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47"/>
  </p:notesMasterIdLst>
  <p:sldIdLst>
    <p:sldId id="2147309335" r:id="rId6"/>
    <p:sldId id="2147309295" r:id="rId7"/>
    <p:sldId id="2147309296" r:id="rId8"/>
    <p:sldId id="2147309328" r:id="rId9"/>
    <p:sldId id="2147309297" r:id="rId10"/>
    <p:sldId id="2147309301" r:id="rId11"/>
    <p:sldId id="2147309302" r:id="rId12"/>
    <p:sldId id="5059" r:id="rId13"/>
    <p:sldId id="2147309303" r:id="rId14"/>
    <p:sldId id="2147309298" r:id="rId15"/>
    <p:sldId id="2147309307" r:id="rId16"/>
    <p:sldId id="2147309306" r:id="rId17"/>
    <p:sldId id="2147309308" r:id="rId18"/>
    <p:sldId id="2147309309" r:id="rId19"/>
    <p:sldId id="2147309310" r:id="rId20"/>
    <p:sldId id="259" r:id="rId21"/>
    <p:sldId id="2147309312" r:id="rId22"/>
    <p:sldId id="2147309313" r:id="rId23"/>
    <p:sldId id="261" r:id="rId24"/>
    <p:sldId id="2147309323" r:id="rId25"/>
    <p:sldId id="5102" r:id="rId26"/>
    <p:sldId id="263" r:id="rId27"/>
    <p:sldId id="264" r:id="rId28"/>
    <p:sldId id="265" r:id="rId29"/>
    <p:sldId id="267" r:id="rId30"/>
    <p:sldId id="2147309314" r:id="rId31"/>
    <p:sldId id="2147309315" r:id="rId32"/>
    <p:sldId id="2147309311" r:id="rId33"/>
    <p:sldId id="2147309333" r:id="rId34"/>
    <p:sldId id="2147309317" r:id="rId35"/>
    <p:sldId id="2147309324" r:id="rId36"/>
    <p:sldId id="2147309325" r:id="rId37"/>
    <p:sldId id="2147309318" r:id="rId38"/>
    <p:sldId id="2147309332" r:id="rId39"/>
    <p:sldId id="2147309319" r:id="rId40"/>
    <p:sldId id="2147309320" r:id="rId41"/>
    <p:sldId id="2147309321" r:id="rId42"/>
    <p:sldId id="2147309322" r:id="rId43"/>
    <p:sldId id="2147309299" r:id="rId44"/>
    <p:sldId id="2147309304" r:id="rId45"/>
    <p:sldId id="2147309294" r:id="rId46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59254F-F991-4E4C-95BB-9CE6FB7ED955}">
          <p14:sldIdLst>
            <p14:sldId id="2147309335"/>
            <p14:sldId id="2147309295"/>
            <p14:sldId id="2147309296"/>
            <p14:sldId id="2147309328"/>
            <p14:sldId id="2147309297"/>
            <p14:sldId id="2147309301"/>
            <p14:sldId id="2147309302"/>
            <p14:sldId id="5059"/>
            <p14:sldId id="2147309303"/>
            <p14:sldId id="2147309298"/>
            <p14:sldId id="2147309307"/>
            <p14:sldId id="2147309306"/>
            <p14:sldId id="2147309308"/>
            <p14:sldId id="2147309309"/>
            <p14:sldId id="2147309310"/>
            <p14:sldId id="259"/>
            <p14:sldId id="2147309312"/>
            <p14:sldId id="2147309313"/>
            <p14:sldId id="261"/>
            <p14:sldId id="2147309323"/>
            <p14:sldId id="5102"/>
            <p14:sldId id="263"/>
            <p14:sldId id="264"/>
            <p14:sldId id="265"/>
            <p14:sldId id="267"/>
            <p14:sldId id="2147309314"/>
            <p14:sldId id="2147309315"/>
            <p14:sldId id="2147309311"/>
            <p14:sldId id="2147309333"/>
            <p14:sldId id="2147309317"/>
            <p14:sldId id="2147309324"/>
            <p14:sldId id="2147309325"/>
            <p14:sldId id="2147309318"/>
            <p14:sldId id="2147309332"/>
            <p14:sldId id="2147309319"/>
            <p14:sldId id="2147309320"/>
            <p14:sldId id="2147309321"/>
            <p14:sldId id="2147309322"/>
            <p14:sldId id="2147309299"/>
            <p14:sldId id="2147309304"/>
            <p14:sldId id="2147309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5B8"/>
    <a:srgbClr val="C7B98A"/>
    <a:srgbClr val="0C4788"/>
    <a:srgbClr val="014693"/>
    <a:srgbClr val="F2F2F2"/>
    <a:srgbClr val="FFFFFF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EE4EE-E6DA-DD19-BA09-DEC4B84FFA8B}" v="7" dt="2023-09-07T06:47:01.869"/>
    <p1510:client id="{2143DE09-3AFC-4A81-BA71-60EE35A0B1F6}" v="1" dt="2023-09-05T12:37:14.378"/>
    <p1510:client id="{3939F1C7-1901-14BC-8F08-9B0B7B6E40DE}" v="1" dt="2023-09-05T06:50:55.954"/>
    <p1510:client id="{61FFF188-0134-4FC5-E798-2F477A1977AF}" v="4" dt="2023-09-04T11:28:24.040"/>
    <p1510:client id="{6D048266-D8AC-2B2C-8EE6-C53E7EB56CDA}" v="2" dt="2023-09-07T06:51:47.629"/>
    <p1510:client id="{7B229529-67EE-4005-B9EE-B9E49189F8EA}" v="32" dt="2023-09-04T10:49:44.131"/>
    <p1510:client id="{B7DAC5A8-9296-45FB-BAF4-AB707B9BAA4A}" v="2" dt="2023-09-04T17:58:17.275"/>
    <p1510:client id="{C9932D0C-A026-FD65-DA4B-29D5878B36A5}" v="1" dt="2023-09-05T06:48:59.35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76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Kristin Antonsen" userId="S::idakria@ntnu.no::bde19a52-55f1-43bd-811b-e9a6e105a932" providerId="AD" clId="Web-{8ED90F04-2CC0-83F6-8830-4DD6CA9DB090}"/>
    <pc:docChg chg="modSld">
      <pc:chgData name="Ida Kristin Antonsen" userId="S::idakria@ntnu.no::bde19a52-55f1-43bd-811b-e9a6e105a932" providerId="AD" clId="Web-{8ED90F04-2CC0-83F6-8830-4DD6CA9DB090}" dt="2023-09-07T07:07:45.123" v="1"/>
      <pc:docMkLst>
        <pc:docMk/>
      </pc:docMkLst>
      <pc:sldChg chg="modNotes">
        <pc:chgData name="Ida Kristin Antonsen" userId="S::idakria@ntnu.no::bde19a52-55f1-43bd-811b-e9a6e105a932" providerId="AD" clId="Web-{8ED90F04-2CC0-83F6-8830-4DD6CA9DB090}" dt="2023-09-07T07:07:45.123" v="1"/>
        <pc:sldMkLst>
          <pc:docMk/>
          <pc:sldMk cId="1332948336" sldId="5059"/>
        </pc:sldMkLst>
      </pc:sldChg>
      <pc:sldChg chg="modNotes">
        <pc:chgData name="Ida Kristin Antonsen" userId="S::idakria@ntnu.no::bde19a52-55f1-43bd-811b-e9a6e105a932" providerId="AD" clId="Web-{8ED90F04-2CC0-83F6-8830-4DD6CA9DB090}" dt="2023-09-07T07:07:28.341" v="0"/>
        <pc:sldMkLst>
          <pc:docMk/>
          <pc:sldMk cId="1449224577" sldId="2147309328"/>
        </pc:sldMkLst>
      </pc:sldChg>
    </pc:docChg>
  </pc:docChgLst>
  <pc:docChgLst>
    <pc:chgData name="Ida Kristin Antonsen" userId="S::idakria@ntnu.no::bde19a52-55f1-43bd-811b-e9a6e105a932" providerId="AD" clId="Web-{0FEEE4EE-E6DA-DD19-BA09-DEC4B84FFA8B}"/>
    <pc:docChg chg="delSld modSection">
      <pc:chgData name="Ida Kristin Antonsen" userId="S::idakria@ntnu.no::bde19a52-55f1-43bd-811b-e9a6e105a932" providerId="AD" clId="Web-{0FEEE4EE-E6DA-DD19-BA09-DEC4B84FFA8B}" dt="2023-09-07T06:47:01.869" v="6"/>
      <pc:docMkLst>
        <pc:docMk/>
      </pc:docMkLst>
      <pc:sldChg chg="del">
        <pc:chgData name="Ida Kristin Antonsen" userId="S::idakria@ntnu.no::bde19a52-55f1-43bd-811b-e9a6e105a932" providerId="AD" clId="Web-{0FEEE4EE-E6DA-DD19-BA09-DEC4B84FFA8B}" dt="2023-09-07T06:46:42.134" v="2"/>
        <pc:sldMkLst>
          <pc:docMk/>
          <pc:sldMk cId="989812103" sldId="5104"/>
        </pc:sldMkLst>
      </pc:sldChg>
      <pc:sldChg chg="del">
        <pc:chgData name="Ida Kristin Antonsen" userId="S::idakria@ntnu.no::bde19a52-55f1-43bd-811b-e9a6e105a932" providerId="AD" clId="Web-{0FEEE4EE-E6DA-DD19-BA09-DEC4B84FFA8B}" dt="2023-09-07T06:46:15.431" v="1"/>
        <pc:sldMkLst>
          <pc:docMk/>
          <pc:sldMk cId="3273337006" sldId="2147309305"/>
        </pc:sldMkLst>
      </pc:sldChg>
      <pc:sldChg chg="del">
        <pc:chgData name="Ida Kristin Antonsen" userId="S::idakria@ntnu.no::bde19a52-55f1-43bd-811b-e9a6e105a932" providerId="AD" clId="Web-{0FEEE4EE-E6DA-DD19-BA09-DEC4B84FFA8B}" dt="2023-09-07T06:46:43.853" v="3"/>
        <pc:sldMkLst>
          <pc:docMk/>
          <pc:sldMk cId="3763776676" sldId="2147309316"/>
        </pc:sldMkLst>
      </pc:sldChg>
      <pc:sldChg chg="del">
        <pc:chgData name="Ida Kristin Antonsen" userId="S::idakria@ntnu.no::bde19a52-55f1-43bd-811b-e9a6e105a932" providerId="AD" clId="Web-{0FEEE4EE-E6DA-DD19-BA09-DEC4B84FFA8B}" dt="2023-09-07T06:46:13.306" v="0"/>
        <pc:sldMkLst>
          <pc:docMk/>
          <pc:sldMk cId="795783640" sldId="2147309327"/>
        </pc:sldMkLst>
      </pc:sldChg>
      <pc:sldChg chg="del">
        <pc:chgData name="Ida Kristin Antonsen" userId="S::idakria@ntnu.no::bde19a52-55f1-43bd-811b-e9a6e105a932" providerId="AD" clId="Web-{0FEEE4EE-E6DA-DD19-BA09-DEC4B84FFA8B}" dt="2023-09-07T06:46:55.463" v="4"/>
        <pc:sldMkLst>
          <pc:docMk/>
          <pc:sldMk cId="4121063983" sldId="2147309329"/>
        </pc:sldMkLst>
      </pc:sldChg>
      <pc:sldChg chg="del">
        <pc:chgData name="Ida Kristin Antonsen" userId="S::idakria@ntnu.no::bde19a52-55f1-43bd-811b-e9a6e105a932" providerId="AD" clId="Web-{0FEEE4EE-E6DA-DD19-BA09-DEC4B84FFA8B}" dt="2023-09-07T06:46:56.963" v="5"/>
        <pc:sldMkLst>
          <pc:docMk/>
          <pc:sldMk cId="416127635" sldId="2147309330"/>
        </pc:sldMkLst>
      </pc:sldChg>
      <pc:sldChg chg="del">
        <pc:chgData name="Ida Kristin Antonsen" userId="S::idakria@ntnu.no::bde19a52-55f1-43bd-811b-e9a6e105a932" providerId="AD" clId="Web-{0FEEE4EE-E6DA-DD19-BA09-DEC4B84FFA8B}" dt="2023-09-07T06:47:01.869" v="6"/>
        <pc:sldMkLst>
          <pc:docMk/>
          <pc:sldMk cId="2205336285" sldId="2147309331"/>
        </pc:sldMkLst>
      </pc:sldChg>
    </pc:docChg>
  </pc:docChgLst>
  <pc:docChgLst>
    <pc:chgData name="Ida Kristin Antonsen" userId="S::idakria@ntnu.no::bde19a52-55f1-43bd-811b-e9a6e105a932" providerId="AD" clId="Web-{6D048266-D8AC-2B2C-8EE6-C53E7EB56CDA}"/>
    <pc:docChg chg="delSld modSection">
      <pc:chgData name="Ida Kristin Antonsen" userId="S::idakria@ntnu.no::bde19a52-55f1-43bd-811b-e9a6e105a932" providerId="AD" clId="Web-{6D048266-D8AC-2B2C-8EE6-C53E7EB56CDA}" dt="2023-09-07T06:51:47.629" v="1"/>
      <pc:docMkLst>
        <pc:docMk/>
      </pc:docMkLst>
      <pc:sldChg chg="del">
        <pc:chgData name="Ida Kristin Antonsen" userId="S::idakria@ntnu.no::bde19a52-55f1-43bd-811b-e9a6e105a932" providerId="AD" clId="Web-{6D048266-D8AC-2B2C-8EE6-C53E7EB56CDA}" dt="2023-09-07T06:51:45.785" v="0"/>
        <pc:sldMkLst>
          <pc:docMk/>
          <pc:sldMk cId="3243102052" sldId="256"/>
        </pc:sldMkLst>
      </pc:sldChg>
      <pc:sldChg chg="del">
        <pc:chgData name="Ida Kristin Antonsen" userId="S::idakria@ntnu.no::bde19a52-55f1-43bd-811b-e9a6e105a932" providerId="AD" clId="Web-{6D048266-D8AC-2B2C-8EE6-C53E7EB56CDA}" dt="2023-09-07T06:51:47.629" v="1"/>
        <pc:sldMkLst>
          <pc:docMk/>
          <pc:sldMk cId="1660987745" sldId="214730933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20:48.17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1,'813'0,"-782"1,56 11,-55-6,54 1,26-5,194-5,-259-7,-30 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55:42.05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1,'83'1,"124"18,-104-4,159 3,-231-17,58 11,-57-6,53 2,1145-9,-1203 2,-1 1,0 1,0 2,47 14,-56-13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1:33:06.21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0,'51'1,"-1"2,62 11,-55-3,165 24,-132-23,-46-5,66 3,931-11,-1003-1,65-12,-61 7,47-1,229 9,89-2,-269-15,-82 9,71-2,-43 8,104 4,-163 2,-5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8:08:07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580 813 24575,'-1'-1'0,"1"0"0,-1 0 0,1-1 0,-1 1 0,1 0 0,-1 0 0,0 0 0,0 0 0,1 0 0,-1 0 0,0 0 0,0 0 0,0 1 0,0-1 0,0 0 0,0 0 0,0 1 0,0-1 0,0 1 0,-1-1 0,1 1 0,0-1 0,0 1 0,0 0 0,-1 0 0,1-1 0,-2 1 0,-41-5 0,40 5 0,-110 2 0,89 0 0,0-1 0,0-1 0,0-1 0,0-1 0,0-1 0,-30-7 0,45 6 0,0 0 0,-1-1 0,1 0 0,1 0 0,-1-1 0,1 0 0,0 0 0,0-1 0,1-1 0,0 1 0,0-1 0,1-1 0,0 1 0,-6-12 0,6 8 0,0 0 0,2-1 0,-1 0 0,2 0 0,0-1 0,0 1 0,1-1 0,1 0 0,0 1 0,0-27 0,2-52 0,3-150 0,-2 238 0,0 0 0,0 0 0,0 0 0,0 0 0,0 1 0,1-1 0,0 0 0,0 1 0,0-1 0,0 1 0,0 0 0,1 0 0,-1 0 0,1 0 0,0 0 0,0 1 0,0-1 0,0 1 0,0 0 0,1-1 0,4-1 0,9-4 0,1 0 0,0 1 0,24-5 0,-8 2 0,-4-1 0,1 2 0,1 1 0,0 2 0,0 1 0,0 1 0,43 1 0,29 4-1365,-82 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5:16:23.303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5:18:03.3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28,'1'-1,"-1"-1,1 1,-1 0,1 0,-1 0,1 0,-1 0,1 0,0 0,0 0,-1 0,1 0,0 0,0 0,0 0,0 1,0-1,0 0,0 1,1-1,-1 1,0-1,0 1,0-1,1 1,-1 0,2-1,37-3,-4 6,0 3,-1 1,0 1,0 2,54 22,-15-7,-47-15,0-2,0 0,0-2,1-1,42 0,-33-2,1 2,-1 1,50 15,-50-11,0-1,1-2,50 1,678-8,-737-1,-1-1,1-2,-1 0,32-11,-28 7,0 1,61-6,119 15,39-3,-177-12,7 0,-68 12,0 0,0-1,0-1,0 0,21-11,17-4,-24 11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1:55:39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1 217,'3'-3,"1"0,0 1,0-1,0 0,0 1,0 0,1 0,-1 0,0 1,1 0,0 0,7-1,64-3,-33 4,57-12,-58 6,65-2,241-9,-111-12,223-13,-430 42,41 1,134-17,-49 1,-42 7,115-8,263 13,-234 7,541-3,-774 2,1 1,46 11,-14-2,-38-8,0 2,-1 0,1 2,25 13,-30-13,1-1,0 0,0-1,0-1,1 0,0-1,20 1,49 10,-15-2,-48-11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1:55:49.34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32,'798'0,"-774"-1,-1-2,40-8,-38 5,0 2,29-2,368 6,-202 1,-193-1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1:55:53.5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94,'1289'0,"-1258"-2,0-2,0 0,55-17,-52 12,0 1,59-5,51-3,-86 8,72 0,634 9,-741 0,-1 2,43 9,-41-6,0-2,32 2,427 44,-423-42,22 6,-41-6,1-2,47 0,515-7,-568 3,65 11,-63-6,52 2,116-11,88 4,-235 4,79 21,9 1,-70-15,-34-6,82 5,381-14,-469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1:55:55.74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92,'0'0,"0"-1,0 0,0 0,1 0,-1 0,0 1,1-1,-1 0,0 0,1 1,-1-1,1 0,-1 1,1-1,0 0,-1 1,1-1,-1 1,1-1,0 1,0-1,-1 1,1-1,0 1,0 0,0-1,1 1,26-5,-24 4,504-37,-476 37,0-2,36-8,-33 4,51-2,299 10,-359-1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3:32:23.7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19,'26'2,"-1"0,0 2,26 7,-26-5,0-2,0 0,27 0,-27-2,0 0,49 12,-50-8,1-2,-1 0,30 0,686-5,-711 0,0-2,47-11,-46 7,0 2,40-2,-27 5,63-13,-61 7,53-2,-8 11,40-2,-73-8,27 0,14 9,-79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20:51.05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1,'4'0,"6"0,6 0,5 0,3 0,2 0,0 0,2 0,-6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3:32:28.14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95,'124'-2,"131"4,-177 6,61 2,617-10,-576-19,134-7,-236 17,2-6,-72 13,-1 0,0-1,0 0,0 0,0 0,-1-1,1 0,8-8,-7 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3:38:51.99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1 132,'49'3,"1"2,-1 3,81 22,65 10,-129-35,95-5,-64-1,-48-3,1-1,-1-3,82-23,52-9,-55 24,108-18,-179 27,1 3,104 6,-49 0,45 0,165-4,-229-7,39 0,1076 10,-1046-21,233 5,-251-1,-104 11,-1 2,1 2,67 7,-65 4,-30-6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22:10.71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56,'87'-4,"108"-19,-112 11,132-3,-53 13,118 6,-192 9,-57-8,60 4,1320-8,-649-3,-732 0,58-10,-57 7,56-4,1094 10,-1151 1,57 10,13 0,494-8,-303-7,570 3,-839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22:16.54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1,'0'1,"1"0,-1 0,1 1,0-1,-1 0,1 0,0 0,0 0,0 0,0 0,0 0,0-1,0 1,0 0,0 0,0-1,0 1,0-1,3 1,31 13,-25-10,20 6,1-1,1-1,-1-1,1-2,36 1,167-6,-103-3,365 3,-467 2,58 10,-57-7,56 4,11-10,-29 0,-1 2,90 14,-83-6,0-4,120-6,-64-2,-15 2,131 3,-148 10,-51-5,66 1,1403-9,-1494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22:51.421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0,'17'0,"0"0,0 2,0-1,-1 2,1 0,-1 1,0 1,27 12,-18-8,-1 0,1-1,1-2,-1-1,1 0,27 0,162-5,-101-2,960 2,-1044-2,58-10,-57 6,56-2,-44 7,1-1,52-10,-31 4,1 3,125 6,-68 1,649-2,-739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4T10:28:32.08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92,'0'1,"1"0,-1 0,1 0,-1 0,1 0,0 0,-1 0,1 0,0 0,0-1,-1 1,1 0,0 0,0-1,0 1,0-1,0 1,0-1,0 1,0-1,0 0,0 1,0-1,0 0,2 0,34 6,-31-5,101 8,184-8,-125-4,344 3,-476-2,67-12,-66 8,64-4,55 13,112-5,-166-12,-63 7,66-2,5 11,82-4,-109-13,-59 10,-1 1,35-2,170 8,88-5,-233-11,-59 9,1 1,30-2,751 4,-421 5,-399-3,-3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5:12:24.7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0 186,'2'-2,"0"-1,1 1,-1-1,0 1,1 0,0 0,-1 0,1 0,0 1,0-1,0 1,0-1,0 1,4-1,-3 1,39-14,1 3,1 2,66-8,-43 8,110-27,30-5,-105 33,182 7,-133 4,660-2,-790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5:12:42.87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3,'160'-2,"173"5,-250 9,-58-7,0-1,31 1,55-3,197-6,-256-5,-30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5:12:38.95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11,'23'2,"0"1,0 1,0 0,36 14,-2-1,-41-13,10 4,1-2,-1 0,1-2,36 0,-39-4,0-1,0-2,46-10,-29 2,0 2,0 2,1 1,43 1,12 8,121-5,-198-2,0 0,0-1,27-10,-26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D97E4-CD5F-4A8C-8305-69557C005411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ADE3-8973-4C12-8C9B-E99FE5D26C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873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nb-NO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6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660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ADE3-8973-4C12-8C9B-E99FE5D26C0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697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7"/>
            <a:ext cx="10363200" cy="646331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0289738" y="274641"/>
            <a:ext cx="1292662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1"/>
            <a:ext cx="11188700" cy="598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5537863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20"/>
            <a:ext cx="10363200" cy="646331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43917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8" y="6421251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0" y="397785"/>
            <a:ext cx="11224996" cy="648512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50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12068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70788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51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38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972800" cy="646331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1596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44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8" y="1925795"/>
            <a:ext cx="5386917" cy="44848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8" y="1286032"/>
            <a:ext cx="5389033" cy="63976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8" y="1925795"/>
            <a:ext cx="5389033" cy="44848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9" y="1286032"/>
            <a:ext cx="5389033" cy="63976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13070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972800" cy="646331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75143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75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5733" y="3073400"/>
            <a:ext cx="863600" cy="698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5733" y="3073400"/>
            <a:ext cx="863600" cy="698500"/>
          </a:xfrm>
          <a:prstGeom prst="rect">
            <a:avLst/>
          </a:prstGeom>
        </p:spPr>
      </p:pic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50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DB00AE52-E9C6-4743-97C1-BA307B77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40" y="274641"/>
            <a:ext cx="10972800" cy="64633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AD591F58-54D5-E14F-820C-12FC2A7C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40" y="1053551"/>
            <a:ext cx="10972800" cy="536769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1034990"/>
            <a:ext cx="4011084" cy="4001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32769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967230"/>
            <a:ext cx="7315200" cy="4001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94437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972800" cy="646331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424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10289739" y="274643"/>
            <a:ext cx="1292662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31420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2" y="651605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35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2" y="317503"/>
            <a:ext cx="11162349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700213"/>
            <a:ext cx="11165416" cy="4678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3FFE4A-BC3E-4A6F-A2F7-DAF075A045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7409F-6336-4A34-BB77-9D5FCA08C5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3CCE21-0F43-465D-A95C-235E160BA08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89433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kst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42CF-C2FE-4549-959D-87B3375F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Overskrift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EB436-9D23-4505-9B44-AD95411B7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5EE42-E8F8-4F45-A3D5-4DE234EC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B1575B2A-4417-4CB9-B999-3FDF04E2281A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82CFA6A-5ACF-4874-B267-D837407A8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5487147"/>
            <a:ext cx="3505200" cy="16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6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043611"/>
            <a:ext cx="10972800" cy="538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 descr="sirkler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/>
          <a:stretch/>
        </p:blipFill>
        <p:spPr>
          <a:xfrm>
            <a:off x="10658271" y="511253"/>
            <a:ext cx="1535992" cy="11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739744777"/>
              </p:ext>
            </p:extLst>
          </p:nvPr>
        </p:nvGraphicFramePr>
        <p:xfrm>
          <a:off x="2120" y="2122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592" imgH="591" progId="TCLayout.ActiveDocument.1">
                  <p:embed/>
                </p:oleObj>
              </mc:Choice>
              <mc:Fallback>
                <p:oleObj name="think-cell Slide" r:id="rId17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20" y="2122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1" y="4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3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802" y="274644"/>
            <a:ext cx="1127842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802" y="1248700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64243" y="6401229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8" y="6421251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42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457189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customXml" Target="../ink/ink8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0.png"/><Relationship Id="rId5" Type="http://schemas.openxmlformats.org/officeDocument/2006/relationships/customXml" Target="../ink/ink7.xml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customXml" Target="../ink/ink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customXml" Target="../ink/ink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customXml" Target="../ink/ink1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51.png"/><Relationship Id="rId5" Type="http://schemas.openxmlformats.org/officeDocument/2006/relationships/customXml" Target="../ink/ink16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customXml" Target="../ink/ink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7" Type="http://schemas.openxmlformats.org/officeDocument/2006/relationships/hyperlink" Target="https://dfo.no/sites/default/files/2023-05/Brukerdokumentasjon_Prosjekt%C3%B8konomi%20-%20S%C3%B8ke%20finansiering%20og%20forhandle%20avtale%20versjon%201.0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customXml" Target="../ink/ink20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fo.no/sites/default/files/2023-05/Brukerdokumentasjon_Prosjekt%C3%B8konomi%20-%20S%C3%B8ke%20finansiering%20og%20forhandle%20avtale%20versjon%201.0.pdf" TargetMode="Externa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fo.no/sites/default/files/2023-05/Brukerdokumentasjon_Prosjekt%C3%B8konomi%20-%20S%C3%B8ke%20finansiering%20og%20forhandle%20avtale%20versjon%201.0.pdf" TargetMode="External"/><Relationship Id="rId2" Type="http://schemas.openxmlformats.org/officeDocument/2006/relationships/hyperlink" Target="https://universityofbergen.sharepoint.com/:b:/s/KvalitetsrammeverkokonomioglonnBOTT/ETLXaUyMQNtIgXwGHWP2qOgBprGSDkvxNAExlBSZOv2B4Q?e=xfzt8X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i.ntnu.no/wiki/-/wiki/Norsk/NTNU+%C3%B8konomi+og+l%C3%B8nn+forvaltning" TargetMode="External"/><Relationship Id="rId5" Type="http://schemas.openxmlformats.org/officeDocument/2006/relationships/hyperlink" Target="https://mitt.uib.no/enroll/AYB697" TargetMode="External"/><Relationship Id="rId4" Type="http://schemas.openxmlformats.org/officeDocument/2006/relationships/hyperlink" Target="https://universityofbergen.sharepoint.com/:b:/s/KvalitetsrammeverkokonomioglonnBOTT/EcUhbR7Xvz1Eg8Oo10nTMvwBwCam7BCUdnLsCSMdPa-XoA?e=bRHHc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i.ntnu.no/wiki/-/wiki/Norsk/Prosessr%C3%A5dgivere+-+%C3%B8konomi+og+l%C3%B8nn" TargetMode="Externa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versityofbergen.sharepoint.com/sites/KvalitetsrammeverkokonomioglonnBOTT/Kvalitetsrammeverk/S%c3%b8ke%20finansiering%20-%20Rutinebeskrivelse.pdf?ga=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0">
            <a:extLst>
              <a:ext uri="{FF2B5EF4-FFF2-40B4-BE49-F238E27FC236}">
                <a16:creationId xmlns:a16="http://schemas.microsoft.com/office/drawing/2014/main" id="{03B292C8-F781-4EFA-84F0-49A6EA70A0CF}"/>
              </a:ext>
            </a:extLst>
          </p:cNvPr>
          <p:cNvSpPr/>
          <p:nvPr/>
        </p:nvSpPr>
        <p:spPr>
          <a:xfrm>
            <a:off x="187287" y="227122"/>
            <a:ext cx="11821100" cy="64669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nb-NO">
              <a:solidFill>
                <a:srgbClr val="014693"/>
              </a:solidFill>
              <a:latin typeface="Arial" panose="020B0604020202020204"/>
            </a:endParaRPr>
          </a:p>
        </p:txBody>
      </p:sp>
      <p:pic>
        <p:nvPicPr>
          <p:cNvPr id="17" name="Bilde 4">
            <a:extLst>
              <a:ext uri="{FF2B5EF4-FFF2-40B4-BE49-F238E27FC236}">
                <a16:creationId xmlns:a16="http://schemas.microsoft.com/office/drawing/2014/main" id="{1CD37F94-91AA-40A8-ADAA-B2FFF515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41" y="725642"/>
            <a:ext cx="5929693" cy="475240"/>
          </a:xfrm>
          <a:prstGeom prst="rect">
            <a:avLst/>
          </a:prstGeom>
        </p:spPr>
      </p:pic>
      <p:grpSp>
        <p:nvGrpSpPr>
          <p:cNvPr id="6" name="Gruppe 5"/>
          <p:cNvGrpSpPr/>
          <p:nvPr/>
        </p:nvGrpSpPr>
        <p:grpSpPr>
          <a:xfrm>
            <a:off x="8041097" y="359681"/>
            <a:ext cx="2155389" cy="1751325"/>
            <a:chOff x="6429510" y="337780"/>
            <a:chExt cx="2155389" cy="1751325"/>
          </a:xfrm>
        </p:grpSpPr>
        <p:sp>
          <p:nvSpPr>
            <p:cNvPr id="5" name="Ellipse 4"/>
            <p:cNvSpPr/>
            <p:nvPr/>
          </p:nvSpPr>
          <p:spPr>
            <a:xfrm>
              <a:off x="7596009" y="337780"/>
              <a:ext cx="988890" cy="988890"/>
            </a:xfrm>
            <a:prstGeom prst="ellipse">
              <a:avLst/>
            </a:prstGeom>
            <a:solidFill>
              <a:srgbClr val="0D3475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815720" y="641606"/>
              <a:ext cx="475240" cy="475240"/>
            </a:xfrm>
            <a:prstGeom prst="ellipse">
              <a:avLst/>
            </a:prstGeom>
            <a:solidFill>
              <a:srgbClr val="0D34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995176" y="1326670"/>
              <a:ext cx="762435" cy="762435"/>
            </a:xfrm>
            <a:prstGeom prst="ellipse">
              <a:avLst/>
            </a:prstGeom>
            <a:solidFill>
              <a:srgbClr val="BBAC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429510" y="1339986"/>
              <a:ext cx="218266" cy="218266"/>
            </a:xfrm>
            <a:prstGeom prst="ellipse">
              <a:avLst/>
            </a:prstGeom>
            <a:solidFill>
              <a:srgbClr val="BBAC7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94692" y="2578632"/>
            <a:ext cx="9802617" cy="1477328"/>
          </a:xfrm>
        </p:spPr>
        <p:txBody>
          <a:bodyPr/>
          <a:lstStyle/>
          <a:p>
            <a:pPr algn="ctr"/>
            <a:r>
              <a:rPr lang="nb-NO" sz="2400">
                <a:solidFill>
                  <a:schemeClr val="bg1"/>
                </a:solidFill>
              </a:rPr>
              <a:t>Prosjektsøknadsmodul - Opplæring</a:t>
            </a:r>
            <a:br>
              <a:rPr lang="nb-NO" sz="4800">
                <a:solidFill>
                  <a:schemeClr val="bg1"/>
                </a:solidFill>
              </a:rPr>
            </a:br>
            <a:r>
              <a:rPr lang="nb-NO" sz="6600" err="1">
                <a:solidFill>
                  <a:schemeClr val="bg1"/>
                </a:solidFill>
              </a:rPr>
              <a:t>Søknadsregistrerer</a:t>
            </a:r>
            <a:endParaRPr lang="nb-NO" sz="6000">
              <a:solidFill>
                <a:schemeClr val="bg1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987980" y="6027548"/>
            <a:ext cx="7772400" cy="1752600"/>
          </a:xfrm>
        </p:spPr>
        <p:txBody>
          <a:bodyPr>
            <a:normAutofit/>
          </a:bodyPr>
          <a:lstStyle/>
          <a:p>
            <a:r>
              <a:rPr lang="nb-NO" err="1">
                <a:solidFill>
                  <a:schemeClr val="bg1"/>
                </a:solidFill>
              </a:rPr>
              <a:t>Oppdat</a:t>
            </a:r>
            <a:r>
              <a:rPr lang="nb-NO">
                <a:solidFill>
                  <a:schemeClr val="bg1"/>
                </a:solidFill>
              </a:rPr>
              <a:t>. sept. 2023</a:t>
            </a:r>
          </a:p>
        </p:txBody>
      </p:sp>
    </p:spTree>
    <p:extLst>
      <p:ext uri="{BB962C8B-B14F-4D97-AF65-F5344CB8AC3E}">
        <p14:creationId xmlns:p14="http://schemas.microsoft.com/office/powerpoint/2010/main" val="353679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464F39E1-BB58-3DC7-5523-835433767866}"/>
              </a:ext>
            </a:extLst>
          </p:cNvPr>
          <p:cNvSpPr txBox="1">
            <a:spLocks/>
          </p:cNvSpPr>
          <p:nvPr/>
        </p:nvSpPr>
        <p:spPr>
          <a:xfrm>
            <a:off x="838200" y="2372601"/>
            <a:ext cx="10515600" cy="1202510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b-NO">
                <a:latin typeface="Poppins" panose="00000500000000000000" pitchFamily="2" charset="0"/>
                <a:cs typeface="Poppins" panose="00000500000000000000" pitchFamily="2" charset="0"/>
              </a:rPr>
              <a:t>Systemdemo – </a:t>
            </a:r>
            <a:r>
              <a:rPr lang="nb-NO" err="1">
                <a:latin typeface="Poppins" panose="00000500000000000000" pitchFamily="2" charset="0"/>
                <a:cs typeface="Poppins" panose="00000500000000000000" pitchFamily="2" charset="0"/>
              </a:rPr>
              <a:t>Søknadsregistrerers</a:t>
            </a:r>
            <a:r>
              <a:rPr lang="nb-NO">
                <a:latin typeface="Poppins" panose="00000500000000000000" pitchFamily="2" charset="0"/>
                <a:cs typeface="Poppins" panose="00000500000000000000" pitchFamily="2" charset="0"/>
              </a:rPr>
              <a:t> rolle i Unit4 Prosjektsøknadsmodul</a:t>
            </a:r>
          </a:p>
        </p:txBody>
      </p:sp>
    </p:spTree>
    <p:extLst>
      <p:ext uri="{BB962C8B-B14F-4D97-AF65-F5344CB8AC3E}">
        <p14:creationId xmlns:p14="http://schemas.microsoft.com/office/powerpoint/2010/main" val="29559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75E8-BCCF-0AB3-54C2-D8226110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Generelle tips til bruk av Unit4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1A35F-BE47-FD5B-2421-51B3994A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50" y="1064139"/>
            <a:ext cx="11224996" cy="5308381"/>
          </a:xfrm>
        </p:spPr>
        <p:txBody>
          <a:bodyPr/>
          <a:lstStyle/>
          <a:p>
            <a:r>
              <a:rPr lang="nb-NO" sz="2000"/>
              <a:t>Sørg for å ha alle relevante data klare før du starter arbeidet</a:t>
            </a:r>
          </a:p>
          <a:p>
            <a:pPr lvl="1"/>
            <a:r>
              <a:rPr lang="nb-NO" sz="1800"/>
              <a:t>Ved prosjektopprettelse er det </a:t>
            </a:r>
            <a:r>
              <a:rPr lang="nb-NO" sz="1800" u="sng"/>
              <a:t>ingen mulighet til å mellomlagre</a:t>
            </a:r>
            <a:r>
              <a:rPr lang="nb-NO" sz="1800"/>
              <a:t> registrerte data før alle obligatoriske felt er fylt ut</a:t>
            </a:r>
          </a:p>
          <a:p>
            <a:r>
              <a:rPr lang="nb-NO" sz="2000"/>
              <a:t>«Space» gir deg mulighet til å få opp informasjon i lister som er aktuelle valg for det feltet du står i</a:t>
            </a:r>
          </a:p>
          <a:p>
            <a:pPr lvl="1"/>
            <a:r>
              <a:rPr lang="nb-NO" sz="1800"/>
              <a:t>Oftest fungerer også «Type-</a:t>
            </a:r>
            <a:r>
              <a:rPr lang="nb-NO" sz="1800" err="1"/>
              <a:t>ahead</a:t>
            </a:r>
            <a:r>
              <a:rPr lang="nb-NO" sz="1800"/>
              <a:t>», slik at dersom du begynner å skrive tekst som du vet er inkludert i det du skal velge vil du få en mer begrenset/målrettet liste</a:t>
            </a:r>
          </a:p>
          <a:p>
            <a:r>
              <a:rPr lang="nb-NO" sz="2000"/>
              <a:t>«Tab»-tasten er måten å få informasjon registrert i et felt (ikke «Enter»)</a:t>
            </a:r>
          </a:p>
          <a:p>
            <a:r>
              <a:rPr lang="nb-NO" sz="2000"/>
              <a:t>For å manøvrere deg mellom fanene i veiviseren bruk knappene «Neste side» og «Forrige side» </a:t>
            </a:r>
          </a:p>
          <a:p>
            <a:pPr lvl="1"/>
            <a:r>
              <a:rPr lang="nb-NO" sz="1800"/>
              <a:t>Du kan ikke bevege deg mellom dem ved å trykke på fanene</a:t>
            </a:r>
          </a:p>
          <a:p>
            <a:pPr lvl="1"/>
            <a:r>
              <a:rPr lang="nb-NO" sz="1800" u="sng"/>
              <a:t>Advarsel:</a:t>
            </a:r>
            <a:r>
              <a:rPr lang="nb-NO" sz="1800"/>
              <a:t> Noen steder vil «Forrige side» ikke fungere og du kan bli nødt til å starte på nytt</a:t>
            </a:r>
          </a:p>
          <a:p>
            <a:r>
              <a:rPr lang="nb-NO" sz="2000"/>
              <a:t>Normale nettlesermuligheter som «Tilbake» (pil tilbake) eller «Oppfrisk» fungerer ikke</a:t>
            </a:r>
          </a:p>
          <a:p>
            <a:pPr lvl="1"/>
            <a:r>
              <a:rPr lang="nb-NO" sz="1800"/>
              <a:t>Du vil ved å bruke disse bli nødt til å starte registreringen på nytt</a:t>
            </a:r>
          </a:p>
        </p:txBody>
      </p:sp>
    </p:spTree>
    <p:extLst>
      <p:ext uri="{BB962C8B-B14F-4D97-AF65-F5344CB8AC3E}">
        <p14:creationId xmlns:p14="http://schemas.microsoft.com/office/powerpoint/2010/main" val="9180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C014-19D9-F176-4F3A-6C8177D3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 finner du søknadsmodulen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A1B1C5-8459-EFF5-ADD3-2E9B6C943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94" y="1256996"/>
            <a:ext cx="9067669" cy="48180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11F63-1E68-0C21-C999-9EEFC4E7BCB2}"/>
              </a:ext>
            </a:extLst>
          </p:cNvPr>
          <p:cNvSpPr txBox="1"/>
          <p:nvPr/>
        </p:nvSpPr>
        <p:spPr>
          <a:xfrm>
            <a:off x="2114144" y="3877856"/>
            <a:ext cx="5045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Du vil helt sikkert ha et bilde med mange færre valg, men de som er markert med gult er de som er vesentlige for bruk av søknadsmodulen -  uansett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DB006E-E5EF-1FE9-F3FB-BB45AB97BD27}"/>
              </a:ext>
            </a:extLst>
          </p:cNvPr>
          <p:cNvCxnSpPr>
            <a:cxnSpLocks/>
          </p:cNvCxnSpPr>
          <p:nvPr/>
        </p:nvCxnSpPr>
        <p:spPr>
          <a:xfrm flipV="1">
            <a:off x="4202349" y="2548647"/>
            <a:ext cx="0" cy="1329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39C26B-8B0B-2022-7F1B-330A67F3121E}"/>
              </a:ext>
            </a:extLst>
          </p:cNvPr>
          <p:cNvCxnSpPr>
            <a:cxnSpLocks/>
          </p:cNvCxnSpPr>
          <p:nvPr/>
        </p:nvCxnSpPr>
        <p:spPr>
          <a:xfrm flipH="1">
            <a:off x="1478604" y="4201021"/>
            <a:ext cx="635540" cy="433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73AA98-26C3-9FE5-D5B8-115F5FE2B6EB}"/>
              </a:ext>
            </a:extLst>
          </p:cNvPr>
          <p:cNvSpPr txBox="1"/>
          <p:nvPr/>
        </p:nvSpPr>
        <p:spPr>
          <a:xfrm>
            <a:off x="2114144" y="4846341"/>
            <a:ext cx="5045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Legg også merke til mulighetene for å lage favoritter, eller å gå direkte til et sted i systemet som du har brukt for kort tid siden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77068B-1B28-8749-9EB5-5F2CC855C8C5}"/>
              </a:ext>
            </a:extLst>
          </p:cNvPr>
          <p:cNvCxnSpPr>
            <a:cxnSpLocks/>
          </p:cNvCxnSpPr>
          <p:nvPr/>
        </p:nvCxnSpPr>
        <p:spPr>
          <a:xfrm flipV="1">
            <a:off x="7159557" y="2168164"/>
            <a:ext cx="719847" cy="2743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714501-D04F-13E8-B5EC-72CA881C0B90}"/>
              </a:ext>
            </a:extLst>
          </p:cNvPr>
          <p:cNvCxnSpPr>
            <a:cxnSpLocks/>
          </p:cNvCxnSpPr>
          <p:nvPr/>
        </p:nvCxnSpPr>
        <p:spPr>
          <a:xfrm flipV="1">
            <a:off x="7159557" y="4201021"/>
            <a:ext cx="719847" cy="7471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35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D4A3-4306-4AC8-3B56-2BC535FE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Søknadsregistrering – starte Veiviser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DB424-7547-A080-4797-67F22075A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783" y="1083469"/>
            <a:ext cx="7865622" cy="22874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30764D-3CEF-A837-2824-F0AA51CC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83" y="3479286"/>
            <a:ext cx="9171413" cy="28551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83DEFB-580D-6735-8EF3-8AFF205F997A}"/>
              </a:ext>
            </a:extLst>
          </p:cNvPr>
          <p:cNvCxnSpPr>
            <a:cxnSpLocks/>
          </p:cNvCxnSpPr>
          <p:nvPr/>
        </p:nvCxnSpPr>
        <p:spPr>
          <a:xfrm flipH="1">
            <a:off x="1875934" y="2318994"/>
            <a:ext cx="1432874" cy="1160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8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49CD4-32F5-A58D-DBC8-7E691259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Prosjekt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1E099E-D6A0-37E1-2713-2A106FA4C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849"/>
          <a:stretch/>
        </p:blipFill>
        <p:spPr>
          <a:xfrm>
            <a:off x="401633" y="1310252"/>
            <a:ext cx="10033839" cy="439862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DC73E7-75AC-38A3-721A-900EC156FC3A}"/>
                  </a:ext>
                </a:extLst>
              </p14:cNvPr>
              <p14:cNvContentPartPr/>
              <p14:nvPr/>
            </p14:nvContentPartPr>
            <p14:xfrm>
              <a:off x="555836" y="2705126"/>
              <a:ext cx="551520" cy="10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DC73E7-75AC-38A3-721A-900EC156FC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836" y="2556160"/>
                <a:ext cx="695160" cy="308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293970E-A8E7-2EFC-4D54-2A8DB6E819C9}"/>
                  </a:ext>
                </a:extLst>
              </p14:cNvPr>
              <p14:cNvContentPartPr/>
              <p14:nvPr/>
            </p14:nvContentPartPr>
            <p14:xfrm>
              <a:off x="1112036" y="2705126"/>
              <a:ext cx="644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293970E-A8E7-2EFC-4D54-2A8DB6E819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9632" y="2561126"/>
                <a:ext cx="208887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831779-D79D-7172-031D-83746899DC03}"/>
                  </a:ext>
                </a:extLst>
              </p14:cNvPr>
              <p14:cNvContentPartPr/>
              <p14:nvPr/>
            </p14:nvContentPartPr>
            <p14:xfrm>
              <a:off x="659516" y="3203726"/>
              <a:ext cx="245088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831779-D79D-7172-031D-83746899DC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3516" y="3132989"/>
                <a:ext cx="252252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37E2872-F04C-3B9A-769A-8F1AE592E270}"/>
                  </a:ext>
                </a:extLst>
              </p14:cNvPr>
              <p14:cNvContentPartPr/>
              <p14:nvPr/>
            </p14:nvContentPartPr>
            <p14:xfrm>
              <a:off x="697316" y="4081406"/>
              <a:ext cx="1592280" cy="57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37E2872-F04C-3B9A-769A-8F1AE592E2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1316" y="4009406"/>
                <a:ext cx="16639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75D9564-D8A1-827E-DD7B-F6D0A67A4106}"/>
                  </a:ext>
                </a:extLst>
              </p14:cNvPr>
              <p14:cNvContentPartPr/>
              <p14:nvPr/>
            </p14:nvContentPartPr>
            <p14:xfrm>
              <a:off x="668876" y="4892126"/>
              <a:ext cx="1243080" cy="29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75D9564-D8A1-827E-DD7B-F6D0A67A41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2876" y="4820126"/>
                <a:ext cx="1314720" cy="1735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3FF4F28-D881-E447-587F-6A63E8A24DB3}"/>
              </a:ext>
            </a:extLst>
          </p:cNvPr>
          <p:cNvSpPr/>
          <p:nvPr/>
        </p:nvSpPr>
        <p:spPr>
          <a:xfrm>
            <a:off x="650089" y="5165893"/>
            <a:ext cx="990175" cy="39519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780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5661-362C-A940-6067-9933BDD8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Type kostnadskalkyle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B4592-1CAC-1C1C-A420-696E9AD5F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Skal (eller kan) aldri endres</a:t>
            </a:r>
          </a:p>
          <a:p>
            <a:pPr lvl="1"/>
            <a:r>
              <a:rPr lang="nb-NO"/>
              <a:t>men må være med som fane/informasjon for å få opprettet søknaden senere</a:t>
            </a:r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r>
              <a:rPr lang="nb-NO" i="1"/>
              <a:t>PØ skal – ved aksept av søknad - opprette type «Forhandling»</a:t>
            </a:r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FEEC9-5731-6C13-A67A-34720D9A8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4" y="2497494"/>
            <a:ext cx="9179603" cy="27114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527167-7DC2-9F06-5B15-351B6C94613D}"/>
                  </a:ext>
                </a:extLst>
              </p14:cNvPr>
              <p14:cNvContentPartPr/>
              <p14:nvPr/>
            </p14:nvContentPartPr>
            <p14:xfrm>
              <a:off x="1621076" y="3081585"/>
              <a:ext cx="1603460" cy="4571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527167-7DC2-9F06-5B15-351B6C9461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075" y="2901589"/>
                <a:ext cx="1783102" cy="40535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910C3DA-6D32-9CB8-76B8-EF1A789EAC56}"/>
              </a:ext>
            </a:extLst>
          </p:cNvPr>
          <p:cNvSpPr/>
          <p:nvPr/>
        </p:nvSpPr>
        <p:spPr>
          <a:xfrm>
            <a:off x="1998123" y="4643299"/>
            <a:ext cx="990175" cy="39519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301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606C2D-DE63-8EC2-7916-15FD32279215}"/>
              </a:ext>
            </a:extLst>
          </p:cNvPr>
          <p:cNvGrpSpPr/>
          <p:nvPr/>
        </p:nvGrpSpPr>
        <p:grpSpPr>
          <a:xfrm>
            <a:off x="609600" y="1205828"/>
            <a:ext cx="8436779" cy="4518533"/>
            <a:chOff x="609600" y="1205828"/>
            <a:chExt cx="8436779" cy="45185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4B4EF1-0BE9-83CD-BE70-BF2BBCE0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1205828"/>
              <a:ext cx="8436779" cy="451853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5CE145C-5DB1-B3F9-5ACC-6DDC25713561}"/>
                    </a:ext>
                  </a:extLst>
                </p14:cNvPr>
                <p14:cNvContentPartPr/>
                <p14:nvPr/>
              </p14:nvContentPartPr>
              <p14:xfrm>
                <a:off x="2921983" y="1629664"/>
                <a:ext cx="763200" cy="67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5CE145C-5DB1-B3F9-5ACC-6DDC257135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49983" y="1484890"/>
                  <a:ext cx="906840" cy="3565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39EAB6F-29E7-0B72-7D03-B86141905E5C}"/>
                    </a:ext>
                  </a:extLst>
                </p14:cNvPr>
                <p14:cNvContentPartPr/>
                <p14:nvPr/>
              </p14:nvContentPartPr>
              <p14:xfrm>
                <a:off x="2648383" y="3958144"/>
                <a:ext cx="423360" cy="11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39EAB6F-29E7-0B72-7D03-B86141905E5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12383" y="3886144"/>
                  <a:ext cx="495000" cy="155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2782A1D-C128-4511-2B14-F09323B40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Avdeling(er)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8B3CE-61B2-0A82-92ED-031C73C3B4C7}"/>
              </a:ext>
            </a:extLst>
          </p:cNvPr>
          <p:cNvSpPr txBox="1"/>
          <p:nvPr/>
        </p:nvSpPr>
        <p:spPr>
          <a:xfrm>
            <a:off x="8861196" y="2902960"/>
            <a:ext cx="2922309" cy="224676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400"/>
              <a:t>Velg prosjektleder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nb-NO" sz="1400"/>
              <a:t>Normalt eksisterende ressurs (ansatt)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/>
              <a:t>Kontroller at Avdeling (institutt) som foreslås er korrekt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/>
              <a:t>Hvis det krysses av for «flere avdelinger» vil en tilsvarende – ny – fane komme opp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nb-NO" sz="1400"/>
              <a:t>og skal fylles ut tilsvarende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841CFF-E3EC-0524-09A0-C2A856CED175}"/>
              </a:ext>
            </a:extLst>
          </p:cNvPr>
          <p:cNvSpPr/>
          <p:nvPr/>
        </p:nvSpPr>
        <p:spPr>
          <a:xfrm>
            <a:off x="1743240" y="5408692"/>
            <a:ext cx="792570" cy="30624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72B23-DCBB-14CD-9394-B17D59C4A0E2}"/>
              </a:ext>
            </a:extLst>
          </p:cNvPr>
          <p:cNvSpPr/>
          <p:nvPr/>
        </p:nvSpPr>
        <p:spPr>
          <a:xfrm>
            <a:off x="764423" y="4987181"/>
            <a:ext cx="2922308" cy="235268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ABB8152-04F9-F35D-249F-6238E3EF253E}"/>
                  </a:ext>
                </a:extLst>
              </p14:cNvPr>
              <p14:cNvContentPartPr/>
              <p14:nvPr/>
            </p14:nvContentPartPr>
            <p14:xfrm>
              <a:off x="2620303" y="3898744"/>
              <a:ext cx="442440" cy="3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ABB8152-04F9-F35D-249F-6238E3EF25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84303" y="3825953"/>
                <a:ext cx="514080" cy="178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6480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2ACA-E68B-0E99-799A-D3E5701D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Finansiør</a:t>
            </a:r>
            <a:r>
              <a:rPr lang="nb-NO"/>
              <a:t>(er) -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728EF-0529-24D2-142D-B555975A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772" y="274644"/>
            <a:ext cx="2456683" cy="2622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A29D0-00DF-0FE4-7CF4-D7CF5AF97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14515"/>
            <a:ext cx="7814197" cy="33905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4F3D4F-299D-D0C5-E840-B61C00A82870}"/>
              </a:ext>
            </a:extLst>
          </p:cNvPr>
          <p:cNvSpPr/>
          <p:nvPr/>
        </p:nvSpPr>
        <p:spPr>
          <a:xfrm>
            <a:off x="8926772" y="386499"/>
            <a:ext cx="2456683" cy="115120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9D2ED-6F79-C909-D7FC-906C7AD3D0C7}"/>
              </a:ext>
            </a:extLst>
          </p:cNvPr>
          <p:cNvSpPr txBox="1"/>
          <p:nvPr/>
        </p:nvSpPr>
        <p:spPr>
          <a:xfrm>
            <a:off x="8861196" y="3157483"/>
            <a:ext cx="3026004" cy="3108543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400"/>
              <a:t>Velg </a:t>
            </a:r>
            <a:r>
              <a:rPr lang="nb-NO" sz="1400" err="1"/>
              <a:t>finansiør</a:t>
            </a:r>
            <a:r>
              <a:rPr lang="nb-NO" sz="1400"/>
              <a:t> (</a:t>
            </a:r>
            <a:r>
              <a:rPr lang="nb-NO" sz="1400" err="1"/>
              <a:t>hovedfinansiør</a:t>
            </a:r>
            <a:r>
              <a:rPr lang="nb-NO" sz="1400"/>
              <a:t>)</a:t>
            </a:r>
          </a:p>
          <a:p>
            <a:pPr marL="593725" lvl="1" indent="-342900">
              <a:buFont typeface="+mj-lt"/>
              <a:buAutoNum type="alphaLcParenR"/>
            </a:pPr>
            <a:r>
              <a:rPr lang="nb-NO" sz="1400"/>
              <a:t>NFR og EU velges hvis de er </a:t>
            </a:r>
            <a:r>
              <a:rPr lang="nb-NO" sz="1400" err="1"/>
              <a:t>hovedfinansiør</a:t>
            </a:r>
            <a:r>
              <a:rPr lang="nb-NO" sz="1400"/>
              <a:t> – uavhengig av om vi er koordinator eller partner</a:t>
            </a:r>
          </a:p>
          <a:p>
            <a:pPr marL="593725" lvl="1" indent="-342900">
              <a:buFont typeface="+mj-lt"/>
              <a:buAutoNum type="alphaLcParenR"/>
            </a:pPr>
            <a:r>
              <a:rPr lang="nb-NO" sz="1400"/>
              <a:t>Hvis du ikke finner </a:t>
            </a:r>
            <a:r>
              <a:rPr lang="nb-NO" sz="1400" err="1"/>
              <a:t>finansiør</a:t>
            </a:r>
            <a:r>
              <a:rPr lang="nb-NO" sz="1400"/>
              <a:t> i listen er det mulig å velge </a:t>
            </a:r>
            <a:r>
              <a:rPr lang="nb-NO" sz="1400" i="1"/>
              <a:t>Dummy – </a:t>
            </a:r>
            <a:r>
              <a:rPr lang="nb-NO" sz="1400"/>
              <a:t>så må </a:t>
            </a:r>
            <a:r>
              <a:rPr lang="nb-NO" sz="1400" err="1"/>
              <a:t>finansiør</a:t>
            </a:r>
            <a:r>
              <a:rPr lang="nb-NO" sz="1400"/>
              <a:t> opprettes senere og info på søknad endres</a:t>
            </a:r>
          </a:p>
          <a:p>
            <a:pPr marL="593725" lvl="1" indent="-342900">
              <a:buFont typeface="+mj-lt"/>
              <a:buAutoNum type="alphaLcParenR"/>
            </a:pPr>
            <a:r>
              <a:rPr lang="nb-NO" sz="1400"/>
              <a:t>RSO (Sentral egenfinansiering) på BOA-prosjekt er egen «</a:t>
            </a:r>
            <a:r>
              <a:rPr lang="nb-NO" sz="1400" err="1"/>
              <a:t>finansiør</a:t>
            </a:r>
            <a:r>
              <a:rPr lang="nb-NO" sz="1400"/>
              <a:t>»</a:t>
            </a:r>
            <a:br>
              <a:rPr lang="nb-NO" sz="1400"/>
            </a:br>
            <a:endParaRPr lang="nb-NO" sz="1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07A785-320C-49BF-391F-D0154B9D8AEF}"/>
                  </a:ext>
                </a:extLst>
              </p14:cNvPr>
              <p14:cNvContentPartPr/>
              <p14:nvPr/>
            </p14:nvContentPartPr>
            <p14:xfrm>
              <a:off x="3770276" y="1686971"/>
              <a:ext cx="834480" cy="42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07A785-320C-49BF-391F-D0154B9D8A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0276" y="1505419"/>
                <a:ext cx="1014120" cy="4048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F7E073E-48D6-A172-3480-7DD6F4B4F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872" y="4192685"/>
            <a:ext cx="4288131" cy="2342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CCE707-6459-6F1E-C1AB-86157FB95D53}"/>
              </a:ext>
            </a:extLst>
          </p:cNvPr>
          <p:cNvSpPr txBox="1"/>
          <p:nvPr/>
        </p:nvSpPr>
        <p:spPr>
          <a:xfrm>
            <a:off x="4861089" y="3899145"/>
            <a:ext cx="302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/>
              <a:t>P.t. ca. 300 </a:t>
            </a:r>
            <a:r>
              <a:rPr lang="nb-NO" sz="1400" err="1"/>
              <a:t>finansiører</a:t>
            </a:r>
            <a:endParaRPr lang="nb-NO" sz="14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424B4B-2E5C-57EF-E665-CBDC919EC238}"/>
              </a:ext>
            </a:extLst>
          </p:cNvPr>
          <p:cNvCxnSpPr>
            <a:cxnSpLocks/>
          </p:cNvCxnSpPr>
          <p:nvPr/>
        </p:nvCxnSpPr>
        <p:spPr>
          <a:xfrm flipH="1" flipV="1">
            <a:off x="2535810" y="2733773"/>
            <a:ext cx="3560190" cy="1165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1A1382-78CE-F392-8318-7D33C1157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435" y="5994772"/>
            <a:ext cx="2910765" cy="2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1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2ACA-E68B-0E99-799A-D3E5701D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Finansiør</a:t>
            </a:r>
            <a:r>
              <a:rPr lang="nb-NO"/>
              <a:t>(er) -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728EF-0529-24D2-142D-B555975A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772" y="274644"/>
            <a:ext cx="2456683" cy="26227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4F3D4F-299D-D0C5-E840-B61C00A82870}"/>
              </a:ext>
            </a:extLst>
          </p:cNvPr>
          <p:cNvSpPr/>
          <p:nvPr/>
        </p:nvSpPr>
        <p:spPr>
          <a:xfrm>
            <a:off x="8879636" y="1537704"/>
            <a:ext cx="2456683" cy="1359731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720C1-6F3C-F03C-F890-678B31991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43" y="1131047"/>
            <a:ext cx="3429479" cy="435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496D5-1973-4544-024C-2E2B0355CE43}"/>
              </a:ext>
            </a:extLst>
          </p:cNvPr>
          <p:cNvSpPr txBox="1"/>
          <p:nvPr/>
        </p:nvSpPr>
        <p:spPr>
          <a:xfrm>
            <a:off x="8751027" y="3061602"/>
            <a:ext cx="3026004" cy="353943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400"/>
              <a:t>Finansieringsregel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nb-NO" sz="1400"/>
              <a:t>«</a:t>
            </a:r>
            <a:r>
              <a:rPr lang="nb-NO" sz="1400" err="1"/>
              <a:t>Budsjettmal</a:t>
            </a:r>
            <a:r>
              <a:rPr lang="nb-NO" sz="1400"/>
              <a:t>»</a:t>
            </a:r>
          </a:p>
          <a:p>
            <a:pPr marL="804863" lvl="2" indent="-342900">
              <a:buFont typeface="Arial" panose="020B0604020202020204" pitchFamily="34" charset="0"/>
              <a:buChar char="•"/>
            </a:pPr>
            <a:r>
              <a:rPr lang="nb-NO" sz="1400"/>
              <a:t>Inneholder informasjon om regler som gjelder – f.eks. er NFR normalt </a:t>
            </a:r>
            <a:r>
              <a:rPr lang="nb-NO" sz="1400" b="1" err="1"/>
              <a:t>rundsum</a:t>
            </a:r>
            <a:endParaRPr lang="nb-NO" sz="1400" b="1"/>
          </a:p>
          <a:p>
            <a:pPr marL="804863" lvl="2" indent="-342900">
              <a:buFont typeface="Arial" panose="020B0604020202020204" pitchFamily="34" charset="0"/>
              <a:buChar char="•"/>
            </a:pPr>
            <a:r>
              <a:rPr lang="nb-NO" sz="1400"/>
              <a:t>1 eller flere maler tilgjengelige på hver </a:t>
            </a:r>
            <a:r>
              <a:rPr lang="nb-NO" sz="1400" err="1"/>
              <a:t>finansiør</a:t>
            </a:r>
            <a:endParaRPr lang="nb-NO" sz="1400"/>
          </a:p>
          <a:p>
            <a:pPr marL="347663" lvl="1" indent="-342900">
              <a:buFont typeface="+mj-lt"/>
              <a:buAutoNum type="arabicPeriod" startAt="2"/>
            </a:pPr>
            <a:r>
              <a:rPr lang="nb-NO" sz="1400"/>
              <a:t>Normalt kun 1 versjon tilgjengelig</a:t>
            </a:r>
          </a:p>
          <a:p>
            <a:pPr marL="347663" lvl="1" indent="-342900">
              <a:buFont typeface="+mj-lt"/>
              <a:buAutoNum type="arabicPeriod" startAt="2"/>
            </a:pPr>
            <a:r>
              <a:rPr lang="nb-NO" sz="1400"/>
              <a:t>Ved EU-prosjekt kan man angi valuta EUR, ellers er det kun NOK som gjelder</a:t>
            </a:r>
          </a:p>
          <a:p>
            <a:pPr marL="804863" lvl="2" indent="-342900">
              <a:buFont typeface="Arial" panose="020B0604020202020204" pitchFamily="34" charset="0"/>
              <a:buChar char="•"/>
            </a:pPr>
            <a:r>
              <a:rPr lang="nb-NO" sz="1400"/>
              <a:t>Foreslått kurs </a:t>
            </a:r>
            <a:r>
              <a:rPr lang="nb-NO" sz="1400" u="sng"/>
              <a:t>skal ikke</a:t>
            </a:r>
            <a:r>
              <a:rPr lang="nb-NO" sz="1400"/>
              <a:t> endres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D372F-D398-FED7-988E-1C82DF47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43" y="1229491"/>
            <a:ext cx="3639058" cy="809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D53C6C-CB5A-563E-7E6F-A97C62F565AD}"/>
              </a:ext>
            </a:extLst>
          </p:cNvPr>
          <p:cNvSpPr txBox="1"/>
          <p:nvPr/>
        </p:nvSpPr>
        <p:spPr>
          <a:xfrm>
            <a:off x="4844892" y="909871"/>
            <a:ext cx="2545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Finansieringsregler NFR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432D31-F733-2C5F-AA51-1A6DD8EF0FE1}"/>
              </a:ext>
            </a:extLst>
          </p:cNvPr>
          <p:cNvCxnSpPr>
            <a:cxnSpLocks/>
          </p:cNvCxnSpPr>
          <p:nvPr/>
        </p:nvCxnSpPr>
        <p:spPr>
          <a:xfrm flipH="1" flipV="1">
            <a:off x="3668617" y="1373420"/>
            <a:ext cx="793214" cy="164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4B9804-B832-96EF-CA12-E92CA72DFEB6}"/>
              </a:ext>
            </a:extLst>
          </p:cNvPr>
          <p:cNvSpPr txBox="1"/>
          <p:nvPr/>
        </p:nvSpPr>
        <p:spPr>
          <a:xfrm>
            <a:off x="4065224" y="4480760"/>
            <a:ext cx="3026004" cy="2031325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400"/>
              <a:t>Hvis det krysses av for «flere </a:t>
            </a:r>
            <a:r>
              <a:rPr lang="nb-NO" sz="1400" err="1"/>
              <a:t>finansiører</a:t>
            </a:r>
            <a:r>
              <a:rPr lang="nb-NO" sz="1400"/>
              <a:t>» vil en tilsvarende – ny – fane komme opp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nb-NO" sz="1400"/>
              <a:t>og skal fylles ut tilsvarende</a:t>
            </a:r>
          </a:p>
          <a:p>
            <a:pPr marL="136525" indent="-342900">
              <a:buFont typeface="Arial" panose="020B0604020202020204" pitchFamily="34" charset="0"/>
              <a:buChar char="•"/>
            </a:pPr>
            <a:r>
              <a:rPr lang="nb-NO" sz="1400"/>
              <a:t>Normalt mest aktuelt ved sentre </a:t>
            </a:r>
            <a:r>
              <a:rPr lang="nb-NO" sz="1400" err="1"/>
              <a:t>etc</a:t>
            </a:r>
            <a:r>
              <a:rPr lang="nb-NO" sz="1400"/>
              <a:t>, hvor det også kan være næringsliv/stat eller lignende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nb-NO" sz="1400"/>
              <a:t>Jfr. eks. ovenfor at det fins finansieringsregel for senter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5803E4-FB95-F825-C184-2FCE3EF50172}"/>
              </a:ext>
            </a:extLst>
          </p:cNvPr>
          <p:cNvCxnSpPr>
            <a:cxnSpLocks/>
          </p:cNvCxnSpPr>
          <p:nvPr/>
        </p:nvCxnSpPr>
        <p:spPr>
          <a:xfrm flipH="1" flipV="1">
            <a:off x="2405425" y="4913523"/>
            <a:ext cx="1561501" cy="43418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13FEC-7BAA-F4BD-06AD-43036FEA2109}"/>
              </a:ext>
            </a:extLst>
          </p:cNvPr>
          <p:cNvSpPr/>
          <p:nvPr/>
        </p:nvSpPr>
        <p:spPr>
          <a:xfrm>
            <a:off x="1702655" y="5130613"/>
            <a:ext cx="864275" cy="4341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097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AD6069-CC16-6B4C-FE16-6B69AEBBFCC5}"/>
              </a:ext>
            </a:extLst>
          </p:cNvPr>
          <p:cNvGrpSpPr/>
          <p:nvPr/>
        </p:nvGrpSpPr>
        <p:grpSpPr>
          <a:xfrm>
            <a:off x="645795" y="1165307"/>
            <a:ext cx="6096528" cy="4961896"/>
            <a:chOff x="2580784" y="504417"/>
            <a:chExt cx="7141661" cy="5849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9D7853-ED5A-3952-FFBA-D20D9BEC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0784" y="504417"/>
              <a:ext cx="7030431" cy="5849166"/>
            </a:xfrm>
            <a:prstGeom prst="rect">
              <a:avLst/>
            </a:prstGeom>
          </p:spPr>
        </p:pic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ACB9579F-B025-0269-7CD2-31F90F772A5E}"/>
                </a:ext>
              </a:extLst>
            </p:cNvPr>
            <p:cNvSpPr/>
            <p:nvPr/>
          </p:nvSpPr>
          <p:spPr>
            <a:xfrm>
              <a:off x="6289964" y="1754909"/>
              <a:ext cx="240145" cy="1385455"/>
            </a:xfrm>
            <a:prstGeom prst="rightBrace">
              <a:avLst>
                <a:gd name="adj1" fmla="val 8333"/>
                <a:gd name="adj2" fmla="val 52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8CAFDF-3B63-3D16-7441-C9097D26BC43}"/>
                </a:ext>
              </a:extLst>
            </p:cNvPr>
            <p:cNvSpPr txBox="1"/>
            <p:nvPr/>
          </p:nvSpPr>
          <p:spPr>
            <a:xfrm>
              <a:off x="6661824" y="1778578"/>
              <a:ext cx="3060621" cy="214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400"/>
                <a:t>Kommer forhåndsutfylt.</a:t>
              </a:r>
            </a:p>
            <a:p>
              <a:pPr marL="452438" lvl="1" indent="-198438" defTabSz="539750">
                <a:buFont typeface="Arial" panose="020B0604020202020204" pitchFamily="34" charset="0"/>
                <a:buChar char="•"/>
              </a:pPr>
              <a:r>
                <a:rPr lang="nb-NO" sz="1400"/>
                <a:t>Styringsprinsipp skal </a:t>
              </a:r>
              <a:r>
                <a:rPr lang="nb-NO" sz="1400" u="sng"/>
                <a:t>aldri</a:t>
              </a:r>
              <a:r>
                <a:rPr lang="nb-NO" sz="1400"/>
                <a:t> endres</a:t>
              </a:r>
            </a:p>
            <a:p>
              <a:pPr marL="452438" lvl="1" indent="-198438" defTabSz="539750">
                <a:buFont typeface="Arial" panose="020B0604020202020204" pitchFamily="34" charset="0"/>
                <a:buChar char="•"/>
              </a:pPr>
              <a:r>
                <a:rPr lang="nb-NO" sz="1400"/>
                <a:t>De andre 2 kan endres hvis aktuelt, men normalt bør kun PØ endre disse. </a:t>
              </a:r>
            </a:p>
            <a:p>
              <a:pPr marL="628650" lvl="2" indent="-198438" defTabSz="539750">
                <a:buFont typeface="Arial" panose="020B0604020202020204" pitchFamily="34" charset="0"/>
                <a:buChar char="•"/>
              </a:pPr>
              <a:r>
                <a:rPr lang="nb-NO" sz="1400"/>
                <a:t>Kan også endres senere – uten problem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B17DA5-EE4C-5376-5FE6-05346BB0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Informasjon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D8B3-93F4-3ADC-8E85-D341F789F4AE}"/>
              </a:ext>
            </a:extLst>
          </p:cNvPr>
          <p:cNvSpPr txBox="1"/>
          <p:nvPr/>
        </p:nvSpPr>
        <p:spPr>
          <a:xfrm>
            <a:off x="8713129" y="4214470"/>
            <a:ext cx="3026004" cy="73866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400"/>
              <a:t>Program er ikke obligatorisk, men bør fylles ut</a:t>
            </a:r>
          </a:p>
          <a:p>
            <a:pPr marL="452438" lvl="1" indent="-166688">
              <a:buFont typeface="Arial" panose="020B0604020202020204" pitchFamily="34" charset="0"/>
              <a:buChar char="•"/>
            </a:pPr>
            <a:r>
              <a:rPr lang="nb-NO" sz="1400"/>
              <a:t>Gir bedre statistikk-data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69C619-EE2F-513B-5B31-2310009BABA7}"/>
              </a:ext>
            </a:extLst>
          </p:cNvPr>
          <p:cNvSpPr/>
          <p:nvPr/>
        </p:nvSpPr>
        <p:spPr>
          <a:xfrm>
            <a:off x="1465243" y="5861523"/>
            <a:ext cx="705079" cy="2656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A6611-915C-D5FB-07BD-8CBC5E8B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03" y="4306402"/>
            <a:ext cx="3124636" cy="101931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F70A36-BE48-8391-4582-9449308BE137}"/>
              </a:ext>
            </a:extLst>
          </p:cNvPr>
          <p:cNvCxnSpPr>
            <a:cxnSpLocks/>
          </p:cNvCxnSpPr>
          <p:nvPr/>
        </p:nvCxnSpPr>
        <p:spPr>
          <a:xfrm flipH="1" flipV="1">
            <a:off x="1696598" y="4062070"/>
            <a:ext cx="2484096" cy="289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19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7B472-9CA8-EEEB-2F74-3C4A3927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7F8F4-DF18-F5B8-8260-FAB5C8FEDFA6}"/>
              </a:ext>
            </a:extLst>
          </p:cNvPr>
          <p:cNvGrpSpPr/>
          <p:nvPr/>
        </p:nvGrpSpPr>
        <p:grpSpPr>
          <a:xfrm>
            <a:off x="687154" y="1665107"/>
            <a:ext cx="9172559" cy="3822157"/>
            <a:chOff x="838200" y="1989363"/>
            <a:chExt cx="9172559" cy="2948397"/>
          </a:xfrm>
        </p:grpSpPr>
        <p:cxnSp>
          <p:nvCxnSpPr>
            <p:cNvPr id="4" name="Rett linje 13">
              <a:extLst>
                <a:ext uri="{FF2B5EF4-FFF2-40B4-BE49-F238E27FC236}">
                  <a16:creationId xmlns:a16="http://schemas.microsoft.com/office/drawing/2014/main" id="{4332209A-AC55-2E0B-857B-70F4EC9614B1}"/>
                </a:ext>
              </a:extLst>
            </p:cNvPr>
            <p:cNvCxnSpPr>
              <a:cxnSpLocks/>
            </p:cNvCxnSpPr>
            <p:nvPr/>
          </p:nvCxnSpPr>
          <p:spPr>
            <a:xfrm>
              <a:off x="1045369" y="1989363"/>
              <a:ext cx="0" cy="2948397"/>
            </a:xfrm>
            <a:prstGeom prst="line">
              <a:avLst/>
            </a:prstGeom>
            <a:ln w="38100">
              <a:solidFill>
                <a:srgbClr val="DCD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9F40D04-FA93-BEE9-69C0-6D4E9CD84881}"/>
                </a:ext>
              </a:extLst>
            </p:cNvPr>
            <p:cNvSpPr/>
            <p:nvPr/>
          </p:nvSpPr>
          <p:spPr>
            <a:xfrm>
              <a:off x="838200" y="2199680"/>
              <a:ext cx="414337" cy="3385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600" b="1">
                  <a:solidFill>
                    <a:srgbClr val="0C4788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  <a:endPara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0C478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E92B29D-BFE5-513B-D3E7-2020E861823B}"/>
                </a:ext>
              </a:extLst>
            </p:cNvPr>
            <p:cNvSpPr/>
            <p:nvPr/>
          </p:nvSpPr>
          <p:spPr>
            <a:xfrm>
              <a:off x="838200" y="2708672"/>
              <a:ext cx="414337" cy="3385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b="1">
                  <a:solidFill>
                    <a:srgbClr val="0C4788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762CCF8-AAE4-0F30-0349-93EF514CBDC7}"/>
                </a:ext>
              </a:extLst>
            </p:cNvPr>
            <p:cNvSpPr/>
            <p:nvPr/>
          </p:nvSpPr>
          <p:spPr>
            <a:xfrm>
              <a:off x="838200" y="3217664"/>
              <a:ext cx="414337" cy="3385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b="1">
                  <a:solidFill>
                    <a:srgbClr val="0C4788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C52CFC4-0987-21F8-BE24-728DAF6DF492}"/>
                </a:ext>
              </a:extLst>
            </p:cNvPr>
            <p:cNvSpPr/>
            <p:nvPr/>
          </p:nvSpPr>
          <p:spPr>
            <a:xfrm>
              <a:off x="838200" y="3726656"/>
              <a:ext cx="414337" cy="3385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600" b="1">
                  <a:solidFill>
                    <a:srgbClr val="0C4788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  <a:endPara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0C478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9" name="TekstSylinder 17">
              <a:extLst>
                <a:ext uri="{FF2B5EF4-FFF2-40B4-BE49-F238E27FC236}">
                  <a16:creationId xmlns:a16="http://schemas.microsoft.com/office/drawing/2014/main" id="{B68F07AF-179C-9D47-A188-F35A6C680EE8}"/>
                </a:ext>
              </a:extLst>
            </p:cNvPr>
            <p:cNvSpPr txBox="1"/>
            <p:nvPr/>
          </p:nvSpPr>
          <p:spPr>
            <a:xfrm>
              <a:off x="1600189" y="2237571"/>
              <a:ext cx="84105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Velko</a:t>
              </a:r>
              <a:r>
                <a:rPr lang="nb-NO" sz="1600" dirty="0" err="1">
                  <a:solidFill>
                    <a:prstClr val="black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mmen</a:t>
              </a:r>
              <a:endPara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0" name="TekstSylinder 21">
              <a:extLst>
                <a:ext uri="{FF2B5EF4-FFF2-40B4-BE49-F238E27FC236}">
                  <a16:creationId xmlns:a16="http://schemas.microsoft.com/office/drawing/2014/main" id="{509FC43F-010C-0E71-3876-17AB47B6DA00}"/>
                </a:ext>
              </a:extLst>
            </p:cNvPr>
            <p:cNvSpPr txBox="1"/>
            <p:nvPr/>
          </p:nvSpPr>
          <p:spPr>
            <a:xfrm>
              <a:off x="1600189" y="3248685"/>
              <a:ext cx="8410569" cy="261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600">
                  <a:solidFill>
                    <a:prstClr val="black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Introduksjon til rollen som </a:t>
              </a:r>
              <a:r>
                <a:rPr lang="nb-NO" sz="1600" err="1">
                  <a:solidFill>
                    <a:prstClr val="black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Søknadsregistrerer</a:t>
              </a:r>
              <a:r>
                <a:rPr lang="nb-NO" sz="1600">
                  <a:solidFill>
                    <a:prstClr val="black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for BOA-prosjekter</a:t>
              </a:r>
              <a:endPara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1" name="TekstSylinder 23">
              <a:extLst>
                <a:ext uri="{FF2B5EF4-FFF2-40B4-BE49-F238E27FC236}">
                  <a16:creationId xmlns:a16="http://schemas.microsoft.com/office/drawing/2014/main" id="{B6015537-A424-E936-A170-4F6D68DB8A54}"/>
                </a:ext>
              </a:extLst>
            </p:cNvPr>
            <p:cNvSpPr txBox="1"/>
            <p:nvPr/>
          </p:nvSpPr>
          <p:spPr>
            <a:xfrm>
              <a:off x="1600189" y="3764547"/>
              <a:ext cx="84105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Systemopplæring</a:t>
              </a:r>
            </a:p>
          </p:txBody>
        </p:sp>
        <p:sp>
          <p:nvSpPr>
            <p:cNvPr id="12" name="Ellipse 16">
              <a:extLst>
                <a:ext uri="{FF2B5EF4-FFF2-40B4-BE49-F238E27FC236}">
                  <a16:creationId xmlns:a16="http://schemas.microsoft.com/office/drawing/2014/main" id="{C7353AA6-D1EC-3A43-71E0-AEA16598D188}"/>
                </a:ext>
              </a:extLst>
            </p:cNvPr>
            <p:cNvSpPr/>
            <p:nvPr/>
          </p:nvSpPr>
          <p:spPr>
            <a:xfrm>
              <a:off x="838200" y="4235647"/>
              <a:ext cx="414337" cy="3385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1" i="0" u="none" strike="noStrike" kern="1200" cap="none" spc="0" normalizeH="0" baseline="0" noProof="0">
                  <a:ln>
                    <a:noFill/>
                  </a:ln>
                  <a:solidFill>
                    <a:srgbClr val="0C4788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5</a:t>
              </a:r>
            </a:p>
          </p:txBody>
        </p:sp>
        <p:sp>
          <p:nvSpPr>
            <p:cNvPr id="13" name="TekstSylinder 19">
              <a:extLst>
                <a:ext uri="{FF2B5EF4-FFF2-40B4-BE49-F238E27FC236}">
                  <a16:creationId xmlns:a16="http://schemas.microsoft.com/office/drawing/2014/main" id="{4C50CF6C-E2FF-5C35-DD7F-0B1EEAD038C1}"/>
                </a:ext>
              </a:extLst>
            </p:cNvPr>
            <p:cNvSpPr txBox="1"/>
            <p:nvPr/>
          </p:nvSpPr>
          <p:spPr>
            <a:xfrm>
              <a:off x="1600187" y="4281876"/>
              <a:ext cx="84105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Brukerstøtte og veien videre</a:t>
              </a:r>
            </a:p>
          </p:txBody>
        </p:sp>
        <p:sp>
          <p:nvSpPr>
            <p:cNvPr id="18" name="TekstSylinder 21">
              <a:extLst>
                <a:ext uri="{FF2B5EF4-FFF2-40B4-BE49-F238E27FC236}">
                  <a16:creationId xmlns:a16="http://schemas.microsoft.com/office/drawing/2014/main" id="{FFD6DAE8-354A-3279-272B-E4EB7061C701}"/>
                </a:ext>
              </a:extLst>
            </p:cNvPr>
            <p:cNvSpPr txBox="1"/>
            <p:nvPr/>
          </p:nvSpPr>
          <p:spPr>
            <a:xfrm>
              <a:off x="1600189" y="2736427"/>
              <a:ext cx="84105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600">
                  <a:solidFill>
                    <a:prstClr val="black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Formål</a:t>
              </a:r>
              <a:endPara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85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DC24-63FF-E599-C6D5-2AF13204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Program – hvilke har vi </a:t>
            </a:r>
            <a:r>
              <a:rPr lang="nb-NO" err="1"/>
              <a:t>pt</a:t>
            </a:r>
            <a:r>
              <a:rPr lang="nb-NO"/>
              <a:t>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B7DB7A-5C21-CF10-EE5D-6092DE555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24755"/>
              </p:ext>
            </p:extLst>
          </p:nvPr>
        </p:nvGraphicFramePr>
        <p:xfrm>
          <a:off x="3610853" y="941388"/>
          <a:ext cx="2796432" cy="5250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6432">
                  <a:extLst>
                    <a:ext uri="{9D8B030D-6E8A-4147-A177-3AD203B41FA5}">
                      <a16:colId xmlns:a16="http://schemas.microsoft.com/office/drawing/2014/main" val="935845036"/>
                    </a:ext>
                  </a:extLst>
                </a:gridCol>
              </a:tblGrid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Ikke aktuell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788008206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ERC-StG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391519168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ERC-CoG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061934510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ERC-Adv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880700172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ERC-PoC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516894389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ERC-SyG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775214931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MSCA-DN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60198002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MSCA-PF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566504959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MSCA-STAFF EXCHANGE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777778816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MSCA-COFUND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71593654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MSCA-CITIZENS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51633990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Research Infrastructures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640110424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HORIZON-RIA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565387930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HORIZON-IA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3118965316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HORIZON-CSA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85209172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Innovative Europa Pillar 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758439466"/>
                  </a:ext>
                </a:extLst>
              </a:tr>
              <a:tr h="103181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HORIZON WIDENING OG STRENGTHENING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362557826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Erasmus+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6986689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Digitalt Europa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5485554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Kreativt Europa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400766820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Det Europeiske Forskningsfondet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507962722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EUs romprogram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369171923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EU Andre EU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027367835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FRIPRO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177814196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KSPS/IPN (Samarbeidsprosjekter)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06601610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SFF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803187012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SFI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720176730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FME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159739419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Infrastruktur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219793509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INTPART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399798182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Nærings PhD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92810188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ERANET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111041003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NFR Andre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154169747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NORAD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4020693940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DIKU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381731394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NIH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200981919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Stiftelser, legater fond og filantroper 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2908021533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EEA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057649242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Innovasjon Norge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1732779733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Lokale utlysninger 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478997939"/>
                  </a:ext>
                </a:extLst>
              </a:tr>
              <a:tr h="128457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Andre 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47" marR="5947" marT="5947" marB="0" anchor="b"/>
                </a:tc>
                <a:extLst>
                  <a:ext uri="{0D108BD9-81ED-4DB2-BD59-A6C34878D82A}">
                    <a16:rowId xmlns:a16="http://schemas.microsoft.com/office/drawing/2014/main" val="449071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437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23F12-7056-1748-07EF-13EC5619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2306"/>
            <a:ext cx="10860016" cy="3029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8B233-396B-F169-CB90-C8EF3525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Kostnadsomveltning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5ABF55-A110-CD4A-E3DF-004ACF4A7A3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412694" y="4211679"/>
            <a:ext cx="4153359" cy="1748446"/>
          </a:xfrm>
          <a:ln w="63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nb-NO" sz="1400" dirty="0" err="1"/>
              <a:t>PØ’er</a:t>
            </a:r>
            <a:r>
              <a:rPr lang="nb-NO" sz="1400" dirty="0"/>
              <a:t> kan velge å fylle ut denne nå</a:t>
            </a:r>
          </a:p>
          <a:p>
            <a:r>
              <a:rPr lang="nb-NO" sz="1400" b="1" dirty="0" err="1"/>
              <a:t>Søknadsregistrerere</a:t>
            </a:r>
            <a:r>
              <a:rPr lang="nb-NO" sz="1400" b="1" dirty="0"/>
              <a:t> som ikke er PØ skal ikke fylle den ut</a:t>
            </a:r>
          </a:p>
          <a:p>
            <a:r>
              <a:rPr lang="nb-NO" sz="1400" dirty="0"/>
              <a:t>Hvis den ikke fylles ut nå, og det skal benyttes kostnadsomveltning registrerer PØ informasjonen senere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583893-AAA3-305E-0875-67D2B9B12A61}"/>
                  </a:ext>
                </a:extLst>
              </p14:cNvPr>
              <p14:cNvContentPartPr/>
              <p14:nvPr/>
            </p14:nvContentPartPr>
            <p14:xfrm>
              <a:off x="5034513" y="2335476"/>
              <a:ext cx="1228680" cy="33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583893-AAA3-305E-0875-67D2B9B12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4513" y="2155476"/>
                <a:ext cx="1408320" cy="3934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D739E0E-40E0-40B4-568E-2BFA4119D8F9}"/>
              </a:ext>
            </a:extLst>
          </p:cNvPr>
          <p:cNvSpPr/>
          <p:nvPr/>
        </p:nvSpPr>
        <p:spPr>
          <a:xfrm>
            <a:off x="1619479" y="3735268"/>
            <a:ext cx="705079" cy="2656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0457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B8C14B-9150-3C9F-951C-1DCCAB28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63" y="1237813"/>
            <a:ext cx="10831437" cy="2972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A80E6-89B6-CBE4-37F1-95C6EADF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Samarbeidspartnere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3177494-14F5-299D-7058-4E187FE95042}"/>
              </a:ext>
            </a:extLst>
          </p:cNvPr>
          <p:cNvSpPr txBox="1">
            <a:spLocks/>
          </p:cNvSpPr>
          <p:nvPr/>
        </p:nvSpPr>
        <p:spPr>
          <a:xfrm>
            <a:off x="2412694" y="4365915"/>
            <a:ext cx="4153359" cy="1748446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/>
              <a:t>Viktig informasjon -&gt; bør fylles ut</a:t>
            </a:r>
          </a:p>
          <a:p>
            <a:pPr marL="452438" lvl="1" indent="-284163"/>
            <a:r>
              <a:rPr lang="nb-NO" sz="1400"/>
              <a:t>Kan også registreres av PØ senere</a:t>
            </a:r>
          </a:p>
          <a:p>
            <a:pPr marL="284163" indent="-284163"/>
            <a:r>
              <a:rPr lang="nb-NO" sz="1400"/>
              <a:t>Hvis noen andre er koordinator (haket av) vil prosjektet ved etablering få koordinator som kunde</a:t>
            </a:r>
          </a:p>
        </p:txBody>
      </p:sp>
    </p:spTree>
    <p:extLst>
      <p:ext uri="{BB962C8B-B14F-4D97-AF65-F5344CB8AC3E}">
        <p14:creationId xmlns:p14="http://schemas.microsoft.com/office/powerpoint/2010/main" val="2923364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14203FE-4521-B357-A34D-BE9E77EF1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64"/>
          <a:stretch/>
        </p:blipFill>
        <p:spPr>
          <a:xfrm>
            <a:off x="826547" y="1237620"/>
            <a:ext cx="8372537" cy="4096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5F2C6-0735-E4F0-D660-5690FF02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Bekreftelse før søknad opprettes</a:t>
            </a:r>
          </a:p>
        </p:txBody>
      </p:sp>
    </p:spTree>
    <p:extLst>
      <p:ext uri="{BB962C8B-B14F-4D97-AF65-F5344CB8AC3E}">
        <p14:creationId xmlns:p14="http://schemas.microsoft.com/office/powerpoint/2010/main" val="1153208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0D2A5-66A6-6F98-B797-1B693CEF3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07"/>
          <a:stretch/>
        </p:blipFill>
        <p:spPr>
          <a:xfrm>
            <a:off x="1570072" y="1050676"/>
            <a:ext cx="7622952" cy="5008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CC3A8A-1E92-CDDC-A2FF-488DADF8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skal gjøres når søknad er opprettet?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285A8B-3F9B-9AC7-FDC4-3CFB96C7066B}"/>
              </a:ext>
            </a:extLst>
          </p:cNvPr>
          <p:cNvSpPr txBox="1">
            <a:spLocks/>
          </p:cNvSpPr>
          <p:nvPr/>
        </p:nvSpPr>
        <p:spPr>
          <a:xfrm>
            <a:off x="8995410" y="3291495"/>
            <a:ext cx="2903097" cy="1748446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/>
              <a:t>Det etableres 1 kalkyle pr avdeling og 1 pr partner</a:t>
            </a:r>
          </a:p>
          <a:p>
            <a:pPr marL="452438" lvl="1" indent="-258763"/>
            <a:r>
              <a:rPr lang="nb-NO" sz="1400"/>
              <a:t>Eks. 2 </a:t>
            </a:r>
            <a:r>
              <a:rPr lang="nb-NO" sz="1400" err="1"/>
              <a:t>finansiører</a:t>
            </a:r>
            <a:r>
              <a:rPr lang="nb-NO" sz="1400"/>
              <a:t> og 2 institutt = 4 kalkyler</a:t>
            </a:r>
          </a:p>
          <a:p>
            <a:r>
              <a:rPr lang="nb-NO" sz="1400"/>
              <a:t>Man må </a:t>
            </a:r>
            <a:r>
              <a:rPr lang="nb-NO" sz="1400" u="sng"/>
              <a:t>gå inn på alle</a:t>
            </a:r>
            <a:r>
              <a:rPr lang="nb-NO" sz="1400"/>
              <a:t> – og gjøre det som beskrives på de neste sidene</a:t>
            </a:r>
            <a:endParaRPr lang="nb-NO" sz="1400" u="sng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EE89CFD-F134-D26C-4E18-DB3030CB583A}"/>
                  </a:ext>
                </a:extLst>
              </p14:cNvPr>
              <p14:cNvContentPartPr/>
              <p14:nvPr/>
            </p14:nvContentPartPr>
            <p14:xfrm>
              <a:off x="1488103" y="2139424"/>
              <a:ext cx="208800" cy="293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EE89CFD-F134-D26C-4E18-DB3030CB58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9103" y="2130424"/>
                <a:ext cx="226440" cy="3106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BDF8BA1-29D6-9320-7F84-C39268FDCACB}"/>
              </a:ext>
            </a:extLst>
          </p:cNvPr>
          <p:cNvSpPr txBox="1">
            <a:spLocks/>
          </p:cNvSpPr>
          <p:nvPr/>
        </p:nvSpPr>
        <p:spPr>
          <a:xfrm>
            <a:off x="192414" y="1707799"/>
            <a:ext cx="1211513" cy="1748446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400"/>
              <a:t>Før det jobbes videre må nummer kopieres opp til gult felt – og man må trykke Tab</a:t>
            </a:r>
          </a:p>
        </p:txBody>
      </p:sp>
    </p:spTree>
    <p:extLst>
      <p:ext uri="{BB962C8B-B14F-4D97-AF65-F5344CB8AC3E}">
        <p14:creationId xmlns:p14="http://schemas.microsoft.com/office/powerpoint/2010/main" val="551667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7D1628-1C47-0F37-3FE4-2E62147F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Besvar bekreftelsesspørsmål («Sjekkliste»)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7DF999-63B8-9438-326C-50EFBF2627C1}"/>
              </a:ext>
            </a:extLst>
          </p:cNvPr>
          <p:cNvSpPr/>
          <p:nvPr/>
        </p:nvSpPr>
        <p:spPr>
          <a:xfrm>
            <a:off x="10607842" y="-1198479"/>
            <a:ext cx="1949115" cy="862389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Muzammil endrer. Trenger ikke rød boks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9BBBF0-C8C1-61FF-F46E-E412576F8F61}"/>
                  </a:ext>
                </a:extLst>
              </p14:cNvPr>
              <p14:cNvContentPartPr/>
              <p14:nvPr/>
            </p14:nvContentPartPr>
            <p14:xfrm>
              <a:off x="3847860" y="322885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9BBBF0-C8C1-61FF-F46E-E412576F8F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1860" y="3156855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FC085EE-F3FD-27C1-CF2A-E8FC492C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28" y="961378"/>
            <a:ext cx="9299838" cy="53405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E78BB36-1298-79DA-F6BA-0AC5C85F97E1}"/>
                  </a:ext>
                </a:extLst>
              </p14:cNvPr>
              <p14:cNvContentPartPr/>
              <p14:nvPr/>
            </p14:nvContentPartPr>
            <p14:xfrm>
              <a:off x="5419791" y="4198424"/>
              <a:ext cx="1045440" cy="65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E78BB36-1298-79DA-F6BA-0AC5C85F97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5810" y="4089831"/>
                <a:ext cx="1153043" cy="28270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ight Brace 11">
            <a:extLst>
              <a:ext uri="{FF2B5EF4-FFF2-40B4-BE49-F238E27FC236}">
                <a16:creationId xmlns:a16="http://schemas.microsoft.com/office/drawing/2014/main" id="{A650BF1E-A7A5-99E2-9FE8-312B4EC88E14}"/>
              </a:ext>
            </a:extLst>
          </p:cNvPr>
          <p:cNvSpPr/>
          <p:nvPr/>
        </p:nvSpPr>
        <p:spPr>
          <a:xfrm>
            <a:off x="8271327" y="5125592"/>
            <a:ext cx="375550" cy="954107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CE93B-F2A3-0FF7-9D74-2768DEB0697A}"/>
              </a:ext>
            </a:extLst>
          </p:cNvPr>
          <p:cNvSpPr txBox="1"/>
          <p:nvPr/>
        </p:nvSpPr>
        <p:spPr>
          <a:xfrm>
            <a:off x="8939745" y="5136968"/>
            <a:ext cx="198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Disse 2 spørsmålene må man gi en begrunnelse for, uansett hva svaret 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6E1F1-D314-6C9A-AE18-63532BA51927}"/>
              </a:ext>
            </a:extLst>
          </p:cNvPr>
          <p:cNvSpPr txBox="1"/>
          <p:nvPr/>
        </p:nvSpPr>
        <p:spPr>
          <a:xfrm>
            <a:off x="10058366" y="3541089"/>
            <a:ext cx="198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Bør besvares i forbindelse med opprettelse av søknaden, men kan besvares senere (men før søknad sendes)</a:t>
            </a:r>
          </a:p>
        </p:txBody>
      </p:sp>
    </p:spTree>
    <p:extLst>
      <p:ext uri="{BB962C8B-B14F-4D97-AF65-F5344CB8AC3E}">
        <p14:creationId xmlns:p14="http://schemas.microsoft.com/office/powerpoint/2010/main" val="11642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0BA12-C86D-14AE-9A5D-90C6C891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skal bekreftes?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36A88-F346-87DD-280B-CABCBED3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90909"/>
            <a:ext cx="11252500" cy="3389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CDBE467-7990-D788-6753-B1DD0063383C}"/>
                  </a:ext>
                </a:extLst>
              </p14:cNvPr>
              <p14:cNvContentPartPr/>
              <p14:nvPr/>
            </p14:nvContentPartPr>
            <p14:xfrm>
              <a:off x="7314827" y="1662276"/>
              <a:ext cx="1607760" cy="78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CDBE467-7990-D788-6753-B1DD006338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4807" y="1482276"/>
                <a:ext cx="178744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8701845-FBBC-BE4A-D8A7-2566EE4B8075}"/>
                  </a:ext>
                </a:extLst>
              </p14:cNvPr>
              <p14:cNvContentPartPr/>
              <p14:nvPr/>
            </p14:nvContentPartPr>
            <p14:xfrm>
              <a:off x="957947" y="2026236"/>
              <a:ext cx="60516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8701845-FBBC-BE4A-D8A7-2566EE4B80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979" y="1914861"/>
                <a:ext cx="712736" cy="234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006F9B-8CFA-6939-E58A-F2405E828F4A}"/>
                  </a:ext>
                </a:extLst>
              </p14:cNvPr>
              <p14:cNvContentPartPr/>
              <p14:nvPr/>
            </p14:nvContentPartPr>
            <p14:xfrm>
              <a:off x="991427" y="2874396"/>
              <a:ext cx="2245680" cy="89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006F9B-8CFA-6939-E58A-F2405E828F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7427" y="2766396"/>
                <a:ext cx="23533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EE88EC5-26E5-4B81-113E-7EA97C0C1B64}"/>
                  </a:ext>
                </a:extLst>
              </p14:cNvPr>
              <p14:cNvContentPartPr/>
              <p14:nvPr/>
            </p14:nvContentPartPr>
            <p14:xfrm>
              <a:off x="969107" y="3789156"/>
              <a:ext cx="439920" cy="33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EE88EC5-26E5-4B81-113E-7EA97C0C1B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5063" y="3681156"/>
                <a:ext cx="547648" cy="2491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32CEC9E-47C6-D5BA-7787-743C6CBC42C5}"/>
              </a:ext>
            </a:extLst>
          </p:cNvPr>
          <p:cNvSpPr txBox="1"/>
          <p:nvPr/>
        </p:nvSpPr>
        <p:spPr>
          <a:xfrm>
            <a:off x="7619551" y="5159291"/>
            <a:ext cx="2606072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400" dirty="0"/>
              <a:t>Hvis spørsmålene ikke er besvart - eller det ikke er gitt begrunnelse for nr. 2 og 3 - vil søknaden ikke kunne sendes til intern godkjenning (av PØ)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843C8-91F0-563F-601B-03D61583E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421" y="5260622"/>
            <a:ext cx="5401429" cy="495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D20247-0C12-FECF-42AD-038260E2E58F}"/>
              </a:ext>
            </a:extLst>
          </p:cNvPr>
          <p:cNvSpPr/>
          <p:nvPr/>
        </p:nvSpPr>
        <p:spPr>
          <a:xfrm>
            <a:off x="918811" y="5334736"/>
            <a:ext cx="635306" cy="4212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7052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CF99-0D86-485F-0EB3-9A2C5278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0" y="397784"/>
            <a:ext cx="11224996" cy="1202510"/>
          </a:xfrm>
        </p:spPr>
        <p:txBody>
          <a:bodyPr/>
          <a:lstStyle/>
          <a:p>
            <a:r>
              <a:rPr lang="nb-NO"/>
              <a:t>Hvordan får instituttleder (</a:t>
            </a:r>
            <a:r>
              <a:rPr lang="nb-NO" err="1"/>
              <a:t>kostnadsgodkjenner</a:t>
            </a:r>
            <a:r>
              <a:rPr lang="nb-NO"/>
              <a:t>) se og godkjent denne vurderingen?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495E7-E893-BC3C-AC69-992622F7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50" y="1762699"/>
            <a:ext cx="11224996" cy="4402687"/>
          </a:xfrm>
        </p:spPr>
        <p:txBody>
          <a:bodyPr/>
          <a:lstStyle/>
          <a:p>
            <a:r>
              <a:rPr lang="nb-NO"/>
              <a:t>Ved godkjenning skal «Godkjenningsrapport» kontrolleres	</a:t>
            </a:r>
          </a:p>
          <a:p>
            <a:pPr lvl="1"/>
            <a:r>
              <a:rPr lang="nb-NO"/>
              <a:t>Bekreftelsesspørsmålene er egen fane i denne rapporten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76352-ACB7-A35B-C020-CD127D37F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2745434"/>
            <a:ext cx="11965070" cy="3419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048CA1-FAF8-F636-A9DF-990C609FA8C6}"/>
              </a:ext>
            </a:extLst>
          </p:cNvPr>
          <p:cNvSpPr txBox="1"/>
          <p:nvPr/>
        </p:nvSpPr>
        <p:spPr>
          <a:xfrm rot="19264075">
            <a:off x="4792307" y="3085879"/>
            <a:ext cx="520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>
                <a:solidFill>
                  <a:srgbClr val="FF0000"/>
                </a:solidFill>
              </a:rPr>
              <a:t>Ark kun til info – ikke del av prosess for </a:t>
            </a:r>
            <a:r>
              <a:rPr lang="nb-NO" sz="2000" b="1" err="1">
                <a:solidFill>
                  <a:srgbClr val="FF0000"/>
                </a:solidFill>
              </a:rPr>
              <a:t>søknadsregistrerer</a:t>
            </a:r>
            <a:endParaRPr lang="nb-NO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3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FDEA-931B-BABD-9696-21F14AFF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0" y="196747"/>
            <a:ext cx="11224996" cy="648512"/>
          </a:xfrm>
        </p:spPr>
        <p:txBody>
          <a:bodyPr/>
          <a:lstStyle/>
          <a:p>
            <a:r>
              <a:rPr lang="nb-NO" dirty="0"/>
              <a:t>Hva skjer videre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BA1F-3F63-C12B-B446-A05AFF2B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50" y="1600200"/>
            <a:ext cx="11224996" cy="4154215"/>
          </a:xfrm>
        </p:spPr>
        <p:txBody>
          <a:bodyPr/>
          <a:lstStyle/>
          <a:p>
            <a:r>
              <a:rPr lang="nb-NO" dirty="0"/>
              <a:t>Prosjektøkonom får </a:t>
            </a:r>
            <a:r>
              <a:rPr lang="nb-NO"/>
              <a:t>varsel (neste morgen) </a:t>
            </a:r>
            <a:r>
              <a:rPr lang="nb-NO" dirty="0"/>
              <a:t>om at det er opprettet ny søknad som hen er PØ for</a:t>
            </a:r>
          </a:p>
          <a:p>
            <a:r>
              <a:rPr lang="nb-NO" dirty="0"/>
              <a:t>Prosjektleder (evt. i samarbeid med forskningsrådgiver) jobber videre med søknaden (prosjektbeskrivelse)</a:t>
            </a:r>
          </a:p>
          <a:p>
            <a:r>
              <a:rPr lang="nb-NO" dirty="0"/>
              <a:t>Prosjektøkonom – i samarbeid med prosjektleder og </a:t>
            </a:r>
            <a:r>
              <a:rPr lang="nb-NO" dirty="0" err="1"/>
              <a:t>evt</a:t>
            </a:r>
            <a:r>
              <a:rPr lang="nb-NO" dirty="0"/>
              <a:t> </a:t>
            </a:r>
            <a:r>
              <a:rPr lang="nb-NO"/>
              <a:t>instituttledelsen -</a:t>
            </a:r>
            <a:r>
              <a:rPr lang="nb-NO" dirty="0"/>
              <a:t> jobber videre med prosjektbudsjettet</a:t>
            </a:r>
          </a:p>
          <a:p>
            <a:r>
              <a:rPr lang="nb-NO" dirty="0"/>
              <a:t>Når alt er klart sender PØ budsjett m/utfylte bekreftelsesspørsmål til </a:t>
            </a:r>
            <a:r>
              <a:rPr lang="nb-NO" dirty="0" err="1"/>
              <a:t>kostnadsgodkjenner</a:t>
            </a:r>
            <a:r>
              <a:rPr lang="nb-NO" dirty="0"/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1736193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FDEA-931B-BABD-9696-21F14AFF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0" y="196747"/>
            <a:ext cx="11224996" cy="648512"/>
          </a:xfrm>
        </p:spPr>
        <p:txBody>
          <a:bodyPr/>
          <a:lstStyle/>
          <a:p>
            <a:r>
              <a:rPr lang="nb-NO" dirty="0"/>
              <a:t>Hva skjer videre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BA1F-3F63-C12B-B446-A05AFF2B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02" y="1513900"/>
            <a:ext cx="11224996" cy="4818365"/>
          </a:xfrm>
        </p:spPr>
        <p:txBody>
          <a:bodyPr/>
          <a:lstStyle/>
          <a:p>
            <a:r>
              <a:rPr lang="nb-NO" dirty="0" err="1"/>
              <a:t>Kostnadsgodkjenner</a:t>
            </a:r>
            <a:r>
              <a:rPr lang="nb-NO" dirty="0"/>
              <a:t> på alle involverte enheter godkjenner sine respektive kalkyler</a:t>
            </a:r>
          </a:p>
          <a:p>
            <a:pPr lvl="1"/>
            <a:r>
              <a:rPr lang="nb-NO" dirty="0"/>
              <a:t>Hovedavdelingens </a:t>
            </a:r>
            <a:r>
              <a:rPr lang="nb-NO" dirty="0" err="1"/>
              <a:t>kostnadsgodkjenner</a:t>
            </a:r>
            <a:r>
              <a:rPr lang="nb-NO" dirty="0"/>
              <a:t> (eller dekan/prorektor hvis delegasjonsreglementet krever det) godkjenner NTNUs samlede søknad</a:t>
            </a:r>
          </a:p>
          <a:p>
            <a:r>
              <a:rPr lang="nb-NO" dirty="0"/>
              <a:t>Når </a:t>
            </a:r>
            <a:r>
              <a:rPr lang="nb-NO" dirty="0" err="1"/>
              <a:t>kostnadsgodkjenner</a:t>
            </a:r>
            <a:r>
              <a:rPr lang="nb-NO" dirty="0"/>
              <a:t>(e) har godkjent kan søknad sendes </a:t>
            </a:r>
            <a:r>
              <a:rPr lang="nb-NO" dirty="0" err="1"/>
              <a:t>finansiør</a:t>
            </a:r>
            <a:endParaRPr lang="nb-NO" dirty="0"/>
          </a:p>
          <a:p>
            <a:r>
              <a:rPr lang="nb-NO" dirty="0"/>
              <a:t>Søknaden har da kommet inn i en ny fase (har endret status)</a:t>
            </a:r>
          </a:p>
          <a:p>
            <a:pPr lvl="1"/>
            <a:r>
              <a:rPr lang="nb-NO" dirty="0"/>
              <a:t>Dette må oppdateres i Unit4, og er </a:t>
            </a:r>
            <a:r>
              <a:rPr lang="nb-NO" u="sng" dirty="0" err="1"/>
              <a:t>søknadsregistrerers</a:t>
            </a:r>
            <a:r>
              <a:rPr lang="nb-NO" u="sng" dirty="0"/>
              <a:t> ansvar </a:t>
            </a:r>
            <a:r>
              <a:rPr lang="nb-NO" dirty="0"/>
              <a:t>å oppdatere</a:t>
            </a:r>
          </a:p>
        </p:txBody>
      </p:sp>
    </p:spTree>
    <p:extLst>
      <p:ext uri="{BB962C8B-B14F-4D97-AF65-F5344CB8AC3E}">
        <p14:creationId xmlns:p14="http://schemas.microsoft.com/office/powerpoint/2010/main" val="212022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6AB8-252B-74EC-FAFD-079AE0B3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192DF-4834-744E-5E47-3ACF8A057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40" y="1053551"/>
            <a:ext cx="8527508" cy="5367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Gi deltakerne en systemopplæring og forståelse for nye rutiner som er relevante for rollen</a:t>
            </a:r>
          </a:p>
          <a:p>
            <a:r>
              <a:rPr lang="nb-NO"/>
              <a:t>Gi deltakerne den nødvendige kunnskapen og ferdighetene for å utføre sin rolle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307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99CE-B2C5-E0B7-FF82-A8E061FE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0" y="397785"/>
            <a:ext cx="11388300" cy="648512"/>
          </a:xfrm>
        </p:spPr>
        <p:txBody>
          <a:bodyPr/>
          <a:lstStyle/>
          <a:p>
            <a:r>
              <a:rPr lang="nb-NO"/>
              <a:t>Søknad sendt - oppdatering av søknadsstatus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70D4-4171-0533-2D07-1A9C29186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err="1"/>
              <a:t>Søknadsregistrerer</a:t>
            </a:r>
            <a:r>
              <a:rPr lang="nb-NO"/>
              <a:t> går inn på søknaden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4B13E-B6D2-0A1A-9C86-3385CF2A3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7" y="1836129"/>
            <a:ext cx="11079121" cy="1190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68B05-6FCD-4818-B489-8FC1C60AB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154" y="3109995"/>
            <a:ext cx="6870387" cy="313846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B001A95-6F53-6F73-11CB-8579EC8AAF27}"/>
              </a:ext>
            </a:extLst>
          </p:cNvPr>
          <p:cNvSpPr txBox="1">
            <a:spLocks/>
          </p:cNvSpPr>
          <p:nvPr/>
        </p:nvSpPr>
        <p:spPr>
          <a:xfrm>
            <a:off x="7860517" y="3282070"/>
            <a:ext cx="2210853" cy="108240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nb-NO" sz="1400"/>
              <a:t>Status settes til </a:t>
            </a:r>
            <a:br>
              <a:rPr lang="nb-NO" sz="1400"/>
            </a:br>
            <a:r>
              <a:rPr lang="nb-NO" sz="1400"/>
              <a:t>«Sendt til </a:t>
            </a:r>
            <a:r>
              <a:rPr lang="nb-NO" sz="1400" err="1"/>
              <a:t>finansiør</a:t>
            </a:r>
            <a:r>
              <a:rPr lang="nb-NO" sz="1400"/>
              <a:t>»</a:t>
            </a:r>
          </a:p>
          <a:p>
            <a:pPr marL="357188" lvl="1" indent="-160338"/>
            <a:r>
              <a:rPr lang="nb-NO" sz="1400"/>
              <a:t>Må gjøres på </a:t>
            </a:r>
            <a:r>
              <a:rPr lang="nb-NO" sz="1400" u="sng"/>
              <a:t>alle</a:t>
            </a:r>
            <a:r>
              <a:rPr lang="nb-NO" sz="1400"/>
              <a:t> kalkyler</a:t>
            </a:r>
          </a:p>
        </p:txBody>
      </p:sp>
    </p:spTree>
    <p:extLst>
      <p:ext uri="{BB962C8B-B14F-4D97-AF65-F5344CB8AC3E}">
        <p14:creationId xmlns:p14="http://schemas.microsoft.com/office/powerpoint/2010/main" val="3378204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994F-324D-B09F-85DC-50405E98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er videre prosess etter at søknad er sendt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F3F22-7A01-46BF-0451-3C4865151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Resultat kommer fra </a:t>
            </a:r>
            <a:r>
              <a:rPr lang="nb-NO" err="1"/>
              <a:t>finansiør</a:t>
            </a:r>
            <a:endParaRPr lang="nb-NO"/>
          </a:p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1D1DC-7356-AA57-52C1-A60CB9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1" y="1815830"/>
            <a:ext cx="7475592" cy="41729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D8E436-74AC-6288-7110-F53C09B94B11}"/>
              </a:ext>
            </a:extLst>
          </p:cNvPr>
          <p:cNvSpPr/>
          <p:nvPr/>
        </p:nvSpPr>
        <p:spPr>
          <a:xfrm>
            <a:off x="6271098" y="3429000"/>
            <a:ext cx="1666672" cy="175908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7F5908F-B814-D442-98B3-E17EA65EEBEB}"/>
              </a:ext>
            </a:extLst>
          </p:cNvPr>
          <p:cNvSpPr txBox="1">
            <a:spLocks/>
          </p:cNvSpPr>
          <p:nvPr/>
        </p:nvSpPr>
        <p:spPr>
          <a:xfrm>
            <a:off x="8528483" y="3573900"/>
            <a:ext cx="2210853" cy="108240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nb-NO" sz="1400" err="1"/>
              <a:t>Søknadsregistrerer</a:t>
            </a:r>
            <a:r>
              <a:rPr lang="nb-NO" sz="1400"/>
              <a:t> oppdaterer status</a:t>
            </a:r>
          </a:p>
          <a:p>
            <a:pPr marL="366713" lvl="1" indent="-171450"/>
            <a:r>
              <a:rPr lang="nb-NO" sz="1000"/>
              <a:t>Søknad godkjent</a:t>
            </a:r>
          </a:p>
          <a:p>
            <a:pPr marL="366713" lvl="1" indent="-171450"/>
            <a:r>
              <a:rPr lang="nb-NO" sz="1000"/>
              <a:t>Søknad avslått </a:t>
            </a:r>
          </a:p>
        </p:txBody>
      </p:sp>
    </p:spTree>
    <p:extLst>
      <p:ext uri="{BB962C8B-B14F-4D97-AF65-F5344CB8AC3E}">
        <p14:creationId xmlns:p14="http://schemas.microsoft.com/office/powerpoint/2010/main" val="383941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5E7C-13A0-0CCC-C424-3F262D67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0" y="397785"/>
            <a:ext cx="11224996" cy="1202510"/>
          </a:xfrm>
        </p:spPr>
        <p:txBody>
          <a:bodyPr/>
          <a:lstStyle/>
          <a:p>
            <a:r>
              <a:rPr lang="nb-NO"/>
              <a:t>Hvis søknad er godkjent – ny fase (og prosess)</a:t>
            </a:r>
            <a:br>
              <a:rPr lang="nb-NO"/>
            </a:br>
            <a:r>
              <a:rPr lang="nb-NO"/>
              <a:t>Forhandling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E486D-EEB9-039F-D534-15D725228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455" y="1660727"/>
            <a:ext cx="10013959" cy="4362450"/>
          </a:xfrm>
        </p:spPr>
      </p:pic>
    </p:spTree>
    <p:extLst>
      <p:ext uri="{BB962C8B-B14F-4D97-AF65-F5344CB8AC3E}">
        <p14:creationId xmlns:p14="http://schemas.microsoft.com/office/powerpoint/2010/main" val="2746900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1DFB-31AF-8531-747B-A632B039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Arbeidsflater – oversikt og statistikk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AEAF5C-D29A-2D0C-0A01-332190538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539" y="1263482"/>
            <a:ext cx="7328975" cy="481806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1F6084-09D3-895C-3F34-CF5ED408C26C}"/>
                  </a:ext>
                </a:extLst>
              </p14:cNvPr>
              <p14:cNvContentPartPr/>
              <p14:nvPr/>
            </p14:nvContentPartPr>
            <p14:xfrm>
              <a:off x="855794" y="4642823"/>
              <a:ext cx="820800" cy="33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1F6084-09D3-895C-3F34-CF5ED408C2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794" y="4462823"/>
                <a:ext cx="100044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D47E3B-4BA3-A281-7D05-A8F73972BC47}"/>
                  </a:ext>
                </a:extLst>
              </p14:cNvPr>
              <p14:cNvContentPartPr/>
              <p14:nvPr/>
            </p14:nvContentPartPr>
            <p14:xfrm>
              <a:off x="6004874" y="1710263"/>
              <a:ext cx="750240" cy="4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D47E3B-4BA3-A281-7D05-A8F73972BC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4874" y="1528670"/>
                <a:ext cx="929880" cy="40386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4D3C68F-33A5-0524-BCED-A9C6E9AAD6D2}"/>
              </a:ext>
            </a:extLst>
          </p:cNvPr>
          <p:cNvSpPr txBox="1"/>
          <p:nvPr/>
        </p:nvSpPr>
        <p:spPr>
          <a:xfrm>
            <a:off x="3044756" y="3335715"/>
            <a:ext cx="4140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Foreløpig har vi veldig begrenset med data, så bildene som vises her må ses på som eksempler</a:t>
            </a:r>
          </a:p>
          <a:p>
            <a:endParaRPr lang="nb-NO"/>
          </a:p>
          <a:p>
            <a:r>
              <a:rPr lang="nb-NO"/>
              <a:t>Bilder etc. er hentet fra </a:t>
            </a:r>
            <a:r>
              <a:rPr lang="nb-NO" err="1"/>
              <a:t>DFØs</a:t>
            </a:r>
            <a:r>
              <a:rPr lang="nb-NO"/>
              <a:t> brukerveiledning </a:t>
            </a:r>
            <a:r>
              <a:rPr lang="nb-NO">
                <a:hlinkClick r:id="rId7"/>
              </a:rPr>
              <a:t>Søke finansiering og forhandle avtale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6146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FA3D-336A-591F-CFB3-75D79890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Arbeidsflater - Startpunkt</a:t>
            </a:r>
          </a:p>
        </p:txBody>
      </p:sp>
      <p:pic>
        <p:nvPicPr>
          <p:cNvPr id="1026" name="Bilde 2">
            <a:extLst>
              <a:ext uri="{FF2B5EF4-FFF2-40B4-BE49-F238E27FC236}">
                <a16:creationId xmlns:a16="http://schemas.microsoft.com/office/drawing/2014/main" id="{7E43C2B8-83C9-1BB7-0E68-4678F3A5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2" y="1275875"/>
            <a:ext cx="8343901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590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DECD-A141-A891-9DF2-174FF289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Arbeidsflate - Avdeling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F9D77-DC22-3A56-829A-AD5B99A8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2" y="1375448"/>
            <a:ext cx="9031435" cy="1937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7EFEC4F-2F27-19CD-32B6-69640B7E7025}"/>
                  </a:ext>
                </a:extLst>
              </p14:cNvPr>
              <p14:cNvContentPartPr/>
              <p14:nvPr/>
            </p14:nvContentPartPr>
            <p14:xfrm>
              <a:off x="7029434" y="2488223"/>
              <a:ext cx="1771560" cy="80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7EFEC4F-2F27-19CD-32B6-69640B7E7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9434" y="2308223"/>
                <a:ext cx="1951200" cy="44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BA3094D-39CA-1931-86BE-5ECAD46FF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12" y="3429000"/>
            <a:ext cx="8011643" cy="270547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5E474-7A33-D7AF-37E5-7EAB97049A25}"/>
              </a:ext>
            </a:extLst>
          </p:cNvPr>
          <p:cNvSpPr txBox="1">
            <a:spLocks/>
          </p:cNvSpPr>
          <p:nvPr/>
        </p:nvSpPr>
        <p:spPr>
          <a:xfrm>
            <a:off x="8703581" y="4138105"/>
            <a:ext cx="2210853" cy="179576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nb-NO" sz="1400"/>
              <a:t>Alle avdelinger vises, med noen hovedtall og en KPI</a:t>
            </a:r>
          </a:p>
          <a:p>
            <a:pPr marL="265113" lvl="1" indent="-180975"/>
            <a:r>
              <a:rPr lang="nb-NO" sz="1000"/>
              <a:t>KPI oppdateres hver time</a:t>
            </a:r>
          </a:p>
          <a:p>
            <a:pPr marL="180975" indent="-180975"/>
            <a:r>
              <a:rPr lang="nb-NO" sz="1400"/>
              <a:t>Klikk på en avdeling for å åpne </a:t>
            </a:r>
            <a:r>
              <a:rPr lang="nb-NO" sz="1400" err="1"/>
              <a:t>arb.flate</a:t>
            </a:r>
            <a:r>
              <a:rPr lang="nb-NO" sz="1400"/>
              <a:t> aktive søknader</a:t>
            </a:r>
          </a:p>
          <a:p>
            <a:pPr marL="0" indent="0">
              <a:buNone/>
            </a:pP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2459875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4D42-884A-22D1-7F16-6D4D124E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Arbeidsflate – for 1 avdeling (koststed)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57570-0A8A-7438-0EA0-28E3E5322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3" y="1204938"/>
            <a:ext cx="9156970" cy="50382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B08C18-3298-3DD4-3226-C8D44A37C6B7}"/>
              </a:ext>
            </a:extLst>
          </p:cNvPr>
          <p:cNvSpPr txBox="1">
            <a:spLocks/>
          </p:cNvSpPr>
          <p:nvPr/>
        </p:nvSpPr>
        <p:spPr>
          <a:xfrm>
            <a:off x="9695802" y="2192573"/>
            <a:ext cx="2210853" cy="179576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nb-NO" sz="1400"/>
              <a:t>Mulig å gå inn på detaljer ved å klikke på lenker</a:t>
            </a:r>
          </a:p>
          <a:p>
            <a:pPr marL="180975" indent="-180975"/>
            <a:r>
              <a:rPr lang="nb-NO" sz="1400"/>
              <a:t>Mulig å drille seg ned til detaljer ved å trykke på søyler/flater i diagram</a:t>
            </a:r>
            <a:endParaRPr lang="nb-NO" sz="1000"/>
          </a:p>
          <a:p>
            <a:pPr marL="0" indent="0">
              <a:buNone/>
            </a:pP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3833296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B789-1D4A-7BB3-8DAC-4D0FEC42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Arbeidsflate forskningsrådgiver/prosjektøkonom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CD588-77F7-7915-16CB-D9F311807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Arbeidsflate for de personene som er registrert med slik rolle i en søknad (se tidligere i kurset)</a:t>
            </a:r>
          </a:p>
          <a:p>
            <a:r>
              <a:rPr lang="nb-NO"/>
              <a:t>Utseende/funksjonalitet er helt lik for de 2 rollene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04B50-3E12-7F84-C350-D879B7613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4" y="2639438"/>
            <a:ext cx="7823249" cy="41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6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6F27-688D-F298-58D5-2F0CD8DF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Arbeidsflater – mer detaljer må utstå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5843-A827-F31E-0D9D-C46AB1AD9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Fordi nytten av arbeidsflater betinger en viss – reell – portefølje vil ikke funksjonaliteten/mulighetene bli gjennomgått nå</a:t>
            </a:r>
          </a:p>
          <a:p>
            <a:r>
              <a:rPr lang="nb-NO"/>
              <a:t>Se </a:t>
            </a:r>
            <a:r>
              <a:rPr lang="nb-NO">
                <a:hlinkClick r:id="rId2"/>
              </a:rPr>
              <a:t>Søke finansiering og forhandle avtale</a:t>
            </a:r>
            <a:r>
              <a:rPr lang="nb-NO"/>
              <a:t> hvis du ønsker å se/lese mer om mulighetene du vil få</a:t>
            </a:r>
          </a:p>
          <a:p>
            <a:r>
              <a:rPr lang="nb-NO"/>
              <a:t>Vi vil ellers vurdere om et mer spesifikt kurs om dette kan arrangeres senere – når vi har en viss mengde søknader i modulen</a:t>
            </a:r>
          </a:p>
        </p:txBody>
      </p:sp>
    </p:spTree>
    <p:extLst>
      <p:ext uri="{BB962C8B-B14F-4D97-AF65-F5344CB8AC3E}">
        <p14:creationId xmlns:p14="http://schemas.microsoft.com/office/powerpoint/2010/main" val="649385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6169-1DF6-0826-F14F-D23ABB06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 finner du mer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F175-D66C-6D74-29FE-D9C64C3E9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0000" tIns="46800" rIns="90000" bIns="46800" rtlCol="0" anchor="t">
            <a:noAutofit/>
          </a:bodyPr>
          <a:lstStyle/>
          <a:p>
            <a:pPr marL="342265" indent="-342265"/>
            <a:r>
              <a:rPr lang="nb-NO" b="1"/>
              <a:t>Kort veileder: </a:t>
            </a:r>
            <a:r>
              <a:rPr lang="nb-NO" b="1" i="0" u="none" strike="noStrike">
                <a:solidFill>
                  <a:srgbClr val="FFFFFF"/>
                </a:solidFill>
                <a:effectLst/>
                <a:latin typeface="Poppins" panose="00000500000000000000" pitchFamily="2" charset="0"/>
                <a:hlinkClick r:id="rId2"/>
              </a:rPr>
              <a:t>Enkel veileder - </a:t>
            </a:r>
            <a:r>
              <a:rPr lang="nb-NO" b="1" i="0" u="none" strike="noStrike" err="1">
                <a:solidFill>
                  <a:srgbClr val="FFFFFF"/>
                </a:solidFill>
                <a:effectLst/>
                <a:latin typeface="Poppins" panose="00000500000000000000" pitchFamily="2" charset="0"/>
                <a:hlinkClick r:id="rId2"/>
              </a:rPr>
              <a:t>Søknadsregistrerer</a:t>
            </a:r>
            <a:r>
              <a:rPr lang="nb-NO" b="1" i="0" u="none" strike="noStrike">
                <a:solidFill>
                  <a:srgbClr val="FFFFFF"/>
                </a:solidFill>
                <a:effectLst/>
                <a:latin typeface="Poppins" panose="00000500000000000000" pitchFamily="2" charset="0"/>
                <a:hlinkClick r:id="rId2"/>
              </a:rPr>
              <a:t> (prosjektsøknadsmodulen</a:t>
            </a:r>
            <a:r>
              <a:rPr lang="nb-NO" b="1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)</a:t>
            </a:r>
            <a:endParaRPr lang="nb-NO" b="1"/>
          </a:p>
          <a:p>
            <a:pPr marL="342265" indent="-342265"/>
            <a:r>
              <a:rPr lang="nb-NO"/>
              <a:t>DFØ brukerveiledning om </a:t>
            </a:r>
            <a:r>
              <a:rPr lang="nb-NO">
                <a:hlinkClick r:id="rId3"/>
              </a:rPr>
              <a:t>Søke finansiering og forhandle avtale</a:t>
            </a:r>
            <a:endParaRPr lang="nb-NO"/>
          </a:p>
          <a:p>
            <a:pPr marL="342265" indent="-342265"/>
            <a:r>
              <a:rPr lang="nb-NO"/>
              <a:t>BOTT rutine – </a:t>
            </a:r>
            <a:r>
              <a:rPr lang="nb-NO">
                <a:hlinkClick r:id="rId4"/>
              </a:rPr>
              <a:t>Søke finansiering</a:t>
            </a:r>
            <a:endParaRPr lang="nb-NO"/>
          </a:p>
          <a:p>
            <a:pPr marL="342265" indent="-342265"/>
            <a:r>
              <a:rPr lang="nb-NO"/>
              <a:t>BOTT E-læringskurs om </a:t>
            </a:r>
            <a:r>
              <a:rPr lang="nb-NO" b="0" i="0" u="none" strike="noStrike">
                <a:solidFill>
                  <a:srgbClr val="9A00B7"/>
                </a:solidFill>
                <a:effectLst/>
                <a:latin typeface="Poppins"/>
                <a:hlinkClick r:id="rId5"/>
              </a:rPr>
              <a:t>rollen </a:t>
            </a:r>
            <a:r>
              <a:rPr lang="nb-NO" b="0" i="0" u="none" strike="noStrike" err="1">
                <a:solidFill>
                  <a:srgbClr val="9A00B7"/>
                </a:solidFill>
                <a:effectLst/>
                <a:latin typeface="Poppins"/>
                <a:hlinkClick r:id="rId5"/>
              </a:rPr>
              <a:t>Søknadsregistrerer</a:t>
            </a:r>
            <a:endParaRPr lang="nb-NO"/>
          </a:p>
          <a:p>
            <a:pPr marL="342265" indent="-342265"/>
            <a:r>
              <a:rPr lang="nb-NO">
                <a:solidFill>
                  <a:srgbClr val="000000"/>
                </a:solidFill>
              </a:rPr>
              <a:t>NTNU Wiki: </a:t>
            </a:r>
            <a:r>
              <a:rPr lang="nb-NO">
                <a:hlinkClick r:id="rId6"/>
              </a:rPr>
              <a:t>NTNU økonomi og lønn forvaltning - Kunnskapsbasen - NTNU</a:t>
            </a:r>
          </a:p>
          <a:p>
            <a:pPr marL="742315" lvl="1" indent="-285115"/>
            <a:r>
              <a:rPr lang="nb-NO"/>
              <a:t>Veiledere</a:t>
            </a:r>
          </a:p>
          <a:p>
            <a:pPr marL="742315" lvl="1" indent="-285115"/>
            <a:r>
              <a:rPr lang="nb-NO"/>
              <a:t>Informasjon om videre opplæring</a:t>
            </a:r>
          </a:p>
          <a:p>
            <a:pPr marL="342265" indent="-342265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645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9036C8D-FDC4-F049-91E9-1DAA779ED885}"/>
              </a:ext>
            </a:extLst>
          </p:cNvPr>
          <p:cNvSpPr>
            <a:spLocks/>
          </p:cNvSpPr>
          <p:nvPr/>
        </p:nvSpPr>
        <p:spPr>
          <a:xfrm>
            <a:off x="6350621" y="2291022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a-DK" sz="1400" b="1">
                <a:solidFill>
                  <a:prstClr val="white"/>
                </a:solidFill>
              </a:rPr>
              <a:t>Hva får vi?</a:t>
            </a:r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32131B-3148-5443-8B17-7CF35980D764}"/>
              </a:ext>
            </a:extLst>
          </p:cNvPr>
          <p:cNvSpPr>
            <a:spLocks/>
          </p:cNvSpPr>
          <p:nvPr/>
        </p:nvSpPr>
        <p:spPr>
          <a:xfrm>
            <a:off x="2001377" y="2286549"/>
            <a:ext cx="601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a-DK" sz="1400" b="1">
                <a:solidFill>
                  <a:schemeClr val="bg1"/>
                </a:solidFill>
              </a:rPr>
              <a:t>I dag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45B5E-C646-4FAC-971B-8871ED3D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317500"/>
            <a:ext cx="11188700" cy="650123"/>
          </a:xfrm>
        </p:spPr>
        <p:txBody>
          <a:bodyPr/>
          <a:lstStyle/>
          <a:p>
            <a:r>
              <a:rPr lang="nb-NO"/>
              <a:t>Hva blir endringen?</a:t>
            </a:r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5ED07B7-54C8-DCE8-B913-5EF3D3664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00336"/>
              </p:ext>
            </p:extLst>
          </p:nvPr>
        </p:nvGraphicFramePr>
        <p:xfrm>
          <a:off x="517214" y="967623"/>
          <a:ext cx="7024914" cy="53345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59567">
                  <a:extLst>
                    <a:ext uri="{9D8B030D-6E8A-4147-A177-3AD203B41FA5}">
                      <a16:colId xmlns:a16="http://schemas.microsoft.com/office/drawing/2014/main" val="3605158748"/>
                    </a:ext>
                  </a:extLst>
                </a:gridCol>
                <a:gridCol w="3465347">
                  <a:extLst>
                    <a:ext uri="{9D8B030D-6E8A-4147-A177-3AD203B41FA5}">
                      <a16:colId xmlns:a16="http://schemas.microsoft.com/office/drawing/2014/main" val="1248415860"/>
                    </a:ext>
                  </a:extLst>
                </a:gridCol>
              </a:tblGrid>
              <a:tr h="333844">
                <a:tc>
                  <a:txBody>
                    <a:bodyPr/>
                    <a:lstStyle/>
                    <a:p>
                      <a:r>
                        <a:rPr lang="nb-NO" sz="1800"/>
                        <a:t>I DAG</a:t>
                      </a:r>
                      <a:endParaRPr lang="nb-NO" sz="18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800"/>
                        <a:t>HVA FÅR VI</a:t>
                      </a:r>
                      <a:endParaRPr lang="nb-NO" sz="18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99244"/>
                  </a:ext>
                </a:extLst>
              </a:tr>
              <a:tr h="457710">
                <a:tc gridSpan="2">
                  <a:txBody>
                    <a:bodyPr/>
                    <a:lstStyle/>
                    <a:p>
                      <a:pPr algn="ctr"/>
                      <a:r>
                        <a:rPr lang="nb-NO" sz="1600" b="1" i="1"/>
                        <a:t>Uendret</a:t>
                      </a:r>
                      <a:r>
                        <a:rPr lang="nb-NO" sz="1600" i="1"/>
                        <a:t>: Interne prosesser for godkjenning av oppstart søknadsprosess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365902"/>
                  </a:ext>
                </a:extLst>
              </a:tr>
              <a:tr h="751148">
                <a:tc>
                  <a:txBody>
                    <a:bodyPr/>
                    <a:lstStyle/>
                    <a:p>
                      <a:r>
                        <a:rPr lang="nb-NO" sz="1600"/>
                        <a:t>Registrering av søknad: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nb-NO" sz="1600"/>
                        <a:t>Ingen registrering i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Registrering og prosessering av søknad i Unit4</a:t>
                      </a:r>
                      <a:endParaRPr lang="nb-NO"/>
                    </a:p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263018"/>
                  </a:ext>
                </a:extLst>
              </a:tr>
              <a:tr h="119627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Budsjettmaler i Excel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/>
                        <a:t>Fortrinnsvis PØ (i dialog med PL)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/>
                        <a:t>men blir også gjort av  PL eller andre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nb-NO" sz="1600"/>
                        <a:t>Budsjettmaler i Unit4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PØ (fagpersonen) som jobber med</a:t>
                      </a:r>
                    </a:p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479194"/>
                  </a:ext>
                </a:extLst>
              </a:tr>
              <a:tr h="14188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Sjekkliste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Manuelt dokument som må skrives ut og signeres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Skal arkiveres i </a:t>
                      </a:r>
                      <a:r>
                        <a:rPr lang="nb-NO" sz="1600" err="1"/>
                        <a:t>ePhorte</a:t>
                      </a:r>
                      <a:endParaRPr lang="nb-NO" sz="1600"/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b-NO" sz="1600"/>
                    </a:p>
                    <a:p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nb-NO" sz="1600"/>
                        <a:t>«Sjekkliste» integrert i, og lagres i, systemet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Må fylles ut og godkjennes </a:t>
                      </a:r>
                      <a:r>
                        <a:rPr lang="nb-NO" sz="1600" u="sng"/>
                        <a:t>før søknad</a:t>
                      </a:r>
                    </a:p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936721"/>
                  </a:ext>
                </a:extLst>
              </a:tr>
              <a:tr h="7511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Ved tilslag: Registrering av prosjekt</a:t>
                      </a:r>
                    </a:p>
                    <a:p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Ved tilslag: Data fra søknad overføres til prosjektmodul</a:t>
                      </a:r>
                    </a:p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968115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3B3577F8-1932-719E-5A26-1949206C074D}"/>
              </a:ext>
            </a:extLst>
          </p:cNvPr>
          <p:cNvGrpSpPr/>
          <p:nvPr/>
        </p:nvGrpSpPr>
        <p:grpSpPr>
          <a:xfrm>
            <a:off x="7821438" y="1905549"/>
            <a:ext cx="4126683" cy="3533241"/>
            <a:chOff x="7876631" y="1885631"/>
            <a:chExt cx="4126683" cy="35332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B21AFB-EDE3-EDF3-510F-935B01EDDEC4}"/>
                </a:ext>
              </a:extLst>
            </p:cNvPr>
            <p:cNvGrpSpPr/>
            <p:nvPr/>
          </p:nvGrpSpPr>
          <p:grpSpPr>
            <a:xfrm>
              <a:off x="7876631" y="1885631"/>
              <a:ext cx="4126683" cy="493852"/>
              <a:chOff x="6699368" y="1408854"/>
              <a:chExt cx="2915425" cy="412210"/>
            </a:xfr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Text Box 10">
                <a:extLst>
                  <a:ext uri="{FF2B5EF4-FFF2-40B4-BE49-F238E27FC236}">
                    <a16:creationId xmlns:a16="http://schemas.microsoft.com/office/drawing/2014/main" id="{69FB4070-02E1-ABC7-CE4F-6650DE79D5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9368" y="1408854"/>
                <a:ext cx="2915425" cy="412210"/>
              </a:xfrm>
              <a:prstGeom prst="rect">
                <a:avLst/>
              </a:prstGeom>
              <a:grpFill/>
              <a:ln w="12700" algn="ctr">
                <a:noFill/>
                <a:miter lim="800000"/>
                <a:headEnd/>
                <a:tailEnd type="none" w="sm" len="med"/>
              </a:ln>
            </p:spPr>
            <p:txBody>
              <a:bodyPr lIns="32560" tIns="32560" rIns="32560" bIns="32560" anchor="ctr" anchorCtr="1"/>
              <a:lstStyle/>
              <a:p>
                <a:pPr algn="ctr" defTabSz="865782"/>
                <a:r>
                  <a:rPr lang="nb-NO" sz="1200" b="1" spc="600">
                    <a:solidFill>
                      <a:schemeClr val="bg1"/>
                    </a:solidFill>
                    <a:latin typeface="+mj-lt"/>
                  </a:rPr>
                  <a:t>ENDRING</a:t>
                </a:r>
              </a:p>
            </p:txBody>
          </p:sp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D31C94C6-70F5-8114-A737-FFAE709F21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07561" y="1462524"/>
                <a:ext cx="226268" cy="304870"/>
              </a:xfrm>
              <a:custGeom>
                <a:avLst/>
                <a:gdLst>
                  <a:gd name="T0" fmla="*/ 354 w 898"/>
                  <a:gd name="T1" fmla="*/ 10 h 898"/>
                  <a:gd name="T2" fmla="*/ 194 w 898"/>
                  <a:gd name="T3" fmla="*/ 80 h 898"/>
                  <a:gd name="T4" fmla="*/ 74 w 898"/>
                  <a:gd name="T5" fmla="*/ 204 h 898"/>
                  <a:gd name="T6" fmla="*/ 8 w 898"/>
                  <a:gd name="T7" fmla="*/ 364 h 898"/>
                  <a:gd name="T8" fmla="*/ 4 w 898"/>
                  <a:gd name="T9" fmla="*/ 502 h 898"/>
                  <a:gd name="T10" fmla="*/ 58 w 898"/>
                  <a:gd name="T11" fmla="*/ 668 h 898"/>
                  <a:gd name="T12" fmla="*/ 168 w 898"/>
                  <a:gd name="T13" fmla="*/ 800 h 898"/>
                  <a:gd name="T14" fmla="*/ 322 w 898"/>
                  <a:gd name="T15" fmla="*/ 880 h 898"/>
                  <a:gd name="T16" fmla="*/ 456 w 898"/>
                  <a:gd name="T17" fmla="*/ 898 h 898"/>
                  <a:gd name="T18" fmla="*/ 630 w 898"/>
                  <a:gd name="T19" fmla="*/ 860 h 898"/>
                  <a:gd name="T20" fmla="*/ 772 w 898"/>
                  <a:gd name="T21" fmla="*/ 762 h 898"/>
                  <a:gd name="T22" fmla="*/ 866 w 898"/>
                  <a:gd name="T23" fmla="*/ 618 h 898"/>
                  <a:gd name="T24" fmla="*/ 898 w 898"/>
                  <a:gd name="T25" fmla="*/ 444 h 898"/>
                  <a:gd name="T26" fmla="*/ 876 w 898"/>
                  <a:gd name="T27" fmla="*/ 310 h 898"/>
                  <a:gd name="T28" fmla="*/ 792 w 898"/>
                  <a:gd name="T29" fmla="*/ 160 h 898"/>
                  <a:gd name="T30" fmla="*/ 658 w 898"/>
                  <a:gd name="T31" fmla="*/ 52 h 898"/>
                  <a:gd name="T32" fmla="*/ 490 w 898"/>
                  <a:gd name="T33" fmla="*/ 2 h 898"/>
                  <a:gd name="T34" fmla="*/ 440 w 898"/>
                  <a:gd name="T35" fmla="*/ 722 h 898"/>
                  <a:gd name="T36" fmla="*/ 402 w 898"/>
                  <a:gd name="T37" fmla="*/ 710 h 898"/>
                  <a:gd name="T38" fmla="*/ 376 w 898"/>
                  <a:gd name="T39" fmla="*/ 670 h 898"/>
                  <a:gd name="T40" fmla="*/ 382 w 898"/>
                  <a:gd name="T41" fmla="*/ 630 h 898"/>
                  <a:gd name="T42" fmla="*/ 416 w 898"/>
                  <a:gd name="T43" fmla="*/ 596 h 898"/>
                  <a:gd name="T44" fmla="*/ 444 w 898"/>
                  <a:gd name="T45" fmla="*/ 592 h 898"/>
                  <a:gd name="T46" fmla="*/ 492 w 898"/>
                  <a:gd name="T47" fmla="*/ 612 h 898"/>
                  <a:gd name="T48" fmla="*/ 508 w 898"/>
                  <a:gd name="T49" fmla="*/ 660 h 898"/>
                  <a:gd name="T50" fmla="*/ 498 w 898"/>
                  <a:gd name="T51" fmla="*/ 696 h 898"/>
                  <a:gd name="T52" fmla="*/ 456 w 898"/>
                  <a:gd name="T53" fmla="*/ 722 h 898"/>
                  <a:gd name="T54" fmla="*/ 604 w 898"/>
                  <a:gd name="T55" fmla="*/ 404 h 898"/>
                  <a:gd name="T56" fmla="*/ 522 w 898"/>
                  <a:gd name="T57" fmla="*/ 470 h 898"/>
                  <a:gd name="T58" fmla="*/ 498 w 898"/>
                  <a:gd name="T59" fmla="*/ 496 h 898"/>
                  <a:gd name="T60" fmla="*/ 490 w 898"/>
                  <a:gd name="T61" fmla="*/ 532 h 898"/>
                  <a:gd name="T62" fmla="*/ 386 w 898"/>
                  <a:gd name="T63" fmla="*/ 528 h 898"/>
                  <a:gd name="T64" fmla="*/ 398 w 898"/>
                  <a:gd name="T65" fmla="*/ 460 h 898"/>
                  <a:gd name="T66" fmla="*/ 426 w 898"/>
                  <a:gd name="T67" fmla="*/ 432 h 898"/>
                  <a:gd name="T68" fmla="*/ 492 w 898"/>
                  <a:gd name="T69" fmla="*/ 380 h 898"/>
                  <a:gd name="T70" fmla="*/ 512 w 898"/>
                  <a:gd name="T71" fmla="*/ 350 h 898"/>
                  <a:gd name="T72" fmla="*/ 514 w 898"/>
                  <a:gd name="T73" fmla="*/ 320 h 898"/>
                  <a:gd name="T74" fmla="*/ 502 w 898"/>
                  <a:gd name="T75" fmla="*/ 288 h 898"/>
                  <a:gd name="T76" fmla="*/ 450 w 898"/>
                  <a:gd name="T77" fmla="*/ 268 h 898"/>
                  <a:gd name="T78" fmla="*/ 406 w 898"/>
                  <a:gd name="T79" fmla="*/ 282 h 898"/>
                  <a:gd name="T80" fmla="*/ 386 w 898"/>
                  <a:gd name="T81" fmla="*/ 318 h 898"/>
                  <a:gd name="T82" fmla="*/ 274 w 898"/>
                  <a:gd name="T83" fmla="*/ 348 h 898"/>
                  <a:gd name="T84" fmla="*/ 280 w 898"/>
                  <a:gd name="T85" fmla="*/ 298 h 898"/>
                  <a:gd name="T86" fmla="*/ 314 w 898"/>
                  <a:gd name="T87" fmla="*/ 228 h 898"/>
                  <a:gd name="T88" fmla="*/ 366 w 898"/>
                  <a:gd name="T89" fmla="*/ 192 h 898"/>
                  <a:gd name="T90" fmla="*/ 446 w 898"/>
                  <a:gd name="T91" fmla="*/ 176 h 898"/>
                  <a:gd name="T92" fmla="*/ 518 w 898"/>
                  <a:gd name="T93" fmla="*/ 186 h 898"/>
                  <a:gd name="T94" fmla="*/ 576 w 898"/>
                  <a:gd name="T95" fmla="*/ 214 h 898"/>
                  <a:gd name="T96" fmla="*/ 608 w 898"/>
                  <a:gd name="T97" fmla="*/ 248 h 898"/>
                  <a:gd name="T98" fmla="*/ 628 w 898"/>
                  <a:gd name="T99" fmla="*/ 308 h 898"/>
                  <a:gd name="T100" fmla="*/ 622 w 898"/>
                  <a:gd name="T101" fmla="*/ 366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8" h="898">
                    <a:moveTo>
                      <a:pt x="444" y="0"/>
                    </a:moveTo>
                    <a:lnTo>
                      <a:pt x="444" y="0"/>
                    </a:lnTo>
                    <a:lnTo>
                      <a:pt x="398" y="4"/>
                    </a:lnTo>
                    <a:lnTo>
                      <a:pt x="354" y="10"/>
                    </a:lnTo>
                    <a:lnTo>
                      <a:pt x="310" y="22"/>
                    </a:lnTo>
                    <a:lnTo>
                      <a:pt x="270" y="38"/>
                    </a:lnTo>
                    <a:lnTo>
                      <a:pt x="230" y="58"/>
                    </a:lnTo>
                    <a:lnTo>
                      <a:pt x="194" y="80"/>
                    </a:lnTo>
                    <a:lnTo>
                      <a:pt x="160" y="106"/>
                    </a:lnTo>
                    <a:lnTo>
                      <a:pt x="128" y="136"/>
                    </a:lnTo>
                    <a:lnTo>
                      <a:pt x="100" y="168"/>
                    </a:lnTo>
                    <a:lnTo>
                      <a:pt x="74" y="204"/>
                    </a:lnTo>
                    <a:lnTo>
                      <a:pt x="52" y="240"/>
                    </a:lnTo>
                    <a:lnTo>
                      <a:pt x="34" y="280"/>
                    </a:lnTo>
                    <a:lnTo>
                      <a:pt x="20" y="322"/>
                    </a:lnTo>
                    <a:lnTo>
                      <a:pt x="8" y="364"/>
                    </a:lnTo>
                    <a:lnTo>
                      <a:pt x="2" y="41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" y="502"/>
                    </a:lnTo>
                    <a:lnTo>
                      <a:pt x="12" y="546"/>
                    </a:lnTo>
                    <a:lnTo>
                      <a:pt x="22" y="588"/>
                    </a:lnTo>
                    <a:lnTo>
                      <a:pt x="38" y="630"/>
                    </a:lnTo>
                    <a:lnTo>
                      <a:pt x="58" y="668"/>
                    </a:lnTo>
                    <a:lnTo>
                      <a:pt x="80" y="706"/>
                    </a:lnTo>
                    <a:lnTo>
                      <a:pt x="108" y="740"/>
                    </a:lnTo>
                    <a:lnTo>
                      <a:pt x="136" y="772"/>
                    </a:lnTo>
                    <a:lnTo>
                      <a:pt x="168" y="800"/>
                    </a:lnTo>
                    <a:lnTo>
                      <a:pt x="204" y="824"/>
                    </a:lnTo>
                    <a:lnTo>
                      <a:pt x="242" y="846"/>
                    </a:lnTo>
                    <a:lnTo>
                      <a:pt x="280" y="866"/>
                    </a:lnTo>
                    <a:lnTo>
                      <a:pt x="322" y="880"/>
                    </a:lnTo>
                    <a:lnTo>
                      <a:pt x="366" y="890"/>
                    </a:lnTo>
                    <a:lnTo>
                      <a:pt x="410" y="896"/>
                    </a:lnTo>
                    <a:lnTo>
                      <a:pt x="456" y="898"/>
                    </a:lnTo>
                    <a:lnTo>
                      <a:pt x="456" y="898"/>
                    </a:lnTo>
                    <a:lnTo>
                      <a:pt x="502" y="896"/>
                    </a:lnTo>
                    <a:lnTo>
                      <a:pt x="546" y="888"/>
                    </a:lnTo>
                    <a:lnTo>
                      <a:pt x="590" y="876"/>
                    </a:lnTo>
                    <a:lnTo>
                      <a:pt x="630" y="860"/>
                    </a:lnTo>
                    <a:lnTo>
                      <a:pt x="670" y="842"/>
                    </a:lnTo>
                    <a:lnTo>
                      <a:pt x="706" y="818"/>
                    </a:lnTo>
                    <a:lnTo>
                      <a:pt x="740" y="792"/>
                    </a:lnTo>
                    <a:lnTo>
                      <a:pt x="772" y="762"/>
                    </a:lnTo>
                    <a:lnTo>
                      <a:pt x="800" y="730"/>
                    </a:lnTo>
                    <a:lnTo>
                      <a:pt x="826" y="696"/>
                    </a:lnTo>
                    <a:lnTo>
                      <a:pt x="848" y="658"/>
                    </a:lnTo>
                    <a:lnTo>
                      <a:pt x="866" y="618"/>
                    </a:lnTo>
                    <a:lnTo>
                      <a:pt x="880" y="578"/>
                    </a:lnTo>
                    <a:lnTo>
                      <a:pt x="890" y="534"/>
                    </a:lnTo>
                    <a:lnTo>
                      <a:pt x="898" y="49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6" y="398"/>
                    </a:lnTo>
                    <a:lnTo>
                      <a:pt x="888" y="352"/>
                    </a:lnTo>
                    <a:lnTo>
                      <a:pt x="876" y="310"/>
                    </a:lnTo>
                    <a:lnTo>
                      <a:pt x="862" y="270"/>
                    </a:lnTo>
                    <a:lnTo>
                      <a:pt x="842" y="230"/>
                    </a:lnTo>
                    <a:lnTo>
                      <a:pt x="818" y="194"/>
                    </a:lnTo>
                    <a:lnTo>
                      <a:pt x="792" y="160"/>
                    </a:lnTo>
                    <a:lnTo>
                      <a:pt x="762" y="128"/>
                    </a:lnTo>
                    <a:lnTo>
                      <a:pt x="730" y="100"/>
                    </a:lnTo>
                    <a:lnTo>
                      <a:pt x="696" y="74"/>
                    </a:lnTo>
                    <a:lnTo>
                      <a:pt x="658" y="52"/>
                    </a:lnTo>
                    <a:lnTo>
                      <a:pt x="618" y="34"/>
                    </a:lnTo>
                    <a:lnTo>
                      <a:pt x="578" y="18"/>
                    </a:lnTo>
                    <a:lnTo>
                      <a:pt x="534" y="8"/>
                    </a:lnTo>
                    <a:lnTo>
                      <a:pt x="490" y="2"/>
                    </a:lnTo>
                    <a:lnTo>
                      <a:pt x="444" y="0"/>
                    </a:lnTo>
                    <a:lnTo>
                      <a:pt x="444" y="0"/>
                    </a:lnTo>
                    <a:close/>
                    <a:moveTo>
                      <a:pt x="442" y="722"/>
                    </a:moveTo>
                    <a:lnTo>
                      <a:pt x="440" y="722"/>
                    </a:lnTo>
                    <a:lnTo>
                      <a:pt x="440" y="722"/>
                    </a:lnTo>
                    <a:lnTo>
                      <a:pt x="426" y="720"/>
                    </a:lnTo>
                    <a:lnTo>
                      <a:pt x="414" y="716"/>
                    </a:lnTo>
                    <a:lnTo>
                      <a:pt x="402" y="710"/>
                    </a:lnTo>
                    <a:lnTo>
                      <a:pt x="394" y="702"/>
                    </a:lnTo>
                    <a:lnTo>
                      <a:pt x="386" y="694"/>
                    </a:lnTo>
                    <a:lnTo>
                      <a:pt x="380" y="682"/>
                    </a:lnTo>
                    <a:lnTo>
                      <a:pt x="376" y="670"/>
                    </a:lnTo>
                    <a:lnTo>
                      <a:pt x="376" y="656"/>
                    </a:lnTo>
                    <a:lnTo>
                      <a:pt x="376" y="656"/>
                    </a:lnTo>
                    <a:lnTo>
                      <a:pt x="378" y="642"/>
                    </a:lnTo>
                    <a:lnTo>
                      <a:pt x="382" y="630"/>
                    </a:lnTo>
                    <a:lnTo>
                      <a:pt x="388" y="620"/>
                    </a:lnTo>
                    <a:lnTo>
                      <a:pt x="396" y="610"/>
                    </a:lnTo>
                    <a:lnTo>
                      <a:pt x="404" y="602"/>
                    </a:lnTo>
                    <a:lnTo>
                      <a:pt x="416" y="596"/>
                    </a:lnTo>
                    <a:lnTo>
                      <a:pt x="428" y="594"/>
                    </a:lnTo>
                    <a:lnTo>
                      <a:pt x="442" y="592"/>
                    </a:lnTo>
                    <a:lnTo>
                      <a:pt x="444" y="592"/>
                    </a:lnTo>
                    <a:lnTo>
                      <a:pt x="444" y="592"/>
                    </a:lnTo>
                    <a:lnTo>
                      <a:pt x="458" y="594"/>
                    </a:lnTo>
                    <a:lnTo>
                      <a:pt x="470" y="598"/>
                    </a:lnTo>
                    <a:lnTo>
                      <a:pt x="482" y="604"/>
                    </a:lnTo>
                    <a:lnTo>
                      <a:pt x="492" y="612"/>
                    </a:lnTo>
                    <a:lnTo>
                      <a:pt x="498" y="622"/>
                    </a:lnTo>
                    <a:lnTo>
                      <a:pt x="504" y="632"/>
                    </a:lnTo>
                    <a:lnTo>
                      <a:pt x="508" y="646"/>
                    </a:lnTo>
                    <a:lnTo>
                      <a:pt x="508" y="660"/>
                    </a:lnTo>
                    <a:lnTo>
                      <a:pt x="508" y="660"/>
                    </a:lnTo>
                    <a:lnTo>
                      <a:pt x="506" y="674"/>
                    </a:lnTo>
                    <a:lnTo>
                      <a:pt x="504" y="686"/>
                    </a:lnTo>
                    <a:lnTo>
                      <a:pt x="498" y="696"/>
                    </a:lnTo>
                    <a:lnTo>
                      <a:pt x="490" y="706"/>
                    </a:lnTo>
                    <a:lnTo>
                      <a:pt x="480" y="712"/>
                    </a:lnTo>
                    <a:lnTo>
                      <a:pt x="468" y="718"/>
                    </a:lnTo>
                    <a:lnTo>
                      <a:pt x="456" y="722"/>
                    </a:lnTo>
                    <a:lnTo>
                      <a:pt x="442" y="722"/>
                    </a:lnTo>
                    <a:lnTo>
                      <a:pt x="442" y="722"/>
                    </a:lnTo>
                    <a:close/>
                    <a:moveTo>
                      <a:pt x="604" y="404"/>
                    </a:moveTo>
                    <a:lnTo>
                      <a:pt x="604" y="404"/>
                    </a:lnTo>
                    <a:lnTo>
                      <a:pt x="594" y="414"/>
                    </a:lnTo>
                    <a:lnTo>
                      <a:pt x="582" y="426"/>
                    </a:lnTo>
                    <a:lnTo>
                      <a:pt x="550" y="452"/>
                    </a:lnTo>
                    <a:lnTo>
                      <a:pt x="522" y="470"/>
                    </a:lnTo>
                    <a:lnTo>
                      <a:pt x="522" y="470"/>
                    </a:lnTo>
                    <a:lnTo>
                      <a:pt x="512" y="480"/>
                    </a:lnTo>
                    <a:lnTo>
                      <a:pt x="504" y="488"/>
                    </a:lnTo>
                    <a:lnTo>
                      <a:pt x="498" y="496"/>
                    </a:lnTo>
                    <a:lnTo>
                      <a:pt x="494" y="504"/>
                    </a:lnTo>
                    <a:lnTo>
                      <a:pt x="494" y="504"/>
                    </a:lnTo>
                    <a:lnTo>
                      <a:pt x="492" y="516"/>
                    </a:lnTo>
                    <a:lnTo>
                      <a:pt x="490" y="532"/>
                    </a:lnTo>
                    <a:lnTo>
                      <a:pt x="490" y="536"/>
                    </a:lnTo>
                    <a:lnTo>
                      <a:pt x="386" y="536"/>
                    </a:lnTo>
                    <a:lnTo>
                      <a:pt x="386" y="528"/>
                    </a:lnTo>
                    <a:lnTo>
                      <a:pt x="386" y="528"/>
                    </a:lnTo>
                    <a:lnTo>
                      <a:pt x="388" y="504"/>
                    </a:lnTo>
                    <a:lnTo>
                      <a:pt x="390" y="484"/>
                    </a:lnTo>
                    <a:lnTo>
                      <a:pt x="394" y="466"/>
                    </a:lnTo>
                    <a:lnTo>
                      <a:pt x="398" y="460"/>
                    </a:lnTo>
                    <a:lnTo>
                      <a:pt x="404" y="452"/>
                    </a:lnTo>
                    <a:lnTo>
                      <a:pt x="404" y="452"/>
                    </a:lnTo>
                    <a:lnTo>
                      <a:pt x="414" y="442"/>
                    </a:lnTo>
                    <a:lnTo>
                      <a:pt x="426" y="432"/>
                    </a:lnTo>
                    <a:lnTo>
                      <a:pt x="450" y="412"/>
                    </a:lnTo>
                    <a:lnTo>
                      <a:pt x="482" y="390"/>
                    </a:lnTo>
                    <a:lnTo>
                      <a:pt x="482" y="390"/>
                    </a:lnTo>
                    <a:lnTo>
                      <a:pt x="492" y="380"/>
                    </a:lnTo>
                    <a:lnTo>
                      <a:pt x="500" y="370"/>
                    </a:lnTo>
                    <a:lnTo>
                      <a:pt x="500" y="370"/>
                    </a:lnTo>
                    <a:lnTo>
                      <a:pt x="506" y="360"/>
                    </a:lnTo>
                    <a:lnTo>
                      <a:pt x="512" y="350"/>
                    </a:lnTo>
                    <a:lnTo>
                      <a:pt x="514" y="340"/>
                    </a:lnTo>
                    <a:lnTo>
                      <a:pt x="516" y="332"/>
                    </a:lnTo>
                    <a:lnTo>
                      <a:pt x="516" y="332"/>
                    </a:lnTo>
                    <a:lnTo>
                      <a:pt x="514" y="320"/>
                    </a:lnTo>
                    <a:lnTo>
                      <a:pt x="512" y="308"/>
                    </a:lnTo>
                    <a:lnTo>
                      <a:pt x="508" y="298"/>
                    </a:lnTo>
                    <a:lnTo>
                      <a:pt x="502" y="288"/>
                    </a:lnTo>
                    <a:lnTo>
                      <a:pt x="502" y="288"/>
                    </a:lnTo>
                    <a:lnTo>
                      <a:pt x="492" y="278"/>
                    </a:lnTo>
                    <a:lnTo>
                      <a:pt x="482" y="272"/>
                    </a:lnTo>
                    <a:lnTo>
                      <a:pt x="466" y="270"/>
                    </a:lnTo>
                    <a:lnTo>
                      <a:pt x="450" y="268"/>
                    </a:lnTo>
                    <a:lnTo>
                      <a:pt x="450" y="268"/>
                    </a:lnTo>
                    <a:lnTo>
                      <a:pt x="432" y="270"/>
                    </a:lnTo>
                    <a:lnTo>
                      <a:pt x="418" y="274"/>
                    </a:lnTo>
                    <a:lnTo>
                      <a:pt x="406" y="282"/>
                    </a:lnTo>
                    <a:lnTo>
                      <a:pt x="398" y="292"/>
                    </a:lnTo>
                    <a:lnTo>
                      <a:pt x="398" y="292"/>
                    </a:lnTo>
                    <a:lnTo>
                      <a:pt x="390" y="304"/>
                    </a:lnTo>
                    <a:lnTo>
                      <a:pt x="386" y="318"/>
                    </a:lnTo>
                    <a:lnTo>
                      <a:pt x="382" y="330"/>
                    </a:lnTo>
                    <a:lnTo>
                      <a:pt x="382" y="344"/>
                    </a:lnTo>
                    <a:lnTo>
                      <a:pt x="382" y="348"/>
                    </a:lnTo>
                    <a:lnTo>
                      <a:pt x="274" y="348"/>
                    </a:lnTo>
                    <a:lnTo>
                      <a:pt x="274" y="344"/>
                    </a:lnTo>
                    <a:lnTo>
                      <a:pt x="274" y="344"/>
                    </a:lnTo>
                    <a:lnTo>
                      <a:pt x="276" y="320"/>
                    </a:lnTo>
                    <a:lnTo>
                      <a:pt x="280" y="298"/>
                    </a:lnTo>
                    <a:lnTo>
                      <a:pt x="286" y="278"/>
                    </a:lnTo>
                    <a:lnTo>
                      <a:pt x="294" y="258"/>
                    </a:lnTo>
                    <a:lnTo>
                      <a:pt x="304" y="242"/>
                    </a:lnTo>
                    <a:lnTo>
                      <a:pt x="314" y="228"/>
                    </a:lnTo>
                    <a:lnTo>
                      <a:pt x="328" y="214"/>
                    </a:lnTo>
                    <a:lnTo>
                      <a:pt x="344" y="202"/>
                    </a:lnTo>
                    <a:lnTo>
                      <a:pt x="344" y="202"/>
                    </a:lnTo>
                    <a:lnTo>
                      <a:pt x="366" y="192"/>
                    </a:lnTo>
                    <a:lnTo>
                      <a:pt x="390" y="182"/>
                    </a:lnTo>
                    <a:lnTo>
                      <a:pt x="416" y="178"/>
                    </a:lnTo>
                    <a:lnTo>
                      <a:pt x="446" y="176"/>
                    </a:lnTo>
                    <a:lnTo>
                      <a:pt x="446" y="176"/>
                    </a:lnTo>
                    <a:lnTo>
                      <a:pt x="464" y="176"/>
                    </a:lnTo>
                    <a:lnTo>
                      <a:pt x="482" y="178"/>
                    </a:lnTo>
                    <a:lnTo>
                      <a:pt x="500" y="182"/>
                    </a:lnTo>
                    <a:lnTo>
                      <a:pt x="518" y="186"/>
                    </a:lnTo>
                    <a:lnTo>
                      <a:pt x="534" y="190"/>
                    </a:lnTo>
                    <a:lnTo>
                      <a:pt x="548" y="198"/>
                    </a:lnTo>
                    <a:lnTo>
                      <a:pt x="562" y="204"/>
                    </a:lnTo>
                    <a:lnTo>
                      <a:pt x="576" y="214"/>
                    </a:lnTo>
                    <a:lnTo>
                      <a:pt x="576" y="214"/>
                    </a:lnTo>
                    <a:lnTo>
                      <a:pt x="588" y="224"/>
                    </a:lnTo>
                    <a:lnTo>
                      <a:pt x="600" y="236"/>
                    </a:lnTo>
                    <a:lnTo>
                      <a:pt x="608" y="248"/>
                    </a:lnTo>
                    <a:lnTo>
                      <a:pt x="616" y="262"/>
                    </a:lnTo>
                    <a:lnTo>
                      <a:pt x="622" y="276"/>
                    </a:lnTo>
                    <a:lnTo>
                      <a:pt x="626" y="292"/>
                    </a:lnTo>
                    <a:lnTo>
                      <a:pt x="628" y="308"/>
                    </a:lnTo>
                    <a:lnTo>
                      <a:pt x="630" y="326"/>
                    </a:lnTo>
                    <a:lnTo>
                      <a:pt x="630" y="326"/>
                    </a:lnTo>
                    <a:lnTo>
                      <a:pt x="628" y="346"/>
                    </a:lnTo>
                    <a:lnTo>
                      <a:pt x="622" y="366"/>
                    </a:lnTo>
                    <a:lnTo>
                      <a:pt x="614" y="386"/>
                    </a:lnTo>
                    <a:lnTo>
                      <a:pt x="604" y="404"/>
                    </a:lnTo>
                    <a:lnTo>
                      <a:pt x="604" y="4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701" tIns="41350" rIns="82701" bIns="4135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 sz="1628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5402BF-4E8D-369F-ABF9-8894C4ED0291}"/>
                </a:ext>
              </a:extLst>
            </p:cNvPr>
            <p:cNvSpPr/>
            <p:nvPr/>
          </p:nvSpPr>
          <p:spPr>
            <a:xfrm>
              <a:off x="7876631" y="2315183"/>
              <a:ext cx="4126683" cy="310368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711B73-32C9-8FFD-8482-9D286F733149}"/>
                </a:ext>
              </a:extLst>
            </p:cNvPr>
            <p:cNvGrpSpPr/>
            <p:nvPr/>
          </p:nvGrpSpPr>
          <p:grpSpPr>
            <a:xfrm>
              <a:off x="7997920" y="2586613"/>
              <a:ext cx="529838" cy="493852"/>
              <a:chOff x="7997919" y="2586613"/>
              <a:chExt cx="704259" cy="682730"/>
            </a:xfrm>
          </p:grpSpPr>
          <p:pic>
            <p:nvPicPr>
              <p:cNvPr id="28" name="Graphic 27" descr="Research with solid fill">
                <a:extLst>
                  <a:ext uri="{FF2B5EF4-FFF2-40B4-BE49-F238E27FC236}">
                    <a16:creationId xmlns:a16="http://schemas.microsoft.com/office/drawing/2014/main" id="{A54AD5DF-5EF1-355F-D291-AAFB07EA0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8142961" y="2680435"/>
                <a:ext cx="474825" cy="493852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7F3ABF9-91AA-FE88-BD79-BD5FD2F4F5C9}"/>
                  </a:ext>
                </a:extLst>
              </p:cNvPr>
              <p:cNvSpPr/>
              <p:nvPr/>
            </p:nvSpPr>
            <p:spPr>
              <a:xfrm>
                <a:off x="7997919" y="2586613"/>
                <a:ext cx="704259" cy="68273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830DF3-0E20-B9C7-D8D0-1E5EBFB513C9}"/>
                </a:ext>
              </a:extLst>
            </p:cNvPr>
            <p:cNvSpPr txBox="1"/>
            <p:nvPr/>
          </p:nvSpPr>
          <p:spPr>
            <a:xfrm>
              <a:off x="8637304" y="2509475"/>
              <a:ext cx="3129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800"/>
                <a:t>Komplett oversikt over søknader og resultat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B7C46E0-7664-7050-F839-4735F8C3B151}"/>
                </a:ext>
              </a:extLst>
            </p:cNvPr>
            <p:cNvGrpSpPr/>
            <p:nvPr/>
          </p:nvGrpSpPr>
          <p:grpSpPr>
            <a:xfrm>
              <a:off x="7997920" y="3587537"/>
              <a:ext cx="529838" cy="493852"/>
              <a:chOff x="7997919" y="2586613"/>
              <a:chExt cx="704259" cy="682730"/>
            </a:xfrm>
          </p:grpSpPr>
          <p:pic>
            <p:nvPicPr>
              <p:cNvPr id="33" name="Graphic 32" descr="Scales of justice with solid fill">
                <a:extLst>
                  <a:ext uri="{FF2B5EF4-FFF2-40B4-BE49-F238E27FC236}">
                    <a16:creationId xmlns:a16="http://schemas.microsoft.com/office/drawing/2014/main" id="{3D09E360-EFCB-B596-6AAF-B9D494675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8112635" y="2681052"/>
                <a:ext cx="474825" cy="493852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F998826-8629-1214-97ED-94026DD6A977}"/>
                  </a:ext>
                </a:extLst>
              </p:cNvPr>
              <p:cNvSpPr/>
              <p:nvPr/>
            </p:nvSpPr>
            <p:spPr>
              <a:xfrm>
                <a:off x="7997919" y="2586613"/>
                <a:ext cx="704259" cy="68273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131D7BB-452B-EE95-355F-AE4788D77E36}"/>
                </a:ext>
              </a:extLst>
            </p:cNvPr>
            <p:cNvGrpSpPr/>
            <p:nvPr/>
          </p:nvGrpSpPr>
          <p:grpSpPr>
            <a:xfrm>
              <a:off x="7997920" y="4588461"/>
              <a:ext cx="529838" cy="493852"/>
              <a:chOff x="7997919" y="2586613"/>
              <a:chExt cx="704259" cy="682730"/>
            </a:xfrm>
          </p:grpSpPr>
          <p:pic>
            <p:nvPicPr>
              <p:cNvPr id="36" name="Graphic 35" descr="Recycle outline">
                <a:extLst>
                  <a:ext uri="{FF2B5EF4-FFF2-40B4-BE49-F238E27FC236}">
                    <a16:creationId xmlns:a16="http://schemas.microsoft.com/office/drawing/2014/main" id="{16AD8402-EAF6-AEF8-EFED-49FF771A6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112635" y="2641697"/>
                <a:ext cx="493852" cy="493852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0A9E360-AB42-8B08-26B6-C5A85EA08C82}"/>
                  </a:ext>
                </a:extLst>
              </p:cNvPr>
              <p:cNvSpPr/>
              <p:nvPr/>
            </p:nvSpPr>
            <p:spPr>
              <a:xfrm>
                <a:off x="7997919" y="2586613"/>
                <a:ext cx="704259" cy="68273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6D61C43-3492-0CFE-B4C0-481F6BE323FF}"/>
                </a:ext>
              </a:extLst>
            </p:cNvPr>
            <p:cNvSpPr txBox="1"/>
            <p:nvPr/>
          </p:nvSpPr>
          <p:spPr>
            <a:xfrm>
              <a:off x="8637304" y="3358115"/>
              <a:ext cx="32498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800"/>
                <a:t>Habilitet, faglig interesse og risiko vurdert og dokumentert på alle søknader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F0A79C-31D4-7EFC-FB9C-8FF4577115D8}"/>
                </a:ext>
              </a:extLst>
            </p:cNvPr>
            <p:cNvSpPr txBox="1"/>
            <p:nvPr/>
          </p:nvSpPr>
          <p:spPr>
            <a:xfrm>
              <a:off x="8637304" y="4483755"/>
              <a:ext cx="223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/>
                <a:t>Data fra søknad brukes flere ganger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22457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F9502-345C-D0EF-25E4-80E4F287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69" y="326490"/>
            <a:ext cx="11224996" cy="648512"/>
          </a:xfrm>
        </p:spPr>
        <p:txBody>
          <a:bodyPr/>
          <a:lstStyle/>
          <a:p>
            <a:r>
              <a:rPr lang="nb-NO"/>
              <a:t>Brukerstøtte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0099-927D-25C9-3AAA-A141149CB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19" y="1289050"/>
            <a:ext cx="8639503" cy="16801412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/>
              <a:t>Brukerstøtte prosjektsøknadsmodulen i UNIT4 ERP</a:t>
            </a:r>
          </a:p>
          <a:p>
            <a:r>
              <a:rPr lang="nb-NO" sz="2000" dirty="0"/>
              <a:t>Din lokale </a:t>
            </a:r>
            <a:r>
              <a:rPr lang="nb-NO" sz="2000">
                <a:hlinkClick r:id="rId2"/>
              </a:rPr>
              <a:t>prosessrådgiver</a:t>
            </a:r>
            <a:r>
              <a:rPr lang="nb-NO" sz="2000" dirty="0"/>
              <a:t> er 1.linjestøtte.</a:t>
            </a:r>
          </a:p>
          <a:p>
            <a:pPr lvl="1"/>
            <a:endParaRPr lang="nb-NO" sz="1600" dirty="0"/>
          </a:p>
          <a:p>
            <a:endParaRPr lang="nb-NO" sz="2000" dirty="0"/>
          </a:p>
        </p:txBody>
      </p:sp>
      <p:pic>
        <p:nvPicPr>
          <p:cNvPr id="8" name="Picture 7" descr="A person wearing headphones and a headset&#10;&#10;Description automatically generated with low confidence">
            <a:extLst>
              <a:ext uri="{FF2B5EF4-FFF2-40B4-BE49-F238E27FC236}">
                <a16:creationId xmlns:a16="http://schemas.microsoft.com/office/drawing/2014/main" id="{435F62A7-ABA7-4D1C-4262-D3537286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772" y="3213976"/>
            <a:ext cx="3136024" cy="31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30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bowl of candies">
            <a:extLst>
              <a:ext uri="{FF2B5EF4-FFF2-40B4-BE49-F238E27FC236}">
                <a16:creationId xmlns:a16="http://schemas.microsoft.com/office/drawing/2014/main" id="{F437E4B1-A3C7-29E3-5D9C-2D3D7D7E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94" b="20782"/>
          <a:stretch/>
        </p:blipFill>
        <p:spPr>
          <a:xfrm>
            <a:off x="-2048422" y="-182095"/>
            <a:ext cx="14240422" cy="72221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6DEBCE-FA23-1B21-D1B3-27155F64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210" y="4800972"/>
            <a:ext cx="4644790" cy="2936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r>
              <a:rPr lang="nb-NO" sz="5400" b="1">
                <a:solidFill>
                  <a:schemeClr val="bg1"/>
                </a:solidFill>
              </a:rPr>
              <a:t>Takk for </a:t>
            </a:r>
            <a:br>
              <a:rPr lang="nb-NO" sz="5400" b="1">
                <a:solidFill>
                  <a:schemeClr val="bg1"/>
                </a:solidFill>
              </a:rPr>
            </a:br>
            <a:r>
              <a:rPr lang="nb-NO" sz="5400" b="1">
                <a:solidFill>
                  <a:schemeClr val="bg1"/>
                </a:solidFill>
              </a:rPr>
              <a:t>deltakelsen!</a:t>
            </a:r>
          </a:p>
        </p:txBody>
      </p:sp>
    </p:spTree>
    <p:extLst>
      <p:ext uri="{BB962C8B-B14F-4D97-AF65-F5344CB8AC3E}">
        <p14:creationId xmlns:p14="http://schemas.microsoft.com/office/powerpoint/2010/main" val="385840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CB2F-C6C9-B832-ACDA-AABAA6B1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40" y="274641"/>
            <a:ext cx="10972800" cy="646331"/>
          </a:xfrm>
        </p:spPr>
        <p:txBody>
          <a:bodyPr/>
          <a:lstStyle/>
          <a:p>
            <a:r>
              <a:rPr lang="en-US"/>
              <a:t>BOTT-roller </a:t>
            </a:r>
            <a:r>
              <a:rPr lang="en-US" err="1"/>
              <a:t>i</a:t>
            </a:r>
            <a:r>
              <a:rPr lang="en-US"/>
              <a:t> prosjektsøknadsmodulen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D1C9-7F90-A3CA-F815-3628D4D4A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25" y="1634341"/>
            <a:ext cx="10972800" cy="4624876"/>
          </a:xfrm>
        </p:spPr>
        <p:txBody>
          <a:bodyPr/>
          <a:lstStyle/>
          <a:p>
            <a:pPr marL="0" indent="0">
              <a:buNone/>
            </a:pPr>
            <a:endParaRPr lang="nb-NO"/>
          </a:p>
        </p:txBody>
      </p:sp>
      <p:pic>
        <p:nvPicPr>
          <p:cNvPr id="4" name="Bilde 21">
            <a:extLst>
              <a:ext uri="{FF2B5EF4-FFF2-40B4-BE49-F238E27FC236}">
                <a16:creationId xmlns:a16="http://schemas.microsoft.com/office/drawing/2014/main" id="{89029491-5B67-34DE-7A51-794F58631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067" y="4421272"/>
            <a:ext cx="3327400" cy="2247900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D21E7CF4-009F-13E4-5E77-E7E0C7BD78D7}"/>
              </a:ext>
            </a:extLst>
          </p:cNvPr>
          <p:cNvSpPr txBox="1">
            <a:spLocks/>
          </p:cNvSpPr>
          <p:nvPr/>
        </p:nvSpPr>
        <p:spPr>
          <a:xfrm>
            <a:off x="948108" y="3730868"/>
            <a:ext cx="3239924" cy="22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1600" b="1"/>
              <a:t>Søknadsregistrerer</a:t>
            </a:r>
            <a:endParaRPr lang="nb-NO" sz="1600"/>
          </a:p>
          <a:p>
            <a:pPr marL="0" indent="0">
              <a:buFont typeface="Arial"/>
              <a:buNone/>
            </a:pPr>
            <a:r>
              <a:rPr lang="nb-NO" sz="1400"/>
              <a:t>Denne rollen er startpunktet for den digitale prosessen. </a:t>
            </a:r>
            <a:br>
              <a:rPr lang="nb-NO" sz="1400"/>
            </a:br>
            <a:r>
              <a:rPr lang="nb-NO" sz="1400"/>
              <a:t>Rollen vil innehas av forskningsrådgiver eller prosjektøkonom (evt. andre)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2063E00-2683-AC1B-0D76-05BB1CEB0322}"/>
              </a:ext>
            </a:extLst>
          </p:cNvPr>
          <p:cNvSpPr txBox="1"/>
          <p:nvPr/>
        </p:nvSpPr>
        <p:spPr>
          <a:xfrm>
            <a:off x="7858800" y="3730868"/>
            <a:ext cx="351509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Kostnadsgodkjenner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Denne rollen godkjenner budsjettene som inngår i prosjektsøknadene, og godkjenner samtidig bekreftelsesspørsmålene.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Dette er en av mange oppgaver som denne prosessrollen har i forhold til budsjettdisponering.</a:t>
            </a:r>
          </a:p>
        </p:txBody>
      </p:sp>
      <p:sp>
        <p:nvSpPr>
          <p:cNvPr id="7" name="TekstSylinder 7">
            <a:extLst>
              <a:ext uri="{FF2B5EF4-FFF2-40B4-BE49-F238E27FC236}">
                <a16:creationId xmlns:a16="http://schemas.microsoft.com/office/drawing/2014/main" id="{8B65E857-C388-C4B1-3D99-3CF03436DAAD}"/>
              </a:ext>
            </a:extLst>
          </p:cNvPr>
          <p:cNvSpPr txBox="1"/>
          <p:nvPr/>
        </p:nvSpPr>
        <p:spPr>
          <a:xfrm>
            <a:off x="4376309" y="3730868"/>
            <a:ext cx="323992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Prosjektøkonom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Denne rollen er selve navet i løsningen.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Lager budsjettet i systemet, i  samarbeid med prosjektleder og ledelse</a:t>
            </a:r>
          </a:p>
        </p:txBody>
      </p:sp>
      <p:pic>
        <p:nvPicPr>
          <p:cNvPr id="8" name="Bilde 13">
            <a:extLst>
              <a:ext uri="{FF2B5EF4-FFF2-40B4-BE49-F238E27FC236}">
                <a16:creationId xmlns:a16="http://schemas.microsoft.com/office/drawing/2014/main" id="{5FCD8F9C-7031-566D-E258-93EBE307C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15" y="2264255"/>
            <a:ext cx="1261912" cy="1336692"/>
          </a:xfrm>
          <a:prstGeom prst="rect">
            <a:avLst/>
          </a:prstGeom>
        </p:spPr>
      </p:pic>
      <p:pic>
        <p:nvPicPr>
          <p:cNvPr id="9" name="Bilde 15">
            <a:extLst>
              <a:ext uri="{FF2B5EF4-FFF2-40B4-BE49-F238E27FC236}">
                <a16:creationId xmlns:a16="http://schemas.microsoft.com/office/drawing/2014/main" id="{500E0A40-BE5E-0890-A535-A1BFCF127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233" y="2162184"/>
            <a:ext cx="1189379" cy="1438763"/>
          </a:xfrm>
          <a:prstGeom prst="rect">
            <a:avLst/>
          </a:prstGeom>
        </p:spPr>
      </p:pic>
      <p:pic>
        <p:nvPicPr>
          <p:cNvPr id="10" name="Bilde 17">
            <a:extLst>
              <a:ext uri="{FF2B5EF4-FFF2-40B4-BE49-F238E27FC236}">
                <a16:creationId xmlns:a16="http://schemas.microsoft.com/office/drawing/2014/main" id="{2BD700F7-F625-D075-6C49-D38D72C62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930" y="2250887"/>
            <a:ext cx="1388837" cy="1318389"/>
          </a:xfrm>
          <a:prstGeom prst="rect">
            <a:avLst/>
          </a:prstGeom>
        </p:spPr>
      </p:pic>
      <p:sp>
        <p:nvSpPr>
          <p:cNvPr id="11" name="TekstSylinder 22">
            <a:extLst>
              <a:ext uri="{FF2B5EF4-FFF2-40B4-BE49-F238E27FC236}">
                <a16:creationId xmlns:a16="http://schemas.microsoft.com/office/drawing/2014/main" id="{10B3F0E2-312A-064E-3845-85E392AF25E2}"/>
              </a:ext>
            </a:extLst>
          </p:cNvPr>
          <p:cNvSpPr txBox="1"/>
          <p:nvPr/>
        </p:nvSpPr>
        <p:spPr>
          <a:xfrm>
            <a:off x="741975" y="5941117"/>
            <a:ext cx="261090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BOTT, </a:t>
            </a:r>
            <a:r>
              <a:rPr kumimoji="0" lang="en-US" sz="14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rollekombinasjoner</a:t>
            </a:r>
            <a:endParaRPr kumimoji="0" lang="nb-NO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12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36AE-D4B3-E68B-BD56-626E2A26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BOTT-rollen </a:t>
            </a:r>
            <a:r>
              <a:rPr lang="nb-NO" err="1"/>
              <a:t>Søknadsregistrerer</a:t>
            </a:r>
            <a:r>
              <a:rPr lang="nb-NO"/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8C527D-1C55-D4B6-3B20-92F8CF4D1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632" y="1054100"/>
            <a:ext cx="8722736" cy="5367338"/>
          </a:xfrm>
        </p:spPr>
      </p:pic>
    </p:spTree>
    <p:extLst>
      <p:ext uri="{BB962C8B-B14F-4D97-AF65-F5344CB8AC3E}">
        <p14:creationId xmlns:p14="http://schemas.microsoft.com/office/powerpoint/2010/main" val="307551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E44A-F16E-D3EC-C4AC-7C284854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09DEAE6-AC9E-5CBE-B914-837E5BA2D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06" y="121619"/>
            <a:ext cx="11975788" cy="6736381"/>
          </a:xfrm>
        </p:spPr>
      </p:pic>
    </p:spTree>
    <p:extLst>
      <p:ext uri="{BB962C8B-B14F-4D97-AF65-F5344CB8AC3E}">
        <p14:creationId xmlns:p14="http://schemas.microsoft.com/office/powerpoint/2010/main" val="372154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016241-4661-47A4-A00A-91EA9EFB1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372046" y="415104"/>
            <a:ext cx="10934105" cy="6264275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32E76-6C1E-3FA6-8DBB-F7441CC02FD2}"/>
              </a:ext>
            </a:extLst>
          </p:cNvPr>
          <p:cNvSpPr/>
          <p:nvPr/>
        </p:nvSpPr>
        <p:spPr>
          <a:xfrm>
            <a:off x="2678875" y="4143707"/>
            <a:ext cx="6086751" cy="9774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4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4D9348-BF9F-BC67-C1E5-4BF9C31F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40" y="274641"/>
            <a:ext cx="10972800" cy="1138773"/>
          </a:xfrm>
        </p:spPr>
        <p:txBody>
          <a:bodyPr/>
          <a:lstStyle/>
          <a:p>
            <a:r>
              <a:rPr lang="en-US" err="1"/>
              <a:t>Søknadsprosessen</a:t>
            </a:r>
            <a:r>
              <a:rPr lang="en-US"/>
              <a:t> – </a:t>
            </a:r>
            <a:r>
              <a:rPr lang="en-US" sz="3200" err="1"/>
              <a:t>fra</a:t>
            </a:r>
            <a:r>
              <a:rPr lang="en-US" sz="3200"/>
              <a:t> det er </a:t>
            </a:r>
            <a:r>
              <a:rPr lang="en-US" sz="3200" err="1"/>
              <a:t>avklart</a:t>
            </a:r>
            <a:r>
              <a:rPr lang="en-US" sz="3200"/>
              <a:t> </a:t>
            </a:r>
            <a:r>
              <a:rPr lang="en-US" sz="3200" err="1"/>
              <a:t>gjennom</a:t>
            </a:r>
            <a:r>
              <a:rPr lang="en-US" sz="3200"/>
              <a:t> interne </a:t>
            </a:r>
            <a:r>
              <a:rPr lang="en-US" sz="3200" err="1"/>
              <a:t>prosesser</a:t>
            </a:r>
            <a:r>
              <a:rPr lang="en-US" sz="3200"/>
              <a:t> at </a:t>
            </a:r>
            <a:r>
              <a:rPr lang="en-US" sz="3200" err="1"/>
              <a:t>søknadsarbeid</a:t>
            </a:r>
            <a:r>
              <a:rPr lang="en-US" sz="3200"/>
              <a:t> </a:t>
            </a:r>
            <a:r>
              <a:rPr lang="en-US" sz="3200" err="1"/>
              <a:t>kan</a:t>
            </a:r>
            <a:r>
              <a:rPr lang="en-US" sz="3200"/>
              <a:t> </a:t>
            </a:r>
            <a:r>
              <a:rPr lang="en-US" sz="3200" err="1"/>
              <a:t>starte</a:t>
            </a:r>
            <a:endParaRPr lang="en-US"/>
          </a:p>
        </p:txBody>
      </p:sp>
      <p:pic>
        <p:nvPicPr>
          <p:cNvPr id="5" name="Content Placeholder 4" descr="A picture containing text, screenshot, human face, website&#10;&#10;Description automatically generated">
            <a:extLst>
              <a:ext uri="{FF2B5EF4-FFF2-40B4-BE49-F238E27FC236}">
                <a16:creationId xmlns:a16="http://schemas.microsoft.com/office/drawing/2014/main" id="{BA7BC746-F093-1A18-9C36-84D39BD30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650" y="1569396"/>
            <a:ext cx="10080180" cy="4851854"/>
          </a:xfrm>
          <a:noFill/>
        </p:spPr>
      </p:pic>
    </p:spTree>
    <p:extLst>
      <p:ext uri="{BB962C8B-B14F-4D97-AF65-F5344CB8AC3E}">
        <p14:creationId xmlns:p14="http://schemas.microsoft.com/office/powerpoint/2010/main" val="15958933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723113421678631"/>
</p:tagLst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" id="{6D98CCF0-7271-2E46-BB2F-356B8018FF56}" vid="{A59936E1-C24B-F74D-8276-E89D85B1C7A3}"/>
    </a:ext>
  </a:extLst>
</a:theme>
</file>

<file path=ppt/theme/theme2.xml><?xml version="1.0" encoding="utf-8"?>
<a:theme xmlns:a="http://schemas.openxmlformats.org/drawingml/2006/main" name="2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TNU FARGER UU">
    <a:dk1>
      <a:srgbClr val="000000"/>
    </a:dk1>
    <a:lt1>
      <a:srgbClr val="FFFFFF"/>
    </a:lt1>
    <a:dk2>
      <a:srgbClr val="014693"/>
    </a:dk2>
    <a:lt2>
      <a:srgbClr val="D6D7D6"/>
    </a:lt2>
    <a:accent1>
      <a:srgbClr val="B6C8E9"/>
    </a:accent1>
    <a:accent2>
      <a:srgbClr val="014693"/>
    </a:accent2>
    <a:accent3>
      <a:srgbClr val="BCD024"/>
    </a:accent3>
    <a:accent4>
      <a:srgbClr val="B01B81"/>
    </a:accent4>
    <a:accent5>
      <a:srgbClr val="F7D019"/>
    </a:accent5>
    <a:accent6>
      <a:srgbClr val="ED8013"/>
    </a:accent6>
    <a:hlink>
      <a:srgbClr val="3D2A68"/>
    </a:hlink>
    <a:folHlink>
      <a:srgbClr val="338C8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B207DB6B5D4A4FBB5511EFC0E37EA8" ma:contentTypeVersion="28" ma:contentTypeDescription="Opprett et nytt dokument." ma:contentTypeScope="" ma:versionID="694a2e78b9e3db031cfd41829acef317">
  <xsd:schema xmlns:xsd="http://www.w3.org/2001/XMLSchema" xmlns:xs="http://www.w3.org/2001/XMLSchema" xmlns:p="http://schemas.microsoft.com/office/2006/metadata/properties" xmlns:ns2="39305c67-9142-496e-8c16-332a734d5b4b" xmlns:ns3="c625bf1d-6d7f-4ff0-b55a-2fa261e23531" xmlns:ns4="4a688d42-d923-4f06-9c11-bb83d725936f" targetNamespace="http://schemas.microsoft.com/office/2006/metadata/properties" ma:root="true" ma:fieldsID="d522511992aa18a51ad7e5359fce10a3" ns2:_="" ns3:_="" ns4:_="">
    <xsd:import namespace="39305c67-9142-496e-8c16-332a734d5b4b"/>
    <xsd:import namespace="c625bf1d-6d7f-4ff0-b55a-2fa261e23531"/>
    <xsd:import namespace="4a688d42-d923-4f06-9c11-bb83d72593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Prosesskategori" minOccurs="0"/>
                <xsd:element ref="ns2:BOTT_x002d_referanser" minOccurs="0"/>
                <xsd:element ref="ns2:MediaServiceObjectDetectorVersions" minOccurs="0"/>
                <xsd:element ref="ns2:DF_x00d8_saksnr" minOccurs="0"/>
                <xsd:element ref="ns2:Hovedprosess" minOccurs="0"/>
                <xsd:element ref="ns2:StatusKP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305c67-9142-496e-8c16-332a734d5b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rosesskategori" ma:index="24" nillable="true" ma:displayName="Prosesskategori" ma:description="Velg prosesskategori" ma:format="Dropdown" ma:indexed="true" ma:internalName="Prosesskategori">
      <xsd:simpleType>
        <xsd:restriction base="dms:Choice">
          <xsd:enumeration value="Administrasjon"/>
          <xsd:enumeration value="Lønn"/>
          <xsd:enumeration value="Økonomi"/>
          <xsd:enumeration value="Styring og rapportering"/>
          <xsd:enumeration value="Felles rammeverk"/>
        </xsd:restriction>
      </xsd:simpleType>
    </xsd:element>
    <xsd:element name="BOTT_x002d_referanser" ma:index="25" nillable="true" ma:displayName="BOTT-referanser" ma:description="Referanse til REST-nr, Jira og BOT nummer fra utviklingsfasen" ma:format="Dropdown" ma:internalName="BOTT_x002d_referanser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F_x00d8_saksnr" ma:index="27" nillable="true" ma:displayName="DFØ saksnr" ma:description="Saksnummer i DFØ kundesenter på nett. Primært på BOTT kunden" ma:format="Dropdown" ma:internalName="DF_x00d8_saksnr">
      <xsd:simpleType>
        <xsd:restriction base="dms:Text">
          <xsd:maxLength value="20"/>
        </xsd:restriction>
      </xsd:simpleType>
    </xsd:element>
    <xsd:element name="Hovedprosess" ma:index="28" nillable="true" ma:displayName="Hovedprosess" ma:description="Velg hovedprosess" ma:format="Dropdown" ma:internalName="Hovedproses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0.1 Adm. av prosessroller"/>
                    <xsd:enumeration value="2.1 Ansettelse til avgang"/>
                    <xsd:enumeration value="2.2 Organisasjon"/>
                    <xsd:enumeration value="2.3 Utbetaling og off.rapportering"/>
                    <xsd:enumeration value="2.4 Lønnsrefusjoner"/>
                    <xsd:enumeration value="2.5 Reiser og utlegg"/>
                    <xsd:enumeration value="2.6 Tid og ferie"/>
                    <xsd:enumeration value="3.1 Behov til betaling"/>
                    <xsd:enumeration value="3.2 Anleggsmidler"/>
                    <xsd:enumeration value="3.3 Fordring til innbetaling"/>
                    <xsd:enumeration value="3.4 Prosjektøkonomi"/>
                    <xsd:enumeration value="3.5 Andre økonomiprosesser"/>
                    <xsd:enumeration value="3.6 Periodeavslutnng"/>
                    <xsd:enumeration value="3.7 Finansregnskapsrapportering"/>
                    <xsd:enumeration value="4.1 Strategi og mål"/>
                    <xsd:enumeration value="4.2 Økonomisk ramme"/>
                    <xsd:enumeration value="4.3 Budsjettering"/>
                    <xsd:enumeration value="5.0 Systemforvaltning"/>
                    <xsd:enumeration value="5.1 BOTT-INT"/>
                    <xsd:enumeration value="Valg 21"/>
                  </xsd:restriction>
                </xsd:simpleType>
              </xsd:element>
            </xsd:sequence>
          </xsd:extension>
        </xsd:complexContent>
      </xsd:complexType>
    </xsd:element>
    <xsd:element name="StatusKPN" ma:index="29" nillable="true" ma:displayName="Status KPN" ma:description="Hvilken status saken har i DFØ kundesenter på nett" ma:format="Dropdown" ma:internalName="StatusKPN">
      <xsd:simpleType>
        <xsd:restriction base="dms:Choice">
          <xsd:enumeration value="Aktiv"/>
          <xsd:enumeration value="Under arbeid"/>
          <xsd:enumeration value="Venter på kunde"/>
          <xsd:enumeration value="Avsluttet"/>
          <xsd:enumeration value="Utsat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5bf1d-6d7f-4ff0-b55a-2fa261e23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88d42-d923-4f06-9c11-bb83d725936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02e6b76-d6fa-4b9b-a3e9-54ad3d051efb}" ma:internalName="TaxCatchAll" ma:showField="CatchAllData" ma:web="4a688d42-d923-4f06-9c11-bb83d72593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esskategori xmlns="39305c67-9142-496e-8c16-332a734d5b4b" xsi:nil="true"/>
    <TaxCatchAll xmlns="4a688d42-d923-4f06-9c11-bb83d725936f" xsi:nil="true"/>
    <lcf76f155ced4ddcb4097134ff3c332f xmlns="39305c67-9142-496e-8c16-332a734d5b4b">
      <Terms xmlns="http://schemas.microsoft.com/office/infopath/2007/PartnerControls"/>
    </lcf76f155ced4ddcb4097134ff3c332f>
    <BOTT_x002d_referanser xmlns="39305c67-9142-496e-8c16-332a734d5b4b" xsi:nil="true"/>
    <Hovedprosess xmlns="39305c67-9142-496e-8c16-332a734d5b4b" xsi:nil="true"/>
    <DF_x00d8_saksnr xmlns="39305c67-9142-496e-8c16-332a734d5b4b" xsi:nil="true"/>
    <StatusKPN xmlns="39305c67-9142-496e-8c16-332a734d5b4b" xsi:nil="true"/>
  </documentManagement>
</p:properties>
</file>

<file path=customXml/itemProps1.xml><?xml version="1.0" encoding="utf-8"?>
<ds:datastoreItem xmlns:ds="http://schemas.openxmlformats.org/officeDocument/2006/customXml" ds:itemID="{35CC00AA-E53E-43C2-9812-74F4F157D2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50FC88-F7F9-4200-9CE6-4CD00E0A55A8}">
  <ds:schemaRefs>
    <ds:schemaRef ds:uri="39305c67-9142-496e-8c16-332a734d5b4b"/>
    <ds:schemaRef ds:uri="4a688d42-d923-4f06-9c11-bb83d725936f"/>
    <ds:schemaRef ds:uri="c625bf1d-6d7f-4ff0-b55a-2fa261e235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BC78618-A379-4562-90EB-F7AFE3346DB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a688d42-d923-4f06-9c11-bb83d725936f"/>
    <ds:schemaRef ds:uri="http://purl.org/dc/elements/1.1/"/>
    <ds:schemaRef ds:uri="http://purl.org/dc/terms/"/>
    <ds:schemaRef ds:uri="http://purl.org/dc/dcmitype/"/>
    <ds:schemaRef ds:uri="c625bf1d-6d7f-4ff0-b55a-2fa261e23531"/>
    <ds:schemaRef ds:uri="39305c67-9142-496e-8c16-332a734d5b4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</Template>
  <TotalTime>0</TotalTime>
  <Words>2405</Words>
  <Application>Microsoft Office PowerPoint</Application>
  <PresentationFormat>Widescreen</PresentationFormat>
  <Paragraphs>337</Paragraphs>
  <Slides>41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41</vt:i4>
      </vt:variant>
    </vt:vector>
  </HeadingPairs>
  <TitlesOfParts>
    <vt:vector size="43" baseType="lpstr">
      <vt:lpstr>Office-tema</vt:lpstr>
      <vt:lpstr>2_Office-tema</vt:lpstr>
      <vt:lpstr>Prosjektsøknadsmodul - Opplæring Søknadsregistrerer</vt:lpstr>
      <vt:lpstr>Agenda</vt:lpstr>
      <vt:lpstr>Formål</vt:lpstr>
      <vt:lpstr>Hva blir endringen?</vt:lpstr>
      <vt:lpstr>BOTT-roller i prosjektsøknadsmodulen</vt:lpstr>
      <vt:lpstr>BOTT-rollen Søknadsregistrerer </vt:lpstr>
      <vt:lpstr>PowerPoint-presentasjon</vt:lpstr>
      <vt:lpstr>PowerPoint-presentasjon</vt:lpstr>
      <vt:lpstr>Søknadsprosessen – fra det er avklart gjennom interne prosesser at søknadsarbeid kan starte</vt:lpstr>
      <vt:lpstr>PowerPoint-presentasjon</vt:lpstr>
      <vt:lpstr>Generelle tips til bruk av Unit4</vt:lpstr>
      <vt:lpstr>Hvor finner du søknadsmodulen</vt:lpstr>
      <vt:lpstr>Søknadsregistrering – starte Veiviser</vt:lpstr>
      <vt:lpstr>Prosjekt</vt:lpstr>
      <vt:lpstr>Type kostnadskalkyle</vt:lpstr>
      <vt:lpstr>Avdeling(er)</vt:lpstr>
      <vt:lpstr>Finansiør(er) - I</vt:lpstr>
      <vt:lpstr>Finansiør(er) - II</vt:lpstr>
      <vt:lpstr>Informasjon</vt:lpstr>
      <vt:lpstr>Program – hvilke har vi pt?</vt:lpstr>
      <vt:lpstr>Kostnadsomveltning</vt:lpstr>
      <vt:lpstr>Samarbeidspartnere</vt:lpstr>
      <vt:lpstr>Bekreftelse før søknad opprettes</vt:lpstr>
      <vt:lpstr>Hva skal gjøres når søknad er opprettet?</vt:lpstr>
      <vt:lpstr>Besvar bekreftelsesspørsmål («Sjekkliste»)</vt:lpstr>
      <vt:lpstr>Hva skal bekreftes?</vt:lpstr>
      <vt:lpstr>Hvordan får instituttleder (kostnadsgodkjenner) se og godkjent denne vurderingen?</vt:lpstr>
      <vt:lpstr>Hva skjer videre - I</vt:lpstr>
      <vt:lpstr>Hva skjer videre - II</vt:lpstr>
      <vt:lpstr>Søknad sendt - oppdatering av søknadsstatus</vt:lpstr>
      <vt:lpstr>Hva er videre prosess etter at søknad er sendt</vt:lpstr>
      <vt:lpstr>Hvis søknad er godkjent – ny fase (og prosess) Forhandling</vt:lpstr>
      <vt:lpstr>Arbeidsflater – oversikt og statistikk</vt:lpstr>
      <vt:lpstr>Arbeidsflater - Startpunkt</vt:lpstr>
      <vt:lpstr>Arbeidsflate - Avdeling</vt:lpstr>
      <vt:lpstr>Arbeidsflate – for 1 avdeling (koststed)</vt:lpstr>
      <vt:lpstr>Arbeidsflate forskningsrådgiver/prosjektøkonom</vt:lpstr>
      <vt:lpstr>Arbeidsflater – mer detaljer må utstå</vt:lpstr>
      <vt:lpstr>Hvor finner du mer info</vt:lpstr>
      <vt:lpstr>Brukerstøtte</vt:lpstr>
      <vt:lpstr>Takk for  deltakelsen!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Åpningsside</dc:title>
  <dc:creator>Ida Kristin Antonsen</dc:creator>
  <cp:lastModifiedBy>Ida Kristin Antonsen</cp:lastModifiedBy>
  <cp:revision>16</cp:revision>
  <dcterms:created xsi:type="dcterms:W3CDTF">2023-03-31T11:10:37Z</dcterms:created>
  <dcterms:modified xsi:type="dcterms:W3CDTF">2023-09-07T07:07:52Z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0x010100BEB207DB6B5D4A4FBB5511EFC0E37EA8</vt:lpwstr>
  </property>
  <property fmtid="{D5CDD505-2E9C-101B-9397-08002B2CF9AE}" pid="3" name="MSIP_Label_ea60d57e-af5b-4752-ac57-3e4f28ca11dc_Enabled">
    <vt:lpwstr>true</vt:lpwstr>
  </property>
  <property fmtid="{D5CDD505-2E9C-101B-9397-08002B2CF9AE}" pid="4" name="MSIP_Label_ea60d57e-af5b-4752-ac57-3e4f28ca11dc_SetDate">
    <vt:lpwstr>2023-03-31T11:18:17Z</vt:lpwstr>
  </property>
  <property fmtid="{D5CDD505-2E9C-101B-9397-08002B2CF9AE}" pid="5" name="MSIP_Label_ea60d57e-af5b-4752-ac57-3e4f28ca11dc_Method">
    <vt:lpwstr>Standard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iteId">
    <vt:lpwstr>36da45f1-dd2c-4d1f-af13-5abe46b99921</vt:lpwstr>
  </property>
  <property fmtid="{D5CDD505-2E9C-101B-9397-08002B2CF9AE}" pid="8" name="MSIP_Label_ea60d57e-af5b-4752-ac57-3e4f28ca11dc_ActionId">
    <vt:lpwstr>5b0b2b8b-05f8-4eb9-9718-bbe4ed0b7bfa</vt:lpwstr>
  </property>
  <property fmtid="{D5CDD505-2E9C-101B-9397-08002B2CF9AE}" pid="9" name="MSIP_Label_ea60d57e-af5b-4752-ac57-3e4f28ca11dc_ContentBits">
    <vt:lpwstr>0</vt:lpwstr>
  </property>
  <property fmtid="{D5CDD505-2E9C-101B-9397-08002B2CF9AE}" pid="10" name="MediaServiceImageTags">
    <vt:lpwstr/>
  </property>
  <property fmtid="{D5CDD505-2E9C-101B-9397-08002B2CF9AE}" pid="11" name="Hovedansvarlig">
    <vt:lpwstr/>
  </property>
</Properties>
</file>