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74"/>
  </p:notesMasterIdLst>
  <p:sldIdLst>
    <p:sldId id="2147309371" r:id="rId6"/>
    <p:sldId id="2147309295" r:id="rId7"/>
    <p:sldId id="2147309296" r:id="rId8"/>
    <p:sldId id="2147309368" r:id="rId9"/>
    <p:sldId id="2147309306" r:id="rId10"/>
    <p:sldId id="2147309301" r:id="rId11"/>
    <p:sldId id="2147309308" r:id="rId12"/>
    <p:sldId id="5059" r:id="rId13"/>
    <p:sldId id="2147309298" r:id="rId14"/>
    <p:sldId id="2147309307" r:id="rId15"/>
    <p:sldId id="2147309309" r:id="rId16"/>
    <p:sldId id="2147309369" r:id="rId17"/>
    <p:sldId id="2147309310" r:id="rId18"/>
    <p:sldId id="2147309311" r:id="rId19"/>
    <p:sldId id="2147309312" r:id="rId20"/>
    <p:sldId id="2147309357" r:id="rId21"/>
    <p:sldId id="2147309313" r:id="rId22"/>
    <p:sldId id="2147309315" r:id="rId23"/>
    <p:sldId id="2147309316" r:id="rId24"/>
    <p:sldId id="2147309320" r:id="rId25"/>
    <p:sldId id="2147309314" r:id="rId26"/>
    <p:sldId id="2147309317" r:id="rId27"/>
    <p:sldId id="2147309318" r:id="rId28"/>
    <p:sldId id="2147309319" r:id="rId29"/>
    <p:sldId id="2147309321" r:id="rId30"/>
    <p:sldId id="2147309322" r:id="rId31"/>
    <p:sldId id="2147309323" r:id="rId32"/>
    <p:sldId id="2147309324" r:id="rId33"/>
    <p:sldId id="2147309325" r:id="rId34"/>
    <p:sldId id="2147309326" r:id="rId35"/>
    <p:sldId id="2147309327" r:id="rId36"/>
    <p:sldId id="2147309328" r:id="rId37"/>
    <p:sldId id="2147309329" r:id="rId38"/>
    <p:sldId id="2147309330" r:id="rId39"/>
    <p:sldId id="2147309331" r:id="rId40"/>
    <p:sldId id="2147309333" r:id="rId41"/>
    <p:sldId id="2147309332" r:id="rId42"/>
    <p:sldId id="2147309334" r:id="rId43"/>
    <p:sldId id="2147309335" r:id="rId44"/>
    <p:sldId id="2147309337" r:id="rId45"/>
    <p:sldId id="2147309338" r:id="rId46"/>
    <p:sldId id="2147309339" r:id="rId47"/>
    <p:sldId id="2147309341" r:id="rId48"/>
    <p:sldId id="2147309342" r:id="rId49"/>
    <p:sldId id="2147309343" r:id="rId50"/>
    <p:sldId id="2147309344" r:id="rId51"/>
    <p:sldId id="2147309345" r:id="rId52"/>
    <p:sldId id="2147309353" r:id="rId53"/>
    <p:sldId id="2147309347" r:id="rId54"/>
    <p:sldId id="2147309348" r:id="rId55"/>
    <p:sldId id="2147309349" r:id="rId56"/>
    <p:sldId id="2147309350" r:id="rId57"/>
    <p:sldId id="2147309352" r:id="rId58"/>
    <p:sldId id="2147309354" r:id="rId59"/>
    <p:sldId id="2147309355" r:id="rId60"/>
    <p:sldId id="2147309351" r:id="rId61"/>
    <p:sldId id="2147309367" r:id="rId62"/>
    <p:sldId id="2147309336" r:id="rId63"/>
    <p:sldId id="2147309340" r:id="rId64"/>
    <p:sldId id="2147309356" r:id="rId65"/>
    <p:sldId id="2147309358" r:id="rId66"/>
    <p:sldId id="2147309359" r:id="rId67"/>
    <p:sldId id="2147309360" r:id="rId68"/>
    <p:sldId id="2147309361" r:id="rId69"/>
    <p:sldId id="2147309362" r:id="rId70"/>
    <p:sldId id="2147309365" r:id="rId71"/>
    <p:sldId id="2147309304" r:id="rId72"/>
    <p:sldId id="2147309294" r:id="rId73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59254F-F991-4E4C-95BB-9CE6FB7ED955}">
          <p14:sldIdLst>
            <p14:sldId id="2147309371"/>
            <p14:sldId id="2147309295"/>
            <p14:sldId id="2147309296"/>
            <p14:sldId id="2147309368"/>
            <p14:sldId id="2147309306"/>
            <p14:sldId id="2147309301"/>
            <p14:sldId id="2147309308"/>
            <p14:sldId id="5059"/>
            <p14:sldId id="2147309298"/>
            <p14:sldId id="2147309307"/>
            <p14:sldId id="2147309309"/>
            <p14:sldId id="2147309369"/>
            <p14:sldId id="2147309310"/>
            <p14:sldId id="2147309311"/>
            <p14:sldId id="2147309312"/>
            <p14:sldId id="2147309357"/>
            <p14:sldId id="2147309313"/>
            <p14:sldId id="2147309315"/>
            <p14:sldId id="2147309316"/>
            <p14:sldId id="2147309320"/>
            <p14:sldId id="2147309314"/>
            <p14:sldId id="2147309317"/>
            <p14:sldId id="2147309318"/>
            <p14:sldId id="2147309319"/>
            <p14:sldId id="2147309321"/>
            <p14:sldId id="2147309322"/>
            <p14:sldId id="2147309323"/>
            <p14:sldId id="2147309324"/>
            <p14:sldId id="2147309325"/>
            <p14:sldId id="2147309326"/>
            <p14:sldId id="2147309327"/>
            <p14:sldId id="2147309328"/>
            <p14:sldId id="2147309329"/>
            <p14:sldId id="2147309330"/>
            <p14:sldId id="2147309331"/>
            <p14:sldId id="2147309333"/>
            <p14:sldId id="2147309332"/>
            <p14:sldId id="2147309334"/>
            <p14:sldId id="2147309335"/>
            <p14:sldId id="2147309337"/>
            <p14:sldId id="2147309338"/>
            <p14:sldId id="2147309339"/>
            <p14:sldId id="2147309341"/>
            <p14:sldId id="2147309342"/>
            <p14:sldId id="2147309343"/>
            <p14:sldId id="2147309344"/>
            <p14:sldId id="2147309345"/>
            <p14:sldId id="2147309353"/>
            <p14:sldId id="2147309347"/>
            <p14:sldId id="2147309348"/>
            <p14:sldId id="2147309349"/>
            <p14:sldId id="2147309350"/>
            <p14:sldId id="2147309352"/>
            <p14:sldId id="2147309354"/>
            <p14:sldId id="2147309355"/>
            <p14:sldId id="2147309351"/>
            <p14:sldId id="2147309367"/>
            <p14:sldId id="2147309336"/>
            <p14:sldId id="2147309340"/>
            <p14:sldId id="2147309356"/>
            <p14:sldId id="2147309358"/>
            <p14:sldId id="2147309359"/>
            <p14:sldId id="2147309360"/>
            <p14:sldId id="2147309361"/>
            <p14:sldId id="2147309362"/>
            <p14:sldId id="2147309365"/>
            <p14:sldId id="2147309304"/>
            <p14:sldId id="2147309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5B8"/>
    <a:srgbClr val="C7B98A"/>
    <a:srgbClr val="0C4788"/>
    <a:srgbClr val="014693"/>
    <a:srgbClr val="F2F2F2"/>
    <a:srgbClr val="FFFFFF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4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notesMaster" Target="notesMasters/notesMaster1.xml"/><Relationship Id="rId79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a Kristin Antonsen" userId="bde19a52-55f1-43bd-811b-e9a6e105a932" providerId="ADAL" clId="{B4EF52A0-1A22-4BD6-AE50-9866053A1030}"/>
    <pc:docChg chg="delSld modSection">
      <pc:chgData name="Ida Kristin Antonsen" userId="bde19a52-55f1-43bd-811b-e9a6e105a932" providerId="ADAL" clId="{B4EF52A0-1A22-4BD6-AE50-9866053A1030}" dt="2023-09-07T06:50:52.608" v="2" actId="47"/>
      <pc:docMkLst>
        <pc:docMk/>
      </pc:docMkLst>
      <pc:sldChg chg="del">
        <pc:chgData name="Ida Kristin Antonsen" userId="bde19a52-55f1-43bd-811b-e9a6e105a932" providerId="ADAL" clId="{B4EF52A0-1A22-4BD6-AE50-9866053A1030}" dt="2023-09-07T06:50:49.388" v="1" actId="47"/>
        <pc:sldMkLst>
          <pc:docMk/>
          <pc:sldMk cId="3243102052" sldId="256"/>
        </pc:sldMkLst>
      </pc:sldChg>
      <pc:sldChg chg="del">
        <pc:chgData name="Ida Kristin Antonsen" userId="bde19a52-55f1-43bd-811b-e9a6e105a932" providerId="ADAL" clId="{B4EF52A0-1A22-4BD6-AE50-9866053A1030}" dt="2023-09-07T06:50:43.339" v="0" actId="47"/>
        <pc:sldMkLst>
          <pc:docMk/>
          <pc:sldMk cId="3827446969" sldId="2147309300"/>
        </pc:sldMkLst>
      </pc:sldChg>
      <pc:sldChg chg="del">
        <pc:chgData name="Ida Kristin Antonsen" userId="bde19a52-55f1-43bd-811b-e9a6e105a932" providerId="ADAL" clId="{B4EF52A0-1A22-4BD6-AE50-9866053A1030}" dt="2023-09-07T06:50:52.608" v="2" actId="47"/>
        <pc:sldMkLst>
          <pc:docMk/>
          <pc:sldMk cId="1660987745" sldId="2147309370"/>
        </pc:sldMkLst>
      </pc:sldChg>
    </pc:docChg>
  </pc:docChgLst>
  <pc:docChgLst>
    <pc:chgData name="Ida Kristin Antonsen" userId="S::idakria@ntnu.no::bde19a52-55f1-43bd-811b-e9a6e105a932" providerId="AD" clId="Web-{766DDBAF-0A89-917D-1447-BB5F54C3A789}"/>
    <pc:docChg chg="modSld">
      <pc:chgData name="Ida Kristin Antonsen" userId="S::idakria@ntnu.no::bde19a52-55f1-43bd-811b-e9a6e105a932" providerId="AD" clId="Web-{766DDBAF-0A89-917D-1447-BB5F54C3A789}" dt="2023-09-07T07:01:50.801" v="1"/>
      <pc:docMkLst>
        <pc:docMk/>
      </pc:docMkLst>
      <pc:sldChg chg="modNotes">
        <pc:chgData name="Ida Kristin Antonsen" userId="S::idakria@ntnu.no::bde19a52-55f1-43bd-811b-e9a6e105a932" providerId="AD" clId="Web-{766DDBAF-0A89-917D-1447-BB5F54C3A789}" dt="2023-09-07T07:01:50.801" v="1"/>
        <pc:sldMkLst>
          <pc:docMk/>
          <pc:sldMk cId="1332948336" sldId="5059"/>
        </pc:sldMkLst>
      </pc:sldChg>
      <pc:sldChg chg="modNotes">
        <pc:chgData name="Ida Kristin Antonsen" userId="S::idakria@ntnu.no::bde19a52-55f1-43bd-811b-e9a6e105a932" providerId="AD" clId="Web-{766DDBAF-0A89-917D-1447-BB5F54C3A789}" dt="2023-09-07T07:01:37.207" v="0"/>
        <pc:sldMkLst>
          <pc:docMk/>
          <pc:sldMk cId="2763632381" sldId="214730936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4:20:05.59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3,'241'-3,"254"6,-354 17,-48-5,-43-8,-10-1,59 0,-61-4,42 6,-4 1,141 9,-157-10,29 2,62-8,155-5,-146-19,-63 7,-23-2,-58 12,0 1,1 0,21-1,-22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5:13:09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24575,'0'4'0,"0"7"0,0 5 0,0 4 0,0 4 0,0 2 0,0 1 0,0 0 0,0 0 0,0 0 0,0 0 0,0 0 0,0-1 0,0 1 0,0-1 0,0-4-8191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5:13:13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24575,'0'472'-1365,"0"-450"-5461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5:19:47.18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78,'1788'0,"-1573"-14,5 1,780 14,-989-2,0 0,0-1,0 0,0-1,0 0,-1-1,14-6,38-11,-44 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5:19:50.96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0 158,'1342'0,"-1186"-13,-23 0,-14 13,-64 1,0-2,64-10,133-22,-182 22,-5 1,109-5,-140 13,55-9,-52 5,44-1,160-6,66 0,83 14,-367-1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5:19:54.46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0,'737'0,"-703"2,62 11,-19-1,-3-2,-15-2,70 0,-126-8,46-1,0 2,85 14,-99-10,-1-2,68-2,15 1,-46 11,-51-9,0 0,26 1,399-6,-422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4:20:09.82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0 173,'1069'0,"-966"-10,-71 6,45-2,663 7,-552-19,-28 21,-63 0,129-12,-78-12,-67 8,154-4,-114 17,238-29,-294 22,121 3,-13 1,-100-1,219-25,-257 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4:23:29.33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1 111,'1226'0,"-1083"-19,-39 9,-45 2,86-17,-102 15,0 2,81-3,-16 13,110-4,-144-6,-38 3,45 0,101 4,132 3,-185 6,88 2,-202-10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4:23:32.235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0,'322'19,"271"-19,-400 18,461-19,-602 4,77 13,-78-8,80 3,158-13,-273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5:06:40.6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51,'2019'0,"-1988"-2,56-10,-56 7,55-3,-30 8,-6 1,0-3,82-12,-107 9,-2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6-04T15:12:44.2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0,'231'13,"12"0,201-13,-421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5:12:54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24575,'0'472'-1365,"0"-450"-5461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5:12:58.5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0 24575,'0'37'0,"1"0"0,-2-1 0,-1 1 0,-13 64 0,11-73-228,0 0-1,1 1 1,3 47-1,0-66-222,0 13-6375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04T15:13:02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24575,'0'5'0,"0"5"0,0 6 0,0 5 0,0 3 0,0 2 0,0 0 0,5-3 0,1-1 0,-1-1 0,0 1 0,-2 2 0,-1 0 0,0 1 0,-2 1 0,0-4-8191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97E4-CD5F-4A8C-8305-69557C005411}" type="datetimeFigureOut">
              <a:rPr lang="nb-NO" smtClean="0"/>
              <a:t>07.09.2023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7ADE3-8973-4C12-8C9B-E99FE5D26C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8739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4A2C8-6C88-4E71-83EE-698B9D4FE22F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6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A2AF7-2D85-4421-9B02-2B5F9CC37447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660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7"/>
            <a:ext cx="10363200" cy="64633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0289738" y="274641"/>
            <a:ext cx="1292662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651601"/>
            <a:ext cx="11188700" cy="598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01650" y="317500"/>
            <a:ext cx="11188700" cy="3341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4274740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20"/>
            <a:ext cx="10363200" cy="646331"/>
          </a:xfrm>
          <a:prstGeom prst="rect">
            <a:avLst/>
          </a:prstGeo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5"/>
            <a:ext cx="103632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4391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8" y="6421251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313B4243-673D-8446-80E9-474870DDA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397785"/>
            <a:ext cx="11224996" cy="648512"/>
          </a:xfrm>
          <a:prstGeom prst="rect">
            <a:avLst/>
          </a:prstGeom>
        </p:spPr>
        <p:txBody>
          <a:bodyPr wrap="square" lIns="90000" tIns="46800" rIns="90000" bIns="4680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5CE35FA2-62CD-F64A-A367-5A26CCC55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347021"/>
            <a:ext cx="11224996" cy="4818365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12068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70788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988392" y="6421251"/>
            <a:ext cx="569288" cy="365125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03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4"/>
            <a:ext cx="109728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1596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959970DA-EE83-6D4C-A7D9-24270734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5" y="274644"/>
            <a:ext cx="10972800" cy="646331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22250DC5-D43E-DF47-8946-580345545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628" y="1925795"/>
            <a:ext cx="5386917" cy="4484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4938533B-98B9-FE49-BD38-3FE354B5D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7398" y="1286032"/>
            <a:ext cx="5389033" cy="63976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AAE60141-BB9F-7A45-AD28-419E73408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7398" y="1925795"/>
            <a:ext cx="5389033" cy="44848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E388575-68AB-9547-8F46-F2D9AF39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3629" y="1286032"/>
            <a:ext cx="5389033" cy="63976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81307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4"/>
            <a:ext cx="109728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3751438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75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0"/>
            <a:ext cx="863600" cy="6985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55733" y="3073400"/>
            <a:ext cx="863600" cy="698500"/>
          </a:xfrm>
          <a:prstGeom prst="rect">
            <a:avLst/>
          </a:prstGeom>
        </p:spPr>
      </p:pic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299735" y="6421250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DB00AE52-E9C6-4743-97C1-BA307B77B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0" y="274641"/>
            <a:ext cx="10972800" cy="646331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AD591F58-54D5-E14F-820C-12FC2A7C3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0" y="1053551"/>
            <a:ext cx="10972800" cy="536769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6" y="1034990"/>
            <a:ext cx="4011084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327696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967230"/>
            <a:ext cx="7315200" cy="40011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94437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44"/>
            <a:ext cx="10972800" cy="64633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42428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10289739" y="274643"/>
            <a:ext cx="1292662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31420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2" y="651605"/>
            <a:ext cx="11162349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35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501652" y="317503"/>
            <a:ext cx="11162349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501651" y="1700213"/>
            <a:ext cx="11165416" cy="4678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3FFE4A-BC3E-4A6F-A2F7-DAF075A0450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7409F-6336-4A34-BB77-9D5FCA08C53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CCE21-0F43-465D-A95C-235E160BA0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89433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kst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42CF-C2FE-4549-959D-87B3375FD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err="1"/>
              <a:t>Overskrift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EB436-9D23-4505-9B44-AD95411B7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5EE42-E8F8-4F45-A3D5-4DE234ECC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900"/>
            <a:ext cx="2743200" cy="365125"/>
          </a:xfrm>
        </p:spPr>
        <p:txBody>
          <a:bodyPr/>
          <a:lstStyle/>
          <a:p>
            <a:fld id="{B1575B2A-4417-4CB9-B999-3FDF04E2281A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82CFA6A-5ACF-4874-B267-D837407A8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5487147"/>
            <a:ext cx="3505200" cy="164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6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1034990"/>
            <a:ext cx="4011084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967228"/>
            <a:ext cx="7315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043611"/>
            <a:ext cx="10972800" cy="538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irkler.jp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1"/>
          <a:stretch/>
        </p:blipFill>
        <p:spPr>
          <a:xfrm>
            <a:off x="10658271" y="511253"/>
            <a:ext cx="1535992" cy="114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1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0F553F2-CB7D-46D6-A6A5-D16CF29D07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739744777"/>
              </p:ext>
            </p:extLst>
          </p:nvPr>
        </p:nvGraphicFramePr>
        <p:xfrm>
          <a:off x="2120" y="2122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592" imgH="591" progId="TCLayout.ActiveDocument.1">
                  <p:embed/>
                </p:oleObj>
              </mc:Choice>
              <mc:Fallback>
                <p:oleObj name="think-cell Slide" r:id="rId17" imgW="592" imgH="59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0F553F2-CB7D-46D6-A6A5-D16CF29D07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20" y="2122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5E29948F-3307-473B-885D-E9EEF3840228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1" y="4"/>
            <a:ext cx="211667" cy="211667"/>
          </a:xfrm>
          <a:prstGeom prst="rect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nb-NO" sz="3600" b="1" i="0" baseline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31802" y="274644"/>
            <a:ext cx="11278420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31802" y="1248700"/>
            <a:ext cx="11278420" cy="4877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AB1FCAE9-E6CF-CA49-A956-CEDD0847952D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564243" y="6401229"/>
            <a:ext cx="3360060" cy="273079"/>
          </a:xfrm>
          <a:prstGeom prst="rect">
            <a:avLst/>
          </a:prstGeom>
        </p:spPr>
      </p:pic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E08F9A8-C6B7-4BAE-BD6C-8CDE0653CD72}"/>
              </a:ext>
            </a:extLst>
          </p:cNvPr>
          <p:cNvSpPr txBox="1">
            <a:spLocks/>
          </p:cNvSpPr>
          <p:nvPr userDrawn="1"/>
        </p:nvSpPr>
        <p:spPr>
          <a:xfrm>
            <a:off x="11299738" y="6421251"/>
            <a:ext cx="456108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642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</p:sldLayoutIdLst>
  <p:txStyles>
    <p:titleStyle>
      <a:lvl1pPr algn="l" defTabSz="457189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customXml" Target="../ink/ink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customXml" Target="../ink/ink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customXml" Target="../ink/ink11.xml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customXml" Target="../ink/ink10.xml"/><Relationship Id="rId5" Type="http://schemas.openxmlformats.org/officeDocument/2006/relationships/customXml" Target="../ink/ink7.xml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customXml" Target="../ink/ink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customXml" Target="../ink/ink12.xml"/><Relationship Id="rId7" Type="http://schemas.openxmlformats.org/officeDocument/2006/relationships/customXml" Target="../ink/ink1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customXml" Target="../ink/ink13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.ntnu.no/documents/portlet_file_entry/1305837853/Dags-+og+timepriser+oppdrag+2023+og+2024.pptx/9085fe41-c9b1-61ae-7db4-6ffff36992be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iversityofbergen.sharepoint.com/sites/KvalitetsrammeverkokonomioglonnBOTT/Kvalitetsrammeverk/S%c3%b8ke%20finansiering%20-%20Rutinebeskrivelse.pdf?ga=1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ityofbergen.sharepoint.com/:b:/s/KvalitetsrammeverkokonomioglonnBOTT/EcUhbR7Xvz1Eg8Oo10nTMvwBwCam7BCUdnLsCSMdPa-XoA?e=bRHHct" TargetMode="External"/><Relationship Id="rId7" Type="http://schemas.openxmlformats.org/officeDocument/2006/relationships/hyperlink" Target="https://i.ntnu.no/wiki/-/wiki/Norsk/NTNU+%C3%B8konomi+og+l%C3%B8nn+forvaltning" TargetMode="External"/><Relationship Id="rId2" Type="http://schemas.openxmlformats.org/officeDocument/2006/relationships/hyperlink" Target="https://dfo.no/sites/default/files/2023-05/Brukerdokumentasjon_Prosjekt%C3%B8konomi%20-%20S%C3%B8ke%20finansiering%20og%20forhandle%20avtale%20versjon%201.0.pdf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mitt.uib.no/enroll/C44E4D" TargetMode="External"/><Relationship Id="rId5" Type="http://schemas.openxmlformats.org/officeDocument/2006/relationships/hyperlink" Target="https://universityofbergen.sharepoint.com/:b:/s/KvalitetsrammeverkokonomioglonnBOTT/EbtvC60xRfFKg-OvS3e-IYEBhSREqqQ81p5ew_9VYCF5ng?e=1oBKC1" TargetMode="External"/><Relationship Id="rId4" Type="http://schemas.openxmlformats.org/officeDocument/2006/relationships/hyperlink" Target="https://universityofbergen.sharepoint.com/:b:/s/KvalitetsrammeverkokonomioglonnBOTT/ESANvjjN5A1MqOWWmXAYqWYB3Sth_io2ojaptnQrB1uZ_Q?e=Nntu24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hyperlink" Target="https://i.ntnu.no/wiki/-/wiki/Norsk/Prosessr%C3%A5dgivere+-+%C3%B8konomi+og+l%C3%B8nn" TargetMode="Externa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4274915@N00/18765170481/" TargetMode="External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Rektangel 10">
            <a:extLst>
              <a:ext uri="{FF2B5EF4-FFF2-40B4-BE49-F238E27FC236}">
                <a16:creationId xmlns:a16="http://schemas.microsoft.com/office/drawing/2014/main" id="{03B292C8-F781-4EFA-84F0-49A6EA70A0CF}"/>
              </a:ext>
            </a:extLst>
          </p:cNvPr>
          <p:cNvSpPr/>
          <p:nvPr/>
        </p:nvSpPr>
        <p:spPr>
          <a:xfrm>
            <a:off x="187287" y="227122"/>
            <a:ext cx="11821100" cy="64669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nb-NO">
              <a:solidFill>
                <a:srgbClr val="014693"/>
              </a:solidFill>
              <a:latin typeface="Arial" panose="020B0604020202020204"/>
            </a:endParaRPr>
          </a:p>
        </p:txBody>
      </p:sp>
      <p:pic>
        <p:nvPicPr>
          <p:cNvPr id="17" name="Bilde 4">
            <a:extLst>
              <a:ext uri="{FF2B5EF4-FFF2-40B4-BE49-F238E27FC236}">
                <a16:creationId xmlns:a16="http://schemas.microsoft.com/office/drawing/2014/main" id="{1CD37F94-91AA-40A8-ADAA-B2FFF515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641" y="725642"/>
            <a:ext cx="5929693" cy="475240"/>
          </a:xfrm>
          <a:prstGeom prst="rect">
            <a:avLst/>
          </a:prstGeom>
        </p:spPr>
      </p:pic>
      <p:grpSp>
        <p:nvGrpSpPr>
          <p:cNvPr id="6" name="Gruppe 5"/>
          <p:cNvGrpSpPr/>
          <p:nvPr/>
        </p:nvGrpSpPr>
        <p:grpSpPr>
          <a:xfrm>
            <a:off x="8041097" y="359681"/>
            <a:ext cx="2155389" cy="1751325"/>
            <a:chOff x="6429510" y="337780"/>
            <a:chExt cx="2155389" cy="1751325"/>
          </a:xfrm>
        </p:grpSpPr>
        <p:sp>
          <p:nvSpPr>
            <p:cNvPr id="5" name="Ellipse 4"/>
            <p:cNvSpPr/>
            <p:nvPr/>
          </p:nvSpPr>
          <p:spPr>
            <a:xfrm>
              <a:off x="7596009" y="337780"/>
              <a:ext cx="988890" cy="988890"/>
            </a:xfrm>
            <a:prstGeom prst="ellipse">
              <a:avLst/>
            </a:prstGeom>
            <a:solidFill>
              <a:srgbClr val="0D3475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Ellipse 11"/>
            <p:cNvSpPr/>
            <p:nvPr/>
          </p:nvSpPr>
          <p:spPr>
            <a:xfrm>
              <a:off x="6815720" y="641606"/>
              <a:ext cx="475240" cy="475240"/>
            </a:xfrm>
            <a:prstGeom prst="ellipse">
              <a:avLst/>
            </a:prstGeom>
            <a:solidFill>
              <a:srgbClr val="0D34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5176" y="1326670"/>
              <a:ext cx="762435" cy="762435"/>
            </a:xfrm>
            <a:prstGeom prst="ellipse">
              <a:avLst/>
            </a:prstGeom>
            <a:solidFill>
              <a:srgbClr val="BBAC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5" name="Ellipse 14"/>
            <p:cNvSpPr/>
            <p:nvPr/>
          </p:nvSpPr>
          <p:spPr>
            <a:xfrm>
              <a:off x="6429510" y="1339986"/>
              <a:ext cx="218266" cy="218266"/>
            </a:xfrm>
            <a:prstGeom prst="ellipse">
              <a:avLst/>
            </a:prstGeom>
            <a:solidFill>
              <a:srgbClr val="BBAC76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94692" y="2644170"/>
            <a:ext cx="9802617" cy="1631216"/>
          </a:xfrm>
        </p:spPr>
        <p:txBody>
          <a:bodyPr/>
          <a:lstStyle/>
          <a:p>
            <a:pPr algn="ctr"/>
            <a:r>
              <a:rPr lang="nb-NO" sz="2000">
                <a:solidFill>
                  <a:schemeClr val="bg1"/>
                </a:solidFill>
              </a:rPr>
              <a:t>Prosjektsøknadsmodulen - Opplæring</a:t>
            </a:r>
            <a:br>
              <a:rPr lang="nb-NO" sz="4800">
                <a:solidFill>
                  <a:schemeClr val="bg1"/>
                </a:solidFill>
              </a:rPr>
            </a:br>
            <a:r>
              <a:rPr lang="nb-NO" sz="8000">
                <a:solidFill>
                  <a:schemeClr val="bg1"/>
                </a:solidFill>
              </a:rPr>
              <a:t>Prosjektøkonom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470161" y="5983343"/>
            <a:ext cx="77724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chemeClr val="bg1"/>
                </a:solidFill>
              </a:rPr>
              <a:t>September 2023</a:t>
            </a:r>
          </a:p>
        </p:txBody>
      </p:sp>
    </p:spTree>
    <p:extLst>
      <p:ext uri="{BB962C8B-B14F-4D97-AF65-F5344CB8AC3E}">
        <p14:creationId xmlns:p14="http://schemas.microsoft.com/office/powerpoint/2010/main" val="3606987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5EC7-DAAB-7D18-14CD-11D9ABCA5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Søknadsregistrering via veiviser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0FC48-5530-3762-F3B6-E1FFA67F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61" y="1266841"/>
            <a:ext cx="8031923" cy="4324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3623BA3-012C-4DFB-69DF-2D4A4C609DA1}"/>
                  </a:ext>
                </a:extLst>
              </p14:cNvPr>
              <p14:cNvContentPartPr/>
              <p14:nvPr/>
            </p14:nvContentPartPr>
            <p14:xfrm>
              <a:off x="842834" y="4972943"/>
              <a:ext cx="939960" cy="4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3623BA3-012C-4DFB-69DF-2D4A4C609D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834" y="4794508"/>
                <a:ext cx="1119600" cy="39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BEE005A-68A8-A42B-ED8A-B036D529B350}"/>
                  </a:ext>
                </a:extLst>
              </p14:cNvPr>
              <p14:cNvContentPartPr/>
              <p14:nvPr/>
            </p14:nvContentPartPr>
            <p14:xfrm>
              <a:off x="4429154" y="2434583"/>
              <a:ext cx="1605600" cy="622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BEE005A-68A8-A42B-ED8A-B036D529B35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39174" y="2255617"/>
                <a:ext cx="1785200" cy="41985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79424BE9-8D51-1032-C3D4-D8C77CEA502E}"/>
              </a:ext>
            </a:extLst>
          </p:cNvPr>
          <p:cNvSpPr txBox="1"/>
          <p:nvPr/>
        </p:nvSpPr>
        <p:spPr>
          <a:xfrm>
            <a:off x="8861196" y="1698334"/>
            <a:ext cx="2189425" cy="95410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Blir ikke gjennomgått her</a:t>
            </a:r>
          </a:p>
          <a:p>
            <a:pPr marL="357188" lvl="1" indent="-161925">
              <a:buFont typeface="Arial" panose="020B0604020202020204" pitchFamily="34" charset="0"/>
              <a:buChar char="•"/>
            </a:pPr>
            <a:r>
              <a:rPr lang="nb-NO" sz="1400"/>
              <a:t>se eget kurs for </a:t>
            </a:r>
            <a:r>
              <a:rPr lang="nb-NO" sz="1400" err="1"/>
              <a:t>søknadsregistrerere</a:t>
            </a: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5866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6AC6F-8B78-939E-D5E0-9B817F2FA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Søknadsregistrering – direkte i faner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2525C7-7713-48DE-4508-EAB074B4A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038" y="1153235"/>
            <a:ext cx="8948997" cy="48180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A1ECD48-E3E6-DF29-D459-877875B5A9E8}"/>
                  </a:ext>
                </a:extLst>
              </p14:cNvPr>
              <p14:cNvContentPartPr/>
              <p14:nvPr/>
            </p14:nvContentPartPr>
            <p14:xfrm>
              <a:off x="4655954" y="2190863"/>
              <a:ext cx="1174320" cy="39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A1ECD48-E3E6-DF29-D459-877875B5A9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83954" y="2046863"/>
                <a:ext cx="131796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1DAE4A9-E888-5E0A-0A3C-EA509C6528F1}"/>
                  </a:ext>
                </a:extLst>
              </p14:cNvPr>
              <p14:cNvContentPartPr/>
              <p14:nvPr/>
            </p14:nvContentPartPr>
            <p14:xfrm>
              <a:off x="712874" y="5246183"/>
              <a:ext cx="875160" cy="2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1DAE4A9-E888-5E0A-0A3C-EA509C6528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0874" y="5104103"/>
                <a:ext cx="1018800" cy="3104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5561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4047-C051-0D66-819F-73ED6FC83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vet du at det er nye søknader?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84CF1-DFF5-DCCC-A852-DE5B2E3C4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Varsel om nyopprettet prosjektsøknad som du er PØ for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5CF12A-0C2C-C859-183E-42620E465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88980"/>
            <a:ext cx="5512560" cy="1941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56D62-C357-8ECA-9F75-339FBCB01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856" y="3093291"/>
            <a:ext cx="5002094" cy="307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5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DDAD6-F5AA-9C51-2DC8-9903B911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Start ny søknad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F4FF29-374D-88BC-45D1-A517D32D7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600" y="1038428"/>
            <a:ext cx="9045936" cy="3623261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B9FAB-E586-B802-BD77-09BF2E6154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225"/>
          <a:stretch/>
        </p:blipFill>
        <p:spPr>
          <a:xfrm>
            <a:off x="3932349" y="4826521"/>
            <a:ext cx="7869357" cy="189456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4E1018C-EF3C-D634-189F-F34691B923D2}"/>
              </a:ext>
            </a:extLst>
          </p:cNvPr>
          <p:cNvCxnSpPr/>
          <p:nvPr/>
        </p:nvCxnSpPr>
        <p:spPr>
          <a:xfrm>
            <a:off x="3494703" y="4826521"/>
            <a:ext cx="332579" cy="2545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D6BFBC2-5FA5-81C0-1935-21BBE1AFAFF8}"/>
              </a:ext>
            </a:extLst>
          </p:cNvPr>
          <p:cNvSpPr/>
          <p:nvPr/>
        </p:nvSpPr>
        <p:spPr>
          <a:xfrm>
            <a:off x="3106366" y="4513634"/>
            <a:ext cx="388337" cy="20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67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0A7A9-0F9A-0FBE-D4A7-B564C9D3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Prosjektsøknad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4CB898-5AAA-691D-75D4-F1DB74888B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28" y="1178106"/>
            <a:ext cx="7780540" cy="5093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4B02E3-F136-EAE9-6C58-E983DA8ABF3F}"/>
              </a:ext>
            </a:extLst>
          </p:cNvPr>
          <p:cNvSpPr txBox="1"/>
          <p:nvPr/>
        </p:nvSpPr>
        <p:spPr>
          <a:xfrm>
            <a:off x="8861196" y="1698334"/>
            <a:ext cx="2189425" cy="2246769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Fanene </a:t>
            </a:r>
            <a:r>
              <a:rPr lang="nb-NO" sz="1400" i="1"/>
              <a:t>Prosjekt</a:t>
            </a:r>
            <a:r>
              <a:rPr lang="nb-NO" sz="1400"/>
              <a:t> og </a:t>
            </a:r>
            <a:r>
              <a:rPr lang="nb-NO" sz="1400" i="1"/>
              <a:t>Informasjon</a:t>
            </a:r>
            <a:r>
              <a:rPr lang="nb-NO" sz="1400"/>
              <a:t> har felt som er obligatoriske, og derfor må fylles ut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Fanene </a:t>
            </a:r>
            <a:r>
              <a:rPr lang="nb-NO" sz="1400" i="1"/>
              <a:t>Kostnadsomveltning</a:t>
            </a:r>
            <a:r>
              <a:rPr lang="nb-NO" sz="1400"/>
              <a:t> og </a:t>
            </a:r>
            <a:r>
              <a:rPr lang="nb-NO" sz="1400" i="1"/>
              <a:t>Samarbeidspartnere</a:t>
            </a:r>
            <a:r>
              <a:rPr lang="nb-NO" sz="1400"/>
              <a:t> fylles kun ut hvis aktuelt</a:t>
            </a:r>
          </a:p>
        </p:txBody>
      </p:sp>
    </p:spTree>
    <p:extLst>
      <p:ext uri="{BB962C8B-B14F-4D97-AF65-F5344CB8AC3E}">
        <p14:creationId xmlns:p14="http://schemas.microsoft.com/office/powerpoint/2010/main" val="3868970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0A87-1275-E980-EE73-0B311269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avviker evt. fra veiviser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365E-FA37-2CA5-B108-5A2FBADCA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46297"/>
            <a:ext cx="11224996" cy="5118833"/>
          </a:xfrm>
        </p:spPr>
        <p:txBody>
          <a:bodyPr/>
          <a:lstStyle/>
          <a:p>
            <a:r>
              <a:rPr lang="nb-NO"/>
              <a:t>Kan være mulig å starte direkte med Forhandlingsversjon</a:t>
            </a:r>
          </a:p>
          <a:p>
            <a:pPr lvl="1"/>
            <a:r>
              <a:rPr lang="nb-NO"/>
              <a:t>Skal jo ikke gjøres, men har man f.eks. allerede fått </a:t>
            </a:r>
            <a:r>
              <a:rPr lang="nb-NO" err="1"/>
              <a:t>kontraktsutkast</a:t>
            </a:r>
            <a:r>
              <a:rPr lang="nb-NO"/>
              <a:t> kan dette være fornuftig</a:t>
            </a:r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r>
              <a:rPr lang="nb-NO" b="1"/>
              <a:t>MEN</a:t>
            </a:r>
            <a:r>
              <a:rPr lang="nb-NO"/>
              <a:t> hvis det gjøres må man også</a:t>
            </a:r>
          </a:p>
          <a:p>
            <a:pPr lvl="2"/>
            <a:r>
              <a:rPr lang="nb-NO"/>
              <a:t>angi «tildelt start- og sluttdato» – noe som ellers bekreftes når søknad kopieres til forhandling	</a:t>
            </a:r>
          </a:p>
          <a:p>
            <a:pPr lvl="2"/>
            <a:r>
              <a:rPr lang="nb-NO"/>
              <a:t>Velge riktig versjon av finansieringsregel (en annen kunne vært aktiv når foregående «søknad» ble etablert)</a:t>
            </a:r>
          </a:p>
          <a:p>
            <a:pPr lvl="2"/>
            <a:endParaRPr lang="nb-NO"/>
          </a:p>
          <a:p>
            <a:r>
              <a:rPr lang="nb-NO"/>
              <a:t>Hvis PØ er </a:t>
            </a:r>
            <a:r>
              <a:rPr lang="nb-NO" err="1"/>
              <a:t>søknadsregistrerer</a:t>
            </a:r>
            <a:r>
              <a:rPr lang="nb-NO"/>
              <a:t> kan bekreftelsesspørsmål avventes</a:t>
            </a:r>
          </a:p>
          <a:p>
            <a:pPr lvl="1"/>
            <a:r>
              <a:rPr lang="nb-NO"/>
              <a:t>MEN – selvfølgelig lurt å få avklart så raskt som mulig, slik at man ikke gjør masse arbeid som ikke burde vært gjort</a:t>
            </a:r>
          </a:p>
          <a:p>
            <a:endParaRPr lang="nb-NO" b="1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2F604-BD8F-E045-AA82-981E48D57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2023582"/>
            <a:ext cx="11564964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98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271D8-1F33-23BC-A16D-49C0E21D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Sentral Egenfinansiering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839DA-1562-7DFE-6196-36E338EC1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Husk – Sentral egenfinansiering (SENTEGEN) er en «</a:t>
            </a:r>
            <a:r>
              <a:rPr lang="nb-NO" err="1"/>
              <a:t>finansiør</a:t>
            </a:r>
            <a:r>
              <a:rPr lang="nb-NO"/>
              <a:t>»</a:t>
            </a:r>
          </a:p>
          <a:p>
            <a:pPr lvl="1"/>
            <a:r>
              <a:rPr lang="nb-NO"/>
              <a:t>Skal registreres som </a:t>
            </a:r>
            <a:r>
              <a:rPr lang="nb-NO" err="1"/>
              <a:t>finansiør</a:t>
            </a:r>
            <a:endParaRPr lang="nb-NO"/>
          </a:p>
          <a:p>
            <a:pPr lvl="2">
              <a:buFont typeface="Wingdings" panose="05000000000000000000" pitchFamily="2" charset="2"/>
              <a:buChar char="Ø"/>
            </a:pPr>
            <a:r>
              <a:rPr lang="nb-NO"/>
              <a:t>Kalkyle etableres og det skal budsjetteres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/>
              <a:t>Finansieringsregelen har 0% dekning av indirekte kostnader</a:t>
            </a:r>
          </a:p>
        </p:txBody>
      </p:sp>
    </p:spTree>
    <p:extLst>
      <p:ext uri="{BB962C8B-B14F-4D97-AF65-F5344CB8AC3E}">
        <p14:creationId xmlns:p14="http://schemas.microsoft.com/office/powerpoint/2010/main" val="2946943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A2C4-B72D-7B60-A5CC-CF85225E7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Budsjettering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2F6C1-25A1-AF71-D6E0-908D055FE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46297"/>
            <a:ext cx="11224996" cy="5119089"/>
          </a:xfrm>
        </p:spPr>
        <p:txBody>
          <a:bodyPr/>
          <a:lstStyle/>
          <a:p>
            <a:r>
              <a:rPr lang="nb-NO"/>
              <a:t>Åpne budsjett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 b="1"/>
              <a:t>NB – ikke gå tilbake til startsiden via lenke, bruk «ny lasting»</a:t>
            </a:r>
          </a:p>
          <a:p>
            <a:endParaRPr lang="nb-NO" b="1"/>
          </a:p>
          <a:p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EF1139-A5F9-D967-9120-5B0390A3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50" y="1422849"/>
            <a:ext cx="10881674" cy="115347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02B78E9-7FA9-F3F8-6051-A25FE40E875A}"/>
                  </a:ext>
                </a:extLst>
              </p14:cNvPr>
              <p14:cNvContentPartPr/>
              <p14:nvPr/>
            </p14:nvContentPartPr>
            <p14:xfrm>
              <a:off x="9435956" y="2178011"/>
              <a:ext cx="932760" cy="18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02B78E9-7FA9-F3F8-6051-A25FE40E87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81956" y="2070011"/>
                <a:ext cx="1040400" cy="234000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682BFD7-A81C-F785-5254-B8BFF206E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355" y="3349463"/>
            <a:ext cx="4496427" cy="88594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402BE6-DD7B-390F-5C63-D02F8B4AF656}"/>
              </a:ext>
            </a:extLst>
          </p:cNvPr>
          <p:cNvCxnSpPr/>
          <p:nvPr/>
        </p:nvCxnSpPr>
        <p:spPr>
          <a:xfrm flipV="1">
            <a:off x="1055802" y="3799002"/>
            <a:ext cx="1989056" cy="4364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3A924E-AD8B-47ED-BDA4-36C24E99949C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1055802" y="3792437"/>
            <a:ext cx="2004767" cy="4429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6ADD28D-8E01-B1D3-B565-AC92A33F1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0356" y="4474292"/>
            <a:ext cx="6096851" cy="8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5665-0B80-856A-6283-0AD23EED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Informasjon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E1EF1-F401-CDCE-BF1B-8362BE070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Gjennomgå info, og komplementer hvis kjent/nødvendig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13A46-36E6-5C2D-8A6D-7AFE5CA2E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4" y="1770253"/>
            <a:ext cx="6544834" cy="46899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63E1620-15E3-3B24-1D77-41FAAB6C347C}"/>
                  </a:ext>
                </a:extLst>
              </p14:cNvPr>
              <p14:cNvContentPartPr/>
              <p14:nvPr/>
            </p14:nvContentPartPr>
            <p14:xfrm>
              <a:off x="725756" y="3978011"/>
              <a:ext cx="33876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63E1620-15E3-3B24-1D77-41FAAB6C34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794" y="3906011"/>
                <a:ext cx="410324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A80640B-FFF8-9A70-F360-4AAC1C2FF53D}"/>
                  </a:ext>
                </a:extLst>
              </p14:cNvPr>
              <p14:cNvContentPartPr/>
              <p14:nvPr/>
            </p14:nvContentPartPr>
            <p14:xfrm>
              <a:off x="3525476" y="2233811"/>
              <a:ext cx="360" cy="178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A80640B-FFF8-9A70-F360-4AAC1C2FF5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6476" y="2224793"/>
                <a:ext cx="18000" cy="1962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F40CADF-CCA7-834B-1655-BC2518B029BD}"/>
                  </a:ext>
                </a:extLst>
              </p14:cNvPr>
              <p14:cNvContentPartPr/>
              <p14:nvPr/>
            </p14:nvContentPartPr>
            <p14:xfrm>
              <a:off x="1601636" y="2478971"/>
              <a:ext cx="10800" cy="159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F40CADF-CCA7-834B-1655-BC2518B029B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92636" y="2469991"/>
                <a:ext cx="28440" cy="1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37D3034-5F5B-AB19-CFEC-4058B6398DB9}"/>
                  </a:ext>
                </a:extLst>
              </p14:cNvPr>
              <p14:cNvContentPartPr/>
              <p14:nvPr/>
            </p14:nvContentPartPr>
            <p14:xfrm>
              <a:off x="2978636" y="2488331"/>
              <a:ext cx="10440" cy="12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37D3034-5F5B-AB19-CFEC-4058B6398D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69636" y="2479331"/>
                <a:ext cx="280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89387B2-A84F-2C51-7AD7-28B109787EAE}"/>
                  </a:ext>
                </a:extLst>
              </p14:cNvPr>
              <p14:cNvContentPartPr/>
              <p14:nvPr/>
            </p14:nvContentPartPr>
            <p14:xfrm>
              <a:off x="3713756" y="3063251"/>
              <a:ext cx="360" cy="131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89387B2-A84F-2C51-7AD7-28B109787E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04756" y="3054251"/>
                <a:ext cx="18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7C87D87-2BE9-AF2E-F615-C89E8B101285}"/>
                  </a:ext>
                </a:extLst>
              </p14:cNvPr>
              <p14:cNvContentPartPr/>
              <p14:nvPr/>
            </p14:nvContentPartPr>
            <p14:xfrm>
              <a:off x="4957916" y="3063251"/>
              <a:ext cx="360" cy="178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7C87D87-2BE9-AF2E-F615-C89E8B10128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8916" y="3054233"/>
                <a:ext cx="18000" cy="19623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719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F5FDA-392B-3697-E2A9-41BC36EB0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Om finansieringsmaler (budsjettmaler)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B872D-8E35-B1EA-F07C-C43F279BF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46297"/>
            <a:ext cx="11224996" cy="5503660"/>
          </a:xfrm>
        </p:spPr>
        <p:txBody>
          <a:bodyPr/>
          <a:lstStyle/>
          <a:p>
            <a:r>
              <a:rPr lang="nb-NO"/>
              <a:t>Oppbygd av 3 «elementer»</a:t>
            </a:r>
          </a:p>
          <a:p>
            <a:pPr lvl="1"/>
            <a:r>
              <a:rPr lang="nb-NO" err="1"/>
              <a:t>Finansiørs</a:t>
            </a:r>
            <a:r>
              <a:rPr lang="nb-NO"/>
              <a:t> kostnadskategori	- hvordan ser </a:t>
            </a:r>
            <a:r>
              <a:rPr lang="nb-NO" err="1"/>
              <a:t>finansiørs</a:t>
            </a:r>
            <a:r>
              <a:rPr lang="nb-NO"/>
              <a:t> «søknadsskjema» ut?</a:t>
            </a:r>
          </a:p>
          <a:p>
            <a:pPr lvl="1"/>
            <a:r>
              <a:rPr lang="nb-NO"/>
              <a:t>Interne kostnadskategorier	- hvordan inndeler NTNU vårt prosjektbudsjett/-regnskap?</a:t>
            </a:r>
          </a:p>
          <a:p>
            <a:pPr lvl="1"/>
            <a:r>
              <a:rPr lang="nb-NO"/>
              <a:t>Prissammendrag				- hvor skal budsjettet vises i sammendraget (Pris-fanen)?</a:t>
            </a:r>
          </a:p>
          <a:p>
            <a:pPr lvl="1"/>
            <a:endParaRPr lang="nb-NO"/>
          </a:p>
          <a:p>
            <a:pPr marL="457188" lvl="1" indent="0">
              <a:buNone/>
            </a:pPr>
            <a:r>
              <a:rPr lang="nb-NO"/>
              <a:t>Ved budsjettering får man ofte forslag</a:t>
            </a:r>
          </a:p>
          <a:p>
            <a:pPr lvl="2"/>
            <a:r>
              <a:rPr lang="nb-NO"/>
              <a:t>men uansett må man kontrollere om det er riktig/fornuftig</a:t>
            </a:r>
          </a:p>
          <a:p>
            <a:pPr lvl="1"/>
            <a:endParaRPr lang="nb-NO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6FA08E-C269-1583-1F4E-5C25CDBA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069" y="3755467"/>
            <a:ext cx="6574661" cy="281455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66DE81-5407-F1C4-39DA-4EDA20CFA1F0}"/>
                  </a:ext>
                </a:extLst>
              </p14:cNvPr>
              <p14:cNvContentPartPr/>
              <p14:nvPr/>
            </p14:nvContentPartPr>
            <p14:xfrm>
              <a:off x="1403396" y="4118562"/>
              <a:ext cx="1225440" cy="28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66DE81-5407-F1C4-39DA-4EDA20CFA1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7396" y="4046562"/>
                <a:ext cx="12970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0DC6F0-BCF3-2FC2-91C6-0924EBCC6A5E}"/>
                  </a:ext>
                </a:extLst>
              </p14:cNvPr>
              <p14:cNvContentPartPr/>
              <p14:nvPr/>
            </p14:nvContentPartPr>
            <p14:xfrm>
              <a:off x="1438006" y="5175247"/>
              <a:ext cx="1347480" cy="57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0DC6F0-BCF3-2FC2-91C6-0924EBCC6A5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2006" y="5103247"/>
                <a:ext cx="14191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CA773D8-F0CE-CDE4-127F-AEA2C7D92D99}"/>
                  </a:ext>
                </a:extLst>
              </p14:cNvPr>
              <p14:cNvContentPartPr/>
              <p14:nvPr/>
            </p14:nvContentPartPr>
            <p14:xfrm>
              <a:off x="1429335" y="5843909"/>
              <a:ext cx="847800" cy="3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CA773D8-F0CE-CDE4-127F-AEA2C7D92D9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93335" y="5772588"/>
                <a:ext cx="919440" cy="180085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1396786-C63D-07B9-38FB-0C3BAB2B77D9}"/>
              </a:ext>
            </a:extLst>
          </p:cNvPr>
          <p:cNvSpPr txBox="1"/>
          <p:nvPr/>
        </p:nvSpPr>
        <p:spPr>
          <a:xfrm>
            <a:off x="7928200" y="4203690"/>
            <a:ext cx="2189425" cy="52322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Eksempel fra NFR</a:t>
            </a:r>
          </a:p>
          <a:p>
            <a:pPr marL="358775" lvl="1" indent="-180975">
              <a:buFont typeface="Arial" panose="020B0604020202020204" pitchFamily="34" charset="0"/>
              <a:buChar char="•"/>
            </a:pPr>
            <a:r>
              <a:rPr lang="nb-NO" sz="1400"/>
              <a:t>NFRs 4 kategorier</a:t>
            </a:r>
          </a:p>
        </p:txBody>
      </p:sp>
    </p:spTree>
    <p:extLst>
      <p:ext uri="{BB962C8B-B14F-4D97-AF65-F5344CB8AC3E}">
        <p14:creationId xmlns:p14="http://schemas.microsoft.com/office/powerpoint/2010/main" val="2937057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7B472-9CA8-EEEB-2F74-3C4A39277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Agenda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AE26D7-ADE0-F4C2-A9B3-3BADA587868F}"/>
              </a:ext>
            </a:extLst>
          </p:cNvPr>
          <p:cNvGrpSpPr/>
          <p:nvPr/>
        </p:nvGrpSpPr>
        <p:grpSpPr>
          <a:xfrm>
            <a:off x="354710" y="1493521"/>
            <a:ext cx="9169736" cy="4389120"/>
            <a:chOff x="841023" y="1989363"/>
            <a:chExt cx="9169736" cy="2948397"/>
          </a:xfrm>
        </p:grpSpPr>
        <p:cxnSp>
          <p:nvCxnSpPr>
            <p:cNvPr id="4" name="Rett linje 13">
              <a:extLst>
                <a:ext uri="{FF2B5EF4-FFF2-40B4-BE49-F238E27FC236}">
                  <a16:creationId xmlns:a16="http://schemas.microsoft.com/office/drawing/2014/main" id="{4332209A-AC55-2E0B-857B-70F4EC9614B1}"/>
                </a:ext>
              </a:extLst>
            </p:cNvPr>
            <p:cNvCxnSpPr>
              <a:cxnSpLocks/>
            </p:cNvCxnSpPr>
            <p:nvPr/>
          </p:nvCxnSpPr>
          <p:spPr>
            <a:xfrm>
              <a:off x="1045369" y="1989363"/>
              <a:ext cx="0" cy="2948397"/>
            </a:xfrm>
            <a:prstGeom prst="line">
              <a:avLst/>
            </a:prstGeom>
            <a:ln w="38100">
              <a:solidFill>
                <a:srgbClr val="DCD5B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79F40D04-FA93-BEE9-69C0-6D4E9CD84881}"/>
                </a:ext>
              </a:extLst>
            </p:cNvPr>
            <p:cNvSpPr/>
            <p:nvPr/>
          </p:nvSpPr>
          <p:spPr>
            <a:xfrm>
              <a:off x="856739" y="2271344"/>
              <a:ext cx="377260" cy="2823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1</a:t>
              </a:r>
              <a:endPara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C4788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BE92B29D-BFE5-513B-D3E7-2020E861823B}"/>
                </a:ext>
              </a:extLst>
            </p:cNvPr>
            <p:cNvSpPr/>
            <p:nvPr/>
          </p:nvSpPr>
          <p:spPr>
            <a:xfrm>
              <a:off x="856739" y="2780336"/>
              <a:ext cx="377260" cy="2823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0762CCF8-AAE4-0F30-0349-93EF514CBDC7}"/>
                </a:ext>
              </a:extLst>
            </p:cNvPr>
            <p:cNvSpPr/>
            <p:nvPr/>
          </p:nvSpPr>
          <p:spPr>
            <a:xfrm>
              <a:off x="856739" y="3289328"/>
              <a:ext cx="377260" cy="2823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3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AC52CFC4-0987-21F8-BE24-728DAF6DF492}"/>
                </a:ext>
              </a:extLst>
            </p:cNvPr>
            <p:cNvSpPr/>
            <p:nvPr/>
          </p:nvSpPr>
          <p:spPr>
            <a:xfrm>
              <a:off x="841023" y="3798320"/>
              <a:ext cx="377260" cy="2823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 sz="1600" b="1">
                  <a:solidFill>
                    <a:srgbClr val="0C4788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4</a:t>
              </a:r>
              <a:endParaRPr kumimoji="0" lang="nb-NO" sz="1600" b="1" i="0" u="none" strike="noStrike" kern="1200" cap="none" spc="0" normalizeH="0" baseline="0" noProof="0">
                <a:ln>
                  <a:noFill/>
                </a:ln>
                <a:solidFill>
                  <a:srgbClr val="0C4788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9" name="TekstSylinder 17">
              <a:extLst>
                <a:ext uri="{FF2B5EF4-FFF2-40B4-BE49-F238E27FC236}">
                  <a16:creationId xmlns:a16="http://schemas.microsoft.com/office/drawing/2014/main" id="{B68F07AF-179C-9D47-A188-F35A6C680EE8}"/>
                </a:ext>
              </a:extLst>
            </p:cNvPr>
            <p:cNvSpPr txBox="1"/>
            <p:nvPr/>
          </p:nvSpPr>
          <p:spPr>
            <a:xfrm>
              <a:off x="1600189" y="2285346"/>
              <a:ext cx="8410570" cy="2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Velko</a:t>
              </a:r>
              <a:r>
                <a:rPr lang="nb-NO" err="1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mmen</a:t>
              </a:r>
              <a:endPara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0" name="TekstSylinder 21">
              <a:extLst>
                <a:ext uri="{FF2B5EF4-FFF2-40B4-BE49-F238E27FC236}">
                  <a16:creationId xmlns:a16="http://schemas.microsoft.com/office/drawing/2014/main" id="{509FC43F-010C-0E71-3876-17AB47B6DA00}"/>
                </a:ext>
              </a:extLst>
            </p:cNvPr>
            <p:cNvSpPr txBox="1"/>
            <p:nvPr/>
          </p:nvSpPr>
          <p:spPr>
            <a:xfrm>
              <a:off x="1600189" y="3296460"/>
              <a:ext cx="8410569" cy="2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Hva blir nytt i rollen som Prosjektøkonom når søknadsmodulen tas i bruk</a:t>
              </a:r>
              <a:endPara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11" name="TekstSylinder 23">
              <a:extLst>
                <a:ext uri="{FF2B5EF4-FFF2-40B4-BE49-F238E27FC236}">
                  <a16:creationId xmlns:a16="http://schemas.microsoft.com/office/drawing/2014/main" id="{B6015537-A424-E936-A170-4F6D68DB8A54}"/>
                </a:ext>
              </a:extLst>
            </p:cNvPr>
            <p:cNvSpPr txBox="1"/>
            <p:nvPr/>
          </p:nvSpPr>
          <p:spPr>
            <a:xfrm>
              <a:off x="1600189" y="3812322"/>
              <a:ext cx="8410568" cy="2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Systemopplæring</a:t>
              </a:r>
            </a:p>
          </p:txBody>
        </p:sp>
        <p:sp>
          <p:nvSpPr>
            <p:cNvPr id="12" name="Ellipse 16">
              <a:extLst>
                <a:ext uri="{FF2B5EF4-FFF2-40B4-BE49-F238E27FC236}">
                  <a16:creationId xmlns:a16="http://schemas.microsoft.com/office/drawing/2014/main" id="{C7353AA6-D1EC-3A43-71E0-AEA16598D188}"/>
                </a:ext>
              </a:extLst>
            </p:cNvPr>
            <p:cNvSpPr/>
            <p:nvPr/>
          </p:nvSpPr>
          <p:spPr>
            <a:xfrm>
              <a:off x="856739" y="4307311"/>
              <a:ext cx="377260" cy="28237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600" b="1" i="0" u="none" strike="noStrike" kern="1200" cap="none" spc="0" normalizeH="0" baseline="0" noProof="0">
                  <a:ln>
                    <a:noFill/>
                  </a:ln>
                  <a:solidFill>
                    <a:srgbClr val="0C4788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5</a:t>
              </a:r>
            </a:p>
          </p:txBody>
        </p:sp>
        <p:sp>
          <p:nvSpPr>
            <p:cNvPr id="13" name="TekstSylinder 19">
              <a:extLst>
                <a:ext uri="{FF2B5EF4-FFF2-40B4-BE49-F238E27FC236}">
                  <a16:creationId xmlns:a16="http://schemas.microsoft.com/office/drawing/2014/main" id="{4C50CF6C-E2FF-5C35-DD7F-0B1EEAD038C1}"/>
                </a:ext>
              </a:extLst>
            </p:cNvPr>
            <p:cNvSpPr txBox="1"/>
            <p:nvPr/>
          </p:nvSpPr>
          <p:spPr>
            <a:xfrm>
              <a:off x="1600187" y="4329651"/>
              <a:ext cx="8410568" cy="2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Brukerstøtte og veien videre</a:t>
              </a:r>
            </a:p>
          </p:txBody>
        </p:sp>
        <p:sp>
          <p:nvSpPr>
            <p:cNvPr id="18" name="TekstSylinder 21">
              <a:extLst>
                <a:ext uri="{FF2B5EF4-FFF2-40B4-BE49-F238E27FC236}">
                  <a16:creationId xmlns:a16="http://schemas.microsoft.com/office/drawing/2014/main" id="{FFD6DAE8-354A-3279-272B-E4EB7061C701}"/>
                </a:ext>
              </a:extLst>
            </p:cNvPr>
            <p:cNvSpPr txBox="1"/>
            <p:nvPr/>
          </p:nvSpPr>
          <p:spPr>
            <a:xfrm>
              <a:off x="1600189" y="2784202"/>
              <a:ext cx="8410569" cy="2480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b-NO">
                  <a:solidFill>
                    <a:prstClr val="black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Formål</a:t>
              </a:r>
              <a:endParaRPr kumimoji="0" lang="nb-NO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8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F94A2-C742-AC89-BB12-6B8DBE2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Prosjektår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F140E-62BD-1C61-F020-396701B4E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46297"/>
            <a:ext cx="11224996" cy="5049703"/>
          </a:xfrm>
        </p:spPr>
        <p:txBody>
          <a:bodyPr/>
          <a:lstStyle/>
          <a:p>
            <a:r>
              <a:rPr lang="nb-NO"/>
              <a:t>Prosjektsøknadsmodulen jobber etter prosjektår (ikke kalenderår)</a:t>
            </a:r>
          </a:p>
          <a:p>
            <a:pPr marL="457188" lvl="1" indent="0">
              <a:buNone/>
            </a:pPr>
            <a:r>
              <a:rPr lang="nb-NO" u="sng"/>
              <a:t>Eksempel</a:t>
            </a:r>
            <a:endParaRPr lang="nb-NO"/>
          </a:p>
          <a:p>
            <a:pPr marL="457188" lvl="1" indent="0">
              <a:buNone/>
            </a:pPr>
            <a:r>
              <a:rPr lang="nb-NO"/>
              <a:t>(Forventet) prosjektstart 	1.10.2023</a:t>
            </a:r>
          </a:p>
          <a:p>
            <a:pPr marL="457188" lvl="1" indent="0">
              <a:buNone/>
            </a:pPr>
            <a:r>
              <a:rPr lang="nb-NO"/>
              <a:t>Prosjektets sluttdato			30.9.2026</a:t>
            </a:r>
          </a:p>
          <a:p>
            <a:pPr marL="457188" lvl="1" indent="0">
              <a:buNone/>
            </a:pPr>
            <a:endParaRPr lang="nb-NO"/>
          </a:p>
          <a:p>
            <a:pPr marL="457188" lvl="1" indent="0">
              <a:buNone/>
            </a:pPr>
            <a:r>
              <a:rPr lang="nb-NO"/>
              <a:t>Søknadsmodulen har da </a:t>
            </a:r>
          </a:p>
          <a:p>
            <a:pPr marL="457188" lvl="1" indent="0">
              <a:buNone/>
            </a:pPr>
            <a:r>
              <a:rPr lang="nb-NO"/>
              <a:t>År 1		1.10.23 – 30.9.24</a:t>
            </a:r>
          </a:p>
          <a:p>
            <a:pPr marL="457188" lvl="1" indent="0">
              <a:buNone/>
            </a:pPr>
            <a:r>
              <a:rPr lang="nb-NO"/>
              <a:t>År 2		1.10.24 – 30.9.25</a:t>
            </a:r>
          </a:p>
          <a:p>
            <a:pPr marL="457188" lvl="1" indent="0">
              <a:buNone/>
            </a:pPr>
            <a:r>
              <a:rPr lang="nb-NO"/>
              <a:t>År 3		1.10.25 – 30.9.26</a:t>
            </a:r>
          </a:p>
          <a:p>
            <a:pPr marL="457188" lvl="1" indent="0">
              <a:buNone/>
            </a:pPr>
            <a:endParaRPr lang="nb-NO"/>
          </a:p>
          <a:p>
            <a:pPr marL="400049" indent="-342900"/>
            <a:r>
              <a:rPr lang="nb-NO"/>
              <a:t>4 kalenderår involvert (2023, 2024, 2025 og 2026)</a:t>
            </a:r>
          </a:p>
          <a:p>
            <a:pPr marL="800088" lvl="1" indent="-342900"/>
            <a:r>
              <a:rPr lang="nb-NO"/>
              <a:t>Dette hensyntas</a:t>
            </a:r>
          </a:p>
          <a:p>
            <a:pPr marL="1200129" lvl="2" indent="-342900"/>
            <a:r>
              <a:rPr lang="nb-NO"/>
              <a:t> i NFR-rapport (i søknadsmodulen)</a:t>
            </a:r>
          </a:p>
          <a:p>
            <a:pPr marL="1200129" lvl="2" indent="-342900"/>
            <a:r>
              <a:rPr lang="nb-NO"/>
              <a:t>Ved konvertering fra søknadsmodul til BOAPRO (prosjektbudsjett)</a:t>
            </a:r>
          </a:p>
        </p:txBody>
      </p:sp>
    </p:spTree>
    <p:extLst>
      <p:ext uri="{BB962C8B-B14F-4D97-AF65-F5344CB8AC3E}">
        <p14:creationId xmlns:p14="http://schemas.microsoft.com/office/powerpoint/2010/main" val="4144235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A20E-9618-E22A-192B-812DEF2B0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Personalkostnader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96FBC-9098-D459-CCDE-CF9D7E023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100" y="3917893"/>
            <a:ext cx="3504296" cy="238682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CD04DF-2650-D95E-2026-B844246B7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23" y="1230069"/>
            <a:ext cx="11293050" cy="25182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852A1C-D3C0-AEEB-D0F6-FA865675C6F5}"/>
              </a:ext>
            </a:extLst>
          </p:cNvPr>
          <p:cNvSpPr txBox="1"/>
          <p:nvPr/>
        </p:nvSpPr>
        <p:spPr>
          <a:xfrm>
            <a:off x="683317" y="3842508"/>
            <a:ext cx="5412683" cy="2462213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Navn</a:t>
            </a:r>
          </a:p>
          <a:p>
            <a:pPr marL="358775" lvl="1" indent="-180975">
              <a:buFont typeface="Arial" panose="020B0604020202020204" pitchFamily="34" charset="0"/>
              <a:buChar char="•"/>
            </a:pPr>
            <a:r>
              <a:rPr lang="nb-NO" sz="1400"/>
              <a:t>Eksisterende eller ikke? Hvis nei – se info til høyre</a:t>
            </a:r>
          </a:p>
          <a:p>
            <a:pPr marL="104775" indent="-180975">
              <a:buFont typeface="Arial" panose="020B0604020202020204" pitchFamily="34" charset="0"/>
              <a:buChar char="•"/>
            </a:pPr>
            <a:r>
              <a:rPr lang="nb-NO" sz="1400"/>
              <a:t>Rolle</a:t>
            </a:r>
          </a:p>
          <a:p>
            <a:pPr marL="358775" lvl="1" indent="-180975">
              <a:buFont typeface="Arial" panose="020B0604020202020204" pitchFamily="34" charset="0"/>
              <a:buChar char="•"/>
            </a:pPr>
            <a:r>
              <a:rPr lang="nb-NO" sz="1400"/>
              <a:t>NB – hvis uten </a:t>
            </a:r>
            <a:r>
              <a:rPr lang="nb-NO" sz="1400" err="1"/>
              <a:t>rundsum</a:t>
            </a:r>
            <a:r>
              <a:rPr lang="nb-NO" sz="1400"/>
              <a:t> (NFR) velg _U</a:t>
            </a:r>
          </a:p>
          <a:p>
            <a:pPr marL="104775" indent="-180975">
              <a:buFont typeface="Arial" panose="020B0604020202020204" pitchFamily="34" charset="0"/>
              <a:buChar char="•"/>
            </a:pPr>
            <a:r>
              <a:rPr lang="nb-NO" sz="1400"/>
              <a:t>Regulativ – alltid 1, MEN må være utfylt</a:t>
            </a:r>
          </a:p>
          <a:p>
            <a:pPr marL="104775" indent="-180975">
              <a:buFont typeface="Arial" panose="020B0604020202020204" pitchFamily="34" charset="0"/>
              <a:buChar char="•"/>
            </a:pPr>
            <a:r>
              <a:rPr lang="nb-NO" sz="1400"/>
              <a:t>Innsatsverdi</a:t>
            </a:r>
          </a:p>
          <a:p>
            <a:pPr marL="358775" lvl="1" indent="-180975">
              <a:buFont typeface="Arial" panose="020B0604020202020204" pitchFamily="34" charset="0"/>
              <a:buChar char="•"/>
            </a:pPr>
            <a:r>
              <a:rPr lang="nb-NO" sz="1400"/>
              <a:t>Hvis Årsverk angis andel (av helt årsverk)</a:t>
            </a:r>
          </a:p>
          <a:p>
            <a:pPr marL="539750" lvl="2" indent="-180975">
              <a:buFont typeface="Arial" panose="020B0604020202020204" pitchFamily="34" charset="0"/>
              <a:buChar char="•"/>
            </a:pPr>
            <a:r>
              <a:rPr lang="nb-NO" sz="1400"/>
              <a:t>100% i 3 år = 1,00 – ikke 3,00</a:t>
            </a:r>
          </a:p>
          <a:p>
            <a:pPr marL="104775" indent="-180975">
              <a:buFont typeface="Arial" panose="020B0604020202020204" pitchFamily="34" charset="0"/>
              <a:buChar char="•"/>
            </a:pPr>
            <a:r>
              <a:rPr lang="nb-NO" sz="1400"/>
              <a:t>Kostnadskalkyletype</a:t>
            </a:r>
          </a:p>
          <a:p>
            <a:pPr marL="358775" lvl="1" indent="-180975">
              <a:buFont typeface="Arial" panose="020B0604020202020204" pitchFamily="34" charset="0"/>
              <a:buChar char="•"/>
            </a:pPr>
            <a:r>
              <a:rPr lang="nb-NO" sz="1400"/>
              <a:t>DA = Rammelønnet (frikjøp eller timeføring)</a:t>
            </a:r>
          </a:p>
          <a:p>
            <a:pPr marL="358775" lvl="1" indent="-180975">
              <a:buFont typeface="Arial" panose="020B0604020202020204" pitchFamily="34" charset="0"/>
              <a:buChar char="•"/>
            </a:pPr>
            <a:r>
              <a:rPr lang="nb-NO" sz="1400"/>
              <a:t>DI = Prosjektlønnet (5-serien)</a:t>
            </a:r>
          </a:p>
        </p:txBody>
      </p:sp>
    </p:spTree>
    <p:extLst>
      <p:ext uri="{BB962C8B-B14F-4D97-AF65-F5344CB8AC3E}">
        <p14:creationId xmlns:p14="http://schemas.microsoft.com/office/powerpoint/2010/main" val="3962017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C58AC-E62A-76BB-8683-B83BBEC7D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Personalkostnader – mer info om kostnad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7551D1-F762-DD12-D8C6-FDD96F103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75" y="1256797"/>
            <a:ext cx="11225212" cy="2850734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974078-AED3-57CD-A659-AB99FBF5F91D}"/>
              </a:ext>
            </a:extLst>
          </p:cNvPr>
          <p:cNvCxnSpPr>
            <a:cxnSpLocks/>
          </p:cNvCxnSpPr>
          <p:nvPr/>
        </p:nvCxnSpPr>
        <p:spPr>
          <a:xfrm flipH="1">
            <a:off x="7041823" y="2111604"/>
            <a:ext cx="122548" cy="8295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9842F2-E7CD-A153-F59C-B1887B2CCCBA}"/>
              </a:ext>
            </a:extLst>
          </p:cNvPr>
          <p:cNvCxnSpPr>
            <a:cxnSpLocks/>
          </p:cNvCxnSpPr>
          <p:nvPr/>
        </p:nvCxnSpPr>
        <p:spPr>
          <a:xfrm flipH="1">
            <a:off x="6506064" y="3150125"/>
            <a:ext cx="2340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4EE3F2B-2690-54B8-43FA-C766E84D8944}"/>
              </a:ext>
            </a:extLst>
          </p:cNvPr>
          <p:cNvCxnSpPr>
            <a:cxnSpLocks/>
          </p:cNvCxnSpPr>
          <p:nvPr/>
        </p:nvCxnSpPr>
        <p:spPr>
          <a:xfrm flipH="1">
            <a:off x="5753494" y="3151695"/>
            <a:ext cx="2340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FC5B52-40D8-2982-C81F-D5CAC1FFDD0D}"/>
              </a:ext>
            </a:extLst>
          </p:cNvPr>
          <p:cNvCxnSpPr>
            <a:cxnSpLocks/>
          </p:cNvCxnSpPr>
          <p:nvPr/>
        </p:nvCxnSpPr>
        <p:spPr>
          <a:xfrm>
            <a:off x="7241353" y="3151693"/>
            <a:ext cx="27180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405ACC31-EF1A-5F18-3ACF-1436C211CE96}"/>
              </a:ext>
            </a:extLst>
          </p:cNvPr>
          <p:cNvCxnSpPr/>
          <p:nvPr/>
        </p:nvCxnSpPr>
        <p:spPr>
          <a:xfrm flipV="1">
            <a:off x="5260157" y="2017336"/>
            <a:ext cx="5392132" cy="1411664"/>
          </a:xfrm>
          <a:prstGeom prst="bentConnector3">
            <a:avLst>
              <a:gd name="adj1" fmla="val 100175"/>
            </a:avLst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A15C2B21-8D10-E439-4F2F-A3BA21D3F596}"/>
              </a:ext>
            </a:extLst>
          </p:cNvPr>
          <p:cNvSpPr/>
          <p:nvPr/>
        </p:nvSpPr>
        <p:spPr>
          <a:xfrm>
            <a:off x="1904214" y="3271101"/>
            <a:ext cx="1065229" cy="32051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3B53C8-3572-FAD8-30E1-9DB2A693C364}"/>
              </a:ext>
            </a:extLst>
          </p:cNvPr>
          <p:cNvSpPr/>
          <p:nvPr/>
        </p:nvSpPr>
        <p:spPr>
          <a:xfrm>
            <a:off x="1904214" y="3591612"/>
            <a:ext cx="1065229" cy="32051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B6822D-6974-8EFA-A188-A1BD302D4A0C}"/>
              </a:ext>
            </a:extLst>
          </p:cNvPr>
          <p:cNvSpPr/>
          <p:nvPr/>
        </p:nvSpPr>
        <p:spPr>
          <a:xfrm>
            <a:off x="502476" y="3560189"/>
            <a:ext cx="1065229" cy="32051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35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DB9A1-247F-1B46-A217-7B61068BC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Utstyr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1E75AA-BE2D-E551-38C2-950FC5A90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849" y="1046298"/>
            <a:ext cx="11224997" cy="26953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BB5CCA-EB78-C405-93F2-7E2FF57A3105}"/>
              </a:ext>
            </a:extLst>
          </p:cNvPr>
          <p:cNvSpPr txBox="1"/>
          <p:nvPr/>
        </p:nvSpPr>
        <p:spPr>
          <a:xfrm>
            <a:off x="683317" y="3842508"/>
            <a:ext cx="5412683" cy="160043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Mindre utstyr</a:t>
            </a:r>
          </a:p>
          <a:p>
            <a:pPr marL="463550" lvl="1" indent="-285750">
              <a:buFont typeface="Wingdings" panose="05000000000000000000" pitchFamily="2" charset="2"/>
              <a:buChar char="Ø"/>
            </a:pPr>
            <a:r>
              <a:rPr lang="nb-NO" sz="1400"/>
              <a:t>Utstyr som ikke skal aktiveres</a:t>
            </a:r>
          </a:p>
          <a:p>
            <a:pPr marL="104775" indent="-180975">
              <a:buFont typeface="Arial" panose="020B0604020202020204" pitchFamily="34" charset="0"/>
              <a:buChar char="•"/>
            </a:pPr>
            <a:r>
              <a:rPr lang="nb-NO" sz="1400"/>
              <a:t>Større utstyr</a:t>
            </a:r>
          </a:p>
          <a:p>
            <a:pPr marL="463550" lvl="1" indent="-285750">
              <a:buFont typeface="Wingdings" panose="05000000000000000000" pitchFamily="2" charset="2"/>
              <a:buChar char="Ø"/>
            </a:pPr>
            <a:r>
              <a:rPr lang="nb-NO" sz="1400"/>
              <a:t>Utstyr som skal aktiveres</a:t>
            </a:r>
          </a:p>
          <a:p>
            <a:pPr marL="104775" indent="-180975">
              <a:buFont typeface="Arial" panose="020B0604020202020204" pitchFamily="34" charset="0"/>
              <a:buChar char="•"/>
            </a:pPr>
            <a:r>
              <a:rPr lang="nb-NO" sz="1400"/>
              <a:t>Anskaffelsesdato</a:t>
            </a:r>
          </a:p>
          <a:p>
            <a:pPr marL="358775" lvl="1" indent="-180975">
              <a:buFont typeface="Arial" panose="020B0604020202020204" pitchFamily="34" charset="0"/>
              <a:buChar char="•"/>
            </a:pPr>
            <a:r>
              <a:rPr lang="nb-NO" sz="1400"/>
              <a:t>Styrer periodiseringen i budsjettet (både i søknadsmodulen og senere i prosjektbudsjett)</a:t>
            </a:r>
          </a:p>
        </p:txBody>
      </p:sp>
    </p:spTree>
    <p:extLst>
      <p:ext uri="{BB962C8B-B14F-4D97-AF65-F5344CB8AC3E}">
        <p14:creationId xmlns:p14="http://schemas.microsoft.com/office/powerpoint/2010/main" val="851302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D3F0-3C69-C2DF-D220-44C8AE4B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Leiesteder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3DB66-6B00-DE7D-22E4-054DEF842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105284"/>
            <a:ext cx="11224996" cy="4818365"/>
          </a:xfrm>
        </p:spPr>
        <p:txBody>
          <a:bodyPr/>
          <a:lstStyle/>
          <a:p>
            <a:r>
              <a:rPr lang="nb-NO"/>
              <a:t>Vi har ingen liste over leiesteder – kun 1 «leiested» til å budsjettere på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Prisen er satt til 1,- krone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Men kan om ønskelig endres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Uansett om man endrer pris eller ikke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Det man registrerer/periodiserer er </a:t>
            </a:r>
            <a:r>
              <a:rPr lang="nb-NO" u="sng"/>
              <a:t>antall enheter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0EF69D-3870-FD8B-06CF-A38068D30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467"/>
          <a:stretch/>
        </p:blipFill>
        <p:spPr>
          <a:xfrm>
            <a:off x="565154" y="1582522"/>
            <a:ext cx="4574405" cy="12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0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9EC0-3C4D-40B3-B2D4-E821B956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Periodisering av kostnader ved registrering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A7D10-4E6E-66BD-E30C-D2CD4BAAB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637" y="1160479"/>
            <a:ext cx="11224996" cy="4818365"/>
          </a:xfrm>
        </p:spPr>
        <p:txBody>
          <a:bodyPr/>
          <a:lstStyle/>
          <a:p>
            <a:r>
              <a:rPr lang="nb-NO"/>
              <a:t>Leiestedskostnader og driftskostnader skal i utgangspunktet periodiseres manuelt ved registrering - pr. prosjektår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Men det er mulig å få flat periodisering</a:t>
            </a:r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84B0F5-6850-0D72-E43D-5E257B345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849" y="1930855"/>
            <a:ext cx="8042738" cy="2257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691D8-393F-0AFC-FCE3-CAE20EB12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89" y="5114133"/>
            <a:ext cx="10293919" cy="13612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4A0721-27E8-422B-E0FF-A4F950BED69A}"/>
              </a:ext>
            </a:extLst>
          </p:cNvPr>
          <p:cNvSpPr txBox="1"/>
          <p:nvPr/>
        </p:nvSpPr>
        <p:spPr>
          <a:xfrm>
            <a:off x="6244595" y="4375469"/>
            <a:ext cx="3287509" cy="73866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 i="1"/>
              <a:t>Heter «Periodiser» her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 i="1"/>
              <a:t>Heter «Endre fin.?» på Drift-fanen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400" b="1"/>
              <a:t>Samme funksjonalitet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D8BA37-791E-3BBF-1762-A524DF2B5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1256" y="4262173"/>
            <a:ext cx="833363" cy="8719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0FC6ABA-4B3F-F0AC-C03D-9322B649A6A6}"/>
              </a:ext>
            </a:extLst>
          </p:cNvPr>
          <p:cNvSpPr/>
          <p:nvPr/>
        </p:nvSpPr>
        <p:spPr>
          <a:xfrm>
            <a:off x="680849" y="3027060"/>
            <a:ext cx="1900223" cy="11104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516C58-7DF2-F0D2-E631-90CA030678CF}"/>
              </a:ext>
            </a:extLst>
          </p:cNvPr>
          <p:cNvSpPr/>
          <p:nvPr/>
        </p:nvSpPr>
        <p:spPr>
          <a:xfrm>
            <a:off x="5910673" y="5452818"/>
            <a:ext cx="652255" cy="58665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A6CCFE-D662-19D3-3345-9E197E011860}"/>
              </a:ext>
            </a:extLst>
          </p:cNvPr>
          <p:cNvSpPr/>
          <p:nvPr/>
        </p:nvSpPr>
        <p:spPr>
          <a:xfrm>
            <a:off x="7821038" y="5489998"/>
            <a:ext cx="1329447" cy="48884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38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F698C-3283-6909-044D-95C892C6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Driftskostnader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AD666-2BE6-6748-2B34-C254C33B5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For NFR kan de falle inn i 2 kategorier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«Andre driftskostnader» hos NFR kan falle inn i 4 interne kategorier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8CD50-0391-5527-77ED-75A96204F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60" y="1938414"/>
            <a:ext cx="6220693" cy="125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2CABC-BF66-3558-84D9-ACEBC4C5F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60" y="4114683"/>
            <a:ext cx="6344535" cy="1676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581F7-051C-6822-BBC6-D38342F71B5B}"/>
              </a:ext>
            </a:extLst>
          </p:cNvPr>
          <p:cNvSpPr txBox="1"/>
          <p:nvPr/>
        </p:nvSpPr>
        <p:spPr>
          <a:xfrm>
            <a:off x="8269708" y="4389013"/>
            <a:ext cx="3028913" cy="73866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De ulike interne kostnadskategoriene konverteres til ulike kontoer i BOAPRO</a:t>
            </a:r>
          </a:p>
        </p:txBody>
      </p:sp>
    </p:spTree>
    <p:extLst>
      <p:ext uri="{BB962C8B-B14F-4D97-AF65-F5344CB8AC3E}">
        <p14:creationId xmlns:p14="http://schemas.microsoft.com/office/powerpoint/2010/main" val="3588321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6C483-E1C1-F8FC-EA0F-6E6B40F0F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Driftskostnader - eksempel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98A938-944E-8332-8F1A-F4169BBAC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1634" y="1358803"/>
            <a:ext cx="11225212" cy="355581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24190B-F883-BECD-5B55-32B0A477E670}"/>
              </a:ext>
            </a:extLst>
          </p:cNvPr>
          <p:cNvSpPr/>
          <p:nvPr/>
        </p:nvSpPr>
        <p:spPr>
          <a:xfrm>
            <a:off x="5437260" y="1756307"/>
            <a:ext cx="652255" cy="116199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525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676C-7523-9F3E-351F-4EE23715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Arbeidspakker – mulig å registrere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4F700-6EDA-5A8B-5256-2D08464A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Det er mulig å registrere arbeidspakker i søknadsbudsjettet</a:t>
            </a:r>
          </a:p>
          <a:p>
            <a:pPr lvl="1"/>
            <a:r>
              <a:rPr lang="nb-NO"/>
              <a:t>Men tenk nøye gjennom om det er behov/ønskelig</a:t>
            </a:r>
          </a:p>
          <a:p>
            <a:r>
              <a:rPr lang="nb-NO"/>
              <a:t>Hvis aktuelt – må ha egne linjer for kostnader til hver </a:t>
            </a:r>
            <a:r>
              <a:rPr lang="nb-NO" err="1"/>
              <a:t>arb.pakke</a:t>
            </a:r>
            <a:endParaRPr lang="nb-NO"/>
          </a:p>
          <a:p>
            <a:pPr lvl="1"/>
            <a:r>
              <a:rPr lang="nb-NO"/>
              <a:t>I dette tilfellet måtte f.eks. alt forbruksmateriell gå til 1 </a:t>
            </a:r>
            <a:r>
              <a:rPr lang="nb-NO" err="1"/>
              <a:t>arb.pakke</a:t>
            </a:r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61F154-6D46-2DA0-F1CF-8600508E2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4" y="3405351"/>
            <a:ext cx="9762353" cy="251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57317-E32B-9B6D-62BF-B2B9E762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Totalkostnad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3313D88-5601-4B37-FF79-2F107F848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30" y="1046296"/>
            <a:ext cx="6268343" cy="511276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489497-D6EE-7A9B-28D5-44C6A356D2B5}"/>
              </a:ext>
            </a:extLst>
          </p:cNvPr>
          <p:cNvSpPr txBox="1"/>
          <p:nvPr/>
        </p:nvSpPr>
        <p:spPr>
          <a:xfrm>
            <a:off x="7321353" y="394273"/>
            <a:ext cx="3028913" cy="160043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Viser kostnader – pr. prosjektår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nb-NO" sz="140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Antakelig ikke en fane som kommer til å bli brukt veldig mye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endParaRPr lang="nb-NO" sz="140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 b="1"/>
              <a:t>Pris</a:t>
            </a:r>
            <a:r>
              <a:rPr lang="nb-NO" sz="1400"/>
              <a:t> er nok den mest relevante fanen</a:t>
            </a:r>
            <a:endParaRPr lang="nb-NO" sz="1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D12CF-BFCE-DF02-2D2F-95E9A87747E3}"/>
              </a:ext>
            </a:extLst>
          </p:cNvPr>
          <p:cNvSpPr txBox="1"/>
          <p:nvPr/>
        </p:nvSpPr>
        <p:spPr>
          <a:xfrm>
            <a:off x="6096000" y="2694763"/>
            <a:ext cx="3440999" cy="375487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Linjene på denne fanen – og </a:t>
            </a:r>
            <a:r>
              <a:rPr lang="nb-NO" sz="1400" b="1"/>
              <a:t>Pris-fanen</a:t>
            </a:r>
            <a:r>
              <a:rPr lang="nb-NO" sz="1400"/>
              <a:t> - kan deles i 3 deler</a:t>
            </a:r>
          </a:p>
          <a:p>
            <a:pPr marL="357188" lvl="1" indent="-180975">
              <a:buFont typeface="+mj-lt"/>
              <a:buAutoNum type="arabicPeriod"/>
            </a:pPr>
            <a:r>
              <a:rPr lang="nb-NO" sz="1400"/>
              <a:t>DI-kostnader 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r>
              <a:rPr lang="nb-NO" sz="1400"/>
              <a:t>«</a:t>
            </a:r>
            <a:r>
              <a:rPr lang="nb-NO" sz="1400" i="1"/>
              <a:t>Di</a:t>
            </a:r>
            <a:r>
              <a:rPr lang="nb-NO" sz="1400"/>
              <a:t>rekte kostnader», som prosjektlønnede og driftskostnader (som antas å kjøpes eksternt)</a:t>
            </a:r>
          </a:p>
          <a:p>
            <a:pPr marL="357188" lvl="1" indent="-180975">
              <a:buFont typeface="+mj-lt"/>
              <a:buAutoNum type="arabicPeriod"/>
            </a:pPr>
            <a:r>
              <a:rPr lang="nb-NO" sz="1400"/>
              <a:t>DA-kostnader 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r>
              <a:rPr lang="nb-NO" sz="1400"/>
              <a:t>«Samspillskostnader», lønnskostnader rammelønnede samt leiestedskostnader</a:t>
            </a:r>
          </a:p>
          <a:p>
            <a:pPr marL="357188" lvl="1" indent="-180975">
              <a:buFont typeface="+mj-lt"/>
              <a:buAutoNum type="arabicPeriod"/>
            </a:pPr>
            <a:r>
              <a:rPr lang="nb-NO" sz="1400"/>
              <a:t>Indirekte kostnader, som deles/vises som 2 (3) elementer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r>
              <a:rPr lang="nb-NO" sz="1400"/>
              <a:t>«Forskningsspesifikt tillegg» (Forskningssats)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r>
              <a:rPr lang="nb-NO" sz="1400" err="1"/>
              <a:t>Arbeidsplassats</a:t>
            </a:r>
            <a:r>
              <a:rPr lang="nb-NO" sz="1400"/>
              <a:t> 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B02F0E-E887-B29A-1559-D06A7B65D93B}"/>
              </a:ext>
            </a:extLst>
          </p:cNvPr>
          <p:cNvCxnSpPr/>
          <p:nvPr/>
        </p:nvCxnSpPr>
        <p:spPr>
          <a:xfrm>
            <a:off x="727430" y="3815255"/>
            <a:ext cx="45067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5CBCC1-6D8C-DB53-A287-FABA260ADF2B}"/>
              </a:ext>
            </a:extLst>
          </p:cNvPr>
          <p:cNvCxnSpPr/>
          <p:nvPr/>
        </p:nvCxnSpPr>
        <p:spPr>
          <a:xfrm>
            <a:off x="711666" y="4535210"/>
            <a:ext cx="45067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D336C0-B521-FEC6-D33B-30CA5C6004B8}"/>
              </a:ext>
            </a:extLst>
          </p:cNvPr>
          <p:cNvCxnSpPr/>
          <p:nvPr/>
        </p:nvCxnSpPr>
        <p:spPr>
          <a:xfrm>
            <a:off x="701156" y="5481142"/>
            <a:ext cx="45067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49482DA-A932-35FB-A688-6454C596EA84}"/>
              </a:ext>
            </a:extLst>
          </p:cNvPr>
          <p:cNvSpPr txBox="1"/>
          <p:nvPr/>
        </p:nvSpPr>
        <p:spPr>
          <a:xfrm>
            <a:off x="9791343" y="2704079"/>
            <a:ext cx="2116878" cy="1815882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NTNU (som </a:t>
            </a:r>
            <a:r>
              <a:rPr lang="nb-NO" sz="1400" err="1"/>
              <a:t>andelsmessig</a:t>
            </a:r>
            <a:r>
              <a:rPr lang="nb-NO" sz="1400"/>
              <a:t>) benytter </a:t>
            </a:r>
            <a:r>
              <a:rPr lang="nb-NO" sz="1400" b="1"/>
              <a:t>ikke</a:t>
            </a:r>
            <a:r>
              <a:rPr lang="nb-NO" sz="1400"/>
              <a:t> </a:t>
            </a:r>
            <a:r>
              <a:rPr lang="nb-NO" sz="1400" i="1"/>
              <a:t>«</a:t>
            </a:r>
            <a:r>
              <a:rPr lang="nb-NO" sz="1400" i="1" err="1"/>
              <a:t>Rundsumfinansierte</a:t>
            </a:r>
            <a:r>
              <a:rPr lang="nb-NO" sz="1400" i="1"/>
              <a:t> elementer»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Vi har heller ikke lagt opp til bruk av «DI-leiesteder»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443E09-A543-5A0B-BF0B-BDAA88D98645}"/>
              </a:ext>
            </a:extLst>
          </p:cNvPr>
          <p:cNvCxnSpPr>
            <a:cxnSpLocks/>
          </p:cNvCxnSpPr>
          <p:nvPr/>
        </p:nvCxnSpPr>
        <p:spPr>
          <a:xfrm flipV="1">
            <a:off x="630620" y="3310759"/>
            <a:ext cx="231228" cy="1929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0121BC-787E-BCE1-95B2-5972FF49281C}"/>
              </a:ext>
            </a:extLst>
          </p:cNvPr>
          <p:cNvCxnSpPr>
            <a:cxnSpLocks/>
          </p:cNvCxnSpPr>
          <p:nvPr/>
        </p:nvCxnSpPr>
        <p:spPr>
          <a:xfrm flipH="1" flipV="1">
            <a:off x="669626" y="3310759"/>
            <a:ext cx="150182" cy="1929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3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56AB8-252B-74EC-FAFD-079AE0B3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192DF-4834-744E-5E47-3ACF8A05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" y="1053551"/>
            <a:ext cx="10045978" cy="53676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500"/>
              <a:t>Sikre at prosjektøkonomene får en klar forståelse av prosesser og rutiner i prosjektsøknadsmodulen i Unit4</a:t>
            </a:r>
          </a:p>
          <a:p>
            <a:r>
              <a:rPr lang="nb-NO" sz="2500"/>
              <a:t>Gi prosjektøkonomer en grundig demonstrasjon av prosjektsøknadsmodulen</a:t>
            </a:r>
          </a:p>
          <a:p>
            <a:r>
              <a:rPr lang="nb-NO" sz="2500"/>
              <a:t>Gjøre prosjektøkonomene i stand til å utarbeide søknadsbudsjett i prosjektsøknadsmodulen</a:t>
            </a:r>
            <a:endParaRPr lang="nb-NO"/>
          </a:p>
          <a:p>
            <a:endParaRPr lang="nb-NO" sz="2500"/>
          </a:p>
        </p:txBody>
      </p:sp>
    </p:spTree>
    <p:extLst>
      <p:ext uri="{BB962C8B-B14F-4D97-AF65-F5344CB8AC3E}">
        <p14:creationId xmlns:p14="http://schemas.microsoft.com/office/powerpoint/2010/main" val="362307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1ACDE-97E2-CB9F-42A2-B3D849F5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Pris-fanen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2885A-A6DE-78D1-35CA-9D1EDE528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/>
              <a:t>En veldig viktig fane</a:t>
            </a:r>
          </a:p>
          <a:p>
            <a:r>
              <a:rPr lang="nb-NO"/>
              <a:t>Det er summen i kolonnen «Finansiering» på denne fanen som tilsvarer vår inntekt (mottatt finansiering)</a:t>
            </a:r>
          </a:p>
          <a:p>
            <a:pPr lvl="1"/>
            <a:r>
              <a:rPr lang="nb-NO"/>
              <a:t>unntatt hvis det er et prosjekt med kostnadsomveltning</a:t>
            </a: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5588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ACCAC-3EB9-0F6C-98F8-674DAF0BE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Pris-fanen – hvilken info har vi?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6AA3E-601E-8A60-51B1-C0F122AB9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969" y="1137581"/>
            <a:ext cx="6965948" cy="50849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94EA6A-3A91-EF1F-3813-32DA5A2B3B2C}"/>
              </a:ext>
            </a:extLst>
          </p:cNvPr>
          <p:cNvSpPr txBox="1"/>
          <p:nvPr/>
        </p:nvSpPr>
        <p:spPr>
          <a:xfrm>
            <a:off x="7241628" y="1481727"/>
            <a:ext cx="3582015" cy="440120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Totalkostnad</a:t>
            </a:r>
          </a:p>
          <a:p>
            <a:pPr marL="357188" lvl="1" indent="-180975">
              <a:buFont typeface="Arial" panose="020B0604020202020204" pitchFamily="34" charset="0"/>
              <a:buChar char="•"/>
            </a:pPr>
            <a:r>
              <a:rPr lang="nb-NO" sz="1400"/>
              <a:t>Tilsvarende som vi så på fanen Totalkostnad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Aksepterte kostnader </a:t>
            </a:r>
          </a:p>
          <a:p>
            <a:pPr marL="357188" lvl="1" indent="-180975">
              <a:buFont typeface="Arial" panose="020B0604020202020204" pitchFamily="34" charset="0"/>
              <a:buChar char="•"/>
            </a:pPr>
            <a:r>
              <a:rPr lang="nb-NO" sz="1400"/>
              <a:t>Normalt lik Totalkostnad</a:t>
            </a:r>
          </a:p>
          <a:p>
            <a:pPr marL="536575" lvl="2" indent="-180975">
              <a:buFont typeface="Arial" panose="020B0604020202020204" pitchFamily="34" charset="0"/>
              <a:buChar char="•"/>
            </a:pPr>
            <a:r>
              <a:rPr lang="nb-NO" sz="1400"/>
              <a:t>Unntak 1: EU hvor noe kan være ikke akseptert</a:t>
            </a:r>
          </a:p>
          <a:p>
            <a:pPr marL="536575" lvl="2" indent="-180975">
              <a:buFont typeface="Arial" panose="020B0604020202020204" pitchFamily="34" charset="0"/>
              <a:buChar char="•"/>
            </a:pPr>
            <a:r>
              <a:rPr lang="nb-NO" sz="1400"/>
              <a:t>Unntak 2: f.eks. hvis indirekte kostnader ikke dekkes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Finansiering</a:t>
            </a:r>
          </a:p>
          <a:p>
            <a:pPr marL="357188" lvl="1" indent="-180975">
              <a:buFont typeface="Arial" panose="020B0604020202020204" pitchFamily="34" charset="0"/>
              <a:buChar char="•"/>
            </a:pPr>
            <a:r>
              <a:rPr lang="nb-NO" sz="1400"/>
              <a:t>Beregnet finansiering av de ulike kostnadene</a:t>
            </a:r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nb-NO" sz="1400" b="1"/>
              <a:t>Må evt. justeres (ned på </a:t>
            </a:r>
            <a:r>
              <a:rPr lang="nb-NO" sz="1400" b="1" err="1"/>
              <a:t>bidragspr</a:t>
            </a:r>
            <a:r>
              <a:rPr lang="nb-NO" sz="1400" b="1"/>
              <a:t>.)</a:t>
            </a:r>
            <a:endParaRPr lang="nb-NO" sz="1400"/>
          </a:p>
          <a:p>
            <a:pPr marL="461963" lvl="1" indent="-285750">
              <a:buFont typeface="Wingdings" panose="05000000000000000000" pitchFamily="2" charset="2"/>
              <a:buChar char="Ø"/>
            </a:pPr>
            <a:r>
              <a:rPr lang="nb-NO" sz="1400"/>
              <a:t>Sum finansiering på linjen Total skal samsvare med hva vi søker om</a:t>
            </a:r>
          </a:p>
          <a:p>
            <a:pPr marL="461963" lvl="1" indent="-285750">
              <a:buFont typeface="Wingdings" panose="05000000000000000000" pitchFamily="2" charset="2"/>
              <a:buChar char="Ø"/>
            </a:pPr>
            <a:endParaRPr lang="nb-NO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400" b="1" i="1"/>
              <a:t>La hakene i kolonnen «Overskytende til TDI» stå slik de er.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414383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107E-20B4-3AA4-AB84-081004B7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Spesifisering av finansiering pr prosjektår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4AE6E5-B591-1814-D6FD-765C4B6A2E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088" y="1333089"/>
            <a:ext cx="6604573" cy="64851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7A82D0-FC56-256D-BD8F-CC021B9A8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84" y="2632584"/>
            <a:ext cx="10138793" cy="27427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AD75E6-8648-E491-E925-4D32216DF76B}"/>
              </a:ext>
            </a:extLst>
          </p:cNvPr>
          <p:cNvSpPr txBox="1"/>
          <p:nvPr/>
        </p:nvSpPr>
        <p:spPr>
          <a:xfrm>
            <a:off x="5377440" y="3244334"/>
            <a:ext cx="35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24AA7-2A2A-2817-FE86-EE9B5D519616}"/>
              </a:ext>
            </a:extLst>
          </p:cNvPr>
          <p:cNvSpPr txBox="1"/>
          <p:nvPr/>
        </p:nvSpPr>
        <p:spPr>
          <a:xfrm>
            <a:off x="6295081" y="3273519"/>
            <a:ext cx="35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97727B-4D45-7D69-7AA4-44514A43F332}"/>
              </a:ext>
            </a:extLst>
          </p:cNvPr>
          <p:cNvSpPr txBox="1"/>
          <p:nvPr/>
        </p:nvSpPr>
        <p:spPr>
          <a:xfrm>
            <a:off x="7212724" y="3273519"/>
            <a:ext cx="35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+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D7E65D-A65A-8F41-BF72-540817451B11}"/>
              </a:ext>
            </a:extLst>
          </p:cNvPr>
          <p:cNvSpPr/>
          <p:nvPr/>
        </p:nvSpPr>
        <p:spPr>
          <a:xfrm>
            <a:off x="732817" y="1697280"/>
            <a:ext cx="687421" cy="28432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1345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E354-60B7-55D9-1431-04378C261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397785"/>
            <a:ext cx="11224996" cy="648512"/>
          </a:xfrm>
        </p:spPr>
        <p:txBody>
          <a:bodyPr/>
          <a:lstStyle/>
          <a:p>
            <a:r>
              <a:rPr lang="nb-NO"/>
              <a:t>Spesifisering/detaljering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F0073-60CF-05B8-E6B3-9C1FA1DBC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2 muligheter for å få denne infoen</a:t>
            </a:r>
          </a:p>
          <a:p>
            <a:pPr marL="1257268" lvl="3" indent="0">
              <a:buNone/>
            </a:pPr>
            <a:endParaRPr lang="nb-NO"/>
          </a:p>
          <a:p>
            <a:pPr marL="1257268" lvl="3" indent="0">
              <a:buNone/>
            </a:pPr>
            <a:r>
              <a:rPr lang="nb-NO"/>
              <a:t>Ekspandere alle relevante linjer							Ekspandere enkeltlinjer</a:t>
            </a:r>
          </a:p>
          <a:p>
            <a:pPr marL="1257268" lvl="3" indent="0">
              <a:buNone/>
            </a:pPr>
            <a:endParaRPr lang="nb-NO"/>
          </a:p>
          <a:p>
            <a:pPr marL="1257268" lvl="3" indent="0">
              <a:buNone/>
            </a:pPr>
            <a:endParaRPr lang="nb-NO"/>
          </a:p>
          <a:p>
            <a:pPr marL="1257268" lvl="3" indent="0">
              <a:buNone/>
            </a:pPr>
            <a:endParaRPr lang="nb-NO"/>
          </a:p>
          <a:p>
            <a:pPr marL="1257268" lvl="3" indent="0">
              <a:buNone/>
            </a:pPr>
            <a:r>
              <a:rPr lang="nb-NO" sz="1100"/>
              <a:t>Alle relevante linjer </a:t>
            </a:r>
          </a:p>
          <a:p>
            <a:pPr marL="1257268" lvl="3" indent="0">
              <a:buNone/>
            </a:pPr>
            <a:r>
              <a:rPr lang="nb-NO" sz="1100"/>
              <a:t>blir ekspandert</a:t>
            </a:r>
          </a:p>
          <a:p>
            <a:pPr marL="1257268" lvl="3" indent="0">
              <a:buNone/>
            </a:pPr>
            <a:endParaRPr lang="nb-NO"/>
          </a:p>
          <a:p>
            <a:pPr marL="1257268" lvl="3" indent="0">
              <a:buNone/>
            </a:pPr>
            <a:endParaRPr lang="nb-NO"/>
          </a:p>
          <a:p>
            <a:pPr marL="1257268" lvl="3" indent="0">
              <a:buNone/>
            </a:pPr>
            <a:endParaRPr lang="nb-NO"/>
          </a:p>
          <a:p>
            <a:pPr marL="1257268" lvl="3" indent="0">
              <a:buNone/>
            </a:pPr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DA4C2-4FCA-CBB0-7791-063723FEE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710" y="2374767"/>
            <a:ext cx="4860409" cy="111733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E544DD-6BF8-CD2B-8179-1FFBDF5C7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25" y="2374767"/>
            <a:ext cx="5112772" cy="502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8DCE68-9C91-17AA-1C19-8CC987921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6691" y="3994145"/>
            <a:ext cx="5498618" cy="25825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628096-39F9-6E82-AF83-37D996551EC9}"/>
              </a:ext>
            </a:extLst>
          </p:cNvPr>
          <p:cNvCxnSpPr/>
          <p:nvPr/>
        </p:nvCxnSpPr>
        <p:spPr>
          <a:xfrm>
            <a:off x="2230877" y="2933434"/>
            <a:ext cx="1232170" cy="971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1AFE55-073A-AD23-95FE-1F4583E7741B}"/>
              </a:ext>
            </a:extLst>
          </p:cNvPr>
          <p:cNvCxnSpPr>
            <a:cxnSpLocks/>
          </p:cNvCxnSpPr>
          <p:nvPr/>
        </p:nvCxnSpPr>
        <p:spPr>
          <a:xfrm flipH="1">
            <a:off x="3658173" y="2543345"/>
            <a:ext cx="2749715" cy="13611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5D8036E-218A-EA34-42F3-B24EC4794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004" y="4508272"/>
            <a:ext cx="3441753" cy="17467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6818E6A-74F8-E3A0-383E-E9260E2FE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5683" y="4649019"/>
            <a:ext cx="5168462" cy="1516367"/>
          </a:xfrm>
          <a:prstGeom prst="rect">
            <a:avLst/>
          </a:prstGeom>
        </p:spPr>
      </p:pic>
      <p:sp>
        <p:nvSpPr>
          <p:cNvPr id="19" name="Arrow: Down 18">
            <a:extLst>
              <a:ext uri="{FF2B5EF4-FFF2-40B4-BE49-F238E27FC236}">
                <a16:creationId xmlns:a16="http://schemas.microsoft.com/office/drawing/2014/main" id="{921077EB-3861-34DB-192B-D1F0858A6C31}"/>
              </a:ext>
            </a:extLst>
          </p:cNvPr>
          <p:cNvSpPr/>
          <p:nvPr/>
        </p:nvSpPr>
        <p:spPr>
          <a:xfrm>
            <a:off x="1199745" y="3110146"/>
            <a:ext cx="246434" cy="1308524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8CD07C63-A581-5411-52EF-16F7B0237274}"/>
              </a:ext>
            </a:extLst>
          </p:cNvPr>
          <p:cNvSpPr/>
          <p:nvPr/>
        </p:nvSpPr>
        <p:spPr>
          <a:xfrm>
            <a:off x="9114802" y="3650922"/>
            <a:ext cx="246434" cy="94469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E65585-78DB-49EF-ED38-70CCC7A8607F}"/>
              </a:ext>
            </a:extLst>
          </p:cNvPr>
          <p:cNvSpPr/>
          <p:nvPr/>
        </p:nvSpPr>
        <p:spPr>
          <a:xfrm>
            <a:off x="1517515" y="2669274"/>
            <a:ext cx="1037617" cy="20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538229-FF44-66DC-9D25-24B74ADD233F}"/>
              </a:ext>
            </a:extLst>
          </p:cNvPr>
          <p:cNvSpPr/>
          <p:nvPr/>
        </p:nvSpPr>
        <p:spPr>
          <a:xfrm>
            <a:off x="6432770" y="2374767"/>
            <a:ext cx="318225" cy="20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93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uiExpand="1" animBg="1"/>
      <p:bldP spid="20" grpId="0" animBg="1"/>
      <p:bldP spid="21" grpId="0" uiExpand="1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8AB6-0338-2168-1155-A268D06F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Personalkostnader – indirekte kostnader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629B5-9730-2F0B-2775-FB1C88248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På foregående side viste vi spesifikasjon av personalkostnader</a:t>
            </a:r>
          </a:p>
          <a:p>
            <a:r>
              <a:rPr lang="nb-NO"/>
              <a:t>MEN – spesifikasjonen (uansett måte) dekker jo </a:t>
            </a:r>
            <a:r>
              <a:rPr lang="nb-NO" u="sng"/>
              <a:t>kun</a:t>
            </a:r>
            <a:r>
              <a:rPr lang="nb-NO"/>
              <a:t> de direkte kostnadene</a:t>
            </a:r>
          </a:p>
          <a:p>
            <a:r>
              <a:rPr lang="nb-NO"/>
              <a:t>Indirekte kostnader fremkommer på egne linjer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9BEBB-4161-C818-A9C9-F6C93F9D3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017" y="3009962"/>
            <a:ext cx="5441447" cy="336622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0FFF60-2B51-F069-869D-57B7A5B5BC2A}"/>
              </a:ext>
            </a:extLst>
          </p:cNvPr>
          <p:cNvSpPr/>
          <p:nvPr/>
        </p:nvSpPr>
        <p:spPr>
          <a:xfrm>
            <a:off x="6369017" y="3009962"/>
            <a:ext cx="5129722" cy="24910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2E906F4-BEA2-F1CD-7719-1FFC7CFD4E9C}"/>
              </a:ext>
            </a:extLst>
          </p:cNvPr>
          <p:cNvSpPr/>
          <p:nvPr/>
        </p:nvSpPr>
        <p:spPr>
          <a:xfrm>
            <a:off x="6413768" y="3748508"/>
            <a:ext cx="5129722" cy="25280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26F64A4-AF4D-0B25-7A56-C16910CA77C1}"/>
              </a:ext>
            </a:extLst>
          </p:cNvPr>
          <p:cNvSpPr/>
          <p:nvPr/>
        </p:nvSpPr>
        <p:spPr>
          <a:xfrm>
            <a:off x="6432335" y="5114075"/>
            <a:ext cx="5266799" cy="249108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9C3514-38D3-0ED7-30F6-2D4CBF40D23C}"/>
              </a:ext>
            </a:extLst>
          </p:cNvPr>
          <p:cNvSpPr/>
          <p:nvPr/>
        </p:nvSpPr>
        <p:spPr>
          <a:xfrm>
            <a:off x="6432336" y="5933752"/>
            <a:ext cx="5266798" cy="252802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2AB396-85F1-FA14-CCC2-DCB9C8C36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4" y="2865729"/>
            <a:ext cx="5177544" cy="56327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172ED7-9B1B-C73F-5E6B-58D9940BD5AC}"/>
              </a:ext>
            </a:extLst>
          </p:cNvPr>
          <p:cNvSpPr/>
          <p:nvPr/>
        </p:nvSpPr>
        <p:spPr>
          <a:xfrm>
            <a:off x="6369017" y="3009962"/>
            <a:ext cx="318225" cy="20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18978C-4E49-4F41-F227-CB1477838A7F}"/>
              </a:ext>
            </a:extLst>
          </p:cNvPr>
          <p:cNvSpPr/>
          <p:nvPr/>
        </p:nvSpPr>
        <p:spPr>
          <a:xfrm>
            <a:off x="6398202" y="3752510"/>
            <a:ext cx="318225" cy="20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9ED9EB-F42F-EF44-5B5B-FBE8FE27F693}"/>
              </a:ext>
            </a:extLst>
          </p:cNvPr>
          <p:cNvSpPr/>
          <p:nvPr/>
        </p:nvSpPr>
        <p:spPr>
          <a:xfrm>
            <a:off x="6365777" y="3266122"/>
            <a:ext cx="318225" cy="20752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E6162B-35B6-8AA2-5F7D-53558DFC75CB}"/>
              </a:ext>
            </a:extLst>
          </p:cNvPr>
          <p:cNvSpPr/>
          <p:nvPr/>
        </p:nvSpPr>
        <p:spPr>
          <a:xfrm>
            <a:off x="2623868" y="3232061"/>
            <a:ext cx="1046702" cy="2415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3F4152-8C93-E3E4-4D01-F33FDFB2C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850" y="3495340"/>
            <a:ext cx="5692970" cy="28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01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7B58-AA46-E676-99B5-1D1BB7F6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Andre kostnader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682DF-8FEF-4255-5E3F-42B12C0C0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Samme prinsipp for andre kostnader</a:t>
            </a:r>
          </a:p>
          <a:p>
            <a:endParaRPr lang="nb-NO"/>
          </a:p>
          <a:p>
            <a:endParaRPr lang="nb-NO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6CBF3B-268A-2175-FE5E-F6C6A68C8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48" y="2152367"/>
            <a:ext cx="5177544" cy="5632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DB98F40-91B2-41B1-AEB0-3348EB3B6622}"/>
              </a:ext>
            </a:extLst>
          </p:cNvPr>
          <p:cNvSpPr/>
          <p:nvPr/>
        </p:nvSpPr>
        <p:spPr>
          <a:xfrm>
            <a:off x="1586252" y="2518699"/>
            <a:ext cx="968880" cy="24158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1AE443-6CA3-4A3C-33AB-757A5F420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8" y="2825884"/>
            <a:ext cx="5316837" cy="3841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316F50-F876-4B42-8DCA-A1D5F9BD0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691" y="2825884"/>
            <a:ext cx="5332051" cy="251135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5DC199-51FA-8229-5E4D-F5357D05A4DF}"/>
              </a:ext>
            </a:extLst>
          </p:cNvPr>
          <p:cNvSpPr/>
          <p:nvPr/>
        </p:nvSpPr>
        <p:spPr>
          <a:xfrm>
            <a:off x="6343610" y="3403060"/>
            <a:ext cx="219317" cy="1864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888569-5F94-54F4-7F53-275A3C839B7A}"/>
              </a:ext>
            </a:extLst>
          </p:cNvPr>
          <p:cNvSpPr/>
          <p:nvPr/>
        </p:nvSpPr>
        <p:spPr>
          <a:xfrm>
            <a:off x="6346855" y="3665705"/>
            <a:ext cx="219317" cy="1864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A2F6FF-92BF-8490-E106-F628BD24ADFF}"/>
              </a:ext>
            </a:extLst>
          </p:cNvPr>
          <p:cNvSpPr/>
          <p:nvPr/>
        </p:nvSpPr>
        <p:spPr>
          <a:xfrm>
            <a:off x="6346855" y="4855134"/>
            <a:ext cx="219317" cy="1864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0454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676C-7523-9F3E-351F-4EE23715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Arbeidspakker – registrering på budsjettlinjene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4F700-6EDA-5A8B-5256-2D08464AC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Registreres på detaljeringen i Prisfanen</a:t>
            </a:r>
          </a:p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r>
              <a:rPr lang="nb-NO" sz="1800"/>
              <a:t>	</a:t>
            </a:r>
            <a:r>
              <a:rPr lang="nb-NO" sz="1800" b="1"/>
              <a:t>Eksempel:</a:t>
            </a:r>
          </a:p>
          <a:p>
            <a:pPr marL="0" indent="0">
              <a:buNone/>
            </a:pPr>
            <a:endParaRPr lang="nb-NO" sz="1800" b="1"/>
          </a:p>
          <a:p>
            <a:pPr marL="0" indent="0">
              <a:buNone/>
            </a:pPr>
            <a:endParaRPr lang="nb-NO" sz="1800" b="1"/>
          </a:p>
          <a:p>
            <a:pPr marL="0" indent="0">
              <a:buNone/>
            </a:pPr>
            <a:endParaRPr lang="nb-NO" sz="1800" b="1"/>
          </a:p>
          <a:p>
            <a:pPr marL="0" indent="0">
              <a:buNone/>
            </a:pPr>
            <a:endParaRPr lang="nb-NO" sz="1800" b="1"/>
          </a:p>
          <a:p>
            <a:pPr marL="0" indent="0">
              <a:buNone/>
            </a:pPr>
            <a:endParaRPr lang="nb-NO" sz="1800" b="1"/>
          </a:p>
          <a:p>
            <a:pPr marL="0" indent="0">
              <a:buNone/>
            </a:pPr>
            <a:r>
              <a:rPr lang="nb-NO" sz="1800" b="1"/>
              <a:t>	</a:t>
            </a:r>
            <a:r>
              <a:rPr lang="nb-NO" sz="1800"/>
              <a:t> </a:t>
            </a:r>
            <a:r>
              <a:rPr lang="nb-NO" sz="1400"/>
              <a:t>Tilsvarende for andre kostnadsgrupper</a:t>
            </a:r>
            <a:endParaRPr lang="nb-NO" sz="1800"/>
          </a:p>
          <a:p>
            <a:endParaRPr lang="nb-NO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9F067D-E347-24A7-8BBE-9C4642F3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61" y="2435010"/>
            <a:ext cx="8993274" cy="13522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FF7FBA-CA6E-D9E3-CBA1-9042D3449651}"/>
              </a:ext>
            </a:extLst>
          </p:cNvPr>
          <p:cNvSpPr/>
          <p:nvPr/>
        </p:nvSpPr>
        <p:spPr>
          <a:xfrm>
            <a:off x="3885755" y="2754547"/>
            <a:ext cx="932679" cy="92899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3288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4EB7AAE-6721-80D3-DAE1-A9F5E5F4A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02" y="2129668"/>
            <a:ext cx="6424404" cy="4532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F44860-A44E-7FA3-412E-361DCC3D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Pris (finansiering)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711E9-E3E9-A102-0556-B5D24C383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199745"/>
            <a:ext cx="11224996" cy="4965641"/>
          </a:xfrm>
        </p:spPr>
        <p:txBody>
          <a:bodyPr/>
          <a:lstStyle/>
          <a:p>
            <a:r>
              <a:rPr lang="nb-NO"/>
              <a:t>Som tidligere nevnt</a:t>
            </a:r>
          </a:p>
          <a:p>
            <a:pPr lvl="1"/>
            <a:r>
              <a:rPr lang="nb-NO"/>
              <a:t>Finansiering på Pris-fanen skal tilsvare det vi søker 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7AAEB-2A8A-96F9-8608-F2ED9A9A84BA}"/>
              </a:ext>
            </a:extLst>
          </p:cNvPr>
          <p:cNvSpPr/>
          <p:nvPr/>
        </p:nvSpPr>
        <p:spPr>
          <a:xfrm>
            <a:off x="4625058" y="6332946"/>
            <a:ext cx="627878" cy="2545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040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DF84E-7236-0F33-A91D-A19686F15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Men først – </a:t>
            </a:r>
            <a:r>
              <a:rPr lang="nb-NO" err="1"/>
              <a:t>rundsum</a:t>
            </a:r>
            <a:r>
              <a:rPr lang="nb-NO"/>
              <a:t> (NFR)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69B06C-2C8E-6A4A-5526-E52AF636B0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5676" y="1179175"/>
            <a:ext cx="6829339" cy="4818062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D45FC1-FDF6-054A-BABA-B9439132E954}"/>
              </a:ext>
            </a:extLst>
          </p:cNvPr>
          <p:cNvSpPr/>
          <p:nvPr/>
        </p:nvSpPr>
        <p:spPr>
          <a:xfrm>
            <a:off x="4456444" y="1696094"/>
            <a:ext cx="725155" cy="20404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6F671-85EC-2F13-A46A-15D59F058A34}"/>
              </a:ext>
            </a:extLst>
          </p:cNvPr>
          <p:cNvSpPr/>
          <p:nvPr/>
        </p:nvSpPr>
        <p:spPr>
          <a:xfrm>
            <a:off x="4505082" y="3174462"/>
            <a:ext cx="627878" cy="2545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2151F-336B-B6E2-BEA0-CC66016B41C6}"/>
              </a:ext>
            </a:extLst>
          </p:cNvPr>
          <p:cNvSpPr/>
          <p:nvPr/>
        </p:nvSpPr>
        <p:spPr>
          <a:xfrm>
            <a:off x="4528368" y="5061242"/>
            <a:ext cx="627878" cy="2545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377C3C-1617-727A-77E0-DEC9B352D593}"/>
              </a:ext>
            </a:extLst>
          </p:cNvPr>
          <p:cNvSpPr/>
          <p:nvPr/>
        </p:nvSpPr>
        <p:spPr>
          <a:xfrm>
            <a:off x="4505082" y="4118283"/>
            <a:ext cx="627878" cy="25453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E7673-3E0F-9C99-A9FF-D3AA57EB2FD2}"/>
              </a:ext>
            </a:extLst>
          </p:cNvPr>
          <p:cNvSpPr txBox="1"/>
          <p:nvPr/>
        </p:nvSpPr>
        <p:spPr>
          <a:xfrm>
            <a:off x="7241628" y="1481727"/>
            <a:ext cx="3497708" cy="267765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NFRs </a:t>
            </a:r>
            <a:r>
              <a:rPr lang="nb-NO" sz="1400" err="1"/>
              <a:t>rundsum</a:t>
            </a:r>
            <a:r>
              <a:rPr lang="nb-NO" sz="1400"/>
              <a:t>-satser er innarbeidet i malen</a:t>
            </a:r>
          </a:p>
          <a:p>
            <a:pPr marL="180975" lvl="1" indent="-168275">
              <a:buFont typeface="Arial" panose="020B0604020202020204" pitchFamily="34" charset="0"/>
              <a:buChar char="•"/>
            </a:pPr>
            <a:r>
              <a:rPr lang="nb-NO" sz="1400"/>
              <a:t>Hele </a:t>
            </a:r>
            <a:r>
              <a:rPr lang="nb-NO" sz="1400" err="1"/>
              <a:t>rundsummen</a:t>
            </a:r>
            <a:r>
              <a:rPr lang="nb-NO" sz="1400"/>
              <a:t> legges som finansiering (pris) på linjene for direkte personalkostnader</a:t>
            </a:r>
          </a:p>
          <a:p>
            <a:pPr marL="357188" lvl="2" indent="-168275">
              <a:buFont typeface="Arial" panose="020B0604020202020204" pitchFamily="34" charset="0"/>
              <a:buChar char="•"/>
            </a:pPr>
            <a:r>
              <a:rPr lang="nb-NO" sz="1400"/>
              <a:t>Pris indirekte kostnader (for de det beregnes </a:t>
            </a:r>
            <a:r>
              <a:rPr lang="nb-NO" sz="1400" err="1"/>
              <a:t>rundsum</a:t>
            </a:r>
            <a:r>
              <a:rPr lang="nb-NO" sz="1400"/>
              <a:t> for) settes til 0</a:t>
            </a:r>
          </a:p>
          <a:p>
            <a:pPr marL="180975" lvl="1" indent="-168275">
              <a:buFont typeface="Arial" panose="020B0604020202020204" pitchFamily="34" charset="0"/>
              <a:buChar char="•"/>
            </a:pPr>
            <a:r>
              <a:rPr lang="nb-NO" sz="1400"/>
              <a:t>Hver gang det lagres beregnes </a:t>
            </a:r>
            <a:r>
              <a:rPr lang="nb-NO" sz="1400" err="1"/>
              <a:t>rundsum</a:t>
            </a:r>
            <a:r>
              <a:rPr lang="nb-NO" sz="1400"/>
              <a:t> på nytt</a:t>
            </a:r>
          </a:p>
          <a:p>
            <a:pPr marL="474663" lvl="2" indent="-285750">
              <a:buFont typeface="Wingdings" panose="05000000000000000000" pitchFamily="2" charset="2"/>
              <a:buChar char="Ø"/>
            </a:pPr>
            <a:r>
              <a:rPr lang="nb-NO" sz="1400"/>
              <a:t>Ikke bruk tid på å regulere pris på personale som er </a:t>
            </a:r>
            <a:r>
              <a:rPr lang="nb-NO" sz="1400" err="1"/>
              <a:t>rundsumfinansiert</a:t>
            </a:r>
            <a:endParaRPr lang="nb-NO" sz="1400"/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1605446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D947-75C7-76FE-893D-D5D763FB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Pris – regulering til søknadsbeløp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A8BB-BC08-5217-6804-74F292030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endParaRPr lang="nb-NO" sz="2000"/>
          </a:p>
          <a:p>
            <a:r>
              <a:rPr lang="nb-NO" sz="2000"/>
              <a:t>Normalt regulerer vi Finansiering</a:t>
            </a:r>
          </a:p>
          <a:p>
            <a:r>
              <a:rPr lang="nb-NO" sz="2000"/>
              <a:t>På EU-prosjekter regulerer vi Aksepterte kostnader (kolonne 2)</a:t>
            </a:r>
          </a:p>
          <a:p>
            <a:pPr lvl="1"/>
            <a:r>
              <a:rPr lang="nb-NO" sz="1800"/>
              <a:t>Dette for å få korrekt beregning av finansierte indirekte kostnader (25%)</a:t>
            </a:r>
          </a:p>
          <a:p>
            <a:pPr lvl="1"/>
            <a:endParaRPr lang="nb-NO" sz="1800"/>
          </a:p>
          <a:p>
            <a:r>
              <a:rPr lang="nb-NO" sz="2000"/>
              <a:t>Ved kostnadsomveltning hentes finansiering fra fanen Kostnadsomveltning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61B363-1841-5631-FB24-0729F5AB2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93" y="1907731"/>
            <a:ext cx="8817044" cy="7325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D44C0B1-4BC1-816E-908C-7F1943C1F8A3}"/>
              </a:ext>
            </a:extLst>
          </p:cNvPr>
          <p:cNvCxnSpPr>
            <a:cxnSpLocks/>
          </p:cNvCxnSpPr>
          <p:nvPr/>
        </p:nvCxnSpPr>
        <p:spPr>
          <a:xfrm flipV="1">
            <a:off x="4559030" y="2367064"/>
            <a:ext cx="1455318" cy="8339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6C24055-B3DD-402D-5502-7363E0B01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502" y="4840096"/>
            <a:ext cx="5433632" cy="14863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76E0594-6D87-69CD-40B1-5AF66ECB96B5}"/>
              </a:ext>
            </a:extLst>
          </p:cNvPr>
          <p:cNvSpPr/>
          <p:nvPr/>
        </p:nvSpPr>
        <p:spPr>
          <a:xfrm>
            <a:off x="9219754" y="5342638"/>
            <a:ext cx="1220380" cy="9032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517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9036C8D-FDC4-F049-91E9-1DAA779ED885}"/>
              </a:ext>
            </a:extLst>
          </p:cNvPr>
          <p:cNvSpPr>
            <a:spLocks/>
          </p:cNvSpPr>
          <p:nvPr/>
        </p:nvSpPr>
        <p:spPr>
          <a:xfrm>
            <a:off x="6350621" y="2291022"/>
            <a:ext cx="10999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a-DK" sz="1400" b="1">
                <a:solidFill>
                  <a:prstClr val="white"/>
                </a:solidFill>
              </a:rPr>
              <a:t>Hva får vi?</a:t>
            </a:r>
            <a:endParaRPr lang="en-US" sz="1400" b="1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132131B-3148-5443-8B17-7CF35980D764}"/>
              </a:ext>
            </a:extLst>
          </p:cNvPr>
          <p:cNvSpPr>
            <a:spLocks/>
          </p:cNvSpPr>
          <p:nvPr/>
        </p:nvSpPr>
        <p:spPr>
          <a:xfrm>
            <a:off x="2001377" y="2286549"/>
            <a:ext cx="6014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da-DK" sz="1400" b="1">
                <a:solidFill>
                  <a:schemeClr val="bg1"/>
                </a:solidFill>
              </a:rPr>
              <a:t>I dag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45B5E-C646-4FAC-971B-8871ED3D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17500"/>
            <a:ext cx="11188700" cy="650123"/>
          </a:xfrm>
        </p:spPr>
        <p:txBody>
          <a:bodyPr/>
          <a:lstStyle/>
          <a:p>
            <a:r>
              <a:rPr lang="nb-NO"/>
              <a:t>Hva blir endringen?</a:t>
            </a:r>
            <a:endParaRPr lang="en-US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5ED07B7-54C8-DCE8-B913-5EF3D3664E95}"/>
              </a:ext>
            </a:extLst>
          </p:cNvPr>
          <p:cNvGraphicFramePr>
            <a:graphicFrameLocks noGrp="1"/>
          </p:cNvGraphicFramePr>
          <p:nvPr/>
        </p:nvGraphicFramePr>
        <p:xfrm>
          <a:off x="517214" y="967623"/>
          <a:ext cx="7024914" cy="53345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59567">
                  <a:extLst>
                    <a:ext uri="{9D8B030D-6E8A-4147-A177-3AD203B41FA5}">
                      <a16:colId xmlns:a16="http://schemas.microsoft.com/office/drawing/2014/main" val="3605158748"/>
                    </a:ext>
                  </a:extLst>
                </a:gridCol>
                <a:gridCol w="3465347">
                  <a:extLst>
                    <a:ext uri="{9D8B030D-6E8A-4147-A177-3AD203B41FA5}">
                      <a16:colId xmlns:a16="http://schemas.microsoft.com/office/drawing/2014/main" val="1248415860"/>
                    </a:ext>
                  </a:extLst>
                </a:gridCol>
              </a:tblGrid>
              <a:tr h="333844">
                <a:tc>
                  <a:txBody>
                    <a:bodyPr/>
                    <a:lstStyle/>
                    <a:p>
                      <a:r>
                        <a:rPr lang="nb-NO" sz="1800"/>
                        <a:t>I DAG</a:t>
                      </a:r>
                      <a:endParaRPr lang="nb-NO" sz="18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b-NO" sz="1800"/>
                        <a:t>HVA FÅR VI</a:t>
                      </a:r>
                      <a:endParaRPr lang="nb-NO" sz="180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0199244"/>
                  </a:ext>
                </a:extLst>
              </a:tr>
              <a:tr h="457710">
                <a:tc gridSpan="2">
                  <a:txBody>
                    <a:bodyPr/>
                    <a:lstStyle/>
                    <a:p>
                      <a:pPr algn="ctr"/>
                      <a:r>
                        <a:rPr lang="nb-NO" sz="1600" b="1" i="1"/>
                        <a:t>Uendret</a:t>
                      </a:r>
                      <a:r>
                        <a:rPr lang="nb-NO" sz="1600" i="1"/>
                        <a:t>: Interne prosesser for godkjenning av oppstart søknadsprosess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3365902"/>
                  </a:ext>
                </a:extLst>
              </a:tr>
              <a:tr h="751148">
                <a:tc>
                  <a:txBody>
                    <a:bodyPr/>
                    <a:lstStyle/>
                    <a:p>
                      <a:r>
                        <a:rPr lang="nb-NO" sz="1600"/>
                        <a:t>Registrering av søknad: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nb-NO" sz="1600"/>
                        <a:t>Ingen registrering i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1600"/>
                        <a:t>Registrering og prosessering av søknad i Unit4</a:t>
                      </a:r>
                      <a:endParaRPr lang="nb-NO"/>
                    </a:p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263018"/>
                  </a:ext>
                </a:extLst>
              </a:tr>
              <a:tr h="119627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/>
                        <a:t>Budsjettmaler i Excel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/>
                        <a:t>Fortrinnsvis PØ (i dialog med PL)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600"/>
                        <a:t>men blir også gjort av  PL eller andre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nb-NO" sz="1600"/>
                        <a:t>Budsjettmaler i Unit4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/>
                        <a:t>PØ (fagpersonen) som jobber med</a:t>
                      </a:r>
                    </a:p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479194"/>
                  </a:ext>
                </a:extLst>
              </a:tr>
              <a:tr h="141883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/>
                        <a:t>Sjekkliste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600"/>
                        <a:t>Manuelt dokument som må skrives ut og signeres</a:t>
                      </a:r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nb-NO" sz="1600"/>
                        <a:t>Skal arkiveres i </a:t>
                      </a:r>
                      <a:r>
                        <a:rPr lang="nb-NO" sz="1600" err="1"/>
                        <a:t>ePhorte</a:t>
                      </a:r>
                      <a:endParaRPr lang="nb-NO" sz="1600"/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nb-NO" sz="1600"/>
                    </a:p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nb-NO" sz="1600"/>
                        <a:t>«Sjekkliste» integrert i, og lagres i, systemet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b-NO" sz="1600"/>
                        <a:t>Må fylles ut og godkjennes </a:t>
                      </a:r>
                      <a:r>
                        <a:rPr lang="nb-NO" sz="1600" u="sng"/>
                        <a:t>før søknad</a:t>
                      </a:r>
                    </a:p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36721"/>
                  </a:ext>
                </a:extLst>
              </a:tr>
              <a:tr h="7511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/>
                        <a:t>Ved tilslag: Registrering av prosjekt</a:t>
                      </a:r>
                    </a:p>
                    <a:p>
                      <a:endParaRPr lang="nb-NO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/>
                        <a:t>Ved tilslag: Data fra søknad overføres til prosjektmodul</a:t>
                      </a:r>
                    </a:p>
                    <a:p>
                      <a:endParaRPr lang="nb-NO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968115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3B3577F8-1932-719E-5A26-1949206C074D}"/>
              </a:ext>
            </a:extLst>
          </p:cNvPr>
          <p:cNvGrpSpPr/>
          <p:nvPr/>
        </p:nvGrpSpPr>
        <p:grpSpPr>
          <a:xfrm>
            <a:off x="7821438" y="1905549"/>
            <a:ext cx="4126683" cy="3533241"/>
            <a:chOff x="7876631" y="1885631"/>
            <a:chExt cx="4126683" cy="35332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1B21AFB-EDE3-EDF3-510F-935B01EDDEC4}"/>
                </a:ext>
              </a:extLst>
            </p:cNvPr>
            <p:cNvGrpSpPr/>
            <p:nvPr/>
          </p:nvGrpSpPr>
          <p:grpSpPr>
            <a:xfrm>
              <a:off x="7876631" y="1885631"/>
              <a:ext cx="4126683" cy="493852"/>
              <a:chOff x="6699368" y="1408854"/>
              <a:chExt cx="2915425" cy="412210"/>
            </a:xfr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69FB4070-02E1-ABC7-CE4F-6650DE79D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99368" y="1408854"/>
                <a:ext cx="2915425" cy="412210"/>
              </a:xfrm>
              <a:prstGeom prst="rect">
                <a:avLst/>
              </a:prstGeom>
              <a:grpFill/>
              <a:ln w="12700" algn="ctr">
                <a:noFill/>
                <a:miter lim="800000"/>
                <a:headEnd/>
                <a:tailEnd type="none" w="sm" len="med"/>
              </a:ln>
            </p:spPr>
            <p:txBody>
              <a:bodyPr lIns="32560" tIns="32560" rIns="32560" bIns="32560" anchor="ctr" anchorCtr="1"/>
              <a:lstStyle/>
              <a:p>
                <a:pPr algn="ctr" defTabSz="865782"/>
                <a:r>
                  <a:rPr lang="nb-NO" sz="1200" b="1" spc="600">
                    <a:solidFill>
                      <a:schemeClr val="bg1"/>
                    </a:solidFill>
                    <a:latin typeface="+mj-lt"/>
                  </a:rPr>
                  <a:t>ENDRING</a:t>
                </a:r>
              </a:p>
            </p:txBody>
          </p:sp>
          <p:sp>
            <p:nvSpPr>
              <p:cNvPr id="7" name="Freeform 19">
                <a:extLst>
                  <a:ext uri="{FF2B5EF4-FFF2-40B4-BE49-F238E27FC236}">
                    <a16:creationId xmlns:a16="http://schemas.microsoft.com/office/drawing/2014/main" id="{D31C94C6-70F5-8114-A737-FFAE709F21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07561" y="1462524"/>
                <a:ext cx="226268" cy="304870"/>
              </a:xfrm>
              <a:custGeom>
                <a:avLst/>
                <a:gdLst>
                  <a:gd name="T0" fmla="*/ 354 w 898"/>
                  <a:gd name="T1" fmla="*/ 10 h 898"/>
                  <a:gd name="T2" fmla="*/ 194 w 898"/>
                  <a:gd name="T3" fmla="*/ 80 h 898"/>
                  <a:gd name="T4" fmla="*/ 74 w 898"/>
                  <a:gd name="T5" fmla="*/ 204 h 898"/>
                  <a:gd name="T6" fmla="*/ 8 w 898"/>
                  <a:gd name="T7" fmla="*/ 364 h 898"/>
                  <a:gd name="T8" fmla="*/ 4 w 898"/>
                  <a:gd name="T9" fmla="*/ 502 h 898"/>
                  <a:gd name="T10" fmla="*/ 58 w 898"/>
                  <a:gd name="T11" fmla="*/ 668 h 898"/>
                  <a:gd name="T12" fmla="*/ 168 w 898"/>
                  <a:gd name="T13" fmla="*/ 800 h 898"/>
                  <a:gd name="T14" fmla="*/ 322 w 898"/>
                  <a:gd name="T15" fmla="*/ 880 h 898"/>
                  <a:gd name="T16" fmla="*/ 456 w 898"/>
                  <a:gd name="T17" fmla="*/ 898 h 898"/>
                  <a:gd name="T18" fmla="*/ 630 w 898"/>
                  <a:gd name="T19" fmla="*/ 860 h 898"/>
                  <a:gd name="T20" fmla="*/ 772 w 898"/>
                  <a:gd name="T21" fmla="*/ 762 h 898"/>
                  <a:gd name="T22" fmla="*/ 866 w 898"/>
                  <a:gd name="T23" fmla="*/ 618 h 898"/>
                  <a:gd name="T24" fmla="*/ 898 w 898"/>
                  <a:gd name="T25" fmla="*/ 444 h 898"/>
                  <a:gd name="T26" fmla="*/ 876 w 898"/>
                  <a:gd name="T27" fmla="*/ 310 h 898"/>
                  <a:gd name="T28" fmla="*/ 792 w 898"/>
                  <a:gd name="T29" fmla="*/ 160 h 898"/>
                  <a:gd name="T30" fmla="*/ 658 w 898"/>
                  <a:gd name="T31" fmla="*/ 52 h 898"/>
                  <a:gd name="T32" fmla="*/ 490 w 898"/>
                  <a:gd name="T33" fmla="*/ 2 h 898"/>
                  <a:gd name="T34" fmla="*/ 440 w 898"/>
                  <a:gd name="T35" fmla="*/ 722 h 898"/>
                  <a:gd name="T36" fmla="*/ 402 w 898"/>
                  <a:gd name="T37" fmla="*/ 710 h 898"/>
                  <a:gd name="T38" fmla="*/ 376 w 898"/>
                  <a:gd name="T39" fmla="*/ 670 h 898"/>
                  <a:gd name="T40" fmla="*/ 382 w 898"/>
                  <a:gd name="T41" fmla="*/ 630 h 898"/>
                  <a:gd name="T42" fmla="*/ 416 w 898"/>
                  <a:gd name="T43" fmla="*/ 596 h 898"/>
                  <a:gd name="T44" fmla="*/ 444 w 898"/>
                  <a:gd name="T45" fmla="*/ 592 h 898"/>
                  <a:gd name="T46" fmla="*/ 492 w 898"/>
                  <a:gd name="T47" fmla="*/ 612 h 898"/>
                  <a:gd name="T48" fmla="*/ 508 w 898"/>
                  <a:gd name="T49" fmla="*/ 660 h 898"/>
                  <a:gd name="T50" fmla="*/ 498 w 898"/>
                  <a:gd name="T51" fmla="*/ 696 h 898"/>
                  <a:gd name="T52" fmla="*/ 456 w 898"/>
                  <a:gd name="T53" fmla="*/ 722 h 898"/>
                  <a:gd name="T54" fmla="*/ 604 w 898"/>
                  <a:gd name="T55" fmla="*/ 404 h 898"/>
                  <a:gd name="T56" fmla="*/ 522 w 898"/>
                  <a:gd name="T57" fmla="*/ 470 h 898"/>
                  <a:gd name="T58" fmla="*/ 498 w 898"/>
                  <a:gd name="T59" fmla="*/ 496 h 898"/>
                  <a:gd name="T60" fmla="*/ 490 w 898"/>
                  <a:gd name="T61" fmla="*/ 532 h 898"/>
                  <a:gd name="T62" fmla="*/ 386 w 898"/>
                  <a:gd name="T63" fmla="*/ 528 h 898"/>
                  <a:gd name="T64" fmla="*/ 398 w 898"/>
                  <a:gd name="T65" fmla="*/ 460 h 898"/>
                  <a:gd name="T66" fmla="*/ 426 w 898"/>
                  <a:gd name="T67" fmla="*/ 432 h 898"/>
                  <a:gd name="T68" fmla="*/ 492 w 898"/>
                  <a:gd name="T69" fmla="*/ 380 h 898"/>
                  <a:gd name="T70" fmla="*/ 512 w 898"/>
                  <a:gd name="T71" fmla="*/ 350 h 898"/>
                  <a:gd name="T72" fmla="*/ 514 w 898"/>
                  <a:gd name="T73" fmla="*/ 320 h 898"/>
                  <a:gd name="T74" fmla="*/ 502 w 898"/>
                  <a:gd name="T75" fmla="*/ 288 h 898"/>
                  <a:gd name="T76" fmla="*/ 450 w 898"/>
                  <a:gd name="T77" fmla="*/ 268 h 898"/>
                  <a:gd name="T78" fmla="*/ 406 w 898"/>
                  <a:gd name="T79" fmla="*/ 282 h 898"/>
                  <a:gd name="T80" fmla="*/ 386 w 898"/>
                  <a:gd name="T81" fmla="*/ 318 h 898"/>
                  <a:gd name="T82" fmla="*/ 274 w 898"/>
                  <a:gd name="T83" fmla="*/ 348 h 898"/>
                  <a:gd name="T84" fmla="*/ 280 w 898"/>
                  <a:gd name="T85" fmla="*/ 298 h 898"/>
                  <a:gd name="T86" fmla="*/ 314 w 898"/>
                  <a:gd name="T87" fmla="*/ 228 h 898"/>
                  <a:gd name="T88" fmla="*/ 366 w 898"/>
                  <a:gd name="T89" fmla="*/ 192 h 898"/>
                  <a:gd name="T90" fmla="*/ 446 w 898"/>
                  <a:gd name="T91" fmla="*/ 176 h 898"/>
                  <a:gd name="T92" fmla="*/ 518 w 898"/>
                  <a:gd name="T93" fmla="*/ 186 h 898"/>
                  <a:gd name="T94" fmla="*/ 576 w 898"/>
                  <a:gd name="T95" fmla="*/ 214 h 898"/>
                  <a:gd name="T96" fmla="*/ 608 w 898"/>
                  <a:gd name="T97" fmla="*/ 248 h 898"/>
                  <a:gd name="T98" fmla="*/ 628 w 898"/>
                  <a:gd name="T99" fmla="*/ 308 h 898"/>
                  <a:gd name="T100" fmla="*/ 622 w 898"/>
                  <a:gd name="T101" fmla="*/ 366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98" h="898">
                    <a:moveTo>
                      <a:pt x="444" y="0"/>
                    </a:moveTo>
                    <a:lnTo>
                      <a:pt x="444" y="0"/>
                    </a:lnTo>
                    <a:lnTo>
                      <a:pt x="398" y="4"/>
                    </a:lnTo>
                    <a:lnTo>
                      <a:pt x="354" y="10"/>
                    </a:lnTo>
                    <a:lnTo>
                      <a:pt x="310" y="22"/>
                    </a:lnTo>
                    <a:lnTo>
                      <a:pt x="270" y="38"/>
                    </a:lnTo>
                    <a:lnTo>
                      <a:pt x="230" y="58"/>
                    </a:lnTo>
                    <a:lnTo>
                      <a:pt x="194" y="80"/>
                    </a:lnTo>
                    <a:lnTo>
                      <a:pt x="160" y="106"/>
                    </a:lnTo>
                    <a:lnTo>
                      <a:pt x="128" y="136"/>
                    </a:lnTo>
                    <a:lnTo>
                      <a:pt x="100" y="168"/>
                    </a:lnTo>
                    <a:lnTo>
                      <a:pt x="74" y="204"/>
                    </a:lnTo>
                    <a:lnTo>
                      <a:pt x="52" y="240"/>
                    </a:lnTo>
                    <a:lnTo>
                      <a:pt x="34" y="280"/>
                    </a:lnTo>
                    <a:lnTo>
                      <a:pt x="20" y="322"/>
                    </a:lnTo>
                    <a:lnTo>
                      <a:pt x="8" y="364"/>
                    </a:lnTo>
                    <a:lnTo>
                      <a:pt x="2" y="41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" y="502"/>
                    </a:lnTo>
                    <a:lnTo>
                      <a:pt x="12" y="546"/>
                    </a:lnTo>
                    <a:lnTo>
                      <a:pt x="22" y="588"/>
                    </a:lnTo>
                    <a:lnTo>
                      <a:pt x="38" y="630"/>
                    </a:lnTo>
                    <a:lnTo>
                      <a:pt x="58" y="668"/>
                    </a:lnTo>
                    <a:lnTo>
                      <a:pt x="80" y="706"/>
                    </a:lnTo>
                    <a:lnTo>
                      <a:pt x="108" y="740"/>
                    </a:lnTo>
                    <a:lnTo>
                      <a:pt x="136" y="772"/>
                    </a:lnTo>
                    <a:lnTo>
                      <a:pt x="168" y="800"/>
                    </a:lnTo>
                    <a:lnTo>
                      <a:pt x="204" y="824"/>
                    </a:lnTo>
                    <a:lnTo>
                      <a:pt x="242" y="846"/>
                    </a:lnTo>
                    <a:lnTo>
                      <a:pt x="280" y="866"/>
                    </a:lnTo>
                    <a:lnTo>
                      <a:pt x="322" y="880"/>
                    </a:lnTo>
                    <a:lnTo>
                      <a:pt x="366" y="890"/>
                    </a:lnTo>
                    <a:lnTo>
                      <a:pt x="410" y="896"/>
                    </a:lnTo>
                    <a:lnTo>
                      <a:pt x="456" y="898"/>
                    </a:lnTo>
                    <a:lnTo>
                      <a:pt x="456" y="898"/>
                    </a:lnTo>
                    <a:lnTo>
                      <a:pt x="502" y="896"/>
                    </a:lnTo>
                    <a:lnTo>
                      <a:pt x="546" y="888"/>
                    </a:lnTo>
                    <a:lnTo>
                      <a:pt x="590" y="876"/>
                    </a:lnTo>
                    <a:lnTo>
                      <a:pt x="630" y="860"/>
                    </a:lnTo>
                    <a:lnTo>
                      <a:pt x="670" y="842"/>
                    </a:lnTo>
                    <a:lnTo>
                      <a:pt x="706" y="818"/>
                    </a:lnTo>
                    <a:lnTo>
                      <a:pt x="740" y="792"/>
                    </a:lnTo>
                    <a:lnTo>
                      <a:pt x="772" y="762"/>
                    </a:lnTo>
                    <a:lnTo>
                      <a:pt x="800" y="730"/>
                    </a:lnTo>
                    <a:lnTo>
                      <a:pt x="826" y="696"/>
                    </a:lnTo>
                    <a:lnTo>
                      <a:pt x="848" y="658"/>
                    </a:lnTo>
                    <a:lnTo>
                      <a:pt x="866" y="618"/>
                    </a:lnTo>
                    <a:lnTo>
                      <a:pt x="880" y="578"/>
                    </a:lnTo>
                    <a:lnTo>
                      <a:pt x="890" y="534"/>
                    </a:lnTo>
                    <a:lnTo>
                      <a:pt x="898" y="49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6" y="398"/>
                    </a:lnTo>
                    <a:lnTo>
                      <a:pt x="888" y="352"/>
                    </a:lnTo>
                    <a:lnTo>
                      <a:pt x="876" y="310"/>
                    </a:lnTo>
                    <a:lnTo>
                      <a:pt x="862" y="270"/>
                    </a:lnTo>
                    <a:lnTo>
                      <a:pt x="842" y="230"/>
                    </a:lnTo>
                    <a:lnTo>
                      <a:pt x="818" y="194"/>
                    </a:lnTo>
                    <a:lnTo>
                      <a:pt x="792" y="160"/>
                    </a:lnTo>
                    <a:lnTo>
                      <a:pt x="762" y="128"/>
                    </a:lnTo>
                    <a:lnTo>
                      <a:pt x="730" y="100"/>
                    </a:lnTo>
                    <a:lnTo>
                      <a:pt x="696" y="74"/>
                    </a:lnTo>
                    <a:lnTo>
                      <a:pt x="658" y="52"/>
                    </a:lnTo>
                    <a:lnTo>
                      <a:pt x="618" y="34"/>
                    </a:lnTo>
                    <a:lnTo>
                      <a:pt x="578" y="18"/>
                    </a:lnTo>
                    <a:lnTo>
                      <a:pt x="534" y="8"/>
                    </a:lnTo>
                    <a:lnTo>
                      <a:pt x="490" y="2"/>
                    </a:lnTo>
                    <a:lnTo>
                      <a:pt x="444" y="0"/>
                    </a:lnTo>
                    <a:lnTo>
                      <a:pt x="444" y="0"/>
                    </a:lnTo>
                    <a:close/>
                    <a:moveTo>
                      <a:pt x="442" y="722"/>
                    </a:moveTo>
                    <a:lnTo>
                      <a:pt x="440" y="722"/>
                    </a:lnTo>
                    <a:lnTo>
                      <a:pt x="440" y="722"/>
                    </a:lnTo>
                    <a:lnTo>
                      <a:pt x="426" y="720"/>
                    </a:lnTo>
                    <a:lnTo>
                      <a:pt x="414" y="716"/>
                    </a:lnTo>
                    <a:lnTo>
                      <a:pt x="402" y="710"/>
                    </a:lnTo>
                    <a:lnTo>
                      <a:pt x="394" y="702"/>
                    </a:lnTo>
                    <a:lnTo>
                      <a:pt x="386" y="694"/>
                    </a:lnTo>
                    <a:lnTo>
                      <a:pt x="380" y="682"/>
                    </a:lnTo>
                    <a:lnTo>
                      <a:pt x="376" y="670"/>
                    </a:lnTo>
                    <a:lnTo>
                      <a:pt x="376" y="656"/>
                    </a:lnTo>
                    <a:lnTo>
                      <a:pt x="376" y="656"/>
                    </a:lnTo>
                    <a:lnTo>
                      <a:pt x="378" y="642"/>
                    </a:lnTo>
                    <a:lnTo>
                      <a:pt x="382" y="630"/>
                    </a:lnTo>
                    <a:lnTo>
                      <a:pt x="388" y="620"/>
                    </a:lnTo>
                    <a:lnTo>
                      <a:pt x="396" y="610"/>
                    </a:lnTo>
                    <a:lnTo>
                      <a:pt x="404" y="602"/>
                    </a:lnTo>
                    <a:lnTo>
                      <a:pt x="416" y="596"/>
                    </a:lnTo>
                    <a:lnTo>
                      <a:pt x="428" y="594"/>
                    </a:lnTo>
                    <a:lnTo>
                      <a:pt x="442" y="592"/>
                    </a:lnTo>
                    <a:lnTo>
                      <a:pt x="444" y="592"/>
                    </a:lnTo>
                    <a:lnTo>
                      <a:pt x="444" y="592"/>
                    </a:lnTo>
                    <a:lnTo>
                      <a:pt x="458" y="594"/>
                    </a:lnTo>
                    <a:lnTo>
                      <a:pt x="470" y="598"/>
                    </a:lnTo>
                    <a:lnTo>
                      <a:pt x="482" y="604"/>
                    </a:lnTo>
                    <a:lnTo>
                      <a:pt x="492" y="612"/>
                    </a:lnTo>
                    <a:lnTo>
                      <a:pt x="498" y="622"/>
                    </a:lnTo>
                    <a:lnTo>
                      <a:pt x="504" y="632"/>
                    </a:lnTo>
                    <a:lnTo>
                      <a:pt x="508" y="646"/>
                    </a:lnTo>
                    <a:lnTo>
                      <a:pt x="508" y="660"/>
                    </a:lnTo>
                    <a:lnTo>
                      <a:pt x="508" y="660"/>
                    </a:lnTo>
                    <a:lnTo>
                      <a:pt x="506" y="674"/>
                    </a:lnTo>
                    <a:lnTo>
                      <a:pt x="504" y="686"/>
                    </a:lnTo>
                    <a:lnTo>
                      <a:pt x="498" y="696"/>
                    </a:lnTo>
                    <a:lnTo>
                      <a:pt x="490" y="706"/>
                    </a:lnTo>
                    <a:lnTo>
                      <a:pt x="480" y="712"/>
                    </a:lnTo>
                    <a:lnTo>
                      <a:pt x="468" y="718"/>
                    </a:lnTo>
                    <a:lnTo>
                      <a:pt x="456" y="722"/>
                    </a:lnTo>
                    <a:lnTo>
                      <a:pt x="442" y="722"/>
                    </a:lnTo>
                    <a:lnTo>
                      <a:pt x="442" y="722"/>
                    </a:lnTo>
                    <a:close/>
                    <a:moveTo>
                      <a:pt x="604" y="404"/>
                    </a:moveTo>
                    <a:lnTo>
                      <a:pt x="604" y="404"/>
                    </a:lnTo>
                    <a:lnTo>
                      <a:pt x="594" y="414"/>
                    </a:lnTo>
                    <a:lnTo>
                      <a:pt x="582" y="426"/>
                    </a:lnTo>
                    <a:lnTo>
                      <a:pt x="550" y="452"/>
                    </a:lnTo>
                    <a:lnTo>
                      <a:pt x="522" y="470"/>
                    </a:lnTo>
                    <a:lnTo>
                      <a:pt x="522" y="470"/>
                    </a:lnTo>
                    <a:lnTo>
                      <a:pt x="512" y="480"/>
                    </a:lnTo>
                    <a:lnTo>
                      <a:pt x="504" y="488"/>
                    </a:lnTo>
                    <a:lnTo>
                      <a:pt x="498" y="496"/>
                    </a:lnTo>
                    <a:lnTo>
                      <a:pt x="494" y="504"/>
                    </a:lnTo>
                    <a:lnTo>
                      <a:pt x="494" y="504"/>
                    </a:lnTo>
                    <a:lnTo>
                      <a:pt x="492" y="516"/>
                    </a:lnTo>
                    <a:lnTo>
                      <a:pt x="490" y="532"/>
                    </a:lnTo>
                    <a:lnTo>
                      <a:pt x="490" y="536"/>
                    </a:lnTo>
                    <a:lnTo>
                      <a:pt x="386" y="536"/>
                    </a:lnTo>
                    <a:lnTo>
                      <a:pt x="386" y="528"/>
                    </a:lnTo>
                    <a:lnTo>
                      <a:pt x="386" y="528"/>
                    </a:lnTo>
                    <a:lnTo>
                      <a:pt x="388" y="504"/>
                    </a:lnTo>
                    <a:lnTo>
                      <a:pt x="390" y="484"/>
                    </a:lnTo>
                    <a:lnTo>
                      <a:pt x="394" y="466"/>
                    </a:lnTo>
                    <a:lnTo>
                      <a:pt x="398" y="460"/>
                    </a:lnTo>
                    <a:lnTo>
                      <a:pt x="404" y="452"/>
                    </a:lnTo>
                    <a:lnTo>
                      <a:pt x="404" y="452"/>
                    </a:lnTo>
                    <a:lnTo>
                      <a:pt x="414" y="442"/>
                    </a:lnTo>
                    <a:lnTo>
                      <a:pt x="426" y="432"/>
                    </a:lnTo>
                    <a:lnTo>
                      <a:pt x="450" y="412"/>
                    </a:lnTo>
                    <a:lnTo>
                      <a:pt x="482" y="390"/>
                    </a:lnTo>
                    <a:lnTo>
                      <a:pt x="482" y="390"/>
                    </a:lnTo>
                    <a:lnTo>
                      <a:pt x="492" y="380"/>
                    </a:lnTo>
                    <a:lnTo>
                      <a:pt x="500" y="370"/>
                    </a:lnTo>
                    <a:lnTo>
                      <a:pt x="500" y="370"/>
                    </a:lnTo>
                    <a:lnTo>
                      <a:pt x="506" y="360"/>
                    </a:lnTo>
                    <a:lnTo>
                      <a:pt x="512" y="350"/>
                    </a:lnTo>
                    <a:lnTo>
                      <a:pt x="514" y="340"/>
                    </a:lnTo>
                    <a:lnTo>
                      <a:pt x="516" y="332"/>
                    </a:lnTo>
                    <a:lnTo>
                      <a:pt x="516" y="332"/>
                    </a:lnTo>
                    <a:lnTo>
                      <a:pt x="514" y="320"/>
                    </a:lnTo>
                    <a:lnTo>
                      <a:pt x="512" y="308"/>
                    </a:lnTo>
                    <a:lnTo>
                      <a:pt x="508" y="298"/>
                    </a:lnTo>
                    <a:lnTo>
                      <a:pt x="502" y="288"/>
                    </a:lnTo>
                    <a:lnTo>
                      <a:pt x="502" y="288"/>
                    </a:lnTo>
                    <a:lnTo>
                      <a:pt x="492" y="278"/>
                    </a:lnTo>
                    <a:lnTo>
                      <a:pt x="482" y="272"/>
                    </a:lnTo>
                    <a:lnTo>
                      <a:pt x="466" y="270"/>
                    </a:lnTo>
                    <a:lnTo>
                      <a:pt x="450" y="268"/>
                    </a:lnTo>
                    <a:lnTo>
                      <a:pt x="450" y="268"/>
                    </a:lnTo>
                    <a:lnTo>
                      <a:pt x="432" y="270"/>
                    </a:lnTo>
                    <a:lnTo>
                      <a:pt x="418" y="274"/>
                    </a:lnTo>
                    <a:lnTo>
                      <a:pt x="406" y="282"/>
                    </a:lnTo>
                    <a:lnTo>
                      <a:pt x="398" y="292"/>
                    </a:lnTo>
                    <a:lnTo>
                      <a:pt x="398" y="292"/>
                    </a:lnTo>
                    <a:lnTo>
                      <a:pt x="390" y="304"/>
                    </a:lnTo>
                    <a:lnTo>
                      <a:pt x="386" y="318"/>
                    </a:lnTo>
                    <a:lnTo>
                      <a:pt x="382" y="330"/>
                    </a:lnTo>
                    <a:lnTo>
                      <a:pt x="382" y="344"/>
                    </a:lnTo>
                    <a:lnTo>
                      <a:pt x="382" y="348"/>
                    </a:lnTo>
                    <a:lnTo>
                      <a:pt x="274" y="348"/>
                    </a:lnTo>
                    <a:lnTo>
                      <a:pt x="274" y="344"/>
                    </a:lnTo>
                    <a:lnTo>
                      <a:pt x="274" y="344"/>
                    </a:lnTo>
                    <a:lnTo>
                      <a:pt x="276" y="320"/>
                    </a:lnTo>
                    <a:lnTo>
                      <a:pt x="280" y="298"/>
                    </a:lnTo>
                    <a:lnTo>
                      <a:pt x="286" y="278"/>
                    </a:lnTo>
                    <a:lnTo>
                      <a:pt x="294" y="258"/>
                    </a:lnTo>
                    <a:lnTo>
                      <a:pt x="304" y="242"/>
                    </a:lnTo>
                    <a:lnTo>
                      <a:pt x="314" y="228"/>
                    </a:lnTo>
                    <a:lnTo>
                      <a:pt x="328" y="214"/>
                    </a:lnTo>
                    <a:lnTo>
                      <a:pt x="344" y="202"/>
                    </a:lnTo>
                    <a:lnTo>
                      <a:pt x="344" y="202"/>
                    </a:lnTo>
                    <a:lnTo>
                      <a:pt x="366" y="192"/>
                    </a:lnTo>
                    <a:lnTo>
                      <a:pt x="390" y="182"/>
                    </a:lnTo>
                    <a:lnTo>
                      <a:pt x="416" y="178"/>
                    </a:lnTo>
                    <a:lnTo>
                      <a:pt x="446" y="176"/>
                    </a:lnTo>
                    <a:lnTo>
                      <a:pt x="446" y="176"/>
                    </a:lnTo>
                    <a:lnTo>
                      <a:pt x="464" y="176"/>
                    </a:lnTo>
                    <a:lnTo>
                      <a:pt x="482" y="178"/>
                    </a:lnTo>
                    <a:lnTo>
                      <a:pt x="500" y="182"/>
                    </a:lnTo>
                    <a:lnTo>
                      <a:pt x="518" y="186"/>
                    </a:lnTo>
                    <a:lnTo>
                      <a:pt x="534" y="190"/>
                    </a:lnTo>
                    <a:lnTo>
                      <a:pt x="548" y="198"/>
                    </a:lnTo>
                    <a:lnTo>
                      <a:pt x="562" y="204"/>
                    </a:lnTo>
                    <a:lnTo>
                      <a:pt x="576" y="214"/>
                    </a:lnTo>
                    <a:lnTo>
                      <a:pt x="576" y="214"/>
                    </a:lnTo>
                    <a:lnTo>
                      <a:pt x="588" y="224"/>
                    </a:lnTo>
                    <a:lnTo>
                      <a:pt x="600" y="236"/>
                    </a:lnTo>
                    <a:lnTo>
                      <a:pt x="608" y="248"/>
                    </a:lnTo>
                    <a:lnTo>
                      <a:pt x="616" y="262"/>
                    </a:lnTo>
                    <a:lnTo>
                      <a:pt x="622" y="276"/>
                    </a:lnTo>
                    <a:lnTo>
                      <a:pt x="626" y="292"/>
                    </a:lnTo>
                    <a:lnTo>
                      <a:pt x="628" y="308"/>
                    </a:lnTo>
                    <a:lnTo>
                      <a:pt x="630" y="326"/>
                    </a:lnTo>
                    <a:lnTo>
                      <a:pt x="630" y="326"/>
                    </a:lnTo>
                    <a:lnTo>
                      <a:pt x="628" y="346"/>
                    </a:lnTo>
                    <a:lnTo>
                      <a:pt x="622" y="366"/>
                    </a:lnTo>
                    <a:lnTo>
                      <a:pt x="614" y="386"/>
                    </a:lnTo>
                    <a:lnTo>
                      <a:pt x="604" y="404"/>
                    </a:lnTo>
                    <a:lnTo>
                      <a:pt x="604" y="40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82701" tIns="41350" rIns="82701" bIns="41350" numCol="1" anchor="t" anchorCtr="0" compatLnSpc="1">
                <a:prstTxWarp prst="textNoShape">
                  <a:avLst/>
                </a:prstTxWarp>
              </a:bodyPr>
              <a:lstStyle/>
              <a:p>
                <a:endParaRPr lang="nb-NO" sz="1628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5402BF-4E8D-369F-ABF9-8894C4ED0291}"/>
                </a:ext>
              </a:extLst>
            </p:cNvPr>
            <p:cNvSpPr/>
            <p:nvPr/>
          </p:nvSpPr>
          <p:spPr>
            <a:xfrm>
              <a:off x="7876631" y="2315183"/>
              <a:ext cx="4126683" cy="3103689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7711B73-32C9-8FFD-8482-9D286F733149}"/>
                </a:ext>
              </a:extLst>
            </p:cNvPr>
            <p:cNvGrpSpPr/>
            <p:nvPr/>
          </p:nvGrpSpPr>
          <p:grpSpPr>
            <a:xfrm>
              <a:off x="7997920" y="2586613"/>
              <a:ext cx="529838" cy="493852"/>
              <a:chOff x="7997919" y="2586613"/>
              <a:chExt cx="704259" cy="682730"/>
            </a:xfrm>
          </p:grpSpPr>
          <p:pic>
            <p:nvPicPr>
              <p:cNvPr id="28" name="Graphic 27" descr="Research with solid fill">
                <a:extLst>
                  <a:ext uri="{FF2B5EF4-FFF2-40B4-BE49-F238E27FC236}">
                    <a16:creationId xmlns:a16="http://schemas.microsoft.com/office/drawing/2014/main" id="{A54AD5DF-5EF1-355F-D291-AAFB07EA09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8142961" y="2680435"/>
                <a:ext cx="474825" cy="493852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7F3ABF9-91AA-FE88-BD79-BD5FD2F4F5C9}"/>
                  </a:ext>
                </a:extLst>
              </p:cNvPr>
              <p:cNvSpPr/>
              <p:nvPr/>
            </p:nvSpPr>
            <p:spPr>
              <a:xfrm>
                <a:off x="7997919" y="2586613"/>
                <a:ext cx="704259" cy="68273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0830DF3-0E20-B9C7-D8D0-1E5EBFB513C9}"/>
                </a:ext>
              </a:extLst>
            </p:cNvPr>
            <p:cNvSpPr txBox="1"/>
            <p:nvPr/>
          </p:nvSpPr>
          <p:spPr>
            <a:xfrm>
              <a:off x="8637304" y="2509475"/>
              <a:ext cx="31290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/>
                <a:t>Komplett oversikt over søknader og resultat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B7C46E0-7664-7050-F839-4735F8C3B151}"/>
                </a:ext>
              </a:extLst>
            </p:cNvPr>
            <p:cNvGrpSpPr/>
            <p:nvPr/>
          </p:nvGrpSpPr>
          <p:grpSpPr>
            <a:xfrm>
              <a:off x="7997920" y="3587537"/>
              <a:ext cx="529838" cy="493852"/>
              <a:chOff x="7997919" y="2586613"/>
              <a:chExt cx="704259" cy="682730"/>
            </a:xfrm>
          </p:grpSpPr>
          <p:pic>
            <p:nvPicPr>
              <p:cNvPr id="33" name="Graphic 32" descr="Scales of justice with solid fill">
                <a:extLst>
                  <a:ext uri="{FF2B5EF4-FFF2-40B4-BE49-F238E27FC236}">
                    <a16:creationId xmlns:a16="http://schemas.microsoft.com/office/drawing/2014/main" id="{3D09E360-EFCB-B596-6AAF-B9D494675E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/>
            </p:blipFill>
            <p:spPr>
              <a:xfrm>
                <a:off x="8112635" y="2681052"/>
                <a:ext cx="474825" cy="493852"/>
              </a:xfrm>
              <a:prstGeom prst="rect">
                <a:avLst/>
              </a:prstGeom>
            </p:spPr>
          </p:pic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F998826-8629-1214-97ED-94026DD6A977}"/>
                  </a:ext>
                </a:extLst>
              </p:cNvPr>
              <p:cNvSpPr/>
              <p:nvPr/>
            </p:nvSpPr>
            <p:spPr>
              <a:xfrm>
                <a:off x="7997919" y="2586613"/>
                <a:ext cx="704259" cy="68273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131D7BB-452B-EE95-355F-AE4788D77E36}"/>
                </a:ext>
              </a:extLst>
            </p:cNvPr>
            <p:cNvGrpSpPr/>
            <p:nvPr/>
          </p:nvGrpSpPr>
          <p:grpSpPr>
            <a:xfrm>
              <a:off x="7997920" y="4588461"/>
              <a:ext cx="529838" cy="493852"/>
              <a:chOff x="7997919" y="2586613"/>
              <a:chExt cx="704259" cy="682730"/>
            </a:xfrm>
          </p:grpSpPr>
          <p:pic>
            <p:nvPicPr>
              <p:cNvPr id="36" name="Graphic 35" descr="Recycle outline">
                <a:extLst>
                  <a:ext uri="{FF2B5EF4-FFF2-40B4-BE49-F238E27FC236}">
                    <a16:creationId xmlns:a16="http://schemas.microsoft.com/office/drawing/2014/main" id="{16AD8402-EAF6-AEF8-EFED-49FF771A69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112635" y="2641697"/>
                <a:ext cx="493852" cy="493852"/>
              </a:xfrm>
              <a:prstGeom prst="rect">
                <a:avLst/>
              </a:prstGeom>
            </p:spPr>
          </p:pic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40A9E360-AB42-8B08-26B6-C5A85EA08C82}"/>
                  </a:ext>
                </a:extLst>
              </p:cNvPr>
              <p:cNvSpPr/>
              <p:nvPr/>
            </p:nvSpPr>
            <p:spPr>
              <a:xfrm>
                <a:off x="7997919" y="2586613"/>
                <a:ext cx="704259" cy="68273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nb-NO"/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6D61C43-3492-0CFE-B4C0-481F6BE323FF}"/>
                </a:ext>
              </a:extLst>
            </p:cNvPr>
            <p:cNvSpPr txBox="1"/>
            <p:nvPr/>
          </p:nvSpPr>
          <p:spPr>
            <a:xfrm>
              <a:off x="8637304" y="3358115"/>
              <a:ext cx="3249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1800"/>
                <a:t>Habilitet, faglig interesse og risiko vurdert og dokumentert på alle søknader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1F0A79C-31D4-7EFC-FB9C-8FF4577115D8}"/>
                </a:ext>
              </a:extLst>
            </p:cNvPr>
            <p:cNvSpPr txBox="1"/>
            <p:nvPr/>
          </p:nvSpPr>
          <p:spPr>
            <a:xfrm>
              <a:off x="8637304" y="4483755"/>
              <a:ext cx="2235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/>
                <a:t>Data fra søknad brukes flere ganger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6363238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D947-75C7-76FE-893D-D5D763FB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Pris – regulering til søknadsbeløp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4A8BB-BC08-5217-6804-74F292030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/>
              <a:t>Eksempel</a:t>
            </a:r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endParaRPr lang="nb-NO" sz="2000"/>
          </a:p>
          <a:p>
            <a:pPr marL="0" indent="0">
              <a:buNone/>
            </a:pPr>
            <a:r>
              <a:rPr lang="nb-NO" sz="2000"/>
              <a:t>Vi må altså regulere pris (finansiering) slik at summen blir lik (eller under) 2.000.000</a:t>
            </a:r>
          </a:p>
          <a:p>
            <a:r>
              <a:rPr lang="nb-NO" sz="2000"/>
              <a:t>Dette gjøres ved å regulere finansiering på de enkelte linjene</a:t>
            </a:r>
          </a:p>
          <a:p>
            <a:pPr marL="0" indent="0">
              <a:buNone/>
            </a:pPr>
            <a:r>
              <a:rPr lang="nb-NO" sz="2000"/>
              <a:t>	</a:t>
            </a:r>
          </a:p>
          <a:p>
            <a:pPr marL="0" indent="0">
              <a:buNone/>
            </a:pPr>
            <a:r>
              <a:rPr lang="nb-NO" sz="2000" b="1"/>
              <a:t>NB</a:t>
            </a:r>
            <a:r>
              <a:rPr lang="nb-NO" sz="2000"/>
              <a:t>: </a:t>
            </a:r>
            <a:r>
              <a:rPr lang="nb-NO" sz="2000" err="1"/>
              <a:t>Rundsum</a:t>
            </a:r>
            <a:r>
              <a:rPr lang="nb-NO" sz="2000"/>
              <a:t> personalkostnader kan ikke reguleres, jfr. at disse beregnes ved hver lagring</a:t>
            </a:r>
          </a:p>
          <a:p>
            <a:pPr marL="0" indent="0">
              <a:buNone/>
            </a:pPr>
            <a:endParaRPr lang="nb-NO" sz="2000"/>
          </a:p>
          <a:p>
            <a:r>
              <a:rPr lang="nb-NO" sz="2000"/>
              <a:t>I eksempelet over ser vi - etter beregning av </a:t>
            </a:r>
            <a:r>
              <a:rPr lang="nb-NO" sz="2000" err="1"/>
              <a:t>rundsum</a:t>
            </a:r>
            <a:r>
              <a:rPr lang="nb-NO" sz="2000"/>
              <a:t> - kunne finansieringen vært </a:t>
            </a:r>
            <a:r>
              <a:rPr lang="nb-NO" sz="2000" u="sng"/>
              <a:t>2.217.717</a:t>
            </a:r>
          </a:p>
          <a:p>
            <a:pPr lvl="1"/>
            <a:r>
              <a:rPr lang="nb-NO" sz="1600"/>
              <a:t>Men vi kan kun søke om 2.000.000 </a:t>
            </a:r>
          </a:p>
          <a:p>
            <a:pPr lvl="1"/>
            <a:endParaRPr lang="nb-NO" sz="160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1600"/>
              <a:t>Vi må redusere finansieringen med 217.717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EC3511-763C-0890-C7E6-5DC15D749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074" y="1338655"/>
            <a:ext cx="2543530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69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68A6-7BE6-79F7-0884-4946FC9C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NTNU – </a:t>
            </a:r>
            <a:r>
              <a:rPr lang="nb-NO" err="1"/>
              <a:t>andelsmessig</a:t>
            </a:r>
            <a:r>
              <a:rPr lang="nb-NO"/>
              <a:t> prinsipp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095D2-6404-4074-AAF2-9BA36370E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Siden NTNU benytter </a:t>
            </a:r>
            <a:r>
              <a:rPr lang="nb-NO" err="1"/>
              <a:t>andelsmessig</a:t>
            </a:r>
            <a:r>
              <a:rPr lang="nb-NO"/>
              <a:t> prinsipp er det ikke avgjørende hvilken pris vi setter på de ulike linjene</a:t>
            </a:r>
          </a:p>
          <a:p>
            <a:endParaRPr lang="nb-NO"/>
          </a:p>
          <a:p>
            <a:pPr>
              <a:buFont typeface="Wingdings" panose="05000000000000000000" pitchFamily="2" charset="2"/>
              <a:buChar char="Ø"/>
            </a:pPr>
            <a:r>
              <a:rPr lang="nb-NO"/>
              <a:t>Enkleste måte er å justere på sum-linje (unntatt personal (</a:t>
            </a:r>
            <a:r>
              <a:rPr lang="nb-NO" err="1"/>
              <a:t>rundsum</a:t>
            </a:r>
            <a:r>
              <a:rPr lang="nb-NO"/>
              <a:t>))</a:t>
            </a:r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  <a:p>
            <a:pPr>
              <a:buFont typeface="Wingdings" panose="05000000000000000000" pitchFamily="2" charset="2"/>
              <a:buChar char="Ø"/>
            </a:pPr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D83AC0-1E06-9BD6-79C1-638477DF4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4" y="3163305"/>
            <a:ext cx="5394659" cy="157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D25542-F98B-C4C3-1D3B-8B6F0A358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13" y="4566059"/>
            <a:ext cx="5511436" cy="15993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2D5229-974F-0411-CDCD-293C04203775}"/>
              </a:ext>
            </a:extLst>
          </p:cNvPr>
          <p:cNvSpPr/>
          <p:nvPr/>
        </p:nvSpPr>
        <p:spPr>
          <a:xfrm>
            <a:off x="10239983" y="5635557"/>
            <a:ext cx="187180" cy="2658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AD3A32-AF19-66B0-6102-9F469E6FCE6B}"/>
              </a:ext>
            </a:extLst>
          </p:cNvPr>
          <p:cNvSpPr/>
          <p:nvPr/>
        </p:nvSpPr>
        <p:spPr>
          <a:xfrm>
            <a:off x="9046723" y="5680953"/>
            <a:ext cx="596630" cy="2658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D275F5-5A1C-93A5-6D5E-A4ACCD07C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814" y="6268954"/>
            <a:ext cx="4280170" cy="28333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B42A494-E028-70DC-B548-F10FF2E00F37}"/>
              </a:ext>
            </a:extLst>
          </p:cNvPr>
          <p:cNvSpPr/>
          <p:nvPr/>
        </p:nvSpPr>
        <p:spPr>
          <a:xfrm>
            <a:off x="9049968" y="6293793"/>
            <a:ext cx="596630" cy="26589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9C55ADE-5186-EADD-B330-26F60422A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2783" y="2855557"/>
            <a:ext cx="5654063" cy="286930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28465-B36C-2DA3-E678-2D3BEE4F9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Alternativt mer detaljert justering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92828-5974-C648-9893-9449C5F4E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61" y="1347022"/>
            <a:ext cx="5051228" cy="35168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E201CA-06A2-EE16-07E9-CB10F7702C60}"/>
              </a:ext>
            </a:extLst>
          </p:cNvPr>
          <p:cNvSpPr/>
          <p:nvPr/>
        </p:nvSpPr>
        <p:spPr>
          <a:xfrm>
            <a:off x="10294159" y="3017193"/>
            <a:ext cx="1332687" cy="63230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51D28C-C646-EE5C-0B69-A17C08C44F8C}"/>
              </a:ext>
            </a:extLst>
          </p:cNvPr>
          <p:cNvSpPr/>
          <p:nvPr/>
        </p:nvSpPr>
        <p:spPr>
          <a:xfrm>
            <a:off x="10460476" y="5478209"/>
            <a:ext cx="421533" cy="17680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726582F-36C8-E8E8-2E6A-BD41D156E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593" y="6084476"/>
            <a:ext cx="5733318" cy="35141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EF7E2A5-365A-FE65-023B-E90353DFB44C}"/>
              </a:ext>
            </a:extLst>
          </p:cNvPr>
          <p:cNvSpPr/>
          <p:nvPr/>
        </p:nvSpPr>
        <p:spPr>
          <a:xfrm>
            <a:off x="9951396" y="6171782"/>
            <a:ext cx="625813" cy="26411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5867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7447-7854-6F76-DEC9-8EE8CB7A9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Rapporter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79D6-74C3-8108-115B-A6EE2B353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/>
              <a:t>NFR-rapport</a:t>
            </a:r>
          </a:p>
          <a:p>
            <a:r>
              <a:rPr lang="nb-NO" sz="2000"/>
              <a:t>EU-rapport</a:t>
            </a:r>
          </a:p>
          <a:p>
            <a:r>
              <a:rPr lang="nb-NO" sz="2000"/>
              <a:t>Godkjenningsrapport bidrag</a:t>
            </a:r>
          </a:p>
          <a:p>
            <a:r>
              <a:rPr lang="nb-NO" sz="2000"/>
              <a:t>Godkjenningsrapport oppdrag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pPr marL="0" indent="0">
              <a:buNone/>
            </a:pPr>
            <a:r>
              <a:rPr lang="nb-NO"/>
              <a:t>Prosjektøkonom bør kjøre ut, og kontrollere, de rapportene som er aktuelle før kalkylen sendes til </a:t>
            </a:r>
            <a:r>
              <a:rPr lang="nb-NO" err="1"/>
              <a:t>kostnadsgodkjenner</a:t>
            </a:r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B987AA-9722-4194-3567-11AC67B8D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55" y="3177428"/>
            <a:ext cx="6115904" cy="10478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33642A-359A-EFBA-8111-02C359CD1FD7}"/>
              </a:ext>
            </a:extLst>
          </p:cNvPr>
          <p:cNvSpPr/>
          <p:nvPr/>
        </p:nvSpPr>
        <p:spPr>
          <a:xfrm>
            <a:off x="5145932" y="3791749"/>
            <a:ext cx="697149" cy="3133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62EE70-EC70-F934-1D4F-4A103B8F8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045" y="2810537"/>
            <a:ext cx="3505689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0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24F3-8E45-BACA-3EF2-7D64FFCCE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Godkjenningsrapport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9CA7-EFD9-EEB1-17E9-867C11D1D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Tilsvarer (omtrent) «Samspill BOA – BFV» fra Excel-mal</a:t>
            </a:r>
          </a:p>
          <a:p>
            <a:r>
              <a:rPr lang="nb-NO"/>
              <a:t>Har bekreftelsesspørsmålene (svarene på disse) som egen fane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Tanken er at </a:t>
            </a:r>
            <a:r>
              <a:rPr lang="nb-NO" err="1"/>
              <a:t>kostnadsgodkjenner</a:t>
            </a:r>
            <a:r>
              <a:rPr lang="nb-NO"/>
              <a:t> skal kjøre riktig versjon av rapporten</a:t>
            </a:r>
          </a:p>
          <a:p>
            <a:pPr lvl="1"/>
            <a:r>
              <a:rPr lang="nb-NO"/>
              <a:t>Og basert på dette ha nok informasjon til å godkjenne (eller avvise) at søknad sendes</a:t>
            </a:r>
          </a:p>
          <a:p>
            <a:pPr lvl="1"/>
            <a:endParaRPr lang="nb-NO"/>
          </a:p>
          <a:p>
            <a:r>
              <a:rPr lang="nb-NO"/>
              <a:t>Inneholder </a:t>
            </a:r>
            <a:r>
              <a:rPr lang="nb-NO" err="1"/>
              <a:t>disclaimere</a:t>
            </a:r>
            <a:r>
              <a:rPr lang="nb-NO"/>
              <a:t> (angivelse av hva BDM går god for)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A4192-30AA-234A-1816-D8FA7BE0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52" y="2323467"/>
            <a:ext cx="2896004" cy="5906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E3F60-28DC-7269-570D-53B250CF9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578" y="2323467"/>
            <a:ext cx="3038899" cy="562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EE534-74EE-18D7-7FF3-13DF3C7A5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417" y="4872900"/>
            <a:ext cx="8773749" cy="7049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D6766-929D-2567-0ED9-00432A085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4417" y="5827238"/>
            <a:ext cx="4782217" cy="4953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F0C165-F335-D291-DED9-002730B6C27E}"/>
              </a:ext>
            </a:extLst>
          </p:cNvPr>
          <p:cNvSpPr txBox="1"/>
          <p:nvPr/>
        </p:nvSpPr>
        <p:spPr>
          <a:xfrm>
            <a:off x="812735" y="5000015"/>
            <a:ext cx="942634" cy="30777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0488" lvl="2"/>
            <a:r>
              <a:rPr lang="nb-NO" sz="1400" b="1"/>
              <a:t>Bidrag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E8C3B7-1B7A-92B7-599A-904868AA212E}"/>
              </a:ext>
            </a:extLst>
          </p:cNvPr>
          <p:cNvSpPr txBox="1"/>
          <p:nvPr/>
        </p:nvSpPr>
        <p:spPr>
          <a:xfrm>
            <a:off x="812735" y="5868822"/>
            <a:ext cx="1022550" cy="30777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0488" lvl="2"/>
            <a:r>
              <a:rPr lang="nb-NO" sz="1400" b="1"/>
              <a:t>Oppdrag</a:t>
            </a:r>
          </a:p>
        </p:txBody>
      </p:sp>
    </p:spTree>
    <p:extLst>
      <p:ext uri="{BB962C8B-B14F-4D97-AF65-F5344CB8AC3E}">
        <p14:creationId xmlns:p14="http://schemas.microsoft.com/office/powerpoint/2010/main" val="7926685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292D-FCFB-8B5F-68F7-E3AA44AC0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Godkjenningsrapport bidrag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CEF9EB-31FB-159E-61E7-DA7A6C35D8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519" y="1205116"/>
            <a:ext cx="6193737" cy="48180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C8BEE-3D1A-49D6-8A0B-BB9DD603AB55}"/>
              </a:ext>
            </a:extLst>
          </p:cNvPr>
          <p:cNvSpPr txBox="1"/>
          <p:nvPr/>
        </p:nvSpPr>
        <p:spPr>
          <a:xfrm>
            <a:off x="7196232" y="1961625"/>
            <a:ext cx="3497708" cy="1384995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Viser altså økonomiske data for hele NTNU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Viser også – hvis aktuelt – hvor mye det totalt søkes om, og hvor stor andel NTNU i tilfelle har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85017-4A65-DD80-9DB5-5EA24E25A746}"/>
              </a:ext>
            </a:extLst>
          </p:cNvPr>
          <p:cNvSpPr txBox="1"/>
          <p:nvPr/>
        </p:nvSpPr>
        <p:spPr>
          <a:xfrm>
            <a:off x="7196232" y="3988221"/>
            <a:ext cx="3497708" cy="160043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Vi klarer ikke å skille mellom egne eller andres leiested i budsjetteringen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MEN – eget leiested kan registreres manuelt her</a:t>
            </a:r>
          </a:p>
          <a:p>
            <a:pPr marL="357188" lvl="1" indent="-180975">
              <a:buFont typeface="Arial" panose="020B0604020202020204" pitchFamily="34" charset="0"/>
              <a:buChar char="•"/>
            </a:pPr>
            <a:r>
              <a:rPr lang="nb-NO" sz="1400"/>
              <a:t>Øker derved nettobidraget for instituttet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728CB6C0-43F9-3CCE-80F7-60D9439EDA5B}"/>
              </a:ext>
            </a:extLst>
          </p:cNvPr>
          <p:cNvSpPr/>
          <p:nvPr/>
        </p:nvSpPr>
        <p:spPr>
          <a:xfrm>
            <a:off x="6569413" y="4779524"/>
            <a:ext cx="600879" cy="136187"/>
          </a:xfrm>
          <a:prstGeom prst="leftArrow">
            <a:avLst/>
          </a:prstGeom>
          <a:solidFill>
            <a:srgbClr val="43B7B0"/>
          </a:solidFill>
          <a:ln>
            <a:noFill/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15810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8277A-E9BC-F955-1173-14D57848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Bekreftelsesspørsmål i rapport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364CDB-4CB9-D019-7ECE-7E68CE56B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362" y="1758251"/>
            <a:ext cx="11225212" cy="2648233"/>
          </a:xfrm>
        </p:spPr>
      </p:pic>
    </p:spTree>
    <p:extLst>
      <p:ext uri="{BB962C8B-B14F-4D97-AF65-F5344CB8AC3E}">
        <p14:creationId xmlns:p14="http://schemas.microsoft.com/office/powerpoint/2010/main" val="18553638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650D-D577-3C6C-8E54-45421EBC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NFR-rapport – kun for NTNU samlet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65835F-DE5F-A21A-E286-328DDCB72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956" y="1185661"/>
            <a:ext cx="8167938" cy="48180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A46B2B-F9FB-0043-C2F8-3D798AE53758}"/>
              </a:ext>
            </a:extLst>
          </p:cNvPr>
          <p:cNvSpPr txBox="1"/>
          <p:nvPr/>
        </p:nvSpPr>
        <p:spPr>
          <a:xfrm>
            <a:off x="9288959" y="1609758"/>
            <a:ext cx="2248045" cy="2677656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Prosjektår (2 år/24 </a:t>
            </a:r>
            <a:r>
              <a:rPr lang="nb-NO" sz="1400" err="1"/>
              <a:t>mndr</a:t>
            </a:r>
            <a:r>
              <a:rPr lang="nb-NO" sz="1400"/>
              <a:t>) er fordelt på 3 kalenderår (etter beste evne)</a:t>
            </a:r>
          </a:p>
          <a:p>
            <a:pPr marL="357188" lvl="1" indent="-180975">
              <a:buFont typeface="Arial" panose="020B0604020202020204" pitchFamily="34" charset="0"/>
              <a:buChar char="•"/>
            </a:pPr>
            <a:r>
              <a:rPr lang="nb-NO" sz="1400"/>
              <a:t>Må evt. justeres manuelt</a:t>
            </a:r>
          </a:p>
          <a:p>
            <a:pPr marL="357188" lvl="1" indent="-180975">
              <a:buFont typeface="Arial" panose="020B0604020202020204" pitchFamily="34" charset="0"/>
              <a:buChar char="•"/>
            </a:pPr>
            <a:endParaRPr lang="nb-NO" sz="140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b-NO" sz="1400"/>
              <a:t>Siden vi ikke hadde lagt inn arbeidspakke på kostnadene er alt plassert i </a:t>
            </a:r>
            <a:r>
              <a:rPr lang="nb-NO" sz="1400" err="1"/>
              <a:t>arb.pakke</a:t>
            </a:r>
            <a:r>
              <a:rPr lang="nb-NO" sz="1400"/>
              <a:t> 1</a:t>
            </a:r>
          </a:p>
          <a:p>
            <a:pPr marL="452438" lvl="2" indent="-165100">
              <a:buFont typeface="Arial" panose="020B0604020202020204" pitchFamily="34" charset="0"/>
              <a:buChar char="•"/>
            </a:pP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2270792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9BF7-FD96-951D-B78D-42066E4C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79" y="397785"/>
            <a:ext cx="11757497" cy="776997"/>
          </a:xfrm>
        </p:spPr>
        <p:txBody>
          <a:bodyPr/>
          <a:lstStyle/>
          <a:p>
            <a:r>
              <a:rPr lang="nb-NO"/>
              <a:t>Bekrefte at søknad kan sendes til Prosjekteier (BDM)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90759-B2F8-66D3-FCA5-49C23BF87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264597"/>
            <a:ext cx="11224996" cy="4900790"/>
          </a:xfrm>
        </p:spPr>
        <p:txBody>
          <a:bodyPr/>
          <a:lstStyle/>
          <a:p>
            <a:r>
              <a:rPr lang="nb-NO" sz="1800"/>
              <a:t>Hvis det er noen feil vil du ikke kunne sende søknaden til BDM</a:t>
            </a:r>
          </a:p>
          <a:p>
            <a:pPr lvl="1"/>
            <a:r>
              <a:rPr lang="nb-NO" sz="1600"/>
              <a:t>Du vil da få varsel om at noe er feil</a:t>
            </a:r>
          </a:p>
          <a:p>
            <a:pPr lvl="1"/>
            <a:r>
              <a:rPr lang="nb-NO" sz="1600"/>
              <a:t>Trykk i så fall på forstørrelsesglasset for å bli tatt rett til der det er feil</a:t>
            </a:r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lvl="1"/>
            <a:r>
              <a:rPr lang="nb-NO" sz="1600"/>
              <a:t>Når du har rettet, lagre på nytt – og trykk deretter «Send»</a:t>
            </a:r>
          </a:p>
          <a:p>
            <a:pPr lvl="2"/>
            <a:r>
              <a:rPr lang="nb-NO" sz="1400" i="1"/>
              <a:t>I et tilfelle (feilmelding) som dette vil rettelse av nr. 1 også ofte rette nr. 2</a:t>
            </a:r>
          </a:p>
          <a:p>
            <a:pPr lvl="1"/>
            <a:r>
              <a:rPr lang="nb-NO" sz="1600"/>
              <a:t>Hvis det er OK å sende (men fortsatt advarsel) vil du se dette bildet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E5FF-2901-73A7-6F9B-73713CF2F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59" y="4723089"/>
            <a:ext cx="2938422" cy="1532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4C2F01-C265-FCAF-7DB2-1AA7EA78DA24}"/>
              </a:ext>
            </a:extLst>
          </p:cNvPr>
          <p:cNvSpPr txBox="1"/>
          <p:nvPr/>
        </p:nvSpPr>
        <p:spPr>
          <a:xfrm>
            <a:off x="4175445" y="5063420"/>
            <a:ext cx="3022944" cy="977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Ved å akseptere de 2 spørsmålene, og evt. skrive en kommentar, og så bekrefte med OK, sendes melding til </a:t>
            </a:r>
            <a:r>
              <a:rPr lang="nb-NO" sz="1400" err="1"/>
              <a:t>kostnadsgodkjenner</a:t>
            </a:r>
            <a:r>
              <a:rPr lang="nb-NO" sz="1400"/>
              <a:t> (BDM)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2B2B81-8C74-4A82-C005-E763DDCC7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77" y="2232693"/>
            <a:ext cx="5181601" cy="1551014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C2F176-EC28-FE8E-D16C-C43365D73412}"/>
              </a:ext>
            </a:extLst>
          </p:cNvPr>
          <p:cNvSpPr/>
          <p:nvPr/>
        </p:nvSpPr>
        <p:spPr>
          <a:xfrm>
            <a:off x="1459149" y="3216618"/>
            <a:ext cx="214008" cy="14267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20AE2-7E72-5E27-63A9-504B89D5A137}"/>
              </a:ext>
            </a:extLst>
          </p:cNvPr>
          <p:cNvSpPr txBox="1"/>
          <p:nvPr/>
        </p:nvSpPr>
        <p:spPr>
          <a:xfrm>
            <a:off x="6406480" y="2680318"/>
            <a:ext cx="2945043" cy="97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Her er det altså 2 feil (som hindrer sending) og 2 advarsler (som ikke vil hindre sending, men må vurderes)</a:t>
            </a:r>
          </a:p>
        </p:txBody>
      </p:sp>
    </p:spTree>
    <p:extLst>
      <p:ext uri="{BB962C8B-B14F-4D97-AF65-F5344CB8AC3E}">
        <p14:creationId xmlns:p14="http://schemas.microsoft.com/office/powerpoint/2010/main" val="37637766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5FDEA-931B-BABD-9696-21F14AFF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196747"/>
            <a:ext cx="11224996" cy="503645"/>
          </a:xfrm>
        </p:spPr>
        <p:txBody>
          <a:bodyPr/>
          <a:lstStyle/>
          <a:p>
            <a:r>
              <a:rPr lang="nb-NO"/>
              <a:t>Hva skjer videre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BA1F-3F63-C12B-B446-A05AFF2BB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936050"/>
            <a:ext cx="11224996" cy="4818365"/>
          </a:xfrm>
        </p:spPr>
        <p:txBody>
          <a:bodyPr/>
          <a:lstStyle/>
          <a:p>
            <a:r>
              <a:rPr lang="nb-NO"/>
              <a:t>Når prosjektøkonom, i samråd med prosjektleder, mener at alt er klart sendes budsjett m/utfylte bekreftelsesspørsmål til </a:t>
            </a:r>
            <a:r>
              <a:rPr lang="nb-NO" err="1"/>
              <a:t>kostnadsgodkjenner</a:t>
            </a:r>
            <a:r>
              <a:rPr lang="nb-NO"/>
              <a:t>(e)</a:t>
            </a:r>
            <a:br>
              <a:rPr lang="nb-NO"/>
            </a:br>
            <a:br>
              <a:rPr lang="nb-NO"/>
            </a:br>
            <a:endParaRPr lang="nb-NO"/>
          </a:p>
          <a:p>
            <a:r>
              <a:rPr lang="nb-NO" err="1"/>
              <a:t>Kostnadsgodkjenner</a:t>
            </a:r>
            <a:r>
              <a:rPr lang="nb-NO"/>
              <a:t> på alle involverte enheter godkjenner sine respektive kalkyler</a:t>
            </a:r>
          </a:p>
          <a:p>
            <a:pPr lvl="1"/>
            <a:r>
              <a:rPr lang="nb-NO"/>
              <a:t>Hovedavdelingens </a:t>
            </a:r>
            <a:r>
              <a:rPr lang="nb-NO" err="1"/>
              <a:t>kostnadsgodkjenner</a:t>
            </a:r>
            <a:r>
              <a:rPr lang="nb-NO"/>
              <a:t> (eller dekan/prorektor hvis delegasjonsreglementet krever det) godkjenner NTNUs samlede søknad</a:t>
            </a:r>
          </a:p>
          <a:p>
            <a:r>
              <a:rPr lang="nb-NO"/>
              <a:t>Når </a:t>
            </a:r>
            <a:r>
              <a:rPr lang="nb-NO" err="1"/>
              <a:t>kostnadsgodkjenner</a:t>
            </a:r>
            <a:r>
              <a:rPr lang="nb-NO"/>
              <a:t>(e) har godkjent kan søknad sendes </a:t>
            </a:r>
            <a:r>
              <a:rPr lang="nb-NO" err="1"/>
              <a:t>finansiør</a:t>
            </a:r>
            <a:endParaRPr lang="nb-NO"/>
          </a:p>
          <a:p>
            <a:r>
              <a:rPr lang="nb-NO"/>
              <a:t>Søknaden har da kommet inn i en ny fase (har endret status)</a:t>
            </a:r>
          </a:p>
          <a:p>
            <a:pPr lvl="1"/>
            <a:r>
              <a:rPr lang="nb-NO"/>
              <a:t>Dette må oppdateres i Unit4, og er </a:t>
            </a:r>
            <a:r>
              <a:rPr lang="nb-NO" u="sng" err="1"/>
              <a:t>søknadsregistrerers</a:t>
            </a:r>
            <a:r>
              <a:rPr lang="nb-NO" u="sng"/>
              <a:t> ansvar</a:t>
            </a:r>
            <a:r>
              <a:rPr lang="nb-NO"/>
              <a:t> å oppdatere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98212-B0FD-BB1F-BE0B-442D0773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6095" y="1845786"/>
            <a:ext cx="5258534" cy="5334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60B621-0F70-E3E3-942D-8E18A8313194}"/>
              </a:ext>
            </a:extLst>
          </p:cNvPr>
          <p:cNvSpPr/>
          <p:nvPr/>
        </p:nvSpPr>
        <p:spPr>
          <a:xfrm>
            <a:off x="6429983" y="1988890"/>
            <a:ext cx="638783" cy="31332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19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0D33-CF03-9080-D43B-EC8139A7A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får vi ikke i/fra Unit4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BFAC5-AE8E-EA01-A974-AEF98235F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Prosess for «søknad»/budsjettering av EVUBEV</a:t>
            </a:r>
          </a:p>
          <a:p>
            <a:r>
              <a:rPr lang="nb-NO"/>
              <a:t>Budsjettering for konsortier</a:t>
            </a:r>
          </a:p>
          <a:p>
            <a:r>
              <a:rPr lang="nb-NO"/>
              <a:t>NFR rapport for konsortium</a:t>
            </a:r>
          </a:p>
          <a:p>
            <a:endParaRPr lang="nb-NO"/>
          </a:p>
          <a:p>
            <a:r>
              <a:rPr lang="nb-NO"/>
              <a:t>Oppdragsprosjekt har ikke finansieringsregler (</a:t>
            </a:r>
            <a:r>
              <a:rPr lang="nb-NO" err="1"/>
              <a:t>budsjettmal</a:t>
            </a:r>
            <a:r>
              <a:rPr lang="nb-NO"/>
              <a:t>)</a:t>
            </a:r>
          </a:p>
          <a:p>
            <a:r>
              <a:rPr lang="nb-NO"/>
              <a:t>Timepriser er ikke innebygd i systemet</a:t>
            </a:r>
          </a:p>
          <a:p>
            <a:pPr lvl="1"/>
            <a:r>
              <a:rPr lang="nb-NO"/>
              <a:t>MEN: Prisliste oppdrag viser nå både timepris og dagspris</a:t>
            </a:r>
            <a:br>
              <a:rPr lang="nb-NO"/>
            </a:br>
            <a:r>
              <a:rPr lang="nb-NO">
                <a:hlinkClick r:id="rId2"/>
              </a:rPr>
              <a:t>Oppdragspriser 2023 og 2024</a:t>
            </a:r>
            <a:endParaRPr lang="nb-NO"/>
          </a:p>
          <a:p>
            <a:pPr marL="457200" lvl="1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96560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994F-324D-B09F-85DC-50405E98D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videre prosess etter at søknad er sendt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3F22-7A01-46BF-0451-3C486515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Resultat kommer fra </a:t>
            </a:r>
            <a:r>
              <a:rPr lang="nb-NO" err="1"/>
              <a:t>finansiør</a:t>
            </a:r>
            <a:endParaRPr lang="nb-NO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1D1DC-7356-AA57-52C1-A60CB9851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61" y="1815830"/>
            <a:ext cx="7475592" cy="417297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D8E436-74AC-6288-7110-F53C09B94B11}"/>
              </a:ext>
            </a:extLst>
          </p:cNvPr>
          <p:cNvSpPr/>
          <p:nvPr/>
        </p:nvSpPr>
        <p:spPr>
          <a:xfrm>
            <a:off x="6271098" y="3429000"/>
            <a:ext cx="1666672" cy="175908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7F5908F-B814-D442-98B3-E17EA65EEBEB}"/>
              </a:ext>
            </a:extLst>
          </p:cNvPr>
          <p:cNvSpPr txBox="1">
            <a:spLocks/>
          </p:cNvSpPr>
          <p:nvPr/>
        </p:nvSpPr>
        <p:spPr>
          <a:xfrm>
            <a:off x="8528483" y="3573900"/>
            <a:ext cx="2210853" cy="1082408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tabLst>
                <a:tab pos="265113" algn="l"/>
              </a:tabLst>
            </a:pPr>
            <a:r>
              <a:rPr lang="nb-NO" sz="1400" err="1"/>
              <a:t>Søknadsregistrerer</a:t>
            </a:r>
            <a:r>
              <a:rPr lang="nb-NO" sz="1400"/>
              <a:t> oppdaterer status</a:t>
            </a:r>
          </a:p>
          <a:p>
            <a:pPr marL="366713" lvl="1" indent="-171450"/>
            <a:r>
              <a:rPr lang="nb-NO" sz="1000"/>
              <a:t>Søknad godkjent</a:t>
            </a:r>
          </a:p>
          <a:p>
            <a:pPr marL="366713" lvl="1" indent="-171450"/>
            <a:r>
              <a:rPr lang="nb-NO" sz="1000"/>
              <a:t>Søknad avslått </a:t>
            </a:r>
          </a:p>
          <a:p>
            <a:pPr marL="195263" lvl="1" indent="0">
              <a:buNone/>
            </a:pPr>
            <a:endParaRPr lang="nb-NO" sz="1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B1DB9-AF5A-6084-AA19-CF4E7170A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379" y="4799916"/>
            <a:ext cx="3482809" cy="18342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CAA25C8-1801-8ABD-671C-5607FB792384}"/>
              </a:ext>
            </a:extLst>
          </p:cNvPr>
          <p:cNvSpPr/>
          <p:nvPr/>
        </p:nvSpPr>
        <p:spPr>
          <a:xfrm>
            <a:off x="8271753" y="6146890"/>
            <a:ext cx="2324911" cy="48730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9418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B5E7C-13A0-0CCC-C424-3F262D671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397785"/>
            <a:ext cx="11224996" cy="1202510"/>
          </a:xfrm>
        </p:spPr>
        <p:txBody>
          <a:bodyPr/>
          <a:lstStyle/>
          <a:p>
            <a:r>
              <a:rPr lang="nb-NO"/>
              <a:t>Hvis søknad er godkjent – ny fase (og prosess)</a:t>
            </a:r>
            <a:br>
              <a:rPr lang="nb-NO"/>
            </a:br>
            <a:r>
              <a:rPr lang="nb-NO"/>
              <a:t>Forhandling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9E486D-EEB9-039F-D534-15D725228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55" y="1660727"/>
            <a:ext cx="10013959" cy="436245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14328C-26B9-0AD7-003E-6AFDDE22C8F6}"/>
              </a:ext>
            </a:extLst>
          </p:cNvPr>
          <p:cNvSpPr/>
          <p:nvPr/>
        </p:nvSpPr>
        <p:spPr>
          <a:xfrm>
            <a:off x="2590916" y="3561102"/>
            <a:ext cx="7785253" cy="12897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900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B1C80-2666-A1A7-1A29-8346E7A2A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49" y="397785"/>
            <a:ext cx="11582627" cy="756564"/>
          </a:xfrm>
        </p:spPr>
        <p:txBody>
          <a:bodyPr/>
          <a:lstStyle/>
          <a:p>
            <a:r>
              <a:rPr lang="nb-NO"/>
              <a:t>Hvis man skal gå videre med kontraktsforhandlinger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2D699-691E-F355-4BD1-87355CAA4D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000"/>
              <a:t>Søknaden (kalkylene) må kopieres til forhandlingsfase</a:t>
            </a:r>
          </a:p>
          <a:p>
            <a:pPr lvl="1"/>
            <a:r>
              <a:rPr lang="nb-NO" sz="1800"/>
              <a:t>Status («Godkjent av </a:t>
            </a:r>
            <a:r>
              <a:rPr lang="nb-NO" sz="1800" err="1"/>
              <a:t>finansiør</a:t>
            </a:r>
            <a:r>
              <a:rPr lang="nb-NO" sz="1800"/>
              <a:t>») må være oppdatert på alle kalkylene</a:t>
            </a:r>
          </a:p>
          <a:p>
            <a:r>
              <a:rPr lang="nb-NO" sz="2000"/>
              <a:t>Påse at du velger alle </a:t>
            </a:r>
            <a:r>
              <a:rPr lang="nb-NO" sz="2000" err="1"/>
              <a:t>finansiører</a:t>
            </a:r>
            <a:r>
              <a:rPr lang="nb-NO" sz="2000"/>
              <a:t> og alle avdelinger (når det er mer enn 1)</a:t>
            </a:r>
          </a:p>
          <a:p>
            <a:pPr lvl="1"/>
            <a:r>
              <a:rPr lang="nb-NO" sz="1800"/>
              <a:t>I bildet under var det kun 1 </a:t>
            </a:r>
            <a:r>
              <a:rPr lang="nb-NO" sz="1800" err="1"/>
              <a:t>finansiør</a:t>
            </a:r>
            <a:r>
              <a:rPr lang="nb-NO" sz="1800"/>
              <a:t>, men helt tilsvarende som å velge alle avdelinger</a:t>
            </a:r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lvl="1"/>
            <a:endParaRPr lang="nb-NO" sz="1800"/>
          </a:p>
          <a:p>
            <a:r>
              <a:rPr lang="nb-NO" sz="2000"/>
              <a:t>Velg deretter kopi</a:t>
            </a:r>
          </a:p>
          <a:p>
            <a:endParaRPr lang="nb-NO" sz="2000"/>
          </a:p>
          <a:p>
            <a:endParaRPr lang="nb-NO" sz="2000"/>
          </a:p>
          <a:p>
            <a:r>
              <a:rPr lang="nb-NO" sz="2000"/>
              <a:t>Det skal nå kopieres til ny Søknadsfase - Forhandling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B31AB1-6156-6905-CDA8-BBA265F21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579" y="2906657"/>
            <a:ext cx="6394757" cy="8061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FF554-7FF3-9DF8-424B-FFDCDE00B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415" y="4232638"/>
            <a:ext cx="4076363" cy="37919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34757D-114A-0DDC-83A0-29FCBF099D47}"/>
              </a:ext>
            </a:extLst>
          </p:cNvPr>
          <p:cNvSpPr/>
          <p:nvPr/>
        </p:nvSpPr>
        <p:spPr>
          <a:xfrm>
            <a:off x="3262297" y="4280170"/>
            <a:ext cx="466638" cy="25292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4920BA-0070-008A-FED1-F1D8CC563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803" y="5210859"/>
            <a:ext cx="2482344" cy="13950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95EEF5E-CC35-0C98-E921-C88FE8509029}"/>
              </a:ext>
            </a:extLst>
          </p:cNvPr>
          <p:cNvSpPr/>
          <p:nvPr/>
        </p:nvSpPr>
        <p:spPr>
          <a:xfrm>
            <a:off x="1562834" y="5933872"/>
            <a:ext cx="959873" cy="972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13D824-7959-F37F-66FE-CF82FCA25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32" y="5140966"/>
            <a:ext cx="2680729" cy="15348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577304-F444-79CB-D2A9-7C48DAF8D357}"/>
              </a:ext>
            </a:extLst>
          </p:cNvPr>
          <p:cNvSpPr/>
          <p:nvPr/>
        </p:nvSpPr>
        <p:spPr>
          <a:xfrm>
            <a:off x="4633532" y="6230024"/>
            <a:ext cx="959873" cy="972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8A5F041B-96A0-5029-D744-7EA230BEAB77}"/>
              </a:ext>
            </a:extLst>
          </p:cNvPr>
          <p:cNvSpPr txBox="1">
            <a:spLocks/>
          </p:cNvSpPr>
          <p:nvPr/>
        </p:nvSpPr>
        <p:spPr>
          <a:xfrm>
            <a:off x="7789258" y="5338206"/>
            <a:ext cx="2210853" cy="1082408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200"/>
              <a:t>Hvis «Kopier til ny søknadsfase» </a:t>
            </a:r>
            <a:r>
              <a:rPr lang="nb-NO" sz="1200" b="1"/>
              <a:t>ikke er tilgjengelig</a:t>
            </a:r>
            <a:r>
              <a:rPr lang="nb-NO" sz="1200"/>
              <a:t> er det mest sannsynlig fordi du ikke har merket alle </a:t>
            </a:r>
            <a:r>
              <a:rPr lang="nb-NO" sz="1200" err="1"/>
              <a:t>finansiører</a:t>
            </a:r>
            <a:r>
              <a:rPr lang="nb-NO" sz="1200"/>
              <a:t>/avdelinger</a:t>
            </a:r>
          </a:p>
        </p:txBody>
      </p:sp>
    </p:spTree>
    <p:extLst>
      <p:ext uri="{BB962C8B-B14F-4D97-AF65-F5344CB8AC3E}">
        <p14:creationId xmlns:p14="http://schemas.microsoft.com/office/powerpoint/2010/main" val="39577460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1D3C-0F9F-4730-3C4E-56B35EF59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Forhandlingsfase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EE1E7-90B3-8802-3105-D8B9A0726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Søknaden har nå 2 «versjoner»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Påse at du står på Forhandling når du skal jobbe videre med denne</a:t>
            </a:r>
          </a:p>
          <a:p>
            <a:pPr lvl="1"/>
            <a:r>
              <a:rPr lang="nb-NO"/>
              <a:t>Velg så kostnadskalkyle for denne versjonen</a:t>
            </a:r>
          </a:p>
          <a:p>
            <a:pPr lvl="1"/>
            <a:endParaRPr lang="nb-NO"/>
          </a:p>
          <a:p>
            <a:pPr lvl="1"/>
            <a:endParaRPr lang="nb-NO"/>
          </a:p>
          <a:p>
            <a:endParaRPr lang="nb-NO"/>
          </a:p>
          <a:p>
            <a:r>
              <a:rPr lang="nb-NO"/>
              <a:t>Hvis nødvendig revideres budsjettet</a:t>
            </a:r>
          </a:p>
          <a:p>
            <a:pPr lvl="1"/>
            <a:r>
              <a:rPr lang="nb-NO"/>
              <a:t>Helt på samme måte som før søknad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B4758-8356-B08A-4B6B-B826B3A5DC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19" y="1723957"/>
            <a:ext cx="8790485" cy="790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13402B-DB16-5A86-92F2-6A8A37083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2" y="3506820"/>
            <a:ext cx="9358954" cy="820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3B77DF-AC2D-3CDC-C7E1-28AFC27B50D9}"/>
              </a:ext>
            </a:extLst>
          </p:cNvPr>
          <p:cNvSpPr/>
          <p:nvPr/>
        </p:nvSpPr>
        <p:spPr>
          <a:xfrm>
            <a:off x="8505140" y="4031572"/>
            <a:ext cx="1034451" cy="9727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9478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B654-8E43-735E-A820-33323FBEC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Avslutning av forhandlingsfasen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B2BDF-0CE7-6FF3-A04F-DBDEAA5FF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963" y="1299217"/>
            <a:ext cx="11388073" cy="4842180"/>
          </a:xfrm>
        </p:spPr>
        <p:txBody>
          <a:bodyPr/>
          <a:lstStyle/>
          <a:p>
            <a:r>
              <a:rPr lang="nb-NO" sz="2000"/>
              <a:t>Når alt er klart skal også forhandlingskalkylen(e) sendes </a:t>
            </a:r>
            <a:r>
              <a:rPr lang="nb-NO" sz="2000" err="1"/>
              <a:t>kostnadsgodkjenner</a:t>
            </a:r>
            <a:r>
              <a:rPr lang="nb-NO" sz="2000"/>
              <a:t>(e)</a:t>
            </a:r>
          </a:p>
          <a:p>
            <a:pPr lvl="1"/>
            <a:r>
              <a:rPr lang="nb-NO" sz="1800"/>
              <a:t>Før de kan sendes må </a:t>
            </a:r>
            <a:r>
              <a:rPr lang="nb-NO" sz="1800" err="1"/>
              <a:t>Finansiørs</a:t>
            </a:r>
            <a:r>
              <a:rPr lang="nb-NO" sz="1800"/>
              <a:t> referanse fylles ut</a:t>
            </a:r>
          </a:p>
          <a:p>
            <a:pPr lvl="2"/>
            <a:r>
              <a:rPr lang="nb-NO" sz="1600"/>
              <a:t>Skal være </a:t>
            </a:r>
            <a:r>
              <a:rPr lang="nb-NO" sz="1600" err="1"/>
              <a:t>kontraktsnummer</a:t>
            </a:r>
            <a:r>
              <a:rPr lang="nb-NO" sz="1600"/>
              <a:t> for NFR, Grant Agreement </a:t>
            </a:r>
            <a:r>
              <a:rPr lang="nb-NO" sz="1600" err="1"/>
              <a:t>number</a:t>
            </a:r>
            <a:r>
              <a:rPr lang="nb-NO" sz="1600"/>
              <a:t> for EU – ellers hva som er relevant</a:t>
            </a:r>
          </a:p>
          <a:p>
            <a:pPr lvl="2"/>
            <a:endParaRPr lang="nb-NO" sz="1600"/>
          </a:p>
          <a:p>
            <a:pPr lvl="2"/>
            <a:endParaRPr lang="nb-NO" sz="1600"/>
          </a:p>
          <a:p>
            <a:pPr lvl="2"/>
            <a:endParaRPr lang="nb-NO" sz="1600"/>
          </a:p>
          <a:p>
            <a:pPr lvl="2"/>
            <a:endParaRPr lang="nb-NO" sz="1600"/>
          </a:p>
          <a:p>
            <a:pPr lvl="2"/>
            <a:endParaRPr lang="nb-NO" sz="1600"/>
          </a:p>
          <a:p>
            <a:pPr lvl="2"/>
            <a:endParaRPr lang="nb-NO" sz="1600"/>
          </a:p>
          <a:p>
            <a:pPr lvl="2"/>
            <a:endParaRPr lang="nb-NO" sz="1600"/>
          </a:p>
          <a:p>
            <a:r>
              <a:rPr lang="nb-NO" sz="2000"/>
              <a:t>Hvis det ikke er endringer i budsjett/finansiering blir forhandlingsversjon automatisk godkjent</a:t>
            </a:r>
          </a:p>
          <a:p>
            <a:pPr lvl="1"/>
            <a:r>
              <a:rPr lang="nb-NO" sz="1800"/>
              <a:t>Og derved går den til opprettelse i prosjektmodulen</a:t>
            </a:r>
          </a:p>
          <a:p>
            <a:r>
              <a:rPr lang="nb-NO" sz="2000"/>
              <a:t>Hvis endringer blir det samme arbeidsflyt som for søknad</a:t>
            </a:r>
          </a:p>
          <a:p>
            <a:pPr lvl="1"/>
            <a:r>
              <a:rPr lang="nb-NO" sz="1600"/>
              <a:t>Når godkjent går den til opprettelse i prosjektmodulen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4115E-D4A5-33FC-E5D6-85E9CA0190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189" y="2523918"/>
            <a:ext cx="3079514" cy="16285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D65CDCE-C62B-D1C1-C2F4-DBA0D836B30D}"/>
              </a:ext>
            </a:extLst>
          </p:cNvPr>
          <p:cNvSpPr/>
          <p:nvPr/>
        </p:nvSpPr>
        <p:spPr>
          <a:xfrm>
            <a:off x="2376715" y="3694352"/>
            <a:ext cx="1916426" cy="1578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248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E41E-A694-012B-F49B-3434740D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397785"/>
            <a:ext cx="11224996" cy="648512"/>
          </a:xfrm>
        </p:spPr>
        <p:txBody>
          <a:bodyPr/>
          <a:lstStyle/>
          <a:p>
            <a:r>
              <a:rPr lang="nb-NO"/>
              <a:t>Etter at prosjekt er sendt til prosjektmodul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2D52-4430-BD04-1AEA-A89267A78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691" y="1019817"/>
            <a:ext cx="11368618" cy="4818365"/>
          </a:xfrm>
        </p:spPr>
        <p:txBody>
          <a:bodyPr/>
          <a:lstStyle/>
          <a:p>
            <a:r>
              <a:rPr lang="nb-NO" sz="2000"/>
              <a:t>Prosjekt opprettes</a:t>
            </a:r>
          </a:p>
          <a:p>
            <a:pPr lvl="1"/>
            <a:r>
              <a:rPr lang="nb-NO" sz="1800"/>
              <a:t>1 delprosjekt for hver </a:t>
            </a:r>
            <a:r>
              <a:rPr lang="nb-NO" sz="1800" err="1"/>
              <a:t>finansiør</a:t>
            </a:r>
            <a:endParaRPr lang="nb-NO" sz="1800"/>
          </a:p>
          <a:p>
            <a:pPr lvl="1"/>
            <a:r>
              <a:rPr lang="nb-NO" sz="1800"/>
              <a:t>Fristilt koststed – dvs. hvis flere kalkyler (men kun 1 </a:t>
            </a:r>
            <a:r>
              <a:rPr lang="nb-NO" sz="1800" err="1"/>
              <a:t>finansiør</a:t>
            </a:r>
            <a:r>
              <a:rPr lang="nb-NO" sz="1800"/>
              <a:t>) blir det 1 delprosjekt</a:t>
            </a:r>
          </a:p>
          <a:p>
            <a:pPr lvl="1"/>
            <a:r>
              <a:rPr lang="nb-NO" sz="1800"/>
              <a:t>Koordinator blir satt som kunde på prosjekt/delprosjekt</a:t>
            </a:r>
          </a:p>
          <a:p>
            <a:r>
              <a:rPr lang="nb-NO" sz="2000"/>
              <a:t>Budsjettransaksjonene fra søknadsmodulen overføres til Planlegger (BOAPRO)</a:t>
            </a:r>
          </a:p>
          <a:p>
            <a:pPr lvl="1"/>
            <a:r>
              <a:rPr lang="nb-NO" sz="1800"/>
              <a:t>Siden søknadsmodulen jobber med prosjektår mens Planlegger jobber med kalenderår blir periodisering gjort (etter beste evne og info i søknadsmodul)</a:t>
            </a:r>
          </a:p>
          <a:p>
            <a:pPr lvl="1"/>
            <a:r>
              <a:rPr lang="nb-NO" sz="1800"/>
              <a:t>Personalkostnader </a:t>
            </a:r>
            <a:r>
              <a:rPr lang="nb-NO" sz="1800" err="1"/>
              <a:t>rekalkuleres</a:t>
            </a:r>
            <a:r>
              <a:rPr lang="nb-NO" sz="1800"/>
              <a:t> </a:t>
            </a:r>
          </a:p>
          <a:p>
            <a:pPr lvl="2"/>
            <a:r>
              <a:rPr lang="nb-NO" sz="1600"/>
              <a:t>Lønnsbånd i søknadsmodul «oversettes» til årslønn i Planlegger</a:t>
            </a:r>
          </a:p>
          <a:p>
            <a:pPr lvl="3"/>
            <a:r>
              <a:rPr lang="nb-NO" sz="1400"/>
              <a:t>Deretter beregnes sosiale kostnader basert på </a:t>
            </a:r>
            <a:r>
              <a:rPr lang="nb-NO" sz="1400" err="1"/>
              <a:t>Autopost</a:t>
            </a:r>
            <a:r>
              <a:rPr lang="nb-NO" sz="1400"/>
              <a:t>-kode og indirekte kostnader </a:t>
            </a:r>
            <a:r>
              <a:rPr lang="nb-NO" sz="1400" err="1"/>
              <a:t>ihht</a:t>
            </a:r>
            <a:r>
              <a:rPr lang="nb-NO" sz="1400"/>
              <a:t>. Info i Planlegger</a:t>
            </a:r>
          </a:p>
          <a:p>
            <a:pPr lvl="3"/>
            <a:endParaRPr lang="nb-NO" sz="1400"/>
          </a:p>
          <a:p>
            <a:r>
              <a:rPr lang="nb-NO" sz="2000"/>
              <a:t>Referanse mellom søknadsmodul og prosjektmodul skrives inn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4D1EFE-52D0-F044-12FE-DFB5350CE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075" y="4966738"/>
            <a:ext cx="3641149" cy="701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6F79F-05C5-BA14-2BA7-679C34C8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075" y="5667997"/>
            <a:ext cx="3706308" cy="697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94611E-9674-E135-51A1-F006034AF6FD}"/>
              </a:ext>
            </a:extLst>
          </p:cNvPr>
          <p:cNvSpPr txBox="1"/>
          <p:nvPr/>
        </p:nvSpPr>
        <p:spPr>
          <a:xfrm>
            <a:off x="5213025" y="5103777"/>
            <a:ext cx="1677246" cy="30777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0488" lvl="2"/>
            <a:r>
              <a:rPr lang="nb-NO" sz="1400"/>
              <a:t>I søknadsmodul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7E774-9581-D2F0-0D88-A39F6E5FC75E}"/>
              </a:ext>
            </a:extLst>
          </p:cNvPr>
          <p:cNvSpPr txBox="1"/>
          <p:nvPr/>
        </p:nvSpPr>
        <p:spPr>
          <a:xfrm>
            <a:off x="5213025" y="5881593"/>
            <a:ext cx="1677246" cy="307777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0488" lvl="2"/>
            <a:r>
              <a:rPr lang="nb-NO" sz="1400"/>
              <a:t>I prosjektmodul</a:t>
            </a:r>
          </a:p>
        </p:txBody>
      </p:sp>
    </p:spTree>
    <p:extLst>
      <p:ext uri="{BB962C8B-B14F-4D97-AF65-F5344CB8AC3E}">
        <p14:creationId xmlns:p14="http://schemas.microsoft.com/office/powerpoint/2010/main" val="15209989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D8272-632D-64FD-2DA2-E4C879CEE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39" y="2305793"/>
            <a:ext cx="6208991" cy="16699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343617-5208-392F-B114-D8FE7EFE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Søknadsversjoner – «scenarioer»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1987-685B-4597-EFC3-C0809F459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83049"/>
            <a:ext cx="11224996" cy="5377166"/>
          </a:xfrm>
        </p:spPr>
        <p:txBody>
          <a:bodyPr/>
          <a:lstStyle/>
          <a:p>
            <a:r>
              <a:rPr lang="nb-NO" sz="2000"/>
              <a:t>Mulig å kopiere en søknad til en ny versjon</a:t>
            </a:r>
          </a:p>
          <a:p>
            <a:pPr lvl="1"/>
            <a:r>
              <a:rPr lang="nb-NO" sz="1600"/>
              <a:t>Kan brukes til å ha ulike scenarioer/alternativer</a:t>
            </a:r>
          </a:p>
          <a:p>
            <a:pPr marL="457188" lvl="1" indent="0">
              <a:buNone/>
            </a:pPr>
            <a:endParaRPr lang="nb-NO" sz="1600"/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lvl="1"/>
            <a:endParaRPr lang="nb-NO" sz="1800"/>
          </a:p>
          <a:p>
            <a:pPr marL="57149" indent="0">
              <a:buNone/>
            </a:pPr>
            <a:r>
              <a:rPr lang="nb-NO" sz="2200">
                <a:solidFill>
                  <a:srgbClr val="FF0000"/>
                </a:solidFill>
              </a:rPr>
              <a:t>Advarsel:</a:t>
            </a:r>
          </a:p>
          <a:p>
            <a:pPr lvl="1"/>
            <a:r>
              <a:rPr lang="nb-NO" sz="1800"/>
              <a:t>Krever </a:t>
            </a:r>
            <a:r>
              <a:rPr lang="nb-NO" sz="1800" u="sng"/>
              <a:t>nøyaktighet og kontroll</a:t>
            </a:r>
            <a:r>
              <a:rPr lang="nb-NO" sz="1800"/>
              <a:t> hvis man skal bruke denne måten for å forsøke å simulere/vise flere alternativer - men det lar seg gjøre</a:t>
            </a:r>
          </a:p>
          <a:p>
            <a:pPr lvl="1"/>
            <a:endParaRPr lang="nb-NO" sz="1600"/>
          </a:p>
          <a:p>
            <a:endParaRPr lang="nb-NO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06234-0C8C-E34E-AEB8-F7C009309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632" y="2487397"/>
            <a:ext cx="2084068" cy="11997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AF9F04-7450-131C-5B31-F34B39E0D9F3}"/>
              </a:ext>
            </a:extLst>
          </p:cNvPr>
          <p:cNvSpPr/>
          <p:nvPr/>
        </p:nvSpPr>
        <p:spPr>
          <a:xfrm>
            <a:off x="4015819" y="3771632"/>
            <a:ext cx="443059" cy="18044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CD0EF1-7E81-DD99-8165-88DC7321F904}"/>
              </a:ext>
            </a:extLst>
          </p:cNvPr>
          <p:cNvSpPr txBox="1"/>
          <p:nvPr/>
        </p:nvSpPr>
        <p:spPr>
          <a:xfrm>
            <a:off x="4223210" y="4085682"/>
            <a:ext cx="5109326" cy="523220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90488" lvl="2"/>
            <a:r>
              <a:rPr lang="nb-NO" sz="1400"/>
              <a:t>Kun mulig å jobbe med 1 versjon om gangen</a:t>
            </a:r>
          </a:p>
          <a:p>
            <a:pPr marL="376238" lvl="2" indent="-285750">
              <a:buFont typeface="Arial" panose="020B0604020202020204" pitchFamily="34" charset="0"/>
              <a:buChar char="•"/>
            </a:pPr>
            <a:r>
              <a:rPr lang="nb-NO" sz="1400"/>
              <a:t>Man må gjøre versjonen aktiv for å kunne jobbe med den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F7651C-FAF7-9041-A793-6F7A49937C45}"/>
              </a:ext>
            </a:extLst>
          </p:cNvPr>
          <p:cNvSpPr/>
          <p:nvPr/>
        </p:nvSpPr>
        <p:spPr>
          <a:xfrm>
            <a:off x="7748834" y="3429000"/>
            <a:ext cx="282804" cy="523074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3171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43617-5208-392F-B114-D8FE7EFE6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Søknadsversjoner – gjenbruk av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41987-685B-4597-EFC3-C0809F459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83049"/>
            <a:ext cx="11224996" cy="5377166"/>
          </a:xfrm>
        </p:spPr>
        <p:txBody>
          <a:bodyPr/>
          <a:lstStyle/>
          <a:p>
            <a:endParaRPr lang="nb-NO" sz="2000"/>
          </a:p>
          <a:p>
            <a:r>
              <a:rPr lang="nb-NO" sz="2000"/>
              <a:t>Også mulig å kopiere en søknad til en ny søknad</a:t>
            </a:r>
          </a:p>
          <a:p>
            <a:pPr lvl="1"/>
            <a:r>
              <a:rPr lang="nb-NO" sz="1600"/>
              <a:t>Både avsluttede søknader og løpende søknader kan kopieres</a:t>
            </a:r>
          </a:p>
          <a:p>
            <a:pPr lvl="1"/>
            <a:endParaRPr lang="nb-NO" sz="1600"/>
          </a:p>
          <a:p>
            <a:pPr lvl="1"/>
            <a:endParaRPr lang="nb-NO" sz="1600"/>
          </a:p>
          <a:p>
            <a:pPr lvl="1"/>
            <a:endParaRPr lang="nb-NO" sz="1600"/>
          </a:p>
          <a:p>
            <a:pPr lvl="1"/>
            <a:endParaRPr lang="nb-NO" sz="1600"/>
          </a:p>
          <a:p>
            <a:pPr lvl="1"/>
            <a:endParaRPr lang="nb-NO" sz="1600"/>
          </a:p>
          <a:p>
            <a:pPr lvl="1"/>
            <a:endParaRPr lang="nb-NO" sz="1600" b="1"/>
          </a:p>
          <a:p>
            <a:pPr lvl="1"/>
            <a:endParaRPr lang="nb-NO" sz="1600" b="1"/>
          </a:p>
          <a:p>
            <a:pPr marL="57149" indent="0">
              <a:buNone/>
            </a:pPr>
            <a:r>
              <a:rPr lang="nb-NO" sz="2000">
                <a:solidFill>
                  <a:srgbClr val="FF0000"/>
                </a:solidFill>
              </a:rPr>
              <a:t>Advarsel:</a:t>
            </a:r>
          </a:p>
          <a:p>
            <a:pPr lvl="1"/>
            <a:r>
              <a:rPr lang="nb-NO" sz="1600"/>
              <a:t>Ofte ikke helt rett frem å justere på diverse data for at de skal bli riktige for den nye søknaden</a:t>
            </a:r>
          </a:p>
          <a:p>
            <a:pPr lvl="2"/>
            <a:r>
              <a:rPr lang="nb-NO" sz="1400"/>
              <a:t>Så ofte like raskt/effektivt å opprette en ny søknad</a:t>
            </a:r>
          </a:p>
          <a:p>
            <a:pPr lvl="1"/>
            <a:endParaRPr lang="nb-NO" sz="1600"/>
          </a:p>
          <a:p>
            <a:endParaRPr lang="nb-NO" sz="22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D70883-3C6C-B949-01B9-2E84FC114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55" y="2342931"/>
            <a:ext cx="2355288" cy="13521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FAF9F04-7450-131C-5B31-F34B39E0D9F3}"/>
              </a:ext>
            </a:extLst>
          </p:cNvPr>
          <p:cNvSpPr/>
          <p:nvPr/>
        </p:nvSpPr>
        <p:spPr>
          <a:xfrm>
            <a:off x="1163709" y="2730998"/>
            <a:ext cx="590145" cy="18044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8996A51-BBE8-0315-502A-0467974982F7}"/>
              </a:ext>
            </a:extLst>
          </p:cNvPr>
          <p:cNvSpPr txBox="1">
            <a:spLocks/>
          </p:cNvSpPr>
          <p:nvPr/>
        </p:nvSpPr>
        <p:spPr>
          <a:xfrm>
            <a:off x="3770416" y="2531963"/>
            <a:ext cx="2594347" cy="1163077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50"/>
              <a:t>Hvis du kopierer fra en søknad som har blitt overført til prosjektmodulen må denne haken fjernes (ellers får du feilmelding). </a:t>
            </a:r>
          </a:p>
          <a:p>
            <a:pPr marL="0" indent="0">
              <a:buNone/>
            </a:pPr>
            <a:r>
              <a:rPr lang="nb-NO" sz="1050" err="1"/>
              <a:t>Fleksifelt</a:t>
            </a:r>
            <a:r>
              <a:rPr lang="nb-NO" sz="1050"/>
              <a:t> er f.eks. Prosjektnummer</a:t>
            </a:r>
          </a:p>
        </p:txBody>
      </p:sp>
    </p:spTree>
    <p:extLst>
      <p:ext uri="{BB962C8B-B14F-4D97-AF65-F5344CB8AC3E}">
        <p14:creationId xmlns:p14="http://schemas.microsoft.com/office/powerpoint/2010/main" val="8434064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42D91-5181-2C21-EDE0-2EE4408E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Valuta (EUR)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E98E-5B60-E09C-44D5-0FA84523F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141379"/>
            <a:ext cx="11224996" cy="5024007"/>
          </a:xfrm>
        </p:spPr>
        <p:txBody>
          <a:bodyPr/>
          <a:lstStyle/>
          <a:p>
            <a:r>
              <a:rPr lang="nb-NO" sz="2000"/>
              <a:t>Mulig å vise (og også budsjettere) i EUR</a:t>
            </a:r>
          </a:p>
          <a:p>
            <a:pPr lvl="1"/>
            <a:r>
              <a:rPr lang="nb-NO" sz="1800"/>
              <a:t>Budsjettkurs som skal brukes er lagt inn i systemet og </a:t>
            </a:r>
            <a:r>
              <a:rPr lang="nb-NO" sz="1800" u="sng"/>
              <a:t>skal ikke endres</a:t>
            </a:r>
            <a:endParaRPr lang="nb-NO" sz="1800"/>
          </a:p>
          <a:p>
            <a:pPr lvl="2"/>
            <a:r>
              <a:rPr lang="nb-NO" sz="1600"/>
              <a:t>Pr. 5.9.23:	 10,00/EUR</a:t>
            </a:r>
          </a:p>
          <a:p>
            <a:pPr lvl="2"/>
            <a:endParaRPr lang="nb-NO" sz="1600"/>
          </a:p>
          <a:p>
            <a:r>
              <a:rPr lang="nb-NO" sz="2000"/>
              <a:t>Ingen andre valutaer lagt inn i systemet</a:t>
            </a:r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endParaRPr lang="nb-NO" sz="1600"/>
          </a:p>
          <a:p>
            <a:pPr marL="0" indent="0">
              <a:buNone/>
            </a:pPr>
            <a:r>
              <a:rPr lang="nb-NO" sz="1600"/>
              <a:t>Eksempel – hvis EUR registrert</a:t>
            </a:r>
          </a:p>
          <a:p>
            <a:endParaRPr lang="nb-NO" sz="2000"/>
          </a:p>
          <a:p>
            <a:endParaRPr lang="nb-NO"/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610F-B67D-D67C-F590-E5FC81804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90" y="3091288"/>
            <a:ext cx="10679015" cy="118126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743B10A-A754-2F19-A5C5-0ADE2019C6B2}"/>
              </a:ext>
            </a:extLst>
          </p:cNvPr>
          <p:cNvSpPr/>
          <p:nvPr/>
        </p:nvSpPr>
        <p:spPr>
          <a:xfrm>
            <a:off x="7864367" y="3554646"/>
            <a:ext cx="2959275" cy="4142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77DE17-0531-2F48-F817-80379B482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50" y="4808493"/>
            <a:ext cx="4900239" cy="9502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DC457D-3F09-E6B2-C4D7-992CF3E304F2}"/>
              </a:ext>
            </a:extLst>
          </p:cNvPr>
          <p:cNvSpPr/>
          <p:nvPr/>
        </p:nvSpPr>
        <p:spPr>
          <a:xfrm>
            <a:off x="4163438" y="4746768"/>
            <a:ext cx="1024648" cy="4142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4F252D-77B7-4BE8-ADB5-A7B49C2105B5}"/>
              </a:ext>
            </a:extLst>
          </p:cNvPr>
          <p:cNvSpPr/>
          <p:nvPr/>
        </p:nvSpPr>
        <p:spPr>
          <a:xfrm>
            <a:off x="1468875" y="5402634"/>
            <a:ext cx="2020111" cy="4142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5CD2FD-9936-D5D7-D39B-C8C004044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489" y="4812992"/>
            <a:ext cx="6409147" cy="11792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50369E3-6326-8727-6B1B-38C88A3D6A3C}"/>
              </a:ext>
            </a:extLst>
          </p:cNvPr>
          <p:cNvSpPr/>
          <p:nvPr/>
        </p:nvSpPr>
        <p:spPr>
          <a:xfrm>
            <a:off x="10469225" y="4713697"/>
            <a:ext cx="1218025" cy="33819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07D73F-B3F2-94B8-DC61-EA595C0D3CB0}"/>
              </a:ext>
            </a:extLst>
          </p:cNvPr>
          <p:cNvSpPr/>
          <p:nvPr/>
        </p:nvSpPr>
        <p:spPr>
          <a:xfrm>
            <a:off x="6802875" y="5469365"/>
            <a:ext cx="2710776" cy="52290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74139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A6A97-D7B7-9D93-2CCD-00BC8FF4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54" y="190262"/>
            <a:ext cx="11224996" cy="648512"/>
          </a:xfrm>
        </p:spPr>
        <p:txBody>
          <a:bodyPr/>
          <a:lstStyle/>
          <a:p>
            <a:r>
              <a:rPr lang="nb-NO"/>
              <a:t>Kostnadsomveltning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B9F36E-8BFA-AF54-81CB-07C5D314C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1018163"/>
            <a:ext cx="11224996" cy="5147224"/>
          </a:xfrm>
        </p:spPr>
        <p:txBody>
          <a:bodyPr/>
          <a:lstStyle/>
          <a:p>
            <a:r>
              <a:rPr lang="nb-NO"/>
              <a:t>Mulig å budsjettere automatisk kostnadsomveltning i søknadsmodulen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449F81-3210-48E5-3E9A-B1671FAED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36" y="1551513"/>
            <a:ext cx="8914729" cy="409701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5B08EE9-06E0-71E4-44E7-0A3E482547FF}"/>
              </a:ext>
            </a:extLst>
          </p:cNvPr>
          <p:cNvSpPr txBox="1">
            <a:spLocks/>
          </p:cNvSpPr>
          <p:nvPr/>
        </p:nvSpPr>
        <p:spPr>
          <a:xfrm>
            <a:off x="9669295" y="3441970"/>
            <a:ext cx="1594386" cy="894945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50"/>
              <a:t>6 kalkyler (2 </a:t>
            </a:r>
            <a:r>
              <a:rPr lang="nb-NO" sz="1050" err="1"/>
              <a:t>avd</a:t>
            </a:r>
            <a:r>
              <a:rPr lang="nb-NO" sz="1050"/>
              <a:t>/3 </a:t>
            </a:r>
            <a:r>
              <a:rPr lang="nb-NO" sz="1050" err="1"/>
              <a:t>finansiører</a:t>
            </a:r>
            <a:r>
              <a:rPr lang="nb-NO" sz="1050"/>
              <a:t>) kan altså budsjetteres på 2 kalkyler</a:t>
            </a:r>
          </a:p>
        </p:txBody>
      </p:sp>
    </p:spTree>
    <p:extLst>
      <p:ext uri="{BB962C8B-B14F-4D97-AF65-F5344CB8AC3E}">
        <p14:creationId xmlns:p14="http://schemas.microsoft.com/office/powerpoint/2010/main" val="83817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2CB2F-C6C9-B832-ACDA-AABAA6B1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40" y="274641"/>
            <a:ext cx="10972800" cy="1200329"/>
          </a:xfrm>
        </p:spPr>
        <p:txBody>
          <a:bodyPr/>
          <a:lstStyle/>
          <a:p>
            <a:r>
              <a:rPr lang="en-US"/>
              <a:t>BOTT-roller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prosjektsøknadsprosessen</a:t>
            </a:r>
            <a:r>
              <a:rPr lang="en-US"/>
              <a:t> (og </a:t>
            </a:r>
            <a:r>
              <a:rPr lang="en-US" err="1"/>
              <a:t>modulen</a:t>
            </a:r>
            <a:r>
              <a:rPr lang="en-US"/>
              <a:t>)</a:t>
            </a:r>
            <a:endParaRPr lang="nb-NO"/>
          </a:p>
        </p:txBody>
      </p:sp>
      <p:pic>
        <p:nvPicPr>
          <p:cNvPr id="4" name="Bilde 21">
            <a:extLst>
              <a:ext uri="{FF2B5EF4-FFF2-40B4-BE49-F238E27FC236}">
                <a16:creationId xmlns:a16="http://schemas.microsoft.com/office/drawing/2014/main" id="{89029491-5B67-34DE-7A51-794F5863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7067" y="4421272"/>
            <a:ext cx="3327400" cy="2247900"/>
          </a:xfrm>
          <a:prstGeom prst="rect">
            <a:avLst/>
          </a:prstGeom>
        </p:spPr>
      </p:pic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D21E7CF4-009F-13E4-5E77-E7E0C7BD78D7}"/>
              </a:ext>
            </a:extLst>
          </p:cNvPr>
          <p:cNvSpPr txBox="1">
            <a:spLocks/>
          </p:cNvSpPr>
          <p:nvPr/>
        </p:nvSpPr>
        <p:spPr>
          <a:xfrm>
            <a:off x="948108" y="3730868"/>
            <a:ext cx="3239924" cy="2286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nb-NO" sz="1600" b="1" err="1"/>
              <a:t>Søknadsregistrerer</a:t>
            </a:r>
            <a:endParaRPr lang="nb-NO" sz="1600"/>
          </a:p>
          <a:p>
            <a:pPr marL="0" indent="0">
              <a:buFont typeface="Arial"/>
              <a:buNone/>
            </a:pPr>
            <a:r>
              <a:rPr lang="nb-NO" sz="1400"/>
              <a:t>Denne rollen er startpunktet for den digitale prosessen. </a:t>
            </a:r>
            <a:br>
              <a:rPr lang="nb-NO" sz="1400"/>
            </a:br>
            <a:r>
              <a:rPr lang="nb-NO" sz="1400"/>
              <a:t>Rollen vil innehas av forskningsrådgiver eller prosjektøkonom (evt. andre) 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2063E00-2683-AC1B-0D76-05BB1CEB0322}"/>
              </a:ext>
            </a:extLst>
          </p:cNvPr>
          <p:cNvSpPr txBox="1"/>
          <p:nvPr/>
        </p:nvSpPr>
        <p:spPr>
          <a:xfrm>
            <a:off x="7858800" y="3730868"/>
            <a:ext cx="351509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Kostnadsgodkjenner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Denne rollen godkjenner budsjettene som inngår i prosjektsøknadene, og godkjenner samtidig bekreftelsesspørsmålene.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Dette er en av mange oppgaver som denne prosessrollen har i forhold til budsjettdisponering.</a:t>
            </a:r>
          </a:p>
        </p:txBody>
      </p:sp>
      <p:sp>
        <p:nvSpPr>
          <p:cNvPr id="7" name="TekstSylinder 7">
            <a:extLst>
              <a:ext uri="{FF2B5EF4-FFF2-40B4-BE49-F238E27FC236}">
                <a16:creationId xmlns:a16="http://schemas.microsoft.com/office/drawing/2014/main" id="{8B65E857-C388-C4B1-3D99-3CF03436DAAD}"/>
              </a:ext>
            </a:extLst>
          </p:cNvPr>
          <p:cNvSpPr txBox="1"/>
          <p:nvPr/>
        </p:nvSpPr>
        <p:spPr>
          <a:xfrm>
            <a:off x="4376309" y="3730868"/>
            <a:ext cx="323992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Prosjektøkonom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Denne rollen er selve navet i løsningen.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Lager budsjettet i systemet, i  samarbeid med prosjektleder og ledelse</a:t>
            </a:r>
          </a:p>
        </p:txBody>
      </p:sp>
      <p:pic>
        <p:nvPicPr>
          <p:cNvPr id="8" name="Bilde 13">
            <a:extLst>
              <a:ext uri="{FF2B5EF4-FFF2-40B4-BE49-F238E27FC236}">
                <a16:creationId xmlns:a16="http://schemas.microsoft.com/office/drawing/2014/main" id="{5FCD8F9C-7031-566D-E258-93EBE307C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315" y="2264255"/>
            <a:ext cx="1261912" cy="1336692"/>
          </a:xfrm>
          <a:prstGeom prst="rect">
            <a:avLst/>
          </a:prstGeom>
        </p:spPr>
      </p:pic>
      <p:pic>
        <p:nvPicPr>
          <p:cNvPr id="9" name="Bilde 15">
            <a:extLst>
              <a:ext uri="{FF2B5EF4-FFF2-40B4-BE49-F238E27FC236}">
                <a16:creationId xmlns:a16="http://schemas.microsoft.com/office/drawing/2014/main" id="{500E0A40-BE5E-0890-A535-A1BFCF1272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33" y="2162184"/>
            <a:ext cx="1189379" cy="1438763"/>
          </a:xfrm>
          <a:prstGeom prst="rect">
            <a:avLst/>
          </a:prstGeom>
        </p:spPr>
      </p:pic>
      <p:pic>
        <p:nvPicPr>
          <p:cNvPr id="10" name="Bilde 17">
            <a:extLst>
              <a:ext uri="{FF2B5EF4-FFF2-40B4-BE49-F238E27FC236}">
                <a16:creationId xmlns:a16="http://schemas.microsoft.com/office/drawing/2014/main" id="{2BD700F7-F625-D075-6C49-D38D72C62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1930" y="2250887"/>
            <a:ext cx="1388837" cy="1318389"/>
          </a:xfrm>
          <a:prstGeom prst="rect">
            <a:avLst/>
          </a:prstGeom>
        </p:spPr>
      </p:pic>
      <p:sp>
        <p:nvSpPr>
          <p:cNvPr id="11" name="TekstSylinder 22">
            <a:extLst>
              <a:ext uri="{FF2B5EF4-FFF2-40B4-BE49-F238E27FC236}">
                <a16:creationId xmlns:a16="http://schemas.microsoft.com/office/drawing/2014/main" id="{10B3F0E2-312A-064E-3845-85E392AF25E2}"/>
              </a:ext>
            </a:extLst>
          </p:cNvPr>
          <p:cNvSpPr txBox="1"/>
          <p:nvPr/>
        </p:nvSpPr>
        <p:spPr>
          <a:xfrm>
            <a:off x="741975" y="5941117"/>
            <a:ext cx="261090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Kilde</a:t>
            </a: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BOTT, </a:t>
            </a:r>
            <a:r>
              <a:rPr kumimoji="0" lang="en-US" sz="1467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rollekombinasjoner</a:t>
            </a:r>
            <a:endParaRPr kumimoji="0" lang="nb-NO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50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1432-FCB5-3332-6F0B-823A58F8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50" y="125925"/>
            <a:ext cx="11224996" cy="648512"/>
          </a:xfrm>
        </p:spPr>
        <p:txBody>
          <a:bodyPr/>
          <a:lstStyle/>
          <a:p>
            <a:r>
              <a:rPr lang="nb-NO"/>
              <a:t>Særegenheter for kostnadsomveltning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DA538-2D11-9DB5-014C-C1EE2511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850" y="869927"/>
            <a:ext cx="11224996" cy="5295460"/>
          </a:xfrm>
        </p:spPr>
        <p:txBody>
          <a:bodyPr/>
          <a:lstStyle/>
          <a:p>
            <a:r>
              <a:rPr lang="nb-NO" sz="2000"/>
              <a:t>Finansiering (pris) angis i fanen Kostnadsomveltning og ikke på Prisfanen</a:t>
            </a:r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endParaRPr lang="nb-NO" sz="2000"/>
          </a:p>
          <a:p>
            <a:r>
              <a:rPr lang="nb-NO" sz="2000"/>
              <a:t>Utgangspunkt for kostnader</a:t>
            </a:r>
          </a:p>
          <a:p>
            <a:pPr lvl="1"/>
            <a:r>
              <a:rPr lang="nb-NO" sz="1600"/>
              <a:t>Alle kostnader skal finansieres forholdsvis av alle </a:t>
            </a:r>
            <a:r>
              <a:rPr lang="nb-NO" sz="1600" err="1"/>
              <a:t>finansiørene</a:t>
            </a:r>
            <a:endParaRPr lang="nb-NO" sz="1600"/>
          </a:p>
          <a:p>
            <a:pPr lvl="1"/>
            <a:r>
              <a:rPr lang="nb-NO" sz="1600"/>
              <a:t>Mulighet for å angi at 1 spesifikk </a:t>
            </a:r>
            <a:r>
              <a:rPr lang="nb-NO" sz="1600" err="1"/>
              <a:t>finansiør</a:t>
            </a:r>
            <a:r>
              <a:rPr lang="nb-NO" sz="1600"/>
              <a:t> skal finansiere spesifikke kostnader</a:t>
            </a:r>
          </a:p>
          <a:p>
            <a:pPr lvl="2"/>
            <a:r>
              <a:rPr lang="nb-NO" sz="1400"/>
              <a:t>Interne kostnadskategorier «….- ikke </a:t>
            </a:r>
            <a:r>
              <a:rPr lang="nb-NO" sz="1400" err="1"/>
              <a:t>omveltes</a:t>
            </a:r>
            <a:r>
              <a:rPr lang="nb-NO" sz="1400"/>
              <a:t>»</a:t>
            </a:r>
          </a:p>
          <a:p>
            <a:pPr lvl="2"/>
            <a:endParaRPr lang="nb-NO" sz="1400"/>
          </a:p>
          <a:p>
            <a:pPr lvl="2"/>
            <a:endParaRPr lang="nb-NO" sz="1400"/>
          </a:p>
          <a:p>
            <a:pPr lvl="2"/>
            <a:endParaRPr lang="nb-NO" sz="1400"/>
          </a:p>
          <a:p>
            <a:pPr lvl="2"/>
            <a:endParaRPr lang="nb-NO" sz="1400"/>
          </a:p>
          <a:p>
            <a:pPr lvl="2"/>
            <a:endParaRPr lang="nb-NO" sz="1400"/>
          </a:p>
          <a:p>
            <a:pPr lvl="1"/>
            <a:r>
              <a:rPr lang="nb-NO" sz="1600"/>
              <a:t>Disse «særkostnadene» anses finansiert 100% først, deretter beregnes andel mellom </a:t>
            </a:r>
            <a:r>
              <a:rPr lang="nb-NO" sz="1600" err="1"/>
              <a:t>finansiørene</a:t>
            </a:r>
            <a:endParaRPr lang="nb-NO" sz="1600"/>
          </a:p>
          <a:p>
            <a:pPr lvl="1"/>
            <a:endParaRPr lang="nb-NO" sz="16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2C262F-16BE-EB9B-5B76-DAFA279C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4" y="1284161"/>
            <a:ext cx="7862409" cy="2048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A0B8D-AEC5-DB71-3D92-543104BEC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846" y="4757272"/>
            <a:ext cx="9871282" cy="8808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006817-AB15-E3C4-E609-1BACC3929266}"/>
              </a:ext>
            </a:extLst>
          </p:cNvPr>
          <p:cNvSpPr/>
          <p:nvPr/>
        </p:nvSpPr>
        <p:spPr>
          <a:xfrm>
            <a:off x="8751649" y="5197704"/>
            <a:ext cx="2020111" cy="41423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270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2BFF-D3FC-E136-70A5-844E31F16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Oppdrag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2460E-1592-B635-08AD-DC10362A6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Det fins ikke finansieringsregler (budsjettmaler) for oppdrag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38302-1E59-B012-F045-3B6D70ABD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28" y="1799805"/>
            <a:ext cx="7883905" cy="48167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6FF6637-A515-2B2B-3983-B53183EC7792}"/>
              </a:ext>
            </a:extLst>
          </p:cNvPr>
          <p:cNvSpPr/>
          <p:nvPr/>
        </p:nvSpPr>
        <p:spPr>
          <a:xfrm>
            <a:off x="5680954" y="2490281"/>
            <a:ext cx="680935" cy="261727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C9C5CE-10E5-2CB4-A8E6-A7E5A77EBC83}"/>
              </a:ext>
            </a:extLst>
          </p:cNvPr>
          <p:cNvSpPr/>
          <p:nvPr/>
        </p:nvSpPr>
        <p:spPr>
          <a:xfrm>
            <a:off x="4250988" y="5249252"/>
            <a:ext cx="1170561" cy="45764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50942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31783-6DE3-639F-5544-F89FBF9D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Personellkostnader og -pris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168C7-B222-A6A8-EE90-D09BC027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Kan budsjettere Totale timer eller Totale dager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Timepriser (eller lignende) fins ikke i søknadsmodulen</a:t>
            </a:r>
          </a:p>
          <a:p>
            <a:pPr lvl="1"/>
            <a:r>
              <a:rPr lang="nb-NO"/>
              <a:t>Pris/dag må angis på Prisfanen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7C513-CB0D-3695-EF96-9544C2E27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75" y="1964988"/>
            <a:ext cx="10340746" cy="991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C2522-161F-AF02-2619-E8E2723C1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915" y="4023933"/>
            <a:ext cx="6370459" cy="1128801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6BB9D7A-0B83-5A94-D99E-B2949DF7663B}"/>
              </a:ext>
            </a:extLst>
          </p:cNvPr>
          <p:cNvSpPr txBox="1">
            <a:spLocks/>
          </p:cNvSpPr>
          <p:nvPr/>
        </p:nvSpPr>
        <p:spPr>
          <a:xfrm>
            <a:off x="7468587" y="4257789"/>
            <a:ext cx="1594386" cy="894945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50" b="1"/>
              <a:t>Før angivelse pris</a:t>
            </a:r>
          </a:p>
          <a:p>
            <a:pPr marL="180975" indent="-180975"/>
            <a:r>
              <a:rPr lang="nb-NO" sz="1050"/>
              <a:t>Kostnader her inkluderer indirekte kostnader (jfr. over)</a:t>
            </a:r>
          </a:p>
          <a:p>
            <a:pPr marL="180975" indent="-180975"/>
            <a:r>
              <a:rPr lang="nb-NO" sz="1050"/>
              <a:t>Forslag til pris = kostnad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11880B-799B-87CB-A4ED-05CE356AB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80" y="5416809"/>
            <a:ext cx="6312094" cy="1295209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2C80AC0-D3B8-186E-D5BA-06F6F3A80903}"/>
              </a:ext>
            </a:extLst>
          </p:cNvPr>
          <p:cNvSpPr txBox="1">
            <a:spLocks/>
          </p:cNvSpPr>
          <p:nvPr/>
        </p:nvSpPr>
        <p:spPr>
          <a:xfrm>
            <a:off x="7468587" y="5825802"/>
            <a:ext cx="1594386" cy="894945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050" b="1"/>
              <a:t>Etter angivelse pris</a:t>
            </a:r>
          </a:p>
          <a:p>
            <a:pPr marL="180975" indent="-180975"/>
            <a:r>
              <a:rPr lang="nb-NO" sz="1050" err="1"/>
              <a:t>Equinor</a:t>
            </a:r>
            <a:r>
              <a:rPr lang="nb-NO" sz="1050"/>
              <a:t>-pris for hans lønnsbånd			</a:t>
            </a:r>
          </a:p>
        </p:txBody>
      </p:sp>
    </p:spTree>
    <p:extLst>
      <p:ext uri="{BB962C8B-B14F-4D97-AF65-F5344CB8AC3E}">
        <p14:creationId xmlns:p14="http://schemas.microsoft.com/office/powerpoint/2010/main" val="17183189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6300-D178-051A-2905-7C60A23D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Driftskostnader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02725-4D2D-CE28-C06D-9B0647660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På slike kostnader angir man margin for å finne pris</a:t>
            </a:r>
          </a:p>
          <a:p>
            <a:pPr lvl="1"/>
            <a:r>
              <a:rPr lang="nb-NO"/>
              <a:t>Vi har ingen «regler» for margin på drift (for øyeblikket)</a:t>
            </a:r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pPr lvl="1"/>
            <a:endParaRPr lang="nb-NO"/>
          </a:p>
          <a:p>
            <a:r>
              <a:rPr lang="nb-NO"/>
              <a:t>Hvis man legger inn margin beregnes pris</a:t>
            </a:r>
          </a:p>
          <a:p>
            <a:endParaRPr lang="nb-NO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840CAC-0CD7-188E-7B3B-B36E32CD6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87" y="2194722"/>
            <a:ext cx="9260732" cy="1296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5180D7-0A0B-E013-04A3-CE23BEBD7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87" y="4487225"/>
            <a:ext cx="9260732" cy="11952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E1087E-21E4-66CD-44DF-59027668D240}"/>
              </a:ext>
            </a:extLst>
          </p:cNvPr>
          <p:cNvSpPr/>
          <p:nvPr/>
        </p:nvSpPr>
        <p:spPr>
          <a:xfrm>
            <a:off x="6669933" y="4791609"/>
            <a:ext cx="1345658" cy="71936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E45B8C-1B32-21F2-C7BA-5C7FA02623E2}"/>
              </a:ext>
            </a:extLst>
          </p:cNvPr>
          <p:cNvSpPr/>
          <p:nvPr/>
        </p:nvSpPr>
        <p:spPr>
          <a:xfrm>
            <a:off x="1750980" y="4791608"/>
            <a:ext cx="745786" cy="71936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2326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C2573-EB96-CB79-F9E9-6C385073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Total pris – mot maksbeløp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572C82-4A07-6865-1798-C42794DBC893}"/>
              </a:ext>
            </a:extLst>
          </p:cNvPr>
          <p:cNvSpPr txBox="1">
            <a:spLocks/>
          </p:cNvSpPr>
          <p:nvPr/>
        </p:nvSpPr>
        <p:spPr>
          <a:xfrm>
            <a:off x="548978" y="1770434"/>
            <a:ext cx="1876452" cy="500637"/>
          </a:xfrm>
          <a:prstGeom prst="rect">
            <a:avLst/>
          </a:prstGeom>
          <a:ln w="63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31" indent="-285743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2972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8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600" b="1"/>
              <a:t>Oppsummering</a:t>
            </a:r>
            <a:r>
              <a:rPr lang="nb-NO" sz="1050"/>
              <a:t>		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52381E-B32D-E142-8239-448B4BD08C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2161" y="1333194"/>
            <a:ext cx="7856266" cy="207939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4B154A-EF3A-A018-69DF-BADE9E6A7302}"/>
              </a:ext>
            </a:extLst>
          </p:cNvPr>
          <p:cNvSpPr/>
          <p:nvPr/>
        </p:nvSpPr>
        <p:spPr>
          <a:xfrm>
            <a:off x="8395037" y="1563921"/>
            <a:ext cx="2003389" cy="111329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143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875882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AADE-0D85-AD8E-6EBF-A695E266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Godkjenningsrapport oppdrag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5ABACA-2CA6-84F9-A68A-E46808205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573" y="1297021"/>
            <a:ext cx="8294838" cy="41578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E1676-DB95-013E-6854-0F1FBA059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73" y="5642212"/>
            <a:ext cx="2962688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0955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D6169-1DF6-0826-F14F-D23ABB06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finner du mer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F175-D66C-6D74-29FE-D9C64C3E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0000" tIns="46800" rIns="90000" bIns="46800" rtlCol="0" anchor="t">
            <a:noAutofit/>
          </a:bodyPr>
          <a:lstStyle/>
          <a:p>
            <a:pPr marL="342265" indent="-342265"/>
            <a:r>
              <a:rPr lang="nb-NO"/>
              <a:t>DFØ brukerveiledning om </a:t>
            </a:r>
            <a:r>
              <a:rPr lang="nb-NO">
                <a:hlinkClick r:id="rId2"/>
              </a:rPr>
              <a:t>Søke finansiering og forhandle avtale</a:t>
            </a:r>
            <a:endParaRPr lang="nb-NO"/>
          </a:p>
          <a:p>
            <a:pPr marL="342265" indent="-342265"/>
            <a:r>
              <a:rPr lang="nb-NO"/>
              <a:t>BOTT rutine – </a:t>
            </a:r>
            <a:r>
              <a:rPr lang="nb-NO">
                <a:hlinkClick r:id="rId3"/>
              </a:rPr>
              <a:t>Søke finansiering</a:t>
            </a:r>
            <a:endParaRPr lang="nb-NO"/>
          </a:p>
          <a:p>
            <a:pPr marL="342265" indent="-342265"/>
            <a:r>
              <a:rPr lang="nb-NO"/>
              <a:t>BOTT rutine – </a:t>
            </a:r>
            <a:r>
              <a:rPr lang="nb-NO">
                <a:hlinkClick r:id="rId4"/>
              </a:rPr>
              <a:t>Utarbeide søknadsbudsjett</a:t>
            </a:r>
            <a:endParaRPr lang="nb-NO"/>
          </a:p>
          <a:p>
            <a:pPr marL="342265" indent="-342265"/>
            <a:r>
              <a:rPr lang="nb-NO"/>
              <a:t>BOTT rutine – </a:t>
            </a:r>
            <a:r>
              <a:rPr lang="nb-NO">
                <a:hlinkClick r:id="rId5"/>
              </a:rPr>
              <a:t>Forhandle avtale</a:t>
            </a:r>
            <a:endParaRPr lang="nb-NO"/>
          </a:p>
          <a:p>
            <a:pPr marL="342265" indent="-342265"/>
            <a:r>
              <a:rPr lang="nb-NO"/>
              <a:t>BOTT E-læringskurs om </a:t>
            </a:r>
            <a:r>
              <a:rPr lang="nb-NO" b="0" i="0" u="none" strike="noStrike">
                <a:solidFill>
                  <a:srgbClr val="9A00B7"/>
                </a:solidFill>
                <a:effectLst/>
                <a:latin typeface="Poppins"/>
                <a:hlinkClick r:id="rId6"/>
              </a:rPr>
              <a:t>rollen Prosjektøkonom</a:t>
            </a:r>
            <a:endParaRPr lang="nb-NO"/>
          </a:p>
          <a:p>
            <a:pPr marL="342265" indent="-342265"/>
            <a:r>
              <a:rPr lang="nb-NO">
                <a:solidFill>
                  <a:srgbClr val="000000"/>
                </a:solidFill>
              </a:rPr>
              <a:t>NTNU Wiki: </a:t>
            </a:r>
            <a:r>
              <a:rPr lang="nb-NO">
                <a:hlinkClick r:id="rId7"/>
              </a:rPr>
              <a:t>NTNU økonomi og lønn forvaltning - Kunnskapsbasen - NTNU</a:t>
            </a:r>
          </a:p>
          <a:p>
            <a:pPr marL="742315" lvl="1" indent="-285115"/>
            <a:r>
              <a:rPr lang="nb-NO"/>
              <a:t>Veiledere</a:t>
            </a:r>
          </a:p>
          <a:p>
            <a:pPr marL="742315" lvl="1" indent="-285115"/>
            <a:r>
              <a:rPr lang="nb-NO"/>
              <a:t>Informasjon om videre opplæring</a:t>
            </a:r>
          </a:p>
          <a:p>
            <a:pPr marL="342265" indent="-342265"/>
            <a:endParaRPr lang="nb-NO"/>
          </a:p>
          <a:p>
            <a:pPr marL="342265" indent="-342265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5263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9502-345C-D0EF-25E4-80E4F287700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756" y="163513"/>
            <a:ext cx="11225213" cy="649287"/>
          </a:xfrm>
        </p:spPr>
        <p:txBody>
          <a:bodyPr/>
          <a:lstStyle/>
          <a:p>
            <a:r>
              <a:rPr lang="nb-NO"/>
              <a:t>Brukerstøtte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0099-927D-25C9-3AAA-A141149CB8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756" y="812800"/>
            <a:ext cx="8639175" cy="20670838"/>
          </a:xfrm>
        </p:spPr>
        <p:txBody>
          <a:bodyPr/>
          <a:lstStyle/>
          <a:p>
            <a:pPr marL="0" indent="0">
              <a:buNone/>
            </a:pPr>
            <a:r>
              <a:rPr lang="nb-NO" sz="2000" b="1"/>
              <a:t>Brukerstøtte prosjektsøknadsmodulen i UNIT4 ERP</a:t>
            </a:r>
          </a:p>
          <a:p>
            <a:r>
              <a:rPr lang="nb-NO" sz="2000">
                <a:hlinkClick r:id="rId2"/>
              </a:rPr>
              <a:t>Din lokale prosessrådgiver</a:t>
            </a:r>
            <a:r>
              <a:rPr lang="nb-NO" sz="2000"/>
              <a:t> er 1.linjestøtte.</a:t>
            </a:r>
          </a:p>
          <a:p>
            <a:pPr lvl="1"/>
            <a:endParaRPr lang="nb-NO" sz="1600"/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8" name="Picture 7" descr="A person wearing headphones and a headset&#10;&#10;Description automatically generated with low confidence">
            <a:extLst>
              <a:ext uri="{FF2B5EF4-FFF2-40B4-BE49-F238E27FC236}">
                <a16:creationId xmlns:a16="http://schemas.microsoft.com/office/drawing/2014/main" id="{435F62A7-ABA7-4D1C-4262-D35372864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2931" y="3100552"/>
            <a:ext cx="3757448" cy="375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3007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37E4B1-A3C7-29E3-5D9C-2D3D7D7EB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517" b="6517"/>
          <a:stretch/>
        </p:blipFill>
        <p:spPr>
          <a:xfrm>
            <a:off x="-2416854" y="-182095"/>
            <a:ext cx="14763802" cy="72221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6DEBCE-FA23-1B21-D1B3-27155F64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" y="4861932"/>
            <a:ext cx="6955008" cy="1298838"/>
          </a:xfrm>
        </p:spPr>
        <p:txBody>
          <a:bodyPr anchor="t">
            <a:normAutofit/>
            <a:scene3d>
              <a:camera prst="perspectiveFront"/>
              <a:lightRig rig="threePt" dir="t"/>
            </a:scene3d>
          </a:bodyPr>
          <a:lstStyle/>
          <a:p>
            <a:r>
              <a:rPr lang="nb-NO" sz="5400" b="1">
                <a:solidFill>
                  <a:schemeClr val="bg1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Takk for deltakelsen!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03B7F-B26D-BB72-333A-5F8B5A0C343E}"/>
              </a:ext>
            </a:extLst>
          </p:cNvPr>
          <p:cNvSpPr txBox="1"/>
          <p:nvPr/>
        </p:nvSpPr>
        <p:spPr>
          <a:xfrm>
            <a:off x="-2416854" y="7040095"/>
            <a:ext cx="147638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hlinkClick r:id="rId3" tooltip="https://www.flickr.com/photos/74274915@N00/18765170481/"/>
              </a:rPr>
              <a:t>This Photo</a:t>
            </a:r>
            <a:r>
              <a:rPr lang="nb-NO" sz="900"/>
              <a:t> by Unknown Author is licensed under </a:t>
            </a:r>
            <a:r>
              <a:rPr lang="nb-NO" sz="900">
                <a:hlinkClick r:id="rId4" tooltip="https://creativecommons.org/licenses/by-nc-nd/3.0/"/>
              </a:rPr>
              <a:t>CC BY-NC-ND</a:t>
            </a:r>
            <a:endParaRPr lang="nb-NO" sz="900"/>
          </a:p>
        </p:txBody>
      </p:sp>
    </p:spTree>
    <p:extLst>
      <p:ext uri="{BB962C8B-B14F-4D97-AF65-F5344CB8AC3E}">
        <p14:creationId xmlns:p14="http://schemas.microsoft.com/office/powerpoint/2010/main" val="385840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BB0B-11A5-FD46-F1BE-2A0AF91D3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Prosjektøkonom som </a:t>
            </a:r>
            <a:r>
              <a:rPr lang="nb-NO" err="1"/>
              <a:t>søknadsregistrerer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FCE53-EB07-3BDE-492D-E567EA3DF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Prosjektøkonom har rollen </a:t>
            </a:r>
            <a:r>
              <a:rPr lang="nb-NO" err="1"/>
              <a:t>Søknadsregistrerer</a:t>
            </a:r>
            <a:endParaRPr lang="nb-NO"/>
          </a:p>
          <a:p>
            <a:pPr lvl="1"/>
            <a:r>
              <a:rPr lang="nb-NO"/>
              <a:t>inkludert i rollen sin som prosjektøkonom</a:t>
            </a:r>
          </a:p>
          <a:p>
            <a:endParaRPr lang="nb-NO"/>
          </a:p>
          <a:p>
            <a:r>
              <a:rPr lang="nb-NO"/>
              <a:t>Vi må prøve å snakke om at når en søknad registreres (første gang) gjøres det av rollen </a:t>
            </a:r>
            <a:r>
              <a:rPr lang="nb-NO" err="1"/>
              <a:t>Søknadsregistrerer</a:t>
            </a:r>
            <a:r>
              <a:rPr lang="nb-NO"/>
              <a:t> </a:t>
            </a:r>
          </a:p>
          <a:p>
            <a:pPr lvl="1"/>
            <a:r>
              <a:rPr lang="nb-NO"/>
              <a:t>Uansett om det gjøres av en prosjektøkonom eller noen som har kun denne rollen</a:t>
            </a:r>
          </a:p>
          <a:p>
            <a:pPr lvl="1"/>
            <a:endParaRPr lang="nb-NO"/>
          </a:p>
          <a:p>
            <a:r>
              <a:rPr lang="nb-NO"/>
              <a:t>Ved registrering av søknad kan den som også har rollen som prosjektøkonom velge 2 registreringsmåter</a:t>
            </a:r>
          </a:p>
          <a:p>
            <a:pPr lvl="1"/>
            <a:r>
              <a:rPr lang="nb-NO"/>
              <a:t>Veiviser – som gjennomgått for </a:t>
            </a:r>
            <a:r>
              <a:rPr lang="nb-NO" err="1"/>
              <a:t>Søknadsregistrerere</a:t>
            </a:r>
            <a:endParaRPr lang="nb-NO"/>
          </a:p>
          <a:p>
            <a:pPr lvl="1"/>
            <a:r>
              <a:rPr lang="nb-NO"/>
              <a:t>Utfylling direkte i faner (der hvor dataene fra veiviser ellers legger seg)</a:t>
            </a:r>
          </a:p>
          <a:p>
            <a:pPr lvl="1"/>
            <a:endParaRPr lang="nb-NO"/>
          </a:p>
          <a:p>
            <a:pPr lvl="1">
              <a:buFont typeface="Wingdings" panose="05000000000000000000" pitchFamily="2" charset="2"/>
              <a:buChar char="Ø"/>
            </a:pPr>
            <a:r>
              <a:rPr lang="nb-NO"/>
              <a:t>Det siste kan kanskje oppleves noe lettere (mer fleksibelt) men blir en smakssak</a:t>
            </a:r>
          </a:p>
          <a:p>
            <a:pPr lvl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166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016241-4661-47A4-A00A-91EA9EFB1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628948" y="296862"/>
            <a:ext cx="10934105" cy="6264275"/>
          </a:xfr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732E76-6C1E-3FA6-8DBB-F7441CC02FD2}"/>
              </a:ext>
            </a:extLst>
          </p:cNvPr>
          <p:cNvSpPr/>
          <p:nvPr/>
        </p:nvSpPr>
        <p:spPr>
          <a:xfrm>
            <a:off x="2934628" y="5350992"/>
            <a:ext cx="2988652" cy="10396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94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>
            <a:extLst>
              <a:ext uri="{FF2B5EF4-FFF2-40B4-BE49-F238E27FC236}">
                <a16:creationId xmlns:a16="http://schemas.microsoft.com/office/drawing/2014/main" id="{464F39E1-BB58-3DC7-5523-835433767866}"/>
              </a:ext>
            </a:extLst>
          </p:cNvPr>
          <p:cNvSpPr txBox="1">
            <a:spLocks/>
          </p:cNvSpPr>
          <p:nvPr/>
        </p:nvSpPr>
        <p:spPr>
          <a:xfrm>
            <a:off x="838200" y="2372601"/>
            <a:ext cx="10515600" cy="1202510"/>
          </a:xfrm>
          <a:prstGeom prst="rect">
            <a:avLst/>
          </a:prstGeom>
        </p:spPr>
        <p:txBody>
          <a:bodyPr vert="horz" wrap="square" lIns="90000" tIns="46800" rIns="90000" bIns="46800" rtlCol="0" anchor="t" anchorCtr="0">
            <a:spAutoFit/>
          </a:bodyPr>
          <a:lstStyle>
            <a:lvl1pPr algn="l" defTabSz="457189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>
                <a:latin typeface="Poppins" panose="00000500000000000000" pitchFamily="2" charset="0"/>
                <a:cs typeface="Poppins" panose="00000500000000000000" pitchFamily="2" charset="0"/>
              </a:rPr>
              <a:t>Systemdemo – Prosjektøkonomens rolle i Unit4 Søknadsmodul</a:t>
            </a:r>
          </a:p>
        </p:txBody>
      </p:sp>
    </p:spTree>
    <p:extLst>
      <p:ext uri="{BB962C8B-B14F-4D97-AF65-F5344CB8AC3E}">
        <p14:creationId xmlns:p14="http://schemas.microsoft.com/office/powerpoint/2010/main" val="2955964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aKSskg._JnrYXWlrABv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723113421678631"/>
</p:tagLst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" id="{6D98CCF0-7271-2E46-BB2F-356B8018FF56}" vid="{A59936E1-C24B-F74D-8276-E89D85B1C7A3}"/>
    </a:ext>
  </a:extLst>
</a:theme>
</file>

<file path=ppt/theme/theme2.xml><?xml version="1.0" encoding="utf-8"?>
<a:theme xmlns:a="http://schemas.openxmlformats.org/drawingml/2006/main" name="2_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207DB6B5D4A4FBB5511EFC0E37EA8" ma:contentTypeVersion="28" ma:contentTypeDescription="Opprett et nytt dokument." ma:contentTypeScope="" ma:versionID="694a2e78b9e3db031cfd41829acef317">
  <xsd:schema xmlns:xsd="http://www.w3.org/2001/XMLSchema" xmlns:xs="http://www.w3.org/2001/XMLSchema" xmlns:p="http://schemas.microsoft.com/office/2006/metadata/properties" xmlns:ns2="39305c67-9142-496e-8c16-332a734d5b4b" xmlns:ns3="c625bf1d-6d7f-4ff0-b55a-2fa261e23531" xmlns:ns4="4a688d42-d923-4f06-9c11-bb83d725936f" targetNamespace="http://schemas.microsoft.com/office/2006/metadata/properties" ma:root="true" ma:fieldsID="d522511992aa18a51ad7e5359fce10a3" ns2:_="" ns3:_="" ns4:_="">
    <xsd:import namespace="39305c67-9142-496e-8c16-332a734d5b4b"/>
    <xsd:import namespace="c625bf1d-6d7f-4ff0-b55a-2fa261e23531"/>
    <xsd:import namespace="4a688d42-d923-4f06-9c11-bb83d72593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Prosesskategori" minOccurs="0"/>
                <xsd:element ref="ns2:BOTT_x002d_referanser" minOccurs="0"/>
                <xsd:element ref="ns2:MediaServiceObjectDetectorVersions" minOccurs="0"/>
                <xsd:element ref="ns2:DF_x00d8_saksnr" minOccurs="0"/>
                <xsd:element ref="ns2:Hovedprosess" minOccurs="0"/>
                <xsd:element ref="ns2:StatusKP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05c67-9142-496e-8c16-332a734d5b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6e7bc199-5fe5-462f-a3d8-26f806c1f4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Prosesskategori" ma:index="24" nillable="true" ma:displayName="Prosesskategori" ma:description="Velg prosesskategori" ma:format="Dropdown" ma:indexed="true" ma:internalName="Prosesskategori">
      <xsd:simpleType>
        <xsd:restriction base="dms:Choice">
          <xsd:enumeration value="Administrasjon"/>
          <xsd:enumeration value="Lønn"/>
          <xsd:enumeration value="Økonomi"/>
          <xsd:enumeration value="Styring og rapportering"/>
          <xsd:enumeration value="Felles rammeverk"/>
        </xsd:restriction>
      </xsd:simpleType>
    </xsd:element>
    <xsd:element name="BOTT_x002d_referanser" ma:index="25" nillable="true" ma:displayName="BOTT-referanser" ma:description="Referanse til REST-nr, Jira og BOT nummer fra utviklingsfasen" ma:format="Dropdown" ma:internalName="BOTT_x002d_referanser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DF_x00d8_saksnr" ma:index="27" nillable="true" ma:displayName="DFØ saksnr" ma:description="Saksnummer i DFØ kundesenter på nett. Primært på BOTT kunden" ma:format="Dropdown" ma:internalName="DF_x00d8_saksnr">
      <xsd:simpleType>
        <xsd:restriction base="dms:Text">
          <xsd:maxLength value="20"/>
        </xsd:restriction>
      </xsd:simpleType>
    </xsd:element>
    <xsd:element name="Hovedprosess" ma:index="28" nillable="true" ma:displayName="Hovedprosess" ma:description="Velg hovedprosess" ma:format="Dropdown" ma:internalName="Hovedprose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0.1 Adm. av prosessroller"/>
                    <xsd:enumeration value="2.1 Ansettelse til avgang"/>
                    <xsd:enumeration value="2.2 Organisasjon"/>
                    <xsd:enumeration value="2.3 Utbetaling og off.rapportering"/>
                    <xsd:enumeration value="2.4 Lønnsrefusjoner"/>
                    <xsd:enumeration value="2.5 Reiser og utlegg"/>
                    <xsd:enumeration value="2.6 Tid og ferie"/>
                    <xsd:enumeration value="3.1 Behov til betaling"/>
                    <xsd:enumeration value="3.2 Anleggsmidler"/>
                    <xsd:enumeration value="3.3 Fordring til innbetaling"/>
                    <xsd:enumeration value="3.4 Prosjektøkonomi"/>
                    <xsd:enumeration value="3.5 Andre økonomiprosesser"/>
                    <xsd:enumeration value="3.6 Periodeavslutnng"/>
                    <xsd:enumeration value="3.7 Finansregnskapsrapportering"/>
                    <xsd:enumeration value="4.1 Strategi og mål"/>
                    <xsd:enumeration value="4.2 Økonomisk ramme"/>
                    <xsd:enumeration value="4.3 Budsjettering"/>
                    <xsd:enumeration value="5.0 Systemforvaltning"/>
                    <xsd:enumeration value="5.1 BOTT-INT"/>
                    <xsd:enumeration value="Valg 21"/>
                  </xsd:restriction>
                </xsd:simpleType>
              </xsd:element>
            </xsd:sequence>
          </xsd:extension>
        </xsd:complexContent>
      </xsd:complexType>
    </xsd:element>
    <xsd:element name="StatusKPN" ma:index="29" nillable="true" ma:displayName="Status KPN" ma:description="Hvilken status saken har i DFØ kundesenter på nett" ma:format="Dropdown" ma:internalName="StatusKPN">
      <xsd:simpleType>
        <xsd:restriction base="dms:Choice">
          <xsd:enumeration value="Aktiv"/>
          <xsd:enumeration value="Under arbeid"/>
          <xsd:enumeration value="Venter på kunde"/>
          <xsd:enumeration value="Avsluttet"/>
          <xsd:enumeration value="Utsat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5bf1d-6d7f-4ff0-b55a-2fa261e23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88d42-d923-4f06-9c11-bb83d725936f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02e6b76-d6fa-4b9b-a3e9-54ad3d051efb}" ma:internalName="TaxCatchAll" ma:showField="CatchAllData" ma:web="4a688d42-d923-4f06-9c11-bb83d72593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sesskategori xmlns="39305c67-9142-496e-8c16-332a734d5b4b" xsi:nil="true"/>
    <TaxCatchAll xmlns="4a688d42-d923-4f06-9c11-bb83d725936f" xsi:nil="true"/>
    <lcf76f155ced4ddcb4097134ff3c332f xmlns="39305c67-9142-496e-8c16-332a734d5b4b">
      <Terms xmlns="http://schemas.microsoft.com/office/infopath/2007/PartnerControls"/>
    </lcf76f155ced4ddcb4097134ff3c332f>
    <Hovedprosess xmlns="39305c67-9142-496e-8c16-332a734d5b4b" xsi:nil="true"/>
    <BOTT_x002d_referanser xmlns="39305c67-9142-496e-8c16-332a734d5b4b" xsi:nil="true"/>
    <DF_x00d8_saksnr xmlns="39305c67-9142-496e-8c16-332a734d5b4b" xsi:nil="true"/>
    <StatusKPN xmlns="39305c67-9142-496e-8c16-332a734d5b4b" xsi:nil="true"/>
  </documentManagement>
</p:properties>
</file>

<file path=customXml/itemProps1.xml><?xml version="1.0" encoding="utf-8"?>
<ds:datastoreItem xmlns:ds="http://schemas.openxmlformats.org/officeDocument/2006/customXml" ds:itemID="{35CC00AA-E53E-43C2-9812-74F4F157D2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2D6F97-D3B3-4775-985B-D8DA56B99C19}">
  <ds:schemaRefs>
    <ds:schemaRef ds:uri="39305c67-9142-496e-8c16-332a734d5b4b"/>
    <ds:schemaRef ds:uri="4a688d42-d923-4f06-9c11-bb83d725936f"/>
    <ds:schemaRef ds:uri="c625bf1d-6d7f-4ff0-b55a-2fa261e235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C78618-A379-4562-90EB-F7AFE3346DBF}">
  <ds:schemaRefs>
    <ds:schemaRef ds:uri="http://purl.org/dc/elements/1.1/"/>
    <ds:schemaRef ds:uri="http://schemas.microsoft.com/office/2006/metadata/properties"/>
    <ds:schemaRef ds:uri="39305c67-9142-496e-8c16-332a734d5b4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a688d42-d923-4f06-9c11-bb83d725936f"/>
    <ds:schemaRef ds:uri="c625bf1d-6d7f-4ff0-b55a-2fa261e235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</Template>
  <TotalTime>0</TotalTime>
  <Words>3034</Words>
  <Application>Microsoft Office PowerPoint</Application>
  <PresentationFormat>Widescreen</PresentationFormat>
  <Paragraphs>526</Paragraphs>
  <Slides>68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68</vt:i4>
      </vt:variant>
    </vt:vector>
  </HeadingPairs>
  <TitlesOfParts>
    <vt:vector size="70" baseType="lpstr">
      <vt:lpstr>Office-tema</vt:lpstr>
      <vt:lpstr>2_Office-tema</vt:lpstr>
      <vt:lpstr>Prosjektsøknadsmodulen - Opplæring Prosjektøkonom</vt:lpstr>
      <vt:lpstr>Agenda</vt:lpstr>
      <vt:lpstr>Formål</vt:lpstr>
      <vt:lpstr>Hva blir endringen?</vt:lpstr>
      <vt:lpstr>Hva får vi ikke i/fra Unit4</vt:lpstr>
      <vt:lpstr>BOTT-roller i prosjektsøknadsprosessen (og modulen)</vt:lpstr>
      <vt:lpstr>Prosjektøkonom som søknadsregistrerer</vt:lpstr>
      <vt:lpstr>PowerPoint-presentasjon</vt:lpstr>
      <vt:lpstr>PowerPoint-presentasjon</vt:lpstr>
      <vt:lpstr>Søknadsregistrering via veiviser</vt:lpstr>
      <vt:lpstr>Søknadsregistrering – direkte i faner </vt:lpstr>
      <vt:lpstr>Hvordan vet du at det er nye søknader?</vt:lpstr>
      <vt:lpstr>Start ny søknad</vt:lpstr>
      <vt:lpstr>Prosjektsøknad</vt:lpstr>
      <vt:lpstr>Hva avviker evt. fra veiviser</vt:lpstr>
      <vt:lpstr>Sentral Egenfinansiering</vt:lpstr>
      <vt:lpstr>Budsjettering</vt:lpstr>
      <vt:lpstr>Informasjon</vt:lpstr>
      <vt:lpstr>Om finansieringsmaler (budsjettmaler)</vt:lpstr>
      <vt:lpstr>Prosjektår</vt:lpstr>
      <vt:lpstr>Personalkostnader</vt:lpstr>
      <vt:lpstr>Personalkostnader – mer info om kostnad</vt:lpstr>
      <vt:lpstr>Utstyr</vt:lpstr>
      <vt:lpstr>Leiesteder</vt:lpstr>
      <vt:lpstr>Periodisering av kostnader ved registrering</vt:lpstr>
      <vt:lpstr>Driftskostnader</vt:lpstr>
      <vt:lpstr>Driftskostnader - eksempel</vt:lpstr>
      <vt:lpstr>Arbeidspakker – mulig å registrere</vt:lpstr>
      <vt:lpstr>Totalkostnad</vt:lpstr>
      <vt:lpstr>Pris-fanen</vt:lpstr>
      <vt:lpstr>Pris-fanen – hvilken info har vi?</vt:lpstr>
      <vt:lpstr>Spesifisering av finansiering pr prosjektår</vt:lpstr>
      <vt:lpstr>Spesifisering/detaljering</vt:lpstr>
      <vt:lpstr>Personalkostnader – indirekte kostnader</vt:lpstr>
      <vt:lpstr>Andre kostnader</vt:lpstr>
      <vt:lpstr>Arbeidspakker – registrering på budsjettlinjene</vt:lpstr>
      <vt:lpstr>Pris (finansiering)</vt:lpstr>
      <vt:lpstr>Men først – rundsum (NFR)</vt:lpstr>
      <vt:lpstr>Pris – regulering til søknadsbeløp</vt:lpstr>
      <vt:lpstr>Pris – regulering til søknadsbeløp</vt:lpstr>
      <vt:lpstr>NTNU – andelsmessig prinsipp</vt:lpstr>
      <vt:lpstr>Alternativt mer detaljert justering</vt:lpstr>
      <vt:lpstr>Rapporter</vt:lpstr>
      <vt:lpstr>Godkjenningsrapport </vt:lpstr>
      <vt:lpstr>Godkjenningsrapport bidrag</vt:lpstr>
      <vt:lpstr>Bekreftelsesspørsmål i rapport</vt:lpstr>
      <vt:lpstr>NFR-rapport – kun for NTNU samlet</vt:lpstr>
      <vt:lpstr>Bekrefte at søknad kan sendes til Prosjekteier (BDM)</vt:lpstr>
      <vt:lpstr>Hva skjer videre</vt:lpstr>
      <vt:lpstr>Hva er videre prosess etter at søknad er sendt</vt:lpstr>
      <vt:lpstr>Hvis søknad er godkjent – ny fase (og prosess) Forhandling</vt:lpstr>
      <vt:lpstr>Hvis man skal gå videre med kontraktsforhandlinger</vt:lpstr>
      <vt:lpstr>Forhandlingsfase</vt:lpstr>
      <vt:lpstr>Avslutning av forhandlingsfasen</vt:lpstr>
      <vt:lpstr>Etter at prosjekt er sendt til prosjektmodul</vt:lpstr>
      <vt:lpstr>Søknadsversjoner – «scenarioer»</vt:lpstr>
      <vt:lpstr>Søknadsversjoner – gjenbruk av data</vt:lpstr>
      <vt:lpstr>Valuta (EUR)</vt:lpstr>
      <vt:lpstr>Kostnadsomveltning</vt:lpstr>
      <vt:lpstr>Særegenheter for kostnadsomveltning</vt:lpstr>
      <vt:lpstr>Oppdrag</vt:lpstr>
      <vt:lpstr>Personellkostnader og -pris</vt:lpstr>
      <vt:lpstr>Driftskostnader</vt:lpstr>
      <vt:lpstr>Total pris – mot maksbeløp</vt:lpstr>
      <vt:lpstr>Godkjenningsrapport oppdrag</vt:lpstr>
      <vt:lpstr>Hvor finner du mer info</vt:lpstr>
      <vt:lpstr>Brukerstøtte</vt:lpstr>
      <vt:lpstr>Takk for deltakelsen!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Åpningsside</dc:title>
  <dc:creator>Ida Kristin Antonsen</dc:creator>
  <cp:lastModifiedBy>Ida Kristin Antonsen</cp:lastModifiedBy>
  <cp:revision>4</cp:revision>
  <dcterms:created xsi:type="dcterms:W3CDTF">2023-03-31T11:10:37Z</dcterms:created>
  <dcterms:modified xsi:type="dcterms:W3CDTF">2023-09-07T07:01:52Z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0x010100BEB207DB6B5D4A4FBB5511EFC0E37EA8</vt:lpwstr>
  </property>
  <property fmtid="{D5CDD505-2E9C-101B-9397-08002B2CF9AE}" pid="3" name="MSIP_Label_ea60d57e-af5b-4752-ac57-3e4f28ca11dc_Enabled">
    <vt:lpwstr>true</vt:lpwstr>
  </property>
  <property fmtid="{D5CDD505-2E9C-101B-9397-08002B2CF9AE}" pid="4" name="MSIP_Label_ea60d57e-af5b-4752-ac57-3e4f28ca11dc_SetDate">
    <vt:lpwstr>2023-03-31T11:18:17Z</vt:lpwstr>
  </property>
  <property fmtid="{D5CDD505-2E9C-101B-9397-08002B2CF9AE}" pid="5" name="MSIP_Label_ea60d57e-af5b-4752-ac57-3e4f28ca11dc_Method">
    <vt:lpwstr>Standard</vt:lpwstr>
  </property>
  <property fmtid="{D5CDD505-2E9C-101B-9397-08002B2CF9AE}" pid="6" name="MSIP_Label_ea60d57e-af5b-4752-ac57-3e4f28ca11dc_Name">
    <vt:lpwstr>ea60d57e-af5b-4752-ac57-3e4f28ca11dc</vt:lpwstr>
  </property>
  <property fmtid="{D5CDD505-2E9C-101B-9397-08002B2CF9AE}" pid="7" name="MSIP_Label_ea60d57e-af5b-4752-ac57-3e4f28ca11dc_SiteId">
    <vt:lpwstr>36da45f1-dd2c-4d1f-af13-5abe46b99921</vt:lpwstr>
  </property>
  <property fmtid="{D5CDD505-2E9C-101B-9397-08002B2CF9AE}" pid="8" name="MSIP_Label_ea60d57e-af5b-4752-ac57-3e4f28ca11dc_ActionId">
    <vt:lpwstr>5b0b2b8b-05f8-4eb9-9718-bbe4ed0b7bfa</vt:lpwstr>
  </property>
  <property fmtid="{D5CDD505-2E9C-101B-9397-08002B2CF9AE}" pid="9" name="MSIP_Label_ea60d57e-af5b-4752-ac57-3e4f28ca11dc_ContentBits">
    <vt:lpwstr>0</vt:lpwstr>
  </property>
  <property fmtid="{D5CDD505-2E9C-101B-9397-08002B2CF9AE}" pid="10" name="MediaServiceImageTags">
    <vt:lpwstr/>
  </property>
  <property fmtid="{D5CDD505-2E9C-101B-9397-08002B2CF9AE}" pid="11" name="Hovedansvarlig">
    <vt:lpwstr/>
  </property>
</Properties>
</file>