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 id="261" r:id="rId5"/>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71D7A8C-D4A7-445E-9445-D9C2987D2B03}">
          <p14:sldIdLst>
            <p14:sldId id="259"/>
            <p14:sldId id="258"/>
            <p14:sldId id="260"/>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27" autoAdjust="0"/>
    <p:restoredTop sz="94660"/>
  </p:normalViewPr>
  <p:slideViewPr>
    <p:cSldViewPr snapToGrid="0">
      <p:cViewPr varScale="1">
        <p:scale>
          <a:sx n="109" d="100"/>
          <a:sy n="109" d="100"/>
        </p:scale>
        <p:origin x="10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b-N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4" name="Date Placeholder 3"/>
          <p:cNvSpPr>
            <a:spLocks noGrp="1"/>
          </p:cNvSpPr>
          <p:nvPr>
            <p:ph type="dt" sz="half" idx="10"/>
          </p:nvPr>
        </p:nvSpPr>
        <p:spPr/>
        <p:txBody>
          <a:bodyPr/>
          <a:lstStyle/>
          <a:p>
            <a:fld id="{C70300B9-6184-41A9-AE29-492EE5456887}" type="datetimeFigureOut">
              <a:rPr lang="nb-NO" smtClean="0"/>
              <a:t>11.09.2023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DBCFA00-0C9A-4A9E-BDE5-63763AC52FA1}" type="slidenum">
              <a:rPr lang="nb-NO" smtClean="0"/>
              <a:t>‹#›</a:t>
            </a:fld>
            <a:endParaRPr lang="nb-NO"/>
          </a:p>
        </p:txBody>
      </p:sp>
    </p:spTree>
    <p:extLst>
      <p:ext uri="{BB962C8B-B14F-4D97-AF65-F5344CB8AC3E}">
        <p14:creationId xmlns:p14="http://schemas.microsoft.com/office/powerpoint/2010/main" val="2940491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C70300B9-6184-41A9-AE29-492EE5456887}" type="datetimeFigureOut">
              <a:rPr lang="nb-NO" smtClean="0"/>
              <a:t>11.09.2023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DBCFA00-0C9A-4A9E-BDE5-63763AC52FA1}" type="slidenum">
              <a:rPr lang="nb-NO" smtClean="0"/>
              <a:t>‹#›</a:t>
            </a:fld>
            <a:endParaRPr lang="nb-NO"/>
          </a:p>
        </p:txBody>
      </p:sp>
    </p:spTree>
    <p:extLst>
      <p:ext uri="{BB962C8B-B14F-4D97-AF65-F5344CB8AC3E}">
        <p14:creationId xmlns:p14="http://schemas.microsoft.com/office/powerpoint/2010/main" val="1526870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nb-N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C70300B9-6184-41A9-AE29-492EE5456887}" type="datetimeFigureOut">
              <a:rPr lang="nb-NO" smtClean="0"/>
              <a:t>11.09.2023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DBCFA00-0C9A-4A9E-BDE5-63763AC52FA1}" type="slidenum">
              <a:rPr lang="nb-NO" smtClean="0"/>
              <a:t>‹#›</a:t>
            </a:fld>
            <a:endParaRPr lang="nb-NO"/>
          </a:p>
        </p:txBody>
      </p:sp>
    </p:spTree>
    <p:extLst>
      <p:ext uri="{BB962C8B-B14F-4D97-AF65-F5344CB8AC3E}">
        <p14:creationId xmlns:p14="http://schemas.microsoft.com/office/powerpoint/2010/main" val="914443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C70300B9-6184-41A9-AE29-492EE5456887}" type="datetimeFigureOut">
              <a:rPr lang="nb-NO" smtClean="0"/>
              <a:t>11.09.2023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DBCFA00-0C9A-4A9E-BDE5-63763AC52FA1}" type="slidenum">
              <a:rPr lang="nb-NO" smtClean="0"/>
              <a:t>‹#›</a:t>
            </a:fld>
            <a:endParaRPr lang="nb-NO"/>
          </a:p>
        </p:txBody>
      </p:sp>
    </p:spTree>
    <p:extLst>
      <p:ext uri="{BB962C8B-B14F-4D97-AF65-F5344CB8AC3E}">
        <p14:creationId xmlns:p14="http://schemas.microsoft.com/office/powerpoint/2010/main" val="2830522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b-N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0300B9-6184-41A9-AE29-492EE5456887}" type="datetimeFigureOut">
              <a:rPr lang="nb-NO" smtClean="0"/>
              <a:t>11.09.2023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DBCFA00-0C9A-4A9E-BDE5-63763AC52FA1}" type="slidenum">
              <a:rPr lang="nb-NO" smtClean="0"/>
              <a:t>‹#›</a:t>
            </a:fld>
            <a:endParaRPr lang="nb-NO"/>
          </a:p>
        </p:txBody>
      </p:sp>
    </p:spTree>
    <p:extLst>
      <p:ext uri="{BB962C8B-B14F-4D97-AF65-F5344CB8AC3E}">
        <p14:creationId xmlns:p14="http://schemas.microsoft.com/office/powerpoint/2010/main" val="1948209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p:cNvSpPr>
            <a:spLocks noGrp="1"/>
          </p:cNvSpPr>
          <p:nvPr>
            <p:ph type="dt" sz="half" idx="10"/>
          </p:nvPr>
        </p:nvSpPr>
        <p:spPr/>
        <p:txBody>
          <a:bodyPr/>
          <a:lstStyle/>
          <a:p>
            <a:fld id="{C70300B9-6184-41A9-AE29-492EE5456887}" type="datetimeFigureOut">
              <a:rPr lang="nb-NO" smtClean="0"/>
              <a:t>11.09.2023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DBCFA00-0C9A-4A9E-BDE5-63763AC52FA1}" type="slidenum">
              <a:rPr lang="nb-NO" smtClean="0"/>
              <a:t>‹#›</a:t>
            </a:fld>
            <a:endParaRPr lang="nb-NO"/>
          </a:p>
        </p:txBody>
      </p:sp>
    </p:spTree>
    <p:extLst>
      <p:ext uri="{BB962C8B-B14F-4D97-AF65-F5344CB8AC3E}">
        <p14:creationId xmlns:p14="http://schemas.microsoft.com/office/powerpoint/2010/main" val="1931297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nb-N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Date Placeholder 6"/>
          <p:cNvSpPr>
            <a:spLocks noGrp="1"/>
          </p:cNvSpPr>
          <p:nvPr>
            <p:ph type="dt" sz="half" idx="10"/>
          </p:nvPr>
        </p:nvSpPr>
        <p:spPr/>
        <p:txBody>
          <a:bodyPr/>
          <a:lstStyle/>
          <a:p>
            <a:fld id="{C70300B9-6184-41A9-AE29-492EE5456887}" type="datetimeFigureOut">
              <a:rPr lang="nb-NO" smtClean="0"/>
              <a:t>11.09.2023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9DBCFA00-0C9A-4A9E-BDE5-63763AC52FA1}" type="slidenum">
              <a:rPr lang="nb-NO" smtClean="0"/>
              <a:t>‹#›</a:t>
            </a:fld>
            <a:endParaRPr lang="nb-NO"/>
          </a:p>
        </p:txBody>
      </p:sp>
    </p:spTree>
    <p:extLst>
      <p:ext uri="{BB962C8B-B14F-4D97-AF65-F5344CB8AC3E}">
        <p14:creationId xmlns:p14="http://schemas.microsoft.com/office/powerpoint/2010/main" val="920954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Date Placeholder 2"/>
          <p:cNvSpPr>
            <a:spLocks noGrp="1"/>
          </p:cNvSpPr>
          <p:nvPr>
            <p:ph type="dt" sz="half" idx="10"/>
          </p:nvPr>
        </p:nvSpPr>
        <p:spPr/>
        <p:txBody>
          <a:bodyPr/>
          <a:lstStyle/>
          <a:p>
            <a:fld id="{C70300B9-6184-41A9-AE29-492EE5456887}" type="datetimeFigureOut">
              <a:rPr lang="nb-NO" smtClean="0"/>
              <a:t>11.09.2023</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9DBCFA00-0C9A-4A9E-BDE5-63763AC52FA1}" type="slidenum">
              <a:rPr lang="nb-NO" smtClean="0"/>
              <a:t>‹#›</a:t>
            </a:fld>
            <a:endParaRPr lang="nb-NO"/>
          </a:p>
        </p:txBody>
      </p:sp>
    </p:spTree>
    <p:extLst>
      <p:ext uri="{BB962C8B-B14F-4D97-AF65-F5344CB8AC3E}">
        <p14:creationId xmlns:p14="http://schemas.microsoft.com/office/powerpoint/2010/main" val="1373407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300B9-6184-41A9-AE29-492EE5456887}" type="datetimeFigureOut">
              <a:rPr lang="nb-NO" smtClean="0"/>
              <a:t>11.09.2023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9DBCFA00-0C9A-4A9E-BDE5-63763AC52FA1}" type="slidenum">
              <a:rPr lang="nb-NO" smtClean="0"/>
              <a:t>‹#›</a:t>
            </a:fld>
            <a:endParaRPr lang="nb-NO"/>
          </a:p>
        </p:txBody>
      </p:sp>
    </p:spTree>
    <p:extLst>
      <p:ext uri="{BB962C8B-B14F-4D97-AF65-F5344CB8AC3E}">
        <p14:creationId xmlns:p14="http://schemas.microsoft.com/office/powerpoint/2010/main" val="421215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0300B9-6184-41A9-AE29-492EE5456887}" type="datetimeFigureOut">
              <a:rPr lang="nb-NO" smtClean="0"/>
              <a:t>11.09.2023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DBCFA00-0C9A-4A9E-BDE5-63763AC52FA1}" type="slidenum">
              <a:rPr lang="nb-NO" smtClean="0"/>
              <a:t>‹#›</a:t>
            </a:fld>
            <a:endParaRPr lang="nb-NO"/>
          </a:p>
        </p:txBody>
      </p:sp>
    </p:spTree>
    <p:extLst>
      <p:ext uri="{BB962C8B-B14F-4D97-AF65-F5344CB8AC3E}">
        <p14:creationId xmlns:p14="http://schemas.microsoft.com/office/powerpoint/2010/main" val="1972548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0300B9-6184-41A9-AE29-492EE5456887}" type="datetimeFigureOut">
              <a:rPr lang="nb-NO" smtClean="0"/>
              <a:t>11.09.2023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DBCFA00-0C9A-4A9E-BDE5-63763AC52FA1}" type="slidenum">
              <a:rPr lang="nb-NO" smtClean="0"/>
              <a:t>‹#›</a:t>
            </a:fld>
            <a:endParaRPr lang="nb-NO"/>
          </a:p>
        </p:txBody>
      </p:sp>
    </p:spTree>
    <p:extLst>
      <p:ext uri="{BB962C8B-B14F-4D97-AF65-F5344CB8AC3E}">
        <p14:creationId xmlns:p14="http://schemas.microsoft.com/office/powerpoint/2010/main" val="85786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b-N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300B9-6184-41A9-AE29-492EE5456887}" type="datetimeFigureOut">
              <a:rPr lang="nb-NO" smtClean="0"/>
              <a:t>11.09.2023</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CFA00-0C9A-4A9E-BDE5-63763AC52FA1}" type="slidenum">
              <a:rPr lang="nb-NO" smtClean="0"/>
              <a:t>‹#›</a:t>
            </a:fld>
            <a:endParaRPr lang="nb-NO"/>
          </a:p>
        </p:txBody>
      </p:sp>
    </p:spTree>
    <p:extLst>
      <p:ext uri="{BB962C8B-B14F-4D97-AF65-F5344CB8AC3E}">
        <p14:creationId xmlns:p14="http://schemas.microsoft.com/office/powerpoint/2010/main" val="2741730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4"/>
            <a:ext cx="10515600" cy="1325563"/>
          </a:xfrm>
        </p:spPr>
        <p:txBody>
          <a:bodyPr/>
          <a:lstStyle/>
          <a:p>
            <a:r>
              <a:rPr lang="nb-NO" dirty="0"/>
              <a:t>Salgspriser oppdrag 2023 (timepris)</a:t>
            </a:r>
          </a:p>
        </p:txBody>
      </p:sp>
      <p:sp>
        <p:nvSpPr>
          <p:cNvPr id="3" name="Content Placeholder 2"/>
          <p:cNvSpPr>
            <a:spLocks noGrp="1"/>
          </p:cNvSpPr>
          <p:nvPr>
            <p:ph idx="1"/>
          </p:nvPr>
        </p:nvSpPr>
        <p:spPr>
          <a:xfrm>
            <a:off x="838200" y="1081154"/>
            <a:ext cx="10515600" cy="4666629"/>
          </a:xfrm>
        </p:spPr>
        <p:txBody>
          <a:bodyPr>
            <a:normAutofit/>
          </a:bodyPr>
          <a:lstStyle/>
          <a:p>
            <a:r>
              <a:rPr lang="nb-NO" sz="1400" dirty="0"/>
              <a:t>I løpet av 2023 vil begrepet lønnsbånd bli mer vanlig å benytte – så tabellen viser derfor grensene mellom de ulike kategoriene både som lønn og som lønnsbånd</a:t>
            </a:r>
          </a:p>
          <a:p>
            <a:r>
              <a:rPr lang="nb-NO" sz="1400" dirty="0"/>
              <a:t>I Unit4 vil det ikke være noen salgspris timer, så prisene i tabellen (eller spesifikt avtalte timepriser når ikke SINTEF eller </a:t>
            </a:r>
            <a:r>
              <a:rPr lang="nb-NO" sz="1400" dirty="0" err="1"/>
              <a:t>Equinor</a:t>
            </a:r>
            <a:r>
              <a:rPr lang="nb-NO" sz="1400" dirty="0"/>
              <a:t>) må benyttes ved fakturering – samt ved utarbeidelse av tilbud</a:t>
            </a:r>
          </a:p>
        </p:txBody>
      </p:sp>
      <p:graphicFrame>
        <p:nvGraphicFramePr>
          <p:cNvPr id="4" name="Table 3"/>
          <p:cNvGraphicFramePr>
            <a:graphicFrameLocks noGrp="1"/>
          </p:cNvGraphicFramePr>
          <p:nvPr>
            <p:extLst>
              <p:ext uri="{D42A27DB-BD31-4B8C-83A1-F6EECF244321}">
                <p14:modId xmlns:p14="http://schemas.microsoft.com/office/powerpoint/2010/main" val="354454230"/>
              </p:ext>
            </p:extLst>
          </p:nvPr>
        </p:nvGraphicFramePr>
        <p:xfrm>
          <a:off x="1775460" y="2042160"/>
          <a:ext cx="7631609" cy="3858657"/>
        </p:xfrm>
        <a:graphic>
          <a:graphicData uri="http://schemas.openxmlformats.org/drawingml/2006/table">
            <a:tbl>
              <a:tblPr firstRow="1" bandRow="1">
                <a:tableStyleId>{5C22544A-7EE6-4342-B048-85BDC9FD1C3A}</a:tableStyleId>
              </a:tblPr>
              <a:tblGrid>
                <a:gridCol w="569183">
                  <a:extLst>
                    <a:ext uri="{9D8B030D-6E8A-4147-A177-3AD203B41FA5}">
                      <a16:colId xmlns:a16="http://schemas.microsoft.com/office/drawing/2014/main" val="20000"/>
                    </a:ext>
                  </a:extLst>
                </a:gridCol>
                <a:gridCol w="720216">
                  <a:extLst>
                    <a:ext uri="{9D8B030D-6E8A-4147-A177-3AD203B41FA5}">
                      <a16:colId xmlns:a16="http://schemas.microsoft.com/office/drawing/2014/main" val="20001"/>
                    </a:ext>
                  </a:extLst>
                </a:gridCol>
                <a:gridCol w="870341">
                  <a:extLst>
                    <a:ext uri="{9D8B030D-6E8A-4147-A177-3AD203B41FA5}">
                      <a16:colId xmlns:a16="http://schemas.microsoft.com/office/drawing/2014/main" val="2523987304"/>
                    </a:ext>
                  </a:extLst>
                </a:gridCol>
                <a:gridCol w="942870">
                  <a:extLst>
                    <a:ext uri="{9D8B030D-6E8A-4147-A177-3AD203B41FA5}">
                      <a16:colId xmlns:a16="http://schemas.microsoft.com/office/drawing/2014/main" val="20003"/>
                    </a:ext>
                  </a:extLst>
                </a:gridCol>
                <a:gridCol w="1020415">
                  <a:extLst>
                    <a:ext uri="{9D8B030D-6E8A-4147-A177-3AD203B41FA5}">
                      <a16:colId xmlns:a16="http://schemas.microsoft.com/office/drawing/2014/main" val="20004"/>
                    </a:ext>
                  </a:extLst>
                </a:gridCol>
                <a:gridCol w="826583">
                  <a:extLst>
                    <a:ext uri="{9D8B030D-6E8A-4147-A177-3AD203B41FA5}">
                      <a16:colId xmlns:a16="http://schemas.microsoft.com/office/drawing/2014/main" val="20005"/>
                    </a:ext>
                  </a:extLst>
                </a:gridCol>
                <a:gridCol w="896931">
                  <a:extLst>
                    <a:ext uri="{9D8B030D-6E8A-4147-A177-3AD203B41FA5}">
                      <a16:colId xmlns:a16="http://schemas.microsoft.com/office/drawing/2014/main" val="20007"/>
                    </a:ext>
                  </a:extLst>
                </a:gridCol>
                <a:gridCol w="959691">
                  <a:extLst>
                    <a:ext uri="{9D8B030D-6E8A-4147-A177-3AD203B41FA5}">
                      <a16:colId xmlns:a16="http://schemas.microsoft.com/office/drawing/2014/main" val="20008"/>
                    </a:ext>
                  </a:extLst>
                </a:gridCol>
                <a:gridCol w="825379">
                  <a:extLst>
                    <a:ext uri="{9D8B030D-6E8A-4147-A177-3AD203B41FA5}">
                      <a16:colId xmlns:a16="http://schemas.microsoft.com/office/drawing/2014/main" val="20009"/>
                    </a:ext>
                  </a:extLst>
                </a:gridCol>
              </a:tblGrid>
              <a:tr h="375709">
                <a:tc>
                  <a:txBody>
                    <a:bodyPr/>
                    <a:lstStyle/>
                    <a:p>
                      <a:endParaRPr lang="nb-NO" sz="1200" dirty="0"/>
                    </a:p>
                  </a:txBody>
                  <a:tcPr/>
                </a:tc>
                <a:tc gridSpan="2">
                  <a:txBody>
                    <a:bodyPr/>
                    <a:lstStyle/>
                    <a:p>
                      <a:r>
                        <a:rPr lang="nb-NO" sz="1600" b="1" kern="1200" dirty="0">
                          <a:solidFill>
                            <a:schemeClr val="lt1"/>
                          </a:solidFill>
                          <a:latin typeface="+mn-lt"/>
                          <a:ea typeface="+mn-ea"/>
                          <a:cs typeface="+mn-cs"/>
                        </a:rPr>
                        <a:t>Grense kat.</a:t>
                      </a:r>
                    </a:p>
                  </a:txBody>
                  <a:tcPr>
                    <a:lnR w="38100" cap="flat" cmpd="sng" algn="ctr">
                      <a:solidFill>
                        <a:schemeClr val="tx1"/>
                      </a:solidFill>
                      <a:prstDash val="solid"/>
                      <a:round/>
                      <a:headEnd type="none" w="med" len="med"/>
                      <a:tailEnd type="none" w="med" len="med"/>
                    </a:lnR>
                  </a:tcPr>
                </a:tc>
                <a:tc hMerge="1">
                  <a:txBody>
                    <a:bodyPr/>
                    <a:lstStyle/>
                    <a:p>
                      <a:pPr marL="0" algn="l" defTabSz="914400" rtl="0" eaLnBrk="1" latinLnBrk="0" hangingPunct="1"/>
                      <a:endParaRPr lang="nb-NO" sz="1200" b="1" kern="1200" dirty="0">
                        <a:solidFill>
                          <a:schemeClr val="lt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gridSpan="3">
                  <a:txBody>
                    <a:bodyPr/>
                    <a:lstStyle/>
                    <a:p>
                      <a:pPr algn="ctr"/>
                      <a:r>
                        <a:rPr lang="nb-NO" sz="1600" b="1" kern="1200" dirty="0">
                          <a:solidFill>
                            <a:schemeClr val="lt1"/>
                          </a:solidFill>
                          <a:latin typeface="+mn-lt"/>
                          <a:ea typeface="+mn-ea"/>
                          <a:cs typeface="+mn-cs"/>
                        </a:rPr>
                        <a:t>Vitenskapelig ansatte</a:t>
                      </a:r>
                      <a:endParaRPr lang="nb-NO" sz="1200" dirty="0"/>
                    </a:p>
                  </a:txBody>
                  <a:tcP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nb-NO"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pPr algn="ctr"/>
                      <a:endParaRPr lang="nb-NO"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gridSpan="3">
                  <a:txBody>
                    <a:bodyPr/>
                    <a:lstStyle/>
                    <a:p>
                      <a:pPr algn="ctr"/>
                      <a:r>
                        <a:rPr lang="nb-NO" sz="1600" b="1" kern="1200" dirty="0">
                          <a:solidFill>
                            <a:schemeClr val="lt1"/>
                          </a:solidFill>
                          <a:latin typeface="+mn-lt"/>
                          <a:ea typeface="+mn-ea"/>
                          <a:cs typeface="+mn-cs"/>
                        </a:rPr>
                        <a:t>Tekn./adm. Ansatte</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pPr algn="ctr"/>
                      <a:endParaRPr lang="nb-NO" sz="1600" b="1" kern="1200" dirty="0">
                        <a:solidFill>
                          <a:schemeClr val="lt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pPr algn="ctr"/>
                      <a:endParaRPr lang="nb-NO" sz="1600" b="1" kern="1200" dirty="0">
                        <a:solidFill>
                          <a:schemeClr val="lt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586724">
                <a:tc>
                  <a:txBody>
                    <a:bodyPr/>
                    <a:lstStyle/>
                    <a:p>
                      <a:pPr marL="0" algn="l" defTabSz="457200" rtl="0" eaLnBrk="1" latinLnBrk="0" hangingPunct="1"/>
                      <a:r>
                        <a:rPr lang="nb-NO" sz="1600" b="1" kern="1200" dirty="0">
                          <a:solidFill>
                            <a:schemeClr val="lt1"/>
                          </a:solidFill>
                          <a:latin typeface="+mn-lt"/>
                          <a:ea typeface="+mn-ea"/>
                          <a:cs typeface="+mn-cs"/>
                        </a:rPr>
                        <a:t>Kat.</a:t>
                      </a:r>
                    </a:p>
                  </a:txBody>
                  <a:tcPr>
                    <a:solidFill>
                      <a:schemeClr val="accent1">
                        <a:lumMod val="60000"/>
                        <a:lumOff val="40000"/>
                      </a:schemeClr>
                    </a:solidFill>
                  </a:tcPr>
                </a:tc>
                <a:tc>
                  <a:txBody>
                    <a:bodyPr/>
                    <a:lstStyle/>
                    <a:p>
                      <a:pPr marL="0" algn="l" defTabSz="457200" rtl="0" eaLnBrk="1" latinLnBrk="0" hangingPunct="1"/>
                      <a:r>
                        <a:rPr lang="nb-NO" sz="1600" b="1" kern="1200" dirty="0">
                          <a:solidFill>
                            <a:schemeClr val="lt1"/>
                          </a:solidFill>
                          <a:latin typeface="+mn-lt"/>
                          <a:ea typeface="+mn-ea"/>
                          <a:cs typeface="+mn-cs"/>
                        </a:rPr>
                        <a:t>Lønn*</a:t>
                      </a:r>
                    </a:p>
                  </a:txBody>
                  <a:tcPr>
                    <a:lnR w="12700" cap="flat" cmpd="sng" algn="ctr">
                      <a:solidFill>
                        <a:schemeClr val="bg1"/>
                      </a:solidFill>
                      <a:prstDash val="solid"/>
                      <a:round/>
                      <a:headEnd type="none" w="med" len="med"/>
                      <a:tailEnd type="none" w="med" len="med"/>
                    </a:lnR>
                    <a:solidFill>
                      <a:schemeClr val="accent1">
                        <a:lumMod val="60000"/>
                        <a:lumOff val="40000"/>
                      </a:schemeClr>
                    </a:solidFill>
                  </a:tcPr>
                </a:tc>
                <a:tc>
                  <a:txBody>
                    <a:bodyPr/>
                    <a:lstStyle/>
                    <a:p>
                      <a:pPr marL="0" algn="l" defTabSz="914400" rtl="0" eaLnBrk="1" latinLnBrk="0" hangingPunct="1"/>
                      <a:r>
                        <a:rPr lang="nb-NO" sz="1200" b="1" kern="1200" dirty="0">
                          <a:solidFill>
                            <a:schemeClr val="lt1"/>
                          </a:solidFill>
                          <a:latin typeface="+mn-lt"/>
                          <a:ea typeface="+mn-ea"/>
                          <a:cs typeface="+mn-cs"/>
                        </a:rPr>
                        <a:t>Lønns-bånd</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r>
                        <a:rPr lang="nb-NO" sz="1200" b="1" kern="1200" baseline="0" dirty="0">
                          <a:solidFill>
                            <a:schemeClr val="lt1"/>
                          </a:solidFill>
                          <a:latin typeface="+mn-lt"/>
                          <a:ea typeface="+mn-ea"/>
                          <a:cs typeface="+mn-cs"/>
                        </a:rPr>
                        <a:t> oppdrag</a:t>
                      </a:r>
                      <a:r>
                        <a:rPr lang="nb-NO" sz="1200" b="1" kern="1200" baseline="30000" dirty="0">
                          <a:solidFill>
                            <a:schemeClr val="lt1"/>
                          </a:solidFill>
                          <a:latin typeface="+mn-lt"/>
                          <a:ea typeface="+mn-ea"/>
                          <a:cs typeface="+mn-cs"/>
                        </a:rPr>
                        <a:t>2)</a:t>
                      </a:r>
                    </a:p>
                  </a:txBody>
                  <a:tcPr>
                    <a:lnL w="38100"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endParaRPr lang="nb-NO" sz="1200" b="1" kern="1200" dirty="0">
                        <a:solidFill>
                          <a:schemeClr val="lt1"/>
                        </a:solidFill>
                        <a:latin typeface="+mn-lt"/>
                        <a:ea typeface="+mn-ea"/>
                        <a:cs typeface="+mn-cs"/>
                      </a:endParaRPr>
                    </a:p>
                    <a:p>
                      <a:pPr marL="0" algn="l" defTabSz="457200" rtl="0" eaLnBrk="1" latinLnBrk="0" hangingPunct="1"/>
                      <a:r>
                        <a:rPr lang="nb-NO" sz="1200" b="1" kern="1200" dirty="0">
                          <a:solidFill>
                            <a:schemeClr val="lt1"/>
                          </a:solidFill>
                          <a:latin typeface="+mn-lt"/>
                          <a:ea typeface="+mn-ea"/>
                          <a:cs typeface="+mn-cs"/>
                        </a:rPr>
                        <a:t>SINTEF </a:t>
                      </a:r>
                      <a:r>
                        <a:rPr lang="nb-NO" sz="1200" b="1" kern="1200" baseline="30000" dirty="0">
                          <a:solidFill>
                            <a:schemeClr val="lt1"/>
                          </a:solidFill>
                          <a:latin typeface="+mn-lt"/>
                          <a:ea typeface="+mn-ea"/>
                          <a:cs typeface="+mn-cs"/>
                        </a:rPr>
                        <a:t>1)</a:t>
                      </a:r>
                    </a:p>
                  </a:txBody>
                  <a:tcPr>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endParaRPr lang="nb-NO" sz="1200" b="1" kern="1200" dirty="0">
                        <a:solidFill>
                          <a:schemeClr val="lt1"/>
                        </a:solidFill>
                        <a:latin typeface="+mn-lt"/>
                        <a:ea typeface="+mn-ea"/>
                        <a:cs typeface="+mn-cs"/>
                      </a:endParaRPr>
                    </a:p>
                    <a:p>
                      <a:pPr marL="0" algn="l" defTabSz="457200" rtl="0" eaLnBrk="1" latinLnBrk="0" hangingPunct="1"/>
                      <a:r>
                        <a:rPr lang="nb-NO" sz="1200" b="1" kern="1200" dirty="0" err="1">
                          <a:solidFill>
                            <a:schemeClr val="lt1"/>
                          </a:solidFill>
                          <a:latin typeface="+mn-lt"/>
                          <a:ea typeface="+mn-ea"/>
                          <a:cs typeface="+mn-cs"/>
                        </a:rPr>
                        <a:t>Equinor</a:t>
                      </a:r>
                      <a:r>
                        <a:rPr lang="nb-NO" sz="1200" b="1" kern="1200" dirty="0">
                          <a:solidFill>
                            <a:schemeClr val="lt1"/>
                          </a:solidFill>
                          <a:latin typeface="+mn-lt"/>
                          <a:ea typeface="+mn-ea"/>
                          <a:cs typeface="+mn-cs"/>
                        </a:rPr>
                        <a:t> </a:t>
                      </a:r>
                      <a:r>
                        <a:rPr lang="nb-NO" sz="1200" b="1" kern="1200" baseline="30000" dirty="0">
                          <a:solidFill>
                            <a:schemeClr val="lt1"/>
                          </a:solidFill>
                          <a:latin typeface="+mn-lt"/>
                          <a:ea typeface="+mn-ea"/>
                          <a:cs typeface="+mn-cs"/>
                        </a:rPr>
                        <a:t>1) </a:t>
                      </a:r>
                    </a:p>
                  </a:txBody>
                  <a:tcPr>
                    <a:lnR w="28575" cap="flat" cmpd="sng" algn="ctr">
                      <a:solidFill>
                        <a:schemeClr val="tx1"/>
                      </a:solidFill>
                      <a:prstDash val="solid"/>
                      <a:round/>
                      <a:headEnd type="none" w="med" len="med"/>
                      <a:tailEnd type="none" w="med" len="med"/>
                    </a:lnR>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r>
                        <a:rPr lang="nb-NO" sz="1200" b="1" kern="1200" baseline="0" dirty="0">
                          <a:solidFill>
                            <a:schemeClr val="lt1"/>
                          </a:solidFill>
                          <a:latin typeface="+mn-lt"/>
                          <a:ea typeface="+mn-ea"/>
                          <a:cs typeface="+mn-cs"/>
                        </a:rPr>
                        <a:t> oppdrag</a:t>
                      </a:r>
                      <a:r>
                        <a:rPr lang="nb-NO" sz="1200" b="1" kern="1200" baseline="30000" dirty="0">
                          <a:solidFill>
                            <a:schemeClr val="lt1"/>
                          </a:solidFill>
                          <a:latin typeface="+mn-lt"/>
                          <a:ea typeface="+mn-ea"/>
                          <a:cs typeface="+mn-cs"/>
                        </a:rPr>
                        <a:t>2)</a:t>
                      </a:r>
                    </a:p>
                  </a:txBody>
                  <a:tcPr>
                    <a:lnL w="28575"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endParaRPr lang="nb-NO" sz="1200" b="1" kern="1200" dirty="0">
                        <a:solidFill>
                          <a:schemeClr val="lt1"/>
                        </a:solidFill>
                        <a:latin typeface="+mn-lt"/>
                        <a:ea typeface="+mn-ea"/>
                        <a:cs typeface="+mn-cs"/>
                      </a:endParaRPr>
                    </a:p>
                    <a:p>
                      <a:pPr marL="0" algn="l" defTabSz="457200" rtl="0" eaLnBrk="1" latinLnBrk="0" hangingPunct="1"/>
                      <a:r>
                        <a:rPr lang="nb-NO" sz="1200" b="1" kern="1200" dirty="0">
                          <a:solidFill>
                            <a:schemeClr val="lt1"/>
                          </a:solidFill>
                          <a:latin typeface="+mn-lt"/>
                          <a:ea typeface="+mn-ea"/>
                          <a:cs typeface="+mn-cs"/>
                        </a:rPr>
                        <a:t>SINTEF </a:t>
                      </a:r>
                      <a:r>
                        <a:rPr lang="nb-NO" sz="1200" b="1" kern="1200" baseline="30000" dirty="0">
                          <a:solidFill>
                            <a:schemeClr val="lt1"/>
                          </a:solidFill>
                          <a:latin typeface="+mn-lt"/>
                          <a:ea typeface="+mn-ea"/>
                          <a:cs typeface="+mn-cs"/>
                        </a:rPr>
                        <a:t>1)</a:t>
                      </a:r>
                    </a:p>
                  </a:txBody>
                  <a:tcPr>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endParaRPr lang="nb-NO" sz="1200" b="1" kern="1200" dirty="0">
                        <a:solidFill>
                          <a:schemeClr val="lt1"/>
                        </a:solidFill>
                        <a:latin typeface="+mn-lt"/>
                        <a:ea typeface="+mn-ea"/>
                        <a:cs typeface="+mn-cs"/>
                      </a:endParaRPr>
                    </a:p>
                    <a:p>
                      <a:pPr marL="0" algn="l" defTabSz="457200" rtl="0" eaLnBrk="1" latinLnBrk="0" hangingPunct="1"/>
                      <a:r>
                        <a:rPr lang="nb-NO" sz="1200" b="1" kern="1200" dirty="0" err="1">
                          <a:solidFill>
                            <a:schemeClr val="lt1"/>
                          </a:solidFill>
                          <a:latin typeface="+mn-lt"/>
                          <a:ea typeface="+mn-ea"/>
                          <a:cs typeface="+mn-cs"/>
                        </a:rPr>
                        <a:t>Equinor</a:t>
                      </a:r>
                      <a:r>
                        <a:rPr lang="nb-NO" sz="1200" b="1" kern="1200" dirty="0">
                          <a:solidFill>
                            <a:schemeClr val="lt1"/>
                          </a:solidFill>
                          <a:latin typeface="+mn-lt"/>
                          <a:ea typeface="+mn-ea"/>
                          <a:cs typeface="+mn-cs"/>
                        </a:rPr>
                        <a:t> </a:t>
                      </a:r>
                      <a:r>
                        <a:rPr lang="nb-NO" sz="1200" b="1" kern="1200" baseline="30000" dirty="0">
                          <a:solidFill>
                            <a:schemeClr val="lt1"/>
                          </a:solidFill>
                          <a:latin typeface="+mn-lt"/>
                          <a:ea typeface="+mn-ea"/>
                          <a:cs typeface="+mn-cs"/>
                        </a:rPr>
                        <a:t>1)</a:t>
                      </a:r>
                    </a:p>
                  </a:txBody>
                  <a:tcPr>
                    <a:lnR w="38100" cap="flat" cmpd="sng" algn="ctr">
                      <a:solidFill>
                        <a:schemeClr val="tx1"/>
                      </a:solidFill>
                      <a:prstDash val="solid"/>
                      <a:round/>
                      <a:headEnd type="none" w="med" len="med"/>
                      <a:tailEnd type="none" w="med" len="med"/>
                    </a:lnR>
                    <a:solidFill>
                      <a:schemeClr val="accent1">
                        <a:lumMod val="60000"/>
                        <a:lumOff val="40000"/>
                      </a:schemeClr>
                    </a:solidFill>
                  </a:tcPr>
                </a:tc>
                <a:extLst>
                  <a:ext uri="{0D108BD9-81ED-4DB2-BD59-A6C34878D82A}">
                    <a16:rowId xmlns:a16="http://schemas.microsoft.com/office/drawing/2014/main" val="10001"/>
                  </a:ext>
                </a:extLst>
              </a:tr>
              <a:tr h="375709">
                <a:tc>
                  <a:txBody>
                    <a:bodyPr/>
                    <a:lstStyle/>
                    <a:p>
                      <a:pPr algn="ctr"/>
                      <a:r>
                        <a:rPr lang="nb-NO" sz="1600" dirty="0"/>
                        <a:t>1</a:t>
                      </a:r>
                    </a:p>
                  </a:txBody>
                  <a:tcPr/>
                </a:tc>
                <a:tc>
                  <a:txBody>
                    <a:bodyPr/>
                    <a:lstStyle/>
                    <a:p>
                      <a:r>
                        <a:rPr lang="nb-NO" sz="1100" dirty="0"/>
                        <a:t>&gt;1.127’</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 1411</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nb-NO" sz="1400" dirty="0"/>
                        <a:t>2 700</a:t>
                      </a:r>
                    </a:p>
                  </a:txBody>
                  <a:tcPr anchor="ctr">
                    <a:lnL w="38100" cap="flat" cmpd="sng" algn="ctr">
                      <a:solidFill>
                        <a:schemeClr val="tx1"/>
                      </a:solidFill>
                      <a:prstDash val="solid"/>
                      <a:round/>
                      <a:headEnd type="none" w="med" len="med"/>
                      <a:tailEnd type="none" w="med" len="med"/>
                    </a:lnL>
                  </a:tcPr>
                </a:tc>
                <a:tc>
                  <a:txBody>
                    <a:bodyPr/>
                    <a:lstStyle/>
                    <a:p>
                      <a:pPr algn="ctr"/>
                      <a:r>
                        <a:rPr lang="nb-NO" sz="1400" dirty="0"/>
                        <a:t>1 860</a:t>
                      </a:r>
                    </a:p>
                  </a:txBody>
                  <a:tcPr anchor="ctr"/>
                </a:tc>
                <a:tc>
                  <a:txBody>
                    <a:bodyPr/>
                    <a:lstStyle/>
                    <a:p>
                      <a:pPr algn="ctr"/>
                      <a:r>
                        <a:rPr lang="nb-NO" sz="1400" dirty="0"/>
                        <a:t>2 010</a:t>
                      </a:r>
                    </a:p>
                  </a:txBody>
                  <a:tcPr anchor="ctr">
                    <a:lnR w="28575" cap="flat" cmpd="sng" algn="ctr">
                      <a:solidFill>
                        <a:schemeClr val="tx1"/>
                      </a:solidFill>
                      <a:prstDash val="solid"/>
                      <a:round/>
                      <a:headEnd type="none" w="med" len="med"/>
                      <a:tailEnd type="none" w="med" len="med"/>
                    </a:lnR>
                  </a:tcPr>
                </a:tc>
                <a:tc>
                  <a:txBody>
                    <a:bodyPr/>
                    <a:lstStyle/>
                    <a:p>
                      <a:pPr algn="ctr"/>
                      <a:r>
                        <a:rPr lang="nb-NO" sz="1400" dirty="0"/>
                        <a:t>2 400</a:t>
                      </a:r>
                    </a:p>
                  </a:txBody>
                  <a:tcPr anchor="ctr">
                    <a:lnL w="28575" cap="flat" cmpd="sng" algn="ctr">
                      <a:solidFill>
                        <a:schemeClr val="tx1"/>
                      </a:solidFill>
                      <a:prstDash val="solid"/>
                      <a:round/>
                      <a:headEnd type="none" w="med" len="med"/>
                      <a:tailEnd type="none" w="med" len="med"/>
                    </a:lnL>
                  </a:tcPr>
                </a:tc>
                <a:tc>
                  <a:txBody>
                    <a:bodyPr/>
                    <a:lstStyle/>
                    <a:p>
                      <a:pPr algn="ctr"/>
                      <a:r>
                        <a:rPr lang="nb-NO" sz="1400" dirty="0"/>
                        <a:t>1</a:t>
                      </a:r>
                      <a:r>
                        <a:rPr lang="nb-NO" sz="1400" baseline="0" dirty="0"/>
                        <a:t> 225</a:t>
                      </a:r>
                      <a:endParaRPr lang="nb-NO" sz="1400" dirty="0"/>
                    </a:p>
                  </a:txBody>
                  <a:tcPr anchor="ctr"/>
                </a:tc>
                <a:tc>
                  <a:txBody>
                    <a:bodyPr/>
                    <a:lstStyle/>
                    <a:p>
                      <a:pPr algn="ctr"/>
                      <a:r>
                        <a:rPr lang="nb-NO" sz="1400" dirty="0"/>
                        <a:t>1</a:t>
                      </a:r>
                      <a:r>
                        <a:rPr lang="nb-NO" sz="1400" baseline="0" dirty="0"/>
                        <a:t> 240</a:t>
                      </a:r>
                      <a:endParaRPr lang="nb-NO" sz="1400" dirty="0"/>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432323">
                <a:tc>
                  <a:txBody>
                    <a:bodyPr/>
                    <a:lstStyle/>
                    <a:p>
                      <a:pPr algn="ctr"/>
                      <a:r>
                        <a:rPr lang="nb-NO" sz="1600" dirty="0"/>
                        <a:t>2</a:t>
                      </a:r>
                    </a:p>
                  </a:txBody>
                  <a:tcPr/>
                </a:tc>
                <a:tc>
                  <a:txBody>
                    <a:bodyPr/>
                    <a:lstStyle/>
                    <a:p>
                      <a:r>
                        <a:rPr lang="nb-NO" sz="1100" dirty="0"/>
                        <a:t>851’-1.127’</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1071 – 1410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nb-NO" sz="1400" dirty="0"/>
                        <a:t>2</a:t>
                      </a:r>
                      <a:r>
                        <a:rPr lang="nb-NO" sz="1400" baseline="0" dirty="0"/>
                        <a:t> 170</a:t>
                      </a:r>
                      <a:endParaRPr lang="nb-NO" sz="1400" dirty="0"/>
                    </a:p>
                  </a:txBody>
                  <a:tcPr anchor="ctr">
                    <a:lnL w="38100" cap="flat" cmpd="sng" algn="ctr">
                      <a:solidFill>
                        <a:schemeClr val="tx1"/>
                      </a:solidFill>
                      <a:prstDash val="solid"/>
                      <a:round/>
                      <a:headEnd type="none" w="med" len="med"/>
                      <a:tailEnd type="none" w="med" len="med"/>
                    </a:lnL>
                  </a:tcPr>
                </a:tc>
                <a:tc>
                  <a:txBody>
                    <a:bodyPr/>
                    <a:lstStyle/>
                    <a:p>
                      <a:pPr algn="ctr"/>
                      <a:r>
                        <a:rPr lang="nb-NO" sz="1400" dirty="0"/>
                        <a:t>1 860</a:t>
                      </a:r>
                    </a:p>
                  </a:txBody>
                  <a:tcPr anchor="ctr"/>
                </a:tc>
                <a:tc>
                  <a:txBody>
                    <a:bodyPr/>
                    <a:lstStyle/>
                    <a:p>
                      <a:pPr algn="ctr"/>
                      <a:r>
                        <a:rPr lang="nb-NO" sz="1400" dirty="0"/>
                        <a:t>2 010</a:t>
                      </a:r>
                    </a:p>
                  </a:txBody>
                  <a:tcPr anchor="ctr">
                    <a:lnR w="28575" cap="flat" cmpd="sng" algn="ctr">
                      <a:solidFill>
                        <a:schemeClr val="tx1"/>
                      </a:solidFill>
                      <a:prstDash val="solid"/>
                      <a:round/>
                      <a:headEnd type="none" w="med" len="med"/>
                      <a:tailEnd type="none" w="med" len="med"/>
                    </a:lnR>
                  </a:tcPr>
                </a:tc>
                <a:tc>
                  <a:txBody>
                    <a:bodyPr/>
                    <a:lstStyle/>
                    <a:p>
                      <a:pPr algn="ctr"/>
                      <a:r>
                        <a:rPr lang="nb-NO" sz="1400" dirty="0"/>
                        <a:t>1</a:t>
                      </a:r>
                      <a:r>
                        <a:rPr lang="nb-NO" sz="1400" baseline="0" dirty="0"/>
                        <a:t> 890</a:t>
                      </a:r>
                      <a:endParaRPr lang="nb-NO" sz="1400" dirty="0"/>
                    </a:p>
                  </a:txBody>
                  <a:tcPr anchor="ctr">
                    <a:lnL w="28575" cap="flat" cmpd="sng" algn="ctr">
                      <a:solidFill>
                        <a:schemeClr val="tx1"/>
                      </a:solidFill>
                      <a:prstDash val="solid"/>
                      <a:round/>
                      <a:headEnd type="none" w="med" len="med"/>
                      <a:tailEnd type="none" w="med" len="med"/>
                    </a:lnL>
                  </a:tcPr>
                </a:tc>
                <a:tc>
                  <a:txBody>
                    <a:bodyPr/>
                    <a:lstStyle/>
                    <a:p>
                      <a:pPr algn="ctr"/>
                      <a:r>
                        <a:rPr lang="nb-NO" sz="1400" dirty="0"/>
                        <a:t>1 160</a:t>
                      </a:r>
                    </a:p>
                  </a:txBody>
                  <a:tcPr anchor="ctr"/>
                </a:tc>
                <a:tc>
                  <a:txBody>
                    <a:bodyPr/>
                    <a:lstStyle/>
                    <a:p>
                      <a:pPr algn="ctr"/>
                      <a:r>
                        <a:rPr lang="nb-NO" sz="1400" dirty="0"/>
                        <a:t>1</a:t>
                      </a:r>
                      <a:r>
                        <a:rPr lang="nb-NO" sz="1400" baseline="0" dirty="0"/>
                        <a:t> 240</a:t>
                      </a:r>
                      <a:endParaRPr lang="nb-NO" sz="1400" dirty="0"/>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432323">
                <a:tc>
                  <a:txBody>
                    <a:bodyPr/>
                    <a:lstStyle/>
                    <a:p>
                      <a:pPr algn="ctr"/>
                      <a:r>
                        <a:rPr lang="nb-NO" sz="1600" dirty="0"/>
                        <a:t>3</a:t>
                      </a:r>
                    </a:p>
                  </a:txBody>
                  <a:tcPr/>
                </a:tc>
                <a:tc>
                  <a:txBody>
                    <a:bodyPr/>
                    <a:lstStyle/>
                    <a:p>
                      <a:r>
                        <a:rPr lang="nb-NO" sz="1100" dirty="0"/>
                        <a:t>721’-851’</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911 – 1070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nb-NO" sz="1400" dirty="0"/>
                        <a:t>1</a:t>
                      </a:r>
                      <a:r>
                        <a:rPr lang="nb-NO" sz="1400" baseline="0" dirty="0"/>
                        <a:t> 925</a:t>
                      </a:r>
                      <a:endParaRPr lang="nb-NO" sz="1400" dirty="0"/>
                    </a:p>
                  </a:txBody>
                  <a:tcPr anchor="ctr">
                    <a:lnL w="38100" cap="flat" cmpd="sng" algn="ctr">
                      <a:solidFill>
                        <a:schemeClr val="tx1"/>
                      </a:solidFill>
                      <a:prstDash val="solid"/>
                      <a:round/>
                      <a:headEnd type="none" w="med" len="med"/>
                      <a:tailEnd type="none" w="med" len="med"/>
                    </a:lnL>
                  </a:tcPr>
                </a:tc>
                <a:tc>
                  <a:txBody>
                    <a:bodyPr/>
                    <a:lstStyle/>
                    <a:p>
                      <a:pPr algn="ctr"/>
                      <a:r>
                        <a:rPr lang="nb-NO" sz="1400" dirty="0"/>
                        <a:t>1 325</a:t>
                      </a:r>
                    </a:p>
                  </a:txBody>
                  <a:tcPr anchor="ctr"/>
                </a:tc>
                <a:tc>
                  <a:txBody>
                    <a:bodyPr/>
                    <a:lstStyle/>
                    <a:p>
                      <a:pPr algn="ctr"/>
                      <a:r>
                        <a:rPr lang="nb-NO" sz="1400" dirty="0"/>
                        <a:t>1 550</a:t>
                      </a:r>
                    </a:p>
                  </a:txBody>
                  <a:tcPr anchor="ctr">
                    <a:lnR w="28575" cap="flat" cmpd="sng" algn="ctr">
                      <a:solidFill>
                        <a:schemeClr val="tx1"/>
                      </a:solidFill>
                      <a:prstDash val="solid"/>
                      <a:round/>
                      <a:headEnd type="none" w="med" len="med"/>
                      <a:tailEnd type="none" w="med" len="med"/>
                    </a:lnR>
                  </a:tcPr>
                </a:tc>
                <a:tc>
                  <a:txBody>
                    <a:bodyPr/>
                    <a:lstStyle/>
                    <a:p>
                      <a:pPr algn="ctr"/>
                      <a:r>
                        <a:rPr lang="nb-NO" sz="1400" dirty="0"/>
                        <a:t>1 555</a:t>
                      </a:r>
                    </a:p>
                  </a:txBody>
                  <a:tcPr anchor="ctr">
                    <a:lnL w="28575" cap="flat" cmpd="sng" algn="ctr">
                      <a:solidFill>
                        <a:schemeClr val="tx1"/>
                      </a:solidFill>
                      <a:prstDash val="solid"/>
                      <a:round/>
                      <a:headEnd type="none" w="med" len="med"/>
                      <a:tailEnd type="none" w="med" len="med"/>
                    </a:lnL>
                  </a:tcPr>
                </a:tc>
                <a:tc>
                  <a:txBody>
                    <a:bodyPr/>
                    <a:lstStyle/>
                    <a:p>
                      <a:pPr algn="ctr"/>
                      <a:r>
                        <a:rPr lang="nb-NO" sz="1400" dirty="0"/>
                        <a:t>910</a:t>
                      </a:r>
                    </a:p>
                  </a:txBody>
                  <a:tcPr anchor="ctr"/>
                </a:tc>
                <a:tc>
                  <a:txBody>
                    <a:bodyPr/>
                    <a:lstStyle/>
                    <a:p>
                      <a:pPr algn="ctr"/>
                      <a:r>
                        <a:rPr lang="nb-NO" sz="1400" dirty="0"/>
                        <a:t>930</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75709">
                <a:tc>
                  <a:txBody>
                    <a:bodyPr/>
                    <a:lstStyle/>
                    <a:p>
                      <a:pPr algn="ctr"/>
                      <a:r>
                        <a:rPr lang="nb-NO" sz="1600" dirty="0"/>
                        <a:t>4</a:t>
                      </a:r>
                    </a:p>
                  </a:txBody>
                  <a:tcPr/>
                </a:tc>
                <a:tc>
                  <a:txBody>
                    <a:bodyPr/>
                    <a:lstStyle/>
                    <a:p>
                      <a:r>
                        <a:rPr lang="nb-NO" sz="1100" dirty="0"/>
                        <a:t>636’-721’</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80 1– 910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nb-NO" sz="1400" dirty="0"/>
                        <a:t>1</a:t>
                      </a:r>
                      <a:r>
                        <a:rPr lang="nb-NO" sz="1400" baseline="0" dirty="0"/>
                        <a:t> 750</a:t>
                      </a:r>
                    </a:p>
                  </a:txBody>
                  <a:tcPr anchor="ctr">
                    <a:lnL w="38100" cap="flat" cmpd="sng" algn="ctr">
                      <a:solidFill>
                        <a:schemeClr val="tx1"/>
                      </a:solidFill>
                      <a:prstDash val="solid"/>
                      <a:round/>
                      <a:headEnd type="none" w="med" len="med"/>
                      <a:tailEnd type="none" w="med" len="med"/>
                    </a:lnL>
                  </a:tcPr>
                </a:tc>
                <a:tc>
                  <a:txBody>
                    <a:bodyPr/>
                    <a:lstStyle/>
                    <a:p>
                      <a:pPr algn="ctr"/>
                      <a:r>
                        <a:rPr lang="nb-NO" sz="1400" dirty="0"/>
                        <a:t>1 325</a:t>
                      </a:r>
                    </a:p>
                  </a:txBody>
                  <a:tcPr anchor="ctr"/>
                </a:tc>
                <a:tc>
                  <a:txBody>
                    <a:bodyPr/>
                    <a:lstStyle/>
                    <a:p>
                      <a:pPr algn="ctr"/>
                      <a:r>
                        <a:rPr lang="nb-NO" sz="1400" dirty="0"/>
                        <a:t>1 550</a:t>
                      </a:r>
                    </a:p>
                  </a:txBody>
                  <a:tcPr anchor="ctr">
                    <a:lnR w="28575" cap="flat" cmpd="sng" algn="ctr">
                      <a:solidFill>
                        <a:schemeClr val="tx1"/>
                      </a:solidFill>
                      <a:prstDash val="solid"/>
                      <a:round/>
                      <a:headEnd type="none" w="med" len="med"/>
                      <a:tailEnd type="none" w="med" len="med"/>
                    </a:lnR>
                  </a:tcPr>
                </a:tc>
                <a:tc>
                  <a:txBody>
                    <a:bodyPr/>
                    <a:lstStyle/>
                    <a:p>
                      <a:pPr algn="ctr"/>
                      <a:r>
                        <a:rPr lang="nb-NO" sz="1400" dirty="0"/>
                        <a:t>1 385</a:t>
                      </a:r>
                    </a:p>
                  </a:txBody>
                  <a:tcPr anchor="ctr">
                    <a:lnL w="28575" cap="flat" cmpd="sng" algn="ctr">
                      <a:solidFill>
                        <a:schemeClr val="tx1"/>
                      </a:solidFill>
                      <a:prstDash val="solid"/>
                      <a:round/>
                      <a:headEnd type="none" w="med" len="med"/>
                      <a:tailEnd type="none" w="med" len="med"/>
                    </a:lnL>
                  </a:tcPr>
                </a:tc>
                <a:tc>
                  <a:txBody>
                    <a:bodyPr/>
                    <a:lstStyle/>
                    <a:p>
                      <a:pPr algn="ctr"/>
                      <a:r>
                        <a:rPr lang="nb-NO" sz="1400" dirty="0"/>
                        <a:t>910</a:t>
                      </a:r>
                    </a:p>
                  </a:txBody>
                  <a:tcPr anchor="ctr"/>
                </a:tc>
                <a:tc>
                  <a:txBody>
                    <a:bodyPr/>
                    <a:lstStyle/>
                    <a:p>
                      <a:pPr algn="ctr"/>
                      <a:r>
                        <a:rPr lang="nb-NO" sz="1400" dirty="0"/>
                        <a:t>930</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375709">
                <a:tc>
                  <a:txBody>
                    <a:bodyPr/>
                    <a:lstStyle/>
                    <a:p>
                      <a:pPr algn="ctr"/>
                      <a:r>
                        <a:rPr lang="nb-NO" sz="1600" dirty="0"/>
                        <a:t>5</a:t>
                      </a:r>
                    </a:p>
                  </a:txBody>
                  <a:tcPr/>
                </a:tc>
                <a:tc>
                  <a:txBody>
                    <a:bodyPr/>
                    <a:lstStyle/>
                    <a:p>
                      <a:r>
                        <a:rPr lang="nb-NO" sz="1100" dirty="0"/>
                        <a:t>564’-636’</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711 – 800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nb-NO" sz="1400" dirty="0"/>
                        <a:t>1</a:t>
                      </a:r>
                      <a:r>
                        <a:rPr lang="nb-NO" sz="1400" baseline="0" dirty="0"/>
                        <a:t> 630</a:t>
                      </a:r>
                      <a:endParaRPr lang="nb-NO" sz="1400" dirty="0"/>
                    </a:p>
                  </a:txBody>
                  <a:tcPr anchor="ctr">
                    <a:lnL w="38100" cap="flat" cmpd="sng" algn="ctr">
                      <a:solidFill>
                        <a:schemeClr val="tx1"/>
                      </a:solidFill>
                      <a:prstDash val="solid"/>
                      <a:round/>
                      <a:headEnd type="none" w="med" len="med"/>
                      <a:tailEnd type="none" w="med" len="med"/>
                    </a:lnL>
                  </a:tcPr>
                </a:tc>
                <a:tc>
                  <a:txBody>
                    <a:bodyPr/>
                    <a:lstStyle/>
                    <a:p>
                      <a:pPr algn="ctr"/>
                      <a:r>
                        <a:rPr lang="nb-NO" sz="1400" dirty="0"/>
                        <a:t>1 180</a:t>
                      </a:r>
                    </a:p>
                  </a:txBody>
                  <a:tcPr anchor="ctr"/>
                </a:tc>
                <a:tc>
                  <a:txBody>
                    <a:bodyPr/>
                    <a:lstStyle/>
                    <a:p>
                      <a:pPr algn="ctr"/>
                      <a:r>
                        <a:rPr lang="nb-NO" sz="1400" dirty="0"/>
                        <a:t>1 395</a:t>
                      </a:r>
                    </a:p>
                  </a:txBody>
                  <a:tcPr anchor="ctr">
                    <a:lnR w="28575" cap="flat" cmpd="sng" algn="ctr">
                      <a:solidFill>
                        <a:schemeClr val="tx1"/>
                      </a:solidFill>
                      <a:prstDash val="solid"/>
                      <a:round/>
                      <a:headEnd type="none" w="med" len="med"/>
                      <a:tailEnd type="none" w="med" len="med"/>
                    </a:lnR>
                  </a:tcPr>
                </a:tc>
                <a:tc>
                  <a:txBody>
                    <a:bodyPr/>
                    <a:lstStyle/>
                    <a:p>
                      <a:pPr algn="ctr"/>
                      <a:r>
                        <a:rPr lang="nb-NO" sz="1400" dirty="0"/>
                        <a:t>1 255</a:t>
                      </a:r>
                    </a:p>
                  </a:txBody>
                  <a:tcPr anchor="ctr">
                    <a:lnL w="28575" cap="flat" cmpd="sng" algn="ctr">
                      <a:solidFill>
                        <a:schemeClr val="tx1"/>
                      </a:solidFill>
                      <a:prstDash val="solid"/>
                      <a:round/>
                      <a:headEnd type="none" w="med" len="med"/>
                      <a:tailEnd type="none" w="med" len="med"/>
                    </a:lnL>
                  </a:tcPr>
                </a:tc>
                <a:tc>
                  <a:txBody>
                    <a:bodyPr/>
                    <a:lstStyle/>
                    <a:p>
                      <a:pPr algn="ctr"/>
                      <a:r>
                        <a:rPr lang="nb-NO" sz="1400" dirty="0"/>
                        <a:t>815</a:t>
                      </a:r>
                    </a:p>
                  </a:txBody>
                  <a:tcPr anchor="ctr"/>
                </a:tc>
                <a:tc>
                  <a:txBody>
                    <a:bodyPr/>
                    <a:lstStyle/>
                    <a:p>
                      <a:pPr algn="ctr"/>
                      <a:r>
                        <a:rPr lang="nb-NO" sz="1400" dirty="0"/>
                        <a:t>825</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375709">
                <a:tc>
                  <a:txBody>
                    <a:bodyPr/>
                    <a:lstStyle/>
                    <a:p>
                      <a:pPr algn="ctr"/>
                      <a:r>
                        <a:rPr lang="nb-NO" sz="1600" dirty="0"/>
                        <a:t>6</a:t>
                      </a:r>
                    </a:p>
                  </a:txBody>
                  <a:tcPr/>
                </a:tc>
                <a:tc>
                  <a:txBody>
                    <a:bodyPr/>
                    <a:lstStyle/>
                    <a:p>
                      <a:r>
                        <a:rPr lang="nb-NO" sz="1100" dirty="0"/>
                        <a:t>493’-564’</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621 – 710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nb-NO" sz="1400" dirty="0"/>
                        <a:t>1</a:t>
                      </a:r>
                      <a:r>
                        <a:rPr lang="nb-NO" sz="1400" baseline="0" dirty="0"/>
                        <a:t> 520</a:t>
                      </a:r>
                      <a:endParaRPr lang="nb-NO" sz="1400" dirty="0"/>
                    </a:p>
                  </a:txBody>
                  <a:tcPr anchor="ctr">
                    <a:lnL w="38100" cap="flat" cmpd="sng" algn="ctr">
                      <a:solidFill>
                        <a:schemeClr val="tx1"/>
                      </a:solidFill>
                      <a:prstDash val="solid"/>
                      <a:round/>
                      <a:headEnd type="none" w="med" len="med"/>
                      <a:tailEnd type="none" w="med" len="med"/>
                    </a:lnL>
                  </a:tcPr>
                </a:tc>
                <a:tc>
                  <a:txBody>
                    <a:bodyPr/>
                    <a:lstStyle/>
                    <a:p>
                      <a:pPr algn="ctr"/>
                      <a:r>
                        <a:rPr lang="nb-NO" sz="1400" dirty="0"/>
                        <a:t>1 180</a:t>
                      </a:r>
                    </a:p>
                  </a:txBody>
                  <a:tcPr anchor="ctr"/>
                </a:tc>
                <a:tc>
                  <a:txBody>
                    <a:bodyPr/>
                    <a:lstStyle/>
                    <a:p>
                      <a:pPr algn="ctr"/>
                      <a:r>
                        <a:rPr lang="nb-NO" sz="1400" dirty="0"/>
                        <a:t>1 395</a:t>
                      </a:r>
                    </a:p>
                  </a:txBody>
                  <a:tcPr anchor="ctr">
                    <a:lnR w="28575" cap="flat" cmpd="sng" algn="ctr">
                      <a:solidFill>
                        <a:schemeClr val="tx1"/>
                      </a:solidFill>
                      <a:prstDash val="solid"/>
                      <a:round/>
                      <a:headEnd type="none" w="med" len="med"/>
                      <a:tailEnd type="none" w="med" len="med"/>
                    </a:lnR>
                  </a:tcPr>
                </a:tc>
                <a:tc>
                  <a:txBody>
                    <a:bodyPr/>
                    <a:lstStyle/>
                    <a:p>
                      <a:pPr algn="ctr"/>
                      <a:r>
                        <a:rPr lang="nb-NO" sz="1400" dirty="0"/>
                        <a:t>1</a:t>
                      </a:r>
                      <a:r>
                        <a:rPr lang="nb-NO" sz="1400" baseline="0" dirty="0"/>
                        <a:t> 170</a:t>
                      </a:r>
                      <a:endParaRPr lang="nb-NO" sz="1400" dirty="0"/>
                    </a:p>
                  </a:txBody>
                  <a:tcPr anchor="ctr">
                    <a:lnL w="28575" cap="flat" cmpd="sng" algn="ctr">
                      <a:solidFill>
                        <a:schemeClr val="tx1"/>
                      </a:solidFill>
                      <a:prstDash val="solid"/>
                      <a:round/>
                      <a:headEnd type="none" w="med" len="med"/>
                      <a:tailEnd type="none" w="med" len="med"/>
                    </a:lnL>
                  </a:tcPr>
                </a:tc>
                <a:tc>
                  <a:txBody>
                    <a:bodyPr/>
                    <a:lstStyle/>
                    <a:p>
                      <a:pPr algn="ctr"/>
                      <a:r>
                        <a:rPr lang="nb-NO" sz="1400" dirty="0"/>
                        <a:t>815</a:t>
                      </a:r>
                    </a:p>
                  </a:txBody>
                  <a:tcPr anchor="ctr"/>
                </a:tc>
                <a:tc>
                  <a:txBody>
                    <a:bodyPr/>
                    <a:lstStyle/>
                    <a:p>
                      <a:pPr algn="ctr"/>
                      <a:r>
                        <a:rPr lang="nb-NO" sz="1400" dirty="0"/>
                        <a:t>825</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375709">
                <a:tc>
                  <a:txBody>
                    <a:bodyPr/>
                    <a:lstStyle/>
                    <a:p>
                      <a:pPr algn="ctr"/>
                      <a:r>
                        <a:rPr lang="nb-NO" sz="1600" dirty="0"/>
                        <a:t>7</a:t>
                      </a:r>
                    </a:p>
                  </a:txBody>
                  <a:tcPr/>
                </a:tc>
                <a:tc>
                  <a:txBody>
                    <a:bodyPr/>
                    <a:lstStyle/>
                    <a:p>
                      <a:r>
                        <a:rPr lang="nb-NO" sz="1100" dirty="0"/>
                        <a:t>&lt;493’</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 620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nb-NO" sz="1400" dirty="0"/>
                        <a:t>1</a:t>
                      </a:r>
                      <a:r>
                        <a:rPr lang="nb-NO" sz="1400" baseline="0" dirty="0"/>
                        <a:t> 225</a:t>
                      </a:r>
                      <a:endParaRPr lang="nb-NO" sz="1400" dirty="0"/>
                    </a:p>
                  </a:txBody>
                  <a:tcPr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nb-NO" sz="1400" dirty="0"/>
                        <a:t>1 015</a:t>
                      </a:r>
                    </a:p>
                  </a:txBody>
                  <a:tcPr anchor="ctr">
                    <a:lnB w="38100" cap="flat" cmpd="sng" algn="ctr">
                      <a:solidFill>
                        <a:schemeClr val="tx1"/>
                      </a:solidFill>
                      <a:prstDash val="solid"/>
                      <a:round/>
                      <a:headEnd type="none" w="med" len="med"/>
                      <a:tailEnd type="none" w="med" len="med"/>
                    </a:lnB>
                  </a:tcPr>
                </a:tc>
                <a:tc>
                  <a:txBody>
                    <a:bodyPr/>
                    <a:lstStyle/>
                    <a:p>
                      <a:pPr algn="ctr"/>
                      <a:r>
                        <a:rPr lang="nb-NO" sz="1400" dirty="0"/>
                        <a:t>1 080</a:t>
                      </a:r>
                    </a:p>
                  </a:txBody>
                  <a:tcPr anchor="ctr">
                    <a:lnR w="28575"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nb-NO" sz="1400" dirty="0"/>
                        <a:t>1 035</a:t>
                      </a:r>
                    </a:p>
                  </a:txBody>
                  <a:tcPr anchor="ctr">
                    <a:lnL w="28575"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nb-NO" sz="1400" dirty="0"/>
                        <a:t>735</a:t>
                      </a:r>
                    </a:p>
                  </a:txBody>
                  <a:tcPr anchor="ctr">
                    <a:lnB w="38100" cap="flat" cmpd="sng" algn="ctr">
                      <a:solidFill>
                        <a:schemeClr val="tx1"/>
                      </a:solidFill>
                      <a:prstDash val="solid"/>
                      <a:round/>
                      <a:headEnd type="none" w="med" len="med"/>
                      <a:tailEnd type="none" w="med" len="med"/>
                    </a:lnB>
                  </a:tcPr>
                </a:tc>
                <a:tc>
                  <a:txBody>
                    <a:bodyPr/>
                    <a:lstStyle/>
                    <a:p>
                      <a:pPr algn="ctr"/>
                      <a:r>
                        <a:rPr lang="nb-NO" sz="1400" dirty="0"/>
                        <a:t>708</a:t>
                      </a:r>
                    </a:p>
                  </a:txBody>
                  <a:tcPr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TextBox 4"/>
          <p:cNvSpPr txBox="1"/>
          <p:nvPr/>
        </p:nvSpPr>
        <p:spPr>
          <a:xfrm>
            <a:off x="1514372" y="6042871"/>
            <a:ext cx="9839427" cy="646331"/>
          </a:xfrm>
          <a:prstGeom prst="rect">
            <a:avLst/>
          </a:prstGeom>
          <a:noFill/>
        </p:spPr>
        <p:txBody>
          <a:bodyPr wrap="square" rtlCol="0">
            <a:spAutoFit/>
          </a:bodyPr>
          <a:lstStyle/>
          <a:p>
            <a:pPr marL="342900" indent="-342900">
              <a:buAutoNum type="arabicParenR"/>
            </a:pPr>
            <a:r>
              <a:rPr lang="nb-NO" sz="1200" dirty="0"/>
              <a:t>Det foreligger institusjonelle avtaler med SINTEF og </a:t>
            </a:r>
            <a:r>
              <a:rPr lang="nb-NO" sz="1200" dirty="0" err="1"/>
              <a:t>Equinor</a:t>
            </a:r>
            <a:r>
              <a:rPr lang="nb-NO" sz="1200" dirty="0"/>
              <a:t> som regulerer salgspriser for oppdrag (og salg) for vitenskapelig personell. </a:t>
            </a:r>
          </a:p>
          <a:p>
            <a:pPr marL="342900" indent="-342900">
              <a:buAutoNum type="arabicParenR"/>
            </a:pPr>
            <a:r>
              <a:rPr lang="nb-NO" sz="1200" dirty="0"/>
              <a:t>Generelle oppdragspriser (salgspris oppdrag) kan betraktes som veiledende priser. Oppdragsprosjekter må i henhold til KDs regelverk inneholde en rimelig margin for fortjeneste</a:t>
            </a:r>
          </a:p>
        </p:txBody>
      </p:sp>
      <p:sp>
        <p:nvSpPr>
          <p:cNvPr id="7" name="TextBox 6"/>
          <p:cNvSpPr txBox="1"/>
          <p:nvPr/>
        </p:nvSpPr>
        <p:spPr>
          <a:xfrm>
            <a:off x="9697453" y="472612"/>
            <a:ext cx="2350168" cy="646331"/>
          </a:xfrm>
          <a:prstGeom prst="rect">
            <a:avLst/>
          </a:prstGeom>
          <a:noFill/>
        </p:spPr>
        <p:txBody>
          <a:bodyPr wrap="square" rtlCol="0">
            <a:spAutoFit/>
          </a:bodyPr>
          <a:lstStyle/>
          <a:p>
            <a:r>
              <a:rPr lang="nb-NO" b="1" dirty="0">
                <a:solidFill>
                  <a:srgbClr val="FF0000"/>
                </a:solidFill>
              </a:rPr>
              <a:t>Prislistene er kun til internt bruk</a:t>
            </a:r>
          </a:p>
        </p:txBody>
      </p:sp>
    </p:spTree>
    <p:extLst>
      <p:ext uri="{BB962C8B-B14F-4D97-AF65-F5344CB8AC3E}">
        <p14:creationId xmlns:p14="http://schemas.microsoft.com/office/powerpoint/2010/main" val="421594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4"/>
            <a:ext cx="10515600" cy="1325563"/>
          </a:xfrm>
        </p:spPr>
        <p:txBody>
          <a:bodyPr/>
          <a:lstStyle/>
          <a:p>
            <a:r>
              <a:rPr lang="nb-NO" dirty="0"/>
              <a:t>Salgspriser oppdrag 2023 (dagspriser)</a:t>
            </a:r>
          </a:p>
        </p:txBody>
      </p:sp>
      <p:sp>
        <p:nvSpPr>
          <p:cNvPr id="3" name="Content Placeholder 2"/>
          <p:cNvSpPr>
            <a:spLocks noGrp="1"/>
          </p:cNvSpPr>
          <p:nvPr>
            <p:ph idx="1"/>
          </p:nvPr>
        </p:nvSpPr>
        <p:spPr>
          <a:xfrm>
            <a:off x="838200" y="1081154"/>
            <a:ext cx="10515600" cy="4666629"/>
          </a:xfrm>
        </p:spPr>
        <p:txBody>
          <a:bodyPr>
            <a:normAutofit/>
          </a:bodyPr>
          <a:lstStyle/>
          <a:p>
            <a:r>
              <a:rPr lang="nb-NO" sz="1400" dirty="0"/>
              <a:t>I Planlegger i Unit4 budsjetteres salgspris personale med dagspriser. Prisene under er derfor de som skal benyttes for budsjettering dersom prislisten er fulgt. Dersom det er avtalt en timepris med kunden som avviker fra listeprisen skal dagsprisen beregnes som timepris * 7,5</a:t>
            </a:r>
          </a:p>
        </p:txBody>
      </p:sp>
      <p:graphicFrame>
        <p:nvGraphicFramePr>
          <p:cNvPr id="4" name="Table 3"/>
          <p:cNvGraphicFramePr>
            <a:graphicFrameLocks noGrp="1"/>
          </p:cNvGraphicFramePr>
          <p:nvPr>
            <p:extLst>
              <p:ext uri="{D42A27DB-BD31-4B8C-83A1-F6EECF244321}">
                <p14:modId xmlns:p14="http://schemas.microsoft.com/office/powerpoint/2010/main" val="1572930826"/>
              </p:ext>
            </p:extLst>
          </p:nvPr>
        </p:nvGraphicFramePr>
        <p:xfrm>
          <a:off x="1705792" y="1763485"/>
          <a:ext cx="7446916" cy="3858657"/>
        </p:xfrm>
        <a:graphic>
          <a:graphicData uri="http://schemas.openxmlformats.org/drawingml/2006/table">
            <a:tbl>
              <a:tblPr firstRow="1" bandRow="1">
                <a:tableStyleId>{5C22544A-7EE6-4342-B048-85BDC9FD1C3A}</a:tableStyleId>
              </a:tblPr>
              <a:tblGrid>
                <a:gridCol w="555408">
                  <a:extLst>
                    <a:ext uri="{9D8B030D-6E8A-4147-A177-3AD203B41FA5}">
                      <a16:colId xmlns:a16="http://schemas.microsoft.com/office/drawing/2014/main" val="20000"/>
                    </a:ext>
                  </a:extLst>
                </a:gridCol>
                <a:gridCol w="702786">
                  <a:extLst>
                    <a:ext uri="{9D8B030D-6E8A-4147-A177-3AD203B41FA5}">
                      <a16:colId xmlns:a16="http://schemas.microsoft.com/office/drawing/2014/main" val="20001"/>
                    </a:ext>
                  </a:extLst>
                </a:gridCol>
                <a:gridCol w="849278">
                  <a:extLst>
                    <a:ext uri="{9D8B030D-6E8A-4147-A177-3AD203B41FA5}">
                      <a16:colId xmlns:a16="http://schemas.microsoft.com/office/drawing/2014/main" val="2523987304"/>
                    </a:ext>
                  </a:extLst>
                </a:gridCol>
                <a:gridCol w="920052">
                  <a:extLst>
                    <a:ext uri="{9D8B030D-6E8A-4147-A177-3AD203B41FA5}">
                      <a16:colId xmlns:a16="http://schemas.microsoft.com/office/drawing/2014/main" val="20003"/>
                    </a:ext>
                  </a:extLst>
                </a:gridCol>
                <a:gridCol w="848542">
                  <a:extLst>
                    <a:ext uri="{9D8B030D-6E8A-4147-A177-3AD203B41FA5}">
                      <a16:colId xmlns:a16="http://schemas.microsoft.com/office/drawing/2014/main" val="20004"/>
                    </a:ext>
                  </a:extLst>
                </a:gridCol>
                <a:gridCol w="773301">
                  <a:extLst>
                    <a:ext uri="{9D8B030D-6E8A-4147-A177-3AD203B41FA5}">
                      <a16:colId xmlns:a16="http://schemas.microsoft.com/office/drawing/2014/main" val="20005"/>
                    </a:ext>
                  </a:extLst>
                </a:gridCol>
                <a:gridCol w="951755">
                  <a:extLst>
                    <a:ext uri="{9D8B030D-6E8A-4147-A177-3AD203B41FA5}">
                      <a16:colId xmlns:a16="http://schemas.microsoft.com/office/drawing/2014/main" val="20007"/>
                    </a:ext>
                  </a:extLst>
                </a:gridCol>
                <a:gridCol w="883773">
                  <a:extLst>
                    <a:ext uri="{9D8B030D-6E8A-4147-A177-3AD203B41FA5}">
                      <a16:colId xmlns:a16="http://schemas.microsoft.com/office/drawing/2014/main" val="20008"/>
                    </a:ext>
                  </a:extLst>
                </a:gridCol>
                <a:gridCol w="962021">
                  <a:extLst>
                    <a:ext uri="{9D8B030D-6E8A-4147-A177-3AD203B41FA5}">
                      <a16:colId xmlns:a16="http://schemas.microsoft.com/office/drawing/2014/main" val="20009"/>
                    </a:ext>
                  </a:extLst>
                </a:gridCol>
              </a:tblGrid>
              <a:tr h="375709">
                <a:tc>
                  <a:txBody>
                    <a:bodyPr/>
                    <a:lstStyle/>
                    <a:p>
                      <a:endParaRPr lang="nb-NO" sz="1200" dirty="0"/>
                    </a:p>
                  </a:txBody>
                  <a:tcPr/>
                </a:tc>
                <a:tc gridSpan="2">
                  <a:txBody>
                    <a:bodyPr/>
                    <a:lstStyle/>
                    <a:p>
                      <a:r>
                        <a:rPr lang="nb-NO" sz="1600" b="1" kern="1200" dirty="0">
                          <a:solidFill>
                            <a:schemeClr val="lt1"/>
                          </a:solidFill>
                          <a:latin typeface="+mn-lt"/>
                          <a:ea typeface="+mn-ea"/>
                          <a:cs typeface="+mn-cs"/>
                        </a:rPr>
                        <a:t>Grense kat.</a:t>
                      </a:r>
                    </a:p>
                  </a:txBody>
                  <a:tcPr>
                    <a:lnR w="38100" cap="flat" cmpd="sng" algn="ctr">
                      <a:solidFill>
                        <a:schemeClr val="tx1"/>
                      </a:solidFill>
                      <a:prstDash val="solid"/>
                      <a:round/>
                      <a:headEnd type="none" w="med" len="med"/>
                      <a:tailEnd type="none" w="med" len="med"/>
                    </a:lnR>
                  </a:tcPr>
                </a:tc>
                <a:tc hMerge="1">
                  <a:txBody>
                    <a:bodyPr/>
                    <a:lstStyle/>
                    <a:p>
                      <a:pPr marL="0" algn="l" defTabSz="914400" rtl="0" eaLnBrk="1" latinLnBrk="0" hangingPunct="1"/>
                      <a:endParaRPr lang="nb-NO" sz="1200" b="1" kern="1200" dirty="0">
                        <a:solidFill>
                          <a:schemeClr val="lt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gridSpan="3">
                  <a:txBody>
                    <a:bodyPr/>
                    <a:lstStyle/>
                    <a:p>
                      <a:pPr algn="ctr"/>
                      <a:r>
                        <a:rPr lang="nb-NO" sz="1600" b="1" kern="1200" dirty="0">
                          <a:solidFill>
                            <a:schemeClr val="lt1"/>
                          </a:solidFill>
                          <a:latin typeface="+mn-lt"/>
                          <a:ea typeface="+mn-ea"/>
                          <a:cs typeface="+mn-cs"/>
                        </a:rPr>
                        <a:t>Vitenskapelig ansatte</a:t>
                      </a:r>
                      <a:endParaRPr lang="nb-NO" sz="1200" dirty="0"/>
                    </a:p>
                  </a:txBody>
                  <a:tcP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nb-NO"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pPr algn="ctr"/>
                      <a:endParaRPr lang="nb-NO"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gridSpan="3">
                  <a:txBody>
                    <a:bodyPr/>
                    <a:lstStyle/>
                    <a:p>
                      <a:pPr algn="ctr"/>
                      <a:r>
                        <a:rPr lang="nb-NO" sz="1600" b="1" kern="1200" dirty="0">
                          <a:solidFill>
                            <a:schemeClr val="lt1"/>
                          </a:solidFill>
                          <a:latin typeface="+mn-lt"/>
                          <a:ea typeface="+mn-ea"/>
                          <a:cs typeface="+mn-cs"/>
                        </a:rPr>
                        <a:t>Tekn./adm. Ansatte</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pPr algn="ctr"/>
                      <a:endParaRPr lang="nb-NO" sz="1600" b="1" kern="1200" dirty="0">
                        <a:solidFill>
                          <a:schemeClr val="lt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pPr algn="ctr"/>
                      <a:endParaRPr lang="nb-NO" sz="1600" b="1" kern="1200" dirty="0">
                        <a:solidFill>
                          <a:schemeClr val="lt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586724">
                <a:tc>
                  <a:txBody>
                    <a:bodyPr/>
                    <a:lstStyle/>
                    <a:p>
                      <a:pPr marL="0" algn="l" defTabSz="457200" rtl="0" eaLnBrk="1" latinLnBrk="0" hangingPunct="1"/>
                      <a:r>
                        <a:rPr lang="nb-NO" sz="1600" b="1" kern="1200" dirty="0">
                          <a:solidFill>
                            <a:schemeClr val="lt1"/>
                          </a:solidFill>
                          <a:latin typeface="+mn-lt"/>
                          <a:ea typeface="+mn-ea"/>
                          <a:cs typeface="+mn-cs"/>
                        </a:rPr>
                        <a:t>Kat.</a:t>
                      </a:r>
                    </a:p>
                  </a:txBody>
                  <a:tcPr>
                    <a:solidFill>
                      <a:schemeClr val="accent1">
                        <a:lumMod val="60000"/>
                        <a:lumOff val="40000"/>
                      </a:schemeClr>
                    </a:solidFill>
                  </a:tcPr>
                </a:tc>
                <a:tc>
                  <a:txBody>
                    <a:bodyPr/>
                    <a:lstStyle/>
                    <a:p>
                      <a:pPr marL="0" algn="l" defTabSz="457200" rtl="0" eaLnBrk="1" latinLnBrk="0" hangingPunct="1"/>
                      <a:r>
                        <a:rPr lang="nb-NO" sz="1600" b="1" kern="1200" dirty="0">
                          <a:solidFill>
                            <a:schemeClr val="lt1"/>
                          </a:solidFill>
                          <a:latin typeface="+mn-lt"/>
                          <a:ea typeface="+mn-ea"/>
                          <a:cs typeface="+mn-cs"/>
                        </a:rPr>
                        <a:t>Lønn*</a:t>
                      </a:r>
                    </a:p>
                  </a:txBody>
                  <a:tcPr>
                    <a:lnR w="12700" cap="flat" cmpd="sng" algn="ctr">
                      <a:solidFill>
                        <a:schemeClr val="bg1"/>
                      </a:solidFill>
                      <a:prstDash val="solid"/>
                      <a:round/>
                      <a:headEnd type="none" w="med" len="med"/>
                      <a:tailEnd type="none" w="med" len="med"/>
                    </a:lnR>
                    <a:solidFill>
                      <a:schemeClr val="accent1">
                        <a:lumMod val="60000"/>
                        <a:lumOff val="40000"/>
                      </a:schemeClr>
                    </a:solidFill>
                  </a:tcPr>
                </a:tc>
                <a:tc>
                  <a:txBody>
                    <a:bodyPr/>
                    <a:lstStyle/>
                    <a:p>
                      <a:pPr marL="0" algn="l" defTabSz="914400" rtl="0" eaLnBrk="1" latinLnBrk="0" hangingPunct="1"/>
                      <a:r>
                        <a:rPr lang="nb-NO" sz="1200" b="1" kern="1200" dirty="0">
                          <a:solidFill>
                            <a:schemeClr val="lt1"/>
                          </a:solidFill>
                          <a:latin typeface="+mn-lt"/>
                          <a:ea typeface="+mn-ea"/>
                          <a:cs typeface="+mn-cs"/>
                        </a:rPr>
                        <a:t>Lønns-bånd</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r>
                        <a:rPr lang="nb-NO" sz="1200" b="1" kern="1200" baseline="0" dirty="0">
                          <a:solidFill>
                            <a:schemeClr val="lt1"/>
                          </a:solidFill>
                          <a:latin typeface="+mn-lt"/>
                          <a:ea typeface="+mn-ea"/>
                          <a:cs typeface="+mn-cs"/>
                        </a:rPr>
                        <a:t> oppdrag</a:t>
                      </a:r>
                      <a:r>
                        <a:rPr lang="nb-NO" sz="1200" b="1" kern="1200" baseline="30000" dirty="0">
                          <a:solidFill>
                            <a:schemeClr val="lt1"/>
                          </a:solidFill>
                          <a:latin typeface="+mn-lt"/>
                          <a:ea typeface="+mn-ea"/>
                          <a:cs typeface="+mn-cs"/>
                        </a:rPr>
                        <a:t>2)</a:t>
                      </a:r>
                    </a:p>
                  </a:txBody>
                  <a:tcPr>
                    <a:lnL w="38100"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endParaRPr lang="nb-NO" sz="1200" b="1" kern="1200" dirty="0">
                        <a:solidFill>
                          <a:schemeClr val="lt1"/>
                        </a:solidFill>
                        <a:latin typeface="+mn-lt"/>
                        <a:ea typeface="+mn-ea"/>
                        <a:cs typeface="+mn-cs"/>
                      </a:endParaRPr>
                    </a:p>
                    <a:p>
                      <a:pPr marL="0" algn="l" defTabSz="457200" rtl="0" eaLnBrk="1" latinLnBrk="0" hangingPunct="1"/>
                      <a:r>
                        <a:rPr lang="nb-NO" sz="1200" b="1" kern="1200" dirty="0">
                          <a:solidFill>
                            <a:schemeClr val="lt1"/>
                          </a:solidFill>
                          <a:latin typeface="+mn-lt"/>
                          <a:ea typeface="+mn-ea"/>
                          <a:cs typeface="+mn-cs"/>
                        </a:rPr>
                        <a:t>SINTEF </a:t>
                      </a:r>
                      <a:r>
                        <a:rPr lang="nb-NO" sz="1200" b="1" kern="1200" baseline="30000" dirty="0">
                          <a:solidFill>
                            <a:schemeClr val="lt1"/>
                          </a:solidFill>
                          <a:latin typeface="+mn-lt"/>
                          <a:ea typeface="+mn-ea"/>
                          <a:cs typeface="+mn-cs"/>
                        </a:rPr>
                        <a:t>1)</a:t>
                      </a:r>
                    </a:p>
                  </a:txBody>
                  <a:tcPr>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endParaRPr lang="nb-NO" sz="1200" b="1" kern="1200" dirty="0">
                        <a:solidFill>
                          <a:schemeClr val="lt1"/>
                        </a:solidFill>
                        <a:latin typeface="+mn-lt"/>
                        <a:ea typeface="+mn-ea"/>
                        <a:cs typeface="+mn-cs"/>
                      </a:endParaRPr>
                    </a:p>
                    <a:p>
                      <a:pPr marL="0" algn="l" defTabSz="457200" rtl="0" eaLnBrk="1" latinLnBrk="0" hangingPunct="1"/>
                      <a:r>
                        <a:rPr lang="nb-NO" sz="1200" b="1" kern="1200" dirty="0" err="1">
                          <a:solidFill>
                            <a:schemeClr val="lt1"/>
                          </a:solidFill>
                          <a:latin typeface="+mn-lt"/>
                          <a:ea typeface="+mn-ea"/>
                          <a:cs typeface="+mn-cs"/>
                        </a:rPr>
                        <a:t>Equinor</a:t>
                      </a:r>
                      <a:r>
                        <a:rPr lang="nb-NO" sz="1200" b="1" kern="1200" dirty="0">
                          <a:solidFill>
                            <a:schemeClr val="lt1"/>
                          </a:solidFill>
                          <a:latin typeface="+mn-lt"/>
                          <a:ea typeface="+mn-ea"/>
                          <a:cs typeface="+mn-cs"/>
                        </a:rPr>
                        <a:t> </a:t>
                      </a:r>
                      <a:r>
                        <a:rPr lang="nb-NO" sz="1200" b="1" kern="1200" baseline="30000" dirty="0">
                          <a:solidFill>
                            <a:schemeClr val="lt1"/>
                          </a:solidFill>
                          <a:latin typeface="+mn-lt"/>
                          <a:ea typeface="+mn-ea"/>
                          <a:cs typeface="+mn-cs"/>
                        </a:rPr>
                        <a:t>1) </a:t>
                      </a:r>
                    </a:p>
                  </a:txBody>
                  <a:tcPr>
                    <a:lnR w="28575" cap="flat" cmpd="sng" algn="ctr">
                      <a:solidFill>
                        <a:schemeClr val="tx1"/>
                      </a:solidFill>
                      <a:prstDash val="solid"/>
                      <a:round/>
                      <a:headEnd type="none" w="med" len="med"/>
                      <a:tailEnd type="none" w="med" len="med"/>
                    </a:lnR>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r>
                        <a:rPr lang="nb-NO" sz="1200" b="1" kern="1200" baseline="0" dirty="0">
                          <a:solidFill>
                            <a:schemeClr val="lt1"/>
                          </a:solidFill>
                          <a:latin typeface="+mn-lt"/>
                          <a:ea typeface="+mn-ea"/>
                          <a:cs typeface="+mn-cs"/>
                        </a:rPr>
                        <a:t> oppdrag</a:t>
                      </a:r>
                      <a:r>
                        <a:rPr lang="nb-NO" sz="1200" b="1" kern="1200" baseline="30000" dirty="0">
                          <a:solidFill>
                            <a:schemeClr val="lt1"/>
                          </a:solidFill>
                          <a:latin typeface="+mn-lt"/>
                          <a:ea typeface="+mn-ea"/>
                          <a:cs typeface="+mn-cs"/>
                        </a:rPr>
                        <a:t>2)</a:t>
                      </a:r>
                    </a:p>
                  </a:txBody>
                  <a:tcPr>
                    <a:lnL w="28575"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endParaRPr lang="nb-NO" sz="1200" b="1" kern="1200" dirty="0">
                        <a:solidFill>
                          <a:schemeClr val="lt1"/>
                        </a:solidFill>
                        <a:latin typeface="+mn-lt"/>
                        <a:ea typeface="+mn-ea"/>
                        <a:cs typeface="+mn-cs"/>
                      </a:endParaRPr>
                    </a:p>
                    <a:p>
                      <a:pPr marL="0" algn="l" defTabSz="457200" rtl="0" eaLnBrk="1" latinLnBrk="0" hangingPunct="1"/>
                      <a:r>
                        <a:rPr lang="nb-NO" sz="1200" b="1" kern="1200" dirty="0">
                          <a:solidFill>
                            <a:schemeClr val="lt1"/>
                          </a:solidFill>
                          <a:latin typeface="+mn-lt"/>
                          <a:ea typeface="+mn-ea"/>
                          <a:cs typeface="+mn-cs"/>
                        </a:rPr>
                        <a:t>SINTEF </a:t>
                      </a:r>
                      <a:r>
                        <a:rPr lang="nb-NO" sz="1200" b="1" kern="1200" baseline="30000" dirty="0">
                          <a:solidFill>
                            <a:schemeClr val="lt1"/>
                          </a:solidFill>
                          <a:latin typeface="+mn-lt"/>
                          <a:ea typeface="+mn-ea"/>
                          <a:cs typeface="+mn-cs"/>
                        </a:rPr>
                        <a:t>1)</a:t>
                      </a:r>
                    </a:p>
                  </a:txBody>
                  <a:tcPr>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endParaRPr lang="nb-NO" sz="1200" b="1" kern="1200" dirty="0">
                        <a:solidFill>
                          <a:schemeClr val="lt1"/>
                        </a:solidFill>
                        <a:latin typeface="+mn-lt"/>
                        <a:ea typeface="+mn-ea"/>
                        <a:cs typeface="+mn-cs"/>
                      </a:endParaRPr>
                    </a:p>
                    <a:p>
                      <a:pPr marL="0" algn="l" defTabSz="457200" rtl="0" eaLnBrk="1" latinLnBrk="0" hangingPunct="1"/>
                      <a:r>
                        <a:rPr lang="nb-NO" sz="1200" b="1" kern="1200" dirty="0" err="1">
                          <a:solidFill>
                            <a:schemeClr val="lt1"/>
                          </a:solidFill>
                          <a:latin typeface="+mn-lt"/>
                          <a:ea typeface="+mn-ea"/>
                          <a:cs typeface="+mn-cs"/>
                        </a:rPr>
                        <a:t>Equinor</a:t>
                      </a:r>
                      <a:r>
                        <a:rPr lang="nb-NO" sz="1200" b="1" kern="1200" dirty="0">
                          <a:solidFill>
                            <a:schemeClr val="lt1"/>
                          </a:solidFill>
                          <a:latin typeface="+mn-lt"/>
                          <a:ea typeface="+mn-ea"/>
                          <a:cs typeface="+mn-cs"/>
                        </a:rPr>
                        <a:t> </a:t>
                      </a:r>
                      <a:r>
                        <a:rPr lang="nb-NO" sz="1200" b="1" kern="1200" baseline="30000" dirty="0">
                          <a:solidFill>
                            <a:schemeClr val="lt1"/>
                          </a:solidFill>
                          <a:latin typeface="+mn-lt"/>
                          <a:ea typeface="+mn-ea"/>
                          <a:cs typeface="+mn-cs"/>
                        </a:rPr>
                        <a:t>1)</a:t>
                      </a:r>
                    </a:p>
                  </a:txBody>
                  <a:tcPr>
                    <a:lnR w="38100" cap="flat" cmpd="sng" algn="ctr">
                      <a:solidFill>
                        <a:schemeClr val="tx1"/>
                      </a:solidFill>
                      <a:prstDash val="solid"/>
                      <a:round/>
                      <a:headEnd type="none" w="med" len="med"/>
                      <a:tailEnd type="none" w="med" len="med"/>
                    </a:lnR>
                    <a:solidFill>
                      <a:schemeClr val="accent1">
                        <a:lumMod val="60000"/>
                        <a:lumOff val="40000"/>
                      </a:schemeClr>
                    </a:solidFill>
                  </a:tcPr>
                </a:tc>
                <a:extLst>
                  <a:ext uri="{0D108BD9-81ED-4DB2-BD59-A6C34878D82A}">
                    <a16:rowId xmlns:a16="http://schemas.microsoft.com/office/drawing/2014/main" val="10001"/>
                  </a:ext>
                </a:extLst>
              </a:tr>
              <a:tr h="375709">
                <a:tc>
                  <a:txBody>
                    <a:bodyPr/>
                    <a:lstStyle/>
                    <a:p>
                      <a:pPr algn="ctr"/>
                      <a:r>
                        <a:rPr lang="nb-NO" sz="1600" dirty="0"/>
                        <a:t>1</a:t>
                      </a:r>
                    </a:p>
                  </a:txBody>
                  <a:tcPr/>
                </a:tc>
                <a:tc>
                  <a:txBody>
                    <a:bodyPr/>
                    <a:lstStyle/>
                    <a:p>
                      <a:r>
                        <a:rPr lang="nb-NO" sz="1100" dirty="0"/>
                        <a:t>&gt;1.127’</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 1411</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r"/>
                      <a:r>
                        <a:rPr lang="nb-NO" sz="1400" dirty="0"/>
                        <a:t>20 250</a:t>
                      </a:r>
                    </a:p>
                  </a:txBody>
                  <a:tcPr anchor="ctr">
                    <a:lnL w="38100" cap="flat" cmpd="sng" algn="ctr">
                      <a:solidFill>
                        <a:schemeClr val="tx1"/>
                      </a:solidFill>
                      <a:prstDash val="solid"/>
                      <a:round/>
                      <a:headEnd type="none" w="med" len="med"/>
                      <a:tailEnd type="none" w="med" len="med"/>
                    </a:lnL>
                  </a:tcPr>
                </a:tc>
                <a:tc>
                  <a:txBody>
                    <a:bodyPr/>
                    <a:lstStyle/>
                    <a:p>
                      <a:pPr algn="r"/>
                      <a:r>
                        <a:rPr lang="nb-NO" sz="1400" dirty="0"/>
                        <a:t>13 950</a:t>
                      </a:r>
                    </a:p>
                  </a:txBody>
                  <a:tcPr anchor="ctr"/>
                </a:tc>
                <a:tc>
                  <a:txBody>
                    <a:bodyPr/>
                    <a:lstStyle/>
                    <a:p>
                      <a:pPr algn="r"/>
                      <a:r>
                        <a:rPr lang="nb-NO" sz="1400" dirty="0"/>
                        <a:t>15 080</a:t>
                      </a:r>
                    </a:p>
                  </a:txBody>
                  <a:tcPr anchor="ctr">
                    <a:lnR w="28575" cap="flat" cmpd="sng" algn="ctr">
                      <a:solidFill>
                        <a:schemeClr val="tx1"/>
                      </a:solidFill>
                      <a:prstDash val="solid"/>
                      <a:round/>
                      <a:headEnd type="none" w="med" len="med"/>
                      <a:tailEnd type="none" w="med" len="med"/>
                    </a:lnR>
                  </a:tcPr>
                </a:tc>
                <a:tc>
                  <a:txBody>
                    <a:bodyPr/>
                    <a:lstStyle/>
                    <a:p>
                      <a:pPr algn="r"/>
                      <a:r>
                        <a:rPr lang="nb-NO" sz="1400" dirty="0"/>
                        <a:t>18 000</a:t>
                      </a:r>
                    </a:p>
                  </a:txBody>
                  <a:tcPr anchor="ctr">
                    <a:lnL w="28575" cap="flat" cmpd="sng" algn="ctr">
                      <a:solidFill>
                        <a:schemeClr val="tx1"/>
                      </a:solidFill>
                      <a:prstDash val="solid"/>
                      <a:round/>
                      <a:headEnd type="none" w="med" len="med"/>
                      <a:tailEnd type="none" w="med" len="med"/>
                    </a:lnL>
                  </a:tcPr>
                </a:tc>
                <a:tc>
                  <a:txBody>
                    <a:bodyPr/>
                    <a:lstStyle/>
                    <a:p>
                      <a:pPr algn="r"/>
                      <a:r>
                        <a:rPr lang="nb-NO" sz="1400" dirty="0"/>
                        <a:t>9 190</a:t>
                      </a:r>
                    </a:p>
                  </a:txBody>
                  <a:tcPr anchor="ctr"/>
                </a:tc>
                <a:tc>
                  <a:txBody>
                    <a:bodyPr/>
                    <a:lstStyle/>
                    <a:p>
                      <a:pPr algn="r"/>
                      <a:r>
                        <a:rPr lang="nb-NO" sz="1400" dirty="0"/>
                        <a:t>9 300</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432323">
                <a:tc>
                  <a:txBody>
                    <a:bodyPr/>
                    <a:lstStyle/>
                    <a:p>
                      <a:pPr algn="ctr"/>
                      <a:r>
                        <a:rPr lang="nb-NO" sz="1600" dirty="0"/>
                        <a:t>2</a:t>
                      </a:r>
                    </a:p>
                  </a:txBody>
                  <a:tcPr/>
                </a:tc>
                <a:tc>
                  <a:txBody>
                    <a:bodyPr/>
                    <a:lstStyle/>
                    <a:p>
                      <a:r>
                        <a:rPr lang="nb-NO" sz="1100" dirty="0"/>
                        <a:t>851’-1.127’</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1071 – 1410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r"/>
                      <a:r>
                        <a:rPr lang="nb-NO" sz="1400" dirty="0"/>
                        <a:t>16 280</a:t>
                      </a:r>
                    </a:p>
                  </a:txBody>
                  <a:tcPr anchor="ctr">
                    <a:lnL w="38100" cap="flat" cmpd="sng" algn="ctr">
                      <a:solidFill>
                        <a:schemeClr val="tx1"/>
                      </a:solidFill>
                      <a:prstDash val="solid"/>
                      <a:round/>
                      <a:headEnd type="none" w="med" len="med"/>
                      <a:tailEnd type="none" w="med" len="med"/>
                    </a:lnL>
                  </a:tcPr>
                </a:tc>
                <a:tc>
                  <a:txBody>
                    <a:bodyPr/>
                    <a:lstStyle/>
                    <a:p>
                      <a:pPr algn="r"/>
                      <a:r>
                        <a:rPr lang="nb-NO" sz="1400" dirty="0"/>
                        <a:t>13 950</a:t>
                      </a:r>
                    </a:p>
                  </a:txBody>
                  <a:tcPr anchor="ctr"/>
                </a:tc>
                <a:tc>
                  <a:txBody>
                    <a:bodyPr/>
                    <a:lstStyle/>
                    <a:p>
                      <a:pPr algn="r"/>
                      <a:r>
                        <a:rPr lang="nb-NO" sz="1400" dirty="0"/>
                        <a:t>15 080</a:t>
                      </a:r>
                    </a:p>
                  </a:txBody>
                  <a:tcPr anchor="ctr">
                    <a:lnR w="28575" cap="flat" cmpd="sng" algn="ctr">
                      <a:solidFill>
                        <a:schemeClr val="tx1"/>
                      </a:solidFill>
                      <a:prstDash val="solid"/>
                      <a:round/>
                      <a:headEnd type="none" w="med" len="med"/>
                      <a:tailEnd type="none" w="med" len="med"/>
                    </a:lnR>
                  </a:tcPr>
                </a:tc>
                <a:tc>
                  <a:txBody>
                    <a:bodyPr/>
                    <a:lstStyle/>
                    <a:p>
                      <a:pPr algn="r"/>
                      <a:r>
                        <a:rPr lang="nb-NO" sz="1400" dirty="0"/>
                        <a:t>1</a:t>
                      </a:r>
                      <a:r>
                        <a:rPr lang="nb-NO" sz="1400" baseline="0" dirty="0"/>
                        <a:t>4 180</a:t>
                      </a:r>
                      <a:endParaRPr lang="nb-NO" sz="1400" dirty="0"/>
                    </a:p>
                  </a:txBody>
                  <a:tcPr anchor="ctr">
                    <a:lnL w="28575" cap="flat" cmpd="sng" algn="ctr">
                      <a:solidFill>
                        <a:schemeClr val="tx1"/>
                      </a:solidFill>
                      <a:prstDash val="solid"/>
                      <a:round/>
                      <a:headEnd type="none" w="med" len="med"/>
                      <a:tailEnd type="none" w="med" len="med"/>
                    </a:lnL>
                  </a:tcPr>
                </a:tc>
                <a:tc>
                  <a:txBody>
                    <a:bodyPr/>
                    <a:lstStyle/>
                    <a:p>
                      <a:pPr algn="r"/>
                      <a:r>
                        <a:rPr lang="nb-NO" sz="1400" dirty="0"/>
                        <a:t>8 700</a:t>
                      </a:r>
                    </a:p>
                  </a:txBody>
                  <a:tcPr anchor="ctr"/>
                </a:tc>
                <a:tc>
                  <a:txBody>
                    <a:bodyPr/>
                    <a:lstStyle/>
                    <a:p>
                      <a:pPr algn="r"/>
                      <a:r>
                        <a:rPr lang="nb-NO" sz="1400" dirty="0"/>
                        <a:t>9 300</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432323">
                <a:tc>
                  <a:txBody>
                    <a:bodyPr/>
                    <a:lstStyle/>
                    <a:p>
                      <a:pPr algn="ctr"/>
                      <a:r>
                        <a:rPr lang="nb-NO" sz="1600" dirty="0"/>
                        <a:t>3</a:t>
                      </a:r>
                    </a:p>
                  </a:txBody>
                  <a:tcPr/>
                </a:tc>
                <a:tc>
                  <a:txBody>
                    <a:bodyPr/>
                    <a:lstStyle/>
                    <a:p>
                      <a:r>
                        <a:rPr lang="nb-NO" sz="1100" dirty="0"/>
                        <a:t>721’-851’</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911 – 1070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r"/>
                      <a:r>
                        <a:rPr lang="nb-NO" sz="1400" dirty="0"/>
                        <a:t>1</a:t>
                      </a:r>
                      <a:r>
                        <a:rPr lang="nb-NO" sz="1400" baseline="0" dirty="0"/>
                        <a:t>4 440</a:t>
                      </a:r>
                      <a:endParaRPr lang="nb-NO" sz="1400" dirty="0"/>
                    </a:p>
                  </a:txBody>
                  <a:tcPr anchor="ctr">
                    <a:lnL w="38100" cap="flat" cmpd="sng" algn="ctr">
                      <a:solidFill>
                        <a:schemeClr val="tx1"/>
                      </a:solidFill>
                      <a:prstDash val="solid"/>
                      <a:round/>
                      <a:headEnd type="none" w="med" len="med"/>
                      <a:tailEnd type="none" w="med" len="med"/>
                    </a:lnL>
                  </a:tcPr>
                </a:tc>
                <a:tc>
                  <a:txBody>
                    <a:bodyPr/>
                    <a:lstStyle/>
                    <a:p>
                      <a:pPr algn="r"/>
                      <a:r>
                        <a:rPr lang="nb-NO" sz="1400" dirty="0"/>
                        <a:t>  9 940</a:t>
                      </a:r>
                    </a:p>
                  </a:txBody>
                  <a:tcPr anchor="ctr"/>
                </a:tc>
                <a:tc>
                  <a:txBody>
                    <a:bodyPr/>
                    <a:lstStyle/>
                    <a:p>
                      <a:pPr algn="r"/>
                      <a:r>
                        <a:rPr lang="nb-NO" sz="1400" dirty="0"/>
                        <a:t>11 630</a:t>
                      </a:r>
                    </a:p>
                  </a:txBody>
                  <a:tcPr anchor="ctr">
                    <a:lnR w="28575" cap="flat" cmpd="sng" algn="ctr">
                      <a:solidFill>
                        <a:schemeClr val="tx1"/>
                      </a:solidFill>
                      <a:prstDash val="solid"/>
                      <a:round/>
                      <a:headEnd type="none" w="med" len="med"/>
                      <a:tailEnd type="none" w="med" len="med"/>
                    </a:lnR>
                  </a:tcPr>
                </a:tc>
                <a:tc>
                  <a:txBody>
                    <a:bodyPr/>
                    <a:lstStyle/>
                    <a:p>
                      <a:pPr algn="r"/>
                      <a:r>
                        <a:rPr lang="nb-NO" sz="1400" dirty="0"/>
                        <a:t>11 660</a:t>
                      </a:r>
                    </a:p>
                  </a:txBody>
                  <a:tcPr anchor="ctr">
                    <a:lnL w="28575" cap="flat" cmpd="sng" algn="ctr">
                      <a:solidFill>
                        <a:schemeClr val="tx1"/>
                      </a:solidFill>
                      <a:prstDash val="solid"/>
                      <a:round/>
                      <a:headEnd type="none" w="med" len="med"/>
                      <a:tailEnd type="none" w="med" len="med"/>
                    </a:lnL>
                  </a:tcPr>
                </a:tc>
                <a:tc>
                  <a:txBody>
                    <a:bodyPr/>
                    <a:lstStyle/>
                    <a:p>
                      <a:pPr algn="r"/>
                      <a:r>
                        <a:rPr lang="nb-NO" sz="1400" dirty="0"/>
                        <a:t>6 830</a:t>
                      </a:r>
                    </a:p>
                  </a:txBody>
                  <a:tcPr anchor="ctr"/>
                </a:tc>
                <a:tc>
                  <a:txBody>
                    <a:bodyPr/>
                    <a:lstStyle/>
                    <a:p>
                      <a:pPr algn="r"/>
                      <a:r>
                        <a:rPr lang="nb-NO" sz="1400" dirty="0"/>
                        <a:t>6 980</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75709">
                <a:tc>
                  <a:txBody>
                    <a:bodyPr/>
                    <a:lstStyle/>
                    <a:p>
                      <a:pPr algn="ctr"/>
                      <a:r>
                        <a:rPr lang="nb-NO" sz="1600" dirty="0"/>
                        <a:t>4</a:t>
                      </a:r>
                    </a:p>
                  </a:txBody>
                  <a:tcPr/>
                </a:tc>
                <a:tc>
                  <a:txBody>
                    <a:bodyPr/>
                    <a:lstStyle/>
                    <a:p>
                      <a:r>
                        <a:rPr lang="nb-NO" sz="1100" dirty="0"/>
                        <a:t>636’-721’</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80 1– 910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r"/>
                      <a:r>
                        <a:rPr lang="nb-NO" sz="1400" dirty="0"/>
                        <a:t>1</a:t>
                      </a:r>
                      <a:r>
                        <a:rPr lang="nb-NO" sz="1400" baseline="0" dirty="0"/>
                        <a:t>3 130</a:t>
                      </a:r>
                    </a:p>
                  </a:txBody>
                  <a:tcPr anchor="ctr">
                    <a:lnL w="38100" cap="flat" cmpd="sng" algn="ctr">
                      <a:solidFill>
                        <a:schemeClr val="tx1"/>
                      </a:solidFill>
                      <a:prstDash val="solid"/>
                      <a:round/>
                      <a:headEnd type="none" w="med" len="med"/>
                      <a:tailEnd type="none" w="med" len="med"/>
                    </a:lnL>
                  </a:tcPr>
                </a:tc>
                <a:tc>
                  <a:txBody>
                    <a:bodyPr/>
                    <a:lstStyle/>
                    <a:p>
                      <a:pPr algn="r"/>
                      <a:r>
                        <a:rPr lang="nb-NO" sz="1400" dirty="0"/>
                        <a:t> 9 940</a:t>
                      </a:r>
                    </a:p>
                  </a:txBody>
                  <a:tcPr anchor="ctr"/>
                </a:tc>
                <a:tc>
                  <a:txBody>
                    <a:bodyPr/>
                    <a:lstStyle/>
                    <a:p>
                      <a:pPr algn="r"/>
                      <a:r>
                        <a:rPr lang="nb-NO" sz="1400" dirty="0"/>
                        <a:t>11 630</a:t>
                      </a:r>
                    </a:p>
                  </a:txBody>
                  <a:tcPr anchor="ctr">
                    <a:lnR w="28575" cap="flat" cmpd="sng" algn="ctr">
                      <a:solidFill>
                        <a:schemeClr val="tx1"/>
                      </a:solidFill>
                      <a:prstDash val="solid"/>
                      <a:round/>
                      <a:headEnd type="none" w="med" len="med"/>
                      <a:tailEnd type="none" w="med" len="med"/>
                    </a:lnR>
                  </a:tcPr>
                </a:tc>
                <a:tc>
                  <a:txBody>
                    <a:bodyPr/>
                    <a:lstStyle/>
                    <a:p>
                      <a:pPr algn="r"/>
                      <a:r>
                        <a:rPr lang="nb-NO" sz="1400" dirty="0"/>
                        <a:t>10 390</a:t>
                      </a:r>
                    </a:p>
                  </a:txBody>
                  <a:tcPr anchor="ctr">
                    <a:lnL w="28575" cap="flat" cmpd="sng" algn="ctr">
                      <a:solidFill>
                        <a:schemeClr val="tx1"/>
                      </a:solidFill>
                      <a:prstDash val="solid"/>
                      <a:round/>
                      <a:headEnd type="none" w="med" len="med"/>
                      <a:tailEnd type="none" w="med" len="med"/>
                    </a:lnL>
                  </a:tcPr>
                </a:tc>
                <a:tc>
                  <a:txBody>
                    <a:bodyPr/>
                    <a:lstStyle/>
                    <a:p>
                      <a:pPr algn="r"/>
                      <a:r>
                        <a:rPr lang="nb-NO" sz="1400" dirty="0"/>
                        <a:t>6 830</a:t>
                      </a:r>
                    </a:p>
                  </a:txBody>
                  <a:tcPr anchor="ctr"/>
                </a:tc>
                <a:tc>
                  <a:txBody>
                    <a:bodyPr/>
                    <a:lstStyle/>
                    <a:p>
                      <a:pPr algn="r"/>
                      <a:r>
                        <a:rPr lang="nb-NO" sz="1400" dirty="0"/>
                        <a:t>6 980</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375709">
                <a:tc>
                  <a:txBody>
                    <a:bodyPr/>
                    <a:lstStyle/>
                    <a:p>
                      <a:pPr algn="ctr"/>
                      <a:r>
                        <a:rPr lang="nb-NO" sz="1600" dirty="0"/>
                        <a:t>5</a:t>
                      </a:r>
                    </a:p>
                  </a:txBody>
                  <a:tcPr/>
                </a:tc>
                <a:tc>
                  <a:txBody>
                    <a:bodyPr/>
                    <a:lstStyle/>
                    <a:p>
                      <a:r>
                        <a:rPr lang="nb-NO" sz="1100" dirty="0"/>
                        <a:t>564’-636’</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711 – 800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r"/>
                      <a:r>
                        <a:rPr lang="nb-NO" sz="1400" dirty="0"/>
                        <a:t>1</a:t>
                      </a:r>
                      <a:r>
                        <a:rPr lang="nb-NO" sz="1400" baseline="0" dirty="0"/>
                        <a:t>2 230</a:t>
                      </a:r>
                      <a:endParaRPr lang="nb-NO" sz="1400" dirty="0"/>
                    </a:p>
                  </a:txBody>
                  <a:tcPr anchor="ctr">
                    <a:lnL w="38100" cap="flat" cmpd="sng" algn="ctr">
                      <a:solidFill>
                        <a:schemeClr val="tx1"/>
                      </a:solidFill>
                      <a:prstDash val="solid"/>
                      <a:round/>
                      <a:headEnd type="none" w="med" len="med"/>
                      <a:tailEnd type="none" w="med" len="med"/>
                    </a:lnL>
                  </a:tcPr>
                </a:tc>
                <a:tc>
                  <a:txBody>
                    <a:bodyPr/>
                    <a:lstStyle/>
                    <a:p>
                      <a:pPr algn="r"/>
                      <a:r>
                        <a:rPr lang="nb-NO" sz="1400" dirty="0"/>
                        <a:t> 8 850</a:t>
                      </a:r>
                    </a:p>
                  </a:txBody>
                  <a:tcPr anchor="ctr"/>
                </a:tc>
                <a:tc>
                  <a:txBody>
                    <a:bodyPr/>
                    <a:lstStyle/>
                    <a:p>
                      <a:pPr algn="r"/>
                      <a:r>
                        <a:rPr lang="nb-NO" sz="1400" dirty="0"/>
                        <a:t>10 460</a:t>
                      </a:r>
                    </a:p>
                  </a:txBody>
                  <a:tcPr anchor="ctr">
                    <a:lnR w="28575" cap="flat" cmpd="sng" algn="ctr">
                      <a:solidFill>
                        <a:schemeClr val="tx1"/>
                      </a:solidFill>
                      <a:prstDash val="solid"/>
                      <a:round/>
                      <a:headEnd type="none" w="med" len="med"/>
                      <a:tailEnd type="none" w="med" len="med"/>
                    </a:lnR>
                  </a:tcPr>
                </a:tc>
                <a:tc>
                  <a:txBody>
                    <a:bodyPr/>
                    <a:lstStyle/>
                    <a:p>
                      <a:pPr algn="r"/>
                      <a:r>
                        <a:rPr lang="nb-NO" sz="1400" dirty="0"/>
                        <a:t>9 410</a:t>
                      </a:r>
                    </a:p>
                  </a:txBody>
                  <a:tcPr anchor="ctr">
                    <a:lnL w="28575" cap="flat" cmpd="sng" algn="ctr">
                      <a:solidFill>
                        <a:schemeClr val="tx1"/>
                      </a:solidFill>
                      <a:prstDash val="solid"/>
                      <a:round/>
                      <a:headEnd type="none" w="med" len="med"/>
                      <a:tailEnd type="none" w="med" len="med"/>
                    </a:lnL>
                  </a:tcPr>
                </a:tc>
                <a:tc>
                  <a:txBody>
                    <a:bodyPr/>
                    <a:lstStyle/>
                    <a:p>
                      <a:pPr algn="r"/>
                      <a:r>
                        <a:rPr lang="nb-NO" sz="1400" dirty="0"/>
                        <a:t>6 110</a:t>
                      </a:r>
                    </a:p>
                  </a:txBody>
                  <a:tcPr anchor="ctr"/>
                </a:tc>
                <a:tc>
                  <a:txBody>
                    <a:bodyPr/>
                    <a:lstStyle/>
                    <a:p>
                      <a:pPr algn="r"/>
                      <a:r>
                        <a:rPr lang="nb-NO" sz="1400" dirty="0"/>
                        <a:t>6 190</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375709">
                <a:tc>
                  <a:txBody>
                    <a:bodyPr/>
                    <a:lstStyle/>
                    <a:p>
                      <a:pPr algn="ctr"/>
                      <a:r>
                        <a:rPr lang="nb-NO" sz="1600" dirty="0"/>
                        <a:t>6</a:t>
                      </a:r>
                    </a:p>
                  </a:txBody>
                  <a:tcPr/>
                </a:tc>
                <a:tc>
                  <a:txBody>
                    <a:bodyPr/>
                    <a:lstStyle/>
                    <a:p>
                      <a:r>
                        <a:rPr lang="nb-NO" sz="1100" dirty="0"/>
                        <a:t>493’-564’</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621 – 710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r"/>
                      <a:r>
                        <a:rPr lang="nb-NO" sz="1400" dirty="0"/>
                        <a:t>1</a:t>
                      </a:r>
                      <a:r>
                        <a:rPr lang="nb-NO" sz="1400" baseline="0" dirty="0"/>
                        <a:t>1 400</a:t>
                      </a:r>
                      <a:endParaRPr lang="nb-NO" sz="1400" dirty="0"/>
                    </a:p>
                  </a:txBody>
                  <a:tcPr anchor="ctr">
                    <a:lnL w="38100" cap="flat" cmpd="sng" algn="ctr">
                      <a:solidFill>
                        <a:schemeClr val="tx1"/>
                      </a:solidFill>
                      <a:prstDash val="solid"/>
                      <a:round/>
                      <a:headEnd type="none" w="med" len="med"/>
                      <a:tailEnd type="none" w="med" len="med"/>
                    </a:lnL>
                  </a:tcPr>
                </a:tc>
                <a:tc>
                  <a:txBody>
                    <a:bodyPr/>
                    <a:lstStyle/>
                    <a:p>
                      <a:pPr algn="r"/>
                      <a:r>
                        <a:rPr lang="nb-NO" sz="1400" dirty="0"/>
                        <a:t>8 850</a:t>
                      </a:r>
                    </a:p>
                  </a:txBody>
                  <a:tcPr anchor="ctr"/>
                </a:tc>
                <a:tc>
                  <a:txBody>
                    <a:bodyPr/>
                    <a:lstStyle/>
                    <a:p>
                      <a:pPr algn="r"/>
                      <a:r>
                        <a:rPr lang="nb-NO" sz="1400" dirty="0"/>
                        <a:t>10 460</a:t>
                      </a:r>
                    </a:p>
                  </a:txBody>
                  <a:tcPr anchor="ctr">
                    <a:lnR w="28575" cap="flat" cmpd="sng" algn="ctr">
                      <a:solidFill>
                        <a:schemeClr val="tx1"/>
                      </a:solidFill>
                      <a:prstDash val="solid"/>
                      <a:round/>
                      <a:headEnd type="none" w="med" len="med"/>
                      <a:tailEnd type="none" w="med" len="med"/>
                    </a:lnR>
                  </a:tcPr>
                </a:tc>
                <a:tc>
                  <a:txBody>
                    <a:bodyPr/>
                    <a:lstStyle/>
                    <a:p>
                      <a:pPr algn="r"/>
                      <a:r>
                        <a:rPr lang="nb-NO" sz="1400" dirty="0"/>
                        <a:t>8 780</a:t>
                      </a:r>
                    </a:p>
                  </a:txBody>
                  <a:tcPr anchor="ctr">
                    <a:lnL w="28575" cap="flat" cmpd="sng" algn="ctr">
                      <a:solidFill>
                        <a:schemeClr val="tx1"/>
                      </a:solidFill>
                      <a:prstDash val="solid"/>
                      <a:round/>
                      <a:headEnd type="none" w="med" len="med"/>
                      <a:tailEnd type="none" w="med" len="med"/>
                    </a:lnL>
                  </a:tcPr>
                </a:tc>
                <a:tc>
                  <a:txBody>
                    <a:bodyPr/>
                    <a:lstStyle/>
                    <a:p>
                      <a:pPr algn="r"/>
                      <a:r>
                        <a:rPr lang="nb-NO" sz="1400" dirty="0"/>
                        <a:t>6 110</a:t>
                      </a:r>
                    </a:p>
                  </a:txBody>
                  <a:tcPr anchor="ctr"/>
                </a:tc>
                <a:tc>
                  <a:txBody>
                    <a:bodyPr/>
                    <a:lstStyle/>
                    <a:p>
                      <a:pPr algn="r"/>
                      <a:r>
                        <a:rPr lang="nb-NO" sz="1400" dirty="0"/>
                        <a:t>6 190</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375709">
                <a:tc>
                  <a:txBody>
                    <a:bodyPr/>
                    <a:lstStyle/>
                    <a:p>
                      <a:pPr algn="ctr"/>
                      <a:r>
                        <a:rPr lang="nb-NO" sz="1600" dirty="0"/>
                        <a:t>7</a:t>
                      </a:r>
                    </a:p>
                  </a:txBody>
                  <a:tcPr/>
                </a:tc>
                <a:tc>
                  <a:txBody>
                    <a:bodyPr/>
                    <a:lstStyle/>
                    <a:p>
                      <a:r>
                        <a:rPr lang="nb-NO" sz="1100" dirty="0"/>
                        <a:t>&lt;493’</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 620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r"/>
                      <a:r>
                        <a:rPr lang="nb-NO" sz="1400" dirty="0"/>
                        <a:t>  9 190</a:t>
                      </a:r>
                    </a:p>
                  </a:txBody>
                  <a:tcPr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r"/>
                      <a:r>
                        <a:rPr lang="nb-NO" sz="1400" dirty="0"/>
                        <a:t>7 610</a:t>
                      </a:r>
                    </a:p>
                  </a:txBody>
                  <a:tcPr anchor="ctr">
                    <a:lnB w="38100" cap="flat" cmpd="sng" algn="ctr">
                      <a:solidFill>
                        <a:schemeClr val="tx1"/>
                      </a:solidFill>
                      <a:prstDash val="solid"/>
                      <a:round/>
                      <a:headEnd type="none" w="med" len="med"/>
                      <a:tailEnd type="none" w="med" len="med"/>
                    </a:lnB>
                  </a:tcPr>
                </a:tc>
                <a:tc>
                  <a:txBody>
                    <a:bodyPr/>
                    <a:lstStyle/>
                    <a:p>
                      <a:pPr algn="r"/>
                      <a:r>
                        <a:rPr lang="nb-NO" sz="1400" dirty="0"/>
                        <a:t>8 100</a:t>
                      </a:r>
                    </a:p>
                  </a:txBody>
                  <a:tcPr anchor="ctr">
                    <a:lnR w="28575"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r"/>
                      <a:r>
                        <a:rPr lang="nb-NO" sz="1400" dirty="0"/>
                        <a:t>7 760</a:t>
                      </a:r>
                    </a:p>
                  </a:txBody>
                  <a:tcPr anchor="ctr">
                    <a:lnL w="28575"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r"/>
                      <a:r>
                        <a:rPr lang="nb-NO" sz="1400" dirty="0"/>
                        <a:t>5 510</a:t>
                      </a:r>
                    </a:p>
                  </a:txBody>
                  <a:tcPr anchor="ctr">
                    <a:lnB w="38100" cap="flat" cmpd="sng" algn="ctr">
                      <a:solidFill>
                        <a:schemeClr val="tx1"/>
                      </a:solidFill>
                      <a:prstDash val="solid"/>
                      <a:round/>
                      <a:headEnd type="none" w="med" len="med"/>
                      <a:tailEnd type="none" w="med" len="med"/>
                    </a:lnB>
                  </a:tcPr>
                </a:tc>
                <a:tc>
                  <a:txBody>
                    <a:bodyPr/>
                    <a:lstStyle/>
                    <a:p>
                      <a:pPr algn="r"/>
                      <a:r>
                        <a:rPr lang="nb-NO" sz="1400" dirty="0"/>
                        <a:t>5 310</a:t>
                      </a:r>
                    </a:p>
                  </a:txBody>
                  <a:tcPr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TextBox 4"/>
          <p:cNvSpPr txBox="1"/>
          <p:nvPr/>
        </p:nvSpPr>
        <p:spPr>
          <a:xfrm>
            <a:off x="1514372" y="6042871"/>
            <a:ext cx="9839427" cy="646331"/>
          </a:xfrm>
          <a:prstGeom prst="rect">
            <a:avLst/>
          </a:prstGeom>
          <a:noFill/>
        </p:spPr>
        <p:txBody>
          <a:bodyPr wrap="square" rtlCol="0">
            <a:spAutoFit/>
          </a:bodyPr>
          <a:lstStyle/>
          <a:p>
            <a:pPr marL="342900" indent="-342900">
              <a:buAutoNum type="arabicParenR"/>
            </a:pPr>
            <a:r>
              <a:rPr lang="nb-NO" sz="1200" dirty="0"/>
              <a:t>Det foreligger institusjonelle avtaler med SINTEF og </a:t>
            </a:r>
            <a:r>
              <a:rPr lang="nb-NO" sz="1200" dirty="0" err="1"/>
              <a:t>Equinor</a:t>
            </a:r>
            <a:r>
              <a:rPr lang="nb-NO" sz="1200" dirty="0"/>
              <a:t> som regulerer salgspriser for oppdrag (og salg) for vitenskapelig personell. </a:t>
            </a:r>
          </a:p>
          <a:p>
            <a:pPr marL="342900" indent="-342900">
              <a:buAutoNum type="arabicParenR"/>
            </a:pPr>
            <a:r>
              <a:rPr lang="nb-NO" sz="1200" dirty="0"/>
              <a:t>Generelle oppdragspriser (salgspris oppdrag) kan betraktes som veiledende priser. Oppdragsprosjekter må i henhold til KDs regelverk inneholde en rimelig margin for fortjeneste</a:t>
            </a:r>
          </a:p>
        </p:txBody>
      </p:sp>
      <p:sp>
        <p:nvSpPr>
          <p:cNvPr id="7" name="TextBox 6"/>
          <p:cNvSpPr txBox="1"/>
          <p:nvPr/>
        </p:nvSpPr>
        <p:spPr>
          <a:xfrm>
            <a:off x="9697453" y="472612"/>
            <a:ext cx="2350168" cy="646331"/>
          </a:xfrm>
          <a:prstGeom prst="rect">
            <a:avLst/>
          </a:prstGeom>
          <a:noFill/>
        </p:spPr>
        <p:txBody>
          <a:bodyPr wrap="square" rtlCol="0">
            <a:spAutoFit/>
          </a:bodyPr>
          <a:lstStyle/>
          <a:p>
            <a:r>
              <a:rPr lang="nb-NO" b="1" dirty="0">
                <a:solidFill>
                  <a:srgbClr val="FF0000"/>
                </a:solidFill>
              </a:rPr>
              <a:t>Prislistene er kun til internt bruk</a:t>
            </a:r>
          </a:p>
        </p:txBody>
      </p:sp>
    </p:spTree>
    <p:extLst>
      <p:ext uri="{BB962C8B-B14F-4D97-AF65-F5344CB8AC3E}">
        <p14:creationId xmlns:p14="http://schemas.microsoft.com/office/powerpoint/2010/main" val="1831892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4"/>
            <a:ext cx="10515600" cy="1325563"/>
          </a:xfrm>
        </p:spPr>
        <p:txBody>
          <a:bodyPr/>
          <a:lstStyle/>
          <a:p>
            <a:r>
              <a:rPr lang="nb-NO" dirty="0"/>
              <a:t>Salgspriser oppdrag 2024 (timepris)</a:t>
            </a:r>
          </a:p>
        </p:txBody>
      </p:sp>
      <p:sp>
        <p:nvSpPr>
          <p:cNvPr id="3" name="Content Placeholder 2"/>
          <p:cNvSpPr>
            <a:spLocks noGrp="1"/>
          </p:cNvSpPr>
          <p:nvPr>
            <p:ph idx="1"/>
          </p:nvPr>
        </p:nvSpPr>
        <p:spPr>
          <a:xfrm>
            <a:off x="838200" y="1081154"/>
            <a:ext cx="10515600" cy="4666629"/>
          </a:xfrm>
        </p:spPr>
        <p:txBody>
          <a:bodyPr>
            <a:normAutofit/>
          </a:bodyPr>
          <a:lstStyle/>
          <a:p>
            <a:r>
              <a:rPr lang="nb-NO" sz="1400" dirty="0"/>
              <a:t>I løpet av 2023 vil begrepet lønnsbånd bli mer vanlig å benytte – så tabellen viser derfor grensene mellom de ulike kategoriene både som lønn og som lønnsbånd</a:t>
            </a:r>
          </a:p>
          <a:p>
            <a:r>
              <a:rPr lang="nb-NO" sz="1400" dirty="0"/>
              <a:t>I Unit4 vil det ikke være noen salgspris timer, så prisene i tabellen (eller spesifikt avtalte timepriser når ikke SINTEF eller </a:t>
            </a:r>
            <a:r>
              <a:rPr lang="nb-NO" sz="1400" dirty="0" err="1"/>
              <a:t>Equinor</a:t>
            </a:r>
            <a:r>
              <a:rPr lang="nb-NO" sz="1400" dirty="0"/>
              <a:t>) må benyttes ved fakturering – samt ved utarbeidelse av tilbud</a:t>
            </a:r>
          </a:p>
        </p:txBody>
      </p:sp>
      <p:graphicFrame>
        <p:nvGraphicFramePr>
          <p:cNvPr id="4" name="Table 3"/>
          <p:cNvGraphicFramePr>
            <a:graphicFrameLocks noGrp="1"/>
          </p:cNvGraphicFramePr>
          <p:nvPr>
            <p:extLst>
              <p:ext uri="{D42A27DB-BD31-4B8C-83A1-F6EECF244321}">
                <p14:modId xmlns:p14="http://schemas.microsoft.com/office/powerpoint/2010/main" val="3711139277"/>
              </p:ext>
            </p:extLst>
          </p:nvPr>
        </p:nvGraphicFramePr>
        <p:xfrm>
          <a:off x="1775460" y="2042160"/>
          <a:ext cx="7631609" cy="3858657"/>
        </p:xfrm>
        <a:graphic>
          <a:graphicData uri="http://schemas.openxmlformats.org/drawingml/2006/table">
            <a:tbl>
              <a:tblPr firstRow="1" bandRow="1">
                <a:tableStyleId>{5C22544A-7EE6-4342-B048-85BDC9FD1C3A}</a:tableStyleId>
              </a:tblPr>
              <a:tblGrid>
                <a:gridCol w="569183">
                  <a:extLst>
                    <a:ext uri="{9D8B030D-6E8A-4147-A177-3AD203B41FA5}">
                      <a16:colId xmlns:a16="http://schemas.microsoft.com/office/drawing/2014/main" val="20000"/>
                    </a:ext>
                  </a:extLst>
                </a:gridCol>
                <a:gridCol w="720216">
                  <a:extLst>
                    <a:ext uri="{9D8B030D-6E8A-4147-A177-3AD203B41FA5}">
                      <a16:colId xmlns:a16="http://schemas.microsoft.com/office/drawing/2014/main" val="20001"/>
                    </a:ext>
                  </a:extLst>
                </a:gridCol>
                <a:gridCol w="870341">
                  <a:extLst>
                    <a:ext uri="{9D8B030D-6E8A-4147-A177-3AD203B41FA5}">
                      <a16:colId xmlns:a16="http://schemas.microsoft.com/office/drawing/2014/main" val="2523987304"/>
                    </a:ext>
                  </a:extLst>
                </a:gridCol>
                <a:gridCol w="942870">
                  <a:extLst>
                    <a:ext uri="{9D8B030D-6E8A-4147-A177-3AD203B41FA5}">
                      <a16:colId xmlns:a16="http://schemas.microsoft.com/office/drawing/2014/main" val="20003"/>
                    </a:ext>
                  </a:extLst>
                </a:gridCol>
                <a:gridCol w="1020415">
                  <a:extLst>
                    <a:ext uri="{9D8B030D-6E8A-4147-A177-3AD203B41FA5}">
                      <a16:colId xmlns:a16="http://schemas.microsoft.com/office/drawing/2014/main" val="20004"/>
                    </a:ext>
                  </a:extLst>
                </a:gridCol>
                <a:gridCol w="826583">
                  <a:extLst>
                    <a:ext uri="{9D8B030D-6E8A-4147-A177-3AD203B41FA5}">
                      <a16:colId xmlns:a16="http://schemas.microsoft.com/office/drawing/2014/main" val="20005"/>
                    </a:ext>
                  </a:extLst>
                </a:gridCol>
                <a:gridCol w="896931">
                  <a:extLst>
                    <a:ext uri="{9D8B030D-6E8A-4147-A177-3AD203B41FA5}">
                      <a16:colId xmlns:a16="http://schemas.microsoft.com/office/drawing/2014/main" val="20007"/>
                    </a:ext>
                  </a:extLst>
                </a:gridCol>
                <a:gridCol w="959691">
                  <a:extLst>
                    <a:ext uri="{9D8B030D-6E8A-4147-A177-3AD203B41FA5}">
                      <a16:colId xmlns:a16="http://schemas.microsoft.com/office/drawing/2014/main" val="20008"/>
                    </a:ext>
                  </a:extLst>
                </a:gridCol>
                <a:gridCol w="825379">
                  <a:extLst>
                    <a:ext uri="{9D8B030D-6E8A-4147-A177-3AD203B41FA5}">
                      <a16:colId xmlns:a16="http://schemas.microsoft.com/office/drawing/2014/main" val="20009"/>
                    </a:ext>
                  </a:extLst>
                </a:gridCol>
              </a:tblGrid>
              <a:tr h="375709">
                <a:tc>
                  <a:txBody>
                    <a:bodyPr/>
                    <a:lstStyle/>
                    <a:p>
                      <a:endParaRPr lang="nb-NO" sz="1200" dirty="0"/>
                    </a:p>
                  </a:txBody>
                  <a:tcPr/>
                </a:tc>
                <a:tc gridSpan="2">
                  <a:txBody>
                    <a:bodyPr/>
                    <a:lstStyle/>
                    <a:p>
                      <a:r>
                        <a:rPr lang="nb-NO" sz="1600" b="1" kern="1200" dirty="0">
                          <a:solidFill>
                            <a:schemeClr val="lt1"/>
                          </a:solidFill>
                          <a:latin typeface="+mn-lt"/>
                          <a:ea typeface="+mn-ea"/>
                          <a:cs typeface="+mn-cs"/>
                        </a:rPr>
                        <a:t>Grense kat.</a:t>
                      </a:r>
                    </a:p>
                  </a:txBody>
                  <a:tcPr>
                    <a:lnR w="38100" cap="flat" cmpd="sng" algn="ctr">
                      <a:solidFill>
                        <a:schemeClr val="tx1"/>
                      </a:solidFill>
                      <a:prstDash val="solid"/>
                      <a:round/>
                      <a:headEnd type="none" w="med" len="med"/>
                      <a:tailEnd type="none" w="med" len="med"/>
                    </a:lnR>
                  </a:tcPr>
                </a:tc>
                <a:tc hMerge="1">
                  <a:txBody>
                    <a:bodyPr/>
                    <a:lstStyle/>
                    <a:p>
                      <a:pPr marL="0" algn="l" defTabSz="914400" rtl="0" eaLnBrk="1" latinLnBrk="0" hangingPunct="1"/>
                      <a:endParaRPr lang="nb-NO" sz="1200" b="1" kern="1200" dirty="0">
                        <a:solidFill>
                          <a:schemeClr val="lt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gridSpan="3">
                  <a:txBody>
                    <a:bodyPr/>
                    <a:lstStyle/>
                    <a:p>
                      <a:pPr algn="ctr"/>
                      <a:r>
                        <a:rPr lang="nb-NO" sz="1600" b="1" kern="1200" dirty="0">
                          <a:solidFill>
                            <a:schemeClr val="lt1"/>
                          </a:solidFill>
                          <a:latin typeface="+mn-lt"/>
                          <a:ea typeface="+mn-ea"/>
                          <a:cs typeface="+mn-cs"/>
                        </a:rPr>
                        <a:t>Vitenskapelig ansatte</a:t>
                      </a:r>
                      <a:endParaRPr lang="nb-NO" sz="1200" dirty="0"/>
                    </a:p>
                  </a:txBody>
                  <a:tcP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nb-NO"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pPr algn="ctr"/>
                      <a:endParaRPr lang="nb-NO"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gridSpan="3">
                  <a:txBody>
                    <a:bodyPr/>
                    <a:lstStyle/>
                    <a:p>
                      <a:pPr algn="ctr"/>
                      <a:r>
                        <a:rPr lang="nb-NO" sz="1600" b="1" kern="1200" dirty="0">
                          <a:solidFill>
                            <a:schemeClr val="lt1"/>
                          </a:solidFill>
                          <a:latin typeface="+mn-lt"/>
                          <a:ea typeface="+mn-ea"/>
                          <a:cs typeface="+mn-cs"/>
                        </a:rPr>
                        <a:t>Tekn./adm. Ansatte</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pPr algn="ctr"/>
                      <a:endParaRPr lang="nb-NO" sz="1600" b="1" kern="1200" dirty="0">
                        <a:solidFill>
                          <a:schemeClr val="lt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pPr algn="ctr"/>
                      <a:endParaRPr lang="nb-NO" sz="1600" b="1" kern="1200" dirty="0">
                        <a:solidFill>
                          <a:schemeClr val="lt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586724">
                <a:tc>
                  <a:txBody>
                    <a:bodyPr/>
                    <a:lstStyle/>
                    <a:p>
                      <a:pPr marL="0" algn="l" defTabSz="457200" rtl="0" eaLnBrk="1" latinLnBrk="0" hangingPunct="1"/>
                      <a:r>
                        <a:rPr lang="nb-NO" sz="1600" b="1" kern="1200" dirty="0">
                          <a:solidFill>
                            <a:schemeClr val="lt1"/>
                          </a:solidFill>
                          <a:latin typeface="+mn-lt"/>
                          <a:ea typeface="+mn-ea"/>
                          <a:cs typeface="+mn-cs"/>
                        </a:rPr>
                        <a:t>Kat.</a:t>
                      </a:r>
                    </a:p>
                  </a:txBody>
                  <a:tcPr>
                    <a:solidFill>
                      <a:schemeClr val="accent1">
                        <a:lumMod val="60000"/>
                        <a:lumOff val="40000"/>
                      </a:schemeClr>
                    </a:solidFill>
                  </a:tcPr>
                </a:tc>
                <a:tc>
                  <a:txBody>
                    <a:bodyPr/>
                    <a:lstStyle/>
                    <a:p>
                      <a:pPr marL="0" algn="l" defTabSz="457200" rtl="0" eaLnBrk="1" latinLnBrk="0" hangingPunct="1"/>
                      <a:r>
                        <a:rPr lang="nb-NO" sz="1600" b="1" kern="1200" dirty="0">
                          <a:solidFill>
                            <a:schemeClr val="lt1"/>
                          </a:solidFill>
                          <a:latin typeface="+mn-lt"/>
                          <a:ea typeface="+mn-ea"/>
                          <a:cs typeface="+mn-cs"/>
                        </a:rPr>
                        <a:t>Lønn*</a:t>
                      </a:r>
                    </a:p>
                  </a:txBody>
                  <a:tcPr>
                    <a:lnR w="12700" cap="flat" cmpd="sng" algn="ctr">
                      <a:solidFill>
                        <a:schemeClr val="bg1"/>
                      </a:solidFill>
                      <a:prstDash val="solid"/>
                      <a:round/>
                      <a:headEnd type="none" w="med" len="med"/>
                      <a:tailEnd type="none" w="med" len="med"/>
                    </a:lnR>
                    <a:solidFill>
                      <a:schemeClr val="accent1">
                        <a:lumMod val="60000"/>
                        <a:lumOff val="40000"/>
                      </a:schemeClr>
                    </a:solidFill>
                  </a:tcPr>
                </a:tc>
                <a:tc>
                  <a:txBody>
                    <a:bodyPr/>
                    <a:lstStyle/>
                    <a:p>
                      <a:pPr marL="0" algn="l" defTabSz="914400" rtl="0" eaLnBrk="1" latinLnBrk="0" hangingPunct="1"/>
                      <a:r>
                        <a:rPr lang="nb-NO" sz="1200" b="1" kern="1200" dirty="0">
                          <a:solidFill>
                            <a:schemeClr val="lt1"/>
                          </a:solidFill>
                          <a:latin typeface="+mn-lt"/>
                          <a:ea typeface="+mn-ea"/>
                          <a:cs typeface="+mn-cs"/>
                        </a:rPr>
                        <a:t>Lønns-bånd</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r>
                        <a:rPr lang="nb-NO" sz="1200" b="1" kern="1200" baseline="0" dirty="0">
                          <a:solidFill>
                            <a:schemeClr val="lt1"/>
                          </a:solidFill>
                          <a:latin typeface="+mn-lt"/>
                          <a:ea typeface="+mn-ea"/>
                          <a:cs typeface="+mn-cs"/>
                        </a:rPr>
                        <a:t> oppdrag</a:t>
                      </a:r>
                      <a:r>
                        <a:rPr lang="nb-NO" sz="1200" b="1" kern="1200" baseline="30000" dirty="0">
                          <a:solidFill>
                            <a:schemeClr val="lt1"/>
                          </a:solidFill>
                          <a:latin typeface="+mn-lt"/>
                          <a:ea typeface="+mn-ea"/>
                          <a:cs typeface="+mn-cs"/>
                        </a:rPr>
                        <a:t>2)</a:t>
                      </a:r>
                    </a:p>
                  </a:txBody>
                  <a:tcPr>
                    <a:lnL w="38100"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endParaRPr lang="nb-NO" sz="1200" b="1" kern="1200" dirty="0">
                        <a:solidFill>
                          <a:schemeClr val="lt1"/>
                        </a:solidFill>
                        <a:latin typeface="+mn-lt"/>
                        <a:ea typeface="+mn-ea"/>
                        <a:cs typeface="+mn-cs"/>
                      </a:endParaRPr>
                    </a:p>
                    <a:p>
                      <a:pPr marL="0" algn="l" defTabSz="457200" rtl="0" eaLnBrk="1" latinLnBrk="0" hangingPunct="1"/>
                      <a:r>
                        <a:rPr lang="nb-NO" sz="1200" b="1" kern="1200" dirty="0">
                          <a:solidFill>
                            <a:schemeClr val="lt1"/>
                          </a:solidFill>
                          <a:latin typeface="+mn-lt"/>
                          <a:ea typeface="+mn-ea"/>
                          <a:cs typeface="+mn-cs"/>
                        </a:rPr>
                        <a:t>SINTEF </a:t>
                      </a:r>
                      <a:r>
                        <a:rPr lang="nb-NO" sz="1200" b="1" kern="1200" baseline="30000" dirty="0">
                          <a:solidFill>
                            <a:schemeClr val="lt1"/>
                          </a:solidFill>
                          <a:latin typeface="+mn-lt"/>
                          <a:ea typeface="+mn-ea"/>
                          <a:cs typeface="+mn-cs"/>
                        </a:rPr>
                        <a:t>1)</a:t>
                      </a:r>
                    </a:p>
                  </a:txBody>
                  <a:tcPr>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endParaRPr lang="nb-NO" sz="1200" b="1" kern="1200" dirty="0">
                        <a:solidFill>
                          <a:schemeClr val="lt1"/>
                        </a:solidFill>
                        <a:latin typeface="+mn-lt"/>
                        <a:ea typeface="+mn-ea"/>
                        <a:cs typeface="+mn-cs"/>
                      </a:endParaRPr>
                    </a:p>
                    <a:p>
                      <a:pPr marL="0" algn="l" defTabSz="457200" rtl="0" eaLnBrk="1" latinLnBrk="0" hangingPunct="1"/>
                      <a:r>
                        <a:rPr lang="nb-NO" sz="1200" b="1" kern="1200" dirty="0" err="1">
                          <a:solidFill>
                            <a:schemeClr val="lt1"/>
                          </a:solidFill>
                          <a:latin typeface="+mn-lt"/>
                          <a:ea typeface="+mn-ea"/>
                          <a:cs typeface="+mn-cs"/>
                        </a:rPr>
                        <a:t>Equinor</a:t>
                      </a:r>
                      <a:r>
                        <a:rPr lang="nb-NO" sz="1200" b="1" kern="1200" dirty="0">
                          <a:solidFill>
                            <a:schemeClr val="lt1"/>
                          </a:solidFill>
                          <a:latin typeface="+mn-lt"/>
                          <a:ea typeface="+mn-ea"/>
                          <a:cs typeface="+mn-cs"/>
                        </a:rPr>
                        <a:t> </a:t>
                      </a:r>
                      <a:r>
                        <a:rPr lang="nb-NO" sz="1200" b="1" kern="1200" baseline="30000" dirty="0">
                          <a:solidFill>
                            <a:schemeClr val="lt1"/>
                          </a:solidFill>
                          <a:latin typeface="+mn-lt"/>
                          <a:ea typeface="+mn-ea"/>
                          <a:cs typeface="+mn-cs"/>
                        </a:rPr>
                        <a:t>1) </a:t>
                      </a:r>
                    </a:p>
                  </a:txBody>
                  <a:tcPr>
                    <a:lnR w="28575" cap="flat" cmpd="sng" algn="ctr">
                      <a:solidFill>
                        <a:schemeClr val="tx1"/>
                      </a:solidFill>
                      <a:prstDash val="solid"/>
                      <a:round/>
                      <a:headEnd type="none" w="med" len="med"/>
                      <a:tailEnd type="none" w="med" len="med"/>
                    </a:lnR>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r>
                        <a:rPr lang="nb-NO" sz="1200" b="1" kern="1200" baseline="0" dirty="0">
                          <a:solidFill>
                            <a:schemeClr val="lt1"/>
                          </a:solidFill>
                          <a:latin typeface="+mn-lt"/>
                          <a:ea typeface="+mn-ea"/>
                          <a:cs typeface="+mn-cs"/>
                        </a:rPr>
                        <a:t> oppdrag</a:t>
                      </a:r>
                      <a:r>
                        <a:rPr lang="nb-NO" sz="1200" b="1" kern="1200" baseline="30000" dirty="0">
                          <a:solidFill>
                            <a:schemeClr val="lt1"/>
                          </a:solidFill>
                          <a:latin typeface="+mn-lt"/>
                          <a:ea typeface="+mn-ea"/>
                          <a:cs typeface="+mn-cs"/>
                        </a:rPr>
                        <a:t>2)</a:t>
                      </a:r>
                    </a:p>
                  </a:txBody>
                  <a:tcPr>
                    <a:lnL w="28575"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endParaRPr lang="nb-NO" sz="1200" b="1" kern="1200" dirty="0">
                        <a:solidFill>
                          <a:schemeClr val="lt1"/>
                        </a:solidFill>
                        <a:latin typeface="+mn-lt"/>
                        <a:ea typeface="+mn-ea"/>
                        <a:cs typeface="+mn-cs"/>
                      </a:endParaRPr>
                    </a:p>
                    <a:p>
                      <a:pPr marL="0" algn="l" defTabSz="457200" rtl="0" eaLnBrk="1" latinLnBrk="0" hangingPunct="1"/>
                      <a:r>
                        <a:rPr lang="nb-NO" sz="1200" b="1" kern="1200" dirty="0">
                          <a:solidFill>
                            <a:schemeClr val="lt1"/>
                          </a:solidFill>
                          <a:latin typeface="+mn-lt"/>
                          <a:ea typeface="+mn-ea"/>
                          <a:cs typeface="+mn-cs"/>
                        </a:rPr>
                        <a:t>SINTEF </a:t>
                      </a:r>
                      <a:r>
                        <a:rPr lang="nb-NO" sz="1200" b="1" kern="1200" baseline="30000" dirty="0">
                          <a:solidFill>
                            <a:schemeClr val="lt1"/>
                          </a:solidFill>
                          <a:latin typeface="+mn-lt"/>
                          <a:ea typeface="+mn-ea"/>
                          <a:cs typeface="+mn-cs"/>
                        </a:rPr>
                        <a:t>1)</a:t>
                      </a:r>
                    </a:p>
                  </a:txBody>
                  <a:tcPr>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endParaRPr lang="nb-NO" sz="1200" b="1" kern="1200" dirty="0">
                        <a:solidFill>
                          <a:schemeClr val="lt1"/>
                        </a:solidFill>
                        <a:latin typeface="+mn-lt"/>
                        <a:ea typeface="+mn-ea"/>
                        <a:cs typeface="+mn-cs"/>
                      </a:endParaRPr>
                    </a:p>
                    <a:p>
                      <a:pPr marL="0" algn="l" defTabSz="457200" rtl="0" eaLnBrk="1" latinLnBrk="0" hangingPunct="1"/>
                      <a:r>
                        <a:rPr lang="nb-NO" sz="1200" b="1" kern="1200" dirty="0" err="1">
                          <a:solidFill>
                            <a:schemeClr val="lt1"/>
                          </a:solidFill>
                          <a:latin typeface="+mn-lt"/>
                          <a:ea typeface="+mn-ea"/>
                          <a:cs typeface="+mn-cs"/>
                        </a:rPr>
                        <a:t>Equinor</a:t>
                      </a:r>
                      <a:r>
                        <a:rPr lang="nb-NO" sz="1200" b="1" kern="1200" dirty="0">
                          <a:solidFill>
                            <a:schemeClr val="lt1"/>
                          </a:solidFill>
                          <a:latin typeface="+mn-lt"/>
                          <a:ea typeface="+mn-ea"/>
                          <a:cs typeface="+mn-cs"/>
                        </a:rPr>
                        <a:t> </a:t>
                      </a:r>
                      <a:r>
                        <a:rPr lang="nb-NO" sz="1200" b="1" kern="1200" baseline="30000" dirty="0">
                          <a:solidFill>
                            <a:schemeClr val="lt1"/>
                          </a:solidFill>
                          <a:latin typeface="+mn-lt"/>
                          <a:ea typeface="+mn-ea"/>
                          <a:cs typeface="+mn-cs"/>
                        </a:rPr>
                        <a:t>1)</a:t>
                      </a:r>
                    </a:p>
                  </a:txBody>
                  <a:tcPr>
                    <a:lnR w="38100" cap="flat" cmpd="sng" algn="ctr">
                      <a:solidFill>
                        <a:schemeClr val="tx1"/>
                      </a:solidFill>
                      <a:prstDash val="solid"/>
                      <a:round/>
                      <a:headEnd type="none" w="med" len="med"/>
                      <a:tailEnd type="none" w="med" len="med"/>
                    </a:lnR>
                    <a:solidFill>
                      <a:schemeClr val="accent1">
                        <a:lumMod val="60000"/>
                        <a:lumOff val="40000"/>
                      </a:schemeClr>
                    </a:solidFill>
                  </a:tcPr>
                </a:tc>
                <a:extLst>
                  <a:ext uri="{0D108BD9-81ED-4DB2-BD59-A6C34878D82A}">
                    <a16:rowId xmlns:a16="http://schemas.microsoft.com/office/drawing/2014/main" val="10001"/>
                  </a:ext>
                </a:extLst>
              </a:tr>
              <a:tr h="375709">
                <a:tc>
                  <a:txBody>
                    <a:bodyPr/>
                    <a:lstStyle/>
                    <a:p>
                      <a:pPr algn="ctr"/>
                      <a:r>
                        <a:rPr lang="nb-NO" sz="1600" dirty="0"/>
                        <a:t>1</a:t>
                      </a:r>
                    </a:p>
                  </a:txBody>
                  <a:tcPr/>
                </a:tc>
                <a:tc>
                  <a:txBody>
                    <a:bodyPr/>
                    <a:lstStyle/>
                    <a:p>
                      <a:r>
                        <a:rPr lang="nb-NO" sz="1100" dirty="0"/>
                        <a:t>&gt;1.188’</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 1511</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nb-NO" sz="1400" dirty="0"/>
                        <a:t>2 830</a:t>
                      </a:r>
                    </a:p>
                  </a:txBody>
                  <a:tcPr anchor="ctr">
                    <a:lnL w="38100" cap="flat" cmpd="sng" algn="ctr">
                      <a:solidFill>
                        <a:schemeClr val="tx1"/>
                      </a:solidFill>
                      <a:prstDash val="solid"/>
                      <a:round/>
                      <a:headEnd type="none" w="med" len="med"/>
                      <a:tailEnd type="none" w="med" len="med"/>
                    </a:lnL>
                  </a:tcPr>
                </a:tc>
                <a:tc>
                  <a:txBody>
                    <a:bodyPr/>
                    <a:lstStyle/>
                    <a:p>
                      <a:pPr algn="ctr"/>
                      <a:r>
                        <a:rPr lang="nb-NO" sz="1400" dirty="0"/>
                        <a:t>1 950</a:t>
                      </a:r>
                    </a:p>
                  </a:txBody>
                  <a:tcPr anchor="ctr"/>
                </a:tc>
                <a:tc>
                  <a:txBody>
                    <a:bodyPr/>
                    <a:lstStyle/>
                    <a:p>
                      <a:pPr algn="ctr"/>
                      <a:r>
                        <a:rPr lang="nb-NO" sz="1400" i="1" dirty="0"/>
                        <a:t>2 110</a:t>
                      </a:r>
                    </a:p>
                  </a:txBody>
                  <a:tcPr anchor="ctr">
                    <a:lnR w="28575" cap="flat" cmpd="sng" algn="ctr">
                      <a:solidFill>
                        <a:schemeClr val="tx1"/>
                      </a:solidFill>
                      <a:prstDash val="solid"/>
                      <a:round/>
                      <a:headEnd type="none" w="med" len="med"/>
                      <a:tailEnd type="none" w="med" len="med"/>
                    </a:lnR>
                  </a:tcPr>
                </a:tc>
                <a:tc>
                  <a:txBody>
                    <a:bodyPr/>
                    <a:lstStyle/>
                    <a:p>
                      <a:pPr algn="ctr"/>
                      <a:r>
                        <a:rPr lang="nb-NO" sz="1400" dirty="0"/>
                        <a:t>2 500</a:t>
                      </a:r>
                    </a:p>
                  </a:txBody>
                  <a:tcPr anchor="ctr">
                    <a:lnL w="28575" cap="flat" cmpd="sng" algn="ctr">
                      <a:solidFill>
                        <a:schemeClr val="tx1"/>
                      </a:solidFill>
                      <a:prstDash val="solid"/>
                      <a:round/>
                      <a:headEnd type="none" w="med" len="med"/>
                      <a:tailEnd type="none" w="med" len="med"/>
                    </a:lnL>
                  </a:tcPr>
                </a:tc>
                <a:tc>
                  <a:txBody>
                    <a:bodyPr/>
                    <a:lstStyle/>
                    <a:p>
                      <a:pPr algn="ctr"/>
                      <a:r>
                        <a:rPr lang="nb-NO" sz="1400" dirty="0"/>
                        <a:t>1</a:t>
                      </a:r>
                      <a:r>
                        <a:rPr lang="nb-NO" sz="1400" baseline="0" dirty="0"/>
                        <a:t> 275</a:t>
                      </a:r>
                      <a:endParaRPr lang="nb-NO" sz="1400" dirty="0"/>
                    </a:p>
                  </a:txBody>
                  <a:tcPr anchor="ctr"/>
                </a:tc>
                <a:tc>
                  <a:txBody>
                    <a:bodyPr/>
                    <a:lstStyle/>
                    <a:p>
                      <a:pPr algn="ctr"/>
                      <a:r>
                        <a:rPr lang="nb-NO" sz="1400" i="1" dirty="0"/>
                        <a:t>1</a:t>
                      </a:r>
                      <a:r>
                        <a:rPr lang="nb-NO" sz="1400" i="1" baseline="0" dirty="0"/>
                        <a:t> 305</a:t>
                      </a:r>
                      <a:endParaRPr lang="nb-NO" sz="1400" i="1" dirty="0"/>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432323">
                <a:tc>
                  <a:txBody>
                    <a:bodyPr/>
                    <a:lstStyle/>
                    <a:p>
                      <a:pPr algn="ctr"/>
                      <a:r>
                        <a:rPr lang="nb-NO" sz="1600" dirty="0"/>
                        <a:t>2</a:t>
                      </a:r>
                    </a:p>
                  </a:txBody>
                  <a:tcPr/>
                </a:tc>
                <a:tc>
                  <a:txBody>
                    <a:bodyPr/>
                    <a:lstStyle/>
                    <a:p>
                      <a:r>
                        <a:rPr lang="nb-NO" sz="1100" dirty="0"/>
                        <a:t>897’-1.187’</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1131 – 1510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nb-NO" sz="1400" dirty="0"/>
                        <a:t>2</a:t>
                      </a:r>
                      <a:r>
                        <a:rPr lang="nb-NO" sz="1400" baseline="0" dirty="0"/>
                        <a:t> 280</a:t>
                      </a:r>
                      <a:endParaRPr lang="nb-NO" sz="1400" dirty="0"/>
                    </a:p>
                  </a:txBody>
                  <a:tcPr anchor="ctr">
                    <a:lnL w="38100" cap="flat" cmpd="sng" algn="ctr">
                      <a:solidFill>
                        <a:schemeClr val="tx1"/>
                      </a:solidFill>
                      <a:prstDash val="solid"/>
                      <a:round/>
                      <a:headEnd type="none" w="med" len="med"/>
                      <a:tailEnd type="none" w="med" len="med"/>
                    </a:lnL>
                  </a:tcPr>
                </a:tc>
                <a:tc>
                  <a:txBody>
                    <a:bodyPr/>
                    <a:lstStyle/>
                    <a:p>
                      <a:pPr algn="ctr"/>
                      <a:r>
                        <a:rPr lang="nb-NO" sz="1400" dirty="0"/>
                        <a:t>1 950</a:t>
                      </a:r>
                    </a:p>
                  </a:txBody>
                  <a:tcPr anchor="ctr"/>
                </a:tc>
                <a:tc>
                  <a:txBody>
                    <a:bodyPr/>
                    <a:lstStyle/>
                    <a:p>
                      <a:pPr algn="ctr"/>
                      <a:r>
                        <a:rPr lang="nb-NO" sz="1400" i="1" dirty="0"/>
                        <a:t>2 110</a:t>
                      </a:r>
                    </a:p>
                  </a:txBody>
                  <a:tcPr anchor="ctr">
                    <a:lnR w="28575" cap="flat" cmpd="sng" algn="ctr">
                      <a:solidFill>
                        <a:schemeClr val="tx1"/>
                      </a:solidFill>
                      <a:prstDash val="solid"/>
                      <a:round/>
                      <a:headEnd type="none" w="med" len="med"/>
                      <a:tailEnd type="none" w="med" len="med"/>
                    </a:lnR>
                  </a:tcPr>
                </a:tc>
                <a:tc>
                  <a:txBody>
                    <a:bodyPr/>
                    <a:lstStyle/>
                    <a:p>
                      <a:pPr algn="ctr"/>
                      <a:r>
                        <a:rPr lang="nb-NO" sz="1400" dirty="0"/>
                        <a:t>1</a:t>
                      </a:r>
                      <a:r>
                        <a:rPr lang="nb-NO" sz="1400" baseline="0" dirty="0"/>
                        <a:t> 975</a:t>
                      </a:r>
                      <a:endParaRPr lang="nb-NO" sz="1400" dirty="0"/>
                    </a:p>
                  </a:txBody>
                  <a:tcPr anchor="ctr">
                    <a:lnL w="28575" cap="flat" cmpd="sng" algn="ctr">
                      <a:solidFill>
                        <a:schemeClr val="tx1"/>
                      </a:solidFill>
                      <a:prstDash val="solid"/>
                      <a:round/>
                      <a:headEnd type="none" w="med" len="med"/>
                      <a:tailEnd type="none" w="med" len="med"/>
                    </a:lnL>
                  </a:tcPr>
                </a:tc>
                <a:tc>
                  <a:txBody>
                    <a:bodyPr/>
                    <a:lstStyle/>
                    <a:p>
                      <a:pPr algn="ctr"/>
                      <a:r>
                        <a:rPr lang="nb-NO" sz="1400" dirty="0"/>
                        <a:t>1 210</a:t>
                      </a:r>
                    </a:p>
                  </a:txBody>
                  <a:tcPr anchor="ctr"/>
                </a:tc>
                <a:tc>
                  <a:txBody>
                    <a:bodyPr/>
                    <a:lstStyle/>
                    <a:p>
                      <a:pPr algn="ctr"/>
                      <a:r>
                        <a:rPr lang="nb-NO" sz="1400" i="1" dirty="0"/>
                        <a:t>1</a:t>
                      </a:r>
                      <a:r>
                        <a:rPr lang="nb-NO" sz="1400" i="1" baseline="0" dirty="0"/>
                        <a:t> 305</a:t>
                      </a:r>
                      <a:endParaRPr lang="nb-NO" sz="1400" i="1" dirty="0"/>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432323">
                <a:tc>
                  <a:txBody>
                    <a:bodyPr/>
                    <a:lstStyle/>
                    <a:p>
                      <a:pPr algn="ctr"/>
                      <a:r>
                        <a:rPr lang="nb-NO" sz="1600" dirty="0"/>
                        <a:t>3</a:t>
                      </a:r>
                    </a:p>
                  </a:txBody>
                  <a:tcPr/>
                </a:tc>
                <a:tc>
                  <a:txBody>
                    <a:bodyPr/>
                    <a:lstStyle/>
                    <a:p>
                      <a:r>
                        <a:rPr lang="nb-NO" sz="1100" dirty="0"/>
                        <a:t>760’-896’</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951 – 1130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nb-NO" sz="1400" dirty="0"/>
                        <a:t>2 025</a:t>
                      </a:r>
                    </a:p>
                  </a:txBody>
                  <a:tcPr anchor="ctr">
                    <a:lnL w="38100" cap="flat" cmpd="sng" algn="ctr">
                      <a:solidFill>
                        <a:schemeClr val="tx1"/>
                      </a:solidFill>
                      <a:prstDash val="solid"/>
                      <a:round/>
                      <a:headEnd type="none" w="med" len="med"/>
                      <a:tailEnd type="none" w="med" len="med"/>
                    </a:lnL>
                  </a:tcPr>
                </a:tc>
                <a:tc>
                  <a:txBody>
                    <a:bodyPr/>
                    <a:lstStyle/>
                    <a:p>
                      <a:pPr algn="ctr"/>
                      <a:r>
                        <a:rPr lang="nb-NO" sz="1400" dirty="0"/>
                        <a:t>1 400</a:t>
                      </a:r>
                    </a:p>
                  </a:txBody>
                  <a:tcPr anchor="ctr"/>
                </a:tc>
                <a:tc>
                  <a:txBody>
                    <a:bodyPr/>
                    <a:lstStyle/>
                    <a:p>
                      <a:pPr algn="ctr"/>
                      <a:r>
                        <a:rPr lang="nb-NO" sz="1400" i="1" dirty="0"/>
                        <a:t>1 630</a:t>
                      </a:r>
                    </a:p>
                  </a:txBody>
                  <a:tcPr anchor="ctr">
                    <a:lnR w="28575" cap="flat" cmpd="sng" algn="ctr">
                      <a:solidFill>
                        <a:schemeClr val="tx1"/>
                      </a:solidFill>
                      <a:prstDash val="solid"/>
                      <a:round/>
                      <a:headEnd type="none" w="med" len="med"/>
                      <a:tailEnd type="none" w="med" len="med"/>
                    </a:lnR>
                  </a:tcPr>
                </a:tc>
                <a:tc>
                  <a:txBody>
                    <a:bodyPr/>
                    <a:lstStyle/>
                    <a:p>
                      <a:pPr algn="ctr"/>
                      <a:r>
                        <a:rPr lang="nb-NO" sz="1400" dirty="0"/>
                        <a:t>1 620</a:t>
                      </a:r>
                    </a:p>
                  </a:txBody>
                  <a:tcPr anchor="ctr">
                    <a:lnL w="28575" cap="flat" cmpd="sng" algn="ctr">
                      <a:solidFill>
                        <a:schemeClr val="tx1"/>
                      </a:solidFill>
                      <a:prstDash val="solid"/>
                      <a:round/>
                      <a:headEnd type="none" w="med" len="med"/>
                      <a:tailEnd type="none" w="med" len="med"/>
                    </a:lnL>
                  </a:tcPr>
                </a:tc>
                <a:tc>
                  <a:txBody>
                    <a:bodyPr/>
                    <a:lstStyle/>
                    <a:p>
                      <a:pPr algn="ctr"/>
                      <a:r>
                        <a:rPr lang="nb-NO" sz="1400" dirty="0"/>
                        <a:t>950</a:t>
                      </a:r>
                    </a:p>
                  </a:txBody>
                  <a:tcPr anchor="ctr"/>
                </a:tc>
                <a:tc>
                  <a:txBody>
                    <a:bodyPr/>
                    <a:lstStyle/>
                    <a:p>
                      <a:pPr algn="ctr"/>
                      <a:r>
                        <a:rPr lang="nb-NO" sz="1400" i="1" dirty="0"/>
                        <a:t>975</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75709">
                <a:tc>
                  <a:txBody>
                    <a:bodyPr/>
                    <a:lstStyle/>
                    <a:p>
                      <a:pPr algn="ctr"/>
                      <a:r>
                        <a:rPr lang="nb-NO" sz="1600" dirty="0"/>
                        <a:t>4</a:t>
                      </a:r>
                    </a:p>
                  </a:txBody>
                  <a:tcPr/>
                </a:tc>
                <a:tc>
                  <a:txBody>
                    <a:bodyPr/>
                    <a:lstStyle/>
                    <a:p>
                      <a:r>
                        <a:rPr lang="nb-NO" sz="1100" dirty="0"/>
                        <a:t>674’-759’</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851– 950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nb-NO" sz="1400" dirty="0"/>
                        <a:t>1</a:t>
                      </a:r>
                      <a:r>
                        <a:rPr lang="nb-NO" sz="1400" baseline="0" dirty="0"/>
                        <a:t> 840</a:t>
                      </a:r>
                    </a:p>
                  </a:txBody>
                  <a:tcPr anchor="ctr">
                    <a:lnL w="38100" cap="flat" cmpd="sng" algn="ctr">
                      <a:solidFill>
                        <a:schemeClr val="tx1"/>
                      </a:solidFill>
                      <a:prstDash val="solid"/>
                      <a:round/>
                      <a:headEnd type="none" w="med" len="med"/>
                      <a:tailEnd type="none" w="med" len="med"/>
                    </a:lnL>
                  </a:tcPr>
                </a:tc>
                <a:tc>
                  <a:txBody>
                    <a:bodyPr/>
                    <a:lstStyle/>
                    <a:p>
                      <a:pPr algn="ctr"/>
                      <a:r>
                        <a:rPr lang="nb-NO" sz="1400" dirty="0"/>
                        <a:t>1 400</a:t>
                      </a:r>
                    </a:p>
                  </a:txBody>
                  <a:tcPr anchor="ctr"/>
                </a:tc>
                <a:tc>
                  <a:txBody>
                    <a:bodyPr/>
                    <a:lstStyle/>
                    <a:p>
                      <a:pPr algn="ctr"/>
                      <a:r>
                        <a:rPr lang="nb-NO" sz="1400" i="1" dirty="0"/>
                        <a:t>1 630</a:t>
                      </a:r>
                    </a:p>
                  </a:txBody>
                  <a:tcPr anchor="ctr">
                    <a:lnR w="28575" cap="flat" cmpd="sng" algn="ctr">
                      <a:solidFill>
                        <a:schemeClr val="tx1"/>
                      </a:solidFill>
                      <a:prstDash val="solid"/>
                      <a:round/>
                      <a:headEnd type="none" w="med" len="med"/>
                      <a:tailEnd type="none" w="med" len="med"/>
                    </a:lnR>
                  </a:tcPr>
                </a:tc>
                <a:tc>
                  <a:txBody>
                    <a:bodyPr/>
                    <a:lstStyle/>
                    <a:p>
                      <a:pPr algn="ctr"/>
                      <a:r>
                        <a:rPr lang="nb-NO" sz="1400" dirty="0"/>
                        <a:t>1 450</a:t>
                      </a:r>
                    </a:p>
                  </a:txBody>
                  <a:tcPr anchor="ctr">
                    <a:lnL w="28575" cap="flat" cmpd="sng" algn="ctr">
                      <a:solidFill>
                        <a:schemeClr val="tx1"/>
                      </a:solidFill>
                      <a:prstDash val="solid"/>
                      <a:round/>
                      <a:headEnd type="none" w="med" len="med"/>
                      <a:tailEnd type="none" w="med" len="med"/>
                    </a:lnL>
                  </a:tcPr>
                </a:tc>
                <a:tc>
                  <a:txBody>
                    <a:bodyPr/>
                    <a:lstStyle/>
                    <a:p>
                      <a:pPr algn="ctr"/>
                      <a:r>
                        <a:rPr lang="nb-NO" sz="1400" dirty="0"/>
                        <a:t>950</a:t>
                      </a:r>
                    </a:p>
                  </a:txBody>
                  <a:tcPr anchor="ctr"/>
                </a:tc>
                <a:tc>
                  <a:txBody>
                    <a:bodyPr/>
                    <a:lstStyle/>
                    <a:p>
                      <a:pPr algn="ctr"/>
                      <a:r>
                        <a:rPr lang="nb-NO" sz="1400" i="1" dirty="0"/>
                        <a:t>975</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375709">
                <a:tc>
                  <a:txBody>
                    <a:bodyPr/>
                    <a:lstStyle/>
                    <a:p>
                      <a:pPr algn="ctr"/>
                      <a:r>
                        <a:rPr lang="nb-NO" sz="1600" dirty="0"/>
                        <a:t>5</a:t>
                      </a:r>
                    </a:p>
                  </a:txBody>
                  <a:tcPr/>
                </a:tc>
                <a:tc>
                  <a:txBody>
                    <a:bodyPr/>
                    <a:lstStyle/>
                    <a:p>
                      <a:r>
                        <a:rPr lang="nb-NO" sz="1100" dirty="0"/>
                        <a:t>601’-673’</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761 – 850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nb-NO" sz="1400" dirty="0"/>
                        <a:t>1</a:t>
                      </a:r>
                      <a:r>
                        <a:rPr lang="nb-NO" sz="1400" baseline="0" dirty="0"/>
                        <a:t> 715</a:t>
                      </a:r>
                      <a:endParaRPr lang="nb-NO" sz="1400" dirty="0"/>
                    </a:p>
                  </a:txBody>
                  <a:tcPr anchor="ctr">
                    <a:lnL w="38100" cap="flat" cmpd="sng" algn="ctr">
                      <a:solidFill>
                        <a:schemeClr val="tx1"/>
                      </a:solidFill>
                      <a:prstDash val="solid"/>
                      <a:round/>
                      <a:headEnd type="none" w="med" len="med"/>
                      <a:tailEnd type="none" w="med" len="med"/>
                    </a:lnL>
                  </a:tcPr>
                </a:tc>
                <a:tc>
                  <a:txBody>
                    <a:bodyPr/>
                    <a:lstStyle/>
                    <a:p>
                      <a:pPr algn="ctr"/>
                      <a:r>
                        <a:rPr lang="nb-NO" sz="1400" dirty="0"/>
                        <a:t>1 250</a:t>
                      </a:r>
                    </a:p>
                  </a:txBody>
                  <a:tcPr anchor="ctr"/>
                </a:tc>
                <a:tc>
                  <a:txBody>
                    <a:bodyPr/>
                    <a:lstStyle/>
                    <a:p>
                      <a:pPr algn="ctr"/>
                      <a:r>
                        <a:rPr lang="nb-NO" sz="1400" i="1" dirty="0"/>
                        <a:t>1 470</a:t>
                      </a:r>
                    </a:p>
                  </a:txBody>
                  <a:tcPr anchor="ctr">
                    <a:lnR w="28575" cap="flat" cmpd="sng" algn="ctr">
                      <a:solidFill>
                        <a:schemeClr val="tx1"/>
                      </a:solidFill>
                      <a:prstDash val="solid"/>
                      <a:round/>
                      <a:headEnd type="none" w="med" len="med"/>
                      <a:tailEnd type="none" w="med" len="med"/>
                    </a:lnR>
                  </a:tcPr>
                </a:tc>
                <a:tc>
                  <a:txBody>
                    <a:bodyPr/>
                    <a:lstStyle/>
                    <a:p>
                      <a:pPr algn="ctr"/>
                      <a:r>
                        <a:rPr lang="nb-NO" sz="1400" dirty="0"/>
                        <a:t>1 310</a:t>
                      </a:r>
                    </a:p>
                  </a:txBody>
                  <a:tcPr anchor="ctr">
                    <a:lnL w="28575" cap="flat" cmpd="sng" algn="ctr">
                      <a:solidFill>
                        <a:schemeClr val="tx1"/>
                      </a:solidFill>
                      <a:prstDash val="solid"/>
                      <a:round/>
                      <a:headEnd type="none" w="med" len="med"/>
                      <a:tailEnd type="none" w="med" len="med"/>
                    </a:lnL>
                  </a:tcPr>
                </a:tc>
                <a:tc>
                  <a:txBody>
                    <a:bodyPr/>
                    <a:lstStyle/>
                    <a:p>
                      <a:pPr algn="ctr"/>
                      <a:r>
                        <a:rPr lang="nb-NO" sz="1400" dirty="0"/>
                        <a:t>850</a:t>
                      </a:r>
                    </a:p>
                  </a:txBody>
                  <a:tcPr anchor="ctr"/>
                </a:tc>
                <a:tc>
                  <a:txBody>
                    <a:bodyPr/>
                    <a:lstStyle/>
                    <a:p>
                      <a:pPr algn="ctr"/>
                      <a:r>
                        <a:rPr lang="nb-NO" sz="1400" i="1" dirty="0"/>
                        <a:t>865</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375709">
                <a:tc>
                  <a:txBody>
                    <a:bodyPr/>
                    <a:lstStyle/>
                    <a:p>
                      <a:pPr algn="ctr"/>
                      <a:r>
                        <a:rPr lang="nb-NO" sz="1600" dirty="0"/>
                        <a:t>6</a:t>
                      </a:r>
                    </a:p>
                  </a:txBody>
                  <a:tcPr/>
                </a:tc>
                <a:tc>
                  <a:txBody>
                    <a:bodyPr/>
                    <a:lstStyle/>
                    <a:p>
                      <a:r>
                        <a:rPr lang="nb-NO" sz="1100" dirty="0"/>
                        <a:t>530’-600’</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671 – 760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nb-NO" sz="1400" dirty="0"/>
                        <a:t>1</a:t>
                      </a:r>
                      <a:r>
                        <a:rPr lang="nb-NO" sz="1400" baseline="0" dirty="0"/>
                        <a:t> 600</a:t>
                      </a:r>
                      <a:endParaRPr lang="nb-NO" sz="1400" dirty="0"/>
                    </a:p>
                  </a:txBody>
                  <a:tcPr anchor="ctr">
                    <a:lnL w="38100" cap="flat" cmpd="sng" algn="ctr">
                      <a:solidFill>
                        <a:schemeClr val="tx1"/>
                      </a:solidFill>
                      <a:prstDash val="solid"/>
                      <a:round/>
                      <a:headEnd type="none" w="med" len="med"/>
                      <a:tailEnd type="none" w="med" len="med"/>
                    </a:lnL>
                  </a:tcPr>
                </a:tc>
                <a:tc>
                  <a:txBody>
                    <a:bodyPr/>
                    <a:lstStyle/>
                    <a:p>
                      <a:pPr algn="ctr"/>
                      <a:r>
                        <a:rPr lang="nb-NO" sz="1400" dirty="0"/>
                        <a:t>1 250</a:t>
                      </a:r>
                    </a:p>
                  </a:txBody>
                  <a:tcPr anchor="ctr"/>
                </a:tc>
                <a:tc>
                  <a:txBody>
                    <a:bodyPr/>
                    <a:lstStyle/>
                    <a:p>
                      <a:pPr algn="ctr"/>
                      <a:r>
                        <a:rPr lang="nb-NO" sz="1400" i="1" dirty="0"/>
                        <a:t>1 470</a:t>
                      </a:r>
                    </a:p>
                  </a:txBody>
                  <a:tcPr anchor="ctr">
                    <a:lnR w="28575" cap="flat" cmpd="sng" algn="ctr">
                      <a:solidFill>
                        <a:schemeClr val="tx1"/>
                      </a:solidFill>
                      <a:prstDash val="solid"/>
                      <a:round/>
                      <a:headEnd type="none" w="med" len="med"/>
                      <a:tailEnd type="none" w="med" len="med"/>
                    </a:lnR>
                  </a:tcPr>
                </a:tc>
                <a:tc>
                  <a:txBody>
                    <a:bodyPr/>
                    <a:lstStyle/>
                    <a:p>
                      <a:pPr algn="ctr"/>
                      <a:r>
                        <a:rPr lang="nb-NO" sz="1400" dirty="0"/>
                        <a:t>1</a:t>
                      </a:r>
                      <a:r>
                        <a:rPr lang="nb-NO" sz="1400" baseline="0" dirty="0"/>
                        <a:t> 220</a:t>
                      </a:r>
                      <a:endParaRPr lang="nb-NO" sz="1400" dirty="0"/>
                    </a:p>
                  </a:txBody>
                  <a:tcPr anchor="ctr">
                    <a:lnL w="28575" cap="flat" cmpd="sng" algn="ctr">
                      <a:solidFill>
                        <a:schemeClr val="tx1"/>
                      </a:solidFill>
                      <a:prstDash val="solid"/>
                      <a:round/>
                      <a:headEnd type="none" w="med" len="med"/>
                      <a:tailEnd type="none" w="med" len="med"/>
                    </a:lnL>
                  </a:tcPr>
                </a:tc>
                <a:tc>
                  <a:txBody>
                    <a:bodyPr/>
                    <a:lstStyle/>
                    <a:p>
                      <a:pPr algn="ctr"/>
                      <a:r>
                        <a:rPr lang="nb-NO" sz="1400" dirty="0"/>
                        <a:t>850</a:t>
                      </a:r>
                    </a:p>
                  </a:txBody>
                  <a:tcPr anchor="ctr"/>
                </a:tc>
                <a:tc>
                  <a:txBody>
                    <a:bodyPr/>
                    <a:lstStyle/>
                    <a:p>
                      <a:pPr algn="ctr"/>
                      <a:r>
                        <a:rPr lang="nb-NO" sz="1400" i="1" dirty="0"/>
                        <a:t>865</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375709">
                <a:tc>
                  <a:txBody>
                    <a:bodyPr/>
                    <a:lstStyle/>
                    <a:p>
                      <a:pPr algn="ctr"/>
                      <a:r>
                        <a:rPr lang="nb-NO" sz="1600" dirty="0"/>
                        <a:t>7</a:t>
                      </a:r>
                    </a:p>
                  </a:txBody>
                  <a:tcPr/>
                </a:tc>
                <a:tc>
                  <a:txBody>
                    <a:bodyPr/>
                    <a:lstStyle/>
                    <a:p>
                      <a:r>
                        <a:rPr lang="nb-NO" sz="1100" dirty="0"/>
                        <a:t>&lt;529’</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 670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nb-NO" sz="1400" dirty="0"/>
                        <a:t>1</a:t>
                      </a:r>
                      <a:r>
                        <a:rPr lang="nb-NO" sz="1400" baseline="0" dirty="0"/>
                        <a:t> 300</a:t>
                      </a:r>
                      <a:endParaRPr lang="nb-NO" sz="1400" dirty="0"/>
                    </a:p>
                  </a:txBody>
                  <a:tcPr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nb-NO" sz="1400" dirty="0"/>
                        <a:t>1 070</a:t>
                      </a:r>
                    </a:p>
                  </a:txBody>
                  <a:tcPr anchor="ctr">
                    <a:lnB w="38100" cap="flat" cmpd="sng" algn="ctr">
                      <a:solidFill>
                        <a:schemeClr val="tx1"/>
                      </a:solidFill>
                      <a:prstDash val="solid"/>
                      <a:round/>
                      <a:headEnd type="none" w="med" len="med"/>
                      <a:tailEnd type="none" w="med" len="med"/>
                    </a:lnB>
                  </a:tcPr>
                </a:tc>
                <a:tc>
                  <a:txBody>
                    <a:bodyPr/>
                    <a:lstStyle/>
                    <a:p>
                      <a:pPr algn="ctr"/>
                      <a:r>
                        <a:rPr lang="nb-NO" sz="1400" i="1" dirty="0"/>
                        <a:t>1 135</a:t>
                      </a:r>
                    </a:p>
                  </a:txBody>
                  <a:tcPr anchor="ctr">
                    <a:lnR w="28575"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nb-NO" sz="1400" dirty="0"/>
                        <a:t>1 080</a:t>
                      </a:r>
                    </a:p>
                  </a:txBody>
                  <a:tcPr anchor="ctr">
                    <a:lnL w="28575"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nb-NO" sz="1400" dirty="0"/>
                        <a:t>765</a:t>
                      </a:r>
                    </a:p>
                  </a:txBody>
                  <a:tcPr anchor="ctr">
                    <a:lnB w="38100" cap="flat" cmpd="sng" algn="ctr">
                      <a:solidFill>
                        <a:schemeClr val="tx1"/>
                      </a:solidFill>
                      <a:prstDash val="solid"/>
                      <a:round/>
                      <a:headEnd type="none" w="med" len="med"/>
                      <a:tailEnd type="none" w="med" len="med"/>
                    </a:lnB>
                  </a:tcPr>
                </a:tc>
                <a:tc>
                  <a:txBody>
                    <a:bodyPr/>
                    <a:lstStyle/>
                    <a:p>
                      <a:pPr algn="ctr"/>
                      <a:r>
                        <a:rPr lang="nb-NO" sz="1400" i="1" dirty="0"/>
                        <a:t>745</a:t>
                      </a:r>
                    </a:p>
                  </a:txBody>
                  <a:tcPr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TextBox 4"/>
          <p:cNvSpPr txBox="1"/>
          <p:nvPr/>
        </p:nvSpPr>
        <p:spPr>
          <a:xfrm>
            <a:off x="1514372" y="6042871"/>
            <a:ext cx="9839427" cy="646331"/>
          </a:xfrm>
          <a:prstGeom prst="rect">
            <a:avLst/>
          </a:prstGeom>
          <a:noFill/>
        </p:spPr>
        <p:txBody>
          <a:bodyPr wrap="square" rtlCol="0">
            <a:spAutoFit/>
          </a:bodyPr>
          <a:lstStyle/>
          <a:p>
            <a:pPr marL="342900" indent="-342900">
              <a:buAutoNum type="arabicParenR"/>
            </a:pPr>
            <a:r>
              <a:rPr lang="nb-NO" sz="1200" dirty="0"/>
              <a:t>Det foreligger institusjonelle avtaler med SINTEF og </a:t>
            </a:r>
            <a:r>
              <a:rPr lang="nb-NO" sz="1200" dirty="0" err="1"/>
              <a:t>Equinor</a:t>
            </a:r>
            <a:r>
              <a:rPr lang="nb-NO" sz="1200" dirty="0"/>
              <a:t> som regulerer salgspriser for oppdrag (og salg) for vitenskapelig personell. </a:t>
            </a:r>
          </a:p>
          <a:p>
            <a:pPr marL="342900" indent="-342900">
              <a:buAutoNum type="arabicParenR"/>
            </a:pPr>
            <a:r>
              <a:rPr lang="nb-NO" sz="1200" dirty="0"/>
              <a:t>Generelle oppdragspriser (salgspris oppdrag) kan betraktes som veiledende priser. Oppdragsprosjekter må i henhold til KDs regelverk inneholde en rimelig margin for fortjeneste</a:t>
            </a:r>
          </a:p>
        </p:txBody>
      </p:sp>
      <p:sp>
        <p:nvSpPr>
          <p:cNvPr id="7" name="TextBox 6"/>
          <p:cNvSpPr txBox="1"/>
          <p:nvPr/>
        </p:nvSpPr>
        <p:spPr>
          <a:xfrm>
            <a:off x="9697453" y="472612"/>
            <a:ext cx="2350168" cy="646331"/>
          </a:xfrm>
          <a:prstGeom prst="rect">
            <a:avLst/>
          </a:prstGeom>
          <a:noFill/>
        </p:spPr>
        <p:txBody>
          <a:bodyPr wrap="square" rtlCol="0">
            <a:spAutoFit/>
          </a:bodyPr>
          <a:lstStyle/>
          <a:p>
            <a:r>
              <a:rPr lang="nb-NO" b="1" dirty="0">
                <a:solidFill>
                  <a:srgbClr val="FF0000"/>
                </a:solidFill>
              </a:rPr>
              <a:t>Prislistene er kun til internt bruk</a:t>
            </a:r>
          </a:p>
        </p:txBody>
      </p:sp>
      <p:sp>
        <p:nvSpPr>
          <p:cNvPr id="6" name="TextBox 5">
            <a:extLst>
              <a:ext uri="{FF2B5EF4-FFF2-40B4-BE49-F238E27FC236}">
                <a16:creationId xmlns:a16="http://schemas.microsoft.com/office/drawing/2014/main" id="{65EFBA36-B46B-C182-7A55-D27869F2C722}"/>
              </a:ext>
            </a:extLst>
          </p:cNvPr>
          <p:cNvSpPr txBox="1"/>
          <p:nvPr/>
        </p:nvSpPr>
        <p:spPr>
          <a:xfrm>
            <a:off x="10049500" y="2605965"/>
            <a:ext cx="1437067" cy="3162404"/>
          </a:xfrm>
          <a:prstGeom prst="rect">
            <a:avLst/>
          </a:prstGeom>
          <a:noFill/>
          <a:ln w="19050">
            <a:solidFill>
              <a:srgbClr val="FF0000"/>
            </a:solidFill>
          </a:ln>
        </p:spPr>
        <p:txBody>
          <a:bodyPr wrap="square" rtlCol="0">
            <a:spAutoFit/>
          </a:bodyPr>
          <a:lstStyle/>
          <a:p>
            <a:pPr defTabSz="685800"/>
            <a:r>
              <a:rPr lang="nb-NO" sz="1050" dirty="0">
                <a:solidFill>
                  <a:prstClr val="black"/>
                </a:solidFill>
                <a:latin typeface="Calibri" panose="020F0502020204030204"/>
              </a:rPr>
              <a:t>NB: </a:t>
            </a:r>
          </a:p>
          <a:p>
            <a:pPr defTabSz="685800"/>
            <a:r>
              <a:rPr lang="nb-NO" sz="900" dirty="0">
                <a:solidFill>
                  <a:prstClr val="black"/>
                </a:solidFill>
                <a:latin typeface="Calibri" panose="020F0502020204030204"/>
              </a:rPr>
              <a:t>Det vil – i løpet av september 2023 – bli igangsatt et arbeid med reforhandling av prisene til </a:t>
            </a:r>
            <a:r>
              <a:rPr lang="nb-NO" sz="900" dirty="0" err="1">
                <a:solidFill>
                  <a:prstClr val="black"/>
                </a:solidFill>
                <a:latin typeface="Calibri" panose="020F0502020204030204"/>
              </a:rPr>
              <a:t>Equinor</a:t>
            </a:r>
            <a:r>
              <a:rPr lang="nb-NO" sz="900" dirty="0">
                <a:solidFill>
                  <a:prstClr val="black"/>
                </a:solidFill>
                <a:latin typeface="Calibri" panose="020F0502020204030204"/>
              </a:rPr>
              <a:t>. </a:t>
            </a:r>
          </a:p>
          <a:p>
            <a:pPr defTabSz="685800"/>
            <a:endParaRPr lang="nb-NO" sz="900" dirty="0">
              <a:solidFill>
                <a:prstClr val="black"/>
              </a:solidFill>
              <a:latin typeface="Calibri" panose="020F0502020204030204"/>
            </a:endParaRPr>
          </a:p>
          <a:p>
            <a:pPr defTabSz="685800"/>
            <a:r>
              <a:rPr lang="nb-NO" sz="900" dirty="0">
                <a:solidFill>
                  <a:prstClr val="black"/>
                </a:solidFill>
                <a:latin typeface="Calibri" panose="020F0502020204030204"/>
              </a:rPr>
              <a:t>Målet er at nye priser skal bli gjeldende fra 1.1.24, og tabellen viser de priser som NTNU mener vil gjelde fra dette tidspunkt – basert på den justeringsmekanisme som er avtalt i kontrakt med </a:t>
            </a:r>
            <a:r>
              <a:rPr lang="nb-NO" sz="900" dirty="0" err="1">
                <a:solidFill>
                  <a:prstClr val="black"/>
                </a:solidFill>
                <a:latin typeface="Calibri" panose="020F0502020204030204"/>
              </a:rPr>
              <a:t>Equinor</a:t>
            </a:r>
            <a:r>
              <a:rPr lang="nb-NO" sz="900" dirty="0">
                <a:solidFill>
                  <a:prstClr val="black"/>
                </a:solidFill>
                <a:latin typeface="Calibri" panose="020F0502020204030204"/>
              </a:rPr>
              <a:t>.</a:t>
            </a:r>
          </a:p>
          <a:p>
            <a:pPr defTabSz="685800"/>
            <a:endParaRPr lang="nb-NO" sz="900" dirty="0">
              <a:solidFill>
                <a:prstClr val="black"/>
              </a:solidFill>
              <a:latin typeface="Calibri" panose="020F0502020204030204"/>
            </a:endParaRPr>
          </a:p>
          <a:p>
            <a:pPr defTabSz="685800"/>
            <a:r>
              <a:rPr lang="nb-NO" sz="900" dirty="0">
                <a:solidFill>
                  <a:prstClr val="black"/>
                </a:solidFill>
                <a:latin typeface="Calibri" panose="020F0502020204030204"/>
              </a:rPr>
              <a:t>Men inntil </a:t>
            </a:r>
            <a:r>
              <a:rPr lang="nb-NO" sz="900" dirty="0" err="1">
                <a:solidFill>
                  <a:prstClr val="black"/>
                </a:solidFill>
                <a:latin typeface="Calibri" panose="020F0502020204030204"/>
              </a:rPr>
              <a:t>Equinor</a:t>
            </a:r>
            <a:r>
              <a:rPr lang="nb-NO" sz="900" dirty="0">
                <a:solidFill>
                  <a:prstClr val="black"/>
                </a:solidFill>
                <a:latin typeface="Calibri" panose="020F0502020204030204"/>
              </a:rPr>
              <a:t> har bekreftet at de aksepterer NTNUs beregning er det en viss risiko for at prisene kan bli endret.</a:t>
            </a:r>
          </a:p>
        </p:txBody>
      </p:sp>
      <p:pic>
        <p:nvPicPr>
          <p:cNvPr id="8" name="Picture 7">
            <a:extLst>
              <a:ext uri="{FF2B5EF4-FFF2-40B4-BE49-F238E27FC236}">
                <a16:creationId xmlns:a16="http://schemas.microsoft.com/office/drawing/2014/main" id="{C53501F2-A28D-97AB-DA70-007C0EA199AF}"/>
              </a:ext>
            </a:extLst>
          </p:cNvPr>
          <p:cNvPicPr>
            <a:picLocks noChangeAspect="1"/>
          </p:cNvPicPr>
          <p:nvPr/>
        </p:nvPicPr>
        <p:blipFill>
          <a:blip r:embed="rId2"/>
          <a:stretch>
            <a:fillRect/>
          </a:stretch>
        </p:blipFill>
        <p:spPr>
          <a:xfrm>
            <a:off x="6026331" y="3030583"/>
            <a:ext cx="598546" cy="2826691"/>
          </a:xfrm>
          <a:prstGeom prst="rect">
            <a:avLst/>
          </a:prstGeom>
        </p:spPr>
      </p:pic>
      <p:pic>
        <p:nvPicPr>
          <p:cNvPr id="9" name="Picture 8">
            <a:extLst>
              <a:ext uri="{FF2B5EF4-FFF2-40B4-BE49-F238E27FC236}">
                <a16:creationId xmlns:a16="http://schemas.microsoft.com/office/drawing/2014/main" id="{3489F4FD-7305-BCDE-9CE6-FADB1579434E}"/>
              </a:ext>
            </a:extLst>
          </p:cNvPr>
          <p:cNvPicPr>
            <a:picLocks noChangeAspect="1"/>
          </p:cNvPicPr>
          <p:nvPr/>
        </p:nvPicPr>
        <p:blipFill>
          <a:blip r:embed="rId2"/>
          <a:stretch>
            <a:fillRect/>
          </a:stretch>
        </p:blipFill>
        <p:spPr>
          <a:xfrm>
            <a:off x="8670976" y="3030582"/>
            <a:ext cx="684703" cy="2826691"/>
          </a:xfrm>
          <a:prstGeom prst="rect">
            <a:avLst/>
          </a:prstGeom>
        </p:spPr>
      </p:pic>
    </p:spTree>
    <p:extLst>
      <p:ext uri="{BB962C8B-B14F-4D97-AF65-F5344CB8AC3E}">
        <p14:creationId xmlns:p14="http://schemas.microsoft.com/office/powerpoint/2010/main" val="2225198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4"/>
            <a:ext cx="10515600" cy="1325563"/>
          </a:xfrm>
        </p:spPr>
        <p:txBody>
          <a:bodyPr/>
          <a:lstStyle/>
          <a:p>
            <a:r>
              <a:rPr lang="nb-NO" dirty="0"/>
              <a:t>Salgspriser oppdrag 2024 (dagspriser)</a:t>
            </a:r>
          </a:p>
        </p:txBody>
      </p:sp>
      <p:sp>
        <p:nvSpPr>
          <p:cNvPr id="3" name="Content Placeholder 2"/>
          <p:cNvSpPr>
            <a:spLocks noGrp="1"/>
          </p:cNvSpPr>
          <p:nvPr>
            <p:ph idx="1"/>
          </p:nvPr>
        </p:nvSpPr>
        <p:spPr>
          <a:xfrm>
            <a:off x="838200" y="1081154"/>
            <a:ext cx="10515600" cy="4666629"/>
          </a:xfrm>
        </p:spPr>
        <p:txBody>
          <a:bodyPr>
            <a:normAutofit/>
          </a:bodyPr>
          <a:lstStyle/>
          <a:p>
            <a:r>
              <a:rPr lang="nb-NO" sz="1400" dirty="0"/>
              <a:t>I Planlegger i Unit4 budsjetteres salgspris personale med dagspriser. Prisene under er derfor de som skal benyttes for budsjettering dersom prislisten er fulgt. Dersom det er avtalt en timepris med kunden som avviker fra listeprisen skal dagsprisen beregnes som timepris * 7,5</a:t>
            </a:r>
          </a:p>
        </p:txBody>
      </p:sp>
      <p:graphicFrame>
        <p:nvGraphicFramePr>
          <p:cNvPr id="4" name="Table 3"/>
          <p:cNvGraphicFramePr>
            <a:graphicFrameLocks noGrp="1"/>
          </p:cNvGraphicFramePr>
          <p:nvPr>
            <p:extLst>
              <p:ext uri="{D42A27DB-BD31-4B8C-83A1-F6EECF244321}">
                <p14:modId xmlns:p14="http://schemas.microsoft.com/office/powerpoint/2010/main" val="2252407367"/>
              </p:ext>
            </p:extLst>
          </p:nvPr>
        </p:nvGraphicFramePr>
        <p:xfrm>
          <a:off x="1705792" y="1763485"/>
          <a:ext cx="7446916" cy="3858657"/>
        </p:xfrm>
        <a:graphic>
          <a:graphicData uri="http://schemas.openxmlformats.org/drawingml/2006/table">
            <a:tbl>
              <a:tblPr firstRow="1" bandRow="1">
                <a:tableStyleId>{5C22544A-7EE6-4342-B048-85BDC9FD1C3A}</a:tableStyleId>
              </a:tblPr>
              <a:tblGrid>
                <a:gridCol w="555408">
                  <a:extLst>
                    <a:ext uri="{9D8B030D-6E8A-4147-A177-3AD203B41FA5}">
                      <a16:colId xmlns:a16="http://schemas.microsoft.com/office/drawing/2014/main" val="20000"/>
                    </a:ext>
                  </a:extLst>
                </a:gridCol>
                <a:gridCol w="702786">
                  <a:extLst>
                    <a:ext uri="{9D8B030D-6E8A-4147-A177-3AD203B41FA5}">
                      <a16:colId xmlns:a16="http://schemas.microsoft.com/office/drawing/2014/main" val="20001"/>
                    </a:ext>
                  </a:extLst>
                </a:gridCol>
                <a:gridCol w="849278">
                  <a:extLst>
                    <a:ext uri="{9D8B030D-6E8A-4147-A177-3AD203B41FA5}">
                      <a16:colId xmlns:a16="http://schemas.microsoft.com/office/drawing/2014/main" val="2523987304"/>
                    </a:ext>
                  </a:extLst>
                </a:gridCol>
                <a:gridCol w="920052">
                  <a:extLst>
                    <a:ext uri="{9D8B030D-6E8A-4147-A177-3AD203B41FA5}">
                      <a16:colId xmlns:a16="http://schemas.microsoft.com/office/drawing/2014/main" val="20003"/>
                    </a:ext>
                  </a:extLst>
                </a:gridCol>
                <a:gridCol w="848542">
                  <a:extLst>
                    <a:ext uri="{9D8B030D-6E8A-4147-A177-3AD203B41FA5}">
                      <a16:colId xmlns:a16="http://schemas.microsoft.com/office/drawing/2014/main" val="20004"/>
                    </a:ext>
                  </a:extLst>
                </a:gridCol>
                <a:gridCol w="773301">
                  <a:extLst>
                    <a:ext uri="{9D8B030D-6E8A-4147-A177-3AD203B41FA5}">
                      <a16:colId xmlns:a16="http://schemas.microsoft.com/office/drawing/2014/main" val="20005"/>
                    </a:ext>
                  </a:extLst>
                </a:gridCol>
                <a:gridCol w="951755">
                  <a:extLst>
                    <a:ext uri="{9D8B030D-6E8A-4147-A177-3AD203B41FA5}">
                      <a16:colId xmlns:a16="http://schemas.microsoft.com/office/drawing/2014/main" val="20007"/>
                    </a:ext>
                  </a:extLst>
                </a:gridCol>
                <a:gridCol w="883773">
                  <a:extLst>
                    <a:ext uri="{9D8B030D-6E8A-4147-A177-3AD203B41FA5}">
                      <a16:colId xmlns:a16="http://schemas.microsoft.com/office/drawing/2014/main" val="20008"/>
                    </a:ext>
                  </a:extLst>
                </a:gridCol>
                <a:gridCol w="962021">
                  <a:extLst>
                    <a:ext uri="{9D8B030D-6E8A-4147-A177-3AD203B41FA5}">
                      <a16:colId xmlns:a16="http://schemas.microsoft.com/office/drawing/2014/main" val="20009"/>
                    </a:ext>
                  </a:extLst>
                </a:gridCol>
              </a:tblGrid>
              <a:tr h="375709">
                <a:tc>
                  <a:txBody>
                    <a:bodyPr/>
                    <a:lstStyle/>
                    <a:p>
                      <a:endParaRPr lang="nb-NO" sz="1200" dirty="0"/>
                    </a:p>
                  </a:txBody>
                  <a:tcPr/>
                </a:tc>
                <a:tc gridSpan="2">
                  <a:txBody>
                    <a:bodyPr/>
                    <a:lstStyle/>
                    <a:p>
                      <a:r>
                        <a:rPr lang="nb-NO" sz="1600" b="1" kern="1200" dirty="0">
                          <a:solidFill>
                            <a:schemeClr val="lt1"/>
                          </a:solidFill>
                          <a:latin typeface="+mn-lt"/>
                          <a:ea typeface="+mn-ea"/>
                          <a:cs typeface="+mn-cs"/>
                        </a:rPr>
                        <a:t>Grense kat.</a:t>
                      </a:r>
                    </a:p>
                  </a:txBody>
                  <a:tcPr>
                    <a:lnR w="38100" cap="flat" cmpd="sng" algn="ctr">
                      <a:solidFill>
                        <a:schemeClr val="tx1"/>
                      </a:solidFill>
                      <a:prstDash val="solid"/>
                      <a:round/>
                      <a:headEnd type="none" w="med" len="med"/>
                      <a:tailEnd type="none" w="med" len="med"/>
                    </a:lnR>
                  </a:tcPr>
                </a:tc>
                <a:tc hMerge="1">
                  <a:txBody>
                    <a:bodyPr/>
                    <a:lstStyle/>
                    <a:p>
                      <a:pPr marL="0" algn="l" defTabSz="914400" rtl="0" eaLnBrk="1" latinLnBrk="0" hangingPunct="1"/>
                      <a:endParaRPr lang="nb-NO" sz="1200" b="1" kern="1200" dirty="0">
                        <a:solidFill>
                          <a:schemeClr val="lt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gridSpan="3">
                  <a:txBody>
                    <a:bodyPr/>
                    <a:lstStyle/>
                    <a:p>
                      <a:pPr algn="ctr"/>
                      <a:r>
                        <a:rPr lang="nb-NO" sz="1600" b="1" kern="1200" dirty="0">
                          <a:solidFill>
                            <a:schemeClr val="lt1"/>
                          </a:solidFill>
                          <a:latin typeface="+mn-lt"/>
                          <a:ea typeface="+mn-ea"/>
                          <a:cs typeface="+mn-cs"/>
                        </a:rPr>
                        <a:t>Vitenskapelig ansatte</a:t>
                      </a:r>
                      <a:endParaRPr lang="nb-NO" sz="1200" dirty="0"/>
                    </a:p>
                  </a:txBody>
                  <a:tcP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nb-NO"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pPr algn="ctr"/>
                      <a:endParaRPr lang="nb-NO"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gridSpan="3">
                  <a:txBody>
                    <a:bodyPr/>
                    <a:lstStyle/>
                    <a:p>
                      <a:pPr algn="ctr"/>
                      <a:r>
                        <a:rPr lang="nb-NO" sz="1600" b="1" kern="1200" dirty="0">
                          <a:solidFill>
                            <a:schemeClr val="lt1"/>
                          </a:solidFill>
                          <a:latin typeface="+mn-lt"/>
                          <a:ea typeface="+mn-ea"/>
                          <a:cs typeface="+mn-cs"/>
                        </a:rPr>
                        <a:t>Tekn./adm. Ansatte</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pPr algn="ctr"/>
                      <a:endParaRPr lang="nb-NO" sz="1600" b="1" kern="1200" dirty="0">
                        <a:solidFill>
                          <a:schemeClr val="lt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pPr algn="ctr"/>
                      <a:endParaRPr lang="nb-NO" sz="1600" b="1" kern="1200" dirty="0">
                        <a:solidFill>
                          <a:schemeClr val="lt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586724">
                <a:tc>
                  <a:txBody>
                    <a:bodyPr/>
                    <a:lstStyle/>
                    <a:p>
                      <a:pPr marL="0" algn="l" defTabSz="457200" rtl="0" eaLnBrk="1" latinLnBrk="0" hangingPunct="1"/>
                      <a:r>
                        <a:rPr lang="nb-NO" sz="1600" b="1" kern="1200" dirty="0">
                          <a:solidFill>
                            <a:schemeClr val="lt1"/>
                          </a:solidFill>
                          <a:latin typeface="+mn-lt"/>
                          <a:ea typeface="+mn-ea"/>
                          <a:cs typeface="+mn-cs"/>
                        </a:rPr>
                        <a:t>Kat.</a:t>
                      </a:r>
                    </a:p>
                  </a:txBody>
                  <a:tcPr>
                    <a:solidFill>
                      <a:schemeClr val="accent1">
                        <a:lumMod val="60000"/>
                        <a:lumOff val="40000"/>
                      </a:schemeClr>
                    </a:solidFill>
                  </a:tcPr>
                </a:tc>
                <a:tc>
                  <a:txBody>
                    <a:bodyPr/>
                    <a:lstStyle/>
                    <a:p>
                      <a:pPr marL="0" algn="l" defTabSz="457200" rtl="0" eaLnBrk="1" latinLnBrk="0" hangingPunct="1"/>
                      <a:r>
                        <a:rPr lang="nb-NO" sz="1600" b="1" kern="1200" dirty="0">
                          <a:solidFill>
                            <a:schemeClr val="lt1"/>
                          </a:solidFill>
                          <a:latin typeface="+mn-lt"/>
                          <a:ea typeface="+mn-ea"/>
                          <a:cs typeface="+mn-cs"/>
                        </a:rPr>
                        <a:t>Lønn*</a:t>
                      </a:r>
                    </a:p>
                  </a:txBody>
                  <a:tcPr>
                    <a:lnR w="12700" cap="flat" cmpd="sng" algn="ctr">
                      <a:solidFill>
                        <a:schemeClr val="bg1"/>
                      </a:solidFill>
                      <a:prstDash val="solid"/>
                      <a:round/>
                      <a:headEnd type="none" w="med" len="med"/>
                      <a:tailEnd type="none" w="med" len="med"/>
                    </a:lnR>
                    <a:solidFill>
                      <a:schemeClr val="accent1">
                        <a:lumMod val="60000"/>
                        <a:lumOff val="40000"/>
                      </a:schemeClr>
                    </a:solidFill>
                  </a:tcPr>
                </a:tc>
                <a:tc>
                  <a:txBody>
                    <a:bodyPr/>
                    <a:lstStyle/>
                    <a:p>
                      <a:pPr marL="0" algn="l" defTabSz="914400" rtl="0" eaLnBrk="1" latinLnBrk="0" hangingPunct="1"/>
                      <a:r>
                        <a:rPr lang="nb-NO" sz="1200" b="1" kern="1200" dirty="0">
                          <a:solidFill>
                            <a:schemeClr val="lt1"/>
                          </a:solidFill>
                          <a:latin typeface="+mn-lt"/>
                          <a:ea typeface="+mn-ea"/>
                          <a:cs typeface="+mn-cs"/>
                        </a:rPr>
                        <a:t>Lønns-bånd</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r>
                        <a:rPr lang="nb-NO" sz="1200" b="1" kern="1200" baseline="0" dirty="0">
                          <a:solidFill>
                            <a:schemeClr val="lt1"/>
                          </a:solidFill>
                          <a:latin typeface="+mn-lt"/>
                          <a:ea typeface="+mn-ea"/>
                          <a:cs typeface="+mn-cs"/>
                        </a:rPr>
                        <a:t> oppdrag</a:t>
                      </a:r>
                      <a:r>
                        <a:rPr lang="nb-NO" sz="1200" b="1" kern="1200" baseline="30000" dirty="0">
                          <a:solidFill>
                            <a:schemeClr val="lt1"/>
                          </a:solidFill>
                          <a:latin typeface="+mn-lt"/>
                          <a:ea typeface="+mn-ea"/>
                          <a:cs typeface="+mn-cs"/>
                        </a:rPr>
                        <a:t>2)</a:t>
                      </a:r>
                    </a:p>
                  </a:txBody>
                  <a:tcPr>
                    <a:lnL w="38100"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endParaRPr lang="nb-NO" sz="1200" b="1" kern="1200" dirty="0">
                        <a:solidFill>
                          <a:schemeClr val="lt1"/>
                        </a:solidFill>
                        <a:latin typeface="+mn-lt"/>
                        <a:ea typeface="+mn-ea"/>
                        <a:cs typeface="+mn-cs"/>
                      </a:endParaRPr>
                    </a:p>
                    <a:p>
                      <a:pPr marL="0" algn="l" defTabSz="457200" rtl="0" eaLnBrk="1" latinLnBrk="0" hangingPunct="1"/>
                      <a:r>
                        <a:rPr lang="nb-NO" sz="1200" b="1" kern="1200" dirty="0">
                          <a:solidFill>
                            <a:schemeClr val="lt1"/>
                          </a:solidFill>
                          <a:latin typeface="+mn-lt"/>
                          <a:ea typeface="+mn-ea"/>
                          <a:cs typeface="+mn-cs"/>
                        </a:rPr>
                        <a:t>SINTEF </a:t>
                      </a:r>
                      <a:r>
                        <a:rPr lang="nb-NO" sz="1200" b="1" kern="1200" baseline="30000" dirty="0">
                          <a:solidFill>
                            <a:schemeClr val="lt1"/>
                          </a:solidFill>
                          <a:latin typeface="+mn-lt"/>
                          <a:ea typeface="+mn-ea"/>
                          <a:cs typeface="+mn-cs"/>
                        </a:rPr>
                        <a:t>1)</a:t>
                      </a:r>
                    </a:p>
                  </a:txBody>
                  <a:tcPr>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endParaRPr lang="nb-NO" sz="1200" b="1" kern="1200" dirty="0">
                        <a:solidFill>
                          <a:schemeClr val="lt1"/>
                        </a:solidFill>
                        <a:latin typeface="+mn-lt"/>
                        <a:ea typeface="+mn-ea"/>
                        <a:cs typeface="+mn-cs"/>
                      </a:endParaRPr>
                    </a:p>
                    <a:p>
                      <a:pPr marL="0" algn="l" defTabSz="457200" rtl="0" eaLnBrk="1" latinLnBrk="0" hangingPunct="1"/>
                      <a:r>
                        <a:rPr lang="nb-NO" sz="1200" b="1" kern="1200" dirty="0" err="1">
                          <a:solidFill>
                            <a:schemeClr val="lt1"/>
                          </a:solidFill>
                          <a:latin typeface="+mn-lt"/>
                          <a:ea typeface="+mn-ea"/>
                          <a:cs typeface="+mn-cs"/>
                        </a:rPr>
                        <a:t>Equinor</a:t>
                      </a:r>
                      <a:r>
                        <a:rPr lang="nb-NO" sz="1200" b="1" kern="1200" dirty="0">
                          <a:solidFill>
                            <a:schemeClr val="lt1"/>
                          </a:solidFill>
                          <a:latin typeface="+mn-lt"/>
                          <a:ea typeface="+mn-ea"/>
                          <a:cs typeface="+mn-cs"/>
                        </a:rPr>
                        <a:t> </a:t>
                      </a:r>
                      <a:r>
                        <a:rPr lang="nb-NO" sz="1200" b="1" kern="1200" baseline="30000" dirty="0">
                          <a:solidFill>
                            <a:schemeClr val="lt1"/>
                          </a:solidFill>
                          <a:latin typeface="+mn-lt"/>
                          <a:ea typeface="+mn-ea"/>
                          <a:cs typeface="+mn-cs"/>
                        </a:rPr>
                        <a:t>1) </a:t>
                      </a:r>
                    </a:p>
                  </a:txBody>
                  <a:tcPr>
                    <a:lnR w="28575" cap="flat" cmpd="sng" algn="ctr">
                      <a:solidFill>
                        <a:schemeClr val="tx1"/>
                      </a:solidFill>
                      <a:prstDash val="solid"/>
                      <a:round/>
                      <a:headEnd type="none" w="med" len="med"/>
                      <a:tailEnd type="none" w="med" len="med"/>
                    </a:lnR>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r>
                        <a:rPr lang="nb-NO" sz="1200" b="1" kern="1200" baseline="0" dirty="0">
                          <a:solidFill>
                            <a:schemeClr val="lt1"/>
                          </a:solidFill>
                          <a:latin typeface="+mn-lt"/>
                          <a:ea typeface="+mn-ea"/>
                          <a:cs typeface="+mn-cs"/>
                        </a:rPr>
                        <a:t> oppdrag</a:t>
                      </a:r>
                      <a:r>
                        <a:rPr lang="nb-NO" sz="1200" b="1" kern="1200" baseline="30000" dirty="0">
                          <a:solidFill>
                            <a:schemeClr val="lt1"/>
                          </a:solidFill>
                          <a:latin typeface="+mn-lt"/>
                          <a:ea typeface="+mn-ea"/>
                          <a:cs typeface="+mn-cs"/>
                        </a:rPr>
                        <a:t>2)</a:t>
                      </a:r>
                    </a:p>
                  </a:txBody>
                  <a:tcPr>
                    <a:lnL w="28575"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endParaRPr lang="nb-NO" sz="1200" b="1" kern="1200" dirty="0">
                        <a:solidFill>
                          <a:schemeClr val="lt1"/>
                        </a:solidFill>
                        <a:latin typeface="+mn-lt"/>
                        <a:ea typeface="+mn-ea"/>
                        <a:cs typeface="+mn-cs"/>
                      </a:endParaRPr>
                    </a:p>
                    <a:p>
                      <a:pPr marL="0" algn="l" defTabSz="457200" rtl="0" eaLnBrk="1" latinLnBrk="0" hangingPunct="1"/>
                      <a:r>
                        <a:rPr lang="nb-NO" sz="1200" b="1" kern="1200" dirty="0">
                          <a:solidFill>
                            <a:schemeClr val="lt1"/>
                          </a:solidFill>
                          <a:latin typeface="+mn-lt"/>
                          <a:ea typeface="+mn-ea"/>
                          <a:cs typeface="+mn-cs"/>
                        </a:rPr>
                        <a:t>SINTEF </a:t>
                      </a:r>
                      <a:r>
                        <a:rPr lang="nb-NO" sz="1200" b="1" kern="1200" baseline="30000" dirty="0">
                          <a:solidFill>
                            <a:schemeClr val="lt1"/>
                          </a:solidFill>
                          <a:latin typeface="+mn-lt"/>
                          <a:ea typeface="+mn-ea"/>
                          <a:cs typeface="+mn-cs"/>
                        </a:rPr>
                        <a:t>1)</a:t>
                      </a:r>
                    </a:p>
                  </a:txBody>
                  <a:tcPr>
                    <a:solidFill>
                      <a:schemeClr val="accent1">
                        <a:lumMod val="60000"/>
                        <a:lumOff val="40000"/>
                      </a:schemeClr>
                    </a:solidFill>
                  </a:tcPr>
                </a:tc>
                <a:tc>
                  <a:txBody>
                    <a:bodyPr/>
                    <a:lstStyle/>
                    <a:p>
                      <a:pPr marL="0" algn="l" defTabSz="457200" rtl="0" eaLnBrk="1" latinLnBrk="0" hangingPunct="1"/>
                      <a:r>
                        <a:rPr lang="nb-NO" sz="1200" b="1" kern="1200" dirty="0" err="1">
                          <a:solidFill>
                            <a:schemeClr val="lt1"/>
                          </a:solidFill>
                          <a:latin typeface="+mn-lt"/>
                          <a:ea typeface="+mn-ea"/>
                          <a:cs typeface="+mn-cs"/>
                        </a:rPr>
                        <a:t>Salgspr</a:t>
                      </a:r>
                      <a:endParaRPr lang="nb-NO" sz="1200" b="1" kern="1200" dirty="0">
                        <a:solidFill>
                          <a:schemeClr val="lt1"/>
                        </a:solidFill>
                        <a:latin typeface="+mn-lt"/>
                        <a:ea typeface="+mn-ea"/>
                        <a:cs typeface="+mn-cs"/>
                      </a:endParaRPr>
                    </a:p>
                    <a:p>
                      <a:pPr marL="0" algn="l" defTabSz="457200" rtl="0" eaLnBrk="1" latinLnBrk="0" hangingPunct="1"/>
                      <a:r>
                        <a:rPr lang="nb-NO" sz="1200" b="1" kern="1200" dirty="0" err="1">
                          <a:solidFill>
                            <a:schemeClr val="lt1"/>
                          </a:solidFill>
                          <a:latin typeface="+mn-lt"/>
                          <a:ea typeface="+mn-ea"/>
                          <a:cs typeface="+mn-cs"/>
                        </a:rPr>
                        <a:t>Equinor</a:t>
                      </a:r>
                      <a:r>
                        <a:rPr lang="nb-NO" sz="1200" b="1" kern="1200" dirty="0">
                          <a:solidFill>
                            <a:schemeClr val="lt1"/>
                          </a:solidFill>
                          <a:latin typeface="+mn-lt"/>
                          <a:ea typeface="+mn-ea"/>
                          <a:cs typeface="+mn-cs"/>
                        </a:rPr>
                        <a:t> </a:t>
                      </a:r>
                      <a:r>
                        <a:rPr lang="nb-NO" sz="1200" b="1" kern="1200" baseline="30000" dirty="0">
                          <a:solidFill>
                            <a:schemeClr val="lt1"/>
                          </a:solidFill>
                          <a:latin typeface="+mn-lt"/>
                          <a:ea typeface="+mn-ea"/>
                          <a:cs typeface="+mn-cs"/>
                        </a:rPr>
                        <a:t>1)</a:t>
                      </a:r>
                    </a:p>
                  </a:txBody>
                  <a:tcPr>
                    <a:lnR w="38100" cap="flat" cmpd="sng" algn="ctr">
                      <a:solidFill>
                        <a:schemeClr val="tx1"/>
                      </a:solidFill>
                      <a:prstDash val="solid"/>
                      <a:round/>
                      <a:headEnd type="none" w="med" len="med"/>
                      <a:tailEnd type="none" w="med" len="med"/>
                    </a:lnR>
                    <a:solidFill>
                      <a:schemeClr val="accent1">
                        <a:lumMod val="60000"/>
                        <a:lumOff val="40000"/>
                      </a:schemeClr>
                    </a:solidFill>
                  </a:tcPr>
                </a:tc>
                <a:extLst>
                  <a:ext uri="{0D108BD9-81ED-4DB2-BD59-A6C34878D82A}">
                    <a16:rowId xmlns:a16="http://schemas.microsoft.com/office/drawing/2014/main" val="10001"/>
                  </a:ext>
                </a:extLst>
              </a:tr>
              <a:tr h="375709">
                <a:tc>
                  <a:txBody>
                    <a:bodyPr/>
                    <a:lstStyle/>
                    <a:p>
                      <a:pPr algn="ctr"/>
                      <a:r>
                        <a:rPr lang="nb-NO" sz="1600" dirty="0"/>
                        <a:t>1</a:t>
                      </a:r>
                    </a:p>
                  </a:txBody>
                  <a:tcPr/>
                </a:tc>
                <a:tc>
                  <a:txBody>
                    <a:bodyPr/>
                    <a:lstStyle/>
                    <a:p>
                      <a:r>
                        <a:rPr lang="nb-NO" sz="1100" dirty="0"/>
                        <a:t>&gt;1.188’</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 1511</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r"/>
                      <a:r>
                        <a:rPr lang="nb-NO" sz="1400" dirty="0"/>
                        <a:t>21 230</a:t>
                      </a:r>
                    </a:p>
                  </a:txBody>
                  <a:tcPr anchor="ctr">
                    <a:lnL w="38100" cap="flat" cmpd="sng" algn="ctr">
                      <a:solidFill>
                        <a:schemeClr val="tx1"/>
                      </a:solidFill>
                      <a:prstDash val="solid"/>
                      <a:round/>
                      <a:headEnd type="none" w="med" len="med"/>
                      <a:tailEnd type="none" w="med" len="med"/>
                    </a:lnL>
                  </a:tcPr>
                </a:tc>
                <a:tc>
                  <a:txBody>
                    <a:bodyPr/>
                    <a:lstStyle/>
                    <a:p>
                      <a:pPr algn="r"/>
                      <a:r>
                        <a:rPr lang="nb-NO" sz="1400" dirty="0"/>
                        <a:t>14 630</a:t>
                      </a:r>
                    </a:p>
                  </a:txBody>
                  <a:tcPr anchor="ctr"/>
                </a:tc>
                <a:tc>
                  <a:txBody>
                    <a:bodyPr/>
                    <a:lstStyle/>
                    <a:p>
                      <a:pPr algn="r"/>
                      <a:r>
                        <a:rPr lang="nb-NO" sz="1400" i="1" dirty="0"/>
                        <a:t>15 830</a:t>
                      </a:r>
                    </a:p>
                  </a:txBody>
                  <a:tcPr anchor="ctr">
                    <a:lnR w="28575" cap="flat" cmpd="sng" algn="ctr">
                      <a:solidFill>
                        <a:schemeClr val="tx1"/>
                      </a:solidFill>
                      <a:prstDash val="solid"/>
                      <a:round/>
                      <a:headEnd type="none" w="med" len="med"/>
                      <a:tailEnd type="none" w="med" len="med"/>
                    </a:lnR>
                  </a:tcPr>
                </a:tc>
                <a:tc>
                  <a:txBody>
                    <a:bodyPr/>
                    <a:lstStyle/>
                    <a:p>
                      <a:pPr algn="r"/>
                      <a:r>
                        <a:rPr lang="nb-NO" sz="1400" dirty="0"/>
                        <a:t>18 750</a:t>
                      </a:r>
                    </a:p>
                  </a:txBody>
                  <a:tcPr anchor="ctr">
                    <a:lnL w="28575" cap="flat" cmpd="sng" algn="ctr">
                      <a:solidFill>
                        <a:schemeClr val="tx1"/>
                      </a:solidFill>
                      <a:prstDash val="solid"/>
                      <a:round/>
                      <a:headEnd type="none" w="med" len="med"/>
                      <a:tailEnd type="none" w="med" len="med"/>
                    </a:lnL>
                  </a:tcPr>
                </a:tc>
                <a:tc>
                  <a:txBody>
                    <a:bodyPr/>
                    <a:lstStyle/>
                    <a:p>
                      <a:pPr algn="r"/>
                      <a:r>
                        <a:rPr lang="nb-NO" sz="1400" dirty="0"/>
                        <a:t>9 560</a:t>
                      </a:r>
                    </a:p>
                  </a:txBody>
                  <a:tcPr anchor="ctr"/>
                </a:tc>
                <a:tc>
                  <a:txBody>
                    <a:bodyPr/>
                    <a:lstStyle/>
                    <a:p>
                      <a:pPr algn="r"/>
                      <a:r>
                        <a:rPr lang="nb-NO" sz="1400" i="1" dirty="0"/>
                        <a:t>9 790</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432323">
                <a:tc>
                  <a:txBody>
                    <a:bodyPr/>
                    <a:lstStyle/>
                    <a:p>
                      <a:pPr algn="ctr"/>
                      <a:r>
                        <a:rPr lang="nb-NO" sz="1600" dirty="0"/>
                        <a:t>2</a:t>
                      </a:r>
                    </a:p>
                  </a:txBody>
                  <a:tcPr/>
                </a:tc>
                <a:tc>
                  <a:txBody>
                    <a:bodyPr/>
                    <a:lstStyle/>
                    <a:p>
                      <a:r>
                        <a:rPr lang="nb-NO" sz="1100" dirty="0"/>
                        <a:t>897’-1.187’</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1131 – 1510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r"/>
                      <a:r>
                        <a:rPr lang="nb-NO" sz="1400" dirty="0"/>
                        <a:t>17 100</a:t>
                      </a:r>
                    </a:p>
                  </a:txBody>
                  <a:tcPr anchor="ctr">
                    <a:lnL w="38100" cap="flat" cmpd="sng" algn="ctr">
                      <a:solidFill>
                        <a:schemeClr val="tx1"/>
                      </a:solidFill>
                      <a:prstDash val="solid"/>
                      <a:round/>
                      <a:headEnd type="none" w="med" len="med"/>
                      <a:tailEnd type="none" w="med" len="med"/>
                    </a:lnL>
                  </a:tcPr>
                </a:tc>
                <a:tc>
                  <a:txBody>
                    <a:bodyPr/>
                    <a:lstStyle/>
                    <a:p>
                      <a:pPr algn="r"/>
                      <a:r>
                        <a:rPr lang="nb-NO" sz="1400" dirty="0"/>
                        <a:t>14 630</a:t>
                      </a:r>
                    </a:p>
                  </a:txBody>
                  <a:tcPr anchor="ctr"/>
                </a:tc>
                <a:tc>
                  <a:txBody>
                    <a:bodyPr/>
                    <a:lstStyle/>
                    <a:p>
                      <a:pPr algn="r"/>
                      <a:r>
                        <a:rPr lang="nb-NO" sz="1400" i="1" dirty="0"/>
                        <a:t>15 830</a:t>
                      </a:r>
                    </a:p>
                  </a:txBody>
                  <a:tcPr anchor="ctr">
                    <a:lnR w="28575" cap="flat" cmpd="sng" algn="ctr">
                      <a:solidFill>
                        <a:schemeClr val="tx1"/>
                      </a:solidFill>
                      <a:prstDash val="solid"/>
                      <a:round/>
                      <a:headEnd type="none" w="med" len="med"/>
                      <a:tailEnd type="none" w="med" len="med"/>
                    </a:lnR>
                  </a:tcPr>
                </a:tc>
                <a:tc>
                  <a:txBody>
                    <a:bodyPr/>
                    <a:lstStyle/>
                    <a:p>
                      <a:pPr algn="r"/>
                      <a:r>
                        <a:rPr lang="nb-NO" sz="1400" dirty="0"/>
                        <a:t>1</a:t>
                      </a:r>
                      <a:r>
                        <a:rPr lang="nb-NO" sz="1400" baseline="0" dirty="0"/>
                        <a:t>4 810</a:t>
                      </a:r>
                      <a:endParaRPr lang="nb-NO" sz="1400" dirty="0"/>
                    </a:p>
                  </a:txBody>
                  <a:tcPr anchor="ctr">
                    <a:lnL w="28575" cap="flat" cmpd="sng" algn="ctr">
                      <a:solidFill>
                        <a:schemeClr val="tx1"/>
                      </a:solidFill>
                      <a:prstDash val="solid"/>
                      <a:round/>
                      <a:headEnd type="none" w="med" len="med"/>
                      <a:tailEnd type="none" w="med" len="med"/>
                    </a:lnL>
                  </a:tcPr>
                </a:tc>
                <a:tc>
                  <a:txBody>
                    <a:bodyPr/>
                    <a:lstStyle/>
                    <a:p>
                      <a:pPr algn="r"/>
                      <a:r>
                        <a:rPr lang="nb-NO" sz="1400" dirty="0"/>
                        <a:t>9 080</a:t>
                      </a:r>
                    </a:p>
                  </a:txBody>
                  <a:tcPr anchor="ctr"/>
                </a:tc>
                <a:tc>
                  <a:txBody>
                    <a:bodyPr/>
                    <a:lstStyle/>
                    <a:p>
                      <a:pPr algn="r"/>
                      <a:r>
                        <a:rPr lang="nb-NO" sz="1400" i="1" dirty="0"/>
                        <a:t>9 790</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432323">
                <a:tc>
                  <a:txBody>
                    <a:bodyPr/>
                    <a:lstStyle/>
                    <a:p>
                      <a:pPr algn="ctr"/>
                      <a:r>
                        <a:rPr lang="nb-NO" sz="1600" dirty="0"/>
                        <a:t>3</a:t>
                      </a:r>
                    </a:p>
                  </a:txBody>
                  <a:tcPr/>
                </a:tc>
                <a:tc>
                  <a:txBody>
                    <a:bodyPr/>
                    <a:lstStyle/>
                    <a:p>
                      <a:r>
                        <a:rPr lang="nb-NO" sz="1100" dirty="0"/>
                        <a:t>760’-896’</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951 – 1130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r"/>
                      <a:r>
                        <a:rPr lang="nb-NO" sz="1400" dirty="0"/>
                        <a:t>1</a:t>
                      </a:r>
                      <a:r>
                        <a:rPr lang="nb-NO" sz="1400" baseline="0" dirty="0"/>
                        <a:t>5 190</a:t>
                      </a:r>
                      <a:endParaRPr lang="nb-NO" sz="1400" dirty="0"/>
                    </a:p>
                  </a:txBody>
                  <a:tcPr anchor="ctr">
                    <a:lnL w="38100" cap="flat" cmpd="sng" algn="ctr">
                      <a:solidFill>
                        <a:schemeClr val="tx1"/>
                      </a:solidFill>
                      <a:prstDash val="solid"/>
                      <a:round/>
                      <a:headEnd type="none" w="med" len="med"/>
                      <a:tailEnd type="none" w="med" len="med"/>
                    </a:lnL>
                  </a:tcPr>
                </a:tc>
                <a:tc>
                  <a:txBody>
                    <a:bodyPr/>
                    <a:lstStyle/>
                    <a:p>
                      <a:pPr algn="r"/>
                      <a:r>
                        <a:rPr lang="nb-NO" sz="1400" dirty="0"/>
                        <a:t>  10 500</a:t>
                      </a:r>
                    </a:p>
                  </a:txBody>
                  <a:tcPr anchor="ctr"/>
                </a:tc>
                <a:tc>
                  <a:txBody>
                    <a:bodyPr/>
                    <a:lstStyle/>
                    <a:p>
                      <a:pPr algn="r"/>
                      <a:r>
                        <a:rPr lang="nb-NO" sz="1400" i="1" dirty="0"/>
                        <a:t>12 230</a:t>
                      </a:r>
                    </a:p>
                  </a:txBody>
                  <a:tcPr anchor="ctr">
                    <a:lnR w="28575" cap="flat" cmpd="sng" algn="ctr">
                      <a:solidFill>
                        <a:schemeClr val="tx1"/>
                      </a:solidFill>
                      <a:prstDash val="solid"/>
                      <a:round/>
                      <a:headEnd type="none" w="med" len="med"/>
                      <a:tailEnd type="none" w="med" len="med"/>
                    </a:lnR>
                  </a:tcPr>
                </a:tc>
                <a:tc>
                  <a:txBody>
                    <a:bodyPr/>
                    <a:lstStyle/>
                    <a:p>
                      <a:pPr algn="r"/>
                      <a:r>
                        <a:rPr lang="nb-NO" sz="1400" dirty="0"/>
                        <a:t>12 150</a:t>
                      </a:r>
                    </a:p>
                  </a:txBody>
                  <a:tcPr anchor="ctr">
                    <a:lnL w="28575" cap="flat" cmpd="sng" algn="ctr">
                      <a:solidFill>
                        <a:schemeClr val="tx1"/>
                      </a:solidFill>
                      <a:prstDash val="solid"/>
                      <a:round/>
                      <a:headEnd type="none" w="med" len="med"/>
                      <a:tailEnd type="none" w="med" len="med"/>
                    </a:lnL>
                  </a:tcPr>
                </a:tc>
                <a:tc>
                  <a:txBody>
                    <a:bodyPr/>
                    <a:lstStyle/>
                    <a:p>
                      <a:pPr algn="r"/>
                      <a:r>
                        <a:rPr lang="nb-NO" sz="1400" dirty="0"/>
                        <a:t>7 130</a:t>
                      </a:r>
                    </a:p>
                  </a:txBody>
                  <a:tcPr anchor="ctr"/>
                </a:tc>
                <a:tc>
                  <a:txBody>
                    <a:bodyPr/>
                    <a:lstStyle/>
                    <a:p>
                      <a:pPr algn="r"/>
                      <a:r>
                        <a:rPr lang="nb-NO" sz="1400" i="1" dirty="0"/>
                        <a:t>7 310</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75709">
                <a:tc>
                  <a:txBody>
                    <a:bodyPr/>
                    <a:lstStyle/>
                    <a:p>
                      <a:pPr algn="ctr"/>
                      <a:r>
                        <a:rPr lang="nb-NO" sz="1600" dirty="0"/>
                        <a:t>4</a:t>
                      </a:r>
                    </a:p>
                  </a:txBody>
                  <a:tcPr/>
                </a:tc>
                <a:tc>
                  <a:txBody>
                    <a:bodyPr/>
                    <a:lstStyle/>
                    <a:p>
                      <a:r>
                        <a:rPr lang="nb-NO" sz="1100" dirty="0"/>
                        <a:t>674’-759’</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851– 950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r"/>
                      <a:r>
                        <a:rPr lang="nb-NO" sz="1400" dirty="0"/>
                        <a:t>1</a:t>
                      </a:r>
                      <a:r>
                        <a:rPr lang="nb-NO" sz="1400" baseline="0" dirty="0"/>
                        <a:t>3 800</a:t>
                      </a:r>
                    </a:p>
                  </a:txBody>
                  <a:tcPr anchor="ctr">
                    <a:lnL w="38100" cap="flat" cmpd="sng" algn="ctr">
                      <a:solidFill>
                        <a:schemeClr val="tx1"/>
                      </a:solidFill>
                      <a:prstDash val="solid"/>
                      <a:round/>
                      <a:headEnd type="none" w="med" len="med"/>
                      <a:tailEnd type="none" w="med" len="med"/>
                    </a:lnL>
                  </a:tcPr>
                </a:tc>
                <a:tc>
                  <a:txBody>
                    <a:bodyPr/>
                    <a:lstStyle/>
                    <a:p>
                      <a:pPr algn="r"/>
                      <a:r>
                        <a:rPr lang="nb-NO" sz="1400" dirty="0"/>
                        <a:t> 10 500</a:t>
                      </a:r>
                    </a:p>
                  </a:txBody>
                  <a:tcPr anchor="ctr"/>
                </a:tc>
                <a:tc>
                  <a:txBody>
                    <a:bodyPr/>
                    <a:lstStyle/>
                    <a:p>
                      <a:pPr algn="r"/>
                      <a:r>
                        <a:rPr lang="nb-NO" sz="1400" i="1" dirty="0"/>
                        <a:t>12 230</a:t>
                      </a:r>
                    </a:p>
                  </a:txBody>
                  <a:tcPr anchor="ctr">
                    <a:lnR w="28575" cap="flat" cmpd="sng" algn="ctr">
                      <a:solidFill>
                        <a:schemeClr val="tx1"/>
                      </a:solidFill>
                      <a:prstDash val="solid"/>
                      <a:round/>
                      <a:headEnd type="none" w="med" len="med"/>
                      <a:tailEnd type="none" w="med" len="med"/>
                    </a:lnR>
                  </a:tcPr>
                </a:tc>
                <a:tc>
                  <a:txBody>
                    <a:bodyPr/>
                    <a:lstStyle/>
                    <a:p>
                      <a:pPr algn="r"/>
                      <a:r>
                        <a:rPr lang="nb-NO" sz="1400" dirty="0"/>
                        <a:t>10 880</a:t>
                      </a:r>
                    </a:p>
                  </a:txBody>
                  <a:tcPr anchor="ctr">
                    <a:lnL w="28575" cap="flat" cmpd="sng" algn="ctr">
                      <a:solidFill>
                        <a:schemeClr val="tx1"/>
                      </a:solidFill>
                      <a:prstDash val="solid"/>
                      <a:round/>
                      <a:headEnd type="none" w="med" len="med"/>
                      <a:tailEnd type="none" w="med" len="med"/>
                    </a:lnL>
                  </a:tcPr>
                </a:tc>
                <a:tc>
                  <a:txBody>
                    <a:bodyPr/>
                    <a:lstStyle/>
                    <a:p>
                      <a:pPr algn="r"/>
                      <a:r>
                        <a:rPr lang="nb-NO" sz="1400" dirty="0"/>
                        <a:t>7 130</a:t>
                      </a:r>
                    </a:p>
                  </a:txBody>
                  <a:tcPr anchor="ctr"/>
                </a:tc>
                <a:tc>
                  <a:txBody>
                    <a:bodyPr/>
                    <a:lstStyle/>
                    <a:p>
                      <a:pPr algn="r"/>
                      <a:r>
                        <a:rPr lang="nb-NO" sz="1400" i="1" dirty="0"/>
                        <a:t>7 310</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375709">
                <a:tc>
                  <a:txBody>
                    <a:bodyPr/>
                    <a:lstStyle/>
                    <a:p>
                      <a:pPr algn="ctr"/>
                      <a:r>
                        <a:rPr lang="nb-NO" sz="1600" dirty="0"/>
                        <a:t>5</a:t>
                      </a:r>
                    </a:p>
                  </a:txBody>
                  <a:tcPr/>
                </a:tc>
                <a:tc>
                  <a:txBody>
                    <a:bodyPr/>
                    <a:lstStyle/>
                    <a:p>
                      <a:r>
                        <a:rPr lang="nb-NO" sz="1100" dirty="0"/>
                        <a:t>601’-673’</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761 – 850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r"/>
                      <a:r>
                        <a:rPr lang="nb-NO" sz="1400" dirty="0"/>
                        <a:t>1</a:t>
                      </a:r>
                      <a:r>
                        <a:rPr lang="nb-NO" sz="1400" baseline="0" dirty="0"/>
                        <a:t>2 860</a:t>
                      </a:r>
                      <a:endParaRPr lang="nb-NO" sz="1400" dirty="0"/>
                    </a:p>
                  </a:txBody>
                  <a:tcPr anchor="ctr">
                    <a:lnL w="38100" cap="flat" cmpd="sng" algn="ctr">
                      <a:solidFill>
                        <a:schemeClr val="tx1"/>
                      </a:solidFill>
                      <a:prstDash val="solid"/>
                      <a:round/>
                      <a:headEnd type="none" w="med" len="med"/>
                      <a:tailEnd type="none" w="med" len="med"/>
                    </a:lnL>
                  </a:tcPr>
                </a:tc>
                <a:tc>
                  <a:txBody>
                    <a:bodyPr/>
                    <a:lstStyle/>
                    <a:p>
                      <a:pPr algn="r"/>
                      <a:r>
                        <a:rPr lang="nb-NO" sz="1400" dirty="0"/>
                        <a:t> 9 380</a:t>
                      </a:r>
                    </a:p>
                  </a:txBody>
                  <a:tcPr anchor="ctr"/>
                </a:tc>
                <a:tc>
                  <a:txBody>
                    <a:bodyPr/>
                    <a:lstStyle/>
                    <a:p>
                      <a:pPr algn="r"/>
                      <a:r>
                        <a:rPr lang="nb-NO" sz="1400" i="1" dirty="0"/>
                        <a:t>11 030</a:t>
                      </a:r>
                    </a:p>
                  </a:txBody>
                  <a:tcPr anchor="ctr">
                    <a:lnR w="28575" cap="flat" cmpd="sng" algn="ctr">
                      <a:solidFill>
                        <a:schemeClr val="tx1"/>
                      </a:solidFill>
                      <a:prstDash val="solid"/>
                      <a:round/>
                      <a:headEnd type="none" w="med" len="med"/>
                      <a:tailEnd type="none" w="med" len="med"/>
                    </a:lnR>
                  </a:tcPr>
                </a:tc>
                <a:tc>
                  <a:txBody>
                    <a:bodyPr/>
                    <a:lstStyle/>
                    <a:p>
                      <a:pPr algn="r"/>
                      <a:r>
                        <a:rPr lang="nb-NO" sz="1400" dirty="0"/>
                        <a:t>9 830</a:t>
                      </a:r>
                    </a:p>
                  </a:txBody>
                  <a:tcPr anchor="ctr">
                    <a:lnL w="28575" cap="flat" cmpd="sng" algn="ctr">
                      <a:solidFill>
                        <a:schemeClr val="tx1"/>
                      </a:solidFill>
                      <a:prstDash val="solid"/>
                      <a:round/>
                      <a:headEnd type="none" w="med" len="med"/>
                      <a:tailEnd type="none" w="med" len="med"/>
                    </a:lnL>
                  </a:tcPr>
                </a:tc>
                <a:tc>
                  <a:txBody>
                    <a:bodyPr/>
                    <a:lstStyle/>
                    <a:p>
                      <a:pPr algn="r"/>
                      <a:r>
                        <a:rPr lang="nb-NO" sz="1400" dirty="0"/>
                        <a:t>6 380</a:t>
                      </a:r>
                    </a:p>
                  </a:txBody>
                  <a:tcPr anchor="ctr"/>
                </a:tc>
                <a:tc>
                  <a:txBody>
                    <a:bodyPr/>
                    <a:lstStyle/>
                    <a:p>
                      <a:pPr algn="r"/>
                      <a:r>
                        <a:rPr lang="nb-NO" sz="1400" i="1" dirty="0"/>
                        <a:t>6 490</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375709">
                <a:tc>
                  <a:txBody>
                    <a:bodyPr/>
                    <a:lstStyle/>
                    <a:p>
                      <a:pPr algn="ctr"/>
                      <a:r>
                        <a:rPr lang="nb-NO" sz="1600" dirty="0"/>
                        <a:t>6</a:t>
                      </a:r>
                    </a:p>
                  </a:txBody>
                  <a:tcPr/>
                </a:tc>
                <a:tc>
                  <a:txBody>
                    <a:bodyPr/>
                    <a:lstStyle/>
                    <a:p>
                      <a:r>
                        <a:rPr lang="nb-NO" sz="1100" dirty="0"/>
                        <a:t>530’-600’</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671 – 760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r"/>
                      <a:r>
                        <a:rPr lang="nb-NO" sz="1400" dirty="0"/>
                        <a:t>1</a:t>
                      </a:r>
                      <a:r>
                        <a:rPr lang="nb-NO" sz="1400" baseline="0" dirty="0"/>
                        <a:t>2 000</a:t>
                      </a:r>
                      <a:endParaRPr lang="nb-NO" sz="1400" dirty="0"/>
                    </a:p>
                  </a:txBody>
                  <a:tcPr anchor="ctr">
                    <a:lnL w="38100" cap="flat" cmpd="sng" algn="ctr">
                      <a:solidFill>
                        <a:schemeClr val="tx1"/>
                      </a:solidFill>
                      <a:prstDash val="solid"/>
                      <a:round/>
                      <a:headEnd type="none" w="med" len="med"/>
                      <a:tailEnd type="none" w="med" len="med"/>
                    </a:lnL>
                  </a:tcPr>
                </a:tc>
                <a:tc>
                  <a:txBody>
                    <a:bodyPr/>
                    <a:lstStyle/>
                    <a:p>
                      <a:pPr algn="r"/>
                      <a:r>
                        <a:rPr lang="nb-NO" sz="1400" dirty="0"/>
                        <a:t>9 380</a:t>
                      </a:r>
                    </a:p>
                  </a:txBody>
                  <a:tcPr anchor="ctr"/>
                </a:tc>
                <a:tc>
                  <a:txBody>
                    <a:bodyPr/>
                    <a:lstStyle/>
                    <a:p>
                      <a:pPr algn="r"/>
                      <a:r>
                        <a:rPr lang="nb-NO" sz="1400" i="1" dirty="0"/>
                        <a:t>11 030</a:t>
                      </a:r>
                    </a:p>
                  </a:txBody>
                  <a:tcPr anchor="ctr">
                    <a:lnR w="28575" cap="flat" cmpd="sng" algn="ctr">
                      <a:solidFill>
                        <a:schemeClr val="tx1"/>
                      </a:solidFill>
                      <a:prstDash val="solid"/>
                      <a:round/>
                      <a:headEnd type="none" w="med" len="med"/>
                      <a:tailEnd type="none" w="med" len="med"/>
                    </a:lnR>
                  </a:tcPr>
                </a:tc>
                <a:tc>
                  <a:txBody>
                    <a:bodyPr/>
                    <a:lstStyle/>
                    <a:p>
                      <a:pPr algn="r"/>
                      <a:r>
                        <a:rPr lang="nb-NO" sz="1400" dirty="0"/>
                        <a:t>9 150</a:t>
                      </a:r>
                    </a:p>
                  </a:txBody>
                  <a:tcPr anchor="ctr">
                    <a:lnL w="28575" cap="flat" cmpd="sng" algn="ctr">
                      <a:solidFill>
                        <a:schemeClr val="tx1"/>
                      </a:solidFill>
                      <a:prstDash val="solid"/>
                      <a:round/>
                      <a:headEnd type="none" w="med" len="med"/>
                      <a:tailEnd type="none" w="med" len="med"/>
                    </a:lnL>
                  </a:tcPr>
                </a:tc>
                <a:tc>
                  <a:txBody>
                    <a:bodyPr/>
                    <a:lstStyle/>
                    <a:p>
                      <a:pPr algn="r"/>
                      <a:r>
                        <a:rPr lang="nb-NO" sz="1400" dirty="0"/>
                        <a:t>6 380</a:t>
                      </a:r>
                    </a:p>
                  </a:txBody>
                  <a:tcPr anchor="ctr"/>
                </a:tc>
                <a:tc>
                  <a:txBody>
                    <a:bodyPr/>
                    <a:lstStyle/>
                    <a:p>
                      <a:pPr algn="r"/>
                      <a:r>
                        <a:rPr lang="nb-NO" sz="1400" i="1" dirty="0"/>
                        <a:t>6 490</a:t>
                      </a:r>
                    </a:p>
                  </a:txBody>
                  <a:tcPr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375709">
                <a:tc>
                  <a:txBody>
                    <a:bodyPr/>
                    <a:lstStyle/>
                    <a:p>
                      <a:pPr algn="ctr"/>
                      <a:r>
                        <a:rPr lang="nb-NO" sz="1600" dirty="0"/>
                        <a:t>7</a:t>
                      </a:r>
                    </a:p>
                  </a:txBody>
                  <a:tcPr/>
                </a:tc>
                <a:tc>
                  <a:txBody>
                    <a:bodyPr/>
                    <a:lstStyle/>
                    <a:p>
                      <a:r>
                        <a:rPr lang="nb-NO" sz="1100" dirty="0"/>
                        <a:t>&lt;529’</a:t>
                      </a:r>
                    </a:p>
                  </a:txBody>
                  <a:tcPr>
                    <a:lnR w="12700" cap="flat" cmpd="sng" algn="ctr">
                      <a:solidFill>
                        <a:schemeClr val="bg1"/>
                      </a:solidFill>
                      <a:prstDash val="solid"/>
                      <a:round/>
                      <a:headEnd type="none" w="med" len="med"/>
                      <a:tailEnd type="none" w="med" len="med"/>
                    </a:lnR>
                  </a:tcPr>
                </a:tc>
                <a:tc>
                  <a:txBody>
                    <a:bodyPr/>
                    <a:lstStyle/>
                    <a:p>
                      <a:pPr marL="0" algn="l" defTabSz="914400" rtl="0" eaLnBrk="1" latinLnBrk="0" hangingPunct="1"/>
                      <a:r>
                        <a:rPr lang="nb-NO" sz="1100" kern="1200" dirty="0">
                          <a:solidFill>
                            <a:schemeClr val="dk1"/>
                          </a:solidFill>
                          <a:latin typeface="+mn-lt"/>
                          <a:ea typeface="+mn-ea"/>
                          <a:cs typeface="+mn-cs"/>
                        </a:rPr>
                        <a:t>≤ 670</a:t>
                      </a: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r"/>
                      <a:r>
                        <a:rPr lang="nb-NO" sz="1400" dirty="0"/>
                        <a:t>  9 750</a:t>
                      </a:r>
                    </a:p>
                  </a:txBody>
                  <a:tcPr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r"/>
                      <a:r>
                        <a:rPr lang="nb-NO" sz="1400" dirty="0"/>
                        <a:t>8 030</a:t>
                      </a:r>
                    </a:p>
                  </a:txBody>
                  <a:tcPr anchor="ctr">
                    <a:lnB w="38100" cap="flat" cmpd="sng" algn="ctr">
                      <a:solidFill>
                        <a:schemeClr val="tx1"/>
                      </a:solidFill>
                      <a:prstDash val="solid"/>
                      <a:round/>
                      <a:headEnd type="none" w="med" len="med"/>
                      <a:tailEnd type="none" w="med" len="med"/>
                    </a:lnB>
                  </a:tcPr>
                </a:tc>
                <a:tc>
                  <a:txBody>
                    <a:bodyPr/>
                    <a:lstStyle/>
                    <a:p>
                      <a:pPr algn="r"/>
                      <a:r>
                        <a:rPr lang="nb-NO" sz="1400" i="1" dirty="0"/>
                        <a:t>8 510</a:t>
                      </a:r>
                    </a:p>
                  </a:txBody>
                  <a:tcPr anchor="ctr">
                    <a:lnR w="28575"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r"/>
                      <a:r>
                        <a:rPr lang="nb-NO" sz="1400" dirty="0"/>
                        <a:t>8 100</a:t>
                      </a:r>
                    </a:p>
                  </a:txBody>
                  <a:tcPr anchor="ctr">
                    <a:lnL w="28575"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r"/>
                      <a:r>
                        <a:rPr lang="nb-NO" sz="1400" dirty="0"/>
                        <a:t>5 740</a:t>
                      </a:r>
                    </a:p>
                  </a:txBody>
                  <a:tcPr anchor="ctr">
                    <a:lnB w="38100" cap="flat" cmpd="sng" algn="ctr">
                      <a:solidFill>
                        <a:schemeClr val="tx1"/>
                      </a:solidFill>
                      <a:prstDash val="solid"/>
                      <a:round/>
                      <a:headEnd type="none" w="med" len="med"/>
                      <a:tailEnd type="none" w="med" len="med"/>
                    </a:lnB>
                  </a:tcPr>
                </a:tc>
                <a:tc>
                  <a:txBody>
                    <a:bodyPr/>
                    <a:lstStyle/>
                    <a:p>
                      <a:pPr algn="r"/>
                      <a:r>
                        <a:rPr lang="nb-NO" sz="1400" i="1" dirty="0"/>
                        <a:t>5 590</a:t>
                      </a:r>
                    </a:p>
                  </a:txBody>
                  <a:tcPr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TextBox 4"/>
          <p:cNvSpPr txBox="1"/>
          <p:nvPr/>
        </p:nvSpPr>
        <p:spPr>
          <a:xfrm>
            <a:off x="1514372" y="6042871"/>
            <a:ext cx="9839427" cy="646331"/>
          </a:xfrm>
          <a:prstGeom prst="rect">
            <a:avLst/>
          </a:prstGeom>
          <a:noFill/>
        </p:spPr>
        <p:txBody>
          <a:bodyPr wrap="square" rtlCol="0">
            <a:spAutoFit/>
          </a:bodyPr>
          <a:lstStyle/>
          <a:p>
            <a:pPr marL="342900" indent="-342900">
              <a:buAutoNum type="arabicParenR"/>
            </a:pPr>
            <a:r>
              <a:rPr lang="nb-NO" sz="1200" dirty="0"/>
              <a:t>Det foreligger institusjonelle avtaler med SINTEF og </a:t>
            </a:r>
            <a:r>
              <a:rPr lang="nb-NO" sz="1200" dirty="0" err="1"/>
              <a:t>Equinor</a:t>
            </a:r>
            <a:r>
              <a:rPr lang="nb-NO" sz="1200" dirty="0"/>
              <a:t> som regulerer salgspriser for oppdrag (og salg) for vitenskapelig personell. </a:t>
            </a:r>
          </a:p>
          <a:p>
            <a:pPr marL="342900" indent="-342900">
              <a:buAutoNum type="arabicParenR"/>
            </a:pPr>
            <a:r>
              <a:rPr lang="nb-NO" sz="1200" dirty="0"/>
              <a:t>Generelle oppdragspriser (salgspris oppdrag) kan betraktes som veiledende priser. Oppdragsprosjekter må i henhold til KDs regelverk inneholde en rimelig margin for fortjeneste</a:t>
            </a:r>
          </a:p>
        </p:txBody>
      </p:sp>
      <p:sp>
        <p:nvSpPr>
          <p:cNvPr id="7" name="TextBox 6"/>
          <p:cNvSpPr txBox="1"/>
          <p:nvPr/>
        </p:nvSpPr>
        <p:spPr>
          <a:xfrm>
            <a:off x="9697453" y="472612"/>
            <a:ext cx="2350168" cy="646331"/>
          </a:xfrm>
          <a:prstGeom prst="rect">
            <a:avLst/>
          </a:prstGeom>
          <a:noFill/>
        </p:spPr>
        <p:txBody>
          <a:bodyPr wrap="square" rtlCol="0">
            <a:spAutoFit/>
          </a:bodyPr>
          <a:lstStyle/>
          <a:p>
            <a:r>
              <a:rPr lang="nb-NO" b="1" dirty="0">
                <a:solidFill>
                  <a:srgbClr val="FF0000"/>
                </a:solidFill>
              </a:rPr>
              <a:t>Prislistene er kun til internt bruk</a:t>
            </a:r>
          </a:p>
        </p:txBody>
      </p:sp>
      <p:sp>
        <p:nvSpPr>
          <p:cNvPr id="8" name="TextBox 7">
            <a:extLst>
              <a:ext uri="{FF2B5EF4-FFF2-40B4-BE49-F238E27FC236}">
                <a16:creationId xmlns:a16="http://schemas.microsoft.com/office/drawing/2014/main" id="{5AAB5EC9-C5B3-6D62-CDFD-93915F94BB2F}"/>
              </a:ext>
            </a:extLst>
          </p:cNvPr>
          <p:cNvSpPr txBox="1"/>
          <p:nvPr/>
        </p:nvSpPr>
        <p:spPr>
          <a:xfrm>
            <a:off x="9767674" y="1901926"/>
            <a:ext cx="1437067" cy="3993401"/>
          </a:xfrm>
          <a:prstGeom prst="rect">
            <a:avLst/>
          </a:prstGeom>
          <a:noFill/>
          <a:ln w="19050">
            <a:solidFill>
              <a:srgbClr val="FF0000"/>
            </a:solidFill>
          </a:ln>
        </p:spPr>
        <p:txBody>
          <a:bodyPr wrap="square" rtlCol="0">
            <a:spAutoFit/>
          </a:bodyPr>
          <a:lstStyle/>
          <a:p>
            <a:pPr defTabSz="685800"/>
            <a:r>
              <a:rPr lang="nb-NO" sz="1200" dirty="0">
                <a:solidFill>
                  <a:prstClr val="black"/>
                </a:solidFill>
                <a:latin typeface="Calibri" panose="020F0502020204030204"/>
              </a:rPr>
              <a:t>NB: </a:t>
            </a:r>
          </a:p>
          <a:p>
            <a:pPr defTabSz="685800"/>
            <a:r>
              <a:rPr lang="nb-NO" sz="1050" dirty="0">
                <a:solidFill>
                  <a:prstClr val="black"/>
                </a:solidFill>
                <a:latin typeface="Calibri" panose="020F0502020204030204"/>
              </a:rPr>
              <a:t>Det vil – i løpet av september 2023 – bli igangsatt et arbeid med reforhandling av prisene til </a:t>
            </a:r>
            <a:r>
              <a:rPr lang="nb-NO" sz="1050" dirty="0" err="1">
                <a:solidFill>
                  <a:prstClr val="black"/>
                </a:solidFill>
                <a:latin typeface="Calibri" panose="020F0502020204030204"/>
              </a:rPr>
              <a:t>Equinor</a:t>
            </a:r>
            <a:r>
              <a:rPr lang="nb-NO" sz="1050" dirty="0">
                <a:solidFill>
                  <a:prstClr val="black"/>
                </a:solidFill>
                <a:latin typeface="Calibri" panose="020F0502020204030204"/>
              </a:rPr>
              <a:t>. </a:t>
            </a:r>
          </a:p>
          <a:p>
            <a:pPr defTabSz="685800"/>
            <a:endParaRPr lang="nb-NO" sz="1050" dirty="0">
              <a:solidFill>
                <a:prstClr val="black"/>
              </a:solidFill>
              <a:latin typeface="Calibri" panose="020F0502020204030204"/>
            </a:endParaRPr>
          </a:p>
          <a:p>
            <a:pPr defTabSz="685800"/>
            <a:r>
              <a:rPr lang="nb-NO" sz="1050" dirty="0">
                <a:solidFill>
                  <a:prstClr val="black"/>
                </a:solidFill>
                <a:latin typeface="Calibri" panose="020F0502020204030204"/>
              </a:rPr>
              <a:t>Målet er at nye priser skal bli gjeldende fra 1.1.24, og tabellen viser de priser som NTNU mener vil gjelde fra dette tidspunkt – basert på den justeringsmekanisme som er avtalt i kontrakt med </a:t>
            </a:r>
            <a:r>
              <a:rPr lang="nb-NO" sz="1050" dirty="0" err="1">
                <a:solidFill>
                  <a:prstClr val="black"/>
                </a:solidFill>
                <a:latin typeface="Calibri" panose="020F0502020204030204"/>
              </a:rPr>
              <a:t>Equinor</a:t>
            </a:r>
            <a:r>
              <a:rPr lang="nb-NO" sz="1050" dirty="0">
                <a:solidFill>
                  <a:prstClr val="black"/>
                </a:solidFill>
                <a:latin typeface="Calibri" panose="020F0502020204030204"/>
              </a:rPr>
              <a:t>.</a:t>
            </a:r>
          </a:p>
          <a:p>
            <a:pPr defTabSz="685800"/>
            <a:endParaRPr lang="nb-NO" sz="1050" dirty="0">
              <a:solidFill>
                <a:prstClr val="black"/>
              </a:solidFill>
              <a:latin typeface="Calibri" panose="020F0502020204030204"/>
            </a:endParaRPr>
          </a:p>
          <a:p>
            <a:pPr defTabSz="685800"/>
            <a:r>
              <a:rPr lang="nb-NO" sz="1050" dirty="0">
                <a:solidFill>
                  <a:prstClr val="black"/>
                </a:solidFill>
                <a:latin typeface="Calibri" panose="020F0502020204030204"/>
              </a:rPr>
              <a:t>Men inntil </a:t>
            </a:r>
            <a:r>
              <a:rPr lang="nb-NO" sz="1050" dirty="0" err="1">
                <a:solidFill>
                  <a:prstClr val="black"/>
                </a:solidFill>
                <a:latin typeface="Calibri" panose="020F0502020204030204"/>
              </a:rPr>
              <a:t>Equinor</a:t>
            </a:r>
            <a:r>
              <a:rPr lang="nb-NO" sz="1050" dirty="0">
                <a:solidFill>
                  <a:prstClr val="black"/>
                </a:solidFill>
                <a:latin typeface="Calibri" panose="020F0502020204030204"/>
              </a:rPr>
              <a:t> har bekreftet at de aksepterer NTNUs beregning er det en viss risiko for at prisene kan bli endret.</a:t>
            </a:r>
          </a:p>
        </p:txBody>
      </p:sp>
      <p:pic>
        <p:nvPicPr>
          <p:cNvPr id="9" name="Picture 8">
            <a:extLst>
              <a:ext uri="{FF2B5EF4-FFF2-40B4-BE49-F238E27FC236}">
                <a16:creationId xmlns:a16="http://schemas.microsoft.com/office/drawing/2014/main" id="{CDE1C525-01E0-EDD4-4A4E-A13AAD6A8AF2}"/>
              </a:ext>
            </a:extLst>
          </p:cNvPr>
          <p:cNvPicPr>
            <a:picLocks noChangeAspect="1"/>
          </p:cNvPicPr>
          <p:nvPr/>
        </p:nvPicPr>
        <p:blipFill>
          <a:blip r:embed="rId2"/>
          <a:stretch>
            <a:fillRect/>
          </a:stretch>
        </p:blipFill>
        <p:spPr>
          <a:xfrm>
            <a:off x="5721531" y="2725783"/>
            <a:ext cx="598546" cy="2826691"/>
          </a:xfrm>
          <a:prstGeom prst="rect">
            <a:avLst/>
          </a:prstGeom>
        </p:spPr>
      </p:pic>
      <p:pic>
        <p:nvPicPr>
          <p:cNvPr id="10" name="Picture 9">
            <a:extLst>
              <a:ext uri="{FF2B5EF4-FFF2-40B4-BE49-F238E27FC236}">
                <a16:creationId xmlns:a16="http://schemas.microsoft.com/office/drawing/2014/main" id="{15EFFB30-6579-8CDF-17B7-4DD37A45738E}"/>
              </a:ext>
            </a:extLst>
          </p:cNvPr>
          <p:cNvPicPr>
            <a:picLocks noChangeAspect="1"/>
          </p:cNvPicPr>
          <p:nvPr/>
        </p:nvPicPr>
        <p:blipFill>
          <a:blip r:embed="rId2"/>
          <a:stretch>
            <a:fillRect/>
          </a:stretch>
        </p:blipFill>
        <p:spPr>
          <a:xfrm>
            <a:off x="8468005" y="2725782"/>
            <a:ext cx="684703" cy="2826691"/>
          </a:xfrm>
          <a:prstGeom prst="rect">
            <a:avLst/>
          </a:prstGeom>
        </p:spPr>
      </p:pic>
    </p:spTree>
    <p:extLst>
      <p:ext uri="{BB962C8B-B14F-4D97-AF65-F5344CB8AC3E}">
        <p14:creationId xmlns:p14="http://schemas.microsoft.com/office/powerpoint/2010/main" val="3415105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1290</Words>
  <Application>Microsoft Office PowerPoint</Application>
  <PresentationFormat>Widescreen</PresentationFormat>
  <Paragraphs>350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Salgspriser oppdrag 2023 (timepris)</vt:lpstr>
      <vt:lpstr>Salgspriser oppdrag 2023 (dagspriser)</vt:lpstr>
      <vt:lpstr>Salgspriser oppdrag 2024 (timepris)</vt:lpstr>
      <vt:lpstr>Salgspriser oppdrag 2024 (dagspriser)</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Personalkostnader –  Kostpriser 2018</dc:title>
  <dc:creator>Terje Ruud</dc:creator>
  <cp:lastModifiedBy>Terje Ruud</cp:lastModifiedBy>
  <cp:revision>45</cp:revision>
  <dcterms:created xsi:type="dcterms:W3CDTF">2016-01-14T10:40:24Z</dcterms:created>
  <dcterms:modified xsi:type="dcterms:W3CDTF">2023-09-11T13:48:01Z</dcterms:modified>
</cp:coreProperties>
</file>