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8" r:id="rId3"/>
    <p:sldId id="271" r:id="rId4"/>
    <p:sldId id="270" r:id="rId5"/>
    <p:sldId id="272" r:id="rId6"/>
    <p:sldId id="273" r:id="rId7"/>
  </p:sldIdLst>
  <p:sldSz cx="9144000" cy="6858000" type="screen4x3"/>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8" autoAdjust="0"/>
    <p:restoredTop sz="81528" autoAdjust="0"/>
  </p:normalViewPr>
  <p:slideViewPr>
    <p:cSldViewPr snapToGrid="0" snapToObjects="1">
      <p:cViewPr varScale="1">
        <p:scale>
          <a:sx n="63" d="100"/>
          <a:sy n="63" d="100"/>
        </p:scale>
        <p:origin x="-1308" y="-11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F95A559-41B9-40FC-9EAF-C43B4363A5FB}" type="datetimeFigureOut">
              <a:rPr lang="nb-NO" smtClean="0"/>
              <a:t>11.03.2014</a:t>
            </a:fld>
            <a:endParaRPr lang="nb-NO"/>
          </a:p>
        </p:txBody>
      </p:sp>
      <p:sp>
        <p:nvSpPr>
          <p:cNvPr id="4" name="Plassholder for lysbil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2E33DA3-06E9-4A6B-A667-10AF038CDD3E}" type="slidenum">
              <a:rPr lang="nb-NO" smtClean="0"/>
              <a:t>‹#›</a:t>
            </a:fld>
            <a:endParaRPr lang="nb-NO"/>
          </a:p>
        </p:txBody>
      </p:sp>
    </p:spTree>
    <p:extLst>
      <p:ext uri="{BB962C8B-B14F-4D97-AF65-F5344CB8AC3E}">
        <p14:creationId xmlns:p14="http://schemas.microsoft.com/office/powerpoint/2010/main" val="263486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E33DA3-06E9-4A6B-A667-10AF038CDD3E}" type="slidenum">
              <a:rPr lang="nb-NO" smtClean="0"/>
              <a:t>1</a:t>
            </a:fld>
            <a:endParaRPr lang="nb-NO"/>
          </a:p>
        </p:txBody>
      </p:sp>
    </p:spTree>
    <p:extLst>
      <p:ext uri="{BB962C8B-B14F-4D97-AF65-F5344CB8AC3E}">
        <p14:creationId xmlns:p14="http://schemas.microsoft.com/office/powerpoint/2010/main" val="303851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a:ln/>
        </p:spPr>
      </p:sp>
      <p:sp>
        <p:nvSpPr>
          <p:cNvPr id="13315" name="Plassholder for notater 2"/>
          <p:cNvSpPr>
            <a:spLocks noGrp="1"/>
          </p:cNvSpPr>
          <p:nvPr>
            <p:ph type="body" idx="1"/>
          </p:nvPr>
        </p:nvSpPr>
        <p:spPr>
          <a:noFill/>
        </p:spPr>
        <p:txBody>
          <a:bodyPr/>
          <a:lstStyle/>
          <a:p>
            <a:endParaRPr lang="nb-NO" altLang="nb-NO" b="1" dirty="0" smtClean="0"/>
          </a:p>
        </p:txBody>
      </p:sp>
      <p:sp>
        <p:nvSpPr>
          <p:cNvPr id="13316" name="Plassholder for lysbildenummer 3"/>
          <p:cNvSpPr>
            <a:spLocks noGrp="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fld id="{3D8B2744-E245-4FAF-8397-34B259FCB8F9}" type="slidenum">
              <a:rPr lang="nb-NO" altLang="nb-NO" sz="1200">
                <a:solidFill>
                  <a:srgbClr val="000000"/>
                </a:solidFill>
              </a:rPr>
              <a:pPr/>
              <a:t>2</a:t>
            </a:fld>
            <a:endParaRPr lang="nb-NO" altLang="nb-NO"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a:ln/>
        </p:spPr>
      </p:sp>
      <p:sp>
        <p:nvSpPr>
          <p:cNvPr id="13315" name="Plassholder for notater 2"/>
          <p:cNvSpPr>
            <a:spLocks noGrp="1"/>
          </p:cNvSpPr>
          <p:nvPr>
            <p:ph type="body" idx="1"/>
          </p:nvPr>
        </p:nvSpPr>
        <p:spPr>
          <a:noFill/>
        </p:spPr>
        <p:txBody>
          <a:bodyPr/>
          <a:lstStyle/>
          <a:p>
            <a:endParaRPr lang="nb-NO" altLang="nb-NO" b="1" dirty="0" smtClean="0"/>
          </a:p>
        </p:txBody>
      </p:sp>
      <p:sp>
        <p:nvSpPr>
          <p:cNvPr id="13316" name="Plassholder for lysbildenummer 3"/>
          <p:cNvSpPr>
            <a:spLocks noGrp="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fld id="{3D8B2744-E245-4FAF-8397-34B259FCB8F9}" type="slidenum">
              <a:rPr lang="nb-NO" altLang="nb-NO" sz="1200">
                <a:solidFill>
                  <a:srgbClr val="000000"/>
                </a:solidFill>
              </a:rPr>
              <a:pPr/>
              <a:t>3</a:t>
            </a:fld>
            <a:endParaRPr lang="nb-NO" altLang="nb-NO"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a:ln/>
        </p:spPr>
      </p:sp>
      <p:sp>
        <p:nvSpPr>
          <p:cNvPr id="13315" name="Plassholder for notater 2"/>
          <p:cNvSpPr>
            <a:spLocks noGrp="1"/>
          </p:cNvSpPr>
          <p:nvPr>
            <p:ph type="body" idx="1"/>
          </p:nvPr>
        </p:nvSpPr>
        <p:spPr>
          <a:noFill/>
        </p:spPr>
        <p:txBody>
          <a:bodyPr/>
          <a:lstStyle/>
          <a:p>
            <a:endParaRPr lang="nb-NO" altLang="nb-NO" b="1" dirty="0" smtClean="0"/>
          </a:p>
        </p:txBody>
      </p:sp>
      <p:sp>
        <p:nvSpPr>
          <p:cNvPr id="13316" name="Plassholder for lysbildenummer 3"/>
          <p:cNvSpPr>
            <a:spLocks noGrp="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fld id="{3D8B2744-E245-4FAF-8397-34B259FCB8F9}" type="slidenum">
              <a:rPr lang="nb-NO" altLang="nb-NO" sz="1200">
                <a:solidFill>
                  <a:srgbClr val="000000"/>
                </a:solidFill>
              </a:rPr>
              <a:pPr/>
              <a:t>4</a:t>
            </a:fld>
            <a:endParaRPr lang="nb-NO" altLang="nb-NO"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a:ln/>
        </p:spPr>
      </p:sp>
      <p:sp>
        <p:nvSpPr>
          <p:cNvPr id="13315" name="Plassholder for notater 2"/>
          <p:cNvSpPr>
            <a:spLocks noGrp="1"/>
          </p:cNvSpPr>
          <p:nvPr>
            <p:ph type="body" idx="1"/>
          </p:nvPr>
        </p:nvSpPr>
        <p:spPr>
          <a:noFill/>
        </p:spPr>
        <p:txBody>
          <a:bodyPr/>
          <a:lstStyle/>
          <a:p>
            <a:endParaRPr lang="nb-NO" altLang="nb-NO" b="1" dirty="0" smtClean="0"/>
          </a:p>
        </p:txBody>
      </p:sp>
      <p:sp>
        <p:nvSpPr>
          <p:cNvPr id="13316" name="Plassholder for lysbildenummer 3"/>
          <p:cNvSpPr>
            <a:spLocks noGrp="1"/>
          </p:cNvSpPr>
          <p:nvPr>
            <p:ph type="sldNum" sz="quarter" idx="5"/>
          </p:nvPr>
        </p:nvSpPr>
        <p:spPr>
          <a:noFill/>
        </p:spPr>
        <p:txBody>
          <a:bodyPr/>
          <a:lstStyle>
            <a:lvl1pPr>
              <a:defRPr sz="3600">
                <a:solidFill>
                  <a:schemeClr val="tx1"/>
                </a:solidFill>
                <a:latin typeface="Arial" charset="0"/>
              </a:defRPr>
            </a:lvl1pPr>
            <a:lvl2pPr marL="742950" indent="-285750">
              <a:defRPr sz="3600">
                <a:solidFill>
                  <a:schemeClr val="tx1"/>
                </a:solidFill>
                <a:latin typeface="Arial" charset="0"/>
              </a:defRPr>
            </a:lvl2pPr>
            <a:lvl3pPr marL="1143000" indent="-228600">
              <a:defRPr sz="3600">
                <a:solidFill>
                  <a:schemeClr val="tx1"/>
                </a:solidFill>
                <a:latin typeface="Arial" charset="0"/>
              </a:defRPr>
            </a:lvl3pPr>
            <a:lvl4pPr marL="1600200" indent="-228600">
              <a:defRPr sz="3600">
                <a:solidFill>
                  <a:schemeClr val="tx1"/>
                </a:solidFill>
                <a:latin typeface="Arial" charset="0"/>
              </a:defRPr>
            </a:lvl4pPr>
            <a:lvl5pPr marL="2057400" indent="-22860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fld id="{3D8B2744-E245-4FAF-8397-34B259FCB8F9}" type="slidenum">
              <a:rPr lang="nb-NO" altLang="nb-NO" sz="1200">
                <a:solidFill>
                  <a:srgbClr val="000000"/>
                </a:solidFill>
              </a:rPr>
              <a:pPr/>
              <a:t>5</a:t>
            </a:fld>
            <a:endParaRPr lang="nb-NO" altLang="nb-NO"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E33DA3-06E9-4A6B-A667-10AF038CDD3E}" type="slidenum">
              <a:rPr lang="nb-NO" smtClean="0"/>
              <a:t>6</a:t>
            </a:fld>
            <a:endParaRPr lang="nb-NO"/>
          </a:p>
        </p:txBody>
      </p:sp>
    </p:spTree>
    <p:extLst>
      <p:ext uri="{BB962C8B-B14F-4D97-AF65-F5344CB8AC3E}">
        <p14:creationId xmlns:p14="http://schemas.microsoft.com/office/powerpoint/2010/main" val="302635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4" name="Bilde 3" descr="sirkler.jpg"/>
          <p:cNvPicPr>
            <a:picLocks noChangeAspect="1"/>
          </p:cNvPicPr>
          <p:nvPr userDrawn="1"/>
        </p:nvPicPr>
        <p:blipFill rotWithShape="1">
          <a:blip r:embed="rId13">
            <a:extLst>
              <a:ext uri="{28A0092B-C50C-407E-A947-70E740481C1C}">
                <a14:useLocalDpi xmlns:a14="http://schemas.microsoft.com/office/drawing/2010/main" val="0"/>
              </a:ext>
            </a:extLst>
          </a:blip>
          <a:srcRect r="18451"/>
          <a:stretch/>
        </p:blipFill>
        <p:spPr>
          <a:xfrm>
            <a:off x="7993703" y="511250"/>
            <a:ext cx="1151994" cy="1148515"/>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tnu.no/utdanningskvalit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p:cNvSpPr>
            <a:spLocks noGrp="1"/>
          </p:cNvSpPr>
          <p:nvPr>
            <p:ph type="ctrTitle"/>
          </p:nvPr>
        </p:nvSpPr>
        <p:spPr>
          <a:xfrm>
            <a:off x="497078" y="3516619"/>
            <a:ext cx="7772400" cy="901094"/>
          </a:xfrm>
        </p:spPr>
        <p:txBody>
          <a:bodyPr>
            <a:noAutofit/>
          </a:bodyPr>
          <a:lstStyle/>
          <a:p>
            <a:r>
              <a:rPr lang="nb-NO" sz="4000" dirty="0"/>
              <a:t>Om studentevaluering</a:t>
            </a:r>
            <a:br>
              <a:rPr lang="nb-NO" sz="4000" dirty="0"/>
            </a:br>
            <a:r>
              <a:rPr lang="nb-NO" sz="4000" dirty="0" smtClean="0"/>
              <a:t/>
            </a:r>
            <a:br>
              <a:rPr lang="nb-NO" sz="4000" dirty="0" smtClean="0"/>
            </a:br>
            <a:r>
              <a:rPr lang="nb-NO" sz="4000" dirty="0" smtClean="0">
                <a:effectLst>
                  <a:outerShdw blurRad="38100" dist="38100" dir="2700000" algn="tl">
                    <a:srgbClr val="000000">
                      <a:alpha val="43137"/>
                    </a:srgbClr>
                  </a:outerShdw>
                </a:effectLst>
              </a:rPr>
              <a:t/>
            </a:r>
            <a:br>
              <a:rPr lang="nb-NO" sz="4000" dirty="0" smtClean="0">
                <a:effectLst>
                  <a:outerShdw blurRad="38100" dist="38100" dir="2700000" algn="tl">
                    <a:srgbClr val="000000">
                      <a:alpha val="43137"/>
                    </a:srgbClr>
                  </a:outerShdw>
                </a:effectLst>
              </a:rPr>
            </a:br>
            <a:endParaRPr lang="nb-NO" sz="4000" dirty="0"/>
          </a:p>
        </p:txBody>
      </p:sp>
      <p:sp>
        <p:nvSpPr>
          <p:cNvPr id="3" name="Undertittel 2"/>
          <p:cNvSpPr>
            <a:spLocks noGrp="1"/>
          </p:cNvSpPr>
          <p:nvPr>
            <p:ph type="subTitle" idx="1"/>
          </p:nvPr>
        </p:nvSpPr>
        <p:spPr>
          <a:xfrm>
            <a:off x="569601" y="3894014"/>
            <a:ext cx="7772400" cy="1392896"/>
          </a:xfrm>
        </p:spPr>
        <p:txBody>
          <a:bodyPr>
            <a:normAutofit/>
          </a:bodyPr>
          <a:lstStyle/>
          <a:p>
            <a:r>
              <a:rPr lang="nb-NO" sz="2000" dirty="0" smtClean="0"/>
              <a:t/>
            </a:r>
            <a:br>
              <a:rPr lang="nb-NO" sz="2000" dirty="0" smtClean="0"/>
            </a:br>
            <a:r>
              <a:rPr lang="nb-NO" sz="2000" dirty="0" smtClean="0"/>
              <a:t>NTNUs </a:t>
            </a:r>
            <a:r>
              <a:rPr lang="nb-NO" sz="2000" dirty="0"/>
              <a:t>system for </a:t>
            </a:r>
            <a:r>
              <a:rPr lang="nb-NO" sz="2000" dirty="0" smtClean="0"/>
              <a:t>kvalitetssikring </a:t>
            </a:r>
            <a:r>
              <a:rPr lang="nb-NO" sz="2000" dirty="0"/>
              <a:t>av utdanning</a:t>
            </a:r>
            <a:endParaRPr lang="nb-NO" sz="2000" b="1" dirty="0">
              <a:effectLst>
                <a:outerShdw blurRad="38100" dist="38100" dir="2700000" algn="tl">
                  <a:srgbClr val="000000">
                    <a:alpha val="43137"/>
                  </a:srgbClr>
                </a:outerShdw>
              </a:effectLst>
            </a:endParaRPr>
          </a:p>
          <a:p>
            <a:endParaRPr lang="nb-NO" b="1" dirty="0" smtClean="0">
              <a:effectLst>
                <a:outerShdw blurRad="38100" dist="38100" dir="2700000" algn="tl">
                  <a:srgbClr val="000000">
                    <a:alpha val="43137"/>
                  </a:srgbClr>
                </a:outerShdw>
              </a:effectLst>
            </a:endParaRPr>
          </a:p>
          <a:p>
            <a:endParaRPr lang="nb-NO" sz="2400" dirty="0"/>
          </a:p>
        </p:txBody>
      </p:sp>
      <p:grpSp>
        <p:nvGrpSpPr>
          <p:cNvPr id="6" name="Gruppe 5"/>
          <p:cNvGrpSpPr/>
          <p:nvPr/>
        </p:nvGrpSpPr>
        <p:grpSpPr>
          <a:xfrm>
            <a:off x="6517094" y="359678"/>
            <a:ext cx="2155389" cy="1751325"/>
            <a:chOff x="6429510" y="337780"/>
            <a:chExt cx="2155389" cy="1751325"/>
          </a:xfrm>
        </p:grpSpPr>
        <p:sp>
          <p:nvSpPr>
            <p:cNvPr id="5" name="Ellipse 4"/>
            <p:cNvSpPr/>
            <p:nvPr/>
          </p:nvSpPr>
          <p:spPr>
            <a:xfrm>
              <a:off x="7596009" y="337780"/>
              <a:ext cx="988890" cy="988890"/>
            </a:xfrm>
            <a:prstGeom prst="ellipse">
              <a:avLst/>
            </a:prstGeom>
            <a:solidFill>
              <a:srgbClr val="0D347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Ellipse 11"/>
            <p:cNvSpPr/>
            <p:nvPr/>
          </p:nvSpPr>
          <p:spPr>
            <a:xfrm>
              <a:off x="6815720" y="641606"/>
              <a:ext cx="475240" cy="475240"/>
            </a:xfrm>
            <a:prstGeom prst="ellipse">
              <a:avLst/>
            </a:prstGeom>
            <a:solidFill>
              <a:srgbClr val="0D34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Ellipse 13"/>
            <p:cNvSpPr/>
            <p:nvPr/>
          </p:nvSpPr>
          <p:spPr>
            <a:xfrm>
              <a:off x="6995176" y="1326670"/>
              <a:ext cx="762435" cy="762435"/>
            </a:xfrm>
            <a:prstGeom prst="ellipse">
              <a:avLst/>
            </a:prstGeom>
            <a:solidFill>
              <a:srgbClr val="BBAC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Ellipse 14"/>
            <p:cNvSpPr/>
            <p:nvPr/>
          </p:nvSpPr>
          <p:spPr>
            <a:xfrm>
              <a:off x="6429510" y="1339986"/>
              <a:ext cx="218266" cy="218266"/>
            </a:xfrm>
            <a:prstGeom prst="ellipse">
              <a:avLst/>
            </a:prstGeom>
            <a:solidFill>
              <a:srgbClr val="BBAC76">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pic>
        <p:nvPicPr>
          <p:cNvPr id="16" name="Bilde 15" descr="ny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01" y="603260"/>
            <a:ext cx="3139440" cy="893064"/>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81213"/>
            <a:ext cx="2763837" cy="338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6" name="Plassholder for innhold 6"/>
          <p:cNvSpPr>
            <a:spLocks noGrp="1"/>
          </p:cNvSpPr>
          <p:nvPr>
            <p:ph idx="1"/>
          </p:nvPr>
        </p:nvSpPr>
        <p:spPr>
          <a:xfrm>
            <a:off x="3197987" y="2324775"/>
            <a:ext cx="5857875" cy="3136900"/>
          </a:xfrm>
        </p:spPr>
        <p:txBody>
          <a:bodyPr>
            <a:normAutofit/>
          </a:bodyPr>
          <a:lstStyle/>
          <a:p>
            <a:pPr marL="0" indent="0">
              <a:buNone/>
            </a:pPr>
            <a:endParaRPr lang="nb-NO" sz="1600" dirty="0" smtClean="0"/>
          </a:p>
          <a:p>
            <a:pPr marL="0" indent="0">
              <a:buNone/>
            </a:pPr>
            <a:endParaRPr lang="nb-NO" sz="1600" dirty="0"/>
          </a:p>
          <a:p>
            <a:pPr marL="0" indent="0">
              <a:buNone/>
            </a:pPr>
            <a:r>
              <a:rPr lang="nb-NO" sz="2000" dirty="0" smtClean="0"/>
              <a:t>Ved </a:t>
            </a:r>
            <a:r>
              <a:rPr lang="nb-NO" sz="2000" dirty="0"/>
              <a:t>hver gjennomføring skal emneansvarlig gjennomføre en emneevaluering. </a:t>
            </a:r>
            <a:endParaRPr lang="nb-NO" sz="2000" dirty="0" smtClean="0"/>
          </a:p>
          <a:p>
            <a:pPr marL="0" indent="0">
              <a:buNone/>
            </a:pPr>
            <a:endParaRPr lang="nb-NO" sz="2000" dirty="0"/>
          </a:p>
          <a:p>
            <a:pPr marL="0" indent="0">
              <a:buNone/>
            </a:pPr>
            <a:r>
              <a:rPr lang="nb-NO" sz="2000" dirty="0" smtClean="0"/>
              <a:t>Alle emneevalueringer </a:t>
            </a:r>
            <a:r>
              <a:rPr lang="nb-NO" sz="2000" dirty="0"/>
              <a:t>skal inneholde en studentevaluering, normalt basert på </a:t>
            </a:r>
            <a:r>
              <a:rPr lang="nb-NO" sz="2000" dirty="0" smtClean="0"/>
              <a:t>referansegruppemetodikk</a:t>
            </a:r>
            <a:r>
              <a:rPr lang="nb-NO" sz="2000" dirty="0"/>
              <a:t>. </a:t>
            </a:r>
            <a:endParaRPr lang="nb-NO" sz="2000" dirty="0" smtClean="0"/>
          </a:p>
          <a:p>
            <a:pPr marL="0" indent="0">
              <a:buNone/>
            </a:pPr>
            <a:endParaRPr lang="nb-NO" sz="1600" dirty="0" smtClean="0"/>
          </a:p>
          <a:p>
            <a:pPr marL="0" indent="0">
              <a:buNone/>
            </a:pPr>
            <a:endParaRPr lang="nb-NO" sz="1600" dirty="0" smtClean="0"/>
          </a:p>
          <a:p>
            <a:pPr marL="0" indent="0">
              <a:buNone/>
            </a:pPr>
            <a:endParaRPr lang="nb-NO" sz="1600" b="1" dirty="0"/>
          </a:p>
        </p:txBody>
      </p:sp>
      <p:sp>
        <p:nvSpPr>
          <p:cNvPr id="3" name="Tittel 2"/>
          <p:cNvSpPr>
            <a:spLocks noGrp="1"/>
          </p:cNvSpPr>
          <p:nvPr>
            <p:ph type="title"/>
          </p:nvPr>
        </p:nvSpPr>
        <p:spPr/>
        <p:txBody>
          <a:bodyPr>
            <a:noAutofit/>
          </a:bodyPr>
          <a:lstStyle/>
          <a:p>
            <a:r>
              <a:rPr lang="nb-NO" dirty="0" smtClean="0"/>
              <a:t>Studentevaluering </a:t>
            </a:r>
            <a:r>
              <a:rPr lang="nb-NO" dirty="0"/>
              <a:t>av </a:t>
            </a:r>
            <a:r>
              <a:rPr lang="nb-NO" dirty="0" smtClean="0"/>
              <a:t>emner</a:t>
            </a:r>
            <a:endParaRPr lang="nb-NO" dirty="0"/>
          </a:p>
        </p:txBody>
      </p:sp>
    </p:spTree>
    <p:extLst>
      <p:ext uri="{BB962C8B-B14F-4D97-AF65-F5344CB8AC3E}">
        <p14:creationId xmlns:p14="http://schemas.microsoft.com/office/powerpoint/2010/main" val="38809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81213"/>
            <a:ext cx="2763837" cy="338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6" name="Plassholder for innhold 6"/>
          <p:cNvSpPr>
            <a:spLocks noGrp="1"/>
          </p:cNvSpPr>
          <p:nvPr>
            <p:ph idx="1"/>
          </p:nvPr>
        </p:nvSpPr>
        <p:spPr>
          <a:xfrm>
            <a:off x="3286125" y="1858431"/>
            <a:ext cx="5857875" cy="3136900"/>
          </a:xfrm>
        </p:spPr>
        <p:txBody>
          <a:bodyPr>
            <a:noAutofit/>
          </a:bodyPr>
          <a:lstStyle/>
          <a:p>
            <a:pPr marL="0" indent="0">
              <a:buNone/>
            </a:pPr>
            <a:r>
              <a:rPr lang="nb-NO" sz="2000" b="1" dirty="0" smtClean="0"/>
              <a:t>Delta i studentevaluering</a:t>
            </a:r>
          </a:p>
          <a:p>
            <a:pPr marL="0" indent="0">
              <a:buNone/>
            </a:pPr>
            <a:r>
              <a:rPr lang="nb-NO" sz="2000" dirty="0" smtClean="0"/>
              <a:t>Du </a:t>
            </a:r>
            <a:r>
              <a:rPr lang="nb-NO" sz="2000" dirty="0"/>
              <a:t>kan delta i evaluering av emnene dine gjennom å gi løpende tilbakemelding til referansegruppene, og delta i referansegrupper, spørreskjemaundersøkelser, møter med </a:t>
            </a:r>
            <a:r>
              <a:rPr lang="nb-NO" sz="2000" dirty="0" smtClean="0"/>
              <a:t>mer.</a:t>
            </a:r>
          </a:p>
          <a:p>
            <a:pPr marL="0" indent="0">
              <a:buNone/>
            </a:pPr>
            <a:endParaRPr lang="nb-NO" sz="2000" b="1" dirty="0"/>
          </a:p>
          <a:p>
            <a:pPr marL="0" indent="0">
              <a:buNone/>
            </a:pPr>
            <a:r>
              <a:rPr lang="nb-NO" sz="2000" b="1" dirty="0" smtClean="0"/>
              <a:t>Delta </a:t>
            </a:r>
            <a:r>
              <a:rPr lang="nb-NO" sz="2000" b="1" dirty="0"/>
              <a:t>i </a:t>
            </a:r>
            <a:r>
              <a:rPr lang="nb-NO" sz="2000" b="1" dirty="0" smtClean="0"/>
              <a:t>studentdemokratiet</a:t>
            </a:r>
            <a:endParaRPr lang="nb-NO" sz="2000" b="1" dirty="0"/>
          </a:p>
          <a:p>
            <a:pPr marL="0" indent="0">
              <a:buNone/>
            </a:pPr>
            <a:r>
              <a:rPr lang="nb-NO" sz="2000" dirty="0"/>
              <a:t>Studentdemokratiet skal representere studentene i kvalitetssikringsarbeidet på alle nivå i organisasjonen. Studentdemokratiet har tillitsvalgte på fakultet- og instituttnivå og i alle studieprogramråd. </a:t>
            </a:r>
          </a:p>
          <a:p>
            <a:pPr marL="0" indent="0">
              <a:buNone/>
            </a:pPr>
            <a:endParaRPr lang="nb-NO" sz="2000" dirty="0" smtClean="0"/>
          </a:p>
          <a:p>
            <a:pPr marL="0" indent="0">
              <a:buNone/>
            </a:pPr>
            <a:endParaRPr lang="nb-NO" sz="2000" dirty="0" smtClean="0"/>
          </a:p>
          <a:p>
            <a:pPr marL="0" indent="0">
              <a:buNone/>
            </a:pPr>
            <a:endParaRPr lang="nb-NO" sz="2000" b="1" dirty="0"/>
          </a:p>
        </p:txBody>
      </p:sp>
      <p:sp>
        <p:nvSpPr>
          <p:cNvPr id="3" name="Tittel 2"/>
          <p:cNvSpPr>
            <a:spLocks noGrp="1"/>
          </p:cNvSpPr>
          <p:nvPr>
            <p:ph type="title"/>
          </p:nvPr>
        </p:nvSpPr>
        <p:spPr/>
        <p:txBody>
          <a:bodyPr>
            <a:noAutofit/>
          </a:bodyPr>
          <a:lstStyle/>
          <a:p>
            <a:r>
              <a:rPr lang="nb-NO" dirty="0" smtClean="0"/>
              <a:t>Studentenes oppgaver</a:t>
            </a:r>
            <a:endParaRPr lang="nb-NO" dirty="0"/>
          </a:p>
        </p:txBody>
      </p:sp>
    </p:spTree>
    <p:extLst>
      <p:ext uri="{BB962C8B-B14F-4D97-AF65-F5344CB8AC3E}">
        <p14:creationId xmlns:p14="http://schemas.microsoft.com/office/powerpoint/2010/main" val="326068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81213"/>
            <a:ext cx="2763837" cy="338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6" name="Plassholder for innhold 6"/>
          <p:cNvSpPr>
            <a:spLocks noGrp="1"/>
          </p:cNvSpPr>
          <p:nvPr>
            <p:ph idx="1"/>
          </p:nvPr>
        </p:nvSpPr>
        <p:spPr>
          <a:xfrm>
            <a:off x="3152267" y="1748703"/>
            <a:ext cx="5857875" cy="3136900"/>
          </a:xfrm>
        </p:spPr>
        <p:txBody>
          <a:bodyPr>
            <a:noAutofit/>
          </a:bodyPr>
          <a:lstStyle/>
          <a:p>
            <a:pPr marL="0" indent="0">
              <a:buNone/>
            </a:pPr>
            <a:r>
              <a:rPr lang="nb-NO" sz="2000" dirty="0" smtClean="0"/>
              <a:t>Ha </a:t>
            </a:r>
            <a:r>
              <a:rPr lang="nb-NO" sz="2000" dirty="0"/>
              <a:t>løpende dialog med studentene gjennom </a:t>
            </a:r>
            <a:r>
              <a:rPr lang="nb-NO" sz="2000" dirty="0" smtClean="0"/>
              <a:t>semesteret</a:t>
            </a:r>
            <a:r>
              <a:rPr lang="nb-NO" sz="2000" dirty="0"/>
              <a:t> </a:t>
            </a:r>
            <a:r>
              <a:rPr lang="nb-NO" sz="2000" dirty="0" smtClean="0"/>
              <a:t>og representere </a:t>
            </a:r>
            <a:r>
              <a:rPr lang="nb-NO" sz="2000" dirty="0"/>
              <a:t>alle studentene i emnet i </a:t>
            </a:r>
            <a:r>
              <a:rPr lang="nb-NO" sz="2000" dirty="0" smtClean="0"/>
              <a:t>referansegruppemøtene.</a:t>
            </a:r>
            <a:br>
              <a:rPr lang="nb-NO" sz="2000" dirty="0" smtClean="0"/>
            </a:br>
            <a:endParaRPr lang="nb-NO" sz="2000" dirty="0"/>
          </a:p>
          <a:p>
            <a:pPr marL="0" indent="0">
              <a:buNone/>
            </a:pPr>
            <a:r>
              <a:rPr lang="nb-NO" sz="2000" dirty="0" smtClean="0"/>
              <a:t>Skrive referansegrupperapport: Her </a:t>
            </a:r>
            <a:r>
              <a:rPr lang="nb-NO" sz="2000" dirty="0"/>
              <a:t>gir referansegruppen sin tilbakemelding om hva som har fungert godt og bør videreføres, og hva som eventuelt ikke fungerer godt og hvor det bør finnes tiltak for utvikling av kvaliteten. Fokus bør være på hvorvidt tilrettelegging og ressurser er hensiktsmessige og hvordan læringsaktiviteter og vurderingsform bidrar </a:t>
            </a:r>
            <a:r>
              <a:rPr lang="nb-NO" sz="2000" dirty="0" smtClean="0"/>
              <a:t>til at </a:t>
            </a:r>
            <a:r>
              <a:rPr lang="nb-NO" sz="2000" dirty="0"/>
              <a:t>studentene når læringsmålene for emnet. </a:t>
            </a:r>
            <a:endParaRPr lang="nb-NO" sz="2000" dirty="0">
              <a:effectLst/>
            </a:endParaRPr>
          </a:p>
        </p:txBody>
      </p:sp>
      <p:sp>
        <p:nvSpPr>
          <p:cNvPr id="3" name="Tittel 2"/>
          <p:cNvSpPr>
            <a:spLocks noGrp="1"/>
          </p:cNvSpPr>
          <p:nvPr>
            <p:ph type="title"/>
          </p:nvPr>
        </p:nvSpPr>
        <p:spPr>
          <a:xfrm>
            <a:off x="502920" y="274638"/>
            <a:ext cx="8229600" cy="1143000"/>
          </a:xfrm>
        </p:spPr>
        <p:txBody>
          <a:bodyPr>
            <a:noAutofit/>
          </a:bodyPr>
          <a:lstStyle/>
          <a:p>
            <a:r>
              <a:rPr lang="nb-NO" dirty="0" smtClean="0"/>
              <a:t/>
            </a:r>
            <a:br>
              <a:rPr lang="nb-NO" dirty="0" smtClean="0"/>
            </a:br>
            <a:r>
              <a:rPr lang="nb-NO" dirty="0" smtClean="0"/>
              <a:t>Referansegruppens </a:t>
            </a:r>
            <a:r>
              <a:rPr lang="nb-NO" dirty="0"/>
              <a:t>oppgaver</a:t>
            </a:r>
            <a:br>
              <a:rPr lang="nb-NO" dirty="0"/>
            </a:br>
            <a:endParaRPr lang="nb-NO" dirty="0"/>
          </a:p>
        </p:txBody>
      </p:sp>
    </p:spTree>
    <p:extLst>
      <p:ext uri="{BB962C8B-B14F-4D97-AF65-F5344CB8AC3E}">
        <p14:creationId xmlns:p14="http://schemas.microsoft.com/office/powerpoint/2010/main" val="4201756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81213"/>
            <a:ext cx="2763837" cy="338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196" name="Plassholder for innhold 6"/>
          <p:cNvSpPr>
            <a:spLocks noGrp="1"/>
          </p:cNvSpPr>
          <p:nvPr>
            <p:ph idx="1"/>
          </p:nvPr>
        </p:nvSpPr>
        <p:spPr>
          <a:xfrm>
            <a:off x="3152267" y="2324775"/>
            <a:ext cx="5857875" cy="3136900"/>
          </a:xfrm>
        </p:spPr>
        <p:txBody>
          <a:bodyPr>
            <a:normAutofit/>
          </a:bodyPr>
          <a:lstStyle/>
          <a:p>
            <a:endParaRPr lang="nb-NO" sz="2000" dirty="0" smtClean="0"/>
          </a:p>
          <a:p>
            <a:pPr marL="0" indent="0">
              <a:buNone/>
            </a:pPr>
            <a:r>
              <a:rPr lang="nb-NO" sz="2000" dirty="0" smtClean="0"/>
              <a:t>Minst </a:t>
            </a:r>
            <a:r>
              <a:rPr lang="nb-NO" sz="2000" dirty="0"/>
              <a:t>tre studenter skal delta i referansegruppen.</a:t>
            </a:r>
          </a:p>
          <a:p>
            <a:pPr marL="0" indent="0">
              <a:buNone/>
            </a:pPr>
            <a:endParaRPr lang="nb-NO" sz="2000" dirty="0" smtClean="0"/>
          </a:p>
          <a:p>
            <a:pPr marL="0" indent="0">
              <a:buNone/>
            </a:pPr>
            <a:r>
              <a:rPr lang="nb-NO" sz="2000" dirty="0" smtClean="0"/>
              <a:t>Der </a:t>
            </a:r>
            <a:r>
              <a:rPr lang="nb-NO" sz="2000" dirty="0"/>
              <a:t>emnet inngår i flere studieprogram utvides gruppen slik at alle programmene er representert</a:t>
            </a:r>
            <a:r>
              <a:rPr lang="nb-NO" sz="2000" dirty="0" smtClean="0"/>
              <a:t>.</a:t>
            </a:r>
          </a:p>
          <a:p>
            <a:pPr marL="0" indent="0">
              <a:buNone/>
            </a:pPr>
            <a:endParaRPr lang="nb-NO" sz="2000" dirty="0"/>
          </a:p>
          <a:p>
            <a:pPr marL="0" indent="0">
              <a:buNone/>
            </a:pPr>
            <a:r>
              <a:rPr lang="nb-NO" sz="2000" dirty="0"/>
              <a:t/>
            </a:r>
            <a:br>
              <a:rPr lang="nb-NO" sz="2000" dirty="0"/>
            </a:br>
            <a:endParaRPr lang="nb-NO" sz="2000" dirty="0"/>
          </a:p>
          <a:p>
            <a:endParaRPr lang="nb-NO" sz="2000" dirty="0">
              <a:effectLst/>
            </a:endParaRPr>
          </a:p>
        </p:txBody>
      </p:sp>
      <p:sp>
        <p:nvSpPr>
          <p:cNvPr id="3" name="Tittel 2"/>
          <p:cNvSpPr>
            <a:spLocks noGrp="1"/>
          </p:cNvSpPr>
          <p:nvPr>
            <p:ph type="title"/>
          </p:nvPr>
        </p:nvSpPr>
        <p:spPr>
          <a:xfrm>
            <a:off x="502920" y="274638"/>
            <a:ext cx="8229600" cy="1143000"/>
          </a:xfrm>
        </p:spPr>
        <p:txBody>
          <a:bodyPr>
            <a:noAutofit/>
          </a:bodyPr>
          <a:lstStyle/>
          <a:p>
            <a:r>
              <a:rPr lang="nb-NO" dirty="0" smtClean="0"/>
              <a:t>Opprette referansegruppe</a:t>
            </a:r>
            <a:endParaRPr lang="nb-NO" dirty="0"/>
          </a:p>
        </p:txBody>
      </p:sp>
      <p:sp>
        <p:nvSpPr>
          <p:cNvPr id="2" name="Rektangel 1"/>
          <p:cNvSpPr/>
          <p:nvPr/>
        </p:nvSpPr>
        <p:spPr>
          <a:xfrm>
            <a:off x="223838" y="6161270"/>
            <a:ext cx="4415248" cy="400110"/>
          </a:xfrm>
          <a:prstGeom prst="rect">
            <a:avLst/>
          </a:prstGeom>
        </p:spPr>
        <p:txBody>
          <a:bodyPr wrap="none">
            <a:spAutoFit/>
          </a:bodyPr>
          <a:lstStyle/>
          <a:p>
            <a:r>
              <a:rPr lang="nb-NO" sz="2000" dirty="0">
                <a:latin typeface="Arial" panose="020B0604020202020204" pitchFamily="34" charset="0"/>
                <a:cs typeface="Arial" panose="020B0604020202020204" pitchFamily="34" charset="0"/>
                <a:hlinkClick r:id="rId4"/>
              </a:rPr>
              <a:t>http://www.ntnu.no/utdanningskvalitet</a:t>
            </a:r>
            <a:endParaRPr lang="nb-N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06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83320" y="1810830"/>
            <a:ext cx="1621568" cy="557625"/>
          </a:xfr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r>
              <a:rPr lang="nb-NO" sz="1600" dirty="0" smtClean="0"/>
              <a:t>Finn rapporter</a:t>
            </a:r>
            <a:endParaRPr lang="nb-NO" sz="1600" dirty="0"/>
          </a:p>
        </p:txBody>
      </p:sp>
      <p:pic>
        <p:nvPicPr>
          <p:cNvPr id="4"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845" y="695261"/>
            <a:ext cx="4944068" cy="2742883"/>
          </a:xfr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329" y="3438144"/>
            <a:ext cx="5931471" cy="2983930"/>
          </a:xfrm>
          <a:prstGeom prst="rect">
            <a:avLst/>
          </a:prstGeom>
        </p:spPr>
      </p:pic>
      <p:sp>
        <p:nvSpPr>
          <p:cNvPr id="6" name="Tittel 1"/>
          <p:cNvSpPr txBox="1">
            <a:spLocks/>
          </p:cNvSpPr>
          <p:nvPr/>
        </p:nvSpPr>
        <p:spPr>
          <a:xfrm>
            <a:off x="585216" y="5315871"/>
            <a:ext cx="2084832" cy="65516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457200" rtl="0" eaLnBrk="1" latinLnBrk="0" hangingPunct="1">
              <a:spcBef>
                <a:spcPct val="0"/>
              </a:spcBef>
              <a:buNone/>
              <a:defRPr sz="3600" b="1" i="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nb-NO" sz="1600" dirty="0" smtClean="0"/>
              <a:t>Hvis det ikke fungerer: </a:t>
            </a:r>
          </a:p>
          <a:p>
            <a:r>
              <a:rPr lang="nb-NO" sz="1600" dirty="0" smtClean="0"/>
              <a:t>Meld avvik</a:t>
            </a:r>
            <a:endParaRPr lang="nb-NO" sz="1600" dirty="0"/>
          </a:p>
        </p:txBody>
      </p:sp>
    </p:spTree>
    <p:extLst>
      <p:ext uri="{BB962C8B-B14F-4D97-AF65-F5344CB8AC3E}">
        <p14:creationId xmlns:p14="http://schemas.microsoft.com/office/powerpoint/2010/main" val="56156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Skjermfremvisning (4:3)</PresentationFormat>
  <Paragraphs>36</Paragraphs>
  <Slides>6</Slides>
  <Notes>6</Notes>
  <HiddenSlides>0</HiddenSlides>
  <MMClips>0</MMClips>
  <ScaleCrop>false</ScaleCrop>
  <HeadingPairs>
    <vt:vector size="4" baseType="variant">
      <vt:variant>
        <vt:lpstr>Tema</vt:lpstr>
      </vt:variant>
      <vt:variant>
        <vt:i4>1</vt:i4>
      </vt:variant>
      <vt:variant>
        <vt:lpstr>Lysbildetitler</vt:lpstr>
      </vt:variant>
      <vt:variant>
        <vt:i4>6</vt:i4>
      </vt:variant>
    </vt:vector>
  </HeadingPairs>
  <TitlesOfParts>
    <vt:vector size="7" baseType="lpstr">
      <vt:lpstr>Office-tema</vt:lpstr>
      <vt:lpstr>Om studentevaluering   </vt:lpstr>
      <vt:lpstr>Studentevaluering av emner</vt:lpstr>
      <vt:lpstr>Studentenes oppgaver</vt:lpstr>
      <vt:lpstr> Referansegruppens oppgaver </vt:lpstr>
      <vt:lpstr>Opprette referansegruppe</vt:lpstr>
      <vt:lpstr>Finn rapporter</vt:lpstr>
    </vt:vector>
  </TitlesOfParts>
  <Company>NTNU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NTNU</dc:creator>
  <cp:lastModifiedBy>Martin Fjeldvær</cp:lastModifiedBy>
  <cp:revision>189</cp:revision>
  <cp:lastPrinted>2014-01-14T08:32:26Z</cp:lastPrinted>
  <dcterms:created xsi:type="dcterms:W3CDTF">2013-06-10T16:56:09Z</dcterms:created>
  <dcterms:modified xsi:type="dcterms:W3CDTF">2014-03-11T14:07:00Z</dcterms:modified>
</cp:coreProperties>
</file>