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10.xml" ContentType="application/vnd.openxmlformats-officedocument.theme+xml"/>
  <Override PartName="/ppt/tags/tag2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3.xml" ContentType="application/vnd.openxmlformats-officedocument.presentationml.notesSlide+xml"/>
  <Override PartName="/ppt/tags/tag51.xml" ContentType="application/vnd.openxmlformats-officedocument.presentationml.tags+xml"/>
  <Override PartName="/ppt/notesSlides/notesSlide1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9" r:id="rId4"/>
    <p:sldMasterId id="2147483854" r:id="rId5"/>
    <p:sldMasterId id="2147484212" r:id="rId6"/>
    <p:sldMasterId id="2147483891" r:id="rId7"/>
    <p:sldMasterId id="2147483850" r:id="rId8"/>
    <p:sldMasterId id="2147484159" r:id="rId9"/>
    <p:sldMasterId id="2147483826" r:id="rId10"/>
    <p:sldMasterId id="2147483702" r:id="rId11"/>
    <p:sldMasterId id="2147484174" r:id="rId12"/>
  </p:sldMasterIdLst>
  <p:notesMasterIdLst>
    <p:notesMasterId r:id="rId55"/>
  </p:notesMasterIdLst>
  <p:sldIdLst>
    <p:sldId id="256" r:id="rId13"/>
    <p:sldId id="3599" r:id="rId14"/>
    <p:sldId id="350" r:id="rId15"/>
    <p:sldId id="2291" r:id="rId16"/>
    <p:sldId id="2147309243" r:id="rId17"/>
    <p:sldId id="2147309376" r:id="rId18"/>
    <p:sldId id="2147309341" r:id="rId19"/>
    <p:sldId id="2147309460" r:id="rId20"/>
    <p:sldId id="2147309382" r:id="rId21"/>
    <p:sldId id="2147309352" r:id="rId22"/>
    <p:sldId id="2147309386" r:id="rId23"/>
    <p:sldId id="2147309439" r:id="rId24"/>
    <p:sldId id="2147309438" r:id="rId25"/>
    <p:sldId id="2147309437" r:id="rId26"/>
    <p:sldId id="267" r:id="rId27"/>
    <p:sldId id="2147309454" r:id="rId28"/>
    <p:sldId id="2147309459" r:id="rId29"/>
    <p:sldId id="2147309419" r:id="rId30"/>
    <p:sldId id="2147309461" r:id="rId31"/>
    <p:sldId id="2147309130" r:id="rId32"/>
    <p:sldId id="2147309152" r:id="rId33"/>
    <p:sldId id="2147309364" r:id="rId34"/>
    <p:sldId id="2147309131" r:id="rId35"/>
    <p:sldId id="2147309337" r:id="rId36"/>
    <p:sldId id="2147309462" r:id="rId37"/>
    <p:sldId id="2147309135" r:id="rId38"/>
    <p:sldId id="2147309384" r:id="rId39"/>
    <p:sldId id="2147309417" r:id="rId40"/>
    <p:sldId id="2147309385" r:id="rId41"/>
    <p:sldId id="2147309389" r:id="rId42"/>
    <p:sldId id="2147309418" r:id="rId43"/>
    <p:sldId id="2147309420" r:id="rId44"/>
    <p:sldId id="2147309416" r:id="rId45"/>
    <p:sldId id="2147309388" r:id="rId46"/>
    <p:sldId id="2147309387" r:id="rId47"/>
    <p:sldId id="2147309421" r:id="rId48"/>
    <p:sldId id="2147309456" r:id="rId49"/>
    <p:sldId id="2147309457" r:id="rId50"/>
    <p:sldId id="2147309458" r:id="rId51"/>
    <p:sldId id="2147309132" r:id="rId52"/>
    <p:sldId id="2147309374" r:id="rId53"/>
    <p:sldId id="2147309134" r:id="rId54"/>
  </p:sldIdLst>
  <p:sldSz cx="9144000" cy="5143500" type="screen16x9"/>
  <p:notesSz cx="6858000" cy="9144000"/>
  <p:custDataLst>
    <p:tags r:id="rId56"/>
  </p:custData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6B578D-FEF2-E3CF-74BA-3633095E5231}" name="Kjersti Bliksås Winsnes" initials="KBW" userId="S::kjerstbw@ntnu.no::ec51a9c2-6b00-48db-9798-85d98926a4c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erje Ruud" initials="TR" lastIdx="1" clrIdx="0">
    <p:extLst>
      <p:ext uri="{19B8F6BF-5375-455C-9EA6-DF929625EA0E}">
        <p15:presenceInfo xmlns:p15="http://schemas.microsoft.com/office/powerpoint/2012/main" userId="S::terjru@ntnu.no::80210fc6-dbb7-49cc-ba3b-9524c1a7b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D3475"/>
    <a:srgbClr val="C7B98A"/>
    <a:srgbClr val="BBAC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7ADA22-F7B2-42B3-A34C-A30FE2ABF4C5}" v="2" dt="2022-12-15T18:42:39.841"/>
    <p1510:client id="{A4BA690F-3425-4D2C-B740-4DD25B05255E}" v="31" dt="2022-12-15T11:28:44.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hyperlink" Target="https://i.ntnu.no/wiki/-/wiki/Norsk/BOTT+-+%C3%98konomimodellen+-+Brukerst%C3%B8tte" TargetMode="External"/><Relationship Id="rId2" Type="http://schemas.openxmlformats.org/officeDocument/2006/relationships/hyperlink" Target="https://bevisst.ntnu.no/bevisst/bi/?perspective=authoring&amp;pathRef=.public_folders%2FNTNU%2FPortaler%2FLandingssider%2FLandingsside-Innsikt%2FLandingsside%2BInnsikt&amp;id=iABF1F5DDEC8446FF88FA660FB2A4AA46&amp;objRef=iABF1F5DDEC8446FF88FA660FB2A4AA46&amp;action=run&amp;format=HTML&amp;cmPropStr=%7B%22id%22%3A%22iABF1F5DDEC8446FF88FA660FB2A4AA46%22%2C%22type%22%3A%22report%22%2C%22defaultName%22%3A%22Landingsside%20Innsikt%22%2C%22permissions%22%3A%5B%22execute%22%2C%22read%22%2C%22traverse%22%5D%7D" TargetMode="External"/><Relationship Id="rId1" Type="http://schemas.openxmlformats.org/officeDocument/2006/relationships/hyperlink" Target="https://i.ntnu.no/wiki/-/wiki/Norsk/BOTT+-+Oppl%C3%A6ring+i+nytt+%C3%B8konomisystem#:~:text=til%20DF%C3%98%20systemoppl%C3%A6ring-,Presentasjon%20fra%20m%C3%B8te,-Opptak%20fra%20m%C3%B8te" TargetMode="External"/><Relationship Id="rId5" Type="http://schemas.openxmlformats.org/officeDocument/2006/relationships/hyperlink" Target="https://teams.microsoft.com/l/channel/19%3A64e143d90cab4cfdade4096ed8c01525%40thread.tacv2/tab%3A%3Aa535911d-d969-436d-910b-2cb32067a82a?groupId=7aa7b996-7b2b-4b3f-8ca1-470d4a9295f1&amp;tenantId=09a10672-822f-4467-a5ba-5bb375967c05&amp;allowXTenantAccess=false" TargetMode="External"/><Relationship Id="rId4" Type="http://schemas.openxmlformats.org/officeDocument/2006/relationships/hyperlink" Target="https://i.ntnu.no/wiki/-/wiki/Norsk/BOTT+-+%C3%98konomimodellen+-+Brukerst%C3%B8tte#section-BOTT+-+%C3%98konomimodellen+-+Brukerst%C3%B8tte-Oppl%C3%A6ring+i+%C3%B8konomimodellen+-+juni+2021"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i.ntnu.no/wiki/-/wiki/Norsk/BOTT+-+%C3%98konomimodellen+-+Brukerst%C3%B8tte" TargetMode="External"/><Relationship Id="rId2" Type="http://schemas.openxmlformats.org/officeDocument/2006/relationships/hyperlink" Target="https://i.ntnu.no/wiki/-/wiki/Norsk/BOTT+-+Oppl%C3%A6ring+i+nytt+%C3%B8konomisystem#:~:text=til%20DF%C3%98%20systemoppl%C3%A6ring-,Presentasjon%20fra%20m%C3%B8te,-Opptak%20fra%20m%C3%B8te" TargetMode="External"/><Relationship Id="rId1" Type="http://schemas.openxmlformats.org/officeDocument/2006/relationships/hyperlink" Target="https://teams.microsoft.com/l/channel/19%3A64e143d90cab4cfdade4096ed8c01525%40thread.tacv2/tab%3A%3Aa535911d-d969-436d-910b-2cb32067a82a?groupId=7aa7b996-7b2b-4b3f-8ca1-470d4a9295f1&amp;tenantId=09a10672-822f-4467-a5ba-5bb375967c05&amp;allowXTenantAccess=false" TargetMode="External"/><Relationship Id="rId5" Type="http://schemas.openxmlformats.org/officeDocument/2006/relationships/hyperlink" Target="https://bevisst.ntnu.no/bevisst/bi/?perspective=authoring&amp;pathRef=.public_folders%2FNTNU%2FPortaler%2FLandingssider%2FLandingsside-Innsikt%2FLandingsside%2BInnsikt&amp;id=iABF1F5DDEC8446FF88FA660FB2A4AA46&amp;objRef=iABF1F5DDEC8446FF88FA660FB2A4AA46&amp;action=run&amp;format=HTML&amp;cmPropStr=%7B%22id%22%3A%22iABF1F5DDEC8446FF88FA660FB2A4AA46%22%2C%22type%22%3A%22report%22%2C%22defaultName%22%3A%22Landingsside%20Innsikt%22%2C%22permissions%22%3A%5B%22execute%22%2C%22read%22%2C%22traverse%22%5D%7D" TargetMode="External"/><Relationship Id="rId4" Type="http://schemas.openxmlformats.org/officeDocument/2006/relationships/hyperlink" Target="https://i.ntnu.no/wiki/-/wiki/Norsk/BOTT+-+%C3%98konomimodellen+-+Brukerst%C3%B8tte#section-BOTT+-+%C3%98konomimodellen+-+Brukerst%C3%B8tte-Oppl%C3%A6ring+i+%C3%B8konomimodellen+-+juni+202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DF58AA-DC45-4BA3-A271-FF3067E6D94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b-NO"/>
        </a:p>
      </dgm:t>
    </dgm:pt>
    <dgm:pt modelId="{84CFEC42-83F0-4850-8404-7C7236C642E5}">
      <dgm:prSet phldrT="[Text]" custT="1"/>
      <dgm:spPr>
        <a:solidFill>
          <a:schemeClr val="tx2"/>
        </a:solidFill>
      </dgm:spPr>
      <dgm:t>
        <a:bodyPr/>
        <a:lstStyle/>
        <a:p>
          <a:r>
            <a:rPr lang="nb-NO" sz="1400" b="1">
              <a:latin typeface="Verdana Pro Light"/>
            </a:rPr>
            <a:t>Datakonvertering</a:t>
          </a:r>
        </a:p>
      </dgm:t>
    </dgm:pt>
    <dgm:pt modelId="{ED659DF0-0542-47EF-9BEA-50BC689E4A67}" type="parTrans" cxnId="{39AE0C9B-6D42-4CFB-8148-403CBE92CA32}">
      <dgm:prSet/>
      <dgm:spPr/>
      <dgm:t>
        <a:bodyPr/>
        <a:lstStyle/>
        <a:p>
          <a:endParaRPr lang="nb-NO"/>
        </a:p>
      </dgm:t>
    </dgm:pt>
    <dgm:pt modelId="{F2C1C638-786E-4036-B2A5-FDB092511EB0}" type="sibTrans" cxnId="{39AE0C9B-6D42-4CFB-8148-403CBE92CA32}">
      <dgm:prSet/>
      <dgm:spPr/>
      <dgm:t>
        <a:bodyPr/>
        <a:lstStyle/>
        <a:p>
          <a:endParaRPr lang="nb-NO"/>
        </a:p>
      </dgm:t>
    </dgm:pt>
    <dgm:pt modelId="{1C930ED2-2A6E-4404-A7DD-21B4084133E5}">
      <dgm:prSet phldrT="[Text]" custT="1"/>
      <dgm:spPr>
        <a:solidFill>
          <a:schemeClr val="tx2"/>
        </a:solidFill>
      </dgm:spPr>
      <dgm:t>
        <a:bodyPr/>
        <a:lstStyle/>
        <a:p>
          <a:r>
            <a:rPr lang="nb-NO" sz="1400" b="1">
              <a:latin typeface="Verdana Pro Light"/>
            </a:rPr>
            <a:t>Økonomimodell</a:t>
          </a:r>
        </a:p>
      </dgm:t>
    </dgm:pt>
    <dgm:pt modelId="{B0C1FADE-FC29-4470-80DB-C3815828836B}" type="parTrans" cxnId="{9AAAA266-A427-41FA-BB58-6B0D5C176780}">
      <dgm:prSet/>
      <dgm:spPr/>
      <dgm:t>
        <a:bodyPr/>
        <a:lstStyle/>
        <a:p>
          <a:endParaRPr lang="nb-NO"/>
        </a:p>
      </dgm:t>
    </dgm:pt>
    <dgm:pt modelId="{9BBA9534-BCF7-483A-96A8-2F9E248018F9}" type="sibTrans" cxnId="{9AAAA266-A427-41FA-BB58-6B0D5C176780}">
      <dgm:prSet/>
      <dgm:spPr/>
      <dgm:t>
        <a:bodyPr/>
        <a:lstStyle/>
        <a:p>
          <a:endParaRPr lang="nb-NO"/>
        </a:p>
      </dgm:t>
    </dgm:pt>
    <dgm:pt modelId="{2187273C-952D-4B6F-B721-F76972351ACB}">
      <dgm:prSet phldrT="[Text]" custT="1"/>
      <dgm:spPr/>
      <dgm:t>
        <a:bodyPr/>
        <a:lstStyle/>
        <a:p>
          <a:pPr marL="114300" lvl="1" indent="-114300" algn="l" defTabSz="533400" rtl="0">
            <a:lnSpc>
              <a:spcPct val="90000"/>
            </a:lnSpc>
            <a:spcBef>
              <a:spcPct val="0"/>
            </a:spcBef>
            <a:spcAft>
              <a:spcPct val="15000"/>
            </a:spcAft>
            <a:buFont typeface="Arial" panose="020B0604020202020204" pitchFamily="34" charset="0"/>
            <a:buChar char="•"/>
          </a:pPr>
          <a:r>
            <a:rPr lang="nb-NO" sz="1050" kern="1200">
              <a:solidFill>
                <a:srgbClr val="000000">
                  <a:hueOff val="0"/>
                  <a:satOff val="0"/>
                  <a:lumOff val="0"/>
                  <a:alphaOff val="0"/>
                </a:srgbClr>
              </a:solidFill>
              <a:latin typeface="Verdana Pro Light"/>
              <a:ea typeface="+mn-ea"/>
              <a:cs typeface="+mn-cs"/>
            </a:rPr>
            <a:t>Opplæring i ny økonomimodell er tilrettelagt for hver enkelt rolle og gjennomføres som en del av NTNU-opplæringen, se f.eks for </a:t>
          </a:r>
          <a:r>
            <a:rPr lang="nb-NO" sz="1050" kern="1200">
              <a:solidFill>
                <a:srgbClr val="000000">
                  <a:hueOff val="0"/>
                  <a:satOff val="0"/>
                  <a:lumOff val="0"/>
                  <a:alphaOff val="0"/>
                </a:srgbClr>
              </a:solidFill>
              <a:latin typeface="Verdana Pro Light"/>
              <a:ea typeface="+mn-ea"/>
              <a:cs typeface="+mn-cs"/>
              <a:hlinkClick xmlns:r="http://schemas.openxmlformats.org/officeDocument/2006/relationships" r:id="rId1"/>
            </a:rPr>
            <a:t>innkjøper</a:t>
          </a:r>
          <a:endParaRPr lang="nb-NO" sz="1050" kern="1200">
            <a:solidFill>
              <a:srgbClr val="000000">
                <a:hueOff val="0"/>
                <a:satOff val="0"/>
                <a:lumOff val="0"/>
                <a:alphaOff val="0"/>
              </a:srgbClr>
            </a:solidFill>
            <a:latin typeface="Verdana Pro Light"/>
            <a:ea typeface="+mn-ea"/>
            <a:cs typeface="+mn-cs"/>
          </a:endParaRPr>
        </a:p>
      </dgm:t>
    </dgm:pt>
    <dgm:pt modelId="{E6DA6064-07FC-49DF-A453-D92B408998BE}" type="parTrans" cxnId="{24FA9C3F-EC39-40B2-B5C0-CD8F161B302B}">
      <dgm:prSet/>
      <dgm:spPr/>
      <dgm:t>
        <a:bodyPr/>
        <a:lstStyle/>
        <a:p>
          <a:endParaRPr lang="nb-NO"/>
        </a:p>
      </dgm:t>
    </dgm:pt>
    <dgm:pt modelId="{E3F675D5-DF12-49E3-908B-2AB37AAF5B2B}" type="sibTrans" cxnId="{24FA9C3F-EC39-40B2-B5C0-CD8F161B302B}">
      <dgm:prSet/>
      <dgm:spPr/>
      <dgm:t>
        <a:bodyPr/>
        <a:lstStyle/>
        <a:p>
          <a:endParaRPr lang="nb-NO"/>
        </a:p>
      </dgm:t>
    </dgm:pt>
    <dgm:pt modelId="{D6EA95B4-0B7A-4910-BEDC-7B5681684E98}">
      <dgm:prSet phldrT="[Text]" custT="1"/>
      <dgm:spPr/>
      <dgm: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00">
              <a:latin typeface="Verdana Pro Light"/>
            </a:rPr>
            <a:t>Fakultetene, VM og FA har levert prosjekter konvertert til ny økonomimodell. Første og største leveranse er lest inn i Unit4. Vi har fått tilbakemelding fra DFØ om at det har vært få innlesingsfeil, </a:t>
          </a:r>
          <a:r>
            <a:rPr lang="nb-NO" sz="1000" err="1">
              <a:latin typeface="Verdana Pro Light"/>
            </a:rPr>
            <a:t>dvs</a:t>
          </a:r>
          <a:r>
            <a:rPr lang="nb-NO" sz="1000">
              <a:latin typeface="Verdana Pro Light"/>
            </a:rPr>
            <a:t> at alle som har vært involvert her har gjort en god jobb! Siste leveranse (runde 2) er under kvalitetssikring og skal leses inn i des. </a:t>
          </a:r>
        </a:p>
      </dgm:t>
    </dgm:pt>
    <dgm:pt modelId="{DA13D22E-3CF7-46B0-AB46-16550BA11DD0}" type="parTrans" cxnId="{3BA1E105-9295-4B94-B2D8-61F5729A1840}">
      <dgm:prSet/>
      <dgm:spPr/>
      <dgm:t>
        <a:bodyPr/>
        <a:lstStyle/>
        <a:p>
          <a:endParaRPr lang="nb-NO"/>
        </a:p>
      </dgm:t>
    </dgm:pt>
    <dgm:pt modelId="{0648D6C8-1428-4EA3-B73E-3BAF1E204553}" type="sibTrans" cxnId="{3BA1E105-9295-4B94-B2D8-61F5729A1840}">
      <dgm:prSet/>
      <dgm:spPr/>
      <dgm:t>
        <a:bodyPr/>
        <a:lstStyle/>
        <a:p>
          <a:endParaRPr lang="nb-NO"/>
        </a:p>
      </dgm:t>
    </dgm:pt>
    <dgm:pt modelId="{CE5EF295-F9F1-4D83-AB37-9AF13F37F3F1}">
      <dgm:prSet phldrT="[Text]" custT="1"/>
      <dgm:spPr>
        <a:solidFill>
          <a:schemeClr val="tx2"/>
        </a:solidFill>
      </dgm:spPr>
      <dgm:t>
        <a:bodyPr/>
        <a:lstStyle/>
        <a:p>
          <a:r>
            <a:rPr lang="nb-NO" sz="1200" b="1">
              <a:latin typeface="Verdana Pro Light"/>
            </a:rPr>
            <a:t>BEVISST</a:t>
          </a:r>
          <a:endParaRPr lang="en-US" sz="1200"/>
        </a:p>
      </dgm:t>
    </dgm:pt>
    <dgm:pt modelId="{7E3579A1-2F13-4A6F-8A12-DB3A4C9C6007}" type="parTrans" cxnId="{6DAE6F50-B7BF-4617-AD18-F859B0D80A16}">
      <dgm:prSet/>
      <dgm:spPr/>
      <dgm:t>
        <a:bodyPr/>
        <a:lstStyle/>
        <a:p>
          <a:endParaRPr lang="nb-NO"/>
        </a:p>
      </dgm:t>
    </dgm:pt>
    <dgm:pt modelId="{93284AAC-5A6E-4427-A44B-EF055898C4FC}" type="sibTrans" cxnId="{6DAE6F50-B7BF-4617-AD18-F859B0D80A16}">
      <dgm:prSet/>
      <dgm:spPr/>
      <dgm:t>
        <a:bodyPr/>
        <a:lstStyle/>
        <a:p>
          <a:endParaRPr lang="nb-NO"/>
        </a:p>
      </dgm:t>
    </dgm:pt>
    <dgm:pt modelId="{F303B3E5-DF7F-4BC8-AEBA-337B05B59407}">
      <dgm:prSet phldrT="[Text]" custT="1"/>
      <dgm:spPr/>
      <dgm:t>
        <a:bodyPr/>
        <a:lstStyle/>
        <a:p>
          <a:pPr>
            <a:buFont typeface="Arial" panose="020B0604020202020204" pitchFamily="34" charset="0"/>
            <a:buChar char="•"/>
          </a:pPr>
          <a:r>
            <a:rPr lang="nb-NO" sz="1000" kern="1200">
              <a:solidFill>
                <a:schemeClr val="tx1"/>
              </a:solidFill>
              <a:latin typeface="Verdana Pro Light"/>
            </a:rPr>
            <a:t>Budsjettsammenstillingsmodulen er under ombygging til bruk i budsjettering for 2023. Antatt budsjetteringsfrist er 8. mars</a:t>
          </a:r>
          <a:endParaRPr lang="nb-NO" sz="1000" kern="1200">
            <a:solidFill>
              <a:schemeClr val="tx1"/>
            </a:solidFill>
            <a:latin typeface="Verdana Pro Light" panose="020B0304030504040204" pitchFamily="34" charset="0"/>
          </a:endParaRPr>
        </a:p>
      </dgm:t>
    </dgm:pt>
    <dgm:pt modelId="{719D1762-2BDA-45CE-973D-33815667D710}" type="parTrans" cxnId="{D63E61C4-C3E5-4581-A083-00AA725CEE6B}">
      <dgm:prSet/>
      <dgm:spPr/>
      <dgm:t>
        <a:bodyPr/>
        <a:lstStyle/>
        <a:p>
          <a:endParaRPr lang="nb-NO"/>
        </a:p>
      </dgm:t>
    </dgm:pt>
    <dgm:pt modelId="{97376CAA-6343-4E99-8B4E-6A72981219C3}" type="sibTrans" cxnId="{D63E61C4-C3E5-4581-A083-00AA725CEE6B}">
      <dgm:prSet/>
      <dgm:spPr/>
      <dgm:t>
        <a:bodyPr/>
        <a:lstStyle/>
        <a:p>
          <a:endParaRPr lang="nb-NO"/>
        </a:p>
      </dgm:t>
    </dgm:pt>
    <dgm:pt modelId="{798F3B11-FB45-4D92-A0B6-445FF9387496}">
      <dgm:prSet phldrT="[Text]" custT="1"/>
      <dgm:spPr/>
      <dgm:t>
        <a:bodyPr/>
        <a:lstStyle/>
        <a:p>
          <a:pPr>
            <a:buFont typeface="Arial" panose="020B0604020202020204" pitchFamily="34" charset="0"/>
            <a:buChar char="•"/>
          </a:pPr>
          <a:r>
            <a:rPr lang="nb-NO" sz="1000" kern="1200">
              <a:solidFill>
                <a:schemeClr val="tx1"/>
              </a:solidFill>
              <a:latin typeface="Verdana Pro Light"/>
            </a:rPr>
            <a:t>Bemanningsplanen vil ikke bli ferdig ombygd i tide til budsjett 2023. Det </a:t>
          </a:r>
          <a:r>
            <a:rPr lang="nb-NO" sz="1000" kern="1200">
              <a:solidFill>
                <a:srgbClr val="000000"/>
              </a:solidFill>
              <a:latin typeface="Verdana Pro Light"/>
              <a:ea typeface="+mn-ea"/>
              <a:cs typeface="+mn-cs"/>
            </a:rPr>
            <a:t>skyldes mangel på HR-data fra SAP. Bemanningsplan vil holdes oppdatert med </a:t>
          </a:r>
          <a:r>
            <a:rPr lang="nb-NO" sz="1000" kern="1200" err="1">
              <a:solidFill>
                <a:srgbClr val="000000"/>
              </a:solidFill>
              <a:latin typeface="Verdana Pro Light"/>
              <a:ea typeface="+mn-ea"/>
              <a:cs typeface="+mn-cs"/>
            </a:rPr>
            <a:t>Paga</a:t>
          </a:r>
          <a:r>
            <a:rPr lang="nb-NO" sz="1000" kern="1200">
              <a:solidFill>
                <a:srgbClr val="000000"/>
              </a:solidFill>
              <a:latin typeface="Verdana Pro Light"/>
              <a:ea typeface="+mn-ea"/>
              <a:cs typeface="+mn-cs"/>
            </a:rPr>
            <a:t>-data frem til 31.12.2022. Nærmere info om budsjettering for 2023 i BEVISST Plan blir gitt fortløpende i HR- og økonomisjeffora samt BEVISST superbrukerfora</a:t>
          </a:r>
          <a:r>
            <a:rPr lang="nb-NO" sz="1100" kern="1200">
              <a:solidFill>
                <a:schemeClr val="tx1"/>
              </a:solidFill>
              <a:latin typeface="Verdana Pro Light"/>
            </a:rPr>
            <a:t>.</a:t>
          </a:r>
          <a:endParaRPr lang="nb-NO" sz="1100" kern="1200">
            <a:solidFill>
              <a:schemeClr val="tx1"/>
            </a:solidFill>
            <a:latin typeface="Verdana Pro Light" panose="020B0304030504040204" pitchFamily="34" charset="0"/>
          </a:endParaRPr>
        </a:p>
      </dgm:t>
    </dgm:pt>
    <dgm:pt modelId="{22C1B2DA-1B87-4CAC-860B-87EB5D9A41A7}" type="parTrans" cxnId="{DD2BD234-F2FE-4496-AF74-1A5BD4E92C96}">
      <dgm:prSet/>
      <dgm:spPr/>
      <dgm:t>
        <a:bodyPr/>
        <a:lstStyle/>
        <a:p>
          <a:endParaRPr lang="nb-NO"/>
        </a:p>
      </dgm:t>
    </dgm:pt>
    <dgm:pt modelId="{3C4ABFA2-1844-41B8-834C-2ACEFA4F8017}" type="sibTrans" cxnId="{DD2BD234-F2FE-4496-AF74-1A5BD4E92C96}">
      <dgm:prSet/>
      <dgm:spPr/>
      <dgm:t>
        <a:bodyPr/>
        <a:lstStyle/>
        <a:p>
          <a:endParaRPr lang="nb-NO"/>
        </a:p>
      </dgm:t>
    </dgm:pt>
    <dgm:pt modelId="{AB56A74A-30BC-4730-A907-D9B190250B57}">
      <dgm:prSet phldrT="[Text]" custT="1"/>
      <dgm:spPr/>
      <dgm:t>
        <a:bodyPr/>
        <a:lstStyle/>
        <a:p>
          <a:pPr>
            <a:buFont typeface="Arial" panose="020B0604020202020204" pitchFamily="34" charset="0"/>
            <a:buNone/>
          </a:pPr>
          <a:r>
            <a:rPr lang="nb-NO" sz="1000" kern="1200">
              <a:solidFill>
                <a:schemeClr val="tx1"/>
              </a:solidFill>
              <a:latin typeface="Verdana Pro Light"/>
            </a:rPr>
            <a:t>BEVISST må bygges om pga. ny økonomimodell og nytt økonomi- og lønnssystem</a:t>
          </a:r>
          <a:endParaRPr lang="en-US" sz="1000" kern="1200"/>
        </a:p>
      </dgm:t>
    </dgm:pt>
    <dgm:pt modelId="{5E1DB8C1-D675-473B-B285-60B5FC9D002D}" type="parTrans" cxnId="{7AA1329D-36A1-44BF-9F72-CFBDA09DEA46}">
      <dgm:prSet/>
      <dgm:spPr/>
      <dgm:t>
        <a:bodyPr/>
        <a:lstStyle/>
        <a:p>
          <a:endParaRPr lang="nb-NO"/>
        </a:p>
      </dgm:t>
    </dgm:pt>
    <dgm:pt modelId="{E06EC998-A948-4448-ACF1-C349B0F29987}" type="sibTrans" cxnId="{7AA1329D-36A1-44BF-9F72-CFBDA09DEA46}">
      <dgm:prSet/>
      <dgm:spPr/>
      <dgm:t>
        <a:bodyPr/>
        <a:lstStyle/>
        <a:p>
          <a:endParaRPr lang="nb-NO"/>
        </a:p>
      </dgm:t>
    </dgm:pt>
    <dgm:pt modelId="{7FC61917-BE28-4AD7-A599-A3D2180CE962}">
      <dgm:prSet phldrT="[Text]" custT="1"/>
      <dgm:spPr/>
      <dgm:t>
        <a:bodyPr/>
        <a:lstStyle/>
        <a:p>
          <a:pPr>
            <a:buFont typeface="Arial" panose="020B0604020202020204" pitchFamily="34" charset="0"/>
            <a:buNone/>
          </a:pPr>
          <a:r>
            <a:rPr lang="en-US" sz="1000" u="sng" kern="1200">
              <a:solidFill>
                <a:srgbClr val="000000"/>
              </a:solidFill>
              <a:latin typeface="Verdana Pro Light"/>
              <a:ea typeface="+mn-ea"/>
              <a:cs typeface="+mn-cs"/>
            </a:rPr>
            <a:t>BEVISST INNSIKT</a:t>
          </a:r>
        </a:p>
      </dgm:t>
    </dgm:pt>
    <dgm:pt modelId="{483FB1AD-098C-49CA-80A2-E0B49DA03C0A}" type="parTrans" cxnId="{EF40E4C1-5B10-4716-B554-FB853159FA9C}">
      <dgm:prSet/>
      <dgm:spPr/>
      <dgm:t>
        <a:bodyPr/>
        <a:lstStyle/>
        <a:p>
          <a:endParaRPr lang="nb-NO"/>
        </a:p>
      </dgm:t>
    </dgm:pt>
    <dgm:pt modelId="{466D0EC9-F390-43CA-B6E8-F870402B27CB}" type="sibTrans" cxnId="{EF40E4C1-5B10-4716-B554-FB853159FA9C}">
      <dgm:prSet/>
      <dgm:spPr/>
      <dgm:t>
        <a:bodyPr/>
        <a:lstStyle/>
        <a:p>
          <a:endParaRPr lang="nb-NO"/>
        </a:p>
      </dgm:t>
    </dgm:pt>
    <dgm:pt modelId="{DB1AEE23-9B3E-4D25-A4FA-415AECDDE57C}">
      <dgm:prSet phldrT="[Text]" custT="1"/>
      <dgm:spPr/>
      <dgm:t>
        <a:bodyPr/>
        <a:lstStyle/>
        <a:p>
          <a:pPr>
            <a:buFont typeface="Arial" panose="020B0604020202020204" pitchFamily="34" charset="0"/>
            <a:buChar char="•"/>
          </a:pPr>
          <a:r>
            <a:rPr lang="nb-NO" sz="1000" kern="1200">
              <a:solidFill>
                <a:schemeClr val="tx1"/>
              </a:solidFill>
              <a:latin typeface="Verdana Pro Light" panose="020B0304030504040204" pitchFamily="34" charset="0"/>
            </a:rPr>
            <a:t>Økonomirapporter bygges om</a:t>
          </a:r>
        </a:p>
      </dgm:t>
    </dgm:pt>
    <dgm:pt modelId="{742672A2-C5F7-4A58-A44D-CC3BA7620A79}" type="parTrans" cxnId="{73B4CB81-DC96-4ABC-9CF5-1CAB643643E0}">
      <dgm:prSet/>
      <dgm:spPr/>
      <dgm:t>
        <a:bodyPr/>
        <a:lstStyle/>
        <a:p>
          <a:endParaRPr lang="nb-NO"/>
        </a:p>
      </dgm:t>
    </dgm:pt>
    <dgm:pt modelId="{B83EA42C-E5B0-4B6B-A973-EEABF93499CF}" type="sibTrans" cxnId="{73B4CB81-DC96-4ABC-9CF5-1CAB643643E0}">
      <dgm:prSet/>
      <dgm:spPr/>
      <dgm:t>
        <a:bodyPr/>
        <a:lstStyle/>
        <a:p>
          <a:endParaRPr lang="nb-NO"/>
        </a:p>
      </dgm:t>
    </dgm:pt>
    <dgm:pt modelId="{2FCBDD0F-201D-468F-9A25-11587CDE1076}">
      <dgm:prSet phldrT="[Text]" custT="1"/>
      <dgm:spPr/>
      <dgm:t>
        <a:bodyPr/>
        <a:lstStyle/>
        <a:p>
          <a:pPr>
            <a:buFont typeface="Arial" panose="020B0604020202020204" pitchFamily="34" charset="0"/>
            <a:buChar char="•"/>
          </a:pPr>
          <a:r>
            <a:rPr lang="nb-NO" sz="1000" kern="1200">
              <a:solidFill>
                <a:schemeClr val="tx1"/>
              </a:solidFill>
              <a:latin typeface="Verdana Pro Light" panose="020B0304030504040204" pitchFamily="34" charset="0"/>
            </a:rPr>
            <a:t>Ombygging av HR-rapporter vil bli gjort neste år, da vi først nå har fått tilgang til HR-data fra SAP</a:t>
          </a:r>
        </a:p>
      </dgm:t>
    </dgm:pt>
    <dgm:pt modelId="{D342262E-C330-47E3-BA59-5B38042010D4}" type="parTrans" cxnId="{7DA72A1A-20FD-466D-BE77-D33A0E70C4AB}">
      <dgm:prSet/>
      <dgm:spPr/>
      <dgm:t>
        <a:bodyPr/>
        <a:lstStyle/>
        <a:p>
          <a:endParaRPr lang="nb-NO"/>
        </a:p>
      </dgm:t>
    </dgm:pt>
    <dgm:pt modelId="{75D04F45-7170-41A6-928F-0361A284C005}" type="sibTrans" cxnId="{7DA72A1A-20FD-466D-BE77-D33A0E70C4AB}">
      <dgm:prSet/>
      <dgm:spPr/>
      <dgm:t>
        <a:bodyPr/>
        <a:lstStyle/>
        <a:p>
          <a:endParaRPr lang="nb-NO"/>
        </a:p>
      </dgm:t>
    </dgm:pt>
    <dgm:pt modelId="{209B4D96-E8F5-4C41-8BA4-249FEEBE4A25}">
      <dgm:prSet phldrT="[Text]" custT="1"/>
      <dgm:spPr/>
      <dgm:t>
        <a:bodyPr/>
        <a:lstStyle/>
        <a:p>
          <a:pPr>
            <a:buFont typeface="Arial" panose="020B0604020202020204" pitchFamily="34" charset="0"/>
            <a:buChar char="•"/>
          </a:pPr>
          <a:r>
            <a:rPr lang="nb-NO" sz="1000" kern="1200">
              <a:solidFill>
                <a:schemeClr val="tx1"/>
              </a:solidFill>
              <a:latin typeface="Verdana Pro Light" panose="020B0304030504040204" pitchFamily="34" charset="0"/>
            </a:rPr>
            <a:t>Prosjektlederportal er under utvikling og vil bli klar i starten av neste år</a:t>
          </a:r>
        </a:p>
      </dgm:t>
    </dgm:pt>
    <dgm:pt modelId="{324E6B74-429C-45AE-ABB4-3520CAC39C74}" type="parTrans" cxnId="{7EA1976C-7FD3-44E4-8A3A-810946B780D2}">
      <dgm:prSet/>
      <dgm:spPr/>
      <dgm:t>
        <a:bodyPr/>
        <a:lstStyle/>
        <a:p>
          <a:endParaRPr lang="nb-NO"/>
        </a:p>
      </dgm:t>
    </dgm:pt>
    <dgm:pt modelId="{9E0A0FDF-941A-4528-B2BA-77AABF9A10E8}" type="sibTrans" cxnId="{7EA1976C-7FD3-44E4-8A3A-810946B780D2}">
      <dgm:prSet/>
      <dgm:spPr/>
      <dgm:t>
        <a:bodyPr/>
        <a:lstStyle/>
        <a:p>
          <a:endParaRPr lang="nb-NO"/>
        </a:p>
      </dgm:t>
    </dgm:pt>
    <dgm:pt modelId="{E912D93F-6C9F-41D9-8132-FEBAA06164BE}">
      <dgm:prSet phldrT="[Text]" custT="1"/>
      <dgm:spPr/>
      <dgm:t>
        <a:bodyPr/>
        <a:lstStyle/>
        <a:p>
          <a:pPr>
            <a:buFont typeface="Arial" panose="020B0604020202020204" pitchFamily="34" charset="0"/>
            <a:buNone/>
          </a:pPr>
          <a:r>
            <a:rPr lang="nb-NO" sz="1000" u="sng" kern="1200">
              <a:solidFill>
                <a:schemeClr val="tx1"/>
              </a:solidFill>
              <a:latin typeface="Verdana Pro Light" panose="020B0304030504040204" pitchFamily="34" charset="0"/>
            </a:rPr>
            <a:t>BEVISST PLAN</a:t>
          </a:r>
        </a:p>
      </dgm:t>
    </dgm:pt>
    <dgm:pt modelId="{93D48BC0-1D0E-4546-A461-1581EB866A7F}" type="parTrans" cxnId="{FB7ECCEE-1FFF-43CC-A0C7-94C330E065F3}">
      <dgm:prSet/>
      <dgm:spPr/>
      <dgm:t>
        <a:bodyPr/>
        <a:lstStyle/>
        <a:p>
          <a:endParaRPr lang="nb-NO"/>
        </a:p>
      </dgm:t>
    </dgm:pt>
    <dgm:pt modelId="{6BF84350-5705-4CDD-B8E8-A6E2131FAA8D}" type="sibTrans" cxnId="{FB7ECCEE-1FFF-43CC-A0C7-94C330E065F3}">
      <dgm:prSet/>
      <dgm:spPr/>
      <dgm:t>
        <a:bodyPr/>
        <a:lstStyle/>
        <a:p>
          <a:endParaRPr lang="nb-NO"/>
        </a:p>
      </dgm:t>
    </dgm:pt>
    <dgm:pt modelId="{9C47BD64-ED05-4C3E-9910-85954EB26E0D}">
      <dgm:prSet phldrT="[Text]" custT="1"/>
      <dgm:spPr/>
      <dgm:t>
        <a:bodyPr/>
        <a:lstStyle/>
        <a:p>
          <a:pPr marL="114300" lvl="1" indent="-114300" algn="l" defTabSz="533400" rtl="0">
            <a:lnSpc>
              <a:spcPct val="90000"/>
            </a:lnSpc>
            <a:spcBef>
              <a:spcPct val="0"/>
            </a:spcBef>
            <a:spcAft>
              <a:spcPct val="15000"/>
            </a:spcAft>
            <a:buFont typeface="Arial" panose="020B0604020202020204" pitchFamily="34" charset="0"/>
            <a:buChar char="•"/>
          </a:pPr>
          <a:r>
            <a:rPr lang="nb-NO" sz="1050" kern="1200">
              <a:latin typeface="Verdana Pro Light"/>
              <a:ea typeface="+mn-ea"/>
              <a:cs typeface="+mn-cs"/>
            </a:rPr>
            <a:t>Et utvalg </a:t>
          </a:r>
          <a:r>
            <a:rPr lang="nb-NO" sz="1050" kern="1200">
              <a:latin typeface="Verdana Pro Light"/>
              <a:ea typeface="+mn-ea"/>
              <a:cs typeface="+mn-cs"/>
              <a:hlinkClick xmlns:r="http://schemas.openxmlformats.org/officeDocument/2006/relationships" r:id="rId2"/>
            </a:rPr>
            <a:t>nye</a:t>
          </a:r>
          <a:r>
            <a:rPr lang="nb-NO" sz="1050" b="0">
              <a:latin typeface="Verdana Pro Light"/>
              <a:ea typeface="+mn-ea"/>
              <a:cs typeface="+mn-cs"/>
              <a:hlinkClick xmlns:r="http://schemas.openxmlformats.org/officeDocument/2006/relationships" r:id="rId2"/>
            </a:rPr>
            <a:t> rapporter </a:t>
          </a:r>
          <a:r>
            <a:rPr lang="nb-NO" sz="1050" b="0">
              <a:latin typeface="Verdana Pro Light"/>
              <a:ea typeface="+mn-ea"/>
              <a:cs typeface="+mn-cs"/>
            </a:rPr>
            <a:t>i BEVISST basert på ny økonomimodell er tilgjengeliggjort for å gi innsikt i ny økonomimodell. Rapportene inneholder kun </a:t>
          </a:r>
          <a:r>
            <a:rPr lang="nb-NO" sz="1050" b="0" err="1">
              <a:latin typeface="Verdana Pro Light"/>
              <a:ea typeface="+mn-ea"/>
              <a:cs typeface="+mn-cs"/>
            </a:rPr>
            <a:t>testdata</a:t>
          </a:r>
          <a:r>
            <a:rPr lang="nb-NO" sz="1050" b="0">
              <a:latin typeface="Verdana Pro Light"/>
              <a:ea typeface="+mn-ea"/>
              <a:cs typeface="+mn-cs"/>
            </a:rPr>
            <a:t>.</a:t>
          </a:r>
          <a:endParaRPr lang="nb-NO" sz="1050" kern="1200">
            <a:solidFill>
              <a:srgbClr val="000000">
                <a:hueOff val="0"/>
                <a:satOff val="0"/>
                <a:lumOff val="0"/>
                <a:alphaOff val="0"/>
              </a:srgbClr>
            </a:solidFill>
            <a:latin typeface="Verdana Pro Light"/>
            <a:ea typeface="+mn-ea"/>
            <a:cs typeface="+mn-cs"/>
          </a:endParaRPr>
        </a:p>
      </dgm:t>
    </dgm:pt>
    <dgm:pt modelId="{6A24D593-7934-4289-AEC4-613DA0CC0FFB}" type="parTrans" cxnId="{64782B8F-4796-47FC-ADC6-A4B7E6681510}">
      <dgm:prSet/>
      <dgm:spPr/>
      <dgm:t>
        <a:bodyPr/>
        <a:lstStyle/>
        <a:p>
          <a:endParaRPr lang="nb-NO"/>
        </a:p>
      </dgm:t>
    </dgm:pt>
    <dgm:pt modelId="{3C481EE7-9544-4265-8DE1-4FAAF605C70D}" type="sibTrans" cxnId="{64782B8F-4796-47FC-ADC6-A4B7E6681510}">
      <dgm:prSet/>
      <dgm:spPr/>
      <dgm:t>
        <a:bodyPr/>
        <a:lstStyle/>
        <a:p>
          <a:endParaRPr lang="nb-NO"/>
        </a:p>
      </dgm:t>
    </dgm:pt>
    <dgm:pt modelId="{1B39073C-6A59-4A95-952C-524E88BBE031}">
      <dgm:prSet phldrT="[Text]" custT="1"/>
      <dgm:spPr/>
      <dgm: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00">
              <a:latin typeface="Verdana Pro Light" panose="020B0304030504040204" pitchFamily="34" charset="0"/>
            </a:rPr>
            <a:t>Fakultetene, VM og FA har kontrollert at ansatte er registrert med riktig koststed og delprosjekt i SAP, slik at lønn blir belastet riktig. Disse skal sammenstilles og kvalitetssikres før samlet oversikt sendes til DFØ for innlesing i des.</a:t>
          </a:r>
          <a:endParaRPr lang="nb-NO" sz="1000">
            <a:latin typeface="Verdana Pro Light"/>
          </a:endParaRPr>
        </a:p>
      </dgm:t>
    </dgm:pt>
    <dgm:pt modelId="{F53BE660-FB04-4C3F-A1D2-B7379928A39D}" type="parTrans" cxnId="{AE5741EA-CF3F-455F-A252-50BEAB087AAD}">
      <dgm:prSet/>
      <dgm:spPr/>
      <dgm:t>
        <a:bodyPr/>
        <a:lstStyle/>
        <a:p>
          <a:endParaRPr lang="nb-NO"/>
        </a:p>
      </dgm:t>
    </dgm:pt>
    <dgm:pt modelId="{12F1BE63-9088-464B-8077-7FEFB0D10467}" type="sibTrans" cxnId="{AE5741EA-CF3F-455F-A252-50BEAB087AAD}">
      <dgm:prSet/>
      <dgm:spPr/>
      <dgm:t>
        <a:bodyPr/>
        <a:lstStyle/>
        <a:p>
          <a:endParaRPr lang="nb-NO"/>
        </a:p>
      </dgm:t>
    </dgm:pt>
    <dgm:pt modelId="{82E26B79-3E7C-431B-8F70-B52DF65CC942}">
      <dgm:prSet phldrT="[Text]" custT="1"/>
      <dgm:spPr/>
      <dgm: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00">
              <a:latin typeface="Verdana Pro Light"/>
            </a:rPr>
            <a:t>Innmelding av </a:t>
          </a:r>
          <a:r>
            <a:rPr lang="nb-NO" sz="1000" err="1">
              <a:latin typeface="Verdana Pro Light"/>
            </a:rPr>
            <a:t>kostnadsgodkjennere</a:t>
          </a:r>
          <a:r>
            <a:rPr lang="nb-NO" sz="1000">
              <a:latin typeface="Verdana Pro Light"/>
            </a:rPr>
            <a:t> i Unit4 og SAP samt personal-godkjenner i SAP: Lister fra fakultetene er kvalitetssikret og levert DFØ for innlesing</a:t>
          </a:r>
        </a:p>
      </dgm:t>
    </dgm:pt>
    <dgm:pt modelId="{860E0D28-1C8B-4508-A113-CDAE9C65DB5B}" type="parTrans" cxnId="{5D690511-7DDF-437A-B627-B72E81751DDB}">
      <dgm:prSet/>
      <dgm:spPr/>
      <dgm:t>
        <a:bodyPr/>
        <a:lstStyle/>
        <a:p>
          <a:endParaRPr lang="nb-NO"/>
        </a:p>
      </dgm:t>
    </dgm:pt>
    <dgm:pt modelId="{08EBE29F-9385-4996-91AE-C39AD1D07848}" type="sibTrans" cxnId="{5D690511-7DDF-437A-B627-B72E81751DDB}">
      <dgm:prSet/>
      <dgm:spPr/>
      <dgm:t>
        <a:bodyPr/>
        <a:lstStyle/>
        <a:p>
          <a:endParaRPr lang="nb-NO"/>
        </a:p>
      </dgm:t>
    </dgm:pt>
    <dgm:pt modelId="{B0E31380-125A-4A68-BE47-82F0F67E7218}">
      <dgm:prSet phldrT="[Text]" custT="1"/>
      <dgm:spPr/>
      <dgm:t>
        <a:bodyPr/>
        <a:lstStyle/>
        <a:p>
          <a:pPr marL="114300" lvl="1" indent="-114300" algn="l" defTabSz="533400" rtl="0">
            <a:lnSpc>
              <a:spcPct val="90000"/>
            </a:lnSpc>
            <a:spcBef>
              <a:spcPct val="0"/>
            </a:spcBef>
            <a:spcAft>
              <a:spcPct val="15000"/>
            </a:spcAft>
            <a:buFont typeface="Arial" panose="020B0604020202020204" pitchFamily="34" charset="0"/>
            <a:buChar char="•"/>
          </a:pPr>
          <a:r>
            <a:rPr lang="nb-NO" sz="1050" kern="1200">
              <a:solidFill>
                <a:srgbClr val="000000">
                  <a:hueOff val="0"/>
                  <a:satOff val="0"/>
                  <a:lumOff val="0"/>
                  <a:alphaOff val="0"/>
                </a:srgbClr>
              </a:solidFill>
              <a:latin typeface="Verdana Pro Light"/>
              <a:ea typeface="+mn-ea"/>
              <a:cs typeface="+mn-cs"/>
            </a:rPr>
            <a:t>Anbefalinger og standarder for hvordan man bruker ny økonomimodell i økonomistyringen, er lagt ut her: </a:t>
          </a:r>
          <a:r>
            <a:rPr lang="nb-NO" sz="1050" kern="1200">
              <a:solidFill>
                <a:srgbClr val="000000">
                  <a:hueOff val="0"/>
                  <a:satOff val="0"/>
                  <a:lumOff val="0"/>
                  <a:alphaOff val="0"/>
                </a:srgbClr>
              </a:solidFill>
              <a:latin typeface="Verdana Pro Light"/>
              <a:ea typeface="+mn-ea"/>
              <a:cs typeface="+mn-cs"/>
              <a:hlinkClick xmlns:r="http://schemas.openxmlformats.org/officeDocument/2006/relationships" r:id="rId3"/>
            </a:rPr>
            <a:t>Tekst</a:t>
          </a:r>
          <a:r>
            <a:rPr lang="nb-NO" sz="1050" kern="1200">
              <a:solidFill>
                <a:srgbClr val="000000">
                  <a:hueOff val="0"/>
                  <a:satOff val="0"/>
                  <a:lumOff val="0"/>
                  <a:alphaOff val="0"/>
                </a:srgbClr>
              </a:solidFill>
              <a:latin typeface="Verdana Pro Light"/>
              <a:ea typeface="+mn-ea"/>
              <a:cs typeface="+mn-cs"/>
            </a:rPr>
            <a:t> og </a:t>
          </a:r>
          <a:r>
            <a:rPr lang="nb-NO" sz="1050" kern="1200">
              <a:solidFill>
                <a:srgbClr val="000000">
                  <a:hueOff val="0"/>
                  <a:satOff val="0"/>
                  <a:lumOff val="0"/>
                  <a:alphaOff val="0"/>
                </a:srgbClr>
              </a:solidFill>
              <a:latin typeface="Verdana Pro Light"/>
              <a:ea typeface="+mn-ea"/>
              <a:cs typeface="+mn-cs"/>
              <a:hlinkClick xmlns:r="http://schemas.openxmlformats.org/officeDocument/2006/relationships" r:id="rId4"/>
            </a:rPr>
            <a:t>kurs</a:t>
          </a:r>
          <a:r>
            <a:rPr lang="nb-NO" sz="1050" kern="1200">
              <a:solidFill>
                <a:srgbClr val="000000">
                  <a:hueOff val="0"/>
                  <a:satOff val="0"/>
                  <a:lumOff val="0"/>
                  <a:alphaOff val="0"/>
                </a:srgbClr>
              </a:solidFill>
              <a:latin typeface="Verdana Pro Light"/>
              <a:ea typeface="+mn-ea"/>
              <a:cs typeface="+mn-cs"/>
            </a:rPr>
            <a:t>.</a:t>
          </a:r>
        </a:p>
      </dgm:t>
    </dgm:pt>
    <dgm:pt modelId="{6E2617C7-00D8-46BC-9BBF-D8ADB751F6C5}" type="parTrans" cxnId="{F11BBAC8-2D13-4EE4-890F-8B37D0C1A02D}">
      <dgm:prSet/>
      <dgm:spPr/>
      <dgm:t>
        <a:bodyPr/>
        <a:lstStyle/>
        <a:p>
          <a:endParaRPr lang="nb-NO"/>
        </a:p>
      </dgm:t>
    </dgm:pt>
    <dgm:pt modelId="{23FFC089-F9A3-4643-9D81-5DA62312E664}" type="sibTrans" cxnId="{F11BBAC8-2D13-4EE4-890F-8B37D0C1A02D}">
      <dgm:prSet/>
      <dgm:spPr/>
      <dgm:t>
        <a:bodyPr/>
        <a:lstStyle/>
        <a:p>
          <a:endParaRPr lang="nb-NO"/>
        </a:p>
      </dgm:t>
    </dgm:pt>
    <dgm:pt modelId="{5D66A00A-DDD4-4F0B-B8CA-BC2064AB333E}">
      <dgm:prSet phldrT="[Text]" custT="1"/>
      <dgm:spPr/>
      <dgm: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00">
              <a:latin typeface="Verdana Pro Light"/>
            </a:rPr>
            <a:t>Oversikt over leveransefrister ifb. med konvertering: </a:t>
          </a:r>
          <a:r>
            <a:rPr lang="nb-NO" sz="1000">
              <a:hlinkClick xmlns:r="http://schemas.openxmlformats.org/officeDocument/2006/relationships" r:id="rId5"/>
            </a:rPr>
            <a:t>Frister</a:t>
          </a:r>
          <a:endParaRPr lang="nb-NO" sz="1000">
            <a:latin typeface="Verdana Pro Light"/>
          </a:endParaRPr>
        </a:p>
      </dgm:t>
    </dgm:pt>
    <dgm:pt modelId="{2E9A86D7-15C0-4F6B-9648-F6A936CDCBAF}" type="parTrans" cxnId="{CAC19CDC-EB0B-4A50-B13C-C490BD2AB0D9}">
      <dgm:prSet/>
      <dgm:spPr/>
      <dgm:t>
        <a:bodyPr/>
        <a:lstStyle/>
        <a:p>
          <a:endParaRPr lang="nb-NO"/>
        </a:p>
      </dgm:t>
    </dgm:pt>
    <dgm:pt modelId="{BF23A682-0C2F-42E1-B418-4A6FF2BF8619}" type="sibTrans" cxnId="{CAC19CDC-EB0B-4A50-B13C-C490BD2AB0D9}">
      <dgm:prSet/>
      <dgm:spPr/>
      <dgm:t>
        <a:bodyPr/>
        <a:lstStyle/>
        <a:p>
          <a:endParaRPr lang="nb-NO"/>
        </a:p>
      </dgm:t>
    </dgm:pt>
    <dgm:pt modelId="{3156D22F-42FD-4E6E-85A4-E3A80848E6A0}">
      <dgm:prSet phldrT="[Text]" custT="1"/>
      <dgm:spPr/>
      <dgm:t>
        <a:bodyPr/>
        <a:lstStyle/>
        <a:p>
          <a:pPr>
            <a:buFont typeface="Arial" panose="020B0604020202020204" pitchFamily="34" charset="0"/>
            <a:buChar char="•"/>
          </a:pPr>
          <a:r>
            <a:rPr lang="nb-NO" sz="1000" kern="1200">
              <a:solidFill>
                <a:schemeClr val="tx1"/>
              </a:solidFill>
              <a:latin typeface="Verdana Pro Light" panose="020B0304030504040204" pitchFamily="34" charset="0"/>
            </a:rPr>
            <a:t>HR-rapporter for prosjektøkonomer og </a:t>
          </a:r>
          <a:r>
            <a:rPr lang="nb-NO" sz="1000" kern="1200" err="1">
              <a:solidFill>
                <a:schemeClr val="tx1"/>
              </a:solidFill>
              <a:latin typeface="Verdana Pro Light" panose="020B0304030504040204" pitchFamily="34" charset="0"/>
            </a:rPr>
            <a:t>controllere</a:t>
          </a:r>
          <a:r>
            <a:rPr lang="nb-NO" sz="1000" kern="1200">
              <a:solidFill>
                <a:schemeClr val="tx1"/>
              </a:solidFill>
              <a:latin typeface="Verdana Pro Light" panose="020B0304030504040204" pitchFamily="34" charset="0"/>
            </a:rPr>
            <a:t> bygges til neste år</a:t>
          </a:r>
        </a:p>
      </dgm:t>
    </dgm:pt>
    <dgm:pt modelId="{B32BA4CB-1BB2-467C-A3F6-01DD48C51EF2}" type="parTrans" cxnId="{BDE025C0-04B8-440B-8773-762C4CEB17BA}">
      <dgm:prSet/>
      <dgm:spPr/>
      <dgm:t>
        <a:bodyPr/>
        <a:lstStyle/>
        <a:p>
          <a:endParaRPr lang="nb-NO"/>
        </a:p>
      </dgm:t>
    </dgm:pt>
    <dgm:pt modelId="{6A2C2AFD-E1E2-474E-A3E3-46329272B821}" type="sibTrans" cxnId="{BDE025C0-04B8-440B-8773-762C4CEB17BA}">
      <dgm:prSet/>
      <dgm:spPr/>
      <dgm:t>
        <a:bodyPr/>
        <a:lstStyle/>
        <a:p>
          <a:endParaRPr lang="nb-NO"/>
        </a:p>
      </dgm:t>
    </dgm:pt>
    <dgm:pt modelId="{FB99AD87-37F0-4AC4-A7E9-F0738D613939}" type="pres">
      <dgm:prSet presAssocID="{42DF58AA-DC45-4BA3-A271-FF3067E6D940}" presName="Name0" presStyleCnt="0">
        <dgm:presLayoutVars>
          <dgm:dir/>
          <dgm:animLvl val="lvl"/>
          <dgm:resizeHandles val="exact"/>
        </dgm:presLayoutVars>
      </dgm:prSet>
      <dgm:spPr/>
    </dgm:pt>
    <dgm:pt modelId="{0ED6843B-F4EA-400B-B119-858EEF662380}" type="pres">
      <dgm:prSet presAssocID="{84CFEC42-83F0-4850-8404-7C7236C642E5}" presName="composite" presStyleCnt="0"/>
      <dgm:spPr/>
    </dgm:pt>
    <dgm:pt modelId="{41EB67F7-E4CC-43D3-B46C-F1A502CCD876}" type="pres">
      <dgm:prSet presAssocID="{84CFEC42-83F0-4850-8404-7C7236C642E5}" presName="parTx" presStyleLbl="alignNode1" presStyleIdx="0" presStyleCnt="3" custScaleY="89206">
        <dgm:presLayoutVars>
          <dgm:chMax val="0"/>
          <dgm:chPref val="0"/>
          <dgm:bulletEnabled val="1"/>
        </dgm:presLayoutVars>
      </dgm:prSet>
      <dgm:spPr/>
    </dgm:pt>
    <dgm:pt modelId="{262D8785-58AF-4439-9A34-F349AB813A52}" type="pres">
      <dgm:prSet presAssocID="{84CFEC42-83F0-4850-8404-7C7236C642E5}" presName="desTx" presStyleLbl="alignAccFollowNode1" presStyleIdx="0" presStyleCnt="3">
        <dgm:presLayoutVars>
          <dgm:bulletEnabled val="1"/>
        </dgm:presLayoutVars>
      </dgm:prSet>
      <dgm:spPr/>
    </dgm:pt>
    <dgm:pt modelId="{31F99150-F255-40C5-9507-84B4E807F597}" type="pres">
      <dgm:prSet presAssocID="{F2C1C638-786E-4036-B2A5-FDB092511EB0}" presName="space" presStyleCnt="0"/>
      <dgm:spPr/>
    </dgm:pt>
    <dgm:pt modelId="{CC929616-4F92-4E57-8140-10A39E681742}" type="pres">
      <dgm:prSet presAssocID="{1C930ED2-2A6E-4404-A7DD-21B4084133E5}" presName="composite" presStyleCnt="0"/>
      <dgm:spPr/>
    </dgm:pt>
    <dgm:pt modelId="{F213DB9C-ECDA-4440-A6D7-4FBE269E22E2}" type="pres">
      <dgm:prSet presAssocID="{1C930ED2-2A6E-4404-A7DD-21B4084133E5}" presName="parTx" presStyleLbl="alignNode1" presStyleIdx="1" presStyleCnt="3">
        <dgm:presLayoutVars>
          <dgm:chMax val="0"/>
          <dgm:chPref val="0"/>
          <dgm:bulletEnabled val="1"/>
        </dgm:presLayoutVars>
      </dgm:prSet>
      <dgm:spPr/>
    </dgm:pt>
    <dgm:pt modelId="{67FACF27-5BBF-4EE8-B993-0EB535B6B280}" type="pres">
      <dgm:prSet presAssocID="{1C930ED2-2A6E-4404-A7DD-21B4084133E5}" presName="desTx" presStyleLbl="alignAccFollowNode1" presStyleIdx="1" presStyleCnt="3">
        <dgm:presLayoutVars>
          <dgm:bulletEnabled val="1"/>
        </dgm:presLayoutVars>
      </dgm:prSet>
      <dgm:spPr/>
    </dgm:pt>
    <dgm:pt modelId="{BFFACCE0-E3DD-4A5D-90E2-32E283B477EC}" type="pres">
      <dgm:prSet presAssocID="{9BBA9534-BCF7-483A-96A8-2F9E248018F9}" presName="space" presStyleCnt="0"/>
      <dgm:spPr/>
    </dgm:pt>
    <dgm:pt modelId="{93FB0B6B-5D53-44CD-BEC4-82085F12461E}" type="pres">
      <dgm:prSet presAssocID="{CE5EF295-F9F1-4D83-AB37-9AF13F37F3F1}" presName="composite" presStyleCnt="0"/>
      <dgm:spPr/>
    </dgm:pt>
    <dgm:pt modelId="{4EF99369-D0F6-4763-822A-A81280CF53F1}" type="pres">
      <dgm:prSet presAssocID="{CE5EF295-F9F1-4D83-AB37-9AF13F37F3F1}" presName="parTx" presStyleLbl="alignNode1" presStyleIdx="2" presStyleCnt="3" custLinFactY="-100000" custLinFactNeighborX="-437" custLinFactNeighborY="-147804">
        <dgm:presLayoutVars>
          <dgm:chMax val="0"/>
          <dgm:chPref val="0"/>
          <dgm:bulletEnabled val="1"/>
        </dgm:presLayoutVars>
      </dgm:prSet>
      <dgm:spPr/>
    </dgm:pt>
    <dgm:pt modelId="{464F521F-07FF-487A-9A91-B5400D18BB24}" type="pres">
      <dgm:prSet presAssocID="{CE5EF295-F9F1-4D83-AB37-9AF13F37F3F1}" presName="desTx" presStyleLbl="alignAccFollowNode1" presStyleIdx="2" presStyleCnt="3">
        <dgm:presLayoutVars>
          <dgm:bulletEnabled val="1"/>
        </dgm:presLayoutVars>
      </dgm:prSet>
      <dgm:spPr/>
    </dgm:pt>
  </dgm:ptLst>
  <dgm:cxnLst>
    <dgm:cxn modelId="{42AA4302-364A-41B6-A41A-68357FE42BA4}" type="presOf" srcId="{D6EA95B4-0B7A-4910-BEDC-7B5681684E98}" destId="{262D8785-58AF-4439-9A34-F349AB813A52}" srcOrd="0" destOrd="0" presId="urn:microsoft.com/office/officeart/2005/8/layout/hList1"/>
    <dgm:cxn modelId="{3BA1E105-9295-4B94-B2D8-61F5729A1840}" srcId="{84CFEC42-83F0-4850-8404-7C7236C642E5}" destId="{D6EA95B4-0B7A-4910-BEDC-7B5681684E98}" srcOrd="0" destOrd="0" parTransId="{DA13D22E-3CF7-46B0-AB46-16550BA11DD0}" sibTransId="{0648D6C8-1428-4EA3-B73E-3BAF1E204553}"/>
    <dgm:cxn modelId="{5D690511-7DDF-437A-B627-B72E81751DDB}" srcId="{84CFEC42-83F0-4850-8404-7C7236C642E5}" destId="{82E26B79-3E7C-431B-8F70-B52DF65CC942}" srcOrd="2" destOrd="0" parTransId="{860E0D28-1C8B-4508-A113-CDAE9C65DB5B}" sibTransId="{08EBE29F-9385-4996-91AE-C39AD1D07848}"/>
    <dgm:cxn modelId="{7DA72A1A-20FD-466D-BE77-D33A0E70C4AB}" srcId="{CE5EF295-F9F1-4D83-AB37-9AF13F37F3F1}" destId="{2FCBDD0F-201D-468F-9A25-11587CDE1076}" srcOrd="3" destOrd="0" parTransId="{D342262E-C330-47E3-BA59-5B38042010D4}" sibTransId="{75D04F45-7170-41A6-928F-0361A284C005}"/>
    <dgm:cxn modelId="{5B04B424-E5E3-421B-A60F-D9C258793BB3}" type="presOf" srcId="{9C47BD64-ED05-4C3E-9910-85954EB26E0D}" destId="{67FACF27-5BBF-4EE8-B993-0EB535B6B280}" srcOrd="0" destOrd="2" presId="urn:microsoft.com/office/officeart/2005/8/layout/hList1"/>
    <dgm:cxn modelId="{DD2BD234-F2FE-4496-AF74-1A5BD4E92C96}" srcId="{CE5EF295-F9F1-4D83-AB37-9AF13F37F3F1}" destId="{798F3B11-FB45-4D92-A0B6-445FF9387496}" srcOrd="8" destOrd="0" parTransId="{22C1B2DA-1B87-4CAC-860B-87EB5D9A41A7}" sibTransId="{3C4ABFA2-1844-41B8-834C-2ACEFA4F8017}"/>
    <dgm:cxn modelId="{1F05CF3B-2C6E-4D82-9CC4-C4C7EF001140}" type="presOf" srcId="{2FCBDD0F-201D-468F-9A25-11587CDE1076}" destId="{464F521F-07FF-487A-9A91-B5400D18BB24}" srcOrd="0" destOrd="3" presId="urn:microsoft.com/office/officeart/2005/8/layout/hList1"/>
    <dgm:cxn modelId="{24FA9C3F-EC39-40B2-B5C0-CD8F161B302B}" srcId="{1C930ED2-2A6E-4404-A7DD-21B4084133E5}" destId="{2187273C-952D-4B6F-B721-F76972351ACB}" srcOrd="0" destOrd="0" parTransId="{E6DA6064-07FC-49DF-A453-D92B408998BE}" sibTransId="{E3F675D5-DF12-49E3-908B-2AB37AAF5B2B}"/>
    <dgm:cxn modelId="{9AAAA266-A427-41FA-BB58-6B0D5C176780}" srcId="{42DF58AA-DC45-4BA3-A271-FF3067E6D940}" destId="{1C930ED2-2A6E-4404-A7DD-21B4084133E5}" srcOrd="1" destOrd="0" parTransId="{B0C1FADE-FC29-4470-80DB-C3815828836B}" sibTransId="{9BBA9534-BCF7-483A-96A8-2F9E248018F9}"/>
    <dgm:cxn modelId="{CA7EFA48-788A-4766-B55D-DA2E7ABDB4B9}" type="presOf" srcId="{2187273C-952D-4B6F-B721-F76972351ACB}" destId="{67FACF27-5BBF-4EE8-B993-0EB535B6B280}" srcOrd="0" destOrd="0" presId="urn:microsoft.com/office/officeart/2005/8/layout/hList1"/>
    <dgm:cxn modelId="{CAC99169-FBEC-43F5-B180-84F16E434CBD}" type="presOf" srcId="{B0E31380-125A-4A68-BE47-82F0F67E7218}" destId="{67FACF27-5BBF-4EE8-B993-0EB535B6B280}" srcOrd="0" destOrd="1" presId="urn:microsoft.com/office/officeart/2005/8/layout/hList1"/>
    <dgm:cxn modelId="{7EA1976C-7FD3-44E4-8A3A-810946B780D2}" srcId="{CE5EF295-F9F1-4D83-AB37-9AF13F37F3F1}" destId="{209B4D96-E8F5-4C41-8BA4-249FEEBE4A25}" srcOrd="5" destOrd="0" parTransId="{324E6B74-429C-45AE-ABB4-3520CAC39C74}" sibTransId="{9E0A0FDF-941A-4528-B2BA-77AABF9A10E8}"/>
    <dgm:cxn modelId="{FDD7684F-A8F3-4F94-9F25-414E029C96F2}" type="presOf" srcId="{82E26B79-3E7C-431B-8F70-B52DF65CC942}" destId="{262D8785-58AF-4439-9A34-F349AB813A52}" srcOrd="0" destOrd="2" presId="urn:microsoft.com/office/officeart/2005/8/layout/hList1"/>
    <dgm:cxn modelId="{6DAE6F50-B7BF-4617-AD18-F859B0D80A16}" srcId="{42DF58AA-DC45-4BA3-A271-FF3067E6D940}" destId="{CE5EF295-F9F1-4D83-AB37-9AF13F37F3F1}" srcOrd="2" destOrd="0" parTransId="{7E3579A1-2F13-4A6F-8A12-DB3A4C9C6007}" sibTransId="{93284AAC-5A6E-4427-A44B-EF055898C4FC}"/>
    <dgm:cxn modelId="{7A771655-E551-40BE-B96F-C972E1B9AF48}" type="presOf" srcId="{5D66A00A-DDD4-4F0B-B8CA-BC2064AB333E}" destId="{262D8785-58AF-4439-9A34-F349AB813A52}" srcOrd="0" destOrd="3" presId="urn:microsoft.com/office/officeart/2005/8/layout/hList1"/>
    <dgm:cxn modelId="{73B4CB81-DC96-4ABC-9CF5-1CAB643643E0}" srcId="{CE5EF295-F9F1-4D83-AB37-9AF13F37F3F1}" destId="{DB1AEE23-9B3E-4D25-A4FA-415AECDDE57C}" srcOrd="2" destOrd="0" parTransId="{742672A2-C5F7-4A58-A44D-CC3BA7620A79}" sibTransId="{B83EA42C-E5B0-4B6B-A973-EEABF93499CF}"/>
    <dgm:cxn modelId="{FE33F284-78C6-47DD-AB57-952D8B73711B}" type="presOf" srcId="{CE5EF295-F9F1-4D83-AB37-9AF13F37F3F1}" destId="{4EF99369-D0F6-4763-822A-A81280CF53F1}" srcOrd="0" destOrd="0" presId="urn:microsoft.com/office/officeart/2005/8/layout/hList1"/>
    <dgm:cxn modelId="{64782B8F-4796-47FC-ADC6-A4B7E6681510}" srcId="{1C930ED2-2A6E-4404-A7DD-21B4084133E5}" destId="{9C47BD64-ED05-4C3E-9910-85954EB26E0D}" srcOrd="2" destOrd="0" parTransId="{6A24D593-7934-4289-AEC4-613DA0CC0FFB}" sibTransId="{3C481EE7-9544-4265-8DE1-4FAAF605C70D}"/>
    <dgm:cxn modelId="{35D25692-0761-4950-96E4-5735B43BEF6C}" type="presOf" srcId="{F303B3E5-DF7F-4BC8-AEBA-337B05B59407}" destId="{464F521F-07FF-487A-9A91-B5400D18BB24}" srcOrd="0" destOrd="7" presId="urn:microsoft.com/office/officeart/2005/8/layout/hList1"/>
    <dgm:cxn modelId="{A864C396-0A60-4207-B142-521308AE8373}" type="presOf" srcId="{3156D22F-42FD-4E6E-85A4-E3A80848E6A0}" destId="{464F521F-07FF-487A-9A91-B5400D18BB24}" srcOrd="0" destOrd="4" presId="urn:microsoft.com/office/officeart/2005/8/layout/hList1"/>
    <dgm:cxn modelId="{39AE0C9B-6D42-4CFB-8148-403CBE92CA32}" srcId="{42DF58AA-DC45-4BA3-A271-FF3067E6D940}" destId="{84CFEC42-83F0-4850-8404-7C7236C642E5}" srcOrd="0" destOrd="0" parTransId="{ED659DF0-0542-47EF-9BEA-50BC689E4A67}" sibTransId="{F2C1C638-786E-4036-B2A5-FDB092511EB0}"/>
    <dgm:cxn modelId="{5525239B-E9D3-4586-AE10-5B1658B2834C}" type="presOf" srcId="{E912D93F-6C9F-41D9-8132-FEBAA06164BE}" destId="{464F521F-07FF-487A-9A91-B5400D18BB24}" srcOrd="0" destOrd="6" presId="urn:microsoft.com/office/officeart/2005/8/layout/hList1"/>
    <dgm:cxn modelId="{C4279F9B-988B-4EE8-BB7B-198A50E507F4}" type="presOf" srcId="{209B4D96-E8F5-4C41-8BA4-249FEEBE4A25}" destId="{464F521F-07FF-487A-9A91-B5400D18BB24}" srcOrd="0" destOrd="5" presId="urn:microsoft.com/office/officeart/2005/8/layout/hList1"/>
    <dgm:cxn modelId="{0C15799C-3D5D-4952-9B83-C9F858B587B0}" type="presOf" srcId="{7FC61917-BE28-4AD7-A599-A3D2180CE962}" destId="{464F521F-07FF-487A-9A91-B5400D18BB24}" srcOrd="0" destOrd="1" presId="urn:microsoft.com/office/officeart/2005/8/layout/hList1"/>
    <dgm:cxn modelId="{7AA1329D-36A1-44BF-9F72-CFBDA09DEA46}" srcId="{CE5EF295-F9F1-4D83-AB37-9AF13F37F3F1}" destId="{AB56A74A-30BC-4730-A907-D9B190250B57}" srcOrd="0" destOrd="0" parTransId="{5E1DB8C1-D675-473B-B285-60B5FC9D002D}" sibTransId="{E06EC998-A948-4448-ACF1-C349B0F29987}"/>
    <dgm:cxn modelId="{0D81E5A9-9C74-4083-9A03-A6B8B9D9C253}" type="presOf" srcId="{42DF58AA-DC45-4BA3-A271-FF3067E6D940}" destId="{FB99AD87-37F0-4AC4-A7E9-F0738D613939}" srcOrd="0" destOrd="0" presId="urn:microsoft.com/office/officeart/2005/8/layout/hList1"/>
    <dgm:cxn modelId="{BDE025C0-04B8-440B-8773-762C4CEB17BA}" srcId="{CE5EF295-F9F1-4D83-AB37-9AF13F37F3F1}" destId="{3156D22F-42FD-4E6E-85A4-E3A80848E6A0}" srcOrd="4" destOrd="0" parTransId="{B32BA4CB-1BB2-467C-A3F6-01DD48C51EF2}" sibTransId="{6A2C2AFD-E1E2-474E-A3E3-46329272B821}"/>
    <dgm:cxn modelId="{EF40E4C1-5B10-4716-B554-FB853159FA9C}" srcId="{CE5EF295-F9F1-4D83-AB37-9AF13F37F3F1}" destId="{7FC61917-BE28-4AD7-A599-A3D2180CE962}" srcOrd="1" destOrd="0" parTransId="{483FB1AD-098C-49CA-80A2-E0B49DA03C0A}" sibTransId="{466D0EC9-F390-43CA-B6E8-F870402B27CB}"/>
    <dgm:cxn modelId="{D63E61C4-C3E5-4581-A083-00AA725CEE6B}" srcId="{CE5EF295-F9F1-4D83-AB37-9AF13F37F3F1}" destId="{F303B3E5-DF7F-4BC8-AEBA-337B05B59407}" srcOrd="7" destOrd="0" parTransId="{719D1762-2BDA-45CE-973D-33815667D710}" sibTransId="{97376CAA-6343-4E99-8B4E-6A72981219C3}"/>
    <dgm:cxn modelId="{F11BBAC8-2D13-4EE4-890F-8B37D0C1A02D}" srcId="{1C930ED2-2A6E-4404-A7DD-21B4084133E5}" destId="{B0E31380-125A-4A68-BE47-82F0F67E7218}" srcOrd="1" destOrd="0" parTransId="{6E2617C7-00D8-46BC-9BBF-D8ADB751F6C5}" sibTransId="{23FFC089-F9A3-4643-9D81-5DA62312E664}"/>
    <dgm:cxn modelId="{1BFBC1CE-4393-4C88-9A06-1D5F5B554301}" type="presOf" srcId="{798F3B11-FB45-4D92-A0B6-445FF9387496}" destId="{464F521F-07FF-487A-9A91-B5400D18BB24}" srcOrd="0" destOrd="8" presId="urn:microsoft.com/office/officeart/2005/8/layout/hList1"/>
    <dgm:cxn modelId="{E31840D4-2F70-4826-AB4B-76BB75A72B5A}" type="presOf" srcId="{DB1AEE23-9B3E-4D25-A4FA-415AECDDE57C}" destId="{464F521F-07FF-487A-9A91-B5400D18BB24}" srcOrd="0" destOrd="2" presId="urn:microsoft.com/office/officeart/2005/8/layout/hList1"/>
    <dgm:cxn modelId="{CAC19CDC-EB0B-4A50-B13C-C490BD2AB0D9}" srcId="{84CFEC42-83F0-4850-8404-7C7236C642E5}" destId="{5D66A00A-DDD4-4F0B-B8CA-BC2064AB333E}" srcOrd="3" destOrd="0" parTransId="{2E9A86D7-15C0-4F6B-9648-F6A936CDCBAF}" sibTransId="{BF23A682-0C2F-42E1-B418-4A6FF2BF8619}"/>
    <dgm:cxn modelId="{18972CDD-A39F-4F5F-9409-690340664C54}" type="presOf" srcId="{AB56A74A-30BC-4730-A907-D9B190250B57}" destId="{464F521F-07FF-487A-9A91-B5400D18BB24}" srcOrd="0" destOrd="0" presId="urn:microsoft.com/office/officeart/2005/8/layout/hList1"/>
    <dgm:cxn modelId="{258A69E1-7321-495D-8D93-BB95A5062258}" type="presOf" srcId="{84CFEC42-83F0-4850-8404-7C7236C642E5}" destId="{41EB67F7-E4CC-43D3-B46C-F1A502CCD876}" srcOrd="0" destOrd="0" presId="urn:microsoft.com/office/officeart/2005/8/layout/hList1"/>
    <dgm:cxn modelId="{AE5741EA-CF3F-455F-A252-50BEAB087AAD}" srcId="{84CFEC42-83F0-4850-8404-7C7236C642E5}" destId="{1B39073C-6A59-4A95-952C-524E88BBE031}" srcOrd="1" destOrd="0" parTransId="{F53BE660-FB04-4C3F-A1D2-B7379928A39D}" sibTransId="{12F1BE63-9088-464B-8077-7FEFB0D10467}"/>
    <dgm:cxn modelId="{FB7ECCEE-1FFF-43CC-A0C7-94C330E065F3}" srcId="{CE5EF295-F9F1-4D83-AB37-9AF13F37F3F1}" destId="{E912D93F-6C9F-41D9-8132-FEBAA06164BE}" srcOrd="6" destOrd="0" parTransId="{93D48BC0-1D0E-4546-A461-1581EB866A7F}" sibTransId="{6BF84350-5705-4CDD-B8E8-A6E2131FAA8D}"/>
    <dgm:cxn modelId="{F8BCDAEE-16C8-4E3B-BC93-C3C306ED83AA}" type="presOf" srcId="{1B39073C-6A59-4A95-952C-524E88BBE031}" destId="{262D8785-58AF-4439-9A34-F349AB813A52}" srcOrd="0" destOrd="1" presId="urn:microsoft.com/office/officeart/2005/8/layout/hList1"/>
    <dgm:cxn modelId="{D071B0F2-7FDF-4B70-86FC-759A53B042C1}" type="presOf" srcId="{1C930ED2-2A6E-4404-A7DD-21B4084133E5}" destId="{F213DB9C-ECDA-4440-A6D7-4FBE269E22E2}" srcOrd="0" destOrd="0" presId="urn:microsoft.com/office/officeart/2005/8/layout/hList1"/>
    <dgm:cxn modelId="{9EE5EB0C-6191-41C7-AEE6-12A910792E5F}" type="presParOf" srcId="{FB99AD87-37F0-4AC4-A7E9-F0738D613939}" destId="{0ED6843B-F4EA-400B-B119-858EEF662380}" srcOrd="0" destOrd="0" presId="urn:microsoft.com/office/officeart/2005/8/layout/hList1"/>
    <dgm:cxn modelId="{06F28A0C-DC48-4FA7-8B87-387E7DE9D457}" type="presParOf" srcId="{0ED6843B-F4EA-400B-B119-858EEF662380}" destId="{41EB67F7-E4CC-43D3-B46C-F1A502CCD876}" srcOrd="0" destOrd="0" presId="urn:microsoft.com/office/officeart/2005/8/layout/hList1"/>
    <dgm:cxn modelId="{F88B2FEE-235F-40A2-A7E2-A44F78105086}" type="presParOf" srcId="{0ED6843B-F4EA-400B-B119-858EEF662380}" destId="{262D8785-58AF-4439-9A34-F349AB813A52}" srcOrd="1" destOrd="0" presId="urn:microsoft.com/office/officeart/2005/8/layout/hList1"/>
    <dgm:cxn modelId="{BA280A8B-2692-4548-BAA5-4E0FEF6ACA67}" type="presParOf" srcId="{FB99AD87-37F0-4AC4-A7E9-F0738D613939}" destId="{31F99150-F255-40C5-9507-84B4E807F597}" srcOrd="1" destOrd="0" presId="urn:microsoft.com/office/officeart/2005/8/layout/hList1"/>
    <dgm:cxn modelId="{64BD7E84-7ADF-4986-AA40-BF0D2ADF9FDE}" type="presParOf" srcId="{FB99AD87-37F0-4AC4-A7E9-F0738D613939}" destId="{CC929616-4F92-4E57-8140-10A39E681742}" srcOrd="2" destOrd="0" presId="urn:microsoft.com/office/officeart/2005/8/layout/hList1"/>
    <dgm:cxn modelId="{EBFA961C-EA95-4617-ADC9-40CE8BEA812F}" type="presParOf" srcId="{CC929616-4F92-4E57-8140-10A39E681742}" destId="{F213DB9C-ECDA-4440-A6D7-4FBE269E22E2}" srcOrd="0" destOrd="0" presId="urn:microsoft.com/office/officeart/2005/8/layout/hList1"/>
    <dgm:cxn modelId="{9C4457A8-F01A-4612-8A59-96BE4F2A7980}" type="presParOf" srcId="{CC929616-4F92-4E57-8140-10A39E681742}" destId="{67FACF27-5BBF-4EE8-B993-0EB535B6B280}" srcOrd="1" destOrd="0" presId="urn:microsoft.com/office/officeart/2005/8/layout/hList1"/>
    <dgm:cxn modelId="{1080AD8B-6DE7-4E8C-B436-5ADC57AF6F37}" type="presParOf" srcId="{FB99AD87-37F0-4AC4-A7E9-F0738D613939}" destId="{BFFACCE0-E3DD-4A5D-90E2-32E283B477EC}" srcOrd="3" destOrd="0" presId="urn:microsoft.com/office/officeart/2005/8/layout/hList1"/>
    <dgm:cxn modelId="{AB31E0E2-1389-46AA-8ECE-55DA6EDBEB3E}" type="presParOf" srcId="{FB99AD87-37F0-4AC4-A7E9-F0738D613939}" destId="{93FB0B6B-5D53-44CD-BEC4-82085F12461E}" srcOrd="4" destOrd="0" presId="urn:microsoft.com/office/officeart/2005/8/layout/hList1"/>
    <dgm:cxn modelId="{BBE2FFA3-5EA8-428F-B0B0-225C5A8B7EB8}" type="presParOf" srcId="{93FB0B6B-5D53-44CD-BEC4-82085F12461E}" destId="{4EF99369-D0F6-4763-822A-A81280CF53F1}" srcOrd="0" destOrd="0" presId="urn:microsoft.com/office/officeart/2005/8/layout/hList1"/>
    <dgm:cxn modelId="{E0D77963-519F-4EE9-812B-CC62A819EF7A}" type="presParOf" srcId="{93FB0B6B-5D53-44CD-BEC4-82085F12461E}" destId="{464F521F-07FF-487A-9A91-B5400D18BB2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B67F7-E4CC-43D3-B46C-F1A502CCD876}">
      <dsp:nvSpPr>
        <dsp:cNvPr id="0" name=""/>
        <dsp:cNvSpPr/>
      </dsp:nvSpPr>
      <dsp:spPr>
        <a:xfrm>
          <a:off x="6738" y="37536"/>
          <a:ext cx="2562510" cy="224276"/>
        </a:xfrm>
        <a:prstGeom prst="rect">
          <a:avLst/>
        </a:prstGeom>
        <a:solidFill>
          <a:schemeClr val="tx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nb-NO" sz="1400" b="1" kern="1200">
              <a:latin typeface="Verdana Pro Light"/>
            </a:rPr>
            <a:t>Datakonvertering</a:t>
          </a:r>
        </a:p>
      </dsp:txBody>
      <dsp:txXfrm>
        <a:off x="6738" y="37536"/>
        <a:ext cx="2562510" cy="224276"/>
      </dsp:txXfrm>
    </dsp:sp>
    <dsp:sp modelId="{262D8785-58AF-4439-9A34-F349AB813A52}">
      <dsp:nvSpPr>
        <dsp:cNvPr id="0" name=""/>
        <dsp:cNvSpPr/>
      </dsp:nvSpPr>
      <dsp:spPr>
        <a:xfrm>
          <a:off x="6738" y="248244"/>
          <a:ext cx="2562510" cy="39665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b-NO" sz="1000" kern="1200">
              <a:latin typeface="Verdana Pro Light"/>
            </a:rPr>
            <a:t>Fakultetene, VM og FA har levert prosjekter konvertert til ny økonomimodell. Første og største leveranse er lest inn i Unit4. Vi har fått tilbakemelding fra DFØ om at det har vært få innlesingsfeil, </a:t>
          </a:r>
          <a:r>
            <a:rPr lang="nb-NO" sz="1000" kern="1200" err="1">
              <a:latin typeface="Verdana Pro Light"/>
            </a:rPr>
            <a:t>dvs</a:t>
          </a:r>
          <a:r>
            <a:rPr lang="nb-NO" sz="1000" kern="1200">
              <a:latin typeface="Verdana Pro Light"/>
            </a:rPr>
            <a:t> at alle som har vært involvert her har gjort en god jobb! Siste leveranse (runde 2) er under kvalitetssikring og skal leses inn i des.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b-NO" sz="1000" kern="1200">
              <a:latin typeface="Verdana Pro Light" panose="020B0304030504040204" pitchFamily="34" charset="0"/>
            </a:rPr>
            <a:t>Fakultetene, VM og FA har kontrollert at ansatte er registrert med riktig koststed og delprosjekt i SAP, slik at lønn blir belastet riktig. Disse skal sammenstilles og kvalitetssikres før samlet oversikt sendes til DFØ for innlesing i des.</a:t>
          </a:r>
          <a:endParaRPr lang="nb-NO" sz="1000" kern="1200">
            <a:latin typeface="Verdana Pro Light"/>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b-NO" sz="1000" kern="1200">
              <a:latin typeface="Verdana Pro Light"/>
            </a:rPr>
            <a:t>Innmelding av </a:t>
          </a:r>
          <a:r>
            <a:rPr lang="nb-NO" sz="1000" kern="1200" err="1">
              <a:latin typeface="Verdana Pro Light"/>
            </a:rPr>
            <a:t>kostnadsgodkjennere</a:t>
          </a:r>
          <a:r>
            <a:rPr lang="nb-NO" sz="1000" kern="1200">
              <a:latin typeface="Verdana Pro Light"/>
            </a:rPr>
            <a:t> i Unit4 og SAP samt personal-godkjenner i SAP: Lister fra fakultetene er kvalitetssikret og levert DFØ for innlesing</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b-NO" sz="1000" kern="1200">
              <a:latin typeface="Verdana Pro Light"/>
            </a:rPr>
            <a:t>Oversikt over leveransefrister ifb. med konvertering: </a:t>
          </a:r>
          <a:r>
            <a:rPr lang="nb-NO" sz="1000" kern="1200">
              <a:hlinkClick xmlns:r="http://schemas.openxmlformats.org/officeDocument/2006/relationships" r:id="rId1"/>
            </a:rPr>
            <a:t>Frister</a:t>
          </a:r>
          <a:endParaRPr lang="nb-NO" sz="1000" kern="1200">
            <a:latin typeface="Verdana Pro Light"/>
          </a:endParaRPr>
        </a:p>
      </dsp:txBody>
      <dsp:txXfrm>
        <a:off x="6738" y="248244"/>
        <a:ext cx="2562510" cy="3966524"/>
      </dsp:txXfrm>
    </dsp:sp>
    <dsp:sp modelId="{F213DB9C-ECDA-4440-A6D7-4FBE269E22E2}">
      <dsp:nvSpPr>
        <dsp:cNvPr id="0" name=""/>
        <dsp:cNvSpPr/>
      </dsp:nvSpPr>
      <dsp:spPr>
        <a:xfrm>
          <a:off x="2928001" y="1972"/>
          <a:ext cx="2562510" cy="281835"/>
        </a:xfrm>
        <a:prstGeom prst="rect">
          <a:avLst/>
        </a:prstGeom>
        <a:solidFill>
          <a:schemeClr val="tx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nb-NO" sz="1400" b="1" kern="1200">
              <a:latin typeface="Verdana Pro Light"/>
            </a:rPr>
            <a:t>Økonomimodell</a:t>
          </a:r>
        </a:p>
      </dsp:txBody>
      <dsp:txXfrm>
        <a:off x="2928001" y="1972"/>
        <a:ext cx="2562510" cy="281835"/>
      </dsp:txXfrm>
    </dsp:sp>
    <dsp:sp modelId="{67FACF27-5BBF-4EE8-B993-0EB535B6B280}">
      <dsp:nvSpPr>
        <dsp:cNvPr id="0" name=""/>
        <dsp:cNvSpPr/>
      </dsp:nvSpPr>
      <dsp:spPr>
        <a:xfrm>
          <a:off x="2928001" y="283808"/>
          <a:ext cx="2562510" cy="39665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114300" lvl="1" indent="-114300" algn="l" defTabSz="533400" rtl="0">
            <a:lnSpc>
              <a:spcPct val="90000"/>
            </a:lnSpc>
            <a:spcBef>
              <a:spcPct val="0"/>
            </a:spcBef>
            <a:spcAft>
              <a:spcPct val="15000"/>
            </a:spcAft>
            <a:buFont typeface="Arial" panose="020B0604020202020204" pitchFamily="34" charset="0"/>
            <a:buChar char="•"/>
          </a:pPr>
          <a:r>
            <a:rPr lang="nb-NO" sz="1050" kern="1200">
              <a:solidFill>
                <a:srgbClr val="000000">
                  <a:hueOff val="0"/>
                  <a:satOff val="0"/>
                  <a:lumOff val="0"/>
                  <a:alphaOff val="0"/>
                </a:srgbClr>
              </a:solidFill>
              <a:latin typeface="Verdana Pro Light"/>
              <a:ea typeface="+mn-ea"/>
              <a:cs typeface="+mn-cs"/>
            </a:rPr>
            <a:t>Opplæring i ny økonomimodell er tilrettelagt for hver enkelt rolle og gjennomføres som en del av NTNU-opplæringen, se f.eks for </a:t>
          </a:r>
          <a:r>
            <a:rPr lang="nb-NO" sz="1050" kern="1200">
              <a:solidFill>
                <a:srgbClr val="000000">
                  <a:hueOff val="0"/>
                  <a:satOff val="0"/>
                  <a:lumOff val="0"/>
                  <a:alphaOff val="0"/>
                </a:srgbClr>
              </a:solidFill>
              <a:latin typeface="Verdana Pro Light"/>
              <a:ea typeface="+mn-ea"/>
              <a:cs typeface="+mn-cs"/>
              <a:hlinkClick xmlns:r="http://schemas.openxmlformats.org/officeDocument/2006/relationships" r:id="rId2"/>
            </a:rPr>
            <a:t>innkjøper</a:t>
          </a:r>
          <a:endParaRPr lang="nb-NO" sz="1050" kern="1200">
            <a:solidFill>
              <a:srgbClr val="000000">
                <a:hueOff val="0"/>
                <a:satOff val="0"/>
                <a:lumOff val="0"/>
                <a:alphaOff val="0"/>
              </a:srgbClr>
            </a:solidFill>
            <a:latin typeface="Verdana Pro Light"/>
            <a:ea typeface="+mn-ea"/>
            <a:cs typeface="+mn-cs"/>
          </a:endParaRPr>
        </a:p>
        <a:p>
          <a:pPr marL="114300" lvl="1" indent="-114300" algn="l" defTabSz="533400" rtl="0">
            <a:lnSpc>
              <a:spcPct val="90000"/>
            </a:lnSpc>
            <a:spcBef>
              <a:spcPct val="0"/>
            </a:spcBef>
            <a:spcAft>
              <a:spcPct val="15000"/>
            </a:spcAft>
            <a:buFont typeface="Arial" panose="020B0604020202020204" pitchFamily="34" charset="0"/>
            <a:buChar char="•"/>
          </a:pPr>
          <a:r>
            <a:rPr lang="nb-NO" sz="1050" kern="1200">
              <a:solidFill>
                <a:srgbClr val="000000">
                  <a:hueOff val="0"/>
                  <a:satOff val="0"/>
                  <a:lumOff val="0"/>
                  <a:alphaOff val="0"/>
                </a:srgbClr>
              </a:solidFill>
              <a:latin typeface="Verdana Pro Light"/>
              <a:ea typeface="+mn-ea"/>
              <a:cs typeface="+mn-cs"/>
            </a:rPr>
            <a:t>Anbefalinger og standarder for hvordan man bruker ny økonomimodell i økonomistyringen, er lagt ut her: </a:t>
          </a:r>
          <a:r>
            <a:rPr lang="nb-NO" sz="1050" kern="1200">
              <a:solidFill>
                <a:srgbClr val="000000">
                  <a:hueOff val="0"/>
                  <a:satOff val="0"/>
                  <a:lumOff val="0"/>
                  <a:alphaOff val="0"/>
                </a:srgbClr>
              </a:solidFill>
              <a:latin typeface="Verdana Pro Light"/>
              <a:ea typeface="+mn-ea"/>
              <a:cs typeface="+mn-cs"/>
              <a:hlinkClick xmlns:r="http://schemas.openxmlformats.org/officeDocument/2006/relationships" r:id="rId3"/>
            </a:rPr>
            <a:t>Tekst</a:t>
          </a:r>
          <a:r>
            <a:rPr lang="nb-NO" sz="1050" kern="1200">
              <a:solidFill>
                <a:srgbClr val="000000">
                  <a:hueOff val="0"/>
                  <a:satOff val="0"/>
                  <a:lumOff val="0"/>
                  <a:alphaOff val="0"/>
                </a:srgbClr>
              </a:solidFill>
              <a:latin typeface="Verdana Pro Light"/>
              <a:ea typeface="+mn-ea"/>
              <a:cs typeface="+mn-cs"/>
            </a:rPr>
            <a:t> og </a:t>
          </a:r>
          <a:r>
            <a:rPr lang="nb-NO" sz="1050" kern="1200">
              <a:solidFill>
                <a:srgbClr val="000000">
                  <a:hueOff val="0"/>
                  <a:satOff val="0"/>
                  <a:lumOff val="0"/>
                  <a:alphaOff val="0"/>
                </a:srgbClr>
              </a:solidFill>
              <a:latin typeface="Verdana Pro Light"/>
              <a:ea typeface="+mn-ea"/>
              <a:cs typeface="+mn-cs"/>
              <a:hlinkClick xmlns:r="http://schemas.openxmlformats.org/officeDocument/2006/relationships" r:id="rId4"/>
            </a:rPr>
            <a:t>kurs</a:t>
          </a:r>
          <a:r>
            <a:rPr lang="nb-NO" sz="1050" kern="1200">
              <a:solidFill>
                <a:srgbClr val="000000">
                  <a:hueOff val="0"/>
                  <a:satOff val="0"/>
                  <a:lumOff val="0"/>
                  <a:alphaOff val="0"/>
                </a:srgbClr>
              </a:solidFill>
              <a:latin typeface="Verdana Pro Light"/>
              <a:ea typeface="+mn-ea"/>
              <a:cs typeface="+mn-cs"/>
            </a:rPr>
            <a:t>.</a:t>
          </a:r>
        </a:p>
        <a:p>
          <a:pPr marL="114300" lvl="1" indent="-114300" algn="l" defTabSz="533400" rtl="0">
            <a:lnSpc>
              <a:spcPct val="90000"/>
            </a:lnSpc>
            <a:spcBef>
              <a:spcPct val="0"/>
            </a:spcBef>
            <a:spcAft>
              <a:spcPct val="15000"/>
            </a:spcAft>
            <a:buFont typeface="Arial" panose="020B0604020202020204" pitchFamily="34" charset="0"/>
            <a:buChar char="•"/>
          </a:pPr>
          <a:r>
            <a:rPr lang="nb-NO" sz="1050" kern="1200">
              <a:latin typeface="Verdana Pro Light"/>
              <a:ea typeface="+mn-ea"/>
              <a:cs typeface="+mn-cs"/>
            </a:rPr>
            <a:t>Et utvalg </a:t>
          </a:r>
          <a:r>
            <a:rPr lang="nb-NO" sz="1050" kern="1200">
              <a:latin typeface="Verdana Pro Light"/>
              <a:ea typeface="+mn-ea"/>
              <a:cs typeface="+mn-cs"/>
              <a:hlinkClick xmlns:r="http://schemas.openxmlformats.org/officeDocument/2006/relationships" r:id="rId5"/>
            </a:rPr>
            <a:t>nye</a:t>
          </a:r>
          <a:r>
            <a:rPr lang="nb-NO" sz="1050" b="0">
              <a:latin typeface="Verdana Pro Light"/>
              <a:ea typeface="+mn-ea"/>
              <a:cs typeface="+mn-cs"/>
              <a:hlinkClick xmlns:r="http://schemas.openxmlformats.org/officeDocument/2006/relationships" r:id="rId5"/>
            </a:rPr>
            <a:t> rapporter </a:t>
          </a:r>
          <a:r>
            <a:rPr lang="nb-NO" sz="1050" b="0">
              <a:latin typeface="Verdana Pro Light"/>
              <a:ea typeface="+mn-ea"/>
              <a:cs typeface="+mn-cs"/>
            </a:rPr>
            <a:t>i BEVISST basert på ny økonomimodell er tilgjengeliggjort for å gi innsikt i ny økonomimodell. Rapportene inneholder kun </a:t>
          </a:r>
          <a:r>
            <a:rPr lang="nb-NO" sz="1050" b="0" err="1">
              <a:latin typeface="Verdana Pro Light"/>
              <a:ea typeface="+mn-ea"/>
              <a:cs typeface="+mn-cs"/>
            </a:rPr>
            <a:t>testdata</a:t>
          </a:r>
          <a:r>
            <a:rPr lang="nb-NO" sz="1050" b="0">
              <a:latin typeface="Verdana Pro Light"/>
              <a:ea typeface="+mn-ea"/>
              <a:cs typeface="+mn-cs"/>
            </a:rPr>
            <a:t>.</a:t>
          </a:r>
          <a:endParaRPr lang="nb-NO" sz="1050" kern="1200">
            <a:solidFill>
              <a:srgbClr val="000000">
                <a:hueOff val="0"/>
                <a:satOff val="0"/>
                <a:lumOff val="0"/>
                <a:alphaOff val="0"/>
              </a:srgbClr>
            </a:solidFill>
            <a:latin typeface="Verdana Pro Light"/>
            <a:ea typeface="+mn-ea"/>
            <a:cs typeface="+mn-cs"/>
          </a:endParaRPr>
        </a:p>
      </dsp:txBody>
      <dsp:txXfrm>
        <a:off x="2928001" y="283808"/>
        <a:ext cx="2562510" cy="3966524"/>
      </dsp:txXfrm>
    </dsp:sp>
    <dsp:sp modelId="{4EF99369-D0F6-4763-822A-A81280CF53F1}">
      <dsp:nvSpPr>
        <dsp:cNvPr id="0" name=""/>
        <dsp:cNvSpPr/>
      </dsp:nvSpPr>
      <dsp:spPr>
        <a:xfrm>
          <a:off x="5838065" y="0"/>
          <a:ext cx="2562510" cy="281835"/>
        </a:xfrm>
        <a:prstGeom prst="rect">
          <a:avLst/>
        </a:prstGeom>
        <a:solidFill>
          <a:schemeClr val="tx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nb-NO" sz="1200" b="1" kern="1200">
              <a:latin typeface="Verdana Pro Light"/>
            </a:rPr>
            <a:t>BEVISST</a:t>
          </a:r>
          <a:endParaRPr lang="en-US" sz="1200" kern="1200"/>
        </a:p>
      </dsp:txBody>
      <dsp:txXfrm>
        <a:off x="5838065" y="0"/>
        <a:ext cx="2562510" cy="281835"/>
      </dsp:txXfrm>
    </dsp:sp>
    <dsp:sp modelId="{464F521F-07FF-487A-9A91-B5400D18BB24}">
      <dsp:nvSpPr>
        <dsp:cNvPr id="0" name=""/>
        <dsp:cNvSpPr/>
      </dsp:nvSpPr>
      <dsp:spPr>
        <a:xfrm>
          <a:off x="5849263" y="283808"/>
          <a:ext cx="2562510" cy="39665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None/>
          </a:pPr>
          <a:r>
            <a:rPr lang="nb-NO" sz="1000" kern="1200">
              <a:solidFill>
                <a:schemeClr val="tx1"/>
              </a:solidFill>
              <a:latin typeface="Verdana Pro Light"/>
            </a:rPr>
            <a:t>BEVISST må bygges om pga. ny økonomimodell og nytt økonomi- og lønnssystem</a:t>
          </a:r>
          <a:endParaRPr lang="en-US" sz="1000" kern="1200"/>
        </a:p>
        <a:p>
          <a:pPr marL="57150" lvl="1" indent="-57150" algn="l" defTabSz="444500">
            <a:lnSpc>
              <a:spcPct val="90000"/>
            </a:lnSpc>
            <a:spcBef>
              <a:spcPct val="0"/>
            </a:spcBef>
            <a:spcAft>
              <a:spcPct val="15000"/>
            </a:spcAft>
            <a:buFont typeface="Arial" panose="020B0604020202020204" pitchFamily="34" charset="0"/>
            <a:buNone/>
          </a:pPr>
          <a:r>
            <a:rPr lang="en-US" sz="1000" u="sng" kern="1200">
              <a:solidFill>
                <a:srgbClr val="000000"/>
              </a:solidFill>
              <a:latin typeface="Verdana Pro Light"/>
              <a:ea typeface="+mn-ea"/>
              <a:cs typeface="+mn-cs"/>
            </a:rPr>
            <a:t>BEVISST INNSIKT</a:t>
          </a:r>
        </a:p>
        <a:p>
          <a:pPr marL="57150" lvl="1" indent="-57150" algn="l" defTabSz="444500">
            <a:lnSpc>
              <a:spcPct val="90000"/>
            </a:lnSpc>
            <a:spcBef>
              <a:spcPct val="0"/>
            </a:spcBef>
            <a:spcAft>
              <a:spcPct val="15000"/>
            </a:spcAft>
            <a:buFont typeface="Arial" panose="020B0604020202020204" pitchFamily="34" charset="0"/>
            <a:buChar char="•"/>
          </a:pPr>
          <a:r>
            <a:rPr lang="nb-NO" sz="1000" kern="1200">
              <a:solidFill>
                <a:schemeClr val="tx1"/>
              </a:solidFill>
              <a:latin typeface="Verdana Pro Light" panose="020B0304030504040204" pitchFamily="34" charset="0"/>
            </a:rPr>
            <a:t>Økonomirapporter bygges om</a:t>
          </a:r>
        </a:p>
        <a:p>
          <a:pPr marL="57150" lvl="1" indent="-57150" algn="l" defTabSz="444500">
            <a:lnSpc>
              <a:spcPct val="90000"/>
            </a:lnSpc>
            <a:spcBef>
              <a:spcPct val="0"/>
            </a:spcBef>
            <a:spcAft>
              <a:spcPct val="15000"/>
            </a:spcAft>
            <a:buFont typeface="Arial" panose="020B0604020202020204" pitchFamily="34" charset="0"/>
            <a:buChar char="•"/>
          </a:pPr>
          <a:r>
            <a:rPr lang="nb-NO" sz="1000" kern="1200">
              <a:solidFill>
                <a:schemeClr val="tx1"/>
              </a:solidFill>
              <a:latin typeface="Verdana Pro Light" panose="020B0304030504040204" pitchFamily="34" charset="0"/>
            </a:rPr>
            <a:t>Ombygging av HR-rapporter vil bli gjort neste år, da vi først nå har fått tilgang til HR-data fra SAP</a:t>
          </a:r>
        </a:p>
        <a:p>
          <a:pPr marL="57150" lvl="1" indent="-57150" algn="l" defTabSz="444500">
            <a:lnSpc>
              <a:spcPct val="90000"/>
            </a:lnSpc>
            <a:spcBef>
              <a:spcPct val="0"/>
            </a:spcBef>
            <a:spcAft>
              <a:spcPct val="15000"/>
            </a:spcAft>
            <a:buFont typeface="Arial" panose="020B0604020202020204" pitchFamily="34" charset="0"/>
            <a:buChar char="•"/>
          </a:pPr>
          <a:r>
            <a:rPr lang="nb-NO" sz="1000" kern="1200">
              <a:solidFill>
                <a:schemeClr val="tx1"/>
              </a:solidFill>
              <a:latin typeface="Verdana Pro Light" panose="020B0304030504040204" pitchFamily="34" charset="0"/>
            </a:rPr>
            <a:t>HR-rapporter for prosjektøkonomer og </a:t>
          </a:r>
          <a:r>
            <a:rPr lang="nb-NO" sz="1000" kern="1200" err="1">
              <a:solidFill>
                <a:schemeClr val="tx1"/>
              </a:solidFill>
              <a:latin typeface="Verdana Pro Light" panose="020B0304030504040204" pitchFamily="34" charset="0"/>
            </a:rPr>
            <a:t>controllere</a:t>
          </a:r>
          <a:r>
            <a:rPr lang="nb-NO" sz="1000" kern="1200">
              <a:solidFill>
                <a:schemeClr val="tx1"/>
              </a:solidFill>
              <a:latin typeface="Verdana Pro Light" panose="020B0304030504040204" pitchFamily="34" charset="0"/>
            </a:rPr>
            <a:t> bygges til neste år</a:t>
          </a:r>
        </a:p>
        <a:p>
          <a:pPr marL="57150" lvl="1" indent="-57150" algn="l" defTabSz="444500">
            <a:lnSpc>
              <a:spcPct val="90000"/>
            </a:lnSpc>
            <a:spcBef>
              <a:spcPct val="0"/>
            </a:spcBef>
            <a:spcAft>
              <a:spcPct val="15000"/>
            </a:spcAft>
            <a:buFont typeface="Arial" panose="020B0604020202020204" pitchFamily="34" charset="0"/>
            <a:buChar char="•"/>
          </a:pPr>
          <a:r>
            <a:rPr lang="nb-NO" sz="1000" kern="1200">
              <a:solidFill>
                <a:schemeClr val="tx1"/>
              </a:solidFill>
              <a:latin typeface="Verdana Pro Light" panose="020B0304030504040204" pitchFamily="34" charset="0"/>
            </a:rPr>
            <a:t>Prosjektlederportal er under utvikling og vil bli klar i starten av neste år</a:t>
          </a:r>
        </a:p>
        <a:p>
          <a:pPr marL="57150" lvl="1" indent="-57150" algn="l" defTabSz="444500">
            <a:lnSpc>
              <a:spcPct val="90000"/>
            </a:lnSpc>
            <a:spcBef>
              <a:spcPct val="0"/>
            </a:spcBef>
            <a:spcAft>
              <a:spcPct val="15000"/>
            </a:spcAft>
            <a:buFont typeface="Arial" panose="020B0604020202020204" pitchFamily="34" charset="0"/>
            <a:buNone/>
          </a:pPr>
          <a:r>
            <a:rPr lang="nb-NO" sz="1000" u="sng" kern="1200">
              <a:solidFill>
                <a:schemeClr val="tx1"/>
              </a:solidFill>
              <a:latin typeface="Verdana Pro Light" panose="020B0304030504040204" pitchFamily="34" charset="0"/>
            </a:rPr>
            <a:t>BEVISST PLAN</a:t>
          </a:r>
        </a:p>
        <a:p>
          <a:pPr marL="57150" lvl="1" indent="-57150" algn="l" defTabSz="444500">
            <a:lnSpc>
              <a:spcPct val="90000"/>
            </a:lnSpc>
            <a:spcBef>
              <a:spcPct val="0"/>
            </a:spcBef>
            <a:spcAft>
              <a:spcPct val="15000"/>
            </a:spcAft>
            <a:buFont typeface="Arial" panose="020B0604020202020204" pitchFamily="34" charset="0"/>
            <a:buChar char="•"/>
          </a:pPr>
          <a:r>
            <a:rPr lang="nb-NO" sz="1000" kern="1200">
              <a:solidFill>
                <a:schemeClr val="tx1"/>
              </a:solidFill>
              <a:latin typeface="Verdana Pro Light"/>
            </a:rPr>
            <a:t>Budsjettsammenstillingsmodulen er under ombygging til bruk i budsjettering for 2023. Antatt budsjetteringsfrist er 8. mars</a:t>
          </a:r>
          <a:endParaRPr lang="nb-NO" sz="1000" kern="1200">
            <a:solidFill>
              <a:schemeClr val="tx1"/>
            </a:solidFill>
            <a:latin typeface="Verdana Pro Light" panose="020B0304030504040204" pitchFamily="34" charset="0"/>
          </a:endParaRPr>
        </a:p>
        <a:p>
          <a:pPr marL="57150" lvl="1" indent="-57150" algn="l" defTabSz="444500">
            <a:lnSpc>
              <a:spcPct val="90000"/>
            </a:lnSpc>
            <a:spcBef>
              <a:spcPct val="0"/>
            </a:spcBef>
            <a:spcAft>
              <a:spcPct val="15000"/>
            </a:spcAft>
            <a:buFont typeface="Arial" panose="020B0604020202020204" pitchFamily="34" charset="0"/>
            <a:buChar char="•"/>
          </a:pPr>
          <a:r>
            <a:rPr lang="nb-NO" sz="1000" kern="1200">
              <a:solidFill>
                <a:schemeClr val="tx1"/>
              </a:solidFill>
              <a:latin typeface="Verdana Pro Light"/>
            </a:rPr>
            <a:t>Bemanningsplanen vil ikke bli ferdig ombygd i tide til budsjett 2023. Det </a:t>
          </a:r>
          <a:r>
            <a:rPr lang="nb-NO" sz="1000" kern="1200">
              <a:solidFill>
                <a:srgbClr val="000000"/>
              </a:solidFill>
              <a:latin typeface="Verdana Pro Light"/>
              <a:ea typeface="+mn-ea"/>
              <a:cs typeface="+mn-cs"/>
            </a:rPr>
            <a:t>skyldes mangel på HR-data fra SAP. Bemanningsplan vil holdes oppdatert med </a:t>
          </a:r>
          <a:r>
            <a:rPr lang="nb-NO" sz="1000" kern="1200" err="1">
              <a:solidFill>
                <a:srgbClr val="000000"/>
              </a:solidFill>
              <a:latin typeface="Verdana Pro Light"/>
              <a:ea typeface="+mn-ea"/>
              <a:cs typeface="+mn-cs"/>
            </a:rPr>
            <a:t>Paga</a:t>
          </a:r>
          <a:r>
            <a:rPr lang="nb-NO" sz="1000" kern="1200">
              <a:solidFill>
                <a:srgbClr val="000000"/>
              </a:solidFill>
              <a:latin typeface="Verdana Pro Light"/>
              <a:ea typeface="+mn-ea"/>
              <a:cs typeface="+mn-cs"/>
            </a:rPr>
            <a:t>-data frem til 31.12.2022. Nærmere info om budsjettering for 2023 i BEVISST Plan blir gitt fortløpende i HR- og økonomisjeffora samt BEVISST superbrukerfora</a:t>
          </a:r>
          <a:r>
            <a:rPr lang="nb-NO" sz="1100" kern="1200">
              <a:solidFill>
                <a:schemeClr val="tx1"/>
              </a:solidFill>
              <a:latin typeface="Verdana Pro Light"/>
            </a:rPr>
            <a:t>.</a:t>
          </a:r>
          <a:endParaRPr lang="nb-NO" sz="1100" kern="1200">
            <a:solidFill>
              <a:schemeClr val="tx1"/>
            </a:solidFill>
            <a:latin typeface="Verdana Pro Light" panose="020B0304030504040204" pitchFamily="34" charset="0"/>
          </a:endParaRPr>
        </a:p>
      </dsp:txBody>
      <dsp:txXfrm>
        <a:off x="5849263" y="283808"/>
        <a:ext cx="2562510" cy="396652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8CC36-20A9-4475-AD10-755A462C1802}" type="datetimeFigureOut">
              <a:rPr lang="nb-NO" smtClean="0"/>
              <a:t>15.12.2022</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C4DA3-6165-49BD-8AC9-2D6780F7D3FA}" type="slidenum">
              <a:rPr lang="nb-NO" smtClean="0"/>
              <a:t>‹#›</a:t>
            </a:fld>
            <a:endParaRPr lang="nb-NO"/>
          </a:p>
        </p:txBody>
      </p:sp>
    </p:spTree>
    <p:extLst>
      <p:ext uri="{BB962C8B-B14F-4D97-AF65-F5344CB8AC3E}">
        <p14:creationId xmlns:p14="http://schemas.microsoft.com/office/powerpoint/2010/main" val="2096698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tudntnu.sharepoint.com/sites/o365_BOTTSAInnforing/Delte%20dokumenter/General/Prosjektadministrasjon/NTNU%20Sak%20-%20Prosjektorganisering.pptx?web=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tudntnu.sharepoint.com/sites/o365_BOTTSAInnforing/Delte%20dokumenter/General/Prosjektadministrasjon/NTNU%20Sak%20-%20Prosjektorganisering.pptx?web=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tudntnu.sharepoint.com/sites/o365_BOTTSAInnforing/Delte%20dokumenter/General/Prosjektadministrasjon/NTNU%20Sak%20-%20Prosjektorganisering.pptx?web=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6211CE02-016B-4607-B79A-B59DDB6195E9}" type="slidenum">
              <a:rPr lang="nb-NO" smtClean="0"/>
              <a:t>3</a:t>
            </a:fld>
            <a:endParaRPr lang="nb-NO"/>
          </a:p>
        </p:txBody>
      </p:sp>
    </p:spTree>
    <p:extLst>
      <p:ext uri="{BB962C8B-B14F-4D97-AF65-F5344CB8AC3E}">
        <p14:creationId xmlns:p14="http://schemas.microsoft.com/office/powerpoint/2010/main" val="2100280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Roar</a:t>
            </a:r>
          </a:p>
        </p:txBody>
      </p:sp>
      <p:sp>
        <p:nvSpPr>
          <p:cNvPr id="4" name="Slide Number Placeholder 3"/>
          <p:cNvSpPr>
            <a:spLocks noGrp="1"/>
          </p:cNvSpPr>
          <p:nvPr>
            <p:ph type="sldNum" sz="quarter" idx="5"/>
          </p:nvPr>
        </p:nvSpPr>
        <p:spPr/>
        <p:txBody>
          <a:bodyPr/>
          <a:lstStyle/>
          <a:p>
            <a:fld id="{C0F4A2C8-6C88-4E71-83EE-698B9D4FE22F}" type="slidenum">
              <a:rPr lang="en-US" smtClean="0"/>
              <a:pPr/>
              <a:t>19</a:t>
            </a:fld>
            <a:endParaRPr lang="en-US"/>
          </a:p>
        </p:txBody>
      </p:sp>
    </p:spTree>
    <p:extLst>
      <p:ext uri="{BB962C8B-B14F-4D97-AF65-F5344CB8AC3E}">
        <p14:creationId xmlns:p14="http://schemas.microsoft.com/office/powerpoint/2010/main" val="2410245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DEC4DA3-6165-49BD-8AC9-2D6780F7D3FA}" type="slidenum">
              <a:rPr lang="nb-NO" smtClean="0"/>
              <a:t>21</a:t>
            </a:fld>
            <a:endParaRPr lang="nb-NO"/>
          </a:p>
        </p:txBody>
      </p:sp>
    </p:spTree>
    <p:extLst>
      <p:ext uri="{BB962C8B-B14F-4D97-AF65-F5344CB8AC3E}">
        <p14:creationId xmlns:p14="http://schemas.microsoft.com/office/powerpoint/2010/main" val="1229985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latin typeface="Calibri"/>
              <a:cs typeface="Calibri"/>
            </a:endParaRPr>
          </a:p>
          <a:p>
            <a:r>
              <a:rPr lang="en-US">
                <a:latin typeface="Calibri"/>
                <a:cs typeface="Calibri"/>
              </a:rPr>
              <a:t>Har </a:t>
            </a:r>
            <a:r>
              <a:rPr lang="en-US" err="1">
                <a:latin typeface="Calibri"/>
                <a:cs typeface="Calibri"/>
              </a:rPr>
              <a:t>utarbeidet</a:t>
            </a:r>
            <a:r>
              <a:rPr lang="en-US">
                <a:latin typeface="Calibri"/>
                <a:cs typeface="Calibri"/>
              </a:rPr>
              <a:t> </a:t>
            </a:r>
            <a:r>
              <a:rPr lang="en-US" err="1">
                <a:latin typeface="Calibri"/>
                <a:cs typeface="Calibri"/>
              </a:rPr>
              <a:t>en</a:t>
            </a:r>
            <a:r>
              <a:rPr lang="en-US">
                <a:latin typeface="Calibri"/>
                <a:cs typeface="Calibri"/>
              </a:rPr>
              <a:t> </a:t>
            </a:r>
            <a:r>
              <a:rPr lang="en-US" err="1">
                <a:latin typeface="Calibri"/>
                <a:cs typeface="Calibri"/>
              </a:rPr>
              <a:t>budsjettprosess</a:t>
            </a:r>
            <a:r>
              <a:rPr lang="en-US">
                <a:latin typeface="Calibri"/>
                <a:cs typeface="Calibri"/>
              </a:rPr>
              <a:t>, i dialog med </a:t>
            </a:r>
            <a:r>
              <a:rPr lang="en-US" err="1">
                <a:latin typeface="Calibri"/>
                <a:cs typeface="Calibri"/>
              </a:rPr>
              <a:t>fak</a:t>
            </a:r>
            <a:r>
              <a:rPr lang="en-US">
                <a:latin typeface="Calibri"/>
                <a:cs typeface="Calibri"/>
              </a:rPr>
              <a:t>. </a:t>
            </a:r>
            <a:r>
              <a:rPr lang="en-US" err="1">
                <a:latin typeface="Calibri"/>
                <a:cs typeface="Calibri"/>
              </a:rPr>
              <a:t>Øk.sjefer</a:t>
            </a:r>
            <a:r>
              <a:rPr lang="en-US">
                <a:latin typeface="Calibri"/>
                <a:cs typeface="Calibri"/>
              </a:rPr>
              <a:t> og HR-</a:t>
            </a:r>
            <a:r>
              <a:rPr lang="en-US" err="1">
                <a:latin typeface="Calibri"/>
                <a:cs typeface="Calibri"/>
              </a:rPr>
              <a:t>sjefer</a:t>
            </a:r>
            <a:endParaRPr lang="en-US">
              <a:latin typeface="Calibri"/>
              <a:cs typeface="Calibri"/>
            </a:endParaRPr>
          </a:p>
          <a:p>
            <a:r>
              <a:rPr lang="en-US" b="1">
                <a:latin typeface="Calibri"/>
                <a:cs typeface="Calibri"/>
              </a:rPr>
              <a:t>Jobber mot </a:t>
            </a:r>
            <a:r>
              <a:rPr lang="en-US">
                <a:latin typeface="Calibri"/>
                <a:cs typeface="Calibri"/>
              </a:rPr>
              <a:t>å </a:t>
            </a:r>
            <a:r>
              <a:rPr lang="en-US" err="1">
                <a:latin typeface="Calibri"/>
                <a:cs typeface="Calibri"/>
              </a:rPr>
              <a:t>åpne</a:t>
            </a:r>
            <a:r>
              <a:rPr lang="en-US">
                <a:latin typeface="Calibri"/>
                <a:cs typeface="Calibri"/>
              </a:rPr>
              <a:t> BEVISST for </a:t>
            </a:r>
            <a:r>
              <a:rPr lang="en-US" err="1">
                <a:latin typeface="Calibri"/>
                <a:cs typeface="Calibri"/>
              </a:rPr>
              <a:t>budsjettering</a:t>
            </a:r>
            <a:r>
              <a:rPr lang="en-US">
                <a:latin typeface="Calibri"/>
                <a:cs typeface="Calibri"/>
              </a:rPr>
              <a:t> 16. </a:t>
            </a:r>
            <a:r>
              <a:rPr lang="en-US" err="1">
                <a:latin typeface="Calibri"/>
                <a:cs typeface="Calibri"/>
              </a:rPr>
              <a:t>jan</a:t>
            </a:r>
            <a:r>
              <a:rPr lang="en-US">
                <a:latin typeface="Calibri"/>
                <a:cs typeface="Calibri"/>
              </a:rPr>
              <a:t> med </a:t>
            </a:r>
            <a:r>
              <a:rPr lang="en-US" err="1">
                <a:latin typeface="Calibri"/>
                <a:cs typeface="Calibri"/>
              </a:rPr>
              <a:t>frist</a:t>
            </a:r>
            <a:r>
              <a:rPr lang="en-US">
                <a:latin typeface="Calibri"/>
                <a:cs typeface="Calibri"/>
              </a:rPr>
              <a:t> for </a:t>
            </a:r>
            <a:r>
              <a:rPr lang="en-US" err="1">
                <a:latin typeface="Calibri"/>
                <a:cs typeface="Calibri"/>
              </a:rPr>
              <a:t>fakultetene</a:t>
            </a:r>
            <a:r>
              <a:rPr lang="en-US">
                <a:latin typeface="Calibri"/>
                <a:cs typeface="Calibri"/>
              </a:rPr>
              <a:t> 8. Mars</a:t>
            </a:r>
            <a:endParaRPr lang="en-US">
              <a:cs typeface="Arial" panose="020B0604020202020204" pitchFamily="34" charset="0"/>
            </a:endParaRPr>
          </a:p>
          <a:p>
            <a:endParaRPr lang="en-US">
              <a:latin typeface="Calibri"/>
              <a:cs typeface="Calibri"/>
            </a:endParaRPr>
          </a:p>
          <a:p>
            <a:r>
              <a:rPr lang="en-US">
                <a:latin typeface="Calibri"/>
                <a:cs typeface="Calibri"/>
              </a:rPr>
              <a:t>Ny </a:t>
            </a:r>
            <a:r>
              <a:rPr lang="en-US" err="1">
                <a:latin typeface="Calibri"/>
                <a:cs typeface="Calibri"/>
              </a:rPr>
              <a:t>prosjektlederportal</a:t>
            </a:r>
            <a:r>
              <a:rPr lang="en-US">
                <a:latin typeface="Calibri"/>
                <a:cs typeface="Calibri"/>
              </a:rPr>
              <a:t>: </a:t>
            </a:r>
            <a:r>
              <a:rPr lang="en-US" err="1">
                <a:latin typeface="Calibri"/>
                <a:cs typeface="Calibri"/>
              </a:rPr>
              <a:t>Nåværende</a:t>
            </a:r>
            <a:r>
              <a:rPr lang="en-US">
                <a:latin typeface="Calibri"/>
                <a:cs typeface="Calibri"/>
              </a:rPr>
              <a:t> </a:t>
            </a:r>
            <a:r>
              <a:rPr lang="en-US" err="1">
                <a:latin typeface="Calibri"/>
                <a:cs typeface="Calibri"/>
              </a:rPr>
              <a:t>IAcess</a:t>
            </a:r>
            <a:r>
              <a:rPr lang="en-US">
                <a:latin typeface="Calibri"/>
                <a:cs typeface="Calibri"/>
              </a:rPr>
              <a:t> </a:t>
            </a:r>
            <a:r>
              <a:rPr lang="en-US" err="1">
                <a:latin typeface="Calibri"/>
                <a:cs typeface="Calibri"/>
              </a:rPr>
              <a:t>forsvinner</a:t>
            </a:r>
            <a:r>
              <a:rPr lang="en-US">
                <a:latin typeface="Calibri"/>
                <a:cs typeface="Calibri"/>
              </a:rPr>
              <a:t> </a:t>
            </a:r>
            <a:r>
              <a:rPr lang="en-US" err="1">
                <a:latin typeface="Calibri"/>
                <a:cs typeface="Calibri"/>
              </a:rPr>
              <a:t>sammen</a:t>
            </a:r>
            <a:r>
              <a:rPr lang="en-US">
                <a:latin typeface="Calibri"/>
                <a:cs typeface="Calibri"/>
              </a:rPr>
              <a:t> med Maconomy. </a:t>
            </a:r>
            <a:r>
              <a:rPr lang="en-US" err="1">
                <a:latin typeface="Calibri"/>
                <a:cs typeface="Calibri"/>
              </a:rPr>
              <a:t>Første</a:t>
            </a:r>
            <a:r>
              <a:rPr lang="en-US">
                <a:latin typeface="Calibri"/>
                <a:cs typeface="Calibri"/>
              </a:rPr>
              <a:t> </a:t>
            </a:r>
            <a:r>
              <a:rPr lang="en-US" err="1">
                <a:latin typeface="Calibri"/>
                <a:cs typeface="Calibri"/>
              </a:rPr>
              <a:t>versjon</a:t>
            </a:r>
            <a:r>
              <a:rPr lang="en-US">
                <a:latin typeface="Calibri"/>
                <a:cs typeface="Calibri"/>
              </a:rPr>
              <a:t> </a:t>
            </a:r>
            <a:r>
              <a:rPr lang="en-US" err="1">
                <a:latin typeface="Calibri"/>
                <a:cs typeface="Calibri"/>
              </a:rPr>
              <a:t>vil</a:t>
            </a:r>
            <a:r>
              <a:rPr lang="en-US">
                <a:latin typeface="Calibri"/>
                <a:cs typeface="Calibri"/>
              </a:rPr>
              <a:t> </a:t>
            </a:r>
            <a:r>
              <a:rPr lang="en-US" err="1">
                <a:latin typeface="Calibri"/>
                <a:cs typeface="Calibri"/>
              </a:rPr>
              <a:t>inneholde</a:t>
            </a:r>
            <a:r>
              <a:rPr lang="en-US">
                <a:latin typeface="Calibri"/>
                <a:cs typeface="Calibri"/>
              </a:rPr>
              <a:t> </a:t>
            </a:r>
            <a:r>
              <a:rPr lang="en-US" err="1">
                <a:latin typeface="Calibri"/>
                <a:cs typeface="Calibri"/>
              </a:rPr>
              <a:t>kun</a:t>
            </a:r>
            <a:r>
              <a:rPr lang="en-US">
                <a:latin typeface="Calibri"/>
                <a:cs typeface="Calibri"/>
              </a:rPr>
              <a:t> </a:t>
            </a:r>
            <a:r>
              <a:rPr lang="en-US" err="1">
                <a:latin typeface="Calibri"/>
                <a:cs typeface="Calibri"/>
              </a:rPr>
              <a:t>økonomidata</a:t>
            </a:r>
            <a:endParaRPr lang="en-US">
              <a:latin typeface="Calibri"/>
              <a:cs typeface="Calibri"/>
            </a:endParaRPr>
          </a:p>
          <a:p>
            <a:endParaRPr lang="en-US">
              <a:latin typeface="Calibri"/>
              <a:cs typeface="Calibri"/>
            </a:endParaRPr>
          </a:p>
          <a:p>
            <a:r>
              <a:rPr lang="en-US">
                <a:latin typeface="Calibri"/>
                <a:cs typeface="Calibri"/>
              </a:rPr>
              <a:t>SAP og Unit4: </a:t>
            </a:r>
            <a:r>
              <a:rPr lang="en-US" err="1">
                <a:latin typeface="Calibri"/>
                <a:cs typeface="Calibri"/>
              </a:rPr>
              <a:t>Rapporter</a:t>
            </a:r>
            <a:r>
              <a:rPr lang="en-US">
                <a:latin typeface="Calibri"/>
                <a:cs typeface="Calibri"/>
              </a:rPr>
              <a:t>. Vi lager </a:t>
            </a:r>
            <a:r>
              <a:rPr lang="en-US" err="1">
                <a:latin typeface="Calibri"/>
                <a:cs typeface="Calibri"/>
              </a:rPr>
              <a:t>oversikt</a:t>
            </a:r>
            <a:endParaRPr lang="en-US">
              <a:latin typeface="Calibri"/>
              <a:cs typeface="Calibri"/>
            </a:endParaRPr>
          </a:p>
        </p:txBody>
      </p:sp>
      <p:sp>
        <p:nvSpPr>
          <p:cNvPr id="4" name="Plassholder for lysbildenummer 3"/>
          <p:cNvSpPr>
            <a:spLocks noGrp="1"/>
          </p:cNvSpPr>
          <p:nvPr>
            <p:ph type="sldNum" sz="quarter" idx="5"/>
          </p:nvPr>
        </p:nvSpPr>
        <p:spPr/>
        <p:txBody>
          <a:bodyPr/>
          <a:lstStyle/>
          <a:p>
            <a:fld id="{C0F4A2C8-6C88-4E71-83EE-698B9D4FE22F}" type="slidenum">
              <a:rPr lang="en-US" smtClean="0"/>
              <a:pPr/>
              <a:t>22</a:t>
            </a:fld>
            <a:endParaRPr lang="en-US"/>
          </a:p>
        </p:txBody>
      </p:sp>
    </p:spTree>
    <p:extLst>
      <p:ext uri="{BB962C8B-B14F-4D97-AF65-F5344CB8AC3E}">
        <p14:creationId xmlns:p14="http://schemas.microsoft.com/office/powerpoint/2010/main" val="3659926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5984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5"/>
          </p:nvPr>
        </p:nvSpPr>
        <p:spPr/>
        <p:txBody>
          <a:bodyPr/>
          <a:lstStyle/>
          <a:p>
            <a:fld id="{8261E2A9-14B8-4282-B1C1-963F479C811A}" type="slidenum">
              <a:rPr lang="nb-NO" smtClean="0"/>
              <a:t>34</a:t>
            </a:fld>
            <a:endParaRPr lang="nb-NO"/>
          </a:p>
        </p:txBody>
      </p:sp>
    </p:spTree>
    <p:extLst>
      <p:ext uri="{BB962C8B-B14F-4D97-AF65-F5344CB8AC3E}">
        <p14:creationId xmlns:p14="http://schemas.microsoft.com/office/powerpoint/2010/main" val="673142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a:t>Sykefraværsoppfølging er ikke en oppgave som kan delegeres, men leder har anledning til å få god støtte til saksbehandling av kontorsjef, HR eller andre lederstøttefunksjoner. </a:t>
            </a:r>
            <a:endParaRPr lang="en-US"/>
          </a:p>
          <a:p>
            <a:r>
              <a:rPr lang="nb-NO"/>
              <a:t>Viktig at riktig leder gjennomfører sykefraværsoppfølgingen fordi dette vet vi at er et av flere tiltak som bidrar til å sikre </a:t>
            </a:r>
            <a:r>
              <a:rPr lang="nb-NO" b="1"/>
              <a:t>et fullt forsvarlig arbeidsmiljø og er i seg selv konfliktforebyggende. </a:t>
            </a:r>
            <a:r>
              <a:rPr lang="nb-NO"/>
              <a:t>(Mange av konfliktsakene starter med et sykefravær og da er det viktig at leder er koblet på fra starten). Videre er også uheldig håndtering av enkeltpersoners sykefravær er ofte starten på et utfordrende motsetningsforhold. </a:t>
            </a:r>
          </a:p>
          <a:p>
            <a:endParaRPr lang="nb-NO"/>
          </a:p>
        </p:txBody>
      </p:sp>
      <p:sp>
        <p:nvSpPr>
          <p:cNvPr id="4" name="Plassholder for lysbildenummer 3"/>
          <p:cNvSpPr>
            <a:spLocks noGrp="1"/>
          </p:cNvSpPr>
          <p:nvPr>
            <p:ph type="sldNum" sz="quarter" idx="5"/>
          </p:nvPr>
        </p:nvSpPr>
        <p:spPr/>
        <p:txBody>
          <a:bodyPr/>
          <a:lstStyle/>
          <a:p>
            <a:fld id="{7BB077FF-76F2-4449-8F39-64D9E8831006}" type="slidenum">
              <a:rPr lang="nb-NO" smtClean="0"/>
              <a:t>37</a:t>
            </a:fld>
            <a:endParaRPr lang="nb-NO"/>
          </a:p>
        </p:txBody>
      </p:sp>
    </p:spTree>
    <p:extLst>
      <p:ext uri="{BB962C8B-B14F-4D97-AF65-F5344CB8AC3E}">
        <p14:creationId xmlns:p14="http://schemas.microsoft.com/office/powerpoint/2010/main" val="1470359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DEC4DA3-6165-49BD-8AC9-2D6780F7D3FA}" type="slidenum">
              <a:rPr lang="nb-NO" smtClean="0"/>
              <a:t>42</a:t>
            </a:fld>
            <a:endParaRPr lang="nb-NO"/>
          </a:p>
        </p:txBody>
      </p:sp>
    </p:spTree>
    <p:extLst>
      <p:ext uri="{BB962C8B-B14F-4D97-AF65-F5344CB8AC3E}">
        <p14:creationId xmlns:p14="http://schemas.microsoft.com/office/powerpoint/2010/main" val="365773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For flere detaljer om organisering, se </a:t>
            </a:r>
            <a:r>
              <a:rPr lang="nb-NO" sz="1200">
                <a:hlinkClick r:id="rId3"/>
              </a:rPr>
              <a:t>lenke</a:t>
            </a:r>
            <a:endParaRPr lang="nb-NO" sz="1200"/>
          </a:p>
          <a:p>
            <a:endParaRPr lang="nb-NO"/>
          </a:p>
        </p:txBody>
      </p:sp>
      <p:sp>
        <p:nvSpPr>
          <p:cNvPr id="4" name="Slide Number Placeholder 3"/>
          <p:cNvSpPr>
            <a:spLocks noGrp="1"/>
          </p:cNvSpPr>
          <p:nvPr>
            <p:ph type="sldNum" sz="quarter" idx="5"/>
          </p:nvPr>
        </p:nvSpPr>
        <p:spPr/>
        <p:txBody>
          <a:bodyPr/>
          <a:lstStyle/>
          <a:p>
            <a:fld id="{CDEC4DA3-6165-49BD-8AC9-2D6780F7D3FA}" type="slidenum">
              <a:rPr lang="nb-NO" smtClean="0"/>
              <a:t>4</a:t>
            </a:fld>
            <a:endParaRPr lang="nb-NO"/>
          </a:p>
        </p:txBody>
      </p:sp>
    </p:spTree>
    <p:extLst>
      <p:ext uri="{BB962C8B-B14F-4D97-AF65-F5344CB8AC3E}">
        <p14:creationId xmlns:p14="http://schemas.microsoft.com/office/powerpoint/2010/main" val="4016929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For flere detaljer om organisering, se </a:t>
            </a:r>
            <a:r>
              <a:rPr lang="nb-NO" sz="1200">
                <a:hlinkClick r:id="rId3"/>
              </a:rPr>
              <a:t>lenke</a:t>
            </a:r>
            <a:endParaRPr lang="nb-NO" sz="1200"/>
          </a:p>
          <a:p>
            <a:endParaRPr lang="nb-NO"/>
          </a:p>
        </p:txBody>
      </p:sp>
      <p:sp>
        <p:nvSpPr>
          <p:cNvPr id="4" name="Slide Number Placeholder 3"/>
          <p:cNvSpPr>
            <a:spLocks noGrp="1"/>
          </p:cNvSpPr>
          <p:nvPr>
            <p:ph type="sldNum" sz="quarter" idx="5"/>
          </p:nvPr>
        </p:nvSpPr>
        <p:spPr/>
        <p:txBody>
          <a:bodyPr/>
          <a:lstStyle/>
          <a:p>
            <a:fld id="{CDEC4DA3-6165-49BD-8AC9-2D6780F7D3FA}" type="slidenum">
              <a:rPr lang="nb-NO" smtClean="0"/>
              <a:t>6</a:t>
            </a:fld>
            <a:endParaRPr lang="nb-NO"/>
          </a:p>
        </p:txBody>
      </p:sp>
    </p:spTree>
    <p:extLst>
      <p:ext uri="{BB962C8B-B14F-4D97-AF65-F5344CB8AC3E}">
        <p14:creationId xmlns:p14="http://schemas.microsoft.com/office/powerpoint/2010/main" val="420297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8F3C3AC-4638-4488-96B4-68FD54516EFE}" type="slidenum">
              <a:rPr lang="nb-NO" smtClean="0"/>
              <a:t>8</a:t>
            </a:fld>
            <a:endParaRPr lang="nb-NO"/>
          </a:p>
        </p:txBody>
      </p:sp>
    </p:spTree>
    <p:extLst>
      <p:ext uri="{BB962C8B-B14F-4D97-AF65-F5344CB8AC3E}">
        <p14:creationId xmlns:p14="http://schemas.microsoft.com/office/powerpoint/2010/main" val="1200117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a:p>
            <a:pPr marL="171429" indent="-171429">
              <a:buFont typeface="Arial" panose="020B0604020202020204" pitchFamily="34" charset="0"/>
              <a:buChar char="•"/>
            </a:pPr>
            <a:r>
              <a:rPr lang="nb-NO"/>
              <a:t>Så snart du kan: Gi beskjed til tjenestesenteret for lønn og HR via NTNU Hjelp om du vet av endringer som kommer i ansettelsesforhold framover: sluttdatoer, økning/reduksjon i stilling, nyansettelser og lignende.</a:t>
            </a:r>
          </a:p>
          <a:p>
            <a:pPr marL="171429" indent="-171429">
              <a:buFont typeface="Arial" panose="020B0604020202020204" pitchFamily="34" charset="0"/>
              <a:buChar char="•"/>
            </a:pPr>
            <a:r>
              <a:rPr lang="nb-NO"/>
              <a:t>Så snart du kan: Godkjenn fravær, søknad om sykepenger og lignende kontinuerlig.</a:t>
            </a:r>
          </a:p>
          <a:p>
            <a:pPr marL="171429" indent="-171429">
              <a:buFont typeface="Arial" panose="020B0604020202020204" pitchFamily="34" charset="0"/>
              <a:buChar char="•"/>
            </a:pPr>
            <a:r>
              <a:rPr lang="nb-NO"/>
              <a:t>Innen 28.11 (helst før): Gi beskjed om ansatte som slutter i løpet av 2022 til tjenestesenteret for lønn og HR via NTNU Hjelp. Det er viktig </a:t>
            </a:r>
            <a:r>
              <a:rPr lang="nb-NO" err="1"/>
              <a:t>pga</a:t>
            </a:r>
            <a:r>
              <a:rPr lang="nb-NO"/>
              <a:t> sluttoppgjøret.</a:t>
            </a:r>
          </a:p>
          <a:p>
            <a:pPr marL="171429" indent="-171429">
              <a:buFont typeface="Arial" panose="020B0604020202020204" pitchFamily="34" charset="0"/>
              <a:buChar char="•"/>
            </a:pPr>
            <a:r>
              <a:rPr lang="nb-NO"/>
              <a:t>Innen 5.12: Godkjenne timelister, overtid o.l. som har betydning for </a:t>
            </a:r>
            <a:r>
              <a:rPr lang="nb-NO" err="1"/>
              <a:t>hovedlønna</a:t>
            </a:r>
            <a:r>
              <a:rPr lang="nb-NO"/>
              <a:t> i desember.</a:t>
            </a:r>
          </a:p>
          <a:p>
            <a:pPr marL="171429" indent="-171429">
              <a:buFont typeface="Arial" panose="020B0604020202020204" pitchFamily="34" charset="0"/>
              <a:buChar char="•"/>
            </a:pPr>
            <a:r>
              <a:rPr lang="nb-NO"/>
              <a:t>Innen 15.12: Godkjenne reiseregninger etc. som skal utbetales i 2022.</a:t>
            </a:r>
          </a:p>
          <a:p>
            <a:pPr marL="171429" indent="-171429">
              <a:buFont typeface="Arial" panose="020B0604020202020204" pitchFamily="34" charset="0"/>
              <a:buChar char="•"/>
            </a:pPr>
            <a:r>
              <a:rPr lang="nb-NO"/>
              <a:t>Innen 15.12: Rydde i ferie- og fleksitid</a:t>
            </a:r>
          </a:p>
          <a:p>
            <a:pPr marL="171429" indent="-171429">
              <a:buFont typeface="Arial" panose="020B0604020202020204" pitchFamily="34" charset="0"/>
              <a:buChar char="•"/>
            </a:pPr>
            <a:r>
              <a:rPr lang="nb-NO"/>
              <a:t>15. desember: Godkjenningsfrist for bestillinger i </a:t>
            </a:r>
            <a:r>
              <a:rPr lang="nb-NO" err="1"/>
              <a:t>Basware</a:t>
            </a:r>
            <a:r>
              <a:rPr lang="nb-NO"/>
              <a:t>.</a:t>
            </a:r>
          </a:p>
          <a:p>
            <a:pPr marL="171429" indent="-171429">
              <a:buFont typeface="Arial" panose="020B0604020202020204" pitchFamily="34" charset="0"/>
              <a:buChar char="•"/>
            </a:pPr>
            <a:r>
              <a:rPr lang="nb-NO"/>
              <a:t>Innen 22. desember kl. 12.00: Siste frist for godkjenning av utenlandske fakturaer.</a:t>
            </a:r>
          </a:p>
          <a:p>
            <a:pPr marL="171429" indent="-171429">
              <a:buFont typeface="Arial" panose="020B0604020202020204" pitchFamily="34" charset="0"/>
              <a:buChar char="•"/>
            </a:pPr>
            <a:r>
              <a:rPr lang="nb-NO"/>
              <a:t>Innen 27. desember kl. 10.00: Siste frist for godkjenning av fakturaer i </a:t>
            </a:r>
            <a:r>
              <a:rPr lang="nb-NO" err="1"/>
              <a:t>Basware</a:t>
            </a:r>
            <a:r>
              <a:rPr lang="nb-NO"/>
              <a:t> IP.</a:t>
            </a:r>
          </a:p>
        </p:txBody>
      </p:sp>
      <p:sp>
        <p:nvSpPr>
          <p:cNvPr id="4" name="Slide Number Placeholder 3"/>
          <p:cNvSpPr>
            <a:spLocks noGrp="1"/>
          </p:cNvSpPr>
          <p:nvPr>
            <p:ph type="sldNum" sz="quarter" idx="5"/>
          </p:nvPr>
        </p:nvSpPr>
        <p:spPr/>
        <p:txBody>
          <a:bodyPr/>
          <a:lstStyle/>
          <a:p>
            <a:pPr defTabSz="914288">
              <a:defRPr/>
            </a:pPr>
            <a:fld id="{8261E2A9-14B8-4282-B1C1-963F479C811A}" type="slidenum">
              <a:rPr lang="nb-NO">
                <a:solidFill>
                  <a:prstClr val="black"/>
                </a:solidFill>
              </a:rPr>
              <a:pPr defTabSz="914288">
                <a:defRPr/>
              </a:pPr>
              <a:t>9</a:t>
            </a:fld>
            <a:endParaRPr lang="nb-NO">
              <a:solidFill>
                <a:prstClr val="black"/>
              </a:solidFill>
            </a:endParaRPr>
          </a:p>
        </p:txBody>
      </p:sp>
    </p:spTree>
    <p:extLst>
      <p:ext uri="{BB962C8B-B14F-4D97-AF65-F5344CB8AC3E}">
        <p14:creationId xmlns:p14="http://schemas.microsoft.com/office/powerpoint/2010/main" val="8714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For flere detaljer om organisering, se </a:t>
            </a:r>
            <a:r>
              <a:rPr lang="nb-NO" sz="1200">
                <a:hlinkClick r:id="rId3"/>
              </a:rPr>
              <a:t>lenke</a:t>
            </a:r>
            <a:endParaRPr lang="nb-NO" sz="1200"/>
          </a:p>
          <a:p>
            <a:endParaRPr lang="nb-NO"/>
          </a:p>
        </p:txBody>
      </p:sp>
      <p:sp>
        <p:nvSpPr>
          <p:cNvPr id="4" name="Slide Number Placeholder 3"/>
          <p:cNvSpPr>
            <a:spLocks noGrp="1"/>
          </p:cNvSpPr>
          <p:nvPr>
            <p:ph type="sldNum" sz="quarter" idx="5"/>
          </p:nvPr>
        </p:nvSpPr>
        <p:spPr/>
        <p:txBody>
          <a:bodyPr/>
          <a:lstStyle/>
          <a:p>
            <a:fld id="{CDEC4DA3-6165-49BD-8AC9-2D6780F7D3FA}" type="slidenum">
              <a:rPr lang="nb-NO" smtClean="0"/>
              <a:t>10</a:t>
            </a:fld>
            <a:endParaRPr lang="nb-NO"/>
          </a:p>
        </p:txBody>
      </p:sp>
    </p:spTree>
    <p:extLst>
      <p:ext uri="{BB962C8B-B14F-4D97-AF65-F5344CB8AC3E}">
        <p14:creationId xmlns:p14="http://schemas.microsoft.com/office/powerpoint/2010/main" val="800912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F4299E8F-1874-4320-957D-3D9F7F89BEC5}" type="slidenum">
              <a:rPr lang="nb-NO" smtClean="0"/>
              <a:t>12</a:t>
            </a:fld>
            <a:endParaRPr lang="nb-NO"/>
          </a:p>
        </p:txBody>
      </p:sp>
    </p:spTree>
    <p:extLst>
      <p:ext uri="{BB962C8B-B14F-4D97-AF65-F5344CB8AC3E}">
        <p14:creationId xmlns:p14="http://schemas.microsoft.com/office/powerpoint/2010/main" val="4080970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F4299E8F-1874-4320-957D-3D9F7F89BEC5}" type="slidenum">
              <a:rPr lang="nb-NO" smtClean="0"/>
              <a:t>13</a:t>
            </a:fld>
            <a:endParaRPr lang="nb-NO"/>
          </a:p>
        </p:txBody>
      </p:sp>
    </p:spTree>
    <p:extLst>
      <p:ext uri="{BB962C8B-B14F-4D97-AF65-F5344CB8AC3E}">
        <p14:creationId xmlns:p14="http://schemas.microsoft.com/office/powerpoint/2010/main" val="1338672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defTabSz="914288">
              <a:defRPr/>
            </a:pPr>
            <a:fld id="{7D5F5B7B-F77C-4397-AFCA-3E6080A19054}" type="slidenum">
              <a:rPr lang="nb-NO">
                <a:solidFill>
                  <a:prstClr val="black"/>
                </a:solidFill>
                <a:latin typeface="Calibri" panose="020F0502020204030204"/>
              </a:rPr>
              <a:pPr defTabSz="914288">
                <a:defRPr/>
              </a:pPr>
              <a:t>17</a:t>
            </a:fld>
            <a:endParaRPr lang="nb-NO">
              <a:solidFill>
                <a:prstClr val="black"/>
              </a:solidFill>
              <a:latin typeface="Calibri" panose="020F0502020204030204"/>
            </a:endParaRPr>
          </a:p>
        </p:txBody>
      </p:sp>
    </p:spTree>
    <p:extLst>
      <p:ext uri="{BB962C8B-B14F-4D97-AF65-F5344CB8AC3E}">
        <p14:creationId xmlns:p14="http://schemas.microsoft.com/office/powerpoint/2010/main" val="2920415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6.xml"/><Relationship Id="rId1" Type="http://schemas.openxmlformats.org/officeDocument/2006/relationships/tags" Target="../tags/tag17.xml"/><Relationship Id="rId4" Type="http://schemas.openxmlformats.org/officeDocument/2006/relationships/image" Target="../media/image5.emf"/></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3.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a:prstGeom prst="rect">
            <a:avLst/>
          </a:prstGeom>
        </p:spPr>
        <p:txBody>
          <a:bodyPr anchor="t" anchorCtr="0"/>
          <a:lstStyle/>
          <a:p>
            <a:r>
              <a:rPr lang="en-US"/>
              <a:t>Click to edit Master title style</a:t>
            </a:r>
            <a:endParaRPr lang="nb-NO"/>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en-US"/>
              <a:t>Click to edit Master title style</a:t>
            </a:r>
            <a:endParaRPr lang="nb-NO"/>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9838506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35765" y="3305176"/>
            <a:ext cx="7458948" cy="1021556"/>
          </a:xfrm>
        </p:spPr>
        <p:txBody>
          <a:bodyPr anchor="t"/>
          <a:lstStyle>
            <a:lvl1pPr algn="l">
              <a:defRPr sz="4000" b="1" cap="all"/>
            </a:lvl1pPr>
          </a:lstStyle>
          <a:p>
            <a:r>
              <a:rPr lang="en-US"/>
              <a:t>Click to edit Master title style</a:t>
            </a:r>
            <a:endParaRPr lang="nb-NO"/>
          </a:p>
        </p:txBody>
      </p:sp>
      <p:sp>
        <p:nvSpPr>
          <p:cNvPr id="3" name="Plassholder for tekst 2"/>
          <p:cNvSpPr>
            <a:spLocks noGrp="1"/>
          </p:cNvSpPr>
          <p:nvPr>
            <p:ph type="body" idx="1"/>
          </p:nvPr>
        </p:nvSpPr>
        <p:spPr>
          <a:xfrm>
            <a:off x="1035765" y="2180035"/>
            <a:ext cx="7458948"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pic>
        <p:nvPicPr>
          <p:cNvPr id="4" name="Picture 3" descr="A large building&#10;&#10;Description automatically generated">
            <a:extLst>
              <a:ext uri="{FF2B5EF4-FFF2-40B4-BE49-F238E27FC236}">
                <a16:creationId xmlns:a16="http://schemas.microsoft.com/office/drawing/2014/main" id="{30833E1C-FD1B-4D44-8B74-03E71DE9E45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60000" contrast="-40000"/>
                    </a14:imgEffect>
                  </a14:imgLayer>
                </a14:imgProps>
              </a:ext>
            </a:extLst>
          </a:blip>
          <a:srcRect l="11300" t="13640" r="704" b="6632"/>
          <a:stretch/>
        </p:blipFill>
        <p:spPr>
          <a:xfrm>
            <a:off x="633587" y="0"/>
            <a:ext cx="8517557" cy="5143500"/>
          </a:xfrm>
          <a:prstGeom prst="rect">
            <a:avLst/>
          </a:prstGeom>
        </p:spPr>
      </p:pic>
    </p:spTree>
    <p:extLst>
      <p:ext uri="{BB962C8B-B14F-4D97-AF65-F5344CB8AC3E}">
        <p14:creationId xmlns:p14="http://schemas.microsoft.com/office/powerpoint/2010/main" val="28696861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095552" y="205979"/>
            <a:ext cx="7407404" cy="857250"/>
          </a:xfrm>
        </p:spPr>
        <p:txBody>
          <a:bodyPr/>
          <a:lstStyle/>
          <a:p>
            <a:r>
              <a:rPr lang="en-US"/>
              <a:t>Click to edit Master title style</a:t>
            </a:r>
            <a:endParaRPr lang="nb-NO"/>
          </a:p>
        </p:txBody>
      </p:sp>
      <p:sp>
        <p:nvSpPr>
          <p:cNvPr id="3" name="Plassholder for innhold 2"/>
          <p:cNvSpPr>
            <a:spLocks noGrp="1"/>
          </p:cNvSpPr>
          <p:nvPr>
            <p:ph sz="half" idx="1"/>
          </p:nvPr>
        </p:nvSpPr>
        <p:spPr>
          <a:xfrm>
            <a:off x="1114712" y="1200151"/>
            <a:ext cx="3667845"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5305713" y="1200151"/>
            <a:ext cx="3673943"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266704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1059523" y="205979"/>
            <a:ext cx="7407404" cy="857250"/>
          </a:xfrm>
        </p:spPr>
        <p:txBody>
          <a:bodyPr/>
          <a:lstStyle>
            <a:lvl1pPr>
              <a:defRPr/>
            </a:lvl1pPr>
          </a:lstStyle>
          <a:p>
            <a:r>
              <a:rPr lang="en-US"/>
              <a:t>Click to edit Master title style</a:t>
            </a:r>
            <a:endParaRPr lang="nb-NO"/>
          </a:p>
        </p:txBody>
      </p:sp>
      <p:sp>
        <p:nvSpPr>
          <p:cNvPr id="3" name="Plassholder for tekst 2"/>
          <p:cNvSpPr>
            <a:spLocks noGrp="1"/>
          </p:cNvSpPr>
          <p:nvPr>
            <p:ph type="body" idx="1"/>
          </p:nvPr>
        </p:nvSpPr>
        <p:spPr>
          <a:xfrm>
            <a:off x="1069677" y="1151335"/>
            <a:ext cx="376691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Plassholder for innhold 3"/>
          <p:cNvSpPr>
            <a:spLocks noGrp="1"/>
          </p:cNvSpPr>
          <p:nvPr>
            <p:ph sz="half" idx="2"/>
          </p:nvPr>
        </p:nvSpPr>
        <p:spPr>
          <a:xfrm>
            <a:off x="1069677" y="1631156"/>
            <a:ext cx="376691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5257503" y="1151335"/>
            <a:ext cx="381221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Plassholder for innhold 5"/>
          <p:cNvSpPr>
            <a:spLocks noGrp="1"/>
          </p:cNvSpPr>
          <p:nvPr>
            <p:ph sz="quarter" idx="4"/>
          </p:nvPr>
        </p:nvSpPr>
        <p:spPr>
          <a:xfrm>
            <a:off x="5257503" y="1631156"/>
            <a:ext cx="3812219"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1395667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F4699B5-2AD2-48CF-909D-E57B9626DE27}"/>
              </a:ext>
            </a:extLst>
          </p:cNvPr>
          <p:cNvGraphicFramePr>
            <a:graphicFrameLocks noChangeAspect="1"/>
          </p:cNvGraphicFramePr>
          <p:nvPr userDrawn="1">
            <p:custDataLst>
              <p:tags r:id="rId1"/>
            </p:custDataLst>
            <p:extLst>
              <p:ext uri="{D42A27DB-BD31-4B8C-83A1-F6EECF244321}">
                <p14:modId xmlns:p14="http://schemas.microsoft.com/office/powerpoint/2010/main" val="15861405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 name="Object 4" hidden="1">
                        <a:extLst>
                          <a:ext uri="{FF2B5EF4-FFF2-40B4-BE49-F238E27FC236}">
                            <a16:creationId xmlns:a16="http://schemas.microsoft.com/office/drawing/2014/main" id="{6F4699B5-2AD2-48CF-909D-E57B9626DE27}"/>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BD6C080-AE40-4C58-8F28-F653FD3641E3}"/>
              </a:ext>
            </a:extLst>
          </p:cNvPr>
          <p:cNvSpPr/>
          <p:nvPr userDrawn="1">
            <p:custDataLst>
              <p:tags r:id="rId2"/>
            </p:custDataLst>
          </p:nvPr>
        </p:nvSpPr>
        <p:spPr bwMode="auto">
          <a:xfrm>
            <a:off x="0" y="0"/>
            <a:ext cx="119063" cy="119063"/>
          </a:xfrm>
          <a:prstGeom prst="rect">
            <a:avLst/>
          </a:prstGeom>
          <a:solidFill>
            <a:srgbClr val="01509D"/>
          </a:solidFill>
          <a:ln>
            <a:noFill/>
          </a:ln>
        </p:spPr>
        <p:txBody>
          <a:bodyPr vert="horz" wrap="none" lIns="0" tIns="0" rIns="0" bIns="0" numCol="1" spcCol="0" rtlCol="0" anchor="t" anchorCtr="0" compatLnSpc="1">
            <a:prstTxWarp prst="textNoShape">
              <a:avLst/>
            </a:prstTxWarp>
            <a:noAutofit/>
          </a:bodyPr>
          <a:lstStyle/>
          <a:p>
            <a:pPr marL="0" lvl="0" indent="0" algn="ctr"/>
            <a:endParaRPr lang="en-US" sz="27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tel 1">
            <a:extLst>
              <a:ext uri="{FF2B5EF4-FFF2-40B4-BE49-F238E27FC236}">
                <a16:creationId xmlns:a16="http://schemas.microsoft.com/office/drawing/2014/main" id="{5CA6CD50-0F54-43F5-A409-5B47087139E2}"/>
              </a:ext>
            </a:extLst>
          </p:cNvPr>
          <p:cNvSpPr>
            <a:spLocks noGrp="1"/>
          </p:cNvSpPr>
          <p:nvPr>
            <p:ph type="title"/>
          </p:nvPr>
        </p:nvSpPr>
        <p:spPr>
          <a:xfrm>
            <a:off x="738963" y="67899"/>
            <a:ext cx="7384586" cy="320957"/>
          </a:xfrm>
        </p:spPr>
        <p:txBody>
          <a:bodyPr>
            <a:noAutofit/>
          </a:bodyPr>
          <a:lstStyle>
            <a:lvl1pPr>
              <a:defRPr sz="2700"/>
            </a:lvl1pPr>
          </a:lstStyle>
          <a:p>
            <a:r>
              <a:rPr lang="en-US"/>
              <a:t>Click to edit Master title style</a:t>
            </a:r>
            <a:endParaRPr lang="nb-NO"/>
          </a:p>
        </p:txBody>
      </p:sp>
    </p:spTree>
    <p:extLst>
      <p:ext uri="{BB962C8B-B14F-4D97-AF65-F5344CB8AC3E}">
        <p14:creationId xmlns:p14="http://schemas.microsoft.com/office/powerpoint/2010/main" val="22385163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476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024643" y="204787"/>
            <a:ext cx="3008313" cy="871538"/>
          </a:xfrm>
        </p:spPr>
        <p:txBody>
          <a:bodyPr anchor="b"/>
          <a:lstStyle>
            <a:lvl1pPr algn="l">
              <a:defRPr sz="2000" b="1"/>
            </a:lvl1pPr>
          </a:lstStyle>
          <a:p>
            <a:r>
              <a:rPr lang="en-US"/>
              <a:t>Click to edit Master title style</a:t>
            </a:r>
            <a:endParaRPr lang="nb-NO"/>
          </a:p>
        </p:txBody>
      </p:sp>
      <p:sp>
        <p:nvSpPr>
          <p:cNvPr id="3" name="Plassholder for innhold 2"/>
          <p:cNvSpPr>
            <a:spLocks noGrp="1"/>
          </p:cNvSpPr>
          <p:nvPr>
            <p:ph idx="1"/>
          </p:nvPr>
        </p:nvSpPr>
        <p:spPr>
          <a:xfrm>
            <a:off x="4142492" y="204789"/>
            <a:ext cx="4765084"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tekst 3"/>
          <p:cNvSpPr>
            <a:spLocks noGrp="1"/>
          </p:cNvSpPr>
          <p:nvPr>
            <p:ph type="body" sz="half" idx="2"/>
          </p:nvPr>
        </p:nvSpPr>
        <p:spPr>
          <a:xfrm>
            <a:off x="1024643"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11348094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nb-NO"/>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nb-NO"/>
          </a:p>
        </p:txBody>
      </p:sp>
      <p:sp>
        <p:nvSpPr>
          <p:cNvPr id="4" name="Plassholder for tekst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25488553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loddrett tekst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7145937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80"/>
            <a:ext cx="2057400" cy="4388644"/>
          </a:xfrm>
        </p:spPr>
        <p:txBody>
          <a:bodyPr vert="eaVert"/>
          <a:lstStyle/>
          <a:p>
            <a:r>
              <a:rPr lang="en-US"/>
              <a:t>Click to edit Master title style</a:t>
            </a:r>
            <a:endParaRPr lang="nb-NO"/>
          </a:p>
        </p:txBody>
      </p:sp>
      <p:sp>
        <p:nvSpPr>
          <p:cNvPr id="3" name="Plassholder for loddrett tekst 2"/>
          <p:cNvSpPr>
            <a:spLocks noGrp="1"/>
          </p:cNvSpPr>
          <p:nvPr>
            <p:ph type="body" orient="vert" idx="1"/>
          </p:nvPr>
        </p:nvSpPr>
        <p:spPr>
          <a:xfrm>
            <a:off x="1017752" y="205980"/>
            <a:ext cx="5459249"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9494040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52425" y="301941"/>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4" name="Text Placeholder 8"/>
          <p:cNvSpPr>
            <a:spLocks noGrp="1"/>
          </p:cNvSpPr>
          <p:nvPr>
            <p:ph type="body" sz="quarter" idx="13" hasCustomPrompt="1"/>
          </p:nvPr>
        </p:nvSpPr>
        <p:spPr>
          <a:xfrm>
            <a:off x="352425" y="552518"/>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2" name="Footer Placeholde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08041490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endParaRPr lang="nb-NO"/>
          </a:p>
        </p:txBody>
      </p:sp>
      <p:sp>
        <p:nvSpPr>
          <p:cNvPr id="3" name="Plassholder for loddrett tekst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0318319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marL="356391" indent="0">
              <a:buNone/>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594844930"/>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9" y="488701"/>
            <a:ext cx="8371762" cy="567941"/>
          </a:xfrm>
          <a:prstGeom prst="rect">
            <a:avLst/>
          </a:prstGeom>
        </p:spPr>
        <p:txBody>
          <a:bodyPr lIns="0" tIns="0" rIns="0" bIns="0">
            <a:noAutofit/>
          </a:bodyPr>
          <a:lstStyle>
            <a:lvl1pPr marL="0" indent="0">
              <a:buNone/>
              <a:defRPr sz="1350" b="0">
                <a:solidFill>
                  <a:srgbClr val="575757"/>
                </a:solidFill>
              </a:defRPr>
            </a:lvl1pPr>
          </a:lstStyle>
          <a:p>
            <a:pPr lvl="0"/>
            <a:r>
              <a:rPr lang="en-US"/>
              <a:t>Click to add subtitle</a:t>
            </a:r>
          </a:p>
        </p:txBody>
      </p:sp>
      <p:sp>
        <p:nvSpPr>
          <p:cNvPr id="14" name="Title Placeholder 1"/>
          <p:cNvSpPr>
            <a:spLocks noGrp="1"/>
          </p:cNvSpPr>
          <p:nvPr>
            <p:ph type="title"/>
          </p:nvPr>
        </p:nvSpPr>
        <p:spPr>
          <a:xfrm>
            <a:off x="376239" y="238125"/>
            <a:ext cx="8371762" cy="523876"/>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376238" y="1275160"/>
            <a:ext cx="8374062" cy="350924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AE3FFE4A-BC3E-4A6F-A2F7-DAF075A04509}"/>
              </a:ext>
            </a:extLst>
          </p:cNvPr>
          <p:cNvSpPr>
            <a:spLocks noGrp="1"/>
          </p:cNvSpPr>
          <p:nvPr>
            <p:ph type="ftr" sz="quarter" idx="14"/>
          </p:nvPr>
        </p:nvSpPr>
        <p:spPr/>
        <p:txBody>
          <a:bodyPr/>
          <a:lstStyle/>
          <a:p>
            <a:endParaRPr lang="en-GB"/>
          </a:p>
        </p:txBody>
      </p:sp>
      <p:sp>
        <p:nvSpPr>
          <p:cNvPr id="3" name="Slide Number Placeholder 2">
            <a:extLst>
              <a:ext uri="{FF2B5EF4-FFF2-40B4-BE49-F238E27FC236}">
                <a16:creationId xmlns:a16="http://schemas.microsoft.com/office/drawing/2014/main" id="{E0A7409F-6336-4A34-BB77-9D5FCA08C53C}"/>
              </a:ext>
            </a:extLst>
          </p:cNvPr>
          <p:cNvSpPr>
            <a:spLocks noGrp="1"/>
          </p:cNvSpPr>
          <p:nvPr>
            <p:ph type="sldNum" sz="quarter" idx="15"/>
          </p:nvPr>
        </p:nvSpPr>
        <p:spPr/>
        <p:txBody>
          <a:bodyPr/>
          <a:lstStyle/>
          <a:p>
            <a:fld id="{DE3CCE21-0F43-465D-A95C-235E160BA085}" type="slidenum">
              <a:rPr lang="en-GB" smtClean="0"/>
              <a:pPr/>
              <a:t>‹#›</a:t>
            </a:fld>
            <a:endParaRPr lang="en-GB"/>
          </a:p>
        </p:txBody>
      </p:sp>
    </p:spTree>
    <p:extLst>
      <p:ext uri="{BB962C8B-B14F-4D97-AF65-F5344CB8AC3E}">
        <p14:creationId xmlns:p14="http://schemas.microsoft.com/office/powerpoint/2010/main" val="374761367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apittel rød">
    <p:spTree>
      <p:nvGrpSpPr>
        <p:cNvPr id="1" name=""/>
        <p:cNvGrpSpPr/>
        <p:nvPr/>
      </p:nvGrpSpPr>
      <p:grpSpPr>
        <a:xfrm>
          <a:off x="0" y="0"/>
          <a:ext cx="0" cy="0"/>
          <a:chOff x="0" y="0"/>
          <a:chExt cx="0" cy="0"/>
        </a:xfrm>
      </p:grpSpPr>
      <p:sp>
        <p:nvSpPr>
          <p:cNvPr id="18" name="Rectangle 17"/>
          <p:cNvSpPr/>
          <p:nvPr userDrawn="1"/>
        </p:nvSpPr>
        <p:spPr>
          <a:xfrm>
            <a:off x="0" y="-973"/>
            <a:ext cx="9139428" cy="4585734"/>
          </a:xfrm>
          <a:prstGeom prst="rect">
            <a:avLst/>
          </a:prstGeom>
          <a:solidFill>
            <a:srgbClr val="C7B98A"/>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noProof="0">
              <a:solidFill>
                <a:schemeClr val="tx1"/>
              </a:solidFill>
            </a:endParaRP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06522" y="2187057"/>
            <a:ext cx="3638746" cy="1350000"/>
          </a:xfrm>
        </p:spPr>
        <p:txBody>
          <a:bodyPr anchor="t">
            <a:normAutofit/>
          </a:bodyPr>
          <a:lstStyle>
            <a:lvl1pPr marL="0" indent="0">
              <a:spcBef>
                <a:spcPts val="0"/>
              </a:spcBef>
              <a:buNone/>
              <a:defRPr sz="32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noProof="0"/>
              <a:t>Sett inn kapitteloverskrift</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06522" y="3321057"/>
            <a:ext cx="3638746" cy="216000"/>
          </a:xfrm>
        </p:spPr>
        <p:txBody>
          <a:bodyPr>
            <a:noAutofit/>
          </a:bodyPr>
          <a:lstStyle>
            <a:lvl1pPr marL="0" indent="0">
              <a:buNone/>
              <a:defRPr sz="2000" b="0" cap="none" baseline="0">
                <a:solidFill>
                  <a:schemeClr val="tx2"/>
                </a:solidFill>
              </a:defRPr>
            </a:lvl1pPr>
          </a:lstStyle>
          <a:p>
            <a:pPr lvl="0"/>
            <a:r>
              <a:rPr lang="nb-NO" noProof="0"/>
              <a:t>Sett inn undertittel</a:t>
            </a:r>
          </a:p>
        </p:txBody>
      </p:sp>
      <p:sp>
        <p:nvSpPr>
          <p:cNvPr id="5" name="Titre 1">
            <a:extLst>
              <a:ext uri="{FF2B5EF4-FFF2-40B4-BE49-F238E27FC236}">
                <a16:creationId xmlns:a16="http://schemas.microsoft.com/office/drawing/2014/main" id="{EB9C6A43-9882-44C2-9457-A2617A413822}"/>
              </a:ext>
            </a:extLst>
          </p:cNvPr>
          <p:cNvSpPr>
            <a:spLocks noGrp="1"/>
          </p:cNvSpPr>
          <p:nvPr>
            <p:ph type="title" hasCustomPrompt="1"/>
          </p:nvPr>
        </p:nvSpPr>
        <p:spPr>
          <a:xfrm>
            <a:off x="406521" y="619274"/>
            <a:ext cx="2160000" cy="1650452"/>
          </a:xfrm>
        </p:spPr>
        <p:txBody>
          <a:bodyPr anchor="ctr"/>
          <a:lstStyle>
            <a:lvl1pPr>
              <a:defRPr sz="10125" b="1">
                <a:solidFill>
                  <a:schemeClr val="bg1"/>
                </a:solidFill>
              </a:defRPr>
            </a:lvl1pPr>
          </a:lstStyle>
          <a:p>
            <a:r>
              <a:rPr lang="nb-NO" noProof="0"/>
              <a:t>NN</a:t>
            </a:r>
          </a:p>
        </p:txBody>
      </p:sp>
      <p:cxnSp>
        <p:nvCxnSpPr>
          <p:cNvPr id="6" name="Connecteur droit 13">
            <a:extLst>
              <a:ext uri="{FF2B5EF4-FFF2-40B4-BE49-F238E27FC236}">
                <a16:creationId xmlns:a16="http://schemas.microsoft.com/office/drawing/2014/main" id="{156CB738-4016-4654-8FC6-3D9653A3361F}"/>
              </a:ext>
            </a:extLst>
          </p:cNvPr>
          <p:cNvCxnSpPr>
            <a:cxnSpLocks/>
          </p:cNvCxnSpPr>
          <p:nvPr userDrawn="1"/>
        </p:nvCxnSpPr>
        <p:spPr>
          <a:xfrm>
            <a:off x="9349451" y="0"/>
            <a:ext cx="0" cy="31190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ZoneTexte 14">
            <a:extLst>
              <a:ext uri="{FF2B5EF4-FFF2-40B4-BE49-F238E27FC236}">
                <a16:creationId xmlns:a16="http://schemas.microsoft.com/office/drawing/2014/main" id="{BC841E41-B260-4AD9-A20A-BA7314B6E808}"/>
              </a:ext>
            </a:extLst>
          </p:cNvPr>
          <p:cNvSpPr txBox="1"/>
          <p:nvPr userDrawn="1"/>
        </p:nvSpPr>
        <p:spPr>
          <a:xfrm>
            <a:off x="9395171" y="-34343"/>
            <a:ext cx="2127504" cy="369332"/>
          </a:xfrm>
          <a:prstGeom prst="rect">
            <a:avLst/>
          </a:prstGeom>
          <a:noFill/>
        </p:spPr>
        <p:txBody>
          <a:bodyPr wrap="square" rtlCol="0">
            <a:spAutoFit/>
          </a:bodyPr>
          <a:lstStyle/>
          <a:p>
            <a:r>
              <a:rPr lang="en-GB" sz="900" noProof="0"/>
              <a:t>Rediger NN-boks for å endre kapittelnummer.</a:t>
            </a:r>
          </a:p>
        </p:txBody>
      </p:sp>
    </p:spTree>
    <p:extLst>
      <p:ext uri="{BB962C8B-B14F-4D97-AF65-F5344CB8AC3E}">
        <p14:creationId xmlns:p14="http://schemas.microsoft.com/office/powerpoint/2010/main" val="146579897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4"/>
            <a:ext cx="7772400" cy="64633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4268356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90384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8"/>
            <a:ext cx="7772400" cy="1323439"/>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166" indent="0">
              <a:buNone/>
              <a:defRPr sz="1800">
                <a:solidFill>
                  <a:schemeClr val="tx1">
                    <a:tint val="75000"/>
                  </a:schemeClr>
                </a:solidFill>
              </a:defRPr>
            </a:lvl2pPr>
            <a:lvl3pPr marL="914333"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2181408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2"/>
            <a:ext cx="8229600" cy="646331"/>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70292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82"/>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21" y="1444345"/>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8" y="964522"/>
            <a:ext cx="4041775" cy="479822"/>
          </a:xfrm>
        </p:spPr>
        <p:txBody>
          <a:bodyPr anchor="t" anchorCtr="0"/>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8" y="1444345"/>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21" y="964522"/>
            <a:ext cx="4041775" cy="479822"/>
          </a:xfrm>
        </p:spPr>
        <p:txBody>
          <a:bodyPr anchor="t" anchorCtr="0"/>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nb-NO"/>
              <a:t>Klikk for å redigere</a:t>
            </a:r>
          </a:p>
        </p:txBody>
      </p:sp>
    </p:spTree>
    <p:extLst>
      <p:ext uri="{BB962C8B-B14F-4D97-AF65-F5344CB8AC3E}">
        <p14:creationId xmlns:p14="http://schemas.microsoft.com/office/powerpoint/2010/main" val="4140107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2"/>
            <a:ext cx="8229600" cy="646331"/>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3127869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375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en-US"/>
              <a:t>Click to edit Master title style</a:t>
            </a:r>
            <a:endParaRPr lang="nb-NO"/>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2060019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368439"/>
            <a:ext cx="3008313" cy="707886"/>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91"/>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2" y="1076328"/>
            <a:ext cx="3008313" cy="3518297"/>
          </a:xfrm>
          <a:prstGeom prst="rect">
            <a:avLst/>
          </a:prstGeo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nb-NO"/>
              <a:t>Klikk for å redigere tekststiler i malen</a:t>
            </a:r>
          </a:p>
        </p:txBody>
      </p:sp>
    </p:spTree>
    <p:extLst>
      <p:ext uri="{BB962C8B-B14F-4D97-AF65-F5344CB8AC3E}">
        <p14:creationId xmlns:p14="http://schemas.microsoft.com/office/powerpoint/2010/main" val="2033682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25395"/>
            <a:ext cx="5486400" cy="400110"/>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endParaRPr lang="nb-NO"/>
          </a:p>
        </p:txBody>
      </p:sp>
      <p:sp>
        <p:nvSpPr>
          <p:cNvPr id="4" name="Plassholder for tekst 3"/>
          <p:cNvSpPr>
            <a:spLocks noGrp="1"/>
          </p:cNvSpPr>
          <p:nvPr>
            <p:ph type="body" sz="half" idx="2"/>
          </p:nvPr>
        </p:nvSpPr>
        <p:spPr>
          <a:xfrm>
            <a:off x="1792288" y="4025506"/>
            <a:ext cx="5486400" cy="603647"/>
          </a:xfrm>
          <a:prstGeom prst="rect">
            <a:avLst/>
          </a:prstGeo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nb-NO"/>
              <a:t>Klikk for å redigere tekststiler i malen</a:t>
            </a:r>
          </a:p>
        </p:txBody>
      </p:sp>
    </p:spTree>
    <p:extLst>
      <p:ext uri="{BB962C8B-B14F-4D97-AF65-F5344CB8AC3E}">
        <p14:creationId xmlns:p14="http://schemas.microsoft.com/office/powerpoint/2010/main" val="397623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2"/>
            <a:ext cx="8229600" cy="646331"/>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192502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394139" y="205980"/>
            <a:ext cx="1292662"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80"/>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08839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14753" y="2008062"/>
            <a:ext cx="7772400" cy="675821"/>
          </a:xfrm>
        </p:spPr>
        <p:txBody>
          <a:bodyPr anchor="t" anchorCtr="0"/>
          <a:lstStyle/>
          <a:p>
            <a:r>
              <a:rPr lang="en-US"/>
              <a:t>Click to edit Master title style</a:t>
            </a:r>
            <a:endParaRPr lang="nb-NO"/>
          </a:p>
        </p:txBody>
      </p:sp>
      <p:sp>
        <p:nvSpPr>
          <p:cNvPr id="3" name="Undertittel 2"/>
          <p:cNvSpPr>
            <a:spLocks noGrp="1"/>
          </p:cNvSpPr>
          <p:nvPr>
            <p:ph type="subTitle" idx="1"/>
          </p:nvPr>
        </p:nvSpPr>
        <p:spPr>
          <a:xfrm>
            <a:off x="1114753" y="2733866"/>
            <a:ext cx="7772400" cy="1314450"/>
          </a:xfr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nb-NO"/>
          </a:p>
        </p:txBody>
      </p:sp>
    </p:spTree>
    <p:extLst>
      <p:ext uri="{BB962C8B-B14F-4D97-AF65-F5344CB8AC3E}">
        <p14:creationId xmlns:p14="http://schemas.microsoft.com/office/powerpoint/2010/main" val="2352676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3338037533"/>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 name="Object 4" hidden="1"/>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19063" cy="119063"/>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en-US" sz="27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tel 1"/>
          <p:cNvSpPr>
            <a:spLocks noGrp="1"/>
          </p:cNvSpPr>
          <p:nvPr>
            <p:ph type="title"/>
          </p:nvPr>
        </p:nvSpPr>
        <p:spPr>
          <a:xfrm>
            <a:off x="738963" y="67899"/>
            <a:ext cx="7384586" cy="320957"/>
          </a:xfrm>
        </p:spPr>
        <p:txBody>
          <a:bodyPr>
            <a:noAutofit/>
          </a:bodyPr>
          <a:lstStyle>
            <a:lvl1pPr>
              <a:defRPr sz="2700"/>
            </a:lvl1pPr>
          </a:lstStyle>
          <a:p>
            <a:r>
              <a:rPr lang="en-US"/>
              <a:t>Click to edit Master title style</a:t>
            </a:r>
            <a:endParaRPr lang="nb-NO"/>
          </a:p>
        </p:txBody>
      </p:sp>
      <p:sp>
        <p:nvSpPr>
          <p:cNvPr id="3" name="Plassholder for innhold 2"/>
          <p:cNvSpPr>
            <a:spLocks noGrp="1"/>
          </p:cNvSpPr>
          <p:nvPr>
            <p:ph idx="1"/>
          </p:nvPr>
        </p:nvSpPr>
        <p:spPr>
          <a:xfrm>
            <a:off x="738963" y="572679"/>
            <a:ext cx="8319121" cy="43061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Plassholder for lysbildenummer 5"/>
          <p:cNvSpPr txBox="1">
            <a:spLocks/>
          </p:cNvSpPr>
          <p:nvPr userDrawn="1"/>
        </p:nvSpPr>
        <p:spPr>
          <a:xfrm>
            <a:off x="0" y="4815936"/>
            <a:ext cx="640523"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1" i="0" smtClean="0">
                <a:latin typeface="Arial"/>
                <a:cs typeface="Arial"/>
              </a:rPr>
              <a:pPr algn="ctr"/>
              <a:t>‹#›</a:t>
            </a:fld>
            <a:endParaRPr lang="nb-NO" sz="1000" b="1" i="0">
              <a:latin typeface="Arial"/>
              <a:cs typeface="Arial"/>
            </a:endParaRPr>
          </a:p>
        </p:txBody>
      </p:sp>
    </p:spTree>
    <p:extLst>
      <p:ext uri="{BB962C8B-B14F-4D97-AF65-F5344CB8AC3E}">
        <p14:creationId xmlns:p14="http://schemas.microsoft.com/office/powerpoint/2010/main" val="568626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35765" y="3305176"/>
            <a:ext cx="7458948" cy="1021556"/>
          </a:xfrm>
        </p:spPr>
        <p:txBody>
          <a:bodyPr anchor="t"/>
          <a:lstStyle>
            <a:lvl1pPr algn="l">
              <a:defRPr sz="4000" b="1" cap="all"/>
            </a:lvl1pPr>
          </a:lstStyle>
          <a:p>
            <a:r>
              <a:rPr lang="en-US"/>
              <a:t>Click to edit Master title style</a:t>
            </a:r>
            <a:endParaRPr lang="nb-NO"/>
          </a:p>
        </p:txBody>
      </p:sp>
      <p:sp>
        <p:nvSpPr>
          <p:cNvPr id="3" name="Plassholder for tekst 2"/>
          <p:cNvSpPr>
            <a:spLocks noGrp="1"/>
          </p:cNvSpPr>
          <p:nvPr>
            <p:ph type="body" idx="1"/>
          </p:nvPr>
        </p:nvSpPr>
        <p:spPr>
          <a:xfrm>
            <a:off x="1035765" y="2180035"/>
            <a:ext cx="7458948"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pic>
        <p:nvPicPr>
          <p:cNvPr id="4" name="Picture 3" descr="A large building&#10;&#10;Description automatically generated">
            <a:extLst>
              <a:ext uri="{FF2B5EF4-FFF2-40B4-BE49-F238E27FC236}">
                <a16:creationId xmlns:a16="http://schemas.microsoft.com/office/drawing/2014/main" id="{30833E1C-FD1B-4D44-8B74-03E71DE9E45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60000" contrast="-40000"/>
                    </a14:imgEffect>
                  </a14:imgLayer>
                </a14:imgProps>
              </a:ext>
            </a:extLst>
          </a:blip>
          <a:srcRect l="11300" t="13640" r="704" b="6632"/>
          <a:stretch/>
        </p:blipFill>
        <p:spPr>
          <a:xfrm>
            <a:off x="633587" y="0"/>
            <a:ext cx="8517557" cy="5143500"/>
          </a:xfrm>
          <a:prstGeom prst="rect">
            <a:avLst/>
          </a:prstGeom>
        </p:spPr>
      </p:pic>
    </p:spTree>
    <p:extLst>
      <p:ext uri="{BB962C8B-B14F-4D97-AF65-F5344CB8AC3E}">
        <p14:creationId xmlns:p14="http://schemas.microsoft.com/office/powerpoint/2010/main" val="2869686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095552" y="205979"/>
            <a:ext cx="7407404" cy="857250"/>
          </a:xfrm>
        </p:spPr>
        <p:txBody>
          <a:bodyPr/>
          <a:lstStyle/>
          <a:p>
            <a:r>
              <a:rPr lang="en-US"/>
              <a:t>Click to edit Master title style</a:t>
            </a:r>
            <a:endParaRPr lang="nb-NO"/>
          </a:p>
        </p:txBody>
      </p:sp>
      <p:sp>
        <p:nvSpPr>
          <p:cNvPr id="3" name="Plassholder for innhold 2"/>
          <p:cNvSpPr>
            <a:spLocks noGrp="1"/>
          </p:cNvSpPr>
          <p:nvPr>
            <p:ph sz="half" idx="1"/>
          </p:nvPr>
        </p:nvSpPr>
        <p:spPr>
          <a:xfrm>
            <a:off x="1114712" y="1200151"/>
            <a:ext cx="3667845"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5305713" y="1200151"/>
            <a:ext cx="3673943"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26670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1059523" y="205979"/>
            <a:ext cx="7407404" cy="857250"/>
          </a:xfrm>
        </p:spPr>
        <p:txBody>
          <a:bodyPr/>
          <a:lstStyle>
            <a:lvl1pPr>
              <a:defRPr/>
            </a:lvl1pPr>
          </a:lstStyle>
          <a:p>
            <a:r>
              <a:rPr lang="en-US"/>
              <a:t>Click to edit Master title style</a:t>
            </a:r>
            <a:endParaRPr lang="nb-NO"/>
          </a:p>
        </p:txBody>
      </p:sp>
      <p:sp>
        <p:nvSpPr>
          <p:cNvPr id="3" name="Plassholder for tekst 2"/>
          <p:cNvSpPr>
            <a:spLocks noGrp="1"/>
          </p:cNvSpPr>
          <p:nvPr>
            <p:ph type="body" idx="1"/>
          </p:nvPr>
        </p:nvSpPr>
        <p:spPr>
          <a:xfrm>
            <a:off x="1069677" y="1151335"/>
            <a:ext cx="376691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Plassholder for innhold 3"/>
          <p:cNvSpPr>
            <a:spLocks noGrp="1"/>
          </p:cNvSpPr>
          <p:nvPr>
            <p:ph sz="half" idx="2"/>
          </p:nvPr>
        </p:nvSpPr>
        <p:spPr>
          <a:xfrm>
            <a:off x="1069677" y="1631156"/>
            <a:ext cx="376691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5257503" y="1151335"/>
            <a:ext cx="381221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Plassholder for innhold 5"/>
          <p:cNvSpPr>
            <a:spLocks noGrp="1"/>
          </p:cNvSpPr>
          <p:nvPr>
            <p:ph sz="quarter" idx="4"/>
          </p:nvPr>
        </p:nvSpPr>
        <p:spPr>
          <a:xfrm>
            <a:off x="5257503" y="1631156"/>
            <a:ext cx="3812219"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139566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F4699B5-2AD2-48CF-909D-E57B9626DE27}"/>
              </a:ext>
            </a:extLst>
          </p:cNvPr>
          <p:cNvGraphicFramePr>
            <a:graphicFrameLocks noChangeAspect="1"/>
          </p:cNvGraphicFramePr>
          <p:nvPr userDrawn="1">
            <p:custDataLst>
              <p:tags r:id="rId1"/>
            </p:custDataLst>
            <p:extLst>
              <p:ext uri="{D42A27DB-BD31-4B8C-83A1-F6EECF244321}">
                <p14:modId xmlns:p14="http://schemas.microsoft.com/office/powerpoint/2010/main" val="15861405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 name="Object 4" hidden="1">
                        <a:extLst>
                          <a:ext uri="{FF2B5EF4-FFF2-40B4-BE49-F238E27FC236}">
                            <a16:creationId xmlns:a16="http://schemas.microsoft.com/office/drawing/2014/main" id="{6F4699B5-2AD2-48CF-909D-E57B9626DE27}"/>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BD6C080-AE40-4C58-8F28-F653FD3641E3}"/>
              </a:ext>
            </a:extLst>
          </p:cNvPr>
          <p:cNvSpPr/>
          <p:nvPr userDrawn="1">
            <p:custDataLst>
              <p:tags r:id="rId2"/>
            </p:custDataLst>
          </p:nvPr>
        </p:nvSpPr>
        <p:spPr bwMode="auto">
          <a:xfrm>
            <a:off x="0" y="0"/>
            <a:ext cx="119063" cy="119063"/>
          </a:xfrm>
          <a:prstGeom prst="rect">
            <a:avLst/>
          </a:prstGeom>
          <a:solidFill>
            <a:srgbClr val="01509D"/>
          </a:solidFill>
          <a:ln>
            <a:noFill/>
          </a:ln>
        </p:spPr>
        <p:txBody>
          <a:bodyPr vert="horz" wrap="none" lIns="0" tIns="0" rIns="0" bIns="0" numCol="1" spcCol="0" rtlCol="0" anchor="t" anchorCtr="0" compatLnSpc="1">
            <a:prstTxWarp prst="textNoShape">
              <a:avLst/>
            </a:prstTxWarp>
            <a:noAutofit/>
          </a:bodyPr>
          <a:lstStyle/>
          <a:p>
            <a:pPr marL="0" lvl="0" indent="0" algn="ctr"/>
            <a:endParaRPr lang="en-US" sz="27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tel 1">
            <a:extLst>
              <a:ext uri="{FF2B5EF4-FFF2-40B4-BE49-F238E27FC236}">
                <a16:creationId xmlns:a16="http://schemas.microsoft.com/office/drawing/2014/main" id="{5CA6CD50-0F54-43F5-A409-5B47087139E2}"/>
              </a:ext>
            </a:extLst>
          </p:cNvPr>
          <p:cNvSpPr>
            <a:spLocks noGrp="1"/>
          </p:cNvSpPr>
          <p:nvPr>
            <p:ph type="title"/>
          </p:nvPr>
        </p:nvSpPr>
        <p:spPr>
          <a:xfrm>
            <a:off x="738963" y="67899"/>
            <a:ext cx="7384586" cy="320957"/>
          </a:xfrm>
        </p:spPr>
        <p:txBody>
          <a:bodyPr>
            <a:noAutofit/>
          </a:bodyPr>
          <a:lstStyle>
            <a:lvl1pPr>
              <a:defRPr sz="2700"/>
            </a:lvl1pPr>
          </a:lstStyle>
          <a:p>
            <a:r>
              <a:rPr lang="en-US"/>
              <a:t>Click to edit Master title style</a:t>
            </a:r>
            <a:endParaRPr lang="nb-NO"/>
          </a:p>
        </p:txBody>
      </p:sp>
    </p:spTree>
    <p:extLst>
      <p:ext uri="{BB962C8B-B14F-4D97-AF65-F5344CB8AC3E}">
        <p14:creationId xmlns:p14="http://schemas.microsoft.com/office/powerpoint/2010/main" val="2238516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endParaRPr lang="nb-NO"/>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47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024643" y="204787"/>
            <a:ext cx="3008313" cy="871538"/>
          </a:xfrm>
        </p:spPr>
        <p:txBody>
          <a:bodyPr anchor="b"/>
          <a:lstStyle>
            <a:lvl1pPr algn="l">
              <a:defRPr sz="2000" b="1"/>
            </a:lvl1pPr>
          </a:lstStyle>
          <a:p>
            <a:r>
              <a:rPr lang="en-US"/>
              <a:t>Click to edit Master title style</a:t>
            </a:r>
            <a:endParaRPr lang="nb-NO"/>
          </a:p>
        </p:txBody>
      </p:sp>
      <p:sp>
        <p:nvSpPr>
          <p:cNvPr id="3" name="Plassholder for innhold 2"/>
          <p:cNvSpPr>
            <a:spLocks noGrp="1"/>
          </p:cNvSpPr>
          <p:nvPr>
            <p:ph idx="1"/>
          </p:nvPr>
        </p:nvSpPr>
        <p:spPr>
          <a:xfrm>
            <a:off x="4142492" y="204789"/>
            <a:ext cx="4765084"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tekst 3"/>
          <p:cNvSpPr>
            <a:spLocks noGrp="1"/>
          </p:cNvSpPr>
          <p:nvPr>
            <p:ph type="body" sz="half" idx="2"/>
          </p:nvPr>
        </p:nvSpPr>
        <p:spPr>
          <a:xfrm>
            <a:off x="1024643"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1134809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nb-NO"/>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nb-NO"/>
          </a:p>
        </p:txBody>
      </p:sp>
      <p:sp>
        <p:nvSpPr>
          <p:cNvPr id="4" name="Plassholder for tekst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2548855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loddrett tekst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714593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80"/>
            <a:ext cx="2057400" cy="4388644"/>
          </a:xfrm>
        </p:spPr>
        <p:txBody>
          <a:bodyPr vert="eaVert"/>
          <a:lstStyle/>
          <a:p>
            <a:r>
              <a:rPr lang="en-US"/>
              <a:t>Click to edit Master title style</a:t>
            </a:r>
            <a:endParaRPr lang="nb-NO"/>
          </a:p>
        </p:txBody>
      </p:sp>
      <p:sp>
        <p:nvSpPr>
          <p:cNvPr id="3" name="Plassholder for loddrett tekst 2"/>
          <p:cNvSpPr>
            <a:spLocks noGrp="1"/>
          </p:cNvSpPr>
          <p:nvPr>
            <p:ph type="body" orient="vert" idx="1"/>
          </p:nvPr>
        </p:nvSpPr>
        <p:spPr>
          <a:xfrm>
            <a:off x="1017752" y="205980"/>
            <a:ext cx="5459249"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949404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52425" y="301941"/>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4" name="Text Placeholder 8"/>
          <p:cNvSpPr>
            <a:spLocks noGrp="1"/>
          </p:cNvSpPr>
          <p:nvPr>
            <p:ph type="body" sz="quarter" idx="13" hasCustomPrompt="1"/>
          </p:nvPr>
        </p:nvSpPr>
        <p:spPr>
          <a:xfrm>
            <a:off x="352425" y="552518"/>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2" name="Footer Placeholde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08041490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marL="356391" indent="0">
              <a:buNone/>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59484493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9" y="488701"/>
            <a:ext cx="8371762" cy="567941"/>
          </a:xfrm>
          <a:prstGeom prst="rect">
            <a:avLst/>
          </a:prstGeom>
        </p:spPr>
        <p:txBody>
          <a:bodyPr lIns="0" tIns="0" rIns="0" bIns="0">
            <a:noAutofit/>
          </a:bodyPr>
          <a:lstStyle>
            <a:lvl1pPr marL="0" indent="0">
              <a:buNone/>
              <a:defRPr sz="1350" b="0">
                <a:solidFill>
                  <a:srgbClr val="575757"/>
                </a:solidFill>
              </a:defRPr>
            </a:lvl1pPr>
          </a:lstStyle>
          <a:p>
            <a:pPr lvl="0"/>
            <a:r>
              <a:rPr lang="en-US"/>
              <a:t>Click to add subtitle</a:t>
            </a:r>
          </a:p>
        </p:txBody>
      </p:sp>
      <p:sp>
        <p:nvSpPr>
          <p:cNvPr id="14" name="Title Placeholder 1"/>
          <p:cNvSpPr>
            <a:spLocks noGrp="1"/>
          </p:cNvSpPr>
          <p:nvPr>
            <p:ph type="title"/>
          </p:nvPr>
        </p:nvSpPr>
        <p:spPr>
          <a:xfrm>
            <a:off x="376239" y="238125"/>
            <a:ext cx="8371762" cy="523876"/>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376238" y="1275160"/>
            <a:ext cx="8374062" cy="350924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AE3FFE4A-BC3E-4A6F-A2F7-DAF075A04509}"/>
              </a:ext>
            </a:extLst>
          </p:cNvPr>
          <p:cNvSpPr>
            <a:spLocks noGrp="1"/>
          </p:cNvSpPr>
          <p:nvPr>
            <p:ph type="ftr" sz="quarter" idx="14"/>
          </p:nvPr>
        </p:nvSpPr>
        <p:spPr/>
        <p:txBody>
          <a:bodyPr/>
          <a:lstStyle/>
          <a:p>
            <a:endParaRPr lang="en-GB"/>
          </a:p>
        </p:txBody>
      </p:sp>
      <p:sp>
        <p:nvSpPr>
          <p:cNvPr id="3" name="Slide Number Placeholder 2">
            <a:extLst>
              <a:ext uri="{FF2B5EF4-FFF2-40B4-BE49-F238E27FC236}">
                <a16:creationId xmlns:a16="http://schemas.microsoft.com/office/drawing/2014/main" id="{E0A7409F-6336-4A34-BB77-9D5FCA08C53C}"/>
              </a:ext>
            </a:extLst>
          </p:cNvPr>
          <p:cNvSpPr>
            <a:spLocks noGrp="1"/>
          </p:cNvSpPr>
          <p:nvPr>
            <p:ph type="sldNum" sz="quarter" idx="15"/>
          </p:nvPr>
        </p:nvSpPr>
        <p:spPr/>
        <p:txBody>
          <a:bodyPr/>
          <a:lstStyle/>
          <a:p>
            <a:fld id="{DE3CCE21-0F43-465D-A95C-235E160BA085}" type="slidenum">
              <a:rPr lang="en-GB" smtClean="0"/>
              <a:pPr/>
              <a:t>‹#›</a:t>
            </a:fld>
            <a:endParaRPr lang="en-GB"/>
          </a:p>
        </p:txBody>
      </p:sp>
    </p:spTree>
    <p:extLst>
      <p:ext uri="{BB962C8B-B14F-4D97-AF65-F5344CB8AC3E}">
        <p14:creationId xmlns:p14="http://schemas.microsoft.com/office/powerpoint/2010/main" val="374761367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3"/>
            <a:ext cx="7772400" cy="64633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4135146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33295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en-US"/>
              <a:t>Click to edit Master title style</a:t>
            </a:r>
            <a:endParaRPr lang="nb-NO"/>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372914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7"/>
            <a:ext cx="7772400" cy="1323439"/>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36148855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1"/>
            <a:ext cx="8229600" cy="646331"/>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64199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81"/>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21" y="1444344"/>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7" y="964522"/>
            <a:ext cx="4041775" cy="479822"/>
          </a:xfrm>
        </p:spPr>
        <p:txBody>
          <a:bodyPr anchor="t" anchorCtr="0"/>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7" y="1444344"/>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20" y="964522"/>
            <a:ext cx="4041775" cy="479822"/>
          </a:xfrm>
        </p:spPr>
        <p:txBody>
          <a:bodyPr anchor="t" anchorCtr="0"/>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nb-NO"/>
              <a:t>Klikk for å redigere</a:t>
            </a:r>
          </a:p>
        </p:txBody>
      </p:sp>
    </p:spTree>
    <p:extLst>
      <p:ext uri="{BB962C8B-B14F-4D97-AF65-F5344CB8AC3E}">
        <p14:creationId xmlns:p14="http://schemas.microsoft.com/office/powerpoint/2010/main" val="14193340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1"/>
            <a:ext cx="8229600" cy="646331"/>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2191516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0677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368439"/>
            <a:ext cx="3008313" cy="707886"/>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90"/>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2" y="1076328"/>
            <a:ext cx="3008313" cy="3518297"/>
          </a:xfrm>
          <a:prstGeom prst="rect">
            <a:avLst/>
          </a:prstGeo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nb-NO"/>
              <a:t>Klikk for å redigere tekststiler i malen</a:t>
            </a:r>
          </a:p>
        </p:txBody>
      </p:sp>
    </p:spTree>
    <p:extLst>
      <p:ext uri="{BB962C8B-B14F-4D97-AF65-F5344CB8AC3E}">
        <p14:creationId xmlns:p14="http://schemas.microsoft.com/office/powerpoint/2010/main" val="37503522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25395"/>
            <a:ext cx="5486400" cy="400110"/>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nb-NO"/>
          </a:p>
        </p:txBody>
      </p:sp>
      <p:sp>
        <p:nvSpPr>
          <p:cNvPr id="4" name="Plassholder for tekst 3"/>
          <p:cNvSpPr>
            <a:spLocks noGrp="1"/>
          </p:cNvSpPr>
          <p:nvPr>
            <p:ph type="body" sz="half" idx="2"/>
          </p:nvPr>
        </p:nvSpPr>
        <p:spPr>
          <a:xfrm>
            <a:off x="1792288" y="4025505"/>
            <a:ext cx="5486400" cy="603647"/>
          </a:xfrm>
          <a:prstGeom prst="rect">
            <a:avLst/>
          </a:prstGeo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nb-NO"/>
              <a:t>Klikk for å redigere tekststiler i malen</a:t>
            </a:r>
          </a:p>
        </p:txBody>
      </p:sp>
    </p:spTree>
    <p:extLst>
      <p:ext uri="{BB962C8B-B14F-4D97-AF65-F5344CB8AC3E}">
        <p14:creationId xmlns:p14="http://schemas.microsoft.com/office/powerpoint/2010/main" val="455547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1"/>
            <a:ext cx="8229600" cy="646331"/>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66137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394139" y="205980"/>
            <a:ext cx="1292662"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80"/>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81458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4"/>
            <a:ext cx="7772400" cy="64633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747905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79"/>
            <a:ext cx="8229600" cy="646331"/>
          </a:xfrm>
        </p:spPr>
        <p:txBody>
          <a:bodyPr/>
          <a:lstStyle>
            <a:lvl1pPr>
              <a:defRPr/>
            </a:lvl1pPr>
          </a:lstStyle>
          <a:p>
            <a:r>
              <a:rPr lang="en-US"/>
              <a:t>Click to edit Master title style</a:t>
            </a:r>
            <a:endParaRPr lang="nb-NO"/>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022366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804201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8"/>
            <a:ext cx="7772400" cy="1323439"/>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166" indent="0">
              <a:buNone/>
              <a:defRPr sz="1800">
                <a:solidFill>
                  <a:schemeClr val="tx1">
                    <a:tint val="75000"/>
                  </a:schemeClr>
                </a:solidFill>
              </a:defRPr>
            </a:lvl2pPr>
            <a:lvl3pPr marL="914333"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9473106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2"/>
            <a:ext cx="8229600" cy="646331"/>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89043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82"/>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21" y="1444345"/>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8" y="964522"/>
            <a:ext cx="4041775" cy="479822"/>
          </a:xfrm>
        </p:spPr>
        <p:txBody>
          <a:bodyPr anchor="t" anchorCtr="0"/>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8" y="1444345"/>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21" y="964522"/>
            <a:ext cx="4041775" cy="479822"/>
          </a:xfrm>
        </p:spPr>
        <p:txBody>
          <a:bodyPr anchor="t" anchorCtr="0"/>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nb-NO"/>
              <a:t>Klikk for å redigere</a:t>
            </a:r>
          </a:p>
        </p:txBody>
      </p:sp>
    </p:spTree>
    <p:extLst>
      <p:ext uri="{BB962C8B-B14F-4D97-AF65-F5344CB8AC3E}">
        <p14:creationId xmlns:p14="http://schemas.microsoft.com/office/powerpoint/2010/main" val="4463869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2"/>
            <a:ext cx="8229600" cy="646331"/>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13653374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719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368439"/>
            <a:ext cx="3008313" cy="707886"/>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91"/>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2" y="1076328"/>
            <a:ext cx="3008313" cy="3518297"/>
          </a:xfrm>
          <a:prstGeom prst="rect">
            <a:avLst/>
          </a:prstGeo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nb-NO"/>
              <a:t>Klikk for å redigere tekststiler i malen</a:t>
            </a:r>
          </a:p>
        </p:txBody>
      </p:sp>
    </p:spTree>
    <p:extLst>
      <p:ext uri="{BB962C8B-B14F-4D97-AF65-F5344CB8AC3E}">
        <p14:creationId xmlns:p14="http://schemas.microsoft.com/office/powerpoint/2010/main" val="2629552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25395"/>
            <a:ext cx="5486400" cy="400110"/>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endParaRPr lang="nb-NO"/>
          </a:p>
        </p:txBody>
      </p:sp>
      <p:sp>
        <p:nvSpPr>
          <p:cNvPr id="4" name="Plassholder for tekst 3"/>
          <p:cNvSpPr>
            <a:spLocks noGrp="1"/>
          </p:cNvSpPr>
          <p:nvPr>
            <p:ph type="body" sz="half" idx="2"/>
          </p:nvPr>
        </p:nvSpPr>
        <p:spPr>
          <a:xfrm>
            <a:off x="1792288" y="4025506"/>
            <a:ext cx="5486400" cy="603647"/>
          </a:xfrm>
          <a:prstGeom prst="rect">
            <a:avLst/>
          </a:prstGeo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nb-NO"/>
              <a:t>Klikk for å redigere tekststiler i malen</a:t>
            </a:r>
          </a:p>
        </p:txBody>
      </p:sp>
    </p:spTree>
    <p:extLst>
      <p:ext uri="{BB962C8B-B14F-4D97-AF65-F5344CB8AC3E}">
        <p14:creationId xmlns:p14="http://schemas.microsoft.com/office/powerpoint/2010/main" val="3989859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2"/>
            <a:ext cx="8229600" cy="646331"/>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28232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394139" y="205980"/>
            <a:ext cx="1292662"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80"/>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18303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en-US"/>
              <a:t>Click to edit Master title style</a:t>
            </a:r>
            <a:endParaRPr lang="nb-NO"/>
          </a:p>
        </p:txBody>
      </p:sp>
    </p:spTree>
    <p:extLst>
      <p:ext uri="{BB962C8B-B14F-4D97-AF65-F5344CB8AC3E}">
        <p14:creationId xmlns:p14="http://schemas.microsoft.com/office/powerpoint/2010/main" val="3172249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2"/>
            <a:ext cx="7772400" cy="64633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38096610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789415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417007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323439"/>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12472748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455160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80"/>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20" y="1444343"/>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6"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6" y="1444343"/>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9"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Tree>
    <p:extLst>
      <p:ext uri="{BB962C8B-B14F-4D97-AF65-F5344CB8AC3E}">
        <p14:creationId xmlns:p14="http://schemas.microsoft.com/office/powerpoint/2010/main" val="22544274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6954876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7689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368439"/>
            <a:ext cx="3008313" cy="707886"/>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2" y="1076327"/>
            <a:ext cx="3008313" cy="351829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739205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25395"/>
            <a:ext cx="5486400" cy="400110"/>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nb-NO"/>
          </a:p>
        </p:txBody>
      </p:sp>
      <p:sp>
        <p:nvSpPr>
          <p:cNvPr id="4" name="Plassholder for tekst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279809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904804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394139" y="205980"/>
            <a:ext cx="1292662"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80"/>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92450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White page no log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98474636"/>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name="think-cell Slide" r:id="rId3" imgW="530" imgH="531" progId="TCLayout.ActiveDocument.1">
                  <p:embed/>
                </p:oleObj>
              </mc:Choice>
              <mc:Fallback>
                <p:oleObj name="think-cell Slide" r:id="rId3" imgW="530" imgH="531" progId="TCLayout.ActiveDocument.1">
                  <p:embed/>
                  <p:pic>
                    <p:nvPicPr>
                      <p:cNvPr id="2" name="Object 1" hidden="1"/>
                      <p:cNvPicPr/>
                      <p:nvPr/>
                    </p:nvPicPr>
                    <p:blipFill>
                      <a:blip r:embed="rId4"/>
                      <a:stretch>
                        <a:fillRect/>
                      </a:stretch>
                    </p:blipFill>
                    <p:spPr>
                      <a:xfrm>
                        <a:off x="1192" y="1192"/>
                        <a:ext cx="1190" cy="1190"/>
                      </a:xfrm>
                      <a:prstGeom prst="rect">
                        <a:avLst/>
                      </a:prstGeom>
                    </p:spPr>
                  </p:pic>
                </p:oleObj>
              </mc:Fallback>
            </mc:AlternateContent>
          </a:graphicData>
        </a:graphic>
      </p:graphicFrame>
    </p:spTree>
    <p:extLst>
      <p:ext uri="{BB962C8B-B14F-4D97-AF65-F5344CB8AC3E}">
        <p14:creationId xmlns:p14="http://schemas.microsoft.com/office/powerpoint/2010/main" val="19459868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2304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2"/>
            <a:ext cx="7772400" cy="64633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36896571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789415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323439"/>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34036860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480961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80"/>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20" y="1444343"/>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6"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6" y="1444343"/>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9"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Tree>
    <p:extLst>
      <p:ext uri="{BB962C8B-B14F-4D97-AF65-F5344CB8AC3E}">
        <p14:creationId xmlns:p14="http://schemas.microsoft.com/office/powerpoint/2010/main" val="2698758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364419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endParaRPr lang="nb-NO"/>
          </a:p>
        </p:txBody>
      </p:sp>
      <p:sp>
        <p:nvSpPr>
          <p:cNvPr id="3" name="Plassholder for innhold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teks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64862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9060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368439"/>
            <a:ext cx="3008313" cy="707886"/>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2" y="1076327"/>
            <a:ext cx="3008313" cy="351829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8158609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25395"/>
            <a:ext cx="5486400" cy="400110"/>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nb-NO"/>
          </a:p>
        </p:txBody>
      </p:sp>
      <p:sp>
        <p:nvSpPr>
          <p:cNvPr id="4" name="Plassholder for tekst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17645089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859293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394139" y="205980"/>
            <a:ext cx="1292662"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80"/>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535287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2304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tel og innhold" type="obj">
  <p:cSld name="1_Tittel og innhold">
    <p:spTree>
      <p:nvGrpSpPr>
        <p:cNvPr id="1" name="Shape 16"/>
        <p:cNvGrpSpPr/>
        <p:nvPr/>
      </p:nvGrpSpPr>
      <p:grpSpPr>
        <a:xfrm>
          <a:off x="0" y="0"/>
          <a:ext cx="0" cy="0"/>
          <a:chOff x="0" y="0"/>
          <a:chExt cx="0" cy="0"/>
        </a:xfrm>
      </p:grpSpPr>
      <p:sp>
        <p:nvSpPr>
          <p:cNvPr id="17" name="Google Shape;17;p25"/>
          <p:cNvSpPr txBox="1">
            <a:spLocks noGrp="1"/>
          </p:cNvSpPr>
          <p:nvPr>
            <p:ph type="body" idx="1"/>
          </p:nvPr>
        </p:nvSpPr>
        <p:spPr>
          <a:xfrm>
            <a:off x="457200" y="1021493"/>
            <a:ext cx="8229600" cy="3794443"/>
          </a:xfrm>
          <a:prstGeom prst="rect">
            <a:avLst/>
          </a:prstGeom>
          <a:noFill/>
          <a:ln>
            <a:noFill/>
          </a:ln>
        </p:spPr>
        <p:txBody>
          <a:bodyPr spcFirstLastPara="1" wrap="square" lIns="90000" tIns="46800" rIns="90000" bIns="46800" anchor="t" anchorCtr="0">
            <a:noAutofit/>
          </a:bodyPr>
          <a:lstStyle>
            <a:lvl1pPr marL="457189" lvl="0" indent="-342892" algn="l">
              <a:lnSpc>
                <a:spcPct val="100000"/>
              </a:lnSpc>
              <a:spcBef>
                <a:spcPts val="360"/>
              </a:spcBef>
              <a:spcAft>
                <a:spcPts val="0"/>
              </a:spcAft>
              <a:buClr>
                <a:schemeClr val="dk1"/>
              </a:buClr>
              <a:buSzPts val="1800"/>
              <a:buChar char="•"/>
              <a:defRPr/>
            </a:lvl1pPr>
            <a:lvl2pPr marL="914378" lvl="1" indent="-342892" algn="l">
              <a:lnSpc>
                <a:spcPct val="100000"/>
              </a:lnSpc>
              <a:spcBef>
                <a:spcPts val="360"/>
              </a:spcBef>
              <a:spcAft>
                <a:spcPts val="0"/>
              </a:spcAft>
              <a:buClr>
                <a:schemeClr val="dk1"/>
              </a:buClr>
              <a:buSzPts val="1800"/>
              <a:buChar char="–"/>
              <a:defRPr/>
            </a:lvl2pPr>
            <a:lvl3pPr marL="1371566" lvl="2" indent="-342892" algn="l">
              <a:lnSpc>
                <a:spcPct val="100000"/>
              </a:lnSpc>
              <a:spcBef>
                <a:spcPts val="360"/>
              </a:spcBef>
              <a:spcAft>
                <a:spcPts val="0"/>
              </a:spcAft>
              <a:buClr>
                <a:schemeClr val="dk1"/>
              </a:buClr>
              <a:buSzPts val="1800"/>
              <a:buChar char="•"/>
              <a:defRPr/>
            </a:lvl3pPr>
            <a:lvl4pPr marL="1828754" lvl="3" indent="-342892" algn="l">
              <a:lnSpc>
                <a:spcPct val="100000"/>
              </a:lnSpc>
              <a:spcBef>
                <a:spcPts val="360"/>
              </a:spcBef>
              <a:spcAft>
                <a:spcPts val="0"/>
              </a:spcAft>
              <a:buClr>
                <a:schemeClr val="dk1"/>
              </a:buClr>
              <a:buSzPts val="1800"/>
              <a:buChar char="–"/>
              <a:defRPr/>
            </a:lvl4pPr>
            <a:lvl5pPr marL="2285943" lvl="4" indent="-342892" algn="l">
              <a:lnSpc>
                <a:spcPct val="100000"/>
              </a:lnSpc>
              <a:spcBef>
                <a:spcPts val="360"/>
              </a:spcBef>
              <a:spcAft>
                <a:spcPts val="0"/>
              </a:spcAft>
              <a:buClr>
                <a:schemeClr val="dk1"/>
              </a:buClr>
              <a:buSzPts val="1800"/>
              <a:buChar char="»"/>
              <a:defRPr/>
            </a:lvl5pPr>
            <a:lvl6pPr marL="2743132" lvl="5" indent="-342892" algn="l">
              <a:lnSpc>
                <a:spcPct val="100000"/>
              </a:lnSpc>
              <a:spcBef>
                <a:spcPts val="360"/>
              </a:spcBef>
              <a:spcAft>
                <a:spcPts val="0"/>
              </a:spcAft>
              <a:buClr>
                <a:schemeClr val="dk1"/>
              </a:buClr>
              <a:buSzPts val="1800"/>
              <a:buChar char="•"/>
              <a:defRPr/>
            </a:lvl6pPr>
            <a:lvl7pPr marL="3200320" lvl="6" indent="-342892" algn="l">
              <a:lnSpc>
                <a:spcPct val="100000"/>
              </a:lnSpc>
              <a:spcBef>
                <a:spcPts val="360"/>
              </a:spcBef>
              <a:spcAft>
                <a:spcPts val="0"/>
              </a:spcAft>
              <a:buClr>
                <a:schemeClr val="dk1"/>
              </a:buClr>
              <a:buSzPts val="1800"/>
              <a:buChar char="•"/>
              <a:defRPr/>
            </a:lvl7pPr>
            <a:lvl8pPr marL="3657509" lvl="7" indent="-342892" algn="l">
              <a:lnSpc>
                <a:spcPct val="100000"/>
              </a:lnSpc>
              <a:spcBef>
                <a:spcPts val="360"/>
              </a:spcBef>
              <a:spcAft>
                <a:spcPts val="0"/>
              </a:spcAft>
              <a:buClr>
                <a:schemeClr val="dk1"/>
              </a:buClr>
              <a:buSzPts val="1800"/>
              <a:buChar char="•"/>
              <a:defRPr/>
            </a:lvl8pPr>
            <a:lvl9pPr marL="4114697" lvl="8" indent="-342892" algn="l">
              <a:lnSpc>
                <a:spcPct val="100000"/>
              </a:lnSpc>
              <a:spcBef>
                <a:spcPts val="360"/>
              </a:spcBef>
              <a:spcAft>
                <a:spcPts val="0"/>
              </a:spcAft>
              <a:buClr>
                <a:schemeClr val="dk1"/>
              </a:buClr>
              <a:buSzPts val="1800"/>
              <a:buChar char="•"/>
              <a:defRPr/>
            </a:lvl9pPr>
          </a:lstStyle>
          <a:p>
            <a:endParaRPr/>
          </a:p>
        </p:txBody>
      </p:sp>
      <p:pic>
        <p:nvPicPr>
          <p:cNvPr id="18" name="Google Shape;18;p25"/>
          <p:cNvPicPr preferRelativeResize="0"/>
          <p:nvPr/>
        </p:nvPicPr>
        <p:blipFill rotWithShape="1">
          <a:blip r:embed="rId2">
            <a:alphaModFix/>
          </a:blip>
          <a:srcRect/>
          <a:stretch/>
        </p:blipFill>
        <p:spPr>
          <a:xfrm>
            <a:off x="4241800" y="2305051"/>
            <a:ext cx="647700" cy="523875"/>
          </a:xfrm>
          <a:prstGeom prst="rect">
            <a:avLst/>
          </a:prstGeom>
          <a:noFill/>
          <a:ln>
            <a:noFill/>
          </a:ln>
        </p:spPr>
      </p:pic>
      <p:pic>
        <p:nvPicPr>
          <p:cNvPr id="19" name="Google Shape;19;p25"/>
          <p:cNvPicPr preferRelativeResize="0"/>
          <p:nvPr/>
        </p:nvPicPr>
        <p:blipFill rotWithShape="1">
          <a:blip r:embed="rId2">
            <a:alphaModFix/>
          </a:blip>
          <a:srcRect/>
          <a:stretch/>
        </p:blipFill>
        <p:spPr>
          <a:xfrm>
            <a:off x="4241800" y="2305051"/>
            <a:ext cx="647700" cy="523875"/>
          </a:xfrm>
          <a:prstGeom prst="rect">
            <a:avLst/>
          </a:prstGeom>
          <a:noFill/>
          <a:ln>
            <a:noFill/>
          </a:ln>
        </p:spPr>
      </p:pic>
      <p:sp>
        <p:nvSpPr>
          <p:cNvPr id="20" name="Google Shape;20;p25"/>
          <p:cNvSpPr txBox="1"/>
          <p:nvPr/>
        </p:nvSpPr>
        <p:spPr>
          <a:xfrm>
            <a:off x="8474801" y="4815936"/>
            <a:ext cx="342081" cy="2738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no-NO" sz="1000" b="0" i="0" u="none" strike="noStrike" cap="none">
                <a:solidFill>
                  <a:schemeClr val="dk1"/>
                </a:solidFill>
                <a:latin typeface="Arial"/>
                <a:ea typeface="Arial"/>
                <a:cs typeface="Arial"/>
                <a:sym typeface="Arial"/>
              </a:rPr>
              <a:pPr marL="0" marR="0" lvl="0" indent="0" algn="ctr" rtl="0">
                <a:lnSpc>
                  <a:spcPct val="100000"/>
                </a:lnSpc>
                <a:spcBef>
                  <a:spcPts val="0"/>
                </a:spcBef>
                <a:spcAft>
                  <a:spcPts val="0"/>
                </a:spcAft>
                <a:buClr>
                  <a:srgbClr val="000000"/>
                </a:buClr>
                <a:buSzPts val="1000"/>
                <a:buFont typeface="Arial"/>
                <a:buNone/>
              </a:pPr>
              <a:t>‹#›</a:t>
            </a:fld>
            <a:endParaRPr sz="1000" b="0" i="0" u="none" strike="noStrike" cap="none">
              <a:solidFill>
                <a:schemeClr val="dk1"/>
              </a:solidFill>
              <a:latin typeface="Arial"/>
              <a:ea typeface="Arial"/>
              <a:cs typeface="Arial"/>
              <a:sym typeface="Arial"/>
            </a:endParaRPr>
          </a:p>
        </p:txBody>
      </p:sp>
      <p:sp>
        <p:nvSpPr>
          <p:cNvPr id="21" name="Google Shape;21;p25"/>
          <p:cNvSpPr txBox="1">
            <a:spLocks noGrp="1"/>
          </p:cNvSpPr>
          <p:nvPr>
            <p:ph type="title"/>
          </p:nvPr>
        </p:nvSpPr>
        <p:spPr>
          <a:xfrm>
            <a:off x="457200" y="307575"/>
            <a:ext cx="7643100" cy="507791"/>
          </a:xfrm>
          <a:prstGeom prst="rect">
            <a:avLst/>
          </a:prstGeom>
          <a:noFill/>
          <a:ln>
            <a:noFill/>
          </a:ln>
        </p:spPr>
        <p:txBody>
          <a:bodyPr spcFirstLastPara="1" wrap="square" lIns="91425" tIns="45700" rIns="91425" bIns="45700" anchor="t" anchorCtr="0">
            <a:spAutoFit/>
          </a:bodyPr>
          <a:lstStyle>
            <a:lvl1pPr marR="0" lvl="0" algn="l" rtl="0">
              <a:lnSpc>
                <a:spcPct val="100000"/>
              </a:lnSpc>
              <a:spcBef>
                <a:spcPts val="0"/>
              </a:spcBef>
              <a:spcAft>
                <a:spcPts val="0"/>
              </a:spcAft>
              <a:buClr>
                <a:schemeClr val="accent2"/>
              </a:buClr>
              <a:buSzPts val="2700"/>
              <a:buNone/>
              <a:defRPr sz="2700" i="0" u="none" strike="noStrike" cap="none">
                <a:solidFill>
                  <a:schemeClr val="accent2"/>
                </a:solidFill>
              </a:defRPr>
            </a:lvl1pPr>
            <a:lvl2pPr marR="0" lvl="1" algn="l" rtl="0">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2700"/>
              <a:buFont typeface="Arial"/>
              <a:buNone/>
              <a:defRPr sz="2700" b="0" i="0" u="none" strike="noStrike" cap="none">
                <a:solidFill>
                  <a:schemeClr val="accent2"/>
                </a:solidFill>
                <a:latin typeface="Arial"/>
                <a:ea typeface="Arial"/>
                <a:cs typeface="Arial"/>
                <a:sym typeface="Arial"/>
              </a:defRPr>
            </a:lvl9pPr>
          </a:lstStyle>
          <a:p>
            <a:endParaRPr/>
          </a:p>
        </p:txBody>
      </p:sp>
    </p:spTree>
    <p:extLst>
      <p:ext uri="{BB962C8B-B14F-4D97-AF65-F5344CB8AC3E}">
        <p14:creationId xmlns:p14="http://schemas.microsoft.com/office/powerpoint/2010/main" val="18027080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3"/>
            <a:ext cx="7772400" cy="64633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41351464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332959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7"/>
            <a:ext cx="7772400" cy="1323439"/>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361488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endParaRPr lang="nb-NO"/>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b-NO"/>
          </a:p>
        </p:txBody>
      </p:sp>
      <p:sp>
        <p:nvSpPr>
          <p:cNvPr id="4" name="Plassholder for teks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322368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1"/>
            <a:ext cx="8229600" cy="646331"/>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641993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81"/>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21" y="1444344"/>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7" y="964522"/>
            <a:ext cx="4041775" cy="479822"/>
          </a:xfrm>
        </p:spPr>
        <p:txBody>
          <a:bodyPr anchor="t" anchorCtr="0"/>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7" y="1444344"/>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20" y="964522"/>
            <a:ext cx="4041775" cy="479822"/>
          </a:xfrm>
        </p:spPr>
        <p:txBody>
          <a:bodyPr anchor="t" anchorCtr="0"/>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nb-NO"/>
              <a:t>Klikk for å redigere</a:t>
            </a:r>
          </a:p>
        </p:txBody>
      </p:sp>
    </p:spTree>
    <p:extLst>
      <p:ext uri="{BB962C8B-B14F-4D97-AF65-F5344CB8AC3E}">
        <p14:creationId xmlns:p14="http://schemas.microsoft.com/office/powerpoint/2010/main" val="14193340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1"/>
            <a:ext cx="8229600" cy="646331"/>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21915162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0677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368439"/>
            <a:ext cx="3008313" cy="707886"/>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90"/>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2" y="1076328"/>
            <a:ext cx="3008313" cy="3518297"/>
          </a:xfrm>
          <a:prstGeom prst="rect">
            <a:avLst/>
          </a:prstGeo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nb-NO"/>
              <a:t>Klikk for å redigere tekststiler i malen</a:t>
            </a:r>
          </a:p>
        </p:txBody>
      </p:sp>
    </p:spTree>
    <p:extLst>
      <p:ext uri="{BB962C8B-B14F-4D97-AF65-F5344CB8AC3E}">
        <p14:creationId xmlns:p14="http://schemas.microsoft.com/office/powerpoint/2010/main" val="37503522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25395"/>
            <a:ext cx="5486400" cy="400110"/>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nb-NO"/>
          </a:p>
        </p:txBody>
      </p:sp>
      <p:sp>
        <p:nvSpPr>
          <p:cNvPr id="4" name="Plassholder for tekst 3"/>
          <p:cNvSpPr>
            <a:spLocks noGrp="1"/>
          </p:cNvSpPr>
          <p:nvPr>
            <p:ph type="body" sz="half" idx="2"/>
          </p:nvPr>
        </p:nvSpPr>
        <p:spPr>
          <a:xfrm>
            <a:off x="1792288" y="4025505"/>
            <a:ext cx="5486400" cy="603647"/>
          </a:xfrm>
          <a:prstGeom prst="rect">
            <a:avLst/>
          </a:prstGeo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nb-NO"/>
              <a:t>Klikk for å redigere tekststiler i malen</a:t>
            </a:r>
          </a:p>
        </p:txBody>
      </p:sp>
    </p:spTree>
    <p:extLst>
      <p:ext uri="{BB962C8B-B14F-4D97-AF65-F5344CB8AC3E}">
        <p14:creationId xmlns:p14="http://schemas.microsoft.com/office/powerpoint/2010/main" val="4555474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1"/>
            <a:ext cx="8229600" cy="646331"/>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661370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394139" y="205980"/>
            <a:ext cx="1292662"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80"/>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814589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14753" y="2008062"/>
            <a:ext cx="7772400" cy="675821"/>
          </a:xfrm>
        </p:spPr>
        <p:txBody>
          <a:bodyPr anchor="t" anchorCtr="0"/>
          <a:lstStyle/>
          <a:p>
            <a:r>
              <a:rPr lang="en-US"/>
              <a:t>Click to edit Master title style</a:t>
            </a:r>
            <a:endParaRPr lang="nb-NO"/>
          </a:p>
        </p:txBody>
      </p:sp>
      <p:sp>
        <p:nvSpPr>
          <p:cNvPr id="3" name="Undertittel 2"/>
          <p:cNvSpPr>
            <a:spLocks noGrp="1"/>
          </p:cNvSpPr>
          <p:nvPr>
            <p:ph type="subTitle" idx="1"/>
          </p:nvPr>
        </p:nvSpPr>
        <p:spPr>
          <a:xfrm>
            <a:off x="1114753" y="2733866"/>
            <a:ext cx="7772400" cy="1314450"/>
          </a:xfr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nb-NO"/>
          </a:p>
        </p:txBody>
      </p:sp>
    </p:spTree>
    <p:extLst>
      <p:ext uri="{BB962C8B-B14F-4D97-AF65-F5344CB8AC3E}">
        <p14:creationId xmlns:p14="http://schemas.microsoft.com/office/powerpoint/2010/main" val="23526768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3338037533"/>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 name="Object 4" hidden="1"/>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19063" cy="119063"/>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en-US" sz="27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tel 1"/>
          <p:cNvSpPr>
            <a:spLocks noGrp="1"/>
          </p:cNvSpPr>
          <p:nvPr>
            <p:ph type="title"/>
          </p:nvPr>
        </p:nvSpPr>
        <p:spPr>
          <a:xfrm>
            <a:off x="738963" y="67899"/>
            <a:ext cx="7384586" cy="320957"/>
          </a:xfrm>
        </p:spPr>
        <p:txBody>
          <a:bodyPr>
            <a:noAutofit/>
          </a:bodyPr>
          <a:lstStyle>
            <a:lvl1pPr>
              <a:defRPr sz="2700"/>
            </a:lvl1pPr>
          </a:lstStyle>
          <a:p>
            <a:r>
              <a:rPr lang="en-US"/>
              <a:t>Click to edit Master title style</a:t>
            </a:r>
            <a:endParaRPr lang="nb-NO"/>
          </a:p>
        </p:txBody>
      </p:sp>
      <p:sp>
        <p:nvSpPr>
          <p:cNvPr id="3" name="Plassholder for innhold 2"/>
          <p:cNvSpPr>
            <a:spLocks noGrp="1"/>
          </p:cNvSpPr>
          <p:nvPr>
            <p:ph idx="1"/>
          </p:nvPr>
        </p:nvSpPr>
        <p:spPr>
          <a:xfrm>
            <a:off x="738963" y="572679"/>
            <a:ext cx="8319121" cy="43061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Plassholder for lysbildenummer 5"/>
          <p:cNvSpPr txBox="1">
            <a:spLocks/>
          </p:cNvSpPr>
          <p:nvPr userDrawn="1"/>
        </p:nvSpPr>
        <p:spPr>
          <a:xfrm>
            <a:off x="0" y="4815936"/>
            <a:ext cx="640523"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1" i="0" smtClean="0">
                <a:latin typeface="Arial"/>
                <a:cs typeface="Arial"/>
              </a:rPr>
              <a:pPr algn="ctr"/>
              <a:t>‹#›</a:t>
            </a:fld>
            <a:endParaRPr lang="nb-NO" sz="1000" b="1" i="0">
              <a:latin typeface="Arial"/>
              <a:cs typeface="Arial"/>
            </a:endParaRPr>
          </a:p>
        </p:txBody>
      </p:sp>
    </p:spTree>
    <p:extLst>
      <p:ext uri="{BB962C8B-B14F-4D97-AF65-F5344CB8AC3E}">
        <p14:creationId xmlns:p14="http://schemas.microsoft.com/office/powerpoint/2010/main" val="568626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2.jpeg"/><Relationship Id="rId2" Type="http://schemas.openxmlformats.org/officeDocument/2006/relationships/slideLayout" Target="../slideLayouts/slideLayout14.xml"/><Relationship Id="rId16" Type="http://schemas.openxmlformats.org/officeDocument/2006/relationships/image" Target="../media/image1.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2.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oleObject" Target="../embeddings/oleObject3.bin"/><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6.xml"/><Relationship Id="rId2" Type="http://schemas.openxmlformats.org/officeDocument/2006/relationships/slideLayout" Target="../slideLayouts/slideLayout25.xml"/><Relationship Id="rId16" Type="http://schemas.openxmlformats.org/officeDocument/2006/relationships/tags" Target="../tags/tag5.xml"/><Relationship Id="rId20"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image" Target="../media/image1.emf"/><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ags" Target="../tags/tag11.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17" Type="http://schemas.openxmlformats.org/officeDocument/2006/relationships/image" Target="../media/image2.jpeg"/><Relationship Id="rId2" Type="http://schemas.openxmlformats.org/officeDocument/2006/relationships/slideLayout" Target="../slideLayouts/slideLayout39.xml"/><Relationship Id="rId16" Type="http://schemas.openxmlformats.org/officeDocument/2006/relationships/image" Target="../media/image1.emf"/><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oleObject" Target="../embeddings/oleObject6.bin"/><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ags" Target="../tags/tag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ags" Target="../tags/tag1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17" Type="http://schemas.openxmlformats.org/officeDocument/2006/relationships/image" Target="../media/image2.jpeg"/><Relationship Id="rId2" Type="http://schemas.openxmlformats.org/officeDocument/2006/relationships/slideLayout" Target="../slideLayouts/slideLayout50.xml"/><Relationship Id="rId16" Type="http://schemas.openxmlformats.org/officeDocument/2006/relationships/image" Target="../media/image1.emf"/><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oleObject" Target="../embeddings/oleObject7.bin"/><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ags" Target="../tags/tag1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oleObject" Target="../embeddings/oleObject8.bin"/><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ags" Target="../tags/tag16.xml"/><Relationship Id="rId2" Type="http://schemas.openxmlformats.org/officeDocument/2006/relationships/slideLayout" Target="../slideLayouts/slideLayout61.xml"/><Relationship Id="rId16" Type="http://schemas.openxmlformats.org/officeDocument/2006/relationships/tags" Target="../tags/tag15.xml"/><Relationship Id="rId20" Type="http://schemas.openxmlformats.org/officeDocument/2006/relationships/image" Target="../media/image2.jpe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6.xml"/><Relationship Id="rId10" Type="http://schemas.openxmlformats.org/officeDocument/2006/relationships/slideLayout" Target="../slideLayouts/slideLayout69.xml"/><Relationship Id="rId19" Type="http://schemas.openxmlformats.org/officeDocument/2006/relationships/image" Target="../media/image1.emf"/><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image" Target="../media/image1.emf"/><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oleObject" Target="../embeddings/oleObject10.bin"/><Relationship Id="rId2" Type="http://schemas.openxmlformats.org/officeDocument/2006/relationships/slideLayout" Target="../slideLayouts/slideLayout75.xml"/><Relationship Id="rId16" Type="http://schemas.openxmlformats.org/officeDocument/2006/relationships/tags" Target="../tags/tag1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ags" Target="../tags/tag18.xml"/><Relationship Id="rId10" Type="http://schemas.openxmlformats.org/officeDocument/2006/relationships/slideLayout" Target="../slideLayouts/slideLayout83.xml"/><Relationship Id="rId19" Type="http://schemas.openxmlformats.org/officeDocument/2006/relationships/image" Target="../media/image2.jpeg"/><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ags" Target="../tags/tag20.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17" Type="http://schemas.openxmlformats.org/officeDocument/2006/relationships/image" Target="../media/image2.jpeg"/><Relationship Id="rId2" Type="http://schemas.openxmlformats.org/officeDocument/2006/relationships/slideLayout" Target="../slideLayouts/slideLayout88.xml"/><Relationship Id="rId16" Type="http://schemas.openxmlformats.org/officeDocument/2006/relationships/image" Target="../media/image1.emf"/><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oleObject" Target="../embeddings/oleObject11.bin"/><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ags" Target="../tags/tag2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oleObject" Target="../embeddings/oleObject12.bin"/><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tags" Target="../tags/tag23.xml"/><Relationship Id="rId2" Type="http://schemas.openxmlformats.org/officeDocument/2006/relationships/slideLayout" Target="../slideLayouts/slideLayout99.xml"/><Relationship Id="rId16" Type="http://schemas.openxmlformats.org/officeDocument/2006/relationships/tags" Target="../tags/tag22.xml"/><Relationship Id="rId20" Type="http://schemas.openxmlformats.org/officeDocument/2006/relationships/image" Target="../media/image3.jpeg"/><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theme" Target="../theme/theme9.xml"/><Relationship Id="rId10" Type="http://schemas.openxmlformats.org/officeDocument/2006/relationships/slideLayout" Target="../slideLayouts/slideLayout107.xml"/><Relationship Id="rId19" Type="http://schemas.openxmlformats.org/officeDocument/2006/relationships/image" Target="../media/image1.emf"/><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1B811-3D2A-4B1C-A4F3-90F0D0673E0F}"/>
              </a:ext>
            </a:extLst>
          </p:cNvPr>
          <p:cNvGraphicFramePr>
            <a:graphicFrameLocks noChangeAspect="1"/>
          </p:cNvGraphicFramePr>
          <p:nvPr userDrawn="1">
            <p:custDataLst>
              <p:tags r:id="rId14"/>
            </p:custDataLst>
            <p:extLst>
              <p:ext uri="{D42A27DB-BD31-4B8C-83A1-F6EECF244321}">
                <p14:modId xmlns:p14="http://schemas.microsoft.com/office/powerpoint/2010/main" val="3036113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592" imgH="591" progId="TCLayout.ActiveDocument.1">
                  <p:embed/>
                </p:oleObj>
              </mc:Choice>
              <mc:Fallback>
                <p:oleObj name="think-cell Slide" r:id="rId15" imgW="592" imgH="591" progId="TCLayout.ActiveDocument.1">
                  <p:embed/>
                  <p:pic>
                    <p:nvPicPr>
                      <p:cNvPr id="5" name="Object 4" hidden="1">
                        <a:extLst>
                          <a:ext uri="{FF2B5EF4-FFF2-40B4-BE49-F238E27FC236}">
                            <a16:creationId xmlns:a16="http://schemas.microsoft.com/office/drawing/2014/main" id="{F861B811-3D2A-4B1C-A4F3-90F0D0673E0F}"/>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Plassholder for tittel 1"/>
          <p:cNvSpPr>
            <a:spLocks noGrp="1"/>
          </p:cNvSpPr>
          <p:nvPr>
            <p:ph type="title"/>
          </p:nvPr>
        </p:nvSpPr>
        <p:spPr>
          <a:xfrm>
            <a:off x="323849" y="205979"/>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7"/>
          <a:stretch>
            <a:fillRect/>
          </a:stretch>
        </p:blipFill>
        <p:spPr>
          <a:xfrm>
            <a:off x="423180" y="4800918"/>
            <a:ext cx="2520045" cy="204809"/>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686" r:id="rId12"/>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3"/>
            </p:custDataLst>
            <p:extLst>
              <p:ext uri="{D42A27DB-BD31-4B8C-83A1-F6EECF244321}">
                <p14:modId xmlns:p14="http://schemas.microsoft.com/office/powerpoint/2010/main" val="1377437899"/>
              </p:ex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15" imgW="592" imgH="591" progId="TCLayout.ActiveDocument.1">
                  <p:embed/>
                </p:oleObj>
              </mc:Choice>
              <mc:Fallback>
                <p:oleObj name="think-cell Slide" r:id="rId15"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6"/>
                      <a:stretch>
                        <a:fillRect/>
                      </a:stretch>
                    </p:blipFill>
                    <p:spPr>
                      <a:xfrm>
                        <a:off x="1590" y="1590"/>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4"/>
            </p:custDataLst>
          </p:nvPr>
        </p:nvSpPr>
        <p:spPr>
          <a:xfrm>
            <a:off x="1" y="1"/>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323849" y="205982"/>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7"/>
          <a:stretch>
            <a:fillRect/>
          </a:stretch>
        </p:blipFill>
        <p:spPr>
          <a:xfrm>
            <a:off x="423182" y="4800921"/>
            <a:ext cx="2520045" cy="204809"/>
          </a:xfrm>
          <a:prstGeom prst="rect">
            <a:avLst/>
          </a:prstGeom>
        </p:spPr>
      </p:pic>
    </p:spTree>
    <p:extLst>
      <p:ext uri="{BB962C8B-B14F-4D97-AF65-F5344CB8AC3E}">
        <p14:creationId xmlns:p14="http://schemas.microsoft.com/office/powerpoint/2010/main" val="309743812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457166" rtl="0" eaLnBrk="1" latinLnBrk="0" hangingPunct="1">
        <a:spcBef>
          <a:spcPct val="0"/>
        </a:spcBef>
        <a:buNone/>
        <a:defRPr sz="3600" b="1" i="0" kern="1200">
          <a:solidFill>
            <a:schemeClr val="tx1"/>
          </a:solidFill>
          <a:latin typeface="Arial"/>
          <a:ea typeface="+mj-ea"/>
          <a:cs typeface="Arial"/>
        </a:defRPr>
      </a:lvl1pPr>
    </p:titleStyle>
    <p:bodyStyle>
      <a:lvl1pPr marL="342875" indent="-342875" algn="l" defTabSz="457166" rtl="0" eaLnBrk="1" latinLnBrk="0" hangingPunct="1">
        <a:spcBef>
          <a:spcPct val="20000"/>
        </a:spcBef>
        <a:buFont typeface="Arial"/>
        <a:buChar char="•"/>
        <a:defRPr sz="2400" kern="1200">
          <a:solidFill>
            <a:schemeClr val="tx1"/>
          </a:solidFill>
          <a:latin typeface="Arial"/>
          <a:ea typeface="+mn-ea"/>
          <a:cs typeface="Arial"/>
        </a:defRPr>
      </a:lvl1pPr>
      <a:lvl2pPr marL="742895" indent="-285729" algn="l" defTabSz="457166" rtl="0" eaLnBrk="1" latinLnBrk="0" hangingPunct="1">
        <a:spcBef>
          <a:spcPct val="20000"/>
        </a:spcBef>
        <a:buFont typeface="Arial"/>
        <a:buChar char="–"/>
        <a:defRPr sz="2000" kern="1200">
          <a:solidFill>
            <a:schemeClr val="tx1"/>
          </a:solidFill>
          <a:latin typeface="Arial"/>
          <a:ea typeface="+mn-ea"/>
          <a:cs typeface="Arial"/>
        </a:defRPr>
      </a:lvl2pPr>
      <a:lvl3pPr marL="1142915" indent="-228582" algn="l" defTabSz="457166" rtl="0" eaLnBrk="1" latinLnBrk="0" hangingPunct="1">
        <a:spcBef>
          <a:spcPct val="20000"/>
        </a:spcBef>
        <a:buFont typeface="Arial"/>
        <a:buChar char="•"/>
        <a:defRPr sz="1800" kern="1200">
          <a:solidFill>
            <a:schemeClr val="tx1"/>
          </a:solidFill>
          <a:latin typeface="Arial"/>
          <a:ea typeface="+mn-ea"/>
          <a:cs typeface="Arial"/>
        </a:defRPr>
      </a:lvl3pPr>
      <a:lvl4pPr marL="1600080" indent="-228582" algn="l" defTabSz="457166" rtl="0" eaLnBrk="1" latinLnBrk="0" hangingPunct="1">
        <a:spcBef>
          <a:spcPct val="20000"/>
        </a:spcBef>
        <a:buFont typeface="Arial"/>
        <a:buChar char="–"/>
        <a:defRPr sz="1600" kern="1200">
          <a:solidFill>
            <a:schemeClr val="tx1"/>
          </a:solidFill>
          <a:latin typeface="Arial"/>
          <a:ea typeface="+mn-ea"/>
          <a:cs typeface="Arial"/>
        </a:defRPr>
      </a:lvl4pPr>
      <a:lvl5pPr marL="2057246" indent="-228582" algn="l" defTabSz="457166" rtl="0" eaLnBrk="1" latinLnBrk="0" hangingPunct="1">
        <a:spcBef>
          <a:spcPct val="20000"/>
        </a:spcBef>
        <a:buFont typeface="Arial"/>
        <a:buChar char="»"/>
        <a:defRPr sz="1400" kern="1200">
          <a:solidFill>
            <a:schemeClr val="tx1"/>
          </a:solidFill>
          <a:latin typeface="Arial"/>
          <a:ea typeface="+mn-ea"/>
          <a:cs typeface="Arial"/>
        </a:defRPr>
      </a:lvl5pPr>
      <a:lvl6pPr marL="2514411" indent="-228582" algn="l" defTabSz="457166" rtl="0" eaLnBrk="1" latinLnBrk="0" hangingPunct="1">
        <a:spcBef>
          <a:spcPct val="20000"/>
        </a:spcBef>
        <a:buFont typeface="Arial"/>
        <a:buChar char="•"/>
        <a:defRPr sz="2000" kern="1200">
          <a:solidFill>
            <a:schemeClr val="tx1"/>
          </a:solidFill>
          <a:latin typeface="+mn-lt"/>
          <a:ea typeface="+mn-ea"/>
          <a:cs typeface="+mn-cs"/>
        </a:defRPr>
      </a:lvl6pPr>
      <a:lvl7pPr marL="2971578" indent="-228582" algn="l" defTabSz="457166" rtl="0" eaLnBrk="1" latinLnBrk="0" hangingPunct="1">
        <a:spcBef>
          <a:spcPct val="20000"/>
        </a:spcBef>
        <a:buFont typeface="Arial"/>
        <a:buChar char="•"/>
        <a:defRPr sz="2000" kern="1200">
          <a:solidFill>
            <a:schemeClr val="tx1"/>
          </a:solidFill>
          <a:latin typeface="+mn-lt"/>
          <a:ea typeface="+mn-ea"/>
          <a:cs typeface="+mn-cs"/>
        </a:defRPr>
      </a:lvl7pPr>
      <a:lvl8pPr marL="3428744" indent="-228582" algn="l" defTabSz="457166" rtl="0" eaLnBrk="1" latinLnBrk="0" hangingPunct="1">
        <a:spcBef>
          <a:spcPct val="20000"/>
        </a:spcBef>
        <a:buFont typeface="Arial"/>
        <a:buChar char="•"/>
        <a:defRPr sz="2000" kern="1200">
          <a:solidFill>
            <a:schemeClr val="tx1"/>
          </a:solidFill>
          <a:latin typeface="+mn-lt"/>
          <a:ea typeface="+mn-ea"/>
          <a:cs typeface="+mn-cs"/>
        </a:defRPr>
      </a:lvl8pPr>
      <a:lvl9pPr marL="3885909" indent="-228582" algn="l" defTabSz="45716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66" rtl="0" eaLnBrk="1" latinLnBrk="0" hangingPunct="1">
        <a:defRPr sz="1800" kern="1200">
          <a:solidFill>
            <a:schemeClr val="tx1"/>
          </a:solidFill>
          <a:latin typeface="+mn-lt"/>
          <a:ea typeface="+mn-ea"/>
          <a:cs typeface="+mn-cs"/>
        </a:defRPr>
      </a:lvl1pPr>
      <a:lvl2pPr marL="457166" algn="l" defTabSz="457166" rtl="0" eaLnBrk="1" latinLnBrk="0" hangingPunct="1">
        <a:defRPr sz="1800" kern="1200">
          <a:solidFill>
            <a:schemeClr val="tx1"/>
          </a:solidFill>
          <a:latin typeface="+mn-lt"/>
          <a:ea typeface="+mn-ea"/>
          <a:cs typeface="+mn-cs"/>
        </a:defRPr>
      </a:lvl2pPr>
      <a:lvl3pPr marL="914333" algn="l" defTabSz="457166" rtl="0" eaLnBrk="1" latinLnBrk="0" hangingPunct="1">
        <a:defRPr sz="1800" kern="1200">
          <a:solidFill>
            <a:schemeClr val="tx1"/>
          </a:solidFill>
          <a:latin typeface="+mn-lt"/>
          <a:ea typeface="+mn-ea"/>
          <a:cs typeface="+mn-cs"/>
        </a:defRPr>
      </a:lvl3pPr>
      <a:lvl4pPr marL="1371498" algn="l" defTabSz="457166" rtl="0" eaLnBrk="1" latinLnBrk="0" hangingPunct="1">
        <a:defRPr sz="1800" kern="1200">
          <a:solidFill>
            <a:schemeClr val="tx1"/>
          </a:solidFill>
          <a:latin typeface="+mn-lt"/>
          <a:ea typeface="+mn-ea"/>
          <a:cs typeface="+mn-cs"/>
        </a:defRPr>
      </a:lvl4pPr>
      <a:lvl5pPr marL="1828664" algn="l" defTabSz="457166" rtl="0" eaLnBrk="1" latinLnBrk="0" hangingPunct="1">
        <a:defRPr sz="1800" kern="1200">
          <a:solidFill>
            <a:schemeClr val="tx1"/>
          </a:solidFill>
          <a:latin typeface="+mn-lt"/>
          <a:ea typeface="+mn-ea"/>
          <a:cs typeface="+mn-cs"/>
        </a:defRPr>
      </a:lvl5pPr>
      <a:lvl6pPr marL="2285829" algn="l" defTabSz="457166" rtl="0" eaLnBrk="1" latinLnBrk="0" hangingPunct="1">
        <a:defRPr sz="1800" kern="1200">
          <a:solidFill>
            <a:schemeClr val="tx1"/>
          </a:solidFill>
          <a:latin typeface="+mn-lt"/>
          <a:ea typeface="+mn-ea"/>
          <a:cs typeface="+mn-cs"/>
        </a:defRPr>
      </a:lvl6pPr>
      <a:lvl7pPr marL="2742995" algn="l" defTabSz="457166" rtl="0" eaLnBrk="1" latinLnBrk="0" hangingPunct="1">
        <a:defRPr sz="1800" kern="1200">
          <a:solidFill>
            <a:schemeClr val="tx1"/>
          </a:solidFill>
          <a:latin typeface="+mn-lt"/>
          <a:ea typeface="+mn-ea"/>
          <a:cs typeface="+mn-cs"/>
        </a:defRPr>
      </a:lvl7pPr>
      <a:lvl8pPr marL="3200160" algn="l" defTabSz="457166" rtl="0" eaLnBrk="1" latinLnBrk="0" hangingPunct="1">
        <a:defRPr sz="1800" kern="1200">
          <a:solidFill>
            <a:schemeClr val="tx1"/>
          </a:solidFill>
          <a:latin typeface="+mn-lt"/>
          <a:ea typeface="+mn-ea"/>
          <a:cs typeface="+mn-cs"/>
        </a:defRPr>
      </a:lvl8pPr>
      <a:lvl9pPr marL="3657326" algn="l" defTabSz="457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6"/>
            </p:custDataLst>
            <p:extLst>
              <p:ext uri="{D42A27DB-BD31-4B8C-83A1-F6EECF244321}">
                <p14:modId xmlns:p14="http://schemas.microsoft.com/office/powerpoint/2010/main" val="2711465551"/>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name="think-cell Slide" r:id="rId18" imgW="395" imgH="394" progId="TCLayout.ActiveDocument.1">
                  <p:embed/>
                </p:oleObj>
              </mc:Choice>
              <mc:Fallback>
                <p:oleObj name="think-cell Slide" r:id="rId18" imgW="395" imgH="394" progId="TCLayout.ActiveDocument.1">
                  <p:embed/>
                  <p:pic>
                    <p:nvPicPr>
                      <p:cNvPr id="5" name="Object 4" hidden="1"/>
                      <p:cNvPicPr/>
                      <p:nvPr/>
                    </p:nvPicPr>
                    <p:blipFill>
                      <a:blip r:embed="rId19"/>
                      <a:stretch>
                        <a:fillRect/>
                      </a:stretch>
                    </p:blipFill>
                    <p:spPr>
                      <a:xfrm>
                        <a:off x="1192" y="1192"/>
                        <a:ext cx="1190" cy="1190"/>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5B2E437-770C-457B-8206-896B2E374B33}"/>
              </a:ext>
            </a:extLst>
          </p:cNvPr>
          <p:cNvSpPr/>
          <p:nvPr userDrawn="1">
            <p:custDataLst>
              <p:tags r:id="rId17"/>
            </p:custDataLst>
          </p:nvPr>
        </p:nvSpPr>
        <p:spPr bwMode="auto">
          <a:xfrm>
            <a:off x="0" y="0"/>
            <a:ext cx="119063" cy="119063"/>
          </a:xfrm>
          <a:prstGeom prst="rect">
            <a:avLst/>
          </a:prstGeom>
          <a:solidFill>
            <a:srgbClr val="01509D"/>
          </a:solidFill>
          <a:ln>
            <a:noFill/>
          </a:ln>
        </p:spPr>
        <p:txBody>
          <a:bodyPr vert="horz" wrap="none" lIns="0" tIns="0" rIns="0" bIns="0" numCol="1" spcCol="0" rtlCol="0" anchor="t" anchorCtr="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1194628" y="205979"/>
            <a:ext cx="7407404" cy="85725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1194628" y="1200151"/>
            <a:ext cx="7407404" cy="3394472"/>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descr="stripe_16_9.jp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 y="0"/>
            <a:ext cx="645602" cy="5143500"/>
          </a:xfrm>
          <a:prstGeom prst="rect">
            <a:avLst/>
          </a:prstGeom>
        </p:spPr>
      </p:pic>
    </p:spTree>
    <p:extLst>
      <p:ext uri="{BB962C8B-B14F-4D97-AF65-F5344CB8AC3E}">
        <p14:creationId xmlns:p14="http://schemas.microsoft.com/office/powerpoint/2010/main" val="3776734904"/>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 id="2147483839" r:id="rId13"/>
    <p:sldLayoutId id="2147483840" r:id="rId14"/>
  </p:sldLayoutIdLst>
  <p:txStyles>
    <p:titleStyle>
      <a:lvl1pPr algn="l" defTabSz="457189" rtl="0" eaLnBrk="1" latinLnBrk="0" hangingPunct="1">
        <a:spcBef>
          <a:spcPct val="0"/>
        </a:spcBef>
        <a:buNone/>
        <a:defRPr sz="3600" b="1" i="0" kern="1200">
          <a:solidFill>
            <a:schemeClr val="tx1"/>
          </a:solidFill>
          <a:latin typeface="Arial"/>
          <a:ea typeface="+mj-ea"/>
          <a:cs typeface="Arial"/>
        </a:defRPr>
      </a:lvl1pPr>
    </p:titleStyle>
    <p:bodyStyle>
      <a:lvl1pPr marL="342892" indent="-342892"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2"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8"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3"/>
            </p:custDataLst>
            <p:extLst>
              <p:ext uri="{D42A27DB-BD31-4B8C-83A1-F6EECF244321}">
                <p14:modId xmlns:p14="http://schemas.microsoft.com/office/powerpoint/2010/main" val="405178283"/>
              </p:ex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15" imgW="592" imgH="591" progId="TCLayout.ActiveDocument.1">
                  <p:embed/>
                </p:oleObj>
              </mc:Choice>
              <mc:Fallback>
                <p:oleObj name="think-cell Slide" r:id="rId15"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6"/>
                      <a:stretch>
                        <a:fillRect/>
                      </a:stretch>
                    </p:blipFill>
                    <p:spPr>
                      <a:xfrm>
                        <a:off x="1590" y="1590"/>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4"/>
            </p:custDataLst>
          </p:nvPr>
        </p:nvSpPr>
        <p:spPr>
          <a:xfrm>
            <a:off x="1" y="1"/>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323849" y="205981"/>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7"/>
          <a:stretch>
            <a:fillRect/>
          </a:stretch>
        </p:blipFill>
        <p:spPr>
          <a:xfrm>
            <a:off x="423182" y="4800920"/>
            <a:ext cx="2520045" cy="204809"/>
          </a:xfrm>
          <a:prstGeom prst="rect">
            <a:avLst/>
          </a:prstGeom>
        </p:spPr>
      </p:pic>
    </p:spTree>
    <p:extLst>
      <p:ext uri="{BB962C8B-B14F-4D97-AF65-F5344CB8AC3E}">
        <p14:creationId xmlns:p14="http://schemas.microsoft.com/office/powerpoint/2010/main" val="2237293202"/>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defTabSz="457178" rtl="0" eaLnBrk="1" latinLnBrk="0" hangingPunct="1">
        <a:spcBef>
          <a:spcPct val="0"/>
        </a:spcBef>
        <a:buNone/>
        <a:defRPr sz="3600" b="1" i="0" kern="1200">
          <a:solidFill>
            <a:schemeClr val="tx1"/>
          </a:solidFill>
          <a:latin typeface="Arial"/>
          <a:ea typeface="+mj-ea"/>
          <a:cs typeface="Arial"/>
        </a:defRPr>
      </a:lvl1pPr>
    </p:titleStyle>
    <p:bodyStyle>
      <a:lvl1pPr marL="342884" indent="-342884" algn="l" defTabSz="457178" rtl="0" eaLnBrk="1" latinLnBrk="0" hangingPunct="1">
        <a:spcBef>
          <a:spcPct val="20000"/>
        </a:spcBef>
        <a:buFont typeface="Arial"/>
        <a:buChar char="•"/>
        <a:defRPr sz="2400" kern="1200">
          <a:solidFill>
            <a:schemeClr val="tx1"/>
          </a:solidFill>
          <a:latin typeface="Arial"/>
          <a:ea typeface="+mn-ea"/>
          <a:cs typeface="Arial"/>
        </a:defRPr>
      </a:lvl1pPr>
      <a:lvl2pPr marL="742913" indent="-285736" algn="l" defTabSz="457178" rtl="0" eaLnBrk="1" latinLnBrk="0" hangingPunct="1">
        <a:spcBef>
          <a:spcPct val="20000"/>
        </a:spcBef>
        <a:buFont typeface="Arial"/>
        <a:buChar char="–"/>
        <a:defRPr sz="2000" kern="1200">
          <a:solidFill>
            <a:schemeClr val="tx1"/>
          </a:solidFill>
          <a:latin typeface="Arial"/>
          <a:ea typeface="+mn-ea"/>
          <a:cs typeface="Arial"/>
        </a:defRPr>
      </a:lvl2pPr>
      <a:lvl3pPr marL="1142944" indent="-228588" algn="l" defTabSz="457178" rtl="0" eaLnBrk="1" latinLnBrk="0" hangingPunct="1">
        <a:spcBef>
          <a:spcPct val="20000"/>
        </a:spcBef>
        <a:buFont typeface="Arial"/>
        <a:buChar char="•"/>
        <a:defRPr sz="1800" kern="1200">
          <a:solidFill>
            <a:schemeClr val="tx1"/>
          </a:solidFill>
          <a:latin typeface="Arial"/>
          <a:ea typeface="+mn-ea"/>
          <a:cs typeface="Arial"/>
        </a:defRPr>
      </a:lvl3pPr>
      <a:lvl4pPr marL="1600120" indent="-228588" algn="l" defTabSz="457178" rtl="0" eaLnBrk="1" latinLnBrk="0" hangingPunct="1">
        <a:spcBef>
          <a:spcPct val="20000"/>
        </a:spcBef>
        <a:buFont typeface="Arial"/>
        <a:buChar char="–"/>
        <a:defRPr sz="1600" kern="1200">
          <a:solidFill>
            <a:schemeClr val="tx1"/>
          </a:solidFill>
          <a:latin typeface="Arial"/>
          <a:ea typeface="+mn-ea"/>
          <a:cs typeface="Arial"/>
        </a:defRPr>
      </a:lvl4pPr>
      <a:lvl5pPr marL="2057297" indent="-228588" algn="l" defTabSz="457178" rtl="0" eaLnBrk="1" latinLnBrk="0" hangingPunct="1">
        <a:spcBef>
          <a:spcPct val="20000"/>
        </a:spcBef>
        <a:buFont typeface="Arial"/>
        <a:buChar char="»"/>
        <a:defRPr sz="1400" kern="1200">
          <a:solidFill>
            <a:schemeClr val="tx1"/>
          </a:solidFill>
          <a:latin typeface="Arial"/>
          <a:ea typeface="+mn-ea"/>
          <a:cs typeface="Arial"/>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3"/>
            </p:custDataLst>
            <p:extLst>
              <p:ext uri="{D42A27DB-BD31-4B8C-83A1-F6EECF244321}">
                <p14:modId xmlns:p14="http://schemas.microsoft.com/office/powerpoint/2010/main" val="924615150"/>
              </p:ex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15" imgW="592" imgH="591" progId="TCLayout.ActiveDocument.1">
                  <p:embed/>
                </p:oleObj>
              </mc:Choice>
              <mc:Fallback>
                <p:oleObj name="think-cell Slide" r:id="rId15"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6"/>
                      <a:stretch>
                        <a:fillRect/>
                      </a:stretch>
                    </p:blipFill>
                    <p:spPr>
                      <a:xfrm>
                        <a:off x="1590" y="1590"/>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4"/>
            </p:custDataLst>
          </p:nvPr>
        </p:nvSpPr>
        <p:spPr>
          <a:xfrm>
            <a:off x="1" y="1"/>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323849" y="205982"/>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7"/>
          <a:stretch>
            <a:fillRect/>
          </a:stretch>
        </p:blipFill>
        <p:spPr>
          <a:xfrm>
            <a:off x="423182" y="4800921"/>
            <a:ext cx="2520045" cy="204809"/>
          </a:xfrm>
          <a:prstGeom prst="rect">
            <a:avLst/>
          </a:prstGeom>
        </p:spPr>
      </p:pic>
    </p:spTree>
    <p:extLst>
      <p:ext uri="{BB962C8B-B14F-4D97-AF65-F5344CB8AC3E}">
        <p14:creationId xmlns:p14="http://schemas.microsoft.com/office/powerpoint/2010/main" val="199588570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3841" r:id="rId3"/>
    <p:sldLayoutId id="2147483842" r:id="rId4"/>
    <p:sldLayoutId id="2147484158" r:id="rId5"/>
    <p:sldLayoutId id="2147483844" r:id="rId6"/>
    <p:sldLayoutId id="2147483845" r:id="rId7"/>
    <p:sldLayoutId id="2147483846" r:id="rId8"/>
    <p:sldLayoutId id="2147483847" r:id="rId9"/>
    <p:sldLayoutId id="2147483848" r:id="rId10"/>
    <p:sldLayoutId id="2147483849" r:id="rId11"/>
  </p:sldLayoutIdLst>
  <p:txStyles>
    <p:titleStyle>
      <a:lvl1pPr algn="l" defTabSz="457166" rtl="0" eaLnBrk="1" latinLnBrk="0" hangingPunct="1">
        <a:spcBef>
          <a:spcPct val="0"/>
        </a:spcBef>
        <a:buNone/>
        <a:defRPr sz="3600" b="1" i="0" kern="1200">
          <a:solidFill>
            <a:schemeClr val="tx1"/>
          </a:solidFill>
          <a:latin typeface="Arial"/>
          <a:ea typeface="+mj-ea"/>
          <a:cs typeface="Arial"/>
        </a:defRPr>
      </a:lvl1pPr>
    </p:titleStyle>
    <p:bodyStyle>
      <a:lvl1pPr marL="342875" indent="-342875" algn="l" defTabSz="457166" rtl="0" eaLnBrk="1" latinLnBrk="0" hangingPunct="1">
        <a:spcBef>
          <a:spcPct val="20000"/>
        </a:spcBef>
        <a:buFont typeface="Arial"/>
        <a:buChar char="•"/>
        <a:defRPr sz="2400" kern="1200">
          <a:solidFill>
            <a:schemeClr val="tx1"/>
          </a:solidFill>
          <a:latin typeface="Arial"/>
          <a:ea typeface="+mn-ea"/>
          <a:cs typeface="Arial"/>
        </a:defRPr>
      </a:lvl1pPr>
      <a:lvl2pPr marL="742895" indent="-285729" algn="l" defTabSz="457166" rtl="0" eaLnBrk="1" latinLnBrk="0" hangingPunct="1">
        <a:spcBef>
          <a:spcPct val="20000"/>
        </a:spcBef>
        <a:buFont typeface="Arial"/>
        <a:buChar char="–"/>
        <a:defRPr sz="2000" kern="1200">
          <a:solidFill>
            <a:schemeClr val="tx1"/>
          </a:solidFill>
          <a:latin typeface="Arial"/>
          <a:ea typeface="+mn-ea"/>
          <a:cs typeface="Arial"/>
        </a:defRPr>
      </a:lvl2pPr>
      <a:lvl3pPr marL="1142915" indent="-228582" algn="l" defTabSz="457166" rtl="0" eaLnBrk="1" latinLnBrk="0" hangingPunct="1">
        <a:spcBef>
          <a:spcPct val="20000"/>
        </a:spcBef>
        <a:buFont typeface="Arial"/>
        <a:buChar char="•"/>
        <a:defRPr sz="1800" kern="1200">
          <a:solidFill>
            <a:schemeClr val="tx1"/>
          </a:solidFill>
          <a:latin typeface="Arial"/>
          <a:ea typeface="+mn-ea"/>
          <a:cs typeface="Arial"/>
        </a:defRPr>
      </a:lvl3pPr>
      <a:lvl4pPr marL="1600080" indent="-228582" algn="l" defTabSz="457166" rtl="0" eaLnBrk="1" latinLnBrk="0" hangingPunct="1">
        <a:spcBef>
          <a:spcPct val="20000"/>
        </a:spcBef>
        <a:buFont typeface="Arial"/>
        <a:buChar char="–"/>
        <a:defRPr sz="1600" kern="1200">
          <a:solidFill>
            <a:schemeClr val="tx1"/>
          </a:solidFill>
          <a:latin typeface="Arial"/>
          <a:ea typeface="+mn-ea"/>
          <a:cs typeface="Arial"/>
        </a:defRPr>
      </a:lvl4pPr>
      <a:lvl5pPr marL="2057246" indent="-228582" algn="l" defTabSz="457166" rtl="0" eaLnBrk="1" latinLnBrk="0" hangingPunct="1">
        <a:spcBef>
          <a:spcPct val="20000"/>
        </a:spcBef>
        <a:buFont typeface="Arial"/>
        <a:buChar char="»"/>
        <a:defRPr sz="1400" kern="1200">
          <a:solidFill>
            <a:schemeClr val="tx1"/>
          </a:solidFill>
          <a:latin typeface="Arial"/>
          <a:ea typeface="+mn-ea"/>
          <a:cs typeface="Arial"/>
        </a:defRPr>
      </a:lvl5pPr>
      <a:lvl6pPr marL="2514411" indent="-228582" algn="l" defTabSz="457166" rtl="0" eaLnBrk="1" latinLnBrk="0" hangingPunct="1">
        <a:spcBef>
          <a:spcPct val="20000"/>
        </a:spcBef>
        <a:buFont typeface="Arial"/>
        <a:buChar char="•"/>
        <a:defRPr sz="2000" kern="1200">
          <a:solidFill>
            <a:schemeClr val="tx1"/>
          </a:solidFill>
          <a:latin typeface="+mn-lt"/>
          <a:ea typeface="+mn-ea"/>
          <a:cs typeface="+mn-cs"/>
        </a:defRPr>
      </a:lvl6pPr>
      <a:lvl7pPr marL="2971578" indent="-228582" algn="l" defTabSz="457166" rtl="0" eaLnBrk="1" latinLnBrk="0" hangingPunct="1">
        <a:spcBef>
          <a:spcPct val="20000"/>
        </a:spcBef>
        <a:buFont typeface="Arial"/>
        <a:buChar char="•"/>
        <a:defRPr sz="2000" kern="1200">
          <a:solidFill>
            <a:schemeClr val="tx1"/>
          </a:solidFill>
          <a:latin typeface="+mn-lt"/>
          <a:ea typeface="+mn-ea"/>
          <a:cs typeface="+mn-cs"/>
        </a:defRPr>
      </a:lvl7pPr>
      <a:lvl8pPr marL="3428744" indent="-228582" algn="l" defTabSz="457166" rtl="0" eaLnBrk="1" latinLnBrk="0" hangingPunct="1">
        <a:spcBef>
          <a:spcPct val="20000"/>
        </a:spcBef>
        <a:buFont typeface="Arial"/>
        <a:buChar char="•"/>
        <a:defRPr sz="2000" kern="1200">
          <a:solidFill>
            <a:schemeClr val="tx1"/>
          </a:solidFill>
          <a:latin typeface="+mn-lt"/>
          <a:ea typeface="+mn-ea"/>
          <a:cs typeface="+mn-cs"/>
        </a:defRPr>
      </a:lvl8pPr>
      <a:lvl9pPr marL="3885909" indent="-228582" algn="l" defTabSz="45716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66" rtl="0" eaLnBrk="1" latinLnBrk="0" hangingPunct="1">
        <a:defRPr sz="1800" kern="1200">
          <a:solidFill>
            <a:schemeClr val="tx1"/>
          </a:solidFill>
          <a:latin typeface="+mn-lt"/>
          <a:ea typeface="+mn-ea"/>
          <a:cs typeface="+mn-cs"/>
        </a:defRPr>
      </a:lvl1pPr>
      <a:lvl2pPr marL="457166" algn="l" defTabSz="457166" rtl="0" eaLnBrk="1" latinLnBrk="0" hangingPunct="1">
        <a:defRPr sz="1800" kern="1200">
          <a:solidFill>
            <a:schemeClr val="tx1"/>
          </a:solidFill>
          <a:latin typeface="+mn-lt"/>
          <a:ea typeface="+mn-ea"/>
          <a:cs typeface="+mn-cs"/>
        </a:defRPr>
      </a:lvl2pPr>
      <a:lvl3pPr marL="914333" algn="l" defTabSz="457166" rtl="0" eaLnBrk="1" latinLnBrk="0" hangingPunct="1">
        <a:defRPr sz="1800" kern="1200">
          <a:solidFill>
            <a:schemeClr val="tx1"/>
          </a:solidFill>
          <a:latin typeface="+mn-lt"/>
          <a:ea typeface="+mn-ea"/>
          <a:cs typeface="+mn-cs"/>
        </a:defRPr>
      </a:lvl3pPr>
      <a:lvl4pPr marL="1371498" algn="l" defTabSz="457166" rtl="0" eaLnBrk="1" latinLnBrk="0" hangingPunct="1">
        <a:defRPr sz="1800" kern="1200">
          <a:solidFill>
            <a:schemeClr val="tx1"/>
          </a:solidFill>
          <a:latin typeface="+mn-lt"/>
          <a:ea typeface="+mn-ea"/>
          <a:cs typeface="+mn-cs"/>
        </a:defRPr>
      </a:lvl4pPr>
      <a:lvl5pPr marL="1828664" algn="l" defTabSz="457166" rtl="0" eaLnBrk="1" latinLnBrk="0" hangingPunct="1">
        <a:defRPr sz="1800" kern="1200">
          <a:solidFill>
            <a:schemeClr val="tx1"/>
          </a:solidFill>
          <a:latin typeface="+mn-lt"/>
          <a:ea typeface="+mn-ea"/>
          <a:cs typeface="+mn-cs"/>
        </a:defRPr>
      </a:lvl5pPr>
      <a:lvl6pPr marL="2285829" algn="l" defTabSz="457166" rtl="0" eaLnBrk="1" latinLnBrk="0" hangingPunct="1">
        <a:defRPr sz="1800" kern="1200">
          <a:solidFill>
            <a:schemeClr val="tx1"/>
          </a:solidFill>
          <a:latin typeface="+mn-lt"/>
          <a:ea typeface="+mn-ea"/>
          <a:cs typeface="+mn-cs"/>
        </a:defRPr>
      </a:lvl6pPr>
      <a:lvl7pPr marL="2742995" algn="l" defTabSz="457166" rtl="0" eaLnBrk="1" latinLnBrk="0" hangingPunct="1">
        <a:defRPr sz="1800" kern="1200">
          <a:solidFill>
            <a:schemeClr val="tx1"/>
          </a:solidFill>
          <a:latin typeface="+mn-lt"/>
          <a:ea typeface="+mn-ea"/>
          <a:cs typeface="+mn-cs"/>
        </a:defRPr>
      </a:lvl7pPr>
      <a:lvl8pPr marL="3200160" algn="l" defTabSz="457166" rtl="0" eaLnBrk="1" latinLnBrk="0" hangingPunct="1">
        <a:defRPr sz="1800" kern="1200">
          <a:solidFill>
            <a:schemeClr val="tx1"/>
          </a:solidFill>
          <a:latin typeface="+mn-lt"/>
          <a:ea typeface="+mn-ea"/>
          <a:cs typeface="+mn-cs"/>
        </a:defRPr>
      </a:lvl8pPr>
      <a:lvl9pPr marL="3657326" algn="l" defTabSz="45716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6"/>
            </p:custDataLst>
            <p:extLst>
              <p:ext uri="{D42A27DB-BD31-4B8C-83A1-F6EECF244321}">
                <p14:modId xmlns:p14="http://schemas.microsoft.com/office/powerpoint/2010/main" val="864052914"/>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8" imgW="592" imgH="591" progId="TCLayout.ActiveDocument.1">
                  <p:embed/>
                </p:oleObj>
              </mc:Choice>
              <mc:Fallback>
                <p:oleObj name="think-cell Slide" r:id="rId18"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9"/>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7"/>
            </p:custDataLst>
          </p:nvPr>
        </p:nvSpPr>
        <p:spPr>
          <a:xfrm>
            <a:off x="1" y="1"/>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323849" y="205980"/>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20"/>
          <a:stretch>
            <a:fillRect/>
          </a:stretch>
        </p:blipFill>
        <p:spPr>
          <a:xfrm>
            <a:off x="423181" y="4800919"/>
            <a:ext cx="2520045" cy="204809"/>
          </a:xfrm>
          <a:prstGeom prst="rect">
            <a:avLst/>
          </a:prstGeom>
        </p:spPr>
      </p:pic>
      <p:sp>
        <p:nvSpPr>
          <p:cNvPr id="7" name="Plassholder for lysbildenummer 5">
            <a:extLst>
              <a:ext uri="{FF2B5EF4-FFF2-40B4-BE49-F238E27FC236}">
                <a16:creationId xmlns:a16="http://schemas.microsoft.com/office/drawing/2014/main" id="{FE08F9A8-C6B7-4BAE-BD6C-8CDE0653CD72}"/>
              </a:ext>
            </a:extLst>
          </p:cNvPr>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Tree>
    <p:extLst>
      <p:ext uri="{BB962C8B-B14F-4D97-AF65-F5344CB8AC3E}">
        <p14:creationId xmlns:p14="http://schemas.microsoft.com/office/powerpoint/2010/main" val="3027932013"/>
      </p:ext>
    </p:extLst>
  </p:cSld>
  <p:clrMap bg1="lt1" tx1="dk1" bg2="lt2" tx2="dk2" accent1="accent1" accent2="accent2" accent3="accent3" accent4="accent4" accent5="accent5" accent6="accent6" hlink="hlink" folHlink="folHlink"/>
  <p:sldLayoutIdLst>
    <p:sldLayoutId id="2147484160" r:id="rId1"/>
    <p:sldLayoutId id="2147483843"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70" r:id="rId12"/>
    <p:sldLayoutId id="2147483722" r:id="rId13"/>
    <p:sldLayoutId id="2147484171" r:id="rId14"/>
  </p:sldLayoutIdLst>
  <p:txStyles>
    <p:titleStyle>
      <a:lvl1pPr algn="l" defTabSz="457189" rtl="0" eaLnBrk="1" latinLnBrk="0" hangingPunct="1">
        <a:spcBef>
          <a:spcPct val="0"/>
        </a:spcBef>
        <a:buNone/>
        <a:defRPr sz="3600" b="1" i="0" kern="1200">
          <a:solidFill>
            <a:schemeClr val="tx1"/>
          </a:solidFill>
          <a:latin typeface="Arial"/>
          <a:ea typeface="+mj-ea"/>
          <a:cs typeface="Arial"/>
        </a:defRPr>
      </a:lvl1pPr>
    </p:titleStyle>
    <p:bodyStyle>
      <a:lvl1pPr marL="342892" indent="-342892"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2"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8"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5"/>
            </p:custDataLst>
            <p:extLst>
              <p:ext uri="{D42A27DB-BD31-4B8C-83A1-F6EECF244321}">
                <p14:modId xmlns:p14="http://schemas.microsoft.com/office/powerpoint/2010/main" val="2112530238"/>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7" imgW="592" imgH="591" progId="TCLayout.ActiveDocument.1">
                  <p:embed/>
                </p:oleObj>
              </mc:Choice>
              <mc:Fallback>
                <p:oleObj name="think-cell Slide" r:id="rId17"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8"/>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6"/>
            </p:custDataLst>
          </p:nvPr>
        </p:nvSpPr>
        <p:spPr>
          <a:xfrm>
            <a:off x="1" y="1"/>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323849" y="205980"/>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9"/>
          <a:stretch>
            <a:fillRect/>
          </a:stretch>
        </p:blipFill>
        <p:spPr>
          <a:xfrm>
            <a:off x="423181" y="4800919"/>
            <a:ext cx="2520045" cy="204809"/>
          </a:xfrm>
          <a:prstGeom prst="rect">
            <a:avLst/>
          </a:prstGeom>
        </p:spPr>
      </p:pic>
      <p:sp>
        <p:nvSpPr>
          <p:cNvPr id="7" name="Plassholder for lysbildenummer 5">
            <a:extLst>
              <a:ext uri="{FF2B5EF4-FFF2-40B4-BE49-F238E27FC236}">
                <a16:creationId xmlns:a16="http://schemas.microsoft.com/office/drawing/2014/main" id="{FE08F9A8-C6B7-4BAE-BD6C-8CDE0653CD72}"/>
              </a:ext>
            </a:extLst>
          </p:cNvPr>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Tree>
    <p:extLst>
      <p:ext uri="{BB962C8B-B14F-4D97-AF65-F5344CB8AC3E}">
        <p14:creationId xmlns:p14="http://schemas.microsoft.com/office/powerpoint/2010/main" val="1195088554"/>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4211" r:id="rId13"/>
  </p:sldLayoutIdLst>
  <p:txStyles>
    <p:titleStyle>
      <a:lvl1pPr algn="l" defTabSz="457189" rtl="0" eaLnBrk="1" latinLnBrk="0" hangingPunct="1">
        <a:spcBef>
          <a:spcPct val="0"/>
        </a:spcBef>
        <a:buNone/>
        <a:defRPr sz="3600" b="1" i="0" kern="1200">
          <a:solidFill>
            <a:schemeClr val="tx1"/>
          </a:solidFill>
          <a:latin typeface="Arial"/>
          <a:ea typeface="+mj-ea"/>
          <a:cs typeface="Arial"/>
        </a:defRPr>
      </a:lvl1pPr>
    </p:titleStyle>
    <p:bodyStyle>
      <a:lvl1pPr marL="342892" indent="-342892"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2"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8"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3"/>
            </p:custDataLst>
            <p:extLst>
              <p:ext uri="{D42A27DB-BD31-4B8C-83A1-F6EECF244321}">
                <p14:modId xmlns:p14="http://schemas.microsoft.com/office/powerpoint/2010/main" val="4054304254"/>
              </p:ex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15" imgW="592" imgH="591" progId="TCLayout.ActiveDocument.1">
                  <p:embed/>
                </p:oleObj>
              </mc:Choice>
              <mc:Fallback>
                <p:oleObj name="think-cell Slide" r:id="rId15"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6"/>
                      <a:stretch>
                        <a:fillRect/>
                      </a:stretch>
                    </p:blipFill>
                    <p:spPr>
                      <a:xfrm>
                        <a:off x="1590" y="1590"/>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4"/>
            </p:custDataLst>
          </p:nvPr>
        </p:nvSpPr>
        <p:spPr>
          <a:xfrm>
            <a:off x="1" y="1"/>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323849" y="205981"/>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7"/>
          <a:stretch>
            <a:fillRect/>
          </a:stretch>
        </p:blipFill>
        <p:spPr>
          <a:xfrm>
            <a:off x="423182" y="4800920"/>
            <a:ext cx="2520045" cy="204809"/>
          </a:xfrm>
          <a:prstGeom prst="rect">
            <a:avLst/>
          </a:prstGeom>
        </p:spPr>
      </p:pic>
    </p:spTree>
    <p:extLst>
      <p:ext uri="{BB962C8B-B14F-4D97-AF65-F5344CB8AC3E}">
        <p14:creationId xmlns:p14="http://schemas.microsoft.com/office/powerpoint/2010/main" val="223729320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457178" rtl="0" eaLnBrk="1" latinLnBrk="0" hangingPunct="1">
        <a:spcBef>
          <a:spcPct val="0"/>
        </a:spcBef>
        <a:buNone/>
        <a:defRPr sz="3600" b="1" i="0" kern="1200">
          <a:solidFill>
            <a:schemeClr val="tx1"/>
          </a:solidFill>
          <a:latin typeface="Arial"/>
          <a:ea typeface="+mj-ea"/>
          <a:cs typeface="Arial"/>
        </a:defRPr>
      </a:lvl1pPr>
    </p:titleStyle>
    <p:bodyStyle>
      <a:lvl1pPr marL="342884" indent="-342884" algn="l" defTabSz="457178" rtl="0" eaLnBrk="1" latinLnBrk="0" hangingPunct="1">
        <a:spcBef>
          <a:spcPct val="20000"/>
        </a:spcBef>
        <a:buFont typeface="Arial"/>
        <a:buChar char="•"/>
        <a:defRPr sz="2400" kern="1200">
          <a:solidFill>
            <a:schemeClr val="tx1"/>
          </a:solidFill>
          <a:latin typeface="Arial"/>
          <a:ea typeface="+mn-ea"/>
          <a:cs typeface="Arial"/>
        </a:defRPr>
      </a:lvl1pPr>
      <a:lvl2pPr marL="742913" indent="-285736" algn="l" defTabSz="457178" rtl="0" eaLnBrk="1" latinLnBrk="0" hangingPunct="1">
        <a:spcBef>
          <a:spcPct val="20000"/>
        </a:spcBef>
        <a:buFont typeface="Arial"/>
        <a:buChar char="–"/>
        <a:defRPr sz="2000" kern="1200">
          <a:solidFill>
            <a:schemeClr val="tx1"/>
          </a:solidFill>
          <a:latin typeface="Arial"/>
          <a:ea typeface="+mn-ea"/>
          <a:cs typeface="Arial"/>
        </a:defRPr>
      </a:lvl2pPr>
      <a:lvl3pPr marL="1142944" indent="-228588" algn="l" defTabSz="457178" rtl="0" eaLnBrk="1" latinLnBrk="0" hangingPunct="1">
        <a:spcBef>
          <a:spcPct val="20000"/>
        </a:spcBef>
        <a:buFont typeface="Arial"/>
        <a:buChar char="•"/>
        <a:defRPr sz="1800" kern="1200">
          <a:solidFill>
            <a:schemeClr val="tx1"/>
          </a:solidFill>
          <a:latin typeface="Arial"/>
          <a:ea typeface="+mn-ea"/>
          <a:cs typeface="Arial"/>
        </a:defRPr>
      </a:lvl3pPr>
      <a:lvl4pPr marL="1600120" indent="-228588" algn="l" defTabSz="457178" rtl="0" eaLnBrk="1" latinLnBrk="0" hangingPunct="1">
        <a:spcBef>
          <a:spcPct val="20000"/>
        </a:spcBef>
        <a:buFont typeface="Arial"/>
        <a:buChar char="–"/>
        <a:defRPr sz="1600" kern="1200">
          <a:solidFill>
            <a:schemeClr val="tx1"/>
          </a:solidFill>
          <a:latin typeface="Arial"/>
          <a:ea typeface="+mn-ea"/>
          <a:cs typeface="Arial"/>
        </a:defRPr>
      </a:lvl4pPr>
      <a:lvl5pPr marL="2057297" indent="-228588" algn="l" defTabSz="457178" rtl="0" eaLnBrk="1" latinLnBrk="0" hangingPunct="1">
        <a:spcBef>
          <a:spcPct val="20000"/>
        </a:spcBef>
        <a:buFont typeface="Arial"/>
        <a:buChar char="»"/>
        <a:defRPr sz="1400" kern="1200">
          <a:solidFill>
            <a:schemeClr val="tx1"/>
          </a:solidFill>
          <a:latin typeface="Arial"/>
          <a:ea typeface="+mn-ea"/>
          <a:cs typeface="Arial"/>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6"/>
            </p:custDataLst>
            <p:extLst>
              <p:ext uri="{D42A27DB-BD31-4B8C-83A1-F6EECF244321}">
                <p14:modId xmlns:p14="http://schemas.microsoft.com/office/powerpoint/2010/main" val="2882066810"/>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name="think-cell Slide" r:id="rId18" imgW="395" imgH="394" progId="TCLayout.ActiveDocument.1">
                  <p:embed/>
                </p:oleObj>
              </mc:Choice>
              <mc:Fallback>
                <p:oleObj name="think-cell Slide" r:id="rId18" imgW="395" imgH="394" progId="TCLayout.ActiveDocument.1">
                  <p:embed/>
                  <p:pic>
                    <p:nvPicPr>
                      <p:cNvPr id="5" name="Object 4" hidden="1"/>
                      <p:cNvPicPr/>
                      <p:nvPr/>
                    </p:nvPicPr>
                    <p:blipFill>
                      <a:blip r:embed="rId19"/>
                      <a:stretch>
                        <a:fillRect/>
                      </a:stretch>
                    </p:blipFill>
                    <p:spPr>
                      <a:xfrm>
                        <a:off x="1192" y="1192"/>
                        <a:ext cx="1190" cy="1190"/>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5B2E437-770C-457B-8206-896B2E374B33}"/>
              </a:ext>
            </a:extLst>
          </p:cNvPr>
          <p:cNvSpPr/>
          <p:nvPr userDrawn="1">
            <p:custDataLst>
              <p:tags r:id="rId17"/>
            </p:custDataLst>
          </p:nvPr>
        </p:nvSpPr>
        <p:spPr bwMode="auto">
          <a:xfrm>
            <a:off x="0" y="0"/>
            <a:ext cx="119063" cy="119063"/>
          </a:xfrm>
          <a:prstGeom prst="rect">
            <a:avLst/>
          </a:prstGeom>
          <a:solidFill>
            <a:srgbClr val="01509D"/>
          </a:solidFill>
          <a:ln>
            <a:noFill/>
          </a:ln>
        </p:spPr>
        <p:txBody>
          <a:bodyPr vert="horz" wrap="none" lIns="0" tIns="0" rIns="0" bIns="0" numCol="1" spcCol="0" rtlCol="0" anchor="t" anchorCtr="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1194628" y="205979"/>
            <a:ext cx="7407404" cy="85725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1194628" y="1200151"/>
            <a:ext cx="7407404" cy="3394472"/>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descr="stripe_16_9.jp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 y="0"/>
            <a:ext cx="645602" cy="5143500"/>
          </a:xfrm>
          <a:prstGeom prst="rect">
            <a:avLst/>
          </a:prstGeom>
        </p:spPr>
      </p:pic>
    </p:spTree>
    <p:extLst>
      <p:ext uri="{BB962C8B-B14F-4D97-AF65-F5344CB8AC3E}">
        <p14:creationId xmlns:p14="http://schemas.microsoft.com/office/powerpoint/2010/main" val="3776734904"/>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 id="2147484186" r:id="rId12"/>
    <p:sldLayoutId id="2147484187" r:id="rId13"/>
    <p:sldLayoutId id="2147484188" r:id="rId14"/>
  </p:sldLayoutIdLst>
  <p:txStyles>
    <p:titleStyle>
      <a:lvl1pPr algn="l" defTabSz="457189" rtl="0" eaLnBrk="1" latinLnBrk="0" hangingPunct="1">
        <a:spcBef>
          <a:spcPct val="0"/>
        </a:spcBef>
        <a:buNone/>
        <a:defRPr sz="3600" b="1" i="0" kern="1200">
          <a:solidFill>
            <a:schemeClr val="tx1"/>
          </a:solidFill>
          <a:latin typeface="Arial"/>
          <a:ea typeface="+mj-ea"/>
          <a:cs typeface="Arial"/>
        </a:defRPr>
      </a:lvl1pPr>
    </p:titleStyle>
    <p:bodyStyle>
      <a:lvl1pPr marL="342892" indent="-342892"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2"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8"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35.x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oleObject" Target="../embeddings/oleObject21.bin"/><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slideLayout" Target="../slideLayouts/slideLayout39.xml"/><Relationship Id="rId1" Type="http://schemas.openxmlformats.org/officeDocument/2006/relationships/tags" Target="../tags/tag36.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1.emf"/><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9.xml"/><Relationship Id="rId1" Type="http://schemas.openxmlformats.org/officeDocument/2006/relationships/tags" Target="../tags/tag37.xml"/><Relationship Id="rId5" Type="http://schemas.openxmlformats.org/officeDocument/2006/relationships/image" Target="../media/image1.emf"/><Relationship Id="rId4" Type="http://schemas.openxmlformats.org/officeDocument/2006/relationships/oleObject" Target="../embeddings/oleObject22.bin"/></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notesSlide" Target="../notesSlides/notesSlide8.xml"/><Relationship Id="rId21" Type="http://schemas.openxmlformats.org/officeDocument/2006/relationships/image" Target="../media/image33.sv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slideLayout" Target="../slideLayouts/slideLayout39.xml"/><Relationship Id="rId16" Type="http://schemas.openxmlformats.org/officeDocument/2006/relationships/image" Target="../media/image28.svg"/><Relationship Id="rId20" Type="http://schemas.openxmlformats.org/officeDocument/2006/relationships/image" Target="../media/image32.png"/><Relationship Id="rId1" Type="http://schemas.openxmlformats.org/officeDocument/2006/relationships/tags" Target="../tags/tag38.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emf"/><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oleObject" Target="../embeddings/oleObject23.bin"/><Relationship Id="rId9" Type="http://schemas.openxmlformats.org/officeDocument/2006/relationships/image" Target="../media/image21.svg"/><Relationship Id="rId14"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44.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44.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9.xml"/><Relationship Id="rId1" Type="http://schemas.openxmlformats.org/officeDocument/2006/relationships/tags" Target="../tags/tag39.x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9.xml"/><Relationship Id="rId1" Type="http://schemas.openxmlformats.org/officeDocument/2006/relationships/tags" Target="../tags/tag40.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2.xml"/><Relationship Id="rId1" Type="http://schemas.openxmlformats.org/officeDocument/2006/relationships/tags" Target="../tags/tag41.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49.svg"/><Relationship Id="rId5" Type="http://schemas.openxmlformats.org/officeDocument/2006/relationships/diagramQuickStyle" Target="../diagrams/quickStyle1.xml"/><Relationship Id="rId10" Type="http://schemas.openxmlformats.org/officeDocument/2006/relationships/image" Target="../media/image48.png"/><Relationship Id="rId4" Type="http://schemas.openxmlformats.org/officeDocument/2006/relationships/diagramLayout" Target="../diagrams/layout1.xml"/><Relationship Id="rId9" Type="http://schemas.openxmlformats.org/officeDocument/2006/relationships/image" Target="../media/image47.svg"/><Relationship Id="rId1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2.xml"/><Relationship Id="rId1" Type="http://schemas.openxmlformats.org/officeDocument/2006/relationships/tags" Target="../tags/tag42.x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8.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2.xml"/><Relationship Id="rId1" Type="http://schemas.openxmlformats.org/officeDocument/2006/relationships/tags" Target="../tags/tag44.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oleObject" Target="../embeddings/oleObject30.bin"/><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slideLayout" Target="../slideLayouts/slideLayout39.xml"/><Relationship Id="rId16" Type="http://schemas.openxmlformats.org/officeDocument/2006/relationships/image" Target="../media/image66.svg"/><Relationship Id="rId1" Type="http://schemas.openxmlformats.org/officeDocument/2006/relationships/tags" Target="../tags/tag45.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svg"/><Relationship Id="rId4" Type="http://schemas.openxmlformats.org/officeDocument/2006/relationships/image" Target="../media/image1.emf"/><Relationship Id="rId9" Type="http://schemas.openxmlformats.org/officeDocument/2006/relationships/image" Target="../media/image59.png"/><Relationship Id="rId14" Type="http://schemas.openxmlformats.org/officeDocument/2006/relationships/image" Target="../media/image64.svg"/></Relationships>
</file>

<file path=ppt/slides/_rels/slide28.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18" Type="http://schemas.openxmlformats.org/officeDocument/2006/relationships/image" Target="../media/image80.svg"/><Relationship Id="rId26" Type="http://schemas.openxmlformats.org/officeDocument/2006/relationships/image" Target="../media/image88.svg"/><Relationship Id="rId3" Type="http://schemas.openxmlformats.org/officeDocument/2006/relationships/oleObject" Target="../embeddings/oleObject31.bin"/><Relationship Id="rId21" Type="http://schemas.openxmlformats.org/officeDocument/2006/relationships/image" Target="../media/image83.png"/><Relationship Id="rId7" Type="http://schemas.openxmlformats.org/officeDocument/2006/relationships/image" Target="../media/image69.png"/><Relationship Id="rId12" Type="http://schemas.openxmlformats.org/officeDocument/2006/relationships/image" Target="../media/image74.svg"/><Relationship Id="rId17" Type="http://schemas.openxmlformats.org/officeDocument/2006/relationships/image" Target="../media/image79.png"/><Relationship Id="rId25" Type="http://schemas.openxmlformats.org/officeDocument/2006/relationships/image" Target="../media/image87.png"/><Relationship Id="rId2" Type="http://schemas.openxmlformats.org/officeDocument/2006/relationships/slideLayout" Target="../slideLayouts/slideLayout39.xml"/><Relationship Id="rId16" Type="http://schemas.openxmlformats.org/officeDocument/2006/relationships/image" Target="../media/image78.svg"/><Relationship Id="rId20" Type="http://schemas.openxmlformats.org/officeDocument/2006/relationships/image" Target="../media/image82.svg"/><Relationship Id="rId1" Type="http://schemas.openxmlformats.org/officeDocument/2006/relationships/tags" Target="../tags/tag46.xml"/><Relationship Id="rId6" Type="http://schemas.openxmlformats.org/officeDocument/2006/relationships/image" Target="../media/image68.svg"/><Relationship Id="rId11" Type="http://schemas.openxmlformats.org/officeDocument/2006/relationships/image" Target="../media/image73.png"/><Relationship Id="rId24" Type="http://schemas.openxmlformats.org/officeDocument/2006/relationships/image" Target="../media/image86.svg"/><Relationship Id="rId5" Type="http://schemas.openxmlformats.org/officeDocument/2006/relationships/image" Target="../media/image67.png"/><Relationship Id="rId15" Type="http://schemas.openxmlformats.org/officeDocument/2006/relationships/image" Target="../media/image77.png"/><Relationship Id="rId23" Type="http://schemas.openxmlformats.org/officeDocument/2006/relationships/image" Target="../media/image85.png"/><Relationship Id="rId10" Type="http://schemas.openxmlformats.org/officeDocument/2006/relationships/image" Target="../media/image72.svg"/><Relationship Id="rId19" Type="http://schemas.openxmlformats.org/officeDocument/2006/relationships/image" Target="../media/image81.png"/><Relationship Id="rId4" Type="http://schemas.openxmlformats.org/officeDocument/2006/relationships/image" Target="../media/image1.emf"/><Relationship Id="rId9" Type="http://schemas.openxmlformats.org/officeDocument/2006/relationships/image" Target="../media/image71.png"/><Relationship Id="rId14" Type="http://schemas.openxmlformats.org/officeDocument/2006/relationships/image" Target="../media/image76.svg"/><Relationship Id="rId22" Type="http://schemas.openxmlformats.org/officeDocument/2006/relationships/image" Target="../media/image84.svg"/></Relationships>
</file>

<file path=ppt/slides/_rels/slide29.xml.rels><?xml version="1.0" encoding="UTF-8" standalone="yes"?>
<Relationships xmlns="http://schemas.openxmlformats.org/package/2006/relationships"><Relationship Id="rId3" Type="http://schemas.openxmlformats.org/officeDocument/2006/relationships/hyperlink" Target="https://lovdata.no/dokument/SPH/KAPITTEL_9-2#KAPITTEL_9-2-1" TargetMode="External"/><Relationship Id="rId2" Type="http://schemas.openxmlformats.org/officeDocument/2006/relationships/hyperlink" Target="https://i.ntnu.no/wiki/-/wiki/Norsk/Retningslinjer+for+reise" TargetMode="External"/><Relationship Id="rId1" Type="http://schemas.openxmlformats.org/officeDocument/2006/relationships/slideLayout" Target="../slideLayouts/slideLayout39.xml"/><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hyperlink" Target="https://lovdata.no/dokument/SPH/KAPITTEL_9-3#KAPITTEL_9-3-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oleObject" Target="../embeddings/oleObject32.bin"/><Relationship Id="rId7" Type="http://schemas.openxmlformats.org/officeDocument/2006/relationships/image" Target="../media/image69.png"/><Relationship Id="rId2" Type="http://schemas.openxmlformats.org/officeDocument/2006/relationships/slideLayout" Target="../slideLayouts/slideLayout39.xml"/><Relationship Id="rId1" Type="http://schemas.openxmlformats.org/officeDocument/2006/relationships/tags" Target="../tags/tag47.xml"/><Relationship Id="rId6" Type="http://schemas.openxmlformats.org/officeDocument/2006/relationships/hyperlink" Target="https://dfo.no/kundesider/lonnstjenester/selvbetjeningsportalen/soke-om-fravaer" TargetMode="External"/><Relationship Id="rId5" Type="http://schemas.openxmlformats.org/officeDocument/2006/relationships/hyperlink" Target="https://lovdata.no/dokument/NL/lov/1988-04-29-21" TargetMode="External"/><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oleObject" Target="../embeddings/oleObject33.bin"/><Relationship Id="rId7" Type="http://schemas.openxmlformats.org/officeDocument/2006/relationships/hyperlink" Target="https://i.ntnu.no/wiki/-/wiki/Norsk/Fleksitid" TargetMode="External"/><Relationship Id="rId2" Type="http://schemas.openxmlformats.org/officeDocument/2006/relationships/slideLayout" Target="../slideLayouts/slideLayout39.xml"/><Relationship Id="rId1" Type="http://schemas.openxmlformats.org/officeDocument/2006/relationships/tags" Target="../tags/tag48.xml"/><Relationship Id="rId6" Type="http://schemas.openxmlformats.org/officeDocument/2006/relationships/hyperlink" Target="https://dfo.no/kundesider/lonnstjenester/selvbetjeningsportalen" TargetMode="External"/><Relationship Id="rId5" Type="http://schemas.openxmlformats.org/officeDocument/2006/relationships/hyperlink" Target="https://dfo.no/kundesider/tid-og-fravaer" TargetMode="External"/><Relationship Id="rId4" Type="http://schemas.openxmlformats.org/officeDocument/2006/relationships/image" Target="../media/image1.emf"/><Relationship Id="rId9" Type="http://schemas.openxmlformats.org/officeDocument/2006/relationships/image" Target="../media/image72.sv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9.xml"/><Relationship Id="rId1" Type="http://schemas.openxmlformats.org/officeDocument/2006/relationships/tags" Target="../tags/tag49.xml"/><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notesSlide" Target="../notesSlides/notesSlide13.xml"/><Relationship Id="rId7" Type="http://schemas.openxmlformats.org/officeDocument/2006/relationships/image" Target="../media/image75.png"/><Relationship Id="rId2" Type="http://schemas.openxmlformats.org/officeDocument/2006/relationships/slideLayout" Target="../slideLayouts/slideLayout43.xml"/><Relationship Id="rId1" Type="http://schemas.openxmlformats.org/officeDocument/2006/relationships/tags" Target="../tags/tag50.xml"/><Relationship Id="rId6" Type="http://schemas.openxmlformats.org/officeDocument/2006/relationships/image" Target="../media/image91.png"/><Relationship Id="rId5" Type="http://schemas.openxmlformats.org/officeDocument/2006/relationships/image" Target="../media/image1.emf"/><Relationship Id="rId4" Type="http://schemas.openxmlformats.org/officeDocument/2006/relationships/oleObject" Target="../embeddings/oleObject35.bin"/></Relationships>
</file>

<file path=ppt/slides/_rels/slide34.xml.rels><?xml version="1.0" encoding="UTF-8" standalone="yes"?>
<Relationships xmlns="http://schemas.openxmlformats.org/package/2006/relationships"><Relationship Id="rId8" Type="http://schemas.openxmlformats.org/officeDocument/2006/relationships/hyperlink" Target="https://dfo.no/kundesider/lonnstjenester/dfo-app" TargetMode="External"/><Relationship Id="rId3" Type="http://schemas.openxmlformats.org/officeDocument/2006/relationships/notesSlide" Target="../notesSlides/notesSlide14.xml"/><Relationship Id="rId7" Type="http://schemas.openxmlformats.org/officeDocument/2006/relationships/image" Target="../media/image93.jpeg"/><Relationship Id="rId2" Type="http://schemas.openxmlformats.org/officeDocument/2006/relationships/slideLayout" Target="../slideLayouts/slideLayout62.xml"/><Relationship Id="rId1" Type="http://schemas.openxmlformats.org/officeDocument/2006/relationships/tags" Target="../tags/tag51.xml"/><Relationship Id="rId6" Type="http://schemas.openxmlformats.org/officeDocument/2006/relationships/image" Target="../media/image92.png"/><Relationship Id="rId5" Type="http://schemas.openxmlformats.org/officeDocument/2006/relationships/image" Target="../media/image1.emf"/><Relationship Id="rId10" Type="http://schemas.openxmlformats.org/officeDocument/2006/relationships/image" Target="../media/image78.svg"/><Relationship Id="rId4" Type="http://schemas.openxmlformats.org/officeDocument/2006/relationships/oleObject" Target="../embeddings/oleObject36.bin"/><Relationship Id="rId9" Type="http://schemas.openxmlformats.org/officeDocument/2006/relationships/image" Target="../media/image77.png"/></Relationships>
</file>

<file path=ppt/slides/_rels/slide35.xml.rels><?xml version="1.0" encoding="UTF-8" standalone="yes"?>
<Relationships xmlns="http://schemas.openxmlformats.org/package/2006/relationships"><Relationship Id="rId8" Type="http://schemas.openxmlformats.org/officeDocument/2006/relationships/hyperlink" Target="https://i.ntnu.no/wiki/-/wiki/Norsk/Syk+i+ferien" TargetMode="External"/><Relationship Id="rId13" Type="http://schemas.openxmlformats.org/officeDocument/2006/relationships/image" Target="../media/image97.svg"/><Relationship Id="rId18" Type="http://schemas.openxmlformats.org/officeDocument/2006/relationships/image" Target="../media/image81.png"/><Relationship Id="rId3" Type="http://schemas.openxmlformats.org/officeDocument/2006/relationships/oleObject" Target="../embeddings/oleObject37.bin"/><Relationship Id="rId7" Type="http://schemas.openxmlformats.org/officeDocument/2006/relationships/hyperlink" Target="https://i.ntnu.no/ferie" TargetMode="External"/><Relationship Id="rId12" Type="http://schemas.openxmlformats.org/officeDocument/2006/relationships/image" Target="../media/image96.png"/><Relationship Id="rId17" Type="http://schemas.openxmlformats.org/officeDocument/2006/relationships/image" Target="../media/image101.svg"/><Relationship Id="rId2" Type="http://schemas.openxmlformats.org/officeDocument/2006/relationships/slideLayout" Target="../slideLayouts/slideLayout62.xml"/><Relationship Id="rId16" Type="http://schemas.openxmlformats.org/officeDocument/2006/relationships/image" Target="../media/image100.png"/><Relationship Id="rId1" Type="http://schemas.openxmlformats.org/officeDocument/2006/relationships/tags" Target="../tags/tag52.xml"/><Relationship Id="rId6" Type="http://schemas.openxmlformats.org/officeDocument/2006/relationships/hyperlink" Target="https://i.ntnu.no/wiki/-/wiki/Norsk/Rydde+i+HR-portalen" TargetMode="External"/><Relationship Id="rId11" Type="http://schemas.openxmlformats.org/officeDocument/2006/relationships/image" Target="../media/image95.svg"/><Relationship Id="rId5" Type="http://schemas.openxmlformats.org/officeDocument/2006/relationships/hyperlink" Target="https://i.ntnu.no/wiki/-/wiki/Norsk/Bott+%C3%B8konomi+og+l%C3%B8nn+-+Oppl%C3%A6ring" TargetMode="External"/><Relationship Id="rId15" Type="http://schemas.openxmlformats.org/officeDocument/2006/relationships/image" Target="../media/image99.svg"/><Relationship Id="rId10" Type="http://schemas.openxmlformats.org/officeDocument/2006/relationships/image" Target="../media/image94.png"/><Relationship Id="rId19" Type="http://schemas.openxmlformats.org/officeDocument/2006/relationships/image" Target="../media/image82.svg"/><Relationship Id="rId4" Type="http://schemas.openxmlformats.org/officeDocument/2006/relationships/image" Target="../media/image1.emf"/><Relationship Id="rId9" Type="http://schemas.openxmlformats.org/officeDocument/2006/relationships/hyperlink" Target="https://hjelp.ntnu.no/tas/public/ssp/content/serviceflow?unid=8da9c45278f444b7a17867f48b4261fa&amp;from=704434b1-13f9-4744-8c91-7e832b3e9805&amp;openedFromService=true" TargetMode="External"/><Relationship Id="rId14" Type="http://schemas.openxmlformats.org/officeDocument/2006/relationships/image" Target="../media/image98.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8.bin"/><Relationship Id="rId7" Type="http://schemas.openxmlformats.org/officeDocument/2006/relationships/image" Target="../media/image80.svg"/><Relationship Id="rId2" Type="http://schemas.openxmlformats.org/officeDocument/2006/relationships/slideLayout" Target="../slideLayouts/slideLayout62.xml"/><Relationship Id="rId1" Type="http://schemas.openxmlformats.org/officeDocument/2006/relationships/tags" Target="../tags/tag53.xml"/><Relationship Id="rId6" Type="http://schemas.openxmlformats.org/officeDocument/2006/relationships/image" Target="../media/image79.png"/><Relationship Id="rId5" Type="http://schemas.openxmlformats.org/officeDocument/2006/relationships/hyperlink" Target="https://innsida.ntnu.no/start#/feed/1b66e817-80b2-3d0d-a340-60f1cd2a8110/510f69c8-dd5c-33ba-8883-5c88d86c6edc" TargetMode="External"/><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notesSlide" Target="../notesSlides/notesSlide15.xml"/><Relationship Id="rId7" Type="http://schemas.openxmlformats.org/officeDocument/2006/relationships/image" Target="../media/image83.png"/><Relationship Id="rId2" Type="http://schemas.openxmlformats.org/officeDocument/2006/relationships/slideLayout" Target="../slideLayouts/slideLayout62.xml"/><Relationship Id="rId1" Type="http://schemas.openxmlformats.org/officeDocument/2006/relationships/tags" Target="../tags/tag54.xml"/><Relationship Id="rId6" Type="http://schemas.openxmlformats.org/officeDocument/2006/relationships/image" Target="../media/image102.png"/><Relationship Id="rId5" Type="http://schemas.openxmlformats.org/officeDocument/2006/relationships/image" Target="../media/image1.emf"/><Relationship Id="rId4" Type="http://schemas.openxmlformats.org/officeDocument/2006/relationships/oleObject" Target="../embeddings/oleObject39.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0.bin"/><Relationship Id="rId7" Type="http://schemas.openxmlformats.org/officeDocument/2006/relationships/image" Target="../media/image86.svg"/><Relationship Id="rId2" Type="http://schemas.openxmlformats.org/officeDocument/2006/relationships/slideLayout" Target="../slideLayouts/slideLayout62.xml"/><Relationship Id="rId1" Type="http://schemas.openxmlformats.org/officeDocument/2006/relationships/tags" Target="../tags/tag55.xml"/><Relationship Id="rId6" Type="http://schemas.openxmlformats.org/officeDocument/2006/relationships/image" Target="../media/image85.png"/><Relationship Id="rId5" Type="http://schemas.openxmlformats.org/officeDocument/2006/relationships/hyperlink" Target="https://i.ntnu.no/wiki/-/wiki/Norsk/Gjestetjenesten" TargetMode="External"/><Relationship Id="rId4" Type="http://schemas.openxmlformats.org/officeDocument/2006/relationships/image" Target="../media/image1.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62.xml"/><Relationship Id="rId1" Type="http://schemas.openxmlformats.org/officeDocument/2006/relationships/tags" Target="../tags/tag56.xml"/><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2.xml"/><Relationship Id="rId1" Type="http://schemas.openxmlformats.org/officeDocument/2006/relationships/tags" Target="../tags/tag57.xml"/><Relationship Id="rId4" Type="http://schemas.openxmlformats.org/officeDocument/2006/relationships/image" Target="../media/image1.emf"/></Relationships>
</file>

<file path=ppt/slides/_rels/slide41.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oleObject" Target="../embeddings/oleObject43.bin"/><Relationship Id="rId7" Type="http://schemas.openxmlformats.org/officeDocument/2006/relationships/image" Target="../media/image105.png"/><Relationship Id="rId2" Type="http://schemas.openxmlformats.org/officeDocument/2006/relationships/slideLayout" Target="../slideLayouts/slideLayout6.xml"/><Relationship Id="rId1" Type="http://schemas.openxmlformats.org/officeDocument/2006/relationships/tags" Target="../tags/tag58.xml"/><Relationship Id="rId6" Type="http://schemas.openxmlformats.org/officeDocument/2006/relationships/image" Target="../media/image104.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emf"/><Relationship Id="rId9" Type="http://schemas.openxmlformats.org/officeDocument/2006/relationships/image" Target="../media/image107.png"/></Relationships>
</file>

<file path=ppt/slides/_rels/slide42.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hyperlink" Target="https://studntnu.sharepoint.com/:p:/s/o365_BOTTkonomiogLnninnfringNTNU/EbE06nLpkQxLphVK6c4dDcwB-OsaMQkjN9onU2uAo4zelg?e=bGhdUu" TargetMode="External"/><Relationship Id="rId7" Type="http://schemas.openxmlformats.org/officeDocument/2006/relationships/hyperlink" Target="https://i.ntnu.no/wiki/-/wiki/Norsk/Bott+%C3%B8konomi+og+l%C3%B8nn+-+Oppl%C3%A6rin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s.ntnu.no/bott-ol" TargetMode="External"/><Relationship Id="rId5" Type="http://schemas.openxmlformats.org/officeDocument/2006/relationships/hyperlink" Target="https://innsida.ntnu.no/start#/feed/tags:%23bott-%C3%B8l" TargetMode="External"/><Relationship Id="rId4" Type="http://schemas.openxmlformats.org/officeDocument/2006/relationships/hyperlink" Target="https://innsida.ntnu.no/start#/feed/610592a9-1fa5-3581-96bf-a1b92e13c58a" TargetMode="External"/><Relationship Id="rId9" Type="http://schemas.openxmlformats.org/officeDocument/2006/relationships/image" Target="../media/image110.sv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0.x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1.xml"/><Relationship Id="rId1" Type="http://schemas.openxmlformats.org/officeDocument/2006/relationships/tags" Target="../tags/tag33.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0.xml"/><Relationship Id="rId1" Type="http://schemas.openxmlformats.org/officeDocument/2006/relationships/tags" Target="../tags/tag34.xml"/><Relationship Id="rId5" Type="http://schemas.openxmlformats.org/officeDocument/2006/relationships/image" Target="../media/image1.emf"/><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0" y="0"/>
            <a:ext cx="9144000" cy="51435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ittel 1"/>
          <p:cNvSpPr>
            <a:spLocks noGrp="1"/>
          </p:cNvSpPr>
          <p:nvPr>
            <p:ph type="ctrTitle"/>
          </p:nvPr>
        </p:nvSpPr>
        <p:spPr>
          <a:xfrm>
            <a:off x="514956" y="2429423"/>
            <a:ext cx="8114088" cy="646331"/>
          </a:xfrm>
        </p:spPr>
        <p:txBody>
          <a:bodyPr/>
          <a:lstStyle/>
          <a:p>
            <a:pPr algn="ctr"/>
            <a:r>
              <a:rPr lang="nb-NO">
                <a:solidFill>
                  <a:schemeClr val="bg1"/>
                </a:solidFill>
              </a:rPr>
              <a:t>Desember BOTT ØL</a:t>
            </a:r>
          </a:p>
        </p:txBody>
      </p:sp>
      <p:sp>
        <p:nvSpPr>
          <p:cNvPr id="10" name="Undertittel 2"/>
          <p:cNvSpPr>
            <a:spLocks noGrp="1"/>
          </p:cNvSpPr>
          <p:nvPr>
            <p:ph type="subTitle" idx="1"/>
          </p:nvPr>
        </p:nvSpPr>
        <p:spPr>
          <a:xfrm>
            <a:off x="514956" y="3069682"/>
            <a:ext cx="8114089" cy="598097"/>
          </a:xfrm>
        </p:spPr>
        <p:txBody>
          <a:bodyPr vert="horz" lIns="91440" tIns="45720" rIns="91440" bIns="45720" rtlCol="0" anchor="t">
            <a:normAutofit/>
          </a:bodyPr>
          <a:lstStyle/>
          <a:p>
            <a:pPr algn="ctr"/>
            <a:r>
              <a:rPr lang="nb-NO">
                <a:solidFill>
                  <a:schemeClr val="bg1">
                    <a:lumMod val="85000"/>
                  </a:schemeClr>
                </a:solidFill>
              </a:rPr>
              <a:t>Pakke til ledere på enheter og i Fellesadministrasjonen</a:t>
            </a:r>
          </a:p>
        </p:txBody>
      </p:sp>
      <p:pic>
        <p:nvPicPr>
          <p:cNvPr id="5" name="Bilde 4">
            <a:extLst>
              <a:ext uri="{FF2B5EF4-FFF2-40B4-BE49-F238E27FC236}">
                <a16:creationId xmlns:a16="http://schemas.microsoft.com/office/drawing/2014/main" id="{589D61C2-2E0E-8541-A434-8E4817E38EF2}"/>
              </a:ext>
            </a:extLst>
          </p:cNvPr>
          <p:cNvPicPr>
            <a:picLocks noChangeAspect="1"/>
          </p:cNvPicPr>
          <p:nvPr/>
        </p:nvPicPr>
        <p:blipFill>
          <a:blip r:embed="rId2"/>
          <a:stretch>
            <a:fillRect/>
          </a:stretch>
        </p:blipFill>
        <p:spPr>
          <a:xfrm>
            <a:off x="1868815" y="1160664"/>
            <a:ext cx="5406359" cy="433297"/>
          </a:xfrm>
          <a:prstGeom prst="rect">
            <a:avLst/>
          </a:prstGeom>
        </p:spPr>
      </p:pic>
      <p:sp>
        <p:nvSpPr>
          <p:cNvPr id="3" name="TekstSylinder 2">
            <a:extLst>
              <a:ext uri="{FF2B5EF4-FFF2-40B4-BE49-F238E27FC236}">
                <a16:creationId xmlns:a16="http://schemas.microsoft.com/office/drawing/2014/main" id="{6D4352E3-D06E-4913-9799-0D05A1AB8454}"/>
              </a:ext>
            </a:extLst>
          </p:cNvPr>
          <p:cNvSpPr txBox="1"/>
          <p:nvPr/>
        </p:nvSpPr>
        <p:spPr>
          <a:xfrm>
            <a:off x="6723742" y="135082"/>
            <a:ext cx="218209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a:solidFill>
                  <a:schemeClr val="tx2"/>
                </a:solidFill>
              </a:rPr>
              <a:t>Dato: 05.12.2022</a:t>
            </a:r>
            <a:endParaRPr lang="nb-NO">
              <a:solidFill>
                <a:schemeClr val="tx2"/>
              </a:solidFill>
              <a:cs typeface="Arial"/>
            </a:endParaRP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9978DF6-E7CE-4CFA-852C-F8C8FD2A1E85}"/>
              </a:ext>
            </a:extLst>
          </p:cNvPr>
          <p:cNvGraphicFramePr>
            <a:graphicFrameLocks noChangeAspect="1"/>
          </p:cNvGraphicFramePr>
          <p:nvPr>
            <p:custDataLst>
              <p:tags r:id="rId1"/>
            </p:custDataLst>
            <p:extLst>
              <p:ext uri="{D42A27DB-BD31-4B8C-83A1-F6EECF244321}">
                <p14:modId xmlns:p14="http://schemas.microsoft.com/office/powerpoint/2010/main" val="2970132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3" name="Object 2" hidden="1">
                        <a:extLst>
                          <a:ext uri="{FF2B5EF4-FFF2-40B4-BE49-F238E27FC236}">
                            <a16:creationId xmlns:a16="http://schemas.microsoft.com/office/drawing/2014/main" id="{69978DF6-E7CE-4CFA-852C-F8C8FD2A1E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Plassholder for tekst 1">
            <a:extLst>
              <a:ext uri="{FF2B5EF4-FFF2-40B4-BE49-F238E27FC236}">
                <a16:creationId xmlns:a16="http://schemas.microsoft.com/office/drawing/2014/main" id="{F1653BB0-0990-4FD0-99DC-5D2DB5CDF157}"/>
              </a:ext>
            </a:extLst>
          </p:cNvPr>
          <p:cNvSpPr>
            <a:spLocks noGrp="1"/>
          </p:cNvSpPr>
          <p:nvPr>
            <p:ph type="body" idx="1"/>
          </p:nvPr>
        </p:nvSpPr>
        <p:spPr>
          <a:xfrm>
            <a:off x="406521" y="2187057"/>
            <a:ext cx="7395061" cy="1350000"/>
          </a:xfrm>
        </p:spPr>
        <p:txBody>
          <a:bodyPr>
            <a:normAutofit/>
          </a:bodyPr>
          <a:lstStyle/>
          <a:p>
            <a:r>
              <a:rPr lang="nb-NO"/>
              <a:t>Brukerstøtte og beredskap</a:t>
            </a:r>
            <a:endParaRPr lang="nb-NO" b="0"/>
          </a:p>
          <a:p>
            <a:endParaRPr lang="nb-NO"/>
          </a:p>
        </p:txBody>
      </p:sp>
      <p:sp>
        <p:nvSpPr>
          <p:cNvPr id="4" name="Tittel 3">
            <a:extLst>
              <a:ext uri="{FF2B5EF4-FFF2-40B4-BE49-F238E27FC236}">
                <a16:creationId xmlns:a16="http://schemas.microsoft.com/office/drawing/2014/main" id="{91448D21-BB16-4FC2-A000-46D6923F1DA4}"/>
              </a:ext>
            </a:extLst>
          </p:cNvPr>
          <p:cNvSpPr>
            <a:spLocks noGrp="1"/>
          </p:cNvSpPr>
          <p:nvPr>
            <p:ph type="title"/>
          </p:nvPr>
        </p:nvSpPr>
        <p:spPr/>
        <p:txBody>
          <a:bodyPr vert="horz">
            <a:normAutofit/>
          </a:bodyPr>
          <a:lstStyle/>
          <a:p>
            <a:r>
              <a:rPr lang="nb-NO" sz="10100"/>
              <a:t>03</a:t>
            </a:r>
            <a:endParaRPr lang="nb-NO"/>
          </a:p>
        </p:txBody>
      </p:sp>
    </p:spTree>
    <p:extLst>
      <p:ext uri="{BB962C8B-B14F-4D97-AF65-F5344CB8AC3E}">
        <p14:creationId xmlns:p14="http://schemas.microsoft.com/office/powerpoint/2010/main" val="2475165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85280B8-1D99-4CE8-9482-36115D220B38}"/>
              </a:ext>
            </a:extLst>
          </p:cNvPr>
          <p:cNvGraphicFramePr>
            <a:graphicFrameLocks noChangeAspect="1"/>
          </p:cNvGraphicFramePr>
          <p:nvPr>
            <p:custDataLst>
              <p:tags r:id="rId1"/>
            </p:custDataLst>
            <p:extLst>
              <p:ext uri="{D42A27DB-BD31-4B8C-83A1-F6EECF244321}">
                <p14:modId xmlns:p14="http://schemas.microsoft.com/office/powerpoint/2010/main" val="127609497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11" name="Object 10" hidden="1">
                        <a:extLst>
                          <a:ext uri="{FF2B5EF4-FFF2-40B4-BE49-F238E27FC236}">
                            <a16:creationId xmlns:a16="http://schemas.microsoft.com/office/drawing/2014/main" id="{C85280B8-1D99-4CE8-9482-36115D220B38}"/>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077F8119-1F37-441B-9F17-147081119828}"/>
              </a:ext>
            </a:extLst>
          </p:cNvPr>
          <p:cNvSpPr/>
          <p:nvPr/>
        </p:nvSpPr>
        <p:spPr>
          <a:xfrm>
            <a:off x="64572" y="1121827"/>
            <a:ext cx="2133000" cy="3590894"/>
          </a:xfrm>
          <a:prstGeom prst="rect">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50"/>
          </a:p>
        </p:txBody>
      </p:sp>
      <p:sp>
        <p:nvSpPr>
          <p:cNvPr id="14" name="Rectangle 13">
            <a:extLst>
              <a:ext uri="{FF2B5EF4-FFF2-40B4-BE49-F238E27FC236}">
                <a16:creationId xmlns:a16="http://schemas.microsoft.com/office/drawing/2014/main" id="{29684BA6-7EC7-4028-9E49-30452524A404}"/>
              </a:ext>
            </a:extLst>
          </p:cNvPr>
          <p:cNvSpPr/>
          <p:nvPr/>
        </p:nvSpPr>
        <p:spPr>
          <a:xfrm>
            <a:off x="6959073" y="1121827"/>
            <a:ext cx="2133000" cy="3590894"/>
          </a:xfrm>
          <a:prstGeom prst="rect">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50"/>
          </a:p>
        </p:txBody>
      </p:sp>
      <p:sp>
        <p:nvSpPr>
          <p:cNvPr id="15" name="Rectangle 14">
            <a:extLst>
              <a:ext uri="{FF2B5EF4-FFF2-40B4-BE49-F238E27FC236}">
                <a16:creationId xmlns:a16="http://schemas.microsoft.com/office/drawing/2014/main" id="{9C0486D1-0383-4166-8AF1-0C05BBCE26E5}"/>
              </a:ext>
            </a:extLst>
          </p:cNvPr>
          <p:cNvSpPr/>
          <p:nvPr/>
        </p:nvSpPr>
        <p:spPr>
          <a:xfrm>
            <a:off x="2385779" y="1121827"/>
            <a:ext cx="2133000" cy="3590894"/>
          </a:xfrm>
          <a:prstGeom prst="rect">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50"/>
          </a:p>
        </p:txBody>
      </p:sp>
      <p:sp>
        <p:nvSpPr>
          <p:cNvPr id="16" name="Rectangle 15">
            <a:extLst>
              <a:ext uri="{FF2B5EF4-FFF2-40B4-BE49-F238E27FC236}">
                <a16:creationId xmlns:a16="http://schemas.microsoft.com/office/drawing/2014/main" id="{D709F16A-9EE5-4757-B5AF-AB45F7F312B9}"/>
              </a:ext>
            </a:extLst>
          </p:cNvPr>
          <p:cNvSpPr/>
          <p:nvPr/>
        </p:nvSpPr>
        <p:spPr>
          <a:xfrm>
            <a:off x="4672426" y="1121827"/>
            <a:ext cx="2133000" cy="3590894"/>
          </a:xfrm>
          <a:prstGeom prst="rect">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50">
              <a:solidFill>
                <a:schemeClr val="bg1"/>
              </a:solidFill>
            </a:endParaRPr>
          </a:p>
        </p:txBody>
      </p:sp>
      <p:sp>
        <p:nvSpPr>
          <p:cNvPr id="2" name="Title 1">
            <a:extLst>
              <a:ext uri="{FF2B5EF4-FFF2-40B4-BE49-F238E27FC236}">
                <a16:creationId xmlns:a16="http://schemas.microsoft.com/office/drawing/2014/main" id="{3A9F1B3D-38F9-8706-B9CB-F3E184D0ABAB}"/>
              </a:ext>
            </a:extLst>
          </p:cNvPr>
          <p:cNvSpPr>
            <a:spLocks noGrp="1"/>
          </p:cNvSpPr>
          <p:nvPr>
            <p:ph type="title"/>
          </p:nvPr>
        </p:nvSpPr>
        <p:spPr>
          <a:xfrm>
            <a:off x="50818" y="40745"/>
            <a:ext cx="8418747" cy="586957"/>
          </a:xfrm>
        </p:spPr>
        <p:txBody>
          <a:bodyPr vert="horz"/>
          <a:lstStyle/>
          <a:p>
            <a:r>
              <a:rPr lang="en-US" sz="3200" err="1"/>
              <a:t>Hva</a:t>
            </a:r>
            <a:r>
              <a:rPr lang="en-US" sz="3200"/>
              <a:t> </a:t>
            </a:r>
            <a:r>
              <a:rPr lang="en-US" sz="3200" err="1"/>
              <a:t>bør</a:t>
            </a:r>
            <a:r>
              <a:rPr lang="en-US" sz="3200"/>
              <a:t> du </a:t>
            </a:r>
            <a:r>
              <a:rPr lang="en-US" sz="3200" err="1"/>
              <a:t>være</a:t>
            </a:r>
            <a:r>
              <a:rPr lang="en-US" sz="3200"/>
              <a:t> </a:t>
            </a:r>
            <a:r>
              <a:rPr lang="en-US" sz="3200" err="1"/>
              <a:t>forberedt</a:t>
            </a:r>
            <a:r>
              <a:rPr lang="en-US" sz="3200"/>
              <a:t> </a:t>
            </a:r>
            <a:r>
              <a:rPr lang="en-US" sz="3200" err="1"/>
              <a:t>på</a:t>
            </a:r>
            <a:r>
              <a:rPr lang="en-US" sz="3200"/>
              <a:t> i </a:t>
            </a:r>
            <a:r>
              <a:rPr lang="en-US" sz="3200" err="1"/>
              <a:t>januar</a:t>
            </a:r>
            <a:r>
              <a:rPr lang="en-US" sz="3200"/>
              <a:t>?</a:t>
            </a:r>
            <a:endParaRPr lang="nb-NO" sz="3200"/>
          </a:p>
        </p:txBody>
      </p:sp>
      <p:pic>
        <p:nvPicPr>
          <p:cNvPr id="4" name="Grafikk 4" descr="Lost with solid fill">
            <a:extLst>
              <a:ext uri="{FF2B5EF4-FFF2-40B4-BE49-F238E27FC236}">
                <a16:creationId xmlns:a16="http://schemas.microsoft.com/office/drawing/2014/main" id="{A4B1EB04-9796-BE36-88AE-65B3486BAF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3170" y="620280"/>
            <a:ext cx="1776845" cy="1791689"/>
          </a:xfrm>
          <a:prstGeom prst="rect">
            <a:avLst/>
          </a:prstGeom>
        </p:spPr>
      </p:pic>
      <p:sp>
        <p:nvSpPr>
          <p:cNvPr id="5" name="TekstSylinder 4">
            <a:extLst>
              <a:ext uri="{FF2B5EF4-FFF2-40B4-BE49-F238E27FC236}">
                <a16:creationId xmlns:a16="http://schemas.microsoft.com/office/drawing/2014/main" id="{17D01DF8-5BF3-B870-F2FF-31B33D01066A}"/>
              </a:ext>
            </a:extLst>
          </p:cNvPr>
          <p:cNvSpPr txBox="1"/>
          <p:nvPr/>
        </p:nvSpPr>
        <p:spPr>
          <a:xfrm>
            <a:off x="84373" y="2376250"/>
            <a:ext cx="2059672" cy="152349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nn-NO" sz="1050" b="1">
                <a:solidFill>
                  <a:schemeClr val="bg1"/>
                </a:solidFill>
                <a:cs typeface="Arial"/>
              </a:rPr>
              <a:t>Armer og bein</a:t>
            </a:r>
            <a:br>
              <a:rPr lang="nn-NO" sz="1050" b="1">
                <a:cs typeface="Arial"/>
              </a:rPr>
            </a:br>
            <a:r>
              <a:rPr lang="nn-NO" sz="1050">
                <a:solidFill>
                  <a:schemeClr val="bg1"/>
                </a:solidFill>
                <a:cs typeface="Arial"/>
              </a:rPr>
              <a:t>Det er truleg fleire ting som må løyast "ad hoc" og ting som ikkje fungerer som tiltenkt i januar. Mange vil leita etter kva ting er. Nokon får sikkert ikkje logga seg på der dei trur. Sjølv om me har ei god brukarstøtterigg vil dette truleg blir utfordrande.</a:t>
            </a:r>
          </a:p>
        </p:txBody>
      </p:sp>
      <p:pic>
        <p:nvPicPr>
          <p:cNvPr id="6" name="Grafikk 4" descr="Rollercoaster Down with solid fill">
            <a:extLst>
              <a:ext uri="{FF2B5EF4-FFF2-40B4-BE49-F238E27FC236}">
                <a16:creationId xmlns:a16="http://schemas.microsoft.com/office/drawing/2014/main" id="{64D08C13-5A26-3939-2253-339514A13C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92239" y="620280"/>
            <a:ext cx="1776845" cy="1776845"/>
          </a:xfrm>
          <a:prstGeom prst="rect">
            <a:avLst/>
          </a:prstGeom>
        </p:spPr>
      </p:pic>
      <p:sp>
        <p:nvSpPr>
          <p:cNvPr id="7" name="TekstSylinder 6">
            <a:extLst>
              <a:ext uri="{FF2B5EF4-FFF2-40B4-BE49-F238E27FC236}">
                <a16:creationId xmlns:a16="http://schemas.microsoft.com/office/drawing/2014/main" id="{53E25868-7623-6F38-7F09-6AE4186C5175}"/>
              </a:ext>
            </a:extLst>
          </p:cNvPr>
          <p:cNvSpPr txBox="1"/>
          <p:nvPr/>
        </p:nvSpPr>
        <p:spPr>
          <a:xfrm>
            <a:off x="2422443" y="2376250"/>
            <a:ext cx="2059672" cy="168507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nn-NO" sz="1050" b="1">
                <a:solidFill>
                  <a:schemeClr val="bg1"/>
                </a:solidFill>
                <a:cs typeface="Arial"/>
              </a:rPr>
              <a:t>Fra det kjente til det ukjente</a:t>
            </a:r>
          </a:p>
          <a:p>
            <a:pPr algn="ctr"/>
            <a:r>
              <a:rPr lang="nn-NO" sz="1050">
                <a:solidFill>
                  <a:schemeClr val="bg1"/>
                </a:solidFill>
                <a:cs typeface="Arial"/>
              </a:rPr>
              <a:t>Ingen system er like gode som dagen før de byttast ut. Dei gamle systema er kjende. Dei nye er berre delvis det. Me må ha nok tolmod til å forstå korleis dei nye systema skal fungera i lag med prosessar og rollar før me konkluderer på om noko ikkje verkar. </a:t>
            </a:r>
            <a:endParaRPr lang="nn-NO" sz="1050" b="1">
              <a:solidFill>
                <a:schemeClr val="bg1"/>
              </a:solidFill>
              <a:cs typeface="Arial"/>
            </a:endParaRPr>
          </a:p>
        </p:txBody>
      </p:sp>
      <p:pic>
        <p:nvPicPr>
          <p:cNvPr id="8" name="Grafikk 4" descr="Ui Ux with solid fill">
            <a:extLst>
              <a:ext uri="{FF2B5EF4-FFF2-40B4-BE49-F238E27FC236}">
                <a16:creationId xmlns:a16="http://schemas.microsoft.com/office/drawing/2014/main" id="{4F873C7C-13FD-3700-14BC-29480BF9A88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89166" y="627702"/>
            <a:ext cx="1776845" cy="1776845"/>
          </a:xfrm>
          <a:prstGeom prst="rect">
            <a:avLst/>
          </a:prstGeom>
        </p:spPr>
      </p:pic>
      <p:sp>
        <p:nvSpPr>
          <p:cNvPr id="9" name="TekstSylinder 8">
            <a:extLst>
              <a:ext uri="{FF2B5EF4-FFF2-40B4-BE49-F238E27FC236}">
                <a16:creationId xmlns:a16="http://schemas.microsoft.com/office/drawing/2014/main" id="{832FB6E4-2E27-5803-4635-18DE9992781A}"/>
              </a:ext>
            </a:extLst>
          </p:cNvPr>
          <p:cNvSpPr txBox="1"/>
          <p:nvPr/>
        </p:nvSpPr>
        <p:spPr>
          <a:xfrm>
            <a:off x="4666046" y="2376250"/>
            <a:ext cx="2145536" cy="200824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nn-NO" sz="1050" b="1">
                <a:solidFill>
                  <a:schemeClr val="bg1"/>
                </a:solidFill>
                <a:cs typeface="Arial"/>
              </a:rPr>
              <a:t>Kapasitet og brukarstøtte</a:t>
            </a:r>
            <a:br>
              <a:rPr lang="nn-NO" sz="1050" b="1">
                <a:solidFill>
                  <a:schemeClr val="bg1"/>
                </a:solidFill>
                <a:cs typeface="Arial"/>
              </a:rPr>
            </a:br>
            <a:r>
              <a:rPr lang="nn-NO" sz="1050">
                <a:solidFill>
                  <a:schemeClr val="bg1"/>
                </a:solidFill>
                <a:cs typeface="Arial"/>
              </a:rPr>
              <a:t>Det riggast ein god brukarstøtte-organisasjon. Me har henta inn erfaringane frå dei andre universiteta. Men det er nok umogleg å dimensjonera denne fullgodt. Der me klarar å byggja lokal brukarstøtte og forståelse for kvar informasjon ligg kan me avlasta og prioritera brukarstøtta til dei vanskelige tematikkane. </a:t>
            </a:r>
            <a:br>
              <a:rPr lang="nn-NO" sz="1050" b="1">
                <a:cs typeface="Arial"/>
              </a:rPr>
            </a:br>
            <a:endParaRPr lang="en-US" sz="1050">
              <a:solidFill>
                <a:schemeClr val="bg1"/>
              </a:solidFill>
            </a:endParaRPr>
          </a:p>
        </p:txBody>
      </p:sp>
      <p:pic>
        <p:nvPicPr>
          <p:cNvPr id="12" name="Grafikk 4" descr="Fork In Road with solid fill">
            <a:extLst>
              <a:ext uri="{FF2B5EF4-FFF2-40B4-BE49-F238E27FC236}">
                <a16:creationId xmlns:a16="http://schemas.microsoft.com/office/drawing/2014/main" id="{3DAE8499-B907-1481-B8E1-85E56E5D22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43004" y="620280"/>
            <a:ext cx="1776845" cy="1776845"/>
          </a:xfrm>
          <a:prstGeom prst="rect">
            <a:avLst/>
          </a:prstGeom>
        </p:spPr>
      </p:pic>
      <p:sp>
        <p:nvSpPr>
          <p:cNvPr id="13" name="TekstSylinder 12">
            <a:extLst>
              <a:ext uri="{FF2B5EF4-FFF2-40B4-BE49-F238E27FC236}">
                <a16:creationId xmlns:a16="http://schemas.microsoft.com/office/drawing/2014/main" id="{D727730F-3049-2299-4D85-FCC5325DDE0F}"/>
              </a:ext>
            </a:extLst>
          </p:cNvPr>
          <p:cNvSpPr txBox="1"/>
          <p:nvPr/>
        </p:nvSpPr>
        <p:spPr>
          <a:xfrm>
            <a:off x="6972047" y="2376250"/>
            <a:ext cx="2126182" cy="184665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nn-NO" sz="1050" b="1">
                <a:solidFill>
                  <a:schemeClr val="bg1"/>
                </a:solidFill>
                <a:cs typeface="Arial"/>
              </a:rPr>
              <a:t>Å stå i endring</a:t>
            </a:r>
            <a:br>
              <a:rPr lang="nn-NO" sz="1050" b="1">
                <a:cs typeface="Arial"/>
              </a:rPr>
            </a:br>
            <a:r>
              <a:rPr lang="nn-NO" sz="1050">
                <a:solidFill>
                  <a:schemeClr val="bg1"/>
                </a:solidFill>
                <a:cs typeface="Arial"/>
              </a:rPr>
              <a:t>Me forventar at fleire vil kikka seg over skuldra til dei gamle systema om me får utfordringar, ikkje leverer på forventingar eller om ein ikkje har forstått roller eller nye prosessar. Det er då viktig at me held fast på kvifor me gjennomfører prosjektet og kva me skal få til.  </a:t>
            </a:r>
            <a:br>
              <a:rPr lang="nn-NO" sz="1050" b="1">
                <a:cs typeface="Arial"/>
              </a:rPr>
            </a:br>
            <a:endParaRPr lang="nb-NO" sz="1050">
              <a:solidFill>
                <a:schemeClr val="bg1"/>
              </a:solidFill>
            </a:endParaRPr>
          </a:p>
        </p:txBody>
      </p:sp>
    </p:spTree>
    <p:extLst>
      <p:ext uri="{BB962C8B-B14F-4D97-AF65-F5344CB8AC3E}">
        <p14:creationId xmlns:p14="http://schemas.microsoft.com/office/powerpoint/2010/main" val="1215394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FB2A83D-E3C3-4870-8303-BD37FF3CBE11}"/>
              </a:ext>
            </a:extLst>
          </p:cNvPr>
          <p:cNvGraphicFramePr>
            <a:graphicFrameLocks noChangeAspect="1"/>
          </p:cNvGraphicFramePr>
          <p:nvPr>
            <p:custDataLst>
              <p:tags r:id="rId1"/>
            </p:custDataLst>
            <p:extLst>
              <p:ext uri="{D42A27DB-BD31-4B8C-83A1-F6EECF244321}">
                <p14:modId xmlns:p14="http://schemas.microsoft.com/office/powerpoint/2010/main" val="706793609"/>
              </p:ext>
            </p:ext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2FB2A83D-E3C3-4870-8303-BD37FF3CBE11}"/>
                          </a:ext>
                        </a:extLst>
                      </p:cNvPr>
                      <p:cNvPicPr/>
                      <p:nvPr/>
                    </p:nvPicPr>
                    <p:blipFill>
                      <a:blip r:embed="rId5"/>
                      <a:stretch>
                        <a:fillRect/>
                      </a:stretch>
                    </p:blipFill>
                    <p:spPr>
                      <a:xfrm>
                        <a:off x="1192" y="1192"/>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6D9379B-7E23-4514-AFCA-8A49B7369200}"/>
              </a:ext>
            </a:extLst>
          </p:cNvPr>
          <p:cNvSpPr>
            <a:spLocks noGrp="1"/>
          </p:cNvSpPr>
          <p:nvPr>
            <p:ph type="title"/>
          </p:nvPr>
        </p:nvSpPr>
        <p:spPr>
          <a:xfrm>
            <a:off x="301385" y="298339"/>
            <a:ext cx="8418747" cy="648512"/>
          </a:xfrm>
        </p:spPr>
        <p:txBody>
          <a:bodyPr vert="horz"/>
          <a:lstStyle/>
          <a:p>
            <a:r>
              <a:rPr lang="nb-NO"/>
              <a:t>Info om brukerstøtte</a:t>
            </a:r>
          </a:p>
        </p:txBody>
      </p:sp>
      <p:sp>
        <p:nvSpPr>
          <p:cNvPr id="8" name="Content Placeholder 7">
            <a:extLst>
              <a:ext uri="{FF2B5EF4-FFF2-40B4-BE49-F238E27FC236}">
                <a16:creationId xmlns:a16="http://schemas.microsoft.com/office/drawing/2014/main" id="{764B055A-C2EA-4884-8BF3-36EDEB482DBB}"/>
              </a:ext>
            </a:extLst>
          </p:cNvPr>
          <p:cNvSpPr>
            <a:spLocks noGrp="1"/>
          </p:cNvSpPr>
          <p:nvPr>
            <p:ph idx="1"/>
          </p:nvPr>
        </p:nvSpPr>
        <p:spPr/>
        <p:txBody>
          <a:bodyPr/>
          <a:lstStyle/>
          <a:p>
            <a:r>
              <a:rPr lang="nb-NO" sz="2000"/>
              <a:t>Det er flere brukerstøtter som fungerer i samspill fra 01.01.23.</a:t>
            </a:r>
          </a:p>
          <a:p>
            <a:pPr lvl="1"/>
            <a:r>
              <a:rPr lang="nb-NO" sz="1800"/>
              <a:t>IT-brukerstøtte</a:t>
            </a:r>
          </a:p>
          <a:p>
            <a:pPr lvl="1"/>
            <a:r>
              <a:rPr lang="nb-NO" sz="1800"/>
              <a:t>Brukerstøtte på Økonomiavdelingen</a:t>
            </a:r>
          </a:p>
          <a:p>
            <a:pPr lvl="1"/>
            <a:r>
              <a:rPr lang="nb-NO" sz="1800"/>
              <a:t>Brukerstøtte på Tjenestesenteret</a:t>
            </a:r>
          </a:p>
          <a:p>
            <a:pPr lvl="1"/>
            <a:r>
              <a:rPr lang="nb-NO" sz="1800"/>
              <a:t>BEVISST brukerstøtte</a:t>
            </a:r>
          </a:p>
          <a:p>
            <a:r>
              <a:rPr lang="nb-NO" sz="2000"/>
              <a:t>Det er viktig å prioritere lokal brukerstøtte og 0. og 1. linjebrukerstøtte der dette er mulig. Dette vil sikre at 2. og 3.-linje brukerstøtte kan jobbe med mer kompliserte saker.</a:t>
            </a:r>
          </a:p>
          <a:p>
            <a:r>
              <a:rPr lang="nb-NO" sz="2000"/>
              <a:t>Spesielt viktig er det å bruke prosessrådgivere for å yte lokal brukerstøtte der dette er mulig</a:t>
            </a:r>
          </a:p>
        </p:txBody>
      </p:sp>
    </p:spTree>
    <p:extLst>
      <p:ext uri="{BB962C8B-B14F-4D97-AF65-F5344CB8AC3E}">
        <p14:creationId xmlns:p14="http://schemas.microsoft.com/office/powerpoint/2010/main" val="1533239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FB2A83D-E3C3-4870-8303-BD37FF3CBE11}"/>
              </a:ext>
            </a:extLst>
          </p:cNvPr>
          <p:cNvGraphicFramePr>
            <a:graphicFrameLocks noChangeAspect="1"/>
          </p:cNvGraphicFramePr>
          <p:nvPr>
            <p:custDataLst>
              <p:tags r:id="rId1"/>
            </p:custDataLst>
            <p:extLst>
              <p:ext uri="{D42A27DB-BD31-4B8C-83A1-F6EECF244321}">
                <p14:modId xmlns:p14="http://schemas.microsoft.com/office/powerpoint/2010/main" val="2666268229"/>
              </p:ext>
            </p:ext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2FB2A83D-E3C3-4870-8303-BD37FF3CBE11}"/>
                          </a:ext>
                        </a:extLst>
                      </p:cNvPr>
                      <p:cNvPicPr/>
                      <p:nvPr/>
                    </p:nvPicPr>
                    <p:blipFill>
                      <a:blip r:embed="rId5"/>
                      <a:stretch>
                        <a:fillRect/>
                      </a:stretch>
                    </p:blipFill>
                    <p:spPr>
                      <a:xfrm>
                        <a:off x="1192" y="1192"/>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6D9379B-7E23-4514-AFCA-8A49B7369200}"/>
              </a:ext>
            </a:extLst>
          </p:cNvPr>
          <p:cNvSpPr>
            <a:spLocks noGrp="1"/>
          </p:cNvSpPr>
          <p:nvPr>
            <p:ph type="title"/>
          </p:nvPr>
        </p:nvSpPr>
        <p:spPr>
          <a:xfrm>
            <a:off x="301385" y="215908"/>
            <a:ext cx="8418747" cy="510012"/>
          </a:xfrm>
        </p:spPr>
        <p:txBody>
          <a:bodyPr vert="horz"/>
          <a:lstStyle/>
          <a:p>
            <a:r>
              <a:rPr lang="nb-NO" sz="2700"/>
              <a:t>Struktur for brukerstøtten </a:t>
            </a:r>
          </a:p>
        </p:txBody>
      </p:sp>
      <p:sp>
        <p:nvSpPr>
          <p:cNvPr id="11" name="TextBox 10">
            <a:extLst>
              <a:ext uri="{FF2B5EF4-FFF2-40B4-BE49-F238E27FC236}">
                <a16:creationId xmlns:a16="http://schemas.microsoft.com/office/drawing/2014/main" id="{3E6A5F84-E3E1-4890-BCB4-8383871300D7}"/>
              </a:ext>
            </a:extLst>
          </p:cNvPr>
          <p:cNvSpPr txBox="1"/>
          <p:nvPr/>
        </p:nvSpPr>
        <p:spPr>
          <a:xfrm>
            <a:off x="1440121" y="1306066"/>
            <a:ext cx="1500188" cy="854080"/>
          </a:xfrm>
          <a:prstGeom prst="rect">
            <a:avLst/>
          </a:prstGeom>
          <a:noFill/>
        </p:spPr>
        <p:txBody>
          <a:bodyPr wrap="square" rtlCol="0">
            <a:spAutoFit/>
          </a:bodyPr>
          <a:lstStyle/>
          <a:p>
            <a:r>
              <a:rPr lang="nb-NO" sz="825" b="1">
                <a:solidFill>
                  <a:schemeClr val="tx2"/>
                </a:solidFill>
              </a:rPr>
              <a:t>Innsida - BOTT Innføring</a:t>
            </a:r>
          </a:p>
          <a:p>
            <a:pPr marL="128585" indent="-128585">
              <a:buFontTx/>
              <a:buChar char="-"/>
            </a:pPr>
            <a:r>
              <a:rPr lang="nb-NO" sz="825"/>
              <a:t>Informasjon om roller, prosjekter  og Q&amp;A</a:t>
            </a:r>
          </a:p>
          <a:p>
            <a:pPr marL="128585" indent="-128585">
              <a:buFontTx/>
              <a:buChar char="-"/>
            </a:pPr>
            <a:r>
              <a:rPr lang="nb-NO" sz="825"/>
              <a:t>Informasjon om opplæring</a:t>
            </a:r>
          </a:p>
          <a:p>
            <a:r>
              <a:rPr lang="nb-NO" sz="825"/>
              <a:t> </a:t>
            </a:r>
          </a:p>
        </p:txBody>
      </p:sp>
      <p:sp>
        <p:nvSpPr>
          <p:cNvPr id="12" name="TextBox 11">
            <a:extLst>
              <a:ext uri="{FF2B5EF4-FFF2-40B4-BE49-F238E27FC236}">
                <a16:creationId xmlns:a16="http://schemas.microsoft.com/office/drawing/2014/main" id="{9DD2B3E8-2959-4B58-9A44-756FD8D8CD41}"/>
              </a:ext>
            </a:extLst>
          </p:cNvPr>
          <p:cNvSpPr txBox="1"/>
          <p:nvPr/>
        </p:nvSpPr>
        <p:spPr>
          <a:xfrm>
            <a:off x="1392074" y="3152202"/>
            <a:ext cx="1630433" cy="600164"/>
          </a:xfrm>
          <a:prstGeom prst="rect">
            <a:avLst/>
          </a:prstGeom>
          <a:noFill/>
        </p:spPr>
        <p:txBody>
          <a:bodyPr wrap="square" rtlCol="0">
            <a:spAutoFit/>
          </a:bodyPr>
          <a:lstStyle/>
          <a:p>
            <a:r>
              <a:rPr lang="nb-NO" sz="825" b="1">
                <a:solidFill>
                  <a:schemeClr val="tx2"/>
                </a:solidFill>
              </a:rPr>
              <a:t>BOTT-samarbeidet.no</a:t>
            </a:r>
          </a:p>
          <a:p>
            <a:pPr marL="128585" indent="-128585">
              <a:buFontTx/>
              <a:buChar char="-"/>
            </a:pPr>
            <a:r>
              <a:rPr lang="nb-NO" sz="825"/>
              <a:t>Rutiner, brukerveiledning, systemvideoer</a:t>
            </a:r>
          </a:p>
          <a:p>
            <a:endParaRPr lang="nb-NO" sz="825"/>
          </a:p>
        </p:txBody>
      </p:sp>
      <p:sp>
        <p:nvSpPr>
          <p:cNvPr id="14" name="TextBox 13">
            <a:extLst>
              <a:ext uri="{FF2B5EF4-FFF2-40B4-BE49-F238E27FC236}">
                <a16:creationId xmlns:a16="http://schemas.microsoft.com/office/drawing/2014/main" id="{40D6F2E9-63E4-4F22-B4A2-20AD0E0D4014}"/>
              </a:ext>
            </a:extLst>
          </p:cNvPr>
          <p:cNvSpPr txBox="1"/>
          <p:nvPr/>
        </p:nvSpPr>
        <p:spPr>
          <a:xfrm>
            <a:off x="3855765" y="1908183"/>
            <a:ext cx="1106364" cy="346249"/>
          </a:xfrm>
          <a:prstGeom prst="rect">
            <a:avLst/>
          </a:prstGeom>
          <a:noFill/>
        </p:spPr>
        <p:txBody>
          <a:bodyPr wrap="square" rtlCol="0">
            <a:spAutoFit/>
          </a:bodyPr>
          <a:lstStyle/>
          <a:p>
            <a:r>
              <a:rPr lang="nb-NO" sz="825" err="1"/>
              <a:t>Teamsrom</a:t>
            </a:r>
            <a:r>
              <a:rPr lang="nb-NO" sz="825"/>
              <a:t> betjent av fagressurser*</a:t>
            </a:r>
          </a:p>
        </p:txBody>
      </p:sp>
      <p:sp>
        <p:nvSpPr>
          <p:cNvPr id="16" name="TextBox 15">
            <a:extLst>
              <a:ext uri="{FF2B5EF4-FFF2-40B4-BE49-F238E27FC236}">
                <a16:creationId xmlns:a16="http://schemas.microsoft.com/office/drawing/2014/main" id="{C2419998-FAC0-457C-9B8D-060B29CCB6A7}"/>
              </a:ext>
            </a:extLst>
          </p:cNvPr>
          <p:cNvSpPr txBox="1"/>
          <p:nvPr/>
        </p:nvSpPr>
        <p:spPr>
          <a:xfrm>
            <a:off x="5509294" y="1881016"/>
            <a:ext cx="1979581" cy="600164"/>
          </a:xfrm>
          <a:prstGeom prst="rect">
            <a:avLst/>
          </a:prstGeom>
          <a:noFill/>
        </p:spPr>
        <p:txBody>
          <a:bodyPr wrap="square" rtlCol="0">
            <a:spAutoFit/>
          </a:bodyPr>
          <a:lstStyle/>
          <a:p>
            <a:r>
              <a:rPr lang="nb-NO" sz="825"/>
              <a:t>Prosessrådgivernettverk</a:t>
            </a:r>
          </a:p>
          <a:p>
            <a:pPr marL="128585" indent="-128585">
              <a:buFont typeface="Arial" panose="020B0604020202020204" pitchFamily="34" charset="0"/>
              <a:buChar char="•"/>
            </a:pPr>
            <a:r>
              <a:rPr lang="nb-NO" sz="825"/>
              <a:t>Prosessansvarlige</a:t>
            </a:r>
          </a:p>
          <a:p>
            <a:pPr marL="128585" indent="-128585">
              <a:buFont typeface="Arial" panose="020B0604020202020204" pitchFamily="34" charset="0"/>
              <a:buChar char="•"/>
            </a:pPr>
            <a:r>
              <a:rPr lang="nb-NO" sz="825"/>
              <a:t>NTNU nettverk av prosessrådgivere </a:t>
            </a:r>
          </a:p>
        </p:txBody>
      </p:sp>
      <p:sp>
        <p:nvSpPr>
          <p:cNvPr id="17" name="Rectangle 16">
            <a:extLst>
              <a:ext uri="{FF2B5EF4-FFF2-40B4-BE49-F238E27FC236}">
                <a16:creationId xmlns:a16="http://schemas.microsoft.com/office/drawing/2014/main" id="{4E085821-C28B-405F-BE94-CB8AAA62FAD6}"/>
              </a:ext>
            </a:extLst>
          </p:cNvPr>
          <p:cNvSpPr/>
          <p:nvPr/>
        </p:nvSpPr>
        <p:spPr>
          <a:xfrm>
            <a:off x="420067" y="945513"/>
            <a:ext cx="2554159" cy="3737638"/>
          </a:xfrm>
          <a:prstGeom prst="rect">
            <a:avLst/>
          </a:prstGeom>
          <a:noFill/>
          <a:ln w="28575">
            <a:solidFill>
              <a:schemeClr val="tx2"/>
            </a:solidFill>
            <a:prstDash val="sysDot"/>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50"/>
          </a:p>
        </p:txBody>
      </p:sp>
      <p:sp>
        <p:nvSpPr>
          <p:cNvPr id="22" name="TextBox 21">
            <a:extLst>
              <a:ext uri="{FF2B5EF4-FFF2-40B4-BE49-F238E27FC236}">
                <a16:creationId xmlns:a16="http://schemas.microsoft.com/office/drawing/2014/main" id="{55C0E359-2A9D-4148-BFCB-3E0551BE2D91}"/>
              </a:ext>
            </a:extLst>
          </p:cNvPr>
          <p:cNvSpPr txBox="1"/>
          <p:nvPr/>
        </p:nvSpPr>
        <p:spPr>
          <a:xfrm>
            <a:off x="1397258" y="3871177"/>
            <a:ext cx="1543050" cy="727122"/>
          </a:xfrm>
          <a:prstGeom prst="rect">
            <a:avLst/>
          </a:prstGeom>
          <a:noFill/>
        </p:spPr>
        <p:txBody>
          <a:bodyPr wrap="square" rtlCol="0">
            <a:spAutoFit/>
          </a:bodyPr>
          <a:lstStyle/>
          <a:p>
            <a:r>
              <a:rPr lang="nb-NO" sz="825" b="1">
                <a:solidFill>
                  <a:schemeClr val="tx2"/>
                </a:solidFill>
              </a:rPr>
              <a:t>TEAMS – innføringsprosjekt / lokalt</a:t>
            </a:r>
          </a:p>
          <a:p>
            <a:pPr marL="128585" indent="-128585">
              <a:buFontTx/>
              <a:buChar char="-"/>
            </a:pPr>
            <a:r>
              <a:rPr lang="nb-NO" sz="825"/>
              <a:t>Rutiner, brukerveiledning, systemvideoer</a:t>
            </a:r>
          </a:p>
          <a:p>
            <a:endParaRPr lang="nb-NO" sz="825"/>
          </a:p>
        </p:txBody>
      </p:sp>
      <p:pic>
        <p:nvPicPr>
          <p:cNvPr id="28" name="Picture 27">
            <a:extLst>
              <a:ext uri="{FF2B5EF4-FFF2-40B4-BE49-F238E27FC236}">
                <a16:creationId xmlns:a16="http://schemas.microsoft.com/office/drawing/2014/main" id="{11525B44-5F0D-46E5-A10E-A4BF0524D174}"/>
              </a:ext>
            </a:extLst>
          </p:cNvPr>
          <p:cNvPicPr>
            <a:picLocks noChangeAspect="1"/>
          </p:cNvPicPr>
          <p:nvPr/>
        </p:nvPicPr>
        <p:blipFill rotWithShape="1">
          <a:blip r:embed="rId6"/>
          <a:srcRect l="17307" t="17729" r="11654" b="16361"/>
          <a:stretch/>
        </p:blipFill>
        <p:spPr>
          <a:xfrm>
            <a:off x="615724" y="3780462"/>
            <a:ext cx="648157" cy="601357"/>
          </a:xfrm>
          <a:prstGeom prst="rect">
            <a:avLst/>
          </a:prstGeom>
        </p:spPr>
      </p:pic>
      <p:pic>
        <p:nvPicPr>
          <p:cNvPr id="30" name="Picture 29">
            <a:extLst>
              <a:ext uri="{FF2B5EF4-FFF2-40B4-BE49-F238E27FC236}">
                <a16:creationId xmlns:a16="http://schemas.microsoft.com/office/drawing/2014/main" id="{11195A43-26E2-4AD0-A59A-9DAC7CC9CDC6}"/>
              </a:ext>
            </a:extLst>
          </p:cNvPr>
          <p:cNvPicPr>
            <a:picLocks noChangeAspect="1"/>
          </p:cNvPicPr>
          <p:nvPr/>
        </p:nvPicPr>
        <p:blipFill>
          <a:blip r:embed="rId7"/>
          <a:stretch>
            <a:fillRect/>
          </a:stretch>
        </p:blipFill>
        <p:spPr>
          <a:xfrm>
            <a:off x="553574" y="3160574"/>
            <a:ext cx="824213" cy="427117"/>
          </a:xfrm>
          <a:prstGeom prst="rect">
            <a:avLst/>
          </a:prstGeom>
        </p:spPr>
      </p:pic>
      <p:pic>
        <p:nvPicPr>
          <p:cNvPr id="37" name="Graphic 36" descr="Laptop outline">
            <a:extLst>
              <a:ext uri="{FF2B5EF4-FFF2-40B4-BE49-F238E27FC236}">
                <a16:creationId xmlns:a16="http://schemas.microsoft.com/office/drawing/2014/main" id="{FEEFBE91-8856-47B6-848D-55CBA3BF88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2906" y="1765773"/>
            <a:ext cx="560350" cy="560350"/>
          </a:xfrm>
          <a:prstGeom prst="rect">
            <a:avLst/>
          </a:prstGeom>
        </p:spPr>
      </p:pic>
      <p:sp>
        <p:nvSpPr>
          <p:cNvPr id="38" name="TextBox 37">
            <a:extLst>
              <a:ext uri="{FF2B5EF4-FFF2-40B4-BE49-F238E27FC236}">
                <a16:creationId xmlns:a16="http://schemas.microsoft.com/office/drawing/2014/main" id="{3EF21185-3056-4497-9E19-73312DED08C6}"/>
              </a:ext>
            </a:extLst>
          </p:cNvPr>
          <p:cNvSpPr txBox="1"/>
          <p:nvPr/>
        </p:nvSpPr>
        <p:spPr>
          <a:xfrm>
            <a:off x="930106" y="844185"/>
            <a:ext cx="1719263" cy="253916"/>
          </a:xfrm>
          <a:prstGeom prst="rect">
            <a:avLst/>
          </a:prstGeom>
          <a:solidFill>
            <a:schemeClr val="bg1"/>
          </a:solidFill>
        </p:spPr>
        <p:txBody>
          <a:bodyPr wrap="square" rtlCol="0">
            <a:spAutoFit/>
          </a:bodyPr>
          <a:lstStyle/>
          <a:p>
            <a:pPr algn="ctr"/>
            <a:r>
              <a:rPr lang="nb-NO" sz="1050">
                <a:solidFill>
                  <a:schemeClr val="tx2"/>
                </a:solidFill>
              </a:rPr>
              <a:t>0. Linje - Selvbetjening</a:t>
            </a:r>
          </a:p>
        </p:txBody>
      </p:sp>
      <p:sp>
        <p:nvSpPr>
          <p:cNvPr id="39" name="Rectangle 38">
            <a:extLst>
              <a:ext uri="{FF2B5EF4-FFF2-40B4-BE49-F238E27FC236}">
                <a16:creationId xmlns:a16="http://schemas.microsoft.com/office/drawing/2014/main" id="{37617FBB-8087-4F67-86B4-F8E6C9D7D663}"/>
              </a:ext>
            </a:extLst>
          </p:cNvPr>
          <p:cNvSpPr/>
          <p:nvPr/>
        </p:nvSpPr>
        <p:spPr>
          <a:xfrm>
            <a:off x="3204224" y="3094896"/>
            <a:ext cx="5515909" cy="653861"/>
          </a:xfrm>
          <a:prstGeom prst="rect">
            <a:avLst/>
          </a:prstGeom>
          <a:noFill/>
          <a:ln w="28575">
            <a:solidFill>
              <a:schemeClr val="tx2"/>
            </a:solidFill>
            <a:prstDash val="sysDot"/>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50"/>
          </a:p>
        </p:txBody>
      </p:sp>
      <p:sp>
        <p:nvSpPr>
          <p:cNvPr id="40" name="TextBox 39">
            <a:extLst>
              <a:ext uri="{FF2B5EF4-FFF2-40B4-BE49-F238E27FC236}">
                <a16:creationId xmlns:a16="http://schemas.microsoft.com/office/drawing/2014/main" id="{682DC64C-37AB-410F-81DF-825F2A959961}"/>
              </a:ext>
            </a:extLst>
          </p:cNvPr>
          <p:cNvSpPr txBox="1"/>
          <p:nvPr/>
        </p:nvSpPr>
        <p:spPr>
          <a:xfrm>
            <a:off x="3235695" y="3345393"/>
            <a:ext cx="1365724" cy="230832"/>
          </a:xfrm>
          <a:prstGeom prst="rect">
            <a:avLst/>
          </a:prstGeom>
          <a:noFill/>
        </p:spPr>
        <p:txBody>
          <a:bodyPr wrap="square" rtlCol="0">
            <a:spAutoFit/>
          </a:bodyPr>
          <a:lstStyle/>
          <a:p>
            <a:r>
              <a:rPr lang="nb-NO" sz="900"/>
              <a:t>Økonomiavdelingen </a:t>
            </a:r>
          </a:p>
        </p:txBody>
      </p:sp>
      <p:sp>
        <p:nvSpPr>
          <p:cNvPr id="41" name="TextBox 40">
            <a:extLst>
              <a:ext uri="{FF2B5EF4-FFF2-40B4-BE49-F238E27FC236}">
                <a16:creationId xmlns:a16="http://schemas.microsoft.com/office/drawing/2014/main" id="{B4A01A10-A22B-45DD-82A0-CE2E71B26B2A}"/>
              </a:ext>
            </a:extLst>
          </p:cNvPr>
          <p:cNvSpPr txBox="1"/>
          <p:nvPr/>
        </p:nvSpPr>
        <p:spPr>
          <a:xfrm>
            <a:off x="5079314" y="2991894"/>
            <a:ext cx="1749627" cy="253916"/>
          </a:xfrm>
          <a:prstGeom prst="rect">
            <a:avLst/>
          </a:prstGeom>
          <a:solidFill>
            <a:schemeClr val="bg1"/>
          </a:solidFill>
        </p:spPr>
        <p:txBody>
          <a:bodyPr wrap="square" rtlCol="0">
            <a:spAutoFit/>
          </a:bodyPr>
          <a:lstStyle/>
          <a:p>
            <a:pPr algn="ctr"/>
            <a:r>
              <a:rPr lang="nb-NO" sz="1050">
                <a:solidFill>
                  <a:schemeClr val="tx2"/>
                </a:solidFill>
              </a:rPr>
              <a:t>3.Linje – Sentral fagstøtte</a:t>
            </a:r>
          </a:p>
        </p:txBody>
      </p:sp>
      <p:sp>
        <p:nvSpPr>
          <p:cNvPr id="42" name="TextBox 41">
            <a:extLst>
              <a:ext uri="{FF2B5EF4-FFF2-40B4-BE49-F238E27FC236}">
                <a16:creationId xmlns:a16="http://schemas.microsoft.com/office/drawing/2014/main" id="{63CA178F-6FD7-44AE-AF2A-37CA32973772}"/>
              </a:ext>
            </a:extLst>
          </p:cNvPr>
          <p:cNvSpPr txBox="1"/>
          <p:nvPr/>
        </p:nvSpPr>
        <p:spPr>
          <a:xfrm>
            <a:off x="7207840" y="3290140"/>
            <a:ext cx="1365723" cy="369332"/>
          </a:xfrm>
          <a:prstGeom prst="rect">
            <a:avLst/>
          </a:prstGeom>
          <a:noFill/>
        </p:spPr>
        <p:txBody>
          <a:bodyPr wrap="square" rtlCol="0">
            <a:spAutoFit/>
          </a:bodyPr>
          <a:lstStyle/>
          <a:p>
            <a:r>
              <a:rPr lang="nb-NO" sz="900"/>
              <a:t>Tjenestesenteret (HR og Lønn) </a:t>
            </a:r>
          </a:p>
        </p:txBody>
      </p:sp>
      <p:sp>
        <p:nvSpPr>
          <p:cNvPr id="43" name="Arrow: Right 42">
            <a:extLst>
              <a:ext uri="{FF2B5EF4-FFF2-40B4-BE49-F238E27FC236}">
                <a16:creationId xmlns:a16="http://schemas.microsoft.com/office/drawing/2014/main" id="{1CF3A4CA-F053-4066-A177-270FE1E61C01}"/>
              </a:ext>
            </a:extLst>
          </p:cNvPr>
          <p:cNvSpPr/>
          <p:nvPr/>
        </p:nvSpPr>
        <p:spPr>
          <a:xfrm rot="5400000">
            <a:off x="7236210" y="2801333"/>
            <a:ext cx="228329" cy="276999"/>
          </a:xfrm>
          <a:prstGeom prst="rightArrow">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50"/>
          </a:p>
        </p:txBody>
      </p:sp>
      <p:sp>
        <p:nvSpPr>
          <p:cNvPr id="44" name="Arrow: Right 43">
            <a:extLst>
              <a:ext uri="{FF2B5EF4-FFF2-40B4-BE49-F238E27FC236}">
                <a16:creationId xmlns:a16="http://schemas.microsoft.com/office/drawing/2014/main" id="{B79347DC-8C6E-40E3-8A1F-5C44098FD39B}"/>
              </a:ext>
            </a:extLst>
          </p:cNvPr>
          <p:cNvSpPr/>
          <p:nvPr/>
        </p:nvSpPr>
        <p:spPr>
          <a:xfrm rot="5400000">
            <a:off x="4340139" y="2806208"/>
            <a:ext cx="228329" cy="276999"/>
          </a:xfrm>
          <a:prstGeom prst="rightArrow">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50"/>
          </a:p>
        </p:txBody>
      </p:sp>
      <p:sp>
        <p:nvSpPr>
          <p:cNvPr id="45" name="Rectangle 44">
            <a:extLst>
              <a:ext uri="{FF2B5EF4-FFF2-40B4-BE49-F238E27FC236}">
                <a16:creationId xmlns:a16="http://schemas.microsoft.com/office/drawing/2014/main" id="{015E60EA-494E-45BA-A37F-BD7FCEF230CE}"/>
              </a:ext>
            </a:extLst>
          </p:cNvPr>
          <p:cNvSpPr/>
          <p:nvPr/>
        </p:nvSpPr>
        <p:spPr>
          <a:xfrm>
            <a:off x="3204224" y="1762715"/>
            <a:ext cx="5532983" cy="1060367"/>
          </a:xfrm>
          <a:prstGeom prst="rect">
            <a:avLst/>
          </a:prstGeom>
          <a:noFill/>
          <a:ln w="28575">
            <a:solidFill>
              <a:schemeClr val="tx2"/>
            </a:solidFill>
            <a:prstDash val="sysDot"/>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50"/>
          </a:p>
        </p:txBody>
      </p:sp>
      <p:sp>
        <p:nvSpPr>
          <p:cNvPr id="48" name="TextBox 47">
            <a:extLst>
              <a:ext uri="{FF2B5EF4-FFF2-40B4-BE49-F238E27FC236}">
                <a16:creationId xmlns:a16="http://schemas.microsoft.com/office/drawing/2014/main" id="{902D0D31-0CEC-46E0-B827-85BC68A58FFE}"/>
              </a:ext>
            </a:extLst>
          </p:cNvPr>
          <p:cNvSpPr txBox="1"/>
          <p:nvPr/>
        </p:nvSpPr>
        <p:spPr>
          <a:xfrm>
            <a:off x="5063521" y="1661605"/>
            <a:ext cx="1822911" cy="253916"/>
          </a:xfrm>
          <a:prstGeom prst="rect">
            <a:avLst/>
          </a:prstGeom>
          <a:solidFill>
            <a:schemeClr val="bg1"/>
          </a:solidFill>
        </p:spPr>
        <p:txBody>
          <a:bodyPr wrap="square" rtlCol="0">
            <a:spAutoFit/>
          </a:bodyPr>
          <a:lstStyle/>
          <a:p>
            <a:pPr algn="ctr"/>
            <a:r>
              <a:rPr lang="nb-NO" sz="1050">
                <a:solidFill>
                  <a:schemeClr val="tx2"/>
                </a:solidFill>
              </a:rPr>
              <a:t>2. Linje Sentral brukerstøtte</a:t>
            </a:r>
          </a:p>
        </p:txBody>
      </p:sp>
      <p:sp>
        <p:nvSpPr>
          <p:cNvPr id="49" name="Rectangle 48">
            <a:extLst>
              <a:ext uri="{FF2B5EF4-FFF2-40B4-BE49-F238E27FC236}">
                <a16:creationId xmlns:a16="http://schemas.microsoft.com/office/drawing/2014/main" id="{69796474-0BEB-42C8-9675-803A666C7E42}"/>
              </a:ext>
            </a:extLst>
          </p:cNvPr>
          <p:cNvSpPr/>
          <p:nvPr/>
        </p:nvSpPr>
        <p:spPr>
          <a:xfrm>
            <a:off x="3204224" y="4027634"/>
            <a:ext cx="5532983" cy="653861"/>
          </a:xfrm>
          <a:prstGeom prst="rect">
            <a:avLst/>
          </a:prstGeom>
          <a:noFill/>
          <a:ln w="28575">
            <a:solidFill>
              <a:schemeClr val="tx2"/>
            </a:solidFill>
            <a:prstDash val="sysDot"/>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50"/>
          </a:p>
        </p:txBody>
      </p:sp>
      <p:sp>
        <p:nvSpPr>
          <p:cNvPr id="50" name="TextBox 49">
            <a:extLst>
              <a:ext uri="{FF2B5EF4-FFF2-40B4-BE49-F238E27FC236}">
                <a16:creationId xmlns:a16="http://schemas.microsoft.com/office/drawing/2014/main" id="{769A96D3-CB14-41C5-A595-6315E8678EA2}"/>
              </a:ext>
            </a:extLst>
          </p:cNvPr>
          <p:cNvSpPr txBox="1"/>
          <p:nvPr/>
        </p:nvSpPr>
        <p:spPr>
          <a:xfrm>
            <a:off x="5024224" y="3901559"/>
            <a:ext cx="2089863" cy="253916"/>
          </a:xfrm>
          <a:prstGeom prst="rect">
            <a:avLst/>
          </a:prstGeom>
          <a:solidFill>
            <a:schemeClr val="bg1"/>
          </a:solidFill>
        </p:spPr>
        <p:txBody>
          <a:bodyPr wrap="square" rtlCol="0">
            <a:spAutoFit/>
          </a:bodyPr>
          <a:lstStyle/>
          <a:p>
            <a:pPr algn="ctr"/>
            <a:r>
              <a:rPr lang="nb-NO" sz="1050">
                <a:solidFill>
                  <a:schemeClr val="tx2"/>
                </a:solidFill>
              </a:rPr>
              <a:t>4.Linje – Eskalering fra NTNU</a:t>
            </a:r>
          </a:p>
        </p:txBody>
      </p:sp>
      <p:sp>
        <p:nvSpPr>
          <p:cNvPr id="51" name="TextBox 50">
            <a:extLst>
              <a:ext uri="{FF2B5EF4-FFF2-40B4-BE49-F238E27FC236}">
                <a16:creationId xmlns:a16="http://schemas.microsoft.com/office/drawing/2014/main" id="{5EEB38D2-12A0-42A9-9EE4-6AFBAB0A5076}"/>
              </a:ext>
            </a:extLst>
          </p:cNvPr>
          <p:cNvSpPr txBox="1"/>
          <p:nvPr/>
        </p:nvSpPr>
        <p:spPr>
          <a:xfrm>
            <a:off x="3580300" y="4280755"/>
            <a:ext cx="2540396" cy="230832"/>
          </a:xfrm>
          <a:prstGeom prst="rect">
            <a:avLst/>
          </a:prstGeom>
          <a:noFill/>
        </p:spPr>
        <p:txBody>
          <a:bodyPr wrap="square" rtlCol="0">
            <a:spAutoFit/>
          </a:bodyPr>
          <a:lstStyle/>
          <a:p>
            <a:r>
              <a:rPr lang="nb-NO" sz="900"/>
              <a:t>BOTT Forvaltning: Nasjonale forbedringsteam</a:t>
            </a:r>
          </a:p>
        </p:txBody>
      </p:sp>
      <p:pic>
        <p:nvPicPr>
          <p:cNvPr id="6158" name="Picture 14" descr="Direktoratet for forvaltning og økonomistyring (DFØ), profil og ledige  stillinger | FINN jobb">
            <a:extLst>
              <a:ext uri="{FF2B5EF4-FFF2-40B4-BE49-F238E27FC236}">
                <a16:creationId xmlns:a16="http://schemas.microsoft.com/office/drawing/2014/main" id="{21E1B462-EEA5-44C1-9839-C190BD3AA1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79531" y="4216330"/>
            <a:ext cx="1054583" cy="29075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0E3FBF8F-96E1-4C7F-A454-E1B68F0426AE}"/>
              </a:ext>
            </a:extLst>
          </p:cNvPr>
          <p:cNvPicPr>
            <a:picLocks noChangeAspect="1"/>
          </p:cNvPicPr>
          <p:nvPr/>
        </p:nvPicPr>
        <p:blipFill rotWithShape="1">
          <a:blip r:embed="rId11"/>
          <a:srcRect l="2405" t="13490"/>
          <a:stretch/>
        </p:blipFill>
        <p:spPr>
          <a:xfrm>
            <a:off x="7396891" y="1865101"/>
            <a:ext cx="1309655" cy="805478"/>
          </a:xfrm>
          <a:prstGeom prst="rect">
            <a:avLst/>
          </a:prstGeom>
        </p:spPr>
      </p:pic>
      <p:pic>
        <p:nvPicPr>
          <p:cNvPr id="56" name="Picture 55">
            <a:extLst>
              <a:ext uri="{FF2B5EF4-FFF2-40B4-BE49-F238E27FC236}">
                <a16:creationId xmlns:a16="http://schemas.microsoft.com/office/drawing/2014/main" id="{840A80C7-03D8-4237-87EA-041E943A205A}"/>
              </a:ext>
            </a:extLst>
          </p:cNvPr>
          <p:cNvPicPr>
            <a:picLocks noChangeAspect="1"/>
          </p:cNvPicPr>
          <p:nvPr/>
        </p:nvPicPr>
        <p:blipFill>
          <a:blip r:embed="rId12"/>
          <a:stretch>
            <a:fillRect/>
          </a:stretch>
        </p:blipFill>
        <p:spPr>
          <a:xfrm>
            <a:off x="499592" y="1290920"/>
            <a:ext cx="945719" cy="575827"/>
          </a:xfrm>
          <a:prstGeom prst="rect">
            <a:avLst/>
          </a:prstGeom>
        </p:spPr>
      </p:pic>
      <p:sp>
        <p:nvSpPr>
          <p:cNvPr id="60" name="Arrow: Right 59">
            <a:extLst>
              <a:ext uri="{FF2B5EF4-FFF2-40B4-BE49-F238E27FC236}">
                <a16:creationId xmlns:a16="http://schemas.microsoft.com/office/drawing/2014/main" id="{6986C6D6-60C5-4DDC-B976-DE76A6975B14}"/>
              </a:ext>
            </a:extLst>
          </p:cNvPr>
          <p:cNvSpPr/>
          <p:nvPr/>
        </p:nvSpPr>
        <p:spPr>
          <a:xfrm rot="5400000">
            <a:off x="7255352" y="3719993"/>
            <a:ext cx="228329" cy="276999"/>
          </a:xfrm>
          <a:prstGeom prst="rightArrow">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50"/>
          </a:p>
        </p:txBody>
      </p:sp>
      <p:sp>
        <p:nvSpPr>
          <p:cNvPr id="61" name="Arrow: Right 60">
            <a:extLst>
              <a:ext uri="{FF2B5EF4-FFF2-40B4-BE49-F238E27FC236}">
                <a16:creationId xmlns:a16="http://schemas.microsoft.com/office/drawing/2014/main" id="{1CC270C3-F27F-4F17-AD83-25A8795F710B}"/>
              </a:ext>
            </a:extLst>
          </p:cNvPr>
          <p:cNvSpPr/>
          <p:nvPr/>
        </p:nvSpPr>
        <p:spPr>
          <a:xfrm rot="5400000">
            <a:off x="4338101" y="3732851"/>
            <a:ext cx="228329" cy="276999"/>
          </a:xfrm>
          <a:prstGeom prst="rightArrow">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50"/>
          </a:p>
        </p:txBody>
      </p:sp>
      <p:pic>
        <p:nvPicPr>
          <p:cNvPr id="6144" name="Graphic 6143" descr="Group of women with solid fill">
            <a:extLst>
              <a:ext uri="{FF2B5EF4-FFF2-40B4-BE49-F238E27FC236}">
                <a16:creationId xmlns:a16="http://schemas.microsoft.com/office/drawing/2014/main" id="{487189A5-35B1-4EE2-8CA1-7E68D5357DE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112509" y="1877119"/>
            <a:ext cx="423707" cy="423707"/>
          </a:xfrm>
          <a:prstGeom prst="rect">
            <a:avLst/>
          </a:prstGeom>
        </p:spPr>
      </p:pic>
      <p:sp>
        <p:nvSpPr>
          <p:cNvPr id="69" name="TextBox 68">
            <a:extLst>
              <a:ext uri="{FF2B5EF4-FFF2-40B4-BE49-F238E27FC236}">
                <a16:creationId xmlns:a16="http://schemas.microsoft.com/office/drawing/2014/main" id="{0641F411-40F1-4B32-B02D-B4D7A4E6F935}"/>
              </a:ext>
            </a:extLst>
          </p:cNvPr>
          <p:cNvSpPr txBox="1"/>
          <p:nvPr/>
        </p:nvSpPr>
        <p:spPr>
          <a:xfrm>
            <a:off x="1467827" y="2154901"/>
            <a:ext cx="1500187" cy="854080"/>
          </a:xfrm>
          <a:prstGeom prst="rect">
            <a:avLst/>
          </a:prstGeom>
          <a:noFill/>
        </p:spPr>
        <p:txBody>
          <a:bodyPr wrap="square" rtlCol="0">
            <a:spAutoFit/>
          </a:bodyPr>
          <a:lstStyle/>
          <a:p>
            <a:r>
              <a:rPr lang="nb-NO" sz="825" b="1">
                <a:solidFill>
                  <a:schemeClr val="tx2"/>
                </a:solidFill>
              </a:rPr>
              <a:t>DFØ – Kundesider: Selvbetjeningsportal og Unit4 ERP</a:t>
            </a:r>
          </a:p>
          <a:p>
            <a:pPr marL="128585" indent="-128585">
              <a:buFontTx/>
              <a:buChar char="-"/>
            </a:pPr>
            <a:r>
              <a:rPr lang="nb-NO" sz="825"/>
              <a:t>Hjelp og veiledninger til hvordan du bruker systemene</a:t>
            </a:r>
          </a:p>
        </p:txBody>
      </p:sp>
      <p:sp>
        <p:nvSpPr>
          <p:cNvPr id="6147" name="TextBox 6146">
            <a:extLst>
              <a:ext uri="{FF2B5EF4-FFF2-40B4-BE49-F238E27FC236}">
                <a16:creationId xmlns:a16="http://schemas.microsoft.com/office/drawing/2014/main" id="{E1AEF4DB-D005-45E2-A1DC-A75BA0EC8EE9}"/>
              </a:ext>
            </a:extLst>
          </p:cNvPr>
          <p:cNvSpPr txBox="1"/>
          <p:nvPr/>
        </p:nvSpPr>
        <p:spPr>
          <a:xfrm>
            <a:off x="3887639" y="2359017"/>
            <a:ext cx="1569299" cy="346249"/>
          </a:xfrm>
          <a:prstGeom prst="rect">
            <a:avLst/>
          </a:prstGeom>
          <a:noFill/>
        </p:spPr>
        <p:txBody>
          <a:bodyPr wrap="square" rtlCol="0">
            <a:spAutoFit/>
          </a:bodyPr>
          <a:lstStyle/>
          <a:p>
            <a:r>
              <a:rPr lang="nb-NO" sz="825"/>
              <a:t>Betjent e-post og/eller telefon**</a:t>
            </a:r>
          </a:p>
        </p:txBody>
      </p:sp>
      <p:sp>
        <p:nvSpPr>
          <p:cNvPr id="6148" name="TextBox 6147">
            <a:extLst>
              <a:ext uri="{FF2B5EF4-FFF2-40B4-BE49-F238E27FC236}">
                <a16:creationId xmlns:a16="http://schemas.microsoft.com/office/drawing/2014/main" id="{5E7C7C3E-B677-4336-B396-072DE656B517}"/>
              </a:ext>
            </a:extLst>
          </p:cNvPr>
          <p:cNvSpPr txBox="1"/>
          <p:nvPr/>
        </p:nvSpPr>
        <p:spPr>
          <a:xfrm>
            <a:off x="3132688" y="4756429"/>
            <a:ext cx="2416027" cy="334835"/>
          </a:xfrm>
          <a:prstGeom prst="rect">
            <a:avLst/>
          </a:prstGeom>
          <a:noFill/>
        </p:spPr>
        <p:txBody>
          <a:bodyPr wrap="square" rtlCol="0">
            <a:spAutoFit/>
          </a:bodyPr>
          <a:lstStyle/>
          <a:p>
            <a:r>
              <a:rPr lang="nb-NO" sz="788" i="1"/>
              <a:t>*PT: Gjelder for </a:t>
            </a:r>
            <a:r>
              <a:rPr lang="nb-NO" sz="788" i="1" err="1"/>
              <a:t>btb</a:t>
            </a:r>
            <a:r>
              <a:rPr lang="nb-NO" sz="788" i="1"/>
              <a:t> og prosjektøkonomi</a:t>
            </a:r>
          </a:p>
          <a:p>
            <a:r>
              <a:rPr lang="nb-NO" sz="788" i="1"/>
              <a:t>**Pt: Kun for spørsmål til tjenestesenteret og IT </a:t>
            </a:r>
          </a:p>
        </p:txBody>
      </p:sp>
      <p:pic>
        <p:nvPicPr>
          <p:cNvPr id="6150" name="Graphic 6149" descr="Envelope with solid fill">
            <a:extLst>
              <a:ext uri="{FF2B5EF4-FFF2-40B4-BE49-F238E27FC236}">
                <a16:creationId xmlns:a16="http://schemas.microsoft.com/office/drawing/2014/main" id="{D77FE7F9-75AC-4E98-971B-1C9D29CEAD0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260342" y="2279099"/>
            <a:ext cx="548019" cy="548019"/>
          </a:xfrm>
          <a:prstGeom prst="rect">
            <a:avLst/>
          </a:prstGeom>
        </p:spPr>
      </p:pic>
      <p:sp>
        <p:nvSpPr>
          <p:cNvPr id="46" name="TextBox 45">
            <a:extLst>
              <a:ext uri="{FF2B5EF4-FFF2-40B4-BE49-F238E27FC236}">
                <a16:creationId xmlns:a16="http://schemas.microsoft.com/office/drawing/2014/main" id="{17F0A348-DA59-45EC-B82D-D98384B69BF9}"/>
              </a:ext>
            </a:extLst>
          </p:cNvPr>
          <p:cNvSpPr txBox="1"/>
          <p:nvPr/>
        </p:nvSpPr>
        <p:spPr>
          <a:xfrm>
            <a:off x="4510759" y="3345392"/>
            <a:ext cx="1203500" cy="230832"/>
          </a:xfrm>
          <a:prstGeom prst="rect">
            <a:avLst/>
          </a:prstGeom>
          <a:noFill/>
        </p:spPr>
        <p:txBody>
          <a:bodyPr wrap="square" rtlCol="0">
            <a:spAutoFit/>
          </a:bodyPr>
          <a:lstStyle/>
          <a:p>
            <a:r>
              <a:rPr lang="nb-NO" sz="900"/>
              <a:t>IT (tilgangsstyring)  </a:t>
            </a:r>
          </a:p>
        </p:txBody>
      </p:sp>
      <p:sp>
        <p:nvSpPr>
          <p:cNvPr id="47" name="TextBox 46">
            <a:extLst>
              <a:ext uri="{FF2B5EF4-FFF2-40B4-BE49-F238E27FC236}">
                <a16:creationId xmlns:a16="http://schemas.microsoft.com/office/drawing/2014/main" id="{183FC5A9-6D90-422D-961B-8A5D66D1A18D}"/>
              </a:ext>
            </a:extLst>
          </p:cNvPr>
          <p:cNvSpPr txBox="1"/>
          <p:nvPr/>
        </p:nvSpPr>
        <p:spPr>
          <a:xfrm>
            <a:off x="5851698" y="3276143"/>
            <a:ext cx="1203500" cy="369332"/>
          </a:xfrm>
          <a:prstGeom prst="rect">
            <a:avLst/>
          </a:prstGeom>
          <a:noFill/>
        </p:spPr>
        <p:txBody>
          <a:bodyPr wrap="square" rtlCol="0">
            <a:spAutoFit/>
          </a:bodyPr>
          <a:lstStyle/>
          <a:p>
            <a:r>
              <a:rPr lang="nb-NO" sz="900"/>
              <a:t>Virksomhetsstyring (BEVISST, PBO)</a:t>
            </a:r>
          </a:p>
        </p:txBody>
      </p:sp>
      <p:sp>
        <p:nvSpPr>
          <p:cNvPr id="52" name="Rectangle 51">
            <a:extLst>
              <a:ext uri="{FF2B5EF4-FFF2-40B4-BE49-F238E27FC236}">
                <a16:creationId xmlns:a16="http://schemas.microsoft.com/office/drawing/2014/main" id="{3CDB4AF7-658C-47BA-AE60-7BF86FB7F3C8}"/>
              </a:ext>
            </a:extLst>
          </p:cNvPr>
          <p:cNvSpPr/>
          <p:nvPr/>
        </p:nvSpPr>
        <p:spPr>
          <a:xfrm>
            <a:off x="3204224" y="945514"/>
            <a:ext cx="5532983" cy="555991"/>
          </a:xfrm>
          <a:prstGeom prst="rect">
            <a:avLst/>
          </a:prstGeom>
          <a:noFill/>
          <a:ln w="28575">
            <a:solidFill>
              <a:schemeClr val="tx2"/>
            </a:solidFill>
            <a:prstDash val="sysDot"/>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50"/>
          </a:p>
        </p:txBody>
      </p:sp>
      <p:sp>
        <p:nvSpPr>
          <p:cNvPr id="55" name="TextBox 54">
            <a:extLst>
              <a:ext uri="{FF2B5EF4-FFF2-40B4-BE49-F238E27FC236}">
                <a16:creationId xmlns:a16="http://schemas.microsoft.com/office/drawing/2014/main" id="{7BA27DA4-630F-443C-9424-F8B73C511025}"/>
              </a:ext>
            </a:extLst>
          </p:cNvPr>
          <p:cNvSpPr txBox="1"/>
          <p:nvPr/>
        </p:nvSpPr>
        <p:spPr>
          <a:xfrm>
            <a:off x="4783680" y="846795"/>
            <a:ext cx="2374070" cy="415498"/>
          </a:xfrm>
          <a:prstGeom prst="rect">
            <a:avLst/>
          </a:prstGeom>
          <a:solidFill>
            <a:schemeClr val="bg1"/>
          </a:solidFill>
        </p:spPr>
        <p:txBody>
          <a:bodyPr wrap="square" rtlCol="0">
            <a:spAutoFit/>
          </a:bodyPr>
          <a:lstStyle/>
          <a:p>
            <a:pPr algn="ctr"/>
            <a:r>
              <a:rPr lang="nb-NO" sz="1050">
                <a:solidFill>
                  <a:schemeClr val="tx2"/>
                </a:solidFill>
              </a:rPr>
              <a:t>1. Linje – Lokal brukerstøtte (nivå 2/3)</a:t>
            </a:r>
          </a:p>
        </p:txBody>
      </p:sp>
      <p:sp>
        <p:nvSpPr>
          <p:cNvPr id="57" name="TextBox 56">
            <a:extLst>
              <a:ext uri="{FF2B5EF4-FFF2-40B4-BE49-F238E27FC236}">
                <a16:creationId xmlns:a16="http://schemas.microsoft.com/office/drawing/2014/main" id="{427A5291-0107-4380-A888-12E38BFA11E9}"/>
              </a:ext>
            </a:extLst>
          </p:cNvPr>
          <p:cNvSpPr txBox="1"/>
          <p:nvPr/>
        </p:nvSpPr>
        <p:spPr>
          <a:xfrm>
            <a:off x="3737129" y="1158737"/>
            <a:ext cx="1106364" cy="219291"/>
          </a:xfrm>
          <a:prstGeom prst="rect">
            <a:avLst/>
          </a:prstGeom>
          <a:noFill/>
        </p:spPr>
        <p:txBody>
          <a:bodyPr wrap="square" rtlCol="0">
            <a:spAutoFit/>
          </a:bodyPr>
          <a:lstStyle/>
          <a:p>
            <a:r>
              <a:rPr lang="nb-NO" sz="825"/>
              <a:t>Faggruppenettverk </a:t>
            </a:r>
          </a:p>
        </p:txBody>
      </p:sp>
      <p:sp>
        <p:nvSpPr>
          <p:cNvPr id="58" name="TextBox 57">
            <a:extLst>
              <a:ext uri="{FF2B5EF4-FFF2-40B4-BE49-F238E27FC236}">
                <a16:creationId xmlns:a16="http://schemas.microsoft.com/office/drawing/2014/main" id="{C4609D71-DC96-43B4-9076-C388D6D879B5}"/>
              </a:ext>
            </a:extLst>
          </p:cNvPr>
          <p:cNvSpPr txBox="1"/>
          <p:nvPr/>
        </p:nvSpPr>
        <p:spPr>
          <a:xfrm>
            <a:off x="7274998" y="1098384"/>
            <a:ext cx="1337717" cy="473206"/>
          </a:xfrm>
          <a:prstGeom prst="rect">
            <a:avLst/>
          </a:prstGeom>
          <a:noFill/>
        </p:spPr>
        <p:txBody>
          <a:bodyPr wrap="square" rtlCol="0">
            <a:spAutoFit/>
          </a:bodyPr>
          <a:lstStyle/>
          <a:p>
            <a:r>
              <a:rPr lang="nb-NO" sz="825" err="1"/>
              <a:t>Teamskanal</a:t>
            </a:r>
            <a:r>
              <a:rPr lang="nb-NO" sz="825"/>
              <a:t> for samarbeid og avklaringer </a:t>
            </a:r>
          </a:p>
        </p:txBody>
      </p:sp>
      <p:pic>
        <p:nvPicPr>
          <p:cNvPr id="13" name="Picture 12">
            <a:extLst>
              <a:ext uri="{FF2B5EF4-FFF2-40B4-BE49-F238E27FC236}">
                <a16:creationId xmlns:a16="http://schemas.microsoft.com/office/drawing/2014/main" id="{39F49407-3C4B-47F9-BBF0-295126E007BF}"/>
              </a:ext>
            </a:extLst>
          </p:cNvPr>
          <p:cNvPicPr>
            <a:picLocks noChangeAspect="1"/>
          </p:cNvPicPr>
          <p:nvPr/>
        </p:nvPicPr>
        <p:blipFill>
          <a:blip r:embed="rId17"/>
          <a:stretch>
            <a:fillRect/>
          </a:stretch>
        </p:blipFill>
        <p:spPr>
          <a:xfrm>
            <a:off x="543798" y="2153176"/>
            <a:ext cx="903200" cy="575827"/>
          </a:xfrm>
          <a:prstGeom prst="rect">
            <a:avLst/>
          </a:prstGeom>
        </p:spPr>
      </p:pic>
      <p:sp>
        <p:nvSpPr>
          <p:cNvPr id="59" name="TextBox 58">
            <a:extLst>
              <a:ext uri="{FF2B5EF4-FFF2-40B4-BE49-F238E27FC236}">
                <a16:creationId xmlns:a16="http://schemas.microsoft.com/office/drawing/2014/main" id="{65784ADC-71A3-46D8-8DF2-AD99B18A4241}"/>
              </a:ext>
            </a:extLst>
          </p:cNvPr>
          <p:cNvSpPr txBox="1"/>
          <p:nvPr/>
        </p:nvSpPr>
        <p:spPr>
          <a:xfrm>
            <a:off x="5377140" y="1142783"/>
            <a:ext cx="1402391" cy="219291"/>
          </a:xfrm>
          <a:prstGeom prst="rect">
            <a:avLst/>
          </a:prstGeom>
          <a:noFill/>
        </p:spPr>
        <p:txBody>
          <a:bodyPr wrap="square" rtlCol="0">
            <a:spAutoFit/>
          </a:bodyPr>
          <a:lstStyle/>
          <a:p>
            <a:r>
              <a:rPr lang="nb-NO" sz="825"/>
              <a:t>Lokale prosessrådgivere </a:t>
            </a:r>
          </a:p>
        </p:txBody>
      </p:sp>
      <p:pic>
        <p:nvPicPr>
          <p:cNvPr id="18" name="Graphic 17" descr="Gender outline">
            <a:extLst>
              <a:ext uri="{FF2B5EF4-FFF2-40B4-BE49-F238E27FC236}">
                <a16:creationId xmlns:a16="http://schemas.microsoft.com/office/drawing/2014/main" id="{A440E5D0-555D-4A02-B7F5-83432D4FC82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041052" y="1082165"/>
            <a:ext cx="336089" cy="336089"/>
          </a:xfrm>
          <a:prstGeom prst="rect">
            <a:avLst/>
          </a:prstGeom>
        </p:spPr>
      </p:pic>
      <p:pic>
        <p:nvPicPr>
          <p:cNvPr id="62" name="Picture 61">
            <a:extLst>
              <a:ext uri="{FF2B5EF4-FFF2-40B4-BE49-F238E27FC236}">
                <a16:creationId xmlns:a16="http://schemas.microsoft.com/office/drawing/2014/main" id="{DA6EFF76-2A2C-4CD1-9E3E-B28051B8F0E9}"/>
              </a:ext>
            </a:extLst>
          </p:cNvPr>
          <p:cNvPicPr>
            <a:picLocks noChangeAspect="1"/>
          </p:cNvPicPr>
          <p:nvPr/>
        </p:nvPicPr>
        <p:blipFill rotWithShape="1">
          <a:blip r:embed="rId6"/>
          <a:srcRect l="17307" t="17729" r="11654" b="16361"/>
          <a:stretch/>
        </p:blipFill>
        <p:spPr>
          <a:xfrm>
            <a:off x="6872395" y="1060677"/>
            <a:ext cx="382344" cy="354737"/>
          </a:xfrm>
          <a:prstGeom prst="rect">
            <a:avLst/>
          </a:prstGeom>
        </p:spPr>
      </p:pic>
      <p:pic>
        <p:nvPicPr>
          <p:cNvPr id="23" name="Graphic 22" descr="Group success with solid fill">
            <a:extLst>
              <a:ext uri="{FF2B5EF4-FFF2-40B4-BE49-F238E27FC236}">
                <a16:creationId xmlns:a16="http://schemas.microsoft.com/office/drawing/2014/main" id="{574D466F-9281-4A20-BBEF-9C2AAB177A8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317635" y="1011120"/>
            <a:ext cx="456313" cy="456313"/>
          </a:xfrm>
          <a:prstGeom prst="rect">
            <a:avLst/>
          </a:prstGeom>
        </p:spPr>
      </p:pic>
      <p:sp>
        <p:nvSpPr>
          <p:cNvPr id="63" name="Arrow: Right 62">
            <a:extLst>
              <a:ext uri="{FF2B5EF4-FFF2-40B4-BE49-F238E27FC236}">
                <a16:creationId xmlns:a16="http://schemas.microsoft.com/office/drawing/2014/main" id="{89457D3E-61ED-4C5F-AE85-0BDE3950C6F2}"/>
              </a:ext>
            </a:extLst>
          </p:cNvPr>
          <p:cNvSpPr/>
          <p:nvPr/>
        </p:nvSpPr>
        <p:spPr>
          <a:xfrm rot="5400000">
            <a:off x="7236210" y="1472186"/>
            <a:ext cx="228329" cy="276999"/>
          </a:xfrm>
          <a:prstGeom prst="rightArrow">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50"/>
          </a:p>
        </p:txBody>
      </p:sp>
      <p:sp>
        <p:nvSpPr>
          <p:cNvPr id="64" name="Arrow: Right 63">
            <a:extLst>
              <a:ext uri="{FF2B5EF4-FFF2-40B4-BE49-F238E27FC236}">
                <a16:creationId xmlns:a16="http://schemas.microsoft.com/office/drawing/2014/main" id="{FA10FA23-6C3D-4808-ADFD-26D5C4791C3C}"/>
              </a:ext>
            </a:extLst>
          </p:cNvPr>
          <p:cNvSpPr/>
          <p:nvPr/>
        </p:nvSpPr>
        <p:spPr>
          <a:xfrm rot="5400000">
            <a:off x="4340139" y="1477061"/>
            <a:ext cx="228329" cy="276999"/>
          </a:xfrm>
          <a:prstGeom prst="rightArrow">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50"/>
          </a:p>
        </p:txBody>
      </p:sp>
      <p:pic>
        <p:nvPicPr>
          <p:cNvPr id="67" name="Picture 66">
            <a:extLst>
              <a:ext uri="{FF2B5EF4-FFF2-40B4-BE49-F238E27FC236}">
                <a16:creationId xmlns:a16="http://schemas.microsoft.com/office/drawing/2014/main" id="{47909E16-D200-4D53-8377-6D760B060EC6}"/>
              </a:ext>
            </a:extLst>
          </p:cNvPr>
          <p:cNvPicPr>
            <a:picLocks noChangeAspect="1"/>
          </p:cNvPicPr>
          <p:nvPr/>
        </p:nvPicPr>
        <p:blipFill rotWithShape="1">
          <a:blip r:embed="rId6"/>
          <a:srcRect l="17307" t="17729" r="11654" b="16361"/>
          <a:stretch/>
        </p:blipFill>
        <p:spPr>
          <a:xfrm>
            <a:off x="5115764" y="2337684"/>
            <a:ext cx="439755" cy="408002"/>
          </a:xfrm>
          <a:prstGeom prst="rect">
            <a:avLst/>
          </a:prstGeom>
        </p:spPr>
      </p:pic>
      <p:sp>
        <p:nvSpPr>
          <p:cNvPr id="68" name="TextBox 67">
            <a:extLst>
              <a:ext uri="{FF2B5EF4-FFF2-40B4-BE49-F238E27FC236}">
                <a16:creationId xmlns:a16="http://schemas.microsoft.com/office/drawing/2014/main" id="{45A7F6B7-D895-46D9-9D87-416BF0D066FB}"/>
              </a:ext>
            </a:extLst>
          </p:cNvPr>
          <p:cNvSpPr txBox="1"/>
          <p:nvPr/>
        </p:nvSpPr>
        <p:spPr>
          <a:xfrm>
            <a:off x="5548715" y="2446940"/>
            <a:ext cx="1682303" cy="219291"/>
          </a:xfrm>
          <a:prstGeom prst="rect">
            <a:avLst/>
          </a:prstGeom>
          <a:noFill/>
        </p:spPr>
        <p:txBody>
          <a:bodyPr wrap="square" rtlCol="0">
            <a:spAutoFit/>
          </a:bodyPr>
          <a:lstStyle/>
          <a:p>
            <a:r>
              <a:rPr lang="nb-NO" sz="825" err="1"/>
              <a:t>Teamskanaler</a:t>
            </a:r>
            <a:r>
              <a:rPr lang="nb-NO" sz="825"/>
              <a:t> for fagbrukere***</a:t>
            </a:r>
          </a:p>
        </p:txBody>
      </p:sp>
      <p:sp>
        <p:nvSpPr>
          <p:cNvPr id="70" name="TextBox 69">
            <a:extLst>
              <a:ext uri="{FF2B5EF4-FFF2-40B4-BE49-F238E27FC236}">
                <a16:creationId xmlns:a16="http://schemas.microsoft.com/office/drawing/2014/main" id="{418E3173-509B-486D-BEFE-A9E78D5A9D07}"/>
              </a:ext>
            </a:extLst>
          </p:cNvPr>
          <p:cNvSpPr txBox="1"/>
          <p:nvPr/>
        </p:nvSpPr>
        <p:spPr>
          <a:xfrm>
            <a:off x="5555521" y="4756429"/>
            <a:ext cx="1337717" cy="219291"/>
          </a:xfrm>
          <a:prstGeom prst="rect">
            <a:avLst/>
          </a:prstGeom>
          <a:noFill/>
        </p:spPr>
        <p:txBody>
          <a:bodyPr wrap="square" rtlCol="0">
            <a:spAutoFit/>
          </a:bodyPr>
          <a:lstStyle/>
          <a:p>
            <a:r>
              <a:rPr lang="nb-NO" sz="825"/>
              <a:t>*** Pt: For BEVISST</a:t>
            </a:r>
          </a:p>
        </p:txBody>
      </p:sp>
    </p:spTree>
    <p:extLst>
      <p:ext uri="{BB962C8B-B14F-4D97-AF65-F5344CB8AC3E}">
        <p14:creationId xmlns:p14="http://schemas.microsoft.com/office/powerpoint/2010/main" val="1129110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02E2F18-4827-653E-765E-CB4CE10EE973}"/>
              </a:ext>
            </a:extLst>
          </p:cNvPr>
          <p:cNvSpPr txBox="1"/>
          <p:nvPr/>
        </p:nvSpPr>
        <p:spPr>
          <a:xfrm>
            <a:off x="510058" y="338835"/>
            <a:ext cx="7500127" cy="923330"/>
          </a:xfrm>
          <a:prstGeom prst="rect">
            <a:avLst/>
          </a:prstGeom>
          <a:noFill/>
        </p:spPr>
        <p:txBody>
          <a:bodyPr wrap="square" rtlCol="0">
            <a:spAutoFit/>
          </a:bodyPr>
          <a:lstStyle/>
          <a:p>
            <a:r>
              <a:rPr lang="nb-NO" sz="2400">
                <a:latin typeface="Arial Black" panose="020B0A04020102020204" pitchFamily="34" charset="0"/>
              </a:rPr>
              <a:t>Tjenestesenterets brukerstøtte ved nyttår</a:t>
            </a:r>
          </a:p>
          <a:p>
            <a:endParaRPr lang="nb-NO" sz="1500">
              <a:latin typeface="Arial Black" panose="020B0A04020102020204" pitchFamily="34" charset="0"/>
            </a:endParaRPr>
          </a:p>
          <a:p>
            <a:r>
              <a:rPr lang="nb-NO" sz="1500">
                <a:latin typeface="Arial" panose="020B0604020202020204" pitchFamily="34" charset="0"/>
                <a:cs typeface="Arial" panose="020B0604020202020204" pitchFamily="34" charset="0"/>
              </a:rPr>
              <a:t>Vi er allerede godt rigget for 1. linje om lønn og HR. I tillegg: </a:t>
            </a:r>
            <a:endParaRPr lang="nb-NO" sz="1350">
              <a:latin typeface="Arial" panose="020B0604020202020204" pitchFamily="34" charset="0"/>
              <a:cs typeface="Arial" panose="020B0604020202020204" pitchFamily="34" charset="0"/>
            </a:endParaRPr>
          </a:p>
        </p:txBody>
      </p:sp>
      <p:pic>
        <p:nvPicPr>
          <p:cNvPr id="4" name="Grafikk 3" descr="Kundeservice med heldekkende fyll">
            <a:extLst>
              <a:ext uri="{FF2B5EF4-FFF2-40B4-BE49-F238E27FC236}">
                <a16:creationId xmlns:a16="http://schemas.microsoft.com/office/drawing/2014/main" id="{A3F760F0-A0D7-BA0A-E5F6-CD5D2D0F26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851" y="1336392"/>
            <a:ext cx="685800" cy="685800"/>
          </a:xfrm>
          <a:prstGeom prst="rect">
            <a:avLst/>
          </a:prstGeom>
        </p:spPr>
      </p:pic>
      <p:sp>
        <p:nvSpPr>
          <p:cNvPr id="5" name="TekstSylinder 4">
            <a:extLst>
              <a:ext uri="{FF2B5EF4-FFF2-40B4-BE49-F238E27FC236}">
                <a16:creationId xmlns:a16="http://schemas.microsoft.com/office/drawing/2014/main" id="{2498887E-61AD-FF44-0978-60F585C13B4D}"/>
              </a:ext>
            </a:extLst>
          </p:cNvPr>
          <p:cNvSpPr txBox="1"/>
          <p:nvPr/>
        </p:nvSpPr>
        <p:spPr>
          <a:xfrm>
            <a:off x="1590773" y="1401094"/>
            <a:ext cx="5137994" cy="4847481"/>
          </a:xfrm>
          <a:prstGeom prst="rect">
            <a:avLst/>
          </a:prstGeom>
          <a:noFill/>
        </p:spPr>
        <p:txBody>
          <a:bodyPr wrap="square" lIns="68580" tIns="34290" rIns="68580" bIns="34290" rtlCol="0" anchor="t">
            <a:spAutoFit/>
          </a:bodyPr>
          <a:lstStyle/>
          <a:p>
            <a:r>
              <a:rPr lang="nb-NO" sz="1350">
                <a:latin typeface="Arial"/>
                <a:cs typeface="Arial"/>
              </a:rPr>
              <a:t>Telefonen vil være betjent fra </a:t>
            </a:r>
            <a:r>
              <a:rPr lang="nb-NO" sz="1350" err="1">
                <a:latin typeface="Arial"/>
                <a:cs typeface="Arial"/>
              </a:rPr>
              <a:t>kl</a:t>
            </a:r>
            <a:r>
              <a:rPr lang="nb-NO" sz="1350">
                <a:latin typeface="Arial"/>
                <a:cs typeface="Arial"/>
              </a:rPr>
              <a:t> 08.00 til 15.45 de to første ukene i 2023. Flest mulig ansatte vil være koblet på linjene.</a:t>
            </a:r>
          </a:p>
          <a:p>
            <a:endParaRPr lang="nb-NO" sz="1350">
              <a:latin typeface="Arial" panose="020B0604020202020204" pitchFamily="34" charset="0"/>
              <a:cs typeface="Arial" panose="020B0604020202020204" pitchFamily="34" charset="0"/>
            </a:endParaRPr>
          </a:p>
          <a:p>
            <a:endParaRPr lang="nb-NO" sz="1350">
              <a:latin typeface="Arial"/>
              <a:cs typeface="Arial"/>
            </a:endParaRPr>
          </a:p>
          <a:p>
            <a:r>
              <a:rPr lang="nb-NO" sz="1350">
                <a:latin typeface="Arial"/>
                <a:cs typeface="Arial"/>
              </a:rPr>
              <a:t>Vi bruker som ellers NTNU Hjelp for å besvare spørsmål.</a:t>
            </a:r>
          </a:p>
          <a:p>
            <a:endParaRPr lang="nb-NO" sz="1350">
              <a:latin typeface="Arial" panose="020B0604020202020204" pitchFamily="34" charset="0"/>
              <a:cs typeface="Arial" panose="020B0604020202020204" pitchFamily="34" charset="0"/>
            </a:endParaRPr>
          </a:p>
          <a:p>
            <a:endParaRPr lang="nb-NO" sz="1350">
              <a:latin typeface="Arial" panose="020B0604020202020204" pitchFamily="34" charset="0"/>
              <a:cs typeface="Arial" panose="020B0604020202020204" pitchFamily="34" charset="0"/>
            </a:endParaRPr>
          </a:p>
          <a:p>
            <a:r>
              <a:rPr lang="nb-NO" sz="1350">
                <a:latin typeface="Arial"/>
                <a:cs typeface="Arial"/>
              </a:rPr>
              <a:t>Vi oppdaterer over 100 wiki-sider relatert til lønnsspørsmål. I tillegg vil det på Innsida fra 1. januar være en godt synlig infoside med typiske tema, samt info om hvor den ansatte finner hjelp og veiledning. </a:t>
            </a:r>
            <a:endParaRPr lang="nb-NO" sz="1350">
              <a:latin typeface="Arial" panose="020B0604020202020204" pitchFamily="34" charset="0"/>
              <a:cs typeface="Arial" panose="020B0604020202020204" pitchFamily="34" charset="0"/>
            </a:endParaRPr>
          </a:p>
          <a:p>
            <a:endParaRPr lang="nb-NO" sz="1350">
              <a:latin typeface="Arial" panose="020B0604020202020204" pitchFamily="34" charset="0"/>
              <a:cs typeface="Arial" panose="020B0604020202020204" pitchFamily="34" charset="0"/>
            </a:endParaRPr>
          </a:p>
          <a:p>
            <a:r>
              <a:rPr lang="nb-NO" sz="1350">
                <a:latin typeface="Arial"/>
                <a:cs typeface="Arial"/>
              </a:rPr>
              <a:t>Tjenestesenteret får opplæring i system og selvbetjeningsløsninger. Vi forbereder oss i tillegg på noen sannsynlige spørsmål og problemstillinger som vil komme. </a:t>
            </a:r>
            <a:endParaRPr lang="nb-NO" sz="1350">
              <a:latin typeface="Arial" panose="020B0604020202020204" pitchFamily="34" charset="0"/>
              <a:cs typeface="Arial" panose="020B0604020202020204" pitchFamily="34" charset="0"/>
            </a:endParaRPr>
          </a:p>
          <a:p>
            <a:endParaRPr lang="nb-NO" sz="1350">
              <a:latin typeface="Arial" panose="020B0604020202020204" pitchFamily="34" charset="0"/>
              <a:cs typeface="Arial" panose="020B0604020202020204" pitchFamily="34" charset="0"/>
            </a:endParaRPr>
          </a:p>
          <a:p>
            <a:endParaRPr lang="nb-NO" sz="1350">
              <a:latin typeface="Arial" panose="020B0604020202020204" pitchFamily="34" charset="0"/>
              <a:cs typeface="Arial" panose="020B0604020202020204" pitchFamily="34" charset="0"/>
            </a:endParaRPr>
          </a:p>
          <a:p>
            <a:endParaRPr lang="nb-NO" sz="1350">
              <a:latin typeface="Arial" panose="020B0604020202020204" pitchFamily="34" charset="0"/>
              <a:cs typeface="Arial" panose="020B0604020202020204" pitchFamily="34" charset="0"/>
            </a:endParaRPr>
          </a:p>
          <a:p>
            <a:endParaRPr lang="nb-NO" sz="1350">
              <a:latin typeface="Arial" panose="020B0604020202020204" pitchFamily="34" charset="0"/>
              <a:cs typeface="Arial" panose="020B0604020202020204" pitchFamily="34" charset="0"/>
            </a:endParaRPr>
          </a:p>
          <a:p>
            <a:endParaRPr lang="nb-NO" sz="1350">
              <a:latin typeface="Arial" panose="020B0604020202020204" pitchFamily="34" charset="0"/>
              <a:cs typeface="Arial" panose="020B0604020202020204" pitchFamily="34" charset="0"/>
            </a:endParaRPr>
          </a:p>
          <a:p>
            <a:endParaRPr lang="nb-NO" sz="1350">
              <a:latin typeface="Arial" panose="020B0604020202020204" pitchFamily="34" charset="0"/>
              <a:cs typeface="Arial" panose="020B0604020202020204" pitchFamily="34" charset="0"/>
            </a:endParaRPr>
          </a:p>
          <a:p>
            <a:endParaRPr lang="nb-NO" sz="1350">
              <a:latin typeface="Arial" panose="020B0604020202020204" pitchFamily="34" charset="0"/>
              <a:cs typeface="Arial" panose="020B0604020202020204" pitchFamily="34" charset="0"/>
            </a:endParaRPr>
          </a:p>
          <a:p>
            <a:endParaRPr lang="nb-NO" sz="1350">
              <a:latin typeface="Arial" panose="020B0604020202020204" pitchFamily="34" charset="0"/>
              <a:cs typeface="Arial" panose="020B0604020202020204" pitchFamily="34" charset="0"/>
            </a:endParaRPr>
          </a:p>
        </p:txBody>
      </p:sp>
      <p:pic>
        <p:nvPicPr>
          <p:cNvPr id="7" name="Grafikk 6" descr="Klasserom med heldekkende fyll">
            <a:extLst>
              <a:ext uri="{FF2B5EF4-FFF2-40B4-BE49-F238E27FC236}">
                <a16:creationId xmlns:a16="http://schemas.microsoft.com/office/drawing/2014/main" id="{7DB3BEC4-AF80-2FE9-C24F-DDE59D2D2D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4513" y="3764589"/>
            <a:ext cx="685800" cy="685800"/>
          </a:xfrm>
          <a:prstGeom prst="rect">
            <a:avLst/>
          </a:prstGeom>
        </p:spPr>
      </p:pic>
      <p:pic>
        <p:nvPicPr>
          <p:cNvPr id="9" name="Grafikk 8" descr="Konvolutt med heldekkende fyll">
            <a:extLst>
              <a:ext uri="{FF2B5EF4-FFF2-40B4-BE49-F238E27FC236}">
                <a16:creationId xmlns:a16="http://schemas.microsoft.com/office/drawing/2014/main" id="{522BA6DC-FBD8-54F8-6C6F-8D860EC58F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8992" y="2016530"/>
            <a:ext cx="685800" cy="685800"/>
          </a:xfrm>
          <a:prstGeom prst="rect">
            <a:avLst/>
          </a:prstGeom>
        </p:spPr>
      </p:pic>
      <p:pic>
        <p:nvPicPr>
          <p:cNvPr id="11" name="Grafikk 10" descr="Gjenta med heldekkende fyll">
            <a:extLst>
              <a:ext uri="{FF2B5EF4-FFF2-40B4-BE49-F238E27FC236}">
                <a16:creationId xmlns:a16="http://schemas.microsoft.com/office/drawing/2014/main" id="{06B48A5D-B0C7-09AE-2C3D-A07A9CF726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9863" y="2798648"/>
            <a:ext cx="685800" cy="685800"/>
          </a:xfrm>
          <a:prstGeom prst="rect">
            <a:avLst/>
          </a:prstGeom>
        </p:spPr>
      </p:pic>
    </p:spTree>
    <p:extLst>
      <p:ext uri="{BB962C8B-B14F-4D97-AF65-F5344CB8AC3E}">
        <p14:creationId xmlns:p14="http://schemas.microsoft.com/office/powerpoint/2010/main" val="309846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02E2F18-4827-653E-765E-CB4CE10EE973}"/>
              </a:ext>
            </a:extLst>
          </p:cNvPr>
          <p:cNvSpPr txBox="1"/>
          <p:nvPr/>
        </p:nvSpPr>
        <p:spPr>
          <a:xfrm>
            <a:off x="693251" y="492847"/>
            <a:ext cx="6692288" cy="923330"/>
          </a:xfrm>
          <a:prstGeom prst="rect">
            <a:avLst/>
          </a:prstGeom>
          <a:noFill/>
        </p:spPr>
        <p:txBody>
          <a:bodyPr wrap="square" rtlCol="0">
            <a:spAutoFit/>
          </a:bodyPr>
          <a:lstStyle/>
          <a:p>
            <a:r>
              <a:rPr lang="nb-NO" sz="2100">
                <a:latin typeface="Arial Black" panose="020B0A04020102020204" pitchFamily="34" charset="0"/>
              </a:rPr>
              <a:t>Økonomiavdelingens brukerstøtte fra nyttår</a:t>
            </a:r>
          </a:p>
          <a:p>
            <a:endParaRPr lang="nb-NO">
              <a:latin typeface="Arial Black" panose="020B0A04020102020204" pitchFamily="34" charset="0"/>
              <a:cs typeface="Arial" panose="020B0604020202020204" pitchFamily="34" charset="0"/>
            </a:endParaRPr>
          </a:p>
          <a:p>
            <a:r>
              <a:rPr lang="nb-NO" sz="1500">
                <a:cs typeface="Arial" panose="020B0604020202020204" pitchFamily="34" charset="0"/>
              </a:rPr>
              <a:t>Økonomiavdelingen vil være 2. linje brukerstøtte:</a:t>
            </a:r>
          </a:p>
        </p:txBody>
      </p:sp>
      <p:pic>
        <p:nvPicPr>
          <p:cNvPr id="4" name="Grafikk 3" descr="Kundeservice med heldekkende fyll">
            <a:extLst>
              <a:ext uri="{FF2B5EF4-FFF2-40B4-BE49-F238E27FC236}">
                <a16:creationId xmlns:a16="http://schemas.microsoft.com/office/drawing/2014/main" id="{A3F760F0-A0D7-BA0A-E5F6-CD5D2D0F26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495" y="1400313"/>
            <a:ext cx="685800" cy="685800"/>
          </a:xfrm>
          <a:prstGeom prst="rect">
            <a:avLst/>
          </a:prstGeom>
        </p:spPr>
      </p:pic>
      <p:sp>
        <p:nvSpPr>
          <p:cNvPr id="5" name="TekstSylinder 4">
            <a:extLst>
              <a:ext uri="{FF2B5EF4-FFF2-40B4-BE49-F238E27FC236}">
                <a16:creationId xmlns:a16="http://schemas.microsoft.com/office/drawing/2014/main" id="{2498887E-61AD-FF44-0978-60F585C13B4D}"/>
              </a:ext>
            </a:extLst>
          </p:cNvPr>
          <p:cNvSpPr txBox="1"/>
          <p:nvPr/>
        </p:nvSpPr>
        <p:spPr>
          <a:xfrm>
            <a:off x="1583704" y="1657927"/>
            <a:ext cx="6276611" cy="4455066"/>
          </a:xfrm>
          <a:prstGeom prst="rect">
            <a:avLst/>
          </a:prstGeom>
          <a:noFill/>
        </p:spPr>
        <p:txBody>
          <a:bodyPr wrap="square" rtlCol="0">
            <a:spAutoFit/>
          </a:bodyPr>
          <a:lstStyle/>
          <a:p>
            <a:r>
              <a:rPr lang="nb-NO" sz="1350">
                <a:latin typeface="Arial" panose="020B0604020202020204" pitchFamily="34" charset="0"/>
                <a:cs typeface="Arial" panose="020B0604020202020204" pitchFamily="34" charset="0"/>
              </a:rPr>
              <a:t>Vi vil ha åpne Teams-rom med lett tilgang til fagspesialister i desember og januar.</a:t>
            </a:r>
          </a:p>
          <a:p>
            <a:endParaRPr lang="nb-NO" sz="1350">
              <a:latin typeface="Arial" panose="020B0604020202020204" pitchFamily="34" charset="0"/>
              <a:cs typeface="Arial" panose="020B0604020202020204" pitchFamily="34" charset="0"/>
            </a:endParaRPr>
          </a:p>
          <a:p>
            <a:endParaRPr lang="nb-NO" sz="1350">
              <a:latin typeface="Arial" panose="020B0604020202020204" pitchFamily="34" charset="0"/>
              <a:cs typeface="Arial" panose="020B0604020202020204" pitchFamily="34" charset="0"/>
            </a:endParaRPr>
          </a:p>
          <a:p>
            <a:r>
              <a:rPr lang="nb-NO" sz="1350">
                <a:latin typeface="Arial" panose="020B0604020202020204" pitchFamily="34" charset="0"/>
                <a:cs typeface="Arial" panose="020B0604020202020204" pitchFamily="34" charset="0"/>
              </a:rPr>
              <a:t>Vi bruker i tillegg NTNU Hjelp for å besvare spørsmål.</a:t>
            </a:r>
          </a:p>
          <a:p>
            <a:endParaRPr lang="nb-NO" sz="1350">
              <a:latin typeface="Arial" panose="020B0604020202020204" pitchFamily="34" charset="0"/>
              <a:cs typeface="Arial" panose="020B0604020202020204" pitchFamily="34" charset="0"/>
            </a:endParaRPr>
          </a:p>
          <a:p>
            <a:endParaRPr lang="nb-NO" sz="1350">
              <a:latin typeface="Arial" panose="020B0604020202020204" pitchFamily="34" charset="0"/>
              <a:cs typeface="Arial" panose="020B0604020202020204" pitchFamily="34" charset="0"/>
            </a:endParaRPr>
          </a:p>
          <a:p>
            <a:r>
              <a:rPr lang="nb-NO" sz="1350">
                <a:latin typeface="Arial" panose="020B0604020202020204" pitchFamily="34" charset="0"/>
                <a:cs typeface="Arial" panose="020B0604020202020204" pitchFamily="34" charset="0"/>
              </a:rPr>
              <a:t>Vi oppdaterer over 100 wiki-sider relatert til økonomispørsmål. I tillegg vil det på Innsida fra 1. januar være en godt synlig infoside med typiske tema, samt info om hvor de ansatte vil finne hjelp og veiledning. </a:t>
            </a:r>
          </a:p>
          <a:p>
            <a:endParaRPr lang="nb-NO" sz="1350">
              <a:latin typeface="Arial" panose="020B0604020202020204" pitchFamily="34" charset="0"/>
              <a:cs typeface="Arial" panose="020B0604020202020204" pitchFamily="34" charset="0"/>
            </a:endParaRPr>
          </a:p>
          <a:p>
            <a:r>
              <a:rPr lang="nb-NO" sz="1350">
                <a:latin typeface="Arial" panose="020B0604020202020204" pitchFamily="34" charset="0"/>
                <a:cs typeface="Arial" panose="020B0604020202020204" pitchFamily="34" charset="0"/>
              </a:rPr>
              <a:t>I desember vil det foregå mye opplæring, både digitalt og fysisk samt fagnettverk i tett samarbeid med prosessrådgivere i organisasjonen.</a:t>
            </a:r>
          </a:p>
          <a:p>
            <a:endParaRPr lang="nb-NO" sz="1350">
              <a:latin typeface="Arial" panose="020B0604020202020204" pitchFamily="34" charset="0"/>
              <a:cs typeface="Arial" panose="020B0604020202020204" pitchFamily="34" charset="0"/>
            </a:endParaRPr>
          </a:p>
          <a:p>
            <a:endParaRPr lang="nb-NO" sz="1350">
              <a:latin typeface="Arial" panose="020B0604020202020204" pitchFamily="34" charset="0"/>
              <a:cs typeface="Arial" panose="020B0604020202020204" pitchFamily="34" charset="0"/>
            </a:endParaRPr>
          </a:p>
          <a:p>
            <a:endParaRPr lang="nb-NO" sz="1350">
              <a:latin typeface="Arial" panose="020B0604020202020204" pitchFamily="34" charset="0"/>
              <a:cs typeface="Arial" panose="020B0604020202020204" pitchFamily="34" charset="0"/>
            </a:endParaRPr>
          </a:p>
          <a:p>
            <a:endParaRPr lang="nb-NO" sz="1350">
              <a:latin typeface="Arial" panose="020B0604020202020204" pitchFamily="34" charset="0"/>
              <a:cs typeface="Arial" panose="020B0604020202020204" pitchFamily="34" charset="0"/>
            </a:endParaRPr>
          </a:p>
          <a:p>
            <a:endParaRPr lang="nb-NO" sz="1350">
              <a:latin typeface="Arial" panose="020B0604020202020204" pitchFamily="34" charset="0"/>
              <a:cs typeface="Arial" panose="020B0604020202020204" pitchFamily="34" charset="0"/>
            </a:endParaRPr>
          </a:p>
          <a:p>
            <a:endParaRPr lang="nb-NO" sz="1350">
              <a:latin typeface="Arial" panose="020B0604020202020204" pitchFamily="34" charset="0"/>
              <a:cs typeface="Arial" panose="020B0604020202020204" pitchFamily="34" charset="0"/>
            </a:endParaRPr>
          </a:p>
          <a:p>
            <a:endParaRPr lang="nb-NO" sz="1350">
              <a:latin typeface="Arial" panose="020B0604020202020204" pitchFamily="34" charset="0"/>
              <a:cs typeface="Arial" panose="020B0604020202020204" pitchFamily="34" charset="0"/>
            </a:endParaRPr>
          </a:p>
          <a:p>
            <a:endParaRPr lang="nb-NO" sz="1350">
              <a:latin typeface="Arial" panose="020B0604020202020204" pitchFamily="34" charset="0"/>
              <a:cs typeface="Arial" panose="020B0604020202020204" pitchFamily="34" charset="0"/>
            </a:endParaRPr>
          </a:p>
        </p:txBody>
      </p:sp>
      <p:pic>
        <p:nvPicPr>
          <p:cNvPr id="7" name="Grafikk 6" descr="Klasserom med heldekkende fyll">
            <a:extLst>
              <a:ext uri="{FF2B5EF4-FFF2-40B4-BE49-F238E27FC236}">
                <a16:creationId xmlns:a16="http://schemas.microsoft.com/office/drawing/2014/main" id="{7DB3BEC4-AF80-2FE9-C24F-DDE59D2D2D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0268" y="3899761"/>
            <a:ext cx="685800" cy="685800"/>
          </a:xfrm>
          <a:prstGeom prst="rect">
            <a:avLst/>
          </a:prstGeom>
        </p:spPr>
      </p:pic>
      <p:pic>
        <p:nvPicPr>
          <p:cNvPr id="9" name="Grafikk 8" descr="Konvolutt med heldekkende fyll">
            <a:extLst>
              <a:ext uri="{FF2B5EF4-FFF2-40B4-BE49-F238E27FC236}">
                <a16:creationId xmlns:a16="http://schemas.microsoft.com/office/drawing/2014/main" id="{522BA6DC-FBD8-54F8-6C6F-8D860EC58F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5776" y="2151152"/>
            <a:ext cx="685800" cy="685800"/>
          </a:xfrm>
          <a:prstGeom prst="rect">
            <a:avLst/>
          </a:prstGeom>
        </p:spPr>
      </p:pic>
      <p:pic>
        <p:nvPicPr>
          <p:cNvPr id="11" name="Grafikk 10" descr="Gjenta med heldekkende fyll">
            <a:extLst>
              <a:ext uri="{FF2B5EF4-FFF2-40B4-BE49-F238E27FC236}">
                <a16:creationId xmlns:a16="http://schemas.microsoft.com/office/drawing/2014/main" id="{06B48A5D-B0C7-09AE-2C3D-A07A9CF726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5266" y="3078741"/>
            <a:ext cx="685800" cy="685800"/>
          </a:xfrm>
          <a:prstGeom prst="rect">
            <a:avLst/>
          </a:prstGeom>
        </p:spPr>
      </p:pic>
    </p:spTree>
    <p:extLst>
      <p:ext uri="{BB962C8B-B14F-4D97-AF65-F5344CB8AC3E}">
        <p14:creationId xmlns:p14="http://schemas.microsoft.com/office/powerpoint/2010/main" val="3826846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AE484E7A-9222-A4C0-8AE6-2C175821734B}"/>
              </a:ext>
            </a:extLst>
          </p:cNvPr>
          <p:cNvSpPr txBox="1">
            <a:spLocks/>
          </p:cNvSpPr>
          <p:nvPr/>
        </p:nvSpPr>
        <p:spPr>
          <a:xfrm>
            <a:off x="312128" y="291428"/>
            <a:ext cx="7886700" cy="624883"/>
          </a:xfrm>
          <a:prstGeom prst="rect">
            <a:avLst/>
          </a:prstGeom>
        </p:spPr>
        <p:txBody>
          <a:bodyPr vert="horz" wrap="square" lIns="67500" tIns="35100" rIns="67500" bIns="35100" rtlCol="0" anchor="t" anchorCtr="0">
            <a:spAutoFit/>
          </a:bodyPr>
          <a:lstStyle>
            <a:lvl1pPr algn="l" defTabSz="609585" rtl="0" eaLnBrk="1" latinLnBrk="0" hangingPunct="1">
              <a:spcBef>
                <a:spcPct val="0"/>
              </a:spcBef>
              <a:buNone/>
              <a:defRPr sz="4800" b="1" i="0" kern="1200">
                <a:solidFill>
                  <a:schemeClr val="tx1"/>
                </a:solidFill>
                <a:latin typeface="Arial"/>
                <a:ea typeface="+mj-ea"/>
                <a:cs typeface="Arial"/>
              </a:defRPr>
            </a:lvl1pPr>
          </a:lstStyle>
          <a:p>
            <a:r>
              <a:rPr lang="nb-NO" sz="3600"/>
              <a:t>Møtepunkter januar</a:t>
            </a:r>
          </a:p>
        </p:txBody>
      </p:sp>
      <p:pic>
        <p:nvPicPr>
          <p:cNvPr id="5" name="Bilde 2">
            <a:extLst>
              <a:ext uri="{FF2B5EF4-FFF2-40B4-BE49-F238E27FC236}">
                <a16:creationId xmlns:a16="http://schemas.microsoft.com/office/drawing/2014/main" id="{688CA753-6A9B-6B1D-E422-5AD5AC5294B1}"/>
              </a:ext>
            </a:extLst>
          </p:cNvPr>
          <p:cNvPicPr>
            <a:picLocks noChangeAspect="1"/>
          </p:cNvPicPr>
          <p:nvPr/>
        </p:nvPicPr>
        <p:blipFill>
          <a:blip r:embed="rId2"/>
          <a:stretch>
            <a:fillRect/>
          </a:stretch>
        </p:blipFill>
        <p:spPr>
          <a:xfrm>
            <a:off x="781394" y="1403305"/>
            <a:ext cx="384081" cy="356647"/>
          </a:xfrm>
          <a:prstGeom prst="rect">
            <a:avLst/>
          </a:prstGeom>
        </p:spPr>
      </p:pic>
      <p:sp>
        <p:nvSpPr>
          <p:cNvPr id="6" name="TekstSylinder 3">
            <a:extLst>
              <a:ext uri="{FF2B5EF4-FFF2-40B4-BE49-F238E27FC236}">
                <a16:creationId xmlns:a16="http://schemas.microsoft.com/office/drawing/2014/main" id="{02BDE18E-4943-F01F-0A4F-F2798D26FCC5}"/>
              </a:ext>
            </a:extLst>
          </p:cNvPr>
          <p:cNvSpPr txBox="1"/>
          <p:nvPr/>
        </p:nvSpPr>
        <p:spPr>
          <a:xfrm>
            <a:off x="1649904" y="1482953"/>
            <a:ext cx="5850294" cy="1546577"/>
          </a:xfrm>
          <a:prstGeom prst="rect">
            <a:avLst/>
          </a:prstGeom>
          <a:noFill/>
        </p:spPr>
        <p:txBody>
          <a:bodyPr wrap="square" rtlCol="0">
            <a:spAutoFit/>
          </a:bodyPr>
          <a:lstStyle/>
          <a:p>
            <a:pPr marL="214313" indent="-214313">
              <a:buFont typeface="Arial" panose="020B0604020202020204" pitchFamily="34" charset="0"/>
              <a:buChar char="•"/>
            </a:pPr>
            <a:r>
              <a:rPr lang="nb-NO" sz="1350" dirty="0"/>
              <a:t>4. Januar – spørretime for ledere</a:t>
            </a:r>
          </a:p>
          <a:p>
            <a:pPr marL="214313" indent="-214313">
              <a:buFont typeface="Arial" panose="020B0604020202020204" pitchFamily="34" charset="0"/>
              <a:buChar char="•"/>
            </a:pPr>
            <a:endParaRPr lang="nb-NO" sz="1350" dirty="0"/>
          </a:p>
          <a:p>
            <a:pPr marL="214313" indent="-214313">
              <a:buFont typeface="Arial" panose="020B0604020202020204" pitchFamily="34" charset="0"/>
              <a:buChar char="•"/>
            </a:pPr>
            <a:r>
              <a:rPr lang="nb-NO" sz="1350" dirty="0"/>
              <a:t>Daglige digitale møtepunkt for innføringsledere til medio januar</a:t>
            </a:r>
          </a:p>
          <a:p>
            <a:pPr marL="214313" indent="-214313">
              <a:buFont typeface="Arial" panose="020B0604020202020204" pitchFamily="34" charset="0"/>
              <a:buChar char="•"/>
            </a:pPr>
            <a:r>
              <a:rPr lang="nb-NO" sz="1350" dirty="0"/>
              <a:t>Jevnlig frekvens til 1. mars </a:t>
            </a:r>
          </a:p>
          <a:p>
            <a:pPr marL="214313" indent="-214313">
              <a:buFont typeface="Arial" panose="020B0604020202020204" pitchFamily="34" charset="0"/>
              <a:buChar char="•"/>
            </a:pPr>
            <a:endParaRPr lang="nb-NO" sz="1350" dirty="0"/>
          </a:p>
          <a:p>
            <a:pPr marL="214313" indent="-214313">
              <a:buFont typeface="Arial" panose="020B0604020202020204" pitchFamily="34" charset="0"/>
              <a:buChar char="•"/>
            </a:pPr>
            <a:r>
              <a:rPr lang="nb-NO" sz="1350" dirty="0"/>
              <a:t>Infomøte for ledere i sluttet av januar. Hyppigere frekvens vurderes hvis behov</a:t>
            </a:r>
          </a:p>
        </p:txBody>
      </p:sp>
      <p:pic>
        <p:nvPicPr>
          <p:cNvPr id="7" name="Bilde 4">
            <a:extLst>
              <a:ext uri="{FF2B5EF4-FFF2-40B4-BE49-F238E27FC236}">
                <a16:creationId xmlns:a16="http://schemas.microsoft.com/office/drawing/2014/main" id="{2538AAC2-6C00-49D1-436E-A458377D4496}"/>
              </a:ext>
            </a:extLst>
          </p:cNvPr>
          <p:cNvPicPr>
            <a:picLocks noChangeAspect="1"/>
          </p:cNvPicPr>
          <p:nvPr/>
        </p:nvPicPr>
        <p:blipFill>
          <a:blip r:embed="rId3"/>
          <a:stretch>
            <a:fillRect/>
          </a:stretch>
        </p:blipFill>
        <p:spPr>
          <a:xfrm>
            <a:off x="760818" y="3188604"/>
            <a:ext cx="425233" cy="420661"/>
          </a:xfrm>
          <a:prstGeom prst="rect">
            <a:avLst/>
          </a:prstGeom>
        </p:spPr>
      </p:pic>
      <p:sp>
        <p:nvSpPr>
          <p:cNvPr id="8" name="TekstSylinder 5">
            <a:extLst>
              <a:ext uri="{FF2B5EF4-FFF2-40B4-BE49-F238E27FC236}">
                <a16:creationId xmlns:a16="http://schemas.microsoft.com/office/drawing/2014/main" id="{6148D013-45AD-F1F1-E9DD-F880B8EB699C}"/>
              </a:ext>
            </a:extLst>
          </p:cNvPr>
          <p:cNvSpPr txBox="1"/>
          <p:nvPr/>
        </p:nvSpPr>
        <p:spPr>
          <a:xfrm>
            <a:off x="1649904" y="3188604"/>
            <a:ext cx="5850294" cy="923330"/>
          </a:xfrm>
          <a:prstGeom prst="rect">
            <a:avLst/>
          </a:prstGeom>
          <a:noFill/>
        </p:spPr>
        <p:txBody>
          <a:bodyPr wrap="square" rtlCol="0">
            <a:spAutoFit/>
          </a:bodyPr>
          <a:lstStyle/>
          <a:p>
            <a:r>
              <a:rPr lang="nb-NO" sz="1350"/>
              <a:t>Digitale rom for fagspesialister i hele januar. Frekvens vil være avhengig av behov</a:t>
            </a:r>
          </a:p>
          <a:p>
            <a:endParaRPr lang="nb-NO" sz="1350"/>
          </a:p>
          <a:p>
            <a:endParaRPr lang="nb-NO" sz="1350"/>
          </a:p>
        </p:txBody>
      </p:sp>
    </p:spTree>
    <p:extLst>
      <p:ext uri="{BB962C8B-B14F-4D97-AF65-F5344CB8AC3E}">
        <p14:creationId xmlns:p14="http://schemas.microsoft.com/office/powerpoint/2010/main" val="873342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FE20241-C262-4A1B-8A00-CBFF8F307D81}"/>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ct 3" hidden="1">
                        <a:extLst>
                          <a:ext uri="{FF2B5EF4-FFF2-40B4-BE49-F238E27FC236}">
                            <a16:creationId xmlns:a16="http://schemas.microsoft.com/office/drawing/2014/main" id="{3FE20241-C262-4A1B-8A00-CBFF8F307D81}"/>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94C4A4D4-CEAC-42CD-A5DD-0D5A05667AEF}"/>
              </a:ext>
            </a:extLst>
          </p:cNvPr>
          <p:cNvSpPr/>
          <p:nvPr/>
        </p:nvSpPr>
        <p:spPr>
          <a:xfrm>
            <a:off x="7159985" y="2222979"/>
            <a:ext cx="1270328" cy="502819"/>
          </a:xfrm>
          <a:prstGeom prst="rect">
            <a:avLst/>
          </a:prstGeom>
          <a:solidFill>
            <a:schemeClr val="bg1">
              <a:lumMod val="95000"/>
              <a:alpha val="90000"/>
            </a:scheme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6725" tIns="176725" rIns="176725" bIns="176725" numCol="1" spcCol="1270" anchor="ctr" anchorCtr="0">
            <a:noAutofit/>
          </a:bodyPr>
          <a:lstStyle/>
          <a:p>
            <a:pPr defTabSz="400050">
              <a:lnSpc>
                <a:spcPct val="90000"/>
              </a:lnSpc>
              <a:spcBef>
                <a:spcPct val="0"/>
              </a:spcBef>
              <a:spcAft>
                <a:spcPct val="35000"/>
              </a:spcAft>
              <a:defRPr/>
            </a:pPr>
            <a:endParaRPr lang="nb-NO" sz="788" b="1">
              <a:solidFill>
                <a:prstClr val="black">
                  <a:hueOff val="0"/>
                  <a:satOff val="0"/>
                  <a:lumOff val="0"/>
                  <a:alphaOff val="0"/>
                </a:prstClr>
              </a:solidFill>
              <a:latin typeface="Calibri" panose="020F0502020204030204"/>
            </a:endParaRPr>
          </a:p>
        </p:txBody>
      </p:sp>
      <p:sp>
        <p:nvSpPr>
          <p:cNvPr id="31" name="Rectangle 30">
            <a:extLst>
              <a:ext uri="{FF2B5EF4-FFF2-40B4-BE49-F238E27FC236}">
                <a16:creationId xmlns:a16="http://schemas.microsoft.com/office/drawing/2014/main" id="{67A0BAFA-356B-4AEA-BEF1-A7598BABF01E}"/>
              </a:ext>
            </a:extLst>
          </p:cNvPr>
          <p:cNvSpPr/>
          <p:nvPr/>
        </p:nvSpPr>
        <p:spPr>
          <a:xfrm>
            <a:off x="5590114" y="2437485"/>
            <a:ext cx="1270328" cy="539723"/>
          </a:xfrm>
          <a:prstGeom prst="rect">
            <a:avLst/>
          </a:prstGeom>
          <a:solidFill>
            <a:schemeClr val="bg1">
              <a:lumMod val="95000"/>
              <a:alpha val="90000"/>
            </a:scheme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6725" tIns="176725" rIns="176725" bIns="176725" numCol="1" spcCol="1270" anchor="ctr" anchorCtr="0">
            <a:noAutofit/>
          </a:bodyPr>
          <a:lstStyle/>
          <a:p>
            <a:pPr defTabSz="400050">
              <a:lnSpc>
                <a:spcPct val="90000"/>
              </a:lnSpc>
              <a:spcBef>
                <a:spcPct val="0"/>
              </a:spcBef>
              <a:spcAft>
                <a:spcPct val="35000"/>
              </a:spcAft>
              <a:defRPr/>
            </a:pPr>
            <a:endParaRPr lang="nb-NO" sz="788" b="1">
              <a:solidFill>
                <a:prstClr val="black">
                  <a:hueOff val="0"/>
                  <a:satOff val="0"/>
                  <a:lumOff val="0"/>
                  <a:alphaOff val="0"/>
                </a:prstClr>
              </a:solidFill>
              <a:latin typeface="Calibri" panose="020F0502020204030204"/>
            </a:endParaRPr>
          </a:p>
        </p:txBody>
      </p:sp>
      <p:sp>
        <p:nvSpPr>
          <p:cNvPr id="30" name="Rectangle 29">
            <a:extLst>
              <a:ext uri="{FF2B5EF4-FFF2-40B4-BE49-F238E27FC236}">
                <a16:creationId xmlns:a16="http://schemas.microsoft.com/office/drawing/2014/main" id="{FA912728-2B1B-41BB-B53D-F574492E0881}"/>
              </a:ext>
            </a:extLst>
          </p:cNvPr>
          <p:cNvSpPr/>
          <p:nvPr/>
        </p:nvSpPr>
        <p:spPr>
          <a:xfrm>
            <a:off x="3926854" y="2235339"/>
            <a:ext cx="1270328" cy="502819"/>
          </a:xfrm>
          <a:prstGeom prst="rect">
            <a:avLst/>
          </a:prstGeom>
          <a:solidFill>
            <a:schemeClr val="bg1">
              <a:lumMod val="95000"/>
              <a:alpha val="90000"/>
            </a:scheme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6725" tIns="176725" rIns="176725" bIns="176725" numCol="1" spcCol="1270" anchor="ctr" anchorCtr="0">
            <a:noAutofit/>
          </a:bodyPr>
          <a:lstStyle/>
          <a:p>
            <a:pPr defTabSz="400050">
              <a:lnSpc>
                <a:spcPct val="90000"/>
              </a:lnSpc>
              <a:spcBef>
                <a:spcPct val="0"/>
              </a:spcBef>
              <a:spcAft>
                <a:spcPct val="35000"/>
              </a:spcAft>
              <a:defRPr/>
            </a:pPr>
            <a:endParaRPr lang="nb-NO" sz="788" b="1">
              <a:solidFill>
                <a:prstClr val="black">
                  <a:hueOff val="0"/>
                  <a:satOff val="0"/>
                  <a:lumOff val="0"/>
                  <a:alphaOff val="0"/>
                </a:prstClr>
              </a:solidFill>
              <a:latin typeface="Calibri" panose="020F0502020204030204"/>
            </a:endParaRPr>
          </a:p>
        </p:txBody>
      </p:sp>
      <p:sp>
        <p:nvSpPr>
          <p:cNvPr id="29" name="Rectangle 28">
            <a:extLst>
              <a:ext uri="{FF2B5EF4-FFF2-40B4-BE49-F238E27FC236}">
                <a16:creationId xmlns:a16="http://schemas.microsoft.com/office/drawing/2014/main" id="{86EA3D32-1BEF-4DB7-B571-294B20958355}"/>
              </a:ext>
            </a:extLst>
          </p:cNvPr>
          <p:cNvSpPr/>
          <p:nvPr/>
        </p:nvSpPr>
        <p:spPr>
          <a:xfrm>
            <a:off x="2364358" y="2426683"/>
            <a:ext cx="1270328" cy="550525"/>
          </a:xfrm>
          <a:prstGeom prst="rect">
            <a:avLst/>
          </a:prstGeom>
          <a:solidFill>
            <a:schemeClr val="bg1">
              <a:lumMod val="95000"/>
              <a:alpha val="90000"/>
            </a:scheme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6725" tIns="176725" rIns="176725" bIns="176725" numCol="1" spcCol="1270" anchor="ctr" anchorCtr="0">
            <a:noAutofit/>
          </a:bodyPr>
          <a:lstStyle/>
          <a:p>
            <a:pPr defTabSz="400050">
              <a:lnSpc>
                <a:spcPct val="90000"/>
              </a:lnSpc>
              <a:spcBef>
                <a:spcPct val="0"/>
              </a:spcBef>
              <a:spcAft>
                <a:spcPct val="35000"/>
              </a:spcAft>
              <a:defRPr/>
            </a:pPr>
            <a:endParaRPr lang="nb-NO" sz="788" b="1">
              <a:solidFill>
                <a:prstClr val="black">
                  <a:hueOff val="0"/>
                  <a:satOff val="0"/>
                  <a:lumOff val="0"/>
                  <a:alphaOff val="0"/>
                </a:prstClr>
              </a:solidFill>
              <a:latin typeface="Calibri" panose="020F0502020204030204"/>
            </a:endParaRPr>
          </a:p>
        </p:txBody>
      </p:sp>
      <p:sp>
        <p:nvSpPr>
          <p:cNvPr id="2" name="Rectangle 1">
            <a:extLst>
              <a:ext uri="{FF2B5EF4-FFF2-40B4-BE49-F238E27FC236}">
                <a16:creationId xmlns:a16="http://schemas.microsoft.com/office/drawing/2014/main" id="{1EAD1388-C45D-4024-B73F-4FEBADA11A53}"/>
              </a:ext>
            </a:extLst>
          </p:cNvPr>
          <p:cNvSpPr/>
          <p:nvPr/>
        </p:nvSpPr>
        <p:spPr>
          <a:xfrm>
            <a:off x="764395" y="2272467"/>
            <a:ext cx="1270328" cy="465690"/>
          </a:xfrm>
          <a:prstGeom prst="rect">
            <a:avLst/>
          </a:prstGeom>
          <a:solidFill>
            <a:schemeClr val="bg1">
              <a:lumMod val="95000"/>
              <a:alpha val="90000"/>
            </a:scheme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6725" tIns="176725" rIns="176725" bIns="176725" numCol="1" spcCol="1270" anchor="ctr" anchorCtr="0">
            <a:noAutofit/>
          </a:bodyPr>
          <a:lstStyle/>
          <a:p>
            <a:pPr defTabSz="400050">
              <a:lnSpc>
                <a:spcPct val="90000"/>
              </a:lnSpc>
              <a:spcBef>
                <a:spcPct val="0"/>
              </a:spcBef>
              <a:spcAft>
                <a:spcPct val="35000"/>
              </a:spcAft>
              <a:defRPr/>
            </a:pPr>
            <a:endParaRPr lang="nb-NO" sz="788" b="1">
              <a:solidFill>
                <a:prstClr val="black">
                  <a:hueOff val="0"/>
                  <a:satOff val="0"/>
                  <a:lumOff val="0"/>
                  <a:alphaOff val="0"/>
                </a:prstClr>
              </a:solidFill>
              <a:latin typeface="Calibri" panose="020F0502020204030204"/>
            </a:endParaRPr>
          </a:p>
        </p:txBody>
      </p:sp>
      <p:sp>
        <p:nvSpPr>
          <p:cNvPr id="9" name="Freeform: Shape 8">
            <a:extLst>
              <a:ext uri="{FF2B5EF4-FFF2-40B4-BE49-F238E27FC236}">
                <a16:creationId xmlns:a16="http://schemas.microsoft.com/office/drawing/2014/main" id="{725CC0B6-AA0F-489C-833F-7179FE3E08D5}"/>
              </a:ext>
            </a:extLst>
          </p:cNvPr>
          <p:cNvSpPr/>
          <p:nvPr/>
        </p:nvSpPr>
        <p:spPr>
          <a:xfrm>
            <a:off x="722191" y="2474389"/>
            <a:ext cx="1350000" cy="243000"/>
          </a:xfrm>
          <a:custGeom>
            <a:avLst/>
            <a:gdLst>
              <a:gd name="connsiteX0" fmla="*/ 0 w 3100033"/>
              <a:gd name="connsiteY0" fmla="*/ 0 h 750198"/>
              <a:gd name="connsiteX1" fmla="*/ 3100033 w 3100033"/>
              <a:gd name="connsiteY1" fmla="*/ 0 h 750198"/>
              <a:gd name="connsiteX2" fmla="*/ 3100033 w 3100033"/>
              <a:gd name="connsiteY2" fmla="*/ 750198 h 750198"/>
              <a:gd name="connsiteX3" fmla="*/ 0 w 3100033"/>
              <a:gd name="connsiteY3" fmla="*/ 750198 h 750198"/>
              <a:gd name="connsiteX4" fmla="*/ 0 w 3100033"/>
              <a:gd name="connsiteY4" fmla="*/ 0 h 75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033" h="750198">
                <a:moveTo>
                  <a:pt x="0" y="0"/>
                </a:moveTo>
                <a:lnTo>
                  <a:pt x="3100033" y="0"/>
                </a:lnTo>
                <a:lnTo>
                  <a:pt x="3100033" y="750198"/>
                </a:lnTo>
                <a:lnTo>
                  <a:pt x="0" y="750198"/>
                </a:lnTo>
                <a:lnTo>
                  <a:pt x="0" y="0"/>
                </a:lnTo>
                <a:close/>
              </a:path>
            </a:pathLst>
          </a:custGeom>
          <a:solidFill>
            <a:srgbClr val="FFFFFF">
              <a:alpha val="50196"/>
            </a:srgb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1">
            <a:noAutofit/>
          </a:bodyPr>
          <a:lstStyle/>
          <a:p>
            <a:pPr algn="ctr" defTabSz="466725">
              <a:lnSpc>
                <a:spcPct val="90000"/>
              </a:lnSpc>
              <a:spcBef>
                <a:spcPct val="0"/>
              </a:spcBef>
              <a:spcAft>
                <a:spcPct val="35000"/>
              </a:spcAft>
              <a:defRPr b="1"/>
            </a:pPr>
            <a:r>
              <a:rPr lang="nb-NO" sz="825" b="1">
                <a:solidFill>
                  <a:prstClr val="black">
                    <a:hueOff val="0"/>
                    <a:satOff val="0"/>
                    <a:lumOff val="0"/>
                    <a:alphaOff val="0"/>
                  </a:prstClr>
                </a:solidFill>
                <a:latin typeface="Calibri" panose="020F0502020204030204"/>
              </a:rPr>
              <a:t>1. desember –</a:t>
            </a:r>
            <a:r>
              <a:rPr lang="nb-NO" sz="825" b="1">
                <a:solidFill>
                  <a:prstClr val="black">
                    <a:hueOff val="0"/>
                    <a:satOff val="0"/>
                    <a:lumOff val="0"/>
                    <a:alphaOff val="0"/>
                  </a:prstClr>
                </a:solidFill>
                <a:latin typeface="Calibri"/>
                <a:cs typeface="Calibri"/>
              </a:rPr>
              <a:t> 23.</a:t>
            </a:r>
            <a:r>
              <a:rPr lang="nb-NO" sz="825" b="1">
                <a:solidFill>
                  <a:prstClr val="black">
                    <a:hueOff val="0"/>
                    <a:satOff val="0"/>
                    <a:lumOff val="0"/>
                    <a:alphaOff val="0"/>
                  </a:prstClr>
                </a:solidFill>
                <a:latin typeface="Calibri" panose="020F0502020204030204"/>
              </a:rPr>
              <a:t> desember </a:t>
            </a:r>
            <a:br>
              <a:rPr lang="nb-NO" sz="825" b="1">
                <a:solidFill>
                  <a:prstClr val="black">
                    <a:hueOff val="0"/>
                    <a:satOff val="0"/>
                    <a:lumOff val="0"/>
                    <a:alphaOff val="0"/>
                  </a:prstClr>
                </a:solidFill>
                <a:latin typeface="Calibri" panose="020F0502020204030204"/>
              </a:rPr>
            </a:br>
            <a:r>
              <a:rPr lang="nb-NO" sz="825" b="1">
                <a:solidFill>
                  <a:srgbClr val="ED7D31"/>
                </a:solidFill>
                <a:latin typeface="Calibri" panose="020F0502020204030204"/>
              </a:rPr>
              <a:t>Antatt: Høg beredskap</a:t>
            </a:r>
            <a:endParaRPr lang="nb-NO" sz="825" b="1">
              <a:solidFill>
                <a:srgbClr val="ED7D31"/>
              </a:solidFill>
              <a:latin typeface="Calibri" panose="020F0502020204030204"/>
              <a:cs typeface="Calibri"/>
            </a:endParaRPr>
          </a:p>
        </p:txBody>
      </p:sp>
      <p:sp>
        <p:nvSpPr>
          <p:cNvPr id="12" name="Freeform: Shape 11">
            <a:extLst>
              <a:ext uri="{FF2B5EF4-FFF2-40B4-BE49-F238E27FC236}">
                <a16:creationId xmlns:a16="http://schemas.microsoft.com/office/drawing/2014/main" id="{0B140F0C-7DB0-47BF-BFF6-8EB8D121565E}"/>
              </a:ext>
            </a:extLst>
          </p:cNvPr>
          <p:cNvSpPr/>
          <p:nvPr/>
        </p:nvSpPr>
        <p:spPr>
          <a:xfrm>
            <a:off x="2327128" y="2474389"/>
            <a:ext cx="1350000" cy="243000"/>
          </a:xfrm>
          <a:custGeom>
            <a:avLst/>
            <a:gdLst>
              <a:gd name="connsiteX0" fmla="*/ 0 w 3100033"/>
              <a:gd name="connsiteY0" fmla="*/ 0 h 750198"/>
              <a:gd name="connsiteX1" fmla="*/ 3100033 w 3100033"/>
              <a:gd name="connsiteY1" fmla="*/ 0 h 750198"/>
              <a:gd name="connsiteX2" fmla="*/ 3100033 w 3100033"/>
              <a:gd name="connsiteY2" fmla="*/ 750198 h 750198"/>
              <a:gd name="connsiteX3" fmla="*/ 0 w 3100033"/>
              <a:gd name="connsiteY3" fmla="*/ 750198 h 750198"/>
              <a:gd name="connsiteX4" fmla="*/ 0 w 3100033"/>
              <a:gd name="connsiteY4" fmla="*/ 0 h 75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033" h="750198">
                <a:moveTo>
                  <a:pt x="0" y="0"/>
                </a:moveTo>
                <a:lnTo>
                  <a:pt x="3100033" y="0"/>
                </a:lnTo>
                <a:lnTo>
                  <a:pt x="3100033" y="750198"/>
                </a:lnTo>
                <a:lnTo>
                  <a:pt x="0" y="750198"/>
                </a:lnTo>
                <a:lnTo>
                  <a:pt x="0" y="0"/>
                </a:lnTo>
                <a:close/>
              </a:path>
            </a:pathLst>
          </a:custGeom>
          <a:solidFill>
            <a:srgbClr val="FFFFFF">
              <a:alpha val="50196"/>
            </a:srgb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1">
            <a:noAutofit/>
          </a:bodyPr>
          <a:lstStyle/>
          <a:p>
            <a:pPr algn="ctr" defTabSz="466725">
              <a:lnSpc>
                <a:spcPct val="90000"/>
              </a:lnSpc>
              <a:spcBef>
                <a:spcPct val="0"/>
              </a:spcBef>
              <a:spcAft>
                <a:spcPct val="35000"/>
              </a:spcAft>
              <a:defRPr b="1"/>
            </a:pPr>
            <a:r>
              <a:rPr lang="nb-NO" sz="825" b="1">
                <a:solidFill>
                  <a:prstClr val="black">
                    <a:hueOff val="0"/>
                    <a:satOff val="0"/>
                    <a:lumOff val="0"/>
                    <a:alphaOff val="0"/>
                  </a:prstClr>
                </a:solidFill>
                <a:latin typeface="Calibri"/>
                <a:cs typeface="Calibri"/>
              </a:rPr>
              <a:t>24. desember – 1. januar</a:t>
            </a:r>
            <a:br>
              <a:rPr lang="nb-NO" sz="825" b="1">
                <a:solidFill>
                  <a:prstClr val="black">
                    <a:hueOff val="0"/>
                    <a:satOff val="0"/>
                    <a:lumOff val="0"/>
                    <a:alphaOff val="0"/>
                  </a:prstClr>
                </a:solidFill>
                <a:latin typeface="Calibri"/>
              </a:rPr>
            </a:br>
            <a:r>
              <a:rPr lang="nb-NO" sz="825" b="1">
                <a:solidFill>
                  <a:srgbClr val="00B050"/>
                </a:solidFill>
                <a:latin typeface="Calibri" panose="020F0502020204030204"/>
              </a:rPr>
              <a:t>Antatt: Teknisk beredskap</a:t>
            </a:r>
            <a:br>
              <a:rPr lang="nb-NO" sz="825" b="1">
                <a:solidFill>
                  <a:prstClr val="black">
                    <a:hueOff val="0"/>
                    <a:satOff val="0"/>
                    <a:lumOff val="0"/>
                    <a:alphaOff val="0"/>
                  </a:prstClr>
                </a:solidFill>
                <a:latin typeface="Calibri"/>
              </a:rPr>
            </a:br>
            <a:endParaRPr lang="nb-NO" sz="825" b="1">
              <a:solidFill>
                <a:prstClr val="black">
                  <a:hueOff val="0"/>
                  <a:satOff val="0"/>
                  <a:lumOff val="0"/>
                  <a:alphaOff val="0"/>
                </a:prstClr>
              </a:solidFill>
              <a:latin typeface="Calibri"/>
              <a:cs typeface="Calibri"/>
            </a:endParaRPr>
          </a:p>
        </p:txBody>
      </p:sp>
      <p:sp>
        <p:nvSpPr>
          <p:cNvPr id="16" name="Freeform: Shape 15">
            <a:extLst>
              <a:ext uri="{FF2B5EF4-FFF2-40B4-BE49-F238E27FC236}">
                <a16:creationId xmlns:a16="http://schemas.microsoft.com/office/drawing/2014/main" id="{E64E4E1D-B6C6-41DE-83B9-42E7B723BAA3}"/>
              </a:ext>
            </a:extLst>
          </p:cNvPr>
          <p:cNvSpPr/>
          <p:nvPr/>
        </p:nvSpPr>
        <p:spPr>
          <a:xfrm>
            <a:off x="3896999" y="2474389"/>
            <a:ext cx="1350000" cy="243000"/>
          </a:xfrm>
          <a:custGeom>
            <a:avLst/>
            <a:gdLst>
              <a:gd name="connsiteX0" fmla="*/ 0 w 3100033"/>
              <a:gd name="connsiteY0" fmla="*/ 0 h 750198"/>
              <a:gd name="connsiteX1" fmla="*/ 3100033 w 3100033"/>
              <a:gd name="connsiteY1" fmla="*/ 0 h 750198"/>
              <a:gd name="connsiteX2" fmla="*/ 3100033 w 3100033"/>
              <a:gd name="connsiteY2" fmla="*/ 750198 h 750198"/>
              <a:gd name="connsiteX3" fmla="*/ 0 w 3100033"/>
              <a:gd name="connsiteY3" fmla="*/ 750198 h 750198"/>
              <a:gd name="connsiteX4" fmla="*/ 0 w 3100033"/>
              <a:gd name="connsiteY4" fmla="*/ 0 h 75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033" h="750198">
                <a:moveTo>
                  <a:pt x="0" y="0"/>
                </a:moveTo>
                <a:lnTo>
                  <a:pt x="3100033" y="0"/>
                </a:lnTo>
                <a:lnTo>
                  <a:pt x="3100033" y="750198"/>
                </a:lnTo>
                <a:lnTo>
                  <a:pt x="0" y="750198"/>
                </a:lnTo>
                <a:lnTo>
                  <a:pt x="0" y="0"/>
                </a:lnTo>
                <a:close/>
              </a:path>
            </a:pathLst>
          </a:custGeom>
          <a:solidFill>
            <a:srgbClr val="FFFFFF">
              <a:alpha val="50196"/>
            </a:srgb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1">
            <a:noAutofit/>
          </a:bodyPr>
          <a:lstStyle/>
          <a:p>
            <a:pPr algn="ctr" defTabSz="466725">
              <a:lnSpc>
                <a:spcPct val="90000"/>
              </a:lnSpc>
              <a:spcBef>
                <a:spcPct val="0"/>
              </a:spcBef>
              <a:spcAft>
                <a:spcPct val="35000"/>
              </a:spcAft>
              <a:defRPr b="1"/>
            </a:pPr>
            <a:r>
              <a:rPr lang="nb-NO" sz="825" b="1">
                <a:solidFill>
                  <a:prstClr val="black">
                    <a:hueOff val="0"/>
                    <a:satOff val="0"/>
                    <a:lumOff val="0"/>
                    <a:alphaOff val="0"/>
                  </a:prstClr>
                </a:solidFill>
                <a:latin typeface="Calibri" panose="020F0502020204030204"/>
              </a:rPr>
              <a:t>02. januar – 13. januar</a:t>
            </a:r>
            <a:br>
              <a:rPr lang="nb-NO" sz="825" b="1">
                <a:solidFill>
                  <a:prstClr val="black">
                    <a:hueOff val="0"/>
                    <a:satOff val="0"/>
                    <a:lumOff val="0"/>
                    <a:alphaOff val="0"/>
                  </a:prstClr>
                </a:solidFill>
                <a:latin typeface="Calibri" panose="020F0502020204030204"/>
                <a:cs typeface="Calibri"/>
              </a:rPr>
            </a:br>
            <a:r>
              <a:rPr lang="nb-NO" sz="825" b="1">
                <a:solidFill>
                  <a:srgbClr val="FF0000"/>
                </a:solidFill>
                <a:latin typeface="Calibri" panose="020F0502020204030204"/>
              </a:rPr>
              <a:t>Antatt: </a:t>
            </a:r>
            <a:r>
              <a:rPr lang="nb-NO" sz="825" b="1" err="1">
                <a:solidFill>
                  <a:srgbClr val="FF0000"/>
                </a:solidFill>
                <a:latin typeface="Calibri" panose="020F0502020204030204"/>
              </a:rPr>
              <a:t>Høgaste</a:t>
            </a:r>
            <a:r>
              <a:rPr lang="nb-NO" sz="825" b="1">
                <a:solidFill>
                  <a:srgbClr val="FF0000"/>
                </a:solidFill>
                <a:latin typeface="Calibri" panose="020F0502020204030204"/>
              </a:rPr>
              <a:t> beredskap</a:t>
            </a:r>
            <a:endParaRPr lang="nn-NO" sz="825">
              <a:solidFill>
                <a:prstClr val="black">
                  <a:hueOff val="0"/>
                  <a:satOff val="0"/>
                  <a:lumOff val="0"/>
                  <a:alphaOff val="0"/>
                </a:prstClr>
              </a:solidFill>
              <a:latin typeface="Calibri" panose="020F0502020204030204"/>
              <a:cs typeface="Calibri"/>
            </a:endParaRPr>
          </a:p>
        </p:txBody>
      </p:sp>
      <p:sp>
        <p:nvSpPr>
          <p:cNvPr id="20" name="Freeform: Shape 19">
            <a:extLst>
              <a:ext uri="{FF2B5EF4-FFF2-40B4-BE49-F238E27FC236}">
                <a16:creationId xmlns:a16="http://schemas.microsoft.com/office/drawing/2014/main" id="{1057FD15-2519-4ED1-9749-061FAF34D976}"/>
              </a:ext>
            </a:extLst>
          </p:cNvPr>
          <p:cNvSpPr/>
          <p:nvPr/>
        </p:nvSpPr>
        <p:spPr>
          <a:xfrm>
            <a:off x="5539404" y="2474389"/>
            <a:ext cx="1350000" cy="243000"/>
          </a:xfrm>
          <a:custGeom>
            <a:avLst/>
            <a:gdLst>
              <a:gd name="connsiteX0" fmla="*/ 0 w 3100033"/>
              <a:gd name="connsiteY0" fmla="*/ 0 h 750198"/>
              <a:gd name="connsiteX1" fmla="*/ 3100033 w 3100033"/>
              <a:gd name="connsiteY1" fmla="*/ 0 h 750198"/>
              <a:gd name="connsiteX2" fmla="*/ 3100033 w 3100033"/>
              <a:gd name="connsiteY2" fmla="*/ 750198 h 750198"/>
              <a:gd name="connsiteX3" fmla="*/ 0 w 3100033"/>
              <a:gd name="connsiteY3" fmla="*/ 750198 h 750198"/>
              <a:gd name="connsiteX4" fmla="*/ 0 w 3100033"/>
              <a:gd name="connsiteY4" fmla="*/ 0 h 75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033" h="750198">
                <a:moveTo>
                  <a:pt x="0" y="0"/>
                </a:moveTo>
                <a:lnTo>
                  <a:pt x="3100033" y="0"/>
                </a:lnTo>
                <a:lnTo>
                  <a:pt x="3100033" y="750198"/>
                </a:lnTo>
                <a:lnTo>
                  <a:pt x="0" y="750198"/>
                </a:lnTo>
                <a:lnTo>
                  <a:pt x="0" y="0"/>
                </a:lnTo>
                <a:close/>
              </a:path>
            </a:pathLst>
          </a:custGeom>
          <a:solidFill>
            <a:srgbClr val="FFFFFF">
              <a:alpha val="50196"/>
            </a:srgb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1">
            <a:noAutofit/>
          </a:bodyPr>
          <a:lstStyle/>
          <a:p>
            <a:pPr algn="ctr" defTabSz="466725">
              <a:lnSpc>
                <a:spcPct val="90000"/>
              </a:lnSpc>
              <a:spcBef>
                <a:spcPct val="0"/>
              </a:spcBef>
              <a:spcAft>
                <a:spcPct val="35000"/>
              </a:spcAft>
              <a:defRPr b="1"/>
            </a:pPr>
            <a:r>
              <a:rPr lang="nb-NO" sz="825" b="1">
                <a:solidFill>
                  <a:prstClr val="black">
                    <a:hueOff val="0"/>
                    <a:satOff val="0"/>
                    <a:lumOff val="0"/>
                    <a:alphaOff val="0"/>
                  </a:prstClr>
                </a:solidFill>
                <a:latin typeface="Calibri" panose="020F0502020204030204"/>
              </a:rPr>
              <a:t>14. januar – 15. februar</a:t>
            </a:r>
            <a:br>
              <a:rPr lang="nb-NO" sz="825" b="1">
                <a:solidFill>
                  <a:prstClr val="black">
                    <a:hueOff val="0"/>
                    <a:satOff val="0"/>
                    <a:lumOff val="0"/>
                    <a:alphaOff val="0"/>
                  </a:prstClr>
                </a:solidFill>
                <a:latin typeface="Calibri" panose="020F0502020204030204"/>
                <a:cs typeface="Calibri"/>
              </a:rPr>
            </a:br>
            <a:r>
              <a:rPr lang="nb-NO" sz="825" b="1">
                <a:solidFill>
                  <a:srgbClr val="ED7D31"/>
                </a:solidFill>
                <a:latin typeface="Calibri" panose="020F0502020204030204"/>
              </a:rPr>
              <a:t>Antatt: Høg beredskap</a:t>
            </a:r>
            <a:endParaRPr lang="nb-NO" sz="825" b="1">
              <a:solidFill>
                <a:srgbClr val="ED7D31"/>
              </a:solidFill>
              <a:latin typeface="Calibri" panose="020F0502020204030204"/>
              <a:cs typeface="Calibri"/>
            </a:endParaRPr>
          </a:p>
        </p:txBody>
      </p:sp>
      <p:sp>
        <p:nvSpPr>
          <p:cNvPr id="24" name="Freeform: Shape 23">
            <a:extLst>
              <a:ext uri="{FF2B5EF4-FFF2-40B4-BE49-F238E27FC236}">
                <a16:creationId xmlns:a16="http://schemas.microsoft.com/office/drawing/2014/main" id="{73B81C09-AC64-4558-93FB-CB7FB5B642C3}"/>
              </a:ext>
            </a:extLst>
          </p:cNvPr>
          <p:cNvSpPr/>
          <p:nvPr/>
        </p:nvSpPr>
        <p:spPr>
          <a:xfrm>
            <a:off x="7071807" y="2474389"/>
            <a:ext cx="1350000" cy="243000"/>
          </a:xfrm>
          <a:custGeom>
            <a:avLst/>
            <a:gdLst>
              <a:gd name="connsiteX0" fmla="*/ 0 w 3100033"/>
              <a:gd name="connsiteY0" fmla="*/ 0 h 737961"/>
              <a:gd name="connsiteX1" fmla="*/ 3100033 w 3100033"/>
              <a:gd name="connsiteY1" fmla="*/ 0 h 737961"/>
              <a:gd name="connsiteX2" fmla="*/ 3100033 w 3100033"/>
              <a:gd name="connsiteY2" fmla="*/ 737961 h 737961"/>
              <a:gd name="connsiteX3" fmla="*/ 0 w 3100033"/>
              <a:gd name="connsiteY3" fmla="*/ 737961 h 737961"/>
              <a:gd name="connsiteX4" fmla="*/ 0 w 3100033"/>
              <a:gd name="connsiteY4" fmla="*/ 0 h 737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033" h="737961">
                <a:moveTo>
                  <a:pt x="0" y="0"/>
                </a:moveTo>
                <a:lnTo>
                  <a:pt x="3100033" y="0"/>
                </a:lnTo>
                <a:lnTo>
                  <a:pt x="3100033" y="737961"/>
                </a:lnTo>
                <a:lnTo>
                  <a:pt x="0" y="737961"/>
                </a:lnTo>
                <a:lnTo>
                  <a:pt x="0" y="0"/>
                </a:lnTo>
                <a:close/>
              </a:path>
            </a:pathLst>
          </a:custGeom>
          <a:solidFill>
            <a:srgbClr val="FFFFFF">
              <a:alpha val="50196"/>
            </a:srgb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1">
            <a:noAutofit/>
          </a:bodyPr>
          <a:lstStyle/>
          <a:p>
            <a:pPr algn="ctr" defTabSz="466725">
              <a:lnSpc>
                <a:spcPct val="90000"/>
              </a:lnSpc>
              <a:spcBef>
                <a:spcPct val="0"/>
              </a:spcBef>
              <a:spcAft>
                <a:spcPct val="35000"/>
              </a:spcAft>
              <a:defRPr b="1"/>
            </a:pPr>
            <a:r>
              <a:rPr lang="nb-NO" sz="825" b="1">
                <a:solidFill>
                  <a:prstClr val="black">
                    <a:hueOff val="0"/>
                    <a:satOff val="0"/>
                    <a:lumOff val="0"/>
                    <a:alphaOff val="0"/>
                  </a:prstClr>
                </a:solidFill>
                <a:latin typeface="Calibri" panose="020F0502020204030204"/>
              </a:rPr>
              <a:t>16. februar – 1. mars</a:t>
            </a:r>
            <a:br>
              <a:rPr lang="nb-NO" sz="825" b="1">
                <a:solidFill>
                  <a:prstClr val="black">
                    <a:hueOff val="0"/>
                    <a:satOff val="0"/>
                    <a:lumOff val="0"/>
                    <a:alphaOff val="0"/>
                  </a:prstClr>
                </a:solidFill>
                <a:latin typeface="Calibri" panose="020F0502020204030204"/>
                <a:cs typeface="Calibri"/>
              </a:rPr>
            </a:br>
            <a:r>
              <a:rPr lang="nb-NO" sz="825" b="1">
                <a:solidFill>
                  <a:srgbClr val="FFC000"/>
                </a:solidFill>
                <a:latin typeface="Calibri" panose="020F0502020204030204"/>
              </a:rPr>
              <a:t>Antatt: Beredskap</a:t>
            </a:r>
            <a:endParaRPr lang="nb-NO" sz="825" b="1">
              <a:solidFill>
                <a:srgbClr val="FFC000"/>
              </a:solidFill>
              <a:latin typeface="Calibri" panose="020F0502020204030204"/>
              <a:cs typeface="Calibri"/>
            </a:endParaRPr>
          </a:p>
        </p:txBody>
      </p:sp>
      <p:sp>
        <p:nvSpPr>
          <p:cNvPr id="3" name="Snakkeboble: rektangel 2">
            <a:extLst>
              <a:ext uri="{FF2B5EF4-FFF2-40B4-BE49-F238E27FC236}">
                <a16:creationId xmlns:a16="http://schemas.microsoft.com/office/drawing/2014/main" id="{FDF170C4-5737-0E57-CC2D-2A5532CDF675}"/>
              </a:ext>
            </a:extLst>
          </p:cNvPr>
          <p:cNvSpPr/>
          <p:nvPr/>
        </p:nvSpPr>
        <p:spPr>
          <a:xfrm>
            <a:off x="204767" y="146114"/>
            <a:ext cx="2696308" cy="2195399"/>
          </a:xfrm>
          <a:prstGeom prst="wedgeRectCallout">
            <a:avLst>
              <a:gd name="adj1" fmla="val -6702"/>
              <a:gd name="adj2" fmla="val 5632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400050">
              <a:lnSpc>
                <a:spcPct val="90000"/>
              </a:lnSpc>
              <a:spcBef>
                <a:spcPct val="0"/>
              </a:spcBef>
              <a:spcAft>
                <a:spcPct val="35000"/>
              </a:spcAft>
              <a:defRPr/>
            </a:pPr>
            <a:r>
              <a:rPr lang="nb-NO" sz="788" b="1" err="1">
                <a:solidFill>
                  <a:prstClr val="black"/>
                </a:solidFill>
                <a:latin typeface="Calibri" panose="020F0502020204030204"/>
              </a:rPr>
              <a:t>Deltakarar</a:t>
            </a:r>
            <a:r>
              <a:rPr lang="nb-NO" sz="788">
                <a:solidFill>
                  <a:prstClr val="black"/>
                </a:solidFill>
                <a:latin typeface="Calibri" panose="020F0502020204030204"/>
              </a:rPr>
              <a:t>:</a:t>
            </a: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Linjeledere</a:t>
            </a:r>
            <a:endParaRPr lang="nb-NO" sz="788">
              <a:solidFill>
                <a:prstClr val="black"/>
              </a:solidFill>
              <a:latin typeface="Calibri" panose="020F0502020204030204"/>
              <a:cs typeface="Calibri"/>
            </a:endParaRPr>
          </a:p>
          <a:p>
            <a:pPr marL="471488" lvl="2"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ØK, HR/HMS, IT, VIRK, </a:t>
            </a:r>
            <a:r>
              <a:rPr lang="nb-NO" sz="788" err="1">
                <a:solidFill>
                  <a:prstClr val="black"/>
                </a:solidFill>
                <a:latin typeface="Calibri" panose="020F0502020204030204"/>
              </a:rPr>
              <a:t>Tjenestesenter</a:t>
            </a:r>
            <a:r>
              <a:rPr lang="nb-NO" sz="788">
                <a:solidFill>
                  <a:prstClr val="black"/>
                </a:solidFill>
                <a:latin typeface="Calibri" panose="020F0502020204030204"/>
              </a:rPr>
              <a:t>, KOMM</a:t>
            </a:r>
            <a:endParaRPr lang="nb-NO" sz="788">
              <a:solidFill>
                <a:prstClr val="black"/>
              </a:solidFill>
              <a:latin typeface="Calibri" panose="020F0502020204030204"/>
              <a:cs typeface="Calibri"/>
            </a:endParaRP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Prosjekt</a:t>
            </a:r>
            <a:endParaRPr lang="nb-NO" sz="788">
              <a:solidFill>
                <a:prstClr val="black"/>
              </a:solidFill>
              <a:latin typeface="Calibri" panose="020F0502020204030204"/>
              <a:cs typeface="Calibri"/>
            </a:endParaRPr>
          </a:p>
          <a:p>
            <a:pPr marL="471488" lvl="2"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prosjektleiing, </a:t>
            </a:r>
            <a:r>
              <a:rPr lang="nb-NO" sz="788" err="1">
                <a:solidFill>
                  <a:prstClr val="black"/>
                </a:solidFill>
                <a:latin typeface="Calibri" panose="020F0502020204030204"/>
              </a:rPr>
              <a:t>prosjekteigar</a:t>
            </a:r>
            <a:r>
              <a:rPr lang="nb-NO" sz="788">
                <a:solidFill>
                  <a:prstClr val="black"/>
                </a:solidFill>
                <a:latin typeface="Calibri" panose="020F0502020204030204"/>
              </a:rPr>
              <a:t>, delprosjektledere</a:t>
            </a:r>
            <a:endParaRPr lang="nb-NO" sz="788">
              <a:solidFill>
                <a:prstClr val="black"/>
              </a:solidFill>
              <a:latin typeface="Calibri" panose="020F0502020204030204"/>
              <a:cs typeface="Calibri"/>
            </a:endParaRP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Fagressurs</a:t>
            </a:r>
            <a:endParaRPr lang="nb-NO" sz="788">
              <a:solidFill>
                <a:prstClr val="black"/>
              </a:solidFill>
              <a:latin typeface="Calibri" panose="020F0502020204030204"/>
              <a:cs typeface="Calibri" panose="020F0502020204030204"/>
            </a:endParaRPr>
          </a:p>
          <a:p>
            <a:pPr marL="471488" lvl="2"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prosessansvarlige og ansvarlig </a:t>
            </a:r>
            <a:r>
              <a:rPr lang="nb-NO" sz="788" err="1">
                <a:solidFill>
                  <a:prstClr val="black"/>
                </a:solidFill>
                <a:latin typeface="Calibri" panose="020F0502020204030204"/>
              </a:rPr>
              <a:t>brukarstøtte</a:t>
            </a:r>
            <a:endParaRPr lang="nb-NO" sz="788">
              <a:solidFill>
                <a:prstClr val="black"/>
              </a:solidFill>
              <a:latin typeface="Calibri" panose="020F0502020204030204"/>
              <a:cs typeface="Calibri"/>
            </a:endParaRPr>
          </a:p>
          <a:p>
            <a:pPr marL="128588" lvl="1" indent="-128588" defTabSz="400050">
              <a:lnSpc>
                <a:spcPct val="90000"/>
              </a:lnSpc>
              <a:spcBef>
                <a:spcPct val="0"/>
              </a:spcBef>
              <a:spcAft>
                <a:spcPct val="15000"/>
              </a:spcAft>
              <a:buFont typeface="Arial"/>
              <a:buChar char="•"/>
              <a:defRPr/>
            </a:pPr>
            <a:r>
              <a:rPr lang="nb-NO" sz="788" err="1">
                <a:solidFill>
                  <a:prstClr val="black"/>
                </a:solidFill>
                <a:latin typeface="Calibri" panose="020F0502020204030204"/>
                <a:cs typeface="Calibri"/>
              </a:rPr>
              <a:t>DFØs</a:t>
            </a:r>
            <a:endParaRPr lang="nb-NO" sz="788">
              <a:solidFill>
                <a:prstClr val="black"/>
              </a:solidFill>
              <a:latin typeface="Calibri" panose="020F0502020204030204"/>
              <a:cs typeface="Calibri"/>
            </a:endParaRPr>
          </a:p>
          <a:p>
            <a:pPr marL="471488" lvl="2" indent="-128588" defTabSz="400050">
              <a:lnSpc>
                <a:spcPct val="90000"/>
              </a:lnSpc>
              <a:spcBef>
                <a:spcPct val="0"/>
              </a:spcBef>
              <a:spcAft>
                <a:spcPct val="15000"/>
              </a:spcAft>
              <a:buFont typeface="Arial"/>
              <a:buChar char="•"/>
              <a:defRPr/>
            </a:pPr>
            <a:r>
              <a:rPr lang="nb-NO" sz="788">
                <a:solidFill>
                  <a:prstClr val="black"/>
                </a:solidFill>
                <a:latin typeface="Calibri" panose="020F0502020204030204"/>
                <a:cs typeface="Calibri"/>
              </a:rPr>
              <a:t>Kundekoordinator lønn/regnskap</a:t>
            </a:r>
            <a:endParaRPr lang="nb-NO" sz="788" b="1">
              <a:solidFill>
                <a:prstClr val="black"/>
              </a:solidFill>
              <a:latin typeface="Calibri" panose="020F0502020204030204"/>
            </a:endParaRPr>
          </a:p>
          <a:p>
            <a:pPr marL="0" lvl="1" defTabSz="400050">
              <a:lnSpc>
                <a:spcPct val="90000"/>
              </a:lnSpc>
              <a:spcBef>
                <a:spcPct val="0"/>
              </a:spcBef>
              <a:spcAft>
                <a:spcPct val="15000"/>
              </a:spcAft>
              <a:defRPr/>
            </a:pPr>
            <a:r>
              <a:rPr lang="nb-NO" sz="788" b="1">
                <a:solidFill>
                  <a:prstClr val="black"/>
                </a:solidFill>
                <a:latin typeface="Calibri" panose="020F0502020204030204"/>
              </a:rPr>
              <a:t>Formål</a:t>
            </a:r>
            <a:endParaRPr lang="nb-NO" sz="788" b="1">
              <a:solidFill>
                <a:prstClr val="black"/>
              </a:solidFill>
              <a:latin typeface="Calibri" panose="020F0502020204030204"/>
              <a:cs typeface="Calibri"/>
            </a:endParaRPr>
          </a:p>
          <a:p>
            <a:pPr marL="128588" lvl="1" indent="-128588" defTabSz="333375">
              <a:lnSpc>
                <a:spcPct val="90000"/>
              </a:lnSpc>
              <a:spcBef>
                <a:spcPct val="0"/>
              </a:spcBef>
              <a:spcAft>
                <a:spcPct val="15000"/>
              </a:spcAft>
              <a:buFont typeface="Arial"/>
              <a:buChar char="•"/>
              <a:defRPr/>
            </a:pPr>
            <a:r>
              <a:rPr lang="nb-NO" sz="788" err="1">
                <a:solidFill>
                  <a:prstClr val="black"/>
                </a:solidFill>
                <a:latin typeface="Calibri" panose="020F0502020204030204"/>
              </a:rPr>
              <a:t>Gjere</a:t>
            </a:r>
            <a:r>
              <a:rPr lang="nb-NO" sz="788">
                <a:solidFill>
                  <a:prstClr val="black"/>
                </a:solidFill>
                <a:latin typeface="Calibri" panose="020F0502020204030204"/>
              </a:rPr>
              <a:t> ROS-vurdering/detaljere beredskapsplan/ha øving</a:t>
            </a:r>
            <a:endParaRPr lang="nb-NO" sz="788">
              <a:solidFill>
                <a:srgbClr val="FF0000"/>
              </a:solidFill>
              <a:latin typeface="Calibri" panose="020F0502020204030204"/>
              <a:cs typeface="Calibri"/>
            </a:endParaRPr>
          </a:p>
          <a:p>
            <a:pPr marL="128588" lvl="1" indent="-128588" defTabSz="333375">
              <a:lnSpc>
                <a:spcPct val="90000"/>
              </a:lnSpc>
              <a:spcBef>
                <a:spcPct val="0"/>
              </a:spcBef>
              <a:spcAft>
                <a:spcPct val="15000"/>
              </a:spcAft>
              <a:buFont typeface="Arial"/>
              <a:buChar char="•"/>
              <a:defRPr/>
            </a:pPr>
            <a:r>
              <a:rPr lang="nb-NO" sz="788" err="1">
                <a:solidFill>
                  <a:prstClr val="black"/>
                </a:solidFill>
                <a:latin typeface="Calibri" panose="020F0502020204030204"/>
              </a:rPr>
              <a:t>Prioritera</a:t>
            </a:r>
            <a:r>
              <a:rPr lang="nb-NO" sz="788">
                <a:solidFill>
                  <a:prstClr val="black"/>
                </a:solidFill>
                <a:latin typeface="Calibri" panose="020F0502020204030204"/>
              </a:rPr>
              <a:t> tid og </a:t>
            </a:r>
            <a:r>
              <a:rPr lang="nb-NO" sz="788" err="1">
                <a:solidFill>
                  <a:prstClr val="black"/>
                </a:solidFill>
                <a:latin typeface="Calibri" panose="020F0502020204030204"/>
              </a:rPr>
              <a:t>omdisponera</a:t>
            </a:r>
            <a:r>
              <a:rPr lang="nb-NO" sz="788">
                <a:solidFill>
                  <a:prstClr val="black"/>
                </a:solidFill>
                <a:latin typeface="Calibri" panose="020F0502020204030204"/>
              </a:rPr>
              <a:t> </a:t>
            </a:r>
            <a:r>
              <a:rPr lang="nb-NO" sz="788" err="1">
                <a:solidFill>
                  <a:prstClr val="black"/>
                </a:solidFill>
                <a:latin typeface="Calibri" panose="020F0502020204030204"/>
              </a:rPr>
              <a:t>ressursar</a:t>
            </a:r>
            <a:r>
              <a:rPr lang="nb-NO" sz="788">
                <a:solidFill>
                  <a:prstClr val="black"/>
                </a:solidFill>
                <a:latin typeface="Calibri" panose="020F0502020204030204"/>
              </a:rPr>
              <a:t> for sikker drift</a:t>
            </a:r>
            <a:endParaRPr lang="nb-NO" sz="788">
              <a:solidFill>
                <a:prstClr val="black"/>
              </a:solidFill>
              <a:latin typeface="Calibri" panose="020F0502020204030204"/>
              <a:cs typeface="Calibri"/>
            </a:endParaRP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Gi status og ta </a:t>
            </a:r>
            <a:r>
              <a:rPr lang="nb-NO" sz="788" err="1">
                <a:solidFill>
                  <a:prstClr val="black"/>
                </a:solidFill>
                <a:latin typeface="Calibri" panose="020F0502020204030204"/>
              </a:rPr>
              <a:t>innspel</a:t>
            </a:r>
            <a:endParaRPr lang="nb-NO" sz="788" b="1">
              <a:solidFill>
                <a:prstClr val="black"/>
              </a:solidFill>
              <a:latin typeface="Calibri" panose="020F0502020204030204"/>
            </a:endParaRPr>
          </a:p>
          <a:p>
            <a:pPr marL="0" lvl="1" defTabSz="333375">
              <a:lnSpc>
                <a:spcPct val="90000"/>
              </a:lnSpc>
              <a:spcBef>
                <a:spcPct val="0"/>
              </a:spcBef>
              <a:spcAft>
                <a:spcPct val="15000"/>
              </a:spcAft>
              <a:defRPr/>
            </a:pPr>
            <a:r>
              <a:rPr lang="nb-NO" sz="788" b="1">
                <a:solidFill>
                  <a:prstClr val="black"/>
                </a:solidFill>
                <a:latin typeface="Calibri" panose="020F0502020204030204"/>
              </a:rPr>
              <a:t>Oppmøte</a:t>
            </a:r>
            <a:endParaRPr lang="nb-NO" sz="788" b="1">
              <a:solidFill>
                <a:prstClr val="black"/>
              </a:solidFill>
              <a:latin typeface="Calibri" panose="020F0502020204030204"/>
              <a:cs typeface="Calibri"/>
            </a:endParaRP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Felles digitalt rom</a:t>
            </a: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Digitalt standup – 30 min </a:t>
            </a:r>
            <a:r>
              <a:rPr lang="nb-NO" sz="788">
                <a:solidFill>
                  <a:prstClr val="black"/>
                </a:solidFill>
                <a:latin typeface="Calibri" panose="020F0502020204030204"/>
                <a:cs typeface="Calibri"/>
              </a:rPr>
              <a:t>– tirsdag og torsdag</a:t>
            </a: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cs typeface="Calibri"/>
              </a:rPr>
              <a:t>Ukentlig møte med DFØ</a:t>
            </a:r>
          </a:p>
        </p:txBody>
      </p:sp>
      <p:sp>
        <p:nvSpPr>
          <p:cNvPr id="5" name="Snakkeboble: rektangel 4">
            <a:extLst>
              <a:ext uri="{FF2B5EF4-FFF2-40B4-BE49-F238E27FC236}">
                <a16:creationId xmlns:a16="http://schemas.microsoft.com/office/drawing/2014/main" id="{9261D10E-4EB8-ED1D-3C46-614EC98D0023}"/>
              </a:ext>
            </a:extLst>
          </p:cNvPr>
          <p:cNvSpPr/>
          <p:nvPr/>
        </p:nvSpPr>
        <p:spPr>
          <a:xfrm>
            <a:off x="3089031" y="146114"/>
            <a:ext cx="3106616" cy="2195399"/>
          </a:xfrm>
          <a:prstGeom prst="wedgeRectCallout">
            <a:avLst>
              <a:gd name="adj1" fmla="val -6701"/>
              <a:gd name="adj2" fmla="val 5475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400050">
              <a:lnSpc>
                <a:spcPct val="90000"/>
              </a:lnSpc>
              <a:spcBef>
                <a:spcPct val="0"/>
              </a:spcBef>
              <a:spcAft>
                <a:spcPct val="35000"/>
              </a:spcAft>
              <a:defRPr/>
            </a:pPr>
            <a:r>
              <a:rPr lang="nb-NO" sz="788" b="1" err="1">
                <a:solidFill>
                  <a:prstClr val="black"/>
                </a:solidFill>
                <a:latin typeface="Calibri" panose="020F0502020204030204"/>
              </a:rPr>
              <a:t>Deltakarar</a:t>
            </a:r>
            <a:r>
              <a:rPr lang="nb-NO" sz="788" b="1">
                <a:solidFill>
                  <a:prstClr val="black"/>
                </a:solidFill>
                <a:latin typeface="Calibri" panose="020F0502020204030204"/>
              </a:rPr>
              <a:t> (</a:t>
            </a:r>
            <a:r>
              <a:rPr lang="nb-NO" sz="788" b="1">
                <a:solidFill>
                  <a:prstClr val="black"/>
                </a:solidFill>
                <a:latin typeface="Calibri" panose="020F0502020204030204"/>
                <a:cs typeface="Calibri"/>
              </a:rPr>
              <a:t>må </a:t>
            </a:r>
            <a:r>
              <a:rPr lang="nb-NO" sz="788" b="1" err="1">
                <a:solidFill>
                  <a:prstClr val="black"/>
                </a:solidFill>
                <a:latin typeface="Calibri" panose="020F0502020204030204"/>
                <a:cs typeface="Calibri"/>
              </a:rPr>
              <a:t>vera</a:t>
            </a:r>
            <a:r>
              <a:rPr lang="nb-NO" sz="788" b="1">
                <a:solidFill>
                  <a:prstClr val="black"/>
                </a:solidFill>
                <a:latin typeface="Calibri" panose="020F0502020204030204"/>
                <a:cs typeface="Calibri"/>
              </a:rPr>
              <a:t> </a:t>
            </a:r>
            <a:r>
              <a:rPr lang="nb-NO" sz="788" b="1" err="1">
                <a:solidFill>
                  <a:prstClr val="black"/>
                </a:solidFill>
                <a:latin typeface="Calibri" panose="020F0502020204030204"/>
                <a:cs typeface="Calibri"/>
              </a:rPr>
              <a:t>tilgjengelege</a:t>
            </a:r>
            <a:r>
              <a:rPr lang="nb-NO" sz="788" b="1">
                <a:solidFill>
                  <a:prstClr val="black"/>
                </a:solidFill>
                <a:latin typeface="Calibri" panose="020F0502020204030204"/>
                <a:cs typeface="Calibri"/>
              </a:rPr>
              <a:t> og kunne agere ved behov)</a:t>
            </a:r>
            <a:r>
              <a:rPr lang="nb-NO" sz="788" b="1">
                <a:solidFill>
                  <a:prstClr val="black"/>
                </a:solidFill>
                <a:latin typeface="Calibri" panose="020F0502020204030204"/>
              </a:rPr>
              <a:t>:</a:t>
            </a: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Linjeledere</a:t>
            </a:r>
            <a:endParaRPr lang="nb-NO" sz="788">
              <a:solidFill>
                <a:prstClr val="black"/>
              </a:solidFill>
              <a:latin typeface="Calibri" panose="020F0502020204030204"/>
              <a:cs typeface="Calibri"/>
            </a:endParaRPr>
          </a:p>
          <a:p>
            <a:pPr marL="471488" lvl="2"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ØK, HR/HMS, IT, VIRK, </a:t>
            </a:r>
            <a:r>
              <a:rPr lang="nb-NO" sz="788" err="1">
                <a:solidFill>
                  <a:prstClr val="black"/>
                </a:solidFill>
                <a:latin typeface="Calibri" panose="020F0502020204030204"/>
              </a:rPr>
              <a:t>Tjenestesenter</a:t>
            </a:r>
            <a:r>
              <a:rPr lang="nb-NO" sz="788">
                <a:solidFill>
                  <a:prstClr val="black"/>
                </a:solidFill>
                <a:latin typeface="Calibri" panose="020F0502020204030204"/>
              </a:rPr>
              <a:t>, KOMM</a:t>
            </a:r>
            <a:endParaRPr lang="nb-NO" sz="788">
              <a:solidFill>
                <a:prstClr val="black"/>
              </a:solidFill>
              <a:latin typeface="Calibri" panose="020F0502020204030204"/>
              <a:cs typeface="Calibri"/>
            </a:endParaRP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Prosjekt</a:t>
            </a:r>
            <a:endParaRPr lang="nb-NO" sz="788">
              <a:solidFill>
                <a:prstClr val="black"/>
              </a:solidFill>
              <a:latin typeface="Calibri" panose="020F0502020204030204"/>
              <a:cs typeface="Calibri"/>
            </a:endParaRPr>
          </a:p>
          <a:p>
            <a:pPr marL="471488" lvl="2"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prosjektleiing, </a:t>
            </a:r>
            <a:r>
              <a:rPr lang="nb-NO" sz="788" err="1">
                <a:solidFill>
                  <a:prstClr val="black"/>
                </a:solidFill>
                <a:latin typeface="Calibri" panose="020F0502020204030204"/>
              </a:rPr>
              <a:t>prosjekteigar</a:t>
            </a:r>
            <a:r>
              <a:rPr lang="nb-NO" sz="788">
                <a:solidFill>
                  <a:prstClr val="black"/>
                </a:solidFill>
                <a:latin typeface="Calibri" panose="020F0502020204030204"/>
              </a:rPr>
              <a:t>, delprosjektledere</a:t>
            </a:r>
            <a:endParaRPr lang="nb-NO" sz="788">
              <a:solidFill>
                <a:prstClr val="black"/>
              </a:solidFill>
              <a:latin typeface="Calibri" panose="020F0502020204030204"/>
              <a:cs typeface="Calibri"/>
            </a:endParaRP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Fagressurs</a:t>
            </a:r>
            <a:endParaRPr lang="nb-NO" sz="788">
              <a:solidFill>
                <a:prstClr val="black"/>
              </a:solidFill>
              <a:latin typeface="Calibri" panose="020F0502020204030204"/>
              <a:cs typeface="Calibri" panose="020F0502020204030204"/>
            </a:endParaRPr>
          </a:p>
          <a:p>
            <a:pPr marL="471488" lvl="2"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prosessansvarlige og ansvarlig </a:t>
            </a:r>
            <a:r>
              <a:rPr lang="nb-NO" sz="788" err="1">
                <a:solidFill>
                  <a:prstClr val="black"/>
                </a:solidFill>
                <a:latin typeface="Calibri" panose="020F0502020204030204"/>
              </a:rPr>
              <a:t>brukarstøtte</a:t>
            </a:r>
            <a:endParaRPr lang="nb-NO" sz="788">
              <a:solidFill>
                <a:prstClr val="black"/>
              </a:solidFill>
              <a:latin typeface="Calibri" panose="020F0502020204030204"/>
              <a:cs typeface="Calibri"/>
            </a:endParaRPr>
          </a:p>
          <a:p>
            <a:pPr marL="128588" lvl="1" indent="-128588" defTabSz="400050">
              <a:lnSpc>
                <a:spcPct val="90000"/>
              </a:lnSpc>
              <a:spcBef>
                <a:spcPct val="0"/>
              </a:spcBef>
              <a:spcAft>
                <a:spcPct val="15000"/>
              </a:spcAft>
              <a:buFont typeface="Arial"/>
              <a:buChar char="•"/>
              <a:defRPr/>
            </a:pPr>
            <a:r>
              <a:rPr lang="nb-NO" sz="788" err="1">
                <a:solidFill>
                  <a:prstClr val="black"/>
                </a:solidFill>
                <a:latin typeface="Calibri" panose="020F0502020204030204"/>
                <a:cs typeface="Calibri"/>
              </a:rPr>
              <a:t>DFØs</a:t>
            </a:r>
            <a:endParaRPr lang="nb-NO" sz="788">
              <a:solidFill>
                <a:prstClr val="black"/>
              </a:solidFill>
              <a:latin typeface="Calibri" panose="020F0502020204030204"/>
              <a:cs typeface="Calibri"/>
            </a:endParaRPr>
          </a:p>
          <a:p>
            <a:pPr marL="471488" lvl="2" indent="-128588" defTabSz="400050">
              <a:lnSpc>
                <a:spcPct val="90000"/>
              </a:lnSpc>
              <a:spcBef>
                <a:spcPct val="0"/>
              </a:spcBef>
              <a:spcAft>
                <a:spcPct val="15000"/>
              </a:spcAft>
              <a:buFont typeface="Arial"/>
              <a:buChar char="•"/>
              <a:defRPr/>
            </a:pPr>
            <a:r>
              <a:rPr lang="nb-NO" sz="788">
                <a:solidFill>
                  <a:prstClr val="black"/>
                </a:solidFill>
                <a:latin typeface="Calibri" panose="020F0502020204030204"/>
                <a:cs typeface="Calibri"/>
              </a:rPr>
              <a:t>Kundekoordinator lønn/regnskap</a:t>
            </a:r>
            <a:endParaRPr lang="nb-NO" sz="788" b="1">
              <a:solidFill>
                <a:prstClr val="black"/>
              </a:solidFill>
              <a:latin typeface="Calibri" panose="020F0502020204030204"/>
            </a:endParaRPr>
          </a:p>
          <a:p>
            <a:pPr defTabSz="400050">
              <a:lnSpc>
                <a:spcPct val="90000"/>
              </a:lnSpc>
              <a:spcBef>
                <a:spcPct val="0"/>
              </a:spcBef>
              <a:spcAft>
                <a:spcPct val="35000"/>
              </a:spcAft>
              <a:defRPr/>
            </a:pPr>
            <a:r>
              <a:rPr lang="nb-NO" sz="788" b="1">
                <a:solidFill>
                  <a:prstClr val="black"/>
                </a:solidFill>
                <a:latin typeface="Calibri" panose="020F0502020204030204"/>
              </a:rPr>
              <a:t>Formål</a:t>
            </a:r>
            <a:endParaRPr lang="nb-NO" sz="788" b="1">
              <a:solidFill>
                <a:prstClr val="black"/>
              </a:solidFill>
              <a:latin typeface="Calibri" panose="020F0502020204030204"/>
              <a:cs typeface="Calibri"/>
            </a:endParaRPr>
          </a:p>
          <a:p>
            <a:pPr marL="128588" lvl="1" indent="-128588" defTabSz="333375">
              <a:lnSpc>
                <a:spcPct val="90000"/>
              </a:lnSpc>
              <a:spcBef>
                <a:spcPct val="0"/>
              </a:spcBef>
              <a:spcAft>
                <a:spcPct val="15000"/>
              </a:spcAft>
              <a:buFont typeface="Arial"/>
              <a:buChar char="•"/>
              <a:defRPr/>
            </a:pPr>
            <a:r>
              <a:rPr lang="nb-NO" sz="788" err="1">
                <a:solidFill>
                  <a:prstClr val="black"/>
                </a:solidFill>
                <a:latin typeface="Calibri" panose="020F0502020204030204"/>
              </a:rPr>
              <a:t>Handtera</a:t>
            </a:r>
            <a:r>
              <a:rPr lang="nb-NO" sz="788">
                <a:solidFill>
                  <a:prstClr val="black"/>
                </a:solidFill>
                <a:latin typeface="Calibri" panose="020F0502020204030204"/>
              </a:rPr>
              <a:t> kriser, svara media, sikra raske linjer til </a:t>
            </a:r>
            <a:r>
              <a:rPr lang="nb-NO" sz="788" err="1">
                <a:solidFill>
                  <a:prstClr val="black"/>
                </a:solidFill>
                <a:latin typeface="Calibri" panose="020F0502020204030204"/>
              </a:rPr>
              <a:t>brukarstøtte</a:t>
            </a:r>
            <a:r>
              <a:rPr lang="nb-NO" sz="788">
                <a:solidFill>
                  <a:prstClr val="black"/>
                </a:solidFill>
                <a:latin typeface="Calibri" panose="020F0502020204030204"/>
              </a:rPr>
              <a:t> og ha kontroll fram til fyrste </a:t>
            </a:r>
            <a:r>
              <a:rPr lang="nb-NO" sz="788" err="1">
                <a:solidFill>
                  <a:prstClr val="black"/>
                </a:solidFill>
                <a:latin typeface="Calibri" panose="020F0502020204030204"/>
              </a:rPr>
              <a:t>løn</a:t>
            </a:r>
            <a:r>
              <a:rPr lang="nb-NO" sz="788">
                <a:solidFill>
                  <a:prstClr val="black"/>
                </a:solidFill>
                <a:latin typeface="Calibri" panose="020F0502020204030204"/>
              </a:rPr>
              <a:t> er på konto</a:t>
            </a:r>
            <a:endParaRPr lang="nb-NO" sz="788">
              <a:solidFill>
                <a:prstClr val="black"/>
              </a:solidFill>
              <a:latin typeface="Calibri" panose="020F0502020204030204"/>
              <a:cs typeface="Calibri" panose="020F0502020204030204"/>
            </a:endParaRPr>
          </a:p>
          <a:p>
            <a:pPr marL="0" lvl="1" defTabSz="333375">
              <a:lnSpc>
                <a:spcPct val="90000"/>
              </a:lnSpc>
              <a:spcBef>
                <a:spcPct val="0"/>
              </a:spcBef>
              <a:spcAft>
                <a:spcPct val="15000"/>
              </a:spcAft>
              <a:defRPr/>
            </a:pPr>
            <a:r>
              <a:rPr lang="nb-NO" sz="788" b="1">
                <a:solidFill>
                  <a:prstClr val="black"/>
                </a:solidFill>
                <a:latin typeface="Calibri" panose="020F0502020204030204"/>
              </a:rPr>
              <a:t>Oppmøte</a:t>
            </a:r>
            <a:endParaRPr lang="nb-NO" sz="788" b="1">
              <a:solidFill>
                <a:prstClr val="black"/>
              </a:solidFill>
              <a:latin typeface="Calibri" panose="020F0502020204030204"/>
              <a:cs typeface="Calibri" panose="020F0502020204030204"/>
            </a:endParaRP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Felles digitalt rom (0830 – 16.00)</a:t>
            </a:r>
            <a:endParaRPr lang="nb-NO" sz="788">
              <a:solidFill>
                <a:prstClr val="black"/>
              </a:solidFill>
              <a:latin typeface="Calibri" panose="020F0502020204030204"/>
              <a:cs typeface="Calibri"/>
            </a:endParaRP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cs typeface="Calibri"/>
              </a:rPr>
              <a:t>Daglig standup + standup  med innføringslederne</a:t>
            </a: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cs typeface="Calibri"/>
              </a:rPr>
              <a:t>Daglig standup med DFØ</a:t>
            </a:r>
          </a:p>
        </p:txBody>
      </p:sp>
      <p:sp>
        <p:nvSpPr>
          <p:cNvPr id="6" name="Snakkeboble: rektangel 5">
            <a:extLst>
              <a:ext uri="{FF2B5EF4-FFF2-40B4-BE49-F238E27FC236}">
                <a16:creationId xmlns:a16="http://schemas.microsoft.com/office/drawing/2014/main" id="{A989FA68-95A0-4D55-A14B-4A3786ADF6C2}"/>
              </a:ext>
            </a:extLst>
          </p:cNvPr>
          <p:cNvSpPr/>
          <p:nvPr/>
        </p:nvSpPr>
        <p:spPr>
          <a:xfrm>
            <a:off x="6383604" y="146114"/>
            <a:ext cx="2496628" cy="2174631"/>
          </a:xfrm>
          <a:prstGeom prst="wedgeRectCallout">
            <a:avLst>
              <a:gd name="adj1" fmla="val 297"/>
              <a:gd name="adj2" fmla="val 5340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400050">
              <a:lnSpc>
                <a:spcPct val="90000"/>
              </a:lnSpc>
              <a:spcBef>
                <a:spcPct val="0"/>
              </a:spcBef>
              <a:spcAft>
                <a:spcPct val="35000"/>
              </a:spcAft>
              <a:defRPr/>
            </a:pPr>
            <a:r>
              <a:rPr lang="nb-NO" sz="788" b="1" err="1">
                <a:solidFill>
                  <a:prstClr val="black"/>
                </a:solidFill>
                <a:latin typeface="Calibri" panose="020F0502020204030204"/>
              </a:rPr>
              <a:t>Deltakarar</a:t>
            </a:r>
            <a:r>
              <a:rPr lang="nb-NO" sz="788" b="1">
                <a:solidFill>
                  <a:prstClr val="black"/>
                </a:solidFill>
                <a:latin typeface="Calibri" panose="020F0502020204030204"/>
              </a:rPr>
              <a:t> (må kunne agere ved behov):</a:t>
            </a: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cs typeface="Calibri"/>
              </a:rPr>
              <a:t>Linje</a:t>
            </a:r>
            <a:endParaRPr lang="nb-NO" sz="788">
              <a:solidFill>
                <a:prstClr val="black"/>
              </a:solidFill>
              <a:latin typeface="Calibri" panose="020F0502020204030204"/>
            </a:endParaRPr>
          </a:p>
          <a:p>
            <a:pPr marL="471488" lvl="2"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cs typeface="Calibri" panose="020F0502020204030204"/>
              </a:rPr>
              <a:t>Koordinator Forvaltningsutvalget</a:t>
            </a: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Prosjekt</a:t>
            </a:r>
            <a:endParaRPr lang="nb-NO" sz="1350">
              <a:solidFill>
                <a:prstClr val="black"/>
              </a:solidFill>
              <a:latin typeface="Calibri" panose="020F0502020204030204"/>
            </a:endParaRPr>
          </a:p>
          <a:p>
            <a:pPr marL="471488" lvl="2"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prosjektkontor, delprosjektledere</a:t>
            </a:r>
            <a:endParaRPr lang="nb-NO" sz="788">
              <a:solidFill>
                <a:prstClr val="black"/>
              </a:solidFill>
              <a:latin typeface="Calibri" panose="020F0502020204030204"/>
              <a:cs typeface="Calibri"/>
            </a:endParaRP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Fagressurs</a:t>
            </a:r>
            <a:endParaRPr lang="nb-NO" sz="788">
              <a:solidFill>
                <a:prstClr val="black"/>
              </a:solidFill>
              <a:latin typeface="Calibri" panose="020F0502020204030204"/>
              <a:cs typeface="Calibri" panose="020F0502020204030204"/>
            </a:endParaRPr>
          </a:p>
          <a:p>
            <a:pPr marL="471488" lvl="2"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prosessansvarlige og ansvarlig </a:t>
            </a:r>
            <a:r>
              <a:rPr lang="nb-NO" sz="788" err="1">
                <a:solidFill>
                  <a:prstClr val="black"/>
                </a:solidFill>
                <a:latin typeface="Calibri" panose="020F0502020204030204"/>
              </a:rPr>
              <a:t>brukarstøtte</a:t>
            </a:r>
            <a:endParaRPr lang="nb-NO" sz="788">
              <a:solidFill>
                <a:prstClr val="black"/>
              </a:solidFill>
              <a:latin typeface="Calibri" panose="020F0502020204030204"/>
              <a:cs typeface="Calibri"/>
            </a:endParaRPr>
          </a:p>
          <a:p>
            <a:pPr marL="128588" lvl="1" indent="-128588" defTabSz="400050">
              <a:lnSpc>
                <a:spcPct val="90000"/>
              </a:lnSpc>
              <a:spcBef>
                <a:spcPct val="0"/>
              </a:spcBef>
              <a:spcAft>
                <a:spcPct val="15000"/>
              </a:spcAft>
              <a:buFont typeface="Arial"/>
              <a:buChar char="•"/>
              <a:defRPr/>
            </a:pPr>
            <a:r>
              <a:rPr lang="nb-NO" sz="788" err="1">
                <a:solidFill>
                  <a:prstClr val="black"/>
                </a:solidFill>
                <a:latin typeface="Calibri" panose="020F0502020204030204"/>
                <a:cs typeface="Calibri"/>
              </a:rPr>
              <a:t>DFØs</a:t>
            </a:r>
            <a:endParaRPr lang="nb-NO" sz="788">
              <a:solidFill>
                <a:prstClr val="black"/>
              </a:solidFill>
              <a:latin typeface="Calibri" panose="020F0502020204030204"/>
              <a:cs typeface="Calibri"/>
            </a:endParaRPr>
          </a:p>
          <a:p>
            <a:pPr marL="471488" lvl="2" indent="-128588" defTabSz="400050">
              <a:lnSpc>
                <a:spcPct val="90000"/>
              </a:lnSpc>
              <a:spcBef>
                <a:spcPct val="0"/>
              </a:spcBef>
              <a:spcAft>
                <a:spcPct val="15000"/>
              </a:spcAft>
              <a:buFont typeface="Arial"/>
              <a:buChar char="•"/>
              <a:defRPr/>
            </a:pPr>
            <a:r>
              <a:rPr lang="nb-NO" sz="788">
                <a:solidFill>
                  <a:prstClr val="black"/>
                </a:solidFill>
                <a:latin typeface="Calibri" panose="020F0502020204030204"/>
                <a:cs typeface="Calibri"/>
              </a:rPr>
              <a:t>Kundekoordinator lønn/regnskap</a:t>
            </a:r>
            <a:endParaRPr lang="nb-NO" sz="788" b="1">
              <a:solidFill>
                <a:prstClr val="black"/>
              </a:solidFill>
              <a:latin typeface="Calibri" panose="020F0502020204030204"/>
            </a:endParaRPr>
          </a:p>
          <a:p>
            <a:pPr defTabSz="400050">
              <a:lnSpc>
                <a:spcPct val="90000"/>
              </a:lnSpc>
              <a:spcBef>
                <a:spcPct val="0"/>
              </a:spcBef>
              <a:spcAft>
                <a:spcPct val="35000"/>
              </a:spcAft>
              <a:defRPr/>
            </a:pPr>
            <a:r>
              <a:rPr lang="nb-NO" sz="788" b="1">
                <a:solidFill>
                  <a:prstClr val="black"/>
                </a:solidFill>
                <a:latin typeface="Calibri" panose="020F0502020204030204"/>
              </a:rPr>
              <a:t>Formål</a:t>
            </a:r>
            <a:r>
              <a:rPr lang="nb-NO" sz="788">
                <a:solidFill>
                  <a:prstClr val="black"/>
                </a:solidFill>
                <a:latin typeface="Calibri" panose="020F0502020204030204"/>
              </a:rPr>
              <a:t>:</a:t>
            </a:r>
            <a:endParaRPr lang="nb-NO" sz="788">
              <a:solidFill>
                <a:prstClr val="black"/>
              </a:solidFill>
              <a:latin typeface="Calibri" panose="020F0502020204030204"/>
              <a:cs typeface="Calibri"/>
            </a:endParaRP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Sikra kontroll og korte linjer</a:t>
            </a:r>
            <a:endParaRPr lang="nb-NO" sz="788">
              <a:solidFill>
                <a:prstClr val="black"/>
              </a:solidFill>
              <a:latin typeface="Calibri" panose="020F0502020204030204"/>
              <a:cs typeface="Calibri" panose="020F0502020204030204"/>
            </a:endParaRPr>
          </a:p>
          <a:p>
            <a:pPr defTabSz="400050">
              <a:lnSpc>
                <a:spcPct val="90000"/>
              </a:lnSpc>
              <a:spcBef>
                <a:spcPct val="0"/>
              </a:spcBef>
              <a:spcAft>
                <a:spcPct val="35000"/>
              </a:spcAft>
              <a:defRPr/>
            </a:pPr>
            <a:br>
              <a:rPr lang="nb-NO" sz="788" b="1">
                <a:solidFill>
                  <a:prstClr val="black"/>
                </a:solidFill>
                <a:latin typeface="Calibri" panose="020F0502020204030204"/>
              </a:rPr>
            </a:br>
            <a:r>
              <a:rPr lang="nb-NO" sz="788" b="1">
                <a:solidFill>
                  <a:prstClr val="black"/>
                </a:solidFill>
                <a:latin typeface="Calibri" panose="020F0502020204030204"/>
              </a:rPr>
              <a:t>Oppmøte</a:t>
            </a:r>
            <a:endParaRPr lang="nb-NO" sz="788" b="1">
              <a:solidFill>
                <a:prstClr val="black"/>
              </a:solidFill>
              <a:latin typeface="Calibri" panose="020F0502020204030204"/>
              <a:cs typeface="Calibri"/>
            </a:endParaRP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Felles d</a:t>
            </a:r>
            <a:r>
              <a:rPr lang="nb-NO" sz="788" err="1">
                <a:solidFill>
                  <a:prstClr val="black"/>
                </a:solidFill>
                <a:latin typeface="Calibri" panose="020F0502020204030204"/>
              </a:rPr>
              <a:t>igitalt</a:t>
            </a:r>
            <a:r>
              <a:rPr lang="nb-NO" sz="788">
                <a:solidFill>
                  <a:prstClr val="black"/>
                </a:solidFill>
                <a:latin typeface="Calibri" panose="020F0502020204030204"/>
              </a:rPr>
              <a:t> rom</a:t>
            </a: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cs typeface="Calibri"/>
              </a:rPr>
              <a:t>Ukentlig standup + standup med innføringslederne</a:t>
            </a: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cs typeface="Calibri"/>
              </a:rPr>
              <a:t>Ukentlig møte med DFØ</a:t>
            </a:r>
          </a:p>
        </p:txBody>
      </p:sp>
      <p:sp>
        <p:nvSpPr>
          <p:cNvPr id="7" name="Snakkeboble: rektangel 6">
            <a:extLst>
              <a:ext uri="{FF2B5EF4-FFF2-40B4-BE49-F238E27FC236}">
                <a16:creationId xmlns:a16="http://schemas.microsoft.com/office/drawing/2014/main" id="{888556B6-00F6-769C-D1FF-75B1293ABD7A}"/>
              </a:ext>
            </a:extLst>
          </p:cNvPr>
          <p:cNvSpPr/>
          <p:nvPr/>
        </p:nvSpPr>
        <p:spPr>
          <a:xfrm>
            <a:off x="299035" y="2847759"/>
            <a:ext cx="4056185" cy="2020179"/>
          </a:xfrm>
          <a:prstGeom prst="wedgeRectCallout">
            <a:avLst>
              <a:gd name="adj1" fmla="val -24"/>
              <a:gd name="adj2" fmla="val -5675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400050">
              <a:lnSpc>
                <a:spcPct val="90000"/>
              </a:lnSpc>
              <a:spcBef>
                <a:spcPct val="0"/>
              </a:spcBef>
              <a:spcAft>
                <a:spcPct val="35000"/>
              </a:spcAft>
              <a:defRPr/>
            </a:pPr>
            <a:r>
              <a:rPr lang="nb-NO" sz="788" b="1" err="1">
                <a:solidFill>
                  <a:prstClr val="black"/>
                </a:solidFill>
                <a:latin typeface="Calibri" panose="020F0502020204030204"/>
              </a:rPr>
              <a:t>Deltakarar</a:t>
            </a:r>
            <a:r>
              <a:rPr lang="nb-NO" sz="788">
                <a:solidFill>
                  <a:prstClr val="black"/>
                </a:solidFill>
                <a:latin typeface="Calibri" panose="020F0502020204030204"/>
              </a:rPr>
              <a:t>:</a:t>
            </a:r>
            <a:endParaRPr lang="en-US" sz="788">
              <a:solidFill>
                <a:prstClr val="black"/>
              </a:solidFill>
              <a:latin typeface="Calibri" panose="020F0502020204030204"/>
            </a:endParaRPr>
          </a:p>
          <a:p>
            <a:pPr marL="128588" lvl="1" indent="-128588" defTabSz="333375">
              <a:lnSpc>
                <a:spcPct val="90000"/>
              </a:lnSpc>
              <a:spcBef>
                <a:spcPct val="0"/>
              </a:spcBef>
              <a:spcAft>
                <a:spcPct val="15000"/>
              </a:spcAft>
              <a:buFont typeface="Arial"/>
              <a:buChar char="•"/>
              <a:defRPr/>
            </a:pPr>
            <a:r>
              <a:rPr lang="nb-NO" sz="788" err="1">
                <a:solidFill>
                  <a:prstClr val="black"/>
                </a:solidFill>
                <a:latin typeface="Calibri" panose="020F0502020204030204"/>
              </a:rPr>
              <a:t>Tjenestesenter</a:t>
            </a:r>
            <a:endParaRPr lang="nb-NO" sz="788">
              <a:solidFill>
                <a:prstClr val="black"/>
              </a:solidFill>
              <a:latin typeface="Calibri" panose="020F0502020204030204"/>
              <a:cs typeface="Calibri"/>
            </a:endParaRPr>
          </a:p>
          <a:p>
            <a:pPr marL="471488" lvl="2" indent="-128588" defTabSz="333375">
              <a:lnSpc>
                <a:spcPct val="90000"/>
              </a:lnSpc>
              <a:spcBef>
                <a:spcPct val="0"/>
              </a:spcBef>
              <a:spcAft>
                <a:spcPct val="15000"/>
              </a:spcAft>
              <a:buFont typeface="Arial"/>
              <a:buChar char="•"/>
              <a:defRPr/>
            </a:pPr>
            <a:endParaRPr lang="nb-NO" sz="788">
              <a:solidFill>
                <a:prstClr val="black"/>
              </a:solidFill>
              <a:latin typeface="Calibri" panose="020F0502020204030204"/>
              <a:cs typeface="Calibri"/>
            </a:endParaRP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Prosjekt</a:t>
            </a:r>
            <a:endParaRPr lang="nb-NO" sz="788">
              <a:solidFill>
                <a:prstClr val="black"/>
              </a:solidFill>
              <a:latin typeface="Calibri" panose="020F0502020204030204"/>
              <a:cs typeface="Calibri"/>
            </a:endParaRPr>
          </a:p>
          <a:p>
            <a:pPr marL="471488" lvl="2"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Arne F. og Tor P. </a:t>
            </a:r>
            <a:endParaRPr lang="nb-NO" sz="788">
              <a:solidFill>
                <a:prstClr val="black"/>
              </a:solidFill>
              <a:latin typeface="Calibri" panose="020F0502020204030204"/>
              <a:cs typeface="Calibri"/>
            </a:endParaRP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cs typeface="Calibri"/>
              </a:rPr>
              <a:t>DFØ</a:t>
            </a:r>
          </a:p>
          <a:p>
            <a:pPr marL="471488" lvl="2" indent="-128588" defTabSz="400050">
              <a:lnSpc>
                <a:spcPct val="90000"/>
              </a:lnSpc>
              <a:spcBef>
                <a:spcPct val="0"/>
              </a:spcBef>
              <a:spcAft>
                <a:spcPct val="15000"/>
              </a:spcAft>
              <a:buFont typeface="Arial"/>
              <a:buChar char="•"/>
              <a:defRPr/>
            </a:pPr>
            <a:r>
              <a:rPr lang="nb-NO" sz="788">
                <a:solidFill>
                  <a:prstClr val="black"/>
                </a:solidFill>
                <a:latin typeface="Calibri" panose="020F0502020204030204"/>
                <a:cs typeface="Calibri"/>
              </a:rPr>
              <a:t>Kundekoordinator lønn/regnskap</a:t>
            </a:r>
            <a:endParaRPr lang="nb-NO" sz="788" b="1">
              <a:solidFill>
                <a:prstClr val="black"/>
              </a:solidFill>
              <a:latin typeface="Calibri" panose="020F0502020204030204"/>
            </a:endParaRP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cs typeface="Calibri"/>
              </a:rPr>
              <a:t>Andre blir ev. påkobla etter behov</a:t>
            </a:r>
            <a:br>
              <a:rPr lang="nb-NO" sz="788">
                <a:solidFill>
                  <a:prstClr val="white"/>
                </a:solidFill>
                <a:latin typeface="Calibri" panose="020F0502020204030204"/>
                <a:cs typeface="Calibri"/>
              </a:rPr>
            </a:br>
            <a:endParaRPr lang="nb-NO" sz="788">
              <a:solidFill>
                <a:prstClr val="black"/>
              </a:solidFill>
              <a:latin typeface="Calibri" panose="020F0502020204030204"/>
              <a:ea typeface="+mn-lt"/>
              <a:cs typeface="Calibri" panose="020F0502020204030204"/>
            </a:endParaRPr>
          </a:p>
          <a:p>
            <a:pPr marL="0" lvl="1" defTabSz="333375">
              <a:lnSpc>
                <a:spcPct val="90000"/>
              </a:lnSpc>
              <a:spcBef>
                <a:spcPct val="0"/>
              </a:spcBef>
              <a:spcAft>
                <a:spcPct val="15000"/>
              </a:spcAft>
              <a:defRPr/>
            </a:pPr>
            <a:r>
              <a:rPr lang="nb-NO" sz="788" b="1">
                <a:solidFill>
                  <a:prstClr val="black"/>
                </a:solidFill>
                <a:latin typeface="Calibri" panose="020F0502020204030204"/>
                <a:ea typeface="+mn-lt"/>
                <a:cs typeface="Calibri" panose="020F0502020204030204"/>
              </a:rPr>
              <a:t>Formål</a:t>
            </a:r>
            <a:endParaRPr lang="en-US" sz="788" b="1">
              <a:solidFill>
                <a:prstClr val="black"/>
              </a:solidFill>
              <a:latin typeface="Calibri" panose="020F0502020204030204"/>
              <a:ea typeface="+mn-lt"/>
              <a:cs typeface="Calibri" panose="020F0502020204030204"/>
            </a:endParaRP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ea typeface="+mn-lt"/>
                <a:cs typeface="Calibri" panose="020F0502020204030204"/>
              </a:rPr>
              <a:t>har kontakt ang. tekniske </a:t>
            </a:r>
            <a:r>
              <a:rPr lang="nb-NO" sz="788" err="1">
                <a:solidFill>
                  <a:prstClr val="black"/>
                </a:solidFill>
                <a:latin typeface="Calibri" panose="020F0502020204030204"/>
                <a:ea typeface="+mn-lt"/>
                <a:cs typeface="Calibri" panose="020F0502020204030204"/>
              </a:rPr>
              <a:t>avklaringar</a:t>
            </a:r>
            <a:r>
              <a:rPr lang="nb-NO" sz="788">
                <a:solidFill>
                  <a:prstClr val="black"/>
                </a:solidFill>
                <a:latin typeface="Calibri" panose="020F0502020204030204"/>
                <a:ea typeface="+mn-lt"/>
                <a:cs typeface="Calibri" panose="020F0502020204030204"/>
              </a:rPr>
              <a:t> og behov gjennom romjula</a:t>
            </a:r>
            <a:endParaRPr lang="en-US" sz="788" b="1">
              <a:solidFill>
                <a:prstClr val="black"/>
              </a:solidFill>
              <a:latin typeface="Calibri" panose="020F0502020204030204"/>
              <a:ea typeface="+mn-lt"/>
              <a:cs typeface="Calibri" panose="020F0502020204030204"/>
            </a:endParaRPr>
          </a:p>
          <a:p>
            <a:pPr defTabSz="400050">
              <a:lnSpc>
                <a:spcPct val="90000"/>
              </a:lnSpc>
              <a:spcBef>
                <a:spcPct val="0"/>
              </a:spcBef>
              <a:spcAft>
                <a:spcPct val="35000"/>
              </a:spcAft>
              <a:defRPr/>
            </a:pPr>
            <a:br>
              <a:rPr lang="nb-NO" sz="788" b="1">
                <a:solidFill>
                  <a:prstClr val="white"/>
                </a:solidFill>
                <a:latin typeface="Calibri" panose="020F0502020204030204"/>
              </a:rPr>
            </a:br>
            <a:r>
              <a:rPr lang="nb-NO" sz="788" b="1">
                <a:solidFill>
                  <a:prstClr val="black"/>
                </a:solidFill>
                <a:latin typeface="Calibri" panose="020F0502020204030204"/>
              </a:rPr>
              <a:t>Oppmøte</a:t>
            </a:r>
            <a:endParaRPr lang="en-US" sz="788" b="1">
              <a:solidFill>
                <a:prstClr val="black"/>
              </a:solidFill>
              <a:latin typeface="Calibri" panose="020F0502020204030204"/>
            </a:endParaRPr>
          </a:p>
          <a:p>
            <a:pPr marL="128588" lvl="1" indent="-128588" defTabSz="333375">
              <a:lnSpc>
                <a:spcPct val="90000"/>
              </a:lnSpc>
              <a:spcBef>
                <a:spcPct val="0"/>
              </a:spcBef>
              <a:spcAft>
                <a:spcPct val="15000"/>
              </a:spcAft>
              <a:buFont typeface="Arial"/>
              <a:buChar char="•"/>
              <a:defRPr/>
            </a:pPr>
            <a:r>
              <a:rPr lang="nb-NO" sz="788" err="1">
                <a:solidFill>
                  <a:prstClr val="black"/>
                </a:solidFill>
                <a:latin typeface="Calibri" panose="020F0502020204030204"/>
              </a:rPr>
              <a:t>Løpande</a:t>
            </a:r>
            <a:r>
              <a:rPr lang="nb-NO" sz="788">
                <a:solidFill>
                  <a:prstClr val="black"/>
                </a:solidFill>
                <a:latin typeface="Calibri" panose="020F0502020204030204"/>
              </a:rPr>
              <a:t> digitale </a:t>
            </a:r>
            <a:r>
              <a:rPr lang="nb-NO" sz="788" err="1">
                <a:solidFill>
                  <a:prstClr val="black"/>
                </a:solidFill>
                <a:latin typeface="Calibri" panose="020F0502020204030204"/>
              </a:rPr>
              <a:t>avklaringar</a:t>
            </a:r>
            <a:r>
              <a:rPr lang="nb-NO" sz="788">
                <a:solidFill>
                  <a:prstClr val="black"/>
                </a:solidFill>
                <a:latin typeface="Calibri" panose="020F0502020204030204"/>
              </a:rPr>
              <a:t> (ingen faste møtepunkt som utgangspunkt)</a:t>
            </a: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Mulige møter med DFØ i romjula</a:t>
            </a:r>
            <a:endParaRPr lang="en-US" sz="788">
              <a:solidFill>
                <a:prstClr val="black"/>
              </a:solidFill>
              <a:latin typeface="Calibri" panose="020F0502020204030204"/>
              <a:cs typeface="Calibri" panose="020F0502020204030204"/>
            </a:endParaRPr>
          </a:p>
        </p:txBody>
      </p:sp>
      <p:sp>
        <p:nvSpPr>
          <p:cNvPr id="8" name="Snakkeboble: rektangel 7">
            <a:extLst>
              <a:ext uri="{FF2B5EF4-FFF2-40B4-BE49-F238E27FC236}">
                <a16:creationId xmlns:a16="http://schemas.microsoft.com/office/drawing/2014/main" id="{BFAFD902-28CB-CADE-B280-CF6079CFB5B4}"/>
              </a:ext>
            </a:extLst>
          </p:cNvPr>
          <p:cNvSpPr/>
          <p:nvPr/>
        </p:nvSpPr>
        <p:spPr>
          <a:xfrm>
            <a:off x="4853355" y="2847759"/>
            <a:ext cx="3745523" cy="2020179"/>
          </a:xfrm>
          <a:prstGeom prst="wedgeRectCallout">
            <a:avLst>
              <a:gd name="adj1" fmla="val 919"/>
              <a:gd name="adj2" fmla="val -5704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400050">
              <a:lnSpc>
                <a:spcPct val="90000"/>
              </a:lnSpc>
              <a:spcBef>
                <a:spcPct val="0"/>
              </a:spcBef>
              <a:spcAft>
                <a:spcPct val="35000"/>
              </a:spcAft>
              <a:defRPr/>
            </a:pPr>
            <a:r>
              <a:rPr lang="nb-NO" sz="788" b="1" err="1">
                <a:solidFill>
                  <a:prstClr val="black"/>
                </a:solidFill>
                <a:latin typeface="Calibri" panose="020F0502020204030204"/>
              </a:rPr>
              <a:t>Deltakarar</a:t>
            </a:r>
            <a:r>
              <a:rPr lang="nb-NO" sz="788" b="1">
                <a:solidFill>
                  <a:prstClr val="black"/>
                </a:solidFill>
                <a:latin typeface="Calibri" panose="020F0502020204030204"/>
              </a:rPr>
              <a:t> (må kunne agere ved behov):</a:t>
            </a: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cs typeface="Calibri"/>
              </a:rPr>
              <a:t>Linje</a:t>
            </a:r>
            <a:endParaRPr lang="nb-NO" sz="788">
              <a:solidFill>
                <a:prstClr val="black"/>
              </a:solidFill>
              <a:latin typeface="Calibri" panose="020F0502020204030204"/>
            </a:endParaRPr>
          </a:p>
          <a:p>
            <a:pPr marL="471488" lvl="2"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cs typeface="Calibri" panose="020F0502020204030204"/>
              </a:rPr>
              <a:t>Leder og koordinator for Forvaltningsutvalget</a:t>
            </a: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Prosjekt</a:t>
            </a:r>
            <a:endParaRPr lang="nb-NO" sz="1350">
              <a:solidFill>
                <a:prstClr val="black"/>
              </a:solidFill>
              <a:latin typeface="Calibri" panose="020F0502020204030204"/>
            </a:endParaRPr>
          </a:p>
          <a:p>
            <a:pPr marL="471488" lvl="2"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prosjektkontor, delprosjektledere</a:t>
            </a:r>
            <a:endParaRPr lang="nb-NO" sz="788">
              <a:solidFill>
                <a:prstClr val="black"/>
              </a:solidFill>
              <a:latin typeface="Calibri" panose="020F0502020204030204"/>
              <a:cs typeface="Calibri"/>
            </a:endParaRP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Fagressurs</a:t>
            </a:r>
            <a:endParaRPr lang="nb-NO" sz="788">
              <a:solidFill>
                <a:prstClr val="black"/>
              </a:solidFill>
              <a:latin typeface="Calibri" panose="020F0502020204030204"/>
              <a:cs typeface="Calibri" panose="020F0502020204030204"/>
            </a:endParaRPr>
          </a:p>
          <a:p>
            <a:pPr marL="471488" lvl="2"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prosessansvarlige og ansvarlig </a:t>
            </a:r>
            <a:r>
              <a:rPr lang="nb-NO" sz="788" err="1">
                <a:solidFill>
                  <a:prstClr val="black"/>
                </a:solidFill>
                <a:latin typeface="Calibri" panose="020F0502020204030204"/>
              </a:rPr>
              <a:t>brukarstøtte</a:t>
            </a:r>
            <a:endParaRPr lang="nb-NO" sz="788">
              <a:solidFill>
                <a:prstClr val="black"/>
              </a:solidFill>
              <a:latin typeface="Calibri" panose="020F0502020204030204"/>
              <a:cs typeface="Calibri"/>
            </a:endParaRPr>
          </a:p>
          <a:p>
            <a:pPr marL="128588" lvl="1" indent="-128588" defTabSz="400050">
              <a:lnSpc>
                <a:spcPct val="90000"/>
              </a:lnSpc>
              <a:spcBef>
                <a:spcPct val="0"/>
              </a:spcBef>
              <a:spcAft>
                <a:spcPct val="15000"/>
              </a:spcAft>
              <a:buFont typeface="Arial"/>
              <a:buChar char="•"/>
              <a:defRPr/>
            </a:pPr>
            <a:r>
              <a:rPr lang="nb-NO" sz="788">
                <a:solidFill>
                  <a:prstClr val="black"/>
                </a:solidFill>
                <a:latin typeface="Calibri" panose="020F0502020204030204"/>
                <a:cs typeface="Calibri"/>
              </a:rPr>
              <a:t>DFØ</a:t>
            </a:r>
          </a:p>
          <a:p>
            <a:pPr marL="471488" lvl="2" indent="-128588" defTabSz="400050">
              <a:lnSpc>
                <a:spcPct val="90000"/>
              </a:lnSpc>
              <a:spcBef>
                <a:spcPct val="0"/>
              </a:spcBef>
              <a:spcAft>
                <a:spcPct val="15000"/>
              </a:spcAft>
              <a:buFont typeface="Arial"/>
              <a:buChar char="•"/>
              <a:defRPr/>
            </a:pPr>
            <a:r>
              <a:rPr lang="nb-NO" sz="788">
                <a:solidFill>
                  <a:prstClr val="black"/>
                </a:solidFill>
                <a:latin typeface="Calibri" panose="020F0502020204030204"/>
                <a:cs typeface="Calibri"/>
              </a:rPr>
              <a:t>Kundekoordinator lønn/regnskap</a:t>
            </a:r>
            <a:endParaRPr lang="nb-NO" sz="788" b="1">
              <a:solidFill>
                <a:prstClr val="black"/>
              </a:solidFill>
              <a:latin typeface="Calibri" panose="020F0502020204030204"/>
            </a:endParaRPr>
          </a:p>
          <a:p>
            <a:pPr defTabSz="400050">
              <a:lnSpc>
                <a:spcPct val="90000"/>
              </a:lnSpc>
              <a:spcBef>
                <a:spcPct val="0"/>
              </a:spcBef>
              <a:spcAft>
                <a:spcPct val="35000"/>
              </a:spcAft>
              <a:defRPr/>
            </a:pPr>
            <a:r>
              <a:rPr lang="nb-NO" sz="788" b="1">
                <a:solidFill>
                  <a:prstClr val="black"/>
                </a:solidFill>
                <a:latin typeface="Calibri" panose="020F0502020204030204"/>
              </a:rPr>
              <a:t>Formål</a:t>
            </a:r>
            <a:r>
              <a:rPr lang="nb-NO" sz="788">
                <a:solidFill>
                  <a:prstClr val="black"/>
                </a:solidFill>
                <a:latin typeface="Calibri" panose="020F0502020204030204"/>
              </a:rPr>
              <a:t>:</a:t>
            </a:r>
            <a:endParaRPr lang="nb-NO" sz="788">
              <a:solidFill>
                <a:prstClr val="black"/>
              </a:solidFill>
              <a:latin typeface="Calibri" panose="020F0502020204030204"/>
              <a:cs typeface="Calibri"/>
            </a:endParaRP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Sikra kontroll gjennom fyrste </a:t>
            </a:r>
            <a:r>
              <a:rPr lang="nb-NO" sz="788" err="1">
                <a:solidFill>
                  <a:prstClr val="black"/>
                </a:solidFill>
                <a:latin typeface="Calibri" panose="020F0502020204030204"/>
              </a:rPr>
              <a:t>månad</a:t>
            </a:r>
            <a:r>
              <a:rPr lang="nb-NO" sz="788">
                <a:solidFill>
                  <a:prstClr val="black"/>
                </a:solidFill>
                <a:latin typeface="Calibri" panose="020F0502020204030204"/>
              </a:rPr>
              <a:t>.</a:t>
            </a:r>
            <a:endParaRPr lang="nb-NO" sz="788">
              <a:solidFill>
                <a:prstClr val="black"/>
              </a:solidFill>
              <a:latin typeface="Calibri" panose="020F0502020204030204"/>
              <a:cs typeface="Calibri" panose="020F0502020204030204"/>
            </a:endParaRPr>
          </a:p>
          <a:p>
            <a:pPr marL="128588" lvl="1" indent="-128588" defTabSz="400050">
              <a:lnSpc>
                <a:spcPct val="90000"/>
              </a:lnSpc>
              <a:spcBef>
                <a:spcPct val="0"/>
              </a:spcBef>
              <a:spcAft>
                <a:spcPct val="15000"/>
              </a:spcAft>
              <a:buFont typeface="Arial"/>
              <a:buChar char="•"/>
              <a:defRPr/>
            </a:pPr>
            <a:r>
              <a:rPr lang="nb-NO" sz="788">
                <a:solidFill>
                  <a:prstClr val="black"/>
                </a:solidFill>
                <a:latin typeface="Calibri" panose="020F0502020204030204"/>
                <a:cs typeface="Calibri" panose="020F0502020204030204"/>
              </a:rPr>
              <a:t>Sikra tette </a:t>
            </a:r>
            <a:r>
              <a:rPr lang="nb-NO" sz="788" err="1">
                <a:solidFill>
                  <a:prstClr val="black"/>
                </a:solidFill>
                <a:latin typeface="Calibri" panose="020F0502020204030204"/>
                <a:cs typeface="Calibri"/>
              </a:rPr>
              <a:t>koblingar</a:t>
            </a:r>
            <a:r>
              <a:rPr lang="nb-NO" sz="788">
                <a:solidFill>
                  <a:prstClr val="black"/>
                </a:solidFill>
                <a:latin typeface="Calibri" panose="020F0502020204030204"/>
                <a:cs typeface="Calibri"/>
              </a:rPr>
              <a:t> mot </a:t>
            </a:r>
            <a:r>
              <a:rPr lang="nb-NO" sz="788" err="1">
                <a:solidFill>
                  <a:prstClr val="black"/>
                </a:solidFill>
                <a:latin typeface="Calibri" panose="020F0502020204030204"/>
                <a:cs typeface="Calibri"/>
              </a:rPr>
              <a:t>brukarstøtte</a:t>
            </a:r>
            <a:endParaRPr lang="nb-NO" sz="788" b="1">
              <a:solidFill>
                <a:prstClr val="black"/>
              </a:solidFill>
              <a:latin typeface="Calibri" panose="020F0502020204030204"/>
              <a:cs typeface="Calibri"/>
            </a:endParaRPr>
          </a:p>
          <a:p>
            <a:pPr marL="0" lvl="1" defTabSz="400050">
              <a:lnSpc>
                <a:spcPct val="90000"/>
              </a:lnSpc>
              <a:spcBef>
                <a:spcPct val="0"/>
              </a:spcBef>
              <a:spcAft>
                <a:spcPct val="15000"/>
              </a:spcAft>
              <a:defRPr/>
            </a:pPr>
            <a:r>
              <a:rPr lang="nb-NO" sz="788" b="1">
                <a:solidFill>
                  <a:prstClr val="black"/>
                </a:solidFill>
                <a:latin typeface="Calibri" panose="020F0502020204030204"/>
              </a:rPr>
              <a:t>Oppmøte</a:t>
            </a:r>
            <a:endParaRPr lang="nb-NO" sz="788" b="1">
              <a:solidFill>
                <a:prstClr val="black"/>
              </a:solidFill>
              <a:latin typeface="Calibri" panose="020F0502020204030204"/>
              <a:cs typeface="Calibri"/>
            </a:endParaRP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rPr>
              <a:t>Felles d</a:t>
            </a:r>
            <a:r>
              <a:rPr lang="nb-NO" sz="788" err="1">
                <a:solidFill>
                  <a:prstClr val="black"/>
                </a:solidFill>
                <a:latin typeface="Calibri" panose="020F0502020204030204"/>
              </a:rPr>
              <a:t>igitalt</a:t>
            </a:r>
            <a:r>
              <a:rPr lang="nb-NO" sz="788">
                <a:solidFill>
                  <a:prstClr val="black"/>
                </a:solidFill>
                <a:latin typeface="Calibri" panose="020F0502020204030204"/>
              </a:rPr>
              <a:t> rom 0830-1600</a:t>
            </a: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cs typeface="Calibri"/>
              </a:rPr>
              <a:t>Standup mandag – onsdag – fredag, onsdag og fredag med innføringsledere</a:t>
            </a:r>
          </a:p>
          <a:p>
            <a:pPr marL="128588" lvl="1" indent="-128588" defTabSz="333375">
              <a:lnSpc>
                <a:spcPct val="90000"/>
              </a:lnSpc>
              <a:spcBef>
                <a:spcPct val="0"/>
              </a:spcBef>
              <a:spcAft>
                <a:spcPct val="15000"/>
              </a:spcAft>
              <a:buFont typeface="Arial"/>
              <a:buChar char="•"/>
              <a:defRPr/>
            </a:pPr>
            <a:r>
              <a:rPr lang="nb-NO" sz="788">
                <a:solidFill>
                  <a:prstClr val="black"/>
                </a:solidFill>
                <a:latin typeface="Calibri" panose="020F0502020204030204"/>
                <a:cs typeface="Calibri"/>
              </a:rPr>
              <a:t>Ukentlig møte md DFØ</a:t>
            </a:r>
          </a:p>
        </p:txBody>
      </p:sp>
    </p:spTree>
    <p:extLst>
      <p:ext uri="{BB962C8B-B14F-4D97-AF65-F5344CB8AC3E}">
        <p14:creationId xmlns:p14="http://schemas.microsoft.com/office/powerpoint/2010/main" val="3965781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9604FD0-6200-48CC-9937-943176B226EE}"/>
              </a:ext>
            </a:extLst>
          </p:cNvPr>
          <p:cNvGraphicFramePr>
            <a:graphicFrameLocks noChangeAspect="1"/>
          </p:cNvGraphicFramePr>
          <p:nvPr>
            <p:custDataLst>
              <p:tags r:id="rId1"/>
            </p:custDataLst>
            <p:extLst>
              <p:ext uri="{D42A27DB-BD31-4B8C-83A1-F6EECF244321}">
                <p14:modId xmlns:p14="http://schemas.microsoft.com/office/powerpoint/2010/main" val="3371057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29604FD0-6200-48CC-9937-943176B226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450D1C3D-4471-C865-0131-84ACFA63B546}"/>
              </a:ext>
            </a:extLst>
          </p:cNvPr>
          <p:cNvSpPr>
            <a:spLocks noGrp="1"/>
          </p:cNvSpPr>
          <p:nvPr>
            <p:ph type="title"/>
          </p:nvPr>
        </p:nvSpPr>
        <p:spPr/>
        <p:txBody>
          <a:bodyPr vert="horz"/>
          <a:lstStyle/>
          <a:p>
            <a:r>
              <a:rPr lang="nn-NO"/>
              <a:t>Beredskap for BOTT ØL innføring</a:t>
            </a:r>
          </a:p>
        </p:txBody>
      </p:sp>
      <p:sp>
        <p:nvSpPr>
          <p:cNvPr id="3" name="Plasshaldar for innhald 2">
            <a:extLst>
              <a:ext uri="{FF2B5EF4-FFF2-40B4-BE49-F238E27FC236}">
                <a16:creationId xmlns:a16="http://schemas.microsoft.com/office/drawing/2014/main" id="{6A4AD90F-5379-A4C1-BB72-F1B63B9F8B1C}"/>
              </a:ext>
            </a:extLst>
          </p:cNvPr>
          <p:cNvSpPr>
            <a:spLocks noGrp="1"/>
          </p:cNvSpPr>
          <p:nvPr>
            <p:ph idx="1"/>
          </p:nvPr>
        </p:nvSpPr>
        <p:spPr>
          <a:xfrm>
            <a:off x="301386" y="1010266"/>
            <a:ext cx="5086824" cy="3613774"/>
          </a:xfrm>
        </p:spPr>
        <p:txBody>
          <a:bodyPr/>
          <a:lstStyle/>
          <a:p>
            <a:r>
              <a:rPr lang="nn-NO" sz="2000"/>
              <a:t>Det er satt beredskap for BOTT ØL innføring</a:t>
            </a:r>
          </a:p>
          <a:p>
            <a:r>
              <a:rPr lang="nn-NO" sz="2000"/>
              <a:t>Det vil være beredskap fra 01.12.22 til planlagt 31.02.2022</a:t>
            </a:r>
          </a:p>
          <a:p>
            <a:r>
              <a:rPr lang="nn-NO" sz="2000"/>
              <a:t>Beredskap ledes før 15.01.2023 av Roar Tobro – etter 15.01.2023 av Ingrid Volden.</a:t>
            </a:r>
          </a:p>
          <a:p>
            <a:r>
              <a:rPr lang="nn-NO" sz="2000"/>
              <a:t>Det er satt beredskap for å kunne håndtere uforutsette hendelser, prioritere ressurser og sikre kontroll i overgang</a:t>
            </a:r>
          </a:p>
          <a:p>
            <a:endParaRPr lang="nn-NO" sz="2000"/>
          </a:p>
        </p:txBody>
      </p:sp>
      <p:pic>
        <p:nvPicPr>
          <p:cNvPr id="7" name="Graphic 6" descr="High temperature with solid fill">
            <a:extLst>
              <a:ext uri="{FF2B5EF4-FFF2-40B4-BE49-F238E27FC236}">
                <a16:creationId xmlns:a16="http://schemas.microsoft.com/office/drawing/2014/main" id="{D8274997-1AE1-4D82-AF44-084A555F5A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6997" y="1497406"/>
            <a:ext cx="2467039" cy="2467039"/>
          </a:xfrm>
          <a:prstGeom prst="rect">
            <a:avLst/>
          </a:prstGeom>
        </p:spPr>
      </p:pic>
    </p:spTree>
    <p:extLst>
      <p:ext uri="{BB962C8B-B14F-4D97-AF65-F5344CB8AC3E}">
        <p14:creationId xmlns:p14="http://schemas.microsoft.com/office/powerpoint/2010/main" val="149778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C973-F6DE-3C08-0557-9C9A4D068425}"/>
              </a:ext>
            </a:extLst>
          </p:cNvPr>
          <p:cNvSpPr>
            <a:spLocks noGrp="1"/>
          </p:cNvSpPr>
          <p:nvPr>
            <p:ph type="title"/>
          </p:nvPr>
        </p:nvSpPr>
        <p:spPr/>
        <p:txBody>
          <a:bodyPr/>
          <a:lstStyle/>
          <a:p>
            <a:r>
              <a:rPr lang="en-US" err="1"/>
              <a:t>Beredskap</a:t>
            </a:r>
            <a:r>
              <a:rPr lang="en-US"/>
              <a:t> ØL </a:t>
            </a:r>
            <a:r>
              <a:rPr lang="en-US" err="1"/>
              <a:t>januar</a:t>
            </a:r>
            <a:r>
              <a:rPr lang="en-US"/>
              <a:t> 2023</a:t>
            </a:r>
          </a:p>
        </p:txBody>
      </p:sp>
      <p:sp>
        <p:nvSpPr>
          <p:cNvPr id="5" name="Text Placeholder 4">
            <a:extLst>
              <a:ext uri="{FF2B5EF4-FFF2-40B4-BE49-F238E27FC236}">
                <a16:creationId xmlns:a16="http://schemas.microsoft.com/office/drawing/2014/main" id="{EC540BEF-E998-667A-09BA-D5977E34FF3D}"/>
              </a:ext>
            </a:extLst>
          </p:cNvPr>
          <p:cNvSpPr>
            <a:spLocks noGrp="1"/>
          </p:cNvSpPr>
          <p:nvPr>
            <p:ph idx="1"/>
          </p:nvPr>
        </p:nvSpPr>
        <p:spPr>
          <a:xfrm>
            <a:off x="301386" y="1010266"/>
            <a:ext cx="4688546" cy="3613774"/>
          </a:xfrm>
        </p:spPr>
        <p:txBody>
          <a:bodyPr vert="horz" lIns="67500" tIns="35100" rIns="67500" bIns="35100" rtlCol="0" anchor="t">
            <a:noAutofit/>
          </a:bodyPr>
          <a:lstStyle/>
          <a:p>
            <a:pPr marL="342424" indent="-342424"/>
            <a:r>
              <a:rPr lang="nb-NO" sz="2100"/>
              <a:t>Det er høyeste beredskap de første 14 dagene i januar</a:t>
            </a:r>
          </a:p>
          <a:p>
            <a:pPr marL="342424" indent="-342424"/>
            <a:r>
              <a:rPr lang="nb-NO" sz="2100"/>
              <a:t>Innføringsledere blir invitert til daglige informasjonsmøter</a:t>
            </a:r>
          </a:p>
          <a:p>
            <a:pPr marL="342424" indent="-342424"/>
            <a:r>
              <a:rPr lang="nb-NO" sz="2100"/>
              <a:t>Det blir informasjonsmøte for ledere 4. januar </a:t>
            </a:r>
            <a:r>
              <a:rPr lang="nb-NO" sz="2100" err="1"/>
              <a:t>kl</a:t>
            </a:r>
            <a:r>
              <a:rPr lang="nb-NO" sz="2100"/>
              <a:t> 1330 - 1500</a:t>
            </a:r>
          </a:p>
          <a:p>
            <a:pPr marL="342424" indent="-342424"/>
            <a:r>
              <a:rPr lang="nb-NO" sz="2100"/>
              <a:t>Det blir fortløpende publisert informasjon på "BOTT ØL Innføring", Innsida og s.ntnu.no/bott-ol.</a:t>
            </a:r>
          </a:p>
          <a:p>
            <a:pPr marL="342424" indent="-342424"/>
            <a:endParaRPr lang="nb-NO" sz="2100"/>
          </a:p>
          <a:p>
            <a:pPr marL="342424" indent="-342424"/>
            <a:endParaRPr lang="nb-NO" sz="2100"/>
          </a:p>
        </p:txBody>
      </p:sp>
      <p:graphicFrame>
        <p:nvGraphicFramePr>
          <p:cNvPr id="4" name="Table 4">
            <a:extLst>
              <a:ext uri="{FF2B5EF4-FFF2-40B4-BE49-F238E27FC236}">
                <a16:creationId xmlns:a16="http://schemas.microsoft.com/office/drawing/2014/main" id="{BE123F6D-86FF-0983-1423-B3B3E26A8929}"/>
              </a:ext>
            </a:extLst>
          </p:cNvPr>
          <p:cNvGraphicFramePr>
            <a:graphicFrameLocks noGrp="1"/>
          </p:cNvGraphicFramePr>
          <p:nvPr>
            <p:extLst>
              <p:ext uri="{D42A27DB-BD31-4B8C-83A1-F6EECF244321}">
                <p14:modId xmlns:p14="http://schemas.microsoft.com/office/powerpoint/2010/main" val="712996153"/>
              </p:ext>
            </p:extLst>
          </p:nvPr>
        </p:nvGraphicFramePr>
        <p:xfrm>
          <a:off x="5287238" y="979195"/>
          <a:ext cx="3555376" cy="3104588"/>
        </p:xfrm>
        <a:graphic>
          <a:graphicData uri="http://schemas.openxmlformats.org/drawingml/2006/table">
            <a:tbl>
              <a:tblPr>
                <a:tableStyleId>{5940675A-B579-460E-94D1-54222C63F5DA}</a:tableStyleId>
              </a:tblPr>
              <a:tblGrid>
                <a:gridCol w="774290">
                  <a:extLst>
                    <a:ext uri="{9D8B030D-6E8A-4147-A177-3AD203B41FA5}">
                      <a16:colId xmlns:a16="http://schemas.microsoft.com/office/drawing/2014/main" val="2148016293"/>
                    </a:ext>
                  </a:extLst>
                </a:gridCol>
                <a:gridCol w="2781086">
                  <a:extLst>
                    <a:ext uri="{9D8B030D-6E8A-4147-A177-3AD203B41FA5}">
                      <a16:colId xmlns:a16="http://schemas.microsoft.com/office/drawing/2014/main" val="1206605124"/>
                    </a:ext>
                  </a:extLst>
                </a:gridCol>
              </a:tblGrid>
              <a:tr h="292196">
                <a:tc gridSpan="2">
                  <a:txBody>
                    <a:bodyPr/>
                    <a:lstStyle/>
                    <a:p>
                      <a:pPr lvl="0" algn="ctr">
                        <a:buNone/>
                      </a:pPr>
                      <a:r>
                        <a:rPr lang="en-US" sz="1100">
                          <a:solidFill>
                            <a:schemeClr val="tx1"/>
                          </a:solidFill>
                        </a:rPr>
                        <a:t>Dagskalender (3. januar – 13. januar)</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hMerge="1">
                  <a:txBody>
                    <a:bodyPr/>
                    <a:lstStyle/>
                    <a:p>
                      <a:endParaRPr lang="en-US" sz="1400" err="1">
                        <a:solidFill>
                          <a:schemeClr val="bg1"/>
                        </a:solidFill>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tx2"/>
                    </a:solidFill>
                  </a:tcPr>
                </a:tc>
                <a:extLst>
                  <a:ext uri="{0D108BD9-81ED-4DB2-BD59-A6C34878D82A}">
                    <a16:rowId xmlns:a16="http://schemas.microsoft.com/office/drawing/2014/main" val="3623386582"/>
                  </a:ext>
                </a:extLst>
              </a:tr>
              <a:tr h="255672">
                <a:tc>
                  <a:txBody>
                    <a:bodyPr/>
                    <a:lstStyle/>
                    <a:p>
                      <a:pPr lvl="0">
                        <a:buNone/>
                      </a:pPr>
                      <a:r>
                        <a:rPr lang="en-US" sz="800"/>
                        <a:t>08.30-09.00</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900">
                          <a:solidFill>
                            <a:schemeClr val="bg1"/>
                          </a:solidFill>
                        </a:rPr>
                        <a:t>Beredskapsmøte BOTT ØL</a:t>
                      </a:r>
                    </a:p>
                  </a:txBody>
                  <a:tcPr marL="68580" marR="68580" marT="34290" marB="34290">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tx2"/>
                    </a:solidFill>
                  </a:tcPr>
                </a:tc>
                <a:extLst>
                  <a:ext uri="{0D108BD9-81ED-4DB2-BD59-A6C34878D82A}">
                    <a16:rowId xmlns:a16="http://schemas.microsoft.com/office/drawing/2014/main" val="3561896091"/>
                  </a:ext>
                </a:extLst>
              </a:tr>
              <a:tr h="255672">
                <a:tc>
                  <a:txBody>
                    <a:bodyPr/>
                    <a:lstStyle/>
                    <a:p>
                      <a:pPr lvl="0">
                        <a:buNone/>
                      </a:pPr>
                      <a:r>
                        <a:rPr lang="en-US" sz="800"/>
                        <a:t>09.15-09.45</a:t>
                      </a:r>
                    </a:p>
                  </a:txBody>
                  <a:tcPr marL="68580" marR="68580" marT="34290" marB="34290">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lvl="0" algn="ctr">
                        <a:buNone/>
                      </a:pPr>
                      <a:r>
                        <a:rPr lang="en-US" sz="900" b="0" i="0" u="none" strike="noStrike" noProof="0">
                          <a:solidFill>
                            <a:schemeClr val="bg1"/>
                          </a:solidFill>
                          <a:latin typeface="Arial"/>
                        </a:rPr>
                        <a:t>Møte med innføringsledere</a:t>
                      </a:r>
                      <a:endParaRPr lang="en-US" sz="900"/>
                    </a:p>
                  </a:txBody>
                  <a:tcPr marL="68580" marR="68580" marT="34290" marB="3429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tx2"/>
                    </a:solidFill>
                  </a:tcPr>
                </a:tc>
                <a:extLst>
                  <a:ext uri="{0D108BD9-81ED-4DB2-BD59-A6C34878D82A}">
                    <a16:rowId xmlns:a16="http://schemas.microsoft.com/office/drawing/2014/main" val="4283749539"/>
                  </a:ext>
                </a:extLst>
              </a:tr>
              <a:tr h="255672">
                <a:tc>
                  <a:txBody>
                    <a:bodyPr/>
                    <a:lstStyle/>
                    <a:p>
                      <a:pPr lvl="0">
                        <a:buNone/>
                      </a:pPr>
                      <a:r>
                        <a:rPr lang="en-US" sz="800"/>
                        <a:t>10.00-10.30</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endParaRPr lang="en-US" sz="900"/>
                    </a:p>
                  </a:txBody>
                  <a:tcPr marL="68580" marR="68580" marT="34290" marB="34290">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878648074"/>
                  </a:ext>
                </a:extLst>
              </a:tr>
              <a:tr h="255672">
                <a:tc>
                  <a:txBody>
                    <a:bodyPr/>
                    <a:lstStyle/>
                    <a:p>
                      <a:pPr lvl="0">
                        <a:buNone/>
                      </a:pPr>
                      <a:r>
                        <a:rPr lang="en-US" sz="800"/>
                        <a:t>10.30-11.00</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lnSpc>
                          <a:spcPct val="100000"/>
                        </a:lnSpc>
                        <a:spcBef>
                          <a:spcPts val="0"/>
                        </a:spcBef>
                        <a:spcAft>
                          <a:spcPts val="0"/>
                        </a:spcAft>
                        <a:buNone/>
                      </a:pPr>
                      <a:r>
                        <a:rPr lang="en-US" sz="900" b="0" i="0" u="none" strike="noStrike" noProof="0">
                          <a:solidFill>
                            <a:schemeClr val="bg1"/>
                          </a:solidFill>
                          <a:latin typeface="Arial"/>
                        </a:rPr>
                        <a:t>Beredskapsmøte med DFØ</a:t>
                      </a:r>
                      <a:endParaRPr lang="en-US" sz="900" b="0" i="0" u="none" strike="noStrike" noProof="0">
                        <a:latin typeface="Arial"/>
                      </a:endParaRPr>
                    </a:p>
                  </a:txBody>
                  <a:tcPr marL="68580" marR="68580" marT="34290" marB="34290">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accent2"/>
                    </a:solidFill>
                  </a:tcPr>
                </a:tc>
                <a:extLst>
                  <a:ext uri="{0D108BD9-81ED-4DB2-BD59-A6C34878D82A}">
                    <a16:rowId xmlns:a16="http://schemas.microsoft.com/office/drawing/2014/main" val="1454309985"/>
                  </a:ext>
                </a:extLst>
              </a:tr>
              <a:tr h="255672">
                <a:tc>
                  <a:txBody>
                    <a:bodyPr/>
                    <a:lstStyle/>
                    <a:p>
                      <a:pPr lvl="0">
                        <a:buNone/>
                      </a:pPr>
                      <a:r>
                        <a:rPr lang="en-US" sz="800"/>
                        <a:t>12.00</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nb-NO" sz="900" b="0" i="0" u="none" strike="noStrike" noProof="0">
                          <a:solidFill>
                            <a:schemeClr val="bg1"/>
                          </a:solidFill>
                          <a:latin typeface="Arial"/>
                        </a:rPr>
                        <a:t>Publisering av kjente feil/utfordringer</a:t>
                      </a:r>
                      <a:endParaRPr lang="nb-NO" sz="1400" noProof="0"/>
                    </a:p>
                  </a:txBody>
                  <a:tcPr marL="68580" marR="68580" marT="34290" marB="34290">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tx2"/>
                    </a:solidFill>
                  </a:tcPr>
                </a:tc>
                <a:extLst>
                  <a:ext uri="{0D108BD9-81ED-4DB2-BD59-A6C34878D82A}">
                    <a16:rowId xmlns:a16="http://schemas.microsoft.com/office/drawing/2014/main" val="1745886505"/>
                  </a:ext>
                </a:extLst>
              </a:tr>
              <a:tr h="255672">
                <a:tc>
                  <a:txBody>
                    <a:bodyPr/>
                    <a:lstStyle/>
                    <a:p>
                      <a:pPr lvl="0">
                        <a:buNone/>
                      </a:pPr>
                      <a:r>
                        <a:rPr lang="en-US" sz="800"/>
                        <a:t>12.30-13.00</a:t>
                      </a:r>
                    </a:p>
                  </a:txBody>
                  <a:tcPr marL="68580" marR="68580" marT="34290" marB="34290">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lvl="0" algn="ctr">
                        <a:buNone/>
                      </a:pPr>
                      <a:endParaRPr lang="en-US" sz="900" b="0" i="0" u="none" strike="noStrike" noProof="0">
                        <a:solidFill>
                          <a:schemeClr val="bg1"/>
                        </a:solidFill>
                        <a:latin typeface="Arial"/>
                      </a:endParaRPr>
                    </a:p>
                  </a:txBody>
                  <a:tcPr marL="68580" marR="68580" marT="34290" marB="3429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908861242"/>
                  </a:ext>
                </a:extLst>
              </a:tr>
              <a:tr h="255672">
                <a:tc>
                  <a:txBody>
                    <a:bodyPr/>
                    <a:lstStyle/>
                    <a:p>
                      <a:pPr lvl="0">
                        <a:buNone/>
                      </a:pPr>
                      <a:r>
                        <a:rPr lang="en-US" sz="800"/>
                        <a:t>13.00-13.30</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endParaRPr lang="en-US" sz="900"/>
                    </a:p>
                  </a:txBody>
                  <a:tcPr marL="68580" marR="68580" marT="34290" marB="34290">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107264468"/>
                  </a:ext>
                </a:extLst>
              </a:tr>
              <a:tr h="255672">
                <a:tc>
                  <a:txBody>
                    <a:bodyPr/>
                    <a:lstStyle/>
                    <a:p>
                      <a:pPr lvl="0">
                        <a:buNone/>
                      </a:pPr>
                      <a:r>
                        <a:rPr lang="en-US" sz="800"/>
                        <a:t>13.30-14.00</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endParaRPr lang="en-US" sz="900"/>
                    </a:p>
                  </a:txBody>
                  <a:tcPr marL="68580" marR="68580" marT="34290" marB="34290">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339939426"/>
                  </a:ext>
                </a:extLst>
              </a:tr>
              <a:tr h="255672">
                <a:tc>
                  <a:txBody>
                    <a:bodyPr/>
                    <a:lstStyle/>
                    <a:p>
                      <a:pPr lvl="0">
                        <a:buNone/>
                      </a:pPr>
                      <a:r>
                        <a:rPr lang="en-US" sz="800"/>
                        <a:t>14.00-14.30</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endParaRPr lang="en-US" sz="900"/>
                    </a:p>
                  </a:txBody>
                  <a:tcPr marL="68580" marR="68580" marT="34290" marB="34290">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542288605"/>
                  </a:ext>
                </a:extLst>
              </a:tr>
              <a:tr h="255672">
                <a:tc>
                  <a:txBody>
                    <a:bodyPr/>
                    <a:lstStyle/>
                    <a:p>
                      <a:pPr lvl="0">
                        <a:buNone/>
                      </a:pPr>
                      <a:r>
                        <a:rPr lang="en-US" sz="800"/>
                        <a:t>14.30-15.00</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endParaRPr lang="en-US" sz="900"/>
                    </a:p>
                  </a:txBody>
                  <a:tcPr marL="68580" marR="68580" marT="34290" marB="34290">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03937911"/>
                  </a:ext>
                </a:extLst>
              </a:tr>
              <a:tr h="255672">
                <a:tc>
                  <a:txBody>
                    <a:bodyPr/>
                    <a:lstStyle/>
                    <a:p>
                      <a:pPr lvl="0">
                        <a:buNone/>
                      </a:pPr>
                      <a:r>
                        <a:rPr lang="en-US" sz="800"/>
                        <a:t>15.00-15.30</a:t>
                      </a:r>
                    </a:p>
                  </a:txBody>
                  <a:tcPr marL="68580" marR="68580" marT="34290" marB="3429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lgn="ctr">
                        <a:buNone/>
                      </a:pPr>
                      <a:endParaRPr lang="en-US" sz="900" b="0">
                        <a:solidFill>
                          <a:schemeClr val="bg1"/>
                        </a:solidFill>
                      </a:endParaRPr>
                    </a:p>
                  </a:txBody>
                  <a:tcPr marL="68580" marR="68580" marT="34290" marB="34290">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0329270"/>
                  </a:ext>
                </a:extLst>
              </a:tr>
            </a:tbl>
          </a:graphicData>
        </a:graphic>
      </p:graphicFrame>
      <p:sp>
        <p:nvSpPr>
          <p:cNvPr id="3" name="TekstSylinder 2">
            <a:extLst>
              <a:ext uri="{FF2B5EF4-FFF2-40B4-BE49-F238E27FC236}">
                <a16:creationId xmlns:a16="http://schemas.microsoft.com/office/drawing/2014/main" id="{A1840F58-3C6A-5532-0976-E517AA0F5370}"/>
              </a:ext>
            </a:extLst>
          </p:cNvPr>
          <p:cNvSpPr txBox="1"/>
          <p:nvPr/>
        </p:nvSpPr>
        <p:spPr>
          <a:xfrm>
            <a:off x="5221283" y="4252577"/>
            <a:ext cx="2496138" cy="57708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nb-NO" sz="1050"/>
              <a:t>Prosessansvarlige har møtearenaer i sine etablerte prosessrådgivernettverk daglig </a:t>
            </a:r>
          </a:p>
        </p:txBody>
      </p:sp>
    </p:spTree>
    <p:extLst>
      <p:ext uri="{BB962C8B-B14F-4D97-AF65-F5344CB8AC3E}">
        <p14:creationId xmlns:p14="http://schemas.microsoft.com/office/powerpoint/2010/main" val="1436378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19C3C08-6C6D-4B74-9BE7-4BD77EC22F99}"/>
              </a:ext>
            </a:extLst>
          </p:cNvPr>
          <p:cNvGraphicFramePr>
            <a:graphicFrameLocks noChangeAspect="1"/>
          </p:cNvGraphicFramePr>
          <p:nvPr>
            <p:custDataLst>
              <p:tags r:id="rId1"/>
            </p:custDataLst>
            <p:extLst>
              <p:ext uri="{D42A27DB-BD31-4B8C-83A1-F6EECF244321}">
                <p14:modId xmlns:p14="http://schemas.microsoft.com/office/powerpoint/2010/main" val="109550393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B19C3C08-6C6D-4B74-9BE7-4BD77EC22F99}"/>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2C4A99F-F6F2-42C5-AC43-8F15194AC62E}"/>
              </a:ext>
            </a:extLst>
          </p:cNvPr>
          <p:cNvSpPr>
            <a:spLocks noGrp="1"/>
          </p:cNvSpPr>
          <p:nvPr>
            <p:ph type="title"/>
          </p:nvPr>
        </p:nvSpPr>
        <p:spPr/>
        <p:txBody>
          <a:bodyPr vert="horz"/>
          <a:lstStyle/>
          <a:p>
            <a:r>
              <a:rPr lang="nb-NO"/>
              <a:t>Versjonskontroll</a:t>
            </a:r>
          </a:p>
        </p:txBody>
      </p:sp>
      <p:graphicFrame>
        <p:nvGraphicFramePr>
          <p:cNvPr id="5" name="Table 5">
            <a:extLst>
              <a:ext uri="{FF2B5EF4-FFF2-40B4-BE49-F238E27FC236}">
                <a16:creationId xmlns:a16="http://schemas.microsoft.com/office/drawing/2014/main" id="{121E0DC9-2BAE-4CD6-93B4-39B32B85F38B}"/>
              </a:ext>
            </a:extLst>
          </p:cNvPr>
          <p:cNvGraphicFramePr>
            <a:graphicFrameLocks noGrp="1"/>
          </p:cNvGraphicFramePr>
          <p:nvPr>
            <p:extLst>
              <p:ext uri="{D42A27DB-BD31-4B8C-83A1-F6EECF244321}">
                <p14:modId xmlns:p14="http://schemas.microsoft.com/office/powerpoint/2010/main" val="3315370219"/>
              </p:ext>
            </p:extLst>
          </p:nvPr>
        </p:nvGraphicFramePr>
        <p:xfrm>
          <a:off x="362627" y="946852"/>
          <a:ext cx="8418747" cy="1028403"/>
        </p:xfrm>
        <a:graphic>
          <a:graphicData uri="http://schemas.openxmlformats.org/drawingml/2006/table">
            <a:tbl>
              <a:tblPr firstRow="1" firstCol="1" bandRow="1">
                <a:tableStyleId>{3B4B98B0-60AC-42C2-AFA5-B58CD77FA1E5}</a:tableStyleId>
              </a:tblPr>
              <a:tblGrid>
                <a:gridCol w="776956">
                  <a:extLst>
                    <a:ext uri="{9D8B030D-6E8A-4147-A177-3AD203B41FA5}">
                      <a16:colId xmlns:a16="http://schemas.microsoft.com/office/drawing/2014/main" val="1243400793"/>
                    </a:ext>
                  </a:extLst>
                </a:gridCol>
                <a:gridCol w="1012677">
                  <a:extLst>
                    <a:ext uri="{9D8B030D-6E8A-4147-A177-3AD203B41FA5}">
                      <a16:colId xmlns:a16="http://schemas.microsoft.com/office/drawing/2014/main" val="1643358468"/>
                    </a:ext>
                  </a:extLst>
                </a:gridCol>
                <a:gridCol w="1070360">
                  <a:extLst>
                    <a:ext uri="{9D8B030D-6E8A-4147-A177-3AD203B41FA5}">
                      <a16:colId xmlns:a16="http://schemas.microsoft.com/office/drawing/2014/main" val="681368855"/>
                    </a:ext>
                  </a:extLst>
                </a:gridCol>
                <a:gridCol w="5558754">
                  <a:extLst>
                    <a:ext uri="{9D8B030D-6E8A-4147-A177-3AD203B41FA5}">
                      <a16:colId xmlns:a16="http://schemas.microsoft.com/office/drawing/2014/main" val="1746910665"/>
                    </a:ext>
                  </a:extLst>
                </a:gridCol>
              </a:tblGrid>
              <a:tr h="294808">
                <a:tc>
                  <a:txBody>
                    <a:bodyPr/>
                    <a:lstStyle/>
                    <a:p>
                      <a:r>
                        <a:rPr lang="nb-NO" sz="1200">
                          <a:solidFill>
                            <a:schemeClr val="bg1"/>
                          </a:solidFill>
                        </a:rPr>
                        <a:t>Versjon</a:t>
                      </a:r>
                    </a:p>
                  </a:txBody>
                  <a:tcPr marL="68580" marR="68580" marT="34290" marB="34290">
                    <a:solidFill>
                      <a:schemeClr val="tx2"/>
                    </a:solidFill>
                  </a:tcPr>
                </a:tc>
                <a:tc>
                  <a:txBody>
                    <a:bodyPr/>
                    <a:lstStyle/>
                    <a:p>
                      <a:r>
                        <a:rPr lang="nb-NO" sz="1200">
                          <a:solidFill>
                            <a:schemeClr val="bg1"/>
                          </a:solidFill>
                        </a:rPr>
                        <a:t>Dato</a:t>
                      </a:r>
                    </a:p>
                  </a:txBody>
                  <a:tcPr marL="68580" marR="68580" marT="34290" marB="34290">
                    <a:solidFill>
                      <a:schemeClr val="tx2"/>
                    </a:solidFill>
                  </a:tcPr>
                </a:tc>
                <a:tc>
                  <a:txBody>
                    <a:bodyPr/>
                    <a:lstStyle/>
                    <a:p>
                      <a:r>
                        <a:rPr lang="nb-NO" sz="1200">
                          <a:solidFill>
                            <a:schemeClr val="bg1"/>
                          </a:solidFill>
                        </a:rPr>
                        <a:t>Godkjent av</a:t>
                      </a:r>
                    </a:p>
                  </a:txBody>
                  <a:tcPr marL="68580" marR="68580" marT="34290" marB="34290">
                    <a:solidFill>
                      <a:schemeClr val="tx2"/>
                    </a:solidFill>
                  </a:tcPr>
                </a:tc>
                <a:tc>
                  <a:txBody>
                    <a:bodyPr/>
                    <a:lstStyle/>
                    <a:p>
                      <a:r>
                        <a:rPr lang="nb-NO" sz="1200">
                          <a:solidFill>
                            <a:schemeClr val="bg1"/>
                          </a:solidFill>
                        </a:rPr>
                        <a:t>Kommentar</a:t>
                      </a:r>
                    </a:p>
                  </a:txBody>
                  <a:tcPr marL="68580" marR="68580" marT="34290" marB="34290">
                    <a:solidFill>
                      <a:schemeClr val="tx2"/>
                    </a:solidFill>
                  </a:tcPr>
                </a:tc>
                <a:extLst>
                  <a:ext uri="{0D108BD9-81ED-4DB2-BD59-A6C34878D82A}">
                    <a16:rowId xmlns:a16="http://schemas.microsoft.com/office/drawing/2014/main" val="789508822"/>
                  </a:ext>
                </a:extLst>
              </a:tr>
              <a:tr h="455466">
                <a:tc>
                  <a:txBody>
                    <a:bodyPr/>
                    <a:lstStyle/>
                    <a:p>
                      <a:pPr lvl="0">
                        <a:buNone/>
                      </a:pPr>
                      <a:r>
                        <a:rPr lang="nb-NO" sz="1200"/>
                        <a:t>1</a:t>
                      </a:r>
                    </a:p>
                  </a:txBody>
                  <a:tcPr marL="68580" marR="68580" marT="34290" marB="34290"/>
                </a:tc>
                <a:tc>
                  <a:txBody>
                    <a:bodyPr/>
                    <a:lstStyle/>
                    <a:p>
                      <a:pPr lvl="0">
                        <a:buNone/>
                      </a:pPr>
                      <a:r>
                        <a:rPr lang="en-US" sz="1200" kern="1200">
                          <a:solidFill>
                            <a:schemeClr val="tx1"/>
                          </a:solidFill>
                          <a:latin typeface="+mn-lt"/>
                          <a:ea typeface="+mn-ea"/>
                          <a:cs typeface="+mn-cs"/>
                        </a:rPr>
                        <a:t>05.12.2022</a:t>
                      </a:r>
                    </a:p>
                  </a:txBody>
                  <a:tcPr marL="68580" marR="68580" marT="34290" marB="34290"/>
                </a:tc>
                <a:tc>
                  <a:txBody>
                    <a:bodyPr/>
                    <a:lstStyle/>
                    <a:p>
                      <a:pPr lvl="0">
                        <a:buNone/>
                      </a:pPr>
                      <a:endParaRPr lang="nb-NO" sz="1200"/>
                    </a:p>
                  </a:txBody>
                  <a:tcPr marL="68580" marR="68580" marT="34290" marB="34290"/>
                </a:tc>
                <a:tc>
                  <a:txBody>
                    <a:bodyPr/>
                    <a:lstStyle/>
                    <a:p>
                      <a:pPr lvl="0">
                        <a:buNone/>
                      </a:pPr>
                      <a:endParaRPr lang="en-US" sz="1200"/>
                    </a:p>
                  </a:txBody>
                  <a:tcPr marL="68580" marR="68580" marT="34290" marB="34290"/>
                </a:tc>
                <a:extLst>
                  <a:ext uri="{0D108BD9-81ED-4DB2-BD59-A6C34878D82A}">
                    <a16:rowId xmlns:a16="http://schemas.microsoft.com/office/drawing/2014/main" val="3441262610"/>
                  </a:ext>
                </a:extLst>
              </a:tr>
              <a:tr h="278129">
                <a:tc>
                  <a:txBody>
                    <a:bodyPr/>
                    <a:lstStyle/>
                    <a:p>
                      <a:pPr lvl="0">
                        <a:buNone/>
                      </a:pPr>
                      <a:endParaRPr lang="nb-NO" sz="1200"/>
                    </a:p>
                  </a:txBody>
                  <a:tcPr marL="68580" marR="68580" marT="34290" marB="34290"/>
                </a:tc>
                <a:tc>
                  <a:txBody>
                    <a:bodyPr/>
                    <a:lstStyle/>
                    <a:p>
                      <a:pPr lvl="0">
                        <a:buNone/>
                      </a:pPr>
                      <a:endParaRPr lang="nb-NO" sz="1200"/>
                    </a:p>
                  </a:txBody>
                  <a:tcPr marL="68580" marR="68580" marT="34290" marB="34290"/>
                </a:tc>
                <a:tc>
                  <a:txBody>
                    <a:bodyPr/>
                    <a:lstStyle/>
                    <a:p>
                      <a:pPr lvl="0">
                        <a:buNone/>
                      </a:pPr>
                      <a:endParaRPr lang="nb-NO" sz="1200"/>
                    </a:p>
                  </a:txBody>
                  <a:tcPr marL="68580" marR="68580" marT="34290" marB="34290"/>
                </a:tc>
                <a:tc>
                  <a:txBody>
                    <a:bodyPr/>
                    <a:lstStyle/>
                    <a:p>
                      <a:pPr lvl="0">
                        <a:buNone/>
                      </a:pPr>
                      <a:endParaRPr lang="nb-NO" sz="1200"/>
                    </a:p>
                  </a:txBody>
                  <a:tcPr marL="68580" marR="68580" marT="34290" marB="34290"/>
                </a:tc>
                <a:extLst>
                  <a:ext uri="{0D108BD9-81ED-4DB2-BD59-A6C34878D82A}">
                    <a16:rowId xmlns:a16="http://schemas.microsoft.com/office/drawing/2014/main" val="602997864"/>
                  </a:ext>
                </a:extLst>
              </a:tr>
            </a:tbl>
          </a:graphicData>
        </a:graphic>
      </p:graphicFrame>
      <p:sp>
        <p:nvSpPr>
          <p:cNvPr id="7" name="TextBox 6">
            <a:extLst>
              <a:ext uri="{FF2B5EF4-FFF2-40B4-BE49-F238E27FC236}">
                <a16:creationId xmlns:a16="http://schemas.microsoft.com/office/drawing/2014/main" id="{9956C80F-92AB-4151-97A2-5F7691593B3A}"/>
              </a:ext>
            </a:extLst>
          </p:cNvPr>
          <p:cNvSpPr txBox="1"/>
          <p:nvPr/>
        </p:nvSpPr>
        <p:spPr>
          <a:xfrm>
            <a:off x="362627" y="4196650"/>
            <a:ext cx="8357506" cy="507831"/>
          </a:xfrm>
          <a:prstGeom prst="rect">
            <a:avLst/>
          </a:prstGeom>
          <a:solidFill>
            <a:schemeClr val="tx2"/>
          </a:solidFill>
        </p:spPr>
        <p:txBody>
          <a:bodyPr wrap="square" rtlCol="0">
            <a:spAutoFit/>
          </a:bodyPr>
          <a:lstStyle/>
          <a:p>
            <a:pPr algn="ctr" defTabSz="685800">
              <a:defRPr/>
            </a:pPr>
            <a:r>
              <a:rPr lang="nb-NO" sz="1350">
                <a:solidFill>
                  <a:srgbClr val="FFFFFF"/>
                </a:solidFill>
                <a:latin typeface="Arial" panose="020B0604020202020204"/>
              </a:rPr>
              <a:t>Du finner alltid oppdatert versjon av denne informasjonspakken på Teams – vi anbefaler å bruke siste versjon live.</a:t>
            </a:r>
          </a:p>
        </p:txBody>
      </p:sp>
    </p:spTree>
    <p:extLst>
      <p:ext uri="{BB962C8B-B14F-4D97-AF65-F5344CB8AC3E}">
        <p14:creationId xmlns:p14="http://schemas.microsoft.com/office/powerpoint/2010/main" val="510396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0E34D5D-6334-4F8A-A8FF-D08232292709}"/>
              </a:ext>
            </a:extLst>
          </p:cNvPr>
          <p:cNvGraphicFramePr>
            <a:graphicFrameLocks noChangeAspect="1"/>
          </p:cNvGraphicFramePr>
          <p:nvPr>
            <p:custDataLst>
              <p:tags r:id="rId1"/>
            </p:custDataLst>
            <p:extLst>
              <p:ext uri="{D42A27DB-BD31-4B8C-83A1-F6EECF244321}">
                <p14:modId xmlns:p14="http://schemas.microsoft.com/office/powerpoint/2010/main" val="2821752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C0E34D5D-6334-4F8A-A8FF-D0823229270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lassholder for tekst 1">
            <a:extLst>
              <a:ext uri="{FF2B5EF4-FFF2-40B4-BE49-F238E27FC236}">
                <a16:creationId xmlns:a16="http://schemas.microsoft.com/office/drawing/2014/main" id="{F1653BB0-0990-4FD0-99DC-5D2DB5CDF157}"/>
              </a:ext>
            </a:extLst>
          </p:cNvPr>
          <p:cNvSpPr>
            <a:spLocks noGrp="1"/>
          </p:cNvSpPr>
          <p:nvPr>
            <p:ph type="body" idx="1"/>
          </p:nvPr>
        </p:nvSpPr>
        <p:spPr>
          <a:xfrm>
            <a:off x="406522" y="2187057"/>
            <a:ext cx="8638866" cy="1350000"/>
          </a:xfrm>
        </p:spPr>
        <p:txBody>
          <a:bodyPr>
            <a:normAutofit/>
          </a:bodyPr>
          <a:lstStyle/>
          <a:p>
            <a:r>
              <a:rPr lang="nb-NO"/>
              <a:t>Datakonvertering, økonomimodell og BEVISST</a:t>
            </a:r>
          </a:p>
          <a:p>
            <a:endParaRPr lang="nb-NO"/>
          </a:p>
          <a:p>
            <a:endParaRPr lang="nb-NO"/>
          </a:p>
        </p:txBody>
      </p:sp>
      <p:sp>
        <p:nvSpPr>
          <p:cNvPr id="4" name="Tittel 3">
            <a:extLst>
              <a:ext uri="{FF2B5EF4-FFF2-40B4-BE49-F238E27FC236}">
                <a16:creationId xmlns:a16="http://schemas.microsoft.com/office/drawing/2014/main" id="{91448D21-BB16-4FC2-A000-46D6923F1DA4}"/>
              </a:ext>
            </a:extLst>
          </p:cNvPr>
          <p:cNvSpPr>
            <a:spLocks noGrp="1"/>
          </p:cNvSpPr>
          <p:nvPr>
            <p:ph type="title"/>
          </p:nvPr>
        </p:nvSpPr>
        <p:spPr/>
        <p:txBody>
          <a:bodyPr vert="horz">
            <a:normAutofit/>
          </a:bodyPr>
          <a:lstStyle/>
          <a:p>
            <a:r>
              <a:rPr lang="nb-NO" sz="10100"/>
              <a:t>04</a:t>
            </a:r>
            <a:endParaRPr lang="nb-NO"/>
          </a:p>
        </p:txBody>
      </p:sp>
    </p:spTree>
    <p:extLst>
      <p:ext uri="{BB962C8B-B14F-4D97-AF65-F5344CB8AC3E}">
        <p14:creationId xmlns:p14="http://schemas.microsoft.com/office/powerpoint/2010/main" val="3592976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1557AC7B-E30A-4E39-B4BD-A21877CB2C97}"/>
              </a:ext>
            </a:extLst>
          </p:cNvPr>
          <p:cNvGraphicFramePr>
            <a:graphicFrameLocks noGrp="1"/>
          </p:cNvGraphicFramePr>
          <p:nvPr>
            <p:ph idx="1"/>
            <p:extLst>
              <p:ext uri="{D42A27DB-BD31-4B8C-83A1-F6EECF244321}">
                <p14:modId xmlns:p14="http://schemas.microsoft.com/office/powerpoint/2010/main" val="3840989938"/>
              </p:ext>
            </p:extLst>
          </p:nvPr>
        </p:nvGraphicFramePr>
        <p:xfrm>
          <a:off x="276687" y="320468"/>
          <a:ext cx="8418513" cy="4252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Database outline">
            <a:extLst>
              <a:ext uri="{FF2B5EF4-FFF2-40B4-BE49-F238E27FC236}">
                <a16:creationId xmlns:a16="http://schemas.microsoft.com/office/drawing/2014/main" id="{88C0A16F-DB1F-F67F-10CC-704E8E8814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7423" y="304970"/>
            <a:ext cx="322754" cy="322754"/>
          </a:xfrm>
          <a:prstGeom prst="rect">
            <a:avLst/>
          </a:prstGeom>
        </p:spPr>
      </p:pic>
      <p:pic>
        <p:nvPicPr>
          <p:cNvPr id="6" name="Graphic 5" descr="Good Inventory outline">
            <a:extLst>
              <a:ext uri="{FF2B5EF4-FFF2-40B4-BE49-F238E27FC236}">
                <a16:creationId xmlns:a16="http://schemas.microsoft.com/office/drawing/2014/main" id="{62EB39D4-8CD9-2573-E63D-19078B736B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34106" y="304970"/>
            <a:ext cx="322754" cy="322754"/>
          </a:xfrm>
          <a:prstGeom prst="rect">
            <a:avLst/>
          </a:prstGeom>
        </p:spPr>
      </p:pic>
      <p:pic>
        <p:nvPicPr>
          <p:cNvPr id="9" name="Graphic 8" descr="Search Inventory outline">
            <a:extLst>
              <a:ext uri="{FF2B5EF4-FFF2-40B4-BE49-F238E27FC236}">
                <a16:creationId xmlns:a16="http://schemas.microsoft.com/office/drawing/2014/main" id="{3EDE503E-4FC2-6650-4F26-F3B53338BC1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80789" y="294482"/>
            <a:ext cx="348740" cy="348740"/>
          </a:xfrm>
          <a:prstGeom prst="rect">
            <a:avLst/>
          </a:prstGeom>
        </p:spPr>
      </p:pic>
      <p:pic>
        <p:nvPicPr>
          <p:cNvPr id="3" name="Picture 2">
            <a:extLst>
              <a:ext uri="{FF2B5EF4-FFF2-40B4-BE49-F238E27FC236}">
                <a16:creationId xmlns:a16="http://schemas.microsoft.com/office/drawing/2014/main" id="{56E349A3-E1CD-B516-970D-B484BEEA1025}"/>
              </a:ext>
            </a:extLst>
          </p:cNvPr>
          <p:cNvPicPr>
            <a:picLocks noChangeAspect="1"/>
          </p:cNvPicPr>
          <p:nvPr/>
        </p:nvPicPr>
        <p:blipFill>
          <a:blip r:embed="rId14"/>
          <a:stretch>
            <a:fillRect/>
          </a:stretch>
        </p:blipFill>
        <p:spPr>
          <a:xfrm>
            <a:off x="3380819" y="2749336"/>
            <a:ext cx="2235833" cy="1659298"/>
          </a:xfrm>
          <a:prstGeom prst="rect">
            <a:avLst/>
          </a:prstGeom>
        </p:spPr>
      </p:pic>
      <p:sp>
        <p:nvSpPr>
          <p:cNvPr id="4" name="TextBox 3">
            <a:extLst>
              <a:ext uri="{FF2B5EF4-FFF2-40B4-BE49-F238E27FC236}">
                <a16:creationId xmlns:a16="http://schemas.microsoft.com/office/drawing/2014/main" id="{98EA5A09-FF54-048F-684A-19BBD8F7F680}"/>
              </a:ext>
            </a:extLst>
          </p:cNvPr>
          <p:cNvSpPr txBox="1"/>
          <p:nvPr/>
        </p:nvSpPr>
        <p:spPr>
          <a:xfrm>
            <a:off x="8161020" y="74295"/>
            <a:ext cx="868680" cy="169277"/>
          </a:xfrm>
          <a:prstGeom prst="rect">
            <a:avLst/>
          </a:prstGeom>
          <a:noFill/>
        </p:spPr>
        <p:txBody>
          <a:bodyPr wrap="square" rtlCol="0">
            <a:spAutoFit/>
          </a:bodyPr>
          <a:lstStyle/>
          <a:p>
            <a:r>
              <a:rPr lang="nb-NO" sz="500">
                <a:solidFill>
                  <a:schemeClr val="accent1"/>
                </a:solidFill>
              </a:rPr>
              <a:t>Oppdatert 06.12.22</a:t>
            </a:r>
          </a:p>
        </p:txBody>
      </p:sp>
    </p:spTree>
    <p:extLst>
      <p:ext uri="{BB962C8B-B14F-4D97-AF65-F5344CB8AC3E}">
        <p14:creationId xmlns:p14="http://schemas.microsoft.com/office/powerpoint/2010/main" val="676240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9E22C-8566-9FCB-C888-2025AF1EC7EB}"/>
              </a:ext>
            </a:extLst>
          </p:cNvPr>
          <p:cNvSpPr>
            <a:spLocks noGrp="1"/>
          </p:cNvSpPr>
          <p:nvPr>
            <p:ph type="title"/>
          </p:nvPr>
        </p:nvSpPr>
        <p:spPr>
          <a:xfrm>
            <a:off x="457200" y="205980"/>
            <a:ext cx="8229600" cy="623248"/>
          </a:xfrm>
        </p:spPr>
        <p:txBody>
          <a:bodyPr anchor="t">
            <a:normAutofit fontScale="90000"/>
          </a:bodyPr>
          <a:lstStyle/>
          <a:p>
            <a:r>
              <a:rPr lang="en-US"/>
              <a:t>BEVISST – </a:t>
            </a:r>
            <a:r>
              <a:rPr lang="en-US" err="1"/>
              <a:t>budsjettering</a:t>
            </a:r>
            <a:r>
              <a:rPr lang="en-US"/>
              <a:t> og </a:t>
            </a:r>
            <a:r>
              <a:rPr lang="en-US" err="1"/>
              <a:t>ombygging</a:t>
            </a:r>
            <a:endParaRPr lang="en-US"/>
          </a:p>
        </p:txBody>
      </p:sp>
      <p:sp>
        <p:nvSpPr>
          <p:cNvPr id="3" name="Content Placeholder 2">
            <a:extLst>
              <a:ext uri="{FF2B5EF4-FFF2-40B4-BE49-F238E27FC236}">
                <a16:creationId xmlns:a16="http://schemas.microsoft.com/office/drawing/2014/main" id="{D19DFA64-F7B6-1CFE-6DAF-704C67B9B901}"/>
              </a:ext>
            </a:extLst>
          </p:cNvPr>
          <p:cNvSpPr>
            <a:spLocks noGrp="1"/>
          </p:cNvSpPr>
          <p:nvPr>
            <p:ph sz="half" idx="1"/>
          </p:nvPr>
        </p:nvSpPr>
        <p:spPr>
          <a:xfrm>
            <a:off x="457200" y="959956"/>
            <a:ext cx="4320208" cy="3734058"/>
          </a:xfrm>
        </p:spPr>
        <p:txBody>
          <a:bodyPr vert="horz" lIns="67500" tIns="35100" rIns="67500" bIns="35100" rtlCol="0" anchor="t">
            <a:normAutofit/>
          </a:bodyPr>
          <a:lstStyle/>
          <a:p>
            <a:pPr marL="0" indent="0">
              <a:lnSpc>
                <a:spcPct val="90000"/>
              </a:lnSpc>
              <a:buNone/>
            </a:pPr>
            <a:r>
              <a:rPr lang="en-US" sz="1125" b="1" err="1"/>
              <a:t>Fakultetene</a:t>
            </a:r>
            <a:r>
              <a:rPr lang="en-US" sz="1125" b="1"/>
              <a:t> </a:t>
            </a:r>
            <a:r>
              <a:rPr lang="en-US" sz="1125" b="1" err="1"/>
              <a:t>har</a:t>
            </a:r>
            <a:r>
              <a:rPr lang="en-US" sz="1125" b="1"/>
              <a:t> </a:t>
            </a:r>
            <a:r>
              <a:rPr lang="en-US" sz="1125" b="1" err="1"/>
              <a:t>frist</a:t>
            </a:r>
            <a:r>
              <a:rPr lang="en-US" sz="1125" b="1"/>
              <a:t> </a:t>
            </a:r>
            <a:r>
              <a:rPr lang="en-US" sz="1125" b="1" err="1"/>
              <a:t>til</a:t>
            </a:r>
            <a:r>
              <a:rPr lang="en-US" sz="1125" b="1"/>
              <a:t> 8. mars 2023 </a:t>
            </a:r>
            <a:r>
              <a:rPr lang="en-US" sz="1125" b="1" err="1"/>
              <a:t>til</a:t>
            </a:r>
            <a:r>
              <a:rPr lang="en-US" sz="1125" b="1"/>
              <a:t> å </a:t>
            </a:r>
            <a:r>
              <a:rPr lang="en-US" sz="1125" b="1" err="1"/>
              <a:t>ferdigstille</a:t>
            </a:r>
            <a:r>
              <a:rPr lang="en-US" sz="1125" b="1"/>
              <a:t> </a:t>
            </a:r>
            <a:r>
              <a:rPr lang="en-US" sz="1125" b="1" err="1"/>
              <a:t>budsjett</a:t>
            </a:r>
            <a:r>
              <a:rPr lang="en-US" sz="1125" b="1"/>
              <a:t> 2023 i BEVISST</a:t>
            </a:r>
            <a:endParaRPr lang="nb-NO" sz="1125" b="1"/>
          </a:p>
          <a:p>
            <a:pPr marL="342424" indent="-342424">
              <a:lnSpc>
                <a:spcPct val="90000"/>
              </a:lnSpc>
            </a:pPr>
            <a:r>
              <a:rPr lang="en-US" sz="1125"/>
              <a:t>Ny </a:t>
            </a:r>
            <a:r>
              <a:rPr lang="en-US" sz="1125" err="1"/>
              <a:t>budsjett</a:t>
            </a:r>
            <a:r>
              <a:rPr lang="en-US" sz="1125"/>
              <a:t>- og </a:t>
            </a:r>
            <a:r>
              <a:rPr lang="en-US" sz="1125" err="1"/>
              <a:t>prognosemodul</a:t>
            </a:r>
            <a:endParaRPr lang="en-US" sz="1125"/>
          </a:p>
          <a:p>
            <a:pPr marL="342424" indent="-342424">
              <a:lnSpc>
                <a:spcPct val="90000"/>
              </a:lnSpc>
            </a:pPr>
            <a:r>
              <a:rPr lang="en-US" sz="1125"/>
              <a:t>Ny </a:t>
            </a:r>
            <a:r>
              <a:rPr lang="en-US" sz="1125" err="1"/>
              <a:t>investeringsplanmodul</a:t>
            </a:r>
            <a:endParaRPr lang="en-US" sz="1125"/>
          </a:p>
          <a:p>
            <a:pPr marL="342424" indent="-342424">
              <a:lnSpc>
                <a:spcPct val="90000"/>
              </a:lnSpc>
            </a:pPr>
            <a:r>
              <a:rPr lang="en-US" sz="1125" err="1"/>
              <a:t>Lønnsbudsjett</a:t>
            </a:r>
            <a:r>
              <a:rPr lang="en-US" sz="1125"/>
              <a:t> </a:t>
            </a:r>
            <a:r>
              <a:rPr lang="en-US" sz="1125" err="1"/>
              <a:t>blir</a:t>
            </a:r>
            <a:r>
              <a:rPr lang="en-US" sz="1125"/>
              <a:t> </a:t>
            </a:r>
            <a:r>
              <a:rPr lang="en-US" sz="1125" err="1"/>
              <a:t>overført</a:t>
            </a:r>
            <a:r>
              <a:rPr lang="en-US" sz="1125"/>
              <a:t>/</a:t>
            </a:r>
            <a:r>
              <a:rPr lang="en-US" sz="1125" err="1"/>
              <a:t>konvertert</a:t>
            </a:r>
            <a:r>
              <a:rPr lang="en-US" sz="1125"/>
              <a:t> </a:t>
            </a:r>
            <a:r>
              <a:rPr lang="en-US" sz="1125" err="1"/>
              <a:t>fra</a:t>
            </a:r>
            <a:r>
              <a:rPr lang="en-US" sz="1125"/>
              <a:t> </a:t>
            </a:r>
            <a:r>
              <a:rPr lang="en-US" sz="1125" err="1"/>
              <a:t>gammel</a:t>
            </a:r>
            <a:r>
              <a:rPr lang="en-US" sz="1125"/>
              <a:t> </a:t>
            </a:r>
            <a:r>
              <a:rPr lang="en-US" sz="1125" err="1"/>
              <a:t>bemanningsplan</a:t>
            </a:r>
            <a:r>
              <a:rPr lang="en-US" sz="1125"/>
              <a:t> </a:t>
            </a:r>
            <a:r>
              <a:rPr lang="en-US" sz="1125" err="1"/>
              <a:t>til</a:t>
            </a:r>
            <a:r>
              <a:rPr lang="en-US" sz="1125"/>
              <a:t> </a:t>
            </a:r>
            <a:r>
              <a:rPr lang="en-US" sz="1125" err="1"/>
              <a:t>ny</a:t>
            </a:r>
            <a:r>
              <a:rPr lang="en-US" sz="1125"/>
              <a:t> </a:t>
            </a:r>
            <a:r>
              <a:rPr lang="en-US" sz="1125" err="1"/>
              <a:t>budsjett</a:t>
            </a:r>
            <a:r>
              <a:rPr lang="en-US" sz="1125"/>
              <a:t>- og </a:t>
            </a:r>
            <a:r>
              <a:rPr lang="en-US" sz="1125" err="1"/>
              <a:t>prognosemodul</a:t>
            </a:r>
            <a:r>
              <a:rPr lang="en-US" sz="1125"/>
              <a:t> 1. </a:t>
            </a:r>
            <a:r>
              <a:rPr lang="en-US" sz="1125" err="1"/>
              <a:t>feb</a:t>
            </a:r>
            <a:r>
              <a:rPr lang="en-US" sz="1125"/>
              <a:t> 2023</a:t>
            </a:r>
          </a:p>
          <a:p>
            <a:pPr marL="0" indent="0">
              <a:lnSpc>
                <a:spcPct val="90000"/>
              </a:lnSpc>
              <a:buNone/>
            </a:pPr>
            <a:endParaRPr lang="en-US" sz="1125" b="1"/>
          </a:p>
          <a:p>
            <a:pPr marL="0" indent="0">
              <a:lnSpc>
                <a:spcPct val="90000"/>
              </a:lnSpc>
              <a:buNone/>
            </a:pPr>
            <a:r>
              <a:rPr lang="en-US" sz="1125" b="1"/>
              <a:t>Ny </a:t>
            </a:r>
            <a:r>
              <a:rPr lang="en-US" sz="1125" b="1" err="1"/>
              <a:t>versjon</a:t>
            </a:r>
            <a:r>
              <a:rPr lang="en-US" sz="1125" b="1"/>
              <a:t> </a:t>
            </a:r>
            <a:r>
              <a:rPr lang="en-US" sz="1125" b="1" err="1"/>
              <a:t>bemanningsplan</a:t>
            </a:r>
            <a:r>
              <a:rPr lang="en-US" sz="1125" b="1"/>
              <a:t> </a:t>
            </a:r>
            <a:r>
              <a:rPr lang="en-US" sz="1125" b="1" err="1"/>
              <a:t>ferdig</a:t>
            </a:r>
            <a:r>
              <a:rPr lang="en-US" sz="1125" b="1"/>
              <a:t> </a:t>
            </a:r>
            <a:r>
              <a:rPr lang="en-US" sz="1125" b="1" err="1"/>
              <a:t>høst</a:t>
            </a:r>
            <a:r>
              <a:rPr lang="en-US" sz="1125" b="1"/>
              <a:t> 2023</a:t>
            </a:r>
            <a:endParaRPr lang="en-US"/>
          </a:p>
          <a:p>
            <a:pPr marL="342424" indent="-342424">
              <a:lnSpc>
                <a:spcPct val="90000"/>
              </a:lnSpc>
            </a:pPr>
            <a:r>
              <a:rPr lang="en-US" sz="1125"/>
              <a:t>Jobber med </a:t>
            </a:r>
            <a:r>
              <a:rPr lang="en-US" sz="1125" err="1"/>
              <a:t>en</a:t>
            </a:r>
            <a:r>
              <a:rPr lang="en-US" sz="1125"/>
              <a:t> </a:t>
            </a:r>
            <a:r>
              <a:rPr lang="en-US" sz="1125" err="1"/>
              <a:t>felles</a:t>
            </a:r>
            <a:r>
              <a:rPr lang="en-US" sz="1125"/>
              <a:t> </a:t>
            </a:r>
            <a:r>
              <a:rPr lang="en-US" sz="1125" err="1"/>
              <a:t>midlertidig</a:t>
            </a:r>
            <a:r>
              <a:rPr lang="en-US" sz="1125"/>
              <a:t> </a:t>
            </a:r>
            <a:r>
              <a:rPr lang="en-US" sz="1125" err="1"/>
              <a:t>løsning</a:t>
            </a:r>
            <a:r>
              <a:rPr lang="en-US" sz="1125"/>
              <a:t> </a:t>
            </a:r>
          </a:p>
          <a:p>
            <a:pPr marL="0" indent="0">
              <a:lnSpc>
                <a:spcPct val="90000"/>
              </a:lnSpc>
              <a:buNone/>
            </a:pPr>
            <a:endParaRPr lang="en-US" sz="1125" b="1"/>
          </a:p>
          <a:p>
            <a:pPr marL="0" indent="0">
              <a:lnSpc>
                <a:spcPct val="90000"/>
              </a:lnSpc>
              <a:buNone/>
            </a:pPr>
            <a:r>
              <a:rPr lang="en-US" sz="1125" b="1"/>
              <a:t>I </a:t>
            </a:r>
            <a:r>
              <a:rPr lang="en-US" sz="1125" b="1" err="1"/>
              <a:t>første</a:t>
            </a:r>
            <a:r>
              <a:rPr lang="en-US" sz="1125" b="1"/>
              <a:t> </a:t>
            </a:r>
            <a:r>
              <a:rPr lang="en-US" sz="1125" b="1" err="1"/>
              <a:t>halvdel</a:t>
            </a:r>
            <a:r>
              <a:rPr lang="en-US" sz="1125" b="1"/>
              <a:t> 2023:</a:t>
            </a:r>
            <a:endParaRPr lang="en-US"/>
          </a:p>
          <a:p>
            <a:pPr marL="342424" indent="-342424">
              <a:lnSpc>
                <a:spcPct val="90000"/>
              </a:lnSpc>
            </a:pPr>
            <a:r>
              <a:rPr lang="en-US" sz="1125" err="1"/>
              <a:t>Etterarbeid</a:t>
            </a:r>
            <a:r>
              <a:rPr lang="en-US" sz="1125"/>
              <a:t> </a:t>
            </a:r>
            <a:r>
              <a:rPr lang="en-US" sz="1125" err="1"/>
              <a:t>økonomirapporter</a:t>
            </a:r>
            <a:endParaRPr lang="en-US" sz="1125"/>
          </a:p>
          <a:p>
            <a:pPr marL="742474" lvl="1" indent="-285274">
              <a:lnSpc>
                <a:spcPct val="90000"/>
              </a:lnSpc>
            </a:pPr>
            <a:r>
              <a:rPr lang="en-US" sz="1125"/>
              <a:t>Ny </a:t>
            </a:r>
            <a:r>
              <a:rPr lang="en-US" sz="1125" err="1"/>
              <a:t>prosjektlederportal</a:t>
            </a:r>
            <a:endParaRPr lang="en-US" sz="1125"/>
          </a:p>
          <a:p>
            <a:pPr marL="742474" lvl="1" indent="-285274">
              <a:lnSpc>
                <a:spcPct val="90000"/>
              </a:lnSpc>
            </a:pPr>
            <a:r>
              <a:rPr lang="en-US" sz="1125" err="1"/>
              <a:t>Ferdigstille</a:t>
            </a:r>
            <a:r>
              <a:rPr lang="en-US" sz="1125"/>
              <a:t> </a:t>
            </a:r>
            <a:r>
              <a:rPr lang="en-US" sz="1125" err="1"/>
              <a:t>lederportaler</a:t>
            </a:r>
            <a:r>
              <a:rPr lang="en-US" sz="1125"/>
              <a:t> og </a:t>
            </a:r>
            <a:r>
              <a:rPr lang="en-US" sz="1125" err="1"/>
              <a:t>rapporter</a:t>
            </a:r>
            <a:endParaRPr lang="en-US" sz="1125"/>
          </a:p>
          <a:p>
            <a:pPr marL="342424" indent="-342424">
              <a:lnSpc>
                <a:spcPct val="90000"/>
              </a:lnSpc>
            </a:pPr>
            <a:r>
              <a:rPr lang="en-US" sz="1125" err="1"/>
              <a:t>Bygge</a:t>
            </a:r>
            <a:r>
              <a:rPr lang="en-US" sz="1125"/>
              <a:t> om HR-portal og –</a:t>
            </a:r>
            <a:r>
              <a:rPr lang="en-US" sz="1125" err="1"/>
              <a:t>rapporter</a:t>
            </a:r>
            <a:endParaRPr lang="en-US" sz="1125"/>
          </a:p>
          <a:p>
            <a:pPr marL="342424" indent="-342424">
              <a:lnSpc>
                <a:spcPct val="90000"/>
              </a:lnSpc>
            </a:pPr>
            <a:r>
              <a:rPr lang="en-US" sz="1125" err="1"/>
              <a:t>Utvikle</a:t>
            </a:r>
            <a:r>
              <a:rPr lang="en-US" sz="1125"/>
              <a:t> rapport for </a:t>
            </a:r>
            <a:r>
              <a:rPr lang="en-US" sz="1125" err="1"/>
              <a:t>prosjektøkonomer</a:t>
            </a:r>
            <a:r>
              <a:rPr lang="en-US" sz="1125"/>
              <a:t> og </a:t>
            </a:r>
            <a:r>
              <a:rPr lang="en-US" sz="1125" err="1"/>
              <a:t>controllere</a:t>
            </a:r>
            <a:endParaRPr lang="en-US" sz="1125"/>
          </a:p>
        </p:txBody>
      </p:sp>
      <p:pic>
        <p:nvPicPr>
          <p:cNvPr id="4" name="Bilde 4" descr="Et bilde som inneholder tekst, visittkort, skjermbilde&#10;&#10;Automatisk generert beskrivelse">
            <a:extLst>
              <a:ext uri="{FF2B5EF4-FFF2-40B4-BE49-F238E27FC236}">
                <a16:creationId xmlns:a16="http://schemas.microsoft.com/office/drawing/2014/main" id="{4373FF9B-1961-5722-D9DD-C2534345C727}"/>
              </a:ext>
            </a:extLst>
          </p:cNvPr>
          <p:cNvPicPr>
            <a:picLocks noChangeAspect="1"/>
          </p:cNvPicPr>
          <p:nvPr/>
        </p:nvPicPr>
        <p:blipFill>
          <a:blip r:embed="rId3"/>
          <a:stretch>
            <a:fillRect/>
          </a:stretch>
        </p:blipFill>
        <p:spPr>
          <a:xfrm>
            <a:off x="4837597" y="1200151"/>
            <a:ext cx="3659807" cy="3394472"/>
          </a:xfrm>
          <a:prstGeom prst="rect">
            <a:avLst/>
          </a:prstGeom>
          <a:noFill/>
        </p:spPr>
      </p:pic>
      <p:sp>
        <p:nvSpPr>
          <p:cNvPr id="5" name="TextBox 3">
            <a:extLst>
              <a:ext uri="{FF2B5EF4-FFF2-40B4-BE49-F238E27FC236}">
                <a16:creationId xmlns:a16="http://schemas.microsoft.com/office/drawing/2014/main" id="{085228B7-D16B-424E-A95A-8F0A297A821C}"/>
              </a:ext>
            </a:extLst>
          </p:cNvPr>
          <p:cNvSpPr txBox="1"/>
          <p:nvPr/>
        </p:nvSpPr>
        <p:spPr>
          <a:xfrm>
            <a:off x="8161020" y="74295"/>
            <a:ext cx="868680" cy="169277"/>
          </a:xfrm>
          <a:prstGeom prst="rect">
            <a:avLst/>
          </a:prstGeom>
          <a:noFill/>
        </p:spPr>
        <p:txBody>
          <a:bodyPr wrap="square" rtlCol="0">
            <a:spAutoFit/>
          </a:bodyPr>
          <a:lstStyle/>
          <a:p>
            <a:r>
              <a:rPr lang="nb-NO" sz="500">
                <a:solidFill>
                  <a:schemeClr val="accent1"/>
                </a:solidFill>
              </a:rPr>
              <a:t>Oppdatert 06.12.22</a:t>
            </a:r>
          </a:p>
        </p:txBody>
      </p:sp>
    </p:spTree>
    <p:extLst>
      <p:ext uri="{BB962C8B-B14F-4D97-AF65-F5344CB8AC3E}">
        <p14:creationId xmlns:p14="http://schemas.microsoft.com/office/powerpoint/2010/main" val="3548411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886093F-70DB-46F5-A97F-A60CABA879EF}"/>
              </a:ext>
            </a:extLst>
          </p:cNvPr>
          <p:cNvGraphicFramePr>
            <a:graphicFrameLocks noChangeAspect="1"/>
          </p:cNvGraphicFramePr>
          <p:nvPr>
            <p:custDataLst>
              <p:tags r:id="rId1"/>
            </p:custDataLst>
            <p:extLst>
              <p:ext uri="{D42A27DB-BD31-4B8C-83A1-F6EECF244321}">
                <p14:modId xmlns:p14="http://schemas.microsoft.com/office/powerpoint/2010/main" val="847785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C886093F-70DB-46F5-A97F-A60CABA879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lassholder for tekst 1">
            <a:extLst>
              <a:ext uri="{FF2B5EF4-FFF2-40B4-BE49-F238E27FC236}">
                <a16:creationId xmlns:a16="http://schemas.microsoft.com/office/drawing/2014/main" id="{F1653BB0-0990-4FD0-99DC-5D2DB5CDF157}"/>
              </a:ext>
            </a:extLst>
          </p:cNvPr>
          <p:cNvSpPr>
            <a:spLocks noGrp="1"/>
          </p:cNvSpPr>
          <p:nvPr>
            <p:ph type="body" idx="1"/>
          </p:nvPr>
        </p:nvSpPr>
        <p:spPr>
          <a:xfrm>
            <a:off x="406521" y="2187057"/>
            <a:ext cx="8330957" cy="1350000"/>
          </a:xfrm>
        </p:spPr>
        <p:txBody>
          <a:bodyPr>
            <a:normAutofit/>
          </a:bodyPr>
          <a:lstStyle/>
          <a:p>
            <a:r>
              <a:rPr lang="nb-NO"/>
              <a:t>Prosessinnføring, brukerstøtte og opplæring</a:t>
            </a:r>
          </a:p>
          <a:p>
            <a:endParaRPr lang="nb-NO"/>
          </a:p>
          <a:p>
            <a:endParaRPr lang="nb-NO"/>
          </a:p>
        </p:txBody>
      </p:sp>
      <p:sp>
        <p:nvSpPr>
          <p:cNvPr id="4" name="Tittel 3">
            <a:extLst>
              <a:ext uri="{FF2B5EF4-FFF2-40B4-BE49-F238E27FC236}">
                <a16:creationId xmlns:a16="http://schemas.microsoft.com/office/drawing/2014/main" id="{91448D21-BB16-4FC2-A000-46D6923F1DA4}"/>
              </a:ext>
            </a:extLst>
          </p:cNvPr>
          <p:cNvSpPr>
            <a:spLocks noGrp="1"/>
          </p:cNvSpPr>
          <p:nvPr>
            <p:ph type="title"/>
          </p:nvPr>
        </p:nvSpPr>
        <p:spPr/>
        <p:txBody>
          <a:bodyPr vert="horz">
            <a:normAutofit/>
          </a:bodyPr>
          <a:lstStyle/>
          <a:p>
            <a:r>
              <a:rPr lang="nb-NO" sz="10100"/>
              <a:t>05</a:t>
            </a:r>
            <a:endParaRPr lang="nb-NO"/>
          </a:p>
        </p:txBody>
      </p:sp>
    </p:spTree>
    <p:extLst>
      <p:ext uri="{BB962C8B-B14F-4D97-AF65-F5344CB8AC3E}">
        <p14:creationId xmlns:p14="http://schemas.microsoft.com/office/powerpoint/2010/main" val="2678144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7BC1F33-22BC-496A-997B-07156FEECAC5}"/>
              </a:ext>
            </a:extLst>
          </p:cNvPr>
          <p:cNvGraphicFramePr>
            <a:graphicFrameLocks noChangeAspect="1"/>
          </p:cNvGraphicFramePr>
          <p:nvPr>
            <p:custDataLst>
              <p:tags r:id="rId1"/>
            </p:custDataLst>
            <p:extLst>
              <p:ext uri="{D42A27DB-BD31-4B8C-83A1-F6EECF244321}">
                <p14:modId xmlns:p14="http://schemas.microsoft.com/office/powerpoint/2010/main" val="3155742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5" name="Object 4" hidden="1">
                        <a:extLst>
                          <a:ext uri="{FF2B5EF4-FFF2-40B4-BE49-F238E27FC236}">
                            <a16:creationId xmlns:a16="http://schemas.microsoft.com/office/drawing/2014/main" id="{77BC1F33-22BC-496A-997B-07156FEECA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74C94DDE-DEF0-4DDA-9388-5F7033C329CF}"/>
              </a:ext>
            </a:extLst>
          </p:cNvPr>
          <p:cNvSpPr>
            <a:spLocks noGrp="1"/>
          </p:cNvSpPr>
          <p:nvPr>
            <p:ph type="title"/>
          </p:nvPr>
        </p:nvSpPr>
        <p:spPr>
          <a:xfrm>
            <a:off x="289373" y="135104"/>
            <a:ext cx="8418747" cy="648512"/>
          </a:xfrm>
        </p:spPr>
        <p:txBody>
          <a:bodyPr vert="horz"/>
          <a:lstStyle/>
          <a:p>
            <a:r>
              <a:rPr lang="nb-NO"/>
              <a:t>Status opplæring</a:t>
            </a:r>
          </a:p>
        </p:txBody>
      </p:sp>
      <p:sp>
        <p:nvSpPr>
          <p:cNvPr id="9" name="Rectangle 8">
            <a:extLst>
              <a:ext uri="{FF2B5EF4-FFF2-40B4-BE49-F238E27FC236}">
                <a16:creationId xmlns:a16="http://schemas.microsoft.com/office/drawing/2014/main" id="{62479153-DB57-477E-868D-C16483365B81}"/>
              </a:ext>
            </a:extLst>
          </p:cNvPr>
          <p:cNvSpPr/>
          <p:nvPr/>
        </p:nvSpPr>
        <p:spPr>
          <a:xfrm>
            <a:off x="433624" y="925344"/>
            <a:ext cx="2415667" cy="394051"/>
          </a:xfrm>
          <a:prstGeom prst="rect">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a:t>Prosess</a:t>
            </a:r>
          </a:p>
        </p:txBody>
      </p:sp>
      <p:sp>
        <p:nvSpPr>
          <p:cNvPr id="10" name="Rectangle 9">
            <a:extLst>
              <a:ext uri="{FF2B5EF4-FFF2-40B4-BE49-F238E27FC236}">
                <a16:creationId xmlns:a16="http://schemas.microsoft.com/office/drawing/2014/main" id="{A77A5B2F-2C08-4C32-AB95-09D01BCFC3D0}"/>
              </a:ext>
            </a:extLst>
          </p:cNvPr>
          <p:cNvSpPr/>
          <p:nvPr/>
        </p:nvSpPr>
        <p:spPr>
          <a:xfrm>
            <a:off x="3080641" y="925344"/>
            <a:ext cx="2877100" cy="394049"/>
          </a:xfrm>
          <a:prstGeom prst="rect">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a:t>Opplæring</a:t>
            </a:r>
          </a:p>
        </p:txBody>
      </p:sp>
      <p:sp>
        <p:nvSpPr>
          <p:cNvPr id="11" name="Rectangle 10">
            <a:extLst>
              <a:ext uri="{FF2B5EF4-FFF2-40B4-BE49-F238E27FC236}">
                <a16:creationId xmlns:a16="http://schemas.microsoft.com/office/drawing/2014/main" id="{60B338AD-C403-4DF8-ACF3-4F257F0D77E7}"/>
              </a:ext>
            </a:extLst>
          </p:cNvPr>
          <p:cNvSpPr/>
          <p:nvPr/>
        </p:nvSpPr>
        <p:spPr>
          <a:xfrm>
            <a:off x="6148203" y="925344"/>
            <a:ext cx="2606127" cy="394049"/>
          </a:xfrm>
          <a:prstGeom prst="rect">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a:t>Brukerstøtte</a:t>
            </a:r>
          </a:p>
        </p:txBody>
      </p:sp>
      <p:sp>
        <p:nvSpPr>
          <p:cNvPr id="13" name="Rectangle 12">
            <a:extLst>
              <a:ext uri="{FF2B5EF4-FFF2-40B4-BE49-F238E27FC236}">
                <a16:creationId xmlns:a16="http://schemas.microsoft.com/office/drawing/2014/main" id="{D1C4DB6F-8BF6-4ECE-B4C4-9D2E2625D9F0}"/>
              </a:ext>
            </a:extLst>
          </p:cNvPr>
          <p:cNvSpPr/>
          <p:nvPr/>
        </p:nvSpPr>
        <p:spPr>
          <a:xfrm>
            <a:off x="3080643" y="1319393"/>
            <a:ext cx="2877100" cy="3689001"/>
          </a:xfrm>
          <a:prstGeom prst="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defTabSz="533400" rtl="0">
              <a:lnSpc>
                <a:spcPct val="90000"/>
              </a:lnSpc>
              <a:spcBef>
                <a:spcPct val="0"/>
              </a:spcBef>
              <a:spcAft>
                <a:spcPct val="15000"/>
              </a:spcAft>
            </a:pPr>
            <a:r>
              <a:rPr lang="nb-NO" sz="1050">
                <a:solidFill>
                  <a:srgbClr val="000000">
                    <a:hueOff val="0"/>
                    <a:satOff val="0"/>
                    <a:lumOff val="0"/>
                    <a:alphaOff val="0"/>
                  </a:srgbClr>
                </a:solidFill>
                <a:latin typeface="Verdana Pro Light"/>
              </a:rPr>
              <a:t>I november har det meste av ressursene i P2 vært brukt på planlegging, koordinering, forberedelse til og gjennomføring av opplæring </a:t>
            </a:r>
            <a:r>
              <a:rPr lang="nb-NO" sz="1050" err="1">
                <a:solidFill>
                  <a:srgbClr val="000000">
                    <a:hueOff val="0"/>
                    <a:satOff val="0"/>
                    <a:lumOff val="0"/>
                    <a:alphaOff val="0"/>
                  </a:srgbClr>
                </a:solidFill>
                <a:latin typeface="Verdana Pro Light"/>
              </a:rPr>
              <a:t>bl.a</a:t>
            </a:r>
            <a:r>
              <a:rPr lang="nb-NO" sz="1050">
                <a:solidFill>
                  <a:srgbClr val="000000">
                    <a:hueOff val="0"/>
                    <a:satOff val="0"/>
                    <a:lumOff val="0"/>
                    <a:alphaOff val="0"/>
                  </a:srgbClr>
                </a:solidFill>
                <a:latin typeface="Verdana Pro Light"/>
              </a:rPr>
              <a:t>:</a:t>
            </a:r>
          </a:p>
          <a:p>
            <a:pPr lvl="0" algn="l" defTabSz="533400" rtl="0">
              <a:lnSpc>
                <a:spcPct val="90000"/>
              </a:lnSpc>
              <a:spcBef>
                <a:spcPct val="0"/>
              </a:spcBef>
              <a:spcAft>
                <a:spcPct val="15000"/>
              </a:spcAft>
            </a:pPr>
            <a:endParaRPr lang="nb-NO" sz="1050" kern="1200">
              <a:solidFill>
                <a:srgbClr val="000000">
                  <a:hueOff val="0"/>
                  <a:satOff val="0"/>
                  <a:lumOff val="0"/>
                  <a:alphaOff val="0"/>
                </a:srgbClr>
              </a:solidFill>
              <a:latin typeface="Verdana Pro Light"/>
              <a:ea typeface="+mn-ea"/>
              <a:cs typeface="+mn-cs"/>
            </a:endParaRPr>
          </a:p>
          <a:p>
            <a:pPr marL="114300" lvl="0" indent="-114300" algn="l" defTabSz="533400" rtl="0">
              <a:lnSpc>
                <a:spcPct val="90000"/>
              </a:lnSpc>
              <a:spcBef>
                <a:spcPct val="0"/>
              </a:spcBef>
              <a:spcAft>
                <a:spcPct val="15000"/>
              </a:spcAft>
              <a:buFont typeface="Arial" panose="020B0604020202020204" pitchFamily="34" charset="0"/>
              <a:buChar char="•"/>
            </a:pPr>
            <a:r>
              <a:rPr lang="nb-NO" sz="1050" kern="1200">
                <a:solidFill>
                  <a:srgbClr val="000000">
                    <a:hueOff val="0"/>
                    <a:satOff val="0"/>
                    <a:lumOff val="0"/>
                    <a:alphaOff val="0"/>
                  </a:srgbClr>
                </a:solidFill>
                <a:latin typeface="Verdana Pro Light"/>
                <a:ea typeface="+mn-ea"/>
                <a:cs typeface="+mn-cs"/>
              </a:rPr>
              <a:t>Oppdatering av rolleinnmeldinger og </a:t>
            </a:r>
            <a:r>
              <a:rPr lang="nb-NO" sz="1050" kern="1200" err="1">
                <a:solidFill>
                  <a:srgbClr val="000000">
                    <a:hueOff val="0"/>
                    <a:satOff val="0"/>
                    <a:lumOff val="0"/>
                    <a:alphaOff val="0"/>
                  </a:srgbClr>
                </a:solidFill>
                <a:latin typeface="Verdana Pro Light"/>
                <a:ea typeface="+mn-ea"/>
                <a:cs typeface="+mn-cs"/>
              </a:rPr>
              <a:t>etterinnmelding</a:t>
            </a:r>
            <a:r>
              <a:rPr lang="nb-NO" sz="1050">
                <a:solidFill>
                  <a:srgbClr val="000000">
                    <a:hueOff val="0"/>
                    <a:satOff val="0"/>
                    <a:lumOff val="0"/>
                    <a:alphaOff val="0"/>
                  </a:srgbClr>
                </a:solidFill>
                <a:latin typeface="Verdana Pro Light"/>
              </a:rPr>
              <a:t> til kurs</a:t>
            </a:r>
          </a:p>
          <a:p>
            <a:pPr marL="114300" lvl="0" indent="-114300" algn="l" defTabSz="533400" rtl="0">
              <a:lnSpc>
                <a:spcPct val="90000"/>
              </a:lnSpc>
              <a:spcBef>
                <a:spcPct val="0"/>
              </a:spcBef>
              <a:spcAft>
                <a:spcPct val="15000"/>
              </a:spcAft>
              <a:buFont typeface="Arial" panose="020B0604020202020204" pitchFamily="34" charset="0"/>
              <a:buChar char="•"/>
            </a:pPr>
            <a:r>
              <a:rPr lang="nb-NO" sz="1050">
                <a:solidFill>
                  <a:srgbClr val="000000">
                    <a:hueOff val="0"/>
                    <a:satOff val="0"/>
                    <a:lumOff val="0"/>
                    <a:alphaOff val="0"/>
                  </a:srgbClr>
                </a:solidFill>
                <a:latin typeface="Verdana Pro Light"/>
              </a:rPr>
              <a:t>Koordinering av deltakelse og gjennomføring av kurs</a:t>
            </a:r>
          </a:p>
          <a:p>
            <a:pPr marL="114300" lvl="0" indent="-114300" algn="l" defTabSz="533400" rtl="0">
              <a:lnSpc>
                <a:spcPct val="90000"/>
              </a:lnSpc>
              <a:spcBef>
                <a:spcPct val="0"/>
              </a:spcBef>
              <a:spcAft>
                <a:spcPct val="15000"/>
              </a:spcAft>
              <a:buFont typeface="Arial" panose="020B0604020202020204" pitchFamily="34" charset="0"/>
              <a:buChar char="•"/>
            </a:pPr>
            <a:r>
              <a:rPr lang="nb-NO" sz="1050">
                <a:solidFill>
                  <a:srgbClr val="000000">
                    <a:hueOff val="0"/>
                    <a:satOff val="0"/>
                    <a:lumOff val="0"/>
                    <a:alphaOff val="0"/>
                  </a:srgbClr>
                </a:solidFill>
                <a:latin typeface="Verdana Pro Light"/>
              </a:rPr>
              <a:t>Utarbeidelse av opplæringsmateriell og koordinere gjennomføring av  NTNU kurs </a:t>
            </a:r>
          </a:p>
          <a:p>
            <a:pPr marL="114300" lvl="0" indent="-114300" algn="l" defTabSz="533400" rtl="0">
              <a:lnSpc>
                <a:spcPct val="90000"/>
              </a:lnSpc>
              <a:spcBef>
                <a:spcPct val="0"/>
              </a:spcBef>
              <a:spcAft>
                <a:spcPct val="15000"/>
              </a:spcAft>
              <a:buFont typeface="Arial" panose="020B0604020202020204" pitchFamily="34" charset="0"/>
              <a:buChar char="•"/>
            </a:pPr>
            <a:r>
              <a:rPr lang="nb-NO" sz="1050">
                <a:solidFill>
                  <a:srgbClr val="000000">
                    <a:hueOff val="0"/>
                    <a:satOff val="0"/>
                    <a:lumOff val="0"/>
                    <a:alphaOff val="0"/>
                  </a:srgbClr>
                </a:solidFill>
                <a:latin typeface="Verdana Pro Light"/>
              </a:rPr>
              <a:t>Vedlikehold og oppdatering av nettside for opplæring, inkl. tilgjengeliggjøring av video av kurs og </a:t>
            </a:r>
            <a:r>
              <a:rPr lang="nb-NO" sz="1050" err="1">
                <a:solidFill>
                  <a:srgbClr val="000000">
                    <a:hueOff val="0"/>
                    <a:satOff val="0"/>
                    <a:lumOff val="0"/>
                    <a:alphaOff val="0"/>
                  </a:srgbClr>
                </a:solidFill>
                <a:latin typeface="Verdana Pro Light"/>
              </a:rPr>
              <a:t>presentasjonmateriell</a:t>
            </a:r>
            <a:endParaRPr lang="nb-NO" sz="1050">
              <a:solidFill>
                <a:srgbClr val="000000">
                  <a:hueOff val="0"/>
                  <a:satOff val="0"/>
                  <a:lumOff val="0"/>
                  <a:alphaOff val="0"/>
                </a:srgbClr>
              </a:solidFill>
              <a:latin typeface="Verdana Pro Light"/>
            </a:endParaRPr>
          </a:p>
          <a:p>
            <a:pPr marL="114300" lvl="0" indent="-114300" algn="l" defTabSz="533400" rtl="0">
              <a:lnSpc>
                <a:spcPct val="90000"/>
              </a:lnSpc>
              <a:spcBef>
                <a:spcPct val="0"/>
              </a:spcBef>
              <a:spcAft>
                <a:spcPct val="15000"/>
              </a:spcAft>
              <a:buFont typeface="Arial" panose="020B0604020202020204" pitchFamily="34" charset="0"/>
              <a:buChar char="•"/>
            </a:pPr>
            <a:r>
              <a:rPr lang="nb-NO" sz="1050">
                <a:solidFill>
                  <a:srgbClr val="000000">
                    <a:hueOff val="0"/>
                    <a:satOff val="0"/>
                    <a:lumOff val="0"/>
                    <a:alphaOff val="0"/>
                  </a:srgbClr>
                </a:solidFill>
                <a:latin typeface="Verdana Pro Light"/>
              </a:rPr>
              <a:t>Justering i opplæringsplan med </a:t>
            </a:r>
            <a:r>
              <a:rPr lang="nb-NO" sz="1050" err="1">
                <a:solidFill>
                  <a:srgbClr val="000000">
                    <a:hueOff val="0"/>
                    <a:satOff val="0"/>
                    <a:lumOff val="0"/>
                    <a:alphaOff val="0"/>
                  </a:srgbClr>
                </a:solidFill>
                <a:latin typeface="Verdana Pro Light"/>
              </a:rPr>
              <a:t>bl.a</a:t>
            </a:r>
            <a:r>
              <a:rPr lang="nb-NO" sz="1050">
                <a:solidFill>
                  <a:srgbClr val="000000">
                    <a:hueOff val="0"/>
                    <a:satOff val="0"/>
                    <a:lumOff val="0"/>
                    <a:alphaOff val="0"/>
                  </a:srgbClr>
                </a:solidFill>
                <a:latin typeface="Verdana Pro Light"/>
              </a:rPr>
              <a:t> planlegging av nye kurs</a:t>
            </a:r>
          </a:p>
          <a:p>
            <a:pPr marL="114300" lvl="0" indent="-114300" algn="l" defTabSz="533400" rtl="0">
              <a:lnSpc>
                <a:spcPct val="90000"/>
              </a:lnSpc>
              <a:spcBef>
                <a:spcPct val="0"/>
              </a:spcBef>
              <a:spcAft>
                <a:spcPct val="15000"/>
              </a:spcAft>
              <a:buFont typeface="Arial" panose="020B0604020202020204" pitchFamily="34" charset="0"/>
              <a:buChar char="•"/>
            </a:pPr>
            <a:r>
              <a:rPr lang="nb-NO" sz="1050" kern="1200">
                <a:solidFill>
                  <a:srgbClr val="000000">
                    <a:hueOff val="0"/>
                    <a:satOff val="0"/>
                    <a:lumOff val="0"/>
                    <a:alphaOff val="0"/>
                  </a:srgbClr>
                </a:solidFill>
                <a:latin typeface="Verdana Pro Light"/>
                <a:ea typeface="+mn-ea"/>
                <a:cs typeface="+mn-cs"/>
              </a:rPr>
              <a:t>Oppfølging av DFØ i forhold til utvikling av kursmateriell</a:t>
            </a:r>
          </a:p>
          <a:p>
            <a:pPr marL="114300" lvl="0" indent="-114300" algn="l" defTabSz="533400" rtl="0">
              <a:lnSpc>
                <a:spcPct val="90000"/>
              </a:lnSpc>
              <a:spcBef>
                <a:spcPct val="0"/>
              </a:spcBef>
              <a:spcAft>
                <a:spcPct val="15000"/>
              </a:spcAft>
              <a:buFont typeface="Arial" panose="020B0604020202020204" pitchFamily="34" charset="0"/>
              <a:buChar char="•"/>
            </a:pPr>
            <a:r>
              <a:rPr lang="nb-NO" sz="1050">
                <a:solidFill>
                  <a:srgbClr val="000000">
                    <a:hueOff val="0"/>
                    <a:satOff val="0"/>
                    <a:lumOff val="0"/>
                    <a:alphaOff val="0"/>
                  </a:srgbClr>
                </a:solidFill>
                <a:latin typeface="Verdana Pro Light"/>
              </a:rPr>
              <a:t>System- og rolle/prosesso</a:t>
            </a:r>
            <a:r>
              <a:rPr lang="nb-NO" sz="1050" kern="1200">
                <a:solidFill>
                  <a:srgbClr val="000000">
                    <a:hueOff val="0"/>
                    <a:satOff val="0"/>
                    <a:lumOff val="0"/>
                    <a:alphaOff val="0"/>
                  </a:srgbClr>
                </a:solidFill>
                <a:latin typeface="Verdana Pro Light"/>
                <a:ea typeface="+mn-ea"/>
                <a:cs typeface="+mn-cs"/>
              </a:rPr>
              <a:t>pplæring for enheter, tjenestesenter og </a:t>
            </a:r>
            <a:r>
              <a:rPr lang="nb-NO" sz="1050" kern="1200" err="1">
                <a:solidFill>
                  <a:srgbClr val="000000">
                    <a:hueOff val="0"/>
                    <a:satOff val="0"/>
                    <a:lumOff val="0"/>
                    <a:alphaOff val="0"/>
                  </a:srgbClr>
                </a:solidFill>
                <a:latin typeface="Verdana Pro Light"/>
                <a:ea typeface="+mn-ea"/>
                <a:cs typeface="+mn-cs"/>
              </a:rPr>
              <a:t>økonomavd</a:t>
            </a:r>
            <a:r>
              <a:rPr lang="nb-NO" sz="1050" kern="1200">
                <a:solidFill>
                  <a:srgbClr val="000000">
                    <a:hueOff val="0"/>
                    <a:satOff val="0"/>
                    <a:lumOff val="0"/>
                    <a:alphaOff val="0"/>
                  </a:srgbClr>
                </a:solidFill>
                <a:latin typeface="Verdana Pro Light"/>
                <a:ea typeface="+mn-ea"/>
                <a:cs typeface="+mn-cs"/>
              </a:rPr>
              <a:t>.</a:t>
            </a:r>
            <a:r>
              <a:rPr lang="nb-NO" sz="1050">
                <a:solidFill>
                  <a:srgbClr val="000000">
                    <a:hueOff val="0"/>
                    <a:satOff val="0"/>
                    <a:lumOff val="0"/>
                    <a:alphaOff val="0"/>
                  </a:srgbClr>
                </a:solidFill>
                <a:latin typeface="Verdana Pro Light"/>
              </a:rPr>
              <a:t> startet i november og fortsetter i desember</a:t>
            </a:r>
            <a:endParaRPr lang="nb-NO" sz="1050" kern="1200">
              <a:solidFill>
                <a:srgbClr val="000000">
                  <a:hueOff val="0"/>
                  <a:satOff val="0"/>
                  <a:lumOff val="0"/>
                  <a:alphaOff val="0"/>
                </a:srgbClr>
              </a:solidFill>
              <a:latin typeface="Verdana Pro Light"/>
              <a:ea typeface="+mn-ea"/>
              <a:cs typeface="+mn-cs"/>
            </a:endParaRPr>
          </a:p>
        </p:txBody>
      </p:sp>
      <p:sp>
        <p:nvSpPr>
          <p:cNvPr id="15" name="Rectangle 14">
            <a:extLst>
              <a:ext uri="{FF2B5EF4-FFF2-40B4-BE49-F238E27FC236}">
                <a16:creationId xmlns:a16="http://schemas.microsoft.com/office/drawing/2014/main" id="{2A5B6C88-454B-4787-A769-A5679AADB478}"/>
              </a:ext>
            </a:extLst>
          </p:cNvPr>
          <p:cNvSpPr/>
          <p:nvPr/>
        </p:nvSpPr>
        <p:spPr>
          <a:xfrm>
            <a:off x="6148202" y="1319393"/>
            <a:ext cx="2606128" cy="3681863"/>
          </a:xfrm>
          <a:prstGeom prst="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14300" lvl="0" indent="-114300" algn="l" defTabSz="533400" rtl="0">
              <a:lnSpc>
                <a:spcPct val="90000"/>
              </a:lnSpc>
              <a:spcBef>
                <a:spcPct val="0"/>
              </a:spcBef>
              <a:spcAft>
                <a:spcPct val="15000"/>
              </a:spcAft>
              <a:buFont typeface="Arial" panose="020B0604020202020204" pitchFamily="34" charset="0"/>
              <a:buChar char="•"/>
            </a:pPr>
            <a:r>
              <a:rPr lang="nb-NO" sz="1100" kern="1200">
                <a:solidFill>
                  <a:srgbClr val="000000">
                    <a:hueOff val="0"/>
                    <a:satOff val="0"/>
                    <a:lumOff val="0"/>
                    <a:alphaOff val="0"/>
                  </a:srgbClr>
                </a:solidFill>
                <a:latin typeface="Verdana Pro Light"/>
                <a:ea typeface="+mn-ea"/>
                <a:cs typeface="+mn-cs"/>
              </a:rPr>
              <a:t>Brukerstøtte eies og leveres av «linja» (Økonomiavdelingen, virksomhetsstyring, HR/HMS, Tjenestesenteret og IT)</a:t>
            </a:r>
            <a:br>
              <a:rPr lang="nb-NO" sz="1100" kern="1200">
                <a:solidFill>
                  <a:srgbClr val="000000">
                    <a:hueOff val="0"/>
                    <a:satOff val="0"/>
                    <a:lumOff val="0"/>
                    <a:alphaOff val="0"/>
                  </a:srgbClr>
                </a:solidFill>
                <a:latin typeface="Verdana Pro Light"/>
                <a:ea typeface="+mn-ea"/>
                <a:cs typeface="+mn-cs"/>
              </a:rPr>
            </a:br>
            <a:endParaRPr lang="nb-NO" sz="1100" kern="1200">
              <a:solidFill>
                <a:srgbClr val="000000">
                  <a:hueOff val="0"/>
                  <a:satOff val="0"/>
                  <a:lumOff val="0"/>
                  <a:alphaOff val="0"/>
                </a:srgbClr>
              </a:solidFill>
              <a:latin typeface="Verdana Pro Light"/>
              <a:ea typeface="+mn-ea"/>
              <a:cs typeface="+mn-cs"/>
            </a:endParaRPr>
          </a:p>
          <a:p>
            <a:pPr lvl="0" algn="l" defTabSz="533400" rtl="0">
              <a:lnSpc>
                <a:spcPct val="90000"/>
              </a:lnSpc>
              <a:spcBef>
                <a:spcPct val="0"/>
              </a:spcBef>
              <a:spcAft>
                <a:spcPct val="15000"/>
              </a:spcAft>
            </a:pPr>
            <a:endParaRPr lang="nb-NO" sz="1100" kern="1200">
              <a:solidFill>
                <a:srgbClr val="000000">
                  <a:hueOff val="0"/>
                  <a:satOff val="0"/>
                  <a:lumOff val="0"/>
                  <a:alphaOff val="0"/>
                </a:srgbClr>
              </a:solidFill>
              <a:latin typeface="Verdana Pro Light"/>
              <a:ea typeface="+mn-ea"/>
              <a:cs typeface="+mn-cs"/>
            </a:endParaRPr>
          </a:p>
          <a:p>
            <a:pPr marL="114300" lvl="0" indent="-114300" algn="l" defTabSz="533400" rtl="0">
              <a:lnSpc>
                <a:spcPct val="90000"/>
              </a:lnSpc>
              <a:spcBef>
                <a:spcPct val="0"/>
              </a:spcBef>
              <a:spcAft>
                <a:spcPct val="15000"/>
              </a:spcAft>
              <a:buFont typeface="Arial" panose="020B0604020202020204" pitchFamily="34" charset="0"/>
              <a:buChar char="•"/>
            </a:pPr>
            <a:r>
              <a:rPr lang="nb-NO" sz="1100">
                <a:solidFill>
                  <a:srgbClr val="000000">
                    <a:hueOff val="0"/>
                    <a:satOff val="0"/>
                    <a:lumOff val="0"/>
                    <a:alphaOff val="0"/>
                  </a:srgbClr>
                </a:solidFill>
                <a:latin typeface="Verdana Pro Light"/>
              </a:rPr>
              <a:t>Linja har presentert struktur for brukerstøtte i diverse fora</a:t>
            </a:r>
            <a:endParaRPr lang="nb-NO" sz="1100" kern="1200">
              <a:solidFill>
                <a:srgbClr val="000000">
                  <a:hueOff val="0"/>
                  <a:satOff val="0"/>
                  <a:lumOff val="0"/>
                  <a:alphaOff val="0"/>
                </a:srgbClr>
              </a:solidFill>
              <a:latin typeface="Verdana Pro Light"/>
              <a:ea typeface="+mn-ea"/>
              <a:cs typeface="+mn-cs"/>
            </a:endParaRPr>
          </a:p>
          <a:p>
            <a:pPr marL="114300" lvl="0" indent="-114300" algn="l" defTabSz="533400" rtl="0">
              <a:lnSpc>
                <a:spcPct val="90000"/>
              </a:lnSpc>
              <a:spcBef>
                <a:spcPct val="0"/>
              </a:spcBef>
              <a:spcAft>
                <a:spcPct val="15000"/>
              </a:spcAft>
              <a:buFont typeface="Arial" panose="020B0604020202020204" pitchFamily="34" charset="0"/>
              <a:buChar char="•"/>
            </a:pPr>
            <a:endParaRPr lang="nb-NO" sz="1200" kern="1200">
              <a:solidFill>
                <a:srgbClr val="000000">
                  <a:hueOff val="0"/>
                  <a:satOff val="0"/>
                  <a:lumOff val="0"/>
                  <a:alphaOff val="0"/>
                </a:srgbClr>
              </a:solidFill>
              <a:latin typeface="Verdana Pro Light"/>
              <a:ea typeface="+mn-ea"/>
              <a:cs typeface="+mn-cs"/>
            </a:endParaRPr>
          </a:p>
        </p:txBody>
      </p:sp>
      <p:sp>
        <p:nvSpPr>
          <p:cNvPr id="16" name="Rectangle 15">
            <a:extLst>
              <a:ext uri="{FF2B5EF4-FFF2-40B4-BE49-F238E27FC236}">
                <a16:creationId xmlns:a16="http://schemas.microsoft.com/office/drawing/2014/main" id="{FFE8997F-3DFC-499A-A9ED-8118B7D0F244}"/>
              </a:ext>
            </a:extLst>
          </p:cNvPr>
          <p:cNvSpPr/>
          <p:nvPr/>
        </p:nvSpPr>
        <p:spPr>
          <a:xfrm>
            <a:off x="433623" y="1319393"/>
            <a:ext cx="2415667" cy="3250922"/>
          </a:xfrm>
          <a:prstGeom prst="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14300" lvl="0" indent="-114300" algn="l" defTabSz="533400" rtl="0">
              <a:lnSpc>
                <a:spcPct val="90000"/>
              </a:lnSpc>
              <a:spcBef>
                <a:spcPct val="0"/>
              </a:spcBef>
              <a:spcAft>
                <a:spcPct val="15000"/>
              </a:spcAft>
              <a:buFont typeface="Arial" panose="020B0604020202020204" pitchFamily="34" charset="0"/>
              <a:buChar char="•"/>
            </a:pPr>
            <a:endParaRPr lang="nb-NO" sz="1100">
              <a:solidFill>
                <a:srgbClr val="000000">
                  <a:hueOff val="0"/>
                  <a:satOff val="0"/>
                  <a:lumOff val="0"/>
                  <a:alphaOff val="0"/>
                </a:srgbClr>
              </a:solidFill>
              <a:latin typeface="Verdana Pro Light"/>
            </a:endParaRPr>
          </a:p>
          <a:p>
            <a:pPr marL="114300" lvl="0" indent="-114300" algn="l" defTabSz="533400" rtl="0">
              <a:lnSpc>
                <a:spcPct val="90000"/>
              </a:lnSpc>
              <a:spcBef>
                <a:spcPct val="0"/>
              </a:spcBef>
              <a:spcAft>
                <a:spcPct val="15000"/>
              </a:spcAft>
              <a:buFont typeface="Arial" panose="020B0604020202020204" pitchFamily="34" charset="0"/>
              <a:buChar char="•"/>
            </a:pPr>
            <a:r>
              <a:rPr lang="nb-NO" sz="1100">
                <a:solidFill>
                  <a:srgbClr val="000000">
                    <a:hueOff val="0"/>
                    <a:satOff val="0"/>
                    <a:lumOff val="0"/>
                    <a:alphaOff val="0"/>
                  </a:srgbClr>
                </a:solidFill>
                <a:latin typeface="Verdana Pro Light"/>
              </a:rPr>
              <a:t>Etterarbeid etter sprint er fulgt opp av ressurser utenfor P2. Dette gjelder bl.a. innmelding av hvem som skal ha Innsikt HR og lønn på enhetene og  utvikling av dashbord-løsning</a:t>
            </a:r>
          </a:p>
          <a:p>
            <a:pPr lvl="0" algn="l" defTabSz="533400" rtl="0">
              <a:lnSpc>
                <a:spcPct val="90000"/>
              </a:lnSpc>
              <a:spcBef>
                <a:spcPct val="0"/>
              </a:spcBef>
              <a:spcAft>
                <a:spcPct val="15000"/>
              </a:spcAft>
            </a:pPr>
            <a:endParaRPr lang="nb-NO" sz="1100" kern="1200">
              <a:solidFill>
                <a:srgbClr val="000000">
                  <a:hueOff val="0"/>
                  <a:satOff val="0"/>
                  <a:lumOff val="0"/>
                  <a:alphaOff val="0"/>
                </a:srgbClr>
              </a:solidFill>
              <a:latin typeface="Verdana Pro Light"/>
              <a:ea typeface="+mn-ea"/>
              <a:cs typeface="+mn-cs"/>
            </a:endParaRPr>
          </a:p>
          <a:p>
            <a:pPr marL="114300" lvl="0" indent="-114300" algn="l" defTabSz="533400" rtl="0">
              <a:lnSpc>
                <a:spcPct val="90000"/>
              </a:lnSpc>
              <a:spcBef>
                <a:spcPct val="0"/>
              </a:spcBef>
              <a:spcAft>
                <a:spcPct val="15000"/>
              </a:spcAft>
              <a:buFont typeface="Arial" panose="020B0604020202020204" pitchFamily="34" charset="0"/>
              <a:buChar char="•"/>
            </a:pPr>
            <a:r>
              <a:rPr lang="nb-NO" sz="1100">
                <a:solidFill>
                  <a:srgbClr val="000000">
                    <a:hueOff val="0"/>
                    <a:satOff val="0"/>
                    <a:lumOff val="0"/>
                    <a:alphaOff val="0"/>
                  </a:srgbClr>
                </a:solidFill>
                <a:latin typeface="Verdana Pro Light"/>
              </a:rPr>
              <a:t>Fokus i prosjektet på enhetene mht. å forstå hvordan endringer treffer enhetene og hvilke tilpasninger som bør gjøres </a:t>
            </a:r>
            <a:br>
              <a:rPr lang="nb-NO" sz="1100">
                <a:solidFill>
                  <a:srgbClr val="000000">
                    <a:hueOff val="0"/>
                    <a:satOff val="0"/>
                    <a:lumOff val="0"/>
                    <a:alphaOff val="0"/>
                  </a:srgbClr>
                </a:solidFill>
                <a:latin typeface="Verdana Pro Light"/>
              </a:rPr>
            </a:br>
            <a:endParaRPr lang="nb-NO" sz="1100">
              <a:solidFill>
                <a:srgbClr val="000000">
                  <a:hueOff val="0"/>
                  <a:satOff val="0"/>
                  <a:lumOff val="0"/>
                  <a:alphaOff val="0"/>
                </a:srgbClr>
              </a:solidFill>
              <a:latin typeface="Verdana Pro Light"/>
            </a:endParaRPr>
          </a:p>
          <a:p>
            <a:pPr marL="114300" lvl="0" indent="-114300" algn="l" defTabSz="533400" rtl="0">
              <a:lnSpc>
                <a:spcPct val="90000"/>
              </a:lnSpc>
              <a:spcBef>
                <a:spcPct val="0"/>
              </a:spcBef>
              <a:spcAft>
                <a:spcPct val="15000"/>
              </a:spcAft>
              <a:buFont typeface="Arial" panose="020B0604020202020204" pitchFamily="34" charset="0"/>
              <a:buChar char="•"/>
            </a:pPr>
            <a:r>
              <a:rPr lang="nb-NO" sz="1100" kern="1200">
                <a:solidFill>
                  <a:srgbClr val="000000">
                    <a:hueOff val="0"/>
                    <a:satOff val="0"/>
                    <a:lumOff val="0"/>
                    <a:alphaOff val="0"/>
                  </a:srgbClr>
                </a:solidFill>
                <a:latin typeface="Verdana Pro Light"/>
                <a:ea typeface="+mn-ea"/>
                <a:cs typeface="+mn-cs"/>
              </a:rPr>
              <a:t>Gjennomført Informasjonsmøter i forhold bl.a. behovshaver kontrakt/ prosjektleder/ ledere </a:t>
            </a:r>
            <a:r>
              <a:rPr lang="nb-NO" sz="1100">
                <a:solidFill>
                  <a:srgbClr val="000000">
                    <a:hueOff val="0"/>
                    <a:satOff val="0"/>
                    <a:lumOff val="0"/>
                    <a:alphaOff val="0"/>
                  </a:srgbClr>
                </a:solidFill>
                <a:latin typeface="Verdana Pro Light"/>
              </a:rPr>
              <a:t>med </a:t>
            </a:r>
            <a:r>
              <a:rPr lang="nb-NO" sz="1100" kern="1200">
                <a:solidFill>
                  <a:srgbClr val="000000">
                    <a:hueOff val="0"/>
                    <a:satOff val="0"/>
                    <a:lumOff val="0"/>
                    <a:alphaOff val="0"/>
                  </a:srgbClr>
                </a:solidFill>
                <a:latin typeface="Verdana Pro Light"/>
                <a:ea typeface="+mn-ea"/>
                <a:cs typeface="+mn-cs"/>
              </a:rPr>
              <a:t>stor oppmøte og mange besvart mange sp</a:t>
            </a:r>
            <a:r>
              <a:rPr lang="nb-NO" sz="1100">
                <a:solidFill>
                  <a:srgbClr val="000000">
                    <a:hueOff val="0"/>
                    <a:satOff val="0"/>
                    <a:lumOff val="0"/>
                    <a:alphaOff val="0"/>
                  </a:srgbClr>
                </a:solidFill>
                <a:latin typeface="Verdana Pro Light"/>
              </a:rPr>
              <a:t>ørsmål</a:t>
            </a:r>
            <a:endParaRPr lang="nb-NO" sz="1200" kern="1200">
              <a:solidFill>
                <a:srgbClr val="000000">
                  <a:hueOff val="0"/>
                  <a:satOff val="0"/>
                  <a:lumOff val="0"/>
                  <a:alphaOff val="0"/>
                </a:srgbClr>
              </a:solidFill>
              <a:latin typeface="Verdana Pro Light"/>
              <a:ea typeface="+mn-ea"/>
              <a:cs typeface="+mn-cs"/>
            </a:endParaRPr>
          </a:p>
        </p:txBody>
      </p:sp>
    </p:spTree>
    <p:extLst>
      <p:ext uri="{BB962C8B-B14F-4D97-AF65-F5344CB8AC3E}">
        <p14:creationId xmlns:p14="http://schemas.microsoft.com/office/powerpoint/2010/main" val="3283739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A6A49-229C-8E8A-0F31-87D0DAD1ECCD}"/>
              </a:ext>
            </a:extLst>
          </p:cNvPr>
          <p:cNvSpPr>
            <a:spLocks noGrp="1"/>
          </p:cNvSpPr>
          <p:nvPr>
            <p:ph type="title"/>
          </p:nvPr>
        </p:nvSpPr>
        <p:spPr/>
        <p:txBody>
          <a:bodyPr/>
          <a:lstStyle/>
          <a:p>
            <a:endParaRPr lang="en-US"/>
          </a:p>
        </p:txBody>
      </p:sp>
      <p:pic>
        <p:nvPicPr>
          <p:cNvPr id="4" name="Picture 4" descr="Graphical user interface, application&#10;&#10;Description automatically generated">
            <a:extLst>
              <a:ext uri="{FF2B5EF4-FFF2-40B4-BE49-F238E27FC236}">
                <a16:creationId xmlns:a16="http://schemas.microsoft.com/office/drawing/2014/main" id="{0CEA95F2-B8AF-399A-AE99-4C1C2EEE9973}"/>
              </a:ext>
            </a:extLst>
          </p:cNvPr>
          <p:cNvPicPr>
            <a:picLocks noGrp="1" noChangeAspect="1"/>
          </p:cNvPicPr>
          <p:nvPr>
            <p:ph idx="1"/>
          </p:nvPr>
        </p:nvPicPr>
        <p:blipFill>
          <a:blip r:embed="rId2"/>
          <a:stretch>
            <a:fillRect/>
          </a:stretch>
        </p:blipFill>
        <p:spPr>
          <a:xfrm>
            <a:off x="2009789" y="125364"/>
            <a:ext cx="7075933" cy="4664596"/>
          </a:xfrm>
        </p:spPr>
      </p:pic>
      <p:sp>
        <p:nvSpPr>
          <p:cNvPr id="5" name="TekstSylinder 7">
            <a:extLst>
              <a:ext uri="{FF2B5EF4-FFF2-40B4-BE49-F238E27FC236}">
                <a16:creationId xmlns:a16="http://schemas.microsoft.com/office/drawing/2014/main" id="{A52563C2-6470-3E55-E6AA-9AC259E2C48F}"/>
              </a:ext>
            </a:extLst>
          </p:cNvPr>
          <p:cNvSpPr txBox="1"/>
          <p:nvPr/>
        </p:nvSpPr>
        <p:spPr>
          <a:xfrm>
            <a:off x="120549" y="1691635"/>
            <a:ext cx="1707077" cy="1685077"/>
          </a:xfrm>
          <a:prstGeom prst="rect">
            <a:avLst/>
          </a:prstGeom>
          <a:solidFill>
            <a:schemeClr val="tx2"/>
          </a:solid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n-NO" sz="1500">
                <a:solidFill>
                  <a:srgbClr val="FFFFFF"/>
                </a:solidFill>
                <a:cs typeface="Arial"/>
              </a:rPr>
              <a:t>Det er i følge våre lister omtrent 350 som </a:t>
            </a:r>
            <a:r>
              <a:rPr lang="nn-NO" sz="1500" err="1">
                <a:solidFill>
                  <a:srgbClr val="FFFFFF"/>
                </a:solidFill>
                <a:cs typeface="Arial"/>
              </a:rPr>
              <a:t>ikke</a:t>
            </a:r>
            <a:r>
              <a:rPr lang="nn-NO" sz="1500">
                <a:solidFill>
                  <a:srgbClr val="FFFFFF"/>
                </a:solidFill>
                <a:cs typeface="Arial"/>
              </a:rPr>
              <a:t> har meldt seg på e-læringskurs for sin rolle per 12. desember.</a:t>
            </a:r>
            <a:endParaRPr lang="en-US" sz="1350"/>
          </a:p>
        </p:txBody>
      </p:sp>
    </p:spTree>
    <p:extLst>
      <p:ext uri="{BB962C8B-B14F-4D97-AF65-F5344CB8AC3E}">
        <p14:creationId xmlns:p14="http://schemas.microsoft.com/office/powerpoint/2010/main" val="1376004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6AF5240-E6D3-4FCB-BC40-F622CD88D385}"/>
              </a:ext>
            </a:extLst>
          </p:cNvPr>
          <p:cNvGraphicFramePr>
            <a:graphicFrameLocks noChangeAspect="1"/>
          </p:cNvGraphicFramePr>
          <p:nvPr>
            <p:custDataLst>
              <p:tags r:id="rId1"/>
            </p:custDataLst>
            <p:extLst>
              <p:ext uri="{D42A27DB-BD31-4B8C-83A1-F6EECF244321}">
                <p14:modId xmlns:p14="http://schemas.microsoft.com/office/powerpoint/2010/main" val="234971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56AF5240-E6D3-4FCB-BC40-F622CD88D3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lassholder for tekst 1">
            <a:extLst>
              <a:ext uri="{FF2B5EF4-FFF2-40B4-BE49-F238E27FC236}">
                <a16:creationId xmlns:a16="http://schemas.microsoft.com/office/drawing/2014/main" id="{F1653BB0-0990-4FD0-99DC-5D2DB5CDF157}"/>
              </a:ext>
            </a:extLst>
          </p:cNvPr>
          <p:cNvSpPr>
            <a:spLocks noGrp="1"/>
          </p:cNvSpPr>
          <p:nvPr>
            <p:ph type="body" idx="1"/>
          </p:nvPr>
        </p:nvSpPr>
        <p:spPr>
          <a:xfrm>
            <a:off x="406522" y="2187057"/>
            <a:ext cx="8610478" cy="1350000"/>
          </a:xfrm>
        </p:spPr>
        <p:txBody>
          <a:bodyPr>
            <a:normAutofit/>
          </a:bodyPr>
          <a:lstStyle/>
          <a:p>
            <a:r>
              <a:rPr lang="en-US" err="1"/>
              <a:t>Hva</a:t>
            </a:r>
            <a:r>
              <a:rPr lang="en-US"/>
              <a:t> </a:t>
            </a:r>
            <a:r>
              <a:rPr lang="en-US" err="1"/>
              <a:t>må</a:t>
            </a:r>
            <a:r>
              <a:rPr lang="en-US"/>
              <a:t> du </a:t>
            </a:r>
            <a:r>
              <a:rPr lang="en-US" err="1"/>
              <a:t>som</a:t>
            </a:r>
            <a:r>
              <a:rPr lang="en-US"/>
              <a:t> </a:t>
            </a:r>
            <a:r>
              <a:rPr lang="en-US" err="1"/>
              <a:t>leder</a:t>
            </a:r>
            <a:r>
              <a:rPr lang="en-US"/>
              <a:t> ha </a:t>
            </a:r>
            <a:r>
              <a:rPr lang="en-US" err="1"/>
              <a:t>fokus</a:t>
            </a:r>
            <a:r>
              <a:rPr lang="en-US"/>
              <a:t> </a:t>
            </a:r>
            <a:r>
              <a:rPr lang="en-US" err="1"/>
              <a:t>på</a:t>
            </a:r>
            <a:r>
              <a:rPr lang="en-US"/>
              <a:t> </a:t>
            </a:r>
            <a:r>
              <a:rPr lang="en-US" err="1"/>
              <a:t>denne</a:t>
            </a:r>
            <a:r>
              <a:rPr lang="en-US"/>
              <a:t> </a:t>
            </a:r>
            <a:r>
              <a:rPr lang="en-US" err="1"/>
              <a:t>måneden</a:t>
            </a:r>
            <a:r>
              <a:rPr lang="en-US"/>
              <a:t>?</a:t>
            </a:r>
          </a:p>
          <a:p>
            <a:endParaRPr lang="nb-NO"/>
          </a:p>
          <a:p>
            <a:endParaRPr lang="nb-NO"/>
          </a:p>
          <a:p>
            <a:endParaRPr lang="nb-NO"/>
          </a:p>
        </p:txBody>
      </p:sp>
      <p:sp>
        <p:nvSpPr>
          <p:cNvPr id="4" name="Tittel 3">
            <a:extLst>
              <a:ext uri="{FF2B5EF4-FFF2-40B4-BE49-F238E27FC236}">
                <a16:creationId xmlns:a16="http://schemas.microsoft.com/office/drawing/2014/main" id="{91448D21-BB16-4FC2-A000-46D6923F1DA4}"/>
              </a:ext>
            </a:extLst>
          </p:cNvPr>
          <p:cNvSpPr>
            <a:spLocks noGrp="1"/>
          </p:cNvSpPr>
          <p:nvPr>
            <p:ph type="title"/>
          </p:nvPr>
        </p:nvSpPr>
        <p:spPr/>
        <p:txBody>
          <a:bodyPr vert="horz">
            <a:normAutofit/>
          </a:bodyPr>
          <a:lstStyle/>
          <a:p>
            <a:r>
              <a:rPr lang="nb-NO" sz="10100"/>
              <a:t>06</a:t>
            </a:r>
            <a:endParaRPr lang="nb-NO"/>
          </a:p>
        </p:txBody>
      </p:sp>
    </p:spTree>
    <p:extLst>
      <p:ext uri="{BB962C8B-B14F-4D97-AF65-F5344CB8AC3E}">
        <p14:creationId xmlns:p14="http://schemas.microsoft.com/office/powerpoint/2010/main" val="1026724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2EFCD3-028E-42EF-81E6-3ED6C861B3C9}"/>
              </a:ext>
            </a:extLst>
          </p:cNvPr>
          <p:cNvGraphicFramePr>
            <a:graphicFrameLocks noChangeAspect="1"/>
          </p:cNvGraphicFramePr>
          <p:nvPr>
            <p:custDataLst>
              <p:tags r:id="rId1"/>
            </p:custDataLst>
            <p:extLst>
              <p:ext uri="{D42A27DB-BD31-4B8C-83A1-F6EECF244321}">
                <p14:modId xmlns:p14="http://schemas.microsoft.com/office/powerpoint/2010/main" val="4034176784"/>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AB2EFCD3-028E-42EF-81E6-3ED6C861B3C9}"/>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3" name="Tittel 2">
            <a:extLst>
              <a:ext uri="{FF2B5EF4-FFF2-40B4-BE49-F238E27FC236}">
                <a16:creationId xmlns:a16="http://schemas.microsoft.com/office/drawing/2014/main" id="{AF3ABA04-9AD4-D5F0-AEBC-87DBD9C6F445}"/>
              </a:ext>
            </a:extLst>
          </p:cNvPr>
          <p:cNvSpPr>
            <a:spLocks noGrp="1"/>
          </p:cNvSpPr>
          <p:nvPr>
            <p:ph type="title"/>
          </p:nvPr>
        </p:nvSpPr>
        <p:spPr>
          <a:xfrm>
            <a:off x="301385" y="298339"/>
            <a:ext cx="8418747" cy="585098"/>
          </a:xfrm>
        </p:spPr>
        <p:txBody>
          <a:bodyPr vert="horz"/>
          <a:lstStyle/>
          <a:p>
            <a:r>
              <a:rPr lang="nn-NO" sz="3188"/>
              <a:t>Fokus for </a:t>
            </a:r>
            <a:r>
              <a:rPr lang="nn-NO" sz="3188" err="1"/>
              <a:t>enhetene</a:t>
            </a:r>
            <a:r>
              <a:rPr lang="nn-NO" sz="3188"/>
              <a:t> i desember</a:t>
            </a:r>
            <a:endParaRPr lang="nb-NO"/>
          </a:p>
        </p:txBody>
      </p:sp>
      <p:grpSp>
        <p:nvGrpSpPr>
          <p:cNvPr id="30" name="Group 29">
            <a:extLst>
              <a:ext uri="{FF2B5EF4-FFF2-40B4-BE49-F238E27FC236}">
                <a16:creationId xmlns:a16="http://schemas.microsoft.com/office/drawing/2014/main" id="{A08602FF-1CFC-4257-9CAE-ACC5B6A1DC7B}"/>
              </a:ext>
            </a:extLst>
          </p:cNvPr>
          <p:cNvGrpSpPr/>
          <p:nvPr/>
        </p:nvGrpSpPr>
        <p:grpSpPr>
          <a:xfrm>
            <a:off x="144885" y="1397290"/>
            <a:ext cx="2088000" cy="1742666"/>
            <a:chOff x="75720" y="1329916"/>
            <a:chExt cx="2088000" cy="1742666"/>
          </a:xfrm>
        </p:grpSpPr>
        <p:pic>
          <p:nvPicPr>
            <p:cNvPr id="5" name="Grafikk 4" descr="Abacus with solid fill">
              <a:extLst>
                <a:ext uri="{FF2B5EF4-FFF2-40B4-BE49-F238E27FC236}">
                  <a16:creationId xmlns:a16="http://schemas.microsoft.com/office/drawing/2014/main" id="{2BFBE5B6-522D-A5ED-54A7-3C84A9306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6820" y="1329916"/>
              <a:ext cx="685800" cy="685800"/>
            </a:xfrm>
            <a:prstGeom prst="rect">
              <a:avLst/>
            </a:prstGeom>
          </p:spPr>
        </p:pic>
        <p:sp>
          <p:nvSpPr>
            <p:cNvPr id="7" name="TekstSylinder 6">
              <a:extLst>
                <a:ext uri="{FF2B5EF4-FFF2-40B4-BE49-F238E27FC236}">
                  <a16:creationId xmlns:a16="http://schemas.microsoft.com/office/drawing/2014/main" id="{62CBE35D-760D-CB7F-1379-3A8F3EB1B60A}"/>
                </a:ext>
              </a:extLst>
            </p:cNvPr>
            <p:cNvSpPr txBox="1"/>
            <p:nvPr/>
          </p:nvSpPr>
          <p:spPr>
            <a:xfrm>
              <a:off x="75720" y="1998827"/>
              <a:ext cx="2088000" cy="107375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685783"/>
              <a:r>
                <a:rPr lang="nn-NO" sz="1088" b="1">
                  <a:solidFill>
                    <a:srgbClr val="000000"/>
                  </a:solidFill>
                  <a:latin typeface="Arial" panose="020B0604020202020204"/>
                  <a:cs typeface="Arial"/>
                </a:rPr>
                <a:t>Rydding og ferdigstilling</a:t>
              </a:r>
              <a:br>
                <a:rPr lang="nn-NO" sz="1088" b="1">
                  <a:latin typeface="Arial" panose="020B0604020202020204"/>
                  <a:cs typeface="Arial"/>
                </a:rPr>
              </a:br>
              <a:r>
                <a:rPr lang="nn-NO" sz="1088">
                  <a:solidFill>
                    <a:srgbClr val="000000"/>
                  </a:solidFill>
                  <a:latin typeface="Arial" panose="020B0604020202020204"/>
                  <a:cs typeface="Arial"/>
                </a:rPr>
                <a:t>Det er siste </a:t>
              </a:r>
              <a:r>
                <a:rPr lang="nn-NO" sz="1088" err="1">
                  <a:solidFill>
                    <a:srgbClr val="000000"/>
                  </a:solidFill>
                  <a:latin typeface="Arial" panose="020B0604020202020204"/>
                  <a:cs typeface="Arial"/>
                </a:rPr>
                <a:t>frister</a:t>
              </a:r>
              <a:r>
                <a:rPr lang="nn-NO" sz="1088">
                  <a:solidFill>
                    <a:srgbClr val="000000"/>
                  </a:solidFill>
                  <a:latin typeface="Arial" panose="020B0604020202020204"/>
                  <a:cs typeface="Arial"/>
                </a:rPr>
                <a:t> for både </a:t>
              </a:r>
              <a:r>
                <a:rPr lang="nn-NO" sz="1088" err="1">
                  <a:solidFill>
                    <a:srgbClr val="000000"/>
                  </a:solidFill>
                  <a:latin typeface="Arial" panose="020B0604020202020204"/>
                  <a:cs typeface="Arial"/>
                </a:rPr>
                <a:t>bestillinger</a:t>
              </a:r>
              <a:r>
                <a:rPr lang="nn-NO" sz="1088">
                  <a:solidFill>
                    <a:srgbClr val="000000"/>
                  </a:solidFill>
                  <a:latin typeface="Arial" panose="020B0604020202020204"/>
                  <a:cs typeface="Arial"/>
                </a:rPr>
                <a:t>, </a:t>
              </a:r>
              <a:r>
                <a:rPr lang="nn-NO" sz="1088" err="1">
                  <a:solidFill>
                    <a:srgbClr val="000000"/>
                  </a:solidFill>
                  <a:latin typeface="Arial" panose="020B0604020202020204"/>
                  <a:cs typeface="Arial"/>
                </a:rPr>
                <a:t>godkjenninger</a:t>
              </a:r>
              <a:r>
                <a:rPr lang="nn-NO" sz="1088">
                  <a:solidFill>
                    <a:srgbClr val="000000"/>
                  </a:solidFill>
                  <a:latin typeface="Arial" panose="020B0604020202020204"/>
                  <a:cs typeface="Arial"/>
                </a:rPr>
                <a:t> og </a:t>
              </a:r>
              <a:r>
                <a:rPr lang="nn-NO" sz="1088" err="1">
                  <a:solidFill>
                    <a:srgbClr val="000000"/>
                  </a:solidFill>
                  <a:latin typeface="Arial" panose="020B0604020202020204"/>
                  <a:cs typeface="Arial"/>
                </a:rPr>
                <a:t>avslutninger</a:t>
              </a:r>
              <a:r>
                <a:rPr lang="nn-NO" sz="1088">
                  <a:solidFill>
                    <a:srgbClr val="000000"/>
                  </a:solidFill>
                  <a:latin typeface="Arial" panose="020B0604020202020204"/>
                  <a:cs typeface="Arial"/>
                </a:rPr>
                <a:t> i gamle </a:t>
              </a:r>
              <a:r>
                <a:rPr lang="nn-NO" sz="1088" err="1">
                  <a:solidFill>
                    <a:srgbClr val="000000"/>
                  </a:solidFill>
                  <a:latin typeface="Arial" panose="020B0604020202020204"/>
                  <a:cs typeface="Arial"/>
                </a:rPr>
                <a:t>systemer</a:t>
              </a:r>
              <a:r>
                <a:rPr lang="nn-NO" sz="1088">
                  <a:solidFill>
                    <a:srgbClr val="000000"/>
                  </a:solidFill>
                  <a:latin typeface="Arial" panose="020B0604020202020204"/>
                  <a:cs typeface="Arial"/>
                </a:rPr>
                <a:t>, og </a:t>
              </a:r>
              <a:r>
                <a:rPr lang="nn-NO" sz="1088" err="1">
                  <a:solidFill>
                    <a:srgbClr val="000000"/>
                  </a:solidFill>
                  <a:latin typeface="Arial" panose="020B0604020202020204"/>
                  <a:cs typeface="Arial"/>
                </a:rPr>
                <a:t>fremdeles</a:t>
              </a:r>
              <a:r>
                <a:rPr lang="nn-NO" sz="1088">
                  <a:solidFill>
                    <a:srgbClr val="000000"/>
                  </a:solidFill>
                  <a:latin typeface="Arial" panose="020B0604020202020204"/>
                  <a:cs typeface="Arial"/>
                </a:rPr>
                <a:t> </a:t>
              </a:r>
              <a:r>
                <a:rPr lang="nn-NO" sz="1088" err="1">
                  <a:solidFill>
                    <a:srgbClr val="000000"/>
                  </a:solidFill>
                  <a:latin typeface="Arial" panose="020B0604020202020204"/>
                  <a:cs typeface="Arial"/>
                </a:rPr>
                <a:t>konverteings</a:t>
              </a:r>
              <a:r>
                <a:rPr lang="nn-NO" sz="1088">
                  <a:solidFill>
                    <a:srgbClr val="000000"/>
                  </a:solidFill>
                  <a:latin typeface="Arial" panose="020B0604020202020204"/>
                  <a:cs typeface="Arial"/>
                </a:rPr>
                <a:t> og ryddeoppgaver.</a:t>
              </a:r>
            </a:p>
          </p:txBody>
        </p:sp>
      </p:grpSp>
      <p:grpSp>
        <p:nvGrpSpPr>
          <p:cNvPr id="29" name="Group 28">
            <a:extLst>
              <a:ext uri="{FF2B5EF4-FFF2-40B4-BE49-F238E27FC236}">
                <a16:creationId xmlns:a16="http://schemas.microsoft.com/office/drawing/2014/main" id="{00464C56-CE55-4B6E-9AA9-530FCF64429D}"/>
              </a:ext>
            </a:extLst>
          </p:cNvPr>
          <p:cNvGrpSpPr/>
          <p:nvPr/>
        </p:nvGrpSpPr>
        <p:grpSpPr>
          <a:xfrm>
            <a:off x="2332290" y="1397289"/>
            <a:ext cx="2088000" cy="1655121"/>
            <a:chOff x="2573183" y="1407802"/>
            <a:chExt cx="2088000" cy="1655121"/>
          </a:xfrm>
        </p:grpSpPr>
        <p:pic>
          <p:nvPicPr>
            <p:cNvPr id="8" name="Grafikk 7" descr="Remote learning language with solid fill">
              <a:extLst>
                <a:ext uri="{FF2B5EF4-FFF2-40B4-BE49-F238E27FC236}">
                  <a16:creationId xmlns:a16="http://schemas.microsoft.com/office/drawing/2014/main" id="{20365FB0-EF87-36CA-29E2-D3045A4AA3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74283" y="1407802"/>
              <a:ext cx="685800" cy="685800"/>
            </a:xfrm>
            <a:prstGeom prst="rect">
              <a:avLst/>
            </a:prstGeom>
          </p:spPr>
        </p:pic>
        <p:sp>
          <p:nvSpPr>
            <p:cNvPr id="9" name="TekstSylinder 8">
              <a:extLst>
                <a:ext uri="{FF2B5EF4-FFF2-40B4-BE49-F238E27FC236}">
                  <a16:creationId xmlns:a16="http://schemas.microsoft.com/office/drawing/2014/main" id="{4F3BAE99-0597-8B9E-F9CF-F744320BB4E1}"/>
                </a:ext>
              </a:extLst>
            </p:cNvPr>
            <p:cNvSpPr txBox="1"/>
            <p:nvPr/>
          </p:nvSpPr>
          <p:spPr>
            <a:xfrm>
              <a:off x="2573183" y="1989168"/>
              <a:ext cx="2088000" cy="107375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685783"/>
              <a:r>
                <a:rPr lang="nn-NO" sz="1088" b="1">
                  <a:solidFill>
                    <a:srgbClr val="000000"/>
                  </a:solidFill>
                  <a:latin typeface="Arial" panose="020B0604020202020204"/>
                  <a:cs typeface="Arial"/>
                </a:rPr>
                <a:t>Opplæring</a:t>
              </a:r>
              <a:br>
                <a:rPr lang="nn-NO" sz="1088" b="1">
                  <a:latin typeface="Arial" panose="020B0604020202020204"/>
                  <a:cs typeface="Arial"/>
                </a:rPr>
              </a:br>
              <a:r>
                <a:rPr lang="nn-NO" sz="1088">
                  <a:solidFill>
                    <a:srgbClr val="000000"/>
                  </a:solidFill>
                  <a:latin typeface="Arial" panose="020B0604020202020204"/>
                  <a:cs typeface="Arial"/>
                </a:rPr>
                <a:t>Alle </a:t>
              </a:r>
              <a:r>
                <a:rPr lang="nn-NO" sz="1088" err="1">
                  <a:solidFill>
                    <a:srgbClr val="000000"/>
                  </a:solidFill>
                  <a:latin typeface="Arial" panose="020B0604020202020204"/>
                  <a:cs typeface="Arial"/>
                </a:rPr>
                <a:t>ansatte</a:t>
              </a:r>
              <a:r>
                <a:rPr lang="nn-NO" sz="1088">
                  <a:solidFill>
                    <a:srgbClr val="000000"/>
                  </a:solidFill>
                  <a:latin typeface="Arial" panose="020B0604020202020204"/>
                  <a:cs typeface="Arial"/>
                </a:rPr>
                <a:t> skal ta læring i desember. </a:t>
              </a:r>
              <a:r>
                <a:rPr lang="nn-NO" sz="1088" err="1">
                  <a:solidFill>
                    <a:srgbClr val="000000"/>
                  </a:solidFill>
                  <a:latin typeface="Arial" panose="020B0604020202020204"/>
                  <a:cs typeface="Arial"/>
                </a:rPr>
                <a:t>Noe</a:t>
              </a:r>
              <a:r>
                <a:rPr lang="nn-NO" sz="1088">
                  <a:solidFill>
                    <a:srgbClr val="000000"/>
                  </a:solidFill>
                  <a:latin typeface="Arial" panose="020B0604020202020204"/>
                  <a:cs typeface="Arial"/>
                </a:rPr>
                <a:t> er for spesifikke roller og </a:t>
              </a:r>
              <a:r>
                <a:rPr lang="nn-NO" sz="1088" err="1">
                  <a:solidFill>
                    <a:srgbClr val="000000"/>
                  </a:solidFill>
                  <a:latin typeface="Arial" panose="020B0604020202020204"/>
                  <a:cs typeface="Arial"/>
                </a:rPr>
                <a:t>noe</a:t>
              </a:r>
              <a:r>
                <a:rPr lang="nn-NO" sz="1088">
                  <a:solidFill>
                    <a:srgbClr val="000000"/>
                  </a:solidFill>
                  <a:latin typeface="Arial" panose="020B0604020202020204"/>
                  <a:cs typeface="Arial"/>
                </a:rPr>
                <a:t> gjelder alle </a:t>
              </a:r>
              <a:r>
                <a:rPr lang="nn-NO" sz="1088" err="1">
                  <a:solidFill>
                    <a:srgbClr val="000000"/>
                  </a:solidFill>
                  <a:latin typeface="Arial" panose="020B0604020202020204"/>
                  <a:cs typeface="Arial"/>
                </a:rPr>
                <a:t>ansatte</a:t>
              </a:r>
              <a:r>
                <a:rPr lang="nn-NO" sz="1088">
                  <a:solidFill>
                    <a:srgbClr val="000000"/>
                  </a:solidFill>
                  <a:latin typeface="Arial" panose="020B0604020202020204"/>
                  <a:cs typeface="Arial"/>
                </a:rPr>
                <a:t> </a:t>
              </a:r>
              <a:r>
                <a:rPr lang="nn-NO" sz="1088" err="1">
                  <a:solidFill>
                    <a:srgbClr val="000000"/>
                  </a:solidFill>
                  <a:latin typeface="Arial" panose="020B0604020202020204"/>
                  <a:cs typeface="Arial"/>
                </a:rPr>
                <a:t>knyttet</a:t>
              </a:r>
              <a:r>
                <a:rPr lang="nn-NO" sz="1088">
                  <a:solidFill>
                    <a:srgbClr val="000000"/>
                  </a:solidFill>
                  <a:latin typeface="Arial" panose="020B0604020202020204"/>
                  <a:cs typeface="Arial"/>
                </a:rPr>
                <a:t> til bruk av </a:t>
              </a:r>
              <a:r>
                <a:rPr lang="nn-NO" sz="1088" err="1">
                  <a:solidFill>
                    <a:srgbClr val="000000"/>
                  </a:solidFill>
                  <a:latin typeface="Arial" panose="020B0604020202020204"/>
                  <a:cs typeface="Arial"/>
                </a:rPr>
                <a:t>selvbeteningsportal</a:t>
              </a:r>
              <a:r>
                <a:rPr lang="nn-NO" sz="1088">
                  <a:solidFill>
                    <a:srgbClr val="000000"/>
                  </a:solidFill>
                  <a:latin typeface="Arial" panose="020B0604020202020204"/>
                  <a:cs typeface="Arial"/>
                </a:rPr>
                <a:t>.</a:t>
              </a:r>
              <a:endParaRPr lang="nb-NO" sz="1100" b="1">
                <a:solidFill>
                  <a:srgbClr val="000000"/>
                </a:solidFill>
                <a:latin typeface="Arial" panose="020B0604020202020204"/>
              </a:endParaRPr>
            </a:p>
          </p:txBody>
        </p:sp>
      </p:grpSp>
      <p:sp>
        <p:nvSpPr>
          <p:cNvPr id="12" name="TekstSylinder 11">
            <a:extLst>
              <a:ext uri="{FF2B5EF4-FFF2-40B4-BE49-F238E27FC236}">
                <a16:creationId xmlns:a16="http://schemas.microsoft.com/office/drawing/2014/main" id="{3C9EBE44-7BF1-7ADF-88A6-D33BA98C42B2}"/>
              </a:ext>
            </a:extLst>
          </p:cNvPr>
          <p:cNvSpPr txBox="1"/>
          <p:nvPr/>
        </p:nvSpPr>
        <p:spPr>
          <a:xfrm>
            <a:off x="575398" y="4783714"/>
            <a:ext cx="4940877"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08" indent="-214308" defTabSz="685783">
              <a:buFont typeface="Arial"/>
              <a:buChar char="•"/>
            </a:pPr>
            <a:endParaRPr lang="nb-NO" sz="1350">
              <a:solidFill>
                <a:srgbClr val="000000"/>
              </a:solidFill>
              <a:latin typeface="Arial" panose="020B0604020202020204"/>
              <a:cs typeface="Arial"/>
            </a:endParaRPr>
          </a:p>
        </p:txBody>
      </p:sp>
      <p:grpSp>
        <p:nvGrpSpPr>
          <p:cNvPr id="28" name="Group 27">
            <a:extLst>
              <a:ext uri="{FF2B5EF4-FFF2-40B4-BE49-F238E27FC236}">
                <a16:creationId xmlns:a16="http://schemas.microsoft.com/office/drawing/2014/main" id="{B1CA013D-4DAD-4EFF-98D9-14C567132300}"/>
              </a:ext>
            </a:extLst>
          </p:cNvPr>
          <p:cNvGrpSpPr/>
          <p:nvPr/>
        </p:nvGrpSpPr>
        <p:grpSpPr>
          <a:xfrm>
            <a:off x="4573484" y="1397289"/>
            <a:ext cx="2088000" cy="1525402"/>
            <a:chOff x="4920089" y="1398511"/>
            <a:chExt cx="2088000" cy="1525402"/>
          </a:xfrm>
        </p:grpSpPr>
        <p:pic>
          <p:nvPicPr>
            <p:cNvPr id="19" name="Grafikk 18" descr="Connections outline">
              <a:extLst>
                <a:ext uri="{FF2B5EF4-FFF2-40B4-BE49-F238E27FC236}">
                  <a16:creationId xmlns:a16="http://schemas.microsoft.com/office/drawing/2014/main" id="{59179694-2425-7F22-C9D3-5287253D6C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75686" y="1398511"/>
              <a:ext cx="685800" cy="685800"/>
            </a:xfrm>
            <a:prstGeom prst="rect">
              <a:avLst/>
            </a:prstGeom>
          </p:spPr>
        </p:pic>
        <p:sp>
          <p:nvSpPr>
            <p:cNvPr id="20" name="TekstSylinder 19">
              <a:extLst>
                <a:ext uri="{FF2B5EF4-FFF2-40B4-BE49-F238E27FC236}">
                  <a16:creationId xmlns:a16="http://schemas.microsoft.com/office/drawing/2014/main" id="{4EB0EA05-5339-4F39-E372-45EFA33990CE}"/>
                </a:ext>
              </a:extLst>
            </p:cNvPr>
            <p:cNvSpPr txBox="1"/>
            <p:nvPr/>
          </p:nvSpPr>
          <p:spPr>
            <a:xfrm>
              <a:off x="4920089" y="2015716"/>
              <a:ext cx="2088000" cy="9081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nb-NO"/>
              </a:defPPr>
              <a:lvl1pPr algn="ctr" defTabSz="685800">
                <a:defRPr sz="1100" b="1">
                  <a:solidFill>
                    <a:srgbClr val="000000"/>
                  </a:solidFill>
                  <a:latin typeface="Arial" panose="020B0604020202020204"/>
                  <a:cs typeface="Arial"/>
                </a:defRPr>
              </a:lvl1pPr>
            </a:lstStyle>
            <a:p>
              <a:r>
                <a:rPr lang="nn-NO" sz="1088"/>
                <a:t>Lokal forankring</a:t>
              </a:r>
              <a:br>
                <a:rPr lang="nn-NO" sz="1088"/>
              </a:br>
              <a:r>
                <a:rPr lang="nn-NO" sz="1088" b="0"/>
                <a:t>Siste </a:t>
              </a:r>
              <a:r>
                <a:rPr lang="nn-NO" sz="1088" b="0" err="1"/>
                <a:t>mulighet</a:t>
              </a:r>
              <a:r>
                <a:rPr lang="nn-NO" sz="1088" b="0"/>
                <a:t> til å forankre og diskutere </a:t>
              </a:r>
              <a:r>
                <a:rPr lang="nn-NO" sz="1088" b="0" err="1"/>
                <a:t>løsninger</a:t>
              </a:r>
              <a:r>
                <a:rPr lang="nn-NO" sz="1088" b="0"/>
                <a:t>, prosesser og </a:t>
              </a:r>
              <a:r>
                <a:rPr lang="nn-NO" sz="1088" b="0" err="1"/>
                <a:t>tilnærminger</a:t>
              </a:r>
              <a:r>
                <a:rPr lang="nn-NO" sz="1088" b="0"/>
                <a:t> før vi er i gang.</a:t>
              </a:r>
              <a:br>
                <a:rPr lang="nn-NO" sz="1088"/>
              </a:br>
              <a:endParaRPr lang="nn-NO"/>
            </a:p>
          </p:txBody>
        </p:sp>
      </p:grpSp>
      <p:grpSp>
        <p:nvGrpSpPr>
          <p:cNvPr id="31" name="Group 30">
            <a:extLst>
              <a:ext uri="{FF2B5EF4-FFF2-40B4-BE49-F238E27FC236}">
                <a16:creationId xmlns:a16="http://schemas.microsoft.com/office/drawing/2014/main" id="{D8EAE72B-45B8-4CA6-A40E-DC880E4AB0B5}"/>
              </a:ext>
            </a:extLst>
          </p:cNvPr>
          <p:cNvGrpSpPr/>
          <p:nvPr/>
        </p:nvGrpSpPr>
        <p:grpSpPr>
          <a:xfrm>
            <a:off x="6905529" y="1397290"/>
            <a:ext cx="2088000" cy="1523543"/>
            <a:chOff x="4920089" y="1398511"/>
            <a:chExt cx="2088000" cy="1523543"/>
          </a:xfrm>
        </p:grpSpPr>
        <p:pic>
          <p:nvPicPr>
            <p:cNvPr id="32" name="Grafikk 18" descr="Books with solid fill">
              <a:extLst>
                <a:ext uri="{FF2B5EF4-FFF2-40B4-BE49-F238E27FC236}">
                  <a16:creationId xmlns:a16="http://schemas.microsoft.com/office/drawing/2014/main" id="{D438E341-BD79-430F-8B2E-40FFC228DF07}"/>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575686" y="1398511"/>
              <a:ext cx="685800" cy="685800"/>
            </a:xfrm>
            <a:prstGeom prst="rect">
              <a:avLst/>
            </a:prstGeom>
          </p:spPr>
        </p:pic>
        <p:sp>
          <p:nvSpPr>
            <p:cNvPr id="33" name="TekstSylinder 19">
              <a:extLst>
                <a:ext uri="{FF2B5EF4-FFF2-40B4-BE49-F238E27FC236}">
                  <a16:creationId xmlns:a16="http://schemas.microsoft.com/office/drawing/2014/main" id="{D7E073AA-ADA4-4171-A212-9F88EE759303}"/>
                </a:ext>
              </a:extLst>
            </p:cNvPr>
            <p:cNvSpPr txBox="1"/>
            <p:nvPr/>
          </p:nvSpPr>
          <p:spPr>
            <a:xfrm>
              <a:off x="4920089" y="2015716"/>
              <a:ext cx="2088000" cy="90633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nb-NO"/>
              </a:defPPr>
              <a:lvl1pPr algn="ctr" defTabSz="685800">
                <a:defRPr sz="1100" b="1">
                  <a:solidFill>
                    <a:srgbClr val="000000"/>
                  </a:solidFill>
                  <a:latin typeface="Arial" panose="020B0604020202020204"/>
                  <a:cs typeface="Arial"/>
                </a:defRPr>
              </a:lvl1pPr>
            </a:lstStyle>
            <a:p>
              <a:r>
                <a:rPr lang="nn-NO" sz="1088"/>
                <a:t>Lokal </a:t>
              </a:r>
              <a:r>
                <a:rPr lang="nn-NO" sz="1088" err="1"/>
                <a:t>forståelse</a:t>
              </a:r>
            </a:p>
            <a:p>
              <a:r>
                <a:rPr lang="nn-NO" sz="1088" b="0"/>
                <a:t>Siste </a:t>
              </a:r>
              <a:r>
                <a:rPr lang="nn-NO" sz="1088" b="0" err="1"/>
                <a:t>mulighet</a:t>
              </a:r>
              <a:r>
                <a:rPr lang="nn-NO" sz="1088" b="0"/>
                <a:t> for å bygge lokal </a:t>
              </a:r>
              <a:r>
                <a:rPr lang="nn-NO" sz="1088" b="0" err="1"/>
                <a:t>forståelse</a:t>
              </a:r>
              <a:r>
                <a:rPr lang="nn-NO" sz="1088" b="0"/>
                <a:t> for prosesser, roller og systemer før vi går opp på de nye </a:t>
              </a:r>
              <a:r>
                <a:rPr lang="nn-NO" sz="1088" b="0" err="1"/>
                <a:t>løsningene</a:t>
              </a:r>
              <a:r>
                <a:rPr lang="nn-NO" sz="1088" b="0"/>
                <a:t>.</a:t>
              </a:r>
            </a:p>
          </p:txBody>
        </p:sp>
      </p:grpSp>
      <p:sp>
        <p:nvSpPr>
          <p:cNvPr id="34" name="Rectangle 33">
            <a:extLst>
              <a:ext uri="{FF2B5EF4-FFF2-40B4-BE49-F238E27FC236}">
                <a16:creationId xmlns:a16="http://schemas.microsoft.com/office/drawing/2014/main" id="{B2A11C93-D470-4459-A35B-ED788B4039CA}"/>
              </a:ext>
            </a:extLst>
          </p:cNvPr>
          <p:cNvSpPr/>
          <p:nvPr/>
        </p:nvSpPr>
        <p:spPr>
          <a:xfrm>
            <a:off x="212502" y="3940935"/>
            <a:ext cx="8718302" cy="478044"/>
          </a:xfrm>
          <a:prstGeom prst="rect">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388"/>
              <a:t>Og så må vi ta en velfortjent juleferie for å være klare for en litt krevende overgang i januar </a:t>
            </a:r>
            <a:endParaRPr lang="nb-NO" sz="1050"/>
          </a:p>
        </p:txBody>
      </p:sp>
      <p:pic>
        <p:nvPicPr>
          <p:cNvPr id="2" name="Grafikk 5" descr="Holly with solid fill">
            <a:extLst>
              <a:ext uri="{FF2B5EF4-FFF2-40B4-BE49-F238E27FC236}">
                <a16:creationId xmlns:a16="http://schemas.microsoft.com/office/drawing/2014/main" id="{06A09683-6D28-ECDA-441D-009B1DCCC9C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484" y="3549980"/>
            <a:ext cx="685800" cy="685800"/>
          </a:xfrm>
          <a:prstGeom prst="rect">
            <a:avLst/>
          </a:prstGeom>
        </p:spPr>
      </p:pic>
      <p:pic>
        <p:nvPicPr>
          <p:cNvPr id="6" name="Grafikk 9" descr="Holiday tree with solid fill">
            <a:extLst>
              <a:ext uri="{FF2B5EF4-FFF2-40B4-BE49-F238E27FC236}">
                <a16:creationId xmlns:a16="http://schemas.microsoft.com/office/drawing/2014/main" id="{0770BEA3-F486-EC41-2AD4-25BFF3CAFC8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210581" y="3404786"/>
            <a:ext cx="685800" cy="685800"/>
          </a:xfrm>
          <a:prstGeom prst="rect">
            <a:avLst/>
          </a:prstGeom>
        </p:spPr>
      </p:pic>
    </p:spTree>
    <p:extLst>
      <p:ext uri="{BB962C8B-B14F-4D97-AF65-F5344CB8AC3E}">
        <p14:creationId xmlns:p14="http://schemas.microsoft.com/office/powerpoint/2010/main" val="1555222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817D593-5188-44CE-BBBB-51D9A9DB46FD}"/>
              </a:ext>
            </a:extLst>
          </p:cNvPr>
          <p:cNvGraphicFramePr>
            <a:graphicFrameLocks noChangeAspect="1"/>
          </p:cNvGraphicFramePr>
          <p:nvPr>
            <p:custDataLst>
              <p:tags r:id="rId1"/>
            </p:custDataLst>
            <p:extLst>
              <p:ext uri="{D42A27DB-BD31-4B8C-83A1-F6EECF244321}">
                <p14:modId xmlns:p14="http://schemas.microsoft.com/office/powerpoint/2010/main" val="2416472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2817D593-5188-44CE-BBBB-51D9A9DB46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E919C6F-5327-4C94-8DFA-3D3338BAFADD}"/>
              </a:ext>
            </a:extLst>
          </p:cNvPr>
          <p:cNvSpPr>
            <a:spLocks noGrp="1"/>
          </p:cNvSpPr>
          <p:nvPr>
            <p:ph type="title"/>
          </p:nvPr>
        </p:nvSpPr>
        <p:spPr>
          <a:xfrm>
            <a:off x="0" y="65986"/>
            <a:ext cx="4774517" cy="402291"/>
          </a:xfrm>
          <a:solidFill>
            <a:schemeClr val="accent2"/>
          </a:solidFill>
        </p:spPr>
        <p:txBody>
          <a:bodyPr vert="horz"/>
          <a:lstStyle/>
          <a:p>
            <a:r>
              <a:rPr lang="nb-NO" sz="2000">
                <a:solidFill>
                  <a:schemeClr val="bg1"/>
                </a:solidFill>
              </a:rPr>
              <a:t>Tematikker vi blir spurt om</a:t>
            </a:r>
          </a:p>
        </p:txBody>
      </p:sp>
      <p:sp>
        <p:nvSpPr>
          <p:cNvPr id="5" name="Rectangle 4">
            <a:extLst>
              <a:ext uri="{FF2B5EF4-FFF2-40B4-BE49-F238E27FC236}">
                <a16:creationId xmlns:a16="http://schemas.microsoft.com/office/drawing/2014/main" id="{A245E783-4F67-40A3-9164-46D7E796DD4D}"/>
              </a:ext>
            </a:extLst>
          </p:cNvPr>
          <p:cNvSpPr/>
          <p:nvPr/>
        </p:nvSpPr>
        <p:spPr>
          <a:xfrm>
            <a:off x="301385" y="580139"/>
            <a:ext cx="2097323" cy="1248425"/>
          </a:xfrm>
          <a:prstGeom prst="rect">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nb-NO" sz="1600"/>
              <a:t>Forhåndsgod-kjenning av reiser</a:t>
            </a:r>
          </a:p>
        </p:txBody>
      </p:sp>
      <p:pic>
        <p:nvPicPr>
          <p:cNvPr id="11" name="Graphic 10" descr="Travel with solid fill">
            <a:extLst>
              <a:ext uri="{FF2B5EF4-FFF2-40B4-BE49-F238E27FC236}">
                <a16:creationId xmlns:a16="http://schemas.microsoft.com/office/drawing/2014/main" id="{EA7EE1E0-547C-4647-AFF5-B133EE02D3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8863" y="1136413"/>
            <a:ext cx="648000" cy="648000"/>
          </a:xfrm>
          <a:prstGeom prst="rect">
            <a:avLst/>
          </a:prstGeom>
        </p:spPr>
      </p:pic>
      <p:sp>
        <p:nvSpPr>
          <p:cNvPr id="9" name="Rectangle 4">
            <a:extLst>
              <a:ext uri="{FF2B5EF4-FFF2-40B4-BE49-F238E27FC236}">
                <a16:creationId xmlns:a16="http://schemas.microsoft.com/office/drawing/2014/main" id="{538C6F2E-7246-6E3C-B695-C7E5A19782ED}"/>
              </a:ext>
            </a:extLst>
          </p:cNvPr>
          <p:cNvSpPr/>
          <p:nvPr/>
        </p:nvSpPr>
        <p:spPr>
          <a:xfrm>
            <a:off x="2514735" y="580138"/>
            <a:ext cx="2097323" cy="1248425"/>
          </a:xfrm>
          <a:prstGeom prst="rect">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nb-NO" sz="1600"/>
              <a:t>Ferieregistrering</a:t>
            </a:r>
          </a:p>
        </p:txBody>
      </p:sp>
      <p:pic>
        <p:nvPicPr>
          <p:cNvPr id="10" name="Graphic 10" descr="Monthly calendar with solid fill">
            <a:extLst>
              <a:ext uri="{FF2B5EF4-FFF2-40B4-BE49-F238E27FC236}">
                <a16:creationId xmlns:a16="http://schemas.microsoft.com/office/drawing/2014/main" id="{6718AB76-C576-E32F-73B1-292C8F44A58C}"/>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179775" y="1136413"/>
            <a:ext cx="648000" cy="648000"/>
          </a:xfrm>
          <a:prstGeom prst="rect">
            <a:avLst/>
          </a:prstGeom>
        </p:spPr>
      </p:pic>
      <p:sp>
        <p:nvSpPr>
          <p:cNvPr id="16" name="Rectangle 4">
            <a:extLst>
              <a:ext uri="{FF2B5EF4-FFF2-40B4-BE49-F238E27FC236}">
                <a16:creationId xmlns:a16="http://schemas.microsoft.com/office/drawing/2014/main" id="{219A7DCA-E119-452E-81FA-83D91B8D68FF}"/>
              </a:ext>
            </a:extLst>
          </p:cNvPr>
          <p:cNvSpPr/>
          <p:nvPr/>
        </p:nvSpPr>
        <p:spPr>
          <a:xfrm>
            <a:off x="4696125" y="580138"/>
            <a:ext cx="2097323" cy="1248425"/>
          </a:xfrm>
          <a:prstGeom prst="rect">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nb-NO" sz="1600"/>
              <a:t>Fleksitidsavtale</a:t>
            </a:r>
          </a:p>
        </p:txBody>
      </p:sp>
      <p:pic>
        <p:nvPicPr>
          <p:cNvPr id="17" name="Graphic 10" descr="Contract with solid fill">
            <a:extLst>
              <a:ext uri="{FF2B5EF4-FFF2-40B4-BE49-F238E27FC236}">
                <a16:creationId xmlns:a16="http://schemas.microsoft.com/office/drawing/2014/main" id="{6EFF6EE4-B1CF-4C7A-AEAD-D29B8430BF4C}"/>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425735" y="1136413"/>
            <a:ext cx="648000" cy="648000"/>
          </a:xfrm>
          <a:prstGeom prst="rect">
            <a:avLst/>
          </a:prstGeom>
        </p:spPr>
      </p:pic>
      <p:sp>
        <p:nvSpPr>
          <p:cNvPr id="18" name="Rectangle 4">
            <a:extLst>
              <a:ext uri="{FF2B5EF4-FFF2-40B4-BE49-F238E27FC236}">
                <a16:creationId xmlns:a16="http://schemas.microsoft.com/office/drawing/2014/main" id="{61718814-87C7-42E8-93BD-D46FBAEDABB7}"/>
              </a:ext>
            </a:extLst>
          </p:cNvPr>
          <p:cNvSpPr/>
          <p:nvPr/>
        </p:nvSpPr>
        <p:spPr>
          <a:xfrm>
            <a:off x="6877515" y="580138"/>
            <a:ext cx="2097323" cy="1248425"/>
          </a:xfrm>
          <a:prstGeom prst="rect">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nb-NO" sz="1600"/>
              <a:t>Lønnslippar</a:t>
            </a:r>
          </a:p>
        </p:txBody>
      </p:sp>
      <p:pic>
        <p:nvPicPr>
          <p:cNvPr id="19" name="Graphic 10" descr="Payroll with solid fill">
            <a:extLst>
              <a:ext uri="{FF2B5EF4-FFF2-40B4-BE49-F238E27FC236}">
                <a16:creationId xmlns:a16="http://schemas.microsoft.com/office/drawing/2014/main" id="{1CE3A9FF-F4F6-423A-B253-7CFAD89C4F5E}"/>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601980" y="1136413"/>
            <a:ext cx="648000" cy="648000"/>
          </a:xfrm>
          <a:prstGeom prst="rect">
            <a:avLst/>
          </a:prstGeom>
        </p:spPr>
      </p:pic>
      <p:sp>
        <p:nvSpPr>
          <p:cNvPr id="23" name="Rectangle 4">
            <a:extLst>
              <a:ext uri="{FF2B5EF4-FFF2-40B4-BE49-F238E27FC236}">
                <a16:creationId xmlns:a16="http://schemas.microsoft.com/office/drawing/2014/main" id="{7F05E212-9562-41FB-ABAC-1D296D563144}"/>
              </a:ext>
            </a:extLst>
          </p:cNvPr>
          <p:cNvSpPr/>
          <p:nvPr/>
        </p:nvSpPr>
        <p:spPr>
          <a:xfrm>
            <a:off x="301385" y="1969613"/>
            <a:ext cx="2097323" cy="1248425"/>
          </a:xfrm>
          <a:prstGeom prst="rect">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nb-NO" sz="1600" err="1"/>
              <a:t>Hovedendringer</a:t>
            </a:r>
            <a:r>
              <a:rPr lang="nb-NO" sz="1600"/>
              <a:t> for ledere</a:t>
            </a:r>
          </a:p>
        </p:txBody>
      </p:sp>
      <p:pic>
        <p:nvPicPr>
          <p:cNvPr id="24" name="Graphic 10" descr="Female Profile with solid fill">
            <a:extLst>
              <a:ext uri="{FF2B5EF4-FFF2-40B4-BE49-F238E27FC236}">
                <a16:creationId xmlns:a16="http://schemas.microsoft.com/office/drawing/2014/main" id="{FBD4F100-68FF-40E9-AB84-9D2DFFA3AE24}"/>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968863" y="2536671"/>
            <a:ext cx="648000" cy="648000"/>
          </a:xfrm>
          <a:prstGeom prst="rect">
            <a:avLst/>
          </a:prstGeom>
        </p:spPr>
      </p:pic>
      <p:sp>
        <p:nvSpPr>
          <p:cNvPr id="25" name="Rectangle 4">
            <a:extLst>
              <a:ext uri="{FF2B5EF4-FFF2-40B4-BE49-F238E27FC236}">
                <a16:creationId xmlns:a16="http://schemas.microsoft.com/office/drawing/2014/main" id="{660B1F21-0CD3-4213-95F1-8B81E78A7691}"/>
              </a:ext>
            </a:extLst>
          </p:cNvPr>
          <p:cNvSpPr/>
          <p:nvPr/>
        </p:nvSpPr>
        <p:spPr>
          <a:xfrm>
            <a:off x="2514735" y="1969613"/>
            <a:ext cx="2097323" cy="1248425"/>
          </a:xfrm>
          <a:prstGeom prst="rect">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nb-NO" sz="1600"/>
              <a:t>Endringer for alle ansatte</a:t>
            </a:r>
          </a:p>
        </p:txBody>
      </p:sp>
      <p:pic>
        <p:nvPicPr>
          <p:cNvPr id="26" name="Graphic 10" descr="Target Audience with solid fill">
            <a:extLst>
              <a:ext uri="{FF2B5EF4-FFF2-40B4-BE49-F238E27FC236}">
                <a16:creationId xmlns:a16="http://schemas.microsoft.com/office/drawing/2014/main" id="{F984215B-383A-4899-A6F2-E7E122F51787}"/>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3179775" y="2536671"/>
            <a:ext cx="648000" cy="648000"/>
          </a:xfrm>
          <a:prstGeom prst="rect">
            <a:avLst/>
          </a:prstGeom>
        </p:spPr>
      </p:pic>
      <p:sp>
        <p:nvSpPr>
          <p:cNvPr id="28" name="Rectangle 4">
            <a:extLst>
              <a:ext uri="{FF2B5EF4-FFF2-40B4-BE49-F238E27FC236}">
                <a16:creationId xmlns:a16="http://schemas.microsoft.com/office/drawing/2014/main" id="{81DF8CBB-B26E-4B5F-B596-E08955FC52CE}"/>
              </a:ext>
            </a:extLst>
          </p:cNvPr>
          <p:cNvSpPr/>
          <p:nvPr/>
        </p:nvSpPr>
        <p:spPr>
          <a:xfrm>
            <a:off x="6877515" y="1969613"/>
            <a:ext cx="2097323" cy="1248425"/>
          </a:xfrm>
          <a:prstGeom prst="rect">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nb-NO" sz="1600"/>
              <a:t>Ekstra fridag 2. januar</a:t>
            </a:r>
          </a:p>
        </p:txBody>
      </p:sp>
      <p:pic>
        <p:nvPicPr>
          <p:cNvPr id="29" name="Graphic 10" descr="Vacation with solid fill">
            <a:extLst>
              <a:ext uri="{FF2B5EF4-FFF2-40B4-BE49-F238E27FC236}">
                <a16:creationId xmlns:a16="http://schemas.microsoft.com/office/drawing/2014/main" id="{205A13CF-3399-493E-A8E9-AF7E6DED869B}"/>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7601980" y="2536671"/>
            <a:ext cx="648000" cy="648000"/>
          </a:xfrm>
          <a:prstGeom prst="rect">
            <a:avLst/>
          </a:prstGeom>
        </p:spPr>
      </p:pic>
      <p:sp>
        <p:nvSpPr>
          <p:cNvPr id="30" name="Rectangle 4">
            <a:extLst>
              <a:ext uri="{FF2B5EF4-FFF2-40B4-BE49-F238E27FC236}">
                <a16:creationId xmlns:a16="http://schemas.microsoft.com/office/drawing/2014/main" id="{45883887-4716-459E-B24F-E9CD75BE9712}"/>
              </a:ext>
            </a:extLst>
          </p:cNvPr>
          <p:cNvSpPr/>
          <p:nvPr/>
        </p:nvSpPr>
        <p:spPr>
          <a:xfrm>
            <a:off x="4696125" y="1969613"/>
            <a:ext cx="2097323" cy="1248425"/>
          </a:xfrm>
          <a:prstGeom prst="rect">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nb-NO" sz="1600"/>
              <a:t>Oppgaver før overgang</a:t>
            </a:r>
          </a:p>
        </p:txBody>
      </p:sp>
      <p:pic>
        <p:nvPicPr>
          <p:cNvPr id="31" name="Graphic 10" descr="Clipboard Mixed with solid fill">
            <a:extLst>
              <a:ext uri="{FF2B5EF4-FFF2-40B4-BE49-F238E27FC236}">
                <a16:creationId xmlns:a16="http://schemas.microsoft.com/office/drawing/2014/main" id="{3049FBF1-0CA8-441F-9991-225B744B6D27}"/>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5425735" y="2536671"/>
            <a:ext cx="648000" cy="648000"/>
          </a:xfrm>
          <a:prstGeom prst="rect">
            <a:avLst/>
          </a:prstGeom>
        </p:spPr>
      </p:pic>
      <p:sp>
        <p:nvSpPr>
          <p:cNvPr id="44" name="Rectangle 4">
            <a:extLst>
              <a:ext uri="{FF2B5EF4-FFF2-40B4-BE49-F238E27FC236}">
                <a16:creationId xmlns:a16="http://schemas.microsoft.com/office/drawing/2014/main" id="{70220FA7-3E3C-41AB-B418-08F78CDA2402}"/>
              </a:ext>
            </a:extLst>
          </p:cNvPr>
          <p:cNvSpPr/>
          <p:nvPr/>
        </p:nvSpPr>
        <p:spPr>
          <a:xfrm>
            <a:off x="307139" y="3359087"/>
            <a:ext cx="2097323" cy="1248425"/>
          </a:xfrm>
          <a:prstGeom prst="rect">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nb-NO" sz="1600"/>
              <a:t>Sykefraværs-oppfølging</a:t>
            </a:r>
          </a:p>
        </p:txBody>
      </p:sp>
      <p:pic>
        <p:nvPicPr>
          <p:cNvPr id="45" name="Graphic 10" descr="Fever with solid fill">
            <a:extLst>
              <a:ext uri="{FF2B5EF4-FFF2-40B4-BE49-F238E27FC236}">
                <a16:creationId xmlns:a16="http://schemas.microsoft.com/office/drawing/2014/main" id="{8D33CA18-0832-4E5F-86D5-5B0C8E340FD9}"/>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968863" y="3959512"/>
            <a:ext cx="648000" cy="648000"/>
          </a:xfrm>
          <a:prstGeom prst="rect">
            <a:avLst/>
          </a:prstGeom>
        </p:spPr>
      </p:pic>
      <p:sp>
        <p:nvSpPr>
          <p:cNvPr id="46" name="Rectangle 4">
            <a:extLst>
              <a:ext uri="{FF2B5EF4-FFF2-40B4-BE49-F238E27FC236}">
                <a16:creationId xmlns:a16="http://schemas.microsoft.com/office/drawing/2014/main" id="{C2B85031-4592-4A12-9831-432398761C08}"/>
              </a:ext>
            </a:extLst>
          </p:cNvPr>
          <p:cNvSpPr/>
          <p:nvPr/>
        </p:nvSpPr>
        <p:spPr>
          <a:xfrm>
            <a:off x="2514735" y="3348016"/>
            <a:ext cx="2097323" cy="1248425"/>
          </a:xfrm>
          <a:prstGeom prst="rect">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nb-NO" sz="1600"/>
              <a:t>GREG</a:t>
            </a:r>
          </a:p>
        </p:txBody>
      </p:sp>
      <p:pic>
        <p:nvPicPr>
          <p:cNvPr id="47" name="Graphic 10" descr="Employee badge with solid fill">
            <a:extLst>
              <a:ext uri="{FF2B5EF4-FFF2-40B4-BE49-F238E27FC236}">
                <a16:creationId xmlns:a16="http://schemas.microsoft.com/office/drawing/2014/main" id="{49F60A33-5223-45C5-BF9B-6A3E2EF899C7}"/>
              </a:ext>
            </a:extLst>
          </p:cNvPr>
          <p:cNvPicPr>
            <a:picLocks noChangeAspect="1"/>
          </p:cNvPicPr>
          <p:nvPr/>
        </p:nvPicPr>
        <p:blipFill>
          <a:blip r:embed="rId23">
            <a:extLst>
              <a:ext uri="{96DAC541-7B7A-43D3-8B79-37D633B846F1}">
                <asvg:svgBlip xmlns:asvg="http://schemas.microsoft.com/office/drawing/2016/SVG/main" r:embed="rId24"/>
              </a:ext>
            </a:extLst>
          </a:blip>
          <a:srcRect/>
          <a:stretch/>
        </p:blipFill>
        <p:spPr>
          <a:xfrm>
            <a:off x="3179775" y="3915362"/>
            <a:ext cx="648000" cy="648000"/>
          </a:xfrm>
          <a:prstGeom prst="rect">
            <a:avLst/>
          </a:prstGeom>
        </p:spPr>
      </p:pic>
      <p:sp>
        <p:nvSpPr>
          <p:cNvPr id="48" name="Rectangle 4">
            <a:extLst>
              <a:ext uri="{FF2B5EF4-FFF2-40B4-BE49-F238E27FC236}">
                <a16:creationId xmlns:a16="http://schemas.microsoft.com/office/drawing/2014/main" id="{E1054061-CBEC-4D89-AF72-DE6EABDAD97D}"/>
              </a:ext>
            </a:extLst>
          </p:cNvPr>
          <p:cNvSpPr/>
          <p:nvPr/>
        </p:nvSpPr>
        <p:spPr>
          <a:xfrm>
            <a:off x="4696125" y="3359087"/>
            <a:ext cx="2097323" cy="1248425"/>
          </a:xfrm>
          <a:prstGeom prst="rect">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nb-NO" sz="1600"/>
              <a:t>Tilganger fra 2022 til 2023</a:t>
            </a:r>
          </a:p>
        </p:txBody>
      </p:sp>
      <p:pic>
        <p:nvPicPr>
          <p:cNvPr id="49" name="Graphic 10" descr="School boy with solid fill">
            <a:extLst>
              <a:ext uri="{FF2B5EF4-FFF2-40B4-BE49-F238E27FC236}">
                <a16:creationId xmlns:a16="http://schemas.microsoft.com/office/drawing/2014/main" id="{B34F36FA-8393-4F67-9177-BE49876A2F47}"/>
              </a:ext>
            </a:extLst>
          </p:cNvPr>
          <p:cNvPicPr>
            <a:picLocks noChangeAspect="1"/>
          </p:cNvPicPr>
          <p:nvPr/>
        </p:nvPicPr>
        <p:blipFill>
          <a:blip r:embed="rId25">
            <a:extLst>
              <a:ext uri="{96DAC541-7B7A-43D3-8B79-37D633B846F1}">
                <asvg:svgBlip xmlns:asvg="http://schemas.microsoft.com/office/drawing/2016/SVG/main" r:embed="rId26"/>
              </a:ext>
            </a:extLst>
          </a:blip>
          <a:srcRect/>
          <a:stretch/>
        </p:blipFill>
        <p:spPr>
          <a:xfrm>
            <a:off x="5425735" y="3926433"/>
            <a:ext cx="648000" cy="648000"/>
          </a:xfrm>
          <a:prstGeom prst="rect">
            <a:avLst/>
          </a:prstGeom>
        </p:spPr>
      </p:pic>
    </p:spTree>
    <p:extLst>
      <p:ext uri="{BB962C8B-B14F-4D97-AF65-F5344CB8AC3E}">
        <p14:creationId xmlns:p14="http://schemas.microsoft.com/office/powerpoint/2010/main" val="1933766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E2CF9F-C68F-7A93-8E95-DF44C8758CFE}"/>
              </a:ext>
            </a:extLst>
          </p:cNvPr>
          <p:cNvSpPr>
            <a:spLocks noGrp="1"/>
          </p:cNvSpPr>
          <p:nvPr>
            <p:ph type="title"/>
          </p:nvPr>
        </p:nvSpPr>
        <p:spPr/>
        <p:txBody>
          <a:bodyPr/>
          <a:lstStyle/>
          <a:p>
            <a:r>
              <a:rPr lang="nn-NO" err="1"/>
              <a:t>Forhåndsgodkjenning</a:t>
            </a:r>
            <a:r>
              <a:rPr lang="nn-NO"/>
              <a:t> av reiser</a:t>
            </a:r>
          </a:p>
        </p:txBody>
      </p:sp>
      <p:sp>
        <p:nvSpPr>
          <p:cNvPr id="3" name="Plasshaldar for innhald 2">
            <a:extLst>
              <a:ext uri="{FF2B5EF4-FFF2-40B4-BE49-F238E27FC236}">
                <a16:creationId xmlns:a16="http://schemas.microsoft.com/office/drawing/2014/main" id="{4D17CCB4-24C5-E1C3-3F8E-5110C13A447B}"/>
              </a:ext>
            </a:extLst>
          </p:cNvPr>
          <p:cNvSpPr>
            <a:spLocks noGrp="1"/>
          </p:cNvSpPr>
          <p:nvPr>
            <p:ph idx="1"/>
          </p:nvPr>
        </p:nvSpPr>
        <p:spPr/>
        <p:txBody>
          <a:bodyPr vert="horz" lIns="90000" tIns="46800" rIns="90000" bIns="46800" rtlCol="0" anchor="t">
            <a:normAutofit fontScale="85000" lnSpcReduction="20000"/>
          </a:bodyPr>
          <a:lstStyle/>
          <a:p>
            <a:pPr marL="342265" indent="-342265"/>
            <a:r>
              <a:rPr lang="nn-NO" dirty="0"/>
              <a:t>NTNU innfører ikke krav om å bruke forhåndsgodkjenning av reiser i Selvbetjeningsportalen fra 01.01.23</a:t>
            </a:r>
          </a:p>
          <a:p>
            <a:pPr marL="342265" indent="-342265"/>
            <a:r>
              <a:rPr lang="nn-NO" dirty="0"/>
              <a:t>NTNUs rettningslinjer for reise er gjeldende: </a:t>
            </a:r>
            <a:r>
              <a:rPr lang="nn-NO" dirty="0">
                <a:hlinkClick r:id="rId2"/>
              </a:rPr>
              <a:t>https://i.ntnu.no/wiki/-/wiki/Norsk/Retningslinjer+for+reise</a:t>
            </a:r>
            <a:r>
              <a:rPr lang="nn-NO" dirty="0"/>
              <a:t> </a:t>
            </a:r>
          </a:p>
          <a:p>
            <a:pPr algn="l">
              <a:buFont typeface="Arial" panose="020B0604020202020204" pitchFamily="34" charset="0"/>
              <a:buChar char="•"/>
            </a:pPr>
            <a:r>
              <a:rPr lang="nn-NO" dirty="0"/>
              <a:t>Det skal gjennomføres en prosess i 2023 for å avklare om/hvordan NTNU skal praktisere forhåndsgodkjenning – og her vises det til Statens personalhåndbok </a:t>
            </a:r>
          </a:p>
          <a:p>
            <a:pPr lvl="1">
              <a:buFont typeface="Arial" panose="020B0604020202020204" pitchFamily="34" charset="0"/>
              <a:buChar char="•"/>
            </a:pPr>
            <a:r>
              <a:rPr lang="nb-NO" dirty="0">
                <a:hlinkClick r:id="rId3" tooltip="https://lovdata.no/dokument/SPH/KAPITTEL_9-2#KAPITTEL_9-2-1"/>
              </a:rPr>
              <a:t>Særavtale for reiser innenlands for statens regning § 1 pkt 2</a:t>
            </a:r>
            <a:endParaRPr lang="nb-NO" dirty="0"/>
          </a:p>
          <a:p>
            <a:pPr lvl="1">
              <a:buFont typeface="Arial" panose="020B0604020202020204" pitchFamily="34" charset="0"/>
              <a:buChar char="•"/>
            </a:pPr>
            <a:r>
              <a:rPr lang="nb-NO" dirty="0">
                <a:hlinkClick r:id="rId4"/>
              </a:rPr>
              <a:t>Særavtale for reiser utenlands for statens regning § 1 pkt 2</a:t>
            </a:r>
            <a:endParaRPr lang="nb-NO" dirty="0"/>
          </a:p>
          <a:p>
            <a:pPr>
              <a:buFont typeface="Arial" panose="020B0604020202020204" pitchFamily="34" charset="0"/>
              <a:buChar char="•"/>
            </a:pPr>
            <a:r>
              <a:rPr lang="nn-NO" dirty="0"/>
              <a:t>Om en enhet ønsker å innføre forhåndsgodkjenning vil dette bli mulig, men Tjenestesenteret vil ikke ha kapasitet til å bistå med dette i overgangen. Selve modulen er tilgjengelig i selvbetjeningsportalen for alle ansatte for å kunne søker reiseforskudd.</a:t>
            </a:r>
          </a:p>
        </p:txBody>
      </p:sp>
      <p:pic>
        <p:nvPicPr>
          <p:cNvPr id="4" name="Graphic 3" descr="Travel with solid fill">
            <a:extLst>
              <a:ext uri="{FF2B5EF4-FFF2-40B4-BE49-F238E27FC236}">
                <a16:creationId xmlns:a16="http://schemas.microsoft.com/office/drawing/2014/main" id="{8C50668F-C95D-42D1-A4F0-D3B9449993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95138" y="-51780"/>
            <a:ext cx="1248862" cy="1248862"/>
          </a:xfrm>
          <a:prstGeom prst="rect">
            <a:avLst/>
          </a:prstGeom>
        </p:spPr>
      </p:pic>
    </p:spTree>
    <p:extLst>
      <p:ext uri="{BB962C8B-B14F-4D97-AF65-F5344CB8AC3E}">
        <p14:creationId xmlns:p14="http://schemas.microsoft.com/office/powerpoint/2010/main" val="294145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1B768-8D31-435A-9B2A-351C5A148493}"/>
              </a:ext>
            </a:extLst>
          </p:cNvPr>
          <p:cNvSpPr>
            <a:spLocks noGrp="1"/>
          </p:cNvSpPr>
          <p:nvPr>
            <p:ph type="title"/>
          </p:nvPr>
        </p:nvSpPr>
        <p:spPr>
          <a:xfrm>
            <a:off x="457200" y="205979"/>
            <a:ext cx="8229600" cy="646331"/>
          </a:xfrm>
        </p:spPr>
        <p:txBody>
          <a:bodyPr/>
          <a:lstStyle/>
          <a:p>
            <a:r>
              <a:rPr lang="nb-NO"/>
              <a:t>Innhold</a:t>
            </a:r>
          </a:p>
        </p:txBody>
      </p:sp>
      <p:graphicFrame>
        <p:nvGraphicFramePr>
          <p:cNvPr id="3" name="Table 2">
            <a:extLst>
              <a:ext uri="{FF2B5EF4-FFF2-40B4-BE49-F238E27FC236}">
                <a16:creationId xmlns:a16="http://schemas.microsoft.com/office/drawing/2014/main" id="{CE4045AC-BDCC-4620-8280-DB13E4BB0351}"/>
              </a:ext>
            </a:extLst>
          </p:cNvPr>
          <p:cNvGraphicFramePr>
            <a:graphicFrameLocks noGrp="1"/>
          </p:cNvGraphicFramePr>
          <p:nvPr>
            <p:extLst>
              <p:ext uri="{D42A27DB-BD31-4B8C-83A1-F6EECF244321}">
                <p14:modId xmlns:p14="http://schemas.microsoft.com/office/powerpoint/2010/main" val="3531298999"/>
              </p:ext>
            </p:extLst>
          </p:nvPr>
        </p:nvGraphicFramePr>
        <p:xfrm>
          <a:off x="540000" y="1440000"/>
          <a:ext cx="8146800" cy="3337560"/>
        </p:xfrm>
        <a:graphic>
          <a:graphicData uri="http://schemas.openxmlformats.org/drawingml/2006/table">
            <a:tbl>
              <a:tblPr firstRow="1" bandRow="1">
                <a:tableStyleId>{2D5ABB26-0587-4C30-8999-92F81FD0307C}</a:tableStyleId>
              </a:tblPr>
              <a:tblGrid>
                <a:gridCol w="8146800">
                  <a:extLst>
                    <a:ext uri="{9D8B030D-6E8A-4147-A177-3AD203B41FA5}">
                      <a16:colId xmlns:a16="http://schemas.microsoft.com/office/drawing/2014/main" val="104263442"/>
                    </a:ext>
                  </a:extLst>
                </a:gridCol>
              </a:tblGrid>
              <a:tr h="370840">
                <a:tc>
                  <a:txBody>
                    <a:bodyPr/>
                    <a:lstStyle/>
                    <a:p>
                      <a:pPr lvl="0">
                        <a:buNone/>
                      </a:pPr>
                      <a:r>
                        <a:rPr lang="nb-NO" sz="1800" b="1" i="0" u="none" strike="noStrike" kern="1200" baseline="0">
                          <a:solidFill>
                            <a:schemeClr val="tx2"/>
                          </a:solidFill>
                          <a:latin typeface="+mn-lt"/>
                          <a:ea typeface="+mn-ea"/>
                          <a:cs typeface="+mn-cs"/>
                        </a:rPr>
                        <a:t>01</a:t>
                      </a:r>
                      <a:r>
                        <a:rPr lang="nb-NO" sz="1800" b="1" i="0" u="none" strike="noStrike" kern="1200" baseline="0">
                          <a:solidFill>
                            <a:schemeClr val="tx1"/>
                          </a:solidFill>
                          <a:latin typeface="+mn-lt"/>
                          <a:ea typeface="+mn-ea"/>
                          <a:cs typeface="+mn-cs"/>
                        </a:rPr>
                        <a:t> Prosjektleders refleksjoner</a:t>
                      </a:r>
                    </a:p>
                  </a:txBody>
                  <a:tcPr>
                    <a:solidFill>
                      <a:schemeClr val="bg1"/>
                    </a:solidFill>
                  </a:tcPr>
                </a:tc>
                <a:extLst>
                  <a:ext uri="{0D108BD9-81ED-4DB2-BD59-A6C34878D82A}">
                    <a16:rowId xmlns:a16="http://schemas.microsoft.com/office/drawing/2014/main" val="46928838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i="0" u="none" strike="noStrike" kern="1200" baseline="0">
                          <a:solidFill>
                            <a:schemeClr val="tx2"/>
                          </a:solidFill>
                          <a:latin typeface="+mn-lt"/>
                          <a:ea typeface="+mn-ea"/>
                          <a:cs typeface="+mn-cs"/>
                        </a:rPr>
                        <a:t>02 </a:t>
                      </a:r>
                      <a:r>
                        <a:rPr lang="nb-NO" b="1"/>
                        <a:t>Status, informasjon og fokus i prosjektet</a:t>
                      </a:r>
                    </a:p>
                  </a:txBody>
                  <a:tcPr>
                    <a:solidFill>
                      <a:schemeClr val="bg1"/>
                    </a:solidFill>
                  </a:tcPr>
                </a:tc>
                <a:extLst>
                  <a:ext uri="{0D108BD9-81ED-4DB2-BD59-A6C34878D82A}">
                    <a16:rowId xmlns:a16="http://schemas.microsoft.com/office/drawing/2014/main" val="224227424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i="0" u="none" strike="noStrike" kern="1200" baseline="0">
                          <a:solidFill>
                            <a:schemeClr val="tx2"/>
                          </a:solidFill>
                          <a:latin typeface="+mn-lt"/>
                          <a:ea typeface="+mn-ea"/>
                          <a:cs typeface="+mn-cs"/>
                        </a:rPr>
                        <a:t>03 </a:t>
                      </a:r>
                      <a:r>
                        <a:rPr lang="nb-NO" sz="1800" b="1" i="0" u="none" strike="noStrike" kern="1200" baseline="0">
                          <a:solidFill>
                            <a:schemeClr val="tx1"/>
                          </a:solidFill>
                          <a:latin typeface="+mn-lt"/>
                          <a:ea typeface="+mn-ea"/>
                          <a:cs typeface="+mn-cs"/>
                        </a:rPr>
                        <a:t>Brukerstøtte og beredskap</a:t>
                      </a:r>
                    </a:p>
                  </a:txBody>
                  <a:tcPr>
                    <a:solidFill>
                      <a:schemeClr val="bg1"/>
                    </a:solidFill>
                  </a:tcPr>
                </a:tc>
                <a:extLst>
                  <a:ext uri="{0D108BD9-81ED-4DB2-BD59-A6C34878D82A}">
                    <a16:rowId xmlns:a16="http://schemas.microsoft.com/office/drawing/2014/main" val="705184005"/>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nb-NO" sz="1800" b="1" i="0" u="none" strike="noStrike" kern="1200" baseline="0">
                          <a:solidFill>
                            <a:schemeClr val="tx2"/>
                          </a:solidFill>
                          <a:latin typeface="+mn-lt"/>
                          <a:ea typeface="+mn-ea"/>
                          <a:cs typeface="+mn-cs"/>
                        </a:rPr>
                        <a:t>04 </a:t>
                      </a:r>
                      <a:r>
                        <a:rPr lang="nb-NO" sz="1800" b="1" i="0" kern="1200">
                          <a:solidFill>
                            <a:schemeClr val="tx1"/>
                          </a:solidFill>
                          <a:effectLst/>
                          <a:latin typeface="+mn-lt"/>
                          <a:ea typeface="+mn-ea"/>
                          <a:cs typeface="+mn-cs"/>
                        </a:rPr>
                        <a:t>Datakonvertering, økonomimodell og BEVISST</a:t>
                      </a:r>
                      <a:endParaRPr lang="en-US" sz="1800" b="1"/>
                    </a:p>
                  </a:txBody>
                  <a:tcPr/>
                </a:tc>
                <a:extLst>
                  <a:ext uri="{0D108BD9-81ED-4DB2-BD59-A6C34878D82A}">
                    <a16:rowId xmlns:a16="http://schemas.microsoft.com/office/drawing/2014/main" val="401092675"/>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US" sz="1800" b="1">
                          <a:solidFill>
                            <a:schemeClr val="tx2"/>
                          </a:solidFill>
                        </a:rPr>
                        <a:t>05</a:t>
                      </a:r>
                      <a:r>
                        <a:rPr lang="en-US" sz="1800" b="1"/>
                        <a:t> </a:t>
                      </a:r>
                      <a:r>
                        <a:rPr lang="nb-NO" b="1"/>
                        <a:t>Prosessinnføring, brukerstøtte og opplæring</a:t>
                      </a:r>
                    </a:p>
                  </a:txBody>
                  <a:tcPr/>
                </a:tc>
                <a:extLst>
                  <a:ext uri="{0D108BD9-81ED-4DB2-BD59-A6C34878D82A}">
                    <a16:rowId xmlns:a16="http://schemas.microsoft.com/office/drawing/2014/main" val="4280702431"/>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US" sz="1800" b="1">
                          <a:solidFill>
                            <a:schemeClr val="tx2"/>
                          </a:solidFill>
                        </a:rPr>
                        <a:t>06</a:t>
                      </a:r>
                      <a:r>
                        <a:rPr lang="en-US" sz="1800" b="1"/>
                        <a:t> Hva må du som leder ha fokus på denne måneden?</a:t>
                      </a:r>
                    </a:p>
                  </a:txBody>
                  <a:tcPr/>
                </a:tc>
                <a:extLst>
                  <a:ext uri="{0D108BD9-81ED-4DB2-BD59-A6C34878D82A}">
                    <a16:rowId xmlns:a16="http://schemas.microsoft.com/office/drawing/2014/main" val="128146015"/>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US" sz="1800" b="1">
                          <a:solidFill>
                            <a:schemeClr val="tx2"/>
                          </a:solidFill>
                        </a:rPr>
                        <a:t>07 </a:t>
                      </a:r>
                      <a:r>
                        <a:rPr lang="en-US" sz="1800" b="1" err="1">
                          <a:solidFill>
                            <a:schemeClr val="tx1"/>
                          </a:solidFill>
                        </a:rPr>
                        <a:t>Kommunikasjon</a:t>
                      </a:r>
                      <a:endParaRPr lang="en-US" sz="1800" b="1">
                        <a:solidFill>
                          <a:schemeClr val="tx1"/>
                        </a:solidFill>
                      </a:endParaRPr>
                    </a:p>
                  </a:txBody>
                  <a:tcPr/>
                </a:tc>
                <a:extLst>
                  <a:ext uri="{0D108BD9-81ED-4DB2-BD59-A6C34878D82A}">
                    <a16:rowId xmlns:a16="http://schemas.microsoft.com/office/drawing/2014/main" val="218952246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a:p>
                  </a:txBody>
                  <a:tcPr/>
                </a:tc>
                <a:extLst>
                  <a:ext uri="{0D108BD9-81ED-4DB2-BD59-A6C34878D82A}">
                    <a16:rowId xmlns:a16="http://schemas.microsoft.com/office/drawing/2014/main" val="47213776"/>
                  </a:ext>
                </a:extLst>
              </a:tr>
              <a:tr h="370840">
                <a:tc>
                  <a:txBody>
                    <a:bodyPr/>
                    <a:lstStyle/>
                    <a:p>
                      <a:pPr marL="0" marR="0" lvl="0" indent="0" algn="l">
                        <a:lnSpc>
                          <a:spcPct val="100000"/>
                        </a:lnSpc>
                        <a:spcBef>
                          <a:spcPts val="0"/>
                        </a:spcBef>
                        <a:spcAft>
                          <a:spcPts val="0"/>
                        </a:spcAft>
                        <a:buNone/>
                      </a:pPr>
                      <a:endParaRPr lang="en-US" sz="1800" b="1"/>
                    </a:p>
                  </a:txBody>
                  <a:tcPr/>
                </a:tc>
                <a:extLst>
                  <a:ext uri="{0D108BD9-81ED-4DB2-BD59-A6C34878D82A}">
                    <a16:rowId xmlns:a16="http://schemas.microsoft.com/office/drawing/2014/main" val="3589561763"/>
                  </a:ext>
                </a:extLst>
              </a:tr>
            </a:tbl>
          </a:graphicData>
        </a:graphic>
      </p:graphicFrame>
    </p:spTree>
    <p:extLst>
      <p:ext uri="{BB962C8B-B14F-4D97-AF65-F5344CB8AC3E}">
        <p14:creationId xmlns:p14="http://schemas.microsoft.com/office/powerpoint/2010/main" val="512484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A71FF94-5DDB-44F1-AAAD-2F9FCB70B834}"/>
              </a:ext>
            </a:extLst>
          </p:cNvPr>
          <p:cNvGraphicFramePr>
            <a:graphicFrameLocks noChangeAspect="1"/>
          </p:cNvGraphicFramePr>
          <p:nvPr>
            <p:custDataLst>
              <p:tags r:id="rId1"/>
            </p:custDataLst>
            <p:extLst>
              <p:ext uri="{D42A27DB-BD31-4B8C-83A1-F6EECF244321}">
                <p14:modId xmlns:p14="http://schemas.microsoft.com/office/powerpoint/2010/main" val="3604257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5" name="Object 4" hidden="1">
                        <a:extLst>
                          <a:ext uri="{FF2B5EF4-FFF2-40B4-BE49-F238E27FC236}">
                            <a16:creationId xmlns:a16="http://schemas.microsoft.com/office/drawing/2014/main" id="{9A71FF94-5DDB-44F1-AAAD-2F9FCB70B8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0118D0EC-5376-82E3-D8FD-EDB57C99D4BD}"/>
              </a:ext>
            </a:extLst>
          </p:cNvPr>
          <p:cNvSpPr>
            <a:spLocks noGrp="1"/>
          </p:cNvSpPr>
          <p:nvPr>
            <p:ph type="title"/>
          </p:nvPr>
        </p:nvSpPr>
        <p:spPr>
          <a:xfrm>
            <a:off x="301385" y="298339"/>
            <a:ext cx="8418747" cy="525401"/>
          </a:xfrm>
        </p:spPr>
        <p:txBody>
          <a:bodyPr vert="horz"/>
          <a:lstStyle/>
          <a:p>
            <a:r>
              <a:rPr lang="nn-NO" sz="2800" dirty="0"/>
              <a:t>Registrering av ferie i Selvbetjeningsportalen</a:t>
            </a:r>
          </a:p>
        </p:txBody>
      </p:sp>
      <p:sp>
        <p:nvSpPr>
          <p:cNvPr id="3" name="Plasshaldar for innhald 2">
            <a:extLst>
              <a:ext uri="{FF2B5EF4-FFF2-40B4-BE49-F238E27FC236}">
                <a16:creationId xmlns:a16="http://schemas.microsoft.com/office/drawing/2014/main" id="{969636BC-1F7E-52F1-65C6-E6805040F876}"/>
              </a:ext>
            </a:extLst>
          </p:cNvPr>
          <p:cNvSpPr>
            <a:spLocks noGrp="1"/>
          </p:cNvSpPr>
          <p:nvPr>
            <p:ph idx="1"/>
          </p:nvPr>
        </p:nvSpPr>
        <p:spPr/>
        <p:txBody>
          <a:bodyPr/>
          <a:lstStyle/>
          <a:p>
            <a:r>
              <a:rPr lang="nn-NO" sz="1400"/>
              <a:t>Hvorfor bør de ansatte registrere sin ferie</a:t>
            </a:r>
          </a:p>
          <a:p>
            <a:pPr lvl="1"/>
            <a:r>
              <a:rPr lang="nn-NO" sz="1400" dirty="0"/>
              <a:t>Ledere har et ansvar for å følge opp at alle ansatte avvikler ferie ref. </a:t>
            </a:r>
            <a:r>
              <a:rPr lang="nn-NO" sz="1400" dirty="0">
                <a:hlinkClick r:id="rId5"/>
              </a:rPr>
              <a:t>Ferieloven</a:t>
            </a:r>
            <a:endParaRPr lang="nn-NO" sz="1400" dirty="0"/>
          </a:p>
          <a:p>
            <a:r>
              <a:rPr lang="nn-NO" sz="1400"/>
              <a:t>Hvordan</a:t>
            </a:r>
          </a:p>
          <a:p>
            <a:pPr lvl="1"/>
            <a:r>
              <a:rPr lang="nn-NO" sz="1400"/>
              <a:t>Ferie registreres gjennom søknad i Selvbetjeningsportalen: </a:t>
            </a:r>
            <a:r>
              <a:rPr lang="nn-NO" sz="1400">
                <a:hlinkClick r:id="rId6"/>
              </a:rPr>
              <a:t>https://dfo.no/kundesider/lonnstjenester/selvbetjeningsportalen/soke-om-fravaer</a:t>
            </a:r>
            <a:r>
              <a:rPr lang="nn-NO" sz="1400"/>
              <a:t> </a:t>
            </a:r>
          </a:p>
          <a:p>
            <a:r>
              <a:rPr lang="nn-NO" sz="1400"/>
              <a:t>Når</a:t>
            </a:r>
          </a:p>
          <a:p>
            <a:pPr lvl="1"/>
            <a:r>
              <a:rPr lang="nn-NO" sz="1400"/>
              <a:t>Det må være omsøkt ferie i god nok tid til at leder kan behandle og godkjenne/avslå avviklingen.</a:t>
            </a:r>
          </a:p>
          <a:p>
            <a:r>
              <a:rPr lang="nn-NO" sz="1400"/>
              <a:t>Konsekvenser av å ikke føre ferie i SAP vs Paga</a:t>
            </a:r>
          </a:p>
          <a:p>
            <a:pPr lvl="1"/>
            <a:r>
              <a:rPr lang="nn-NO" sz="1400"/>
              <a:t>HR lokalt kan ikke registrere ferie på vegne av andre</a:t>
            </a:r>
          </a:p>
          <a:p>
            <a:pPr lvl="1"/>
            <a:r>
              <a:rPr lang="nn-NO" sz="1400"/>
              <a:t>Økonomisk vil manglende registrert ferie få negativt utslag i balansen</a:t>
            </a:r>
          </a:p>
          <a:p>
            <a:pPr lvl="1"/>
            <a:r>
              <a:rPr lang="nn-NO" sz="1400"/>
              <a:t>Den ansatte vil få utbetalt feriedagene dersom den ansatte slutter, på tross av at ferie allerede er avviklet</a:t>
            </a:r>
          </a:p>
        </p:txBody>
      </p:sp>
      <p:pic>
        <p:nvPicPr>
          <p:cNvPr id="7" name="Graphic 10" descr="Monthly calendar with solid fill">
            <a:extLst>
              <a:ext uri="{FF2B5EF4-FFF2-40B4-BE49-F238E27FC236}">
                <a16:creationId xmlns:a16="http://schemas.microsoft.com/office/drawing/2014/main" id="{BC2DE806-C1F0-4BE6-A783-B953959BDDA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004636" y="-63392"/>
            <a:ext cx="1248862" cy="1248862"/>
          </a:xfrm>
          <a:prstGeom prst="rect">
            <a:avLst/>
          </a:prstGeom>
        </p:spPr>
      </p:pic>
    </p:spTree>
    <p:extLst>
      <p:ext uri="{BB962C8B-B14F-4D97-AF65-F5344CB8AC3E}">
        <p14:creationId xmlns:p14="http://schemas.microsoft.com/office/powerpoint/2010/main" val="95540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B4D5CA9-6A29-4CBC-8713-79EAFEA64112}"/>
              </a:ext>
            </a:extLst>
          </p:cNvPr>
          <p:cNvGraphicFramePr>
            <a:graphicFrameLocks noChangeAspect="1"/>
          </p:cNvGraphicFramePr>
          <p:nvPr>
            <p:custDataLst>
              <p:tags r:id="rId1"/>
            </p:custDataLst>
            <p:extLst>
              <p:ext uri="{D42A27DB-BD31-4B8C-83A1-F6EECF244321}">
                <p14:modId xmlns:p14="http://schemas.microsoft.com/office/powerpoint/2010/main" val="2470214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5" name="Object 4" hidden="1">
                        <a:extLst>
                          <a:ext uri="{FF2B5EF4-FFF2-40B4-BE49-F238E27FC236}">
                            <a16:creationId xmlns:a16="http://schemas.microsoft.com/office/drawing/2014/main" id="{5B4D5CA9-6A29-4CBC-8713-79EAFEA641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3B660F4-E4D6-FD44-B7D9-F0FA6C19F96C}"/>
              </a:ext>
            </a:extLst>
          </p:cNvPr>
          <p:cNvSpPr>
            <a:spLocks noGrp="1"/>
          </p:cNvSpPr>
          <p:nvPr>
            <p:ph type="title"/>
          </p:nvPr>
        </p:nvSpPr>
        <p:spPr/>
        <p:txBody>
          <a:bodyPr vert="horz"/>
          <a:lstStyle/>
          <a:p>
            <a:r>
              <a:rPr lang="nb-NO"/>
              <a:t>Fleksitidsavtale</a:t>
            </a:r>
          </a:p>
        </p:txBody>
      </p:sp>
      <p:sp>
        <p:nvSpPr>
          <p:cNvPr id="3" name="Content Placeholder 2">
            <a:extLst>
              <a:ext uri="{FF2B5EF4-FFF2-40B4-BE49-F238E27FC236}">
                <a16:creationId xmlns:a16="http://schemas.microsoft.com/office/drawing/2014/main" id="{89EC9E38-91FF-24DF-34D0-2CB90B6190F1}"/>
              </a:ext>
            </a:extLst>
          </p:cNvPr>
          <p:cNvSpPr>
            <a:spLocks noGrp="1"/>
          </p:cNvSpPr>
          <p:nvPr>
            <p:ph idx="1"/>
          </p:nvPr>
        </p:nvSpPr>
        <p:spPr/>
        <p:txBody>
          <a:bodyPr>
            <a:normAutofit fontScale="92500" lnSpcReduction="10000"/>
          </a:bodyPr>
          <a:lstStyle/>
          <a:p>
            <a:r>
              <a:rPr lang="nb-NO"/>
              <a:t>Fleksitidsavtalen er nå bygd inn i systemet</a:t>
            </a:r>
          </a:p>
          <a:p>
            <a:r>
              <a:rPr lang="nb-NO"/>
              <a:t>Ansatte vil oppleve at systemet nå har flere sperrer og avgrensninger – dette er for å ivareta avtaleverk.</a:t>
            </a:r>
          </a:p>
          <a:p>
            <a:r>
              <a:rPr lang="nb-NO"/>
              <a:t>Eksempler på avgrensninger er at det nå ikke er mulig å føre time lørdag og søndag da dette er mot arbeidsmiljøloven.</a:t>
            </a:r>
          </a:p>
          <a:p>
            <a:r>
              <a:rPr lang="nb-NO"/>
              <a:t>Mer informasjon finnes på </a:t>
            </a:r>
            <a:r>
              <a:rPr lang="nb-NO" err="1"/>
              <a:t>DFØs</a:t>
            </a:r>
            <a:r>
              <a:rPr lang="nb-NO"/>
              <a:t> sider (</a:t>
            </a:r>
            <a:r>
              <a:rPr lang="nb-NO">
                <a:hlinkClick r:id="rId5"/>
              </a:rPr>
              <a:t>https://dfo.no/kundesider/tid-og-fravaer</a:t>
            </a:r>
            <a:r>
              <a:rPr lang="nb-NO"/>
              <a:t> | </a:t>
            </a:r>
            <a:r>
              <a:rPr lang="nb-NO">
                <a:hlinkClick r:id="rId6"/>
              </a:rPr>
              <a:t>https://dfo.no/kundesider/lonnstjenester/selvbetjeningsportalen</a:t>
            </a:r>
            <a:r>
              <a:rPr lang="nb-NO"/>
              <a:t>) </a:t>
            </a:r>
          </a:p>
          <a:p>
            <a:r>
              <a:rPr lang="nb-NO"/>
              <a:t>Mer informasjon om NTNUs regler finnes her: </a:t>
            </a:r>
            <a:r>
              <a:rPr lang="nb-NO">
                <a:hlinkClick r:id="rId7"/>
              </a:rPr>
              <a:t>Fleksitid - Kunnskapsbasen - NTNU</a:t>
            </a:r>
            <a:endParaRPr lang="nb-NO"/>
          </a:p>
        </p:txBody>
      </p:sp>
      <p:pic>
        <p:nvPicPr>
          <p:cNvPr id="4" name="Graphic 10" descr="Contract with solid fill">
            <a:extLst>
              <a:ext uri="{FF2B5EF4-FFF2-40B4-BE49-F238E27FC236}">
                <a16:creationId xmlns:a16="http://schemas.microsoft.com/office/drawing/2014/main" id="{17421010-AC96-4A21-A1AC-A82DAF1BC94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982140" y="0"/>
            <a:ext cx="1248862" cy="1248862"/>
          </a:xfrm>
          <a:prstGeom prst="rect">
            <a:avLst/>
          </a:prstGeom>
        </p:spPr>
      </p:pic>
    </p:spTree>
    <p:extLst>
      <p:ext uri="{BB962C8B-B14F-4D97-AF65-F5344CB8AC3E}">
        <p14:creationId xmlns:p14="http://schemas.microsoft.com/office/powerpoint/2010/main" val="820491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B4D5CA9-6A29-4CBC-8713-79EAFEA64112}"/>
              </a:ext>
            </a:extLst>
          </p:cNvPr>
          <p:cNvGraphicFramePr>
            <a:graphicFrameLocks noChangeAspect="1"/>
          </p:cNvGraphicFramePr>
          <p:nvPr>
            <p:custDataLst>
              <p:tags r:id="rId1"/>
            </p:custDataLst>
            <p:extLst>
              <p:ext uri="{D42A27DB-BD31-4B8C-83A1-F6EECF244321}">
                <p14:modId xmlns:p14="http://schemas.microsoft.com/office/powerpoint/2010/main" val="348769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5" name="Object 4" hidden="1">
                        <a:extLst>
                          <a:ext uri="{FF2B5EF4-FFF2-40B4-BE49-F238E27FC236}">
                            <a16:creationId xmlns:a16="http://schemas.microsoft.com/office/drawing/2014/main" id="{5B4D5CA9-6A29-4CBC-8713-79EAFEA641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3B660F4-E4D6-FD44-B7D9-F0FA6C19F96C}"/>
              </a:ext>
            </a:extLst>
          </p:cNvPr>
          <p:cNvSpPr>
            <a:spLocks noGrp="1"/>
          </p:cNvSpPr>
          <p:nvPr>
            <p:ph type="title"/>
          </p:nvPr>
        </p:nvSpPr>
        <p:spPr/>
        <p:txBody>
          <a:bodyPr vert="horz"/>
          <a:lstStyle/>
          <a:p>
            <a:r>
              <a:rPr lang="nb-NO"/>
              <a:t>Lønnslipper</a:t>
            </a:r>
          </a:p>
        </p:txBody>
      </p:sp>
      <p:sp>
        <p:nvSpPr>
          <p:cNvPr id="3" name="Content Placeholder 2">
            <a:extLst>
              <a:ext uri="{FF2B5EF4-FFF2-40B4-BE49-F238E27FC236}">
                <a16:creationId xmlns:a16="http://schemas.microsoft.com/office/drawing/2014/main" id="{89EC9E38-91FF-24DF-34D0-2CB90B6190F1}"/>
              </a:ext>
            </a:extLst>
          </p:cNvPr>
          <p:cNvSpPr>
            <a:spLocks noGrp="1"/>
          </p:cNvSpPr>
          <p:nvPr>
            <p:ph idx="1"/>
          </p:nvPr>
        </p:nvSpPr>
        <p:spPr/>
        <p:txBody>
          <a:bodyPr vert="horz" lIns="90000" tIns="46800" rIns="90000" bIns="46800" rtlCol="0" anchor="t">
            <a:noAutofit/>
          </a:bodyPr>
          <a:lstStyle/>
          <a:p>
            <a:pPr marL="342265" indent="-342265"/>
            <a:r>
              <a:rPr lang="nb-NO" sz="1800"/>
              <a:t>Lønnslipper blir ikke konvertert inn i nye systemer og vil ikke være tilgjengelige i Selvbetjeningsportalen for lønn og tid.</a:t>
            </a:r>
            <a:r>
              <a:rPr lang="nb-NO" sz="1800" dirty="0"/>
              <a:t> </a:t>
            </a:r>
            <a:endParaRPr lang="en-US"/>
          </a:p>
          <a:p>
            <a:pPr marL="342265" indent="-342265"/>
            <a:r>
              <a:rPr lang="nb-NO" sz="1800"/>
              <a:t>Ansatte som ønsker å ta vare på arkiv av lønnslipper må laste disse ned innen </a:t>
            </a:r>
            <a:r>
              <a:rPr lang="nb-NO" sz="1800" dirty="0"/>
              <a:t>31</a:t>
            </a:r>
            <a:r>
              <a:rPr lang="nb-NO" sz="1800"/>
              <a:t>. desember</a:t>
            </a:r>
            <a:endParaRPr lang="nb-NO" sz="1800" dirty="0"/>
          </a:p>
          <a:p>
            <a:pPr marL="342265" indent="-342265"/>
            <a:r>
              <a:rPr lang="nb-NO" sz="1800"/>
              <a:t>Det vil være teknisk mulig å hente ut lønnslipper i 2023 – men dette vil måtte gjøres av noen nøkkelpersoner i </a:t>
            </a:r>
            <a:r>
              <a:rPr lang="nb-NO" sz="1800" err="1"/>
              <a:t>Tjenestensenteret</a:t>
            </a:r>
            <a:r>
              <a:rPr lang="nb-NO" sz="1800"/>
              <a:t>/HR. Det anbefales ikke å basere seg på denne løsningen om man ønsker lønnslipper.</a:t>
            </a:r>
            <a:endParaRPr lang="nb-NO" sz="1800" dirty="0"/>
          </a:p>
          <a:p>
            <a:pPr marL="342265" indent="-342265"/>
            <a:r>
              <a:rPr lang="nb-NO" sz="1800"/>
              <a:t>NTNU tar vare på utvikling i lønn og stilling </a:t>
            </a:r>
            <a:r>
              <a:rPr lang="nb-NO" sz="1800" err="1"/>
              <a:t>ihht</a:t>
            </a:r>
            <a:r>
              <a:rPr lang="nb-NO" sz="1800"/>
              <a:t>. lover og regler.</a:t>
            </a:r>
            <a:endParaRPr lang="nb-NO" sz="1800" dirty="0"/>
          </a:p>
          <a:p>
            <a:pPr marL="342265" indent="-342265"/>
            <a:endParaRPr lang="nb-NO" sz="1800"/>
          </a:p>
        </p:txBody>
      </p:sp>
      <p:pic>
        <p:nvPicPr>
          <p:cNvPr id="6" name="Graphic 10" descr="Payroll with solid fill">
            <a:extLst>
              <a:ext uri="{FF2B5EF4-FFF2-40B4-BE49-F238E27FC236}">
                <a16:creationId xmlns:a16="http://schemas.microsoft.com/office/drawing/2014/main" id="{18F73FEB-4C48-4F50-AD10-EA61A611EE8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895138" y="0"/>
            <a:ext cx="1248862" cy="1248862"/>
          </a:xfrm>
          <a:prstGeom prst="rect">
            <a:avLst/>
          </a:prstGeom>
        </p:spPr>
      </p:pic>
    </p:spTree>
    <p:extLst>
      <p:ext uri="{BB962C8B-B14F-4D97-AF65-F5344CB8AC3E}">
        <p14:creationId xmlns:p14="http://schemas.microsoft.com/office/powerpoint/2010/main" val="2360203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4FF5E4EE-538D-4C98-A138-2B433FDD5655}"/>
              </a:ext>
            </a:extLst>
          </p:cNvPr>
          <p:cNvGraphicFramePr>
            <a:graphicFrameLocks noChangeAspect="1"/>
          </p:cNvGraphicFramePr>
          <p:nvPr>
            <p:custDataLst>
              <p:tags r:id="rId1"/>
            </p:custDataLst>
            <p:extLst>
              <p:ext uri="{D42A27DB-BD31-4B8C-83A1-F6EECF244321}">
                <p14:modId xmlns:p14="http://schemas.microsoft.com/office/powerpoint/2010/main" val="137660948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0" name="Object 9" hidden="1">
                        <a:extLst>
                          <a:ext uri="{FF2B5EF4-FFF2-40B4-BE49-F238E27FC236}">
                            <a16:creationId xmlns:a16="http://schemas.microsoft.com/office/drawing/2014/main" id="{4FF5E4EE-538D-4C98-A138-2B433FDD5655}"/>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8A249B07-A24D-F51D-3072-E8AB00CE9192}"/>
              </a:ext>
            </a:extLst>
          </p:cNvPr>
          <p:cNvSpPr>
            <a:spLocks noGrp="1"/>
          </p:cNvSpPr>
          <p:nvPr>
            <p:ph type="title"/>
          </p:nvPr>
        </p:nvSpPr>
        <p:spPr>
          <a:xfrm>
            <a:off x="457200" y="205979"/>
            <a:ext cx="8229600" cy="1154162"/>
          </a:xfrm>
        </p:spPr>
        <p:txBody>
          <a:bodyPr vert="horz"/>
          <a:lstStyle/>
          <a:p>
            <a:r>
              <a:rPr lang="nb-NO" sz="3300" err="1">
                <a:solidFill>
                  <a:srgbClr val="000000"/>
                </a:solidFill>
                <a:ea typeface="+mn-ea"/>
                <a:cs typeface="+mn-cs"/>
              </a:rPr>
              <a:t>Hovedendringer</a:t>
            </a:r>
            <a:r>
              <a:rPr lang="nb-NO" sz="3300">
                <a:solidFill>
                  <a:srgbClr val="000000"/>
                </a:solidFill>
                <a:ea typeface="+mn-ea"/>
                <a:cs typeface="+mn-cs"/>
              </a:rPr>
              <a:t> for ledere</a:t>
            </a:r>
            <a:br>
              <a:rPr lang="nb-NO">
                <a:solidFill>
                  <a:srgbClr val="000000"/>
                </a:solidFill>
                <a:ea typeface="+mn-ea"/>
                <a:cs typeface="+mn-cs"/>
              </a:rPr>
            </a:br>
            <a:endParaRPr lang="nb-NO"/>
          </a:p>
        </p:txBody>
      </p:sp>
      <p:sp>
        <p:nvSpPr>
          <p:cNvPr id="6" name="TextBox 1">
            <a:extLst>
              <a:ext uri="{FF2B5EF4-FFF2-40B4-BE49-F238E27FC236}">
                <a16:creationId xmlns:a16="http://schemas.microsoft.com/office/drawing/2014/main" id="{F566F768-E498-2F3D-4189-D8055E10A9D2}"/>
              </a:ext>
            </a:extLst>
          </p:cNvPr>
          <p:cNvSpPr txBox="1"/>
          <p:nvPr/>
        </p:nvSpPr>
        <p:spPr>
          <a:xfrm>
            <a:off x="1288069" y="3170777"/>
            <a:ext cx="5316618" cy="369332"/>
          </a:xfrm>
          <a:prstGeom prst="rect">
            <a:avLst/>
          </a:prstGeom>
          <a:noFill/>
        </p:spPr>
        <p:txBody>
          <a:bodyPr wrap="square" rtlCol="0">
            <a:spAutoFit/>
          </a:bodyPr>
          <a:lstStyle/>
          <a:p>
            <a:pPr defTabSz="685800">
              <a:defRPr/>
            </a:pPr>
            <a:r>
              <a:rPr lang="nb-NO" sz="900">
                <a:solidFill>
                  <a:srgbClr val="000000"/>
                </a:solidFill>
                <a:latin typeface="Arial" panose="020B0604020202020204"/>
              </a:rPr>
              <a:t>Oppgaver som du må gjøre havner i din oppgaveliste. Du får varsel hver dag, men oppgavelisten må sjekkes regelmessig. Oppgaver kan også godkjennes i DFØ-app.</a:t>
            </a:r>
          </a:p>
        </p:txBody>
      </p:sp>
      <p:sp>
        <p:nvSpPr>
          <p:cNvPr id="7" name="Freeform 346">
            <a:extLst>
              <a:ext uri="{FF2B5EF4-FFF2-40B4-BE49-F238E27FC236}">
                <a16:creationId xmlns:a16="http://schemas.microsoft.com/office/drawing/2014/main" id="{2542EE9C-FD99-781F-1B04-488F31A1E8D0}"/>
              </a:ext>
            </a:extLst>
          </p:cNvPr>
          <p:cNvSpPr>
            <a:spLocks noChangeAspect="1" noEditPoints="1"/>
          </p:cNvSpPr>
          <p:nvPr/>
        </p:nvSpPr>
        <p:spPr bwMode="auto">
          <a:xfrm>
            <a:off x="668920" y="3053368"/>
            <a:ext cx="536303" cy="536303"/>
          </a:xfrm>
          <a:custGeom>
            <a:avLst/>
            <a:gdLst>
              <a:gd name="T0" fmla="*/ 277 w 512"/>
              <a:gd name="T1" fmla="*/ 394 h 512"/>
              <a:gd name="T2" fmla="*/ 149 w 512"/>
              <a:gd name="T3" fmla="*/ 202 h 512"/>
              <a:gd name="T4" fmla="*/ 170 w 512"/>
              <a:gd name="T5" fmla="*/ 224 h 512"/>
              <a:gd name="T6" fmla="*/ 266 w 512"/>
              <a:gd name="T7" fmla="*/ 234 h 512"/>
              <a:gd name="T8" fmla="*/ 170 w 512"/>
              <a:gd name="T9" fmla="*/ 245 h 512"/>
              <a:gd name="T10" fmla="*/ 170 w 512"/>
              <a:gd name="T11" fmla="*/ 224 h 512"/>
              <a:gd name="T12" fmla="*/ 256 w 512"/>
              <a:gd name="T13" fmla="*/ 266 h 512"/>
              <a:gd name="T14" fmla="*/ 256 w 512"/>
              <a:gd name="T15" fmla="*/ 288 h 512"/>
              <a:gd name="T16" fmla="*/ 160 w 512"/>
              <a:gd name="T17" fmla="*/ 277 h 512"/>
              <a:gd name="T18" fmla="*/ 170 w 512"/>
              <a:gd name="T19" fmla="*/ 309 h 512"/>
              <a:gd name="T20" fmla="*/ 266 w 512"/>
              <a:gd name="T21" fmla="*/ 320 h 512"/>
              <a:gd name="T22" fmla="*/ 170 w 512"/>
              <a:gd name="T23" fmla="*/ 330 h 512"/>
              <a:gd name="T24" fmla="*/ 170 w 512"/>
              <a:gd name="T25" fmla="*/ 309 h 512"/>
              <a:gd name="T26" fmla="*/ 256 w 512"/>
              <a:gd name="T27" fmla="*/ 352 h 512"/>
              <a:gd name="T28" fmla="*/ 256 w 512"/>
              <a:gd name="T29" fmla="*/ 373 h 512"/>
              <a:gd name="T30" fmla="*/ 160 w 512"/>
              <a:gd name="T31" fmla="*/ 362 h 512"/>
              <a:gd name="T32" fmla="*/ 256 w 512"/>
              <a:gd name="T33" fmla="*/ 0 h 512"/>
              <a:gd name="T34" fmla="*/ 256 w 512"/>
              <a:gd name="T35" fmla="*/ 512 h 512"/>
              <a:gd name="T36" fmla="*/ 256 w 512"/>
              <a:gd name="T37" fmla="*/ 0 h 512"/>
              <a:gd name="T38" fmla="*/ 288 w 512"/>
              <a:gd name="T39" fmla="*/ 416 h 512"/>
              <a:gd name="T40" fmla="*/ 128 w 512"/>
              <a:gd name="T41" fmla="*/ 405 h 512"/>
              <a:gd name="T42" fmla="*/ 138 w 512"/>
              <a:gd name="T43" fmla="*/ 181 h 512"/>
              <a:gd name="T44" fmla="*/ 298 w 512"/>
              <a:gd name="T45" fmla="*/ 192 h 512"/>
              <a:gd name="T46" fmla="*/ 341 w 512"/>
              <a:gd name="T47" fmla="*/ 362 h 512"/>
              <a:gd name="T48" fmla="*/ 320 w 512"/>
              <a:gd name="T49" fmla="*/ 362 h 512"/>
              <a:gd name="T50" fmla="*/ 181 w 512"/>
              <a:gd name="T51" fmla="*/ 160 h 512"/>
              <a:gd name="T52" fmla="*/ 181 w 512"/>
              <a:gd name="T53" fmla="*/ 138 h 512"/>
              <a:gd name="T54" fmla="*/ 341 w 512"/>
              <a:gd name="T55" fmla="*/ 149 h 512"/>
              <a:gd name="T56" fmla="*/ 384 w 512"/>
              <a:gd name="T57" fmla="*/ 320 h 512"/>
              <a:gd name="T58" fmla="*/ 362 w 512"/>
              <a:gd name="T59" fmla="*/ 320 h 512"/>
              <a:gd name="T60" fmla="*/ 224 w 512"/>
              <a:gd name="T61" fmla="*/ 117 h 512"/>
              <a:gd name="T62" fmla="*/ 224 w 512"/>
              <a:gd name="T63" fmla="*/ 96 h 512"/>
              <a:gd name="T64" fmla="*/ 384 w 512"/>
              <a:gd name="T65" fmla="*/ 10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149" y="394"/>
                </a:moveTo>
                <a:cubicBezTo>
                  <a:pt x="277" y="394"/>
                  <a:pt x="277" y="394"/>
                  <a:pt x="277" y="394"/>
                </a:cubicBezTo>
                <a:cubicBezTo>
                  <a:pt x="277" y="202"/>
                  <a:pt x="277" y="202"/>
                  <a:pt x="277" y="202"/>
                </a:cubicBezTo>
                <a:cubicBezTo>
                  <a:pt x="149" y="202"/>
                  <a:pt x="149" y="202"/>
                  <a:pt x="149" y="202"/>
                </a:cubicBezTo>
                <a:lnTo>
                  <a:pt x="149" y="394"/>
                </a:lnTo>
                <a:close/>
                <a:moveTo>
                  <a:pt x="170" y="224"/>
                </a:moveTo>
                <a:cubicBezTo>
                  <a:pt x="256" y="224"/>
                  <a:pt x="256" y="224"/>
                  <a:pt x="256" y="224"/>
                </a:cubicBezTo>
                <a:cubicBezTo>
                  <a:pt x="262" y="224"/>
                  <a:pt x="266" y="228"/>
                  <a:pt x="266" y="234"/>
                </a:cubicBezTo>
                <a:cubicBezTo>
                  <a:pt x="266" y="240"/>
                  <a:pt x="262" y="245"/>
                  <a:pt x="256" y="245"/>
                </a:cubicBezTo>
                <a:cubicBezTo>
                  <a:pt x="170" y="245"/>
                  <a:pt x="170" y="245"/>
                  <a:pt x="170" y="245"/>
                </a:cubicBezTo>
                <a:cubicBezTo>
                  <a:pt x="164" y="245"/>
                  <a:pt x="160" y="240"/>
                  <a:pt x="160" y="234"/>
                </a:cubicBezTo>
                <a:cubicBezTo>
                  <a:pt x="160" y="228"/>
                  <a:pt x="164" y="224"/>
                  <a:pt x="170" y="224"/>
                </a:cubicBezTo>
                <a:close/>
                <a:moveTo>
                  <a:pt x="170" y="266"/>
                </a:moveTo>
                <a:cubicBezTo>
                  <a:pt x="256" y="266"/>
                  <a:pt x="256" y="266"/>
                  <a:pt x="256" y="266"/>
                </a:cubicBezTo>
                <a:cubicBezTo>
                  <a:pt x="262" y="266"/>
                  <a:pt x="266" y="271"/>
                  <a:pt x="266" y="277"/>
                </a:cubicBezTo>
                <a:cubicBezTo>
                  <a:pt x="266" y="283"/>
                  <a:pt x="262" y="288"/>
                  <a:pt x="256" y="288"/>
                </a:cubicBezTo>
                <a:cubicBezTo>
                  <a:pt x="170" y="288"/>
                  <a:pt x="170" y="288"/>
                  <a:pt x="170" y="288"/>
                </a:cubicBezTo>
                <a:cubicBezTo>
                  <a:pt x="164" y="288"/>
                  <a:pt x="160" y="283"/>
                  <a:pt x="160" y="277"/>
                </a:cubicBezTo>
                <a:cubicBezTo>
                  <a:pt x="160" y="271"/>
                  <a:pt x="164" y="266"/>
                  <a:pt x="170" y="266"/>
                </a:cubicBezTo>
                <a:close/>
                <a:moveTo>
                  <a:pt x="170" y="309"/>
                </a:moveTo>
                <a:cubicBezTo>
                  <a:pt x="256" y="309"/>
                  <a:pt x="256" y="309"/>
                  <a:pt x="256" y="309"/>
                </a:cubicBezTo>
                <a:cubicBezTo>
                  <a:pt x="262" y="309"/>
                  <a:pt x="266" y="314"/>
                  <a:pt x="266" y="320"/>
                </a:cubicBezTo>
                <a:cubicBezTo>
                  <a:pt x="266" y="326"/>
                  <a:pt x="262" y="330"/>
                  <a:pt x="256" y="330"/>
                </a:cubicBezTo>
                <a:cubicBezTo>
                  <a:pt x="170" y="330"/>
                  <a:pt x="170" y="330"/>
                  <a:pt x="170" y="330"/>
                </a:cubicBezTo>
                <a:cubicBezTo>
                  <a:pt x="164" y="330"/>
                  <a:pt x="160" y="326"/>
                  <a:pt x="160" y="320"/>
                </a:cubicBezTo>
                <a:cubicBezTo>
                  <a:pt x="160" y="314"/>
                  <a:pt x="164" y="309"/>
                  <a:pt x="170" y="309"/>
                </a:cubicBezTo>
                <a:close/>
                <a:moveTo>
                  <a:pt x="170" y="352"/>
                </a:moveTo>
                <a:cubicBezTo>
                  <a:pt x="256" y="352"/>
                  <a:pt x="256" y="352"/>
                  <a:pt x="256" y="352"/>
                </a:cubicBezTo>
                <a:cubicBezTo>
                  <a:pt x="262" y="352"/>
                  <a:pt x="266" y="356"/>
                  <a:pt x="266" y="362"/>
                </a:cubicBezTo>
                <a:cubicBezTo>
                  <a:pt x="266" y="368"/>
                  <a:pt x="262" y="373"/>
                  <a:pt x="256" y="373"/>
                </a:cubicBezTo>
                <a:cubicBezTo>
                  <a:pt x="170" y="373"/>
                  <a:pt x="170" y="373"/>
                  <a:pt x="170" y="373"/>
                </a:cubicBezTo>
                <a:cubicBezTo>
                  <a:pt x="164" y="373"/>
                  <a:pt x="160" y="368"/>
                  <a:pt x="160" y="362"/>
                </a:cubicBezTo>
                <a:cubicBezTo>
                  <a:pt x="160" y="356"/>
                  <a:pt x="164" y="352"/>
                  <a:pt x="170" y="35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98" y="405"/>
                </a:moveTo>
                <a:cubicBezTo>
                  <a:pt x="298" y="411"/>
                  <a:pt x="294" y="416"/>
                  <a:pt x="288" y="416"/>
                </a:cubicBezTo>
                <a:cubicBezTo>
                  <a:pt x="138" y="416"/>
                  <a:pt x="138" y="416"/>
                  <a:pt x="138" y="416"/>
                </a:cubicBezTo>
                <a:cubicBezTo>
                  <a:pt x="132" y="416"/>
                  <a:pt x="128" y="411"/>
                  <a:pt x="128" y="405"/>
                </a:cubicBezTo>
                <a:cubicBezTo>
                  <a:pt x="128" y="192"/>
                  <a:pt x="128" y="192"/>
                  <a:pt x="128" y="192"/>
                </a:cubicBezTo>
                <a:cubicBezTo>
                  <a:pt x="128" y="186"/>
                  <a:pt x="132" y="181"/>
                  <a:pt x="138" y="181"/>
                </a:cubicBezTo>
                <a:cubicBezTo>
                  <a:pt x="288" y="181"/>
                  <a:pt x="288" y="181"/>
                  <a:pt x="288" y="181"/>
                </a:cubicBezTo>
                <a:cubicBezTo>
                  <a:pt x="294" y="181"/>
                  <a:pt x="298" y="186"/>
                  <a:pt x="298" y="192"/>
                </a:cubicBezTo>
                <a:lnTo>
                  <a:pt x="298" y="405"/>
                </a:lnTo>
                <a:close/>
                <a:moveTo>
                  <a:pt x="341" y="362"/>
                </a:moveTo>
                <a:cubicBezTo>
                  <a:pt x="341" y="368"/>
                  <a:pt x="336" y="373"/>
                  <a:pt x="330" y="373"/>
                </a:cubicBezTo>
                <a:cubicBezTo>
                  <a:pt x="324" y="373"/>
                  <a:pt x="320" y="368"/>
                  <a:pt x="320" y="362"/>
                </a:cubicBezTo>
                <a:cubicBezTo>
                  <a:pt x="320" y="160"/>
                  <a:pt x="320" y="160"/>
                  <a:pt x="320" y="160"/>
                </a:cubicBezTo>
                <a:cubicBezTo>
                  <a:pt x="181" y="160"/>
                  <a:pt x="181" y="160"/>
                  <a:pt x="181" y="160"/>
                </a:cubicBezTo>
                <a:cubicBezTo>
                  <a:pt x="175" y="160"/>
                  <a:pt x="170" y="155"/>
                  <a:pt x="170" y="149"/>
                </a:cubicBezTo>
                <a:cubicBezTo>
                  <a:pt x="170" y="143"/>
                  <a:pt x="175" y="138"/>
                  <a:pt x="181" y="138"/>
                </a:cubicBezTo>
                <a:cubicBezTo>
                  <a:pt x="330" y="138"/>
                  <a:pt x="330" y="138"/>
                  <a:pt x="330" y="138"/>
                </a:cubicBezTo>
                <a:cubicBezTo>
                  <a:pt x="336" y="138"/>
                  <a:pt x="341" y="143"/>
                  <a:pt x="341" y="149"/>
                </a:cubicBezTo>
                <a:lnTo>
                  <a:pt x="341" y="362"/>
                </a:lnTo>
                <a:close/>
                <a:moveTo>
                  <a:pt x="384" y="320"/>
                </a:moveTo>
                <a:cubicBezTo>
                  <a:pt x="384" y="326"/>
                  <a:pt x="379" y="330"/>
                  <a:pt x="373" y="330"/>
                </a:cubicBezTo>
                <a:cubicBezTo>
                  <a:pt x="367" y="330"/>
                  <a:pt x="362" y="326"/>
                  <a:pt x="362" y="320"/>
                </a:cubicBezTo>
                <a:cubicBezTo>
                  <a:pt x="362" y="117"/>
                  <a:pt x="362" y="117"/>
                  <a:pt x="362" y="117"/>
                </a:cubicBezTo>
                <a:cubicBezTo>
                  <a:pt x="224" y="117"/>
                  <a:pt x="224" y="117"/>
                  <a:pt x="224" y="117"/>
                </a:cubicBezTo>
                <a:cubicBezTo>
                  <a:pt x="218" y="117"/>
                  <a:pt x="213" y="112"/>
                  <a:pt x="213" y="106"/>
                </a:cubicBezTo>
                <a:cubicBezTo>
                  <a:pt x="213" y="100"/>
                  <a:pt x="218" y="96"/>
                  <a:pt x="224" y="96"/>
                </a:cubicBezTo>
                <a:cubicBezTo>
                  <a:pt x="373" y="96"/>
                  <a:pt x="373" y="96"/>
                  <a:pt x="373" y="96"/>
                </a:cubicBezTo>
                <a:cubicBezTo>
                  <a:pt x="379" y="96"/>
                  <a:pt x="384" y="100"/>
                  <a:pt x="384" y="106"/>
                </a:cubicBezTo>
                <a:lnTo>
                  <a:pt x="384" y="320"/>
                </a:lnTo>
                <a:close/>
              </a:path>
            </a:pathLst>
          </a:custGeom>
          <a:solidFill>
            <a:srgbClr val="00509E"/>
          </a:solidFill>
          <a:ln>
            <a:noFill/>
          </a:ln>
        </p:spPr>
        <p:txBody>
          <a:bodyPr vert="horz" wrap="square" lIns="91085" tIns="45542" rIns="91085" bIns="45542" numCol="1" anchor="t" anchorCtr="0" compatLnSpc="1">
            <a:prstTxWarp prst="textNoShape">
              <a:avLst/>
            </a:prstTxWarp>
          </a:bodyPr>
          <a:lstStyle/>
          <a:p>
            <a:pPr defTabSz="685800">
              <a:defRPr/>
            </a:pPr>
            <a:endParaRPr lang="en-GB" sz="747">
              <a:solidFill>
                <a:srgbClr val="000000"/>
              </a:solidFill>
              <a:latin typeface="Arial" panose="020B0604020202020204"/>
            </a:endParaRPr>
          </a:p>
        </p:txBody>
      </p:sp>
      <p:sp>
        <p:nvSpPr>
          <p:cNvPr id="25" name="TekstSylinder 24">
            <a:extLst>
              <a:ext uri="{FF2B5EF4-FFF2-40B4-BE49-F238E27FC236}">
                <a16:creationId xmlns:a16="http://schemas.microsoft.com/office/drawing/2014/main" id="{4E395BE0-EF16-8088-16DD-DC168B807E83}"/>
              </a:ext>
            </a:extLst>
          </p:cNvPr>
          <p:cNvSpPr txBox="1"/>
          <p:nvPr/>
        </p:nvSpPr>
        <p:spPr>
          <a:xfrm>
            <a:off x="1288068" y="3831824"/>
            <a:ext cx="5372224" cy="507831"/>
          </a:xfrm>
          <a:prstGeom prst="rect">
            <a:avLst/>
          </a:prstGeom>
          <a:noFill/>
        </p:spPr>
        <p:txBody>
          <a:bodyPr wrap="square">
            <a:spAutoFit/>
          </a:bodyPr>
          <a:lstStyle/>
          <a:p>
            <a:pPr defTabSz="685800">
              <a:defRPr/>
            </a:pPr>
            <a:r>
              <a:rPr lang="nb-NO" sz="900">
                <a:solidFill>
                  <a:srgbClr val="000000"/>
                </a:solidFill>
                <a:latin typeface="Arial" panose="020B0604020202020204"/>
              </a:rPr>
              <a:t>Innebygde lovkrav i lønnssystemet bidrar til økt kontroll og etterlevelse: </a:t>
            </a:r>
          </a:p>
          <a:p>
            <a:pPr defTabSz="685800">
              <a:defRPr/>
            </a:pPr>
            <a:r>
              <a:rPr lang="nb-NO" sz="900">
                <a:solidFill>
                  <a:srgbClr val="000000"/>
                </a:solidFill>
                <a:latin typeface="Arial" panose="020B0604020202020204"/>
              </a:rPr>
              <a:t>EKS: Ny løsning for tilsetting og arbeidskontrakt (</a:t>
            </a:r>
            <a:r>
              <a:rPr lang="nb-NO" sz="900" err="1">
                <a:solidFill>
                  <a:srgbClr val="000000"/>
                </a:solidFill>
                <a:latin typeface="Arial" panose="020B0604020202020204"/>
              </a:rPr>
              <a:t>ToA</a:t>
            </a:r>
            <a:r>
              <a:rPr lang="nb-NO" sz="900">
                <a:solidFill>
                  <a:srgbClr val="000000"/>
                </a:solidFill>
                <a:latin typeface="Arial" panose="020B0604020202020204"/>
              </a:rPr>
              <a:t>) som krever at kontrakt må være på plass FØR arbeid kan </a:t>
            </a:r>
            <a:r>
              <a:rPr lang="nb-NO" sz="900" err="1">
                <a:solidFill>
                  <a:srgbClr val="000000"/>
                </a:solidFill>
                <a:latin typeface="Arial" panose="020B0604020202020204"/>
              </a:rPr>
              <a:t>påstartes</a:t>
            </a:r>
            <a:r>
              <a:rPr lang="nb-NO" sz="900">
                <a:solidFill>
                  <a:srgbClr val="000000"/>
                </a:solidFill>
                <a:latin typeface="Arial" panose="020B0604020202020204"/>
              </a:rPr>
              <a:t>. </a:t>
            </a:r>
          </a:p>
        </p:txBody>
      </p:sp>
      <p:sp>
        <p:nvSpPr>
          <p:cNvPr id="24" name="Freeform 976">
            <a:extLst>
              <a:ext uri="{FF2B5EF4-FFF2-40B4-BE49-F238E27FC236}">
                <a16:creationId xmlns:a16="http://schemas.microsoft.com/office/drawing/2014/main" id="{28233363-8572-41F3-891F-608F45D5D79D}"/>
              </a:ext>
            </a:extLst>
          </p:cNvPr>
          <p:cNvSpPr>
            <a:spLocks noChangeAspect="1" noEditPoints="1"/>
          </p:cNvSpPr>
          <p:nvPr/>
        </p:nvSpPr>
        <p:spPr bwMode="auto">
          <a:xfrm>
            <a:off x="665221" y="3760099"/>
            <a:ext cx="540002" cy="54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373 h 512"/>
              <a:gd name="T12" fmla="*/ 128 w 512"/>
              <a:gd name="T13" fmla="*/ 373 h 512"/>
              <a:gd name="T14" fmla="*/ 117 w 512"/>
              <a:gd name="T15" fmla="*/ 362 h 512"/>
              <a:gd name="T16" fmla="*/ 128 w 512"/>
              <a:gd name="T17" fmla="*/ 352 h 512"/>
              <a:gd name="T18" fmla="*/ 256 w 512"/>
              <a:gd name="T19" fmla="*/ 352 h 512"/>
              <a:gd name="T20" fmla="*/ 266 w 512"/>
              <a:gd name="T21" fmla="*/ 362 h 512"/>
              <a:gd name="T22" fmla="*/ 256 w 512"/>
              <a:gd name="T23" fmla="*/ 373 h 512"/>
              <a:gd name="T24" fmla="*/ 391 w 512"/>
              <a:gd name="T25" fmla="*/ 370 h 512"/>
              <a:gd name="T26" fmla="*/ 384 w 512"/>
              <a:gd name="T27" fmla="*/ 373 h 512"/>
              <a:gd name="T28" fmla="*/ 376 w 512"/>
              <a:gd name="T29" fmla="*/ 370 h 512"/>
              <a:gd name="T30" fmla="*/ 279 w 512"/>
              <a:gd name="T31" fmla="*/ 272 h 512"/>
              <a:gd name="T32" fmla="*/ 242 w 512"/>
              <a:gd name="T33" fmla="*/ 310 h 512"/>
              <a:gd name="T34" fmla="*/ 242 w 512"/>
              <a:gd name="T35" fmla="*/ 310 h 512"/>
              <a:gd name="T36" fmla="*/ 242 w 512"/>
              <a:gd name="T37" fmla="*/ 325 h 512"/>
              <a:gd name="T38" fmla="*/ 234 w 512"/>
              <a:gd name="T39" fmla="*/ 328 h 512"/>
              <a:gd name="T40" fmla="*/ 227 w 512"/>
              <a:gd name="T41" fmla="*/ 325 h 512"/>
              <a:gd name="T42" fmla="*/ 151 w 512"/>
              <a:gd name="T43" fmla="*/ 250 h 512"/>
              <a:gd name="T44" fmla="*/ 151 w 512"/>
              <a:gd name="T45" fmla="*/ 235 h 512"/>
              <a:gd name="T46" fmla="*/ 166 w 512"/>
              <a:gd name="T47" fmla="*/ 235 h 512"/>
              <a:gd name="T48" fmla="*/ 257 w 512"/>
              <a:gd name="T49" fmla="*/ 144 h 512"/>
              <a:gd name="T50" fmla="*/ 257 w 512"/>
              <a:gd name="T51" fmla="*/ 129 h 512"/>
              <a:gd name="T52" fmla="*/ 272 w 512"/>
              <a:gd name="T53" fmla="*/ 129 h 512"/>
              <a:gd name="T54" fmla="*/ 347 w 512"/>
              <a:gd name="T55" fmla="*/ 204 h 512"/>
              <a:gd name="T56" fmla="*/ 347 w 512"/>
              <a:gd name="T57" fmla="*/ 220 h 512"/>
              <a:gd name="T58" fmla="*/ 340 w 512"/>
              <a:gd name="T59" fmla="*/ 223 h 512"/>
              <a:gd name="T60" fmla="*/ 332 w 512"/>
              <a:gd name="T61" fmla="*/ 220 h 512"/>
              <a:gd name="T62" fmla="*/ 295 w 512"/>
              <a:gd name="T63" fmla="*/ 257 h 512"/>
              <a:gd name="T64" fmla="*/ 295 w 512"/>
              <a:gd name="T65" fmla="*/ 257 h 512"/>
              <a:gd name="T66" fmla="*/ 391 w 512"/>
              <a:gd name="T67" fmla="*/ 355 h 512"/>
              <a:gd name="T68" fmla="*/ 391 w 512"/>
              <a:gd name="T69" fmla="*/ 370 h 512"/>
              <a:gd name="T70" fmla="*/ 317 w 512"/>
              <a:gd name="T71" fmla="*/ 204 h 512"/>
              <a:gd name="T72" fmla="*/ 227 w 512"/>
              <a:gd name="T73" fmla="*/ 295 h 512"/>
              <a:gd name="T74" fmla="*/ 181 w 512"/>
              <a:gd name="T75" fmla="*/ 250 h 512"/>
              <a:gd name="T76" fmla="*/ 272 w 512"/>
              <a:gd name="T77" fmla="*/ 159 h 512"/>
              <a:gd name="T78" fmla="*/ 317 w 512"/>
              <a:gd name="T79" fmla="*/ 20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373"/>
                </a:moveTo>
                <a:cubicBezTo>
                  <a:pt x="128" y="373"/>
                  <a:pt x="128" y="373"/>
                  <a:pt x="128" y="373"/>
                </a:cubicBezTo>
                <a:cubicBezTo>
                  <a:pt x="122" y="373"/>
                  <a:pt x="117" y="368"/>
                  <a:pt x="117" y="362"/>
                </a:cubicBezTo>
                <a:cubicBezTo>
                  <a:pt x="117" y="356"/>
                  <a:pt x="122" y="352"/>
                  <a:pt x="128" y="352"/>
                </a:cubicBezTo>
                <a:cubicBezTo>
                  <a:pt x="256" y="352"/>
                  <a:pt x="256" y="352"/>
                  <a:pt x="256" y="352"/>
                </a:cubicBezTo>
                <a:cubicBezTo>
                  <a:pt x="262" y="352"/>
                  <a:pt x="266" y="356"/>
                  <a:pt x="266" y="362"/>
                </a:cubicBezTo>
                <a:cubicBezTo>
                  <a:pt x="266" y="368"/>
                  <a:pt x="262" y="373"/>
                  <a:pt x="256" y="373"/>
                </a:cubicBezTo>
                <a:close/>
                <a:moveTo>
                  <a:pt x="391" y="370"/>
                </a:moveTo>
                <a:cubicBezTo>
                  <a:pt x="389" y="372"/>
                  <a:pt x="386" y="373"/>
                  <a:pt x="384" y="373"/>
                </a:cubicBezTo>
                <a:cubicBezTo>
                  <a:pt x="381" y="373"/>
                  <a:pt x="378" y="372"/>
                  <a:pt x="376" y="370"/>
                </a:cubicBezTo>
                <a:cubicBezTo>
                  <a:pt x="279" y="272"/>
                  <a:pt x="279" y="272"/>
                  <a:pt x="279" y="272"/>
                </a:cubicBezTo>
                <a:cubicBezTo>
                  <a:pt x="242" y="310"/>
                  <a:pt x="242" y="310"/>
                  <a:pt x="242" y="310"/>
                </a:cubicBezTo>
                <a:cubicBezTo>
                  <a:pt x="242" y="310"/>
                  <a:pt x="242" y="310"/>
                  <a:pt x="242" y="310"/>
                </a:cubicBezTo>
                <a:cubicBezTo>
                  <a:pt x="246" y="314"/>
                  <a:pt x="246" y="321"/>
                  <a:pt x="242" y="325"/>
                </a:cubicBezTo>
                <a:cubicBezTo>
                  <a:pt x="240" y="327"/>
                  <a:pt x="237" y="328"/>
                  <a:pt x="234" y="328"/>
                </a:cubicBezTo>
                <a:cubicBezTo>
                  <a:pt x="231" y="328"/>
                  <a:pt x="229" y="327"/>
                  <a:pt x="227" y="325"/>
                </a:cubicBezTo>
                <a:cubicBezTo>
                  <a:pt x="151" y="250"/>
                  <a:pt x="151" y="250"/>
                  <a:pt x="151" y="250"/>
                </a:cubicBezTo>
                <a:cubicBezTo>
                  <a:pt x="147" y="246"/>
                  <a:pt x="147" y="239"/>
                  <a:pt x="151" y="235"/>
                </a:cubicBezTo>
                <a:cubicBezTo>
                  <a:pt x="155" y="230"/>
                  <a:pt x="162" y="230"/>
                  <a:pt x="166" y="235"/>
                </a:cubicBezTo>
                <a:cubicBezTo>
                  <a:pt x="257" y="144"/>
                  <a:pt x="257" y="144"/>
                  <a:pt x="257" y="144"/>
                </a:cubicBezTo>
                <a:cubicBezTo>
                  <a:pt x="253" y="140"/>
                  <a:pt x="253" y="133"/>
                  <a:pt x="257" y="129"/>
                </a:cubicBezTo>
                <a:cubicBezTo>
                  <a:pt x="261" y="125"/>
                  <a:pt x="268" y="125"/>
                  <a:pt x="272" y="129"/>
                </a:cubicBezTo>
                <a:cubicBezTo>
                  <a:pt x="347" y="204"/>
                  <a:pt x="347" y="204"/>
                  <a:pt x="347" y="204"/>
                </a:cubicBezTo>
                <a:cubicBezTo>
                  <a:pt x="352" y="209"/>
                  <a:pt x="352" y="215"/>
                  <a:pt x="347" y="220"/>
                </a:cubicBezTo>
                <a:cubicBezTo>
                  <a:pt x="345" y="222"/>
                  <a:pt x="343" y="223"/>
                  <a:pt x="340" y="223"/>
                </a:cubicBezTo>
                <a:cubicBezTo>
                  <a:pt x="337" y="223"/>
                  <a:pt x="334" y="222"/>
                  <a:pt x="332" y="220"/>
                </a:cubicBezTo>
                <a:cubicBezTo>
                  <a:pt x="295" y="257"/>
                  <a:pt x="295" y="257"/>
                  <a:pt x="295" y="257"/>
                </a:cubicBezTo>
                <a:cubicBezTo>
                  <a:pt x="295" y="257"/>
                  <a:pt x="295" y="257"/>
                  <a:pt x="295" y="257"/>
                </a:cubicBezTo>
                <a:cubicBezTo>
                  <a:pt x="391" y="355"/>
                  <a:pt x="391" y="355"/>
                  <a:pt x="391" y="355"/>
                </a:cubicBezTo>
                <a:cubicBezTo>
                  <a:pt x="395" y="359"/>
                  <a:pt x="395" y="366"/>
                  <a:pt x="391" y="370"/>
                </a:cubicBezTo>
                <a:close/>
                <a:moveTo>
                  <a:pt x="317" y="204"/>
                </a:moveTo>
                <a:cubicBezTo>
                  <a:pt x="227" y="295"/>
                  <a:pt x="227" y="295"/>
                  <a:pt x="227" y="295"/>
                </a:cubicBezTo>
                <a:cubicBezTo>
                  <a:pt x="181" y="250"/>
                  <a:pt x="181" y="250"/>
                  <a:pt x="181" y="250"/>
                </a:cubicBezTo>
                <a:cubicBezTo>
                  <a:pt x="272" y="159"/>
                  <a:pt x="272" y="159"/>
                  <a:pt x="272" y="159"/>
                </a:cubicBezTo>
                <a:lnTo>
                  <a:pt x="317" y="204"/>
                </a:lnTo>
                <a:close/>
              </a:path>
            </a:pathLst>
          </a:custGeom>
          <a:solidFill>
            <a:schemeClr val="tx2"/>
          </a:solidFill>
          <a:ln>
            <a:noFill/>
          </a:ln>
        </p:spPr>
        <p:txBody>
          <a:bodyPr vert="horz" wrap="square" lIns="91085" tIns="45542" rIns="91085" bIns="45542" numCol="1" anchor="t" anchorCtr="0" compatLnSpc="1">
            <a:prstTxWarp prst="textNoShape">
              <a:avLst/>
            </a:prstTxWarp>
          </a:bodyPr>
          <a:lstStyle/>
          <a:p>
            <a:pPr defTabSz="685800">
              <a:defRPr/>
            </a:pPr>
            <a:endParaRPr lang="en-GB" sz="239">
              <a:solidFill>
                <a:srgbClr val="000000"/>
              </a:solidFill>
              <a:latin typeface="Arial" panose="020B0604020202020204"/>
            </a:endParaRPr>
          </a:p>
        </p:txBody>
      </p:sp>
      <p:pic>
        <p:nvPicPr>
          <p:cNvPr id="9" name="Plassholder for bilde 5" descr="Innkjøpsforespørsel i DFØ-appen | DFØ">
            <a:extLst>
              <a:ext uri="{FF2B5EF4-FFF2-40B4-BE49-F238E27FC236}">
                <a16:creationId xmlns:a16="http://schemas.microsoft.com/office/drawing/2014/main" id="{5FA8AC0C-E7BD-7F47-0662-91C1526D7E4C}"/>
              </a:ext>
            </a:extLst>
          </p:cNvPr>
          <p:cNvPicPr>
            <a:picLocks noChangeAspect="1"/>
          </p:cNvPicPr>
          <p:nvPr/>
        </p:nvPicPr>
        <p:blipFill rotWithShape="1">
          <a:blip r:embed="rId6"/>
          <a:srcRect l="7579" t="4756" r="2813" b="2461"/>
          <a:stretch/>
        </p:blipFill>
        <p:spPr>
          <a:xfrm rot="568802">
            <a:off x="7329946" y="1788808"/>
            <a:ext cx="1484371" cy="3062744"/>
          </a:xfrm>
          <a:prstGeom prst="rect">
            <a:avLst/>
          </a:prstGeom>
        </p:spPr>
      </p:pic>
      <p:sp>
        <p:nvSpPr>
          <p:cNvPr id="14" name="TextBox 13">
            <a:extLst>
              <a:ext uri="{FF2B5EF4-FFF2-40B4-BE49-F238E27FC236}">
                <a16:creationId xmlns:a16="http://schemas.microsoft.com/office/drawing/2014/main" id="{9F8EF70D-48E1-4191-8AB0-2D42BD3AE333}"/>
              </a:ext>
            </a:extLst>
          </p:cNvPr>
          <p:cNvSpPr txBox="1"/>
          <p:nvPr/>
        </p:nvSpPr>
        <p:spPr>
          <a:xfrm>
            <a:off x="457200" y="926095"/>
            <a:ext cx="7148384" cy="1731243"/>
          </a:xfrm>
          <a:prstGeom prst="rect">
            <a:avLst/>
          </a:prstGeom>
          <a:noFill/>
        </p:spPr>
        <p:txBody>
          <a:bodyPr wrap="square" lIns="68580" tIns="34290" rIns="68580" bIns="34290" rtlCol="0" anchor="t">
            <a:spAutoFit/>
          </a:bodyPr>
          <a:lstStyle/>
          <a:p>
            <a:pPr defTabSz="685800">
              <a:defRPr/>
            </a:pPr>
            <a:r>
              <a:rPr lang="nb-NO" sz="1200">
                <a:solidFill>
                  <a:srgbClr val="000000"/>
                </a:solidFill>
                <a:latin typeface="Arial" panose="020B0604020202020204"/>
              </a:rPr>
              <a:t>Grad av endringer vil variere ut i fra hvilke roller den enkelte er tildelt, men for de alle fleste vil endringene være knyttet til to forhold: </a:t>
            </a:r>
          </a:p>
          <a:p>
            <a:pPr defTabSz="685800">
              <a:defRPr/>
            </a:pPr>
            <a:endParaRPr lang="nb-NO" sz="1200">
              <a:solidFill>
                <a:srgbClr val="000000"/>
              </a:solidFill>
              <a:latin typeface="Arial" panose="020B0604020202020204"/>
            </a:endParaRPr>
          </a:p>
          <a:p>
            <a:pPr marL="257175" indent="-257175" defTabSz="685800">
              <a:buFontTx/>
              <a:buAutoNum type="arabicParenR"/>
              <a:defRPr/>
            </a:pPr>
            <a:r>
              <a:rPr lang="nb-NO" sz="1200" b="1">
                <a:solidFill>
                  <a:srgbClr val="000000"/>
                </a:solidFill>
                <a:latin typeface="Arial" panose="020B0604020202020204"/>
              </a:rPr>
              <a:t>Ansattforholdet</a:t>
            </a:r>
            <a:r>
              <a:rPr lang="nb-NO" sz="1200">
                <a:solidFill>
                  <a:srgbClr val="000000"/>
                </a:solidFill>
                <a:latin typeface="Arial" panose="020B0604020202020204"/>
              </a:rPr>
              <a:t> (felles for alle på NTNU) – Som ansatt på NTNU skal nå reiseregninger, ferie, permisjoner osv. håndteres gjennom SAP Selvbetjeningsløsning istedenfor HR-portalen</a:t>
            </a:r>
            <a:br>
              <a:rPr lang="nb-NO" sz="1200">
                <a:solidFill>
                  <a:srgbClr val="000000"/>
                </a:solidFill>
                <a:latin typeface="Arial" panose="020B0604020202020204"/>
              </a:rPr>
            </a:br>
            <a:endParaRPr lang="nb-NO" sz="1200">
              <a:solidFill>
                <a:srgbClr val="000000"/>
              </a:solidFill>
              <a:latin typeface="Arial" panose="020B0604020202020204"/>
            </a:endParaRPr>
          </a:p>
          <a:p>
            <a:pPr marL="257175" indent="-257175" defTabSz="685800">
              <a:buFontTx/>
              <a:buAutoNum type="arabicParenR"/>
              <a:defRPr/>
            </a:pPr>
            <a:r>
              <a:rPr lang="nb-NO" sz="1200" b="1">
                <a:solidFill>
                  <a:srgbClr val="000000"/>
                </a:solidFill>
                <a:latin typeface="Arial" panose="020B0604020202020204"/>
              </a:rPr>
              <a:t>Som </a:t>
            </a:r>
            <a:r>
              <a:rPr lang="nb-NO" sz="1200" b="1" err="1">
                <a:solidFill>
                  <a:srgbClr val="000000"/>
                </a:solidFill>
                <a:latin typeface="Arial" panose="020B0604020202020204"/>
              </a:rPr>
              <a:t>kostnadsgodkjenner</a:t>
            </a:r>
            <a:r>
              <a:rPr lang="nb-NO" sz="1200" b="1">
                <a:solidFill>
                  <a:srgbClr val="000000"/>
                </a:solidFill>
                <a:latin typeface="Arial" panose="020B0604020202020204"/>
              </a:rPr>
              <a:t> og/eller </a:t>
            </a:r>
            <a:r>
              <a:rPr lang="nb-NO" sz="1200" b="1" err="1">
                <a:solidFill>
                  <a:srgbClr val="000000"/>
                </a:solidFill>
                <a:latin typeface="Arial" panose="020B0604020202020204"/>
              </a:rPr>
              <a:t>personalgodkjenner</a:t>
            </a:r>
            <a:r>
              <a:rPr lang="nb-NO" sz="1200">
                <a:solidFill>
                  <a:srgbClr val="000000"/>
                </a:solidFill>
                <a:latin typeface="Arial" panose="020B0604020202020204"/>
              </a:rPr>
              <a:t>: Vil få oppgaver til godkjenning i SAP og Unit4 ERP*</a:t>
            </a:r>
            <a:endParaRPr lang="nb-NO" sz="1200">
              <a:solidFill>
                <a:srgbClr val="000000"/>
              </a:solidFill>
              <a:latin typeface="Arial" panose="020B0604020202020204"/>
              <a:cs typeface="Arial"/>
            </a:endParaRPr>
          </a:p>
          <a:p>
            <a:pPr defTabSz="685800">
              <a:defRPr/>
            </a:pPr>
            <a:endParaRPr lang="nb-NO" sz="1200">
              <a:solidFill>
                <a:srgbClr val="000000"/>
              </a:solidFill>
              <a:latin typeface="Arial" panose="020B0604020202020204"/>
            </a:endParaRPr>
          </a:p>
        </p:txBody>
      </p:sp>
      <p:sp>
        <p:nvSpPr>
          <p:cNvPr id="19" name="TextBox 18">
            <a:extLst>
              <a:ext uri="{FF2B5EF4-FFF2-40B4-BE49-F238E27FC236}">
                <a16:creationId xmlns:a16="http://schemas.microsoft.com/office/drawing/2014/main" id="{BBE7E221-CF7A-41EB-A1C4-8893D7A7B27D}"/>
              </a:ext>
            </a:extLst>
          </p:cNvPr>
          <p:cNvSpPr txBox="1"/>
          <p:nvPr/>
        </p:nvSpPr>
        <p:spPr>
          <a:xfrm>
            <a:off x="457199" y="2549646"/>
            <a:ext cx="6316347" cy="461665"/>
          </a:xfrm>
          <a:prstGeom prst="rect">
            <a:avLst/>
          </a:prstGeom>
          <a:noFill/>
        </p:spPr>
        <p:txBody>
          <a:bodyPr wrap="square">
            <a:spAutoFit/>
          </a:bodyPr>
          <a:lstStyle/>
          <a:p>
            <a:pPr defTabSz="685800">
              <a:defRPr/>
            </a:pPr>
            <a:r>
              <a:rPr lang="nb-NO" sz="1200" b="1">
                <a:solidFill>
                  <a:srgbClr val="014694"/>
                </a:solidFill>
                <a:latin typeface="Arial" panose="020B0604020202020204"/>
              </a:rPr>
              <a:t>Oppgavene vil i stor grad være de samme som i dag, men i en ny løsning. Noen forhold å være oppmerksom på:</a:t>
            </a:r>
          </a:p>
        </p:txBody>
      </p:sp>
      <p:pic>
        <p:nvPicPr>
          <p:cNvPr id="12" name="Graphic 10" descr="Female Profile with solid fill">
            <a:extLst>
              <a:ext uri="{FF2B5EF4-FFF2-40B4-BE49-F238E27FC236}">
                <a16:creationId xmlns:a16="http://schemas.microsoft.com/office/drawing/2014/main" id="{C2520655-1E2C-44FE-89DC-AC09B04FB60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072131" y="0"/>
            <a:ext cx="1125642" cy="1125642"/>
          </a:xfrm>
          <a:prstGeom prst="rect">
            <a:avLst/>
          </a:prstGeom>
        </p:spPr>
      </p:pic>
    </p:spTree>
    <p:extLst>
      <p:ext uri="{BB962C8B-B14F-4D97-AF65-F5344CB8AC3E}">
        <p14:creationId xmlns:p14="http://schemas.microsoft.com/office/powerpoint/2010/main" val="550681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Object 44" hidden="1">
            <a:extLst>
              <a:ext uri="{FF2B5EF4-FFF2-40B4-BE49-F238E27FC236}">
                <a16:creationId xmlns:a16="http://schemas.microsoft.com/office/drawing/2014/main" id="{E284E773-A67A-4B54-BB29-5B2153D9C977}"/>
              </a:ext>
            </a:extLst>
          </p:cNvPr>
          <p:cNvGraphicFramePr>
            <a:graphicFrameLocks noChangeAspect="1"/>
          </p:cNvGraphicFramePr>
          <p:nvPr>
            <p:custDataLst>
              <p:tags r:id="rId1"/>
            </p:custDataLst>
            <p:extLst>
              <p:ext uri="{D42A27DB-BD31-4B8C-83A1-F6EECF244321}">
                <p14:modId xmlns:p14="http://schemas.microsoft.com/office/powerpoint/2010/main" val="3115176290"/>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45" name="Object 44" hidden="1">
                        <a:extLst>
                          <a:ext uri="{FF2B5EF4-FFF2-40B4-BE49-F238E27FC236}">
                            <a16:creationId xmlns:a16="http://schemas.microsoft.com/office/drawing/2014/main" id="{E284E773-A67A-4B54-BB29-5B2153D9C977}"/>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C6FE23F8-72D2-E64B-B9C2-8C16EC1B275B}"/>
              </a:ext>
            </a:extLst>
          </p:cNvPr>
          <p:cNvSpPr>
            <a:spLocks noGrp="1"/>
          </p:cNvSpPr>
          <p:nvPr>
            <p:ph type="title"/>
          </p:nvPr>
        </p:nvSpPr>
        <p:spPr>
          <a:xfrm>
            <a:off x="301385" y="71089"/>
            <a:ext cx="8418747" cy="1202510"/>
          </a:xfrm>
        </p:spPr>
        <p:txBody>
          <a:bodyPr vert="horz"/>
          <a:lstStyle/>
          <a:p>
            <a:r>
              <a:rPr lang="nb-NO"/>
              <a:t>Hvilke endringer gjelder alle </a:t>
            </a:r>
            <a:br>
              <a:rPr lang="nb-NO"/>
            </a:br>
            <a:r>
              <a:rPr lang="nb-NO"/>
              <a:t>ansatte?</a:t>
            </a:r>
          </a:p>
        </p:txBody>
      </p:sp>
      <p:grpSp>
        <p:nvGrpSpPr>
          <p:cNvPr id="27" name="Group 26">
            <a:extLst>
              <a:ext uri="{FF2B5EF4-FFF2-40B4-BE49-F238E27FC236}">
                <a16:creationId xmlns:a16="http://schemas.microsoft.com/office/drawing/2014/main" id="{73470CB0-D6DA-40BC-AB80-4C474FF97040}"/>
              </a:ext>
            </a:extLst>
          </p:cNvPr>
          <p:cNvGrpSpPr/>
          <p:nvPr/>
        </p:nvGrpSpPr>
        <p:grpSpPr>
          <a:xfrm>
            <a:off x="1111761" y="1790354"/>
            <a:ext cx="1399396" cy="809578"/>
            <a:chOff x="2309469" y="3212135"/>
            <a:chExt cx="2153081" cy="1370144"/>
          </a:xfrm>
        </p:grpSpPr>
        <p:pic>
          <p:nvPicPr>
            <p:cNvPr id="28" name="Picture 27">
              <a:extLst>
                <a:ext uri="{FF2B5EF4-FFF2-40B4-BE49-F238E27FC236}">
                  <a16:creationId xmlns:a16="http://schemas.microsoft.com/office/drawing/2014/main" id="{1CF0E483-BCB2-4804-958A-E985B435FDF9}"/>
                </a:ext>
              </a:extLst>
            </p:cNvPr>
            <p:cNvPicPr>
              <a:picLocks noChangeAspect="1"/>
            </p:cNvPicPr>
            <p:nvPr/>
          </p:nvPicPr>
          <p:blipFill>
            <a:blip r:embed="rId6"/>
            <a:stretch>
              <a:fillRect/>
            </a:stretch>
          </p:blipFill>
          <p:spPr>
            <a:xfrm>
              <a:off x="2972609" y="3529075"/>
              <a:ext cx="1489941" cy="105320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9" name="Picture 28" descr="Icon&#10;&#10;Description automatically generated">
              <a:extLst>
                <a:ext uri="{FF2B5EF4-FFF2-40B4-BE49-F238E27FC236}">
                  <a16:creationId xmlns:a16="http://schemas.microsoft.com/office/drawing/2014/main" id="{DC43E138-F774-43EE-8D03-36B7F0C7E886}"/>
                </a:ext>
              </a:extLst>
            </p:cNvPr>
            <p:cNvPicPr>
              <a:picLocks noChangeAspect="1"/>
            </p:cNvPicPr>
            <p:nvPr/>
          </p:nvPicPr>
          <p:blipFill rotWithShape="1">
            <a:blip r:embed="rId7"/>
            <a:srcRect l="13342" r="18505"/>
            <a:stretch/>
          </p:blipFill>
          <p:spPr>
            <a:xfrm>
              <a:off x="2309469" y="3212135"/>
              <a:ext cx="1326281" cy="517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30" name="TextBox 29">
            <a:extLst>
              <a:ext uri="{FF2B5EF4-FFF2-40B4-BE49-F238E27FC236}">
                <a16:creationId xmlns:a16="http://schemas.microsoft.com/office/drawing/2014/main" id="{AF63ACB9-43A0-403D-BB28-FFC8F6912D7C}"/>
              </a:ext>
            </a:extLst>
          </p:cNvPr>
          <p:cNvSpPr txBox="1"/>
          <p:nvPr/>
        </p:nvSpPr>
        <p:spPr>
          <a:xfrm>
            <a:off x="497999" y="1192648"/>
            <a:ext cx="4153089" cy="461665"/>
          </a:xfrm>
          <a:prstGeom prst="rect">
            <a:avLst/>
          </a:prstGeom>
          <a:noFill/>
        </p:spPr>
        <p:txBody>
          <a:bodyPr wrap="square">
            <a:spAutoFit/>
          </a:bodyPr>
          <a:lstStyle/>
          <a:p>
            <a:pPr defTabSz="914378">
              <a:defRPr/>
            </a:pPr>
            <a:r>
              <a:rPr lang="nb-NO" sz="1200" b="1" err="1">
                <a:solidFill>
                  <a:srgbClr val="000000"/>
                </a:solidFill>
                <a:latin typeface="Arial" panose="020B0604020202020204"/>
              </a:rPr>
              <a:t>Hovedendring</a:t>
            </a:r>
            <a:r>
              <a:rPr lang="nb-NO" sz="1200">
                <a:solidFill>
                  <a:srgbClr val="000000"/>
                </a:solidFill>
                <a:latin typeface="Arial" panose="020B0604020202020204"/>
              </a:rPr>
              <a:t>: Fra </a:t>
            </a:r>
            <a:r>
              <a:rPr lang="nb-NO" sz="1200" b="1" i="1">
                <a:solidFill>
                  <a:srgbClr val="000000"/>
                </a:solidFill>
                <a:latin typeface="Arial" panose="020B0604020202020204"/>
              </a:rPr>
              <a:t>HR-portalen</a:t>
            </a:r>
            <a:r>
              <a:rPr lang="nb-NO" sz="1200" i="1">
                <a:solidFill>
                  <a:srgbClr val="000000"/>
                </a:solidFill>
                <a:latin typeface="Arial" panose="020B0604020202020204"/>
              </a:rPr>
              <a:t> </a:t>
            </a:r>
            <a:r>
              <a:rPr lang="nb-NO" sz="1200">
                <a:solidFill>
                  <a:srgbClr val="000000"/>
                </a:solidFill>
                <a:latin typeface="Arial" panose="020B0604020202020204"/>
              </a:rPr>
              <a:t>til</a:t>
            </a:r>
            <a:r>
              <a:rPr lang="nb-NO" sz="1200" i="1">
                <a:solidFill>
                  <a:srgbClr val="000000"/>
                </a:solidFill>
                <a:latin typeface="Arial" panose="020B0604020202020204"/>
              </a:rPr>
              <a:t> </a:t>
            </a:r>
            <a:r>
              <a:rPr lang="nb-NO" sz="1200" b="1" i="1">
                <a:solidFill>
                  <a:srgbClr val="000000"/>
                </a:solidFill>
                <a:latin typeface="Arial" panose="020B0604020202020204"/>
              </a:rPr>
              <a:t>SAP Selvbetjeningsportal og DFØ - App</a:t>
            </a:r>
            <a:endParaRPr lang="en-US" sz="1100">
              <a:solidFill>
                <a:srgbClr val="000000"/>
              </a:solidFill>
              <a:latin typeface="Arial" panose="020B0604020202020204"/>
            </a:endParaRPr>
          </a:p>
        </p:txBody>
      </p:sp>
      <p:sp>
        <p:nvSpPr>
          <p:cNvPr id="32" name="TextBox 31">
            <a:extLst>
              <a:ext uri="{FF2B5EF4-FFF2-40B4-BE49-F238E27FC236}">
                <a16:creationId xmlns:a16="http://schemas.microsoft.com/office/drawing/2014/main" id="{45ECBAB2-20F7-47A7-9C0C-C38B35429943}"/>
              </a:ext>
            </a:extLst>
          </p:cNvPr>
          <p:cNvSpPr txBox="1"/>
          <p:nvPr/>
        </p:nvSpPr>
        <p:spPr>
          <a:xfrm>
            <a:off x="4030520" y="1167137"/>
            <a:ext cx="3505133" cy="276999"/>
          </a:xfrm>
          <a:prstGeom prst="rect">
            <a:avLst/>
          </a:prstGeom>
          <a:noFill/>
        </p:spPr>
        <p:txBody>
          <a:bodyPr wrap="square">
            <a:spAutoFit/>
          </a:bodyPr>
          <a:lstStyle/>
          <a:p>
            <a:pPr defTabSz="914378">
              <a:defRPr/>
            </a:pPr>
            <a:r>
              <a:rPr lang="nb-NO" sz="1200" b="1">
                <a:solidFill>
                  <a:srgbClr val="000000"/>
                </a:solidFill>
                <a:latin typeface="Arial" panose="020B0604020202020204"/>
              </a:rPr>
              <a:t>Andre viktige endringer: </a:t>
            </a:r>
            <a:endParaRPr lang="en-US" sz="1100" b="1">
              <a:solidFill>
                <a:srgbClr val="000000"/>
              </a:solidFill>
              <a:latin typeface="Arial" panose="020B0604020202020204"/>
            </a:endParaRPr>
          </a:p>
        </p:txBody>
      </p:sp>
      <p:sp>
        <p:nvSpPr>
          <p:cNvPr id="33" name="TextBox 32">
            <a:extLst>
              <a:ext uri="{FF2B5EF4-FFF2-40B4-BE49-F238E27FC236}">
                <a16:creationId xmlns:a16="http://schemas.microsoft.com/office/drawing/2014/main" id="{B08C8C28-7E21-47CA-B8B4-E6C62B52B3B1}"/>
              </a:ext>
            </a:extLst>
          </p:cNvPr>
          <p:cNvSpPr txBox="1"/>
          <p:nvPr/>
        </p:nvSpPr>
        <p:spPr>
          <a:xfrm>
            <a:off x="4015030" y="1460870"/>
            <a:ext cx="4475805" cy="2970044"/>
          </a:xfrm>
          <a:prstGeom prst="rect">
            <a:avLst/>
          </a:prstGeom>
          <a:noFill/>
        </p:spPr>
        <p:txBody>
          <a:bodyPr wrap="square">
            <a:spAutoFit/>
          </a:bodyPr>
          <a:lstStyle/>
          <a:p>
            <a:pPr marL="285743" indent="-285743">
              <a:buFont typeface="Arial" panose="020B0604020202020204" pitchFamily="34" charset="0"/>
              <a:buChar char="•"/>
              <a:defRPr/>
            </a:pPr>
            <a:r>
              <a:rPr lang="nb-NO" sz="1100">
                <a:solidFill>
                  <a:srgbClr val="000000"/>
                </a:solidFill>
                <a:latin typeface="Arial" panose="020B0604020202020204"/>
              </a:rPr>
              <a:t>Navnet ditt i systemet hentes direkte fra Folkeregisteret</a:t>
            </a:r>
          </a:p>
          <a:p>
            <a:pPr marL="285743" indent="-285743">
              <a:buFont typeface="Arial" panose="020B0604020202020204" pitchFamily="34" charset="0"/>
              <a:buChar char="•"/>
              <a:defRPr/>
            </a:pPr>
            <a:endParaRPr lang="nb-NO" sz="1100" b="1">
              <a:solidFill>
                <a:srgbClr val="000000"/>
              </a:solidFill>
              <a:latin typeface="Arial" panose="020B0604020202020204"/>
            </a:endParaRPr>
          </a:p>
          <a:p>
            <a:pPr marL="285743" indent="-285743">
              <a:buFont typeface="Arial" panose="020B0604020202020204" pitchFamily="34" charset="0"/>
              <a:buChar char="•"/>
              <a:defRPr/>
            </a:pPr>
            <a:r>
              <a:rPr lang="nb-NO" sz="1100">
                <a:solidFill>
                  <a:srgbClr val="000000"/>
                </a:solidFill>
                <a:latin typeface="Arial" panose="020B0604020202020204"/>
              </a:rPr>
              <a:t>Etter 1.1 må du inn å registrere evt. barn under 12 år i selvbetjeningsportalen, dette må gjøres for å få tildelt kvote for fri ved  barns sykdom </a:t>
            </a:r>
          </a:p>
          <a:p>
            <a:pPr>
              <a:defRPr/>
            </a:pPr>
            <a:endParaRPr lang="nb-NO" sz="1100">
              <a:solidFill>
                <a:srgbClr val="000000"/>
              </a:solidFill>
              <a:highlight>
                <a:srgbClr val="FFFF00"/>
              </a:highlight>
              <a:latin typeface="Arial" panose="020B0604020202020204"/>
            </a:endParaRPr>
          </a:p>
          <a:p>
            <a:pPr marL="285743" indent="-285743">
              <a:buFont typeface="Arial" panose="020B0604020202020204" pitchFamily="34" charset="0"/>
              <a:buChar char="•"/>
              <a:defRPr/>
            </a:pPr>
            <a:r>
              <a:rPr lang="nb-NO" sz="1100">
                <a:solidFill>
                  <a:srgbClr val="000000"/>
                </a:solidFill>
                <a:latin typeface="Arial" panose="020B0604020202020204"/>
              </a:rPr>
              <a:t>Alle som har endret personinformasjon og/eller bankkonto etter 5. oktober må innen 4. januar oppdatere dette </a:t>
            </a:r>
          </a:p>
          <a:p>
            <a:pPr marL="285743" indent="-285743">
              <a:buFont typeface="Arial" panose="020B0604020202020204" pitchFamily="34" charset="0"/>
              <a:buChar char="•"/>
              <a:defRPr/>
            </a:pPr>
            <a:endParaRPr lang="nb-NO" sz="1100" b="1">
              <a:solidFill>
                <a:srgbClr val="000000"/>
              </a:solidFill>
              <a:latin typeface="Arial" panose="020B0604020202020204"/>
            </a:endParaRPr>
          </a:p>
          <a:p>
            <a:pPr marL="285743" indent="-285743">
              <a:buFont typeface="Arial" panose="020B0604020202020204" pitchFamily="34" charset="0"/>
              <a:buChar char="•"/>
              <a:defRPr/>
            </a:pPr>
            <a:r>
              <a:rPr lang="nb-NO" sz="1100">
                <a:solidFill>
                  <a:srgbClr val="000000"/>
                </a:solidFill>
                <a:latin typeface="Arial" panose="020B0604020202020204"/>
              </a:rPr>
              <a:t>Innebygde lovkrav i lønnssystemet bidrar til økt kontroll og etterlevelse</a:t>
            </a:r>
          </a:p>
          <a:p>
            <a:pPr marL="285743" indent="-285743">
              <a:buFont typeface="Arial" panose="020B0604020202020204" pitchFamily="34" charset="0"/>
              <a:buChar char="•"/>
              <a:defRPr/>
            </a:pPr>
            <a:endParaRPr lang="nb-NO" sz="1100">
              <a:solidFill>
                <a:srgbClr val="000000"/>
              </a:solidFill>
              <a:latin typeface="Arial" panose="020B0604020202020204"/>
            </a:endParaRPr>
          </a:p>
          <a:p>
            <a:pPr marL="285743" indent="-285743">
              <a:buFont typeface="Arial" panose="020B0604020202020204" pitchFamily="34" charset="0"/>
              <a:buChar char="•"/>
              <a:defRPr/>
            </a:pPr>
            <a:r>
              <a:rPr lang="nb-NO" sz="1100">
                <a:solidFill>
                  <a:srgbClr val="000000"/>
                </a:solidFill>
                <a:latin typeface="Arial" panose="020B0604020202020204"/>
              </a:rPr>
              <a:t>Nye </a:t>
            </a:r>
            <a:r>
              <a:rPr lang="nb-NO" sz="1100" err="1">
                <a:solidFill>
                  <a:srgbClr val="000000"/>
                </a:solidFill>
                <a:latin typeface="Arial" panose="020B0604020202020204"/>
              </a:rPr>
              <a:t>kostnadstedsnummer</a:t>
            </a:r>
            <a:r>
              <a:rPr lang="nb-NO" sz="1100">
                <a:solidFill>
                  <a:srgbClr val="000000"/>
                </a:solidFill>
                <a:latin typeface="Arial" panose="020B0604020202020204"/>
              </a:rPr>
              <a:t> og delprosjektnummer ved bestilling av varer og tjenester</a:t>
            </a:r>
          </a:p>
          <a:p>
            <a:pPr marL="285743" indent="-285743">
              <a:buFont typeface="Arial" panose="020B0604020202020204" pitchFamily="34" charset="0"/>
              <a:buChar char="•"/>
              <a:defRPr/>
            </a:pPr>
            <a:endParaRPr lang="nb-NO" sz="1100">
              <a:solidFill>
                <a:srgbClr val="000000"/>
              </a:solidFill>
              <a:latin typeface="Arial" panose="020B0604020202020204"/>
            </a:endParaRPr>
          </a:p>
          <a:p>
            <a:pPr marL="285743" indent="-285743">
              <a:buFont typeface="Arial" panose="020B0604020202020204" pitchFamily="34" charset="0"/>
              <a:buChar char="•"/>
              <a:defRPr/>
            </a:pPr>
            <a:r>
              <a:rPr lang="nb-NO" sz="1100">
                <a:solidFill>
                  <a:srgbClr val="000000"/>
                </a:solidFill>
                <a:latin typeface="Arial" panose="020B0604020202020204"/>
              </a:rPr>
              <a:t>Nye </a:t>
            </a:r>
            <a:r>
              <a:rPr lang="nb-NO" sz="1100" err="1">
                <a:solidFill>
                  <a:srgbClr val="000000"/>
                </a:solidFill>
                <a:latin typeface="Arial" panose="020B0604020202020204"/>
              </a:rPr>
              <a:t>godkjennere</a:t>
            </a:r>
            <a:r>
              <a:rPr lang="nb-NO" sz="1100">
                <a:solidFill>
                  <a:srgbClr val="000000"/>
                </a:solidFill>
                <a:latin typeface="Arial" panose="020B0604020202020204"/>
              </a:rPr>
              <a:t> og roller (både personalgodkjenner og kostnadsgodkjenner)</a:t>
            </a:r>
          </a:p>
        </p:txBody>
      </p:sp>
      <p:cxnSp>
        <p:nvCxnSpPr>
          <p:cNvPr id="34" name="Straight Connector 33">
            <a:extLst>
              <a:ext uri="{FF2B5EF4-FFF2-40B4-BE49-F238E27FC236}">
                <a16:creationId xmlns:a16="http://schemas.microsoft.com/office/drawing/2014/main" id="{2DC986B5-C925-453B-97A9-BC797F6A26C8}"/>
              </a:ext>
            </a:extLst>
          </p:cNvPr>
          <p:cNvCxnSpPr>
            <a:cxnSpLocks/>
          </p:cNvCxnSpPr>
          <p:nvPr/>
        </p:nvCxnSpPr>
        <p:spPr>
          <a:xfrm>
            <a:off x="3738775" y="1371892"/>
            <a:ext cx="0" cy="2830622"/>
          </a:xfrm>
          <a:prstGeom prst="line">
            <a:avLst/>
          </a:prstGeom>
          <a:ln>
            <a:prstDash val="sysDot"/>
          </a:ln>
        </p:spPr>
        <p:style>
          <a:lnRef idx="2">
            <a:schemeClr val="accent2"/>
          </a:lnRef>
          <a:fillRef idx="0">
            <a:schemeClr val="accent2"/>
          </a:fillRef>
          <a:effectRef idx="1">
            <a:schemeClr val="accent2"/>
          </a:effectRef>
          <a:fontRef idx="minor">
            <a:schemeClr val="tx1"/>
          </a:fontRef>
        </p:style>
      </p:cxnSp>
      <p:sp>
        <p:nvSpPr>
          <p:cNvPr id="40" name="TextBox 39">
            <a:extLst>
              <a:ext uri="{FF2B5EF4-FFF2-40B4-BE49-F238E27FC236}">
                <a16:creationId xmlns:a16="http://schemas.microsoft.com/office/drawing/2014/main" id="{4748B9A3-BAAB-4AFD-88D2-C70692B0F508}"/>
              </a:ext>
            </a:extLst>
          </p:cNvPr>
          <p:cNvSpPr txBox="1"/>
          <p:nvPr/>
        </p:nvSpPr>
        <p:spPr>
          <a:xfrm>
            <a:off x="726559" y="2787203"/>
            <a:ext cx="2600808" cy="1038746"/>
          </a:xfrm>
          <a:prstGeom prst="rect">
            <a:avLst/>
          </a:prstGeom>
          <a:noFill/>
        </p:spPr>
        <p:txBody>
          <a:bodyPr wrap="square" lIns="68580" tIns="34290" rIns="68580" bIns="34290" anchor="t">
            <a:spAutoFit/>
          </a:bodyPr>
          <a:lstStyle/>
          <a:p>
            <a:r>
              <a:rPr lang="nb-NO" sz="1050">
                <a:solidFill>
                  <a:srgbClr val="272833"/>
                </a:solidFill>
              </a:rPr>
              <a:t>På </a:t>
            </a:r>
            <a:r>
              <a:rPr lang="nb-NO" sz="1050">
                <a:solidFill>
                  <a:srgbClr val="0B5FFF"/>
                </a:solidFill>
                <a:hlinkClick r:id="rId8"/>
              </a:rPr>
              <a:t>DFØ-appen</a:t>
            </a:r>
            <a:r>
              <a:rPr lang="nb-NO" sz="1050">
                <a:solidFill>
                  <a:srgbClr val="272833"/>
                </a:solidFill>
              </a:rPr>
              <a:t> finner du de mest brukte funksjonene, for </a:t>
            </a:r>
            <a:r>
              <a:rPr lang="nb-NO" sz="1050">
                <a:solidFill>
                  <a:srgbClr val="272833"/>
                </a:solidFill>
                <a:latin typeface="Arial "/>
              </a:rPr>
              <a:t>eksempel:</a:t>
            </a:r>
            <a:br>
              <a:rPr lang="nb-NO" sz="1050">
                <a:solidFill>
                  <a:srgbClr val="272833"/>
                </a:solidFill>
                <a:latin typeface="Arial "/>
              </a:rPr>
            </a:br>
            <a:endParaRPr lang="nb-NO" sz="1050">
              <a:solidFill>
                <a:srgbClr val="272833"/>
              </a:solidFill>
              <a:latin typeface="Arial "/>
              <a:cs typeface="Arial" panose="020B0604020202020204"/>
            </a:endParaRPr>
          </a:p>
          <a:p>
            <a:pPr marL="214313" indent="-214313">
              <a:buFont typeface="Arial"/>
              <a:buChar char="•"/>
            </a:pPr>
            <a:r>
              <a:rPr lang="nb-NO" sz="1050">
                <a:solidFill>
                  <a:srgbClr val="272833"/>
                </a:solidFill>
              </a:rPr>
              <a:t>sende inn reiseregning eller refusjon</a:t>
            </a:r>
            <a:endParaRPr lang="nb-NO" sz="1200">
              <a:solidFill>
                <a:srgbClr val="272833"/>
              </a:solidFill>
              <a:cs typeface="Arial"/>
            </a:endParaRPr>
          </a:p>
          <a:p>
            <a:pPr marL="214313" indent="-214313">
              <a:buFont typeface="Arial"/>
              <a:buChar char="•"/>
            </a:pPr>
            <a:r>
              <a:rPr lang="nb-NO" sz="1050">
                <a:solidFill>
                  <a:srgbClr val="272833"/>
                </a:solidFill>
              </a:rPr>
              <a:t>registrere arbeidstid/prosjekttid</a:t>
            </a:r>
            <a:endParaRPr lang="nb-NO" sz="1200">
              <a:solidFill>
                <a:srgbClr val="272833"/>
              </a:solidFill>
              <a:cs typeface="Arial"/>
            </a:endParaRPr>
          </a:p>
          <a:p>
            <a:pPr marL="214313" indent="-214313">
              <a:buFont typeface="Arial"/>
              <a:buChar char="•"/>
            </a:pPr>
            <a:r>
              <a:rPr lang="nb-NO" sz="1050">
                <a:solidFill>
                  <a:srgbClr val="272833"/>
                </a:solidFill>
              </a:rPr>
              <a:t>søke om ferie og fravær</a:t>
            </a:r>
          </a:p>
        </p:txBody>
      </p:sp>
      <p:pic>
        <p:nvPicPr>
          <p:cNvPr id="13" name="Graphic 10" descr="Target Audience with solid fill">
            <a:extLst>
              <a:ext uri="{FF2B5EF4-FFF2-40B4-BE49-F238E27FC236}">
                <a16:creationId xmlns:a16="http://schemas.microsoft.com/office/drawing/2014/main" id="{41D89CF3-DE2C-46E0-9152-43E7D6792C7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018358" y="-116182"/>
            <a:ext cx="1125642" cy="1125642"/>
          </a:xfrm>
          <a:prstGeom prst="rect">
            <a:avLst/>
          </a:prstGeom>
        </p:spPr>
      </p:pic>
    </p:spTree>
    <p:extLst>
      <p:ext uri="{BB962C8B-B14F-4D97-AF65-F5344CB8AC3E}">
        <p14:creationId xmlns:p14="http://schemas.microsoft.com/office/powerpoint/2010/main" val="1579117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01E7909-5839-49DA-9880-D3D53EE56585}"/>
              </a:ext>
            </a:extLst>
          </p:cNvPr>
          <p:cNvGraphicFramePr>
            <a:graphicFrameLocks noChangeAspect="1"/>
          </p:cNvGraphicFramePr>
          <p:nvPr>
            <p:custDataLst>
              <p:tags r:id="rId1"/>
            </p:custDataLst>
            <p:extLst>
              <p:ext uri="{D42A27DB-BD31-4B8C-83A1-F6EECF244321}">
                <p14:modId xmlns:p14="http://schemas.microsoft.com/office/powerpoint/2010/main" val="1915013158"/>
              </p:ext>
            </p:ext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6" name="Object 5" hidden="1">
                        <a:extLst>
                          <a:ext uri="{FF2B5EF4-FFF2-40B4-BE49-F238E27FC236}">
                            <a16:creationId xmlns:a16="http://schemas.microsoft.com/office/drawing/2014/main" id="{C01E7909-5839-49DA-9880-D3D53EE56585}"/>
                          </a:ext>
                        </a:extLst>
                      </p:cNvPr>
                      <p:cNvPicPr/>
                      <p:nvPr/>
                    </p:nvPicPr>
                    <p:blipFill>
                      <a:blip r:embed="rId4"/>
                      <a:stretch>
                        <a:fillRect/>
                      </a:stretch>
                    </p:blipFill>
                    <p:spPr>
                      <a:xfrm>
                        <a:off x="1192" y="1192"/>
                        <a:ext cx="1191" cy="1191"/>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E053DB7D-716F-4FA3-85A7-14EF1A8F6B28}"/>
              </a:ext>
            </a:extLst>
          </p:cNvPr>
          <p:cNvSpPr>
            <a:spLocks noGrp="1"/>
          </p:cNvSpPr>
          <p:nvPr>
            <p:ph type="title"/>
          </p:nvPr>
        </p:nvSpPr>
        <p:spPr>
          <a:xfrm>
            <a:off x="128390" y="132988"/>
            <a:ext cx="8418747" cy="586957"/>
          </a:xfrm>
        </p:spPr>
        <p:txBody>
          <a:bodyPr vert="horz"/>
          <a:lstStyle/>
          <a:p>
            <a:r>
              <a:rPr lang="nb-NO" sz="3200"/>
              <a:t>Hva må alle </a:t>
            </a:r>
            <a:r>
              <a:rPr lang="nb-NO" sz="3200" b="0" i="1" u="sng"/>
              <a:t>ansatte</a:t>
            </a:r>
            <a:r>
              <a:rPr lang="nb-NO" sz="3200"/>
              <a:t> gjøre før overgang?</a:t>
            </a:r>
          </a:p>
        </p:txBody>
      </p:sp>
      <p:sp>
        <p:nvSpPr>
          <p:cNvPr id="9" name="TextBox 8">
            <a:extLst>
              <a:ext uri="{FF2B5EF4-FFF2-40B4-BE49-F238E27FC236}">
                <a16:creationId xmlns:a16="http://schemas.microsoft.com/office/drawing/2014/main" id="{9378DEAF-1704-4D8D-9CAA-E0D3C288CA89}"/>
              </a:ext>
            </a:extLst>
          </p:cNvPr>
          <p:cNvSpPr txBox="1"/>
          <p:nvPr/>
        </p:nvSpPr>
        <p:spPr>
          <a:xfrm>
            <a:off x="1191223" y="1090248"/>
            <a:ext cx="7753865" cy="230832"/>
          </a:xfrm>
          <a:prstGeom prst="rect">
            <a:avLst/>
          </a:prstGeom>
          <a:solidFill>
            <a:schemeClr val="bg1"/>
          </a:solidFill>
        </p:spPr>
        <p:txBody>
          <a:bodyPr wrap="square" lIns="68580" tIns="34290" rIns="68580" bIns="34290" anchor="t">
            <a:spAutoFit/>
          </a:bodyPr>
          <a:lstStyle/>
          <a:p>
            <a:pPr>
              <a:buFont typeface="+mj-lt"/>
              <a:buAutoNum type="arabicPeriod"/>
            </a:pPr>
            <a:r>
              <a:rPr lang="nb-NO" sz="1050" b="1">
                <a:solidFill>
                  <a:srgbClr val="000000"/>
                </a:solidFill>
                <a:latin typeface="inherit"/>
              </a:rPr>
              <a:t> Delta og gjennomfør opplæring for din rolle</a:t>
            </a:r>
            <a:r>
              <a:rPr lang="nb-NO" sz="1050">
                <a:solidFill>
                  <a:srgbClr val="000000"/>
                </a:solidFill>
                <a:latin typeface="Calibri"/>
                <a:cs typeface="Calibri"/>
              </a:rPr>
              <a:t>.  Gjelder alle ansattgrupper. </a:t>
            </a:r>
            <a:r>
              <a:rPr lang="nb-NO" sz="1050">
                <a:solidFill>
                  <a:srgbClr val="000000"/>
                </a:solidFill>
                <a:latin typeface="Calibri"/>
                <a:cs typeface="Calibri"/>
                <a:hlinkClick r:id="rId5"/>
              </a:rPr>
              <a:t>Intranettside for opplæring</a:t>
            </a:r>
            <a:endParaRPr lang="nb-NO" sz="1050">
              <a:solidFill>
                <a:srgbClr val="000000"/>
              </a:solidFill>
              <a:latin typeface="Calibri"/>
              <a:cs typeface="Calibri"/>
            </a:endParaRPr>
          </a:p>
        </p:txBody>
      </p:sp>
      <p:sp>
        <p:nvSpPr>
          <p:cNvPr id="10" name="TextBox 9">
            <a:extLst>
              <a:ext uri="{FF2B5EF4-FFF2-40B4-BE49-F238E27FC236}">
                <a16:creationId xmlns:a16="http://schemas.microsoft.com/office/drawing/2014/main" id="{3C1EC599-7A17-4069-BE77-5C4FEC7BB4AA}"/>
              </a:ext>
            </a:extLst>
          </p:cNvPr>
          <p:cNvSpPr txBox="1"/>
          <p:nvPr/>
        </p:nvSpPr>
        <p:spPr>
          <a:xfrm>
            <a:off x="1191224" y="1546044"/>
            <a:ext cx="7753865" cy="577081"/>
          </a:xfrm>
          <a:prstGeom prst="rect">
            <a:avLst/>
          </a:prstGeom>
          <a:noFill/>
        </p:spPr>
        <p:txBody>
          <a:bodyPr wrap="square">
            <a:spAutoFit/>
          </a:bodyPr>
          <a:lstStyle/>
          <a:p>
            <a:pPr algn="l">
              <a:buFont typeface="+mj-lt"/>
              <a:buAutoNum type="arabicPeriod" startAt="2"/>
            </a:pPr>
            <a:r>
              <a:rPr lang="nb-NO" sz="1050" b="1">
                <a:solidFill>
                  <a:srgbClr val="000000"/>
                </a:solidFill>
                <a:latin typeface="inherit"/>
              </a:rPr>
              <a:t>Rydd opp i ufullstendige skjema i HR-portalen: </a:t>
            </a:r>
            <a:r>
              <a:rPr lang="nb-NO" sz="1050">
                <a:solidFill>
                  <a:srgbClr val="333333"/>
                </a:solidFill>
                <a:latin typeface="inherit"/>
              </a:rPr>
              <a:t>Hvis du har skjema med status «under registrering» eller «retur registrering”, må du rydde så snart som mulig.</a:t>
            </a:r>
            <a:r>
              <a:rPr lang="nb-NO" sz="1050">
                <a:solidFill>
                  <a:srgbClr val="000000"/>
                </a:solidFill>
                <a:latin typeface="inherit"/>
              </a:rPr>
              <a:t> Det som ikke er slettet eller overført når tilgangen til HR-portalen stenges, blir liggende igjen utilgjengelig for ansatte. </a:t>
            </a:r>
            <a:r>
              <a:rPr lang="nb-NO" sz="1050">
                <a:solidFill>
                  <a:srgbClr val="000000"/>
                </a:solidFill>
                <a:latin typeface="inherit"/>
                <a:hlinkClick r:id="rId6"/>
              </a:rPr>
              <a:t>Slik rydder du i HR-portalen</a:t>
            </a:r>
            <a:endParaRPr lang="nb-NO" sz="1050">
              <a:solidFill>
                <a:srgbClr val="000000"/>
              </a:solidFill>
              <a:latin typeface="Calibri" panose="020F0502020204030204" pitchFamily="34" charset="0"/>
            </a:endParaRPr>
          </a:p>
        </p:txBody>
      </p:sp>
      <p:sp>
        <p:nvSpPr>
          <p:cNvPr id="11" name="TextBox 10">
            <a:extLst>
              <a:ext uri="{FF2B5EF4-FFF2-40B4-BE49-F238E27FC236}">
                <a16:creationId xmlns:a16="http://schemas.microsoft.com/office/drawing/2014/main" id="{44A2CBB3-5D73-4A88-A7F3-C1B7898FC076}"/>
              </a:ext>
            </a:extLst>
          </p:cNvPr>
          <p:cNvSpPr txBox="1"/>
          <p:nvPr/>
        </p:nvSpPr>
        <p:spPr>
          <a:xfrm>
            <a:off x="1191224" y="2176631"/>
            <a:ext cx="7753865" cy="738664"/>
          </a:xfrm>
          <a:prstGeom prst="rect">
            <a:avLst/>
          </a:prstGeom>
          <a:noFill/>
        </p:spPr>
        <p:txBody>
          <a:bodyPr wrap="square">
            <a:spAutoFit/>
          </a:bodyPr>
          <a:lstStyle/>
          <a:p>
            <a:pPr algn="l">
              <a:buFont typeface="+mj-lt"/>
              <a:buAutoNum type="arabicPeriod" startAt="3"/>
            </a:pPr>
            <a:r>
              <a:rPr lang="nb-NO" sz="1050" b="1">
                <a:solidFill>
                  <a:srgbClr val="000000"/>
                </a:solidFill>
                <a:latin typeface="inherit"/>
              </a:rPr>
              <a:t>Hold fristene for timelister, reiseregninger, utlegg og lignende: </a:t>
            </a:r>
            <a:r>
              <a:rPr lang="nb-NO" sz="1050">
                <a:solidFill>
                  <a:srgbClr val="000000"/>
                </a:solidFill>
                <a:latin typeface="inherit"/>
              </a:rPr>
              <a:t>Før hver lønnskjøring er det en frist for å sende inn skjema som har betydning for utbetalingen din. Nå som vi er på vei over i nytt system, er det ekstra viktig at du holder fristene for innsending. Lederen din må godkjenne innen sine frister for det. Se gjeldende datoer under knappen «frister» i HR-portalen.</a:t>
            </a:r>
            <a:endParaRPr lang="nb-NO" sz="1050">
              <a:solidFill>
                <a:srgbClr val="000000"/>
              </a:solidFill>
              <a:latin typeface="Calibri" panose="020F0502020204030204" pitchFamily="34" charset="0"/>
            </a:endParaRPr>
          </a:p>
          <a:p>
            <a:pPr marL="514337"/>
            <a:endParaRPr lang="nb-NO" sz="105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2BB39C0B-D9A4-41C2-BC61-931514C04AEC}"/>
              </a:ext>
            </a:extLst>
          </p:cNvPr>
          <p:cNvSpPr txBox="1"/>
          <p:nvPr/>
        </p:nvSpPr>
        <p:spPr>
          <a:xfrm>
            <a:off x="1191224" y="2968797"/>
            <a:ext cx="7753865" cy="1546577"/>
          </a:xfrm>
          <a:prstGeom prst="rect">
            <a:avLst/>
          </a:prstGeom>
          <a:noFill/>
        </p:spPr>
        <p:txBody>
          <a:bodyPr wrap="square">
            <a:spAutoFit/>
          </a:bodyPr>
          <a:lstStyle/>
          <a:p>
            <a:pPr algn="l">
              <a:buFont typeface="+mj-lt"/>
              <a:buAutoNum type="arabicPeriod" startAt="4"/>
            </a:pPr>
            <a:r>
              <a:rPr lang="nb-NO" sz="1050" b="1">
                <a:solidFill>
                  <a:srgbClr val="000000"/>
                </a:solidFill>
                <a:latin typeface="inherit"/>
              </a:rPr>
              <a:t>Vær à jour med feriedager og fravær</a:t>
            </a:r>
            <a:endParaRPr lang="nb-NO" sz="1050">
              <a:solidFill>
                <a:srgbClr val="000000"/>
              </a:solidFill>
              <a:latin typeface="Calibri" panose="020F0502020204030204" pitchFamily="34" charset="0"/>
            </a:endParaRPr>
          </a:p>
          <a:p>
            <a:pPr marL="380039" indent="-214308">
              <a:buFont typeface="Arial" panose="020B0604020202020204" pitchFamily="34" charset="0"/>
              <a:buChar char="•"/>
            </a:pPr>
            <a:r>
              <a:rPr lang="nb-NO" sz="1050">
                <a:solidFill>
                  <a:schemeClr val="bg1">
                    <a:lumMod val="65000"/>
                  </a:schemeClr>
                </a:solidFill>
                <a:latin typeface="inherit"/>
              </a:rPr>
              <a:t>Innen 15. november: Søk om å bruke eventuelt resterende feriedager for 2022 eller om å overføre dem til 2023. Se </a:t>
            </a:r>
            <a:r>
              <a:rPr lang="nb-NO" sz="1050">
                <a:solidFill>
                  <a:schemeClr val="bg1">
                    <a:lumMod val="65000"/>
                  </a:schemeClr>
                </a:solidFill>
                <a:latin typeface="inherit"/>
                <a:hlinkClick r:id="rId7">
                  <a:extLst>
                    <a:ext uri="{A12FA001-AC4F-418D-AE19-62706E023703}">
                      <ahyp:hlinkClr xmlns:ahyp="http://schemas.microsoft.com/office/drawing/2018/hyperlinkcolor" val="tx"/>
                    </a:ext>
                  </a:extLst>
                </a:hlinkClick>
              </a:rPr>
              <a:t>Ferie - for ansatte ved NTNU</a:t>
            </a:r>
            <a:endParaRPr lang="nb-NO" sz="1050">
              <a:solidFill>
                <a:schemeClr val="bg1">
                  <a:lumMod val="65000"/>
                </a:schemeClr>
              </a:solidFill>
              <a:latin typeface="Calibri" panose="020F0502020204030204" pitchFamily="34" charset="0"/>
            </a:endParaRPr>
          </a:p>
          <a:p>
            <a:pPr marL="380039" indent="-214308">
              <a:buFont typeface="Arial" panose="020B0604020202020204" pitchFamily="34" charset="0"/>
              <a:buChar char="•"/>
            </a:pPr>
            <a:r>
              <a:rPr lang="nb-NO" sz="1050">
                <a:solidFill>
                  <a:srgbClr val="000000"/>
                </a:solidFill>
                <a:latin typeface="inherit"/>
              </a:rPr>
              <a:t>Ble du syk i ferien? Husk å skaffe sykmelding fra lege og søke om utsettelse av feriedagene. Se </a:t>
            </a:r>
            <a:r>
              <a:rPr lang="nb-NO" sz="1050">
                <a:solidFill>
                  <a:srgbClr val="000000"/>
                </a:solidFill>
                <a:latin typeface="inherit"/>
                <a:hlinkClick r:id="rId8"/>
              </a:rPr>
              <a:t>Syk i ferien - Kunnskapsbasen - NTNU</a:t>
            </a:r>
            <a:endParaRPr lang="nb-NO" sz="1050">
              <a:solidFill>
                <a:srgbClr val="000000"/>
              </a:solidFill>
              <a:latin typeface="Calibri" panose="020F0502020204030204" pitchFamily="34" charset="0"/>
            </a:endParaRPr>
          </a:p>
          <a:p>
            <a:pPr marL="380039" indent="-214308">
              <a:buFont typeface="Arial" panose="020B0604020202020204" pitchFamily="34" charset="0"/>
              <a:buChar char="•"/>
            </a:pPr>
            <a:r>
              <a:rPr lang="nb-NO" sz="1050">
                <a:solidFill>
                  <a:srgbClr val="000000"/>
                </a:solidFill>
                <a:latin typeface="inherit"/>
              </a:rPr>
              <a:t>Sjekk at fraværet ditt i Min Tid (HR-portalen) er riktig.</a:t>
            </a:r>
            <a:endParaRPr lang="nb-NO" sz="1050">
              <a:solidFill>
                <a:srgbClr val="000000"/>
              </a:solidFill>
              <a:latin typeface="Calibri" panose="020F0502020204030204" pitchFamily="34" charset="0"/>
            </a:endParaRPr>
          </a:p>
          <a:p>
            <a:pPr marL="380039" indent="-214308">
              <a:buFont typeface="Arial" panose="020B0604020202020204" pitchFamily="34" charset="0"/>
              <a:buChar char="•"/>
            </a:pPr>
            <a:r>
              <a:rPr lang="nb-NO" sz="1050">
                <a:solidFill>
                  <a:srgbClr val="000000"/>
                </a:solidFill>
                <a:latin typeface="inherit"/>
              </a:rPr>
              <a:t>Hvis du er sykmeldt, bør du sende inn søknad om sykepenger fortløpende. Sørg for at ferie ført opp på søknaden din samsvarer nøyaktig med ferie oppført i HR-portalen.</a:t>
            </a:r>
            <a:endParaRPr lang="nb-NO" sz="1050">
              <a:solidFill>
                <a:srgbClr val="000000"/>
              </a:solidFill>
              <a:latin typeface="Calibri" panose="020F0502020204030204" pitchFamily="34" charset="0"/>
            </a:endParaRPr>
          </a:p>
          <a:p>
            <a:pPr marL="380039" indent="-214308">
              <a:spcAft>
                <a:spcPts val="600"/>
              </a:spcAft>
              <a:buFont typeface="Arial" panose="020B0604020202020204" pitchFamily="34" charset="0"/>
              <a:buChar char="•"/>
            </a:pPr>
            <a:r>
              <a:rPr lang="nb-NO" sz="1050">
                <a:solidFill>
                  <a:srgbClr val="000000"/>
                </a:solidFill>
                <a:latin typeface="inherit"/>
              </a:rPr>
              <a:t>Skal du ha foreldrepermisjon fra NTNU? Da er det viktig at du melder den inn via </a:t>
            </a:r>
            <a:r>
              <a:rPr lang="nb-NO" sz="1050">
                <a:solidFill>
                  <a:srgbClr val="000000"/>
                </a:solidFill>
                <a:latin typeface="inherit"/>
                <a:hlinkClick r:id="rId9"/>
              </a:rPr>
              <a:t>skjemaet «Meld inn foreldrepermisjon» i NTNU Hjelp</a:t>
            </a:r>
            <a:r>
              <a:rPr lang="nb-NO" sz="1050">
                <a:solidFill>
                  <a:srgbClr val="000000"/>
                </a:solidFill>
                <a:latin typeface="inherit"/>
              </a:rPr>
              <a:t> så snart som mulig.</a:t>
            </a:r>
            <a:endParaRPr lang="nb-NO" sz="1050">
              <a:solidFill>
                <a:srgbClr val="000000"/>
              </a:solidFill>
              <a:latin typeface="Calibri" panose="020F0502020204030204" pitchFamily="34" charset="0"/>
            </a:endParaRPr>
          </a:p>
        </p:txBody>
      </p:sp>
      <p:pic>
        <p:nvPicPr>
          <p:cNvPr id="14" name="Graphic 13" descr="Information with solid fill">
            <a:extLst>
              <a:ext uri="{FF2B5EF4-FFF2-40B4-BE49-F238E27FC236}">
                <a16:creationId xmlns:a16="http://schemas.microsoft.com/office/drawing/2014/main" id="{FBB1D277-485F-4E4F-9416-7ADF1FB8EDE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1968" y="1007033"/>
            <a:ext cx="540000" cy="540000"/>
          </a:xfrm>
          <a:prstGeom prst="rect">
            <a:avLst/>
          </a:prstGeom>
        </p:spPr>
      </p:pic>
      <p:pic>
        <p:nvPicPr>
          <p:cNvPr id="15" name="Graphic 14" descr="Mop and bucket with solid fill">
            <a:extLst>
              <a:ext uri="{FF2B5EF4-FFF2-40B4-BE49-F238E27FC236}">
                <a16:creationId xmlns:a16="http://schemas.microsoft.com/office/drawing/2014/main" id="{94091EF5-2F9B-4629-96C6-5A66B241AE4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01656" y="1513476"/>
            <a:ext cx="540000" cy="540000"/>
          </a:xfrm>
          <a:prstGeom prst="rect">
            <a:avLst/>
          </a:prstGeom>
        </p:spPr>
      </p:pic>
      <p:pic>
        <p:nvPicPr>
          <p:cNvPr id="16" name="Graphic 15" descr="Daily calendar with solid fill">
            <a:extLst>
              <a:ext uri="{FF2B5EF4-FFF2-40B4-BE49-F238E27FC236}">
                <a16:creationId xmlns:a16="http://schemas.microsoft.com/office/drawing/2014/main" id="{CF0D68D3-AF04-40F1-A7B7-2DB373C6B33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501656" y="2203263"/>
            <a:ext cx="540000" cy="540000"/>
          </a:xfrm>
          <a:prstGeom prst="rect">
            <a:avLst/>
          </a:prstGeom>
        </p:spPr>
      </p:pic>
      <p:pic>
        <p:nvPicPr>
          <p:cNvPr id="17" name="Graphic 16" descr="Clipboard Partially Checked with solid fill">
            <a:extLst>
              <a:ext uri="{FF2B5EF4-FFF2-40B4-BE49-F238E27FC236}">
                <a16:creationId xmlns:a16="http://schemas.microsoft.com/office/drawing/2014/main" id="{3806E78D-5333-4D88-8BF3-296FF0D52E0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501656" y="2968797"/>
            <a:ext cx="540000" cy="540000"/>
          </a:xfrm>
          <a:prstGeom prst="rect">
            <a:avLst/>
          </a:prstGeom>
        </p:spPr>
      </p:pic>
      <p:pic>
        <p:nvPicPr>
          <p:cNvPr id="13" name="Graphic 10" descr="Clipboard Mixed with solid fill">
            <a:extLst>
              <a:ext uri="{FF2B5EF4-FFF2-40B4-BE49-F238E27FC236}">
                <a16:creationId xmlns:a16="http://schemas.microsoft.com/office/drawing/2014/main" id="{5BAFA996-A6E2-4ED5-9B26-43D95A4E3AD5}"/>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8109211" y="-35394"/>
            <a:ext cx="1125642" cy="1125642"/>
          </a:xfrm>
          <a:prstGeom prst="rect">
            <a:avLst/>
          </a:prstGeom>
        </p:spPr>
      </p:pic>
    </p:spTree>
    <p:extLst>
      <p:ext uri="{BB962C8B-B14F-4D97-AF65-F5344CB8AC3E}">
        <p14:creationId xmlns:p14="http://schemas.microsoft.com/office/powerpoint/2010/main" val="4087967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01E7909-5839-49DA-9880-D3D53EE56585}"/>
              </a:ext>
            </a:extLst>
          </p:cNvPr>
          <p:cNvGraphicFramePr>
            <a:graphicFrameLocks noChangeAspect="1"/>
          </p:cNvGraphicFramePr>
          <p:nvPr>
            <p:custDataLst>
              <p:tags r:id="rId1"/>
            </p:custDataLst>
            <p:extLst>
              <p:ext uri="{D42A27DB-BD31-4B8C-83A1-F6EECF244321}">
                <p14:modId xmlns:p14="http://schemas.microsoft.com/office/powerpoint/2010/main" val="3417261630"/>
              </p:ext>
            </p:ext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6" name="Object 5" hidden="1">
                        <a:extLst>
                          <a:ext uri="{FF2B5EF4-FFF2-40B4-BE49-F238E27FC236}">
                            <a16:creationId xmlns:a16="http://schemas.microsoft.com/office/drawing/2014/main" id="{C01E7909-5839-49DA-9880-D3D53EE56585}"/>
                          </a:ext>
                        </a:extLst>
                      </p:cNvPr>
                      <p:cNvPicPr/>
                      <p:nvPr/>
                    </p:nvPicPr>
                    <p:blipFill>
                      <a:blip r:embed="rId4"/>
                      <a:stretch>
                        <a:fillRect/>
                      </a:stretch>
                    </p:blipFill>
                    <p:spPr>
                      <a:xfrm>
                        <a:off x="1192" y="1192"/>
                        <a:ext cx="1191" cy="1191"/>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E053DB7D-716F-4FA3-85A7-14EF1A8F6B28}"/>
              </a:ext>
            </a:extLst>
          </p:cNvPr>
          <p:cNvSpPr>
            <a:spLocks noGrp="1"/>
          </p:cNvSpPr>
          <p:nvPr>
            <p:ph type="title"/>
          </p:nvPr>
        </p:nvSpPr>
        <p:spPr>
          <a:xfrm>
            <a:off x="128390" y="132988"/>
            <a:ext cx="8418747" cy="586957"/>
          </a:xfrm>
        </p:spPr>
        <p:txBody>
          <a:bodyPr vert="horz"/>
          <a:lstStyle/>
          <a:p>
            <a:r>
              <a:rPr lang="nb-NO" sz="3200"/>
              <a:t>Ekstra fridag 2. januar</a:t>
            </a:r>
          </a:p>
        </p:txBody>
      </p:sp>
      <p:sp>
        <p:nvSpPr>
          <p:cNvPr id="3" name="TextBox 2">
            <a:extLst>
              <a:ext uri="{FF2B5EF4-FFF2-40B4-BE49-F238E27FC236}">
                <a16:creationId xmlns:a16="http://schemas.microsoft.com/office/drawing/2014/main" id="{FFADD93C-B61B-4ECF-8EE9-DD32722E2490}"/>
              </a:ext>
            </a:extLst>
          </p:cNvPr>
          <p:cNvSpPr txBox="1"/>
          <p:nvPr/>
        </p:nvSpPr>
        <p:spPr>
          <a:xfrm>
            <a:off x="239340" y="742967"/>
            <a:ext cx="8082314" cy="4278094"/>
          </a:xfrm>
          <a:prstGeom prst="rect">
            <a:avLst/>
          </a:prstGeom>
          <a:noFill/>
        </p:spPr>
        <p:txBody>
          <a:bodyPr wrap="square" rtlCol="0">
            <a:spAutoFit/>
          </a:bodyPr>
          <a:lstStyle/>
          <a:p>
            <a:pPr algn="l"/>
            <a:r>
              <a:rPr lang="nn-NO" sz="1600" b="0" i="0">
                <a:effectLst/>
              </a:rPr>
              <a:t>Det er lagt ut en </a:t>
            </a:r>
            <a:r>
              <a:rPr lang="nn-NO" sz="1600" b="0" i="0">
                <a:effectLst/>
                <a:hlinkClick r:id="rId5" tooltip="https://innsida.ntnu.no/start#/feed/1b66e817-80b2-3d0d-a340-60f1cd2a8110/510f69c8-dd5c-33ba-8883-5c88d86c6edc"/>
              </a:rPr>
              <a:t>posten på innsida</a:t>
            </a:r>
            <a:r>
              <a:rPr lang="nn-NO" sz="1600" b="0" i="0">
                <a:effectLst/>
              </a:rPr>
              <a:t> - det er dette som er fellesinformasjon kring fridagen. Vi har fått noen spørsmål og vil presisere:</a:t>
            </a:r>
          </a:p>
          <a:p>
            <a:pPr algn="l"/>
            <a:endParaRPr lang="nn-NO" sz="1600"/>
          </a:p>
          <a:p>
            <a:pPr marL="285750" indent="-285750" algn="l">
              <a:buFont typeface="Arial" panose="020B0604020202020204" pitchFamily="34" charset="0"/>
              <a:buChar char="•"/>
            </a:pPr>
            <a:r>
              <a:rPr lang="nn-NO" sz="1600"/>
              <a:t>Det er opp til lokal personalleder å vurdere om noen må/bør være på jobb 2. januar for å fullføre eller utføre kritiske oppgaver</a:t>
            </a:r>
          </a:p>
          <a:p>
            <a:pPr marL="742950" lvl="1" indent="-285750">
              <a:buFont typeface="Arial" panose="020B0604020202020204" pitchFamily="34" charset="0"/>
              <a:buChar char="•"/>
            </a:pPr>
            <a:r>
              <a:rPr lang="nn-NO" sz="1600"/>
              <a:t>Dette kan gjelde oppgaver ifbm. årsavslutning, oppstart eller andre oppgaver.</a:t>
            </a:r>
          </a:p>
          <a:p>
            <a:pPr marL="285750" indent="-285750">
              <a:buFont typeface="Arial" panose="020B0604020202020204" pitchFamily="34" charset="0"/>
              <a:buChar char="•"/>
            </a:pPr>
            <a:r>
              <a:rPr lang="nn-NO" sz="1600"/>
              <a:t>Det er gjort svært grundige vurderinger og forberedelser på teknisk side og det forventes ikke store avbrudd eller feil.</a:t>
            </a:r>
          </a:p>
          <a:p>
            <a:pPr marL="285750" indent="-285750">
              <a:buFont typeface="Arial" panose="020B0604020202020204" pitchFamily="34" charset="0"/>
              <a:buChar char="•"/>
            </a:pPr>
            <a:r>
              <a:rPr lang="nn-NO" sz="1600"/>
              <a:t>Det er likevel mulig at vi får noen tekniske utfordringer 2. januar og de som jobber 2. januar må være forberedt på dette</a:t>
            </a:r>
          </a:p>
          <a:p>
            <a:pPr marL="285750" indent="-285750">
              <a:buFont typeface="Arial" panose="020B0604020202020204" pitchFamily="34" charset="0"/>
              <a:buChar char="•"/>
            </a:pPr>
            <a:endParaRPr lang="nn-NO" sz="1600"/>
          </a:p>
          <a:p>
            <a:r>
              <a:rPr lang="nn-NO" sz="1600"/>
              <a:t>Viktig at det gis meldinger på lokal enhet om det er behov for at noen er på jobb slik at det er tydelighet for ansatte.</a:t>
            </a:r>
          </a:p>
          <a:p>
            <a:pPr marL="285750" indent="-285750" algn="l">
              <a:buFont typeface="Arial" panose="020B0604020202020204" pitchFamily="34" charset="0"/>
              <a:buChar char="•"/>
            </a:pPr>
            <a:endParaRPr lang="nn-NO" sz="1600"/>
          </a:p>
          <a:p>
            <a:pPr marL="285750" indent="-285750" algn="l">
              <a:buFont typeface="Arial" panose="020B0604020202020204" pitchFamily="34" charset="0"/>
              <a:buChar char="•"/>
            </a:pPr>
            <a:endParaRPr lang="nn-NO" sz="1600" b="0" i="0">
              <a:effectLst/>
            </a:endParaRPr>
          </a:p>
          <a:p>
            <a:pPr algn="l"/>
            <a:endParaRPr lang="nn-NO" sz="1600" b="0" i="0">
              <a:effectLst/>
            </a:endParaRPr>
          </a:p>
          <a:p>
            <a:endParaRPr lang="nb-NO" sz="1600"/>
          </a:p>
        </p:txBody>
      </p:sp>
      <p:pic>
        <p:nvPicPr>
          <p:cNvPr id="18" name="Graphic 10" descr="Vacation with solid fill">
            <a:extLst>
              <a:ext uri="{FF2B5EF4-FFF2-40B4-BE49-F238E27FC236}">
                <a16:creationId xmlns:a16="http://schemas.microsoft.com/office/drawing/2014/main" id="{7DECCD15-68C5-43A1-B43A-ED21745405D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018358" y="-43791"/>
            <a:ext cx="1125642" cy="1125642"/>
          </a:xfrm>
          <a:prstGeom prst="rect">
            <a:avLst/>
          </a:prstGeom>
        </p:spPr>
      </p:pic>
    </p:spTree>
    <p:extLst>
      <p:ext uri="{BB962C8B-B14F-4D97-AF65-F5344CB8AC3E}">
        <p14:creationId xmlns:p14="http://schemas.microsoft.com/office/powerpoint/2010/main" val="2042497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B9B03BA-7AA6-4B75-8A1E-56B1C9D9501A}"/>
              </a:ext>
            </a:extLst>
          </p:cNvPr>
          <p:cNvGraphicFramePr>
            <a:graphicFrameLocks noChangeAspect="1"/>
          </p:cNvGraphicFramePr>
          <p:nvPr>
            <p:custDataLst>
              <p:tags r:id="rId1"/>
            </p:custDataLst>
            <p:extLst>
              <p:ext uri="{D42A27DB-BD31-4B8C-83A1-F6EECF244321}">
                <p14:modId xmlns:p14="http://schemas.microsoft.com/office/powerpoint/2010/main" val="954887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 name="Object 4" hidden="1">
                        <a:extLst>
                          <a:ext uri="{FF2B5EF4-FFF2-40B4-BE49-F238E27FC236}">
                            <a16:creationId xmlns:a16="http://schemas.microsoft.com/office/drawing/2014/main" id="{3B9B03BA-7AA6-4B75-8A1E-56B1C9D950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74D83657-648F-46EC-BBB4-C32C6F2253C8}"/>
              </a:ext>
            </a:extLst>
          </p:cNvPr>
          <p:cNvSpPr>
            <a:spLocks noGrp="1"/>
          </p:cNvSpPr>
          <p:nvPr>
            <p:ph type="title"/>
          </p:nvPr>
        </p:nvSpPr>
        <p:spPr>
          <a:xfrm>
            <a:off x="301385" y="298339"/>
            <a:ext cx="8418747" cy="648512"/>
          </a:xfrm>
        </p:spPr>
        <p:txBody>
          <a:bodyPr vert="horz"/>
          <a:lstStyle/>
          <a:p>
            <a:r>
              <a:rPr lang="nb-NO" sz="3600"/>
              <a:t>Sykefraværsoppfølging på nav.no</a:t>
            </a:r>
            <a:endParaRPr lang="nb-NO"/>
          </a:p>
        </p:txBody>
      </p:sp>
      <p:sp>
        <p:nvSpPr>
          <p:cNvPr id="3" name="Plassholder for innhold 2">
            <a:extLst>
              <a:ext uri="{FF2B5EF4-FFF2-40B4-BE49-F238E27FC236}">
                <a16:creationId xmlns:a16="http://schemas.microsoft.com/office/drawing/2014/main" id="{D685AF32-F853-6BA6-DE0C-A6C9E7D88932}"/>
              </a:ext>
            </a:extLst>
          </p:cNvPr>
          <p:cNvSpPr>
            <a:spLocks noGrp="1"/>
          </p:cNvSpPr>
          <p:nvPr>
            <p:ph idx="1"/>
          </p:nvPr>
        </p:nvSpPr>
        <p:spPr>
          <a:xfrm>
            <a:off x="301385" y="1010266"/>
            <a:ext cx="8418747" cy="3613774"/>
          </a:xfrm>
        </p:spPr>
        <p:txBody>
          <a:bodyPr vert="horz" lIns="68580" tIns="34290" rIns="68580" bIns="34290" rtlCol="0" anchor="t">
            <a:normAutofit/>
          </a:bodyPr>
          <a:lstStyle/>
          <a:p>
            <a:endParaRPr lang="nb-NO"/>
          </a:p>
          <a:p>
            <a:endParaRPr lang="nb-NO"/>
          </a:p>
          <a:p>
            <a:endParaRPr lang="nb-NO"/>
          </a:p>
          <a:p>
            <a:endParaRPr lang="nb-NO"/>
          </a:p>
          <a:p>
            <a:endParaRPr lang="nb-NO"/>
          </a:p>
          <a:p>
            <a:endParaRPr lang="nb-NO"/>
          </a:p>
        </p:txBody>
      </p:sp>
      <p:sp>
        <p:nvSpPr>
          <p:cNvPr id="9" name="Plassholder for innhold 2">
            <a:extLst>
              <a:ext uri="{FF2B5EF4-FFF2-40B4-BE49-F238E27FC236}">
                <a16:creationId xmlns:a16="http://schemas.microsoft.com/office/drawing/2014/main" id="{A82C294D-0696-CF3C-3F53-625DBAC272DB}"/>
              </a:ext>
            </a:extLst>
          </p:cNvPr>
          <p:cNvSpPr txBox="1">
            <a:spLocks/>
          </p:cNvSpPr>
          <p:nvPr/>
        </p:nvSpPr>
        <p:spPr>
          <a:xfrm>
            <a:off x="362627" y="1010266"/>
            <a:ext cx="8418747" cy="3613774"/>
          </a:xfrm>
          <a:prstGeom prst="rect">
            <a:avLst/>
          </a:prstGeom>
        </p:spPr>
        <p:txBody>
          <a:bodyPr vert="horz" lIns="68580" tIns="34290" rIns="68580" bIns="34290" rtlCol="0" anchor="t">
            <a:normAutofit fontScale="62500" lnSpcReduction="20000"/>
          </a:bodyPr>
          <a:lst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nb-NO" sz="2400"/>
          </a:p>
          <a:p>
            <a:r>
              <a:rPr lang="nb-NO" sz="2400"/>
              <a:t>Sykefraværsoppfølging ligger til personalleder</a:t>
            </a:r>
          </a:p>
          <a:p>
            <a:pPr lvl="1"/>
            <a:r>
              <a:rPr lang="nb-NO" sz="2000"/>
              <a:t>Instituttleder eller formell nivå 4-leder </a:t>
            </a:r>
          </a:p>
          <a:p>
            <a:pPr lvl="1"/>
            <a:r>
              <a:rPr lang="nb-NO" sz="2000"/>
              <a:t>Kontorsjef følger opp teknisk-administrativt ansatte</a:t>
            </a:r>
          </a:p>
          <a:p>
            <a:endParaRPr lang="nb-NO" sz="2400"/>
          </a:p>
          <a:p>
            <a:r>
              <a:rPr lang="nb-NO" sz="2400"/>
              <a:t>Rutine for endring av oppfølgingsansvarlig – overføring kan gjøres til annen leder med personalansvar (i samme linje: vitenskapelig eller tekn./adm.)</a:t>
            </a:r>
          </a:p>
          <a:p>
            <a:endParaRPr lang="nb-NO" sz="2400"/>
          </a:p>
          <a:p>
            <a:r>
              <a:rPr lang="nb-NO" sz="2400"/>
              <a:t>Mange viktige grunner for at dette skal utføres av nærmeste personalleder:</a:t>
            </a:r>
          </a:p>
          <a:p>
            <a:endParaRPr lang="nb-NO" sz="2400"/>
          </a:p>
          <a:p>
            <a:pPr marL="685800" lvl="1" indent="-342900">
              <a:buFont typeface="Arial"/>
              <a:buAutoNum type="arabicParenR"/>
            </a:pPr>
            <a:r>
              <a:rPr lang="nb-NO" sz="2000"/>
              <a:t>Sykefraværsoppfølging er en oppgave som skal ligge til nærmeste leder. Kan delegere oppgave, ikke ansvar, til eks. nestledere, formelle nivå 4 ledere, avdelingsleder.</a:t>
            </a:r>
          </a:p>
          <a:p>
            <a:pPr marL="685800" lvl="1" indent="-342900">
              <a:buFont typeface="Arial"/>
              <a:buAutoNum type="arabicParenR"/>
            </a:pPr>
            <a:r>
              <a:rPr lang="nb-NO" sz="2000"/>
              <a:t>God sykefraværsoppfølging er et viktig arbeidsmiljøforebyggende tiltak</a:t>
            </a:r>
          </a:p>
          <a:p>
            <a:pPr marL="685800" lvl="1" indent="-342900">
              <a:buFont typeface="Arial"/>
              <a:buAutoNum type="arabicParenR"/>
            </a:pPr>
            <a:r>
              <a:rPr lang="nb-NO" sz="2000"/>
              <a:t>Viktig for å få etablert en god praksis rundt sykefraværsarbeidet</a:t>
            </a:r>
          </a:p>
          <a:p>
            <a:pPr lvl="2">
              <a:buFont typeface="Wingdings"/>
              <a:buChar char="Ø"/>
            </a:pPr>
            <a:r>
              <a:rPr lang="nb-NO" sz="1800"/>
              <a:t>Mer realistisk statistikk</a:t>
            </a:r>
          </a:p>
          <a:p>
            <a:pPr lvl="2">
              <a:buFont typeface="Wingdings"/>
              <a:buChar char="Ø"/>
            </a:pPr>
            <a:r>
              <a:rPr lang="nb-NO" sz="1800"/>
              <a:t>Arbeidsgiver får mer riktig refusjon</a:t>
            </a:r>
          </a:p>
          <a:p>
            <a:pPr lvl="2">
              <a:buFont typeface="Wingdings"/>
              <a:buChar char="Ø"/>
            </a:pPr>
            <a:r>
              <a:rPr lang="nb-NO" sz="1800"/>
              <a:t>Ansatte ivaretas i tidlig fase av sykefraværet</a:t>
            </a:r>
          </a:p>
          <a:p>
            <a:endParaRPr lang="nb-NO" sz="2400"/>
          </a:p>
          <a:p>
            <a:endParaRPr lang="nb-NO" sz="2400"/>
          </a:p>
          <a:p>
            <a:endParaRPr lang="nb-NO" sz="2400"/>
          </a:p>
          <a:p>
            <a:endParaRPr lang="nb-NO" sz="2400"/>
          </a:p>
          <a:p>
            <a:endParaRPr lang="nb-NO" sz="2400"/>
          </a:p>
          <a:p>
            <a:endParaRPr lang="nb-NO" sz="2400"/>
          </a:p>
          <a:p>
            <a:endParaRPr lang="nb-NO" sz="2400"/>
          </a:p>
        </p:txBody>
      </p:sp>
      <p:pic>
        <p:nvPicPr>
          <p:cNvPr id="10" name="Bilde 5" descr="Syk bie">
            <a:extLst>
              <a:ext uri="{FF2B5EF4-FFF2-40B4-BE49-F238E27FC236}">
                <a16:creationId xmlns:a16="http://schemas.microsoft.com/office/drawing/2014/main" id="{53812C48-6177-CD73-1EB4-5121EC24B0BA}"/>
              </a:ext>
            </a:extLst>
          </p:cNvPr>
          <p:cNvPicPr>
            <a:picLocks noChangeAspect="1"/>
          </p:cNvPicPr>
          <p:nvPr/>
        </p:nvPicPr>
        <p:blipFill>
          <a:blip r:embed="rId6"/>
          <a:stretch>
            <a:fillRect/>
          </a:stretch>
        </p:blipFill>
        <p:spPr>
          <a:xfrm>
            <a:off x="7620828" y="3567681"/>
            <a:ext cx="1160545" cy="1160545"/>
          </a:xfrm>
          <a:prstGeom prst="rect">
            <a:avLst/>
          </a:prstGeom>
        </p:spPr>
      </p:pic>
      <p:pic>
        <p:nvPicPr>
          <p:cNvPr id="6" name="Graphic 10" descr="Fever with solid fill">
            <a:extLst>
              <a:ext uri="{FF2B5EF4-FFF2-40B4-BE49-F238E27FC236}">
                <a16:creationId xmlns:a16="http://schemas.microsoft.com/office/drawing/2014/main" id="{2E57C6FD-8E9C-4909-BA40-B9C1F2C64D6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844148" y="91164"/>
            <a:ext cx="1126800" cy="1126800"/>
          </a:xfrm>
          <a:prstGeom prst="rect">
            <a:avLst/>
          </a:prstGeom>
        </p:spPr>
      </p:pic>
    </p:spTree>
    <p:extLst>
      <p:ext uri="{BB962C8B-B14F-4D97-AF65-F5344CB8AC3E}">
        <p14:creationId xmlns:p14="http://schemas.microsoft.com/office/powerpoint/2010/main" val="1587596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7B080C6-2D69-4743-9BB7-D8ECB14F4FCD}"/>
              </a:ext>
            </a:extLst>
          </p:cNvPr>
          <p:cNvGraphicFramePr>
            <a:graphicFrameLocks noChangeAspect="1"/>
          </p:cNvGraphicFramePr>
          <p:nvPr>
            <p:custDataLst>
              <p:tags r:id="rId1"/>
            </p:custDataLst>
            <p:extLst>
              <p:ext uri="{D42A27DB-BD31-4B8C-83A1-F6EECF244321}">
                <p14:modId xmlns:p14="http://schemas.microsoft.com/office/powerpoint/2010/main" val="1130863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7" name="Object 6" hidden="1">
                        <a:extLst>
                          <a:ext uri="{FF2B5EF4-FFF2-40B4-BE49-F238E27FC236}">
                            <a16:creationId xmlns:a16="http://schemas.microsoft.com/office/drawing/2014/main" id="{E7B080C6-2D69-4743-9BB7-D8ECB14F4F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8AB2A7-1E48-4C4E-9DD2-9A388E7183D6}"/>
              </a:ext>
            </a:extLst>
          </p:cNvPr>
          <p:cNvSpPr>
            <a:spLocks noGrp="1"/>
          </p:cNvSpPr>
          <p:nvPr>
            <p:ph type="title"/>
          </p:nvPr>
        </p:nvSpPr>
        <p:spPr/>
        <p:txBody>
          <a:bodyPr vert="horz"/>
          <a:lstStyle/>
          <a:p>
            <a:r>
              <a:rPr lang="nb-NO"/>
              <a:t>Gjesteregistrering - GREG</a:t>
            </a:r>
          </a:p>
        </p:txBody>
      </p:sp>
      <p:sp>
        <p:nvSpPr>
          <p:cNvPr id="3" name="Content Placeholder 2">
            <a:extLst>
              <a:ext uri="{FF2B5EF4-FFF2-40B4-BE49-F238E27FC236}">
                <a16:creationId xmlns:a16="http://schemas.microsoft.com/office/drawing/2014/main" id="{4CA24184-65F9-437B-94E8-5F00E5BAC789}"/>
              </a:ext>
            </a:extLst>
          </p:cNvPr>
          <p:cNvSpPr>
            <a:spLocks noGrp="1"/>
          </p:cNvSpPr>
          <p:nvPr>
            <p:ph idx="1"/>
          </p:nvPr>
        </p:nvSpPr>
        <p:spPr/>
        <p:txBody>
          <a:bodyPr>
            <a:normAutofit fontScale="77500" lnSpcReduction="20000"/>
          </a:bodyPr>
          <a:lstStyle/>
          <a:p>
            <a:pPr algn="l"/>
            <a:r>
              <a:rPr lang="nb-NO" b="0" i="0">
                <a:solidFill>
                  <a:srgbClr val="272833"/>
                </a:solidFill>
                <a:effectLst/>
                <a:latin typeface="Open Sans" panose="020B0606030504020204" pitchFamily="34" charset="0"/>
              </a:rPr>
              <a:t>Gjestetjenesten er en ny registreringsløsning for NTNUs gjester. Den må benyttes for å registrere alle nye gjester, gjesteforskere og eksterne som trenger IT brukerkonto/tilgang på NTNU.</a:t>
            </a:r>
          </a:p>
          <a:p>
            <a:pPr algn="l"/>
            <a:r>
              <a:rPr lang="nb-NO" b="0" i="0">
                <a:solidFill>
                  <a:srgbClr val="272833"/>
                </a:solidFill>
                <a:effectLst/>
                <a:latin typeface="Open Sans" panose="020B0606030504020204" pitchFamily="34" charset="0"/>
              </a:rPr>
              <a:t>Gjestetjenesten er en selvbetjeningstjeneste hvor du som leder/kontaktperson kan administrere din enhets gjester.</a:t>
            </a:r>
          </a:p>
          <a:p>
            <a:pPr algn="l"/>
            <a:r>
              <a:rPr lang="nb-NO" b="0" i="0">
                <a:solidFill>
                  <a:srgbClr val="272833"/>
                </a:solidFill>
                <a:effectLst/>
                <a:latin typeface="Open Sans" panose="020B0606030504020204" pitchFamily="34" charset="0"/>
              </a:rPr>
              <a:t>I Gjestetjenesten kan man:</a:t>
            </a:r>
          </a:p>
          <a:p>
            <a:pPr lvl="1">
              <a:buFont typeface="Arial" panose="020B0604020202020204" pitchFamily="34" charset="0"/>
              <a:buChar char="•"/>
            </a:pPr>
            <a:r>
              <a:rPr lang="nb-NO" b="0" i="0">
                <a:solidFill>
                  <a:srgbClr val="272833"/>
                </a:solidFill>
                <a:effectLst/>
                <a:latin typeface="Open Sans" panose="020B0606030504020204" pitchFamily="34" charset="0"/>
              </a:rPr>
              <a:t>Registrere nye gjester, inkl. invitere gjester til å verifisere seg og registrere sine kontaktopplysninger</a:t>
            </a:r>
          </a:p>
          <a:p>
            <a:pPr lvl="1">
              <a:buFont typeface="Arial" panose="020B0604020202020204" pitchFamily="34" charset="0"/>
              <a:buChar char="•"/>
            </a:pPr>
            <a:r>
              <a:rPr lang="nb-NO" b="0" i="0">
                <a:solidFill>
                  <a:srgbClr val="272833"/>
                </a:solidFill>
                <a:effectLst/>
                <a:latin typeface="Open Sans" panose="020B0606030504020204" pitchFamily="34" charset="0"/>
              </a:rPr>
              <a:t>Forlenge og avslutte dine gjesters tilknytninger</a:t>
            </a:r>
          </a:p>
          <a:p>
            <a:pPr lvl="1">
              <a:buFont typeface="Arial" panose="020B0604020202020204" pitchFamily="34" charset="0"/>
              <a:buChar char="•"/>
            </a:pPr>
            <a:r>
              <a:rPr lang="nb-NO" b="0" i="0">
                <a:solidFill>
                  <a:srgbClr val="272833"/>
                </a:solidFill>
                <a:effectLst/>
                <a:latin typeface="Open Sans" panose="020B0606030504020204" pitchFamily="34" charset="0"/>
              </a:rPr>
              <a:t>Oversikt over dine registrere gjester</a:t>
            </a:r>
          </a:p>
          <a:p>
            <a:pPr>
              <a:buFont typeface="Arial" panose="020B0604020202020204" pitchFamily="34" charset="0"/>
              <a:buChar char="•"/>
            </a:pPr>
            <a:r>
              <a:rPr lang="nb-NO">
                <a:solidFill>
                  <a:srgbClr val="272833"/>
                </a:solidFill>
                <a:latin typeface="Open Sans" panose="020B0606030504020204" pitchFamily="34" charset="0"/>
              </a:rPr>
              <a:t>Behovshaver kontrakt og </a:t>
            </a:r>
            <a:r>
              <a:rPr lang="nb-NO" err="1">
                <a:solidFill>
                  <a:srgbClr val="272833"/>
                </a:solidFill>
                <a:latin typeface="Open Sans" panose="020B0606030504020204" pitchFamily="34" charset="0"/>
              </a:rPr>
              <a:t>personalgodkjenner</a:t>
            </a:r>
            <a:r>
              <a:rPr lang="nb-NO">
                <a:solidFill>
                  <a:srgbClr val="272833"/>
                </a:solidFill>
                <a:latin typeface="Open Sans" panose="020B0606030504020204" pitchFamily="34" charset="0"/>
              </a:rPr>
              <a:t> blir lagt inn som verter i GREG. Det lages en tilpasset versjon av tilgangsavtalen som skal benyttes for ledergodkjenning før en gjest blir lagt inn i GREG.</a:t>
            </a:r>
          </a:p>
          <a:p>
            <a:pPr>
              <a:buFont typeface="Arial" panose="020B0604020202020204" pitchFamily="34" charset="0"/>
              <a:buChar char="•"/>
            </a:pPr>
            <a:r>
              <a:rPr lang="nb-NO" b="0" i="0">
                <a:solidFill>
                  <a:srgbClr val="272833"/>
                </a:solidFill>
                <a:effectLst/>
                <a:latin typeface="Open Sans" panose="020B0606030504020204" pitchFamily="34" charset="0"/>
              </a:rPr>
              <a:t>Mer info ligger her: </a:t>
            </a:r>
            <a:r>
              <a:rPr lang="nb-NO">
                <a:hlinkClick r:id="rId5"/>
              </a:rPr>
              <a:t>Gjestetjenesten - Kunnskapsbasen – NTNU</a:t>
            </a:r>
            <a:endParaRPr lang="nb-NO" b="0" i="0">
              <a:solidFill>
                <a:srgbClr val="272833"/>
              </a:solidFill>
              <a:effectLst/>
              <a:latin typeface="Open Sans" panose="020B0606030504020204" pitchFamily="34" charset="0"/>
            </a:endParaRPr>
          </a:p>
          <a:p>
            <a:endParaRPr lang="nb-NO"/>
          </a:p>
        </p:txBody>
      </p:sp>
      <p:pic>
        <p:nvPicPr>
          <p:cNvPr id="6" name="Graphic 10" descr="Employee badge with solid fill">
            <a:extLst>
              <a:ext uri="{FF2B5EF4-FFF2-40B4-BE49-F238E27FC236}">
                <a16:creationId xmlns:a16="http://schemas.microsoft.com/office/drawing/2014/main" id="{5A9C9D7A-C4E9-4E0B-9B90-2F1B9836371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935863" y="-43940"/>
            <a:ext cx="1126800" cy="1126800"/>
          </a:xfrm>
          <a:prstGeom prst="rect">
            <a:avLst/>
          </a:prstGeom>
        </p:spPr>
      </p:pic>
    </p:spTree>
    <p:extLst>
      <p:ext uri="{BB962C8B-B14F-4D97-AF65-F5344CB8AC3E}">
        <p14:creationId xmlns:p14="http://schemas.microsoft.com/office/powerpoint/2010/main" val="1781578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C42397C-040F-4BC3-B42B-3CACB8AC4C7C}"/>
              </a:ext>
            </a:extLst>
          </p:cNvPr>
          <p:cNvGraphicFramePr>
            <a:graphicFrameLocks noChangeAspect="1"/>
          </p:cNvGraphicFramePr>
          <p:nvPr>
            <p:custDataLst>
              <p:tags r:id="rId1"/>
            </p:custDataLst>
            <p:extLst>
              <p:ext uri="{D42A27DB-BD31-4B8C-83A1-F6EECF244321}">
                <p14:modId xmlns:p14="http://schemas.microsoft.com/office/powerpoint/2010/main" val="3546228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5" name="Object 4" hidden="1">
                        <a:extLst>
                          <a:ext uri="{FF2B5EF4-FFF2-40B4-BE49-F238E27FC236}">
                            <a16:creationId xmlns:a16="http://schemas.microsoft.com/office/drawing/2014/main" id="{EC42397C-040F-4BC3-B42B-3CACB8AC4C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294929-6088-4BB1-8700-AF48EDB4B722}"/>
              </a:ext>
            </a:extLst>
          </p:cNvPr>
          <p:cNvSpPr>
            <a:spLocks noGrp="1"/>
          </p:cNvSpPr>
          <p:nvPr>
            <p:ph type="title"/>
          </p:nvPr>
        </p:nvSpPr>
        <p:spPr/>
        <p:txBody>
          <a:bodyPr vert="horz"/>
          <a:lstStyle/>
          <a:p>
            <a:r>
              <a:rPr lang="nb-NO"/>
              <a:t>Tilganger fra 2022 til 2023</a:t>
            </a:r>
          </a:p>
        </p:txBody>
      </p:sp>
      <p:sp>
        <p:nvSpPr>
          <p:cNvPr id="3" name="Content Placeholder 2">
            <a:extLst>
              <a:ext uri="{FF2B5EF4-FFF2-40B4-BE49-F238E27FC236}">
                <a16:creationId xmlns:a16="http://schemas.microsoft.com/office/drawing/2014/main" id="{528C1097-AC9F-49DD-9246-071583BC3ED8}"/>
              </a:ext>
            </a:extLst>
          </p:cNvPr>
          <p:cNvSpPr>
            <a:spLocks noGrp="1"/>
          </p:cNvSpPr>
          <p:nvPr>
            <p:ph idx="1"/>
          </p:nvPr>
        </p:nvSpPr>
        <p:spPr/>
        <p:txBody>
          <a:bodyPr>
            <a:normAutofit fontScale="85000" lnSpcReduction="10000"/>
          </a:bodyPr>
          <a:lstStyle/>
          <a:p>
            <a:pPr marL="0" indent="0">
              <a:buNone/>
            </a:pPr>
            <a:r>
              <a:rPr lang="nb-NO" b="1"/>
              <a:t>Gjester</a:t>
            </a:r>
            <a:br>
              <a:rPr lang="nb-NO" b="1"/>
            </a:br>
            <a:r>
              <a:rPr lang="nb-NO"/>
              <a:t>IT forlenger alle gjester sine tilganger fra 2022 til et stykke inn i 2023 om de ligger med avslutningsdato 30.12.2022 eller 31.12.2022. Alle med avslutning inn i 2023 får sine tilganger </a:t>
            </a:r>
            <a:r>
              <a:rPr lang="nb-NO" err="1"/>
              <a:t>viderført</a:t>
            </a:r>
            <a:r>
              <a:rPr lang="nb-NO"/>
              <a:t>.</a:t>
            </a:r>
          </a:p>
          <a:p>
            <a:pPr lvl="1"/>
            <a:r>
              <a:rPr lang="nb-NO"/>
              <a:t>Dette er et tiltak for å sikre at ingen som kanskje skal ha tilganger videre får dette.</a:t>
            </a:r>
          </a:p>
          <a:p>
            <a:pPr marL="0" indent="0">
              <a:buNone/>
            </a:pPr>
            <a:br>
              <a:rPr lang="nb-NO" b="1"/>
            </a:br>
            <a:r>
              <a:rPr lang="nb-NO" b="1"/>
              <a:t>Ansatte</a:t>
            </a:r>
            <a:br>
              <a:rPr lang="nb-NO" b="1"/>
            </a:br>
            <a:r>
              <a:rPr lang="nb-NO"/>
              <a:t>Alle ansatte som er konvertert inn i nye løsninger får som utgangspunkt sine tilganger videreført</a:t>
            </a:r>
          </a:p>
          <a:p>
            <a:pPr lvl="1"/>
            <a:r>
              <a:rPr lang="nb-NO"/>
              <a:t>Det er innmeldte roller som styrer tilgang til nye systemer. Om noen som har en rolle i dag ikke har fått en rolle i nye systemer mister man tilganger.</a:t>
            </a:r>
          </a:p>
        </p:txBody>
      </p:sp>
      <p:pic>
        <p:nvPicPr>
          <p:cNvPr id="9" name="Graphic 10" descr="School boy with solid fill">
            <a:extLst>
              <a:ext uri="{FF2B5EF4-FFF2-40B4-BE49-F238E27FC236}">
                <a16:creationId xmlns:a16="http://schemas.microsoft.com/office/drawing/2014/main" id="{CBDEB0A0-BF17-4099-9D25-95B01474E59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156732" y="-43940"/>
            <a:ext cx="1126800" cy="1126800"/>
          </a:xfrm>
          <a:prstGeom prst="rect">
            <a:avLst/>
          </a:prstGeom>
        </p:spPr>
      </p:pic>
    </p:spTree>
    <p:extLst>
      <p:ext uri="{BB962C8B-B14F-4D97-AF65-F5344CB8AC3E}">
        <p14:creationId xmlns:p14="http://schemas.microsoft.com/office/powerpoint/2010/main" val="178772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F1653BB0-0990-4FD0-99DC-5D2DB5CDF157}"/>
              </a:ext>
            </a:extLst>
          </p:cNvPr>
          <p:cNvSpPr>
            <a:spLocks noGrp="1"/>
          </p:cNvSpPr>
          <p:nvPr>
            <p:ph type="body" idx="1"/>
          </p:nvPr>
        </p:nvSpPr>
        <p:spPr>
          <a:xfrm>
            <a:off x="406521" y="2187057"/>
            <a:ext cx="7395061" cy="1350000"/>
          </a:xfrm>
        </p:spPr>
        <p:txBody>
          <a:bodyPr>
            <a:normAutofit/>
          </a:bodyPr>
          <a:lstStyle/>
          <a:p>
            <a:r>
              <a:rPr lang="nb-NO"/>
              <a:t>Prosjektleders refleksjoner</a:t>
            </a:r>
          </a:p>
          <a:p>
            <a:endParaRPr lang="nb-NO"/>
          </a:p>
          <a:p>
            <a:endParaRPr lang="nb-NO"/>
          </a:p>
          <a:p>
            <a:endParaRPr lang="nb-NO"/>
          </a:p>
        </p:txBody>
      </p:sp>
      <p:sp>
        <p:nvSpPr>
          <p:cNvPr id="4" name="Tittel 3">
            <a:extLst>
              <a:ext uri="{FF2B5EF4-FFF2-40B4-BE49-F238E27FC236}">
                <a16:creationId xmlns:a16="http://schemas.microsoft.com/office/drawing/2014/main" id="{91448D21-BB16-4FC2-A000-46D6923F1DA4}"/>
              </a:ext>
            </a:extLst>
          </p:cNvPr>
          <p:cNvSpPr>
            <a:spLocks noGrp="1"/>
          </p:cNvSpPr>
          <p:nvPr>
            <p:ph type="title"/>
          </p:nvPr>
        </p:nvSpPr>
        <p:spPr/>
        <p:txBody>
          <a:bodyPr>
            <a:normAutofit/>
          </a:bodyPr>
          <a:lstStyle/>
          <a:p>
            <a:r>
              <a:rPr lang="nb-NO"/>
              <a:t>01</a:t>
            </a:r>
          </a:p>
        </p:txBody>
      </p:sp>
    </p:spTree>
    <p:extLst>
      <p:ext uri="{BB962C8B-B14F-4D97-AF65-F5344CB8AC3E}">
        <p14:creationId xmlns:p14="http://schemas.microsoft.com/office/powerpoint/2010/main" val="151994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CFEAB4-F6C7-4315-B578-FD1CDC35137A}"/>
              </a:ext>
            </a:extLst>
          </p:cNvPr>
          <p:cNvGraphicFramePr>
            <a:graphicFrameLocks noChangeAspect="1"/>
          </p:cNvGraphicFramePr>
          <p:nvPr>
            <p:custDataLst>
              <p:tags r:id="rId1"/>
            </p:custDataLst>
            <p:extLst>
              <p:ext uri="{D42A27DB-BD31-4B8C-83A1-F6EECF244321}">
                <p14:modId xmlns:p14="http://schemas.microsoft.com/office/powerpoint/2010/main" val="3070607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5CCFEAB4-F6C7-4315-B578-FD1CDC3513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lassholder for tekst 1">
            <a:extLst>
              <a:ext uri="{FF2B5EF4-FFF2-40B4-BE49-F238E27FC236}">
                <a16:creationId xmlns:a16="http://schemas.microsoft.com/office/drawing/2014/main" id="{F1653BB0-0990-4FD0-99DC-5D2DB5CDF157}"/>
              </a:ext>
            </a:extLst>
          </p:cNvPr>
          <p:cNvSpPr>
            <a:spLocks noGrp="1"/>
          </p:cNvSpPr>
          <p:nvPr>
            <p:ph type="body" idx="1"/>
          </p:nvPr>
        </p:nvSpPr>
        <p:spPr>
          <a:xfrm>
            <a:off x="406522" y="2187057"/>
            <a:ext cx="5011126" cy="1350000"/>
          </a:xfrm>
        </p:spPr>
        <p:txBody>
          <a:bodyPr/>
          <a:lstStyle/>
          <a:p>
            <a:r>
              <a:rPr lang="nb-NO"/>
              <a:t>Kommunikasjon</a:t>
            </a:r>
          </a:p>
        </p:txBody>
      </p:sp>
      <p:sp>
        <p:nvSpPr>
          <p:cNvPr id="4" name="Tittel 3">
            <a:extLst>
              <a:ext uri="{FF2B5EF4-FFF2-40B4-BE49-F238E27FC236}">
                <a16:creationId xmlns:a16="http://schemas.microsoft.com/office/drawing/2014/main" id="{91448D21-BB16-4FC2-A000-46D6923F1DA4}"/>
              </a:ext>
            </a:extLst>
          </p:cNvPr>
          <p:cNvSpPr>
            <a:spLocks noGrp="1"/>
          </p:cNvSpPr>
          <p:nvPr>
            <p:ph type="title"/>
          </p:nvPr>
        </p:nvSpPr>
        <p:spPr/>
        <p:txBody>
          <a:bodyPr vert="horz">
            <a:normAutofit/>
          </a:bodyPr>
          <a:lstStyle/>
          <a:p>
            <a:r>
              <a:rPr lang="nb-NO" sz="10100"/>
              <a:t>07</a:t>
            </a:r>
            <a:endParaRPr lang="nb-NO"/>
          </a:p>
        </p:txBody>
      </p:sp>
    </p:spTree>
    <p:extLst>
      <p:ext uri="{BB962C8B-B14F-4D97-AF65-F5344CB8AC3E}">
        <p14:creationId xmlns:p14="http://schemas.microsoft.com/office/powerpoint/2010/main" val="852759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061E8023-2A55-4BD7-9B0D-2C57E7AAD4C3}"/>
              </a:ext>
            </a:extLst>
          </p:cNvPr>
          <p:cNvGraphicFramePr>
            <a:graphicFrameLocks noChangeAspect="1"/>
          </p:cNvGraphicFramePr>
          <p:nvPr>
            <p:custDataLst>
              <p:tags r:id="rId1"/>
            </p:custDataLst>
            <p:extLst>
              <p:ext uri="{D42A27DB-BD31-4B8C-83A1-F6EECF244321}">
                <p14:modId xmlns:p14="http://schemas.microsoft.com/office/powerpoint/2010/main" val="2289775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12" name="Object 11" hidden="1">
                        <a:extLst>
                          <a:ext uri="{FF2B5EF4-FFF2-40B4-BE49-F238E27FC236}">
                            <a16:creationId xmlns:a16="http://schemas.microsoft.com/office/drawing/2014/main" id="{061E8023-2A55-4BD7-9B0D-2C57E7AAD4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6A9E5340-264B-5145-4367-4AA9A5BAD954}"/>
              </a:ext>
            </a:extLst>
          </p:cNvPr>
          <p:cNvSpPr>
            <a:spLocks noGrp="1"/>
          </p:cNvSpPr>
          <p:nvPr>
            <p:ph type="title"/>
          </p:nvPr>
        </p:nvSpPr>
        <p:spPr>
          <a:xfrm>
            <a:off x="457200" y="205979"/>
            <a:ext cx="8229600" cy="630942"/>
          </a:xfrm>
        </p:spPr>
        <p:txBody>
          <a:bodyPr vert="horz"/>
          <a:lstStyle/>
          <a:p>
            <a:r>
              <a:rPr lang="nn-NO" sz="2400" err="1"/>
              <a:t>Hvor</a:t>
            </a:r>
            <a:r>
              <a:rPr lang="nn-NO" sz="2400"/>
              <a:t> finner </a:t>
            </a:r>
            <a:r>
              <a:rPr lang="nn-NO" sz="2400" err="1"/>
              <a:t>jeg</a:t>
            </a:r>
            <a:r>
              <a:rPr lang="nn-NO" sz="2400"/>
              <a:t> </a:t>
            </a:r>
            <a:r>
              <a:rPr lang="nn-NO" sz="2400" err="1"/>
              <a:t>mer</a:t>
            </a:r>
            <a:r>
              <a:rPr lang="nn-NO" sz="2400"/>
              <a:t> informasjon om prosjektet?</a:t>
            </a:r>
            <a:br>
              <a:rPr lang="nn-NO"/>
            </a:br>
            <a:r>
              <a:rPr lang="nn-NO" sz="1100" b="0"/>
              <a:t>Bruk etablerte </a:t>
            </a:r>
            <a:r>
              <a:rPr lang="nn-NO" sz="1100" b="0" err="1"/>
              <a:t>kanaler</a:t>
            </a:r>
            <a:r>
              <a:rPr lang="nn-NO" sz="1100" b="0"/>
              <a:t> og ta kontakt om det er spørsmål el, behov for </a:t>
            </a:r>
            <a:r>
              <a:rPr lang="nn-NO" sz="1100" b="0" err="1"/>
              <a:t>avklaringer</a:t>
            </a:r>
            <a:r>
              <a:rPr lang="nn-NO" sz="1100" b="0"/>
              <a:t> eller </a:t>
            </a:r>
            <a:r>
              <a:rPr lang="nn-NO" sz="1100" b="0" err="1"/>
              <a:t>innsplill</a:t>
            </a:r>
            <a:endParaRPr lang="nb-NO" b="0"/>
          </a:p>
        </p:txBody>
      </p:sp>
      <p:pic>
        <p:nvPicPr>
          <p:cNvPr id="3" name="Bilete 3" descr="Eit bilete som inneheld tekst&#10;&#10;Skildring generert automatisk">
            <a:extLst>
              <a:ext uri="{FF2B5EF4-FFF2-40B4-BE49-F238E27FC236}">
                <a16:creationId xmlns:a16="http://schemas.microsoft.com/office/drawing/2014/main" id="{F190995E-9C6C-8FEC-F2D6-FF3D0A0B4B66}"/>
              </a:ext>
            </a:extLst>
          </p:cNvPr>
          <p:cNvPicPr>
            <a:picLocks noChangeAspect="1"/>
          </p:cNvPicPr>
          <p:nvPr/>
        </p:nvPicPr>
        <p:blipFill rotWithShape="1">
          <a:blip r:embed="rId5"/>
          <a:srcRect r="250" b="12963"/>
          <a:stretch/>
        </p:blipFill>
        <p:spPr>
          <a:xfrm>
            <a:off x="625604" y="1110122"/>
            <a:ext cx="2088867" cy="17267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kstSylinder 4">
            <a:extLst>
              <a:ext uri="{FF2B5EF4-FFF2-40B4-BE49-F238E27FC236}">
                <a16:creationId xmlns:a16="http://schemas.microsoft.com/office/drawing/2014/main" id="{43B5DAB8-EFC5-5E30-BB13-DE91214B64FD}"/>
              </a:ext>
            </a:extLst>
          </p:cNvPr>
          <p:cNvSpPr txBox="1"/>
          <p:nvPr/>
        </p:nvSpPr>
        <p:spPr>
          <a:xfrm>
            <a:off x="580405" y="2637728"/>
            <a:ext cx="2177993" cy="276999"/>
          </a:xfrm>
          <a:prstGeom prst="rect">
            <a:avLst/>
          </a:prstGeom>
          <a:solidFill>
            <a:schemeClr val="tx2"/>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350" b="1">
                <a:solidFill>
                  <a:srgbClr val="FFFFFF"/>
                </a:solidFill>
              </a:rPr>
              <a:t>s.ntnu.no/bott-</a:t>
            </a:r>
            <a:r>
              <a:rPr lang="en-US" sz="1350" b="1" err="1">
                <a:solidFill>
                  <a:srgbClr val="FFFFFF"/>
                </a:solidFill>
              </a:rPr>
              <a:t>ol</a:t>
            </a:r>
            <a:endParaRPr lang="en-US" sz="1350" b="1" err="1">
              <a:solidFill>
                <a:srgbClr val="FFFFFF"/>
              </a:solidFill>
              <a:cs typeface="Arial"/>
            </a:endParaRPr>
          </a:p>
        </p:txBody>
      </p:sp>
      <p:pic>
        <p:nvPicPr>
          <p:cNvPr id="7" name="Bilete 7">
            <a:extLst>
              <a:ext uri="{FF2B5EF4-FFF2-40B4-BE49-F238E27FC236}">
                <a16:creationId xmlns:a16="http://schemas.microsoft.com/office/drawing/2014/main" id="{AEC82E9C-2A7F-171E-DB78-8E3B45DECE4F}"/>
              </a:ext>
            </a:extLst>
          </p:cNvPr>
          <p:cNvPicPr>
            <a:picLocks noChangeAspect="1"/>
          </p:cNvPicPr>
          <p:nvPr/>
        </p:nvPicPr>
        <p:blipFill>
          <a:blip r:embed="rId6"/>
          <a:stretch>
            <a:fillRect/>
          </a:stretch>
        </p:blipFill>
        <p:spPr>
          <a:xfrm>
            <a:off x="3299594" y="1110122"/>
            <a:ext cx="2198964" cy="17682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kstSylinder 8">
            <a:extLst>
              <a:ext uri="{FF2B5EF4-FFF2-40B4-BE49-F238E27FC236}">
                <a16:creationId xmlns:a16="http://schemas.microsoft.com/office/drawing/2014/main" id="{604349CA-55A1-C2FA-BE55-6D6D5C407F50}"/>
              </a:ext>
            </a:extLst>
          </p:cNvPr>
          <p:cNvSpPr txBox="1"/>
          <p:nvPr/>
        </p:nvSpPr>
        <p:spPr>
          <a:xfrm>
            <a:off x="3270126" y="2637728"/>
            <a:ext cx="2282853" cy="276999"/>
          </a:xfrm>
          <a:prstGeom prst="rect">
            <a:avLst/>
          </a:prstGeom>
          <a:solidFill>
            <a:schemeClr val="tx2"/>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350" b="1">
                <a:solidFill>
                  <a:srgbClr val="FFFFFF"/>
                </a:solidFill>
              </a:rPr>
              <a:t>Bott-samarbeidet.no</a:t>
            </a:r>
            <a:endParaRPr lang="nb-NO" sz="1350" b="1">
              <a:solidFill>
                <a:srgbClr val="FFFFFF"/>
              </a:solidFill>
            </a:endParaRPr>
          </a:p>
        </p:txBody>
      </p:sp>
      <p:pic>
        <p:nvPicPr>
          <p:cNvPr id="8" name="Bilete 8" descr="Eit bilete som inneheld tekst&#10;&#10;Skildring generert automatisk">
            <a:extLst>
              <a:ext uri="{FF2B5EF4-FFF2-40B4-BE49-F238E27FC236}">
                <a16:creationId xmlns:a16="http://schemas.microsoft.com/office/drawing/2014/main" id="{B54D1F85-5635-6FD8-0650-2CCD6CF9B84D}"/>
              </a:ext>
            </a:extLst>
          </p:cNvPr>
          <p:cNvPicPr>
            <a:picLocks noChangeAspect="1"/>
          </p:cNvPicPr>
          <p:nvPr/>
        </p:nvPicPr>
        <p:blipFill rotWithShape="1">
          <a:blip r:embed="rId7"/>
          <a:srcRect r="264" b="10128"/>
          <a:stretch/>
        </p:blipFill>
        <p:spPr>
          <a:xfrm>
            <a:off x="6120393" y="1110122"/>
            <a:ext cx="1978763" cy="17731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kstSylinder 9">
            <a:extLst>
              <a:ext uri="{FF2B5EF4-FFF2-40B4-BE49-F238E27FC236}">
                <a16:creationId xmlns:a16="http://schemas.microsoft.com/office/drawing/2014/main" id="{D8EE09CE-E3F8-7841-8C71-6884C62278BF}"/>
              </a:ext>
            </a:extLst>
          </p:cNvPr>
          <p:cNvSpPr txBox="1"/>
          <p:nvPr/>
        </p:nvSpPr>
        <p:spPr>
          <a:xfrm>
            <a:off x="6069950" y="2637728"/>
            <a:ext cx="2088860" cy="276999"/>
          </a:xfrm>
          <a:prstGeom prst="rect">
            <a:avLst/>
          </a:prstGeom>
          <a:solidFill>
            <a:schemeClr val="tx2"/>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350" b="1">
                <a:solidFill>
                  <a:srgbClr val="FFFFFF"/>
                </a:solidFill>
              </a:rPr>
              <a:t>DFØs opplæringssider</a:t>
            </a:r>
            <a:endParaRPr lang="nb-NO" sz="1350" b="1">
              <a:solidFill>
                <a:srgbClr val="FFFFFF"/>
              </a:solidFill>
            </a:endParaRPr>
          </a:p>
        </p:txBody>
      </p:sp>
      <p:pic>
        <p:nvPicPr>
          <p:cNvPr id="4" name="Bilete 5" descr="Eit bilete som inneheld tekst&#10;&#10;Skildring generert automatisk">
            <a:extLst>
              <a:ext uri="{FF2B5EF4-FFF2-40B4-BE49-F238E27FC236}">
                <a16:creationId xmlns:a16="http://schemas.microsoft.com/office/drawing/2014/main" id="{5B49BDC3-492B-82F0-C98B-14F74AD0BDA3}"/>
              </a:ext>
            </a:extLst>
          </p:cNvPr>
          <p:cNvPicPr>
            <a:picLocks noChangeAspect="1"/>
          </p:cNvPicPr>
          <p:nvPr/>
        </p:nvPicPr>
        <p:blipFill>
          <a:blip r:embed="rId8"/>
          <a:stretch>
            <a:fillRect/>
          </a:stretch>
        </p:blipFill>
        <p:spPr>
          <a:xfrm>
            <a:off x="580407" y="3089770"/>
            <a:ext cx="2177991" cy="1410430"/>
          </a:xfrm>
          <a:prstGeom prst="rect">
            <a:avLst/>
          </a:prstGeom>
        </p:spPr>
      </p:pic>
      <p:sp>
        <p:nvSpPr>
          <p:cNvPr id="6" name="TekstSylinder 5">
            <a:extLst>
              <a:ext uri="{FF2B5EF4-FFF2-40B4-BE49-F238E27FC236}">
                <a16:creationId xmlns:a16="http://schemas.microsoft.com/office/drawing/2014/main" id="{DC8A9B0D-47CC-988F-0758-833F398C1217}"/>
              </a:ext>
            </a:extLst>
          </p:cNvPr>
          <p:cNvSpPr txBox="1"/>
          <p:nvPr/>
        </p:nvSpPr>
        <p:spPr>
          <a:xfrm>
            <a:off x="580406" y="4275648"/>
            <a:ext cx="2177991" cy="276999"/>
          </a:xfrm>
          <a:prstGeom prst="rect">
            <a:avLst/>
          </a:prstGeom>
          <a:solidFill>
            <a:schemeClr val="tx2"/>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350" b="1" err="1">
                <a:solidFill>
                  <a:srgbClr val="FFFFFF"/>
                </a:solidFill>
              </a:rPr>
              <a:t>Innførings</a:t>
            </a:r>
            <a:r>
              <a:rPr lang="en-US" sz="1350" b="1">
                <a:solidFill>
                  <a:srgbClr val="FFFFFF"/>
                </a:solidFill>
              </a:rPr>
              <a:t>-Teams</a:t>
            </a:r>
            <a:endParaRPr lang="nb-NO" sz="1350" b="1">
              <a:solidFill>
                <a:srgbClr val="FFFFFF"/>
              </a:solidFill>
            </a:endParaRPr>
          </a:p>
        </p:txBody>
      </p:sp>
      <p:pic>
        <p:nvPicPr>
          <p:cNvPr id="13" name="Bilete 13">
            <a:extLst>
              <a:ext uri="{FF2B5EF4-FFF2-40B4-BE49-F238E27FC236}">
                <a16:creationId xmlns:a16="http://schemas.microsoft.com/office/drawing/2014/main" id="{37DED074-D0CD-0927-4586-5A7053B65A1A}"/>
              </a:ext>
            </a:extLst>
          </p:cNvPr>
          <p:cNvPicPr>
            <a:picLocks noChangeAspect="1"/>
          </p:cNvPicPr>
          <p:nvPr/>
        </p:nvPicPr>
        <p:blipFill rotWithShape="1">
          <a:blip r:embed="rId9"/>
          <a:srcRect r="3326" b="25878"/>
          <a:stretch/>
        </p:blipFill>
        <p:spPr>
          <a:xfrm>
            <a:off x="3296344" y="3071999"/>
            <a:ext cx="2252544" cy="1442348"/>
          </a:xfrm>
          <a:prstGeom prst="rect">
            <a:avLst/>
          </a:prstGeom>
        </p:spPr>
      </p:pic>
      <p:sp>
        <p:nvSpPr>
          <p:cNvPr id="14" name="TekstSylinder 13">
            <a:extLst>
              <a:ext uri="{FF2B5EF4-FFF2-40B4-BE49-F238E27FC236}">
                <a16:creationId xmlns:a16="http://schemas.microsoft.com/office/drawing/2014/main" id="{6452B3CB-740D-73B1-2FB8-A1449D7F2FA7}"/>
              </a:ext>
            </a:extLst>
          </p:cNvPr>
          <p:cNvSpPr txBox="1"/>
          <p:nvPr/>
        </p:nvSpPr>
        <p:spPr>
          <a:xfrm>
            <a:off x="3296343" y="4275648"/>
            <a:ext cx="2251394" cy="276999"/>
          </a:xfrm>
          <a:prstGeom prst="rect">
            <a:avLst/>
          </a:prstGeom>
          <a:solidFill>
            <a:schemeClr val="tx2"/>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350" b="1">
                <a:solidFill>
                  <a:srgbClr val="FFFFFF"/>
                </a:solidFill>
              </a:rPr>
              <a:t>NTNU </a:t>
            </a:r>
            <a:r>
              <a:rPr lang="en-US" sz="1350" b="1" err="1">
                <a:solidFill>
                  <a:srgbClr val="FFFFFF"/>
                </a:solidFill>
              </a:rPr>
              <a:t>Hjelp</a:t>
            </a:r>
            <a:endParaRPr lang="nb-NO" sz="1350" b="1" err="1"/>
          </a:p>
        </p:txBody>
      </p:sp>
      <p:pic>
        <p:nvPicPr>
          <p:cNvPr id="20" name="Bilete 20" descr="Eit bilete som inneheld tekst&#10;&#10;Skildring generert automatisk">
            <a:extLst>
              <a:ext uri="{FF2B5EF4-FFF2-40B4-BE49-F238E27FC236}">
                <a16:creationId xmlns:a16="http://schemas.microsoft.com/office/drawing/2014/main" id="{524248A2-C477-0913-A4AE-92126330C463}"/>
              </a:ext>
            </a:extLst>
          </p:cNvPr>
          <p:cNvPicPr>
            <a:picLocks noChangeAspect="1"/>
          </p:cNvPicPr>
          <p:nvPr/>
        </p:nvPicPr>
        <p:blipFill>
          <a:blip r:embed="rId10"/>
          <a:stretch>
            <a:fillRect/>
          </a:stretch>
        </p:blipFill>
        <p:spPr>
          <a:xfrm>
            <a:off x="6106655" y="2972753"/>
            <a:ext cx="2104589" cy="1382309"/>
          </a:xfrm>
          <a:prstGeom prst="rect">
            <a:avLst/>
          </a:prstGeom>
        </p:spPr>
      </p:pic>
      <p:sp>
        <p:nvSpPr>
          <p:cNvPr id="22" name="TekstSylinder 21">
            <a:extLst>
              <a:ext uri="{FF2B5EF4-FFF2-40B4-BE49-F238E27FC236}">
                <a16:creationId xmlns:a16="http://schemas.microsoft.com/office/drawing/2014/main" id="{A9729EC4-9BD8-137C-91B8-E88D74A01630}"/>
              </a:ext>
            </a:extLst>
          </p:cNvPr>
          <p:cNvSpPr txBox="1"/>
          <p:nvPr/>
        </p:nvSpPr>
        <p:spPr>
          <a:xfrm>
            <a:off x="6105605" y="4280891"/>
            <a:ext cx="2104587" cy="276999"/>
          </a:xfrm>
          <a:prstGeom prst="rect">
            <a:avLst/>
          </a:prstGeom>
          <a:solidFill>
            <a:schemeClr val="tx2"/>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350" b="1" err="1">
                <a:solidFill>
                  <a:srgbClr val="FFFFFF"/>
                </a:solidFill>
              </a:rPr>
              <a:t>Innsida</a:t>
            </a:r>
            <a:endParaRPr lang="nb-NO" sz="1350" b="1" err="1"/>
          </a:p>
        </p:txBody>
      </p:sp>
    </p:spTree>
    <p:extLst>
      <p:ext uri="{BB962C8B-B14F-4D97-AF65-F5344CB8AC3E}">
        <p14:creationId xmlns:p14="http://schemas.microsoft.com/office/powerpoint/2010/main" val="1009077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A3120-1E09-4DB2-8D8F-57D73D27DB25}"/>
              </a:ext>
            </a:extLst>
          </p:cNvPr>
          <p:cNvSpPr>
            <a:spLocks noGrp="1"/>
          </p:cNvSpPr>
          <p:nvPr>
            <p:ph type="title"/>
          </p:nvPr>
        </p:nvSpPr>
        <p:spPr>
          <a:xfrm>
            <a:off x="457200" y="205979"/>
            <a:ext cx="8229600" cy="857250"/>
          </a:xfrm>
        </p:spPr>
        <p:txBody>
          <a:bodyPr anchor="t">
            <a:normAutofit/>
          </a:bodyPr>
          <a:lstStyle/>
          <a:p>
            <a:r>
              <a:rPr lang="nb-NO"/>
              <a:t>Informasjon om NTNU BOTT ØL</a:t>
            </a:r>
          </a:p>
        </p:txBody>
      </p:sp>
      <p:sp>
        <p:nvSpPr>
          <p:cNvPr id="3" name="Content Placeholder 2">
            <a:extLst>
              <a:ext uri="{FF2B5EF4-FFF2-40B4-BE49-F238E27FC236}">
                <a16:creationId xmlns:a16="http://schemas.microsoft.com/office/drawing/2014/main" id="{B5B0C417-A517-407F-BC39-5CE480EFCBBE}"/>
              </a:ext>
            </a:extLst>
          </p:cNvPr>
          <p:cNvSpPr>
            <a:spLocks noGrp="1"/>
          </p:cNvSpPr>
          <p:nvPr>
            <p:ph sz="half" idx="1"/>
          </p:nvPr>
        </p:nvSpPr>
        <p:spPr>
          <a:xfrm>
            <a:off x="457200" y="1200151"/>
            <a:ext cx="4038600" cy="3394472"/>
          </a:xfrm>
        </p:spPr>
        <p:txBody>
          <a:bodyPr>
            <a:normAutofit fontScale="92500"/>
          </a:bodyPr>
          <a:lstStyle/>
          <a:p>
            <a:pPr>
              <a:lnSpc>
                <a:spcPct val="90000"/>
              </a:lnSpc>
            </a:pPr>
            <a:r>
              <a:rPr lang="nb-NO" sz="2400">
                <a:hlinkClick r:id="rId3"/>
              </a:rPr>
              <a:t>Presentasjon med mer info om BOTT ØL</a:t>
            </a:r>
            <a:endParaRPr lang="nb-NO" sz="2400"/>
          </a:p>
          <a:p>
            <a:pPr>
              <a:lnSpc>
                <a:spcPct val="90000"/>
              </a:lnSpc>
            </a:pPr>
            <a:r>
              <a:rPr lang="nb-NO" sz="2400"/>
              <a:t>Følg kanalen </a:t>
            </a:r>
            <a:r>
              <a:rPr lang="nb-NO" sz="2400">
                <a:hlinkClick r:id="rId4"/>
              </a:rPr>
              <a:t>BOTT- og UH-samarbeidet på Innsida</a:t>
            </a:r>
            <a:endParaRPr lang="nb-NO" sz="2400"/>
          </a:p>
          <a:p>
            <a:pPr>
              <a:lnSpc>
                <a:spcPct val="90000"/>
              </a:lnSpc>
            </a:pPr>
            <a:r>
              <a:rPr lang="nb-NO" sz="2400" b="0" i="0" u="none" strike="noStrike">
                <a:effectLst/>
              </a:rPr>
              <a:t>Følg </a:t>
            </a:r>
            <a:r>
              <a:rPr lang="nb-NO" sz="2400" b="0" i="0" strike="noStrike">
                <a:effectLst/>
                <a:hlinkClick r:id="rId5"/>
              </a:rPr>
              <a:t>taggen </a:t>
            </a:r>
            <a:r>
              <a:rPr lang="nb-NO" sz="2400">
                <a:hlinkClick r:id="rId5"/>
              </a:rPr>
              <a:t>bott-øl </a:t>
            </a:r>
            <a:r>
              <a:rPr lang="nb-NO" sz="2400" b="0" i="0" u="none" strike="noStrike">
                <a:effectLst/>
              </a:rPr>
              <a:t>på Innsida </a:t>
            </a:r>
            <a:endParaRPr lang="nb-NO" sz="2400"/>
          </a:p>
          <a:p>
            <a:pPr>
              <a:lnSpc>
                <a:spcPct val="90000"/>
              </a:lnSpc>
            </a:pPr>
            <a:r>
              <a:rPr lang="nb-NO" sz="2400"/>
              <a:t>Prosjektets nettside: </a:t>
            </a:r>
            <a:r>
              <a:rPr lang="nb-NO" sz="2400" b="0" i="0" strike="noStrike">
                <a:effectLst/>
                <a:hlinkClick r:id="rId6"/>
              </a:rPr>
              <a:t>https://s.ntnu.no/bott-ol</a:t>
            </a:r>
            <a:endParaRPr lang="nb-NO" sz="2400" b="0" i="0" strike="noStrike">
              <a:effectLst/>
            </a:endParaRPr>
          </a:p>
          <a:p>
            <a:pPr lvl="1">
              <a:lnSpc>
                <a:spcPct val="90000"/>
              </a:lnSpc>
            </a:pPr>
            <a:r>
              <a:rPr lang="nb-NO" sz="2000">
                <a:hlinkClick r:id="rId7"/>
              </a:rPr>
              <a:t>Opplæring</a:t>
            </a:r>
            <a:endParaRPr lang="nb-NO" sz="2000"/>
          </a:p>
          <a:p>
            <a:pPr lvl="1">
              <a:lnSpc>
                <a:spcPct val="90000"/>
              </a:lnSpc>
            </a:pPr>
            <a:r>
              <a:rPr lang="nb-NO" sz="2000"/>
              <a:t>Siste nytt</a:t>
            </a:r>
          </a:p>
          <a:p>
            <a:pPr marL="457200" lvl="1" indent="0">
              <a:lnSpc>
                <a:spcPct val="90000"/>
              </a:lnSpc>
              <a:buNone/>
            </a:pPr>
            <a:endParaRPr lang="nb-NO" sz="2000"/>
          </a:p>
        </p:txBody>
      </p:sp>
      <p:pic>
        <p:nvPicPr>
          <p:cNvPr id="5" name="Graphic 4" descr="Information with solid fill">
            <a:extLst>
              <a:ext uri="{FF2B5EF4-FFF2-40B4-BE49-F238E27FC236}">
                <a16:creationId xmlns:a16="http://schemas.microsoft.com/office/drawing/2014/main" id="{B5D405A9-796B-4BAC-981C-26C9389153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70264" y="1200151"/>
            <a:ext cx="3394472" cy="3394472"/>
          </a:xfrm>
          <a:prstGeom prst="rect">
            <a:avLst/>
          </a:prstGeom>
        </p:spPr>
      </p:pic>
    </p:spTree>
    <p:extLst>
      <p:ext uri="{BB962C8B-B14F-4D97-AF65-F5344CB8AC3E}">
        <p14:creationId xmlns:p14="http://schemas.microsoft.com/office/powerpoint/2010/main" val="813633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75A7FD6-0642-204B-8A4A-E343A91C170E}"/>
              </a:ext>
            </a:extLst>
          </p:cNvPr>
          <p:cNvSpPr>
            <a:spLocks noGrp="1"/>
          </p:cNvSpPr>
          <p:nvPr>
            <p:ph type="title"/>
          </p:nvPr>
        </p:nvSpPr>
        <p:spPr>
          <a:xfrm>
            <a:off x="280219" y="205979"/>
            <a:ext cx="8229600" cy="646331"/>
          </a:xfrm>
        </p:spPr>
        <p:txBody>
          <a:bodyPr anchor="t">
            <a:normAutofit/>
          </a:bodyPr>
          <a:lstStyle/>
          <a:p>
            <a:r>
              <a:rPr lang="nn-NO"/>
              <a:t>Prosjektleiars refleksjonar</a:t>
            </a:r>
            <a:endParaRPr lang="nb-NO"/>
          </a:p>
        </p:txBody>
      </p:sp>
      <p:sp>
        <p:nvSpPr>
          <p:cNvPr id="8" name="Content Placeholder 7">
            <a:extLst>
              <a:ext uri="{FF2B5EF4-FFF2-40B4-BE49-F238E27FC236}">
                <a16:creationId xmlns:a16="http://schemas.microsoft.com/office/drawing/2014/main" id="{7500A769-17C7-4C73-9476-5B19AC7460D4}"/>
              </a:ext>
            </a:extLst>
          </p:cNvPr>
          <p:cNvSpPr>
            <a:spLocks noGrp="1"/>
          </p:cNvSpPr>
          <p:nvPr>
            <p:ph sz="half" idx="2"/>
          </p:nvPr>
        </p:nvSpPr>
        <p:spPr>
          <a:xfrm>
            <a:off x="280219" y="956489"/>
            <a:ext cx="8541810" cy="3673466"/>
          </a:xfrm>
        </p:spPr>
        <p:txBody>
          <a:bodyPr vert="horz" lIns="91440" tIns="45720" rIns="91440" bIns="45720" rtlCol="0" anchor="t">
            <a:normAutofit lnSpcReduction="10000"/>
          </a:bodyPr>
          <a:lstStyle/>
          <a:p>
            <a:pPr marL="0" indent="0">
              <a:buNone/>
            </a:pPr>
            <a:r>
              <a:rPr lang="nb-NO" sz="1050"/>
              <a:t>Siste innspurt. BOTT ØL har </a:t>
            </a:r>
            <a:r>
              <a:rPr lang="nb-NO" sz="1050" err="1"/>
              <a:t>vore</a:t>
            </a:r>
            <a:r>
              <a:rPr lang="nb-NO" sz="1050"/>
              <a:t> </a:t>
            </a:r>
            <a:r>
              <a:rPr lang="nb-NO" sz="1050" err="1"/>
              <a:t>eit</a:t>
            </a:r>
            <a:r>
              <a:rPr lang="nb-NO" sz="1050"/>
              <a:t> </a:t>
            </a:r>
            <a:r>
              <a:rPr lang="nb-NO" sz="1050" err="1"/>
              <a:t>marathon</a:t>
            </a:r>
            <a:r>
              <a:rPr lang="nb-NO" sz="1050"/>
              <a:t> for mange. Eller kanskje </a:t>
            </a:r>
            <a:r>
              <a:rPr lang="nb-NO" sz="1050" err="1"/>
              <a:t>eit</a:t>
            </a:r>
            <a:r>
              <a:rPr lang="nb-NO" sz="1050"/>
              <a:t> ultraløp. </a:t>
            </a:r>
            <a:r>
              <a:rPr lang="nb-NO" sz="1050" err="1"/>
              <a:t>Nokon</a:t>
            </a:r>
            <a:r>
              <a:rPr lang="nb-NO" sz="1050"/>
              <a:t> har jobba med dette i snart 10 år, der </a:t>
            </a:r>
            <a:r>
              <a:rPr lang="nb-NO" sz="1050" err="1"/>
              <a:t>me</a:t>
            </a:r>
            <a:r>
              <a:rPr lang="nb-NO" sz="1050"/>
              <a:t> i innføringsprosjektet "</a:t>
            </a:r>
            <a:r>
              <a:rPr lang="nb-NO" sz="1050" err="1"/>
              <a:t>berre</a:t>
            </a:r>
            <a:r>
              <a:rPr lang="nb-NO" sz="1050"/>
              <a:t>" har jobba </a:t>
            </a:r>
            <a:r>
              <a:rPr lang="nb-NO" sz="1050" err="1"/>
              <a:t>eit</a:t>
            </a:r>
            <a:r>
              <a:rPr lang="nb-NO" sz="1050"/>
              <a:t> par-tre. Januar blir fasiten på kor godt </a:t>
            </a:r>
            <a:r>
              <a:rPr lang="nb-NO" sz="1050" err="1"/>
              <a:t>me</a:t>
            </a:r>
            <a:r>
              <a:rPr lang="nb-NO" sz="1050"/>
              <a:t> har fått det til – og </a:t>
            </a:r>
            <a:r>
              <a:rPr lang="nb-NO" sz="1050" err="1"/>
              <a:t>me</a:t>
            </a:r>
            <a:r>
              <a:rPr lang="nb-NO" sz="1050"/>
              <a:t> har i alle høve gjort </a:t>
            </a:r>
            <a:r>
              <a:rPr lang="nb-NO" sz="1050" err="1"/>
              <a:t>dei</a:t>
            </a:r>
            <a:r>
              <a:rPr lang="nb-NO" sz="1050"/>
              <a:t> aller fleste </a:t>
            </a:r>
            <a:r>
              <a:rPr lang="nb-NO" sz="1050" err="1"/>
              <a:t>førebuingane</a:t>
            </a:r>
            <a:r>
              <a:rPr lang="nb-NO" sz="1050"/>
              <a:t> </a:t>
            </a:r>
            <a:r>
              <a:rPr lang="nb-NO" sz="1050" err="1"/>
              <a:t>me</a:t>
            </a:r>
            <a:r>
              <a:rPr lang="nb-NO" sz="1050"/>
              <a:t> har </a:t>
            </a:r>
            <a:r>
              <a:rPr lang="nb-NO" sz="1050" err="1"/>
              <a:t>kome</a:t>
            </a:r>
            <a:r>
              <a:rPr lang="nb-NO" sz="1050"/>
              <a:t> på.</a:t>
            </a:r>
          </a:p>
          <a:p>
            <a:pPr marL="0" indent="0">
              <a:buNone/>
            </a:pPr>
            <a:endParaRPr lang="nb-NO" sz="1050"/>
          </a:p>
          <a:p>
            <a:pPr marL="0" indent="0">
              <a:buNone/>
            </a:pPr>
            <a:r>
              <a:rPr lang="nb-NO" sz="1050"/>
              <a:t>Det er viktig å få fram at januar og februar blir </a:t>
            </a:r>
            <a:r>
              <a:rPr lang="nb-NO" sz="1050" err="1"/>
              <a:t>innføringsmånader</a:t>
            </a:r>
            <a:r>
              <a:rPr lang="nb-NO" sz="1050"/>
              <a:t>. Det er </a:t>
            </a:r>
            <a:r>
              <a:rPr lang="nb-NO" sz="1050" err="1"/>
              <a:t>ikkje</a:t>
            </a:r>
            <a:r>
              <a:rPr lang="nb-NO" sz="1050"/>
              <a:t> lurt å forventa at alt flyt som før, at alle har ting i </a:t>
            </a:r>
            <a:r>
              <a:rPr lang="nb-NO" sz="1050" err="1"/>
              <a:t>fingerspissane</a:t>
            </a:r>
            <a:r>
              <a:rPr lang="nb-NO" sz="1050"/>
              <a:t> og at ingenting går skeis. Det vil det. Me skal alle læra oss </a:t>
            </a:r>
            <a:r>
              <a:rPr lang="nb-NO" sz="1050" err="1"/>
              <a:t>dei</a:t>
            </a:r>
            <a:r>
              <a:rPr lang="nb-NO" sz="1050"/>
              <a:t> nye systema og forstå korleis </a:t>
            </a:r>
            <a:r>
              <a:rPr lang="nb-NO" sz="1050" err="1"/>
              <a:t>dei</a:t>
            </a:r>
            <a:r>
              <a:rPr lang="nb-NO" sz="1050"/>
              <a:t> </a:t>
            </a:r>
            <a:r>
              <a:rPr lang="nb-NO" sz="1050" err="1"/>
              <a:t>verkar</a:t>
            </a:r>
            <a:r>
              <a:rPr lang="nb-NO" sz="1050"/>
              <a:t>. </a:t>
            </a:r>
            <a:r>
              <a:rPr lang="nb-NO" sz="1050" err="1"/>
              <a:t>Noko</a:t>
            </a:r>
            <a:r>
              <a:rPr lang="nb-NO" sz="1050"/>
              <a:t> av læringa kjem uansett i drift. Me skal gå </a:t>
            </a:r>
            <a:r>
              <a:rPr lang="nb-NO" sz="1050" err="1"/>
              <a:t>frå</a:t>
            </a:r>
            <a:r>
              <a:rPr lang="nb-NO" sz="1050"/>
              <a:t> "det </a:t>
            </a:r>
            <a:r>
              <a:rPr lang="nb-NO" sz="1050" err="1"/>
              <a:t>kjende</a:t>
            </a:r>
            <a:r>
              <a:rPr lang="nb-NO" sz="1050"/>
              <a:t> og kjære" til det "</a:t>
            </a:r>
            <a:r>
              <a:rPr lang="nb-NO" sz="1050" err="1"/>
              <a:t>ukjende</a:t>
            </a:r>
            <a:r>
              <a:rPr lang="nb-NO" sz="1050"/>
              <a:t>" - og erfaringsmessig veit </a:t>
            </a:r>
            <a:r>
              <a:rPr lang="nb-NO" sz="1050" err="1"/>
              <a:t>ein</a:t>
            </a:r>
            <a:r>
              <a:rPr lang="nb-NO" sz="1050"/>
              <a:t> at gamle system </a:t>
            </a:r>
            <a:r>
              <a:rPr lang="nb-NO" sz="1050" err="1"/>
              <a:t>opplevast</a:t>
            </a:r>
            <a:r>
              <a:rPr lang="nb-NO" sz="1050"/>
              <a:t> best dagen før </a:t>
            </a:r>
            <a:r>
              <a:rPr lang="nb-NO" sz="1050" err="1"/>
              <a:t>ein</a:t>
            </a:r>
            <a:r>
              <a:rPr lang="nb-NO" sz="1050"/>
              <a:t> byter </a:t>
            </a:r>
            <a:r>
              <a:rPr lang="nb-NO" sz="1050" err="1"/>
              <a:t>dei</a:t>
            </a:r>
            <a:r>
              <a:rPr lang="nb-NO" sz="1050"/>
              <a:t> ut.</a:t>
            </a:r>
          </a:p>
          <a:p>
            <a:pPr marL="0" indent="0">
              <a:buNone/>
            </a:pPr>
            <a:endParaRPr lang="nb-NO" sz="1050"/>
          </a:p>
          <a:p>
            <a:pPr marL="0" indent="0">
              <a:buNone/>
            </a:pPr>
            <a:r>
              <a:rPr lang="nb-NO" sz="1050"/>
              <a:t>I januar er det viktig at </a:t>
            </a:r>
            <a:r>
              <a:rPr lang="nb-NO" sz="1050" err="1"/>
              <a:t>me</a:t>
            </a:r>
            <a:r>
              <a:rPr lang="nb-NO" sz="1050"/>
              <a:t> gir rom, ros og ro. Forsøk å </a:t>
            </a:r>
            <a:r>
              <a:rPr lang="nb-NO" sz="1050" err="1"/>
              <a:t>løysa</a:t>
            </a:r>
            <a:r>
              <a:rPr lang="nb-NO" sz="1050"/>
              <a:t> ting gjennom </a:t>
            </a:r>
            <a:r>
              <a:rPr lang="nb-NO" sz="1050" err="1"/>
              <a:t>sjølvbetjeningsløysingar</a:t>
            </a:r>
            <a:r>
              <a:rPr lang="nb-NO" sz="1050"/>
              <a:t>, e-</a:t>
            </a:r>
            <a:r>
              <a:rPr lang="nb-NO" sz="1050" err="1"/>
              <a:t>læringar</a:t>
            </a:r>
            <a:r>
              <a:rPr lang="nb-NO" sz="1050"/>
              <a:t> eller dokumentasjon før </a:t>
            </a:r>
            <a:r>
              <a:rPr lang="nb-NO" sz="1050" err="1"/>
              <a:t>ein</a:t>
            </a:r>
            <a:r>
              <a:rPr lang="nb-NO" sz="1050"/>
              <a:t> løfter ting til </a:t>
            </a:r>
            <a:r>
              <a:rPr lang="nb-NO" sz="1050" err="1"/>
              <a:t>brukarstøtte</a:t>
            </a:r>
            <a:r>
              <a:rPr lang="nb-NO" sz="1050"/>
              <a:t>. Vurder om </a:t>
            </a:r>
            <a:r>
              <a:rPr lang="nb-NO" sz="1050" err="1"/>
              <a:t>førespurnaden</a:t>
            </a:r>
            <a:r>
              <a:rPr lang="nb-NO" sz="1050"/>
              <a:t> </a:t>
            </a:r>
            <a:r>
              <a:rPr lang="nb-NO" sz="1050" err="1"/>
              <a:t>ein</a:t>
            </a:r>
            <a:r>
              <a:rPr lang="nb-NO" sz="1050"/>
              <a:t> har kan venta </a:t>
            </a:r>
            <a:r>
              <a:rPr lang="nb-NO" sz="1050" err="1"/>
              <a:t>ein</a:t>
            </a:r>
            <a:r>
              <a:rPr lang="nb-NO" sz="1050"/>
              <a:t> dag eller to før </a:t>
            </a:r>
            <a:r>
              <a:rPr lang="nb-NO" sz="1050" err="1"/>
              <a:t>ein</a:t>
            </a:r>
            <a:r>
              <a:rPr lang="nb-NO" sz="1050"/>
              <a:t> </a:t>
            </a:r>
            <a:r>
              <a:rPr lang="nb-NO" sz="1050" err="1"/>
              <a:t>purrar</a:t>
            </a:r>
            <a:r>
              <a:rPr lang="nb-NO" sz="1050"/>
              <a:t>. Skap forståelse for den enorme omveltinga </a:t>
            </a:r>
            <a:r>
              <a:rPr lang="nb-NO" sz="1050" err="1"/>
              <a:t>me</a:t>
            </a:r>
            <a:r>
              <a:rPr lang="nb-NO" sz="1050"/>
              <a:t> </a:t>
            </a:r>
            <a:r>
              <a:rPr lang="nb-NO" sz="1050" err="1"/>
              <a:t>gjer</a:t>
            </a:r>
            <a:r>
              <a:rPr lang="nb-NO" sz="1050"/>
              <a:t> i NTNU sitt IT-landskap om ting </a:t>
            </a:r>
            <a:r>
              <a:rPr lang="nb-NO" sz="1050" err="1"/>
              <a:t>ikkje</a:t>
            </a:r>
            <a:r>
              <a:rPr lang="nb-NO" sz="1050"/>
              <a:t> flyt </a:t>
            </a:r>
            <a:r>
              <a:rPr lang="nb-NO" sz="1050" err="1"/>
              <a:t>samlaust</a:t>
            </a:r>
            <a:r>
              <a:rPr lang="nb-NO" sz="1050"/>
              <a:t> </a:t>
            </a:r>
            <a:r>
              <a:rPr lang="nb-NO" sz="1050" err="1"/>
              <a:t>dei</a:t>
            </a:r>
            <a:r>
              <a:rPr lang="nb-NO" sz="1050"/>
              <a:t> fyrste </a:t>
            </a:r>
            <a:r>
              <a:rPr lang="nb-NO" sz="1050" err="1"/>
              <a:t>dagane</a:t>
            </a:r>
            <a:r>
              <a:rPr lang="nb-NO" sz="1050"/>
              <a:t>. Og </a:t>
            </a:r>
            <a:r>
              <a:rPr lang="nb-NO" sz="1050" err="1"/>
              <a:t>ikkje</a:t>
            </a:r>
            <a:r>
              <a:rPr lang="nb-NO" sz="1050"/>
              <a:t> fall attende til gamle </a:t>
            </a:r>
            <a:r>
              <a:rPr lang="nb-NO" sz="1050" err="1"/>
              <a:t>prosessar</a:t>
            </a:r>
            <a:r>
              <a:rPr lang="nb-NO" sz="1050"/>
              <a:t> eller </a:t>
            </a:r>
            <a:r>
              <a:rPr lang="nb-NO" sz="1050" err="1"/>
              <a:t>tilnærmingar</a:t>
            </a:r>
            <a:r>
              <a:rPr lang="nb-NO" sz="1050"/>
              <a:t> om </a:t>
            </a:r>
            <a:r>
              <a:rPr lang="nb-NO" sz="1050" err="1"/>
              <a:t>ein</a:t>
            </a:r>
            <a:r>
              <a:rPr lang="nb-NO" sz="1050"/>
              <a:t> </a:t>
            </a:r>
            <a:r>
              <a:rPr lang="nb-NO" sz="1050" err="1"/>
              <a:t>ikkje</a:t>
            </a:r>
            <a:r>
              <a:rPr lang="nb-NO" sz="1050"/>
              <a:t> får til </a:t>
            </a:r>
            <a:r>
              <a:rPr lang="nb-NO" sz="1050" err="1"/>
              <a:t>dei</a:t>
            </a:r>
            <a:r>
              <a:rPr lang="nb-NO" sz="1050"/>
              <a:t> nye </a:t>
            </a:r>
            <a:r>
              <a:rPr lang="nb-NO" sz="1050" err="1"/>
              <a:t>løysingane</a:t>
            </a:r>
            <a:r>
              <a:rPr lang="nb-NO" sz="1050"/>
              <a:t> den fyrste gongen.  </a:t>
            </a:r>
          </a:p>
          <a:p>
            <a:pPr marL="0" indent="0">
              <a:buNone/>
            </a:pPr>
            <a:endParaRPr lang="nb-NO" sz="1050"/>
          </a:p>
          <a:p>
            <a:pPr marL="0" indent="0">
              <a:buNone/>
            </a:pPr>
            <a:r>
              <a:rPr lang="nb-NO" sz="1050"/>
              <a:t>Dette er den siste informasjonspakka </a:t>
            </a:r>
            <a:r>
              <a:rPr lang="nb-NO" sz="1050" err="1"/>
              <a:t>me</a:t>
            </a:r>
            <a:r>
              <a:rPr lang="nb-NO" sz="1050"/>
              <a:t> som prosjekt sender ut. </a:t>
            </a:r>
            <a:r>
              <a:rPr lang="nb-NO" sz="1050" err="1"/>
              <a:t>Frå</a:t>
            </a:r>
            <a:r>
              <a:rPr lang="nb-NO" sz="1050"/>
              <a:t> januar av er det økonomiavdelinga, HR/HMS-avdelinga, </a:t>
            </a:r>
            <a:r>
              <a:rPr lang="nb-NO" sz="1050" err="1"/>
              <a:t>veksemdsstyring</a:t>
            </a:r>
            <a:r>
              <a:rPr lang="nb-NO" sz="1050"/>
              <a:t> og IT-avdelinga som har ansvaret, godt koordinert av </a:t>
            </a:r>
            <a:r>
              <a:rPr lang="nb-NO" sz="1050" err="1"/>
              <a:t>eit</a:t>
            </a:r>
            <a:r>
              <a:rPr lang="nb-NO" sz="1050"/>
              <a:t> forvaltningsutvalg. </a:t>
            </a:r>
          </a:p>
          <a:p>
            <a:pPr marL="0" indent="0">
              <a:buNone/>
            </a:pPr>
            <a:endParaRPr lang="nb-NO" sz="1050"/>
          </a:p>
          <a:p>
            <a:pPr marL="0" indent="0">
              <a:buNone/>
            </a:pPr>
            <a:r>
              <a:rPr lang="nb-NO" sz="1050" err="1"/>
              <a:t>Eg</a:t>
            </a:r>
            <a:r>
              <a:rPr lang="nb-NO" sz="1050"/>
              <a:t> vil takka for all innsats som er lagt ned </a:t>
            </a:r>
            <a:r>
              <a:rPr lang="nb-NO" sz="1050" err="1"/>
              <a:t>frå</a:t>
            </a:r>
            <a:r>
              <a:rPr lang="nb-NO" sz="1050"/>
              <a:t> prosjektmedlemmer, </a:t>
            </a:r>
            <a:r>
              <a:rPr lang="nb-NO" sz="1050" err="1"/>
              <a:t>fagressursar</a:t>
            </a:r>
            <a:r>
              <a:rPr lang="nb-NO" sz="1050"/>
              <a:t> og alle involverte for at </a:t>
            </a:r>
            <a:r>
              <a:rPr lang="nb-NO" sz="1050" err="1"/>
              <a:t>me</a:t>
            </a:r>
            <a:r>
              <a:rPr lang="nb-NO" sz="1050"/>
              <a:t> </a:t>
            </a:r>
            <a:r>
              <a:rPr lang="nb-NO" sz="1050" err="1"/>
              <a:t>no</a:t>
            </a:r>
            <a:r>
              <a:rPr lang="nb-NO" sz="1050"/>
              <a:t> er klare til å ta i bruk </a:t>
            </a:r>
            <a:r>
              <a:rPr lang="nb-NO" sz="1050" err="1"/>
              <a:t>dei</a:t>
            </a:r>
            <a:r>
              <a:rPr lang="nb-NO" sz="1050"/>
              <a:t> nye </a:t>
            </a:r>
            <a:r>
              <a:rPr lang="nb-NO" sz="1050" err="1"/>
              <a:t>løysingane</a:t>
            </a:r>
            <a:r>
              <a:rPr lang="nb-NO" sz="1050"/>
              <a:t>. </a:t>
            </a:r>
            <a:r>
              <a:rPr lang="nb-NO" sz="1050" err="1"/>
              <a:t>Ein</a:t>
            </a:r>
            <a:r>
              <a:rPr lang="nb-NO" sz="1050"/>
              <a:t> må klappa seg på skuldra for den enorme innsatsen som er lagt ned. Men det gjenstår framleis </a:t>
            </a:r>
            <a:r>
              <a:rPr lang="nb-NO" sz="1050" err="1"/>
              <a:t>ein</a:t>
            </a:r>
            <a:r>
              <a:rPr lang="nb-NO" sz="1050"/>
              <a:t> god del arbeid – for i januar må </a:t>
            </a:r>
            <a:r>
              <a:rPr lang="nb-NO" sz="1050" err="1"/>
              <a:t>me</a:t>
            </a:r>
            <a:r>
              <a:rPr lang="nb-NO" sz="1050"/>
              <a:t> </a:t>
            </a:r>
            <a:r>
              <a:rPr lang="nb-NO" sz="1050" err="1"/>
              <a:t>halda</a:t>
            </a:r>
            <a:r>
              <a:rPr lang="nb-NO" sz="1050"/>
              <a:t> fast på det </a:t>
            </a:r>
            <a:r>
              <a:rPr lang="nb-NO" sz="1050" err="1"/>
              <a:t>me</a:t>
            </a:r>
            <a:r>
              <a:rPr lang="nb-NO" sz="1050"/>
              <a:t> har lært og gjort - når </a:t>
            </a:r>
            <a:r>
              <a:rPr lang="nb-NO" sz="1050" err="1"/>
              <a:t>me</a:t>
            </a:r>
            <a:r>
              <a:rPr lang="nb-NO" sz="1050"/>
              <a:t> møter systema i </a:t>
            </a:r>
            <a:r>
              <a:rPr lang="nb-NO" sz="1050" err="1"/>
              <a:t>dagleg</a:t>
            </a:r>
            <a:r>
              <a:rPr lang="nb-NO" sz="1050"/>
              <a:t> drift.</a:t>
            </a:r>
          </a:p>
          <a:p>
            <a:pPr marL="0" indent="0">
              <a:buNone/>
            </a:pPr>
            <a:endParaRPr lang="nb-NO" sz="1050"/>
          </a:p>
          <a:p>
            <a:pPr marL="0" indent="0">
              <a:buNone/>
            </a:pPr>
            <a:r>
              <a:rPr lang="nb-NO" sz="1050" dirty="0"/>
              <a:t>God</a:t>
            </a:r>
            <a:r>
              <a:rPr lang="nb-NO" sz="1050"/>
              <a:t> jul!</a:t>
            </a:r>
          </a:p>
          <a:p>
            <a:pPr marL="0" indent="0">
              <a:buNone/>
            </a:pPr>
            <a:endParaRPr lang="nb-NO" sz="1050"/>
          </a:p>
        </p:txBody>
      </p:sp>
      <p:sp>
        <p:nvSpPr>
          <p:cNvPr id="6" name="TextBox 5">
            <a:extLst>
              <a:ext uri="{FF2B5EF4-FFF2-40B4-BE49-F238E27FC236}">
                <a16:creationId xmlns:a16="http://schemas.microsoft.com/office/drawing/2014/main" id="{3BF1A4B7-C299-7407-C1C6-758A5E76D011}"/>
              </a:ext>
            </a:extLst>
          </p:cNvPr>
          <p:cNvSpPr txBox="1"/>
          <p:nvPr/>
        </p:nvSpPr>
        <p:spPr>
          <a:xfrm>
            <a:off x="6795559" y="4335477"/>
            <a:ext cx="2272207" cy="769441"/>
          </a:xfrm>
          <a:prstGeom prst="rect">
            <a:avLst/>
          </a:prstGeom>
          <a:noFill/>
        </p:spPr>
        <p:txBody>
          <a:bodyPr wrap="square" rtlCol="0">
            <a:spAutoFit/>
          </a:bodyPr>
          <a:lstStyle/>
          <a:p>
            <a:r>
              <a:rPr lang="nn-NO" sz="1000" b="1"/>
              <a:t>Tor Sivertsen Prestegard</a:t>
            </a:r>
          </a:p>
          <a:p>
            <a:r>
              <a:rPr lang="nn-NO" sz="1000" b="1"/>
              <a:t>Prosjektleder BOTT ØL Innføring</a:t>
            </a:r>
          </a:p>
          <a:p>
            <a:endParaRPr lang="nb-NO" sz="2400"/>
          </a:p>
        </p:txBody>
      </p:sp>
      <p:pic>
        <p:nvPicPr>
          <p:cNvPr id="7" name="Picture 6">
            <a:extLst>
              <a:ext uri="{FF2B5EF4-FFF2-40B4-BE49-F238E27FC236}">
                <a16:creationId xmlns:a16="http://schemas.microsoft.com/office/drawing/2014/main" id="{95EB2BAD-B78A-40C8-A401-57AF34412F77}"/>
              </a:ext>
            </a:extLst>
          </p:cNvPr>
          <p:cNvPicPr>
            <a:picLocks noChangeAspect="1"/>
          </p:cNvPicPr>
          <p:nvPr>
            <p:custDataLst>
              <p:tags r:id="rId1"/>
            </p:custDataLst>
          </p:nvPr>
        </p:nvPicPr>
        <p:blipFill rotWithShape="1">
          <a:blip r:embed="rId3"/>
          <a:srcRect/>
          <a:stretch/>
        </p:blipFill>
        <p:spPr>
          <a:xfrm>
            <a:off x="6008452" y="4187011"/>
            <a:ext cx="707881" cy="707881"/>
          </a:xfrm>
          <a:prstGeom prst="ellipse">
            <a:avLst/>
          </a:prstGeom>
        </p:spPr>
      </p:pic>
    </p:spTree>
    <p:extLst>
      <p:ext uri="{BB962C8B-B14F-4D97-AF65-F5344CB8AC3E}">
        <p14:creationId xmlns:p14="http://schemas.microsoft.com/office/powerpoint/2010/main" val="294847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62A8BB-A20B-4421-856E-F71DEB1D8840}"/>
              </a:ext>
            </a:extLst>
          </p:cNvPr>
          <p:cNvGraphicFramePr>
            <a:graphicFrameLocks noChangeAspect="1"/>
          </p:cNvGraphicFramePr>
          <p:nvPr>
            <p:custDataLst>
              <p:tags r:id="rId1"/>
            </p:custDataLst>
            <p:extLst>
              <p:ext uri="{D42A27DB-BD31-4B8C-83A1-F6EECF244321}">
                <p14:modId xmlns:p14="http://schemas.microsoft.com/office/powerpoint/2010/main" val="4180748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3" name="Object 2" hidden="1">
                        <a:extLst>
                          <a:ext uri="{FF2B5EF4-FFF2-40B4-BE49-F238E27FC236}">
                            <a16:creationId xmlns:a16="http://schemas.microsoft.com/office/drawing/2014/main" id="{9F62A8BB-A20B-4421-856E-F71DEB1D884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Plassholder for tekst 1">
            <a:extLst>
              <a:ext uri="{FF2B5EF4-FFF2-40B4-BE49-F238E27FC236}">
                <a16:creationId xmlns:a16="http://schemas.microsoft.com/office/drawing/2014/main" id="{F1653BB0-0990-4FD0-99DC-5D2DB5CDF157}"/>
              </a:ext>
            </a:extLst>
          </p:cNvPr>
          <p:cNvSpPr>
            <a:spLocks noGrp="1"/>
          </p:cNvSpPr>
          <p:nvPr>
            <p:ph type="body" idx="1"/>
          </p:nvPr>
        </p:nvSpPr>
        <p:spPr>
          <a:xfrm>
            <a:off x="406521" y="2187057"/>
            <a:ext cx="7395061" cy="1350000"/>
          </a:xfrm>
        </p:spPr>
        <p:txBody>
          <a:bodyPr>
            <a:normAutofit/>
          </a:bodyPr>
          <a:lstStyle/>
          <a:p>
            <a:r>
              <a:rPr lang="nb-NO"/>
              <a:t>Status, informasjon og fokus i prosjektet</a:t>
            </a:r>
          </a:p>
        </p:txBody>
      </p:sp>
      <p:sp>
        <p:nvSpPr>
          <p:cNvPr id="4" name="Tittel 3">
            <a:extLst>
              <a:ext uri="{FF2B5EF4-FFF2-40B4-BE49-F238E27FC236}">
                <a16:creationId xmlns:a16="http://schemas.microsoft.com/office/drawing/2014/main" id="{91448D21-BB16-4FC2-A000-46D6923F1DA4}"/>
              </a:ext>
            </a:extLst>
          </p:cNvPr>
          <p:cNvSpPr>
            <a:spLocks noGrp="1"/>
          </p:cNvSpPr>
          <p:nvPr>
            <p:ph type="title"/>
          </p:nvPr>
        </p:nvSpPr>
        <p:spPr/>
        <p:txBody>
          <a:bodyPr vert="horz">
            <a:normAutofit/>
          </a:bodyPr>
          <a:lstStyle/>
          <a:p>
            <a:r>
              <a:rPr lang="nb-NO"/>
              <a:t>02</a:t>
            </a:r>
          </a:p>
        </p:txBody>
      </p:sp>
    </p:spTree>
    <p:extLst>
      <p:ext uri="{BB962C8B-B14F-4D97-AF65-F5344CB8AC3E}">
        <p14:creationId xmlns:p14="http://schemas.microsoft.com/office/powerpoint/2010/main" val="1349050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480A35-7692-482E-B77A-833B607C0B48}"/>
              </a:ext>
            </a:extLst>
          </p:cNvPr>
          <p:cNvGraphicFramePr>
            <a:graphicFrameLocks noChangeAspect="1"/>
          </p:cNvGraphicFramePr>
          <p:nvPr>
            <p:custDataLst>
              <p:tags r:id="rId1"/>
            </p:custDataLst>
            <p:extLst>
              <p:ext uri="{D42A27DB-BD31-4B8C-83A1-F6EECF244321}">
                <p14:modId xmlns:p14="http://schemas.microsoft.com/office/powerpoint/2010/main" val="428577490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63480A35-7692-482E-B77A-833B607C0B48}"/>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D7912C3D-8E2D-49F3-A4D9-680F55A57408}"/>
              </a:ext>
            </a:extLst>
          </p:cNvPr>
          <p:cNvPicPr>
            <a:picLocks noChangeAspect="1"/>
          </p:cNvPicPr>
          <p:nvPr>
            <p:custDataLst>
              <p:tags r:id="rId2"/>
            </p:custDataLst>
          </p:nvPr>
        </p:nvPicPr>
        <p:blipFill rotWithShape="1">
          <a:blip r:embed="rId6">
            <a:extLst>
              <a:ext uri="{28A0092B-C50C-407E-A947-70E740481C1C}">
                <a14:useLocalDpi xmlns:a14="http://schemas.microsoft.com/office/drawing/2010/main" val="0"/>
              </a:ext>
            </a:extLst>
          </a:blip>
          <a:srcRect t="10735"/>
          <a:stretch/>
        </p:blipFill>
        <p:spPr>
          <a:xfrm>
            <a:off x="0" y="0"/>
            <a:ext cx="9258300" cy="5508236"/>
          </a:xfrm>
          <a:prstGeom prst="rect">
            <a:avLst/>
          </a:prstGeom>
        </p:spPr>
      </p:pic>
      <p:sp>
        <p:nvSpPr>
          <p:cNvPr id="15" name="Rectangle 14">
            <a:extLst>
              <a:ext uri="{FF2B5EF4-FFF2-40B4-BE49-F238E27FC236}">
                <a16:creationId xmlns:a16="http://schemas.microsoft.com/office/drawing/2014/main" id="{72B81219-CD4D-4E72-96B8-23E88B325636}"/>
              </a:ext>
            </a:extLst>
          </p:cNvPr>
          <p:cNvSpPr/>
          <p:nvPr/>
        </p:nvSpPr>
        <p:spPr>
          <a:xfrm>
            <a:off x="0" y="-1"/>
            <a:ext cx="9273887" cy="5556539"/>
          </a:xfrm>
          <a:prstGeom prst="rect">
            <a:avLst/>
          </a:prstGeom>
          <a:solidFill>
            <a:schemeClr val="tx1">
              <a:alpha val="33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nb-NO" sz="1350">
              <a:solidFill>
                <a:srgbClr val="FFFFFF"/>
              </a:solidFill>
              <a:latin typeface="Arial" panose="020B0604020202020204"/>
            </a:endParaRPr>
          </a:p>
        </p:txBody>
      </p:sp>
      <p:sp>
        <p:nvSpPr>
          <p:cNvPr id="16" name="Title 1">
            <a:extLst>
              <a:ext uri="{FF2B5EF4-FFF2-40B4-BE49-F238E27FC236}">
                <a16:creationId xmlns:a16="http://schemas.microsoft.com/office/drawing/2014/main" id="{D401C7B4-002F-4765-B50E-6A9852ED577B}"/>
              </a:ext>
            </a:extLst>
          </p:cNvPr>
          <p:cNvSpPr txBox="1">
            <a:spLocks/>
          </p:cNvSpPr>
          <p:nvPr/>
        </p:nvSpPr>
        <p:spPr>
          <a:xfrm>
            <a:off x="228600" y="376951"/>
            <a:ext cx="5648827" cy="1731243"/>
          </a:xfrm>
          <a:prstGeom prst="rect">
            <a:avLst/>
          </a:prstGeom>
        </p:spPr>
        <p:txBody>
          <a:bodyPr vert="horz" wrap="square" lIns="68580" tIns="34290" rIns="68580" bIns="34290" rtlCol="0" anchor="t" anchorCtr="0">
            <a:spAutoFit/>
          </a:bodyPr>
          <a:lstStyle>
            <a:lvl1pPr algn="l" defTabSz="609555" rtl="0" eaLnBrk="1" latinLnBrk="0" hangingPunct="1">
              <a:spcBef>
                <a:spcPct val="0"/>
              </a:spcBef>
              <a:buNone/>
              <a:defRPr sz="4800" b="1" i="0" kern="1200">
                <a:solidFill>
                  <a:schemeClr val="tx1"/>
                </a:solidFill>
                <a:latin typeface="Arial"/>
                <a:ea typeface="+mj-ea"/>
                <a:cs typeface="Arial"/>
              </a:defRPr>
            </a:lvl1pPr>
          </a:lstStyle>
          <a:p>
            <a:pPr>
              <a:defRPr/>
            </a:pPr>
            <a:r>
              <a:rPr lang="nb-NO" sz="3600" b="0">
                <a:solidFill>
                  <a:srgbClr val="FFFFFF"/>
                </a:solidFill>
              </a:rPr>
              <a:t>Husk: </a:t>
            </a:r>
            <a:br>
              <a:rPr lang="nb-NO" sz="3600"/>
            </a:br>
            <a:r>
              <a:rPr lang="nb-NO" sz="3600">
                <a:solidFill>
                  <a:srgbClr val="FFFFFF"/>
                </a:solidFill>
              </a:rPr>
              <a:t>Vi må være ledere i innføringen av BOTT ØL</a:t>
            </a:r>
          </a:p>
        </p:txBody>
      </p:sp>
      <p:sp>
        <p:nvSpPr>
          <p:cNvPr id="17" name="Title 1">
            <a:extLst>
              <a:ext uri="{FF2B5EF4-FFF2-40B4-BE49-F238E27FC236}">
                <a16:creationId xmlns:a16="http://schemas.microsoft.com/office/drawing/2014/main" id="{7364FE94-CB8C-439C-B2DE-6552B46D7C95}"/>
              </a:ext>
            </a:extLst>
          </p:cNvPr>
          <p:cNvSpPr txBox="1">
            <a:spLocks/>
          </p:cNvSpPr>
          <p:nvPr/>
        </p:nvSpPr>
        <p:spPr>
          <a:xfrm>
            <a:off x="403058" y="2410249"/>
            <a:ext cx="7146977" cy="1685077"/>
          </a:xfrm>
          <a:prstGeom prst="rect">
            <a:avLst/>
          </a:prstGeom>
        </p:spPr>
        <p:txBody>
          <a:bodyPr vert="horz" wrap="square" lIns="68580" tIns="34290" rIns="68580" bIns="34290" rtlCol="0" anchor="t" anchorCtr="0">
            <a:spAutoFit/>
          </a:bodyPr>
          <a:lstStyle>
            <a:lvl1pPr algn="l" defTabSz="609555" rtl="0" eaLnBrk="1" latinLnBrk="0" hangingPunct="1">
              <a:spcBef>
                <a:spcPct val="0"/>
              </a:spcBef>
              <a:buNone/>
              <a:defRPr sz="4800" b="1" i="0" kern="1200">
                <a:solidFill>
                  <a:schemeClr val="tx1"/>
                </a:solidFill>
                <a:latin typeface="Arial"/>
                <a:ea typeface="+mj-ea"/>
                <a:cs typeface="Arial"/>
              </a:defRPr>
            </a:lvl1pPr>
          </a:lstStyle>
          <a:p>
            <a:pPr marL="342900" indent="-342900">
              <a:buFont typeface="Wingdings" panose="05000000000000000000" pitchFamily="2" charset="2"/>
              <a:buChar char="ü"/>
              <a:defRPr/>
            </a:pPr>
            <a:r>
              <a:rPr lang="nb-NO" sz="2100" b="0">
                <a:solidFill>
                  <a:srgbClr val="FFFFFF"/>
                </a:solidFill>
              </a:rPr>
              <a:t>Anerkjenn at endring krever innsats og er utfordrende</a:t>
            </a:r>
          </a:p>
          <a:p>
            <a:pPr marL="342900" indent="-342900">
              <a:buFont typeface="Wingdings" panose="05000000000000000000" pitchFamily="2" charset="2"/>
              <a:buChar char="ü"/>
              <a:defRPr/>
            </a:pPr>
            <a:r>
              <a:rPr lang="nb-NO" sz="2100" b="0">
                <a:solidFill>
                  <a:srgbClr val="FFFFFF"/>
                </a:solidFill>
              </a:rPr>
              <a:t>Ta eierskap til de beslutninger som er tatt og aktiviteter som pågår - vi skal få til BOTT ØL</a:t>
            </a:r>
            <a:endParaRPr lang="nb-NO" sz="2100" b="0"/>
          </a:p>
          <a:p>
            <a:pPr marL="342900" indent="-342900">
              <a:buFont typeface="Wingdings" panose="05000000000000000000" pitchFamily="2" charset="2"/>
              <a:buChar char="ü"/>
              <a:defRPr/>
            </a:pPr>
            <a:r>
              <a:rPr lang="nb-NO" sz="2100" b="0">
                <a:solidFill>
                  <a:srgbClr val="FFFFFF"/>
                </a:solidFill>
              </a:rPr>
              <a:t>Håndter usikkerhet og bekymringer med åpne kanaler og dører</a:t>
            </a:r>
          </a:p>
        </p:txBody>
      </p:sp>
      <p:sp>
        <p:nvSpPr>
          <p:cNvPr id="2" name="Rectangle 1">
            <a:extLst>
              <a:ext uri="{FF2B5EF4-FFF2-40B4-BE49-F238E27FC236}">
                <a16:creationId xmlns:a16="http://schemas.microsoft.com/office/drawing/2014/main" id="{454225E1-A4F7-CE1E-7F1E-9EB606D4F161}"/>
              </a:ext>
            </a:extLst>
          </p:cNvPr>
          <p:cNvSpPr/>
          <p:nvPr/>
        </p:nvSpPr>
        <p:spPr>
          <a:xfrm>
            <a:off x="-198" y="-704999"/>
            <a:ext cx="1117121" cy="68580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a:cs typeface="Arial"/>
              </a:rPr>
              <a:t>Tor</a:t>
            </a:r>
            <a:endParaRPr lang="en-US" sz="1050"/>
          </a:p>
        </p:txBody>
      </p:sp>
    </p:spTree>
    <p:extLst>
      <p:ext uri="{BB962C8B-B14F-4D97-AF65-F5344CB8AC3E}">
        <p14:creationId xmlns:p14="http://schemas.microsoft.com/office/powerpoint/2010/main" val="4277330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able 49">
            <a:extLst>
              <a:ext uri="{FF2B5EF4-FFF2-40B4-BE49-F238E27FC236}">
                <a16:creationId xmlns:a16="http://schemas.microsoft.com/office/drawing/2014/main" id="{A29102CE-CE1C-4F4A-A162-2B55C67B3E3C}"/>
              </a:ext>
            </a:extLst>
          </p:cNvPr>
          <p:cNvGraphicFramePr>
            <a:graphicFrameLocks noGrp="1"/>
          </p:cNvGraphicFramePr>
          <p:nvPr/>
        </p:nvGraphicFramePr>
        <p:xfrm>
          <a:off x="7065319" y="587255"/>
          <a:ext cx="1944000" cy="308610"/>
        </p:xfrm>
        <a:graphic>
          <a:graphicData uri="http://schemas.openxmlformats.org/drawingml/2006/table">
            <a:tbl>
              <a:tblPr/>
              <a:tblGrid>
                <a:gridCol w="1944000">
                  <a:extLst>
                    <a:ext uri="{9D8B030D-6E8A-4147-A177-3AD203B41FA5}">
                      <a16:colId xmlns:a16="http://schemas.microsoft.com/office/drawing/2014/main" val="3014484910"/>
                    </a:ext>
                  </a:extLst>
                </a:gridCol>
              </a:tblGrid>
              <a:tr h="308610">
                <a:tc>
                  <a:txBody>
                    <a:bodyPr/>
                    <a:lstStyle/>
                    <a:p>
                      <a:pPr marL="0" marR="0" lvl="0" indent="0" algn="l" defTabSz="914400" rtl="0" eaLnBrk="1" fontAlgn="base" latinLnBrk="0" hangingPunct="1">
                        <a:lnSpc>
                          <a:spcPct val="106000"/>
                        </a:lnSpc>
                        <a:spcBef>
                          <a:spcPct val="50000"/>
                        </a:spcBef>
                        <a:spcAft>
                          <a:spcPct val="0"/>
                        </a:spcAft>
                        <a:buClrTx/>
                        <a:buSzTx/>
                        <a:buFont typeface="Arial" panose="020B0604020202020204" pitchFamily="34" charset="0"/>
                        <a:buNone/>
                        <a:tabLst/>
                      </a:pPr>
                      <a:r>
                        <a:rPr kumimoji="0" lang="nb-NO" sz="1000" b="0" i="0" u="none" strike="noStrike" kern="1200" cap="none" normalizeH="0" baseline="0" noProof="0">
                          <a:ln>
                            <a:noFill/>
                          </a:ln>
                          <a:solidFill>
                            <a:schemeClr val="tx1"/>
                          </a:solidFill>
                          <a:effectLst/>
                          <a:latin typeface="Arial" panose="020B0604020202020204" pitchFamily="34" charset="0"/>
                          <a:ea typeface="+mn-ea"/>
                          <a:cs typeface="Arial" panose="020B0604020202020204" pitchFamily="34" charset="0"/>
                        </a:rPr>
                        <a:t>Overordnet status</a:t>
                      </a:r>
                    </a:p>
                  </a:txBody>
                  <a:tcPr marL="68580" marR="68580" marT="34290" marB="3429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860311903"/>
                  </a:ext>
                </a:extLst>
              </a:tr>
            </a:tbl>
          </a:graphicData>
        </a:graphic>
      </p:graphicFrame>
      <p:graphicFrame>
        <p:nvGraphicFramePr>
          <p:cNvPr id="7" name="Object 6" hidden="1">
            <a:extLst>
              <a:ext uri="{FF2B5EF4-FFF2-40B4-BE49-F238E27FC236}">
                <a16:creationId xmlns:a16="http://schemas.microsoft.com/office/drawing/2014/main" id="{E14D96C9-0742-497F-8889-19409489A1E5}"/>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7" name="Object 6" hidden="1">
                        <a:extLst>
                          <a:ext uri="{FF2B5EF4-FFF2-40B4-BE49-F238E27FC236}">
                            <a16:creationId xmlns:a16="http://schemas.microsoft.com/office/drawing/2014/main" id="{E14D96C9-0742-497F-8889-19409489A1E5}"/>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C1ACDD7B-C24F-4389-BB65-A6F6FFE0B283}"/>
              </a:ext>
            </a:extLst>
          </p:cNvPr>
          <p:cNvSpPr>
            <a:spLocks noGrp="1"/>
          </p:cNvSpPr>
          <p:nvPr>
            <p:ph type="body" sz="quarter" idx="13"/>
          </p:nvPr>
        </p:nvSpPr>
        <p:spPr>
          <a:xfrm>
            <a:off x="798444" y="488701"/>
            <a:ext cx="2803956" cy="567941"/>
          </a:xfrm>
        </p:spPr>
        <p:txBody>
          <a:bodyPr/>
          <a:lstStyle/>
          <a:p>
            <a:r>
              <a:rPr lang="nb-NO">
                <a:latin typeface="Arial" panose="020B0604020202020204" pitchFamily="34" charset="0"/>
                <a:cs typeface="Arial" panose="020B0604020202020204" pitchFamily="34" charset="0"/>
              </a:rPr>
              <a:t>BOTT ØL Hovedprosjektet</a:t>
            </a:r>
          </a:p>
        </p:txBody>
      </p:sp>
      <p:graphicFrame>
        <p:nvGraphicFramePr>
          <p:cNvPr id="15" name="Table 14">
            <a:extLst>
              <a:ext uri="{FF2B5EF4-FFF2-40B4-BE49-F238E27FC236}">
                <a16:creationId xmlns:a16="http://schemas.microsoft.com/office/drawing/2014/main" id="{8760E7EF-7A77-4973-9293-F010CA902A26}"/>
              </a:ext>
            </a:extLst>
          </p:cNvPr>
          <p:cNvGraphicFramePr>
            <a:graphicFrameLocks noGrp="1"/>
          </p:cNvGraphicFramePr>
          <p:nvPr/>
        </p:nvGraphicFramePr>
        <p:xfrm>
          <a:off x="4947789" y="587255"/>
          <a:ext cx="1944000" cy="308610"/>
        </p:xfrm>
        <a:graphic>
          <a:graphicData uri="http://schemas.openxmlformats.org/drawingml/2006/table">
            <a:tbl>
              <a:tblPr/>
              <a:tblGrid>
                <a:gridCol w="1944000">
                  <a:extLst>
                    <a:ext uri="{9D8B030D-6E8A-4147-A177-3AD203B41FA5}">
                      <a16:colId xmlns:a16="http://schemas.microsoft.com/office/drawing/2014/main" val="1973345947"/>
                    </a:ext>
                  </a:extLst>
                </a:gridCol>
              </a:tblGrid>
              <a:tr h="308610">
                <a:tc>
                  <a:txBody>
                    <a:bodyPr/>
                    <a:lstStyle/>
                    <a:p>
                      <a:pPr marL="0" marR="0" lvl="0" indent="0" algn="l" defTabSz="914400" rtl="0" eaLnBrk="1" fontAlgn="base" latinLnBrk="0" hangingPunct="1">
                        <a:lnSpc>
                          <a:spcPct val="106000"/>
                        </a:lnSpc>
                        <a:spcBef>
                          <a:spcPct val="50000"/>
                        </a:spcBef>
                        <a:spcAft>
                          <a:spcPct val="0"/>
                        </a:spcAft>
                        <a:buClrTx/>
                        <a:buSzTx/>
                        <a:buFont typeface="Arial" panose="020B0604020202020204" pitchFamily="34" charset="0"/>
                        <a:buNone/>
                        <a:tabLst/>
                      </a:pPr>
                      <a:r>
                        <a:rPr kumimoji="0" lang="nb-NO" sz="1000" b="0" i="0" u="none" strike="noStrike" kern="1200" cap="none" normalizeH="0" baseline="0" noProof="0">
                          <a:ln>
                            <a:noFill/>
                          </a:ln>
                          <a:solidFill>
                            <a:schemeClr val="tx1"/>
                          </a:solidFill>
                          <a:effectLst/>
                          <a:latin typeface="Arial" panose="020B0604020202020204" pitchFamily="34" charset="0"/>
                          <a:ea typeface="+mn-ea"/>
                          <a:cs typeface="Arial" panose="020B0604020202020204" pitchFamily="34" charset="0"/>
                        </a:rPr>
                        <a:t>Fremdrift</a:t>
                      </a:r>
                    </a:p>
                  </a:txBody>
                  <a:tcPr marL="68580" marR="68580" marT="68580" marB="6858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860311903"/>
                  </a:ext>
                </a:extLst>
              </a:tr>
            </a:tbl>
          </a:graphicData>
        </a:graphic>
      </p:graphicFrame>
      <p:graphicFrame>
        <p:nvGraphicFramePr>
          <p:cNvPr id="54" name="Table 53">
            <a:extLst>
              <a:ext uri="{FF2B5EF4-FFF2-40B4-BE49-F238E27FC236}">
                <a16:creationId xmlns:a16="http://schemas.microsoft.com/office/drawing/2014/main" id="{C29950D2-642E-4512-8C38-5433238EB590}"/>
              </a:ext>
            </a:extLst>
          </p:cNvPr>
          <p:cNvGraphicFramePr>
            <a:graphicFrameLocks noGrp="1"/>
          </p:cNvGraphicFramePr>
          <p:nvPr>
            <p:extLst>
              <p:ext uri="{D42A27DB-BD31-4B8C-83A1-F6EECF244321}">
                <p14:modId xmlns:p14="http://schemas.microsoft.com/office/powerpoint/2010/main" val="1377349023"/>
              </p:ext>
            </p:extLst>
          </p:nvPr>
        </p:nvGraphicFramePr>
        <p:xfrm>
          <a:off x="798913" y="710328"/>
          <a:ext cx="4102541" cy="2039684"/>
        </p:xfrm>
        <a:graphic>
          <a:graphicData uri="http://schemas.openxmlformats.org/drawingml/2006/table">
            <a:tbl>
              <a:tblPr/>
              <a:tblGrid>
                <a:gridCol w="4102541">
                  <a:extLst>
                    <a:ext uri="{9D8B030D-6E8A-4147-A177-3AD203B41FA5}">
                      <a16:colId xmlns:a16="http://schemas.microsoft.com/office/drawing/2014/main" val="79375080"/>
                    </a:ext>
                  </a:extLst>
                </a:gridCol>
              </a:tblGrid>
              <a:tr h="260985">
                <a:tc>
                  <a:txBody>
                    <a:bodyPr/>
                    <a:lstStyle/>
                    <a:p>
                      <a:pPr marL="0" marR="0" lvl="0" indent="0" algn="l" rtl="0" eaLnBrk="1" fontAlgn="base" latinLnBrk="0" hangingPunct="1">
                        <a:lnSpc>
                          <a:spcPct val="106000"/>
                        </a:lnSpc>
                        <a:spcBef>
                          <a:spcPct val="50000"/>
                        </a:spcBef>
                        <a:spcAft>
                          <a:spcPct val="0"/>
                        </a:spcAft>
                        <a:buClrTx/>
                        <a:buSzTx/>
                        <a:buFont typeface="Arial" panose="020B0604020202020204" pitchFamily="34" charset="0"/>
                        <a:buNone/>
                      </a:pPr>
                      <a:r>
                        <a:rPr kumimoji="0" lang="nb-NO" sz="800" b="0" i="0" u="none" strike="noStrike" cap="none" normalizeH="0" baseline="0" noProof="0" dirty="0">
                          <a:ln>
                            <a:noFill/>
                          </a:ln>
                          <a:solidFill>
                            <a:schemeClr val="bg1"/>
                          </a:solidFill>
                          <a:effectLst/>
                          <a:latin typeface="Arial"/>
                          <a:cs typeface="Arial"/>
                        </a:rPr>
                        <a:t>Aktiviteter inneværende periode </a:t>
                      </a:r>
                      <a:r>
                        <a:rPr lang="nb-NO" sz="800" b="0" i="0" u="none" strike="noStrike" cap="none" normalizeH="0" baseline="0" noProof="0" dirty="0">
                          <a:ln>
                            <a:noFill/>
                          </a:ln>
                          <a:solidFill>
                            <a:schemeClr val="bg1"/>
                          </a:solidFill>
                          <a:effectLst/>
                          <a:latin typeface="Arial"/>
                          <a:cs typeface="Arial"/>
                        </a:rPr>
                        <a:t>01.12 - 15.12</a:t>
                      </a:r>
                      <a:endParaRPr kumimoji="0" lang="nb-NO" sz="800" b="0" i="0" u="none" strike="noStrike" cap="none" normalizeH="0" baseline="0" noProof="0" dirty="0">
                        <a:ln>
                          <a:noFill/>
                        </a:ln>
                        <a:solidFill>
                          <a:schemeClr val="bg1"/>
                        </a:solidFill>
                        <a:effectLst/>
                        <a:latin typeface="Arial"/>
                        <a:cs typeface="Arial"/>
                      </a:endParaRPr>
                    </a:p>
                  </a:txBody>
                  <a:tcPr marL="68580" marR="68580" marT="68580" marB="68580" anchor="ctr" horzOverflow="overflow">
                    <a:lnL cap="flat">
                      <a:noFill/>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1509D"/>
                    </a:solidFill>
                  </a:tcPr>
                </a:tc>
                <a:extLst>
                  <a:ext uri="{0D108BD9-81ED-4DB2-BD59-A6C34878D82A}">
                    <a16:rowId xmlns:a16="http://schemas.microsoft.com/office/drawing/2014/main" val="321440604"/>
                  </a:ext>
                </a:extLst>
              </a:tr>
              <a:tr h="1753076">
                <a:tc>
                  <a:txBody>
                    <a:bodyPr/>
                    <a:lstStyle/>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r>
                        <a:rPr lang="nb-NO" sz="800" b="0" i="0" u="none" strike="noStrike" cap="none" normalizeH="0" baseline="0" noProof="0" dirty="0">
                          <a:ln>
                            <a:noFill/>
                          </a:ln>
                          <a:solidFill>
                            <a:schemeClr val="tx1"/>
                          </a:solidFill>
                          <a:effectLst/>
                          <a:latin typeface="Arial"/>
                          <a:cs typeface="Arial"/>
                        </a:rPr>
                        <a:t>Informasjonsmøter, kaféer og statusmøter med godt oppmøte og engasjement</a:t>
                      </a:r>
                    </a:p>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r>
                        <a:rPr lang="nb-NO" sz="800" b="0" i="0" u="none" strike="noStrike" cap="none" normalizeH="0" baseline="0" noProof="0" dirty="0">
                          <a:ln>
                            <a:noFill/>
                          </a:ln>
                          <a:solidFill>
                            <a:schemeClr val="tx1"/>
                          </a:solidFill>
                          <a:effectLst/>
                          <a:latin typeface="Arial"/>
                          <a:cs typeface="Arial"/>
                        </a:rPr>
                        <a:t>Bidrag inn i beredskap, brukerstøtte og overlevering til linje</a:t>
                      </a:r>
                      <a:endParaRPr lang="nb-NO" sz="1400" dirty="0"/>
                    </a:p>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r>
                        <a:rPr lang="nb-NO" sz="800" b="0" i="0" u="none" strike="noStrike" cap="none" normalizeH="0" baseline="0" noProof="0" dirty="0">
                          <a:ln>
                            <a:noFill/>
                          </a:ln>
                          <a:solidFill>
                            <a:schemeClr val="tx1"/>
                          </a:solidFill>
                          <a:effectLst/>
                          <a:latin typeface="Arial"/>
                          <a:cs typeface="Arial"/>
                        </a:rPr>
                        <a:t>Stor aktivitet i alle delprosjekter, fremdrift og aktiviteter </a:t>
                      </a:r>
                      <a:r>
                        <a:rPr lang="nb-NO" sz="800" b="0" i="0" u="none" strike="noStrike" cap="none" normalizeH="0" baseline="0" noProof="0" dirty="0" err="1">
                          <a:ln>
                            <a:noFill/>
                          </a:ln>
                          <a:solidFill>
                            <a:schemeClr val="tx1"/>
                          </a:solidFill>
                          <a:effectLst/>
                          <a:latin typeface="Arial"/>
                          <a:cs typeface="Arial"/>
                        </a:rPr>
                        <a:t>ihht</a:t>
                      </a:r>
                      <a:r>
                        <a:rPr lang="nb-NO" sz="800" b="0" i="0" u="none" strike="noStrike" cap="none" normalizeH="0" baseline="0" noProof="0">
                          <a:ln>
                            <a:noFill/>
                          </a:ln>
                          <a:solidFill>
                            <a:schemeClr val="tx1"/>
                          </a:solidFill>
                          <a:effectLst/>
                          <a:latin typeface="Arial"/>
                          <a:cs typeface="Arial"/>
                        </a:rPr>
                        <a:t>. </a:t>
                      </a:r>
                      <a:r>
                        <a:rPr lang="nb-NO" sz="800" b="0" i="0" u="none" strike="noStrike" cap="none" normalizeH="0" baseline="0" noProof="0" dirty="0">
                          <a:ln>
                            <a:noFill/>
                          </a:ln>
                          <a:solidFill>
                            <a:schemeClr val="tx1"/>
                          </a:solidFill>
                          <a:effectLst/>
                          <a:latin typeface="Arial"/>
                          <a:cs typeface="Arial"/>
                        </a:rPr>
                        <a:t>plan </a:t>
                      </a:r>
                    </a:p>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r>
                        <a:rPr lang="nb-NO" sz="800" b="0" i="0" u="none" strike="noStrike" cap="none" normalizeH="0" baseline="0" noProof="0" dirty="0">
                          <a:ln>
                            <a:noFill/>
                          </a:ln>
                          <a:solidFill>
                            <a:schemeClr val="tx1"/>
                          </a:solidFill>
                          <a:effectLst/>
                          <a:latin typeface="Arial"/>
                          <a:cs typeface="Arial"/>
                        </a:rPr>
                        <a:t>Nesten alle </a:t>
                      </a:r>
                      <a:r>
                        <a:rPr lang="nb-NO" sz="800" b="0" i="0" u="none" strike="noStrike" cap="none" normalizeH="0" baseline="0" noProof="0" dirty="0" err="1">
                          <a:ln>
                            <a:noFill/>
                          </a:ln>
                          <a:solidFill>
                            <a:schemeClr val="tx1"/>
                          </a:solidFill>
                          <a:effectLst/>
                          <a:latin typeface="Arial"/>
                          <a:cs typeface="Arial"/>
                        </a:rPr>
                        <a:t>hovedleveranser</a:t>
                      </a:r>
                      <a:r>
                        <a:rPr lang="nb-NO" sz="800" b="0" i="0" u="none" strike="noStrike" cap="none" normalizeH="0" baseline="0" noProof="0" dirty="0">
                          <a:ln>
                            <a:noFill/>
                          </a:ln>
                          <a:solidFill>
                            <a:schemeClr val="tx1"/>
                          </a:solidFill>
                          <a:effectLst/>
                          <a:latin typeface="Arial"/>
                          <a:cs typeface="Arial"/>
                        </a:rPr>
                        <a:t> </a:t>
                      </a:r>
                      <a:r>
                        <a:rPr lang="nb-NO" sz="800" b="0" i="0" u="none" strike="noStrike" cap="none" normalizeH="0" baseline="0" noProof="0" dirty="0" err="1">
                          <a:ln>
                            <a:noFill/>
                          </a:ln>
                          <a:solidFill>
                            <a:schemeClr val="tx1"/>
                          </a:solidFill>
                          <a:effectLst/>
                          <a:latin typeface="Arial"/>
                          <a:cs typeface="Arial"/>
                        </a:rPr>
                        <a:t>ifbm</a:t>
                      </a:r>
                      <a:r>
                        <a:rPr lang="nb-NO" sz="800" b="0" i="0" u="none" strike="noStrike" cap="none" normalizeH="0" baseline="0" noProof="0" dirty="0">
                          <a:ln>
                            <a:noFill/>
                          </a:ln>
                          <a:solidFill>
                            <a:schemeClr val="tx1"/>
                          </a:solidFill>
                          <a:effectLst/>
                          <a:latin typeface="Arial"/>
                          <a:cs typeface="Arial"/>
                        </a:rPr>
                        <a:t>. konvertering gjennomført, resten i plan</a:t>
                      </a:r>
                    </a:p>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r>
                        <a:rPr lang="nb-NO" sz="800" b="0" i="0" u="none" strike="noStrike" cap="none" normalizeH="0" baseline="0" noProof="0" dirty="0">
                          <a:ln>
                            <a:noFill/>
                          </a:ln>
                          <a:solidFill>
                            <a:schemeClr val="tx1"/>
                          </a:solidFill>
                          <a:effectLst/>
                          <a:latin typeface="Arial"/>
                          <a:cs typeface="Arial"/>
                        </a:rPr>
                        <a:t>Nesten alle opplæringsaktiviteter gjennomført</a:t>
                      </a:r>
                    </a:p>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r>
                        <a:rPr lang="nb-NO" sz="800" b="0" i="0" u="none" strike="noStrike" cap="none" normalizeH="0" baseline="0" noProof="0" dirty="0">
                          <a:ln>
                            <a:noFill/>
                          </a:ln>
                          <a:solidFill>
                            <a:schemeClr val="tx1"/>
                          </a:solidFill>
                          <a:effectLst/>
                          <a:latin typeface="Arial"/>
                          <a:cs typeface="Arial"/>
                        </a:rPr>
                        <a:t>Siste aktiviteter og planlegging knytte til IT-overgang</a:t>
                      </a:r>
                    </a:p>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r>
                        <a:rPr lang="nb-NO" sz="800" b="0" i="0" u="none" strike="noStrike" cap="none" normalizeH="0" baseline="0" noProof="0" dirty="0">
                          <a:ln>
                            <a:noFill/>
                          </a:ln>
                          <a:solidFill>
                            <a:schemeClr val="tx1"/>
                          </a:solidFill>
                          <a:effectLst/>
                          <a:latin typeface="Arial"/>
                          <a:cs typeface="Arial"/>
                        </a:rPr>
                        <a:t>Videre utvikling av dashbord for HR innsikt</a:t>
                      </a:r>
                    </a:p>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r>
                        <a:rPr lang="nb-NO" sz="800" b="0" i="0" u="none" strike="noStrike" cap="none" normalizeH="0" baseline="0" noProof="0" dirty="0">
                          <a:ln>
                            <a:noFill/>
                          </a:ln>
                          <a:solidFill>
                            <a:schemeClr val="tx1"/>
                          </a:solidFill>
                          <a:effectLst/>
                          <a:latin typeface="Arial"/>
                          <a:cs typeface="Arial"/>
                        </a:rPr>
                        <a:t>Planlegging for oppstart GREG</a:t>
                      </a:r>
                    </a:p>
                    <a:p>
                      <a:pPr marL="171450" marR="0" lvl="0" indent="-171450" algn="l">
                        <a:lnSpc>
                          <a:spcPct val="106000"/>
                        </a:lnSpc>
                        <a:spcBef>
                          <a:spcPct val="50000"/>
                        </a:spcBef>
                        <a:spcAft>
                          <a:spcPct val="0"/>
                        </a:spcAft>
                        <a:buClr>
                          <a:srgbClr val="000000"/>
                        </a:buClr>
                        <a:buSzTx/>
                        <a:buFont typeface="Arial,Sans-Serif" panose="020B0604020202020204" pitchFamily="34" charset="0"/>
                        <a:buChar char="•"/>
                      </a:pPr>
                      <a:r>
                        <a:rPr lang="nb-NO" sz="800" b="0" i="0" u="none" strike="noStrike" cap="none" normalizeH="0" baseline="0" noProof="0" dirty="0">
                          <a:ln>
                            <a:noFill/>
                          </a:ln>
                          <a:solidFill>
                            <a:schemeClr val="tx1"/>
                          </a:solidFill>
                          <a:effectLst/>
                          <a:latin typeface="Arial"/>
                          <a:cs typeface="Arial"/>
                        </a:rPr>
                        <a:t>Forberedelse til overlevering til linje og systemoppstart</a:t>
                      </a:r>
                    </a:p>
                  </a:txBody>
                  <a:tcPr marL="68580" marR="68580" marT="68580" marB="68580" horzOverflow="overflow">
                    <a:lnL cap="flat">
                      <a:noFill/>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BBCB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0988859"/>
                  </a:ext>
                </a:extLst>
              </a:tr>
            </a:tbl>
          </a:graphicData>
        </a:graphic>
      </p:graphicFrame>
      <p:graphicFrame>
        <p:nvGraphicFramePr>
          <p:cNvPr id="55" name="Table 54">
            <a:extLst>
              <a:ext uri="{FF2B5EF4-FFF2-40B4-BE49-F238E27FC236}">
                <a16:creationId xmlns:a16="http://schemas.microsoft.com/office/drawing/2014/main" id="{5ED5296F-0ADE-4F0F-AE87-EEB57F166A67}"/>
              </a:ext>
            </a:extLst>
          </p:cNvPr>
          <p:cNvGraphicFramePr>
            <a:graphicFrameLocks noGrp="1"/>
          </p:cNvGraphicFramePr>
          <p:nvPr>
            <p:extLst>
              <p:ext uri="{D42A27DB-BD31-4B8C-83A1-F6EECF244321}">
                <p14:modId xmlns:p14="http://schemas.microsoft.com/office/powerpoint/2010/main" val="2036385795"/>
              </p:ext>
            </p:extLst>
          </p:nvPr>
        </p:nvGraphicFramePr>
        <p:xfrm>
          <a:off x="4947790" y="927848"/>
          <a:ext cx="4060295" cy="2039351"/>
        </p:xfrm>
        <a:graphic>
          <a:graphicData uri="http://schemas.openxmlformats.org/drawingml/2006/table">
            <a:tbl>
              <a:tblPr/>
              <a:tblGrid>
                <a:gridCol w="4060295">
                  <a:extLst>
                    <a:ext uri="{9D8B030D-6E8A-4147-A177-3AD203B41FA5}">
                      <a16:colId xmlns:a16="http://schemas.microsoft.com/office/drawing/2014/main" val="79375080"/>
                    </a:ext>
                  </a:extLst>
                </a:gridCol>
              </a:tblGrid>
              <a:tr h="272273">
                <a:tc>
                  <a:txBody>
                    <a:bodyPr/>
                    <a:lstStyle/>
                    <a:p>
                      <a:pPr marL="0" marR="0" lvl="0" indent="0" algn="l" rtl="0" eaLnBrk="1" fontAlgn="base" latinLnBrk="0" hangingPunct="1">
                        <a:lnSpc>
                          <a:spcPct val="106000"/>
                        </a:lnSpc>
                        <a:spcBef>
                          <a:spcPct val="50000"/>
                        </a:spcBef>
                        <a:spcAft>
                          <a:spcPct val="0"/>
                        </a:spcAft>
                        <a:buClrTx/>
                        <a:buSzTx/>
                        <a:buFont typeface="Arial" panose="020B0604020202020204" pitchFamily="34" charset="0"/>
                        <a:buNone/>
                      </a:pPr>
                      <a:r>
                        <a:rPr lang="nb-NO" sz="900" b="0" i="0" u="none" strike="noStrike" cap="none" normalizeH="0" baseline="0" noProof="0" dirty="0">
                          <a:ln>
                            <a:noFill/>
                          </a:ln>
                          <a:solidFill>
                            <a:schemeClr val="bg1"/>
                          </a:solidFill>
                          <a:effectLst/>
                          <a:latin typeface="Arial"/>
                          <a:cs typeface="Arial"/>
                        </a:rPr>
                        <a:t>Små seiere siden sist</a:t>
                      </a:r>
                      <a:endParaRPr kumimoji="0" lang="nb-NO" sz="900" b="0" i="0" u="none" strike="noStrike" cap="none" normalizeH="0" baseline="0" noProof="0" dirty="0">
                        <a:ln>
                          <a:noFill/>
                        </a:ln>
                        <a:solidFill>
                          <a:schemeClr val="bg1"/>
                        </a:solidFill>
                        <a:effectLst/>
                        <a:latin typeface="Arial"/>
                        <a:cs typeface="Arial"/>
                      </a:endParaRPr>
                    </a:p>
                  </a:txBody>
                  <a:tcPr marL="68580" marR="68580" marT="68580" marB="68580" anchor="ctr" horzOverflow="overflow">
                    <a:lnL cap="flat">
                      <a:noFill/>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1509D"/>
                    </a:solidFill>
                  </a:tcPr>
                </a:tc>
                <a:extLst>
                  <a:ext uri="{0D108BD9-81ED-4DB2-BD59-A6C34878D82A}">
                    <a16:rowId xmlns:a16="http://schemas.microsoft.com/office/drawing/2014/main" val="321440604"/>
                  </a:ext>
                </a:extLst>
              </a:tr>
              <a:tr h="1767078">
                <a:tc>
                  <a:txBody>
                    <a:bodyPr/>
                    <a:lstStyle/>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cap="none" normalizeH="0" baseline="0" noProof="0" dirty="0">
                          <a:ln>
                            <a:noFill/>
                          </a:ln>
                          <a:solidFill>
                            <a:schemeClr val="tx1"/>
                          </a:solidFill>
                          <a:effectLst/>
                          <a:latin typeface="Arial"/>
                          <a:cs typeface="Arial"/>
                        </a:rPr>
                        <a:t>Stor oppslutning på møte(r) for ledere</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cap="none" normalizeH="0" baseline="0" noProof="0" dirty="0">
                          <a:ln>
                            <a:noFill/>
                          </a:ln>
                          <a:solidFill>
                            <a:schemeClr val="tx1"/>
                          </a:solidFill>
                          <a:effectLst/>
                          <a:latin typeface="Arial"/>
                          <a:cs typeface="Arial"/>
                        </a:rPr>
                        <a:t>Svært gode tilbakemeldinger på opplæringsopplegg</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cap="none" normalizeH="0" baseline="0" noProof="0" dirty="0">
                          <a:ln>
                            <a:noFill/>
                          </a:ln>
                          <a:solidFill>
                            <a:schemeClr val="tx1"/>
                          </a:solidFill>
                          <a:effectLst/>
                          <a:latin typeface="Arial"/>
                          <a:cs typeface="Arial"/>
                        </a:rPr>
                        <a:t>Erkjennelse av at vi er så godt forberedt "som det er mulig"</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cap="none" normalizeH="0" baseline="0" noProof="0" dirty="0">
                          <a:ln>
                            <a:noFill/>
                          </a:ln>
                          <a:solidFill>
                            <a:schemeClr val="tx1"/>
                          </a:solidFill>
                          <a:effectLst/>
                          <a:latin typeface="Arial"/>
                          <a:cs typeface="Arial"/>
                        </a:rPr>
                        <a:t>Dashbord for e-læring (utviklet av fellesadministrasjonen) er nyttig i bruk</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cap="none" normalizeH="0" baseline="0" noProof="0" dirty="0">
                          <a:ln>
                            <a:noFill/>
                          </a:ln>
                          <a:solidFill>
                            <a:schemeClr val="tx1"/>
                          </a:solidFill>
                          <a:effectLst/>
                          <a:latin typeface="Arial"/>
                          <a:cs typeface="Arial"/>
                        </a:rPr>
                        <a:t>Og en stor seier: Vi leverer prosjektet </a:t>
                      </a:r>
                      <a:r>
                        <a:rPr lang="nb-NO" sz="800" b="0" i="0" u="none" strike="noStrike" cap="none" normalizeH="0" baseline="0" noProof="0" dirty="0" err="1">
                          <a:ln>
                            <a:noFill/>
                          </a:ln>
                          <a:solidFill>
                            <a:schemeClr val="tx1"/>
                          </a:solidFill>
                          <a:effectLst/>
                          <a:latin typeface="Arial"/>
                          <a:cs typeface="Arial"/>
                        </a:rPr>
                        <a:t>ihht</a:t>
                      </a:r>
                      <a:r>
                        <a:rPr lang="nb-NO" sz="800" b="0" i="0" u="none" strike="noStrike" cap="none" normalizeH="0" baseline="0" noProof="0" dirty="0">
                          <a:ln>
                            <a:noFill/>
                          </a:ln>
                          <a:solidFill>
                            <a:schemeClr val="tx1"/>
                          </a:solidFill>
                          <a:effectLst/>
                          <a:latin typeface="Arial"/>
                          <a:cs typeface="Arial"/>
                        </a:rPr>
                        <a:t>. til planer og fremdrift og er klare for oppgang 01.01.23</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endParaRPr lang="nb-NO" sz="800" b="0" i="0" u="none" strike="noStrike" cap="none" normalizeH="0" baseline="0" noProof="0" dirty="0">
                        <a:ln>
                          <a:noFill/>
                        </a:ln>
                        <a:solidFill>
                          <a:schemeClr val="tx1"/>
                        </a:solidFill>
                        <a:effectLst/>
                        <a:latin typeface="Arial"/>
                        <a:cs typeface="Arial"/>
                      </a:endParaRP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endParaRPr lang="nb-NO" sz="800" b="0" i="0" u="none" strike="noStrike" cap="none" normalizeH="0" baseline="0" noProof="0" dirty="0">
                        <a:ln>
                          <a:noFill/>
                        </a:ln>
                        <a:solidFill>
                          <a:schemeClr val="tx1"/>
                        </a:solidFill>
                        <a:effectLst/>
                        <a:latin typeface="Arial"/>
                        <a:cs typeface="Arial"/>
                      </a:endParaRP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endParaRPr lang="nb-NO" sz="800" b="0" i="0" u="none" strike="noStrike" cap="none" normalizeH="0" baseline="0" noProof="0" dirty="0">
                        <a:ln>
                          <a:noFill/>
                        </a:ln>
                        <a:solidFill>
                          <a:schemeClr val="tx1"/>
                        </a:solidFill>
                        <a:effectLst/>
                        <a:latin typeface="Arial"/>
                        <a:cs typeface="Arial"/>
                      </a:endParaRPr>
                    </a:p>
                  </a:txBody>
                  <a:tcPr marL="68580" marR="68580" marT="68580" marB="68580" horzOverflow="overflow">
                    <a:lnL cap="flat">
                      <a:noFill/>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BBCB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0988859"/>
                  </a:ext>
                </a:extLst>
              </a:tr>
            </a:tbl>
          </a:graphicData>
        </a:graphic>
      </p:graphicFrame>
      <p:graphicFrame>
        <p:nvGraphicFramePr>
          <p:cNvPr id="58" name="Table 57">
            <a:extLst>
              <a:ext uri="{FF2B5EF4-FFF2-40B4-BE49-F238E27FC236}">
                <a16:creationId xmlns:a16="http://schemas.microsoft.com/office/drawing/2014/main" id="{98C7C119-5689-4DE0-8254-EC0D6B9F4BF0}"/>
              </a:ext>
            </a:extLst>
          </p:cNvPr>
          <p:cNvGraphicFramePr>
            <a:graphicFrameLocks noGrp="1"/>
          </p:cNvGraphicFramePr>
          <p:nvPr>
            <p:extLst>
              <p:ext uri="{D42A27DB-BD31-4B8C-83A1-F6EECF244321}">
                <p14:modId xmlns:p14="http://schemas.microsoft.com/office/powerpoint/2010/main" val="708305722"/>
              </p:ext>
            </p:extLst>
          </p:nvPr>
        </p:nvGraphicFramePr>
        <p:xfrm>
          <a:off x="863956" y="2740003"/>
          <a:ext cx="4060295" cy="2040256"/>
        </p:xfrm>
        <a:graphic>
          <a:graphicData uri="http://schemas.openxmlformats.org/drawingml/2006/table">
            <a:tbl>
              <a:tblPr/>
              <a:tblGrid>
                <a:gridCol w="4060295">
                  <a:extLst>
                    <a:ext uri="{9D8B030D-6E8A-4147-A177-3AD203B41FA5}">
                      <a16:colId xmlns:a16="http://schemas.microsoft.com/office/drawing/2014/main" val="79375080"/>
                    </a:ext>
                  </a:extLst>
                </a:gridCol>
              </a:tblGrid>
              <a:tr h="263275">
                <a:tc>
                  <a:txBody>
                    <a:bodyPr/>
                    <a:lstStyle/>
                    <a:p>
                      <a:pPr marL="0" marR="0" lvl="0" indent="0" algn="l" rtl="0" eaLnBrk="1" fontAlgn="base" latinLnBrk="0" hangingPunct="1">
                        <a:lnSpc>
                          <a:spcPct val="106000"/>
                        </a:lnSpc>
                        <a:spcBef>
                          <a:spcPct val="50000"/>
                        </a:spcBef>
                        <a:spcAft>
                          <a:spcPct val="0"/>
                        </a:spcAft>
                        <a:buClrTx/>
                        <a:buSzTx/>
                        <a:buFont typeface="Arial" panose="020B0604020202020204" pitchFamily="34" charset="0"/>
                        <a:buNone/>
                      </a:pPr>
                      <a:r>
                        <a:rPr kumimoji="0" lang="nb-NO" sz="800" b="0" i="0" u="none" strike="noStrike" cap="none" normalizeH="0" baseline="0" noProof="0" dirty="0">
                          <a:ln>
                            <a:noFill/>
                          </a:ln>
                          <a:solidFill>
                            <a:schemeClr val="bg1"/>
                          </a:solidFill>
                          <a:effectLst/>
                          <a:latin typeface="Arial"/>
                          <a:cs typeface="Arial"/>
                        </a:rPr>
                        <a:t>Sentrale aktiviteter neste periode</a:t>
                      </a:r>
                      <a:r>
                        <a:rPr lang="nb-NO" sz="800" b="0" i="0" u="none" strike="noStrike" cap="none" normalizeH="0" baseline="0" noProof="0" dirty="0">
                          <a:ln>
                            <a:noFill/>
                          </a:ln>
                          <a:solidFill>
                            <a:schemeClr val="bg1"/>
                          </a:solidFill>
                          <a:effectLst/>
                          <a:latin typeface="Arial"/>
                          <a:cs typeface="Arial"/>
                        </a:rPr>
                        <a:t> 16.12.2022 - 05.01.2023</a:t>
                      </a:r>
                      <a:endParaRPr kumimoji="0" lang="nb-NO" sz="800" b="0" i="0" u="none" strike="noStrike" cap="none" normalizeH="0" baseline="0" noProof="0" dirty="0">
                        <a:ln>
                          <a:noFill/>
                        </a:ln>
                        <a:solidFill>
                          <a:schemeClr val="bg1"/>
                        </a:solidFill>
                        <a:effectLst/>
                        <a:latin typeface="Arial"/>
                        <a:cs typeface="Arial"/>
                      </a:endParaRPr>
                    </a:p>
                  </a:txBody>
                  <a:tcPr marL="68580" marR="68580" marT="68580" marB="68580" anchor="ctr" horzOverflow="overflow">
                    <a:lnL cap="flat">
                      <a:noFill/>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1509D"/>
                    </a:solidFill>
                  </a:tcPr>
                </a:tc>
                <a:extLst>
                  <a:ext uri="{0D108BD9-81ED-4DB2-BD59-A6C34878D82A}">
                    <a16:rowId xmlns:a16="http://schemas.microsoft.com/office/drawing/2014/main" val="321440604"/>
                  </a:ext>
                </a:extLst>
              </a:tr>
              <a:tr h="1776981">
                <a:tc>
                  <a:txBody>
                    <a:bodyPr/>
                    <a:lstStyle/>
                    <a:p>
                      <a:pPr marL="171450" marR="0" lvl="0" indent="-171450" algn="l" rtl="0" eaLnBrk="1" fontAlgn="auto" latinLnBrk="0" hangingPunct="1">
                        <a:lnSpc>
                          <a:spcPct val="106000"/>
                        </a:lnSpc>
                        <a:spcBef>
                          <a:spcPct val="50000"/>
                        </a:spcBef>
                        <a:spcAft>
                          <a:spcPct val="0"/>
                        </a:spcAft>
                        <a:buClr>
                          <a:srgbClr val="000000"/>
                        </a:buClr>
                        <a:buSzTx/>
                        <a:buFont typeface="Arial" panose="020B0604020202020204" pitchFamily="34" charset="0"/>
                        <a:buChar char="•"/>
                      </a:pPr>
                      <a:r>
                        <a:rPr lang="nb-NO" sz="800" b="0" i="0" u="none" strike="noStrike" kern="1200" cap="none" normalizeH="0" baseline="0" noProof="0" dirty="0">
                          <a:ln>
                            <a:noFill/>
                          </a:ln>
                          <a:solidFill>
                            <a:schemeClr val="tx1"/>
                          </a:solidFill>
                          <a:effectLst/>
                          <a:latin typeface="Arial"/>
                          <a:ea typeface="+mn-ea"/>
                          <a:cs typeface="Arial"/>
                        </a:rPr>
                        <a:t>Gjennomføre siste aktiviteter i prosjektet før overgang inkl. konvertering, teknisk forberedelse og opplæring</a:t>
                      </a:r>
                      <a:endParaRPr lang="en-US" sz="1400" dirty="0"/>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kern="1200" cap="none" normalizeH="0" baseline="0" noProof="0" dirty="0">
                          <a:ln>
                            <a:noFill/>
                          </a:ln>
                          <a:solidFill>
                            <a:schemeClr val="tx1"/>
                          </a:solidFill>
                          <a:effectLst/>
                          <a:latin typeface="Arial"/>
                          <a:ea typeface="+mn-ea"/>
                          <a:cs typeface="Arial"/>
                        </a:rPr>
                        <a:t>Bidra til linjens forberedelse med brukerstøtte og prosjektoverlevering</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kern="1200" cap="none" normalizeH="0" baseline="0" noProof="0" dirty="0">
                          <a:ln>
                            <a:noFill/>
                          </a:ln>
                          <a:solidFill>
                            <a:schemeClr val="tx1"/>
                          </a:solidFill>
                          <a:effectLst/>
                          <a:latin typeface="Arial"/>
                          <a:ea typeface="+mn-ea"/>
                          <a:cs typeface="Arial"/>
                        </a:rPr>
                        <a:t>Delta i beredskap og koordinere med DFØ</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kern="1200" cap="none" normalizeH="0" baseline="0" noProof="0" dirty="0">
                          <a:ln>
                            <a:noFill/>
                          </a:ln>
                          <a:solidFill>
                            <a:schemeClr val="tx1"/>
                          </a:solidFill>
                          <a:effectLst/>
                          <a:latin typeface="Arial"/>
                          <a:ea typeface="+mn-ea"/>
                          <a:cs typeface="Arial"/>
                        </a:rPr>
                        <a:t>Begynne dokumentasjon og erfaringslæring (ved tid)</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kern="1200" cap="none" normalizeH="0" baseline="0" noProof="0" dirty="0">
                          <a:ln>
                            <a:noFill/>
                          </a:ln>
                          <a:solidFill>
                            <a:schemeClr val="tx1"/>
                          </a:solidFill>
                          <a:effectLst/>
                          <a:latin typeface="Arial"/>
                          <a:ea typeface="+mn-ea"/>
                          <a:cs typeface="Arial"/>
                        </a:rPr>
                        <a:t>Juleferie</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kern="1200" cap="none" normalizeH="0" baseline="0" noProof="0" dirty="0">
                          <a:ln>
                            <a:noFill/>
                          </a:ln>
                          <a:solidFill>
                            <a:schemeClr val="tx1"/>
                          </a:solidFill>
                          <a:effectLst/>
                          <a:latin typeface="Arial"/>
                          <a:ea typeface="+mn-ea"/>
                          <a:cs typeface="Arial"/>
                        </a:rPr>
                        <a:t>Forberede informasjonsmateriell, møter og annet i januar (etter dialog med linje)</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endParaRPr lang="nb-NO" sz="800" b="0" i="0" u="none" strike="noStrike" kern="1200" cap="none" normalizeH="0" baseline="0" noProof="0" dirty="0">
                        <a:ln>
                          <a:noFill/>
                        </a:ln>
                        <a:solidFill>
                          <a:schemeClr val="tx1"/>
                        </a:solidFill>
                        <a:effectLst/>
                        <a:latin typeface="Arial"/>
                        <a:ea typeface="+mn-ea"/>
                        <a:cs typeface="Arial"/>
                      </a:endParaRPr>
                    </a:p>
                  </a:txBody>
                  <a:tcPr marL="68580" marR="68580" marT="68580" marB="68580" horzOverflow="overflow">
                    <a:lnL cap="flat">
                      <a:noFill/>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0988859"/>
                  </a:ext>
                </a:extLst>
              </a:tr>
            </a:tbl>
          </a:graphicData>
        </a:graphic>
      </p:graphicFrame>
      <p:graphicFrame>
        <p:nvGraphicFramePr>
          <p:cNvPr id="59" name="Table 58">
            <a:extLst>
              <a:ext uri="{FF2B5EF4-FFF2-40B4-BE49-F238E27FC236}">
                <a16:creationId xmlns:a16="http://schemas.microsoft.com/office/drawing/2014/main" id="{DEDFA25C-16FE-49F0-9563-24E9F533099A}"/>
              </a:ext>
            </a:extLst>
          </p:cNvPr>
          <p:cNvGraphicFramePr>
            <a:graphicFrameLocks noGrp="1"/>
          </p:cNvGraphicFramePr>
          <p:nvPr>
            <p:extLst>
              <p:ext uri="{D42A27DB-BD31-4B8C-83A1-F6EECF244321}">
                <p14:modId xmlns:p14="http://schemas.microsoft.com/office/powerpoint/2010/main" val="3097464651"/>
              </p:ext>
            </p:extLst>
          </p:nvPr>
        </p:nvGraphicFramePr>
        <p:xfrm>
          <a:off x="4953194" y="2741306"/>
          <a:ext cx="4051886" cy="2015027"/>
        </p:xfrm>
        <a:graphic>
          <a:graphicData uri="http://schemas.openxmlformats.org/drawingml/2006/table">
            <a:tbl>
              <a:tblPr/>
              <a:tblGrid>
                <a:gridCol w="4051886">
                  <a:extLst>
                    <a:ext uri="{9D8B030D-6E8A-4147-A177-3AD203B41FA5}">
                      <a16:colId xmlns:a16="http://schemas.microsoft.com/office/drawing/2014/main" val="79375080"/>
                    </a:ext>
                  </a:extLst>
                </a:gridCol>
              </a:tblGrid>
              <a:tr h="314996">
                <a:tc>
                  <a:txBody>
                    <a:bodyPr/>
                    <a:lstStyle/>
                    <a:p>
                      <a:pPr marL="0" marR="0" lvl="0" indent="0" algn="l" defTabSz="914400" rtl="0" eaLnBrk="1" fontAlgn="base" latinLnBrk="0" hangingPunct="1">
                        <a:lnSpc>
                          <a:spcPct val="106000"/>
                        </a:lnSpc>
                        <a:spcBef>
                          <a:spcPct val="50000"/>
                        </a:spcBef>
                        <a:spcAft>
                          <a:spcPct val="0"/>
                        </a:spcAft>
                        <a:buClrTx/>
                        <a:buSzTx/>
                        <a:buFont typeface="Arial" panose="020B0604020202020204" pitchFamily="34" charset="0"/>
                        <a:buNone/>
                        <a:tabLst/>
                      </a:pPr>
                      <a:r>
                        <a:rPr kumimoji="0" lang="nb-NO" sz="900" b="0" i="0" u="none" strike="noStrike" cap="none" normalizeH="0" baseline="0" noProof="0" dirty="0">
                          <a:ln>
                            <a:noFill/>
                          </a:ln>
                          <a:solidFill>
                            <a:schemeClr val="bg1"/>
                          </a:solidFill>
                          <a:effectLst/>
                          <a:latin typeface="Arial"/>
                          <a:cs typeface="Arial"/>
                        </a:rPr>
                        <a:t>Bekymringer, risiko, nødvendige beslutninger</a:t>
                      </a:r>
                    </a:p>
                  </a:txBody>
                  <a:tcPr marL="68580" marR="68580" marT="68580" marB="68580" anchor="ctr" horzOverflow="overflow">
                    <a:lnL cap="flat">
                      <a:noFill/>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1509D"/>
                    </a:solidFill>
                  </a:tcPr>
                </a:tc>
                <a:extLst>
                  <a:ext uri="{0D108BD9-81ED-4DB2-BD59-A6C34878D82A}">
                    <a16:rowId xmlns:a16="http://schemas.microsoft.com/office/drawing/2014/main" val="321440604"/>
                  </a:ext>
                </a:extLst>
              </a:tr>
              <a:tr h="1700031">
                <a:tc>
                  <a:txBody>
                    <a:bodyPr/>
                    <a:lstStyle/>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cap="none" normalizeH="0" baseline="0" noProof="0" dirty="0">
                          <a:ln>
                            <a:noFill/>
                          </a:ln>
                          <a:solidFill>
                            <a:schemeClr val="tx1"/>
                          </a:solidFill>
                          <a:effectLst/>
                          <a:latin typeface="Arial"/>
                          <a:cs typeface="Arial"/>
                        </a:rPr>
                        <a:t>Viktig å operasjonalisere overleverings- og linjeplan og sikre at det ikke er "hull" eller misforståelser i overgang</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cap="none" normalizeH="0" baseline="0" noProof="0" dirty="0">
                          <a:ln>
                            <a:noFill/>
                          </a:ln>
                          <a:solidFill>
                            <a:schemeClr val="tx1"/>
                          </a:solidFill>
                          <a:effectLst/>
                          <a:latin typeface="Arial"/>
                          <a:cs typeface="Arial"/>
                        </a:rPr>
                        <a:t>Usikkerhet om vi har nådd langt nok ut med budskap, opplæring og bruk</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r>
                        <a:rPr lang="nb-NO" sz="800" b="0" i="0" u="none" strike="noStrike" cap="none" normalizeH="0" baseline="0" noProof="0" dirty="0">
                          <a:ln>
                            <a:noFill/>
                          </a:ln>
                          <a:solidFill>
                            <a:schemeClr val="tx1"/>
                          </a:solidFill>
                          <a:effectLst/>
                          <a:latin typeface="Arial"/>
                          <a:cs typeface="Arial"/>
                        </a:rPr>
                        <a:t>Fremdeles en god del ansatte som ikke har tatt e-læring - trolig at noen ansatte ikke har forstått systemene fullgodt ved oppgang</a:t>
                      </a: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endParaRPr lang="nb-NO" sz="800" b="0" i="0" u="none" strike="noStrike" cap="none" normalizeH="0" baseline="0" noProof="0" dirty="0">
                        <a:ln>
                          <a:noFill/>
                        </a:ln>
                        <a:solidFill>
                          <a:schemeClr val="tx1"/>
                        </a:solidFill>
                        <a:effectLst/>
                        <a:latin typeface="Arial"/>
                        <a:cs typeface="Arial"/>
                      </a:endParaRPr>
                    </a:p>
                    <a:p>
                      <a:pPr marL="171450" marR="0" lvl="0" indent="-171450" algn="l">
                        <a:lnSpc>
                          <a:spcPct val="106000"/>
                        </a:lnSpc>
                        <a:spcBef>
                          <a:spcPct val="50000"/>
                        </a:spcBef>
                        <a:spcAft>
                          <a:spcPct val="0"/>
                        </a:spcAft>
                        <a:buClr>
                          <a:srgbClr val="000000"/>
                        </a:buClr>
                        <a:buSzTx/>
                        <a:buFont typeface="Arial" panose="020B0604020202020204" pitchFamily="34" charset="0"/>
                        <a:buChar char="•"/>
                      </a:pPr>
                      <a:endParaRPr lang="nb-NO" sz="800" b="0" i="0" u="none" strike="noStrike" cap="none" normalizeH="0" baseline="0" noProof="0" dirty="0">
                        <a:ln>
                          <a:noFill/>
                        </a:ln>
                        <a:solidFill>
                          <a:schemeClr val="tx1"/>
                        </a:solidFill>
                        <a:effectLst/>
                        <a:latin typeface="Arial"/>
                        <a:cs typeface="Arial"/>
                      </a:endParaRPr>
                    </a:p>
                  </a:txBody>
                  <a:tcPr marL="68580" marR="68580" marT="68580" marB="68580" horzOverflow="overflow">
                    <a:lnL cap="flat">
                      <a:noFill/>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BBCB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0988859"/>
                  </a:ext>
                </a:extLst>
              </a:tr>
            </a:tbl>
          </a:graphicData>
        </a:graphic>
      </p:graphicFrame>
      <p:graphicFrame>
        <p:nvGraphicFramePr>
          <p:cNvPr id="49" name="Table 48">
            <a:extLst>
              <a:ext uri="{FF2B5EF4-FFF2-40B4-BE49-F238E27FC236}">
                <a16:creationId xmlns:a16="http://schemas.microsoft.com/office/drawing/2014/main" id="{ADF530C2-9C70-49BF-9519-DEE31FEDBAEF}"/>
              </a:ext>
            </a:extLst>
          </p:cNvPr>
          <p:cNvGraphicFramePr>
            <a:graphicFrameLocks noGrp="1"/>
          </p:cNvGraphicFramePr>
          <p:nvPr/>
        </p:nvGraphicFramePr>
        <p:xfrm>
          <a:off x="4947789" y="236129"/>
          <a:ext cx="1944000" cy="308610"/>
        </p:xfrm>
        <a:graphic>
          <a:graphicData uri="http://schemas.openxmlformats.org/drawingml/2006/table">
            <a:tbl>
              <a:tblPr/>
              <a:tblGrid>
                <a:gridCol w="1944000">
                  <a:extLst>
                    <a:ext uri="{9D8B030D-6E8A-4147-A177-3AD203B41FA5}">
                      <a16:colId xmlns:a16="http://schemas.microsoft.com/office/drawing/2014/main" val="1244777604"/>
                    </a:ext>
                  </a:extLst>
                </a:gridCol>
              </a:tblGrid>
              <a:tr h="308610">
                <a:tc>
                  <a:txBody>
                    <a:bodyPr/>
                    <a:lstStyle/>
                    <a:p>
                      <a:pPr marL="0" marR="0" lvl="0" indent="0" algn="l" defTabSz="914400" rtl="0" eaLnBrk="1" fontAlgn="base" latinLnBrk="0" hangingPunct="1">
                        <a:lnSpc>
                          <a:spcPct val="106000"/>
                        </a:lnSpc>
                        <a:spcBef>
                          <a:spcPct val="50000"/>
                        </a:spcBef>
                        <a:spcAft>
                          <a:spcPct val="0"/>
                        </a:spcAft>
                        <a:buClrTx/>
                        <a:buSzTx/>
                        <a:buFont typeface="Arial" panose="020B0604020202020204" pitchFamily="34" charset="0"/>
                        <a:buNone/>
                        <a:tabLst/>
                      </a:pPr>
                      <a:r>
                        <a:rPr kumimoji="0" lang="nb-NO" sz="1000" b="0" i="0" u="none" strike="noStrike" kern="1200" cap="none" normalizeH="0" baseline="0" noProof="0">
                          <a:ln>
                            <a:noFill/>
                          </a:ln>
                          <a:solidFill>
                            <a:schemeClr val="tx1"/>
                          </a:solidFill>
                          <a:effectLst/>
                          <a:latin typeface="Arial" panose="020B0604020202020204" pitchFamily="34" charset="0"/>
                          <a:ea typeface="+mn-ea"/>
                          <a:cs typeface="Arial" panose="020B0604020202020204" pitchFamily="34" charset="0"/>
                        </a:rPr>
                        <a:t>Prosjektrisiko</a:t>
                      </a:r>
                    </a:p>
                  </a:txBody>
                  <a:tcPr marL="68580" marR="68580" marT="68580" marB="6858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860311903"/>
                  </a:ext>
                </a:extLst>
              </a:tr>
            </a:tbl>
          </a:graphicData>
        </a:graphic>
      </p:graphicFrame>
      <p:graphicFrame>
        <p:nvGraphicFramePr>
          <p:cNvPr id="51" name="Table 50">
            <a:extLst>
              <a:ext uri="{FF2B5EF4-FFF2-40B4-BE49-F238E27FC236}">
                <a16:creationId xmlns:a16="http://schemas.microsoft.com/office/drawing/2014/main" id="{A156A9D6-4721-47D8-8A2F-88EB66FF09F3}"/>
              </a:ext>
            </a:extLst>
          </p:cNvPr>
          <p:cNvGraphicFramePr>
            <a:graphicFrameLocks noGrp="1"/>
          </p:cNvGraphicFramePr>
          <p:nvPr>
            <p:extLst>
              <p:ext uri="{D42A27DB-BD31-4B8C-83A1-F6EECF244321}">
                <p14:modId xmlns:p14="http://schemas.microsoft.com/office/powerpoint/2010/main" val="3781385037"/>
              </p:ext>
            </p:extLst>
          </p:nvPr>
        </p:nvGraphicFramePr>
        <p:xfrm>
          <a:off x="7065319" y="231025"/>
          <a:ext cx="1944000" cy="308610"/>
        </p:xfrm>
        <a:graphic>
          <a:graphicData uri="http://schemas.openxmlformats.org/drawingml/2006/table">
            <a:tbl>
              <a:tblPr/>
              <a:tblGrid>
                <a:gridCol w="1063762">
                  <a:extLst>
                    <a:ext uri="{9D8B030D-6E8A-4147-A177-3AD203B41FA5}">
                      <a16:colId xmlns:a16="http://schemas.microsoft.com/office/drawing/2014/main" val="1244777604"/>
                    </a:ext>
                  </a:extLst>
                </a:gridCol>
                <a:gridCol w="880238">
                  <a:extLst>
                    <a:ext uri="{9D8B030D-6E8A-4147-A177-3AD203B41FA5}">
                      <a16:colId xmlns:a16="http://schemas.microsoft.com/office/drawing/2014/main" val="1874488101"/>
                    </a:ext>
                  </a:extLst>
                </a:gridCol>
              </a:tblGrid>
              <a:tr h="308610">
                <a:tc>
                  <a:txBody>
                    <a:bodyPr/>
                    <a:lstStyle/>
                    <a:p>
                      <a:pPr marL="0" marR="0" lvl="0" indent="0" algn="l" defTabSz="914400" rtl="0" eaLnBrk="1" fontAlgn="base" latinLnBrk="0" hangingPunct="1">
                        <a:lnSpc>
                          <a:spcPct val="106000"/>
                        </a:lnSpc>
                        <a:spcBef>
                          <a:spcPct val="50000"/>
                        </a:spcBef>
                        <a:spcAft>
                          <a:spcPct val="0"/>
                        </a:spcAft>
                        <a:buClrTx/>
                        <a:buSzTx/>
                        <a:buFont typeface="Arial" panose="020B0604020202020204" pitchFamily="34" charset="0"/>
                        <a:buNone/>
                        <a:tabLst/>
                      </a:pPr>
                      <a:r>
                        <a:rPr kumimoji="0" lang="nb-NO" sz="1000" b="0" i="0" u="none" strike="noStrike" kern="1200" cap="none" normalizeH="0" baseline="0" noProof="0" dirty="0">
                          <a:ln>
                            <a:noFill/>
                          </a:ln>
                          <a:solidFill>
                            <a:schemeClr val="tx1"/>
                          </a:solidFill>
                          <a:effectLst/>
                          <a:latin typeface="Arial"/>
                          <a:ea typeface="+mn-ea"/>
                          <a:cs typeface="Arial"/>
                        </a:rPr>
                        <a:t>Dato</a:t>
                      </a:r>
                    </a:p>
                  </a:txBody>
                  <a:tcPr marL="68580" marR="68580" marT="68580" marB="6858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6000"/>
                        </a:lnSpc>
                        <a:spcBef>
                          <a:spcPct val="50000"/>
                        </a:spcBef>
                        <a:spcAft>
                          <a:spcPct val="0"/>
                        </a:spcAft>
                        <a:buClrTx/>
                        <a:buSzTx/>
                        <a:buFont typeface="Arial" panose="020B0604020202020204" pitchFamily="34" charset="0"/>
                        <a:buNone/>
                        <a:tabLst/>
                      </a:pPr>
                      <a:r>
                        <a:rPr lang="nb-NO" sz="1000" b="0" i="0" u="none" strike="noStrike" kern="1200" cap="none" normalizeH="0" baseline="0" noProof="0" dirty="0">
                          <a:ln>
                            <a:noFill/>
                          </a:ln>
                          <a:solidFill>
                            <a:schemeClr val="tx1"/>
                          </a:solidFill>
                          <a:effectLst/>
                          <a:latin typeface="Arial"/>
                          <a:ea typeface="+mn-ea"/>
                          <a:cs typeface="Arial"/>
                        </a:rPr>
                        <a:t>15.12.2022</a:t>
                      </a:r>
                      <a:endParaRPr kumimoji="0" lang="nb-NO" sz="1000" b="0" i="0"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endParaRPr>
                    </a:p>
                  </a:txBody>
                  <a:tcPr marL="68580" marR="68580" marT="68580" marB="6858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860311903"/>
                  </a:ext>
                </a:extLst>
              </a:tr>
            </a:tbl>
          </a:graphicData>
        </a:graphic>
      </p:graphicFrame>
      <p:sp>
        <p:nvSpPr>
          <p:cNvPr id="31" name="Title 13">
            <a:extLst>
              <a:ext uri="{FF2B5EF4-FFF2-40B4-BE49-F238E27FC236}">
                <a16:creationId xmlns:a16="http://schemas.microsoft.com/office/drawing/2014/main" id="{FB98550C-7E16-4BFA-84A7-B18FCCB03C22}"/>
              </a:ext>
            </a:extLst>
          </p:cNvPr>
          <p:cNvSpPr txBox="1">
            <a:spLocks/>
          </p:cNvSpPr>
          <p:nvPr/>
        </p:nvSpPr>
        <p:spPr>
          <a:xfrm>
            <a:off x="738963" y="67899"/>
            <a:ext cx="3177718" cy="320957"/>
          </a:xfrm>
          <a:prstGeom prst="rect">
            <a:avLst/>
          </a:prstGeom>
        </p:spPr>
        <p:txBody>
          <a:bodyPr vert="horz" lIns="68580" tIns="34290" rIns="68580" bIns="34290" rtlCol="0" anchor="ctr">
            <a:noAutofit/>
          </a:bodyPr>
          <a:lstStyle>
            <a:lvl1pPr algn="l" defTabSz="609585" rtl="0" eaLnBrk="1" latinLnBrk="0" hangingPunct="1">
              <a:spcBef>
                <a:spcPct val="0"/>
              </a:spcBef>
              <a:buNone/>
              <a:defRPr sz="3600" b="1" i="0" kern="1200">
                <a:solidFill>
                  <a:schemeClr val="tx1"/>
                </a:solidFill>
                <a:latin typeface="Arial"/>
                <a:ea typeface="+mj-ea"/>
                <a:cs typeface="Arial"/>
              </a:defRPr>
            </a:lvl1pPr>
          </a:lstStyle>
          <a:p>
            <a:pPr defTabSz="457189">
              <a:defRPr/>
            </a:pPr>
            <a:r>
              <a:rPr lang="nb-NO" sz="2700">
                <a:solidFill>
                  <a:sysClr val="windowText" lastClr="000000"/>
                </a:solidFill>
              </a:rPr>
              <a:t>Statusoppdatering</a:t>
            </a:r>
          </a:p>
        </p:txBody>
      </p:sp>
      <p:sp>
        <p:nvSpPr>
          <p:cNvPr id="36" name="Slide Number Placeholder 5">
            <a:extLst>
              <a:ext uri="{FF2B5EF4-FFF2-40B4-BE49-F238E27FC236}">
                <a16:creationId xmlns:a16="http://schemas.microsoft.com/office/drawing/2014/main" id="{1EBAC813-DB5D-45DF-B5FE-546058E28272}"/>
              </a:ext>
            </a:extLst>
          </p:cNvPr>
          <p:cNvSpPr>
            <a:spLocks noGrp="1"/>
          </p:cNvSpPr>
          <p:nvPr/>
        </p:nvSpPr>
        <p:spPr>
          <a:xfrm>
            <a:off x="8801126" y="327466"/>
            <a:ext cx="216161" cy="102683"/>
          </a:xfrm>
          <a:prstGeom prst="rect">
            <a:avLst/>
          </a:prstGeom>
        </p:spPr>
        <p:txBody>
          <a:bodyPr vert="horz" lIns="68580" tIns="34290" rIns="68580" bIns="34290" rtlCol="0"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endParaRPr lang="nb-NO" sz="675">
              <a:solidFill>
                <a:prstClr val="black"/>
              </a:solidFill>
              <a:latin typeface="Arial" panose="020B0604020202020204" pitchFamily="34" charset="0"/>
              <a:cs typeface="Arial" panose="020B0604020202020204" pitchFamily="34" charset="0"/>
            </a:endParaRPr>
          </a:p>
        </p:txBody>
      </p:sp>
      <p:sp>
        <p:nvSpPr>
          <p:cNvPr id="37" name="TextBox 2">
            <a:extLst>
              <a:ext uri="{FF2B5EF4-FFF2-40B4-BE49-F238E27FC236}">
                <a16:creationId xmlns:a16="http://schemas.microsoft.com/office/drawing/2014/main" id="{B5B6164F-A602-476D-A3CB-088F9A399C71}"/>
              </a:ext>
            </a:extLst>
          </p:cNvPr>
          <p:cNvSpPr txBox="1"/>
          <p:nvPr/>
        </p:nvSpPr>
        <p:spPr>
          <a:xfrm>
            <a:off x="5426345" y="19050"/>
            <a:ext cx="1362092" cy="196208"/>
          </a:xfrm>
          <a:prstGeom prst="rect">
            <a:avLst/>
          </a:prstGeom>
          <a:solidFill>
            <a:schemeClr val="bg1"/>
          </a:solidFill>
        </p:spPr>
        <p:txBody>
          <a:bodyPr wrap="square" lIns="27000" rIns="0"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6398">
              <a:defRPr/>
            </a:pPr>
            <a:r>
              <a:rPr lang="nb-NO" sz="675">
                <a:solidFill>
                  <a:prstClr val="black"/>
                </a:solidFill>
                <a:latin typeface="Arial" panose="020B0604020202020204" pitchFamily="34" charset="0"/>
                <a:cs typeface="Arial" panose="020B0604020202020204" pitchFamily="34" charset="0"/>
              </a:rPr>
              <a:t>Kritiske avvik, tiltak må iverksettes</a:t>
            </a:r>
          </a:p>
        </p:txBody>
      </p:sp>
      <p:sp>
        <p:nvSpPr>
          <p:cNvPr id="38" name="TextBox 3">
            <a:extLst>
              <a:ext uri="{FF2B5EF4-FFF2-40B4-BE49-F238E27FC236}">
                <a16:creationId xmlns:a16="http://schemas.microsoft.com/office/drawing/2014/main" id="{D6C73D5C-2709-4F78-8AA6-7C52780AF6F1}"/>
              </a:ext>
            </a:extLst>
          </p:cNvPr>
          <p:cNvSpPr txBox="1"/>
          <p:nvPr/>
        </p:nvSpPr>
        <p:spPr>
          <a:xfrm>
            <a:off x="7021000" y="19050"/>
            <a:ext cx="708553" cy="196208"/>
          </a:xfrm>
          <a:prstGeom prst="rect">
            <a:avLst/>
          </a:prstGeom>
          <a:solidFill>
            <a:schemeClr val="bg1"/>
          </a:solidFill>
        </p:spPr>
        <p:txBody>
          <a:bodyPr wrap="none" lIns="27000" rIns="27000"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6398">
              <a:defRPr/>
            </a:pPr>
            <a:r>
              <a:rPr lang="nb-NO" sz="675">
                <a:solidFill>
                  <a:prstClr val="black"/>
                </a:solidFill>
                <a:latin typeface="Arial" panose="020B0604020202020204" pitchFamily="34" charset="0"/>
                <a:cs typeface="Arial" panose="020B0604020202020204" pitchFamily="34" charset="0"/>
              </a:rPr>
              <a:t>Avvik, ikke kritisk</a:t>
            </a:r>
          </a:p>
        </p:txBody>
      </p:sp>
      <p:sp>
        <p:nvSpPr>
          <p:cNvPr id="40" name="TextBox 4">
            <a:extLst>
              <a:ext uri="{FF2B5EF4-FFF2-40B4-BE49-F238E27FC236}">
                <a16:creationId xmlns:a16="http://schemas.microsoft.com/office/drawing/2014/main" id="{DC218BD6-0642-4446-81EF-A2E901A66611}"/>
              </a:ext>
            </a:extLst>
          </p:cNvPr>
          <p:cNvSpPr txBox="1"/>
          <p:nvPr/>
        </p:nvSpPr>
        <p:spPr>
          <a:xfrm>
            <a:off x="7981044" y="19050"/>
            <a:ext cx="684508" cy="196208"/>
          </a:xfrm>
          <a:prstGeom prst="rect">
            <a:avLst/>
          </a:prstGeom>
          <a:solidFill>
            <a:schemeClr val="bg1"/>
          </a:solidFill>
        </p:spPr>
        <p:txBody>
          <a:bodyPr wrap="none" lIns="27000" rIns="27000"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6398">
              <a:defRPr/>
            </a:pPr>
            <a:r>
              <a:rPr lang="nb-NO" sz="675">
                <a:solidFill>
                  <a:prstClr val="black"/>
                </a:solidFill>
                <a:latin typeface="Arial" panose="020B0604020202020204" pitchFamily="34" charset="0"/>
                <a:cs typeface="Arial" panose="020B0604020202020204" pitchFamily="34" charset="0"/>
              </a:rPr>
              <a:t>I henhold til plan</a:t>
            </a:r>
          </a:p>
        </p:txBody>
      </p:sp>
      <p:sp>
        <p:nvSpPr>
          <p:cNvPr id="41" name="Oval 40">
            <a:extLst>
              <a:ext uri="{FF2B5EF4-FFF2-40B4-BE49-F238E27FC236}">
                <a16:creationId xmlns:a16="http://schemas.microsoft.com/office/drawing/2014/main" id="{B393FAFE-C915-41B7-986D-7FD2158BA6B8}"/>
              </a:ext>
            </a:extLst>
          </p:cNvPr>
          <p:cNvSpPr>
            <a:spLocks noChangeArrowheads="1"/>
          </p:cNvSpPr>
          <p:nvPr/>
        </p:nvSpPr>
        <p:spPr bwMode="auto">
          <a:xfrm>
            <a:off x="5291345" y="38112"/>
            <a:ext cx="135000" cy="135000"/>
          </a:xfrm>
          <a:prstGeom prst="ellipse">
            <a:avLst/>
          </a:prstGeom>
          <a:solidFill>
            <a:srgbClr val="DA291C"/>
          </a:solidFill>
          <a:ln w="6350">
            <a:noFill/>
            <a:round/>
            <a:headEnd/>
            <a:tailEnd/>
          </a:ln>
        </p:spPr>
        <p:txBody>
          <a:bodyPr wrap="none"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nb-NO" sz="750">
              <a:solidFill>
                <a:prstClr val="black"/>
              </a:solidFill>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83C25739-0569-4C50-8411-F7E0FB63E884}"/>
              </a:ext>
            </a:extLst>
          </p:cNvPr>
          <p:cNvSpPr>
            <a:spLocks noChangeArrowheads="1"/>
          </p:cNvSpPr>
          <p:nvPr/>
        </p:nvSpPr>
        <p:spPr bwMode="auto">
          <a:xfrm>
            <a:off x="6845447" y="57162"/>
            <a:ext cx="135000" cy="135000"/>
          </a:xfrm>
          <a:prstGeom prst="ellipse">
            <a:avLst/>
          </a:prstGeom>
          <a:solidFill>
            <a:srgbClr val="ED8B00"/>
          </a:solidFill>
          <a:ln w="6350">
            <a:noFill/>
            <a:round/>
            <a:headEnd/>
            <a:tailEnd/>
          </a:ln>
        </p:spPr>
        <p:txBody>
          <a:bodyPr wrap="none"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nb-NO" sz="750">
              <a:solidFill>
                <a:prstClr val="black"/>
              </a:solidFill>
              <a:latin typeface="Arial" panose="020B0604020202020204" pitchFamily="34" charset="0"/>
              <a:cs typeface="Arial" panose="020B0604020202020204" pitchFamily="34" charset="0"/>
            </a:endParaRPr>
          </a:p>
        </p:txBody>
      </p:sp>
      <p:sp>
        <p:nvSpPr>
          <p:cNvPr id="44" name="Oval 43">
            <a:extLst>
              <a:ext uri="{FF2B5EF4-FFF2-40B4-BE49-F238E27FC236}">
                <a16:creationId xmlns:a16="http://schemas.microsoft.com/office/drawing/2014/main" id="{E83FD1C3-051A-4DAC-83A1-0242A30CD2A9}"/>
              </a:ext>
            </a:extLst>
          </p:cNvPr>
          <p:cNvSpPr>
            <a:spLocks noChangeArrowheads="1"/>
          </p:cNvSpPr>
          <p:nvPr/>
        </p:nvSpPr>
        <p:spPr bwMode="auto">
          <a:xfrm>
            <a:off x="7812656" y="39843"/>
            <a:ext cx="135000" cy="135000"/>
          </a:xfrm>
          <a:prstGeom prst="ellipse">
            <a:avLst/>
          </a:prstGeom>
          <a:solidFill>
            <a:srgbClr val="009A44"/>
          </a:solidFill>
          <a:ln w="6350">
            <a:noFill/>
            <a:round/>
            <a:headEnd/>
            <a:tailEnd/>
          </a:ln>
        </p:spPr>
        <p:txBody>
          <a:bodyPr wrap="none"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nb-NO" sz="750">
              <a:solidFill>
                <a:prstClr val="black"/>
              </a:solidFill>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1702F561-D9C9-43F1-A4DD-F0B6432B0C32}"/>
              </a:ext>
            </a:extLst>
          </p:cNvPr>
          <p:cNvSpPr>
            <a:spLocks noChangeArrowheads="1"/>
          </p:cNvSpPr>
          <p:nvPr/>
        </p:nvSpPr>
        <p:spPr bwMode="auto">
          <a:xfrm>
            <a:off x="6564616" y="279357"/>
            <a:ext cx="224202" cy="224202"/>
          </a:xfrm>
          <a:prstGeom prst="ellipse">
            <a:avLst/>
          </a:prstGeom>
          <a:solidFill>
            <a:srgbClr val="ED8B00"/>
          </a:solidFill>
          <a:ln w="6350">
            <a:noFill/>
            <a:round/>
            <a:headEnd/>
            <a:tailEnd/>
          </a:ln>
        </p:spPr>
        <p:txBody>
          <a:bodyPr wrap="none"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nb-NO" sz="750">
              <a:solidFill>
                <a:prstClr val="black"/>
              </a:solidFill>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22435665-5B01-438D-BA09-2289B904B074}"/>
              </a:ext>
            </a:extLst>
          </p:cNvPr>
          <p:cNvSpPr>
            <a:spLocks noChangeArrowheads="1"/>
          </p:cNvSpPr>
          <p:nvPr/>
        </p:nvSpPr>
        <p:spPr bwMode="auto">
          <a:xfrm>
            <a:off x="6564615" y="630050"/>
            <a:ext cx="224202" cy="224202"/>
          </a:xfrm>
          <a:prstGeom prst="ellipse">
            <a:avLst/>
          </a:prstGeom>
          <a:solidFill>
            <a:srgbClr val="00B050"/>
          </a:solidFill>
          <a:ln w="6350">
            <a:noFill/>
            <a:round/>
            <a:headEnd/>
            <a:tailEnd/>
          </a:ln>
        </p:spPr>
        <p:txBody>
          <a:bodyPr wrap="none"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nb-NO" sz="750">
              <a:solidFill>
                <a:prstClr val="black"/>
              </a:solidFill>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5C714FF2-D8A9-4894-86C8-2A231A011B51}"/>
              </a:ext>
            </a:extLst>
          </p:cNvPr>
          <p:cNvSpPr>
            <a:spLocks noChangeArrowheads="1"/>
          </p:cNvSpPr>
          <p:nvPr/>
        </p:nvSpPr>
        <p:spPr bwMode="auto">
          <a:xfrm>
            <a:off x="8688257" y="630050"/>
            <a:ext cx="224202" cy="224202"/>
          </a:xfrm>
          <a:prstGeom prst="ellipse">
            <a:avLst/>
          </a:prstGeom>
          <a:solidFill>
            <a:srgbClr val="00B050"/>
          </a:solidFill>
          <a:ln w="6350">
            <a:noFill/>
            <a:round/>
            <a:headEnd/>
            <a:tailEnd/>
          </a:ln>
        </p:spPr>
        <p:txBody>
          <a:bodyPr wrap="none"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nb-NO" sz="75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52753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8C05F031-CF03-4B42-8BCC-CBB9F9658103}"/>
              </a:ext>
            </a:extLst>
          </p:cNvPr>
          <p:cNvGraphicFramePr>
            <a:graphicFrameLocks noChangeAspect="1"/>
          </p:cNvGraphicFramePr>
          <p:nvPr>
            <p:custDataLst>
              <p:tags r:id="rId1"/>
            </p:custDataLst>
            <p:extLst>
              <p:ext uri="{D42A27DB-BD31-4B8C-83A1-F6EECF244321}">
                <p14:modId xmlns:p14="http://schemas.microsoft.com/office/powerpoint/2010/main" val="3768425331"/>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29" name="Object 28" hidden="1">
                        <a:extLst>
                          <a:ext uri="{FF2B5EF4-FFF2-40B4-BE49-F238E27FC236}">
                            <a16:creationId xmlns:a16="http://schemas.microsoft.com/office/drawing/2014/main" id="{8C05F031-CF03-4B42-8BCC-CBB9F9658103}"/>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20D7447-F682-2F4F-3DD7-89CE8800FB42}"/>
              </a:ext>
            </a:extLst>
          </p:cNvPr>
          <p:cNvSpPr>
            <a:spLocks noGrp="1"/>
          </p:cNvSpPr>
          <p:nvPr>
            <p:ph type="title"/>
          </p:nvPr>
        </p:nvSpPr>
        <p:spPr>
          <a:xfrm>
            <a:off x="301385" y="298339"/>
            <a:ext cx="8418747" cy="463846"/>
          </a:xfrm>
        </p:spPr>
        <p:txBody>
          <a:bodyPr vert="horz"/>
          <a:lstStyle/>
          <a:p>
            <a:r>
              <a:rPr lang="nb-NO" sz="2400"/>
              <a:t>Viktige datoer for deg som leder</a:t>
            </a:r>
          </a:p>
        </p:txBody>
      </p:sp>
      <p:grpSp>
        <p:nvGrpSpPr>
          <p:cNvPr id="4" name="Group 3">
            <a:extLst>
              <a:ext uri="{FF2B5EF4-FFF2-40B4-BE49-F238E27FC236}">
                <a16:creationId xmlns:a16="http://schemas.microsoft.com/office/drawing/2014/main" id="{CAF7DCAE-40DE-4753-8F23-A0E18A448AC9}"/>
              </a:ext>
            </a:extLst>
          </p:cNvPr>
          <p:cNvGrpSpPr>
            <a:grpSpLocks/>
          </p:cNvGrpSpPr>
          <p:nvPr/>
        </p:nvGrpSpPr>
        <p:grpSpPr>
          <a:xfrm>
            <a:off x="395378" y="1129905"/>
            <a:ext cx="8353247" cy="3546398"/>
            <a:chOff x="1889760" y="1862138"/>
            <a:chExt cx="8416290" cy="4728529"/>
          </a:xfrm>
        </p:grpSpPr>
        <p:sp>
          <p:nvSpPr>
            <p:cNvPr id="5" name="Rectangle 3">
              <a:extLst>
                <a:ext uri="{FF2B5EF4-FFF2-40B4-BE49-F238E27FC236}">
                  <a16:creationId xmlns:a16="http://schemas.microsoft.com/office/drawing/2014/main" id="{1727BBDD-3003-4A4B-BEC4-02841077F374}"/>
                </a:ext>
              </a:extLst>
            </p:cNvPr>
            <p:cNvSpPr>
              <a:spLocks noChangeArrowheads="1"/>
            </p:cNvSpPr>
            <p:nvPr/>
          </p:nvSpPr>
          <p:spPr bwMode="auto">
            <a:xfrm>
              <a:off x="1889760" y="4270934"/>
              <a:ext cx="1389888" cy="522288"/>
            </a:xfrm>
            <a:prstGeom prst="rect">
              <a:avLst/>
            </a:prstGeom>
            <a:solidFill>
              <a:schemeClr val="accent1"/>
            </a:solidFill>
            <a:ln w="12700" algn="ctr">
              <a:noFill/>
              <a:miter lim="800000"/>
              <a:headEnd/>
              <a:tailEnd/>
            </a:ln>
          </p:spPr>
          <p:txBody>
            <a:bodyPr lIns="68580" tIns="68580" rIns="68580" bIns="68580" anchor="ctr"/>
            <a:lstStyle/>
            <a:p>
              <a:pPr algn="ctr" defTabSz="648875">
                <a:lnSpc>
                  <a:spcPct val="95000"/>
                </a:lnSpc>
                <a:defRPr/>
              </a:pPr>
              <a:r>
                <a:rPr lang="nb-NO" sz="975" b="1">
                  <a:solidFill>
                    <a:prstClr val="white"/>
                  </a:solidFill>
                  <a:latin typeface="Calibri"/>
                  <a:ea typeface="ＭＳ Ｐゴシック" pitchFamily="50" charset="-128"/>
                </a:rPr>
                <a:t>28. November</a:t>
              </a:r>
            </a:p>
          </p:txBody>
        </p:sp>
        <p:sp>
          <p:nvSpPr>
            <p:cNvPr id="6" name="Rectangle 4">
              <a:extLst>
                <a:ext uri="{FF2B5EF4-FFF2-40B4-BE49-F238E27FC236}">
                  <a16:creationId xmlns:a16="http://schemas.microsoft.com/office/drawing/2014/main" id="{7062D72A-5691-4DF2-84F7-55803DC771CE}"/>
                </a:ext>
              </a:extLst>
            </p:cNvPr>
            <p:cNvSpPr>
              <a:spLocks noChangeArrowheads="1"/>
            </p:cNvSpPr>
            <p:nvPr/>
          </p:nvSpPr>
          <p:spPr bwMode="auto">
            <a:xfrm>
              <a:off x="3645408" y="3668735"/>
              <a:ext cx="1389888" cy="522288"/>
            </a:xfrm>
            <a:prstGeom prst="rect">
              <a:avLst/>
            </a:prstGeom>
            <a:solidFill>
              <a:schemeClr val="accent2"/>
            </a:solidFill>
            <a:ln w="12700" algn="ctr">
              <a:noFill/>
              <a:miter lim="800000"/>
              <a:headEnd/>
              <a:tailEnd/>
            </a:ln>
          </p:spPr>
          <p:txBody>
            <a:bodyPr lIns="68580" tIns="68580" rIns="68580" bIns="68580" anchor="ctr"/>
            <a:lstStyle/>
            <a:p>
              <a:pPr algn="ctr" defTabSz="648875">
                <a:lnSpc>
                  <a:spcPct val="95000"/>
                </a:lnSpc>
                <a:defRPr/>
              </a:pPr>
              <a:r>
                <a:rPr lang="nb-NO" sz="975" b="1">
                  <a:solidFill>
                    <a:prstClr val="white"/>
                  </a:solidFill>
                  <a:latin typeface="Calibri"/>
                  <a:ea typeface="ＭＳ Ｐゴシック" pitchFamily="50" charset="-128"/>
                </a:rPr>
                <a:t>5. Desember</a:t>
              </a:r>
            </a:p>
          </p:txBody>
        </p:sp>
        <p:sp>
          <p:nvSpPr>
            <p:cNvPr id="7" name="Rectangle 5">
              <a:extLst>
                <a:ext uri="{FF2B5EF4-FFF2-40B4-BE49-F238E27FC236}">
                  <a16:creationId xmlns:a16="http://schemas.microsoft.com/office/drawing/2014/main" id="{BF0B173E-E4AE-415E-9016-A11E394207FC}"/>
                </a:ext>
              </a:extLst>
            </p:cNvPr>
            <p:cNvSpPr>
              <a:spLocks noChangeArrowheads="1"/>
            </p:cNvSpPr>
            <p:nvPr/>
          </p:nvSpPr>
          <p:spPr bwMode="auto">
            <a:xfrm>
              <a:off x="5401056" y="3066536"/>
              <a:ext cx="1389888" cy="522288"/>
            </a:xfrm>
            <a:prstGeom prst="rect">
              <a:avLst/>
            </a:prstGeom>
            <a:solidFill>
              <a:schemeClr val="accent5"/>
            </a:solidFill>
            <a:ln w="12700" algn="ctr">
              <a:noFill/>
              <a:miter lim="800000"/>
              <a:headEnd/>
              <a:tailEnd/>
            </a:ln>
          </p:spPr>
          <p:txBody>
            <a:bodyPr lIns="68580" tIns="68580" rIns="68580" bIns="68580" anchor="ctr"/>
            <a:lstStyle/>
            <a:p>
              <a:pPr algn="ctr" defTabSz="648875">
                <a:lnSpc>
                  <a:spcPct val="95000"/>
                </a:lnSpc>
                <a:defRPr/>
              </a:pPr>
              <a:r>
                <a:rPr lang="nb-NO" sz="975" b="1">
                  <a:solidFill>
                    <a:prstClr val="white"/>
                  </a:solidFill>
                  <a:latin typeface="Calibri"/>
                  <a:ea typeface="ＭＳ Ｐゴシック" pitchFamily="50" charset="-128"/>
                </a:rPr>
                <a:t>15. Desember</a:t>
              </a:r>
            </a:p>
          </p:txBody>
        </p:sp>
        <p:sp>
          <p:nvSpPr>
            <p:cNvPr id="8" name="Rectangle 6">
              <a:extLst>
                <a:ext uri="{FF2B5EF4-FFF2-40B4-BE49-F238E27FC236}">
                  <a16:creationId xmlns:a16="http://schemas.microsoft.com/office/drawing/2014/main" id="{8D67B2FC-E87F-43AD-8216-59AC87EB66FF}"/>
                </a:ext>
              </a:extLst>
            </p:cNvPr>
            <p:cNvSpPr>
              <a:spLocks noChangeArrowheads="1"/>
            </p:cNvSpPr>
            <p:nvPr/>
          </p:nvSpPr>
          <p:spPr bwMode="auto">
            <a:xfrm>
              <a:off x="7156704" y="2464337"/>
              <a:ext cx="1389888" cy="522288"/>
            </a:xfrm>
            <a:prstGeom prst="rect">
              <a:avLst/>
            </a:prstGeom>
            <a:solidFill>
              <a:schemeClr val="accent4"/>
            </a:solidFill>
            <a:ln w="12700" algn="ctr">
              <a:noFill/>
              <a:miter lim="800000"/>
              <a:headEnd/>
              <a:tailEnd/>
            </a:ln>
          </p:spPr>
          <p:txBody>
            <a:bodyPr lIns="68580" tIns="68580" rIns="68580" bIns="68580" anchor="ctr"/>
            <a:lstStyle/>
            <a:p>
              <a:pPr algn="ctr" defTabSz="648875">
                <a:lnSpc>
                  <a:spcPct val="95000"/>
                </a:lnSpc>
                <a:defRPr/>
              </a:pPr>
              <a:r>
                <a:rPr lang="nb-NO" sz="975" b="1">
                  <a:solidFill>
                    <a:prstClr val="white"/>
                  </a:solidFill>
                  <a:latin typeface="Calibri"/>
                  <a:ea typeface="ＭＳ Ｐゴシック" pitchFamily="50" charset="-128"/>
                </a:rPr>
                <a:t>22. Desember</a:t>
              </a:r>
            </a:p>
          </p:txBody>
        </p:sp>
        <p:sp>
          <p:nvSpPr>
            <p:cNvPr id="9" name="Rectangle 7">
              <a:extLst>
                <a:ext uri="{FF2B5EF4-FFF2-40B4-BE49-F238E27FC236}">
                  <a16:creationId xmlns:a16="http://schemas.microsoft.com/office/drawing/2014/main" id="{A6476BAF-0030-4E0F-9FE3-C54EB406F50D}"/>
                </a:ext>
              </a:extLst>
            </p:cNvPr>
            <p:cNvSpPr>
              <a:spLocks noChangeArrowheads="1"/>
            </p:cNvSpPr>
            <p:nvPr/>
          </p:nvSpPr>
          <p:spPr bwMode="auto">
            <a:xfrm>
              <a:off x="8916162" y="1862138"/>
              <a:ext cx="1389888" cy="522288"/>
            </a:xfrm>
            <a:prstGeom prst="rect">
              <a:avLst/>
            </a:prstGeom>
            <a:solidFill>
              <a:schemeClr val="accent3"/>
            </a:solidFill>
            <a:ln w="12700" algn="ctr">
              <a:noFill/>
              <a:miter lim="800000"/>
              <a:headEnd/>
              <a:tailEnd/>
            </a:ln>
          </p:spPr>
          <p:txBody>
            <a:bodyPr lIns="68580" tIns="68580" rIns="68580" bIns="68580" anchor="ctr"/>
            <a:lstStyle/>
            <a:p>
              <a:pPr algn="ctr" defTabSz="648875">
                <a:lnSpc>
                  <a:spcPct val="95000"/>
                </a:lnSpc>
                <a:defRPr/>
              </a:pPr>
              <a:r>
                <a:rPr lang="nb-NO" sz="975" b="1">
                  <a:solidFill>
                    <a:prstClr val="white"/>
                  </a:solidFill>
                  <a:latin typeface="Calibri"/>
                  <a:ea typeface="ＭＳ Ｐゴシック" pitchFamily="50" charset="-128"/>
                </a:rPr>
                <a:t>27. Desember</a:t>
              </a:r>
            </a:p>
          </p:txBody>
        </p:sp>
        <p:cxnSp>
          <p:nvCxnSpPr>
            <p:cNvPr id="10" name="AutoShape 8">
              <a:extLst>
                <a:ext uri="{FF2B5EF4-FFF2-40B4-BE49-F238E27FC236}">
                  <a16:creationId xmlns:a16="http://schemas.microsoft.com/office/drawing/2014/main" id="{02592D3E-E1A7-4EFF-A609-C4B97DCA232C}"/>
                </a:ext>
              </a:extLst>
            </p:cNvPr>
            <p:cNvCxnSpPr>
              <a:cxnSpLocks noChangeShapeType="1"/>
              <a:stCxn id="5" idx="0"/>
              <a:endCxn id="6" idx="1"/>
            </p:cNvCxnSpPr>
            <p:nvPr/>
          </p:nvCxnSpPr>
          <p:spPr bwMode="auto">
            <a:xfrm rot="5400000" flipH="1" flipV="1">
              <a:off x="2944530" y="3570055"/>
              <a:ext cx="341055" cy="1060704"/>
            </a:xfrm>
            <a:prstGeom prst="bentConnector2">
              <a:avLst/>
            </a:prstGeom>
            <a:noFill/>
            <a:ln w="6350">
              <a:solidFill>
                <a:schemeClr val="tx1"/>
              </a:solidFill>
              <a:miter lim="800000"/>
              <a:headEnd/>
              <a:tailEnd type="triangle" w="med" len="med"/>
            </a:ln>
          </p:spPr>
        </p:cxnSp>
        <p:cxnSp>
          <p:nvCxnSpPr>
            <p:cNvPr id="11" name="AutoShape 9">
              <a:extLst>
                <a:ext uri="{FF2B5EF4-FFF2-40B4-BE49-F238E27FC236}">
                  <a16:creationId xmlns:a16="http://schemas.microsoft.com/office/drawing/2014/main" id="{D9D91BF4-73CA-40DA-9F98-8B1F94E22884}"/>
                </a:ext>
              </a:extLst>
            </p:cNvPr>
            <p:cNvCxnSpPr>
              <a:cxnSpLocks noChangeShapeType="1"/>
              <a:stCxn id="6" idx="0"/>
              <a:endCxn id="7" idx="1"/>
            </p:cNvCxnSpPr>
            <p:nvPr/>
          </p:nvCxnSpPr>
          <p:spPr bwMode="auto">
            <a:xfrm rot="5400000" flipH="1" flipV="1">
              <a:off x="4700178" y="2967856"/>
              <a:ext cx="341055" cy="1060704"/>
            </a:xfrm>
            <a:prstGeom prst="bentConnector2">
              <a:avLst/>
            </a:prstGeom>
            <a:noFill/>
            <a:ln w="6350">
              <a:solidFill>
                <a:schemeClr val="tx1"/>
              </a:solidFill>
              <a:miter lim="800000"/>
              <a:headEnd/>
              <a:tailEnd type="triangle" w="med" len="med"/>
            </a:ln>
          </p:spPr>
        </p:cxnSp>
        <p:cxnSp>
          <p:nvCxnSpPr>
            <p:cNvPr id="12" name="AutoShape 10">
              <a:extLst>
                <a:ext uri="{FF2B5EF4-FFF2-40B4-BE49-F238E27FC236}">
                  <a16:creationId xmlns:a16="http://schemas.microsoft.com/office/drawing/2014/main" id="{2AD22E05-E5FF-4D5B-A405-8CE80D3F96DF}"/>
                </a:ext>
              </a:extLst>
            </p:cNvPr>
            <p:cNvCxnSpPr>
              <a:cxnSpLocks noChangeShapeType="1"/>
              <a:stCxn id="7" idx="0"/>
              <a:endCxn id="8" idx="1"/>
            </p:cNvCxnSpPr>
            <p:nvPr/>
          </p:nvCxnSpPr>
          <p:spPr bwMode="auto">
            <a:xfrm rot="5400000" flipH="1" flipV="1">
              <a:off x="6455826" y="2365657"/>
              <a:ext cx="341055" cy="1060704"/>
            </a:xfrm>
            <a:prstGeom prst="bentConnector2">
              <a:avLst/>
            </a:prstGeom>
            <a:noFill/>
            <a:ln w="6350">
              <a:solidFill>
                <a:schemeClr val="tx1"/>
              </a:solidFill>
              <a:miter lim="800000"/>
              <a:headEnd/>
              <a:tailEnd type="triangle" w="med" len="med"/>
            </a:ln>
          </p:spPr>
        </p:cxnSp>
        <p:cxnSp>
          <p:nvCxnSpPr>
            <p:cNvPr id="13" name="AutoShape 11">
              <a:extLst>
                <a:ext uri="{FF2B5EF4-FFF2-40B4-BE49-F238E27FC236}">
                  <a16:creationId xmlns:a16="http://schemas.microsoft.com/office/drawing/2014/main" id="{F4950695-FE04-4BD2-835C-AD63AB87592F}"/>
                </a:ext>
              </a:extLst>
            </p:cNvPr>
            <p:cNvCxnSpPr>
              <a:cxnSpLocks noChangeShapeType="1"/>
              <a:stCxn id="8" idx="0"/>
              <a:endCxn id="9" idx="1"/>
            </p:cNvCxnSpPr>
            <p:nvPr/>
          </p:nvCxnSpPr>
          <p:spPr bwMode="auto">
            <a:xfrm rot="5400000" flipH="1" flipV="1">
              <a:off x="8213379" y="1761553"/>
              <a:ext cx="341055" cy="1064514"/>
            </a:xfrm>
            <a:prstGeom prst="bentConnector2">
              <a:avLst/>
            </a:prstGeom>
            <a:noFill/>
            <a:ln w="6350">
              <a:solidFill>
                <a:schemeClr val="tx1"/>
              </a:solidFill>
              <a:miter lim="800000"/>
              <a:headEnd/>
              <a:tailEnd type="triangle" w="med" len="med"/>
            </a:ln>
          </p:spPr>
        </p:cxnSp>
        <p:sp>
          <p:nvSpPr>
            <p:cNvPr id="14" name="TextBox 13">
              <a:extLst>
                <a:ext uri="{FF2B5EF4-FFF2-40B4-BE49-F238E27FC236}">
                  <a16:creationId xmlns:a16="http://schemas.microsoft.com/office/drawing/2014/main" id="{D48CB723-0B3A-44C0-9283-60A137B4109D}"/>
                </a:ext>
              </a:extLst>
            </p:cNvPr>
            <p:cNvSpPr txBox="1"/>
            <p:nvPr/>
          </p:nvSpPr>
          <p:spPr>
            <a:xfrm>
              <a:off x="1889760" y="4819242"/>
              <a:ext cx="1389888" cy="1771425"/>
            </a:xfrm>
            <a:prstGeom prst="rect">
              <a:avLst/>
            </a:prstGeom>
            <a:noFill/>
          </p:spPr>
          <p:txBody>
            <a:bodyPr wrap="square" lIns="0" tIns="0" rIns="0" bIns="0" rtlCol="0">
              <a:spAutoFit/>
            </a:bodyPr>
            <a:lstStyle/>
            <a:p>
              <a:pPr defTabSz="685783">
                <a:spcBef>
                  <a:spcPts val="450"/>
                </a:spcBef>
                <a:buSzPct val="100000"/>
                <a:defRPr/>
              </a:pPr>
              <a:r>
                <a:rPr lang="nb-NO" sz="975" b="1">
                  <a:solidFill>
                    <a:prstClr val="black"/>
                  </a:solidFill>
                  <a:latin typeface="Calibri"/>
                </a:rPr>
                <a:t>Gi beskjed om ansatte som slutter i løpet av 2022</a:t>
              </a:r>
              <a:r>
                <a:rPr lang="nb-NO" sz="975">
                  <a:solidFill>
                    <a:prstClr val="black"/>
                  </a:solidFill>
                  <a:latin typeface="Calibri"/>
                </a:rPr>
                <a:t>.</a:t>
              </a:r>
            </a:p>
            <a:p>
              <a:pPr marL="85723" lvl="1" indent="-85723" defTabSz="685783">
                <a:spcBef>
                  <a:spcPts val="450"/>
                </a:spcBef>
                <a:buSzPct val="100000"/>
                <a:buFont typeface="Arial"/>
                <a:buChar char="•"/>
                <a:defRPr/>
              </a:pPr>
              <a:r>
                <a:rPr lang="nb-NO" sz="975">
                  <a:solidFill>
                    <a:prstClr val="black"/>
                  </a:solidFill>
                  <a:latin typeface="Calibri"/>
                </a:rPr>
                <a:t>Til Tjenestesenteret for lønn og HR, via NTNU Hjelp</a:t>
              </a:r>
            </a:p>
            <a:p>
              <a:pPr marL="85723" lvl="1" indent="-85723" defTabSz="685783">
                <a:spcBef>
                  <a:spcPts val="450"/>
                </a:spcBef>
                <a:buSzPct val="100000"/>
                <a:buFont typeface="Arial"/>
                <a:buChar char="•"/>
                <a:defRPr/>
              </a:pPr>
              <a:r>
                <a:rPr lang="nb-NO" sz="975">
                  <a:solidFill>
                    <a:prstClr val="black"/>
                  </a:solidFill>
                  <a:latin typeface="Calibri"/>
                </a:rPr>
                <a:t>Dette er viktig på grunn av sluttoppgjøret</a:t>
              </a:r>
            </a:p>
          </p:txBody>
        </p:sp>
        <p:sp>
          <p:nvSpPr>
            <p:cNvPr id="15" name="TextBox 14">
              <a:extLst>
                <a:ext uri="{FF2B5EF4-FFF2-40B4-BE49-F238E27FC236}">
                  <a16:creationId xmlns:a16="http://schemas.microsoft.com/office/drawing/2014/main" id="{97C0D3D2-12AD-4CE9-8320-0C9A6F46DF2C}"/>
                </a:ext>
              </a:extLst>
            </p:cNvPr>
            <p:cNvSpPr txBox="1"/>
            <p:nvPr/>
          </p:nvSpPr>
          <p:spPr>
            <a:xfrm>
              <a:off x="5401056" y="3617087"/>
              <a:ext cx="1389888" cy="1656863"/>
            </a:xfrm>
            <a:prstGeom prst="rect">
              <a:avLst/>
            </a:prstGeom>
            <a:noFill/>
          </p:spPr>
          <p:txBody>
            <a:bodyPr wrap="square" lIns="0" tIns="0" rIns="0" bIns="0" rtlCol="0">
              <a:spAutoFit/>
            </a:bodyPr>
            <a:lstStyle/>
            <a:p>
              <a:pPr defTabSz="685783">
                <a:spcBef>
                  <a:spcPts val="450"/>
                </a:spcBef>
                <a:buSzPct val="100000"/>
                <a:defRPr/>
              </a:pPr>
              <a:r>
                <a:rPr lang="nb-NO" sz="975">
                  <a:solidFill>
                    <a:prstClr val="black"/>
                  </a:solidFill>
                  <a:latin typeface="Calibri"/>
                </a:rPr>
                <a:t>Tre ulike frister: </a:t>
              </a:r>
            </a:p>
            <a:p>
              <a:pPr marL="85723" lvl="1" indent="-85723" defTabSz="685783">
                <a:spcBef>
                  <a:spcPts val="450"/>
                </a:spcBef>
                <a:buSzPct val="100000"/>
                <a:buFont typeface="Arial"/>
                <a:buChar char="•"/>
                <a:defRPr/>
              </a:pPr>
              <a:r>
                <a:rPr lang="nb-NO" sz="975" b="1">
                  <a:solidFill>
                    <a:prstClr val="black"/>
                  </a:solidFill>
                  <a:latin typeface="Calibri"/>
                </a:rPr>
                <a:t>Godkjenne reiseregninger o.l. </a:t>
              </a:r>
              <a:r>
                <a:rPr lang="nb-NO" sz="975">
                  <a:solidFill>
                    <a:prstClr val="black"/>
                  </a:solidFill>
                  <a:latin typeface="Calibri"/>
                </a:rPr>
                <a:t>som skal utbetales i 2022</a:t>
              </a:r>
            </a:p>
            <a:p>
              <a:pPr marL="85723" lvl="1" indent="-85723" defTabSz="685783">
                <a:spcBef>
                  <a:spcPts val="450"/>
                </a:spcBef>
                <a:buSzPct val="100000"/>
                <a:buFont typeface="Arial"/>
                <a:buChar char="•"/>
                <a:defRPr/>
              </a:pPr>
              <a:r>
                <a:rPr lang="nb-NO" sz="975" b="1">
                  <a:solidFill>
                    <a:prstClr val="black"/>
                  </a:solidFill>
                  <a:latin typeface="Calibri"/>
                </a:rPr>
                <a:t>Rydde i ferie- og fleksitid</a:t>
              </a:r>
            </a:p>
            <a:p>
              <a:pPr marL="85723" lvl="1" indent="-85723" defTabSz="685783">
                <a:spcBef>
                  <a:spcPts val="450"/>
                </a:spcBef>
                <a:buSzPct val="100000"/>
                <a:buFont typeface="Arial"/>
                <a:buChar char="•"/>
                <a:defRPr/>
              </a:pPr>
              <a:r>
                <a:rPr lang="nb-NO" sz="975" b="1">
                  <a:solidFill>
                    <a:prstClr val="black"/>
                  </a:solidFill>
                  <a:latin typeface="Calibri"/>
                </a:rPr>
                <a:t>Godkjenningsfrist for bestillinger i </a:t>
              </a:r>
              <a:r>
                <a:rPr lang="nb-NO" sz="975" b="1" err="1">
                  <a:solidFill>
                    <a:prstClr val="black"/>
                  </a:solidFill>
                  <a:latin typeface="Calibri"/>
                </a:rPr>
                <a:t>Basware</a:t>
              </a:r>
              <a:endParaRPr lang="nb-NO" sz="975" b="1">
                <a:solidFill>
                  <a:prstClr val="black"/>
                </a:solidFill>
                <a:latin typeface="Calibri"/>
              </a:endParaRPr>
            </a:p>
          </p:txBody>
        </p:sp>
        <p:sp>
          <p:nvSpPr>
            <p:cNvPr id="16" name="TextBox 15">
              <a:extLst>
                <a:ext uri="{FF2B5EF4-FFF2-40B4-BE49-F238E27FC236}">
                  <a16:creationId xmlns:a16="http://schemas.microsoft.com/office/drawing/2014/main" id="{9ACCA5CE-A133-4E2E-99CA-CBDA8D5EC2DB}"/>
                </a:ext>
              </a:extLst>
            </p:cNvPr>
            <p:cNvSpPr txBox="1"/>
            <p:nvPr/>
          </p:nvSpPr>
          <p:spPr>
            <a:xfrm>
              <a:off x="3645408" y="4218167"/>
              <a:ext cx="1389888" cy="800218"/>
            </a:xfrm>
            <a:prstGeom prst="rect">
              <a:avLst/>
            </a:prstGeom>
            <a:noFill/>
          </p:spPr>
          <p:txBody>
            <a:bodyPr wrap="square" lIns="0" tIns="0" rIns="0" bIns="0" rtlCol="0">
              <a:spAutoFit/>
            </a:bodyPr>
            <a:lstStyle/>
            <a:p>
              <a:pPr defTabSz="685783">
                <a:spcBef>
                  <a:spcPts val="450"/>
                </a:spcBef>
                <a:buSzPct val="100000"/>
                <a:defRPr/>
              </a:pPr>
              <a:r>
                <a:rPr lang="nb-NO" sz="975" b="1">
                  <a:solidFill>
                    <a:prstClr val="black"/>
                  </a:solidFill>
                  <a:latin typeface="Calibri"/>
                </a:rPr>
                <a:t>Godkjenne timelister, overtid o.l. </a:t>
              </a:r>
              <a:r>
                <a:rPr lang="nb-NO" sz="975">
                  <a:solidFill>
                    <a:prstClr val="black"/>
                  </a:solidFill>
                  <a:latin typeface="Calibri"/>
                </a:rPr>
                <a:t>som har betydning for </a:t>
              </a:r>
              <a:r>
                <a:rPr lang="nb-NO" sz="975" err="1">
                  <a:solidFill>
                    <a:prstClr val="black"/>
                  </a:solidFill>
                  <a:latin typeface="Calibri"/>
                </a:rPr>
                <a:t>hovedlønnen</a:t>
              </a:r>
              <a:r>
                <a:rPr lang="nb-NO" sz="975">
                  <a:solidFill>
                    <a:prstClr val="black"/>
                  </a:solidFill>
                  <a:latin typeface="Calibri"/>
                </a:rPr>
                <a:t> i desember</a:t>
              </a:r>
            </a:p>
          </p:txBody>
        </p:sp>
        <p:sp>
          <p:nvSpPr>
            <p:cNvPr id="17" name="TextBox 16">
              <a:extLst>
                <a:ext uri="{FF2B5EF4-FFF2-40B4-BE49-F238E27FC236}">
                  <a16:creationId xmlns:a16="http://schemas.microsoft.com/office/drawing/2014/main" id="{8637C0CA-10FF-43E8-B44A-996701F28DD7}"/>
                </a:ext>
              </a:extLst>
            </p:cNvPr>
            <p:cNvSpPr txBox="1"/>
            <p:nvPr/>
          </p:nvSpPr>
          <p:spPr>
            <a:xfrm>
              <a:off x="7156704" y="3016010"/>
              <a:ext cx="1389888" cy="400109"/>
            </a:xfrm>
            <a:prstGeom prst="rect">
              <a:avLst/>
            </a:prstGeom>
            <a:noFill/>
          </p:spPr>
          <p:txBody>
            <a:bodyPr wrap="square" lIns="0" tIns="0" rIns="0" bIns="0" rtlCol="0">
              <a:spAutoFit/>
            </a:bodyPr>
            <a:lstStyle/>
            <a:p>
              <a:pPr defTabSz="685783">
                <a:spcBef>
                  <a:spcPts val="450"/>
                </a:spcBef>
                <a:buSzPct val="100000"/>
                <a:defRPr/>
              </a:pPr>
              <a:r>
                <a:rPr lang="nb-NO" sz="975">
                  <a:solidFill>
                    <a:prstClr val="black"/>
                  </a:solidFill>
                  <a:latin typeface="Calibri"/>
                </a:rPr>
                <a:t>Siste frist for </a:t>
              </a:r>
              <a:r>
                <a:rPr lang="nb-NO" sz="975" b="1">
                  <a:solidFill>
                    <a:prstClr val="black"/>
                  </a:solidFill>
                  <a:latin typeface="Calibri"/>
                </a:rPr>
                <a:t>godkjenning av utenlandske fakturaer</a:t>
              </a:r>
            </a:p>
          </p:txBody>
        </p:sp>
        <p:sp>
          <p:nvSpPr>
            <p:cNvPr id="18" name="TextBox 17">
              <a:extLst>
                <a:ext uri="{FF2B5EF4-FFF2-40B4-BE49-F238E27FC236}">
                  <a16:creationId xmlns:a16="http://schemas.microsoft.com/office/drawing/2014/main" id="{77144A9A-E3EB-4669-B0BC-D79B3735A6CC}"/>
                </a:ext>
              </a:extLst>
            </p:cNvPr>
            <p:cNvSpPr txBox="1"/>
            <p:nvPr/>
          </p:nvSpPr>
          <p:spPr>
            <a:xfrm>
              <a:off x="8912352" y="2414931"/>
              <a:ext cx="1389888" cy="400109"/>
            </a:xfrm>
            <a:prstGeom prst="rect">
              <a:avLst/>
            </a:prstGeom>
            <a:noFill/>
          </p:spPr>
          <p:txBody>
            <a:bodyPr wrap="square" lIns="0" tIns="0" rIns="0" bIns="0" rtlCol="0">
              <a:spAutoFit/>
            </a:bodyPr>
            <a:lstStyle/>
            <a:p>
              <a:pPr defTabSz="685783">
                <a:spcBef>
                  <a:spcPts val="450"/>
                </a:spcBef>
                <a:buSzPct val="100000"/>
                <a:defRPr/>
              </a:pPr>
              <a:r>
                <a:rPr lang="nb-NO" sz="975">
                  <a:solidFill>
                    <a:prstClr val="black"/>
                  </a:solidFill>
                  <a:latin typeface="Calibri"/>
                </a:rPr>
                <a:t>Siste frist for </a:t>
              </a:r>
              <a:r>
                <a:rPr lang="nb-NO" sz="975" b="1">
                  <a:solidFill>
                    <a:prstClr val="black"/>
                  </a:solidFill>
                  <a:latin typeface="Calibri"/>
                </a:rPr>
                <a:t>godkjenning av fakturaer i </a:t>
              </a:r>
              <a:r>
                <a:rPr lang="nb-NO" sz="975" b="1" err="1">
                  <a:solidFill>
                    <a:prstClr val="black"/>
                  </a:solidFill>
                  <a:latin typeface="Calibri"/>
                </a:rPr>
                <a:t>Basware</a:t>
              </a:r>
              <a:r>
                <a:rPr lang="nb-NO" sz="975" b="1">
                  <a:solidFill>
                    <a:prstClr val="black"/>
                  </a:solidFill>
                  <a:latin typeface="Calibri"/>
                </a:rPr>
                <a:t> IP</a:t>
              </a:r>
            </a:p>
          </p:txBody>
        </p:sp>
      </p:grpSp>
      <p:sp>
        <p:nvSpPr>
          <p:cNvPr id="40" name="TextBox 39">
            <a:extLst>
              <a:ext uri="{FF2B5EF4-FFF2-40B4-BE49-F238E27FC236}">
                <a16:creationId xmlns:a16="http://schemas.microsoft.com/office/drawing/2014/main" id="{9EA24ADB-56F2-4894-B131-92EEB80553DE}"/>
              </a:ext>
            </a:extLst>
          </p:cNvPr>
          <p:cNvSpPr txBox="1"/>
          <p:nvPr/>
        </p:nvSpPr>
        <p:spPr>
          <a:xfrm>
            <a:off x="351678" y="642391"/>
            <a:ext cx="4727815" cy="1046440"/>
          </a:xfrm>
          <a:prstGeom prst="rect">
            <a:avLst/>
          </a:prstGeom>
          <a:noFill/>
        </p:spPr>
        <p:txBody>
          <a:bodyPr wrap="square" rtlCol="0">
            <a:spAutoFit/>
          </a:bodyPr>
          <a:lstStyle/>
          <a:p>
            <a:pPr>
              <a:defRPr/>
            </a:pPr>
            <a:r>
              <a:rPr lang="nb-NO">
                <a:solidFill>
                  <a:srgbClr val="000000"/>
                </a:solidFill>
                <a:latin typeface="Arial" panose="020B0604020202020204"/>
              </a:rPr>
              <a:t>Så snart du kan: </a:t>
            </a:r>
          </a:p>
          <a:p>
            <a:pPr marL="285743" indent="-285743">
              <a:buFont typeface="Arial" panose="020B0604020202020204" pitchFamily="34" charset="0"/>
              <a:buChar char="•"/>
              <a:defRPr/>
            </a:pPr>
            <a:r>
              <a:rPr lang="nb-NO" sz="1200">
                <a:solidFill>
                  <a:srgbClr val="000000"/>
                </a:solidFill>
                <a:latin typeface="Arial" panose="020B0604020202020204"/>
              </a:rPr>
              <a:t>Hold Tjenestesenteret for lønn og HR oppdatert om endringer som kommer i ansettelsesforhold fremover (via NTNU Hjelp)</a:t>
            </a:r>
          </a:p>
          <a:p>
            <a:pPr marL="285743" indent="-285743">
              <a:buFont typeface="Arial" panose="020B0604020202020204" pitchFamily="34" charset="0"/>
              <a:buChar char="•"/>
              <a:defRPr/>
            </a:pPr>
            <a:r>
              <a:rPr lang="nb-NO" sz="1200">
                <a:solidFill>
                  <a:srgbClr val="000000"/>
                </a:solidFill>
                <a:latin typeface="Arial" panose="020B0604020202020204"/>
              </a:rPr>
              <a:t>Godkjenn fravær, søknad om sykepenger og lignende kontinuerlig</a:t>
            </a:r>
          </a:p>
        </p:txBody>
      </p:sp>
      <p:sp>
        <p:nvSpPr>
          <p:cNvPr id="3" name="Rektangel 2">
            <a:extLst>
              <a:ext uri="{FF2B5EF4-FFF2-40B4-BE49-F238E27FC236}">
                <a16:creationId xmlns:a16="http://schemas.microsoft.com/office/drawing/2014/main" id="{1731ED5D-8941-CEAF-23FB-44E8E6887EDF}"/>
              </a:ext>
            </a:extLst>
          </p:cNvPr>
          <p:cNvSpPr/>
          <p:nvPr/>
        </p:nvSpPr>
        <p:spPr>
          <a:xfrm>
            <a:off x="198913" y="1753837"/>
            <a:ext cx="5205844" cy="2956955"/>
          </a:xfrm>
          <a:prstGeom prst="rect">
            <a:avLst/>
          </a:prstGeom>
          <a:solidFill>
            <a:srgbClr val="FFFFFF">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n-NO" sz="1050"/>
          </a:p>
        </p:txBody>
      </p:sp>
    </p:spTree>
    <p:extLst>
      <p:ext uri="{BB962C8B-B14F-4D97-AF65-F5344CB8AC3E}">
        <p14:creationId xmlns:p14="http://schemas.microsoft.com/office/powerpoint/2010/main" val="35110899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90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4RNjCMGU4P4gbqtfxr.UY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Sov64GH9G.SKzA8ih_J_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tu0XiLGdSCWaDNOe0C12a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4RNjCMGU4P4gbqtfxr.UY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CONTAINEDIMAGEPATH" val="C:\Users\toprestegard\AppData\Local\Temp\Templafy\PowerPointVsto\Assets\toprestegard.jp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CONTAINEDIMAGEPATH" val="C:\Users\chorvei\AppData\Local\Temp\Templafy\PowerPointVsto\Assets\a361e243-3d17-4fde-8bcc-8d4a8aa48484.jpe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Sov64GH9G.SKzA8ih_J_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tu0XiLGdSCWaDNOe0C12a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enkel_16_9" id="{3C0BA782-5172-F642-A498-CA4BE8ACBC6B}" vid="{76C47D60-C956-264E-AE82-D07413210B5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1509D"/>
        </a:solidFill>
        <a:ln>
          <a:noFill/>
        </a:ln>
      </a:spPr>
      <a:bodyPr vert="horz" wrap="square" lIns="121446" tIns="60723" rIns="121446" bIns="60723" numCol="1" anchor="t" anchorCtr="0" compatLnSpc="1">
        <a:prstTxWarp prst="textNoShape">
          <a:avLst/>
        </a:prstTxWarp>
      </a:bodyPr>
      <a:lstStyle>
        <a:defPPr>
          <a:defRPr sz="319"/>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8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1509D"/>
        </a:solidFill>
        <a:ln>
          <a:noFill/>
        </a:ln>
      </a:spPr>
      <a:bodyPr vert="horz" wrap="square" lIns="121446" tIns="60723" rIns="121446" bIns="60723" numCol="1" anchor="t" anchorCtr="0" compatLnSpc="1">
        <a:prstTxWarp prst="textNoShape">
          <a:avLst/>
        </a:prstTxWarp>
      </a:bodyPr>
      <a:lstStyle>
        <a:defPPr>
          <a:defRPr sz="319"/>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DD5007D4960C04FABF7CEA7C1807523" ma:contentTypeVersion="17" ma:contentTypeDescription="Create a new document." ma:contentTypeScope="" ma:versionID="7dfea05eb712fcac0687887c432bca01">
  <xsd:schema xmlns:xsd="http://www.w3.org/2001/XMLSchema" xmlns:xs="http://www.w3.org/2001/XMLSchema" xmlns:p="http://schemas.microsoft.com/office/2006/metadata/properties" xmlns:ns2="92f31348-0739-4467-8087-a9e650b26e61" xmlns:ns3="5a015d52-1a8c-45a9-b108-712092158594" targetNamespace="http://schemas.microsoft.com/office/2006/metadata/properties" ma:root="true" ma:fieldsID="831fca681fd83310759626df4217888b" ns2:_="" ns3:_="">
    <xsd:import namespace="92f31348-0739-4467-8087-a9e650b26e61"/>
    <xsd:import namespace="5a015d52-1a8c-45a9-b108-7120921585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Komment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f31348-0739-4467-8087-a9e650b2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7bc199-5fe5-462f-a3d8-26f806c1f49a" ma:termSetId="09814cd3-568e-fe90-9814-8d621ff8fb84" ma:anchorId="fba54fb3-c3e1-fe81-a776-ca4b69148c4d" ma:open="true" ma:isKeyword="false">
      <xsd:complexType>
        <xsd:sequence>
          <xsd:element ref="pc:Terms" minOccurs="0" maxOccurs="1"/>
        </xsd:sequence>
      </xsd:complexType>
    </xsd:element>
    <xsd:element name="Kommentar" ma:index="24" nillable="true" ma:displayName="Kommentar" ma:format="Dropdown" ma:internalName="Kommenta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015d52-1a8c-45a9-b108-7120921585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b9d8c2a-daee-47eb-bde9-bb910d7de7ac}" ma:internalName="TaxCatchAll" ma:showField="CatchAllData" ma:web="5a015d52-1a8c-45a9-b108-7120921585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a015d52-1a8c-45a9-b108-712092158594" xsi:nil="true"/>
    <lcf76f155ced4ddcb4097134ff3c332f xmlns="92f31348-0739-4467-8087-a9e650b26e61">
      <Terms xmlns="http://schemas.microsoft.com/office/infopath/2007/PartnerControls"/>
    </lcf76f155ced4ddcb4097134ff3c332f>
    <Kommentar xmlns="92f31348-0739-4467-8087-a9e650b26e61" xsi:nil="true"/>
    <SharedWithUsers xmlns="5a015d52-1a8c-45a9-b108-712092158594">
      <UserInfo>
        <DisplayName>Ingrid Iren Eide</DisplayName>
        <AccountId>161</AccountId>
        <AccountType/>
      </UserInfo>
    </SharedWithUsers>
  </documentManagement>
</p:properties>
</file>

<file path=customXml/itemProps1.xml><?xml version="1.0" encoding="utf-8"?>
<ds:datastoreItem xmlns:ds="http://schemas.openxmlformats.org/officeDocument/2006/customXml" ds:itemID="{668A4069-ED5D-49DB-8916-A0E91E0AC090}">
  <ds:schemaRefs>
    <ds:schemaRef ds:uri="http://schemas.microsoft.com/sharepoint/v3/contenttype/forms"/>
  </ds:schemaRefs>
</ds:datastoreItem>
</file>

<file path=customXml/itemProps2.xml><?xml version="1.0" encoding="utf-8"?>
<ds:datastoreItem xmlns:ds="http://schemas.openxmlformats.org/officeDocument/2006/customXml" ds:itemID="{6A02C44B-0075-4E92-BFE8-506628541689}">
  <ds:schemaRefs>
    <ds:schemaRef ds:uri="5a015d52-1a8c-45a9-b108-712092158594"/>
    <ds:schemaRef ds:uri="92f31348-0739-4467-8087-a9e650b26e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D07E016-80F8-4D01-8461-E552AD5BCF21}">
  <ds:schemaRefs>
    <ds:schemaRef ds:uri="92f31348-0739-4467-8087-a9e650b26e6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a015d52-1a8c-45a9-b108-71209215859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ntnu_enkel_16_9</Template>
  <TotalTime>0</TotalTime>
  <Words>5035</Words>
  <Application>Microsoft Office PowerPoint</Application>
  <PresentationFormat>On-screen Show (16:9)</PresentationFormat>
  <Paragraphs>556</Paragraphs>
  <Slides>42</Slides>
  <Notes>16</Notes>
  <HiddenSlides>1</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1</vt:i4>
      </vt:variant>
      <vt:variant>
        <vt:lpstr>Slide Titles</vt:lpstr>
      </vt:variant>
      <vt:variant>
        <vt:i4>42</vt:i4>
      </vt:variant>
    </vt:vector>
  </HeadingPairs>
  <TitlesOfParts>
    <vt:vector size="61" baseType="lpstr">
      <vt:lpstr>Arial</vt:lpstr>
      <vt:lpstr>Arial </vt:lpstr>
      <vt:lpstr>Arial Black</vt:lpstr>
      <vt:lpstr>Arial,Sans-Serif</vt:lpstr>
      <vt:lpstr>Calibri</vt:lpstr>
      <vt:lpstr>inherit</vt:lpstr>
      <vt:lpstr>Open Sans</vt:lpstr>
      <vt:lpstr>Verdana Pro Light</vt:lpstr>
      <vt:lpstr>Wingdings</vt:lpstr>
      <vt:lpstr>Office-tema</vt:lpstr>
      <vt:lpstr>8_Office-tema</vt:lpstr>
      <vt:lpstr>3_Office-tema</vt:lpstr>
      <vt:lpstr>1_Office-tema</vt:lpstr>
      <vt:lpstr>8_Office-tema</vt:lpstr>
      <vt:lpstr>3_Office-tema</vt:lpstr>
      <vt:lpstr>1_Office-tema</vt:lpstr>
      <vt:lpstr>1_Office-tema</vt:lpstr>
      <vt:lpstr>3_Office-tema</vt:lpstr>
      <vt:lpstr>think-cell Slide</vt:lpstr>
      <vt:lpstr>Desember BOTT ØL</vt:lpstr>
      <vt:lpstr>Versjonskontroll</vt:lpstr>
      <vt:lpstr>Innhold</vt:lpstr>
      <vt:lpstr>01</vt:lpstr>
      <vt:lpstr>Prosjektleiars refleksjonar</vt:lpstr>
      <vt:lpstr>02</vt:lpstr>
      <vt:lpstr>PowerPoint Presentation</vt:lpstr>
      <vt:lpstr>PowerPoint Presentation</vt:lpstr>
      <vt:lpstr>Viktige datoer for deg som leder</vt:lpstr>
      <vt:lpstr>03</vt:lpstr>
      <vt:lpstr>Hva bør du være forberedt på i januar?</vt:lpstr>
      <vt:lpstr>Info om brukerstøtte</vt:lpstr>
      <vt:lpstr>Struktur for brukerstøtten </vt:lpstr>
      <vt:lpstr>PowerPoint Presentation</vt:lpstr>
      <vt:lpstr>PowerPoint Presentation</vt:lpstr>
      <vt:lpstr>PowerPoint Presentation</vt:lpstr>
      <vt:lpstr>PowerPoint Presentation</vt:lpstr>
      <vt:lpstr>Beredskap for BOTT ØL innføring</vt:lpstr>
      <vt:lpstr>Beredskap ØL januar 2023</vt:lpstr>
      <vt:lpstr>04</vt:lpstr>
      <vt:lpstr>PowerPoint Presentation</vt:lpstr>
      <vt:lpstr>BEVISST – budsjettering og ombygging</vt:lpstr>
      <vt:lpstr>05</vt:lpstr>
      <vt:lpstr>Status opplæring</vt:lpstr>
      <vt:lpstr>PowerPoint Presentation</vt:lpstr>
      <vt:lpstr>06</vt:lpstr>
      <vt:lpstr>Fokus for enhetene i desember</vt:lpstr>
      <vt:lpstr>Tematikker vi blir spurt om</vt:lpstr>
      <vt:lpstr>Forhåndsgodkjenning av reiser</vt:lpstr>
      <vt:lpstr>Registrering av ferie i Selvbetjeningsportalen</vt:lpstr>
      <vt:lpstr>Fleksitidsavtale</vt:lpstr>
      <vt:lpstr>Lønnslipper</vt:lpstr>
      <vt:lpstr>Hovedendringer for ledere </vt:lpstr>
      <vt:lpstr>Hvilke endringer gjelder alle  ansatte?</vt:lpstr>
      <vt:lpstr>Hva må alle ansatte gjøre før overgang?</vt:lpstr>
      <vt:lpstr>Ekstra fridag 2. januar</vt:lpstr>
      <vt:lpstr>Sykefraværsoppfølging på nav.no</vt:lpstr>
      <vt:lpstr>Gjesteregistrering - GREG</vt:lpstr>
      <vt:lpstr>Tilganger fra 2022 til 2023</vt:lpstr>
      <vt:lpstr>07</vt:lpstr>
      <vt:lpstr>Hvor finner jeg mer informasjon om prosjektet? Bruk etablerte kanaler og ta kontakt om det er spørsmål el, behov for avklaringer eller innsplill</vt:lpstr>
      <vt:lpstr>Informasjon om NTNU BOTT ØL</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 BOTT ØL</dc:title>
  <dc:creator>Merete Aagesen</dc:creator>
  <cp:lastModifiedBy>Merete Aagesen</cp:lastModifiedBy>
  <cp:revision>2</cp:revision>
  <dcterms:created xsi:type="dcterms:W3CDTF">2022-02-01T11:24:20Z</dcterms:created>
  <dcterms:modified xsi:type="dcterms:W3CDTF">2022-12-15T18:43:03Z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0x0101004DD5007D4960C04FABF7CEA7C1807523</vt:lpwstr>
  </property>
  <property fmtid="{D5CDD505-2E9C-101B-9397-08002B2CF9AE}" pid="3" name="MSIP_Label_ea60d57e-af5b-4752-ac57-3e4f28ca11dc_Enabled">
    <vt:lpwstr>true</vt:lpwstr>
  </property>
  <property fmtid="{D5CDD505-2E9C-101B-9397-08002B2CF9AE}" pid="4" name="MSIP_Label_ea60d57e-af5b-4752-ac57-3e4f28ca11dc_SetDate">
    <vt:lpwstr>2022-02-03T13:03:54Z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eff410fd-fa36-4848-a9a8-dc3313366886</vt:lpwstr>
  </property>
  <property fmtid="{D5CDD505-2E9C-101B-9397-08002B2CF9AE}" pid="9" name="MSIP_Label_ea60d57e-af5b-4752-ac57-3e4f28ca11dc_ContentBits">
    <vt:lpwstr>0</vt:lpwstr>
  </property>
  <property fmtid="{D5CDD505-2E9C-101B-9397-08002B2CF9AE}" pid="10" name="GtProjectPhase">
    <vt:lpwstr/>
  </property>
  <property fmtid="{D5CDD505-2E9C-101B-9397-08002B2CF9AE}" pid="11" name="MediaServiceImageTags">
    <vt:lpwstr/>
  </property>
</Properties>
</file>