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7.xml" ContentType="application/vnd.openxmlformats-officedocument.presentationml.notesSlide+xml"/>
  <Override PartName="/ppt/tags/tag141.xml" ContentType="application/vnd.openxmlformats-officedocument.presentationml.tags+xml"/>
  <Override PartName="/ppt/notesSlides/notesSlide18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0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2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tags/tag196.xml" ContentType="application/vnd.openxmlformats-officedocument.presentationml.tags+xml"/>
  <Override PartName="/ppt/notesSlides/notesSlide28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29.xml" ContentType="application/vnd.openxmlformats-officedocument.presentationml.notesSlide+xml"/>
  <Override PartName="/ppt/tags/tag199.xml" ContentType="application/vnd.openxmlformats-officedocument.presentationml.tags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7"/>
    <p:sldMasterId id="2147483839" r:id="rId28"/>
    <p:sldMasterId id="2147483852" r:id="rId29"/>
    <p:sldMasterId id="2147483864" r:id="rId30"/>
    <p:sldMasterId id="2147483877" r:id="rId31"/>
    <p:sldMasterId id="2147483891" r:id="rId32"/>
    <p:sldMasterId id="2147483905" r:id="rId33"/>
    <p:sldMasterId id="2147483917" r:id="rId34"/>
  </p:sldMasterIdLst>
  <p:notesMasterIdLst>
    <p:notesMasterId r:id="rId131"/>
  </p:notesMasterIdLst>
  <p:handoutMasterIdLst>
    <p:handoutMasterId r:id="rId132"/>
  </p:handoutMasterIdLst>
  <p:sldIdLst>
    <p:sldId id="258" r:id="rId35"/>
    <p:sldId id="3536" r:id="rId36"/>
    <p:sldId id="257" r:id="rId37"/>
    <p:sldId id="2147309310" r:id="rId38"/>
    <p:sldId id="3537" r:id="rId39"/>
    <p:sldId id="2147309380" r:id="rId40"/>
    <p:sldId id="645" r:id="rId41"/>
    <p:sldId id="648" r:id="rId42"/>
    <p:sldId id="2147309382" r:id="rId43"/>
    <p:sldId id="2147309308" r:id="rId44"/>
    <p:sldId id="2147309412" r:id="rId45"/>
    <p:sldId id="2147309311" r:id="rId46"/>
    <p:sldId id="498" r:id="rId47"/>
    <p:sldId id="2147309199" r:id="rId48"/>
    <p:sldId id="2147309421" r:id="rId49"/>
    <p:sldId id="2147309396" r:id="rId50"/>
    <p:sldId id="2147309397" r:id="rId51"/>
    <p:sldId id="2147309314" r:id="rId52"/>
    <p:sldId id="2147309327" r:id="rId53"/>
    <p:sldId id="2147309318" r:id="rId54"/>
    <p:sldId id="2147309326" r:id="rId55"/>
    <p:sldId id="2147309395" r:id="rId56"/>
    <p:sldId id="2147309394" r:id="rId57"/>
    <p:sldId id="2147309324" r:id="rId58"/>
    <p:sldId id="2147309373" r:id="rId59"/>
    <p:sldId id="2147309359" r:id="rId60"/>
    <p:sldId id="2147309413" r:id="rId61"/>
    <p:sldId id="2147309357" r:id="rId62"/>
    <p:sldId id="2147309332" r:id="rId63"/>
    <p:sldId id="2147309305" r:id="rId64"/>
    <p:sldId id="2147309360" r:id="rId65"/>
    <p:sldId id="2147309375" r:id="rId66"/>
    <p:sldId id="2147309376" r:id="rId67"/>
    <p:sldId id="2147309352" r:id="rId68"/>
    <p:sldId id="2147309333" r:id="rId69"/>
    <p:sldId id="2147309334" r:id="rId70"/>
    <p:sldId id="2147309353" r:id="rId71"/>
    <p:sldId id="2147309335" r:id="rId72"/>
    <p:sldId id="2147309337" r:id="rId73"/>
    <p:sldId id="2147309389" r:id="rId74"/>
    <p:sldId id="2147309387" r:id="rId75"/>
    <p:sldId id="2147309338" r:id="rId76"/>
    <p:sldId id="2147309339" r:id="rId77"/>
    <p:sldId id="2147309351" r:id="rId78"/>
    <p:sldId id="2147309354" r:id="rId79"/>
    <p:sldId id="2147309364" r:id="rId80"/>
    <p:sldId id="2147309363" r:id="rId81"/>
    <p:sldId id="2147309365" r:id="rId82"/>
    <p:sldId id="2147309366" r:id="rId83"/>
    <p:sldId id="2147309367" r:id="rId84"/>
    <p:sldId id="2147309356" r:id="rId85"/>
    <p:sldId id="2147309369" r:id="rId86"/>
    <p:sldId id="2147309405" r:id="rId87"/>
    <p:sldId id="2147309386" r:id="rId88"/>
    <p:sldId id="2147309417" r:id="rId89"/>
    <p:sldId id="2147309343" r:id="rId90"/>
    <p:sldId id="2147309342" r:id="rId91"/>
    <p:sldId id="2147309341" r:id="rId92"/>
    <p:sldId id="3521" r:id="rId93"/>
    <p:sldId id="3522" r:id="rId94"/>
    <p:sldId id="2147309392" r:id="rId95"/>
    <p:sldId id="2147309391" r:id="rId96"/>
    <p:sldId id="2147309390" r:id="rId97"/>
    <p:sldId id="3523" r:id="rId98"/>
    <p:sldId id="3515" r:id="rId99"/>
    <p:sldId id="3516" r:id="rId100"/>
    <p:sldId id="3517" r:id="rId101"/>
    <p:sldId id="2147309408" r:id="rId102"/>
    <p:sldId id="2147309344" r:id="rId103"/>
    <p:sldId id="2147309409" r:id="rId104"/>
    <p:sldId id="2147309410" r:id="rId105"/>
    <p:sldId id="2147309404" r:id="rId106"/>
    <p:sldId id="2147309411" r:id="rId107"/>
    <p:sldId id="2147309406" r:id="rId108"/>
    <p:sldId id="2147309407" r:id="rId109"/>
    <p:sldId id="2147309419" r:id="rId110"/>
    <p:sldId id="2147309345" r:id="rId111"/>
    <p:sldId id="2147309378" r:id="rId112"/>
    <p:sldId id="2147309385" r:id="rId113"/>
    <p:sldId id="2147309346" r:id="rId114"/>
    <p:sldId id="2147309348" r:id="rId115"/>
    <p:sldId id="2147309347" r:id="rId116"/>
    <p:sldId id="2147309350" r:id="rId117"/>
    <p:sldId id="2147309415" r:id="rId118"/>
    <p:sldId id="2147309370" r:id="rId119"/>
    <p:sldId id="2147309398" r:id="rId120"/>
    <p:sldId id="2147309399" r:id="rId121"/>
    <p:sldId id="2147309418" r:id="rId122"/>
    <p:sldId id="2147309336" r:id="rId123"/>
    <p:sldId id="2147309400" r:id="rId124"/>
    <p:sldId id="2147309401" r:id="rId125"/>
    <p:sldId id="2147309420" r:id="rId126"/>
    <p:sldId id="2147309402" r:id="rId127"/>
    <p:sldId id="2147309416" r:id="rId128"/>
    <p:sldId id="3540" r:id="rId129"/>
    <p:sldId id="370" r:id="rId130"/>
  </p:sldIdLst>
  <p:sldSz cx="12192000" cy="6858000"/>
  <p:notesSz cx="7315200" cy="9601200"/>
  <p:custDataLst>
    <p:custData r:id="rId12"/>
    <p:custData r:id="rId9"/>
    <p:custData r:id="rId26"/>
    <p:custData r:id="rId16"/>
    <p:custData r:id="rId17"/>
    <p:custData r:id="rId25"/>
    <p:custData r:id="rId18"/>
    <p:tags r:id="rId1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047" userDrawn="1">
          <p15:clr>
            <a:srgbClr val="A4A3A4"/>
          </p15:clr>
        </p15:guide>
        <p15:guide id="12" orient="horz" pos="1593" userDrawn="1">
          <p15:clr>
            <a:srgbClr val="A4A3A4"/>
          </p15:clr>
        </p15:guide>
        <p15:guide id="13" orient="horz" pos="2568" userDrawn="1">
          <p15:clr>
            <a:srgbClr val="A4A3A4"/>
          </p15:clr>
        </p15:guide>
        <p15:guide id="14" orient="horz" pos="3072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E15948-6A18-D1A6-662A-3E47A7A36768}" name="Laila Strypet" initials="LS" userId="S::strypet@ntnu.no::5ea4cbb1-cc78-4f61-9d4a-8f43e621dcce" providerId="AD"/>
  <p188:author id="{CFE310C7-5B43-35BD-C301-956B79F946D0}" name="May-Britt Olden Larsen" initials="MBOL" userId="S::maybril@ntnu.no::5ddd8d3a-0bd7-4aaf-8cd8-6c0b96c240e0" providerId="AD"/>
  <p188:author id="{594173D3-9014-5656-6FDD-EACCA8C1231D}" name="Erlend Holtan Lakså" initials="EHL" userId="S::erlenlak@ntnu.no::eaff08b7-edfc-49fd-8a4f-b1a3265560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77"/>
    <a:srgbClr val="E8C2DD"/>
    <a:srgbClr val="DCA4CC"/>
    <a:srgbClr val="CC7AB5"/>
    <a:srgbClr val="FFFFFF"/>
    <a:srgbClr val="EFCFAF"/>
    <a:srgbClr val="E7B685"/>
    <a:srgbClr val="DC9650"/>
    <a:srgbClr val="B7CB23"/>
    <a:srgbClr val="C7D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/>
        <p:guide orient="horz" pos="2047"/>
        <p:guide orient="horz" pos="1593"/>
        <p:guide orient="horz" pos="2568"/>
        <p:guide orient="horz" pos="3072"/>
        <p:guide orient="horz" pos="35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83.xml"/><Relationship Id="rId21" Type="http://schemas.openxmlformats.org/officeDocument/2006/relationships/customXml" Target="../customXml/item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84" Type="http://schemas.openxmlformats.org/officeDocument/2006/relationships/slide" Target="slides/slide50.xml"/><Relationship Id="rId89" Type="http://schemas.openxmlformats.org/officeDocument/2006/relationships/slide" Target="slides/slide55.xml"/><Relationship Id="rId112" Type="http://schemas.openxmlformats.org/officeDocument/2006/relationships/slide" Target="slides/slide78.xml"/><Relationship Id="rId133" Type="http://schemas.openxmlformats.org/officeDocument/2006/relationships/tags" Target="tags/tag1.xml"/><Relationship Id="rId138" Type="http://schemas.microsoft.com/office/2018/10/relationships/authors" Target="authors.xml"/><Relationship Id="rId16" Type="http://schemas.openxmlformats.org/officeDocument/2006/relationships/customXml" Target="../customXml/item16.xml"/><Relationship Id="rId107" Type="http://schemas.openxmlformats.org/officeDocument/2006/relationships/slide" Target="slides/slide73.xml"/><Relationship Id="rId11" Type="http://schemas.openxmlformats.org/officeDocument/2006/relationships/customXml" Target="../customXml/item11.xml"/><Relationship Id="rId32" Type="http://schemas.openxmlformats.org/officeDocument/2006/relationships/slideMaster" Target="slideMasters/slideMaster6.xml"/><Relationship Id="rId37" Type="http://schemas.openxmlformats.org/officeDocument/2006/relationships/slide" Target="slides/slide3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74" Type="http://schemas.openxmlformats.org/officeDocument/2006/relationships/slide" Target="slides/slide40.xml"/><Relationship Id="rId79" Type="http://schemas.openxmlformats.org/officeDocument/2006/relationships/slide" Target="slides/slide45.xml"/><Relationship Id="rId102" Type="http://schemas.openxmlformats.org/officeDocument/2006/relationships/slide" Target="slides/slide68.xml"/><Relationship Id="rId123" Type="http://schemas.openxmlformats.org/officeDocument/2006/relationships/slide" Target="slides/slide89.xml"/><Relationship Id="rId128" Type="http://schemas.openxmlformats.org/officeDocument/2006/relationships/slide" Target="slides/slide94.xml"/><Relationship Id="rId5" Type="http://schemas.openxmlformats.org/officeDocument/2006/relationships/customXml" Target="../customXml/item5.xml"/><Relationship Id="rId90" Type="http://schemas.openxmlformats.org/officeDocument/2006/relationships/slide" Target="slides/slide56.xml"/><Relationship Id="rId95" Type="http://schemas.openxmlformats.org/officeDocument/2006/relationships/slide" Target="slides/slide61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Master" Target="slideMasters/slideMaster4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77" Type="http://schemas.openxmlformats.org/officeDocument/2006/relationships/slide" Target="slides/slide43.xml"/><Relationship Id="rId100" Type="http://schemas.openxmlformats.org/officeDocument/2006/relationships/slide" Target="slides/slide66.xml"/><Relationship Id="rId105" Type="http://schemas.openxmlformats.org/officeDocument/2006/relationships/slide" Target="slides/slide71.xml"/><Relationship Id="rId113" Type="http://schemas.openxmlformats.org/officeDocument/2006/relationships/slide" Target="slides/slide79.xml"/><Relationship Id="rId118" Type="http://schemas.openxmlformats.org/officeDocument/2006/relationships/slide" Target="slides/slide84.xml"/><Relationship Id="rId126" Type="http://schemas.openxmlformats.org/officeDocument/2006/relationships/slide" Target="slides/slide92.xml"/><Relationship Id="rId13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80" Type="http://schemas.openxmlformats.org/officeDocument/2006/relationships/slide" Target="slides/slide46.xml"/><Relationship Id="rId85" Type="http://schemas.openxmlformats.org/officeDocument/2006/relationships/slide" Target="slides/slide51.xml"/><Relationship Id="rId93" Type="http://schemas.openxmlformats.org/officeDocument/2006/relationships/slide" Target="slides/slide59.xml"/><Relationship Id="rId98" Type="http://schemas.openxmlformats.org/officeDocument/2006/relationships/slide" Target="slides/slide64.xml"/><Relationship Id="rId121" Type="http://schemas.openxmlformats.org/officeDocument/2006/relationships/slide" Target="slides/slide8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7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103" Type="http://schemas.openxmlformats.org/officeDocument/2006/relationships/slide" Target="slides/slide69.xml"/><Relationship Id="rId108" Type="http://schemas.openxmlformats.org/officeDocument/2006/relationships/slide" Target="slides/slide74.xml"/><Relationship Id="rId116" Type="http://schemas.openxmlformats.org/officeDocument/2006/relationships/slide" Target="slides/slide82.xml"/><Relationship Id="rId124" Type="http://schemas.openxmlformats.org/officeDocument/2006/relationships/slide" Target="slides/slide90.xml"/><Relationship Id="rId129" Type="http://schemas.openxmlformats.org/officeDocument/2006/relationships/slide" Target="slides/slide95.xml"/><Relationship Id="rId137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83" Type="http://schemas.openxmlformats.org/officeDocument/2006/relationships/slide" Target="slides/slide49.xml"/><Relationship Id="rId88" Type="http://schemas.openxmlformats.org/officeDocument/2006/relationships/slide" Target="slides/slide54.xml"/><Relationship Id="rId91" Type="http://schemas.openxmlformats.org/officeDocument/2006/relationships/slide" Target="slides/slide57.xml"/><Relationship Id="rId96" Type="http://schemas.openxmlformats.org/officeDocument/2006/relationships/slide" Target="slides/slide62.xml"/><Relationship Id="rId111" Type="http://schemas.openxmlformats.org/officeDocument/2006/relationships/slide" Target="slides/slide77.xml"/><Relationship Id="rId13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2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6" Type="http://schemas.openxmlformats.org/officeDocument/2006/relationships/slide" Target="slides/slide72.xml"/><Relationship Id="rId114" Type="http://schemas.openxmlformats.org/officeDocument/2006/relationships/slide" Target="slides/slide80.xml"/><Relationship Id="rId119" Type="http://schemas.openxmlformats.org/officeDocument/2006/relationships/slide" Target="slides/slide85.xml"/><Relationship Id="rId127" Type="http://schemas.openxmlformats.org/officeDocument/2006/relationships/slide" Target="slides/slide93.xml"/><Relationship Id="rId10" Type="http://schemas.openxmlformats.org/officeDocument/2006/relationships/customXml" Target="../customXml/item10.xml"/><Relationship Id="rId31" Type="http://schemas.openxmlformats.org/officeDocument/2006/relationships/slideMaster" Target="slideMasters/slideMaster5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slide" Target="slides/slide39.xml"/><Relationship Id="rId78" Type="http://schemas.openxmlformats.org/officeDocument/2006/relationships/slide" Target="slides/slide44.xml"/><Relationship Id="rId81" Type="http://schemas.openxmlformats.org/officeDocument/2006/relationships/slide" Target="slides/slide47.xml"/><Relationship Id="rId86" Type="http://schemas.openxmlformats.org/officeDocument/2006/relationships/slide" Target="slides/slide52.xml"/><Relationship Id="rId94" Type="http://schemas.openxmlformats.org/officeDocument/2006/relationships/slide" Target="slides/slide60.xml"/><Relationship Id="rId99" Type="http://schemas.openxmlformats.org/officeDocument/2006/relationships/slide" Target="slides/slide65.xml"/><Relationship Id="rId101" Type="http://schemas.openxmlformats.org/officeDocument/2006/relationships/slide" Target="slides/slide67.xml"/><Relationship Id="rId122" Type="http://schemas.openxmlformats.org/officeDocument/2006/relationships/slide" Target="slides/slide88.xml"/><Relationship Id="rId130" Type="http://schemas.openxmlformats.org/officeDocument/2006/relationships/slide" Target="slides/slide96.xml"/><Relationship Id="rId13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5.xml"/><Relationship Id="rId109" Type="http://schemas.openxmlformats.org/officeDocument/2006/relationships/slide" Target="slides/slide75.xml"/><Relationship Id="rId34" Type="http://schemas.openxmlformats.org/officeDocument/2006/relationships/slideMaster" Target="slideMasters/slideMaster8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6" Type="http://schemas.openxmlformats.org/officeDocument/2006/relationships/slide" Target="slides/slide42.xml"/><Relationship Id="rId97" Type="http://schemas.openxmlformats.org/officeDocument/2006/relationships/slide" Target="slides/slide63.xml"/><Relationship Id="rId104" Type="http://schemas.openxmlformats.org/officeDocument/2006/relationships/slide" Target="slides/slide70.xml"/><Relationship Id="rId120" Type="http://schemas.openxmlformats.org/officeDocument/2006/relationships/slide" Target="slides/slide86.xml"/><Relationship Id="rId125" Type="http://schemas.openxmlformats.org/officeDocument/2006/relationships/slide" Target="slides/slide91.xml"/><Relationship Id="rId7" Type="http://schemas.openxmlformats.org/officeDocument/2006/relationships/customXml" Target="../customXml/item7.xml"/><Relationship Id="rId71" Type="http://schemas.openxmlformats.org/officeDocument/2006/relationships/slide" Target="slides/slide37.xml"/><Relationship Id="rId92" Type="http://schemas.openxmlformats.org/officeDocument/2006/relationships/slide" Target="slides/slide58.xml"/><Relationship Id="rId2" Type="http://schemas.openxmlformats.org/officeDocument/2006/relationships/customXml" Target="../customXml/item2.xml"/><Relationship Id="rId29" Type="http://schemas.openxmlformats.org/officeDocument/2006/relationships/slideMaster" Target="slideMasters/slideMaster3.xml"/><Relationship Id="rId24" Type="http://schemas.openxmlformats.org/officeDocument/2006/relationships/customXml" Target="../customXml/item24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66" Type="http://schemas.openxmlformats.org/officeDocument/2006/relationships/slide" Target="slides/slide32.xml"/><Relationship Id="rId87" Type="http://schemas.openxmlformats.org/officeDocument/2006/relationships/slide" Target="slides/slide53.xml"/><Relationship Id="rId110" Type="http://schemas.openxmlformats.org/officeDocument/2006/relationships/slide" Target="slides/slide76.xml"/><Relationship Id="rId115" Type="http://schemas.openxmlformats.org/officeDocument/2006/relationships/slide" Target="slides/slide81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27.xml"/><Relationship Id="rId82" Type="http://schemas.openxmlformats.org/officeDocument/2006/relationships/slide" Target="slides/slide48.xml"/><Relationship Id="rId19" Type="http://schemas.openxmlformats.org/officeDocument/2006/relationships/customXml" Target="../customXml/item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6CC09-7211-43B1-98F3-63BC0CE819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EDA42F8-E70E-4B9B-BBD5-F6AB4DFECBB2}">
      <dgm:prSet phldrT="[Tekst]"/>
      <dgm:spPr>
        <a:solidFill>
          <a:srgbClr val="A1B9E3"/>
        </a:solidFill>
      </dgm:spPr>
      <dgm:t>
        <a:bodyPr/>
        <a:lstStyle/>
        <a:p>
          <a:r>
            <a:rPr lang="nb-NO"/>
            <a:t>BFV</a:t>
          </a:r>
        </a:p>
      </dgm:t>
    </dgm:pt>
    <dgm:pt modelId="{315F5C34-F8AA-46FD-ADFD-9996D9D5D352}" type="parTrans" cxnId="{81BA9647-8972-4713-ADEC-00FA4A19D9DF}">
      <dgm:prSet/>
      <dgm:spPr/>
      <dgm:t>
        <a:bodyPr/>
        <a:lstStyle/>
        <a:p>
          <a:endParaRPr lang="nb-NO"/>
        </a:p>
      </dgm:t>
    </dgm:pt>
    <dgm:pt modelId="{E68C964F-D99A-498B-BA8E-FD11E8BB4F85}" type="sibTrans" cxnId="{81BA9647-8972-4713-ADEC-00FA4A19D9DF}">
      <dgm:prSet/>
      <dgm:spPr/>
      <dgm:t>
        <a:bodyPr/>
        <a:lstStyle/>
        <a:p>
          <a:endParaRPr lang="nb-NO"/>
        </a:p>
      </dgm:t>
    </dgm:pt>
    <dgm:pt modelId="{C2E642B2-2BC1-4B5E-BBD6-C61AE5987AC7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/>
            <a:t>RD</a:t>
          </a:r>
        </a:p>
      </dgm:t>
    </dgm:pt>
    <dgm:pt modelId="{3DA97BEB-AF58-4548-8259-5D8DAC7ECBB3}" type="parTrans" cxnId="{89BDEA41-B7AB-46CB-BD51-E1FF15AF124E}">
      <dgm:prSet/>
      <dgm:spPr/>
      <dgm:t>
        <a:bodyPr/>
        <a:lstStyle/>
        <a:p>
          <a:endParaRPr lang="nb-NO"/>
        </a:p>
      </dgm:t>
    </dgm:pt>
    <dgm:pt modelId="{9C395481-02A7-4D03-ACBC-C8B673BC9E97}" type="sibTrans" cxnId="{89BDEA41-B7AB-46CB-BD51-E1FF15AF124E}">
      <dgm:prSet/>
      <dgm:spPr/>
      <dgm:t>
        <a:bodyPr/>
        <a:lstStyle/>
        <a:p>
          <a:endParaRPr lang="nb-NO"/>
        </a:p>
      </dgm:t>
    </dgm:pt>
    <dgm:pt modelId="{072E203D-A382-4514-A89C-0CF86F79E239}">
      <dgm:prSet phldrT="[Tekst]"/>
      <dgm:spPr>
        <a:solidFill>
          <a:srgbClr val="DC9650"/>
        </a:solidFill>
      </dgm:spPr>
      <dgm:t>
        <a:bodyPr/>
        <a:lstStyle/>
        <a:p>
          <a:r>
            <a:rPr lang="nb-NO"/>
            <a:t>RSO</a:t>
          </a:r>
        </a:p>
      </dgm:t>
    </dgm:pt>
    <dgm:pt modelId="{5601044D-DBB1-44C6-82D5-AF6700895AAF}" type="parTrans" cxnId="{14883FB5-3594-42BD-A997-052E6918075B}">
      <dgm:prSet/>
      <dgm:spPr/>
      <dgm:t>
        <a:bodyPr/>
        <a:lstStyle/>
        <a:p>
          <a:endParaRPr lang="nb-NO"/>
        </a:p>
      </dgm:t>
    </dgm:pt>
    <dgm:pt modelId="{B073C2E8-416E-4EFD-95C4-84AD49332A3A}" type="sibTrans" cxnId="{14883FB5-3594-42BD-A997-052E6918075B}">
      <dgm:prSet/>
      <dgm:spPr/>
      <dgm:t>
        <a:bodyPr/>
        <a:lstStyle/>
        <a:p>
          <a:endParaRPr lang="nb-NO"/>
        </a:p>
      </dgm:t>
    </dgm:pt>
    <dgm:pt modelId="{1B253745-6FD7-42E9-B5C4-94BA7272BA12}">
      <dgm:prSet phldrT="[Tekst]"/>
      <dgm:spPr>
        <a:solidFill>
          <a:srgbClr val="CC7AB5"/>
        </a:solidFill>
      </dgm:spPr>
      <dgm:t>
        <a:bodyPr/>
        <a:lstStyle/>
        <a:p>
          <a:r>
            <a:rPr lang="nb-NO"/>
            <a:t>EVU-BFV</a:t>
          </a:r>
        </a:p>
      </dgm:t>
    </dgm:pt>
    <dgm:pt modelId="{094B2D8B-C0E8-49ED-8D90-E3DE060C009B}" type="parTrans" cxnId="{4172CAD6-5A2A-4593-92B1-AD359C04BC53}">
      <dgm:prSet/>
      <dgm:spPr/>
      <dgm:t>
        <a:bodyPr/>
        <a:lstStyle/>
        <a:p>
          <a:endParaRPr lang="nb-NO"/>
        </a:p>
      </dgm:t>
    </dgm:pt>
    <dgm:pt modelId="{417CAF0F-1A3B-4B10-AE27-1369D68D7EF6}" type="sibTrans" cxnId="{4172CAD6-5A2A-4593-92B1-AD359C04BC53}">
      <dgm:prSet/>
      <dgm:spPr/>
      <dgm:t>
        <a:bodyPr/>
        <a:lstStyle/>
        <a:p>
          <a:endParaRPr lang="nb-NO"/>
        </a:p>
      </dgm:t>
    </dgm:pt>
    <dgm:pt modelId="{E8E4B3A8-57D0-4179-85FC-4548EA73486D}">
      <dgm:prSet/>
      <dgm:spPr>
        <a:solidFill>
          <a:srgbClr val="B7CB23"/>
        </a:solidFill>
      </dgm:spPr>
      <dgm:t>
        <a:bodyPr/>
        <a:lstStyle/>
        <a:p>
          <a:r>
            <a:rPr lang="nb-NO"/>
            <a:t>Aktivitetstype B</a:t>
          </a:r>
        </a:p>
      </dgm:t>
    </dgm:pt>
    <dgm:pt modelId="{3816FFB7-3858-49A2-82FB-5D94C50C56F3}" type="parTrans" cxnId="{32712EA7-5398-4DF4-8B61-781E6F34E990}">
      <dgm:prSet/>
      <dgm:spPr/>
      <dgm:t>
        <a:bodyPr/>
        <a:lstStyle/>
        <a:p>
          <a:endParaRPr lang="nb-NO"/>
        </a:p>
      </dgm:t>
    </dgm:pt>
    <dgm:pt modelId="{4E73CAF2-8B6E-44E8-BC8C-3E406739B072}" type="sibTrans" cxnId="{32712EA7-5398-4DF4-8B61-781E6F34E990}">
      <dgm:prSet/>
      <dgm:spPr/>
      <dgm:t>
        <a:bodyPr/>
        <a:lstStyle/>
        <a:p>
          <a:endParaRPr lang="nb-NO"/>
        </a:p>
      </dgm:t>
    </dgm:pt>
    <dgm:pt modelId="{821509A2-9FE1-496B-B86B-5698B41B68B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nb-NO"/>
            <a:t>Aktivitet Z</a:t>
          </a:r>
        </a:p>
      </dgm:t>
    </dgm:pt>
    <dgm:pt modelId="{6291FD48-8706-41BD-BC38-CEF6991D3CD6}" type="parTrans" cxnId="{262A03AE-F810-481C-9DAA-7A9699BA130D}">
      <dgm:prSet/>
      <dgm:spPr/>
      <dgm:t>
        <a:bodyPr/>
        <a:lstStyle/>
        <a:p>
          <a:endParaRPr lang="nb-NO"/>
        </a:p>
      </dgm:t>
    </dgm:pt>
    <dgm:pt modelId="{0AD2E400-450C-4C1A-8150-B2336D4095C4}" type="sibTrans" cxnId="{262A03AE-F810-481C-9DAA-7A9699BA130D}">
      <dgm:prSet/>
      <dgm:spPr/>
      <dgm:t>
        <a:bodyPr/>
        <a:lstStyle/>
        <a:p>
          <a:endParaRPr lang="nb-NO"/>
        </a:p>
      </dgm:t>
    </dgm:pt>
    <dgm:pt modelId="{F62A0477-FD15-4831-A0B8-DF6884EDE63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nb-NO"/>
            <a:t>Aktivitet Æ</a:t>
          </a:r>
        </a:p>
      </dgm:t>
    </dgm:pt>
    <dgm:pt modelId="{1905ED6E-89F6-483F-B210-B40AF82D9DBD}" type="parTrans" cxnId="{3B4C2465-ADBE-4204-A29D-DBF830949EC1}">
      <dgm:prSet/>
      <dgm:spPr/>
      <dgm:t>
        <a:bodyPr/>
        <a:lstStyle/>
        <a:p>
          <a:endParaRPr lang="nb-NO"/>
        </a:p>
      </dgm:t>
    </dgm:pt>
    <dgm:pt modelId="{C715A2AE-9096-4012-8E32-2CE7C0595F16}" type="sibTrans" cxnId="{3B4C2465-ADBE-4204-A29D-DBF830949EC1}">
      <dgm:prSet/>
      <dgm:spPr/>
      <dgm:t>
        <a:bodyPr/>
        <a:lstStyle/>
        <a:p>
          <a:endParaRPr lang="nb-NO"/>
        </a:p>
      </dgm:t>
    </dgm:pt>
    <dgm:pt modelId="{9A34FB11-4071-4E97-9C67-80051583EC7A}">
      <dgm:prSet/>
      <dgm:spPr>
        <a:solidFill>
          <a:srgbClr val="B7CB23"/>
        </a:solidFill>
      </dgm:spPr>
      <dgm:t>
        <a:bodyPr/>
        <a:lstStyle/>
        <a:p>
          <a:r>
            <a:rPr lang="nb-NO"/>
            <a:t>Aktivitetstype A</a:t>
          </a:r>
        </a:p>
      </dgm:t>
    </dgm:pt>
    <dgm:pt modelId="{EC638D94-40A4-4503-BC6C-1206C9A1C827}" type="parTrans" cxnId="{6E9E1A3C-312F-43E7-9A2F-D147507272A8}">
      <dgm:prSet/>
      <dgm:spPr/>
      <dgm:t>
        <a:bodyPr/>
        <a:lstStyle/>
        <a:p>
          <a:endParaRPr lang="nb-NO"/>
        </a:p>
      </dgm:t>
    </dgm:pt>
    <dgm:pt modelId="{1854DFFD-DF43-4E30-94F3-3451CBCDACBA}" type="sibTrans" cxnId="{6E9E1A3C-312F-43E7-9A2F-D147507272A8}">
      <dgm:prSet/>
      <dgm:spPr/>
      <dgm:t>
        <a:bodyPr/>
        <a:lstStyle/>
        <a:p>
          <a:endParaRPr lang="nb-NO"/>
        </a:p>
      </dgm:t>
    </dgm:pt>
    <dgm:pt modelId="{5922D66F-6913-47CE-8E35-2D4174F3546E}">
      <dgm:prSet/>
      <dgm:spPr>
        <a:solidFill>
          <a:srgbClr val="E7B685"/>
        </a:solidFill>
      </dgm:spPr>
      <dgm:t>
        <a:bodyPr/>
        <a:lstStyle/>
        <a:p>
          <a:r>
            <a:rPr lang="nb-NO"/>
            <a:t>Aktivitetstype C</a:t>
          </a:r>
        </a:p>
      </dgm:t>
    </dgm:pt>
    <dgm:pt modelId="{72FA7D8C-7326-411A-87DF-FB15892217C2}" type="parTrans" cxnId="{F3E0CAB3-4A43-4D8F-A70C-1238C2FA41B2}">
      <dgm:prSet/>
      <dgm:spPr/>
      <dgm:t>
        <a:bodyPr/>
        <a:lstStyle/>
        <a:p>
          <a:endParaRPr lang="nb-NO"/>
        </a:p>
      </dgm:t>
    </dgm:pt>
    <dgm:pt modelId="{4513E417-2AAA-4E35-8D1E-F548AAE25A9E}" type="sibTrans" cxnId="{F3E0CAB3-4A43-4D8F-A70C-1238C2FA41B2}">
      <dgm:prSet/>
      <dgm:spPr/>
      <dgm:t>
        <a:bodyPr/>
        <a:lstStyle/>
        <a:p>
          <a:endParaRPr lang="nb-NO"/>
        </a:p>
      </dgm:t>
    </dgm:pt>
    <dgm:pt modelId="{76B50D47-711C-4516-A4C8-2DA0C7EACCEA}">
      <dgm:prSet/>
      <dgm:spPr>
        <a:solidFill>
          <a:srgbClr val="EFCFAF"/>
        </a:solidFill>
      </dgm:spPr>
      <dgm:t>
        <a:bodyPr/>
        <a:lstStyle/>
        <a:p>
          <a:r>
            <a:rPr lang="nb-NO"/>
            <a:t>Aktivitet Ø</a:t>
          </a:r>
        </a:p>
      </dgm:t>
    </dgm:pt>
    <dgm:pt modelId="{D5F97A5F-5A27-446E-97A3-C1F3A1758DCB}" type="parTrans" cxnId="{A6477E11-11CE-4EC9-B5E4-80A986BA8434}">
      <dgm:prSet/>
      <dgm:spPr/>
      <dgm:t>
        <a:bodyPr/>
        <a:lstStyle/>
        <a:p>
          <a:endParaRPr lang="nb-NO"/>
        </a:p>
      </dgm:t>
    </dgm:pt>
    <dgm:pt modelId="{443D7C24-6AE8-4C39-AD6A-90738A47229E}" type="sibTrans" cxnId="{A6477E11-11CE-4EC9-B5E4-80A986BA8434}">
      <dgm:prSet/>
      <dgm:spPr/>
      <dgm:t>
        <a:bodyPr/>
        <a:lstStyle/>
        <a:p>
          <a:endParaRPr lang="nb-NO"/>
        </a:p>
      </dgm:t>
    </dgm:pt>
    <dgm:pt modelId="{1151519F-AAB1-4B38-BD3A-B9D3F1804EC1}">
      <dgm:prSet/>
      <dgm:spPr>
        <a:solidFill>
          <a:srgbClr val="DCA4CC"/>
        </a:solidFill>
      </dgm:spPr>
      <dgm:t>
        <a:bodyPr/>
        <a:lstStyle/>
        <a:p>
          <a:r>
            <a:rPr lang="nb-NO"/>
            <a:t>Aktivitetstype D</a:t>
          </a:r>
        </a:p>
      </dgm:t>
    </dgm:pt>
    <dgm:pt modelId="{911DA7C2-16E5-48BF-894E-B933E4D9ABBA}" type="parTrans" cxnId="{19FAAEA3-9BFD-42BD-AC26-D8228A9985C1}">
      <dgm:prSet/>
      <dgm:spPr/>
      <dgm:t>
        <a:bodyPr/>
        <a:lstStyle/>
        <a:p>
          <a:endParaRPr lang="nb-NO"/>
        </a:p>
      </dgm:t>
    </dgm:pt>
    <dgm:pt modelId="{7B01DFA9-1E56-4860-BDB3-4F537E19F2B6}" type="sibTrans" cxnId="{19FAAEA3-9BFD-42BD-AC26-D8228A9985C1}">
      <dgm:prSet/>
      <dgm:spPr/>
      <dgm:t>
        <a:bodyPr/>
        <a:lstStyle/>
        <a:p>
          <a:endParaRPr lang="nb-NO"/>
        </a:p>
      </dgm:t>
    </dgm:pt>
    <dgm:pt modelId="{7C9758A5-3EC2-4996-B277-2AF48366C682}">
      <dgm:prSet/>
      <dgm:spPr>
        <a:solidFill>
          <a:srgbClr val="E8C2DD"/>
        </a:solidFill>
      </dgm:spPr>
      <dgm:t>
        <a:bodyPr/>
        <a:lstStyle/>
        <a:p>
          <a:r>
            <a:rPr lang="nb-NO"/>
            <a:t>Aktivitet Å</a:t>
          </a:r>
        </a:p>
      </dgm:t>
    </dgm:pt>
    <dgm:pt modelId="{1A880291-50B6-416A-969A-77781BA1E2B4}" type="parTrans" cxnId="{2E3964C5-85FE-441B-A61E-80E873E70232}">
      <dgm:prSet/>
      <dgm:spPr/>
      <dgm:t>
        <a:bodyPr/>
        <a:lstStyle/>
        <a:p>
          <a:endParaRPr lang="nb-NO"/>
        </a:p>
      </dgm:t>
    </dgm:pt>
    <dgm:pt modelId="{CB3DD68B-F7F9-4B66-AF75-DE0C1C86DFBE}" type="sibTrans" cxnId="{2E3964C5-85FE-441B-A61E-80E873E70232}">
      <dgm:prSet/>
      <dgm:spPr/>
      <dgm:t>
        <a:bodyPr/>
        <a:lstStyle/>
        <a:p>
          <a:endParaRPr lang="nb-NO"/>
        </a:p>
      </dgm:t>
    </dgm:pt>
    <dgm:pt modelId="{02ED283A-74D8-48ED-86A3-D3D9CDB7698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nb-NO"/>
            <a:t>Aktivitet </a:t>
          </a:r>
          <a:r>
            <a:rPr lang="nb-NO" err="1"/>
            <a:t>X</a:t>
          </a:r>
          <a:endParaRPr lang="nb-NO"/>
        </a:p>
      </dgm:t>
    </dgm:pt>
    <dgm:pt modelId="{A955DB15-F1E7-49FA-B874-48D47D0157AD}" type="parTrans" cxnId="{D761BE6F-E490-4131-B2B2-42E30C2391DB}">
      <dgm:prSet/>
      <dgm:spPr/>
      <dgm:t>
        <a:bodyPr/>
        <a:lstStyle/>
        <a:p>
          <a:endParaRPr lang="nb-NO"/>
        </a:p>
      </dgm:t>
    </dgm:pt>
    <dgm:pt modelId="{F9CF09A5-348F-43E3-A1BC-E455F834FC80}" type="sibTrans" cxnId="{D761BE6F-E490-4131-B2B2-42E30C2391DB}">
      <dgm:prSet/>
      <dgm:spPr/>
      <dgm:t>
        <a:bodyPr/>
        <a:lstStyle/>
        <a:p>
          <a:endParaRPr lang="nb-NO"/>
        </a:p>
      </dgm:t>
    </dgm:pt>
    <dgm:pt modelId="{9F4808C6-2460-4C1C-A927-2C8C4A4B47EA}">
      <dgm:prSet/>
      <dgm:spPr>
        <a:solidFill>
          <a:srgbClr val="5B84CD"/>
        </a:solidFill>
      </dgm:spPr>
      <dgm:t>
        <a:bodyPr/>
        <a:lstStyle/>
        <a:p>
          <a:r>
            <a:rPr lang="nb-NO" b="1"/>
            <a:t>Totaløkonomi</a:t>
          </a:r>
        </a:p>
      </dgm:t>
    </dgm:pt>
    <dgm:pt modelId="{63BC17A3-EBA8-4D31-A8AC-450AF41DDE3F}" type="parTrans" cxnId="{1B4EA829-70B9-49DB-8CAE-A3386F86C2B5}">
      <dgm:prSet/>
      <dgm:spPr/>
      <dgm:t>
        <a:bodyPr/>
        <a:lstStyle/>
        <a:p>
          <a:endParaRPr lang="nb-NO"/>
        </a:p>
      </dgm:t>
    </dgm:pt>
    <dgm:pt modelId="{680A9D9A-6FE3-4959-B03A-E318689EA9F8}" type="sibTrans" cxnId="{1B4EA829-70B9-49DB-8CAE-A3386F86C2B5}">
      <dgm:prSet/>
      <dgm:spPr/>
      <dgm:t>
        <a:bodyPr/>
        <a:lstStyle/>
        <a:p>
          <a:endParaRPr lang="nb-NO"/>
        </a:p>
      </dgm:t>
    </dgm:pt>
    <dgm:pt modelId="{487B67BA-8A7A-4756-9102-2BE7B5C1FBD7}">
      <dgm:prSet/>
      <dgm:spPr/>
      <dgm:t>
        <a:bodyPr/>
        <a:lstStyle/>
        <a:p>
          <a:r>
            <a:rPr lang="nb-NO"/>
            <a:t>BOA</a:t>
          </a:r>
        </a:p>
      </dgm:t>
    </dgm:pt>
    <dgm:pt modelId="{C52045F1-83CE-40DA-AE7C-E0D777D51E69}" type="parTrans" cxnId="{13935A23-CA92-4FA9-B20C-AEDA4673BE36}">
      <dgm:prSet/>
      <dgm:spPr/>
      <dgm:t>
        <a:bodyPr/>
        <a:lstStyle/>
        <a:p>
          <a:endParaRPr lang="nb-NO"/>
        </a:p>
      </dgm:t>
    </dgm:pt>
    <dgm:pt modelId="{9F700E7F-D174-4810-ABA0-E7064CB2F505}" type="sibTrans" cxnId="{13935A23-CA92-4FA9-B20C-AEDA4673BE36}">
      <dgm:prSet/>
      <dgm:spPr/>
      <dgm:t>
        <a:bodyPr/>
        <a:lstStyle/>
        <a:p>
          <a:endParaRPr lang="nb-NO"/>
        </a:p>
      </dgm:t>
    </dgm:pt>
    <dgm:pt modelId="{030FB6A6-9483-44FE-BC69-BC3211326170}" type="asst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b-NO"/>
            <a:t>Delprosjekt</a:t>
          </a:r>
        </a:p>
      </dgm:t>
    </dgm:pt>
    <dgm:pt modelId="{19A2190B-8363-42FD-95E4-05F96CCAC317}" type="parTrans" cxnId="{EAD33240-6695-4635-92CD-7397F53C0106}">
      <dgm:prSet/>
      <dgm:spPr/>
      <dgm:t>
        <a:bodyPr/>
        <a:lstStyle/>
        <a:p>
          <a:endParaRPr lang="nb-NO"/>
        </a:p>
      </dgm:t>
    </dgm:pt>
    <dgm:pt modelId="{2C520E8D-6BC4-4BAC-A308-6495CE125F0C}" type="sibTrans" cxnId="{EAD33240-6695-4635-92CD-7397F53C0106}">
      <dgm:prSet/>
      <dgm:spPr/>
      <dgm:t>
        <a:bodyPr/>
        <a:lstStyle/>
        <a:p>
          <a:endParaRPr lang="nb-NO"/>
        </a:p>
      </dgm:t>
    </dgm:pt>
    <dgm:pt modelId="{7AD31E02-4A0E-4D27-9C40-7E7F88BE5A40}" type="asst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b-NO"/>
            <a:t>Delprosjekt</a:t>
          </a:r>
        </a:p>
      </dgm:t>
    </dgm:pt>
    <dgm:pt modelId="{6C77EE88-3920-4728-B01E-3AC433F68883}" type="parTrans" cxnId="{881A660D-BDC5-4F84-826D-2EEDBD67A5CE}">
      <dgm:prSet/>
      <dgm:spPr/>
      <dgm:t>
        <a:bodyPr/>
        <a:lstStyle/>
        <a:p>
          <a:endParaRPr lang="nb-NO"/>
        </a:p>
      </dgm:t>
    </dgm:pt>
    <dgm:pt modelId="{9B172C87-2F9A-4C39-B4FE-DFC2388965C2}" type="sibTrans" cxnId="{881A660D-BDC5-4F84-826D-2EEDBD67A5CE}">
      <dgm:prSet/>
      <dgm:spPr/>
      <dgm:t>
        <a:bodyPr/>
        <a:lstStyle/>
        <a:p>
          <a:endParaRPr lang="nb-NO"/>
        </a:p>
      </dgm:t>
    </dgm:pt>
    <dgm:pt modelId="{5F35FA1B-DDF6-4E41-AFCD-36E20E43C507}" type="asst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b-NO"/>
            <a:t>Delprosjekt</a:t>
          </a:r>
        </a:p>
      </dgm:t>
    </dgm:pt>
    <dgm:pt modelId="{9DC8C197-91D9-481F-9AA5-0BA096BAB238}" type="parTrans" cxnId="{63D7E031-A686-41E3-9401-2DED446156C9}">
      <dgm:prSet/>
      <dgm:spPr/>
      <dgm:t>
        <a:bodyPr/>
        <a:lstStyle/>
        <a:p>
          <a:endParaRPr lang="nb-NO"/>
        </a:p>
      </dgm:t>
    </dgm:pt>
    <dgm:pt modelId="{90B0706E-5705-49FD-8F39-EA540E0B3C39}" type="sibTrans" cxnId="{63D7E031-A686-41E3-9401-2DED446156C9}">
      <dgm:prSet/>
      <dgm:spPr/>
      <dgm:t>
        <a:bodyPr/>
        <a:lstStyle/>
        <a:p>
          <a:endParaRPr lang="nb-NO"/>
        </a:p>
      </dgm:t>
    </dgm:pt>
    <dgm:pt modelId="{778FEEF4-0A4F-4F02-9964-063F3D118374}" type="asst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b-NO"/>
            <a:t>Delprosjekt</a:t>
          </a:r>
        </a:p>
      </dgm:t>
    </dgm:pt>
    <dgm:pt modelId="{31A9E288-B3F3-49A1-BEA7-3E4453F8089B}" type="parTrans" cxnId="{0BBCB86B-B2DB-4171-B993-FDB3621118CE}">
      <dgm:prSet/>
      <dgm:spPr/>
      <dgm:t>
        <a:bodyPr/>
        <a:lstStyle/>
        <a:p>
          <a:endParaRPr lang="nb-NO"/>
        </a:p>
      </dgm:t>
    </dgm:pt>
    <dgm:pt modelId="{5791AC32-72E2-4229-A8D5-DBA74703CE53}" type="sibTrans" cxnId="{0BBCB86B-B2DB-4171-B993-FDB3621118CE}">
      <dgm:prSet/>
      <dgm:spPr/>
      <dgm:t>
        <a:bodyPr/>
        <a:lstStyle/>
        <a:p>
          <a:endParaRPr lang="nb-NO"/>
        </a:p>
      </dgm:t>
    </dgm:pt>
    <dgm:pt modelId="{2A3E7987-0E6C-4A91-83C0-9BCB0BCFD12A}">
      <dgm:prSet/>
      <dgm:spPr>
        <a:solidFill>
          <a:srgbClr val="DAE777"/>
        </a:solidFill>
      </dgm:spPr>
      <dgm:t>
        <a:bodyPr/>
        <a:lstStyle/>
        <a:p>
          <a:r>
            <a:rPr lang="nb-NO"/>
            <a:t>Aktivitet Y</a:t>
          </a:r>
        </a:p>
      </dgm:t>
    </dgm:pt>
    <dgm:pt modelId="{B91C790E-1891-4178-A098-4F420E51FAE4}" type="parTrans" cxnId="{925FF1DF-0771-440D-88A2-56266C18147C}">
      <dgm:prSet/>
      <dgm:spPr/>
      <dgm:t>
        <a:bodyPr/>
        <a:lstStyle/>
        <a:p>
          <a:endParaRPr lang="nb-NO"/>
        </a:p>
      </dgm:t>
    </dgm:pt>
    <dgm:pt modelId="{B6E3158B-E1F6-44D6-A37F-1F01B00EC65C}" type="sibTrans" cxnId="{925FF1DF-0771-440D-88A2-56266C18147C}">
      <dgm:prSet/>
      <dgm:spPr/>
      <dgm:t>
        <a:bodyPr/>
        <a:lstStyle/>
        <a:p>
          <a:endParaRPr lang="nb-NO"/>
        </a:p>
      </dgm:t>
    </dgm:pt>
    <dgm:pt modelId="{8192E5F7-4788-4E38-B314-2F3CDF533BE5}" type="pres">
      <dgm:prSet presAssocID="{0C76CC09-7211-43B1-98F3-63BC0CE819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B72CDE-7C1C-4542-B825-703AFF4758B4}" type="pres">
      <dgm:prSet presAssocID="{9F4808C6-2460-4C1C-A927-2C8C4A4B47EA}" presName="hierRoot1" presStyleCnt="0">
        <dgm:presLayoutVars>
          <dgm:hierBranch val="init"/>
        </dgm:presLayoutVars>
      </dgm:prSet>
      <dgm:spPr/>
    </dgm:pt>
    <dgm:pt modelId="{0C97E0BE-DF3F-4863-AFC7-20CF03D0982F}" type="pres">
      <dgm:prSet presAssocID="{9F4808C6-2460-4C1C-A927-2C8C4A4B47EA}" presName="rootComposite1" presStyleCnt="0"/>
      <dgm:spPr/>
    </dgm:pt>
    <dgm:pt modelId="{F79118AC-A194-47E2-A3DE-2EC26B548A79}" type="pres">
      <dgm:prSet presAssocID="{9F4808C6-2460-4C1C-A927-2C8C4A4B47EA}" presName="rootText1" presStyleLbl="node0" presStyleIdx="0" presStyleCnt="1" custScaleX="120459" custScaleY="125597">
        <dgm:presLayoutVars>
          <dgm:chPref val="3"/>
        </dgm:presLayoutVars>
      </dgm:prSet>
      <dgm:spPr/>
    </dgm:pt>
    <dgm:pt modelId="{E283CED5-9AAC-43B8-AEF7-F4127BC988A0}" type="pres">
      <dgm:prSet presAssocID="{9F4808C6-2460-4C1C-A927-2C8C4A4B47EA}" presName="rootConnector1" presStyleLbl="node1" presStyleIdx="0" presStyleCnt="0"/>
      <dgm:spPr/>
    </dgm:pt>
    <dgm:pt modelId="{F5C026E1-BC69-4282-A726-9E1F8FB0A711}" type="pres">
      <dgm:prSet presAssocID="{9F4808C6-2460-4C1C-A927-2C8C4A4B47EA}" presName="hierChild2" presStyleCnt="0"/>
      <dgm:spPr/>
    </dgm:pt>
    <dgm:pt modelId="{6A56468D-4112-40A9-9857-D849761C674E}" type="pres">
      <dgm:prSet presAssocID="{315F5C34-F8AA-46FD-ADFD-9996D9D5D352}" presName="Name37" presStyleLbl="parChTrans1D2" presStyleIdx="0" presStyleCnt="2"/>
      <dgm:spPr/>
    </dgm:pt>
    <dgm:pt modelId="{ABCB2FD0-2F94-4E6D-B584-BD67C2262AE3}" type="pres">
      <dgm:prSet presAssocID="{4EDA42F8-E70E-4B9B-BBD5-F6AB4DFECBB2}" presName="hierRoot2" presStyleCnt="0">
        <dgm:presLayoutVars>
          <dgm:hierBranch val="init"/>
        </dgm:presLayoutVars>
      </dgm:prSet>
      <dgm:spPr/>
    </dgm:pt>
    <dgm:pt modelId="{A8478979-B825-4114-A49A-02D85FBCC92A}" type="pres">
      <dgm:prSet presAssocID="{4EDA42F8-E70E-4B9B-BBD5-F6AB4DFECBB2}" presName="rootComposite" presStyleCnt="0"/>
      <dgm:spPr/>
    </dgm:pt>
    <dgm:pt modelId="{C903B33B-070D-4A2B-94E7-F0F46CB3E1C9}" type="pres">
      <dgm:prSet presAssocID="{4EDA42F8-E70E-4B9B-BBD5-F6AB4DFECBB2}" presName="rootText" presStyleLbl="node2" presStyleIdx="0" presStyleCnt="2" custScaleX="120459" custScaleY="125597" custLinFactX="-30870" custLinFactNeighborX="-100000">
        <dgm:presLayoutVars>
          <dgm:chPref val="3"/>
        </dgm:presLayoutVars>
      </dgm:prSet>
      <dgm:spPr/>
    </dgm:pt>
    <dgm:pt modelId="{90C90912-95F6-4A55-81E1-C659936DA4DA}" type="pres">
      <dgm:prSet presAssocID="{4EDA42F8-E70E-4B9B-BBD5-F6AB4DFECBB2}" presName="rootConnector" presStyleLbl="node2" presStyleIdx="0" presStyleCnt="2"/>
      <dgm:spPr/>
    </dgm:pt>
    <dgm:pt modelId="{564370F0-4C06-424D-96F3-3797DD0E6E10}" type="pres">
      <dgm:prSet presAssocID="{4EDA42F8-E70E-4B9B-BBD5-F6AB4DFECBB2}" presName="hierChild4" presStyleCnt="0"/>
      <dgm:spPr/>
    </dgm:pt>
    <dgm:pt modelId="{B1EAC972-F0C5-4C91-97F8-E45EDAB91160}" type="pres">
      <dgm:prSet presAssocID="{3DA97BEB-AF58-4548-8259-5D8DAC7ECBB3}" presName="Name37" presStyleLbl="parChTrans1D3" presStyleIdx="0" presStyleCnt="3"/>
      <dgm:spPr/>
    </dgm:pt>
    <dgm:pt modelId="{D0895DA3-066D-4638-9228-4EAD7BD8AF9B}" type="pres">
      <dgm:prSet presAssocID="{C2E642B2-2BC1-4B5E-BBD6-C61AE5987AC7}" presName="hierRoot2" presStyleCnt="0">
        <dgm:presLayoutVars>
          <dgm:hierBranch val="init"/>
        </dgm:presLayoutVars>
      </dgm:prSet>
      <dgm:spPr/>
    </dgm:pt>
    <dgm:pt modelId="{F6E44AC5-79E8-4999-8656-7638A9F1F6BD}" type="pres">
      <dgm:prSet presAssocID="{C2E642B2-2BC1-4B5E-BBD6-C61AE5987AC7}" presName="rootComposite" presStyleCnt="0"/>
      <dgm:spPr/>
    </dgm:pt>
    <dgm:pt modelId="{1C33E127-BDC3-448F-B62C-3ECC7287E0E5}" type="pres">
      <dgm:prSet presAssocID="{C2E642B2-2BC1-4B5E-BBD6-C61AE5987AC7}" presName="rootText" presStyleLbl="node3" presStyleIdx="0" presStyleCnt="3" custLinFactX="-38757" custLinFactNeighborX="-100000">
        <dgm:presLayoutVars>
          <dgm:chPref val="3"/>
        </dgm:presLayoutVars>
      </dgm:prSet>
      <dgm:spPr/>
    </dgm:pt>
    <dgm:pt modelId="{B5562A37-CC2B-479C-8663-8BB250F2BB55}" type="pres">
      <dgm:prSet presAssocID="{C2E642B2-2BC1-4B5E-BBD6-C61AE5987AC7}" presName="rootConnector" presStyleLbl="node3" presStyleIdx="0" presStyleCnt="3"/>
      <dgm:spPr/>
    </dgm:pt>
    <dgm:pt modelId="{ADD0A2EE-710A-4F33-9315-8E1E36FD0932}" type="pres">
      <dgm:prSet presAssocID="{C2E642B2-2BC1-4B5E-BBD6-C61AE5987AC7}" presName="hierChild4" presStyleCnt="0"/>
      <dgm:spPr/>
    </dgm:pt>
    <dgm:pt modelId="{1C020F57-E7BD-4B28-A143-3C3A9458081F}" type="pres">
      <dgm:prSet presAssocID="{EC638D94-40A4-4503-BC6C-1206C9A1C827}" presName="Name37" presStyleLbl="parChTrans1D4" presStyleIdx="0" presStyleCnt="14"/>
      <dgm:spPr/>
    </dgm:pt>
    <dgm:pt modelId="{C0F19A06-B48D-4D6C-A4C5-814C2F1AA898}" type="pres">
      <dgm:prSet presAssocID="{9A34FB11-4071-4E97-9C67-80051583EC7A}" presName="hierRoot2" presStyleCnt="0">
        <dgm:presLayoutVars>
          <dgm:hierBranch val="init"/>
        </dgm:presLayoutVars>
      </dgm:prSet>
      <dgm:spPr/>
    </dgm:pt>
    <dgm:pt modelId="{13CA0BE9-3F97-4A2F-B239-642BA03B5FC1}" type="pres">
      <dgm:prSet presAssocID="{9A34FB11-4071-4E97-9C67-80051583EC7A}" presName="rootComposite" presStyleCnt="0"/>
      <dgm:spPr/>
    </dgm:pt>
    <dgm:pt modelId="{2E9E2743-17CB-4583-B9C7-2A9357F5F66E}" type="pres">
      <dgm:prSet presAssocID="{9A34FB11-4071-4E97-9C67-80051583EC7A}" presName="rootText" presStyleLbl="node4" presStyleIdx="0" presStyleCnt="10" custLinFactX="-38757" custLinFactNeighborX="-100000">
        <dgm:presLayoutVars>
          <dgm:chPref val="3"/>
        </dgm:presLayoutVars>
      </dgm:prSet>
      <dgm:spPr/>
    </dgm:pt>
    <dgm:pt modelId="{311AA21B-86B7-424A-A3C1-C199C9C1C497}" type="pres">
      <dgm:prSet presAssocID="{9A34FB11-4071-4E97-9C67-80051583EC7A}" presName="rootConnector" presStyleLbl="node4" presStyleIdx="0" presStyleCnt="10"/>
      <dgm:spPr/>
    </dgm:pt>
    <dgm:pt modelId="{5D6A9E70-625A-4AB7-A5B6-5678216B4CC8}" type="pres">
      <dgm:prSet presAssocID="{9A34FB11-4071-4E97-9C67-80051583EC7A}" presName="hierChild4" presStyleCnt="0"/>
      <dgm:spPr/>
    </dgm:pt>
    <dgm:pt modelId="{1795FD5B-60C0-4C7E-BB9D-53878D4862CE}" type="pres">
      <dgm:prSet presAssocID="{A955DB15-F1E7-49FA-B874-48D47D0157AD}" presName="Name37" presStyleLbl="parChTrans1D4" presStyleIdx="1" presStyleCnt="14"/>
      <dgm:spPr/>
    </dgm:pt>
    <dgm:pt modelId="{71138C74-7A91-40F4-8D8A-7F3E5A80B67E}" type="pres">
      <dgm:prSet presAssocID="{02ED283A-74D8-48ED-86A3-D3D9CDB7698D}" presName="hierRoot2" presStyleCnt="0">
        <dgm:presLayoutVars>
          <dgm:hierBranch val="init"/>
        </dgm:presLayoutVars>
      </dgm:prSet>
      <dgm:spPr/>
    </dgm:pt>
    <dgm:pt modelId="{483BC54F-D6ED-414E-9ED2-108DAD44E56D}" type="pres">
      <dgm:prSet presAssocID="{02ED283A-74D8-48ED-86A3-D3D9CDB7698D}" presName="rootComposite" presStyleCnt="0"/>
      <dgm:spPr/>
    </dgm:pt>
    <dgm:pt modelId="{DC324E42-42C6-4805-A50E-CFA934BFDB1F}" type="pres">
      <dgm:prSet presAssocID="{02ED283A-74D8-48ED-86A3-D3D9CDB7698D}" presName="rootText" presStyleLbl="node4" presStyleIdx="1" presStyleCnt="10" custLinFactX="-43482" custLinFactNeighborX="-100000">
        <dgm:presLayoutVars>
          <dgm:chPref val="3"/>
        </dgm:presLayoutVars>
      </dgm:prSet>
      <dgm:spPr/>
    </dgm:pt>
    <dgm:pt modelId="{3DE49297-6D99-4596-A84F-5942EA07DE6C}" type="pres">
      <dgm:prSet presAssocID="{02ED283A-74D8-48ED-86A3-D3D9CDB7698D}" presName="rootConnector" presStyleLbl="node4" presStyleIdx="1" presStyleCnt="10"/>
      <dgm:spPr/>
    </dgm:pt>
    <dgm:pt modelId="{ABA3A214-30E3-472B-A807-85F2AEB67391}" type="pres">
      <dgm:prSet presAssocID="{02ED283A-74D8-48ED-86A3-D3D9CDB7698D}" presName="hierChild4" presStyleCnt="0"/>
      <dgm:spPr/>
    </dgm:pt>
    <dgm:pt modelId="{D9A51DAB-3505-4837-896E-944BD15CE127}" type="pres">
      <dgm:prSet presAssocID="{02ED283A-74D8-48ED-86A3-D3D9CDB7698D}" presName="hierChild5" presStyleCnt="0"/>
      <dgm:spPr/>
    </dgm:pt>
    <dgm:pt modelId="{A4559EDE-6F77-4F64-AC61-708845C9BAB5}" type="pres">
      <dgm:prSet presAssocID="{6C77EE88-3920-4728-B01E-3AC433F68883}" presName="Name111" presStyleLbl="parChTrans1D4" presStyleIdx="2" presStyleCnt="14"/>
      <dgm:spPr/>
    </dgm:pt>
    <dgm:pt modelId="{F1FA7FBB-5BB7-4858-AAB2-25B289DE36BE}" type="pres">
      <dgm:prSet presAssocID="{7AD31E02-4A0E-4D27-9C40-7E7F88BE5A40}" presName="hierRoot3" presStyleCnt="0">
        <dgm:presLayoutVars>
          <dgm:hierBranch val="init"/>
        </dgm:presLayoutVars>
      </dgm:prSet>
      <dgm:spPr/>
    </dgm:pt>
    <dgm:pt modelId="{39BA5539-4977-4169-83E7-A83B7009C827}" type="pres">
      <dgm:prSet presAssocID="{7AD31E02-4A0E-4D27-9C40-7E7F88BE5A40}" presName="rootComposite3" presStyleCnt="0"/>
      <dgm:spPr/>
    </dgm:pt>
    <dgm:pt modelId="{0CA5FF36-6DA1-4539-8D8A-703D0E465589}" type="pres">
      <dgm:prSet presAssocID="{7AD31E02-4A0E-4D27-9C40-7E7F88BE5A40}" presName="rootText3" presStyleLbl="asst4" presStyleIdx="0" presStyleCnt="4" custScaleY="64193" custLinFactNeighborX="-20078">
        <dgm:presLayoutVars>
          <dgm:chPref val="3"/>
        </dgm:presLayoutVars>
      </dgm:prSet>
      <dgm:spPr/>
    </dgm:pt>
    <dgm:pt modelId="{09785919-AF65-4474-BF89-E37ABB15D4C3}" type="pres">
      <dgm:prSet presAssocID="{7AD31E02-4A0E-4D27-9C40-7E7F88BE5A40}" presName="rootConnector3" presStyleLbl="asst4" presStyleIdx="0" presStyleCnt="4"/>
      <dgm:spPr/>
    </dgm:pt>
    <dgm:pt modelId="{8CE9A8D4-68F8-4144-957D-E6753D3297FF}" type="pres">
      <dgm:prSet presAssocID="{7AD31E02-4A0E-4D27-9C40-7E7F88BE5A40}" presName="hierChild6" presStyleCnt="0"/>
      <dgm:spPr/>
    </dgm:pt>
    <dgm:pt modelId="{C3C08A6D-B51F-493B-8927-C8EE327C77C9}" type="pres">
      <dgm:prSet presAssocID="{7AD31E02-4A0E-4D27-9C40-7E7F88BE5A40}" presName="hierChild7" presStyleCnt="0"/>
      <dgm:spPr/>
    </dgm:pt>
    <dgm:pt modelId="{ABCE5FF0-CAD1-4D10-B7E2-49B1B2579EC6}" type="pres">
      <dgm:prSet presAssocID="{B91C790E-1891-4178-A098-4F420E51FAE4}" presName="Name37" presStyleLbl="parChTrans1D4" presStyleIdx="3" presStyleCnt="14"/>
      <dgm:spPr/>
    </dgm:pt>
    <dgm:pt modelId="{06C5A073-63C2-441D-BBE5-434151F699C6}" type="pres">
      <dgm:prSet presAssocID="{2A3E7987-0E6C-4A91-83C0-9BCB0BCFD12A}" presName="hierRoot2" presStyleCnt="0">
        <dgm:presLayoutVars>
          <dgm:hierBranch val="init"/>
        </dgm:presLayoutVars>
      </dgm:prSet>
      <dgm:spPr/>
    </dgm:pt>
    <dgm:pt modelId="{45674A09-CE6F-4987-8E29-7FF359F359A2}" type="pres">
      <dgm:prSet presAssocID="{2A3E7987-0E6C-4A91-83C0-9BCB0BCFD12A}" presName="rootComposite" presStyleCnt="0"/>
      <dgm:spPr/>
    </dgm:pt>
    <dgm:pt modelId="{01C2635E-52C5-4468-85E9-E5AB54F25D5F}" type="pres">
      <dgm:prSet presAssocID="{2A3E7987-0E6C-4A91-83C0-9BCB0BCFD12A}" presName="rootText" presStyleLbl="node4" presStyleIdx="2" presStyleCnt="10" custLinFactX="-37018" custLinFactNeighborX="-100000">
        <dgm:presLayoutVars>
          <dgm:chPref val="3"/>
        </dgm:presLayoutVars>
      </dgm:prSet>
      <dgm:spPr/>
    </dgm:pt>
    <dgm:pt modelId="{135DA367-0C4C-4931-8C31-B157108DA5C3}" type="pres">
      <dgm:prSet presAssocID="{2A3E7987-0E6C-4A91-83C0-9BCB0BCFD12A}" presName="rootConnector" presStyleLbl="node4" presStyleIdx="2" presStyleCnt="10"/>
      <dgm:spPr/>
    </dgm:pt>
    <dgm:pt modelId="{5D5B51F8-A88F-4C7B-A8AF-2D88FF4A8226}" type="pres">
      <dgm:prSet presAssocID="{2A3E7987-0E6C-4A91-83C0-9BCB0BCFD12A}" presName="hierChild4" presStyleCnt="0"/>
      <dgm:spPr/>
    </dgm:pt>
    <dgm:pt modelId="{64D199E6-6ED7-474E-874C-F10C64B9926E}" type="pres">
      <dgm:prSet presAssocID="{2A3E7987-0E6C-4A91-83C0-9BCB0BCFD12A}" presName="hierChild5" presStyleCnt="0"/>
      <dgm:spPr/>
    </dgm:pt>
    <dgm:pt modelId="{E64CCC01-187B-432C-ABBE-3584DCF6B348}" type="pres">
      <dgm:prSet presAssocID="{9A34FB11-4071-4E97-9C67-80051583EC7A}" presName="hierChild5" presStyleCnt="0"/>
      <dgm:spPr/>
    </dgm:pt>
    <dgm:pt modelId="{9F137EDA-EBD7-4550-89E7-4C50F2FEC9F7}" type="pres">
      <dgm:prSet presAssocID="{3816FFB7-3858-49A2-82FB-5D94C50C56F3}" presName="Name37" presStyleLbl="parChTrans1D4" presStyleIdx="4" presStyleCnt="14"/>
      <dgm:spPr/>
    </dgm:pt>
    <dgm:pt modelId="{F98C0A6F-0BD8-41B9-B485-73A58581A295}" type="pres">
      <dgm:prSet presAssocID="{E8E4B3A8-57D0-4179-85FC-4548EA73486D}" presName="hierRoot2" presStyleCnt="0">
        <dgm:presLayoutVars>
          <dgm:hierBranch val="init"/>
        </dgm:presLayoutVars>
      </dgm:prSet>
      <dgm:spPr/>
    </dgm:pt>
    <dgm:pt modelId="{8BED5473-F659-434E-B66A-B934B4EFB239}" type="pres">
      <dgm:prSet presAssocID="{E8E4B3A8-57D0-4179-85FC-4548EA73486D}" presName="rootComposite" presStyleCnt="0"/>
      <dgm:spPr/>
    </dgm:pt>
    <dgm:pt modelId="{F4AAB571-AF92-4CFD-A1DA-54B4277D1AA8}" type="pres">
      <dgm:prSet presAssocID="{E8E4B3A8-57D0-4179-85FC-4548EA73486D}" presName="rootText" presStyleLbl="node4" presStyleIdx="3" presStyleCnt="10" custLinFactX="-38757" custLinFactNeighborX="-100000">
        <dgm:presLayoutVars>
          <dgm:chPref val="3"/>
        </dgm:presLayoutVars>
      </dgm:prSet>
      <dgm:spPr/>
    </dgm:pt>
    <dgm:pt modelId="{F058C5D8-6D72-42D4-B9B7-7E13574C1844}" type="pres">
      <dgm:prSet presAssocID="{E8E4B3A8-57D0-4179-85FC-4548EA73486D}" presName="rootConnector" presStyleLbl="node4" presStyleIdx="3" presStyleCnt="10"/>
      <dgm:spPr/>
    </dgm:pt>
    <dgm:pt modelId="{F6884DCC-DED8-4E00-A1CE-5A5CC2C82205}" type="pres">
      <dgm:prSet presAssocID="{E8E4B3A8-57D0-4179-85FC-4548EA73486D}" presName="hierChild4" presStyleCnt="0"/>
      <dgm:spPr/>
    </dgm:pt>
    <dgm:pt modelId="{254CC678-5A22-4D53-9BFF-222AC8034FD6}" type="pres">
      <dgm:prSet presAssocID="{6291FD48-8706-41BD-BC38-CEF6991D3CD6}" presName="Name37" presStyleLbl="parChTrans1D4" presStyleIdx="5" presStyleCnt="14"/>
      <dgm:spPr/>
    </dgm:pt>
    <dgm:pt modelId="{AB54F841-7116-4D34-B1CC-4E49B486030C}" type="pres">
      <dgm:prSet presAssocID="{821509A2-9FE1-496B-B86B-5698B41B68BC}" presName="hierRoot2" presStyleCnt="0">
        <dgm:presLayoutVars>
          <dgm:hierBranch val="init"/>
        </dgm:presLayoutVars>
      </dgm:prSet>
      <dgm:spPr/>
    </dgm:pt>
    <dgm:pt modelId="{2394488C-1408-46B4-879F-E28D13E09F60}" type="pres">
      <dgm:prSet presAssocID="{821509A2-9FE1-496B-B86B-5698B41B68BC}" presName="rootComposite" presStyleCnt="0"/>
      <dgm:spPr/>
    </dgm:pt>
    <dgm:pt modelId="{1D254840-A9E3-44CB-85FB-93BDF7E6168F}" type="pres">
      <dgm:prSet presAssocID="{821509A2-9FE1-496B-B86B-5698B41B68BC}" presName="rootText" presStyleLbl="node4" presStyleIdx="4" presStyleCnt="10" custLinFactX="-38757" custLinFactNeighborX="-100000">
        <dgm:presLayoutVars>
          <dgm:chPref val="3"/>
        </dgm:presLayoutVars>
      </dgm:prSet>
      <dgm:spPr/>
    </dgm:pt>
    <dgm:pt modelId="{79E85986-3B02-4EBE-8646-BF94B2DD4FE9}" type="pres">
      <dgm:prSet presAssocID="{821509A2-9FE1-496B-B86B-5698B41B68BC}" presName="rootConnector" presStyleLbl="node4" presStyleIdx="4" presStyleCnt="10"/>
      <dgm:spPr/>
    </dgm:pt>
    <dgm:pt modelId="{A37CA12A-2696-4F71-AD26-C097FE98353C}" type="pres">
      <dgm:prSet presAssocID="{821509A2-9FE1-496B-B86B-5698B41B68BC}" presName="hierChild4" presStyleCnt="0"/>
      <dgm:spPr/>
    </dgm:pt>
    <dgm:pt modelId="{EA091038-E7B8-4C81-8B02-5E4AAE75A084}" type="pres">
      <dgm:prSet presAssocID="{821509A2-9FE1-496B-B86B-5698B41B68BC}" presName="hierChild5" presStyleCnt="0"/>
      <dgm:spPr/>
    </dgm:pt>
    <dgm:pt modelId="{49E35F61-1391-4270-8187-250D698DCD44}" type="pres">
      <dgm:prSet presAssocID="{19A2190B-8363-42FD-95E4-05F96CCAC317}" presName="Name111" presStyleLbl="parChTrans1D4" presStyleIdx="6" presStyleCnt="14"/>
      <dgm:spPr/>
    </dgm:pt>
    <dgm:pt modelId="{162A57AE-8ADC-461A-AE76-9955F845F708}" type="pres">
      <dgm:prSet presAssocID="{030FB6A6-9483-44FE-BC69-BC3211326170}" presName="hierRoot3" presStyleCnt="0">
        <dgm:presLayoutVars>
          <dgm:hierBranch val="init"/>
        </dgm:presLayoutVars>
      </dgm:prSet>
      <dgm:spPr/>
    </dgm:pt>
    <dgm:pt modelId="{708FB97B-9556-489E-ADCC-52DF3888F81B}" type="pres">
      <dgm:prSet presAssocID="{030FB6A6-9483-44FE-BC69-BC3211326170}" presName="rootComposite3" presStyleCnt="0"/>
      <dgm:spPr/>
    </dgm:pt>
    <dgm:pt modelId="{C4A8905F-E0BC-4638-B91E-8BF7B97718B0}" type="pres">
      <dgm:prSet presAssocID="{030FB6A6-9483-44FE-BC69-BC3211326170}" presName="rootText3" presStyleLbl="asst4" presStyleIdx="1" presStyleCnt="4" custScaleY="64193" custLinFactNeighborX="-7887">
        <dgm:presLayoutVars>
          <dgm:chPref val="3"/>
        </dgm:presLayoutVars>
      </dgm:prSet>
      <dgm:spPr/>
    </dgm:pt>
    <dgm:pt modelId="{4DC963D7-C58A-4F5C-9DE0-AC79CEA29F30}" type="pres">
      <dgm:prSet presAssocID="{030FB6A6-9483-44FE-BC69-BC3211326170}" presName="rootConnector3" presStyleLbl="asst4" presStyleIdx="1" presStyleCnt="4"/>
      <dgm:spPr/>
    </dgm:pt>
    <dgm:pt modelId="{0636B5B4-AE91-4B8D-8884-86545C0F1B29}" type="pres">
      <dgm:prSet presAssocID="{030FB6A6-9483-44FE-BC69-BC3211326170}" presName="hierChild6" presStyleCnt="0"/>
      <dgm:spPr/>
    </dgm:pt>
    <dgm:pt modelId="{A0401C3B-6647-4B02-B673-E2EBE92EDFB9}" type="pres">
      <dgm:prSet presAssocID="{030FB6A6-9483-44FE-BC69-BC3211326170}" presName="hierChild7" presStyleCnt="0"/>
      <dgm:spPr/>
    </dgm:pt>
    <dgm:pt modelId="{77B3EB0E-D823-46E6-A955-198F1991ED08}" type="pres">
      <dgm:prSet presAssocID="{1905ED6E-89F6-483F-B210-B40AF82D9DBD}" presName="Name37" presStyleLbl="parChTrans1D4" presStyleIdx="7" presStyleCnt="14"/>
      <dgm:spPr/>
    </dgm:pt>
    <dgm:pt modelId="{2B1C4D62-71C9-4FA5-B834-8BE6F25DB2DB}" type="pres">
      <dgm:prSet presAssocID="{F62A0477-FD15-4831-A0B8-DF6884EDE638}" presName="hierRoot2" presStyleCnt="0">
        <dgm:presLayoutVars>
          <dgm:hierBranch val="init"/>
        </dgm:presLayoutVars>
      </dgm:prSet>
      <dgm:spPr/>
    </dgm:pt>
    <dgm:pt modelId="{ED4263C8-BCBB-45C1-B5CA-8D40758BEC94}" type="pres">
      <dgm:prSet presAssocID="{F62A0477-FD15-4831-A0B8-DF6884EDE638}" presName="rootComposite" presStyleCnt="0"/>
      <dgm:spPr/>
    </dgm:pt>
    <dgm:pt modelId="{43A8ABFA-CFBD-4C4F-9F0D-C056E6DC9118}" type="pres">
      <dgm:prSet presAssocID="{F62A0477-FD15-4831-A0B8-DF6884EDE638}" presName="rootText" presStyleLbl="node4" presStyleIdx="5" presStyleCnt="10" custLinFactX="-38757" custLinFactNeighborX="-100000">
        <dgm:presLayoutVars>
          <dgm:chPref val="3"/>
        </dgm:presLayoutVars>
      </dgm:prSet>
      <dgm:spPr/>
    </dgm:pt>
    <dgm:pt modelId="{7C0C6F97-192B-463D-9811-17CDF7D68B61}" type="pres">
      <dgm:prSet presAssocID="{F62A0477-FD15-4831-A0B8-DF6884EDE638}" presName="rootConnector" presStyleLbl="node4" presStyleIdx="5" presStyleCnt="10"/>
      <dgm:spPr/>
    </dgm:pt>
    <dgm:pt modelId="{EC162108-78C8-4DBC-A770-521D81D11A37}" type="pres">
      <dgm:prSet presAssocID="{F62A0477-FD15-4831-A0B8-DF6884EDE638}" presName="hierChild4" presStyleCnt="0"/>
      <dgm:spPr/>
    </dgm:pt>
    <dgm:pt modelId="{584F4B44-9E26-488E-9F67-2D9A14DE41D1}" type="pres">
      <dgm:prSet presAssocID="{F62A0477-FD15-4831-A0B8-DF6884EDE638}" presName="hierChild5" presStyleCnt="0"/>
      <dgm:spPr/>
    </dgm:pt>
    <dgm:pt modelId="{85A3A23E-090B-4783-85D7-94F2661618F4}" type="pres">
      <dgm:prSet presAssocID="{E8E4B3A8-57D0-4179-85FC-4548EA73486D}" presName="hierChild5" presStyleCnt="0"/>
      <dgm:spPr/>
    </dgm:pt>
    <dgm:pt modelId="{925D3BBB-854E-46BB-BCCA-E68FCBBC0FF1}" type="pres">
      <dgm:prSet presAssocID="{C2E642B2-2BC1-4B5E-BBD6-C61AE5987AC7}" presName="hierChild5" presStyleCnt="0"/>
      <dgm:spPr/>
    </dgm:pt>
    <dgm:pt modelId="{76695DAC-D905-429C-A092-4A1D82482CA6}" type="pres">
      <dgm:prSet presAssocID="{5601044D-DBB1-44C6-82D5-AF6700895AAF}" presName="Name37" presStyleLbl="parChTrans1D3" presStyleIdx="1" presStyleCnt="3"/>
      <dgm:spPr/>
    </dgm:pt>
    <dgm:pt modelId="{2E4EF638-A24C-451F-9C5B-5A39887CE4C2}" type="pres">
      <dgm:prSet presAssocID="{072E203D-A382-4514-A89C-0CF86F79E239}" presName="hierRoot2" presStyleCnt="0">
        <dgm:presLayoutVars>
          <dgm:hierBranch val="init"/>
        </dgm:presLayoutVars>
      </dgm:prSet>
      <dgm:spPr/>
    </dgm:pt>
    <dgm:pt modelId="{D50B77EA-843F-48AE-8EE4-91519A85D7FE}" type="pres">
      <dgm:prSet presAssocID="{072E203D-A382-4514-A89C-0CF86F79E239}" presName="rootComposite" presStyleCnt="0"/>
      <dgm:spPr/>
    </dgm:pt>
    <dgm:pt modelId="{D2280940-97E9-4649-9C26-9E2A032CD0CD}" type="pres">
      <dgm:prSet presAssocID="{072E203D-A382-4514-A89C-0CF86F79E239}" presName="rootText" presStyleLbl="node3" presStyleIdx="1" presStyleCnt="3" custLinFactX="-14670" custLinFactNeighborX="-100000">
        <dgm:presLayoutVars>
          <dgm:chPref val="3"/>
        </dgm:presLayoutVars>
      </dgm:prSet>
      <dgm:spPr/>
    </dgm:pt>
    <dgm:pt modelId="{6A3BC8D7-30D0-48FB-9069-94E1DD85E21A}" type="pres">
      <dgm:prSet presAssocID="{072E203D-A382-4514-A89C-0CF86F79E239}" presName="rootConnector" presStyleLbl="node3" presStyleIdx="1" presStyleCnt="3"/>
      <dgm:spPr/>
    </dgm:pt>
    <dgm:pt modelId="{E4F60A6E-F13E-43AD-8771-9C123C8AF44F}" type="pres">
      <dgm:prSet presAssocID="{072E203D-A382-4514-A89C-0CF86F79E239}" presName="hierChild4" presStyleCnt="0"/>
      <dgm:spPr/>
    </dgm:pt>
    <dgm:pt modelId="{19B6B5BF-58F1-407E-86C7-E69E1E35E7DC}" type="pres">
      <dgm:prSet presAssocID="{72FA7D8C-7326-411A-87DF-FB15892217C2}" presName="Name37" presStyleLbl="parChTrans1D4" presStyleIdx="8" presStyleCnt="14"/>
      <dgm:spPr/>
    </dgm:pt>
    <dgm:pt modelId="{85D8753C-B9FC-4B60-AB13-D97DE68C2642}" type="pres">
      <dgm:prSet presAssocID="{5922D66F-6913-47CE-8E35-2D4174F3546E}" presName="hierRoot2" presStyleCnt="0">
        <dgm:presLayoutVars>
          <dgm:hierBranch val="init"/>
        </dgm:presLayoutVars>
      </dgm:prSet>
      <dgm:spPr/>
    </dgm:pt>
    <dgm:pt modelId="{571DD87F-9404-4828-9382-A8335C0E9597}" type="pres">
      <dgm:prSet presAssocID="{5922D66F-6913-47CE-8E35-2D4174F3546E}" presName="rootComposite" presStyleCnt="0"/>
      <dgm:spPr/>
    </dgm:pt>
    <dgm:pt modelId="{54D57F12-9A56-4221-971C-36486881C303}" type="pres">
      <dgm:prSet presAssocID="{5922D66F-6913-47CE-8E35-2D4174F3546E}" presName="rootText" presStyleLbl="node4" presStyleIdx="6" presStyleCnt="10" custLinFactX="-14670" custLinFactNeighborX="-100000">
        <dgm:presLayoutVars>
          <dgm:chPref val="3"/>
        </dgm:presLayoutVars>
      </dgm:prSet>
      <dgm:spPr/>
    </dgm:pt>
    <dgm:pt modelId="{00FA3F25-5709-418C-8BD3-F73C1968E3F2}" type="pres">
      <dgm:prSet presAssocID="{5922D66F-6913-47CE-8E35-2D4174F3546E}" presName="rootConnector" presStyleLbl="node4" presStyleIdx="6" presStyleCnt="10"/>
      <dgm:spPr/>
    </dgm:pt>
    <dgm:pt modelId="{126C3602-77CD-4159-B305-6E28A71B569F}" type="pres">
      <dgm:prSet presAssocID="{5922D66F-6913-47CE-8E35-2D4174F3546E}" presName="hierChild4" presStyleCnt="0"/>
      <dgm:spPr/>
    </dgm:pt>
    <dgm:pt modelId="{B1553C1A-8D8D-4C7F-A8C4-C45501A2ECB3}" type="pres">
      <dgm:prSet presAssocID="{D5F97A5F-5A27-446E-97A3-C1F3A1758DCB}" presName="Name37" presStyleLbl="parChTrans1D4" presStyleIdx="9" presStyleCnt="14"/>
      <dgm:spPr/>
    </dgm:pt>
    <dgm:pt modelId="{BAA9A489-5F85-4A50-80F1-AF3F3FA493C7}" type="pres">
      <dgm:prSet presAssocID="{76B50D47-711C-4516-A4C8-2DA0C7EACCEA}" presName="hierRoot2" presStyleCnt="0">
        <dgm:presLayoutVars>
          <dgm:hierBranch val="init"/>
        </dgm:presLayoutVars>
      </dgm:prSet>
      <dgm:spPr/>
    </dgm:pt>
    <dgm:pt modelId="{68F28E3F-834C-45DB-88F5-1B1982EAEFDF}" type="pres">
      <dgm:prSet presAssocID="{76B50D47-711C-4516-A4C8-2DA0C7EACCEA}" presName="rootComposite" presStyleCnt="0"/>
      <dgm:spPr/>
    </dgm:pt>
    <dgm:pt modelId="{7A50D9D7-3057-4CDF-B524-F713EE123F80}" type="pres">
      <dgm:prSet presAssocID="{76B50D47-711C-4516-A4C8-2DA0C7EACCEA}" presName="rootText" presStyleLbl="node4" presStyleIdx="7" presStyleCnt="10" custLinFactX="-14670" custLinFactNeighborX="-100000">
        <dgm:presLayoutVars>
          <dgm:chPref val="3"/>
        </dgm:presLayoutVars>
      </dgm:prSet>
      <dgm:spPr/>
    </dgm:pt>
    <dgm:pt modelId="{7461D2B4-8A15-482C-809E-8BA91E092AC0}" type="pres">
      <dgm:prSet presAssocID="{76B50D47-711C-4516-A4C8-2DA0C7EACCEA}" presName="rootConnector" presStyleLbl="node4" presStyleIdx="7" presStyleCnt="10"/>
      <dgm:spPr/>
    </dgm:pt>
    <dgm:pt modelId="{3CBDE044-C3F8-4FC1-8624-4A845E3D95C1}" type="pres">
      <dgm:prSet presAssocID="{76B50D47-711C-4516-A4C8-2DA0C7EACCEA}" presName="hierChild4" presStyleCnt="0"/>
      <dgm:spPr/>
    </dgm:pt>
    <dgm:pt modelId="{B7676543-801D-460E-851F-27AD1ADC86D3}" type="pres">
      <dgm:prSet presAssocID="{76B50D47-711C-4516-A4C8-2DA0C7EACCEA}" presName="hierChild5" presStyleCnt="0"/>
      <dgm:spPr/>
    </dgm:pt>
    <dgm:pt modelId="{EB7E044D-92D6-4395-B4A0-1BCAA92875FB}" type="pres">
      <dgm:prSet presAssocID="{9DC8C197-91D9-481F-9AA5-0BA096BAB238}" presName="Name111" presStyleLbl="parChTrans1D4" presStyleIdx="10" presStyleCnt="14"/>
      <dgm:spPr/>
    </dgm:pt>
    <dgm:pt modelId="{B5B653AB-4F27-496A-9DFD-09967D23B411}" type="pres">
      <dgm:prSet presAssocID="{5F35FA1B-DDF6-4E41-AFCD-36E20E43C507}" presName="hierRoot3" presStyleCnt="0">
        <dgm:presLayoutVars>
          <dgm:hierBranch val="init"/>
        </dgm:presLayoutVars>
      </dgm:prSet>
      <dgm:spPr/>
    </dgm:pt>
    <dgm:pt modelId="{F9862A15-021A-4713-B7F5-B39996BDC3DB}" type="pres">
      <dgm:prSet presAssocID="{5F35FA1B-DDF6-4E41-AFCD-36E20E43C507}" presName="rootComposite3" presStyleCnt="0"/>
      <dgm:spPr/>
    </dgm:pt>
    <dgm:pt modelId="{D92B4B09-F9ED-46AB-815F-865EEB940E4A}" type="pres">
      <dgm:prSet presAssocID="{5F35FA1B-DDF6-4E41-AFCD-36E20E43C507}" presName="rootText3" presStyleLbl="asst4" presStyleIdx="2" presStyleCnt="4" custScaleY="64193">
        <dgm:presLayoutVars>
          <dgm:chPref val="3"/>
        </dgm:presLayoutVars>
      </dgm:prSet>
      <dgm:spPr/>
    </dgm:pt>
    <dgm:pt modelId="{25C8FAD2-1F27-4D38-AE7A-481B0BAD49AD}" type="pres">
      <dgm:prSet presAssocID="{5F35FA1B-DDF6-4E41-AFCD-36E20E43C507}" presName="rootConnector3" presStyleLbl="asst4" presStyleIdx="2" presStyleCnt="4"/>
      <dgm:spPr/>
    </dgm:pt>
    <dgm:pt modelId="{E4E757C3-6941-4BED-ADC2-1BA905FB02AC}" type="pres">
      <dgm:prSet presAssocID="{5F35FA1B-DDF6-4E41-AFCD-36E20E43C507}" presName="hierChild6" presStyleCnt="0"/>
      <dgm:spPr/>
    </dgm:pt>
    <dgm:pt modelId="{21CBBA47-D85A-4842-8DC4-41E3F0487DD8}" type="pres">
      <dgm:prSet presAssocID="{5F35FA1B-DDF6-4E41-AFCD-36E20E43C507}" presName="hierChild7" presStyleCnt="0"/>
      <dgm:spPr/>
    </dgm:pt>
    <dgm:pt modelId="{1E101D2F-D954-4A02-A8DA-613E0102892D}" type="pres">
      <dgm:prSet presAssocID="{5922D66F-6913-47CE-8E35-2D4174F3546E}" presName="hierChild5" presStyleCnt="0"/>
      <dgm:spPr/>
    </dgm:pt>
    <dgm:pt modelId="{337E68A1-B211-499C-9DDF-86587B473389}" type="pres">
      <dgm:prSet presAssocID="{072E203D-A382-4514-A89C-0CF86F79E239}" presName="hierChild5" presStyleCnt="0"/>
      <dgm:spPr/>
    </dgm:pt>
    <dgm:pt modelId="{8F82B051-0728-41CC-A8BA-7D5316F12A80}" type="pres">
      <dgm:prSet presAssocID="{094B2D8B-C0E8-49ED-8D90-E3DE060C009B}" presName="Name37" presStyleLbl="parChTrans1D3" presStyleIdx="2" presStyleCnt="3"/>
      <dgm:spPr/>
    </dgm:pt>
    <dgm:pt modelId="{F3566E3F-7D3D-40EA-B611-1453A89915B7}" type="pres">
      <dgm:prSet presAssocID="{1B253745-6FD7-42E9-B5C4-94BA7272BA12}" presName="hierRoot2" presStyleCnt="0">
        <dgm:presLayoutVars>
          <dgm:hierBranch val="init"/>
        </dgm:presLayoutVars>
      </dgm:prSet>
      <dgm:spPr/>
    </dgm:pt>
    <dgm:pt modelId="{6325A156-BED3-477F-A9D0-837686D63B0D}" type="pres">
      <dgm:prSet presAssocID="{1B253745-6FD7-42E9-B5C4-94BA7272BA12}" presName="rootComposite" presStyleCnt="0"/>
      <dgm:spPr/>
    </dgm:pt>
    <dgm:pt modelId="{531B0A70-12CB-4034-A602-C49E90868BFD}" type="pres">
      <dgm:prSet presAssocID="{1B253745-6FD7-42E9-B5C4-94BA7272BA12}" presName="rootText" presStyleLbl="node3" presStyleIdx="2" presStyleCnt="3" custLinFactNeighborX="-70795">
        <dgm:presLayoutVars>
          <dgm:chPref val="3"/>
        </dgm:presLayoutVars>
      </dgm:prSet>
      <dgm:spPr/>
    </dgm:pt>
    <dgm:pt modelId="{822805B8-6075-4F6B-8CB8-125F555E3CF8}" type="pres">
      <dgm:prSet presAssocID="{1B253745-6FD7-42E9-B5C4-94BA7272BA12}" presName="rootConnector" presStyleLbl="node3" presStyleIdx="2" presStyleCnt="3"/>
      <dgm:spPr/>
    </dgm:pt>
    <dgm:pt modelId="{CF2B2ED5-61E2-48AD-B4AF-D8B1C9791EB7}" type="pres">
      <dgm:prSet presAssocID="{1B253745-6FD7-42E9-B5C4-94BA7272BA12}" presName="hierChild4" presStyleCnt="0"/>
      <dgm:spPr/>
    </dgm:pt>
    <dgm:pt modelId="{02D716B3-3F5D-40FB-932F-0F08A01D18D3}" type="pres">
      <dgm:prSet presAssocID="{911DA7C2-16E5-48BF-894E-B933E4D9ABBA}" presName="Name37" presStyleLbl="parChTrans1D4" presStyleIdx="11" presStyleCnt="14"/>
      <dgm:spPr/>
    </dgm:pt>
    <dgm:pt modelId="{0FCA0F46-DC66-47E3-8EDA-23A03326241C}" type="pres">
      <dgm:prSet presAssocID="{1151519F-AAB1-4B38-BD3A-B9D3F1804EC1}" presName="hierRoot2" presStyleCnt="0">
        <dgm:presLayoutVars>
          <dgm:hierBranch val="init"/>
        </dgm:presLayoutVars>
      </dgm:prSet>
      <dgm:spPr/>
    </dgm:pt>
    <dgm:pt modelId="{57D349B3-49BC-41F2-97CF-105569BE86E3}" type="pres">
      <dgm:prSet presAssocID="{1151519F-AAB1-4B38-BD3A-B9D3F1804EC1}" presName="rootComposite" presStyleCnt="0"/>
      <dgm:spPr/>
    </dgm:pt>
    <dgm:pt modelId="{3E5A31D6-A2BE-4775-85C1-94BA2311362D}" type="pres">
      <dgm:prSet presAssocID="{1151519F-AAB1-4B38-BD3A-B9D3F1804EC1}" presName="rootText" presStyleLbl="node4" presStyleIdx="8" presStyleCnt="10" custLinFactNeighborX="-70795">
        <dgm:presLayoutVars>
          <dgm:chPref val="3"/>
        </dgm:presLayoutVars>
      </dgm:prSet>
      <dgm:spPr/>
    </dgm:pt>
    <dgm:pt modelId="{8BF3BF5F-2281-4138-9036-2AADE04B0880}" type="pres">
      <dgm:prSet presAssocID="{1151519F-AAB1-4B38-BD3A-B9D3F1804EC1}" presName="rootConnector" presStyleLbl="node4" presStyleIdx="8" presStyleCnt="10"/>
      <dgm:spPr/>
    </dgm:pt>
    <dgm:pt modelId="{1294A932-BDAF-4D3C-AC2C-B79B2AAC416A}" type="pres">
      <dgm:prSet presAssocID="{1151519F-AAB1-4B38-BD3A-B9D3F1804EC1}" presName="hierChild4" presStyleCnt="0"/>
      <dgm:spPr/>
    </dgm:pt>
    <dgm:pt modelId="{5FF981FE-67FE-438E-9E11-D12C6F975E5C}" type="pres">
      <dgm:prSet presAssocID="{1A880291-50B6-416A-969A-77781BA1E2B4}" presName="Name37" presStyleLbl="parChTrans1D4" presStyleIdx="12" presStyleCnt="14"/>
      <dgm:spPr/>
    </dgm:pt>
    <dgm:pt modelId="{0CBFD7A4-429F-4444-B155-6AFCC2006018}" type="pres">
      <dgm:prSet presAssocID="{7C9758A5-3EC2-4996-B277-2AF48366C682}" presName="hierRoot2" presStyleCnt="0">
        <dgm:presLayoutVars>
          <dgm:hierBranch val="init"/>
        </dgm:presLayoutVars>
      </dgm:prSet>
      <dgm:spPr/>
    </dgm:pt>
    <dgm:pt modelId="{0F78EA55-590E-4009-ADDA-FAE0FCFD3054}" type="pres">
      <dgm:prSet presAssocID="{7C9758A5-3EC2-4996-B277-2AF48366C682}" presName="rootComposite" presStyleCnt="0"/>
      <dgm:spPr/>
    </dgm:pt>
    <dgm:pt modelId="{6F72C0B8-E0A0-4031-9229-F9B6953B22A2}" type="pres">
      <dgm:prSet presAssocID="{7C9758A5-3EC2-4996-B277-2AF48366C682}" presName="rootText" presStyleLbl="node4" presStyleIdx="9" presStyleCnt="10" custLinFactNeighborX="-70795">
        <dgm:presLayoutVars>
          <dgm:chPref val="3"/>
        </dgm:presLayoutVars>
      </dgm:prSet>
      <dgm:spPr/>
    </dgm:pt>
    <dgm:pt modelId="{F9032FE9-FB51-4C69-9FA2-7F1E677387E7}" type="pres">
      <dgm:prSet presAssocID="{7C9758A5-3EC2-4996-B277-2AF48366C682}" presName="rootConnector" presStyleLbl="node4" presStyleIdx="9" presStyleCnt="10"/>
      <dgm:spPr/>
    </dgm:pt>
    <dgm:pt modelId="{A33A498F-C758-4B54-A3BE-E4ADAC2CA006}" type="pres">
      <dgm:prSet presAssocID="{7C9758A5-3EC2-4996-B277-2AF48366C682}" presName="hierChild4" presStyleCnt="0"/>
      <dgm:spPr/>
    </dgm:pt>
    <dgm:pt modelId="{0AC2EDB4-D361-4F17-B404-67791D0A6780}" type="pres">
      <dgm:prSet presAssocID="{7C9758A5-3EC2-4996-B277-2AF48366C682}" presName="hierChild5" presStyleCnt="0"/>
      <dgm:spPr/>
    </dgm:pt>
    <dgm:pt modelId="{DAED6550-B337-42C5-8D6B-4C1E798B8C6A}" type="pres">
      <dgm:prSet presAssocID="{31A9E288-B3F3-49A1-BEA7-3E4453F8089B}" presName="Name111" presStyleLbl="parChTrans1D4" presStyleIdx="13" presStyleCnt="14"/>
      <dgm:spPr/>
    </dgm:pt>
    <dgm:pt modelId="{654150FB-66F4-48DB-958E-D029D364A3BB}" type="pres">
      <dgm:prSet presAssocID="{778FEEF4-0A4F-4F02-9964-063F3D118374}" presName="hierRoot3" presStyleCnt="0">
        <dgm:presLayoutVars>
          <dgm:hierBranch val="init"/>
        </dgm:presLayoutVars>
      </dgm:prSet>
      <dgm:spPr/>
    </dgm:pt>
    <dgm:pt modelId="{3C083A9C-6AFD-4286-A04D-BA84CCF683EF}" type="pres">
      <dgm:prSet presAssocID="{778FEEF4-0A4F-4F02-9964-063F3D118374}" presName="rootComposite3" presStyleCnt="0"/>
      <dgm:spPr/>
    </dgm:pt>
    <dgm:pt modelId="{23F9014D-6EF7-4DA7-B467-0EC02A8F4883}" type="pres">
      <dgm:prSet presAssocID="{778FEEF4-0A4F-4F02-9964-063F3D118374}" presName="rootText3" presStyleLbl="asst4" presStyleIdx="3" presStyleCnt="4" custScaleY="64193" custLinFactNeighborX="46631" custLinFactNeighborY="-4305">
        <dgm:presLayoutVars>
          <dgm:chPref val="3"/>
        </dgm:presLayoutVars>
      </dgm:prSet>
      <dgm:spPr/>
    </dgm:pt>
    <dgm:pt modelId="{EE015FC4-795B-464E-986D-01897F07AB50}" type="pres">
      <dgm:prSet presAssocID="{778FEEF4-0A4F-4F02-9964-063F3D118374}" presName="rootConnector3" presStyleLbl="asst4" presStyleIdx="3" presStyleCnt="4"/>
      <dgm:spPr/>
    </dgm:pt>
    <dgm:pt modelId="{3D5D1D2F-50A1-4E8D-B172-D4BEAA93CD0A}" type="pres">
      <dgm:prSet presAssocID="{778FEEF4-0A4F-4F02-9964-063F3D118374}" presName="hierChild6" presStyleCnt="0"/>
      <dgm:spPr/>
    </dgm:pt>
    <dgm:pt modelId="{56F15159-2602-4E3A-89C3-F7F461E7C73A}" type="pres">
      <dgm:prSet presAssocID="{778FEEF4-0A4F-4F02-9964-063F3D118374}" presName="hierChild7" presStyleCnt="0"/>
      <dgm:spPr/>
    </dgm:pt>
    <dgm:pt modelId="{BDA1282E-66DD-42E0-B8D4-CA509FFED568}" type="pres">
      <dgm:prSet presAssocID="{1151519F-AAB1-4B38-BD3A-B9D3F1804EC1}" presName="hierChild5" presStyleCnt="0"/>
      <dgm:spPr/>
    </dgm:pt>
    <dgm:pt modelId="{A40A54C2-D9C5-468F-81BF-9F038E616E4E}" type="pres">
      <dgm:prSet presAssocID="{1B253745-6FD7-42E9-B5C4-94BA7272BA12}" presName="hierChild5" presStyleCnt="0"/>
      <dgm:spPr/>
    </dgm:pt>
    <dgm:pt modelId="{049DBE25-10A1-484E-A04C-646F4B8D5045}" type="pres">
      <dgm:prSet presAssocID="{4EDA42F8-E70E-4B9B-BBD5-F6AB4DFECBB2}" presName="hierChild5" presStyleCnt="0"/>
      <dgm:spPr/>
    </dgm:pt>
    <dgm:pt modelId="{6BCC3289-BDA4-4ABE-859A-C6809D8B4438}" type="pres">
      <dgm:prSet presAssocID="{C52045F1-83CE-40DA-AE7C-E0D777D51E69}" presName="Name37" presStyleLbl="parChTrans1D2" presStyleIdx="1" presStyleCnt="2"/>
      <dgm:spPr/>
    </dgm:pt>
    <dgm:pt modelId="{329B82B7-0346-4C38-B524-0F6D5CC2E478}" type="pres">
      <dgm:prSet presAssocID="{487B67BA-8A7A-4756-9102-2BE7B5C1FBD7}" presName="hierRoot2" presStyleCnt="0">
        <dgm:presLayoutVars>
          <dgm:hierBranch val="init"/>
        </dgm:presLayoutVars>
      </dgm:prSet>
      <dgm:spPr/>
    </dgm:pt>
    <dgm:pt modelId="{9CC4F4C9-4C1A-47A1-A4DE-6F6FA8F58FEF}" type="pres">
      <dgm:prSet presAssocID="{487B67BA-8A7A-4756-9102-2BE7B5C1FBD7}" presName="rootComposite" presStyleCnt="0"/>
      <dgm:spPr/>
    </dgm:pt>
    <dgm:pt modelId="{F915D369-B74E-4AB0-9DCA-2813DEB8AFE3}" type="pres">
      <dgm:prSet presAssocID="{487B67BA-8A7A-4756-9102-2BE7B5C1FBD7}" presName="rootText" presStyleLbl="node2" presStyleIdx="1" presStyleCnt="2" custScaleX="120459" custScaleY="125597" custLinFactX="100000" custLinFactNeighborX="145927">
        <dgm:presLayoutVars>
          <dgm:chPref val="3"/>
        </dgm:presLayoutVars>
      </dgm:prSet>
      <dgm:spPr/>
    </dgm:pt>
    <dgm:pt modelId="{8074FEB9-FBD8-4BBC-A038-130413567F40}" type="pres">
      <dgm:prSet presAssocID="{487B67BA-8A7A-4756-9102-2BE7B5C1FBD7}" presName="rootConnector" presStyleLbl="node2" presStyleIdx="1" presStyleCnt="2"/>
      <dgm:spPr/>
    </dgm:pt>
    <dgm:pt modelId="{9BBEB6AA-A9F4-469B-9D9A-EE675A420C37}" type="pres">
      <dgm:prSet presAssocID="{487B67BA-8A7A-4756-9102-2BE7B5C1FBD7}" presName="hierChild4" presStyleCnt="0"/>
      <dgm:spPr/>
    </dgm:pt>
    <dgm:pt modelId="{97E85B58-D78A-4915-AF3D-051802C855E8}" type="pres">
      <dgm:prSet presAssocID="{487B67BA-8A7A-4756-9102-2BE7B5C1FBD7}" presName="hierChild5" presStyleCnt="0"/>
      <dgm:spPr/>
    </dgm:pt>
    <dgm:pt modelId="{5BD7036C-7FCA-4D2E-B41A-7259AD852735}" type="pres">
      <dgm:prSet presAssocID="{9F4808C6-2460-4C1C-A927-2C8C4A4B47EA}" presName="hierChild3" presStyleCnt="0"/>
      <dgm:spPr/>
    </dgm:pt>
  </dgm:ptLst>
  <dgm:cxnLst>
    <dgm:cxn modelId="{5372A004-75B7-4830-9655-3E48719C9DC5}" type="presOf" srcId="{487B67BA-8A7A-4756-9102-2BE7B5C1FBD7}" destId="{8074FEB9-FBD8-4BBC-A038-130413567F40}" srcOrd="1" destOrd="0" presId="urn:microsoft.com/office/officeart/2005/8/layout/orgChart1"/>
    <dgm:cxn modelId="{79380008-949C-47A1-8145-226DD71B7B30}" type="presOf" srcId="{072E203D-A382-4514-A89C-0CF86F79E239}" destId="{6A3BC8D7-30D0-48FB-9069-94E1DD85E21A}" srcOrd="1" destOrd="0" presId="urn:microsoft.com/office/officeart/2005/8/layout/orgChart1"/>
    <dgm:cxn modelId="{C90E0C08-F345-4DAC-9007-AD4B0B5AAA20}" type="presOf" srcId="{9F4808C6-2460-4C1C-A927-2C8C4A4B47EA}" destId="{F79118AC-A194-47E2-A3DE-2EC26B548A79}" srcOrd="0" destOrd="0" presId="urn:microsoft.com/office/officeart/2005/8/layout/orgChart1"/>
    <dgm:cxn modelId="{881A660D-BDC5-4F84-826D-2EEDBD67A5CE}" srcId="{02ED283A-74D8-48ED-86A3-D3D9CDB7698D}" destId="{7AD31E02-4A0E-4D27-9C40-7E7F88BE5A40}" srcOrd="0" destOrd="0" parTransId="{6C77EE88-3920-4728-B01E-3AC433F68883}" sibTransId="{9B172C87-2F9A-4C39-B4FE-DFC2388965C2}"/>
    <dgm:cxn modelId="{1D59540E-56B6-44F0-A13B-C242CD57ACE6}" type="presOf" srcId="{3816FFB7-3858-49A2-82FB-5D94C50C56F3}" destId="{9F137EDA-EBD7-4550-89E7-4C50F2FEC9F7}" srcOrd="0" destOrd="0" presId="urn:microsoft.com/office/officeart/2005/8/layout/orgChart1"/>
    <dgm:cxn modelId="{A6477E11-11CE-4EC9-B5E4-80A986BA8434}" srcId="{5922D66F-6913-47CE-8E35-2D4174F3546E}" destId="{76B50D47-711C-4516-A4C8-2DA0C7EACCEA}" srcOrd="0" destOrd="0" parTransId="{D5F97A5F-5A27-446E-97A3-C1F3A1758DCB}" sibTransId="{443D7C24-6AE8-4C39-AD6A-90738A47229E}"/>
    <dgm:cxn modelId="{B1668911-A2B7-4A80-A163-DA134226DDF4}" type="presOf" srcId="{9A34FB11-4071-4E97-9C67-80051583EC7A}" destId="{311AA21B-86B7-424A-A3C1-C199C9C1C497}" srcOrd="1" destOrd="0" presId="urn:microsoft.com/office/officeart/2005/8/layout/orgChart1"/>
    <dgm:cxn modelId="{758A9411-7950-4F95-9541-5CBEB874973E}" type="presOf" srcId="{9DC8C197-91D9-481F-9AA5-0BA096BAB238}" destId="{EB7E044D-92D6-4395-B4A0-1BCAA92875FB}" srcOrd="0" destOrd="0" presId="urn:microsoft.com/office/officeart/2005/8/layout/orgChart1"/>
    <dgm:cxn modelId="{88695113-F9AA-4761-876F-4B9688FBC691}" type="presOf" srcId="{4EDA42F8-E70E-4B9B-BBD5-F6AB4DFECBB2}" destId="{C903B33B-070D-4A2B-94E7-F0F46CB3E1C9}" srcOrd="0" destOrd="0" presId="urn:microsoft.com/office/officeart/2005/8/layout/orgChart1"/>
    <dgm:cxn modelId="{ABF4A017-24CB-4056-99A6-3ED7C9ADC521}" type="presOf" srcId="{7AD31E02-4A0E-4D27-9C40-7E7F88BE5A40}" destId="{0CA5FF36-6DA1-4539-8D8A-703D0E465589}" srcOrd="0" destOrd="0" presId="urn:microsoft.com/office/officeart/2005/8/layout/orgChart1"/>
    <dgm:cxn modelId="{70FFBB1E-8E76-45BB-BD45-1552560F897D}" type="presOf" srcId="{EC638D94-40A4-4503-BC6C-1206C9A1C827}" destId="{1C020F57-E7BD-4B28-A143-3C3A9458081F}" srcOrd="0" destOrd="0" presId="urn:microsoft.com/office/officeart/2005/8/layout/orgChart1"/>
    <dgm:cxn modelId="{13935A23-CA92-4FA9-B20C-AEDA4673BE36}" srcId="{9F4808C6-2460-4C1C-A927-2C8C4A4B47EA}" destId="{487B67BA-8A7A-4756-9102-2BE7B5C1FBD7}" srcOrd="1" destOrd="0" parTransId="{C52045F1-83CE-40DA-AE7C-E0D777D51E69}" sibTransId="{9F700E7F-D174-4810-ABA0-E7064CB2F505}"/>
    <dgm:cxn modelId="{C2B18C27-30C0-4691-9B97-1E332097D7FA}" type="presOf" srcId="{7AD31E02-4A0E-4D27-9C40-7E7F88BE5A40}" destId="{09785919-AF65-4474-BF89-E37ABB15D4C3}" srcOrd="1" destOrd="0" presId="urn:microsoft.com/office/officeart/2005/8/layout/orgChart1"/>
    <dgm:cxn modelId="{1B4EA829-70B9-49DB-8CAE-A3386F86C2B5}" srcId="{0C76CC09-7211-43B1-98F3-63BC0CE81963}" destId="{9F4808C6-2460-4C1C-A927-2C8C4A4B47EA}" srcOrd="0" destOrd="0" parTransId="{63BC17A3-EBA8-4D31-A8AC-450AF41DDE3F}" sibTransId="{680A9D9A-6FE3-4959-B03A-E318689EA9F8}"/>
    <dgm:cxn modelId="{4501DD29-4181-4104-B46D-E642B63531C9}" type="presOf" srcId="{5922D66F-6913-47CE-8E35-2D4174F3546E}" destId="{54D57F12-9A56-4221-971C-36486881C303}" srcOrd="0" destOrd="0" presId="urn:microsoft.com/office/officeart/2005/8/layout/orgChart1"/>
    <dgm:cxn modelId="{63D7E031-A686-41E3-9401-2DED446156C9}" srcId="{76B50D47-711C-4516-A4C8-2DA0C7EACCEA}" destId="{5F35FA1B-DDF6-4E41-AFCD-36E20E43C507}" srcOrd="0" destOrd="0" parTransId="{9DC8C197-91D9-481F-9AA5-0BA096BAB238}" sibTransId="{90B0706E-5705-49FD-8F39-EA540E0B3C39}"/>
    <dgm:cxn modelId="{6E9E1A3C-312F-43E7-9A2F-D147507272A8}" srcId="{C2E642B2-2BC1-4B5E-BBD6-C61AE5987AC7}" destId="{9A34FB11-4071-4E97-9C67-80051583EC7A}" srcOrd="0" destOrd="0" parTransId="{EC638D94-40A4-4503-BC6C-1206C9A1C827}" sibTransId="{1854DFFD-DF43-4E30-94F3-3451CBCDACBA}"/>
    <dgm:cxn modelId="{16C3683F-B64E-44A3-83D8-816D1D6086D5}" type="presOf" srcId="{1B253745-6FD7-42E9-B5C4-94BA7272BA12}" destId="{822805B8-6075-4F6B-8CB8-125F555E3CF8}" srcOrd="1" destOrd="0" presId="urn:microsoft.com/office/officeart/2005/8/layout/orgChart1"/>
    <dgm:cxn modelId="{EAD33240-6695-4635-92CD-7397F53C0106}" srcId="{821509A2-9FE1-496B-B86B-5698B41B68BC}" destId="{030FB6A6-9483-44FE-BC69-BC3211326170}" srcOrd="0" destOrd="0" parTransId="{19A2190B-8363-42FD-95E4-05F96CCAC317}" sibTransId="{2C520E8D-6BC4-4BAC-A308-6495CE125F0C}"/>
    <dgm:cxn modelId="{CC08505E-99FA-4774-9FEE-6A311DC26A3A}" type="presOf" srcId="{C2E642B2-2BC1-4B5E-BBD6-C61AE5987AC7}" destId="{1C33E127-BDC3-448F-B62C-3ECC7287E0E5}" srcOrd="0" destOrd="0" presId="urn:microsoft.com/office/officeart/2005/8/layout/orgChart1"/>
    <dgm:cxn modelId="{68F7735E-99F6-43F9-B3EF-7925F6FB30EC}" type="presOf" srcId="{3DA97BEB-AF58-4548-8259-5D8DAC7ECBB3}" destId="{B1EAC972-F0C5-4C91-97F8-E45EDAB91160}" srcOrd="0" destOrd="0" presId="urn:microsoft.com/office/officeart/2005/8/layout/orgChart1"/>
    <dgm:cxn modelId="{89BDEA41-B7AB-46CB-BD51-E1FF15AF124E}" srcId="{4EDA42F8-E70E-4B9B-BBD5-F6AB4DFECBB2}" destId="{C2E642B2-2BC1-4B5E-BBD6-C61AE5987AC7}" srcOrd="0" destOrd="0" parTransId="{3DA97BEB-AF58-4548-8259-5D8DAC7ECBB3}" sibTransId="{9C395481-02A7-4D03-ACBC-C8B673BC9E97}"/>
    <dgm:cxn modelId="{3B4C2465-ADBE-4204-A29D-DBF830949EC1}" srcId="{E8E4B3A8-57D0-4179-85FC-4548EA73486D}" destId="{F62A0477-FD15-4831-A0B8-DF6884EDE638}" srcOrd="1" destOrd="0" parTransId="{1905ED6E-89F6-483F-B210-B40AF82D9DBD}" sibTransId="{C715A2AE-9096-4012-8E32-2CE7C0595F16}"/>
    <dgm:cxn modelId="{8C930A47-32B2-4B2B-8D33-2F57F8E8F4AA}" type="presOf" srcId="{1B253745-6FD7-42E9-B5C4-94BA7272BA12}" destId="{531B0A70-12CB-4034-A602-C49E90868BFD}" srcOrd="0" destOrd="0" presId="urn:microsoft.com/office/officeart/2005/8/layout/orgChart1"/>
    <dgm:cxn modelId="{81BA9647-8972-4713-ADEC-00FA4A19D9DF}" srcId="{9F4808C6-2460-4C1C-A927-2C8C4A4B47EA}" destId="{4EDA42F8-E70E-4B9B-BBD5-F6AB4DFECBB2}" srcOrd="0" destOrd="0" parTransId="{315F5C34-F8AA-46FD-ADFD-9996D9D5D352}" sibTransId="{E68C964F-D99A-498B-BA8E-FD11E8BB4F85}"/>
    <dgm:cxn modelId="{0BBCB86B-B2DB-4171-B993-FDB3621118CE}" srcId="{7C9758A5-3EC2-4996-B277-2AF48366C682}" destId="{778FEEF4-0A4F-4F02-9964-063F3D118374}" srcOrd="0" destOrd="0" parTransId="{31A9E288-B3F3-49A1-BEA7-3E4453F8089B}" sibTransId="{5791AC32-72E2-4229-A8D5-DBA74703CE53}"/>
    <dgm:cxn modelId="{BB10CE6C-5560-46BA-B71C-C55B6246020B}" type="presOf" srcId="{A955DB15-F1E7-49FA-B874-48D47D0157AD}" destId="{1795FD5B-60C0-4C7E-BB9D-53878D4862CE}" srcOrd="0" destOrd="0" presId="urn:microsoft.com/office/officeart/2005/8/layout/orgChart1"/>
    <dgm:cxn modelId="{DD2B614E-9EEB-4370-A19D-599711AD664D}" type="presOf" srcId="{1905ED6E-89F6-483F-B210-B40AF82D9DBD}" destId="{77B3EB0E-D823-46E6-A955-198F1991ED08}" srcOrd="0" destOrd="0" presId="urn:microsoft.com/office/officeart/2005/8/layout/orgChart1"/>
    <dgm:cxn modelId="{CE6CA14F-5E01-4229-8EAD-025F0029982E}" type="presOf" srcId="{6291FD48-8706-41BD-BC38-CEF6991D3CD6}" destId="{254CC678-5A22-4D53-9BFF-222AC8034FD6}" srcOrd="0" destOrd="0" presId="urn:microsoft.com/office/officeart/2005/8/layout/orgChart1"/>
    <dgm:cxn modelId="{D761BE6F-E490-4131-B2B2-42E30C2391DB}" srcId="{9A34FB11-4071-4E97-9C67-80051583EC7A}" destId="{02ED283A-74D8-48ED-86A3-D3D9CDB7698D}" srcOrd="0" destOrd="0" parTransId="{A955DB15-F1E7-49FA-B874-48D47D0157AD}" sibTransId="{F9CF09A5-348F-43E3-A1BC-E455F834FC80}"/>
    <dgm:cxn modelId="{60568250-585A-4000-9CA4-DB34FE7FEE34}" type="presOf" srcId="{9A34FB11-4071-4E97-9C67-80051583EC7A}" destId="{2E9E2743-17CB-4583-B9C7-2A9357F5F66E}" srcOrd="0" destOrd="0" presId="urn:microsoft.com/office/officeart/2005/8/layout/orgChart1"/>
    <dgm:cxn modelId="{A64A0053-B19E-4EE1-81BF-946C75E6E076}" type="presOf" srcId="{2A3E7987-0E6C-4A91-83C0-9BCB0BCFD12A}" destId="{01C2635E-52C5-4468-85E9-E5AB54F25D5F}" srcOrd="0" destOrd="0" presId="urn:microsoft.com/office/officeart/2005/8/layout/orgChart1"/>
    <dgm:cxn modelId="{E7B50457-0A50-4ECA-AEF1-76B0A2106FFE}" type="presOf" srcId="{778FEEF4-0A4F-4F02-9964-063F3D118374}" destId="{23F9014D-6EF7-4DA7-B467-0EC02A8F4883}" srcOrd="0" destOrd="0" presId="urn:microsoft.com/office/officeart/2005/8/layout/orgChart1"/>
    <dgm:cxn modelId="{17FB4F77-235D-4B1A-9CAC-D5EB64D027FC}" type="presOf" srcId="{E8E4B3A8-57D0-4179-85FC-4548EA73486D}" destId="{F4AAB571-AF92-4CFD-A1DA-54B4277D1AA8}" srcOrd="0" destOrd="0" presId="urn:microsoft.com/office/officeart/2005/8/layout/orgChart1"/>
    <dgm:cxn modelId="{C03CD577-CFAF-4A2C-A4FD-FC05D119C8E1}" type="presOf" srcId="{7C9758A5-3EC2-4996-B277-2AF48366C682}" destId="{6F72C0B8-E0A0-4031-9229-F9B6953B22A2}" srcOrd="0" destOrd="0" presId="urn:microsoft.com/office/officeart/2005/8/layout/orgChart1"/>
    <dgm:cxn modelId="{C4E46859-705D-40B2-81FF-B5388201C9E5}" type="presOf" srcId="{5F35FA1B-DDF6-4E41-AFCD-36E20E43C507}" destId="{D92B4B09-F9ED-46AB-815F-865EEB940E4A}" srcOrd="0" destOrd="0" presId="urn:microsoft.com/office/officeart/2005/8/layout/orgChart1"/>
    <dgm:cxn modelId="{58C0787D-50DF-4144-9022-1948803DEDC1}" type="presOf" srcId="{1151519F-AAB1-4B38-BD3A-B9D3F1804EC1}" destId="{8BF3BF5F-2281-4138-9036-2AADE04B0880}" srcOrd="1" destOrd="0" presId="urn:microsoft.com/office/officeart/2005/8/layout/orgChart1"/>
    <dgm:cxn modelId="{934D2C82-ABD8-4FB4-883C-A7B13D046B10}" type="presOf" srcId="{02ED283A-74D8-48ED-86A3-D3D9CDB7698D}" destId="{3DE49297-6D99-4596-A84F-5942EA07DE6C}" srcOrd="1" destOrd="0" presId="urn:microsoft.com/office/officeart/2005/8/layout/orgChart1"/>
    <dgm:cxn modelId="{8670A591-D8D4-4A51-BE1E-F978238DA0BB}" type="presOf" srcId="{C2E642B2-2BC1-4B5E-BBD6-C61AE5987AC7}" destId="{B5562A37-CC2B-479C-8663-8BB250F2BB55}" srcOrd="1" destOrd="0" presId="urn:microsoft.com/office/officeart/2005/8/layout/orgChart1"/>
    <dgm:cxn modelId="{5B293695-1FBA-4E63-9F5E-AAE3F310CB3E}" type="presOf" srcId="{4EDA42F8-E70E-4B9B-BBD5-F6AB4DFECBB2}" destId="{90C90912-95F6-4A55-81E1-C659936DA4DA}" srcOrd="1" destOrd="0" presId="urn:microsoft.com/office/officeart/2005/8/layout/orgChart1"/>
    <dgm:cxn modelId="{605E5795-6A23-46F0-9DED-121493EE9DF5}" type="presOf" srcId="{821509A2-9FE1-496B-B86B-5698B41B68BC}" destId="{1D254840-A9E3-44CB-85FB-93BDF7E6168F}" srcOrd="0" destOrd="0" presId="urn:microsoft.com/office/officeart/2005/8/layout/orgChart1"/>
    <dgm:cxn modelId="{890F2896-1F0C-44D7-ABC6-5021AABB6A21}" type="presOf" srcId="{315F5C34-F8AA-46FD-ADFD-9996D9D5D352}" destId="{6A56468D-4112-40A9-9857-D849761C674E}" srcOrd="0" destOrd="0" presId="urn:microsoft.com/office/officeart/2005/8/layout/orgChart1"/>
    <dgm:cxn modelId="{EEA0B496-C760-4234-9395-A382A8BCC0A5}" type="presOf" srcId="{C52045F1-83CE-40DA-AE7C-E0D777D51E69}" destId="{6BCC3289-BDA4-4ABE-859A-C6809D8B4438}" srcOrd="0" destOrd="0" presId="urn:microsoft.com/office/officeart/2005/8/layout/orgChart1"/>
    <dgm:cxn modelId="{8E2A4298-49AB-412C-BED9-D5D45A315A15}" type="presOf" srcId="{76B50D47-711C-4516-A4C8-2DA0C7EACCEA}" destId="{7461D2B4-8A15-482C-809E-8BA91E092AC0}" srcOrd="1" destOrd="0" presId="urn:microsoft.com/office/officeart/2005/8/layout/orgChart1"/>
    <dgm:cxn modelId="{AB30199E-415F-47F0-8F50-5D30A7EDEA9F}" type="presOf" srcId="{F62A0477-FD15-4831-A0B8-DF6884EDE638}" destId="{7C0C6F97-192B-463D-9811-17CDF7D68B61}" srcOrd="1" destOrd="0" presId="urn:microsoft.com/office/officeart/2005/8/layout/orgChart1"/>
    <dgm:cxn modelId="{0F9A57A2-7ED8-4DEC-9E59-51C470300C2F}" type="presOf" srcId="{1A880291-50B6-416A-969A-77781BA1E2B4}" destId="{5FF981FE-67FE-438E-9E11-D12C6F975E5C}" srcOrd="0" destOrd="0" presId="urn:microsoft.com/office/officeart/2005/8/layout/orgChart1"/>
    <dgm:cxn modelId="{19FAAEA3-9BFD-42BD-AC26-D8228A9985C1}" srcId="{1B253745-6FD7-42E9-B5C4-94BA7272BA12}" destId="{1151519F-AAB1-4B38-BD3A-B9D3F1804EC1}" srcOrd="0" destOrd="0" parTransId="{911DA7C2-16E5-48BF-894E-B933E4D9ABBA}" sibTransId="{7B01DFA9-1E56-4860-BDB3-4F537E19F2B6}"/>
    <dgm:cxn modelId="{1F03EEA6-35F9-41DA-864B-67E7E7DAEA70}" type="presOf" srcId="{778FEEF4-0A4F-4F02-9964-063F3D118374}" destId="{EE015FC4-795B-464E-986D-01897F07AB50}" srcOrd="1" destOrd="0" presId="urn:microsoft.com/office/officeart/2005/8/layout/orgChart1"/>
    <dgm:cxn modelId="{32712EA7-5398-4DF4-8B61-781E6F34E990}" srcId="{C2E642B2-2BC1-4B5E-BBD6-C61AE5987AC7}" destId="{E8E4B3A8-57D0-4179-85FC-4548EA73486D}" srcOrd="1" destOrd="0" parTransId="{3816FFB7-3858-49A2-82FB-5D94C50C56F3}" sibTransId="{4E73CAF2-8B6E-44E8-BC8C-3E406739B072}"/>
    <dgm:cxn modelId="{DA7CFCA7-E19F-46D4-8E9B-B51D928E0D71}" type="presOf" srcId="{F62A0477-FD15-4831-A0B8-DF6884EDE638}" destId="{43A8ABFA-CFBD-4C4F-9F0D-C056E6DC9118}" srcOrd="0" destOrd="0" presId="urn:microsoft.com/office/officeart/2005/8/layout/orgChart1"/>
    <dgm:cxn modelId="{AB4336A9-342A-41F9-B9C3-5856BE40E07F}" type="presOf" srcId="{5F35FA1B-DDF6-4E41-AFCD-36E20E43C507}" destId="{25C8FAD2-1F27-4D38-AE7A-481B0BAD49AD}" srcOrd="1" destOrd="0" presId="urn:microsoft.com/office/officeart/2005/8/layout/orgChart1"/>
    <dgm:cxn modelId="{262A03AE-F810-481C-9DAA-7A9699BA130D}" srcId="{E8E4B3A8-57D0-4179-85FC-4548EA73486D}" destId="{821509A2-9FE1-496B-B86B-5698B41B68BC}" srcOrd="0" destOrd="0" parTransId="{6291FD48-8706-41BD-BC38-CEF6991D3CD6}" sibTransId="{0AD2E400-450C-4C1A-8150-B2336D4095C4}"/>
    <dgm:cxn modelId="{F3E0CAB3-4A43-4D8F-A70C-1238C2FA41B2}" srcId="{072E203D-A382-4514-A89C-0CF86F79E239}" destId="{5922D66F-6913-47CE-8E35-2D4174F3546E}" srcOrd="0" destOrd="0" parTransId="{72FA7D8C-7326-411A-87DF-FB15892217C2}" sibTransId="{4513E417-2AAA-4E35-8D1E-F548AAE25A9E}"/>
    <dgm:cxn modelId="{14883FB5-3594-42BD-A997-052E6918075B}" srcId="{4EDA42F8-E70E-4B9B-BBD5-F6AB4DFECBB2}" destId="{072E203D-A382-4514-A89C-0CF86F79E239}" srcOrd="1" destOrd="0" parTransId="{5601044D-DBB1-44C6-82D5-AF6700895AAF}" sibTransId="{B073C2E8-416E-4EFD-95C4-84AD49332A3A}"/>
    <dgm:cxn modelId="{195259B5-35F0-4212-99D9-692627A583E3}" type="presOf" srcId="{31A9E288-B3F3-49A1-BEA7-3E4453F8089B}" destId="{DAED6550-B337-42C5-8D6B-4C1E798B8C6A}" srcOrd="0" destOrd="0" presId="urn:microsoft.com/office/officeart/2005/8/layout/orgChart1"/>
    <dgm:cxn modelId="{34CEE2B7-E8C7-4AF1-A0B0-E062595A5358}" type="presOf" srcId="{E8E4B3A8-57D0-4179-85FC-4548EA73486D}" destId="{F058C5D8-6D72-42D4-B9B7-7E13574C1844}" srcOrd="1" destOrd="0" presId="urn:microsoft.com/office/officeart/2005/8/layout/orgChart1"/>
    <dgm:cxn modelId="{A12E1DB8-1FAC-47BA-BB03-B3DFF7772AFB}" type="presOf" srcId="{487B67BA-8A7A-4756-9102-2BE7B5C1FBD7}" destId="{F915D369-B74E-4AB0-9DCA-2813DEB8AFE3}" srcOrd="0" destOrd="0" presId="urn:microsoft.com/office/officeart/2005/8/layout/orgChart1"/>
    <dgm:cxn modelId="{EC01C8B9-DE50-4E80-8276-8DC729F9CE63}" type="presOf" srcId="{72FA7D8C-7326-411A-87DF-FB15892217C2}" destId="{19B6B5BF-58F1-407E-86C7-E69E1E35E7DC}" srcOrd="0" destOrd="0" presId="urn:microsoft.com/office/officeart/2005/8/layout/orgChart1"/>
    <dgm:cxn modelId="{D9E567BC-226F-426A-8305-6A6D7EAA688D}" type="presOf" srcId="{D5F97A5F-5A27-446E-97A3-C1F3A1758DCB}" destId="{B1553C1A-8D8D-4C7F-A8C4-C45501A2ECB3}" srcOrd="0" destOrd="0" presId="urn:microsoft.com/office/officeart/2005/8/layout/orgChart1"/>
    <dgm:cxn modelId="{2E3964C5-85FE-441B-A61E-80E873E70232}" srcId="{1151519F-AAB1-4B38-BD3A-B9D3F1804EC1}" destId="{7C9758A5-3EC2-4996-B277-2AF48366C682}" srcOrd="0" destOrd="0" parTransId="{1A880291-50B6-416A-969A-77781BA1E2B4}" sibTransId="{CB3DD68B-F7F9-4B66-AF75-DE0C1C86DFBE}"/>
    <dgm:cxn modelId="{35042DC8-A6F3-42A4-9D76-217E032C83F6}" type="presOf" srcId="{821509A2-9FE1-496B-B86B-5698B41B68BC}" destId="{79E85986-3B02-4EBE-8646-BF94B2DD4FE9}" srcOrd="1" destOrd="0" presId="urn:microsoft.com/office/officeart/2005/8/layout/orgChart1"/>
    <dgm:cxn modelId="{0F3A56CA-D44D-4D4E-8659-5B0DF243C8AB}" type="presOf" srcId="{1151519F-AAB1-4B38-BD3A-B9D3F1804EC1}" destId="{3E5A31D6-A2BE-4775-85C1-94BA2311362D}" srcOrd="0" destOrd="0" presId="urn:microsoft.com/office/officeart/2005/8/layout/orgChart1"/>
    <dgm:cxn modelId="{BE2BACCD-D594-4749-A587-30C984F18377}" type="presOf" srcId="{19A2190B-8363-42FD-95E4-05F96CCAC317}" destId="{49E35F61-1391-4270-8187-250D698DCD44}" srcOrd="0" destOrd="0" presId="urn:microsoft.com/office/officeart/2005/8/layout/orgChart1"/>
    <dgm:cxn modelId="{59464FCF-1102-451D-8AFD-666A93E3E8AE}" type="presOf" srcId="{02ED283A-74D8-48ED-86A3-D3D9CDB7698D}" destId="{DC324E42-42C6-4805-A50E-CFA934BFDB1F}" srcOrd="0" destOrd="0" presId="urn:microsoft.com/office/officeart/2005/8/layout/orgChart1"/>
    <dgm:cxn modelId="{B1230CD4-2022-47AB-ACBC-F7012B5F2195}" type="presOf" srcId="{030FB6A6-9483-44FE-BC69-BC3211326170}" destId="{C4A8905F-E0BC-4638-B91E-8BF7B97718B0}" srcOrd="0" destOrd="0" presId="urn:microsoft.com/office/officeart/2005/8/layout/orgChart1"/>
    <dgm:cxn modelId="{D7347AD4-2F71-48AA-A58F-4ACB3EB69BFD}" type="presOf" srcId="{9F4808C6-2460-4C1C-A927-2C8C4A4B47EA}" destId="{E283CED5-9AAC-43B8-AEF7-F4127BC988A0}" srcOrd="1" destOrd="0" presId="urn:microsoft.com/office/officeart/2005/8/layout/orgChart1"/>
    <dgm:cxn modelId="{9B39ACD6-EA9D-43CB-8EF2-5BA1EFF901E7}" type="presOf" srcId="{2A3E7987-0E6C-4A91-83C0-9BCB0BCFD12A}" destId="{135DA367-0C4C-4931-8C31-B157108DA5C3}" srcOrd="1" destOrd="0" presId="urn:microsoft.com/office/officeart/2005/8/layout/orgChart1"/>
    <dgm:cxn modelId="{4172CAD6-5A2A-4593-92B1-AD359C04BC53}" srcId="{4EDA42F8-E70E-4B9B-BBD5-F6AB4DFECBB2}" destId="{1B253745-6FD7-42E9-B5C4-94BA7272BA12}" srcOrd="2" destOrd="0" parTransId="{094B2D8B-C0E8-49ED-8D90-E3DE060C009B}" sibTransId="{417CAF0F-1A3B-4B10-AE27-1369D68D7EF6}"/>
    <dgm:cxn modelId="{33C783DF-200B-478A-B4AE-A784F12FC4D8}" type="presOf" srcId="{911DA7C2-16E5-48BF-894E-B933E4D9ABBA}" destId="{02D716B3-3F5D-40FB-932F-0F08A01D18D3}" srcOrd="0" destOrd="0" presId="urn:microsoft.com/office/officeart/2005/8/layout/orgChart1"/>
    <dgm:cxn modelId="{925FF1DF-0771-440D-88A2-56266C18147C}" srcId="{9A34FB11-4071-4E97-9C67-80051583EC7A}" destId="{2A3E7987-0E6C-4A91-83C0-9BCB0BCFD12A}" srcOrd="1" destOrd="0" parTransId="{B91C790E-1891-4178-A098-4F420E51FAE4}" sibTransId="{B6E3158B-E1F6-44D6-A37F-1F01B00EC65C}"/>
    <dgm:cxn modelId="{53DF80E3-7558-46D6-9441-3856C212BE32}" type="presOf" srcId="{7C9758A5-3EC2-4996-B277-2AF48366C682}" destId="{F9032FE9-FB51-4C69-9FA2-7F1E677387E7}" srcOrd="1" destOrd="0" presId="urn:microsoft.com/office/officeart/2005/8/layout/orgChart1"/>
    <dgm:cxn modelId="{A9D4EEE4-9FB7-47BF-99B7-06434D85541E}" type="presOf" srcId="{5922D66F-6913-47CE-8E35-2D4174F3546E}" destId="{00FA3F25-5709-418C-8BD3-F73C1968E3F2}" srcOrd="1" destOrd="0" presId="urn:microsoft.com/office/officeart/2005/8/layout/orgChart1"/>
    <dgm:cxn modelId="{5FBA39ED-EA91-4916-B389-F369B1D06F63}" type="presOf" srcId="{030FB6A6-9483-44FE-BC69-BC3211326170}" destId="{4DC963D7-C58A-4F5C-9DE0-AC79CEA29F30}" srcOrd="1" destOrd="0" presId="urn:microsoft.com/office/officeart/2005/8/layout/orgChart1"/>
    <dgm:cxn modelId="{4EB12FEE-5046-4C33-943D-15174F4D761B}" type="presOf" srcId="{B91C790E-1891-4178-A098-4F420E51FAE4}" destId="{ABCE5FF0-CAD1-4D10-B7E2-49B1B2579EC6}" srcOrd="0" destOrd="0" presId="urn:microsoft.com/office/officeart/2005/8/layout/orgChart1"/>
    <dgm:cxn modelId="{0CA7BAF7-6411-4255-98D8-88ED6BC591DC}" type="presOf" srcId="{0C76CC09-7211-43B1-98F3-63BC0CE81963}" destId="{8192E5F7-4788-4E38-B314-2F3CDF533BE5}" srcOrd="0" destOrd="0" presId="urn:microsoft.com/office/officeart/2005/8/layout/orgChart1"/>
    <dgm:cxn modelId="{FC9028F8-7750-453B-ABFF-F560AAFC9E47}" type="presOf" srcId="{5601044D-DBB1-44C6-82D5-AF6700895AAF}" destId="{76695DAC-D905-429C-A092-4A1D82482CA6}" srcOrd="0" destOrd="0" presId="urn:microsoft.com/office/officeart/2005/8/layout/orgChart1"/>
    <dgm:cxn modelId="{5806CEFA-F6E2-4B27-A110-89988E8EEA54}" type="presOf" srcId="{094B2D8B-C0E8-49ED-8D90-E3DE060C009B}" destId="{8F82B051-0728-41CC-A8BA-7D5316F12A80}" srcOrd="0" destOrd="0" presId="urn:microsoft.com/office/officeart/2005/8/layout/orgChart1"/>
    <dgm:cxn modelId="{0A7B54FC-401D-45E3-9970-1DB083785025}" type="presOf" srcId="{6C77EE88-3920-4728-B01E-3AC433F68883}" destId="{A4559EDE-6F77-4F64-AC61-708845C9BAB5}" srcOrd="0" destOrd="0" presId="urn:microsoft.com/office/officeart/2005/8/layout/orgChart1"/>
    <dgm:cxn modelId="{22C731FE-F708-4F22-B7DA-5CB4EA2CDE0B}" type="presOf" srcId="{76B50D47-711C-4516-A4C8-2DA0C7EACCEA}" destId="{7A50D9D7-3057-4CDF-B524-F713EE123F80}" srcOrd="0" destOrd="0" presId="urn:microsoft.com/office/officeart/2005/8/layout/orgChart1"/>
    <dgm:cxn modelId="{B7FD6FFE-9815-450E-BEFE-3E8D6ACBD568}" type="presOf" srcId="{072E203D-A382-4514-A89C-0CF86F79E239}" destId="{D2280940-97E9-4649-9C26-9E2A032CD0CD}" srcOrd="0" destOrd="0" presId="urn:microsoft.com/office/officeart/2005/8/layout/orgChart1"/>
    <dgm:cxn modelId="{04307715-CC6E-4DC1-826C-EBC3B2A4B5F1}" type="presParOf" srcId="{8192E5F7-4788-4E38-B314-2F3CDF533BE5}" destId="{5DB72CDE-7C1C-4542-B825-703AFF4758B4}" srcOrd="0" destOrd="0" presId="urn:microsoft.com/office/officeart/2005/8/layout/orgChart1"/>
    <dgm:cxn modelId="{428DF333-836F-4371-8C73-2EB4D3D47D3D}" type="presParOf" srcId="{5DB72CDE-7C1C-4542-B825-703AFF4758B4}" destId="{0C97E0BE-DF3F-4863-AFC7-20CF03D0982F}" srcOrd="0" destOrd="0" presId="urn:microsoft.com/office/officeart/2005/8/layout/orgChart1"/>
    <dgm:cxn modelId="{54DA2A18-B54D-4C93-B664-C47CF88FE6C7}" type="presParOf" srcId="{0C97E0BE-DF3F-4863-AFC7-20CF03D0982F}" destId="{F79118AC-A194-47E2-A3DE-2EC26B548A79}" srcOrd="0" destOrd="0" presId="urn:microsoft.com/office/officeart/2005/8/layout/orgChart1"/>
    <dgm:cxn modelId="{4586A20F-0ACA-42BC-943E-8C9708C8643A}" type="presParOf" srcId="{0C97E0BE-DF3F-4863-AFC7-20CF03D0982F}" destId="{E283CED5-9AAC-43B8-AEF7-F4127BC988A0}" srcOrd="1" destOrd="0" presId="urn:microsoft.com/office/officeart/2005/8/layout/orgChart1"/>
    <dgm:cxn modelId="{6057848A-2DB3-460B-B863-7F6620E337DF}" type="presParOf" srcId="{5DB72CDE-7C1C-4542-B825-703AFF4758B4}" destId="{F5C026E1-BC69-4282-A726-9E1F8FB0A711}" srcOrd="1" destOrd="0" presId="urn:microsoft.com/office/officeart/2005/8/layout/orgChart1"/>
    <dgm:cxn modelId="{8D4616FB-691A-491D-9946-7361EB7EEB84}" type="presParOf" srcId="{F5C026E1-BC69-4282-A726-9E1F8FB0A711}" destId="{6A56468D-4112-40A9-9857-D849761C674E}" srcOrd="0" destOrd="0" presId="urn:microsoft.com/office/officeart/2005/8/layout/orgChart1"/>
    <dgm:cxn modelId="{3086E62F-B8DA-490F-A689-468A09F0BEDE}" type="presParOf" srcId="{F5C026E1-BC69-4282-A726-9E1F8FB0A711}" destId="{ABCB2FD0-2F94-4E6D-B584-BD67C2262AE3}" srcOrd="1" destOrd="0" presId="urn:microsoft.com/office/officeart/2005/8/layout/orgChart1"/>
    <dgm:cxn modelId="{16D931D1-ED3B-4694-88B0-F0EE692E47E5}" type="presParOf" srcId="{ABCB2FD0-2F94-4E6D-B584-BD67C2262AE3}" destId="{A8478979-B825-4114-A49A-02D85FBCC92A}" srcOrd="0" destOrd="0" presId="urn:microsoft.com/office/officeart/2005/8/layout/orgChart1"/>
    <dgm:cxn modelId="{72821C8F-A9DD-4A46-932A-55074FBCD564}" type="presParOf" srcId="{A8478979-B825-4114-A49A-02D85FBCC92A}" destId="{C903B33B-070D-4A2B-94E7-F0F46CB3E1C9}" srcOrd="0" destOrd="0" presId="urn:microsoft.com/office/officeart/2005/8/layout/orgChart1"/>
    <dgm:cxn modelId="{88438366-6D2A-4DCF-9167-322EA64D0EA7}" type="presParOf" srcId="{A8478979-B825-4114-A49A-02D85FBCC92A}" destId="{90C90912-95F6-4A55-81E1-C659936DA4DA}" srcOrd="1" destOrd="0" presId="urn:microsoft.com/office/officeart/2005/8/layout/orgChart1"/>
    <dgm:cxn modelId="{BFC38395-63E1-4C9D-BABD-59B3CDAFE47B}" type="presParOf" srcId="{ABCB2FD0-2F94-4E6D-B584-BD67C2262AE3}" destId="{564370F0-4C06-424D-96F3-3797DD0E6E10}" srcOrd="1" destOrd="0" presId="urn:microsoft.com/office/officeart/2005/8/layout/orgChart1"/>
    <dgm:cxn modelId="{48F5C853-7398-440D-9441-4B2F1D067D17}" type="presParOf" srcId="{564370F0-4C06-424D-96F3-3797DD0E6E10}" destId="{B1EAC972-F0C5-4C91-97F8-E45EDAB91160}" srcOrd="0" destOrd="0" presId="urn:microsoft.com/office/officeart/2005/8/layout/orgChart1"/>
    <dgm:cxn modelId="{B13C0BD0-407E-4035-8AC3-390158B5E0E7}" type="presParOf" srcId="{564370F0-4C06-424D-96F3-3797DD0E6E10}" destId="{D0895DA3-066D-4638-9228-4EAD7BD8AF9B}" srcOrd="1" destOrd="0" presId="urn:microsoft.com/office/officeart/2005/8/layout/orgChart1"/>
    <dgm:cxn modelId="{BD5DA061-B1A1-421A-B4A1-1BEC33E867FD}" type="presParOf" srcId="{D0895DA3-066D-4638-9228-4EAD7BD8AF9B}" destId="{F6E44AC5-79E8-4999-8656-7638A9F1F6BD}" srcOrd="0" destOrd="0" presId="urn:microsoft.com/office/officeart/2005/8/layout/orgChart1"/>
    <dgm:cxn modelId="{CA1D8ADB-B6E0-4FB9-A3F5-7907346C103F}" type="presParOf" srcId="{F6E44AC5-79E8-4999-8656-7638A9F1F6BD}" destId="{1C33E127-BDC3-448F-B62C-3ECC7287E0E5}" srcOrd="0" destOrd="0" presId="urn:microsoft.com/office/officeart/2005/8/layout/orgChart1"/>
    <dgm:cxn modelId="{44BEF3A3-3915-4C8F-A38E-9F0748342BCE}" type="presParOf" srcId="{F6E44AC5-79E8-4999-8656-7638A9F1F6BD}" destId="{B5562A37-CC2B-479C-8663-8BB250F2BB55}" srcOrd="1" destOrd="0" presId="urn:microsoft.com/office/officeart/2005/8/layout/orgChart1"/>
    <dgm:cxn modelId="{1560B9E5-EBCF-4201-84E0-2472193B2711}" type="presParOf" srcId="{D0895DA3-066D-4638-9228-4EAD7BD8AF9B}" destId="{ADD0A2EE-710A-4F33-9315-8E1E36FD0932}" srcOrd="1" destOrd="0" presId="urn:microsoft.com/office/officeart/2005/8/layout/orgChart1"/>
    <dgm:cxn modelId="{17EFE7DC-75CB-47FE-8EF2-B287DCD7D4AD}" type="presParOf" srcId="{ADD0A2EE-710A-4F33-9315-8E1E36FD0932}" destId="{1C020F57-E7BD-4B28-A143-3C3A9458081F}" srcOrd="0" destOrd="0" presId="urn:microsoft.com/office/officeart/2005/8/layout/orgChart1"/>
    <dgm:cxn modelId="{57E950B7-7E9B-40C1-BA28-56FCAB7F4527}" type="presParOf" srcId="{ADD0A2EE-710A-4F33-9315-8E1E36FD0932}" destId="{C0F19A06-B48D-4D6C-A4C5-814C2F1AA898}" srcOrd="1" destOrd="0" presId="urn:microsoft.com/office/officeart/2005/8/layout/orgChart1"/>
    <dgm:cxn modelId="{A3A458BD-5BAA-41F9-B959-085F03F54BB5}" type="presParOf" srcId="{C0F19A06-B48D-4D6C-A4C5-814C2F1AA898}" destId="{13CA0BE9-3F97-4A2F-B239-642BA03B5FC1}" srcOrd="0" destOrd="0" presId="urn:microsoft.com/office/officeart/2005/8/layout/orgChart1"/>
    <dgm:cxn modelId="{E7D20E85-9997-47AB-A483-3D62BE8D300D}" type="presParOf" srcId="{13CA0BE9-3F97-4A2F-B239-642BA03B5FC1}" destId="{2E9E2743-17CB-4583-B9C7-2A9357F5F66E}" srcOrd="0" destOrd="0" presId="urn:microsoft.com/office/officeart/2005/8/layout/orgChart1"/>
    <dgm:cxn modelId="{37C678A1-7115-4EB7-B839-77C9EBA1824D}" type="presParOf" srcId="{13CA0BE9-3F97-4A2F-B239-642BA03B5FC1}" destId="{311AA21B-86B7-424A-A3C1-C199C9C1C497}" srcOrd="1" destOrd="0" presId="urn:microsoft.com/office/officeart/2005/8/layout/orgChart1"/>
    <dgm:cxn modelId="{634D9D21-611F-4097-BB7E-77477C546C0F}" type="presParOf" srcId="{C0F19A06-B48D-4D6C-A4C5-814C2F1AA898}" destId="{5D6A9E70-625A-4AB7-A5B6-5678216B4CC8}" srcOrd="1" destOrd="0" presId="urn:microsoft.com/office/officeart/2005/8/layout/orgChart1"/>
    <dgm:cxn modelId="{F194603C-80CC-43F6-9A0D-CF2E3C07F763}" type="presParOf" srcId="{5D6A9E70-625A-4AB7-A5B6-5678216B4CC8}" destId="{1795FD5B-60C0-4C7E-BB9D-53878D4862CE}" srcOrd="0" destOrd="0" presId="urn:microsoft.com/office/officeart/2005/8/layout/orgChart1"/>
    <dgm:cxn modelId="{265E6841-4505-4EB2-8D88-675B791FB9FB}" type="presParOf" srcId="{5D6A9E70-625A-4AB7-A5B6-5678216B4CC8}" destId="{71138C74-7A91-40F4-8D8A-7F3E5A80B67E}" srcOrd="1" destOrd="0" presId="urn:microsoft.com/office/officeart/2005/8/layout/orgChart1"/>
    <dgm:cxn modelId="{87F96BA0-EBE2-43D9-8DD7-EBED6ADEEDDD}" type="presParOf" srcId="{71138C74-7A91-40F4-8D8A-7F3E5A80B67E}" destId="{483BC54F-D6ED-414E-9ED2-108DAD44E56D}" srcOrd="0" destOrd="0" presId="urn:microsoft.com/office/officeart/2005/8/layout/orgChart1"/>
    <dgm:cxn modelId="{5EB7B67D-0850-47F3-8F47-C9B70D435E5B}" type="presParOf" srcId="{483BC54F-D6ED-414E-9ED2-108DAD44E56D}" destId="{DC324E42-42C6-4805-A50E-CFA934BFDB1F}" srcOrd="0" destOrd="0" presId="urn:microsoft.com/office/officeart/2005/8/layout/orgChart1"/>
    <dgm:cxn modelId="{E25B2680-08A4-46D9-A4E6-F117671D7594}" type="presParOf" srcId="{483BC54F-D6ED-414E-9ED2-108DAD44E56D}" destId="{3DE49297-6D99-4596-A84F-5942EA07DE6C}" srcOrd="1" destOrd="0" presId="urn:microsoft.com/office/officeart/2005/8/layout/orgChart1"/>
    <dgm:cxn modelId="{DC698F14-45AA-4254-BE9B-30D8B5FBF8C7}" type="presParOf" srcId="{71138C74-7A91-40F4-8D8A-7F3E5A80B67E}" destId="{ABA3A214-30E3-472B-A807-85F2AEB67391}" srcOrd="1" destOrd="0" presId="urn:microsoft.com/office/officeart/2005/8/layout/orgChart1"/>
    <dgm:cxn modelId="{07CBFE37-02FB-4B42-B026-4B1DDA929467}" type="presParOf" srcId="{71138C74-7A91-40F4-8D8A-7F3E5A80B67E}" destId="{D9A51DAB-3505-4837-896E-944BD15CE127}" srcOrd="2" destOrd="0" presId="urn:microsoft.com/office/officeart/2005/8/layout/orgChart1"/>
    <dgm:cxn modelId="{1BC74D76-A57E-4FC8-86C1-1DBBBC175CFD}" type="presParOf" srcId="{D9A51DAB-3505-4837-896E-944BD15CE127}" destId="{A4559EDE-6F77-4F64-AC61-708845C9BAB5}" srcOrd="0" destOrd="0" presId="urn:microsoft.com/office/officeart/2005/8/layout/orgChart1"/>
    <dgm:cxn modelId="{092406A2-88E1-4642-9584-12E410DE1981}" type="presParOf" srcId="{D9A51DAB-3505-4837-896E-944BD15CE127}" destId="{F1FA7FBB-5BB7-4858-AAB2-25B289DE36BE}" srcOrd="1" destOrd="0" presId="urn:microsoft.com/office/officeart/2005/8/layout/orgChart1"/>
    <dgm:cxn modelId="{FAA2919E-BAF1-49B7-8C90-AB1E167426AF}" type="presParOf" srcId="{F1FA7FBB-5BB7-4858-AAB2-25B289DE36BE}" destId="{39BA5539-4977-4169-83E7-A83B7009C827}" srcOrd="0" destOrd="0" presId="urn:microsoft.com/office/officeart/2005/8/layout/orgChart1"/>
    <dgm:cxn modelId="{8B51E524-F6CC-499F-8BE8-6FF3E79134E4}" type="presParOf" srcId="{39BA5539-4977-4169-83E7-A83B7009C827}" destId="{0CA5FF36-6DA1-4539-8D8A-703D0E465589}" srcOrd="0" destOrd="0" presId="urn:microsoft.com/office/officeart/2005/8/layout/orgChart1"/>
    <dgm:cxn modelId="{CA996D2D-2C11-46C5-98D5-6A95AD84732E}" type="presParOf" srcId="{39BA5539-4977-4169-83E7-A83B7009C827}" destId="{09785919-AF65-4474-BF89-E37ABB15D4C3}" srcOrd="1" destOrd="0" presId="urn:microsoft.com/office/officeart/2005/8/layout/orgChart1"/>
    <dgm:cxn modelId="{32CEF65B-4F89-42EB-9CE1-0FB1170DF7BC}" type="presParOf" srcId="{F1FA7FBB-5BB7-4858-AAB2-25B289DE36BE}" destId="{8CE9A8D4-68F8-4144-957D-E6753D3297FF}" srcOrd="1" destOrd="0" presId="urn:microsoft.com/office/officeart/2005/8/layout/orgChart1"/>
    <dgm:cxn modelId="{26780FF7-F294-454D-92CE-1F703A120267}" type="presParOf" srcId="{F1FA7FBB-5BB7-4858-AAB2-25B289DE36BE}" destId="{C3C08A6D-B51F-493B-8927-C8EE327C77C9}" srcOrd="2" destOrd="0" presId="urn:microsoft.com/office/officeart/2005/8/layout/orgChart1"/>
    <dgm:cxn modelId="{0345288B-388C-4DA4-90DD-C0064D18125E}" type="presParOf" srcId="{5D6A9E70-625A-4AB7-A5B6-5678216B4CC8}" destId="{ABCE5FF0-CAD1-4D10-B7E2-49B1B2579EC6}" srcOrd="2" destOrd="0" presId="urn:microsoft.com/office/officeart/2005/8/layout/orgChart1"/>
    <dgm:cxn modelId="{97A28674-1F9A-461A-8522-7F0CE3CED09C}" type="presParOf" srcId="{5D6A9E70-625A-4AB7-A5B6-5678216B4CC8}" destId="{06C5A073-63C2-441D-BBE5-434151F699C6}" srcOrd="3" destOrd="0" presId="urn:microsoft.com/office/officeart/2005/8/layout/orgChart1"/>
    <dgm:cxn modelId="{7FB24D7B-E550-4060-8684-3E304EA6EFE2}" type="presParOf" srcId="{06C5A073-63C2-441D-BBE5-434151F699C6}" destId="{45674A09-CE6F-4987-8E29-7FF359F359A2}" srcOrd="0" destOrd="0" presId="urn:microsoft.com/office/officeart/2005/8/layout/orgChart1"/>
    <dgm:cxn modelId="{09C14FB5-EB72-4B63-A7C1-508DC0D511DC}" type="presParOf" srcId="{45674A09-CE6F-4987-8E29-7FF359F359A2}" destId="{01C2635E-52C5-4468-85E9-E5AB54F25D5F}" srcOrd="0" destOrd="0" presId="urn:microsoft.com/office/officeart/2005/8/layout/orgChart1"/>
    <dgm:cxn modelId="{31E0D24C-81D1-47B9-A35C-1AF92C0E08B3}" type="presParOf" srcId="{45674A09-CE6F-4987-8E29-7FF359F359A2}" destId="{135DA367-0C4C-4931-8C31-B157108DA5C3}" srcOrd="1" destOrd="0" presId="urn:microsoft.com/office/officeart/2005/8/layout/orgChart1"/>
    <dgm:cxn modelId="{EC7D3955-BFA8-4840-8D97-E5AF4BEB1A63}" type="presParOf" srcId="{06C5A073-63C2-441D-BBE5-434151F699C6}" destId="{5D5B51F8-A88F-4C7B-A8AF-2D88FF4A8226}" srcOrd="1" destOrd="0" presId="urn:microsoft.com/office/officeart/2005/8/layout/orgChart1"/>
    <dgm:cxn modelId="{013AED85-8C4B-4BF1-B5B2-783D87348251}" type="presParOf" srcId="{06C5A073-63C2-441D-BBE5-434151F699C6}" destId="{64D199E6-6ED7-474E-874C-F10C64B9926E}" srcOrd="2" destOrd="0" presId="urn:microsoft.com/office/officeart/2005/8/layout/orgChart1"/>
    <dgm:cxn modelId="{075C86E9-AF9B-402F-B92E-D15740445EA8}" type="presParOf" srcId="{C0F19A06-B48D-4D6C-A4C5-814C2F1AA898}" destId="{E64CCC01-187B-432C-ABBE-3584DCF6B348}" srcOrd="2" destOrd="0" presId="urn:microsoft.com/office/officeart/2005/8/layout/orgChart1"/>
    <dgm:cxn modelId="{1C3348E8-16C4-4607-8481-FBF10DC0EEFE}" type="presParOf" srcId="{ADD0A2EE-710A-4F33-9315-8E1E36FD0932}" destId="{9F137EDA-EBD7-4550-89E7-4C50F2FEC9F7}" srcOrd="2" destOrd="0" presId="urn:microsoft.com/office/officeart/2005/8/layout/orgChart1"/>
    <dgm:cxn modelId="{FF4AE9C8-1CC0-4D25-B49F-8F6514E40BA4}" type="presParOf" srcId="{ADD0A2EE-710A-4F33-9315-8E1E36FD0932}" destId="{F98C0A6F-0BD8-41B9-B485-73A58581A295}" srcOrd="3" destOrd="0" presId="urn:microsoft.com/office/officeart/2005/8/layout/orgChart1"/>
    <dgm:cxn modelId="{85B2A27A-5D3B-4910-8EEA-225AAFB248E7}" type="presParOf" srcId="{F98C0A6F-0BD8-41B9-B485-73A58581A295}" destId="{8BED5473-F659-434E-B66A-B934B4EFB239}" srcOrd="0" destOrd="0" presId="urn:microsoft.com/office/officeart/2005/8/layout/orgChart1"/>
    <dgm:cxn modelId="{6C426A7F-B9A2-40ED-98B2-AE3528F73B5A}" type="presParOf" srcId="{8BED5473-F659-434E-B66A-B934B4EFB239}" destId="{F4AAB571-AF92-4CFD-A1DA-54B4277D1AA8}" srcOrd="0" destOrd="0" presId="urn:microsoft.com/office/officeart/2005/8/layout/orgChart1"/>
    <dgm:cxn modelId="{72E1CBD9-79B8-4E45-8580-0AAA502579E4}" type="presParOf" srcId="{8BED5473-F659-434E-B66A-B934B4EFB239}" destId="{F058C5D8-6D72-42D4-B9B7-7E13574C1844}" srcOrd="1" destOrd="0" presId="urn:microsoft.com/office/officeart/2005/8/layout/orgChart1"/>
    <dgm:cxn modelId="{19EDD601-F18A-42E4-B9BF-209A1F80C2FA}" type="presParOf" srcId="{F98C0A6F-0BD8-41B9-B485-73A58581A295}" destId="{F6884DCC-DED8-4E00-A1CE-5A5CC2C82205}" srcOrd="1" destOrd="0" presId="urn:microsoft.com/office/officeart/2005/8/layout/orgChart1"/>
    <dgm:cxn modelId="{6F59F473-DEE2-4136-A264-00D15CBFEE08}" type="presParOf" srcId="{F6884DCC-DED8-4E00-A1CE-5A5CC2C82205}" destId="{254CC678-5A22-4D53-9BFF-222AC8034FD6}" srcOrd="0" destOrd="0" presId="urn:microsoft.com/office/officeart/2005/8/layout/orgChart1"/>
    <dgm:cxn modelId="{C343F5FF-306C-4CFF-9549-F1B611E7CE45}" type="presParOf" srcId="{F6884DCC-DED8-4E00-A1CE-5A5CC2C82205}" destId="{AB54F841-7116-4D34-B1CC-4E49B486030C}" srcOrd="1" destOrd="0" presId="urn:microsoft.com/office/officeart/2005/8/layout/orgChart1"/>
    <dgm:cxn modelId="{CABFECB8-B87E-4FFC-A57D-4B26E3D61E27}" type="presParOf" srcId="{AB54F841-7116-4D34-B1CC-4E49B486030C}" destId="{2394488C-1408-46B4-879F-E28D13E09F60}" srcOrd="0" destOrd="0" presId="urn:microsoft.com/office/officeart/2005/8/layout/orgChart1"/>
    <dgm:cxn modelId="{CA72B143-C2D0-41B5-B911-4DFCCF184819}" type="presParOf" srcId="{2394488C-1408-46B4-879F-E28D13E09F60}" destId="{1D254840-A9E3-44CB-85FB-93BDF7E6168F}" srcOrd="0" destOrd="0" presId="urn:microsoft.com/office/officeart/2005/8/layout/orgChart1"/>
    <dgm:cxn modelId="{AC7E1870-5F52-4290-BB10-57846233DB3A}" type="presParOf" srcId="{2394488C-1408-46B4-879F-E28D13E09F60}" destId="{79E85986-3B02-4EBE-8646-BF94B2DD4FE9}" srcOrd="1" destOrd="0" presId="urn:microsoft.com/office/officeart/2005/8/layout/orgChart1"/>
    <dgm:cxn modelId="{B8B4BD21-ECC2-4C6B-BEDE-F7CB0D64EB03}" type="presParOf" srcId="{AB54F841-7116-4D34-B1CC-4E49B486030C}" destId="{A37CA12A-2696-4F71-AD26-C097FE98353C}" srcOrd="1" destOrd="0" presId="urn:microsoft.com/office/officeart/2005/8/layout/orgChart1"/>
    <dgm:cxn modelId="{EAE8653F-A463-4188-9142-CF8AFFB5966C}" type="presParOf" srcId="{AB54F841-7116-4D34-B1CC-4E49B486030C}" destId="{EA091038-E7B8-4C81-8B02-5E4AAE75A084}" srcOrd="2" destOrd="0" presId="urn:microsoft.com/office/officeart/2005/8/layout/orgChart1"/>
    <dgm:cxn modelId="{432EB41A-38EF-4B87-86E5-45D34AEAE7A1}" type="presParOf" srcId="{EA091038-E7B8-4C81-8B02-5E4AAE75A084}" destId="{49E35F61-1391-4270-8187-250D698DCD44}" srcOrd="0" destOrd="0" presId="urn:microsoft.com/office/officeart/2005/8/layout/orgChart1"/>
    <dgm:cxn modelId="{3830B838-167C-4FED-9897-DC2E0543ADE9}" type="presParOf" srcId="{EA091038-E7B8-4C81-8B02-5E4AAE75A084}" destId="{162A57AE-8ADC-461A-AE76-9955F845F708}" srcOrd="1" destOrd="0" presId="urn:microsoft.com/office/officeart/2005/8/layout/orgChart1"/>
    <dgm:cxn modelId="{CD2FFF6C-9FD0-426E-B7BF-3EF21B4DC318}" type="presParOf" srcId="{162A57AE-8ADC-461A-AE76-9955F845F708}" destId="{708FB97B-9556-489E-ADCC-52DF3888F81B}" srcOrd="0" destOrd="0" presId="urn:microsoft.com/office/officeart/2005/8/layout/orgChart1"/>
    <dgm:cxn modelId="{2B748661-3EFB-4B06-B26E-3863D462780A}" type="presParOf" srcId="{708FB97B-9556-489E-ADCC-52DF3888F81B}" destId="{C4A8905F-E0BC-4638-B91E-8BF7B97718B0}" srcOrd="0" destOrd="0" presId="urn:microsoft.com/office/officeart/2005/8/layout/orgChart1"/>
    <dgm:cxn modelId="{EA5BA1D1-5221-4EDC-82A8-60943215D7A5}" type="presParOf" srcId="{708FB97B-9556-489E-ADCC-52DF3888F81B}" destId="{4DC963D7-C58A-4F5C-9DE0-AC79CEA29F30}" srcOrd="1" destOrd="0" presId="urn:microsoft.com/office/officeart/2005/8/layout/orgChart1"/>
    <dgm:cxn modelId="{D3EE50F1-32E1-4243-907A-34A39219DB99}" type="presParOf" srcId="{162A57AE-8ADC-461A-AE76-9955F845F708}" destId="{0636B5B4-AE91-4B8D-8884-86545C0F1B29}" srcOrd="1" destOrd="0" presId="urn:microsoft.com/office/officeart/2005/8/layout/orgChart1"/>
    <dgm:cxn modelId="{CFF8E097-73A2-49CF-9ACC-02F83E27649B}" type="presParOf" srcId="{162A57AE-8ADC-461A-AE76-9955F845F708}" destId="{A0401C3B-6647-4B02-B673-E2EBE92EDFB9}" srcOrd="2" destOrd="0" presId="urn:microsoft.com/office/officeart/2005/8/layout/orgChart1"/>
    <dgm:cxn modelId="{9DBFF2DB-2CB3-48DB-AEB2-CF75F44A02C3}" type="presParOf" srcId="{F6884DCC-DED8-4E00-A1CE-5A5CC2C82205}" destId="{77B3EB0E-D823-46E6-A955-198F1991ED08}" srcOrd="2" destOrd="0" presId="urn:microsoft.com/office/officeart/2005/8/layout/orgChart1"/>
    <dgm:cxn modelId="{95CBBFC2-F13B-486C-8E1F-DD6E06BDA177}" type="presParOf" srcId="{F6884DCC-DED8-4E00-A1CE-5A5CC2C82205}" destId="{2B1C4D62-71C9-4FA5-B834-8BE6F25DB2DB}" srcOrd="3" destOrd="0" presId="urn:microsoft.com/office/officeart/2005/8/layout/orgChart1"/>
    <dgm:cxn modelId="{9B7712B2-40E7-40F0-8497-5BEC9F4856A2}" type="presParOf" srcId="{2B1C4D62-71C9-4FA5-B834-8BE6F25DB2DB}" destId="{ED4263C8-BCBB-45C1-B5CA-8D40758BEC94}" srcOrd="0" destOrd="0" presId="urn:microsoft.com/office/officeart/2005/8/layout/orgChart1"/>
    <dgm:cxn modelId="{64DE1B9B-4191-407A-AC0D-8496FD0B771A}" type="presParOf" srcId="{ED4263C8-BCBB-45C1-B5CA-8D40758BEC94}" destId="{43A8ABFA-CFBD-4C4F-9F0D-C056E6DC9118}" srcOrd="0" destOrd="0" presId="urn:microsoft.com/office/officeart/2005/8/layout/orgChart1"/>
    <dgm:cxn modelId="{6901480C-4924-4738-9653-A1DCB9E94350}" type="presParOf" srcId="{ED4263C8-BCBB-45C1-B5CA-8D40758BEC94}" destId="{7C0C6F97-192B-463D-9811-17CDF7D68B61}" srcOrd="1" destOrd="0" presId="urn:microsoft.com/office/officeart/2005/8/layout/orgChart1"/>
    <dgm:cxn modelId="{33F1B7C7-A46B-4F8D-8068-9D567AF29216}" type="presParOf" srcId="{2B1C4D62-71C9-4FA5-B834-8BE6F25DB2DB}" destId="{EC162108-78C8-4DBC-A770-521D81D11A37}" srcOrd="1" destOrd="0" presId="urn:microsoft.com/office/officeart/2005/8/layout/orgChart1"/>
    <dgm:cxn modelId="{6CBD5546-6EE3-4550-A8D1-62B2B0B993BD}" type="presParOf" srcId="{2B1C4D62-71C9-4FA5-B834-8BE6F25DB2DB}" destId="{584F4B44-9E26-488E-9F67-2D9A14DE41D1}" srcOrd="2" destOrd="0" presId="urn:microsoft.com/office/officeart/2005/8/layout/orgChart1"/>
    <dgm:cxn modelId="{B73DF86C-E8B2-4F94-94B2-383E81F03801}" type="presParOf" srcId="{F98C0A6F-0BD8-41B9-B485-73A58581A295}" destId="{85A3A23E-090B-4783-85D7-94F2661618F4}" srcOrd="2" destOrd="0" presId="urn:microsoft.com/office/officeart/2005/8/layout/orgChart1"/>
    <dgm:cxn modelId="{D81422AA-3A96-4DAD-9DBA-3115C0385C35}" type="presParOf" srcId="{D0895DA3-066D-4638-9228-4EAD7BD8AF9B}" destId="{925D3BBB-854E-46BB-BCCA-E68FCBBC0FF1}" srcOrd="2" destOrd="0" presId="urn:microsoft.com/office/officeart/2005/8/layout/orgChart1"/>
    <dgm:cxn modelId="{B5BFC5D6-14C4-4434-9524-844CF1ABBBAB}" type="presParOf" srcId="{564370F0-4C06-424D-96F3-3797DD0E6E10}" destId="{76695DAC-D905-429C-A092-4A1D82482CA6}" srcOrd="2" destOrd="0" presId="urn:microsoft.com/office/officeart/2005/8/layout/orgChart1"/>
    <dgm:cxn modelId="{9359DFBA-D320-4A4E-AD9B-E160ED3B11AD}" type="presParOf" srcId="{564370F0-4C06-424D-96F3-3797DD0E6E10}" destId="{2E4EF638-A24C-451F-9C5B-5A39887CE4C2}" srcOrd="3" destOrd="0" presId="urn:microsoft.com/office/officeart/2005/8/layout/orgChart1"/>
    <dgm:cxn modelId="{9AA90DDA-442C-49E1-8963-543D70A14BF2}" type="presParOf" srcId="{2E4EF638-A24C-451F-9C5B-5A39887CE4C2}" destId="{D50B77EA-843F-48AE-8EE4-91519A85D7FE}" srcOrd="0" destOrd="0" presId="urn:microsoft.com/office/officeart/2005/8/layout/orgChart1"/>
    <dgm:cxn modelId="{9EAD9181-2F79-494A-A13C-AF54D403EB29}" type="presParOf" srcId="{D50B77EA-843F-48AE-8EE4-91519A85D7FE}" destId="{D2280940-97E9-4649-9C26-9E2A032CD0CD}" srcOrd="0" destOrd="0" presId="urn:microsoft.com/office/officeart/2005/8/layout/orgChart1"/>
    <dgm:cxn modelId="{C129FB3B-27B8-4B5F-BE90-2B6AFC109200}" type="presParOf" srcId="{D50B77EA-843F-48AE-8EE4-91519A85D7FE}" destId="{6A3BC8D7-30D0-48FB-9069-94E1DD85E21A}" srcOrd="1" destOrd="0" presId="urn:microsoft.com/office/officeart/2005/8/layout/orgChart1"/>
    <dgm:cxn modelId="{2C4589D1-4E75-4BAC-BB77-03615FEB394B}" type="presParOf" srcId="{2E4EF638-A24C-451F-9C5B-5A39887CE4C2}" destId="{E4F60A6E-F13E-43AD-8771-9C123C8AF44F}" srcOrd="1" destOrd="0" presId="urn:microsoft.com/office/officeart/2005/8/layout/orgChart1"/>
    <dgm:cxn modelId="{1E0643E7-FB49-41D5-A055-757291A430DF}" type="presParOf" srcId="{E4F60A6E-F13E-43AD-8771-9C123C8AF44F}" destId="{19B6B5BF-58F1-407E-86C7-E69E1E35E7DC}" srcOrd="0" destOrd="0" presId="urn:microsoft.com/office/officeart/2005/8/layout/orgChart1"/>
    <dgm:cxn modelId="{7956A61D-5035-4832-8205-C0C69AD347EB}" type="presParOf" srcId="{E4F60A6E-F13E-43AD-8771-9C123C8AF44F}" destId="{85D8753C-B9FC-4B60-AB13-D97DE68C2642}" srcOrd="1" destOrd="0" presId="urn:microsoft.com/office/officeart/2005/8/layout/orgChart1"/>
    <dgm:cxn modelId="{D7EEBF3D-6FF1-4A45-8FA8-5C3D91D7B7A8}" type="presParOf" srcId="{85D8753C-B9FC-4B60-AB13-D97DE68C2642}" destId="{571DD87F-9404-4828-9382-A8335C0E9597}" srcOrd="0" destOrd="0" presId="urn:microsoft.com/office/officeart/2005/8/layout/orgChart1"/>
    <dgm:cxn modelId="{3C0449AB-5E08-4CFA-8DB8-103762DF6829}" type="presParOf" srcId="{571DD87F-9404-4828-9382-A8335C0E9597}" destId="{54D57F12-9A56-4221-971C-36486881C303}" srcOrd="0" destOrd="0" presId="urn:microsoft.com/office/officeart/2005/8/layout/orgChart1"/>
    <dgm:cxn modelId="{7899C64C-6DB4-488D-87D7-1CE49902285D}" type="presParOf" srcId="{571DD87F-9404-4828-9382-A8335C0E9597}" destId="{00FA3F25-5709-418C-8BD3-F73C1968E3F2}" srcOrd="1" destOrd="0" presId="urn:microsoft.com/office/officeart/2005/8/layout/orgChart1"/>
    <dgm:cxn modelId="{8FC31884-ACFB-48E3-99B1-B326BE39BF9C}" type="presParOf" srcId="{85D8753C-B9FC-4B60-AB13-D97DE68C2642}" destId="{126C3602-77CD-4159-B305-6E28A71B569F}" srcOrd="1" destOrd="0" presId="urn:microsoft.com/office/officeart/2005/8/layout/orgChart1"/>
    <dgm:cxn modelId="{55CBD8A6-D541-418F-8683-1EBE7F704C9E}" type="presParOf" srcId="{126C3602-77CD-4159-B305-6E28A71B569F}" destId="{B1553C1A-8D8D-4C7F-A8C4-C45501A2ECB3}" srcOrd="0" destOrd="0" presId="urn:microsoft.com/office/officeart/2005/8/layout/orgChart1"/>
    <dgm:cxn modelId="{280B384F-C5AE-490B-9C56-111A1F285EA8}" type="presParOf" srcId="{126C3602-77CD-4159-B305-6E28A71B569F}" destId="{BAA9A489-5F85-4A50-80F1-AF3F3FA493C7}" srcOrd="1" destOrd="0" presId="urn:microsoft.com/office/officeart/2005/8/layout/orgChart1"/>
    <dgm:cxn modelId="{0CA6913B-ABDF-4C63-AE6D-FC32A873262F}" type="presParOf" srcId="{BAA9A489-5F85-4A50-80F1-AF3F3FA493C7}" destId="{68F28E3F-834C-45DB-88F5-1B1982EAEFDF}" srcOrd="0" destOrd="0" presId="urn:microsoft.com/office/officeart/2005/8/layout/orgChart1"/>
    <dgm:cxn modelId="{4CD4E887-B809-47C0-AA7A-DBBEFBADA531}" type="presParOf" srcId="{68F28E3F-834C-45DB-88F5-1B1982EAEFDF}" destId="{7A50D9D7-3057-4CDF-B524-F713EE123F80}" srcOrd="0" destOrd="0" presId="urn:microsoft.com/office/officeart/2005/8/layout/orgChart1"/>
    <dgm:cxn modelId="{4B0070FC-43AA-40AA-B251-DDBEC899008C}" type="presParOf" srcId="{68F28E3F-834C-45DB-88F5-1B1982EAEFDF}" destId="{7461D2B4-8A15-482C-809E-8BA91E092AC0}" srcOrd="1" destOrd="0" presId="urn:microsoft.com/office/officeart/2005/8/layout/orgChart1"/>
    <dgm:cxn modelId="{9893D39B-8FCA-46AC-8A6D-CD3962A9F821}" type="presParOf" srcId="{BAA9A489-5F85-4A50-80F1-AF3F3FA493C7}" destId="{3CBDE044-C3F8-4FC1-8624-4A845E3D95C1}" srcOrd="1" destOrd="0" presId="urn:microsoft.com/office/officeart/2005/8/layout/orgChart1"/>
    <dgm:cxn modelId="{2459415D-48E7-43C1-94C2-3B0A47302B5B}" type="presParOf" srcId="{BAA9A489-5F85-4A50-80F1-AF3F3FA493C7}" destId="{B7676543-801D-460E-851F-27AD1ADC86D3}" srcOrd="2" destOrd="0" presId="urn:microsoft.com/office/officeart/2005/8/layout/orgChart1"/>
    <dgm:cxn modelId="{C5169205-DF3C-405D-9945-0B4431EF5652}" type="presParOf" srcId="{B7676543-801D-460E-851F-27AD1ADC86D3}" destId="{EB7E044D-92D6-4395-B4A0-1BCAA92875FB}" srcOrd="0" destOrd="0" presId="urn:microsoft.com/office/officeart/2005/8/layout/orgChart1"/>
    <dgm:cxn modelId="{6B7D7898-73B7-445D-9FCE-B2464FAD8B62}" type="presParOf" srcId="{B7676543-801D-460E-851F-27AD1ADC86D3}" destId="{B5B653AB-4F27-496A-9DFD-09967D23B411}" srcOrd="1" destOrd="0" presId="urn:microsoft.com/office/officeart/2005/8/layout/orgChart1"/>
    <dgm:cxn modelId="{6168076F-BCDA-42A0-95A7-3439292FC6B6}" type="presParOf" srcId="{B5B653AB-4F27-496A-9DFD-09967D23B411}" destId="{F9862A15-021A-4713-B7F5-B39996BDC3DB}" srcOrd="0" destOrd="0" presId="urn:microsoft.com/office/officeart/2005/8/layout/orgChart1"/>
    <dgm:cxn modelId="{BA32AA2A-0D06-464B-A92D-390447E36ED7}" type="presParOf" srcId="{F9862A15-021A-4713-B7F5-B39996BDC3DB}" destId="{D92B4B09-F9ED-46AB-815F-865EEB940E4A}" srcOrd="0" destOrd="0" presId="urn:microsoft.com/office/officeart/2005/8/layout/orgChart1"/>
    <dgm:cxn modelId="{E4A6F976-CAFC-4F91-B430-1543352EB0BA}" type="presParOf" srcId="{F9862A15-021A-4713-B7F5-B39996BDC3DB}" destId="{25C8FAD2-1F27-4D38-AE7A-481B0BAD49AD}" srcOrd="1" destOrd="0" presId="urn:microsoft.com/office/officeart/2005/8/layout/orgChart1"/>
    <dgm:cxn modelId="{D82C3602-8757-43E8-8726-C74E5D4C604F}" type="presParOf" srcId="{B5B653AB-4F27-496A-9DFD-09967D23B411}" destId="{E4E757C3-6941-4BED-ADC2-1BA905FB02AC}" srcOrd="1" destOrd="0" presId="urn:microsoft.com/office/officeart/2005/8/layout/orgChart1"/>
    <dgm:cxn modelId="{8477A7DF-2AE0-48FF-A984-155535B69F2D}" type="presParOf" srcId="{B5B653AB-4F27-496A-9DFD-09967D23B411}" destId="{21CBBA47-D85A-4842-8DC4-41E3F0487DD8}" srcOrd="2" destOrd="0" presId="urn:microsoft.com/office/officeart/2005/8/layout/orgChart1"/>
    <dgm:cxn modelId="{B8BB0123-F0DC-40A5-A556-310926F49E49}" type="presParOf" srcId="{85D8753C-B9FC-4B60-AB13-D97DE68C2642}" destId="{1E101D2F-D954-4A02-A8DA-613E0102892D}" srcOrd="2" destOrd="0" presId="urn:microsoft.com/office/officeart/2005/8/layout/orgChart1"/>
    <dgm:cxn modelId="{3C43F3FF-AA22-4527-A868-FB6DCA2C0EDC}" type="presParOf" srcId="{2E4EF638-A24C-451F-9C5B-5A39887CE4C2}" destId="{337E68A1-B211-499C-9DDF-86587B473389}" srcOrd="2" destOrd="0" presId="urn:microsoft.com/office/officeart/2005/8/layout/orgChart1"/>
    <dgm:cxn modelId="{318BB9F6-5B2E-45FF-B868-22C554EA4316}" type="presParOf" srcId="{564370F0-4C06-424D-96F3-3797DD0E6E10}" destId="{8F82B051-0728-41CC-A8BA-7D5316F12A80}" srcOrd="4" destOrd="0" presId="urn:microsoft.com/office/officeart/2005/8/layout/orgChart1"/>
    <dgm:cxn modelId="{530D3B44-9E10-4065-B29D-799BAF06CA1C}" type="presParOf" srcId="{564370F0-4C06-424D-96F3-3797DD0E6E10}" destId="{F3566E3F-7D3D-40EA-B611-1453A89915B7}" srcOrd="5" destOrd="0" presId="urn:microsoft.com/office/officeart/2005/8/layout/orgChart1"/>
    <dgm:cxn modelId="{8E39B432-5761-4D6B-85DD-7055ACD4ADE5}" type="presParOf" srcId="{F3566E3F-7D3D-40EA-B611-1453A89915B7}" destId="{6325A156-BED3-477F-A9D0-837686D63B0D}" srcOrd="0" destOrd="0" presId="urn:microsoft.com/office/officeart/2005/8/layout/orgChart1"/>
    <dgm:cxn modelId="{ACA09A57-71DE-4586-9FF3-138FBAD1AD0B}" type="presParOf" srcId="{6325A156-BED3-477F-A9D0-837686D63B0D}" destId="{531B0A70-12CB-4034-A602-C49E90868BFD}" srcOrd="0" destOrd="0" presId="urn:microsoft.com/office/officeart/2005/8/layout/orgChart1"/>
    <dgm:cxn modelId="{2C0DC91F-8345-42C8-AFBF-DAFE2B6A0E21}" type="presParOf" srcId="{6325A156-BED3-477F-A9D0-837686D63B0D}" destId="{822805B8-6075-4F6B-8CB8-125F555E3CF8}" srcOrd="1" destOrd="0" presId="urn:microsoft.com/office/officeart/2005/8/layout/orgChart1"/>
    <dgm:cxn modelId="{605D03EE-F45B-409F-BEDA-7580C9FCAACB}" type="presParOf" srcId="{F3566E3F-7D3D-40EA-B611-1453A89915B7}" destId="{CF2B2ED5-61E2-48AD-B4AF-D8B1C9791EB7}" srcOrd="1" destOrd="0" presId="urn:microsoft.com/office/officeart/2005/8/layout/orgChart1"/>
    <dgm:cxn modelId="{37B3BBD2-3CDF-4CB4-94D1-894C8149B341}" type="presParOf" srcId="{CF2B2ED5-61E2-48AD-B4AF-D8B1C9791EB7}" destId="{02D716B3-3F5D-40FB-932F-0F08A01D18D3}" srcOrd="0" destOrd="0" presId="urn:microsoft.com/office/officeart/2005/8/layout/orgChart1"/>
    <dgm:cxn modelId="{0717E2B3-FE13-4981-B153-E8E2D2DC18BA}" type="presParOf" srcId="{CF2B2ED5-61E2-48AD-B4AF-D8B1C9791EB7}" destId="{0FCA0F46-DC66-47E3-8EDA-23A03326241C}" srcOrd="1" destOrd="0" presId="urn:microsoft.com/office/officeart/2005/8/layout/orgChart1"/>
    <dgm:cxn modelId="{3D02670A-AD64-44A3-9C66-F1AE7E9DC17C}" type="presParOf" srcId="{0FCA0F46-DC66-47E3-8EDA-23A03326241C}" destId="{57D349B3-49BC-41F2-97CF-105569BE86E3}" srcOrd="0" destOrd="0" presId="urn:microsoft.com/office/officeart/2005/8/layout/orgChart1"/>
    <dgm:cxn modelId="{3191071A-418F-4BDA-A8F4-1844646D9C44}" type="presParOf" srcId="{57D349B3-49BC-41F2-97CF-105569BE86E3}" destId="{3E5A31D6-A2BE-4775-85C1-94BA2311362D}" srcOrd="0" destOrd="0" presId="urn:microsoft.com/office/officeart/2005/8/layout/orgChart1"/>
    <dgm:cxn modelId="{458B903F-D839-446D-81B0-5F3AB249F44C}" type="presParOf" srcId="{57D349B3-49BC-41F2-97CF-105569BE86E3}" destId="{8BF3BF5F-2281-4138-9036-2AADE04B0880}" srcOrd="1" destOrd="0" presId="urn:microsoft.com/office/officeart/2005/8/layout/orgChart1"/>
    <dgm:cxn modelId="{EAA3E291-EF75-4070-8874-9A05CFECD38D}" type="presParOf" srcId="{0FCA0F46-DC66-47E3-8EDA-23A03326241C}" destId="{1294A932-BDAF-4D3C-AC2C-B79B2AAC416A}" srcOrd="1" destOrd="0" presId="urn:microsoft.com/office/officeart/2005/8/layout/orgChart1"/>
    <dgm:cxn modelId="{37AB1B6E-73B2-4555-95A8-6A8E5F9EFCDD}" type="presParOf" srcId="{1294A932-BDAF-4D3C-AC2C-B79B2AAC416A}" destId="{5FF981FE-67FE-438E-9E11-D12C6F975E5C}" srcOrd="0" destOrd="0" presId="urn:microsoft.com/office/officeart/2005/8/layout/orgChart1"/>
    <dgm:cxn modelId="{681048C9-71BD-4712-B490-9F4C298B5BAF}" type="presParOf" srcId="{1294A932-BDAF-4D3C-AC2C-B79B2AAC416A}" destId="{0CBFD7A4-429F-4444-B155-6AFCC2006018}" srcOrd="1" destOrd="0" presId="urn:microsoft.com/office/officeart/2005/8/layout/orgChart1"/>
    <dgm:cxn modelId="{9EB86676-5BCE-4A1B-88E3-EEEBFB0DDCED}" type="presParOf" srcId="{0CBFD7A4-429F-4444-B155-6AFCC2006018}" destId="{0F78EA55-590E-4009-ADDA-FAE0FCFD3054}" srcOrd="0" destOrd="0" presId="urn:microsoft.com/office/officeart/2005/8/layout/orgChart1"/>
    <dgm:cxn modelId="{68683651-547C-4896-88DB-E18CBE46C7B4}" type="presParOf" srcId="{0F78EA55-590E-4009-ADDA-FAE0FCFD3054}" destId="{6F72C0B8-E0A0-4031-9229-F9B6953B22A2}" srcOrd="0" destOrd="0" presId="urn:microsoft.com/office/officeart/2005/8/layout/orgChart1"/>
    <dgm:cxn modelId="{251CC46D-24F6-4CD6-AD77-EAD5BE2DFC06}" type="presParOf" srcId="{0F78EA55-590E-4009-ADDA-FAE0FCFD3054}" destId="{F9032FE9-FB51-4C69-9FA2-7F1E677387E7}" srcOrd="1" destOrd="0" presId="urn:microsoft.com/office/officeart/2005/8/layout/orgChart1"/>
    <dgm:cxn modelId="{36E5588D-492C-4B84-B3F6-B0312D0F6DE4}" type="presParOf" srcId="{0CBFD7A4-429F-4444-B155-6AFCC2006018}" destId="{A33A498F-C758-4B54-A3BE-E4ADAC2CA006}" srcOrd="1" destOrd="0" presId="urn:microsoft.com/office/officeart/2005/8/layout/orgChart1"/>
    <dgm:cxn modelId="{49EDB8A6-CC1A-4D27-BA01-4FACB0D17268}" type="presParOf" srcId="{0CBFD7A4-429F-4444-B155-6AFCC2006018}" destId="{0AC2EDB4-D361-4F17-B404-67791D0A6780}" srcOrd="2" destOrd="0" presId="urn:microsoft.com/office/officeart/2005/8/layout/orgChart1"/>
    <dgm:cxn modelId="{714E2191-8DDF-49DF-ACDE-FED98B7F7378}" type="presParOf" srcId="{0AC2EDB4-D361-4F17-B404-67791D0A6780}" destId="{DAED6550-B337-42C5-8D6B-4C1E798B8C6A}" srcOrd="0" destOrd="0" presId="urn:microsoft.com/office/officeart/2005/8/layout/orgChart1"/>
    <dgm:cxn modelId="{343FEDE1-B2C8-4ED3-AA4B-CA84C466F892}" type="presParOf" srcId="{0AC2EDB4-D361-4F17-B404-67791D0A6780}" destId="{654150FB-66F4-48DB-958E-D029D364A3BB}" srcOrd="1" destOrd="0" presId="urn:microsoft.com/office/officeart/2005/8/layout/orgChart1"/>
    <dgm:cxn modelId="{8DD62F8A-A0F1-4381-9091-3458CB605B9E}" type="presParOf" srcId="{654150FB-66F4-48DB-958E-D029D364A3BB}" destId="{3C083A9C-6AFD-4286-A04D-BA84CCF683EF}" srcOrd="0" destOrd="0" presId="urn:microsoft.com/office/officeart/2005/8/layout/orgChart1"/>
    <dgm:cxn modelId="{B20334D6-58CD-44E0-A655-78077D509A86}" type="presParOf" srcId="{3C083A9C-6AFD-4286-A04D-BA84CCF683EF}" destId="{23F9014D-6EF7-4DA7-B467-0EC02A8F4883}" srcOrd="0" destOrd="0" presId="urn:microsoft.com/office/officeart/2005/8/layout/orgChart1"/>
    <dgm:cxn modelId="{B0F63C43-3B73-47C0-950B-DC207D04BC16}" type="presParOf" srcId="{3C083A9C-6AFD-4286-A04D-BA84CCF683EF}" destId="{EE015FC4-795B-464E-986D-01897F07AB50}" srcOrd="1" destOrd="0" presId="urn:microsoft.com/office/officeart/2005/8/layout/orgChart1"/>
    <dgm:cxn modelId="{F72386DC-9A9E-4251-9756-C4BD5CC8AF7D}" type="presParOf" srcId="{654150FB-66F4-48DB-958E-D029D364A3BB}" destId="{3D5D1D2F-50A1-4E8D-B172-D4BEAA93CD0A}" srcOrd="1" destOrd="0" presId="urn:microsoft.com/office/officeart/2005/8/layout/orgChart1"/>
    <dgm:cxn modelId="{3FEC5543-666D-4A87-A5D2-10CF518CA212}" type="presParOf" srcId="{654150FB-66F4-48DB-958E-D029D364A3BB}" destId="{56F15159-2602-4E3A-89C3-F7F461E7C73A}" srcOrd="2" destOrd="0" presId="urn:microsoft.com/office/officeart/2005/8/layout/orgChart1"/>
    <dgm:cxn modelId="{80AA04DA-3B09-43A7-8105-C13897D1E704}" type="presParOf" srcId="{0FCA0F46-DC66-47E3-8EDA-23A03326241C}" destId="{BDA1282E-66DD-42E0-B8D4-CA509FFED568}" srcOrd="2" destOrd="0" presId="urn:microsoft.com/office/officeart/2005/8/layout/orgChart1"/>
    <dgm:cxn modelId="{178F2C18-3A39-474F-854D-CB22DF925ADD}" type="presParOf" srcId="{F3566E3F-7D3D-40EA-B611-1453A89915B7}" destId="{A40A54C2-D9C5-468F-81BF-9F038E616E4E}" srcOrd="2" destOrd="0" presId="urn:microsoft.com/office/officeart/2005/8/layout/orgChart1"/>
    <dgm:cxn modelId="{0E2CF0C0-A07A-4E84-B6B1-6177F560E0E8}" type="presParOf" srcId="{ABCB2FD0-2F94-4E6D-B584-BD67C2262AE3}" destId="{049DBE25-10A1-484E-A04C-646F4B8D5045}" srcOrd="2" destOrd="0" presId="urn:microsoft.com/office/officeart/2005/8/layout/orgChart1"/>
    <dgm:cxn modelId="{F0BCD97F-F584-429E-9FAA-CA12BB1CF2AA}" type="presParOf" srcId="{F5C026E1-BC69-4282-A726-9E1F8FB0A711}" destId="{6BCC3289-BDA4-4ABE-859A-C6809D8B4438}" srcOrd="2" destOrd="0" presId="urn:microsoft.com/office/officeart/2005/8/layout/orgChart1"/>
    <dgm:cxn modelId="{E3169293-CB0D-4068-9A2A-26CE9CF0D1EE}" type="presParOf" srcId="{F5C026E1-BC69-4282-A726-9E1F8FB0A711}" destId="{329B82B7-0346-4C38-B524-0F6D5CC2E478}" srcOrd="3" destOrd="0" presId="urn:microsoft.com/office/officeart/2005/8/layout/orgChart1"/>
    <dgm:cxn modelId="{EE759653-C123-471D-8035-2674A1DFA716}" type="presParOf" srcId="{329B82B7-0346-4C38-B524-0F6D5CC2E478}" destId="{9CC4F4C9-4C1A-47A1-A4DE-6F6FA8F58FEF}" srcOrd="0" destOrd="0" presId="urn:microsoft.com/office/officeart/2005/8/layout/orgChart1"/>
    <dgm:cxn modelId="{2F87E819-3528-4755-B079-8E14F1AE759F}" type="presParOf" srcId="{9CC4F4C9-4C1A-47A1-A4DE-6F6FA8F58FEF}" destId="{F915D369-B74E-4AB0-9DCA-2813DEB8AFE3}" srcOrd="0" destOrd="0" presId="urn:microsoft.com/office/officeart/2005/8/layout/orgChart1"/>
    <dgm:cxn modelId="{DE83BA87-3834-4A15-BED0-900FFBED317A}" type="presParOf" srcId="{9CC4F4C9-4C1A-47A1-A4DE-6F6FA8F58FEF}" destId="{8074FEB9-FBD8-4BBC-A038-130413567F40}" srcOrd="1" destOrd="0" presId="urn:microsoft.com/office/officeart/2005/8/layout/orgChart1"/>
    <dgm:cxn modelId="{5F343B4C-BC85-4B20-A91F-EFF9B31FF32F}" type="presParOf" srcId="{329B82B7-0346-4C38-B524-0F6D5CC2E478}" destId="{9BBEB6AA-A9F4-469B-9D9A-EE675A420C37}" srcOrd="1" destOrd="0" presId="urn:microsoft.com/office/officeart/2005/8/layout/orgChart1"/>
    <dgm:cxn modelId="{69EE2971-E1A9-4418-9477-58CD1A5C2C01}" type="presParOf" srcId="{329B82B7-0346-4C38-B524-0F6D5CC2E478}" destId="{97E85B58-D78A-4915-AF3D-051802C855E8}" srcOrd="2" destOrd="0" presId="urn:microsoft.com/office/officeart/2005/8/layout/orgChart1"/>
    <dgm:cxn modelId="{4416CCA1-799E-4A71-994E-2BE8E2338357}" type="presParOf" srcId="{5DB72CDE-7C1C-4542-B825-703AFF4758B4}" destId="{5BD7036C-7FCA-4D2E-B41A-7259AD8527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0F5E0-841E-4070-A1BB-A254B124F66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7201BB1-395D-4B1F-88E0-55E6FBBBDD99}">
      <dgm:prSet phldrT="[Tekst]"/>
      <dgm:spPr/>
      <dgm:t>
        <a:bodyPr/>
        <a:lstStyle/>
        <a:p>
          <a:r>
            <a:rPr lang="nb-NO"/>
            <a:t>RD  Driftsaktivitet</a:t>
          </a:r>
        </a:p>
      </dgm:t>
    </dgm:pt>
    <dgm:pt modelId="{CBBA80A2-1456-4DE9-A48B-C3CC12138D69}" type="parTrans" cxnId="{ABA24404-EE35-406B-B784-D9C8FE1412ED}">
      <dgm:prSet/>
      <dgm:spPr/>
      <dgm:t>
        <a:bodyPr/>
        <a:lstStyle/>
        <a:p>
          <a:endParaRPr lang="nb-NO"/>
        </a:p>
      </dgm:t>
    </dgm:pt>
    <dgm:pt modelId="{E9DF15E5-06BC-4E9C-B315-17F64B41459A}" type="sibTrans" cxnId="{ABA24404-EE35-406B-B784-D9C8FE1412ED}">
      <dgm:prSet/>
      <dgm:spPr/>
      <dgm:t>
        <a:bodyPr/>
        <a:lstStyle/>
        <a:p>
          <a:endParaRPr lang="nb-NO"/>
        </a:p>
      </dgm:t>
    </dgm:pt>
    <dgm:pt modelId="{818CDE2F-78B3-4E35-8A8F-89A46015A7B2}">
      <dgm:prSet phldrT="[Tekst]"/>
      <dgm:spPr/>
      <dgm:t>
        <a:bodyPr/>
        <a:lstStyle/>
        <a:p>
          <a:r>
            <a:rPr lang="nb-NO" b="0" i="0" u="none" strike="noStrike">
              <a:solidFill>
                <a:schemeClr val="bg1"/>
              </a:solidFill>
              <a:effectLst/>
              <a:latin typeface="Calibri" panose="020F0502020204030204" pitchFamily="34" charset="0"/>
            </a:rPr>
            <a:t>Forskningsdrift individuelle midler </a:t>
          </a:r>
          <a:endParaRPr lang="nb-NO">
            <a:solidFill>
              <a:schemeClr val="bg1"/>
            </a:solidFill>
          </a:endParaRPr>
        </a:p>
      </dgm:t>
    </dgm:pt>
    <dgm:pt modelId="{7B5F8C26-E31E-4D72-AE35-37447C1D148B}" type="parTrans" cxnId="{23970E59-CE9B-4907-937F-0581FE51B139}">
      <dgm:prSet/>
      <dgm:spPr/>
      <dgm:t>
        <a:bodyPr/>
        <a:lstStyle/>
        <a:p>
          <a:endParaRPr lang="nb-NO"/>
        </a:p>
      </dgm:t>
    </dgm:pt>
    <dgm:pt modelId="{04E98F9C-8223-454E-A32B-009E0B784823}" type="sibTrans" cxnId="{23970E59-CE9B-4907-937F-0581FE51B139}">
      <dgm:prSet/>
      <dgm:spPr/>
      <dgm:t>
        <a:bodyPr/>
        <a:lstStyle/>
        <a:p>
          <a:endParaRPr lang="nb-NO"/>
        </a:p>
      </dgm:t>
    </dgm:pt>
    <dgm:pt modelId="{85950EC1-3C3E-43B9-B663-E5AC288919B6}">
      <dgm:prSet phldrT="[Tekst]"/>
      <dgm:spPr/>
      <dgm:t>
        <a:bodyPr/>
        <a:lstStyle/>
        <a:p>
          <a:r>
            <a:rPr lang="nb-NO"/>
            <a:t>Professor A</a:t>
          </a:r>
        </a:p>
      </dgm:t>
    </dgm:pt>
    <dgm:pt modelId="{2394EBD1-8B48-4F2E-8F7D-901794B15AC8}" type="parTrans" cxnId="{C7BAA11C-1D62-4A89-B106-958D062DE690}">
      <dgm:prSet/>
      <dgm:spPr/>
      <dgm:t>
        <a:bodyPr/>
        <a:lstStyle/>
        <a:p>
          <a:endParaRPr lang="nb-NO"/>
        </a:p>
      </dgm:t>
    </dgm:pt>
    <dgm:pt modelId="{5F900CEC-9A93-4D43-90FA-468A0AE8C1DD}" type="sibTrans" cxnId="{C7BAA11C-1D62-4A89-B106-958D062DE690}">
      <dgm:prSet/>
      <dgm:spPr/>
      <dgm:t>
        <a:bodyPr/>
        <a:lstStyle/>
        <a:p>
          <a:endParaRPr lang="nb-NO"/>
        </a:p>
      </dgm:t>
    </dgm:pt>
    <dgm:pt modelId="{D1F13673-5735-403D-B976-6869727516AF}">
      <dgm:prSet phldrT="[Tekst]"/>
      <dgm:spPr/>
      <dgm:t>
        <a:bodyPr/>
        <a:lstStyle/>
        <a:p>
          <a:r>
            <a:rPr lang="nb-NO"/>
            <a:t>Professor B</a:t>
          </a:r>
        </a:p>
      </dgm:t>
    </dgm:pt>
    <dgm:pt modelId="{79459FA9-BA5A-4F84-9364-CC47AED5F552}" type="parTrans" cxnId="{0665EBA4-0969-4877-B6A1-9523C67D3349}">
      <dgm:prSet/>
      <dgm:spPr/>
      <dgm:t>
        <a:bodyPr/>
        <a:lstStyle/>
        <a:p>
          <a:endParaRPr lang="nb-NO"/>
        </a:p>
      </dgm:t>
    </dgm:pt>
    <dgm:pt modelId="{836D4AF3-5A55-4ECF-B301-D06A01FD1C65}" type="sibTrans" cxnId="{0665EBA4-0969-4877-B6A1-9523C67D3349}">
      <dgm:prSet/>
      <dgm:spPr/>
      <dgm:t>
        <a:bodyPr/>
        <a:lstStyle/>
        <a:p>
          <a:endParaRPr lang="nb-NO"/>
        </a:p>
      </dgm:t>
    </dgm:pt>
    <dgm:pt modelId="{8BCC8DEB-581E-4BB6-87B6-05942376BBDD}">
      <dgm:prSet phldrT="[Tekst]"/>
      <dgm:spPr/>
      <dgm:t>
        <a:bodyPr/>
        <a:lstStyle/>
        <a:p>
          <a:r>
            <a:rPr lang="nb-NO"/>
            <a:t>Investering infrastruktur</a:t>
          </a:r>
        </a:p>
      </dgm:t>
    </dgm:pt>
    <dgm:pt modelId="{6F3263C0-FAE1-4C0A-B0B1-83D3FC18EB98}" type="parTrans" cxnId="{1729CB85-9549-4AF4-9AC9-8024A7A573B6}">
      <dgm:prSet/>
      <dgm:spPr/>
      <dgm:t>
        <a:bodyPr/>
        <a:lstStyle/>
        <a:p>
          <a:endParaRPr lang="nb-NO"/>
        </a:p>
      </dgm:t>
    </dgm:pt>
    <dgm:pt modelId="{A31A9101-1166-4D5C-A987-21B2F8C5A1BD}" type="sibTrans" cxnId="{1729CB85-9549-4AF4-9AC9-8024A7A573B6}">
      <dgm:prSet/>
      <dgm:spPr/>
      <dgm:t>
        <a:bodyPr/>
        <a:lstStyle/>
        <a:p>
          <a:endParaRPr lang="nb-NO"/>
        </a:p>
      </dgm:t>
    </dgm:pt>
    <dgm:pt modelId="{F6022BBA-A05A-42BF-B6CC-F90A651D3EF4}">
      <dgm:prSet phldrT="[Tekst]"/>
      <dgm:spPr/>
      <dgm:t>
        <a:bodyPr/>
        <a:lstStyle/>
        <a:p>
          <a:r>
            <a:rPr lang="nb-NO"/>
            <a:t>Instrument </a:t>
          </a:r>
          <a:r>
            <a:rPr lang="nb-NO" err="1"/>
            <a:t>X</a:t>
          </a:r>
          <a:endParaRPr lang="nb-NO"/>
        </a:p>
      </dgm:t>
    </dgm:pt>
    <dgm:pt modelId="{231A843B-5BBE-4240-85FF-4AC266C772AB}" type="parTrans" cxnId="{30389642-448A-4068-9455-49CF9F0F9ECF}">
      <dgm:prSet/>
      <dgm:spPr/>
      <dgm:t>
        <a:bodyPr/>
        <a:lstStyle/>
        <a:p>
          <a:endParaRPr lang="nb-NO"/>
        </a:p>
      </dgm:t>
    </dgm:pt>
    <dgm:pt modelId="{BE40F9BE-92AE-4D82-B453-A014DB7B2715}" type="sibTrans" cxnId="{30389642-448A-4068-9455-49CF9F0F9ECF}">
      <dgm:prSet/>
      <dgm:spPr/>
      <dgm:t>
        <a:bodyPr/>
        <a:lstStyle/>
        <a:p>
          <a:endParaRPr lang="nb-NO"/>
        </a:p>
      </dgm:t>
    </dgm:pt>
    <dgm:pt modelId="{BFD9E5C9-B801-4D4C-8BFE-CBB400BB9EF0}">
      <dgm:prSet phldrT="[Tekst]" custT="1"/>
      <dgm:spPr/>
      <dgm:t>
        <a:bodyPr/>
        <a:lstStyle/>
        <a:p>
          <a:r>
            <a:rPr lang="nb-NO" sz="2000"/>
            <a:t>Aktivitets-type</a:t>
          </a:r>
        </a:p>
      </dgm:t>
    </dgm:pt>
    <dgm:pt modelId="{099D564D-7511-42EA-9D94-320727F4EDD9}" type="parTrans" cxnId="{8DA5A816-23A3-4309-BE9A-1BA0114C6259}">
      <dgm:prSet/>
      <dgm:spPr/>
      <dgm:t>
        <a:bodyPr/>
        <a:lstStyle/>
        <a:p>
          <a:endParaRPr lang="nb-NO"/>
        </a:p>
      </dgm:t>
    </dgm:pt>
    <dgm:pt modelId="{FC620551-341B-49C8-AA26-615A4857D1BE}" type="sibTrans" cxnId="{8DA5A816-23A3-4309-BE9A-1BA0114C6259}">
      <dgm:prSet/>
      <dgm:spPr/>
      <dgm:t>
        <a:bodyPr/>
        <a:lstStyle/>
        <a:p>
          <a:endParaRPr lang="nb-NO"/>
        </a:p>
      </dgm:t>
    </dgm:pt>
    <dgm:pt modelId="{A222EA61-15BD-4D2F-88CD-07864F586B23}">
      <dgm:prSet phldrT="[Tekst]" custT="1"/>
      <dgm:spPr/>
      <dgm:t>
        <a:bodyPr/>
        <a:lstStyle/>
        <a:p>
          <a:r>
            <a:rPr lang="nb-NO" sz="2000"/>
            <a:t>Aktivitet</a:t>
          </a:r>
          <a:endParaRPr lang="nb-NO" sz="2500"/>
        </a:p>
      </dgm:t>
    </dgm:pt>
    <dgm:pt modelId="{58B9BBCF-7A9C-4FD2-9E9C-98EFA48378B7}" type="parTrans" cxnId="{4CFE01D5-FF21-48F4-9227-78AA58D65CE7}">
      <dgm:prSet/>
      <dgm:spPr/>
      <dgm:t>
        <a:bodyPr/>
        <a:lstStyle/>
        <a:p>
          <a:endParaRPr lang="nb-NO"/>
        </a:p>
      </dgm:t>
    </dgm:pt>
    <dgm:pt modelId="{2CD13829-3DAC-4CC9-9737-B472831E82BF}" type="sibTrans" cxnId="{4CFE01D5-FF21-48F4-9227-78AA58D65CE7}">
      <dgm:prSet/>
      <dgm:spPr/>
      <dgm:t>
        <a:bodyPr/>
        <a:lstStyle/>
        <a:p>
          <a:endParaRPr lang="nb-NO"/>
        </a:p>
      </dgm:t>
    </dgm:pt>
    <dgm:pt modelId="{957E98B2-B978-4E01-B193-5ADF95B16D6B}">
      <dgm:prSet phldrT="[Tekst]" custT="1"/>
      <dgm:spPr/>
      <dgm:t>
        <a:bodyPr/>
        <a:lstStyle/>
        <a:p>
          <a:r>
            <a:rPr lang="nb-NO" sz="2000"/>
            <a:t>Del-prosjekt</a:t>
          </a:r>
          <a:endParaRPr lang="nb-NO" sz="2500"/>
        </a:p>
      </dgm:t>
    </dgm:pt>
    <dgm:pt modelId="{79FF90AC-15B2-4B3E-A700-C70A295E5F80}" type="parTrans" cxnId="{1D992BF4-2294-43ED-83C8-6985507BC222}">
      <dgm:prSet/>
      <dgm:spPr/>
      <dgm:t>
        <a:bodyPr/>
        <a:lstStyle/>
        <a:p>
          <a:endParaRPr lang="nb-NO"/>
        </a:p>
      </dgm:t>
    </dgm:pt>
    <dgm:pt modelId="{813B2701-47BA-4C17-9230-B5208A2AC5A7}" type="sibTrans" cxnId="{1D992BF4-2294-43ED-83C8-6985507BC222}">
      <dgm:prSet/>
      <dgm:spPr/>
      <dgm:t>
        <a:bodyPr/>
        <a:lstStyle/>
        <a:p>
          <a:endParaRPr lang="nb-NO"/>
        </a:p>
      </dgm:t>
    </dgm:pt>
    <dgm:pt modelId="{F46B3D9C-77BD-4806-B669-210044CFB7AA}">
      <dgm:prSet phldrT="[Tekst]"/>
      <dgm:spPr/>
      <dgm:t>
        <a:bodyPr/>
        <a:lstStyle/>
        <a:p>
          <a:r>
            <a:rPr lang="nb-NO"/>
            <a:t>Instrument Y</a:t>
          </a:r>
        </a:p>
      </dgm:t>
    </dgm:pt>
    <dgm:pt modelId="{2C2F6CE0-04BD-4FA8-94B8-5D249D51ABF8}" type="parTrans" cxnId="{42F2785D-6B6C-4FF8-B405-C0A5E729EF89}">
      <dgm:prSet/>
      <dgm:spPr/>
      <dgm:t>
        <a:bodyPr/>
        <a:lstStyle/>
        <a:p>
          <a:endParaRPr lang="nb-NO"/>
        </a:p>
      </dgm:t>
    </dgm:pt>
    <dgm:pt modelId="{6EB71436-5A87-4282-B60D-248019120C6E}" type="sibTrans" cxnId="{42F2785D-6B6C-4FF8-B405-C0A5E729EF89}">
      <dgm:prSet/>
      <dgm:spPr/>
      <dgm:t>
        <a:bodyPr/>
        <a:lstStyle/>
        <a:p>
          <a:endParaRPr lang="nb-NO"/>
        </a:p>
      </dgm:t>
    </dgm:pt>
    <dgm:pt modelId="{8D58C0C5-60A4-454D-A7C7-6670E675C8DA}" type="pres">
      <dgm:prSet presAssocID="{BCB0F5E0-841E-4070-A1BB-A254B124F6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2F5A9B-6D74-4C44-A0AB-D64B523B846F}" type="pres">
      <dgm:prSet presAssocID="{BCB0F5E0-841E-4070-A1BB-A254B124F66C}" presName="hierFlow" presStyleCnt="0"/>
      <dgm:spPr/>
    </dgm:pt>
    <dgm:pt modelId="{75D2F864-9FDA-49F6-BF26-534372737C90}" type="pres">
      <dgm:prSet presAssocID="{BCB0F5E0-841E-4070-A1BB-A254B124F66C}" presName="firstBuf" presStyleCnt="0"/>
      <dgm:spPr/>
    </dgm:pt>
    <dgm:pt modelId="{58B47886-01D9-4BD3-8F33-6DD1DC14CC64}" type="pres">
      <dgm:prSet presAssocID="{BCB0F5E0-841E-4070-A1BB-A254B124F6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3187D92-366E-45D7-8EB8-5EB012ECF93D}" type="pres">
      <dgm:prSet presAssocID="{87201BB1-395D-4B1F-88E0-55E6FBBBDD99}" presName="Name17" presStyleCnt="0"/>
      <dgm:spPr/>
    </dgm:pt>
    <dgm:pt modelId="{C3192294-998D-4925-9864-0F5493BE1276}" type="pres">
      <dgm:prSet presAssocID="{87201BB1-395D-4B1F-88E0-55E6FBBBDD99}" presName="level1Shape" presStyleLbl="node0" presStyleIdx="0" presStyleCnt="1">
        <dgm:presLayoutVars>
          <dgm:chPref val="3"/>
        </dgm:presLayoutVars>
      </dgm:prSet>
      <dgm:spPr/>
    </dgm:pt>
    <dgm:pt modelId="{A674F10B-F594-46A0-9305-275AB217B08D}" type="pres">
      <dgm:prSet presAssocID="{87201BB1-395D-4B1F-88E0-55E6FBBBDD99}" presName="hierChild2" presStyleCnt="0"/>
      <dgm:spPr/>
    </dgm:pt>
    <dgm:pt modelId="{4F6071C6-F078-47E7-8D9C-C4776B9A3707}" type="pres">
      <dgm:prSet presAssocID="{7B5F8C26-E31E-4D72-AE35-37447C1D148B}" presName="Name25" presStyleLbl="parChTrans1D2" presStyleIdx="0" presStyleCnt="2"/>
      <dgm:spPr/>
    </dgm:pt>
    <dgm:pt modelId="{516904A2-CF16-430E-ABE6-83ECEC757F8B}" type="pres">
      <dgm:prSet presAssocID="{7B5F8C26-E31E-4D72-AE35-37447C1D148B}" presName="connTx" presStyleLbl="parChTrans1D2" presStyleIdx="0" presStyleCnt="2"/>
      <dgm:spPr/>
    </dgm:pt>
    <dgm:pt modelId="{5B4F0BE9-8432-4710-84A1-FEFBA1CE641B}" type="pres">
      <dgm:prSet presAssocID="{818CDE2F-78B3-4E35-8A8F-89A46015A7B2}" presName="Name30" presStyleCnt="0"/>
      <dgm:spPr/>
    </dgm:pt>
    <dgm:pt modelId="{49D2DD1B-CA1F-4F15-ADAB-D4B4C0956D97}" type="pres">
      <dgm:prSet presAssocID="{818CDE2F-78B3-4E35-8A8F-89A46015A7B2}" presName="level2Shape" presStyleLbl="node2" presStyleIdx="0" presStyleCnt="2"/>
      <dgm:spPr/>
    </dgm:pt>
    <dgm:pt modelId="{6A48FD4C-6980-4131-850D-52075E410DDB}" type="pres">
      <dgm:prSet presAssocID="{818CDE2F-78B3-4E35-8A8F-89A46015A7B2}" presName="hierChild3" presStyleCnt="0"/>
      <dgm:spPr/>
    </dgm:pt>
    <dgm:pt modelId="{2CB91D52-C587-411B-BD9B-5F90512EC0A5}" type="pres">
      <dgm:prSet presAssocID="{2394EBD1-8B48-4F2E-8F7D-901794B15AC8}" presName="Name25" presStyleLbl="parChTrans1D3" presStyleIdx="0" presStyleCnt="4"/>
      <dgm:spPr/>
    </dgm:pt>
    <dgm:pt modelId="{7912AC46-C8D8-4967-BB7F-28D583FFA1B3}" type="pres">
      <dgm:prSet presAssocID="{2394EBD1-8B48-4F2E-8F7D-901794B15AC8}" presName="connTx" presStyleLbl="parChTrans1D3" presStyleIdx="0" presStyleCnt="4"/>
      <dgm:spPr/>
    </dgm:pt>
    <dgm:pt modelId="{977A726D-2568-4420-8339-D7A731B7557D}" type="pres">
      <dgm:prSet presAssocID="{85950EC1-3C3E-43B9-B663-E5AC288919B6}" presName="Name30" presStyleCnt="0"/>
      <dgm:spPr/>
    </dgm:pt>
    <dgm:pt modelId="{0FA3EC30-89E8-470B-894E-5CCFD268F390}" type="pres">
      <dgm:prSet presAssocID="{85950EC1-3C3E-43B9-B663-E5AC288919B6}" presName="level2Shape" presStyleLbl="node3" presStyleIdx="0" presStyleCnt="4"/>
      <dgm:spPr/>
    </dgm:pt>
    <dgm:pt modelId="{5EF79DEB-3821-4CC3-B245-6A3576F08D83}" type="pres">
      <dgm:prSet presAssocID="{85950EC1-3C3E-43B9-B663-E5AC288919B6}" presName="hierChild3" presStyleCnt="0"/>
      <dgm:spPr/>
    </dgm:pt>
    <dgm:pt modelId="{F96D3184-A955-46BA-A339-C7B85E4457D6}" type="pres">
      <dgm:prSet presAssocID="{79459FA9-BA5A-4F84-9364-CC47AED5F552}" presName="Name25" presStyleLbl="parChTrans1D3" presStyleIdx="1" presStyleCnt="4"/>
      <dgm:spPr/>
    </dgm:pt>
    <dgm:pt modelId="{D39ABCEE-499E-4690-82D7-1621F6B28DA4}" type="pres">
      <dgm:prSet presAssocID="{79459FA9-BA5A-4F84-9364-CC47AED5F552}" presName="connTx" presStyleLbl="parChTrans1D3" presStyleIdx="1" presStyleCnt="4"/>
      <dgm:spPr/>
    </dgm:pt>
    <dgm:pt modelId="{3A7C5355-9489-4CE4-91B4-CFC858D77680}" type="pres">
      <dgm:prSet presAssocID="{D1F13673-5735-403D-B976-6869727516AF}" presName="Name30" presStyleCnt="0"/>
      <dgm:spPr/>
    </dgm:pt>
    <dgm:pt modelId="{2F44E76B-3C5E-49FF-AE6D-361C15F6FCCC}" type="pres">
      <dgm:prSet presAssocID="{D1F13673-5735-403D-B976-6869727516AF}" presName="level2Shape" presStyleLbl="node3" presStyleIdx="1" presStyleCnt="4"/>
      <dgm:spPr/>
    </dgm:pt>
    <dgm:pt modelId="{218F3F60-D435-4FE2-9148-9DB1B220A4DA}" type="pres">
      <dgm:prSet presAssocID="{D1F13673-5735-403D-B976-6869727516AF}" presName="hierChild3" presStyleCnt="0"/>
      <dgm:spPr/>
    </dgm:pt>
    <dgm:pt modelId="{D952A7BA-142D-442A-B0EC-EE0F5C3A2EA7}" type="pres">
      <dgm:prSet presAssocID="{6F3263C0-FAE1-4C0A-B0B1-83D3FC18EB98}" presName="Name25" presStyleLbl="parChTrans1D2" presStyleIdx="1" presStyleCnt="2"/>
      <dgm:spPr/>
    </dgm:pt>
    <dgm:pt modelId="{B32E5212-695D-4BB0-9621-A117967C9F0E}" type="pres">
      <dgm:prSet presAssocID="{6F3263C0-FAE1-4C0A-B0B1-83D3FC18EB98}" presName="connTx" presStyleLbl="parChTrans1D2" presStyleIdx="1" presStyleCnt="2"/>
      <dgm:spPr/>
    </dgm:pt>
    <dgm:pt modelId="{27785523-EE50-45AD-93B3-180D252B7C1A}" type="pres">
      <dgm:prSet presAssocID="{8BCC8DEB-581E-4BB6-87B6-05942376BBDD}" presName="Name30" presStyleCnt="0"/>
      <dgm:spPr/>
    </dgm:pt>
    <dgm:pt modelId="{0A706720-153F-4523-B184-1EF51C7B08F5}" type="pres">
      <dgm:prSet presAssocID="{8BCC8DEB-581E-4BB6-87B6-05942376BBDD}" presName="level2Shape" presStyleLbl="node2" presStyleIdx="1" presStyleCnt="2"/>
      <dgm:spPr/>
    </dgm:pt>
    <dgm:pt modelId="{D3A16127-CE30-4B21-BDFA-4874600D314F}" type="pres">
      <dgm:prSet presAssocID="{8BCC8DEB-581E-4BB6-87B6-05942376BBDD}" presName="hierChild3" presStyleCnt="0"/>
      <dgm:spPr/>
    </dgm:pt>
    <dgm:pt modelId="{0B689192-EC09-4763-9F85-152FABC18087}" type="pres">
      <dgm:prSet presAssocID="{231A843B-5BBE-4240-85FF-4AC266C772AB}" presName="Name25" presStyleLbl="parChTrans1D3" presStyleIdx="2" presStyleCnt="4"/>
      <dgm:spPr/>
    </dgm:pt>
    <dgm:pt modelId="{A410D268-4F77-48C2-89D6-F2C12CD6E255}" type="pres">
      <dgm:prSet presAssocID="{231A843B-5BBE-4240-85FF-4AC266C772AB}" presName="connTx" presStyleLbl="parChTrans1D3" presStyleIdx="2" presStyleCnt="4"/>
      <dgm:spPr/>
    </dgm:pt>
    <dgm:pt modelId="{8E65DA4D-C0DA-4EBF-873C-A297BB0ED0FF}" type="pres">
      <dgm:prSet presAssocID="{F6022BBA-A05A-42BF-B6CC-F90A651D3EF4}" presName="Name30" presStyleCnt="0"/>
      <dgm:spPr/>
    </dgm:pt>
    <dgm:pt modelId="{B34CC6B2-F808-48C8-8364-330E8A2E707D}" type="pres">
      <dgm:prSet presAssocID="{F6022BBA-A05A-42BF-B6CC-F90A651D3EF4}" presName="level2Shape" presStyleLbl="node3" presStyleIdx="2" presStyleCnt="4"/>
      <dgm:spPr/>
    </dgm:pt>
    <dgm:pt modelId="{5C010158-EFE1-4016-97D3-157DBB9CA008}" type="pres">
      <dgm:prSet presAssocID="{F6022BBA-A05A-42BF-B6CC-F90A651D3EF4}" presName="hierChild3" presStyleCnt="0"/>
      <dgm:spPr/>
    </dgm:pt>
    <dgm:pt modelId="{61C43142-90FB-4BDD-AF70-BB606AE83217}" type="pres">
      <dgm:prSet presAssocID="{2C2F6CE0-04BD-4FA8-94B8-5D249D51ABF8}" presName="Name25" presStyleLbl="parChTrans1D3" presStyleIdx="3" presStyleCnt="4"/>
      <dgm:spPr/>
    </dgm:pt>
    <dgm:pt modelId="{CA758CCB-E034-44C8-84DE-A96F4C3F95D2}" type="pres">
      <dgm:prSet presAssocID="{2C2F6CE0-04BD-4FA8-94B8-5D249D51ABF8}" presName="connTx" presStyleLbl="parChTrans1D3" presStyleIdx="3" presStyleCnt="4"/>
      <dgm:spPr/>
    </dgm:pt>
    <dgm:pt modelId="{2757B302-3465-48DB-984A-4E33B2818581}" type="pres">
      <dgm:prSet presAssocID="{F46B3D9C-77BD-4806-B669-210044CFB7AA}" presName="Name30" presStyleCnt="0"/>
      <dgm:spPr/>
    </dgm:pt>
    <dgm:pt modelId="{A669329B-D9E2-4CC5-A0CA-FCADDB16A5EA}" type="pres">
      <dgm:prSet presAssocID="{F46B3D9C-77BD-4806-B669-210044CFB7AA}" presName="level2Shape" presStyleLbl="node3" presStyleIdx="3" presStyleCnt="4"/>
      <dgm:spPr/>
    </dgm:pt>
    <dgm:pt modelId="{29420304-CAFA-46D5-AEE6-4F3D8CFBC6CF}" type="pres">
      <dgm:prSet presAssocID="{F46B3D9C-77BD-4806-B669-210044CFB7AA}" presName="hierChild3" presStyleCnt="0"/>
      <dgm:spPr/>
    </dgm:pt>
    <dgm:pt modelId="{9D5B283F-C924-44A4-95BF-1319A2C200FD}" type="pres">
      <dgm:prSet presAssocID="{BCB0F5E0-841E-4070-A1BB-A254B124F66C}" presName="bgShapesFlow" presStyleCnt="0"/>
      <dgm:spPr/>
    </dgm:pt>
    <dgm:pt modelId="{4958F08B-C3B0-4D8C-BF04-8E93D2C3887D}" type="pres">
      <dgm:prSet presAssocID="{BFD9E5C9-B801-4D4C-8BFE-CBB400BB9EF0}" presName="rectComp" presStyleCnt="0"/>
      <dgm:spPr/>
    </dgm:pt>
    <dgm:pt modelId="{9CA81732-F4CE-49F5-ABCC-BC29C9215BD6}" type="pres">
      <dgm:prSet presAssocID="{BFD9E5C9-B801-4D4C-8BFE-CBB400BB9EF0}" presName="bgRect" presStyleLbl="bgShp" presStyleIdx="0" presStyleCnt="3"/>
      <dgm:spPr/>
    </dgm:pt>
    <dgm:pt modelId="{697FD07A-0839-44E6-87A8-DC6E84624732}" type="pres">
      <dgm:prSet presAssocID="{BFD9E5C9-B801-4D4C-8BFE-CBB400BB9EF0}" presName="bgRectTx" presStyleLbl="bgShp" presStyleIdx="0" presStyleCnt="3">
        <dgm:presLayoutVars>
          <dgm:bulletEnabled val="1"/>
        </dgm:presLayoutVars>
      </dgm:prSet>
      <dgm:spPr/>
    </dgm:pt>
    <dgm:pt modelId="{0E0E39E4-7415-49AD-803D-22A8D8D60577}" type="pres">
      <dgm:prSet presAssocID="{BFD9E5C9-B801-4D4C-8BFE-CBB400BB9EF0}" presName="spComp" presStyleCnt="0"/>
      <dgm:spPr/>
    </dgm:pt>
    <dgm:pt modelId="{214A256C-DF6C-401F-BA89-F82937365672}" type="pres">
      <dgm:prSet presAssocID="{BFD9E5C9-B801-4D4C-8BFE-CBB400BB9EF0}" presName="hSp" presStyleCnt="0"/>
      <dgm:spPr/>
    </dgm:pt>
    <dgm:pt modelId="{7DD2269D-A0C0-4C0F-A342-B05DB925C874}" type="pres">
      <dgm:prSet presAssocID="{A222EA61-15BD-4D2F-88CD-07864F586B23}" presName="rectComp" presStyleCnt="0"/>
      <dgm:spPr/>
    </dgm:pt>
    <dgm:pt modelId="{31FCEB4A-D007-4636-8AFC-FBF64741107A}" type="pres">
      <dgm:prSet presAssocID="{A222EA61-15BD-4D2F-88CD-07864F586B23}" presName="bgRect" presStyleLbl="bgShp" presStyleIdx="1" presStyleCnt="3"/>
      <dgm:spPr/>
    </dgm:pt>
    <dgm:pt modelId="{0A658FD7-D2BD-4DE3-918C-7A26FC1964BC}" type="pres">
      <dgm:prSet presAssocID="{A222EA61-15BD-4D2F-88CD-07864F586B23}" presName="bgRectTx" presStyleLbl="bgShp" presStyleIdx="1" presStyleCnt="3">
        <dgm:presLayoutVars>
          <dgm:bulletEnabled val="1"/>
        </dgm:presLayoutVars>
      </dgm:prSet>
      <dgm:spPr/>
    </dgm:pt>
    <dgm:pt modelId="{A7C1493F-FC46-4367-BE8B-1C0A592C8DFB}" type="pres">
      <dgm:prSet presAssocID="{A222EA61-15BD-4D2F-88CD-07864F586B23}" presName="spComp" presStyleCnt="0"/>
      <dgm:spPr/>
    </dgm:pt>
    <dgm:pt modelId="{6B51EB0B-C1AD-4B4A-8219-14A3060E84B8}" type="pres">
      <dgm:prSet presAssocID="{A222EA61-15BD-4D2F-88CD-07864F586B23}" presName="hSp" presStyleCnt="0"/>
      <dgm:spPr/>
    </dgm:pt>
    <dgm:pt modelId="{376F853D-9562-4AED-A33E-751679D6134D}" type="pres">
      <dgm:prSet presAssocID="{957E98B2-B978-4E01-B193-5ADF95B16D6B}" presName="rectComp" presStyleCnt="0"/>
      <dgm:spPr/>
    </dgm:pt>
    <dgm:pt modelId="{4197D089-C911-435A-92D4-FC075C87574E}" type="pres">
      <dgm:prSet presAssocID="{957E98B2-B978-4E01-B193-5ADF95B16D6B}" presName="bgRect" presStyleLbl="bgShp" presStyleIdx="2" presStyleCnt="3"/>
      <dgm:spPr/>
    </dgm:pt>
    <dgm:pt modelId="{F0B66C4C-9FC4-4092-921A-143AF7B67B79}" type="pres">
      <dgm:prSet presAssocID="{957E98B2-B978-4E01-B193-5ADF95B16D6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3903400-9DE9-4EF3-A1AA-9ECA95623F25}" type="presOf" srcId="{BFD9E5C9-B801-4D4C-8BFE-CBB400BB9EF0}" destId="{9CA81732-F4CE-49F5-ABCC-BC29C9215BD6}" srcOrd="0" destOrd="0" presId="urn:microsoft.com/office/officeart/2005/8/layout/hierarchy5"/>
    <dgm:cxn modelId="{ABA24404-EE35-406B-B784-D9C8FE1412ED}" srcId="{BCB0F5E0-841E-4070-A1BB-A254B124F66C}" destId="{87201BB1-395D-4B1F-88E0-55E6FBBBDD99}" srcOrd="0" destOrd="0" parTransId="{CBBA80A2-1456-4DE9-A48B-C3CC12138D69}" sibTransId="{E9DF15E5-06BC-4E9C-B315-17F64B41459A}"/>
    <dgm:cxn modelId="{88C6CA15-AFC1-430F-988F-A48CB1104DE8}" type="presOf" srcId="{F6022BBA-A05A-42BF-B6CC-F90A651D3EF4}" destId="{B34CC6B2-F808-48C8-8364-330E8A2E707D}" srcOrd="0" destOrd="0" presId="urn:microsoft.com/office/officeart/2005/8/layout/hierarchy5"/>
    <dgm:cxn modelId="{8DA5A816-23A3-4309-BE9A-1BA0114C6259}" srcId="{BCB0F5E0-841E-4070-A1BB-A254B124F66C}" destId="{BFD9E5C9-B801-4D4C-8BFE-CBB400BB9EF0}" srcOrd="1" destOrd="0" parTransId="{099D564D-7511-42EA-9D94-320727F4EDD9}" sibTransId="{FC620551-341B-49C8-AA26-615A4857D1BE}"/>
    <dgm:cxn modelId="{C7BAA11C-1D62-4A89-B106-958D062DE690}" srcId="{818CDE2F-78B3-4E35-8A8F-89A46015A7B2}" destId="{85950EC1-3C3E-43B9-B663-E5AC288919B6}" srcOrd="0" destOrd="0" parTransId="{2394EBD1-8B48-4F2E-8F7D-901794B15AC8}" sibTransId="{5F900CEC-9A93-4D43-90FA-468A0AE8C1DD}"/>
    <dgm:cxn modelId="{2A830622-0DC3-4ECB-820A-27F8CCA19B34}" type="presOf" srcId="{79459FA9-BA5A-4F84-9364-CC47AED5F552}" destId="{F96D3184-A955-46BA-A339-C7B85E4457D6}" srcOrd="0" destOrd="0" presId="urn:microsoft.com/office/officeart/2005/8/layout/hierarchy5"/>
    <dgm:cxn modelId="{52DA1530-5EC4-4D7E-AA52-52D05DD5E5B8}" type="presOf" srcId="{7B5F8C26-E31E-4D72-AE35-37447C1D148B}" destId="{4F6071C6-F078-47E7-8D9C-C4776B9A3707}" srcOrd="0" destOrd="0" presId="urn:microsoft.com/office/officeart/2005/8/layout/hierarchy5"/>
    <dgm:cxn modelId="{B9D17632-0EF2-4D7D-A3B9-653196EB4CCA}" type="presOf" srcId="{A222EA61-15BD-4D2F-88CD-07864F586B23}" destId="{0A658FD7-D2BD-4DE3-918C-7A26FC1964BC}" srcOrd="1" destOrd="0" presId="urn:microsoft.com/office/officeart/2005/8/layout/hierarchy5"/>
    <dgm:cxn modelId="{376F8A5C-3656-43A2-8672-B42D66CFA80F}" type="presOf" srcId="{957E98B2-B978-4E01-B193-5ADF95B16D6B}" destId="{F0B66C4C-9FC4-4092-921A-143AF7B67B79}" srcOrd="1" destOrd="0" presId="urn:microsoft.com/office/officeart/2005/8/layout/hierarchy5"/>
    <dgm:cxn modelId="{42F2785D-6B6C-4FF8-B405-C0A5E729EF89}" srcId="{8BCC8DEB-581E-4BB6-87B6-05942376BBDD}" destId="{F46B3D9C-77BD-4806-B669-210044CFB7AA}" srcOrd="1" destOrd="0" parTransId="{2C2F6CE0-04BD-4FA8-94B8-5D249D51ABF8}" sibTransId="{6EB71436-5A87-4282-B60D-248019120C6E}"/>
    <dgm:cxn modelId="{30389642-448A-4068-9455-49CF9F0F9ECF}" srcId="{8BCC8DEB-581E-4BB6-87B6-05942376BBDD}" destId="{F6022BBA-A05A-42BF-B6CC-F90A651D3EF4}" srcOrd="0" destOrd="0" parTransId="{231A843B-5BBE-4240-85FF-4AC266C772AB}" sibTransId="{BE40F9BE-92AE-4D82-B453-A014DB7B2715}"/>
    <dgm:cxn modelId="{BD55CD4A-0EDA-446F-A3F9-AA10473FC9F2}" type="presOf" srcId="{87201BB1-395D-4B1F-88E0-55E6FBBBDD99}" destId="{C3192294-998D-4925-9864-0F5493BE1276}" srcOrd="0" destOrd="0" presId="urn:microsoft.com/office/officeart/2005/8/layout/hierarchy5"/>
    <dgm:cxn modelId="{D9E06171-F0FE-4427-9822-FDF502CBAED6}" type="presOf" srcId="{79459FA9-BA5A-4F84-9364-CC47AED5F552}" destId="{D39ABCEE-499E-4690-82D7-1621F6B28DA4}" srcOrd="1" destOrd="0" presId="urn:microsoft.com/office/officeart/2005/8/layout/hierarchy5"/>
    <dgm:cxn modelId="{2AEB4476-4AF9-4D1C-8A53-8643C268D3C2}" type="presOf" srcId="{818CDE2F-78B3-4E35-8A8F-89A46015A7B2}" destId="{49D2DD1B-CA1F-4F15-ADAB-D4B4C0956D97}" srcOrd="0" destOrd="0" presId="urn:microsoft.com/office/officeart/2005/8/layout/hierarchy5"/>
    <dgm:cxn modelId="{23970E59-CE9B-4907-937F-0581FE51B139}" srcId="{87201BB1-395D-4B1F-88E0-55E6FBBBDD99}" destId="{818CDE2F-78B3-4E35-8A8F-89A46015A7B2}" srcOrd="0" destOrd="0" parTransId="{7B5F8C26-E31E-4D72-AE35-37447C1D148B}" sibTransId="{04E98F9C-8223-454E-A32B-009E0B784823}"/>
    <dgm:cxn modelId="{23EFF87E-B4F4-4405-87B3-7373B82C2CC4}" type="presOf" srcId="{D1F13673-5735-403D-B976-6869727516AF}" destId="{2F44E76B-3C5E-49FF-AE6D-361C15F6FCCC}" srcOrd="0" destOrd="0" presId="urn:microsoft.com/office/officeart/2005/8/layout/hierarchy5"/>
    <dgm:cxn modelId="{1729CB85-9549-4AF4-9AC9-8024A7A573B6}" srcId="{87201BB1-395D-4B1F-88E0-55E6FBBBDD99}" destId="{8BCC8DEB-581E-4BB6-87B6-05942376BBDD}" srcOrd="1" destOrd="0" parTransId="{6F3263C0-FAE1-4C0A-B0B1-83D3FC18EB98}" sibTransId="{A31A9101-1166-4D5C-A987-21B2F8C5A1BD}"/>
    <dgm:cxn modelId="{89725586-9F0D-4153-B831-4DB00A8B2A07}" type="presOf" srcId="{2394EBD1-8B48-4F2E-8F7D-901794B15AC8}" destId="{7912AC46-C8D8-4967-BB7F-28D583FFA1B3}" srcOrd="1" destOrd="0" presId="urn:microsoft.com/office/officeart/2005/8/layout/hierarchy5"/>
    <dgm:cxn modelId="{E35D058A-6FAC-43AC-B4AA-183857C73AAA}" type="presOf" srcId="{F46B3D9C-77BD-4806-B669-210044CFB7AA}" destId="{A669329B-D9E2-4CC5-A0CA-FCADDB16A5EA}" srcOrd="0" destOrd="0" presId="urn:microsoft.com/office/officeart/2005/8/layout/hierarchy5"/>
    <dgm:cxn modelId="{4CEF0F8D-814D-4E26-B2C1-FCAD952017A3}" type="presOf" srcId="{6F3263C0-FAE1-4C0A-B0B1-83D3FC18EB98}" destId="{B32E5212-695D-4BB0-9621-A117967C9F0E}" srcOrd="1" destOrd="0" presId="urn:microsoft.com/office/officeart/2005/8/layout/hierarchy5"/>
    <dgm:cxn modelId="{5C8F2B92-565D-486A-8865-3BDFDF21439D}" type="presOf" srcId="{7B5F8C26-E31E-4D72-AE35-37447C1D148B}" destId="{516904A2-CF16-430E-ABE6-83ECEC757F8B}" srcOrd="1" destOrd="0" presId="urn:microsoft.com/office/officeart/2005/8/layout/hierarchy5"/>
    <dgm:cxn modelId="{3EC4A499-27DD-4232-A6CC-DA4039A45C8E}" type="presOf" srcId="{2C2F6CE0-04BD-4FA8-94B8-5D249D51ABF8}" destId="{61C43142-90FB-4BDD-AF70-BB606AE83217}" srcOrd="0" destOrd="0" presId="urn:microsoft.com/office/officeart/2005/8/layout/hierarchy5"/>
    <dgm:cxn modelId="{5321709F-B4CD-49F9-86E5-88EA1D186330}" type="presOf" srcId="{231A843B-5BBE-4240-85FF-4AC266C772AB}" destId="{A410D268-4F77-48C2-89D6-F2C12CD6E255}" srcOrd="1" destOrd="0" presId="urn:microsoft.com/office/officeart/2005/8/layout/hierarchy5"/>
    <dgm:cxn modelId="{0665EBA4-0969-4877-B6A1-9523C67D3349}" srcId="{818CDE2F-78B3-4E35-8A8F-89A46015A7B2}" destId="{D1F13673-5735-403D-B976-6869727516AF}" srcOrd="1" destOrd="0" parTransId="{79459FA9-BA5A-4F84-9364-CC47AED5F552}" sibTransId="{836D4AF3-5A55-4ECF-B301-D06A01FD1C65}"/>
    <dgm:cxn modelId="{3B3E3BBD-2BF3-4CEF-8263-2B507E594723}" type="presOf" srcId="{A222EA61-15BD-4D2F-88CD-07864F586B23}" destId="{31FCEB4A-D007-4636-8AFC-FBF64741107A}" srcOrd="0" destOrd="0" presId="urn:microsoft.com/office/officeart/2005/8/layout/hierarchy5"/>
    <dgm:cxn modelId="{7F47CBC5-D3EB-40FE-B599-AE403C13AD2C}" type="presOf" srcId="{BCB0F5E0-841E-4070-A1BB-A254B124F66C}" destId="{8D58C0C5-60A4-454D-A7C7-6670E675C8DA}" srcOrd="0" destOrd="0" presId="urn:microsoft.com/office/officeart/2005/8/layout/hierarchy5"/>
    <dgm:cxn modelId="{65C700C7-B632-40DB-8544-CB8805FCD28C}" type="presOf" srcId="{BFD9E5C9-B801-4D4C-8BFE-CBB400BB9EF0}" destId="{697FD07A-0839-44E6-87A8-DC6E84624732}" srcOrd="1" destOrd="0" presId="urn:microsoft.com/office/officeart/2005/8/layout/hierarchy5"/>
    <dgm:cxn modelId="{5FC625C7-D8BC-48A2-BE04-A6FED5E9A09A}" type="presOf" srcId="{957E98B2-B978-4E01-B193-5ADF95B16D6B}" destId="{4197D089-C911-435A-92D4-FC075C87574E}" srcOrd="0" destOrd="0" presId="urn:microsoft.com/office/officeart/2005/8/layout/hierarchy5"/>
    <dgm:cxn modelId="{55ED46CA-2EB0-460F-A1DE-38EBE5F4F950}" type="presOf" srcId="{231A843B-5BBE-4240-85FF-4AC266C772AB}" destId="{0B689192-EC09-4763-9F85-152FABC18087}" srcOrd="0" destOrd="0" presId="urn:microsoft.com/office/officeart/2005/8/layout/hierarchy5"/>
    <dgm:cxn modelId="{D49C16D3-DBA2-4118-947A-1D8D7B1F8D91}" type="presOf" srcId="{2C2F6CE0-04BD-4FA8-94B8-5D249D51ABF8}" destId="{CA758CCB-E034-44C8-84DE-A96F4C3F95D2}" srcOrd="1" destOrd="0" presId="urn:microsoft.com/office/officeart/2005/8/layout/hierarchy5"/>
    <dgm:cxn modelId="{4CFE01D5-FF21-48F4-9227-78AA58D65CE7}" srcId="{BCB0F5E0-841E-4070-A1BB-A254B124F66C}" destId="{A222EA61-15BD-4D2F-88CD-07864F586B23}" srcOrd="2" destOrd="0" parTransId="{58B9BBCF-7A9C-4FD2-9E9C-98EFA48378B7}" sibTransId="{2CD13829-3DAC-4CC9-9737-B472831E82BF}"/>
    <dgm:cxn modelId="{1830B5D7-8592-4A16-95D9-8DF9EDD661F8}" type="presOf" srcId="{6F3263C0-FAE1-4C0A-B0B1-83D3FC18EB98}" destId="{D952A7BA-142D-442A-B0EC-EE0F5C3A2EA7}" srcOrd="0" destOrd="0" presId="urn:microsoft.com/office/officeart/2005/8/layout/hierarchy5"/>
    <dgm:cxn modelId="{150686EF-9900-4258-AE67-B409637C2EB6}" type="presOf" srcId="{2394EBD1-8B48-4F2E-8F7D-901794B15AC8}" destId="{2CB91D52-C587-411B-BD9B-5F90512EC0A5}" srcOrd="0" destOrd="0" presId="urn:microsoft.com/office/officeart/2005/8/layout/hierarchy5"/>
    <dgm:cxn modelId="{604B3DF2-BCAC-43A9-8589-E075CA271E03}" type="presOf" srcId="{8BCC8DEB-581E-4BB6-87B6-05942376BBDD}" destId="{0A706720-153F-4523-B184-1EF51C7B08F5}" srcOrd="0" destOrd="0" presId="urn:microsoft.com/office/officeart/2005/8/layout/hierarchy5"/>
    <dgm:cxn modelId="{B08ACBF3-866A-4549-AA96-D492399FA428}" type="presOf" srcId="{85950EC1-3C3E-43B9-B663-E5AC288919B6}" destId="{0FA3EC30-89E8-470B-894E-5CCFD268F390}" srcOrd="0" destOrd="0" presId="urn:microsoft.com/office/officeart/2005/8/layout/hierarchy5"/>
    <dgm:cxn modelId="{1D992BF4-2294-43ED-83C8-6985507BC222}" srcId="{BCB0F5E0-841E-4070-A1BB-A254B124F66C}" destId="{957E98B2-B978-4E01-B193-5ADF95B16D6B}" srcOrd="3" destOrd="0" parTransId="{79FF90AC-15B2-4B3E-A700-C70A295E5F80}" sibTransId="{813B2701-47BA-4C17-9230-B5208A2AC5A7}"/>
    <dgm:cxn modelId="{4863F40C-9EA2-425F-88EF-1FC625E19418}" type="presParOf" srcId="{8D58C0C5-60A4-454D-A7C7-6670E675C8DA}" destId="{782F5A9B-6D74-4C44-A0AB-D64B523B846F}" srcOrd="0" destOrd="0" presId="urn:microsoft.com/office/officeart/2005/8/layout/hierarchy5"/>
    <dgm:cxn modelId="{9CFEF498-7453-4394-BD4E-90D37242E818}" type="presParOf" srcId="{782F5A9B-6D74-4C44-A0AB-D64B523B846F}" destId="{75D2F864-9FDA-49F6-BF26-534372737C90}" srcOrd="0" destOrd="0" presId="urn:microsoft.com/office/officeart/2005/8/layout/hierarchy5"/>
    <dgm:cxn modelId="{6743C4F2-B6C5-405D-8459-2AB929E93F6A}" type="presParOf" srcId="{782F5A9B-6D74-4C44-A0AB-D64B523B846F}" destId="{58B47886-01D9-4BD3-8F33-6DD1DC14CC64}" srcOrd="1" destOrd="0" presId="urn:microsoft.com/office/officeart/2005/8/layout/hierarchy5"/>
    <dgm:cxn modelId="{36541BE4-A1E9-40E1-B637-F71A3FAA2C47}" type="presParOf" srcId="{58B47886-01D9-4BD3-8F33-6DD1DC14CC64}" destId="{F3187D92-366E-45D7-8EB8-5EB012ECF93D}" srcOrd="0" destOrd="0" presId="urn:microsoft.com/office/officeart/2005/8/layout/hierarchy5"/>
    <dgm:cxn modelId="{747DE87A-A6B7-473B-9074-18B1C3F79F70}" type="presParOf" srcId="{F3187D92-366E-45D7-8EB8-5EB012ECF93D}" destId="{C3192294-998D-4925-9864-0F5493BE1276}" srcOrd="0" destOrd="0" presId="urn:microsoft.com/office/officeart/2005/8/layout/hierarchy5"/>
    <dgm:cxn modelId="{BE056507-50B2-4F94-B4B3-2ED4DF8527EE}" type="presParOf" srcId="{F3187D92-366E-45D7-8EB8-5EB012ECF93D}" destId="{A674F10B-F594-46A0-9305-275AB217B08D}" srcOrd="1" destOrd="0" presId="urn:microsoft.com/office/officeart/2005/8/layout/hierarchy5"/>
    <dgm:cxn modelId="{6704BEC0-C1E0-4019-AD5A-D0DC0DA68F79}" type="presParOf" srcId="{A674F10B-F594-46A0-9305-275AB217B08D}" destId="{4F6071C6-F078-47E7-8D9C-C4776B9A3707}" srcOrd="0" destOrd="0" presId="urn:microsoft.com/office/officeart/2005/8/layout/hierarchy5"/>
    <dgm:cxn modelId="{AFAA6901-84DC-40B1-B051-B6E767A3BEAC}" type="presParOf" srcId="{4F6071C6-F078-47E7-8D9C-C4776B9A3707}" destId="{516904A2-CF16-430E-ABE6-83ECEC757F8B}" srcOrd="0" destOrd="0" presId="urn:microsoft.com/office/officeart/2005/8/layout/hierarchy5"/>
    <dgm:cxn modelId="{69ABD79D-5C29-4E92-A1E5-F28D14748E30}" type="presParOf" srcId="{A674F10B-F594-46A0-9305-275AB217B08D}" destId="{5B4F0BE9-8432-4710-84A1-FEFBA1CE641B}" srcOrd="1" destOrd="0" presId="urn:microsoft.com/office/officeart/2005/8/layout/hierarchy5"/>
    <dgm:cxn modelId="{9E26E2E9-EA03-4B4B-9C03-D8472A6C6C5C}" type="presParOf" srcId="{5B4F0BE9-8432-4710-84A1-FEFBA1CE641B}" destId="{49D2DD1B-CA1F-4F15-ADAB-D4B4C0956D97}" srcOrd="0" destOrd="0" presId="urn:microsoft.com/office/officeart/2005/8/layout/hierarchy5"/>
    <dgm:cxn modelId="{969BE8D5-FE9C-417B-A382-58EC56A8CD8D}" type="presParOf" srcId="{5B4F0BE9-8432-4710-84A1-FEFBA1CE641B}" destId="{6A48FD4C-6980-4131-850D-52075E410DDB}" srcOrd="1" destOrd="0" presId="urn:microsoft.com/office/officeart/2005/8/layout/hierarchy5"/>
    <dgm:cxn modelId="{630B6ADF-DA68-4FF7-9FC1-0F1789F3DB16}" type="presParOf" srcId="{6A48FD4C-6980-4131-850D-52075E410DDB}" destId="{2CB91D52-C587-411B-BD9B-5F90512EC0A5}" srcOrd="0" destOrd="0" presId="urn:microsoft.com/office/officeart/2005/8/layout/hierarchy5"/>
    <dgm:cxn modelId="{4EC4E7F7-01A0-460B-BF9E-BB03611C1440}" type="presParOf" srcId="{2CB91D52-C587-411B-BD9B-5F90512EC0A5}" destId="{7912AC46-C8D8-4967-BB7F-28D583FFA1B3}" srcOrd="0" destOrd="0" presId="urn:microsoft.com/office/officeart/2005/8/layout/hierarchy5"/>
    <dgm:cxn modelId="{B98A5B8E-DC40-43F9-A8C8-393900137A9C}" type="presParOf" srcId="{6A48FD4C-6980-4131-850D-52075E410DDB}" destId="{977A726D-2568-4420-8339-D7A731B7557D}" srcOrd="1" destOrd="0" presId="urn:microsoft.com/office/officeart/2005/8/layout/hierarchy5"/>
    <dgm:cxn modelId="{791422AF-45C3-47F8-9645-41CAEFB261F1}" type="presParOf" srcId="{977A726D-2568-4420-8339-D7A731B7557D}" destId="{0FA3EC30-89E8-470B-894E-5CCFD268F390}" srcOrd="0" destOrd="0" presId="urn:microsoft.com/office/officeart/2005/8/layout/hierarchy5"/>
    <dgm:cxn modelId="{BE20EF3F-6EBA-4B0E-8647-547B6F614764}" type="presParOf" srcId="{977A726D-2568-4420-8339-D7A731B7557D}" destId="{5EF79DEB-3821-4CC3-B245-6A3576F08D83}" srcOrd="1" destOrd="0" presId="urn:microsoft.com/office/officeart/2005/8/layout/hierarchy5"/>
    <dgm:cxn modelId="{5C31EC35-A254-4B0C-8CA2-BB0AAD56A472}" type="presParOf" srcId="{6A48FD4C-6980-4131-850D-52075E410DDB}" destId="{F96D3184-A955-46BA-A339-C7B85E4457D6}" srcOrd="2" destOrd="0" presId="urn:microsoft.com/office/officeart/2005/8/layout/hierarchy5"/>
    <dgm:cxn modelId="{54BFFAE1-7C74-42BB-B2AC-C0D8740E362E}" type="presParOf" srcId="{F96D3184-A955-46BA-A339-C7B85E4457D6}" destId="{D39ABCEE-499E-4690-82D7-1621F6B28DA4}" srcOrd="0" destOrd="0" presId="urn:microsoft.com/office/officeart/2005/8/layout/hierarchy5"/>
    <dgm:cxn modelId="{157110D8-5F56-44B6-8EA0-81C69027EA38}" type="presParOf" srcId="{6A48FD4C-6980-4131-850D-52075E410DDB}" destId="{3A7C5355-9489-4CE4-91B4-CFC858D77680}" srcOrd="3" destOrd="0" presId="urn:microsoft.com/office/officeart/2005/8/layout/hierarchy5"/>
    <dgm:cxn modelId="{F8B3DEC4-EDC3-465D-AFC3-A8C8E4B8CA4D}" type="presParOf" srcId="{3A7C5355-9489-4CE4-91B4-CFC858D77680}" destId="{2F44E76B-3C5E-49FF-AE6D-361C15F6FCCC}" srcOrd="0" destOrd="0" presId="urn:microsoft.com/office/officeart/2005/8/layout/hierarchy5"/>
    <dgm:cxn modelId="{98944E01-C240-4AA2-8781-C786D1F1F1F0}" type="presParOf" srcId="{3A7C5355-9489-4CE4-91B4-CFC858D77680}" destId="{218F3F60-D435-4FE2-9148-9DB1B220A4DA}" srcOrd="1" destOrd="0" presId="urn:microsoft.com/office/officeart/2005/8/layout/hierarchy5"/>
    <dgm:cxn modelId="{ECB45EDC-BAB2-4966-8C8A-FE14817F7336}" type="presParOf" srcId="{A674F10B-F594-46A0-9305-275AB217B08D}" destId="{D952A7BA-142D-442A-B0EC-EE0F5C3A2EA7}" srcOrd="2" destOrd="0" presId="urn:microsoft.com/office/officeart/2005/8/layout/hierarchy5"/>
    <dgm:cxn modelId="{6D1B3CDC-1106-4112-AA4F-5E99697BF1AA}" type="presParOf" srcId="{D952A7BA-142D-442A-B0EC-EE0F5C3A2EA7}" destId="{B32E5212-695D-4BB0-9621-A117967C9F0E}" srcOrd="0" destOrd="0" presId="urn:microsoft.com/office/officeart/2005/8/layout/hierarchy5"/>
    <dgm:cxn modelId="{EE552DF4-D2C4-4287-8B8A-905C0532CD70}" type="presParOf" srcId="{A674F10B-F594-46A0-9305-275AB217B08D}" destId="{27785523-EE50-45AD-93B3-180D252B7C1A}" srcOrd="3" destOrd="0" presId="urn:microsoft.com/office/officeart/2005/8/layout/hierarchy5"/>
    <dgm:cxn modelId="{608D087C-9C89-44D3-B5A7-B087520D9959}" type="presParOf" srcId="{27785523-EE50-45AD-93B3-180D252B7C1A}" destId="{0A706720-153F-4523-B184-1EF51C7B08F5}" srcOrd="0" destOrd="0" presId="urn:microsoft.com/office/officeart/2005/8/layout/hierarchy5"/>
    <dgm:cxn modelId="{CAF27A94-1513-43F2-BA50-8E312B2C5F9C}" type="presParOf" srcId="{27785523-EE50-45AD-93B3-180D252B7C1A}" destId="{D3A16127-CE30-4B21-BDFA-4874600D314F}" srcOrd="1" destOrd="0" presId="urn:microsoft.com/office/officeart/2005/8/layout/hierarchy5"/>
    <dgm:cxn modelId="{3D1786AC-1815-4D95-95B2-750C446B6A2D}" type="presParOf" srcId="{D3A16127-CE30-4B21-BDFA-4874600D314F}" destId="{0B689192-EC09-4763-9F85-152FABC18087}" srcOrd="0" destOrd="0" presId="urn:microsoft.com/office/officeart/2005/8/layout/hierarchy5"/>
    <dgm:cxn modelId="{756B9712-B90E-4352-A85D-EE30A30245A1}" type="presParOf" srcId="{0B689192-EC09-4763-9F85-152FABC18087}" destId="{A410D268-4F77-48C2-89D6-F2C12CD6E255}" srcOrd="0" destOrd="0" presId="urn:microsoft.com/office/officeart/2005/8/layout/hierarchy5"/>
    <dgm:cxn modelId="{F7C2FA81-4716-4450-8AC0-9CA8B5C84870}" type="presParOf" srcId="{D3A16127-CE30-4B21-BDFA-4874600D314F}" destId="{8E65DA4D-C0DA-4EBF-873C-A297BB0ED0FF}" srcOrd="1" destOrd="0" presId="urn:microsoft.com/office/officeart/2005/8/layout/hierarchy5"/>
    <dgm:cxn modelId="{DF31E8A7-5DA0-485A-976C-B63018BAF679}" type="presParOf" srcId="{8E65DA4D-C0DA-4EBF-873C-A297BB0ED0FF}" destId="{B34CC6B2-F808-48C8-8364-330E8A2E707D}" srcOrd="0" destOrd="0" presId="urn:microsoft.com/office/officeart/2005/8/layout/hierarchy5"/>
    <dgm:cxn modelId="{5883131A-43CF-46C1-A21C-54DE129E7BD4}" type="presParOf" srcId="{8E65DA4D-C0DA-4EBF-873C-A297BB0ED0FF}" destId="{5C010158-EFE1-4016-97D3-157DBB9CA008}" srcOrd="1" destOrd="0" presId="urn:microsoft.com/office/officeart/2005/8/layout/hierarchy5"/>
    <dgm:cxn modelId="{402E1567-7ADD-43E6-BC3F-42F099CA9B40}" type="presParOf" srcId="{D3A16127-CE30-4B21-BDFA-4874600D314F}" destId="{61C43142-90FB-4BDD-AF70-BB606AE83217}" srcOrd="2" destOrd="0" presId="urn:microsoft.com/office/officeart/2005/8/layout/hierarchy5"/>
    <dgm:cxn modelId="{2FC9DDE3-89F7-4ECC-93FD-9FA215EF4F8E}" type="presParOf" srcId="{61C43142-90FB-4BDD-AF70-BB606AE83217}" destId="{CA758CCB-E034-44C8-84DE-A96F4C3F95D2}" srcOrd="0" destOrd="0" presId="urn:microsoft.com/office/officeart/2005/8/layout/hierarchy5"/>
    <dgm:cxn modelId="{7A4246AE-D075-4DF1-98B2-76576CC7984A}" type="presParOf" srcId="{D3A16127-CE30-4B21-BDFA-4874600D314F}" destId="{2757B302-3465-48DB-984A-4E33B2818581}" srcOrd="3" destOrd="0" presId="urn:microsoft.com/office/officeart/2005/8/layout/hierarchy5"/>
    <dgm:cxn modelId="{173DB87D-1713-4C26-AB6C-0A910BF5989F}" type="presParOf" srcId="{2757B302-3465-48DB-984A-4E33B2818581}" destId="{A669329B-D9E2-4CC5-A0CA-FCADDB16A5EA}" srcOrd="0" destOrd="0" presId="urn:microsoft.com/office/officeart/2005/8/layout/hierarchy5"/>
    <dgm:cxn modelId="{6B17EBE7-52C1-4215-AEBD-638CFB97F5CF}" type="presParOf" srcId="{2757B302-3465-48DB-984A-4E33B2818581}" destId="{29420304-CAFA-46D5-AEE6-4F3D8CFBC6CF}" srcOrd="1" destOrd="0" presId="urn:microsoft.com/office/officeart/2005/8/layout/hierarchy5"/>
    <dgm:cxn modelId="{8380C527-4D2B-4446-9C10-B6D9B91E4391}" type="presParOf" srcId="{8D58C0C5-60A4-454D-A7C7-6670E675C8DA}" destId="{9D5B283F-C924-44A4-95BF-1319A2C200FD}" srcOrd="1" destOrd="0" presId="urn:microsoft.com/office/officeart/2005/8/layout/hierarchy5"/>
    <dgm:cxn modelId="{F46B82D1-E55B-4F7B-9C97-3C99051EFD08}" type="presParOf" srcId="{9D5B283F-C924-44A4-95BF-1319A2C200FD}" destId="{4958F08B-C3B0-4D8C-BF04-8E93D2C3887D}" srcOrd="0" destOrd="0" presId="urn:microsoft.com/office/officeart/2005/8/layout/hierarchy5"/>
    <dgm:cxn modelId="{7FFF1CF1-B096-4E73-8CC8-25B65749430A}" type="presParOf" srcId="{4958F08B-C3B0-4D8C-BF04-8E93D2C3887D}" destId="{9CA81732-F4CE-49F5-ABCC-BC29C9215BD6}" srcOrd="0" destOrd="0" presId="urn:microsoft.com/office/officeart/2005/8/layout/hierarchy5"/>
    <dgm:cxn modelId="{3B77A0DB-0CEA-43DD-9EAD-D8A4B2022BAB}" type="presParOf" srcId="{4958F08B-C3B0-4D8C-BF04-8E93D2C3887D}" destId="{697FD07A-0839-44E6-87A8-DC6E84624732}" srcOrd="1" destOrd="0" presId="urn:microsoft.com/office/officeart/2005/8/layout/hierarchy5"/>
    <dgm:cxn modelId="{073A5917-C8C3-41BE-B28B-C402388EF80B}" type="presParOf" srcId="{9D5B283F-C924-44A4-95BF-1319A2C200FD}" destId="{0E0E39E4-7415-49AD-803D-22A8D8D60577}" srcOrd="1" destOrd="0" presId="urn:microsoft.com/office/officeart/2005/8/layout/hierarchy5"/>
    <dgm:cxn modelId="{057DB4E6-4BBF-476B-9729-7D57416DDC58}" type="presParOf" srcId="{0E0E39E4-7415-49AD-803D-22A8D8D60577}" destId="{214A256C-DF6C-401F-BA89-F82937365672}" srcOrd="0" destOrd="0" presId="urn:microsoft.com/office/officeart/2005/8/layout/hierarchy5"/>
    <dgm:cxn modelId="{ADEDB5D3-339A-4938-8DBE-97EA2CD76C92}" type="presParOf" srcId="{9D5B283F-C924-44A4-95BF-1319A2C200FD}" destId="{7DD2269D-A0C0-4C0F-A342-B05DB925C874}" srcOrd="2" destOrd="0" presId="urn:microsoft.com/office/officeart/2005/8/layout/hierarchy5"/>
    <dgm:cxn modelId="{BCB6420A-1680-4575-8C1B-E8A49466313F}" type="presParOf" srcId="{7DD2269D-A0C0-4C0F-A342-B05DB925C874}" destId="{31FCEB4A-D007-4636-8AFC-FBF64741107A}" srcOrd="0" destOrd="0" presId="urn:microsoft.com/office/officeart/2005/8/layout/hierarchy5"/>
    <dgm:cxn modelId="{F3C63E09-B846-46E8-A20B-E421FD0BF04D}" type="presParOf" srcId="{7DD2269D-A0C0-4C0F-A342-B05DB925C874}" destId="{0A658FD7-D2BD-4DE3-918C-7A26FC1964BC}" srcOrd="1" destOrd="0" presId="urn:microsoft.com/office/officeart/2005/8/layout/hierarchy5"/>
    <dgm:cxn modelId="{1189DC9C-833C-4F5F-BE8B-06954F0F8DA4}" type="presParOf" srcId="{9D5B283F-C924-44A4-95BF-1319A2C200FD}" destId="{A7C1493F-FC46-4367-BE8B-1C0A592C8DFB}" srcOrd="3" destOrd="0" presId="urn:microsoft.com/office/officeart/2005/8/layout/hierarchy5"/>
    <dgm:cxn modelId="{E39BBDB6-5AD6-44F6-AE61-2B55F750AD4C}" type="presParOf" srcId="{A7C1493F-FC46-4367-BE8B-1C0A592C8DFB}" destId="{6B51EB0B-C1AD-4B4A-8219-14A3060E84B8}" srcOrd="0" destOrd="0" presId="urn:microsoft.com/office/officeart/2005/8/layout/hierarchy5"/>
    <dgm:cxn modelId="{ECC30C90-F1A4-4D9F-A67C-3E6FD4E58742}" type="presParOf" srcId="{9D5B283F-C924-44A4-95BF-1319A2C200FD}" destId="{376F853D-9562-4AED-A33E-751679D6134D}" srcOrd="4" destOrd="0" presId="urn:microsoft.com/office/officeart/2005/8/layout/hierarchy5"/>
    <dgm:cxn modelId="{B5C32749-6D8D-459B-B423-53AAA5F3C7E5}" type="presParOf" srcId="{376F853D-9562-4AED-A33E-751679D6134D}" destId="{4197D089-C911-435A-92D4-FC075C87574E}" srcOrd="0" destOrd="0" presId="urn:microsoft.com/office/officeart/2005/8/layout/hierarchy5"/>
    <dgm:cxn modelId="{49F5C7BE-D886-4566-B295-3FAB1544A364}" type="presParOf" srcId="{376F853D-9562-4AED-A33E-751679D6134D}" destId="{F0B66C4C-9FC4-4092-921A-143AF7B67B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9D7BD10-5916-40EF-A16E-504931AE48A5}">
      <dgm:prSet phldrT="[Tekst]" custT="1"/>
      <dgm:spPr/>
      <dgm:t>
        <a:bodyPr/>
        <a:lstStyle/>
        <a:p>
          <a:r>
            <a:rPr lang="nb-NO" sz="1400"/>
            <a:t>Masterprogram</a:t>
          </a:r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54AB7E41-5C57-4A45-B6B9-62FC89821595}">
      <dgm:prSet phldrT="[Tekst]" custT="1"/>
      <dgm:spPr/>
      <dgm:t>
        <a:bodyPr/>
        <a:lstStyle/>
        <a:p>
          <a:r>
            <a:rPr lang="nb-NO" sz="1200"/>
            <a:t>333333 Master </a:t>
          </a:r>
          <a:r>
            <a:rPr lang="nb-NO" sz="1200" err="1"/>
            <a:t>fysio</a:t>
          </a:r>
          <a:endParaRPr lang="nb-NO" sz="1200"/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200"/>
            <a:t>333333001 Masterstudent XX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A80DB4F5-681A-46D8-B028-B8248EAD5BA3}">
      <dgm:prSet phldrT="[Tekst]" custT="1"/>
      <dgm:spPr/>
      <dgm:t>
        <a:bodyPr/>
        <a:lstStyle/>
        <a:p>
          <a:r>
            <a:rPr lang="nb-NO" sz="1200"/>
            <a:t>333333002 Masterstudent YY</a:t>
          </a:r>
        </a:p>
      </dgm:t>
    </dgm:pt>
    <dgm:pt modelId="{9DF3BA3D-F408-4101-A4FC-B6CACB2981EF}" type="parTrans" cxnId="{C5E9E411-8768-418E-A618-61F0CB99CEFE}">
      <dgm:prSet custT="1"/>
      <dgm:spPr/>
      <dgm:t>
        <a:bodyPr/>
        <a:lstStyle/>
        <a:p>
          <a:endParaRPr lang="nb-NO" sz="100"/>
        </a:p>
      </dgm:t>
    </dgm:pt>
    <dgm:pt modelId="{073EAD9E-E964-4D23-BF1F-D30E886066B0}" type="sibTrans" cxnId="{C5E9E411-8768-418E-A618-61F0CB99CEFE}">
      <dgm:prSet/>
      <dgm:spPr/>
      <dgm:t>
        <a:bodyPr/>
        <a:lstStyle/>
        <a:p>
          <a:endParaRPr lang="nb-NO" sz="900"/>
        </a:p>
      </dgm:t>
    </dgm:pt>
    <dgm:pt modelId="{67751FE8-738B-46CF-BD08-F0FC5E048B81}">
      <dgm:prSet phldrT="[Tekst]" custT="1"/>
      <dgm:spPr/>
      <dgm:t>
        <a:bodyPr/>
        <a:lstStyle/>
        <a:p>
          <a:r>
            <a:rPr lang="nb-NO" sz="1200"/>
            <a:t>444444 Master </a:t>
          </a:r>
          <a:r>
            <a:rPr lang="nb-NO" sz="1200" err="1"/>
            <a:t>nevro</a:t>
          </a:r>
          <a:endParaRPr lang="nb-NO" sz="1200"/>
        </a:p>
      </dgm:t>
    </dgm:pt>
    <dgm:pt modelId="{F1B671B6-A9CE-4640-B0AB-A51B20E658CC}" type="parTrans" cxnId="{504F35A7-C47A-45D7-AEDC-D36C319FFD7C}">
      <dgm:prSet custT="1"/>
      <dgm:spPr/>
      <dgm:t>
        <a:bodyPr/>
        <a:lstStyle/>
        <a:p>
          <a:endParaRPr lang="nb-NO" sz="100"/>
        </a:p>
      </dgm:t>
    </dgm:pt>
    <dgm:pt modelId="{95F02C6D-A6F4-48B8-8D90-6F3D38B4F918}" type="sibTrans" cxnId="{504F35A7-C47A-45D7-AEDC-D36C319FFD7C}">
      <dgm:prSet/>
      <dgm:spPr/>
      <dgm:t>
        <a:bodyPr/>
        <a:lstStyle/>
        <a:p>
          <a:endParaRPr lang="nb-NO" sz="900"/>
        </a:p>
      </dgm:t>
    </dgm:pt>
    <dgm:pt modelId="{3C5DF60D-BF54-49FD-8862-A904172A7B29}">
      <dgm:prSet phldrT="[Tekst]" custT="1"/>
      <dgm:spPr/>
      <dgm:t>
        <a:bodyPr/>
        <a:lstStyle/>
        <a:p>
          <a:r>
            <a:rPr lang="nb-NO" sz="1200"/>
            <a:t>444444001</a:t>
          </a:r>
        </a:p>
        <a:p>
          <a:r>
            <a:rPr lang="nb-NO" sz="1200"/>
            <a:t>Generell drift</a:t>
          </a:r>
        </a:p>
      </dgm:t>
    </dgm:pt>
    <dgm:pt modelId="{087E36DB-484E-4E58-A349-9B15ABE8AF61}" type="parTrans" cxnId="{85D3A73D-E939-49D0-9306-CFC4BC239742}">
      <dgm:prSet custT="1"/>
      <dgm:spPr/>
      <dgm:t>
        <a:bodyPr/>
        <a:lstStyle/>
        <a:p>
          <a:endParaRPr lang="nb-NO" sz="100"/>
        </a:p>
      </dgm:t>
    </dgm:pt>
    <dgm:pt modelId="{2E945077-5107-449C-B3F1-9B923CAB9519}" type="sibTrans" cxnId="{85D3A73D-E939-49D0-9306-CFC4BC239742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7072F71-4897-402F-B494-F4623B344353}">
      <dgm:prSet phldrT="[Tekst]" custT="1"/>
      <dgm:spPr/>
      <dgm:t>
        <a:bodyPr/>
        <a:lstStyle/>
        <a:p>
          <a:r>
            <a:rPr lang="nb-NO" sz="1200"/>
            <a:t>444444002 Investering simulering</a:t>
          </a:r>
        </a:p>
      </dgm:t>
    </dgm:pt>
    <dgm:pt modelId="{4C8A946D-DA81-4BFC-B1EC-4346E90DFA03}" type="parTrans" cxnId="{3EB82E42-C85D-40F7-8F94-8400B17CDE82}">
      <dgm:prSet/>
      <dgm:spPr/>
      <dgm:t>
        <a:bodyPr/>
        <a:lstStyle/>
        <a:p>
          <a:endParaRPr lang="nb-NO"/>
        </a:p>
      </dgm:t>
    </dgm:pt>
    <dgm:pt modelId="{1AE7DE31-F272-4046-965B-38581BBF5930}" type="sibTrans" cxnId="{3EB82E42-C85D-40F7-8F94-8400B17CDE82}">
      <dgm:prSet/>
      <dgm:spPr/>
      <dgm:t>
        <a:bodyPr/>
        <a:lstStyle/>
        <a:p>
          <a:endParaRPr lang="nb-NO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2"/>
      <dgm:spPr/>
    </dgm:pt>
    <dgm:pt modelId="{54D75276-1A39-47DE-9F78-430842048905}" type="pres">
      <dgm:prSet presAssocID="{3F776734-8251-4DC1-A41E-1310B9C4E0DF}" presName="connTx" presStyleLbl="parChTrans1D2" presStyleIdx="0" presStyleCnt="2"/>
      <dgm:spPr/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2"/>
      <dgm:spPr/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4"/>
      <dgm:spPr/>
    </dgm:pt>
    <dgm:pt modelId="{A7C50161-927A-47EC-B63B-B8C344690E94}" type="pres">
      <dgm:prSet presAssocID="{794FED05-47DB-45CE-AC08-9990E07312DF}" presName="connTx" presStyleLbl="parChTrans1D3" presStyleIdx="0" presStyleCnt="4"/>
      <dgm:spPr/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4"/>
      <dgm:spPr/>
    </dgm:pt>
    <dgm:pt modelId="{B7FB36E5-4DEE-44D4-A2A0-6C1912C53BC2}" type="pres">
      <dgm:prSet presAssocID="{E8AC750F-2FF6-40E4-8453-D6E0FD024FA1}" presName="hierChild3" presStyleCnt="0"/>
      <dgm:spPr/>
    </dgm:pt>
    <dgm:pt modelId="{8CF9F0B5-AAFC-48F5-807D-1EFFF15F2E69}" type="pres">
      <dgm:prSet presAssocID="{9DF3BA3D-F408-4101-A4FC-B6CACB2981EF}" presName="Name25" presStyleLbl="parChTrans1D3" presStyleIdx="1" presStyleCnt="4"/>
      <dgm:spPr/>
    </dgm:pt>
    <dgm:pt modelId="{EA29F95E-15AF-48A6-83F0-794D4C5E302C}" type="pres">
      <dgm:prSet presAssocID="{9DF3BA3D-F408-4101-A4FC-B6CACB2981EF}" presName="connTx" presStyleLbl="parChTrans1D3" presStyleIdx="1" presStyleCnt="4"/>
      <dgm:spPr/>
    </dgm:pt>
    <dgm:pt modelId="{F5ED635F-A591-4CEC-A697-3DBB2178DACA}" type="pres">
      <dgm:prSet presAssocID="{A80DB4F5-681A-46D8-B028-B8248EAD5BA3}" presName="Name30" presStyleCnt="0"/>
      <dgm:spPr/>
    </dgm:pt>
    <dgm:pt modelId="{F11B34D1-E246-4446-AAC6-E4A36B85FF12}" type="pres">
      <dgm:prSet presAssocID="{A80DB4F5-681A-46D8-B028-B8248EAD5BA3}" presName="level2Shape" presStyleLbl="node3" presStyleIdx="1" presStyleCnt="4"/>
      <dgm:spPr/>
    </dgm:pt>
    <dgm:pt modelId="{616C9D17-1CD7-4E03-AA51-6209DF770C50}" type="pres">
      <dgm:prSet presAssocID="{A80DB4F5-681A-46D8-B028-B8248EAD5BA3}" presName="hierChild3" presStyleCnt="0"/>
      <dgm:spPr/>
    </dgm:pt>
    <dgm:pt modelId="{D5BE51A4-22A1-45A6-BAEB-5092DC5DEE49}" type="pres">
      <dgm:prSet presAssocID="{F1B671B6-A9CE-4640-B0AB-A51B20E658CC}" presName="Name25" presStyleLbl="parChTrans1D2" presStyleIdx="1" presStyleCnt="2"/>
      <dgm:spPr/>
    </dgm:pt>
    <dgm:pt modelId="{71A627F0-4915-45C8-816D-6E030C90D6D7}" type="pres">
      <dgm:prSet presAssocID="{F1B671B6-A9CE-4640-B0AB-A51B20E658CC}" presName="connTx" presStyleLbl="parChTrans1D2" presStyleIdx="1" presStyleCnt="2"/>
      <dgm:spPr/>
    </dgm:pt>
    <dgm:pt modelId="{6F6908CF-3300-41DF-A9B3-92BA421A3483}" type="pres">
      <dgm:prSet presAssocID="{67751FE8-738B-46CF-BD08-F0FC5E048B81}" presName="Name30" presStyleCnt="0"/>
      <dgm:spPr/>
    </dgm:pt>
    <dgm:pt modelId="{ABCA2AB5-31E5-4A60-855A-972D94E84372}" type="pres">
      <dgm:prSet presAssocID="{67751FE8-738B-46CF-BD08-F0FC5E048B81}" presName="level2Shape" presStyleLbl="node2" presStyleIdx="1" presStyleCnt="2"/>
      <dgm:spPr/>
    </dgm:pt>
    <dgm:pt modelId="{17BD10DE-6F91-451F-A056-83D010BB3ACA}" type="pres">
      <dgm:prSet presAssocID="{67751FE8-738B-46CF-BD08-F0FC5E048B81}" presName="hierChild3" presStyleCnt="0"/>
      <dgm:spPr/>
    </dgm:pt>
    <dgm:pt modelId="{77150375-35D9-4E8A-A191-228EB82C5D21}" type="pres">
      <dgm:prSet presAssocID="{087E36DB-484E-4E58-A349-9B15ABE8AF61}" presName="Name25" presStyleLbl="parChTrans1D3" presStyleIdx="2" presStyleCnt="4"/>
      <dgm:spPr/>
    </dgm:pt>
    <dgm:pt modelId="{4868D1C0-BE0C-423C-A44B-BA720359DC9D}" type="pres">
      <dgm:prSet presAssocID="{087E36DB-484E-4E58-A349-9B15ABE8AF61}" presName="connTx" presStyleLbl="parChTrans1D3" presStyleIdx="2" presStyleCnt="4"/>
      <dgm:spPr/>
    </dgm:pt>
    <dgm:pt modelId="{AA259918-6D0C-4758-B958-3008B9EA7A76}" type="pres">
      <dgm:prSet presAssocID="{3C5DF60D-BF54-49FD-8862-A904172A7B29}" presName="Name30" presStyleCnt="0"/>
      <dgm:spPr/>
    </dgm:pt>
    <dgm:pt modelId="{19082A1C-C158-4088-BFF4-A000F078F443}" type="pres">
      <dgm:prSet presAssocID="{3C5DF60D-BF54-49FD-8862-A904172A7B29}" presName="level2Shape" presStyleLbl="node3" presStyleIdx="2" presStyleCnt="4"/>
      <dgm:spPr/>
    </dgm:pt>
    <dgm:pt modelId="{D3A3DA0B-936D-4BE7-8E0C-142589D1232A}" type="pres">
      <dgm:prSet presAssocID="{3C5DF60D-BF54-49FD-8862-A904172A7B29}" presName="hierChild3" presStyleCnt="0"/>
      <dgm:spPr/>
    </dgm:pt>
    <dgm:pt modelId="{3728E5FB-7008-4FE2-9F6A-F1B7B9038021}" type="pres">
      <dgm:prSet presAssocID="{4C8A946D-DA81-4BFC-B1EC-4346E90DFA03}" presName="Name25" presStyleLbl="parChTrans1D3" presStyleIdx="3" presStyleCnt="4"/>
      <dgm:spPr/>
    </dgm:pt>
    <dgm:pt modelId="{8358C5B2-3BA0-47FA-A26C-05E05707F9A9}" type="pres">
      <dgm:prSet presAssocID="{4C8A946D-DA81-4BFC-B1EC-4346E90DFA03}" presName="connTx" presStyleLbl="parChTrans1D3" presStyleIdx="3" presStyleCnt="4"/>
      <dgm:spPr/>
    </dgm:pt>
    <dgm:pt modelId="{B6256A62-1BC2-4024-A9E1-5C9031BD378A}" type="pres">
      <dgm:prSet presAssocID="{B7072F71-4897-402F-B494-F4623B344353}" presName="Name30" presStyleCnt="0"/>
      <dgm:spPr/>
    </dgm:pt>
    <dgm:pt modelId="{5DCD88EE-F40B-4799-82E8-C29E501B3021}" type="pres">
      <dgm:prSet presAssocID="{B7072F71-4897-402F-B494-F4623B344353}" presName="level2Shape" presStyleLbl="node3" presStyleIdx="3" presStyleCnt="4"/>
      <dgm:spPr/>
    </dgm:pt>
    <dgm:pt modelId="{B6685376-692F-41C6-9029-23D768156401}" type="pres">
      <dgm:prSet presAssocID="{B7072F71-4897-402F-B494-F4623B344353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C5E9E411-8768-418E-A618-61F0CB99CEFE}" srcId="{54AB7E41-5C57-4A45-B6B9-62FC89821595}" destId="{A80DB4F5-681A-46D8-B028-B8248EAD5BA3}" srcOrd="1" destOrd="0" parTransId="{9DF3BA3D-F408-4101-A4FC-B6CACB2981EF}" sibTransId="{073EAD9E-E964-4D23-BF1F-D30E886066B0}"/>
    <dgm:cxn modelId="{BFA4C513-61E7-4D47-AA8F-538146810DDC}" type="presOf" srcId="{A80DB4F5-681A-46D8-B028-B8248EAD5BA3}" destId="{F11B34D1-E246-4446-AAC6-E4A36B85FF12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AFB2D62E-5F43-4319-BC5B-E2162EEA5E96}" type="presOf" srcId="{F1B671B6-A9CE-4640-B0AB-A51B20E658CC}" destId="{D5BE51A4-22A1-45A6-BAEB-5092DC5DEE49}" srcOrd="0" destOrd="0" presId="urn:microsoft.com/office/officeart/2005/8/layout/hierarchy5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EB2C6A39-79B7-46EE-82B6-EDBDC06C9DAF}" type="presOf" srcId="{B7072F71-4897-402F-B494-F4623B344353}" destId="{5DCD88EE-F40B-4799-82E8-C29E501B3021}" srcOrd="0" destOrd="0" presId="urn:microsoft.com/office/officeart/2005/8/layout/hierarchy5"/>
    <dgm:cxn modelId="{85D3A73D-E939-49D0-9306-CFC4BC239742}" srcId="{67751FE8-738B-46CF-BD08-F0FC5E048B81}" destId="{3C5DF60D-BF54-49FD-8862-A904172A7B29}" srcOrd="0" destOrd="0" parTransId="{087E36DB-484E-4E58-A349-9B15ABE8AF61}" sibTransId="{2E945077-5107-449C-B3F1-9B923CAB9519}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8702B65F-525D-49A1-B6C4-AA301F43C59C}" type="presOf" srcId="{4C8A946D-DA81-4BFC-B1EC-4346E90DFA03}" destId="{8358C5B2-3BA0-47FA-A26C-05E05707F9A9}" srcOrd="1" destOrd="0" presId="urn:microsoft.com/office/officeart/2005/8/layout/hierarchy5"/>
    <dgm:cxn modelId="{0064F75F-9516-49DF-AF50-E765DA604ED6}" type="presOf" srcId="{3C5DF60D-BF54-49FD-8862-A904172A7B29}" destId="{19082A1C-C158-4088-BFF4-A000F078F443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3EB82E42-C85D-40F7-8F94-8400B17CDE82}" srcId="{67751FE8-738B-46CF-BD08-F0FC5E048B81}" destId="{B7072F71-4897-402F-B494-F4623B344353}" srcOrd="1" destOrd="0" parTransId="{4C8A946D-DA81-4BFC-B1EC-4346E90DFA03}" sibTransId="{1AE7DE31-F272-4046-965B-38581BBF5930}"/>
    <dgm:cxn modelId="{8DA5684A-3958-47C9-B52B-C41CBF930737}" type="presOf" srcId="{087E36DB-484E-4E58-A349-9B15ABE8AF61}" destId="{4868D1C0-BE0C-423C-A44B-BA720359DC9D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5FB5664C-650D-4C29-8F3B-493CF77C0B3D}" type="presOf" srcId="{F1B671B6-A9CE-4640-B0AB-A51B20E658CC}" destId="{71A627F0-4915-45C8-816D-6E030C90D6D7}" srcOrd="1" destOrd="0" presId="urn:microsoft.com/office/officeart/2005/8/layout/hierarchy5"/>
    <dgm:cxn modelId="{13774B4E-0637-4836-9DB7-FE790988A89D}" type="presOf" srcId="{4C8A946D-DA81-4BFC-B1EC-4346E90DFA03}" destId="{3728E5FB-7008-4FE2-9F6A-F1B7B9038021}" srcOrd="0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43445798-72DA-46A4-821E-A4116692B243}" type="presOf" srcId="{67751FE8-738B-46CF-BD08-F0FC5E048B81}" destId="{ABCA2AB5-31E5-4A60-855A-972D94E84372}" srcOrd="0" destOrd="0" presId="urn:microsoft.com/office/officeart/2005/8/layout/hierarchy5"/>
    <dgm:cxn modelId="{504F35A7-C47A-45D7-AEDC-D36C319FFD7C}" srcId="{B9D7BD10-5916-40EF-A16E-504931AE48A5}" destId="{67751FE8-738B-46CF-BD08-F0FC5E048B81}" srcOrd="1" destOrd="0" parTransId="{F1B671B6-A9CE-4640-B0AB-A51B20E658CC}" sibTransId="{95F02C6D-A6F4-48B8-8D90-6F3D38B4F918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3F082EAF-2108-4903-9521-91A0A7DA3651}" type="presOf" srcId="{9DF3BA3D-F408-4101-A4FC-B6CACB2981EF}" destId="{EA29F95E-15AF-48A6-83F0-794D4C5E302C}" srcOrd="1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130884CF-7782-4B23-9949-B06E136D81C8}" type="presOf" srcId="{087E36DB-484E-4E58-A349-9B15ABE8AF61}" destId="{77150375-35D9-4E8A-A191-228EB82C5D21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4E6A4BDD-337C-491B-9CDF-2F1BA215B3E7}" type="presOf" srcId="{9DF3BA3D-F408-4101-A4FC-B6CACB2981EF}" destId="{8CF9F0B5-AAFC-48F5-807D-1EFFF15F2E69}" srcOrd="0" destOrd="0" presId="urn:microsoft.com/office/officeart/2005/8/layout/hierarchy5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25C7AFF9-DE63-446F-93DD-651744D557F7}" type="presParOf" srcId="{2D20AB04-3706-4054-8CB7-1EFC10C3F140}" destId="{8CF9F0B5-AAFC-48F5-807D-1EFFF15F2E69}" srcOrd="2" destOrd="0" presId="urn:microsoft.com/office/officeart/2005/8/layout/hierarchy5"/>
    <dgm:cxn modelId="{CA7DB29E-2C65-49D8-98FA-00C6B7CEFAC1}" type="presParOf" srcId="{8CF9F0B5-AAFC-48F5-807D-1EFFF15F2E69}" destId="{EA29F95E-15AF-48A6-83F0-794D4C5E302C}" srcOrd="0" destOrd="0" presId="urn:microsoft.com/office/officeart/2005/8/layout/hierarchy5"/>
    <dgm:cxn modelId="{A9A7536C-F447-42F4-B9A0-C778997A01C1}" type="presParOf" srcId="{2D20AB04-3706-4054-8CB7-1EFC10C3F140}" destId="{F5ED635F-A591-4CEC-A697-3DBB2178DACA}" srcOrd="3" destOrd="0" presId="urn:microsoft.com/office/officeart/2005/8/layout/hierarchy5"/>
    <dgm:cxn modelId="{270CDE93-ABEA-46F8-BC16-29ACCBE6E547}" type="presParOf" srcId="{F5ED635F-A591-4CEC-A697-3DBB2178DACA}" destId="{F11B34D1-E246-4446-AAC6-E4A36B85FF12}" srcOrd="0" destOrd="0" presId="urn:microsoft.com/office/officeart/2005/8/layout/hierarchy5"/>
    <dgm:cxn modelId="{90C8F3ED-CD6B-42A0-812F-AE97960CE33D}" type="presParOf" srcId="{F5ED635F-A591-4CEC-A697-3DBB2178DACA}" destId="{616C9D17-1CD7-4E03-AA51-6209DF770C50}" srcOrd="1" destOrd="0" presId="urn:microsoft.com/office/officeart/2005/8/layout/hierarchy5"/>
    <dgm:cxn modelId="{AB12210C-9543-44CD-87F5-A2B08401037E}" type="presParOf" srcId="{61F55623-61BA-4BB8-9B7C-DF487421A484}" destId="{D5BE51A4-22A1-45A6-BAEB-5092DC5DEE49}" srcOrd="2" destOrd="0" presId="urn:microsoft.com/office/officeart/2005/8/layout/hierarchy5"/>
    <dgm:cxn modelId="{73778280-B2EA-4E75-B878-B374CC17BB58}" type="presParOf" srcId="{D5BE51A4-22A1-45A6-BAEB-5092DC5DEE49}" destId="{71A627F0-4915-45C8-816D-6E030C90D6D7}" srcOrd="0" destOrd="0" presId="urn:microsoft.com/office/officeart/2005/8/layout/hierarchy5"/>
    <dgm:cxn modelId="{4572304C-FF66-4392-803D-535CB7A9BBB2}" type="presParOf" srcId="{61F55623-61BA-4BB8-9B7C-DF487421A484}" destId="{6F6908CF-3300-41DF-A9B3-92BA421A3483}" srcOrd="3" destOrd="0" presId="urn:microsoft.com/office/officeart/2005/8/layout/hierarchy5"/>
    <dgm:cxn modelId="{2F280445-F4EE-4907-9B1F-18246DC2519A}" type="presParOf" srcId="{6F6908CF-3300-41DF-A9B3-92BA421A3483}" destId="{ABCA2AB5-31E5-4A60-855A-972D94E84372}" srcOrd="0" destOrd="0" presId="urn:microsoft.com/office/officeart/2005/8/layout/hierarchy5"/>
    <dgm:cxn modelId="{CFEDBC09-3D28-4690-96D6-8FC5866FC1C3}" type="presParOf" srcId="{6F6908CF-3300-41DF-A9B3-92BA421A3483}" destId="{17BD10DE-6F91-451F-A056-83D010BB3ACA}" srcOrd="1" destOrd="0" presId="urn:microsoft.com/office/officeart/2005/8/layout/hierarchy5"/>
    <dgm:cxn modelId="{1C3848AE-F259-4DD0-9228-D482DB29F4E2}" type="presParOf" srcId="{17BD10DE-6F91-451F-A056-83D010BB3ACA}" destId="{77150375-35D9-4E8A-A191-228EB82C5D21}" srcOrd="0" destOrd="0" presId="urn:microsoft.com/office/officeart/2005/8/layout/hierarchy5"/>
    <dgm:cxn modelId="{F6DB3924-6130-40BB-996A-D5E61E7B0430}" type="presParOf" srcId="{77150375-35D9-4E8A-A191-228EB82C5D21}" destId="{4868D1C0-BE0C-423C-A44B-BA720359DC9D}" srcOrd="0" destOrd="0" presId="urn:microsoft.com/office/officeart/2005/8/layout/hierarchy5"/>
    <dgm:cxn modelId="{37765B51-85AA-4F4E-8D06-77029D878BFD}" type="presParOf" srcId="{17BD10DE-6F91-451F-A056-83D010BB3ACA}" destId="{AA259918-6D0C-4758-B958-3008B9EA7A76}" srcOrd="1" destOrd="0" presId="urn:microsoft.com/office/officeart/2005/8/layout/hierarchy5"/>
    <dgm:cxn modelId="{624532BC-A4FD-4620-AD52-81575FEE7AF6}" type="presParOf" srcId="{AA259918-6D0C-4758-B958-3008B9EA7A76}" destId="{19082A1C-C158-4088-BFF4-A000F078F443}" srcOrd="0" destOrd="0" presId="urn:microsoft.com/office/officeart/2005/8/layout/hierarchy5"/>
    <dgm:cxn modelId="{AEA40EFF-F5BF-45F6-9664-ACB7C4BB724A}" type="presParOf" srcId="{AA259918-6D0C-4758-B958-3008B9EA7A76}" destId="{D3A3DA0B-936D-4BE7-8E0C-142589D1232A}" srcOrd="1" destOrd="0" presId="urn:microsoft.com/office/officeart/2005/8/layout/hierarchy5"/>
    <dgm:cxn modelId="{4BA8053E-441B-4A74-8A31-3CF790D7E2C2}" type="presParOf" srcId="{17BD10DE-6F91-451F-A056-83D010BB3ACA}" destId="{3728E5FB-7008-4FE2-9F6A-F1B7B9038021}" srcOrd="2" destOrd="0" presId="urn:microsoft.com/office/officeart/2005/8/layout/hierarchy5"/>
    <dgm:cxn modelId="{428239B5-67FA-4E4A-ACF0-984F1FCD186C}" type="presParOf" srcId="{3728E5FB-7008-4FE2-9F6A-F1B7B9038021}" destId="{8358C5B2-3BA0-47FA-A26C-05E05707F9A9}" srcOrd="0" destOrd="0" presId="urn:microsoft.com/office/officeart/2005/8/layout/hierarchy5"/>
    <dgm:cxn modelId="{06C96F16-D4EC-4137-8B17-4A2482920987}" type="presParOf" srcId="{17BD10DE-6F91-451F-A056-83D010BB3ACA}" destId="{B6256A62-1BC2-4024-A9E1-5C9031BD378A}" srcOrd="3" destOrd="0" presId="urn:microsoft.com/office/officeart/2005/8/layout/hierarchy5"/>
    <dgm:cxn modelId="{D3047156-8F6B-421C-A5D3-1318D5783CBF}" type="presParOf" srcId="{B6256A62-1BC2-4024-A9E1-5C9031BD378A}" destId="{5DCD88EE-F40B-4799-82E8-C29E501B3021}" srcOrd="0" destOrd="0" presId="urn:microsoft.com/office/officeart/2005/8/layout/hierarchy5"/>
    <dgm:cxn modelId="{B692599A-4FCA-46C8-B79D-DBDD6EB706EE}" type="presParOf" srcId="{B6256A62-1BC2-4024-A9E1-5C9031BD378A}" destId="{B6685376-692F-41C6-9029-23D768156401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AB7E41-5C57-4A45-B6B9-62FC89821595}">
      <dgm:prSet phldrT="[Tekst]" custT="1"/>
      <dgm:spPr/>
      <dgm:t>
        <a:bodyPr/>
        <a:lstStyle/>
        <a:p>
          <a:r>
            <a:rPr lang="nb-NO" sz="1200"/>
            <a:t>222222 </a:t>
          </a:r>
          <a:r>
            <a:rPr lang="nb-NO" sz="1200" err="1"/>
            <a:t>Anuum</a:t>
          </a:r>
          <a:endParaRPr lang="nb-NO" sz="1200"/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200"/>
            <a:t>222222001 Professor XX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A80DB4F5-681A-46D8-B028-B8248EAD5BA3}">
      <dgm:prSet phldrT="[Tekst]" custT="1"/>
      <dgm:spPr/>
      <dgm:t>
        <a:bodyPr/>
        <a:lstStyle/>
        <a:p>
          <a:r>
            <a:rPr lang="nb-NO" sz="1200"/>
            <a:t>222222002 </a:t>
          </a:r>
          <a:r>
            <a:rPr lang="nb-NO" sz="1200" err="1"/>
            <a:t>Førsteam</a:t>
          </a:r>
          <a:r>
            <a:rPr lang="nb-NO" sz="1200"/>
            <a:t>. YY</a:t>
          </a:r>
        </a:p>
      </dgm:t>
    </dgm:pt>
    <dgm:pt modelId="{9DF3BA3D-F408-4101-A4FC-B6CACB2981EF}" type="parTrans" cxnId="{C5E9E411-8768-418E-A618-61F0CB99CEFE}">
      <dgm:prSet custT="1"/>
      <dgm:spPr/>
      <dgm:t>
        <a:bodyPr/>
        <a:lstStyle/>
        <a:p>
          <a:endParaRPr lang="nb-NO" sz="100"/>
        </a:p>
      </dgm:t>
    </dgm:pt>
    <dgm:pt modelId="{073EAD9E-E964-4D23-BF1F-D30E886066B0}" type="sibTrans" cxnId="{C5E9E411-8768-418E-A618-61F0CB99CEFE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9D7BD10-5916-40EF-A16E-504931AE48A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</a:t>
          </a:r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1"/>
      <dgm:spPr/>
    </dgm:pt>
    <dgm:pt modelId="{54D75276-1A39-47DE-9F78-430842048905}" type="pres">
      <dgm:prSet presAssocID="{3F776734-8251-4DC1-A41E-1310B9C4E0DF}" presName="connTx" presStyleLbl="parChTrans1D2" presStyleIdx="0" presStyleCnt="1"/>
      <dgm:spPr/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1"/>
      <dgm:spPr/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2"/>
      <dgm:spPr/>
    </dgm:pt>
    <dgm:pt modelId="{A7C50161-927A-47EC-B63B-B8C344690E94}" type="pres">
      <dgm:prSet presAssocID="{794FED05-47DB-45CE-AC08-9990E07312DF}" presName="connTx" presStyleLbl="parChTrans1D3" presStyleIdx="0" presStyleCnt="2"/>
      <dgm:spPr/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2"/>
      <dgm:spPr/>
    </dgm:pt>
    <dgm:pt modelId="{B7FB36E5-4DEE-44D4-A2A0-6C1912C53BC2}" type="pres">
      <dgm:prSet presAssocID="{E8AC750F-2FF6-40E4-8453-D6E0FD024FA1}" presName="hierChild3" presStyleCnt="0"/>
      <dgm:spPr/>
    </dgm:pt>
    <dgm:pt modelId="{8CF9F0B5-AAFC-48F5-807D-1EFFF15F2E69}" type="pres">
      <dgm:prSet presAssocID="{9DF3BA3D-F408-4101-A4FC-B6CACB2981EF}" presName="Name25" presStyleLbl="parChTrans1D3" presStyleIdx="1" presStyleCnt="2"/>
      <dgm:spPr/>
    </dgm:pt>
    <dgm:pt modelId="{EA29F95E-15AF-48A6-83F0-794D4C5E302C}" type="pres">
      <dgm:prSet presAssocID="{9DF3BA3D-F408-4101-A4FC-B6CACB2981EF}" presName="connTx" presStyleLbl="parChTrans1D3" presStyleIdx="1" presStyleCnt="2"/>
      <dgm:spPr/>
    </dgm:pt>
    <dgm:pt modelId="{F5ED635F-A591-4CEC-A697-3DBB2178DACA}" type="pres">
      <dgm:prSet presAssocID="{A80DB4F5-681A-46D8-B028-B8248EAD5BA3}" presName="Name30" presStyleCnt="0"/>
      <dgm:spPr/>
    </dgm:pt>
    <dgm:pt modelId="{F11B34D1-E246-4446-AAC6-E4A36B85FF12}" type="pres">
      <dgm:prSet presAssocID="{A80DB4F5-681A-46D8-B028-B8248EAD5BA3}" presName="level2Shape" presStyleLbl="node3" presStyleIdx="1" presStyleCnt="2"/>
      <dgm:spPr/>
    </dgm:pt>
    <dgm:pt modelId="{616C9D17-1CD7-4E03-AA51-6209DF770C50}" type="pres">
      <dgm:prSet presAssocID="{A80DB4F5-681A-46D8-B028-B8248EAD5BA3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C5E9E411-8768-418E-A618-61F0CB99CEFE}" srcId="{54AB7E41-5C57-4A45-B6B9-62FC89821595}" destId="{A80DB4F5-681A-46D8-B028-B8248EAD5BA3}" srcOrd="1" destOrd="0" parTransId="{9DF3BA3D-F408-4101-A4FC-B6CACB2981EF}" sibTransId="{073EAD9E-E964-4D23-BF1F-D30E886066B0}"/>
    <dgm:cxn modelId="{BFA4C513-61E7-4D47-AA8F-538146810DDC}" type="presOf" srcId="{A80DB4F5-681A-46D8-B028-B8248EAD5BA3}" destId="{F11B34D1-E246-4446-AAC6-E4A36B85FF12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3F082EAF-2108-4903-9521-91A0A7DA3651}" type="presOf" srcId="{9DF3BA3D-F408-4101-A4FC-B6CACB2981EF}" destId="{EA29F95E-15AF-48A6-83F0-794D4C5E302C}" srcOrd="1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4E6A4BDD-337C-491B-9CDF-2F1BA215B3E7}" type="presOf" srcId="{9DF3BA3D-F408-4101-A4FC-B6CACB2981EF}" destId="{8CF9F0B5-AAFC-48F5-807D-1EFFF15F2E69}" srcOrd="0" destOrd="0" presId="urn:microsoft.com/office/officeart/2005/8/layout/hierarchy5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25C7AFF9-DE63-446F-93DD-651744D557F7}" type="presParOf" srcId="{2D20AB04-3706-4054-8CB7-1EFC10C3F140}" destId="{8CF9F0B5-AAFC-48F5-807D-1EFFF15F2E69}" srcOrd="2" destOrd="0" presId="urn:microsoft.com/office/officeart/2005/8/layout/hierarchy5"/>
    <dgm:cxn modelId="{CA7DB29E-2C65-49D8-98FA-00C6B7CEFAC1}" type="presParOf" srcId="{8CF9F0B5-AAFC-48F5-807D-1EFFF15F2E69}" destId="{EA29F95E-15AF-48A6-83F0-794D4C5E302C}" srcOrd="0" destOrd="0" presId="urn:microsoft.com/office/officeart/2005/8/layout/hierarchy5"/>
    <dgm:cxn modelId="{A9A7536C-F447-42F4-B9A0-C778997A01C1}" type="presParOf" srcId="{2D20AB04-3706-4054-8CB7-1EFC10C3F140}" destId="{F5ED635F-A591-4CEC-A697-3DBB2178DACA}" srcOrd="3" destOrd="0" presId="urn:microsoft.com/office/officeart/2005/8/layout/hierarchy5"/>
    <dgm:cxn modelId="{270CDE93-ABEA-46F8-BC16-29ACCBE6E547}" type="presParOf" srcId="{F5ED635F-A591-4CEC-A697-3DBB2178DACA}" destId="{F11B34D1-E246-4446-AAC6-E4A36B85FF12}" srcOrd="0" destOrd="0" presId="urn:microsoft.com/office/officeart/2005/8/layout/hierarchy5"/>
    <dgm:cxn modelId="{90C8F3ED-CD6B-42A0-812F-AE97960CE33D}" type="presParOf" srcId="{F5ED635F-A591-4CEC-A697-3DBB2178DACA}" destId="{616C9D17-1CD7-4E03-AA51-6209DF770C50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AB7E41-5C57-4A45-B6B9-62FC8982159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200"/>
            <a:t>Ikke aktuell/</a:t>
          </a:r>
        </a:p>
        <a:p>
          <a:r>
            <a:rPr lang="nb-NO" sz="1200"/>
            <a:t>111111 Ommøblering EPT</a:t>
          </a:r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200"/>
            <a:t>111111001 Ommøblering EPT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9D7BD10-5916-40EF-A16E-504931AE48A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</a:t>
          </a:r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1"/>
      <dgm:spPr/>
    </dgm:pt>
    <dgm:pt modelId="{54D75276-1A39-47DE-9F78-430842048905}" type="pres">
      <dgm:prSet presAssocID="{3F776734-8251-4DC1-A41E-1310B9C4E0DF}" presName="connTx" presStyleLbl="parChTrans1D2" presStyleIdx="0" presStyleCnt="1"/>
      <dgm:spPr/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1"/>
      <dgm:spPr/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1"/>
      <dgm:spPr/>
    </dgm:pt>
    <dgm:pt modelId="{A7C50161-927A-47EC-B63B-B8C344690E94}" type="pres">
      <dgm:prSet presAssocID="{794FED05-47DB-45CE-AC08-9990E07312DF}" presName="connTx" presStyleLbl="parChTrans1D3" presStyleIdx="0" presStyleCnt="1"/>
      <dgm:spPr/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1"/>
      <dgm:spPr/>
    </dgm:pt>
    <dgm:pt modelId="{B7FB36E5-4DEE-44D4-A2A0-6C1912C53BC2}" type="pres">
      <dgm:prSet presAssocID="{E8AC750F-2FF6-40E4-8453-D6E0FD024FA1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B073B9-BE3D-42E8-A037-12919D9765C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4003DFA-EF96-40E7-BE46-463150B542FF}">
      <dgm:prSet phldrT="[Tekst]"/>
      <dgm:spPr/>
      <dgm:t>
        <a:bodyPr/>
        <a:lstStyle/>
        <a:p>
          <a:r>
            <a:rPr lang="nb-NO"/>
            <a:t>Siste dato i måneden vi stenger</a:t>
          </a:r>
        </a:p>
      </dgm:t>
    </dgm:pt>
    <dgm:pt modelId="{4D06C15E-1796-43A4-9081-85BAE3E0704E}" type="parTrans" cxnId="{E971516A-0571-4391-81F2-2D6657EA3FEC}">
      <dgm:prSet/>
      <dgm:spPr/>
      <dgm:t>
        <a:bodyPr/>
        <a:lstStyle/>
        <a:p>
          <a:endParaRPr lang="nb-NO"/>
        </a:p>
      </dgm:t>
    </dgm:pt>
    <dgm:pt modelId="{5EE13F36-D0D8-4E88-B44A-4EBE46813F11}" type="sibTrans" cxnId="{E971516A-0571-4391-81F2-2D6657EA3FEC}">
      <dgm:prSet/>
      <dgm:spPr/>
      <dgm:t>
        <a:bodyPr/>
        <a:lstStyle/>
        <a:p>
          <a:endParaRPr lang="nb-NO"/>
        </a:p>
      </dgm:t>
    </dgm:pt>
    <dgm:pt modelId="{90420B74-56FC-4F77-98FA-8638204CCC02}">
      <dgm:prSet phldrT="[Tekst]"/>
      <dgm:spPr/>
      <dgm:t>
        <a:bodyPr/>
        <a:lstStyle/>
        <a:p>
          <a:r>
            <a:rPr lang="nb-NO"/>
            <a:t>31.Januar</a:t>
          </a:r>
        </a:p>
      </dgm:t>
    </dgm:pt>
    <dgm:pt modelId="{62D08390-CC28-4E1F-AD93-DC480F7A5EDE}" type="parTrans" cxnId="{4EFE1C85-0335-404E-A453-B318C1C60202}">
      <dgm:prSet/>
      <dgm:spPr/>
      <dgm:t>
        <a:bodyPr/>
        <a:lstStyle/>
        <a:p>
          <a:endParaRPr lang="nb-NO"/>
        </a:p>
      </dgm:t>
    </dgm:pt>
    <dgm:pt modelId="{DAC81D47-3A8F-4A7F-9D86-35093A700C7C}" type="sibTrans" cxnId="{4EFE1C85-0335-404E-A453-B318C1C60202}">
      <dgm:prSet/>
      <dgm:spPr/>
      <dgm:t>
        <a:bodyPr/>
        <a:lstStyle/>
        <a:p>
          <a:endParaRPr lang="nb-NO"/>
        </a:p>
      </dgm:t>
    </dgm:pt>
    <dgm:pt modelId="{17842DFA-4831-4FB3-8F4A-ADAC290DD029}">
      <dgm:prSet phldrT="[Tekst]"/>
      <dgm:spPr/>
      <dgm:t>
        <a:bodyPr/>
        <a:lstStyle/>
        <a:p>
          <a:r>
            <a:rPr lang="nb-NO" err="1"/>
            <a:t>Cut</a:t>
          </a:r>
          <a:r>
            <a:rPr lang="nb-NO"/>
            <a:t> </a:t>
          </a:r>
          <a:r>
            <a:rPr lang="nb-NO" err="1"/>
            <a:t>off</a:t>
          </a:r>
          <a:r>
            <a:rPr lang="nb-NO"/>
            <a:t> 3. virkedag </a:t>
          </a:r>
          <a:r>
            <a:rPr lang="nb-NO" err="1"/>
            <a:t>kl</a:t>
          </a:r>
          <a:r>
            <a:rPr lang="nb-NO"/>
            <a:t> 22:00</a:t>
          </a:r>
        </a:p>
      </dgm:t>
    </dgm:pt>
    <dgm:pt modelId="{8BED95CF-53E8-4C6F-83E5-EA87B5FE8D37}" type="parTrans" cxnId="{F488C4BF-47B8-4136-8C11-4D646724C31B}">
      <dgm:prSet/>
      <dgm:spPr/>
      <dgm:t>
        <a:bodyPr/>
        <a:lstStyle/>
        <a:p>
          <a:endParaRPr lang="nb-NO"/>
        </a:p>
      </dgm:t>
    </dgm:pt>
    <dgm:pt modelId="{56B7DD4A-818F-4C49-949E-B8E9E1756CFC}" type="sibTrans" cxnId="{F488C4BF-47B8-4136-8C11-4D646724C31B}">
      <dgm:prSet/>
      <dgm:spPr/>
      <dgm:t>
        <a:bodyPr/>
        <a:lstStyle/>
        <a:p>
          <a:endParaRPr lang="nb-NO"/>
        </a:p>
      </dgm:t>
    </dgm:pt>
    <dgm:pt modelId="{C99C5BBF-CC94-4902-8A52-9F2FFDAA2697}">
      <dgm:prSet phldrT="[Tekst]"/>
      <dgm:spPr/>
      <dgm:t>
        <a:bodyPr/>
        <a:lstStyle/>
        <a:p>
          <a:r>
            <a:rPr lang="nb-NO"/>
            <a:t>3.Februar </a:t>
          </a:r>
          <a:r>
            <a:rPr lang="nb-NO" err="1"/>
            <a:t>kl</a:t>
          </a:r>
          <a:r>
            <a:rPr lang="nb-NO"/>
            <a:t> 22:00</a:t>
          </a:r>
        </a:p>
      </dgm:t>
    </dgm:pt>
    <dgm:pt modelId="{E9B6D508-3CF2-4E5E-8864-4AD94CB703A4}" type="parTrans" cxnId="{B2F4C179-BF2B-4698-BD9D-0159F7BF12A0}">
      <dgm:prSet/>
      <dgm:spPr/>
      <dgm:t>
        <a:bodyPr/>
        <a:lstStyle/>
        <a:p>
          <a:endParaRPr lang="nb-NO"/>
        </a:p>
      </dgm:t>
    </dgm:pt>
    <dgm:pt modelId="{2C5AC2C7-FD03-40EC-8A21-1A30DF263168}" type="sibTrans" cxnId="{B2F4C179-BF2B-4698-BD9D-0159F7BF12A0}">
      <dgm:prSet/>
      <dgm:spPr/>
      <dgm:t>
        <a:bodyPr/>
        <a:lstStyle/>
        <a:p>
          <a:endParaRPr lang="nb-NO"/>
        </a:p>
      </dgm:t>
    </dgm:pt>
    <dgm:pt modelId="{4AF65FBD-B1DB-4AD1-AD5A-7983BBBB6DE3}">
      <dgm:prSet phldrT="[Tekst]"/>
      <dgm:spPr/>
      <dgm:t>
        <a:bodyPr/>
        <a:lstStyle/>
        <a:p>
          <a:r>
            <a:rPr lang="nb-NO"/>
            <a:t>Periodisering påløpte kostnader/inntekter 5.virkedag </a:t>
          </a:r>
          <a:r>
            <a:rPr lang="nb-NO" err="1"/>
            <a:t>kl</a:t>
          </a:r>
          <a:r>
            <a:rPr lang="nb-NO"/>
            <a:t> 12:00</a:t>
          </a:r>
        </a:p>
      </dgm:t>
    </dgm:pt>
    <dgm:pt modelId="{4A00CD99-F362-4989-9EF3-1AE8B35FBD74}" type="parTrans" cxnId="{5E43A4BE-67A9-4A2D-9DC9-3F2AA6088BD6}">
      <dgm:prSet/>
      <dgm:spPr/>
      <dgm:t>
        <a:bodyPr/>
        <a:lstStyle/>
        <a:p>
          <a:endParaRPr lang="nb-NO"/>
        </a:p>
      </dgm:t>
    </dgm:pt>
    <dgm:pt modelId="{650288D9-64C2-4DE9-A37D-73E0B3A3A132}" type="sibTrans" cxnId="{5E43A4BE-67A9-4A2D-9DC9-3F2AA6088BD6}">
      <dgm:prSet/>
      <dgm:spPr/>
      <dgm:t>
        <a:bodyPr/>
        <a:lstStyle/>
        <a:p>
          <a:endParaRPr lang="nb-NO"/>
        </a:p>
      </dgm:t>
    </dgm:pt>
    <dgm:pt modelId="{6DB4EF80-4ECA-4F29-82C6-7853416646AC}">
      <dgm:prSet phldrT="[Tekst]"/>
      <dgm:spPr/>
      <dgm:t>
        <a:bodyPr/>
        <a:lstStyle/>
        <a:p>
          <a:r>
            <a:rPr lang="nb-NO"/>
            <a:t>7.Februar </a:t>
          </a:r>
          <a:r>
            <a:rPr lang="nb-NO" err="1"/>
            <a:t>kl</a:t>
          </a:r>
          <a:r>
            <a:rPr lang="nb-NO"/>
            <a:t> 12:00</a:t>
          </a:r>
        </a:p>
      </dgm:t>
    </dgm:pt>
    <dgm:pt modelId="{B40250CA-74D2-44C2-9D9B-48641E4694F3}" type="parTrans" cxnId="{A320E572-94E8-4CEC-B2A6-9D93FB923125}">
      <dgm:prSet/>
      <dgm:spPr/>
      <dgm:t>
        <a:bodyPr/>
        <a:lstStyle/>
        <a:p>
          <a:endParaRPr lang="nb-NO"/>
        </a:p>
      </dgm:t>
    </dgm:pt>
    <dgm:pt modelId="{278931FB-3D9F-47EA-ADF7-407D23F5DDA9}" type="sibTrans" cxnId="{A320E572-94E8-4CEC-B2A6-9D93FB923125}">
      <dgm:prSet/>
      <dgm:spPr/>
      <dgm:t>
        <a:bodyPr/>
        <a:lstStyle/>
        <a:p>
          <a:endParaRPr lang="nb-NO"/>
        </a:p>
      </dgm:t>
    </dgm:pt>
    <dgm:pt modelId="{5BFE5FB1-9383-441D-A190-FD6C613F963A}">
      <dgm:prSet phldrT="[Tekst]"/>
      <dgm:spPr/>
      <dgm:t>
        <a:bodyPr/>
        <a:lstStyle/>
        <a:p>
          <a:r>
            <a:rPr lang="nb-NO"/>
            <a:t>Perioden lukket og rapporter kan tas ut</a:t>
          </a:r>
        </a:p>
      </dgm:t>
    </dgm:pt>
    <dgm:pt modelId="{8487996B-772C-48E3-977E-4CB1F0197B1B}" type="parTrans" cxnId="{A63E3064-F2F6-4869-9E1B-DEBB564207EF}">
      <dgm:prSet/>
      <dgm:spPr/>
      <dgm:t>
        <a:bodyPr/>
        <a:lstStyle/>
        <a:p>
          <a:endParaRPr lang="nb-NO"/>
        </a:p>
      </dgm:t>
    </dgm:pt>
    <dgm:pt modelId="{7B824EB4-4DD6-4201-AC90-0776F324A943}" type="sibTrans" cxnId="{A63E3064-F2F6-4869-9E1B-DEBB564207EF}">
      <dgm:prSet/>
      <dgm:spPr/>
      <dgm:t>
        <a:bodyPr/>
        <a:lstStyle/>
        <a:p>
          <a:endParaRPr lang="nb-NO"/>
        </a:p>
      </dgm:t>
    </dgm:pt>
    <dgm:pt modelId="{53121C4A-904C-4C9D-B4AC-395D2CB3E86C}">
      <dgm:prSet phldrT="[Tekst]"/>
      <dgm:spPr/>
      <dgm:t>
        <a:bodyPr/>
        <a:lstStyle/>
        <a:p>
          <a:r>
            <a:rPr lang="nb-NO"/>
            <a:t>15.Februar</a:t>
          </a:r>
        </a:p>
      </dgm:t>
    </dgm:pt>
    <dgm:pt modelId="{830AA916-FAF7-43DA-BD0C-607DB856AC21}" type="parTrans" cxnId="{385EF957-BB44-449C-BC04-6FB892F37BBF}">
      <dgm:prSet/>
      <dgm:spPr/>
      <dgm:t>
        <a:bodyPr/>
        <a:lstStyle/>
        <a:p>
          <a:endParaRPr lang="nb-NO"/>
        </a:p>
      </dgm:t>
    </dgm:pt>
    <dgm:pt modelId="{78C97CFB-A22F-4857-9AE8-674482B09B2C}" type="sibTrans" cxnId="{385EF957-BB44-449C-BC04-6FB892F37BBF}">
      <dgm:prSet/>
      <dgm:spPr/>
      <dgm:t>
        <a:bodyPr/>
        <a:lstStyle/>
        <a:p>
          <a:endParaRPr lang="nb-NO"/>
        </a:p>
      </dgm:t>
    </dgm:pt>
    <dgm:pt modelId="{8FC298B9-83F2-4ADE-A880-996C73F0C03F}" type="pres">
      <dgm:prSet presAssocID="{9CB073B9-BE3D-42E8-A037-12919D9765C7}" presName="linearFlow" presStyleCnt="0">
        <dgm:presLayoutVars>
          <dgm:dir/>
          <dgm:animLvl val="lvl"/>
          <dgm:resizeHandles val="exact"/>
        </dgm:presLayoutVars>
      </dgm:prSet>
      <dgm:spPr/>
    </dgm:pt>
    <dgm:pt modelId="{B1CED1A5-218B-4486-BEC7-4AA58BF15D96}" type="pres">
      <dgm:prSet presAssocID="{14003DFA-EF96-40E7-BE46-463150B542FF}" presName="composite" presStyleCnt="0"/>
      <dgm:spPr/>
    </dgm:pt>
    <dgm:pt modelId="{ADB60EE8-619E-43A4-BB7E-AB760C1B16E7}" type="pres">
      <dgm:prSet presAssocID="{14003DFA-EF96-40E7-BE46-463150B542F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0FAD7B-741A-42C4-90A7-AC0C29EF1FFE}" type="pres">
      <dgm:prSet presAssocID="{14003DFA-EF96-40E7-BE46-463150B542FF}" presName="parSh" presStyleLbl="node1" presStyleIdx="0" presStyleCnt="4"/>
      <dgm:spPr/>
    </dgm:pt>
    <dgm:pt modelId="{E6DE09E2-CD15-40C0-A380-020B907EA723}" type="pres">
      <dgm:prSet presAssocID="{14003DFA-EF96-40E7-BE46-463150B542FF}" presName="desTx" presStyleLbl="fgAcc1" presStyleIdx="0" presStyleCnt="4">
        <dgm:presLayoutVars>
          <dgm:bulletEnabled val="1"/>
        </dgm:presLayoutVars>
      </dgm:prSet>
      <dgm:spPr/>
    </dgm:pt>
    <dgm:pt modelId="{A2AF72E9-95CE-4D29-98F4-6C906779853B}" type="pres">
      <dgm:prSet presAssocID="{5EE13F36-D0D8-4E88-B44A-4EBE46813F11}" presName="sibTrans" presStyleLbl="sibTrans2D1" presStyleIdx="0" presStyleCnt="3"/>
      <dgm:spPr/>
    </dgm:pt>
    <dgm:pt modelId="{FC8AEAA0-30A6-4D5D-B2FB-F9B2689B9732}" type="pres">
      <dgm:prSet presAssocID="{5EE13F36-D0D8-4E88-B44A-4EBE46813F11}" presName="connTx" presStyleLbl="sibTrans2D1" presStyleIdx="0" presStyleCnt="3"/>
      <dgm:spPr/>
    </dgm:pt>
    <dgm:pt modelId="{3504A6E6-1C8E-4FBD-815C-4DB63592EADF}" type="pres">
      <dgm:prSet presAssocID="{17842DFA-4831-4FB3-8F4A-ADAC290DD029}" presName="composite" presStyleCnt="0"/>
      <dgm:spPr/>
    </dgm:pt>
    <dgm:pt modelId="{CCEFC401-BA7E-4797-B24B-2F1FF6DA94C6}" type="pres">
      <dgm:prSet presAssocID="{17842DFA-4831-4FB3-8F4A-ADAC290DD02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646A62-AFB4-4074-9513-DD1FC8B66B1C}" type="pres">
      <dgm:prSet presAssocID="{17842DFA-4831-4FB3-8F4A-ADAC290DD029}" presName="parSh" presStyleLbl="node1" presStyleIdx="1" presStyleCnt="4"/>
      <dgm:spPr/>
    </dgm:pt>
    <dgm:pt modelId="{D1B431A1-4827-4AE9-900F-FEED773E7101}" type="pres">
      <dgm:prSet presAssocID="{17842DFA-4831-4FB3-8F4A-ADAC290DD029}" presName="desTx" presStyleLbl="fgAcc1" presStyleIdx="1" presStyleCnt="4">
        <dgm:presLayoutVars>
          <dgm:bulletEnabled val="1"/>
        </dgm:presLayoutVars>
      </dgm:prSet>
      <dgm:spPr/>
    </dgm:pt>
    <dgm:pt modelId="{CE5204FB-C2CC-4C68-A016-7FC7ECA1CA7F}" type="pres">
      <dgm:prSet presAssocID="{56B7DD4A-818F-4C49-949E-B8E9E1756CFC}" presName="sibTrans" presStyleLbl="sibTrans2D1" presStyleIdx="1" presStyleCnt="3"/>
      <dgm:spPr/>
    </dgm:pt>
    <dgm:pt modelId="{53D94B35-18CF-4138-816D-FBBB3E91F09F}" type="pres">
      <dgm:prSet presAssocID="{56B7DD4A-818F-4C49-949E-B8E9E1756CFC}" presName="connTx" presStyleLbl="sibTrans2D1" presStyleIdx="1" presStyleCnt="3"/>
      <dgm:spPr/>
    </dgm:pt>
    <dgm:pt modelId="{F1145DE5-61CA-47DE-85BC-CCD2C00E8C03}" type="pres">
      <dgm:prSet presAssocID="{4AF65FBD-B1DB-4AD1-AD5A-7983BBBB6DE3}" presName="composite" presStyleCnt="0"/>
      <dgm:spPr/>
    </dgm:pt>
    <dgm:pt modelId="{B0BF0D8E-33C7-4786-9F1D-D2C480F32E64}" type="pres">
      <dgm:prSet presAssocID="{4AF65FBD-B1DB-4AD1-AD5A-7983BBBB6DE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3FAB5D-2FAB-4E35-9E16-46937CA1835B}" type="pres">
      <dgm:prSet presAssocID="{4AF65FBD-B1DB-4AD1-AD5A-7983BBBB6DE3}" presName="parSh" presStyleLbl="node1" presStyleIdx="2" presStyleCnt="4" custLinFactNeighborY="-2702"/>
      <dgm:spPr/>
    </dgm:pt>
    <dgm:pt modelId="{1633BD91-45E1-43B0-A480-855FDB18EC01}" type="pres">
      <dgm:prSet presAssocID="{4AF65FBD-B1DB-4AD1-AD5A-7983BBBB6DE3}" presName="desTx" presStyleLbl="fgAcc1" presStyleIdx="2" presStyleCnt="4">
        <dgm:presLayoutVars>
          <dgm:bulletEnabled val="1"/>
        </dgm:presLayoutVars>
      </dgm:prSet>
      <dgm:spPr/>
    </dgm:pt>
    <dgm:pt modelId="{5800596F-7546-40BF-A77D-C18606AF071A}" type="pres">
      <dgm:prSet presAssocID="{650288D9-64C2-4DE9-A37D-73E0B3A3A132}" presName="sibTrans" presStyleLbl="sibTrans2D1" presStyleIdx="2" presStyleCnt="3"/>
      <dgm:spPr/>
    </dgm:pt>
    <dgm:pt modelId="{6F07AF57-8EFA-4707-B81A-CD587403F438}" type="pres">
      <dgm:prSet presAssocID="{650288D9-64C2-4DE9-A37D-73E0B3A3A132}" presName="connTx" presStyleLbl="sibTrans2D1" presStyleIdx="2" presStyleCnt="3"/>
      <dgm:spPr/>
    </dgm:pt>
    <dgm:pt modelId="{2D356A71-C779-4992-A263-F8AD324F9C21}" type="pres">
      <dgm:prSet presAssocID="{5BFE5FB1-9383-441D-A190-FD6C613F963A}" presName="composite" presStyleCnt="0"/>
      <dgm:spPr/>
    </dgm:pt>
    <dgm:pt modelId="{747CCD71-E100-4B2D-8C7A-D7EE31D64DE2}" type="pres">
      <dgm:prSet presAssocID="{5BFE5FB1-9383-441D-A190-FD6C613F963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E0A390-5CCE-44D4-BB72-F703D8CFE982}" type="pres">
      <dgm:prSet presAssocID="{5BFE5FB1-9383-441D-A190-FD6C613F963A}" presName="parSh" presStyleLbl="node1" presStyleIdx="3" presStyleCnt="4"/>
      <dgm:spPr/>
    </dgm:pt>
    <dgm:pt modelId="{2F688441-C80B-4415-A77F-CA33F34000AA}" type="pres">
      <dgm:prSet presAssocID="{5BFE5FB1-9383-441D-A190-FD6C613F963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63539F03-7AE5-4696-BAA8-4BBCA1938911}" type="presOf" srcId="{4AF65FBD-B1DB-4AD1-AD5A-7983BBBB6DE3}" destId="{B0BF0D8E-33C7-4786-9F1D-D2C480F32E64}" srcOrd="0" destOrd="0" presId="urn:microsoft.com/office/officeart/2005/8/layout/process3"/>
    <dgm:cxn modelId="{765C5F09-F1BD-4EDB-ABEA-CB436239BB24}" type="presOf" srcId="{C99C5BBF-CC94-4902-8A52-9F2FFDAA2697}" destId="{D1B431A1-4827-4AE9-900F-FEED773E7101}" srcOrd="0" destOrd="0" presId="urn:microsoft.com/office/officeart/2005/8/layout/process3"/>
    <dgm:cxn modelId="{EF8DDD30-9880-4F11-B3CB-05631105099A}" type="presOf" srcId="{5BFE5FB1-9383-441D-A190-FD6C613F963A}" destId="{747CCD71-E100-4B2D-8C7A-D7EE31D64DE2}" srcOrd="0" destOrd="0" presId="urn:microsoft.com/office/officeart/2005/8/layout/process3"/>
    <dgm:cxn modelId="{12F09235-0C62-4E3C-B84D-1383D525A2C1}" type="presOf" srcId="{53121C4A-904C-4C9D-B4AC-395D2CB3E86C}" destId="{2F688441-C80B-4415-A77F-CA33F34000AA}" srcOrd="0" destOrd="0" presId="urn:microsoft.com/office/officeart/2005/8/layout/process3"/>
    <dgm:cxn modelId="{73C82E37-64D3-41A5-908D-D4197FEC621B}" type="presOf" srcId="{6DB4EF80-4ECA-4F29-82C6-7853416646AC}" destId="{1633BD91-45E1-43B0-A480-855FDB18EC01}" srcOrd="0" destOrd="0" presId="urn:microsoft.com/office/officeart/2005/8/layout/process3"/>
    <dgm:cxn modelId="{79CD7C38-9AD9-4906-BC20-CE686BE7D871}" type="presOf" srcId="{17842DFA-4831-4FB3-8F4A-ADAC290DD029}" destId="{EA646A62-AFB4-4074-9513-DD1FC8B66B1C}" srcOrd="1" destOrd="0" presId="urn:microsoft.com/office/officeart/2005/8/layout/process3"/>
    <dgm:cxn modelId="{C969F043-3F8F-42CA-8001-1BE5A627D060}" type="presOf" srcId="{4AF65FBD-B1DB-4AD1-AD5A-7983BBBB6DE3}" destId="{8E3FAB5D-2FAB-4E35-9E16-46937CA1835B}" srcOrd="1" destOrd="0" presId="urn:microsoft.com/office/officeart/2005/8/layout/process3"/>
    <dgm:cxn modelId="{A63E3064-F2F6-4869-9E1B-DEBB564207EF}" srcId="{9CB073B9-BE3D-42E8-A037-12919D9765C7}" destId="{5BFE5FB1-9383-441D-A190-FD6C613F963A}" srcOrd="3" destOrd="0" parTransId="{8487996B-772C-48E3-977E-4CB1F0197B1B}" sibTransId="{7B824EB4-4DD6-4201-AC90-0776F324A943}"/>
    <dgm:cxn modelId="{CE44D644-BE38-4B9C-881D-907AD4B280F6}" type="presOf" srcId="{5EE13F36-D0D8-4E88-B44A-4EBE46813F11}" destId="{FC8AEAA0-30A6-4D5D-B2FB-F9B2689B9732}" srcOrd="1" destOrd="0" presId="urn:microsoft.com/office/officeart/2005/8/layout/process3"/>
    <dgm:cxn modelId="{B7813266-0721-4EA8-BF49-F03223AE9F3C}" type="presOf" srcId="{5BFE5FB1-9383-441D-A190-FD6C613F963A}" destId="{12E0A390-5CCE-44D4-BB72-F703D8CFE982}" srcOrd="1" destOrd="0" presId="urn:microsoft.com/office/officeart/2005/8/layout/process3"/>
    <dgm:cxn modelId="{E971516A-0571-4391-81F2-2D6657EA3FEC}" srcId="{9CB073B9-BE3D-42E8-A037-12919D9765C7}" destId="{14003DFA-EF96-40E7-BE46-463150B542FF}" srcOrd="0" destOrd="0" parTransId="{4D06C15E-1796-43A4-9081-85BAE3E0704E}" sibTransId="{5EE13F36-D0D8-4E88-B44A-4EBE46813F11}"/>
    <dgm:cxn modelId="{A320E572-94E8-4CEC-B2A6-9D93FB923125}" srcId="{4AF65FBD-B1DB-4AD1-AD5A-7983BBBB6DE3}" destId="{6DB4EF80-4ECA-4F29-82C6-7853416646AC}" srcOrd="0" destOrd="0" parTransId="{B40250CA-74D2-44C2-9D9B-48641E4694F3}" sibTransId="{278931FB-3D9F-47EA-ADF7-407D23F5DDA9}"/>
    <dgm:cxn modelId="{EDC2C556-C20D-4105-8777-B60A7E65CFA7}" type="presOf" srcId="{9CB073B9-BE3D-42E8-A037-12919D9765C7}" destId="{8FC298B9-83F2-4ADE-A880-996C73F0C03F}" srcOrd="0" destOrd="0" presId="urn:microsoft.com/office/officeart/2005/8/layout/process3"/>
    <dgm:cxn modelId="{385EF957-BB44-449C-BC04-6FB892F37BBF}" srcId="{5BFE5FB1-9383-441D-A190-FD6C613F963A}" destId="{53121C4A-904C-4C9D-B4AC-395D2CB3E86C}" srcOrd="0" destOrd="0" parTransId="{830AA916-FAF7-43DA-BD0C-607DB856AC21}" sibTransId="{78C97CFB-A22F-4857-9AE8-674482B09B2C}"/>
    <dgm:cxn modelId="{B2F4C179-BF2B-4698-BD9D-0159F7BF12A0}" srcId="{17842DFA-4831-4FB3-8F4A-ADAC290DD029}" destId="{C99C5BBF-CC94-4902-8A52-9F2FFDAA2697}" srcOrd="0" destOrd="0" parTransId="{E9B6D508-3CF2-4E5E-8864-4AD94CB703A4}" sibTransId="{2C5AC2C7-FD03-40EC-8A21-1A30DF263168}"/>
    <dgm:cxn modelId="{4EFE1C85-0335-404E-A453-B318C1C60202}" srcId="{14003DFA-EF96-40E7-BE46-463150B542FF}" destId="{90420B74-56FC-4F77-98FA-8638204CCC02}" srcOrd="0" destOrd="0" parTransId="{62D08390-CC28-4E1F-AD93-DC480F7A5EDE}" sibTransId="{DAC81D47-3A8F-4A7F-9D86-35093A700C7C}"/>
    <dgm:cxn modelId="{5329818A-7435-4072-908C-3F62948FD2EC}" type="presOf" srcId="{90420B74-56FC-4F77-98FA-8638204CCC02}" destId="{E6DE09E2-CD15-40C0-A380-020B907EA723}" srcOrd="0" destOrd="0" presId="urn:microsoft.com/office/officeart/2005/8/layout/process3"/>
    <dgm:cxn modelId="{654D3A8E-5C23-48F4-8196-EBE393DF25AC}" type="presOf" srcId="{14003DFA-EF96-40E7-BE46-463150B542FF}" destId="{9A0FAD7B-741A-42C4-90A7-AC0C29EF1FFE}" srcOrd="1" destOrd="0" presId="urn:microsoft.com/office/officeart/2005/8/layout/process3"/>
    <dgm:cxn modelId="{C8BF79AB-68CE-4B7C-948C-57565326125B}" type="presOf" srcId="{5EE13F36-D0D8-4E88-B44A-4EBE46813F11}" destId="{A2AF72E9-95CE-4D29-98F4-6C906779853B}" srcOrd="0" destOrd="0" presId="urn:microsoft.com/office/officeart/2005/8/layout/process3"/>
    <dgm:cxn modelId="{8994C2AF-D7BE-4FAA-9ED7-0E7D002FE2F8}" type="presOf" srcId="{650288D9-64C2-4DE9-A37D-73E0B3A3A132}" destId="{5800596F-7546-40BF-A77D-C18606AF071A}" srcOrd="0" destOrd="0" presId="urn:microsoft.com/office/officeart/2005/8/layout/process3"/>
    <dgm:cxn modelId="{DB7826B3-1D94-4B85-B374-F3EB6339E46E}" type="presOf" srcId="{14003DFA-EF96-40E7-BE46-463150B542FF}" destId="{ADB60EE8-619E-43A4-BB7E-AB760C1B16E7}" srcOrd="0" destOrd="0" presId="urn:microsoft.com/office/officeart/2005/8/layout/process3"/>
    <dgm:cxn modelId="{7D96B6BD-716F-4A9A-BFF6-ED65F0C693BB}" type="presOf" srcId="{56B7DD4A-818F-4C49-949E-B8E9E1756CFC}" destId="{CE5204FB-C2CC-4C68-A016-7FC7ECA1CA7F}" srcOrd="0" destOrd="0" presId="urn:microsoft.com/office/officeart/2005/8/layout/process3"/>
    <dgm:cxn modelId="{5E43A4BE-67A9-4A2D-9DC9-3F2AA6088BD6}" srcId="{9CB073B9-BE3D-42E8-A037-12919D9765C7}" destId="{4AF65FBD-B1DB-4AD1-AD5A-7983BBBB6DE3}" srcOrd="2" destOrd="0" parTransId="{4A00CD99-F362-4989-9EF3-1AE8B35FBD74}" sibTransId="{650288D9-64C2-4DE9-A37D-73E0B3A3A132}"/>
    <dgm:cxn modelId="{F488C4BF-47B8-4136-8C11-4D646724C31B}" srcId="{9CB073B9-BE3D-42E8-A037-12919D9765C7}" destId="{17842DFA-4831-4FB3-8F4A-ADAC290DD029}" srcOrd="1" destOrd="0" parTransId="{8BED95CF-53E8-4C6F-83E5-EA87B5FE8D37}" sibTransId="{56B7DD4A-818F-4C49-949E-B8E9E1756CFC}"/>
    <dgm:cxn modelId="{E11092CD-4ED5-41BD-A565-C96E29C8912B}" type="presOf" srcId="{56B7DD4A-818F-4C49-949E-B8E9E1756CFC}" destId="{53D94B35-18CF-4138-816D-FBBB3E91F09F}" srcOrd="1" destOrd="0" presId="urn:microsoft.com/office/officeart/2005/8/layout/process3"/>
    <dgm:cxn modelId="{969D67DD-9BFC-41B2-8E73-8C2FB45EC57E}" type="presOf" srcId="{650288D9-64C2-4DE9-A37D-73E0B3A3A132}" destId="{6F07AF57-8EFA-4707-B81A-CD587403F438}" srcOrd="1" destOrd="0" presId="urn:microsoft.com/office/officeart/2005/8/layout/process3"/>
    <dgm:cxn modelId="{1B251DF1-3A7A-432B-B3AE-6DD3B62837DC}" type="presOf" srcId="{17842DFA-4831-4FB3-8F4A-ADAC290DD029}" destId="{CCEFC401-BA7E-4797-B24B-2F1FF6DA94C6}" srcOrd="0" destOrd="0" presId="urn:microsoft.com/office/officeart/2005/8/layout/process3"/>
    <dgm:cxn modelId="{2D807BE8-EA8D-4691-A02B-A8B0454B24AB}" type="presParOf" srcId="{8FC298B9-83F2-4ADE-A880-996C73F0C03F}" destId="{B1CED1A5-218B-4486-BEC7-4AA58BF15D96}" srcOrd="0" destOrd="0" presId="urn:microsoft.com/office/officeart/2005/8/layout/process3"/>
    <dgm:cxn modelId="{DAAC830B-5367-45FA-A7E2-3DC5800F994B}" type="presParOf" srcId="{B1CED1A5-218B-4486-BEC7-4AA58BF15D96}" destId="{ADB60EE8-619E-43A4-BB7E-AB760C1B16E7}" srcOrd="0" destOrd="0" presId="urn:microsoft.com/office/officeart/2005/8/layout/process3"/>
    <dgm:cxn modelId="{833417BE-819B-4520-B5EE-844145D4BA7B}" type="presParOf" srcId="{B1CED1A5-218B-4486-BEC7-4AA58BF15D96}" destId="{9A0FAD7B-741A-42C4-90A7-AC0C29EF1FFE}" srcOrd="1" destOrd="0" presId="urn:microsoft.com/office/officeart/2005/8/layout/process3"/>
    <dgm:cxn modelId="{A6CCD9FA-2557-4A09-B3C6-C01CDAD8A0B9}" type="presParOf" srcId="{B1CED1A5-218B-4486-BEC7-4AA58BF15D96}" destId="{E6DE09E2-CD15-40C0-A380-020B907EA723}" srcOrd="2" destOrd="0" presId="urn:microsoft.com/office/officeart/2005/8/layout/process3"/>
    <dgm:cxn modelId="{E1F37D8E-3345-4095-B7ED-6064B4A6618F}" type="presParOf" srcId="{8FC298B9-83F2-4ADE-A880-996C73F0C03F}" destId="{A2AF72E9-95CE-4D29-98F4-6C906779853B}" srcOrd="1" destOrd="0" presId="urn:microsoft.com/office/officeart/2005/8/layout/process3"/>
    <dgm:cxn modelId="{B87F1387-F34B-45C0-9EB1-CCB9778FB8B2}" type="presParOf" srcId="{A2AF72E9-95CE-4D29-98F4-6C906779853B}" destId="{FC8AEAA0-30A6-4D5D-B2FB-F9B2689B9732}" srcOrd="0" destOrd="0" presId="urn:microsoft.com/office/officeart/2005/8/layout/process3"/>
    <dgm:cxn modelId="{21E64CCB-91FE-4F40-AE8C-F0FB57BE9F6D}" type="presParOf" srcId="{8FC298B9-83F2-4ADE-A880-996C73F0C03F}" destId="{3504A6E6-1C8E-4FBD-815C-4DB63592EADF}" srcOrd="2" destOrd="0" presId="urn:microsoft.com/office/officeart/2005/8/layout/process3"/>
    <dgm:cxn modelId="{C139D023-0128-42B9-8727-A4B7B8F74DFC}" type="presParOf" srcId="{3504A6E6-1C8E-4FBD-815C-4DB63592EADF}" destId="{CCEFC401-BA7E-4797-B24B-2F1FF6DA94C6}" srcOrd="0" destOrd="0" presId="urn:microsoft.com/office/officeart/2005/8/layout/process3"/>
    <dgm:cxn modelId="{A9B54584-67DD-4D55-AC38-A7076617A791}" type="presParOf" srcId="{3504A6E6-1C8E-4FBD-815C-4DB63592EADF}" destId="{EA646A62-AFB4-4074-9513-DD1FC8B66B1C}" srcOrd="1" destOrd="0" presId="urn:microsoft.com/office/officeart/2005/8/layout/process3"/>
    <dgm:cxn modelId="{9AAA0E5D-806C-48CA-8EB8-258FDF0C15A7}" type="presParOf" srcId="{3504A6E6-1C8E-4FBD-815C-4DB63592EADF}" destId="{D1B431A1-4827-4AE9-900F-FEED773E7101}" srcOrd="2" destOrd="0" presId="urn:microsoft.com/office/officeart/2005/8/layout/process3"/>
    <dgm:cxn modelId="{F80FF392-45CC-4DDA-B1C6-AAC72ACE6CCC}" type="presParOf" srcId="{8FC298B9-83F2-4ADE-A880-996C73F0C03F}" destId="{CE5204FB-C2CC-4C68-A016-7FC7ECA1CA7F}" srcOrd="3" destOrd="0" presId="urn:microsoft.com/office/officeart/2005/8/layout/process3"/>
    <dgm:cxn modelId="{2C1D63B5-77B1-443D-80C9-D889E12EC5AB}" type="presParOf" srcId="{CE5204FB-C2CC-4C68-A016-7FC7ECA1CA7F}" destId="{53D94B35-18CF-4138-816D-FBBB3E91F09F}" srcOrd="0" destOrd="0" presId="urn:microsoft.com/office/officeart/2005/8/layout/process3"/>
    <dgm:cxn modelId="{389D887D-5454-4524-B3C7-779D8C2B9EA5}" type="presParOf" srcId="{8FC298B9-83F2-4ADE-A880-996C73F0C03F}" destId="{F1145DE5-61CA-47DE-85BC-CCD2C00E8C03}" srcOrd="4" destOrd="0" presId="urn:microsoft.com/office/officeart/2005/8/layout/process3"/>
    <dgm:cxn modelId="{0C47B7C9-6A03-4BCA-B693-951F00F5A24E}" type="presParOf" srcId="{F1145DE5-61CA-47DE-85BC-CCD2C00E8C03}" destId="{B0BF0D8E-33C7-4786-9F1D-D2C480F32E64}" srcOrd="0" destOrd="0" presId="urn:microsoft.com/office/officeart/2005/8/layout/process3"/>
    <dgm:cxn modelId="{FE20779F-971D-4284-9D55-D589823266DD}" type="presParOf" srcId="{F1145DE5-61CA-47DE-85BC-CCD2C00E8C03}" destId="{8E3FAB5D-2FAB-4E35-9E16-46937CA1835B}" srcOrd="1" destOrd="0" presId="urn:microsoft.com/office/officeart/2005/8/layout/process3"/>
    <dgm:cxn modelId="{F9F777AE-B59E-4E51-A9BC-9A0BB64F4B4E}" type="presParOf" srcId="{F1145DE5-61CA-47DE-85BC-CCD2C00E8C03}" destId="{1633BD91-45E1-43B0-A480-855FDB18EC01}" srcOrd="2" destOrd="0" presId="urn:microsoft.com/office/officeart/2005/8/layout/process3"/>
    <dgm:cxn modelId="{03A2C0A5-8952-451A-9FC5-47DD09DF4796}" type="presParOf" srcId="{8FC298B9-83F2-4ADE-A880-996C73F0C03F}" destId="{5800596F-7546-40BF-A77D-C18606AF071A}" srcOrd="5" destOrd="0" presId="urn:microsoft.com/office/officeart/2005/8/layout/process3"/>
    <dgm:cxn modelId="{7C955CDB-CC7F-47FD-ACF9-160D58AB7B24}" type="presParOf" srcId="{5800596F-7546-40BF-A77D-C18606AF071A}" destId="{6F07AF57-8EFA-4707-B81A-CD587403F438}" srcOrd="0" destOrd="0" presId="urn:microsoft.com/office/officeart/2005/8/layout/process3"/>
    <dgm:cxn modelId="{8FE94754-EC6C-429E-8ADD-18A8544E2107}" type="presParOf" srcId="{8FC298B9-83F2-4ADE-A880-996C73F0C03F}" destId="{2D356A71-C779-4992-A263-F8AD324F9C21}" srcOrd="6" destOrd="0" presId="urn:microsoft.com/office/officeart/2005/8/layout/process3"/>
    <dgm:cxn modelId="{16B302F5-7B10-4053-8EA4-7474383431D6}" type="presParOf" srcId="{2D356A71-C779-4992-A263-F8AD324F9C21}" destId="{747CCD71-E100-4B2D-8C7A-D7EE31D64DE2}" srcOrd="0" destOrd="0" presId="urn:microsoft.com/office/officeart/2005/8/layout/process3"/>
    <dgm:cxn modelId="{32EF84B4-6752-4D0D-9408-531D0A8B1B21}" type="presParOf" srcId="{2D356A71-C779-4992-A263-F8AD324F9C21}" destId="{12E0A390-5CCE-44D4-BB72-F703D8CFE982}" srcOrd="1" destOrd="0" presId="urn:microsoft.com/office/officeart/2005/8/layout/process3"/>
    <dgm:cxn modelId="{7DD0F178-5B8F-4D20-B976-E6DF000CDB8B}" type="presParOf" srcId="{2D356A71-C779-4992-A263-F8AD324F9C21}" destId="{2F688441-C80B-4415-A77F-CA33F34000A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3289-BDA4-4ABE-859A-C6809D8B4438}">
      <dsp:nvSpPr>
        <dsp:cNvPr id="0" name=""/>
        <dsp:cNvSpPr/>
      </dsp:nvSpPr>
      <dsp:spPr>
        <a:xfrm>
          <a:off x="7907120" y="724162"/>
          <a:ext cx="2815012" cy="24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06"/>
              </a:lnTo>
              <a:lnTo>
                <a:pt x="2815012" y="120506"/>
              </a:lnTo>
              <a:lnTo>
                <a:pt x="2815012" y="241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D6550-B337-42C5-8D6B-4C1E798B8C6A}">
      <dsp:nvSpPr>
        <dsp:cNvPr id="0" name=""/>
        <dsp:cNvSpPr/>
      </dsp:nvSpPr>
      <dsp:spPr>
        <a:xfrm>
          <a:off x="8667362" y="4130448"/>
          <a:ext cx="91440" cy="50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227"/>
              </a:lnTo>
              <a:lnTo>
                <a:pt x="125208" y="5032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981FE-67FE-438E-9E11-D12C6F975E5C}">
      <dsp:nvSpPr>
        <dsp:cNvPr id="0" name=""/>
        <dsp:cNvSpPr/>
      </dsp:nvSpPr>
      <dsp:spPr>
        <a:xfrm>
          <a:off x="8667362" y="3315598"/>
          <a:ext cx="91440" cy="24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716B3-3F5D-40FB-932F-0F08A01D18D3}">
      <dsp:nvSpPr>
        <dsp:cNvPr id="0" name=""/>
        <dsp:cNvSpPr/>
      </dsp:nvSpPr>
      <dsp:spPr>
        <a:xfrm>
          <a:off x="8667362" y="2500748"/>
          <a:ext cx="91440" cy="24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2B051-0728-41CC-A8BA-7D5316F12A80}">
      <dsp:nvSpPr>
        <dsp:cNvPr id="0" name=""/>
        <dsp:cNvSpPr/>
      </dsp:nvSpPr>
      <dsp:spPr>
        <a:xfrm>
          <a:off x="5593410" y="1685898"/>
          <a:ext cx="3119671" cy="24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06"/>
              </a:lnTo>
              <a:lnTo>
                <a:pt x="3119671" y="120506"/>
              </a:lnTo>
              <a:lnTo>
                <a:pt x="3119671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E044D-92D6-4395-B4A0-1BCAA92875FB}">
      <dsp:nvSpPr>
        <dsp:cNvPr id="0" name=""/>
        <dsp:cNvSpPr/>
      </dsp:nvSpPr>
      <dsp:spPr>
        <a:xfrm>
          <a:off x="6775130" y="4130448"/>
          <a:ext cx="91440" cy="527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931"/>
              </a:lnTo>
              <a:lnTo>
                <a:pt x="93578" y="5279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3C1A-8D8D-4C7F-A8C4-C45501A2ECB3}">
      <dsp:nvSpPr>
        <dsp:cNvPr id="0" name=""/>
        <dsp:cNvSpPr/>
      </dsp:nvSpPr>
      <dsp:spPr>
        <a:xfrm>
          <a:off x="6775130" y="3315598"/>
          <a:ext cx="91440" cy="24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6B5BF-58F1-407E-86C7-E69E1E35E7DC}">
      <dsp:nvSpPr>
        <dsp:cNvPr id="0" name=""/>
        <dsp:cNvSpPr/>
      </dsp:nvSpPr>
      <dsp:spPr>
        <a:xfrm>
          <a:off x="6775130" y="2500748"/>
          <a:ext cx="91440" cy="24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95DAC-D905-429C-A092-4A1D82482CA6}">
      <dsp:nvSpPr>
        <dsp:cNvPr id="0" name=""/>
        <dsp:cNvSpPr/>
      </dsp:nvSpPr>
      <dsp:spPr>
        <a:xfrm>
          <a:off x="5593410" y="1685898"/>
          <a:ext cx="1227440" cy="24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06"/>
              </a:lnTo>
              <a:lnTo>
                <a:pt x="1227440" y="120506"/>
              </a:lnTo>
              <a:lnTo>
                <a:pt x="122744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3EB0E-D823-46E6-A955-198F1991ED08}">
      <dsp:nvSpPr>
        <dsp:cNvPr id="0" name=""/>
        <dsp:cNvSpPr/>
      </dsp:nvSpPr>
      <dsp:spPr>
        <a:xfrm>
          <a:off x="4461377" y="3315598"/>
          <a:ext cx="694344" cy="24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06"/>
              </a:lnTo>
              <a:lnTo>
                <a:pt x="694344" y="120506"/>
              </a:lnTo>
              <a:lnTo>
                <a:pt x="694344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35F61-1391-4270-8187-250D698DCD44}">
      <dsp:nvSpPr>
        <dsp:cNvPr id="0" name=""/>
        <dsp:cNvSpPr/>
      </dsp:nvSpPr>
      <dsp:spPr>
        <a:xfrm>
          <a:off x="3767032" y="4130448"/>
          <a:ext cx="233781" cy="52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31"/>
              </a:lnTo>
              <a:lnTo>
                <a:pt x="233781" y="5279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CC678-5A22-4D53-9BFF-222AC8034FD6}">
      <dsp:nvSpPr>
        <dsp:cNvPr id="0" name=""/>
        <dsp:cNvSpPr/>
      </dsp:nvSpPr>
      <dsp:spPr>
        <a:xfrm>
          <a:off x="3767032" y="3315598"/>
          <a:ext cx="694344" cy="241012"/>
        </a:xfrm>
        <a:custGeom>
          <a:avLst/>
          <a:gdLst/>
          <a:ahLst/>
          <a:cxnLst/>
          <a:rect l="0" t="0" r="0" b="0"/>
          <a:pathLst>
            <a:path>
              <a:moveTo>
                <a:pt x="694344" y="0"/>
              </a:moveTo>
              <a:lnTo>
                <a:pt x="694344" y="120506"/>
              </a:lnTo>
              <a:lnTo>
                <a:pt x="0" y="120506"/>
              </a:lnTo>
              <a:lnTo>
                <a:pt x="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37EDA-EBD7-4550-89E7-4C50F2FEC9F7}">
      <dsp:nvSpPr>
        <dsp:cNvPr id="0" name=""/>
        <dsp:cNvSpPr/>
      </dsp:nvSpPr>
      <dsp:spPr>
        <a:xfrm>
          <a:off x="3072688" y="2500748"/>
          <a:ext cx="1388688" cy="24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06"/>
              </a:lnTo>
              <a:lnTo>
                <a:pt x="1388688" y="120506"/>
              </a:lnTo>
              <a:lnTo>
                <a:pt x="1388688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E5FF0-CAD1-4D10-B7E2-49B1B2579EC6}">
      <dsp:nvSpPr>
        <dsp:cNvPr id="0" name=""/>
        <dsp:cNvSpPr/>
      </dsp:nvSpPr>
      <dsp:spPr>
        <a:xfrm>
          <a:off x="1683999" y="3315598"/>
          <a:ext cx="714302" cy="24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06"/>
              </a:lnTo>
              <a:lnTo>
                <a:pt x="714302" y="120506"/>
              </a:lnTo>
              <a:lnTo>
                <a:pt x="714302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59EDE-6F77-4F64-AC61-708845C9BAB5}">
      <dsp:nvSpPr>
        <dsp:cNvPr id="0" name=""/>
        <dsp:cNvSpPr/>
      </dsp:nvSpPr>
      <dsp:spPr>
        <a:xfrm>
          <a:off x="935427" y="4130448"/>
          <a:ext cx="148096" cy="52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31"/>
              </a:lnTo>
              <a:lnTo>
                <a:pt x="148096" y="5279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5FD5B-60C0-4C7E-BB9D-53878D4862CE}">
      <dsp:nvSpPr>
        <dsp:cNvPr id="0" name=""/>
        <dsp:cNvSpPr/>
      </dsp:nvSpPr>
      <dsp:spPr>
        <a:xfrm>
          <a:off x="935427" y="3315598"/>
          <a:ext cx="748572" cy="241012"/>
        </a:xfrm>
        <a:custGeom>
          <a:avLst/>
          <a:gdLst/>
          <a:ahLst/>
          <a:cxnLst/>
          <a:rect l="0" t="0" r="0" b="0"/>
          <a:pathLst>
            <a:path>
              <a:moveTo>
                <a:pt x="748572" y="0"/>
              </a:moveTo>
              <a:lnTo>
                <a:pt x="748572" y="120506"/>
              </a:lnTo>
              <a:lnTo>
                <a:pt x="0" y="120506"/>
              </a:lnTo>
              <a:lnTo>
                <a:pt x="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20F57-E7BD-4B28-A143-3C3A9458081F}">
      <dsp:nvSpPr>
        <dsp:cNvPr id="0" name=""/>
        <dsp:cNvSpPr/>
      </dsp:nvSpPr>
      <dsp:spPr>
        <a:xfrm>
          <a:off x="1683999" y="2500748"/>
          <a:ext cx="1388688" cy="241012"/>
        </a:xfrm>
        <a:custGeom>
          <a:avLst/>
          <a:gdLst/>
          <a:ahLst/>
          <a:cxnLst/>
          <a:rect l="0" t="0" r="0" b="0"/>
          <a:pathLst>
            <a:path>
              <a:moveTo>
                <a:pt x="1388688" y="0"/>
              </a:moveTo>
              <a:lnTo>
                <a:pt x="1388688" y="120506"/>
              </a:lnTo>
              <a:lnTo>
                <a:pt x="0" y="120506"/>
              </a:lnTo>
              <a:lnTo>
                <a:pt x="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AC972-F0C5-4C91-97F8-E45EDAB91160}">
      <dsp:nvSpPr>
        <dsp:cNvPr id="0" name=""/>
        <dsp:cNvSpPr/>
      </dsp:nvSpPr>
      <dsp:spPr>
        <a:xfrm>
          <a:off x="3072688" y="1685898"/>
          <a:ext cx="2520722" cy="241012"/>
        </a:xfrm>
        <a:custGeom>
          <a:avLst/>
          <a:gdLst/>
          <a:ahLst/>
          <a:cxnLst/>
          <a:rect l="0" t="0" r="0" b="0"/>
          <a:pathLst>
            <a:path>
              <a:moveTo>
                <a:pt x="2520722" y="0"/>
              </a:moveTo>
              <a:lnTo>
                <a:pt x="2520722" y="120506"/>
              </a:lnTo>
              <a:lnTo>
                <a:pt x="0" y="120506"/>
              </a:lnTo>
              <a:lnTo>
                <a:pt x="0" y="241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6468D-4112-40A9-9857-D849761C674E}">
      <dsp:nvSpPr>
        <dsp:cNvPr id="0" name=""/>
        <dsp:cNvSpPr/>
      </dsp:nvSpPr>
      <dsp:spPr>
        <a:xfrm>
          <a:off x="5593410" y="724162"/>
          <a:ext cx="2313710" cy="241012"/>
        </a:xfrm>
        <a:custGeom>
          <a:avLst/>
          <a:gdLst/>
          <a:ahLst/>
          <a:cxnLst/>
          <a:rect l="0" t="0" r="0" b="0"/>
          <a:pathLst>
            <a:path>
              <a:moveTo>
                <a:pt x="2313710" y="0"/>
              </a:moveTo>
              <a:lnTo>
                <a:pt x="2313710" y="120506"/>
              </a:lnTo>
              <a:lnTo>
                <a:pt x="0" y="120506"/>
              </a:lnTo>
              <a:lnTo>
                <a:pt x="0" y="241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118AC-A194-47E2-A3DE-2EC26B548A79}">
      <dsp:nvSpPr>
        <dsp:cNvPr id="0" name=""/>
        <dsp:cNvSpPr/>
      </dsp:nvSpPr>
      <dsp:spPr>
        <a:xfrm>
          <a:off x="7215881" y="3438"/>
          <a:ext cx="1382479" cy="720723"/>
        </a:xfrm>
        <a:prstGeom prst="rect">
          <a:avLst/>
        </a:prstGeom>
        <a:solidFill>
          <a:srgbClr val="5B84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1" kern="1200"/>
            <a:t>Totaløkonomi</a:t>
          </a:r>
        </a:p>
      </dsp:txBody>
      <dsp:txXfrm>
        <a:off x="7215881" y="3438"/>
        <a:ext cx="1382479" cy="720723"/>
      </dsp:txXfrm>
    </dsp:sp>
    <dsp:sp modelId="{C903B33B-070D-4A2B-94E7-F0F46CB3E1C9}">
      <dsp:nvSpPr>
        <dsp:cNvPr id="0" name=""/>
        <dsp:cNvSpPr/>
      </dsp:nvSpPr>
      <dsp:spPr>
        <a:xfrm>
          <a:off x="4902171" y="965174"/>
          <a:ext cx="1382479" cy="720723"/>
        </a:xfrm>
        <a:prstGeom prst="rect">
          <a:avLst/>
        </a:prstGeom>
        <a:solidFill>
          <a:srgbClr val="A1B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BFV</a:t>
          </a:r>
        </a:p>
      </dsp:txBody>
      <dsp:txXfrm>
        <a:off x="4902171" y="965174"/>
        <a:ext cx="1382479" cy="720723"/>
      </dsp:txXfrm>
    </dsp:sp>
    <dsp:sp modelId="{1C33E127-BDC3-448F-B62C-3ECC7287E0E5}">
      <dsp:nvSpPr>
        <dsp:cNvPr id="0" name=""/>
        <dsp:cNvSpPr/>
      </dsp:nvSpPr>
      <dsp:spPr>
        <a:xfrm>
          <a:off x="2498850" y="1926910"/>
          <a:ext cx="1147676" cy="57383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RD</a:t>
          </a:r>
        </a:p>
      </dsp:txBody>
      <dsp:txXfrm>
        <a:off x="2498850" y="1926910"/>
        <a:ext cx="1147676" cy="573838"/>
      </dsp:txXfrm>
    </dsp:sp>
    <dsp:sp modelId="{2E9E2743-17CB-4583-B9C7-2A9357F5F66E}">
      <dsp:nvSpPr>
        <dsp:cNvPr id="0" name=""/>
        <dsp:cNvSpPr/>
      </dsp:nvSpPr>
      <dsp:spPr>
        <a:xfrm>
          <a:off x="1110161" y="2741760"/>
          <a:ext cx="1147676" cy="573838"/>
        </a:xfrm>
        <a:prstGeom prst="rect">
          <a:avLst/>
        </a:prstGeom>
        <a:solidFill>
          <a:srgbClr val="B7CB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Aktivitetstype A</a:t>
          </a:r>
        </a:p>
      </dsp:txBody>
      <dsp:txXfrm>
        <a:off x="1110161" y="2741760"/>
        <a:ext cx="1147676" cy="573838"/>
      </dsp:txXfrm>
    </dsp:sp>
    <dsp:sp modelId="{DC324E42-42C6-4805-A50E-CFA934BFDB1F}">
      <dsp:nvSpPr>
        <dsp:cNvPr id="0" name=""/>
        <dsp:cNvSpPr/>
      </dsp:nvSpPr>
      <dsp:spPr>
        <a:xfrm>
          <a:off x="361589" y="3556610"/>
          <a:ext cx="1147676" cy="5738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 </a:t>
          </a:r>
          <a:r>
            <a:rPr lang="nb-NO" sz="1500" kern="1200" err="1"/>
            <a:t>X</a:t>
          </a:r>
          <a:endParaRPr lang="nb-NO" sz="1500" kern="1200"/>
        </a:p>
      </dsp:txBody>
      <dsp:txXfrm>
        <a:off x="361589" y="3556610"/>
        <a:ext cx="1147676" cy="573838"/>
      </dsp:txXfrm>
    </dsp:sp>
    <dsp:sp modelId="{0CA5FF36-6DA1-4539-8D8A-703D0E465589}">
      <dsp:nvSpPr>
        <dsp:cNvPr id="0" name=""/>
        <dsp:cNvSpPr/>
      </dsp:nvSpPr>
      <dsp:spPr>
        <a:xfrm>
          <a:off x="1083524" y="4474198"/>
          <a:ext cx="1147676" cy="3683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Delprosjekt</a:t>
          </a:r>
        </a:p>
      </dsp:txBody>
      <dsp:txXfrm>
        <a:off x="1083524" y="4474198"/>
        <a:ext cx="1147676" cy="368363"/>
      </dsp:txXfrm>
    </dsp:sp>
    <dsp:sp modelId="{01C2635E-52C5-4468-85E9-E5AB54F25D5F}">
      <dsp:nvSpPr>
        <dsp:cNvPr id="0" name=""/>
        <dsp:cNvSpPr/>
      </dsp:nvSpPr>
      <dsp:spPr>
        <a:xfrm>
          <a:off x="1824464" y="3556610"/>
          <a:ext cx="1147676" cy="573838"/>
        </a:xfrm>
        <a:prstGeom prst="rect">
          <a:avLst/>
        </a:prstGeom>
        <a:solidFill>
          <a:srgbClr val="DAE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 Y</a:t>
          </a:r>
        </a:p>
      </dsp:txBody>
      <dsp:txXfrm>
        <a:off x="1824464" y="3556610"/>
        <a:ext cx="1147676" cy="573838"/>
      </dsp:txXfrm>
    </dsp:sp>
    <dsp:sp modelId="{F4AAB571-AF92-4CFD-A1DA-54B4277D1AA8}">
      <dsp:nvSpPr>
        <dsp:cNvPr id="0" name=""/>
        <dsp:cNvSpPr/>
      </dsp:nvSpPr>
      <dsp:spPr>
        <a:xfrm>
          <a:off x="3887538" y="2741760"/>
          <a:ext cx="1147676" cy="573838"/>
        </a:xfrm>
        <a:prstGeom prst="rect">
          <a:avLst/>
        </a:prstGeom>
        <a:solidFill>
          <a:srgbClr val="B7CB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Aktivitetstype B</a:t>
          </a:r>
        </a:p>
      </dsp:txBody>
      <dsp:txXfrm>
        <a:off x="3887538" y="2741760"/>
        <a:ext cx="1147676" cy="573838"/>
      </dsp:txXfrm>
    </dsp:sp>
    <dsp:sp modelId="{1D254840-A9E3-44CB-85FB-93BDF7E6168F}">
      <dsp:nvSpPr>
        <dsp:cNvPr id="0" name=""/>
        <dsp:cNvSpPr/>
      </dsp:nvSpPr>
      <dsp:spPr>
        <a:xfrm>
          <a:off x="3193194" y="3556610"/>
          <a:ext cx="1147676" cy="5738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 Z</a:t>
          </a:r>
        </a:p>
      </dsp:txBody>
      <dsp:txXfrm>
        <a:off x="3193194" y="3556610"/>
        <a:ext cx="1147676" cy="573838"/>
      </dsp:txXfrm>
    </dsp:sp>
    <dsp:sp modelId="{C4A8905F-E0BC-4638-B91E-8BF7B97718B0}">
      <dsp:nvSpPr>
        <dsp:cNvPr id="0" name=""/>
        <dsp:cNvSpPr/>
      </dsp:nvSpPr>
      <dsp:spPr>
        <a:xfrm>
          <a:off x="4000814" y="4474198"/>
          <a:ext cx="1147676" cy="3683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Delprosjekt</a:t>
          </a:r>
        </a:p>
      </dsp:txBody>
      <dsp:txXfrm>
        <a:off x="4000814" y="4474198"/>
        <a:ext cx="1147676" cy="368363"/>
      </dsp:txXfrm>
    </dsp:sp>
    <dsp:sp modelId="{43A8ABFA-CFBD-4C4F-9F0D-C056E6DC9118}">
      <dsp:nvSpPr>
        <dsp:cNvPr id="0" name=""/>
        <dsp:cNvSpPr/>
      </dsp:nvSpPr>
      <dsp:spPr>
        <a:xfrm>
          <a:off x="4581883" y="3556610"/>
          <a:ext cx="1147676" cy="5738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 Æ</a:t>
          </a:r>
        </a:p>
      </dsp:txBody>
      <dsp:txXfrm>
        <a:off x="4581883" y="3556610"/>
        <a:ext cx="1147676" cy="573838"/>
      </dsp:txXfrm>
    </dsp:sp>
    <dsp:sp modelId="{D2280940-97E9-4649-9C26-9E2A032CD0CD}">
      <dsp:nvSpPr>
        <dsp:cNvPr id="0" name=""/>
        <dsp:cNvSpPr/>
      </dsp:nvSpPr>
      <dsp:spPr>
        <a:xfrm>
          <a:off x="6247012" y="1926910"/>
          <a:ext cx="1147676" cy="573838"/>
        </a:xfrm>
        <a:prstGeom prst="rect">
          <a:avLst/>
        </a:prstGeom>
        <a:solidFill>
          <a:srgbClr val="DC96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RSO</a:t>
          </a:r>
        </a:p>
      </dsp:txBody>
      <dsp:txXfrm>
        <a:off x="6247012" y="1926910"/>
        <a:ext cx="1147676" cy="573838"/>
      </dsp:txXfrm>
    </dsp:sp>
    <dsp:sp modelId="{54D57F12-9A56-4221-971C-36486881C303}">
      <dsp:nvSpPr>
        <dsp:cNvPr id="0" name=""/>
        <dsp:cNvSpPr/>
      </dsp:nvSpPr>
      <dsp:spPr>
        <a:xfrm>
          <a:off x="6247012" y="2741760"/>
          <a:ext cx="1147676" cy="573838"/>
        </a:xfrm>
        <a:prstGeom prst="rect">
          <a:avLst/>
        </a:prstGeom>
        <a:solidFill>
          <a:srgbClr val="E7B6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Aktivitetstype C</a:t>
          </a:r>
        </a:p>
      </dsp:txBody>
      <dsp:txXfrm>
        <a:off x="6247012" y="2741760"/>
        <a:ext cx="1147676" cy="573838"/>
      </dsp:txXfrm>
    </dsp:sp>
    <dsp:sp modelId="{7A50D9D7-3057-4CDF-B524-F713EE123F80}">
      <dsp:nvSpPr>
        <dsp:cNvPr id="0" name=""/>
        <dsp:cNvSpPr/>
      </dsp:nvSpPr>
      <dsp:spPr>
        <a:xfrm>
          <a:off x="6247012" y="3556610"/>
          <a:ext cx="1147676" cy="573838"/>
        </a:xfrm>
        <a:prstGeom prst="rect">
          <a:avLst/>
        </a:prstGeom>
        <a:solidFill>
          <a:srgbClr val="EFCF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 Ø</a:t>
          </a:r>
        </a:p>
      </dsp:txBody>
      <dsp:txXfrm>
        <a:off x="6247012" y="3556610"/>
        <a:ext cx="1147676" cy="573838"/>
      </dsp:txXfrm>
    </dsp:sp>
    <dsp:sp modelId="{D92B4B09-F9ED-46AB-815F-865EEB940E4A}">
      <dsp:nvSpPr>
        <dsp:cNvPr id="0" name=""/>
        <dsp:cNvSpPr/>
      </dsp:nvSpPr>
      <dsp:spPr>
        <a:xfrm>
          <a:off x="6868708" y="4474198"/>
          <a:ext cx="1147676" cy="3683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Delprosjekt</a:t>
          </a:r>
        </a:p>
      </dsp:txBody>
      <dsp:txXfrm>
        <a:off x="6868708" y="4474198"/>
        <a:ext cx="1147676" cy="368363"/>
      </dsp:txXfrm>
    </dsp:sp>
    <dsp:sp modelId="{531B0A70-12CB-4034-A602-C49E90868BFD}">
      <dsp:nvSpPr>
        <dsp:cNvPr id="0" name=""/>
        <dsp:cNvSpPr/>
      </dsp:nvSpPr>
      <dsp:spPr>
        <a:xfrm>
          <a:off x="8139244" y="1926910"/>
          <a:ext cx="1147676" cy="573838"/>
        </a:xfrm>
        <a:prstGeom prst="rect">
          <a:avLst/>
        </a:prstGeom>
        <a:solidFill>
          <a:srgbClr val="CC7A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EVU-BFV</a:t>
          </a:r>
        </a:p>
      </dsp:txBody>
      <dsp:txXfrm>
        <a:off x="8139244" y="1926910"/>
        <a:ext cx="1147676" cy="573838"/>
      </dsp:txXfrm>
    </dsp:sp>
    <dsp:sp modelId="{3E5A31D6-A2BE-4775-85C1-94BA2311362D}">
      <dsp:nvSpPr>
        <dsp:cNvPr id="0" name=""/>
        <dsp:cNvSpPr/>
      </dsp:nvSpPr>
      <dsp:spPr>
        <a:xfrm>
          <a:off x="8139244" y="2741760"/>
          <a:ext cx="1147676" cy="573838"/>
        </a:xfrm>
        <a:prstGeom prst="rect">
          <a:avLst/>
        </a:prstGeom>
        <a:solidFill>
          <a:srgbClr val="DCA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Aktivitetstype D</a:t>
          </a:r>
        </a:p>
      </dsp:txBody>
      <dsp:txXfrm>
        <a:off x="8139244" y="2741760"/>
        <a:ext cx="1147676" cy="573838"/>
      </dsp:txXfrm>
    </dsp:sp>
    <dsp:sp modelId="{6F72C0B8-E0A0-4031-9229-F9B6953B22A2}">
      <dsp:nvSpPr>
        <dsp:cNvPr id="0" name=""/>
        <dsp:cNvSpPr/>
      </dsp:nvSpPr>
      <dsp:spPr>
        <a:xfrm>
          <a:off x="8139244" y="3556610"/>
          <a:ext cx="1147676" cy="573838"/>
        </a:xfrm>
        <a:prstGeom prst="rect">
          <a:avLst/>
        </a:prstGeom>
        <a:solidFill>
          <a:srgbClr val="E8C2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Aktivitet Å</a:t>
          </a:r>
        </a:p>
      </dsp:txBody>
      <dsp:txXfrm>
        <a:off x="8139244" y="3556610"/>
        <a:ext cx="1147676" cy="573838"/>
      </dsp:txXfrm>
    </dsp:sp>
    <dsp:sp modelId="{23F9014D-6EF7-4DA7-B467-0EC02A8F4883}">
      <dsp:nvSpPr>
        <dsp:cNvPr id="0" name=""/>
        <dsp:cNvSpPr/>
      </dsp:nvSpPr>
      <dsp:spPr>
        <a:xfrm>
          <a:off x="8792570" y="4449494"/>
          <a:ext cx="1147676" cy="3683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Delprosjekt</a:t>
          </a:r>
        </a:p>
      </dsp:txBody>
      <dsp:txXfrm>
        <a:off x="8792570" y="4449494"/>
        <a:ext cx="1147676" cy="368363"/>
      </dsp:txXfrm>
    </dsp:sp>
    <dsp:sp modelId="{F915D369-B74E-4AB0-9DCA-2813DEB8AFE3}">
      <dsp:nvSpPr>
        <dsp:cNvPr id="0" name=""/>
        <dsp:cNvSpPr/>
      </dsp:nvSpPr>
      <dsp:spPr>
        <a:xfrm>
          <a:off x="10030893" y="965174"/>
          <a:ext cx="1382479" cy="720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BOA</a:t>
          </a:r>
        </a:p>
      </dsp:txBody>
      <dsp:txXfrm>
        <a:off x="10030893" y="965174"/>
        <a:ext cx="1382479" cy="720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7D089-C911-435A-92D4-FC075C87574E}">
      <dsp:nvSpPr>
        <dsp:cNvPr id="0" name=""/>
        <dsp:cNvSpPr/>
      </dsp:nvSpPr>
      <dsp:spPr>
        <a:xfrm>
          <a:off x="5205206" y="0"/>
          <a:ext cx="1276473" cy="3588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Del-prosjekt</a:t>
          </a:r>
          <a:endParaRPr lang="nb-NO" sz="2500" kern="1200"/>
        </a:p>
      </dsp:txBody>
      <dsp:txXfrm>
        <a:off x="5205206" y="0"/>
        <a:ext cx="1276473" cy="1076696"/>
      </dsp:txXfrm>
    </dsp:sp>
    <dsp:sp modelId="{31FCEB4A-D007-4636-8AFC-FBF64741107A}">
      <dsp:nvSpPr>
        <dsp:cNvPr id="0" name=""/>
        <dsp:cNvSpPr/>
      </dsp:nvSpPr>
      <dsp:spPr>
        <a:xfrm>
          <a:off x="3715987" y="0"/>
          <a:ext cx="1276473" cy="3588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Aktivitet</a:t>
          </a:r>
          <a:endParaRPr lang="nb-NO" sz="2500" kern="1200"/>
        </a:p>
      </dsp:txBody>
      <dsp:txXfrm>
        <a:off x="3715987" y="0"/>
        <a:ext cx="1276473" cy="1076696"/>
      </dsp:txXfrm>
    </dsp:sp>
    <dsp:sp modelId="{9CA81732-F4CE-49F5-ABCC-BC29C9215BD6}">
      <dsp:nvSpPr>
        <dsp:cNvPr id="0" name=""/>
        <dsp:cNvSpPr/>
      </dsp:nvSpPr>
      <dsp:spPr>
        <a:xfrm>
          <a:off x="2226768" y="0"/>
          <a:ext cx="1276473" cy="3588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Aktivitets-type</a:t>
          </a:r>
        </a:p>
      </dsp:txBody>
      <dsp:txXfrm>
        <a:off x="2226768" y="0"/>
        <a:ext cx="1276473" cy="1076696"/>
      </dsp:txXfrm>
    </dsp:sp>
    <dsp:sp modelId="{C3192294-998D-4925-9864-0F5493BE1276}">
      <dsp:nvSpPr>
        <dsp:cNvPr id="0" name=""/>
        <dsp:cNvSpPr/>
      </dsp:nvSpPr>
      <dsp:spPr>
        <a:xfrm>
          <a:off x="2333141" y="1995129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RD  Driftsaktivitet</a:t>
          </a:r>
        </a:p>
      </dsp:txBody>
      <dsp:txXfrm>
        <a:off x="2348719" y="2010707"/>
        <a:ext cx="1032572" cy="500708"/>
      </dsp:txXfrm>
    </dsp:sp>
    <dsp:sp modelId="{4F6071C6-F078-47E7-8D9C-C4776B9A3707}">
      <dsp:nvSpPr>
        <dsp:cNvPr id="0" name=""/>
        <dsp:cNvSpPr/>
      </dsp:nvSpPr>
      <dsp:spPr>
        <a:xfrm rot="18289469">
          <a:off x="3237072" y="1941902"/>
          <a:ext cx="74508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5084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90987" y="1936612"/>
        <a:ext cx="37254" cy="37254"/>
      </dsp:txXfrm>
    </dsp:sp>
    <dsp:sp modelId="{49D2DD1B-CA1F-4F15-ADAB-D4B4C0956D97}">
      <dsp:nvSpPr>
        <dsp:cNvPr id="0" name=""/>
        <dsp:cNvSpPr/>
      </dsp:nvSpPr>
      <dsp:spPr>
        <a:xfrm>
          <a:off x="3822360" y="1383486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i="0" u="none" strike="noStrike" kern="1200">
              <a:solidFill>
                <a:schemeClr val="bg1"/>
              </a:solidFill>
              <a:effectLst/>
              <a:latin typeface="Calibri" panose="020F0502020204030204" pitchFamily="34" charset="0"/>
            </a:rPr>
            <a:t>Forskningsdrift individuelle midler </a:t>
          </a:r>
          <a:endParaRPr lang="nb-NO" sz="1100" kern="1200">
            <a:solidFill>
              <a:schemeClr val="bg1"/>
            </a:solidFill>
          </a:endParaRPr>
        </a:p>
      </dsp:txBody>
      <dsp:txXfrm>
        <a:off x="3837938" y="1399064"/>
        <a:ext cx="1032572" cy="500708"/>
      </dsp:txXfrm>
    </dsp:sp>
    <dsp:sp modelId="{2CB91D52-C587-411B-BD9B-5F90512EC0A5}">
      <dsp:nvSpPr>
        <dsp:cNvPr id="0" name=""/>
        <dsp:cNvSpPr/>
      </dsp:nvSpPr>
      <dsp:spPr>
        <a:xfrm rot="19457599">
          <a:off x="4836837" y="1483169"/>
          <a:ext cx="5239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3994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085734" y="1483407"/>
        <a:ext cx="26199" cy="26199"/>
      </dsp:txXfrm>
    </dsp:sp>
    <dsp:sp modelId="{0FA3EC30-89E8-470B-894E-5CCFD268F390}">
      <dsp:nvSpPr>
        <dsp:cNvPr id="0" name=""/>
        <dsp:cNvSpPr/>
      </dsp:nvSpPr>
      <dsp:spPr>
        <a:xfrm>
          <a:off x="5311579" y="1077664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Professor A</a:t>
          </a:r>
        </a:p>
      </dsp:txBody>
      <dsp:txXfrm>
        <a:off x="5327157" y="1093242"/>
        <a:ext cx="1032572" cy="500708"/>
      </dsp:txXfrm>
    </dsp:sp>
    <dsp:sp modelId="{F96D3184-A955-46BA-A339-C7B85E4457D6}">
      <dsp:nvSpPr>
        <dsp:cNvPr id="0" name=""/>
        <dsp:cNvSpPr/>
      </dsp:nvSpPr>
      <dsp:spPr>
        <a:xfrm rot="2142401">
          <a:off x="4836837" y="1788991"/>
          <a:ext cx="5239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3994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085734" y="1789229"/>
        <a:ext cx="26199" cy="26199"/>
      </dsp:txXfrm>
    </dsp:sp>
    <dsp:sp modelId="{2F44E76B-3C5E-49FF-AE6D-361C15F6FCCC}">
      <dsp:nvSpPr>
        <dsp:cNvPr id="0" name=""/>
        <dsp:cNvSpPr/>
      </dsp:nvSpPr>
      <dsp:spPr>
        <a:xfrm>
          <a:off x="5311579" y="1689307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Professor B</a:t>
          </a:r>
        </a:p>
      </dsp:txBody>
      <dsp:txXfrm>
        <a:off x="5327157" y="1704885"/>
        <a:ext cx="1032572" cy="500708"/>
      </dsp:txXfrm>
    </dsp:sp>
    <dsp:sp modelId="{D952A7BA-142D-442A-B0EC-EE0F5C3A2EA7}">
      <dsp:nvSpPr>
        <dsp:cNvPr id="0" name=""/>
        <dsp:cNvSpPr/>
      </dsp:nvSpPr>
      <dsp:spPr>
        <a:xfrm rot="3310531">
          <a:off x="3237072" y="2553546"/>
          <a:ext cx="74508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5084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90987" y="2548256"/>
        <a:ext cx="37254" cy="37254"/>
      </dsp:txXfrm>
    </dsp:sp>
    <dsp:sp modelId="{0A706720-153F-4523-B184-1EF51C7B08F5}">
      <dsp:nvSpPr>
        <dsp:cNvPr id="0" name=""/>
        <dsp:cNvSpPr/>
      </dsp:nvSpPr>
      <dsp:spPr>
        <a:xfrm>
          <a:off x="3822360" y="2606773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Investering infrastruktur</a:t>
          </a:r>
        </a:p>
      </dsp:txBody>
      <dsp:txXfrm>
        <a:off x="3837938" y="2622351"/>
        <a:ext cx="1032572" cy="500708"/>
      </dsp:txXfrm>
    </dsp:sp>
    <dsp:sp modelId="{0B689192-EC09-4763-9F85-152FABC18087}">
      <dsp:nvSpPr>
        <dsp:cNvPr id="0" name=""/>
        <dsp:cNvSpPr/>
      </dsp:nvSpPr>
      <dsp:spPr>
        <a:xfrm rot="19457599">
          <a:off x="4836837" y="2706457"/>
          <a:ext cx="5239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3994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085734" y="2706694"/>
        <a:ext cx="26199" cy="26199"/>
      </dsp:txXfrm>
    </dsp:sp>
    <dsp:sp modelId="{B34CC6B2-F808-48C8-8364-330E8A2E707D}">
      <dsp:nvSpPr>
        <dsp:cNvPr id="0" name=""/>
        <dsp:cNvSpPr/>
      </dsp:nvSpPr>
      <dsp:spPr>
        <a:xfrm>
          <a:off x="5311579" y="2300951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Instrument </a:t>
          </a:r>
          <a:r>
            <a:rPr lang="nb-NO" sz="1100" kern="1200" err="1"/>
            <a:t>X</a:t>
          </a:r>
          <a:endParaRPr lang="nb-NO" sz="1100" kern="1200"/>
        </a:p>
      </dsp:txBody>
      <dsp:txXfrm>
        <a:off x="5327157" y="2316529"/>
        <a:ext cx="1032572" cy="500708"/>
      </dsp:txXfrm>
    </dsp:sp>
    <dsp:sp modelId="{61C43142-90FB-4BDD-AF70-BB606AE83217}">
      <dsp:nvSpPr>
        <dsp:cNvPr id="0" name=""/>
        <dsp:cNvSpPr/>
      </dsp:nvSpPr>
      <dsp:spPr>
        <a:xfrm rot="2142401">
          <a:off x="4836837" y="3012278"/>
          <a:ext cx="52399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3994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085734" y="3012516"/>
        <a:ext cx="26199" cy="26199"/>
      </dsp:txXfrm>
    </dsp:sp>
    <dsp:sp modelId="{A669329B-D9E2-4CC5-A0CA-FCADDB16A5EA}">
      <dsp:nvSpPr>
        <dsp:cNvPr id="0" name=""/>
        <dsp:cNvSpPr/>
      </dsp:nvSpPr>
      <dsp:spPr>
        <a:xfrm>
          <a:off x="5311579" y="2912595"/>
          <a:ext cx="1063728" cy="53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Instrument Y</a:t>
          </a:r>
        </a:p>
      </dsp:txBody>
      <dsp:txXfrm>
        <a:off x="5327157" y="2928173"/>
        <a:ext cx="1032572" cy="500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723738" y="0"/>
          <a:ext cx="1428525" cy="40165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Delprosjekt</a:t>
          </a:r>
        </a:p>
      </dsp:txBody>
      <dsp:txXfrm>
        <a:off x="3723738" y="0"/>
        <a:ext cx="1428525" cy="1204950"/>
      </dsp:txXfrm>
    </dsp:sp>
    <dsp:sp modelId="{0B8BEE4E-FC0A-4A09-B691-27C27CC983DC}">
      <dsp:nvSpPr>
        <dsp:cNvPr id="0" name=""/>
        <dsp:cNvSpPr/>
      </dsp:nvSpPr>
      <dsp:spPr>
        <a:xfrm>
          <a:off x="2068125" y="0"/>
          <a:ext cx="1428525" cy="40165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Prosjekt</a:t>
          </a:r>
        </a:p>
      </dsp:txBody>
      <dsp:txXfrm>
        <a:off x="2068125" y="0"/>
        <a:ext cx="1428525" cy="1204950"/>
      </dsp:txXfrm>
    </dsp:sp>
    <dsp:sp modelId="{DE0BB14A-D822-4924-851B-90EB2A42887E}">
      <dsp:nvSpPr>
        <dsp:cNvPr id="0" name=""/>
        <dsp:cNvSpPr/>
      </dsp:nvSpPr>
      <dsp:spPr>
        <a:xfrm>
          <a:off x="401513" y="0"/>
          <a:ext cx="1428525" cy="40165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Hovedprosjekt</a:t>
          </a:r>
        </a:p>
      </dsp:txBody>
      <dsp:txXfrm>
        <a:off x="401513" y="0"/>
        <a:ext cx="1428525" cy="1204950"/>
      </dsp:txXfrm>
    </dsp:sp>
    <dsp:sp modelId="{5012B746-0349-4B19-9E33-5C3D2C33AB46}">
      <dsp:nvSpPr>
        <dsp:cNvPr id="0" name=""/>
        <dsp:cNvSpPr/>
      </dsp:nvSpPr>
      <dsp:spPr>
        <a:xfrm>
          <a:off x="520557" y="2232786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Masterprogram</a:t>
          </a:r>
        </a:p>
      </dsp:txBody>
      <dsp:txXfrm>
        <a:off x="537990" y="2250219"/>
        <a:ext cx="1155571" cy="560352"/>
      </dsp:txXfrm>
    </dsp:sp>
    <dsp:sp modelId="{180A2268-9D56-4367-AE95-60B65D91DC09}">
      <dsp:nvSpPr>
        <dsp:cNvPr id="0" name=""/>
        <dsp:cNvSpPr/>
      </dsp:nvSpPr>
      <dsp:spPr>
        <a:xfrm rot="18289469">
          <a:off x="1532163" y="2174807"/>
          <a:ext cx="833837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33837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1928236" y="2167298"/>
        <a:ext cx="41691" cy="41691"/>
      </dsp:txXfrm>
    </dsp:sp>
    <dsp:sp modelId="{EA92C18B-A05D-4FF7-A971-9D693147883D}">
      <dsp:nvSpPr>
        <dsp:cNvPr id="0" name=""/>
        <dsp:cNvSpPr/>
      </dsp:nvSpPr>
      <dsp:spPr>
        <a:xfrm>
          <a:off x="2187169" y="1548284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333333 Master </a:t>
          </a:r>
          <a:r>
            <a:rPr lang="nb-NO" sz="1200" kern="1200" err="1"/>
            <a:t>fysio</a:t>
          </a:r>
          <a:endParaRPr lang="nb-NO" sz="1200" kern="1200"/>
        </a:p>
      </dsp:txBody>
      <dsp:txXfrm>
        <a:off x="2204602" y="1565717"/>
        <a:ext cx="1155571" cy="560352"/>
      </dsp:txXfrm>
    </dsp:sp>
    <dsp:sp modelId="{F29163B2-DA60-41EE-9C93-E9474EB4DAAD}">
      <dsp:nvSpPr>
        <dsp:cNvPr id="0" name=""/>
        <dsp:cNvSpPr/>
      </dsp:nvSpPr>
      <dsp:spPr>
        <a:xfrm rot="19457599">
          <a:off x="3322489" y="1661431"/>
          <a:ext cx="58641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8641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601034" y="1660108"/>
        <a:ext cx="29320" cy="29320"/>
      </dsp:txXfrm>
    </dsp:sp>
    <dsp:sp modelId="{A43CB7CD-31FF-4102-8F6D-F6155D21BFC6}">
      <dsp:nvSpPr>
        <dsp:cNvPr id="0" name=""/>
        <dsp:cNvSpPr/>
      </dsp:nvSpPr>
      <dsp:spPr>
        <a:xfrm>
          <a:off x="3853782" y="1206033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333333001 Masterstudent XX</a:t>
          </a:r>
        </a:p>
      </dsp:txBody>
      <dsp:txXfrm>
        <a:off x="3871215" y="1223466"/>
        <a:ext cx="1155571" cy="560352"/>
      </dsp:txXfrm>
    </dsp:sp>
    <dsp:sp modelId="{8CF9F0B5-AAFC-48F5-807D-1EFFF15F2E69}">
      <dsp:nvSpPr>
        <dsp:cNvPr id="0" name=""/>
        <dsp:cNvSpPr/>
      </dsp:nvSpPr>
      <dsp:spPr>
        <a:xfrm rot="2142401">
          <a:off x="3322489" y="2003682"/>
          <a:ext cx="58641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8641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601034" y="2002359"/>
        <a:ext cx="29320" cy="29320"/>
      </dsp:txXfrm>
    </dsp:sp>
    <dsp:sp modelId="{F11B34D1-E246-4446-AAC6-E4A36B85FF12}">
      <dsp:nvSpPr>
        <dsp:cNvPr id="0" name=""/>
        <dsp:cNvSpPr/>
      </dsp:nvSpPr>
      <dsp:spPr>
        <a:xfrm>
          <a:off x="3853782" y="1890535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333333002 Masterstudent YY</a:t>
          </a:r>
        </a:p>
      </dsp:txBody>
      <dsp:txXfrm>
        <a:off x="3871215" y="1907968"/>
        <a:ext cx="1155571" cy="560352"/>
      </dsp:txXfrm>
    </dsp:sp>
    <dsp:sp modelId="{D5BE51A4-22A1-45A6-BAEB-5092DC5DEE49}">
      <dsp:nvSpPr>
        <dsp:cNvPr id="0" name=""/>
        <dsp:cNvSpPr/>
      </dsp:nvSpPr>
      <dsp:spPr>
        <a:xfrm rot="3310531">
          <a:off x="1532163" y="2859309"/>
          <a:ext cx="833837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33837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1928236" y="2851800"/>
        <a:ext cx="41691" cy="41691"/>
      </dsp:txXfrm>
    </dsp:sp>
    <dsp:sp modelId="{ABCA2AB5-31E5-4A60-855A-972D94E84372}">
      <dsp:nvSpPr>
        <dsp:cNvPr id="0" name=""/>
        <dsp:cNvSpPr/>
      </dsp:nvSpPr>
      <dsp:spPr>
        <a:xfrm>
          <a:off x="2187169" y="2917287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444444 Master </a:t>
          </a:r>
          <a:r>
            <a:rPr lang="nb-NO" sz="1200" kern="1200" err="1"/>
            <a:t>nevro</a:t>
          </a:r>
          <a:endParaRPr lang="nb-NO" sz="1200" kern="1200"/>
        </a:p>
      </dsp:txBody>
      <dsp:txXfrm>
        <a:off x="2204602" y="2934720"/>
        <a:ext cx="1155571" cy="560352"/>
      </dsp:txXfrm>
    </dsp:sp>
    <dsp:sp modelId="{77150375-35D9-4E8A-A191-228EB82C5D21}">
      <dsp:nvSpPr>
        <dsp:cNvPr id="0" name=""/>
        <dsp:cNvSpPr/>
      </dsp:nvSpPr>
      <dsp:spPr>
        <a:xfrm rot="19457599">
          <a:off x="3322489" y="3030434"/>
          <a:ext cx="58641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8641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601034" y="3029111"/>
        <a:ext cx="29320" cy="29320"/>
      </dsp:txXfrm>
    </dsp:sp>
    <dsp:sp modelId="{19082A1C-C158-4088-BFF4-A000F078F443}">
      <dsp:nvSpPr>
        <dsp:cNvPr id="0" name=""/>
        <dsp:cNvSpPr/>
      </dsp:nvSpPr>
      <dsp:spPr>
        <a:xfrm>
          <a:off x="3853782" y="2575037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444444001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Generell drift</a:t>
          </a:r>
        </a:p>
      </dsp:txBody>
      <dsp:txXfrm>
        <a:off x="3871215" y="2592470"/>
        <a:ext cx="1155571" cy="560352"/>
      </dsp:txXfrm>
    </dsp:sp>
    <dsp:sp modelId="{3728E5FB-7008-4FE2-9F6A-F1B7B9038021}">
      <dsp:nvSpPr>
        <dsp:cNvPr id="0" name=""/>
        <dsp:cNvSpPr/>
      </dsp:nvSpPr>
      <dsp:spPr>
        <a:xfrm rot="2142401">
          <a:off x="3322489" y="3372685"/>
          <a:ext cx="58641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8641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601034" y="3371362"/>
        <a:ext cx="29320" cy="29320"/>
      </dsp:txXfrm>
    </dsp:sp>
    <dsp:sp modelId="{5DCD88EE-F40B-4799-82E8-C29E501B3021}">
      <dsp:nvSpPr>
        <dsp:cNvPr id="0" name=""/>
        <dsp:cNvSpPr/>
      </dsp:nvSpPr>
      <dsp:spPr>
        <a:xfrm>
          <a:off x="3853782" y="3259538"/>
          <a:ext cx="1190437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444444002 Investering simulering</a:t>
          </a:r>
        </a:p>
      </dsp:txBody>
      <dsp:txXfrm>
        <a:off x="3871215" y="3276971"/>
        <a:ext cx="1155571" cy="560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528313" y="0"/>
          <a:ext cx="1494630" cy="20309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Delprosjekt</a:t>
          </a:r>
        </a:p>
      </dsp:txBody>
      <dsp:txXfrm>
        <a:off x="3528313" y="0"/>
        <a:ext cx="1494630" cy="609276"/>
      </dsp:txXfrm>
    </dsp:sp>
    <dsp:sp modelId="{0B8BEE4E-FC0A-4A09-B691-27C27CC983DC}">
      <dsp:nvSpPr>
        <dsp:cNvPr id="0" name=""/>
        <dsp:cNvSpPr/>
      </dsp:nvSpPr>
      <dsp:spPr>
        <a:xfrm>
          <a:off x="1796087" y="0"/>
          <a:ext cx="1494630" cy="20309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Prosjekt</a:t>
          </a:r>
        </a:p>
      </dsp:txBody>
      <dsp:txXfrm>
        <a:off x="1796087" y="0"/>
        <a:ext cx="1494630" cy="609276"/>
      </dsp:txXfrm>
    </dsp:sp>
    <dsp:sp modelId="{DE0BB14A-D822-4924-851B-90EB2A42887E}">
      <dsp:nvSpPr>
        <dsp:cNvPr id="0" name=""/>
        <dsp:cNvSpPr/>
      </dsp:nvSpPr>
      <dsp:spPr>
        <a:xfrm>
          <a:off x="52352" y="0"/>
          <a:ext cx="1494630" cy="20309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Hovedprosjekt</a:t>
          </a:r>
        </a:p>
      </dsp:txBody>
      <dsp:txXfrm>
        <a:off x="52352" y="0"/>
        <a:ext cx="1494630" cy="609276"/>
      </dsp:txXfrm>
    </dsp:sp>
    <dsp:sp modelId="{5012B746-0349-4B19-9E33-5C3D2C33AB46}">
      <dsp:nvSpPr>
        <dsp:cNvPr id="0" name=""/>
        <dsp:cNvSpPr/>
      </dsp:nvSpPr>
      <dsp:spPr>
        <a:xfrm>
          <a:off x="176904" y="968098"/>
          <a:ext cx="1245525" cy="62276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Ikke aktuell</a:t>
          </a:r>
        </a:p>
      </dsp:txBody>
      <dsp:txXfrm>
        <a:off x="195144" y="986338"/>
        <a:ext cx="1209045" cy="586282"/>
      </dsp:txXfrm>
    </dsp:sp>
    <dsp:sp modelId="{180A2268-9D56-4367-AE95-60B65D91DC09}">
      <dsp:nvSpPr>
        <dsp:cNvPr id="0" name=""/>
        <dsp:cNvSpPr/>
      </dsp:nvSpPr>
      <dsp:spPr>
        <a:xfrm>
          <a:off x="1422429" y="1251881"/>
          <a:ext cx="498210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498210" y="275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1659079" y="1267024"/>
        <a:ext cx="24910" cy="24910"/>
      </dsp:txXfrm>
    </dsp:sp>
    <dsp:sp modelId="{EA92C18B-A05D-4FF7-A971-9D693147883D}">
      <dsp:nvSpPr>
        <dsp:cNvPr id="0" name=""/>
        <dsp:cNvSpPr/>
      </dsp:nvSpPr>
      <dsp:spPr>
        <a:xfrm>
          <a:off x="1920639" y="968098"/>
          <a:ext cx="1245525" cy="622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222222 </a:t>
          </a:r>
          <a:r>
            <a:rPr lang="nb-NO" sz="1200" kern="1200" err="1"/>
            <a:t>Anuum</a:t>
          </a:r>
          <a:endParaRPr lang="nb-NO" sz="1200" kern="1200"/>
        </a:p>
      </dsp:txBody>
      <dsp:txXfrm>
        <a:off x="1938879" y="986338"/>
        <a:ext cx="1209045" cy="586282"/>
      </dsp:txXfrm>
    </dsp:sp>
    <dsp:sp modelId="{F29163B2-DA60-41EE-9C93-E9474EB4DAAD}">
      <dsp:nvSpPr>
        <dsp:cNvPr id="0" name=""/>
        <dsp:cNvSpPr/>
      </dsp:nvSpPr>
      <dsp:spPr>
        <a:xfrm rot="19457599">
          <a:off x="3108496" y="1072837"/>
          <a:ext cx="613547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13547" y="27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399931" y="1085096"/>
        <a:ext cx="30677" cy="30677"/>
      </dsp:txXfrm>
    </dsp:sp>
    <dsp:sp modelId="{A43CB7CD-31FF-4102-8F6D-F6155D21BFC6}">
      <dsp:nvSpPr>
        <dsp:cNvPr id="0" name=""/>
        <dsp:cNvSpPr/>
      </dsp:nvSpPr>
      <dsp:spPr>
        <a:xfrm>
          <a:off x="3664375" y="610009"/>
          <a:ext cx="1245525" cy="622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222222001 Professor XX</a:t>
          </a:r>
        </a:p>
      </dsp:txBody>
      <dsp:txXfrm>
        <a:off x="3682615" y="628249"/>
        <a:ext cx="1209045" cy="586282"/>
      </dsp:txXfrm>
    </dsp:sp>
    <dsp:sp modelId="{8CF9F0B5-AAFC-48F5-807D-1EFFF15F2E69}">
      <dsp:nvSpPr>
        <dsp:cNvPr id="0" name=""/>
        <dsp:cNvSpPr/>
      </dsp:nvSpPr>
      <dsp:spPr>
        <a:xfrm rot="2142401">
          <a:off x="3108496" y="1430926"/>
          <a:ext cx="613547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13547" y="27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399931" y="1443185"/>
        <a:ext cx="30677" cy="30677"/>
      </dsp:txXfrm>
    </dsp:sp>
    <dsp:sp modelId="{F11B34D1-E246-4446-AAC6-E4A36B85FF12}">
      <dsp:nvSpPr>
        <dsp:cNvPr id="0" name=""/>
        <dsp:cNvSpPr/>
      </dsp:nvSpPr>
      <dsp:spPr>
        <a:xfrm>
          <a:off x="3664375" y="1326186"/>
          <a:ext cx="1245525" cy="622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222222002 </a:t>
          </a:r>
          <a:r>
            <a:rPr lang="nb-NO" sz="1200" kern="1200" err="1"/>
            <a:t>Førsteam</a:t>
          </a:r>
          <a:r>
            <a:rPr lang="nb-NO" sz="1200" kern="1200"/>
            <a:t>. YY</a:t>
          </a:r>
        </a:p>
      </dsp:txBody>
      <dsp:txXfrm>
        <a:off x="3682615" y="1344426"/>
        <a:ext cx="1209045" cy="586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549736" y="0"/>
          <a:ext cx="1525247" cy="1616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Delprosjekt</a:t>
          </a:r>
        </a:p>
      </dsp:txBody>
      <dsp:txXfrm>
        <a:off x="3549736" y="0"/>
        <a:ext cx="1525247" cy="485017"/>
      </dsp:txXfrm>
    </dsp:sp>
    <dsp:sp modelId="{0B8BEE4E-FC0A-4A09-B691-27C27CC983DC}">
      <dsp:nvSpPr>
        <dsp:cNvPr id="0" name=""/>
        <dsp:cNvSpPr/>
      </dsp:nvSpPr>
      <dsp:spPr>
        <a:xfrm>
          <a:off x="1780778" y="0"/>
          <a:ext cx="1525247" cy="1616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Prosjekt</a:t>
          </a:r>
        </a:p>
      </dsp:txBody>
      <dsp:txXfrm>
        <a:off x="1780778" y="0"/>
        <a:ext cx="1525247" cy="485017"/>
      </dsp:txXfrm>
    </dsp:sp>
    <dsp:sp modelId="{DE0BB14A-D822-4924-851B-90EB2A42887E}">
      <dsp:nvSpPr>
        <dsp:cNvPr id="0" name=""/>
        <dsp:cNvSpPr/>
      </dsp:nvSpPr>
      <dsp:spPr>
        <a:xfrm>
          <a:off x="76" y="0"/>
          <a:ext cx="1525247" cy="1616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Hovedprosjekt</a:t>
          </a:r>
        </a:p>
      </dsp:txBody>
      <dsp:txXfrm>
        <a:off x="76" y="0"/>
        <a:ext cx="1525247" cy="485017"/>
      </dsp:txXfrm>
    </dsp:sp>
    <dsp:sp modelId="{5012B746-0349-4B19-9E33-5C3D2C33AB46}">
      <dsp:nvSpPr>
        <dsp:cNvPr id="0" name=""/>
        <dsp:cNvSpPr/>
      </dsp:nvSpPr>
      <dsp:spPr>
        <a:xfrm>
          <a:off x="127804" y="699217"/>
          <a:ext cx="1277275" cy="63863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Ikke aktuell</a:t>
          </a:r>
        </a:p>
      </dsp:txBody>
      <dsp:txXfrm>
        <a:off x="146509" y="717922"/>
        <a:ext cx="1239865" cy="601227"/>
      </dsp:txXfrm>
    </dsp:sp>
    <dsp:sp modelId="{180A2268-9D56-4367-AE95-60B65D91DC09}">
      <dsp:nvSpPr>
        <dsp:cNvPr id="0" name=""/>
        <dsp:cNvSpPr/>
      </dsp:nvSpPr>
      <dsp:spPr>
        <a:xfrm>
          <a:off x="1405080" y="982984"/>
          <a:ext cx="510910" cy="71103"/>
        </a:xfrm>
        <a:custGeom>
          <a:avLst/>
          <a:gdLst/>
          <a:ahLst/>
          <a:cxnLst/>
          <a:rect l="0" t="0" r="0" b="0"/>
          <a:pathLst>
            <a:path>
              <a:moveTo>
                <a:pt x="0" y="35551"/>
              </a:moveTo>
              <a:lnTo>
                <a:pt x="510910" y="355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1647762" y="1005763"/>
        <a:ext cx="25545" cy="25545"/>
      </dsp:txXfrm>
    </dsp:sp>
    <dsp:sp modelId="{EA92C18B-A05D-4FF7-A971-9D693147883D}">
      <dsp:nvSpPr>
        <dsp:cNvPr id="0" name=""/>
        <dsp:cNvSpPr/>
      </dsp:nvSpPr>
      <dsp:spPr>
        <a:xfrm>
          <a:off x="1915990" y="699217"/>
          <a:ext cx="1277275" cy="63863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Ikke aktuell/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111111 Ommøblering EPT</a:t>
          </a:r>
        </a:p>
      </dsp:txBody>
      <dsp:txXfrm>
        <a:off x="1934695" y="717922"/>
        <a:ext cx="1239865" cy="601227"/>
      </dsp:txXfrm>
    </dsp:sp>
    <dsp:sp modelId="{F29163B2-DA60-41EE-9C93-E9474EB4DAAD}">
      <dsp:nvSpPr>
        <dsp:cNvPr id="0" name=""/>
        <dsp:cNvSpPr/>
      </dsp:nvSpPr>
      <dsp:spPr>
        <a:xfrm>
          <a:off x="3193266" y="982984"/>
          <a:ext cx="510910" cy="71103"/>
        </a:xfrm>
        <a:custGeom>
          <a:avLst/>
          <a:gdLst/>
          <a:ahLst/>
          <a:cxnLst/>
          <a:rect l="0" t="0" r="0" b="0"/>
          <a:pathLst>
            <a:path>
              <a:moveTo>
                <a:pt x="0" y="35551"/>
              </a:moveTo>
              <a:lnTo>
                <a:pt x="510910" y="35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435948" y="1005763"/>
        <a:ext cx="25545" cy="25545"/>
      </dsp:txXfrm>
    </dsp:sp>
    <dsp:sp modelId="{A43CB7CD-31FF-4102-8F6D-F6155D21BFC6}">
      <dsp:nvSpPr>
        <dsp:cNvPr id="0" name=""/>
        <dsp:cNvSpPr/>
      </dsp:nvSpPr>
      <dsp:spPr>
        <a:xfrm>
          <a:off x="3704176" y="699217"/>
          <a:ext cx="1277275" cy="638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111111001 Ommøblering EPT</a:t>
          </a:r>
        </a:p>
      </dsp:txBody>
      <dsp:txXfrm>
        <a:off x="3722881" y="717922"/>
        <a:ext cx="1239865" cy="601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FAD7B-741A-42C4-90A7-AC0C29EF1FFE}">
      <dsp:nvSpPr>
        <dsp:cNvPr id="0" name=""/>
        <dsp:cNvSpPr/>
      </dsp:nvSpPr>
      <dsp:spPr>
        <a:xfrm>
          <a:off x="1482" y="1705856"/>
          <a:ext cx="1862930" cy="98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Siste dato i måneden vi stenger</a:t>
          </a:r>
        </a:p>
      </dsp:txBody>
      <dsp:txXfrm>
        <a:off x="1482" y="1705856"/>
        <a:ext cx="1862930" cy="657548"/>
      </dsp:txXfrm>
    </dsp:sp>
    <dsp:sp modelId="{E6DE09E2-CD15-40C0-A380-020B907EA723}">
      <dsp:nvSpPr>
        <dsp:cNvPr id="0" name=""/>
        <dsp:cNvSpPr/>
      </dsp:nvSpPr>
      <dsp:spPr>
        <a:xfrm>
          <a:off x="383046" y="2363405"/>
          <a:ext cx="186293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31.Januar</a:t>
          </a:r>
        </a:p>
      </dsp:txBody>
      <dsp:txXfrm>
        <a:off x="404978" y="2385337"/>
        <a:ext cx="1819066" cy="704936"/>
      </dsp:txXfrm>
    </dsp:sp>
    <dsp:sp modelId="{A2AF72E9-95CE-4D29-98F4-6C906779853B}">
      <dsp:nvSpPr>
        <dsp:cNvPr id="0" name=""/>
        <dsp:cNvSpPr/>
      </dsp:nvSpPr>
      <dsp:spPr>
        <a:xfrm>
          <a:off x="2146826" y="1802723"/>
          <a:ext cx="598716" cy="463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2146826" y="1895486"/>
        <a:ext cx="459572" cy="278289"/>
      </dsp:txXfrm>
    </dsp:sp>
    <dsp:sp modelId="{EA646A62-AFB4-4074-9513-DD1FC8B66B1C}">
      <dsp:nvSpPr>
        <dsp:cNvPr id="0" name=""/>
        <dsp:cNvSpPr/>
      </dsp:nvSpPr>
      <dsp:spPr>
        <a:xfrm>
          <a:off x="2994066" y="1705856"/>
          <a:ext cx="1862930" cy="98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err="1"/>
            <a:t>Cut</a:t>
          </a:r>
          <a:r>
            <a:rPr lang="nb-NO" sz="1300" kern="1200"/>
            <a:t> </a:t>
          </a:r>
          <a:r>
            <a:rPr lang="nb-NO" sz="1300" kern="1200" err="1"/>
            <a:t>off</a:t>
          </a:r>
          <a:r>
            <a:rPr lang="nb-NO" sz="1300" kern="1200"/>
            <a:t> 3. virkedag </a:t>
          </a:r>
          <a:r>
            <a:rPr lang="nb-NO" sz="1300" kern="1200" err="1"/>
            <a:t>kl</a:t>
          </a:r>
          <a:r>
            <a:rPr lang="nb-NO" sz="1300" kern="1200"/>
            <a:t> 22:00</a:t>
          </a:r>
        </a:p>
      </dsp:txBody>
      <dsp:txXfrm>
        <a:off x="2994066" y="1705856"/>
        <a:ext cx="1862930" cy="657548"/>
      </dsp:txXfrm>
    </dsp:sp>
    <dsp:sp modelId="{D1B431A1-4827-4AE9-900F-FEED773E7101}">
      <dsp:nvSpPr>
        <dsp:cNvPr id="0" name=""/>
        <dsp:cNvSpPr/>
      </dsp:nvSpPr>
      <dsp:spPr>
        <a:xfrm>
          <a:off x="3375630" y="2363405"/>
          <a:ext cx="186293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3.Februar </a:t>
          </a:r>
          <a:r>
            <a:rPr lang="nb-NO" sz="1300" kern="1200" err="1"/>
            <a:t>kl</a:t>
          </a:r>
          <a:r>
            <a:rPr lang="nb-NO" sz="1300" kern="1200"/>
            <a:t> 22:00</a:t>
          </a:r>
        </a:p>
      </dsp:txBody>
      <dsp:txXfrm>
        <a:off x="3397562" y="2385337"/>
        <a:ext cx="1819066" cy="704936"/>
      </dsp:txXfrm>
    </dsp:sp>
    <dsp:sp modelId="{CE5204FB-C2CC-4C68-A016-7FC7ECA1CA7F}">
      <dsp:nvSpPr>
        <dsp:cNvPr id="0" name=""/>
        <dsp:cNvSpPr/>
      </dsp:nvSpPr>
      <dsp:spPr>
        <a:xfrm rot="21569386">
          <a:off x="5139398" y="1789246"/>
          <a:ext cx="598740" cy="463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5139401" y="1882629"/>
        <a:ext cx="459596" cy="278289"/>
      </dsp:txXfrm>
    </dsp:sp>
    <dsp:sp modelId="{8E3FAB5D-2FAB-4E35-9E16-46937CA1835B}">
      <dsp:nvSpPr>
        <dsp:cNvPr id="0" name=""/>
        <dsp:cNvSpPr/>
      </dsp:nvSpPr>
      <dsp:spPr>
        <a:xfrm>
          <a:off x="5986650" y="1679206"/>
          <a:ext cx="1862930" cy="98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Periodisering påløpte kostnader/inntekter 5.virkedag </a:t>
          </a:r>
          <a:r>
            <a:rPr lang="nb-NO" sz="1300" kern="1200" err="1"/>
            <a:t>kl</a:t>
          </a:r>
          <a:r>
            <a:rPr lang="nb-NO" sz="1300" kern="1200"/>
            <a:t> 12:00</a:t>
          </a:r>
        </a:p>
      </dsp:txBody>
      <dsp:txXfrm>
        <a:off x="5986650" y="1679206"/>
        <a:ext cx="1862930" cy="657548"/>
      </dsp:txXfrm>
    </dsp:sp>
    <dsp:sp modelId="{1633BD91-45E1-43B0-A480-855FDB18EC01}">
      <dsp:nvSpPr>
        <dsp:cNvPr id="0" name=""/>
        <dsp:cNvSpPr/>
      </dsp:nvSpPr>
      <dsp:spPr>
        <a:xfrm>
          <a:off x="6368215" y="2363405"/>
          <a:ext cx="186293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7.Februar </a:t>
          </a:r>
          <a:r>
            <a:rPr lang="nb-NO" sz="1300" kern="1200" err="1"/>
            <a:t>kl</a:t>
          </a:r>
          <a:r>
            <a:rPr lang="nb-NO" sz="1300" kern="1200"/>
            <a:t> 12:00</a:t>
          </a:r>
        </a:p>
      </dsp:txBody>
      <dsp:txXfrm>
        <a:off x="6390147" y="2385337"/>
        <a:ext cx="1819066" cy="704936"/>
      </dsp:txXfrm>
    </dsp:sp>
    <dsp:sp modelId="{5800596F-7546-40BF-A77D-C18606AF071A}">
      <dsp:nvSpPr>
        <dsp:cNvPr id="0" name=""/>
        <dsp:cNvSpPr/>
      </dsp:nvSpPr>
      <dsp:spPr>
        <a:xfrm rot="30614">
          <a:off x="8131982" y="1789548"/>
          <a:ext cx="598740" cy="463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8131985" y="1881691"/>
        <a:ext cx="459596" cy="278289"/>
      </dsp:txXfrm>
    </dsp:sp>
    <dsp:sp modelId="{12E0A390-5CCE-44D4-BB72-F703D8CFE982}">
      <dsp:nvSpPr>
        <dsp:cNvPr id="0" name=""/>
        <dsp:cNvSpPr/>
      </dsp:nvSpPr>
      <dsp:spPr>
        <a:xfrm>
          <a:off x="8979235" y="1705856"/>
          <a:ext cx="1862930" cy="98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Perioden lukket og rapporter kan tas ut</a:t>
          </a:r>
        </a:p>
      </dsp:txBody>
      <dsp:txXfrm>
        <a:off x="8979235" y="1705856"/>
        <a:ext cx="1862930" cy="657548"/>
      </dsp:txXfrm>
    </dsp:sp>
    <dsp:sp modelId="{2F688441-C80B-4415-A77F-CA33F34000AA}">
      <dsp:nvSpPr>
        <dsp:cNvPr id="0" name=""/>
        <dsp:cNvSpPr/>
      </dsp:nvSpPr>
      <dsp:spPr>
        <a:xfrm>
          <a:off x="9360799" y="2363405"/>
          <a:ext cx="186293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kern="1200"/>
            <a:t>15.Februar</a:t>
          </a:r>
        </a:p>
      </dsp:txBody>
      <dsp:txXfrm>
        <a:off x="9382731" y="2385337"/>
        <a:ext cx="1819066" cy="70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12/12/2022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183B9-F656-48B6-943E-5D1C1A77CD1E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7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9CD87-CB3F-43AD-B570-7AC3017860C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81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  <a:p>
            <a:pPr lvl="1"/>
            <a:endParaRPr lang="nb-NO" sz="10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EEB24-63B3-46F6-88E9-0F390CC9DD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52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EEB24-63B3-46F6-88E9-0F390CC9DD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09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EEB24-63B3-46F6-88E9-0F390CC9DD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13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EEB24-63B3-46F6-88E9-0F390CC9DD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274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91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97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9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66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66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45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15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55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1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9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404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F4A2C8-6C88-4E71-83EE-698B9D4FE22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81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4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4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918D-0F99-46F0-9855-C9333722466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63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5e9aebfd8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709613"/>
            <a:ext cx="6299200" cy="3544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5e9aebfd8_0_403:notes"/>
          <p:cNvSpPr txBox="1">
            <a:spLocks noGrp="1"/>
          </p:cNvSpPr>
          <p:nvPr>
            <p:ph type="body" idx="1"/>
          </p:nvPr>
        </p:nvSpPr>
        <p:spPr>
          <a:xfrm>
            <a:off x="637282" y="4490622"/>
            <a:ext cx="5098256" cy="4254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1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17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05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152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741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790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2BEC-DFAD-5324-2FA5-161A4B75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7DD-C1A7-81BA-2CEC-41367166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50B3-C5A7-E159-7A4C-0E640B7F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FC51-FA83-4CAF-BF26-3B9E034D695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739F6-97A6-B375-1E57-4FEEDAD5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6CDC-93A5-8A6A-34D0-28C016A8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CF6-5186-4E4A-BFC5-2BB1521CCD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7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7674D3-78D5-41D9-A7D9-A150C0DB1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5BB857-0739-407B-B6D6-C1859BA73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F2F7DF-0319-474B-AB2B-C053270F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0214A5-8625-49E9-B835-C79ACCB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64CA1D-6F04-4F3A-AC3D-CD6E4E5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30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953BE-9FEC-4682-ABD0-54D030DF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1B907C-B3E3-4243-97DC-84C7E5DFD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EA692B-05AF-4340-AD5D-EFDE5A78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13D007-0D57-42BD-B20F-2004A32B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51C0C2-CBB1-4B04-B3CF-9F1612B2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9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32804E-8CA1-4E8C-A721-27D406C4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009C6C-2760-427F-830A-B36FAA0E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2CF19E-AEFB-4E03-AEC2-7D14B28B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A508E2-42F2-4FB1-807D-F038B64F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E5E848-E0CF-4EC2-98F8-C449632F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51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B12AF4-F74C-4D93-977E-21816BC4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BE941E-886D-4C5E-BAF5-7AD2E93B4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B3F7B5-F8B2-4703-9C62-9C01B253D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BAA716-4CE0-4E3C-B3C7-6B174980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D75CD9-EE82-4AD3-BAD4-454582A4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4A67AA-B00E-4B7C-A96E-5D28A236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1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F379-47CB-40A3-8E71-EB8792A3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04CB46-681F-4C0A-BE0F-10CB56D4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E5EE9F-CB8B-423F-B03B-1FDF0B129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B779D8-331C-4EDA-85CD-72C54D9DF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1847043-2BBD-46E7-8D85-3CDCB32FF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E61E9ED-BB07-40DB-AF52-AC1E272F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85EFACA-CFAB-44EB-8945-F838950F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F9D3B0B-958E-4C16-837D-CF47FAAB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9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6F2EA0-3F93-4C70-9933-26AB785B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71FA96F-368E-44E8-8084-8BAFF9BE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4F096BF-3EA0-49DB-8470-A4EC4238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E0D4E6-5A2B-4176-8511-8C7CF87B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49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06D5416-C5C3-4DB9-8A93-BB80D8C6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398D727-5D28-4DD6-B5C6-411FD17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66B3A8-6B76-485D-A03B-BFB81651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38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10733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D2574-F03A-441E-9853-FFBB943B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CDA757-87FD-43E6-BDEF-AADA8869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4D8F2E-C1B9-4EC9-8A89-D5B9A4846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514BCD-5D1F-4B84-B4DA-7560AD81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2C9BB3-D527-4CCE-AC33-736985A0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5F28DF-75C5-4751-9435-0D29FA31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6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39DD2-A97D-4B05-A509-F0006FEB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C97AE79-8E8A-4C84-A63A-A23342F48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902F67-B0CD-4B9D-BEDF-BB1BB3227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F09D3B-ADA4-4FC6-878C-A02A7104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A84E15-B145-4996-8549-07B842E7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7B3445-7C9D-4843-A393-2C9BA941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88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96CE0D-7C0E-4D8C-B3FC-BE8C3DD2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A1DAC45-52EE-4528-8A6C-5E4544CC2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3E147-54C0-4C14-80FA-A321E42D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EF335D-8A49-4B0A-B9D4-C95037BE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E5A502-A2ED-4757-9F53-CB57A54E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193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288BD1C-4115-4A5E-85F0-20D772E9E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06ACA2E-8167-4D78-8ADB-B28482A5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B8987F-738D-4FA8-89DB-4B8130B3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090F46-4D53-49DC-895C-6B5980F0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BB38E9-3E68-4C3D-97CC-E0ACA321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059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E05C08-5923-41E0-B0F2-DE3C60CBE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46418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E05C08-5923-41E0-B0F2-DE3C60CB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A6D172-2F8C-4641-A06B-ABD78145BFF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397785"/>
            <a:ext cx="1122499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40947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05FE35-760E-41A0-BC2D-6B574B56D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164B8D5-916F-41E3-820F-EE8D4C2A0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281139-A2EE-4D89-B9F9-586D8D12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AEFE23-2253-4BB9-BB59-54CCE63D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67B405-9776-4519-A5ED-BF5A0A6D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485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9AA541-A9B9-4369-80C7-0A697CEA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BD88B5-F8DE-4D0A-B4EC-1FAAA8D49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0FD014-5ECA-4AF9-A640-B2B05211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7584C3-5A5B-4818-94C0-873156C2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3FE281-B4E3-406D-8978-D758076E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555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023F0-FD5C-42A5-B7E1-5DD0701A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C2AD4-E341-4304-9023-AAF36E8EF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8881BD-9B7E-474A-8421-86AB80DA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EF4F5C-F471-48FF-9697-7886AC9C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C6A7C7-AC08-4569-83C2-243E92E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74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5FD01-5E77-4FD3-9BCE-198D8A32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B8EBC8-1443-4929-A93B-9218B488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A9EA9D-4D85-4E29-950E-2A41188B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336BCB-5E12-40D0-978D-877B803A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5B5061-A121-4ACC-BD6F-7ED09272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33F533-4ADE-4E6E-8D8A-3EA8733F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485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89984-1593-45BF-B427-4360A16E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8BCA6A-8FD5-495A-ACC1-2BFFD245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F8CB60-71C4-4226-8718-71ED46C0F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B0FFFD1-F7D7-4DD9-8713-A5440B5CA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6F33B4C-2F5C-4FCD-AEC7-1CCD0FC65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73DAD6-8924-4E8A-8258-DABF7CD9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99B5AEE-01FD-42A8-88ED-0BE3FEF8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B0452E5-7E12-477D-A7EE-9C1BACFC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5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621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528AD-5597-4E6C-9EBE-73356CAE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0735A9B-430F-4921-B84F-8502630F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311C01-F0BE-4D76-8E49-60A9CB3D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D2FDE3-9D1B-4D1D-A609-582570DC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892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2CBAB77-ABB8-4D8E-AA60-A59A0BA5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14E46C-C587-46B8-A46A-8D75517B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2D5539-243C-4F62-9922-1251F2B3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759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E14729-D401-4006-BC8B-8A2D9463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6F280-3C1B-43C4-8233-36B59386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9920F-58AE-4086-8ADF-ED830BCB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361610-3952-43A8-B5CD-86E06344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C24F8A-0FC8-467D-90A8-63C7CCD0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CC21C8C-8C25-4C1F-8EF6-47FC33B8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83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A3C8B-66C7-4DBF-9073-66FE973E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B13094A-0889-4B22-B369-9E7818859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1150CD-5E3A-4C24-8D42-BF4D20293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3D93EF-752A-4733-93E7-E04791A5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BE6235-CF84-4703-95FD-667263F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5165F3-F587-40D2-A850-DEF31D87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62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A5711-C490-4D14-BA37-574B5D51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664F5C7-3A68-4433-8123-331581CB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26927A-20B8-4A99-B446-7EE605F9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7C9268-9A56-40DD-A990-961E7459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E901D8-B203-44A8-812A-82AD1518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3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4BDA717-1AC7-421F-9DD0-CBF921DE6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C695D6E-94C3-4858-8C03-4EEF2D918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D22476-54CC-4AFA-A9FE-66A57882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68CE30-FDED-4D99-B641-46C3A9E7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427220-0D0E-49B6-8704-B50F4FF4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575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9580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7571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8461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401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29821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482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7960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651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5128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153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00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65439-915F-46E9-9A3B-6F5F62264217}"/>
              </a:ext>
            </a:extLst>
          </p:cNvPr>
          <p:cNvSpPr txBox="1"/>
          <p:nvPr userDrawn="1"/>
        </p:nvSpPr>
        <p:spPr>
          <a:xfrm>
            <a:off x="304800" y="6217623"/>
            <a:ext cx="290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>
                    <a:lumMod val="50000"/>
                  </a:schemeClr>
                </a:solidFill>
                <a:latin typeface="Poppins"/>
              </a:rPr>
              <a:t>Roller 4.1.3 Forvalte økonomimodell</a:t>
            </a:r>
          </a:p>
          <a:p>
            <a:r>
              <a:rPr lang="nb-NO" sz="900" err="1">
                <a:solidFill>
                  <a:schemeClr val="bg1">
                    <a:lumMod val="50000"/>
                  </a:schemeClr>
                </a:solidFill>
                <a:latin typeface="Poppins"/>
              </a:rPr>
              <a:t>Ver</a:t>
            </a:r>
            <a:r>
              <a:rPr lang="nb-NO" sz="900">
                <a:solidFill>
                  <a:schemeClr val="bg1">
                    <a:lumMod val="50000"/>
                  </a:schemeClr>
                </a:solidFill>
                <a:latin typeface="Poppins"/>
              </a:rPr>
              <a:t>. 1.1 02.10.2020</a:t>
            </a:r>
          </a:p>
        </p:txBody>
      </p:sp>
    </p:spTree>
    <p:extLst>
      <p:ext uri="{BB962C8B-B14F-4D97-AF65-F5344CB8AC3E}">
        <p14:creationId xmlns:p14="http://schemas.microsoft.com/office/powerpoint/2010/main" val="354272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B7BB-53E9-321F-D3C6-410D4863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6B4A-8243-D416-5882-4B37384B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B8B31-F4E6-E1EC-B6E5-A49393E6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5D31-9C5B-43B2-B839-DFE70ABB14DF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0F32-1DDA-967E-E391-0E5E7E25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12CD4-BBF0-A807-816E-F0B857B6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4754-6D66-4446-98B3-18322A9CF1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431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205572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308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059874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14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9470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198349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37773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00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90638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0932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33632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67098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835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98243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1_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11299735" y="6421248"/>
            <a:ext cx="45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3600" i="0" u="none" strike="noStrike" cap="none">
                <a:solidFill>
                  <a:schemeClr val="accent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649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295942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94283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1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30360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976593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82898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00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6607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727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894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383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49578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4498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1_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11299735" y="6421248"/>
            <a:ext cx="45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3600" i="0" u="none" strike="noStrike" cap="none">
                <a:solidFill>
                  <a:schemeClr val="accent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558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tellysbil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491087" y="2677415"/>
            <a:ext cx="103632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953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11299735" y="6421248"/>
            <a:ext cx="45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3600" i="0" u="none" strike="noStrike" cap="none">
                <a:solidFill>
                  <a:schemeClr val="accent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426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Bare titte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80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o innholdsdel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477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Inndelingsoverskrif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91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533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098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373625" y="274639"/>
            <a:ext cx="109728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373626" y="1925790"/>
            <a:ext cx="5386917" cy="44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5957394" y="128602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5957394" y="1925790"/>
            <a:ext cx="5389033" cy="44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373625" y="1286028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33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991384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609602" y="932374"/>
            <a:ext cx="4011084" cy="50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31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Bilde med teks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2389717" y="4864613"/>
            <a:ext cx="7315200" cy="50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278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 rot="5400000">
            <a:off x="3341495" y="-1131693"/>
            <a:ext cx="4525963" cy="99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409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 rot="5400000">
            <a:off x="6562851" y="2946507"/>
            <a:ext cx="585152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 rot="5400000">
            <a:off x="1580335" y="-696096"/>
            <a:ext cx="5851525" cy="779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360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5100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1094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54951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33774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5386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3767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23051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9123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62319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2973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6266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7617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246795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532013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021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49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2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oleObject" Target="../embeddings/oleObject8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2857336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31E5634-F26F-1FBB-9FB3-A2CAB1178F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79455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1E5634-F26F-1FBB-9FB3-A2CAB1178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27896AF-F17D-44BF-932D-B27F1CB5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A898E4-9309-475A-AC7E-C0F00017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6E6BC9-F7A1-44DD-A953-F94A29B3B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328E-7FA6-40D2-95B5-CB35580DED90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5FBF2E-B7D1-4B64-A38B-95AF64243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6FA268-5823-4B02-A18C-B866BA5E1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1CA6-4F63-497D-AEED-D65FDB0296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1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58014E1-7BBD-492B-AEF8-18988FA931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63657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0" imgH="409" progId="TCLayout.ActiveDocument.1">
                  <p:embed/>
                </p:oleObj>
              </mc:Choice>
              <mc:Fallback>
                <p:oleObj name="think-cell Slide" r:id="rId14" imgW="410" imgH="40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58014E1-7BBD-492B-AEF8-18988FA93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F0CC7BF-234F-4B5D-8DF1-D9E28E3E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95B3FF-F75B-4E77-B91B-3611290FE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82C7-97F2-455F-9E16-C2649A9CC3AA}" type="datetimeFigureOut">
              <a:rPr lang="nb-NO" smtClean="0"/>
              <a:t>12.12.2022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86638C-E648-4AA7-AC57-4B5910D03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F71B21-4CFD-4CFB-8AF0-264408B6B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C864-1C85-496D-A880-C89C6C5E2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19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C9B36C3-DF13-41DC-A53D-4D7B3EF9F6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750452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C9B36C3-DF13-41DC-A53D-4D7B3EF9F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2EFAC-B819-45EC-9F83-4089AA85335A}"/>
              </a:ext>
            </a:extLst>
          </p:cNvPr>
          <p:cNvSpPr txBox="1"/>
          <p:nvPr userDrawn="1"/>
        </p:nvSpPr>
        <p:spPr>
          <a:xfrm>
            <a:off x="304800" y="6217623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>
                    <a:lumMod val="50000"/>
                  </a:schemeClr>
                </a:solidFill>
                <a:latin typeface="Poppins"/>
              </a:rPr>
              <a:t>Gjennomgående roller </a:t>
            </a:r>
          </a:p>
          <a:p>
            <a:r>
              <a:rPr lang="nb-NO" sz="900" err="1">
                <a:solidFill>
                  <a:schemeClr val="bg1">
                    <a:lumMod val="50000"/>
                  </a:schemeClr>
                </a:solidFill>
                <a:latin typeface="Poppins"/>
              </a:rPr>
              <a:t>Ver</a:t>
            </a:r>
            <a:r>
              <a:rPr lang="nb-NO" sz="900">
                <a:solidFill>
                  <a:schemeClr val="bg1">
                    <a:lumMod val="50000"/>
                  </a:schemeClr>
                </a:solidFill>
                <a:latin typeface="Poppins"/>
              </a:rPr>
              <a:t>. 1.0, 19.10.2020</a:t>
            </a:r>
          </a:p>
        </p:txBody>
      </p:sp>
    </p:spTree>
    <p:extLst>
      <p:ext uri="{BB962C8B-B14F-4D97-AF65-F5344CB8AC3E}">
        <p14:creationId xmlns:p14="http://schemas.microsoft.com/office/powerpoint/2010/main" val="1695159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5884770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02785455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49E90CB-F109-47FF-8D14-234C379B60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162083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49E90CB-F109-47FF-8D14-234C379B6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 i="0" u="none" strike="noStrike" cap="none">
                <a:solidFill>
                  <a:schemeClr val="accent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09600" y="1462445"/>
            <a:ext cx="10972800" cy="487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 descr="sirkler.jpg"/>
          <p:cNvPicPr preferRelativeResize="0"/>
          <p:nvPr/>
        </p:nvPicPr>
        <p:blipFill rotWithShape="1">
          <a:blip r:embed="rId16">
            <a:alphaModFix/>
          </a:blip>
          <a:srcRect r="18451"/>
          <a:stretch/>
        </p:blipFill>
        <p:spPr>
          <a:xfrm>
            <a:off x="10658271" y="505561"/>
            <a:ext cx="1535992" cy="153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62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01620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hyperlink" Target="https://i.ntnu.no/wiki/-/wiki/Norsk/BOTT+-+%C3%98konomimodellen+-+Brukerst%C3%B8tte#section-BOTT+-+%C3%98konomimodellen+-+Brukerst%C3%B8tte-Oppl%C3%A6ring+i+%C3%B8konomimodellen+-+juni+2021" TargetMode="Externa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3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18" Type="http://schemas.openxmlformats.org/officeDocument/2006/relationships/diagramQuickStyle" Target="../diagrams/quickStyle5.xml"/><Relationship Id="rId3" Type="http://schemas.openxmlformats.org/officeDocument/2006/relationships/notesSlide" Target="../notesSlides/notesSlide16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diagramLayout" Target="../diagrams/layout5.xml"/><Relationship Id="rId2" Type="http://schemas.openxmlformats.org/officeDocument/2006/relationships/slideLayout" Target="../slideLayouts/slideLayout14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tags" Target="../tags/tag34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23.emf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19" Type="http://schemas.openxmlformats.org/officeDocument/2006/relationships/diagramColors" Target="../diagrams/colors5.xml"/><Relationship Id="rId4" Type="http://schemas.openxmlformats.org/officeDocument/2006/relationships/oleObject" Target="../embeddings/oleObject25.bin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63.xml"/><Relationship Id="rId21" Type="http://schemas.openxmlformats.org/officeDocument/2006/relationships/tags" Target="../tags/tag58.xml"/><Relationship Id="rId42" Type="http://schemas.openxmlformats.org/officeDocument/2006/relationships/tags" Target="../tags/tag79.xml"/><Relationship Id="rId47" Type="http://schemas.openxmlformats.org/officeDocument/2006/relationships/tags" Target="../tags/tag84.xml"/><Relationship Id="rId63" Type="http://schemas.openxmlformats.org/officeDocument/2006/relationships/tags" Target="../tags/tag100.xml"/><Relationship Id="rId68" Type="http://schemas.openxmlformats.org/officeDocument/2006/relationships/tags" Target="../tags/tag105.xml"/><Relationship Id="rId84" Type="http://schemas.openxmlformats.org/officeDocument/2006/relationships/tags" Target="../tags/tag121.xml"/><Relationship Id="rId89" Type="http://schemas.openxmlformats.org/officeDocument/2006/relationships/tags" Target="../tags/tag126.xml"/><Relationship Id="rId7" Type="http://schemas.openxmlformats.org/officeDocument/2006/relationships/tags" Target="../tags/tag44.xml"/><Relationship Id="rId71" Type="http://schemas.openxmlformats.org/officeDocument/2006/relationships/tags" Target="../tags/tag108.xml"/><Relationship Id="rId92" Type="http://schemas.openxmlformats.org/officeDocument/2006/relationships/tags" Target="../tags/tag129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9" Type="http://schemas.openxmlformats.org/officeDocument/2006/relationships/tags" Target="../tags/tag66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40" Type="http://schemas.openxmlformats.org/officeDocument/2006/relationships/tags" Target="../tags/tag77.xml"/><Relationship Id="rId45" Type="http://schemas.openxmlformats.org/officeDocument/2006/relationships/tags" Target="../tags/tag82.xml"/><Relationship Id="rId53" Type="http://schemas.openxmlformats.org/officeDocument/2006/relationships/tags" Target="../tags/tag90.xml"/><Relationship Id="rId58" Type="http://schemas.openxmlformats.org/officeDocument/2006/relationships/tags" Target="../tags/tag95.xml"/><Relationship Id="rId66" Type="http://schemas.openxmlformats.org/officeDocument/2006/relationships/tags" Target="../tags/tag103.xml"/><Relationship Id="rId74" Type="http://schemas.openxmlformats.org/officeDocument/2006/relationships/tags" Target="../tags/tag111.xml"/><Relationship Id="rId79" Type="http://schemas.openxmlformats.org/officeDocument/2006/relationships/tags" Target="../tags/tag116.xml"/><Relationship Id="rId87" Type="http://schemas.openxmlformats.org/officeDocument/2006/relationships/tags" Target="../tags/tag124.xml"/><Relationship Id="rId102" Type="http://schemas.openxmlformats.org/officeDocument/2006/relationships/tags" Target="../tags/tag139.xml"/><Relationship Id="rId5" Type="http://schemas.openxmlformats.org/officeDocument/2006/relationships/tags" Target="../tags/tag42.xml"/><Relationship Id="rId61" Type="http://schemas.openxmlformats.org/officeDocument/2006/relationships/tags" Target="../tags/tag98.xml"/><Relationship Id="rId82" Type="http://schemas.openxmlformats.org/officeDocument/2006/relationships/tags" Target="../tags/tag119.xml"/><Relationship Id="rId90" Type="http://schemas.openxmlformats.org/officeDocument/2006/relationships/tags" Target="../tags/tag127.xml"/><Relationship Id="rId95" Type="http://schemas.openxmlformats.org/officeDocument/2006/relationships/tags" Target="../tags/tag132.xml"/><Relationship Id="rId19" Type="http://schemas.openxmlformats.org/officeDocument/2006/relationships/tags" Target="../tags/tag5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43" Type="http://schemas.openxmlformats.org/officeDocument/2006/relationships/tags" Target="../tags/tag80.xml"/><Relationship Id="rId48" Type="http://schemas.openxmlformats.org/officeDocument/2006/relationships/tags" Target="../tags/tag85.xml"/><Relationship Id="rId56" Type="http://schemas.openxmlformats.org/officeDocument/2006/relationships/tags" Target="../tags/tag93.xml"/><Relationship Id="rId64" Type="http://schemas.openxmlformats.org/officeDocument/2006/relationships/tags" Target="../tags/tag101.xml"/><Relationship Id="rId69" Type="http://schemas.openxmlformats.org/officeDocument/2006/relationships/tags" Target="../tags/tag106.xml"/><Relationship Id="rId77" Type="http://schemas.openxmlformats.org/officeDocument/2006/relationships/tags" Target="../tags/tag114.xml"/><Relationship Id="rId100" Type="http://schemas.openxmlformats.org/officeDocument/2006/relationships/tags" Target="../tags/tag137.xml"/><Relationship Id="rId105" Type="http://schemas.openxmlformats.org/officeDocument/2006/relationships/image" Target="../media/image4.emf"/><Relationship Id="rId8" Type="http://schemas.openxmlformats.org/officeDocument/2006/relationships/tags" Target="../tags/tag45.xml"/><Relationship Id="rId51" Type="http://schemas.openxmlformats.org/officeDocument/2006/relationships/tags" Target="../tags/tag88.xml"/><Relationship Id="rId72" Type="http://schemas.openxmlformats.org/officeDocument/2006/relationships/tags" Target="../tags/tag109.xml"/><Relationship Id="rId80" Type="http://schemas.openxmlformats.org/officeDocument/2006/relationships/tags" Target="../tags/tag117.xml"/><Relationship Id="rId85" Type="http://schemas.openxmlformats.org/officeDocument/2006/relationships/tags" Target="../tags/tag122.xml"/><Relationship Id="rId93" Type="http://schemas.openxmlformats.org/officeDocument/2006/relationships/tags" Target="../tags/tag130.xml"/><Relationship Id="rId98" Type="http://schemas.openxmlformats.org/officeDocument/2006/relationships/tags" Target="../tags/tag135.xml"/><Relationship Id="rId3" Type="http://schemas.openxmlformats.org/officeDocument/2006/relationships/tags" Target="../tags/tag40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46" Type="http://schemas.openxmlformats.org/officeDocument/2006/relationships/tags" Target="../tags/tag83.xml"/><Relationship Id="rId59" Type="http://schemas.openxmlformats.org/officeDocument/2006/relationships/tags" Target="../tags/tag96.xml"/><Relationship Id="rId67" Type="http://schemas.openxmlformats.org/officeDocument/2006/relationships/tags" Target="../tags/tag104.xml"/><Relationship Id="rId103" Type="http://schemas.openxmlformats.org/officeDocument/2006/relationships/slideLayout" Target="../slideLayouts/slideLayout26.xml"/><Relationship Id="rId20" Type="http://schemas.openxmlformats.org/officeDocument/2006/relationships/tags" Target="../tags/tag57.xml"/><Relationship Id="rId41" Type="http://schemas.openxmlformats.org/officeDocument/2006/relationships/tags" Target="../tags/tag78.xml"/><Relationship Id="rId54" Type="http://schemas.openxmlformats.org/officeDocument/2006/relationships/tags" Target="../tags/tag91.xml"/><Relationship Id="rId62" Type="http://schemas.openxmlformats.org/officeDocument/2006/relationships/tags" Target="../tags/tag99.xml"/><Relationship Id="rId70" Type="http://schemas.openxmlformats.org/officeDocument/2006/relationships/tags" Target="../tags/tag107.xml"/><Relationship Id="rId75" Type="http://schemas.openxmlformats.org/officeDocument/2006/relationships/tags" Target="../tags/tag112.xml"/><Relationship Id="rId83" Type="http://schemas.openxmlformats.org/officeDocument/2006/relationships/tags" Target="../tags/tag120.xml"/><Relationship Id="rId88" Type="http://schemas.openxmlformats.org/officeDocument/2006/relationships/tags" Target="../tags/tag125.xml"/><Relationship Id="rId91" Type="http://schemas.openxmlformats.org/officeDocument/2006/relationships/tags" Target="../tags/tag128.xml"/><Relationship Id="rId96" Type="http://schemas.openxmlformats.org/officeDocument/2006/relationships/tags" Target="../tags/tag13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tags" Target="../tags/tag86.xml"/><Relationship Id="rId57" Type="http://schemas.openxmlformats.org/officeDocument/2006/relationships/tags" Target="../tags/tag94.xml"/><Relationship Id="rId10" Type="http://schemas.openxmlformats.org/officeDocument/2006/relationships/tags" Target="../tags/tag47.xml"/><Relationship Id="rId31" Type="http://schemas.openxmlformats.org/officeDocument/2006/relationships/tags" Target="../tags/tag68.xml"/><Relationship Id="rId44" Type="http://schemas.openxmlformats.org/officeDocument/2006/relationships/tags" Target="../tags/tag81.xml"/><Relationship Id="rId52" Type="http://schemas.openxmlformats.org/officeDocument/2006/relationships/tags" Target="../tags/tag89.xml"/><Relationship Id="rId60" Type="http://schemas.openxmlformats.org/officeDocument/2006/relationships/tags" Target="../tags/tag97.xml"/><Relationship Id="rId65" Type="http://schemas.openxmlformats.org/officeDocument/2006/relationships/tags" Target="../tags/tag102.xml"/><Relationship Id="rId73" Type="http://schemas.openxmlformats.org/officeDocument/2006/relationships/tags" Target="../tags/tag110.xml"/><Relationship Id="rId78" Type="http://schemas.openxmlformats.org/officeDocument/2006/relationships/tags" Target="../tags/tag115.xml"/><Relationship Id="rId81" Type="http://schemas.openxmlformats.org/officeDocument/2006/relationships/tags" Target="../tags/tag118.xml"/><Relationship Id="rId86" Type="http://schemas.openxmlformats.org/officeDocument/2006/relationships/tags" Target="../tags/tag123.xml"/><Relationship Id="rId94" Type="http://schemas.openxmlformats.org/officeDocument/2006/relationships/tags" Target="../tags/tag131.xml"/><Relationship Id="rId99" Type="http://schemas.openxmlformats.org/officeDocument/2006/relationships/tags" Target="../tags/tag136.xml"/><Relationship Id="rId101" Type="http://schemas.openxmlformats.org/officeDocument/2006/relationships/tags" Target="../tags/tag13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9" Type="http://schemas.openxmlformats.org/officeDocument/2006/relationships/tags" Target="../tags/tag76.xml"/><Relationship Id="rId34" Type="http://schemas.openxmlformats.org/officeDocument/2006/relationships/tags" Target="../tags/tag71.xml"/><Relationship Id="rId50" Type="http://schemas.openxmlformats.org/officeDocument/2006/relationships/tags" Target="../tags/tag87.xml"/><Relationship Id="rId55" Type="http://schemas.openxmlformats.org/officeDocument/2006/relationships/tags" Target="../tags/tag92.xml"/><Relationship Id="rId76" Type="http://schemas.openxmlformats.org/officeDocument/2006/relationships/tags" Target="../tags/tag113.xml"/><Relationship Id="rId97" Type="http://schemas.openxmlformats.org/officeDocument/2006/relationships/tags" Target="../tags/tag134.xml"/><Relationship Id="rId10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1.xml"/><Relationship Id="rId6" Type="http://schemas.openxmlformats.org/officeDocument/2006/relationships/hyperlink" Target="https://mitt.uib.no/enroll/BA8TAN" TargetMode="External"/><Relationship Id="rId5" Type="http://schemas.openxmlformats.org/officeDocument/2006/relationships/hyperlink" Target="https://www.bott-samarbeidet.no/okonomi/opplering/okonomi/anleggsmidler/index.html" TargetMode="Externa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tt.uib.no/enroll/KNJ73M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i.ntnu.no/wiki/-/wiki/Norsk/BOTT+-+%C3%98konomimodellen+-+Brukerst%C3%B8tte#section-BOTT+-+%C3%98konomimodellen+-+Brukerst%C3%B8tte-Oppl%C3%A6ring+i+%C3%B8konomimodellen+-+juni+2021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hyperlink" Target="https://mitt.uib.no/enroll/BA8TAN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7.xml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8.xml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9.xml"/><Relationship Id="rId6" Type="http://schemas.openxmlformats.org/officeDocument/2006/relationships/image" Target="../media/image26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0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1.xml"/><Relationship Id="rId4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Relationship Id="rId4" Type="http://schemas.openxmlformats.org/officeDocument/2006/relationships/image" Target="../media/image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Relationship Id="rId4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4.xml"/><Relationship Id="rId4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Relationship Id="rId4" Type="http://schemas.openxmlformats.org/officeDocument/2006/relationships/image" Target="../media/image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9.xml"/><Relationship Id="rId4" Type="http://schemas.openxmlformats.org/officeDocument/2006/relationships/image" Target="../media/image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0.xml"/><Relationship Id="rId4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1.xml"/><Relationship Id="rId4" Type="http://schemas.openxmlformats.org/officeDocument/2006/relationships/image" Target="../media/image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3.xml"/><Relationship Id="rId6" Type="http://schemas.openxmlformats.org/officeDocument/2006/relationships/hyperlink" Target="https://universityofbergen.sharepoint.com/:b:/s/KvalitetsrammeverkokonomioglonnBOTT/EXR8sje_sb1MpgAP5qcXmpgBKVZ1vKJEVaF26hJrfSCdDw?e=YQ4xKZ" TargetMode="External"/><Relationship Id="rId5" Type="http://schemas.openxmlformats.org/officeDocument/2006/relationships/hyperlink" Target="https://www.bott-samarbeidet.no/okonomi/opplering/okonomi/prosjektokonomi/index.html" TargetMode="External"/><Relationship Id="rId4" Type="http://schemas.openxmlformats.org/officeDocument/2006/relationships/image" Target="../media/image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Relationship Id="rId4" Type="http://schemas.openxmlformats.org/officeDocument/2006/relationships/image" Target="../media/image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4" Type="http://schemas.openxmlformats.org/officeDocument/2006/relationships/image" Target="../media/image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4" Type="http://schemas.openxmlformats.org/officeDocument/2006/relationships/image" Target="../media/image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8.xml"/><Relationship Id="rId4" Type="http://schemas.openxmlformats.org/officeDocument/2006/relationships/image" Target="../media/image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4" Type="http://schemas.openxmlformats.org/officeDocument/2006/relationships/image" Target="../media/image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4" Type="http://schemas.openxmlformats.org/officeDocument/2006/relationships/image" Target="../media/image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9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notesSlide" Target="../notesSlides/notesSlide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Relationship Id="rId4" Type="http://schemas.openxmlformats.org/officeDocument/2006/relationships/image" Target="../media/image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6.xml"/><Relationship Id="rId4" Type="http://schemas.openxmlformats.org/officeDocument/2006/relationships/image" Target="../media/image3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8.xml"/><Relationship Id="rId4" Type="http://schemas.openxmlformats.org/officeDocument/2006/relationships/image" Target="../media/image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9.xml"/><Relationship Id="rId4" Type="http://schemas.openxmlformats.org/officeDocument/2006/relationships/image" Target="../media/image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0.xml"/><Relationship Id="rId4" Type="http://schemas.openxmlformats.org/officeDocument/2006/relationships/image" Target="../media/image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.xml"/><Relationship Id="rId4" Type="http://schemas.openxmlformats.org/officeDocument/2006/relationships/image" Target="../media/image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2.xml"/><Relationship Id="rId4" Type="http://schemas.openxmlformats.org/officeDocument/2006/relationships/image" Target="../media/image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3.xml"/><Relationship Id="rId4" Type="http://schemas.openxmlformats.org/officeDocument/2006/relationships/image" Target="../media/image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Relationship Id="rId4" Type="http://schemas.openxmlformats.org/officeDocument/2006/relationships/image" Target="../media/image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5.xml"/><Relationship Id="rId4" Type="http://schemas.openxmlformats.org/officeDocument/2006/relationships/image" Target="../media/image3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6.xml"/><Relationship Id="rId4" Type="http://schemas.openxmlformats.org/officeDocument/2006/relationships/image" Target="../media/image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8.xml"/><Relationship Id="rId4" Type="http://schemas.openxmlformats.org/officeDocument/2006/relationships/image" Target="../media/image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Relationship Id="rId4" Type="http://schemas.openxmlformats.org/officeDocument/2006/relationships/image" Target="../media/image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Relationship Id="rId4" Type="http://schemas.openxmlformats.org/officeDocument/2006/relationships/image" Target="../media/image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Relationship Id="rId4" Type="http://schemas.openxmlformats.org/officeDocument/2006/relationships/image" Target="../media/image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9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3.xml"/><Relationship Id="rId4" Type="http://schemas.openxmlformats.org/officeDocument/2006/relationships/image" Target="../media/image3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4" Type="http://schemas.openxmlformats.org/officeDocument/2006/relationships/image" Target="../media/image3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9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.uib.no/enroll/MWWB6C" TargetMode="External"/><Relationship Id="rId2" Type="http://schemas.openxmlformats.org/officeDocument/2006/relationships/hyperlink" Target="https://www.bott-samarbeidet.no/okonomi/opplering/okonomi/periodeavslutn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6.xml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9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30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notesSlide" Target="../notesSlides/notesSlide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9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034947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7979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3186681"/>
            <a:ext cx="10818784" cy="1569660"/>
          </a:xfrm>
        </p:spPr>
        <p:txBody>
          <a:bodyPr vert="horz"/>
          <a:lstStyle/>
          <a:p>
            <a:pPr algn="ctr"/>
            <a:r>
              <a:rPr lang="nb-NO">
                <a:solidFill>
                  <a:schemeClr val="bg1"/>
                </a:solidFill>
              </a:rPr>
              <a:t>Kurs for Controller og </a:t>
            </a:r>
            <a:r>
              <a:rPr lang="nb-NO" err="1">
                <a:solidFill>
                  <a:schemeClr val="bg1"/>
                </a:solidFill>
              </a:rPr>
              <a:t>periodeavslutter</a:t>
            </a:r>
            <a:r>
              <a:rPr lang="nb-NO">
                <a:solidFill>
                  <a:schemeClr val="bg1"/>
                </a:solidFill>
              </a:rPr>
              <a:t> enhet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0" y="4808891"/>
            <a:ext cx="10818785" cy="797463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Innføring av BOTT ØL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754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5573758" y="6059060"/>
            <a:ext cx="1044518" cy="369332"/>
          </a:xfrm>
          <a:prstGeom prst="rect">
            <a:avLst/>
          </a:prstGeom>
        </p:spPr>
        <p:txBody>
          <a:bodyPr wrap="none" lIns="121920" tIns="60960" rIns="121920" bIns="60960" anchor="t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09.12.22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4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DD6A31-89EE-5B95-24EA-7D692395F5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DD6A31-89EE-5B95-24EA-7D692395F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6DB3940-061C-AFB5-E38B-8D05483E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err="1"/>
              <a:t>Hovedendringer</a:t>
            </a:r>
            <a:r>
              <a:rPr lang="nb-NO"/>
              <a:t> for </a:t>
            </a:r>
            <a:r>
              <a:rPr lang="nb-NO" err="1"/>
              <a:t>controller</a:t>
            </a:r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B50D5-A579-0966-39DC-83FE66237A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1600"/>
              <a:t>Ny økonomimodell</a:t>
            </a:r>
          </a:p>
          <a:p>
            <a:pPr lvl="1"/>
            <a:r>
              <a:rPr lang="nb-NO" sz="1400"/>
              <a:t>Definerte standarder og anbefalinger for bruk av økonomimodellen</a:t>
            </a:r>
          </a:p>
          <a:p>
            <a:pPr lvl="1"/>
            <a:r>
              <a:rPr lang="nb-NO" sz="1400"/>
              <a:t>Hierarki på delprosjekt, prosjekt og hovedprosjekt</a:t>
            </a:r>
          </a:p>
          <a:p>
            <a:pPr lvl="1"/>
            <a:r>
              <a:rPr lang="nb-NO" sz="1400"/>
              <a:t>Ny kontostreng: ny kontoplan (BOTT-samarbeidet), nye koststeder (innsida) og nye delprosjektnummer</a:t>
            </a:r>
          </a:p>
          <a:p>
            <a:pPr lvl="2"/>
            <a:r>
              <a:rPr lang="nb-NO" sz="1200" err="1"/>
              <a:t>Analysenr</a:t>
            </a:r>
            <a:r>
              <a:rPr lang="nb-NO" sz="1200"/>
              <a:t> utgår</a:t>
            </a:r>
          </a:p>
          <a:p>
            <a:endParaRPr lang="nb-NO" sz="1600"/>
          </a:p>
          <a:p>
            <a:r>
              <a:rPr lang="nb-NO" sz="1600"/>
              <a:t>Prosjektøkonomi BOA</a:t>
            </a:r>
          </a:p>
          <a:p>
            <a:pPr lvl="1"/>
            <a:r>
              <a:rPr lang="nb-NO" sz="1400"/>
              <a:t>Håndtering av sentral egenfinansieringsdelprosjekt</a:t>
            </a:r>
          </a:p>
          <a:p>
            <a:pPr lvl="1"/>
            <a:r>
              <a:rPr lang="nb-NO" sz="1400"/>
              <a:t>Håndtering av overforbruk i BOA</a:t>
            </a:r>
          </a:p>
          <a:p>
            <a:pPr lvl="1"/>
            <a:r>
              <a:rPr lang="nb-NO" sz="1400"/>
              <a:t>Felles gjennomgående delprosjekter</a:t>
            </a:r>
          </a:p>
          <a:p>
            <a:endParaRPr lang="nb-NO" sz="1600"/>
          </a:p>
          <a:p>
            <a:r>
              <a:rPr lang="nb-NO" sz="1600"/>
              <a:t>Håndtering av investeringer</a:t>
            </a:r>
          </a:p>
          <a:p>
            <a:pPr lvl="1"/>
            <a:r>
              <a:rPr lang="nb-NO" sz="1400"/>
              <a:t>Endret håndtering av regnskapsføring, budsjettering og oppfølging av investeringer</a:t>
            </a:r>
          </a:p>
          <a:p>
            <a:pPr lvl="1"/>
            <a:r>
              <a:rPr lang="nb-NO" sz="1400"/>
              <a:t>Aktivering og avskriving på enhetsnivå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58AED-6CCC-E5F2-CFF6-BC2A3C9189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/>
              <a:t>EVU</a:t>
            </a:r>
          </a:p>
          <a:p>
            <a:pPr lvl="1"/>
            <a:r>
              <a:rPr lang="nb-NO" sz="1400"/>
              <a:t>Løsning</a:t>
            </a:r>
            <a:r>
              <a:rPr lang="en-US" sz="1400"/>
              <a:t> </a:t>
            </a:r>
            <a:r>
              <a:rPr lang="nb-NO" sz="1400"/>
              <a:t>kommer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BOTT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gjør</a:t>
            </a:r>
            <a:r>
              <a:rPr lang="en-US" sz="1400"/>
              <a:t> at EVU-</a:t>
            </a:r>
            <a:r>
              <a:rPr lang="en-US" sz="1400" err="1"/>
              <a:t>rammen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</a:t>
            </a:r>
            <a:r>
              <a:rPr lang="en-US" sz="1400" err="1"/>
              <a:t>håndteres</a:t>
            </a:r>
            <a:r>
              <a:rPr lang="en-US" sz="1400"/>
              <a:t> og </a:t>
            </a:r>
            <a:r>
              <a:rPr lang="en-US" sz="1400" err="1"/>
              <a:t>følges</a:t>
            </a:r>
            <a:r>
              <a:rPr lang="en-US" sz="1400"/>
              <a:t> </a:t>
            </a:r>
            <a:r>
              <a:rPr lang="en-US" sz="1400" err="1"/>
              <a:t>opp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før</a:t>
            </a:r>
            <a:endParaRPr lang="en-US" sz="1400"/>
          </a:p>
          <a:p>
            <a:endParaRPr lang="en-US" sz="1600"/>
          </a:p>
          <a:p>
            <a:r>
              <a:rPr lang="en-US" sz="1600" err="1"/>
              <a:t>Formalisert</a:t>
            </a:r>
            <a:r>
              <a:rPr lang="en-US" sz="1600"/>
              <a:t> </a:t>
            </a:r>
            <a:r>
              <a:rPr lang="en-US" sz="1600" err="1"/>
              <a:t>rolle</a:t>
            </a:r>
            <a:r>
              <a:rPr lang="en-US" sz="1600"/>
              <a:t> og </a:t>
            </a:r>
            <a:r>
              <a:rPr lang="en-US" sz="1600" err="1"/>
              <a:t>prosess</a:t>
            </a:r>
            <a:r>
              <a:rPr lang="en-US" sz="1600"/>
              <a:t> for</a:t>
            </a:r>
          </a:p>
          <a:p>
            <a:pPr lvl="1"/>
            <a:r>
              <a:rPr lang="en-US" sz="1400" err="1"/>
              <a:t>Bilagshåndtering</a:t>
            </a:r>
            <a:r>
              <a:rPr lang="en-US" sz="1400"/>
              <a:t> (</a:t>
            </a:r>
            <a:r>
              <a:rPr lang="en-US" sz="1400" err="1"/>
              <a:t>ompostering</a:t>
            </a:r>
            <a:r>
              <a:rPr lang="en-US" sz="1400"/>
              <a:t>)</a:t>
            </a:r>
          </a:p>
          <a:p>
            <a:pPr lvl="1"/>
            <a:r>
              <a:rPr lang="en-US" sz="1400" err="1"/>
              <a:t>Periodeavslutning</a:t>
            </a:r>
            <a:r>
              <a:rPr lang="en-US" sz="1400"/>
              <a:t> </a:t>
            </a:r>
            <a:r>
              <a:rPr lang="en-US" sz="1400" err="1"/>
              <a:t>ved</a:t>
            </a:r>
            <a:r>
              <a:rPr lang="en-US" sz="1400"/>
              <a:t> </a:t>
            </a:r>
            <a:r>
              <a:rPr lang="en-US" sz="1400" err="1"/>
              <a:t>enhet</a:t>
            </a:r>
            <a:r>
              <a:rPr lang="en-US" sz="1400"/>
              <a:t> – </a:t>
            </a:r>
            <a:r>
              <a:rPr lang="en-US" sz="1400" err="1"/>
              <a:t>økt</a:t>
            </a:r>
            <a:r>
              <a:rPr lang="en-US" sz="1400"/>
              <a:t> </a:t>
            </a:r>
            <a:r>
              <a:rPr lang="en-US" sz="1400" err="1"/>
              <a:t>fokus</a:t>
            </a:r>
            <a:r>
              <a:rPr lang="en-US" sz="1400"/>
              <a:t> </a:t>
            </a:r>
            <a:r>
              <a:rPr lang="en-US" sz="1400" err="1"/>
              <a:t>på</a:t>
            </a:r>
            <a:r>
              <a:rPr lang="en-US" sz="1400"/>
              <a:t> </a:t>
            </a:r>
            <a:r>
              <a:rPr lang="en-US" sz="1400" err="1"/>
              <a:t>periodisering</a:t>
            </a:r>
            <a:r>
              <a:rPr lang="en-US" sz="1400"/>
              <a:t> av </a:t>
            </a:r>
            <a:r>
              <a:rPr lang="en-US" sz="1400" err="1"/>
              <a:t>påløpte</a:t>
            </a:r>
            <a:r>
              <a:rPr lang="en-US" sz="1400"/>
              <a:t> </a:t>
            </a:r>
            <a:r>
              <a:rPr lang="en-US" sz="1400" err="1"/>
              <a:t>kostnader</a:t>
            </a:r>
            <a:r>
              <a:rPr lang="en-US" sz="1400"/>
              <a:t> og </a:t>
            </a:r>
            <a:r>
              <a:rPr lang="en-US" sz="1400" err="1"/>
              <a:t>inntekter</a:t>
            </a:r>
            <a:endParaRPr lang="en-US" sz="1400"/>
          </a:p>
          <a:p>
            <a:pPr lvl="1"/>
            <a:r>
              <a:rPr lang="en-US" sz="1400" err="1"/>
              <a:t>Håndtering</a:t>
            </a:r>
            <a:r>
              <a:rPr lang="en-US" sz="1400"/>
              <a:t> av </a:t>
            </a:r>
            <a:r>
              <a:rPr lang="en-US" sz="1400" err="1"/>
              <a:t>anleggsmidler</a:t>
            </a:r>
            <a:endParaRPr lang="en-US" sz="1400"/>
          </a:p>
          <a:p>
            <a:endParaRPr lang="en-US" sz="1600"/>
          </a:p>
          <a:p>
            <a:r>
              <a:rPr lang="en-US" sz="1600"/>
              <a:t>BEVISST </a:t>
            </a:r>
            <a:r>
              <a:rPr lang="en-US" sz="1600" err="1"/>
              <a:t>innsikt</a:t>
            </a:r>
            <a:r>
              <a:rPr lang="en-US" sz="1600"/>
              <a:t> og BEVISST plan </a:t>
            </a:r>
            <a:r>
              <a:rPr lang="en-US" sz="1600" err="1"/>
              <a:t>bygges</a:t>
            </a:r>
            <a:r>
              <a:rPr lang="en-US" sz="1600"/>
              <a:t> om og </a:t>
            </a:r>
            <a:r>
              <a:rPr lang="en-US" sz="1600" err="1"/>
              <a:t>skal</a:t>
            </a:r>
            <a:r>
              <a:rPr lang="en-US" sz="1600"/>
              <a:t> </a:t>
            </a:r>
            <a:r>
              <a:rPr lang="en-US" sz="1600" err="1"/>
              <a:t>benyttes</a:t>
            </a:r>
            <a:r>
              <a:rPr lang="en-US" sz="1600"/>
              <a:t> </a:t>
            </a:r>
            <a:r>
              <a:rPr lang="en-US" sz="1600" err="1"/>
              <a:t>til</a:t>
            </a:r>
            <a:r>
              <a:rPr lang="en-US" sz="1600"/>
              <a:t> </a:t>
            </a:r>
            <a:r>
              <a:rPr lang="en-US" sz="1600" err="1"/>
              <a:t>samme</a:t>
            </a:r>
            <a:r>
              <a:rPr lang="en-US" sz="1600"/>
              <a:t> </a:t>
            </a:r>
            <a:r>
              <a:rPr lang="en-US" sz="1600" err="1"/>
              <a:t>formål</a:t>
            </a:r>
            <a:r>
              <a:rPr lang="en-US" sz="1600"/>
              <a:t> </a:t>
            </a:r>
            <a:r>
              <a:rPr lang="en-US" sz="1600" err="1"/>
              <a:t>som</a:t>
            </a:r>
            <a:r>
              <a:rPr lang="en-US" sz="1600"/>
              <a:t> </a:t>
            </a:r>
            <a:r>
              <a:rPr lang="en-US" sz="1600" err="1"/>
              <a:t>før</a:t>
            </a:r>
            <a:endParaRPr lang="en-US" sz="1600"/>
          </a:p>
          <a:p>
            <a:endParaRPr lang="en-US" sz="1600"/>
          </a:p>
          <a:p>
            <a:r>
              <a:rPr lang="en-US" sz="1600"/>
              <a:t>Nye system</a:t>
            </a:r>
          </a:p>
          <a:p>
            <a:pPr lvl="1"/>
            <a:r>
              <a:rPr lang="en-US" sz="1400" err="1"/>
              <a:t>Tilgang</a:t>
            </a:r>
            <a:r>
              <a:rPr lang="en-US" sz="1400"/>
              <a:t> UNIT4 ink. </a:t>
            </a:r>
            <a:r>
              <a:rPr lang="en-US" sz="1400" err="1"/>
              <a:t>spørretilgang</a:t>
            </a:r>
            <a:r>
              <a:rPr lang="en-US" sz="1400"/>
              <a:t> og </a:t>
            </a:r>
            <a:r>
              <a:rPr lang="en-US" sz="1400" err="1"/>
              <a:t>rapporter</a:t>
            </a:r>
            <a:endParaRPr lang="en-US" sz="1400"/>
          </a:p>
          <a:p>
            <a:pPr lvl="1"/>
            <a:r>
              <a:rPr lang="en-US" sz="1400"/>
              <a:t>Ny </a:t>
            </a:r>
            <a:r>
              <a:rPr lang="en-US" sz="1400" err="1"/>
              <a:t>håndtering</a:t>
            </a:r>
            <a:r>
              <a:rPr lang="en-US" sz="1400"/>
              <a:t> av </a:t>
            </a:r>
            <a:r>
              <a:rPr lang="en-US" sz="1400" err="1"/>
              <a:t>omposteringsbilag</a:t>
            </a:r>
            <a:r>
              <a:rPr lang="en-US" sz="1400"/>
              <a:t> – </a:t>
            </a:r>
            <a:r>
              <a:rPr lang="en-US" sz="1400" err="1"/>
              <a:t>på</a:t>
            </a:r>
            <a:r>
              <a:rPr lang="en-US" sz="1400"/>
              <a:t> </a:t>
            </a:r>
            <a:r>
              <a:rPr lang="en-US" sz="1400" err="1"/>
              <a:t>flyt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UNIT4</a:t>
            </a:r>
          </a:p>
          <a:p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96783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09674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>
                          <a:solidFill>
                            <a:schemeClr val="bg1"/>
                          </a:solidFill>
                        </a:rPr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/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2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EF6C31A-151A-881C-B587-4EE2A54AD6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336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EF6C31A-151A-881C-B587-4EE2A54AD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882149-86FF-7CB2-E9E5-75ADADEC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5032"/>
            <a:ext cx="10972800" cy="707886"/>
          </a:xfrm>
        </p:spPr>
        <p:txBody>
          <a:bodyPr vert="horz"/>
          <a:lstStyle/>
          <a:p>
            <a:r>
              <a:rPr lang="nb-NO" sz="4000"/>
              <a:t>Intro til emne Økonomimodell og BEVISST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A680-E68E-15AD-62A9-731AD951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3775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/>
              <a:t>Læringsmål :</a:t>
            </a:r>
          </a:p>
          <a:p>
            <a:pPr lvl="1"/>
            <a:r>
              <a:rPr lang="nb-NO" sz="2000"/>
              <a:t>Ha oversikt over innholdet i ny økonomimodell for å kunne gi godt beslutningsgrunnlag og utøve god lederstøtte</a:t>
            </a:r>
          </a:p>
          <a:p>
            <a:pPr lvl="2"/>
            <a:r>
              <a:rPr lang="nb-NO" sz="1800"/>
              <a:t>Ny kontostreng</a:t>
            </a:r>
          </a:p>
          <a:p>
            <a:pPr lvl="2"/>
            <a:r>
              <a:rPr lang="nb-NO" sz="1800"/>
              <a:t>NTNUs standarder og anbefalinger for ny økonomimodell</a:t>
            </a:r>
          </a:p>
          <a:p>
            <a:pPr lvl="2"/>
            <a:r>
              <a:rPr lang="nb-NO" sz="1800"/>
              <a:t>For å sikre god økonomistyring</a:t>
            </a:r>
          </a:p>
          <a:p>
            <a:pPr lvl="1"/>
            <a:r>
              <a:rPr lang="nb-NO" sz="2000">
                <a:cs typeface="Calibri"/>
              </a:rPr>
              <a:t>Ha oversikt over hva kommer når av økonomiinnhold i BEVISST </a:t>
            </a:r>
          </a:p>
          <a:p>
            <a:pPr lvl="2"/>
            <a:r>
              <a:rPr lang="nb-NO" sz="1800">
                <a:cs typeface="Calibri"/>
              </a:rPr>
              <a:t>Inkludert årsbudsjett 2023 og LTB runde 3</a:t>
            </a:r>
          </a:p>
          <a:p>
            <a:pPr>
              <a:spcBef>
                <a:spcPts val="1200"/>
              </a:spcBef>
            </a:pPr>
            <a:r>
              <a:rPr lang="nb-NO" sz="2400"/>
              <a:t>Henvisning til rutiner og evt. e-læring</a:t>
            </a:r>
          </a:p>
          <a:p>
            <a:pPr lvl="1"/>
            <a:r>
              <a:rPr lang="nb-NO" sz="2000"/>
              <a:t>Opprettelse av interne prosjekter</a:t>
            </a:r>
          </a:p>
          <a:p>
            <a:pPr lvl="1"/>
            <a:r>
              <a:rPr lang="nb-NO" sz="2000">
                <a:hlinkClick r:id="rId5"/>
              </a:rPr>
              <a:t>Basiskurs 1 og 2 økonomimodell</a:t>
            </a: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58210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6F31CAC-1A53-41AF-BB55-AF0CCE3C3E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385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6F31CAC-1A53-41AF-BB55-AF0CCE3C3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409" y="128058"/>
            <a:ext cx="12179558" cy="1325563"/>
          </a:xfrm>
        </p:spPr>
        <p:txBody>
          <a:bodyPr vert="horz">
            <a:noAutofit/>
          </a:bodyPr>
          <a:lstStyle/>
          <a:p>
            <a:r>
              <a:rPr lang="nb-NO" sz="4000" b="1"/>
              <a:t>Endringer sammenlignet med dagens økonomimodell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1192" y="2035085"/>
            <a:ext cx="10972800" cy="418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u="sng"/>
              <a:t>Ny konteringsstreng</a:t>
            </a:r>
          </a:p>
          <a:p>
            <a:r>
              <a:rPr lang="nb-NO" sz="1600"/>
              <a:t>Ny felles BOTT kontoplan</a:t>
            </a:r>
          </a:p>
          <a:p>
            <a:pPr lvl="1"/>
            <a:r>
              <a:rPr lang="nb-NO" sz="1400"/>
              <a:t>Felles firesifret kontoplan</a:t>
            </a:r>
          </a:p>
          <a:p>
            <a:r>
              <a:rPr lang="nb-NO" sz="1600"/>
              <a:t>Endret koststedstruktur</a:t>
            </a:r>
          </a:p>
          <a:p>
            <a:pPr lvl="1"/>
            <a:r>
              <a:rPr lang="nb-NO" sz="1400"/>
              <a:t>Åtte sifre, dvs. kan ha ett ekstra nivå (under instituttnivået)</a:t>
            </a:r>
          </a:p>
          <a:p>
            <a:r>
              <a:rPr lang="nb-NO" sz="1600"/>
              <a:t>Nytt prosjekthierarki</a:t>
            </a:r>
          </a:p>
          <a:p>
            <a:pPr lvl="1"/>
            <a:r>
              <a:rPr lang="nb-NO" sz="1400"/>
              <a:t>Hovedprosjekt-prosjekt-delprosjekt</a:t>
            </a:r>
          </a:p>
          <a:p>
            <a:pPr lvl="1"/>
            <a:r>
              <a:rPr lang="nb-NO" sz="1400"/>
              <a:t>Gjelder både BOA- og interne prosjekter</a:t>
            </a:r>
          </a:p>
          <a:p>
            <a:r>
              <a:rPr lang="nb-NO" sz="1600"/>
              <a:t>Anleggsnummer på alle anleggskonteringer</a:t>
            </a:r>
          </a:p>
          <a:p>
            <a:r>
              <a:rPr lang="nb-NO" sz="1600"/>
              <a:t>Ansattnummer på alle lønnskonteringer</a:t>
            </a:r>
          </a:p>
          <a:p>
            <a:r>
              <a:rPr lang="nb-NO" sz="1600"/>
              <a:t>Byggnummer på alle </a:t>
            </a:r>
            <a:r>
              <a:rPr lang="nb-NO" sz="1600" err="1"/>
              <a:t>byggposteringer</a:t>
            </a:r>
            <a:endParaRPr lang="nb-NO" sz="1600"/>
          </a:p>
          <a:p>
            <a:r>
              <a:rPr lang="nb-NO" sz="1600"/>
              <a:t>Arbeidspakkenummer på alle BOA-prosjekter med arbeidspakker</a:t>
            </a:r>
          </a:p>
          <a:p>
            <a:r>
              <a:rPr lang="nb-NO" sz="1600"/>
              <a:t>Nåværende analysedimensjon utgår</a:t>
            </a:r>
          </a:p>
          <a:p>
            <a:pPr lvl="1"/>
            <a:r>
              <a:rPr lang="nb-NO" sz="1400"/>
              <a:t>Kan erstattes med hovedprosjekt-prosjekt-delprosjekt</a:t>
            </a:r>
          </a:p>
        </p:txBody>
      </p:sp>
      <p:pic>
        <p:nvPicPr>
          <p:cNvPr id="6" name="Bilde 5" descr="Et bilde som inneholder skjermbilde&#10;&#10;Automatisk generert beskrivels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01740"/>
            <a:ext cx="7447280" cy="1000441"/>
          </a:xfrm>
          <a:prstGeom prst="rect">
            <a:avLst/>
          </a:prstGeom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096D0E75-9A07-D6C0-FE75-FA3C306FFD5B}"/>
              </a:ext>
            </a:extLst>
          </p:cNvPr>
          <p:cNvSpPr/>
          <p:nvPr/>
        </p:nvSpPr>
        <p:spPr>
          <a:xfrm>
            <a:off x="4653641" y="1201740"/>
            <a:ext cx="1219588" cy="76585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D1CB566B-CA81-7C4C-170E-450FE5BB5382}"/>
              </a:ext>
            </a:extLst>
          </p:cNvPr>
          <p:cNvSpPr/>
          <p:nvPr/>
        </p:nvSpPr>
        <p:spPr>
          <a:xfrm>
            <a:off x="5933880" y="1190854"/>
            <a:ext cx="1219588" cy="76585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D984DDE6-CBFB-37F9-474E-6A160FC3820C}"/>
              </a:ext>
            </a:extLst>
          </p:cNvPr>
          <p:cNvSpPr/>
          <p:nvPr/>
        </p:nvSpPr>
        <p:spPr>
          <a:xfrm>
            <a:off x="8355510" y="1201740"/>
            <a:ext cx="1219588" cy="76585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9F1AC5-F340-AE3E-C6F7-7127AA1AD907}"/>
              </a:ext>
            </a:extLst>
          </p:cNvPr>
          <p:cNvSpPr txBox="1"/>
          <p:nvPr/>
        </p:nvSpPr>
        <p:spPr>
          <a:xfrm>
            <a:off x="8554563" y="2369650"/>
            <a:ext cx="252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FFC000"/>
                </a:solidFill>
              </a:rPr>
              <a:t>= Standard konteringsnivå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41E60C43-A805-5DFC-89AC-6E731EC80585}"/>
              </a:ext>
            </a:extLst>
          </p:cNvPr>
          <p:cNvSpPr/>
          <p:nvPr/>
        </p:nvSpPr>
        <p:spPr>
          <a:xfrm>
            <a:off x="8156457" y="2402241"/>
            <a:ext cx="398106" cy="24259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D0682EF-1345-5A2B-C28F-D4CF43BC34D6}"/>
              </a:ext>
            </a:extLst>
          </p:cNvPr>
          <p:cNvSpPr txBox="1"/>
          <p:nvPr/>
        </p:nvSpPr>
        <p:spPr>
          <a:xfrm>
            <a:off x="8355509" y="3429000"/>
            <a:ext cx="2040241" cy="646331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Relasjoner til kontodimensjoner</a:t>
            </a:r>
          </a:p>
        </p:txBody>
      </p:sp>
    </p:spTree>
    <p:extLst>
      <p:ext uri="{BB962C8B-B14F-4D97-AF65-F5344CB8AC3E}">
        <p14:creationId xmlns:p14="http://schemas.microsoft.com/office/powerpoint/2010/main" val="11898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621"/>
          </a:xfrm>
        </p:spPr>
        <p:txBody>
          <a:bodyPr/>
          <a:lstStyle/>
          <a:p>
            <a:r>
              <a:rPr lang="nb-NO" b="1"/>
              <a:t>Konteringsstrengen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2700" y="1100973"/>
            <a:ext cx="10569701" cy="42557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/>
              <a:t>Dagens konteringsstreng ved NTNU</a:t>
            </a:r>
          </a:p>
          <a:p>
            <a:endParaRPr lang="nb-NO" sz="3200"/>
          </a:p>
          <a:p>
            <a:endParaRPr lang="nb-NO" sz="3200"/>
          </a:p>
          <a:p>
            <a:pPr marL="0" indent="0">
              <a:buNone/>
            </a:pPr>
            <a:r>
              <a:rPr lang="nb-NO" sz="3200"/>
              <a:t>Ny konteringsstreng</a:t>
            </a:r>
          </a:p>
          <a:p>
            <a:endParaRPr lang="nb-NO" sz="3200"/>
          </a:p>
          <a:p>
            <a:endParaRPr lang="nb-NO" sz="3200"/>
          </a:p>
          <a:p>
            <a:pPr marL="0" indent="0">
              <a:buNone/>
            </a:pPr>
            <a:r>
              <a:rPr lang="nb-NO" sz="3200"/>
              <a:t>Nytt konteringsnivå</a:t>
            </a:r>
          </a:p>
          <a:p>
            <a:endParaRPr lang="nb-NO" sz="3200"/>
          </a:p>
          <a:p>
            <a:endParaRPr lang="nb-NO" sz="3200"/>
          </a:p>
          <a:p>
            <a:endParaRPr lang="nb-NO" sz="3200"/>
          </a:p>
          <a:p>
            <a:endParaRPr lang="nb-NO" sz="3200"/>
          </a:p>
        </p:txBody>
      </p:sp>
      <p:sp>
        <p:nvSpPr>
          <p:cNvPr id="28" name="Rectangle 3"/>
          <p:cNvSpPr/>
          <p:nvPr/>
        </p:nvSpPr>
        <p:spPr>
          <a:xfrm>
            <a:off x="1277917" y="1702662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Art (konto)</a:t>
            </a:r>
          </a:p>
        </p:txBody>
      </p:sp>
      <p:sp>
        <p:nvSpPr>
          <p:cNvPr id="29" name="Rectangle 4"/>
          <p:cNvSpPr/>
          <p:nvPr/>
        </p:nvSpPr>
        <p:spPr>
          <a:xfrm>
            <a:off x="3023590" y="1702227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Koststed</a:t>
            </a:r>
          </a:p>
        </p:txBody>
      </p:sp>
      <p:sp>
        <p:nvSpPr>
          <p:cNvPr id="30" name="Rectangle 5"/>
          <p:cNvSpPr/>
          <p:nvPr/>
        </p:nvSpPr>
        <p:spPr>
          <a:xfrm>
            <a:off x="4894942" y="1702226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Prosjekt</a:t>
            </a:r>
          </a:p>
        </p:txBody>
      </p:sp>
      <p:sp>
        <p:nvSpPr>
          <p:cNvPr id="31" name="Rectangle 6"/>
          <p:cNvSpPr/>
          <p:nvPr/>
        </p:nvSpPr>
        <p:spPr>
          <a:xfrm>
            <a:off x="6738588" y="1702662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Analyse</a:t>
            </a:r>
          </a:p>
        </p:txBody>
      </p:sp>
      <p:sp>
        <p:nvSpPr>
          <p:cNvPr id="33" name="Rectangle 13"/>
          <p:cNvSpPr/>
          <p:nvPr/>
        </p:nvSpPr>
        <p:spPr>
          <a:xfrm>
            <a:off x="1277916" y="3490723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Konto</a:t>
            </a:r>
          </a:p>
        </p:txBody>
      </p:sp>
      <p:sp>
        <p:nvSpPr>
          <p:cNvPr id="34" name="Rectangle 17"/>
          <p:cNvSpPr/>
          <p:nvPr/>
        </p:nvSpPr>
        <p:spPr>
          <a:xfrm>
            <a:off x="3023588" y="3490722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Koststed</a:t>
            </a:r>
          </a:p>
        </p:txBody>
      </p:sp>
      <p:sp>
        <p:nvSpPr>
          <p:cNvPr id="35" name="Rectangle 18"/>
          <p:cNvSpPr/>
          <p:nvPr/>
        </p:nvSpPr>
        <p:spPr>
          <a:xfrm>
            <a:off x="4894941" y="3490722"/>
            <a:ext cx="1480457" cy="775855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Prosjekt</a:t>
            </a:r>
          </a:p>
        </p:txBody>
      </p:sp>
      <p:sp>
        <p:nvSpPr>
          <p:cNvPr id="36" name="Rectangle 19"/>
          <p:cNvSpPr/>
          <p:nvPr/>
        </p:nvSpPr>
        <p:spPr>
          <a:xfrm>
            <a:off x="6730310" y="3476146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1867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Delprosjekt</a:t>
            </a:r>
          </a:p>
        </p:txBody>
      </p:sp>
      <p:sp>
        <p:nvSpPr>
          <p:cNvPr id="37" name="Rectangle 20"/>
          <p:cNvSpPr/>
          <p:nvPr/>
        </p:nvSpPr>
        <p:spPr>
          <a:xfrm>
            <a:off x="8475982" y="3476145"/>
            <a:ext cx="1480457" cy="775855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Anlegg/ </a:t>
            </a:r>
            <a:r>
              <a:rPr lang="nb-NO" sz="2400" kern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ansattnr</a:t>
            </a:r>
            <a:endParaRPr lang="nb-NO" sz="2400" ker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10297393" y="3476146"/>
            <a:ext cx="1480457" cy="775855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/>
            <a:r>
              <a:rPr lang="nb-NO" sz="1867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Bygg/ arbeids-pakke</a:t>
            </a:r>
          </a:p>
        </p:txBody>
      </p:sp>
      <p:cxnSp>
        <p:nvCxnSpPr>
          <p:cNvPr id="39" name="Straight Connector 10"/>
          <p:cNvCxnSpPr>
            <a:stCxn id="36" idx="2"/>
          </p:cNvCxnSpPr>
          <p:nvPr/>
        </p:nvCxnSpPr>
        <p:spPr>
          <a:xfrm flipH="1">
            <a:off x="7470538" y="4252001"/>
            <a:ext cx="1" cy="3826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25"/>
          <p:cNvCxnSpPr/>
          <p:nvPr/>
        </p:nvCxnSpPr>
        <p:spPr>
          <a:xfrm flipH="1">
            <a:off x="5635170" y="4634665"/>
            <a:ext cx="1835369" cy="145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Straight Arrow Connector 27"/>
          <p:cNvCxnSpPr>
            <a:endCxn id="35" idx="2"/>
          </p:cNvCxnSpPr>
          <p:nvPr/>
        </p:nvCxnSpPr>
        <p:spPr>
          <a:xfrm flipV="1">
            <a:off x="5635169" y="4266577"/>
            <a:ext cx="1" cy="38266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28"/>
          <p:cNvSpPr txBox="1"/>
          <p:nvPr/>
        </p:nvSpPr>
        <p:spPr>
          <a:xfrm>
            <a:off x="5985133" y="4570244"/>
            <a:ext cx="12838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b-NO" sz="2133">
                <a:solidFill>
                  <a:prstClr val="black"/>
                </a:solidFill>
                <a:latin typeface="Calibri" panose="020F0502020204030204"/>
              </a:rPr>
              <a:t>Utledes</a:t>
            </a:r>
          </a:p>
        </p:txBody>
      </p:sp>
      <p:sp>
        <p:nvSpPr>
          <p:cNvPr id="43" name="Rectangle 23"/>
          <p:cNvSpPr/>
          <p:nvPr/>
        </p:nvSpPr>
        <p:spPr>
          <a:xfrm>
            <a:off x="1277914" y="5228873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Konto</a:t>
            </a:r>
          </a:p>
        </p:txBody>
      </p:sp>
      <p:sp>
        <p:nvSpPr>
          <p:cNvPr id="44" name="Rectangle 24"/>
          <p:cNvSpPr/>
          <p:nvPr/>
        </p:nvSpPr>
        <p:spPr>
          <a:xfrm>
            <a:off x="3023585" y="5236222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2400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Koststed</a:t>
            </a:r>
          </a:p>
        </p:txBody>
      </p:sp>
      <p:sp>
        <p:nvSpPr>
          <p:cNvPr id="45" name="Rectangle 26"/>
          <p:cNvSpPr/>
          <p:nvPr/>
        </p:nvSpPr>
        <p:spPr>
          <a:xfrm>
            <a:off x="6730309" y="5235023"/>
            <a:ext cx="1480457" cy="775855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nb-NO" sz="1867" ker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Delprosjekt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E5687-6C02-66AE-4278-09FEA7D19348}"/>
              </a:ext>
            </a:extLst>
          </p:cNvPr>
          <p:cNvSpPr txBox="1"/>
          <p:nvPr/>
        </p:nvSpPr>
        <p:spPr>
          <a:xfrm>
            <a:off x="8365146" y="4685685"/>
            <a:ext cx="3706721" cy="1873718"/>
          </a:xfrm>
          <a:prstGeom prst="rect">
            <a:avLst/>
          </a:prstGeom>
          <a:noFill/>
          <a:ln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b-NO" sz="1867" u="sng">
                <a:solidFill>
                  <a:prstClr val="black"/>
                </a:solidFill>
                <a:latin typeface="Arial"/>
                <a:cs typeface="Arial"/>
              </a:rPr>
              <a:t>Viktig:</a:t>
            </a:r>
          </a:p>
          <a:p>
            <a:pPr>
              <a:spcBef>
                <a:spcPct val="20000"/>
              </a:spcBef>
              <a:defRPr/>
            </a:pPr>
            <a:r>
              <a:rPr lang="nb-NO" sz="1867">
                <a:solidFill>
                  <a:prstClr val="black"/>
                </a:solidFill>
                <a:latin typeface="Arial"/>
                <a:cs typeface="Arial"/>
              </a:rPr>
              <a:t>Riktig valg av verdier ved kontering vil være avgjørende for å oppnå god kvalitet på informasjonen i regnskapet og for økonomistyringen.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49FD13-76D7-D80A-4F2A-020152A6A0D0}"/>
              </a:ext>
            </a:extLst>
          </p:cNvPr>
          <p:cNvSpPr/>
          <p:nvPr/>
        </p:nvSpPr>
        <p:spPr>
          <a:xfrm>
            <a:off x="1007225" y="4704267"/>
            <a:ext cx="7357905" cy="1849941"/>
          </a:xfrm>
          <a:prstGeom prst="rect">
            <a:avLst/>
          </a:prstGeom>
          <a:noFill/>
          <a:ln w="28575" cap="flat" cmpd="sng" algn="ctr">
            <a:solidFill>
              <a:srgbClr val="BBAC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9341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B5818AA-7F12-3271-840E-5512FE5DDD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514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AB5818AA-7F12-3271-840E-5512FE5DD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AA10D343-C8A0-3105-9756-09E1BB36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202510"/>
          </a:xfrm>
        </p:spPr>
        <p:txBody>
          <a:bodyPr vert="horz"/>
          <a:lstStyle/>
          <a:p>
            <a:r>
              <a:rPr lang="nb-NO" b="0"/>
              <a:t>Hovedstruktur uforandret</a:t>
            </a:r>
            <a:br>
              <a:rPr lang="nb-NO" sz="2400" b="0"/>
            </a:br>
            <a:r>
              <a:rPr lang="nb-NO" sz="2400" b="0"/>
              <a:t>Relasjoner til delprosjekt</a:t>
            </a:r>
            <a:endParaRPr lang="nb-NO" b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41E3F17-8668-08B5-C26A-9607811E4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036324"/>
              </p:ext>
            </p:extLst>
          </p:nvPr>
        </p:nvGraphicFramePr>
        <p:xfrm>
          <a:off x="389313" y="1323725"/>
          <a:ext cx="11413373" cy="494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930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ktangel: avrundede hjørner 118">
            <a:extLst>
              <a:ext uri="{FF2B5EF4-FFF2-40B4-BE49-F238E27FC236}">
                <a16:creationId xmlns:a16="http://schemas.microsoft.com/office/drawing/2014/main" id="{927E45B1-55D6-4DCA-8D33-60B6B42E7B06}"/>
              </a:ext>
            </a:extLst>
          </p:cNvPr>
          <p:cNvSpPr/>
          <p:nvPr/>
        </p:nvSpPr>
        <p:spPr>
          <a:xfrm>
            <a:off x="9125138" y="1054088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Gammel modell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0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</a:t>
            </a: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</a:t>
            </a: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8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Delprosjekt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387399" y="48014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1" y="478777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0" y="388875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 av finansieringskilde)</a:t>
            </a: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8" y="317895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0" y="242173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</a:t>
            </a: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Aktivitetstype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Prosjekttype</a:t>
            </a: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2" y="4808214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1" y="5267040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0" y="609772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Ansattnr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908131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1" y="4167754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91" y="2700740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stCxn id="14" idx="1"/>
            <a:endCxn id="114" idx="1"/>
          </p:cNvCxnSpPr>
          <p:nvPr/>
        </p:nvCxnSpPr>
        <p:spPr>
          <a:xfrm rot="10800000" flipH="1">
            <a:off x="6742390" y="3457956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1B73FFB3-1691-49FF-B309-E67BFDC227E2}"/>
              </a:ext>
            </a:extLst>
          </p:cNvPr>
          <p:cNvSpPr/>
          <p:nvPr/>
        </p:nvSpPr>
        <p:spPr>
          <a:xfrm>
            <a:off x="9027734" y="985850"/>
            <a:ext cx="2381328" cy="96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stCxn id="118" idx="1"/>
            <a:endCxn id="126" idx="1"/>
          </p:cNvCxnSpPr>
          <p:nvPr/>
        </p:nvCxnSpPr>
        <p:spPr>
          <a:xfrm rot="10800000">
            <a:off x="4828251" y="2734078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9006137" y="4518929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107810" y="5039314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ktangel: avrundede hjørner 40">
            <a:extLst>
              <a:ext uri="{FF2B5EF4-FFF2-40B4-BE49-F238E27FC236}">
                <a16:creationId xmlns:a16="http://schemas.microsoft.com/office/drawing/2014/main" id="{48F53D11-6902-4400-A246-F9C2C910ECBC}"/>
              </a:ext>
            </a:extLst>
          </p:cNvPr>
          <p:cNvSpPr/>
          <p:nvPr/>
        </p:nvSpPr>
        <p:spPr>
          <a:xfrm>
            <a:off x="9125138" y="2182596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 modell</a:t>
            </a:r>
          </a:p>
        </p:txBody>
      </p:sp>
      <p:sp>
        <p:nvSpPr>
          <p:cNvPr id="46" name="Avrundet rektangel 58">
            <a:extLst>
              <a:ext uri="{FF2B5EF4-FFF2-40B4-BE49-F238E27FC236}">
                <a16:creationId xmlns:a16="http://schemas.microsoft.com/office/drawing/2014/main" id="{0A69D4FD-5E10-4AE2-8DF3-0FA1E92D4B10}"/>
              </a:ext>
            </a:extLst>
          </p:cNvPr>
          <p:cNvSpPr/>
          <p:nvPr/>
        </p:nvSpPr>
        <p:spPr>
          <a:xfrm>
            <a:off x="4699682" y="3853316"/>
            <a:ext cx="1718988" cy="2104989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vrundet rektangel 60">
            <a:extLst>
              <a:ext uri="{FF2B5EF4-FFF2-40B4-BE49-F238E27FC236}">
                <a16:creationId xmlns:a16="http://schemas.microsoft.com/office/drawing/2014/main" id="{168F8E84-0676-4C1A-9E0A-E4188047F411}"/>
              </a:ext>
            </a:extLst>
          </p:cNvPr>
          <p:cNvSpPr/>
          <p:nvPr/>
        </p:nvSpPr>
        <p:spPr>
          <a:xfrm>
            <a:off x="107845" y="3430739"/>
            <a:ext cx="2881030" cy="780056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kstSylinder 6">
            <a:extLst>
              <a:ext uri="{FF2B5EF4-FFF2-40B4-BE49-F238E27FC236}">
                <a16:creationId xmlns:a16="http://schemas.microsoft.com/office/drawing/2014/main" id="{817E18AA-00E0-4789-BA34-9E5656788487}"/>
              </a:ext>
            </a:extLst>
          </p:cNvPr>
          <p:cNvSpPr txBox="1"/>
          <p:nvPr/>
        </p:nvSpPr>
        <p:spPr>
          <a:xfrm>
            <a:off x="129476" y="3459867"/>
            <a:ext cx="215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benyttes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Valgfrie verdier</a:t>
            </a:r>
          </a:p>
        </p:txBody>
      </p:sp>
      <p:sp>
        <p:nvSpPr>
          <p:cNvPr id="49" name="Avrundet rektangel 61">
            <a:extLst>
              <a:ext uri="{FF2B5EF4-FFF2-40B4-BE49-F238E27FC236}">
                <a16:creationId xmlns:a16="http://schemas.microsoft.com/office/drawing/2014/main" id="{31720257-65DA-43EF-A4E5-B6D016F33348}"/>
              </a:ext>
            </a:extLst>
          </p:cNvPr>
          <p:cNvSpPr/>
          <p:nvPr/>
        </p:nvSpPr>
        <p:spPr>
          <a:xfrm>
            <a:off x="107845" y="1149483"/>
            <a:ext cx="2881030" cy="693841"/>
          </a:xfrm>
          <a:prstGeom prst="roundRect">
            <a:avLst/>
          </a:prstGeom>
          <a:solidFill>
            <a:srgbClr val="7030A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kstSylinder 6">
            <a:extLst>
              <a:ext uri="{FF2B5EF4-FFF2-40B4-BE49-F238E27FC236}">
                <a16:creationId xmlns:a16="http://schemas.microsoft.com/office/drawing/2014/main" id="{0A8CE8D5-07AB-413D-8EC9-502FF4BC3194}"/>
              </a:ext>
            </a:extLst>
          </p:cNvPr>
          <p:cNvSpPr txBox="1"/>
          <p:nvPr/>
        </p:nvSpPr>
        <p:spPr>
          <a:xfrm>
            <a:off x="141656" y="1157316"/>
            <a:ext cx="272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 benyttes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Standardverdier</a:t>
            </a:r>
          </a:p>
        </p:txBody>
      </p:sp>
      <p:sp>
        <p:nvSpPr>
          <p:cNvPr id="51" name="Avrundet rektangel 60">
            <a:extLst>
              <a:ext uri="{FF2B5EF4-FFF2-40B4-BE49-F238E27FC236}">
                <a16:creationId xmlns:a16="http://schemas.microsoft.com/office/drawing/2014/main" id="{AE65D79B-172A-4833-95E5-6EA033A5E3F7}"/>
              </a:ext>
            </a:extLst>
          </p:cNvPr>
          <p:cNvSpPr/>
          <p:nvPr/>
        </p:nvSpPr>
        <p:spPr>
          <a:xfrm>
            <a:off x="107845" y="2661854"/>
            <a:ext cx="2881030" cy="70665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kstSylinder 6">
            <a:extLst>
              <a:ext uri="{FF2B5EF4-FFF2-40B4-BE49-F238E27FC236}">
                <a16:creationId xmlns:a16="http://schemas.microsoft.com/office/drawing/2014/main" id="{D038D384-391B-45E9-B8AE-FC54A9DFA3CC}"/>
              </a:ext>
            </a:extLst>
          </p:cNvPr>
          <p:cNvSpPr txBox="1"/>
          <p:nvPr/>
        </p:nvSpPr>
        <p:spPr>
          <a:xfrm>
            <a:off x="129477" y="2676371"/>
            <a:ext cx="273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 benyttes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Valgfrie verdier</a:t>
            </a:r>
          </a:p>
        </p:txBody>
      </p:sp>
      <p:sp>
        <p:nvSpPr>
          <p:cNvPr id="53" name="Avrundet rektangel 61">
            <a:extLst>
              <a:ext uri="{FF2B5EF4-FFF2-40B4-BE49-F238E27FC236}">
                <a16:creationId xmlns:a16="http://schemas.microsoft.com/office/drawing/2014/main" id="{AF9655C0-5BDA-4705-911A-01278E2D2235}"/>
              </a:ext>
            </a:extLst>
          </p:cNvPr>
          <p:cNvSpPr/>
          <p:nvPr/>
        </p:nvSpPr>
        <p:spPr>
          <a:xfrm>
            <a:off x="6622390" y="1529172"/>
            <a:ext cx="1714666" cy="3044056"/>
          </a:xfrm>
          <a:prstGeom prst="roundRect">
            <a:avLst/>
          </a:prstGeom>
          <a:solidFill>
            <a:srgbClr val="7030A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vrundet rektangel 60">
            <a:extLst>
              <a:ext uri="{FF2B5EF4-FFF2-40B4-BE49-F238E27FC236}">
                <a16:creationId xmlns:a16="http://schemas.microsoft.com/office/drawing/2014/main" id="{727ACA2E-297B-4BCC-9A56-6DB15833E025}"/>
              </a:ext>
            </a:extLst>
          </p:cNvPr>
          <p:cNvSpPr/>
          <p:nvPr/>
        </p:nvSpPr>
        <p:spPr>
          <a:xfrm>
            <a:off x="6629321" y="4629062"/>
            <a:ext cx="1718988" cy="210461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vrundet rektangel 61">
            <a:extLst>
              <a:ext uri="{FF2B5EF4-FFF2-40B4-BE49-F238E27FC236}">
                <a16:creationId xmlns:a16="http://schemas.microsoft.com/office/drawing/2014/main" id="{F2E1BDB2-1BEA-4D6F-8F15-BF2099142C93}"/>
              </a:ext>
            </a:extLst>
          </p:cNvPr>
          <p:cNvSpPr/>
          <p:nvPr/>
        </p:nvSpPr>
        <p:spPr>
          <a:xfrm>
            <a:off x="4704004" y="6019364"/>
            <a:ext cx="1714666" cy="776328"/>
          </a:xfrm>
          <a:prstGeom prst="roundRect">
            <a:avLst/>
          </a:prstGeom>
          <a:solidFill>
            <a:srgbClr val="7030A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vrundet rektangel 60">
            <a:extLst>
              <a:ext uri="{FF2B5EF4-FFF2-40B4-BE49-F238E27FC236}">
                <a16:creationId xmlns:a16="http://schemas.microsoft.com/office/drawing/2014/main" id="{95C8451C-815D-43E3-B9FB-D962F4711C6A}"/>
              </a:ext>
            </a:extLst>
          </p:cNvPr>
          <p:cNvSpPr/>
          <p:nvPr/>
        </p:nvSpPr>
        <p:spPr>
          <a:xfrm>
            <a:off x="107845" y="1907520"/>
            <a:ext cx="2881030" cy="706654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kstSylinder 6">
            <a:extLst>
              <a:ext uri="{FF2B5EF4-FFF2-40B4-BE49-F238E27FC236}">
                <a16:creationId xmlns:a16="http://schemas.microsoft.com/office/drawing/2014/main" id="{272D61F9-8872-4455-ADF0-C336461A5513}"/>
              </a:ext>
            </a:extLst>
          </p:cNvPr>
          <p:cNvSpPr txBox="1"/>
          <p:nvPr/>
        </p:nvSpPr>
        <p:spPr>
          <a:xfrm>
            <a:off x="134458" y="1915925"/>
            <a:ext cx="2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benyttes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verdier</a:t>
            </a:r>
          </a:p>
        </p:txBody>
      </p:sp>
      <p:sp>
        <p:nvSpPr>
          <p:cNvPr id="59" name="Avrundet rektangel 60">
            <a:extLst>
              <a:ext uri="{FF2B5EF4-FFF2-40B4-BE49-F238E27FC236}">
                <a16:creationId xmlns:a16="http://schemas.microsoft.com/office/drawing/2014/main" id="{1AE6883C-9DE3-4B5C-B161-433BFF11F51A}"/>
              </a:ext>
            </a:extLst>
          </p:cNvPr>
          <p:cNvSpPr/>
          <p:nvPr/>
        </p:nvSpPr>
        <p:spPr>
          <a:xfrm>
            <a:off x="4711523" y="2338582"/>
            <a:ext cx="1695056" cy="1468782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8FF84-904D-25F7-2D95-4CCE15EAEB9B}"/>
              </a:ext>
            </a:extLst>
          </p:cNvPr>
          <p:cNvSpPr txBox="1">
            <a:spLocks/>
          </p:cNvSpPr>
          <p:nvPr/>
        </p:nvSpPr>
        <p:spPr>
          <a:xfrm>
            <a:off x="503464" y="280029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/>
              <a:t>Kontostreng/prosjektstruktur med relasjoner BFV</a:t>
            </a:r>
          </a:p>
        </p:txBody>
      </p:sp>
    </p:spTree>
    <p:extLst>
      <p:ext uri="{BB962C8B-B14F-4D97-AF65-F5344CB8AC3E}">
        <p14:creationId xmlns:p14="http://schemas.microsoft.com/office/powerpoint/2010/main" val="10279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3" grpId="0" animBg="1"/>
      <p:bldP spid="124" grpId="0" animBg="1"/>
      <p:bldP spid="126" grpId="0" animBg="1"/>
      <p:bldP spid="90" grpId="0" animBg="1"/>
      <p:bldP spid="138" grpId="0" animBg="1"/>
      <p:bldP spid="2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6" grpId="0" animBg="1"/>
      <p:bldP spid="57" grpId="0" animBg="1"/>
      <p:bldP spid="58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F1983A-5396-48FC-8684-4E4A7825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107" y="1327986"/>
            <a:ext cx="6374718" cy="117245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b-NO" sz="1800"/>
              <a:t>En standard modell/struktur som inkludert noen frihetsgrader</a:t>
            </a:r>
          </a:p>
          <a:p>
            <a:r>
              <a:rPr lang="nb-NO" sz="1800"/>
              <a:t>Alle enheter må selv vurdere hva som er den beste organiseringen av sin økonomi for å styre på best mulig måte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5AAA1B-3C0C-475C-BE1B-71F2A703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50" y="0"/>
            <a:ext cx="8708449" cy="907777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chemeClr val="bg1"/>
                </a:solidFill>
              </a:rPr>
              <a:t>Hovedstruktur for BFV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4021FD2F-B5D7-40F2-A9DF-2F88800C0BC6}"/>
              </a:ext>
            </a:extLst>
          </p:cNvPr>
          <p:cNvGraphicFramePr>
            <a:graphicFrameLocks/>
          </p:cNvGraphicFramePr>
          <p:nvPr/>
        </p:nvGraphicFramePr>
        <p:xfrm>
          <a:off x="3383849" y="2989946"/>
          <a:ext cx="8708449" cy="358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de 6">
            <a:extLst>
              <a:ext uri="{FF2B5EF4-FFF2-40B4-BE49-F238E27FC236}">
                <a16:creationId xmlns:a16="http://schemas.microsoft.com/office/drawing/2014/main" id="{40B1563C-263A-4248-BA19-B106560B6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05" y="0"/>
            <a:ext cx="3079102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01DBE7A-47FA-47F8-88B3-01F3FE95B669}"/>
              </a:ext>
            </a:extLst>
          </p:cNvPr>
          <p:cNvSpPr/>
          <p:nvPr/>
        </p:nvSpPr>
        <p:spPr>
          <a:xfrm>
            <a:off x="1098645" y="-1"/>
            <a:ext cx="648268" cy="380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45D45C4-23F7-439F-93F5-373835E2EFC6}"/>
              </a:ext>
            </a:extLst>
          </p:cNvPr>
          <p:cNvSpPr/>
          <p:nvPr/>
        </p:nvSpPr>
        <p:spPr>
          <a:xfrm>
            <a:off x="450377" y="1655932"/>
            <a:ext cx="1296536" cy="111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6D45D8B-BA9F-46F6-859C-50CEF263B933}"/>
              </a:ext>
            </a:extLst>
          </p:cNvPr>
          <p:cNvSpPr/>
          <p:nvPr/>
        </p:nvSpPr>
        <p:spPr>
          <a:xfrm>
            <a:off x="1039505" y="4019266"/>
            <a:ext cx="707408" cy="80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F7F20A6-03E6-404C-8AA5-AA68B5DD84B0}"/>
              </a:ext>
            </a:extLst>
          </p:cNvPr>
          <p:cNvSpPr/>
          <p:nvPr/>
        </p:nvSpPr>
        <p:spPr>
          <a:xfrm>
            <a:off x="1251046" y="6523633"/>
            <a:ext cx="495867" cy="88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799B4A-C987-C344-436F-8545760D0EBD}"/>
              </a:ext>
            </a:extLst>
          </p:cNvPr>
          <p:cNvSpPr txBox="1">
            <a:spLocks/>
          </p:cNvSpPr>
          <p:nvPr/>
        </p:nvSpPr>
        <p:spPr>
          <a:xfrm>
            <a:off x="4678136" y="279067"/>
            <a:ext cx="6219138" cy="839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Felles hovedstruktur for BFV</a:t>
            </a: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60F4AD12-E9B7-4C6B-E7DF-0086B4EC07EC}"/>
              </a:ext>
            </a:extLst>
          </p:cNvPr>
          <p:cNvSpPr/>
          <p:nvPr/>
        </p:nvSpPr>
        <p:spPr>
          <a:xfrm>
            <a:off x="541538" y="3125517"/>
            <a:ext cx="4403540" cy="3152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/>
              <a:t>Fra en liste med 50+ delprosjekter </a:t>
            </a:r>
          </a:p>
          <a:p>
            <a:r>
              <a:rPr lang="nb-NO"/>
              <a:t>og x antall analyseverdier i RD til oversikt i et hierarki med Aktivitetstype og Aktivitet</a:t>
            </a:r>
          </a:p>
          <a:p>
            <a:endParaRPr lang="nb-NO" sz="600"/>
          </a:p>
          <a:p>
            <a:r>
              <a:rPr lang="nb-NO"/>
              <a:t>Mål: Bedre lederinformasjon</a:t>
            </a:r>
          </a:p>
        </p:txBody>
      </p:sp>
    </p:spTree>
    <p:extLst>
      <p:ext uri="{BB962C8B-B14F-4D97-AF65-F5344CB8AC3E}">
        <p14:creationId xmlns:p14="http://schemas.microsoft.com/office/powerpoint/2010/main" val="34838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7BCA86E-7DF4-4028-92A4-11E593C6A574}"/>
              </a:ext>
            </a:extLst>
          </p:cNvPr>
          <p:cNvSpPr/>
          <p:nvPr/>
        </p:nvSpPr>
        <p:spPr>
          <a:xfrm>
            <a:off x="8820027" y="63608"/>
            <a:ext cx="3346545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5CA5A2A1-11FE-4B34-820A-589A60792D44}"/>
              </a:ext>
            </a:extLst>
          </p:cNvPr>
          <p:cNvSpPr/>
          <p:nvPr/>
        </p:nvSpPr>
        <p:spPr>
          <a:xfrm>
            <a:off x="4530478" y="63608"/>
            <a:ext cx="4216620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7AC2C23-C3F2-458D-B933-0D008B031162}"/>
              </a:ext>
            </a:extLst>
          </p:cNvPr>
          <p:cNvSpPr/>
          <p:nvPr/>
        </p:nvSpPr>
        <p:spPr>
          <a:xfrm>
            <a:off x="1688278" y="63609"/>
            <a:ext cx="2769270" cy="6715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CEEB8AB5-A668-4F96-8EE1-C567695DF2E4}"/>
              </a:ext>
            </a:extLst>
          </p:cNvPr>
          <p:cNvSpPr/>
          <p:nvPr/>
        </p:nvSpPr>
        <p:spPr>
          <a:xfrm>
            <a:off x="32445" y="79138"/>
            <a:ext cx="1562100" cy="669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26347" y="3135908"/>
            <a:ext cx="1365324" cy="9194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1637071"/>
            <a:ext cx="1696058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Strategisk aktivitet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491671" y="1994616"/>
            <a:ext cx="750349" cy="160099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5418776" y="458159"/>
            <a:ext cx="271873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Rekrutteringsstillinger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5418776" y="797401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Strategiske investeringer i infrastruktur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AFEAB75E-53F1-4DF6-A356-A04C820C967A}"/>
              </a:ext>
            </a:extLst>
          </p:cNvPr>
          <p:cNvSpPr txBox="1"/>
          <p:nvPr/>
        </p:nvSpPr>
        <p:spPr>
          <a:xfrm>
            <a:off x="5418776" y="1114034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Forsknings- og formidlingstiltak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7F115BC-0D23-496A-B393-72E0A8C49B93}"/>
              </a:ext>
            </a:extLst>
          </p:cNvPr>
          <p:cNvSpPr txBox="1"/>
          <p:nvPr/>
        </p:nvSpPr>
        <p:spPr>
          <a:xfrm>
            <a:off x="5418776" y="1446673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Utdanningstiltak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95503AB-E690-4961-96A3-B87E56835226}"/>
              </a:ext>
            </a:extLst>
          </p:cNvPr>
          <p:cNvSpPr txBox="1"/>
          <p:nvPr/>
        </p:nvSpPr>
        <p:spPr>
          <a:xfrm>
            <a:off x="5418777" y="1784816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Innovasjon og nyskaping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828BC33-5353-49BF-B065-DA16A64EA643}"/>
              </a:ext>
            </a:extLst>
          </p:cNvPr>
          <p:cNvSpPr txBox="1"/>
          <p:nvPr/>
        </p:nvSpPr>
        <p:spPr>
          <a:xfrm>
            <a:off x="5418777" y="2124058"/>
            <a:ext cx="2718735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Øremerket faggrupper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538E79F-C45A-4708-9566-077B43CC3B29}"/>
              </a:ext>
            </a:extLst>
          </p:cNvPr>
          <p:cNvSpPr txBox="1"/>
          <p:nvPr/>
        </p:nvSpPr>
        <p:spPr>
          <a:xfrm>
            <a:off x="5418777" y="2440691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 strategiske tiltak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5418774" y="385287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Forskningsdrift individuelle midler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53825E8-5907-418E-96AB-DE0534A90D38}"/>
              </a:ext>
            </a:extLst>
          </p:cNvPr>
          <p:cNvSpPr txBox="1"/>
          <p:nvPr/>
        </p:nvSpPr>
        <p:spPr>
          <a:xfrm>
            <a:off x="5418774" y="447593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Utdanningsdrift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A50A012-948C-4AD3-A90B-13ECEFEF3D01}"/>
              </a:ext>
            </a:extLst>
          </p:cNvPr>
          <p:cNvSpPr txBox="1"/>
          <p:nvPr/>
        </p:nvSpPr>
        <p:spPr>
          <a:xfrm>
            <a:off x="5416576" y="4794733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 infrastruktur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326C445-FED9-404D-A793-52BB9BE0F11A}"/>
              </a:ext>
            </a:extLst>
          </p:cNvPr>
          <p:cNvSpPr txBox="1"/>
          <p:nvPr/>
        </p:nvSpPr>
        <p:spPr>
          <a:xfrm>
            <a:off x="5416576" y="5103830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Generell infrastrukturdrift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60A3700-4CCA-4E26-80B6-20D252A05C2E}"/>
              </a:ext>
            </a:extLst>
          </p:cNvPr>
          <p:cNvSpPr txBox="1"/>
          <p:nvPr/>
        </p:nvSpPr>
        <p:spPr>
          <a:xfrm>
            <a:off x="5416576" y="540913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 drift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5418774" y="4164105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Forsknings- og formidlingsdrift</a:t>
            </a:r>
          </a:p>
        </p:txBody>
      </p: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602880"/>
            <a:ext cx="1480698" cy="139173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or: Elbow 418">
            <a:extLst>
              <a:ext uri="{FF2B5EF4-FFF2-40B4-BE49-F238E27FC236}">
                <a16:creationId xmlns:a16="http://schemas.microsoft.com/office/drawing/2014/main" id="{F619F429-F861-4497-A3E1-880F95784A9A}"/>
              </a:ext>
            </a:extLst>
          </p:cNvPr>
          <p:cNvCxnSpPr>
            <a:cxnSpLocks/>
            <a:stCxn id="13" idx="3"/>
            <a:endCxn id="380" idx="1"/>
          </p:cNvCxnSpPr>
          <p:nvPr/>
        </p:nvCxnSpPr>
        <p:spPr>
          <a:xfrm flipV="1">
            <a:off x="3938078" y="1258755"/>
            <a:ext cx="1480698" cy="7358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 flipV="1">
            <a:off x="3938078" y="942122"/>
            <a:ext cx="1480698" cy="10524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nector: Elbow 424">
            <a:extLst>
              <a:ext uri="{FF2B5EF4-FFF2-40B4-BE49-F238E27FC236}">
                <a16:creationId xmlns:a16="http://schemas.microsoft.com/office/drawing/2014/main" id="{C7A3AED2-C561-40AB-9EE5-DDD0C0C59060}"/>
              </a:ext>
            </a:extLst>
          </p:cNvPr>
          <p:cNvCxnSpPr>
            <a:cxnSpLocks/>
            <a:stCxn id="13" idx="3"/>
            <a:endCxn id="381" idx="1"/>
          </p:cNvCxnSpPr>
          <p:nvPr/>
        </p:nvCxnSpPr>
        <p:spPr>
          <a:xfrm flipV="1">
            <a:off x="3938078" y="1591394"/>
            <a:ext cx="1480698" cy="40322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87D88754-9570-436F-B6A2-F6624DC76D3A}"/>
              </a:ext>
            </a:extLst>
          </p:cNvPr>
          <p:cNvCxnSpPr>
            <a:cxnSpLocks/>
            <a:stCxn id="13" idx="3"/>
            <a:endCxn id="382" idx="1"/>
          </p:cNvCxnSpPr>
          <p:nvPr/>
        </p:nvCxnSpPr>
        <p:spPr>
          <a:xfrm flipV="1">
            <a:off x="3938078" y="1929537"/>
            <a:ext cx="1480699" cy="650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or: Elbow 433">
            <a:extLst>
              <a:ext uri="{FF2B5EF4-FFF2-40B4-BE49-F238E27FC236}">
                <a16:creationId xmlns:a16="http://schemas.microsoft.com/office/drawing/2014/main" id="{545271CD-7047-4590-AEBD-DE58CAF5936D}"/>
              </a:ext>
            </a:extLst>
          </p:cNvPr>
          <p:cNvCxnSpPr>
            <a:cxnSpLocks/>
            <a:stCxn id="13" idx="3"/>
            <a:endCxn id="383" idx="1"/>
          </p:cNvCxnSpPr>
          <p:nvPr/>
        </p:nvCxnSpPr>
        <p:spPr>
          <a:xfrm>
            <a:off x="3938078" y="1994616"/>
            <a:ext cx="1480699" cy="27416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82F418E0-661B-4DA0-90C4-78058A7B2B5A}"/>
              </a:ext>
            </a:extLst>
          </p:cNvPr>
          <p:cNvCxnSpPr>
            <a:cxnSpLocks/>
            <a:stCxn id="13" idx="3"/>
            <a:endCxn id="384" idx="1"/>
          </p:cNvCxnSpPr>
          <p:nvPr/>
        </p:nvCxnSpPr>
        <p:spPr>
          <a:xfrm>
            <a:off x="3938078" y="1994616"/>
            <a:ext cx="1480699" cy="5907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562" idx="3"/>
            <a:endCxn id="391" idx="1"/>
          </p:cNvCxnSpPr>
          <p:nvPr/>
        </p:nvCxnSpPr>
        <p:spPr>
          <a:xfrm flipV="1">
            <a:off x="3929795" y="3997592"/>
            <a:ext cx="1488979" cy="151011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562" idx="3"/>
            <a:endCxn id="400" idx="1"/>
          </p:cNvCxnSpPr>
          <p:nvPr/>
        </p:nvCxnSpPr>
        <p:spPr>
          <a:xfrm flipV="1">
            <a:off x="3929795" y="4308826"/>
            <a:ext cx="1488979" cy="119888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or: Elbow 463">
            <a:extLst>
              <a:ext uri="{FF2B5EF4-FFF2-40B4-BE49-F238E27FC236}">
                <a16:creationId xmlns:a16="http://schemas.microsoft.com/office/drawing/2014/main" id="{05E474E3-EE96-4A48-B143-656311D98D8C}"/>
              </a:ext>
            </a:extLst>
          </p:cNvPr>
          <p:cNvCxnSpPr>
            <a:cxnSpLocks/>
            <a:stCxn id="562" idx="3"/>
            <a:endCxn id="392" idx="1"/>
          </p:cNvCxnSpPr>
          <p:nvPr/>
        </p:nvCxnSpPr>
        <p:spPr>
          <a:xfrm flipV="1">
            <a:off x="3929795" y="4620655"/>
            <a:ext cx="1488979" cy="88705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488F964B-753B-4A38-A074-AFB9948496F6}"/>
              </a:ext>
            </a:extLst>
          </p:cNvPr>
          <p:cNvCxnSpPr>
            <a:cxnSpLocks/>
            <a:stCxn id="562" idx="3"/>
            <a:endCxn id="393" idx="1"/>
          </p:cNvCxnSpPr>
          <p:nvPr/>
        </p:nvCxnSpPr>
        <p:spPr>
          <a:xfrm flipV="1">
            <a:off x="3929795" y="4939454"/>
            <a:ext cx="1486781" cy="56825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or: Elbow 469">
            <a:extLst>
              <a:ext uri="{FF2B5EF4-FFF2-40B4-BE49-F238E27FC236}">
                <a16:creationId xmlns:a16="http://schemas.microsoft.com/office/drawing/2014/main" id="{1C3C5587-0493-472E-94ED-905C54126A87}"/>
              </a:ext>
            </a:extLst>
          </p:cNvPr>
          <p:cNvCxnSpPr>
            <a:cxnSpLocks/>
            <a:stCxn id="562" idx="3"/>
            <a:endCxn id="394" idx="1"/>
          </p:cNvCxnSpPr>
          <p:nvPr/>
        </p:nvCxnSpPr>
        <p:spPr>
          <a:xfrm flipV="1">
            <a:off x="3929795" y="5248551"/>
            <a:ext cx="1486781" cy="25915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nector: Elbow 472">
            <a:extLst>
              <a:ext uri="{FF2B5EF4-FFF2-40B4-BE49-F238E27FC236}">
                <a16:creationId xmlns:a16="http://schemas.microsoft.com/office/drawing/2014/main" id="{B632FAD0-9CB1-49B7-842C-004680C1E112}"/>
              </a:ext>
            </a:extLst>
          </p:cNvPr>
          <p:cNvCxnSpPr>
            <a:cxnSpLocks/>
            <a:stCxn id="562" idx="3"/>
            <a:endCxn id="395" idx="1"/>
          </p:cNvCxnSpPr>
          <p:nvPr/>
        </p:nvCxnSpPr>
        <p:spPr>
          <a:xfrm>
            <a:off x="3929795" y="5507710"/>
            <a:ext cx="1486781" cy="461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8BA52DF-34ED-400C-9B2F-927B78EF1A8B}"/>
              </a:ext>
            </a:extLst>
          </p:cNvPr>
          <p:cNvSpPr txBox="1"/>
          <p:nvPr/>
        </p:nvSpPr>
        <p:spPr>
          <a:xfrm>
            <a:off x="5416576" y="574296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Sentrale insentivmidler EU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76D3907-85CC-4AFE-8C4E-733C44D13B85}"/>
              </a:ext>
            </a:extLst>
          </p:cNvPr>
          <p:cNvSpPr txBox="1"/>
          <p:nvPr/>
        </p:nvSpPr>
        <p:spPr>
          <a:xfrm>
            <a:off x="5416576" y="6071584"/>
            <a:ext cx="2837348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 driftsaktiviteter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35935" y="5150165"/>
            <a:ext cx="1693860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Driftsaktivitet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491671" y="3595609"/>
            <a:ext cx="744264" cy="19121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or: Elbow 568">
            <a:extLst>
              <a:ext uri="{FF2B5EF4-FFF2-40B4-BE49-F238E27FC236}">
                <a16:creationId xmlns:a16="http://schemas.microsoft.com/office/drawing/2014/main" id="{E42474C1-E6F5-4E70-A206-51FD68CE2A35}"/>
              </a:ext>
            </a:extLst>
          </p:cNvPr>
          <p:cNvCxnSpPr>
            <a:cxnSpLocks/>
            <a:stCxn id="562" idx="3"/>
            <a:endCxn id="500" idx="1"/>
          </p:cNvCxnSpPr>
          <p:nvPr/>
        </p:nvCxnSpPr>
        <p:spPr>
          <a:xfrm>
            <a:off x="3929795" y="5507710"/>
            <a:ext cx="1486781" cy="7085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or: Elbow 571">
            <a:extLst>
              <a:ext uri="{FF2B5EF4-FFF2-40B4-BE49-F238E27FC236}">
                <a16:creationId xmlns:a16="http://schemas.microsoft.com/office/drawing/2014/main" id="{A4E72127-0C75-4AA7-A730-A64C2F96CC31}"/>
              </a:ext>
            </a:extLst>
          </p:cNvPr>
          <p:cNvCxnSpPr>
            <a:cxnSpLocks/>
            <a:stCxn id="562" idx="3"/>
            <a:endCxn id="499" idx="1"/>
          </p:cNvCxnSpPr>
          <p:nvPr/>
        </p:nvCxnSpPr>
        <p:spPr>
          <a:xfrm>
            <a:off x="3929795" y="5507710"/>
            <a:ext cx="1486781" cy="3799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8538FC-46CB-4AFA-92BE-E6EB2C995F0B}"/>
              </a:ext>
            </a:extLst>
          </p:cNvPr>
          <p:cNvSpPr txBox="1"/>
          <p:nvPr/>
        </p:nvSpPr>
        <p:spPr>
          <a:xfrm>
            <a:off x="9260947" y="413918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Driftsmidler Bachelor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fysio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016F43-90FE-46DB-A7E4-733125CB7413}"/>
              </a:ext>
            </a:extLst>
          </p:cNvPr>
          <p:cNvSpPr txBox="1"/>
          <p:nvPr/>
        </p:nvSpPr>
        <p:spPr>
          <a:xfrm>
            <a:off x="9260947" y="448927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Driftsmidler Bachelor ergo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ECF552-D2AA-48DD-803C-C3CDDF9E9006}"/>
              </a:ext>
            </a:extLst>
          </p:cNvPr>
          <p:cNvSpPr txBox="1"/>
          <p:nvPr/>
        </p:nvSpPr>
        <p:spPr>
          <a:xfrm>
            <a:off x="9260947" y="483936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Driftsmidler Master i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bev.vit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C809E2C5-B3A4-4052-B7CE-57010C6B7D27}"/>
              </a:ext>
            </a:extLst>
          </p:cNvPr>
          <p:cNvCxnSpPr>
            <a:cxnSpLocks/>
            <a:stCxn id="392" idx="3"/>
            <a:endCxn id="122" idx="1"/>
          </p:cNvCxnSpPr>
          <p:nvPr/>
        </p:nvCxnSpPr>
        <p:spPr>
          <a:xfrm flipV="1">
            <a:off x="8253924" y="4283905"/>
            <a:ext cx="1007023" cy="3367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43F25810-6D8C-4D1E-B9D4-1C640C40C172}"/>
              </a:ext>
            </a:extLst>
          </p:cNvPr>
          <p:cNvCxnSpPr>
            <a:cxnSpLocks/>
            <a:stCxn id="392" idx="3"/>
            <a:endCxn id="123" idx="1"/>
          </p:cNvCxnSpPr>
          <p:nvPr/>
        </p:nvCxnSpPr>
        <p:spPr>
          <a:xfrm>
            <a:off x="8253924" y="4620655"/>
            <a:ext cx="1007023" cy="133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FB64B794-A6E6-4C85-BE9F-49FA04E81D8A}"/>
              </a:ext>
            </a:extLst>
          </p:cNvPr>
          <p:cNvCxnSpPr>
            <a:cxnSpLocks/>
            <a:stCxn id="392" idx="3"/>
            <a:endCxn id="124" idx="1"/>
          </p:cNvCxnSpPr>
          <p:nvPr/>
        </p:nvCxnSpPr>
        <p:spPr>
          <a:xfrm>
            <a:off x="8253924" y="4620655"/>
            <a:ext cx="1007023" cy="3634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4BAE53F-E334-4874-BBE1-61E154EF79FE}"/>
              </a:ext>
            </a:extLst>
          </p:cNvPr>
          <p:cNvSpPr txBox="1"/>
          <p:nvPr/>
        </p:nvSpPr>
        <p:spPr>
          <a:xfrm>
            <a:off x="9260947" y="652680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 X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47A9CAF-9D8D-4E17-8C1A-9BE1BE68EDB2}"/>
              </a:ext>
            </a:extLst>
          </p:cNvPr>
          <p:cNvSpPr txBox="1"/>
          <p:nvPr/>
        </p:nvSpPr>
        <p:spPr>
          <a:xfrm>
            <a:off x="9260947" y="1012497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 Z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1042028-D2DC-491C-A5ED-8D89E7CD2185}"/>
              </a:ext>
            </a:extLst>
          </p:cNvPr>
          <p:cNvCxnSpPr>
            <a:cxnSpLocks/>
            <a:stCxn id="379" idx="3"/>
            <a:endCxn id="134" idx="1"/>
          </p:cNvCxnSpPr>
          <p:nvPr/>
        </p:nvCxnSpPr>
        <p:spPr>
          <a:xfrm flipV="1">
            <a:off x="8139622" y="797401"/>
            <a:ext cx="1121325" cy="14472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A31669D5-3239-4618-8AE1-3B2AB347EDA2}"/>
              </a:ext>
            </a:extLst>
          </p:cNvPr>
          <p:cNvCxnSpPr>
            <a:cxnSpLocks/>
            <a:stCxn id="379" idx="3"/>
            <a:endCxn id="135" idx="1"/>
          </p:cNvCxnSpPr>
          <p:nvPr/>
        </p:nvCxnSpPr>
        <p:spPr>
          <a:xfrm>
            <a:off x="8139622" y="942122"/>
            <a:ext cx="1121325" cy="2150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1C53934C-B3CE-4DE7-A61E-AFA588D652D8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0534D7A-B11C-4EE8-9D5D-9720911F00E3}"/>
              </a:ext>
            </a:extLst>
          </p:cNvPr>
          <p:cNvSpPr txBox="1"/>
          <p:nvPr/>
        </p:nvSpPr>
        <p:spPr>
          <a:xfrm>
            <a:off x="2185382" y="-8337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Aktivitetstype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C436787-F67B-414E-8AEC-6B4C36F43ECE}"/>
              </a:ext>
            </a:extLst>
          </p:cNvPr>
          <p:cNvSpPr txBox="1"/>
          <p:nvPr/>
        </p:nvSpPr>
        <p:spPr>
          <a:xfrm>
            <a:off x="5880661" y="39026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4657A7B-9281-48BE-AEA7-CB62137E8469}"/>
              </a:ext>
            </a:extLst>
          </p:cNvPr>
          <p:cNvSpPr txBox="1"/>
          <p:nvPr/>
        </p:nvSpPr>
        <p:spPr>
          <a:xfrm>
            <a:off x="9611718" y="45015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078652C-A478-47CB-A240-314B22820297}"/>
              </a:ext>
            </a:extLst>
          </p:cNvPr>
          <p:cNvSpPr txBox="1"/>
          <p:nvPr/>
        </p:nvSpPr>
        <p:spPr>
          <a:xfrm>
            <a:off x="9260947" y="2164211"/>
            <a:ext cx="2486025" cy="1754326"/>
          </a:xfrm>
          <a:prstGeom prst="rect">
            <a:avLst/>
          </a:prstGeom>
          <a:noFill/>
          <a:ln>
            <a:solidFill>
              <a:srgbClr val="62A0A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Eventuelle prosjekt og hovedprosjekt vil i hovedsak benyttes på tvers av dette hierarkiet – alternativt hierarki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 Øker kompleksiteten</a:t>
            </a:r>
          </a:p>
        </p:txBody>
      </p:sp>
    </p:spTree>
    <p:extLst>
      <p:ext uri="{BB962C8B-B14F-4D97-AF65-F5344CB8AC3E}">
        <p14:creationId xmlns:p14="http://schemas.microsoft.com/office/powerpoint/2010/main" val="40293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75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400" grpId="0" animBg="1"/>
      <p:bldP spid="499" grpId="0" animBg="1"/>
      <p:bldP spid="500" grpId="0" animBg="1"/>
      <p:bldP spid="562" grpId="0" animBg="1"/>
      <p:bldP spid="122" grpId="0" animBg="1"/>
      <p:bldP spid="123" grpId="0" animBg="1"/>
      <p:bldP spid="124" grpId="0" animBg="1"/>
      <p:bldP spid="134" grpId="0" animBg="1"/>
      <p:bldP spid="13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: Rounded Corners 575">
            <a:extLst>
              <a:ext uri="{FF2B5EF4-FFF2-40B4-BE49-F238E27FC236}">
                <a16:creationId xmlns:a16="http://schemas.microsoft.com/office/drawing/2014/main" id="{7A2A3D24-81B9-4B65-8659-F1D36936D9E6}"/>
              </a:ext>
            </a:extLst>
          </p:cNvPr>
          <p:cNvSpPr/>
          <p:nvPr/>
        </p:nvSpPr>
        <p:spPr>
          <a:xfrm>
            <a:off x="7589143" y="19051"/>
            <a:ext cx="2371452" cy="67793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6" name="Rectangle: Rounded Corners 575">
            <a:extLst>
              <a:ext uri="{FF2B5EF4-FFF2-40B4-BE49-F238E27FC236}">
                <a16:creationId xmlns:a16="http://schemas.microsoft.com/office/drawing/2014/main" id="{62F686D8-4F64-40B1-A1B0-756F3AC33C41}"/>
              </a:ext>
            </a:extLst>
          </p:cNvPr>
          <p:cNvSpPr/>
          <p:nvPr/>
        </p:nvSpPr>
        <p:spPr>
          <a:xfrm>
            <a:off x="10030411" y="28575"/>
            <a:ext cx="2075864" cy="67793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7" name="Rectangle: Rounded Corners 576">
            <a:extLst>
              <a:ext uri="{FF2B5EF4-FFF2-40B4-BE49-F238E27FC236}">
                <a16:creationId xmlns:a16="http://schemas.microsoft.com/office/drawing/2014/main" id="{84BE822D-96E1-4934-91D2-4538C51EA664}"/>
              </a:ext>
            </a:extLst>
          </p:cNvPr>
          <p:cNvSpPr/>
          <p:nvPr/>
        </p:nvSpPr>
        <p:spPr>
          <a:xfrm>
            <a:off x="4250541" y="28682"/>
            <a:ext cx="3262207" cy="68067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8" name="Rectangle: Rounded Corners 577">
            <a:extLst>
              <a:ext uri="{FF2B5EF4-FFF2-40B4-BE49-F238E27FC236}">
                <a16:creationId xmlns:a16="http://schemas.microsoft.com/office/drawing/2014/main" id="{9711FF03-DFCC-46F6-8FBF-D8C8ECAE6D83}"/>
              </a:ext>
            </a:extLst>
          </p:cNvPr>
          <p:cNvSpPr/>
          <p:nvPr/>
        </p:nvSpPr>
        <p:spPr>
          <a:xfrm>
            <a:off x="1704180" y="19051"/>
            <a:ext cx="2437753" cy="6808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9" name="Rectangle: Rounded Corners 578">
            <a:extLst>
              <a:ext uri="{FF2B5EF4-FFF2-40B4-BE49-F238E27FC236}">
                <a16:creationId xmlns:a16="http://schemas.microsoft.com/office/drawing/2014/main" id="{9CAFAD6D-4B48-4BAD-BE69-C0F3E15D695E}"/>
              </a:ext>
            </a:extLst>
          </p:cNvPr>
          <p:cNvSpPr/>
          <p:nvPr/>
        </p:nvSpPr>
        <p:spPr>
          <a:xfrm>
            <a:off x="48347" y="15530"/>
            <a:ext cx="1562100" cy="68118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74588" y="3366854"/>
            <a:ext cx="1365324" cy="7831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D6308-5498-4E48-BB0B-5066FE482164}"/>
              </a:ext>
            </a:extLst>
          </p:cNvPr>
          <p:cNvSpPr txBox="1"/>
          <p:nvPr/>
        </p:nvSpPr>
        <p:spPr>
          <a:xfrm>
            <a:off x="2155347" y="5276567"/>
            <a:ext cx="1499778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Organisasjon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25" idx="1"/>
          </p:cNvCxnSpPr>
          <p:nvPr/>
        </p:nvCxnSpPr>
        <p:spPr>
          <a:xfrm flipV="1">
            <a:off x="1539912" y="686610"/>
            <a:ext cx="605320" cy="300518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AFD6496C-5A92-4AE1-AD8C-16FBB9BD1C5E}"/>
              </a:ext>
            </a:extLst>
          </p:cNvPr>
          <p:cNvCxnSpPr>
            <a:cxnSpLocks/>
            <a:stCxn id="12" idx="3"/>
            <a:endCxn id="63" idx="1"/>
          </p:cNvCxnSpPr>
          <p:nvPr/>
        </p:nvCxnSpPr>
        <p:spPr>
          <a:xfrm>
            <a:off x="1539912" y="3691799"/>
            <a:ext cx="642903" cy="9906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E1288E1-1783-404A-BCC7-5793585A1EB6}"/>
              </a:ext>
            </a:extLst>
          </p:cNvPr>
          <p:cNvSpPr txBox="1"/>
          <p:nvPr/>
        </p:nvSpPr>
        <p:spPr>
          <a:xfrm>
            <a:off x="2182815" y="4392993"/>
            <a:ext cx="1442182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Innovasjon- og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nyskapingsakt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B4AEF0-5B50-4502-BB8B-5A18204D8F5F}"/>
              </a:ext>
            </a:extLst>
          </p:cNvPr>
          <p:cNvSpPr txBox="1"/>
          <p:nvPr/>
        </p:nvSpPr>
        <p:spPr>
          <a:xfrm>
            <a:off x="2145232" y="3187813"/>
            <a:ext cx="1499779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4599465" y="57714"/>
            <a:ext cx="2557055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 investeringer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4599466" y="371342"/>
            <a:ext cx="2559254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 prosjekter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AFEAB75E-53F1-4DF6-A356-A04C820C967A}"/>
              </a:ext>
            </a:extLst>
          </p:cNvPr>
          <p:cNvSpPr txBox="1"/>
          <p:nvPr/>
        </p:nvSpPr>
        <p:spPr>
          <a:xfrm>
            <a:off x="4599466" y="681571"/>
            <a:ext cx="2559254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Omstilling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7F115BC-0D23-496A-B393-72E0A8C49B93}"/>
              </a:ext>
            </a:extLst>
          </p:cNvPr>
          <p:cNvSpPr txBox="1"/>
          <p:nvPr/>
        </p:nvSpPr>
        <p:spPr>
          <a:xfrm>
            <a:off x="4599466" y="995000"/>
            <a:ext cx="2559254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Internasjonalisering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95503AB-E690-4961-96A3-B87E56835226}"/>
              </a:ext>
            </a:extLst>
          </p:cNvPr>
          <p:cNvSpPr txBox="1"/>
          <p:nvPr/>
        </p:nvSpPr>
        <p:spPr>
          <a:xfrm>
            <a:off x="4599467" y="1646908"/>
            <a:ext cx="2559254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Forskningsinfrastruktur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828BC33-5353-49BF-B065-DA16A64EA643}"/>
              </a:ext>
            </a:extLst>
          </p:cNvPr>
          <p:cNvSpPr txBox="1"/>
          <p:nvPr/>
        </p:nvSpPr>
        <p:spPr>
          <a:xfrm>
            <a:off x="4599467" y="1966940"/>
            <a:ext cx="25570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Forskningsmiljøer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tidl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538E79F-C45A-4708-9566-077B43CC3B29}"/>
              </a:ext>
            </a:extLst>
          </p:cNvPr>
          <p:cNvSpPr txBox="1"/>
          <p:nvPr/>
        </p:nvSpPr>
        <p:spPr>
          <a:xfrm>
            <a:off x="4599467" y="2277170"/>
            <a:ext cx="25592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Toppforskning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53D844D-1042-483F-A464-D1BCB3A2EEDC}"/>
              </a:ext>
            </a:extLst>
          </p:cNvPr>
          <p:cNvSpPr txBox="1"/>
          <p:nvPr/>
        </p:nvSpPr>
        <p:spPr>
          <a:xfrm>
            <a:off x="4599466" y="2575403"/>
            <a:ext cx="2557055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Muliggjørende teknologier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B345B32F-38F4-44D6-B50E-7AAF60E1BCBB}"/>
              </a:ext>
            </a:extLst>
          </p:cNvPr>
          <p:cNvSpPr txBox="1"/>
          <p:nvPr/>
        </p:nvSpPr>
        <p:spPr>
          <a:xfrm>
            <a:off x="4599467" y="2871312"/>
            <a:ext cx="2557055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Tematiske satsningsområder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958144D-1AFB-4AF6-BDF5-FDE22BE081C3}"/>
              </a:ext>
            </a:extLst>
          </p:cNvPr>
          <p:cNvSpPr txBox="1"/>
          <p:nvPr/>
        </p:nvSpPr>
        <p:spPr>
          <a:xfrm>
            <a:off x="4599466" y="3181709"/>
            <a:ext cx="2559254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Toppundervisning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B6D8BD3D-4767-4D67-8322-E423B6F0F675}"/>
              </a:ext>
            </a:extLst>
          </p:cNvPr>
          <p:cNvSpPr txBox="1"/>
          <p:nvPr/>
        </p:nvSpPr>
        <p:spPr>
          <a:xfrm>
            <a:off x="4599466" y="3477755"/>
            <a:ext cx="2559254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Læringsareal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CA56D6F-E4D1-471D-944C-F0E2F69003B9}"/>
              </a:ext>
            </a:extLst>
          </p:cNvPr>
          <p:cNvSpPr txBox="1"/>
          <p:nvPr/>
        </p:nvSpPr>
        <p:spPr>
          <a:xfrm>
            <a:off x="4599466" y="3787984"/>
            <a:ext cx="2557056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Utdanningsstrategiske tiltak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050211B8-131A-4E62-A634-75B5E86A32D7}"/>
              </a:ext>
            </a:extLst>
          </p:cNvPr>
          <p:cNvSpPr txBox="1"/>
          <p:nvPr/>
        </p:nvSpPr>
        <p:spPr>
          <a:xfrm>
            <a:off x="4599466" y="4088606"/>
            <a:ext cx="2559254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Infrastruktur utdanning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4599466" y="4397793"/>
            <a:ext cx="25592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 - Innovasjonsledere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53825E8-5907-418E-96AB-DE0534A90D38}"/>
              </a:ext>
            </a:extLst>
          </p:cNvPr>
          <p:cNvSpPr txBox="1"/>
          <p:nvPr/>
        </p:nvSpPr>
        <p:spPr>
          <a:xfrm>
            <a:off x="4599466" y="5001646"/>
            <a:ext cx="25592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 såkornmidler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A50A012-948C-4AD3-A90B-13ECEFEF3D01}"/>
              </a:ext>
            </a:extLst>
          </p:cNvPr>
          <p:cNvSpPr txBox="1"/>
          <p:nvPr/>
        </p:nvSpPr>
        <p:spPr>
          <a:xfrm>
            <a:off x="4599466" y="5311853"/>
            <a:ext cx="25592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Infrastruktur innovasjon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326C445-FED9-404D-A793-52BB9BE0F11A}"/>
              </a:ext>
            </a:extLst>
          </p:cNvPr>
          <p:cNvSpPr txBox="1"/>
          <p:nvPr/>
        </p:nvSpPr>
        <p:spPr>
          <a:xfrm>
            <a:off x="4599466" y="5626870"/>
            <a:ext cx="2559254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Digitalisering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60A3700-4CCA-4E26-80B6-20D252A05C2E}"/>
              </a:ext>
            </a:extLst>
          </p:cNvPr>
          <p:cNvSpPr txBox="1"/>
          <p:nvPr/>
        </p:nvSpPr>
        <p:spPr>
          <a:xfrm>
            <a:off x="4597268" y="5922805"/>
            <a:ext cx="2559254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Internasjonalisering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4599466" y="4696221"/>
            <a:ext cx="25592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Forvaltning</a:t>
            </a:r>
          </a:p>
        </p:txBody>
      </p:sp>
      <p:cxnSp>
        <p:nvCxnSpPr>
          <p:cNvPr id="403" name="Connector: Elbow 402">
            <a:extLst>
              <a:ext uri="{FF2B5EF4-FFF2-40B4-BE49-F238E27FC236}">
                <a16:creationId xmlns:a16="http://schemas.microsoft.com/office/drawing/2014/main" id="{FA9FFD72-F399-40B5-A629-4E357137A9E0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1539912" y="3691799"/>
            <a:ext cx="615435" cy="187420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nector: Elbow 405">
            <a:extLst>
              <a:ext uri="{FF2B5EF4-FFF2-40B4-BE49-F238E27FC236}">
                <a16:creationId xmlns:a16="http://schemas.microsoft.com/office/drawing/2014/main" id="{02B347B0-3AC2-4D12-A5C3-96854F4B35E3}"/>
              </a:ext>
            </a:extLst>
          </p:cNvPr>
          <p:cNvCxnSpPr>
            <a:cxnSpLocks/>
            <a:stCxn id="12" idx="3"/>
            <a:endCxn id="64" idx="1"/>
          </p:cNvCxnSpPr>
          <p:nvPr/>
        </p:nvCxnSpPr>
        <p:spPr>
          <a:xfrm flipV="1">
            <a:off x="1539912" y="3477254"/>
            <a:ext cx="605320" cy="21454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nector: Elbow 408">
            <a:extLst>
              <a:ext uri="{FF2B5EF4-FFF2-40B4-BE49-F238E27FC236}">
                <a16:creationId xmlns:a16="http://schemas.microsoft.com/office/drawing/2014/main" id="{55FB41D1-5979-4BFC-BC9A-852E14245AEE}"/>
              </a:ext>
            </a:extLst>
          </p:cNvPr>
          <p:cNvCxnSpPr>
            <a:cxnSpLocks/>
            <a:stCxn id="12" idx="3"/>
            <a:endCxn id="126" idx="1"/>
          </p:cNvCxnSpPr>
          <p:nvPr/>
        </p:nvCxnSpPr>
        <p:spPr>
          <a:xfrm flipV="1">
            <a:off x="1539912" y="2270813"/>
            <a:ext cx="605320" cy="142098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25" idx="3"/>
            <a:endCxn id="378" idx="1"/>
          </p:cNvCxnSpPr>
          <p:nvPr/>
        </p:nvCxnSpPr>
        <p:spPr>
          <a:xfrm flipV="1">
            <a:off x="3646956" y="202435"/>
            <a:ext cx="952509" cy="48417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or: Elbow 418">
            <a:extLst>
              <a:ext uri="{FF2B5EF4-FFF2-40B4-BE49-F238E27FC236}">
                <a16:creationId xmlns:a16="http://schemas.microsoft.com/office/drawing/2014/main" id="{F619F429-F861-4497-A3E1-880F95784A9A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3646956" y="686610"/>
            <a:ext cx="950272" cy="64212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25" idx="3"/>
            <a:endCxn id="379" idx="1"/>
          </p:cNvCxnSpPr>
          <p:nvPr/>
        </p:nvCxnSpPr>
        <p:spPr>
          <a:xfrm flipV="1">
            <a:off x="3646956" y="516063"/>
            <a:ext cx="952510" cy="17054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nector: Elbow 424">
            <a:extLst>
              <a:ext uri="{FF2B5EF4-FFF2-40B4-BE49-F238E27FC236}">
                <a16:creationId xmlns:a16="http://schemas.microsoft.com/office/drawing/2014/main" id="{C7A3AED2-C561-40AB-9EE5-DDD0C0C59060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3646956" y="686610"/>
            <a:ext cx="950272" cy="31725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87D88754-9570-436F-B6A2-F6624DC76D3A}"/>
              </a:ext>
            </a:extLst>
          </p:cNvPr>
          <p:cNvCxnSpPr>
            <a:cxnSpLocks/>
            <a:stCxn id="126" idx="3"/>
            <a:endCxn id="382" idx="1"/>
          </p:cNvCxnSpPr>
          <p:nvPr/>
        </p:nvCxnSpPr>
        <p:spPr>
          <a:xfrm flipV="1">
            <a:off x="3653967" y="1791629"/>
            <a:ext cx="945500" cy="47918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or: Elbow 433">
            <a:extLst>
              <a:ext uri="{FF2B5EF4-FFF2-40B4-BE49-F238E27FC236}">
                <a16:creationId xmlns:a16="http://schemas.microsoft.com/office/drawing/2014/main" id="{545271CD-7047-4590-AEBD-DE58CAF5936D}"/>
              </a:ext>
            </a:extLst>
          </p:cNvPr>
          <p:cNvCxnSpPr>
            <a:cxnSpLocks/>
            <a:stCxn id="126" idx="3"/>
            <a:endCxn id="383" idx="1"/>
          </p:cNvCxnSpPr>
          <p:nvPr/>
        </p:nvCxnSpPr>
        <p:spPr>
          <a:xfrm flipV="1">
            <a:off x="3653967" y="2103148"/>
            <a:ext cx="945500" cy="1676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82F418E0-661B-4DA0-90C4-78058A7B2B5A}"/>
              </a:ext>
            </a:extLst>
          </p:cNvPr>
          <p:cNvCxnSpPr>
            <a:cxnSpLocks/>
            <a:stCxn id="126" idx="3"/>
            <a:endCxn id="384" idx="1"/>
          </p:cNvCxnSpPr>
          <p:nvPr/>
        </p:nvCxnSpPr>
        <p:spPr>
          <a:xfrm>
            <a:off x="3653967" y="2270813"/>
            <a:ext cx="945500" cy="1425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nector: Elbow 439">
            <a:extLst>
              <a:ext uri="{FF2B5EF4-FFF2-40B4-BE49-F238E27FC236}">
                <a16:creationId xmlns:a16="http://schemas.microsoft.com/office/drawing/2014/main" id="{60E148A4-A5EB-45D6-9828-2CF8D443C843}"/>
              </a:ext>
            </a:extLst>
          </p:cNvPr>
          <p:cNvCxnSpPr>
            <a:cxnSpLocks/>
            <a:stCxn id="126" idx="3"/>
            <a:endCxn id="385" idx="1"/>
          </p:cNvCxnSpPr>
          <p:nvPr/>
        </p:nvCxnSpPr>
        <p:spPr>
          <a:xfrm>
            <a:off x="3653967" y="2270813"/>
            <a:ext cx="945499" cy="44079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Connector: Elbow 442">
            <a:extLst>
              <a:ext uri="{FF2B5EF4-FFF2-40B4-BE49-F238E27FC236}">
                <a16:creationId xmlns:a16="http://schemas.microsoft.com/office/drawing/2014/main" id="{389D2DCA-B306-4BBE-A955-30CB133F49CA}"/>
              </a:ext>
            </a:extLst>
          </p:cNvPr>
          <p:cNvCxnSpPr>
            <a:cxnSpLocks/>
            <a:stCxn id="126" idx="3"/>
            <a:endCxn id="386" idx="1"/>
          </p:cNvCxnSpPr>
          <p:nvPr/>
        </p:nvCxnSpPr>
        <p:spPr>
          <a:xfrm>
            <a:off x="3653967" y="2270813"/>
            <a:ext cx="945500" cy="73670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nector: Elbow 445">
            <a:extLst>
              <a:ext uri="{FF2B5EF4-FFF2-40B4-BE49-F238E27FC236}">
                <a16:creationId xmlns:a16="http://schemas.microsoft.com/office/drawing/2014/main" id="{988C2B93-E770-4C78-89B6-0AE332E93800}"/>
              </a:ext>
            </a:extLst>
          </p:cNvPr>
          <p:cNvCxnSpPr>
            <a:cxnSpLocks/>
            <a:stCxn id="64" idx="3"/>
            <a:endCxn id="387" idx="1"/>
          </p:cNvCxnSpPr>
          <p:nvPr/>
        </p:nvCxnSpPr>
        <p:spPr>
          <a:xfrm flipV="1">
            <a:off x="3645011" y="3317917"/>
            <a:ext cx="954455" cy="15933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nector: Elbow 448">
            <a:extLst>
              <a:ext uri="{FF2B5EF4-FFF2-40B4-BE49-F238E27FC236}">
                <a16:creationId xmlns:a16="http://schemas.microsoft.com/office/drawing/2014/main" id="{2B6B2FA1-1EE4-484E-9AB5-46B3D80FC200}"/>
              </a:ext>
            </a:extLst>
          </p:cNvPr>
          <p:cNvCxnSpPr>
            <a:cxnSpLocks/>
            <a:stCxn id="64" idx="3"/>
            <a:endCxn id="388" idx="1"/>
          </p:cNvCxnSpPr>
          <p:nvPr/>
        </p:nvCxnSpPr>
        <p:spPr>
          <a:xfrm>
            <a:off x="3645011" y="3477254"/>
            <a:ext cx="954455" cy="13670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nector: Elbow 451">
            <a:extLst>
              <a:ext uri="{FF2B5EF4-FFF2-40B4-BE49-F238E27FC236}">
                <a16:creationId xmlns:a16="http://schemas.microsoft.com/office/drawing/2014/main" id="{45275073-A781-44FA-A572-4FBABD6F3215}"/>
              </a:ext>
            </a:extLst>
          </p:cNvPr>
          <p:cNvCxnSpPr>
            <a:cxnSpLocks/>
            <a:stCxn id="64" idx="3"/>
            <a:endCxn id="389" idx="1"/>
          </p:cNvCxnSpPr>
          <p:nvPr/>
        </p:nvCxnSpPr>
        <p:spPr>
          <a:xfrm>
            <a:off x="3645011" y="3477254"/>
            <a:ext cx="954455" cy="44693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nector: Elbow 454">
            <a:extLst>
              <a:ext uri="{FF2B5EF4-FFF2-40B4-BE49-F238E27FC236}">
                <a16:creationId xmlns:a16="http://schemas.microsoft.com/office/drawing/2014/main" id="{900A9E73-18F0-44DF-A1CE-393535531E71}"/>
              </a:ext>
            </a:extLst>
          </p:cNvPr>
          <p:cNvCxnSpPr>
            <a:cxnSpLocks/>
            <a:stCxn id="64" idx="3"/>
            <a:endCxn id="390" idx="1"/>
          </p:cNvCxnSpPr>
          <p:nvPr/>
        </p:nvCxnSpPr>
        <p:spPr>
          <a:xfrm>
            <a:off x="3645011" y="3477254"/>
            <a:ext cx="954455" cy="74756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63" idx="3"/>
            <a:endCxn id="391" idx="1"/>
          </p:cNvCxnSpPr>
          <p:nvPr/>
        </p:nvCxnSpPr>
        <p:spPr>
          <a:xfrm flipV="1">
            <a:off x="3624997" y="4534001"/>
            <a:ext cx="974469" cy="14843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63" idx="3"/>
            <a:endCxn id="400" idx="1"/>
          </p:cNvCxnSpPr>
          <p:nvPr/>
        </p:nvCxnSpPr>
        <p:spPr>
          <a:xfrm>
            <a:off x="3624997" y="4682434"/>
            <a:ext cx="974469" cy="1499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or: Elbow 463">
            <a:extLst>
              <a:ext uri="{FF2B5EF4-FFF2-40B4-BE49-F238E27FC236}">
                <a16:creationId xmlns:a16="http://schemas.microsoft.com/office/drawing/2014/main" id="{05E474E3-EE96-4A48-B143-656311D98D8C}"/>
              </a:ext>
            </a:extLst>
          </p:cNvPr>
          <p:cNvCxnSpPr>
            <a:cxnSpLocks/>
            <a:stCxn id="63" idx="3"/>
            <a:endCxn id="392" idx="1"/>
          </p:cNvCxnSpPr>
          <p:nvPr/>
        </p:nvCxnSpPr>
        <p:spPr>
          <a:xfrm>
            <a:off x="3624997" y="4682434"/>
            <a:ext cx="974469" cy="4554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488F964B-753B-4A38-A074-AFB9948496F6}"/>
              </a:ext>
            </a:extLst>
          </p:cNvPr>
          <p:cNvCxnSpPr>
            <a:cxnSpLocks/>
            <a:stCxn id="63" idx="3"/>
            <a:endCxn id="393" idx="1"/>
          </p:cNvCxnSpPr>
          <p:nvPr/>
        </p:nvCxnSpPr>
        <p:spPr>
          <a:xfrm>
            <a:off x="3624997" y="4682434"/>
            <a:ext cx="974469" cy="76562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or: Elbow 469">
            <a:extLst>
              <a:ext uri="{FF2B5EF4-FFF2-40B4-BE49-F238E27FC236}">
                <a16:creationId xmlns:a16="http://schemas.microsoft.com/office/drawing/2014/main" id="{1C3C5587-0493-472E-94ED-905C54126A87}"/>
              </a:ext>
            </a:extLst>
          </p:cNvPr>
          <p:cNvCxnSpPr>
            <a:cxnSpLocks/>
            <a:stCxn id="28" idx="3"/>
            <a:endCxn id="394" idx="1"/>
          </p:cNvCxnSpPr>
          <p:nvPr/>
        </p:nvCxnSpPr>
        <p:spPr>
          <a:xfrm>
            <a:off x="3655125" y="5566008"/>
            <a:ext cx="944341" cy="19707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nector: Elbow 472">
            <a:extLst>
              <a:ext uri="{FF2B5EF4-FFF2-40B4-BE49-F238E27FC236}">
                <a16:creationId xmlns:a16="http://schemas.microsoft.com/office/drawing/2014/main" id="{B632FAD0-9CB1-49B7-842C-004680C1E112}"/>
              </a:ext>
            </a:extLst>
          </p:cNvPr>
          <p:cNvCxnSpPr>
            <a:cxnSpLocks/>
            <a:stCxn id="28" idx="3"/>
            <a:endCxn id="395" idx="1"/>
          </p:cNvCxnSpPr>
          <p:nvPr/>
        </p:nvCxnSpPr>
        <p:spPr>
          <a:xfrm>
            <a:off x="3655125" y="5566008"/>
            <a:ext cx="942143" cy="49300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8BA52DF-34ED-400C-9B2F-927B78EF1A8B}"/>
              </a:ext>
            </a:extLst>
          </p:cNvPr>
          <p:cNvSpPr txBox="1"/>
          <p:nvPr/>
        </p:nvSpPr>
        <p:spPr>
          <a:xfrm>
            <a:off x="4597268" y="6235038"/>
            <a:ext cx="2559254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 rekrutteringsstillinger tildelt år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76D3907-85CC-4AFE-8C4E-733C44D13B85}"/>
              </a:ext>
            </a:extLst>
          </p:cNvPr>
          <p:cNvSpPr txBox="1"/>
          <p:nvPr/>
        </p:nvSpPr>
        <p:spPr>
          <a:xfrm>
            <a:off x="4597268" y="6539998"/>
            <a:ext cx="2561452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Øremerket rekrutteringsstillinger tildelt år X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155347" y="6093979"/>
            <a:ext cx="1499778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Rekrutterings-stillinger</a:t>
            </a: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39912" y="3691799"/>
            <a:ext cx="615435" cy="269162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or: Elbow 568">
            <a:extLst>
              <a:ext uri="{FF2B5EF4-FFF2-40B4-BE49-F238E27FC236}">
                <a16:creationId xmlns:a16="http://schemas.microsoft.com/office/drawing/2014/main" id="{E42474C1-E6F5-4E70-A206-51FD68CE2A35}"/>
              </a:ext>
            </a:extLst>
          </p:cNvPr>
          <p:cNvCxnSpPr>
            <a:cxnSpLocks/>
            <a:stCxn id="562" idx="3"/>
            <a:endCxn id="500" idx="1"/>
          </p:cNvCxnSpPr>
          <p:nvPr/>
        </p:nvCxnSpPr>
        <p:spPr>
          <a:xfrm>
            <a:off x="3655125" y="6383420"/>
            <a:ext cx="942143" cy="29278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or: Elbow 571">
            <a:extLst>
              <a:ext uri="{FF2B5EF4-FFF2-40B4-BE49-F238E27FC236}">
                <a16:creationId xmlns:a16="http://schemas.microsoft.com/office/drawing/2014/main" id="{A4E72127-0C75-4AA7-A730-A64C2F96CC31}"/>
              </a:ext>
            </a:extLst>
          </p:cNvPr>
          <p:cNvCxnSpPr>
            <a:cxnSpLocks/>
            <a:stCxn id="562" idx="3"/>
            <a:endCxn id="499" idx="1"/>
          </p:cNvCxnSpPr>
          <p:nvPr/>
        </p:nvCxnSpPr>
        <p:spPr>
          <a:xfrm flipV="1">
            <a:off x="3655125" y="6371246"/>
            <a:ext cx="942143" cy="1217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FDE1D5EE-5D41-4ADB-A10B-CD247C409E4A}"/>
              </a:ext>
            </a:extLst>
          </p:cNvPr>
          <p:cNvSpPr txBox="1"/>
          <p:nvPr/>
        </p:nvSpPr>
        <p:spPr>
          <a:xfrm>
            <a:off x="183285" y="4855928"/>
            <a:ext cx="1209076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Aktivitet, aktivitetstype og prosjekt tildeles av FA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A591B248-1496-4884-BE12-6824682F9D19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0F9F601-C3CA-4EC2-872C-32B3804D4219}"/>
              </a:ext>
            </a:extLst>
          </p:cNvPr>
          <p:cNvSpPr txBox="1"/>
          <p:nvPr/>
        </p:nvSpPr>
        <p:spPr>
          <a:xfrm>
            <a:off x="2068043" y="-41630"/>
            <a:ext cx="170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Aktivitetstype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925E4319-07BA-4F47-890D-890BF79EAC5A}"/>
              </a:ext>
            </a:extLst>
          </p:cNvPr>
          <p:cNvSpPr txBox="1"/>
          <p:nvPr/>
        </p:nvSpPr>
        <p:spPr>
          <a:xfrm rot="16200000">
            <a:off x="3823375" y="898685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BB07C09F-E629-43D4-A4EF-64822389D76D}"/>
              </a:ext>
            </a:extLst>
          </p:cNvPr>
          <p:cNvSpPr txBox="1"/>
          <p:nvPr/>
        </p:nvSpPr>
        <p:spPr>
          <a:xfrm>
            <a:off x="10341899" y="28575"/>
            <a:ext cx="14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29ADEA-8286-4D1D-8446-058A6E2253C4}"/>
              </a:ext>
            </a:extLst>
          </p:cNvPr>
          <p:cNvSpPr txBox="1"/>
          <p:nvPr/>
        </p:nvSpPr>
        <p:spPr>
          <a:xfrm>
            <a:off x="10360233" y="1133399"/>
            <a:ext cx="1612692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Stjerneprogram NN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B71497-7F35-479A-91FF-65873F04D466}"/>
              </a:ext>
            </a:extLst>
          </p:cNvPr>
          <p:cNvSpPr txBox="1"/>
          <p:nvPr/>
        </p:nvSpPr>
        <p:spPr>
          <a:xfrm>
            <a:off x="10360233" y="3159798"/>
            <a:ext cx="1612692" cy="289441"/>
          </a:xfrm>
          <a:prstGeom prst="roundRect">
            <a:avLst/>
          </a:prstGeom>
          <a:solidFill>
            <a:srgbClr val="2E75B6"/>
          </a:solidFill>
          <a:ln>
            <a:solidFill>
              <a:srgbClr val="36AC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Innovative læringsareal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64F97906-F14A-4BBF-84CC-466F2A09EED2}"/>
              </a:ext>
            </a:extLst>
          </p:cNvPr>
          <p:cNvCxnSpPr>
            <a:cxnSpLocks/>
            <a:stCxn id="74" idx="3"/>
            <a:endCxn id="66" idx="1"/>
          </p:cNvCxnSpPr>
          <p:nvPr/>
        </p:nvCxnSpPr>
        <p:spPr>
          <a:xfrm flipV="1">
            <a:off x="9733611" y="1278120"/>
            <a:ext cx="626622" cy="138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C381AF7-B0F2-4DB0-92A7-D8B74B8B9787}"/>
              </a:ext>
            </a:extLst>
          </p:cNvPr>
          <p:cNvSpPr txBox="1"/>
          <p:nvPr/>
        </p:nvSpPr>
        <p:spPr>
          <a:xfrm>
            <a:off x="10360233" y="3717213"/>
            <a:ext cx="1612692" cy="289441"/>
          </a:xfrm>
          <a:prstGeom prst="roundRect">
            <a:avLst/>
          </a:prstGeom>
          <a:solidFill>
            <a:srgbClr val="2E75B6"/>
          </a:solidFill>
          <a:ln>
            <a:solidFill>
              <a:srgbClr val="36AC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Simulering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4BA76305-BCA4-4682-A9A8-08559D4121E0}"/>
              </a:ext>
            </a:extLst>
          </p:cNvPr>
          <p:cNvCxnSpPr>
            <a:cxnSpLocks/>
            <a:stCxn id="85" idx="3"/>
            <a:endCxn id="67" idx="1"/>
          </p:cNvCxnSpPr>
          <p:nvPr/>
        </p:nvCxnSpPr>
        <p:spPr>
          <a:xfrm flipV="1">
            <a:off x="9733611" y="3304519"/>
            <a:ext cx="626622" cy="25863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78D4B1A-304E-4E55-BD9F-2AFDA5FAF9FC}"/>
              </a:ext>
            </a:extLst>
          </p:cNvPr>
          <p:cNvCxnSpPr>
            <a:cxnSpLocks/>
            <a:stCxn id="85" idx="3"/>
            <a:endCxn id="71" idx="1"/>
          </p:cNvCxnSpPr>
          <p:nvPr/>
        </p:nvCxnSpPr>
        <p:spPr>
          <a:xfrm>
            <a:off x="9733611" y="3563153"/>
            <a:ext cx="626622" cy="29878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6">
            <a:extLst>
              <a:ext uri="{FF2B5EF4-FFF2-40B4-BE49-F238E27FC236}">
                <a16:creationId xmlns:a16="http://schemas.microsoft.com/office/drawing/2014/main" id="{64FBDF0F-E8CC-4981-9DC1-DF488A5FA222}"/>
              </a:ext>
            </a:extLst>
          </p:cNvPr>
          <p:cNvSpPr txBox="1"/>
          <p:nvPr/>
        </p:nvSpPr>
        <p:spPr>
          <a:xfrm>
            <a:off x="8153380" y="1134786"/>
            <a:ext cx="1580231" cy="289441"/>
          </a:xfrm>
          <a:prstGeom prst="round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Fremragende fagmiljø</a:t>
            </a:r>
          </a:p>
        </p:txBody>
      </p:sp>
      <p:sp>
        <p:nvSpPr>
          <p:cNvPr id="76" name="TextBox 70">
            <a:extLst>
              <a:ext uri="{FF2B5EF4-FFF2-40B4-BE49-F238E27FC236}">
                <a16:creationId xmlns:a16="http://schemas.microsoft.com/office/drawing/2014/main" id="{BA44DE2B-869C-49B9-A141-9C99F6DFF8AE}"/>
              </a:ext>
            </a:extLst>
          </p:cNvPr>
          <p:cNvSpPr txBox="1"/>
          <p:nvPr/>
        </p:nvSpPr>
        <p:spPr>
          <a:xfrm>
            <a:off x="8153380" y="1462125"/>
            <a:ext cx="1580231" cy="289441"/>
          </a:xfrm>
          <a:prstGeom prst="round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Fripro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fellesløft</a:t>
            </a:r>
          </a:p>
        </p:txBody>
      </p:sp>
      <p:cxnSp>
        <p:nvCxnSpPr>
          <p:cNvPr id="77" name="Connector: Elbow 71">
            <a:extLst>
              <a:ext uri="{FF2B5EF4-FFF2-40B4-BE49-F238E27FC236}">
                <a16:creationId xmlns:a16="http://schemas.microsoft.com/office/drawing/2014/main" id="{83EDF593-C7D8-4124-9005-0E8A04B7E38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51697" y="1425198"/>
            <a:ext cx="656555" cy="354149"/>
          </a:xfrm>
          <a:prstGeom prst="bentConnector3">
            <a:avLst>
              <a:gd name="adj1" fmla="val 97875"/>
            </a:avLst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4">
            <a:extLst>
              <a:ext uri="{FF2B5EF4-FFF2-40B4-BE49-F238E27FC236}">
                <a16:creationId xmlns:a16="http://schemas.microsoft.com/office/drawing/2014/main" id="{6A7654C5-377C-43C1-B5EE-379D0F064E35}"/>
              </a:ext>
            </a:extLst>
          </p:cNvPr>
          <p:cNvCxnSpPr>
            <a:cxnSpLocks/>
          </p:cNvCxnSpPr>
          <p:nvPr/>
        </p:nvCxnSpPr>
        <p:spPr>
          <a:xfrm flipV="1">
            <a:off x="7450546" y="1928430"/>
            <a:ext cx="704516" cy="477368"/>
          </a:xfrm>
          <a:prstGeom prst="bentConnector3">
            <a:avLst>
              <a:gd name="adj1" fmla="val 50000"/>
            </a:avLst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74">
            <a:extLst>
              <a:ext uri="{FF2B5EF4-FFF2-40B4-BE49-F238E27FC236}">
                <a16:creationId xmlns:a16="http://schemas.microsoft.com/office/drawing/2014/main" id="{E42811DD-0A85-4C0F-8E06-2F430DA15993}"/>
              </a:ext>
            </a:extLst>
          </p:cNvPr>
          <p:cNvCxnSpPr>
            <a:cxnSpLocks/>
          </p:cNvCxnSpPr>
          <p:nvPr/>
        </p:nvCxnSpPr>
        <p:spPr>
          <a:xfrm flipV="1">
            <a:off x="7450546" y="2081585"/>
            <a:ext cx="704516" cy="151322"/>
          </a:xfrm>
          <a:prstGeom prst="bentConnector3">
            <a:avLst>
              <a:gd name="adj1" fmla="val 50000"/>
            </a:avLst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70">
            <a:extLst>
              <a:ext uri="{FF2B5EF4-FFF2-40B4-BE49-F238E27FC236}">
                <a16:creationId xmlns:a16="http://schemas.microsoft.com/office/drawing/2014/main" id="{83DF5243-FC11-4A83-AF78-186FD3F8FF8A}"/>
              </a:ext>
            </a:extLst>
          </p:cNvPr>
          <p:cNvSpPr txBox="1"/>
          <p:nvPr/>
        </p:nvSpPr>
        <p:spPr>
          <a:xfrm>
            <a:off x="8153380" y="3082140"/>
            <a:ext cx="1580231" cy="289441"/>
          </a:xfrm>
          <a:prstGeom prst="roundRect">
            <a:avLst/>
          </a:prstGeom>
          <a:solidFill>
            <a:srgbClr val="2E75B6"/>
          </a:solidFill>
          <a:ln>
            <a:solidFill>
              <a:srgbClr val="36AC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SFU</a:t>
            </a:r>
          </a:p>
        </p:txBody>
      </p:sp>
      <p:cxnSp>
        <p:nvCxnSpPr>
          <p:cNvPr id="84" name="Connector: Elbow 74">
            <a:extLst>
              <a:ext uri="{FF2B5EF4-FFF2-40B4-BE49-F238E27FC236}">
                <a16:creationId xmlns:a16="http://schemas.microsoft.com/office/drawing/2014/main" id="{4D42749D-75C3-4726-8A4E-64095660B867}"/>
              </a:ext>
            </a:extLst>
          </p:cNvPr>
          <p:cNvCxnSpPr>
            <a:cxnSpLocks/>
          </p:cNvCxnSpPr>
          <p:nvPr/>
        </p:nvCxnSpPr>
        <p:spPr>
          <a:xfrm flipV="1">
            <a:off x="7158719" y="3233549"/>
            <a:ext cx="994659" cy="64830"/>
          </a:xfrm>
          <a:prstGeom prst="bentConnector3">
            <a:avLst>
              <a:gd name="adj1" fmla="val 50000"/>
            </a:avLst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70">
            <a:extLst>
              <a:ext uri="{FF2B5EF4-FFF2-40B4-BE49-F238E27FC236}">
                <a16:creationId xmlns:a16="http://schemas.microsoft.com/office/drawing/2014/main" id="{DD561E03-8CF0-494F-A08E-03B25CA77BC5}"/>
              </a:ext>
            </a:extLst>
          </p:cNvPr>
          <p:cNvSpPr txBox="1"/>
          <p:nvPr/>
        </p:nvSpPr>
        <p:spPr>
          <a:xfrm>
            <a:off x="8153380" y="3418432"/>
            <a:ext cx="1580231" cy="289441"/>
          </a:xfrm>
          <a:prstGeom prst="roundRect">
            <a:avLst/>
          </a:prstGeom>
          <a:solidFill>
            <a:srgbClr val="2E75B6"/>
          </a:solidFill>
          <a:ln>
            <a:solidFill>
              <a:srgbClr val="36AC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Innovativ utdanning</a:t>
            </a:r>
          </a:p>
        </p:txBody>
      </p:sp>
      <p:cxnSp>
        <p:nvCxnSpPr>
          <p:cNvPr id="86" name="Connector: Elbow 74">
            <a:extLst>
              <a:ext uri="{FF2B5EF4-FFF2-40B4-BE49-F238E27FC236}">
                <a16:creationId xmlns:a16="http://schemas.microsoft.com/office/drawing/2014/main" id="{59822885-732F-4E05-B329-62E5E62C709B}"/>
              </a:ext>
            </a:extLst>
          </p:cNvPr>
          <p:cNvCxnSpPr>
            <a:cxnSpLocks/>
          </p:cNvCxnSpPr>
          <p:nvPr/>
        </p:nvCxnSpPr>
        <p:spPr>
          <a:xfrm>
            <a:off x="7158719" y="3304891"/>
            <a:ext cx="994660" cy="251749"/>
          </a:xfrm>
          <a:prstGeom prst="bentConnector3">
            <a:avLst>
              <a:gd name="adj1" fmla="val 50000"/>
            </a:avLst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DADC3484-852E-4581-877C-D8FD4271FE27}"/>
              </a:ext>
            </a:extLst>
          </p:cNvPr>
          <p:cNvCxnSpPr>
            <a:cxnSpLocks/>
          </p:cNvCxnSpPr>
          <p:nvPr/>
        </p:nvCxnSpPr>
        <p:spPr>
          <a:xfrm>
            <a:off x="7807132" y="2587123"/>
            <a:ext cx="347929" cy="0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3E9A7A73-F230-4AAF-8268-BE1DE9545E43}"/>
              </a:ext>
            </a:extLst>
          </p:cNvPr>
          <p:cNvCxnSpPr>
            <a:cxnSpLocks/>
          </p:cNvCxnSpPr>
          <p:nvPr/>
        </p:nvCxnSpPr>
        <p:spPr>
          <a:xfrm>
            <a:off x="7801980" y="2404982"/>
            <a:ext cx="0" cy="196307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tt pilkobling 88">
            <a:extLst>
              <a:ext uri="{FF2B5EF4-FFF2-40B4-BE49-F238E27FC236}">
                <a16:creationId xmlns:a16="http://schemas.microsoft.com/office/drawing/2014/main" id="{2B9BDA60-011C-4F5F-A143-D39BD5BB2D0C}"/>
              </a:ext>
            </a:extLst>
          </p:cNvPr>
          <p:cNvCxnSpPr>
            <a:cxnSpLocks/>
          </p:cNvCxnSpPr>
          <p:nvPr/>
        </p:nvCxnSpPr>
        <p:spPr>
          <a:xfrm flipV="1">
            <a:off x="7807133" y="1605379"/>
            <a:ext cx="347929" cy="3172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">
            <a:extLst>
              <a:ext uri="{FF2B5EF4-FFF2-40B4-BE49-F238E27FC236}">
                <a16:creationId xmlns:a16="http://schemas.microsoft.com/office/drawing/2014/main" id="{39F24B01-5167-4BD2-A5A9-B1E78C421A3E}"/>
              </a:ext>
            </a:extLst>
          </p:cNvPr>
          <p:cNvSpPr txBox="1"/>
          <p:nvPr/>
        </p:nvSpPr>
        <p:spPr>
          <a:xfrm>
            <a:off x="2145232" y="397169"/>
            <a:ext cx="1501724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Tverrgående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53">
            <a:extLst>
              <a:ext uri="{FF2B5EF4-FFF2-40B4-BE49-F238E27FC236}">
                <a16:creationId xmlns:a16="http://schemas.microsoft.com/office/drawing/2014/main" id="{FF914CC0-BDB9-4D8B-BC3E-751ECA5F5338}"/>
              </a:ext>
            </a:extLst>
          </p:cNvPr>
          <p:cNvSpPr txBox="1"/>
          <p:nvPr/>
        </p:nvSpPr>
        <p:spPr>
          <a:xfrm>
            <a:off x="2145232" y="1981372"/>
            <a:ext cx="1508735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TextBox 618">
            <a:extLst>
              <a:ext uri="{FF2B5EF4-FFF2-40B4-BE49-F238E27FC236}">
                <a16:creationId xmlns:a16="http://schemas.microsoft.com/office/drawing/2014/main" id="{CBE74369-EC67-4A57-81A2-237D266B4DB1}"/>
              </a:ext>
            </a:extLst>
          </p:cNvPr>
          <p:cNvSpPr txBox="1"/>
          <p:nvPr/>
        </p:nvSpPr>
        <p:spPr>
          <a:xfrm>
            <a:off x="8012096" y="37335"/>
            <a:ext cx="14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9F60D-5CC3-29F3-2368-D76810C51767}"/>
              </a:ext>
            </a:extLst>
          </p:cNvPr>
          <p:cNvSpPr/>
          <p:nvPr/>
        </p:nvSpPr>
        <p:spPr>
          <a:xfrm>
            <a:off x="7412059" y="2210704"/>
            <a:ext cx="372802" cy="4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70">
            <a:extLst>
              <a:ext uri="{FF2B5EF4-FFF2-40B4-BE49-F238E27FC236}">
                <a16:creationId xmlns:a16="http://schemas.microsoft.com/office/drawing/2014/main" id="{404C85AA-05DA-434B-B355-9556AEC74FB6}"/>
              </a:ext>
            </a:extLst>
          </p:cNvPr>
          <p:cNvSpPr txBox="1"/>
          <p:nvPr/>
        </p:nvSpPr>
        <p:spPr>
          <a:xfrm>
            <a:off x="8153380" y="1784574"/>
            <a:ext cx="1580231" cy="289441"/>
          </a:xfrm>
          <a:prstGeom prst="round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Onsager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TextBox 70">
            <a:extLst>
              <a:ext uri="{FF2B5EF4-FFF2-40B4-BE49-F238E27FC236}">
                <a16:creationId xmlns:a16="http://schemas.microsoft.com/office/drawing/2014/main" id="{B3BFE08F-973F-419E-855D-242D087D1AF4}"/>
              </a:ext>
            </a:extLst>
          </p:cNvPr>
          <p:cNvSpPr txBox="1"/>
          <p:nvPr/>
        </p:nvSpPr>
        <p:spPr>
          <a:xfrm>
            <a:off x="8153380" y="2110620"/>
            <a:ext cx="1580231" cy="289441"/>
          </a:xfrm>
          <a:prstGeom prst="round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SFF/SFI/FME</a:t>
            </a:r>
          </a:p>
        </p:txBody>
      </p:sp>
      <p:sp>
        <p:nvSpPr>
          <p:cNvPr id="261" name="TextBox 70">
            <a:extLst>
              <a:ext uri="{FF2B5EF4-FFF2-40B4-BE49-F238E27FC236}">
                <a16:creationId xmlns:a16="http://schemas.microsoft.com/office/drawing/2014/main" id="{4B310A6C-64FF-4EF6-B9EE-9CF90EF77B8E}"/>
              </a:ext>
            </a:extLst>
          </p:cNvPr>
          <p:cNvSpPr txBox="1"/>
          <p:nvPr/>
        </p:nvSpPr>
        <p:spPr>
          <a:xfrm>
            <a:off x="8153380" y="2443267"/>
            <a:ext cx="1580231" cy="289441"/>
          </a:xfrm>
          <a:prstGeom prst="round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Stjerneprogram</a:t>
            </a:r>
          </a:p>
        </p:txBody>
      </p:sp>
      <p:sp>
        <p:nvSpPr>
          <p:cNvPr id="287" name="TextBox 65">
            <a:extLst>
              <a:ext uri="{FF2B5EF4-FFF2-40B4-BE49-F238E27FC236}">
                <a16:creationId xmlns:a16="http://schemas.microsoft.com/office/drawing/2014/main" id="{16A90D2C-4FF9-45EC-B049-43BD66D17BB8}"/>
              </a:ext>
            </a:extLst>
          </p:cNvPr>
          <p:cNvSpPr txBox="1"/>
          <p:nvPr/>
        </p:nvSpPr>
        <p:spPr>
          <a:xfrm>
            <a:off x="10360233" y="4786173"/>
            <a:ext cx="1612692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8" name="Connector: Elbow 67">
            <a:extLst>
              <a:ext uri="{FF2B5EF4-FFF2-40B4-BE49-F238E27FC236}">
                <a16:creationId xmlns:a16="http://schemas.microsoft.com/office/drawing/2014/main" id="{878ACA44-373A-4EC9-85CA-9DAF05D591C6}"/>
              </a:ext>
            </a:extLst>
          </p:cNvPr>
          <p:cNvCxnSpPr>
            <a:cxnSpLocks/>
            <a:stCxn id="392" idx="3"/>
            <a:endCxn id="287" idx="1"/>
          </p:cNvCxnSpPr>
          <p:nvPr/>
        </p:nvCxnSpPr>
        <p:spPr>
          <a:xfrm flipV="1">
            <a:off x="7158720" y="4930894"/>
            <a:ext cx="3201513" cy="2069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65">
            <a:extLst>
              <a:ext uri="{FF2B5EF4-FFF2-40B4-BE49-F238E27FC236}">
                <a16:creationId xmlns:a16="http://schemas.microsoft.com/office/drawing/2014/main" id="{8334C91D-8D51-4DD8-8482-6D492454797C}"/>
              </a:ext>
            </a:extLst>
          </p:cNvPr>
          <p:cNvSpPr txBox="1"/>
          <p:nvPr/>
        </p:nvSpPr>
        <p:spPr>
          <a:xfrm>
            <a:off x="10360233" y="5263951"/>
            <a:ext cx="1612692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 Y</a:t>
            </a:r>
          </a:p>
        </p:txBody>
      </p:sp>
      <p:cxnSp>
        <p:nvCxnSpPr>
          <p:cNvPr id="290" name="Connector: Elbow 67">
            <a:extLst>
              <a:ext uri="{FF2B5EF4-FFF2-40B4-BE49-F238E27FC236}">
                <a16:creationId xmlns:a16="http://schemas.microsoft.com/office/drawing/2014/main" id="{F9853469-9F69-4107-BF23-08019CBD7A68}"/>
              </a:ext>
            </a:extLst>
          </p:cNvPr>
          <p:cNvCxnSpPr>
            <a:cxnSpLocks/>
            <a:stCxn id="392" idx="3"/>
            <a:endCxn id="289" idx="1"/>
          </p:cNvCxnSpPr>
          <p:nvPr/>
        </p:nvCxnSpPr>
        <p:spPr>
          <a:xfrm>
            <a:off x="7158720" y="5137854"/>
            <a:ext cx="3201513" cy="27081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80">
            <a:extLst>
              <a:ext uri="{FF2B5EF4-FFF2-40B4-BE49-F238E27FC236}">
                <a16:creationId xmlns:a16="http://schemas.microsoft.com/office/drawing/2014/main" id="{0EC89194-8705-462B-84C8-57F10F4A95F6}"/>
              </a:ext>
            </a:extLst>
          </p:cNvPr>
          <p:cNvSpPr txBox="1"/>
          <p:nvPr/>
        </p:nvSpPr>
        <p:spPr>
          <a:xfrm>
            <a:off x="4593660" y="1317198"/>
            <a:ext cx="2559254" cy="2724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Universitetskommuner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9DD0993-EBE2-3617-5DA3-720A9BAE4BD9}"/>
              </a:ext>
            </a:extLst>
          </p:cNvPr>
          <p:cNvCxnSpPr>
            <a:cxnSpLocks/>
          </p:cNvCxnSpPr>
          <p:nvPr/>
        </p:nvCxnSpPr>
        <p:spPr>
          <a:xfrm>
            <a:off x="3677691" y="685330"/>
            <a:ext cx="911853" cy="77018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87">
            <a:extLst>
              <a:ext uri="{FF2B5EF4-FFF2-40B4-BE49-F238E27FC236}">
                <a16:creationId xmlns:a16="http://schemas.microsoft.com/office/drawing/2014/main" id="{E929ABEF-5E63-D942-A2DD-AC59A1F92618}"/>
              </a:ext>
            </a:extLst>
          </p:cNvPr>
          <p:cNvCxnSpPr>
            <a:cxnSpLocks/>
          </p:cNvCxnSpPr>
          <p:nvPr/>
        </p:nvCxnSpPr>
        <p:spPr>
          <a:xfrm flipH="1" flipV="1">
            <a:off x="7152843" y="2406902"/>
            <a:ext cx="309111" cy="1380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3" grpId="0" animBg="1"/>
      <p:bldP spid="64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400" grpId="0" animBg="1"/>
      <p:bldP spid="499" grpId="0" animBg="1"/>
      <p:bldP spid="500" grpId="0" animBg="1"/>
      <p:bldP spid="562" grpId="0" animBg="1"/>
      <p:bldP spid="66" grpId="0" animBg="1"/>
      <p:bldP spid="67" grpId="0" animBg="1"/>
      <p:bldP spid="71" grpId="0" animBg="1"/>
      <p:bldP spid="74" grpId="0" animBg="1"/>
      <p:bldP spid="76" grpId="0" animBg="1"/>
      <p:bldP spid="83" grpId="0" animBg="1"/>
      <p:bldP spid="85" grpId="0" animBg="1"/>
      <p:bldP spid="125" grpId="0" animBg="1"/>
      <p:bldP spid="125" grpId="1" animBg="1"/>
      <p:bldP spid="126" grpId="0" animBg="1"/>
      <p:bldP spid="259" grpId="0" animBg="1"/>
      <p:bldP spid="260" grpId="0" animBg="1"/>
      <p:bldP spid="261" grpId="0" animBg="1"/>
      <p:bldP spid="287" grpId="0" animBg="1"/>
      <p:bldP spid="28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9066403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1"/>
            <a:ext cx="3580704" cy="24059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5"/>
              <a:ext cx="3580704" cy="6463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609585"/>
              <a:r>
                <a:rPr lang="nb-NO">
                  <a:solidFill>
                    <a:srgbClr val="000000"/>
                  </a:solidFill>
                  <a:latin typeface="Arial" panose="020B0604020202020204"/>
                </a:rPr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212899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609585"/>
              <a:r>
                <a:rPr lang="nb-NO">
                  <a:solidFill>
                    <a:srgbClr val="000000"/>
                  </a:solidFill>
                  <a:latin typeface="Arial" panose="020B0604020202020204"/>
                </a:rPr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2"/>
            <a:ext cx="3580704" cy="2405996"/>
            <a:chOff x="4362024" y="1620719"/>
            <a:chExt cx="3580704" cy="2405997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/>
              <a:r>
                <a:rPr lang="nb-NO">
                  <a:solidFill>
                    <a:srgbClr val="000000"/>
                  </a:solidFill>
                  <a:latin typeface="Arial" panose="020B0604020202020204"/>
                </a:rPr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3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Kort før vi begynner: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43CFE-2565-4B93-890A-3C0091FFF26B}"/>
              </a:ext>
            </a:extLst>
          </p:cNvPr>
          <p:cNvSpPr txBox="1"/>
          <p:nvPr/>
        </p:nvSpPr>
        <p:spPr>
          <a:xfrm>
            <a:off x="2617304" y="5103993"/>
            <a:ext cx="69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Spørsmål underveis? Noter ned på menti.com – kode </a:t>
            </a:r>
            <a:r>
              <a:rPr lang="nb-NO" b="1"/>
              <a:t>3248 1382</a:t>
            </a:r>
          </a:p>
          <a:p>
            <a:pPr algn="ctr"/>
            <a:r>
              <a:rPr lang="nb-NO"/>
              <a:t>Det blir en spørsmål og svar-runde på slutten av kurset.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2A96BCC-AD9E-225F-E4D3-2351876D03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2544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2A96BCC-AD9E-225F-E4D3-2351876D03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20F2A0-F9AA-4D13-B13F-9945B5A2E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930019"/>
              </p:ext>
            </p:extLst>
          </p:nvPr>
        </p:nvGraphicFramePr>
        <p:xfrm>
          <a:off x="6096000" y="1382814"/>
          <a:ext cx="5564777" cy="401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B5580F0-CC64-4464-A71C-D6FF4D3CF8C5}"/>
              </a:ext>
            </a:extLst>
          </p:cNvPr>
          <p:cNvGraphicFramePr/>
          <p:nvPr/>
        </p:nvGraphicFramePr>
        <p:xfrm>
          <a:off x="395539" y="3485942"/>
          <a:ext cx="5086805" cy="203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5F79185-85F8-4B84-8F38-FF09E7EBF7C1}"/>
              </a:ext>
            </a:extLst>
          </p:cNvPr>
          <p:cNvGraphicFramePr/>
          <p:nvPr/>
        </p:nvGraphicFramePr>
        <p:xfrm>
          <a:off x="395539" y="1368702"/>
          <a:ext cx="5086805" cy="161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CDDE172-0018-4666-8A6F-69BDA6B191E9}"/>
              </a:ext>
            </a:extLst>
          </p:cNvPr>
          <p:cNvSpPr txBox="1"/>
          <p:nvPr/>
        </p:nvSpPr>
        <p:spPr>
          <a:xfrm>
            <a:off x="395539" y="1051582"/>
            <a:ext cx="508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Enkel variant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634B0D5-81F1-4A4C-A94B-2FC1D7A1691B}"/>
              </a:ext>
            </a:extLst>
          </p:cNvPr>
          <p:cNvSpPr txBox="1"/>
          <p:nvPr/>
        </p:nvSpPr>
        <p:spPr>
          <a:xfrm>
            <a:off x="395539" y="3127009"/>
            <a:ext cx="508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prosjekt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931E60BE-9753-43F8-BDD1-63526D3B9E47}"/>
              </a:ext>
            </a:extLst>
          </p:cNvPr>
          <p:cNvSpPr txBox="1"/>
          <p:nvPr/>
        </p:nvSpPr>
        <p:spPr>
          <a:xfrm>
            <a:off x="6411557" y="1005958"/>
            <a:ext cx="508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prosjekt og hovedprosjekt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8EAF3C4-E589-4738-85BB-61950D50D587}"/>
              </a:ext>
            </a:extLst>
          </p:cNvPr>
          <p:cNvSpPr/>
          <p:nvPr/>
        </p:nvSpPr>
        <p:spPr>
          <a:xfrm>
            <a:off x="10955568" y="4295525"/>
            <a:ext cx="1085588" cy="2439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Utdanningsdrift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5D7EB9B-D336-47B9-90A2-2686EE0D131F}"/>
              </a:ext>
            </a:extLst>
          </p:cNvPr>
          <p:cNvSpPr/>
          <p:nvPr/>
        </p:nvSpPr>
        <p:spPr>
          <a:xfrm>
            <a:off x="10955568" y="5139781"/>
            <a:ext cx="1085588" cy="31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 infrastruktur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B3F1983A-5396-48FC-8684-4E4A78257327}"/>
              </a:ext>
            </a:extLst>
          </p:cNvPr>
          <p:cNvSpPr>
            <a:spLocks noGrp="1"/>
          </p:cNvSpPr>
          <p:nvPr/>
        </p:nvSpPr>
        <p:spPr>
          <a:xfrm>
            <a:off x="242098" y="5868717"/>
            <a:ext cx="8206577" cy="703534"/>
          </a:xfrm>
          <a:prstGeom prst="rect">
            <a:avLst/>
          </a:prstGeom>
          <a:ln>
            <a:solidFill>
              <a:srgbClr val="62A0AA"/>
            </a:solidFill>
          </a:ln>
        </p:spPr>
        <p:txBody>
          <a:bodyPr vert="horz" lIns="90000" tIns="46800" rIns="90000" bIns="468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prosjekt avgrenses til enten BFV (RD</a:t>
            </a:r>
            <a:r>
              <a:rPr kumimoji="0" lang="nb-NO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RSO)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BOA eller EVU-BFV og kan dermed ikke brukes på tvers av disse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Hovedprosjekt kan benyttes på tvers av all finansiering og kan dermed knytte sammen alle type prosjekter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C02CE041-ADCA-4F00-93FE-7028266EB668}"/>
              </a:ext>
            </a:extLst>
          </p:cNvPr>
          <p:cNvSpPr txBox="1">
            <a:spLocks/>
          </p:cNvSpPr>
          <p:nvPr/>
        </p:nvSpPr>
        <p:spPr>
          <a:xfrm>
            <a:off x="88095" y="15035"/>
            <a:ext cx="11953061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Prosjektstruktur – muligheter ved særskilte behov</a:t>
            </a:r>
          </a:p>
        </p:txBody>
      </p:sp>
      <p:sp>
        <p:nvSpPr>
          <p:cNvPr id="15" name="Snakkeboble: rektangel med avrundede hjørner 14">
            <a:extLst>
              <a:ext uri="{FF2B5EF4-FFF2-40B4-BE49-F238E27FC236}">
                <a16:creationId xmlns:a16="http://schemas.microsoft.com/office/drawing/2014/main" id="{5BEB5CE0-189D-452B-81C3-4A9408A610E6}"/>
              </a:ext>
            </a:extLst>
          </p:cNvPr>
          <p:cNvSpPr/>
          <p:nvPr/>
        </p:nvSpPr>
        <p:spPr>
          <a:xfrm>
            <a:off x="8620427" y="5624971"/>
            <a:ext cx="3198534" cy="1157966"/>
          </a:xfrm>
          <a:prstGeom prst="wedgeRoundRectCallout">
            <a:avLst>
              <a:gd name="adj1" fmla="val -49977"/>
              <a:gd name="adj2" fmla="val 2147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Anbefaling: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Begrens antall delprosjekter, ikke legg opp til et for stort detaljeringsnivå, i tillegg til begrensning i antall prosjekt og hovedprosjekt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 Ikke lag unødvendig kompleks struktur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F5CB1D-1D9D-CFEC-EECF-162DF459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62" y="221776"/>
            <a:ext cx="10972800" cy="707886"/>
          </a:xfrm>
        </p:spPr>
        <p:txBody>
          <a:bodyPr vert="horz"/>
          <a:lstStyle/>
          <a:p>
            <a:r>
              <a:rPr lang="nb-NO" sz="4000"/>
              <a:t>Prosjektstruktur – muligheter ved særskilte behov</a:t>
            </a:r>
          </a:p>
        </p:txBody>
      </p:sp>
    </p:spTree>
    <p:extLst>
      <p:ext uri="{BB962C8B-B14F-4D97-AF65-F5344CB8AC3E}">
        <p14:creationId xmlns:p14="http://schemas.microsoft.com/office/powerpoint/2010/main" val="5723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2" grpId="0">
        <p:bldAsOne/>
      </p:bldGraphic>
      <p:bldP spid="25" grpId="0"/>
      <p:bldP spid="26" grpId="0"/>
      <p:bldP spid="2" grpId="0" animBg="1"/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C4C37F29-7331-743A-4944-8991B72E8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76" y="149225"/>
            <a:ext cx="11638247" cy="6434138"/>
          </a:xfrm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B22A2A85-BFA4-1A26-2E25-5A1FF1EEFA11}"/>
              </a:ext>
            </a:extLst>
          </p:cNvPr>
          <p:cNvSpPr/>
          <p:nvPr/>
        </p:nvSpPr>
        <p:spPr>
          <a:xfrm>
            <a:off x="233720" y="1988598"/>
            <a:ext cx="11638247" cy="261891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57A7F0EB-AD7E-E612-109C-D21778B154D3}"/>
              </a:ext>
            </a:extLst>
          </p:cNvPr>
          <p:cNvSpPr/>
          <p:nvPr/>
        </p:nvSpPr>
        <p:spPr>
          <a:xfrm>
            <a:off x="215964" y="4687410"/>
            <a:ext cx="11638247" cy="2021365"/>
          </a:xfrm>
          <a:prstGeom prst="roundRect">
            <a:avLst/>
          </a:prstGeom>
          <a:noFill/>
          <a:ln w="38100"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C897642-B67F-4A7E-2249-46D82CE294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C897642-B67F-4A7E-2249-46D82CE29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C29675-AA76-463D-BF43-8B0CEC0F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14" y="1066696"/>
            <a:ext cx="11039838" cy="52186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400" b="1">
                <a:latin typeface="+mj-lt"/>
              </a:rPr>
              <a:t>Generelt</a:t>
            </a:r>
          </a:p>
          <a:p>
            <a:r>
              <a:rPr lang="nb-NO" sz="1600"/>
              <a:t>Investeringer som skal inn i Investeringsplan i BEVISST plan må benytte infrastrukturaktiviteter</a:t>
            </a:r>
            <a:endParaRPr lang="nb-NO" sz="1600">
              <a:cs typeface="Calibri"/>
            </a:endParaRPr>
          </a:p>
          <a:p>
            <a:r>
              <a:rPr lang="nb-NO" sz="1600"/>
              <a:t>Investeringer som ønskes løftes til NTNUs investeringsplan og finansieres av avsetninger må ha eget delprosjektnummer</a:t>
            </a:r>
            <a:endParaRPr lang="nb-NO" sz="1600">
              <a:cs typeface="Calibri"/>
            </a:endParaRPr>
          </a:p>
          <a:p>
            <a:endParaRPr lang="nb-NO" sz="100"/>
          </a:p>
          <a:p>
            <a:pPr marL="0" indent="0">
              <a:buNone/>
            </a:pPr>
            <a:r>
              <a:rPr lang="nb-NO" sz="2400" b="1">
                <a:latin typeface="+mj-lt"/>
              </a:rPr>
              <a:t>RD</a:t>
            </a:r>
            <a:endParaRPr lang="nb-NO" sz="2400" b="1">
              <a:latin typeface="+mj-lt"/>
              <a:cs typeface="Calibri Light"/>
            </a:endParaRPr>
          </a:p>
          <a:p>
            <a:pPr lvl="0"/>
            <a:r>
              <a:rPr lang="nb-NO" sz="1600"/>
              <a:t>Flere felles delprosjekt</a:t>
            </a:r>
          </a:p>
          <a:p>
            <a:pPr lvl="1"/>
            <a:r>
              <a:rPr lang="nb-NO" sz="1400"/>
              <a:t>Bl.a. uspesifisert delprosjekt (tidligere 00-prosjektet), avregnings(del)prosjekt, delprosjekt for disputas</a:t>
            </a:r>
            <a:endParaRPr lang="nb-NO" sz="1400">
              <a:cs typeface="Calibri"/>
            </a:endParaRPr>
          </a:p>
          <a:p>
            <a:pPr lvl="0"/>
            <a:r>
              <a:rPr lang="nb-NO" sz="1600"/>
              <a:t>Minimum ett delprosjekt under utdanningsdrift ved alle enheter som har denne type aktivitet (må ikke være særskilte for hver enhet)</a:t>
            </a:r>
            <a:endParaRPr lang="nb-NO" sz="1600">
              <a:cs typeface="Calibri"/>
            </a:endParaRPr>
          </a:p>
          <a:p>
            <a:r>
              <a:rPr lang="nb-NO" sz="1600"/>
              <a:t>Ved bevilgning fra annet departement kreves separat delprosjekt </a:t>
            </a:r>
            <a:endParaRPr lang="nb-NO" sz="1600">
              <a:cs typeface="Calibri"/>
            </a:endParaRPr>
          </a:p>
          <a:p>
            <a:pPr lvl="0"/>
            <a:endParaRPr lang="nb-NO" sz="100" b="1">
              <a:latin typeface="+mj-lt"/>
            </a:endParaRPr>
          </a:p>
          <a:p>
            <a:pPr marL="0" indent="0">
              <a:buNone/>
            </a:pPr>
            <a:r>
              <a:rPr lang="nb-NO" sz="2400" b="1">
                <a:latin typeface="+mj-lt"/>
              </a:rPr>
              <a:t>RSO</a:t>
            </a:r>
            <a:endParaRPr lang="nb-NO" sz="2400" b="1">
              <a:latin typeface="+mj-lt"/>
              <a:cs typeface="Calibri Light"/>
            </a:endParaRPr>
          </a:p>
          <a:p>
            <a:r>
              <a:rPr lang="nb-NO" sz="1600"/>
              <a:t>Når en rekrutteringsstilling eller cash-bidrag skal synliggjøres som egenfinansiering på et BOA-prosjekt skal delprosjektet knyttes til gjeldende BOA-prosjekt (eneste unntak for bruk av relasjonen prosjekt – delprosjekt på tvers av BOA og BFV) = Sentral egenfinansiering </a:t>
            </a:r>
          </a:p>
          <a:p>
            <a:r>
              <a:rPr lang="nb-NO" sz="1600"/>
              <a:t>Inndeling i aktivitetstype, aktivitet og prosjekt fastsettes av FA</a:t>
            </a:r>
            <a:endParaRPr lang="nb-NO" sz="1600">
              <a:cs typeface="Calibri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020080F-FA1D-4E1A-A9B6-E6AD2EEE7620}"/>
              </a:ext>
            </a:extLst>
          </p:cNvPr>
          <p:cNvSpPr txBox="1">
            <a:spLocks/>
          </p:cNvSpPr>
          <p:nvPr/>
        </p:nvSpPr>
        <p:spPr>
          <a:xfrm>
            <a:off x="100936" y="40730"/>
            <a:ext cx="11140934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Andre standarder oppsummert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6E177-FBC2-DA6A-6ED5-AD77AF43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21"/>
            <a:ext cx="10972800" cy="707886"/>
          </a:xfrm>
        </p:spPr>
        <p:txBody>
          <a:bodyPr vert="horz"/>
          <a:lstStyle/>
          <a:p>
            <a:r>
              <a:rPr lang="nb-NO" sz="4000"/>
              <a:t>Andre standarder oppsummert</a:t>
            </a:r>
          </a:p>
        </p:txBody>
      </p:sp>
    </p:spTree>
    <p:extLst>
      <p:ext uri="{BB962C8B-B14F-4D97-AF65-F5344CB8AC3E}">
        <p14:creationId xmlns:p14="http://schemas.microsoft.com/office/powerpoint/2010/main" val="361333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73049BD-EFED-A556-A6F2-3BEC8F2061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73049BD-EFED-A556-A6F2-3BEC8F206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37DC156-68E6-43DC-90EB-E7083F2FC650}"/>
              </a:ext>
            </a:extLst>
          </p:cNvPr>
          <p:cNvSpPr txBox="1">
            <a:spLocks/>
          </p:cNvSpPr>
          <p:nvPr/>
        </p:nvSpPr>
        <p:spPr>
          <a:xfrm>
            <a:off x="726270" y="1439189"/>
            <a:ext cx="10515600" cy="4889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Generelt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Unngå å benytte prosjektstrukturen til informasjon som finnes i andre deler av økonomimodellen. 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benytt delprosjekt til informasjon som ligger f.eks. i konto og k-sted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benytt prosjekt til gruppering av delprosjekt når tilsvarende gruppering ligger i aktivitetstype/aktivitet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legg opp til et for stort detaljeringsnivå og kompleks struktur</a:t>
            </a:r>
          </a:p>
          <a:p>
            <a:pPr lvl="1">
              <a:spcBef>
                <a:spcPts val="1000"/>
              </a:spcBef>
              <a:defRPr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Benytt prosjektstrukturen (delprosjekt – prosjekt – hovedprosjekt) </a:t>
            </a: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væd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særskilte behov, f.eks. for flere delprosjekt i spesifikke studieprogram og/eller i type studieprogram 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Benytt prosjektleder aktivt for å lett tilgjengeliggjøre info om prosjektøkonomi</a:t>
            </a:r>
          </a:p>
          <a:p>
            <a:pPr lvl="1">
              <a:spcBef>
                <a:spcPts val="0"/>
              </a:spcBef>
              <a:defRPr/>
            </a:pPr>
            <a:r>
              <a:rPr lang="nb-NO" sz="1400" noProof="0">
                <a:solidFill>
                  <a:prstClr val="black"/>
                </a:solidFill>
                <a:latin typeface="Calibri" panose="020F0502020204030204"/>
              </a:rPr>
              <a:t>Tilgjengeliggjøring av informasjon via prosjektlederportal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Valgfrie relasjoner</a:t>
            </a:r>
            <a:r>
              <a:rPr kumimoji="0" lang="nb-NO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benyttes ved behov</a:t>
            </a:r>
          </a:p>
          <a:p>
            <a:pPr lvl="1">
              <a:spcBef>
                <a:spcPts val="0"/>
              </a:spcBef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Benytt relasjonene Strategisk satsning når enheten ønsker å synliggjøre aktivitet knyttet til en av NTNUs tematiske satsningsområder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lvl="1">
              <a:spcBef>
                <a:spcPts val="0"/>
              </a:spcBef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Benytt relasjonen Sentertype når det er behov for å gruppere et senter gjennom prosjektstrukturen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 delprosjekt per stipendiatstilling inkl. lønns- og driftsmidler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33B0ED4-2944-452E-9507-0F5C17BD2AE5}"/>
              </a:ext>
            </a:extLst>
          </p:cNvPr>
          <p:cNvSpPr txBox="1">
            <a:spLocks/>
          </p:cNvSpPr>
          <p:nvPr/>
        </p:nvSpPr>
        <p:spPr>
          <a:xfrm>
            <a:off x="100936" y="40730"/>
            <a:ext cx="11140934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Anbefalinger oppsummert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C713-57E0-A486-370D-F08808C5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755"/>
            <a:ext cx="10972800" cy="707886"/>
          </a:xfrm>
        </p:spPr>
        <p:txBody>
          <a:bodyPr vert="horz"/>
          <a:lstStyle/>
          <a:p>
            <a:r>
              <a:rPr lang="nb-NO" sz="4000"/>
              <a:t>Anbefalinger oppsummert</a:t>
            </a:r>
          </a:p>
        </p:txBody>
      </p:sp>
    </p:spTree>
    <p:extLst>
      <p:ext uri="{BB962C8B-B14F-4D97-AF65-F5344CB8AC3E}">
        <p14:creationId xmlns:p14="http://schemas.microsoft.com/office/powerpoint/2010/main" val="338156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4DB310E-6EBA-7636-B71A-9121B2DDAD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4750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4DB310E-6EBA-7636-B71A-9121B2DDA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C1A2FB0D-1773-7F0D-184F-A2ADD136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956288"/>
          </a:xfrm>
        </p:spPr>
        <p:txBody>
          <a:bodyPr vert="horz"/>
          <a:lstStyle/>
          <a:p>
            <a:r>
              <a:rPr lang="nb-NO" sz="3600" b="1"/>
              <a:t>BEVISST – Plan og Innsikt:</a:t>
            </a:r>
            <a:br>
              <a:rPr lang="nb-NO" sz="3600" b="1"/>
            </a:br>
            <a:r>
              <a:rPr lang="nb-NO" sz="2000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Datoestimat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2E4A37-533F-D9CE-2578-D627AA5F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400289"/>
            <a:ext cx="11224996" cy="49294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nb-NO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BEVISST innsikt: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nb-NO" sz="1800">
                <a:latin typeface="Calibri"/>
                <a:ea typeface="Calibri" panose="020F0502020204030204" pitchFamily="34" charset="0"/>
                <a:cs typeface="Times New Roman"/>
              </a:rPr>
              <a:t>Økonomiprodukter på dagens/gammel økonomimodell er tilgjengelig uten avbrudd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nb-NO" sz="1800">
                <a:latin typeface="Calibri"/>
                <a:ea typeface="Calibri" panose="020F0502020204030204" pitchFamily="34" charset="0"/>
                <a:cs typeface="Times New Roman"/>
              </a:rPr>
              <a:t>Utvalgte økonomiprodukter</a:t>
            </a: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på ny økonomimodell (Unit4-data) med endelig verifisert produksjonsversjon </a:t>
            </a:r>
            <a:r>
              <a:rPr lang="nb-NO" sz="1800">
                <a:latin typeface="Calibri"/>
                <a:ea typeface="Calibri" panose="020F0502020204030204" pitchFamily="34" charset="0"/>
                <a:cs typeface="Times New Roman"/>
              </a:rPr>
              <a:t>gjøres tilgjengelig 16.01.2023, flere produkter blir tilgjengelige utover våren 2023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nb-NO" sz="1400">
                <a:latin typeface="Calibri"/>
                <a:ea typeface="Calibri" panose="020F0502020204030204" pitchFamily="34" charset="0"/>
                <a:cs typeface="Times New Roman"/>
              </a:rPr>
              <a:t>Tilgjengelig fra 16.1: Bilagsrapport, hovedinnhold Økonomiportal med utvalgte underrapporter, saldorapport BFV, lønnsrapporter, BOA-portalen, tilrettelegging for utvikling av lokale rapporter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nb-NO" sz="1400">
                <a:latin typeface="Calibri" panose="020F0502020204030204" pitchFamily="34" charset="0"/>
                <a:cs typeface="Calibri" panose="020F0502020204030204" pitchFamily="34" charset="0"/>
              </a:rPr>
              <a:t>Tilgjengelig utover våren 2023: Prosjektlederportal, Saldorapport BOA, Kundefaktura, økonomiinnhold rosa flater, avskrivingsrapporter og evt. ytterligere spesifiserte rapporter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BEVISST plan: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Last fra </a:t>
            </a:r>
            <a:r>
              <a:rPr lang="nb-NO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Paga</a:t>
            </a: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til Bemanningsplan stenges 19.12.2022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Bemanningsplanen (gammel økonomimodell) oppdateres manuelt fra 20.12.2022 til 01.02.2023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Lønnsbudsjettet suppleres med konvertering fra Bemanningsplan til Budsjettmodul 02.02.2023 - 07.02.2023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Eksisterende Budsjettmodul, Investeringsplan og BOA og samspillmodul stenges for input 20.12.2022 (versjoner vil være tilgjengelige)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Ny budsjettmodul og Investeringsplan (ny økonomimodell) åpner for input 16.01.2023</a:t>
            </a:r>
          </a:p>
          <a:p>
            <a:pPr marL="876286" lvl="1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500">
                <a:effectLst/>
                <a:latin typeface="Calibri"/>
                <a:ea typeface="Calibri" panose="020F0502020204030204" pitchFamily="34" charset="0"/>
                <a:cs typeface="Times New Roman"/>
              </a:rPr>
              <a:t>Budsjettfrist 08.03.2023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latin typeface="Calibri"/>
                <a:ea typeface="Calibri" panose="020F0502020204030204" pitchFamily="34" charset="0"/>
                <a:cs typeface="Times New Roman"/>
              </a:rPr>
              <a:t>Ny versjon bemanningsplan: i løpet av høsten 2023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b-NO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Ny versjon BOA og samspill: blir vurdert bygd etter Bemanningsplan er ferdigstilt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195A3BA-1639-461E-84D5-59BE3A5760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4" imgW="410" imgH="409" progId="TCLayout.ActiveDocument.1">
                  <p:embed/>
                </p:oleObj>
              </mc:Choice>
              <mc:Fallback>
                <p:oleObj name="think-cell Slide" r:id="rId104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195A3BA-1639-461E-84D5-59BE3A576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93E530E1-C480-4FFE-B247-36308333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7"/>
            <a:ext cx="10515600" cy="616743"/>
          </a:xfrm>
        </p:spPr>
        <p:txBody>
          <a:bodyPr vert="horz">
            <a:normAutofit fontScale="90000"/>
          </a:bodyPr>
          <a:lstStyle/>
          <a:p>
            <a:r>
              <a:rPr lang="nb-NO" b="1"/>
              <a:t>Justert prosess budsjett 2023, LTB3</a:t>
            </a:r>
          </a:p>
        </p:txBody>
      </p:sp>
      <p:sp>
        <p:nvSpPr>
          <p:cNvPr id="77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044825" y="666750"/>
            <a:ext cx="468471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3760D96-F66A-496D-9925-ABEF6CB8FA04}" type="datetime'''''2''0''''''''''''''''''''2''''''''''''''2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2022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Plassholder for tekst 2">
            <a:extLst>
              <a:ext uri="{FF2B5EF4-FFF2-40B4-BE49-F238E27FC236}">
                <a16:creationId xmlns:a16="http://schemas.microsoft.com/office/drawing/2014/main" id="{A78151CB-839D-455B-9A30-59EA45ED672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729538" y="666750"/>
            <a:ext cx="397192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D4FCFEC-AE96-4630-B0EB-ED846955CCF5}" type="datetime'''''2''''''''''''''''''0''''''''''''''2''''''''''''3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2023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lassholder for tekst 2">
            <a:extLst>
              <a:ext uri="{FF2B5EF4-FFF2-40B4-BE49-F238E27FC236}">
                <a16:creationId xmlns:a16="http://schemas.microsoft.com/office/drawing/2014/main" id="{81795EAF-C643-45F7-8E64-0AF9D7C831D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044825" y="906463"/>
            <a:ext cx="15779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AEDED7F-C8AA-4D36-AE35-9B260DE5D063}" type="datetime'''''o''''''''''''''''''''''''''''''''''''''kt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okt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Plassholder for tekst 2">
            <a:extLst>
              <a:ext uri="{FF2B5EF4-FFF2-40B4-BE49-F238E27FC236}">
                <a16:creationId xmlns:a16="http://schemas.microsoft.com/office/drawing/2014/main" id="{960454EA-4777-4F92-82A3-B592838B7EF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622800" y="906463"/>
            <a:ext cx="15287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2240CF4-BEA0-47F3-8BBA-9EEA426E0AE4}" type="datetime'''n''''''''''''''''''''''''''o''v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nov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Plassholder for tekst 2">
            <a:extLst>
              <a:ext uri="{FF2B5EF4-FFF2-40B4-BE49-F238E27FC236}">
                <a16:creationId xmlns:a16="http://schemas.microsoft.com/office/drawing/2014/main" id="{FAC5B27D-FA66-4085-862E-0193BB25E28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151563" y="906463"/>
            <a:ext cx="15779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95088C7-A321-423C-AB94-93AD327B8272}" type="datetime'''''''''''''''''''''''''d''''''''e''''s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des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Plassholder for tekst 2">
            <a:extLst>
              <a:ext uri="{FF2B5EF4-FFF2-40B4-BE49-F238E27FC236}">
                <a16:creationId xmlns:a16="http://schemas.microsoft.com/office/drawing/2014/main" id="{420E99EC-97DA-4791-9540-518FD7CDB1E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729538" y="906463"/>
            <a:ext cx="157797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BC5BCAC-3682-4E86-ACF9-4A02373A3D76}" type="datetime'''''''''''''''''ja''''''''''''''''''''''''''''''''''n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jan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Plassholder for tekst 2">
            <a:extLst>
              <a:ext uri="{FF2B5EF4-FFF2-40B4-BE49-F238E27FC236}">
                <a16:creationId xmlns:a16="http://schemas.microsoft.com/office/drawing/2014/main" id="{BD8A39D3-4B4B-4D8D-9901-807C16FF157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307513" y="906463"/>
            <a:ext cx="14271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40466B3-1BE3-4B03-8255-2DAD9AE2A0C5}" type="datetime'''''''''''''''''''''''''f''''''''''''e''b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feb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Plassholder for tekst 2">
            <a:extLst>
              <a:ext uri="{FF2B5EF4-FFF2-40B4-BE49-F238E27FC236}">
                <a16:creationId xmlns:a16="http://schemas.microsoft.com/office/drawing/2014/main" id="{128D87CA-47D1-4516-8731-EE53CCAB456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34675" y="906463"/>
            <a:ext cx="9667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AD9BD24-371F-466D-992E-6EB2FF262950}" type="datetime'''ma''''''''''''''''''''''''''''''''''r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mar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Plassholder for tekst 2">
            <a:extLst>
              <a:ext uri="{FF2B5EF4-FFF2-40B4-BE49-F238E27FC236}">
                <a16:creationId xmlns:a16="http://schemas.microsoft.com/office/drawing/2014/main" id="{66C5B4FE-3F77-4AC3-9289-144900FF098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044825" y="1146175"/>
            <a:ext cx="101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Plassholder for tekst 2">
            <a:extLst>
              <a:ext uri="{FF2B5EF4-FFF2-40B4-BE49-F238E27FC236}">
                <a16:creationId xmlns:a16="http://schemas.microsoft.com/office/drawing/2014/main" id="{6D392213-C605-43A8-9405-017234A4418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146424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CB61DD-AFA7-444E-8DEF-8AC3B773F14E}" type="datetime'''''''''''''''''''''''''''''''''''''4''''''''''''0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40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Plassholder for tekst 2">
            <a:extLst>
              <a:ext uri="{FF2B5EF4-FFF2-40B4-BE49-F238E27FC236}">
                <a16:creationId xmlns:a16="http://schemas.microsoft.com/office/drawing/2014/main" id="{0E285D18-62C3-44CA-AC26-D324F470446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03613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276656-07AC-48C2-BDB9-27CA866ED93A}" type="datetime'''''''''''''''''''''''''''4''''''''''''''''1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41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Plassholder for tekst 2">
            <a:extLst>
              <a:ext uri="{FF2B5EF4-FFF2-40B4-BE49-F238E27FC236}">
                <a16:creationId xmlns:a16="http://schemas.microsoft.com/office/drawing/2014/main" id="{2911A370-1DBA-4F72-AD1E-2E31F807D49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859212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E8FCE10-3EDA-4105-91DB-6559A3411598}" type="datetime'''''''''''''''''''''''''''4''''''''''''''''''''''''2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42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Plassholder for tekst 2">
            <a:extLst>
              <a:ext uri="{FF2B5EF4-FFF2-40B4-BE49-F238E27FC236}">
                <a16:creationId xmlns:a16="http://schemas.microsoft.com/office/drawing/2014/main" id="{3C9BB511-F102-498F-8110-93FA8F074E2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216399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DB82E36-39F2-441E-A754-87BB623884A8}" type="datetime'''''''''''''''''4''''''''''''''''''''''''''''''3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43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Plassholder for tekst 2">
            <a:extLst>
              <a:ext uri="{FF2B5EF4-FFF2-40B4-BE49-F238E27FC236}">
                <a16:creationId xmlns:a16="http://schemas.microsoft.com/office/drawing/2014/main" id="{BB0BDAFB-9F61-47DB-8007-85DEC3599A7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572000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328797-A52A-40CB-957B-18ED070B4CFE}" type="datetime'''4''''''''''''''''4''''''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44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Plassholder for tekst 2">
            <a:extLst>
              <a:ext uri="{FF2B5EF4-FFF2-40B4-BE49-F238E27FC236}">
                <a16:creationId xmlns:a16="http://schemas.microsoft.com/office/drawing/2014/main" id="{299F3223-B28E-48B9-9727-1E84A698081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929187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568822-4BD2-48AF-AE64-5CD1154E6597}" type="datetime'''''''''''''4''''5''''''''''''''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45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Plassholder for tekst 2">
            <a:extLst>
              <a:ext uri="{FF2B5EF4-FFF2-40B4-BE49-F238E27FC236}">
                <a16:creationId xmlns:a16="http://schemas.microsoft.com/office/drawing/2014/main" id="{E9BD6413-534F-40E5-9E17-08A69C246B1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284787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45E7D85-4FD3-4A9B-BF99-06B702C7A625}" type="datetime'''''4''''''''''''''''''''''6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46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Plassholder for tekst 2">
            <a:extLst>
              <a:ext uri="{FF2B5EF4-FFF2-40B4-BE49-F238E27FC236}">
                <a16:creationId xmlns:a16="http://schemas.microsoft.com/office/drawing/2014/main" id="{DB84F228-7BE6-4E97-BEA0-6EAE2FB6044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641975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0A9E5A8-59D6-490D-B9A3-0EF653BFE036}" type="datetime'''''''''''''''''''''''''''47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47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Plassholder for tekst 2">
            <a:extLst>
              <a:ext uri="{FF2B5EF4-FFF2-40B4-BE49-F238E27FC236}">
                <a16:creationId xmlns:a16="http://schemas.microsoft.com/office/drawing/2014/main" id="{D9F8CA15-2956-48B2-BD2C-8DD4B2C19D4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997574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62EE70E-402C-47EA-9977-6BA14DEE84EE}" type="datetime'''''''''''''''''''''''''''''''''''''48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48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Plassholder for tekst 2">
            <a:extLst>
              <a:ext uri="{FF2B5EF4-FFF2-40B4-BE49-F238E27FC236}">
                <a16:creationId xmlns:a16="http://schemas.microsoft.com/office/drawing/2014/main" id="{F5BAED0A-7E1E-455A-8B04-67A7D62701A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354762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61A6913-1529-4BA0-98C3-88B178602F9C}" type="datetime'''''''4''''''''''''''''''9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49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Plassholder for tekst 2">
            <a:extLst>
              <a:ext uri="{FF2B5EF4-FFF2-40B4-BE49-F238E27FC236}">
                <a16:creationId xmlns:a16="http://schemas.microsoft.com/office/drawing/2014/main" id="{BF94176F-D1CC-4AC4-B1E4-BE1AA5FAEC30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711950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33D1B6F-51B2-4F7F-9802-DE97D8883835}" type="datetime'''5''''''''''''''''''''''''0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50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Plassholder for tekst 2">
            <a:extLst>
              <a:ext uri="{FF2B5EF4-FFF2-40B4-BE49-F238E27FC236}">
                <a16:creationId xmlns:a16="http://schemas.microsoft.com/office/drawing/2014/main" id="{4286CA8E-6DA2-46FE-A01A-623BA28363B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067549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4B14ED6-A029-4C91-9509-2EA3DBE90199}" type="datetime'''''''''5''''''''''''''1''''''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51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Plassholder for tekst 2">
            <a:extLst>
              <a:ext uri="{FF2B5EF4-FFF2-40B4-BE49-F238E27FC236}">
                <a16:creationId xmlns:a16="http://schemas.microsoft.com/office/drawing/2014/main" id="{488EDAFB-7141-49C6-A5FE-77356380276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424737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A878882-62FB-4EA4-A008-AFAE436A1753}" type="datetime'''''''''''''''''''''''''''52''''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52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Plassholder for tekst 2">
            <a:extLst>
              <a:ext uri="{FF2B5EF4-FFF2-40B4-BE49-F238E27FC236}">
                <a16:creationId xmlns:a16="http://schemas.microsoft.com/office/drawing/2014/main" id="{4DF034D6-5681-495B-950C-5BCB760B0CB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780338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AC2AFBE-D1F9-4C8A-8639-2E009D74043A}" type="datetime'0''''''1''''''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01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Plassholder for tekst 2">
            <a:extLst>
              <a:ext uri="{FF2B5EF4-FFF2-40B4-BE49-F238E27FC236}">
                <a16:creationId xmlns:a16="http://schemas.microsoft.com/office/drawing/2014/main" id="{FD433E2C-A03D-4F7E-B72C-9964921E060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137524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291C76-0B0D-4840-B17B-8CAAC875CA85}" type="datetime'''''0''''''''''''''''''''''''''''''''''''''''''''''''2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02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Plassholder for tekst 2">
            <a:extLst>
              <a:ext uri="{FF2B5EF4-FFF2-40B4-BE49-F238E27FC236}">
                <a16:creationId xmlns:a16="http://schemas.microsoft.com/office/drawing/2014/main" id="{87D90447-1122-4AF9-89D0-842DD8685DA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493124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2A20C8F-1FBD-401F-8D52-0CCA686B338F}" type="datetime'''''''''''''''''''''0''''''''3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03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Plassholder for tekst 2">
            <a:extLst>
              <a:ext uri="{FF2B5EF4-FFF2-40B4-BE49-F238E27FC236}">
                <a16:creationId xmlns:a16="http://schemas.microsoft.com/office/drawing/2014/main" id="{4035C5C3-C441-4ACE-AA66-79631F2385B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850313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E6931D6-F147-4E34-8154-2B8DC5595CF7}" type="datetime'''''''''''''''''''''''''''04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04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Plassholder for tekst 2">
            <a:extLst>
              <a:ext uri="{FF2B5EF4-FFF2-40B4-BE49-F238E27FC236}">
                <a16:creationId xmlns:a16="http://schemas.microsoft.com/office/drawing/2014/main" id="{FD2E303C-B26F-496A-87EB-44F574BE16D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205912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26AA95E-40B7-45C7-82B7-A8804C70C16C}" type="datetime'''''''0''''5''''''''''''''''''''''''''''''''''''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05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Plassholder for tekst 2">
            <a:extLst>
              <a:ext uri="{FF2B5EF4-FFF2-40B4-BE49-F238E27FC236}">
                <a16:creationId xmlns:a16="http://schemas.microsoft.com/office/drawing/2014/main" id="{BF228954-12ED-41E5-B559-21B934E2ED2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563099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7B5B65C-A397-4C06-B023-25CF0BD342A8}" type="datetime'''''''''''''''''''''''''''0''''''''''''6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06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Plassholder for tekst 2">
            <a:extLst>
              <a:ext uri="{FF2B5EF4-FFF2-40B4-BE49-F238E27FC236}">
                <a16:creationId xmlns:a16="http://schemas.microsoft.com/office/drawing/2014/main" id="{7D5ED663-A1C0-4AE8-9F97-4CBF35168B8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9918700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9DB7C19-F3B7-40BF-92DE-2F713E9BE5DA}" type="datetime'''''''0''''''''''''''''''''7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07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Plassholder for tekst 2">
            <a:extLst>
              <a:ext uri="{FF2B5EF4-FFF2-40B4-BE49-F238E27FC236}">
                <a16:creationId xmlns:a16="http://schemas.microsoft.com/office/drawing/2014/main" id="{A737CF12-EE4C-4BEC-997B-01999AC441D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275887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336003-4EF2-44D4-A15B-8630A4ADBADE}" type="datetime'''''''''''''''''0''''''''''''''''''''''''''''''''''''8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08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Plassholder for tekst 2">
            <a:extLst>
              <a:ext uri="{FF2B5EF4-FFF2-40B4-BE49-F238E27FC236}">
                <a16:creationId xmlns:a16="http://schemas.microsoft.com/office/drawing/2014/main" id="{6FA4BF50-E45D-43D2-8A0B-5EBF45944AB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0631487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5253B65-4988-4E57-AE39-82D54617A1E6}" type="datetime'''''''''''''''''''''0''''''''''''''''''''''9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09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Plassholder for tekst 2">
            <a:extLst>
              <a:ext uri="{FF2B5EF4-FFF2-40B4-BE49-F238E27FC236}">
                <a16:creationId xmlns:a16="http://schemas.microsoft.com/office/drawing/2014/main" id="{9744D298-B42A-42AC-89FF-A1088E3C8BB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988675" y="1146175"/>
            <a:ext cx="35560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7869B91-183B-4817-946D-4A4A2D8557F5}" type="datetime'1''''''''''''''''''''''''''''''''''''0''''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Plassholder for tekst 2">
            <a:extLst>
              <a:ext uri="{FF2B5EF4-FFF2-40B4-BE49-F238E27FC236}">
                <a16:creationId xmlns:a16="http://schemas.microsoft.com/office/drawing/2014/main" id="{3D225F82-EC41-43C4-AC4D-C010FBB88509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1344274" y="1146175"/>
            <a:ext cx="357188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370B585-8A38-4E5B-9F2F-FCCAD1BB1865}" type="datetime'''''''1''''''''''''''''''''''''''''''''''''''''''''''1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656FA8E1-08E7-44DF-8553-2153F1AAE7B5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3044825" y="1385888"/>
            <a:ext cx="0" cy="44069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B1207827-9DFE-402C-BC1E-281974FBF9AE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1701463" y="1385888"/>
            <a:ext cx="0" cy="44069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Rett linje 63">
            <a:extLst>
              <a:ext uri="{FF2B5EF4-FFF2-40B4-BE49-F238E27FC236}">
                <a16:creationId xmlns:a16="http://schemas.microsoft.com/office/drawing/2014/main" id="{40CDEFB9-6830-4FB0-A2B0-AED09DEF3745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622300" y="1385888"/>
            <a:ext cx="0" cy="44069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Rett linje 229">
            <a:extLst>
              <a:ext uri="{FF2B5EF4-FFF2-40B4-BE49-F238E27FC236}">
                <a16:creationId xmlns:a16="http://schemas.microsoft.com/office/drawing/2014/main" id="{9AF55130-8C19-21F7-7AB1-9F0831FC8338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073467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Rett linje 110">
            <a:extLst>
              <a:ext uri="{FF2B5EF4-FFF2-40B4-BE49-F238E27FC236}">
                <a16:creationId xmlns:a16="http://schemas.microsoft.com/office/drawing/2014/main" id="{3223B722-F649-4EF4-B76B-4E6D0A6F192A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4622800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Rett linje 111">
            <a:extLst>
              <a:ext uri="{FF2B5EF4-FFF2-40B4-BE49-F238E27FC236}">
                <a16:creationId xmlns:a16="http://schemas.microsoft.com/office/drawing/2014/main" id="{06B0A60C-7211-49B5-8EE7-325E8CD859B7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6151563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Rett linje 112">
            <a:extLst>
              <a:ext uri="{FF2B5EF4-FFF2-40B4-BE49-F238E27FC236}">
                <a16:creationId xmlns:a16="http://schemas.microsoft.com/office/drawing/2014/main" id="{420C1E3B-B52B-4272-884B-9E02F7FE1C43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772953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Rett linje 120">
            <a:extLst>
              <a:ext uri="{FF2B5EF4-FFF2-40B4-BE49-F238E27FC236}">
                <a16:creationId xmlns:a16="http://schemas.microsoft.com/office/drawing/2014/main" id="{011E2A43-BBB5-48C6-BAE1-8DEEA9E881FD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492918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Rett linje 129">
            <a:extLst>
              <a:ext uri="{FF2B5EF4-FFF2-40B4-BE49-F238E27FC236}">
                <a16:creationId xmlns:a16="http://schemas.microsoft.com/office/drawing/2014/main" id="{350A4A22-6FC5-434F-94EB-6E716B1E18A1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813752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Rett linje 136">
            <a:extLst>
              <a:ext uri="{FF2B5EF4-FFF2-40B4-BE49-F238E27FC236}">
                <a16:creationId xmlns:a16="http://schemas.microsoft.com/office/drawing/2014/main" id="{937F010B-0E2C-4E4C-9E19-AC52A52E85EE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1063148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Rett linje 116">
            <a:extLst>
              <a:ext uri="{FF2B5EF4-FFF2-40B4-BE49-F238E27FC236}">
                <a16:creationId xmlns:a16="http://schemas.microsoft.com/office/drawing/2014/main" id="{E94F99F5-698E-418F-9EC1-52958B4027C0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3503613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Rett linje 135">
            <a:extLst>
              <a:ext uri="{FF2B5EF4-FFF2-40B4-BE49-F238E27FC236}">
                <a16:creationId xmlns:a16="http://schemas.microsoft.com/office/drawing/2014/main" id="{10CED920-8A5F-4214-859A-9772D0DDD4E0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1027588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Rett linje 141">
            <a:extLst>
              <a:ext uri="{FF2B5EF4-FFF2-40B4-BE49-F238E27FC236}">
                <a16:creationId xmlns:a16="http://schemas.microsoft.com/office/drawing/2014/main" id="{6C081250-4B78-4DF4-AC29-4E7DF14EB336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1134427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Rett linje 140">
            <a:extLst>
              <a:ext uri="{FF2B5EF4-FFF2-40B4-BE49-F238E27FC236}">
                <a16:creationId xmlns:a16="http://schemas.microsoft.com/office/drawing/2014/main" id="{6BDA5261-2A6B-45FC-83E4-47AF3CA3A734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1098867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Rett linje 134">
            <a:extLst>
              <a:ext uri="{FF2B5EF4-FFF2-40B4-BE49-F238E27FC236}">
                <a16:creationId xmlns:a16="http://schemas.microsoft.com/office/drawing/2014/main" id="{44C4C942-C1E0-4276-BFFD-4CC0D3827BAA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9918700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Rett linje 133">
            <a:extLst>
              <a:ext uri="{FF2B5EF4-FFF2-40B4-BE49-F238E27FC236}">
                <a16:creationId xmlns:a16="http://schemas.microsoft.com/office/drawing/2014/main" id="{AC92B97C-36CE-48FC-84C4-0FF27CDD6263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9563100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Rett linje 132">
            <a:extLst>
              <a:ext uri="{FF2B5EF4-FFF2-40B4-BE49-F238E27FC236}">
                <a16:creationId xmlns:a16="http://schemas.microsoft.com/office/drawing/2014/main" id="{FE1E2941-0421-4D21-AF01-5CCECE006EE6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9205913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Rett linje 130">
            <a:extLst>
              <a:ext uri="{FF2B5EF4-FFF2-40B4-BE49-F238E27FC236}">
                <a16:creationId xmlns:a16="http://schemas.microsoft.com/office/drawing/2014/main" id="{409F1D3C-4C30-48A2-BF24-03E3351C812E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849312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Rett linje 128">
            <a:extLst>
              <a:ext uri="{FF2B5EF4-FFF2-40B4-BE49-F238E27FC236}">
                <a16:creationId xmlns:a16="http://schemas.microsoft.com/office/drawing/2014/main" id="{C78B1115-6260-4384-AF55-5CF595C34CEC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778033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D0FD6830-96F8-4913-AFE2-9773C5C36F10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564197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Rett linje 251">
            <a:extLst>
              <a:ext uri="{FF2B5EF4-FFF2-40B4-BE49-F238E27FC236}">
                <a16:creationId xmlns:a16="http://schemas.microsoft.com/office/drawing/2014/main" id="{0740FF60-DB84-4080-B85A-3EBC052F2335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742473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Rett linje 125">
            <a:extLst>
              <a:ext uri="{FF2B5EF4-FFF2-40B4-BE49-F238E27FC236}">
                <a16:creationId xmlns:a16="http://schemas.microsoft.com/office/drawing/2014/main" id="{82730F7F-0ACB-4406-B9E4-6609A175D15E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6711950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F48878BB-CDFC-4C67-A213-C2682EDD2DDE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6354763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tt linje 123">
            <a:extLst>
              <a:ext uri="{FF2B5EF4-FFF2-40B4-BE49-F238E27FC236}">
                <a16:creationId xmlns:a16="http://schemas.microsoft.com/office/drawing/2014/main" id="{B6A4C041-213B-4E16-A5A4-25D08EC5E967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599757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Rett linje 121">
            <a:extLst>
              <a:ext uri="{FF2B5EF4-FFF2-40B4-BE49-F238E27FC236}">
                <a16:creationId xmlns:a16="http://schemas.microsoft.com/office/drawing/2014/main" id="{3342EC2A-2FC4-40EF-980B-C3119D598679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5284788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Rett linje 115">
            <a:extLst>
              <a:ext uri="{FF2B5EF4-FFF2-40B4-BE49-F238E27FC236}">
                <a16:creationId xmlns:a16="http://schemas.microsoft.com/office/drawing/2014/main" id="{351CCAF6-87C2-4592-8983-F7661B0FF8B1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3146425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Rett linje 119">
            <a:extLst>
              <a:ext uri="{FF2B5EF4-FFF2-40B4-BE49-F238E27FC236}">
                <a16:creationId xmlns:a16="http://schemas.microsoft.com/office/drawing/2014/main" id="{D068FFA9-7E8C-464A-B3D5-D5AD1C51EC7E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4572000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Rett linje 118">
            <a:extLst>
              <a:ext uri="{FF2B5EF4-FFF2-40B4-BE49-F238E27FC236}">
                <a16:creationId xmlns:a16="http://schemas.microsoft.com/office/drawing/2014/main" id="{6F67C338-6FBE-4E4C-8B67-83D24DA268A9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>
            <a:off x="4216400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Rett linje 117">
            <a:extLst>
              <a:ext uri="{FF2B5EF4-FFF2-40B4-BE49-F238E27FC236}">
                <a16:creationId xmlns:a16="http://schemas.microsoft.com/office/drawing/2014/main" id="{C1195AB2-707E-44CD-924F-8A745FDEA9A3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3859213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Rett linje 131">
            <a:extLst>
              <a:ext uri="{FF2B5EF4-FFF2-40B4-BE49-F238E27FC236}">
                <a16:creationId xmlns:a16="http://schemas.microsoft.com/office/drawing/2014/main" id="{97085CAD-13DB-49A4-81E2-4D3030A21341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8850313" y="1385888"/>
            <a:ext cx="0" cy="4406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Rett linje 65">
            <a:extLst>
              <a:ext uri="{FF2B5EF4-FFF2-40B4-BE49-F238E27FC236}">
                <a16:creationId xmlns:a16="http://schemas.microsoft.com/office/drawing/2014/main" id="{660B8814-4D30-4C95-AB7F-FE5DAC66FAC5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>
            <a:off x="622300" y="5792788"/>
            <a:ext cx="110791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Rett linje 195">
            <a:extLst>
              <a:ext uri="{FF2B5EF4-FFF2-40B4-BE49-F238E27FC236}">
                <a16:creationId xmlns:a16="http://schemas.microsoft.com/office/drawing/2014/main" id="{34219E97-5C82-4489-BCBE-121D63CAF813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9307513" y="1385888"/>
            <a:ext cx="0" cy="45704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Rett linje 205">
            <a:extLst>
              <a:ext uri="{FF2B5EF4-FFF2-40B4-BE49-F238E27FC236}">
                <a16:creationId xmlns:a16="http://schemas.microsoft.com/office/drawing/2014/main" id="{796DD179-F5BC-4B92-8305-3B8245472F39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7067550" y="1385888"/>
            <a:ext cx="0" cy="45704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Rett linje 170">
            <a:extLst>
              <a:ext uri="{FF2B5EF4-FFF2-40B4-BE49-F238E27FC236}">
                <a16:creationId xmlns:a16="http://schemas.microsoft.com/office/drawing/2014/main" id="{34AC2A50-0A4F-4B07-A0EB-9BF5AACD533D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11090275" y="1385888"/>
            <a:ext cx="0" cy="45704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CF8AC21E-387F-4FF0-8B98-1C4AFCE6C3AC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622300" y="1385888"/>
            <a:ext cx="110791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ektangel 154">
            <a:extLst>
              <a:ext uri="{FF2B5EF4-FFF2-40B4-BE49-F238E27FC236}">
                <a16:creationId xmlns:a16="http://schemas.microsoft.com/office/drawing/2014/main" id="{088A465E-041C-4A50-99B5-4B1365C41F2C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11141075" y="4370388"/>
            <a:ext cx="203200" cy="793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Pil: høyre 244">
            <a:extLst>
              <a:ext uri="{FF2B5EF4-FFF2-40B4-BE49-F238E27FC236}">
                <a16:creationId xmlns:a16="http://schemas.microsoft.com/office/drawing/2014/main" id="{1FD9F8E9-883A-4782-9E1A-2A3AA2BB9E1A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9205913" y="2003425"/>
            <a:ext cx="2597150" cy="1587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Pil: venstre 155">
            <a:extLst>
              <a:ext uri="{FF2B5EF4-FFF2-40B4-BE49-F238E27FC236}">
                <a16:creationId xmlns:a16="http://schemas.microsoft.com/office/drawing/2014/main" id="{BC88C12E-096C-48B5-A09D-F85486E485F4}"/>
              </a:ext>
            </a:extLst>
          </p:cNvPr>
          <p:cNvSpPr/>
          <p:nvPr>
            <p:custDataLst>
              <p:tags r:id="rId72"/>
            </p:custDataLst>
          </p:nvPr>
        </p:nvSpPr>
        <p:spPr bwMode="gray">
          <a:xfrm>
            <a:off x="2943225" y="1504950"/>
            <a:ext cx="41751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621970DF-F9A9-CFC5-3127-948A6E330512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11141075" y="4994275"/>
            <a:ext cx="661988" cy="158750"/>
          </a:xfrm>
          <a:prstGeom prst="rightArrow">
            <a:avLst>
              <a:gd name="adj1" fmla="val 50000"/>
              <a:gd name="adj2" fmla="val 40660"/>
            </a:avLst>
          </a:prstGeom>
          <a:solidFill>
            <a:srgbClr val="969696"/>
          </a:solidFill>
          <a:ln w="1905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Pil: høyre 247">
            <a:extLst>
              <a:ext uri="{FF2B5EF4-FFF2-40B4-BE49-F238E27FC236}">
                <a16:creationId xmlns:a16="http://schemas.microsoft.com/office/drawing/2014/main" id="{1F5E66EB-7957-42B9-83E5-4A92A9423827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11650662" y="5327650"/>
            <a:ext cx="152400" cy="158750"/>
          </a:xfrm>
          <a:prstGeom prst="rightArrow">
            <a:avLst>
              <a:gd name="adj1" fmla="val 50000"/>
              <a:gd name="adj2" fmla="val 42354"/>
            </a:avLst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BF82A00-F170-B2FC-DA65-D3CF54BA5903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7118350" y="5033963"/>
            <a:ext cx="1374775" cy="79375"/>
          </a:xfrm>
          <a:prstGeom prst="rect">
            <a:avLst/>
          </a:prstGeom>
          <a:solidFill>
            <a:srgbClr val="969696"/>
          </a:solidFill>
          <a:ln w="19050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Pil: venstre 321">
            <a:extLst>
              <a:ext uri="{FF2B5EF4-FFF2-40B4-BE49-F238E27FC236}">
                <a16:creationId xmlns:a16="http://schemas.microsoft.com/office/drawing/2014/main" id="{83A8C926-45CE-47EE-B612-0BC783292313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2943225" y="3000375"/>
            <a:ext cx="41751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3188CC84-F2F0-42B5-8FE3-4703036A4344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9307512" y="2541588"/>
            <a:ext cx="357188" cy="79375"/>
          </a:xfrm>
          <a:prstGeom prst="rect">
            <a:avLst/>
          </a:prstGeom>
          <a:solidFill>
            <a:srgbClr val="E40E49"/>
          </a:solidFill>
          <a:ln w="19050" cap="flat" cmpd="sng" algn="ctr">
            <a:solidFill>
              <a:srgbClr val="E40E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AADD228C-E89C-4C51-A7BA-50478045B5F2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8493125" y="4370388"/>
            <a:ext cx="2647950" cy="7937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Pil: venstre 216">
            <a:extLst>
              <a:ext uri="{FF2B5EF4-FFF2-40B4-BE49-F238E27FC236}">
                <a16:creationId xmlns:a16="http://schemas.microsoft.com/office/drawing/2014/main" id="{C03403C4-E5C7-4FB1-8E2D-BEF245B9C4F8}"/>
              </a:ext>
            </a:extLst>
          </p:cNvPr>
          <p:cNvSpPr/>
          <p:nvPr>
            <p:custDataLst>
              <p:tags r:id="rId79"/>
            </p:custDataLst>
          </p:nvPr>
        </p:nvSpPr>
        <p:spPr bwMode="gray">
          <a:xfrm>
            <a:off x="2943225" y="3333750"/>
            <a:ext cx="41751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ktangel 224">
            <a:extLst>
              <a:ext uri="{FF2B5EF4-FFF2-40B4-BE49-F238E27FC236}">
                <a16:creationId xmlns:a16="http://schemas.microsoft.com/office/drawing/2014/main" id="{9A496E5D-3678-43D4-B7AD-29ECFCC9C5C7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7118350" y="3871913"/>
            <a:ext cx="915988" cy="79375"/>
          </a:xfrm>
          <a:prstGeom prst="rect">
            <a:avLst/>
          </a:prstGeom>
          <a:solidFill>
            <a:srgbClr val="E40E49"/>
          </a:solidFill>
          <a:ln w="19050" cap="flat" cmpd="sng" algn="ctr">
            <a:solidFill>
              <a:srgbClr val="E40E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Rektangel 243">
            <a:extLst>
              <a:ext uri="{FF2B5EF4-FFF2-40B4-BE49-F238E27FC236}">
                <a16:creationId xmlns:a16="http://schemas.microsoft.com/office/drawing/2014/main" id="{5A882768-558D-4A4F-A525-ADE5B414049D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7270750" y="2043113"/>
            <a:ext cx="1935163" cy="79375"/>
          </a:xfrm>
          <a:prstGeom prst="rect">
            <a:avLst/>
          </a:prstGeom>
          <a:solidFill>
            <a:schemeClr val="accent4"/>
          </a:solidFill>
          <a:ln w="1905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Likebent trekant 169">
            <a:extLst>
              <a:ext uri="{FF2B5EF4-FFF2-40B4-BE49-F238E27FC236}">
                <a16:creationId xmlns:a16="http://schemas.microsoft.com/office/drawing/2014/main" id="{16C866F9-DB2F-48C0-B236-3D752F359E43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11033125" y="589915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Likebent trekant 194">
            <a:extLst>
              <a:ext uri="{FF2B5EF4-FFF2-40B4-BE49-F238E27FC236}">
                <a16:creationId xmlns:a16="http://schemas.microsoft.com/office/drawing/2014/main" id="{8FD6C33C-CD17-4C6E-8004-F69FC042EE07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9250363" y="589915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Likebent trekant 204">
            <a:extLst>
              <a:ext uri="{FF2B5EF4-FFF2-40B4-BE49-F238E27FC236}">
                <a16:creationId xmlns:a16="http://schemas.microsoft.com/office/drawing/2014/main" id="{27FF8BA4-344E-4087-A66F-5B471C0B8F82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7010400" y="589915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Likebent trekant 259">
            <a:extLst>
              <a:ext uri="{FF2B5EF4-FFF2-40B4-BE49-F238E27FC236}">
                <a16:creationId xmlns:a16="http://schemas.microsoft.com/office/drawing/2014/main" id="{56543506-8A3F-4F5F-BECB-7B4F40322438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7010400" y="385445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Likebent trekant 336">
            <a:extLst>
              <a:ext uri="{FF2B5EF4-FFF2-40B4-BE49-F238E27FC236}">
                <a16:creationId xmlns:a16="http://schemas.microsoft.com/office/drawing/2014/main" id="{B384753E-F4A9-4D49-BC7A-F0C45177587A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9404350" y="43529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693738" y="4338638"/>
            <a:ext cx="1838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Budsjettering for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2023-2032 i Budsjettmodulen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</a:t>
            </a:r>
            <a:r>
              <a:rPr kumimoji="0" lang="nb-NO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Inv.plan</a:t>
            </a: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ny </a:t>
            </a:r>
            <a:r>
              <a:rPr kumimoji="0" lang="nb-NO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øk.modell</a:t>
            </a:r>
            <a:endParaRPr kumimoji="0" lang="nb-NO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7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11266488" y="5473700"/>
            <a:ext cx="811213" cy="3016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Tilgjengelig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til tertialrapp.</a:t>
            </a:r>
          </a:p>
        </p:txBody>
      </p:sp>
      <p:sp>
        <p:nvSpPr>
          <p:cNvPr id="246" name="Plassholder for tekst 2">
            <a:extLst>
              <a:ext uri="{FF2B5EF4-FFF2-40B4-BE49-F238E27FC236}">
                <a16:creationId xmlns:a16="http://schemas.microsoft.com/office/drawing/2014/main" id="{AE27BB06-3999-4370-82D3-D78C37FB217C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693737" y="5335588"/>
            <a:ext cx="1885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Prognosesetting i Budsjett- og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prognosemodul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693738" y="1169988"/>
            <a:ext cx="636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FDDD090-F274-4CAB-AFE7-A7AF4C8F39BD}" type="datetime'''A''''''''''''''''''''''''''''ktiv''it''e''t'''''''''">
              <a:rPr kumimoji="0" lang="nb-NO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Aktivitet</a:t>
            </a:fld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Plassholder for tekst 2">
            <a:extLst>
              <a:ext uri="{FF2B5EF4-FFF2-40B4-BE49-F238E27FC236}">
                <a16:creationId xmlns:a16="http://schemas.microsoft.com/office/drawing/2014/main" id="{E02F351B-F2A3-EF34-0875-5679F9BED6FE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693738" y="5002213"/>
            <a:ext cx="1993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 og </a:t>
            </a:r>
            <a:r>
              <a:rPr kumimoji="0" lang="nb-NO" alt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inv.plan</a:t>
            </a: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utilgjengelig</a:t>
            </a:r>
          </a:p>
        </p:txBody>
      </p:sp>
      <p:sp>
        <p:nvSpPr>
          <p:cNvPr id="222" name="Plassholder for tekst 2">
            <a:extLst>
              <a:ext uri="{FF2B5EF4-FFF2-40B4-BE49-F238E27FC236}">
                <a16:creationId xmlns:a16="http://schemas.microsoft.com/office/drawing/2014/main" id="{60A68CF4-44FF-4C7E-9AE8-68797CAAF326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693738" y="3840163"/>
            <a:ext cx="1714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Konvertering av budsjett fra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gammel til ny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øk.modell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Plassholder for tekst 2">
            <a:extLst>
              <a:ext uri="{FF2B5EF4-FFF2-40B4-BE49-F238E27FC236}">
                <a16:creationId xmlns:a16="http://schemas.microsoft.com/office/drawing/2014/main" id="{A382DB25-E9D7-4A69-AE10-956AA43DB781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693738" y="3341688"/>
            <a:ext cx="21780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Budsjettering i </a:t>
            </a:r>
            <a:r>
              <a:rPr kumimoji="0" lang="nb-NO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Buds.modul</a:t>
            </a: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Inv.plan</a:t>
            </a:r>
            <a:endParaRPr kumimoji="0" lang="nb-NO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gammel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øk.modell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Plassholder for tekst 2">
            <a:extLst>
              <a:ext uri="{FF2B5EF4-FFF2-40B4-BE49-F238E27FC236}">
                <a16:creationId xmlns:a16="http://schemas.microsoft.com/office/drawing/2014/main" id="{E33778B8-02FF-4A8F-B844-BF7BE66F893C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693738" y="3008313"/>
            <a:ext cx="1546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 og samspillmodulen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693738" y="2509838"/>
            <a:ext cx="17986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Lønnsbudsjettet k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onverteres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 ny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øk.modell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 useBgFill="1">
        <p:nvSpPr>
          <p:cNvPr id="193" name="Plassholder for tekst 2">
            <a:extLst>
              <a:ext uri="{FF2B5EF4-FFF2-40B4-BE49-F238E27FC236}">
                <a16:creationId xmlns:a16="http://schemas.microsoft.com/office/drawing/2014/main" id="{3EFF9EB4-35C0-4B09-B96B-142882F10F76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8794750" y="6035675"/>
            <a:ext cx="1025525" cy="49530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FE3CD58-34D5-44D6-8E3C-DA88753D13DE}" type="datetime'''''''0''''''''''''1.0''''''''''2''''''.''''''''2''''0''23'''">
              <a:rPr kumimoji="0" lang="nb-NO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01.02.2023</a:t>
            </a:fld>
            <a:endParaRPr kumimoji="0" lang="nb-NO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Versjon av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Bemanningsplan</a:t>
            </a:r>
          </a:p>
        </p:txBody>
      </p:sp>
      <p:sp useBgFill="1">
        <p:nvSpPr>
          <p:cNvPr id="335" name="Plassholder for tekst 2">
            <a:extLst>
              <a:ext uri="{FF2B5EF4-FFF2-40B4-BE49-F238E27FC236}">
                <a16:creationId xmlns:a16="http://schemas.microsoft.com/office/drawing/2014/main" id="{5F3300A1-B97F-4703-A578-3FB819B9A984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9155113" y="4489450"/>
            <a:ext cx="612775" cy="2889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BAC5CA6-62D0-440B-995E-E2F9B16E0D07}" type="datetime'''''''0''''''''''4.''0''''''''2.''2''''''0''''''''2''''''3'''">
              <a:rPr kumimoji="0" lang="nb-NO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04.02.2023</a:t>
            </a:fld>
            <a:endParaRPr kumimoji="0" lang="nb-NO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 lest inn</a:t>
            </a:r>
          </a:p>
        </p:txBody>
      </p:sp>
      <p:sp useBgFill="1">
        <p:nvSpPr>
          <p:cNvPr id="258" name="Plassholder for tekst 2">
            <a:extLst>
              <a:ext uri="{FF2B5EF4-FFF2-40B4-BE49-F238E27FC236}">
                <a16:creationId xmlns:a16="http://schemas.microsoft.com/office/drawing/2014/main" id="{E509E544-F8BE-4BF0-BAC5-F723E310CC00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6334125" y="3990975"/>
            <a:ext cx="1468438" cy="4333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2DACFF9-AC0F-4359-89ED-180FC9A9B074}" type="datetime'19.''12.''''''2''''''0''''''''''2''''''2'''''''''">
              <a:rPr kumimoji="0" lang="nb-NO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19.12.2022</a:t>
            </a:fld>
            <a:endParaRPr kumimoji="0" lang="nb-NO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Prod.data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 Unit4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tilgjengelig for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prod.setting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9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10383838" y="6035675"/>
            <a:ext cx="1412875" cy="49530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7835F71-3BB6-4BA5-905F-DA7FAFDF8EEC}" type="datetime'''''08''''''''''''.0''''3.''''''''''''''''''2''02''3'''''">
              <a:rPr kumimoji="0" lang="nb-NO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08.03.2023</a:t>
            </a:fld>
            <a:endParaRPr kumimoji="0" lang="nb-NO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Versjon av Årsbudsjett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LTB runde 3</a:t>
            </a:r>
          </a:p>
        </p:txBody>
      </p:sp>
      <p:sp useBgFill="1">
        <p:nvSpPr>
          <p:cNvPr id="203" name="Plassholder for tekst 2">
            <a:extLst>
              <a:ext uri="{FF2B5EF4-FFF2-40B4-BE49-F238E27FC236}">
                <a16:creationId xmlns:a16="http://schemas.microsoft.com/office/drawing/2014/main" id="{0306A8BB-317B-4EC6-9D5E-125583D9FB60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6065838" y="6035675"/>
            <a:ext cx="2003425" cy="7540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19.12.2022 Paga-last slår av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20.12.2022 Versjon av alle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moduler LTB3 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Budsjettmodul,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Inv.plan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BOA og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samspillmodul slås av for input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A59E2BA4-113B-4D90-B18E-D38E0EA5BE75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693738" y="1512888"/>
            <a:ext cx="1252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Bemanningsplanen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Oppdateres fra Paga</a:t>
            </a:r>
          </a:p>
        </p:txBody>
      </p:sp>
      <p:sp>
        <p:nvSpPr>
          <p:cNvPr id="240" name="Plassholder for tekst 2">
            <a:extLst>
              <a:ext uri="{FF2B5EF4-FFF2-40B4-BE49-F238E27FC236}">
                <a16:creationId xmlns:a16="http://schemas.microsoft.com/office/drawing/2014/main" id="{1DB4DCB6-3C91-4680-B2B3-957971C9E97C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693738" y="2011363"/>
            <a:ext cx="19192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Bemanningsplanen oppdateres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manuelt</a:t>
            </a:r>
          </a:p>
        </p:txBody>
      </p:sp>
    </p:spTree>
    <p:extLst>
      <p:ext uri="{BB962C8B-B14F-4D97-AF65-F5344CB8AC3E}">
        <p14:creationId xmlns:p14="http://schemas.microsoft.com/office/powerpoint/2010/main" val="84468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9203B680-61B4-B6D5-BE5A-A646B5545D4C}"/>
              </a:ext>
            </a:extLst>
          </p:cNvPr>
          <p:cNvSpPr txBox="1">
            <a:spLocks/>
          </p:cNvSpPr>
          <p:nvPr/>
        </p:nvSpPr>
        <p:spPr>
          <a:xfrm>
            <a:off x="439366" y="851716"/>
            <a:ext cx="10883630" cy="5488160"/>
          </a:xfrm>
          <a:prstGeom prst="rect">
            <a:avLst/>
          </a:prstGeom>
        </p:spPr>
        <p:txBody>
          <a:bodyPr lIns="91440" tIns="45720" rIns="91440" bIns="45720" anchor="t">
            <a:normAutofit fontScale="550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Budsjettfrist settes </a:t>
            </a:r>
            <a:r>
              <a:rPr kumimoji="0" lang="nb-NO" sz="32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8. mars 2023</a:t>
            </a:r>
            <a:r>
              <a:rPr lang="nb-NO" u="sng"/>
              <a:t> </a:t>
            </a:r>
            <a:endParaRPr lang="nb-NO">
              <a:ea typeface="+mn-ea"/>
            </a:endParaRPr>
          </a:p>
          <a:p>
            <a:pPr marL="456565" marR="0" lvl="0" indent="-4565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Budsjett- og prognosemodulen og investeringsplan vil være </a:t>
            </a:r>
            <a:r>
              <a:rPr kumimoji="0" lang="nb-NO" sz="32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utilgjengelig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for input for brukere fra 20.12.22 -16.1.23 og fra 9.3.23 inntil årsskifte er gjennomført (</a:t>
            </a:r>
            <a:r>
              <a:rPr kumimoji="0" lang="nb-NO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14.4.23)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lvl="1" indent="-380365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Ingen prognose i desember</a:t>
            </a:r>
            <a:r>
              <a:rPr lang="nb-NO" sz="2650"/>
              <a:t>,</a:t>
            </a: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første prognose i 2023</a:t>
            </a:r>
            <a:r>
              <a:rPr lang="nb-NO" sz="2650"/>
              <a:t>:</a:t>
            </a: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mai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456565" marR="0" lvl="0" indent="-4565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Versjoner – viser kun data i gammel økonomimodell (alle moduler)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456565" marR="0" lvl="0" indent="-4565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Konvertering av lønnsbudsjettet fra bemanningsplan til Budsjettmodulen i uke 6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Innebærer at endringer i Bemanningsplanen (lønnsbudsjettet) gjort i perioden 20.12.22 – 1.2.23 blir automatisk konvertert inn i Budsjettmodulen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Endelig kvalitetssikring i Budsjettmodulen må utføres lokalt ved den enkelte enhet ved endring i struktur på k-sted eller delprosjekt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Konvertering blir gjort på k-sted, fra prosjekt til delprosjekt og konto (gammelt til nytt). Det blir ikke gjort konvertering på personnivå i Bemanningsplan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NB: Evt. endringer i lønnsbudsjettet direkte i Budsjettmodulen gjort i perioden 20.12.22-1.2.23 blir overskrevet ved denne konverteringen (med unntak av data i budsjettkonsolideringsflaten)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456565" marR="0" lvl="0" indent="-4565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For hjelp til oppfølgings-/prognosearbeidet på lønnskostnader i 2023 anbefales det å: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lvl="1" indent="-380365"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Beholde konverteringsoversikt lokalt (delprosjekt og k-sted)</a:t>
            </a:r>
            <a:r>
              <a:rPr lang="nb-NO" sz="2650"/>
              <a:t> 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Beholde grunnlag for kontering av alle </a:t>
            </a:r>
            <a:r>
              <a:rPr kumimoji="0" lang="nb-NO" sz="265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ansatteforhold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456565" marR="0" lvl="0" indent="-4565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Budsjettering av evt. endringer i lønnskostnader direkte i budsjettmodulen er mulig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Vær obs på evt. endringer i forhold til oppfølging i 2023 da endringer på lønnsbudsjettet direkte i budsjettmodulen ikke er med i versjon i Bemanningsplanen</a:t>
            </a:r>
            <a:endParaRPr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456565" marR="0" lvl="0" indent="-4565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Det foretas ikke årsskifte fra 22 til 23 i bemanningsplanen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marR="0" lvl="1" indent="-38036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nb-NO" sz="2650"/>
              <a:t>Ny</a:t>
            </a:r>
            <a:r>
              <a:rPr kumimoji="0" lang="nb-NO" sz="26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bemanningsplan utarbeides innen utgangen av 2023</a:t>
            </a:r>
            <a:endParaRPr kumimoji="0" lang="nb-NO" sz="26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989965" lvl="1" indent="-380365">
              <a:defRPr/>
            </a:pPr>
            <a:r>
              <a:rPr lang="nb-NO" sz="2650"/>
              <a:t>Gammel bemanningsplan (inkl. versjoner) holdes tilgjengelig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B7417DF-7B0D-B3F9-D32A-5A9567E1DD2A}"/>
              </a:ext>
            </a:extLst>
          </p:cNvPr>
          <p:cNvSpPr txBox="1">
            <a:spLocks/>
          </p:cNvSpPr>
          <p:nvPr/>
        </p:nvSpPr>
        <p:spPr>
          <a:xfrm>
            <a:off x="439366" y="204281"/>
            <a:ext cx="10515600" cy="1063081"/>
          </a:xfrm>
          <a:prstGeom prst="rect">
            <a:avLst/>
          </a:prstGeom>
        </p:spPr>
        <p:txBody>
          <a:bodyPr vert="horz"/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Konsekvenser</a:t>
            </a:r>
          </a:p>
        </p:txBody>
      </p:sp>
    </p:spTree>
    <p:extLst>
      <p:ext uri="{BB962C8B-B14F-4D97-AF65-F5344CB8AC3E}">
        <p14:creationId xmlns:p14="http://schemas.microsoft.com/office/powerpoint/2010/main" val="25088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24329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>
                          <a:solidFill>
                            <a:schemeClr val="tx1"/>
                          </a:solidFill>
                        </a:rPr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/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1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EF6C31A-151A-881C-B587-4EE2A54AD6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EF6C31A-151A-881C-B587-4EE2A54AD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882149-86FF-7CB2-E9E5-75ADADEC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Intro til emne investeringer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A680-E68E-15AD-62A9-731AD951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8695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/>
              <a:t>Læringsmål :</a:t>
            </a:r>
          </a:p>
          <a:p>
            <a:pPr lvl="1"/>
            <a:r>
              <a:rPr lang="nb-NO" sz="2000" err="1"/>
              <a:t>Controllere</a:t>
            </a:r>
            <a:r>
              <a:rPr lang="nb-NO" sz="2000"/>
              <a:t> skal forstå forpliktelsesmodellen og hva det betyr for oppfølging av regnskapsresultatet </a:t>
            </a:r>
            <a:r>
              <a:rPr lang="nb-NO" sz="2000" err="1"/>
              <a:t>mtp</a:t>
            </a:r>
            <a:r>
              <a:rPr lang="nb-NO" sz="2000"/>
              <a:t>. investeringer med den nye løsningen</a:t>
            </a:r>
          </a:p>
          <a:p>
            <a:pPr lvl="2"/>
            <a:r>
              <a:rPr lang="nb-NO" sz="1800"/>
              <a:t>Intro til forpliktelsesmodellen</a:t>
            </a:r>
          </a:p>
          <a:p>
            <a:pPr lvl="2"/>
            <a:r>
              <a:rPr lang="nb-NO" sz="1800"/>
              <a:t>Hvordan vi vil forholde oss til forpliktelsesmodellen når det gjelder oppfølging av </a:t>
            </a:r>
            <a:r>
              <a:rPr lang="nb-NO" sz="1800" err="1"/>
              <a:t>regnkapsresultat</a:t>
            </a:r>
            <a:r>
              <a:rPr lang="nb-NO" sz="1800"/>
              <a:t> mot budsjett </a:t>
            </a:r>
            <a:r>
              <a:rPr lang="nb-NO" sz="1800" err="1"/>
              <a:t>mtp</a:t>
            </a:r>
            <a:r>
              <a:rPr lang="nb-NO" sz="1800"/>
              <a:t>. investeringer i BEVISST</a:t>
            </a:r>
          </a:p>
          <a:p>
            <a:r>
              <a:rPr lang="nb-NO" sz="2400"/>
              <a:t>Henvisning til rutiner og evt. e-læring</a:t>
            </a:r>
          </a:p>
          <a:p>
            <a:pPr lvl="1"/>
            <a:r>
              <a:rPr lang="nb-NO" sz="2000">
                <a:hlinkClick r:id="rId5"/>
              </a:rPr>
              <a:t>BOTT-samarbeidets side for anleggsmidler</a:t>
            </a:r>
            <a:endParaRPr lang="nb-NO" sz="2000"/>
          </a:p>
          <a:p>
            <a:pPr lvl="1"/>
            <a:r>
              <a:rPr lang="nb-NO" sz="2000">
                <a:hlinkClick r:id="rId6"/>
              </a:rPr>
              <a:t>E-læring anleggshåndterer</a:t>
            </a: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873202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1337F-42DD-5CFD-1743-D92E39C0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Investeringer</a:t>
            </a:r>
          </a:p>
        </p:txBody>
      </p:sp>
      <p:sp>
        <p:nvSpPr>
          <p:cNvPr id="58" name="Plassholder for innhold 2">
            <a:extLst>
              <a:ext uri="{FF2B5EF4-FFF2-40B4-BE49-F238E27FC236}">
                <a16:creationId xmlns:a16="http://schemas.microsoft.com/office/drawing/2014/main" id="{2714F8A9-07B3-2326-6A6E-6C6B74E1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Med Investering menes:</a:t>
            </a:r>
          </a:p>
          <a:p>
            <a:pPr lvl="1"/>
            <a:r>
              <a:rPr lang="nb-NO"/>
              <a:t>Utstyr med levetid &gt; 3 år</a:t>
            </a:r>
          </a:p>
          <a:p>
            <a:pPr lvl="1"/>
            <a:r>
              <a:rPr lang="nb-NO"/>
              <a:t>Anskaffelseskost &gt; NOK 50 000 </a:t>
            </a:r>
            <a:r>
              <a:rPr lang="nb-NO" err="1"/>
              <a:t>inkl.MVA</a:t>
            </a:r>
            <a:endParaRPr lang="nb-NO"/>
          </a:p>
          <a:p>
            <a:pPr lvl="1"/>
            <a:r>
              <a:rPr lang="nb-NO"/>
              <a:t>Unntak poolaktivering for pc og inventar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CDF31D78-FB8D-BBB9-94AD-D0A23B612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18742"/>
              </p:ext>
            </p:extLst>
          </p:nvPr>
        </p:nvGraphicFramePr>
        <p:xfrm>
          <a:off x="838200" y="4171220"/>
          <a:ext cx="9785486" cy="14567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2743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4892743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529745">
                <a:tc>
                  <a:txBody>
                    <a:bodyPr/>
                    <a:lstStyle/>
                    <a:p>
                      <a:r>
                        <a:rPr lang="nb-NO" sz="1800"/>
                        <a:t>Dagens løsning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927053">
                <a:tc>
                  <a:txBody>
                    <a:bodyPr/>
                    <a:lstStyle/>
                    <a:p>
                      <a:r>
                        <a:rPr lang="nb-NO" sz="1800"/>
                        <a:t>Kontering av faktura på investering er i resultatet på 4-konti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Kontering av faktura på investering er i balansen på 1-konti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23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A7F1495-3DE7-4F3E-BEFD-81DF98C22A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585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A7F1495-3DE7-4F3E-BEFD-81DF98C22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CC4E980-59E6-4DC1-B6B1-BEED9D72D56E}"/>
              </a:ext>
            </a:extLst>
          </p:cNvPr>
          <p:cNvSpPr/>
          <p:nvPr/>
        </p:nvSpPr>
        <p:spPr>
          <a:xfrm>
            <a:off x="6508021" y="2057716"/>
            <a:ext cx="5045726" cy="149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18258E-33BD-4B8B-9CA7-CC5924ACFE97}"/>
              </a:ext>
            </a:extLst>
          </p:cNvPr>
          <p:cNvSpPr/>
          <p:nvPr/>
        </p:nvSpPr>
        <p:spPr>
          <a:xfrm>
            <a:off x="638254" y="2115650"/>
            <a:ext cx="5045726" cy="149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AE29B-8986-5693-B370-6CF4063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Presisering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E4FE20-5CF8-4209-B3EF-70D00EC2009F}"/>
              </a:ext>
            </a:extLst>
          </p:cNvPr>
          <p:cNvSpPr txBox="1"/>
          <p:nvPr/>
        </p:nvSpPr>
        <p:spPr>
          <a:xfrm>
            <a:off x="451689" y="1310845"/>
            <a:ext cx="1110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Dette kurset er for de med rollene </a:t>
            </a:r>
            <a:r>
              <a:rPr lang="nb-NO" err="1"/>
              <a:t>controller</a:t>
            </a:r>
            <a:r>
              <a:rPr lang="nb-NO"/>
              <a:t> og </a:t>
            </a:r>
            <a:r>
              <a:rPr lang="nb-NO" err="1"/>
              <a:t>periodeavslutter</a:t>
            </a:r>
            <a:r>
              <a:rPr lang="nb-NO"/>
              <a:t> enhet. Det blir egen opplæring for bilagsbehandler og anleggshåndterer</a:t>
            </a:r>
          </a:p>
          <a:p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8B39A-9894-4EAE-AF22-F4B32D81AF0E}"/>
              </a:ext>
            </a:extLst>
          </p:cNvPr>
          <p:cNvSpPr txBox="1"/>
          <p:nvPr/>
        </p:nvSpPr>
        <p:spPr>
          <a:xfrm>
            <a:off x="1914884" y="2708200"/>
            <a:ext cx="3866666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>
                <a:solidFill>
                  <a:schemeClr val="tx2"/>
                </a:solidFill>
              </a:rPr>
              <a:t>Opplæring anleggshåndterer: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79EED-6A55-432E-827D-8147F9F51F5F}"/>
              </a:ext>
            </a:extLst>
          </p:cNvPr>
          <p:cNvSpPr txBox="1"/>
          <p:nvPr/>
        </p:nvSpPr>
        <p:spPr>
          <a:xfrm>
            <a:off x="638254" y="3875352"/>
            <a:ext cx="4936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6"/>
              </a:rPr>
              <a:t>BOTT E-læring: </a:t>
            </a:r>
            <a:r>
              <a:rPr lang="nb-NO"/>
              <a:t>Anleggshåndterer</a:t>
            </a:r>
          </a:p>
          <a:p>
            <a:endParaRPr lang="nb-NO"/>
          </a:p>
          <a:p>
            <a:r>
              <a:rPr lang="nb-NO">
                <a:hlinkClick r:id="rId7"/>
              </a:rPr>
              <a:t>NTNU E-læring: </a:t>
            </a:r>
            <a:r>
              <a:rPr lang="nb-NO"/>
              <a:t>Innføring i økonomimodell</a:t>
            </a:r>
          </a:p>
          <a:p>
            <a:endParaRPr lang="nb-NO"/>
          </a:p>
          <a:p>
            <a:r>
              <a:rPr lang="nb-NO"/>
              <a:t>NTNU Kurs for anleggshåndterer: 19. desember kl. 13-14.30</a:t>
            </a:r>
          </a:p>
          <a:p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9A133-444A-4141-8DCD-195EDE8A2E63}"/>
              </a:ext>
            </a:extLst>
          </p:cNvPr>
          <p:cNvSpPr txBox="1"/>
          <p:nvPr/>
        </p:nvSpPr>
        <p:spPr>
          <a:xfrm>
            <a:off x="7950765" y="2619970"/>
            <a:ext cx="6230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>
                <a:solidFill>
                  <a:schemeClr val="tx2"/>
                </a:solidFill>
              </a:rPr>
              <a:t>Opplæring bilagsbehandler</a:t>
            </a:r>
            <a:r>
              <a:rPr lang="nb-NO"/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5F17F-250F-4C69-AA87-90FE022FFDAA}"/>
              </a:ext>
            </a:extLst>
          </p:cNvPr>
          <p:cNvSpPr txBox="1"/>
          <p:nvPr/>
        </p:nvSpPr>
        <p:spPr>
          <a:xfrm>
            <a:off x="6508021" y="3866944"/>
            <a:ext cx="5045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8"/>
              </a:rPr>
              <a:t>BOTT E-læring: </a:t>
            </a:r>
            <a:r>
              <a:rPr lang="nb-NO"/>
              <a:t>Bilagshandler</a:t>
            </a:r>
          </a:p>
          <a:p>
            <a:endParaRPr lang="nb-NO"/>
          </a:p>
          <a:p>
            <a:r>
              <a:rPr lang="nb-NO">
                <a:hlinkClick r:id="rId7"/>
              </a:rPr>
              <a:t>NTNU E-læring: </a:t>
            </a:r>
            <a:r>
              <a:rPr lang="nb-NO"/>
              <a:t>Innføring i økonomimodell</a:t>
            </a:r>
          </a:p>
          <a:p>
            <a:endParaRPr lang="nb-NO"/>
          </a:p>
          <a:p>
            <a:r>
              <a:rPr lang="nb-NO"/>
              <a:t>NTNU Kurs for bilagsbehandler: 18.januar kl. 09-10.30</a:t>
            </a:r>
          </a:p>
          <a:p>
            <a:endParaRPr lang="nb-NO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BA9C725-ACA7-46FE-9322-650C829138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4585" y="2170249"/>
            <a:ext cx="1069616" cy="113444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03F58B8-562B-43D3-9791-F15400F3A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828" y="2234175"/>
            <a:ext cx="1069616" cy="11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3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73E55-3603-D086-E6E8-683E5CDA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1775"/>
          </a:xfrm>
        </p:spPr>
        <p:txBody>
          <a:bodyPr/>
          <a:lstStyle/>
          <a:p>
            <a:r>
              <a:rPr lang="nb-NO"/>
              <a:t>Anlegg under utførelse – bygg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EF8E7-EFDE-63CC-7358-942822AC6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111" y="1362808"/>
            <a:ext cx="5384800" cy="4525963"/>
          </a:xfrm>
        </p:spPr>
        <p:txBody>
          <a:bodyPr/>
          <a:lstStyle/>
          <a:p>
            <a:r>
              <a:rPr lang="nb-NO"/>
              <a:t>Vedlikehold</a:t>
            </a:r>
          </a:p>
          <a:p>
            <a:pPr lvl="1"/>
            <a:r>
              <a:rPr lang="nb-NO" sz="2133"/>
              <a:t>Kostnader som er nødvendig for å holde objektet i samme stand som da det var nytt </a:t>
            </a:r>
          </a:p>
          <a:p>
            <a:pPr lvl="1"/>
            <a:r>
              <a:rPr lang="nb-NO" sz="2133"/>
              <a:t>Kontoklasse 66xx Reparasjon og vedlikehold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07D405-6FA7-6A15-2A76-AB397C3F1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659" y="1362807"/>
            <a:ext cx="5384800" cy="4525963"/>
          </a:xfrm>
        </p:spPr>
        <p:txBody>
          <a:bodyPr/>
          <a:lstStyle/>
          <a:p>
            <a:r>
              <a:rPr lang="nb-NO"/>
              <a:t>Påkostning</a:t>
            </a:r>
          </a:p>
          <a:p>
            <a:pPr lvl="1"/>
            <a:r>
              <a:rPr lang="nb-NO" sz="2133"/>
              <a:t>Kostnader som hever standarden på eiendommen</a:t>
            </a:r>
          </a:p>
          <a:p>
            <a:pPr lvl="1"/>
            <a:r>
              <a:rPr lang="nb-NO" sz="2133"/>
              <a:t>Eiendomsavdelingen må godkjenne dersom det skal være påkostning av bygget</a:t>
            </a:r>
          </a:p>
          <a:p>
            <a:pPr lvl="2"/>
            <a:r>
              <a:rPr lang="nb-NO" sz="1600"/>
              <a:t>Dialog med arealkontakten ved fakultet</a:t>
            </a:r>
          </a:p>
        </p:txBody>
      </p:sp>
      <p:graphicFrame>
        <p:nvGraphicFramePr>
          <p:cNvPr id="6" name="Tabell 3">
            <a:extLst>
              <a:ext uri="{FF2B5EF4-FFF2-40B4-BE49-F238E27FC236}">
                <a16:creationId xmlns:a16="http://schemas.microsoft.com/office/drawing/2014/main" id="{3379CC1A-4B67-A325-D639-CC0C9CD58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54486"/>
              </p:ext>
            </p:extLst>
          </p:nvPr>
        </p:nvGraphicFramePr>
        <p:xfrm>
          <a:off x="6379307" y="4450807"/>
          <a:ext cx="5462014" cy="19119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1007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731007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722354">
                <a:tc>
                  <a:txBody>
                    <a:bodyPr/>
                    <a:lstStyle/>
                    <a:p>
                      <a:r>
                        <a:rPr lang="nb-NO" sz="2400"/>
                        <a:t>Dagens løsning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Løsning fra 01.01.2023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1058509">
                <a:tc>
                  <a:txBody>
                    <a:bodyPr/>
                    <a:lstStyle/>
                    <a:p>
                      <a:r>
                        <a:rPr lang="nb-NO" sz="1600"/>
                        <a:t>Kontering av faktura på investering er i resultatet på 46xx – konti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Kontering av faktura på investering er i balansen på 113x – konti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C448EBCF-2CCF-4A47-F0D3-C5A99A3F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50" y="3992057"/>
            <a:ext cx="4901321" cy="16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20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FDBC49-9826-41B0-BC7A-5F3C1D70D020}"/>
              </a:ext>
            </a:extLst>
          </p:cNvPr>
          <p:cNvSpPr/>
          <p:nvPr/>
        </p:nvSpPr>
        <p:spPr>
          <a:xfrm>
            <a:off x="9654746" y="5906530"/>
            <a:ext cx="2537254" cy="95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5" name="Rektangel 3">
            <a:hlinkClick r:id="" action="ppaction://noaction"/>
            <a:extLst>
              <a:ext uri="{FF2B5EF4-FFF2-40B4-BE49-F238E27FC236}">
                <a16:creationId xmlns:a16="http://schemas.microsoft.com/office/drawing/2014/main" id="{2DD8E70F-E63E-46FE-A20D-2F6CE7F81E13}"/>
              </a:ext>
            </a:extLst>
          </p:cNvPr>
          <p:cNvSpPr/>
          <p:nvPr/>
        </p:nvSpPr>
        <p:spPr>
          <a:xfrm>
            <a:off x="922638" y="4876801"/>
            <a:ext cx="1309816" cy="708454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46" name="Rektangel 4">
            <a:extLst>
              <a:ext uri="{FF2B5EF4-FFF2-40B4-BE49-F238E27FC236}">
                <a16:creationId xmlns:a16="http://schemas.microsoft.com/office/drawing/2014/main" id="{06A7AB8E-BCF0-4EAF-A11E-400AA7781C25}"/>
              </a:ext>
            </a:extLst>
          </p:cNvPr>
          <p:cNvSpPr/>
          <p:nvPr/>
        </p:nvSpPr>
        <p:spPr>
          <a:xfrm>
            <a:off x="2708601" y="4876801"/>
            <a:ext cx="1309816" cy="708454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47" name="Rektangel 5">
            <a:extLst>
              <a:ext uri="{FF2B5EF4-FFF2-40B4-BE49-F238E27FC236}">
                <a16:creationId xmlns:a16="http://schemas.microsoft.com/office/drawing/2014/main" id="{234D059C-35E0-4BE8-B5EF-C4B997CD31F2}"/>
              </a:ext>
            </a:extLst>
          </p:cNvPr>
          <p:cNvSpPr/>
          <p:nvPr/>
        </p:nvSpPr>
        <p:spPr>
          <a:xfrm>
            <a:off x="4494564" y="4876801"/>
            <a:ext cx="1309816" cy="708454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48" name="Rektangel 6">
            <a:extLst>
              <a:ext uri="{FF2B5EF4-FFF2-40B4-BE49-F238E27FC236}">
                <a16:creationId xmlns:a16="http://schemas.microsoft.com/office/drawing/2014/main" id="{BA937D81-17DE-4183-A553-97DE36C80190}"/>
              </a:ext>
            </a:extLst>
          </p:cNvPr>
          <p:cNvSpPr/>
          <p:nvPr/>
        </p:nvSpPr>
        <p:spPr>
          <a:xfrm>
            <a:off x="9852454" y="4876801"/>
            <a:ext cx="1309816" cy="708454"/>
          </a:xfrm>
          <a:prstGeom prst="rect">
            <a:avLst/>
          </a:prstGeom>
          <a:pattFill prst="smCheck">
            <a:fgClr>
              <a:srgbClr val="7FCBD5"/>
            </a:fgClr>
            <a:bgClr>
              <a:sysClr val="window" lastClr="FFFFFF"/>
            </a:bgClr>
          </a:pattFill>
          <a:ln>
            <a:solidFill>
              <a:srgbClr val="7FCBD5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Bygg</a:t>
            </a:r>
          </a:p>
        </p:txBody>
      </p:sp>
      <p:sp>
        <p:nvSpPr>
          <p:cNvPr id="49" name="Rektangel 7">
            <a:extLst>
              <a:ext uri="{FF2B5EF4-FFF2-40B4-BE49-F238E27FC236}">
                <a16:creationId xmlns:a16="http://schemas.microsoft.com/office/drawing/2014/main" id="{B7255A48-E92D-44E4-B879-6ECCE75D1FD0}"/>
              </a:ext>
            </a:extLst>
          </p:cNvPr>
          <p:cNvSpPr/>
          <p:nvPr/>
        </p:nvSpPr>
        <p:spPr>
          <a:xfrm>
            <a:off x="6280527" y="4876801"/>
            <a:ext cx="1309816" cy="708454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50" name="Rektangel 8">
            <a:extLst>
              <a:ext uri="{FF2B5EF4-FFF2-40B4-BE49-F238E27FC236}">
                <a16:creationId xmlns:a16="http://schemas.microsoft.com/office/drawing/2014/main" id="{F26D6705-7631-4237-8319-DEBD2369F25D}"/>
              </a:ext>
            </a:extLst>
          </p:cNvPr>
          <p:cNvSpPr/>
          <p:nvPr/>
        </p:nvSpPr>
        <p:spPr>
          <a:xfrm>
            <a:off x="8066490" y="4876801"/>
            <a:ext cx="1309816" cy="708454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Anlegg</a:t>
            </a:r>
          </a:p>
        </p:txBody>
      </p:sp>
      <p:sp>
        <p:nvSpPr>
          <p:cNvPr id="51" name="Rektangel 9">
            <a:hlinkClick r:id="" action="ppaction://noaction"/>
            <a:extLst>
              <a:ext uri="{FF2B5EF4-FFF2-40B4-BE49-F238E27FC236}">
                <a16:creationId xmlns:a16="http://schemas.microsoft.com/office/drawing/2014/main" id="{A0AFCA73-F0B9-4575-B2EB-880C86BCC390}"/>
              </a:ext>
            </a:extLst>
          </p:cNvPr>
          <p:cNvSpPr/>
          <p:nvPr/>
        </p:nvSpPr>
        <p:spPr>
          <a:xfrm>
            <a:off x="8066490" y="1216031"/>
            <a:ext cx="1309816" cy="473677"/>
          </a:xfrm>
          <a:prstGeom prst="rect">
            <a:avLst/>
          </a:prstGeom>
          <a:pattFill prst="smCheck">
            <a:fgClr>
              <a:srgbClr val="F39FA9"/>
            </a:fgClr>
            <a:bgClr>
              <a:sysClr val="window" lastClr="FFFFFF"/>
            </a:bgClr>
          </a:pattFill>
          <a:ln>
            <a:solidFill>
              <a:srgbClr val="F39FA9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Plassering</a:t>
            </a:r>
          </a:p>
        </p:txBody>
      </p:sp>
      <p:sp>
        <p:nvSpPr>
          <p:cNvPr id="52" name="Rektangel 10">
            <a:hlinkClick r:id="" action="ppaction://noaction"/>
            <a:extLst>
              <a:ext uri="{FF2B5EF4-FFF2-40B4-BE49-F238E27FC236}">
                <a16:creationId xmlns:a16="http://schemas.microsoft.com/office/drawing/2014/main" id="{0A1F61E5-AECB-46B9-8BEF-E44451F2FDCA}"/>
              </a:ext>
            </a:extLst>
          </p:cNvPr>
          <p:cNvSpPr/>
          <p:nvPr/>
        </p:nvSpPr>
        <p:spPr>
          <a:xfrm>
            <a:off x="8066490" y="2604934"/>
            <a:ext cx="1309816" cy="473677"/>
          </a:xfrm>
          <a:prstGeom prst="rect">
            <a:avLst/>
          </a:prstGeom>
          <a:pattFill prst="smCheck">
            <a:fgClr>
              <a:srgbClr val="F39FA9"/>
            </a:fgClr>
            <a:bgClr>
              <a:sysClr val="window" lastClr="FFFFFF"/>
            </a:bgClr>
          </a:pattFill>
          <a:ln>
            <a:solidFill>
              <a:srgbClr val="F39FA9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Serienr</a:t>
            </a: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" name="Rektangel 1">
            <a:extLst>
              <a:ext uri="{FF2B5EF4-FFF2-40B4-BE49-F238E27FC236}">
                <a16:creationId xmlns:a16="http://schemas.microsoft.com/office/drawing/2014/main" id="{547F2D22-24EB-49D7-94B5-778536D8075A}"/>
              </a:ext>
            </a:extLst>
          </p:cNvPr>
          <p:cNvSpPr/>
          <p:nvPr/>
        </p:nvSpPr>
        <p:spPr>
          <a:xfrm>
            <a:off x="9654746" y="5906530"/>
            <a:ext cx="2537254" cy="9514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ktangel 11">
            <a:hlinkClick r:id="" action="ppaction://noaction"/>
            <a:extLst>
              <a:ext uri="{FF2B5EF4-FFF2-40B4-BE49-F238E27FC236}">
                <a16:creationId xmlns:a16="http://schemas.microsoft.com/office/drawing/2014/main" id="{C8A4D3B3-959B-4C51-BF27-2CF56B190FB4}"/>
              </a:ext>
            </a:extLst>
          </p:cNvPr>
          <p:cNvSpPr/>
          <p:nvPr/>
        </p:nvSpPr>
        <p:spPr>
          <a:xfrm>
            <a:off x="8066490" y="1910483"/>
            <a:ext cx="1309816" cy="473677"/>
          </a:xfrm>
          <a:prstGeom prst="rect">
            <a:avLst/>
          </a:prstGeom>
          <a:pattFill prst="smCheck">
            <a:fgClr>
              <a:srgbClr val="F39FA9"/>
            </a:fgClr>
            <a:bgClr>
              <a:sysClr val="window" lastClr="FFFFFF"/>
            </a:bgClr>
          </a:pattFill>
          <a:ln>
            <a:solidFill>
              <a:srgbClr val="F39FA9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Servicetag</a:t>
            </a:r>
            <a:endParaRPr kumimoji="0" lang="nb-N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ktangel 12">
            <a:hlinkClick r:id="" action="ppaction://noaction"/>
            <a:extLst>
              <a:ext uri="{FF2B5EF4-FFF2-40B4-BE49-F238E27FC236}">
                <a16:creationId xmlns:a16="http://schemas.microsoft.com/office/drawing/2014/main" id="{E52B1F2D-715E-47F1-AE4D-88596169F87F}"/>
              </a:ext>
            </a:extLst>
          </p:cNvPr>
          <p:cNvSpPr/>
          <p:nvPr/>
        </p:nvSpPr>
        <p:spPr>
          <a:xfrm>
            <a:off x="8066490" y="3993836"/>
            <a:ext cx="1309816" cy="473677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Eiersted</a:t>
            </a:r>
          </a:p>
        </p:txBody>
      </p:sp>
      <p:sp>
        <p:nvSpPr>
          <p:cNvPr id="56" name="Rektangel 13">
            <a:hlinkClick r:id="" action="ppaction://noaction"/>
            <a:extLst>
              <a:ext uri="{FF2B5EF4-FFF2-40B4-BE49-F238E27FC236}">
                <a16:creationId xmlns:a16="http://schemas.microsoft.com/office/drawing/2014/main" id="{910E41F3-E459-4459-AE2B-6E96993565B2}"/>
              </a:ext>
            </a:extLst>
          </p:cNvPr>
          <p:cNvSpPr/>
          <p:nvPr/>
        </p:nvSpPr>
        <p:spPr>
          <a:xfrm>
            <a:off x="8066490" y="3299385"/>
            <a:ext cx="1309816" cy="473677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Utstyrsgrp</a:t>
            </a: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7" name="Rektangel 14">
            <a:hlinkClick r:id="" action="ppaction://noaction"/>
            <a:extLst>
              <a:ext uri="{FF2B5EF4-FFF2-40B4-BE49-F238E27FC236}">
                <a16:creationId xmlns:a16="http://schemas.microsoft.com/office/drawing/2014/main" id="{B0D316B2-7E05-4E1A-8C38-6180F6296908}"/>
              </a:ext>
            </a:extLst>
          </p:cNvPr>
          <p:cNvSpPr/>
          <p:nvPr/>
        </p:nvSpPr>
        <p:spPr>
          <a:xfrm>
            <a:off x="8066490" y="5994543"/>
            <a:ext cx="1309816" cy="473677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Anleggsgrp</a:t>
            </a: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58" name="Rett pilkobling 15">
            <a:extLst>
              <a:ext uri="{FF2B5EF4-FFF2-40B4-BE49-F238E27FC236}">
                <a16:creationId xmlns:a16="http://schemas.microsoft.com/office/drawing/2014/main" id="{799493CE-93F4-4921-842B-1B4DBDC69C13}"/>
              </a:ext>
            </a:extLst>
          </p:cNvPr>
          <p:cNvCxnSpPr>
            <a:stCxn id="49" idx="1"/>
            <a:endCxn id="47" idx="3"/>
          </p:cNvCxnSpPr>
          <p:nvPr/>
        </p:nvCxnSpPr>
        <p:spPr>
          <a:xfrm flipH="1">
            <a:off x="5804380" y="5231028"/>
            <a:ext cx="476147" cy="0"/>
          </a:xfrm>
          <a:prstGeom prst="straightConnector1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Kobling: vinkel 16">
            <a:extLst>
              <a:ext uri="{FF2B5EF4-FFF2-40B4-BE49-F238E27FC236}">
                <a16:creationId xmlns:a16="http://schemas.microsoft.com/office/drawing/2014/main" id="{93ADDD83-EC7F-4211-B129-C11520F417C6}"/>
              </a:ext>
            </a:extLst>
          </p:cNvPr>
          <p:cNvCxnSpPr>
            <a:stCxn id="46" idx="0"/>
            <a:endCxn id="55" idx="1"/>
          </p:cNvCxnSpPr>
          <p:nvPr/>
        </p:nvCxnSpPr>
        <p:spPr>
          <a:xfrm rot="5400000" flipH="1" flipV="1">
            <a:off x="5391936" y="2202248"/>
            <a:ext cx="646126" cy="4702981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60" name="Tittel 1">
            <a:extLst>
              <a:ext uri="{FF2B5EF4-FFF2-40B4-BE49-F238E27FC236}">
                <a16:creationId xmlns:a16="http://schemas.microsoft.com/office/drawing/2014/main" id="{4BA8A692-A0F6-4DCE-A1A4-6F1EAB1455A1}"/>
              </a:ext>
            </a:extLst>
          </p:cNvPr>
          <p:cNvSpPr txBox="1">
            <a:spLocks/>
          </p:cNvSpPr>
          <p:nvPr/>
        </p:nvSpPr>
        <p:spPr>
          <a:xfrm>
            <a:off x="501660" y="1236448"/>
            <a:ext cx="6833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400">
                <a:solidFill>
                  <a:prstClr val="black"/>
                </a:solidFill>
                <a:latin typeface="Calibri Light" panose="020F0302020204030204"/>
              </a:rPr>
              <a:t>Anleggsmodell BOTT</a:t>
            </a:r>
          </a:p>
        </p:txBody>
      </p:sp>
      <p:sp>
        <p:nvSpPr>
          <p:cNvPr id="61" name="TekstSylinder 18">
            <a:extLst>
              <a:ext uri="{FF2B5EF4-FFF2-40B4-BE49-F238E27FC236}">
                <a16:creationId xmlns:a16="http://schemas.microsoft.com/office/drawing/2014/main" id="{82F60A08-5D98-43F9-BAC2-8F64C4DE2716}"/>
              </a:ext>
            </a:extLst>
          </p:cNvPr>
          <p:cNvSpPr txBox="1"/>
          <p:nvPr/>
        </p:nvSpPr>
        <p:spPr>
          <a:xfrm>
            <a:off x="2815694" y="6216680"/>
            <a:ext cx="3550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Én til én-forhold, der konto utleder anleggsgruppe</a:t>
            </a:r>
          </a:p>
        </p:txBody>
      </p:sp>
      <p:sp>
        <p:nvSpPr>
          <p:cNvPr id="62" name="TekstSylinder 19">
            <a:extLst>
              <a:ext uri="{FF2B5EF4-FFF2-40B4-BE49-F238E27FC236}">
                <a16:creationId xmlns:a16="http://schemas.microsoft.com/office/drawing/2014/main" id="{8940210A-67F4-4F04-ADE4-A12749EA83C7}"/>
              </a:ext>
            </a:extLst>
          </p:cNvPr>
          <p:cNvSpPr txBox="1"/>
          <p:nvPr/>
        </p:nvSpPr>
        <p:spPr>
          <a:xfrm>
            <a:off x="4176828" y="3951224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Forslag lik eiersted, kan overstyres</a:t>
            </a:r>
          </a:p>
        </p:txBody>
      </p:sp>
      <p:sp>
        <p:nvSpPr>
          <p:cNvPr id="63" name="Rektangel 20">
            <a:extLst>
              <a:ext uri="{FF2B5EF4-FFF2-40B4-BE49-F238E27FC236}">
                <a16:creationId xmlns:a16="http://schemas.microsoft.com/office/drawing/2014/main" id="{7FCABA49-7B88-4753-BF39-79C66468B961}"/>
              </a:ext>
            </a:extLst>
          </p:cNvPr>
          <p:cNvSpPr/>
          <p:nvPr/>
        </p:nvSpPr>
        <p:spPr>
          <a:xfrm>
            <a:off x="8066490" y="544649"/>
            <a:ext cx="1309816" cy="47367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Tillegg</a:t>
            </a:r>
          </a:p>
        </p:txBody>
      </p:sp>
      <p:cxnSp>
        <p:nvCxnSpPr>
          <p:cNvPr id="64" name="Kobling: vinkel 21">
            <a:extLst>
              <a:ext uri="{FF2B5EF4-FFF2-40B4-BE49-F238E27FC236}">
                <a16:creationId xmlns:a16="http://schemas.microsoft.com/office/drawing/2014/main" id="{14C39A1E-AC7E-471D-A6A0-CA6777258738}"/>
              </a:ext>
            </a:extLst>
          </p:cNvPr>
          <p:cNvCxnSpPr>
            <a:stCxn id="45" idx="2"/>
            <a:endCxn id="57" idx="1"/>
          </p:cNvCxnSpPr>
          <p:nvPr/>
        </p:nvCxnSpPr>
        <p:spPr>
          <a:xfrm rot="16200000" flipH="1">
            <a:off x="4498955" y="2663846"/>
            <a:ext cx="646127" cy="6488944"/>
          </a:xfrm>
          <a:prstGeom prst="bentConnector2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Rett pilkobling 23">
            <a:extLst>
              <a:ext uri="{FF2B5EF4-FFF2-40B4-BE49-F238E27FC236}">
                <a16:creationId xmlns:a16="http://schemas.microsoft.com/office/drawing/2014/main" id="{BD8877E8-7230-4589-87B8-B88078D1AAA8}"/>
              </a:ext>
            </a:extLst>
          </p:cNvPr>
          <p:cNvCxnSpPr>
            <a:stCxn id="49" idx="1"/>
            <a:endCxn id="47" idx="3"/>
          </p:cNvCxnSpPr>
          <p:nvPr/>
        </p:nvCxnSpPr>
        <p:spPr>
          <a:xfrm flipH="1">
            <a:off x="5804380" y="5231028"/>
            <a:ext cx="476147" cy="0"/>
          </a:xfrm>
          <a:prstGeom prst="straightConnector1">
            <a:avLst/>
          </a:prstGeom>
          <a:noFill/>
          <a:ln w="9525" cap="flat" cmpd="sng" algn="ctr">
            <a:solidFill>
              <a:srgbClr val="5B9BD5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F0CD7B3-BBE5-42DA-9557-73206F87D6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7095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F0CD7B3-BBE5-42DA-9557-73206F87D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2AB9B1-7872-47C7-A664-C9FBF4F7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586957"/>
          </a:xfrm>
        </p:spPr>
        <p:txBody>
          <a:bodyPr vert="horz"/>
          <a:lstStyle/>
          <a:p>
            <a:r>
              <a:rPr lang="nb-NO" sz="3200"/>
              <a:t>Forpliktelsesmodellen for bokføring av anleggsmidler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0717A-9490-4A9D-9B7B-0739EC52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Alle tilganger av anleggsmidler (investeringer) skal balanseføres</a:t>
            </a:r>
          </a:p>
          <a:p>
            <a:pPr lvl="1"/>
            <a:r>
              <a:rPr lang="nb-NO"/>
              <a:t>Investeringer føres i balansen i kontoklasse 1.</a:t>
            </a:r>
          </a:p>
          <a:p>
            <a:pPr lvl="1"/>
            <a:r>
              <a:rPr lang="nb-NO"/>
              <a:t>Resultatet blir belastet med total investeringssum</a:t>
            </a:r>
          </a:p>
          <a:p>
            <a:pPr lvl="2"/>
            <a:r>
              <a:rPr lang="nb-NO"/>
              <a:t>Debet 3911/3912/3913 «Inntektsført bevilgning benyttet til investeringer»</a:t>
            </a:r>
          </a:p>
          <a:p>
            <a:pPr lvl="2"/>
            <a:r>
              <a:rPr lang="nb-NO"/>
              <a:t>Kredit 2150/2151/2152 «Ikke inntektsført bevilgning til investering»</a:t>
            </a:r>
          </a:p>
          <a:p>
            <a:pPr lvl="1"/>
            <a:r>
              <a:rPr lang="nb-NO"/>
              <a:t>Forpliktelsesmodellen skal være resultatnøytral.</a:t>
            </a:r>
          </a:p>
          <a:p>
            <a:pPr lvl="2"/>
            <a:r>
              <a:rPr lang="nb-NO"/>
              <a:t>For hver aktivering av et anleggsmiddel i balansen oppstår det dermed en forpliktelse på gjeldssiden i balansen</a:t>
            </a:r>
          </a:p>
          <a:p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D2A999-F25A-4E17-A06F-AF280CEAE063}"/>
              </a:ext>
            </a:extLst>
          </p:cNvPr>
          <p:cNvSpPr txBox="1">
            <a:spLocks/>
          </p:cNvSpPr>
          <p:nvPr/>
        </p:nvSpPr>
        <p:spPr>
          <a:xfrm>
            <a:off x="554247" y="550185"/>
            <a:ext cx="11224996" cy="864683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77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5FF618F-BB87-4D5D-A5FB-330CBFF3F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3945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5FF618F-BB87-4D5D-A5FB-330CBFF3F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9950C5-5997-4015-A0C3-3EE6B6E9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Ved innkjøpsforespørsel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D00A5-9B55-4731-A122-B272D412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Føres av den enkelte enhet ved kontering av faktura: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Konto 1XXX (eiendel)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Konto 2400 Leverandørgjeld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Automatiske føringer (trigger)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3911/3912/3913 Inntektsført bevilgning benyttet til investering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3911 Kommer fra kontogruppe 10XX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3912 Kommer fra kontogruppe 11XX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3913 Kommer fra kontogruppe 12XX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2150/2151/2152 Ikke inntektsført bevilgning til investering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2150 Kommer fra kontogruppe 10XX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2151 Kommer fra kontogruppe 11XX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2152 Kommer fra kontogruppe 12XX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525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DF589B0-4491-9CCC-04B5-832D7C9139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DF589B0-4491-9CCC-04B5-832D7C913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913E3A-9130-1796-F1C4-2EDA3255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Eksempel vitenskapelig utstyr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E919-C517-628F-7BD1-FBE9FF6E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77" y="1495943"/>
            <a:ext cx="10515600" cy="4351338"/>
          </a:xfrm>
        </p:spPr>
        <p:txBody>
          <a:bodyPr>
            <a:normAutofit/>
          </a:bodyPr>
          <a:lstStyle/>
          <a:p>
            <a:r>
              <a:rPr lang="nb-NO" sz="2000"/>
              <a:t>Føres av den enkelte enhet:</a:t>
            </a:r>
          </a:p>
          <a:p>
            <a:pPr lvl="1"/>
            <a:r>
              <a:rPr lang="nb-NO" sz="1400"/>
              <a:t>DB Konto 1206 Vitenskapelig utstyr</a:t>
            </a:r>
          </a:p>
          <a:p>
            <a:pPr lvl="1"/>
            <a:r>
              <a:rPr lang="nb-NO" sz="1400"/>
              <a:t>CR Konto 2400 Leverandørgjeld</a:t>
            </a:r>
          </a:p>
          <a:p>
            <a:r>
              <a:rPr lang="nb-NO" sz="2000"/>
              <a:t>Automatiske føringer (trigger)</a:t>
            </a:r>
          </a:p>
          <a:p>
            <a:pPr lvl="1"/>
            <a:r>
              <a:rPr lang="nb-NO" sz="1400"/>
              <a:t>DB 3913 Inntektsført bevilgning benyttet til investering</a:t>
            </a:r>
          </a:p>
          <a:p>
            <a:pPr lvl="1"/>
            <a:r>
              <a:rPr lang="nb-NO" sz="1400"/>
              <a:t>CR 2152 Ikke inntektsført bevilgning til investering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EDF8C325-2686-2A6B-BDD0-3809DC480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07137"/>
              </p:ext>
            </p:extLst>
          </p:nvPr>
        </p:nvGraphicFramePr>
        <p:xfrm>
          <a:off x="401847" y="3561715"/>
          <a:ext cx="10143067" cy="247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6335">
                  <a:extLst>
                    <a:ext uri="{9D8B030D-6E8A-4147-A177-3AD203B41FA5}">
                      <a16:colId xmlns:a16="http://schemas.microsoft.com/office/drawing/2014/main" val="2298185153"/>
                    </a:ext>
                  </a:extLst>
                </a:gridCol>
                <a:gridCol w="2505805">
                  <a:extLst>
                    <a:ext uri="{9D8B030D-6E8A-4147-A177-3AD203B41FA5}">
                      <a16:colId xmlns:a16="http://schemas.microsoft.com/office/drawing/2014/main" val="2829803381"/>
                    </a:ext>
                  </a:extLst>
                </a:gridCol>
                <a:gridCol w="1987878">
                  <a:extLst>
                    <a:ext uri="{9D8B030D-6E8A-4147-A177-3AD203B41FA5}">
                      <a16:colId xmlns:a16="http://schemas.microsoft.com/office/drawing/2014/main" val="4187573515"/>
                    </a:ext>
                  </a:extLst>
                </a:gridCol>
                <a:gridCol w="1525127">
                  <a:extLst>
                    <a:ext uri="{9D8B030D-6E8A-4147-A177-3AD203B41FA5}">
                      <a16:colId xmlns:a16="http://schemas.microsoft.com/office/drawing/2014/main" val="3756157544"/>
                    </a:ext>
                  </a:extLst>
                </a:gridCol>
                <a:gridCol w="1029787">
                  <a:extLst>
                    <a:ext uri="{9D8B030D-6E8A-4147-A177-3AD203B41FA5}">
                      <a16:colId xmlns:a16="http://schemas.microsoft.com/office/drawing/2014/main" val="201104433"/>
                    </a:ext>
                  </a:extLst>
                </a:gridCol>
                <a:gridCol w="795151">
                  <a:extLst>
                    <a:ext uri="{9D8B030D-6E8A-4147-A177-3AD203B41FA5}">
                      <a16:colId xmlns:a16="http://schemas.microsoft.com/office/drawing/2014/main" val="953337448"/>
                    </a:ext>
                  </a:extLst>
                </a:gridCol>
                <a:gridCol w="1472984">
                  <a:extLst>
                    <a:ext uri="{9D8B030D-6E8A-4147-A177-3AD203B41FA5}">
                      <a16:colId xmlns:a16="http://schemas.microsoft.com/office/drawing/2014/main" val="2347542945"/>
                    </a:ext>
                  </a:extLst>
                </a:gridCol>
              </a:tblGrid>
              <a:tr h="473905"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Kontonavn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Enhet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Delsprosjekt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DB/CR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+mj-lt"/>
                        </a:rPr>
                        <a:t>Beløp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9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Vitenskapelig utstyr 12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6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Leverandørgjeld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9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Inntektsført bevilgning benyttet til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Ikke inntektsført bevilgning til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4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12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7057D-D22E-5A30-F269-A853F10C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Avskrivninger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322961-7EFC-75F2-781A-DD1D3D00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694"/>
            <a:ext cx="3895531" cy="3183294"/>
          </a:xfr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Avskrivninger belastes i kontogruppe 60 og det krediteres tilsvarende beløp på konto 395X Inntektsføring av avsetning knyttet til anleggsmidler.</a:t>
            </a:r>
          </a:p>
          <a:p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Avskrivningene gir ingen resultateffekt</a:t>
            </a:r>
          </a:p>
          <a:p>
            <a:pPr lvl="1"/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212DA99-9D7E-15D0-1F1F-BACD0470DB63}"/>
              </a:ext>
            </a:extLst>
          </p:cNvPr>
          <p:cNvSpPr txBox="1"/>
          <p:nvPr/>
        </p:nvSpPr>
        <p:spPr>
          <a:xfrm>
            <a:off x="5138057" y="1811694"/>
            <a:ext cx="6705600" cy="313932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På den enkelte enhet vil følgende fremkomme: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CR konto 1XX9 Akkumulerte avskrivninger (periodens avskrivning)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DB konto 60XX Avskrivninger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CR konto 395X Inntektsføring av avsetning knyttet til anleggsmidler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3951 – kontogruppe 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3952 – kontogruppe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3953 – kontogruppe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DB konto 215X Ikke inntektsført bevilgning til investering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2151 – kontogruppe 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2152 – kontogruppe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2153 – kontogruppe 12</a:t>
            </a:r>
          </a:p>
        </p:txBody>
      </p:sp>
    </p:spTree>
    <p:extLst>
      <p:ext uri="{BB962C8B-B14F-4D97-AF65-F5344CB8AC3E}">
        <p14:creationId xmlns:p14="http://schemas.microsoft.com/office/powerpoint/2010/main" val="3395632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7057D-D22E-5A30-F269-A853F10C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Avskrivninger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322961-7EFC-75F2-781A-DD1D3D00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b-NO" sz="1600"/>
              <a:t>Avskrivninger belastes i kontogruppe 60 og det krediteres tilsvarende beløp på konto 395X Inntektsføring av avsetning knyttet til anleggsmidler.</a:t>
            </a:r>
          </a:p>
          <a:p>
            <a:pPr lvl="1"/>
            <a:r>
              <a:rPr lang="nb-NO" sz="1600"/>
              <a:t>Avskrivningene gir ingen resultateffekt</a:t>
            </a:r>
          </a:p>
          <a:p>
            <a:r>
              <a:rPr lang="nb-NO" sz="1600"/>
              <a:t>På den enkelte enhet vil følgende fremkomme:</a:t>
            </a:r>
          </a:p>
          <a:p>
            <a:pPr marL="742950" lvl="1" indent="-285750"/>
            <a:r>
              <a:rPr lang="nb-NO" sz="1600"/>
              <a:t>CR konto 1XX9 Akkumulerte avskrivninger (periodens avskrivning)</a:t>
            </a:r>
          </a:p>
          <a:p>
            <a:pPr marL="742950" lvl="1" indent="-285750"/>
            <a:r>
              <a:rPr lang="nb-NO" sz="1600"/>
              <a:t>DB konto 60XX Avskrivninger</a:t>
            </a:r>
          </a:p>
          <a:p>
            <a:pPr marL="742950" lvl="1" indent="-285750"/>
            <a:r>
              <a:rPr lang="nb-NO" sz="1600"/>
              <a:t>CR konto 395X Inntektsføring av avsetning knyttet til anleggsmidler </a:t>
            </a:r>
          </a:p>
          <a:p>
            <a:pPr marL="1200150" lvl="2" indent="-285750"/>
            <a:r>
              <a:rPr lang="nb-NO" sz="1600"/>
              <a:t>3951 – kontogruppe 10</a:t>
            </a:r>
          </a:p>
          <a:p>
            <a:pPr marL="1200150" lvl="2" indent="-285750"/>
            <a:r>
              <a:rPr lang="nb-NO" sz="1600"/>
              <a:t>3952 – kontogruppe 11</a:t>
            </a:r>
          </a:p>
          <a:p>
            <a:pPr marL="1200150" lvl="2" indent="-285750"/>
            <a:r>
              <a:rPr lang="nb-NO" sz="1600"/>
              <a:t>3953 – kontogruppe 12</a:t>
            </a:r>
          </a:p>
          <a:p>
            <a:pPr marL="742950" lvl="1" indent="-285750"/>
            <a:r>
              <a:rPr lang="nb-NO" sz="1600"/>
              <a:t>DB konto 215X Ikke inntektsført bevilgning til investering</a:t>
            </a:r>
          </a:p>
          <a:p>
            <a:pPr marL="1200150" lvl="2" indent="-285750"/>
            <a:r>
              <a:rPr lang="nb-NO" sz="1600"/>
              <a:t>2151 – kontogruppe 10</a:t>
            </a:r>
          </a:p>
          <a:p>
            <a:pPr marL="1200150" lvl="2" indent="-285750"/>
            <a:r>
              <a:rPr lang="nb-NO" sz="1600"/>
              <a:t>2152 – kontogruppe 11</a:t>
            </a:r>
          </a:p>
          <a:p>
            <a:pPr marL="1200150" lvl="2" indent="-285750"/>
            <a:r>
              <a:rPr lang="nb-NO" sz="1600"/>
              <a:t>2153 – kontogruppe 12</a:t>
            </a:r>
          </a:p>
          <a:p>
            <a:endParaRPr lang="nb-NO" sz="1600"/>
          </a:p>
          <a:p>
            <a:pPr lvl="1"/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472763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8B4A942-7110-B8EE-1FBD-910E9E084A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8B4A942-7110-B8EE-1FBD-910E9E084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0AE6FF-EE97-DEF3-D548-C32C0E24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Avskrivning	vitenskapelig utstyr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A347-4FF9-51E1-A0B7-7BEFC75B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1690688"/>
            <a:ext cx="10515600" cy="4351338"/>
          </a:xfrm>
        </p:spPr>
        <p:txBody>
          <a:bodyPr/>
          <a:lstStyle/>
          <a:p>
            <a:r>
              <a:rPr lang="nb-NO" sz="1400"/>
              <a:t>På den enkelte enhet vil følgende fremkomme:</a:t>
            </a:r>
          </a:p>
          <a:p>
            <a:pPr marL="742950" lvl="1" indent="-285750"/>
            <a:r>
              <a:rPr lang="nb-NO" sz="1400"/>
              <a:t>CR konto 1209 Akkumulerte avskrivninger (periodens avskrivning)</a:t>
            </a:r>
          </a:p>
          <a:p>
            <a:pPr marL="742950" lvl="1" indent="-285750"/>
            <a:r>
              <a:rPr lang="nb-NO" sz="1400"/>
              <a:t>DB konto 6040 Avskrivning på maskin og transportmidler</a:t>
            </a:r>
          </a:p>
          <a:p>
            <a:pPr marL="742950" lvl="1" indent="-285750"/>
            <a:r>
              <a:rPr lang="nb-NO" sz="1400"/>
              <a:t>CR konto 3953 Inntektsføring av avsetning knyttet til anleggsmidler </a:t>
            </a:r>
          </a:p>
          <a:p>
            <a:pPr marL="742950" lvl="1" indent="-285750"/>
            <a:r>
              <a:rPr lang="nb-NO" sz="1400"/>
              <a:t>DB konto 2153 Ikke inntektsført bevilgning til investering</a:t>
            </a:r>
          </a:p>
          <a:p>
            <a:endParaRPr lang="nb-NO" sz="3600"/>
          </a:p>
        </p:txBody>
      </p:sp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891F65AB-7D95-BB04-8C5B-0B755BE1A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27072"/>
              </p:ext>
            </p:extLst>
          </p:nvPr>
        </p:nvGraphicFramePr>
        <p:xfrm>
          <a:off x="931506" y="3146426"/>
          <a:ext cx="9251301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1281">
                  <a:extLst>
                    <a:ext uri="{9D8B030D-6E8A-4147-A177-3AD203B41FA5}">
                      <a16:colId xmlns:a16="http://schemas.microsoft.com/office/drawing/2014/main" val="2298185153"/>
                    </a:ext>
                  </a:extLst>
                </a:gridCol>
                <a:gridCol w="2480648">
                  <a:extLst>
                    <a:ext uri="{9D8B030D-6E8A-4147-A177-3AD203B41FA5}">
                      <a16:colId xmlns:a16="http://schemas.microsoft.com/office/drawing/2014/main" val="2829803381"/>
                    </a:ext>
                  </a:extLst>
                </a:gridCol>
                <a:gridCol w="1918785">
                  <a:extLst>
                    <a:ext uri="{9D8B030D-6E8A-4147-A177-3AD203B41FA5}">
                      <a16:colId xmlns:a16="http://schemas.microsoft.com/office/drawing/2014/main" val="4187573515"/>
                    </a:ext>
                  </a:extLst>
                </a:gridCol>
                <a:gridCol w="1408223">
                  <a:extLst>
                    <a:ext uri="{9D8B030D-6E8A-4147-A177-3AD203B41FA5}">
                      <a16:colId xmlns:a16="http://schemas.microsoft.com/office/drawing/2014/main" val="3756157544"/>
                    </a:ext>
                  </a:extLst>
                </a:gridCol>
                <a:gridCol w="967973">
                  <a:extLst>
                    <a:ext uri="{9D8B030D-6E8A-4147-A177-3AD203B41FA5}">
                      <a16:colId xmlns:a16="http://schemas.microsoft.com/office/drawing/2014/main" val="201104433"/>
                    </a:ext>
                  </a:extLst>
                </a:gridCol>
                <a:gridCol w="559836">
                  <a:extLst>
                    <a:ext uri="{9D8B030D-6E8A-4147-A177-3AD203B41FA5}">
                      <a16:colId xmlns:a16="http://schemas.microsoft.com/office/drawing/2014/main" val="953337448"/>
                    </a:ext>
                  </a:extLst>
                </a:gridCol>
                <a:gridCol w="1144555">
                  <a:extLst>
                    <a:ext uri="{9D8B030D-6E8A-4147-A177-3AD203B41FA5}">
                      <a16:colId xmlns:a16="http://schemas.microsoft.com/office/drawing/2014/main" val="2347542945"/>
                    </a:ext>
                  </a:extLst>
                </a:gridCol>
              </a:tblGrid>
              <a:tr h="424654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Kontonavn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Enhet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Delsprosjekt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DB/CR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Beløp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9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Akkumulert avskrivning – gruppe 120X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6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Avskrivning på maskin og transportmidler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9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Inntektsført bevilgning benyttet til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Ikke inntektsført bevilgning til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4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80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7811BC-BCEC-A41B-A60C-49163E59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err="1"/>
              <a:t>Kontobruk</a:t>
            </a:r>
            <a:r>
              <a:rPr lang="nb-NO"/>
              <a:t> anlegg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51E6C87-FEEB-137E-2156-CFD95C61F1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91877"/>
          <a:ext cx="9979090" cy="38601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85903">
                  <a:extLst>
                    <a:ext uri="{9D8B030D-6E8A-4147-A177-3AD203B41FA5}">
                      <a16:colId xmlns:a16="http://schemas.microsoft.com/office/drawing/2014/main" val="3025126362"/>
                    </a:ext>
                  </a:extLst>
                </a:gridCol>
                <a:gridCol w="1422780">
                  <a:extLst>
                    <a:ext uri="{9D8B030D-6E8A-4147-A177-3AD203B41FA5}">
                      <a16:colId xmlns:a16="http://schemas.microsoft.com/office/drawing/2014/main" val="2590556463"/>
                    </a:ext>
                  </a:extLst>
                </a:gridCol>
                <a:gridCol w="1370407">
                  <a:extLst>
                    <a:ext uri="{9D8B030D-6E8A-4147-A177-3AD203B41FA5}">
                      <a16:colId xmlns:a16="http://schemas.microsoft.com/office/drawing/2014/main" val="3766991981"/>
                    </a:ext>
                  </a:extLst>
                </a:gridCol>
              </a:tblGrid>
              <a:tr h="418459">
                <a:tc>
                  <a:txBody>
                    <a:bodyPr/>
                    <a:lstStyle/>
                    <a:p>
                      <a:r>
                        <a:rPr lang="nb-NO"/>
                        <a:t>Anlegg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Debet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34261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r>
                        <a:rPr lang="nb-NO"/>
                        <a:t>Investeringer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1628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Inntektsført bevilgning benyttet til investering /Ikke inntektsført bevilgning til investering (kontogruppe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2150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65816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Inntektsført bevilgning benyttet til investering /Ikke inntektsført bevilgning til investering (kontogruppe 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2151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92045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Inntektsført bevilgning benyttet til investering /Ikke inntektsført bevilgning til investering (kontogruppe 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2152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10000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b-NO" sz="1800" kern="1200">
                          <a:solidFill>
                            <a:schemeClr val="dk1"/>
                          </a:solidFill>
                        </a:rPr>
                        <a:t>Avskrivninger</a:t>
                      </a:r>
                      <a:endParaRPr lang="nb-NO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>
                          <a:solidFill>
                            <a:schemeClr val="dk1"/>
                          </a:solidFill>
                        </a:rPr>
                        <a:t>60XX</a:t>
                      </a:r>
                      <a:endParaRPr lang="nb-NO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>
                          <a:solidFill>
                            <a:schemeClr val="dk1"/>
                          </a:solidFill>
                        </a:rPr>
                        <a:t>1XX9</a:t>
                      </a:r>
                      <a:endParaRPr lang="nb-NO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54319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/>
                        <a:t>Ikke inntektsført bevilgning til investering / Inntektsføring av avsetning knyttet til anleggsmidler (kontogruppe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2150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22247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/>
                        <a:t>Ikke inntektsført bevilgning til investering / Inntektsføring av avsetning knyttet til anleggsmidler (kontogruppe 11)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2151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3952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866955"/>
                  </a:ext>
                </a:extLst>
              </a:tr>
              <a:tr h="418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/>
                        <a:t>Ikke inntektsført bevilgning til investering / Inntektsføring av avsetning knyttet til anleggsmidler (kontogruppe 12)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2152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3953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7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36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D06A4B-9DA8-D609-D701-C8264395D9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D06A4B-9DA8-D609-D701-C8264395D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BB8BAE-9D6B-1E1E-6B90-77D60C67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Ny håndtering av investeringer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0365-178E-BF83-3882-5565CFA25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Før</a:t>
            </a:r>
          </a:p>
          <a:p>
            <a:r>
              <a:rPr lang="nb-NO" sz="2400"/>
              <a:t>ble forpliktelsesmodellen håndtert på «topp»</a:t>
            </a:r>
          </a:p>
          <a:p>
            <a:r>
              <a:rPr lang="nb-NO" sz="2400"/>
              <a:t>konterte vi faktura på investering i resultatet på 4-art</a:t>
            </a:r>
          </a:p>
          <a:p>
            <a:r>
              <a:rPr lang="nb-NO" sz="2400"/>
              <a:t>hadde vi forholdsvis mye informasjon om hva vi hadde investert i på resultatkontoene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C5B70C-A636-BCA8-9776-7F17D3530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2023-&gt;</a:t>
            </a:r>
          </a:p>
          <a:p>
            <a:r>
              <a:rPr lang="nb-NO" sz="2400"/>
              <a:t>forpliktelsesmodellen ut på laveste nivå</a:t>
            </a:r>
          </a:p>
          <a:p>
            <a:r>
              <a:rPr lang="nb-NO" sz="2400"/>
              <a:t>skal vi kontere faktura på investering i balansen på 1-art</a:t>
            </a:r>
          </a:p>
          <a:p>
            <a:pPr lvl="1"/>
            <a:r>
              <a:rPr lang="nb-NO" sz="1867"/>
              <a:t>og får effekt i resultatet gjennom triggerføring</a:t>
            </a:r>
          </a:p>
          <a:p>
            <a:r>
              <a:rPr lang="nb-NO" sz="2400"/>
              <a:t>vil vi ha forholdsvis lite informasjon om hva vi har investert i på resultatkontoene, og må finne detaljene i balansen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58379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288592-ED68-21BB-9988-F588105204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7801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288592-ED68-21BB-9988-F58810520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B136D3-A7EC-8464-34D8-5602533C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Formål med kurset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43D3-4F57-2A92-8968-B631072C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2110473"/>
            <a:ext cx="7169728" cy="2547448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Orientere om </a:t>
            </a:r>
            <a:r>
              <a:rPr lang="nb-NO" err="1"/>
              <a:t>hovedendringer</a:t>
            </a:r>
            <a:r>
              <a:rPr lang="nb-NO"/>
              <a:t> for </a:t>
            </a:r>
            <a:r>
              <a:rPr lang="nb-NO" err="1"/>
              <a:t>controller</a:t>
            </a:r>
            <a:r>
              <a:rPr lang="nb-NO"/>
              <a:t>, og sette </a:t>
            </a:r>
            <a:r>
              <a:rPr lang="nb-NO" err="1"/>
              <a:t>controller</a:t>
            </a:r>
            <a:r>
              <a:rPr lang="nb-NO"/>
              <a:t> i stand til å løse nye og endrede arbeidsoppgaver fra 1.1.2023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FD5CC-4C16-4FD9-936D-F702F6D90FF0}"/>
              </a:ext>
            </a:extLst>
          </p:cNvPr>
          <p:cNvSpPr/>
          <p:nvPr/>
        </p:nvSpPr>
        <p:spPr>
          <a:xfrm>
            <a:off x="8694887" y="0"/>
            <a:ext cx="3497113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Presentation with checklist outline">
            <a:extLst>
              <a:ext uri="{FF2B5EF4-FFF2-40B4-BE49-F238E27FC236}">
                <a16:creationId xmlns:a16="http://schemas.microsoft.com/office/drawing/2014/main" id="{929EBEF3-CBCA-427E-99DF-AD0BA4EE0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4886" y="1635640"/>
            <a:ext cx="3497113" cy="34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57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824C491-9EB4-0422-5899-0CCBF64998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3313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824C491-9EB4-0422-5899-0CCBF6499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B93FA0-9167-C290-7F16-65A59F20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7886"/>
          </a:xfrm>
        </p:spPr>
        <p:txBody>
          <a:bodyPr vert="horz"/>
          <a:lstStyle/>
          <a:p>
            <a:r>
              <a:rPr lang="nb-NO" sz="4000"/>
              <a:t>Forpliktelsesmodellen på laveste nivå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B794-53D3-92BB-71B7-C9CE575D68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Fordeler:</a:t>
            </a:r>
          </a:p>
          <a:p>
            <a:r>
              <a:rPr lang="nb-NO"/>
              <a:t>Bedre styringsinformasjon om anlegg og investeringer</a:t>
            </a:r>
          </a:p>
          <a:p>
            <a:pPr lvl="1"/>
            <a:r>
              <a:rPr lang="nb-NO"/>
              <a:t>gjennom tettere oppfølging</a:t>
            </a:r>
          </a:p>
          <a:p>
            <a:pPr lvl="1"/>
            <a:r>
              <a:rPr lang="nb-NO"/>
              <a:t>gjennom formaliserte roller og prosesser</a:t>
            </a:r>
          </a:p>
          <a:p>
            <a:pPr lvl="1"/>
            <a:r>
              <a:rPr lang="nb-NO"/>
              <a:t>viktig for eksempel for prising av leiesteder</a:t>
            </a:r>
          </a:p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85A10-C05A-A21A-D5BF-310EE34CE6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Utfordringer:</a:t>
            </a:r>
          </a:p>
          <a:p>
            <a:r>
              <a:rPr lang="nb-NO"/>
              <a:t>At anlegg må følges opp mer detaljert enn før</a:t>
            </a:r>
          </a:p>
        </p:txBody>
      </p:sp>
    </p:spTree>
    <p:extLst>
      <p:ext uri="{BB962C8B-B14F-4D97-AF65-F5344CB8AC3E}">
        <p14:creationId xmlns:p14="http://schemas.microsoft.com/office/powerpoint/2010/main" val="3391727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8F4D0F3-CDFC-406D-168B-6981D720B5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9101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8F4D0F3-CDFC-406D-168B-6981D720B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A389D8-06B2-9797-7C9B-EFF41BB2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200329"/>
          </a:xfrm>
        </p:spPr>
        <p:txBody>
          <a:bodyPr vert="horz"/>
          <a:lstStyle/>
          <a:p>
            <a:r>
              <a:rPr lang="nb-NO" sz="3600"/>
              <a:t>I forhold til oppfølging av regnskapsresultatet består endringen av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EA6D4-866C-2406-B8FF-4A5CD69897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/>
              <a:t>at avskrivinger vil konteres på laveste nivå og ikke «på topp» som før</a:t>
            </a:r>
          </a:p>
          <a:p>
            <a:pPr lvl="1"/>
            <a:r>
              <a:rPr lang="nb-NO"/>
              <a:t>endres ikke: avskriving påvirker ikke regnskapsresultatet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5D70BC-3AFF-F74E-519D-3C2AC1B19E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/>
              <a:t>at faktura på investering konteres på balansekonto i stedet for resultatkonto som i dag</a:t>
            </a:r>
          </a:p>
          <a:p>
            <a:endParaRPr lang="nb-NO"/>
          </a:p>
          <a:p>
            <a:r>
              <a:rPr lang="nb-NO"/>
              <a:t>at det er mindre informasjon om investeringer i regnskapsresultatet enn før</a:t>
            </a:r>
          </a:p>
          <a:p>
            <a:endParaRPr lang="nb-NO"/>
          </a:p>
          <a:p>
            <a:r>
              <a:rPr lang="nb-NO"/>
              <a:t>at vi må forholde oss til balansen for å følge opp investeringer på samme detaljnivå som før</a:t>
            </a:r>
          </a:p>
        </p:txBody>
      </p:sp>
    </p:spTree>
    <p:extLst>
      <p:ext uri="{BB962C8B-B14F-4D97-AF65-F5344CB8AC3E}">
        <p14:creationId xmlns:p14="http://schemas.microsoft.com/office/powerpoint/2010/main" val="1889174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D88C743-D3B3-A6BF-2698-F6E326B110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808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D88C743-D3B3-A6BF-2698-F6E326B1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B97BCA-320D-710F-FD2A-7BE165EA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211"/>
            <a:ext cx="10972800" cy="646331"/>
          </a:xfrm>
        </p:spPr>
        <p:txBody>
          <a:bodyPr vert="horz"/>
          <a:lstStyle/>
          <a:p>
            <a:r>
              <a:rPr lang="nb-NO" sz="3600"/>
              <a:t>Styringsinformasjon i resultatet – mindre enn før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2B55-6270-239A-CB36-3D33C905F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1" y="70485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/>
              <a:t>Før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89693-2B04-D0BD-BE4A-575887E82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001" y="70485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/>
              <a:t>2023-&gt;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F7AD3C-91E5-1787-80CA-35036388B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1" y="1241428"/>
            <a:ext cx="6175490" cy="5441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CEEC19-13AD-169E-DB2A-B35327BBE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0" y="3426415"/>
            <a:ext cx="5810416" cy="1071566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EAA57FD-1085-549B-F00A-50A3A7421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56625"/>
              </p:ext>
            </p:extLst>
          </p:nvPr>
        </p:nvGraphicFramePr>
        <p:xfrm>
          <a:off x="7186406" y="5122223"/>
          <a:ext cx="4786685" cy="1208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901">
                  <a:extLst>
                    <a:ext uri="{9D8B030D-6E8A-4147-A177-3AD203B41FA5}">
                      <a16:colId xmlns:a16="http://schemas.microsoft.com/office/drawing/2014/main" val="1361988321"/>
                    </a:ext>
                  </a:extLst>
                </a:gridCol>
                <a:gridCol w="4018784">
                  <a:extLst>
                    <a:ext uri="{9D8B030D-6E8A-4147-A177-3AD203B41FA5}">
                      <a16:colId xmlns:a16="http://schemas.microsoft.com/office/drawing/2014/main" val="181344397"/>
                    </a:ext>
                  </a:extLst>
                </a:gridCol>
              </a:tblGrid>
              <a:tr h="260534">
                <a:tc>
                  <a:txBody>
                    <a:bodyPr/>
                    <a:lstStyle/>
                    <a:p>
                      <a:r>
                        <a:rPr lang="nb-NO" sz="11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Tilhørende kontogruppe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8101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r>
                        <a:rPr lang="nb-NO" sz="1100"/>
                        <a:t>3911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Lisenser og programvare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91856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r>
                        <a:rPr lang="nb-NO" sz="1100"/>
                        <a:t>3912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Bygg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023638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r>
                        <a:rPr lang="nb-NO" sz="1100"/>
                        <a:t>3913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Maskiner, vitenskapelig utstyr, IT-utstyr, påkostning leide bygg o.a.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77309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623E3385-360C-48F7-9FFD-2C46A31FAC8C}"/>
              </a:ext>
            </a:extLst>
          </p:cNvPr>
          <p:cNvSpPr/>
          <p:nvPr/>
        </p:nvSpPr>
        <p:spPr>
          <a:xfrm>
            <a:off x="6286011" y="1241427"/>
            <a:ext cx="586215" cy="5441541"/>
          </a:xfrm>
          <a:prstGeom prst="rightBrac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21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96E5C5-EEC4-F1C3-21A7-10300B171C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071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96E5C5-EEC4-F1C3-21A7-10300B171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0547F1-FAAF-E57D-E2A4-DD7BEFE6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 vert="horz"/>
          <a:lstStyle/>
          <a:p>
            <a:r>
              <a:rPr lang="nb-NO" sz="3600"/>
              <a:t>Styringsinformasjon investeringer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56C1B-EF1C-7378-791D-7076243CF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76724"/>
            <a:ext cx="5181600" cy="2581275"/>
          </a:xfrm>
        </p:spPr>
        <p:txBody>
          <a:bodyPr>
            <a:normAutofit/>
          </a:bodyPr>
          <a:lstStyle/>
          <a:p>
            <a:r>
              <a:rPr lang="nb-NO" sz="2800">
                <a:latin typeface="Calibri" panose="020F0502020204030204" pitchFamily="34" charset="0"/>
                <a:cs typeface="Calibri" panose="020F0502020204030204" pitchFamily="34" charset="0"/>
              </a:rPr>
              <a:t>Dette betyr at vi må forholde oss til balansen</a:t>
            </a:r>
          </a:p>
          <a:p>
            <a:pPr lvl="1"/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Mer aktivt enn før</a:t>
            </a:r>
          </a:p>
          <a:p>
            <a:pPr lvl="1"/>
            <a:r>
              <a:rPr lang="nb-NO" sz="2400">
                <a:latin typeface="Calibri" panose="020F0502020204030204" pitchFamily="34" charset="0"/>
                <a:cs typeface="Calibri" panose="020F0502020204030204" pitchFamily="34" charset="0"/>
              </a:rPr>
              <a:t>På en annen måte enn før</a:t>
            </a:r>
          </a:p>
          <a:p>
            <a:pPr lvl="1"/>
            <a:endParaRPr lang="nb-N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28DF7-64C7-D1AB-5E33-FC98697C9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896" y="2817918"/>
            <a:ext cx="6722235" cy="1239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8EFBCA-AE85-3B5D-277A-737F1E71A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899" y="0"/>
            <a:ext cx="3422101" cy="6858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3391A7-8BDE-4B3E-B1BD-2C056D0B0C7D}"/>
              </a:ext>
            </a:extLst>
          </p:cNvPr>
          <p:cNvCxnSpPr>
            <a:cxnSpLocks/>
          </p:cNvCxnSpPr>
          <p:nvPr/>
        </p:nvCxnSpPr>
        <p:spPr>
          <a:xfrm>
            <a:off x="6718462" y="3691139"/>
            <a:ext cx="2051437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699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1F185AD-08DD-14AA-9EAF-BCFC853AE7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2902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1F185AD-08DD-14AA-9EAF-BCFC853AE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A2CABB-8DE9-4D57-4091-C55CFBD0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323439"/>
          </a:xfrm>
        </p:spPr>
        <p:txBody>
          <a:bodyPr vert="horz"/>
          <a:lstStyle/>
          <a:p>
            <a:r>
              <a:rPr lang="nb-NO" sz="4000"/>
              <a:t>Investeringer – må forholde oss til både resultat og balanse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1EBE-63D6-BB5A-D446-31964FFFB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BEVISST innsikt</a:t>
            </a:r>
          </a:p>
          <a:p>
            <a:r>
              <a:rPr lang="nb-NO" sz="2000"/>
              <a:t>«Økonomiportalen» og andre rapporter på standard rapportoppsett for BFV vil fortsatt vise budsjett og regnskap for investeringer på resultatkonto</a:t>
            </a:r>
          </a:p>
          <a:p>
            <a:endParaRPr lang="nb-NO" sz="2000"/>
          </a:p>
          <a:p>
            <a:r>
              <a:rPr lang="nb-NO" sz="2000"/>
              <a:t>I tillegg vil vi ha egne rapporter som legger til rette for oppfølging av regnskap for investeringer på detaljert nivå på balansekonto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30510-797B-2FA3-8D19-C77C811D9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BEVISST plan</a:t>
            </a:r>
          </a:p>
          <a:p>
            <a:r>
              <a:rPr lang="nb-NO" sz="2000"/>
              <a:t>Budsjettmodulen vil vise budsjett og regnskap for investeringer på resultatkonto</a:t>
            </a:r>
          </a:p>
          <a:p>
            <a:endParaRPr lang="nb-NO" sz="2000"/>
          </a:p>
          <a:p>
            <a:r>
              <a:rPr lang="nb-NO" sz="2000"/>
              <a:t>Investeringsplanen legge til rette for budsjettering og oppfølging av budsjett og regnskap på balansekonto</a:t>
            </a:r>
          </a:p>
          <a:p>
            <a:pPr marL="0" indent="0">
              <a:buNone/>
            </a:pP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3251319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7BE96C-5C0B-DD35-E02E-EA242A7980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7BE96C-5C0B-DD35-E02E-EA242A798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739060-063F-CD77-69C0-4BCAED57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Budsjettering av investering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540B-9A4D-EE3A-81F6-6D359FBE8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942614" cy="1258397"/>
          </a:xfrm>
        </p:spPr>
        <p:txBody>
          <a:bodyPr>
            <a:normAutofit fontScale="77500" lnSpcReduction="20000"/>
          </a:bodyPr>
          <a:lstStyle/>
          <a:p>
            <a:r>
              <a:rPr lang="nb-NO"/>
              <a:t>Vil skje på balansekonto i investeringsplanen, og speiles til resultatkonto i overføring til budsjettmodulen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A9E387-2BFE-B1F0-CE4B-07167FD77D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4421056"/>
              </p:ext>
            </p:extLst>
          </p:nvPr>
        </p:nvGraphicFramePr>
        <p:xfrm>
          <a:off x="62345" y="3631391"/>
          <a:ext cx="5181600" cy="1229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416688574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33340847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89572446"/>
                    </a:ext>
                  </a:extLst>
                </a:gridCol>
              </a:tblGrid>
              <a:tr h="268185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Budsjett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03384"/>
                  </a:ext>
                </a:extLst>
              </a:tr>
              <a:tr h="894251">
                <a:tc>
                  <a:txBody>
                    <a:bodyPr/>
                    <a:lstStyle/>
                    <a:p>
                      <a:r>
                        <a:rPr lang="nb-NO" sz="1600"/>
                        <a:t>12040 - 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14 400 000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097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1BF7F2B-47CA-F85B-71C9-69B5EA9A2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49032"/>
              </p:ext>
            </p:extLst>
          </p:nvPr>
        </p:nvGraphicFramePr>
        <p:xfrm>
          <a:off x="6384175" y="3636471"/>
          <a:ext cx="5745480" cy="9436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37496509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671763"/>
                    </a:ext>
                  </a:extLst>
                </a:gridCol>
                <a:gridCol w="1915160">
                  <a:extLst>
                    <a:ext uri="{9D8B030D-6E8A-4147-A177-3AD203B41FA5}">
                      <a16:colId xmlns:a16="http://schemas.microsoft.com/office/drawing/2014/main" val="3376530529"/>
                    </a:ext>
                  </a:extLst>
                </a:gridCol>
              </a:tblGrid>
              <a:tr h="325467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Budsjett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59228"/>
                  </a:ext>
                </a:extLst>
              </a:tr>
              <a:tr h="608417">
                <a:tc>
                  <a:txBody>
                    <a:bodyPr/>
                    <a:lstStyle/>
                    <a:p>
                      <a:r>
                        <a:rPr lang="nb-NO" sz="1600"/>
                        <a:t>39100 - Investeringer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14 400 000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25707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0FFEA9-D46A-10F7-6277-FF3BCAF4ECD5}"/>
              </a:ext>
            </a:extLst>
          </p:cNvPr>
          <p:cNvSpPr txBox="1">
            <a:spLocks/>
          </p:cNvSpPr>
          <p:nvPr/>
        </p:nvSpPr>
        <p:spPr>
          <a:xfrm>
            <a:off x="157748" y="5305746"/>
            <a:ext cx="5181600" cy="125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Da vil vi ha budsjett (og regnskap) på balansekonto. Legger til rette for oppfølging av investeringer på samme detaljnivå som før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6468C6-42A9-A06C-66B4-25B28592086D}"/>
              </a:ext>
            </a:extLst>
          </p:cNvPr>
          <p:cNvSpPr txBox="1">
            <a:spLocks/>
          </p:cNvSpPr>
          <p:nvPr/>
        </p:nvSpPr>
        <p:spPr>
          <a:xfrm>
            <a:off x="6096000" y="5488318"/>
            <a:ext cx="5181600" cy="125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Da vil vi ha budsjett (og regnskap) på resultatkonto. Legger til rette for oppfølging av resultatet som før </a:t>
            </a:r>
            <a:r>
              <a:rPr lang="nb-NO" sz="1800" err="1"/>
              <a:t>mtp</a:t>
            </a:r>
            <a:r>
              <a:rPr lang="nb-NO" sz="1800"/>
              <a:t>. investeringer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5831C-5EC2-323E-737A-91AE8AB5B856}"/>
              </a:ext>
            </a:extLst>
          </p:cNvPr>
          <p:cNvSpPr txBox="1"/>
          <p:nvPr/>
        </p:nvSpPr>
        <p:spPr>
          <a:xfrm>
            <a:off x="62345" y="3226609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Budsjettering i investeringsplan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E9CF6-F7A1-DC57-4DDF-46E96B4BF13C}"/>
              </a:ext>
            </a:extLst>
          </p:cNvPr>
          <p:cNvSpPr txBox="1"/>
          <p:nvPr/>
        </p:nvSpPr>
        <p:spPr>
          <a:xfrm>
            <a:off x="6274031" y="3262059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Speiles til resultatkonto i overføring til budsjettmodulen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66F3DC3-A0E4-4C9F-85E2-89540B2E24C3}"/>
              </a:ext>
            </a:extLst>
          </p:cNvPr>
          <p:cNvSpPr/>
          <p:nvPr/>
        </p:nvSpPr>
        <p:spPr>
          <a:xfrm>
            <a:off x="5339348" y="4031773"/>
            <a:ext cx="932411" cy="50879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SPEIL</a:t>
            </a:r>
          </a:p>
        </p:txBody>
      </p:sp>
    </p:spTree>
    <p:extLst>
      <p:ext uri="{BB962C8B-B14F-4D97-AF65-F5344CB8AC3E}">
        <p14:creationId xmlns:p14="http://schemas.microsoft.com/office/powerpoint/2010/main" val="3309123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0F95412-5AEE-802D-B4A3-7667F0B658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0F95412-5AEE-802D-B4A3-7667F0B65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78409E-7982-34E3-CB91-200A2FBC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" y="-92070"/>
            <a:ext cx="10515600" cy="1325563"/>
          </a:xfrm>
        </p:spPr>
        <p:txBody>
          <a:bodyPr vert="horz"/>
          <a:lstStyle/>
          <a:p>
            <a:r>
              <a:rPr lang="nb-NO"/>
              <a:t>Budsjettering i investeringsplan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1DECBAD-45A5-61B2-74EE-17045CAE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4154"/>
              </p:ext>
            </p:extLst>
          </p:nvPr>
        </p:nvGraphicFramePr>
        <p:xfrm>
          <a:off x="56147" y="1549229"/>
          <a:ext cx="11987464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116">
                  <a:extLst>
                    <a:ext uri="{9D8B030D-6E8A-4147-A177-3AD203B41FA5}">
                      <a16:colId xmlns:a16="http://schemas.microsoft.com/office/drawing/2014/main" val="311790821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857170346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546853394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2427057805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3822918539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3221054994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260312015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2752799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600" err="1"/>
                        <a:t>Budsjettkonto</a:t>
                      </a:r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Type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Delprosjekt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Aktivitetstype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4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Lokal 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985301100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Strategiske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Strategisk investering i 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Lokal 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Forskning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Forskningsinfrastruktur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9236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9A4C37-AB7E-163E-7B05-AC27332A65CC}"/>
              </a:ext>
            </a:extLst>
          </p:cNvPr>
          <p:cNvSpPr txBox="1"/>
          <p:nvPr/>
        </p:nvSpPr>
        <p:spPr>
          <a:xfrm>
            <a:off x="0" y="776781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Investeringsplan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45843-75BE-5736-7B50-F02199E311C2}"/>
              </a:ext>
            </a:extLst>
          </p:cNvPr>
          <p:cNvSpPr txBox="1"/>
          <p:nvPr/>
        </p:nvSpPr>
        <p:spPr>
          <a:xfrm>
            <a:off x="268410" y="4472110"/>
            <a:ext cx="8642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Investeringsplan vil fungere mye godt som før, foruten at investeringsplan nå 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legge til rette for å budsjettere på balansekonto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legge til rette for å vise budsjett vs. regnskap på balansekonto i investeringsplan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0FCC7-7646-4C0C-B892-1C7669D546C2}"/>
              </a:ext>
            </a:extLst>
          </p:cNvPr>
          <p:cNvSpPr txBox="1"/>
          <p:nvPr/>
        </p:nvSpPr>
        <p:spPr>
          <a:xfrm>
            <a:off x="56147" y="1092517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</p:spTree>
    <p:extLst>
      <p:ext uri="{BB962C8B-B14F-4D97-AF65-F5344CB8AC3E}">
        <p14:creationId xmlns:p14="http://schemas.microsoft.com/office/powerpoint/2010/main" val="1468811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0F95412-5AEE-802D-B4A3-7667F0B658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0F95412-5AEE-802D-B4A3-7667F0B65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1DECBAD-45A5-61B2-74EE-17045CAE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07040"/>
              </p:ext>
            </p:extLst>
          </p:nvPr>
        </p:nvGraphicFramePr>
        <p:xfrm>
          <a:off x="56147" y="1476672"/>
          <a:ext cx="11987464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116">
                  <a:extLst>
                    <a:ext uri="{9D8B030D-6E8A-4147-A177-3AD203B41FA5}">
                      <a16:colId xmlns:a16="http://schemas.microsoft.com/office/drawing/2014/main" val="311790821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857170346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546853394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2427057805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3822918539"/>
                    </a:ext>
                  </a:extLst>
                </a:gridCol>
                <a:gridCol w="2127134">
                  <a:extLst>
                    <a:ext uri="{9D8B030D-6E8A-4147-A177-3AD203B41FA5}">
                      <a16:colId xmlns:a16="http://schemas.microsoft.com/office/drawing/2014/main" val="3221054994"/>
                    </a:ext>
                  </a:extLst>
                </a:gridCol>
                <a:gridCol w="869732">
                  <a:extLst>
                    <a:ext uri="{9D8B030D-6E8A-4147-A177-3AD203B41FA5}">
                      <a16:colId xmlns:a16="http://schemas.microsoft.com/office/drawing/2014/main" val="260312015"/>
                    </a:ext>
                  </a:extLst>
                </a:gridCol>
                <a:gridCol w="1498433">
                  <a:extLst>
                    <a:ext uri="{9D8B030D-6E8A-4147-A177-3AD203B41FA5}">
                      <a16:colId xmlns:a16="http://schemas.microsoft.com/office/drawing/2014/main" val="2752799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600" err="1"/>
                        <a:t>Budsjettkonto</a:t>
                      </a:r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Type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Delprosjekt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Aktivitets-type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4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Lokal 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985301100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Strategiske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Strategisk investering i 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Vitenskapelig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Lokal 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Forskning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Forsknings-infrastruktur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9236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A0E965-EE7B-A289-4A9D-C05A7CFE4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32452"/>
              </p:ext>
            </p:extLst>
          </p:nvPr>
        </p:nvGraphicFramePr>
        <p:xfrm>
          <a:off x="56146" y="5326196"/>
          <a:ext cx="11987463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039">
                  <a:extLst>
                    <a:ext uri="{9D8B030D-6E8A-4147-A177-3AD203B41FA5}">
                      <a16:colId xmlns:a16="http://schemas.microsoft.com/office/drawing/2014/main" val="4262799217"/>
                    </a:ext>
                  </a:extLst>
                </a:gridCol>
                <a:gridCol w="1430215">
                  <a:extLst>
                    <a:ext uri="{9D8B030D-6E8A-4147-A177-3AD203B41FA5}">
                      <a16:colId xmlns:a16="http://schemas.microsoft.com/office/drawing/2014/main" val="54685339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27057805"/>
                    </a:ext>
                  </a:extLst>
                </a:gridCol>
                <a:gridCol w="1461477">
                  <a:extLst>
                    <a:ext uri="{9D8B030D-6E8A-4147-A177-3AD203B41FA5}">
                      <a16:colId xmlns:a16="http://schemas.microsoft.com/office/drawing/2014/main" val="3822918539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32210549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312015"/>
                    </a:ext>
                  </a:extLst>
                </a:gridCol>
                <a:gridCol w="1399055">
                  <a:extLst>
                    <a:ext uri="{9D8B030D-6E8A-4147-A177-3AD203B41FA5}">
                      <a16:colId xmlns:a16="http://schemas.microsoft.com/office/drawing/2014/main" val="2752799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Kontogruppe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Delprosjekt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Aktivitets-type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4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Resultat</a:t>
                      </a:r>
                    </a:p>
                    <a:p>
                      <a:r>
                        <a:rPr lang="nb-NO" sz="1600"/>
                        <a:t>  Kostnad</a:t>
                      </a:r>
                    </a:p>
                    <a:p>
                      <a:r>
                        <a:rPr lang="nb-NO" sz="1600"/>
                        <a:t>    Investeringer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976604105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Forskning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Forsknings-infrastruktur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923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202B87-309E-80FD-517D-5B67AD5F79F3}"/>
              </a:ext>
            </a:extLst>
          </p:cNvPr>
          <p:cNvSpPr txBox="1"/>
          <p:nvPr/>
        </p:nvSpPr>
        <p:spPr>
          <a:xfrm>
            <a:off x="56146" y="4473859"/>
            <a:ext cx="23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Budsjettsammenstilling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1F9B33-4724-D657-6147-4248B65C828C}"/>
              </a:ext>
            </a:extLst>
          </p:cNvPr>
          <p:cNvSpPr txBox="1">
            <a:spLocks/>
          </p:cNvSpPr>
          <p:nvPr/>
        </p:nvSpPr>
        <p:spPr>
          <a:xfrm>
            <a:off x="56147" y="-92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Budsjettering i investeringsplan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C1937-A85A-9B1C-A558-F579A6E20333}"/>
              </a:ext>
            </a:extLst>
          </p:cNvPr>
          <p:cNvSpPr txBox="1"/>
          <p:nvPr/>
        </p:nvSpPr>
        <p:spPr>
          <a:xfrm>
            <a:off x="0" y="744123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Investeringsplan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6FA6EB5-F353-4E7F-B595-DFE94365EC80}"/>
              </a:ext>
            </a:extLst>
          </p:cNvPr>
          <p:cNvSpPr/>
          <p:nvPr/>
        </p:nvSpPr>
        <p:spPr>
          <a:xfrm>
            <a:off x="3667624" y="3517107"/>
            <a:ext cx="4764505" cy="128016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Speiles til resultatkonto i overføring fra investeringsplan til budsjettsammenstilling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0836B-6372-4063-A96B-303B9438B64B}"/>
              </a:ext>
            </a:extLst>
          </p:cNvPr>
          <p:cNvSpPr txBox="1"/>
          <p:nvPr/>
        </p:nvSpPr>
        <p:spPr>
          <a:xfrm>
            <a:off x="56147" y="1059859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C2D233-A978-4950-957C-4D7EB160E0DD}"/>
              </a:ext>
            </a:extLst>
          </p:cNvPr>
          <p:cNvSpPr txBox="1"/>
          <p:nvPr/>
        </p:nvSpPr>
        <p:spPr>
          <a:xfrm>
            <a:off x="75562" y="4881082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</p:spTree>
    <p:extLst>
      <p:ext uri="{BB962C8B-B14F-4D97-AF65-F5344CB8AC3E}">
        <p14:creationId xmlns:p14="http://schemas.microsoft.com/office/powerpoint/2010/main" val="2562532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E785EB5-20E3-7A43-F1DD-0EA655FC93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5426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E785EB5-20E3-7A43-F1DD-0EA655FC9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41CD30-DB70-F656-EA5E-81179A78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/>
              <a:t>Budsjettering i budsjettsammenstilling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F57BE03-6843-B2EA-F955-BD7E08B56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0875" y="1640959"/>
            <a:ext cx="5181600" cy="4351338"/>
          </a:xfrm>
        </p:spPr>
        <p:txBody>
          <a:bodyPr>
            <a:normAutofit/>
          </a:bodyPr>
          <a:lstStyle/>
          <a:p>
            <a:r>
              <a:rPr lang="nb-NO" sz="1800"/>
              <a:t>Fra investeringsplan overføres budsjett til </a:t>
            </a:r>
            <a:r>
              <a:rPr lang="nb-NO" sz="1800" err="1"/>
              <a:t>budsjettkonto</a:t>
            </a:r>
            <a:r>
              <a:rPr lang="nb-NO" sz="1800"/>
              <a:t> for investeringer i resultatet</a:t>
            </a:r>
          </a:p>
          <a:p>
            <a:endParaRPr lang="nb-NO" sz="1800"/>
          </a:p>
          <a:p>
            <a:r>
              <a:rPr lang="nb-NO" sz="1800"/>
              <a:t>Øvrige kostnader og inntekter for delprosjektet budsjetteres i budsjettsammenstilling</a:t>
            </a:r>
          </a:p>
          <a:p>
            <a:endParaRPr lang="nb-NO" sz="1800"/>
          </a:p>
          <a:p>
            <a:r>
              <a:rPr lang="nb-NO" sz="1800"/>
              <a:t>Vil fungere omtrent som før, foruten</a:t>
            </a:r>
          </a:p>
          <a:p>
            <a:pPr lvl="1"/>
            <a:r>
              <a:rPr lang="nb-NO" sz="1400"/>
              <a:t>at detaljnivået i budsjett og regnskap for investeringer nå kun vil fremkomme i investeringsplan, og ikke i budsjettmodulen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0E4319-DC1E-BD9B-7665-26C86BE10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76302"/>
              </p:ext>
            </p:extLst>
          </p:nvPr>
        </p:nvGraphicFramePr>
        <p:xfrm>
          <a:off x="189525" y="1992880"/>
          <a:ext cx="660399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0277">
                  <a:extLst>
                    <a:ext uri="{9D8B030D-6E8A-4147-A177-3AD203B41FA5}">
                      <a16:colId xmlns:a16="http://schemas.microsoft.com/office/drawing/2014/main" val="4262799217"/>
                    </a:ext>
                  </a:extLst>
                </a:gridCol>
                <a:gridCol w="1735015">
                  <a:extLst>
                    <a:ext uri="{9D8B030D-6E8A-4147-A177-3AD203B41FA5}">
                      <a16:colId xmlns:a16="http://schemas.microsoft.com/office/drawing/2014/main" val="2752799854"/>
                    </a:ext>
                  </a:extLst>
                </a:gridCol>
                <a:gridCol w="1578707">
                  <a:extLst>
                    <a:ext uri="{9D8B030D-6E8A-4147-A177-3AD203B41FA5}">
                      <a16:colId xmlns:a16="http://schemas.microsoft.com/office/drawing/2014/main" val="333463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Budsjett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Jan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4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/>
                        <a:t>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5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b="1"/>
                        <a:t>  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-14 400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2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b="1"/>
                        <a:t>    Bevilgningsinntekt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-14 400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2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/>
                        <a:t>      Omfordelt bevilgningsinntekt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-14 400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1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b="1"/>
                        <a:t>  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9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/>
                        <a:t>    Investeringer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/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4014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58B461A-C1EC-4783-952E-706B535FC351}"/>
              </a:ext>
            </a:extLst>
          </p:cNvPr>
          <p:cNvSpPr txBox="1"/>
          <p:nvPr/>
        </p:nvSpPr>
        <p:spPr>
          <a:xfrm>
            <a:off x="189525" y="1456293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9D29A-849F-436C-B79E-ED3D0842FEF0}"/>
              </a:ext>
            </a:extLst>
          </p:cNvPr>
          <p:cNvSpPr txBox="1"/>
          <p:nvPr/>
        </p:nvSpPr>
        <p:spPr>
          <a:xfrm>
            <a:off x="2318672" y="1456293"/>
            <a:ext cx="354391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976604105 – AVIT mikroskop 2023</a:t>
            </a:r>
          </a:p>
        </p:txBody>
      </p:sp>
    </p:spTree>
    <p:extLst>
      <p:ext uri="{BB962C8B-B14F-4D97-AF65-F5344CB8AC3E}">
        <p14:creationId xmlns:p14="http://schemas.microsoft.com/office/powerpoint/2010/main" val="4239587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ABCB70-1C39-207E-BA70-A44B3BA770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038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ABCB70-1C39-207E-BA70-A44B3BA77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A80EE3-ED9E-AC99-C4F3-EA5FD0AE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/>
              <a:t>BEVISST innsikt - økonomiportalen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FA244-8081-C0D8-DB5E-04AC460F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5358" y="1787465"/>
            <a:ext cx="4390292" cy="4351338"/>
          </a:xfrm>
        </p:spPr>
        <p:txBody>
          <a:bodyPr>
            <a:normAutofit fontScale="62500" lnSpcReduction="20000"/>
          </a:bodyPr>
          <a:lstStyle/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Rapport som økonomiportalen eller BFV hittil vil vise</a:t>
            </a:r>
          </a:p>
          <a:p>
            <a:pPr lvl="1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Årsbudsjett, budsjett/regnskap/avvik </a:t>
            </a:r>
            <a:r>
              <a:rPr lang="nb-NO" err="1">
                <a:latin typeface="Calibri" panose="020F0502020204030204" pitchFamily="34" charset="0"/>
                <a:cs typeface="Calibri" panose="020F0502020204030204" pitchFamily="34" charset="0"/>
              </a:rPr>
              <a:t>hiå</a:t>
            </a:r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Informasjon om resultatkonto (dvs. 391* - Inntektsført bevilgning benyttet til investering)</a:t>
            </a:r>
          </a:p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Vil fungere omtrent som før </a:t>
            </a:r>
            <a:r>
              <a:rPr lang="nb-NO" err="1">
                <a:latin typeface="Calibri" panose="020F0502020204030204" pitchFamily="34" charset="0"/>
                <a:cs typeface="Calibri" panose="020F0502020204030204" pitchFamily="34" charset="0"/>
              </a:rPr>
              <a:t>mtp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. investeringer, foruten at</a:t>
            </a:r>
          </a:p>
          <a:p>
            <a:pPr lvl="1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Detaljnivået på investeringer nå kun vil fremkomme i egne rapporter som viser detaljert informasjon om regnskap fra balansen om investeringene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ABD68E-41CA-6FFC-252F-D7281F99E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108"/>
              </p:ext>
            </p:extLst>
          </p:nvPr>
        </p:nvGraphicFramePr>
        <p:xfrm>
          <a:off x="124575" y="1940874"/>
          <a:ext cx="7682525" cy="422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7349">
                  <a:extLst>
                    <a:ext uri="{9D8B030D-6E8A-4147-A177-3AD203B41FA5}">
                      <a16:colId xmlns:a16="http://schemas.microsoft.com/office/drawing/2014/main" val="4262799217"/>
                    </a:ext>
                  </a:extLst>
                </a:gridCol>
                <a:gridCol w="976026">
                  <a:extLst>
                    <a:ext uri="{9D8B030D-6E8A-4147-A177-3AD203B41FA5}">
                      <a16:colId xmlns:a16="http://schemas.microsoft.com/office/drawing/2014/main" val="2752799854"/>
                    </a:ext>
                  </a:extLst>
                </a:gridCol>
                <a:gridCol w="986669">
                  <a:extLst>
                    <a:ext uri="{9D8B030D-6E8A-4147-A177-3AD203B41FA5}">
                      <a16:colId xmlns:a16="http://schemas.microsoft.com/office/drawing/2014/main" val="333463995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val="1678663175"/>
                    </a:ext>
                  </a:extLst>
                </a:gridCol>
                <a:gridCol w="867509">
                  <a:extLst>
                    <a:ext uri="{9D8B030D-6E8A-4147-A177-3AD203B41FA5}">
                      <a16:colId xmlns:a16="http://schemas.microsoft.com/office/drawing/2014/main" val="76494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4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Årsbudsjett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Budsjett hittil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Regnskap hittil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Avvik hittil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4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5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  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- 5 000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- 9 400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2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    Bevilgningsinntekt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- 5 000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nb-NO" sz="1600" b="1"/>
                        <a:t> -9 400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2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      Omfordelt bevilgningsinntekt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- 9 400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1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  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9 400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9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    Investeringer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9 400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      39100 – </a:t>
                      </a:r>
                      <a:r>
                        <a:rPr lang="nb-NO" sz="1400" err="1"/>
                        <a:t>Budsj</a:t>
                      </a:r>
                      <a:r>
                        <a:rPr lang="nb-NO" sz="1400"/>
                        <a:t>. investeringer</a:t>
                      </a:r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14 400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14 400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6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      3913 – </a:t>
                      </a:r>
                      <a:r>
                        <a:rPr lang="nb-NO" sz="1000"/>
                        <a:t>Inntektsført bevilgning benyttet til investering</a:t>
                      </a:r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57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4014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FCB6A00-48BB-4831-9385-C4D093437076}"/>
              </a:ext>
            </a:extLst>
          </p:cNvPr>
          <p:cNvSpPr txBox="1"/>
          <p:nvPr/>
        </p:nvSpPr>
        <p:spPr>
          <a:xfrm>
            <a:off x="132550" y="1152482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B0851E-F0B4-4CC4-B37B-38AEBD19C298}"/>
              </a:ext>
            </a:extLst>
          </p:cNvPr>
          <p:cNvSpPr txBox="1"/>
          <p:nvPr/>
        </p:nvSpPr>
        <p:spPr>
          <a:xfrm>
            <a:off x="2261697" y="1152482"/>
            <a:ext cx="354391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976604105 – AVIT mikroskop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049C1-5827-4695-95E2-36C7A4E76D5B}"/>
              </a:ext>
            </a:extLst>
          </p:cNvPr>
          <p:cNvSpPr txBox="1"/>
          <p:nvPr/>
        </p:nvSpPr>
        <p:spPr>
          <a:xfrm>
            <a:off x="132549" y="1546678"/>
            <a:ext cx="132440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 2023</a:t>
            </a:r>
          </a:p>
        </p:txBody>
      </p:sp>
    </p:spTree>
    <p:extLst>
      <p:ext uri="{BB962C8B-B14F-4D97-AF65-F5344CB8AC3E}">
        <p14:creationId xmlns:p14="http://schemas.microsoft.com/office/powerpoint/2010/main" val="299097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302864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87809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bg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/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/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/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FD76931-6BEE-1F32-B2BA-96EEBAEC7C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FD76931-6BEE-1F32-B2BA-96EEBAEC7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70C26C-77B6-9DC5-141D-687A50D2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BEVISST innsikt – eksempel på detaljert rapport om investeringer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875053-948A-A4C5-F6E0-09ACEAEAD5D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4061824"/>
              </p:ext>
            </p:extLst>
          </p:nvPr>
        </p:nvGraphicFramePr>
        <p:xfrm>
          <a:off x="427892" y="2849441"/>
          <a:ext cx="6871677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2385">
                  <a:extLst>
                    <a:ext uri="{9D8B030D-6E8A-4147-A177-3AD203B41FA5}">
                      <a16:colId xmlns:a16="http://schemas.microsoft.com/office/drawing/2014/main" val="1856431897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648264942"/>
                    </a:ext>
                  </a:extLst>
                </a:gridCol>
              </a:tblGrid>
              <a:tr h="627926">
                <a:tc>
                  <a:txBody>
                    <a:bodyPr/>
                    <a:lstStyle/>
                    <a:p>
                      <a:r>
                        <a:rPr lang="nb-NO" sz="18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Regnskap hittil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61418"/>
                  </a:ext>
                </a:extLst>
              </a:tr>
              <a:tr h="363798">
                <a:tc>
                  <a:txBody>
                    <a:bodyPr/>
                    <a:lstStyle/>
                    <a:p>
                      <a:r>
                        <a:rPr lang="nb-NO" sz="1800"/>
                        <a:t>1206 – Vitenskapelig utstyr – Avskrivningstid 12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955394"/>
                  </a:ext>
                </a:extLst>
              </a:tr>
              <a:tr h="363798">
                <a:tc>
                  <a:txBody>
                    <a:bodyPr/>
                    <a:lstStyle/>
                    <a:p>
                      <a:r>
                        <a:rPr lang="nb-NO" sz="1800" b="1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8667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4A5D2A3-2878-4CE1-A524-5E8363579D53}"/>
              </a:ext>
            </a:extLst>
          </p:cNvPr>
          <p:cNvSpPr txBox="1"/>
          <p:nvPr/>
        </p:nvSpPr>
        <p:spPr>
          <a:xfrm>
            <a:off x="427893" y="1937286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7448-A7BB-4143-A61C-370F927FC646}"/>
              </a:ext>
            </a:extLst>
          </p:cNvPr>
          <p:cNvSpPr txBox="1"/>
          <p:nvPr/>
        </p:nvSpPr>
        <p:spPr>
          <a:xfrm>
            <a:off x="2557040" y="1937286"/>
            <a:ext cx="354391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976604105 – AVIT mikroskop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29F898-2A25-4EC1-8971-94E4E49FD6BD}"/>
              </a:ext>
            </a:extLst>
          </p:cNvPr>
          <p:cNvSpPr txBox="1"/>
          <p:nvPr/>
        </p:nvSpPr>
        <p:spPr>
          <a:xfrm>
            <a:off x="427892" y="2331482"/>
            <a:ext cx="132440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 2023</a:t>
            </a:r>
          </a:p>
        </p:txBody>
      </p:sp>
    </p:spTree>
    <p:extLst>
      <p:ext uri="{BB962C8B-B14F-4D97-AF65-F5344CB8AC3E}">
        <p14:creationId xmlns:p14="http://schemas.microsoft.com/office/powerpoint/2010/main" val="3721823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8EC423A-04A4-2993-827B-49FD6B66DE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02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8EC423A-04A4-2993-827B-49FD6B66D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9679BC-014A-4EAF-FD89-F508FF4A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/>
              <a:t>Hvordan vi ser avskrivninger i BEVISST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912D-5A1E-4E25-D595-1577091C3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/>
              <a:t>Avskrivning er resultatnøytralt fordi det med hver avskrivningskostnad følger med en inntekt</a:t>
            </a:r>
          </a:p>
          <a:p>
            <a:r>
              <a:rPr lang="nb-NO"/>
              <a:t>I de fleste rapporter i BEVISST vil vi derfor legge artskonto for avskrivningskostnad (60*) og artskonto for inntektsført bevilgning benyttet til investering (395*) i samme artsgruppe</a:t>
            </a:r>
          </a:p>
          <a:p>
            <a:r>
              <a:rPr lang="nb-NO"/>
              <a:t>Det vil si at avskrivninger ikke vil påvirke resultatet i for eksempel økonomiportalen eller BFV hittil</a:t>
            </a:r>
          </a:p>
          <a:p>
            <a:endParaRPr lang="nb-NO"/>
          </a:p>
          <a:p>
            <a:r>
              <a:rPr lang="nb-NO"/>
              <a:t>Det vil også si at det ikke er behov for å ha budsjett for avskrivinger</a:t>
            </a:r>
          </a:p>
          <a:p>
            <a:endParaRPr lang="nb-NO"/>
          </a:p>
          <a:p>
            <a:r>
              <a:rPr lang="nb-NO" b="1"/>
              <a:t>Mulig videreutvikling</a:t>
            </a:r>
            <a:r>
              <a:rPr lang="nb-NO"/>
              <a:t>: utvikle rapporter hvor vi ser avskrivningskostnader på den enkelte enhet, </a:t>
            </a:r>
            <a:r>
              <a:rPr lang="nb-NO" err="1"/>
              <a:t>ksted</a:t>
            </a:r>
            <a:r>
              <a:rPr lang="nb-NO"/>
              <a:t>, anleggsnummer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A336F94-400E-4D7C-A99D-2EF488D4D890}"/>
              </a:ext>
            </a:extLst>
          </p:cNvPr>
          <p:cNvSpPr/>
          <p:nvPr/>
        </p:nvSpPr>
        <p:spPr>
          <a:xfrm>
            <a:off x="9325632" y="4107708"/>
            <a:ext cx="969108" cy="336061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BE415-1570-4E4E-88E2-54CA685A4836}"/>
              </a:ext>
            </a:extLst>
          </p:cNvPr>
          <p:cNvSpPr txBox="1"/>
          <p:nvPr/>
        </p:nvSpPr>
        <p:spPr>
          <a:xfrm>
            <a:off x="10294740" y="4058806"/>
            <a:ext cx="16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prstClr val="black"/>
                </a:solidFill>
                <a:latin typeface="Calibri" panose="020F0502020204030204"/>
              </a:rPr>
              <a:t>Resultatnøytralt</a:t>
            </a:r>
          </a:p>
        </p:txBody>
      </p:sp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AF5F68DE-6BCE-0B85-ED7D-237E4657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4003"/>
              </p:ext>
            </p:extLst>
          </p:nvPr>
        </p:nvGraphicFramePr>
        <p:xfrm>
          <a:off x="6096000" y="1476269"/>
          <a:ext cx="5924293" cy="251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1281">
                  <a:extLst>
                    <a:ext uri="{9D8B030D-6E8A-4147-A177-3AD203B41FA5}">
                      <a16:colId xmlns:a16="http://schemas.microsoft.com/office/drawing/2014/main" val="2298185153"/>
                    </a:ext>
                  </a:extLst>
                </a:gridCol>
                <a:gridCol w="2480648">
                  <a:extLst>
                    <a:ext uri="{9D8B030D-6E8A-4147-A177-3AD203B41FA5}">
                      <a16:colId xmlns:a16="http://schemas.microsoft.com/office/drawing/2014/main" val="2829803381"/>
                    </a:ext>
                  </a:extLst>
                </a:gridCol>
                <a:gridCol w="967973">
                  <a:extLst>
                    <a:ext uri="{9D8B030D-6E8A-4147-A177-3AD203B41FA5}">
                      <a16:colId xmlns:a16="http://schemas.microsoft.com/office/drawing/2014/main" val="201104433"/>
                    </a:ext>
                  </a:extLst>
                </a:gridCol>
                <a:gridCol w="559836">
                  <a:extLst>
                    <a:ext uri="{9D8B030D-6E8A-4147-A177-3AD203B41FA5}">
                      <a16:colId xmlns:a16="http://schemas.microsoft.com/office/drawing/2014/main" val="953337448"/>
                    </a:ext>
                  </a:extLst>
                </a:gridCol>
                <a:gridCol w="1144555">
                  <a:extLst>
                    <a:ext uri="{9D8B030D-6E8A-4147-A177-3AD203B41FA5}">
                      <a16:colId xmlns:a16="http://schemas.microsoft.com/office/drawing/2014/main" val="2347542945"/>
                    </a:ext>
                  </a:extLst>
                </a:gridCol>
              </a:tblGrid>
              <a:tr h="424654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Kontonavn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DB/CR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Beløp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9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Akkumulert avskrivning – gruppe 120X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6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6040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Avskrivning på maskin og transportmidler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9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3953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Inntektsført bevilgning benyttet til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Ikke inntektsført bevilgning til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4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07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CAF37F3-ABCC-EB52-23BE-BAD870D73F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4209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CAF37F3-ABCC-EB52-23BE-BAD870D73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6C8A9B-7D03-EDDA-2CCD-439D4034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2" y="164009"/>
            <a:ext cx="10515600" cy="707886"/>
          </a:xfrm>
        </p:spPr>
        <p:txBody>
          <a:bodyPr vert="horz"/>
          <a:lstStyle/>
          <a:p>
            <a:r>
              <a:rPr lang="nb-NO" sz="4000"/>
              <a:t>Avskrivninger – standard rapport for BFV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A437A0-FA00-246B-134F-5B42B1127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3062"/>
              </p:ext>
            </p:extLst>
          </p:nvPr>
        </p:nvGraphicFramePr>
        <p:xfrm>
          <a:off x="62522" y="2361883"/>
          <a:ext cx="11902833" cy="3983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71324">
                  <a:extLst>
                    <a:ext uri="{9D8B030D-6E8A-4147-A177-3AD203B41FA5}">
                      <a16:colId xmlns:a16="http://schemas.microsoft.com/office/drawing/2014/main" val="4262799217"/>
                    </a:ext>
                  </a:extLst>
                </a:gridCol>
                <a:gridCol w="1227016">
                  <a:extLst>
                    <a:ext uri="{9D8B030D-6E8A-4147-A177-3AD203B41FA5}">
                      <a16:colId xmlns:a16="http://schemas.microsoft.com/office/drawing/2014/main" val="275279985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33463995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1678663175"/>
                    </a:ext>
                  </a:extLst>
                </a:gridCol>
                <a:gridCol w="1234832">
                  <a:extLst>
                    <a:ext uri="{9D8B030D-6E8A-4147-A177-3AD203B41FA5}">
                      <a16:colId xmlns:a16="http://schemas.microsoft.com/office/drawing/2014/main" val="764943740"/>
                    </a:ext>
                  </a:extLst>
                </a:gridCol>
              </a:tblGrid>
              <a:tr h="575498">
                <a:tc>
                  <a:txBody>
                    <a:bodyPr/>
                    <a:lstStyle/>
                    <a:p>
                      <a:r>
                        <a:rPr lang="nb-NO" sz="12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Årsbudsjett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Budsjett hittil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Regnskap hittil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Avvik hittil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47342"/>
                  </a:ext>
                </a:extLst>
              </a:tr>
              <a:tr h="368521">
                <a:tc>
                  <a:txBody>
                    <a:bodyPr/>
                    <a:lstStyle/>
                    <a:p>
                      <a:r>
                        <a:rPr lang="nb-NO" sz="1800"/>
                        <a:t>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1878"/>
                  </a:ext>
                </a:extLst>
              </a:tr>
              <a:tr h="368521">
                <a:tc>
                  <a:txBody>
                    <a:bodyPr/>
                    <a:lstStyle/>
                    <a:p>
                      <a:r>
                        <a:rPr lang="nb-NO" sz="18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50572"/>
                  </a:ext>
                </a:extLst>
              </a:tr>
              <a:tr h="368521">
                <a:tc>
                  <a:txBody>
                    <a:bodyPr/>
                    <a:lstStyle/>
                    <a:p>
                      <a:r>
                        <a:rPr lang="nb-NO" sz="1800" b="1"/>
                        <a:t>  Inntekt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25208"/>
                  </a:ext>
                </a:extLst>
              </a:tr>
              <a:tr h="368521">
                <a:tc>
                  <a:txBody>
                    <a:bodyPr/>
                    <a:lstStyle/>
                    <a:p>
                      <a:r>
                        <a:rPr lang="nb-NO" sz="1800" b="1"/>
                        <a:t>  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92365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nb-NO" sz="1800" b="1"/>
                        <a:t>    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93723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r>
                        <a:rPr lang="nb-NO" sz="1800" b="1"/>
                        <a:t>      Avskriving av 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06726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/>
                        <a:t>        6040 – Avskrivning på maskin og transportmidler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nb-NO" sz="18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19099"/>
                  </a:ext>
                </a:extLst>
              </a:tr>
              <a:tr h="391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/>
                        <a:t>        3953 - </a:t>
                      </a:r>
                      <a:r>
                        <a:rPr lang="nb-NO" sz="1400"/>
                        <a:t>Inntektsføring av avsetning knyttet til anleggsmidler </a:t>
                      </a:r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10144"/>
                  </a:ext>
                </a:extLst>
              </a:tr>
              <a:tr h="368521">
                <a:tc>
                  <a:txBody>
                    <a:bodyPr/>
                    <a:lstStyle/>
                    <a:p>
                      <a:r>
                        <a:rPr lang="nb-NO" sz="1800"/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4014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1BED3A0-4601-467F-B0C3-1204FB956B6C}"/>
              </a:ext>
            </a:extLst>
          </p:cNvPr>
          <p:cNvSpPr txBox="1"/>
          <p:nvPr/>
        </p:nvSpPr>
        <p:spPr>
          <a:xfrm>
            <a:off x="132550" y="1573491"/>
            <a:ext cx="198265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66150501 – NV-IBT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75A19-E503-4013-88AE-D3A8BC3E2725}"/>
              </a:ext>
            </a:extLst>
          </p:cNvPr>
          <p:cNvSpPr txBox="1"/>
          <p:nvPr/>
        </p:nvSpPr>
        <p:spPr>
          <a:xfrm>
            <a:off x="2261697" y="1573491"/>
            <a:ext cx="3543919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976604105 – AVIT mikroskop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FBB8F-32D8-4B96-8885-7C6413C939FD}"/>
              </a:ext>
            </a:extLst>
          </p:cNvPr>
          <p:cNvSpPr txBox="1"/>
          <p:nvPr/>
        </p:nvSpPr>
        <p:spPr>
          <a:xfrm>
            <a:off x="132549" y="1967687"/>
            <a:ext cx="143802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 2023</a:t>
            </a:r>
          </a:p>
        </p:txBody>
      </p:sp>
    </p:spTree>
    <p:extLst>
      <p:ext uri="{BB962C8B-B14F-4D97-AF65-F5344CB8AC3E}">
        <p14:creationId xmlns:p14="http://schemas.microsoft.com/office/powerpoint/2010/main" val="1787553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D06A4B-9DA8-D609-D701-C8264395D9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D06A4B-9DA8-D609-D701-C8264395D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BB8BAE-9D6B-1E1E-6B90-77D60C67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Ny håndtering av investeringer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0365-178E-BF83-3882-5565CFA25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Før</a:t>
            </a:r>
          </a:p>
          <a:p>
            <a:r>
              <a:rPr lang="nb-NO" sz="2400"/>
              <a:t>ble forpliktelsesmodellen håndtert på «topp»</a:t>
            </a:r>
          </a:p>
          <a:p>
            <a:r>
              <a:rPr lang="nb-NO" sz="2400"/>
              <a:t>konterte vi faktura på investering i resultatet på 4-art</a:t>
            </a:r>
          </a:p>
          <a:p>
            <a:r>
              <a:rPr lang="nb-NO" sz="2400"/>
              <a:t>hadde vi forholdsvis mye informasjon om hva vi hadde investert i på resultatkontoene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C5B70C-A636-BCA8-9776-7F17D3530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2023-&gt;</a:t>
            </a:r>
          </a:p>
          <a:p>
            <a:r>
              <a:rPr lang="nb-NO" sz="2400"/>
              <a:t>forpliktelsesmodellen ut på laveste nivå</a:t>
            </a:r>
          </a:p>
          <a:p>
            <a:r>
              <a:rPr lang="nb-NO" sz="2400"/>
              <a:t>skal vi kontere faktura på investering i balansen på 1-art</a:t>
            </a:r>
          </a:p>
          <a:p>
            <a:pPr lvl="1"/>
            <a:r>
              <a:rPr lang="nb-NO" sz="1867"/>
              <a:t>og får effekt i resultatet gjennom triggerføring</a:t>
            </a:r>
          </a:p>
          <a:p>
            <a:r>
              <a:rPr lang="nb-NO" sz="2400"/>
              <a:t>vil vi ha forholdsvis lite informasjon om hva vi har investert i på resultatkontoene, og må finne detaljene i balansen</a:t>
            </a:r>
          </a:p>
        </p:txBody>
      </p:sp>
    </p:spTree>
    <p:extLst>
      <p:ext uri="{BB962C8B-B14F-4D97-AF65-F5344CB8AC3E}">
        <p14:creationId xmlns:p14="http://schemas.microsoft.com/office/powerpoint/2010/main" val="3023872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EB1B062-6236-1998-E56B-76FDE0FBA9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6390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EB1B062-6236-1998-E56B-76FDE0FBA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71AF94-9D6E-168E-C3AD-2FCD7682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D9EA-565C-960F-0C3F-C437FA497D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1C538-7B89-01FF-AB6D-3A8783B080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865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03957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>
                          <a:solidFill>
                            <a:schemeClr val="tx1"/>
                          </a:solidFill>
                        </a:rPr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/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73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EF6C31A-151A-881C-B587-4EE2A54AD6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EF6C31A-151A-881C-B587-4EE2A54AD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882149-86FF-7CB2-E9E5-75ADADEC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Intro til emne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A680-E68E-15AD-62A9-731AD951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/>
              <a:t>Læringsmål :</a:t>
            </a:r>
          </a:p>
          <a:p>
            <a:pPr lvl="1"/>
            <a:r>
              <a:rPr lang="nb-NO"/>
              <a:t>Ha oversikt over endringene i prosjektøkonomi som gir konsekvenser for oppfølging av </a:t>
            </a:r>
          </a:p>
          <a:p>
            <a:pPr lvl="2"/>
            <a:r>
              <a:rPr lang="nb-NO"/>
              <a:t>BOA på porteføljenivå</a:t>
            </a:r>
          </a:p>
          <a:p>
            <a:pPr lvl="2"/>
            <a:r>
              <a:rPr lang="nb-NO"/>
              <a:t>BOA-samspillet i BFV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Henvisning til rutiner og evt. e-læring</a:t>
            </a:r>
          </a:p>
          <a:p>
            <a:pPr lvl="1"/>
            <a:r>
              <a:rPr lang="nb-NO">
                <a:hlinkClick r:id="rId5"/>
              </a:rPr>
              <a:t>BOTT-samarbeidet: Prosjektide til prosjektavslutning</a:t>
            </a:r>
            <a:endParaRPr lang="nb-NO"/>
          </a:p>
          <a:p>
            <a:pPr lvl="1"/>
            <a:r>
              <a:rPr lang="nb-NO">
                <a:hlinkClick r:id="rId6"/>
              </a:rPr>
              <a:t>Håndbok 9-konti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001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5AF773F-F439-12E3-7F40-7AABF99812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5AF773F-F439-12E3-7F40-7AABF9981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E5139D-B06A-37A5-9724-49A84197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E753-FB43-8C86-8857-50E134E13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/>
              <a:t>Ny løsning for håndtering av sentral egenfinansiering til BOA</a:t>
            </a:r>
          </a:p>
          <a:p>
            <a:r>
              <a:rPr lang="nb-NO" sz="2800"/>
              <a:t>Overforbruk</a:t>
            </a:r>
          </a:p>
          <a:p>
            <a:r>
              <a:rPr lang="nb-NO" sz="2800"/>
              <a:t>Felles delprosjekter for avregning, virksomhetskapital, lønn utløpte delprosjekt, timekostnader BOA (tilsvarende 685*)</a:t>
            </a:r>
          </a:p>
        </p:txBody>
      </p:sp>
    </p:spTree>
    <p:extLst>
      <p:ext uri="{BB962C8B-B14F-4D97-AF65-F5344CB8AC3E}">
        <p14:creationId xmlns:p14="http://schemas.microsoft.com/office/powerpoint/2010/main" val="36638046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D3D26-DF53-4A48-864C-10D484F5E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Bruk av sentral egenfinansiering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3723C91-EBF4-45BA-879B-09A849FF0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568" y="3674774"/>
            <a:ext cx="7394864" cy="1655762"/>
          </a:xfrm>
        </p:spPr>
        <p:txBody>
          <a:bodyPr/>
          <a:lstStyle/>
          <a:p>
            <a:r>
              <a:rPr lang="nb-NO"/>
              <a:t>RSO-delprosjekt for sentral egenfinansiering fra RSO knyttet til et BOA-prosjekt</a:t>
            </a:r>
          </a:p>
        </p:txBody>
      </p:sp>
    </p:spTree>
    <p:extLst>
      <p:ext uri="{BB962C8B-B14F-4D97-AF65-F5344CB8AC3E}">
        <p14:creationId xmlns:p14="http://schemas.microsoft.com/office/powerpoint/2010/main" val="527412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60E0D8A-7820-9B58-ECA6-42C3832393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60E0D8A-7820-9B58-ECA6-42C383239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B4D334C2-08C7-00E6-9EE9-289DC95E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b="1"/>
              <a:t>Dagens</a:t>
            </a:r>
            <a:r>
              <a:rPr lang="nb-NO"/>
              <a:t> standardløsning (før BOTT)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C369-3168-B8CB-700D-BECCE2FC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/>
              <a:t>Cash-bidrag</a:t>
            </a:r>
          </a:p>
          <a:p>
            <a:pPr lvl="1"/>
            <a:r>
              <a:rPr lang="nb-NO" sz="2267"/>
              <a:t>Overføres etter forbruk til BOA-prosjektene som egenfinansiering fra RSO</a:t>
            </a:r>
          </a:p>
          <a:p>
            <a:r>
              <a:rPr lang="nb-NO" sz="2800"/>
              <a:t>Rekrutteringsstillinger </a:t>
            </a:r>
          </a:p>
          <a:p>
            <a:pPr lvl="1"/>
            <a:r>
              <a:rPr lang="nb-NO" sz="2267"/>
              <a:t>Lønnes direkte på RSO-prosjektene. Bevilgningen inntektsføres på RSO-prosjektene</a:t>
            </a:r>
          </a:p>
          <a:p>
            <a:pPr lvl="1"/>
            <a:r>
              <a:rPr lang="nb-NO" sz="2267"/>
              <a:t>Lønn omposteres sammen med egenfinansiering RSO til BOA-prosjektet fra RSO-prosjektet</a:t>
            </a:r>
          </a:p>
          <a:p>
            <a:pPr lvl="1"/>
            <a:r>
              <a:rPr lang="nb-NO" sz="2267"/>
              <a:t>Indirekte kostnader beregnes på basis av lønnsompostering i BOA-prosjektet, og inntektsføres i RD på avregningsprosjekt. </a:t>
            </a:r>
          </a:p>
          <a:p>
            <a:pPr lvl="1"/>
            <a:r>
              <a:rPr lang="nb-NO" sz="2267"/>
              <a:t>Lokal egenfinansiering må dekke indirekte kostnader og godskrives basert på %-satsen i systemet </a:t>
            </a:r>
          </a:p>
          <a:p>
            <a:pPr lvl="1"/>
            <a:r>
              <a:rPr lang="nb-NO" sz="2267"/>
              <a:t>Omposteringene utføres av Økonomiavdelingen for de fleste</a:t>
            </a:r>
          </a:p>
        </p:txBody>
      </p:sp>
    </p:spTree>
    <p:extLst>
      <p:ext uri="{BB962C8B-B14F-4D97-AF65-F5344CB8AC3E}">
        <p14:creationId xmlns:p14="http://schemas.microsoft.com/office/powerpoint/2010/main" val="398055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86866-F0B1-5FA8-DA34-2F39BA13FA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200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86866-F0B1-5FA8-DA34-2F39BA13F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BA0434-9CC5-BC6C-E36A-8FDB798A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Roller i PBO-prosessen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9AC9-E39E-8BC5-101D-C78EDA93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err="1"/>
              <a:t>Controllerrollen</a:t>
            </a:r>
            <a:r>
              <a:rPr lang="nb-NO"/>
              <a:t> er uendret (men skrevet inn på formatet til BOTT ØL)</a:t>
            </a:r>
          </a:p>
          <a:p>
            <a:pPr lvl="1"/>
            <a:r>
              <a:rPr lang="nb-NO"/>
              <a:t>Nytt er at </a:t>
            </a:r>
            <a:r>
              <a:rPr lang="nb-NO" err="1"/>
              <a:t>controller</a:t>
            </a:r>
            <a:r>
              <a:rPr lang="nb-NO"/>
              <a:t> har fått hektet på formaliserte systemroller for bilagsbehandling og periodeavslutning. I tillegg vil mange </a:t>
            </a:r>
            <a:r>
              <a:rPr lang="nb-NO" err="1"/>
              <a:t>controllere</a:t>
            </a:r>
            <a:r>
              <a:rPr lang="nb-NO"/>
              <a:t> inneha systemrollen anleggshåndterer.</a:t>
            </a:r>
          </a:p>
          <a:p>
            <a:r>
              <a:rPr lang="nb-NO"/>
              <a:t>Ny rolle Prosessrådgiver PBO – tilsvarer fakultetscontroller og skal holde i og koordinere PBO-prosessen ved den enkelte enhet</a:t>
            </a:r>
          </a:p>
          <a:p>
            <a:r>
              <a:rPr lang="nb-NO"/>
              <a:t>Rolle prosessansvarlig for PBO sitter i Avdeling for virksomhetsstyring</a:t>
            </a:r>
          </a:p>
        </p:txBody>
      </p:sp>
    </p:spTree>
    <p:extLst>
      <p:ext uri="{BB962C8B-B14F-4D97-AF65-F5344CB8AC3E}">
        <p14:creationId xmlns:p14="http://schemas.microsoft.com/office/powerpoint/2010/main" val="27188251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DB93689-FCB8-6534-256F-43E7EAAB72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DB93689-FCB8-6534-256F-43E7EAAB7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1F90F336-3677-4D1E-AD56-A670A535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b="1"/>
              <a:t>Ny</a:t>
            </a:r>
            <a:r>
              <a:rPr lang="nb-NO"/>
              <a:t> 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3CDB31-0219-817E-970D-FB881B1C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400"/>
              <a:t>RSO-midler som benyttes til egenfinansiering på et BOA-prosjekt etableres som et sentralt egenfinansieringsdelprosjekt</a:t>
            </a:r>
          </a:p>
          <a:p>
            <a:pPr lvl="1"/>
            <a:r>
              <a:rPr lang="nb-NO" sz="2000"/>
              <a:t>Rekrutteringsstillinger (både for frie og øremerkede)</a:t>
            </a:r>
          </a:p>
          <a:p>
            <a:pPr lvl="1"/>
            <a:r>
              <a:rPr lang="nb-NO" sz="2000"/>
              <a:t>Cash-bidrag</a:t>
            </a:r>
          </a:p>
          <a:p>
            <a:pPr lvl="2"/>
            <a:r>
              <a:rPr lang="nb-NO" sz="1800"/>
              <a:t>Til senter (SFF, SFI, FME, SFU) og Fellesløft</a:t>
            </a:r>
          </a:p>
          <a:p>
            <a:pPr lvl="2"/>
            <a:r>
              <a:rPr lang="nb-NO" sz="1800"/>
              <a:t>Til toppfinansiering Marie Curie (rekrutteringsstillinger, øremerkede)</a:t>
            </a:r>
          </a:p>
          <a:p>
            <a:r>
              <a:rPr lang="nb-NO" sz="2400"/>
              <a:t>Delprosjektet for sentral egenfinansiering knyttes mot BOA-prosjektet</a:t>
            </a:r>
          </a:p>
          <a:p>
            <a:pPr lvl="1"/>
            <a:r>
              <a:rPr lang="nb-NO" sz="2000"/>
              <a:t>Synliggjøres både som del BOA-prosjektet </a:t>
            </a:r>
            <a:r>
              <a:rPr lang="nb-NO" sz="2000" u="sng"/>
              <a:t>og</a:t>
            </a:r>
            <a:r>
              <a:rPr lang="nb-NO" sz="2000"/>
              <a:t> er inkludert i RSO/BFV</a:t>
            </a:r>
          </a:p>
          <a:p>
            <a:pPr lvl="1"/>
            <a:r>
              <a:rPr lang="nb-NO" sz="2000"/>
              <a:t>Budsjetteres i UNIT4 som del av BOA-prosjektet, og budsjettet vil inngå som del av årsbudsjett for BFV</a:t>
            </a:r>
          </a:p>
          <a:p>
            <a:r>
              <a:rPr lang="nb-NO" sz="2400"/>
              <a:t>Ny ordning innebærer nye rutiner for inntektsføring, samspillføringer og håndtering av BOA-budsjettene relatert til sentral egenfinansiering</a:t>
            </a:r>
          </a:p>
          <a:p>
            <a:pPr lvl="1"/>
            <a:r>
              <a:rPr lang="nb-NO" sz="2000"/>
              <a:t>Det jobbes med rutiner som beskriver hvordan håndteringen blir i detalj</a:t>
            </a:r>
          </a:p>
        </p:txBody>
      </p:sp>
    </p:spTree>
    <p:extLst>
      <p:ext uri="{BB962C8B-B14F-4D97-AF65-F5344CB8AC3E}">
        <p14:creationId xmlns:p14="http://schemas.microsoft.com/office/powerpoint/2010/main" val="11203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D23B6B0-E8E9-D35C-3E02-317BEE5861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190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D23B6B0-E8E9-D35C-3E02-317BEE586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2D899-55F9-454F-76EE-60277795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Hva betyr 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15F7-ED37-3449-860E-B21D3DC5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/>
              <a:t>Man trenger ikke to delprosjektnummer for samme stipendiat – ett i BOA og ett i BFV. Man bruker bare ett delprosjekt i kategorisert som BFV-RSO, som hektes på BOA-prosjektet.</a:t>
            </a:r>
          </a:p>
          <a:p>
            <a:r>
              <a:rPr lang="nb-NO" sz="1800"/>
              <a:t>Håndtering av direktelønna blir som før, dvs. at stipendiaten konteres på RSO-delprosjektet for sentral egenfinansiering. Håndtering av frikjøp til andre aktiviteter og forlengelser må håndteres på samme måte som før</a:t>
            </a:r>
          </a:p>
          <a:p>
            <a:r>
              <a:rPr lang="nb-NO" sz="1800"/>
              <a:t>Da sparer man ett delprosjektnummer og en mengde omposteringsbilag</a:t>
            </a:r>
          </a:p>
          <a:p>
            <a:r>
              <a:rPr lang="nb-NO" sz="1800"/>
              <a:t>Av systemet får man</a:t>
            </a:r>
          </a:p>
          <a:p>
            <a:pPr lvl="1"/>
            <a:r>
              <a:rPr lang="nb-NO" sz="1400"/>
              <a:t>belastet indirekte kostnader</a:t>
            </a:r>
          </a:p>
          <a:p>
            <a:pPr lvl="1"/>
            <a:r>
              <a:rPr lang="nb-NO" sz="1400"/>
              <a:t>godskrevet lokal egenfinansiering fra RD basert på %-satsen</a:t>
            </a:r>
          </a:p>
          <a:p>
            <a:endParaRPr lang="nb-NO" sz="1800" u="sng"/>
          </a:p>
          <a:p>
            <a:r>
              <a:rPr lang="nb-NO" sz="1800" u="sng"/>
              <a:t>Det betyr også at sentral egenfinansiering til BOA alltid skal håndteres etter denne rutinen. </a:t>
            </a:r>
          </a:p>
          <a:p>
            <a:pPr lvl="1"/>
            <a:r>
              <a:rPr lang="nb-NO" sz="1400"/>
              <a:t>Det vil si at det skal opprettes egne delprosjekt tilknyttet BOA-prosjektet kategorisert som sentral egenfinansiering (med tilhørende ordinær gruppering i ramme, aktivitetstype og aktivitet) for hver </a:t>
            </a:r>
            <a:r>
              <a:rPr lang="nb-NO" sz="1400" err="1"/>
              <a:t>rekr.stilling</a:t>
            </a:r>
            <a:r>
              <a:rPr lang="nb-NO" sz="1400"/>
              <a:t> og hvert cash-bidrag som er gitt som egenfinansiering til BOA-prosjekt</a:t>
            </a:r>
          </a:p>
          <a:p>
            <a:pPr lvl="1"/>
            <a:r>
              <a:rPr lang="nb-NO" sz="1400" u="sng"/>
              <a:t>Det vil også si at sentral egenfinansiering fra RSO ikke skal omposteres til delprosjekt som ikke er kategorisert som sentral egenfinansiering og dermed definert som del av BFV fra 1.1.23</a:t>
            </a:r>
          </a:p>
        </p:txBody>
      </p:sp>
    </p:spTree>
    <p:extLst>
      <p:ext uri="{BB962C8B-B14F-4D97-AF65-F5344CB8AC3E}">
        <p14:creationId xmlns:p14="http://schemas.microsoft.com/office/powerpoint/2010/main" val="3518136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F7CABD-0A9D-2DA1-6B9C-76AF239D30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3807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F7CABD-0A9D-2DA1-6B9C-76AF239D30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84DA42-6D45-5504-FA32-3331F842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Fordeler / ulemper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382F9E-6289-4FAB-5341-508949B875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b="1"/>
              <a:t>Fordeler</a:t>
            </a:r>
          </a:p>
          <a:p>
            <a:endParaRPr lang="nb-NO" sz="4000"/>
          </a:p>
          <a:p>
            <a:r>
              <a:rPr lang="nb-NO" sz="4000"/>
              <a:t>Det vil ikke være behov for å ompostere lønnskostnader som før da man vil kontere direkte i SAP, som vil gi færre omposteringsbilag</a:t>
            </a:r>
          </a:p>
          <a:p>
            <a:endParaRPr lang="nb-NO" sz="4000"/>
          </a:p>
          <a:p>
            <a:r>
              <a:rPr lang="nb-NO" sz="4000"/>
              <a:t>Delprosjektene med sentral egenfinansiering vil inngå i BFV som øvrige RSO-delprosjekt</a:t>
            </a:r>
          </a:p>
          <a:p>
            <a:pPr lvl="1"/>
            <a:r>
              <a:rPr lang="nb-NO" sz="3467"/>
              <a:t>Avsetningene på delprosjektene kategorisert som sentral egenfinansiering vil inngå i avsatt ubrukt bevilgning fra KD, som vil gi bedre oversikt over avsetningene</a:t>
            </a:r>
          </a:p>
          <a:p>
            <a:endParaRPr lang="nb-NO" sz="4000"/>
          </a:p>
          <a:p>
            <a:r>
              <a:rPr lang="nb-NO" sz="4000"/>
              <a:t>Sikrer at vi inntektsfører riktig på BOA</a:t>
            </a:r>
          </a:p>
          <a:p>
            <a:endParaRPr lang="nb-NO" sz="4000"/>
          </a:p>
          <a:p>
            <a:r>
              <a:rPr lang="nb-NO" sz="4000"/>
              <a:t>Overføring av sentral egenfinansiering vil ikke lenger påvirke BOA-aktivitet, da delprosjektene kategorisert som sentral egenfinansiering regnes som BFV</a:t>
            </a:r>
          </a:p>
          <a:p>
            <a:pPr lvl="1"/>
            <a:r>
              <a:rPr lang="nb-NO" sz="3467"/>
              <a:t>Vil gi bedre oversikt over den reelle BOA-aktiviteten når den ikke påvirkes av store omposteringer på enkeltmåneder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12DC38-E98D-E483-615A-1F67CF029A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b="1"/>
              <a:t>Utfordringer</a:t>
            </a:r>
          </a:p>
          <a:p>
            <a:endParaRPr lang="nb-NO"/>
          </a:p>
          <a:p>
            <a:r>
              <a:rPr lang="nb-NO"/>
              <a:t>Innebærer en ny måte å håndtere egenfinansiering fra RSO på, en annen måte å håndtere bevilgningsinntekten på og en annen måte å budsjettere på – for denne gruppen av delprosjekter.</a:t>
            </a:r>
          </a:p>
          <a:p>
            <a:endParaRPr lang="nb-NO"/>
          </a:p>
          <a:p>
            <a:r>
              <a:rPr lang="nb-NO"/>
              <a:t>Dersom en sentralt egenfinansiert </a:t>
            </a:r>
            <a:r>
              <a:rPr lang="nb-NO" err="1"/>
              <a:t>rekr.stilling</a:t>
            </a:r>
            <a:r>
              <a:rPr lang="nb-NO"/>
              <a:t> skal deles på flere BOA-prosjekter, må det opprettes ett sentralt egenfinansieringsdelprosjekt knyttet til hvert enkelt BOA-prosjekt.</a:t>
            </a:r>
          </a:p>
          <a:p>
            <a:pPr lvl="1"/>
            <a:r>
              <a:rPr lang="nb-NO"/>
              <a:t>Dersom </a:t>
            </a:r>
            <a:r>
              <a:rPr lang="nb-NO" err="1"/>
              <a:t>rekr.stillingen</a:t>
            </a:r>
            <a:r>
              <a:rPr lang="nb-NO"/>
              <a:t> skal deles i flere biter, kan det løses med delt kontering i SAP evt. håndteres med timeføring.</a:t>
            </a:r>
          </a:p>
        </p:txBody>
      </p:sp>
    </p:spTree>
    <p:extLst>
      <p:ext uri="{BB962C8B-B14F-4D97-AF65-F5344CB8AC3E}">
        <p14:creationId xmlns:p14="http://schemas.microsoft.com/office/powerpoint/2010/main" val="33420837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1D3D589-A1F9-D8B8-E4F9-7128CF6129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308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1D3D589-A1F9-D8B8-E4F9-7128CF612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88B51E-DE08-760A-A315-05E3E4B2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112035"/>
            <a:ext cx="11224996" cy="648512"/>
          </a:xfrm>
        </p:spPr>
        <p:txBody>
          <a:bodyPr vert="horz"/>
          <a:lstStyle/>
          <a:p>
            <a:r>
              <a:rPr lang="nb-NO" sz="3600"/>
              <a:t>Hva blir annerledes for </a:t>
            </a:r>
            <a:r>
              <a:rPr lang="nb-NO" sz="3600" err="1"/>
              <a:t>controller</a:t>
            </a:r>
            <a:r>
              <a:rPr lang="nb-NO" sz="360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16553-9D83-52B2-D465-47791776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842196"/>
            <a:ext cx="11224996" cy="4818365"/>
          </a:xfrm>
        </p:spPr>
        <p:txBody>
          <a:bodyPr/>
          <a:lstStyle/>
          <a:p>
            <a:r>
              <a:rPr lang="nb-NO" sz="2800"/>
              <a:t>Bedre kontroll med egenfinansiering fra RSO</a:t>
            </a:r>
          </a:p>
          <a:p>
            <a:pPr lvl="1"/>
            <a:r>
              <a:rPr lang="nb-NO" sz="2400"/>
              <a:t>Bedre oversikt over bruk av tildelingen når delprosjektet inngår i BFV</a:t>
            </a:r>
          </a:p>
          <a:p>
            <a:pPr lvl="1"/>
            <a:r>
              <a:rPr lang="nb-NO" sz="2400"/>
              <a:t>Bedre oversikt over avsetningene siden avsetningene på delprosjektene for sentral egenfinansiering vil inngå i BFV-RSO</a:t>
            </a:r>
          </a:p>
          <a:p>
            <a:pPr lvl="1"/>
            <a:r>
              <a:rPr lang="nb-NO" sz="2400"/>
              <a:t>Bedre oversikt over BOA-aktiviteten</a:t>
            </a:r>
          </a:p>
          <a:p>
            <a:r>
              <a:rPr lang="nb-NO" sz="2800"/>
              <a:t>Færre omposteringsbilag</a:t>
            </a:r>
          </a:p>
          <a:p>
            <a:r>
              <a:rPr lang="nb-NO" sz="2800"/>
              <a:t>Mindre administrasjon i form av skjemaer for oppstart, endring og avslutning av omposteringsjobben til </a:t>
            </a:r>
            <a:r>
              <a:rPr lang="nb-NO" sz="2800" err="1"/>
              <a:t>økonomiadelingen</a:t>
            </a:r>
            <a:endParaRPr lang="nb-NO" sz="2800"/>
          </a:p>
          <a:p>
            <a:r>
              <a:rPr lang="nb-NO" sz="2800"/>
              <a:t>Tildelingen må budsjetteres og omposteres i tråd med rutine</a:t>
            </a:r>
          </a:p>
          <a:p>
            <a:r>
              <a:rPr lang="nb-NO" sz="2800"/>
              <a:t>Annerledes måte å budsjettere på</a:t>
            </a:r>
          </a:p>
        </p:txBody>
      </p:sp>
    </p:spTree>
    <p:extLst>
      <p:ext uri="{BB962C8B-B14F-4D97-AF65-F5344CB8AC3E}">
        <p14:creationId xmlns:p14="http://schemas.microsoft.com/office/powerpoint/2010/main" val="24845824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E6A454D-53A0-EEB0-48F4-DEF46949ED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7524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E6A454D-53A0-EEB0-48F4-DEF46949ED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E332868-3E6F-6FA1-2CA7-FC1D0ABF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325620"/>
          </a:xfrm>
        </p:spPr>
        <p:txBody>
          <a:bodyPr vert="horz"/>
          <a:lstStyle/>
          <a:p>
            <a:r>
              <a:rPr lang="nb-NO" sz="4000"/>
              <a:t>Aktivitetstype og aktivitet for sentral egenfinansieringsdelprosjekter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A4D946-DF38-32F1-E00D-DE672064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12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Rekrutteringsstillinger som inngår som egenfinansiering på et BOA-prosjekt</a:t>
            </a:r>
          </a:p>
          <a:p>
            <a:pPr lvl="1"/>
            <a:r>
              <a:rPr lang="nb-NO"/>
              <a:t>Aktivitetstype: Rekrutteringsstillinger</a:t>
            </a:r>
          </a:p>
          <a:p>
            <a:pPr lvl="1"/>
            <a:r>
              <a:rPr lang="nb-NO"/>
              <a:t>Aktivitet: Frie eller øremerkede </a:t>
            </a:r>
            <a:r>
              <a:rPr lang="nb-NO" err="1"/>
              <a:t>rekr</a:t>
            </a:r>
            <a:r>
              <a:rPr lang="nb-NO"/>
              <a:t>. still.</a:t>
            </a:r>
          </a:p>
          <a:p>
            <a:r>
              <a:rPr lang="nb-NO"/>
              <a:t>Cash-bidrag til senter og Fellesløft</a:t>
            </a:r>
          </a:p>
          <a:p>
            <a:pPr lvl="1"/>
            <a:r>
              <a:rPr lang="nb-NO"/>
              <a:t>Aktivitetstype: Forskning (SFF, SFI, FME) eller Utdanning (SFU)</a:t>
            </a:r>
          </a:p>
          <a:p>
            <a:pPr lvl="1"/>
            <a:r>
              <a:rPr lang="nb-NO"/>
              <a:t>Aktivitet: NTNU Toppforskning (SFF, SFI, FME, Fellesløft) eller NTNU Toppundervisning (SFU)</a:t>
            </a:r>
          </a:p>
          <a:p>
            <a:r>
              <a:rPr lang="nb-NO"/>
              <a:t>Cash-bidrag til toppfinansiering Marie Curie</a:t>
            </a:r>
          </a:p>
          <a:p>
            <a:pPr lvl="1"/>
            <a:r>
              <a:rPr lang="nb-NO"/>
              <a:t>Aktivitetstype: Rekrutteringsstillinger</a:t>
            </a:r>
          </a:p>
          <a:p>
            <a:pPr lvl="1"/>
            <a:r>
              <a:rPr lang="nb-NO"/>
              <a:t>Aktivitet: Øremerkede </a:t>
            </a:r>
            <a:r>
              <a:rPr lang="nb-NO" err="1"/>
              <a:t>rekr.still</a:t>
            </a:r>
            <a:r>
              <a:rPr lang="nb-NO"/>
              <a:t>. tildelt tidligere år</a:t>
            </a:r>
          </a:p>
        </p:txBody>
      </p:sp>
    </p:spTree>
    <p:extLst>
      <p:ext uri="{BB962C8B-B14F-4D97-AF65-F5344CB8AC3E}">
        <p14:creationId xmlns:p14="http://schemas.microsoft.com/office/powerpoint/2010/main" val="3335153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A8CF53E3-6977-493C-A855-679F73AD97A8}"/>
              </a:ext>
            </a:extLst>
          </p:cNvPr>
          <p:cNvSpPr/>
          <p:nvPr/>
        </p:nvSpPr>
        <p:spPr>
          <a:xfrm>
            <a:off x="3682678" y="4712781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F7380A6-BB8C-46FE-9230-7EB9503981DF}"/>
              </a:ext>
            </a:extLst>
          </p:cNvPr>
          <p:cNvSpPr/>
          <p:nvPr/>
        </p:nvSpPr>
        <p:spPr>
          <a:xfrm>
            <a:off x="3682678" y="381022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59B9A19C-6394-4818-970D-21046A660339}"/>
              </a:ext>
            </a:extLst>
          </p:cNvPr>
          <p:cNvSpPr/>
          <p:nvPr/>
        </p:nvSpPr>
        <p:spPr>
          <a:xfrm>
            <a:off x="3682678" y="306841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</a:t>
            </a:r>
          </a:p>
        </p:txBody>
      </p:sp>
      <p:sp>
        <p:nvSpPr>
          <p:cNvPr id="70" name="Rektangel 32">
            <a:extLst>
              <a:ext uri="{FF2B5EF4-FFF2-40B4-BE49-F238E27FC236}">
                <a16:creationId xmlns:a16="http://schemas.microsoft.com/office/drawing/2014/main" id="{EE7308FF-0AC5-4E1D-813E-EA4223308322}"/>
              </a:ext>
            </a:extLst>
          </p:cNvPr>
          <p:cNvSpPr/>
          <p:nvPr/>
        </p:nvSpPr>
        <p:spPr>
          <a:xfrm>
            <a:off x="3682678" y="234713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</a:t>
            </a:r>
          </a:p>
        </p:txBody>
      </p:sp>
      <p:sp>
        <p:nvSpPr>
          <p:cNvPr id="73" name="TextBox 89">
            <a:extLst>
              <a:ext uri="{FF2B5EF4-FFF2-40B4-BE49-F238E27FC236}">
                <a16:creationId xmlns:a16="http://schemas.microsoft.com/office/drawing/2014/main" id="{8C6F944B-BDC1-413E-B4B9-683FC39F4582}"/>
              </a:ext>
            </a:extLst>
          </p:cNvPr>
          <p:cNvSpPr txBox="1"/>
          <p:nvPr/>
        </p:nvSpPr>
        <p:spPr>
          <a:xfrm>
            <a:off x="4911789" y="5793639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4" name="Connector: Elbow 110">
            <a:extLst>
              <a:ext uri="{FF2B5EF4-FFF2-40B4-BE49-F238E27FC236}">
                <a16:creationId xmlns:a16="http://schemas.microsoft.com/office/drawing/2014/main" id="{1DE3E399-CC85-4B56-86BE-50FE3F727975}"/>
              </a:ext>
            </a:extLst>
          </p:cNvPr>
          <p:cNvCxnSpPr>
            <a:cxnSpLocks/>
            <a:endCxn id="88" idx="1"/>
          </p:cNvCxnSpPr>
          <p:nvPr/>
        </p:nvCxnSpPr>
        <p:spPr>
          <a:xfrm rot="16200000" flipV="1">
            <a:off x="3842235" y="3621045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106">
            <a:extLst>
              <a:ext uri="{FF2B5EF4-FFF2-40B4-BE49-F238E27FC236}">
                <a16:creationId xmlns:a16="http://schemas.microsoft.com/office/drawing/2014/main" id="{B7A0013B-16D7-4D7F-87C0-C1EB7E7579DE}"/>
              </a:ext>
            </a:extLst>
          </p:cNvPr>
          <p:cNvCxnSpPr>
            <a:cxnSpLocks/>
            <a:stCxn id="56" idx="1"/>
            <a:endCxn id="69" idx="1"/>
          </p:cNvCxnSpPr>
          <p:nvPr/>
        </p:nvCxnSpPr>
        <p:spPr>
          <a:xfrm rot="10800000">
            <a:off x="3682678" y="3347417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ktangel 76">
            <a:extLst>
              <a:ext uri="{FF2B5EF4-FFF2-40B4-BE49-F238E27FC236}">
                <a16:creationId xmlns:a16="http://schemas.microsoft.com/office/drawing/2014/main" id="{06D307AE-CD29-40F9-A337-B370D338A397}"/>
              </a:ext>
            </a:extLst>
          </p:cNvPr>
          <p:cNvSpPr/>
          <p:nvPr/>
        </p:nvSpPr>
        <p:spPr>
          <a:xfrm>
            <a:off x="5596818" y="4693469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0C3A3B2A-7283-4E37-98E1-1CCB0F13B465}"/>
              </a:ext>
            </a:extLst>
          </p:cNvPr>
          <p:cNvSpPr txBox="1"/>
          <p:nvPr/>
        </p:nvSpPr>
        <p:spPr>
          <a:xfrm>
            <a:off x="4916225" y="4656002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83" name="Connector: Elbow 97">
            <a:extLst>
              <a:ext uri="{FF2B5EF4-FFF2-40B4-BE49-F238E27FC236}">
                <a16:creationId xmlns:a16="http://schemas.microsoft.com/office/drawing/2014/main" id="{53793660-A747-4076-95D9-2088792017F7}"/>
              </a:ext>
            </a:extLst>
          </p:cNvPr>
          <p:cNvCxnSpPr>
            <a:cxnSpLocks/>
            <a:stCxn id="77" idx="2"/>
          </p:cNvCxnSpPr>
          <p:nvPr/>
        </p:nvCxnSpPr>
        <p:spPr>
          <a:xfrm rot="5400000">
            <a:off x="5367655" y="4673632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Rektangel 30">
            <a:extLst>
              <a:ext uri="{FF2B5EF4-FFF2-40B4-BE49-F238E27FC236}">
                <a16:creationId xmlns:a16="http://schemas.microsoft.com/office/drawing/2014/main" id="{36574E8E-9FC5-46E4-B590-7185D0D6B847}"/>
              </a:ext>
            </a:extLst>
          </p:cNvPr>
          <p:cNvSpPr/>
          <p:nvPr/>
        </p:nvSpPr>
        <p:spPr>
          <a:xfrm>
            <a:off x="5596817" y="378080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 av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finanseringskilde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5" name="Rektangel 31">
            <a:extLst>
              <a:ext uri="{FF2B5EF4-FFF2-40B4-BE49-F238E27FC236}">
                <a16:creationId xmlns:a16="http://schemas.microsoft.com/office/drawing/2014/main" id="{D8A71A8B-E9C3-4729-8E6F-0FB3A0BC9296}"/>
              </a:ext>
            </a:extLst>
          </p:cNvPr>
          <p:cNvSpPr/>
          <p:nvPr/>
        </p:nvSpPr>
        <p:spPr>
          <a:xfrm>
            <a:off x="5606245" y="307100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86" name="Rektangel 32">
            <a:extLst>
              <a:ext uri="{FF2B5EF4-FFF2-40B4-BE49-F238E27FC236}">
                <a16:creationId xmlns:a16="http://schemas.microsoft.com/office/drawing/2014/main" id="{AAEE27AC-F759-4BCB-885D-7EDD12185E88}"/>
              </a:ext>
            </a:extLst>
          </p:cNvPr>
          <p:cNvSpPr/>
          <p:nvPr/>
        </p:nvSpPr>
        <p:spPr>
          <a:xfrm>
            <a:off x="5596817" y="231379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</a:t>
            </a:r>
          </a:p>
        </p:txBody>
      </p:sp>
      <p:sp>
        <p:nvSpPr>
          <p:cNvPr id="88" name="Rektangel 32">
            <a:extLst>
              <a:ext uri="{FF2B5EF4-FFF2-40B4-BE49-F238E27FC236}">
                <a16:creationId xmlns:a16="http://schemas.microsoft.com/office/drawing/2014/main" id="{FC6ED036-0DAF-4657-B5E9-0483E47EE7C9}"/>
              </a:ext>
            </a:extLst>
          </p:cNvPr>
          <p:cNvSpPr/>
          <p:nvPr/>
        </p:nvSpPr>
        <p:spPr>
          <a:xfrm>
            <a:off x="5596817" y="158746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Aktivitetstype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4CD852F3-E6FA-47BB-9BE2-A9D58371216A}"/>
              </a:ext>
            </a:extLst>
          </p:cNvPr>
          <p:cNvSpPr/>
          <p:nvPr/>
        </p:nvSpPr>
        <p:spPr>
          <a:xfrm>
            <a:off x="3682678" y="5997965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Protype</a:t>
            </a:r>
          </a:p>
        </p:txBody>
      </p:sp>
      <p:cxnSp>
        <p:nvCxnSpPr>
          <p:cNvPr id="92" name="Connector: Elbow 106">
            <a:extLst>
              <a:ext uri="{FF2B5EF4-FFF2-40B4-BE49-F238E27FC236}">
                <a16:creationId xmlns:a16="http://schemas.microsoft.com/office/drawing/2014/main" id="{29AAB343-0176-4612-A290-61E8796414D6}"/>
              </a:ext>
            </a:extLst>
          </p:cNvPr>
          <p:cNvCxnSpPr>
            <a:cxnSpLocks/>
            <a:stCxn id="56" idx="1"/>
            <a:endCxn id="89" idx="1"/>
          </p:cNvCxnSpPr>
          <p:nvPr/>
        </p:nvCxnSpPr>
        <p:spPr>
          <a:xfrm rot="10800000" flipV="1">
            <a:off x="3682678" y="5178405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110">
            <a:extLst>
              <a:ext uri="{FF2B5EF4-FFF2-40B4-BE49-F238E27FC236}">
                <a16:creationId xmlns:a16="http://schemas.microsoft.com/office/drawing/2014/main" id="{696C51DC-78BE-47E8-9FBC-9D7DBBBC58D1}"/>
              </a:ext>
            </a:extLst>
          </p:cNvPr>
          <p:cNvCxnSpPr>
            <a:cxnSpLocks/>
            <a:stCxn id="77" idx="1"/>
            <a:endCxn id="94" idx="1"/>
          </p:cNvCxnSpPr>
          <p:nvPr/>
        </p:nvCxnSpPr>
        <p:spPr>
          <a:xfrm rot="10800000" flipV="1">
            <a:off x="5596818" y="5159093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30">
            <a:extLst>
              <a:ext uri="{FF2B5EF4-FFF2-40B4-BE49-F238E27FC236}">
                <a16:creationId xmlns:a16="http://schemas.microsoft.com/office/drawing/2014/main" id="{93EFF777-1A7A-4252-88E2-8B3A07A9143D}"/>
              </a:ext>
            </a:extLst>
          </p:cNvPr>
          <p:cNvSpPr/>
          <p:nvPr/>
        </p:nvSpPr>
        <p:spPr>
          <a:xfrm>
            <a:off x="5596817" y="5989777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Kobling: vinkel 94">
            <a:extLst>
              <a:ext uri="{FF2B5EF4-FFF2-40B4-BE49-F238E27FC236}">
                <a16:creationId xmlns:a16="http://schemas.microsoft.com/office/drawing/2014/main" id="{3805FE83-2639-4264-8EA0-C02B3B428D37}"/>
              </a:ext>
            </a:extLst>
          </p:cNvPr>
          <p:cNvCxnSpPr>
            <a:cxnSpLocks/>
            <a:stCxn id="77" idx="1"/>
            <a:endCxn id="84" idx="1"/>
          </p:cNvCxnSpPr>
          <p:nvPr/>
        </p:nvCxnSpPr>
        <p:spPr>
          <a:xfrm rot="10800000">
            <a:off x="5596818" y="4059807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Kobling: vinkel 95">
            <a:extLst>
              <a:ext uri="{FF2B5EF4-FFF2-40B4-BE49-F238E27FC236}">
                <a16:creationId xmlns:a16="http://schemas.microsoft.com/office/drawing/2014/main" id="{4D80CA54-FDA1-4AF8-B2C9-ED87A087AB34}"/>
              </a:ext>
            </a:extLst>
          </p:cNvPr>
          <p:cNvCxnSpPr>
            <a:cxnSpLocks/>
            <a:stCxn id="77" idx="1"/>
            <a:endCxn id="86" idx="1"/>
          </p:cNvCxnSpPr>
          <p:nvPr/>
        </p:nvCxnSpPr>
        <p:spPr>
          <a:xfrm rot="10800000">
            <a:off x="5596818" y="2592793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36BB6E26-91E8-4CA3-9B56-6D374CD3B22F}"/>
              </a:ext>
            </a:extLst>
          </p:cNvPr>
          <p:cNvCxnSpPr>
            <a:cxnSpLocks/>
            <a:stCxn id="77" idx="1"/>
            <a:endCxn id="85" idx="1"/>
          </p:cNvCxnSpPr>
          <p:nvPr/>
        </p:nvCxnSpPr>
        <p:spPr>
          <a:xfrm rot="10800000" flipH="1">
            <a:off x="5596817" y="3350009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Kobling: vinkel 98">
            <a:extLst>
              <a:ext uri="{FF2B5EF4-FFF2-40B4-BE49-F238E27FC236}">
                <a16:creationId xmlns:a16="http://schemas.microsoft.com/office/drawing/2014/main" id="{E8F7A585-6D0E-4A9D-8A9D-88BA450D7A59}"/>
              </a:ext>
            </a:extLst>
          </p:cNvPr>
          <p:cNvCxnSpPr>
            <a:cxnSpLocks/>
            <a:stCxn id="56" idx="1"/>
            <a:endCxn id="61" idx="1"/>
          </p:cNvCxnSpPr>
          <p:nvPr/>
        </p:nvCxnSpPr>
        <p:spPr>
          <a:xfrm rot="10800000">
            <a:off x="3682678" y="4089223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Kobling: vinkel 100">
            <a:extLst>
              <a:ext uri="{FF2B5EF4-FFF2-40B4-BE49-F238E27FC236}">
                <a16:creationId xmlns:a16="http://schemas.microsoft.com/office/drawing/2014/main" id="{6389C4B9-D484-4916-BA14-E21A1C262D08}"/>
              </a:ext>
            </a:extLst>
          </p:cNvPr>
          <p:cNvCxnSpPr>
            <a:cxnSpLocks/>
            <a:stCxn id="56" idx="1"/>
            <a:endCxn id="70" idx="1"/>
          </p:cNvCxnSpPr>
          <p:nvPr/>
        </p:nvCxnSpPr>
        <p:spPr>
          <a:xfrm rot="10800000">
            <a:off x="3682678" y="2626131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45" name="Rett linje 44"/>
          <p:cNvCxnSpPr>
            <a:cxnSpLocks/>
          </p:cNvCxnSpPr>
          <p:nvPr/>
        </p:nvCxnSpPr>
        <p:spPr>
          <a:xfrm flipH="1">
            <a:off x="-3693" y="5754329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>
            <a:cxnSpLocks/>
          </p:cNvCxnSpPr>
          <p:nvPr/>
        </p:nvCxnSpPr>
        <p:spPr>
          <a:xfrm flipH="1">
            <a:off x="-3693" y="4546809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2057115" y="48350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Rektangel 8"/>
          <p:cNvSpPr/>
          <p:nvPr/>
        </p:nvSpPr>
        <p:spPr>
          <a:xfrm>
            <a:off x="2724242" y="4803006"/>
            <a:ext cx="256769" cy="261608"/>
          </a:xfrm>
          <a:prstGeom prst="rect">
            <a:avLst/>
          </a:prstGeom>
        </p:spPr>
        <p:txBody>
          <a:bodyPr wrap="none" lIns="91424" tIns="45719" rIns="91424" bIns="45719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11825163" y="4624913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5F01F82-4BBB-4536-A4A6-AEA3AEC4F597}"/>
              </a:ext>
            </a:extLst>
          </p:cNvPr>
          <p:cNvSpPr txBox="1"/>
          <p:nvPr/>
        </p:nvSpPr>
        <p:spPr>
          <a:xfrm>
            <a:off x="6816882" y="3774443"/>
            <a:ext cx="185282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1BF09D51-8D62-496B-ABE2-0E5ACA8BD519}"/>
              </a:ext>
            </a:extLst>
          </p:cNvPr>
          <p:cNvSpPr txBox="1"/>
          <p:nvPr/>
        </p:nvSpPr>
        <p:spPr>
          <a:xfrm>
            <a:off x="6823237" y="3070042"/>
            <a:ext cx="185313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Bevilgning fra KD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1317CEB5-3105-42CA-AB2F-A0371DC77F02}"/>
              </a:ext>
            </a:extLst>
          </p:cNvPr>
          <p:cNvSpPr txBox="1"/>
          <p:nvPr/>
        </p:nvSpPr>
        <p:spPr>
          <a:xfrm>
            <a:off x="1987582" y="5850254"/>
            <a:ext cx="196262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Bevilgning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22758319-04EF-48F9-9736-A1A6B12BD2F8}"/>
              </a:ext>
            </a:extLst>
          </p:cNvPr>
          <p:cNvSpPr txBox="1"/>
          <p:nvPr/>
        </p:nvSpPr>
        <p:spPr>
          <a:xfrm>
            <a:off x="6810219" y="1572457"/>
            <a:ext cx="18594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Rekrutteringsstillinger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2526863B-F140-4A60-8F68-4CC5C859E442}"/>
              </a:ext>
            </a:extLst>
          </p:cNvPr>
          <p:cNvSpPr txBox="1"/>
          <p:nvPr/>
        </p:nvSpPr>
        <p:spPr>
          <a:xfrm>
            <a:off x="6812040" y="4773725"/>
            <a:ext cx="200962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100200101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Stip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K.Rasmussen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EBB6FF26-8694-4378-A531-F545F383359D}"/>
              </a:ext>
            </a:extLst>
          </p:cNvPr>
          <p:cNvSpPr txBox="1"/>
          <p:nvPr/>
        </p:nvSpPr>
        <p:spPr>
          <a:xfrm>
            <a:off x="1987582" y="5304685"/>
            <a:ext cx="193226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200200 NFR-prosjekt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A5009CE-EC1A-42BD-AA46-64AAEBE88152}"/>
              </a:ext>
            </a:extLst>
          </p:cNvPr>
          <p:cNvSpPr txBox="1"/>
          <p:nvPr/>
        </p:nvSpPr>
        <p:spPr>
          <a:xfrm>
            <a:off x="6823237" y="5228034"/>
            <a:ext cx="199842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200200103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Stip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R. Knutsen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682215BE-8C10-455D-957E-277E69D540A8}"/>
              </a:ext>
            </a:extLst>
          </p:cNvPr>
          <p:cNvSpPr txBox="1"/>
          <p:nvPr/>
        </p:nvSpPr>
        <p:spPr>
          <a:xfrm>
            <a:off x="1978576" y="6221609"/>
            <a:ext cx="199654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Bidrag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4CFB0FE-4E40-498C-8970-ECE93AE72213}"/>
              </a:ext>
            </a:extLst>
          </p:cNvPr>
          <p:cNvSpPr txBox="1"/>
          <p:nvPr/>
        </p:nvSpPr>
        <p:spPr>
          <a:xfrm>
            <a:off x="6823212" y="4084912"/>
            <a:ext cx="18464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2732CD35-E062-4318-B3CA-D23D67EE5DF4}"/>
              </a:ext>
            </a:extLst>
          </p:cNvPr>
          <p:cNvSpPr txBox="1"/>
          <p:nvPr/>
        </p:nvSpPr>
        <p:spPr>
          <a:xfrm>
            <a:off x="6823237" y="3388614"/>
            <a:ext cx="184646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Sentral egenfinansiering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F25CEE0C-3252-4AEC-ADDE-ECCF9C36488C}"/>
              </a:ext>
            </a:extLst>
          </p:cNvPr>
          <p:cNvSpPr txBox="1"/>
          <p:nvPr/>
        </p:nvSpPr>
        <p:spPr>
          <a:xfrm>
            <a:off x="6816882" y="2608373"/>
            <a:ext cx="185282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rekr.still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tildelt 2023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9C2228B8-507D-48F5-9062-C4469F7313EF}"/>
              </a:ext>
            </a:extLst>
          </p:cNvPr>
          <p:cNvSpPr txBox="1"/>
          <p:nvPr/>
        </p:nvSpPr>
        <p:spPr>
          <a:xfrm>
            <a:off x="6816883" y="1881454"/>
            <a:ext cx="185282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Rekrutteringsstillinger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DD3201CA-5EE3-4F3C-84A0-1BACC0F230E2}"/>
              </a:ext>
            </a:extLst>
          </p:cNvPr>
          <p:cNvSpPr txBox="1"/>
          <p:nvPr/>
        </p:nvSpPr>
        <p:spPr>
          <a:xfrm>
            <a:off x="9647938" y="2127427"/>
            <a:ext cx="18810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Ordinær RSO-stilling – kun synlig på BFV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F555F397-573B-440F-A587-9E2A9B466F3E}"/>
              </a:ext>
            </a:extLst>
          </p:cNvPr>
          <p:cNvSpPr txBox="1"/>
          <p:nvPr/>
        </p:nvSpPr>
        <p:spPr>
          <a:xfrm>
            <a:off x="9639737" y="3341507"/>
            <a:ext cx="188103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RSO-stilling som også inngår i egenfinansiering BOA-prosjekt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CBB806B4-9453-4EF6-9D7E-0BED2DC5230D}"/>
              </a:ext>
            </a:extLst>
          </p:cNvPr>
          <p:cNvSpPr txBox="1"/>
          <p:nvPr/>
        </p:nvSpPr>
        <p:spPr>
          <a:xfrm>
            <a:off x="6811324" y="2296329"/>
            <a:ext cx="18594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rekr.still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tildelt 2023</a:t>
            </a:r>
          </a:p>
        </p:txBody>
      </p:sp>
      <p:sp>
        <p:nvSpPr>
          <p:cNvPr id="82" name="TekstSylinder 81">
            <a:extLst>
              <a:ext uri="{FF2B5EF4-FFF2-40B4-BE49-F238E27FC236}">
                <a16:creationId xmlns:a16="http://schemas.microsoft.com/office/drawing/2014/main" id="{91024977-F6CD-469E-8AED-FB67F0E57EFF}"/>
              </a:ext>
            </a:extLst>
          </p:cNvPr>
          <p:cNvSpPr txBox="1"/>
          <p:nvPr/>
        </p:nvSpPr>
        <p:spPr>
          <a:xfrm>
            <a:off x="11608326" y="462247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1" name="Snakkeboble: rektangel med avrundede hjørner 50">
            <a:extLst>
              <a:ext uri="{FF2B5EF4-FFF2-40B4-BE49-F238E27FC236}">
                <a16:creationId xmlns:a16="http://schemas.microsoft.com/office/drawing/2014/main" id="{782CAA07-5C96-4CB1-B79F-900BF23436AA}"/>
              </a:ext>
            </a:extLst>
          </p:cNvPr>
          <p:cNvSpPr/>
          <p:nvPr/>
        </p:nvSpPr>
        <p:spPr>
          <a:xfrm>
            <a:off x="193117" y="996940"/>
            <a:ext cx="2787894" cy="1758986"/>
          </a:xfrm>
          <a:prstGeom prst="wedgeRoundRectCallout">
            <a:avLst>
              <a:gd name="adj1" fmla="val 24472"/>
              <a:gd name="adj2" fmla="val 498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en stipendiatstilling skal synliggjøres som egenfinansiering på et BOA-prosjekt skal delprosjektet knyttes til gjeldende BOA-prosjekt (eneste unntak for bruk av relasjonen prosjekt – delprosjekt på tvers av BOA og BFV)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benytte Sentral egenfinansiering i Finansieringskilde.</a:t>
            </a: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6D9C9290-4DA4-4BBE-AF9B-FFD6869EE5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522"/>
          <a:stretch/>
        </p:blipFill>
        <p:spPr>
          <a:xfrm rot="5400000">
            <a:off x="5653177" y="-5661504"/>
            <a:ext cx="896864" cy="12192002"/>
          </a:xfrm>
          <a:prstGeom prst="rect">
            <a:avLst/>
          </a:prstGeom>
        </p:spPr>
      </p:pic>
      <p:sp>
        <p:nvSpPr>
          <p:cNvPr id="53" name="Tittel 1">
            <a:extLst>
              <a:ext uri="{FF2B5EF4-FFF2-40B4-BE49-F238E27FC236}">
                <a16:creationId xmlns:a16="http://schemas.microsoft.com/office/drawing/2014/main" id="{9203AEC7-7D6C-44AD-AF5A-654EFBA764B1}"/>
              </a:ext>
            </a:extLst>
          </p:cNvPr>
          <p:cNvSpPr txBox="1">
            <a:spLocks/>
          </p:cNvSpPr>
          <p:nvPr/>
        </p:nvSpPr>
        <p:spPr>
          <a:xfrm>
            <a:off x="91659" y="32475"/>
            <a:ext cx="11140934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Rekrutteringsstilling RSO som inngår som egenfinansiering på BOA-prosjekt  </a:t>
            </a:r>
            <a:b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nb-NO" sz="3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Ny ordning: RSO-prosjektet opprettes som eget delprosjekt knyttet til BOA-prosjektet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Pil: venstre og høyre 6">
            <a:extLst>
              <a:ext uri="{FF2B5EF4-FFF2-40B4-BE49-F238E27FC236}">
                <a16:creationId xmlns:a16="http://schemas.microsoft.com/office/drawing/2014/main" id="{219CF09E-42C3-49AB-9F73-7D4097E8B101}"/>
              </a:ext>
            </a:extLst>
          </p:cNvPr>
          <p:cNvSpPr/>
          <p:nvPr/>
        </p:nvSpPr>
        <p:spPr>
          <a:xfrm rot="19640373">
            <a:off x="3713028" y="4297415"/>
            <a:ext cx="3295571" cy="3015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0D7F70-E4DB-FF6E-C64F-CB123D49A2BF}"/>
              </a:ext>
            </a:extLst>
          </p:cNvPr>
          <p:cNvSpPr txBox="1"/>
          <p:nvPr/>
        </p:nvSpPr>
        <p:spPr>
          <a:xfrm>
            <a:off x="9567003" y="1025806"/>
            <a:ext cx="214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Registrering i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datainnsamlingark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8020504-A085-661B-369B-8162BCBFEBDF}"/>
              </a:ext>
            </a:extLst>
          </p:cNvPr>
          <p:cNvSpPr txBox="1"/>
          <p:nvPr/>
        </p:nvSpPr>
        <p:spPr>
          <a:xfrm>
            <a:off x="9567003" y="1494485"/>
            <a:ext cx="184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det ordinære arket for delprosjekt BFV (fylles ut av den enkelte enhet):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9BE7E7-316A-E816-A9B2-2180E3024C1F}"/>
              </a:ext>
            </a:extLst>
          </p:cNvPr>
          <p:cNvSpPr txBox="1"/>
          <p:nvPr/>
        </p:nvSpPr>
        <p:spPr>
          <a:xfrm>
            <a:off x="9567003" y="2764617"/>
            <a:ext cx="184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arkfanen delprosjekt RSO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rekr.still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BOA (i BFV-arket, fylles ut av den enkelte enhet):</a:t>
            </a:r>
          </a:p>
        </p:txBody>
      </p:sp>
    </p:spTree>
    <p:extLst>
      <p:ext uri="{BB962C8B-B14F-4D97-AF65-F5344CB8AC3E}">
        <p14:creationId xmlns:p14="http://schemas.microsoft.com/office/powerpoint/2010/main" val="11863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4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9" grpId="0" animBg="1"/>
      <p:bldP spid="60" grpId="0" animBg="1"/>
      <p:bldP spid="62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71" grpId="0" animBg="1"/>
      <p:bldP spid="72" grpId="0" animBg="1"/>
      <p:bldP spid="80" grpId="0" animBg="1"/>
      <p:bldP spid="81" grpId="0" animBg="1"/>
      <p:bldP spid="55" grpId="0" animBg="1"/>
      <p:bldP spid="7" grpId="0" animBg="1"/>
      <p:bldP spid="2" grpId="0"/>
      <p:bldP spid="4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E48018E4-9F66-7477-9F34-077533CA8B2D}"/>
              </a:ext>
            </a:extLst>
          </p:cNvPr>
          <p:cNvSpPr txBox="1"/>
          <p:nvPr/>
        </p:nvSpPr>
        <p:spPr>
          <a:xfrm>
            <a:off x="9772626" y="3663226"/>
            <a:ext cx="18257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 for cash-bidrag over RSO fra rektor </a:t>
            </a:r>
          </a:p>
        </p:txBody>
      </p:sp>
      <p:sp>
        <p:nvSpPr>
          <p:cNvPr id="51" name="Snakkeboble: rektangel med avrundede hjørner 50">
            <a:extLst>
              <a:ext uri="{FF2B5EF4-FFF2-40B4-BE49-F238E27FC236}">
                <a16:creationId xmlns:a16="http://schemas.microsoft.com/office/drawing/2014/main" id="{782CAA07-5C96-4CB1-B79F-900BF23436AA}"/>
              </a:ext>
            </a:extLst>
          </p:cNvPr>
          <p:cNvSpPr/>
          <p:nvPr/>
        </p:nvSpPr>
        <p:spPr>
          <a:xfrm>
            <a:off x="193117" y="996939"/>
            <a:ext cx="2787894" cy="3213455"/>
          </a:xfrm>
          <a:prstGeom prst="wedgeRoundRectCallout">
            <a:avLst>
              <a:gd name="adj1" fmla="val 24472"/>
              <a:gd name="adj2" fmla="val 498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rektor bidrar med et </a:t>
            </a:r>
            <a:r>
              <a:rPr kumimoji="0" lang="nb-NO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øremerket cash-bidrag til et SFI/SFF/FME/SFU-senter, Fellesløft og toppfinansiering Marie Curie fra RSO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skal synliggjøres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egenfinansiering på et BOA-prosjekt skal delprosjektet knyttes til gjeldende BOA-prosjekt (sammen med RSO-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rekutteringsstillinger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 dette eneste unntak for bruk av relasjonen prosjekt – delprosjekt på tvers av BOA og BFV)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benytte Sentral egenfinansiering i Finansieringskilde.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Krever </a:t>
            </a:r>
            <a:r>
              <a:rPr kumimoji="0" lang="nb-NO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 delprosjekt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cash-bidraget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8CF53E3-6977-493C-A855-679F73AD97A8}"/>
              </a:ext>
            </a:extLst>
          </p:cNvPr>
          <p:cNvSpPr/>
          <p:nvPr/>
        </p:nvSpPr>
        <p:spPr>
          <a:xfrm>
            <a:off x="3682678" y="4712781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F7380A6-BB8C-46FE-9230-7EB9503981DF}"/>
              </a:ext>
            </a:extLst>
          </p:cNvPr>
          <p:cNvSpPr/>
          <p:nvPr/>
        </p:nvSpPr>
        <p:spPr>
          <a:xfrm>
            <a:off x="3682678" y="381022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59B9A19C-6394-4818-970D-21046A660339}"/>
              </a:ext>
            </a:extLst>
          </p:cNvPr>
          <p:cNvSpPr/>
          <p:nvPr/>
        </p:nvSpPr>
        <p:spPr>
          <a:xfrm>
            <a:off x="3682678" y="306841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</a:t>
            </a:r>
          </a:p>
        </p:txBody>
      </p:sp>
      <p:sp>
        <p:nvSpPr>
          <p:cNvPr id="70" name="Rektangel 32">
            <a:extLst>
              <a:ext uri="{FF2B5EF4-FFF2-40B4-BE49-F238E27FC236}">
                <a16:creationId xmlns:a16="http://schemas.microsoft.com/office/drawing/2014/main" id="{EE7308FF-0AC5-4E1D-813E-EA4223308322}"/>
              </a:ext>
            </a:extLst>
          </p:cNvPr>
          <p:cNvSpPr/>
          <p:nvPr/>
        </p:nvSpPr>
        <p:spPr>
          <a:xfrm>
            <a:off x="3682678" y="234713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</a:t>
            </a:r>
          </a:p>
        </p:txBody>
      </p:sp>
      <p:sp>
        <p:nvSpPr>
          <p:cNvPr id="73" name="TextBox 89">
            <a:extLst>
              <a:ext uri="{FF2B5EF4-FFF2-40B4-BE49-F238E27FC236}">
                <a16:creationId xmlns:a16="http://schemas.microsoft.com/office/drawing/2014/main" id="{8C6F944B-BDC1-413E-B4B9-683FC39F4582}"/>
              </a:ext>
            </a:extLst>
          </p:cNvPr>
          <p:cNvSpPr txBox="1"/>
          <p:nvPr/>
        </p:nvSpPr>
        <p:spPr>
          <a:xfrm>
            <a:off x="4911789" y="5793639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4" name="Connector: Elbow 110">
            <a:extLst>
              <a:ext uri="{FF2B5EF4-FFF2-40B4-BE49-F238E27FC236}">
                <a16:creationId xmlns:a16="http://schemas.microsoft.com/office/drawing/2014/main" id="{1DE3E399-CC85-4B56-86BE-50FE3F727975}"/>
              </a:ext>
            </a:extLst>
          </p:cNvPr>
          <p:cNvCxnSpPr>
            <a:cxnSpLocks/>
            <a:endCxn id="88" idx="1"/>
          </p:cNvCxnSpPr>
          <p:nvPr/>
        </p:nvCxnSpPr>
        <p:spPr>
          <a:xfrm rot="16200000" flipV="1">
            <a:off x="3842235" y="3621045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106">
            <a:extLst>
              <a:ext uri="{FF2B5EF4-FFF2-40B4-BE49-F238E27FC236}">
                <a16:creationId xmlns:a16="http://schemas.microsoft.com/office/drawing/2014/main" id="{B7A0013B-16D7-4D7F-87C0-C1EB7E7579DE}"/>
              </a:ext>
            </a:extLst>
          </p:cNvPr>
          <p:cNvCxnSpPr>
            <a:cxnSpLocks/>
            <a:stCxn id="56" idx="1"/>
            <a:endCxn id="69" idx="1"/>
          </p:cNvCxnSpPr>
          <p:nvPr/>
        </p:nvCxnSpPr>
        <p:spPr>
          <a:xfrm rot="10800000">
            <a:off x="3682678" y="3347417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ktangel 76">
            <a:extLst>
              <a:ext uri="{FF2B5EF4-FFF2-40B4-BE49-F238E27FC236}">
                <a16:creationId xmlns:a16="http://schemas.microsoft.com/office/drawing/2014/main" id="{06D307AE-CD29-40F9-A337-B370D338A397}"/>
              </a:ext>
            </a:extLst>
          </p:cNvPr>
          <p:cNvSpPr/>
          <p:nvPr/>
        </p:nvSpPr>
        <p:spPr>
          <a:xfrm>
            <a:off x="5596818" y="4693469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0C3A3B2A-7283-4E37-98E1-1CCB0F13B465}"/>
              </a:ext>
            </a:extLst>
          </p:cNvPr>
          <p:cNvSpPr txBox="1"/>
          <p:nvPr/>
        </p:nvSpPr>
        <p:spPr>
          <a:xfrm>
            <a:off x="4916225" y="4656002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83" name="Connector: Elbow 97">
            <a:extLst>
              <a:ext uri="{FF2B5EF4-FFF2-40B4-BE49-F238E27FC236}">
                <a16:creationId xmlns:a16="http://schemas.microsoft.com/office/drawing/2014/main" id="{53793660-A747-4076-95D9-2088792017F7}"/>
              </a:ext>
            </a:extLst>
          </p:cNvPr>
          <p:cNvCxnSpPr>
            <a:cxnSpLocks/>
            <a:stCxn id="77" idx="2"/>
          </p:cNvCxnSpPr>
          <p:nvPr/>
        </p:nvCxnSpPr>
        <p:spPr>
          <a:xfrm rot="5400000">
            <a:off x="5367655" y="4673632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Rektangel 30">
            <a:extLst>
              <a:ext uri="{FF2B5EF4-FFF2-40B4-BE49-F238E27FC236}">
                <a16:creationId xmlns:a16="http://schemas.microsoft.com/office/drawing/2014/main" id="{36574E8E-9FC5-46E4-B590-7185D0D6B847}"/>
              </a:ext>
            </a:extLst>
          </p:cNvPr>
          <p:cNvSpPr/>
          <p:nvPr/>
        </p:nvSpPr>
        <p:spPr>
          <a:xfrm>
            <a:off x="5596817" y="378080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 av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finanseringskilde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5" name="Rektangel 31">
            <a:extLst>
              <a:ext uri="{FF2B5EF4-FFF2-40B4-BE49-F238E27FC236}">
                <a16:creationId xmlns:a16="http://schemas.microsoft.com/office/drawing/2014/main" id="{D8A71A8B-E9C3-4729-8E6F-0FB3A0BC9296}"/>
              </a:ext>
            </a:extLst>
          </p:cNvPr>
          <p:cNvSpPr/>
          <p:nvPr/>
        </p:nvSpPr>
        <p:spPr>
          <a:xfrm>
            <a:off x="5606245" y="307100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86" name="Rektangel 32">
            <a:extLst>
              <a:ext uri="{FF2B5EF4-FFF2-40B4-BE49-F238E27FC236}">
                <a16:creationId xmlns:a16="http://schemas.microsoft.com/office/drawing/2014/main" id="{AAEE27AC-F759-4BCB-885D-7EDD12185E88}"/>
              </a:ext>
            </a:extLst>
          </p:cNvPr>
          <p:cNvSpPr/>
          <p:nvPr/>
        </p:nvSpPr>
        <p:spPr>
          <a:xfrm>
            <a:off x="5596817" y="231379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</a:t>
            </a:r>
          </a:p>
        </p:txBody>
      </p:sp>
      <p:sp>
        <p:nvSpPr>
          <p:cNvPr id="88" name="Rektangel 32">
            <a:extLst>
              <a:ext uri="{FF2B5EF4-FFF2-40B4-BE49-F238E27FC236}">
                <a16:creationId xmlns:a16="http://schemas.microsoft.com/office/drawing/2014/main" id="{FC6ED036-0DAF-4657-B5E9-0483E47EE7C9}"/>
              </a:ext>
            </a:extLst>
          </p:cNvPr>
          <p:cNvSpPr/>
          <p:nvPr/>
        </p:nvSpPr>
        <p:spPr>
          <a:xfrm>
            <a:off x="5596817" y="158746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Aktivitetstype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4CD852F3-E6FA-47BB-9BE2-A9D58371216A}"/>
              </a:ext>
            </a:extLst>
          </p:cNvPr>
          <p:cNvSpPr/>
          <p:nvPr/>
        </p:nvSpPr>
        <p:spPr>
          <a:xfrm>
            <a:off x="3682678" y="5997965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Protype</a:t>
            </a:r>
          </a:p>
        </p:txBody>
      </p:sp>
      <p:cxnSp>
        <p:nvCxnSpPr>
          <p:cNvPr id="92" name="Connector: Elbow 106">
            <a:extLst>
              <a:ext uri="{FF2B5EF4-FFF2-40B4-BE49-F238E27FC236}">
                <a16:creationId xmlns:a16="http://schemas.microsoft.com/office/drawing/2014/main" id="{29AAB343-0176-4612-A290-61E8796414D6}"/>
              </a:ext>
            </a:extLst>
          </p:cNvPr>
          <p:cNvCxnSpPr>
            <a:cxnSpLocks/>
            <a:stCxn id="56" idx="1"/>
            <a:endCxn id="89" idx="1"/>
          </p:cNvCxnSpPr>
          <p:nvPr/>
        </p:nvCxnSpPr>
        <p:spPr>
          <a:xfrm rot="10800000" flipV="1">
            <a:off x="3682678" y="5178405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110">
            <a:extLst>
              <a:ext uri="{FF2B5EF4-FFF2-40B4-BE49-F238E27FC236}">
                <a16:creationId xmlns:a16="http://schemas.microsoft.com/office/drawing/2014/main" id="{696C51DC-78BE-47E8-9FBC-9D7DBBBC58D1}"/>
              </a:ext>
            </a:extLst>
          </p:cNvPr>
          <p:cNvCxnSpPr>
            <a:cxnSpLocks/>
            <a:stCxn id="77" idx="1"/>
            <a:endCxn id="94" idx="1"/>
          </p:cNvCxnSpPr>
          <p:nvPr/>
        </p:nvCxnSpPr>
        <p:spPr>
          <a:xfrm rot="10800000" flipV="1">
            <a:off x="5596818" y="5159093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30">
            <a:extLst>
              <a:ext uri="{FF2B5EF4-FFF2-40B4-BE49-F238E27FC236}">
                <a16:creationId xmlns:a16="http://schemas.microsoft.com/office/drawing/2014/main" id="{93EFF777-1A7A-4252-88E2-8B3A07A9143D}"/>
              </a:ext>
            </a:extLst>
          </p:cNvPr>
          <p:cNvSpPr/>
          <p:nvPr/>
        </p:nvSpPr>
        <p:spPr>
          <a:xfrm>
            <a:off x="5596817" y="5989777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Kobling: vinkel 94">
            <a:extLst>
              <a:ext uri="{FF2B5EF4-FFF2-40B4-BE49-F238E27FC236}">
                <a16:creationId xmlns:a16="http://schemas.microsoft.com/office/drawing/2014/main" id="{3805FE83-2639-4264-8EA0-C02B3B428D37}"/>
              </a:ext>
            </a:extLst>
          </p:cNvPr>
          <p:cNvCxnSpPr>
            <a:cxnSpLocks/>
            <a:stCxn id="77" idx="1"/>
            <a:endCxn id="84" idx="1"/>
          </p:cNvCxnSpPr>
          <p:nvPr/>
        </p:nvCxnSpPr>
        <p:spPr>
          <a:xfrm rot="10800000">
            <a:off x="5596818" y="4059807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Kobling: vinkel 95">
            <a:extLst>
              <a:ext uri="{FF2B5EF4-FFF2-40B4-BE49-F238E27FC236}">
                <a16:creationId xmlns:a16="http://schemas.microsoft.com/office/drawing/2014/main" id="{4D80CA54-FDA1-4AF8-B2C9-ED87A087AB34}"/>
              </a:ext>
            </a:extLst>
          </p:cNvPr>
          <p:cNvCxnSpPr>
            <a:cxnSpLocks/>
            <a:stCxn id="77" idx="1"/>
            <a:endCxn id="86" idx="1"/>
          </p:cNvCxnSpPr>
          <p:nvPr/>
        </p:nvCxnSpPr>
        <p:spPr>
          <a:xfrm rot="10800000">
            <a:off x="5596818" y="2592793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36BB6E26-91E8-4CA3-9B56-6D374CD3B22F}"/>
              </a:ext>
            </a:extLst>
          </p:cNvPr>
          <p:cNvCxnSpPr>
            <a:cxnSpLocks/>
            <a:stCxn id="77" idx="1"/>
            <a:endCxn id="85" idx="1"/>
          </p:cNvCxnSpPr>
          <p:nvPr/>
        </p:nvCxnSpPr>
        <p:spPr>
          <a:xfrm rot="10800000" flipH="1">
            <a:off x="5596817" y="3350009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Kobling: vinkel 98">
            <a:extLst>
              <a:ext uri="{FF2B5EF4-FFF2-40B4-BE49-F238E27FC236}">
                <a16:creationId xmlns:a16="http://schemas.microsoft.com/office/drawing/2014/main" id="{E8F7A585-6D0E-4A9D-8A9D-88BA450D7A59}"/>
              </a:ext>
            </a:extLst>
          </p:cNvPr>
          <p:cNvCxnSpPr>
            <a:cxnSpLocks/>
            <a:stCxn id="56" idx="1"/>
            <a:endCxn id="61" idx="1"/>
          </p:cNvCxnSpPr>
          <p:nvPr/>
        </p:nvCxnSpPr>
        <p:spPr>
          <a:xfrm rot="10800000">
            <a:off x="3682678" y="4089223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Kobling: vinkel 100">
            <a:extLst>
              <a:ext uri="{FF2B5EF4-FFF2-40B4-BE49-F238E27FC236}">
                <a16:creationId xmlns:a16="http://schemas.microsoft.com/office/drawing/2014/main" id="{6389C4B9-D484-4916-BA14-E21A1C262D08}"/>
              </a:ext>
            </a:extLst>
          </p:cNvPr>
          <p:cNvCxnSpPr>
            <a:cxnSpLocks/>
            <a:stCxn id="56" idx="1"/>
            <a:endCxn id="70" idx="1"/>
          </p:cNvCxnSpPr>
          <p:nvPr/>
        </p:nvCxnSpPr>
        <p:spPr>
          <a:xfrm rot="10800000">
            <a:off x="3682678" y="2626131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45" name="Rett linje 44"/>
          <p:cNvCxnSpPr>
            <a:cxnSpLocks/>
          </p:cNvCxnSpPr>
          <p:nvPr/>
        </p:nvCxnSpPr>
        <p:spPr>
          <a:xfrm flipH="1">
            <a:off x="-3693" y="5754329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>
            <a:cxnSpLocks/>
          </p:cNvCxnSpPr>
          <p:nvPr/>
        </p:nvCxnSpPr>
        <p:spPr>
          <a:xfrm flipH="1">
            <a:off x="-3693" y="4546809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2057115" y="48350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Rektangel 8"/>
          <p:cNvSpPr/>
          <p:nvPr/>
        </p:nvSpPr>
        <p:spPr>
          <a:xfrm>
            <a:off x="2724242" y="4803006"/>
            <a:ext cx="256769" cy="261608"/>
          </a:xfrm>
          <a:prstGeom prst="rect">
            <a:avLst/>
          </a:prstGeom>
        </p:spPr>
        <p:txBody>
          <a:bodyPr wrap="none" lIns="91424" tIns="45719" rIns="91424" bIns="45719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11825163" y="4624913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5F01F82-4BBB-4536-A4A6-AEA3AEC4F597}"/>
              </a:ext>
            </a:extLst>
          </p:cNvPr>
          <p:cNvSpPr txBox="1"/>
          <p:nvPr/>
        </p:nvSpPr>
        <p:spPr>
          <a:xfrm>
            <a:off x="6968386" y="3832781"/>
            <a:ext cx="1588575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1BF09D51-8D62-496B-ABE2-0E5ACA8BD519}"/>
              </a:ext>
            </a:extLst>
          </p:cNvPr>
          <p:cNvSpPr txBox="1"/>
          <p:nvPr/>
        </p:nvSpPr>
        <p:spPr>
          <a:xfrm>
            <a:off x="6974767" y="3002930"/>
            <a:ext cx="1588839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Bevilgning fra KD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1317CEB5-3105-42CA-AB2F-A0371DC77F02}"/>
              </a:ext>
            </a:extLst>
          </p:cNvPr>
          <p:cNvSpPr txBox="1"/>
          <p:nvPr/>
        </p:nvSpPr>
        <p:spPr>
          <a:xfrm>
            <a:off x="2164314" y="5800136"/>
            <a:ext cx="1593072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Bevilgning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22758319-04EF-48F9-9736-A1A6B12BD2F8}"/>
              </a:ext>
            </a:extLst>
          </p:cNvPr>
          <p:cNvSpPr txBox="1"/>
          <p:nvPr/>
        </p:nvSpPr>
        <p:spPr>
          <a:xfrm>
            <a:off x="6962270" y="1312398"/>
            <a:ext cx="1594288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2526863B-F140-4A60-8F68-4CC5C859E442}"/>
              </a:ext>
            </a:extLst>
          </p:cNvPr>
          <p:cNvSpPr txBox="1"/>
          <p:nvPr/>
        </p:nvSpPr>
        <p:spPr>
          <a:xfrm>
            <a:off x="6976367" y="4773725"/>
            <a:ext cx="1723016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 xxx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EBB6FF26-8694-4378-A531-F545F383359D}"/>
              </a:ext>
            </a:extLst>
          </p:cNvPr>
          <p:cNvSpPr txBox="1"/>
          <p:nvPr/>
        </p:nvSpPr>
        <p:spPr>
          <a:xfrm>
            <a:off x="2158079" y="5054870"/>
            <a:ext cx="1604358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200200 NFR-prosjekt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A5009CE-EC1A-42BD-AA46-64AAEBE88152}"/>
              </a:ext>
            </a:extLst>
          </p:cNvPr>
          <p:cNvSpPr txBox="1"/>
          <p:nvPr/>
        </p:nvSpPr>
        <p:spPr>
          <a:xfrm>
            <a:off x="6986648" y="5056960"/>
            <a:ext cx="171341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Cash-bidrag senter xx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682215BE-8C10-455D-957E-277E69D540A8}"/>
              </a:ext>
            </a:extLst>
          </p:cNvPr>
          <p:cNvSpPr txBox="1"/>
          <p:nvPr/>
        </p:nvSpPr>
        <p:spPr>
          <a:xfrm>
            <a:off x="2158079" y="6090743"/>
            <a:ext cx="162060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Bidrag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4CFB0FE-4E40-498C-8970-ECE93AE72213}"/>
              </a:ext>
            </a:extLst>
          </p:cNvPr>
          <p:cNvSpPr txBox="1"/>
          <p:nvPr/>
        </p:nvSpPr>
        <p:spPr>
          <a:xfrm>
            <a:off x="6974199" y="4096977"/>
            <a:ext cx="1583148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2732CD35-E062-4318-B3CA-D23D67EE5DF4}"/>
              </a:ext>
            </a:extLst>
          </p:cNvPr>
          <p:cNvSpPr txBox="1"/>
          <p:nvPr/>
        </p:nvSpPr>
        <p:spPr>
          <a:xfrm>
            <a:off x="6974222" y="3274310"/>
            <a:ext cx="158312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Sentral egenfinansiering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F25CEE0C-3252-4AEC-ADDE-ECCF9C36488C}"/>
              </a:ext>
            </a:extLst>
          </p:cNvPr>
          <p:cNvSpPr txBox="1"/>
          <p:nvPr/>
        </p:nvSpPr>
        <p:spPr>
          <a:xfrm>
            <a:off x="6968386" y="2463003"/>
            <a:ext cx="158857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Toppforskning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9C2228B8-507D-48F5-9062-C4469F7313EF}"/>
              </a:ext>
            </a:extLst>
          </p:cNvPr>
          <p:cNvSpPr txBox="1"/>
          <p:nvPr/>
        </p:nvSpPr>
        <p:spPr>
          <a:xfrm>
            <a:off x="6968387" y="1581021"/>
            <a:ext cx="158857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Forskning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DD3201CA-5EE3-4F3C-84A0-1BACC0F230E2}"/>
              </a:ext>
            </a:extLst>
          </p:cNvPr>
          <p:cNvSpPr txBox="1"/>
          <p:nvPr/>
        </p:nvSpPr>
        <p:spPr>
          <a:xfrm>
            <a:off x="9772626" y="1927489"/>
            <a:ext cx="18357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Ordinær RSO-prosjekt  – kun synlig på BFV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F555F397-573B-440F-A587-9E2A9B466F3E}"/>
              </a:ext>
            </a:extLst>
          </p:cNvPr>
          <p:cNvSpPr txBox="1"/>
          <p:nvPr/>
        </p:nvSpPr>
        <p:spPr>
          <a:xfrm>
            <a:off x="9772626" y="3106469"/>
            <a:ext cx="18357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 for cash-bidrag over RSO fra rektor 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CBB806B4-9453-4EF6-9D7E-0BED2DC5230D}"/>
              </a:ext>
            </a:extLst>
          </p:cNvPr>
          <p:cNvSpPr txBox="1"/>
          <p:nvPr/>
        </p:nvSpPr>
        <p:spPr>
          <a:xfrm>
            <a:off x="6963375" y="2193823"/>
            <a:ext cx="1594288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Toppforskning</a:t>
            </a:r>
          </a:p>
        </p:txBody>
      </p:sp>
      <p:sp>
        <p:nvSpPr>
          <p:cNvPr id="82" name="TekstSylinder 81">
            <a:extLst>
              <a:ext uri="{FF2B5EF4-FFF2-40B4-BE49-F238E27FC236}">
                <a16:creationId xmlns:a16="http://schemas.microsoft.com/office/drawing/2014/main" id="{91024977-F6CD-469E-8AED-FB67F0E57EFF}"/>
              </a:ext>
            </a:extLst>
          </p:cNvPr>
          <p:cNvSpPr txBox="1"/>
          <p:nvPr/>
        </p:nvSpPr>
        <p:spPr>
          <a:xfrm>
            <a:off x="11608326" y="462247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6D9C9290-4DA4-4BBE-AF9B-FFD6869EE5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522"/>
          <a:stretch/>
        </p:blipFill>
        <p:spPr>
          <a:xfrm rot="5400000">
            <a:off x="5653177" y="-5661504"/>
            <a:ext cx="896864" cy="12192002"/>
          </a:xfrm>
          <a:prstGeom prst="rect">
            <a:avLst/>
          </a:prstGeom>
        </p:spPr>
      </p:pic>
      <p:sp>
        <p:nvSpPr>
          <p:cNvPr id="53" name="Tittel 1">
            <a:extLst>
              <a:ext uri="{FF2B5EF4-FFF2-40B4-BE49-F238E27FC236}">
                <a16:creationId xmlns:a16="http://schemas.microsoft.com/office/drawing/2014/main" id="{9203AEC7-7D6C-44AD-AF5A-654EFBA764B1}"/>
              </a:ext>
            </a:extLst>
          </p:cNvPr>
          <p:cNvSpPr txBox="1">
            <a:spLocks/>
          </p:cNvSpPr>
          <p:nvPr/>
        </p:nvSpPr>
        <p:spPr>
          <a:xfrm>
            <a:off x="91659" y="32475"/>
            <a:ext cx="11140934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Cash-bidrag over RSO som egenfinansiering på BOA-prosjekt  </a:t>
            </a:r>
            <a:b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nb-NO" sz="3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Ny ordning: RSO-prosjektet opprettes som eget delprosjekt knyttet til BOA-prosjektet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A3772D95-E438-4AE9-BDC8-F015399EC7B2}"/>
              </a:ext>
            </a:extLst>
          </p:cNvPr>
          <p:cNvSpPr txBox="1"/>
          <p:nvPr/>
        </p:nvSpPr>
        <p:spPr>
          <a:xfrm>
            <a:off x="2158000" y="4752863"/>
            <a:ext cx="1620762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Fremragende fagmiljø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D852AD8-5330-7FA0-B7BA-3B32D6A73094}"/>
              </a:ext>
            </a:extLst>
          </p:cNvPr>
          <p:cNvSpPr txBox="1"/>
          <p:nvPr/>
        </p:nvSpPr>
        <p:spPr>
          <a:xfrm>
            <a:off x="2158079" y="6374631"/>
            <a:ext cx="1620605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9158E27-194C-8634-4FAF-0B533BCA1E45}"/>
              </a:ext>
            </a:extLst>
          </p:cNvPr>
          <p:cNvSpPr txBox="1"/>
          <p:nvPr/>
        </p:nvSpPr>
        <p:spPr>
          <a:xfrm>
            <a:off x="2166275" y="5375146"/>
            <a:ext cx="1604358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400200 EU-prosjekt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DF8CDB0-4E3D-7EA3-E093-0DBB05EC46AB}"/>
              </a:ext>
            </a:extLst>
          </p:cNvPr>
          <p:cNvSpPr txBox="1"/>
          <p:nvPr/>
        </p:nvSpPr>
        <p:spPr>
          <a:xfrm>
            <a:off x="6962270" y="1860734"/>
            <a:ext cx="1588575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Rekrutteringsstillinger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05CCA73-E70D-D65B-A503-B65B90BBEEB5}"/>
              </a:ext>
            </a:extLst>
          </p:cNvPr>
          <p:cNvSpPr txBox="1"/>
          <p:nvPr/>
        </p:nvSpPr>
        <p:spPr>
          <a:xfrm>
            <a:off x="6967697" y="4359668"/>
            <a:ext cx="1583148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RSO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469612-107A-7914-5696-8D0463AA1B1F}"/>
              </a:ext>
            </a:extLst>
          </p:cNvPr>
          <p:cNvSpPr txBox="1"/>
          <p:nvPr/>
        </p:nvSpPr>
        <p:spPr>
          <a:xfrm>
            <a:off x="6968772" y="2733554"/>
            <a:ext cx="1588575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Øremerkede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rekr.still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BDA2525-1278-A209-E094-BE17A4866DDD}"/>
              </a:ext>
            </a:extLst>
          </p:cNvPr>
          <p:cNvSpPr txBox="1"/>
          <p:nvPr/>
        </p:nvSpPr>
        <p:spPr>
          <a:xfrm>
            <a:off x="6986648" y="3543928"/>
            <a:ext cx="1583127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Sentral egenfinansiering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3B72A61-5490-C522-4035-CD1B251D22D7}"/>
              </a:ext>
            </a:extLst>
          </p:cNvPr>
          <p:cNvSpPr txBox="1"/>
          <p:nvPr/>
        </p:nvSpPr>
        <p:spPr>
          <a:xfrm>
            <a:off x="6986648" y="5356961"/>
            <a:ext cx="1713415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Cash-bidrag M.C. xx</a:t>
            </a:r>
          </a:p>
        </p:txBody>
      </p:sp>
      <p:sp>
        <p:nvSpPr>
          <p:cNvPr id="7" name="Pil: venstre og høyre 6">
            <a:extLst>
              <a:ext uri="{FF2B5EF4-FFF2-40B4-BE49-F238E27FC236}">
                <a16:creationId xmlns:a16="http://schemas.microsoft.com/office/drawing/2014/main" id="{219CF09E-42C3-49AB-9F73-7D4097E8B101}"/>
              </a:ext>
            </a:extLst>
          </p:cNvPr>
          <p:cNvSpPr/>
          <p:nvPr/>
        </p:nvSpPr>
        <p:spPr>
          <a:xfrm rot="19928499">
            <a:off x="3538481" y="4165819"/>
            <a:ext cx="3683360" cy="2211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: venstre og høyre 10">
            <a:extLst>
              <a:ext uri="{FF2B5EF4-FFF2-40B4-BE49-F238E27FC236}">
                <a16:creationId xmlns:a16="http://schemas.microsoft.com/office/drawing/2014/main" id="{4BFFD439-D5A3-B91F-CCED-339391976DBD}"/>
              </a:ext>
            </a:extLst>
          </p:cNvPr>
          <p:cNvSpPr/>
          <p:nvPr/>
        </p:nvSpPr>
        <p:spPr>
          <a:xfrm rot="19928499">
            <a:off x="3563816" y="4469372"/>
            <a:ext cx="3683360" cy="2211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F2209EA-D2E3-EB32-1F61-04BB5CE90367}"/>
              </a:ext>
            </a:extLst>
          </p:cNvPr>
          <p:cNvSpPr txBox="1"/>
          <p:nvPr/>
        </p:nvSpPr>
        <p:spPr>
          <a:xfrm>
            <a:off x="9682519" y="935069"/>
            <a:ext cx="214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Registrering i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datainnsamlingark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13956C2-5FF5-C609-0150-AF6648A94247}"/>
              </a:ext>
            </a:extLst>
          </p:cNvPr>
          <p:cNvSpPr txBox="1"/>
          <p:nvPr/>
        </p:nvSpPr>
        <p:spPr>
          <a:xfrm>
            <a:off x="9682519" y="1403748"/>
            <a:ext cx="184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det ordinære arket for delprosjekt BFV, RSO-prosjekt (fylles ut sentralt):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18A35F0-8AAB-7915-AAB0-4F50019714B8}"/>
              </a:ext>
            </a:extLst>
          </p:cNvPr>
          <p:cNvSpPr txBox="1"/>
          <p:nvPr/>
        </p:nvSpPr>
        <p:spPr>
          <a:xfrm>
            <a:off x="9694751" y="2559605"/>
            <a:ext cx="1845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arkfanen delprosjekt RSO cash-bidrag BOA (i BFV-arket, fylles ut av den enkelte enhet):</a:t>
            </a:r>
          </a:p>
        </p:txBody>
      </p:sp>
    </p:spTree>
    <p:extLst>
      <p:ext uri="{BB962C8B-B14F-4D97-AF65-F5344CB8AC3E}">
        <p14:creationId xmlns:p14="http://schemas.microsoft.com/office/powerpoint/2010/main" val="1467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4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4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7" grpId="0" animBg="1"/>
      <p:bldP spid="59" grpId="0" animBg="1"/>
      <p:bldP spid="60" grpId="0" animBg="1"/>
      <p:bldP spid="62" grpId="0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8" grpId="1" animBg="1"/>
      <p:bldP spid="71" grpId="0" animBg="1"/>
      <p:bldP spid="72" grpId="0" animBg="1"/>
      <p:bldP spid="80" grpId="0" animBg="1"/>
      <p:bldP spid="81" grpId="0" animBg="1"/>
      <p:bldP spid="55" grpId="0" animBg="1"/>
      <p:bldP spid="54" grpId="0" animBg="1"/>
      <p:bldP spid="6" grpId="0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7" grpId="0" animBg="1"/>
      <p:bldP spid="11" grpId="0" animBg="1"/>
      <p:bldP spid="17" grpId="0"/>
      <p:bldP spid="18" grpId="0"/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75AC171-881D-AA52-C3E0-05E72855E0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506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75AC171-881D-AA52-C3E0-05E72855E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99021F71-74C9-4A39-A791-10CD5B8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648512"/>
          </a:xfrm>
        </p:spPr>
        <p:txBody>
          <a:bodyPr vert="horz"/>
          <a:lstStyle/>
          <a:p>
            <a:r>
              <a:rPr lang="nb-NO" sz="3600"/>
              <a:t>Konsekvenser ved opprettelse av BOA-prosjektet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1D2B22-3E30-49E0-A1EB-DBA8BAD9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675"/>
            <a:ext cx="9848353" cy="4667250"/>
          </a:xfrm>
        </p:spPr>
        <p:txBody>
          <a:bodyPr>
            <a:normAutofit/>
          </a:bodyPr>
          <a:lstStyle/>
          <a:p>
            <a:r>
              <a:rPr lang="nb-NO" sz="2400"/>
              <a:t>For hver </a:t>
            </a:r>
            <a:r>
              <a:rPr lang="nb-NO" sz="2400" err="1"/>
              <a:t>rekr.stillinger</a:t>
            </a:r>
            <a:r>
              <a:rPr lang="nb-NO" sz="2400"/>
              <a:t> og hvert cash-bidrag som inngår som egenfinansiering på BOA-prosjekt opprettes det separate delprosjekt knyttet til BOA-prosjektet med gruppering som i BFV-RSO</a:t>
            </a:r>
          </a:p>
          <a:p>
            <a:pPr lvl="1"/>
            <a:r>
              <a:rPr lang="nb-NO" sz="2000"/>
              <a:t>Grupperes i ramme-&gt;aktivitetstype-&gt;aktivitet som andre tilsvarende RSO-prosjekt</a:t>
            </a:r>
          </a:p>
          <a:p>
            <a:pPr lvl="1"/>
            <a:r>
              <a:rPr lang="nb-NO" sz="2000"/>
              <a:t>Krever tett samarbeid mellom </a:t>
            </a:r>
            <a:r>
              <a:rPr lang="nb-NO" sz="2000" err="1"/>
              <a:t>controller</a:t>
            </a:r>
            <a:r>
              <a:rPr lang="nb-NO" sz="2000"/>
              <a:t> og prosjektøkonom ved opprettelse og oppfølging av prosjekt og delprosjekter</a:t>
            </a:r>
          </a:p>
          <a:p>
            <a:pPr lvl="2"/>
            <a:r>
              <a:rPr lang="nb-NO" sz="1800"/>
              <a:t>Controller kjenner økonomimodellen for BFV og RSO</a:t>
            </a:r>
          </a:p>
          <a:p>
            <a:pPr lvl="2"/>
            <a:r>
              <a:rPr lang="nb-NO" sz="1800"/>
              <a:t>Controller kjenner tildelingen gjennom tilgang til VFM eller data fra VFM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052A1AF-5204-9DAA-1F09-E0DA9126CB85}"/>
              </a:ext>
            </a:extLst>
          </p:cNvPr>
          <p:cNvSpPr/>
          <p:nvPr/>
        </p:nvSpPr>
        <p:spPr>
          <a:xfrm>
            <a:off x="9589273" y="4011930"/>
            <a:ext cx="349857" cy="89054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8EB9C-5E0B-631B-20B1-5A057254A6E7}"/>
              </a:ext>
            </a:extLst>
          </p:cNvPr>
          <p:cNvSpPr txBox="1"/>
          <p:nvPr/>
        </p:nvSpPr>
        <p:spPr>
          <a:xfrm>
            <a:off x="10023023" y="4134037"/>
            <a:ext cx="145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Det gjør </a:t>
            </a:r>
            <a:br>
              <a:rPr lang="nb-NO"/>
            </a:br>
            <a:r>
              <a:rPr lang="nb-NO"/>
              <a:t>ikke alle </a:t>
            </a:r>
            <a:r>
              <a:rPr lang="nb-NO" err="1"/>
              <a:t>PØer</a:t>
            </a:r>
            <a:endParaRPr lang="nb-NO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905F69BA-FC10-E471-AD64-CE43A547D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87326"/>
              </p:ext>
            </p:extLst>
          </p:nvPr>
        </p:nvGraphicFramePr>
        <p:xfrm>
          <a:off x="0" y="5298440"/>
          <a:ext cx="12192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308">
                  <a:extLst>
                    <a:ext uri="{9D8B030D-6E8A-4147-A177-3AD203B41FA5}">
                      <a16:colId xmlns:a16="http://schemas.microsoft.com/office/drawing/2014/main" val="1408620004"/>
                    </a:ext>
                  </a:extLst>
                </a:gridCol>
                <a:gridCol w="4422026">
                  <a:extLst>
                    <a:ext uri="{9D8B030D-6E8A-4147-A177-3AD203B41FA5}">
                      <a16:colId xmlns:a16="http://schemas.microsoft.com/office/drawing/2014/main" val="1680261796"/>
                    </a:ext>
                  </a:extLst>
                </a:gridCol>
                <a:gridCol w="3447375">
                  <a:extLst>
                    <a:ext uri="{9D8B030D-6E8A-4147-A177-3AD203B41FA5}">
                      <a16:colId xmlns:a16="http://schemas.microsoft.com/office/drawing/2014/main" val="1611484173"/>
                    </a:ext>
                  </a:extLst>
                </a:gridCol>
                <a:gridCol w="2994291">
                  <a:extLst>
                    <a:ext uri="{9D8B030D-6E8A-4147-A177-3AD203B41FA5}">
                      <a16:colId xmlns:a16="http://schemas.microsoft.com/office/drawing/2014/main" val="19418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/>
                        <a:t>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Delprosjekt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Delprosjekt</a:t>
                      </a:r>
                    </a:p>
                    <a:p>
                      <a:r>
                        <a:rPr lang="nb-NO" sz="1800"/>
                        <a:t>finansieringskilde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Kategorisering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115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nb-NO" sz="1800"/>
                        <a:t>100300 – NFR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100300101 – NFR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NFR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/>
                        <a:t>BOA - NFR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268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100300102 – Sentralt egenfin. Rekr.still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Sentral egenfinansiering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/>
                        <a:t>BFV – RSO – Rekr.still – </a:t>
                      </a:r>
                      <a:r>
                        <a:rPr lang="nb-NO" sz="1200" b="1"/>
                        <a:t>Frie tildelt tidl. år</a:t>
                      </a:r>
                      <a:endParaRPr lang="nb-NO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00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F9502E-F008-CD7A-13BA-C9599DE1F114}"/>
              </a:ext>
            </a:extLst>
          </p:cNvPr>
          <p:cNvSpPr txBox="1"/>
          <p:nvPr/>
        </p:nvSpPr>
        <p:spPr>
          <a:xfrm>
            <a:off x="0" y="49291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Eksempel:</a:t>
            </a:r>
          </a:p>
        </p:txBody>
      </p:sp>
    </p:spTree>
    <p:extLst>
      <p:ext uri="{BB962C8B-B14F-4D97-AF65-F5344CB8AC3E}">
        <p14:creationId xmlns:p14="http://schemas.microsoft.com/office/powerpoint/2010/main" val="3706453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9207AF3-EAD7-65FB-8F35-7F06D2EBCA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123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9207AF3-EAD7-65FB-8F35-7F06D2EBC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AA05F6-7696-68E7-A419-3378DF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200329"/>
          </a:xfrm>
        </p:spPr>
        <p:txBody>
          <a:bodyPr vert="horz"/>
          <a:lstStyle/>
          <a:p>
            <a:r>
              <a:rPr lang="nb-NO" sz="3600"/>
              <a:t>Konsekvenser for budsjettering av delprosjektene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D13F36E-CA29-BA9C-7741-17E491D6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2965" y="1349508"/>
            <a:ext cx="7470774" cy="2630172"/>
          </a:xfrm>
        </p:spPr>
        <p:txBody>
          <a:bodyPr>
            <a:normAutofit fontScale="32500" lnSpcReduction="20000"/>
          </a:bodyPr>
          <a:lstStyle/>
          <a:p>
            <a:pPr marL="266714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4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Delprosjektene budsjetteres i utgangspunktet i</a:t>
            </a:r>
            <a:r>
              <a:rPr kumimoji="0" lang="nb-NO" sz="49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prosjektmodulen i UNIT4, og det budsjettet som foreligger i UNIT4 når årsbudsjett lagres vil inngå som del av BFV-budsjettet.</a:t>
            </a:r>
          </a:p>
          <a:p>
            <a:pPr marL="723913" lvl="1" indent="-342900">
              <a:buFont typeface="Arial" panose="020B0604020202020204" pitchFamily="34" charset="0"/>
              <a:buChar char="•"/>
              <a:defRPr/>
            </a:pPr>
            <a:r>
              <a:rPr lang="nb-NO" sz="4300">
                <a:solidFill>
                  <a:prstClr val="black"/>
                </a:solidFill>
                <a:latin typeface="Calibri" panose="020F0502020204030204"/>
              </a:rPr>
              <a:t>Da unngår vi å registrere samme data to gang i to forskjellige systemer</a:t>
            </a:r>
          </a:p>
          <a:p>
            <a:pPr marL="723913" lvl="1" indent="-342900">
              <a:buFont typeface="Arial" panose="020B0604020202020204" pitchFamily="34" charset="0"/>
              <a:buChar char="•"/>
              <a:defRPr/>
            </a:pPr>
            <a:r>
              <a:rPr lang="nb-NO" sz="4300" u="sng">
                <a:solidFill>
                  <a:prstClr val="black"/>
                </a:solidFill>
                <a:latin typeface="Calibri" panose="020F0502020204030204"/>
              </a:rPr>
              <a:t>Godskriving av sentral egenfinansiering (9423) må likevel budsjetteres budsjettmodulen </a:t>
            </a:r>
            <a:r>
              <a:rPr lang="nb-NO" sz="4300">
                <a:solidFill>
                  <a:prstClr val="black"/>
                </a:solidFill>
                <a:latin typeface="Calibri" panose="020F0502020204030204"/>
              </a:rPr>
              <a:t>(periodisert tertialvis), da prinsippene for periodisering i prosjektmodulen/Unit4 er annerledes enn prinsippene for periodisering og tildeling av bevilgning over RSO i BFV.</a:t>
            </a:r>
          </a:p>
          <a:p>
            <a:pPr marL="209564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b-NO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09564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4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Dette betyr</a:t>
            </a:r>
            <a:r>
              <a:rPr kumimoji="0" lang="nb-NO" sz="49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at det vil være to budsjetter for delprosjekt kategorisert som sentral egenfinansiering</a:t>
            </a:r>
          </a:p>
          <a:p>
            <a:pPr marL="666763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43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årsbudsjett BFV for formål økonomistyring av BFV som ligger fast gjennom året</a:t>
            </a:r>
          </a:p>
          <a:p>
            <a:pPr marL="666763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43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prosjektbudsjett fra UNIT4 for formålet prosjektstyring BOA som justeres ved </a:t>
            </a:r>
            <a:r>
              <a:rPr kumimoji="0" lang="nb-NO" sz="43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rebudsjettering</a:t>
            </a:r>
            <a:r>
              <a:rPr kumimoji="0" lang="nb-NO" sz="43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gjennom året.</a:t>
            </a:r>
            <a:endParaRPr kumimoji="0" lang="nb-NO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/>
          </a:p>
          <a:p>
            <a:pPr>
              <a:buFont typeface="Arial" panose="020B0604020202020204" pitchFamily="34" charset="0"/>
              <a:buChar char="•"/>
            </a:pPr>
            <a:endParaRPr lang="nb-NO"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B77314FE-24FA-508C-3263-A3F152027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30176"/>
              </p:ext>
            </p:extLst>
          </p:nvPr>
        </p:nvGraphicFramePr>
        <p:xfrm>
          <a:off x="95250" y="4053840"/>
          <a:ext cx="430212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191016625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565200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Budsjett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2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Lønn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3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Indirekte 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8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Lokal egenfinansiering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Sentral egenfinansiering godskrevet 9423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8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6593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A984A11B-7473-259B-06D8-6F5D301BBD1D}"/>
              </a:ext>
            </a:extLst>
          </p:cNvPr>
          <p:cNvSpPr/>
          <p:nvPr/>
        </p:nvSpPr>
        <p:spPr>
          <a:xfrm>
            <a:off x="4397376" y="4391449"/>
            <a:ext cx="657224" cy="1495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F62FD-3FD0-FAB3-D4D5-D475DC73D599}"/>
              </a:ext>
            </a:extLst>
          </p:cNvPr>
          <p:cNvSpPr txBox="1"/>
          <p:nvPr/>
        </p:nvSpPr>
        <p:spPr>
          <a:xfrm>
            <a:off x="5159375" y="4769829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Budsjetteres i UNIT4 – hentes inn i  budsjettmodulen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649663-8F39-9B14-B625-59314B97C341}"/>
              </a:ext>
            </a:extLst>
          </p:cNvPr>
          <p:cNvCxnSpPr/>
          <p:nvPr/>
        </p:nvCxnSpPr>
        <p:spPr>
          <a:xfrm>
            <a:off x="4397376" y="6067849"/>
            <a:ext cx="761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4A41AA-C718-1D49-B6E5-4451BB9F4D64}"/>
              </a:ext>
            </a:extLst>
          </p:cNvPr>
          <p:cNvSpPr txBox="1"/>
          <p:nvPr/>
        </p:nvSpPr>
        <p:spPr>
          <a:xfrm>
            <a:off x="5159375" y="5886874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Budsjetteres i budsjettmodulen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0FCEF-F3A6-FF2E-FA70-22E04763C541}"/>
              </a:ext>
            </a:extLst>
          </p:cNvPr>
          <p:cNvSpPr txBox="1"/>
          <p:nvPr/>
        </p:nvSpPr>
        <p:spPr>
          <a:xfrm>
            <a:off x="0" y="3761452"/>
            <a:ext cx="330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100300102 – Sentralt egenfin. </a:t>
            </a:r>
            <a:r>
              <a:rPr lang="nb-NO" sz="1400" err="1"/>
              <a:t>Rekr.still</a:t>
            </a:r>
            <a:endParaRPr lang="nb-NO" sz="1400"/>
          </a:p>
          <a:p>
            <a:endParaRPr lang="nb-NO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029067-23F5-7045-0FD6-0B9DC1C8157B}"/>
              </a:ext>
            </a:extLst>
          </p:cNvPr>
          <p:cNvCxnSpPr/>
          <p:nvPr/>
        </p:nvCxnSpPr>
        <p:spPr>
          <a:xfrm flipH="1">
            <a:off x="3095625" y="1647825"/>
            <a:ext cx="1828800" cy="19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8A33E5-C22C-2D07-1E97-9AC3F2390307}"/>
              </a:ext>
            </a:extLst>
          </p:cNvPr>
          <p:cNvSpPr txBox="1"/>
          <p:nvPr/>
        </p:nvSpPr>
        <p:spPr>
          <a:xfrm>
            <a:off x="652449" y="1647825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/>
              <a:t>Krever tett samarbeid</a:t>
            </a:r>
            <a:br>
              <a:rPr lang="nb-NO" sz="1600"/>
            </a:br>
            <a:r>
              <a:rPr lang="nb-NO" sz="1600"/>
              <a:t>mellom </a:t>
            </a:r>
            <a:r>
              <a:rPr lang="nb-NO" sz="1600" err="1"/>
              <a:t>controller</a:t>
            </a:r>
            <a:r>
              <a:rPr lang="nb-NO" sz="1600"/>
              <a:t> og PØ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5864F9-1C2F-34CD-D3C9-EEDC84ABF4BD}"/>
              </a:ext>
            </a:extLst>
          </p:cNvPr>
          <p:cNvSpPr txBox="1"/>
          <p:nvPr/>
        </p:nvSpPr>
        <p:spPr>
          <a:xfrm>
            <a:off x="21507" y="330382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Eksempel:</a:t>
            </a:r>
          </a:p>
        </p:txBody>
      </p:sp>
    </p:spTree>
    <p:extLst>
      <p:ext uri="{BB962C8B-B14F-4D97-AF65-F5344CB8AC3E}">
        <p14:creationId xmlns:p14="http://schemas.microsoft.com/office/powerpoint/2010/main" val="10904157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82B2F0-DD02-FB72-0544-A0AE6F3BCD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854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82B2F0-DD02-FB72-0544-A0AE6F3BC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99021F71-74C9-4A39-A791-10CD5B8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525401"/>
          </a:xfrm>
        </p:spPr>
        <p:txBody>
          <a:bodyPr vert="horz"/>
          <a:lstStyle/>
          <a:p>
            <a:r>
              <a:rPr lang="nb-NO" sz="2800"/>
              <a:t>Gjennomgående delprosjekt for håndtering av bevilgning: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1D2B22-3E30-49E0-A1EB-DBA8BAD9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1" y="923186"/>
            <a:ext cx="11892715" cy="5569689"/>
          </a:xfrm>
        </p:spPr>
        <p:txBody>
          <a:bodyPr>
            <a:noAutofit/>
          </a:bodyPr>
          <a:lstStyle/>
          <a:p>
            <a:r>
              <a:rPr lang="nb-NO" sz="2400"/>
              <a:t>For håndtering av 3901-bevilgning og videreføring av egenfinansiering fra RSO til disse delprosjektene opprettes det gjennomgående delprosjekter som alle skal benytte:</a:t>
            </a:r>
          </a:p>
          <a:p>
            <a:pPr lvl="1"/>
            <a:r>
              <a:rPr lang="nb-NO" sz="2000"/>
              <a:t>Sentralt egenfinansierte </a:t>
            </a:r>
            <a:r>
              <a:rPr lang="nb-NO" sz="2000" err="1"/>
              <a:t>rekr.stillinger</a:t>
            </a:r>
            <a:r>
              <a:rPr lang="nb-NO" sz="2000"/>
              <a:t> bevilgning</a:t>
            </a:r>
          </a:p>
          <a:p>
            <a:pPr lvl="2"/>
            <a:r>
              <a:rPr lang="nb-NO" sz="1733"/>
              <a:t>949420100 – </a:t>
            </a:r>
            <a:r>
              <a:rPr lang="nb-NO" sz="1733" err="1"/>
              <a:t>Sentr</a:t>
            </a:r>
            <a:r>
              <a:rPr lang="nb-NO" sz="1733"/>
              <a:t> egenfin </a:t>
            </a:r>
            <a:r>
              <a:rPr lang="nb-NO" sz="1733" err="1"/>
              <a:t>rekr.still</a:t>
            </a:r>
            <a:r>
              <a:rPr lang="nb-NO" sz="1733"/>
              <a:t> 3901</a:t>
            </a:r>
          </a:p>
          <a:p>
            <a:pPr lvl="2"/>
            <a:r>
              <a:rPr lang="nb-NO" sz="1800"/>
              <a:t>Toppfinansiering Marie Curie - Rekrutteringsstillinger</a:t>
            </a:r>
          </a:p>
          <a:p>
            <a:pPr lvl="3"/>
            <a:r>
              <a:rPr lang="nb-NO" sz="1533"/>
              <a:t>949419100 – Cash-bidrag MSCA toppfinansiering 3901</a:t>
            </a:r>
          </a:p>
          <a:p>
            <a:pPr lvl="2"/>
            <a:endParaRPr lang="nb-NO" sz="1733"/>
          </a:p>
          <a:p>
            <a:pPr lvl="1"/>
            <a:r>
              <a:rPr lang="nb-NO" sz="2000"/>
              <a:t>Sentralt egenfinansierte cash-bidrag bevilgning</a:t>
            </a:r>
          </a:p>
          <a:p>
            <a:pPr lvl="2"/>
            <a:r>
              <a:rPr lang="nb-NO" sz="1800"/>
              <a:t>NTNU Toppforskning (SFF, SFI, FME, Fellesløft)</a:t>
            </a:r>
          </a:p>
          <a:p>
            <a:pPr lvl="3"/>
            <a:r>
              <a:rPr lang="nb-NO" sz="1533"/>
              <a:t>949417100 – Cash-bidrag NTNU Toppforskning 3901</a:t>
            </a:r>
          </a:p>
          <a:p>
            <a:pPr lvl="2"/>
            <a:r>
              <a:rPr lang="nb-NO" sz="1800"/>
              <a:t>NTNU Toppundervisning (SFU)</a:t>
            </a:r>
          </a:p>
          <a:p>
            <a:pPr lvl="3"/>
            <a:r>
              <a:rPr lang="nb-NO" sz="1533"/>
              <a:t>949418100 – Cash-bidrag Toppundervisning 3901</a:t>
            </a:r>
          </a:p>
          <a:p>
            <a:pPr lvl="2"/>
            <a:r>
              <a:rPr lang="nb-NO" sz="1800"/>
              <a:t>(oppretter evt. nye gjennomgående delprosjekt for andre typer aktivitet ved behov)</a:t>
            </a:r>
            <a:endParaRPr lang="nb-NO" sz="2000"/>
          </a:p>
          <a:p>
            <a:pPr lvl="1"/>
            <a:r>
              <a:rPr lang="nb-NO" sz="2000"/>
              <a:t>Benyttes på lokalt k-sted</a:t>
            </a:r>
          </a:p>
        </p:txBody>
      </p:sp>
    </p:spTree>
    <p:extLst>
      <p:ext uri="{BB962C8B-B14F-4D97-AF65-F5344CB8AC3E}">
        <p14:creationId xmlns:p14="http://schemas.microsoft.com/office/powerpoint/2010/main" val="41349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81C1B8D-EFF8-4B6A-B122-DC8F227B84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81C1B8D-EFF8-4B6A-B122-DC8F227B8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Google Shape;250;p17">
            <a:extLst>
              <a:ext uri="{FF2B5EF4-FFF2-40B4-BE49-F238E27FC236}">
                <a16:creationId xmlns:a16="http://schemas.microsoft.com/office/drawing/2014/main" id="{4AFC8306-4EA8-4017-B814-9BDCB27787B4}"/>
              </a:ext>
            </a:extLst>
          </p:cNvPr>
          <p:cNvSpPr/>
          <p:nvPr/>
        </p:nvSpPr>
        <p:spPr>
          <a:xfrm>
            <a:off x="160500" y="1037201"/>
            <a:ext cx="3910000" cy="930145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8" name="Google Shape;251;p17">
            <a:extLst>
              <a:ext uri="{FF2B5EF4-FFF2-40B4-BE49-F238E27FC236}">
                <a16:creationId xmlns:a16="http://schemas.microsoft.com/office/drawing/2014/main" id="{D2F69DB9-AB78-4647-879E-08F3532EB864}"/>
              </a:ext>
            </a:extLst>
          </p:cNvPr>
          <p:cNvGrpSpPr/>
          <p:nvPr/>
        </p:nvGrpSpPr>
        <p:grpSpPr>
          <a:xfrm>
            <a:off x="329814" y="1199003"/>
            <a:ext cx="258589" cy="261968"/>
            <a:chOff x="1666956" y="1240325"/>
            <a:chExt cx="303984" cy="308004"/>
          </a:xfrm>
        </p:grpSpPr>
        <p:sp>
          <p:nvSpPr>
            <p:cNvPr id="159" name="Google Shape;252;p17">
              <a:extLst>
                <a:ext uri="{FF2B5EF4-FFF2-40B4-BE49-F238E27FC236}">
                  <a16:creationId xmlns:a16="http://schemas.microsoft.com/office/drawing/2014/main" id="{0A2AF585-DB45-419E-BED8-B9229D9C96FE}"/>
                </a:ext>
              </a:extLst>
            </p:cNvPr>
            <p:cNvSpPr/>
            <p:nvPr/>
          </p:nvSpPr>
          <p:spPr>
            <a:xfrm>
              <a:off x="1727507" y="1291970"/>
              <a:ext cx="175198" cy="231781"/>
            </a:xfrm>
            <a:custGeom>
              <a:avLst/>
              <a:gdLst/>
              <a:ahLst/>
              <a:cxnLst/>
              <a:rect l="l" t="t" r="r" b="b"/>
              <a:pathLst>
                <a:path w="570" h="745" extrusionOk="0">
                  <a:moveTo>
                    <a:pt x="383" y="1"/>
                  </a:moveTo>
                  <a:cubicBezTo>
                    <a:pt x="357" y="1"/>
                    <a:pt x="293" y="1"/>
                    <a:pt x="238" y="40"/>
                  </a:cubicBezTo>
                  <a:cubicBezTo>
                    <a:pt x="80" y="43"/>
                    <a:pt x="56" y="119"/>
                    <a:pt x="56" y="191"/>
                  </a:cubicBezTo>
                  <a:cubicBezTo>
                    <a:pt x="56" y="212"/>
                    <a:pt x="61" y="251"/>
                    <a:pt x="64" y="272"/>
                  </a:cubicBezTo>
                  <a:cubicBezTo>
                    <a:pt x="53" y="278"/>
                    <a:pt x="43" y="283"/>
                    <a:pt x="38" y="291"/>
                  </a:cubicBezTo>
                  <a:cubicBezTo>
                    <a:pt x="27" y="299"/>
                    <a:pt x="22" y="317"/>
                    <a:pt x="24" y="333"/>
                  </a:cubicBezTo>
                  <a:lnTo>
                    <a:pt x="35" y="409"/>
                  </a:lnTo>
                  <a:cubicBezTo>
                    <a:pt x="38" y="433"/>
                    <a:pt x="56" y="452"/>
                    <a:pt x="80" y="454"/>
                  </a:cubicBezTo>
                  <a:cubicBezTo>
                    <a:pt x="88" y="507"/>
                    <a:pt x="114" y="560"/>
                    <a:pt x="148" y="599"/>
                  </a:cubicBezTo>
                  <a:lnTo>
                    <a:pt x="135" y="660"/>
                  </a:lnTo>
                  <a:lnTo>
                    <a:pt x="14" y="712"/>
                  </a:lnTo>
                  <a:cubicBezTo>
                    <a:pt x="3" y="718"/>
                    <a:pt x="1" y="726"/>
                    <a:pt x="3" y="733"/>
                  </a:cubicBezTo>
                  <a:cubicBezTo>
                    <a:pt x="9" y="742"/>
                    <a:pt x="14" y="745"/>
                    <a:pt x="20" y="745"/>
                  </a:cubicBezTo>
                  <a:cubicBezTo>
                    <a:pt x="22" y="745"/>
                    <a:pt x="25" y="745"/>
                    <a:pt x="27" y="744"/>
                  </a:cubicBezTo>
                  <a:lnTo>
                    <a:pt x="159" y="689"/>
                  </a:lnTo>
                  <a:cubicBezTo>
                    <a:pt x="167" y="689"/>
                    <a:pt x="169" y="686"/>
                    <a:pt x="169" y="678"/>
                  </a:cubicBezTo>
                  <a:lnTo>
                    <a:pt x="188" y="602"/>
                  </a:lnTo>
                  <a:cubicBezTo>
                    <a:pt x="193" y="596"/>
                    <a:pt x="188" y="589"/>
                    <a:pt x="185" y="586"/>
                  </a:cubicBezTo>
                  <a:cubicBezTo>
                    <a:pt x="146" y="549"/>
                    <a:pt x="119" y="494"/>
                    <a:pt x="117" y="441"/>
                  </a:cubicBezTo>
                  <a:cubicBezTo>
                    <a:pt x="117" y="430"/>
                    <a:pt x="109" y="425"/>
                    <a:pt x="101" y="425"/>
                  </a:cubicBezTo>
                  <a:lnTo>
                    <a:pt x="93" y="425"/>
                  </a:lnTo>
                  <a:cubicBezTo>
                    <a:pt x="82" y="425"/>
                    <a:pt x="75" y="415"/>
                    <a:pt x="75" y="404"/>
                  </a:cubicBezTo>
                  <a:lnTo>
                    <a:pt x="64" y="330"/>
                  </a:lnTo>
                  <a:cubicBezTo>
                    <a:pt x="64" y="322"/>
                    <a:pt x="67" y="317"/>
                    <a:pt x="69" y="312"/>
                  </a:cubicBezTo>
                  <a:cubicBezTo>
                    <a:pt x="75" y="309"/>
                    <a:pt x="80" y="307"/>
                    <a:pt x="88" y="307"/>
                  </a:cubicBezTo>
                  <a:lnTo>
                    <a:pt x="90" y="307"/>
                  </a:lnTo>
                  <a:cubicBezTo>
                    <a:pt x="96" y="307"/>
                    <a:pt x="101" y="304"/>
                    <a:pt x="104" y="301"/>
                  </a:cubicBezTo>
                  <a:cubicBezTo>
                    <a:pt x="106" y="296"/>
                    <a:pt x="106" y="291"/>
                    <a:pt x="106" y="285"/>
                  </a:cubicBezTo>
                  <a:cubicBezTo>
                    <a:pt x="106" y="283"/>
                    <a:pt x="96" y="214"/>
                    <a:pt x="96" y="191"/>
                  </a:cubicBezTo>
                  <a:cubicBezTo>
                    <a:pt x="96" y="127"/>
                    <a:pt x="109" y="72"/>
                    <a:pt x="251" y="72"/>
                  </a:cubicBezTo>
                  <a:cubicBezTo>
                    <a:pt x="254" y="72"/>
                    <a:pt x="259" y="72"/>
                    <a:pt x="262" y="69"/>
                  </a:cubicBezTo>
                  <a:cubicBezTo>
                    <a:pt x="304" y="38"/>
                    <a:pt x="351" y="32"/>
                    <a:pt x="391" y="32"/>
                  </a:cubicBezTo>
                  <a:cubicBezTo>
                    <a:pt x="446" y="32"/>
                    <a:pt x="483" y="51"/>
                    <a:pt x="504" y="83"/>
                  </a:cubicBezTo>
                  <a:cubicBezTo>
                    <a:pt x="530" y="122"/>
                    <a:pt x="523" y="146"/>
                    <a:pt x="509" y="159"/>
                  </a:cubicBezTo>
                  <a:lnTo>
                    <a:pt x="488" y="177"/>
                  </a:lnTo>
                  <a:cubicBezTo>
                    <a:pt x="488" y="183"/>
                    <a:pt x="486" y="185"/>
                    <a:pt x="486" y="188"/>
                  </a:cubicBezTo>
                  <a:lnTo>
                    <a:pt x="483" y="283"/>
                  </a:lnTo>
                  <a:cubicBezTo>
                    <a:pt x="483" y="291"/>
                    <a:pt x="483" y="293"/>
                    <a:pt x="486" y="296"/>
                  </a:cubicBezTo>
                  <a:cubicBezTo>
                    <a:pt x="488" y="301"/>
                    <a:pt x="496" y="304"/>
                    <a:pt x="499" y="304"/>
                  </a:cubicBezTo>
                  <a:cubicBezTo>
                    <a:pt x="504" y="304"/>
                    <a:pt x="512" y="307"/>
                    <a:pt x="515" y="309"/>
                  </a:cubicBezTo>
                  <a:cubicBezTo>
                    <a:pt x="523" y="314"/>
                    <a:pt x="523" y="320"/>
                    <a:pt x="523" y="328"/>
                  </a:cubicBezTo>
                  <a:lnTo>
                    <a:pt x="512" y="401"/>
                  </a:lnTo>
                  <a:cubicBezTo>
                    <a:pt x="512" y="412"/>
                    <a:pt x="501" y="423"/>
                    <a:pt x="488" y="423"/>
                  </a:cubicBezTo>
                  <a:cubicBezTo>
                    <a:pt x="478" y="423"/>
                    <a:pt x="472" y="428"/>
                    <a:pt x="472" y="438"/>
                  </a:cubicBezTo>
                  <a:cubicBezTo>
                    <a:pt x="470" y="494"/>
                    <a:pt x="438" y="552"/>
                    <a:pt x="399" y="586"/>
                  </a:cubicBezTo>
                  <a:cubicBezTo>
                    <a:pt x="396" y="591"/>
                    <a:pt x="396" y="596"/>
                    <a:pt x="396" y="604"/>
                  </a:cubicBezTo>
                  <a:lnTo>
                    <a:pt x="412" y="676"/>
                  </a:lnTo>
                  <a:cubicBezTo>
                    <a:pt x="412" y="678"/>
                    <a:pt x="420" y="683"/>
                    <a:pt x="422" y="686"/>
                  </a:cubicBezTo>
                  <a:lnTo>
                    <a:pt x="554" y="741"/>
                  </a:lnTo>
                  <a:lnTo>
                    <a:pt x="562" y="741"/>
                  </a:lnTo>
                  <a:cubicBezTo>
                    <a:pt x="567" y="741"/>
                    <a:pt x="570" y="739"/>
                    <a:pt x="562" y="733"/>
                  </a:cubicBezTo>
                  <a:cubicBezTo>
                    <a:pt x="565" y="726"/>
                    <a:pt x="562" y="715"/>
                    <a:pt x="552" y="712"/>
                  </a:cubicBezTo>
                  <a:lnTo>
                    <a:pt x="430" y="660"/>
                  </a:lnTo>
                  <a:lnTo>
                    <a:pt x="417" y="604"/>
                  </a:lnTo>
                  <a:cubicBezTo>
                    <a:pt x="457" y="565"/>
                    <a:pt x="483" y="512"/>
                    <a:pt x="488" y="454"/>
                  </a:cubicBezTo>
                  <a:cubicBezTo>
                    <a:pt x="507" y="449"/>
                    <a:pt x="525" y="433"/>
                    <a:pt x="528" y="409"/>
                  </a:cubicBezTo>
                  <a:lnTo>
                    <a:pt x="538" y="333"/>
                  </a:lnTo>
                  <a:cubicBezTo>
                    <a:pt x="541" y="317"/>
                    <a:pt x="536" y="304"/>
                    <a:pt x="525" y="291"/>
                  </a:cubicBezTo>
                  <a:cubicBezTo>
                    <a:pt x="517" y="283"/>
                    <a:pt x="512" y="278"/>
                    <a:pt x="501" y="272"/>
                  </a:cubicBezTo>
                  <a:lnTo>
                    <a:pt x="504" y="199"/>
                  </a:lnTo>
                  <a:lnTo>
                    <a:pt x="523" y="180"/>
                  </a:lnTo>
                  <a:cubicBezTo>
                    <a:pt x="544" y="162"/>
                    <a:pt x="562" y="122"/>
                    <a:pt x="525" y="67"/>
                  </a:cubicBezTo>
                  <a:cubicBezTo>
                    <a:pt x="499" y="22"/>
                    <a:pt x="449" y="1"/>
                    <a:pt x="383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53;p17">
              <a:extLst>
                <a:ext uri="{FF2B5EF4-FFF2-40B4-BE49-F238E27FC236}">
                  <a16:creationId xmlns:a16="http://schemas.microsoft.com/office/drawing/2014/main" id="{9CAD335E-0D41-4D1B-AA1A-EA9AC8321BC7}"/>
                </a:ext>
              </a:extLst>
            </p:cNvPr>
            <p:cNvSpPr/>
            <p:nvPr/>
          </p:nvSpPr>
          <p:spPr>
            <a:xfrm>
              <a:off x="1666956" y="1240325"/>
              <a:ext cx="303984" cy="308004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96" y="35"/>
                  </a:moveTo>
                  <a:cubicBezTo>
                    <a:pt x="749" y="35"/>
                    <a:pt x="957" y="243"/>
                    <a:pt x="957" y="496"/>
                  </a:cubicBezTo>
                  <a:cubicBezTo>
                    <a:pt x="957" y="749"/>
                    <a:pt x="749" y="957"/>
                    <a:pt x="496" y="957"/>
                  </a:cubicBezTo>
                  <a:cubicBezTo>
                    <a:pt x="240" y="957"/>
                    <a:pt x="34" y="749"/>
                    <a:pt x="34" y="496"/>
                  </a:cubicBezTo>
                  <a:cubicBezTo>
                    <a:pt x="34" y="243"/>
                    <a:pt x="240" y="35"/>
                    <a:pt x="496" y="35"/>
                  </a:cubicBezTo>
                  <a:close/>
                  <a:moveTo>
                    <a:pt x="496" y="1"/>
                  </a:moveTo>
                  <a:cubicBezTo>
                    <a:pt x="221" y="1"/>
                    <a:pt x="0" y="222"/>
                    <a:pt x="0" y="496"/>
                  </a:cubicBezTo>
                  <a:cubicBezTo>
                    <a:pt x="0" y="770"/>
                    <a:pt x="221" y="989"/>
                    <a:pt x="496" y="989"/>
                  </a:cubicBezTo>
                  <a:cubicBezTo>
                    <a:pt x="764" y="989"/>
                    <a:pt x="988" y="770"/>
                    <a:pt x="988" y="496"/>
                  </a:cubicBezTo>
                  <a:cubicBezTo>
                    <a:pt x="988" y="222"/>
                    <a:pt x="767" y="1"/>
                    <a:pt x="49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1" name="Google Shape;254;p17">
            <a:extLst>
              <a:ext uri="{FF2B5EF4-FFF2-40B4-BE49-F238E27FC236}">
                <a16:creationId xmlns:a16="http://schemas.microsoft.com/office/drawing/2014/main" id="{B7487ABA-9399-445D-A7D8-6966DCE420FB}"/>
              </a:ext>
            </a:extLst>
          </p:cNvPr>
          <p:cNvSpPr txBox="1"/>
          <p:nvPr/>
        </p:nvSpPr>
        <p:spPr>
          <a:xfrm>
            <a:off x="875239" y="1157384"/>
            <a:ext cx="1237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Formål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255;p17">
            <a:extLst>
              <a:ext uri="{FF2B5EF4-FFF2-40B4-BE49-F238E27FC236}">
                <a16:creationId xmlns:a16="http://schemas.microsoft.com/office/drawing/2014/main" id="{0605C6AF-376D-4ECD-94E5-509AC869EA59}"/>
              </a:ext>
            </a:extLst>
          </p:cNvPr>
          <p:cNvSpPr txBox="1"/>
          <p:nvPr/>
        </p:nvSpPr>
        <p:spPr>
          <a:xfrm>
            <a:off x="213331" y="1401000"/>
            <a:ext cx="4478173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Være rådgivende og serviceytende overfor ledelsen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Legge til rette for bedre og mer effektive beslutningsprosesser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Legge til rette for bedre kvalitet i PBO-prosessen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Legge til rette for oppfølging av virksomhetsstyringen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Koordinere PBO-prosessen i samarbeid med enhetsleder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257;p17">
            <a:extLst>
              <a:ext uri="{FF2B5EF4-FFF2-40B4-BE49-F238E27FC236}">
                <a16:creationId xmlns:a16="http://schemas.microsoft.com/office/drawing/2014/main" id="{58BADD8A-CD83-4018-8362-526351F50132}"/>
              </a:ext>
            </a:extLst>
          </p:cNvPr>
          <p:cNvSpPr/>
          <p:nvPr/>
        </p:nvSpPr>
        <p:spPr>
          <a:xfrm>
            <a:off x="890577" y="271769"/>
            <a:ext cx="786400" cy="6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262;p17">
            <a:extLst>
              <a:ext uri="{FF2B5EF4-FFF2-40B4-BE49-F238E27FC236}">
                <a16:creationId xmlns:a16="http://schemas.microsoft.com/office/drawing/2014/main" id="{1BC074EB-02D5-4AB1-A67B-181D5E02E01D}"/>
              </a:ext>
            </a:extLst>
          </p:cNvPr>
          <p:cNvSpPr/>
          <p:nvPr/>
        </p:nvSpPr>
        <p:spPr>
          <a:xfrm>
            <a:off x="4104013" y="5825414"/>
            <a:ext cx="7893973" cy="895600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263;p17">
            <a:extLst>
              <a:ext uri="{FF2B5EF4-FFF2-40B4-BE49-F238E27FC236}">
                <a16:creationId xmlns:a16="http://schemas.microsoft.com/office/drawing/2014/main" id="{790E3DBF-68EC-4D9D-8A8B-CACA1A49CAFC}"/>
              </a:ext>
            </a:extLst>
          </p:cNvPr>
          <p:cNvSpPr/>
          <p:nvPr/>
        </p:nvSpPr>
        <p:spPr>
          <a:xfrm>
            <a:off x="4419710" y="5890265"/>
            <a:ext cx="258600" cy="249511"/>
          </a:xfrm>
          <a:custGeom>
            <a:avLst/>
            <a:gdLst/>
            <a:ahLst/>
            <a:cxnLst/>
            <a:rect l="l" t="t" r="r" b="b"/>
            <a:pathLst>
              <a:path w="995" h="960" extrusionOk="0">
                <a:moveTo>
                  <a:pt x="541" y="43"/>
                </a:moveTo>
                <a:cubicBezTo>
                  <a:pt x="562" y="43"/>
                  <a:pt x="625" y="101"/>
                  <a:pt x="625" y="174"/>
                </a:cubicBezTo>
                <a:cubicBezTo>
                  <a:pt x="625" y="246"/>
                  <a:pt x="586" y="348"/>
                  <a:pt x="586" y="348"/>
                </a:cubicBezTo>
                <a:cubicBezTo>
                  <a:pt x="583" y="356"/>
                  <a:pt x="583" y="362"/>
                  <a:pt x="586" y="364"/>
                </a:cubicBezTo>
                <a:cubicBezTo>
                  <a:pt x="588" y="369"/>
                  <a:pt x="594" y="372"/>
                  <a:pt x="599" y="372"/>
                </a:cubicBezTo>
                <a:lnTo>
                  <a:pt x="886" y="372"/>
                </a:lnTo>
                <a:cubicBezTo>
                  <a:pt x="920" y="372"/>
                  <a:pt x="955" y="401"/>
                  <a:pt x="957" y="438"/>
                </a:cubicBezTo>
                <a:cubicBezTo>
                  <a:pt x="957" y="464"/>
                  <a:pt x="944" y="493"/>
                  <a:pt x="926" y="507"/>
                </a:cubicBezTo>
                <a:cubicBezTo>
                  <a:pt x="923" y="507"/>
                  <a:pt x="918" y="514"/>
                  <a:pt x="918" y="520"/>
                </a:cubicBezTo>
                <a:cubicBezTo>
                  <a:pt x="918" y="528"/>
                  <a:pt x="923" y="530"/>
                  <a:pt x="928" y="533"/>
                </a:cubicBezTo>
                <a:cubicBezTo>
                  <a:pt x="944" y="543"/>
                  <a:pt x="957" y="562"/>
                  <a:pt x="957" y="583"/>
                </a:cubicBezTo>
                <a:cubicBezTo>
                  <a:pt x="957" y="612"/>
                  <a:pt x="939" y="636"/>
                  <a:pt x="910" y="638"/>
                </a:cubicBezTo>
                <a:cubicBezTo>
                  <a:pt x="902" y="638"/>
                  <a:pt x="899" y="641"/>
                  <a:pt x="897" y="649"/>
                </a:cubicBezTo>
                <a:cubicBezTo>
                  <a:pt x="891" y="654"/>
                  <a:pt x="897" y="662"/>
                  <a:pt x="899" y="665"/>
                </a:cubicBezTo>
                <a:cubicBezTo>
                  <a:pt x="910" y="678"/>
                  <a:pt x="915" y="691"/>
                  <a:pt x="915" y="707"/>
                </a:cubicBezTo>
                <a:cubicBezTo>
                  <a:pt x="915" y="733"/>
                  <a:pt x="891" y="760"/>
                  <a:pt x="865" y="765"/>
                </a:cubicBezTo>
                <a:cubicBezTo>
                  <a:pt x="860" y="765"/>
                  <a:pt x="857" y="767"/>
                  <a:pt x="852" y="773"/>
                </a:cubicBezTo>
                <a:cubicBezTo>
                  <a:pt x="849" y="781"/>
                  <a:pt x="852" y="789"/>
                  <a:pt x="857" y="791"/>
                </a:cubicBezTo>
                <a:cubicBezTo>
                  <a:pt x="873" y="807"/>
                  <a:pt x="878" y="836"/>
                  <a:pt x="862" y="868"/>
                </a:cubicBezTo>
                <a:cubicBezTo>
                  <a:pt x="852" y="883"/>
                  <a:pt x="834" y="894"/>
                  <a:pt x="810" y="894"/>
                </a:cubicBezTo>
                <a:lnTo>
                  <a:pt x="430" y="894"/>
                </a:lnTo>
                <a:cubicBezTo>
                  <a:pt x="401" y="894"/>
                  <a:pt x="346" y="875"/>
                  <a:pt x="322" y="857"/>
                </a:cubicBezTo>
                <a:cubicBezTo>
                  <a:pt x="320" y="849"/>
                  <a:pt x="312" y="844"/>
                  <a:pt x="306" y="844"/>
                </a:cubicBezTo>
                <a:cubicBezTo>
                  <a:pt x="296" y="844"/>
                  <a:pt x="291" y="849"/>
                  <a:pt x="291" y="860"/>
                </a:cubicBezTo>
                <a:cubicBezTo>
                  <a:pt x="291" y="897"/>
                  <a:pt x="259" y="926"/>
                  <a:pt x="225" y="926"/>
                </a:cubicBezTo>
                <a:lnTo>
                  <a:pt x="82" y="926"/>
                </a:lnTo>
                <a:cubicBezTo>
                  <a:pt x="56" y="926"/>
                  <a:pt x="32" y="902"/>
                  <a:pt x="32" y="875"/>
                </a:cubicBezTo>
                <a:lnTo>
                  <a:pt x="32" y="449"/>
                </a:lnTo>
                <a:cubicBezTo>
                  <a:pt x="32" y="422"/>
                  <a:pt x="56" y="398"/>
                  <a:pt x="82" y="398"/>
                </a:cubicBezTo>
                <a:lnTo>
                  <a:pt x="82" y="409"/>
                </a:lnTo>
                <a:lnTo>
                  <a:pt x="254" y="409"/>
                </a:lnTo>
                <a:cubicBezTo>
                  <a:pt x="280" y="409"/>
                  <a:pt x="304" y="430"/>
                  <a:pt x="304" y="456"/>
                </a:cubicBezTo>
                <a:lnTo>
                  <a:pt x="304" y="493"/>
                </a:lnTo>
                <a:cubicBezTo>
                  <a:pt x="304" y="496"/>
                  <a:pt x="306" y="504"/>
                  <a:pt x="309" y="507"/>
                </a:cubicBezTo>
                <a:cubicBezTo>
                  <a:pt x="313" y="508"/>
                  <a:pt x="316" y="508"/>
                  <a:pt x="318" y="508"/>
                </a:cubicBezTo>
                <a:cubicBezTo>
                  <a:pt x="320" y="508"/>
                  <a:pt x="322" y="508"/>
                  <a:pt x="325" y="507"/>
                </a:cubicBezTo>
                <a:lnTo>
                  <a:pt x="364" y="488"/>
                </a:lnTo>
                <a:cubicBezTo>
                  <a:pt x="367" y="488"/>
                  <a:pt x="372" y="483"/>
                  <a:pt x="372" y="480"/>
                </a:cubicBezTo>
                <a:lnTo>
                  <a:pt x="496" y="211"/>
                </a:lnTo>
                <a:lnTo>
                  <a:pt x="496" y="203"/>
                </a:lnTo>
                <a:lnTo>
                  <a:pt x="496" y="58"/>
                </a:lnTo>
                <a:cubicBezTo>
                  <a:pt x="504" y="53"/>
                  <a:pt x="520" y="43"/>
                  <a:pt x="541" y="43"/>
                </a:cubicBezTo>
                <a:close/>
                <a:moveTo>
                  <a:pt x="536" y="1"/>
                </a:moveTo>
                <a:cubicBezTo>
                  <a:pt x="494" y="1"/>
                  <a:pt x="465" y="30"/>
                  <a:pt x="465" y="30"/>
                </a:cubicBezTo>
                <a:cubicBezTo>
                  <a:pt x="465" y="32"/>
                  <a:pt x="462" y="40"/>
                  <a:pt x="462" y="43"/>
                </a:cubicBezTo>
                <a:lnTo>
                  <a:pt x="462" y="190"/>
                </a:lnTo>
                <a:lnTo>
                  <a:pt x="343" y="451"/>
                </a:lnTo>
                <a:lnTo>
                  <a:pt x="330" y="459"/>
                </a:lnTo>
                <a:lnTo>
                  <a:pt x="330" y="449"/>
                </a:lnTo>
                <a:cubicBezTo>
                  <a:pt x="330" y="401"/>
                  <a:pt x="293" y="367"/>
                  <a:pt x="246" y="367"/>
                </a:cubicBezTo>
                <a:lnTo>
                  <a:pt x="82" y="367"/>
                </a:lnTo>
                <a:cubicBezTo>
                  <a:pt x="35" y="367"/>
                  <a:pt x="1" y="401"/>
                  <a:pt x="1" y="449"/>
                </a:cubicBezTo>
                <a:lnTo>
                  <a:pt x="1" y="875"/>
                </a:lnTo>
                <a:cubicBezTo>
                  <a:pt x="1" y="923"/>
                  <a:pt x="35" y="960"/>
                  <a:pt x="82" y="960"/>
                </a:cubicBezTo>
                <a:lnTo>
                  <a:pt x="225" y="960"/>
                </a:lnTo>
                <a:cubicBezTo>
                  <a:pt x="267" y="960"/>
                  <a:pt x="304" y="933"/>
                  <a:pt x="317" y="889"/>
                </a:cubicBezTo>
                <a:cubicBezTo>
                  <a:pt x="351" y="910"/>
                  <a:pt x="401" y="923"/>
                  <a:pt x="430" y="923"/>
                </a:cubicBezTo>
                <a:lnTo>
                  <a:pt x="810" y="923"/>
                </a:lnTo>
                <a:cubicBezTo>
                  <a:pt x="847" y="923"/>
                  <a:pt x="876" y="907"/>
                  <a:pt x="891" y="881"/>
                </a:cubicBezTo>
                <a:cubicBezTo>
                  <a:pt x="913" y="846"/>
                  <a:pt x="910" y="810"/>
                  <a:pt x="897" y="783"/>
                </a:cubicBezTo>
                <a:cubicBezTo>
                  <a:pt x="926" y="770"/>
                  <a:pt x="949" y="738"/>
                  <a:pt x="949" y="702"/>
                </a:cubicBezTo>
                <a:cubicBezTo>
                  <a:pt x="949" y="688"/>
                  <a:pt x="944" y="673"/>
                  <a:pt x="939" y="659"/>
                </a:cubicBezTo>
                <a:cubicBezTo>
                  <a:pt x="968" y="644"/>
                  <a:pt x="992" y="612"/>
                  <a:pt x="992" y="578"/>
                </a:cubicBezTo>
                <a:cubicBezTo>
                  <a:pt x="992" y="551"/>
                  <a:pt x="981" y="528"/>
                  <a:pt x="963" y="512"/>
                </a:cubicBezTo>
                <a:cubicBezTo>
                  <a:pt x="981" y="488"/>
                  <a:pt x="994" y="454"/>
                  <a:pt x="992" y="425"/>
                </a:cubicBezTo>
                <a:cubicBezTo>
                  <a:pt x="984" y="372"/>
                  <a:pt x="939" y="330"/>
                  <a:pt x="886" y="330"/>
                </a:cubicBezTo>
                <a:lnTo>
                  <a:pt x="623" y="330"/>
                </a:lnTo>
                <a:cubicBezTo>
                  <a:pt x="633" y="293"/>
                  <a:pt x="654" y="225"/>
                  <a:pt x="654" y="164"/>
                </a:cubicBezTo>
                <a:cubicBezTo>
                  <a:pt x="654" y="82"/>
                  <a:pt x="586" y="1"/>
                  <a:pt x="536" y="1"/>
                </a:cubicBezTo>
                <a:close/>
              </a:path>
            </a:pathLst>
          </a:custGeom>
          <a:solidFill>
            <a:srgbClr val="BCCCA8"/>
          </a:solidFill>
          <a:ln w="9525" cap="flat" cmpd="sng">
            <a:solidFill>
              <a:srgbClr val="BCCC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264;p17">
            <a:extLst>
              <a:ext uri="{FF2B5EF4-FFF2-40B4-BE49-F238E27FC236}">
                <a16:creationId xmlns:a16="http://schemas.microsoft.com/office/drawing/2014/main" id="{522B8CA4-CF89-4C2E-89BB-ADB2E0229B29}"/>
              </a:ext>
            </a:extLst>
          </p:cNvPr>
          <p:cNvSpPr/>
          <p:nvPr/>
        </p:nvSpPr>
        <p:spPr>
          <a:xfrm>
            <a:off x="4143005" y="1037200"/>
            <a:ext cx="3908000" cy="2404163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265;p17">
            <a:extLst>
              <a:ext uri="{FF2B5EF4-FFF2-40B4-BE49-F238E27FC236}">
                <a16:creationId xmlns:a16="http://schemas.microsoft.com/office/drawing/2014/main" id="{0D81565A-B0EB-4E03-9B14-DA8587C6ABDE}"/>
              </a:ext>
            </a:extLst>
          </p:cNvPr>
          <p:cNvSpPr/>
          <p:nvPr/>
        </p:nvSpPr>
        <p:spPr>
          <a:xfrm>
            <a:off x="160500" y="3054353"/>
            <a:ext cx="3908000" cy="3642474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266;p17">
            <a:extLst>
              <a:ext uri="{FF2B5EF4-FFF2-40B4-BE49-F238E27FC236}">
                <a16:creationId xmlns:a16="http://schemas.microsoft.com/office/drawing/2014/main" id="{03988299-35A0-4ADF-AD0B-AE526E11E34F}"/>
              </a:ext>
            </a:extLst>
          </p:cNvPr>
          <p:cNvSpPr txBox="1">
            <a:spLocks/>
          </p:cNvSpPr>
          <p:nvPr/>
        </p:nvSpPr>
        <p:spPr>
          <a:xfrm>
            <a:off x="902967" y="284533"/>
            <a:ext cx="1032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nb-NO" sz="3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Controller</a:t>
            </a:r>
          </a:p>
        </p:txBody>
      </p:sp>
      <p:grpSp>
        <p:nvGrpSpPr>
          <p:cNvPr id="169" name="Google Shape;267;p17">
            <a:extLst>
              <a:ext uri="{FF2B5EF4-FFF2-40B4-BE49-F238E27FC236}">
                <a16:creationId xmlns:a16="http://schemas.microsoft.com/office/drawing/2014/main" id="{DB4DF18F-4918-4B22-8391-CBC489A9FA0C}"/>
              </a:ext>
            </a:extLst>
          </p:cNvPr>
          <p:cNvGrpSpPr/>
          <p:nvPr/>
        </p:nvGrpSpPr>
        <p:grpSpPr>
          <a:xfrm>
            <a:off x="4325225" y="1262615"/>
            <a:ext cx="258604" cy="126981"/>
            <a:chOff x="4686520" y="2612923"/>
            <a:chExt cx="305486" cy="149977"/>
          </a:xfrm>
        </p:grpSpPr>
        <p:sp>
          <p:nvSpPr>
            <p:cNvPr id="170" name="Google Shape;268;p17">
              <a:extLst>
                <a:ext uri="{FF2B5EF4-FFF2-40B4-BE49-F238E27FC236}">
                  <a16:creationId xmlns:a16="http://schemas.microsoft.com/office/drawing/2014/main" id="{F6E2543E-E587-401D-854D-A09CB9301F0B}"/>
                </a:ext>
              </a:extLst>
            </p:cNvPr>
            <p:cNvSpPr/>
            <p:nvPr/>
          </p:nvSpPr>
          <p:spPr>
            <a:xfrm>
              <a:off x="4686520" y="2612923"/>
              <a:ext cx="74681" cy="125083"/>
            </a:xfrm>
            <a:custGeom>
              <a:avLst/>
              <a:gdLst/>
              <a:ahLst/>
              <a:cxnLst/>
              <a:rect l="l" t="t" r="r" b="b"/>
              <a:pathLst>
                <a:path w="243" h="407" extrusionOk="0">
                  <a:moveTo>
                    <a:pt x="32" y="32"/>
                  </a:moveTo>
                  <a:cubicBezTo>
                    <a:pt x="95" y="37"/>
                    <a:pt x="179" y="48"/>
                    <a:pt x="206" y="63"/>
                  </a:cubicBezTo>
                  <a:cubicBezTo>
                    <a:pt x="193" y="158"/>
                    <a:pt x="140" y="327"/>
                    <a:pt x="127" y="374"/>
                  </a:cubicBezTo>
                  <a:lnTo>
                    <a:pt x="32" y="374"/>
                  </a:lnTo>
                  <a:lnTo>
                    <a:pt x="32" y="32"/>
                  </a:lnTo>
                  <a:close/>
                  <a:moveTo>
                    <a:pt x="19" y="0"/>
                  </a:moveTo>
                  <a:cubicBezTo>
                    <a:pt x="13" y="0"/>
                    <a:pt x="8" y="0"/>
                    <a:pt x="6" y="5"/>
                  </a:cubicBezTo>
                  <a:cubicBezTo>
                    <a:pt x="3" y="8"/>
                    <a:pt x="0" y="13"/>
                    <a:pt x="0" y="19"/>
                  </a:cubicBezTo>
                  <a:lnTo>
                    <a:pt x="0" y="390"/>
                  </a:lnTo>
                  <a:cubicBezTo>
                    <a:pt x="0" y="401"/>
                    <a:pt x="6" y="406"/>
                    <a:pt x="16" y="406"/>
                  </a:cubicBezTo>
                  <a:lnTo>
                    <a:pt x="140" y="406"/>
                  </a:lnTo>
                  <a:cubicBezTo>
                    <a:pt x="148" y="406"/>
                    <a:pt x="153" y="403"/>
                    <a:pt x="161" y="396"/>
                  </a:cubicBezTo>
                  <a:cubicBezTo>
                    <a:pt x="161" y="388"/>
                    <a:pt x="232" y="169"/>
                    <a:pt x="243" y="61"/>
                  </a:cubicBezTo>
                  <a:cubicBezTo>
                    <a:pt x="243" y="58"/>
                    <a:pt x="240" y="50"/>
                    <a:pt x="237" y="48"/>
                  </a:cubicBezTo>
                  <a:cubicBezTo>
                    <a:pt x="201" y="13"/>
                    <a:pt x="48" y="5"/>
                    <a:pt x="1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269;p17">
              <a:extLst>
                <a:ext uri="{FF2B5EF4-FFF2-40B4-BE49-F238E27FC236}">
                  <a16:creationId xmlns:a16="http://schemas.microsoft.com/office/drawing/2014/main" id="{ED9F7398-C872-49A8-A8D5-09A676F63937}"/>
                </a:ext>
              </a:extLst>
            </p:cNvPr>
            <p:cNvSpPr/>
            <p:nvPr/>
          </p:nvSpPr>
          <p:spPr>
            <a:xfrm>
              <a:off x="4731083" y="2684531"/>
              <a:ext cx="260309" cy="78369"/>
            </a:xfrm>
            <a:custGeom>
              <a:avLst/>
              <a:gdLst/>
              <a:ahLst/>
              <a:cxnLst/>
              <a:rect l="l" t="t" r="r" b="b"/>
              <a:pathLst>
                <a:path w="847" h="255" extrusionOk="0">
                  <a:moveTo>
                    <a:pt x="724" y="0"/>
                  </a:moveTo>
                  <a:cubicBezTo>
                    <a:pt x="713" y="0"/>
                    <a:pt x="702" y="1"/>
                    <a:pt x="691" y="4"/>
                  </a:cubicBezTo>
                  <a:lnTo>
                    <a:pt x="533" y="44"/>
                  </a:lnTo>
                  <a:cubicBezTo>
                    <a:pt x="522" y="49"/>
                    <a:pt x="517" y="54"/>
                    <a:pt x="519" y="65"/>
                  </a:cubicBezTo>
                  <a:cubicBezTo>
                    <a:pt x="522" y="74"/>
                    <a:pt x="527" y="79"/>
                    <a:pt x="535" y="79"/>
                  </a:cubicBezTo>
                  <a:cubicBezTo>
                    <a:pt x="537" y="79"/>
                    <a:pt x="539" y="79"/>
                    <a:pt x="540" y="78"/>
                  </a:cubicBezTo>
                  <a:lnTo>
                    <a:pt x="699" y="39"/>
                  </a:lnTo>
                  <a:cubicBezTo>
                    <a:pt x="708" y="36"/>
                    <a:pt x="717" y="35"/>
                    <a:pt x="727" y="35"/>
                  </a:cubicBezTo>
                  <a:cubicBezTo>
                    <a:pt x="758" y="35"/>
                    <a:pt x="786" y="49"/>
                    <a:pt x="804" y="76"/>
                  </a:cubicBezTo>
                  <a:lnTo>
                    <a:pt x="593" y="170"/>
                  </a:lnTo>
                  <a:cubicBezTo>
                    <a:pt x="489" y="212"/>
                    <a:pt x="445" y="228"/>
                    <a:pt x="408" y="228"/>
                  </a:cubicBezTo>
                  <a:cubicBezTo>
                    <a:pt x="385" y="228"/>
                    <a:pt x="365" y="221"/>
                    <a:pt x="335" y="210"/>
                  </a:cubicBezTo>
                  <a:lnTo>
                    <a:pt x="21" y="105"/>
                  </a:lnTo>
                  <a:cubicBezTo>
                    <a:pt x="20" y="104"/>
                    <a:pt x="19" y="104"/>
                    <a:pt x="17" y="104"/>
                  </a:cubicBezTo>
                  <a:cubicBezTo>
                    <a:pt x="11" y="104"/>
                    <a:pt x="5" y="107"/>
                    <a:pt x="3" y="115"/>
                  </a:cubicBezTo>
                  <a:cubicBezTo>
                    <a:pt x="0" y="120"/>
                    <a:pt x="3" y="131"/>
                    <a:pt x="13" y="134"/>
                  </a:cubicBezTo>
                  <a:lnTo>
                    <a:pt x="322" y="236"/>
                  </a:lnTo>
                  <a:cubicBezTo>
                    <a:pt x="359" y="249"/>
                    <a:pt x="382" y="255"/>
                    <a:pt x="409" y="255"/>
                  </a:cubicBezTo>
                  <a:cubicBezTo>
                    <a:pt x="448" y="255"/>
                    <a:pt x="496" y="236"/>
                    <a:pt x="606" y="202"/>
                  </a:cubicBezTo>
                  <a:lnTo>
                    <a:pt x="833" y="97"/>
                  </a:lnTo>
                  <a:cubicBezTo>
                    <a:pt x="838" y="94"/>
                    <a:pt x="844" y="91"/>
                    <a:pt x="844" y="89"/>
                  </a:cubicBezTo>
                  <a:cubicBezTo>
                    <a:pt x="846" y="83"/>
                    <a:pt x="846" y="78"/>
                    <a:pt x="844" y="76"/>
                  </a:cubicBezTo>
                  <a:cubicBezTo>
                    <a:pt x="818" y="28"/>
                    <a:pt x="772" y="0"/>
                    <a:pt x="72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270;p17">
              <a:extLst>
                <a:ext uri="{FF2B5EF4-FFF2-40B4-BE49-F238E27FC236}">
                  <a16:creationId xmlns:a16="http://schemas.microsoft.com/office/drawing/2014/main" id="{4C5AC3F1-3EF2-49B8-8B8A-B631269D13F3}"/>
                </a:ext>
              </a:extLst>
            </p:cNvPr>
            <p:cNvSpPr/>
            <p:nvPr/>
          </p:nvSpPr>
          <p:spPr>
            <a:xfrm>
              <a:off x="4751367" y="2638739"/>
              <a:ext cx="149977" cy="73145"/>
            </a:xfrm>
            <a:custGeom>
              <a:avLst/>
              <a:gdLst/>
              <a:ahLst/>
              <a:cxnLst/>
              <a:rect l="l" t="t" r="r" b="b"/>
              <a:pathLst>
                <a:path w="488" h="238" extrusionOk="0">
                  <a:moveTo>
                    <a:pt x="19" y="1"/>
                  </a:moveTo>
                  <a:cubicBezTo>
                    <a:pt x="8" y="1"/>
                    <a:pt x="3" y="3"/>
                    <a:pt x="0" y="14"/>
                  </a:cubicBezTo>
                  <a:cubicBezTo>
                    <a:pt x="0" y="22"/>
                    <a:pt x="3" y="30"/>
                    <a:pt x="13" y="32"/>
                  </a:cubicBezTo>
                  <a:lnTo>
                    <a:pt x="385" y="114"/>
                  </a:lnTo>
                  <a:cubicBezTo>
                    <a:pt x="435" y="127"/>
                    <a:pt x="451" y="148"/>
                    <a:pt x="453" y="190"/>
                  </a:cubicBezTo>
                  <a:lnTo>
                    <a:pt x="411" y="201"/>
                  </a:lnTo>
                  <a:cubicBezTo>
                    <a:pt x="405" y="202"/>
                    <a:pt x="397" y="203"/>
                    <a:pt x="389" y="203"/>
                  </a:cubicBezTo>
                  <a:cubicBezTo>
                    <a:pt x="382" y="203"/>
                    <a:pt x="373" y="202"/>
                    <a:pt x="364" y="201"/>
                  </a:cubicBezTo>
                  <a:lnTo>
                    <a:pt x="185" y="164"/>
                  </a:lnTo>
                  <a:cubicBezTo>
                    <a:pt x="174" y="164"/>
                    <a:pt x="166" y="167"/>
                    <a:pt x="163" y="177"/>
                  </a:cubicBezTo>
                  <a:cubicBezTo>
                    <a:pt x="163" y="188"/>
                    <a:pt x="166" y="193"/>
                    <a:pt x="177" y="198"/>
                  </a:cubicBezTo>
                  <a:lnTo>
                    <a:pt x="359" y="232"/>
                  </a:lnTo>
                  <a:cubicBezTo>
                    <a:pt x="364" y="238"/>
                    <a:pt x="374" y="238"/>
                    <a:pt x="385" y="238"/>
                  </a:cubicBezTo>
                  <a:cubicBezTo>
                    <a:pt x="395" y="238"/>
                    <a:pt x="409" y="238"/>
                    <a:pt x="416" y="230"/>
                  </a:cubicBezTo>
                  <a:lnTo>
                    <a:pt x="474" y="217"/>
                  </a:lnTo>
                  <a:cubicBezTo>
                    <a:pt x="480" y="214"/>
                    <a:pt x="488" y="206"/>
                    <a:pt x="488" y="201"/>
                  </a:cubicBezTo>
                  <a:lnTo>
                    <a:pt x="488" y="193"/>
                  </a:lnTo>
                  <a:cubicBezTo>
                    <a:pt x="488" y="135"/>
                    <a:pt x="456" y="98"/>
                    <a:pt x="390" y="8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271;p17">
              <a:extLst>
                <a:ext uri="{FF2B5EF4-FFF2-40B4-BE49-F238E27FC236}">
                  <a16:creationId xmlns:a16="http://schemas.microsoft.com/office/drawing/2014/main" id="{66804E38-4EF1-4903-A815-13ED38F1A0EC}"/>
                </a:ext>
              </a:extLst>
            </p:cNvPr>
            <p:cNvSpPr/>
            <p:nvPr/>
          </p:nvSpPr>
          <p:spPr>
            <a:xfrm>
              <a:off x="4801462" y="2681765"/>
              <a:ext cx="190545" cy="31040"/>
            </a:xfrm>
            <a:custGeom>
              <a:avLst/>
              <a:gdLst/>
              <a:ahLst/>
              <a:cxnLst/>
              <a:rect l="l" t="t" r="r" b="b"/>
              <a:pathLst>
                <a:path w="620" h="101" extrusionOk="0">
                  <a:moveTo>
                    <a:pt x="500" y="0"/>
                  </a:moveTo>
                  <a:cubicBezTo>
                    <a:pt x="488" y="0"/>
                    <a:pt x="476" y="2"/>
                    <a:pt x="464" y="5"/>
                  </a:cubicBezTo>
                  <a:lnTo>
                    <a:pt x="319" y="40"/>
                  </a:lnTo>
                  <a:cubicBezTo>
                    <a:pt x="317" y="38"/>
                    <a:pt x="314" y="37"/>
                    <a:pt x="310" y="37"/>
                  </a:cubicBezTo>
                  <a:cubicBezTo>
                    <a:pt x="304" y="37"/>
                    <a:pt x="297" y="41"/>
                    <a:pt x="293" y="48"/>
                  </a:cubicBezTo>
                  <a:lnTo>
                    <a:pt x="248" y="58"/>
                  </a:lnTo>
                  <a:cubicBezTo>
                    <a:pt x="242" y="60"/>
                    <a:pt x="234" y="60"/>
                    <a:pt x="226" y="60"/>
                  </a:cubicBezTo>
                  <a:cubicBezTo>
                    <a:pt x="219" y="60"/>
                    <a:pt x="210" y="60"/>
                    <a:pt x="201" y="58"/>
                  </a:cubicBezTo>
                  <a:lnTo>
                    <a:pt x="22" y="21"/>
                  </a:lnTo>
                  <a:cubicBezTo>
                    <a:pt x="11" y="21"/>
                    <a:pt x="3" y="24"/>
                    <a:pt x="0" y="34"/>
                  </a:cubicBezTo>
                  <a:cubicBezTo>
                    <a:pt x="0" y="45"/>
                    <a:pt x="3" y="50"/>
                    <a:pt x="14" y="53"/>
                  </a:cubicBezTo>
                  <a:lnTo>
                    <a:pt x="196" y="90"/>
                  </a:lnTo>
                  <a:cubicBezTo>
                    <a:pt x="205" y="92"/>
                    <a:pt x="215" y="94"/>
                    <a:pt x="226" y="94"/>
                  </a:cubicBezTo>
                  <a:cubicBezTo>
                    <a:pt x="237" y="94"/>
                    <a:pt x="248" y="92"/>
                    <a:pt x="259" y="90"/>
                  </a:cubicBezTo>
                  <a:lnTo>
                    <a:pt x="314" y="77"/>
                  </a:lnTo>
                  <a:lnTo>
                    <a:pt x="472" y="37"/>
                  </a:lnTo>
                  <a:cubicBezTo>
                    <a:pt x="480" y="35"/>
                    <a:pt x="488" y="34"/>
                    <a:pt x="495" y="34"/>
                  </a:cubicBezTo>
                  <a:cubicBezTo>
                    <a:pt x="532" y="34"/>
                    <a:pt x="568" y="55"/>
                    <a:pt x="583" y="90"/>
                  </a:cubicBezTo>
                  <a:cubicBezTo>
                    <a:pt x="583" y="98"/>
                    <a:pt x="591" y="100"/>
                    <a:pt x="596" y="100"/>
                  </a:cubicBezTo>
                  <a:cubicBezTo>
                    <a:pt x="601" y="100"/>
                    <a:pt x="604" y="100"/>
                    <a:pt x="609" y="95"/>
                  </a:cubicBezTo>
                  <a:cubicBezTo>
                    <a:pt x="617" y="90"/>
                    <a:pt x="620" y="79"/>
                    <a:pt x="617" y="74"/>
                  </a:cubicBezTo>
                  <a:cubicBezTo>
                    <a:pt x="594" y="29"/>
                    <a:pt x="548" y="0"/>
                    <a:pt x="500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4" name="Google Shape;272;p17">
            <a:extLst>
              <a:ext uri="{FF2B5EF4-FFF2-40B4-BE49-F238E27FC236}">
                <a16:creationId xmlns:a16="http://schemas.microsoft.com/office/drawing/2014/main" id="{69F0CED7-3EC8-4B9A-A2A0-09E700328F0A}"/>
              </a:ext>
            </a:extLst>
          </p:cNvPr>
          <p:cNvSpPr txBox="1"/>
          <p:nvPr/>
        </p:nvSpPr>
        <p:spPr>
          <a:xfrm>
            <a:off x="675043" y="3114100"/>
            <a:ext cx="21744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Kompetansekrav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5" name="Google Shape;273;p17">
            <a:extLst>
              <a:ext uri="{FF2B5EF4-FFF2-40B4-BE49-F238E27FC236}">
                <a16:creationId xmlns:a16="http://schemas.microsoft.com/office/drawing/2014/main" id="{AB7143AD-E150-4593-BE2C-EE3AEAA251E5}"/>
              </a:ext>
            </a:extLst>
          </p:cNvPr>
          <p:cNvSpPr txBox="1"/>
          <p:nvPr/>
        </p:nvSpPr>
        <p:spPr>
          <a:xfrm>
            <a:off x="4195833" y="1401000"/>
            <a:ext cx="37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Ansvar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Holde seg oppdatert på gjeldende lover, regler og rutiner og sikre etterlevelse av disse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Operativt ansvar for at de konkrete arbeidsoppgavene tillagt rollen blir utført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Controller fungerer som rådgiver for ledelsen innen PBO-området, og har videre operativt ansvar for at de konkrete arbeidsoppgavene tillagt rollen blir utført</a:t>
            </a:r>
          </a:p>
        </p:txBody>
      </p:sp>
      <p:sp>
        <p:nvSpPr>
          <p:cNvPr id="176" name="Google Shape;274;p17">
            <a:extLst>
              <a:ext uri="{FF2B5EF4-FFF2-40B4-BE49-F238E27FC236}">
                <a16:creationId xmlns:a16="http://schemas.microsoft.com/office/drawing/2014/main" id="{EF5B4B24-867D-40C4-8F07-55FD9CFAD671}"/>
              </a:ext>
            </a:extLst>
          </p:cNvPr>
          <p:cNvSpPr txBox="1"/>
          <p:nvPr/>
        </p:nvSpPr>
        <p:spPr>
          <a:xfrm>
            <a:off x="4726433" y="1157384"/>
            <a:ext cx="2647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Ansvar og myndighet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7" name="Google Shape;275;p17">
            <a:extLst>
              <a:ext uri="{FF2B5EF4-FFF2-40B4-BE49-F238E27FC236}">
                <a16:creationId xmlns:a16="http://schemas.microsoft.com/office/drawing/2014/main" id="{162C80F5-33B5-4E01-B702-A800BB8E8A4D}"/>
              </a:ext>
            </a:extLst>
          </p:cNvPr>
          <p:cNvGrpSpPr/>
          <p:nvPr/>
        </p:nvGrpSpPr>
        <p:grpSpPr>
          <a:xfrm>
            <a:off x="363043" y="2196939"/>
            <a:ext cx="192132" cy="223636"/>
            <a:chOff x="2626351" y="1211626"/>
            <a:chExt cx="144099" cy="167727"/>
          </a:xfrm>
        </p:grpSpPr>
        <p:sp>
          <p:nvSpPr>
            <p:cNvPr id="178" name="Google Shape;276;p17">
              <a:extLst>
                <a:ext uri="{FF2B5EF4-FFF2-40B4-BE49-F238E27FC236}">
                  <a16:creationId xmlns:a16="http://schemas.microsoft.com/office/drawing/2014/main" id="{EA29D3C3-18F9-4C8E-A299-170F1EE8E186}"/>
                </a:ext>
              </a:extLst>
            </p:cNvPr>
            <p:cNvSpPr/>
            <p:nvPr/>
          </p:nvSpPr>
          <p:spPr>
            <a:xfrm>
              <a:off x="2708789" y="1334411"/>
              <a:ext cx="51105" cy="44942"/>
            </a:xfrm>
            <a:custGeom>
              <a:avLst/>
              <a:gdLst/>
              <a:ahLst/>
              <a:cxnLst/>
              <a:rect l="l" t="t" r="r" b="b"/>
              <a:pathLst>
                <a:path w="305" h="265" extrusionOk="0">
                  <a:moveTo>
                    <a:pt x="288" y="1"/>
                  </a:moveTo>
                  <a:cubicBezTo>
                    <a:pt x="288" y="1"/>
                    <a:pt x="270" y="1"/>
                    <a:pt x="262" y="12"/>
                  </a:cubicBezTo>
                  <a:cubicBezTo>
                    <a:pt x="254" y="19"/>
                    <a:pt x="249" y="25"/>
                    <a:pt x="249" y="40"/>
                  </a:cubicBezTo>
                  <a:cubicBezTo>
                    <a:pt x="249" y="59"/>
                    <a:pt x="251" y="67"/>
                    <a:pt x="257" y="75"/>
                  </a:cubicBezTo>
                  <a:cubicBezTo>
                    <a:pt x="265" y="80"/>
                    <a:pt x="267" y="88"/>
                    <a:pt x="267" y="104"/>
                  </a:cubicBezTo>
                  <a:cubicBezTo>
                    <a:pt x="267" y="122"/>
                    <a:pt x="254" y="138"/>
                    <a:pt x="178" y="151"/>
                  </a:cubicBezTo>
                  <a:cubicBezTo>
                    <a:pt x="120" y="159"/>
                    <a:pt x="1" y="207"/>
                    <a:pt x="1" y="249"/>
                  </a:cubicBezTo>
                  <a:cubicBezTo>
                    <a:pt x="1" y="259"/>
                    <a:pt x="9" y="265"/>
                    <a:pt x="17" y="265"/>
                  </a:cubicBezTo>
                  <a:cubicBezTo>
                    <a:pt x="25" y="265"/>
                    <a:pt x="35" y="259"/>
                    <a:pt x="33" y="249"/>
                  </a:cubicBezTo>
                  <a:cubicBezTo>
                    <a:pt x="41" y="233"/>
                    <a:pt x="117" y="193"/>
                    <a:pt x="185" y="180"/>
                  </a:cubicBezTo>
                  <a:cubicBezTo>
                    <a:pt x="249" y="170"/>
                    <a:pt x="301" y="156"/>
                    <a:pt x="301" y="101"/>
                  </a:cubicBezTo>
                  <a:cubicBezTo>
                    <a:pt x="301" y="75"/>
                    <a:pt x="291" y="62"/>
                    <a:pt x="283" y="51"/>
                  </a:cubicBezTo>
                  <a:cubicBezTo>
                    <a:pt x="278" y="46"/>
                    <a:pt x="278" y="46"/>
                    <a:pt x="278" y="38"/>
                  </a:cubicBezTo>
                  <a:cubicBezTo>
                    <a:pt x="278" y="35"/>
                    <a:pt x="280" y="35"/>
                    <a:pt x="280" y="35"/>
                  </a:cubicBezTo>
                  <a:cubicBezTo>
                    <a:pt x="282" y="36"/>
                    <a:pt x="284" y="36"/>
                    <a:pt x="286" y="36"/>
                  </a:cubicBezTo>
                  <a:cubicBezTo>
                    <a:pt x="294" y="36"/>
                    <a:pt x="301" y="31"/>
                    <a:pt x="301" y="22"/>
                  </a:cubicBezTo>
                  <a:cubicBezTo>
                    <a:pt x="304" y="12"/>
                    <a:pt x="296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277;p17">
              <a:extLst>
                <a:ext uri="{FF2B5EF4-FFF2-40B4-BE49-F238E27FC236}">
                  <a16:creationId xmlns:a16="http://schemas.microsoft.com/office/drawing/2014/main" id="{FDD82F32-2374-4AB9-98CE-B8937391B9FA}"/>
                </a:ext>
              </a:extLst>
            </p:cNvPr>
            <p:cNvSpPr/>
            <p:nvPr/>
          </p:nvSpPr>
          <p:spPr>
            <a:xfrm>
              <a:off x="2626351" y="1211626"/>
              <a:ext cx="144099" cy="167727"/>
            </a:xfrm>
            <a:custGeom>
              <a:avLst/>
              <a:gdLst/>
              <a:ahLst/>
              <a:cxnLst/>
              <a:rect l="l" t="t" r="r" b="b"/>
              <a:pathLst>
                <a:path w="860" h="989" extrusionOk="0">
                  <a:moveTo>
                    <a:pt x="388" y="0"/>
                  </a:moveTo>
                  <a:cubicBezTo>
                    <a:pt x="119" y="0"/>
                    <a:pt x="0" y="206"/>
                    <a:pt x="0" y="351"/>
                  </a:cubicBezTo>
                  <a:cubicBezTo>
                    <a:pt x="0" y="451"/>
                    <a:pt x="58" y="556"/>
                    <a:pt x="108" y="643"/>
                  </a:cubicBezTo>
                  <a:cubicBezTo>
                    <a:pt x="137" y="693"/>
                    <a:pt x="164" y="738"/>
                    <a:pt x="164" y="764"/>
                  </a:cubicBezTo>
                  <a:cubicBezTo>
                    <a:pt x="164" y="820"/>
                    <a:pt x="77" y="925"/>
                    <a:pt x="45" y="962"/>
                  </a:cubicBezTo>
                  <a:cubicBezTo>
                    <a:pt x="40" y="970"/>
                    <a:pt x="40" y="978"/>
                    <a:pt x="45" y="986"/>
                  </a:cubicBezTo>
                  <a:cubicBezTo>
                    <a:pt x="48" y="989"/>
                    <a:pt x="50" y="989"/>
                    <a:pt x="55" y="989"/>
                  </a:cubicBezTo>
                  <a:cubicBezTo>
                    <a:pt x="58" y="989"/>
                    <a:pt x="66" y="986"/>
                    <a:pt x="71" y="986"/>
                  </a:cubicBezTo>
                  <a:cubicBezTo>
                    <a:pt x="84" y="973"/>
                    <a:pt x="200" y="844"/>
                    <a:pt x="200" y="770"/>
                  </a:cubicBezTo>
                  <a:cubicBezTo>
                    <a:pt x="200" y="736"/>
                    <a:pt x="174" y="691"/>
                    <a:pt x="140" y="630"/>
                  </a:cubicBezTo>
                  <a:cubicBezTo>
                    <a:pt x="95" y="548"/>
                    <a:pt x="34" y="446"/>
                    <a:pt x="34" y="353"/>
                  </a:cubicBezTo>
                  <a:cubicBezTo>
                    <a:pt x="34" y="251"/>
                    <a:pt x="124" y="37"/>
                    <a:pt x="390" y="37"/>
                  </a:cubicBezTo>
                  <a:cubicBezTo>
                    <a:pt x="659" y="37"/>
                    <a:pt x="746" y="251"/>
                    <a:pt x="746" y="311"/>
                  </a:cubicBezTo>
                  <a:cubicBezTo>
                    <a:pt x="746" y="374"/>
                    <a:pt x="735" y="409"/>
                    <a:pt x="735" y="409"/>
                  </a:cubicBezTo>
                  <a:cubicBezTo>
                    <a:pt x="735" y="417"/>
                    <a:pt x="735" y="419"/>
                    <a:pt x="741" y="422"/>
                  </a:cubicBezTo>
                  <a:cubicBezTo>
                    <a:pt x="783" y="496"/>
                    <a:pt x="830" y="585"/>
                    <a:pt x="830" y="601"/>
                  </a:cubicBezTo>
                  <a:cubicBezTo>
                    <a:pt x="830" y="612"/>
                    <a:pt x="801" y="620"/>
                    <a:pt x="780" y="627"/>
                  </a:cubicBezTo>
                  <a:cubicBezTo>
                    <a:pt x="775" y="627"/>
                    <a:pt x="772" y="630"/>
                    <a:pt x="770" y="633"/>
                  </a:cubicBezTo>
                  <a:lnTo>
                    <a:pt x="770" y="646"/>
                  </a:lnTo>
                  <a:lnTo>
                    <a:pt x="786" y="699"/>
                  </a:lnTo>
                  <a:lnTo>
                    <a:pt x="772" y="712"/>
                  </a:lnTo>
                  <a:cubicBezTo>
                    <a:pt x="767" y="720"/>
                    <a:pt x="767" y="730"/>
                    <a:pt x="772" y="736"/>
                  </a:cubicBezTo>
                  <a:cubicBezTo>
                    <a:pt x="776" y="739"/>
                    <a:pt x="781" y="741"/>
                    <a:pt x="785" y="741"/>
                  </a:cubicBezTo>
                  <a:cubicBezTo>
                    <a:pt x="789" y="741"/>
                    <a:pt x="793" y="739"/>
                    <a:pt x="796" y="736"/>
                  </a:cubicBezTo>
                  <a:lnTo>
                    <a:pt x="817" y="717"/>
                  </a:lnTo>
                  <a:cubicBezTo>
                    <a:pt x="820" y="712"/>
                    <a:pt x="822" y="707"/>
                    <a:pt x="820" y="699"/>
                  </a:cubicBezTo>
                  <a:lnTo>
                    <a:pt x="804" y="654"/>
                  </a:lnTo>
                  <a:cubicBezTo>
                    <a:pt x="825" y="646"/>
                    <a:pt x="859" y="630"/>
                    <a:pt x="859" y="601"/>
                  </a:cubicBezTo>
                  <a:cubicBezTo>
                    <a:pt x="859" y="572"/>
                    <a:pt x="796" y="454"/>
                    <a:pt x="770" y="409"/>
                  </a:cubicBezTo>
                  <a:cubicBezTo>
                    <a:pt x="770" y="396"/>
                    <a:pt x="778" y="361"/>
                    <a:pt x="778" y="309"/>
                  </a:cubicBezTo>
                  <a:cubicBezTo>
                    <a:pt x="778" y="222"/>
                    <a:pt x="662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278;p17">
              <a:extLst>
                <a:ext uri="{FF2B5EF4-FFF2-40B4-BE49-F238E27FC236}">
                  <a16:creationId xmlns:a16="http://schemas.microsoft.com/office/drawing/2014/main" id="{62DF563B-1F6D-41CD-BF4D-2418435B48DE}"/>
                </a:ext>
              </a:extLst>
            </p:cNvPr>
            <p:cNvSpPr/>
            <p:nvPr/>
          </p:nvSpPr>
          <p:spPr>
            <a:xfrm>
              <a:off x="2657684" y="1240626"/>
              <a:ext cx="68531" cy="66311"/>
            </a:xfrm>
            <a:custGeom>
              <a:avLst/>
              <a:gdLst/>
              <a:ahLst/>
              <a:cxnLst/>
              <a:rect l="l" t="t" r="r" b="b"/>
              <a:pathLst>
                <a:path w="409" h="391" extrusionOk="0">
                  <a:moveTo>
                    <a:pt x="208" y="159"/>
                  </a:moveTo>
                  <a:cubicBezTo>
                    <a:pt x="224" y="159"/>
                    <a:pt x="240" y="172"/>
                    <a:pt x="240" y="193"/>
                  </a:cubicBezTo>
                  <a:cubicBezTo>
                    <a:pt x="240" y="211"/>
                    <a:pt x="227" y="225"/>
                    <a:pt x="208" y="225"/>
                  </a:cubicBezTo>
                  <a:cubicBezTo>
                    <a:pt x="187" y="225"/>
                    <a:pt x="174" y="211"/>
                    <a:pt x="174" y="193"/>
                  </a:cubicBezTo>
                  <a:cubicBezTo>
                    <a:pt x="174" y="172"/>
                    <a:pt x="187" y="159"/>
                    <a:pt x="208" y="159"/>
                  </a:cubicBezTo>
                  <a:close/>
                  <a:moveTo>
                    <a:pt x="208" y="127"/>
                  </a:moveTo>
                  <a:cubicBezTo>
                    <a:pt x="172" y="127"/>
                    <a:pt x="143" y="156"/>
                    <a:pt x="143" y="193"/>
                  </a:cubicBezTo>
                  <a:cubicBezTo>
                    <a:pt x="143" y="230"/>
                    <a:pt x="172" y="259"/>
                    <a:pt x="208" y="259"/>
                  </a:cubicBezTo>
                  <a:cubicBezTo>
                    <a:pt x="243" y="259"/>
                    <a:pt x="274" y="230"/>
                    <a:pt x="274" y="193"/>
                  </a:cubicBezTo>
                  <a:cubicBezTo>
                    <a:pt x="274" y="156"/>
                    <a:pt x="243" y="127"/>
                    <a:pt x="208" y="127"/>
                  </a:cubicBezTo>
                  <a:close/>
                  <a:moveTo>
                    <a:pt x="235" y="14"/>
                  </a:moveTo>
                  <a:lnTo>
                    <a:pt x="240" y="56"/>
                  </a:lnTo>
                  <a:cubicBezTo>
                    <a:pt x="240" y="64"/>
                    <a:pt x="243" y="66"/>
                    <a:pt x="251" y="69"/>
                  </a:cubicBezTo>
                  <a:cubicBezTo>
                    <a:pt x="264" y="77"/>
                    <a:pt x="274" y="80"/>
                    <a:pt x="280" y="87"/>
                  </a:cubicBezTo>
                  <a:cubicBezTo>
                    <a:pt x="283" y="89"/>
                    <a:pt x="287" y="91"/>
                    <a:pt x="291" y="91"/>
                  </a:cubicBezTo>
                  <a:cubicBezTo>
                    <a:pt x="292" y="91"/>
                    <a:pt x="294" y="91"/>
                    <a:pt x="295" y="90"/>
                  </a:cubicBezTo>
                  <a:lnTo>
                    <a:pt x="335" y="74"/>
                  </a:lnTo>
                  <a:lnTo>
                    <a:pt x="364" y="127"/>
                  </a:lnTo>
                  <a:lnTo>
                    <a:pt x="332" y="153"/>
                  </a:lnTo>
                  <a:cubicBezTo>
                    <a:pt x="330" y="156"/>
                    <a:pt x="324" y="161"/>
                    <a:pt x="324" y="169"/>
                  </a:cubicBezTo>
                  <a:lnTo>
                    <a:pt x="324" y="185"/>
                  </a:lnTo>
                  <a:lnTo>
                    <a:pt x="324" y="201"/>
                  </a:lnTo>
                  <a:cubicBezTo>
                    <a:pt x="324" y="209"/>
                    <a:pt x="330" y="214"/>
                    <a:pt x="332" y="219"/>
                  </a:cubicBezTo>
                  <a:lnTo>
                    <a:pt x="364" y="246"/>
                  </a:lnTo>
                  <a:lnTo>
                    <a:pt x="335" y="298"/>
                  </a:lnTo>
                  <a:lnTo>
                    <a:pt x="295" y="280"/>
                  </a:lnTo>
                  <a:cubicBezTo>
                    <a:pt x="290" y="280"/>
                    <a:pt x="282" y="280"/>
                    <a:pt x="280" y="285"/>
                  </a:cubicBezTo>
                  <a:cubicBezTo>
                    <a:pt x="274" y="290"/>
                    <a:pt x="264" y="298"/>
                    <a:pt x="253" y="301"/>
                  </a:cubicBezTo>
                  <a:cubicBezTo>
                    <a:pt x="248" y="304"/>
                    <a:pt x="243" y="309"/>
                    <a:pt x="243" y="314"/>
                  </a:cubicBezTo>
                  <a:lnTo>
                    <a:pt x="237" y="356"/>
                  </a:lnTo>
                  <a:lnTo>
                    <a:pt x="174" y="356"/>
                  </a:lnTo>
                  <a:lnTo>
                    <a:pt x="164" y="312"/>
                  </a:lnTo>
                  <a:cubicBezTo>
                    <a:pt x="164" y="304"/>
                    <a:pt x="161" y="301"/>
                    <a:pt x="156" y="298"/>
                  </a:cubicBezTo>
                  <a:cubicBezTo>
                    <a:pt x="145" y="290"/>
                    <a:pt x="135" y="288"/>
                    <a:pt x="129" y="280"/>
                  </a:cubicBezTo>
                  <a:cubicBezTo>
                    <a:pt x="124" y="278"/>
                    <a:pt x="121" y="276"/>
                    <a:pt x="117" y="276"/>
                  </a:cubicBezTo>
                  <a:cubicBezTo>
                    <a:pt x="115" y="276"/>
                    <a:pt x="113" y="276"/>
                    <a:pt x="111" y="277"/>
                  </a:cubicBezTo>
                  <a:lnTo>
                    <a:pt x="71" y="293"/>
                  </a:lnTo>
                  <a:lnTo>
                    <a:pt x="42" y="240"/>
                  </a:lnTo>
                  <a:lnTo>
                    <a:pt x="77" y="214"/>
                  </a:lnTo>
                  <a:cubicBezTo>
                    <a:pt x="79" y="211"/>
                    <a:pt x="82" y="206"/>
                    <a:pt x="82" y="198"/>
                  </a:cubicBezTo>
                  <a:lnTo>
                    <a:pt x="82" y="182"/>
                  </a:lnTo>
                  <a:lnTo>
                    <a:pt x="82" y="169"/>
                  </a:lnTo>
                  <a:cubicBezTo>
                    <a:pt x="82" y="161"/>
                    <a:pt x="82" y="156"/>
                    <a:pt x="77" y="153"/>
                  </a:cubicBezTo>
                  <a:lnTo>
                    <a:pt x="42" y="127"/>
                  </a:lnTo>
                  <a:lnTo>
                    <a:pt x="71" y="74"/>
                  </a:lnTo>
                  <a:lnTo>
                    <a:pt x="111" y="90"/>
                  </a:lnTo>
                  <a:cubicBezTo>
                    <a:pt x="119" y="90"/>
                    <a:pt x="124" y="90"/>
                    <a:pt x="129" y="87"/>
                  </a:cubicBezTo>
                  <a:cubicBezTo>
                    <a:pt x="135" y="80"/>
                    <a:pt x="145" y="74"/>
                    <a:pt x="156" y="69"/>
                  </a:cubicBezTo>
                  <a:cubicBezTo>
                    <a:pt x="161" y="66"/>
                    <a:pt x="164" y="64"/>
                    <a:pt x="164" y="56"/>
                  </a:cubicBezTo>
                  <a:lnTo>
                    <a:pt x="172" y="14"/>
                  </a:lnTo>
                  <a:close/>
                  <a:moveTo>
                    <a:pt x="164" y="1"/>
                  </a:moveTo>
                  <a:cubicBezTo>
                    <a:pt x="150" y="1"/>
                    <a:pt x="137" y="11"/>
                    <a:pt x="137" y="24"/>
                  </a:cubicBezTo>
                  <a:lnTo>
                    <a:pt x="132" y="64"/>
                  </a:lnTo>
                  <a:lnTo>
                    <a:pt x="111" y="74"/>
                  </a:lnTo>
                  <a:lnTo>
                    <a:pt x="71" y="56"/>
                  </a:lnTo>
                  <a:cubicBezTo>
                    <a:pt x="69" y="54"/>
                    <a:pt x="67" y="54"/>
                    <a:pt x="64" y="54"/>
                  </a:cubicBezTo>
                  <a:cubicBezTo>
                    <a:pt x="57" y="54"/>
                    <a:pt x="48" y="59"/>
                    <a:pt x="42" y="66"/>
                  </a:cubicBezTo>
                  <a:lnTo>
                    <a:pt x="6" y="130"/>
                  </a:lnTo>
                  <a:cubicBezTo>
                    <a:pt x="0" y="140"/>
                    <a:pt x="3" y="153"/>
                    <a:pt x="13" y="161"/>
                  </a:cubicBezTo>
                  <a:lnTo>
                    <a:pt x="45" y="185"/>
                  </a:lnTo>
                  <a:lnTo>
                    <a:pt x="45" y="196"/>
                  </a:lnTo>
                  <a:lnTo>
                    <a:pt x="45" y="206"/>
                  </a:lnTo>
                  <a:lnTo>
                    <a:pt x="13" y="232"/>
                  </a:lnTo>
                  <a:cubicBezTo>
                    <a:pt x="3" y="243"/>
                    <a:pt x="0" y="254"/>
                    <a:pt x="6" y="264"/>
                  </a:cubicBezTo>
                  <a:lnTo>
                    <a:pt x="42" y="327"/>
                  </a:lnTo>
                  <a:cubicBezTo>
                    <a:pt x="50" y="335"/>
                    <a:pt x="59" y="339"/>
                    <a:pt x="68" y="339"/>
                  </a:cubicBezTo>
                  <a:cubicBezTo>
                    <a:pt x="71" y="339"/>
                    <a:pt x="74" y="338"/>
                    <a:pt x="77" y="338"/>
                  </a:cubicBezTo>
                  <a:lnTo>
                    <a:pt x="116" y="319"/>
                  </a:lnTo>
                  <a:lnTo>
                    <a:pt x="135" y="330"/>
                  </a:lnTo>
                  <a:lnTo>
                    <a:pt x="143" y="369"/>
                  </a:lnTo>
                  <a:cubicBezTo>
                    <a:pt x="145" y="380"/>
                    <a:pt x="156" y="391"/>
                    <a:pt x="169" y="391"/>
                  </a:cubicBezTo>
                  <a:lnTo>
                    <a:pt x="243" y="391"/>
                  </a:lnTo>
                  <a:cubicBezTo>
                    <a:pt x="256" y="391"/>
                    <a:pt x="266" y="380"/>
                    <a:pt x="269" y="364"/>
                  </a:cubicBezTo>
                  <a:lnTo>
                    <a:pt x="277" y="325"/>
                  </a:lnTo>
                  <a:lnTo>
                    <a:pt x="295" y="314"/>
                  </a:lnTo>
                  <a:lnTo>
                    <a:pt x="335" y="330"/>
                  </a:lnTo>
                  <a:cubicBezTo>
                    <a:pt x="338" y="332"/>
                    <a:pt x="341" y="333"/>
                    <a:pt x="344" y="333"/>
                  </a:cubicBezTo>
                  <a:cubicBezTo>
                    <a:pt x="353" y="333"/>
                    <a:pt x="361" y="327"/>
                    <a:pt x="367" y="319"/>
                  </a:cubicBezTo>
                  <a:lnTo>
                    <a:pt x="401" y="259"/>
                  </a:lnTo>
                  <a:cubicBezTo>
                    <a:pt x="409" y="248"/>
                    <a:pt x="406" y="235"/>
                    <a:pt x="396" y="225"/>
                  </a:cubicBezTo>
                  <a:lnTo>
                    <a:pt x="361" y="203"/>
                  </a:lnTo>
                  <a:lnTo>
                    <a:pt x="361" y="193"/>
                  </a:lnTo>
                  <a:lnTo>
                    <a:pt x="361" y="182"/>
                  </a:lnTo>
                  <a:lnTo>
                    <a:pt x="396" y="159"/>
                  </a:lnTo>
                  <a:cubicBezTo>
                    <a:pt x="406" y="153"/>
                    <a:pt x="409" y="138"/>
                    <a:pt x="401" y="127"/>
                  </a:cubicBezTo>
                  <a:lnTo>
                    <a:pt x="367" y="64"/>
                  </a:lnTo>
                  <a:cubicBezTo>
                    <a:pt x="359" y="56"/>
                    <a:pt x="350" y="52"/>
                    <a:pt x="341" y="52"/>
                  </a:cubicBezTo>
                  <a:cubicBezTo>
                    <a:pt x="338" y="52"/>
                    <a:pt x="335" y="53"/>
                    <a:pt x="332" y="53"/>
                  </a:cubicBezTo>
                  <a:lnTo>
                    <a:pt x="293" y="72"/>
                  </a:lnTo>
                  <a:lnTo>
                    <a:pt x="274" y="61"/>
                  </a:lnTo>
                  <a:lnTo>
                    <a:pt x="266" y="22"/>
                  </a:lnTo>
                  <a:cubicBezTo>
                    <a:pt x="264" y="11"/>
                    <a:pt x="253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1" name="Google Shape;279;p17">
            <a:extLst>
              <a:ext uri="{FF2B5EF4-FFF2-40B4-BE49-F238E27FC236}">
                <a16:creationId xmlns:a16="http://schemas.microsoft.com/office/drawing/2014/main" id="{7D262F73-008B-4B19-9125-0DF549A425A6}"/>
              </a:ext>
            </a:extLst>
          </p:cNvPr>
          <p:cNvSpPr txBox="1"/>
          <p:nvPr/>
        </p:nvSpPr>
        <p:spPr>
          <a:xfrm>
            <a:off x="139985" y="3481502"/>
            <a:ext cx="3664800" cy="26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Kunnskap om 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Interne rutiner, retningslinjer og føringer innenfor budsjettprosessen 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Relevante lover og regler for økonomiforvaltning i staten 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BEVISST plan, BEVISST innsikt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Økonomimodellen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Kjennskap til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Mål, strategi og planer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TDI-modellen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Skal ha </a:t>
            </a:r>
            <a:r>
              <a:rPr kumimoji="0" lang="nb-NO" sz="1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økonomikompetanse</a:t>
            </a:r>
            <a:b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Utdanning: Minimum bachelorgrad innen økonomi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Personlige egenskaper: Proaktiv, dyktig til å oppnå samhandling og kunne se sammenhenger og helhet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Motivert, imøtekommende, selvstendig, analytisk, ha god fremstillingsevne og pedagogiske evner </a:t>
            </a:r>
          </a:p>
        </p:txBody>
      </p:sp>
      <p:sp>
        <p:nvSpPr>
          <p:cNvPr id="182" name="Google Shape;284;p17">
            <a:extLst>
              <a:ext uri="{FF2B5EF4-FFF2-40B4-BE49-F238E27FC236}">
                <a16:creationId xmlns:a16="http://schemas.microsoft.com/office/drawing/2014/main" id="{8EF697C8-B4DE-4F3C-87C0-ABF90FE2EF3B}"/>
              </a:ext>
            </a:extLst>
          </p:cNvPr>
          <p:cNvSpPr/>
          <p:nvPr/>
        </p:nvSpPr>
        <p:spPr>
          <a:xfrm>
            <a:off x="8134851" y="614340"/>
            <a:ext cx="3910000" cy="4772736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3" name="Google Shape;285;p17">
            <a:extLst>
              <a:ext uri="{FF2B5EF4-FFF2-40B4-BE49-F238E27FC236}">
                <a16:creationId xmlns:a16="http://schemas.microsoft.com/office/drawing/2014/main" id="{5860591E-26DA-4BF7-9491-89E3EF3B6A8F}"/>
              </a:ext>
            </a:extLst>
          </p:cNvPr>
          <p:cNvGrpSpPr/>
          <p:nvPr/>
        </p:nvGrpSpPr>
        <p:grpSpPr>
          <a:xfrm>
            <a:off x="8325882" y="645341"/>
            <a:ext cx="192109" cy="261972"/>
            <a:chOff x="1062548" y="1906915"/>
            <a:chExt cx="223176" cy="304336"/>
          </a:xfrm>
        </p:grpSpPr>
        <p:sp>
          <p:nvSpPr>
            <p:cNvPr id="184" name="Google Shape;286;p17">
              <a:extLst>
                <a:ext uri="{FF2B5EF4-FFF2-40B4-BE49-F238E27FC236}">
                  <a16:creationId xmlns:a16="http://schemas.microsoft.com/office/drawing/2014/main" id="{12BD47DC-2160-4C19-B82E-3FFFFAECC52E}"/>
                </a:ext>
              </a:extLst>
            </p:cNvPr>
            <p:cNvSpPr/>
            <p:nvPr/>
          </p:nvSpPr>
          <p:spPr>
            <a:xfrm>
              <a:off x="1103127" y="200836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5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5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287;p17">
              <a:extLst>
                <a:ext uri="{FF2B5EF4-FFF2-40B4-BE49-F238E27FC236}">
                  <a16:creationId xmlns:a16="http://schemas.microsoft.com/office/drawing/2014/main" id="{CC2D364A-3331-4233-AEA5-3AD798A98F7E}"/>
                </a:ext>
              </a:extLst>
            </p:cNvPr>
            <p:cNvSpPr/>
            <p:nvPr/>
          </p:nvSpPr>
          <p:spPr>
            <a:xfrm>
              <a:off x="1174447" y="1967784"/>
              <a:ext cx="70703" cy="10145"/>
            </a:xfrm>
            <a:custGeom>
              <a:avLst/>
              <a:gdLst/>
              <a:ahLst/>
              <a:cxnLst/>
              <a:rect l="l" t="t" r="r" b="b"/>
              <a:pathLst>
                <a:path w="230" h="33" extrusionOk="0">
                  <a:moveTo>
                    <a:pt x="16" y="0"/>
                  </a:moveTo>
                  <a:cubicBezTo>
                    <a:pt x="5" y="0"/>
                    <a:pt x="0" y="6"/>
                    <a:pt x="0" y="16"/>
                  </a:cubicBezTo>
                  <a:cubicBezTo>
                    <a:pt x="0" y="27"/>
                    <a:pt x="5" y="32"/>
                    <a:pt x="16" y="32"/>
                  </a:cubicBezTo>
                  <a:lnTo>
                    <a:pt x="214" y="32"/>
                  </a:lnTo>
                  <a:cubicBezTo>
                    <a:pt x="224" y="32"/>
                    <a:pt x="230" y="27"/>
                    <a:pt x="230" y="16"/>
                  </a:cubicBezTo>
                  <a:cubicBezTo>
                    <a:pt x="230" y="6"/>
                    <a:pt x="2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288;p17">
              <a:extLst>
                <a:ext uri="{FF2B5EF4-FFF2-40B4-BE49-F238E27FC236}">
                  <a16:creationId xmlns:a16="http://schemas.microsoft.com/office/drawing/2014/main" id="{3941570A-2A35-4BA1-A521-7A621F222F9A}"/>
                </a:ext>
              </a:extLst>
            </p:cNvPr>
            <p:cNvSpPr/>
            <p:nvPr/>
          </p:nvSpPr>
          <p:spPr>
            <a:xfrm>
              <a:off x="1062548" y="1906915"/>
              <a:ext cx="223176" cy="304336"/>
            </a:xfrm>
            <a:custGeom>
              <a:avLst/>
              <a:gdLst/>
              <a:ahLst/>
              <a:cxnLst/>
              <a:rect l="l" t="t" r="r" b="b"/>
              <a:pathLst>
                <a:path w="726" h="990" extrusionOk="0">
                  <a:moveTo>
                    <a:pt x="694" y="32"/>
                  </a:moveTo>
                  <a:lnTo>
                    <a:pt x="694" y="955"/>
                  </a:lnTo>
                  <a:lnTo>
                    <a:pt x="35" y="955"/>
                  </a:lnTo>
                  <a:lnTo>
                    <a:pt x="35" y="288"/>
                  </a:lnTo>
                  <a:lnTo>
                    <a:pt x="288" y="32"/>
                  </a:lnTo>
                  <a:close/>
                  <a:moveTo>
                    <a:pt x="280" y="1"/>
                  </a:moveTo>
                  <a:cubicBezTo>
                    <a:pt x="275" y="1"/>
                    <a:pt x="272" y="1"/>
                    <a:pt x="267" y="3"/>
                  </a:cubicBezTo>
                  <a:lnTo>
                    <a:pt x="3" y="267"/>
                  </a:lnTo>
                  <a:cubicBezTo>
                    <a:pt x="3" y="270"/>
                    <a:pt x="1" y="277"/>
                    <a:pt x="1" y="280"/>
                  </a:cubicBezTo>
                  <a:lnTo>
                    <a:pt x="1" y="973"/>
                  </a:lnTo>
                  <a:cubicBezTo>
                    <a:pt x="1" y="981"/>
                    <a:pt x="8" y="989"/>
                    <a:pt x="16" y="989"/>
                  </a:cubicBezTo>
                  <a:lnTo>
                    <a:pt x="709" y="989"/>
                  </a:lnTo>
                  <a:cubicBezTo>
                    <a:pt x="720" y="989"/>
                    <a:pt x="725" y="981"/>
                    <a:pt x="725" y="973"/>
                  </a:cubicBezTo>
                  <a:lnTo>
                    <a:pt x="725" y="17"/>
                  </a:lnTo>
                  <a:cubicBezTo>
                    <a:pt x="725" y="6"/>
                    <a:pt x="720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289;p17">
              <a:extLst>
                <a:ext uri="{FF2B5EF4-FFF2-40B4-BE49-F238E27FC236}">
                  <a16:creationId xmlns:a16="http://schemas.microsoft.com/office/drawing/2014/main" id="{CFE48AD9-6616-479D-BCDA-D1F757BD6A04}"/>
                </a:ext>
              </a:extLst>
            </p:cNvPr>
            <p:cNvSpPr/>
            <p:nvPr/>
          </p:nvSpPr>
          <p:spPr>
            <a:xfrm>
              <a:off x="1062548" y="1906915"/>
              <a:ext cx="91914" cy="90993"/>
            </a:xfrm>
            <a:custGeom>
              <a:avLst/>
              <a:gdLst/>
              <a:ahLst/>
              <a:cxnLst/>
              <a:rect l="l" t="t" r="r" b="b"/>
              <a:pathLst>
                <a:path w="299" h="296" extrusionOk="0">
                  <a:moveTo>
                    <a:pt x="280" y="1"/>
                  </a:moveTo>
                  <a:cubicBezTo>
                    <a:pt x="272" y="1"/>
                    <a:pt x="264" y="6"/>
                    <a:pt x="264" y="17"/>
                  </a:cubicBezTo>
                  <a:lnTo>
                    <a:pt x="264" y="264"/>
                  </a:lnTo>
                  <a:lnTo>
                    <a:pt x="16" y="264"/>
                  </a:lnTo>
                  <a:cubicBezTo>
                    <a:pt x="8" y="264"/>
                    <a:pt x="1" y="270"/>
                    <a:pt x="1" y="280"/>
                  </a:cubicBezTo>
                  <a:cubicBezTo>
                    <a:pt x="1" y="291"/>
                    <a:pt x="8" y="296"/>
                    <a:pt x="16" y="296"/>
                  </a:cubicBezTo>
                  <a:lnTo>
                    <a:pt x="280" y="296"/>
                  </a:lnTo>
                  <a:cubicBezTo>
                    <a:pt x="290" y="296"/>
                    <a:pt x="298" y="291"/>
                    <a:pt x="298" y="280"/>
                  </a:cubicBezTo>
                  <a:lnTo>
                    <a:pt x="298" y="17"/>
                  </a:lnTo>
                  <a:cubicBezTo>
                    <a:pt x="298" y="6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290;p17">
              <a:extLst>
                <a:ext uri="{FF2B5EF4-FFF2-40B4-BE49-F238E27FC236}">
                  <a16:creationId xmlns:a16="http://schemas.microsoft.com/office/drawing/2014/main" id="{BC920EFA-A388-4759-B867-858A82D5A34C}"/>
                </a:ext>
              </a:extLst>
            </p:cNvPr>
            <p:cNvSpPr/>
            <p:nvPr/>
          </p:nvSpPr>
          <p:spPr>
            <a:xfrm>
              <a:off x="1103127" y="2048635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3"/>
                    <a:pt x="16" y="33"/>
                  </a:cubicBezTo>
                  <a:lnTo>
                    <a:pt x="446" y="33"/>
                  </a:lnTo>
                  <a:cubicBezTo>
                    <a:pt x="456" y="33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291;p17">
              <a:extLst>
                <a:ext uri="{FF2B5EF4-FFF2-40B4-BE49-F238E27FC236}">
                  <a16:creationId xmlns:a16="http://schemas.microsoft.com/office/drawing/2014/main" id="{0ECCEE54-B2F0-42A7-BB72-35869A971D2E}"/>
                </a:ext>
              </a:extLst>
            </p:cNvPr>
            <p:cNvSpPr/>
            <p:nvPr/>
          </p:nvSpPr>
          <p:spPr>
            <a:xfrm>
              <a:off x="1103127" y="208921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292;p17">
              <a:extLst>
                <a:ext uri="{FF2B5EF4-FFF2-40B4-BE49-F238E27FC236}">
                  <a16:creationId xmlns:a16="http://schemas.microsoft.com/office/drawing/2014/main" id="{42258953-A3D7-46B7-B332-C3CDAE45E099}"/>
                </a:ext>
              </a:extLst>
            </p:cNvPr>
            <p:cNvSpPr/>
            <p:nvPr/>
          </p:nvSpPr>
          <p:spPr>
            <a:xfrm>
              <a:off x="1103127" y="212979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293;p17">
              <a:extLst>
                <a:ext uri="{FF2B5EF4-FFF2-40B4-BE49-F238E27FC236}">
                  <a16:creationId xmlns:a16="http://schemas.microsoft.com/office/drawing/2014/main" id="{59793271-FF84-4840-AF88-FCF4E5D71631}"/>
                </a:ext>
              </a:extLst>
            </p:cNvPr>
            <p:cNvSpPr/>
            <p:nvPr/>
          </p:nvSpPr>
          <p:spPr>
            <a:xfrm>
              <a:off x="1103127" y="217037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2" name="Google Shape;294;p17">
            <a:extLst>
              <a:ext uri="{FF2B5EF4-FFF2-40B4-BE49-F238E27FC236}">
                <a16:creationId xmlns:a16="http://schemas.microsoft.com/office/drawing/2014/main" id="{07F717D9-2489-40B0-A2F7-06B126715E7D}"/>
              </a:ext>
            </a:extLst>
          </p:cNvPr>
          <p:cNvSpPr txBox="1"/>
          <p:nvPr/>
        </p:nvSpPr>
        <p:spPr>
          <a:xfrm>
            <a:off x="8176167" y="847327"/>
            <a:ext cx="3509600" cy="435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Planarbeid: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Legge til rette for og koordinere planarbeidet slik at det blir organisert og gjennomført iht. gjeldende retningslinjer. Være lederstøtte i planarbeidet og virksomhetsstyringen, dvs. bistå i arbeidet med strategi og overordnede mål, resultatmål og handlingsplaner, samt årlige aktivitetsplaner</a:t>
            </a: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Budsjettarbeid: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Legge til rette for at ledelsen skal kunne foreta fordeling av bevilgede midler. Tallfeste planer, lage budsjettfordeling, budsjettere og periodisere for enhetens totaløkonomi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Oppfølging/rapportering/prognoser: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Oppfølging/rapportering av regnskap </a:t>
            </a:r>
            <a:r>
              <a:rPr kumimoji="0" lang="nb-NO" sz="1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iht</a:t>
            </a: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 budsjett av enhetens totaløkonomi, herunder utføre oppgaver som ligger i rollene</a:t>
            </a:r>
          </a:p>
          <a:p>
            <a:pPr marL="704848" marR="0" lvl="1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Bilagsbehandler</a:t>
            </a:r>
          </a:p>
          <a:p>
            <a:pPr marL="704848" marR="0" lvl="1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Periodeavslutter</a:t>
            </a: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 enhet</a:t>
            </a:r>
          </a:p>
          <a:p>
            <a:pPr marL="704848" marR="0" lvl="1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(Anleggshåndterer)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Prognosearbeid </a:t>
            </a:r>
            <a:r>
              <a:rPr kumimoji="0" lang="nb-NO" sz="1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ifb</a:t>
            </a: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med enhetens totaløkonomi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Tilrettelegge for leders oppfølging. Utføre rapportering og utrede konsekvenser av tiltak</a:t>
            </a:r>
          </a:p>
          <a:p>
            <a:pPr marL="247648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Iverksette tiltak som leder har vedtatt. Forslag til omdisponering av bevilgning.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Bistå leder med analyser av scenarioer, risiko og usikkerhet. Utføre internkontroll ved egen enhet.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Delta i PBO-nettverk ved egen enhet.</a:t>
            </a:r>
            <a:b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Samarbeide med enhetsleder, prosessrådgiver PBO og ressurser fra andre fagområder og enheter som er nødvendig for å sikre god kvalitet i PBO-prosessen.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3" name="Google Shape;295;p17">
            <a:extLst>
              <a:ext uri="{FF2B5EF4-FFF2-40B4-BE49-F238E27FC236}">
                <a16:creationId xmlns:a16="http://schemas.microsoft.com/office/drawing/2014/main" id="{4E4A5993-FA53-466E-ACC0-A729F8F48087}"/>
              </a:ext>
            </a:extLst>
          </p:cNvPr>
          <p:cNvSpPr txBox="1"/>
          <p:nvPr/>
        </p:nvSpPr>
        <p:spPr>
          <a:xfrm>
            <a:off x="8725851" y="603726"/>
            <a:ext cx="2647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Arbeidsoppgaver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4" name="Google Shape;256;p17">
            <a:extLst>
              <a:ext uri="{FF2B5EF4-FFF2-40B4-BE49-F238E27FC236}">
                <a16:creationId xmlns:a16="http://schemas.microsoft.com/office/drawing/2014/main" id="{7B0B50C7-BEC8-4DCF-8ED4-55EB6E2D2DCF}"/>
              </a:ext>
            </a:extLst>
          </p:cNvPr>
          <p:cNvSpPr/>
          <p:nvPr/>
        </p:nvSpPr>
        <p:spPr>
          <a:xfrm>
            <a:off x="4141000" y="3519696"/>
            <a:ext cx="3910000" cy="2271136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" name="Google Shape;258;p17">
            <a:extLst>
              <a:ext uri="{FF2B5EF4-FFF2-40B4-BE49-F238E27FC236}">
                <a16:creationId xmlns:a16="http://schemas.microsoft.com/office/drawing/2014/main" id="{D2719E80-9B44-48F7-BDA7-EC20550CD615}"/>
              </a:ext>
            </a:extLst>
          </p:cNvPr>
          <p:cNvGrpSpPr/>
          <p:nvPr/>
        </p:nvGrpSpPr>
        <p:grpSpPr>
          <a:xfrm>
            <a:off x="4325231" y="3695224"/>
            <a:ext cx="258591" cy="285753"/>
            <a:chOff x="2846355" y="2693001"/>
            <a:chExt cx="275018" cy="303907"/>
          </a:xfrm>
        </p:grpSpPr>
        <p:sp>
          <p:nvSpPr>
            <p:cNvPr id="196" name="Google Shape;259;p17">
              <a:extLst>
                <a:ext uri="{FF2B5EF4-FFF2-40B4-BE49-F238E27FC236}">
                  <a16:creationId xmlns:a16="http://schemas.microsoft.com/office/drawing/2014/main" id="{EC766C4F-EED7-4C15-A1B3-3496A17B4FEB}"/>
                </a:ext>
              </a:extLst>
            </p:cNvPr>
            <p:cNvSpPr/>
            <p:nvPr/>
          </p:nvSpPr>
          <p:spPr>
            <a:xfrm>
              <a:off x="2946836" y="2805161"/>
              <a:ext cx="80508" cy="60536"/>
            </a:xfrm>
            <a:custGeom>
              <a:avLst/>
              <a:gdLst/>
              <a:ahLst/>
              <a:cxnLst/>
              <a:rect l="l" t="t" r="r" b="b"/>
              <a:pathLst>
                <a:path w="262" h="197" extrusionOk="0">
                  <a:moveTo>
                    <a:pt x="244" y="0"/>
                  </a:moveTo>
                  <a:cubicBezTo>
                    <a:pt x="240" y="0"/>
                    <a:pt x="236" y="2"/>
                    <a:pt x="232" y="4"/>
                  </a:cubicBezTo>
                  <a:lnTo>
                    <a:pt x="82" y="157"/>
                  </a:lnTo>
                  <a:lnTo>
                    <a:pt x="30" y="104"/>
                  </a:lnTo>
                  <a:cubicBezTo>
                    <a:pt x="26" y="100"/>
                    <a:pt x="21" y="98"/>
                    <a:pt x="17" y="98"/>
                  </a:cubicBezTo>
                  <a:cubicBezTo>
                    <a:pt x="12" y="98"/>
                    <a:pt x="8" y="100"/>
                    <a:pt x="6" y="104"/>
                  </a:cubicBezTo>
                  <a:cubicBezTo>
                    <a:pt x="1" y="110"/>
                    <a:pt x="1" y="120"/>
                    <a:pt x="6" y="128"/>
                  </a:cubicBezTo>
                  <a:lnTo>
                    <a:pt x="72" y="194"/>
                  </a:lnTo>
                  <a:cubicBezTo>
                    <a:pt x="74" y="197"/>
                    <a:pt x="82" y="197"/>
                    <a:pt x="85" y="197"/>
                  </a:cubicBezTo>
                  <a:cubicBezTo>
                    <a:pt x="88" y="197"/>
                    <a:pt x="93" y="194"/>
                    <a:pt x="90" y="194"/>
                  </a:cubicBezTo>
                  <a:lnTo>
                    <a:pt x="256" y="28"/>
                  </a:lnTo>
                  <a:cubicBezTo>
                    <a:pt x="261" y="23"/>
                    <a:pt x="261" y="12"/>
                    <a:pt x="256" y="4"/>
                  </a:cubicBezTo>
                  <a:cubicBezTo>
                    <a:pt x="252" y="2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260;p17">
              <a:extLst>
                <a:ext uri="{FF2B5EF4-FFF2-40B4-BE49-F238E27FC236}">
                  <a16:creationId xmlns:a16="http://schemas.microsoft.com/office/drawing/2014/main" id="{BE812049-C17F-4F51-9F1D-270D84CF0A45}"/>
                </a:ext>
              </a:extLst>
            </p:cNvPr>
            <p:cNvSpPr/>
            <p:nvPr/>
          </p:nvSpPr>
          <p:spPr>
            <a:xfrm>
              <a:off x="2846355" y="2693001"/>
              <a:ext cx="275018" cy="303907"/>
            </a:xfrm>
            <a:custGeom>
              <a:avLst/>
              <a:gdLst/>
              <a:ahLst/>
              <a:cxnLst/>
              <a:rect l="l" t="t" r="r" b="b"/>
              <a:pathLst>
                <a:path w="895" h="989" extrusionOk="0">
                  <a:moveTo>
                    <a:pt x="446" y="34"/>
                  </a:moveTo>
                  <a:lnTo>
                    <a:pt x="857" y="158"/>
                  </a:lnTo>
                  <a:lnTo>
                    <a:pt x="857" y="598"/>
                  </a:lnTo>
                  <a:cubicBezTo>
                    <a:pt x="857" y="746"/>
                    <a:pt x="617" y="901"/>
                    <a:pt x="446" y="954"/>
                  </a:cubicBezTo>
                  <a:cubicBezTo>
                    <a:pt x="275" y="901"/>
                    <a:pt x="32" y="746"/>
                    <a:pt x="32" y="598"/>
                  </a:cubicBezTo>
                  <a:lnTo>
                    <a:pt x="32" y="158"/>
                  </a:lnTo>
                  <a:lnTo>
                    <a:pt x="446" y="34"/>
                  </a:lnTo>
                  <a:close/>
                  <a:moveTo>
                    <a:pt x="441" y="0"/>
                  </a:moveTo>
                  <a:lnTo>
                    <a:pt x="14" y="132"/>
                  </a:lnTo>
                  <a:cubicBezTo>
                    <a:pt x="3" y="137"/>
                    <a:pt x="1" y="142"/>
                    <a:pt x="1" y="150"/>
                  </a:cubicBezTo>
                  <a:lnTo>
                    <a:pt x="1" y="601"/>
                  </a:lnTo>
                  <a:cubicBezTo>
                    <a:pt x="1" y="783"/>
                    <a:pt x="288" y="944"/>
                    <a:pt x="441" y="988"/>
                  </a:cubicBezTo>
                  <a:lnTo>
                    <a:pt x="451" y="988"/>
                  </a:lnTo>
                  <a:cubicBezTo>
                    <a:pt x="607" y="944"/>
                    <a:pt x="894" y="783"/>
                    <a:pt x="894" y="601"/>
                  </a:cubicBezTo>
                  <a:lnTo>
                    <a:pt x="894" y="150"/>
                  </a:lnTo>
                  <a:cubicBezTo>
                    <a:pt x="894" y="142"/>
                    <a:pt x="886" y="137"/>
                    <a:pt x="881" y="132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261;p17">
              <a:extLst>
                <a:ext uri="{FF2B5EF4-FFF2-40B4-BE49-F238E27FC236}">
                  <a16:creationId xmlns:a16="http://schemas.microsoft.com/office/drawing/2014/main" id="{A3E915EA-8532-41B6-8BE0-4CA8C7683B79}"/>
                </a:ext>
              </a:extLst>
            </p:cNvPr>
            <p:cNvSpPr/>
            <p:nvPr/>
          </p:nvSpPr>
          <p:spPr>
            <a:xfrm>
              <a:off x="2917030" y="2764292"/>
              <a:ext cx="132131" cy="131519"/>
            </a:xfrm>
            <a:custGeom>
              <a:avLst/>
              <a:gdLst/>
              <a:ahLst/>
              <a:cxnLst/>
              <a:rect l="l" t="t" r="r" b="b"/>
              <a:pathLst>
                <a:path w="430" h="428" extrusionOk="0">
                  <a:moveTo>
                    <a:pt x="216" y="32"/>
                  </a:moveTo>
                  <a:cubicBezTo>
                    <a:pt x="314" y="32"/>
                    <a:pt x="395" y="116"/>
                    <a:pt x="395" y="214"/>
                  </a:cubicBezTo>
                  <a:cubicBezTo>
                    <a:pt x="395" y="314"/>
                    <a:pt x="314" y="395"/>
                    <a:pt x="216" y="395"/>
                  </a:cubicBezTo>
                  <a:cubicBezTo>
                    <a:pt x="116" y="395"/>
                    <a:pt x="34" y="314"/>
                    <a:pt x="34" y="214"/>
                  </a:cubicBezTo>
                  <a:cubicBezTo>
                    <a:pt x="34" y="116"/>
                    <a:pt x="116" y="32"/>
                    <a:pt x="216" y="32"/>
                  </a:cubicBezTo>
                  <a:close/>
                  <a:moveTo>
                    <a:pt x="216" y="0"/>
                  </a:moveTo>
                  <a:cubicBezTo>
                    <a:pt x="98" y="0"/>
                    <a:pt x="0" y="95"/>
                    <a:pt x="0" y="214"/>
                  </a:cubicBezTo>
                  <a:cubicBezTo>
                    <a:pt x="0" y="332"/>
                    <a:pt x="98" y="427"/>
                    <a:pt x="216" y="427"/>
                  </a:cubicBezTo>
                  <a:cubicBezTo>
                    <a:pt x="329" y="427"/>
                    <a:pt x="430" y="332"/>
                    <a:pt x="430" y="214"/>
                  </a:cubicBezTo>
                  <a:cubicBezTo>
                    <a:pt x="430" y="95"/>
                    <a:pt x="335" y="0"/>
                    <a:pt x="216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9" name="Google Shape;280;p17">
            <a:extLst>
              <a:ext uri="{FF2B5EF4-FFF2-40B4-BE49-F238E27FC236}">
                <a16:creationId xmlns:a16="http://schemas.microsoft.com/office/drawing/2014/main" id="{CCBC9E43-0091-45CA-BB26-F02F1E7D8257}"/>
              </a:ext>
            </a:extLst>
          </p:cNvPr>
          <p:cNvSpPr txBox="1"/>
          <p:nvPr/>
        </p:nvSpPr>
        <p:spPr>
          <a:xfrm>
            <a:off x="4768053" y="3463238"/>
            <a:ext cx="21744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Systemtilganger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96;p17">
            <a:extLst>
              <a:ext uri="{FF2B5EF4-FFF2-40B4-BE49-F238E27FC236}">
                <a16:creationId xmlns:a16="http://schemas.microsoft.com/office/drawing/2014/main" id="{3AEBAECB-79CE-4F32-BAAA-D7802A26FCF3}"/>
              </a:ext>
            </a:extLst>
          </p:cNvPr>
          <p:cNvSpPr txBox="1"/>
          <p:nvPr/>
        </p:nvSpPr>
        <p:spPr>
          <a:xfrm>
            <a:off x="4224851" y="3723793"/>
            <a:ext cx="3509600" cy="202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BEVISST plan, BEVISST innsikt, UNIT4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Støtte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Samarbeid med/støtte fra enhetsleder, prosjektøkonom, prosessrådgiver PBO, HR og andre relevante roller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Gode rapporter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Et godt virksomhetsstyringsverktøy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Oppfølgingsverktøy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Budsjettverktøy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Datavarehus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Samhandlingsorientert ledelse</a:t>
            </a:r>
          </a:p>
          <a:p>
            <a:pPr marL="76199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4" name="Google Shape;297;p17">
            <a:extLst>
              <a:ext uri="{FF2B5EF4-FFF2-40B4-BE49-F238E27FC236}">
                <a16:creationId xmlns:a16="http://schemas.microsoft.com/office/drawing/2014/main" id="{94C33A63-1534-4327-81FF-32CF5E27CDF8}"/>
              </a:ext>
            </a:extLst>
          </p:cNvPr>
          <p:cNvGrpSpPr/>
          <p:nvPr/>
        </p:nvGrpSpPr>
        <p:grpSpPr>
          <a:xfrm>
            <a:off x="329814" y="5439570"/>
            <a:ext cx="258589" cy="254071"/>
            <a:chOff x="6012428" y="3657253"/>
            <a:chExt cx="303984" cy="298671"/>
          </a:xfrm>
        </p:grpSpPr>
        <p:sp>
          <p:nvSpPr>
            <p:cNvPr id="205" name="Google Shape;298;p17">
              <a:extLst>
                <a:ext uri="{FF2B5EF4-FFF2-40B4-BE49-F238E27FC236}">
                  <a16:creationId xmlns:a16="http://schemas.microsoft.com/office/drawing/2014/main" id="{79CB67A2-7252-4E9D-8B84-5451D4833B6E}"/>
                </a:ext>
              </a:extLst>
            </p:cNvPr>
            <p:cNvSpPr/>
            <p:nvPr/>
          </p:nvSpPr>
          <p:spPr>
            <a:xfrm>
              <a:off x="6184860" y="3823699"/>
              <a:ext cx="131552" cy="132224"/>
            </a:xfrm>
            <a:custGeom>
              <a:avLst/>
              <a:gdLst/>
              <a:ahLst/>
              <a:cxnLst/>
              <a:rect l="l" t="t" r="r" b="b"/>
              <a:pathLst>
                <a:path w="428" h="425" extrusionOk="0">
                  <a:moveTo>
                    <a:pt x="259" y="24"/>
                  </a:moveTo>
                  <a:cubicBezTo>
                    <a:pt x="280" y="24"/>
                    <a:pt x="296" y="29"/>
                    <a:pt x="303" y="42"/>
                  </a:cubicBezTo>
                  <a:cubicBezTo>
                    <a:pt x="311" y="58"/>
                    <a:pt x="309" y="63"/>
                    <a:pt x="306" y="66"/>
                  </a:cubicBezTo>
                  <a:lnTo>
                    <a:pt x="296" y="77"/>
                  </a:lnTo>
                  <a:cubicBezTo>
                    <a:pt x="296" y="79"/>
                    <a:pt x="293" y="82"/>
                    <a:pt x="293" y="84"/>
                  </a:cubicBezTo>
                  <a:lnTo>
                    <a:pt x="288" y="129"/>
                  </a:lnTo>
                  <a:cubicBezTo>
                    <a:pt x="285" y="135"/>
                    <a:pt x="288" y="137"/>
                    <a:pt x="293" y="142"/>
                  </a:cubicBezTo>
                  <a:cubicBezTo>
                    <a:pt x="296" y="145"/>
                    <a:pt x="301" y="148"/>
                    <a:pt x="306" y="148"/>
                  </a:cubicBezTo>
                  <a:lnTo>
                    <a:pt x="298" y="185"/>
                  </a:lnTo>
                  <a:cubicBezTo>
                    <a:pt x="288" y="185"/>
                    <a:pt x="282" y="190"/>
                    <a:pt x="282" y="200"/>
                  </a:cubicBezTo>
                  <a:cubicBezTo>
                    <a:pt x="280" y="224"/>
                    <a:pt x="269" y="245"/>
                    <a:pt x="253" y="261"/>
                  </a:cubicBezTo>
                  <a:cubicBezTo>
                    <a:pt x="245" y="264"/>
                    <a:pt x="245" y="272"/>
                    <a:pt x="245" y="277"/>
                  </a:cubicBezTo>
                  <a:lnTo>
                    <a:pt x="253" y="311"/>
                  </a:lnTo>
                  <a:cubicBezTo>
                    <a:pt x="256" y="316"/>
                    <a:pt x="259" y="322"/>
                    <a:pt x="267" y="322"/>
                  </a:cubicBezTo>
                  <a:lnTo>
                    <a:pt x="338" y="340"/>
                  </a:lnTo>
                  <a:cubicBezTo>
                    <a:pt x="364" y="345"/>
                    <a:pt x="385" y="366"/>
                    <a:pt x="390" y="393"/>
                  </a:cubicBezTo>
                  <a:lnTo>
                    <a:pt x="32" y="393"/>
                  </a:lnTo>
                  <a:cubicBezTo>
                    <a:pt x="40" y="366"/>
                    <a:pt x="58" y="345"/>
                    <a:pt x="82" y="332"/>
                  </a:cubicBezTo>
                  <a:lnTo>
                    <a:pt x="153" y="316"/>
                  </a:lnTo>
                  <a:cubicBezTo>
                    <a:pt x="161" y="314"/>
                    <a:pt x="166" y="308"/>
                    <a:pt x="166" y="303"/>
                  </a:cubicBezTo>
                  <a:lnTo>
                    <a:pt x="177" y="269"/>
                  </a:lnTo>
                  <a:cubicBezTo>
                    <a:pt x="180" y="264"/>
                    <a:pt x="177" y="256"/>
                    <a:pt x="174" y="253"/>
                  </a:cubicBezTo>
                  <a:cubicBezTo>
                    <a:pt x="158" y="237"/>
                    <a:pt x="148" y="216"/>
                    <a:pt x="145" y="195"/>
                  </a:cubicBezTo>
                  <a:cubicBezTo>
                    <a:pt x="145" y="185"/>
                    <a:pt x="137" y="177"/>
                    <a:pt x="127" y="177"/>
                  </a:cubicBezTo>
                  <a:lnTo>
                    <a:pt x="124" y="177"/>
                  </a:lnTo>
                  <a:lnTo>
                    <a:pt x="122" y="142"/>
                  </a:lnTo>
                  <a:cubicBezTo>
                    <a:pt x="127" y="142"/>
                    <a:pt x="129" y="137"/>
                    <a:pt x="135" y="135"/>
                  </a:cubicBezTo>
                  <a:cubicBezTo>
                    <a:pt x="137" y="132"/>
                    <a:pt x="137" y="124"/>
                    <a:pt x="137" y="121"/>
                  </a:cubicBezTo>
                  <a:cubicBezTo>
                    <a:pt x="137" y="111"/>
                    <a:pt x="135" y="90"/>
                    <a:pt x="135" y="82"/>
                  </a:cubicBezTo>
                  <a:cubicBezTo>
                    <a:pt x="135" y="63"/>
                    <a:pt x="135" y="40"/>
                    <a:pt x="195" y="40"/>
                  </a:cubicBezTo>
                  <a:cubicBezTo>
                    <a:pt x="201" y="40"/>
                    <a:pt x="203" y="40"/>
                    <a:pt x="206" y="37"/>
                  </a:cubicBezTo>
                  <a:cubicBezTo>
                    <a:pt x="227" y="24"/>
                    <a:pt x="248" y="24"/>
                    <a:pt x="259" y="24"/>
                  </a:cubicBezTo>
                  <a:close/>
                  <a:moveTo>
                    <a:pt x="259" y="0"/>
                  </a:moveTo>
                  <a:cubicBezTo>
                    <a:pt x="245" y="0"/>
                    <a:pt x="216" y="0"/>
                    <a:pt x="190" y="16"/>
                  </a:cubicBezTo>
                  <a:cubicBezTo>
                    <a:pt x="111" y="19"/>
                    <a:pt x="101" y="58"/>
                    <a:pt x="101" y="92"/>
                  </a:cubicBezTo>
                  <a:cubicBezTo>
                    <a:pt x="101" y="98"/>
                    <a:pt x="106" y="111"/>
                    <a:pt x="106" y="121"/>
                  </a:cubicBezTo>
                  <a:cubicBezTo>
                    <a:pt x="101" y="121"/>
                    <a:pt x="98" y="124"/>
                    <a:pt x="95" y="129"/>
                  </a:cubicBezTo>
                  <a:cubicBezTo>
                    <a:pt x="93" y="135"/>
                    <a:pt x="87" y="145"/>
                    <a:pt x="87" y="156"/>
                  </a:cubicBezTo>
                  <a:lnTo>
                    <a:pt x="93" y="187"/>
                  </a:lnTo>
                  <a:cubicBezTo>
                    <a:pt x="95" y="200"/>
                    <a:pt x="101" y="211"/>
                    <a:pt x="114" y="214"/>
                  </a:cubicBezTo>
                  <a:cubicBezTo>
                    <a:pt x="116" y="235"/>
                    <a:pt x="127" y="256"/>
                    <a:pt x="143" y="274"/>
                  </a:cubicBezTo>
                  <a:lnTo>
                    <a:pt x="140" y="290"/>
                  </a:lnTo>
                  <a:lnTo>
                    <a:pt x="77" y="306"/>
                  </a:lnTo>
                  <a:cubicBezTo>
                    <a:pt x="32" y="319"/>
                    <a:pt x="0" y="359"/>
                    <a:pt x="0" y="409"/>
                  </a:cubicBezTo>
                  <a:cubicBezTo>
                    <a:pt x="0" y="414"/>
                    <a:pt x="0" y="422"/>
                    <a:pt x="3" y="422"/>
                  </a:cubicBezTo>
                  <a:cubicBezTo>
                    <a:pt x="6" y="422"/>
                    <a:pt x="11" y="424"/>
                    <a:pt x="16" y="424"/>
                  </a:cubicBezTo>
                  <a:lnTo>
                    <a:pt x="411" y="424"/>
                  </a:lnTo>
                  <a:cubicBezTo>
                    <a:pt x="419" y="424"/>
                    <a:pt x="427" y="419"/>
                    <a:pt x="427" y="409"/>
                  </a:cubicBezTo>
                  <a:cubicBezTo>
                    <a:pt x="427" y="359"/>
                    <a:pt x="393" y="319"/>
                    <a:pt x="348" y="306"/>
                  </a:cubicBezTo>
                  <a:lnTo>
                    <a:pt x="285" y="290"/>
                  </a:lnTo>
                  <a:lnTo>
                    <a:pt x="282" y="277"/>
                  </a:lnTo>
                  <a:cubicBezTo>
                    <a:pt x="298" y="261"/>
                    <a:pt x="311" y="237"/>
                    <a:pt x="314" y="214"/>
                  </a:cubicBezTo>
                  <a:cubicBezTo>
                    <a:pt x="325" y="211"/>
                    <a:pt x="335" y="200"/>
                    <a:pt x="335" y="187"/>
                  </a:cubicBezTo>
                  <a:lnTo>
                    <a:pt x="338" y="156"/>
                  </a:lnTo>
                  <a:cubicBezTo>
                    <a:pt x="340" y="145"/>
                    <a:pt x="338" y="135"/>
                    <a:pt x="332" y="129"/>
                  </a:cubicBezTo>
                  <a:cubicBezTo>
                    <a:pt x="332" y="124"/>
                    <a:pt x="327" y="124"/>
                    <a:pt x="325" y="121"/>
                  </a:cubicBezTo>
                  <a:lnTo>
                    <a:pt x="325" y="98"/>
                  </a:lnTo>
                  <a:lnTo>
                    <a:pt x="327" y="95"/>
                  </a:lnTo>
                  <a:cubicBezTo>
                    <a:pt x="338" y="84"/>
                    <a:pt x="351" y="66"/>
                    <a:pt x="332" y="32"/>
                  </a:cubicBezTo>
                  <a:cubicBezTo>
                    <a:pt x="322" y="16"/>
                    <a:pt x="303" y="0"/>
                    <a:pt x="25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99;p17">
              <a:extLst>
                <a:ext uri="{FF2B5EF4-FFF2-40B4-BE49-F238E27FC236}">
                  <a16:creationId xmlns:a16="http://schemas.microsoft.com/office/drawing/2014/main" id="{4BB5694B-DE2F-419F-AD21-97CED4574D9F}"/>
                </a:ext>
              </a:extLst>
            </p:cNvPr>
            <p:cNvSpPr/>
            <p:nvPr/>
          </p:nvSpPr>
          <p:spPr>
            <a:xfrm>
              <a:off x="6012428" y="3657253"/>
              <a:ext cx="292611" cy="247648"/>
            </a:xfrm>
            <a:custGeom>
              <a:avLst/>
              <a:gdLst/>
              <a:ahLst/>
              <a:cxnLst/>
              <a:rect l="l" t="t" r="r" b="b"/>
              <a:pathLst>
                <a:path w="952" h="796" extrusionOk="0">
                  <a:moveTo>
                    <a:pt x="100" y="0"/>
                  </a:moveTo>
                  <a:cubicBezTo>
                    <a:pt x="45" y="0"/>
                    <a:pt x="0" y="48"/>
                    <a:pt x="0" y="103"/>
                  </a:cubicBezTo>
                  <a:lnTo>
                    <a:pt x="0" y="693"/>
                  </a:lnTo>
                  <a:cubicBezTo>
                    <a:pt x="0" y="749"/>
                    <a:pt x="42" y="796"/>
                    <a:pt x="100" y="796"/>
                  </a:cubicBezTo>
                  <a:lnTo>
                    <a:pt x="609" y="796"/>
                  </a:lnTo>
                  <a:cubicBezTo>
                    <a:pt x="617" y="796"/>
                    <a:pt x="627" y="788"/>
                    <a:pt x="627" y="780"/>
                  </a:cubicBezTo>
                  <a:cubicBezTo>
                    <a:pt x="627" y="770"/>
                    <a:pt x="619" y="762"/>
                    <a:pt x="609" y="762"/>
                  </a:cubicBezTo>
                  <a:lnTo>
                    <a:pt x="100" y="762"/>
                  </a:lnTo>
                  <a:cubicBezTo>
                    <a:pt x="63" y="762"/>
                    <a:pt x="34" y="730"/>
                    <a:pt x="34" y="693"/>
                  </a:cubicBezTo>
                  <a:lnTo>
                    <a:pt x="34" y="103"/>
                  </a:lnTo>
                  <a:cubicBezTo>
                    <a:pt x="34" y="63"/>
                    <a:pt x="63" y="34"/>
                    <a:pt x="100" y="34"/>
                  </a:cubicBezTo>
                  <a:lnTo>
                    <a:pt x="854" y="34"/>
                  </a:lnTo>
                  <a:cubicBezTo>
                    <a:pt x="891" y="34"/>
                    <a:pt x="920" y="66"/>
                    <a:pt x="920" y="103"/>
                  </a:cubicBezTo>
                  <a:lnTo>
                    <a:pt x="920" y="480"/>
                  </a:lnTo>
                  <a:cubicBezTo>
                    <a:pt x="920" y="488"/>
                    <a:pt x="925" y="496"/>
                    <a:pt x="936" y="496"/>
                  </a:cubicBezTo>
                  <a:cubicBezTo>
                    <a:pt x="946" y="496"/>
                    <a:pt x="951" y="488"/>
                    <a:pt x="951" y="480"/>
                  </a:cubicBezTo>
                  <a:lnTo>
                    <a:pt x="951" y="103"/>
                  </a:lnTo>
                  <a:cubicBezTo>
                    <a:pt x="951" y="48"/>
                    <a:pt x="909" y="0"/>
                    <a:pt x="85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300;p17">
              <a:extLst>
                <a:ext uri="{FF2B5EF4-FFF2-40B4-BE49-F238E27FC236}">
                  <a16:creationId xmlns:a16="http://schemas.microsoft.com/office/drawing/2014/main" id="{F0E45A0B-2A60-435F-ADD8-C5A4106CB2E0}"/>
                </a:ext>
              </a:extLst>
            </p:cNvPr>
            <p:cNvSpPr/>
            <p:nvPr/>
          </p:nvSpPr>
          <p:spPr>
            <a:xfrm>
              <a:off x="6052694" y="3914546"/>
              <a:ext cx="122024" cy="41378"/>
            </a:xfrm>
            <a:custGeom>
              <a:avLst/>
              <a:gdLst/>
              <a:ahLst/>
              <a:cxnLst/>
              <a:rect l="l" t="t" r="r" b="b"/>
              <a:pathLst>
                <a:path w="397" h="133" extrusionOk="0">
                  <a:moveTo>
                    <a:pt x="133" y="1"/>
                  </a:moveTo>
                  <a:cubicBezTo>
                    <a:pt x="69" y="1"/>
                    <a:pt x="1" y="61"/>
                    <a:pt x="1" y="117"/>
                  </a:cubicBezTo>
                  <a:cubicBezTo>
                    <a:pt x="1" y="127"/>
                    <a:pt x="9" y="132"/>
                    <a:pt x="17" y="132"/>
                  </a:cubicBezTo>
                  <a:lnTo>
                    <a:pt x="346" y="132"/>
                  </a:lnTo>
                  <a:cubicBezTo>
                    <a:pt x="354" y="132"/>
                    <a:pt x="364" y="127"/>
                    <a:pt x="364" y="117"/>
                  </a:cubicBezTo>
                  <a:cubicBezTo>
                    <a:pt x="364" y="106"/>
                    <a:pt x="357" y="101"/>
                    <a:pt x="346" y="101"/>
                  </a:cubicBezTo>
                  <a:lnTo>
                    <a:pt x="38" y="101"/>
                  </a:lnTo>
                  <a:cubicBezTo>
                    <a:pt x="46" y="67"/>
                    <a:pt x="90" y="35"/>
                    <a:pt x="133" y="35"/>
                  </a:cubicBezTo>
                  <a:lnTo>
                    <a:pt x="380" y="35"/>
                  </a:lnTo>
                  <a:cubicBezTo>
                    <a:pt x="391" y="35"/>
                    <a:pt x="396" y="27"/>
                    <a:pt x="396" y="19"/>
                  </a:cubicBezTo>
                  <a:cubicBezTo>
                    <a:pt x="396" y="9"/>
                    <a:pt x="391" y="1"/>
                    <a:pt x="380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301;p17">
              <a:extLst>
                <a:ext uri="{FF2B5EF4-FFF2-40B4-BE49-F238E27FC236}">
                  <a16:creationId xmlns:a16="http://schemas.microsoft.com/office/drawing/2014/main" id="{99C138EE-2585-4B75-A8A6-CD5B9B5362E2}"/>
                </a:ext>
              </a:extLst>
            </p:cNvPr>
            <p:cNvSpPr/>
            <p:nvPr/>
          </p:nvSpPr>
          <p:spPr>
            <a:xfrm>
              <a:off x="6012429" y="3852945"/>
              <a:ext cx="182267" cy="11200"/>
            </a:xfrm>
            <a:custGeom>
              <a:avLst/>
              <a:gdLst/>
              <a:ahLst/>
              <a:cxnLst/>
              <a:rect l="l" t="t" r="r" b="b"/>
              <a:pathLst>
                <a:path w="593" h="36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cubicBezTo>
                    <a:pt x="0" y="27"/>
                    <a:pt x="8" y="35"/>
                    <a:pt x="16" y="35"/>
                  </a:cubicBezTo>
                  <a:lnTo>
                    <a:pt x="577" y="35"/>
                  </a:lnTo>
                  <a:cubicBezTo>
                    <a:pt x="582" y="35"/>
                    <a:pt x="593" y="27"/>
                    <a:pt x="593" y="19"/>
                  </a:cubicBezTo>
                  <a:cubicBezTo>
                    <a:pt x="593" y="9"/>
                    <a:pt x="588" y="1"/>
                    <a:pt x="577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302;p17">
              <a:extLst>
                <a:ext uri="{FF2B5EF4-FFF2-40B4-BE49-F238E27FC236}">
                  <a16:creationId xmlns:a16="http://schemas.microsoft.com/office/drawing/2014/main" id="{E80F6079-283E-4CEE-96D3-444BC037EF4E}"/>
                </a:ext>
              </a:extLst>
            </p:cNvPr>
            <p:cNvSpPr/>
            <p:nvPr/>
          </p:nvSpPr>
          <p:spPr>
            <a:xfrm>
              <a:off x="6252173" y="3865389"/>
              <a:ext cx="10758" cy="10889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9" y="1"/>
                  </a:moveTo>
                  <a:cubicBezTo>
                    <a:pt x="8" y="1"/>
                    <a:pt x="0" y="8"/>
                    <a:pt x="0" y="16"/>
                  </a:cubicBezTo>
                  <a:cubicBezTo>
                    <a:pt x="0" y="27"/>
                    <a:pt x="8" y="35"/>
                    <a:pt x="19" y="35"/>
                  </a:cubicBezTo>
                  <a:cubicBezTo>
                    <a:pt x="26" y="35"/>
                    <a:pt x="34" y="27"/>
                    <a:pt x="34" y="16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303;p17">
              <a:extLst>
                <a:ext uri="{FF2B5EF4-FFF2-40B4-BE49-F238E27FC236}">
                  <a16:creationId xmlns:a16="http://schemas.microsoft.com/office/drawing/2014/main" id="{106F7B3A-95F3-4979-BABC-11C8A5E733CF}"/>
                </a:ext>
              </a:extLst>
            </p:cNvPr>
            <p:cNvSpPr/>
            <p:nvPr/>
          </p:nvSpPr>
          <p:spPr>
            <a:xfrm>
              <a:off x="6133838" y="3894012"/>
              <a:ext cx="10758" cy="31423"/>
            </a:xfrm>
            <a:custGeom>
              <a:avLst/>
              <a:gdLst/>
              <a:ahLst/>
              <a:cxnLst/>
              <a:rect l="l" t="t" r="r" b="b"/>
              <a:pathLst>
                <a:path w="35" h="101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lnTo>
                    <a:pt x="0" y="85"/>
                  </a:lnTo>
                  <a:cubicBezTo>
                    <a:pt x="0" y="93"/>
                    <a:pt x="8" y="101"/>
                    <a:pt x="16" y="101"/>
                  </a:cubicBezTo>
                  <a:cubicBezTo>
                    <a:pt x="24" y="101"/>
                    <a:pt x="35" y="93"/>
                    <a:pt x="35" y="85"/>
                  </a:cubicBezTo>
                  <a:lnTo>
                    <a:pt x="35" y="19"/>
                  </a:lnTo>
                  <a:cubicBezTo>
                    <a:pt x="35" y="9"/>
                    <a:pt x="27" y="1"/>
                    <a:pt x="1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304;p17">
              <a:extLst>
                <a:ext uri="{FF2B5EF4-FFF2-40B4-BE49-F238E27FC236}">
                  <a16:creationId xmlns:a16="http://schemas.microsoft.com/office/drawing/2014/main" id="{7929062D-291A-464E-B651-E667EA110D69}"/>
                </a:ext>
              </a:extLst>
            </p:cNvPr>
            <p:cNvSpPr/>
            <p:nvPr/>
          </p:nvSpPr>
          <p:spPr>
            <a:xfrm>
              <a:off x="6174410" y="3894012"/>
              <a:ext cx="10758" cy="20845"/>
            </a:xfrm>
            <a:custGeom>
              <a:avLst/>
              <a:gdLst/>
              <a:ahLst/>
              <a:cxnLst/>
              <a:rect l="l" t="t" r="r" b="b"/>
              <a:pathLst>
                <a:path w="35" h="67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lnTo>
                    <a:pt x="0" y="51"/>
                  </a:lnTo>
                  <a:cubicBezTo>
                    <a:pt x="0" y="61"/>
                    <a:pt x="8" y="67"/>
                    <a:pt x="16" y="67"/>
                  </a:cubicBezTo>
                  <a:cubicBezTo>
                    <a:pt x="24" y="67"/>
                    <a:pt x="34" y="61"/>
                    <a:pt x="34" y="51"/>
                  </a:cubicBezTo>
                  <a:lnTo>
                    <a:pt x="34" y="19"/>
                  </a:lnTo>
                  <a:cubicBezTo>
                    <a:pt x="34" y="9"/>
                    <a:pt x="26" y="1"/>
                    <a:pt x="1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2" name="Google Shape;305;p17">
            <a:extLst>
              <a:ext uri="{FF2B5EF4-FFF2-40B4-BE49-F238E27FC236}">
                <a16:creationId xmlns:a16="http://schemas.microsoft.com/office/drawing/2014/main" id="{B9F14F11-A58E-4BC9-9134-44E04B7B4140}"/>
              </a:ext>
            </a:extLst>
          </p:cNvPr>
          <p:cNvSpPr txBox="1"/>
          <p:nvPr/>
        </p:nvSpPr>
        <p:spPr>
          <a:xfrm>
            <a:off x="4193834" y="5508876"/>
            <a:ext cx="7964735" cy="40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306;p17">
            <a:extLst>
              <a:ext uri="{FF2B5EF4-FFF2-40B4-BE49-F238E27FC236}">
                <a16:creationId xmlns:a16="http://schemas.microsoft.com/office/drawing/2014/main" id="{AA73E0AF-0FD9-482A-B56C-4C75813ACD00}"/>
              </a:ext>
            </a:extLst>
          </p:cNvPr>
          <p:cNvSpPr txBox="1"/>
          <p:nvPr/>
        </p:nvSpPr>
        <p:spPr>
          <a:xfrm>
            <a:off x="4840014" y="5939555"/>
            <a:ext cx="21744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Anbefaling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82;p17">
            <a:extLst>
              <a:ext uri="{FF2B5EF4-FFF2-40B4-BE49-F238E27FC236}">
                <a16:creationId xmlns:a16="http://schemas.microsoft.com/office/drawing/2014/main" id="{854E4DE0-5BA3-450D-8448-F0BFD7B6E0CC}"/>
              </a:ext>
            </a:extLst>
          </p:cNvPr>
          <p:cNvSpPr txBox="1"/>
          <p:nvPr/>
        </p:nvSpPr>
        <p:spPr>
          <a:xfrm>
            <a:off x="4181726" y="6138166"/>
            <a:ext cx="77385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Fortrinnsvis en ansatt som jobber helhetlig med plan, budsjett og oppfølging. Dette bør utgjøre en betydelig del av stillingen. Arbeidsmengden relatert til budsjettarbeidet vil variere gjennom året</a:t>
            </a: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DA7DA1AA-14EF-4D05-9974-E9F3D26F0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59" y="294807"/>
            <a:ext cx="550741" cy="6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9207AF3-EAD7-65FB-8F35-7F06D2EBCA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0514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9207AF3-EAD7-65FB-8F35-7F06D2EBC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AA05F6-7696-68E7-A419-3378DF6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200329"/>
          </a:xfrm>
        </p:spPr>
        <p:txBody>
          <a:bodyPr vert="horz"/>
          <a:lstStyle/>
          <a:p>
            <a:r>
              <a:rPr lang="nb-NO" sz="3600"/>
              <a:t>Konsekvenser for budsjettering av delprosjektene – håndtering av bevilgning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2A892A-D5FA-57B3-F315-D4F4319AF5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 Budsjettmodulen budsjetteres det gjennomgående delprosjektet for håndtering av bevilgning.</a:t>
            </a:r>
          </a:p>
          <a:p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Budsjetter ordinær 3901-bevilgning med ordinær periodisering.</a:t>
            </a:r>
          </a:p>
          <a:p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Budsjettering av belastning sentral egenfinansiering periodisert tertialvis. </a:t>
            </a:r>
          </a:p>
          <a:p>
            <a:endParaRPr lang="nb-NO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1EA8846-462B-6105-91A5-F4CFA69AB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82824"/>
              </p:ext>
            </p:extLst>
          </p:nvPr>
        </p:nvGraphicFramePr>
        <p:xfrm>
          <a:off x="7597152" y="3235040"/>
          <a:ext cx="430212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191016625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565200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Budsjett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2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Bevilgningsinntekt 3901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6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Sentral egenfinansiering belastning 9424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8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65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DE5CB8-648B-7DBD-81FD-AC7EC7280ADD}"/>
              </a:ext>
            </a:extLst>
          </p:cNvPr>
          <p:cNvSpPr txBox="1"/>
          <p:nvPr/>
        </p:nvSpPr>
        <p:spPr>
          <a:xfrm>
            <a:off x="6598802" y="2746177"/>
            <a:ext cx="55931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nb-NO" sz="1400"/>
              <a:t>Gjennomgående delprosjekt for håndtering av bevilgning</a:t>
            </a:r>
          </a:p>
          <a:p>
            <a:pPr lvl="2"/>
            <a:r>
              <a:rPr lang="nb-NO" sz="1400"/>
              <a:t>949420100 – </a:t>
            </a:r>
            <a:r>
              <a:rPr lang="nb-NO" sz="1400" err="1"/>
              <a:t>Sentr</a:t>
            </a:r>
            <a:r>
              <a:rPr lang="nb-NO" sz="1400"/>
              <a:t> egenfin </a:t>
            </a:r>
            <a:r>
              <a:rPr lang="nb-NO" sz="1400" err="1"/>
              <a:t>rekr.still</a:t>
            </a:r>
            <a:r>
              <a:rPr lang="nb-NO" sz="1400"/>
              <a:t> 3901</a:t>
            </a:r>
          </a:p>
          <a:p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FEE64-4399-1627-23AC-E584D86F7582}"/>
              </a:ext>
            </a:extLst>
          </p:cNvPr>
          <p:cNvSpPr txBox="1"/>
          <p:nvPr/>
        </p:nvSpPr>
        <p:spPr>
          <a:xfrm>
            <a:off x="7991475" y="507478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Budsjetteres i budsjettmodulen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3FBE8-8971-4A53-3185-5EADA17A8C88}"/>
              </a:ext>
            </a:extLst>
          </p:cNvPr>
          <p:cNvSpPr txBox="1"/>
          <p:nvPr/>
        </p:nvSpPr>
        <p:spPr>
          <a:xfrm>
            <a:off x="7486650" y="23170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Eksempel:</a:t>
            </a:r>
          </a:p>
        </p:txBody>
      </p:sp>
    </p:spTree>
    <p:extLst>
      <p:ext uri="{BB962C8B-B14F-4D97-AF65-F5344CB8AC3E}">
        <p14:creationId xmlns:p14="http://schemas.microsoft.com/office/powerpoint/2010/main" val="1899438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3C71E4C-9A28-8EC3-129A-8B25F6AB57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7526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3C71E4C-9A28-8EC3-129A-8B25F6AB5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515C48-FE04-F83F-E813-68E5E48F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8926"/>
            <a:ext cx="10972800" cy="523220"/>
          </a:xfrm>
        </p:spPr>
        <p:txBody>
          <a:bodyPr vert="horz"/>
          <a:lstStyle/>
          <a:p>
            <a:r>
              <a:rPr lang="nb-NO" sz="2800"/>
              <a:t>Eksempel budsjettering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7411728-2A28-7FA0-8AC3-AFA95B59A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75597"/>
              </p:ext>
            </p:extLst>
          </p:nvPr>
        </p:nvGraphicFramePr>
        <p:xfrm>
          <a:off x="288925" y="1234016"/>
          <a:ext cx="430212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191016625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565200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Budsjett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2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Lønn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3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Indirekte 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8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Lokal egenfinansiering fra 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Sentral egenfinansiering godskrevet 9423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8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6593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5233F14F-067A-E431-73FD-0273DF1B68BA}"/>
              </a:ext>
            </a:extLst>
          </p:cNvPr>
          <p:cNvSpPr/>
          <p:nvPr/>
        </p:nvSpPr>
        <p:spPr>
          <a:xfrm>
            <a:off x="4591051" y="1571625"/>
            <a:ext cx="657224" cy="1495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54996-95A7-77F0-A603-DA4F29B3A728}"/>
              </a:ext>
            </a:extLst>
          </p:cNvPr>
          <p:cNvSpPr txBox="1"/>
          <p:nvPr/>
        </p:nvSpPr>
        <p:spPr>
          <a:xfrm>
            <a:off x="5353050" y="1950005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Budsjetteres i UNIT4 – og hentes inn i  budsjettmodulen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848116-BCA7-BE82-0D06-5EFCF28A9B2F}"/>
              </a:ext>
            </a:extLst>
          </p:cNvPr>
          <p:cNvCxnSpPr/>
          <p:nvPr/>
        </p:nvCxnSpPr>
        <p:spPr>
          <a:xfrm>
            <a:off x="4591051" y="3248025"/>
            <a:ext cx="761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47D374-1B29-0234-648B-F31F31FD562C}"/>
              </a:ext>
            </a:extLst>
          </p:cNvPr>
          <p:cNvSpPr txBox="1"/>
          <p:nvPr/>
        </p:nvSpPr>
        <p:spPr>
          <a:xfrm>
            <a:off x="5353050" y="3067050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Budsjetteres i budsjettmodulen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AB078-8D2F-9E6E-D7A1-EC6820065A48}"/>
              </a:ext>
            </a:extLst>
          </p:cNvPr>
          <p:cNvSpPr txBox="1"/>
          <p:nvPr/>
        </p:nvSpPr>
        <p:spPr>
          <a:xfrm>
            <a:off x="193675" y="941628"/>
            <a:ext cx="330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100300102 – Sentralt egenfin. </a:t>
            </a:r>
            <a:r>
              <a:rPr lang="nb-NO" sz="1400" err="1"/>
              <a:t>Rekr.still</a:t>
            </a:r>
            <a:endParaRPr lang="nb-NO" sz="1400"/>
          </a:p>
          <a:p>
            <a:endParaRPr lang="nb-NO"/>
          </a:p>
        </p:txBody>
      </p: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22447EE8-9976-AE58-2A84-6CB78679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93777"/>
              </p:ext>
            </p:extLst>
          </p:nvPr>
        </p:nvGraphicFramePr>
        <p:xfrm>
          <a:off x="7667626" y="5035265"/>
          <a:ext cx="430212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191016625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565200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Budsjett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2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Bevilgningsinntekt 3901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-950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6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/>
                        <a:t>Sentral egenfinansiering belastning 9424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/>
                        <a:t>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8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1"/>
                        <a:t>-0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659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4105FF1-C40E-0E8C-494B-93CB4CBDBA8B}"/>
              </a:ext>
            </a:extLst>
          </p:cNvPr>
          <p:cNvSpPr txBox="1"/>
          <p:nvPr/>
        </p:nvSpPr>
        <p:spPr>
          <a:xfrm>
            <a:off x="6669276" y="4546402"/>
            <a:ext cx="55931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nb-NO" sz="1400"/>
              <a:t>Gjennomgående delprosjekt for håndtering av bevilgning</a:t>
            </a:r>
          </a:p>
          <a:p>
            <a:pPr lvl="2"/>
            <a:r>
              <a:rPr lang="nb-NO" sz="1400"/>
              <a:t>949420100 – </a:t>
            </a:r>
            <a:r>
              <a:rPr lang="nb-NO" sz="1400" err="1"/>
              <a:t>Sentr</a:t>
            </a:r>
            <a:r>
              <a:rPr lang="nb-NO" sz="1400"/>
              <a:t> egenfin </a:t>
            </a:r>
            <a:r>
              <a:rPr lang="nb-NO" sz="1400" err="1"/>
              <a:t>rekr.still</a:t>
            </a:r>
            <a:r>
              <a:rPr lang="nb-NO" sz="1400"/>
              <a:t> 3901</a:t>
            </a:r>
          </a:p>
          <a:p>
            <a:endParaRPr lang="nb-NO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D9CC3A-2842-9B3D-2FA4-CF7806939063}"/>
              </a:ext>
            </a:extLst>
          </p:cNvPr>
          <p:cNvCxnSpPr/>
          <p:nvPr/>
        </p:nvCxnSpPr>
        <p:spPr>
          <a:xfrm>
            <a:off x="4591051" y="3429000"/>
            <a:ext cx="2981324" cy="2581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78A534-DE5C-D6EF-5035-F8A213660FE1}"/>
              </a:ext>
            </a:extLst>
          </p:cNvPr>
          <p:cNvSpPr txBox="1"/>
          <p:nvPr/>
        </p:nvSpPr>
        <p:spPr>
          <a:xfrm>
            <a:off x="3854072" y="5881085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Budsjetteres i budsjettmodulen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A8D0079-6743-1183-E911-FE6AD81C064E}"/>
              </a:ext>
            </a:extLst>
          </p:cNvPr>
          <p:cNvSpPr/>
          <p:nvPr/>
        </p:nvSpPr>
        <p:spPr>
          <a:xfrm>
            <a:off x="6581775" y="5481954"/>
            <a:ext cx="171450" cy="10362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EB076-C74A-9B4C-4DC1-075488A7679C}"/>
              </a:ext>
            </a:extLst>
          </p:cNvPr>
          <p:cNvSpPr txBox="1"/>
          <p:nvPr/>
        </p:nvSpPr>
        <p:spPr>
          <a:xfrm>
            <a:off x="5324475" y="4268112"/>
            <a:ext cx="171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Periodisert tertialvis</a:t>
            </a:r>
          </a:p>
        </p:txBody>
      </p:sp>
    </p:spTree>
    <p:extLst>
      <p:ext uri="{BB962C8B-B14F-4D97-AF65-F5344CB8AC3E}">
        <p14:creationId xmlns:p14="http://schemas.microsoft.com/office/powerpoint/2010/main" val="779105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2AD23F-69AA-5F2F-0708-E9721E1C37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344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2AD23F-69AA-5F2F-0708-E9721E1C3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791B5D-AA2F-30F1-E1F0-EA052A60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 vert="horz"/>
          <a:lstStyle/>
          <a:p>
            <a:r>
              <a:rPr lang="nb-NO" sz="3600"/>
              <a:t>Konsekvenser i oppfølging av delprosjektene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BC83-5625-6F68-C354-49E28C813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sz="1800"/>
              <a:t>Sentral egenfinansiering skal overføres fra gjennomgående delprosjekt for håndtering av bevilgningsinntekt tertialvis.</a:t>
            </a:r>
          </a:p>
          <a:p>
            <a:endParaRPr lang="nb-NO" sz="1800"/>
          </a:p>
          <a:p>
            <a:r>
              <a:rPr lang="nb-NO" sz="1800"/>
              <a:t>Viktig å følge med på at føringene mot avregningsprosjektet (lokal egenfinansiering og indirekte kostnader) går noenlunde i null over tid, og at RSO-delprosjektet ikke har overført netto finansering til ramme drift.</a:t>
            </a:r>
          </a:p>
          <a:p>
            <a:pPr lvl="1"/>
            <a:r>
              <a:rPr lang="nb-NO" sz="1600"/>
              <a:t>Nettoverføringer fra RSO-prosjektene til avregningsdelprosjektet på RD skal i utgangspunktet gå i null (det skal ikke overføres midler fra RSO til RD), men </a:t>
            </a:r>
            <a:r>
              <a:rPr lang="nb-NO" sz="1600" u="sng"/>
              <a:t>ved forbruk utover tildelingen fra RSO må det tilføres tilsvarende egenfinansiering fra RD</a:t>
            </a:r>
            <a:r>
              <a:rPr lang="nb-NO" sz="1600"/>
              <a:t>.</a:t>
            </a:r>
          </a:p>
          <a:p>
            <a:pPr lvl="1"/>
            <a:r>
              <a:rPr lang="nb-NO" sz="1600"/>
              <a:t>Det settes opp en oppfølgingsrapport som viser om det har foregått overføringer av RSO-bevilgning til RD</a:t>
            </a:r>
          </a:p>
          <a:p>
            <a:endParaRPr lang="nb-NO" sz="1800"/>
          </a:p>
          <a:p>
            <a:r>
              <a:rPr lang="nb-NO" sz="1800"/>
              <a:t>Controller og prosjektøkonom har felles ansvar for å følge opp at dette løses riktig – vil kreve samarbeid.</a:t>
            </a:r>
          </a:p>
          <a:p>
            <a:endParaRPr lang="nb-NO" sz="1800"/>
          </a:p>
        </p:txBody>
      </p:sp>
      <p:graphicFrame>
        <p:nvGraphicFramePr>
          <p:cNvPr id="9" name="Tabell 4">
            <a:extLst>
              <a:ext uri="{FF2B5EF4-FFF2-40B4-BE49-F238E27FC236}">
                <a16:creationId xmlns:a16="http://schemas.microsoft.com/office/drawing/2014/main" id="{6E0F9E20-3B9D-66C8-6A84-23258EA95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4810"/>
              </p:ext>
            </p:extLst>
          </p:nvPr>
        </p:nvGraphicFramePr>
        <p:xfrm>
          <a:off x="6079257" y="1495714"/>
          <a:ext cx="5489865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087">
                  <a:extLst>
                    <a:ext uri="{9D8B030D-6E8A-4147-A177-3AD203B41FA5}">
                      <a16:colId xmlns:a16="http://schemas.microsoft.com/office/drawing/2014/main" val="1101141358"/>
                    </a:ext>
                  </a:extLst>
                </a:gridCol>
                <a:gridCol w="2270813">
                  <a:extLst>
                    <a:ext uri="{9D8B030D-6E8A-4147-A177-3AD203B41FA5}">
                      <a16:colId xmlns:a16="http://schemas.microsoft.com/office/drawing/2014/main" val="2435754432"/>
                    </a:ext>
                  </a:extLst>
                </a:gridCol>
                <a:gridCol w="1336965">
                  <a:extLst>
                    <a:ext uri="{9D8B030D-6E8A-4147-A177-3AD203B41FA5}">
                      <a16:colId xmlns:a16="http://schemas.microsoft.com/office/drawing/2014/main" val="2491730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Kontogruppe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Eksempelføringer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3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Egenfinansiering 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9423 Sentral egenfinansiering, godskriving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-950 000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5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Egenfinansiering 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9421 Egenfinansiering lokal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-101 000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Lønn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51xx Lønn </a:t>
                      </a:r>
                      <a:r>
                        <a:rPr lang="nb-NO" sz="1200" err="1"/>
                        <a:t>rekr.stilling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Indirekte </a:t>
                      </a:r>
                      <a:r>
                        <a:rPr lang="nb-NO" sz="1200" err="1"/>
                        <a:t>kostn</a:t>
                      </a:r>
                      <a:r>
                        <a:rPr lang="nb-NO" sz="1200"/>
                        <a:t>. fra 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9412 Indirekte 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3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6xxx Driftskostnader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2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b="1"/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2160 Avsetning BFV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b="1"/>
                        <a:t>- 631 000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54051"/>
                  </a:ext>
                </a:extLst>
              </a:tr>
            </a:tbl>
          </a:graphicData>
        </a:graphic>
      </p:graphicFrame>
      <p:sp>
        <p:nvSpPr>
          <p:cNvPr id="10" name="TekstSylinder 4">
            <a:extLst>
              <a:ext uri="{FF2B5EF4-FFF2-40B4-BE49-F238E27FC236}">
                <a16:creationId xmlns:a16="http://schemas.microsoft.com/office/drawing/2014/main" id="{00E9BDF6-7B89-3B63-CE8C-5F04E1920723}"/>
              </a:ext>
            </a:extLst>
          </p:cNvPr>
          <p:cNvSpPr txBox="1"/>
          <p:nvPr/>
        </p:nvSpPr>
        <p:spPr>
          <a:xfrm>
            <a:off x="5994400" y="973355"/>
            <a:ext cx="5389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 rekrutteringsstilling knyttet til et BOA-prosjekt: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b-NO" sz="1400"/>
              <a:t>100300102 – Sentralt egenfin. </a:t>
            </a:r>
            <a:r>
              <a:rPr lang="nb-NO" sz="1400" err="1"/>
              <a:t>Rekr.still</a:t>
            </a:r>
            <a:endParaRPr lang="nb-NO" sz="14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ell 4">
            <a:extLst>
              <a:ext uri="{FF2B5EF4-FFF2-40B4-BE49-F238E27FC236}">
                <a16:creationId xmlns:a16="http://schemas.microsoft.com/office/drawing/2014/main" id="{DE12735B-923A-53A4-1109-45C9C3FB9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321074"/>
              </p:ext>
            </p:extLst>
          </p:nvPr>
        </p:nvGraphicFramePr>
        <p:xfrm>
          <a:off x="6092535" y="5094161"/>
          <a:ext cx="548986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827">
                  <a:extLst>
                    <a:ext uri="{9D8B030D-6E8A-4147-A177-3AD203B41FA5}">
                      <a16:colId xmlns:a16="http://schemas.microsoft.com/office/drawing/2014/main" val="1101141358"/>
                    </a:ext>
                  </a:extLst>
                </a:gridCol>
                <a:gridCol w="2279073">
                  <a:extLst>
                    <a:ext uri="{9D8B030D-6E8A-4147-A177-3AD203B41FA5}">
                      <a16:colId xmlns:a16="http://schemas.microsoft.com/office/drawing/2014/main" val="2435754432"/>
                    </a:ext>
                  </a:extLst>
                </a:gridCol>
                <a:gridCol w="1336965">
                  <a:extLst>
                    <a:ext uri="{9D8B030D-6E8A-4147-A177-3AD203B41FA5}">
                      <a16:colId xmlns:a16="http://schemas.microsoft.com/office/drawing/2014/main" val="2491730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Kontogruppe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Eksempelføringer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3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Bevilgning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3901 Bevilgning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-950 000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5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Egenfinansiering 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9424 Sentral egenfinansiering, belastning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/>
                        <a:t>950 000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b="1"/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2160 Avsetning BFV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200" b="1"/>
                        <a:t>- 0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54051"/>
                  </a:ext>
                </a:extLst>
              </a:tr>
            </a:tbl>
          </a:graphicData>
        </a:graphic>
      </p:graphicFrame>
      <p:sp>
        <p:nvSpPr>
          <p:cNvPr id="12" name="TekstSylinder 6">
            <a:extLst>
              <a:ext uri="{FF2B5EF4-FFF2-40B4-BE49-F238E27FC236}">
                <a16:creationId xmlns:a16="http://schemas.microsoft.com/office/drawing/2014/main" id="{7864940A-1B03-ECAD-94F0-9F7736FE8649}"/>
              </a:ext>
            </a:extLst>
          </p:cNvPr>
          <p:cNvSpPr txBox="1"/>
          <p:nvPr/>
        </p:nvSpPr>
        <p:spPr>
          <a:xfrm>
            <a:off x="5994400" y="4623622"/>
            <a:ext cx="5822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  <a:r>
              <a:rPr kumimoji="0" lang="nb-NO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håndtering av bevilgning:</a:t>
            </a:r>
            <a:br>
              <a:rPr kumimoji="0" lang="nb-NO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b-NO" sz="1400"/>
              <a:t>949420100 – </a:t>
            </a:r>
            <a:r>
              <a:rPr lang="nb-NO" sz="1400" err="1"/>
              <a:t>Sentr</a:t>
            </a:r>
            <a:r>
              <a:rPr lang="nb-NO" sz="1400"/>
              <a:t> egenfin </a:t>
            </a:r>
            <a:r>
              <a:rPr lang="nb-NO" sz="1400" err="1"/>
              <a:t>rekr.still</a:t>
            </a:r>
            <a:r>
              <a:rPr lang="nb-NO" sz="1400"/>
              <a:t> 3901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8A4228-85BE-27CA-92AE-6C81FA67D1D1}"/>
              </a:ext>
            </a:extLst>
          </p:cNvPr>
          <p:cNvCxnSpPr/>
          <p:nvPr/>
        </p:nvCxnSpPr>
        <p:spPr>
          <a:xfrm flipV="1">
            <a:off x="11582400" y="3648075"/>
            <a:ext cx="447675" cy="247808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6ABF46-FDE4-3BE6-E943-1185091099F6}"/>
              </a:ext>
            </a:extLst>
          </p:cNvPr>
          <p:cNvCxnSpPr/>
          <p:nvPr/>
        </p:nvCxnSpPr>
        <p:spPr>
          <a:xfrm flipH="1" flipV="1">
            <a:off x="11582400" y="2234378"/>
            <a:ext cx="466725" cy="1432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2AD23F-69AA-5F2F-0708-E9721E1C37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2AD23F-69AA-5F2F-0708-E9721E1C3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791B5D-AA2F-30F1-E1F0-EA052A60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648512"/>
          </a:xfrm>
        </p:spPr>
        <p:txBody>
          <a:bodyPr vert="horz"/>
          <a:lstStyle/>
          <a:p>
            <a:r>
              <a:rPr lang="nb-NO" sz="3600"/>
              <a:t>Konsekvenser i oppfølging av delprosjektene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BC83-5625-6F68-C354-49E28C81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/>
              <a:t>Saldo på delprosjekt sentral egenfinansiering vil til enhver tid være på RSO, og inngå som del av avsatt ubrukt bevilgning fra KD</a:t>
            </a:r>
          </a:p>
          <a:p>
            <a:pPr lvl="1"/>
            <a:r>
              <a:rPr lang="nb-NO" sz="1600"/>
              <a:t>Rekstilling o.l.: RSO-bevilgningen skal kun gå til å dekke lønnskostnader og driftsmidler til kandidaten begrenset av bevilgningsstørrelsen. Andre kostnader (inkl. indirekte kostnader mot RD) må dekkes av egenfinansiering fra RD, evt. andre delprosjekt tilknyttet BOA-prosjektet. </a:t>
            </a:r>
          </a:p>
          <a:p>
            <a:pPr lvl="1"/>
            <a:r>
              <a:rPr lang="nb-NO" sz="1600"/>
              <a:t>CASH-bidrag: bevilgningen skal kun gå til å dekke kostnader som forutsatt i tildelingen</a:t>
            </a:r>
          </a:p>
          <a:p>
            <a:endParaRPr lang="nb-NO" sz="1800"/>
          </a:p>
          <a:p>
            <a:r>
              <a:rPr lang="nb-NO" sz="1800"/>
              <a:t>Viktig å følge med på at kostnadene belastes delprosjektene</a:t>
            </a:r>
          </a:p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807007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5AA1626-F697-7C71-9D81-12443C3C6D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2339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5AA1626-F697-7C71-9D81-12443C3C6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6C8E63-2ED1-A5E8-C0BC-C18693DD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Konsekvenser ved prosjektavslutning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9D25-AD65-94F4-268B-89C658F1B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/>
              <a:t>Ved avslutning av sentralt egenfinansieringsdelprosjekt skal saldo være i null før BOA-prosjektet kan avsluttes. Når man avslutter må man sjekke at:</a:t>
            </a:r>
          </a:p>
          <a:p>
            <a:r>
              <a:rPr lang="nb-NO" sz="2800"/>
              <a:t>Hvis tildelingen ikke er brukt opp – tilbakeføres til RSO (evt. også til rektor </a:t>
            </a:r>
            <a:r>
              <a:rPr lang="nb-NO" sz="2800" err="1"/>
              <a:t>avh</a:t>
            </a:r>
            <a:r>
              <a:rPr lang="nb-NO" sz="2800"/>
              <a:t>. av type). Hvis merforbruk – den lokale egenfinansieringen må justeres.</a:t>
            </a:r>
          </a:p>
          <a:p>
            <a:r>
              <a:rPr lang="nb-NO" sz="2800"/>
              <a:t>Kontrollere at tildelingen ikke er ført over til RD, dvs. brukes til å finansiere f.eks. indirekte kostnader. </a:t>
            </a:r>
          </a:p>
          <a:p>
            <a:pPr lvl="1"/>
            <a:r>
              <a:rPr lang="nb-NO" sz="2267"/>
              <a:t>Gjøres ved en rapport som viser netto samspill per delprosjekt </a:t>
            </a:r>
            <a:r>
              <a:rPr lang="nb-NO" sz="2267" err="1"/>
              <a:t>eksl</a:t>
            </a:r>
            <a:r>
              <a:rPr lang="nb-NO" sz="2267"/>
              <a:t>. sentral egenfin.</a:t>
            </a:r>
          </a:p>
        </p:txBody>
      </p:sp>
    </p:spTree>
    <p:extLst>
      <p:ext uri="{BB962C8B-B14F-4D97-AF65-F5344CB8AC3E}">
        <p14:creationId xmlns:p14="http://schemas.microsoft.com/office/powerpoint/2010/main" val="1474240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C450846-5D13-DC45-F05B-D5A7740EEA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5839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C450846-5D13-DC45-F05B-D5A7740EE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93A949-AE80-9076-88DB-CFC046B0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Konsekvenser for rapportering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2845-4EA3-FE85-C12E-B02D42F4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err="1">
                <a:ea typeface="+mn-lt"/>
                <a:cs typeface="+mn-lt"/>
              </a:rPr>
              <a:t>Egenfinansiering</a:t>
            </a:r>
            <a:r>
              <a:rPr lang="en-US" sz="1800">
                <a:ea typeface="+mn-lt"/>
                <a:cs typeface="+mn-lt"/>
              </a:rPr>
              <a:t> fra RSO-</a:t>
            </a:r>
            <a:r>
              <a:rPr lang="en-US" sz="1800" err="1">
                <a:ea typeface="+mn-lt"/>
                <a:cs typeface="+mn-lt"/>
              </a:rPr>
              <a:t>rammen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vil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ikke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påvirke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netto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samspill</a:t>
            </a:r>
            <a:r>
              <a:rPr lang="en-US" sz="1800">
                <a:ea typeface="+mn-lt"/>
                <a:cs typeface="+mn-lt"/>
              </a:rPr>
              <a:t> med BOA, </a:t>
            </a:r>
            <a:r>
              <a:rPr lang="en-US" sz="1800" err="1">
                <a:ea typeface="+mn-lt"/>
                <a:cs typeface="+mn-lt"/>
              </a:rPr>
              <a:t>fordi</a:t>
            </a:r>
            <a:r>
              <a:rPr lang="en-US" sz="1800">
                <a:ea typeface="+mn-lt"/>
                <a:cs typeface="Calibri"/>
              </a:rPr>
              <a:t> </a:t>
            </a:r>
            <a:r>
              <a:rPr lang="en-US" sz="1800" err="1">
                <a:cs typeface="Calibri"/>
              </a:rPr>
              <a:t>delprosjektene</a:t>
            </a:r>
            <a:r>
              <a:rPr lang="en-US" sz="1800">
                <a:cs typeface="Calibri"/>
              </a:rPr>
              <a:t> er </a:t>
            </a:r>
            <a:r>
              <a:rPr lang="en-US" sz="1800" err="1">
                <a:cs typeface="Calibri"/>
              </a:rPr>
              <a:t>kategorisert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som</a:t>
            </a:r>
            <a:r>
              <a:rPr lang="en-US" sz="1800">
                <a:cs typeface="Calibri"/>
              </a:rPr>
              <a:t> BFV og RSO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ny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løsning</a:t>
            </a:r>
            <a:endParaRPr lang="en-US" sz="1600">
              <a:cs typeface="Calibri"/>
            </a:endParaRPr>
          </a:p>
          <a:p>
            <a:pPr lvl="1"/>
            <a:r>
              <a:rPr lang="en-US" sz="1667">
                <a:cs typeface="Calibri"/>
              </a:rPr>
              <a:t>Det </a:t>
            </a:r>
            <a:r>
              <a:rPr lang="en-US" sz="1667" err="1">
                <a:cs typeface="Calibri"/>
              </a:rPr>
              <a:t>innebærer</a:t>
            </a:r>
            <a:r>
              <a:rPr lang="en-US" sz="1667">
                <a:cs typeface="Calibri"/>
              </a:rPr>
              <a:t> at for </a:t>
            </a:r>
            <a:r>
              <a:rPr lang="en-US" sz="1667" err="1">
                <a:cs typeface="Calibri"/>
              </a:rPr>
              <a:t>sentral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egenfinansiering</a:t>
            </a:r>
            <a:r>
              <a:rPr lang="en-US" sz="1667">
                <a:cs typeface="Calibri"/>
              </a:rPr>
              <a:t> fra RSO </a:t>
            </a:r>
            <a:r>
              <a:rPr lang="en-US" sz="1667" err="1">
                <a:cs typeface="Calibri"/>
              </a:rPr>
              <a:t>vil</a:t>
            </a:r>
            <a:r>
              <a:rPr lang="en-US" sz="1667">
                <a:cs typeface="Calibri"/>
              </a:rPr>
              <a:t> alle </a:t>
            </a:r>
            <a:r>
              <a:rPr lang="en-US" sz="1667" err="1">
                <a:cs typeface="Calibri"/>
              </a:rPr>
              <a:t>transaksjoner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i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samspillet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vil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gå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mellom</a:t>
            </a:r>
            <a:r>
              <a:rPr lang="en-US" sz="1667">
                <a:cs typeface="Calibri"/>
              </a:rPr>
              <a:t> </a:t>
            </a:r>
            <a:r>
              <a:rPr lang="en-US" sz="1667" err="1">
                <a:cs typeface="Calibri"/>
              </a:rPr>
              <a:t>delprosjekt</a:t>
            </a:r>
            <a:r>
              <a:rPr lang="en-US" sz="1667">
                <a:cs typeface="Calibri"/>
              </a:rPr>
              <a:t> </a:t>
            </a:r>
            <a:r>
              <a:rPr lang="en-US" sz="1667" err="1">
                <a:cs typeface="Calibri"/>
              </a:rPr>
              <a:t>som</a:t>
            </a:r>
            <a:r>
              <a:rPr lang="en-US" sz="1667">
                <a:cs typeface="Calibri"/>
              </a:rPr>
              <a:t> alle er del av BFV.</a:t>
            </a:r>
            <a:endParaRPr lang="en-US" sz="2067">
              <a:cs typeface="Calibri"/>
            </a:endParaRPr>
          </a:p>
          <a:p>
            <a:pPr lvl="2"/>
            <a:r>
              <a:rPr lang="en-US" sz="1400" err="1">
                <a:cs typeface="Calibri"/>
              </a:rPr>
              <a:t>avregningsdelprosjekt</a:t>
            </a:r>
            <a:r>
              <a:rPr lang="en-US" sz="1400">
                <a:cs typeface="Calibri"/>
              </a:rPr>
              <a:t>/RD</a:t>
            </a:r>
          </a:p>
          <a:p>
            <a:pPr lvl="2"/>
            <a:r>
              <a:rPr lang="en-US" sz="1400" err="1">
                <a:cs typeface="Calibri"/>
              </a:rPr>
              <a:t>aktuelt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gjennomgående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delprosjekt</a:t>
            </a:r>
            <a:r>
              <a:rPr lang="en-US" sz="1400">
                <a:cs typeface="Calibri"/>
              </a:rPr>
              <a:t> for </a:t>
            </a:r>
            <a:r>
              <a:rPr lang="en-US" sz="1400" err="1">
                <a:cs typeface="Calibri"/>
              </a:rPr>
              <a:t>håndtering</a:t>
            </a:r>
            <a:r>
              <a:rPr lang="en-US" sz="1400">
                <a:cs typeface="Calibri"/>
              </a:rPr>
              <a:t> av </a:t>
            </a:r>
            <a:r>
              <a:rPr lang="en-US" sz="1400" err="1">
                <a:cs typeface="Calibri"/>
              </a:rPr>
              <a:t>bevilgning</a:t>
            </a:r>
            <a:endParaRPr lang="en-US" sz="1400">
              <a:cs typeface="Calibri"/>
            </a:endParaRPr>
          </a:p>
          <a:p>
            <a:pPr lvl="2"/>
            <a:r>
              <a:rPr lang="en-US" sz="1400" err="1">
                <a:cs typeface="Calibri"/>
              </a:rPr>
              <a:t>aktuelt</a:t>
            </a:r>
            <a:r>
              <a:rPr lang="en-US" sz="1400">
                <a:cs typeface="Calibri"/>
              </a:rPr>
              <a:t> RSO-</a:t>
            </a:r>
            <a:r>
              <a:rPr lang="en-US" sz="1400" err="1">
                <a:cs typeface="Calibri"/>
              </a:rPr>
              <a:t>delprosjekt</a:t>
            </a:r>
            <a:r>
              <a:rPr lang="en-US" sz="1400">
                <a:cs typeface="Calibri"/>
              </a:rPr>
              <a:t> for </a:t>
            </a:r>
            <a:r>
              <a:rPr lang="en-US" sz="1400" err="1">
                <a:cs typeface="Calibri"/>
              </a:rPr>
              <a:t>sentral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egenfinansiering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knyttet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til</a:t>
            </a:r>
            <a:r>
              <a:rPr lang="en-US" sz="1400">
                <a:cs typeface="Calibri"/>
              </a:rPr>
              <a:t> BOA-</a:t>
            </a:r>
            <a:r>
              <a:rPr lang="en-US" sz="1400" err="1">
                <a:cs typeface="Calibri"/>
              </a:rPr>
              <a:t>prosjektet</a:t>
            </a:r>
            <a:endParaRPr lang="nb-NO" sz="1533"/>
          </a:p>
          <a:p>
            <a:r>
              <a:rPr lang="nb-NO" sz="1800"/>
              <a:t>Rapportering på det enkelte BOA-prosjekt</a:t>
            </a:r>
            <a:endParaRPr lang="nb-NO" sz="1800">
              <a:cs typeface="Calibri"/>
            </a:endParaRPr>
          </a:p>
          <a:p>
            <a:pPr lvl="1"/>
            <a:r>
              <a:rPr lang="nb-NO" sz="1600"/>
              <a:t>Sentral egenfinansiering skal inkluderes som før</a:t>
            </a:r>
            <a:endParaRPr lang="nb-NO" sz="1600">
              <a:cs typeface="Calibri"/>
            </a:endParaRPr>
          </a:p>
          <a:p>
            <a:r>
              <a:rPr lang="nb-NO" sz="1800"/>
              <a:t>Rapportering BOA-aktivitet</a:t>
            </a:r>
          </a:p>
          <a:p>
            <a:pPr lvl="1"/>
            <a:r>
              <a:rPr lang="nb-NO" sz="1600"/>
              <a:t>Delprosjektene for sentral egenfinansiering utelukkes fra BOA-aktiviteten. Fordel!</a:t>
            </a:r>
          </a:p>
          <a:p>
            <a:r>
              <a:rPr lang="nb-NO" sz="1800"/>
              <a:t>Rapportering på BFV</a:t>
            </a:r>
            <a:endParaRPr lang="nb-NO" sz="1800">
              <a:cs typeface="Calibri"/>
            </a:endParaRPr>
          </a:p>
          <a:p>
            <a:pPr lvl="1"/>
            <a:r>
              <a:rPr lang="nb-NO" sz="1600"/>
              <a:t>Sentral egenfinanseringsprosjektene inkluderes som øvrige RSO-delprosjekter, bl.a. for å holde riktig oversikt over avsetninger. Fordel!</a:t>
            </a:r>
            <a:endParaRPr lang="nb-NO" sz="1600">
              <a:cs typeface="Calibri"/>
            </a:endParaRPr>
          </a:p>
          <a:p>
            <a:endParaRPr lang="nb-NO" sz="180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F28AAC5-9DD4-317C-1E9F-1DE03F71E096}"/>
              </a:ext>
            </a:extLst>
          </p:cNvPr>
          <p:cNvSpPr/>
          <p:nvPr/>
        </p:nvSpPr>
        <p:spPr>
          <a:xfrm>
            <a:off x="8277225" y="2415658"/>
            <a:ext cx="1009650" cy="8286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7BC92-15E0-DA45-9DE3-138572495A42}"/>
              </a:ext>
            </a:extLst>
          </p:cNvPr>
          <p:cNvSpPr txBox="1"/>
          <p:nvPr/>
        </p:nvSpPr>
        <p:spPr>
          <a:xfrm>
            <a:off x="9506598" y="264532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BFV</a:t>
            </a:r>
          </a:p>
        </p:txBody>
      </p:sp>
    </p:spTree>
    <p:extLst>
      <p:ext uri="{BB962C8B-B14F-4D97-AF65-F5344CB8AC3E}">
        <p14:creationId xmlns:p14="http://schemas.microsoft.com/office/powerpoint/2010/main" val="15838429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400790-4603-67B4-46C6-6BD3E6C2E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383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400790-4603-67B4-46C6-6BD3E6C2E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1CDB0-D279-91DC-0C14-458D519C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Overforbruk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F027-A6EC-11C4-1F2E-D80AF8F3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5370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FB47EA6-DE1D-A93F-DD0B-93044CC439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68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FB47EA6-DE1D-A93F-DD0B-93044CC43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93805F-FEBF-01F7-ADF3-07B2BCBD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/>
              <a:t>BOA-samspillet og overforbruk i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1FAD-9F0A-C71D-49E3-8745FFB0A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2378"/>
            <a:ext cx="10972800" cy="4904254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Nytt med prosjektmodulen i UNIT4 er at det er settes tak på inntektsføring i BOA-prosjektene i form av </a:t>
            </a:r>
            <a:r>
              <a:rPr lang="nb-NO" err="1"/>
              <a:t>kontraktsbeløp</a:t>
            </a:r>
            <a:endParaRPr lang="nb-NO"/>
          </a:p>
          <a:p>
            <a:endParaRPr lang="nb-NO"/>
          </a:p>
          <a:p>
            <a:r>
              <a:rPr lang="nb-NO"/>
              <a:t>Hvert delprosjekt i BOA skal ha registrert </a:t>
            </a:r>
            <a:r>
              <a:rPr lang="nb-NO" err="1"/>
              <a:t>kontraktsbeløp</a:t>
            </a:r>
            <a:r>
              <a:rPr lang="nb-NO"/>
              <a:t> på seg</a:t>
            </a:r>
          </a:p>
          <a:p>
            <a:endParaRPr lang="nb-NO"/>
          </a:p>
          <a:p>
            <a:r>
              <a:rPr lang="nb-NO"/>
              <a:t>Dersom delprosjektet har «netto kostnader»* utover </a:t>
            </a:r>
            <a:r>
              <a:rPr lang="nb-NO" err="1"/>
              <a:t>kontraktsbeløpet</a:t>
            </a:r>
            <a:r>
              <a:rPr lang="nb-NO"/>
              <a:t> ved periodeavslutning, vil </a:t>
            </a:r>
            <a:r>
              <a:rPr lang="nb-NO" err="1"/>
              <a:t>periodeavslutter</a:t>
            </a:r>
            <a:r>
              <a:rPr lang="nb-NO"/>
              <a:t> universitet (rolle organisert sentralt i FA) postere merforbruket mot delprosjektets eiersteds BFV (avregningsdelprosjekt)</a:t>
            </a:r>
          </a:p>
          <a:p>
            <a:pPr lvl="1"/>
            <a:r>
              <a:rPr lang="nb-NO"/>
              <a:t>Det vil si </a:t>
            </a:r>
            <a:r>
              <a:rPr lang="nb-NO">
                <a:solidFill>
                  <a:srgbClr val="00B050"/>
                </a:solidFill>
              </a:rPr>
              <a:t>kredit BOA</a:t>
            </a:r>
            <a:r>
              <a:rPr lang="nb-NO"/>
              <a:t>, </a:t>
            </a:r>
            <a:r>
              <a:rPr lang="nb-NO" err="1">
                <a:solidFill>
                  <a:srgbClr val="FF0000"/>
                </a:solidFill>
              </a:rPr>
              <a:t>debit</a:t>
            </a:r>
            <a:r>
              <a:rPr lang="nb-NO">
                <a:solidFill>
                  <a:srgbClr val="FF0000"/>
                </a:solidFill>
              </a:rPr>
              <a:t> BFV-Avregning</a:t>
            </a:r>
          </a:p>
          <a:p>
            <a:endParaRPr lang="nb-NO"/>
          </a:p>
          <a:p>
            <a:r>
              <a:rPr lang="nb-NO"/>
              <a:t>Krever god kvalitet i budsjettering og oppfølging av det enkelte BOA-prosjekt og tilhørende delprosjekter</a:t>
            </a:r>
          </a:p>
          <a:p>
            <a:endParaRPr lang="nb-NO"/>
          </a:p>
          <a:p>
            <a:r>
              <a:rPr lang="nb-NO"/>
              <a:t>Overforbruk etableres som egen gruppe i samspillet slik at det kommer eksplisitt frem</a:t>
            </a:r>
          </a:p>
          <a:p>
            <a:endParaRPr lang="nb-NO"/>
          </a:p>
          <a:p>
            <a:r>
              <a:rPr lang="nb-NO"/>
              <a:t>Det vil produseres støtterapport i BEVISST som spesifiserer enhetens overforbruk for siste periode, til bruk av </a:t>
            </a:r>
            <a:r>
              <a:rPr lang="nb-NO" err="1"/>
              <a:t>controller</a:t>
            </a:r>
            <a:r>
              <a:rPr lang="nb-NO"/>
              <a:t> og prosjektøkonom når overforbruk må håndteres.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A1220-1D94-5853-1F03-13805D3779FC}"/>
              </a:ext>
            </a:extLst>
          </p:cNvPr>
          <p:cNvSpPr txBox="1"/>
          <p:nvPr/>
        </p:nvSpPr>
        <p:spPr>
          <a:xfrm>
            <a:off x="10115949" y="593467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*«Netto kostnad»</a:t>
            </a:r>
            <a:br>
              <a:rPr lang="nb-NO"/>
            </a:br>
            <a:r>
              <a:rPr lang="nb-NO"/>
              <a:t>= Kostnad </a:t>
            </a:r>
          </a:p>
          <a:p>
            <a:r>
              <a:rPr lang="nb-NO"/>
              <a:t>- egenfinansiering</a:t>
            </a:r>
          </a:p>
        </p:txBody>
      </p:sp>
    </p:spTree>
    <p:extLst>
      <p:ext uri="{BB962C8B-B14F-4D97-AF65-F5344CB8AC3E}">
        <p14:creationId xmlns:p14="http://schemas.microsoft.com/office/powerpoint/2010/main" val="2950411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97221FE-2CA3-CC1E-B488-884AF33D30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699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97221FE-2CA3-CC1E-B488-884AF33D3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D1A7EA-7F96-09B6-AB1D-013AACCF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157"/>
            <a:ext cx="10972800" cy="830997"/>
          </a:xfrm>
        </p:spPr>
        <p:txBody>
          <a:bodyPr vert="horz"/>
          <a:lstStyle/>
          <a:p>
            <a:r>
              <a:rPr lang="nb-NO"/>
              <a:t>Eksempel overforbruk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E7DD702-0EF2-6663-E4C7-882EE2504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65092"/>
              </p:ext>
            </p:extLst>
          </p:nvPr>
        </p:nvGraphicFramePr>
        <p:xfrm>
          <a:off x="6418847" y="2173785"/>
          <a:ext cx="5400675" cy="2769555"/>
        </p:xfrm>
        <a:graphic>
          <a:graphicData uri="http://schemas.openxmlformats.org/drawingml/2006/table">
            <a:tbl>
              <a:tblPr firstRow="1" bandRow="1"/>
              <a:tblGrid>
                <a:gridCol w="1800225">
                  <a:extLst>
                    <a:ext uri="{9D8B030D-6E8A-4147-A177-3AD203B41FA5}">
                      <a16:colId xmlns:a16="http://schemas.microsoft.com/office/drawing/2014/main" val="3995134349"/>
                    </a:ext>
                  </a:extLst>
                </a:gridCol>
                <a:gridCol w="1574633">
                  <a:extLst>
                    <a:ext uri="{9D8B030D-6E8A-4147-A177-3AD203B41FA5}">
                      <a16:colId xmlns:a16="http://schemas.microsoft.com/office/drawing/2014/main" val="433198940"/>
                    </a:ext>
                  </a:extLst>
                </a:gridCol>
                <a:gridCol w="2025817">
                  <a:extLst>
                    <a:ext uri="{9D8B030D-6E8A-4147-A177-3AD203B41FA5}">
                      <a16:colId xmlns:a16="http://schemas.microsoft.com/office/drawing/2014/main" val="2560275403"/>
                    </a:ext>
                  </a:extLst>
                </a:gridCol>
              </a:tblGrid>
              <a:tr h="601232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err="1"/>
                        <a:t>Ksted</a:t>
                      </a:r>
                      <a:endParaRPr lang="nb-NO" sz="20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Delprosjekt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Regnskapsførte «netto kostnader»*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58060"/>
                  </a:ext>
                </a:extLst>
              </a:tr>
              <a:tr h="58790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975011101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3 000 000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02166"/>
                  </a:ext>
                </a:extLst>
              </a:tr>
              <a:tr h="58790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975011101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1 000 000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06364"/>
                  </a:ext>
                </a:extLst>
              </a:tr>
              <a:tr h="58790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b="1"/>
                        <a:t>Sum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/>
                        <a:t>975011101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b="1"/>
                        <a:t>4 000 000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52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33B311-4E0D-6AD7-D085-73C5E6780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32677"/>
              </p:ext>
            </p:extLst>
          </p:nvPr>
        </p:nvGraphicFramePr>
        <p:xfrm>
          <a:off x="238125" y="1194244"/>
          <a:ext cx="5400675" cy="1175810"/>
        </p:xfrm>
        <a:graphic>
          <a:graphicData uri="http://schemas.openxmlformats.org/drawingml/2006/table">
            <a:tbl>
              <a:tblPr firstRow="1" bandRow="1"/>
              <a:tblGrid>
                <a:gridCol w="1800225">
                  <a:extLst>
                    <a:ext uri="{9D8B030D-6E8A-4147-A177-3AD203B41FA5}">
                      <a16:colId xmlns:a16="http://schemas.microsoft.com/office/drawing/2014/main" val="2772952806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38147236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5772009"/>
                    </a:ext>
                  </a:extLst>
                </a:gridCol>
              </a:tblGrid>
              <a:tr h="58790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Delprosjekt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Eiersted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err="1"/>
                        <a:t>Kontraktsbeløp</a:t>
                      </a:r>
                      <a:endParaRPr lang="nb-NO" sz="20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11551"/>
                  </a:ext>
                </a:extLst>
              </a:tr>
              <a:tr h="58790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975011101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3 950 000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548883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AE3E27EE-2C87-A124-F1CB-16F219655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75730"/>
              </p:ext>
            </p:extLst>
          </p:nvPr>
        </p:nvGraphicFramePr>
        <p:xfrm>
          <a:off x="238125" y="5034764"/>
          <a:ext cx="9363074" cy="1188720"/>
        </p:xfrm>
        <a:graphic>
          <a:graphicData uri="http://schemas.openxmlformats.org/drawingml/2006/table">
            <a:tbl>
              <a:tblPr firstRow="1" bandRow="1"/>
              <a:tblGrid>
                <a:gridCol w="5181600">
                  <a:extLst>
                    <a:ext uri="{9D8B030D-6E8A-4147-A177-3AD203B41FA5}">
                      <a16:colId xmlns:a16="http://schemas.microsoft.com/office/drawing/2014/main" val="1933896617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410269295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01577636"/>
                    </a:ext>
                  </a:extLst>
                </a:gridCol>
                <a:gridCol w="1085849">
                  <a:extLst>
                    <a:ext uri="{9D8B030D-6E8A-4147-A177-3AD203B41FA5}">
                      <a16:colId xmlns:a16="http://schemas.microsoft.com/office/drawing/2014/main" val="200322469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Konto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err="1"/>
                        <a:t>Ksted</a:t>
                      </a:r>
                      <a:endParaRPr lang="nb-NO" sz="20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Delprosjekt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Beløp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573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9451 – Overforbruk BOA godskrevet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A (eier)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b="0"/>
                        <a:t>975011101 BOA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>
                          <a:solidFill>
                            <a:srgbClr val="00B050"/>
                          </a:solidFill>
                        </a:rPr>
                        <a:t>-50 000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7386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9452 –Overforbruk BOA belastet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/>
                        <a:t>A (eier)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 b="0"/>
                        <a:t>Avregning (BFV)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000">
                          <a:solidFill>
                            <a:srgbClr val="FF0000"/>
                          </a:solidFill>
                        </a:rPr>
                        <a:t>50 000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175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CAB7EE-1DB8-CB9C-250A-F5F5BF81F8E1}"/>
              </a:ext>
            </a:extLst>
          </p:cNvPr>
          <p:cNvSpPr txBox="1"/>
          <p:nvPr/>
        </p:nvSpPr>
        <p:spPr>
          <a:xfrm>
            <a:off x="152400" y="853033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Delprosjekt eiersted og </a:t>
            </a:r>
            <a:r>
              <a:rPr lang="nb-NO" err="1"/>
              <a:t>kontraktsbeløp</a:t>
            </a:r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47CCA-F980-2DCB-1617-34DC1B325BEB}"/>
              </a:ext>
            </a:extLst>
          </p:cNvPr>
          <p:cNvSpPr txBox="1"/>
          <p:nvPr/>
        </p:nvSpPr>
        <p:spPr>
          <a:xfrm>
            <a:off x="6418847" y="1527454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Regnskap ved periodeslutt for delprosjektet</a:t>
            </a:r>
            <a:br>
              <a:rPr lang="nb-NO"/>
            </a:br>
            <a:r>
              <a:rPr lang="nb-NO"/>
              <a:t>med kostnadssted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52A1E3-CE0E-E208-3F4D-0D74572C90CE}"/>
              </a:ext>
            </a:extLst>
          </p:cNvPr>
          <p:cNvSpPr txBox="1"/>
          <p:nvPr/>
        </p:nvSpPr>
        <p:spPr>
          <a:xfrm>
            <a:off x="238125" y="4638540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Postering av overforbruk mot avregning/BFV ved periodeslutt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A56FD-6E0B-6C32-DEFF-7B81DC07C9EC}"/>
              </a:ext>
            </a:extLst>
          </p:cNvPr>
          <p:cNvSpPr txBox="1"/>
          <p:nvPr/>
        </p:nvSpPr>
        <p:spPr>
          <a:xfrm>
            <a:off x="10115949" y="593467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*«Netto kostnad»</a:t>
            </a:r>
            <a:br>
              <a:rPr lang="nb-NO"/>
            </a:br>
            <a:r>
              <a:rPr lang="nb-NO"/>
              <a:t>= Kostnad </a:t>
            </a:r>
          </a:p>
          <a:p>
            <a:r>
              <a:rPr lang="nb-NO"/>
              <a:t>- egenfinansiering</a:t>
            </a:r>
          </a:p>
        </p:txBody>
      </p:sp>
    </p:spTree>
    <p:extLst>
      <p:ext uri="{BB962C8B-B14F-4D97-AF65-F5344CB8AC3E}">
        <p14:creationId xmlns:p14="http://schemas.microsoft.com/office/powerpoint/2010/main" val="8644789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FB47EA6-DE1D-A93F-DD0B-93044CC439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FB47EA6-DE1D-A93F-DD0B-93044CC43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93805F-FEBF-01F7-ADF3-07B2BCBD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/>
              <a:t>BOA-samspillet og overforbruk i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1FAD-9F0A-C71D-49E3-8745FFB0A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9478"/>
            <a:ext cx="10972800" cy="4904254"/>
          </a:xfrm>
        </p:spPr>
        <p:txBody>
          <a:bodyPr>
            <a:normAutofit fontScale="55000" lnSpcReduction="20000"/>
          </a:bodyPr>
          <a:lstStyle/>
          <a:p>
            <a:r>
              <a:rPr lang="nb-NO"/>
              <a:t>Nytt med prosjektmodulen i UNIT4 er at det er settes tak på inntektsføring i BOA-prosjektene i form av </a:t>
            </a:r>
            <a:r>
              <a:rPr lang="nb-NO" err="1"/>
              <a:t>kontraktsbeløp</a:t>
            </a:r>
            <a:endParaRPr lang="nb-NO"/>
          </a:p>
          <a:p>
            <a:endParaRPr lang="nb-NO"/>
          </a:p>
          <a:p>
            <a:r>
              <a:rPr lang="nb-NO"/>
              <a:t>Hvert delprosjekt har registrert </a:t>
            </a:r>
            <a:r>
              <a:rPr lang="nb-NO" err="1"/>
              <a:t>kontraktsbeløp</a:t>
            </a:r>
            <a:r>
              <a:rPr lang="nb-NO"/>
              <a:t> på seg</a:t>
            </a:r>
          </a:p>
          <a:p>
            <a:endParaRPr lang="nb-NO"/>
          </a:p>
          <a:p>
            <a:r>
              <a:rPr lang="nb-NO"/>
              <a:t>Dersom delprosjektet har kostnader utover </a:t>
            </a:r>
            <a:r>
              <a:rPr lang="nb-NO" err="1"/>
              <a:t>kontraktsbeløpet</a:t>
            </a:r>
            <a:r>
              <a:rPr lang="nb-NO"/>
              <a:t> ved periodeavslutning, vil </a:t>
            </a:r>
            <a:r>
              <a:rPr lang="nb-NO" err="1"/>
              <a:t>periodeavslutter</a:t>
            </a:r>
            <a:r>
              <a:rPr lang="nb-NO"/>
              <a:t> universitet (rolle organisert sentralt i FA) postere merforbruket mot delprosjektets eiersteds BFV (avregningsdelprosjekt)</a:t>
            </a:r>
          </a:p>
          <a:p>
            <a:pPr lvl="1"/>
            <a:r>
              <a:rPr lang="nb-NO"/>
              <a:t>Det vil si kredit BOA, </a:t>
            </a:r>
            <a:r>
              <a:rPr lang="nb-NO" err="1"/>
              <a:t>debit</a:t>
            </a:r>
            <a:r>
              <a:rPr lang="nb-NO"/>
              <a:t> BFV</a:t>
            </a:r>
          </a:p>
          <a:p>
            <a:endParaRPr lang="nb-NO"/>
          </a:p>
          <a:p>
            <a:r>
              <a:rPr lang="nb-NO"/>
              <a:t>Krever god kvalitet i budsjettering og oppfølging av det enkelte BOA-prosjektet</a:t>
            </a:r>
          </a:p>
          <a:p>
            <a:endParaRPr lang="nb-NO"/>
          </a:p>
          <a:p>
            <a:r>
              <a:rPr lang="nb-NO"/>
              <a:t>Overforbruk etableres som egen gruppe i samspillet slik at det kommer eksplisitt frem</a:t>
            </a:r>
          </a:p>
          <a:p>
            <a:endParaRPr lang="nb-NO"/>
          </a:p>
          <a:p>
            <a:r>
              <a:rPr lang="nb-NO"/>
              <a:t>Det vil produseres støtterapport i BEVISST som spesifiserer enhetens overforbruk for siste periode, til bruk av </a:t>
            </a:r>
            <a:r>
              <a:rPr lang="nb-NO" err="1"/>
              <a:t>controller</a:t>
            </a:r>
            <a:r>
              <a:rPr lang="nb-NO"/>
              <a:t> og prosjektøkonom når overforbruk må håndteres.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C88C9-7A2E-F29E-0E36-66ED8257851F}"/>
              </a:ext>
            </a:extLst>
          </p:cNvPr>
          <p:cNvSpPr/>
          <p:nvPr/>
        </p:nvSpPr>
        <p:spPr>
          <a:xfrm>
            <a:off x="2535637" y="1789531"/>
            <a:ext cx="7309590" cy="3724917"/>
          </a:xfrm>
          <a:prstGeom prst="rect">
            <a:avLst/>
          </a:prstGeom>
          <a:solidFill>
            <a:srgbClr val="00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Dette er viktig å være klar over på nyåret – det vil være viktig å få på plass korrekt </a:t>
            </a:r>
            <a:r>
              <a:rPr lang="nb-NO" err="1"/>
              <a:t>kontraktsbeløp</a:t>
            </a:r>
            <a:r>
              <a:rPr lang="nb-NO"/>
              <a:t> på delprosjektene i BOA før periodeslutt for januar.</a:t>
            </a:r>
            <a:br>
              <a:rPr lang="nb-NO"/>
            </a:br>
            <a:br>
              <a:rPr lang="nb-NO"/>
            </a:br>
            <a:r>
              <a:rPr lang="nb-NO"/>
              <a:t>Dersom kostnadene* i prosjektet overgår </a:t>
            </a:r>
            <a:r>
              <a:rPr lang="nb-NO" err="1"/>
              <a:t>kontraktsbeløpet</a:t>
            </a:r>
            <a:r>
              <a:rPr lang="nb-NO"/>
              <a:t> </a:t>
            </a:r>
            <a:r>
              <a:rPr lang="nb-NO" b="1"/>
              <a:t>vil eierstedets BFV dekke den overskytende kostnaden</a:t>
            </a:r>
            <a:r>
              <a:rPr lang="nb-NO"/>
              <a:t> ved periodeavslutning gjennom postering av overforbruk.</a:t>
            </a:r>
          </a:p>
          <a:p>
            <a:pPr algn="ctr"/>
            <a:endParaRPr lang="nb-NO"/>
          </a:p>
          <a:p>
            <a:pPr algn="ctr"/>
            <a:r>
              <a:rPr lang="nb-NO"/>
              <a:t>Dersom </a:t>
            </a:r>
            <a:r>
              <a:rPr lang="nb-NO" err="1"/>
              <a:t>kontraktsbeløp</a:t>
            </a:r>
            <a:r>
              <a:rPr lang="nb-NO"/>
              <a:t> ikke registreres </a:t>
            </a:r>
            <a:r>
              <a:rPr lang="nb-NO" b="1"/>
              <a:t>vil eierstedets BFV dekke alle kostnader* i delprosjektet ved periodeavslutning</a:t>
            </a:r>
            <a:r>
              <a:rPr lang="nb-NO"/>
              <a:t> gjennom postering av overforbruk.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D9B35-C6E2-6B99-7D60-CBF7AD908BE1}"/>
              </a:ext>
            </a:extLst>
          </p:cNvPr>
          <p:cNvSpPr txBox="1"/>
          <p:nvPr/>
        </p:nvSpPr>
        <p:spPr>
          <a:xfrm>
            <a:off x="10115949" y="593467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*«Netto kostnad»</a:t>
            </a:r>
            <a:br>
              <a:rPr lang="nb-NO"/>
            </a:br>
            <a:r>
              <a:rPr lang="nb-NO"/>
              <a:t>= Kostnad </a:t>
            </a:r>
          </a:p>
          <a:p>
            <a:r>
              <a:rPr lang="nb-NO"/>
              <a:t>- egenfinansiering</a:t>
            </a:r>
          </a:p>
        </p:txBody>
      </p:sp>
    </p:spTree>
    <p:extLst>
      <p:ext uri="{BB962C8B-B14F-4D97-AF65-F5344CB8AC3E}">
        <p14:creationId xmlns:p14="http://schemas.microsoft.com/office/powerpoint/2010/main" val="227378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186104-90F2-434C-B242-619204AE44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186104-90F2-434C-B242-619204AE4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Google Shape;64;p14"/>
          <p:cNvSpPr/>
          <p:nvPr/>
        </p:nvSpPr>
        <p:spPr>
          <a:xfrm>
            <a:off x="160500" y="1037200"/>
            <a:ext cx="3252129" cy="1227200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361343" y="1199003"/>
            <a:ext cx="258589" cy="261968"/>
            <a:chOff x="1666956" y="1240325"/>
            <a:chExt cx="303984" cy="308004"/>
          </a:xfrm>
        </p:grpSpPr>
        <p:sp>
          <p:nvSpPr>
            <p:cNvPr id="66" name="Google Shape;66;p14"/>
            <p:cNvSpPr/>
            <p:nvPr/>
          </p:nvSpPr>
          <p:spPr>
            <a:xfrm>
              <a:off x="1727507" y="1291970"/>
              <a:ext cx="175198" cy="231781"/>
            </a:xfrm>
            <a:custGeom>
              <a:avLst/>
              <a:gdLst/>
              <a:ahLst/>
              <a:cxnLst/>
              <a:rect l="l" t="t" r="r" b="b"/>
              <a:pathLst>
                <a:path w="570" h="745" extrusionOk="0">
                  <a:moveTo>
                    <a:pt x="383" y="1"/>
                  </a:moveTo>
                  <a:cubicBezTo>
                    <a:pt x="357" y="1"/>
                    <a:pt x="293" y="1"/>
                    <a:pt x="238" y="40"/>
                  </a:cubicBezTo>
                  <a:cubicBezTo>
                    <a:pt x="80" y="43"/>
                    <a:pt x="56" y="119"/>
                    <a:pt x="56" y="191"/>
                  </a:cubicBezTo>
                  <a:cubicBezTo>
                    <a:pt x="56" y="212"/>
                    <a:pt x="61" y="251"/>
                    <a:pt x="64" y="272"/>
                  </a:cubicBezTo>
                  <a:cubicBezTo>
                    <a:pt x="53" y="278"/>
                    <a:pt x="43" y="283"/>
                    <a:pt x="38" y="291"/>
                  </a:cubicBezTo>
                  <a:cubicBezTo>
                    <a:pt x="27" y="299"/>
                    <a:pt x="22" y="317"/>
                    <a:pt x="24" y="333"/>
                  </a:cubicBezTo>
                  <a:lnTo>
                    <a:pt x="35" y="409"/>
                  </a:lnTo>
                  <a:cubicBezTo>
                    <a:pt x="38" y="433"/>
                    <a:pt x="56" y="452"/>
                    <a:pt x="80" y="454"/>
                  </a:cubicBezTo>
                  <a:cubicBezTo>
                    <a:pt x="88" y="507"/>
                    <a:pt x="114" y="560"/>
                    <a:pt x="148" y="599"/>
                  </a:cubicBezTo>
                  <a:lnTo>
                    <a:pt x="135" y="660"/>
                  </a:lnTo>
                  <a:lnTo>
                    <a:pt x="14" y="712"/>
                  </a:lnTo>
                  <a:cubicBezTo>
                    <a:pt x="3" y="718"/>
                    <a:pt x="1" y="726"/>
                    <a:pt x="3" y="733"/>
                  </a:cubicBezTo>
                  <a:cubicBezTo>
                    <a:pt x="9" y="742"/>
                    <a:pt x="14" y="745"/>
                    <a:pt x="20" y="745"/>
                  </a:cubicBezTo>
                  <a:cubicBezTo>
                    <a:pt x="22" y="745"/>
                    <a:pt x="25" y="745"/>
                    <a:pt x="27" y="744"/>
                  </a:cubicBezTo>
                  <a:lnTo>
                    <a:pt x="159" y="689"/>
                  </a:lnTo>
                  <a:cubicBezTo>
                    <a:pt x="167" y="689"/>
                    <a:pt x="169" y="686"/>
                    <a:pt x="169" y="678"/>
                  </a:cubicBezTo>
                  <a:lnTo>
                    <a:pt x="188" y="602"/>
                  </a:lnTo>
                  <a:cubicBezTo>
                    <a:pt x="193" y="596"/>
                    <a:pt x="188" y="589"/>
                    <a:pt x="185" y="586"/>
                  </a:cubicBezTo>
                  <a:cubicBezTo>
                    <a:pt x="146" y="549"/>
                    <a:pt x="119" y="494"/>
                    <a:pt x="117" y="441"/>
                  </a:cubicBezTo>
                  <a:cubicBezTo>
                    <a:pt x="117" y="430"/>
                    <a:pt x="109" y="425"/>
                    <a:pt x="101" y="425"/>
                  </a:cubicBezTo>
                  <a:lnTo>
                    <a:pt x="93" y="425"/>
                  </a:lnTo>
                  <a:cubicBezTo>
                    <a:pt x="82" y="425"/>
                    <a:pt x="75" y="415"/>
                    <a:pt x="75" y="404"/>
                  </a:cubicBezTo>
                  <a:lnTo>
                    <a:pt x="64" y="330"/>
                  </a:lnTo>
                  <a:cubicBezTo>
                    <a:pt x="64" y="322"/>
                    <a:pt x="67" y="317"/>
                    <a:pt x="69" y="312"/>
                  </a:cubicBezTo>
                  <a:cubicBezTo>
                    <a:pt x="75" y="309"/>
                    <a:pt x="80" y="307"/>
                    <a:pt x="88" y="307"/>
                  </a:cubicBezTo>
                  <a:lnTo>
                    <a:pt x="90" y="307"/>
                  </a:lnTo>
                  <a:cubicBezTo>
                    <a:pt x="96" y="307"/>
                    <a:pt x="101" y="304"/>
                    <a:pt x="104" y="301"/>
                  </a:cubicBezTo>
                  <a:cubicBezTo>
                    <a:pt x="106" y="296"/>
                    <a:pt x="106" y="291"/>
                    <a:pt x="106" y="285"/>
                  </a:cubicBezTo>
                  <a:cubicBezTo>
                    <a:pt x="106" y="283"/>
                    <a:pt x="96" y="214"/>
                    <a:pt x="96" y="191"/>
                  </a:cubicBezTo>
                  <a:cubicBezTo>
                    <a:pt x="96" y="127"/>
                    <a:pt x="109" y="72"/>
                    <a:pt x="251" y="72"/>
                  </a:cubicBezTo>
                  <a:cubicBezTo>
                    <a:pt x="254" y="72"/>
                    <a:pt x="259" y="72"/>
                    <a:pt x="262" y="69"/>
                  </a:cubicBezTo>
                  <a:cubicBezTo>
                    <a:pt x="304" y="38"/>
                    <a:pt x="351" y="32"/>
                    <a:pt x="391" y="32"/>
                  </a:cubicBezTo>
                  <a:cubicBezTo>
                    <a:pt x="446" y="32"/>
                    <a:pt x="483" y="51"/>
                    <a:pt x="504" y="83"/>
                  </a:cubicBezTo>
                  <a:cubicBezTo>
                    <a:pt x="530" y="122"/>
                    <a:pt x="523" y="146"/>
                    <a:pt x="509" y="159"/>
                  </a:cubicBezTo>
                  <a:lnTo>
                    <a:pt x="488" y="177"/>
                  </a:lnTo>
                  <a:cubicBezTo>
                    <a:pt x="488" y="183"/>
                    <a:pt x="486" y="185"/>
                    <a:pt x="486" y="188"/>
                  </a:cubicBezTo>
                  <a:lnTo>
                    <a:pt x="483" y="283"/>
                  </a:lnTo>
                  <a:cubicBezTo>
                    <a:pt x="483" y="291"/>
                    <a:pt x="483" y="293"/>
                    <a:pt x="486" y="296"/>
                  </a:cubicBezTo>
                  <a:cubicBezTo>
                    <a:pt x="488" y="301"/>
                    <a:pt x="496" y="304"/>
                    <a:pt x="499" y="304"/>
                  </a:cubicBezTo>
                  <a:cubicBezTo>
                    <a:pt x="504" y="304"/>
                    <a:pt x="512" y="307"/>
                    <a:pt x="515" y="309"/>
                  </a:cubicBezTo>
                  <a:cubicBezTo>
                    <a:pt x="523" y="314"/>
                    <a:pt x="523" y="320"/>
                    <a:pt x="523" y="328"/>
                  </a:cubicBezTo>
                  <a:lnTo>
                    <a:pt x="512" y="401"/>
                  </a:lnTo>
                  <a:cubicBezTo>
                    <a:pt x="512" y="412"/>
                    <a:pt x="501" y="423"/>
                    <a:pt x="488" y="423"/>
                  </a:cubicBezTo>
                  <a:cubicBezTo>
                    <a:pt x="478" y="423"/>
                    <a:pt x="472" y="428"/>
                    <a:pt x="472" y="438"/>
                  </a:cubicBezTo>
                  <a:cubicBezTo>
                    <a:pt x="470" y="494"/>
                    <a:pt x="438" y="552"/>
                    <a:pt x="399" y="586"/>
                  </a:cubicBezTo>
                  <a:cubicBezTo>
                    <a:pt x="396" y="591"/>
                    <a:pt x="396" y="596"/>
                    <a:pt x="396" y="604"/>
                  </a:cubicBezTo>
                  <a:lnTo>
                    <a:pt x="412" y="676"/>
                  </a:lnTo>
                  <a:cubicBezTo>
                    <a:pt x="412" y="678"/>
                    <a:pt x="420" y="683"/>
                    <a:pt x="422" y="686"/>
                  </a:cubicBezTo>
                  <a:lnTo>
                    <a:pt x="554" y="741"/>
                  </a:lnTo>
                  <a:lnTo>
                    <a:pt x="562" y="741"/>
                  </a:lnTo>
                  <a:cubicBezTo>
                    <a:pt x="567" y="741"/>
                    <a:pt x="570" y="739"/>
                    <a:pt x="562" y="733"/>
                  </a:cubicBezTo>
                  <a:cubicBezTo>
                    <a:pt x="565" y="726"/>
                    <a:pt x="562" y="715"/>
                    <a:pt x="552" y="712"/>
                  </a:cubicBezTo>
                  <a:lnTo>
                    <a:pt x="430" y="660"/>
                  </a:lnTo>
                  <a:lnTo>
                    <a:pt x="417" y="604"/>
                  </a:lnTo>
                  <a:cubicBezTo>
                    <a:pt x="457" y="565"/>
                    <a:pt x="483" y="512"/>
                    <a:pt x="488" y="454"/>
                  </a:cubicBezTo>
                  <a:cubicBezTo>
                    <a:pt x="507" y="449"/>
                    <a:pt x="525" y="433"/>
                    <a:pt x="528" y="409"/>
                  </a:cubicBezTo>
                  <a:lnTo>
                    <a:pt x="538" y="333"/>
                  </a:lnTo>
                  <a:cubicBezTo>
                    <a:pt x="541" y="317"/>
                    <a:pt x="536" y="304"/>
                    <a:pt x="525" y="291"/>
                  </a:cubicBezTo>
                  <a:cubicBezTo>
                    <a:pt x="517" y="283"/>
                    <a:pt x="512" y="278"/>
                    <a:pt x="501" y="272"/>
                  </a:cubicBezTo>
                  <a:lnTo>
                    <a:pt x="504" y="199"/>
                  </a:lnTo>
                  <a:lnTo>
                    <a:pt x="523" y="180"/>
                  </a:lnTo>
                  <a:cubicBezTo>
                    <a:pt x="544" y="162"/>
                    <a:pt x="562" y="122"/>
                    <a:pt x="525" y="67"/>
                  </a:cubicBezTo>
                  <a:cubicBezTo>
                    <a:pt x="499" y="22"/>
                    <a:pt x="449" y="1"/>
                    <a:pt x="383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666956" y="1240325"/>
              <a:ext cx="303984" cy="308004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96" y="35"/>
                  </a:moveTo>
                  <a:cubicBezTo>
                    <a:pt x="749" y="35"/>
                    <a:pt x="957" y="243"/>
                    <a:pt x="957" y="496"/>
                  </a:cubicBezTo>
                  <a:cubicBezTo>
                    <a:pt x="957" y="749"/>
                    <a:pt x="749" y="957"/>
                    <a:pt x="496" y="957"/>
                  </a:cubicBezTo>
                  <a:cubicBezTo>
                    <a:pt x="240" y="957"/>
                    <a:pt x="34" y="749"/>
                    <a:pt x="34" y="496"/>
                  </a:cubicBezTo>
                  <a:cubicBezTo>
                    <a:pt x="34" y="243"/>
                    <a:pt x="240" y="35"/>
                    <a:pt x="496" y="35"/>
                  </a:cubicBezTo>
                  <a:close/>
                  <a:moveTo>
                    <a:pt x="496" y="1"/>
                  </a:moveTo>
                  <a:cubicBezTo>
                    <a:pt x="221" y="1"/>
                    <a:pt x="0" y="222"/>
                    <a:pt x="0" y="496"/>
                  </a:cubicBezTo>
                  <a:cubicBezTo>
                    <a:pt x="0" y="770"/>
                    <a:pt x="221" y="989"/>
                    <a:pt x="496" y="989"/>
                  </a:cubicBezTo>
                  <a:cubicBezTo>
                    <a:pt x="764" y="989"/>
                    <a:pt x="988" y="770"/>
                    <a:pt x="988" y="496"/>
                  </a:cubicBezTo>
                  <a:cubicBezTo>
                    <a:pt x="988" y="222"/>
                    <a:pt x="767" y="1"/>
                    <a:pt x="49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8" name="Google Shape;68;p14"/>
          <p:cNvSpPr txBox="1"/>
          <p:nvPr/>
        </p:nvSpPr>
        <p:spPr>
          <a:xfrm>
            <a:off x="665033" y="1157384"/>
            <a:ext cx="1237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Formål</a:t>
            </a:r>
            <a:endParaRPr kumimoji="0" sz="1733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13333" y="1401000"/>
            <a:ext cx="3130192" cy="10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Være en ekspert og kollegaveileder innen PBO-prosessen</a:t>
            </a:r>
            <a:r>
              <a:rPr kumimoji="0" lang="nb-NO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Bidra i forbedring av prosessen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lang="nb-NO" sz="900"/>
              <a:t>Planlegge og tilrettelegge for gjennomføring av enhetens PBO-prosess</a:t>
            </a: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58368" y="4687287"/>
            <a:ext cx="3259815" cy="13930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90577" y="271769"/>
            <a:ext cx="786400" cy="6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2" name="Google Shape;72;p14"/>
          <p:cNvGrpSpPr/>
          <p:nvPr/>
        </p:nvGrpSpPr>
        <p:grpSpPr>
          <a:xfrm>
            <a:off x="228778" y="4803958"/>
            <a:ext cx="258591" cy="285753"/>
            <a:chOff x="2846355" y="2693001"/>
            <a:chExt cx="275018" cy="303907"/>
          </a:xfrm>
        </p:grpSpPr>
        <p:sp>
          <p:nvSpPr>
            <p:cNvPr id="73" name="Google Shape;73;p14"/>
            <p:cNvSpPr/>
            <p:nvPr/>
          </p:nvSpPr>
          <p:spPr>
            <a:xfrm>
              <a:off x="2946836" y="2805161"/>
              <a:ext cx="80508" cy="60536"/>
            </a:xfrm>
            <a:custGeom>
              <a:avLst/>
              <a:gdLst/>
              <a:ahLst/>
              <a:cxnLst/>
              <a:rect l="l" t="t" r="r" b="b"/>
              <a:pathLst>
                <a:path w="262" h="197" extrusionOk="0">
                  <a:moveTo>
                    <a:pt x="244" y="0"/>
                  </a:moveTo>
                  <a:cubicBezTo>
                    <a:pt x="240" y="0"/>
                    <a:pt x="236" y="2"/>
                    <a:pt x="232" y="4"/>
                  </a:cubicBezTo>
                  <a:lnTo>
                    <a:pt x="82" y="157"/>
                  </a:lnTo>
                  <a:lnTo>
                    <a:pt x="30" y="104"/>
                  </a:lnTo>
                  <a:cubicBezTo>
                    <a:pt x="26" y="100"/>
                    <a:pt x="21" y="98"/>
                    <a:pt x="17" y="98"/>
                  </a:cubicBezTo>
                  <a:cubicBezTo>
                    <a:pt x="12" y="98"/>
                    <a:pt x="8" y="100"/>
                    <a:pt x="6" y="104"/>
                  </a:cubicBezTo>
                  <a:cubicBezTo>
                    <a:pt x="1" y="110"/>
                    <a:pt x="1" y="120"/>
                    <a:pt x="6" y="128"/>
                  </a:cubicBezTo>
                  <a:lnTo>
                    <a:pt x="72" y="194"/>
                  </a:lnTo>
                  <a:cubicBezTo>
                    <a:pt x="74" y="197"/>
                    <a:pt x="82" y="197"/>
                    <a:pt x="85" y="197"/>
                  </a:cubicBezTo>
                  <a:cubicBezTo>
                    <a:pt x="88" y="197"/>
                    <a:pt x="93" y="194"/>
                    <a:pt x="90" y="194"/>
                  </a:cubicBezTo>
                  <a:lnTo>
                    <a:pt x="256" y="28"/>
                  </a:lnTo>
                  <a:cubicBezTo>
                    <a:pt x="261" y="23"/>
                    <a:pt x="261" y="12"/>
                    <a:pt x="256" y="4"/>
                  </a:cubicBezTo>
                  <a:cubicBezTo>
                    <a:pt x="252" y="2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846355" y="2693001"/>
              <a:ext cx="275018" cy="303907"/>
            </a:xfrm>
            <a:custGeom>
              <a:avLst/>
              <a:gdLst/>
              <a:ahLst/>
              <a:cxnLst/>
              <a:rect l="l" t="t" r="r" b="b"/>
              <a:pathLst>
                <a:path w="895" h="989" extrusionOk="0">
                  <a:moveTo>
                    <a:pt x="446" y="34"/>
                  </a:moveTo>
                  <a:lnTo>
                    <a:pt x="857" y="158"/>
                  </a:lnTo>
                  <a:lnTo>
                    <a:pt x="857" y="598"/>
                  </a:lnTo>
                  <a:cubicBezTo>
                    <a:pt x="857" y="746"/>
                    <a:pt x="617" y="901"/>
                    <a:pt x="446" y="954"/>
                  </a:cubicBezTo>
                  <a:cubicBezTo>
                    <a:pt x="275" y="901"/>
                    <a:pt x="32" y="746"/>
                    <a:pt x="32" y="598"/>
                  </a:cubicBezTo>
                  <a:lnTo>
                    <a:pt x="32" y="158"/>
                  </a:lnTo>
                  <a:lnTo>
                    <a:pt x="446" y="34"/>
                  </a:lnTo>
                  <a:close/>
                  <a:moveTo>
                    <a:pt x="441" y="0"/>
                  </a:moveTo>
                  <a:lnTo>
                    <a:pt x="14" y="132"/>
                  </a:lnTo>
                  <a:cubicBezTo>
                    <a:pt x="3" y="137"/>
                    <a:pt x="1" y="142"/>
                    <a:pt x="1" y="150"/>
                  </a:cubicBezTo>
                  <a:lnTo>
                    <a:pt x="1" y="601"/>
                  </a:lnTo>
                  <a:cubicBezTo>
                    <a:pt x="1" y="783"/>
                    <a:pt x="288" y="944"/>
                    <a:pt x="441" y="988"/>
                  </a:cubicBezTo>
                  <a:lnTo>
                    <a:pt x="451" y="988"/>
                  </a:lnTo>
                  <a:cubicBezTo>
                    <a:pt x="607" y="944"/>
                    <a:pt x="894" y="783"/>
                    <a:pt x="894" y="601"/>
                  </a:cubicBezTo>
                  <a:lnTo>
                    <a:pt x="894" y="150"/>
                  </a:lnTo>
                  <a:cubicBezTo>
                    <a:pt x="894" y="142"/>
                    <a:pt x="886" y="137"/>
                    <a:pt x="881" y="132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917030" y="2764292"/>
              <a:ext cx="132131" cy="131519"/>
            </a:xfrm>
            <a:custGeom>
              <a:avLst/>
              <a:gdLst/>
              <a:ahLst/>
              <a:cxnLst/>
              <a:rect l="l" t="t" r="r" b="b"/>
              <a:pathLst>
                <a:path w="430" h="428" extrusionOk="0">
                  <a:moveTo>
                    <a:pt x="216" y="32"/>
                  </a:moveTo>
                  <a:cubicBezTo>
                    <a:pt x="314" y="32"/>
                    <a:pt x="395" y="116"/>
                    <a:pt x="395" y="214"/>
                  </a:cubicBezTo>
                  <a:cubicBezTo>
                    <a:pt x="395" y="314"/>
                    <a:pt x="314" y="395"/>
                    <a:pt x="216" y="395"/>
                  </a:cubicBezTo>
                  <a:cubicBezTo>
                    <a:pt x="116" y="395"/>
                    <a:pt x="34" y="314"/>
                    <a:pt x="34" y="214"/>
                  </a:cubicBezTo>
                  <a:cubicBezTo>
                    <a:pt x="34" y="116"/>
                    <a:pt x="116" y="32"/>
                    <a:pt x="216" y="32"/>
                  </a:cubicBezTo>
                  <a:close/>
                  <a:moveTo>
                    <a:pt x="216" y="0"/>
                  </a:moveTo>
                  <a:cubicBezTo>
                    <a:pt x="98" y="0"/>
                    <a:pt x="0" y="95"/>
                    <a:pt x="0" y="214"/>
                  </a:cubicBezTo>
                  <a:cubicBezTo>
                    <a:pt x="0" y="332"/>
                    <a:pt x="98" y="427"/>
                    <a:pt x="216" y="427"/>
                  </a:cubicBezTo>
                  <a:cubicBezTo>
                    <a:pt x="329" y="427"/>
                    <a:pt x="430" y="332"/>
                    <a:pt x="430" y="214"/>
                  </a:cubicBezTo>
                  <a:cubicBezTo>
                    <a:pt x="430" y="95"/>
                    <a:pt x="335" y="0"/>
                    <a:pt x="216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6" name="Google Shape;76;p14"/>
          <p:cNvSpPr/>
          <p:nvPr/>
        </p:nvSpPr>
        <p:spPr>
          <a:xfrm>
            <a:off x="3488976" y="3460031"/>
            <a:ext cx="4416953" cy="2629206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682452" y="3649342"/>
            <a:ext cx="258600" cy="249511"/>
          </a:xfrm>
          <a:custGeom>
            <a:avLst/>
            <a:gdLst/>
            <a:ahLst/>
            <a:cxnLst/>
            <a:rect l="l" t="t" r="r" b="b"/>
            <a:pathLst>
              <a:path w="995" h="960" extrusionOk="0">
                <a:moveTo>
                  <a:pt x="541" y="43"/>
                </a:moveTo>
                <a:cubicBezTo>
                  <a:pt x="562" y="43"/>
                  <a:pt x="625" y="101"/>
                  <a:pt x="625" y="174"/>
                </a:cubicBezTo>
                <a:cubicBezTo>
                  <a:pt x="625" y="246"/>
                  <a:pt x="586" y="348"/>
                  <a:pt x="586" y="348"/>
                </a:cubicBezTo>
                <a:cubicBezTo>
                  <a:pt x="583" y="356"/>
                  <a:pt x="583" y="362"/>
                  <a:pt x="586" y="364"/>
                </a:cubicBezTo>
                <a:cubicBezTo>
                  <a:pt x="588" y="369"/>
                  <a:pt x="594" y="372"/>
                  <a:pt x="599" y="372"/>
                </a:cubicBezTo>
                <a:lnTo>
                  <a:pt x="886" y="372"/>
                </a:lnTo>
                <a:cubicBezTo>
                  <a:pt x="920" y="372"/>
                  <a:pt x="955" y="401"/>
                  <a:pt x="957" y="438"/>
                </a:cubicBezTo>
                <a:cubicBezTo>
                  <a:pt x="957" y="464"/>
                  <a:pt x="944" y="493"/>
                  <a:pt x="926" y="507"/>
                </a:cubicBezTo>
                <a:cubicBezTo>
                  <a:pt x="923" y="507"/>
                  <a:pt x="918" y="514"/>
                  <a:pt x="918" y="520"/>
                </a:cubicBezTo>
                <a:cubicBezTo>
                  <a:pt x="918" y="528"/>
                  <a:pt x="923" y="530"/>
                  <a:pt x="928" y="533"/>
                </a:cubicBezTo>
                <a:cubicBezTo>
                  <a:pt x="944" y="543"/>
                  <a:pt x="957" y="562"/>
                  <a:pt x="957" y="583"/>
                </a:cubicBezTo>
                <a:cubicBezTo>
                  <a:pt x="957" y="612"/>
                  <a:pt x="939" y="636"/>
                  <a:pt x="910" y="638"/>
                </a:cubicBezTo>
                <a:cubicBezTo>
                  <a:pt x="902" y="638"/>
                  <a:pt x="899" y="641"/>
                  <a:pt x="897" y="649"/>
                </a:cubicBezTo>
                <a:cubicBezTo>
                  <a:pt x="891" y="654"/>
                  <a:pt x="897" y="662"/>
                  <a:pt x="899" y="665"/>
                </a:cubicBezTo>
                <a:cubicBezTo>
                  <a:pt x="910" y="678"/>
                  <a:pt x="915" y="691"/>
                  <a:pt x="915" y="707"/>
                </a:cubicBezTo>
                <a:cubicBezTo>
                  <a:pt x="915" y="733"/>
                  <a:pt x="891" y="760"/>
                  <a:pt x="865" y="765"/>
                </a:cubicBezTo>
                <a:cubicBezTo>
                  <a:pt x="860" y="765"/>
                  <a:pt x="857" y="767"/>
                  <a:pt x="852" y="773"/>
                </a:cubicBezTo>
                <a:cubicBezTo>
                  <a:pt x="849" y="781"/>
                  <a:pt x="852" y="789"/>
                  <a:pt x="857" y="791"/>
                </a:cubicBezTo>
                <a:cubicBezTo>
                  <a:pt x="873" y="807"/>
                  <a:pt x="878" y="836"/>
                  <a:pt x="862" y="868"/>
                </a:cubicBezTo>
                <a:cubicBezTo>
                  <a:pt x="852" y="883"/>
                  <a:pt x="834" y="894"/>
                  <a:pt x="810" y="894"/>
                </a:cubicBezTo>
                <a:lnTo>
                  <a:pt x="430" y="894"/>
                </a:lnTo>
                <a:cubicBezTo>
                  <a:pt x="401" y="894"/>
                  <a:pt x="346" y="875"/>
                  <a:pt x="322" y="857"/>
                </a:cubicBezTo>
                <a:cubicBezTo>
                  <a:pt x="320" y="849"/>
                  <a:pt x="312" y="844"/>
                  <a:pt x="306" y="844"/>
                </a:cubicBezTo>
                <a:cubicBezTo>
                  <a:pt x="296" y="844"/>
                  <a:pt x="291" y="849"/>
                  <a:pt x="291" y="860"/>
                </a:cubicBezTo>
                <a:cubicBezTo>
                  <a:pt x="291" y="897"/>
                  <a:pt x="259" y="926"/>
                  <a:pt x="225" y="926"/>
                </a:cubicBezTo>
                <a:lnTo>
                  <a:pt x="82" y="926"/>
                </a:lnTo>
                <a:cubicBezTo>
                  <a:pt x="56" y="926"/>
                  <a:pt x="32" y="902"/>
                  <a:pt x="32" y="875"/>
                </a:cubicBezTo>
                <a:lnTo>
                  <a:pt x="32" y="449"/>
                </a:lnTo>
                <a:cubicBezTo>
                  <a:pt x="32" y="422"/>
                  <a:pt x="56" y="398"/>
                  <a:pt x="82" y="398"/>
                </a:cubicBezTo>
                <a:lnTo>
                  <a:pt x="82" y="409"/>
                </a:lnTo>
                <a:lnTo>
                  <a:pt x="254" y="409"/>
                </a:lnTo>
                <a:cubicBezTo>
                  <a:pt x="280" y="409"/>
                  <a:pt x="304" y="430"/>
                  <a:pt x="304" y="456"/>
                </a:cubicBezTo>
                <a:lnTo>
                  <a:pt x="304" y="493"/>
                </a:lnTo>
                <a:cubicBezTo>
                  <a:pt x="304" y="496"/>
                  <a:pt x="306" y="504"/>
                  <a:pt x="309" y="507"/>
                </a:cubicBezTo>
                <a:cubicBezTo>
                  <a:pt x="313" y="508"/>
                  <a:pt x="316" y="508"/>
                  <a:pt x="318" y="508"/>
                </a:cubicBezTo>
                <a:cubicBezTo>
                  <a:pt x="320" y="508"/>
                  <a:pt x="322" y="508"/>
                  <a:pt x="325" y="507"/>
                </a:cubicBezTo>
                <a:lnTo>
                  <a:pt x="364" y="488"/>
                </a:lnTo>
                <a:cubicBezTo>
                  <a:pt x="367" y="488"/>
                  <a:pt x="372" y="483"/>
                  <a:pt x="372" y="480"/>
                </a:cubicBezTo>
                <a:lnTo>
                  <a:pt x="496" y="211"/>
                </a:lnTo>
                <a:lnTo>
                  <a:pt x="496" y="203"/>
                </a:lnTo>
                <a:lnTo>
                  <a:pt x="496" y="58"/>
                </a:lnTo>
                <a:cubicBezTo>
                  <a:pt x="504" y="53"/>
                  <a:pt x="520" y="43"/>
                  <a:pt x="541" y="43"/>
                </a:cubicBezTo>
                <a:close/>
                <a:moveTo>
                  <a:pt x="536" y="1"/>
                </a:moveTo>
                <a:cubicBezTo>
                  <a:pt x="494" y="1"/>
                  <a:pt x="465" y="30"/>
                  <a:pt x="465" y="30"/>
                </a:cubicBezTo>
                <a:cubicBezTo>
                  <a:pt x="465" y="32"/>
                  <a:pt x="462" y="40"/>
                  <a:pt x="462" y="43"/>
                </a:cubicBezTo>
                <a:lnTo>
                  <a:pt x="462" y="190"/>
                </a:lnTo>
                <a:lnTo>
                  <a:pt x="343" y="451"/>
                </a:lnTo>
                <a:lnTo>
                  <a:pt x="330" y="459"/>
                </a:lnTo>
                <a:lnTo>
                  <a:pt x="330" y="449"/>
                </a:lnTo>
                <a:cubicBezTo>
                  <a:pt x="330" y="401"/>
                  <a:pt x="293" y="367"/>
                  <a:pt x="246" y="367"/>
                </a:cubicBezTo>
                <a:lnTo>
                  <a:pt x="82" y="367"/>
                </a:lnTo>
                <a:cubicBezTo>
                  <a:pt x="35" y="367"/>
                  <a:pt x="1" y="401"/>
                  <a:pt x="1" y="449"/>
                </a:cubicBezTo>
                <a:lnTo>
                  <a:pt x="1" y="875"/>
                </a:lnTo>
                <a:cubicBezTo>
                  <a:pt x="1" y="923"/>
                  <a:pt x="35" y="960"/>
                  <a:pt x="82" y="960"/>
                </a:cubicBezTo>
                <a:lnTo>
                  <a:pt x="225" y="960"/>
                </a:lnTo>
                <a:cubicBezTo>
                  <a:pt x="267" y="960"/>
                  <a:pt x="304" y="933"/>
                  <a:pt x="317" y="889"/>
                </a:cubicBezTo>
                <a:cubicBezTo>
                  <a:pt x="351" y="910"/>
                  <a:pt x="401" y="923"/>
                  <a:pt x="430" y="923"/>
                </a:cubicBezTo>
                <a:lnTo>
                  <a:pt x="810" y="923"/>
                </a:lnTo>
                <a:cubicBezTo>
                  <a:pt x="847" y="923"/>
                  <a:pt x="876" y="907"/>
                  <a:pt x="891" y="881"/>
                </a:cubicBezTo>
                <a:cubicBezTo>
                  <a:pt x="913" y="846"/>
                  <a:pt x="910" y="810"/>
                  <a:pt x="897" y="783"/>
                </a:cubicBezTo>
                <a:cubicBezTo>
                  <a:pt x="926" y="770"/>
                  <a:pt x="949" y="738"/>
                  <a:pt x="949" y="702"/>
                </a:cubicBezTo>
                <a:cubicBezTo>
                  <a:pt x="949" y="688"/>
                  <a:pt x="944" y="673"/>
                  <a:pt x="939" y="659"/>
                </a:cubicBezTo>
                <a:cubicBezTo>
                  <a:pt x="968" y="644"/>
                  <a:pt x="992" y="612"/>
                  <a:pt x="992" y="578"/>
                </a:cubicBezTo>
                <a:cubicBezTo>
                  <a:pt x="992" y="551"/>
                  <a:pt x="981" y="528"/>
                  <a:pt x="963" y="512"/>
                </a:cubicBezTo>
                <a:cubicBezTo>
                  <a:pt x="981" y="488"/>
                  <a:pt x="994" y="454"/>
                  <a:pt x="992" y="425"/>
                </a:cubicBezTo>
                <a:cubicBezTo>
                  <a:pt x="984" y="372"/>
                  <a:pt x="939" y="330"/>
                  <a:pt x="886" y="330"/>
                </a:cubicBezTo>
                <a:lnTo>
                  <a:pt x="623" y="330"/>
                </a:lnTo>
                <a:cubicBezTo>
                  <a:pt x="633" y="293"/>
                  <a:pt x="654" y="225"/>
                  <a:pt x="654" y="164"/>
                </a:cubicBezTo>
                <a:cubicBezTo>
                  <a:pt x="654" y="82"/>
                  <a:pt x="586" y="1"/>
                  <a:pt x="536" y="1"/>
                </a:cubicBezTo>
                <a:close/>
              </a:path>
            </a:pathLst>
          </a:custGeom>
          <a:solidFill>
            <a:srgbClr val="BCCCA8"/>
          </a:solidFill>
          <a:ln w="9525" cap="flat" cmpd="sng">
            <a:solidFill>
              <a:srgbClr val="BCCC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491535" y="1043142"/>
            <a:ext cx="4419661" cy="2351705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902966" y="284533"/>
            <a:ext cx="11038580" cy="763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b-NO">
                <a:solidFill>
                  <a:schemeClr val="tx1"/>
                </a:solidFill>
              </a:rPr>
              <a:t>Prosessrådgiver PBO</a:t>
            </a:r>
            <a:br>
              <a:rPr lang="nb-NO">
                <a:solidFill>
                  <a:schemeClr val="tx1"/>
                </a:solidFill>
              </a:rPr>
            </a:br>
            <a:endParaRPr>
              <a:solidFill>
                <a:schemeClr val="tx1"/>
              </a:solidFill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3732021" y="1262615"/>
            <a:ext cx="258604" cy="126981"/>
            <a:chOff x="4686520" y="2612923"/>
            <a:chExt cx="305486" cy="149977"/>
          </a:xfrm>
        </p:grpSpPr>
        <p:sp>
          <p:nvSpPr>
            <p:cNvPr id="82" name="Google Shape;82;p14"/>
            <p:cNvSpPr/>
            <p:nvPr/>
          </p:nvSpPr>
          <p:spPr>
            <a:xfrm>
              <a:off x="4686520" y="2612923"/>
              <a:ext cx="74681" cy="125083"/>
            </a:xfrm>
            <a:custGeom>
              <a:avLst/>
              <a:gdLst/>
              <a:ahLst/>
              <a:cxnLst/>
              <a:rect l="l" t="t" r="r" b="b"/>
              <a:pathLst>
                <a:path w="243" h="407" extrusionOk="0">
                  <a:moveTo>
                    <a:pt x="32" y="32"/>
                  </a:moveTo>
                  <a:cubicBezTo>
                    <a:pt x="95" y="37"/>
                    <a:pt x="179" y="48"/>
                    <a:pt x="206" y="63"/>
                  </a:cubicBezTo>
                  <a:cubicBezTo>
                    <a:pt x="193" y="158"/>
                    <a:pt x="140" y="327"/>
                    <a:pt x="127" y="374"/>
                  </a:cubicBezTo>
                  <a:lnTo>
                    <a:pt x="32" y="374"/>
                  </a:lnTo>
                  <a:lnTo>
                    <a:pt x="32" y="32"/>
                  </a:lnTo>
                  <a:close/>
                  <a:moveTo>
                    <a:pt x="19" y="0"/>
                  </a:moveTo>
                  <a:cubicBezTo>
                    <a:pt x="13" y="0"/>
                    <a:pt x="8" y="0"/>
                    <a:pt x="6" y="5"/>
                  </a:cubicBezTo>
                  <a:cubicBezTo>
                    <a:pt x="3" y="8"/>
                    <a:pt x="0" y="13"/>
                    <a:pt x="0" y="19"/>
                  </a:cubicBezTo>
                  <a:lnTo>
                    <a:pt x="0" y="390"/>
                  </a:lnTo>
                  <a:cubicBezTo>
                    <a:pt x="0" y="401"/>
                    <a:pt x="6" y="406"/>
                    <a:pt x="16" y="406"/>
                  </a:cubicBezTo>
                  <a:lnTo>
                    <a:pt x="140" y="406"/>
                  </a:lnTo>
                  <a:cubicBezTo>
                    <a:pt x="148" y="406"/>
                    <a:pt x="153" y="403"/>
                    <a:pt x="161" y="396"/>
                  </a:cubicBezTo>
                  <a:cubicBezTo>
                    <a:pt x="161" y="388"/>
                    <a:pt x="232" y="169"/>
                    <a:pt x="243" y="61"/>
                  </a:cubicBezTo>
                  <a:cubicBezTo>
                    <a:pt x="243" y="58"/>
                    <a:pt x="240" y="50"/>
                    <a:pt x="237" y="48"/>
                  </a:cubicBezTo>
                  <a:cubicBezTo>
                    <a:pt x="201" y="13"/>
                    <a:pt x="48" y="5"/>
                    <a:pt x="1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731083" y="2684531"/>
              <a:ext cx="260309" cy="78369"/>
            </a:xfrm>
            <a:custGeom>
              <a:avLst/>
              <a:gdLst/>
              <a:ahLst/>
              <a:cxnLst/>
              <a:rect l="l" t="t" r="r" b="b"/>
              <a:pathLst>
                <a:path w="847" h="255" extrusionOk="0">
                  <a:moveTo>
                    <a:pt x="724" y="0"/>
                  </a:moveTo>
                  <a:cubicBezTo>
                    <a:pt x="713" y="0"/>
                    <a:pt x="702" y="1"/>
                    <a:pt x="691" y="4"/>
                  </a:cubicBezTo>
                  <a:lnTo>
                    <a:pt x="533" y="44"/>
                  </a:lnTo>
                  <a:cubicBezTo>
                    <a:pt x="522" y="49"/>
                    <a:pt x="517" y="54"/>
                    <a:pt x="519" y="65"/>
                  </a:cubicBezTo>
                  <a:cubicBezTo>
                    <a:pt x="522" y="74"/>
                    <a:pt x="527" y="79"/>
                    <a:pt x="535" y="79"/>
                  </a:cubicBezTo>
                  <a:cubicBezTo>
                    <a:pt x="537" y="79"/>
                    <a:pt x="539" y="79"/>
                    <a:pt x="540" y="78"/>
                  </a:cubicBezTo>
                  <a:lnTo>
                    <a:pt x="699" y="39"/>
                  </a:lnTo>
                  <a:cubicBezTo>
                    <a:pt x="708" y="36"/>
                    <a:pt x="717" y="35"/>
                    <a:pt x="727" y="35"/>
                  </a:cubicBezTo>
                  <a:cubicBezTo>
                    <a:pt x="758" y="35"/>
                    <a:pt x="786" y="49"/>
                    <a:pt x="804" y="76"/>
                  </a:cubicBezTo>
                  <a:lnTo>
                    <a:pt x="593" y="170"/>
                  </a:lnTo>
                  <a:cubicBezTo>
                    <a:pt x="489" y="212"/>
                    <a:pt x="445" y="228"/>
                    <a:pt x="408" y="228"/>
                  </a:cubicBezTo>
                  <a:cubicBezTo>
                    <a:pt x="385" y="228"/>
                    <a:pt x="365" y="221"/>
                    <a:pt x="335" y="210"/>
                  </a:cubicBezTo>
                  <a:lnTo>
                    <a:pt x="21" y="105"/>
                  </a:lnTo>
                  <a:cubicBezTo>
                    <a:pt x="20" y="104"/>
                    <a:pt x="19" y="104"/>
                    <a:pt x="17" y="104"/>
                  </a:cubicBezTo>
                  <a:cubicBezTo>
                    <a:pt x="11" y="104"/>
                    <a:pt x="5" y="107"/>
                    <a:pt x="3" y="115"/>
                  </a:cubicBezTo>
                  <a:cubicBezTo>
                    <a:pt x="0" y="120"/>
                    <a:pt x="3" y="131"/>
                    <a:pt x="13" y="134"/>
                  </a:cubicBezTo>
                  <a:lnTo>
                    <a:pt x="322" y="236"/>
                  </a:lnTo>
                  <a:cubicBezTo>
                    <a:pt x="359" y="249"/>
                    <a:pt x="382" y="255"/>
                    <a:pt x="409" y="255"/>
                  </a:cubicBezTo>
                  <a:cubicBezTo>
                    <a:pt x="448" y="255"/>
                    <a:pt x="496" y="236"/>
                    <a:pt x="606" y="202"/>
                  </a:cubicBezTo>
                  <a:lnTo>
                    <a:pt x="833" y="97"/>
                  </a:lnTo>
                  <a:cubicBezTo>
                    <a:pt x="838" y="94"/>
                    <a:pt x="844" y="91"/>
                    <a:pt x="844" y="89"/>
                  </a:cubicBezTo>
                  <a:cubicBezTo>
                    <a:pt x="846" y="83"/>
                    <a:pt x="846" y="78"/>
                    <a:pt x="844" y="76"/>
                  </a:cubicBezTo>
                  <a:cubicBezTo>
                    <a:pt x="818" y="28"/>
                    <a:pt x="772" y="0"/>
                    <a:pt x="72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751367" y="2638739"/>
              <a:ext cx="149977" cy="73145"/>
            </a:xfrm>
            <a:custGeom>
              <a:avLst/>
              <a:gdLst/>
              <a:ahLst/>
              <a:cxnLst/>
              <a:rect l="l" t="t" r="r" b="b"/>
              <a:pathLst>
                <a:path w="488" h="238" extrusionOk="0">
                  <a:moveTo>
                    <a:pt x="19" y="1"/>
                  </a:moveTo>
                  <a:cubicBezTo>
                    <a:pt x="8" y="1"/>
                    <a:pt x="3" y="3"/>
                    <a:pt x="0" y="14"/>
                  </a:cubicBezTo>
                  <a:cubicBezTo>
                    <a:pt x="0" y="22"/>
                    <a:pt x="3" y="30"/>
                    <a:pt x="13" y="32"/>
                  </a:cubicBezTo>
                  <a:lnTo>
                    <a:pt x="385" y="114"/>
                  </a:lnTo>
                  <a:cubicBezTo>
                    <a:pt x="435" y="127"/>
                    <a:pt x="451" y="148"/>
                    <a:pt x="453" y="190"/>
                  </a:cubicBezTo>
                  <a:lnTo>
                    <a:pt x="411" y="201"/>
                  </a:lnTo>
                  <a:cubicBezTo>
                    <a:pt x="405" y="202"/>
                    <a:pt x="397" y="203"/>
                    <a:pt x="389" y="203"/>
                  </a:cubicBezTo>
                  <a:cubicBezTo>
                    <a:pt x="382" y="203"/>
                    <a:pt x="373" y="202"/>
                    <a:pt x="364" y="201"/>
                  </a:cubicBezTo>
                  <a:lnTo>
                    <a:pt x="185" y="164"/>
                  </a:lnTo>
                  <a:cubicBezTo>
                    <a:pt x="174" y="164"/>
                    <a:pt x="166" y="167"/>
                    <a:pt x="163" y="177"/>
                  </a:cubicBezTo>
                  <a:cubicBezTo>
                    <a:pt x="163" y="188"/>
                    <a:pt x="166" y="193"/>
                    <a:pt x="177" y="198"/>
                  </a:cubicBezTo>
                  <a:lnTo>
                    <a:pt x="359" y="232"/>
                  </a:lnTo>
                  <a:cubicBezTo>
                    <a:pt x="364" y="238"/>
                    <a:pt x="374" y="238"/>
                    <a:pt x="385" y="238"/>
                  </a:cubicBezTo>
                  <a:cubicBezTo>
                    <a:pt x="395" y="238"/>
                    <a:pt x="409" y="238"/>
                    <a:pt x="416" y="230"/>
                  </a:cubicBezTo>
                  <a:lnTo>
                    <a:pt x="474" y="217"/>
                  </a:lnTo>
                  <a:cubicBezTo>
                    <a:pt x="480" y="214"/>
                    <a:pt x="488" y="206"/>
                    <a:pt x="488" y="201"/>
                  </a:cubicBezTo>
                  <a:lnTo>
                    <a:pt x="488" y="193"/>
                  </a:lnTo>
                  <a:cubicBezTo>
                    <a:pt x="488" y="135"/>
                    <a:pt x="456" y="98"/>
                    <a:pt x="390" y="8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01462" y="2681765"/>
              <a:ext cx="190545" cy="31040"/>
            </a:xfrm>
            <a:custGeom>
              <a:avLst/>
              <a:gdLst/>
              <a:ahLst/>
              <a:cxnLst/>
              <a:rect l="l" t="t" r="r" b="b"/>
              <a:pathLst>
                <a:path w="620" h="101" extrusionOk="0">
                  <a:moveTo>
                    <a:pt x="500" y="0"/>
                  </a:moveTo>
                  <a:cubicBezTo>
                    <a:pt x="488" y="0"/>
                    <a:pt x="476" y="2"/>
                    <a:pt x="464" y="5"/>
                  </a:cubicBezTo>
                  <a:lnTo>
                    <a:pt x="319" y="40"/>
                  </a:lnTo>
                  <a:cubicBezTo>
                    <a:pt x="317" y="38"/>
                    <a:pt x="314" y="37"/>
                    <a:pt x="310" y="37"/>
                  </a:cubicBezTo>
                  <a:cubicBezTo>
                    <a:pt x="304" y="37"/>
                    <a:pt x="297" y="41"/>
                    <a:pt x="293" y="48"/>
                  </a:cubicBezTo>
                  <a:lnTo>
                    <a:pt x="248" y="58"/>
                  </a:lnTo>
                  <a:cubicBezTo>
                    <a:pt x="242" y="60"/>
                    <a:pt x="234" y="60"/>
                    <a:pt x="226" y="60"/>
                  </a:cubicBezTo>
                  <a:cubicBezTo>
                    <a:pt x="219" y="60"/>
                    <a:pt x="210" y="60"/>
                    <a:pt x="201" y="58"/>
                  </a:cubicBezTo>
                  <a:lnTo>
                    <a:pt x="22" y="21"/>
                  </a:lnTo>
                  <a:cubicBezTo>
                    <a:pt x="11" y="21"/>
                    <a:pt x="3" y="24"/>
                    <a:pt x="0" y="34"/>
                  </a:cubicBezTo>
                  <a:cubicBezTo>
                    <a:pt x="0" y="45"/>
                    <a:pt x="3" y="50"/>
                    <a:pt x="14" y="53"/>
                  </a:cubicBezTo>
                  <a:lnTo>
                    <a:pt x="196" y="90"/>
                  </a:lnTo>
                  <a:cubicBezTo>
                    <a:pt x="205" y="92"/>
                    <a:pt x="215" y="94"/>
                    <a:pt x="226" y="94"/>
                  </a:cubicBezTo>
                  <a:cubicBezTo>
                    <a:pt x="237" y="94"/>
                    <a:pt x="248" y="92"/>
                    <a:pt x="259" y="90"/>
                  </a:cubicBezTo>
                  <a:lnTo>
                    <a:pt x="314" y="77"/>
                  </a:lnTo>
                  <a:lnTo>
                    <a:pt x="472" y="37"/>
                  </a:lnTo>
                  <a:cubicBezTo>
                    <a:pt x="480" y="35"/>
                    <a:pt x="488" y="34"/>
                    <a:pt x="495" y="34"/>
                  </a:cubicBezTo>
                  <a:cubicBezTo>
                    <a:pt x="532" y="34"/>
                    <a:pt x="568" y="55"/>
                    <a:pt x="583" y="90"/>
                  </a:cubicBezTo>
                  <a:cubicBezTo>
                    <a:pt x="583" y="98"/>
                    <a:pt x="591" y="100"/>
                    <a:pt x="596" y="100"/>
                  </a:cubicBezTo>
                  <a:cubicBezTo>
                    <a:pt x="601" y="100"/>
                    <a:pt x="604" y="100"/>
                    <a:pt x="609" y="95"/>
                  </a:cubicBezTo>
                  <a:cubicBezTo>
                    <a:pt x="617" y="90"/>
                    <a:pt x="620" y="79"/>
                    <a:pt x="617" y="74"/>
                  </a:cubicBezTo>
                  <a:cubicBezTo>
                    <a:pt x="594" y="29"/>
                    <a:pt x="548" y="0"/>
                    <a:pt x="500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7" name="Google Shape;87;p14"/>
          <p:cNvSpPr txBox="1"/>
          <p:nvPr/>
        </p:nvSpPr>
        <p:spPr>
          <a:xfrm>
            <a:off x="3489614" y="1500310"/>
            <a:ext cx="4326334" cy="17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Ansvar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Påse etterlevelse av definerte prosess- og rutinebeskrivelser for PBO-prosessen</a:t>
            </a:r>
            <a:endParaRPr kumimoji="0" lang="nb-NO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Informasjon og veiledning om </a:t>
            </a:r>
            <a:r>
              <a:rPr lang="nb-NO" sz="900" kern="0">
                <a:latin typeface="Arial"/>
                <a:cs typeface="Arial"/>
                <a:sym typeface="Arial"/>
              </a:rPr>
              <a:t>PBO-prosessen</a:t>
            </a: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ved egen enhet</a:t>
            </a:r>
          </a:p>
          <a:p>
            <a:pPr marL="76198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Myndighet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lang="nb-NO" sz="900"/>
              <a:t>Sette felles retningslinjer og policyer for PBO-prosessen for enheten 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lang="nb-NO" sz="900"/>
              <a:t>Planlegge, tilrettelegge og koordinere PBO-prosessen ved egen enhet</a:t>
            </a:r>
          </a:p>
          <a:p>
            <a:pPr marL="71999" marR="0" lvl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tabLst/>
              <a:defRPr/>
            </a:pPr>
            <a:r>
              <a:rPr lang="nb-NO" sz="900"/>
              <a:t>●        Sørge for at kvalitetssikring av de ulike leveransene i PBO-prosessen blir gjennomført på enhetsnivå</a:t>
            </a: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114633" y="1157384"/>
            <a:ext cx="2647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Ansvar og myndighet</a:t>
            </a:r>
            <a:endParaRPr kumimoji="0" sz="1733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75947" y="2352215"/>
            <a:ext cx="3258684" cy="2247256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13333" y="2514109"/>
            <a:ext cx="3156348" cy="19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lang="nb-NO" sz="900" kern="0">
              <a:latin typeface="Arial"/>
              <a:cs typeface="Arial"/>
              <a:sym typeface="Arial"/>
            </a:endParaRP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/>
              <a:t>Kunnskap om </a:t>
            </a: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/>
              <a:t>● Interne rutiner, retningslinjer og føringer innenfor budsjettprosessen </a:t>
            </a: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/>
              <a:t>● Relevante lover og regler for økonomiforvaltning i staten </a:t>
            </a: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/>
              <a:t>● BEVISST plan og BEVISST innsikt</a:t>
            </a: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/>
              <a:t>● Virksomhetsstyring for universitetet og enhet</a:t>
            </a: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lang="nb-NO" sz="900"/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/>
              <a:t>Skal ha </a:t>
            </a:r>
            <a:r>
              <a:rPr lang="nb-NO" sz="900" err="1"/>
              <a:t>økonomikompetanse</a:t>
            </a:r>
            <a:br>
              <a:rPr lang="nb-NO" sz="900"/>
            </a:br>
            <a:endParaRPr lang="nb-NO" sz="900"/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r>
              <a:rPr lang="nb-NO" sz="900">
                <a:sym typeface="Arial"/>
              </a:rPr>
              <a:t>Mål, strategi og planer</a:t>
            </a:r>
          </a:p>
          <a:p>
            <a:pPr marL="71999" defTabSz="1625519">
              <a:buClr>
                <a:srgbClr val="32756D"/>
              </a:buClr>
              <a:buSzPts val="900"/>
              <a:defRPr/>
            </a:pPr>
            <a:endParaRPr lang="nb-NO" sz="900">
              <a:sym typeface="Arial"/>
            </a:endParaRPr>
          </a:p>
          <a:p>
            <a:pPr marL="71999" defTabSz="1625519">
              <a:buClr>
                <a:srgbClr val="32756D"/>
              </a:buClr>
              <a:buSzPts val="900"/>
              <a:defRPr/>
            </a:pPr>
            <a:r>
              <a:rPr lang="nb-NO" sz="900">
                <a:sym typeface="Arial"/>
              </a:rPr>
              <a:t>TDI-modellen</a:t>
            </a: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br>
              <a:rPr lang="nb-NO" sz="900"/>
            </a:b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28658" y="4731504"/>
            <a:ext cx="21744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Systemtilganger</a:t>
            </a:r>
            <a:endParaRPr kumimoji="0" sz="1733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8001177" y="1037199"/>
            <a:ext cx="4030323" cy="5052037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>
            <a:off x="8207606" y="1198999"/>
            <a:ext cx="192109" cy="261972"/>
            <a:chOff x="1062548" y="1906915"/>
            <a:chExt cx="223176" cy="304336"/>
          </a:xfrm>
        </p:grpSpPr>
        <p:sp>
          <p:nvSpPr>
            <p:cNvPr id="100" name="Google Shape;100;p14"/>
            <p:cNvSpPr/>
            <p:nvPr/>
          </p:nvSpPr>
          <p:spPr>
            <a:xfrm>
              <a:off x="1103127" y="200836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5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5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174447" y="1967784"/>
              <a:ext cx="70703" cy="10145"/>
            </a:xfrm>
            <a:custGeom>
              <a:avLst/>
              <a:gdLst/>
              <a:ahLst/>
              <a:cxnLst/>
              <a:rect l="l" t="t" r="r" b="b"/>
              <a:pathLst>
                <a:path w="230" h="33" extrusionOk="0">
                  <a:moveTo>
                    <a:pt x="16" y="0"/>
                  </a:moveTo>
                  <a:cubicBezTo>
                    <a:pt x="5" y="0"/>
                    <a:pt x="0" y="6"/>
                    <a:pt x="0" y="16"/>
                  </a:cubicBezTo>
                  <a:cubicBezTo>
                    <a:pt x="0" y="27"/>
                    <a:pt x="5" y="32"/>
                    <a:pt x="16" y="32"/>
                  </a:cubicBezTo>
                  <a:lnTo>
                    <a:pt x="214" y="32"/>
                  </a:lnTo>
                  <a:cubicBezTo>
                    <a:pt x="224" y="32"/>
                    <a:pt x="230" y="27"/>
                    <a:pt x="230" y="16"/>
                  </a:cubicBezTo>
                  <a:cubicBezTo>
                    <a:pt x="230" y="6"/>
                    <a:pt x="2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062548" y="1906915"/>
              <a:ext cx="223176" cy="304336"/>
            </a:xfrm>
            <a:custGeom>
              <a:avLst/>
              <a:gdLst/>
              <a:ahLst/>
              <a:cxnLst/>
              <a:rect l="l" t="t" r="r" b="b"/>
              <a:pathLst>
                <a:path w="726" h="990" extrusionOk="0">
                  <a:moveTo>
                    <a:pt x="694" y="32"/>
                  </a:moveTo>
                  <a:lnTo>
                    <a:pt x="694" y="955"/>
                  </a:lnTo>
                  <a:lnTo>
                    <a:pt x="35" y="955"/>
                  </a:lnTo>
                  <a:lnTo>
                    <a:pt x="35" y="288"/>
                  </a:lnTo>
                  <a:lnTo>
                    <a:pt x="288" y="32"/>
                  </a:lnTo>
                  <a:close/>
                  <a:moveTo>
                    <a:pt x="280" y="1"/>
                  </a:moveTo>
                  <a:cubicBezTo>
                    <a:pt x="275" y="1"/>
                    <a:pt x="272" y="1"/>
                    <a:pt x="267" y="3"/>
                  </a:cubicBezTo>
                  <a:lnTo>
                    <a:pt x="3" y="267"/>
                  </a:lnTo>
                  <a:cubicBezTo>
                    <a:pt x="3" y="270"/>
                    <a:pt x="1" y="277"/>
                    <a:pt x="1" y="280"/>
                  </a:cubicBezTo>
                  <a:lnTo>
                    <a:pt x="1" y="973"/>
                  </a:lnTo>
                  <a:cubicBezTo>
                    <a:pt x="1" y="981"/>
                    <a:pt x="8" y="989"/>
                    <a:pt x="16" y="989"/>
                  </a:cubicBezTo>
                  <a:lnTo>
                    <a:pt x="709" y="989"/>
                  </a:lnTo>
                  <a:cubicBezTo>
                    <a:pt x="720" y="989"/>
                    <a:pt x="725" y="981"/>
                    <a:pt x="725" y="973"/>
                  </a:cubicBezTo>
                  <a:lnTo>
                    <a:pt x="725" y="17"/>
                  </a:lnTo>
                  <a:cubicBezTo>
                    <a:pt x="725" y="6"/>
                    <a:pt x="720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062548" y="1906915"/>
              <a:ext cx="91914" cy="90993"/>
            </a:xfrm>
            <a:custGeom>
              <a:avLst/>
              <a:gdLst/>
              <a:ahLst/>
              <a:cxnLst/>
              <a:rect l="l" t="t" r="r" b="b"/>
              <a:pathLst>
                <a:path w="299" h="296" extrusionOk="0">
                  <a:moveTo>
                    <a:pt x="280" y="1"/>
                  </a:moveTo>
                  <a:cubicBezTo>
                    <a:pt x="272" y="1"/>
                    <a:pt x="264" y="6"/>
                    <a:pt x="264" y="17"/>
                  </a:cubicBezTo>
                  <a:lnTo>
                    <a:pt x="264" y="264"/>
                  </a:lnTo>
                  <a:lnTo>
                    <a:pt x="16" y="264"/>
                  </a:lnTo>
                  <a:cubicBezTo>
                    <a:pt x="8" y="264"/>
                    <a:pt x="1" y="270"/>
                    <a:pt x="1" y="280"/>
                  </a:cubicBezTo>
                  <a:cubicBezTo>
                    <a:pt x="1" y="291"/>
                    <a:pt x="8" y="296"/>
                    <a:pt x="16" y="296"/>
                  </a:cubicBezTo>
                  <a:lnTo>
                    <a:pt x="280" y="296"/>
                  </a:lnTo>
                  <a:cubicBezTo>
                    <a:pt x="290" y="296"/>
                    <a:pt x="298" y="291"/>
                    <a:pt x="298" y="280"/>
                  </a:cubicBezTo>
                  <a:lnTo>
                    <a:pt x="298" y="17"/>
                  </a:lnTo>
                  <a:cubicBezTo>
                    <a:pt x="298" y="6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103127" y="2048635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3"/>
                    <a:pt x="16" y="33"/>
                  </a:cubicBezTo>
                  <a:lnTo>
                    <a:pt x="446" y="33"/>
                  </a:lnTo>
                  <a:cubicBezTo>
                    <a:pt x="456" y="33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103127" y="208921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103127" y="212979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103127" y="217037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8263738" y="1399601"/>
            <a:ext cx="3593471" cy="522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79191" lvl="0" indent="-307192" defTabSz="1625519">
              <a:buClr>
                <a:srgbClr val="32756D"/>
              </a:buClr>
              <a:buSzPts val="900"/>
              <a:buFontTx/>
              <a:buChar char="●"/>
              <a:defRPr/>
            </a:pPr>
            <a:r>
              <a:rPr lang="nb-NO" sz="900">
                <a:highlight>
                  <a:srgbClr val="FFFF00"/>
                </a:highlight>
              </a:rPr>
              <a:t>Planlegge, tilrettelegge, koordinere og drive PBO-prosessen ved egen enhet</a:t>
            </a:r>
          </a:p>
          <a:p>
            <a:pPr marL="379191" lvl="0" indent="-307192" defTabSz="1625519">
              <a:buClr>
                <a:srgbClr val="32756D"/>
              </a:buClr>
              <a:buSzPts val="900"/>
              <a:buFontTx/>
              <a:buChar char="●"/>
              <a:defRPr/>
            </a:pPr>
            <a:endParaRPr lang="nb-NO" sz="900">
              <a:highlight>
                <a:srgbClr val="FFFF00"/>
              </a:highlight>
            </a:endParaRPr>
          </a:p>
          <a:p>
            <a:pPr marL="379191" lvl="0" indent="-307192" defTabSz="1625519">
              <a:buClr>
                <a:srgbClr val="32756D"/>
              </a:buClr>
              <a:buSzPts val="900"/>
              <a:buFontTx/>
              <a:buChar char="●"/>
              <a:defRPr/>
            </a:pPr>
            <a:r>
              <a:rPr lang="nb-NO" sz="900">
                <a:highlight>
                  <a:srgbClr val="FFFF00"/>
                </a:highlight>
              </a:rPr>
              <a:t>Kvalitetssikre de ulike leveransene i PBO-prosessen på enhetsnivå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Rådgi</a:t>
            </a: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innen PBO-prosessen</a:t>
            </a: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80990" marR="0" lvl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Arial"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Bidra med kollegaveiledning (opplæring og informasjon) relatert til prosessrollens ansvarsområder etter avtale med Prosessansvarlig PBO og enhetens leder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Bidra for øvrig med andre arbeidsoppgaver knyttet til kollegaveiledning og forbedring etter avtale med prosessansvarlig og enhetens leder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Bidra med evaluering og forbedringsforslag inn i forbedring av </a:t>
            </a:r>
            <a:r>
              <a:rPr lang="nb-NO" sz="900" kern="0">
                <a:latin typeface="Arial"/>
                <a:cs typeface="Arial"/>
                <a:sym typeface="Arial"/>
              </a:rPr>
              <a:t>PBO-prosessen</a:t>
            </a: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lokalt</a:t>
            </a:r>
            <a:r>
              <a:rPr lang="nb-NO" sz="900" kern="0">
                <a:latin typeface="Arial"/>
                <a:cs typeface="Arial"/>
                <a:sym typeface="Arial"/>
              </a:rPr>
              <a:t> og delta i forbedringsarbeid i PBO-prosessen ved NTNU på vegne av enhet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lang="nb-NO" sz="900" kern="0">
              <a:latin typeface="Arial"/>
              <a:cs typeface="Arial"/>
              <a:sym typeface="Arial"/>
            </a:endParaRPr>
          </a:p>
          <a:p>
            <a:pPr marL="379191" indent="-307192" defTabSz="1625519">
              <a:buClr>
                <a:srgbClr val="32756D"/>
              </a:buClr>
              <a:buSzPts val="900"/>
              <a:buFontTx/>
              <a:buChar char="●"/>
              <a:defRPr/>
            </a:pPr>
            <a:r>
              <a:rPr lang="nb-NO" sz="900" kern="0">
                <a:latin typeface="Arial"/>
                <a:cs typeface="Arial"/>
                <a:sym typeface="Arial"/>
              </a:rPr>
              <a:t>Bistå leder med analyser, scenarioer, risiko og usikkerhet. Utføre internkontroll ved egen enhet.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lang="nb-NO" sz="900" kern="0">
              <a:latin typeface="Arial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lang="nb-NO" sz="900" kern="0">
                <a:highlight>
                  <a:srgbClr val="FFFF00"/>
                </a:highlight>
                <a:latin typeface="Arial"/>
                <a:cs typeface="Arial"/>
                <a:sym typeface="Arial"/>
              </a:rPr>
              <a:t>Fordeling av bevilgning og forvaltning av fakultetets viderefordelingsmodell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lang="nb-NO" sz="900" kern="0">
                <a:highlight>
                  <a:srgbClr val="FFFF00"/>
                </a:highlight>
                <a:latin typeface="Arial"/>
                <a:cs typeface="Arial"/>
                <a:sym typeface="Arial"/>
              </a:rPr>
              <a:t>Drive lokalt PBO-nettverk ved egen enhet</a:t>
            </a: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lang="nb-NO" sz="900" kern="0">
              <a:highlight>
                <a:srgbClr val="FFFF00"/>
              </a:highlight>
              <a:latin typeface="Arial"/>
              <a:cs typeface="Arial"/>
              <a:sym typeface="Arial"/>
            </a:endParaRPr>
          </a:p>
          <a:p>
            <a:pPr marL="379191" indent="-307192" defTabSz="1625519">
              <a:buClr>
                <a:srgbClr val="32756D"/>
              </a:buClr>
              <a:buSzPts val="900"/>
              <a:buFontTx/>
              <a:buChar char="●"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rPr>
              <a:t>Deltakelse i NTNUs PBO-nettverk for prosessrådgivere på vegne av sin enhet</a:t>
            </a: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endParaRPr lang="nb-NO" sz="900" kern="0">
              <a:latin typeface="Arial"/>
              <a:cs typeface="Arial"/>
              <a:sym typeface="Arial"/>
            </a:endParaRPr>
          </a:p>
          <a:p>
            <a:pPr marL="71999" marR="0" lvl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tabLst/>
              <a:defRPr/>
            </a:pPr>
            <a:r>
              <a:rPr lang="nb-NO" sz="900" kern="0">
                <a:latin typeface="Arial"/>
                <a:cs typeface="Arial"/>
                <a:sym typeface="Arial"/>
              </a:rPr>
              <a:t>Samarbeide med enhetsleder, </a:t>
            </a:r>
            <a:r>
              <a:rPr lang="nb-NO" sz="900" kern="0" err="1">
                <a:latin typeface="Arial"/>
                <a:cs typeface="Arial"/>
                <a:sym typeface="Arial"/>
              </a:rPr>
              <a:t>controller</a:t>
            </a:r>
            <a:r>
              <a:rPr lang="nb-NO" sz="900" kern="0">
                <a:latin typeface="Arial"/>
                <a:cs typeface="Arial"/>
                <a:sym typeface="Arial"/>
              </a:rPr>
              <a:t>, prosesseier PBO, andre prosessrådgivere ved egen enhet samt r</a:t>
            </a:r>
            <a:r>
              <a:rPr lang="nb-NO" sz="900" kern="0">
                <a:cs typeface="Arial"/>
                <a:sym typeface="Arial"/>
              </a:rPr>
              <a:t>essurser fra andre fagområder og enheter som er nødvendig for å sikre god kvalitet i PBO-prosessen.</a:t>
            </a:r>
          </a:p>
        </p:txBody>
      </p:sp>
      <p:sp>
        <p:nvSpPr>
          <p:cNvPr id="109" name="Google Shape;109;p14"/>
          <p:cNvSpPr txBox="1"/>
          <p:nvPr/>
        </p:nvSpPr>
        <p:spPr>
          <a:xfrm>
            <a:off x="8677707" y="1131302"/>
            <a:ext cx="2647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Arbeidsoppgaver</a:t>
            </a:r>
            <a:endParaRPr kumimoji="0" sz="1733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259654" y="4999614"/>
            <a:ext cx="3437363" cy="45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BEVISST plan</a:t>
            </a:r>
            <a:r>
              <a:rPr lang="nb-NO" sz="900" kern="0">
                <a:latin typeface="Arial"/>
                <a:cs typeface="Arial"/>
                <a:sym typeface="Arial"/>
              </a:rPr>
              <a:t>, BEVISST innsikt</a:t>
            </a: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3543321" y="3949325"/>
            <a:ext cx="4411567" cy="194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Char char="●"/>
              <a:tabLst/>
              <a:defRPr/>
            </a:pP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Bør inneha en operativ rolle innen PBO-prosessen</a:t>
            </a:r>
            <a:r>
              <a:rPr kumimoji="0" lang="nb-NO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med </a:t>
            </a:r>
            <a:r>
              <a:rPr kumimoji="0" lang="nb-NO" sz="9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tilknytning til et kompetansemiljø for </a:t>
            </a:r>
            <a:r>
              <a:rPr lang="nb-NO" sz="900">
                <a:latin typeface="Arial"/>
                <a:sym typeface="Arial"/>
              </a:rPr>
              <a:t>PBO-prosessen</a:t>
            </a: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  <a:tabLst/>
              <a:defRPr/>
            </a:pPr>
            <a:endParaRPr lang="nb-NO" sz="900">
              <a:latin typeface="Arial"/>
              <a:sym typeface="Arial"/>
            </a:endParaRPr>
          </a:p>
          <a:p>
            <a:pPr marL="379191" marR="0" lvl="0" indent="-307192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  <a:tabLst/>
              <a:defRPr/>
            </a:pPr>
            <a:r>
              <a:rPr lang="nb-NO" sz="900"/>
              <a:t>Anbefalte rolleinnehavere:</a:t>
            </a:r>
            <a:br>
              <a:rPr lang="nb-NO" sz="900"/>
            </a:br>
            <a:r>
              <a:rPr lang="nb-NO" sz="900"/>
              <a:t>Controller på vegne av enhet</a:t>
            </a: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1999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56D"/>
              </a:buClr>
              <a:buSzPts val="900"/>
              <a:buFontTx/>
              <a:buNone/>
              <a:tabLst/>
              <a:defRPr/>
            </a:pPr>
            <a:endParaRPr kumimoji="0" lang="nb-NO" sz="9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4197008" y="3649342"/>
            <a:ext cx="21744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Anbefaling</a:t>
            </a:r>
            <a:endParaRPr kumimoji="0" sz="1733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3D2E9BB4-8B8D-4B0E-B7CC-4087B90122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8" y="368614"/>
            <a:ext cx="539352" cy="57204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556D1E2F-76F8-4D2F-9A03-348DF7E641AB}"/>
              </a:ext>
            </a:extLst>
          </p:cNvPr>
          <p:cNvGrpSpPr/>
          <p:nvPr/>
        </p:nvGrpSpPr>
        <p:grpSpPr>
          <a:xfrm>
            <a:off x="394042" y="2311378"/>
            <a:ext cx="2650945" cy="862993"/>
            <a:chOff x="287715" y="1745282"/>
            <a:chExt cx="1816489" cy="647245"/>
          </a:xfrm>
        </p:grpSpPr>
        <p:sp>
          <p:nvSpPr>
            <p:cNvPr id="90" name="Google Shape;86;p14">
              <a:extLst>
                <a:ext uri="{FF2B5EF4-FFF2-40B4-BE49-F238E27FC236}">
                  <a16:creationId xmlns:a16="http://schemas.microsoft.com/office/drawing/2014/main" id="{864BB92D-D4DD-4E5E-902F-03E845C63270}"/>
                </a:ext>
              </a:extLst>
            </p:cNvPr>
            <p:cNvSpPr txBox="1"/>
            <p:nvPr/>
          </p:nvSpPr>
          <p:spPr>
            <a:xfrm>
              <a:off x="473404" y="1745282"/>
              <a:ext cx="16308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Kompetansekrav</a:t>
              </a:r>
              <a:endParaRPr kumimoji="0" sz="1733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1" name="Google Shape;89;p14">
              <a:extLst>
                <a:ext uri="{FF2B5EF4-FFF2-40B4-BE49-F238E27FC236}">
                  <a16:creationId xmlns:a16="http://schemas.microsoft.com/office/drawing/2014/main" id="{0F0FB44F-0201-42C9-BCF6-18559EA91623}"/>
                </a:ext>
              </a:extLst>
            </p:cNvPr>
            <p:cNvGrpSpPr/>
            <p:nvPr/>
          </p:nvGrpSpPr>
          <p:grpSpPr>
            <a:xfrm>
              <a:off x="287715" y="2228598"/>
              <a:ext cx="144099" cy="163929"/>
              <a:chOff x="2626351" y="1215424"/>
              <a:chExt cx="144099" cy="163929"/>
            </a:xfrm>
          </p:grpSpPr>
          <p:sp>
            <p:nvSpPr>
              <p:cNvPr id="92" name="Google Shape;90;p14">
                <a:extLst>
                  <a:ext uri="{FF2B5EF4-FFF2-40B4-BE49-F238E27FC236}">
                    <a16:creationId xmlns:a16="http://schemas.microsoft.com/office/drawing/2014/main" id="{E46EA7A3-E26A-4E8E-B7DF-8F1D5865F1F6}"/>
                  </a:ext>
                </a:extLst>
              </p:cNvPr>
              <p:cNvSpPr/>
              <p:nvPr/>
            </p:nvSpPr>
            <p:spPr>
              <a:xfrm>
                <a:off x="2708789" y="1334411"/>
                <a:ext cx="51105" cy="4494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65" extrusionOk="0">
                    <a:moveTo>
                      <a:pt x="288" y="1"/>
                    </a:moveTo>
                    <a:cubicBezTo>
                      <a:pt x="288" y="1"/>
                      <a:pt x="270" y="1"/>
                      <a:pt x="262" y="12"/>
                    </a:cubicBezTo>
                    <a:cubicBezTo>
                      <a:pt x="254" y="19"/>
                      <a:pt x="249" y="25"/>
                      <a:pt x="249" y="40"/>
                    </a:cubicBezTo>
                    <a:cubicBezTo>
                      <a:pt x="249" y="59"/>
                      <a:pt x="251" y="67"/>
                      <a:pt x="257" y="75"/>
                    </a:cubicBezTo>
                    <a:cubicBezTo>
                      <a:pt x="265" y="80"/>
                      <a:pt x="267" y="88"/>
                      <a:pt x="267" y="104"/>
                    </a:cubicBezTo>
                    <a:cubicBezTo>
                      <a:pt x="267" y="122"/>
                      <a:pt x="254" y="138"/>
                      <a:pt x="178" y="151"/>
                    </a:cubicBezTo>
                    <a:cubicBezTo>
                      <a:pt x="120" y="159"/>
                      <a:pt x="1" y="207"/>
                      <a:pt x="1" y="249"/>
                    </a:cubicBezTo>
                    <a:cubicBezTo>
                      <a:pt x="1" y="259"/>
                      <a:pt x="9" y="265"/>
                      <a:pt x="17" y="265"/>
                    </a:cubicBezTo>
                    <a:cubicBezTo>
                      <a:pt x="25" y="265"/>
                      <a:pt x="35" y="259"/>
                      <a:pt x="33" y="249"/>
                    </a:cubicBezTo>
                    <a:cubicBezTo>
                      <a:pt x="41" y="233"/>
                      <a:pt x="117" y="193"/>
                      <a:pt x="185" y="180"/>
                    </a:cubicBezTo>
                    <a:cubicBezTo>
                      <a:pt x="249" y="170"/>
                      <a:pt x="301" y="156"/>
                      <a:pt x="301" y="101"/>
                    </a:cubicBezTo>
                    <a:cubicBezTo>
                      <a:pt x="301" y="75"/>
                      <a:pt x="291" y="62"/>
                      <a:pt x="283" y="51"/>
                    </a:cubicBezTo>
                    <a:cubicBezTo>
                      <a:pt x="278" y="46"/>
                      <a:pt x="278" y="46"/>
                      <a:pt x="278" y="38"/>
                    </a:cubicBezTo>
                    <a:cubicBezTo>
                      <a:pt x="278" y="35"/>
                      <a:pt x="280" y="35"/>
                      <a:pt x="280" y="35"/>
                    </a:cubicBezTo>
                    <a:cubicBezTo>
                      <a:pt x="282" y="36"/>
                      <a:pt x="284" y="36"/>
                      <a:pt x="286" y="36"/>
                    </a:cubicBezTo>
                    <a:cubicBezTo>
                      <a:pt x="294" y="36"/>
                      <a:pt x="301" y="31"/>
                      <a:pt x="301" y="22"/>
                    </a:cubicBezTo>
                    <a:cubicBezTo>
                      <a:pt x="304" y="12"/>
                      <a:pt x="296" y="1"/>
                      <a:pt x="2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CCC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91;p14">
                <a:extLst>
                  <a:ext uri="{FF2B5EF4-FFF2-40B4-BE49-F238E27FC236}">
                    <a16:creationId xmlns:a16="http://schemas.microsoft.com/office/drawing/2014/main" id="{FF94A788-A2C9-40AC-B19C-EB9F32CD9ABC}"/>
                  </a:ext>
                </a:extLst>
              </p:cNvPr>
              <p:cNvSpPr/>
              <p:nvPr/>
            </p:nvSpPr>
            <p:spPr>
              <a:xfrm>
                <a:off x="2626351" y="1215424"/>
                <a:ext cx="144099" cy="163929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9" extrusionOk="0">
                    <a:moveTo>
                      <a:pt x="388" y="0"/>
                    </a:moveTo>
                    <a:cubicBezTo>
                      <a:pt x="119" y="0"/>
                      <a:pt x="0" y="206"/>
                      <a:pt x="0" y="351"/>
                    </a:cubicBezTo>
                    <a:cubicBezTo>
                      <a:pt x="0" y="451"/>
                      <a:pt x="58" y="556"/>
                      <a:pt x="108" y="643"/>
                    </a:cubicBezTo>
                    <a:cubicBezTo>
                      <a:pt x="137" y="693"/>
                      <a:pt x="164" y="738"/>
                      <a:pt x="164" y="764"/>
                    </a:cubicBezTo>
                    <a:cubicBezTo>
                      <a:pt x="164" y="820"/>
                      <a:pt x="77" y="925"/>
                      <a:pt x="45" y="962"/>
                    </a:cubicBezTo>
                    <a:cubicBezTo>
                      <a:pt x="40" y="970"/>
                      <a:pt x="40" y="978"/>
                      <a:pt x="45" y="986"/>
                    </a:cubicBezTo>
                    <a:cubicBezTo>
                      <a:pt x="48" y="989"/>
                      <a:pt x="50" y="989"/>
                      <a:pt x="55" y="989"/>
                    </a:cubicBezTo>
                    <a:cubicBezTo>
                      <a:pt x="58" y="989"/>
                      <a:pt x="66" y="986"/>
                      <a:pt x="71" y="986"/>
                    </a:cubicBezTo>
                    <a:cubicBezTo>
                      <a:pt x="84" y="973"/>
                      <a:pt x="200" y="844"/>
                      <a:pt x="200" y="770"/>
                    </a:cubicBezTo>
                    <a:cubicBezTo>
                      <a:pt x="200" y="736"/>
                      <a:pt x="174" y="691"/>
                      <a:pt x="140" y="630"/>
                    </a:cubicBezTo>
                    <a:cubicBezTo>
                      <a:pt x="95" y="548"/>
                      <a:pt x="34" y="446"/>
                      <a:pt x="34" y="353"/>
                    </a:cubicBezTo>
                    <a:cubicBezTo>
                      <a:pt x="34" y="251"/>
                      <a:pt x="124" y="37"/>
                      <a:pt x="390" y="37"/>
                    </a:cubicBezTo>
                    <a:cubicBezTo>
                      <a:pt x="659" y="37"/>
                      <a:pt x="746" y="251"/>
                      <a:pt x="746" y="311"/>
                    </a:cubicBezTo>
                    <a:cubicBezTo>
                      <a:pt x="746" y="374"/>
                      <a:pt x="735" y="409"/>
                      <a:pt x="735" y="409"/>
                    </a:cubicBezTo>
                    <a:cubicBezTo>
                      <a:pt x="735" y="417"/>
                      <a:pt x="735" y="419"/>
                      <a:pt x="741" y="422"/>
                    </a:cubicBezTo>
                    <a:cubicBezTo>
                      <a:pt x="783" y="496"/>
                      <a:pt x="830" y="585"/>
                      <a:pt x="830" y="601"/>
                    </a:cubicBezTo>
                    <a:cubicBezTo>
                      <a:pt x="830" y="612"/>
                      <a:pt x="801" y="620"/>
                      <a:pt x="780" y="627"/>
                    </a:cubicBezTo>
                    <a:cubicBezTo>
                      <a:pt x="775" y="627"/>
                      <a:pt x="772" y="630"/>
                      <a:pt x="770" y="633"/>
                    </a:cubicBezTo>
                    <a:lnTo>
                      <a:pt x="770" y="646"/>
                    </a:lnTo>
                    <a:lnTo>
                      <a:pt x="786" y="699"/>
                    </a:lnTo>
                    <a:lnTo>
                      <a:pt x="772" y="712"/>
                    </a:lnTo>
                    <a:cubicBezTo>
                      <a:pt x="767" y="720"/>
                      <a:pt x="767" y="730"/>
                      <a:pt x="772" y="736"/>
                    </a:cubicBezTo>
                    <a:cubicBezTo>
                      <a:pt x="776" y="739"/>
                      <a:pt x="781" y="741"/>
                      <a:pt x="785" y="741"/>
                    </a:cubicBezTo>
                    <a:cubicBezTo>
                      <a:pt x="789" y="741"/>
                      <a:pt x="793" y="739"/>
                      <a:pt x="796" y="736"/>
                    </a:cubicBezTo>
                    <a:lnTo>
                      <a:pt x="817" y="717"/>
                    </a:lnTo>
                    <a:cubicBezTo>
                      <a:pt x="820" y="712"/>
                      <a:pt x="822" y="707"/>
                      <a:pt x="820" y="699"/>
                    </a:cubicBezTo>
                    <a:lnTo>
                      <a:pt x="804" y="654"/>
                    </a:lnTo>
                    <a:cubicBezTo>
                      <a:pt x="825" y="646"/>
                      <a:pt x="859" y="630"/>
                      <a:pt x="859" y="601"/>
                    </a:cubicBezTo>
                    <a:cubicBezTo>
                      <a:pt x="859" y="572"/>
                      <a:pt x="796" y="454"/>
                      <a:pt x="770" y="409"/>
                    </a:cubicBezTo>
                    <a:cubicBezTo>
                      <a:pt x="770" y="396"/>
                      <a:pt x="778" y="361"/>
                      <a:pt x="778" y="309"/>
                    </a:cubicBezTo>
                    <a:cubicBezTo>
                      <a:pt x="778" y="222"/>
                      <a:pt x="662" y="0"/>
                      <a:pt x="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CCC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92;p14">
                <a:extLst>
                  <a:ext uri="{FF2B5EF4-FFF2-40B4-BE49-F238E27FC236}">
                    <a16:creationId xmlns:a16="http://schemas.microsoft.com/office/drawing/2014/main" id="{DC5ADFD9-0418-4876-BC33-FE9218CAEDA7}"/>
                  </a:ext>
                </a:extLst>
              </p:cNvPr>
              <p:cNvSpPr/>
              <p:nvPr/>
            </p:nvSpPr>
            <p:spPr>
              <a:xfrm>
                <a:off x="2657684" y="1240626"/>
                <a:ext cx="68531" cy="663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1" extrusionOk="0">
                    <a:moveTo>
                      <a:pt x="208" y="159"/>
                    </a:moveTo>
                    <a:cubicBezTo>
                      <a:pt x="224" y="159"/>
                      <a:pt x="240" y="172"/>
                      <a:pt x="240" y="193"/>
                    </a:cubicBezTo>
                    <a:cubicBezTo>
                      <a:pt x="240" y="211"/>
                      <a:pt x="227" y="225"/>
                      <a:pt x="208" y="225"/>
                    </a:cubicBezTo>
                    <a:cubicBezTo>
                      <a:pt x="187" y="225"/>
                      <a:pt x="174" y="211"/>
                      <a:pt x="174" y="193"/>
                    </a:cubicBezTo>
                    <a:cubicBezTo>
                      <a:pt x="174" y="172"/>
                      <a:pt x="187" y="159"/>
                      <a:pt x="208" y="159"/>
                    </a:cubicBezTo>
                    <a:close/>
                    <a:moveTo>
                      <a:pt x="208" y="127"/>
                    </a:moveTo>
                    <a:cubicBezTo>
                      <a:pt x="172" y="127"/>
                      <a:pt x="143" y="156"/>
                      <a:pt x="143" y="193"/>
                    </a:cubicBezTo>
                    <a:cubicBezTo>
                      <a:pt x="143" y="230"/>
                      <a:pt x="172" y="259"/>
                      <a:pt x="208" y="259"/>
                    </a:cubicBezTo>
                    <a:cubicBezTo>
                      <a:pt x="243" y="259"/>
                      <a:pt x="274" y="230"/>
                      <a:pt x="274" y="193"/>
                    </a:cubicBezTo>
                    <a:cubicBezTo>
                      <a:pt x="274" y="156"/>
                      <a:pt x="243" y="127"/>
                      <a:pt x="208" y="127"/>
                    </a:cubicBezTo>
                    <a:close/>
                    <a:moveTo>
                      <a:pt x="235" y="14"/>
                    </a:moveTo>
                    <a:lnTo>
                      <a:pt x="240" y="56"/>
                    </a:lnTo>
                    <a:cubicBezTo>
                      <a:pt x="240" y="64"/>
                      <a:pt x="243" y="66"/>
                      <a:pt x="251" y="69"/>
                    </a:cubicBezTo>
                    <a:cubicBezTo>
                      <a:pt x="264" y="77"/>
                      <a:pt x="274" y="80"/>
                      <a:pt x="280" y="87"/>
                    </a:cubicBezTo>
                    <a:cubicBezTo>
                      <a:pt x="283" y="89"/>
                      <a:pt x="287" y="91"/>
                      <a:pt x="291" y="91"/>
                    </a:cubicBezTo>
                    <a:cubicBezTo>
                      <a:pt x="292" y="91"/>
                      <a:pt x="294" y="91"/>
                      <a:pt x="295" y="90"/>
                    </a:cubicBezTo>
                    <a:lnTo>
                      <a:pt x="335" y="74"/>
                    </a:lnTo>
                    <a:lnTo>
                      <a:pt x="364" y="127"/>
                    </a:lnTo>
                    <a:lnTo>
                      <a:pt x="332" y="153"/>
                    </a:lnTo>
                    <a:cubicBezTo>
                      <a:pt x="330" y="156"/>
                      <a:pt x="324" y="161"/>
                      <a:pt x="324" y="169"/>
                    </a:cubicBezTo>
                    <a:lnTo>
                      <a:pt x="324" y="185"/>
                    </a:lnTo>
                    <a:lnTo>
                      <a:pt x="324" y="201"/>
                    </a:lnTo>
                    <a:cubicBezTo>
                      <a:pt x="324" y="209"/>
                      <a:pt x="330" y="214"/>
                      <a:pt x="332" y="219"/>
                    </a:cubicBezTo>
                    <a:lnTo>
                      <a:pt x="364" y="246"/>
                    </a:lnTo>
                    <a:lnTo>
                      <a:pt x="335" y="298"/>
                    </a:lnTo>
                    <a:lnTo>
                      <a:pt x="295" y="280"/>
                    </a:lnTo>
                    <a:cubicBezTo>
                      <a:pt x="290" y="280"/>
                      <a:pt x="282" y="280"/>
                      <a:pt x="280" y="285"/>
                    </a:cubicBezTo>
                    <a:cubicBezTo>
                      <a:pt x="274" y="290"/>
                      <a:pt x="264" y="298"/>
                      <a:pt x="253" y="301"/>
                    </a:cubicBezTo>
                    <a:cubicBezTo>
                      <a:pt x="248" y="304"/>
                      <a:pt x="243" y="309"/>
                      <a:pt x="243" y="314"/>
                    </a:cubicBezTo>
                    <a:lnTo>
                      <a:pt x="237" y="356"/>
                    </a:lnTo>
                    <a:lnTo>
                      <a:pt x="174" y="356"/>
                    </a:lnTo>
                    <a:lnTo>
                      <a:pt x="164" y="312"/>
                    </a:lnTo>
                    <a:cubicBezTo>
                      <a:pt x="164" y="304"/>
                      <a:pt x="161" y="301"/>
                      <a:pt x="156" y="298"/>
                    </a:cubicBezTo>
                    <a:cubicBezTo>
                      <a:pt x="145" y="290"/>
                      <a:pt x="135" y="288"/>
                      <a:pt x="129" y="280"/>
                    </a:cubicBezTo>
                    <a:cubicBezTo>
                      <a:pt x="124" y="278"/>
                      <a:pt x="121" y="276"/>
                      <a:pt x="117" y="276"/>
                    </a:cubicBezTo>
                    <a:cubicBezTo>
                      <a:pt x="115" y="276"/>
                      <a:pt x="113" y="276"/>
                      <a:pt x="111" y="277"/>
                    </a:cubicBezTo>
                    <a:lnTo>
                      <a:pt x="71" y="293"/>
                    </a:lnTo>
                    <a:lnTo>
                      <a:pt x="42" y="240"/>
                    </a:lnTo>
                    <a:lnTo>
                      <a:pt x="77" y="214"/>
                    </a:lnTo>
                    <a:cubicBezTo>
                      <a:pt x="79" y="211"/>
                      <a:pt x="82" y="206"/>
                      <a:pt x="82" y="198"/>
                    </a:cubicBezTo>
                    <a:lnTo>
                      <a:pt x="82" y="182"/>
                    </a:lnTo>
                    <a:lnTo>
                      <a:pt x="82" y="169"/>
                    </a:lnTo>
                    <a:cubicBezTo>
                      <a:pt x="82" y="161"/>
                      <a:pt x="82" y="156"/>
                      <a:pt x="77" y="153"/>
                    </a:cubicBezTo>
                    <a:lnTo>
                      <a:pt x="42" y="127"/>
                    </a:lnTo>
                    <a:lnTo>
                      <a:pt x="71" y="74"/>
                    </a:lnTo>
                    <a:lnTo>
                      <a:pt x="111" y="90"/>
                    </a:lnTo>
                    <a:cubicBezTo>
                      <a:pt x="119" y="90"/>
                      <a:pt x="124" y="90"/>
                      <a:pt x="129" y="87"/>
                    </a:cubicBezTo>
                    <a:cubicBezTo>
                      <a:pt x="135" y="80"/>
                      <a:pt x="145" y="74"/>
                      <a:pt x="156" y="69"/>
                    </a:cubicBezTo>
                    <a:cubicBezTo>
                      <a:pt x="161" y="66"/>
                      <a:pt x="164" y="64"/>
                      <a:pt x="164" y="56"/>
                    </a:cubicBezTo>
                    <a:lnTo>
                      <a:pt x="172" y="14"/>
                    </a:lnTo>
                    <a:close/>
                    <a:moveTo>
                      <a:pt x="164" y="1"/>
                    </a:moveTo>
                    <a:cubicBezTo>
                      <a:pt x="150" y="1"/>
                      <a:pt x="137" y="11"/>
                      <a:pt x="137" y="24"/>
                    </a:cubicBezTo>
                    <a:lnTo>
                      <a:pt x="132" y="64"/>
                    </a:lnTo>
                    <a:lnTo>
                      <a:pt x="111" y="74"/>
                    </a:lnTo>
                    <a:lnTo>
                      <a:pt x="71" y="56"/>
                    </a:lnTo>
                    <a:cubicBezTo>
                      <a:pt x="69" y="54"/>
                      <a:pt x="67" y="54"/>
                      <a:pt x="64" y="54"/>
                    </a:cubicBezTo>
                    <a:cubicBezTo>
                      <a:pt x="57" y="54"/>
                      <a:pt x="48" y="59"/>
                      <a:pt x="42" y="66"/>
                    </a:cubicBezTo>
                    <a:lnTo>
                      <a:pt x="6" y="130"/>
                    </a:lnTo>
                    <a:cubicBezTo>
                      <a:pt x="0" y="140"/>
                      <a:pt x="3" y="153"/>
                      <a:pt x="13" y="161"/>
                    </a:cubicBezTo>
                    <a:lnTo>
                      <a:pt x="45" y="185"/>
                    </a:lnTo>
                    <a:lnTo>
                      <a:pt x="45" y="196"/>
                    </a:lnTo>
                    <a:lnTo>
                      <a:pt x="45" y="206"/>
                    </a:lnTo>
                    <a:lnTo>
                      <a:pt x="13" y="232"/>
                    </a:lnTo>
                    <a:cubicBezTo>
                      <a:pt x="3" y="243"/>
                      <a:pt x="0" y="254"/>
                      <a:pt x="6" y="264"/>
                    </a:cubicBezTo>
                    <a:lnTo>
                      <a:pt x="42" y="327"/>
                    </a:lnTo>
                    <a:cubicBezTo>
                      <a:pt x="50" y="335"/>
                      <a:pt x="59" y="339"/>
                      <a:pt x="68" y="339"/>
                    </a:cubicBezTo>
                    <a:cubicBezTo>
                      <a:pt x="71" y="339"/>
                      <a:pt x="74" y="338"/>
                      <a:pt x="77" y="338"/>
                    </a:cubicBezTo>
                    <a:lnTo>
                      <a:pt x="116" y="319"/>
                    </a:lnTo>
                    <a:lnTo>
                      <a:pt x="135" y="330"/>
                    </a:lnTo>
                    <a:lnTo>
                      <a:pt x="143" y="369"/>
                    </a:lnTo>
                    <a:cubicBezTo>
                      <a:pt x="145" y="380"/>
                      <a:pt x="156" y="391"/>
                      <a:pt x="169" y="391"/>
                    </a:cubicBezTo>
                    <a:lnTo>
                      <a:pt x="243" y="391"/>
                    </a:lnTo>
                    <a:cubicBezTo>
                      <a:pt x="256" y="391"/>
                      <a:pt x="266" y="380"/>
                      <a:pt x="269" y="364"/>
                    </a:cubicBezTo>
                    <a:lnTo>
                      <a:pt x="277" y="325"/>
                    </a:lnTo>
                    <a:lnTo>
                      <a:pt x="295" y="314"/>
                    </a:lnTo>
                    <a:lnTo>
                      <a:pt x="335" y="330"/>
                    </a:lnTo>
                    <a:cubicBezTo>
                      <a:pt x="338" y="332"/>
                      <a:pt x="341" y="333"/>
                      <a:pt x="344" y="333"/>
                    </a:cubicBezTo>
                    <a:cubicBezTo>
                      <a:pt x="353" y="333"/>
                      <a:pt x="361" y="327"/>
                      <a:pt x="367" y="319"/>
                    </a:cubicBezTo>
                    <a:lnTo>
                      <a:pt x="401" y="259"/>
                    </a:lnTo>
                    <a:cubicBezTo>
                      <a:pt x="409" y="248"/>
                      <a:pt x="406" y="235"/>
                      <a:pt x="396" y="225"/>
                    </a:cubicBezTo>
                    <a:lnTo>
                      <a:pt x="361" y="203"/>
                    </a:lnTo>
                    <a:lnTo>
                      <a:pt x="361" y="193"/>
                    </a:lnTo>
                    <a:lnTo>
                      <a:pt x="361" y="182"/>
                    </a:lnTo>
                    <a:lnTo>
                      <a:pt x="396" y="159"/>
                    </a:lnTo>
                    <a:cubicBezTo>
                      <a:pt x="406" y="153"/>
                      <a:pt x="409" y="138"/>
                      <a:pt x="401" y="127"/>
                    </a:cubicBezTo>
                    <a:lnTo>
                      <a:pt x="367" y="64"/>
                    </a:lnTo>
                    <a:cubicBezTo>
                      <a:pt x="359" y="56"/>
                      <a:pt x="350" y="52"/>
                      <a:pt x="341" y="52"/>
                    </a:cubicBezTo>
                    <a:cubicBezTo>
                      <a:pt x="338" y="52"/>
                      <a:pt x="335" y="53"/>
                      <a:pt x="332" y="53"/>
                    </a:cubicBezTo>
                    <a:lnTo>
                      <a:pt x="293" y="72"/>
                    </a:lnTo>
                    <a:lnTo>
                      <a:pt x="274" y="61"/>
                    </a:lnTo>
                    <a:lnTo>
                      <a:pt x="266" y="22"/>
                    </a:lnTo>
                    <a:cubicBezTo>
                      <a:pt x="264" y="11"/>
                      <a:pt x="253" y="1"/>
                      <a:pt x="2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CCC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1474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C8DAF3A-1CD6-E38E-63D1-F0DFF106C1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C8DAF3A-1CD6-E38E-63D1-F0DFF106C1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1852B7-3E09-6ADA-2772-A88FCB8D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Felles delprosjekter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14EF6-C6AF-E94E-48FD-51595A9FB5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/>
              <a:t>Før</a:t>
            </a:r>
          </a:p>
          <a:p>
            <a:r>
              <a:rPr lang="nb-NO"/>
              <a:t>Egne avregningsprosjekt (79) per </a:t>
            </a:r>
            <a:r>
              <a:rPr lang="nb-NO" err="1"/>
              <a:t>ksted</a:t>
            </a:r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Eget prosjekt for virksomhetskapital (59) per enhet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Eget 685-prosjekt per ansatt</a:t>
            </a:r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r>
              <a:rPr lang="nb-NO"/>
              <a:t>Lønn utløpte prosjekt og analyser belastes </a:t>
            </a:r>
            <a:r>
              <a:rPr lang="nb-NO" err="1"/>
              <a:t>prosj</a:t>
            </a:r>
            <a:r>
              <a:rPr lang="nb-NO"/>
              <a:t>/analyse 00 på </a:t>
            </a:r>
            <a:r>
              <a:rPr lang="nb-NO" err="1"/>
              <a:t>ksted</a:t>
            </a:r>
            <a:r>
              <a:rPr lang="nb-NO"/>
              <a:t>.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Felles uspesifisert prosjekt RD 00000000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5FF8C4-21C0-14D2-76F9-F4C477CEE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/>
              <a:t>Nå</a:t>
            </a:r>
          </a:p>
          <a:p>
            <a:r>
              <a:rPr lang="nb-NO"/>
              <a:t>Gjennomgående delprosjekt for avregning BOA</a:t>
            </a:r>
          </a:p>
          <a:p>
            <a:pPr lvl="1"/>
            <a:r>
              <a:rPr lang="nb-NO"/>
              <a:t>999994100 - Avregningsprosjekt</a:t>
            </a:r>
          </a:p>
          <a:p>
            <a:endParaRPr lang="nb-NO"/>
          </a:p>
          <a:p>
            <a:r>
              <a:rPr lang="nb-NO"/>
              <a:t>Gjennomgående delprosjekt for virksomhetskapital</a:t>
            </a:r>
          </a:p>
          <a:p>
            <a:pPr lvl="1"/>
            <a:r>
              <a:rPr lang="nb-NO"/>
              <a:t>996023101 – Virksomhetskapital fri </a:t>
            </a:r>
          </a:p>
          <a:p>
            <a:endParaRPr lang="nb-NO"/>
          </a:p>
          <a:p>
            <a:r>
              <a:rPr lang="nb-NO"/>
              <a:t>Gjennomgående delprosjekt for midlertidig ansatte som skal føre timer i BOA (se egen slide)</a:t>
            </a:r>
          </a:p>
          <a:p>
            <a:pPr lvl="1"/>
            <a:r>
              <a:rPr lang="nb-NO"/>
              <a:t>996021100 – Timekostnader BOA</a:t>
            </a:r>
          </a:p>
          <a:p>
            <a:endParaRPr lang="nb-NO"/>
          </a:p>
          <a:p>
            <a:r>
              <a:rPr lang="nb-NO"/>
              <a:t>Eget delprosjekt for lønn på utløpte delprosjekt – vil bli lettere å identifisere feilkontert lønn.</a:t>
            </a:r>
          </a:p>
          <a:p>
            <a:pPr lvl="1"/>
            <a:r>
              <a:rPr lang="nb-NO"/>
              <a:t>996020100 – Lønn fra SAP ved utløpte delprosjekt</a:t>
            </a:r>
          </a:p>
          <a:p>
            <a:pPr lvl="1"/>
            <a:r>
              <a:rPr lang="nb-NO"/>
              <a:t>Dialog med DFØ løsningen</a:t>
            </a:r>
          </a:p>
          <a:p>
            <a:endParaRPr lang="nb-NO"/>
          </a:p>
          <a:p>
            <a:r>
              <a:rPr lang="nb-NO"/>
              <a:t>Felles uspesifisert prosjekt RD </a:t>
            </a:r>
          </a:p>
          <a:p>
            <a:pPr lvl="1"/>
            <a:r>
              <a:rPr lang="nb-NO"/>
              <a:t>999999999 Generelle driftskostnader</a:t>
            </a:r>
          </a:p>
        </p:txBody>
      </p:sp>
    </p:spTree>
    <p:extLst>
      <p:ext uri="{BB962C8B-B14F-4D97-AF65-F5344CB8AC3E}">
        <p14:creationId xmlns:p14="http://schemas.microsoft.com/office/powerpoint/2010/main" val="14690275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0D9717-FBAA-C172-6990-9584D66DE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6818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0D9717-FBAA-C172-6990-9584D66DE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B21EC1-894B-46A0-2469-F58FC2AB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Generelt om felles delprosjekter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B1775-F5CD-3FA0-8D2E-642EFE0A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Både enhet (</a:t>
            </a:r>
            <a:r>
              <a:rPr lang="nb-NO" err="1"/>
              <a:t>ksted</a:t>
            </a:r>
            <a:r>
              <a:rPr lang="nb-NO"/>
              <a:t>) og medarbeider (ansattnummer) er del av konteringsstrengen</a:t>
            </a:r>
          </a:p>
          <a:p>
            <a:endParaRPr lang="nb-NO"/>
          </a:p>
          <a:p>
            <a:r>
              <a:rPr lang="nb-NO"/>
              <a:t>Det vil si at samme informasjon er tilgjengelig som før</a:t>
            </a:r>
          </a:p>
          <a:p>
            <a:endParaRPr lang="nb-NO"/>
          </a:p>
          <a:p>
            <a:r>
              <a:rPr lang="nb-NO"/>
              <a:t>Færre delprosjekter gir færre muligheter for feil, og mindre tidsbruk på kontering (og evt. retting ved feil)</a:t>
            </a:r>
          </a:p>
        </p:txBody>
      </p:sp>
    </p:spTree>
    <p:extLst>
      <p:ext uri="{BB962C8B-B14F-4D97-AF65-F5344CB8AC3E}">
        <p14:creationId xmlns:p14="http://schemas.microsoft.com/office/powerpoint/2010/main" val="4886199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FDBCCBF-9238-FF11-4ACF-AB63B7294D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6990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FDBCCBF-9238-FF11-4ACF-AB63B7294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3CA87F-C177-30F0-9234-B9370F94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nb-NO" sz="2800"/>
              <a:t>Timelønnsdelprosjektet – for midlertidig ansatte som skal finansieres av timeføring mot BOA-prosjekter (tidl. 685)</a:t>
            </a:r>
            <a:br>
              <a:rPr lang="nb-NO" sz="2800"/>
            </a:br>
            <a:endParaRPr lang="nb-NO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185C-5500-D05F-BFE8-BAE167F01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482485"/>
            <a:ext cx="11224996" cy="4818365"/>
          </a:xfrm>
        </p:spPr>
        <p:txBody>
          <a:bodyPr>
            <a:normAutofit/>
          </a:bodyPr>
          <a:lstStyle/>
          <a:p>
            <a:r>
              <a:rPr lang="nb-NO" sz="2400"/>
              <a:t>Direkte lønn konteres på gjennomgående delprosjekt</a:t>
            </a:r>
          </a:p>
          <a:p>
            <a:pPr lvl="1"/>
            <a:r>
              <a:rPr lang="nb-NO" sz="1867"/>
              <a:t>996021100 – Timekostnader BOA</a:t>
            </a:r>
          </a:p>
          <a:p>
            <a:pPr lvl="2"/>
            <a:r>
              <a:rPr lang="nb-NO" sz="1600"/>
              <a:t>kategorisert som BFV-RD</a:t>
            </a:r>
          </a:p>
          <a:p>
            <a:r>
              <a:rPr lang="nb-NO" sz="2400"/>
              <a:t>Inntekt fra timeføring godskrives avregningsdelprosjektet for BOA</a:t>
            </a:r>
          </a:p>
          <a:p>
            <a:endParaRPr lang="nb-NO" sz="2400"/>
          </a:p>
          <a:p>
            <a:r>
              <a:rPr lang="nb-NO" sz="2400"/>
              <a:t>Manuell flytting av inntekt fra timeføring til 996021100 kreves</a:t>
            </a:r>
          </a:p>
          <a:p>
            <a:endParaRPr lang="nb-NO" sz="2400"/>
          </a:p>
          <a:p>
            <a:r>
              <a:rPr lang="nb-NO" sz="2400"/>
              <a:t>Både enhet (</a:t>
            </a:r>
            <a:r>
              <a:rPr lang="nb-NO" sz="2400" err="1"/>
              <a:t>ksted</a:t>
            </a:r>
            <a:r>
              <a:rPr lang="nb-NO" sz="2400"/>
              <a:t>) og medarbeider (</a:t>
            </a:r>
            <a:r>
              <a:rPr lang="nb-NO" sz="2400" err="1"/>
              <a:t>ansattnr</a:t>
            </a:r>
            <a:r>
              <a:rPr lang="nb-NO" sz="2400"/>
              <a:t>) er del av konteringsstrengen – utnyttes for å indentifisere transaksjonene</a:t>
            </a:r>
          </a:p>
          <a:p>
            <a:endParaRPr lang="nb-NO" sz="2400"/>
          </a:p>
          <a:p>
            <a:r>
              <a:rPr lang="nb-NO" sz="2400"/>
              <a:t>Her vil det komme rutiner som beskriver hvordan håndteringen blir i detalj</a:t>
            </a:r>
          </a:p>
        </p:txBody>
      </p:sp>
    </p:spTree>
    <p:extLst>
      <p:ext uri="{BB962C8B-B14F-4D97-AF65-F5344CB8AC3E}">
        <p14:creationId xmlns:p14="http://schemas.microsoft.com/office/powerpoint/2010/main" val="7669678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A90462-A6F9-31A6-AF77-6C02DF526E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7750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A90462-A6F9-31A6-AF77-6C02DF526E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CC0621-1E45-AF4B-ADD5-5F504ED9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Flere endringer relatert til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7EC14-82DD-F56D-CE3B-8055274E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/>
              <a:t>Insentivmidler EU</a:t>
            </a:r>
          </a:p>
          <a:p>
            <a:pPr lvl="1"/>
            <a:r>
              <a:rPr lang="nb-NO" sz="2400"/>
              <a:t>Nye og mer detaljerte rutiner og retningslinjer utarbeides - kommer</a:t>
            </a:r>
          </a:p>
          <a:p>
            <a:pPr lvl="1"/>
            <a:r>
              <a:rPr lang="nb-NO" sz="2400"/>
              <a:t>Noe senere utbetaling av insentivmidler enn tidligere år</a:t>
            </a:r>
          </a:p>
          <a:p>
            <a:r>
              <a:rPr lang="nb-NO" sz="2800"/>
              <a:t>PREAWARD</a:t>
            </a:r>
          </a:p>
          <a:p>
            <a:pPr lvl="1"/>
            <a:r>
              <a:rPr lang="nb-NO" sz="2400"/>
              <a:t>Søknadsmodulen i UNIT4 vil tas i bruk i 2023</a:t>
            </a:r>
          </a:p>
          <a:p>
            <a:pPr lvl="1"/>
            <a:r>
              <a:rPr lang="nb-NO" sz="2400"/>
              <a:t>Utover å lette arbeidet og arbeidsflyt i arbeidet med søknader og opprettelser av BOA-prosjekter, vil systemet kunne gi oss</a:t>
            </a:r>
          </a:p>
          <a:p>
            <a:pPr lvl="2"/>
            <a:r>
              <a:rPr lang="nb-NO" sz="2000"/>
              <a:t>Informasjon om søknader inklusive status (i flyt, vurderes, tilslag)</a:t>
            </a:r>
          </a:p>
          <a:p>
            <a:pPr lvl="2"/>
            <a:r>
              <a:rPr lang="nb-NO" sz="2000"/>
              <a:t>Statistikk på søknader – antall, tilslag m.m.</a:t>
            </a:r>
          </a:p>
          <a:p>
            <a:pPr lvl="1"/>
            <a:endParaRPr lang="nb-NO" sz="2400"/>
          </a:p>
          <a:p>
            <a:pPr lvl="1"/>
            <a:endParaRPr lang="nb-NO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7F575-6518-CB22-2D59-0F88A04A7521}"/>
              </a:ext>
            </a:extLst>
          </p:cNvPr>
          <p:cNvSpPr txBox="1"/>
          <p:nvPr/>
        </p:nvSpPr>
        <p:spPr>
          <a:xfrm>
            <a:off x="6643760" y="5293914"/>
            <a:ext cx="500649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/>
              <a:t>Åpenbart interessant datakilde for flere formål,</a:t>
            </a:r>
            <a:br>
              <a:rPr lang="nb-NO"/>
            </a:br>
            <a:r>
              <a:rPr lang="nb-NO"/>
              <a:t>bla. for å understøtte porteføljestyringen i BOA</a:t>
            </a:r>
          </a:p>
        </p:txBody>
      </p:sp>
    </p:spTree>
    <p:extLst>
      <p:ext uri="{BB962C8B-B14F-4D97-AF65-F5344CB8AC3E}">
        <p14:creationId xmlns:p14="http://schemas.microsoft.com/office/powerpoint/2010/main" val="15148085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24672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>
                          <a:solidFill>
                            <a:schemeClr val="tx1"/>
                          </a:solidFill>
                        </a:rPr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/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300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5953FB-E022-28F9-1596-AA90B02EC6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5953FB-E022-28F9-1596-AA90B02EC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F6347E-472C-E12F-C6C7-F53CA097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EVU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6023-37B3-D862-7545-D917423B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Læringsmål</a:t>
            </a:r>
          </a:p>
          <a:p>
            <a:pPr lvl="1"/>
            <a:r>
              <a:rPr lang="nb-NO"/>
              <a:t>Orientere om ny løsning i Unit4 og midlertidig løsning for EVU-BFV (EVU-BEV ny benevnelse i BOTT)</a:t>
            </a:r>
          </a:p>
        </p:txBody>
      </p:sp>
    </p:spTree>
    <p:extLst>
      <p:ext uri="{BB962C8B-B14F-4D97-AF65-F5344CB8AC3E}">
        <p14:creationId xmlns:p14="http://schemas.microsoft.com/office/powerpoint/2010/main" val="31387294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E6C3E-E358-0D64-A362-EFBD637A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648512"/>
          </a:xfrm>
        </p:spPr>
        <p:txBody>
          <a:bodyPr/>
          <a:lstStyle/>
          <a:p>
            <a:r>
              <a:rPr lang="nb-NO" sz="3600"/>
              <a:t>Løsning for EVU-BEV prosjektene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0291-50A4-2AE4-9C07-1FB6450EB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/>
              <a:t>Besluttet at det skal utvikles en løsning for EVU-BEV i Unit4</a:t>
            </a:r>
          </a:p>
          <a:p>
            <a:pPr lvl="1"/>
            <a:r>
              <a:rPr lang="nb-NO" sz="1600"/>
              <a:t>Lokal opprettelse av prosjekter og budsjettering i Unit4 (krever systemkompetanse som prosjektøkonom)</a:t>
            </a:r>
          </a:p>
          <a:p>
            <a:pPr lvl="1"/>
            <a:r>
              <a:rPr lang="nb-NO" sz="1600"/>
              <a:t>Fakturering i FS </a:t>
            </a:r>
          </a:p>
          <a:p>
            <a:pPr lvl="1"/>
            <a:r>
              <a:rPr lang="nb-NO" sz="1600"/>
              <a:t>Inntektsføring etter motsatt sammenstilling uten fortjeneste (som i dag)</a:t>
            </a:r>
          </a:p>
          <a:p>
            <a:pPr lvl="1"/>
            <a:r>
              <a:rPr lang="nb-NO" sz="1600"/>
              <a:t>Automatisk beregning og postering av indirekte kostnader på personell, men manuell beregning og postering av indirekte kostnader student.</a:t>
            </a:r>
          </a:p>
          <a:p>
            <a:pPr lvl="1"/>
            <a:r>
              <a:rPr lang="nb-NO" sz="1600"/>
              <a:t>Automatisk beregning og postering av egenfinansieringsandel</a:t>
            </a:r>
          </a:p>
          <a:p>
            <a:pPr lvl="2"/>
            <a:r>
              <a:rPr lang="nb-NO" sz="1600"/>
              <a:t>Egne prosjekttyper for Økonomisk aktivitet og Ikke økonomisk aktivitet</a:t>
            </a:r>
          </a:p>
          <a:p>
            <a:pPr lvl="1"/>
            <a:r>
              <a:rPr lang="nb-NO" sz="1600"/>
              <a:t>Løsning for personalkostnader – frikjøp og timeføring </a:t>
            </a:r>
          </a:p>
          <a:p>
            <a:pPr lvl="1"/>
            <a:r>
              <a:rPr lang="nb-NO" sz="1600"/>
              <a:t>Egne konti i 95-serien for samspillstransaksjoner</a:t>
            </a:r>
          </a:p>
          <a:p>
            <a:pPr lvl="1"/>
            <a:r>
              <a:rPr lang="nb-NO" sz="1600"/>
              <a:t>Eget avregningsprosjekt for EVU-BEV </a:t>
            </a:r>
          </a:p>
          <a:p>
            <a:pPr lvl="1"/>
            <a:r>
              <a:rPr lang="nb-NO" sz="1600"/>
              <a:t>Samspillsrapport i Bevisst for hvordan EVU-BEV rammen påvirker den øvrige bevilgningsøkonomien (RD)</a:t>
            </a:r>
          </a:p>
          <a:p>
            <a:r>
              <a:rPr lang="nb-NO" sz="2400"/>
              <a:t>Ny løsning for EVU-BEV er ikke på plass til 01.01.2023</a:t>
            </a:r>
            <a:endParaRPr lang="nb-NO" sz="2133"/>
          </a:p>
          <a:p>
            <a:pPr lvl="1"/>
            <a:endParaRPr lang="nb-NO" sz="2267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2905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574057C-2B34-7365-0C66-26A9293357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8064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574057C-2B34-7365-0C66-26A929335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048D61C2-8D07-C904-B93C-50B137A7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54242"/>
            <a:ext cx="11224996" cy="648512"/>
          </a:xfrm>
        </p:spPr>
        <p:txBody>
          <a:bodyPr vert="horz"/>
          <a:lstStyle/>
          <a:p>
            <a:r>
              <a:rPr lang="nb-NO" sz="3600"/>
              <a:t>Endring fra 01.01.2023 for EVU-BEV prosjektene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0189E6-4533-1570-A8FE-68D4B7C6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002754"/>
            <a:ext cx="11224996" cy="5234171"/>
          </a:xfrm>
        </p:spPr>
        <p:txBody>
          <a:bodyPr/>
          <a:lstStyle/>
          <a:p>
            <a:r>
              <a:rPr lang="nb-NO" sz="2000"/>
              <a:t>Midlertidig løsning i Unit4 fra 01.01.2023 til ny løsning er utviklet og implementert</a:t>
            </a:r>
          </a:p>
          <a:p>
            <a:pPr lvl="1"/>
            <a:r>
              <a:rPr lang="nb-NO" sz="1467"/>
              <a:t>Konverterte prosjekter er lest inn i Unit4 med protype Interne EVU</a:t>
            </a:r>
          </a:p>
          <a:p>
            <a:pPr lvl="1"/>
            <a:r>
              <a:rPr lang="nb-NO" sz="1467"/>
              <a:t>Klassifisering Økonomisk/Ikke økonomisk aktivitet</a:t>
            </a:r>
          </a:p>
          <a:p>
            <a:pPr lvl="2"/>
            <a:r>
              <a:rPr lang="nb-NO" sz="1200"/>
              <a:t>Lest inn på relasjon Aktivitetstype</a:t>
            </a:r>
          </a:p>
          <a:p>
            <a:pPr lvl="1"/>
            <a:r>
              <a:rPr lang="nb-NO" sz="1467"/>
              <a:t>Besluttet at NTNU Videre fortsatt skal ha ett eget delprosjekt</a:t>
            </a:r>
          </a:p>
          <a:p>
            <a:pPr lvl="1"/>
            <a:r>
              <a:rPr lang="nb-NO" sz="1467"/>
              <a:t>Fakturering i FS som før og overføring til hovedbok</a:t>
            </a:r>
          </a:p>
          <a:p>
            <a:pPr lvl="2"/>
            <a:r>
              <a:rPr lang="nb-NO" sz="1200"/>
              <a:t>FS blir oppdatert med ny konteringsinformasjon og økonomimodell</a:t>
            </a:r>
          </a:p>
          <a:p>
            <a:pPr lvl="1"/>
            <a:r>
              <a:rPr lang="nb-NO" sz="1467"/>
              <a:t>Samme inntektsføringsprinsipp som i dag</a:t>
            </a:r>
          </a:p>
          <a:p>
            <a:pPr lvl="2"/>
            <a:r>
              <a:rPr lang="nb-NO" sz="1200"/>
              <a:t>Kun avregning under periodelukking – manuelle føringer og utføres sentralt</a:t>
            </a:r>
          </a:p>
          <a:p>
            <a:pPr lvl="1"/>
            <a:r>
              <a:rPr lang="nb-NO" sz="1467"/>
              <a:t>Beregning og bokføring av indirekte kostnader personell</a:t>
            </a:r>
          </a:p>
          <a:p>
            <a:pPr lvl="2"/>
            <a:r>
              <a:rPr lang="nb-NO" sz="1200"/>
              <a:t>Utføres sentralt ved periodeslutt – manuelle føringer</a:t>
            </a:r>
          </a:p>
          <a:p>
            <a:pPr lvl="1"/>
            <a:r>
              <a:rPr lang="nb-NO" sz="1467"/>
              <a:t>Beregning og bokføring av indirekte kostnader student</a:t>
            </a:r>
          </a:p>
          <a:p>
            <a:pPr lvl="2"/>
            <a:r>
              <a:rPr lang="nb-NO" sz="1200"/>
              <a:t>Manuell føring av enhet</a:t>
            </a:r>
          </a:p>
          <a:p>
            <a:pPr lvl="1"/>
            <a:r>
              <a:rPr lang="nb-NO" sz="1467" b="1"/>
              <a:t>Egenfinansiering må beregnes og posteres lokalt inntil ny løsning er implementert</a:t>
            </a:r>
          </a:p>
          <a:p>
            <a:pPr lvl="2"/>
            <a:r>
              <a:rPr lang="nb-NO" sz="1200"/>
              <a:t>Ingen opplysninger om egenfinansieringsandel på prosjektene før ny løsning er på plass</a:t>
            </a:r>
          </a:p>
          <a:p>
            <a:pPr lvl="1"/>
            <a:r>
              <a:rPr lang="nb-NO" sz="1467"/>
              <a:t>Nye konti i 95 – serien for samspillføringer (manuell)vil bli opprettet til 01.01.2023</a:t>
            </a:r>
          </a:p>
          <a:p>
            <a:pPr lvl="1"/>
            <a:r>
              <a:rPr lang="nb-NO" sz="1467"/>
              <a:t>Ingen budsjettering før ny løsning er implementert</a:t>
            </a:r>
          </a:p>
          <a:p>
            <a:r>
              <a:rPr lang="nb-NO" sz="2533"/>
              <a:t>Nye prosjekter kan opprettes av prosjektøkonom etter at de har fått opplæring/kurs – medio februar 2023</a:t>
            </a:r>
          </a:p>
          <a:p>
            <a:pPr lvl="1"/>
            <a:endParaRPr lang="nb-NO" sz="1467"/>
          </a:p>
        </p:txBody>
      </p:sp>
    </p:spTree>
    <p:extLst>
      <p:ext uri="{BB962C8B-B14F-4D97-AF65-F5344CB8AC3E}">
        <p14:creationId xmlns:p14="http://schemas.microsoft.com/office/powerpoint/2010/main" val="13591856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06717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>
                          <a:solidFill>
                            <a:schemeClr val="tx1"/>
                          </a:solidFill>
                        </a:rPr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/>
                        <a:t>Spørsmål og svar</a:t>
                      </a:r>
                      <a:endParaRPr lang="nb-NO" sz="1900" b="0" i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30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63C37F-1F45-B39A-E847-83920E84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Periodeavslutter ved enhet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699684-5172-0D4F-54EB-30014ED3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b-NO"/>
              <a:t>Læringsmål:</a:t>
            </a:r>
          </a:p>
          <a:p>
            <a:pPr lvl="1"/>
            <a:r>
              <a:rPr lang="nb-NO"/>
              <a:t>Vite hvilke prosesser </a:t>
            </a:r>
            <a:r>
              <a:rPr lang="nb-NO" err="1"/>
              <a:t>periodeavslutter</a:t>
            </a:r>
            <a:r>
              <a:rPr lang="nb-NO"/>
              <a:t> ved enhet har en rolle og et ansvar i</a:t>
            </a:r>
          </a:p>
          <a:p>
            <a:pPr lvl="1"/>
            <a:r>
              <a:rPr lang="nb-NO"/>
              <a:t>Frister</a:t>
            </a:r>
          </a:p>
          <a:p>
            <a:pPr lvl="1"/>
            <a:endParaRPr lang="nb-NO"/>
          </a:p>
          <a:p>
            <a:r>
              <a:rPr lang="nb-NO" sz="2800"/>
              <a:t>Henvisning til rutiner og evt. e-læring</a:t>
            </a:r>
          </a:p>
          <a:p>
            <a:pPr lvl="1"/>
            <a:r>
              <a:rPr lang="nb-NO" sz="2267">
                <a:hlinkClick r:id="rId2"/>
              </a:rPr>
              <a:t>BOTT samarbeidet side for Periodeavslutning</a:t>
            </a:r>
            <a:endParaRPr lang="nb-NO" sz="2267"/>
          </a:p>
          <a:p>
            <a:pPr lvl="1"/>
            <a:r>
              <a:rPr lang="nb-NO" sz="2267">
                <a:hlinkClick r:id="rId3"/>
              </a:rPr>
              <a:t>E-læring </a:t>
            </a:r>
            <a:r>
              <a:rPr lang="nb-NO" sz="2267" err="1">
                <a:hlinkClick r:id="rId3"/>
              </a:rPr>
              <a:t>Periodeavslutter</a:t>
            </a:r>
            <a:r>
              <a:rPr lang="nb-NO" sz="2267">
                <a:hlinkClick r:id="rId3"/>
              </a:rPr>
              <a:t> enhet</a:t>
            </a:r>
            <a:endParaRPr lang="nb-NO" sz="2267"/>
          </a:p>
          <a:p>
            <a:pPr lvl="1"/>
            <a:endParaRPr lang="nb-NO" sz="2267"/>
          </a:p>
        </p:txBody>
      </p:sp>
    </p:spTree>
    <p:extLst>
      <p:ext uri="{BB962C8B-B14F-4D97-AF65-F5344CB8AC3E}">
        <p14:creationId xmlns:p14="http://schemas.microsoft.com/office/powerpoint/2010/main" val="33254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E67F34B-63FA-5FC4-3A2D-20B94C88D2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6839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E67F34B-63FA-5FC4-3A2D-20B94C88D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72BC38D-125E-A7E2-584A-E176BCEB3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2" y="0"/>
            <a:ext cx="12149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73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126BF-B223-BC82-6127-EF1D9D3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10067"/>
          </a:xfrm>
        </p:spPr>
        <p:txBody>
          <a:bodyPr/>
          <a:lstStyle/>
          <a:p>
            <a:r>
              <a:rPr lang="nb-NO" sz="4000"/>
              <a:t>Periodeavslutter ved enhet - forberedelse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16735F-8C11-C175-B741-E81D42BD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220278"/>
            <a:ext cx="11224996" cy="4818365"/>
          </a:xfrm>
        </p:spPr>
        <p:txBody>
          <a:bodyPr/>
          <a:lstStyle/>
          <a:p>
            <a:r>
              <a:rPr lang="nb-NO" sz="2800"/>
              <a:t>Har ansvar for å ferdigstille regnskapet for enheten og sikre at alle transaksjoner er bokført innen fristen</a:t>
            </a:r>
          </a:p>
          <a:p>
            <a:pPr lvl="1"/>
            <a:r>
              <a:rPr lang="nb-NO" sz="2400"/>
              <a:t>Må også sende ut informasjon til enheten om utførelse av periodeavslutning med hvilke frister som gjelder for perioden</a:t>
            </a:r>
          </a:p>
          <a:p>
            <a:pPr lvl="1"/>
            <a:r>
              <a:rPr lang="nb-NO" sz="2400"/>
              <a:t>Må sikre at</a:t>
            </a:r>
          </a:p>
          <a:p>
            <a:pPr lvl="2"/>
            <a:r>
              <a:rPr lang="nb-NO"/>
              <a:t>Det som skal faktureres inneværende måned er fakturert</a:t>
            </a:r>
          </a:p>
          <a:p>
            <a:pPr lvl="2"/>
            <a:r>
              <a:rPr lang="nb-NO"/>
              <a:t>Alle anleggsmidler som skal aktiveres inneværende måned er ferdigbehandlet</a:t>
            </a:r>
          </a:p>
          <a:p>
            <a:pPr lvl="2"/>
            <a:r>
              <a:rPr lang="nb-NO"/>
              <a:t>Alle bilag er behandlet og bokført (inngående faktura, utgående faktura, </a:t>
            </a:r>
            <a:r>
              <a:rPr lang="nb-NO" err="1"/>
              <a:t>hovedboksbilag</a:t>
            </a:r>
            <a:r>
              <a:rPr lang="nb-NO"/>
              <a:t>, kassebilag og netthandel)</a:t>
            </a:r>
          </a:p>
          <a:p>
            <a:r>
              <a:rPr lang="nb-NO" sz="2800"/>
              <a:t>CUTOFF settes til </a:t>
            </a:r>
            <a:r>
              <a:rPr lang="nb-NO" sz="2800" err="1"/>
              <a:t>kl</a:t>
            </a:r>
            <a:r>
              <a:rPr lang="nb-NO" sz="2800"/>
              <a:t> 22:00 x antall virkedager inn i neste måned</a:t>
            </a:r>
          </a:p>
          <a:p>
            <a:pPr lvl="3"/>
            <a:endParaRPr lang="nb-NO"/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11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7678C7-4791-B5F6-872D-43B8AECA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648512"/>
          </a:xfrm>
        </p:spPr>
        <p:txBody>
          <a:bodyPr/>
          <a:lstStyle/>
          <a:p>
            <a:r>
              <a:rPr lang="nb-NO" sz="3600"/>
              <a:t>Periodeavslutter ved enhet – etter CUTOFF dato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C16C5F-DAD4-5D8C-8955-42DD566B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Periodisering påløpte kostnader</a:t>
            </a:r>
          </a:p>
          <a:p>
            <a:pPr lvl="1"/>
            <a:r>
              <a:rPr lang="nb-NO"/>
              <a:t>Egen grunnlagsrapport som viser ikke bokførte transaksjoner</a:t>
            </a:r>
          </a:p>
          <a:p>
            <a:pPr lvl="2"/>
            <a:r>
              <a:rPr lang="nb-NO"/>
              <a:t>Foreta vesentlighetsvurdering og utarbeide bilag med underliggende dokumentasjon</a:t>
            </a:r>
          </a:p>
          <a:p>
            <a:r>
              <a:rPr lang="nb-NO"/>
              <a:t>Periodisering opptjente, ikke fakturert inntekt</a:t>
            </a:r>
          </a:p>
          <a:p>
            <a:pPr lvl="1"/>
            <a:r>
              <a:rPr lang="nb-NO"/>
              <a:t>Inntekt fra salg av varer og tjenester skal vurderes om det skal periodiseres</a:t>
            </a:r>
          </a:p>
          <a:p>
            <a:pPr lvl="2"/>
            <a:r>
              <a:rPr lang="nb-NO"/>
              <a:t>Foreta vesentlighetsvurdering og utarbeide bilag med underliggende dokumentasjon</a:t>
            </a:r>
          </a:p>
          <a:p>
            <a:r>
              <a:rPr lang="nb-NO"/>
              <a:t>Fristen for bilagene blir </a:t>
            </a:r>
            <a:r>
              <a:rPr lang="nb-NO" err="1"/>
              <a:t>kl</a:t>
            </a:r>
            <a:r>
              <a:rPr lang="nb-NO"/>
              <a:t> 12:00 </a:t>
            </a:r>
            <a:r>
              <a:rPr lang="nb-NO" err="1"/>
              <a:t>X</a:t>
            </a:r>
            <a:r>
              <a:rPr lang="nb-NO"/>
              <a:t> antall virkedager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0969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D5E889-ED5A-DC1F-41B3-46334A91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Tidslinje ved en periodelukking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C4BCB5C-EE0D-F685-FDF9-5FB8F8C35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008987"/>
              </p:ext>
            </p:extLst>
          </p:nvPr>
        </p:nvGraphicFramePr>
        <p:xfrm>
          <a:off x="401638" y="1347788"/>
          <a:ext cx="11225212" cy="481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4378FABE-1D9B-12B0-8229-9748CC2D91BC}"/>
              </a:ext>
            </a:extLst>
          </p:cNvPr>
          <p:cNvSpPr txBox="1"/>
          <p:nvPr/>
        </p:nvSpPr>
        <p:spPr>
          <a:xfrm>
            <a:off x="752475" y="1476375"/>
            <a:ext cx="43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For eksempel stenging av januar-23 dersom vi har cut </a:t>
            </a:r>
            <a:r>
              <a:rPr lang="nb-NO" err="1"/>
              <a:t>off</a:t>
            </a:r>
            <a:r>
              <a:rPr lang="nb-NO"/>
              <a:t> på 3.virkedag</a:t>
            </a:r>
          </a:p>
        </p:txBody>
      </p:sp>
    </p:spTree>
    <p:extLst>
      <p:ext uri="{BB962C8B-B14F-4D97-AF65-F5344CB8AC3E}">
        <p14:creationId xmlns:p14="http://schemas.microsoft.com/office/powerpoint/2010/main" val="16412973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AA4BC1-A90C-39B3-224F-F5F1A565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648512"/>
          </a:xfrm>
        </p:spPr>
        <p:txBody>
          <a:bodyPr/>
          <a:lstStyle/>
          <a:p>
            <a:r>
              <a:rPr lang="nb-NO" sz="3600"/>
              <a:t>Tilleggsaktiviteter ved tertial og årsavslutning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95BE2-9E3C-E5A1-0699-E7A44C9E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For de enheter som har varelager</a:t>
            </a:r>
          </a:p>
          <a:p>
            <a:pPr lvl="1"/>
            <a:r>
              <a:rPr lang="nb-NO"/>
              <a:t>Tertial</a:t>
            </a:r>
          </a:p>
          <a:p>
            <a:pPr lvl="2"/>
            <a:r>
              <a:rPr lang="nb-NO"/>
              <a:t>Må utarbeide bilag ved endring av varelager. Dokumentasjon på varelager og vurdering av ukurans skal legges ved bilaget</a:t>
            </a:r>
          </a:p>
          <a:p>
            <a:pPr marL="1219170" lvl="2" indent="0">
              <a:buNone/>
            </a:pPr>
            <a:endParaRPr lang="nb-NO"/>
          </a:p>
          <a:p>
            <a:pPr lvl="1"/>
            <a:r>
              <a:rPr lang="nb-NO"/>
              <a:t>Årsavslutning</a:t>
            </a:r>
          </a:p>
          <a:p>
            <a:pPr lvl="2"/>
            <a:r>
              <a:rPr lang="nb-NO"/>
              <a:t>Varetelling og varelagerjusteringer</a:t>
            </a:r>
          </a:p>
          <a:p>
            <a:pPr lvl="3"/>
            <a:r>
              <a:rPr lang="nb-NO"/>
              <a:t>Må utarbeide bilag ved endring av varelager. Dokumentasjon på varelager </a:t>
            </a:r>
            <a:r>
              <a:rPr lang="nb-NO" err="1"/>
              <a:t>inkl</a:t>
            </a:r>
            <a:r>
              <a:rPr lang="nb-NO"/>
              <a:t> </a:t>
            </a:r>
            <a:r>
              <a:rPr lang="nb-NO" err="1"/>
              <a:t>telleliste</a:t>
            </a:r>
            <a:r>
              <a:rPr lang="nb-NO"/>
              <a:t> og vurdering av ukurans skal legges ved bilaget</a:t>
            </a:r>
          </a:p>
          <a:p>
            <a:pPr marL="1828755" lvl="3" indent="0">
              <a:buNone/>
            </a:pPr>
            <a:endParaRPr lang="nb-NO"/>
          </a:p>
          <a:p>
            <a:pPr lvl="3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5835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66930"/>
              </p:ext>
            </p:extLst>
          </p:nvPr>
        </p:nvGraphicFramePr>
        <p:xfrm>
          <a:off x="565157" y="1388006"/>
          <a:ext cx="10767861" cy="46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786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476199">
                <a:tc>
                  <a:txBody>
                    <a:bodyPr/>
                    <a:lstStyle/>
                    <a:p>
                      <a:r>
                        <a:rPr lang="nb-NO" sz="19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552697">
                <a:tc>
                  <a:txBody>
                    <a:bodyPr/>
                    <a:lstStyle/>
                    <a:p>
                      <a:r>
                        <a:rPr lang="nb-NO" sz="1900" b="1" i="0" u="none">
                          <a:solidFill>
                            <a:schemeClr val="tx1"/>
                          </a:solidFill>
                        </a:rPr>
                        <a:t>Økonomimodell og BEVISST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5403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900" b="1" i="0">
                          <a:solidFill>
                            <a:schemeClr val="tx1"/>
                          </a:solidFill>
                        </a:rPr>
                        <a:t>Ny håndtering av investeringer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0" i="1"/>
                        <a:t>Kort pause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7864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Endringer i prosjektøkonomi BOA som gir konsekvenser for oppfølgingen av BFV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555563">
                <a:tc>
                  <a:txBody>
                    <a:bodyPr/>
                    <a:lstStyle/>
                    <a:p>
                      <a:r>
                        <a:rPr lang="nb-NO" sz="1900" b="1" i="0"/>
                        <a:t>Løsning for EVU-rammen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r>
                        <a:rPr lang="nb-NO" sz="1900" b="1" i="0"/>
                        <a:t>Periodeavslutter ved enhet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663489">
                <a:tc>
                  <a:txBody>
                    <a:bodyPr/>
                    <a:lstStyle/>
                    <a:p>
                      <a:r>
                        <a:rPr lang="nb-NO" sz="19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900" b="0" i="1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00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7008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849646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nb-NO" sz="48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FAF6EB9-EACE-993E-D266-B6BCD68B28CA}"/>
              </a:ext>
            </a:extLst>
          </p:cNvPr>
          <p:cNvSpPr txBox="1"/>
          <p:nvPr/>
        </p:nvSpPr>
        <p:spPr>
          <a:xfrm>
            <a:off x="1133195" y="2079559"/>
            <a:ext cx="4491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buClr>
                <a:srgbClr val="000000"/>
              </a:buClr>
              <a:buAutoNum type="arabicPeriod"/>
            </a:pPr>
            <a:r>
              <a:rPr lang="nb-NO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Gå til menti.com</a:t>
            </a:r>
          </a:p>
          <a:p>
            <a:pPr marL="457200" indent="-457200" defTabSz="1219170">
              <a:buClr>
                <a:srgbClr val="000000"/>
              </a:buClr>
              <a:buAutoNum type="arabicPeriod"/>
            </a:pPr>
            <a:r>
              <a:rPr lang="nb-NO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Skriv inn koden </a:t>
            </a:r>
            <a:r>
              <a:rPr lang="nb-NO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3248 1382</a:t>
            </a:r>
          </a:p>
          <a:p>
            <a:pPr marL="457200" indent="-457200" defTabSz="1219170">
              <a:buClr>
                <a:srgbClr val="000000"/>
              </a:buClr>
              <a:buAutoNum type="arabicPeriod"/>
            </a:pPr>
            <a:r>
              <a:rPr lang="nb-NO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Still spørsmål og stem frem de som dere ønsker besvart</a:t>
            </a:r>
          </a:p>
        </p:txBody>
      </p:sp>
      <p:pic>
        <p:nvPicPr>
          <p:cNvPr id="12" name="Grafikk 11" descr="Spørsmål med heldekkende fyll">
            <a:extLst>
              <a:ext uri="{FF2B5EF4-FFF2-40B4-BE49-F238E27FC236}">
                <a16:creationId xmlns:a16="http://schemas.microsoft.com/office/drawing/2014/main" id="{2C34726A-92EC-B8E0-3A73-1B76CD117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7736" y="1656977"/>
            <a:ext cx="4115750" cy="41157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2A8BC71-55FE-4AD3-9C03-FFC49BFF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648512"/>
          </a:xfrm>
        </p:spPr>
        <p:txBody>
          <a:bodyPr vert="horz"/>
          <a:lstStyle/>
          <a:p>
            <a:r>
              <a:rPr lang="nb-NO" sz="360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7898502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755EC8-3F9A-40C6-992B-5654BC16ED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10560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755EC8-3F9A-40C6-992B-5654BC16E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8A1596-FDAC-4A10-8206-13DB956A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53" y="2996848"/>
            <a:ext cx="10972800" cy="9952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algn="ctr"/>
            <a:r>
              <a:rPr lang="nb-NO" sz="5867"/>
              <a:t>Takk for møtet </a:t>
            </a:r>
          </a:p>
        </p:txBody>
      </p:sp>
    </p:spTree>
    <p:extLst>
      <p:ext uri="{BB962C8B-B14F-4D97-AF65-F5344CB8AC3E}">
        <p14:creationId xmlns:p14="http://schemas.microsoft.com/office/powerpoint/2010/main" val="291984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9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YGkkFCtgKK.idsES9Jx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bjHmgmqJoXbsI7mMLz7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c1GZP.BdMCYBTpPgmwd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Ap2R6lts3db9XQ0z3Pq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p.8oXZUkg40d9FEsRYJ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MgNRd9cQfyEOOTtXQL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jz_8wb.I74rDvoKfBYB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.oy80CQmO7XpuqvxB9Y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4bjinfVhsqUoQi1y8LD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AgIcNoVDm2tZvPbQre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otHO0wg69jGyNG.CaIv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DglMWcvqNcfTgH9RPZ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MKInKXyeu7tBl_SPlvb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sVH39TRcY4G9jY8RON4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spbOyhgTdzBB9fUuSN6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cmfJXwZk0tUDOWXgAMi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rogpuIcnAGY7yUPeXYi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dCAUBybTwgpLZPthRXB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_ACdBCdrsCo7YvU.lwq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bSNGzfjyppyqQQd7fp_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m4A02zSG8t_KmvpFl2Y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3G7hpqskd2sjauqWtQ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T7UYr3kF0OCAPHKwE6A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.HLdM3UHVDOrVTqoD3m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pqhiKAcmfa_FZWG9IKN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RXJJCmf188RDtAELBVI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qKLEQkrMZ5AKSalzVN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q9QOWl26GqJCxe1uh0n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YM1LiJAUwWXXjsh9Ri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8DChXSkFvb1vjA9zE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7xqaINpQJdRIfbBo8Gr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Kgg1sdvr0bG9Dsda3xD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2meBuQCptEGFOZszmuo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nN6kNQWB_yQp2Y6cC2y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AEGHq5LkGJ3r2vqOPvC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40WK_WK5K5HF4yFDU4T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iZgL.TJW1IyGSgmC1Oc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goD1sm5hV1lSGoAjptP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hNWO3eEZqsxaQ30eDNg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AnrW5fbX.h08V4NEy7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sCtGoCuFBw9MaqwLGX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7YfJpfaK2uuQ4z7M.I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Q8LktP3xFKXSuGd4q0A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G9WmA3z5uMIC3kI3lT1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DUcydwL0p1LoKJKJkN8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ygJ_ynWBt53YhsWFp37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w2yv58ksgnMINNxKeHQ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yszWDksKz_kIDOYd4o3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RV0AhHtMBziWAMhxhzn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EX0dnIrJtKYhnACIH5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CNHHPKfZ0mShdChLWd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1KiZTwgHbc2NtEwpE24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X5dDgI6QtjixSa7ik9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fW0mSkhDp0cDVtQLt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2zVhFVU8KBKiTrEFSB6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e9pG0ChtDpIx1T2Lyik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GYjaRsQyHvhbUp1xJ9q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jADl9GmajYajlObDKU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u2FSJ9wf_9lj5ZXSoL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uVEl1BQw5KWyeXcIUU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0p7fHVZv31I6ZTh2dd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74lOg5DD8uSoG1oWeT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EKx1XAvxZVxvWkbrb5x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loUrRy.hSRxJpTWCYE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d2YLncNk_G3DRU0vusX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SGvSpxwRmiLPEg0EpKq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BsEYL2Shyy3XdBl_yYF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xxrj_qxoNzR0LQmzIMb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sVduiNRDMdj6hflOJJG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X30X8DWNpenwSG3TRf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TKDKyUI0J2vGlXlXAD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IFAhNFyBlfxApKd2Xc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FEYHx5Ty7Sem9f0JIA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Bm.z0TTzUD7nUWr5zW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6gMK0oH1UdajgWb8yzF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CR1dv0kxLEyyYa7Dbez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PwqKXu4SMJ.0nrMmxvd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eg4HL6ftHmrdJk8Pyi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45YXoVZeZZcoO.clmK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X7Z8F7yi6OtmVqOaAkC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oR2niUeAT2fa6_dPWn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iyY2qgllByZrwLDoE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ROOIdpE2Rhyl76jdyhW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Cqe4RxdKTIRJ2S3JZIO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pnWtDieTCymuZ0vQqic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zeXvxBk9Wfm4JZPpr9P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.LJtsbr.dxUP3MH4XDS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nlfAwL9dLuX1NRjR2Sj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pnZvUgxMiUm90nI6vs9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5LOkbImFMDmA1LIQYrR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ek.LEuBPX2dQU9I9NR8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Tly9ITblncP5S6Zn9ZU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REf_xkEJ7M.VcuiFeQc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fBF0q5TxZqoJjF5lGwc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ZAUm1MwbayeK7s65euc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ziVmSIebm96B_yh4ouE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grrD9c0kRGS38jqy48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oCzgVHV0XYM5pnf8FY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jWyQtHwtiBI50CMu5Y5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IVzMjxxYKVunkfpEPR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grteQL_TBa70R1dmBNg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Xe50g_MbR.nDkz1DkRFQ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VariableListDefinition name="AD_HOC" displayName="AD_HOC" id="89dc0b1a-586f-49ea-a400-fd51de338a66" isdomainofvalue="False" dataSourceId="caba010d-fc9a-4881-87e9-b2586fd50633"/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VariableList UniqueId="89dc0b1a-586f-49ea-a400-fd51de338a66" Name="AD_HOC" ContentType="XML" MajorVersion="0" MinorVersion="1" isLocalCopy="False" IsBaseObject="False" DataSourceId="caba010d-fc9a-4881-87e9-b2586fd50633" DataSourceMajorVersion="0" DataSourceMinorVersion="1"/>
</file>

<file path=customXml/item17.xml><?xml version="1.0" encoding="utf-8"?>
<VariableList UniqueId="2070d26b-8baf-4e12-b2ad-fac330da4ebc" Name="System" ContentType="XML" MajorVersion="0" MinorVersion="1" isLocalCopy="False" IsBaseObject="False" DataSourceId="b931b3bd-3b57-416b-b840-93c011e528f1" DataSourceMajorVersion="0" DataSourceMinorVersion="1"/>
</file>

<file path=customXml/item18.xml><?xml version="1.0" encoding="utf-8"?>
<VariableListDefinition name="Computed" displayName="Computed" id="c154b0d7-badb-4600-b361-1897b151e64b" isdomainofvalue="False" dataSourceId="472799d1-1ccd-4fe6-b213-95a15228106a"/>
</file>

<file path=customXml/item19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  <SharedWithUsers xmlns="5a015d52-1a8c-45a9-b108-712092158594">
      <UserInfo>
        <DisplayName>Nina Melum</DisplayName>
        <AccountId>63</AccountId>
        <AccountType/>
      </UserInfo>
    </SharedWithUsers>
  </documentManagement>
</p:properties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25.xml><?xml version="1.0" encoding="utf-8"?>
<VariableListDefinition name="System" displayName="System" id="2070d26b-8baf-4e12-b2ad-fac330da4ebc" isdomainofvalue="False" dataSourceId="b931b3bd-3b57-416b-b840-93c011e528f1"/>
</file>

<file path=customXml/item26.xml><?xml version="1.0" encoding="utf-8"?>
<AllExternalAdhocVariableMappings/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VariableList UniqueId="c154b0d7-badb-4600-b361-1897b151e64b" Name="Computed" ContentType="XML" MajorVersion="0" MinorVersion="1" isLocalCopy="False" IsBaseObject="False" DataSourceId="472799d1-1ccd-4fe6-b213-95a15228106a" DataSourceMajorVersion="0" DataSourceMinorVersion="1"/>
</file>

<file path=customXml/itemProps1.xml><?xml version="1.0" encoding="utf-8"?>
<ds:datastoreItem xmlns:ds="http://schemas.openxmlformats.org/officeDocument/2006/customXml" ds:itemID="{01E8759C-33B8-4AFE-B1FD-690677E2D93B}">
  <ds:schemaRefs/>
</ds:datastoreItem>
</file>

<file path=customXml/itemProps10.xml><?xml version="1.0" encoding="utf-8"?>
<ds:datastoreItem xmlns:ds="http://schemas.openxmlformats.org/officeDocument/2006/customXml" ds:itemID="{4212848C-530B-4852-8730-679B69C20DA2}">
  <ds:schemaRefs/>
</ds:datastoreItem>
</file>

<file path=customXml/itemProps11.xml><?xml version="1.0" encoding="utf-8"?>
<ds:datastoreItem xmlns:ds="http://schemas.openxmlformats.org/officeDocument/2006/customXml" ds:itemID="{EE03465F-F7D7-4591-B744-AA3FB7C55319}">
  <ds:schemaRefs/>
</ds:datastoreItem>
</file>

<file path=customXml/itemProps12.xml><?xml version="1.0" encoding="utf-8"?>
<ds:datastoreItem xmlns:ds="http://schemas.openxmlformats.org/officeDocument/2006/customXml" ds:itemID="{449E03C9-E152-4A1A-9725-E4CFBF4F4ACF}">
  <ds:schemaRefs/>
</ds:datastoreItem>
</file>

<file path=customXml/itemProps13.xml><?xml version="1.0" encoding="utf-8"?>
<ds:datastoreItem xmlns:ds="http://schemas.openxmlformats.org/officeDocument/2006/customXml" ds:itemID="{42147777-12EF-43A7-9F14-27AF663B2534}">
  <ds:schemaRefs/>
</ds:datastoreItem>
</file>

<file path=customXml/itemProps14.xml><?xml version="1.0" encoding="utf-8"?>
<ds:datastoreItem xmlns:ds="http://schemas.openxmlformats.org/officeDocument/2006/customXml" ds:itemID="{B25CBE9C-579C-4D62-9791-670FFEF0C740}">
  <ds:schemaRefs/>
</ds:datastoreItem>
</file>

<file path=customXml/itemProps15.xml><?xml version="1.0" encoding="utf-8"?>
<ds:datastoreItem xmlns:ds="http://schemas.openxmlformats.org/officeDocument/2006/customXml" ds:itemID="{B8637C36-4996-4BF0-9817-9AE4E45FB3C9}">
  <ds:schemaRefs/>
</ds:datastoreItem>
</file>

<file path=customXml/itemProps16.xml><?xml version="1.0" encoding="utf-8"?>
<ds:datastoreItem xmlns:ds="http://schemas.openxmlformats.org/officeDocument/2006/customXml" ds:itemID="{C303D576-2ED2-4D17-AC45-6E34B4BA16B7}">
  <ds:schemaRefs/>
</ds:datastoreItem>
</file>

<file path=customXml/itemProps17.xml><?xml version="1.0" encoding="utf-8"?>
<ds:datastoreItem xmlns:ds="http://schemas.openxmlformats.org/officeDocument/2006/customXml" ds:itemID="{D08286A0-2C7B-49C5-8AE2-95BDBBD935A6}">
  <ds:schemaRefs/>
</ds:datastoreItem>
</file>

<file path=customXml/itemProps18.xml><?xml version="1.0" encoding="utf-8"?>
<ds:datastoreItem xmlns:ds="http://schemas.openxmlformats.org/officeDocument/2006/customXml" ds:itemID="{D7B0A306-34B4-4715-AC12-8F571DB25D90}">
  <ds:schemaRefs/>
</ds:datastoreItem>
</file>

<file path=customXml/itemProps19.xml><?xml version="1.0" encoding="utf-8"?>
<ds:datastoreItem xmlns:ds="http://schemas.openxmlformats.org/officeDocument/2006/customXml" ds:itemID="{D49E55AD-80F4-4EC9-8430-FD8E8D9201DC}">
  <ds:schemaRefs/>
</ds:datastoreItem>
</file>

<file path=customXml/itemProps2.xml><?xml version="1.0" encoding="utf-8"?>
<ds:datastoreItem xmlns:ds="http://schemas.openxmlformats.org/officeDocument/2006/customXml" ds:itemID="{48FCFEE4-2E78-40CD-A932-180CFC151F96}">
  <ds:schemaRefs/>
</ds:datastoreItem>
</file>

<file path=customXml/itemProps20.xml><?xml version="1.0" encoding="utf-8"?>
<ds:datastoreItem xmlns:ds="http://schemas.openxmlformats.org/officeDocument/2006/customXml" ds:itemID="{A010FBFC-ED9D-4776-849D-81EABF9D112A}">
  <ds:schemaRefs/>
</ds:datastoreItem>
</file>

<file path=customXml/itemProps21.xml><?xml version="1.0" encoding="utf-8"?>
<ds:datastoreItem xmlns:ds="http://schemas.openxmlformats.org/officeDocument/2006/customXml" ds:itemID="{8F10D2E3-BD5E-41A7-9B58-448C4704E426}">
  <ds:schemaRefs/>
</ds:datastoreItem>
</file>

<file path=customXml/itemProps22.xml><?xml version="1.0" encoding="utf-8"?>
<ds:datastoreItem xmlns:ds="http://schemas.openxmlformats.org/officeDocument/2006/customXml" ds:itemID="{8B0FFB39-74B6-4910-B961-93F1B21E5B2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a015d52-1a8c-45a9-b108-712092158594"/>
    <ds:schemaRef ds:uri="http://purl.org/dc/elements/1.1/"/>
    <ds:schemaRef ds:uri="http://schemas.microsoft.com/office/2006/metadata/properties"/>
    <ds:schemaRef ds:uri="92f31348-0739-4467-8087-a9e650b26e61"/>
    <ds:schemaRef ds:uri="http://www.w3.org/XML/1998/namespace"/>
    <ds:schemaRef ds:uri="http://purl.org/dc/dcmitype/"/>
  </ds:schemaRefs>
</ds:datastoreItem>
</file>

<file path=customXml/itemProps23.xml><?xml version="1.0" encoding="utf-8"?>
<ds:datastoreItem xmlns:ds="http://schemas.openxmlformats.org/officeDocument/2006/customXml" ds:itemID="{74DD7968-5338-4A7C-9AB7-71E317FAD14A}">
  <ds:schemaRefs/>
</ds:datastoreItem>
</file>

<file path=customXml/itemProps24.xml><?xml version="1.0" encoding="utf-8"?>
<ds:datastoreItem xmlns:ds="http://schemas.openxmlformats.org/officeDocument/2006/customXml" ds:itemID="{33A9D2B1-910A-4890-A149-E85A43544B5D}">
  <ds:schemaRefs/>
</ds:datastoreItem>
</file>

<file path=customXml/itemProps25.xml><?xml version="1.0" encoding="utf-8"?>
<ds:datastoreItem xmlns:ds="http://schemas.openxmlformats.org/officeDocument/2006/customXml" ds:itemID="{12D40991-C457-443A-9F75-283DCD5C75DF}">
  <ds:schemaRefs/>
</ds:datastoreItem>
</file>

<file path=customXml/itemProps26.xml><?xml version="1.0" encoding="utf-8"?>
<ds:datastoreItem xmlns:ds="http://schemas.openxmlformats.org/officeDocument/2006/customXml" ds:itemID="{0725EECE-4942-4FD4-8DB4-B2E700CBE958}">
  <ds:schemaRefs/>
</ds:datastoreItem>
</file>

<file path=customXml/itemProps3.xml><?xml version="1.0" encoding="utf-8"?>
<ds:datastoreItem xmlns:ds="http://schemas.openxmlformats.org/officeDocument/2006/customXml" ds:itemID="{86D48827-E445-434F-B773-26E59BC4A218}">
  <ds:schemaRefs/>
</ds:datastoreItem>
</file>

<file path=customXml/itemProps4.xml><?xml version="1.0" encoding="utf-8"?>
<ds:datastoreItem xmlns:ds="http://schemas.openxmlformats.org/officeDocument/2006/customXml" ds:itemID="{8432BBBE-D821-4A6E-A13A-A24B679DEF7B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E3206C3F-9075-4ED1-A9D7-768CD599C06F}">
  <ds:schemaRefs/>
</ds:datastoreItem>
</file>

<file path=customXml/itemProps6.xml><?xml version="1.0" encoding="utf-8"?>
<ds:datastoreItem xmlns:ds="http://schemas.openxmlformats.org/officeDocument/2006/customXml" ds:itemID="{EBD3D5FB-AEE0-46A7-8289-818A621CDF36}">
  <ds:schemaRefs/>
</ds:datastoreItem>
</file>

<file path=customXml/itemProps7.xml><?xml version="1.0" encoding="utf-8"?>
<ds:datastoreItem xmlns:ds="http://schemas.openxmlformats.org/officeDocument/2006/customXml" ds:itemID="{D095A0A8-BBFC-46BD-B6C9-F9F771063A0C}">
  <ds:schemaRefs/>
</ds:datastoreItem>
</file>

<file path=customXml/itemProps8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40E89923-E601-4DA6-A83B-B70E4A5BDC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8703</Words>
  <Application>Microsoft Office PowerPoint</Application>
  <PresentationFormat>Widescreen</PresentationFormat>
  <Paragraphs>1762</Paragraphs>
  <Slides>96</Slides>
  <Notes>30</Notes>
  <HiddenSlides>11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Arial</vt:lpstr>
      <vt:lpstr>Calibri</vt:lpstr>
      <vt:lpstr>Calibri Light</vt:lpstr>
      <vt:lpstr>Courier New</vt:lpstr>
      <vt:lpstr>Poppins</vt:lpstr>
      <vt:lpstr>1_Office-tema</vt:lpstr>
      <vt:lpstr>Office-tema</vt:lpstr>
      <vt:lpstr>2_Office-tema</vt:lpstr>
      <vt:lpstr>1_Simple Light</vt:lpstr>
      <vt:lpstr>3_Office-tema</vt:lpstr>
      <vt:lpstr>4_Office-tema</vt:lpstr>
      <vt:lpstr>5_Office-tema</vt:lpstr>
      <vt:lpstr>6_Office-tema</vt:lpstr>
      <vt:lpstr>think-cell Slide</vt:lpstr>
      <vt:lpstr>Kurs for Controller og periodeavslutter enhet</vt:lpstr>
      <vt:lpstr>PowerPoint Presentation</vt:lpstr>
      <vt:lpstr>Presisering</vt:lpstr>
      <vt:lpstr>Formål med kurset</vt:lpstr>
      <vt:lpstr>Agenda</vt:lpstr>
      <vt:lpstr>Roller i PBO-prosessen</vt:lpstr>
      <vt:lpstr>PowerPoint Presentation</vt:lpstr>
      <vt:lpstr>Prosessrådgiver PBO </vt:lpstr>
      <vt:lpstr>PowerPoint Presentation</vt:lpstr>
      <vt:lpstr>Hovedendringer for controller</vt:lpstr>
      <vt:lpstr>Agenda</vt:lpstr>
      <vt:lpstr>Intro til emne Økonomimodell og BEVISST</vt:lpstr>
      <vt:lpstr>Endringer sammenlignet med dagens økonomimodell</vt:lpstr>
      <vt:lpstr>Konteringsstrengen</vt:lpstr>
      <vt:lpstr>Hovedstruktur uforandret Relasjoner til delprosjekt</vt:lpstr>
      <vt:lpstr>PowerPoint Presentation</vt:lpstr>
      <vt:lpstr>Hovedstruktur for BFV</vt:lpstr>
      <vt:lpstr>PowerPoint Presentation</vt:lpstr>
      <vt:lpstr>PowerPoint Presentation</vt:lpstr>
      <vt:lpstr>Prosjektstruktur – muligheter ved særskilte behov</vt:lpstr>
      <vt:lpstr>PowerPoint Presentation</vt:lpstr>
      <vt:lpstr>Andre standarder oppsummert</vt:lpstr>
      <vt:lpstr>Anbefalinger oppsummert</vt:lpstr>
      <vt:lpstr>BEVISST – Plan og Innsikt: Datoestimat</vt:lpstr>
      <vt:lpstr>Justert prosess budsjett 2023, LTB3</vt:lpstr>
      <vt:lpstr>PowerPoint Presentation</vt:lpstr>
      <vt:lpstr>Agenda</vt:lpstr>
      <vt:lpstr>Intro til emne investeringer</vt:lpstr>
      <vt:lpstr>Investeringer</vt:lpstr>
      <vt:lpstr>Anlegg under utførelse – bygg</vt:lpstr>
      <vt:lpstr>PowerPoint Presentation</vt:lpstr>
      <vt:lpstr>Forpliktelsesmodellen for bokføring av anleggsmidler</vt:lpstr>
      <vt:lpstr>Ved innkjøpsforespørsel</vt:lpstr>
      <vt:lpstr>Eksempel vitenskapelig utstyr</vt:lpstr>
      <vt:lpstr>Avskrivninger</vt:lpstr>
      <vt:lpstr>Avskrivninger</vt:lpstr>
      <vt:lpstr>Avskrivning vitenskapelig utstyr</vt:lpstr>
      <vt:lpstr>Kontobruk anlegg</vt:lpstr>
      <vt:lpstr>Ny håndtering av investeringer</vt:lpstr>
      <vt:lpstr>Forpliktelsesmodellen på laveste nivå</vt:lpstr>
      <vt:lpstr>I forhold til oppfølging av regnskapsresultatet består endringen av</vt:lpstr>
      <vt:lpstr>Styringsinformasjon i resultatet – mindre enn før</vt:lpstr>
      <vt:lpstr>Styringsinformasjon investeringer</vt:lpstr>
      <vt:lpstr>Investeringer – må forholde oss til både resultat og balanse</vt:lpstr>
      <vt:lpstr>Budsjettering av investering</vt:lpstr>
      <vt:lpstr>Budsjettering i investeringsplan</vt:lpstr>
      <vt:lpstr>PowerPoint Presentation</vt:lpstr>
      <vt:lpstr>Budsjettering i budsjettsammenstilling</vt:lpstr>
      <vt:lpstr>BEVISST innsikt - økonomiportalen</vt:lpstr>
      <vt:lpstr>BEVISST innsikt – eksempel på detaljert rapport om investeringer</vt:lpstr>
      <vt:lpstr>Hvordan vi ser avskrivninger i BEVISST</vt:lpstr>
      <vt:lpstr>Avskrivninger – standard rapport for BFV</vt:lpstr>
      <vt:lpstr>Ny håndtering av investeringer</vt:lpstr>
      <vt:lpstr>Pause</vt:lpstr>
      <vt:lpstr>Agenda</vt:lpstr>
      <vt:lpstr>Intro til emne</vt:lpstr>
      <vt:lpstr>Agenda</vt:lpstr>
      <vt:lpstr>Bruk av sentral egenfinansiering</vt:lpstr>
      <vt:lpstr>Dagens standardløsning (før BOTT)</vt:lpstr>
      <vt:lpstr>Ny løsning</vt:lpstr>
      <vt:lpstr>Hva betyr det</vt:lpstr>
      <vt:lpstr>Fordeler / ulemper</vt:lpstr>
      <vt:lpstr>Hva blir annerledes for controller?</vt:lpstr>
      <vt:lpstr>Aktivitetstype og aktivitet for sentral egenfinansieringsdelprosjekter</vt:lpstr>
      <vt:lpstr>PowerPoint Presentation</vt:lpstr>
      <vt:lpstr>PowerPoint Presentation</vt:lpstr>
      <vt:lpstr>Konsekvenser ved opprettelse av BOA-prosjektet</vt:lpstr>
      <vt:lpstr>Konsekvenser for budsjettering av delprosjektene</vt:lpstr>
      <vt:lpstr>Gjennomgående delprosjekt for håndtering av bevilgning:</vt:lpstr>
      <vt:lpstr>Konsekvenser for budsjettering av delprosjektene – håndtering av bevilgning</vt:lpstr>
      <vt:lpstr>Eksempel budsjettering</vt:lpstr>
      <vt:lpstr>Konsekvenser i oppfølging av delprosjektene</vt:lpstr>
      <vt:lpstr>Konsekvenser i oppfølging av delprosjektene</vt:lpstr>
      <vt:lpstr>Konsekvenser ved prosjektavslutning</vt:lpstr>
      <vt:lpstr>Konsekvenser for rapportering</vt:lpstr>
      <vt:lpstr>Overforbruk BOA</vt:lpstr>
      <vt:lpstr>BOA-samspillet og overforbruk i BOA</vt:lpstr>
      <vt:lpstr>Eksempel overforbruk</vt:lpstr>
      <vt:lpstr>BOA-samspillet og overforbruk i BOA</vt:lpstr>
      <vt:lpstr>Felles delprosjekter</vt:lpstr>
      <vt:lpstr>Generelt om felles delprosjekter</vt:lpstr>
      <vt:lpstr>Timelønnsdelprosjektet – for midlertidig ansatte som skal finansieres av timeføring mot BOA-prosjekter (tidl. 685) </vt:lpstr>
      <vt:lpstr>Flere endringer relatert til BOA</vt:lpstr>
      <vt:lpstr>Agenda</vt:lpstr>
      <vt:lpstr>EVU</vt:lpstr>
      <vt:lpstr>Løsning for EVU-BEV prosjektene i Unit4</vt:lpstr>
      <vt:lpstr>Endring fra 01.01.2023 for EVU-BEV prosjektene</vt:lpstr>
      <vt:lpstr>Agenda</vt:lpstr>
      <vt:lpstr>Periodeavslutter ved enhet</vt:lpstr>
      <vt:lpstr>Periodeavslutter ved enhet - forberedelse</vt:lpstr>
      <vt:lpstr>Periodeavslutter ved enhet – etter CUTOFF dato</vt:lpstr>
      <vt:lpstr>Tidslinje ved en periodelukking</vt:lpstr>
      <vt:lpstr>Tilleggsaktiviteter ved tertial og årsavslutning</vt:lpstr>
      <vt:lpstr>Agenda</vt:lpstr>
      <vt:lpstr>Spørsmål?</vt:lpstr>
      <vt:lpstr>Takk for møtet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Sprint: HR- og lønnsdata for Prosjektøkonom, Controller og HR-medarbeider</dc:title>
  <dc:creator>Matre, Anders</dc:creator>
  <cp:lastModifiedBy>Ingvild Oxaas Wie</cp:lastModifiedBy>
  <cp:revision>3</cp:revision>
  <cp:lastPrinted>2014-06-25T02:16:22Z</cp:lastPrinted>
  <dcterms:created xsi:type="dcterms:W3CDTF">2022-10-27T08:05:22Z</dcterms:created>
  <dcterms:modified xsi:type="dcterms:W3CDTF">2022-12-12T09:37:07Z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  <property fmtid="{D5CDD505-2E9C-101B-9397-08002B2CF9AE}" pid="4" name="MSIP_Label_ea60d57e-af5b-4752-ac57-3e4f28ca11dc_Enabled">
    <vt:lpwstr>true</vt:lpwstr>
  </property>
  <property fmtid="{D5CDD505-2E9C-101B-9397-08002B2CF9AE}" pid="5" name="MSIP_Label_ea60d57e-af5b-4752-ac57-3e4f28ca11dc_SetDate">
    <vt:lpwstr>2022-04-25T12:19:53Z</vt:lpwstr>
  </property>
  <property fmtid="{D5CDD505-2E9C-101B-9397-08002B2CF9AE}" pid="6" name="MSIP_Label_ea60d57e-af5b-4752-ac57-3e4f28ca11dc_Method">
    <vt:lpwstr>Standard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iteId">
    <vt:lpwstr>36da45f1-dd2c-4d1f-af13-5abe46b99921</vt:lpwstr>
  </property>
  <property fmtid="{D5CDD505-2E9C-101B-9397-08002B2CF9AE}" pid="9" name="MSIP_Label_ea60d57e-af5b-4752-ac57-3e4f28ca11dc_ActionId">
    <vt:lpwstr>eb25c412-4dde-4edb-be0b-ca84037e2d2d</vt:lpwstr>
  </property>
  <property fmtid="{D5CDD505-2E9C-101B-9397-08002B2CF9AE}" pid="10" name="MSIP_Label_ea60d57e-af5b-4752-ac57-3e4f28ca11dc_ContentBits">
    <vt:lpwstr>0</vt:lpwstr>
  </property>
  <property fmtid="{D5CDD505-2E9C-101B-9397-08002B2CF9AE}" pid="11" name="MediaServiceImageTags">
    <vt:lpwstr/>
  </property>
</Properties>
</file>