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597" r:id="rId3"/>
    <p:sldId id="345" r:id="rId4"/>
    <p:sldId id="627" r:id="rId5"/>
    <p:sldId id="622" r:id="rId6"/>
    <p:sldId id="646" r:id="rId7"/>
    <p:sldId id="333" r:id="rId8"/>
    <p:sldId id="639" r:id="rId9"/>
    <p:sldId id="598" r:id="rId10"/>
    <p:sldId id="599" r:id="rId11"/>
    <p:sldId id="600" r:id="rId12"/>
    <p:sldId id="489" r:id="rId13"/>
    <p:sldId id="638" r:id="rId14"/>
    <p:sldId id="633" r:id="rId15"/>
    <p:sldId id="634" r:id="rId16"/>
    <p:sldId id="642" r:id="rId17"/>
    <p:sldId id="643" r:id="rId18"/>
    <p:sldId id="617" r:id="rId19"/>
    <p:sldId id="644" r:id="rId20"/>
    <p:sldId id="619" r:id="rId21"/>
    <p:sldId id="590" r:id="rId22"/>
    <p:sldId id="591" r:id="rId23"/>
    <p:sldId id="592" r:id="rId24"/>
    <p:sldId id="623" r:id="rId25"/>
    <p:sldId id="645" r:id="rId26"/>
    <p:sldId id="629" r:id="rId27"/>
    <p:sldId id="607" r:id="rId28"/>
    <p:sldId id="609" r:id="rId29"/>
    <p:sldId id="601" r:id="rId30"/>
    <p:sldId id="397" r:id="rId31"/>
    <p:sldId id="602" r:id="rId32"/>
    <p:sldId id="395" r:id="rId33"/>
    <p:sldId id="398" r:id="rId34"/>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B98A"/>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FBA37-1918-ABBD-190C-0AFC3B6756BF}" v="17" dt="2021-02-03T11:59:20.674"/>
    <p1510:client id="{B73D9602-A3FE-5B2B-FA4E-D7AF15C33C7B}" v="146" dt="2020-08-31T08:00:20.150"/>
    <p1510:client id="{E16CFAAA-4361-B87E-7163-79F03833A6FF}" v="101" dt="2020-08-25T09:07:53.667"/>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68" autoAdjust="0"/>
    <p:restoredTop sz="94721"/>
  </p:normalViewPr>
  <p:slideViewPr>
    <p:cSldViewPr snapToGrid="0" snapToObjects="1">
      <p:cViewPr varScale="1">
        <p:scale>
          <a:sx n="140" d="100"/>
          <a:sy n="140" d="100"/>
        </p:scale>
        <p:origin x="1048" y="8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r Pettersen" userId="S::ivarp@ntnu.no::2a1f3ab2-cfa6-4129-8ecc-e2b786775a02" providerId="AD" clId="Web-{E16CFAAA-4361-B87E-7163-79F03833A6FF}"/>
    <pc:docChg chg="addSld delSld modSld">
      <pc:chgData name="Ivar Pettersen" userId="S::ivarp@ntnu.no::2a1f3ab2-cfa6-4129-8ecc-e2b786775a02" providerId="AD" clId="Web-{E16CFAAA-4361-B87E-7163-79F03833A6FF}" dt="2020-08-25T09:07:53.667" v="78" actId="20577"/>
      <pc:docMkLst>
        <pc:docMk/>
      </pc:docMkLst>
      <pc:sldChg chg="modSp">
        <pc:chgData name="Ivar Pettersen" userId="S::ivarp@ntnu.no::2a1f3ab2-cfa6-4129-8ecc-e2b786775a02" providerId="AD" clId="Web-{E16CFAAA-4361-B87E-7163-79F03833A6FF}" dt="2020-08-25T09:07:53.667" v="78" actId="20577"/>
        <pc:sldMkLst>
          <pc:docMk/>
          <pc:sldMk cId="4275599522" sldId="333"/>
        </pc:sldMkLst>
        <pc:spChg chg="mod">
          <ac:chgData name="Ivar Pettersen" userId="S::ivarp@ntnu.no::2a1f3ab2-cfa6-4129-8ecc-e2b786775a02" providerId="AD" clId="Web-{E16CFAAA-4361-B87E-7163-79F03833A6FF}" dt="2020-08-25T09:07:53.667" v="78" actId="20577"/>
          <ac:spMkLst>
            <pc:docMk/>
            <pc:sldMk cId="4275599522" sldId="333"/>
            <ac:spMk id="6" creationId="{00000000-0000-0000-0000-000000000000}"/>
          </ac:spMkLst>
        </pc:spChg>
        <pc:spChg chg="mod">
          <ac:chgData name="Ivar Pettersen" userId="S::ivarp@ntnu.no::2a1f3ab2-cfa6-4129-8ecc-e2b786775a02" providerId="AD" clId="Web-{E16CFAAA-4361-B87E-7163-79F03833A6FF}" dt="2020-08-25T09:06:37.198" v="75" actId="20577"/>
          <ac:spMkLst>
            <pc:docMk/>
            <pc:sldMk cId="4275599522" sldId="333"/>
            <ac:spMk id="7" creationId="{00000000-0000-0000-0000-000000000000}"/>
          </ac:spMkLst>
        </pc:spChg>
      </pc:sldChg>
      <pc:sldChg chg="del">
        <pc:chgData name="Ivar Pettersen" userId="S::ivarp@ntnu.no::2a1f3ab2-cfa6-4129-8ecc-e2b786775a02" providerId="AD" clId="Web-{E16CFAAA-4361-B87E-7163-79F03833A6FF}" dt="2020-08-25T08:48:42.643" v="74"/>
        <pc:sldMkLst>
          <pc:docMk/>
          <pc:sldMk cId="1644466129" sldId="582"/>
        </pc:sldMkLst>
      </pc:sldChg>
      <pc:sldChg chg="addSp delSp modSp add replId">
        <pc:chgData name="Ivar Pettersen" userId="S::ivarp@ntnu.no::2a1f3ab2-cfa6-4129-8ecc-e2b786775a02" providerId="AD" clId="Web-{E16CFAAA-4361-B87E-7163-79F03833A6FF}" dt="2020-08-25T08:46:16.439" v="71" actId="20577"/>
        <pc:sldMkLst>
          <pc:docMk/>
          <pc:sldMk cId="4270257358" sldId="646"/>
        </pc:sldMkLst>
        <pc:spChg chg="add del mod">
          <ac:chgData name="Ivar Pettersen" userId="S::ivarp@ntnu.no::2a1f3ab2-cfa6-4129-8ecc-e2b786775a02" providerId="AD" clId="Web-{E16CFAAA-4361-B87E-7163-79F03833A6FF}" dt="2020-08-25T08:37:39.701" v="11"/>
          <ac:spMkLst>
            <pc:docMk/>
            <pc:sldMk cId="4270257358" sldId="646"/>
            <ac:spMk id="4" creationId="{8EB638A0-8ED7-42B9-8E4A-E6E1995D514C}"/>
          </ac:spMkLst>
        </pc:spChg>
        <pc:spChg chg="add mod">
          <ac:chgData name="Ivar Pettersen" userId="S::ivarp@ntnu.no::2a1f3ab2-cfa6-4129-8ecc-e2b786775a02" providerId="AD" clId="Web-{E16CFAAA-4361-B87E-7163-79F03833A6FF}" dt="2020-08-25T08:45:08.688" v="14"/>
          <ac:spMkLst>
            <pc:docMk/>
            <pc:sldMk cId="4270257358" sldId="646"/>
            <ac:spMk id="8" creationId="{D3669A1B-D92A-4F5D-B458-CCE3F25AFA80}"/>
          </ac:spMkLst>
        </pc:spChg>
        <pc:spChg chg="mod">
          <ac:chgData name="Ivar Pettersen" userId="S::ivarp@ntnu.no::2a1f3ab2-cfa6-4129-8ecc-e2b786775a02" providerId="AD" clId="Web-{E16CFAAA-4361-B87E-7163-79F03833A6FF}" dt="2020-08-25T08:46:16.439" v="71" actId="20577"/>
          <ac:spMkLst>
            <pc:docMk/>
            <pc:sldMk cId="4270257358" sldId="646"/>
            <ac:spMk id="14" creationId="{092B615F-0227-4171-BF66-03265BDB6F6C}"/>
          </ac:spMkLst>
        </pc:spChg>
        <pc:graphicFrameChg chg="del mod modGraphic">
          <ac:chgData name="Ivar Pettersen" userId="S::ivarp@ntnu.no::2a1f3ab2-cfa6-4129-8ecc-e2b786775a02" providerId="AD" clId="Web-{E16CFAAA-4361-B87E-7163-79F03833A6FF}" dt="2020-08-25T08:37:32.140" v="10"/>
          <ac:graphicFrameMkLst>
            <pc:docMk/>
            <pc:sldMk cId="4270257358" sldId="646"/>
            <ac:graphicFrameMk id="6" creationId="{00000000-0000-0000-0000-000000000000}"/>
          </ac:graphicFrameMkLst>
        </pc:graphicFrameChg>
        <pc:graphicFrameChg chg="add mod modGraphic">
          <ac:chgData name="Ivar Pettersen" userId="S::ivarp@ntnu.no::2a1f3ab2-cfa6-4129-8ecc-e2b786775a02" providerId="AD" clId="Web-{E16CFAAA-4361-B87E-7163-79F03833A6FF}" dt="2020-08-25T08:45:51.611" v="62"/>
          <ac:graphicFrameMkLst>
            <pc:docMk/>
            <pc:sldMk cId="4270257358" sldId="646"/>
            <ac:graphicFrameMk id="7" creationId="{D9A5F24A-7B39-45B1-81B2-DF6917BFF169}"/>
          </ac:graphicFrameMkLst>
        </pc:graphicFrameChg>
      </pc:sldChg>
    </pc:docChg>
  </pc:docChgLst>
  <pc:docChgLst>
    <pc:chgData name="Siv Ingrid Ekra" userId="S::sivek@ntnu.no::d5c91d60-6514-4a32-9513-c6ccc78b0893" providerId="AD" clId="Web-{B05FBA37-1918-ABBD-190C-0AFC3B6756BF}"/>
    <pc:docChg chg="modSld">
      <pc:chgData name="Siv Ingrid Ekra" userId="S::sivek@ntnu.no::d5c91d60-6514-4a32-9513-c6ccc78b0893" providerId="AD" clId="Web-{B05FBA37-1918-ABBD-190C-0AFC3B6756BF}" dt="2021-02-03T11:59:18.143" v="13" actId="20577"/>
      <pc:docMkLst>
        <pc:docMk/>
      </pc:docMkLst>
      <pc:sldChg chg="modSp">
        <pc:chgData name="Siv Ingrid Ekra" userId="S::sivek@ntnu.no::d5c91d60-6514-4a32-9513-c6ccc78b0893" providerId="AD" clId="Web-{B05FBA37-1918-ABBD-190C-0AFC3B6756BF}" dt="2021-02-03T11:59:18.143" v="13" actId="20577"/>
        <pc:sldMkLst>
          <pc:docMk/>
          <pc:sldMk cId="4275599522" sldId="333"/>
        </pc:sldMkLst>
        <pc:spChg chg="mod">
          <ac:chgData name="Siv Ingrid Ekra" userId="S::sivek@ntnu.no::d5c91d60-6514-4a32-9513-c6ccc78b0893" providerId="AD" clId="Web-{B05FBA37-1918-ABBD-190C-0AFC3B6756BF}" dt="2021-02-03T11:59:18.143" v="13" actId="20577"/>
          <ac:spMkLst>
            <pc:docMk/>
            <pc:sldMk cId="4275599522" sldId="333"/>
            <ac:spMk id="6" creationId="{00000000-0000-0000-0000-000000000000}"/>
          </ac:spMkLst>
        </pc:spChg>
        <pc:spChg chg="mod">
          <ac:chgData name="Siv Ingrid Ekra" userId="S::sivek@ntnu.no::d5c91d60-6514-4a32-9513-c6ccc78b0893" providerId="AD" clId="Web-{B05FBA37-1918-ABBD-190C-0AFC3B6756BF}" dt="2021-02-03T11:59:02.970" v="4" actId="20577"/>
          <ac:spMkLst>
            <pc:docMk/>
            <pc:sldMk cId="4275599522" sldId="333"/>
            <ac:spMk id="7" creationId="{00000000-0000-0000-0000-000000000000}"/>
          </ac:spMkLst>
        </pc:spChg>
      </pc:sldChg>
    </pc:docChg>
  </pc:docChgLst>
  <pc:docChgLst>
    <pc:chgData name="Inger-Anne Fånes Sætermo" userId="S::iasaeter@ntnu.no::1f489c63-a3a4-4ebd-a342-603cb0f79f3d" providerId="AD" clId="Web-{B73D9602-A3FE-5B2B-FA4E-D7AF15C33C7B}"/>
    <pc:docChg chg="addSld delSld modSld sldOrd">
      <pc:chgData name="Inger-Anne Fånes Sætermo" userId="S::iasaeter@ntnu.no::1f489c63-a3a4-4ebd-a342-603cb0f79f3d" providerId="AD" clId="Web-{B73D9602-A3FE-5B2B-FA4E-D7AF15C33C7B}" dt="2020-08-31T08:00:20.150" v="225"/>
      <pc:docMkLst>
        <pc:docMk/>
      </pc:docMkLst>
      <pc:sldChg chg="modSp modNotes">
        <pc:chgData name="Inger-Anne Fånes Sætermo" userId="S::iasaeter@ntnu.no::1f489c63-a3a4-4ebd-a342-603cb0f79f3d" providerId="AD" clId="Web-{B73D9602-A3FE-5B2B-FA4E-D7AF15C33C7B}" dt="2020-08-31T07:56:30.366" v="210"/>
        <pc:sldMkLst>
          <pc:docMk/>
          <pc:sldMk cId="3302336049" sldId="489"/>
        </pc:sldMkLst>
        <pc:spChg chg="mod">
          <ac:chgData name="Inger-Anne Fånes Sætermo" userId="S::iasaeter@ntnu.no::1f489c63-a3a4-4ebd-a342-603cb0f79f3d" providerId="AD" clId="Web-{B73D9602-A3FE-5B2B-FA4E-D7AF15C33C7B}" dt="2020-08-31T07:55:42.319" v="189" actId="1076"/>
          <ac:spMkLst>
            <pc:docMk/>
            <pc:sldMk cId="3302336049" sldId="489"/>
            <ac:spMk id="2" creationId="{00000000-0000-0000-0000-000000000000}"/>
          </ac:spMkLst>
        </pc:spChg>
        <pc:spChg chg="mod">
          <ac:chgData name="Inger-Anne Fånes Sætermo" userId="S::iasaeter@ntnu.no::1f489c63-a3a4-4ebd-a342-603cb0f79f3d" providerId="AD" clId="Web-{B73D9602-A3FE-5B2B-FA4E-D7AF15C33C7B}" dt="2020-08-31T07:55:54.444" v="191" actId="14100"/>
          <ac:spMkLst>
            <pc:docMk/>
            <pc:sldMk cId="3302336049" sldId="489"/>
            <ac:spMk id="3" creationId="{00000000-0000-0000-0000-000000000000}"/>
          </ac:spMkLst>
        </pc:spChg>
      </pc:sldChg>
      <pc:sldChg chg="mod modShow">
        <pc:chgData name="Inger-Anne Fånes Sætermo" userId="S::iasaeter@ntnu.no::1f489c63-a3a4-4ebd-a342-603cb0f79f3d" providerId="AD" clId="Web-{B73D9602-A3FE-5B2B-FA4E-D7AF15C33C7B}" dt="2020-08-31T07:47:16.657" v="7"/>
        <pc:sldMkLst>
          <pc:docMk/>
          <pc:sldMk cId="348814850" sldId="590"/>
        </pc:sldMkLst>
      </pc:sldChg>
      <pc:sldChg chg="modSp modNotes">
        <pc:chgData name="Inger-Anne Fånes Sætermo" userId="S::iasaeter@ntnu.no::1f489c63-a3a4-4ebd-a342-603cb0f79f3d" providerId="AD" clId="Web-{B73D9602-A3FE-5B2B-FA4E-D7AF15C33C7B}" dt="2020-08-31T07:58:06.414" v="222" actId="1076"/>
        <pc:sldMkLst>
          <pc:docMk/>
          <pc:sldMk cId="3670123330" sldId="609"/>
        </pc:sldMkLst>
        <pc:spChg chg="mod">
          <ac:chgData name="Inger-Anne Fånes Sætermo" userId="S::iasaeter@ntnu.no::1f489c63-a3a4-4ebd-a342-603cb0f79f3d" providerId="AD" clId="Web-{B73D9602-A3FE-5B2B-FA4E-D7AF15C33C7B}" dt="2020-08-31T07:57:52.367" v="219" actId="1076"/>
          <ac:spMkLst>
            <pc:docMk/>
            <pc:sldMk cId="3670123330" sldId="609"/>
            <ac:spMk id="3" creationId="{00000000-0000-0000-0000-000000000000}"/>
          </ac:spMkLst>
        </pc:spChg>
        <pc:spChg chg="mod">
          <ac:chgData name="Inger-Anne Fånes Sætermo" userId="S::iasaeter@ntnu.no::1f489c63-a3a4-4ebd-a342-603cb0f79f3d" providerId="AD" clId="Web-{B73D9602-A3FE-5B2B-FA4E-D7AF15C33C7B}" dt="2020-08-31T07:57:52.398" v="220" actId="1076"/>
          <ac:spMkLst>
            <pc:docMk/>
            <pc:sldMk cId="3670123330" sldId="609"/>
            <ac:spMk id="15" creationId="{00000000-0000-0000-0000-000000000000}"/>
          </ac:spMkLst>
        </pc:spChg>
        <pc:spChg chg="mod">
          <ac:chgData name="Inger-Anne Fånes Sætermo" userId="S::iasaeter@ntnu.no::1f489c63-a3a4-4ebd-a342-603cb0f79f3d" providerId="AD" clId="Web-{B73D9602-A3FE-5B2B-FA4E-D7AF15C33C7B}" dt="2020-08-31T07:58:06.414" v="222" actId="1076"/>
          <ac:spMkLst>
            <pc:docMk/>
            <pc:sldMk cId="3670123330" sldId="609"/>
            <ac:spMk id="23" creationId="{00000000-0000-0000-0000-000000000000}"/>
          </ac:spMkLst>
        </pc:spChg>
      </pc:sldChg>
      <pc:sldChg chg="add del mod modShow">
        <pc:chgData name="Inger-Anne Fånes Sætermo" userId="S::iasaeter@ntnu.no::1f489c63-a3a4-4ebd-a342-603cb0f79f3d" providerId="AD" clId="Web-{B73D9602-A3FE-5B2B-FA4E-D7AF15C33C7B}" dt="2020-08-31T07:46:27.625" v="2"/>
        <pc:sldMkLst>
          <pc:docMk/>
          <pc:sldMk cId="2027797635" sldId="617"/>
        </pc:sldMkLst>
      </pc:sldChg>
      <pc:sldChg chg="mod modShow modNotes">
        <pc:chgData name="Inger-Anne Fånes Sætermo" userId="S::iasaeter@ntnu.no::1f489c63-a3a4-4ebd-a342-603cb0f79f3d" providerId="AD" clId="Web-{B73D9602-A3FE-5B2B-FA4E-D7AF15C33C7B}" dt="2020-08-31T07:47:09.250" v="6"/>
        <pc:sldMkLst>
          <pc:docMk/>
          <pc:sldMk cId="4241163658" sldId="619"/>
        </pc:sldMkLst>
      </pc:sldChg>
      <pc:sldChg chg="modSp del mod modShow">
        <pc:chgData name="Inger-Anne Fånes Sætermo" userId="S::iasaeter@ntnu.no::1f489c63-a3a4-4ebd-a342-603cb0f79f3d" providerId="AD" clId="Web-{B73D9602-A3FE-5B2B-FA4E-D7AF15C33C7B}" dt="2020-08-31T08:00:20.150" v="225"/>
        <pc:sldMkLst>
          <pc:docMk/>
          <pc:sldMk cId="3422269901" sldId="621"/>
        </pc:sldMkLst>
        <pc:spChg chg="mod">
          <ac:chgData name="Inger-Anne Fånes Sætermo" userId="S::iasaeter@ntnu.no::1f489c63-a3a4-4ebd-a342-603cb0f79f3d" providerId="AD" clId="Web-{B73D9602-A3FE-5B2B-FA4E-D7AF15C33C7B}" dt="2020-08-31T07:53:40.208" v="172" actId="20577"/>
          <ac:spMkLst>
            <pc:docMk/>
            <pc:sldMk cId="3422269901" sldId="621"/>
            <ac:spMk id="3" creationId="{00000000-0000-0000-0000-000000000000}"/>
          </ac:spMkLst>
        </pc:spChg>
      </pc:sldChg>
      <pc:sldChg chg="mod modShow">
        <pc:chgData name="Inger-Anne Fånes Sætermo" userId="S::iasaeter@ntnu.no::1f489c63-a3a4-4ebd-a342-603cb0f79f3d" providerId="AD" clId="Web-{B73D9602-A3FE-5B2B-FA4E-D7AF15C33C7B}" dt="2020-08-31T07:48:28.720" v="8"/>
        <pc:sldMkLst>
          <pc:docMk/>
          <pc:sldMk cId="2464097798" sldId="623"/>
        </pc:sldMkLst>
      </pc:sldChg>
      <pc:sldChg chg="del mod modShow">
        <pc:chgData name="Inger-Anne Fånes Sætermo" userId="S::iasaeter@ntnu.no::1f489c63-a3a4-4ebd-a342-603cb0f79f3d" providerId="AD" clId="Web-{B73D9602-A3FE-5B2B-FA4E-D7AF15C33C7B}" dt="2020-08-31T08:00:14.806" v="224"/>
        <pc:sldMkLst>
          <pc:docMk/>
          <pc:sldMk cId="3873204134" sldId="628"/>
        </pc:sldMkLst>
      </pc:sldChg>
      <pc:sldChg chg="ord">
        <pc:chgData name="Inger-Anne Fånes Sætermo" userId="S::iasaeter@ntnu.no::1f489c63-a3a4-4ebd-a342-603cb0f79f3d" providerId="AD" clId="Web-{B73D9602-A3FE-5B2B-FA4E-D7AF15C33C7B}" dt="2020-08-31T07:56:58.851" v="215"/>
        <pc:sldMkLst>
          <pc:docMk/>
          <pc:sldMk cId="1985616520" sldId="633"/>
        </pc:sldMkLst>
      </pc:sldChg>
      <pc:sldChg chg="ord">
        <pc:chgData name="Inger-Anne Fånes Sætermo" userId="S::iasaeter@ntnu.no::1f489c63-a3a4-4ebd-a342-603cb0f79f3d" providerId="AD" clId="Web-{B73D9602-A3FE-5B2B-FA4E-D7AF15C33C7B}" dt="2020-08-31T07:56:58.851" v="214"/>
        <pc:sldMkLst>
          <pc:docMk/>
          <pc:sldMk cId="681903311" sldId="634"/>
        </pc:sldMkLst>
      </pc:sldChg>
      <pc:sldChg chg="ord">
        <pc:chgData name="Inger-Anne Fånes Sætermo" userId="S::iasaeter@ntnu.no::1f489c63-a3a4-4ebd-a342-603cb0f79f3d" providerId="AD" clId="Web-{B73D9602-A3FE-5B2B-FA4E-D7AF15C33C7B}" dt="2020-08-31T07:56:58.851" v="216"/>
        <pc:sldMkLst>
          <pc:docMk/>
          <pc:sldMk cId="1599322742" sldId="638"/>
        </pc:sldMkLst>
      </pc:sldChg>
      <pc:sldChg chg="ord">
        <pc:chgData name="Inger-Anne Fånes Sætermo" userId="S::iasaeter@ntnu.no::1f489c63-a3a4-4ebd-a342-603cb0f79f3d" providerId="AD" clId="Web-{B73D9602-A3FE-5B2B-FA4E-D7AF15C33C7B}" dt="2020-08-31T07:56:58.851" v="213"/>
        <pc:sldMkLst>
          <pc:docMk/>
          <pc:sldMk cId="4224289991" sldId="642"/>
        </pc:sldMkLst>
      </pc:sldChg>
      <pc:sldChg chg="ord">
        <pc:chgData name="Inger-Anne Fånes Sætermo" userId="S::iasaeter@ntnu.no::1f489c63-a3a4-4ebd-a342-603cb0f79f3d" providerId="AD" clId="Web-{B73D9602-A3FE-5B2B-FA4E-D7AF15C33C7B}" dt="2020-08-31T07:56:58.851" v="212"/>
        <pc:sldMkLst>
          <pc:docMk/>
          <pc:sldMk cId="135532626" sldId="643"/>
        </pc:sldMkLst>
      </pc:sldChg>
      <pc:sldChg chg="mod modShow">
        <pc:chgData name="Inger-Anne Fånes Sætermo" userId="S::iasaeter@ntnu.no::1f489c63-a3a4-4ebd-a342-603cb0f79f3d" providerId="AD" clId="Web-{B73D9602-A3FE-5B2B-FA4E-D7AF15C33C7B}" dt="2020-08-31T07:46:38.016" v="3"/>
        <pc:sldMkLst>
          <pc:docMk/>
          <pc:sldMk cId="57488825" sldId="6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Sheet6!$C$1</c:f>
              <c:strCache>
                <c:ptCount val="1"/>
                <c:pt idx="0">
                  <c:v>Kvinner</c:v>
                </c:pt>
              </c:strCache>
            </c:strRef>
          </c:tx>
          <c:spPr>
            <a:solidFill>
              <a:schemeClr val="accent1"/>
            </a:solidFill>
            <a:ln>
              <a:noFill/>
            </a:ln>
            <a:effectLst/>
          </c:spPr>
          <c:invertIfNegative val="0"/>
          <c:cat>
            <c:strRef>
              <c:f>Sheet6!$B$2:$B$9</c:f>
              <c:strCache>
                <c:ptCount val="8"/>
                <c:pt idx="0">
                  <c:v>SU</c:v>
                </c:pt>
                <c:pt idx="1">
                  <c:v>IE</c:v>
                </c:pt>
                <c:pt idx="2">
                  <c:v>IV</c:v>
                </c:pt>
                <c:pt idx="3">
                  <c:v>MH</c:v>
                </c:pt>
                <c:pt idx="4">
                  <c:v>HF</c:v>
                </c:pt>
                <c:pt idx="5">
                  <c:v>ØK</c:v>
                </c:pt>
                <c:pt idx="6">
                  <c:v>NV</c:v>
                </c:pt>
                <c:pt idx="7">
                  <c:v>AD</c:v>
                </c:pt>
              </c:strCache>
            </c:strRef>
          </c:cat>
          <c:val>
            <c:numRef>
              <c:f>Sheet6!$C$2:$C$9</c:f>
              <c:numCache>
                <c:formatCode>General</c:formatCode>
                <c:ptCount val="8"/>
                <c:pt idx="0">
                  <c:v>5821</c:v>
                </c:pt>
                <c:pt idx="1">
                  <c:v>1940</c:v>
                </c:pt>
                <c:pt idx="2">
                  <c:v>1894</c:v>
                </c:pt>
                <c:pt idx="3">
                  <c:v>4689</c:v>
                </c:pt>
                <c:pt idx="4">
                  <c:v>2382</c:v>
                </c:pt>
                <c:pt idx="5">
                  <c:v>1759</c:v>
                </c:pt>
                <c:pt idx="6">
                  <c:v>1887</c:v>
                </c:pt>
                <c:pt idx="7">
                  <c:v>775</c:v>
                </c:pt>
              </c:numCache>
            </c:numRef>
          </c:val>
          <c:extLst>
            <c:ext xmlns:c16="http://schemas.microsoft.com/office/drawing/2014/chart" uri="{C3380CC4-5D6E-409C-BE32-E72D297353CC}">
              <c16:uniqueId val="{00000000-5283-44D8-8D98-370E36CADB09}"/>
            </c:ext>
          </c:extLst>
        </c:ser>
        <c:ser>
          <c:idx val="1"/>
          <c:order val="1"/>
          <c:tx>
            <c:strRef>
              <c:f>Sheet6!$D$1</c:f>
              <c:strCache>
                <c:ptCount val="1"/>
                <c:pt idx="0">
                  <c:v>Menn</c:v>
                </c:pt>
              </c:strCache>
            </c:strRef>
          </c:tx>
          <c:spPr>
            <a:solidFill>
              <a:schemeClr val="accent2"/>
            </a:solidFill>
            <a:ln>
              <a:noFill/>
            </a:ln>
            <a:effectLst/>
          </c:spPr>
          <c:invertIfNegative val="0"/>
          <c:cat>
            <c:strRef>
              <c:f>Sheet6!$B$2:$B$9</c:f>
              <c:strCache>
                <c:ptCount val="8"/>
                <c:pt idx="0">
                  <c:v>SU</c:v>
                </c:pt>
                <c:pt idx="1">
                  <c:v>IE</c:v>
                </c:pt>
                <c:pt idx="2">
                  <c:v>IV</c:v>
                </c:pt>
                <c:pt idx="3">
                  <c:v>MH</c:v>
                </c:pt>
                <c:pt idx="4">
                  <c:v>HF</c:v>
                </c:pt>
                <c:pt idx="5">
                  <c:v>ØK</c:v>
                </c:pt>
                <c:pt idx="6">
                  <c:v>NV</c:v>
                </c:pt>
                <c:pt idx="7">
                  <c:v>AD</c:v>
                </c:pt>
              </c:strCache>
            </c:strRef>
          </c:cat>
          <c:val>
            <c:numRef>
              <c:f>Sheet6!$D$2:$D$9</c:f>
              <c:numCache>
                <c:formatCode>General</c:formatCode>
                <c:ptCount val="8"/>
                <c:pt idx="0">
                  <c:v>2540</c:v>
                </c:pt>
                <c:pt idx="1">
                  <c:v>5780</c:v>
                </c:pt>
                <c:pt idx="2">
                  <c:v>4589</c:v>
                </c:pt>
                <c:pt idx="3">
                  <c:v>1367</c:v>
                </c:pt>
                <c:pt idx="4">
                  <c:v>1822</c:v>
                </c:pt>
                <c:pt idx="5">
                  <c:v>2433</c:v>
                </c:pt>
                <c:pt idx="6">
                  <c:v>1653</c:v>
                </c:pt>
                <c:pt idx="7">
                  <c:v>577</c:v>
                </c:pt>
              </c:numCache>
            </c:numRef>
          </c:val>
          <c:extLst>
            <c:ext xmlns:c16="http://schemas.microsoft.com/office/drawing/2014/chart" uri="{C3380CC4-5D6E-409C-BE32-E72D297353CC}">
              <c16:uniqueId val="{00000001-5283-44D8-8D98-370E36CADB09}"/>
            </c:ext>
          </c:extLst>
        </c:ser>
        <c:dLbls>
          <c:showLegendKey val="0"/>
          <c:showVal val="0"/>
          <c:showCatName val="0"/>
          <c:showSerName val="0"/>
          <c:showPercent val="0"/>
          <c:showBubbleSize val="0"/>
        </c:dLbls>
        <c:gapWidth val="150"/>
        <c:overlap val="100"/>
        <c:axId val="1113845832"/>
        <c:axId val="625931296"/>
      </c:barChart>
      <c:catAx>
        <c:axId val="1113845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931296"/>
        <c:crosses val="autoZero"/>
        <c:auto val="1"/>
        <c:lblAlgn val="ctr"/>
        <c:lblOffset val="100"/>
        <c:noMultiLvlLbl val="0"/>
      </c:catAx>
      <c:valAx>
        <c:axId val="62593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845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90A2-D9B3-B147-86A6-8ADAA0F76566}" type="datetimeFigureOut">
              <a:rPr lang="nb-NO" smtClean="0"/>
              <a:t>03.02.2021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FBF5A-3740-7549-A80E-E7BEA2B7E39A}" type="slidenum">
              <a:rPr lang="nb-NO" smtClean="0"/>
              <a:t>‹#›</a:t>
            </a:fld>
            <a:endParaRPr lang="nb-NO"/>
          </a:p>
        </p:txBody>
      </p:sp>
    </p:spTree>
    <p:extLst>
      <p:ext uri="{BB962C8B-B14F-4D97-AF65-F5344CB8AC3E}">
        <p14:creationId xmlns:p14="http://schemas.microsoft.com/office/powerpoint/2010/main" val="411738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aslak.steinsbekk@ntnu.no"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mailto:bjorn.rosen@ntnu.no"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tnu.no/tall-og-fakt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248;konomi&amp;param=arstall=2017!9!semester=3!9!dep_id=1!9!kategori=S!9!insttype=11!9!instkode=1150!9!fakkode=230" TargetMode="External"/><Relationship Id="rId3"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samfunns-%20og%20utdanningsvitenskap&amp;param=arstall=2017!9!semester=3!9!dep_id=1!9!kategori=S!9!insttype=11!9!instkode=1150!9!fakkode=210" TargetMode="External"/><Relationship Id="rId7"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Det%20humanistiske%20fakultet&amp;param=arstall=2017!9!semester=3!9!dep_id=1!9!kategori=S!9!insttype=11!9!instkode=1150!9!fakkode=220"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medisin%20og%20helsevitenskap&amp;param=arstall=2017!9!semester=3!9!dep_id=1!9!kategori=S!9!insttype=11!9!instkode=1150!9!fakkode=250" TargetMode="External"/><Relationship Id="rId11"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NTNU%20(uspesifisert%20underenhet)&amp;param=arstall=2017!9!semester=3!9!dep_id=1!9!kategori=S!9!insttype=11!9!instkode=1150!9!fakkode=000" TargetMode="External"/><Relationship Id="rId5"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ingeni&#248;rvitenskap&amp;param=arstall=2017!9!semester=3!9!dep_id=1!9!kategori=S!9!insttype=11!9!instkode=1150!9!fakkode=271" TargetMode="External"/><Relationship Id="rId10"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arkitektur%20og%20design&amp;param=arstall=2017!9!semester=3!9!dep_id=1!9!kategori=S!9!insttype=11!9!instkode=1150!9!fakkode=274" TargetMode="External"/><Relationship Id="rId4"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informasjonsteknologi%20og%20elektroteknikk&amp;param=arstall=2017!9!semester=3!9!dep_id=1!9!kategori=S!9!insttype=11!9!instkode=1150!9!fakkode=273" TargetMode="External"/><Relationship Id="rId9"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naturvitenskap&amp;param=arstall=2017!9!semester=3!9!dep_id=1!9!kategori=S!9!insttype=11!9!instkode=1150!9!fakkode=27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a:t>
            </a:fld>
            <a:endParaRPr lang="nb-NO"/>
          </a:p>
        </p:txBody>
      </p:sp>
    </p:spTree>
    <p:extLst>
      <p:ext uri="{BB962C8B-B14F-4D97-AF65-F5344CB8AC3E}">
        <p14:creationId xmlns:p14="http://schemas.microsoft.com/office/powerpoint/2010/main" val="168588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NTNU Toppundervisning er en strategisk satsing som skal bidra til at NTNU når sitt mål om å levere en utdanning preget av kvalitet på høyt internasjonalt nivå. Det krever langsiktig og systematisk arbeid med utvikling og styrking av undervisningskompetanse og -kvalitet. </a:t>
            </a:r>
          </a:p>
          <a:p>
            <a:endParaRPr lang="nb-NO" dirty="0"/>
          </a:p>
          <a:p>
            <a:r>
              <a:rPr lang="nb-NO" dirty="0"/>
              <a:t>NTNU Toppundervisning ble etablert i 2015 som en overbygning over flere utviklingstiltak som bidrar til utvikling av innovative undervisnings-, lærings- og vurderingsformer. Tiltakene skal lede til økt læringsutbytte hos studentene. </a:t>
            </a:r>
          </a:p>
          <a:p>
            <a:endParaRPr lang="nb-NO" dirty="0">
              <a:cs typeface="Calibri" panose="020F0502020204030204"/>
            </a:endParaRPr>
          </a:p>
          <a:p>
            <a:r>
              <a:rPr lang="nb-NO" dirty="0"/>
              <a:t>NTNU Toppundervisning har jevnlig utlysing av midler til små og store utviklingsprosjekter med fokus på innovativ utdanning. Noen eksempler kommer på de neste foilene....</a:t>
            </a:r>
            <a:endParaRPr lang="nb-NO" dirty="0">
              <a:cs typeface="Calibri" panose="020F0502020204030204"/>
            </a:endParaRPr>
          </a:p>
          <a:p>
            <a:endParaRPr lang="nb-NO" dirty="0">
              <a:cs typeface="Calibri" panose="020F0502020204030204"/>
            </a:endParaRPr>
          </a:p>
          <a:p>
            <a:endParaRPr lang="en-US" dirty="0">
              <a:cs typeface="Calibri" panose="020F0502020204030204"/>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12</a:t>
            </a:fld>
            <a:endParaRPr lang="nb-NO"/>
          </a:p>
        </p:txBody>
      </p:sp>
    </p:spTree>
    <p:extLst>
      <p:ext uri="{BB962C8B-B14F-4D97-AF65-F5344CB8AC3E}">
        <p14:creationId xmlns:p14="http://schemas.microsoft.com/office/powerpoint/2010/main" val="51549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Adaptiv</a:t>
            </a:r>
            <a:r>
              <a:rPr lang="nb-NO" b="1" baseline="0" dirty="0"/>
              <a:t> formativ progresjonstesting (Testing av progresjon)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Alle studenter på medisinstudiet ved NTNU vil få en test i en egenutviklet </a:t>
            </a:r>
            <a:r>
              <a:rPr lang="nb-NO" sz="1200" dirty="0" err="1">
                <a:latin typeface="Helvetica Neue" panose="02000503000000020004" pitchFamily="2" charset="0"/>
                <a:ea typeface="Helvetica Neue" panose="02000503000000020004" pitchFamily="2" charset="0"/>
                <a:cs typeface="Helvetica Neue" panose="02000503000000020004" pitchFamily="2" charset="0"/>
              </a:rPr>
              <a:t>testdatabase</a:t>
            </a:r>
            <a:r>
              <a:rPr lang="nb-NO" sz="1200" dirty="0">
                <a:latin typeface="Helvetica Neue" panose="02000503000000020004" pitchFamily="2" charset="0"/>
                <a:ea typeface="Helvetica Neue" panose="02000503000000020004" pitchFamily="2" charset="0"/>
                <a:cs typeface="Helvetica Neue" panose="02000503000000020004" pitchFamily="2" charset="0"/>
              </a:rPr>
              <a:t> hver måned. Testen består av </a:t>
            </a:r>
            <a:r>
              <a:rPr lang="nb-NO" sz="1200" dirty="0" err="1">
                <a:latin typeface="Helvetica Neue" panose="02000503000000020004" pitchFamily="2" charset="0"/>
                <a:ea typeface="Helvetica Neue" panose="02000503000000020004" pitchFamily="2" charset="0"/>
                <a:cs typeface="Helvetica Neue" panose="02000503000000020004" pitchFamily="2" charset="0"/>
              </a:rPr>
              <a:t>flervalgsoppgaver</a:t>
            </a:r>
            <a:r>
              <a:rPr lang="nb-NO" sz="1200" dirty="0">
                <a:latin typeface="Helvetica Neue" panose="02000503000000020004" pitchFamily="2" charset="0"/>
                <a:ea typeface="Helvetica Neue" panose="02000503000000020004" pitchFamily="2" charset="0"/>
                <a:cs typeface="Helvetica Neue" panose="02000503000000020004" pitchFamily="2" charset="0"/>
              </a:rPr>
              <a:t> fra fag i inneværende semester/år. De kan følge sin egen progresjon og sammenligne seg med medstudenter. Siste test for semesteret/året vil være adaptiv, hvor man får spørsmål basert på det systemet har lært at man trenger mest trening i før eksamen.</a:t>
            </a:r>
            <a:endParaRPr lang="nb-NO" sz="1200" dirty="0"/>
          </a:p>
          <a:p>
            <a:endParaRPr lang="nb-NO" dirty="0"/>
          </a:p>
          <a:p>
            <a:r>
              <a:rPr lang="nb-NO" b="1" dirty="0"/>
              <a:t>Formativ objektiv strukturert klinisk eksamen (OSKE) med kollegatilbakemelding (Testing i kliniske ferdigheter)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Medisinstudenter testes på eksamen i kliniske ferdigheter gjennom en OSKE eksamen. Vi ønsker i dette prosjektet å utvikle et system hvor studentene selv lager oppgaver til en treningssløyfe og deretter tester hverandre og gir hverandre tilbakemelding på kliniske ferdigheter som opptak av sykehistorie, undersøkelsesteknikk og andre ferdigheter. </a:t>
            </a:r>
            <a:endParaRPr lang="nb-NO" sz="1200" dirty="0"/>
          </a:p>
          <a:p>
            <a:endParaRPr lang="nb-NO" dirty="0"/>
          </a:p>
          <a:p>
            <a:r>
              <a:rPr lang="nb-NO" b="1" dirty="0"/>
              <a:t>Mini </a:t>
            </a:r>
            <a:r>
              <a:rPr lang="nb-NO" b="1" dirty="0" err="1"/>
              <a:t>Clinical</a:t>
            </a:r>
            <a:r>
              <a:rPr lang="nb-NO" b="1" dirty="0"/>
              <a:t> Evaluation </a:t>
            </a:r>
            <a:r>
              <a:rPr lang="nb-NO" b="1" dirty="0" err="1"/>
              <a:t>Excercie</a:t>
            </a:r>
            <a:r>
              <a:rPr lang="nb-NO" b="1" baseline="0" dirty="0"/>
              <a:t> (mini-CEX) i praksis (Tilbakemelding på praksis)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Medisinstudenter er utplassert i praksis på lokalsykehus i Midt-Norge. Medisinstudenter, og studenter generelt, får lite tilbakemelding på egne ferdigheter. Vi ønsker å prøve ut en metode for tilbakemelding som brukes i spesialistutdanning av leger i blant annet i USA for å se om studentene får mer tilbakemelding og lærer mer av denne tilbakemeldingen.   </a:t>
            </a:r>
            <a:endParaRPr lang="nb-NO" sz="1200" dirty="0"/>
          </a:p>
          <a:p>
            <a:endParaRPr lang="nb-NO" dirty="0"/>
          </a:p>
        </p:txBody>
      </p:sp>
      <p:sp>
        <p:nvSpPr>
          <p:cNvPr id="4" name="Plassholder for lysbildenummer 3"/>
          <p:cNvSpPr>
            <a:spLocks noGrp="1"/>
          </p:cNvSpPr>
          <p:nvPr>
            <p:ph type="sldNum" sz="quarter" idx="10"/>
          </p:nvPr>
        </p:nvSpPr>
        <p:spPr/>
        <p:txBody>
          <a:bodyPr/>
          <a:lstStyle/>
          <a:p>
            <a:fld id="{3378F51D-56C3-6B49-ABC7-5BEEC3904F23}" type="slidenum">
              <a:rPr lang="nb-NO" smtClean="0"/>
              <a:t>13</a:t>
            </a:fld>
            <a:endParaRPr lang="nb-NO"/>
          </a:p>
        </p:txBody>
      </p:sp>
    </p:spTree>
    <p:extLst>
      <p:ext uri="{BB962C8B-B14F-4D97-AF65-F5344CB8AC3E}">
        <p14:creationId xmlns:p14="http://schemas.microsoft.com/office/powerpoint/2010/main" val="158365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15</a:t>
            </a:fld>
            <a:endParaRPr lang="nb-NO"/>
          </a:p>
        </p:txBody>
      </p:sp>
    </p:spTree>
    <p:extLst>
      <p:ext uri="{BB962C8B-B14F-4D97-AF65-F5344CB8AC3E}">
        <p14:creationId xmlns:p14="http://schemas.microsoft.com/office/powerpoint/2010/main" val="33126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Prosjektleder Aslak Steinsbekk </a:t>
            </a:r>
            <a:r>
              <a:rPr lang="nb-NO" sz="1200" u="sng" kern="1200" dirty="0">
                <a:solidFill>
                  <a:schemeClr val="tx1"/>
                </a:solidFill>
                <a:effectLst/>
                <a:latin typeface="+mn-lt"/>
                <a:ea typeface="+mn-ea"/>
                <a:cs typeface="+mn-cs"/>
                <a:hlinkClick r:id="rId3"/>
              </a:rPr>
              <a:t>aslak.steinsbekk@ntnu.no</a:t>
            </a:r>
            <a:r>
              <a:rPr lang="nb-NO" sz="1200" kern="1200" dirty="0">
                <a:solidFill>
                  <a:schemeClr val="tx1"/>
                </a:solidFill>
                <a:effectLst/>
                <a:latin typeface="+mn-lt"/>
                <a:ea typeface="+mn-ea"/>
                <a:cs typeface="+mn-cs"/>
              </a:rPr>
              <a:t>.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Koordinator: Bjørn Rosén </a:t>
            </a:r>
            <a:r>
              <a:rPr lang="nb-NO" sz="1200" u="sng" kern="1200" dirty="0">
                <a:solidFill>
                  <a:schemeClr val="tx1"/>
                </a:solidFill>
                <a:effectLst/>
                <a:latin typeface="+mn-lt"/>
                <a:ea typeface="+mn-ea"/>
                <a:cs typeface="+mn-cs"/>
                <a:hlinkClick r:id="rId4"/>
              </a:rPr>
              <a:t>bjorn.rosen@ntnu.no</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Bakgrunn</a:t>
            </a:r>
            <a:r>
              <a:rPr lang="nb-NO" sz="1200" kern="1200" dirty="0">
                <a:solidFill>
                  <a:schemeClr val="tx1"/>
                </a:solidFill>
                <a:effectLst/>
                <a:latin typeface="+mn-lt"/>
                <a:ea typeface="+mn-ea"/>
                <a:cs typeface="+mn-cs"/>
              </a:rPr>
              <a:t>: Med økende spesialisering innen helsetjenesten, vil flere personer være involvert i behandling og oppfølging av den enkelte pasient. Disse må ha innsikt i hverandres kompetanse og kunne samarbeide på tvers av denne. Likevel er det manglende tilbud om tverrfaglig praksis i utdanningene, og det er et nasjonalt krav og faglig ønske å få dette på plass slik praksis som et ledd i tverrprofesjonell samhandling (TPS).</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Mål</a:t>
            </a:r>
            <a:r>
              <a:rPr lang="nb-NO" sz="1200" kern="1200" dirty="0">
                <a:solidFill>
                  <a:schemeClr val="tx1"/>
                </a:solidFill>
                <a:effectLst/>
                <a:latin typeface="+mn-lt"/>
                <a:ea typeface="+mn-ea"/>
                <a:cs typeface="+mn-cs"/>
              </a:rPr>
              <a:t>: TverrPraks har som mål å forberede studentene for tverrfaglig samarbeid i arbeidslivet.</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Metode</a:t>
            </a:r>
            <a:r>
              <a:rPr lang="nb-NO" sz="1200" kern="1200" dirty="0">
                <a:solidFill>
                  <a:schemeClr val="tx1"/>
                </a:solidFill>
                <a:effectLst/>
                <a:latin typeface="+mn-lt"/>
                <a:ea typeface="+mn-ea"/>
                <a:cs typeface="+mn-cs"/>
              </a:rPr>
              <a:t>: Alle studenter på siste året ved NTNUs 12 ulike helse- og sosialprofesjonsutdanninger skal gjennom TverrPraks utføre en tverrfaglig kartlegging sammen med andre profesjoner i en reell praksissituasjon.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 deltakende utdanningene på NTNU er – Vernepleie, sykepleie, fysioterapi, audiologi, radiografi, farmasi, medisin, ergoterapi, barnevern, sosionom, bioingeniør og psykologi. I tillegg deltar sykepleie og bioingeniør i Ålesund, og sykepleie, ergoterapi og radiografi på Gjøvik. Dette tilsvarer drøyt 1300 studenter hvert år.</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Gjennomføring</a:t>
            </a:r>
            <a:r>
              <a:rPr lang="nb-NO" sz="1200" kern="1200" dirty="0">
                <a:solidFill>
                  <a:schemeClr val="tx1"/>
                </a:solidFill>
                <a:effectLst/>
                <a:latin typeface="+mn-lt"/>
                <a:ea typeface="+mn-ea"/>
                <a:cs typeface="+mn-cs"/>
              </a:rPr>
              <a:t>: Studentene settes i tverrfaglige grupper med 4-6 studenter fra ulik utdanning i sitt avsluttende år. Teamet møter opp på avtalt praksisplass, får informasjon om personen de skal kartlegge. De får tid til å planlegge gjennomføringen før de setter i gang med kartleggingen som varer i maksimalt 2 timer. </a:t>
            </a:r>
          </a:p>
          <a:p>
            <a:r>
              <a:rPr lang="nb-NO" sz="1200" kern="1200" dirty="0">
                <a:solidFill>
                  <a:schemeClr val="tx1"/>
                </a:solidFill>
                <a:effectLst/>
                <a:latin typeface="+mn-lt"/>
                <a:ea typeface="+mn-ea"/>
                <a:cs typeface="+mn-cs"/>
              </a:rPr>
              <a:t>Hvordan de løser oppgaven er opp til teamet og den sammensetning av profesjoner som befinner seg i den. Hver student vil bidra med sin spesialkompetanse i kartleggingen, og de skal bruke denne i samarbeide for at den samlede kompetansen skal gi et bedre resultat for pasienten.</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Utfordring som skal løses</a:t>
            </a:r>
            <a:r>
              <a:rPr lang="nb-NO" sz="1200" kern="1200" dirty="0">
                <a:solidFill>
                  <a:schemeClr val="tx1"/>
                </a:solidFill>
                <a:effectLst/>
                <a:latin typeface="+mn-lt"/>
                <a:ea typeface="+mn-ea"/>
                <a:cs typeface="+mn-cs"/>
              </a:rPr>
              <a:t>: Grunnen til at det ikke er fullskala tverrfaglig praksis med mange profesjoner i dagens utdanning, er kompleksiteten i organiseringen. TverrPraks er derfor også et logistikkprosjekt, hvor det skal utredes og etableres løsninger som bidrar til realisering av tverrfaglig praksis også på områder utenfor helse- og sosialfagutdanningene.</a:t>
            </a:r>
          </a:p>
          <a:p>
            <a:endParaRPr lang="nb-NO" dirty="0"/>
          </a:p>
        </p:txBody>
      </p:sp>
      <p:sp>
        <p:nvSpPr>
          <p:cNvPr id="4" name="Slide Number Placeholder 3"/>
          <p:cNvSpPr>
            <a:spLocks noGrp="1"/>
          </p:cNvSpPr>
          <p:nvPr>
            <p:ph type="sldNum" sz="quarter" idx="10"/>
          </p:nvPr>
        </p:nvSpPr>
        <p:spPr/>
        <p:txBody>
          <a:bodyPr/>
          <a:lstStyle/>
          <a:p>
            <a:fld id="{70173885-F477-418E-8185-7AB0C64A9C4A}" type="slidenum">
              <a:rPr lang="nb-NO" smtClean="0"/>
              <a:t>16</a:t>
            </a:fld>
            <a:endParaRPr lang="nb-NO"/>
          </a:p>
        </p:txBody>
      </p:sp>
    </p:spTree>
    <p:extLst>
      <p:ext uri="{BB962C8B-B14F-4D97-AF65-F5344CB8AC3E}">
        <p14:creationId xmlns:p14="http://schemas.microsoft.com/office/powerpoint/2010/main" val="52900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Prosjektet tar utgangspunkt i en studiesituasjon der studentene er fordelt på to campuser, en høyaktuell problemstilling etter strukturreformen i høyskolesektoren. Vårt mål er å utvikle effektiv pedagogikk med aktivitet på begge campuser samtidig, og med særlig vekt på samhandling, ressursdeling og kommunikasjon. Vi vil ta for oss etablerte strategier for studentaktiv læring og utvikle dem videre i en «cross-campus» kontekst: </a:t>
            </a:r>
          </a:p>
          <a:p>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Samarbeidslæring: Prosjektarbeid, problembasert læring og utviklingsprosjekter i grupper på tvers av campus.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Omvendt klasserom: Utvikling av digitalt læringsmateriell og felles </a:t>
            </a:r>
            <a:r>
              <a:rPr lang="nn-NO" sz="1200" kern="1200" dirty="0" err="1">
                <a:solidFill>
                  <a:schemeClr val="tx1"/>
                </a:solidFill>
                <a:effectLst/>
                <a:latin typeface="+mn-lt"/>
                <a:ea typeface="+mn-ea"/>
                <a:cs typeface="+mn-cs"/>
              </a:rPr>
              <a:t>metoder</a:t>
            </a:r>
            <a:r>
              <a:rPr lang="nn-NO" sz="1200" kern="1200" dirty="0">
                <a:solidFill>
                  <a:schemeClr val="tx1"/>
                </a:solidFill>
                <a:effectLst/>
                <a:latin typeface="+mn-lt"/>
                <a:ea typeface="+mn-ea"/>
                <a:cs typeface="+mn-cs"/>
              </a:rPr>
              <a:t> for </a:t>
            </a:r>
            <a:r>
              <a:rPr lang="nn-NO" sz="1200" kern="1200" dirty="0" err="1">
                <a:solidFill>
                  <a:schemeClr val="tx1"/>
                </a:solidFill>
                <a:effectLst/>
                <a:latin typeface="+mn-lt"/>
                <a:ea typeface="+mn-ea"/>
                <a:cs typeface="+mn-cs"/>
              </a:rPr>
              <a:t>fordypning</a:t>
            </a:r>
            <a:r>
              <a:rPr lang="nn-NO" sz="1200" kern="1200" dirty="0">
                <a:solidFill>
                  <a:schemeClr val="tx1"/>
                </a:solidFill>
                <a:effectLst/>
                <a:latin typeface="+mn-lt"/>
                <a:ea typeface="+mn-ea"/>
                <a:cs typeface="+mn-cs"/>
              </a:rPr>
              <a:t>, drøfting og </a:t>
            </a:r>
            <a:r>
              <a:rPr lang="nn-NO" sz="1200" kern="1200" dirty="0" err="1">
                <a:solidFill>
                  <a:schemeClr val="tx1"/>
                </a:solidFill>
                <a:effectLst/>
                <a:latin typeface="+mn-lt"/>
                <a:ea typeface="+mn-ea"/>
                <a:cs typeface="+mn-cs"/>
              </a:rPr>
              <a:t>anvendelse</a:t>
            </a:r>
            <a:r>
              <a:rPr lang="nn-NO" sz="1200" kern="1200" dirty="0">
                <a:solidFill>
                  <a:schemeClr val="tx1"/>
                </a:solidFill>
                <a:effectLst/>
                <a:latin typeface="+mn-lt"/>
                <a:ea typeface="+mn-ea"/>
                <a:cs typeface="+mn-cs"/>
              </a:rPr>
              <a:t> av fagstoff på  tvers av campus.</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Prosjektet vil forvalte og foredle et to-campus læringsrom for fysisk-virtuell samhandling over nett, og la </a:t>
            </a:r>
            <a:r>
              <a:rPr lang="nn-NO" sz="1200" kern="1200" dirty="0" err="1">
                <a:solidFill>
                  <a:schemeClr val="tx1"/>
                </a:solidFill>
                <a:effectLst/>
                <a:latin typeface="+mn-lt"/>
                <a:ea typeface="+mn-ea"/>
                <a:cs typeface="+mn-cs"/>
              </a:rPr>
              <a:t>studenter</a:t>
            </a:r>
            <a:r>
              <a:rPr lang="nn-NO" sz="1200" kern="1200" dirty="0">
                <a:solidFill>
                  <a:schemeClr val="tx1"/>
                </a:solidFill>
                <a:effectLst/>
                <a:latin typeface="+mn-lt"/>
                <a:ea typeface="+mn-ea"/>
                <a:cs typeface="+mn-cs"/>
              </a:rPr>
              <a:t> og </a:t>
            </a:r>
            <a:r>
              <a:rPr lang="nn-NO" sz="1200" kern="1200" dirty="0" err="1">
                <a:solidFill>
                  <a:schemeClr val="tx1"/>
                </a:solidFill>
                <a:effectLst/>
                <a:latin typeface="+mn-lt"/>
                <a:ea typeface="+mn-ea"/>
                <a:cs typeface="+mn-cs"/>
              </a:rPr>
              <a:t>lærere</a:t>
            </a:r>
            <a:r>
              <a:rPr lang="nn-NO" sz="1200" kern="1200" dirty="0">
                <a:solidFill>
                  <a:schemeClr val="tx1"/>
                </a:solidFill>
                <a:effectLst/>
                <a:latin typeface="+mn-lt"/>
                <a:ea typeface="+mn-ea"/>
                <a:cs typeface="+mn-cs"/>
              </a:rPr>
              <a:t> </a:t>
            </a:r>
            <a:r>
              <a:rPr lang="nn-NO" sz="1200" kern="1200" dirty="0" err="1">
                <a:solidFill>
                  <a:schemeClr val="tx1"/>
                </a:solidFill>
                <a:effectLst/>
                <a:latin typeface="+mn-lt"/>
                <a:ea typeface="+mn-ea"/>
                <a:cs typeface="+mn-cs"/>
              </a:rPr>
              <a:t>sammen</a:t>
            </a:r>
            <a:r>
              <a:rPr lang="nn-NO" sz="1200" kern="1200" dirty="0">
                <a:solidFill>
                  <a:schemeClr val="tx1"/>
                </a:solidFill>
                <a:effectLst/>
                <a:latin typeface="+mn-lt"/>
                <a:ea typeface="+mn-ea"/>
                <a:cs typeface="+mn-cs"/>
              </a:rPr>
              <a:t> utforske pedagogiske, metodiske og teknologiske </a:t>
            </a:r>
            <a:r>
              <a:rPr lang="nn-NO" sz="1200" kern="1200" dirty="0" err="1">
                <a:solidFill>
                  <a:schemeClr val="tx1"/>
                </a:solidFill>
                <a:effectLst/>
                <a:latin typeface="+mn-lt"/>
                <a:ea typeface="+mn-ea"/>
                <a:cs typeface="+mn-cs"/>
              </a:rPr>
              <a:t>løsninger</a:t>
            </a:r>
            <a:r>
              <a:rPr lang="nn-NO"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Et felles masterprogram i «Music, </a:t>
            </a:r>
            <a:r>
              <a:rPr lang="nb-NO" sz="1200" kern="1200" dirty="0" err="1">
                <a:solidFill>
                  <a:schemeClr val="tx1"/>
                </a:solidFill>
                <a:effectLst/>
                <a:latin typeface="+mn-lt"/>
                <a:ea typeface="+mn-ea"/>
                <a:cs typeface="+mn-cs"/>
              </a:rPr>
              <a:t>communication</a:t>
            </a:r>
            <a:r>
              <a:rPr lang="nb-NO" sz="1200" kern="1200" dirty="0">
                <a:solidFill>
                  <a:schemeClr val="tx1"/>
                </a:solidFill>
                <a:effectLst/>
                <a:latin typeface="+mn-lt"/>
                <a:ea typeface="+mn-ea"/>
                <a:cs typeface="+mn-cs"/>
              </a:rPr>
              <a:t> and technology» (NTNU og UiO) utgjør rammen for prosjektet. Vi forventer å være et åpent laboratorium for “cross-campus” undervisning og vil jevnlig dele erfaringer med NTNU-interne og eksterne fagmiljø.</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17</a:t>
            </a:fld>
            <a:endParaRPr lang="nb-NO"/>
          </a:p>
        </p:txBody>
      </p:sp>
    </p:spTree>
    <p:extLst>
      <p:ext uri="{BB962C8B-B14F-4D97-AF65-F5344CB8AC3E}">
        <p14:creationId xmlns:p14="http://schemas.microsoft.com/office/powerpoint/2010/main" val="123346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Bilder: https://www.ntnu.edu/excited og https://www.ntnu.no/toppundervisning/it-i-utdanning</a:t>
            </a:r>
          </a:p>
        </p:txBody>
      </p:sp>
      <p:sp>
        <p:nvSpPr>
          <p:cNvPr id="4" name="Plassholder for lysbildenummer 3"/>
          <p:cNvSpPr>
            <a:spLocks noGrp="1"/>
          </p:cNvSpPr>
          <p:nvPr>
            <p:ph type="sldNum" sz="quarter" idx="10"/>
          </p:nvPr>
        </p:nvSpPr>
        <p:spPr/>
        <p:txBody>
          <a:bodyPr/>
          <a:lstStyle/>
          <a:p>
            <a:fld id="{4897B05A-15C8-4EC5-B9E1-52F52566750F}" type="slidenum">
              <a:rPr lang="nb-NO" smtClean="0"/>
              <a:t>18</a:t>
            </a:fld>
            <a:endParaRPr lang="nb-NO"/>
          </a:p>
        </p:txBody>
      </p:sp>
    </p:spTree>
    <p:extLst>
      <p:ext uri="{BB962C8B-B14F-4D97-AF65-F5344CB8AC3E}">
        <p14:creationId xmlns:p14="http://schemas.microsoft.com/office/powerpoint/2010/main" val="2454704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19</a:t>
            </a:fld>
            <a:endParaRPr lang="nb-NO"/>
          </a:p>
        </p:txBody>
      </p:sp>
    </p:spTree>
    <p:extLst>
      <p:ext uri="{BB962C8B-B14F-4D97-AF65-F5344CB8AC3E}">
        <p14:creationId xmlns:p14="http://schemas.microsoft.com/office/powerpoint/2010/main" val="255857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Kvalitet i vurdering </a:t>
            </a:r>
            <a:r>
              <a:rPr lang="nb-NO" sz="1200" b="0" dirty="0"/>
              <a:t>– mer virkelighetsnær vurdering med verktøy og uttrykksformer som gjenspeiler undervisning og arbeidsliv</a:t>
            </a:r>
          </a:p>
          <a:p>
            <a:pPr>
              <a:buFont typeface="Arial" panose="020B0604020202020204" pitchFamily="34" charset="0"/>
            </a:pPr>
            <a:endParaRPr lang="nb-NO" dirty="0">
              <a:cs typeface="Calibri"/>
            </a:endParaRPr>
          </a:p>
          <a:p>
            <a:r>
              <a:rPr lang="nb-NO" dirty="0"/>
              <a:t>Kommentarer</a:t>
            </a:r>
            <a:endParaRPr lang="nb-NO" dirty="0">
              <a:cs typeface="Calibri"/>
            </a:endParaRPr>
          </a:p>
          <a:p>
            <a:pPr marL="342900" indent="-342900">
              <a:buAutoNum type="arabicPeriod"/>
            </a:pPr>
            <a:r>
              <a:rPr lang="nb-NO" dirty="0"/>
              <a:t>I 2018 ble det gitt 202 504 sluttkarakterer inkludert kont (Kilde: antall mott i «Enkel karakterstatistikk i FS»). Det totalt antallet karakterer er en del høyere ettersom mange emner har delkarakterer. Pga. datakvalitet/FS er det vanskelig å få nøyaktige tall. </a:t>
            </a:r>
            <a:endParaRPr lang="nb-NO">
              <a:cs typeface="Calibri"/>
            </a:endParaRPr>
          </a:p>
          <a:p>
            <a:pPr marL="342900" indent="-342900">
              <a:buAutoNum type="arabicPeriod"/>
            </a:pPr>
            <a:r>
              <a:rPr lang="nb-NO" dirty="0"/>
              <a:t>I 2018 ble det satt karakter 6887 ganger. 1178 av disse var knyttet til kont. Det vil si at det var 5708 ordinære karaktersettinger i 4765 unike emnekoder. Det stemmer fremdeles at det ble satt sluttkarakterer mer enn 6000 ganger.</a:t>
            </a:r>
            <a:endParaRPr lang="nb-NO" dirty="0">
              <a:cs typeface="Calibri"/>
            </a:endParaRPr>
          </a:p>
          <a:p>
            <a:pPr marL="342900" indent="-342900">
              <a:buAutoNum type="arabicPeriod"/>
            </a:pPr>
            <a:r>
              <a:rPr lang="nb-NO" dirty="0"/>
              <a:t>TDT4100 hadde 2221 oppmeldte studenter ved oppmeldingsfrist, 2055 studenter som var meldt til eksamen og 1936 av disse møtte til eksamen.</a:t>
            </a:r>
            <a:endParaRPr lang="nb-NO" dirty="0">
              <a:cs typeface="Calibri"/>
            </a:endParaRPr>
          </a:p>
          <a:p>
            <a:pPr marL="342900" indent="-342900">
              <a:buAutoNum type="arabicPeriod"/>
            </a:pPr>
            <a:r>
              <a:rPr lang="nb-NO" dirty="0"/>
              <a:t>Mer enn 7000 med bachelor- og mastergrad. 7220 i følge </a:t>
            </a:r>
            <a:r>
              <a:rPr lang="nb-NO" u="sng" dirty="0">
                <a:hlinkClick r:id="rId3"/>
              </a:rPr>
              <a:t>https://www.ntnu.no/tall-og-fakta</a:t>
            </a:r>
            <a:endParaRPr lang="nb-NO">
              <a:cs typeface="Calibri"/>
            </a:endParaRPr>
          </a:p>
          <a:p>
            <a:pPr marL="342900" indent="-342900">
              <a:buAutoNum type="arabicPeriod"/>
            </a:pPr>
            <a:r>
              <a:rPr lang="nb-NO" dirty="0"/>
              <a:t>Noe usikkerhet i tallene, det jobbes med denne tellingen. </a:t>
            </a:r>
            <a:r>
              <a:rPr lang="nb-NO" dirty="0" err="1"/>
              <a:t>Pga</a:t>
            </a:r>
            <a:r>
              <a:rPr lang="nb-NO" dirty="0"/>
              <a:t> at mappe for </a:t>
            </a:r>
            <a:r>
              <a:rPr lang="nb-NO" dirty="0" err="1"/>
              <a:t>siv.ing.inneholder</a:t>
            </a:r>
            <a:r>
              <a:rPr lang="nb-NO" dirty="0"/>
              <a:t> skriftlig eksamen er det litt ekstra jobb forbundet med å hente ut tallene. </a:t>
            </a:r>
          </a:p>
          <a:p>
            <a:pPr marL="342900" indent="-342900">
              <a:buAutoNum type="arabicPeriod"/>
            </a:pPr>
            <a:r>
              <a:rPr lang="nb-NO" dirty="0"/>
              <a:t>Vi har ikke eksakte tall, men antar at i overkant av 30 % av kandidatene som hadde skriftlig eksamen hadde dette digitalt høsten 2018. Dette avhenger litt av hvordan man teller - av 3288 emner med oppmeldte studenter i vår 2019 har 1507 eller 46 %  av dem en eller flere planlagte gjennomføring i </a:t>
            </a:r>
            <a:r>
              <a:rPr lang="nb-NO" dirty="0" err="1"/>
              <a:t>Inspera</a:t>
            </a:r>
            <a:r>
              <a:rPr lang="nb-NO" dirty="0"/>
              <a:t>.  For høsten 2018 mener vi at 35 % er et rimelig anslag.</a:t>
            </a:r>
            <a:endParaRPr lang="nb-NO" dirty="0">
              <a:cs typeface="Calibri"/>
            </a:endParaRPr>
          </a:p>
          <a:p>
            <a:pPr>
              <a:buFont typeface="Arial" panose="020B0604020202020204" pitchFamily="34" charset="0"/>
            </a:pPr>
            <a:endParaRPr lang="nb-NO" dirty="0">
              <a:cs typeface="Calibri"/>
            </a:endParaRPr>
          </a:p>
          <a:p>
            <a:pPr>
              <a:buFont typeface="Arial" panose="020B0604020202020204" pitchFamily="34" charset="0"/>
            </a:pPr>
            <a:endParaRPr lang="nb-NO" dirty="0"/>
          </a:p>
          <a:p>
            <a:pPr>
              <a:buFont typeface="Arial" panose="020B0604020202020204" pitchFamily="34" charset="0"/>
            </a:pPr>
            <a:r>
              <a:rPr lang="nb-NO" sz="1200" b="0" i="0" kern="1200" dirty="0">
                <a:effectLst/>
                <a:latin typeface="+mn-lt"/>
                <a:ea typeface="+mn-ea"/>
                <a:cs typeface="+mn-cs"/>
              </a:rPr>
              <a:t>Vi bruker multimedia for en rikere</a:t>
            </a:r>
            <a:r>
              <a:rPr lang="nb-NO" sz="1200" b="0" i="0" kern="1200" baseline="0" dirty="0">
                <a:effectLst/>
                <a:latin typeface="+mn-lt"/>
                <a:ea typeface="+mn-ea"/>
                <a:cs typeface="+mn-cs"/>
              </a:rPr>
              <a:t> uttrykksform, eksempler på dette er:</a:t>
            </a:r>
            <a:endParaRPr lang="nb-NO"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Video for døvetolker hvor de både leverer inn video som innleveringsoppgave og filmer</a:t>
            </a:r>
            <a:r>
              <a:rPr lang="nb-NO" sz="1200" b="0" i="0" kern="1200" baseline="0" dirty="0">
                <a:solidFill>
                  <a:schemeClr val="tx1"/>
                </a:solidFill>
                <a:effectLst/>
                <a:latin typeface="+mn-lt"/>
                <a:ea typeface="+mn-ea"/>
                <a:cs typeface="+mn-cs"/>
              </a:rPr>
              <a:t> seg selv på skoleeksamen</a:t>
            </a: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Musikk for musikkutdanning blant annet har de «lytteprøver»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Fargebilder som kan være interaktive som eksamensoppgaver</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Vi har hatt en del digitale underveisvurderinger</a:t>
            </a:r>
            <a:r>
              <a:rPr lang="nb-NO" sz="1200" b="0" i="0" kern="1200" baseline="0" dirty="0">
                <a:solidFill>
                  <a:schemeClr val="tx1"/>
                </a:solidFill>
                <a:effectLst/>
                <a:latin typeface="+mn-lt"/>
                <a:ea typeface="+mn-ea"/>
                <a:cs typeface="+mn-cs"/>
              </a:rPr>
              <a:t> som er forholdsvis rimelige gjennom at de ofte (primært) har automatisk sensur eller er i form av innleveringsoppgaver/kortere hjemmeeksamen.</a:t>
            </a:r>
          </a:p>
          <a:p>
            <a:pPr marL="0" indent="0">
              <a:buFont typeface="Arial" panose="020B0604020202020204" pitchFamily="34" charset="0"/>
              <a:buNone/>
            </a:pPr>
            <a:endParaRPr lang="nb-NO" sz="1200" b="0" i="0" kern="1200" baseline="0" dirty="0">
              <a:solidFill>
                <a:schemeClr val="tx1"/>
              </a:solidFill>
              <a:effectLst/>
              <a:latin typeface="+mn-lt"/>
              <a:ea typeface="+mn-ea"/>
              <a:cs typeface="+mn-cs"/>
            </a:endParaRPr>
          </a:p>
          <a:p>
            <a:r>
              <a:rPr lang="nb-NO" dirty="0">
                <a:cs typeface="Calibri"/>
              </a:rPr>
              <a:t>Bildet til venstre er tatt av Arve Bremseth, NTNU. </a:t>
            </a:r>
            <a:r>
              <a:rPr lang="nb-NO" sz="1200" b="0" i="0" kern="1200" baseline="0" dirty="0">
                <a:effectLst/>
                <a:latin typeface="+mn-lt"/>
                <a:ea typeface="+mn-ea"/>
                <a:cs typeface="+mn-cs"/>
              </a:rPr>
              <a:t>De to siste bildene her hentet fra ntnu.no/bilder og forsøker å illustrere det økte faglige mangfoldet i vurderingsmuligheter som bruk av multimedia og 3. parts programvare kan gi.</a:t>
            </a:r>
            <a:endParaRPr lang="nb-NO" dirty="0">
              <a:cs typeface="Calibri"/>
            </a:endParaRPr>
          </a:p>
          <a:p>
            <a:pPr marL="0" indent="0">
              <a:buFont typeface="Arial" panose="020B0604020202020204" pitchFamily="34" charset="0"/>
              <a:buNone/>
            </a:pPr>
            <a:endParaRPr lang="nb-NO" sz="1200" b="0" i="0" kern="1200" baseline="0" dirty="0">
              <a:solidFill>
                <a:schemeClr val="tx1"/>
              </a:solidFill>
              <a:effectLst/>
              <a:latin typeface="+mn-lt"/>
              <a:ea typeface="+mn-ea"/>
              <a:cs typeface="+mn-cs"/>
            </a:endParaRPr>
          </a:p>
          <a:p>
            <a:pPr marL="0" indent="0">
              <a:buFont typeface="Arial" panose="020B0604020202020204" pitchFamily="34" charset="0"/>
              <a:buNone/>
            </a:pPr>
            <a:r>
              <a:rPr lang="nb-NO" sz="1200" b="1" i="0" kern="1200" baseline="0" dirty="0">
                <a:solidFill>
                  <a:schemeClr val="tx1"/>
                </a:solidFill>
                <a:effectLst/>
                <a:latin typeface="+mn-lt"/>
                <a:ea typeface="+mn-ea"/>
                <a:cs typeface="+mn-cs"/>
              </a:rPr>
              <a:t>Gevinster ved digital vurdering:</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Kvalitet i saksbehandling – digital arbeidsflyt reduserer antall manuelle feil</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Modernisering – digitalisering av vurdering og arbeidsverktøy</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Standardisering og effektivisering – samordning og digitalisering av løsninger og prosesser mot ett mer effektivt NTNU</a:t>
            </a:r>
            <a:endParaRPr lang="nb-NO" b="0" dirty="0"/>
          </a:p>
          <a:p>
            <a:endParaRPr lang="nb-NO" sz="1200" dirty="0"/>
          </a:p>
          <a:p>
            <a:r>
              <a:rPr lang="nb-NO" sz="1200" dirty="0"/>
              <a:t>Totalt antall</a:t>
            </a:r>
            <a:r>
              <a:rPr lang="nb-NO" sz="1200" baseline="0" dirty="0"/>
              <a:t> s</a:t>
            </a:r>
            <a:r>
              <a:rPr lang="nb-NO" sz="1200" dirty="0"/>
              <a:t>koleeksamener ved NTNU</a:t>
            </a:r>
            <a:r>
              <a:rPr lang="nb-NO" sz="1200" baseline="0" dirty="0"/>
              <a:t> (ikke bare de som gjennomføres digitalt)</a:t>
            </a:r>
            <a:r>
              <a:rPr lang="nb-NO" sz="1200" dirty="0"/>
              <a:t>: 165 000</a:t>
            </a:r>
            <a:r>
              <a:rPr lang="nb-NO" sz="1200" baseline="0" dirty="0"/>
              <a:t> fordelt ca. som følger: </a:t>
            </a:r>
            <a:r>
              <a:rPr lang="nb-NO" sz="1200" dirty="0"/>
              <a:t>143 000 i Trondheim, 12 000 i Ålesund, 10 000 i Gjøvik</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20</a:t>
            </a:fld>
            <a:endParaRPr lang="nb-NO"/>
          </a:p>
        </p:txBody>
      </p:sp>
    </p:spTree>
    <p:extLst>
      <p:ext uri="{BB962C8B-B14F-4D97-AF65-F5344CB8AC3E}">
        <p14:creationId xmlns:p14="http://schemas.microsoft.com/office/powerpoint/2010/main" val="2745429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NTNU DRIVE ønsker å dele og utvikle kunnskaper om hvordan nye teknologier og digitale tjenester kan bidra til å øke kvaliteten på undervisning og læring.  </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God undervisning handler om solide fagkunnskaper, kunnskaper om hvordan læring skjer, hvordan læreprosesser organiseres og hvordan kompetanse vurderes. God undervisning legger til rette for variasjon og tilpasning i utvikling av studentenes kunnskaper, ferdigheter og holdninger i faglige og relevante kontekster. God undervisning utnytter nye teknologier og digitale tjenester til å fremme samarbeid og læring og er tilpasset det digitaliserte samfunnet. Endring av måten vi underviser og organiserer læreprosesser på krever motivasjon, oppmerksomhet og ikke minst tid. Dersom NTNU skal utvikles nye forståelser og praksiser i undervisningen ved det enkelte institutt eller studieprogram, er det nødvendig å samarbeide systematisk over tid.</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NTNU DRIVE er en strategisk satsing som skal støtte undervisere, instituttledere og studieprogramledere som vil utvikle digitale kompetanser på flere måter: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Delvis nettbaserte kurs og utviklingsstøtte tilbys gjennom NTNU </a:t>
            </a:r>
            <a:r>
              <a:rPr lang="nb-NO" sz="1200" b="0" i="0" kern="1200" dirty="0" err="1">
                <a:solidFill>
                  <a:schemeClr val="tx1"/>
                </a:solidFill>
                <a:effectLst/>
                <a:latin typeface="+mn-lt"/>
                <a:ea typeface="+mn-ea"/>
                <a:cs typeface="+mn-cs"/>
              </a:rPr>
              <a:t>IKU</a:t>
            </a:r>
            <a:r>
              <a:rPr lang="nb-NO"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Teknisk-pedagogisk støtte til produksjon av nettbaserte kurs og emner gis gjennom NTNU </a:t>
            </a:r>
            <a:r>
              <a:rPr lang="nb-NO" sz="1200" b="0" i="0" kern="1200" dirty="0" err="1">
                <a:solidFill>
                  <a:schemeClr val="tx1"/>
                </a:solidFill>
                <a:effectLst/>
                <a:latin typeface="+mn-lt"/>
                <a:ea typeface="+mn-ea"/>
                <a:cs typeface="+mn-cs"/>
              </a:rPr>
              <a:t>MOOC</a:t>
            </a:r>
            <a:r>
              <a:rPr lang="nb-NO"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Undervisere som vil pilotere nye digitale tjenester får tilbud om hjelp til dette gjennom NTNU BETA.</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21</a:t>
            </a:fld>
            <a:endParaRPr lang="nb-NO"/>
          </a:p>
        </p:txBody>
      </p:sp>
    </p:spTree>
    <p:extLst>
      <p:ext uri="{BB962C8B-B14F-4D97-AF65-F5344CB8AC3E}">
        <p14:creationId xmlns:p14="http://schemas.microsoft.com/office/powerpoint/2010/main" val="1369656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NTNUs campus skal stimulere og inspirere til læring, forskning, formidling og nyskaping. Bygg og rom har innvirkning på læringsformer og samhandlingsmønstre og er viktige virkemiddel for skape godt lærings- og arbeidsmiljø for studenter og ansatte.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I januar 2016 startet arbeidet med Campusprosjektet på NTNU. I den forbindelse har Eiendomsavdelingen</a:t>
            </a:r>
            <a:r>
              <a:rPr lang="nb-NO" sz="1200" b="0" i="0" kern="1200" baseline="0" dirty="0">
                <a:solidFill>
                  <a:schemeClr val="tx1"/>
                </a:solidFill>
                <a:effectLst/>
                <a:latin typeface="+mn-lt"/>
                <a:ea typeface="+mn-ea"/>
                <a:cs typeface="+mn-cs"/>
              </a:rPr>
              <a:t> fått i oppdrag </a:t>
            </a:r>
            <a:r>
              <a:rPr lang="nb-NO" sz="1200" b="0" i="0" kern="1200" dirty="0">
                <a:solidFill>
                  <a:schemeClr val="tx1"/>
                </a:solidFill>
                <a:effectLst/>
                <a:latin typeface="+mn-lt"/>
                <a:ea typeface="+mn-ea"/>
                <a:cs typeface="+mn-cs"/>
              </a:rPr>
              <a:t>å planlegge og etablere pilotprosjekter som legger til rette for nye lærings- og undervisningsformer og skaper gode sosiale og faglige møteplasser. Pilotene utvikles av eiendomsavdelingen, studenter, pedagoger, fagansatte, arkitekter og IT-ansatte i samarbeid. Evaluering av disse pilotene utgjør et viktig grunnlag for NTNUS campusutvikling.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r>
              <a:rPr lang="nb-NO" sz="1200" dirty="0"/>
              <a:t>Bildet viser </a:t>
            </a:r>
            <a:r>
              <a:rPr lang="nb-NO" sz="1200" b="0" i="0" kern="1200" dirty="0">
                <a:solidFill>
                  <a:schemeClr val="tx1"/>
                </a:solidFill>
                <a:effectLst/>
                <a:latin typeface="+mn-lt"/>
                <a:ea typeface="+mn-ea"/>
                <a:cs typeface="+mn-cs"/>
              </a:rPr>
              <a:t>R2 som er et stort auditorium som strekker seg over to plan i Realfagbygget. Dette pilotprosjektet handler om å teste studentenes læringsutbytte ved ombyggingen av et tradisjonelt amfi-auditorium. Etter ombyggingen har R2 fremdeles kateter, prosjektor og tavle som vi kjenner fra tradisjonell auditoriums-undervisning. Pultrekkene er imidlertid byttet ut med 4 (5) nivåer, hvor det er fordelt 28 gruppestasjoner. Hver stasjon har en felles skjerm som kan tilkobles medbrakte enheter. Ved skjermene har hver gruppe også et white </a:t>
            </a:r>
            <a:r>
              <a:rPr lang="nb-NO" sz="1200" b="0" i="0" kern="1200" dirty="0" err="1">
                <a:solidFill>
                  <a:schemeClr val="tx1"/>
                </a:solidFill>
                <a:effectLst/>
                <a:latin typeface="+mn-lt"/>
                <a:ea typeface="+mn-ea"/>
                <a:cs typeface="+mn-cs"/>
              </a:rPr>
              <a:t>board</a:t>
            </a:r>
            <a:r>
              <a:rPr lang="nb-NO" sz="1200" b="0" i="0" kern="1200" dirty="0">
                <a:solidFill>
                  <a:schemeClr val="tx1"/>
                </a:solidFill>
                <a:effectLst/>
                <a:latin typeface="+mn-lt"/>
                <a:ea typeface="+mn-ea"/>
                <a:cs typeface="+mn-cs"/>
              </a:rPr>
              <a:t>, en høyttaler, og en mikrofon. Ved kateteret kan faglærer/underviser ha regi på hvilket innhold som deles på skjermene. Slik har man forsøkt å legge til rette for økt studentaktivitet, økt samarbeid, og mulighet til å variere mellom ulike læringsaktiviteter.</a:t>
            </a:r>
          </a:p>
          <a:p>
            <a:r>
              <a:rPr lang="nb-NO" sz="1200" b="0" i="0" kern="1200" dirty="0">
                <a:solidFill>
                  <a:schemeClr val="tx1"/>
                </a:solidFill>
                <a:effectLst/>
                <a:latin typeface="+mn-lt"/>
                <a:ea typeface="+mn-ea"/>
                <a:cs typeface="+mn-cs"/>
              </a:rPr>
              <a:t>R2 har kapasitet til 160 studenter og ble tatt i bruk i september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22</a:t>
            </a:fld>
            <a:endParaRPr lang="nb-NO"/>
          </a:p>
        </p:txBody>
      </p:sp>
    </p:spTree>
    <p:extLst>
      <p:ext uri="{BB962C8B-B14F-4D97-AF65-F5344CB8AC3E}">
        <p14:creationId xmlns:p14="http://schemas.microsoft.com/office/powerpoint/2010/main" val="386500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Etter fusjonen med Høgskolene i Sør-Trøndelag,</a:t>
            </a:r>
            <a:r>
              <a:rPr lang="nb-NO" sz="1200" baseline="0" dirty="0"/>
              <a:t> Gjøvik og Ålesund er </a:t>
            </a:r>
            <a:r>
              <a:rPr lang="nb-NO" sz="1200" dirty="0"/>
              <a:t>NTNU blitt Norges største universitet og hadde høsten 2018 42.000 registrerte studenter.</a:t>
            </a:r>
          </a:p>
          <a:p>
            <a:pPr>
              <a:defRPr/>
            </a:pPr>
            <a:endParaRPr lang="nb-NO" dirty="0">
              <a:cs typeface="Calibri"/>
            </a:endParaRPr>
          </a:p>
          <a:p>
            <a:pPr>
              <a:defRPr/>
            </a:pPr>
            <a:r>
              <a:rPr lang="nb-NO">
                <a:cs typeface="Calibri"/>
              </a:rPr>
              <a:t>Antall registrerte studenter er definert som i DBH. Det er studenter i hovedstudieprogrammet sitt, i studentkategori S (ikke privatist) og ikke i permisjon.</a:t>
            </a:r>
            <a:endParaRPr lang="nb-NO"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(Teknisk-naturvitenskapelige</a:t>
            </a:r>
            <a:r>
              <a:rPr lang="nb-NO" sz="1200" baseline="0" dirty="0"/>
              <a:t> fag er her definert av følgende studium-koder i DBH: ingeniør, teknologi, matematisk-naturvitenskapelige fag, maritim, bioingeniør. Antall registrerte studenter innenfor disse kategoriene summerer seg til 18066, </a:t>
            </a:r>
            <a:r>
              <a:rPr lang="nb-NO" sz="1200" baseline="0" dirty="0" err="1"/>
              <a:t>dvs</a:t>
            </a:r>
            <a:r>
              <a:rPr lang="nb-NO" sz="1200" baseline="0" dirty="0"/>
              <a:t> 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dirty="0"/>
              <a:t>Om lag halvparten av studentene er kvinner, men vi ser at det er en skjev (og tradisjonell) kjønnsfordeling på en rekke av våre utdanninger.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a:t>
            </a:fld>
            <a:endParaRPr lang="nb-NO"/>
          </a:p>
        </p:txBody>
      </p:sp>
    </p:spTree>
    <p:extLst>
      <p:ext uri="{BB962C8B-B14F-4D97-AF65-F5344CB8AC3E}">
        <p14:creationId xmlns:p14="http://schemas.microsoft.com/office/powerpoint/2010/main" val="3408208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kern="1200" dirty="0">
                <a:solidFill>
                  <a:schemeClr val="tx1"/>
                </a:solidFill>
                <a:effectLst/>
                <a:latin typeface="+mn-lt"/>
                <a:ea typeface="+mn-ea"/>
                <a:cs typeface="+mn-cs"/>
              </a:rPr>
              <a:t>R2</a:t>
            </a:r>
            <a:r>
              <a:rPr lang="nb-NO" sz="1200" b="0" i="0" kern="1200" dirty="0">
                <a:solidFill>
                  <a:schemeClr val="tx1"/>
                </a:solidFill>
                <a:effectLst/>
                <a:latin typeface="+mn-lt"/>
                <a:ea typeface="+mn-ea"/>
                <a:cs typeface="+mn-cs"/>
              </a:rPr>
              <a:t> er et stort auditorium som strekker seg over to plan i Realfagbygget. Dette pilotprosjektet handler om å teste studentenes læringsutbytte ved ombyggingen av et tradisjonelt amfi-auditorium. Man har forsøkt å tilrettelegge</a:t>
            </a:r>
            <a:r>
              <a:rPr lang="nb-NO" sz="1200" b="0" i="0" kern="1200" baseline="0" dirty="0">
                <a:solidFill>
                  <a:schemeClr val="tx1"/>
                </a:solidFill>
                <a:effectLst/>
                <a:latin typeface="+mn-lt"/>
                <a:ea typeface="+mn-ea"/>
                <a:cs typeface="+mn-cs"/>
              </a:rPr>
              <a:t> arealet for </a:t>
            </a:r>
            <a:r>
              <a:rPr lang="nb-NO" sz="1200" b="0" i="0" kern="1200" dirty="0">
                <a:solidFill>
                  <a:schemeClr val="tx1"/>
                </a:solidFill>
                <a:effectLst/>
                <a:latin typeface="+mn-lt"/>
                <a:ea typeface="+mn-ea"/>
                <a:cs typeface="+mn-cs"/>
              </a:rPr>
              <a:t>økt studentaktivitet, økt samarbeid, og mulighet til å variere mellom ulike læringsaktiviteter.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kern="1200" dirty="0">
                <a:solidFill>
                  <a:schemeClr val="tx1"/>
                </a:solidFill>
                <a:effectLst/>
                <a:latin typeface="+mn-lt"/>
                <a:ea typeface="+mn-ea"/>
                <a:cs typeface="+mn-cs"/>
              </a:rPr>
              <a:t>Sandkassa</a:t>
            </a:r>
            <a:r>
              <a:rPr lang="nb-NO" sz="1200" b="0" i="0" kern="1200" dirty="0">
                <a:solidFill>
                  <a:schemeClr val="tx1"/>
                </a:solidFill>
                <a:effectLst/>
                <a:latin typeface="+mn-lt"/>
                <a:ea typeface="+mn-ea"/>
                <a:cs typeface="+mn-cs"/>
              </a:rPr>
              <a:t> på Dragvoll</a:t>
            </a:r>
            <a:r>
              <a:rPr lang="nb-NO" sz="1200" b="0" i="0" kern="1200" baseline="0" dirty="0">
                <a:solidFill>
                  <a:schemeClr val="tx1"/>
                </a:solidFill>
                <a:effectLst/>
                <a:latin typeface="+mn-lt"/>
                <a:ea typeface="+mn-ea"/>
                <a:cs typeface="+mn-cs"/>
              </a:rPr>
              <a:t> og </a:t>
            </a:r>
            <a:r>
              <a:rPr lang="nb-NO" sz="1200" b="1" i="0" u="sng" kern="1200" baseline="0" dirty="0">
                <a:solidFill>
                  <a:schemeClr val="tx1"/>
                </a:solidFill>
                <a:effectLst/>
                <a:latin typeface="+mn-lt"/>
                <a:ea typeface="+mn-ea"/>
                <a:cs typeface="+mn-cs"/>
              </a:rPr>
              <a:t>Smia</a:t>
            </a:r>
            <a:r>
              <a:rPr lang="nb-NO" sz="1200" b="0" i="0" kern="1200" baseline="0" dirty="0">
                <a:solidFill>
                  <a:schemeClr val="tx1"/>
                </a:solidFill>
                <a:effectLst/>
                <a:latin typeface="+mn-lt"/>
                <a:ea typeface="+mn-ea"/>
                <a:cs typeface="+mn-cs"/>
              </a:rPr>
              <a:t> på Gløshaugen </a:t>
            </a:r>
            <a:r>
              <a:rPr lang="nb-NO" sz="1200" b="0" i="0" kern="1200" dirty="0">
                <a:solidFill>
                  <a:schemeClr val="tx1"/>
                </a:solidFill>
                <a:effectLst/>
                <a:latin typeface="+mn-lt"/>
                <a:ea typeface="+mn-ea"/>
                <a:cs typeface="+mn-cs"/>
              </a:rPr>
              <a:t>skal</a:t>
            </a:r>
            <a:r>
              <a:rPr lang="nb-NO" sz="1200" b="0" i="0" kern="1200" baseline="0" dirty="0">
                <a:solidFill>
                  <a:schemeClr val="tx1"/>
                </a:solidFill>
                <a:effectLst/>
                <a:latin typeface="+mn-lt"/>
                <a:ea typeface="+mn-ea"/>
                <a:cs typeface="+mn-cs"/>
              </a:rPr>
              <a:t> </a:t>
            </a:r>
            <a:r>
              <a:rPr lang="nb-NO" sz="1200" b="0" i="0" kern="1200" dirty="0">
                <a:solidFill>
                  <a:schemeClr val="tx1"/>
                </a:solidFill>
                <a:effectLst/>
                <a:latin typeface="+mn-lt"/>
                <a:ea typeface="+mn-ea"/>
                <a:cs typeface="+mn-cs"/>
              </a:rPr>
              <a:t>undersøke hvordan undervisningsrom kan designes for mer variert undervisning hvor det veksles mer mellom formidling og gruppearbeid. Å prøve ut ny teknologi i form av </a:t>
            </a:r>
            <a:r>
              <a:rPr lang="nb-NO" sz="1200" b="0" i="0" kern="1200" dirty="0" err="1">
                <a:solidFill>
                  <a:schemeClr val="tx1"/>
                </a:solidFill>
                <a:effectLst/>
                <a:latin typeface="+mn-lt"/>
                <a:ea typeface="+mn-ea"/>
                <a:cs typeface="+mn-cs"/>
              </a:rPr>
              <a:t>feks</a:t>
            </a:r>
            <a:r>
              <a:rPr lang="nb-NO" sz="1200" b="0" i="0" kern="1200" dirty="0">
                <a:solidFill>
                  <a:schemeClr val="tx1"/>
                </a:solidFill>
                <a:effectLst/>
                <a:latin typeface="+mn-lt"/>
                <a:ea typeface="+mn-ea"/>
                <a:cs typeface="+mn-cs"/>
              </a:rPr>
              <a:t>. interaktive skjermer og deling av skjermer har vært viktig. I Sandkassa har man også tilgang til flere tilhørende grupperom, samt en videoopptaks-bås.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u="sng" dirty="0" err="1"/>
              <a:t>Koopen</a:t>
            </a:r>
            <a:r>
              <a:rPr lang="nb-NO" dirty="0"/>
              <a:t> var et pilotprosjekt for tilrettelegging for mer praktisk undervisning i grupper, som et supplement til auditoriumsundervisning. Arealet skulle også fungere som et uformelt studentareal/treffpunkt utenom undervisningstid, og bidra til å gi studentene en følelse av tilhørighet til studiestedet.</a:t>
            </a: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Læringsarealene i </a:t>
            </a:r>
            <a:r>
              <a:rPr lang="nb-NO" sz="1200" b="1" i="0" u="sng" kern="1200" dirty="0">
                <a:solidFill>
                  <a:schemeClr val="tx1"/>
                </a:solidFill>
                <a:effectLst/>
                <a:latin typeface="+mn-lt"/>
                <a:ea typeface="+mn-ea"/>
                <a:cs typeface="+mn-cs"/>
              </a:rPr>
              <a:t>U1</a:t>
            </a:r>
            <a:r>
              <a:rPr lang="nb-NO" sz="1200" b="0" i="0" kern="1200" dirty="0">
                <a:solidFill>
                  <a:schemeClr val="tx1"/>
                </a:solidFill>
                <a:effectLst/>
                <a:latin typeface="+mn-lt"/>
                <a:ea typeface="+mn-ea"/>
                <a:cs typeface="+mn-cs"/>
              </a:rPr>
              <a:t> var et pilotprosjekt som er startet opp med bakgrunn i NTNUs pågående arbeid med utviklingen av levende campus. Pilotprosjektet hadde som mål å utforske nye former for læringsareal – med større fokus på </a:t>
            </a:r>
            <a:r>
              <a:rPr lang="nb-NO" sz="1200" b="0" i="0" kern="1200" dirty="0" err="1">
                <a:solidFill>
                  <a:schemeClr val="tx1"/>
                </a:solidFill>
                <a:effectLst/>
                <a:latin typeface="+mn-lt"/>
                <a:ea typeface="+mn-ea"/>
                <a:cs typeface="+mn-cs"/>
              </a:rPr>
              <a:t>egeninitiert</a:t>
            </a:r>
            <a:r>
              <a:rPr lang="nb-NO" sz="1200" b="0" i="0" kern="1200" dirty="0">
                <a:solidFill>
                  <a:schemeClr val="tx1"/>
                </a:solidFill>
                <a:effectLst/>
                <a:latin typeface="+mn-lt"/>
                <a:ea typeface="+mn-ea"/>
                <a:cs typeface="+mn-cs"/>
              </a:rPr>
              <a:t> arbeid - samarbeid – utforsking og eksperimentering. En viktig del av prosjektarbeidet var imidlertid å undersøke hvordan den nye læringsarenaen kan sees i sammenheng med, og åpne seg opp til </a:t>
            </a:r>
            <a:r>
              <a:rPr lang="nb-NO" sz="1200" b="0" i="0" kern="1200" dirty="0" err="1">
                <a:solidFill>
                  <a:schemeClr val="tx1"/>
                </a:solidFill>
                <a:effectLst/>
                <a:latin typeface="+mn-lt"/>
                <a:ea typeface="+mn-ea"/>
                <a:cs typeface="+mn-cs"/>
              </a:rPr>
              <a:t>realfagbyggets</a:t>
            </a:r>
            <a:r>
              <a:rPr lang="nb-NO" sz="1200" b="0" i="0" kern="1200" dirty="0">
                <a:solidFill>
                  <a:schemeClr val="tx1"/>
                </a:solidFill>
                <a:effectLst/>
                <a:latin typeface="+mn-lt"/>
                <a:ea typeface="+mn-ea"/>
                <a:cs typeface="+mn-cs"/>
              </a:rPr>
              <a:t> fellesarealer; som biblioteket, kantina, </a:t>
            </a:r>
            <a:r>
              <a:rPr lang="nb-NO" sz="1200" b="0" i="0" kern="1200" dirty="0" err="1">
                <a:solidFill>
                  <a:schemeClr val="tx1"/>
                </a:solidFill>
                <a:effectLst/>
                <a:latin typeface="+mn-lt"/>
                <a:ea typeface="+mn-ea"/>
                <a:cs typeface="+mn-cs"/>
              </a:rPr>
              <a:t>kafèen</a:t>
            </a:r>
            <a:r>
              <a:rPr lang="nb-NO" sz="1200" b="0" i="0" kern="1200" dirty="0">
                <a:solidFill>
                  <a:schemeClr val="tx1"/>
                </a:solidFill>
                <a:effectLst/>
                <a:latin typeface="+mn-lt"/>
                <a:ea typeface="+mn-ea"/>
                <a:cs typeface="+mn-cs"/>
              </a:rPr>
              <a:t>, og sosiale soner rundt auditoriene og </a:t>
            </a:r>
            <a:r>
              <a:rPr lang="nb-NO" sz="1200" b="0" i="0" kern="1200" dirty="0" err="1">
                <a:solidFill>
                  <a:schemeClr val="tx1"/>
                </a:solidFill>
                <a:effectLst/>
                <a:latin typeface="+mn-lt"/>
                <a:ea typeface="+mn-ea"/>
                <a:cs typeface="+mn-cs"/>
              </a:rPr>
              <a:t>gangforbindeldene</a:t>
            </a:r>
            <a:r>
              <a:rPr lang="nb-NO" sz="1200" b="0" i="0" kern="1200" dirty="0">
                <a:solidFill>
                  <a:schemeClr val="tx1"/>
                </a:solidFill>
                <a:effectLst/>
                <a:latin typeface="+mn-lt"/>
                <a:ea typeface="+mn-ea"/>
                <a:cs typeface="+mn-cs"/>
              </a:rPr>
              <a:t> og atriene (</a:t>
            </a:r>
            <a:r>
              <a:rPr lang="nb-NO" sz="1200" b="0" i="0" kern="1200" dirty="0" err="1">
                <a:solidFill>
                  <a:schemeClr val="tx1"/>
                </a:solidFill>
                <a:effectLst/>
                <a:latin typeface="+mn-lt"/>
                <a:ea typeface="+mn-ea"/>
                <a:cs typeface="+mn-cs"/>
              </a:rPr>
              <a:t>lysgårdene</a:t>
            </a:r>
            <a:r>
              <a:rPr lang="nb-NO" sz="1200" b="0" i="0" kern="1200" dirty="0">
                <a:solidFill>
                  <a:schemeClr val="tx1"/>
                </a:solidFill>
                <a:effectLst/>
                <a:latin typeface="+mn-lt"/>
                <a:ea typeface="+mn-ea"/>
                <a:cs typeface="+mn-cs"/>
              </a:rPr>
              <a:t>).</a:t>
            </a:r>
          </a:p>
          <a:p>
            <a:endParaRPr lang="nb-NO" sz="1200" b="0" i="0" kern="1200" dirty="0">
              <a:solidFill>
                <a:schemeClr val="tx1"/>
              </a:solidFill>
              <a:effectLst/>
              <a:latin typeface="+mn-lt"/>
              <a:ea typeface="+mn-ea"/>
              <a:cs typeface="+mn-cs"/>
            </a:endParaRPr>
          </a:p>
          <a:p>
            <a:r>
              <a:rPr lang="nb-NO" sz="1200" b="1" i="0" u="sng" kern="1200" dirty="0">
                <a:solidFill>
                  <a:schemeClr val="tx1"/>
                </a:solidFill>
                <a:effectLst/>
                <a:latin typeface="+mn-lt"/>
                <a:ea typeface="+mn-ea"/>
                <a:cs typeface="+mn-cs"/>
              </a:rPr>
              <a:t>VR Lab Dragvoll </a:t>
            </a:r>
            <a:r>
              <a:rPr lang="nb-NO" sz="1200" b="0" i="0" kern="1200" dirty="0">
                <a:solidFill>
                  <a:schemeClr val="tx1"/>
                </a:solidFill>
                <a:effectLst/>
                <a:latin typeface="+mn-lt"/>
                <a:ea typeface="+mn-ea"/>
                <a:cs typeface="+mn-cs"/>
              </a:rPr>
              <a:t>har fokus på læring og har toppmoderne VR/AR utstyr. Dette innebærer blant annet </a:t>
            </a:r>
            <a:r>
              <a:rPr lang="nb-NO" sz="1200" b="0" i="0" kern="1200" dirty="0" err="1">
                <a:solidFill>
                  <a:schemeClr val="tx1"/>
                </a:solidFill>
                <a:effectLst/>
                <a:latin typeface="+mn-lt"/>
                <a:ea typeface="+mn-ea"/>
                <a:cs typeface="+mn-cs"/>
              </a:rPr>
              <a:t>HTC</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Vive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Hololens</a:t>
            </a:r>
            <a:r>
              <a:rPr lang="nb-NO" sz="1200" b="0" i="0" kern="1200" dirty="0">
                <a:solidFill>
                  <a:schemeClr val="tx1"/>
                </a:solidFill>
                <a:effectLst/>
                <a:latin typeface="+mn-lt"/>
                <a:ea typeface="+mn-ea"/>
                <a:cs typeface="+mn-cs"/>
              </a:rPr>
              <a:t> og Mixed </a:t>
            </a:r>
            <a:r>
              <a:rPr lang="nb-NO" sz="1200" b="0" i="0" kern="1200" dirty="0" err="1">
                <a:solidFill>
                  <a:schemeClr val="tx1"/>
                </a:solidFill>
                <a:effectLst/>
                <a:latin typeface="+mn-lt"/>
                <a:ea typeface="+mn-ea"/>
                <a:cs typeface="+mn-cs"/>
              </a:rPr>
              <a:t>Reality</a:t>
            </a:r>
            <a:r>
              <a:rPr lang="nb-NO" sz="1200" b="0" i="0" kern="1200" dirty="0">
                <a:solidFill>
                  <a:schemeClr val="tx1"/>
                </a:solidFill>
                <a:effectLst/>
                <a:latin typeface="+mn-lt"/>
                <a:ea typeface="+mn-ea"/>
                <a:cs typeface="+mn-cs"/>
              </a:rPr>
              <a:t>. Labben har fra starten blitt mye brukt av studenter på master- og bachelornivå fra ulike studieretninger: IT, geografi, psykologi, kybernetikk, bioteknologi, pedagogikk, og lærerutdanning.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23</a:t>
            </a:fld>
            <a:endParaRPr lang="nb-NO"/>
          </a:p>
        </p:txBody>
      </p:sp>
    </p:spTree>
    <p:extLst>
      <p:ext uri="{BB962C8B-B14F-4D97-AF65-F5344CB8AC3E}">
        <p14:creationId xmlns:p14="http://schemas.microsoft.com/office/powerpoint/2010/main" val="3519766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cs typeface="Calibri"/>
              </a:rPr>
              <a:t>Videoproduksjon</a:t>
            </a:r>
            <a:endParaRPr lang="en-US" b="1" dirty="0">
              <a:cs typeface="Calibri"/>
            </a:endParaRPr>
          </a:p>
          <a:p>
            <a:pPr marL="171450" indent="-171450">
              <a:buFont typeface="Arial" panose="020B0604020202020204" pitchFamily="34" charset="0"/>
              <a:buChar char="•"/>
            </a:pPr>
            <a:r>
              <a:rPr lang="en-US" dirty="0" err="1">
                <a:cs typeface="Calibri"/>
              </a:rPr>
              <a:t>Automatiske</a:t>
            </a:r>
            <a:r>
              <a:rPr lang="en-US" dirty="0">
                <a:cs typeface="Calibri"/>
              </a:rPr>
              <a:t> </a:t>
            </a:r>
            <a:r>
              <a:rPr lang="en-US" dirty="0" err="1">
                <a:cs typeface="Calibri"/>
              </a:rPr>
              <a:t>opptak</a:t>
            </a:r>
            <a:endParaRPr lang="en-US" dirty="0">
              <a:cs typeface="Calibri"/>
            </a:endParaRPr>
          </a:p>
          <a:p>
            <a:pPr marL="628650" lvl="1" indent="-171450">
              <a:buFont typeface="Arial" panose="020B0604020202020204" pitchFamily="34" charset="0"/>
              <a:buChar char="•"/>
            </a:pPr>
            <a:r>
              <a:rPr lang="en-US" dirty="0" err="1">
                <a:cs typeface="Calibri"/>
              </a:rPr>
              <a:t>pt</a:t>
            </a:r>
            <a:r>
              <a:rPr lang="en-US" dirty="0">
                <a:cs typeface="Calibri"/>
              </a:rPr>
              <a:t> ca 30 rom</a:t>
            </a:r>
          </a:p>
          <a:p>
            <a:pPr marL="628650" lvl="1" indent="-171450">
              <a:buFont typeface="Arial" panose="020B0604020202020204" pitchFamily="34" charset="0"/>
              <a:buChar char="•"/>
            </a:pPr>
            <a:r>
              <a:rPr lang="en-US" dirty="0">
                <a:cs typeface="Calibri"/>
              </a:rPr>
              <a:t>Flue </a:t>
            </a:r>
            <a:r>
              <a:rPr lang="en-US" dirty="0" err="1">
                <a:cs typeface="Calibri"/>
              </a:rPr>
              <a:t>på</a:t>
            </a:r>
            <a:r>
              <a:rPr lang="en-US" dirty="0">
                <a:cs typeface="Calibri"/>
              </a:rPr>
              <a:t> </a:t>
            </a:r>
            <a:r>
              <a:rPr lang="en-US" dirty="0" err="1">
                <a:cs typeface="Calibri"/>
              </a:rPr>
              <a:t>veggen</a:t>
            </a:r>
            <a:r>
              <a:rPr lang="en-US" dirty="0">
                <a:cs typeface="Calibri"/>
              </a:rPr>
              <a:t> – </a:t>
            </a:r>
            <a:r>
              <a:rPr lang="en-US" dirty="0" err="1">
                <a:cs typeface="Calibri"/>
              </a:rPr>
              <a:t>Dokumentasjon</a:t>
            </a:r>
            <a:r>
              <a:rPr lang="en-US" dirty="0">
                <a:cs typeface="Calibri"/>
              </a:rPr>
              <a:t> </a:t>
            </a:r>
            <a:r>
              <a:rPr lang="en-US" dirty="0" err="1">
                <a:cs typeface="Calibri"/>
              </a:rPr>
              <a:t>av</a:t>
            </a:r>
            <a:r>
              <a:rPr lang="en-US" dirty="0">
                <a:cs typeface="Calibri"/>
              </a:rPr>
              <a:t> </a:t>
            </a:r>
            <a:r>
              <a:rPr lang="en-US" dirty="0" err="1">
                <a:cs typeface="Calibri"/>
              </a:rPr>
              <a:t>undervisning</a:t>
            </a:r>
            <a:endParaRPr lang="nb-NO" dirty="0">
              <a:cs typeface="Calibri"/>
            </a:endParaRPr>
          </a:p>
          <a:p>
            <a:pPr marL="628650" lvl="1" indent="-171450">
              <a:buFont typeface="Arial" panose="020B0604020202020204" pitchFamily="34" charset="0"/>
              <a:buChar char="•"/>
            </a:pPr>
            <a:r>
              <a:rPr lang="nb-NO" dirty="0">
                <a:cs typeface="Calibri"/>
              </a:rPr>
              <a:t>Ferskvare</a:t>
            </a:r>
          </a:p>
          <a:p>
            <a:pPr marL="628650" lvl="1" indent="-171450">
              <a:buFont typeface="Arial" panose="020B0604020202020204" pitchFamily="34" charset="0"/>
              <a:buChar char="•"/>
            </a:pPr>
            <a:r>
              <a:rPr lang="nb-NO" dirty="0">
                <a:cs typeface="Calibri"/>
              </a:rPr>
              <a:t>Ubemannet</a:t>
            </a:r>
          </a:p>
          <a:p>
            <a:pPr marL="628650" lvl="1" indent="-171450">
              <a:buFont typeface="Arial" panose="020B0604020202020204" pitchFamily="34" charset="0"/>
              <a:buChar char="•"/>
            </a:pPr>
            <a:r>
              <a:rPr lang="nb-NO" dirty="0">
                <a:cs typeface="Calibri"/>
              </a:rPr>
              <a:t>Settes opp manuelt i starten av semesteret.</a:t>
            </a:r>
          </a:p>
          <a:p>
            <a:pPr marL="171450" lvl="0" indent="-171450">
              <a:buFont typeface="Arial" panose="020B0604020202020204" pitchFamily="34" charset="0"/>
              <a:buChar char="•"/>
            </a:pPr>
            <a:r>
              <a:rPr lang="nb-NO" dirty="0">
                <a:cs typeface="Calibri"/>
              </a:rPr>
              <a:t>Studioopptak</a:t>
            </a:r>
          </a:p>
          <a:p>
            <a:pPr marL="628650" lvl="1" indent="-171450">
              <a:buFont typeface="Arial" panose="020B0604020202020204" pitchFamily="34" charset="0"/>
              <a:buChar char="•"/>
            </a:pPr>
            <a:r>
              <a:rPr lang="nb-NO" dirty="0">
                <a:cs typeface="Calibri"/>
              </a:rPr>
              <a:t>Pedagogisk tilrettelagte videoer</a:t>
            </a:r>
          </a:p>
          <a:p>
            <a:pPr marL="628650" lvl="1" indent="-171450">
              <a:buFont typeface="Arial" panose="020B0604020202020204" pitchFamily="34" charset="0"/>
              <a:buChar char="•"/>
            </a:pPr>
            <a:r>
              <a:rPr lang="nb-NO" dirty="0">
                <a:cs typeface="Calibri"/>
              </a:rPr>
              <a:t>Krever bemanning</a:t>
            </a:r>
          </a:p>
          <a:p>
            <a:pPr marL="628650" lvl="1" indent="-171450">
              <a:buFont typeface="Arial" panose="020B0604020202020204" pitchFamily="34" charset="0"/>
              <a:buChar char="•"/>
            </a:pPr>
            <a:r>
              <a:rPr lang="nb-NO" dirty="0">
                <a:cs typeface="Calibri"/>
              </a:rPr>
              <a:t>Tilpasset innhold – kortere</a:t>
            </a:r>
          </a:p>
          <a:p>
            <a:pPr marL="628650" lvl="1" indent="-171450">
              <a:buFont typeface="Arial" panose="020B0604020202020204" pitchFamily="34" charset="0"/>
              <a:buChar char="•"/>
            </a:pPr>
            <a:r>
              <a:rPr lang="nb-NO" dirty="0">
                <a:cs typeface="Calibri"/>
              </a:rPr>
              <a:t>Til bruk f.eks. i </a:t>
            </a:r>
            <a:r>
              <a:rPr lang="nb-NO" dirty="0" err="1">
                <a:cs typeface="Calibri"/>
              </a:rPr>
              <a:t>flipping</a:t>
            </a:r>
            <a:endParaRPr lang="nb-NO" dirty="0">
              <a:cs typeface="Calibri"/>
            </a:endParaRPr>
          </a:p>
          <a:p>
            <a:pPr marL="628650" lvl="1" indent="-171450">
              <a:buFont typeface="Arial" panose="020B0604020202020204" pitchFamily="34" charset="0"/>
              <a:buChar char="•"/>
            </a:pPr>
            <a:r>
              <a:rPr lang="nb-NO" dirty="0">
                <a:cs typeface="Calibri"/>
              </a:rPr>
              <a:t>Lagd med formatet i betraktning</a:t>
            </a:r>
          </a:p>
          <a:p>
            <a:pPr marL="171450" lvl="0" indent="-171450">
              <a:buFont typeface="Arial" panose="020B0604020202020204" pitchFamily="34" charset="0"/>
              <a:buChar char="•"/>
            </a:pPr>
            <a:r>
              <a:rPr lang="nb-NO" dirty="0">
                <a:cs typeface="Calibri"/>
              </a:rPr>
              <a:t>Feltopptak</a:t>
            </a:r>
          </a:p>
          <a:p>
            <a:pPr marL="628650" lvl="1" indent="-171450">
              <a:buFont typeface="Arial" panose="020B0604020202020204" pitchFamily="34" charset="0"/>
              <a:buChar char="•"/>
            </a:pPr>
            <a:r>
              <a:rPr lang="nb-NO" dirty="0">
                <a:cs typeface="Calibri"/>
              </a:rPr>
              <a:t>Rykker ut i lab, felt, kontor </a:t>
            </a:r>
            <a:r>
              <a:rPr lang="nb-NO" dirty="0" err="1">
                <a:cs typeface="Calibri"/>
              </a:rPr>
              <a:t>etc</a:t>
            </a:r>
            <a:endParaRPr lang="nb-NO" dirty="0">
              <a:cs typeface="Calibri"/>
            </a:endParaRPr>
          </a:p>
          <a:p>
            <a:pPr marL="628650" lvl="1" indent="-171450">
              <a:buFont typeface="Arial" panose="020B0604020202020204" pitchFamily="34" charset="0"/>
              <a:buChar char="•"/>
            </a:pPr>
            <a:r>
              <a:rPr lang="nb-NO" dirty="0">
                <a:cs typeface="Calibri"/>
              </a:rPr>
              <a:t>Lyssetting, kamera, </a:t>
            </a:r>
            <a:r>
              <a:rPr lang="nb-NO" dirty="0" err="1">
                <a:cs typeface="Calibri"/>
              </a:rPr>
              <a:t>lydutstyrt</a:t>
            </a:r>
            <a:endParaRPr lang="nb-NO" dirty="0">
              <a:cs typeface="Calibri"/>
            </a:endParaRPr>
          </a:p>
          <a:p>
            <a:pPr marL="628650" lvl="1" indent="-171450">
              <a:buFont typeface="Arial" panose="020B0604020202020204" pitchFamily="34" charset="0"/>
              <a:buChar char="•"/>
            </a:pPr>
            <a:r>
              <a:rPr lang="nb-NO" dirty="0">
                <a:cs typeface="Calibri"/>
              </a:rPr>
              <a:t>Dokumentarisk preg</a:t>
            </a:r>
          </a:p>
          <a:p>
            <a:pPr marL="628650" lvl="1" indent="-171450">
              <a:buFont typeface="Arial" panose="020B0604020202020204" pitchFamily="34" charset="0"/>
              <a:buChar char="•"/>
            </a:pPr>
            <a:r>
              <a:rPr lang="nb-NO" dirty="0">
                <a:cs typeface="Calibri"/>
              </a:rPr>
              <a:t>Intervjusetting</a:t>
            </a:r>
          </a:p>
          <a:p>
            <a:pPr marL="171450" lvl="0" indent="-171450">
              <a:buFont typeface="Arial" panose="020B0604020202020204" pitchFamily="34" charset="0"/>
              <a:buChar char="•"/>
            </a:pPr>
            <a:r>
              <a:rPr lang="nb-NO" dirty="0">
                <a:cs typeface="Calibri"/>
              </a:rPr>
              <a:t>Selvkjørstudio</a:t>
            </a:r>
          </a:p>
          <a:p>
            <a:pPr marL="628650" lvl="1" indent="-171450">
              <a:buFont typeface="Arial" panose="020B0604020202020204" pitchFamily="34" charset="0"/>
              <a:buChar char="•"/>
            </a:pPr>
            <a:r>
              <a:rPr lang="nb-NO" dirty="0">
                <a:cs typeface="Calibri"/>
              </a:rPr>
              <a:t>Egenproduksjon med gode tekniske fasiliteter</a:t>
            </a:r>
          </a:p>
          <a:p>
            <a:pPr marL="628650" lvl="1" indent="-171450">
              <a:buFont typeface="Arial" panose="020B0604020202020204" pitchFamily="34" charset="0"/>
              <a:buChar char="•"/>
            </a:pPr>
            <a:r>
              <a:rPr lang="nb-NO" dirty="0">
                <a:cs typeface="Calibri"/>
              </a:rPr>
              <a:t>Vi gir opplæring i starten</a:t>
            </a:r>
          </a:p>
          <a:p>
            <a:pPr marL="628650" lvl="1" indent="-171450">
              <a:buFont typeface="Arial" panose="020B0604020202020204" pitchFamily="34" charset="0"/>
              <a:buChar char="•"/>
            </a:pPr>
            <a:r>
              <a:rPr lang="nb-NO" dirty="0">
                <a:cs typeface="Calibri"/>
              </a:rPr>
              <a:t>Fin til volumproduksjon av video</a:t>
            </a:r>
          </a:p>
          <a:p>
            <a:pPr marL="628650" lvl="1" indent="-171450">
              <a:buFont typeface="Arial" panose="020B0604020202020204" pitchFamily="34" charset="0"/>
              <a:buChar char="•"/>
            </a:pPr>
            <a:r>
              <a:rPr lang="nb-NO" dirty="0" err="1">
                <a:cs typeface="Calibri"/>
              </a:rPr>
              <a:t>Flipping</a:t>
            </a:r>
            <a:r>
              <a:rPr lang="nb-NO" dirty="0">
                <a:cs typeface="Calibri"/>
              </a:rPr>
              <a:t> av klasserommet – Studenter kan produsere selv</a:t>
            </a:r>
          </a:p>
          <a:p>
            <a:pPr marL="628650" lvl="1" indent="-171450">
              <a:buFont typeface="Arial" panose="020B0604020202020204" pitchFamily="34" charset="0"/>
              <a:buChar char="•"/>
            </a:pPr>
            <a:r>
              <a:rPr lang="nb-NO" dirty="0">
                <a:cs typeface="Calibri"/>
              </a:rPr>
              <a:t>Øker teknisk kvalitet i forhold til opptak på egen kontorpult</a:t>
            </a:r>
            <a:endParaRPr lang="en-US" dirty="0"/>
          </a:p>
          <a:p>
            <a:endParaRPr lang="en-US" dirty="0">
              <a:cs typeface="Calibri"/>
            </a:endParaRPr>
          </a:p>
          <a:p>
            <a:r>
              <a:rPr lang="en-US" b="1" dirty="0" err="1">
                <a:cs typeface="Calibri"/>
              </a:rPr>
              <a:t>Utviklingsarbeid</a:t>
            </a:r>
            <a:endParaRPr lang="en-US" b="1" dirty="0">
              <a:cs typeface="Calibri"/>
            </a:endParaRPr>
          </a:p>
          <a:p>
            <a:pPr marL="171450" indent="-171450">
              <a:buFont typeface="Arial" panose="020B0604020202020204" pitchFamily="34" charset="0"/>
              <a:buChar char="•"/>
            </a:pPr>
            <a:r>
              <a:rPr lang="en-US" b="0" dirty="0" err="1">
                <a:cs typeface="Calibri"/>
              </a:rPr>
              <a:t>Ny</a:t>
            </a:r>
            <a:r>
              <a:rPr lang="en-US" b="0" dirty="0">
                <a:cs typeface="Calibri"/>
              </a:rPr>
              <a:t> </a:t>
            </a:r>
            <a:r>
              <a:rPr lang="en-US" b="0" dirty="0" err="1">
                <a:cs typeface="Calibri"/>
              </a:rPr>
              <a:t>pedagogisk</a:t>
            </a:r>
            <a:r>
              <a:rPr lang="en-US" b="0" dirty="0">
                <a:cs typeface="Calibri"/>
              </a:rPr>
              <a:t> </a:t>
            </a:r>
            <a:r>
              <a:rPr lang="en-US" b="0" dirty="0" err="1">
                <a:cs typeface="Calibri"/>
              </a:rPr>
              <a:t>teknologi</a:t>
            </a:r>
            <a:endParaRPr lang="en-US" b="0" dirty="0">
              <a:cs typeface="Calibri"/>
            </a:endParaRPr>
          </a:p>
          <a:p>
            <a:pPr marL="171450" indent="-171450">
              <a:buFont typeface="Arial" panose="020B0604020202020204" pitchFamily="34" charset="0"/>
              <a:buChar char="•"/>
            </a:pPr>
            <a:r>
              <a:rPr lang="en-US" b="0" dirty="0" err="1">
                <a:cs typeface="Calibri"/>
              </a:rPr>
              <a:t>Trenger</a:t>
            </a:r>
            <a:r>
              <a:rPr lang="en-US" b="0" dirty="0">
                <a:cs typeface="Calibri"/>
              </a:rPr>
              <a:t> </a:t>
            </a:r>
            <a:r>
              <a:rPr lang="en-US" b="0" dirty="0" err="1">
                <a:cs typeface="Calibri"/>
              </a:rPr>
              <a:t>ikke</a:t>
            </a:r>
            <a:r>
              <a:rPr lang="en-US" b="0" dirty="0">
                <a:cs typeface="Calibri"/>
              </a:rPr>
              <a:t> </a:t>
            </a:r>
            <a:r>
              <a:rPr lang="en-US" b="0" dirty="0" err="1">
                <a:cs typeface="Calibri"/>
              </a:rPr>
              <a:t>være</a:t>
            </a:r>
            <a:r>
              <a:rPr lang="en-US" b="0" dirty="0">
                <a:cs typeface="Calibri"/>
              </a:rPr>
              <a:t> </a:t>
            </a:r>
            <a:r>
              <a:rPr lang="en-US" b="0" dirty="0" err="1">
                <a:cs typeface="Calibri"/>
              </a:rPr>
              <a:t>lagd</a:t>
            </a:r>
            <a:r>
              <a:rPr lang="en-US" b="0" dirty="0">
                <a:cs typeface="Calibri"/>
              </a:rPr>
              <a:t> for </a:t>
            </a:r>
            <a:r>
              <a:rPr lang="en-US" b="0" dirty="0" err="1">
                <a:cs typeface="Calibri"/>
              </a:rPr>
              <a:t>pedagogisk</a:t>
            </a:r>
            <a:r>
              <a:rPr lang="en-US" b="0" dirty="0">
                <a:cs typeface="Calibri"/>
              </a:rPr>
              <a:t> </a:t>
            </a:r>
            <a:r>
              <a:rPr lang="en-US" b="0" dirty="0" err="1">
                <a:cs typeface="Calibri"/>
              </a:rPr>
              <a:t>bruk</a:t>
            </a:r>
            <a:r>
              <a:rPr lang="en-US" b="0" dirty="0">
                <a:cs typeface="Calibri"/>
              </a:rPr>
              <a:t> – </a:t>
            </a:r>
            <a:r>
              <a:rPr lang="en-US" b="0" dirty="0" err="1">
                <a:cs typeface="Calibri"/>
              </a:rPr>
              <a:t>Finne</a:t>
            </a:r>
            <a:r>
              <a:rPr lang="en-US" b="0" dirty="0">
                <a:cs typeface="Calibri"/>
              </a:rPr>
              <a:t> </a:t>
            </a:r>
            <a:r>
              <a:rPr lang="en-US" b="0" dirty="0" err="1">
                <a:cs typeface="Calibri"/>
              </a:rPr>
              <a:t>nye</a:t>
            </a:r>
            <a:r>
              <a:rPr lang="en-US" b="0" dirty="0">
                <a:cs typeface="Calibri"/>
              </a:rPr>
              <a:t> </a:t>
            </a:r>
            <a:r>
              <a:rPr lang="en-US" b="0" dirty="0" err="1">
                <a:cs typeface="Calibri"/>
              </a:rPr>
              <a:t>anvendelsesområder</a:t>
            </a:r>
            <a:endParaRPr lang="en-US" b="0" dirty="0">
              <a:cs typeface="Calibri"/>
            </a:endParaRPr>
          </a:p>
          <a:p>
            <a:pPr marL="171450" indent="-171450">
              <a:buFont typeface="Arial" panose="020B0604020202020204" pitchFamily="34" charset="0"/>
              <a:buChar char="•"/>
            </a:pPr>
            <a:r>
              <a:rPr lang="en-US" b="0" dirty="0" err="1">
                <a:cs typeface="Calibri"/>
              </a:rPr>
              <a:t>Arealutvikling</a:t>
            </a:r>
            <a:r>
              <a:rPr lang="en-US" b="0" dirty="0">
                <a:cs typeface="Calibri"/>
              </a:rPr>
              <a:t>. Nye </a:t>
            </a:r>
            <a:r>
              <a:rPr lang="en-US" b="0" dirty="0" err="1">
                <a:cs typeface="Calibri"/>
              </a:rPr>
              <a:t>læringsarealer</a:t>
            </a:r>
            <a:r>
              <a:rPr lang="en-US" b="0" dirty="0">
                <a:cs typeface="Calibri"/>
              </a:rPr>
              <a:t>. </a:t>
            </a:r>
            <a:r>
              <a:rPr lang="en-US" b="0" dirty="0" err="1">
                <a:cs typeface="Calibri"/>
              </a:rPr>
              <a:t>Ny</a:t>
            </a:r>
            <a:r>
              <a:rPr lang="en-US" b="0" dirty="0">
                <a:cs typeface="Calibri"/>
              </a:rPr>
              <a:t> </a:t>
            </a:r>
            <a:r>
              <a:rPr lang="en-US" b="0" dirty="0" err="1">
                <a:cs typeface="Calibri"/>
              </a:rPr>
              <a:t>bruk</a:t>
            </a:r>
            <a:r>
              <a:rPr lang="en-US" b="0" dirty="0">
                <a:cs typeface="Calibri"/>
              </a:rPr>
              <a:t> </a:t>
            </a:r>
            <a:r>
              <a:rPr lang="en-US" b="0" dirty="0" err="1">
                <a:cs typeface="Calibri"/>
              </a:rPr>
              <a:t>av</a:t>
            </a:r>
            <a:r>
              <a:rPr lang="en-US" b="0" dirty="0">
                <a:cs typeface="Calibri"/>
              </a:rPr>
              <a:t> </a:t>
            </a:r>
            <a:r>
              <a:rPr lang="en-US" b="0" dirty="0" err="1">
                <a:cs typeface="Calibri"/>
              </a:rPr>
              <a:t>teknologi</a:t>
            </a:r>
            <a:r>
              <a:rPr lang="en-US" b="0" dirty="0">
                <a:cs typeface="Calibri"/>
              </a:rPr>
              <a:t>.</a:t>
            </a:r>
          </a:p>
          <a:p>
            <a:pPr marL="171450" indent="-171450">
              <a:buFont typeface="Arial" panose="020B0604020202020204" pitchFamily="34" charset="0"/>
              <a:buChar char="•"/>
            </a:pPr>
            <a:r>
              <a:rPr lang="en-US" b="0" dirty="0" err="1">
                <a:cs typeface="Calibri"/>
              </a:rPr>
              <a:t>Selvkjørstudio</a:t>
            </a:r>
            <a:endParaRPr lang="en-US" b="0" dirty="0">
              <a:cs typeface="Calibri"/>
            </a:endParaRPr>
          </a:p>
          <a:p>
            <a:pPr marL="171450" indent="-171450">
              <a:buFont typeface="Arial" panose="020B0604020202020204" pitchFamily="34" charset="0"/>
              <a:buChar char="•"/>
            </a:pPr>
            <a:r>
              <a:rPr lang="en-US" b="0" dirty="0">
                <a:cs typeface="Calibri"/>
              </a:rPr>
              <a:t>Virtual reality</a:t>
            </a:r>
          </a:p>
          <a:p>
            <a:endParaRPr lang="en-US" dirty="0">
              <a:cs typeface="Calibri"/>
            </a:endParaRPr>
          </a:p>
          <a:p>
            <a:r>
              <a:rPr lang="en-US" b="1" dirty="0" err="1">
                <a:cs typeface="Calibri"/>
              </a:rPr>
              <a:t>Rådgiving</a:t>
            </a:r>
            <a:endParaRPr lang="en-US" b="1" dirty="0">
              <a:cs typeface="Calibri"/>
            </a:endParaRPr>
          </a:p>
          <a:p>
            <a:pPr marL="171450" indent="-171450">
              <a:buFont typeface="Arial" panose="020B0604020202020204" pitchFamily="34" charset="0"/>
              <a:buChar char="•"/>
            </a:pPr>
            <a:r>
              <a:rPr lang="en-US" b="0" dirty="0" err="1">
                <a:cs typeface="Calibri"/>
              </a:rPr>
              <a:t>På</a:t>
            </a:r>
            <a:r>
              <a:rPr lang="en-US" b="0" dirty="0">
                <a:cs typeface="Calibri"/>
              </a:rPr>
              <a:t> </a:t>
            </a:r>
            <a:r>
              <a:rPr lang="en-US" b="0" dirty="0" err="1">
                <a:cs typeface="Calibri"/>
              </a:rPr>
              <a:t>videoproduksjon</a:t>
            </a:r>
            <a:r>
              <a:rPr lang="en-US" b="0" dirty="0">
                <a:cs typeface="Calibri"/>
              </a:rPr>
              <a:t> </a:t>
            </a:r>
            <a:r>
              <a:rPr lang="en-US" b="0" dirty="0" err="1">
                <a:cs typeface="Calibri"/>
              </a:rPr>
              <a:t>i</a:t>
            </a:r>
            <a:r>
              <a:rPr lang="en-US" b="0" dirty="0">
                <a:cs typeface="Calibri"/>
              </a:rPr>
              <a:t> studio </a:t>
            </a:r>
            <a:r>
              <a:rPr lang="en-US" b="0" dirty="0" err="1">
                <a:cs typeface="Calibri"/>
              </a:rPr>
              <a:t>og</a:t>
            </a:r>
            <a:r>
              <a:rPr lang="en-US" b="0" dirty="0">
                <a:cs typeface="Calibri"/>
              </a:rPr>
              <a:t> felt, </a:t>
            </a:r>
            <a:r>
              <a:rPr lang="en-US" b="0" dirty="0" err="1">
                <a:cs typeface="Calibri"/>
              </a:rPr>
              <a:t>samt</a:t>
            </a:r>
            <a:r>
              <a:rPr lang="en-US" b="0" dirty="0">
                <a:cs typeface="Calibri"/>
              </a:rPr>
              <a:t> </a:t>
            </a:r>
            <a:r>
              <a:rPr lang="en-US" b="0" dirty="0" err="1">
                <a:cs typeface="Calibri"/>
              </a:rPr>
              <a:t>selvkjørstudio</a:t>
            </a:r>
            <a:endParaRPr lang="en-US" b="0" dirty="0">
              <a:cs typeface="Calibri"/>
            </a:endParaRPr>
          </a:p>
          <a:p>
            <a:pPr marL="171450" indent="-171450">
              <a:buFont typeface="Arial" panose="020B0604020202020204" pitchFamily="34" charset="0"/>
              <a:buChar char="•"/>
            </a:pPr>
            <a:r>
              <a:rPr lang="en-US" b="0" dirty="0" err="1"/>
              <a:t>Investeringer</a:t>
            </a:r>
            <a:r>
              <a:rPr lang="en-US" b="0" dirty="0"/>
              <a:t> I </a:t>
            </a:r>
            <a:r>
              <a:rPr lang="en-US" b="0" dirty="0" err="1"/>
              <a:t>eget</a:t>
            </a:r>
            <a:r>
              <a:rPr lang="en-US" b="0" dirty="0"/>
              <a:t> </a:t>
            </a:r>
            <a:r>
              <a:rPr lang="en-US" b="0" dirty="0" err="1"/>
              <a:t>utstyr</a:t>
            </a:r>
            <a:endParaRPr lang="en-US" b="0" dirty="0"/>
          </a:p>
          <a:p>
            <a:pPr marL="171450" indent="-171450">
              <a:buFont typeface="Arial" panose="020B0604020202020204" pitchFamily="34" charset="0"/>
              <a:buChar char="•"/>
            </a:pPr>
            <a:r>
              <a:rPr lang="en-US" b="0" dirty="0" err="1"/>
              <a:t>Digitalisering</a:t>
            </a:r>
            <a:r>
              <a:rPr lang="en-US" b="0" dirty="0"/>
              <a:t> </a:t>
            </a:r>
            <a:r>
              <a:rPr lang="en-US" b="0" dirty="0" err="1"/>
              <a:t>av</a:t>
            </a:r>
            <a:r>
              <a:rPr lang="en-US" b="0" dirty="0"/>
              <a:t> </a:t>
            </a:r>
            <a:r>
              <a:rPr lang="en-US" b="0" dirty="0" err="1"/>
              <a:t>undervisning</a:t>
            </a:r>
            <a:endParaRPr lang="en-US" b="0" dirty="0"/>
          </a:p>
          <a:p>
            <a:pPr marL="171450" indent="-171450">
              <a:buFont typeface="Arial" panose="020B0604020202020204" pitchFamily="34" charset="0"/>
              <a:buChar char="•"/>
            </a:pPr>
            <a:r>
              <a:rPr lang="en-US" b="0" dirty="0" err="1"/>
              <a:t>Innholdsproduksjon</a:t>
            </a:r>
            <a:r>
              <a:rPr lang="en-US" b="0" dirty="0"/>
              <a:t> – </a:t>
            </a:r>
            <a:r>
              <a:rPr lang="en-US" b="0" dirty="0" err="1"/>
              <a:t>Tilpasninger</a:t>
            </a:r>
            <a:r>
              <a:rPr lang="en-US" b="0" dirty="0"/>
              <a:t> </a:t>
            </a:r>
            <a:r>
              <a:rPr lang="en-US" b="0" dirty="0" err="1"/>
              <a:t>mtp</a:t>
            </a:r>
            <a:r>
              <a:rPr lang="en-US" b="0" dirty="0"/>
              <a:t> video</a:t>
            </a:r>
          </a:p>
          <a:p>
            <a:endParaRPr lang="en-US" dirty="0">
              <a:cs typeface="Calibri"/>
            </a:endParaRPr>
          </a:p>
          <a:p>
            <a:r>
              <a:rPr lang="en-US" b="1" dirty="0" err="1">
                <a:cs typeface="Calibri"/>
              </a:rPr>
              <a:t>Samarbeid</a:t>
            </a:r>
            <a:endParaRPr lang="en-US" b="1" dirty="0">
              <a:cs typeface="Calibri"/>
            </a:endParaRPr>
          </a:p>
          <a:p>
            <a:pPr marL="171450" indent="-171450">
              <a:buFont typeface="Arial" panose="020B0604020202020204" pitchFamily="34" charset="0"/>
              <a:buChar char="•"/>
            </a:pPr>
            <a:r>
              <a:rPr lang="en-US" b="0" dirty="0">
                <a:cs typeface="Calibri"/>
              </a:rPr>
              <a:t>NTNU DRIVE</a:t>
            </a:r>
          </a:p>
          <a:p>
            <a:pPr marL="171450" indent="-171450">
              <a:buFont typeface="Arial" panose="020B0604020202020204" pitchFamily="34" charset="0"/>
              <a:buChar char="•"/>
            </a:pPr>
            <a:r>
              <a:rPr lang="en-US" b="0" dirty="0" err="1">
                <a:cs typeface="Calibri"/>
              </a:rPr>
              <a:t>Læringsstøttesenteret</a:t>
            </a:r>
            <a:endParaRPr lang="en-US" b="0" dirty="0">
              <a:cs typeface="Calibri"/>
            </a:endParaRPr>
          </a:p>
          <a:p>
            <a:pPr marL="171450" indent="-171450">
              <a:buFont typeface="Arial" panose="020B0604020202020204" pitchFamily="34" charset="0"/>
              <a:buChar char="•"/>
            </a:pPr>
            <a:r>
              <a:rPr lang="en-US" b="0" dirty="0">
                <a:cs typeface="Calibri"/>
              </a:rPr>
              <a:t>IT-</a:t>
            </a:r>
            <a:r>
              <a:rPr lang="en-US" b="0" dirty="0" err="1">
                <a:cs typeface="Calibri"/>
              </a:rPr>
              <a:t>avdelingen</a:t>
            </a:r>
            <a:endParaRPr lang="en-US" b="0" dirty="0">
              <a:cs typeface="Calibri"/>
            </a:endParaRPr>
          </a:p>
          <a:p>
            <a:pPr marL="171450" indent="-171450">
              <a:buFont typeface="Arial" panose="020B0604020202020204" pitchFamily="34" charset="0"/>
              <a:buChar char="•"/>
            </a:pPr>
            <a:r>
              <a:rPr lang="en-US" b="0" dirty="0" err="1">
                <a:cs typeface="Calibri"/>
              </a:rPr>
              <a:t>Kommunikasjonsavdelingen</a:t>
            </a:r>
            <a:endParaRPr lang="en-US" b="0" dirty="0">
              <a:cs typeface="Calibri"/>
            </a:endParaRPr>
          </a:p>
          <a:p>
            <a:pPr marL="171450" indent="-171450">
              <a:buFont typeface="Arial" panose="020B0604020202020204" pitchFamily="34" charset="0"/>
              <a:buChar char="•"/>
            </a:pPr>
            <a:r>
              <a:rPr lang="en-US" b="0" dirty="0" err="1">
                <a:cs typeface="Calibri"/>
              </a:rPr>
              <a:t>Campusservice</a:t>
            </a:r>
            <a:endParaRPr lang="en-US" b="0" dirty="0">
              <a:cs typeface="Calibri"/>
            </a:endParaRPr>
          </a:p>
          <a:p>
            <a:pPr marL="171450" indent="-171450">
              <a:buFont typeface="Arial" panose="020B0604020202020204" pitchFamily="34" charset="0"/>
              <a:buChar char="•"/>
            </a:pPr>
            <a:r>
              <a:rPr lang="en-US" b="0" dirty="0" err="1">
                <a:cs typeface="Calibri"/>
              </a:rPr>
              <a:t>Eiendomsavdelingen</a:t>
            </a:r>
            <a:endParaRPr lang="en-US" b="0" dirty="0">
              <a:cs typeface="Calibri"/>
            </a:endParaRPr>
          </a:p>
          <a:p>
            <a:pPr marL="171450" indent="-171450">
              <a:buFont typeface="Arial" panose="020B0604020202020204" pitchFamily="34" charset="0"/>
              <a:buChar char="•"/>
            </a:pPr>
            <a:endParaRPr lang="en-US" b="0" dirty="0">
              <a:cs typeface="Calibri"/>
            </a:endParaRPr>
          </a:p>
        </p:txBody>
      </p:sp>
      <p:sp>
        <p:nvSpPr>
          <p:cNvPr id="4" name="Slide Number Placeholder 3"/>
          <p:cNvSpPr>
            <a:spLocks noGrp="1"/>
          </p:cNvSpPr>
          <p:nvPr>
            <p:ph type="sldNum" sz="quarter" idx="10"/>
          </p:nvPr>
        </p:nvSpPr>
        <p:spPr/>
        <p:txBody>
          <a:bodyPr/>
          <a:lstStyle/>
          <a:p>
            <a:fld id="{C58024A4-EF8F-4F95-9C4A-FBFE475D5F48}" type="slidenum">
              <a:rPr lang="nb-NO" smtClean="0"/>
              <a:t>24</a:t>
            </a:fld>
            <a:endParaRPr lang="nb-NO"/>
          </a:p>
        </p:txBody>
      </p:sp>
    </p:spTree>
    <p:extLst>
      <p:ext uri="{BB962C8B-B14F-4D97-AF65-F5344CB8AC3E}">
        <p14:creationId xmlns:p14="http://schemas.microsoft.com/office/powerpoint/2010/main" val="3613336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Læringsstøttesenteret ble opprettet </a:t>
            </a:r>
            <a:r>
              <a:rPr lang="nb-NO" baseline="0" dirty="0"/>
              <a:t>for å være en veiviser gjennom å synliggjøre , legge til rette for erfaringsdeling gjennom å skape møteplasser og å bidra til rådgivning og kompetanseheving for undervisere og fagmiljø. Arbeidet har vært spesielt rettet inn mot teknologistøttet læring.</a:t>
            </a:r>
          </a:p>
          <a:p>
            <a:endParaRPr lang="nb-NO" baseline="0" dirty="0"/>
          </a:p>
          <a:p>
            <a:r>
              <a:rPr lang="nb-NO" baseline="0" dirty="0"/>
              <a:t>Figuren viser hvordan LSS har opprettet og driver nettverk på NTNU: </a:t>
            </a:r>
          </a:p>
          <a:p>
            <a:pPr marL="171450" indent="-171450">
              <a:buFontTx/>
              <a:buChar char="-"/>
            </a:pPr>
            <a:r>
              <a:rPr lang="nb-NO" baseline="0" dirty="0"/>
              <a:t>Læringsstøttenettverket har dedikerte representanter fra alle fakultetene, som er bindeledd til å understøtte og koordinere fagnær virksomhet.</a:t>
            </a:r>
          </a:p>
          <a:p>
            <a:pPr marL="171450" indent="-171450">
              <a:buFontTx/>
              <a:buChar char="-"/>
            </a:pPr>
            <a:r>
              <a:rPr lang="nb-NO" baseline="0" dirty="0"/>
              <a:t>Det sentrale nettverket av støtteenheter og organisatoriske enheter, som er et møtested for koordinering av  egne aktiviteter, overfor fakultet og støtte til strategiske satsinger</a:t>
            </a:r>
          </a:p>
          <a:p>
            <a:pPr marL="171450" indent="-171450">
              <a:buFontTx/>
              <a:buChar char="-"/>
            </a:pPr>
            <a:r>
              <a:rPr lang="nb-NO" baseline="0" dirty="0"/>
              <a:t>I tillegg er strategiske satsinger nevnt, siden LSS har ambisjoner om å både bidra i forkant av satsinger ved å kunne gi hjelp til å gi god retning på utlysninger, på utforming og ev. søknad og i gjennomføringsfasen, både ved LSS sine interne krefter og ved å hente inn kompetanse og ressurser fra nettverkene ved behov.</a:t>
            </a:r>
          </a:p>
          <a:p>
            <a:pPr marL="0" indent="0">
              <a:buFontTx/>
              <a:buNone/>
            </a:pPr>
            <a:endParaRPr lang="nb-NO" baseline="0" dirty="0"/>
          </a:p>
          <a:p>
            <a:pPr marL="0" indent="0">
              <a:buFontTx/>
              <a:buNone/>
            </a:pPr>
            <a:r>
              <a:rPr lang="nb-NO" b="1" baseline="0" dirty="0"/>
              <a:t>Forvaltning av digitale verktøy og tjenester:</a:t>
            </a:r>
          </a:p>
          <a:p>
            <a:pPr marL="171450" indent="-171450">
              <a:buFontTx/>
              <a:buChar char="-"/>
            </a:pPr>
            <a:r>
              <a:rPr lang="nb-NO" baseline="0" dirty="0"/>
              <a:t>Læringsstøttesenteret har i implementeringsfasen jobbet tett sammen med Blackboard-prosjektet i implementeringsfasen.</a:t>
            </a:r>
          </a:p>
          <a:p>
            <a:pPr marL="171450" indent="-171450">
              <a:buFontTx/>
              <a:buChar char="-"/>
            </a:pPr>
            <a:r>
              <a:rPr lang="nb-NO" baseline="0" dirty="0"/>
              <a:t>På vegne av utdanningsområdet jobber LSS nært med NTNU IT for å utvikle en forvaltningsmodell som også legger til rette for utvikling.</a:t>
            </a:r>
          </a:p>
          <a:p>
            <a:pPr marL="171450" indent="-171450">
              <a:buFontTx/>
              <a:buChar char="-"/>
            </a:pPr>
            <a:r>
              <a:rPr lang="nb-NO" baseline="0" dirty="0"/>
              <a:t>Denne modellen er så generisk at den kan benyttes for å sette i system forvaltningen også av andre verktøy for utdanning, som </a:t>
            </a:r>
          </a:p>
          <a:p>
            <a:pPr marL="628650" lvl="1" indent="-171450">
              <a:buFontTx/>
              <a:buChar char="-"/>
            </a:pPr>
            <a:r>
              <a:rPr lang="nb-NO" baseline="0" dirty="0"/>
              <a:t>Office 365 for </a:t>
            </a:r>
            <a:r>
              <a:rPr lang="nb-NO" baseline="0" dirty="0" err="1"/>
              <a:t>samskriving</a:t>
            </a:r>
            <a:r>
              <a:rPr lang="nb-NO" baseline="0" dirty="0"/>
              <a:t>, samarbeid og deling</a:t>
            </a:r>
          </a:p>
          <a:p>
            <a:pPr marL="628650" lvl="1" indent="-171450">
              <a:buFontTx/>
              <a:buChar char="-"/>
            </a:pPr>
            <a:r>
              <a:rPr lang="nb-NO" baseline="0" dirty="0" err="1"/>
              <a:t>Urkund</a:t>
            </a:r>
            <a:r>
              <a:rPr lang="nb-NO" baseline="0" dirty="0"/>
              <a:t>, plagiatkontroll, </a:t>
            </a:r>
          </a:p>
          <a:p>
            <a:pPr marL="628650" lvl="1" indent="-171450">
              <a:buFontTx/>
              <a:buChar char="-"/>
            </a:pPr>
            <a:r>
              <a:rPr lang="nb-NO" baseline="0" dirty="0" err="1"/>
              <a:t>DLR</a:t>
            </a:r>
            <a:r>
              <a:rPr lang="nb-NO" baseline="0" dirty="0"/>
              <a:t> (uttales «deler») for gjenbruk av læringsressurser, </a:t>
            </a:r>
          </a:p>
          <a:p>
            <a:pPr marL="628650" lvl="1" indent="-171450">
              <a:buFontTx/>
              <a:buChar char="-"/>
            </a:pPr>
            <a:r>
              <a:rPr lang="nb-NO" baseline="0" dirty="0"/>
              <a:t>Inspera for vurdering og eksamen.</a:t>
            </a:r>
          </a:p>
          <a:p>
            <a:pPr marL="171450" indent="-171450">
              <a:buFontTx/>
              <a:buChar char="-"/>
            </a:pPr>
            <a:r>
              <a:rPr lang="nb-NO" baseline="0" dirty="0"/>
              <a:t>Krysskompetansen som finnes i dette miljøet for teknologistøttet læring, er avgjørende også for å utarbeide hvilken kompetanseheving, på hvilket nivå og av hvilket omfang, som trengs for å få utnyttelse av digitale verktøy og tjenester. </a:t>
            </a:r>
          </a:p>
          <a:p>
            <a:pPr marL="0" indent="0">
              <a:buFontTx/>
              <a:buNone/>
            </a:pPr>
            <a:endParaRPr lang="nb-NO" baseline="0" dirty="0"/>
          </a:p>
          <a:p>
            <a:pPr marL="0" indent="0">
              <a:buFontTx/>
              <a:buNone/>
            </a:pPr>
            <a:r>
              <a:rPr lang="nb-NO" b="1" baseline="0" dirty="0"/>
              <a:t>Erfaringsdeling </a:t>
            </a:r>
            <a:r>
              <a:rPr lang="nb-NO" baseline="0" dirty="0"/>
              <a:t>er viktig for å spre de gode ideene og motivere og inspirere stadig flere til å ta i bruk nye lærings- og vurderingsformer. Læringsstøttesenteret driver derfor </a:t>
            </a:r>
          </a:p>
          <a:p>
            <a:pPr marL="171450" indent="-171450">
              <a:buFontTx/>
              <a:buChar char="-"/>
            </a:pPr>
            <a:r>
              <a:rPr lang="nb-NO" baseline="0" dirty="0"/>
              <a:t>Læringstreff lokalt på NTNU</a:t>
            </a:r>
          </a:p>
          <a:p>
            <a:pPr marL="171450" indent="-171450">
              <a:buFontTx/>
              <a:buChar char="-"/>
            </a:pPr>
            <a:r>
              <a:rPr lang="nb-NO" baseline="0" dirty="0"/>
              <a:t>Læringsfestivalen som er en nasjonal konferanse</a:t>
            </a:r>
          </a:p>
          <a:p>
            <a:pPr marL="171450" indent="-171450">
              <a:buFontTx/>
              <a:buChar char="-"/>
            </a:pPr>
            <a:r>
              <a:rPr lang="nb-NO" baseline="0" dirty="0"/>
              <a:t>Tidsskriftet Læring om læring for publisering – foreløpig nasjonalt, men det er åpent for skandinaviske språk. </a:t>
            </a:r>
          </a:p>
          <a:p>
            <a:pPr marL="171450" indent="-171450">
              <a:buFontTx/>
              <a:buChar char="-"/>
            </a:pPr>
            <a:endParaRPr lang="nb-NO" baseline="0" dirty="0"/>
          </a:p>
          <a:p>
            <a:pPr marL="0" indent="0">
              <a:buFontTx/>
              <a:buNone/>
            </a:pPr>
            <a:r>
              <a:rPr lang="nb-NO" b="1" baseline="0" dirty="0"/>
              <a:t>Læringsarealer </a:t>
            </a:r>
            <a:r>
              <a:rPr lang="nb-NO" b="0" baseline="0" dirty="0"/>
              <a:t>har vært en satsing for NTNU, og vil bli det videre gjennom hele campusprosessen. Læringsstøttesenteret har dedikert en halv ressurs til å koordinering, arrangementer, opplæring og dokumentasjon av bruken av disse arealene. LSS ønsker gjerne å bidra med denne kompetansen videre i utviklingen på NTNU.</a:t>
            </a:r>
            <a:endParaRPr lang="nb-NO" b="1" baseline="0" dirty="0"/>
          </a:p>
          <a:p>
            <a:endParaRPr lang="nb-NO" dirty="0"/>
          </a:p>
        </p:txBody>
      </p:sp>
      <p:sp>
        <p:nvSpPr>
          <p:cNvPr id="4" name="Plassholder for lysbildenummer 3"/>
          <p:cNvSpPr>
            <a:spLocks noGrp="1"/>
          </p:cNvSpPr>
          <p:nvPr>
            <p:ph type="sldNum" sz="quarter" idx="10"/>
          </p:nvPr>
        </p:nvSpPr>
        <p:spPr/>
        <p:txBody>
          <a:bodyPr/>
          <a:lstStyle/>
          <a:p>
            <a:fld id="{84620908-84EE-4080-BD52-1407AC83FFF4}" type="slidenum">
              <a:rPr lang="nb-NO" smtClean="0"/>
              <a:t>25</a:t>
            </a:fld>
            <a:endParaRPr lang="nb-NO"/>
          </a:p>
        </p:txBody>
      </p:sp>
    </p:spTree>
    <p:extLst>
      <p:ext uri="{BB962C8B-B14F-4D97-AF65-F5344CB8AC3E}">
        <p14:creationId xmlns:p14="http://schemas.microsoft.com/office/powerpoint/2010/main" val="93166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Nytt tilbud:</a:t>
            </a:r>
            <a:r>
              <a:rPr lang="nb-NO" baseline="0" dirty="0"/>
              <a:t> </a:t>
            </a:r>
            <a:r>
              <a:rPr lang="nb-NO" dirty="0"/>
              <a:t>200 timer fordelt over ett studieår.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 Oppnådd basiskompetanse skal utgjøre en solid plattform for den enkelte underviser som gir mulighet til å utvikle seg videre i meritteringssystemet. Læringsutbyttebeskrivelser (LUB) i tråd med nasjonalt kvalifikasjonsrammeverk (NKR) og UHRs veiledende retningslinjer skal ligge til grunn for det nye tilbudet.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sz="1200" kern="1200" dirty="0">
                <a:solidFill>
                  <a:schemeClr val="tx1"/>
                </a:solidFill>
                <a:effectLst/>
                <a:latin typeface="+mn-lt"/>
                <a:ea typeface="+mn-ea"/>
                <a:cs typeface="+mn-cs"/>
              </a:rPr>
              <a:t>Seksjon for universitetspedagogikk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har fått ansvar for utvikling av et nytt tilbud som skal piloteres og evalueres fra 2018 til 2021. Tilbudet gjennomføres første gang med oppstart våren 2019 (65 ansatte) og skal fra høsten 2019 være tilgjengelig for alle ansatte ved NTNU.</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Tilbudet er forskningsbasert og skal bidra til at deltakerne behersker grunnleggende ferdigheter innen planlegging, gjennomføring, evaluering og utvikling av undervisning. Dette omfatter både veiledning, læring og vurdering.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Opplegget er modulbasert med en introduksjonsmodul, tverrfaglig kollegaveiledning, et prosjekt knyttet til egen undervisning og flere valgbare moduler a 20 timer. Til sammen utgjør tilbudet et arbeidsomfang på 200 timer for deltakerne. Introduksjonsmodulen undervises primært av ansatte ved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mens de valgbare modulene skal tilbys fra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støtteenheter og fakulteter. For at tilbudet skal oppleves relevant, er det viktig at fakultetene bidrar med moduler som er aktuelle for ansatte innen ulike utdanningsområder.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Modulbasert betyr også at ansatte kan ta moduler </a:t>
            </a:r>
            <a:r>
              <a:rPr lang="nb-NO" sz="1200" i="1" kern="1200" dirty="0">
                <a:solidFill>
                  <a:schemeClr val="tx1"/>
                </a:solidFill>
                <a:effectLst/>
                <a:latin typeface="+mn-lt"/>
                <a:ea typeface="+mn-ea"/>
                <a:cs typeface="+mn-cs"/>
              </a:rPr>
              <a:t>etter</a:t>
            </a:r>
            <a:r>
              <a:rPr lang="nb-NO" sz="1200" kern="1200" dirty="0">
                <a:solidFill>
                  <a:schemeClr val="tx1"/>
                </a:solidFill>
                <a:effectLst/>
                <a:latin typeface="+mn-lt"/>
                <a:ea typeface="+mn-ea"/>
                <a:cs typeface="+mn-cs"/>
              </a:rPr>
              <a:t> at de har oppfylt kravene for utdanningsfaglig basiskompetanse og kontinuerlig utvikle denne kompetansen. Dette ivaretar behovet for økt kompetansetilbud som følger med de nye retningslinjene og vil bidra til mer kontinuerlig utvikling og forbedring av utdanning ved NTNU. Med dette vil det finnes tilbud som kan brukes på veien mot opprykk til professor eller merittering.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26</a:t>
            </a:fld>
            <a:endParaRPr lang="nb-NO"/>
          </a:p>
        </p:txBody>
      </p:sp>
    </p:spTree>
    <p:extLst>
      <p:ext uri="{BB962C8B-B14F-4D97-AF65-F5344CB8AC3E}">
        <p14:creationId xmlns:p14="http://schemas.microsoft.com/office/powerpoint/2010/main" val="388700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Arbeidet med pedagogisk merittering startet i samarbeid med Universitetet i Tromsø i 2015. En felles arbeidsgruppe leverte i 2016 rapporten «Innsats for kvalitet», og målet var å danne grunnlag for et system som er så generisk at det også kan utbredes til resten av sektoren.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I Stortingsmelding 16 (2016-2017) Kultur for kvalitet i høyere utdanning, side 22, sies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a:t>
            </a:r>
            <a:r>
              <a:rPr lang="nb-NO" dirty="0"/>
              <a:t>Regjeringen krever at universitetene og høyskolene utvikler pedagogiske meritteringssystemer for å stimulere til økt undervisningsinnsats og for å belønne viktig utviklingsarbeid. Meritteringssystemene skal fremme utdanningskvalitet gjennom å gi de faglig ansatte uttelling for dokumenterte resultater. </a:t>
            </a:r>
            <a:r>
              <a:rPr lang="nb-NO" b="0" dirty="0"/>
              <a:t>Ett av målene med denne stortingsmeldingen er at utdanningsvirksomhetens status skal øke og undervisningskompetanse vektlegges tyngre enn i dag, ikke bare ved ansettelse, men gjennom hele karrieren</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NTNU utlyste første søknadsperiode </a:t>
            </a:r>
            <a:r>
              <a:rPr lang="nb-NO" dirty="0"/>
              <a:t>- en pilot - </a:t>
            </a:r>
            <a:r>
              <a:rPr lang="nb-NO" baseline="0" dirty="0"/>
              <a:t>fra 15. august til 15. oktober 2017</a:t>
            </a:r>
            <a:r>
              <a:rPr lang="nb-NO" dirty="0">
                <a:cs typeface="Calibri"/>
              </a:rPr>
              <a:t>.  </a:t>
            </a:r>
            <a:r>
              <a:rPr lang="nb-NO" dirty="0"/>
              <a:t>Søknadskomiteen</a:t>
            </a:r>
            <a:r>
              <a:rPr lang="nb-NO" baseline="0" dirty="0"/>
              <a:t> er bredt sammensatt, med erfaring fra universitetet i Lund, i Tromsø, Faglig leder av arbeidet og studentrepresentant. I tillegg har en fagnær representant fra hvert fakultet deltatt i arbeidet. I </a:t>
            </a:r>
            <a:r>
              <a:rPr lang="nb-NO" dirty="0"/>
              <a:t>denne første</a:t>
            </a:r>
            <a:r>
              <a:rPr lang="nb-NO" baseline="0" dirty="0"/>
              <a:t> </a:t>
            </a:r>
            <a:r>
              <a:rPr lang="nb-NO" dirty="0"/>
              <a:t>pilotperioden</a:t>
            </a:r>
            <a:r>
              <a:rPr lang="nb-NO" baseline="0" dirty="0"/>
              <a:t> fikk vi inn 37 søknader, 9 undervisere ble merittert</a:t>
            </a:r>
            <a:r>
              <a:rPr lang="nb-NO" dirty="0"/>
              <a:t> – se bildet:</a:t>
            </a:r>
            <a:r>
              <a:rPr lang="nb-NO" baseline="0" dirty="0"/>
              <a:t> Hans Georg </a:t>
            </a:r>
            <a:r>
              <a:rPr lang="nb-NO" baseline="0" dirty="0" err="1"/>
              <a:t>Schaathun</a:t>
            </a:r>
            <a:r>
              <a:rPr lang="nb-NO" baseline="0" dirty="0"/>
              <a:t>, Jan Ketil Rød, Eirik J. Irgens, Henning Fjørtoft, Hilde Lea Lein, Frank Alexander </a:t>
            </a:r>
            <a:r>
              <a:rPr lang="nb-NO" baseline="0" dirty="0" err="1"/>
              <a:t>Kraemer</a:t>
            </a:r>
            <a:r>
              <a:rPr lang="nb-NO" baseline="0" dirty="0"/>
              <a:t>, Lars Lundheim, Jan Frode Hatlen, Jonathan Wright (ikke på bildet).</a:t>
            </a:r>
          </a:p>
          <a:p>
            <a:endParaRPr lang="nb-NO" baseline="0" dirty="0"/>
          </a:p>
          <a:p>
            <a:endParaRPr lang="nb-NO" baseline="0" dirty="0"/>
          </a:p>
          <a:p>
            <a:r>
              <a:rPr lang="nb-NO" b="1" baseline="0" dirty="0"/>
              <a:t>2018:</a:t>
            </a:r>
          </a:p>
          <a:p>
            <a:r>
              <a:rPr lang="nb-NO" b="0" baseline="0" dirty="0"/>
              <a:t>Andre utlysningsperiode ble gjennomført fra 15. april til 15. september. Denne gangen kom det inn 23 søknader, hvorav 9 kvinner.</a:t>
            </a:r>
          </a:p>
          <a:p>
            <a:r>
              <a:rPr lang="nb-NO" b="0" baseline="0" dirty="0"/>
              <a:t>I denne andre runden ble det også åpnet for at førstelektorer og dosenter kunne søke om status som merittert underviser.</a:t>
            </a:r>
          </a:p>
          <a:p>
            <a:pPr marL="228600" indent="-228600">
              <a:buAutoNum type="arabicPeriod"/>
            </a:pPr>
            <a:endParaRPr lang="nb-NO" b="0" baseline="0" dirty="0"/>
          </a:p>
          <a:p>
            <a:pPr marL="0" indent="0">
              <a:buNone/>
            </a:pPr>
            <a:r>
              <a:rPr lang="nb-NO" b="1" baseline="0" dirty="0"/>
              <a:t>Videre:</a:t>
            </a:r>
          </a:p>
          <a:p>
            <a:pPr marL="0" indent="0">
              <a:buNone/>
            </a:pPr>
            <a:r>
              <a:rPr lang="nb-NO" b="0" baseline="0" dirty="0"/>
              <a:t>Det er tenkt å opprette et «</a:t>
            </a:r>
            <a:r>
              <a:rPr lang="nb-NO" b="0" baseline="0" dirty="0" err="1"/>
              <a:t>Teaching</a:t>
            </a:r>
            <a:r>
              <a:rPr lang="nb-NO" b="0" baseline="0" dirty="0"/>
              <a:t> </a:t>
            </a:r>
            <a:r>
              <a:rPr lang="nb-NO" b="0" baseline="0" dirty="0" err="1"/>
              <a:t>academy</a:t>
            </a:r>
            <a:r>
              <a:rPr lang="nb-NO" b="0" baseline="0" dirty="0"/>
              <a:t>» for meritterte undervisere. Det er ikke ferdig formulert hva dette skal bli, men ordningen bør legge til rette for videre utvikling av de meritterte i samarbeid, og for en form hvor NTNU kan utnytte deres kompetanse på institusjonsnivå.</a:t>
            </a:r>
          </a:p>
        </p:txBody>
      </p:sp>
      <p:sp>
        <p:nvSpPr>
          <p:cNvPr id="4" name="Plassholder for lysbildenummer 3"/>
          <p:cNvSpPr>
            <a:spLocks noGrp="1"/>
          </p:cNvSpPr>
          <p:nvPr>
            <p:ph type="sldNum" sz="quarter" idx="10"/>
          </p:nvPr>
        </p:nvSpPr>
        <p:spPr/>
        <p:txBody>
          <a:bodyPr/>
          <a:lstStyle/>
          <a:p>
            <a:fld id="{84620908-84EE-4080-BD52-1407AC83FFF4}" type="slidenum">
              <a:rPr lang="nb-NO" smtClean="0"/>
              <a:t>27</a:t>
            </a:fld>
            <a:endParaRPr lang="nb-NO"/>
          </a:p>
        </p:txBody>
      </p:sp>
    </p:spTree>
    <p:extLst>
      <p:ext uri="{BB962C8B-B14F-4D97-AF65-F5344CB8AC3E}">
        <p14:creationId xmlns:p14="http://schemas.microsoft.com/office/powerpoint/2010/main" val="1027010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Universitetsskolesamarbeidet i Trondheim (</a:t>
            </a:r>
            <a:r>
              <a:rPr lang="nb-NO" dirty="0" err="1"/>
              <a:t>USSiT</a:t>
            </a:r>
            <a:r>
              <a:rPr lang="nb-NO" dirty="0"/>
              <a:t>) er et partnerskap om universitetsskoler mellom NTNU, Trondheim kommune og Trøndelag fylkeskommune. Hensikten er å fremme samarbeid mellom universitet og universitetsskoler om forskning og utviklingsarbeid, med mål om en framtidsrettet skole og lærerutdanning med best mulig læring for elever og studenter.</a:t>
            </a:r>
            <a:endParaRPr lang="nb-NO" dirty="0">
              <a:cs typeface="Calibri" panose="020F0502020204030204"/>
            </a:endParaRPr>
          </a:p>
          <a:p>
            <a:endParaRPr lang="nb-NO" dirty="0"/>
          </a:p>
          <a:p>
            <a:r>
              <a:rPr lang="nb-NO" dirty="0" err="1"/>
              <a:t>USSiT</a:t>
            </a:r>
            <a:r>
              <a:rPr lang="nb-NO" dirty="0"/>
              <a:t> tar utgangspunkt i universitetssykehusmodellen, og idéen om </a:t>
            </a:r>
            <a:r>
              <a:rPr lang="nb-NO" dirty="0" err="1"/>
              <a:t>praksisnær</a:t>
            </a:r>
            <a:r>
              <a:rPr lang="nb-NO" dirty="0"/>
              <a:t> og praksisrelevant forskning er basert på et tett samarbeid mellom forskere, lærere og studenter. Kjernen i samarbeidet er samskapt forskning med relevans for lærerutdanning og skole. I samarbeid med skoleeierne, Trøndelag fylkeskommune og Trondheim kommune, vil forskningen bli delt med andre skoler og dermed styrke utviklingen av skolene i Trondheim og Trøndelag.</a:t>
            </a:r>
            <a:endParaRPr lang="nb-NO" dirty="0">
              <a:cs typeface="Calibri"/>
            </a:endParaRPr>
          </a:p>
          <a:p>
            <a:endParaRPr lang="nb-NO" dirty="0"/>
          </a:p>
          <a:p>
            <a:r>
              <a:rPr lang="nb-NO" dirty="0" err="1"/>
              <a:t>USSiT</a:t>
            </a:r>
            <a:r>
              <a:rPr lang="nb-NO" dirty="0"/>
              <a:t> omfatter tre universitetsskoler; en barneskole, en ungdomsskole og en videregående skole - og alle NTNUs lærerutdanninger (grunnskolelærerutdanningene 1–7 og 5–10), lektorutdanningene 5LU, praktisk-pedagogisk utdanninger PPU og FPPU og yrkesfaglærerutdanningen).</a:t>
            </a:r>
            <a:endParaRPr lang="nb-NO">
              <a:cs typeface="Calibri" panose="020F0502020204030204"/>
            </a:endParaRPr>
          </a:p>
          <a:p>
            <a:pPr marL="170815" indent="-170815">
              <a:buFont typeface="Arial" panose="020B0604020202020204" pitchFamily="34" charset="0"/>
              <a:buChar char="•"/>
            </a:pPr>
            <a:endParaRPr lang="nb-NO" dirty="0"/>
          </a:p>
          <a:p>
            <a:r>
              <a:rPr lang="nb-NO" dirty="0"/>
              <a:t>Skolene som inngår i USSIT er: Huseby barneskole, Charlottenlund ungdomsskole og Charlottenlund videregående skole.</a:t>
            </a:r>
            <a:endParaRPr lang="nb-NO" baseline="0" dirty="0">
              <a:cs typeface="Calibri" panose="020F0502020204030204"/>
            </a:endParaRPr>
          </a:p>
          <a:p>
            <a:pPr marL="171193" indent="-171193">
              <a:buFont typeface="Arial" panose="020B0604020202020204" pitchFamily="34" charset="0"/>
              <a:buChar char="•"/>
            </a:pPr>
            <a:endParaRPr lang="nb-NO" baseline="0" dirty="0"/>
          </a:p>
          <a:p>
            <a:endParaRPr lang="nb-NO" baseline="0" dirty="0">
              <a:cs typeface="Calibri" panose="020F0502020204030204"/>
            </a:endParaRPr>
          </a:p>
          <a:p>
            <a:endParaRPr lang="nb-NO" baseline="0" dirty="0"/>
          </a:p>
        </p:txBody>
      </p:sp>
      <p:sp>
        <p:nvSpPr>
          <p:cNvPr id="4" name="Plassholder for lysbildenummer 3"/>
          <p:cNvSpPr>
            <a:spLocks noGrp="1"/>
          </p:cNvSpPr>
          <p:nvPr>
            <p:ph type="sldNum" sz="quarter" idx="10"/>
          </p:nvPr>
        </p:nvSpPr>
        <p:spPr/>
        <p:txBody>
          <a:bodyPr/>
          <a:lstStyle/>
          <a:p>
            <a:fld id="{A482AB14-0B57-4E89-9980-A52BD9194B71}" type="slidenum">
              <a:rPr lang="nb-NO" smtClean="0"/>
              <a:t>28</a:t>
            </a:fld>
            <a:endParaRPr lang="nb-NO"/>
          </a:p>
        </p:txBody>
      </p:sp>
    </p:spTree>
    <p:extLst>
      <p:ext uri="{BB962C8B-B14F-4D97-AF65-F5344CB8AC3E}">
        <p14:creationId xmlns:p14="http://schemas.microsoft.com/office/powerpoint/2010/main" val="278698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NTNU fikk to</a:t>
            </a:r>
            <a:r>
              <a:rPr lang="nb-NO" baseline="0" dirty="0"/>
              <a:t> sentre for fremragende utdanning </a:t>
            </a:r>
            <a:r>
              <a:rPr lang="nb-NO" sz="1200" dirty="0"/>
              <a:t>høsten 2016,</a:t>
            </a:r>
            <a:r>
              <a:rPr lang="nb-NO" sz="1200" baseline="0" dirty="0"/>
              <a:t> med oppstart 2017. Prosjektperiode for begge: 2017-2021.</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senter får mellom fire og åtte mill. kroner årlig. Formålet er å stimulere til fremragende utdanning. SFU-ene skal også bidra til gode relasjoner mellom utdanning og samfunns- og yrkesfelt, samt spredning av kunnskap.</a:t>
            </a:r>
          </a:p>
          <a:p>
            <a:endParaRPr lang="nb-NO" dirty="0"/>
          </a:p>
          <a:p>
            <a:r>
              <a:rPr lang="nb-NO" dirty="0"/>
              <a:t>SFU: varighet</a:t>
            </a:r>
            <a:r>
              <a:rPr lang="nb-NO" baseline="0" dirty="0"/>
              <a:t> i 5 år, med mulighet for forlengelse i 5 nye år.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Entrepreneurship</a:t>
            </a:r>
            <a:r>
              <a:rPr lang="nb-NO" b="1" dirty="0"/>
              <a:t> as a </a:t>
            </a:r>
            <a:r>
              <a:rPr lang="nb-NO" b="1" dirty="0" err="1"/>
              <a:t>vehicle</a:t>
            </a:r>
            <a:r>
              <a:rPr lang="nb-NO" b="1" dirty="0"/>
              <a:t> for student </a:t>
            </a:r>
            <a:r>
              <a:rPr lang="nb-NO" b="1" dirty="0" err="1"/>
              <a:t>engagement</a:t>
            </a:r>
            <a:r>
              <a:rPr lang="nb-NO" b="1" dirty="0"/>
              <a:t> and learning (</a:t>
            </a:r>
            <a:r>
              <a:rPr lang="nb-NO" b="1" dirty="0" err="1"/>
              <a:t>ENgage</a:t>
            </a:r>
            <a:r>
              <a:rPr lang="nb-NO" b="1" dirty="0"/>
              <a:t>)</a:t>
            </a:r>
            <a:r>
              <a:rPr lang="nb-NO" dirty="0"/>
              <a:t> springer ut fra Fakultet for samfunnsvitenskap og teknologiledelse, men er et konsortium som består av en rekke deltakere, som Entreprenørskolen, Eksperter i Team, </a:t>
            </a:r>
            <a:r>
              <a:rPr lang="nb-NO" dirty="0" err="1"/>
              <a:t>TrollLABs</a:t>
            </a:r>
            <a:r>
              <a:rPr lang="nb-NO" dirty="0"/>
              <a:t> og Spark NTNU. Senteret ledes av Roger Sørheim.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Fra NOKUT sine</a:t>
            </a:r>
            <a:r>
              <a:rPr lang="nb-NO" baseline="0" dirty="0"/>
              <a:t> SFU-sider:</a:t>
            </a:r>
          </a:p>
          <a:p>
            <a:pPr marL="171450" indent="-171450">
              <a:buFont typeface="Arial" panose="020B0604020202020204" pitchFamily="34" charset="0"/>
              <a:buChar char="•"/>
            </a:pPr>
            <a:r>
              <a:rPr lang="nb-NO" dirty="0" err="1"/>
              <a:t>engage</a:t>
            </a:r>
            <a:r>
              <a:rPr lang="nb-NO" dirty="0"/>
              <a:t> ønsker å øke antallet studenter med </a:t>
            </a:r>
            <a:r>
              <a:rPr lang="nb-NO" dirty="0" err="1"/>
              <a:t>entreprenørielle</a:t>
            </a:r>
            <a:r>
              <a:rPr lang="nb-NO" dirty="0"/>
              <a:t> ferdigheter og tankesett som gjør dem til endringsagenter i en rekke kontekster i Norge og  resten av verden. Formålet med senteret er å utdanne studenter til å møte komplekse samfunnsutfordringer gjennom entreprenørskap uavhengig av næring eller bransje.</a:t>
            </a:r>
          </a:p>
          <a:p>
            <a:pPr marL="171450" indent="-171450">
              <a:buFont typeface="Arial" panose="020B0604020202020204" pitchFamily="34" charset="0"/>
              <a:buChar char="•"/>
            </a:pPr>
            <a:r>
              <a:rPr lang="nb-NO" dirty="0" err="1"/>
              <a:t>engage</a:t>
            </a:r>
            <a:r>
              <a:rPr lang="nb-NO" dirty="0"/>
              <a:t> utvikler utdanning for studenter fra alle disipliner og profesjoner. Senteret setter studentenes engasjement og kreativitet i sentrum for å gjøre dem i stand til å håndtere fremtidige utfordringer. Gjennom tverrfaglig samarbeid i virkelige prosjekter får studentene kunnskap og kompetanse både i og utenfor klasserommet.</a:t>
            </a:r>
          </a:p>
          <a:p>
            <a:pPr marL="171450" indent="-171450">
              <a:buFont typeface="Arial" panose="020B0604020202020204" pitchFamily="34" charset="0"/>
              <a:buChar char="•"/>
            </a:pPr>
            <a:r>
              <a:rPr lang="nb-NO" dirty="0"/>
              <a:t>Sammen med deres samarbeidspartnere får studentene blant annet utvikle egne bedrifter, realisere forretningsideer og jobbe med reelle samfunnsutfordringer. Gjennom konsortium bestående av NTNUs entreprenørskole, Handelshøgskolen Nord Universitet, Spark NTNU, </a:t>
            </a:r>
            <a:r>
              <a:rPr lang="nb-NO" dirty="0" err="1"/>
              <a:t>TrollLABS</a:t>
            </a:r>
            <a:r>
              <a:rPr lang="nb-NO" dirty="0"/>
              <a:t> og Eksperter i team ved NTNU skal </a:t>
            </a:r>
            <a:r>
              <a:rPr lang="nb-NO" dirty="0" err="1"/>
              <a:t>engage</a:t>
            </a:r>
            <a:r>
              <a:rPr lang="nb-NO" dirty="0"/>
              <a:t> få engasjerte lærings- og forskningsaktiviteter. I tillegg har senteret flere partnere fra både inn- og utland.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b="1" dirty="0" err="1"/>
              <a:t>Excellent</a:t>
            </a:r>
            <a:r>
              <a:rPr lang="nb-NO" b="1" dirty="0"/>
              <a:t> IT Education (ExcITEd)</a:t>
            </a:r>
            <a:r>
              <a:rPr lang="nb-NO" dirty="0"/>
              <a:t> springer ut fra IME-fakultetet ved NTNU. Målet for dette senteret er å løfte tertiær utdanning i Norge, altså all utdanning over videregående nivå og fagskoler. Stikkord: Økt læring gjennom økt studentmedvirkning, mer fokus på prosjektbasert læring, tidligere studentinvolvering i </a:t>
            </a:r>
            <a:r>
              <a:rPr lang="nb-NO" dirty="0" err="1"/>
              <a:t>fou</a:t>
            </a:r>
            <a:r>
              <a:rPr lang="nb-NO" dirty="0"/>
              <a:t>-aktivitet. Senteret satser sterkt på utprøving og </a:t>
            </a:r>
            <a:r>
              <a:rPr lang="nb-NO" dirty="0" err="1"/>
              <a:t>tildels</a:t>
            </a:r>
            <a:r>
              <a:rPr lang="nb-NO" dirty="0"/>
              <a:t> utvikling av it-baserte læringsverktøy. Det samme fagmiljøet var også finalist i 2013, da under navnet 2-IT. Senteret ledes av Guttorm Sindre.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Fra NOKUT sine</a:t>
            </a:r>
            <a:r>
              <a:rPr lang="nb-NO" baseline="0" dirty="0"/>
              <a:t> SFU-sider:</a:t>
            </a:r>
          </a:p>
          <a:p>
            <a:pPr marL="171450" indent="-171450">
              <a:buFont typeface="Arial" panose="020B0604020202020204" pitchFamily="34" charset="0"/>
              <a:buChar char="•"/>
            </a:pPr>
            <a:r>
              <a:rPr lang="nb-NO" dirty="0"/>
              <a:t>ExcITEd har som mål å sette Norge i spissen for nyskapende IT-utdanning og å gjøre IKT-fag mer attraktive for unge mennesker. For å oppnå dette har senteret blant annet tett samarbeid med studentene, andre fakulteter og potensielle arbeidsgivere – og ikke minst skoleverket. ExcITEd ønsker å øke mangfoldet innenfor IT-utdanningen ved å forbedre kunnskapen om ulike IT-fag og yrkesmulighetene innenfor dette feltet.</a:t>
            </a:r>
          </a:p>
          <a:p>
            <a:pPr marL="171450" indent="-171450">
              <a:buFont typeface="Arial" panose="020B0604020202020204" pitchFamily="34" charset="0"/>
              <a:buChar char="•"/>
            </a:pPr>
            <a:r>
              <a:rPr lang="nb-NO" dirty="0"/>
              <a:t>ExcITEd ønsker å heve kvaliteten på IT-utdanningen i både Norge og utlandet. Senteret bruker derfor forskningsbasert kunnskap om didaktikk innenfor IT-fag. Gjennom å evaluere nye læringsmetoder og samarbeide med studenter og på tvers av fag, skal senteret finne suksessfaktorene som bidrar til godt læringsmiljø.</a:t>
            </a:r>
          </a:p>
          <a:p>
            <a:pPr marL="171450" indent="-171450">
              <a:buFont typeface="Arial" panose="020B0604020202020204" pitchFamily="34" charset="0"/>
              <a:buChar char="•"/>
            </a:pPr>
            <a:r>
              <a:rPr lang="nb-NO" dirty="0"/>
              <a:t>Prosjektbasert læring står sentralt hos ExcITEd og senteret bruker aktive læringsmetoder for å oppnå sine mål. Disse metodene er for eksempel at studenter lærer av hverandre, bruk av toppmoderne teknologi og nettverksbygging med næringslivet. Et viktig poeng for ExcITEd er at studentene skal få utfolde seg og selv skal kunne utforme sine egne prosjekter – noen ganger helt frem til ferdige produkter.  Slik håper de på at studentene bygger kompetanse til å jobbe kreativt på reell "lekeplass".</a:t>
            </a:r>
          </a:p>
          <a:p>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29</a:t>
            </a:fld>
            <a:endParaRPr lang="nb-NO"/>
          </a:p>
        </p:txBody>
      </p:sp>
    </p:spTree>
    <p:extLst>
      <p:ext uri="{BB962C8B-B14F-4D97-AF65-F5344CB8AC3E}">
        <p14:creationId xmlns:p14="http://schemas.microsoft.com/office/powerpoint/2010/main" val="51497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NTNU-studentene har et stort engasjement og driver det meste som foregår av studentaktiviteter selv.</a:t>
            </a:r>
            <a:endParaRPr lang="en-US" dirty="0"/>
          </a:p>
          <a:p>
            <a:r>
              <a:rPr lang="nb-NO" dirty="0"/>
              <a:t>Alle NTNUs studiebyer er preget av et godt studiemiljø og nærhet til næringslivet.</a:t>
            </a:r>
            <a:endParaRPr lang="en-US" dirty="0"/>
          </a:p>
          <a:p>
            <a:r>
              <a:rPr lang="nb-NO" dirty="0"/>
              <a:t>Studenten trekker selv frem det gode studiemiljøet som en av grunnene til at de søker seg til NTNU. Studiemiljøene preges av mye sosialt som studentene organiserer selv, alt fra idrett og kultur til bedriftsdager og studieturer.</a:t>
            </a:r>
          </a:p>
          <a:p>
            <a:r>
              <a:rPr lang="nb-NO" dirty="0"/>
              <a:t>Det er også gode treningsmuligheter for studentene og hver by har sitt "</a:t>
            </a:r>
            <a:r>
              <a:rPr lang="nb-NO" dirty="0" err="1"/>
              <a:t>Studenterhus</a:t>
            </a:r>
            <a:r>
              <a:rPr lang="nb-NO" dirty="0"/>
              <a:t>" for studentarrangementer.</a:t>
            </a:r>
          </a:p>
          <a:p>
            <a:endParaRPr lang="nb-NO" dirty="0"/>
          </a:p>
          <a:p>
            <a:r>
              <a:rPr lang="nb-NO" dirty="0"/>
              <a:t>Når studentene starter på studiet blir de i de første ukene kjent med studiebyen, studiestedet og hverandre gjennom det som kalles Fadderuken. I Fadderuken blir nye studenter integrert i studiet og miljøet aktiviteter - og de får en "fadder" som er en erfaren student som går på samme studie som de selv men i et høyere årskurs.</a:t>
            </a:r>
          </a:p>
          <a:p>
            <a:endParaRPr lang="nb-NO" dirty="0"/>
          </a:p>
          <a:p>
            <a:r>
              <a:rPr lang="nb-NO" dirty="0"/>
              <a:t>Studiemiljøet preges mye av Linjeforeningene. En Linjeforening er en samling av studenter fra et spesifikt studieprogram som i fellesskap jobber for å skape et bede sosialt og faglig miljø. De arrangerer seminarer, fagdager og bedriftspresentasjoner hvor studentene møter aktører i næringslivet og mange får seg på denne måten sommerjobb.</a:t>
            </a:r>
          </a:p>
          <a:p>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30</a:t>
            </a:fld>
            <a:endParaRPr lang="nb-NO"/>
          </a:p>
        </p:txBody>
      </p:sp>
    </p:spTree>
    <p:extLst>
      <p:ext uri="{BB962C8B-B14F-4D97-AF65-F5344CB8AC3E}">
        <p14:creationId xmlns:p14="http://schemas.microsoft.com/office/powerpoint/2010/main" val="2871104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a:t>
            </a:r>
            <a:r>
              <a:rPr lang="nb-NO" b="1" dirty="0"/>
              <a:t>Trondheim</a:t>
            </a:r>
            <a:r>
              <a:rPr lang="nb-NO" dirty="0"/>
              <a:t> til Norges beste </a:t>
            </a:r>
            <a:r>
              <a:rPr lang="nb-NO" dirty="0" err="1"/>
              <a:t>studieby</a:t>
            </a:r>
            <a:r>
              <a:rPr lang="nb-NO" dirty="0"/>
              <a:t>?</a:t>
            </a:r>
            <a:endParaRPr lang="en-US" dirty="0"/>
          </a:p>
          <a:p>
            <a:endParaRPr lang="nb-NO" dirty="0"/>
          </a:p>
          <a:p>
            <a:r>
              <a:rPr lang="nb-NO" dirty="0"/>
              <a:t>Mer</a:t>
            </a:r>
            <a:r>
              <a:rPr lang="nb-NO" baseline="0" dirty="0"/>
              <a:t> enn hver femte innbygger er student – dette gjør at studentene utgjør en stor andel av befolkningen i Trondheim.</a:t>
            </a:r>
            <a:r>
              <a:rPr lang="nb-NO" dirty="0"/>
              <a:t> Dette gjør studentene til en sterk gruppe som setter sitt preg på byen, og det betyr at det er masse av tilbud for og av studenter hele året gjennom. </a:t>
            </a:r>
          </a:p>
          <a:p>
            <a:r>
              <a:rPr lang="nb-NO" baseline="0" dirty="0"/>
              <a:t>Byen yrer av liv når studentene er her, og det er merkbart både når studentene har store arrangement og når det er sommerferie.</a:t>
            </a:r>
          </a:p>
          <a:p>
            <a:endParaRPr lang="nb-NO" baseline="0" dirty="0"/>
          </a:p>
          <a:p>
            <a:r>
              <a:rPr lang="nb-NO" baseline="0" dirty="0"/>
              <a:t>Frivilligheten står sentralt i Trondheim som </a:t>
            </a:r>
            <a:r>
              <a:rPr lang="nb-NO" baseline="0" dirty="0" err="1"/>
              <a:t>studieby</a:t>
            </a:r>
            <a:r>
              <a:rPr lang="nb-NO" baseline="0" dirty="0"/>
              <a:t>. Nesten alt av studentaktiviteter baserer seg på frivillighet. Her ser dere noen av de frivillige organisasjonene som er av studenter for studenter.</a:t>
            </a:r>
          </a:p>
          <a:p>
            <a:r>
              <a:rPr lang="nb-NO" baseline="0" dirty="0"/>
              <a:t>Studentersamfundet, NTNUI, Under Dusken, UKA, </a:t>
            </a:r>
            <a:r>
              <a:rPr lang="nb-NO" baseline="0" dirty="0" err="1"/>
              <a:t>ISFiT</a:t>
            </a:r>
            <a:r>
              <a:rPr lang="nb-NO" baseline="0" dirty="0"/>
              <a:t>.</a:t>
            </a:r>
          </a:p>
          <a:p>
            <a:r>
              <a:rPr lang="nb-NO" dirty="0"/>
              <a:t>I tillegg</a:t>
            </a:r>
            <a:r>
              <a:rPr lang="nb-NO" baseline="0" dirty="0"/>
              <a:t> </a:t>
            </a:r>
            <a:r>
              <a:rPr lang="nb-NO" dirty="0"/>
              <a:t>er det </a:t>
            </a:r>
            <a:r>
              <a:rPr lang="nb-NO" baseline="0" dirty="0"/>
              <a:t>Linjeforeninger og studentbedrifter som tilbyr en sosial arena for sine medlemmer både for personlig og faglig utvikling.</a:t>
            </a:r>
            <a:br>
              <a:rPr lang="en-US" dirty="0"/>
            </a:br>
            <a:endParaRPr lang="nb-NO" dirty="0"/>
          </a:p>
          <a:p>
            <a:r>
              <a:rPr lang="nb-NO" dirty="0"/>
              <a:t>Studentersamfundet i Trondhjem:</a:t>
            </a:r>
            <a:r>
              <a:rPr lang="nb-NO" baseline="0" dirty="0"/>
              <a:t> En organisasjon for studenter i Trondheim, som eies og drives av sine rundt 12 000 medlemmer.</a:t>
            </a:r>
            <a:r>
              <a:rPr lang="nb-NO" dirty="0"/>
              <a:t> Det røde, runde huset rommer en kafé og en restaurant i tillegg til utallige barer, og det arrangeres konserter, en mengde kulturarrangementer og debatter gjennom hele året. Det aller meste av arbeid i Studentersamfundet i Trondheim gjøres på dugnad av studenter. Arbeidet er organisert i enheter som kalles </a:t>
            </a:r>
            <a:r>
              <a:rPr lang="nb-NO" i="1" dirty="0"/>
              <a:t>gjenger, </a:t>
            </a:r>
            <a:r>
              <a:rPr lang="nb-NO" dirty="0"/>
              <a:t>og det fins gjenger som driver med alt fra student-radio, teater og symfoniorkester til markedsføring, kafé- og serveringsdrift og renovering av selve bygget. Hele 1250 studenter jobber </a:t>
            </a:r>
            <a:r>
              <a:rPr lang="nb-NO" i="1" dirty="0"/>
              <a:t>frivillig </a:t>
            </a:r>
            <a:r>
              <a:rPr lang="nb-NO" dirty="0"/>
              <a:t>på </a:t>
            </a:r>
            <a:r>
              <a:rPr lang="nb-NO" dirty="0" err="1"/>
              <a:t>Samfundet</a:t>
            </a:r>
            <a:r>
              <a:rPr lang="nb-NO" dirty="0"/>
              <a:t>.</a:t>
            </a:r>
          </a:p>
          <a:p>
            <a:endParaRPr lang="nb-NO" dirty="0"/>
          </a:p>
          <a:p>
            <a:r>
              <a:rPr lang="nb-NO" dirty="0"/>
              <a:t>Eksempler på noen gjenger ved Studentersamfundet er Under Dusken, UKA og </a:t>
            </a:r>
            <a:r>
              <a:rPr lang="nb-NO" dirty="0" err="1"/>
              <a:t>ISFiT</a:t>
            </a:r>
            <a:r>
              <a:rPr lang="nb-NO" dirty="0"/>
              <a:t>.</a:t>
            </a:r>
          </a:p>
          <a:p>
            <a:r>
              <a:rPr lang="nb-NO" b="1" dirty="0"/>
              <a:t>Under Dusken</a:t>
            </a:r>
            <a:r>
              <a:rPr lang="nb-NO" dirty="0"/>
              <a:t> Er Skandinavias eldste aktive studentavis. Dette er en gratis avis som lages av studenter, og konsentrerer seg studentaktuelle tema og innhold.</a:t>
            </a:r>
          </a:p>
          <a:p>
            <a:r>
              <a:rPr lang="nb-NO" b="1" dirty="0"/>
              <a:t>UKA</a:t>
            </a:r>
            <a:r>
              <a:rPr lang="nb-NO" dirty="0"/>
              <a:t> er Norges største kulturfestival, og det er 1600 frivillige studenter som arrangerer det hele. Under UKA lages det både revy, teater, kurs og konserter. UKA arrangeres </a:t>
            </a:r>
            <a:r>
              <a:rPr lang="nb-NO" dirty="0" err="1"/>
              <a:t>annenhvert</a:t>
            </a:r>
            <a:r>
              <a:rPr lang="nb-NO" dirty="0"/>
              <a:t> år, og varer i </a:t>
            </a:r>
            <a:r>
              <a:rPr lang="nb-NO" dirty="0" err="1"/>
              <a:t>ca</a:t>
            </a:r>
            <a:r>
              <a:rPr lang="nb-NO" dirty="0"/>
              <a:t> 3 uker i Oktober. </a:t>
            </a:r>
          </a:p>
          <a:p>
            <a:r>
              <a:rPr lang="nb-NO" b="1" dirty="0" err="1"/>
              <a:t>ISFiT</a:t>
            </a:r>
            <a:r>
              <a:rPr lang="nb-NO" b="1" dirty="0"/>
              <a:t> </a:t>
            </a:r>
            <a:r>
              <a:rPr lang="nb-NO" dirty="0"/>
              <a:t>er den internasjonale studentfestivalen i Trondheim, som er VERDENS største internasjonale tematiske studentfestival. </a:t>
            </a:r>
            <a:r>
              <a:rPr lang="nb-NO" dirty="0" err="1"/>
              <a:t>ISFIT</a:t>
            </a:r>
            <a:r>
              <a:rPr lang="nb-NO" dirty="0"/>
              <a:t> arrangeres </a:t>
            </a:r>
            <a:r>
              <a:rPr lang="nb-NO" dirty="0" err="1"/>
              <a:t>annenhvert</a:t>
            </a:r>
            <a:r>
              <a:rPr lang="nb-NO" dirty="0"/>
              <a:t> år i februar. Hit kommer det over 400 studenter fra hele verden, og det er blant annet her studentens fredspris deles ut. Festivalen tar for seg aktuelle politiske eller sosiale tema. Det arrangeres konserter, workshops og debatter med kjente internasjonale deltakere.</a:t>
            </a:r>
          </a:p>
          <a:p>
            <a:endParaRPr lang="nb-NO" dirty="0"/>
          </a:p>
          <a:p>
            <a:r>
              <a:rPr lang="nb-NO" b="1" dirty="0"/>
              <a:t>NTNUI</a:t>
            </a:r>
            <a:r>
              <a:rPr lang="nb-NO" dirty="0"/>
              <a:t> er Norges største og mest allsidige idrettsforening med mer enn 12 000 medlemmer og 50 ulike aktiviteter. Eksempler på aktiviteter her er fotball, basketball, lacrosse, undervannsrugby, dykking, roing, skiskyting og hundelufting. Mange av gruppene har flere </a:t>
            </a:r>
            <a:r>
              <a:rPr lang="nb-NO" dirty="0" err="1"/>
              <a:t>vanskeligshetsnivå</a:t>
            </a:r>
            <a:r>
              <a:rPr lang="nb-NO" dirty="0"/>
              <a:t>, slik at man både kan prøve seg på noe nytt eller dyrke en kjent idrett på høyere nivå.</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31</a:t>
            </a:fld>
            <a:endParaRPr lang="nb-NO"/>
          </a:p>
        </p:txBody>
      </p:sp>
    </p:spTree>
    <p:extLst>
      <p:ext uri="{BB962C8B-B14F-4D97-AF65-F5344CB8AC3E}">
        <p14:creationId xmlns:p14="http://schemas.microsoft.com/office/powerpoint/2010/main" val="320459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Gjøvik</a:t>
            </a:r>
            <a:r>
              <a:rPr lang="en-US" dirty="0"/>
              <a:t> – </a:t>
            </a:r>
            <a:r>
              <a:rPr lang="en-US" dirty="0" err="1"/>
              <a:t>Studieby</a:t>
            </a:r>
            <a:r>
              <a:rPr lang="en-US" dirty="0"/>
              <a:t> med </a:t>
            </a:r>
            <a:r>
              <a:rPr lang="en-US" dirty="0" err="1"/>
              <a:t>nærhet</a:t>
            </a:r>
            <a:r>
              <a:rPr lang="en-US" dirty="0"/>
              <a:t> til alt.</a:t>
            </a:r>
          </a:p>
          <a:p>
            <a:r>
              <a:rPr lang="en-US" dirty="0"/>
              <a:t>Gjøvik </a:t>
            </a:r>
            <a:r>
              <a:rPr lang="en-US" dirty="0" err="1"/>
              <a:t>er</a:t>
            </a:r>
            <a:r>
              <a:rPr lang="en-US" dirty="0"/>
              <a:t> </a:t>
            </a:r>
            <a:r>
              <a:rPr lang="en-US" dirty="0" err="1"/>
              <a:t>innlandets</a:t>
            </a:r>
            <a:r>
              <a:rPr lang="en-US" dirty="0"/>
              <a:t> </a:t>
            </a:r>
            <a:r>
              <a:rPr lang="en-US" dirty="0" err="1"/>
              <a:t>største</a:t>
            </a:r>
            <a:r>
              <a:rPr lang="en-US" dirty="0"/>
              <a:t> by med 30 000 </a:t>
            </a:r>
            <a:r>
              <a:rPr lang="en-US" dirty="0" err="1"/>
              <a:t>innbyggere</a:t>
            </a:r>
            <a:r>
              <a:rPr lang="en-US" dirty="0"/>
              <a:t>. </a:t>
            </a:r>
            <a:r>
              <a:rPr lang="en-US" dirty="0" err="1"/>
              <a:t>Byen</a:t>
            </a:r>
            <a:r>
              <a:rPr lang="en-US" dirty="0"/>
              <a:t> </a:t>
            </a:r>
            <a:r>
              <a:rPr lang="en-US" dirty="0" err="1"/>
              <a:t>er</a:t>
            </a:r>
            <a:r>
              <a:rPr lang="en-US" dirty="0"/>
              <a:t> </a:t>
            </a:r>
            <a:r>
              <a:rPr lang="en-US" dirty="0" err="1"/>
              <a:t>kjent</a:t>
            </a:r>
            <a:r>
              <a:rPr lang="en-US" dirty="0"/>
              <a:t> for </a:t>
            </a:r>
            <a:r>
              <a:rPr lang="en-US" dirty="0" err="1"/>
              <a:t>sitt</a:t>
            </a:r>
            <a:r>
              <a:rPr lang="en-US" dirty="0"/>
              <a:t> </a:t>
            </a:r>
            <a:r>
              <a:rPr lang="en-US" dirty="0" err="1"/>
              <a:t>rike</a:t>
            </a:r>
            <a:r>
              <a:rPr lang="en-US" dirty="0"/>
              <a:t> </a:t>
            </a:r>
            <a:r>
              <a:rPr lang="en-US" dirty="0" err="1"/>
              <a:t>musikk</a:t>
            </a:r>
            <a:r>
              <a:rPr lang="en-US" dirty="0"/>
              <a:t>-, </a:t>
            </a:r>
            <a:r>
              <a:rPr lang="en-US" dirty="0" err="1"/>
              <a:t>kultur</a:t>
            </a:r>
            <a:r>
              <a:rPr lang="en-US" dirty="0"/>
              <a:t> </a:t>
            </a:r>
            <a:r>
              <a:rPr lang="en-US" dirty="0" err="1"/>
              <a:t>og</a:t>
            </a:r>
            <a:r>
              <a:rPr lang="en-US" dirty="0"/>
              <a:t> </a:t>
            </a:r>
            <a:r>
              <a:rPr lang="en-US" dirty="0" err="1"/>
              <a:t>friluftsliv</a:t>
            </a:r>
            <a:r>
              <a:rPr lang="en-US" dirty="0"/>
              <a:t>. </a:t>
            </a:r>
            <a:br>
              <a:rPr lang="en-US" dirty="0"/>
            </a:br>
            <a:r>
              <a:rPr lang="en-US" dirty="0"/>
              <a:t>Gjøvik </a:t>
            </a:r>
            <a:r>
              <a:rPr lang="en-US" dirty="0" err="1"/>
              <a:t>har</a:t>
            </a:r>
            <a:r>
              <a:rPr lang="en-US" dirty="0"/>
              <a:t> </a:t>
            </a:r>
            <a:r>
              <a:rPr lang="en-US" dirty="0" err="1"/>
              <a:t>flotte</a:t>
            </a:r>
            <a:r>
              <a:rPr lang="en-US" dirty="0"/>
              <a:t> </a:t>
            </a:r>
            <a:r>
              <a:rPr lang="en-US" dirty="0" err="1"/>
              <a:t>strender</a:t>
            </a:r>
            <a:r>
              <a:rPr lang="en-US" dirty="0"/>
              <a:t> </a:t>
            </a:r>
            <a:r>
              <a:rPr lang="en-US" dirty="0" err="1"/>
              <a:t>langs</a:t>
            </a:r>
            <a:r>
              <a:rPr lang="en-US" dirty="0"/>
              <a:t> </a:t>
            </a:r>
            <a:r>
              <a:rPr lang="en-US" dirty="0" err="1"/>
              <a:t>Mjøsa</a:t>
            </a:r>
            <a:r>
              <a:rPr lang="en-US" dirty="0"/>
              <a:t>, </a:t>
            </a:r>
            <a:r>
              <a:rPr lang="en-US" dirty="0" err="1"/>
              <a:t>og</a:t>
            </a:r>
            <a:r>
              <a:rPr lang="en-US" dirty="0"/>
              <a:t> </a:t>
            </a:r>
            <a:r>
              <a:rPr lang="en-US" dirty="0" err="1"/>
              <a:t>studentene</a:t>
            </a:r>
            <a:r>
              <a:rPr lang="en-US" dirty="0"/>
              <a:t> </a:t>
            </a:r>
            <a:r>
              <a:rPr lang="en-US" dirty="0" err="1"/>
              <a:t>har</a:t>
            </a:r>
            <a:r>
              <a:rPr lang="en-US" dirty="0"/>
              <a:t> </a:t>
            </a:r>
            <a:r>
              <a:rPr lang="en-US" dirty="0" err="1"/>
              <a:t>tilgang</a:t>
            </a:r>
            <a:r>
              <a:rPr lang="en-US" dirty="0"/>
              <a:t> </a:t>
            </a:r>
            <a:r>
              <a:rPr lang="en-US" dirty="0" err="1"/>
              <a:t>på</a:t>
            </a:r>
            <a:r>
              <a:rPr lang="en-US" dirty="0"/>
              <a:t> </a:t>
            </a:r>
            <a:r>
              <a:rPr lang="en-US" dirty="0" err="1"/>
              <a:t>flott</a:t>
            </a:r>
            <a:r>
              <a:rPr lang="en-US" dirty="0"/>
              <a:t> </a:t>
            </a:r>
            <a:r>
              <a:rPr lang="en-US" dirty="0" err="1"/>
              <a:t>sykkel</a:t>
            </a:r>
            <a:r>
              <a:rPr lang="en-US" dirty="0"/>
              <a:t>- </a:t>
            </a:r>
            <a:r>
              <a:rPr lang="en-US" dirty="0" err="1"/>
              <a:t>og</a:t>
            </a:r>
            <a:r>
              <a:rPr lang="en-US" dirty="0"/>
              <a:t> </a:t>
            </a:r>
            <a:r>
              <a:rPr lang="en-US" dirty="0" err="1"/>
              <a:t>skiløyper</a:t>
            </a:r>
            <a:r>
              <a:rPr lang="en-US" dirty="0"/>
              <a:t>, </a:t>
            </a:r>
            <a:r>
              <a:rPr lang="en-US" dirty="0" err="1"/>
              <a:t>turstier</a:t>
            </a:r>
            <a:r>
              <a:rPr lang="en-US" dirty="0"/>
              <a:t>.</a:t>
            </a:r>
          </a:p>
          <a:p>
            <a:endParaRPr lang="en-US" dirty="0"/>
          </a:p>
          <a:p>
            <a:r>
              <a:rPr lang="en-US" dirty="0"/>
              <a:t>Det </a:t>
            </a:r>
            <a:r>
              <a:rPr lang="en-US" dirty="0" err="1"/>
              <a:t>er</a:t>
            </a:r>
            <a:r>
              <a:rPr lang="en-US" dirty="0"/>
              <a:t> </a:t>
            </a:r>
            <a:r>
              <a:rPr lang="en-US" i="1" dirty="0"/>
              <a:t>3600 </a:t>
            </a:r>
            <a:r>
              <a:rPr lang="en-US" i="1" dirty="0" err="1"/>
              <a:t>studenter</a:t>
            </a:r>
            <a:r>
              <a:rPr lang="en-US" i="1" dirty="0"/>
              <a:t> </a:t>
            </a:r>
            <a:r>
              <a:rPr lang="en-US" dirty="0" err="1"/>
              <a:t>på</a:t>
            </a:r>
            <a:r>
              <a:rPr lang="en-US" dirty="0"/>
              <a:t> NTNU i Gjøvik, </a:t>
            </a:r>
            <a:r>
              <a:rPr lang="en-US" dirty="0" err="1"/>
              <a:t>som</a:t>
            </a:r>
            <a:r>
              <a:rPr lang="en-US" dirty="0"/>
              <a:t> </a:t>
            </a:r>
            <a:r>
              <a:rPr lang="en-US" dirty="0" err="1"/>
              <a:t>betyr</a:t>
            </a:r>
            <a:r>
              <a:rPr lang="en-US" dirty="0"/>
              <a:t> at </a:t>
            </a:r>
            <a:r>
              <a:rPr lang="en-US" dirty="0" err="1"/>
              <a:t>det</a:t>
            </a:r>
            <a:r>
              <a:rPr lang="en-US" dirty="0"/>
              <a:t> </a:t>
            </a:r>
            <a:r>
              <a:rPr lang="en-US" dirty="0" err="1"/>
              <a:t>er</a:t>
            </a:r>
            <a:r>
              <a:rPr lang="en-US" dirty="0"/>
              <a:t> et lite </a:t>
            </a:r>
            <a:r>
              <a:rPr lang="en-US" dirty="0" err="1"/>
              <a:t>og</a:t>
            </a:r>
            <a:r>
              <a:rPr lang="en-US" dirty="0"/>
              <a:t> </a:t>
            </a:r>
            <a:r>
              <a:rPr lang="en-US" dirty="0" err="1"/>
              <a:t>tett</a:t>
            </a:r>
            <a:r>
              <a:rPr lang="en-US" dirty="0"/>
              <a:t> </a:t>
            </a:r>
            <a:r>
              <a:rPr lang="en-US" dirty="0" err="1"/>
              <a:t>studiemiljø</a:t>
            </a:r>
            <a:r>
              <a:rPr lang="en-US" dirty="0"/>
              <a:t>. </a:t>
            </a:r>
            <a:r>
              <a:rPr lang="en-US" dirty="0" err="1"/>
              <a:t>Som</a:t>
            </a:r>
            <a:r>
              <a:rPr lang="en-US" dirty="0"/>
              <a:t> student i Gjøvik </a:t>
            </a:r>
            <a:r>
              <a:rPr lang="en-US" dirty="0" err="1"/>
              <a:t>er</a:t>
            </a:r>
            <a:r>
              <a:rPr lang="en-US" dirty="0"/>
              <a:t> </a:t>
            </a:r>
            <a:r>
              <a:rPr lang="en-US" dirty="0" err="1"/>
              <a:t>det</a:t>
            </a:r>
            <a:r>
              <a:rPr lang="en-US" dirty="0"/>
              <a:t> </a:t>
            </a:r>
            <a:r>
              <a:rPr lang="en-US" dirty="0" err="1"/>
              <a:t>lett</a:t>
            </a:r>
            <a:r>
              <a:rPr lang="en-US" dirty="0"/>
              <a:t> å </a:t>
            </a:r>
            <a:r>
              <a:rPr lang="en-US" dirty="0" err="1"/>
              <a:t>bli</a:t>
            </a:r>
            <a:r>
              <a:rPr lang="en-US" dirty="0"/>
              <a:t> </a:t>
            </a:r>
            <a:r>
              <a:rPr lang="en-US" dirty="0" err="1"/>
              <a:t>kjent</a:t>
            </a:r>
            <a:r>
              <a:rPr lang="en-US" dirty="0"/>
              <a:t> med </a:t>
            </a:r>
            <a:r>
              <a:rPr lang="en-US" dirty="0" err="1"/>
              <a:t>medstudenter</a:t>
            </a:r>
            <a:r>
              <a:rPr lang="en-US" dirty="0"/>
              <a:t> </a:t>
            </a:r>
            <a:r>
              <a:rPr lang="en-US" dirty="0" err="1"/>
              <a:t>også</a:t>
            </a:r>
            <a:r>
              <a:rPr lang="en-US" dirty="0"/>
              <a:t> </a:t>
            </a:r>
            <a:r>
              <a:rPr lang="en-US" dirty="0" err="1"/>
              <a:t>på</a:t>
            </a:r>
            <a:r>
              <a:rPr lang="en-US" dirty="0"/>
              <a:t> </a:t>
            </a:r>
            <a:r>
              <a:rPr lang="en-US" dirty="0" err="1"/>
              <a:t>tvers</a:t>
            </a:r>
            <a:r>
              <a:rPr lang="en-US" dirty="0"/>
              <a:t> </a:t>
            </a:r>
            <a:r>
              <a:rPr lang="en-US" dirty="0" err="1"/>
              <a:t>av</a:t>
            </a:r>
            <a:r>
              <a:rPr lang="en-US" dirty="0"/>
              <a:t> </a:t>
            </a:r>
            <a:r>
              <a:rPr lang="en-US" dirty="0" err="1"/>
              <a:t>studieretning</a:t>
            </a:r>
            <a:r>
              <a:rPr lang="en-US" dirty="0"/>
              <a:t>, </a:t>
            </a:r>
            <a:r>
              <a:rPr lang="en-US" dirty="0" err="1"/>
              <a:t>og</a:t>
            </a:r>
            <a:r>
              <a:rPr lang="en-US" dirty="0"/>
              <a:t> mange </a:t>
            </a:r>
            <a:r>
              <a:rPr lang="en-US" dirty="0" err="1"/>
              <a:t>møtes</a:t>
            </a:r>
            <a:r>
              <a:rPr lang="en-US" dirty="0"/>
              <a:t> i den </a:t>
            </a:r>
            <a:r>
              <a:rPr lang="en-US" dirty="0" err="1"/>
              <a:t>felles</a:t>
            </a:r>
            <a:r>
              <a:rPr lang="en-US" dirty="0"/>
              <a:t> </a:t>
            </a:r>
            <a:r>
              <a:rPr lang="en-US" dirty="0" err="1"/>
              <a:t>kantinen</a:t>
            </a:r>
            <a:r>
              <a:rPr lang="en-US" dirty="0"/>
              <a:t> </a:t>
            </a:r>
            <a:r>
              <a:rPr lang="en-US" dirty="0" err="1"/>
              <a:t>på</a:t>
            </a:r>
            <a:r>
              <a:rPr lang="en-US" dirty="0"/>
              <a:t> campus. </a:t>
            </a:r>
          </a:p>
          <a:p>
            <a:r>
              <a:rPr lang="en-US" dirty="0" err="1"/>
              <a:t>Studentene</a:t>
            </a:r>
            <a:r>
              <a:rPr lang="en-US" dirty="0"/>
              <a:t> </a:t>
            </a:r>
            <a:r>
              <a:rPr lang="en-US" dirty="0" err="1"/>
              <a:t>sier</a:t>
            </a:r>
            <a:r>
              <a:rPr lang="en-US" dirty="0"/>
              <a:t> at de setter </a:t>
            </a:r>
            <a:r>
              <a:rPr lang="en-US" dirty="0" err="1"/>
              <a:t>stor</a:t>
            </a:r>
            <a:r>
              <a:rPr lang="en-US" dirty="0"/>
              <a:t> </a:t>
            </a:r>
            <a:r>
              <a:rPr lang="en-US" dirty="0" err="1"/>
              <a:t>pris</a:t>
            </a:r>
            <a:r>
              <a:rPr lang="en-US" dirty="0"/>
              <a:t> </a:t>
            </a:r>
            <a:r>
              <a:rPr lang="en-US" dirty="0" err="1"/>
              <a:t>på</a:t>
            </a:r>
            <a:r>
              <a:rPr lang="en-US" dirty="0"/>
              <a:t> den </a:t>
            </a:r>
            <a:r>
              <a:rPr lang="en-US" dirty="0" err="1"/>
              <a:t>nære</a:t>
            </a:r>
            <a:r>
              <a:rPr lang="en-US" dirty="0"/>
              <a:t> </a:t>
            </a:r>
            <a:r>
              <a:rPr lang="en-US" dirty="0" err="1"/>
              <a:t>kontakten</a:t>
            </a:r>
            <a:r>
              <a:rPr lang="en-US" dirty="0"/>
              <a:t> de </a:t>
            </a:r>
            <a:r>
              <a:rPr lang="en-US" dirty="0" err="1"/>
              <a:t>får</a:t>
            </a:r>
            <a:r>
              <a:rPr lang="en-US" dirty="0"/>
              <a:t> med </a:t>
            </a:r>
            <a:r>
              <a:rPr lang="en-US" dirty="0" err="1"/>
              <a:t>forelesere</a:t>
            </a:r>
            <a:r>
              <a:rPr lang="en-US" dirty="0"/>
              <a:t> </a:t>
            </a:r>
            <a:r>
              <a:rPr lang="en-US" dirty="0" err="1"/>
              <a:t>og</a:t>
            </a:r>
            <a:r>
              <a:rPr lang="en-US" dirty="0"/>
              <a:t> </a:t>
            </a:r>
            <a:r>
              <a:rPr lang="en-US" dirty="0" err="1"/>
              <a:t>fagmiljøene</a:t>
            </a:r>
            <a:r>
              <a:rPr lang="en-US" dirty="0"/>
              <a:t>. </a:t>
            </a:r>
          </a:p>
          <a:p>
            <a:br>
              <a:rPr lang="en-US" dirty="0"/>
            </a:br>
            <a:r>
              <a:rPr lang="en-US" dirty="0"/>
              <a:t> I Gjøvik </a:t>
            </a:r>
            <a:r>
              <a:rPr lang="en-US" dirty="0" err="1"/>
              <a:t>er</a:t>
            </a:r>
            <a:r>
              <a:rPr lang="en-US" dirty="0"/>
              <a:t> </a:t>
            </a:r>
            <a:r>
              <a:rPr lang="en-US" dirty="0" err="1"/>
              <a:t>det</a:t>
            </a:r>
            <a:r>
              <a:rPr lang="en-US" dirty="0"/>
              <a:t> mange </a:t>
            </a:r>
            <a:r>
              <a:rPr lang="en-US" dirty="0" err="1"/>
              <a:t>studentgrupper</a:t>
            </a:r>
            <a:r>
              <a:rPr lang="en-US" dirty="0"/>
              <a:t> </a:t>
            </a:r>
            <a:r>
              <a:rPr lang="en-US" dirty="0" err="1"/>
              <a:t>og</a:t>
            </a:r>
            <a:r>
              <a:rPr lang="en-US" dirty="0"/>
              <a:t> </a:t>
            </a:r>
            <a:r>
              <a:rPr lang="en-US" dirty="0" err="1"/>
              <a:t>studentorganisasjoner</a:t>
            </a:r>
            <a:r>
              <a:rPr lang="en-US" dirty="0"/>
              <a:t> for alt </a:t>
            </a:r>
            <a:r>
              <a:rPr lang="en-US" dirty="0" err="1"/>
              <a:t>fra</a:t>
            </a:r>
            <a:r>
              <a:rPr lang="en-US" dirty="0"/>
              <a:t> </a:t>
            </a:r>
            <a:r>
              <a:rPr lang="en-US" dirty="0" err="1"/>
              <a:t>brettspill</a:t>
            </a:r>
            <a:r>
              <a:rPr lang="en-US" dirty="0"/>
              <a:t> til </a:t>
            </a:r>
            <a:r>
              <a:rPr lang="en-US" dirty="0" err="1"/>
              <a:t>amerikansk</a:t>
            </a:r>
            <a:r>
              <a:rPr lang="en-US" dirty="0"/>
              <a:t> </a:t>
            </a:r>
            <a:r>
              <a:rPr lang="en-US" dirty="0" err="1"/>
              <a:t>fotball</a:t>
            </a:r>
            <a:r>
              <a:rPr lang="en-US" dirty="0"/>
              <a:t>.</a:t>
            </a:r>
          </a:p>
          <a:p>
            <a:endParaRPr lang="en-US" dirty="0">
              <a:solidFill>
                <a:srgbClr val="FFFFFF"/>
              </a:solidFill>
            </a:endParaRPr>
          </a:p>
          <a:p>
            <a:r>
              <a:rPr lang="en-US" i="1" dirty="0"/>
              <a:t>UKA</a:t>
            </a:r>
            <a:r>
              <a:rPr lang="en-US" dirty="0"/>
              <a:t> I Gjøvik </a:t>
            </a:r>
            <a:r>
              <a:rPr lang="en-US" dirty="0" err="1"/>
              <a:t>er</a:t>
            </a:r>
            <a:r>
              <a:rPr lang="en-US" dirty="0"/>
              <a:t> </a:t>
            </a:r>
            <a:r>
              <a:rPr lang="en-US" dirty="0" err="1"/>
              <a:t>en</a:t>
            </a:r>
            <a:r>
              <a:rPr lang="en-US" dirty="0"/>
              <a:t> </a:t>
            </a:r>
            <a:r>
              <a:rPr lang="en-US" dirty="0" err="1"/>
              <a:t>studentfestival</a:t>
            </a:r>
            <a:r>
              <a:rPr lang="en-US" dirty="0"/>
              <a:t> </a:t>
            </a:r>
            <a:r>
              <a:rPr lang="en-US" dirty="0" err="1"/>
              <a:t>som</a:t>
            </a:r>
            <a:r>
              <a:rPr lang="en-US" dirty="0"/>
              <a:t> </a:t>
            </a:r>
            <a:r>
              <a:rPr lang="en-US" dirty="0" err="1"/>
              <a:t>arrangere</a:t>
            </a:r>
            <a:r>
              <a:rPr lang="en-US" dirty="0"/>
              <a:t> </a:t>
            </a:r>
            <a:r>
              <a:rPr lang="en-US" dirty="0" err="1"/>
              <a:t>hvert</a:t>
            </a:r>
            <a:r>
              <a:rPr lang="en-US" dirty="0"/>
              <a:t> </a:t>
            </a:r>
            <a:r>
              <a:rPr lang="en-US" dirty="0" err="1"/>
              <a:t>år</a:t>
            </a:r>
            <a:r>
              <a:rPr lang="en-US" dirty="0"/>
              <a:t> i </a:t>
            </a:r>
            <a:r>
              <a:rPr lang="en-US" dirty="0" err="1"/>
              <a:t>februar</a:t>
            </a:r>
            <a:r>
              <a:rPr lang="en-US" dirty="0"/>
              <a:t>. UKA </a:t>
            </a:r>
            <a:r>
              <a:rPr lang="en-US" dirty="0" err="1"/>
              <a:t>inneholder</a:t>
            </a:r>
            <a:r>
              <a:rPr lang="en-US" dirty="0"/>
              <a:t> alt </a:t>
            </a:r>
            <a:r>
              <a:rPr lang="en-US" dirty="0" err="1"/>
              <a:t>fra</a:t>
            </a:r>
            <a:r>
              <a:rPr lang="en-US" dirty="0"/>
              <a:t> </a:t>
            </a:r>
            <a:r>
              <a:rPr lang="en-US" dirty="0" err="1"/>
              <a:t>skidag</a:t>
            </a:r>
            <a:r>
              <a:rPr lang="en-US" dirty="0"/>
              <a:t> i </a:t>
            </a:r>
            <a:r>
              <a:rPr lang="en-US" dirty="0" err="1"/>
              <a:t>Hafjell</a:t>
            </a:r>
            <a:r>
              <a:rPr lang="en-US" dirty="0"/>
              <a:t>, x-</a:t>
            </a:r>
            <a:r>
              <a:rPr lang="en-US" dirty="0" err="1"/>
              <a:t>russefest</a:t>
            </a:r>
            <a:r>
              <a:rPr lang="en-US" dirty="0"/>
              <a:t>, </a:t>
            </a:r>
            <a:r>
              <a:rPr lang="en-US" dirty="0" err="1"/>
              <a:t>revy</a:t>
            </a:r>
            <a:r>
              <a:rPr lang="en-US" dirty="0"/>
              <a:t>, </a:t>
            </a:r>
            <a:r>
              <a:rPr lang="en-US" dirty="0" err="1"/>
              <a:t>konserter</a:t>
            </a:r>
            <a:r>
              <a:rPr lang="en-US" dirty="0"/>
              <a:t> </a:t>
            </a:r>
            <a:r>
              <a:rPr lang="en-US" dirty="0" err="1"/>
              <a:t>og</a:t>
            </a:r>
            <a:r>
              <a:rPr lang="en-US" dirty="0"/>
              <a:t> stand-up.</a:t>
            </a:r>
          </a:p>
          <a:p>
            <a:br>
              <a:rPr lang="en-US" dirty="0"/>
            </a:br>
            <a:r>
              <a:rPr lang="en-US" dirty="0"/>
              <a:t>Gjøvik </a:t>
            </a:r>
            <a:r>
              <a:rPr lang="en-US" dirty="0" err="1"/>
              <a:t>har</a:t>
            </a:r>
            <a:r>
              <a:rPr lang="en-US" dirty="0"/>
              <a:t> </a:t>
            </a:r>
            <a:r>
              <a:rPr lang="en-US" dirty="0" err="1"/>
              <a:t>Fjellhallen</a:t>
            </a:r>
            <a:r>
              <a:rPr lang="en-US" dirty="0"/>
              <a:t> – </a:t>
            </a:r>
            <a:r>
              <a:rPr lang="en-US" dirty="0" err="1"/>
              <a:t>som</a:t>
            </a:r>
            <a:r>
              <a:rPr lang="en-US" dirty="0"/>
              <a:t> </a:t>
            </a:r>
            <a:r>
              <a:rPr lang="en-US" dirty="0" err="1"/>
              <a:t>er</a:t>
            </a:r>
            <a:r>
              <a:rPr lang="en-US" dirty="0"/>
              <a:t> </a:t>
            </a:r>
            <a:r>
              <a:rPr lang="en-US" dirty="0" err="1"/>
              <a:t>verdens</a:t>
            </a:r>
            <a:r>
              <a:rPr lang="en-US" dirty="0"/>
              <a:t> </a:t>
            </a:r>
            <a:r>
              <a:rPr lang="en-US" dirty="0" err="1"/>
              <a:t>største</a:t>
            </a:r>
            <a:r>
              <a:rPr lang="en-US" dirty="0"/>
              <a:t> </a:t>
            </a:r>
            <a:r>
              <a:rPr lang="en-US" dirty="0" err="1"/>
              <a:t>publikumshall</a:t>
            </a:r>
            <a:r>
              <a:rPr lang="en-US" dirty="0"/>
              <a:t> </a:t>
            </a:r>
            <a:r>
              <a:rPr lang="en-US" dirty="0" err="1"/>
              <a:t>bygget</a:t>
            </a:r>
            <a:r>
              <a:rPr lang="en-US" dirty="0"/>
              <a:t> i </a:t>
            </a:r>
            <a:r>
              <a:rPr lang="en-US" dirty="0" err="1"/>
              <a:t>fjell</a:t>
            </a:r>
            <a:r>
              <a:rPr lang="en-US" dirty="0"/>
              <a:t>. Her </a:t>
            </a:r>
            <a:r>
              <a:rPr lang="en-US" dirty="0" err="1"/>
              <a:t>har</a:t>
            </a:r>
            <a:r>
              <a:rPr lang="en-US" dirty="0"/>
              <a:t> de </a:t>
            </a:r>
            <a:r>
              <a:rPr lang="en-US" dirty="0" err="1"/>
              <a:t>både</a:t>
            </a:r>
            <a:r>
              <a:rPr lang="en-US" dirty="0"/>
              <a:t> hockey, </a:t>
            </a:r>
            <a:r>
              <a:rPr lang="en-US" dirty="0" err="1"/>
              <a:t>ballett</a:t>
            </a:r>
            <a:r>
              <a:rPr lang="en-US" dirty="0"/>
              <a:t> </a:t>
            </a:r>
            <a:r>
              <a:rPr lang="en-US" dirty="0" err="1"/>
              <a:t>og</a:t>
            </a:r>
            <a:r>
              <a:rPr lang="en-US" dirty="0"/>
              <a:t> </a:t>
            </a:r>
            <a:r>
              <a:rPr lang="en-US" dirty="0" err="1"/>
              <a:t>konserter</a:t>
            </a:r>
            <a:r>
              <a:rPr lang="en-US" dirty="0"/>
              <a:t>.</a:t>
            </a:r>
          </a:p>
          <a:p>
            <a:r>
              <a:rPr lang="en-US" dirty="0" err="1"/>
              <a:t>Studenthuset</a:t>
            </a:r>
            <a:r>
              <a:rPr lang="en-US" dirty="0"/>
              <a:t> i Gjøvik </a:t>
            </a:r>
            <a:r>
              <a:rPr lang="en-US" dirty="0" err="1"/>
              <a:t>er</a:t>
            </a:r>
            <a:r>
              <a:rPr lang="en-US" dirty="0"/>
              <a:t> et </a:t>
            </a:r>
            <a:r>
              <a:rPr lang="en-US" dirty="0" err="1"/>
              <a:t>sosialt</a:t>
            </a:r>
            <a:r>
              <a:rPr lang="en-US" dirty="0"/>
              <a:t> </a:t>
            </a:r>
            <a:r>
              <a:rPr lang="en-US" dirty="0" err="1"/>
              <a:t>samlingspunkt</a:t>
            </a:r>
            <a:r>
              <a:rPr lang="en-US" dirty="0"/>
              <a:t> for </a:t>
            </a:r>
            <a:r>
              <a:rPr lang="en-US" dirty="0" err="1"/>
              <a:t>studentene</a:t>
            </a:r>
            <a:r>
              <a:rPr lang="en-US" dirty="0"/>
              <a:t>, </a:t>
            </a:r>
            <a:r>
              <a:rPr lang="en-US" dirty="0" err="1"/>
              <a:t>hvor</a:t>
            </a:r>
            <a:r>
              <a:rPr lang="en-US" dirty="0"/>
              <a:t> de </a:t>
            </a:r>
            <a:r>
              <a:rPr lang="en-US" dirty="0" err="1"/>
              <a:t>arrangerer</a:t>
            </a:r>
            <a:r>
              <a:rPr lang="en-US" dirty="0"/>
              <a:t> </a:t>
            </a:r>
            <a:r>
              <a:rPr lang="en-US" dirty="0" err="1"/>
              <a:t>bl.a</a:t>
            </a:r>
            <a:r>
              <a:rPr lang="en-US" dirty="0"/>
              <a:t> </a:t>
            </a:r>
            <a:r>
              <a:rPr lang="en-US" dirty="0" err="1"/>
              <a:t>Spillkveld</a:t>
            </a:r>
            <a:r>
              <a:rPr lang="en-US" dirty="0"/>
              <a:t>, Quiz, Stand up, </a:t>
            </a:r>
            <a:r>
              <a:rPr lang="en-US" dirty="0" err="1"/>
              <a:t>Konserter</a:t>
            </a:r>
            <a:r>
              <a:rPr lang="en-US" dirty="0"/>
              <a:t> </a:t>
            </a:r>
            <a:r>
              <a:rPr lang="en-US" dirty="0" err="1"/>
              <a:t>og</a:t>
            </a:r>
            <a:r>
              <a:rPr lang="en-US" dirty="0"/>
              <a:t> </a:t>
            </a:r>
            <a:r>
              <a:rPr lang="en-US" dirty="0" err="1"/>
              <a:t>Temakvelder</a:t>
            </a:r>
            <a:r>
              <a:rPr lang="en-US" dirty="0"/>
              <a:t>. De </a:t>
            </a:r>
            <a:r>
              <a:rPr lang="en-US" dirty="0" err="1"/>
              <a:t>har</a:t>
            </a:r>
            <a:r>
              <a:rPr lang="en-US" dirty="0"/>
              <a:t> pub/café, </a:t>
            </a:r>
            <a:r>
              <a:rPr lang="en-US" dirty="0" err="1"/>
              <a:t>diskotek</a:t>
            </a:r>
            <a:r>
              <a:rPr lang="en-US" dirty="0"/>
              <a:t> </a:t>
            </a:r>
            <a:r>
              <a:rPr lang="en-US" dirty="0" err="1"/>
              <a:t>og</a:t>
            </a:r>
            <a:r>
              <a:rPr lang="en-US" dirty="0"/>
              <a:t> </a:t>
            </a:r>
            <a:r>
              <a:rPr lang="en-US" dirty="0" err="1"/>
              <a:t>mye</a:t>
            </a:r>
            <a:r>
              <a:rPr lang="en-US" dirty="0"/>
              <a:t> mer.</a:t>
            </a:r>
          </a:p>
          <a:p>
            <a:endParaRPr lang="en-US"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32</a:t>
            </a:fld>
            <a:endParaRPr lang="nb-NO"/>
          </a:p>
        </p:txBody>
      </p:sp>
    </p:spTree>
    <p:extLst>
      <p:ext uri="{BB962C8B-B14F-4D97-AF65-F5344CB8AC3E}">
        <p14:creationId xmlns:p14="http://schemas.microsoft.com/office/powerpoint/2010/main" val="249362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 stud 2018</a:t>
            </a:r>
          </a:p>
          <a:p>
            <a:r>
              <a:rPr lang="en-US"/>
              <a:t>Fak    Totalt    Andel kvinner</a:t>
            </a:r>
          </a:p>
          <a:p>
            <a:r>
              <a:rPr lang="en-US"/>
              <a:t>AD    1352    57.3 %</a:t>
            </a:r>
          </a:p>
          <a:p>
            <a:r>
              <a:rPr lang="en-US"/>
              <a:t>HF    4204     56.7 %</a:t>
            </a:r>
          </a:p>
          <a:p>
            <a:r>
              <a:rPr lang="en-US"/>
              <a:t>IE    7720      25.1 %</a:t>
            </a:r>
          </a:p>
          <a:p>
            <a:r>
              <a:rPr lang="en-US"/>
              <a:t>IV    6483      29.2 %</a:t>
            </a:r>
          </a:p>
          <a:p>
            <a:r>
              <a:rPr lang="en-US"/>
              <a:t>MH    6056    77.4 %</a:t>
            </a:r>
          </a:p>
          <a:p>
            <a:r>
              <a:rPr lang="en-US"/>
              <a:t>NV    3540     53.3 %</a:t>
            </a:r>
          </a:p>
          <a:p>
            <a:r>
              <a:rPr lang="en-US"/>
              <a:t>SU    8361     69.6 %</a:t>
            </a:r>
          </a:p>
          <a:p>
            <a:r>
              <a:rPr lang="en-US"/>
              <a:t>ØK    4192     42.0 %</a:t>
            </a:r>
          </a:p>
          <a:p>
            <a:r>
              <a:rPr lang="en-US"/>
              <a:t>NTNU    63    63.5 %</a:t>
            </a:r>
          </a:p>
          <a:p>
            <a:r>
              <a:rPr lang="en-US"/>
              <a:t>Sum    41971    50.5 %</a:t>
            </a:r>
          </a:p>
          <a:p>
            <a:endParaRPr lang="nb-NO" dirty="0">
              <a:cs typeface="Calibri"/>
            </a:endParaRPr>
          </a:p>
          <a:p>
            <a:endParaRPr lang="nb-NO" dirty="0"/>
          </a:p>
          <a:p>
            <a:endParaRPr lang="nb-NO" dirty="0"/>
          </a:p>
          <a:p>
            <a:endParaRPr lang="nb-NO" dirty="0"/>
          </a:p>
          <a:p>
            <a:r>
              <a:rPr lang="nb-NO" u="none">
                <a:solidFill>
                  <a:schemeClr val="tx1"/>
                </a:solidFill>
                <a:effectLst/>
              </a:rPr>
              <a:t>DBH: Antall registrerte studenter høsten 2017</a:t>
            </a:r>
            <a:r>
              <a:rPr lang="nb-NO" u="none" baseline="0">
                <a:solidFill>
                  <a:schemeClr val="tx1"/>
                </a:solidFill>
                <a:effectLst/>
              </a:rPr>
              <a:t> – antall registrerte studenter (andel kvinner)</a:t>
            </a:r>
            <a:endParaRPr lang="nb-NO"/>
          </a:p>
          <a:p>
            <a:endParaRPr lang="nb-NO" u="none"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3" invalidUrl="http://dbh.nsd.uib.no/statistikk/rapport.action?visningId=124&amp;visKode=false&amp;columns=arstall&amp;hier=insttype!9!instkode!9!fakkode!9!ufakkode!9!progkode&amp;formel=222&amp;index=4&amp;sti=Universiteter!9!Norges teknisk-naturvitenskapelige universitet!9!Fakultet for samfunns- og utdanningsvitenskap&amp;param=arstall=2017!9!semester=3!9!dep_id=1!9!kategori=S!9!insttype=11!9!instkode=1150!9!fakkode=210"/>
              </a:rPr>
              <a:t>Fakultet for samfunns- og utdanningsvitenskap</a:t>
            </a:r>
            <a:r>
              <a:rPr lang="nb-NO" sz="1200" u="none" kern="1200" dirty="0">
                <a:solidFill>
                  <a:schemeClr val="tx1"/>
                </a:solidFill>
                <a:effectLst/>
                <a:latin typeface="+mn-lt"/>
                <a:ea typeface="+mn-ea"/>
                <a:cs typeface="+mn-cs"/>
              </a:rPr>
              <a:t>	8 201	(69,4 %)</a:t>
            </a:r>
          </a:p>
          <a:p>
            <a:r>
              <a:rPr lang="nb-NO" sz="1200" u="none" kern="1200" dirty="0">
                <a:solidFill>
                  <a:schemeClr val="tx1"/>
                </a:solidFill>
                <a:effectLst/>
                <a:latin typeface="+mn-lt"/>
                <a:ea typeface="+mn-ea"/>
                <a:cs typeface="+mn-cs"/>
                <a:hlinkClick r:id="rId4" invalidUrl="http://dbh.nsd.uib.no/statistikk/rapport.action?visningId=124&amp;visKode=false&amp;columns=arstall&amp;hier=insttype!9!instkode!9!fakkode!9!ufakkode!9!progkode&amp;formel=222&amp;index=4&amp;sti=Universiteter!9!Norges teknisk-naturvitenskapelige universitet!9!Fakultet for informasjonsteknologi og elektroteknikk&amp;param=arstall=2017!9!semester=3!9!dep_id=1!9!kategori=S!9!insttype=11!9!instkode=1150!9!fakkode=273"/>
              </a:rPr>
              <a:t>Fakultet for informasjonsteknologi og elektroteknikk</a:t>
            </a:r>
            <a:r>
              <a:rPr lang="nb-NO" sz="1200" u="none" kern="1200" dirty="0">
                <a:solidFill>
                  <a:schemeClr val="tx1"/>
                </a:solidFill>
                <a:effectLst/>
                <a:latin typeface="+mn-lt"/>
                <a:ea typeface="+mn-ea"/>
                <a:cs typeface="+mn-cs"/>
              </a:rPr>
              <a:t>	7 069	(22,5 %)</a:t>
            </a:r>
          </a:p>
          <a:p>
            <a:r>
              <a:rPr lang="nb-NO" sz="1200" u="none" kern="1200" dirty="0">
                <a:solidFill>
                  <a:schemeClr val="tx1"/>
                </a:solidFill>
                <a:effectLst/>
                <a:latin typeface="+mn-lt"/>
                <a:ea typeface="+mn-ea"/>
                <a:cs typeface="+mn-cs"/>
                <a:hlinkClick r:id="rId5" invalidUrl="http://dbh.nsd.uib.no/statistikk/rapport.action?visningId=124&amp;visKode=false&amp;columns=arstall&amp;hier=insttype!9!instkode!9!fakkode!9!ufakkode!9!progkode&amp;formel=222&amp;index=4&amp;sti=Universiteter!9!Norges teknisk-naturvitenskapelige universitet!9!Fakultet for ingeniørvitenskap&amp;param=arstall=2017!9!semester=3!9!dep_id=1!9!kategori=S!9!insttype=11!9!instkode=1150!9!fakkode=271"/>
              </a:rPr>
              <a:t>Fakultet for ingeniørvitenskap</a:t>
            </a:r>
            <a:r>
              <a:rPr lang="nb-NO" sz="1200" u="none" kern="1200" dirty="0">
                <a:solidFill>
                  <a:schemeClr val="tx1"/>
                </a:solidFill>
                <a:effectLst/>
                <a:latin typeface="+mn-lt"/>
                <a:ea typeface="+mn-ea"/>
                <a:cs typeface="+mn-cs"/>
              </a:rPr>
              <a:t>		6 833	(30,2 %)</a:t>
            </a:r>
          </a:p>
          <a:p>
            <a:r>
              <a:rPr lang="nb-NO" sz="1200" u="none" kern="1200" dirty="0">
                <a:solidFill>
                  <a:schemeClr val="tx1"/>
                </a:solidFill>
                <a:effectLst/>
                <a:latin typeface="+mn-lt"/>
                <a:ea typeface="+mn-ea"/>
                <a:cs typeface="+mn-cs"/>
                <a:hlinkClick r:id="rId6" invalidUrl="http://dbh.nsd.uib.no/statistikk/rapport.action?visningId=124&amp;visKode=false&amp;columns=arstall&amp;hier=insttype!9!instkode!9!fakkode!9!ufakkode!9!progkode&amp;formel=222&amp;index=4&amp;sti=Universiteter!9!Norges teknisk-naturvitenskapelige universitet!9!Fakultet for medisin og helsevitenskap&amp;param=arstall=2017!9!semester=3!9!dep_id=1!9!kategori=S!9!insttype=11!9!instkode=1150!9!fakkode=250"/>
              </a:rPr>
              <a:t>Fakultet for medisin og helsevitenskap</a:t>
            </a:r>
            <a:r>
              <a:rPr lang="nb-NO" sz="1200" u="none" kern="1200" dirty="0">
                <a:solidFill>
                  <a:schemeClr val="tx1"/>
                </a:solidFill>
                <a:effectLst/>
                <a:latin typeface="+mn-lt"/>
                <a:ea typeface="+mn-ea"/>
                <a:cs typeface="+mn-cs"/>
              </a:rPr>
              <a:t>		5 615	(77,2 %)</a:t>
            </a:r>
          </a:p>
          <a:p>
            <a:r>
              <a:rPr lang="nb-NO" sz="1200" u="none" kern="1200" dirty="0">
                <a:solidFill>
                  <a:schemeClr val="tx1"/>
                </a:solidFill>
                <a:effectLst/>
                <a:latin typeface="+mn-lt"/>
                <a:ea typeface="+mn-ea"/>
                <a:cs typeface="+mn-cs"/>
                <a:hlinkClick r:id="rId7" invalidUrl="http://dbh.nsd.uib.no/statistikk/rapport.action?visningId=124&amp;visKode=false&amp;columns=arstall&amp;hier=insttype!9!instkode!9!fakkode!9!ufakkode!9!progkode&amp;formel=222&amp;index=4&amp;sti=Universiteter!9!Norges teknisk-naturvitenskapelige universitet!9!Det humanistiske fakultet&amp;param=arstall=2017!9!semester=3!9!dep_id=1!9!kategori=S!9!insttype=11!9!instkode=1150!9!fakkode=220"/>
              </a:rPr>
              <a:t>Det humanistiske fakultet</a:t>
            </a:r>
            <a:r>
              <a:rPr lang="nb-NO" sz="1200" u="none" kern="1200" dirty="0">
                <a:solidFill>
                  <a:schemeClr val="tx1"/>
                </a:solidFill>
                <a:effectLst/>
                <a:latin typeface="+mn-lt"/>
                <a:ea typeface="+mn-ea"/>
                <a:cs typeface="+mn-cs"/>
              </a:rPr>
              <a:t>			3 825	(58,3 %)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8" invalidUrl="http://dbh.nsd.uib.no/statistikk/rapport.action?visningId=124&amp;visKode=false&amp;columns=arstall&amp;hier=insttype!9!instkode!9!fakkode!9!ufakkode!9!progkode&amp;formel=222&amp;index=4&amp;sti=Universiteter!9!Norges teknisk-naturvitenskapelige universitet!9!Fakultet for økonomi&amp;param=arstall=2017!9!semester=3!9!dep_id=1!9!kategori=S!9!insttype=11!9!instkode=1150!9!fakkode=230"/>
              </a:rPr>
              <a:t>Fakultet for økonomi</a:t>
            </a:r>
            <a:r>
              <a:rPr lang="nb-NO" sz="1200" u="none" kern="1200" dirty="0">
                <a:solidFill>
                  <a:schemeClr val="tx1"/>
                </a:solidFill>
                <a:effectLst/>
                <a:latin typeface="+mn-lt"/>
                <a:ea typeface="+mn-ea"/>
                <a:cs typeface="+mn-cs"/>
              </a:rPr>
              <a:t>			3 820	(45,9 %)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9" invalidUrl="http://dbh.nsd.uib.no/statistikk/rapport.action?visningId=124&amp;visKode=false&amp;columns=arstall&amp;hier=insttype!9!instkode!9!fakkode!9!ufakkode!9!progkode&amp;formel=222&amp;index=4&amp;sti=Universiteter!9!Norges teknisk-naturvitenskapelige universitet!9!Fakultet for naturvitenskap&amp;param=arstall=2017!9!semester=3!9!dep_id=1!9!kategori=S!9!insttype=11!9!instkode=1150!9!fakkode=272"/>
              </a:rPr>
              <a:t>Fakultet for naturvitenskap</a:t>
            </a:r>
            <a:r>
              <a:rPr lang="nb-NO" sz="1200" u="none" kern="1200" dirty="0">
                <a:solidFill>
                  <a:schemeClr val="tx1"/>
                </a:solidFill>
                <a:effectLst/>
                <a:latin typeface="+mn-lt"/>
                <a:ea typeface="+mn-ea"/>
                <a:cs typeface="+mn-cs"/>
              </a:rPr>
              <a:t>			3 524	(52,9 %)</a:t>
            </a:r>
          </a:p>
          <a:p>
            <a:r>
              <a:rPr lang="nb-NO" sz="1200" u="none" kern="1200" dirty="0">
                <a:solidFill>
                  <a:schemeClr val="tx1"/>
                </a:solidFill>
                <a:effectLst/>
                <a:latin typeface="+mn-lt"/>
                <a:ea typeface="+mn-ea"/>
                <a:cs typeface="+mn-cs"/>
                <a:hlinkClick r:id="rId10" invalidUrl="http://dbh.nsd.uib.no/statistikk/rapport.action?visningId=124&amp;visKode=false&amp;columns=arstall&amp;hier=insttype!9!instkode!9!fakkode!9!ufakkode!9!progkode&amp;formel=222&amp;index=4&amp;sti=Universiteter!9!Norges teknisk-naturvitenskapelige universitet!9!Fakultet for arkitektur og design&amp;param=arstall=2017!9!semester=3!9!dep_id=1!9!kategori=S!9!insttype=11!9!instkode=1150!9!fakkode=274"/>
              </a:rPr>
              <a:t>Fakultet for arkitektur og design</a:t>
            </a:r>
            <a:r>
              <a:rPr lang="nb-NO" sz="1200" u="none" kern="1200" dirty="0">
                <a:solidFill>
                  <a:schemeClr val="tx1"/>
                </a:solidFill>
                <a:effectLst/>
                <a:latin typeface="+mn-lt"/>
                <a:ea typeface="+mn-ea"/>
                <a:cs typeface="+mn-cs"/>
              </a:rPr>
              <a:t>		1 239	(54,6 %)</a:t>
            </a:r>
            <a:br>
              <a:rPr lang="nb-NO" sz="1200" u="none" kern="1200" dirty="0">
                <a:solidFill>
                  <a:schemeClr val="tx1"/>
                </a:solidFill>
                <a:effectLst/>
                <a:latin typeface="+mn-lt"/>
                <a:ea typeface="+mn-ea"/>
                <a:cs typeface="+mn-cs"/>
              </a:rPr>
            </a:br>
            <a:endParaRPr lang="nb-NO" sz="1200" u="none" kern="1200" dirty="0">
              <a:solidFill>
                <a:schemeClr val="tx1"/>
              </a:solidFill>
              <a:effectLst/>
              <a:latin typeface="+mn-lt"/>
              <a:ea typeface="+mn-ea"/>
              <a:cs typeface="+mn-cs"/>
            </a:endParaRPr>
          </a:p>
          <a:p>
            <a:r>
              <a:rPr lang="nb-NO" u="none" dirty="0">
                <a:solidFill>
                  <a:schemeClr val="tx1"/>
                </a:solidFill>
                <a:effectLst/>
                <a:hlinkClick r:id="rId11" invalidUrl="http://dbh.nsd.uib.no/statistikk/rapport.action?visningId=124&amp;visKode=false&amp;columns=arstall&amp;hier=insttype!9!instkode!9!fakkode!9!ufakkode!9!progkode&amp;formel=222&amp;index=4&amp;sti=Universiteter!9!Norges teknisk-naturvitenskapelige universitet!9!NTNU (uspesifisert underenhet)&amp;param=arstall=2017!9!semester=3!9!dep_id=1!9!kategori=S!9!insttype=11!9!instkode=1150!9!fakkode=000"/>
              </a:rPr>
              <a:t>NTNU (uspesifisert underenhet)</a:t>
            </a:r>
            <a:r>
              <a:rPr lang="nb-NO" u="none" dirty="0">
                <a:solidFill>
                  <a:schemeClr val="tx1"/>
                </a:solidFill>
                <a:effectLst/>
              </a:rPr>
              <a:t>		54	(55,6 %)</a:t>
            </a:r>
          </a:p>
          <a:p>
            <a:endParaRPr lang="nb-NO" u="none" dirty="0">
              <a:solidFill>
                <a:schemeClr val="tx1"/>
              </a:solidFill>
              <a:effectLst/>
            </a:endParaRPr>
          </a:p>
          <a:p>
            <a:r>
              <a:rPr lang="nb-NO" u="none" dirty="0">
                <a:solidFill>
                  <a:schemeClr val="tx1"/>
                </a:solidFill>
                <a:effectLst/>
              </a:rPr>
              <a:t>Sum				40 180	(50,4 %)</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C58024A4-EF8F-4F95-9C4A-FBFE475D5F48}" type="slidenum">
              <a:rPr lang="nb-NO" smtClean="0"/>
              <a:t>5</a:t>
            </a:fld>
            <a:endParaRPr lang="nb-NO"/>
          </a:p>
        </p:txBody>
      </p:sp>
    </p:spTree>
    <p:extLst>
      <p:ext uri="{BB962C8B-B14F-4D97-AF65-F5344CB8AC3E}">
        <p14:creationId xmlns:p14="http://schemas.microsoft.com/office/powerpoint/2010/main" val="155897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Ålesund</a:t>
            </a:r>
            <a:r>
              <a:rPr lang="en-US" b="1" dirty="0"/>
              <a:t> </a:t>
            </a:r>
            <a:r>
              <a:rPr lang="en-US" dirty="0"/>
              <a:t> - By </a:t>
            </a:r>
            <a:r>
              <a:rPr lang="en-US" dirty="0" err="1"/>
              <a:t>mellom</a:t>
            </a:r>
            <a:r>
              <a:rPr lang="en-US" dirty="0"/>
              <a:t> fjord </a:t>
            </a:r>
            <a:r>
              <a:rPr lang="en-US" dirty="0" err="1"/>
              <a:t>og</a:t>
            </a:r>
            <a:r>
              <a:rPr lang="en-US" dirty="0"/>
              <a:t> </a:t>
            </a:r>
            <a:r>
              <a:rPr lang="en-US" dirty="0" err="1"/>
              <a:t>fjell</a:t>
            </a:r>
            <a:endParaRPr lang="en-US" dirty="0"/>
          </a:p>
          <a:p>
            <a:r>
              <a:rPr lang="en-US" dirty="0" err="1"/>
              <a:t>Ålesund</a:t>
            </a:r>
            <a:r>
              <a:rPr lang="en-US" dirty="0"/>
              <a:t> </a:t>
            </a:r>
            <a:r>
              <a:rPr lang="en-US" dirty="0" err="1"/>
              <a:t>er</a:t>
            </a:r>
            <a:r>
              <a:rPr lang="en-US" dirty="0"/>
              <a:t> </a:t>
            </a:r>
            <a:r>
              <a:rPr lang="en-US" dirty="0" err="1"/>
              <a:t>en</a:t>
            </a:r>
            <a:r>
              <a:rPr lang="en-US" dirty="0"/>
              <a:t> by med </a:t>
            </a:r>
            <a:r>
              <a:rPr lang="en-US" dirty="0" err="1"/>
              <a:t>nesten</a:t>
            </a:r>
            <a:r>
              <a:rPr lang="en-US" dirty="0"/>
              <a:t> 50 000 </a:t>
            </a:r>
            <a:r>
              <a:rPr lang="en-US" dirty="0" err="1"/>
              <a:t>innbyggere</a:t>
            </a:r>
            <a:r>
              <a:rPr lang="en-US" dirty="0"/>
              <a:t> </a:t>
            </a:r>
            <a:r>
              <a:rPr lang="en-US" dirty="0" err="1"/>
              <a:t>og</a:t>
            </a:r>
            <a:r>
              <a:rPr lang="en-US" dirty="0"/>
              <a:t> </a:t>
            </a:r>
            <a:r>
              <a:rPr lang="en-US" dirty="0" err="1"/>
              <a:t>er</a:t>
            </a:r>
            <a:r>
              <a:rPr lang="en-US" dirty="0"/>
              <a:t> </a:t>
            </a:r>
            <a:r>
              <a:rPr lang="en-US" dirty="0" err="1"/>
              <a:t>kjent</a:t>
            </a:r>
            <a:r>
              <a:rPr lang="en-US" dirty="0"/>
              <a:t> for å være </a:t>
            </a:r>
            <a:r>
              <a:rPr lang="en-US" dirty="0" err="1"/>
              <a:t>en</a:t>
            </a:r>
            <a:r>
              <a:rPr lang="en-US" dirty="0"/>
              <a:t> </a:t>
            </a:r>
            <a:r>
              <a:rPr lang="en-US" dirty="0" err="1"/>
              <a:t>av</a:t>
            </a:r>
            <a:r>
              <a:rPr lang="en-US" dirty="0"/>
              <a:t> </a:t>
            </a:r>
            <a:r>
              <a:rPr lang="en-US" dirty="0" err="1"/>
              <a:t>landets</a:t>
            </a:r>
            <a:r>
              <a:rPr lang="en-US" dirty="0"/>
              <a:t> </a:t>
            </a:r>
            <a:r>
              <a:rPr lang="en-US" dirty="0" err="1"/>
              <a:t>fineste</a:t>
            </a:r>
            <a:r>
              <a:rPr lang="en-US" dirty="0"/>
              <a:t> byer med </a:t>
            </a:r>
            <a:r>
              <a:rPr lang="en-US" dirty="0" err="1"/>
              <a:t>nærhet</a:t>
            </a:r>
            <a:r>
              <a:rPr lang="en-US" dirty="0"/>
              <a:t> </a:t>
            </a:r>
            <a:r>
              <a:rPr lang="en-US" dirty="0" err="1"/>
              <a:t>til</a:t>
            </a:r>
            <a:r>
              <a:rPr lang="en-US" dirty="0"/>
              <a:t> </a:t>
            </a:r>
            <a:r>
              <a:rPr lang="en-US" dirty="0" err="1"/>
              <a:t>både</a:t>
            </a:r>
            <a:r>
              <a:rPr lang="en-US" dirty="0"/>
              <a:t> </a:t>
            </a:r>
            <a:r>
              <a:rPr lang="en-US" dirty="0" err="1"/>
              <a:t>hav</a:t>
            </a:r>
            <a:r>
              <a:rPr lang="en-US" dirty="0"/>
              <a:t>, </a:t>
            </a:r>
            <a:r>
              <a:rPr lang="en-US" dirty="0" err="1"/>
              <a:t>fjell</a:t>
            </a:r>
            <a:r>
              <a:rPr lang="en-US" dirty="0"/>
              <a:t> </a:t>
            </a:r>
            <a:r>
              <a:rPr lang="en-US" dirty="0" err="1"/>
              <a:t>og</a:t>
            </a:r>
            <a:r>
              <a:rPr lang="en-US" dirty="0"/>
              <a:t> by.</a:t>
            </a:r>
          </a:p>
          <a:p>
            <a:endParaRPr lang="en-US" dirty="0"/>
          </a:p>
          <a:p>
            <a:r>
              <a:rPr lang="en-US" dirty="0" err="1"/>
              <a:t>Det</a:t>
            </a:r>
            <a:r>
              <a:rPr lang="en-US" dirty="0"/>
              <a:t> </a:t>
            </a:r>
            <a:r>
              <a:rPr lang="en-US" dirty="0" err="1"/>
              <a:t>er</a:t>
            </a:r>
            <a:r>
              <a:rPr lang="en-US" dirty="0"/>
              <a:t> 2500 </a:t>
            </a:r>
            <a:r>
              <a:rPr lang="en-US" dirty="0" err="1"/>
              <a:t>studenter</a:t>
            </a:r>
            <a:r>
              <a:rPr lang="en-US" dirty="0"/>
              <a:t> på NTNU i </a:t>
            </a:r>
            <a:r>
              <a:rPr lang="en-US" dirty="0" err="1"/>
              <a:t>Ålesund</a:t>
            </a:r>
            <a:r>
              <a:rPr lang="en-US" dirty="0"/>
              <a:t>.  </a:t>
            </a:r>
            <a:r>
              <a:rPr lang="en-US" dirty="0" err="1"/>
              <a:t>Som</a:t>
            </a:r>
            <a:r>
              <a:rPr lang="en-US" dirty="0"/>
              <a:t> </a:t>
            </a:r>
            <a:r>
              <a:rPr lang="en-US" dirty="0" err="1"/>
              <a:t>ny</a:t>
            </a:r>
            <a:r>
              <a:rPr lang="en-US" dirty="0"/>
              <a:t> student </a:t>
            </a:r>
            <a:r>
              <a:rPr lang="en-US" dirty="0" err="1"/>
              <a:t>er</a:t>
            </a:r>
            <a:r>
              <a:rPr lang="en-US" dirty="0"/>
              <a:t> </a:t>
            </a:r>
            <a:r>
              <a:rPr lang="en-US" dirty="0" err="1"/>
              <a:t>det</a:t>
            </a:r>
            <a:r>
              <a:rPr lang="en-US" dirty="0"/>
              <a:t> </a:t>
            </a:r>
            <a:r>
              <a:rPr lang="en-US" dirty="0" err="1"/>
              <a:t>lett</a:t>
            </a:r>
            <a:r>
              <a:rPr lang="en-US" dirty="0"/>
              <a:t> å </a:t>
            </a:r>
            <a:r>
              <a:rPr lang="en-US" dirty="0" err="1"/>
              <a:t>kjent</a:t>
            </a:r>
            <a:r>
              <a:rPr lang="en-US" dirty="0"/>
              <a:t> med  </a:t>
            </a:r>
            <a:r>
              <a:rPr lang="en-US" dirty="0" err="1"/>
              <a:t>medstudenter</a:t>
            </a:r>
            <a:r>
              <a:rPr lang="en-US" dirty="0"/>
              <a:t>, </a:t>
            </a:r>
            <a:r>
              <a:rPr lang="en-US" dirty="0" err="1"/>
              <a:t>både</a:t>
            </a:r>
            <a:r>
              <a:rPr lang="en-US" dirty="0"/>
              <a:t> i </a:t>
            </a:r>
            <a:r>
              <a:rPr lang="en-US" dirty="0" err="1"/>
              <a:t>fadderperioden</a:t>
            </a:r>
            <a:r>
              <a:rPr lang="en-US" dirty="0"/>
              <a:t> men </a:t>
            </a:r>
            <a:r>
              <a:rPr lang="en-US" dirty="0" err="1"/>
              <a:t>også</a:t>
            </a:r>
            <a:r>
              <a:rPr lang="en-US" dirty="0"/>
              <a:t> på campus </a:t>
            </a:r>
            <a:r>
              <a:rPr lang="en-US" dirty="0" err="1"/>
              <a:t>og</a:t>
            </a:r>
            <a:r>
              <a:rPr lang="en-US" dirty="0"/>
              <a:t> </a:t>
            </a:r>
            <a:r>
              <a:rPr lang="en-US" dirty="0" err="1"/>
              <a:t>særlig</a:t>
            </a:r>
            <a:r>
              <a:rPr lang="en-US" dirty="0"/>
              <a:t> i </a:t>
            </a:r>
            <a:r>
              <a:rPr lang="en-US" dirty="0" err="1"/>
              <a:t>kantinen</a:t>
            </a:r>
            <a:r>
              <a:rPr lang="en-US" dirty="0"/>
              <a:t> </a:t>
            </a:r>
            <a:r>
              <a:rPr lang="en-US" dirty="0" err="1"/>
              <a:t>hvor</a:t>
            </a:r>
            <a:r>
              <a:rPr lang="en-US" dirty="0"/>
              <a:t> </a:t>
            </a:r>
            <a:r>
              <a:rPr lang="en-US" dirty="0" err="1"/>
              <a:t>studentene</a:t>
            </a:r>
            <a:r>
              <a:rPr lang="en-US" dirty="0"/>
              <a:t> </a:t>
            </a:r>
            <a:r>
              <a:rPr lang="en-US" dirty="0" err="1"/>
              <a:t>ofte</a:t>
            </a:r>
            <a:r>
              <a:rPr lang="en-US" dirty="0"/>
              <a:t> </a:t>
            </a:r>
            <a:r>
              <a:rPr lang="en-US" dirty="0" err="1"/>
              <a:t>møtes</a:t>
            </a:r>
            <a:r>
              <a:rPr lang="en-US" dirty="0"/>
              <a:t>.</a:t>
            </a:r>
          </a:p>
          <a:p>
            <a:r>
              <a:rPr lang="en-US" dirty="0" err="1"/>
              <a:t>Studenthuset</a:t>
            </a:r>
            <a:r>
              <a:rPr lang="en-US" dirty="0"/>
              <a:t> «</a:t>
            </a:r>
            <a:r>
              <a:rPr lang="en-US" i="1" dirty="0" err="1"/>
              <a:t>Banken</a:t>
            </a:r>
            <a:r>
              <a:rPr lang="en-US" dirty="0"/>
              <a:t>» </a:t>
            </a:r>
            <a:r>
              <a:rPr lang="en-US" dirty="0" err="1"/>
              <a:t>er</a:t>
            </a:r>
            <a:r>
              <a:rPr lang="en-US" dirty="0"/>
              <a:t> </a:t>
            </a:r>
            <a:r>
              <a:rPr lang="en-US" dirty="0" err="1"/>
              <a:t>hjemmet</a:t>
            </a:r>
            <a:r>
              <a:rPr lang="en-US" dirty="0"/>
              <a:t> for </a:t>
            </a:r>
            <a:r>
              <a:rPr lang="en-US" dirty="0" err="1"/>
              <a:t>Ålesund</a:t>
            </a:r>
            <a:r>
              <a:rPr lang="en-US" dirty="0"/>
              <a:t> </a:t>
            </a:r>
            <a:r>
              <a:rPr lang="en-US" dirty="0" err="1"/>
              <a:t>Studentersamfund</a:t>
            </a:r>
            <a:r>
              <a:rPr lang="en-US" dirty="0"/>
              <a:t> (</a:t>
            </a:r>
            <a:r>
              <a:rPr lang="en-US" dirty="0" err="1"/>
              <a:t>ÅSS</a:t>
            </a:r>
            <a:r>
              <a:rPr lang="en-US" dirty="0"/>
              <a:t>) </a:t>
            </a:r>
            <a:r>
              <a:rPr lang="en-US" dirty="0" err="1"/>
              <a:t>og</a:t>
            </a:r>
            <a:r>
              <a:rPr lang="en-US" dirty="0"/>
              <a:t> drives </a:t>
            </a:r>
            <a:r>
              <a:rPr lang="en-US" dirty="0" err="1"/>
              <a:t>av</a:t>
            </a:r>
            <a:r>
              <a:rPr lang="en-US" dirty="0"/>
              <a:t> </a:t>
            </a:r>
            <a:r>
              <a:rPr lang="en-US" dirty="0" err="1"/>
              <a:t>frivillige</a:t>
            </a:r>
            <a:r>
              <a:rPr lang="en-US" dirty="0"/>
              <a:t> </a:t>
            </a:r>
            <a:r>
              <a:rPr lang="en-US" dirty="0" err="1"/>
              <a:t>studenter</a:t>
            </a:r>
            <a:r>
              <a:rPr lang="en-US" dirty="0"/>
              <a:t>, </a:t>
            </a:r>
            <a:r>
              <a:rPr lang="en-US" dirty="0" err="1"/>
              <a:t>som</a:t>
            </a:r>
            <a:r>
              <a:rPr lang="en-US" dirty="0"/>
              <a:t> </a:t>
            </a:r>
            <a:r>
              <a:rPr lang="en-US" dirty="0" err="1"/>
              <a:t>arrangerer</a:t>
            </a:r>
            <a:r>
              <a:rPr lang="en-US" dirty="0"/>
              <a:t> alt </a:t>
            </a:r>
            <a:r>
              <a:rPr lang="en-US" dirty="0" err="1"/>
              <a:t>fra</a:t>
            </a:r>
            <a:r>
              <a:rPr lang="en-US" dirty="0"/>
              <a:t> </a:t>
            </a:r>
            <a:r>
              <a:rPr lang="en-US" dirty="0" err="1"/>
              <a:t>studentrevy</a:t>
            </a:r>
            <a:r>
              <a:rPr lang="en-US" dirty="0"/>
              <a:t>, quiz, </a:t>
            </a:r>
            <a:r>
              <a:rPr lang="en-US" dirty="0" err="1"/>
              <a:t>wineyard</a:t>
            </a:r>
            <a:r>
              <a:rPr lang="en-US" dirty="0"/>
              <a:t> med </a:t>
            </a:r>
            <a:r>
              <a:rPr lang="en-US" dirty="0" err="1"/>
              <a:t>trubadur</a:t>
            </a:r>
            <a:r>
              <a:rPr lang="en-US" dirty="0"/>
              <a:t>, Oktoberfest, Halloween, x-</a:t>
            </a:r>
            <a:r>
              <a:rPr lang="en-US" dirty="0" err="1"/>
              <a:t>russefest</a:t>
            </a:r>
            <a:r>
              <a:rPr lang="en-US" dirty="0"/>
              <a:t>, </a:t>
            </a:r>
            <a:r>
              <a:rPr lang="en-US" dirty="0" err="1"/>
              <a:t>kurs</a:t>
            </a:r>
            <a:r>
              <a:rPr lang="en-US" dirty="0"/>
              <a:t> </a:t>
            </a:r>
            <a:r>
              <a:rPr lang="en-US" dirty="0" err="1"/>
              <a:t>m.m.</a:t>
            </a:r>
            <a:r>
              <a:rPr lang="en-US" dirty="0"/>
              <a:t> </a:t>
            </a:r>
            <a:br>
              <a:rPr lang="en-US" dirty="0"/>
            </a:br>
            <a:r>
              <a:rPr lang="en-US" dirty="0"/>
              <a:t> I </a:t>
            </a:r>
            <a:r>
              <a:rPr lang="en-US" dirty="0" err="1"/>
              <a:t>tillegg</a:t>
            </a:r>
            <a:r>
              <a:rPr lang="en-US" dirty="0"/>
              <a:t> </a:t>
            </a:r>
            <a:r>
              <a:rPr lang="en-US" dirty="0" err="1"/>
              <a:t>til</a:t>
            </a:r>
            <a:r>
              <a:rPr lang="en-US" dirty="0"/>
              <a:t> </a:t>
            </a:r>
            <a:r>
              <a:rPr lang="en-US" dirty="0" err="1"/>
              <a:t>ÅSS</a:t>
            </a:r>
            <a:r>
              <a:rPr lang="en-US" dirty="0"/>
              <a:t>, </a:t>
            </a:r>
            <a:r>
              <a:rPr lang="en-US" dirty="0" err="1"/>
              <a:t>byr</a:t>
            </a:r>
            <a:r>
              <a:rPr lang="en-US" dirty="0"/>
              <a:t> </a:t>
            </a:r>
            <a:r>
              <a:rPr lang="en-US" dirty="0" err="1"/>
              <a:t>studiebyen</a:t>
            </a:r>
            <a:r>
              <a:rPr lang="en-US" dirty="0"/>
              <a:t> på mange </a:t>
            </a:r>
            <a:r>
              <a:rPr lang="en-US" dirty="0" err="1"/>
              <a:t>forskjellige</a:t>
            </a:r>
            <a:r>
              <a:rPr lang="en-US" dirty="0"/>
              <a:t> </a:t>
            </a:r>
            <a:r>
              <a:rPr lang="en-US" dirty="0" err="1"/>
              <a:t>organisasjoner</a:t>
            </a:r>
            <a:r>
              <a:rPr lang="en-US" dirty="0"/>
              <a:t> </a:t>
            </a:r>
            <a:r>
              <a:rPr lang="en-US" dirty="0" err="1"/>
              <a:t>og</a:t>
            </a:r>
            <a:r>
              <a:rPr lang="en-US" dirty="0"/>
              <a:t> </a:t>
            </a:r>
            <a:r>
              <a:rPr lang="en-US" dirty="0" err="1"/>
              <a:t>aktiviteter</a:t>
            </a:r>
            <a:r>
              <a:rPr lang="en-US" dirty="0"/>
              <a:t> for </a:t>
            </a:r>
            <a:r>
              <a:rPr lang="en-US" dirty="0" err="1"/>
              <a:t>studentene</a:t>
            </a:r>
            <a:r>
              <a:rPr lang="en-US" dirty="0"/>
              <a:t>.</a:t>
            </a:r>
          </a:p>
          <a:p>
            <a:endParaRPr lang="en-US" dirty="0"/>
          </a:p>
          <a:p>
            <a:r>
              <a:rPr lang="en-US" i="1" dirty="0"/>
              <a:t>U.-KA </a:t>
            </a:r>
            <a:r>
              <a:rPr lang="en-US" dirty="0" err="1"/>
              <a:t>er</a:t>
            </a:r>
            <a:r>
              <a:rPr lang="en-US" dirty="0"/>
              <a:t> </a:t>
            </a:r>
            <a:r>
              <a:rPr lang="en-US" dirty="0" err="1"/>
              <a:t>en</a:t>
            </a:r>
            <a:r>
              <a:rPr lang="en-US" dirty="0"/>
              <a:t> </a:t>
            </a:r>
            <a:r>
              <a:rPr lang="en-US" dirty="0" err="1"/>
              <a:t>byfestival</a:t>
            </a:r>
            <a:r>
              <a:rPr lang="en-US" dirty="0"/>
              <a:t> </a:t>
            </a:r>
            <a:r>
              <a:rPr lang="en-US" dirty="0" err="1"/>
              <a:t>som</a:t>
            </a:r>
            <a:r>
              <a:rPr lang="en-US" dirty="0"/>
              <a:t> </a:t>
            </a:r>
            <a:r>
              <a:rPr lang="en-US" dirty="0" err="1"/>
              <a:t>arrangeres</a:t>
            </a:r>
            <a:r>
              <a:rPr lang="en-US" dirty="0"/>
              <a:t> </a:t>
            </a:r>
            <a:r>
              <a:rPr lang="en-US" dirty="0" err="1"/>
              <a:t>av</a:t>
            </a:r>
            <a:r>
              <a:rPr lang="en-US" dirty="0"/>
              <a:t> </a:t>
            </a:r>
            <a:r>
              <a:rPr lang="en-US" dirty="0" err="1"/>
              <a:t>studentene</a:t>
            </a:r>
            <a:r>
              <a:rPr lang="en-US" dirty="0"/>
              <a:t>. Under U.-KA </a:t>
            </a:r>
            <a:r>
              <a:rPr lang="en-US" dirty="0" err="1"/>
              <a:t>kan</a:t>
            </a:r>
            <a:r>
              <a:rPr lang="en-US" dirty="0"/>
              <a:t> du </a:t>
            </a:r>
            <a:r>
              <a:rPr lang="en-US" dirty="0" err="1"/>
              <a:t>oppleve</a:t>
            </a:r>
            <a:r>
              <a:rPr lang="en-US" dirty="0"/>
              <a:t> alt </a:t>
            </a:r>
            <a:r>
              <a:rPr lang="en-US" dirty="0" err="1"/>
              <a:t>fra</a:t>
            </a:r>
            <a:r>
              <a:rPr lang="en-US" dirty="0"/>
              <a:t> </a:t>
            </a:r>
            <a:r>
              <a:rPr lang="en-US" dirty="0" err="1"/>
              <a:t>temafest</a:t>
            </a:r>
            <a:r>
              <a:rPr lang="en-US" dirty="0"/>
              <a:t>, </a:t>
            </a:r>
            <a:r>
              <a:rPr lang="en-US" dirty="0" err="1"/>
              <a:t>livemusikk</a:t>
            </a:r>
            <a:r>
              <a:rPr lang="en-US" dirty="0"/>
              <a:t>, </a:t>
            </a:r>
            <a:r>
              <a:rPr lang="en-US" dirty="0" err="1"/>
              <a:t>konserter</a:t>
            </a:r>
            <a:r>
              <a:rPr lang="en-US" dirty="0"/>
              <a:t> </a:t>
            </a:r>
            <a:r>
              <a:rPr lang="en-US" dirty="0" err="1"/>
              <a:t>og</a:t>
            </a:r>
            <a:r>
              <a:rPr lang="en-US" dirty="0"/>
              <a:t> </a:t>
            </a:r>
            <a:r>
              <a:rPr lang="en-US" dirty="0" err="1"/>
              <a:t>revy</a:t>
            </a:r>
            <a:r>
              <a:rPr lang="en-US" dirty="0"/>
              <a:t>.</a:t>
            </a:r>
          </a:p>
          <a:p>
            <a:endParaRPr lang="en-US" dirty="0"/>
          </a:p>
          <a:p>
            <a:r>
              <a:rPr lang="en-US" dirty="0" err="1"/>
              <a:t>Studietilbudet</a:t>
            </a:r>
            <a:r>
              <a:rPr lang="en-US" dirty="0"/>
              <a:t> i </a:t>
            </a:r>
            <a:r>
              <a:rPr lang="en-US" dirty="0" err="1"/>
              <a:t>Ålesund</a:t>
            </a:r>
            <a:r>
              <a:rPr lang="en-US" dirty="0"/>
              <a:t> </a:t>
            </a:r>
            <a:r>
              <a:rPr lang="en-US" dirty="0" err="1"/>
              <a:t>er</a:t>
            </a:r>
            <a:r>
              <a:rPr lang="en-US" dirty="0"/>
              <a:t> </a:t>
            </a:r>
            <a:r>
              <a:rPr lang="en-US" dirty="0" err="1"/>
              <a:t>sterkt</a:t>
            </a:r>
            <a:r>
              <a:rPr lang="en-US" dirty="0"/>
              <a:t> </a:t>
            </a:r>
            <a:r>
              <a:rPr lang="en-US" dirty="0" err="1"/>
              <a:t>knyttet</a:t>
            </a:r>
            <a:r>
              <a:rPr lang="en-US" dirty="0"/>
              <a:t> </a:t>
            </a:r>
            <a:r>
              <a:rPr lang="en-US" dirty="0" err="1"/>
              <a:t>til</a:t>
            </a:r>
            <a:r>
              <a:rPr lang="en-US" dirty="0"/>
              <a:t> </a:t>
            </a:r>
            <a:r>
              <a:rPr lang="en-US" dirty="0" err="1"/>
              <a:t>det</a:t>
            </a:r>
            <a:r>
              <a:rPr lang="en-US" dirty="0"/>
              <a:t> maritime </a:t>
            </a:r>
            <a:r>
              <a:rPr lang="en-US" dirty="0" err="1"/>
              <a:t>næringslivet</a:t>
            </a:r>
            <a:r>
              <a:rPr lang="en-US" dirty="0"/>
              <a:t> med studier </a:t>
            </a:r>
            <a:r>
              <a:rPr lang="en-US" dirty="0" err="1"/>
              <a:t>som</a:t>
            </a:r>
            <a:r>
              <a:rPr lang="en-US" dirty="0"/>
              <a:t> </a:t>
            </a:r>
            <a:r>
              <a:rPr lang="en-US" dirty="0" err="1"/>
              <a:t>nautikk</a:t>
            </a:r>
            <a:r>
              <a:rPr lang="en-US" dirty="0"/>
              <a:t> </a:t>
            </a:r>
            <a:r>
              <a:rPr lang="en-US" dirty="0" err="1"/>
              <a:t>og</a:t>
            </a:r>
            <a:r>
              <a:rPr lang="en-US" dirty="0"/>
              <a:t> shipping. </a:t>
            </a:r>
            <a:r>
              <a:rPr lang="en-US" dirty="0" err="1"/>
              <a:t>Byen</a:t>
            </a:r>
            <a:r>
              <a:rPr lang="en-US" dirty="0"/>
              <a:t> </a:t>
            </a:r>
            <a:r>
              <a:rPr lang="en-US" dirty="0" err="1"/>
              <a:t>preges</a:t>
            </a:r>
            <a:r>
              <a:rPr lang="en-US" dirty="0"/>
              <a:t> </a:t>
            </a:r>
            <a:r>
              <a:rPr lang="en-US" dirty="0" err="1"/>
              <a:t>også</a:t>
            </a:r>
            <a:r>
              <a:rPr lang="en-US" dirty="0"/>
              <a:t> </a:t>
            </a:r>
            <a:r>
              <a:rPr lang="en-US" dirty="0" err="1"/>
              <a:t>av</a:t>
            </a:r>
            <a:r>
              <a:rPr lang="en-US" dirty="0"/>
              <a:t> </a:t>
            </a:r>
            <a:r>
              <a:rPr lang="en-US" dirty="0" err="1"/>
              <a:t>en</a:t>
            </a:r>
            <a:r>
              <a:rPr lang="en-US" dirty="0"/>
              <a:t> </a:t>
            </a:r>
            <a:r>
              <a:rPr lang="en-US" dirty="0" err="1"/>
              <a:t>utstrakt</a:t>
            </a:r>
            <a:r>
              <a:rPr lang="en-US" dirty="0"/>
              <a:t> </a:t>
            </a:r>
            <a:r>
              <a:rPr lang="en-US" dirty="0" err="1"/>
              <a:t>og</a:t>
            </a:r>
            <a:r>
              <a:rPr lang="en-US" dirty="0"/>
              <a:t> </a:t>
            </a:r>
            <a:r>
              <a:rPr lang="en-US" dirty="0" err="1"/>
              <a:t>globalt</a:t>
            </a:r>
            <a:r>
              <a:rPr lang="en-US" dirty="0"/>
              <a:t> </a:t>
            </a:r>
            <a:r>
              <a:rPr lang="en-US" dirty="0" err="1"/>
              <a:t>rettet</a:t>
            </a:r>
            <a:r>
              <a:rPr lang="en-US" dirty="0"/>
              <a:t> </a:t>
            </a:r>
            <a:r>
              <a:rPr lang="en-US" dirty="0" err="1"/>
              <a:t>eksportvirksomhet</a:t>
            </a:r>
            <a:r>
              <a:rPr lang="en-US" dirty="0"/>
              <a:t>, </a:t>
            </a:r>
            <a:r>
              <a:rPr lang="en-US" dirty="0" err="1"/>
              <a:t>og</a:t>
            </a:r>
            <a:r>
              <a:rPr lang="en-US" dirty="0"/>
              <a:t> </a:t>
            </a:r>
            <a:r>
              <a:rPr lang="en-US" dirty="0" err="1"/>
              <a:t>det</a:t>
            </a:r>
            <a:r>
              <a:rPr lang="en-US" dirty="0"/>
              <a:t> </a:t>
            </a:r>
            <a:r>
              <a:rPr lang="en-US" dirty="0" err="1"/>
              <a:t>er</a:t>
            </a:r>
            <a:r>
              <a:rPr lang="en-US" dirty="0"/>
              <a:t> </a:t>
            </a:r>
            <a:r>
              <a:rPr lang="en-US" dirty="0" err="1"/>
              <a:t>flere</a:t>
            </a:r>
            <a:r>
              <a:rPr lang="en-US" dirty="0"/>
              <a:t> store </a:t>
            </a:r>
            <a:r>
              <a:rPr lang="en-US" dirty="0" err="1"/>
              <a:t>selskap</a:t>
            </a:r>
            <a:r>
              <a:rPr lang="en-US" dirty="0"/>
              <a:t> </a:t>
            </a:r>
            <a:r>
              <a:rPr lang="en-US" dirty="0" err="1"/>
              <a:t>nært</a:t>
            </a:r>
            <a:r>
              <a:rPr lang="en-US" dirty="0"/>
              <a:t> campus. </a:t>
            </a:r>
            <a:r>
              <a:rPr lang="en-US" dirty="0" err="1"/>
              <a:t>Eks</a:t>
            </a:r>
            <a:r>
              <a:rPr lang="en-US" dirty="0"/>
              <a:t> Rolls-Royce.</a:t>
            </a:r>
            <a:br>
              <a:rPr lang="en-US" dirty="0"/>
            </a:br>
            <a:endParaRPr lang="en-US" dirty="0">
              <a:solidFill>
                <a:srgbClr val="FFFFFF"/>
              </a:solidFill>
            </a:endParaRPr>
          </a:p>
          <a:p>
            <a:r>
              <a:rPr lang="en-US" dirty="0"/>
              <a:t>I </a:t>
            </a:r>
            <a:r>
              <a:rPr lang="en-US" dirty="0" err="1"/>
              <a:t>Ålesund</a:t>
            </a:r>
            <a:r>
              <a:rPr lang="en-US" dirty="0"/>
              <a:t> </a:t>
            </a:r>
            <a:r>
              <a:rPr lang="en-US" dirty="0" err="1"/>
              <a:t>er</a:t>
            </a:r>
            <a:r>
              <a:rPr lang="en-US" dirty="0"/>
              <a:t> </a:t>
            </a:r>
            <a:r>
              <a:rPr lang="en-US" dirty="0" err="1"/>
              <a:t>det</a:t>
            </a:r>
            <a:r>
              <a:rPr lang="en-US" dirty="0"/>
              <a:t> </a:t>
            </a:r>
            <a:r>
              <a:rPr lang="en-US" dirty="0" err="1"/>
              <a:t>gode</a:t>
            </a:r>
            <a:r>
              <a:rPr lang="en-US" dirty="0"/>
              <a:t> </a:t>
            </a:r>
            <a:r>
              <a:rPr lang="en-US" dirty="0" err="1"/>
              <a:t>muligheter</a:t>
            </a:r>
            <a:r>
              <a:rPr lang="en-US" dirty="0"/>
              <a:t> for å drive med </a:t>
            </a:r>
            <a:r>
              <a:rPr lang="en-US" dirty="0" err="1"/>
              <a:t>idrett</a:t>
            </a:r>
            <a:r>
              <a:rPr lang="en-US" dirty="0"/>
              <a:t> i </a:t>
            </a:r>
            <a:r>
              <a:rPr lang="en-US" dirty="0" err="1"/>
              <a:t>naturen</a:t>
            </a:r>
            <a:r>
              <a:rPr lang="en-US" dirty="0"/>
              <a:t>. </a:t>
            </a:r>
            <a:r>
              <a:rPr lang="en-US" dirty="0" err="1"/>
              <a:t>Toppturer</a:t>
            </a:r>
            <a:r>
              <a:rPr lang="en-US" dirty="0"/>
              <a:t> i </a:t>
            </a:r>
            <a:r>
              <a:rPr lang="en-US" dirty="0" err="1"/>
              <a:t>Sunnmørsalpene</a:t>
            </a:r>
            <a:r>
              <a:rPr lang="en-US" dirty="0"/>
              <a:t>, </a:t>
            </a:r>
            <a:r>
              <a:rPr lang="en-US" dirty="0" err="1"/>
              <a:t>padling</a:t>
            </a:r>
            <a:r>
              <a:rPr lang="en-US" dirty="0"/>
              <a:t> i </a:t>
            </a:r>
            <a:r>
              <a:rPr lang="en-US" dirty="0" err="1"/>
              <a:t>sentrum</a:t>
            </a:r>
            <a:r>
              <a:rPr lang="en-US" dirty="0"/>
              <a:t>, surfing på </a:t>
            </a:r>
            <a:r>
              <a:rPr lang="en-US" dirty="0" err="1"/>
              <a:t>Alnes</a:t>
            </a:r>
            <a:r>
              <a:rPr lang="en-US" dirty="0"/>
              <a:t> </a:t>
            </a:r>
            <a:r>
              <a:rPr lang="en-US" dirty="0" err="1"/>
              <a:t>eller</a:t>
            </a:r>
            <a:r>
              <a:rPr lang="en-US" dirty="0"/>
              <a:t> </a:t>
            </a:r>
            <a:r>
              <a:rPr lang="en-US" dirty="0" err="1"/>
              <a:t>dykking</a:t>
            </a:r>
            <a:r>
              <a:rPr lang="en-US" dirty="0"/>
              <a:t> i </a:t>
            </a:r>
            <a:r>
              <a:rPr lang="en-US" dirty="0" err="1"/>
              <a:t>Brosundet</a:t>
            </a:r>
            <a:r>
              <a:rPr lang="en-US" dirty="0"/>
              <a:t>. </a:t>
            </a:r>
          </a:p>
          <a:p>
            <a:r>
              <a:rPr lang="en-US" i="1" dirty="0" err="1"/>
              <a:t>Jugendfest</a:t>
            </a:r>
            <a:r>
              <a:rPr lang="en-US" dirty="0"/>
              <a:t> </a:t>
            </a:r>
            <a:r>
              <a:rPr lang="en-US" dirty="0" err="1"/>
              <a:t>arrangeres</a:t>
            </a:r>
            <a:r>
              <a:rPr lang="en-US" dirty="0"/>
              <a:t> i august </a:t>
            </a:r>
            <a:r>
              <a:rPr lang="en-US" dirty="0" err="1"/>
              <a:t>hver</a:t>
            </a:r>
            <a:r>
              <a:rPr lang="en-US" dirty="0"/>
              <a:t> </a:t>
            </a:r>
            <a:r>
              <a:rPr lang="en-US" dirty="0" err="1"/>
              <a:t>år</a:t>
            </a:r>
            <a:r>
              <a:rPr lang="en-US" dirty="0"/>
              <a:t>, </a:t>
            </a:r>
            <a:r>
              <a:rPr lang="en-US" dirty="0" err="1"/>
              <a:t>og</a:t>
            </a:r>
            <a:r>
              <a:rPr lang="en-US" dirty="0"/>
              <a:t> </a:t>
            </a:r>
            <a:r>
              <a:rPr lang="en-US" dirty="0" err="1"/>
              <a:t>er</a:t>
            </a:r>
            <a:r>
              <a:rPr lang="en-US" dirty="0"/>
              <a:t> </a:t>
            </a:r>
            <a:r>
              <a:rPr lang="en-US" dirty="0" err="1"/>
              <a:t>en</a:t>
            </a:r>
            <a:r>
              <a:rPr lang="en-US" dirty="0"/>
              <a:t> </a:t>
            </a:r>
            <a:r>
              <a:rPr lang="en-US" dirty="0" err="1"/>
              <a:t>stor</a:t>
            </a:r>
            <a:r>
              <a:rPr lang="en-US" dirty="0"/>
              <a:t> </a:t>
            </a:r>
            <a:r>
              <a:rPr lang="en-US" dirty="0" err="1"/>
              <a:t>musikkfest</a:t>
            </a:r>
            <a:r>
              <a:rPr lang="en-US" dirty="0"/>
              <a:t> for </a:t>
            </a:r>
            <a:r>
              <a:rPr lang="en-US" dirty="0" err="1"/>
              <a:t>folket</a:t>
            </a:r>
            <a:r>
              <a:rPr lang="en-US" dirty="0"/>
              <a:t>. </a:t>
            </a:r>
            <a:r>
              <a:rPr lang="en-US" dirty="0" err="1"/>
              <a:t>Matoma</a:t>
            </a:r>
            <a:r>
              <a:rPr lang="en-US" dirty="0"/>
              <a:t>, </a:t>
            </a:r>
            <a:r>
              <a:rPr lang="en-US" dirty="0" err="1"/>
              <a:t>Sivert</a:t>
            </a:r>
            <a:r>
              <a:rPr lang="en-US" dirty="0"/>
              <a:t> </a:t>
            </a:r>
            <a:r>
              <a:rPr lang="en-US" dirty="0" err="1"/>
              <a:t>Høyem</a:t>
            </a:r>
            <a:r>
              <a:rPr lang="en-US" dirty="0"/>
              <a:t> </a:t>
            </a:r>
            <a:r>
              <a:rPr lang="en-US" dirty="0" err="1"/>
              <a:t>og</a:t>
            </a:r>
            <a:r>
              <a:rPr lang="en-US" dirty="0"/>
              <a:t> Europe </a:t>
            </a:r>
            <a:r>
              <a:rPr lang="en-US" dirty="0" err="1"/>
              <a:t>er</a:t>
            </a:r>
            <a:r>
              <a:rPr lang="en-US" dirty="0"/>
              <a:t> </a:t>
            </a:r>
            <a:r>
              <a:rPr lang="en-US" dirty="0" err="1"/>
              <a:t>noen</a:t>
            </a:r>
            <a:r>
              <a:rPr lang="en-US" dirty="0"/>
              <a:t> </a:t>
            </a:r>
            <a:r>
              <a:rPr lang="en-US" dirty="0" err="1"/>
              <a:t>av</a:t>
            </a:r>
            <a:r>
              <a:rPr lang="en-US" dirty="0"/>
              <a:t> </a:t>
            </a:r>
            <a:r>
              <a:rPr lang="en-US" dirty="0" err="1"/>
              <a:t>artistene</a:t>
            </a:r>
            <a:r>
              <a:rPr lang="en-US" dirty="0"/>
              <a:t> </a:t>
            </a:r>
            <a:r>
              <a:rPr lang="en-US" dirty="0" err="1"/>
              <a:t>som</a:t>
            </a:r>
            <a:r>
              <a:rPr lang="en-US" dirty="0"/>
              <a:t> </a:t>
            </a:r>
            <a:r>
              <a:rPr lang="en-US" dirty="0" err="1"/>
              <a:t>har</a:t>
            </a:r>
            <a:r>
              <a:rPr lang="en-US" dirty="0"/>
              <a:t> </a:t>
            </a:r>
            <a:r>
              <a:rPr lang="en-US" dirty="0" err="1"/>
              <a:t>deltatt</a:t>
            </a:r>
            <a:r>
              <a:rPr lang="en-US" dirty="0"/>
              <a:t> her.</a:t>
            </a:r>
          </a:p>
          <a:p>
            <a:r>
              <a:rPr lang="en-US" dirty="0"/>
              <a:t>NTNU </a:t>
            </a:r>
            <a:r>
              <a:rPr lang="en-US" dirty="0" err="1"/>
              <a:t>Ålesund</a:t>
            </a:r>
            <a:r>
              <a:rPr lang="en-US" dirty="0"/>
              <a:t> </a:t>
            </a:r>
            <a:r>
              <a:rPr lang="en-US" dirty="0" err="1"/>
              <a:t>har</a:t>
            </a:r>
            <a:r>
              <a:rPr lang="en-US" dirty="0"/>
              <a:t> </a:t>
            </a:r>
            <a:r>
              <a:rPr lang="en-US" dirty="0" err="1"/>
              <a:t>også</a:t>
            </a:r>
            <a:r>
              <a:rPr lang="en-US" dirty="0"/>
              <a:t> Campus-</a:t>
            </a:r>
            <a:r>
              <a:rPr lang="en-US" dirty="0" err="1"/>
              <a:t>uka</a:t>
            </a:r>
            <a:r>
              <a:rPr lang="en-US" dirty="0"/>
              <a:t> </a:t>
            </a:r>
            <a:r>
              <a:rPr lang="en-US" dirty="0" err="1"/>
              <a:t>som</a:t>
            </a:r>
            <a:r>
              <a:rPr lang="en-US" dirty="0"/>
              <a:t> </a:t>
            </a:r>
            <a:r>
              <a:rPr lang="en-US" dirty="0" err="1"/>
              <a:t>foregår</a:t>
            </a:r>
            <a:r>
              <a:rPr lang="en-US" dirty="0"/>
              <a:t> den </a:t>
            </a:r>
            <a:r>
              <a:rPr lang="en-US" dirty="0" err="1"/>
              <a:t>siste</a:t>
            </a:r>
            <a:r>
              <a:rPr lang="en-US" dirty="0"/>
              <a:t> </a:t>
            </a:r>
            <a:r>
              <a:rPr lang="en-US" dirty="0" err="1"/>
              <a:t>uken</a:t>
            </a:r>
            <a:r>
              <a:rPr lang="en-US" dirty="0"/>
              <a:t> i </a:t>
            </a:r>
            <a:r>
              <a:rPr lang="en-US" dirty="0" err="1"/>
              <a:t>september</a:t>
            </a:r>
            <a:r>
              <a:rPr lang="en-US" dirty="0"/>
              <a:t> - </a:t>
            </a:r>
            <a:r>
              <a:rPr lang="en-US" dirty="0" err="1"/>
              <a:t>og</a:t>
            </a:r>
            <a:r>
              <a:rPr lang="en-US" dirty="0"/>
              <a:t> </a:t>
            </a:r>
            <a:r>
              <a:rPr lang="en-US" dirty="0" err="1"/>
              <a:t>byr</a:t>
            </a:r>
            <a:r>
              <a:rPr lang="en-US" dirty="0"/>
              <a:t> på </a:t>
            </a:r>
            <a:r>
              <a:rPr lang="en-US" dirty="0" err="1"/>
              <a:t>aktiviteter</a:t>
            </a:r>
            <a:r>
              <a:rPr lang="en-US" dirty="0"/>
              <a:t> </a:t>
            </a:r>
            <a:r>
              <a:rPr lang="en-US" dirty="0" err="1"/>
              <a:t>mellom</a:t>
            </a:r>
            <a:r>
              <a:rPr lang="en-US" dirty="0"/>
              <a:t> </a:t>
            </a:r>
            <a:r>
              <a:rPr lang="en-US" dirty="0" err="1"/>
              <a:t>studenter</a:t>
            </a:r>
            <a:r>
              <a:rPr lang="en-US" dirty="0"/>
              <a:t> </a:t>
            </a:r>
            <a:r>
              <a:rPr lang="en-US" dirty="0" err="1"/>
              <a:t>og</a:t>
            </a:r>
            <a:r>
              <a:rPr lang="en-US" dirty="0"/>
              <a:t> </a:t>
            </a:r>
            <a:r>
              <a:rPr lang="en-US" dirty="0" err="1"/>
              <a:t>ansatte</a:t>
            </a:r>
            <a:r>
              <a:rPr lang="en-US" dirty="0"/>
              <a:t>, med </a:t>
            </a:r>
            <a:r>
              <a:rPr lang="en-US" dirty="0" err="1"/>
              <a:t>konserter</a:t>
            </a:r>
            <a:r>
              <a:rPr lang="en-US" dirty="0"/>
              <a:t>, </a:t>
            </a:r>
            <a:r>
              <a:rPr lang="en-US" dirty="0" err="1"/>
              <a:t>Driv</a:t>
            </a:r>
            <a:r>
              <a:rPr lang="en-US" dirty="0"/>
              <a:t>-in </a:t>
            </a:r>
            <a:r>
              <a:rPr lang="en-US" dirty="0" err="1"/>
              <a:t>kino</a:t>
            </a:r>
            <a:r>
              <a:rPr lang="en-US" dirty="0"/>
              <a:t>, fag-</a:t>
            </a:r>
            <a:r>
              <a:rPr lang="en-US" dirty="0" err="1"/>
              <a:t>konferanser</a:t>
            </a:r>
            <a:r>
              <a:rPr lang="en-US" dirty="0"/>
              <a:t> </a:t>
            </a:r>
            <a:r>
              <a:rPr lang="en-US" dirty="0" err="1"/>
              <a:t>og</a:t>
            </a:r>
            <a:r>
              <a:rPr lang="en-US" dirty="0"/>
              <a:t> quiz.</a:t>
            </a:r>
          </a:p>
          <a:p>
            <a:endParaRPr lang="en-US"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33</a:t>
            </a:fld>
            <a:endParaRPr lang="nb-NO"/>
          </a:p>
        </p:txBody>
      </p:sp>
    </p:spTree>
    <p:extLst>
      <p:ext uri="{BB962C8B-B14F-4D97-AF65-F5344CB8AC3E}">
        <p14:creationId xmlns:p14="http://schemas.microsoft.com/office/powerpoint/2010/main" val="319920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Tabellen viser hvilke fulltidsstudier ved NTNU som har flest førsteprioritetssøkere per studieplass.</a:t>
            </a:r>
          </a:p>
          <a:p>
            <a:endParaRPr lang="nb-NO" dirty="0"/>
          </a:p>
          <a:p>
            <a:r>
              <a:rPr lang="nb-NO"/>
              <a:t>Totalt 23 592 søkere hadde studier</a:t>
            </a:r>
            <a:r>
              <a:rPr lang="nb-NO" baseline="0"/>
              <a:t> ved NTNU som </a:t>
            </a:r>
            <a:r>
              <a:rPr lang="nb-NO"/>
              <a:t>førsteprioritet høsten 2019. (I tillegg til disse søkertallene kommer lokale opptak til masterutdanninger og videreutdanninger.)</a:t>
            </a:r>
            <a:endParaRPr lang="nb-NO">
              <a:cs typeface="Calibri"/>
            </a:endParaRPr>
          </a:p>
          <a:p>
            <a:endParaRPr lang="nb-NO" sz="1200" b="0" i="0" u="none" kern="1200" dirty="0">
              <a:solidFill>
                <a:schemeClr val="tx1"/>
              </a:solidFill>
              <a:effectLst/>
              <a:latin typeface="+mn-lt"/>
              <a:ea typeface="+mn-ea"/>
              <a:cs typeface="+mn-cs"/>
            </a:endParaRPr>
          </a:p>
          <a:p>
            <a:r>
              <a:rPr lang="nb-NO" sz="1200" b="0" i="0" kern="1200">
                <a:solidFill>
                  <a:schemeClr val="tx1"/>
                </a:solidFill>
                <a:effectLst/>
                <a:latin typeface="+mn-lt"/>
                <a:ea typeface="+mn-ea"/>
                <a:cs typeface="+mn-cs"/>
              </a:rPr>
              <a:t>Totalt har </a:t>
            </a:r>
            <a:r>
              <a:rPr lang="nb-NO"/>
              <a:t>50</a:t>
            </a:r>
            <a:r>
              <a:rPr lang="nb-NO" sz="1200" b="0" i="0" kern="1200">
                <a:solidFill>
                  <a:schemeClr val="tx1"/>
                </a:solidFill>
                <a:effectLst/>
                <a:latin typeface="+mn-lt"/>
                <a:ea typeface="+mn-ea"/>
                <a:cs typeface="+mn-cs"/>
              </a:rPr>
              <a:t> </a:t>
            </a:r>
            <a:r>
              <a:rPr lang="nb-NO"/>
              <a:t>393</a:t>
            </a:r>
            <a:r>
              <a:rPr lang="nb-NO" sz="1200" b="0" i="0" kern="1200">
                <a:solidFill>
                  <a:schemeClr val="tx1"/>
                </a:solidFill>
                <a:effectLst/>
                <a:latin typeface="+mn-lt"/>
                <a:ea typeface="+mn-ea"/>
                <a:cs typeface="+mn-cs"/>
              </a:rPr>
              <a:t> – mer enn hver tredje </a:t>
            </a:r>
            <a:r>
              <a:rPr lang="nb-NO" sz="1200" b="0" i="0" kern="1200" dirty="0" err="1">
                <a:solidFill>
                  <a:schemeClr val="tx1"/>
                </a:solidFill>
                <a:effectLst/>
                <a:latin typeface="+mn-lt"/>
                <a:ea typeface="+mn-ea"/>
                <a:cs typeface="+mn-cs"/>
              </a:rPr>
              <a:t>studiesøker</a:t>
            </a:r>
            <a:r>
              <a:rPr lang="nb-NO" sz="1200" b="0" i="0" kern="1200" dirty="0">
                <a:solidFill>
                  <a:schemeClr val="tx1"/>
                </a:solidFill>
                <a:effectLst/>
                <a:latin typeface="+mn-lt"/>
                <a:ea typeface="+mn-ea"/>
                <a:cs typeface="+mn-cs"/>
              </a:rPr>
              <a:t> – NTNU som ett av flere valg</a:t>
            </a:r>
            <a:r>
              <a:rPr lang="nb-NO" dirty="0"/>
              <a:t> (kun samordna opptak).</a:t>
            </a:r>
            <a:r>
              <a:rPr lang="nb-NO" sz="1200" b="0" i="0" kern="1200" dirty="0">
                <a:solidFill>
                  <a:schemeClr val="tx1"/>
                </a:solidFill>
                <a:effectLst/>
                <a:latin typeface="+mn-lt"/>
                <a:ea typeface="+mn-ea"/>
                <a:cs typeface="+mn-cs"/>
              </a:rPr>
              <a:t> </a:t>
            </a:r>
            <a:endParaRPr lang="nb-NO" dirty="0">
              <a:cs typeface="Calibri"/>
            </a:endParaRP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6</a:t>
            </a:fld>
            <a:endParaRPr lang="nb-NO"/>
          </a:p>
        </p:txBody>
      </p:sp>
    </p:spTree>
    <p:extLst>
      <p:ext uri="{BB962C8B-B14F-4D97-AF65-F5344CB8AC3E}">
        <p14:creationId xmlns:p14="http://schemas.microsoft.com/office/powerpoint/2010/main" val="234411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er hentet herfra: https://www.flickr.com/photos/ntnuime/35239962586/in/album-72157685003532715/</a:t>
            </a: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225783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John Helge </a:t>
            </a:r>
            <a:r>
              <a:rPr lang="nb-NO" dirty="0" err="1"/>
              <a:t>Hamberg</a:t>
            </a:r>
            <a:r>
              <a:rPr lang="nb-NO" dirty="0"/>
              <a:t> og Unni Lundberg er</a:t>
            </a:r>
            <a:r>
              <a:rPr lang="nb-NO" baseline="0" dirty="0"/>
              <a:t> spesialsykepleiere på Øye Helsehus i Trondheim. De har tatt videreutdanningen «Avansert klinisk sykepleie».</a:t>
            </a:r>
          </a:p>
          <a:p>
            <a:endParaRPr lang="nb-NO" baseline="0" dirty="0"/>
          </a:p>
          <a:p>
            <a:r>
              <a:rPr lang="nb-NO" sz="1200" b="0" i="0" kern="1200" dirty="0">
                <a:solidFill>
                  <a:schemeClr val="tx1"/>
                </a:solidFill>
                <a:effectLst/>
                <a:latin typeface="+mn-lt"/>
                <a:ea typeface="+mn-ea"/>
                <a:cs typeface="+mn-cs"/>
              </a:rPr>
              <a:t>– Etter at jeg tok videreutdanningen har jeg fått en større forståelse både for hva som må prioriteres og for pasientenes behov. Jeg ser andre tiltak vi kan iverksette for pasientene nå enn før, og jeg merker tydelig at det jeg gjør i jobben min har blitt mer kunnskapsbasert, sier John Helge.</a:t>
            </a:r>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8</a:t>
            </a:fld>
            <a:endParaRPr lang="nb-NO"/>
          </a:p>
        </p:txBody>
      </p:sp>
    </p:spTree>
    <p:extLst>
      <p:ext uri="{BB962C8B-B14F-4D97-AF65-F5344CB8AC3E}">
        <p14:creationId xmlns:p14="http://schemas.microsoft.com/office/powerpoint/2010/main" val="3070721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velger</a:t>
            </a:r>
            <a:r>
              <a:rPr lang="nb-NO" baseline="0" dirty="0"/>
              <a:t> studentene NTNU – hva sier de selv?</a:t>
            </a:r>
          </a:p>
          <a:p>
            <a:endParaRPr lang="nb-NO" baseline="0" dirty="0"/>
          </a:p>
          <a:p>
            <a:r>
              <a:rPr lang="nb-NO" baseline="0" dirty="0"/>
              <a:t>Studentene trekker frem «Muligheter». Både faglig og på fritiden. Bredden på NTNU gir studentene gode muligheter til å fordype seg i det de er interessert i. Det er også mange muligheter for ulike interesser i fritiden.</a:t>
            </a:r>
          </a:p>
          <a:p>
            <a:endParaRPr lang="nb-NO" baseline="0" dirty="0"/>
          </a:p>
          <a:p>
            <a:r>
              <a:rPr lang="nb-NO" baseline="0" dirty="0"/>
              <a:t>De trekker frem «Kvalitet». Studentene fremhever den faglige kvaliteten på studiene ved NTNU, og at det er et høyt faglig nivå som utfordrer de. De trekker også frem NTNUs gode omdømme og kontakten med næringslivet.</a:t>
            </a:r>
          </a:p>
          <a:p>
            <a:endParaRPr lang="nb-NO" baseline="0" dirty="0"/>
          </a:p>
          <a:p>
            <a:r>
              <a:rPr lang="nb-NO" baseline="0" dirty="0"/>
              <a:t>«Jobb» og karriere er viktig for våre studenter. Mange av studentene trekker frem gode jobbmuligheter som en av grunnene til at de valgte NTNU.</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9</a:t>
            </a:fld>
            <a:endParaRPr lang="nb-NO"/>
          </a:p>
        </p:txBody>
      </p:sp>
    </p:spTree>
    <p:extLst>
      <p:ext uri="{BB962C8B-B14F-4D97-AF65-F5344CB8AC3E}">
        <p14:creationId xmlns:p14="http://schemas.microsoft.com/office/powerpoint/2010/main" val="23199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a:p>
            <a:r>
              <a:rPr lang="nb-NO" b="1" dirty="0"/>
              <a:t>NTNU Karriere</a:t>
            </a:r>
            <a:r>
              <a:rPr lang="nb-NO" dirty="0"/>
              <a:t> gir studentene karriereveiledning og kurs i studiemestring, studieteknikk, eksamensteknikk, presentasjonsteknikk. Studentene kan også få hjelp med jobbsøking og intervjutrening.</a:t>
            </a:r>
            <a:br>
              <a:rPr lang="nb-NO" dirty="0"/>
            </a:br>
            <a:r>
              <a:rPr lang="nb-NO" dirty="0"/>
              <a:t>Tjenesten skal hjelpe studenter til å se mulighetene sine og ta meningsfulle valg gjennom hele studiet.</a:t>
            </a:r>
            <a:endParaRPr lang="nb-NO" b="1" dirty="0"/>
          </a:p>
          <a:p>
            <a:endParaRPr lang="nb-NO" b="1" dirty="0"/>
          </a:p>
          <a:p>
            <a:r>
              <a:rPr lang="nb-NO" b="1" dirty="0"/>
              <a:t>NTNU Bridge er NTNUs offisielle koblingsportal mellom NTNU-studentene og arbeidslivet, for samarbeid om tema til oppgaver, praksisplasser og jobb</a:t>
            </a:r>
            <a:endParaRPr lang="nb-NO" dirty="0"/>
          </a:p>
          <a:p>
            <a:r>
              <a:rPr lang="nb-NO" dirty="0"/>
              <a:t>Private og offentlige aktører er ute etter de gode hodene fra NTNU. NTNU har en sterk posisjon i norsk arbeidsliv – mange arbeidsgivere er ute etter våre studenter lenge før de er ferdige med studiene.</a:t>
            </a: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10</a:t>
            </a:fld>
            <a:endParaRPr lang="nb-NO"/>
          </a:p>
        </p:txBody>
      </p:sp>
    </p:spTree>
    <p:extLst>
      <p:ext uri="{BB962C8B-B14F-4D97-AF65-F5344CB8AC3E}">
        <p14:creationId xmlns:p14="http://schemas.microsoft.com/office/powerpoint/2010/main" val="7417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11</a:t>
            </a:fld>
            <a:endParaRPr lang="nb-NO"/>
          </a:p>
        </p:txBody>
      </p:sp>
    </p:spTree>
    <p:extLst>
      <p:ext uri="{BB962C8B-B14F-4D97-AF65-F5344CB8AC3E}">
        <p14:creationId xmlns:p14="http://schemas.microsoft.com/office/powerpoint/2010/main" val="22558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a:prstGeom prst="rect">
            <a:avLst/>
          </a:prstGeo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457200" y="1200151"/>
            <a:ext cx="8229600" cy="3394472"/>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9_Tittellysbilde">
    <p:spTree>
      <p:nvGrpSpPr>
        <p:cNvPr id="1" name=""/>
        <p:cNvGrpSpPr/>
        <p:nvPr/>
      </p:nvGrpSpPr>
      <p:grpSpPr>
        <a:xfrm>
          <a:off x="0" y="0"/>
          <a:ext cx="0" cy="0"/>
          <a:chOff x="0" y="0"/>
          <a:chExt cx="0" cy="0"/>
        </a:xfrm>
      </p:grpSpPr>
      <p:sp>
        <p:nvSpPr>
          <p:cNvPr id="6" name="Plassholder for tekst 6"/>
          <p:cNvSpPr>
            <a:spLocks noGrp="1"/>
          </p:cNvSpPr>
          <p:nvPr>
            <p:ph type="body" sz="quarter" idx="10" hasCustomPrompt="1"/>
          </p:nvPr>
        </p:nvSpPr>
        <p:spPr>
          <a:xfrm>
            <a:off x="541842" y="466706"/>
            <a:ext cx="4760912" cy="285440"/>
          </a:xfrm>
        </p:spPr>
        <p:txBody>
          <a:bodyPr/>
          <a:lstStyle>
            <a:lvl1pPr marL="0" indent="0">
              <a:buNone/>
              <a:defRPr b="1" baseline="0">
                <a:solidFill>
                  <a:srgbClr val="03509E"/>
                </a:solidFill>
                <a:latin typeface="NTNU-DIN NTNU-DIN-Regular" charset="0"/>
                <a:ea typeface="NTNU-DIN NTNU-DIN-Regular" charset="0"/>
                <a:cs typeface="NTNU-DIN NTNU-DIN-Regular" charset="0"/>
              </a:defRPr>
            </a:lvl1pPr>
          </a:lstStyle>
          <a:p>
            <a:r>
              <a:rPr lang="nb-NO"/>
              <a:t>Studietilbud</a:t>
            </a:r>
          </a:p>
        </p:txBody>
      </p:sp>
      <p:sp>
        <p:nvSpPr>
          <p:cNvPr id="11" name="Plassholder for tekst 4"/>
          <p:cNvSpPr>
            <a:spLocks noGrp="1"/>
          </p:cNvSpPr>
          <p:nvPr>
            <p:ph type="body" sz="quarter" idx="18" hasCustomPrompt="1"/>
          </p:nvPr>
        </p:nvSpPr>
        <p:spPr>
          <a:xfrm>
            <a:off x="541842" y="1109097"/>
            <a:ext cx="2067352" cy="1341471"/>
          </a:xfrm>
        </p:spPr>
        <p:txBody>
          <a:bodyPr>
            <a:normAutofit/>
          </a:bodyPr>
          <a:lstStyle>
            <a:lvl1pPr marL="0" indent="0">
              <a:buNone/>
              <a:defRPr sz="1500" baseline="0">
                <a:solidFill>
                  <a:srgbClr val="03509E"/>
                </a:solidFill>
                <a:latin typeface="NTNU-DIN NTNU-DIN-Regular" charset="0"/>
                <a:ea typeface="NTNU-DIN NTNU-DIN-Regular" charset="0"/>
                <a:cs typeface="NTNU-DIN NTNU-DIN-Regular" charset="0"/>
              </a:defRPr>
            </a:lvl1pPr>
          </a:lstStyle>
          <a:p>
            <a:pPr lvl="0"/>
            <a:r>
              <a:rPr lang="nb-NO"/>
              <a:t>Her er det plass til brødtekst Et ex evel molorem oluptae lis re, volores </a:t>
            </a:r>
          </a:p>
        </p:txBody>
      </p:sp>
    </p:spTree>
    <p:extLst>
      <p:ext uri="{BB962C8B-B14F-4D97-AF65-F5344CB8AC3E}">
        <p14:creationId xmlns:p14="http://schemas.microsoft.com/office/powerpoint/2010/main" val="332063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23849" y="205979"/>
            <a:ext cx="8458815"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323849" y="936523"/>
            <a:ext cx="8458815" cy="36581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4"/>
          <a:stretch>
            <a:fillRect/>
          </a:stretch>
        </p:blipFill>
        <p:spPr>
          <a:xfrm>
            <a:off x="423180" y="4800918"/>
            <a:ext cx="2520045" cy="204809"/>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emf"/><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Tittel 1"/>
          <p:cNvSpPr>
            <a:spLocks noGrp="1"/>
          </p:cNvSpPr>
          <p:nvPr>
            <p:ph type="ctrTitle"/>
          </p:nvPr>
        </p:nvSpPr>
        <p:spPr>
          <a:xfrm>
            <a:off x="514956" y="1775798"/>
            <a:ext cx="8114088" cy="646331"/>
          </a:xfrm>
        </p:spPr>
        <p:txBody>
          <a:bodyPr/>
          <a:lstStyle/>
          <a:p>
            <a:pPr algn="ctr"/>
            <a:r>
              <a:rPr lang="nb-NO" dirty="0">
                <a:solidFill>
                  <a:schemeClr val="bg1"/>
                </a:solidFill>
              </a:rPr>
              <a:t>UTDANNING</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2"/>
          <a:stretch>
            <a:fillRect/>
          </a:stretch>
        </p:blipFill>
        <p:spPr>
          <a:xfrm>
            <a:off x="1868815" y="754213"/>
            <a:ext cx="5406359" cy="433297"/>
          </a:xfrm>
          <a:prstGeom prst="rect">
            <a:avLst/>
          </a:prstGeom>
        </p:spPr>
      </p:pic>
      <p:sp>
        <p:nvSpPr>
          <p:cNvPr id="7" name="TekstSylinder 6">
            <a:extLst>
              <a:ext uri="{FF2B5EF4-FFF2-40B4-BE49-F238E27FC236}">
                <a16:creationId xmlns:a16="http://schemas.microsoft.com/office/drawing/2014/main" id="{BBAEFC2D-481C-AE45-8000-F807FA93F64E}"/>
              </a:ext>
            </a:extLst>
          </p:cNvPr>
          <p:cNvSpPr txBox="1"/>
          <p:nvPr/>
        </p:nvSpPr>
        <p:spPr>
          <a:xfrm>
            <a:off x="3232205" y="3769205"/>
            <a:ext cx="2679590" cy="671787"/>
          </a:xfrm>
          <a:prstGeom prst="rect">
            <a:avLst/>
          </a:prstGeom>
          <a:noFill/>
        </p:spPr>
        <p:txBody>
          <a:bodyPr wrap="square" rtlCol="0">
            <a:spAutoFit/>
          </a:bodyPr>
          <a:lstStyle/>
          <a:p>
            <a:pPr algn="ctr"/>
            <a:r>
              <a:rPr lang="nb-NO" sz="1400" dirty="0">
                <a:solidFill>
                  <a:schemeClr val="bg1"/>
                </a:solidFill>
              </a:rPr>
              <a:t>Trondheim  |  Gjøvik  |  Ålesund</a:t>
            </a:r>
          </a:p>
          <a:p>
            <a:pPr algn="ctr">
              <a:lnSpc>
                <a:spcPct val="200000"/>
              </a:lnSpc>
            </a:pPr>
            <a:r>
              <a:rPr lang="nb-NO" sz="1400" dirty="0">
                <a:solidFill>
                  <a:schemeClr val="bg1"/>
                </a:solidFill>
              </a:rPr>
              <a:t>NTNUs kontor i Brussel</a:t>
            </a:r>
            <a:endParaRPr lang="nb-NO" sz="1400" dirty="0"/>
          </a:p>
        </p:txBody>
      </p:sp>
      <p:pic>
        <p:nvPicPr>
          <p:cNvPr id="8" name="Bilde 7">
            <a:extLst>
              <a:ext uri="{FF2B5EF4-FFF2-40B4-BE49-F238E27FC236}">
                <a16:creationId xmlns:a16="http://schemas.microsoft.com/office/drawing/2014/main" id="{DD3E5B6C-5FB1-B64E-85CE-2B4D77865D6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2" name="Undertittel 2">
            <a:extLst>
              <a:ext uri="{FF2B5EF4-FFF2-40B4-BE49-F238E27FC236}">
                <a16:creationId xmlns:a16="http://schemas.microsoft.com/office/drawing/2014/main" id="{C15A3A90-5814-6448-8310-2805F3C5F0DF}"/>
              </a:ext>
            </a:extLst>
          </p:cNvPr>
          <p:cNvSpPr>
            <a:spLocks noGrp="1"/>
          </p:cNvSpPr>
          <p:nvPr>
            <p:ph type="subTitle" idx="1"/>
          </p:nvPr>
        </p:nvSpPr>
        <p:spPr>
          <a:xfrm>
            <a:off x="514956" y="2318766"/>
            <a:ext cx="8114089" cy="598097"/>
          </a:xfrm>
        </p:spPr>
        <p:txBody>
          <a:bodyPr>
            <a:normAutofit/>
          </a:bodyPr>
          <a:lstStyle/>
          <a:p>
            <a:pPr algn="ctr"/>
            <a:r>
              <a:rPr lang="nb-NO" dirty="0">
                <a:solidFill>
                  <a:schemeClr val="bg1">
                    <a:lumMod val="85000"/>
                  </a:schemeClr>
                </a:solidFill>
              </a:rPr>
              <a:t>Norges teknisk-naturvitenskapelige universitet</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7368" y="623468"/>
            <a:ext cx="3798875" cy="994172"/>
          </a:xfrm>
        </p:spPr>
        <p:txBody>
          <a:bodyPr>
            <a:normAutofit/>
          </a:bodyPr>
          <a:lstStyle/>
          <a:p>
            <a:r>
              <a:rPr lang="nb-NO" sz="3000" dirty="0"/>
              <a:t>Jobbmuligheter</a:t>
            </a:r>
          </a:p>
        </p:txBody>
      </p:sp>
      <p:sp>
        <p:nvSpPr>
          <p:cNvPr id="3" name="Plassholder for innhold 2"/>
          <p:cNvSpPr>
            <a:spLocks noGrp="1"/>
          </p:cNvSpPr>
          <p:nvPr>
            <p:ph idx="1"/>
          </p:nvPr>
        </p:nvSpPr>
        <p:spPr>
          <a:xfrm>
            <a:off x="297368" y="1436764"/>
            <a:ext cx="3744011" cy="3263504"/>
          </a:xfrm>
        </p:spPr>
        <p:txBody>
          <a:bodyPr/>
          <a:lstStyle/>
          <a:p>
            <a:pPr marL="0" indent="0">
              <a:buNone/>
            </a:pPr>
            <a:r>
              <a:rPr lang="nb-NO" dirty="0"/>
              <a:t>NTNU Karriere</a:t>
            </a:r>
          </a:p>
          <a:p>
            <a:pPr marL="342892" lvl="1" indent="0">
              <a:buNone/>
            </a:pPr>
            <a:r>
              <a:rPr lang="nb-NO" sz="1575" dirty="0"/>
              <a:t>Kurs og veiledning i hvordan velge utdanning, studielivet og jobbsøking</a:t>
            </a:r>
          </a:p>
          <a:p>
            <a:pPr marL="0" indent="0">
              <a:buNone/>
            </a:pPr>
            <a:endParaRPr lang="nb-NO" dirty="0"/>
          </a:p>
          <a:p>
            <a:pPr marL="0" indent="0">
              <a:buNone/>
            </a:pPr>
            <a:r>
              <a:rPr lang="nb-NO" dirty="0"/>
              <a:t>NTNU Bridge </a:t>
            </a:r>
          </a:p>
          <a:p>
            <a:pPr marL="342892" lvl="1" indent="0">
              <a:buNone/>
            </a:pPr>
            <a:r>
              <a:rPr lang="nb-NO" sz="1575" dirty="0"/>
              <a:t>Kontakt mellom studenter og næringslivet</a:t>
            </a:r>
          </a:p>
        </p:txBody>
      </p:sp>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5959" y="0"/>
            <a:ext cx="4498041" cy="5143500"/>
          </a:xfrm>
          <a:prstGeom prst="rect">
            <a:avLst/>
          </a:prstGeom>
        </p:spPr>
      </p:pic>
    </p:spTree>
    <p:extLst>
      <p:ext uri="{BB962C8B-B14F-4D97-AF65-F5344CB8AC3E}">
        <p14:creationId xmlns:p14="http://schemas.microsoft.com/office/powerpoint/2010/main" val="426389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3881" y="326929"/>
            <a:ext cx="4965070" cy="715710"/>
          </a:xfrm>
        </p:spPr>
        <p:txBody>
          <a:bodyPr>
            <a:normAutofit/>
          </a:bodyPr>
          <a:lstStyle/>
          <a:p>
            <a:r>
              <a:rPr lang="nb-NO" sz="3000" dirty="0"/>
              <a:t>Rekruttering av kvinner</a:t>
            </a:r>
          </a:p>
        </p:txBody>
      </p:sp>
      <p:sp>
        <p:nvSpPr>
          <p:cNvPr id="3" name="Plassholder for innhold 2"/>
          <p:cNvSpPr>
            <a:spLocks noGrp="1"/>
          </p:cNvSpPr>
          <p:nvPr>
            <p:ph idx="1"/>
          </p:nvPr>
        </p:nvSpPr>
        <p:spPr>
          <a:xfrm>
            <a:off x="303882" y="992138"/>
            <a:ext cx="5478236" cy="3649238"/>
          </a:xfrm>
        </p:spPr>
        <p:txBody>
          <a:bodyPr>
            <a:normAutofit/>
          </a:bodyPr>
          <a:lstStyle/>
          <a:p>
            <a:pPr marL="0" indent="0">
              <a:buNone/>
            </a:pPr>
            <a:r>
              <a:rPr lang="nb-NO" sz="1575" dirty="0"/>
              <a:t>Rekruttering av kvinnelige studenter til teknologi-, sivilingeniør-, ingeniør- og IKT-utdanninger </a:t>
            </a:r>
          </a:p>
          <a:p>
            <a:pPr marL="0" indent="0">
              <a:buNone/>
            </a:pPr>
            <a:r>
              <a:rPr lang="nb-NO" sz="1575" dirty="0"/>
              <a:t>Eksempler på tiltak:</a:t>
            </a:r>
          </a:p>
          <a:p>
            <a:pPr lvl="1"/>
            <a:r>
              <a:rPr lang="nb-NO" sz="1575" dirty="0"/>
              <a:t>Jenteprosjektet Ada</a:t>
            </a:r>
          </a:p>
          <a:p>
            <a:pPr lvl="1"/>
            <a:r>
              <a:rPr lang="nb-NO" sz="1575" dirty="0"/>
              <a:t>Jentedagen og teknologicamp for jenter</a:t>
            </a:r>
          </a:p>
          <a:p>
            <a:pPr lvl="1"/>
            <a:r>
              <a:rPr lang="nb-NO" sz="1575" dirty="0"/>
              <a:t>Karrierenettverk</a:t>
            </a:r>
          </a:p>
          <a:p>
            <a:pPr marL="0" indent="0">
              <a:buNone/>
            </a:pPr>
            <a:endParaRPr lang="nb-NO" sz="1575" dirty="0"/>
          </a:p>
          <a:p>
            <a:pPr marL="0" indent="0">
              <a:buNone/>
            </a:pPr>
            <a:r>
              <a:rPr lang="nb-NO" sz="1575" dirty="0"/>
              <a:t>Rekruttering av kvinnelige ansatte </a:t>
            </a:r>
          </a:p>
          <a:p>
            <a:pPr marL="0" indent="0">
              <a:buNone/>
            </a:pPr>
            <a:r>
              <a:rPr lang="nb-NO" sz="1575" dirty="0"/>
              <a:t>Eksempler på tiltak:</a:t>
            </a:r>
          </a:p>
          <a:p>
            <a:pPr lvl="1"/>
            <a:r>
              <a:rPr lang="nb-NO" sz="1575" dirty="0"/>
              <a:t>Startpakker</a:t>
            </a:r>
          </a:p>
          <a:p>
            <a:pPr lvl="1"/>
            <a:r>
              <a:rPr lang="nb-NO" sz="1575" dirty="0"/>
              <a:t>Kvalifiseringsstipend</a:t>
            </a:r>
          </a:p>
          <a:p>
            <a:pPr lvl="1"/>
            <a:r>
              <a:rPr lang="nb-NO" sz="1575" dirty="0"/>
              <a:t>Mentorprogram</a:t>
            </a:r>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2703" y="-1"/>
            <a:ext cx="3081298" cy="2509678"/>
          </a:xfrm>
          <a:prstGeom prst="rect">
            <a:avLst/>
          </a:prstGeom>
        </p:spPr>
      </p:pic>
      <p:pic>
        <p:nvPicPr>
          <p:cNvPr id="1026" name="Picture 2" descr="https://www.ntnu.no/documents/448593/0/Stand+Geologi.jpg/c7091a83-f646-41e1-8d20-602ccb3e0dec?t=14544891110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62702" y="2509678"/>
            <a:ext cx="3081298" cy="263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59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7157" y="221269"/>
            <a:ext cx="4444502" cy="989894"/>
          </a:xfrm>
        </p:spPr>
        <p:txBody>
          <a:bodyPr>
            <a:normAutofit fontScale="90000"/>
          </a:bodyPr>
          <a:lstStyle/>
          <a:p>
            <a:r>
              <a:rPr lang="nb-NO" sz="3000" dirty="0"/>
              <a:t>NTNU </a:t>
            </a:r>
            <a:br>
              <a:rPr lang="nb-NO" sz="3000" dirty="0"/>
            </a:br>
            <a:r>
              <a:rPr lang="nb-NO" sz="3000" dirty="0"/>
              <a:t>Toppundervisning</a:t>
            </a:r>
          </a:p>
        </p:txBody>
      </p:sp>
      <p:sp>
        <p:nvSpPr>
          <p:cNvPr id="3" name="Plassholder for innhold 2"/>
          <p:cNvSpPr>
            <a:spLocks noGrp="1"/>
          </p:cNvSpPr>
          <p:nvPr>
            <p:ph idx="1"/>
          </p:nvPr>
        </p:nvSpPr>
        <p:spPr>
          <a:xfrm>
            <a:off x="297158" y="1540947"/>
            <a:ext cx="3525011" cy="3109834"/>
          </a:xfrm>
        </p:spPr>
        <p:txBody>
          <a:bodyPr vert="horz" lIns="68580" tIns="34290" rIns="68580" bIns="34290" rtlCol="0" anchor="t">
            <a:noAutofit/>
          </a:bodyPr>
          <a:lstStyle/>
          <a:p>
            <a:pPr marL="0" indent="0">
              <a:buNone/>
            </a:pPr>
            <a:r>
              <a:rPr lang="nb-NO" sz="1575" dirty="0"/>
              <a:t>Satsingen skal bidra til: </a:t>
            </a:r>
          </a:p>
          <a:p>
            <a:pPr marL="0" indent="0">
              <a:buNone/>
            </a:pPr>
            <a:r>
              <a:rPr lang="nb-NO" sz="1575" dirty="0"/>
              <a:t>utvikling av innovative undervisnings-, lærings- </a:t>
            </a:r>
            <a:br>
              <a:rPr lang="nb-NO" sz="1575" dirty="0"/>
            </a:br>
            <a:r>
              <a:rPr lang="nb-NO" sz="1575" dirty="0"/>
              <a:t>og vurderingsformer </a:t>
            </a:r>
            <a:br>
              <a:rPr lang="en-US" sz="1575" dirty="0">
                <a:latin typeface="+mn-ea"/>
                <a:cs typeface="+mn-ea"/>
              </a:rPr>
            </a:br>
            <a:endParaRPr lang="nb-NO" sz="1575" dirty="0"/>
          </a:p>
          <a:p>
            <a:pPr marL="0" indent="0">
              <a:buNone/>
            </a:pPr>
            <a:r>
              <a:rPr lang="nb-NO" sz="1550" dirty="0"/>
              <a:t>Tiltakene skal lede til økt læringsutbytte hos studentene</a:t>
            </a:r>
          </a:p>
          <a:p>
            <a:pPr marL="0" indent="0">
              <a:buNone/>
            </a:pPr>
            <a:endParaRPr lang="nb-NO" sz="1550" dirty="0"/>
          </a:p>
          <a:p>
            <a:pPr marL="0" indent="0">
              <a:buNone/>
            </a:pPr>
            <a:r>
              <a:rPr lang="nb-NO" sz="1550" dirty="0"/>
              <a:t>NTNU Toppundervisning har jevnlig utlysing av midler til små og store utviklingsprosjekter med fokus på innovativ utdanning.</a:t>
            </a:r>
          </a:p>
          <a:p>
            <a:pPr marL="0" indent="0">
              <a:buNone/>
            </a:pPr>
            <a:endParaRPr lang="nb-NO" sz="1550" dirty="0"/>
          </a:p>
          <a:p>
            <a:pPr marL="0" indent="0">
              <a:buNone/>
            </a:pPr>
            <a:endParaRPr lang="nb-NO" sz="1550" dirty="0"/>
          </a:p>
          <a:p>
            <a:pPr marL="0" indent="0">
              <a:buNone/>
            </a:pPr>
            <a:endParaRPr lang="nb-NO" sz="1800"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22" y="218184"/>
            <a:ext cx="5072417" cy="4792888"/>
          </a:xfrm>
          <a:prstGeom prst="rect">
            <a:avLst/>
          </a:prstGeom>
        </p:spPr>
      </p:pic>
    </p:spTree>
    <p:extLst>
      <p:ext uri="{BB962C8B-B14F-4D97-AF65-F5344CB8AC3E}">
        <p14:creationId xmlns:p14="http://schemas.microsoft.com/office/powerpoint/2010/main" val="330233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1B8D604-E1EC-AA4C-8F6E-0293BB8418D7}"/>
              </a:ext>
            </a:extLst>
          </p:cNvPr>
          <p:cNvSpPr>
            <a:spLocks noGrp="1"/>
          </p:cNvSpPr>
          <p:nvPr>
            <p:ph type="title"/>
          </p:nvPr>
        </p:nvSpPr>
        <p:spPr>
          <a:xfrm>
            <a:off x="347679" y="110296"/>
            <a:ext cx="6728197" cy="673909"/>
          </a:xfrm>
        </p:spPr>
        <p:txBody>
          <a:bodyPr>
            <a:noAutofit/>
          </a:bodyPr>
          <a:lstStyle/>
          <a:p>
            <a:r>
              <a:rPr lang="nb-NO" sz="3000" dirty="0"/>
              <a:t>Formativ testing og tilbakemelding</a:t>
            </a:r>
          </a:p>
        </p:txBody>
      </p:sp>
      <p:pic>
        <p:nvPicPr>
          <p:cNvPr id="12" name="Bilde 11">
            <a:extLst>
              <a:ext uri="{FF2B5EF4-FFF2-40B4-BE49-F238E27FC236}">
                <a16:creationId xmlns:a16="http://schemas.microsoft.com/office/drawing/2014/main" id="{2B073AEF-0CD5-1545-BB13-C3ABC690E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8515" y="4758981"/>
            <a:ext cx="1839433" cy="227526"/>
          </a:xfrm>
          <a:prstGeom prst="rect">
            <a:avLst/>
          </a:prstGeom>
        </p:spPr>
      </p:pic>
      <p:pic>
        <p:nvPicPr>
          <p:cNvPr id="13" name="Bilde 12">
            <a:extLst>
              <a:ext uri="{FF2B5EF4-FFF2-40B4-BE49-F238E27FC236}">
                <a16:creationId xmlns:a16="http://schemas.microsoft.com/office/drawing/2014/main" id="{7E7A4637-277F-BE40-A192-3902B602A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3001" y="4748742"/>
            <a:ext cx="728116" cy="248005"/>
          </a:xfrm>
          <a:prstGeom prst="rect">
            <a:avLst/>
          </a:prstGeom>
        </p:spPr>
      </p:pic>
      <p:sp>
        <p:nvSpPr>
          <p:cNvPr id="100" name="Rektangel 99">
            <a:extLst>
              <a:ext uri="{FF2B5EF4-FFF2-40B4-BE49-F238E27FC236}">
                <a16:creationId xmlns:a16="http://schemas.microsoft.com/office/drawing/2014/main" id="{72497D09-4C72-BA4E-94C4-9EE30C351F1B}"/>
              </a:ext>
            </a:extLst>
          </p:cNvPr>
          <p:cNvSpPr/>
          <p:nvPr/>
        </p:nvSpPr>
        <p:spPr>
          <a:xfrm>
            <a:off x="2022506" y="1077026"/>
            <a:ext cx="4690130" cy="369332"/>
          </a:xfrm>
          <a:prstGeom prst="rect">
            <a:avLst/>
          </a:prstGeom>
        </p:spPr>
        <p:txBody>
          <a:bodyPr wrap="none">
            <a:spAutoFit/>
          </a:bodyPr>
          <a:lstStyle/>
          <a:p>
            <a:r>
              <a:rPr lang="nb-NO" dirty="0">
                <a:latin typeface="Arial" panose="020B0604020202020204" pitchFamily="34" charset="0"/>
                <a:cs typeface="Arial" panose="020B0604020202020204" pitchFamily="34" charset="0"/>
              </a:rPr>
              <a:t>Tre prinsipper for læring utnyttes i prosjektet</a:t>
            </a:r>
            <a:endParaRPr lang="nb-NO" dirty="0"/>
          </a:p>
        </p:txBody>
      </p:sp>
      <p:grpSp>
        <p:nvGrpSpPr>
          <p:cNvPr id="106" name="Gruppe 105">
            <a:extLst>
              <a:ext uri="{FF2B5EF4-FFF2-40B4-BE49-F238E27FC236}">
                <a16:creationId xmlns:a16="http://schemas.microsoft.com/office/drawing/2014/main" id="{432F7995-ACFA-9448-A74B-359C50BE7D9A}"/>
              </a:ext>
            </a:extLst>
          </p:cNvPr>
          <p:cNvGrpSpPr/>
          <p:nvPr/>
        </p:nvGrpSpPr>
        <p:grpSpPr>
          <a:xfrm>
            <a:off x="293972" y="1567741"/>
            <a:ext cx="779468" cy="779468"/>
            <a:chOff x="279897" y="1511047"/>
            <a:chExt cx="779468" cy="779468"/>
          </a:xfrm>
        </p:grpSpPr>
        <p:pic>
          <p:nvPicPr>
            <p:cNvPr id="88" name="Bilde 87">
              <a:extLst>
                <a:ext uri="{FF2B5EF4-FFF2-40B4-BE49-F238E27FC236}">
                  <a16:creationId xmlns:a16="http://schemas.microsoft.com/office/drawing/2014/main" id="{5B4D04AD-DF9F-184D-96D5-ED1BF9B715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856" y="1684815"/>
              <a:ext cx="391127" cy="391127"/>
            </a:xfrm>
            <a:prstGeom prst="rect">
              <a:avLst/>
            </a:prstGeom>
          </p:spPr>
        </p:pic>
        <p:sp>
          <p:nvSpPr>
            <p:cNvPr id="101" name="Ellipse 100">
              <a:extLst>
                <a:ext uri="{FF2B5EF4-FFF2-40B4-BE49-F238E27FC236}">
                  <a16:creationId xmlns:a16="http://schemas.microsoft.com/office/drawing/2014/main" id="{84F88966-B859-FB4E-AB5D-2E2B17E1F892}"/>
                </a:ext>
              </a:extLst>
            </p:cNvPr>
            <p:cNvSpPr/>
            <p:nvPr/>
          </p:nvSpPr>
          <p:spPr>
            <a:xfrm>
              <a:off x="279897" y="1511047"/>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03" name="Gruppe 102">
            <a:extLst>
              <a:ext uri="{FF2B5EF4-FFF2-40B4-BE49-F238E27FC236}">
                <a16:creationId xmlns:a16="http://schemas.microsoft.com/office/drawing/2014/main" id="{1DC08832-E46E-5A4A-8A24-394247A72A04}"/>
              </a:ext>
            </a:extLst>
          </p:cNvPr>
          <p:cNvGrpSpPr/>
          <p:nvPr/>
        </p:nvGrpSpPr>
        <p:grpSpPr>
          <a:xfrm>
            <a:off x="3104592" y="1567741"/>
            <a:ext cx="779468" cy="779468"/>
            <a:chOff x="2701843" y="1536157"/>
            <a:chExt cx="779468" cy="779468"/>
          </a:xfrm>
        </p:grpSpPr>
        <p:pic>
          <p:nvPicPr>
            <p:cNvPr id="92" name="Bilde 91">
              <a:extLst>
                <a:ext uri="{FF2B5EF4-FFF2-40B4-BE49-F238E27FC236}">
                  <a16:creationId xmlns:a16="http://schemas.microsoft.com/office/drawing/2014/main" id="{EC563E2E-2B4B-384C-9735-C4A345A2C7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2764" y="1775840"/>
              <a:ext cx="477627" cy="300102"/>
            </a:xfrm>
            <a:prstGeom prst="rect">
              <a:avLst/>
            </a:prstGeom>
          </p:spPr>
        </p:pic>
        <p:sp>
          <p:nvSpPr>
            <p:cNvPr id="102" name="Ellipse 101">
              <a:extLst>
                <a:ext uri="{FF2B5EF4-FFF2-40B4-BE49-F238E27FC236}">
                  <a16:creationId xmlns:a16="http://schemas.microsoft.com/office/drawing/2014/main" id="{9F14ED19-15AA-4D49-A588-226F2A15DD4F}"/>
                </a:ext>
              </a:extLst>
            </p:cNvPr>
            <p:cNvSpPr/>
            <p:nvPr/>
          </p:nvSpPr>
          <p:spPr>
            <a:xfrm>
              <a:off x="2701843" y="1536157"/>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05" name="Gruppe 104">
            <a:extLst>
              <a:ext uri="{FF2B5EF4-FFF2-40B4-BE49-F238E27FC236}">
                <a16:creationId xmlns:a16="http://schemas.microsoft.com/office/drawing/2014/main" id="{AF4D9A32-FC56-184A-87D7-4FF4059F1B6D}"/>
              </a:ext>
            </a:extLst>
          </p:cNvPr>
          <p:cNvGrpSpPr/>
          <p:nvPr/>
        </p:nvGrpSpPr>
        <p:grpSpPr>
          <a:xfrm>
            <a:off x="6104488" y="1573302"/>
            <a:ext cx="779468" cy="779468"/>
            <a:chOff x="3155827" y="1480931"/>
            <a:chExt cx="779468" cy="779468"/>
          </a:xfrm>
        </p:grpSpPr>
        <p:pic>
          <p:nvPicPr>
            <p:cNvPr id="99" name="Bilde 98">
              <a:extLst>
                <a:ext uri="{FF2B5EF4-FFF2-40B4-BE49-F238E27FC236}">
                  <a16:creationId xmlns:a16="http://schemas.microsoft.com/office/drawing/2014/main" id="{4B94FCB3-69F2-A543-B3B6-B57F75483549}"/>
                </a:ext>
              </a:extLst>
            </p:cNvPr>
            <p:cNvPicPr>
              <a:picLocks noChangeAspect="1"/>
            </p:cNvPicPr>
            <p:nvPr/>
          </p:nvPicPr>
          <p:blipFill>
            <a:blip r:embed="rId7"/>
            <a:stretch>
              <a:fillRect/>
            </a:stretch>
          </p:blipFill>
          <p:spPr>
            <a:xfrm>
              <a:off x="3276580" y="1690499"/>
              <a:ext cx="537963" cy="360333"/>
            </a:xfrm>
            <a:prstGeom prst="rect">
              <a:avLst/>
            </a:prstGeom>
          </p:spPr>
        </p:pic>
        <p:sp>
          <p:nvSpPr>
            <p:cNvPr id="104" name="Ellipse 103">
              <a:extLst>
                <a:ext uri="{FF2B5EF4-FFF2-40B4-BE49-F238E27FC236}">
                  <a16:creationId xmlns:a16="http://schemas.microsoft.com/office/drawing/2014/main" id="{59DF700B-954A-1B41-8754-254DCE4A4647}"/>
                </a:ext>
              </a:extLst>
            </p:cNvPr>
            <p:cNvSpPr/>
            <p:nvPr/>
          </p:nvSpPr>
          <p:spPr>
            <a:xfrm>
              <a:off x="3155827" y="1480931"/>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07" name="Rektangel 106">
            <a:extLst>
              <a:ext uri="{FF2B5EF4-FFF2-40B4-BE49-F238E27FC236}">
                <a16:creationId xmlns:a16="http://schemas.microsoft.com/office/drawing/2014/main" id="{1AE1E52E-B270-BB4B-B3AA-8B33AD99043E}"/>
              </a:ext>
            </a:extLst>
          </p:cNvPr>
          <p:cNvSpPr/>
          <p:nvPr/>
        </p:nvSpPr>
        <p:spPr>
          <a:xfrm>
            <a:off x="1103799" y="1529594"/>
            <a:ext cx="721480"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Testing</a:t>
            </a:r>
            <a:endParaRPr lang="nb-NO" sz="1200" dirty="0"/>
          </a:p>
        </p:txBody>
      </p:sp>
      <p:sp>
        <p:nvSpPr>
          <p:cNvPr id="108" name="Rektangel 107">
            <a:extLst>
              <a:ext uri="{FF2B5EF4-FFF2-40B4-BE49-F238E27FC236}">
                <a16:creationId xmlns:a16="http://schemas.microsoft.com/office/drawing/2014/main" id="{B1FDD8B3-CCA5-FE43-A09B-29DBA33A0D57}"/>
              </a:ext>
            </a:extLst>
          </p:cNvPr>
          <p:cNvSpPr/>
          <p:nvPr/>
        </p:nvSpPr>
        <p:spPr>
          <a:xfrm>
            <a:off x="1133817" y="1793211"/>
            <a:ext cx="1361191"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Testing fremmer hukommelsen for det man blir testet i</a:t>
            </a:r>
            <a:endParaRPr lang="nb-NO" sz="1050" dirty="0"/>
          </a:p>
        </p:txBody>
      </p:sp>
      <p:sp>
        <p:nvSpPr>
          <p:cNvPr id="109" name="Rektangel 108">
            <a:extLst>
              <a:ext uri="{FF2B5EF4-FFF2-40B4-BE49-F238E27FC236}">
                <a16:creationId xmlns:a16="http://schemas.microsoft.com/office/drawing/2014/main" id="{1EE9CA6E-9C6C-1A46-80FA-7AC60AB90998}"/>
              </a:ext>
            </a:extLst>
          </p:cNvPr>
          <p:cNvSpPr/>
          <p:nvPr/>
        </p:nvSpPr>
        <p:spPr>
          <a:xfrm>
            <a:off x="3981505" y="1537662"/>
            <a:ext cx="774571"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Intervall</a:t>
            </a:r>
            <a:endParaRPr lang="nb-NO" sz="1200" dirty="0"/>
          </a:p>
        </p:txBody>
      </p:sp>
      <p:sp>
        <p:nvSpPr>
          <p:cNvPr id="110" name="Rektangel 109">
            <a:extLst>
              <a:ext uri="{FF2B5EF4-FFF2-40B4-BE49-F238E27FC236}">
                <a16:creationId xmlns:a16="http://schemas.microsoft.com/office/drawing/2014/main" id="{3E56A650-6F0F-104C-99D1-7B9EDD36EA36}"/>
              </a:ext>
            </a:extLst>
          </p:cNvPr>
          <p:cNvSpPr/>
          <p:nvPr/>
        </p:nvSpPr>
        <p:spPr>
          <a:xfrm>
            <a:off x="3962381" y="1780387"/>
            <a:ext cx="1690574"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Man husker bedre hvis man studerer i intervall og ikke i bolker</a:t>
            </a:r>
            <a:endParaRPr lang="nb-NO" sz="1050" dirty="0"/>
          </a:p>
        </p:txBody>
      </p:sp>
      <p:sp>
        <p:nvSpPr>
          <p:cNvPr id="111" name="Rektangel 110">
            <a:extLst>
              <a:ext uri="{FF2B5EF4-FFF2-40B4-BE49-F238E27FC236}">
                <a16:creationId xmlns:a16="http://schemas.microsoft.com/office/drawing/2014/main" id="{828CB616-3EF2-274E-A4D4-3E910679484C}"/>
              </a:ext>
            </a:extLst>
          </p:cNvPr>
          <p:cNvSpPr/>
          <p:nvPr/>
        </p:nvSpPr>
        <p:spPr>
          <a:xfrm>
            <a:off x="6957922" y="1524039"/>
            <a:ext cx="835485"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Stokking</a:t>
            </a:r>
            <a:endParaRPr lang="nb-NO" sz="1200" dirty="0"/>
          </a:p>
        </p:txBody>
      </p:sp>
      <p:sp>
        <p:nvSpPr>
          <p:cNvPr id="112" name="Rektangel 111">
            <a:extLst>
              <a:ext uri="{FF2B5EF4-FFF2-40B4-BE49-F238E27FC236}">
                <a16:creationId xmlns:a16="http://schemas.microsoft.com/office/drawing/2014/main" id="{A8324861-0F60-C343-B623-92C8D48F5CF9}"/>
              </a:ext>
            </a:extLst>
          </p:cNvPr>
          <p:cNvSpPr/>
          <p:nvPr/>
        </p:nvSpPr>
        <p:spPr>
          <a:xfrm>
            <a:off x="6960259" y="1782858"/>
            <a:ext cx="1682003"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Man husker bedre hvis man blander fagene man skal lære seg</a:t>
            </a:r>
            <a:endParaRPr lang="nb-NO" sz="1050" dirty="0"/>
          </a:p>
        </p:txBody>
      </p:sp>
      <p:sp>
        <p:nvSpPr>
          <p:cNvPr id="113" name="Rektangel 112">
            <a:extLst>
              <a:ext uri="{FF2B5EF4-FFF2-40B4-BE49-F238E27FC236}">
                <a16:creationId xmlns:a16="http://schemas.microsoft.com/office/drawing/2014/main" id="{D4E50F96-3696-7A46-A901-2A5155149969}"/>
              </a:ext>
            </a:extLst>
          </p:cNvPr>
          <p:cNvSpPr/>
          <p:nvPr/>
        </p:nvSpPr>
        <p:spPr>
          <a:xfrm>
            <a:off x="2138740" y="2579300"/>
            <a:ext cx="5070619" cy="369332"/>
          </a:xfrm>
          <a:prstGeom prst="rect">
            <a:avLst/>
          </a:prstGeom>
        </p:spPr>
        <p:txBody>
          <a:bodyPr wrap="none">
            <a:spAutoFit/>
          </a:bodyPr>
          <a:lstStyle/>
          <a:p>
            <a:r>
              <a:rPr lang="nb-NO" dirty="0">
                <a:latin typeface="Arial" panose="020B0604020202020204" pitchFamily="34" charset="0"/>
                <a:cs typeface="Arial" panose="020B0604020202020204" pitchFamily="34" charset="0"/>
              </a:rPr>
              <a:t>Anvendelse i tre prosjekter for medisinstudenter</a:t>
            </a:r>
            <a:endParaRPr lang="nb-NO" dirty="0"/>
          </a:p>
        </p:txBody>
      </p:sp>
      <p:pic>
        <p:nvPicPr>
          <p:cNvPr id="114" name="Bilde 113">
            <a:extLst>
              <a:ext uri="{FF2B5EF4-FFF2-40B4-BE49-F238E27FC236}">
                <a16:creationId xmlns:a16="http://schemas.microsoft.com/office/drawing/2014/main" id="{0CF1D9AB-C62A-F54F-9D77-3DE3AFF8F8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0586" y="3331972"/>
            <a:ext cx="648161" cy="648161"/>
          </a:xfrm>
          <a:prstGeom prst="rect">
            <a:avLst/>
          </a:prstGeom>
        </p:spPr>
      </p:pic>
      <p:sp>
        <p:nvSpPr>
          <p:cNvPr id="115" name="Rektangel 114">
            <a:extLst>
              <a:ext uri="{FF2B5EF4-FFF2-40B4-BE49-F238E27FC236}">
                <a16:creationId xmlns:a16="http://schemas.microsoft.com/office/drawing/2014/main" id="{96C0DADD-F2C9-374C-B681-E8CCEE428BF5}"/>
              </a:ext>
            </a:extLst>
          </p:cNvPr>
          <p:cNvSpPr/>
          <p:nvPr/>
        </p:nvSpPr>
        <p:spPr>
          <a:xfrm>
            <a:off x="567328" y="2981437"/>
            <a:ext cx="1782667"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Testing av progresjon</a:t>
            </a:r>
            <a:endParaRPr lang="nb-NO" sz="1200" b="1" dirty="0"/>
          </a:p>
        </p:txBody>
      </p:sp>
      <p:sp>
        <p:nvSpPr>
          <p:cNvPr id="116" name="Rektangel 115">
            <a:extLst>
              <a:ext uri="{FF2B5EF4-FFF2-40B4-BE49-F238E27FC236}">
                <a16:creationId xmlns:a16="http://schemas.microsoft.com/office/drawing/2014/main" id="{CB85C982-9DDD-B24C-BC96-E28814DF4245}"/>
              </a:ext>
            </a:extLst>
          </p:cNvPr>
          <p:cNvSpPr/>
          <p:nvPr/>
        </p:nvSpPr>
        <p:spPr>
          <a:xfrm>
            <a:off x="1122749" y="3254757"/>
            <a:ext cx="1736559" cy="1223412"/>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Studentene følger egen progresjon gjennom månedlige tester og kan sammenligne seg med medstudenter. Siste test gir spørsmål basert på tidligere tester.</a:t>
            </a:r>
            <a:endParaRPr lang="nb-NO" sz="1050" dirty="0"/>
          </a:p>
        </p:txBody>
      </p:sp>
      <p:pic>
        <p:nvPicPr>
          <p:cNvPr id="118" name="Bilde 117">
            <a:extLst>
              <a:ext uri="{FF2B5EF4-FFF2-40B4-BE49-F238E27FC236}">
                <a16:creationId xmlns:a16="http://schemas.microsoft.com/office/drawing/2014/main" id="{358DE8DA-08DA-A842-83DF-CDC2D91976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5020" y="3285418"/>
            <a:ext cx="667545" cy="667545"/>
          </a:xfrm>
          <a:prstGeom prst="rect">
            <a:avLst/>
          </a:prstGeom>
        </p:spPr>
      </p:pic>
      <p:pic>
        <p:nvPicPr>
          <p:cNvPr id="119" name="Bilde 118">
            <a:extLst>
              <a:ext uri="{FF2B5EF4-FFF2-40B4-BE49-F238E27FC236}">
                <a16:creationId xmlns:a16="http://schemas.microsoft.com/office/drawing/2014/main" id="{A6BCAD46-FBEA-CB47-A9B6-08DE2FD98E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4177" y="3225578"/>
            <a:ext cx="721883" cy="721883"/>
          </a:xfrm>
          <a:prstGeom prst="rect">
            <a:avLst/>
          </a:prstGeom>
        </p:spPr>
      </p:pic>
      <p:sp>
        <p:nvSpPr>
          <p:cNvPr id="120" name="Rektangel 119">
            <a:extLst>
              <a:ext uri="{FF2B5EF4-FFF2-40B4-BE49-F238E27FC236}">
                <a16:creationId xmlns:a16="http://schemas.microsoft.com/office/drawing/2014/main" id="{23FFEDE4-2E2A-6244-8E76-2E90F3A3841B}"/>
              </a:ext>
            </a:extLst>
          </p:cNvPr>
          <p:cNvSpPr/>
          <p:nvPr/>
        </p:nvSpPr>
        <p:spPr>
          <a:xfrm>
            <a:off x="3392261" y="2971687"/>
            <a:ext cx="2876586" cy="276999"/>
          </a:xfrm>
          <a:prstGeom prst="rect">
            <a:avLst/>
          </a:prstGeom>
        </p:spPr>
        <p:txBody>
          <a:bodyPr wrap="square">
            <a:spAutoFit/>
          </a:bodyPr>
          <a:lstStyle/>
          <a:p>
            <a:r>
              <a:rPr lang="nb-NO" sz="1200" b="1" dirty="0">
                <a:ea typeface="Helvetica Neue" panose="02000503000000020004" pitchFamily="2" charset="0"/>
                <a:cs typeface="Helvetica Neue" panose="02000503000000020004" pitchFamily="2" charset="0"/>
              </a:rPr>
              <a:t>Testing i kliniske ferdigheter</a:t>
            </a:r>
            <a:endParaRPr lang="nb-NO" sz="1200" b="1" dirty="0"/>
          </a:p>
        </p:txBody>
      </p:sp>
      <p:sp>
        <p:nvSpPr>
          <p:cNvPr id="121" name="Rektangel 120">
            <a:extLst>
              <a:ext uri="{FF2B5EF4-FFF2-40B4-BE49-F238E27FC236}">
                <a16:creationId xmlns:a16="http://schemas.microsoft.com/office/drawing/2014/main" id="{D5C60C11-FBCA-4749-BC2A-841E21103C30}"/>
              </a:ext>
            </a:extLst>
          </p:cNvPr>
          <p:cNvSpPr/>
          <p:nvPr/>
        </p:nvSpPr>
        <p:spPr>
          <a:xfrm>
            <a:off x="3962381" y="3233985"/>
            <a:ext cx="1736558" cy="1061829"/>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Utvikling av et system der studentene selv lager oppgaver til en treningssløyfe og deretter tester hverandre og gir hverandre tilbakemelding.</a:t>
            </a:r>
            <a:endParaRPr lang="nb-NO" sz="1050" dirty="0"/>
          </a:p>
        </p:txBody>
      </p:sp>
      <p:sp>
        <p:nvSpPr>
          <p:cNvPr id="122" name="Rektangel 121">
            <a:extLst>
              <a:ext uri="{FF2B5EF4-FFF2-40B4-BE49-F238E27FC236}">
                <a16:creationId xmlns:a16="http://schemas.microsoft.com/office/drawing/2014/main" id="{D097987B-DC5D-134E-8B75-BB65902055EA}"/>
              </a:ext>
            </a:extLst>
          </p:cNvPr>
          <p:cNvSpPr/>
          <p:nvPr/>
        </p:nvSpPr>
        <p:spPr>
          <a:xfrm>
            <a:off x="6482856" y="2982722"/>
            <a:ext cx="2804194" cy="276999"/>
          </a:xfrm>
          <a:prstGeom prst="rect">
            <a:avLst/>
          </a:prstGeom>
        </p:spPr>
        <p:txBody>
          <a:bodyPr wrap="square">
            <a:spAutoFit/>
          </a:bodyPr>
          <a:lstStyle/>
          <a:p>
            <a:r>
              <a:rPr lang="nb-NO" sz="1200" b="1" dirty="0">
                <a:latin typeface="Arial" panose="020B0604020202020204" pitchFamily="34" charset="0"/>
                <a:cs typeface="Arial" panose="020B0604020202020204" pitchFamily="34" charset="0"/>
              </a:rPr>
              <a:t>Tilbakemelding på praksis</a:t>
            </a:r>
            <a:endParaRPr lang="nb-NO" sz="1200" b="1" dirty="0"/>
          </a:p>
        </p:txBody>
      </p:sp>
      <p:sp>
        <p:nvSpPr>
          <p:cNvPr id="123" name="Rektangel 122">
            <a:extLst>
              <a:ext uri="{FF2B5EF4-FFF2-40B4-BE49-F238E27FC236}">
                <a16:creationId xmlns:a16="http://schemas.microsoft.com/office/drawing/2014/main" id="{7D01C8D1-E726-0340-BA47-B156EA46FC04}"/>
              </a:ext>
            </a:extLst>
          </p:cNvPr>
          <p:cNvSpPr/>
          <p:nvPr/>
        </p:nvSpPr>
        <p:spPr>
          <a:xfrm>
            <a:off x="7075876" y="3232881"/>
            <a:ext cx="1618154" cy="1384995"/>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Utprøving av en metode for tilbakemelding til studenter i praksis på lokalsykehus i Midt-Norge. Metoden brukes i spesialistutdanning av leger i blant annet i USA.</a:t>
            </a:r>
            <a:endParaRPr lang="nb-NO" sz="1050" dirty="0"/>
          </a:p>
        </p:txBody>
      </p:sp>
      <p:sp>
        <p:nvSpPr>
          <p:cNvPr id="124" name="Rektangel 123">
            <a:extLst>
              <a:ext uri="{FF2B5EF4-FFF2-40B4-BE49-F238E27FC236}">
                <a16:creationId xmlns:a16="http://schemas.microsoft.com/office/drawing/2014/main" id="{3EEE349E-E30C-2440-B2CC-C4BCB92A9FE1}"/>
              </a:ext>
            </a:extLst>
          </p:cNvPr>
          <p:cNvSpPr/>
          <p:nvPr/>
        </p:nvSpPr>
        <p:spPr>
          <a:xfrm>
            <a:off x="347679" y="654219"/>
            <a:ext cx="4903878" cy="246221"/>
          </a:xfrm>
          <a:prstGeom prst="rect">
            <a:avLst/>
          </a:prstGeom>
        </p:spPr>
        <p:txBody>
          <a:bodyPr wrap="square">
            <a:spAutoFit/>
          </a:bodyPr>
          <a:lstStyle/>
          <a:p>
            <a:r>
              <a:rPr lang="nb-NO" sz="1000" dirty="0">
                <a:ea typeface="Helvetica Neue" panose="02000503000000020004" pitchFamily="2" charset="0"/>
                <a:cs typeface="Helvetica Neue" panose="02000503000000020004" pitchFamily="2" charset="0"/>
              </a:rPr>
              <a:t>Et innovativt utdanningsprosjekt ledet av Tobias S. Slørdahl MD </a:t>
            </a:r>
            <a:r>
              <a:rPr lang="nb-NO" sz="1000" dirty="0" err="1">
                <a:ea typeface="Helvetica Neue" panose="02000503000000020004" pitchFamily="2" charset="0"/>
                <a:cs typeface="Helvetica Neue" panose="02000503000000020004" pitchFamily="2" charset="0"/>
              </a:rPr>
              <a:t>ph.d</a:t>
            </a:r>
            <a:r>
              <a:rPr lang="nb-NO" sz="1000" dirty="0">
                <a:ea typeface="Helvetica Neue" panose="02000503000000020004" pitchFamily="2" charset="0"/>
                <a:cs typeface="Helvetica Neue" panose="02000503000000020004" pitchFamily="2" charset="0"/>
              </a:rPr>
              <a:t>.</a:t>
            </a:r>
            <a:endParaRPr lang="nb-NO" sz="1000" dirty="0"/>
          </a:p>
        </p:txBody>
      </p:sp>
      <p:sp>
        <p:nvSpPr>
          <p:cNvPr id="125" name="Rektangel 124">
            <a:extLst>
              <a:ext uri="{FF2B5EF4-FFF2-40B4-BE49-F238E27FC236}">
                <a16:creationId xmlns:a16="http://schemas.microsoft.com/office/drawing/2014/main" id="{D2CF37B8-1B74-FF43-88A2-ECF31F2D043A}"/>
              </a:ext>
            </a:extLst>
          </p:cNvPr>
          <p:cNvSpPr/>
          <p:nvPr/>
        </p:nvSpPr>
        <p:spPr>
          <a:xfrm>
            <a:off x="4770068" y="4872744"/>
            <a:ext cx="1175535" cy="196208"/>
          </a:xfrm>
          <a:prstGeom prst="rect">
            <a:avLst/>
          </a:prstGeom>
        </p:spPr>
        <p:txBody>
          <a:bodyPr wrap="square">
            <a:spAutoFit/>
          </a:bodyPr>
          <a:lstStyle/>
          <a:p>
            <a:r>
              <a:rPr lang="nb-NO" sz="675" i="1" dirty="0">
                <a:latin typeface="+mj-lt"/>
                <a:ea typeface="Helvetica Neue" panose="02000503000000020004" pitchFamily="2" charset="0"/>
                <a:cs typeface="Helvetica Neue" panose="02000503000000020004" pitchFamily="2" charset="0"/>
              </a:rPr>
              <a:t>Ikoner fra </a:t>
            </a:r>
            <a:r>
              <a:rPr lang="nb-NO" sz="675" i="1" dirty="0" err="1">
                <a:latin typeface="+mj-lt"/>
                <a:ea typeface="Helvetica Neue" panose="02000503000000020004" pitchFamily="2" charset="0"/>
                <a:cs typeface="Helvetica Neue" panose="02000503000000020004" pitchFamily="2" charset="0"/>
              </a:rPr>
              <a:t>flaticon.com</a:t>
            </a:r>
            <a:endParaRPr lang="nb-NO" sz="675" i="1" dirty="0">
              <a:latin typeface="+mj-lt"/>
            </a:endParaRPr>
          </a:p>
        </p:txBody>
      </p:sp>
      <p:pic>
        <p:nvPicPr>
          <p:cNvPr id="34" name="Bild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59932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4708" y="204960"/>
            <a:ext cx="7886700" cy="674308"/>
          </a:xfrm>
        </p:spPr>
        <p:txBody>
          <a:bodyPr>
            <a:normAutofit/>
          </a:bodyPr>
          <a:lstStyle/>
          <a:p>
            <a:r>
              <a:rPr lang="el-GR" sz="3000" dirty="0"/>
              <a:t>χ</a:t>
            </a:r>
            <a:r>
              <a:rPr lang="nb-NO" sz="3000" dirty="0"/>
              <a:t>: </a:t>
            </a:r>
            <a:r>
              <a:rPr lang="nb-NO" sz="3000" dirty="0" err="1"/>
              <a:t>Collective</a:t>
            </a:r>
            <a:r>
              <a:rPr lang="nb-NO" sz="3000" dirty="0"/>
              <a:t>. </a:t>
            </a:r>
            <a:r>
              <a:rPr lang="nb-NO" sz="3000" dirty="0" err="1"/>
              <a:t>Individual</a:t>
            </a:r>
            <a:endParaRPr lang="nb-NO" sz="3000" dirty="0"/>
          </a:p>
        </p:txBody>
      </p:sp>
      <p:sp>
        <p:nvSpPr>
          <p:cNvPr id="6" name="Content Placeholder 5"/>
          <p:cNvSpPr>
            <a:spLocks noGrp="1"/>
          </p:cNvSpPr>
          <p:nvPr>
            <p:ph sz="half" idx="1"/>
          </p:nvPr>
        </p:nvSpPr>
        <p:spPr>
          <a:xfrm>
            <a:off x="384708" y="912808"/>
            <a:ext cx="4137112" cy="3654060"/>
          </a:xfrm>
        </p:spPr>
        <p:txBody>
          <a:bodyPr>
            <a:noAutofit/>
          </a:bodyPr>
          <a:lstStyle/>
          <a:p>
            <a:pPr marL="0" indent="0">
              <a:buNone/>
            </a:pPr>
            <a:r>
              <a:rPr lang="nb-NO" sz="1575" dirty="0"/>
              <a:t>Et optimalt læringsmiljø oppstår når studenter og faglærere har gode individuelle ferdigheter og evner til å samarbeide</a:t>
            </a:r>
          </a:p>
          <a:p>
            <a:pPr marL="0" indent="0">
              <a:buNone/>
            </a:pPr>
            <a:endParaRPr lang="nb-NO" sz="1575" dirty="0"/>
          </a:p>
          <a:p>
            <a:r>
              <a:rPr lang="nb-NO" sz="1575" dirty="0"/>
              <a:t>Hvordan kan man få faglærere til å benytte vitenskapelig dokumenterte undervisningsmetoder?</a:t>
            </a:r>
          </a:p>
          <a:p>
            <a:r>
              <a:rPr lang="nb-NO" sz="1575" dirty="0"/>
              <a:t>Hvordan kan man få faglærere til å samarbeide om undervisning?</a:t>
            </a:r>
          </a:p>
          <a:p>
            <a:r>
              <a:rPr lang="nb-NO" sz="1575" dirty="0"/>
              <a:t>Kan man hente inspirasjon fra toppidrett </a:t>
            </a:r>
            <a:br>
              <a:rPr lang="nb-NO" sz="1575" dirty="0"/>
            </a:br>
            <a:r>
              <a:rPr lang="nb-NO" sz="1575" dirty="0"/>
              <a:t>til å optimalisere læringssituasjonen?</a:t>
            </a:r>
          </a:p>
          <a:p>
            <a:r>
              <a:rPr lang="nb-NO" sz="1575" dirty="0"/>
              <a:t>Hvordan kan man bruke digitale </a:t>
            </a:r>
            <a:br>
              <a:rPr lang="nb-NO" sz="1575" dirty="0"/>
            </a:br>
            <a:r>
              <a:rPr lang="nb-NO" sz="1575" dirty="0"/>
              <a:t>verktøy for å samarbeide om å skape </a:t>
            </a:r>
            <a:br>
              <a:rPr lang="nb-NO" sz="1575" dirty="0"/>
            </a:br>
            <a:r>
              <a:rPr lang="nb-NO" sz="1575" dirty="0"/>
              <a:t>nye læringsaktiviteter?</a:t>
            </a:r>
          </a:p>
        </p:txBody>
      </p:sp>
      <p:pic>
        <p:nvPicPr>
          <p:cNvPr id="8" name="Content Placeholder 7"/>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29038" y="2072971"/>
            <a:ext cx="4414962" cy="3070529"/>
          </a:xfrm>
        </p:spPr>
      </p:pic>
      <p:pic>
        <p:nvPicPr>
          <p:cNvPr id="7" name="Bil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98561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6927" y="370775"/>
            <a:ext cx="7309408" cy="1402866"/>
          </a:xfrm>
        </p:spPr>
        <p:txBody>
          <a:bodyPr>
            <a:normAutofit fontScale="90000"/>
          </a:bodyPr>
          <a:lstStyle/>
          <a:p>
            <a:r>
              <a:rPr lang="de-DE" sz="3000" dirty="0"/>
              <a:t>ACT! </a:t>
            </a:r>
            <a:r>
              <a:rPr lang="de-DE" sz="3000" dirty="0" err="1"/>
              <a:t>ACTive</a:t>
            </a:r>
            <a:r>
              <a:rPr lang="de-DE" sz="3000" dirty="0"/>
              <a:t> </a:t>
            </a:r>
            <a:r>
              <a:rPr lang="de-DE" sz="3000" dirty="0" err="1"/>
              <a:t>learning</a:t>
            </a:r>
            <a:r>
              <a:rPr lang="de-DE" sz="3000" dirty="0"/>
              <a:t> in </a:t>
            </a:r>
            <a:r>
              <a:rPr lang="de-DE" sz="3000" dirty="0" err="1"/>
              <a:t>core</a:t>
            </a:r>
            <a:r>
              <a:rPr lang="de-DE" sz="3000" dirty="0"/>
              <a:t> </a:t>
            </a:r>
            <a:br>
              <a:rPr lang="de-DE" sz="3000" dirty="0"/>
            </a:br>
            <a:r>
              <a:rPr lang="de-DE" sz="3000" dirty="0" err="1"/>
              <a:t>courses</a:t>
            </a:r>
            <a:r>
              <a:rPr lang="de-DE" sz="3000" dirty="0"/>
              <a:t> in </a:t>
            </a:r>
            <a:r>
              <a:rPr lang="de-DE" sz="3000" dirty="0" err="1"/>
              <a:t>mathematics</a:t>
            </a:r>
            <a:r>
              <a:rPr lang="de-DE" sz="3000" dirty="0"/>
              <a:t> </a:t>
            </a:r>
            <a:r>
              <a:rPr lang="de-DE" sz="3000" dirty="0" err="1"/>
              <a:t>and</a:t>
            </a:r>
            <a:r>
              <a:rPr lang="de-DE" sz="3000" dirty="0"/>
              <a:t> </a:t>
            </a:r>
            <a:r>
              <a:rPr lang="de-DE" sz="3000" dirty="0" err="1"/>
              <a:t>statistics</a:t>
            </a:r>
            <a:r>
              <a:rPr lang="de-DE" sz="3000" dirty="0"/>
              <a:t> </a:t>
            </a:r>
            <a:br>
              <a:rPr lang="de-DE" sz="3000" dirty="0"/>
            </a:br>
            <a:r>
              <a:rPr lang="de-DE" sz="3000" dirty="0" err="1"/>
              <a:t>for</a:t>
            </a:r>
            <a:r>
              <a:rPr lang="de-DE" sz="3000" dirty="0"/>
              <a:t> </a:t>
            </a:r>
            <a:r>
              <a:rPr lang="de-DE" sz="3000" dirty="0" err="1"/>
              <a:t>engineering</a:t>
            </a:r>
            <a:r>
              <a:rPr lang="de-DE" sz="3000" dirty="0"/>
              <a:t> </a:t>
            </a:r>
            <a:r>
              <a:rPr lang="de-DE" sz="3000" dirty="0" err="1"/>
              <a:t>education</a:t>
            </a:r>
            <a:endParaRPr lang="nb-NO" sz="3000" dirty="0"/>
          </a:p>
        </p:txBody>
      </p:sp>
      <p:sp>
        <p:nvSpPr>
          <p:cNvPr id="7" name="TekstSylinder 6"/>
          <p:cNvSpPr txBox="1"/>
          <p:nvPr/>
        </p:nvSpPr>
        <p:spPr>
          <a:xfrm>
            <a:off x="290122" y="1991131"/>
            <a:ext cx="3753704" cy="2550698"/>
          </a:xfrm>
          <a:prstGeom prst="rect">
            <a:avLst/>
          </a:prstGeom>
          <a:noFill/>
        </p:spPr>
        <p:txBody>
          <a:bodyPr wrap="square" rtlCol="0">
            <a:spAutoFit/>
          </a:bodyPr>
          <a:lstStyle/>
          <a:p>
            <a:pPr lvl="0"/>
            <a:r>
              <a:rPr lang="nb-NO" sz="1575" dirty="0"/>
              <a:t>Mål: Modernisere form og innhold av grunnemner i matematikk og statistikk</a:t>
            </a:r>
          </a:p>
          <a:p>
            <a:pPr lvl="0"/>
            <a:endParaRPr lang="nb-NO" dirty="0"/>
          </a:p>
          <a:p>
            <a:pPr marL="257175" indent="-257175">
              <a:buFont typeface="Arial" panose="020B0604020202020204" pitchFamily="34" charset="0"/>
              <a:buChar char="•"/>
            </a:pPr>
            <a:r>
              <a:rPr lang="nb-NO" sz="1575" dirty="0"/>
              <a:t>Utvikle innholdet i emnene i dialog med brukerne for å bedre samsvar med dagens behov</a:t>
            </a:r>
          </a:p>
          <a:p>
            <a:pPr marL="257175" indent="-257175">
              <a:buFont typeface="Arial" panose="020B0604020202020204" pitchFamily="34" charset="0"/>
              <a:buChar char="•"/>
            </a:pPr>
            <a:r>
              <a:rPr lang="nb-NO" sz="1575" dirty="0"/>
              <a:t>Utvikle åpent tilgjengelige interaktive, multimodale digitale læringsressurser</a:t>
            </a:r>
          </a:p>
          <a:p>
            <a:pPr marL="257175" indent="-257175">
              <a:buFont typeface="Arial" panose="020B0604020202020204" pitchFamily="34" charset="0"/>
              <a:buChar char="•"/>
            </a:pPr>
            <a:r>
              <a:rPr lang="nb-NO" sz="1575" dirty="0"/>
              <a:t>Utvikle læringsmiljø preget av studentaktivitet</a:t>
            </a:r>
          </a:p>
        </p:txBody>
      </p:sp>
      <p:pic>
        <p:nvPicPr>
          <p:cNvPr id="11" name="Bil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1064" y="2073391"/>
            <a:ext cx="4232936" cy="3070109"/>
          </a:xfrm>
          <a:prstGeom prst="rect">
            <a:avLst/>
          </a:prstGeom>
        </p:spPr>
      </p:pic>
      <p:pic>
        <p:nvPicPr>
          <p:cNvPr id="8" name="Bil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681903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1357" y="3679470"/>
            <a:ext cx="1449023" cy="1364981"/>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1890" y="97834"/>
            <a:ext cx="4135270" cy="2226314"/>
          </a:xfrm>
          <a:prstGeom prst="rect">
            <a:avLst/>
          </a:prstGeom>
        </p:spPr>
      </p:pic>
      <p:sp>
        <p:nvSpPr>
          <p:cNvPr id="44" name="TextBox 43"/>
          <p:cNvSpPr txBox="1"/>
          <p:nvPr/>
        </p:nvSpPr>
        <p:spPr>
          <a:xfrm>
            <a:off x="302248" y="259685"/>
            <a:ext cx="4396116" cy="553998"/>
          </a:xfrm>
          <a:prstGeom prst="rect">
            <a:avLst/>
          </a:prstGeom>
          <a:noFill/>
        </p:spPr>
        <p:txBody>
          <a:bodyPr wrap="square" rtlCol="0">
            <a:spAutoFit/>
          </a:bodyPr>
          <a:lstStyle/>
          <a:p>
            <a:r>
              <a:rPr lang="nb-NO" sz="3000" dirty="0">
                <a:latin typeface="Arial" panose="020B0604020202020204" pitchFamily="34" charset="0"/>
                <a:cs typeface="Arial" panose="020B0604020202020204" pitchFamily="34" charset="0"/>
              </a:rPr>
              <a:t>TverrPraks</a:t>
            </a:r>
          </a:p>
        </p:txBody>
      </p:sp>
      <p:sp>
        <p:nvSpPr>
          <p:cNvPr id="45" name="TextBox 44"/>
          <p:cNvSpPr txBox="1"/>
          <p:nvPr/>
        </p:nvSpPr>
        <p:spPr>
          <a:xfrm>
            <a:off x="317327" y="816559"/>
            <a:ext cx="3819326" cy="507831"/>
          </a:xfrm>
          <a:prstGeom prst="rect">
            <a:avLst/>
          </a:prstGeom>
          <a:noFill/>
        </p:spPr>
        <p:txBody>
          <a:bodyPr wrap="square" rtlCol="0">
            <a:spAutoFit/>
          </a:bodyPr>
          <a:lstStyle/>
          <a:p>
            <a:r>
              <a:rPr lang="nb-NO" sz="1350" dirty="0">
                <a:latin typeface="Arial" panose="020B0604020202020204" pitchFamily="34" charset="0"/>
                <a:cs typeface="Arial" panose="020B0604020202020204" pitchFamily="34" charset="0"/>
              </a:rPr>
              <a:t>TverrPraks skal forberede studentene for </a:t>
            </a:r>
            <a:br>
              <a:rPr lang="nb-NO" sz="1350" dirty="0">
                <a:latin typeface="Arial" panose="020B0604020202020204" pitchFamily="34" charset="0"/>
                <a:cs typeface="Arial" panose="020B0604020202020204" pitchFamily="34" charset="0"/>
              </a:rPr>
            </a:br>
            <a:r>
              <a:rPr lang="nb-NO" sz="1350" dirty="0">
                <a:latin typeface="Arial" panose="020B0604020202020204" pitchFamily="34" charset="0"/>
                <a:cs typeface="Arial" panose="020B0604020202020204" pitchFamily="34" charset="0"/>
              </a:rPr>
              <a:t>tverrfaglig samarbeid i arbeidslivet. </a:t>
            </a:r>
          </a:p>
        </p:txBody>
      </p:sp>
      <p:sp>
        <p:nvSpPr>
          <p:cNvPr id="2" name="TextBox 1"/>
          <p:cNvSpPr txBox="1"/>
          <p:nvPr/>
        </p:nvSpPr>
        <p:spPr>
          <a:xfrm>
            <a:off x="280669" y="1554026"/>
            <a:ext cx="5114238" cy="2862322"/>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TverrPraks er en fullskala tverrfaglig praksis. </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TverrPraks omfatter alle 1300 studenter på siste året ved NTNUs 12 ulike helse- og sosialprofesjonsutdanninger, fordelt på tre fakultet og tre campuser. </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Studenten deltar i tverrfaglige team hvor de på selvstendig grunnlag utfører tverrfaglig kartlegging i en reell praksissituasjon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5497" y="2324148"/>
            <a:ext cx="1668054" cy="1689945"/>
          </a:xfrm>
          <a:prstGeom prst="rect">
            <a:avLst/>
          </a:prstGeom>
        </p:spPr>
      </p:pic>
    </p:spTree>
    <p:extLst>
      <p:ext uri="{BB962C8B-B14F-4D97-AF65-F5344CB8AC3E}">
        <p14:creationId xmlns:p14="http://schemas.microsoft.com/office/powerpoint/2010/main" val="422428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6068" y="315307"/>
            <a:ext cx="6571932" cy="1127948"/>
          </a:xfrm>
        </p:spPr>
        <p:txBody>
          <a:bodyPr>
            <a:normAutofit fontScale="90000"/>
          </a:bodyPr>
          <a:lstStyle/>
          <a:p>
            <a:r>
              <a:rPr lang="nb-NO" dirty="0"/>
              <a:t>SALTO</a:t>
            </a:r>
            <a:br>
              <a:rPr lang="nb-NO" dirty="0"/>
            </a:br>
            <a:r>
              <a:rPr lang="nb-NO" sz="2325" dirty="0"/>
              <a:t>Studentaktiv læring med to-campus organisering</a:t>
            </a:r>
            <a:endParaRPr lang="nb-NO" dirty="0"/>
          </a:p>
        </p:txBody>
      </p:sp>
      <p:sp>
        <p:nvSpPr>
          <p:cNvPr id="3" name="Plassholder for innhold 2"/>
          <p:cNvSpPr>
            <a:spLocks noGrp="1"/>
          </p:cNvSpPr>
          <p:nvPr>
            <p:ph idx="1"/>
          </p:nvPr>
        </p:nvSpPr>
        <p:spPr>
          <a:xfrm>
            <a:off x="286068" y="1387499"/>
            <a:ext cx="5089293" cy="3572288"/>
          </a:xfrm>
        </p:spPr>
        <p:txBody>
          <a:bodyPr>
            <a:normAutofit fontScale="62500" lnSpcReduction="20000"/>
          </a:bodyPr>
          <a:lstStyle/>
          <a:p>
            <a:pPr>
              <a:lnSpc>
                <a:spcPct val="120000"/>
              </a:lnSpc>
            </a:pPr>
            <a:r>
              <a:rPr lang="nb-NO" sz="2625" dirty="0"/>
              <a:t>Mål: Utvikle effektiv pedagogikk for studie-</a:t>
            </a:r>
            <a:br>
              <a:rPr lang="nb-NO" sz="2625" dirty="0"/>
            </a:br>
            <a:r>
              <a:rPr lang="nb-NO" sz="2625" dirty="0"/>
              <a:t>program med studenter fordelt på to campuser</a:t>
            </a:r>
          </a:p>
          <a:p>
            <a:pPr>
              <a:lnSpc>
                <a:spcPct val="120000"/>
              </a:lnSpc>
            </a:pPr>
            <a:r>
              <a:rPr lang="nb-NO" sz="2625" dirty="0"/>
              <a:t>Fokus på studentaktiv læring:</a:t>
            </a:r>
          </a:p>
          <a:p>
            <a:pPr lvl="1">
              <a:lnSpc>
                <a:spcPct val="120000"/>
              </a:lnSpc>
            </a:pPr>
            <a:r>
              <a:rPr lang="nb-NO" sz="2625" dirty="0"/>
              <a:t>Samarbeidslæring</a:t>
            </a:r>
          </a:p>
          <a:p>
            <a:pPr lvl="1">
              <a:lnSpc>
                <a:spcPct val="120000"/>
              </a:lnSpc>
            </a:pPr>
            <a:r>
              <a:rPr lang="nb-NO" sz="2625" dirty="0"/>
              <a:t>Omvendt klasserom</a:t>
            </a:r>
          </a:p>
          <a:p>
            <a:pPr>
              <a:lnSpc>
                <a:spcPct val="120000"/>
              </a:lnSpc>
            </a:pPr>
            <a:r>
              <a:rPr lang="nb-NO" sz="2625" dirty="0"/>
              <a:t>Et fleksibelt læringsrom:</a:t>
            </a:r>
          </a:p>
          <a:p>
            <a:pPr lvl="1">
              <a:lnSpc>
                <a:spcPct val="120000"/>
              </a:lnSpc>
            </a:pPr>
            <a:r>
              <a:rPr lang="nb-NO" sz="2625" dirty="0"/>
              <a:t>Pedagogikk, rom og teknologi (PST)</a:t>
            </a:r>
          </a:p>
          <a:p>
            <a:pPr lvl="1">
              <a:lnSpc>
                <a:spcPct val="120000"/>
              </a:lnSpc>
            </a:pPr>
            <a:r>
              <a:rPr lang="nb-NO" sz="2625" dirty="0"/>
              <a:t>Fysisk-virtuell samhandling, samvær </a:t>
            </a:r>
            <a:br>
              <a:rPr lang="nb-NO" sz="2625" dirty="0"/>
            </a:br>
            <a:r>
              <a:rPr lang="nb-NO" sz="2625" dirty="0"/>
              <a:t>og ressursdeling</a:t>
            </a:r>
          </a:p>
          <a:p>
            <a:pPr>
              <a:lnSpc>
                <a:spcPct val="120000"/>
              </a:lnSpc>
            </a:pPr>
            <a:r>
              <a:rPr lang="nb-NO" sz="2625" dirty="0"/>
              <a:t>Ambisjon: Være et laboratorium for </a:t>
            </a:r>
            <a:br>
              <a:rPr lang="nb-NO" sz="2625" dirty="0"/>
            </a:br>
            <a:r>
              <a:rPr lang="nb-NO" sz="2625" dirty="0"/>
              <a:t>«cross-campus» undervisning</a:t>
            </a:r>
          </a:p>
        </p:txBody>
      </p:sp>
      <p:pic>
        <p:nvPicPr>
          <p:cNvPr id="4" name="Google Shape;191;p40"/>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5384979" y="3091991"/>
            <a:ext cx="3759021" cy="2051509"/>
          </a:xfrm>
          <a:prstGeom prst="rect">
            <a:avLst/>
          </a:prstGeom>
          <a:noFill/>
          <a:ln>
            <a:noFill/>
          </a:ln>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979" y="1962553"/>
            <a:ext cx="3766724" cy="1074771"/>
          </a:xfrm>
          <a:prstGeom prst="rect">
            <a:avLst/>
          </a:prstGeom>
        </p:spPr>
      </p:pic>
      <p:pic>
        <p:nvPicPr>
          <p:cNvPr id="8" name="Bild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3553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p:cNvSpPr>
            <a:spLocks noGrp="1"/>
          </p:cNvSpPr>
          <p:nvPr>
            <p:ph type="title"/>
          </p:nvPr>
        </p:nvSpPr>
        <p:spPr>
          <a:xfrm>
            <a:off x="290434" y="294300"/>
            <a:ext cx="7886700" cy="718200"/>
          </a:xfrm>
        </p:spPr>
        <p:txBody>
          <a:bodyPr>
            <a:normAutofit/>
          </a:bodyPr>
          <a:lstStyle/>
          <a:p>
            <a:r>
              <a:rPr lang="nb-NO" sz="3000" dirty="0"/>
              <a:t>IT i Utdanning</a:t>
            </a:r>
          </a:p>
        </p:txBody>
      </p:sp>
      <p:sp>
        <p:nvSpPr>
          <p:cNvPr id="5" name="Plassholder for innhold 4"/>
          <p:cNvSpPr>
            <a:spLocks noGrp="1"/>
          </p:cNvSpPr>
          <p:nvPr>
            <p:ph idx="1"/>
          </p:nvPr>
        </p:nvSpPr>
        <p:spPr>
          <a:xfrm>
            <a:off x="290434" y="990781"/>
            <a:ext cx="5238707" cy="3662339"/>
          </a:xfrm>
        </p:spPr>
        <p:txBody>
          <a:bodyPr>
            <a:normAutofit/>
          </a:bodyPr>
          <a:lstStyle/>
          <a:p>
            <a:pPr marL="0" indent="0">
              <a:spcBef>
                <a:spcPts val="1350"/>
              </a:spcBef>
              <a:buNone/>
            </a:pPr>
            <a:r>
              <a:rPr lang="nb-NO" sz="1800" kern="0" dirty="0">
                <a:solidFill>
                  <a:prstClr val="black"/>
                </a:solidFill>
              </a:rPr>
              <a:t>Program i samarbeid mellom IT og Utdanning med fokus på å øke kvaliteten innen utdanning gjennom tilrettelegging av gode IT-tjenester</a:t>
            </a:r>
          </a:p>
          <a:p>
            <a:pPr marL="0" indent="0">
              <a:spcBef>
                <a:spcPts val="1350"/>
              </a:spcBef>
              <a:buNone/>
            </a:pPr>
            <a:r>
              <a:rPr lang="nb-NO" sz="1800" kern="0" dirty="0">
                <a:solidFill>
                  <a:prstClr val="black"/>
                </a:solidFill>
              </a:rPr>
              <a:t>Tidligere og pågående prosjekter:</a:t>
            </a:r>
          </a:p>
          <a:p>
            <a:pPr lvl="1">
              <a:spcBef>
                <a:spcPts val="1350"/>
              </a:spcBef>
            </a:pPr>
            <a:r>
              <a:rPr lang="nb-NO" sz="1800" kern="0" dirty="0">
                <a:solidFill>
                  <a:prstClr val="black"/>
                </a:solidFill>
              </a:rPr>
              <a:t>Nytt e-læringssystem </a:t>
            </a:r>
            <a:r>
              <a:rPr lang="nb-NO" sz="1800" kern="0" dirty="0" err="1">
                <a:solidFill>
                  <a:prstClr val="black"/>
                </a:solidFill>
              </a:rPr>
              <a:t>Blackboard</a:t>
            </a:r>
            <a:endParaRPr lang="nb-NO" sz="1800" kern="0" dirty="0">
              <a:solidFill>
                <a:prstClr val="black"/>
              </a:solidFill>
            </a:endParaRPr>
          </a:p>
          <a:p>
            <a:pPr lvl="1">
              <a:spcBef>
                <a:spcPts val="1350"/>
              </a:spcBef>
            </a:pPr>
            <a:r>
              <a:rPr lang="nb-NO" sz="1800" kern="0" dirty="0">
                <a:solidFill>
                  <a:prstClr val="black"/>
                </a:solidFill>
              </a:rPr>
              <a:t>Digital vurdering</a:t>
            </a:r>
          </a:p>
          <a:p>
            <a:pPr lvl="1">
              <a:spcBef>
                <a:spcPts val="1350"/>
              </a:spcBef>
            </a:pPr>
            <a:r>
              <a:rPr lang="nb-NO" sz="1800" kern="0" dirty="0">
                <a:solidFill>
                  <a:prstClr val="black"/>
                </a:solidFill>
              </a:rPr>
              <a:t>Office 365 til studenter og ansatte</a:t>
            </a:r>
          </a:p>
          <a:p>
            <a:pPr lvl="1">
              <a:spcBef>
                <a:spcPts val="1350"/>
              </a:spcBef>
            </a:pPr>
            <a:r>
              <a:rPr lang="nb-NO" sz="1800" kern="0" dirty="0">
                <a:solidFill>
                  <a:prstClr val="black"/>
                </a:solidFill>
              </a:rPr>
              <a:t>LOR (Lagring og deling av læringsobjekter) </a:t>
            </a:r>
          </a:p>
          <a:p>
            <a:pPr>
              <a:lnSpc>
                <a:spcPct val="100000"/>
              </a:lnSpc>
            </a:pPr>
            <a:endParaRPr lang="nb-NO" sz="1800" dirty="0"/>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0529" y="0"/>
            <a:ext cx="3563471" cy="2475605"/>
          </a:xfrm>
          <a:prstGeom prst="rect">
            <a:avLst/>
          </a:prstGeom>
        </p:spPr>
      </p:pic>
      <p:pic>
        <p:nvPicPr>
          <p:cNvPr id="6" name="Bilde 5" descr="indoek.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0529" y="2475604"/>
            <a:ext cx="3563471" cy="2676926"/>
          </a:xfrm>
          <a:prstGeom prst="rect">
            <a:avLst/>
          </a:prstGeom>
        </p:spPr>
      </p:pic>
    </p:spTree>
    <p:extLst>
      <p:ext uri="{BB962C8B-B14F-4D97-AF65-F5344CB8AC3E}">
        <p14:creationId xmlns:p14="http://schemas.microsoft.com/office/powerpoint/2010/main" val="202779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53574" y="1364490"/>
            <a:ext cx="4737207" cy="3718214"/>
          </a:xfrm>
        </p:spPr>
        <p:txBody>
          <a:bodyPr vert="horz" lIns="68580" tIns="34290" rIns="68580" bIns="34290" rtlCol="0" anchor="t">
            <a:noAutofit/>
          </a:bodyPr>
          <a:lstStyle/>
          <a:p>
            <a:pPr marL="0" indent="0">
              <a:lnSpc>
                <a:spcPct val="120000"/>
              </a:lnSpc>
              <a:buNone/>
            </a:pPr>
            <a:r>
              <a:rPr lang="nb-NO" sz="1575" dirty="0"/>
              <a:t>Målsetting: Lære når-som-helst og hvor-som-helst!</a:t>
            </a:r>
          </a:p>
          <a:p>
            <a:pPr>
              <a:lnSpc>
                <a:spcPct val="120000"/>
              </a:lnSpc>
            </a:pPr>
            <a:r>
              <a:rPr lang="nb-NO" sz="1575" dirty="0" err="1">
                <a:latin typeface="+mn-ea"/>
                <a:cs typeface="+mn-ea"/>
              </a:rPr>
              <a:t>Blackboard</a:t>
            </a:r>
            <a:r>
              <a:rPr lang="nb-NO" sz="1575" dirty="0">
                <a:latin typeface="+mn-ea"/>
                <a:cs typeface="+mn-ea"/>
              </a:rPr>
              <a:t> skal understøtte studentaktiv læring og utnyttes i læring på tvers av campus</a:t>
            </a:r>
            <a:endParaRPr lang="en-US" sz="1575" dirty="0">
              <a:latin typeface="+mn-ea"/>
              <a:cs typeface="+mn-ea"/>
            </a:endParaRPr>
          </a:p>
          <a:p>
            <a:pPr>
              <a:lnSpc>
                <a:spcPct val="120000"/>
              </a:lnSpc>
            </a:pPr>
            <a:r>
              <a:rPr lang="nb-NO" sz="1575" dirty="0">
                <a:latin typeface="+mn-ea"/>
                <a:cs typeface="+mn-ea"/>
              </a:rPr>
              <a:t>NTNU jobber for at </a:t>
            </a:r>
            <a:r>
              <a:rPr lang="nb-NO" sz="1575" dirty="0" err="1">
                <a:latin typeface="+mn-ea"/>
                <a:cs typeface="+mn-ea"/>
              </a:rPr>
              <a:t>Blackboard</a:t>
            </a:r>
            <a:r>
              <a:rPr lang="nb-NO" sz="1575" dirty="0">
                <a:latin typeface="+mn-ea"/>
                <a:cs typeface="+mn-ea"/>
              </a:rPr>
              <a:t> skal være</a:t>
            </a:r>
          </a:p>
          <a:p>
            <a:pPr lvl="1">
              <a:lnSpc>
                <a:spcPct val="120000"/>
              </a:lnSpc>
            </a:pPr>
            <a:r>
              <a:rPr lang="nb-NO" sz="1575" dirty="0">
                <a:latin typeface="+mn-ea"/>
                <a:cs typeface="+mn-ea"/>
              </a:rPr>
              <a:t>samlende som felles enhetlig arbeidsflate</a:t>
            </a:r>
          </a:p>
          <a:p>
            <a:pPr lvl="1">
              <a:lnSpc>
                <a:spcPct val="120000"/>
              </a:lnSpc>
            </a:pPr>
            <a:r>
              <a:rPr lang="nb-NO" sz="1575" dirty="0">
                <a:latin typeface="+mn-ea"/>
                <a:cs typeface="+mn-ea"/>
              </a:rPr>
              <a:t>fleksibelt</a:t>
            </a:r>
          </a:p>
          <a:p>
            <a:pPr lvl="1">
              <a:lnSpc>
                <a:spcPct val="120000"/>
              </a:lnSpc>
            </a:pPr>
            <a:r>
              <a:rPr lang="nb-NO" sz="1575" dirty="0" err="1">
                <a:latin typeface="+mn-ea"/>
                <a:cs typeface="+mn-ea"/>
              </a:rPr>
              <a:t>fagnært</a:t>
            </a:r>
            <a:endParaRPr lang="en-US" sz="1575" dirty="0"/>
          </a:p>
          <a:p>
            <a:pPr>
              <a:lnSpc>
                <a:spcPct val="120000"/>
              </a:lnSpc>
            </a:pPr>
            <a:r>
              <a:rPr lang="nb-NO" sz="1575" dirty="0"/>
              <a:t>6 700 ansatte og 40 000 studenter tok i bruk </a:t>
            </a:r>
            <a:r>
              <a:rPr lang="nb-NO" sz="1575" dirty="0" err="1"/>
              <a:t>Blackboard</a:t>
            </a:r>
            <a:r>
              <a:rPr lang="nb-NO" sz="1575" dirty="0"/>
              <a:t> høsten 2017</a:t>
            </a:r>
            <a:endParaRPr lang="en-US" sz="1575" dirty="0"/>
          </a:p>
        </p:txBody>
      </p:sp>
      <p:sp>
        <p:nvSpPr>
          <p:cNvPr id="7" name="Tittel 1"/>
          <p:cNvSpPr>
            <a:spLocks noGrp="1"/>
          </p:cNvSpPr>
          <p:nvPr>
            <p:ph type="title"/>
          </p:nvPr>
        </p:nvSpPr>
        <p:spPr>
          <a:xfrm>
            <a:off x="280468" y="334643"/>
            <a:ext cx="7477934" cy="889041"/>
          </a:xfrm>
        </p:spPr>
        <p:txBody>
          <a:bodyPr>
            <a:noAutofit/>
          </a:bodyPr>
          <a:lstStyle/>
          <a:p>
            <a:r>
              <a:rPr lang="nb-NO" sz="3000" dirty="0"/>
              <a:t>E-læringsplattform </a:t>
            </a:r>
            <a:br>
              <a:rPr lang="nb-NO" sz="3000" dirty="0"/>
            </a:br>
            <a:r>
              <a:rPr lang="nb-NO" sz="3000" dirty="0"/>
              <a:t>– </a:t>
            </a:r>
            <a:r>
              <a:rPr lang="nb-NO" sz="3000" dirty="0" err="1"/>
              <a:t>Blackboard</a:t>
            </a:r>
            <a:endParaRPr lang="nb-NO" sz="3000"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9828" y="0"/>
            <a:ext cx="3984172" cy="5143500"/>
          </a:xfrm>
          <a:prstGeom prst="rect">
            <a:avLst/>
          </a:prstGeom>
        </p:spPr>
      </p:pic>
    </p:spTree>
    <p:extLst>
      <p:ext uri="{BB962C8B-B14F-4D97-AF65-F5344CB8AC3E}">
        <p14:creationId xmlns:p14="http://schemas.microsoft.com/office/powerpoint/2010/main" val="5748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1613" y="-15551"/>
            <a:ext cx="4022387" cy="5159051"/>
          </a:xfrm>
          <a:prstGeom prst="rect">
            <a:avLst/>
          </a:prstGeom>
        </p:spPr>
      </p:pic>
      <p:sp>
        <p:nvSpPr>
          <p:cNvPr id="2" name="Plassholder for tekst 1"/>
          <p:cNvSpPr>
            <a:spLocks noGrp="1"/>
          </p:cNvSpPr>
          <p:nvPr>
            <p:ph type="body" sz="quarter" idx="10"/>
          </p:nvPr>
        </p:nvSpPr>
        <p:spPr>
          <a:xfrm>
            <a:off x="296597" y="164752"/>
            <a:ext cx="4716275" cy="574102"/>
          </a:xfrm>
        </p:spPr>
        <p:txBody>
          <a:bodyPr>
            <a:normAutofit/>
          </a:bodyPr>
          <a:lstStyle/>
          <a:p>
            <a:r>
              <a:rPr lang="nb-NO" sz="3000" b="0" dirty="0">
                <a:solidFill>
                  <a:prstClr val="black"/>
                </a:solidFill>
                <a:latin typeface="Arial"/>
                <a:ea typeface="+mj-ea"/>
                <a:cs typeface="Arial"/>
              </a:rPr>
              <a:t>Studietilbud ved NTNU</a:t>
            </a:r>
            <a:endParaRPr lang="nb-NO" sz="3000" b="0" dirty="0">
              <a:latin typeface="+mn-lt"/>
            </a:endParaRPr>
          </a:p>
        </p:txBody>
      </p:sp>
      <p:sp>
        <p:nvSpPr>
          <p:cNvPr id="4" name="Plassholder for tekst 3"/>
          <p:cNvSpPr>
            <a:spLocks noGrp="1"/>
          </p:cNvSpPr>
          <p:nvPr>
            <p:ph type="body" sz="quarter" idx="4294967295"/>
          </p:nvPr>
        </p:nvSpPr>
        <p:spPr>
          <a:xfrm>
            <a:off x="6424204" y="2328981"/>
            <a:ext cx="2221618" cy="294261"/>
          </a:xfrm>
        </p:spPr>
        <p:txBody>
          <a:bodyPr>
            <a:normAutofit fontScale="62500" lnSpcReduction="20000"/>
          </a:bodyPr>
          <a:lstStyle/>
          <a:p>
            <a:pPr marL="0" indent="0">
              <a:buNone/>
            </a:pPr>
            <a:r>
              <a:rPr lang="nb-NO" dirty="0"/>
              <a:t>Tre studiebyer</a:t>
            </a:r>
          </a:p>
        </p:txBody>
      </p:sp>
      <p:sp>
        <p:nvSpPr>
          <p:cNvPr id="9" name="Plassholder for innhold 2"/>
          <p:cNvSpPr txBox="1">
            <a:spLocks/>
          </p:cNvSpPr>
          <p:nvPr/>
        </p:nvSpPr>
        <p:spPr>
          <a:xfrm>
            <a:off x="280449" y="738854"/>
            <a:ext cx="4558470" cy="3712377"/>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b-NO" sz="1575" dirty="0"/>
              <a:t>Teknisk-naturvitenskapelig hovedprofil</a:t>
            </a:r>
          </a:p>
          <a:p>
            <a:pPr>
              <a:lnSpc>
                <a:spcPct val="150000"/>
              </a:lnSpc>
            </a:pPr>
            <a:r>
              <a:rPr lang="nb-NO" sz="1575" dirty="0"/>
              <a:t>En rekke profesjonsutdanninger </a:t>
            </a:r>
          </a:p>
          <a:p>
            <a:pPr>
              <a:lnSpc>
                <a:spcPct val="150000"/>
              </a:lnSpc>
            </a:pPr>
            <a:r>
              <a:rPr lang="nb-NO" sz="1575" dirty="0"/>
              <a:t>Stor faglig bredde innen humaniora, samfunnsvitenskap, økonomi, medisin, helsevitenskap, utdanningsvitenskap, arkitektur, entreprenørskap, kunstfag og kunstnerisk virksomhet</a:t>
            </a:r>
          </a:p>
          <a:p>
            <a:pPr>
              <a:lnSpc>
                <a:spcPct val="100000"/>
              </a:lnSpc>
            </a:pPr>
            <a:r>
              <a:rPr lang="nb-NO" sz="1575" dirty="0"/>
              <a:t>Stort tilbud innen etter- og videreutdanning</a:t>
            </a:r>
          </a:p>
          <a:p>
            <a:pPr>
              <a:lnSpc>
                <a:spcPct val="100000"/>
              </a:lnSpc>
            </a:pPr>
            <a:r>
              <a:rPr lang="nb-NO" sz="1575" dirty="0"/>
              <a:t>Utdanningene utvikles i nært samarbeid med arbeids- og næringsliv</a:t>
            </a:r>
          </a:p>
        </p:txBody>
      </p:sp>
    </p:spTree>
    <p:extLst>
      <p:ext uri="{BB962C8B-B14F-4D97-AF65-F5344CB8AC3E}">
        <p14:creationId xmlns:p14="http://schemas.microsoft.com/office/powerpoint/2010/main" val="2857272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Pil høyre 14"/>
          <p:cNvSpPr/>
          <p:nvPr/>
        </p:nvSpPr>
        <p:spPr>
          <a:xfrm>
            <a:off x="3282253" y="1361985"/>
            <a:ext cx="5630611" cy="862642"/>
          </a:xfrm>
          <a:prstGeom prst="rightArrow">
            <a:avLst/>
          </a:prstGeom>
          <a:solidFill>
            <a:srgbClr val="91A8C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264755" y="184791"/>
            <a:ext cx="7886700" cy="994172"/>
          </a:xfrm>
        </p:spPr>
        <p:txBody>
          <a:bodyPr>
            <a:normAutofit fontScale="90000"/>
          </a:bodyPr>
          <a:lstStyle/>
          <a:p>
            <a:pPr>
              <a:spcAft>
                <a:spcPts val="1350"/>
              </a:spcAft>
            </a:pPr>
            <a:r>
              <a:rPr lang="nb-NO" sz="3000" dirty="0"/>
              <a:t>Digital vurdering</a:t>
            </a:r>
            <a:br>
              <a:rPr lang="nb-NO" dirty="0"/>
            </a:br>
            <a:r>
              <a:rPr lang="nb-NO" sz="2325" dirty="0"/>
              <a:t>kvalitet – modernisering – standardisering og effektivisering</a:t>
            </a:r>
            <a:endParaRPr lang="nb-NO" dirty="0"/>
          </a:p>
        </p:txBody>
      </p:sp>
      <p:sp>
        <p:nvSpPr>
          <p:cNvPr id="3" name="Plassholder for innhold 2"/>
          <p:cNvSpPr>
            <a:spLocks noGrp="1"/>
          </p:cNvSpPr>
          <p:nvPr>
            <p:ph idx="1"/>
          </p:nvPr>
        </p:nvSpPr>
        <p:spPr>
          <a:xfrm>
            <a:off x="628650" y="1160875"/>
            <a:ext cx="7886700" cy="531923"/>
          </a:xfrm>
        </p:spPr>
        <p:txBody>
          <a:bodyPr/>
          <a:lstStyle/>
          <a:p>
            <a:pPr marL="0" indent="0">
              <a:buNone/>
            </a:pPr>
            <a:endParaRPr lang="nb-NO"/>
          </a:p>
          <a:p>
            <a:pPr marL="0" indent="0">
              <a:buNone/>
            </a:pPr>
            <a:endParaRPr lang="nb-NO"/>
          </a:p>
        </p:txBody>
      </p:sp>
      <p:pic>
        <p:nvPicPr>
          <p:cNvPr id="9" name="Bilde 8" descr="musik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967" y="2650796"/>
            <a:ext cx="1743033" cy="1249174"/>
          </a:xfrm>
          <a:prstGeom prst="rect">
            <a:avLst/>
          </a:prstGeom>
        </p:spPr>
      </p:pic>
      <p:pic>
        <p:nvPicPr>
          <p:cNvPr id="10" name="Bilde 9" descr="mr.jpg"/>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7400967" y="3900114"/>
            <a:ext cx="1743033" cy="1243387"/>
          </a:xfrm>
          <a:prstGeom prst="rect">
            <a:avLst/>
          </a:prstGeom>
        </p:spPr>
      </p:pic>
      <p:sp>
        <p:nvSpPr>
          <p:cNvPr id="8" name="Plassholder for innhold 2"/>
          <p:cNvSpPr txBox="1">
            <a:spLocks/>
          </p:cNvSpPr>
          <p:nvPr/>
        </p:nvSpPr>
        <p:spPr>
          <a:xfrm>
            <a:off x="264756" y="1374581"/>
            <a:ext cx="2862772" cy="2936162"/>
          </a:xfrm>
          <a:prstGeom prst="rect">
            <a:avLst/>
          </a:prstGeom>
          <a:solidFill>
            <a:schemeClr val="bg1"/>
          </a:solidFill>
          <a:ln>
            <a:noFill/>
          </a:ln>
        </p:spPr>
        <p:txBody>
          <a:bodyPr vert="horz" lIns="68580" tIns="34290" rIns="68580" bIns="3429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1575" dirty="0"/>
              <a:t>NTNU (2018):</a:t>
            </a:r>
          </a:p>
          <a:p>
            <a:pPr marL="170974" indent="-170974">
              <a:lnSpc>
                <a:spcPct val="100000"/>
              </a:lnSpc>
            </a:pPr>
            <a:r>
              <a:rPr lang="nb-NO" sz="1575" dirty="0"/>
              <a:t>200 000 sluttkarakterer </a:t>
            </a:r>
          </a:p>
          <a:p>
            <a:pPr marL="170974" indent="-170974">
              <a:lnSpc>
                <a:spcPct val="100000"/>
              </a:lnSpc>
            </a:pPr>
            <a:r>
              <a:rPr lang="nb-NO" sz="1575" dirty="0"/>
              <a:t>Over 6 000 emneavviklinger </a:t>
            </a:r>
          </a:p>
          <a:p>
            <a:pPr marL="170974" indent="-170974">
              <a:lnSpc>
                <a:spcPct val="100000"/>
              </a:lnSpc>
            </a:pPr>
            <a:r>
              <a:rPr lang="nb-NO" sz="1575" dirty="0"/>
              <a:t>Emner med over 2 000 kandidater</a:t>
            </a:r>
          </a:p>
          <a:p>
            <a:pPr marL="170974" indent="-170974">
              <a:lnSpc>
                <a:spcPct val="100000"/>
              </a:lnSpc>
            </a:pPr>
            <a:r>
              <a:rPr lang="nb-NO" sz="1575" dirty="0"/>
              <a:t>Mer enn 7 000 bachelor- og mastergrader</a:t>
            </a:r>
          </a:p>
          <a:p>
            <a:pPr marL="170974" indent="-170974">
              <a:lnSpc>
                <a:spcPct val="100000"/>
              </a:lnSpc>
            </a:pPr>
            <a:r>
              <a:rPr lang="nb-NO" sz="1575" dirty="0"/>
              <a:t>165 000 skoleeksamener</a:t>
            </a:r>
          </a:p>
          <a:p>
            <a:pPr marL="170974" indent="-170974">
              <a:lnSpc>
                <a:spcPct val="100000"/>
              </a:lnSpc>
            </a:pPr>
            <a:r>
              <a:rPr lang="nb-NO" sz="1575" dirty="0"/>
              <a:t>35 % digital gjennomføring</a:t>
            </a:r>
          </a:p>
          <a:p>
            <a:pPr marL="300038" indent="-170974">
              <a:lnSpc>
                <a:spcPct val="100000"/>
              </a:lnSpc>
            </a:pPr>
            <a:endParaRPr lang="nb-NO" sz="1500" dirty="0"/>
          </a:p>
        </p:txBody>
      </p:sp>
      <p:grpSp>
        <p:nvGrpSpPr>
          <p:cNvPr id="4" name="Gruppe 3"/>
          <p:cNvGrpSpPr/>
          <p:nvPr/>
        </p:nvGrpSpPr>
        <p:grpSpPr>
          <a:xfrm>
            <a:off x="3282253" y="1460609"/>
            <a:ext cx="944311" cy="667130"/>
            <a:chOff x="4612801" y="3790070"/>
            <a:chExt cx="1259081" cy="889506"/>
          </a:xfrm>
        </p:grpSpPr>
        <p:sp>
          <p:nvSpPr>
            <p:cNvPr id="13" name="Avrundet rektangel 12"/>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4612801" y="3859577"/>
              <a:ext cx="1259081" cy="769441"/>
            </a:xfrm>
            <a:prstGeom prst="rect">
              <a:avLst/>
            </a:prstGeom>
            <a:noFill/>
          </p:spPr>
          <p:txBody>
            <a:bodyPr wrap="square" rtlCol="0">
              <a:spAutoFit/>
            </a:bodyPr>
            <a:lstStyle/>
            <a:p>
              <a:pPr lvl="0" algn="ctr"/>
              <a:r>
                <a:rPr lang="nb-NO" sz="1050" dirty="0">
                  <a:solidFill>
                    <a:schemeClr val="bg1"/>
                  </a:solidFill>
                </a:rPr>
                <a:t>Planlegge </a:t>
              </a:r>
              <a:br>
                <a:rPr lang="nb-NO" sz="1050" dirty="0">
                  <a:solidFill>
                    <a:schemeClr val="bg1"/>
                  </a:solidFill>
                </a:rPr>
              </a:br>
              <a:r>
                <a:rPr lang="nb-NO" sz="1050" dirty="0">
                  <a:solidFill>
                    <a:schemeClr val="bg1"/>
                  </a:solidFill>
                </a:rPr>
                <a:t>og </a:t>
              </a:r>
              <a:br>
                <a:rPr lang="nb-NO" sz="1050" dirty="0">
                  <a:solidFill>
                    <a:schemeClr val="bg1"/>
                  </a:solidFill>
                </a:rPr>
              </a:br>
              <a:r>
                <a:rPr lang="nb-NO" sz="1050" dirty="0">
                  <a:solidFill>
                    <a:schemeClr val="bg1"/>
                  </a:solidFill>
                </a:rPr>
                <a:t>forberede</a:t>
              </a:r>
            </a:p>
          </p:txBody>
        </p:sp>
      </p:grpSp>
      <p:grpSp>
        <p:nvGrpSpPr>
          <p:cNvPr id="22" name="Gruppe 21"/>
          <p:cNvGrpSpPr/>
          <p:nvPr/>
        </p:nvGrpSpPr>
        <p:grpSpPr>
          <a:xfrm>
            <a:off x="4297506" y="1460609"/>
            <a:ext cx="944311" cy="667130"/>
            <a:chOff x="4612801" y="3790070"/>
            <a:chExt cx="1259081" cy="889506"/>
          </a:xfrm>
        </p:grpSpPr>
        <p:sp>
          <p:nvSpPr>
            <p:cNvPr id="23" name="Avrundet rektangel 22"/>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4" name="TekstSylinder 23"/>
            <p:cNvSpPr txBox="1"/>
            <p:nvPr/>
          </p:nvSpPr>
          <p:spPr>
            <a:xfrm>
              <a:off x="4612801" y="4056807"/>
              <a:ext cx="1259081" cy="328294"/>
            </a:xfrm>
            <a:prstGeom prst="rect">
              <a:avLst/>
            </a:prstGeom>
            <a:noFill/>
          </p:spPr>
          <p:txBody>
            <a:bodyPr wrap="square" rtlCol="0">
              <a:spAutoFit/>
            </a:bodyPr>
            <a:lstStyle/>
            <a:p>
              <a:pPr lvl="0" algn="ctr"/>
              <a:r>
                <a:rPr lang="nb-NO" sz="1000" dirty="0">
                  <a:solidFill>
                    <a:schemeClr val="bg1"/>
                  </a:solidFill>
                </a:rPr>
                <a:t>Gjennomføre</a:t>
              </a:r>
            </a:p>
          </p:txBody>
        </p:sp>
      </p:grpSp>
      <p:grpSp>
        <p:nvGrpSpPr>
          <p:cNvPr id="25" name="Gruppe 24"/>
          <p:cNvGrpSpPr/>
          <p:nvPr/>
        </p:nvGrpSpPr>
        <p:grpSpPr>
          <a:xfrm>
            <a:off x="6328873" y="1457451"/>
            <a:ext cx="944311" cy="667130"/>
            <a:chOff x="4612801" y="3790070"/>
            <a:chExt cx="1259081" cy="889506"/>
          </a:xfrm>
        </p:grpSpPr>
        <p:sp>
          <p:nvSpPr>
            <p:cNvPr id="26" name="Avrundet rektangel 25"/>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7" name="TekstSylinder 26"/>
            <p:cNvSpPr txBox="1"/>
            <p:nvPr/>
          </p:nvSpPr>
          <p:spPr>
            <a:xfrm>
              <a:off x="4612801" y="3868545"/>
              <a:ext cx="1259081" cy="769441"/>
            </a:xfrm>
            <a:prstGeom prst="rect">
              <a:avLst/>
            </a:prstGeom>
            <a:noFill/>
          </p:spPr>
          <p:txBody>
            <a:bodyPr wrap="square" rtlCol="0">
              <a:spAutoFit/>
            </a:bodyPr>
            <a:lstStyle/>
            <a:p>
              <a:pPr lvl="0" algn="ctr"/>
              <a:r>
                <a:rPr lang="nb-NO" sz="1050" dirty="0">
                  <a:solidFill>
                    <a:schemeClr val="bg1"/>
                  </a:solidFill>
                </a:rPr>
                <a:t>Behandle </a:t>
              </a:r>
              <a:br>
                <a:rPr lang="nb-NO" sz="1050" dirty="0">
                  <a:solidFill>
                    <a:schemeClr val="bg1"/>
                  </a:solidFill>
                </a:rPr>
              </a:br>
              <a:r>
                <a:rPr lang="nb-NO" sz="1050" dirty="0">
                  <a:solidFill>
                    <a:schemeClr val="bg1"/>
                  </a:solidFill>
                </a:rPr>
                <a:t>begrunnelse</a:t>
              </a:r>
              <a:br>
                <a:rPr lang="nb-NO" sz="1050" dirty="0">
                  <a:solidFill>
                    <a:schemeClr val="bg1"/>
                  </a:solidFill>
                </a:rPr>
              </a:br>
              <a:r>
                <a:rPr lang="nb-NO" sz="1050" dirty="0">
                  <a:solidFill>
                    <a:schemeClr val="bg1"/>
                  </a:solidFill>
                </a:rPr>
                <a:t>/klage</a:t>
              </a:r>
            </a:p>
          </p:txBody>
        </p:sp>
      </p:grpSp>
      <p:grpSp>
        <p:nvGrpSpPr>
          <p:cNvPr id="28" name="Gruppe 27"/>
          <p:cNvGrpSpPr/>
          <p:nvPr/>
        </p:nvGrpSpPr>
        <p:grpSpPr>
          <a:xfrm>
            <a:off x="5315686" y="1460609"/>
            <a:ext cx="944311" cy="667130"/>
            <a:chOff x="4612801" y="3790070"/>
            <a:chExt cx="1259081" cy="889506"/>
          </a:xfrm>
        </p:grpSpPr>
        <p:sp>
          <p:nvSpPr>
            <p:cNvPr id="29" name="Avrundet rektangel 28"/>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0" name="TekstSylinder 29"/>
            <p:cNvSpPr txBox="1"/>
            <p:nvPr/>
          </p:nvSpPr>
          <p:spPr>
            <a:xfrm>
              <a:off x="4612801" y="4056807"/>
              <a:ext cx="1259081" cy="338554"/>
            </a:xfrm>
            <a:prstGeom prst="rect">
              <a:avLst/>
            </a:prstGeom>
            <a:noFill/>
          </p:spPr>
          <p:txBody>
            <a:bodyPr wrap="square" rtlCol="0">
              <a:spAutoFit/>
            </a:bodyPr>
            <a:lstStyle/>
            <a:p>
              <a:pPr lvl="0" algn="ctr"/>
              <a:r>
                <a:rPr lang="nb-NO" sz="1050" dirty="0">
                  <a:solidFill>
                    <a:schemeClr val="bg1"/>
                  </a:solidFill>
                </a:rPr>
                <a:t>Sensurere</a:t>
              </a:r>
            </a:p>
          </p:txBody>
        </p:sp>
      </p:grpSp>
      <p:grpSp>
        <p:nvGrpSpPr>
          <p:cNvPr id="31" name="Gruppe 30"/>
          <p:cNvGrpSpPr/>
          <p:nvPr/>
        </p:nvGrpSpPr>
        <p:grpSpPr>
          <a:xfrm>
            <a:off x="7347054" y="1457451"/>
            <a:ext cx="944311" cy="667130"/>
            <a:chOff x="4612801" y="3790070"/>
            <a:chExt cx="1259081" cy="889506"/>
          </a:xfrm>
        </p:grpSpPr>
        <p:sp>
          <p:nvSpPr>
            <p:cNvPr id="32" name="Avrundet rektangel 31"/>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3" name="TekstSylinder 32"/>
            <p:cNvSpPr txBox="1"/>
            <p:nvPr/>
          </p:nvSpPr>
          <p:spPr>
            <a:xfrm>
              <a:off x="4612801" y="3967161"/>
              <a:ext cx="1259081" cy="553997"/>
            </a:xfrm>
            <a:prstGeom prst="rect">
              <a:avLst/>
            </a:prstGeom>
            <a:noFill/>
          </p:spPr>
          <p:txBody>
            <a:bodyPr wrap="square" rtlCol="0">
              <a:spAutoFit/>
            </a:bodyPr>
            <a:lstStyle/>
            <a:p>
              <a:pPr lvl="0" algn="ctr"/>
              <a:r>
                <a:rPr lang="nb-NO" sz="1050" dirty="0">
                  <a:solidFill>
                    <a:schemeClr val="bg1"/>
                  </a:solidFill>
                </a:rPr>
                <a:t>Sluttføre og arkivere</a:t>
              </a:r>
            </a:p>
          </p:txBody>
        </p:sp>
      </p:grpSp>
      <p:pic>
        <p:nvPicPr>
          <p:cNvPr id="5" name="Picture 5" descr="A group of people in a room&#10;&#10;Description generated with very high confidence">
            <a:extLst>
              <a:ext uri="{FF2B5EF4-FFF2-40B4-BE49-F238E27FC236}">
                <a16:creationId xmlns:a16="http://schemas.microsoft.com/office/drawing/2014/main" id="{F2BE3518-617A-4BBB-A5CB-E61967700D95}"/>
              </a:ext>
            </a:extLst>
          </p:cNvPr>
          <p:cNvPicPr>
            <a:picLocks noChangeAspect="1"/>
          </p:cNvPicPr>
          <p:nvPr/>
        </p:nvPicPr>
        <p:blipFill rotWithShape="1">
          <a:blip r:embed="rId5"/>
          <a:srcRect l="3119" t="5871" r="6902" b="-649"/>
          <a:stretch/>
        </p:blipFill>
        <p:spPr>
          <a:xfrm>
            <a:off x="3192238" y="2645551"/>
            <a:ext cx="4202354" cy="2511455"/>
          </a:xfrm>
          <a:prstGeom prst="rect">
            <a:avLst/>
          </a:prstGeom>
        </p:spPr>
      </p:pic>
    </p:spTree>
    <p:extLst>
      <p:ext uri="{BB962C8B-B14F-4D97-AF65-F5344CB8AC3E}">
        <p14:creationId xmlns:p14="http://schemas.microsoft.com/office/powerpoint/2010/main" val="42411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Bilde 23" descr="C:\Users\iasaeter\Downloads\NTNU DRIVE_logo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5869" y="190711"/>
            <a:ext cx="3894058" cy="1331367"/>
          </a:xfrm>
          <a:prstGeom prst="rect">
            <a:avLst/>
          </a:prstGeom>
          <a:noFill/>
          <a:ln>
            <a:noFill/>
          </a:ln>
          <a:extLst>
            <a:ext uri="{53640926-AAD7-44D8-BBD7-CCE9431645EC}">
              <a14:shadowObscured xmlns:a14="http://schemas.microsoft.com/office/drawing/2010/main"/>
            </a:ext>
          </a:extLst>
        </p:spPr>
      </p:pic>
      <p:sp>
        <p:nvSpPr>
          <p:cNvPr id="19" name="Rektangel 18"/>
          <p:cNvSpPr/>
          <p:nvPr/>
        </p:nvSpPr>
        <p:spPr>
          <a:xfrm>
            <a:off x="1143001" y="4122596"/>
            <a:ext cx="6859273" cy="108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 name="Tekstboks 2"/>
          <p:cNvSpPr txBox="1">
            <a:spLocks noChangeArrowheads="1"/>
          </p:cNvSpPr>
          <p:nvPr/>
        </p:nvSpPr>
        <p:spPr bwMode="auto">
          <a:xfrm>
            <a:off x="344050"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MOOC</a:t>
            </a:r>
            <a:endParaRPr lang="nb-NO" altLang="nb-NO" sz="1200" dirty="0"/>
          </a:p>
          <a:p>
            <a:pPr algn="ctr" eaLnBrk="0" fontAlgn="base" hangingPunct="0">
              <a:spcBef>
                <a:spcPct val="0"/>
              </a:spcBef>
              <a:spcAft>
                <a:spcPct val="0"/>
              </a:spcAft>
            </a:pPr>
            <a:r>
              <a:rPr lang="nb-NO" altLang="nb-NO" sz="1200" dirty="0"/>
              <a:t>Utvikler pedagogisk, teknisk og administrativ støtte for undervisere som ønsker å utvikle fleksible nettkurs ved hjelp av MOOC-teknologier på lokalt, nasjonalt og internasjonalt nivå.</a:t>
            </a:r>
          </a:p>
        </p:txBody>
      </p:sp>
      <p:sp>
        <p:nvSpPr>
          <p:cNvPr id="15" name="Text Box 18"/>
          <p:cNvSpPr txBox="1">
            <a:spLocks noChangeArrowheads="1"/>
          </p:cNvSpPr>
          <p:nvPr/>
        </p:nvSpPr>
        <p:spPr bwMode="auto">
          <a:xfrm>
            <a:off x="3235601"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IKU</a:t>
            </a:r>
          </a:p>
          <a:p>
            <a:pPr algn="ctr" eaLnBrk="0" fontAlgn="base" hangingPunct="0">
              <a:spcBef>
                <a:spcPct val="0"/>
              </a:spcBef>
              <a:spcAft>
                <a:spcPct val="0"/>
              </a:spcAft>
            </a:pPr>
            <a:r>
              <a:rPr lang="nb-NO" sz="1200" dirty="0"/>
              <a:t>Tilbyr støtte og opplæring til grupper av ansatte som vil drive systematisk utvikling av undervisning og studieprogram. IKU står for intern kompetanseutvikling.</a:t>
            </a:r>
            <a:endParaRPr lang="nb-NO" altLang="nb-NO" sz="1200" dirty="0">
              <a:latin typeface="Arial" panose="020B0604020202020204" pitchFamily="34" charset="0"/>
            </a:endParaRPr>
          </a:p>
        </p:txBody>
      </p:sp>
      <p:sp>
        <p:nvSpPr>
          <p:cNvPr id="16" name="Text Box 17"/>
          <p:cNvSpPr txBox="1">
            <a:spLocks noChangeArrowheads="1"/>
          </p:cNvSpPr>
          <p:nvPr/>
        </p:nvSpPr>
        <p:spPr bwMode="auto">
          <a:xfrm>
            <a:off x="6127153"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BETA</a:t>
            </a:r>
          </a:p>
          <a:p>
            <a:pPr algn="ctr" eaLnBrk="0" fontAlgn="base" hangingPunct="0">
              <a:spcBef>
                <a:spcPct val="0"/>
              </a:spcBef>
              <a:spcAft>
                <a:spcPct val="0"/>
              </a:spcAft>
            </a:pPr>
            <a:r>
              <a:rPr lang="nb-NO" sz="1200" dirty="0"/>
              <a:t>Tilbyr støtte og samarbeid for innovasjon og hjelp til bruk av læringsteknologi og digitale tjenester. Du får hjelp til å eksperimentere og bygge erfaring i bruk av teknologi i utdanningen.</a:t>
            </a:r>
            <a:endParaRPr lang="nb-NO" altLang="nb-NO" sz="1200" dirty="0">
              <a:latin typeface="Arial" panose="020B0604020202020204" pitchFamily="34" charset="0"/>
            </a:endParaRPr>
          </a:p>
        </p:txBody>
      </p:sp>
      <p:sp>
        <p:nvSpPr>
          <p:cNvPr id="18" name="Rectangle 24"/>
          <p:cNvSpPr>
            <a:spLocks noChangeArrowheads="1"/>
          </p:cNvSpPr>
          <p:nvPr/>
        </p:nvSpPr>
        <p:spPr bwMode="auto">
          <a:xfrm>
            <a:off x="1410038" y="2241921"/>
            <a:ext cx="138564"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nb-NO" altLang="nb-NO" sz="1125" b="1">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br>
              <a:rPr lang="nb-NO" altLang="nb-NO" sz="1125" b="1">
                <a:latin typeface="Arial" panose="020B0604020202020204" pitchFamily="34" charset="0"/>
                <a:ea typeface="Calibri" panose="020F0502020204030204" pitchFamily="34" charset="0"/>
                <a:cs typeface="Arial" panose="020B0604020202020204" pitchFamily="34" charset="0"/>
              </a:rPr>
            </a:br>
            <a:endParaRPr lang="nb-NO" altLang="nb-NO" sz="1350">
              <a:latin typeface="Arial" panose="020B0604020202020204" pitchFamily="34" charset="0"/>
            </a:endParaRPr>
          </a:p>
        </p:txBody>
      </p:sp>
      <p:sp>
        <p:nvSpPr>
          <p:cNvPr id="21" name="TekstSylinder 20"/>
          <p:cNvSpPr txBox="1"/>
          <p:nvPr/>
        </p:nvSpPr>
        <p:spPr>
          <a:xfrm>
            <a:off x="308272" y="1720103"/>
            <a:ext cx="4689473" cy="819455"/>
          </a:xfrm>
          <a:prstGeom prst="rect">
            <a:avLst/>
          </a:prstGeom>
          <a:noFill/>
        </p:spPr>
        <p:txBody>
          <a:bodyPr wrap="square" rtlCol="0">
            <a:spAutoFit/>
          </a:bodyPr>
          <a:lstStyle/>
          <a:p>
            <a:pPr eaLnBrk="0" fontAlgn="base" hangingPunct="0">
              <a:spcBef>
                <a:spcPct val="0"/>
              </a:spcBef>
              <a:spcAft>
                <a:spcPct val="0"/>
              </a:spcAft>
            </a:pPr>
            <a:r>
              <a:rPr lang="nb-NO" altLang="nb-NO" sz="1575" b="1" dirty="0">
                <a:latin typeface="Arial" panose="020B0604020202020204" pitchFamily="34" charset="0"/>
                <a:ea typeface="Calibri" panose="020F0502020204030204" pitchFamily="34" charset="0"/>
                <a:cs typeface="Arial" panose="020B0604020202020204" pitchFamily="34" charset="0"/>
              </a:rPr>
              <a:t>NTNU DRIVE </a:t>
            </a:r>
            <a:r>
              <a:rPr lang="nb-NO" altLang="nb-NO" sz="1575" dirty="0">
                <a:latin typeface="Arial" panose="020B0604020202020204" pitchFamily="34" charset="0"/>
                <a:ea typeface="Calibri" panose="020F0502020204030204" pitchFamily="34" charset="0"/>
                <a:cs typeface="Arial" panose="020B0604020202020204" pitchFamily="34" charset="0"/>
              </a:rPr>
              <a:t>er et nettverk med ansatte som jobber med teknologi, pedagogikk, endringsledelse og forskning p</a:t>
            </a:r>
            <a:r>
              <a:rPr lang="nb-NO" altLang="nb-NO" sz="1575" dirty="0">
                <a:latin typeface="Calibri" panose="020F0502020204030204" pitchFamily="34" charset="0"/>
                <a:ea typeface="Calibri" panose="020F0502020204030204" pitchFamily="34" charset="0"/>
                <a:cs typeface="Arial" panose="020B0604020202020204" pitchFamily="34" charset="0"/>
              </a:rPr>
              <a:t>å</a:t>
            </a:r>
            <a:r>
              <a:rPr lang="nb-NO" altLang="nb-NO" sz="1575" dirty="0">
                <a:latin typeface="Arial" panose="020B0604020202020204" pitchFamily="34" charset="0"/>
                <a:ea typeface="Calibri" panose="020F0502020204030204" pitchFamily="34" charset="0"/>
                <a:cs typeface="Arial" panose="020B0604020202020204" pitchFamily="34" charset="0"/>
              </a:rPr>
              <a:t> utdanningsomr</a:t>
            </a:r>
            <a:r>
              <a:rPr lang="nb-NO" altLang="nb-NO" sz="1575" dirty="0">
                <a:latin typeface="Calibri" panose="020F0502020204030204" pitchFamily="34" charset="0"/>
                <a:ea typeface="Calibri" panose="020F0502020204030204" pitchFamily="34" charset="0"/>
                <a:cs typeface="Arial" panose="020B0604020202020204" pitchFamily="34" charset="0"/>
              </a:rPr>
              <a:t>å</a:t>
            </a:r>
            <a:r>
              <a:rPr lang="nb-NO" altLang="nb-NO" sz="1575" dirty="0">
                <a:latin typeface="Arial" panose="020B0604020202020204" pitchFamily="34" charset="0"/>
                <a:ea typeface="Calibri" panose="020F0502020204030204" pitchFamily="34" charset="0"/>
                <a:cs typeface="Arial" panose="020B0604020202020204" pitchFamily="34" charset="0"/>
              </a:rPr>
              <a:t>det </a:t>
            </a:r>
          </a:p>
        </p:txBody>
      </p:sp>
      <p:pic>
        <p:nvPicPr>
          <p:cNvPr id="22" name="Bilde 21" descr="https://studntnu.sharepoint.com/sites/TeamSite/1639/_layouts/15/guestaccess.aspx?docid=10058412a57a9487ca532ab60d107310c&amp;authkey=ASQjqRdjcH95jKCr4Mo8rzQ"/>
          <p:cNvPicPr>
            <a:picLocks noChangeAspect="1"/>
          </p:cNvPicPr>
          <p:nvPr/>
        </p:nvPicPr>
        <p:blipFill rotWithShape="1">
          <a:blip r:embed="rId4" cstate="screen">
            <a:extLst>
              <a:ext uri="{28A0092B-C50C-407E-A947-70E740481C1C}">
                <a14:useLocalDpi xmlns:a14="http://schemas.microsoft.com/office/drawing/2010/main"/>
              </a:ext>
            </a:extLst>
          </a:blip>
          <a:srcRect t="-547"/>
          <a:stretch/>
        </p:blipFill>
        <p:spPr bwMode="auto">
          <a:xfrm>
            <a:off x="5292032" y="-13407"/>
            <a:ext cx="3851969" cy="25298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8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2126" y="294300"/>
            <a:ext cx="8133688" cy="718200"/>
          </a:xfrm>
        </p:spPr>
        <p:txBody>
          <a:bodyPr>
            <a:normAutofit/>
          </a:bodyPr>
          <a:lstStyle/>
          <a:p>
            <a:r>
              <a:rPr lang="nb-NO" sz="3000" dirty="0"/>
              <a:t>Læringsareal</a:t>
            </a:r>
          </a:p>
        </p:txBody>
      </p:sp>
      <p:sp>
        <p:nvSpPr>
          <p:cNvPr id="3" name="Plassholder for innhold 2"/>
          <p:cNvSpPr>
            <a:spLocks noGrp="1"/>
          </p:cNvSpPr>
          <p:nvPr>
            <p:ph idx="1"/>
          </p:nvPr>
        </p:nvSpPr>
        <p:spPr>
          <a:xfrm>
            <a:off x="293629" y="1133258"/>
            <a:ext cx="8682824" cy="3263504"/>
          </a:xfrm>
        </p:spPr>
        <p:txBody>
          <a:bodyPr>
            <a:normAutofit/>
          </a:bodyPr>
          <a:lstStyle/>
          <a:p>
            <a:pPr defTabSz="685800">
              <a:spcBef>
                <a:spcPts val="0"/>
              </a:spcBef>
              <a:defRPr/>
            </a:pPr>
            <a:r>
              <a:rPr lang="nb-NO" sz="1575" dirty="0"/>
              <a:t>Har innvirkning på læringsformer og samhandlingsmønstre</a:t>
            </a:r>
          </a:p>
          <a:p>
            <a:pPr defTabSz="685800">
              <a:spcBef>
                <a:spcPts val="0"/>
              </a:spcBef>
              <a:defRPr/>
            </a:pPr>
            <a:r>
              <a:rPr lang="nb-NO" sz="1575" dirty="0"/>
              <a:t>Viktige virkemidler for skape godt lærings- og arbeidsmiljø for studenter og ansatte</a:t>
            </a:r>
          </a:p>
        </p:txBody>
      </p:sp>
      <p:pic>
        <p:nvPicPr>
          <p:cNvPr id="12" name="Bild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883" y="2442199"/>
            <a:ext cx="2784420" cy="2107439"/>
          </a:xfrm>
          <a:prstGeom prst="rect">
            <a:avLst/>
          </a:prstGeom>
        </p:spPr>
      </p:pic>
      <p:pic>
        <p:nvPicPr>
          <p:cNvPr id="9" name="Bil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1399" y="2442199"/>
            <a:ext cx="5402601" cy="2701301"/>
          </a:xfrm>
          <a:prstGeom prst="rect">
            <a:avLst/>
          </a:prstGeom>
          <a:ln w="60325">
            <a:noFill/>
          </a:ln>
        </p:spPr>
      </p:pic>
      <p:sp>
        <p:nvSpPr>
          <p:cNvPr id="13" name="TekstSylinder 12"/>
          <p:cNvSpPr txBox="1"/>
          <p:nvPr/>
        </p:nvSpPr>
        <p:spPr>
          <a:xfrm>
            <a:off x="286333" y="2044443"/>
            <a:ext cx="6886169" cy="334707"/>
          </a:xfrm>
          <a:prstGeom prst="rect">
            <a:avLst/>
          </a:prstGeom>
          <a:noFill/>
        </p:spPr>
        <p:txBody>
          <a:bodyPr wrap="square" rtlCol="0">
            <a:spAutoFit/>
          </a:bodyPr>
          <a:lstStyle/>
          <a:p>
            <a:r>
              <a:rPr lang="nb-NO" sz="1575" dirty="0"/>
              <a:t>Undervisningsrom R2 på Gløshaugen, før og etter ombygging</a:t>
            </a:r>
          </a:p>
        </p:txBody>
      </p:sp>
    </p:spTree>
    <p:extLst>
      <p:ext uri="{BB962C8B-B14F-4D97-AF65-F5344CB8AC3E}">
        <p14:creationId xmlns:p14="http://schemas.microsoft.com/office/powerpoint/2010/main" val="1341898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877" y="133291"/>
            <a:ext cx="7999513" cy="718200"/>
          </a:xfrm>
        </p:spPr>
        <p:txBody>
          <a:bodyPr>
            <a:normAutofit/>
          </a:bodyPr>
          <a:lstStyle/>
          <a:p>
            <a:r>
              <a:rPr lang="nb-NO" sz="3000" dirty="0"/>
              <a:t>Læringsareal</a:t>
            </a:r>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331" y="878252"/>
            <a:ext cx="2231033" cy="1489214"/>
          </a:xfrm>
          <a:prstGeom prst="rect">
            <a:avLst/>
          </a:prstGeom>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5568" y="878251"/>
            <a:ext cx="2241381" cy="1494254"/>
          </a:xfrm>
          <a:prstGeom prst="rect">
            <a:avLst/>
          </a:prstGeom>
        </p:spPr>
      </p:pic>
      <p:pic>
        <p:nvPicPr>
          <p:cNvPr id="6" name="Bild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447" y="877188"/>
            <a:ext cx="2233822" cy="1489214"/>
          </a:xfrm>
          <a:prstGeom prst="rect">
            <a:avLst/>
          </a:prstGeom>
        </p:spPr>
      </p:pic>
      <p:pic>
        <p:nvPicPr>
          <p:cNvPr id="7" name="Bild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331" y="2789042"/>
            <a:ext cx="2250959" cy="1500639"/>
          </a:xfrm>
          <a:prstGeom prst="rect">
            <a:avLst/>
          </a:prstGeom>
        </p:spPr>
      </p:pic>
      <p:pic>
        <p:nvPicPr>
          <p:cNvPr id="8" name="Bild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5990" y="2789042"/>
            <a:ext cx="2250959" cy="1500639"/>
          </a:xfrm>
          <a:prstGeom prst="rect">
            <a:avLst/>
          </a:prstGeom>
        </p:spPr>
      </p:pic>
      <p:sp>
        <p:nvSpPr>
          <p:cNvPr id="9" name="TekstSylinder 8"/>
          <p:cNvSpPr txBox="1"/>
          <p:nvPr/>
        </p:nvSpPr>
        <p:spPr>
          <a:xfrm>
            <a:off x="274878" y="2421568"/>
            <a:ext cx="2523343" cy="276999"/>
          </a:xfrm>
          <a:prstGeom prst="rect">
            <a:avLst/>
          </a:prstGeom>
          <a:noFill/>
        </p:spPr>
        <p:txBody>
          <a:bodyPr wrap="square" rtlCol="0">
            <a:spAutoFit/>
          </a:bodyPr>
          <a:lstStyle/>
          <a:p>
            <a:r>
              <a:rPr lang="nb-NO" sz="1200" dirty="0"/>
              <a:t>R2 – Realfagsbygget, Gløshaugen</a:t>
            </a:r>
          </a:p>
        </p:txBody>
      </p:sp>
      <p:sp>
        <p:nvSpPr>
          <p:cNvPr id="10" name="TekstSylinder 9"/>
          <p:cNvSpPr txBox="1"/>
          <p:nvPr/>
        </p:nvSpPr>
        <p:spPr>
          <a:xfrm>
            <a:off x="3130960" y="2424060"/>
            <a:ext cx="1974273" cy="276999"/>
          </a:xfrm>
          <a:prstGeom prst="rect">
            <a:avLst/>
          </a:prstGeom>
          <a:noFill/>
        </p:spPr>
        <p:txBody>
          <a:bodyPr wrap="square" rtlCol="0">
            <a:spAutoFit/>
          </a:bodyPr>
          <a:lstStyle/>
          <a:p>
            <a:r>
              <a:rPr lang="nb-NO" sz="1200" dirty="0"/>
              <a:t>Sandkassa - Dragvoll</a:t>
            </a:r>
          </a:p>
        </p:txBody>
      </p:sp>
      <p:sp>
        <p:nvSpPr>
          <p:cNvPr id="11" name="TekstSylinder 10"/>
          <p:cNvSpPr txBox="1"/>
          <p:nvPr/>
        </p:nvSpPr>
        <p:spPr>
          <a:xfrm>
            <a:off x="3138456" y="4336285"/>
            <a:ext cx="2562630" cy="276999"/>
          </a:xfrm>
          <a:prstGeom prst="rect">
            <a:avLst/>
          </a:prstGeom>
          <a:noFill/>
        </p:spPr>
        <p:txBody>
          <a:bodyPr wrap="square" rtlCol="0">
            <a:spAutoFit/>
          </a:bodyPr>
          <a:lstStyle/>
          <a:p>
            <a:r>
              <a:rPr lang="nb-NO" sz="1200" dirty="0"/>
              <a:t>U1 – </a:t>
            </a:r>
            <a:r>
              <a:rPr lang="nb-NO" sz="1200" dirty="0" err="1"/>
              <a:t>Realfagsbygget</a:t>
            </a:r>
            <a:r>
              <a:rPr lang="nb-NO" sz="1200" dirty="0"/>
              <a:t> Gløshaugen</a:t>
            </a:r>
          </a:p>
        </p:txBody>
      </p:sp>
      <p:sp>
        <p:nvSpPr>
          <p:cNvPr id="12" name="TekstSylinder 11"/>
          <p:cNvSpPr txBox="1"/>
          <p:nvPr/>
        </p:nvSpPr>
        <p:spPr>
          <a:xfrm>
            <a:off x="259752" y="4336285"/>
            <a:ext cx="2784764" cy="276999"/>
          </a:xfrm>
          <a:prstGeom prst="rect">
            <a:avLst/>
          </a:prstGeom>
          <a:noFill/>
        </p:spPr>
        <p:txBody>
          <a:bodyPr wrap="square" rtlCol="0">
            <a:spAutoFit/>
          </a:bodyPr>
          <a:lstStyle/>
          <a:p>
            <a:r>
              <a:rPr lang="nb-NO" sz="1200" dirty="0" err="1"/>
              <a:t>Koopen</a:t>
            </a:r>
            <a:r>
              <a:rPr lang="nb-NO" sz="1200" dirty="0"/>
              <a:t> – Elektrobygget, Gløshaugen</a:t>
            </a:r>
          </a:p>
        </p:txBody>
      </p:sp>
      <p:sp>
        <p:nvSpPr>
          <p:cNvPr id="13" name="TekstSylinder 12"/>
          <p:cNvSpPr txBox="1"/>
          <p:nvPr/>
        </p:nvSpPr>
        <p:spPr>
          <a:xfrm>
            <a:off x="5976034" y="2421568"/>
            <a:ext cx="2621323" cy="276999"/>
          </a:xfrm>
          <a:prstGeom prst="rect">
            <a:avLst/>
          </a:prstGeom>
          <a:noFill/>
        </p:spPr>
        <p:txBody>
          <a:bodyPr wrap="square" rtlCol="0">
            <a:spAutoFit/>
          </a:bodyPr>
          <a:lstStyle/>
          <a:p>
            <a:r>
              <a:rPr lang="nb-NO" sz="1200" dirty="0"/>
              <a:t>Smia – Sentralbygget, Gløshaugen</a:t>
            </a:r>
          </a:p>
        </p:txBody>
      </p:sp>
      <p:pic>
        <p:nvPicPr>
          <p:cNvPr id="1026" name="Picture 2" descr="https://www.ntnu.no/documents/1271490433/1278108366/VR_1.png/246f1d04-91e0-41ed-9f11-08ac67c02da1?t=151662925944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45447" y="2786424"/>
            <a:ext cx="2254885" cy="1503257"/>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p:cNvSpPr txBox="1"/>
          <p:nvPr/>
        </p:nvSpPr>
        <p:spPr>
          <a:xfrm>
            <a:off x="5988438" y="4336285"/>
            <a:ext cx="2705837" cy="276999"/>
          </a:xfrm>
          <a:prstGeom prst="rect">
            <a:avLst/>
          </a:prstGeom>
          <a:noFill/>
        </p:spPr>
        <p:txBody>
          <a:bodyPr wrap="square" rtlCol="0">
            <a:spAutoFit/>
          </a:bodyPr>
          <a:lstStyle/>
          <a:p>
            <a:r>
              <a:rPr lang="nb-NO" sz="1200" dirty="0" err="1"/>
              <a:t>VRLab</a:t>
            </a:r>
            <a:r>
              <a:rPr lang="nb-NO" sz="1200" dirty="0"/>
              <a:t> – Dragvoll</a:t>
            </a:r>
          </a:p>
        </p:txBody>
      </p:sp>
    </p:spTree>
    <p:extLst>
      <p:ext uri="{BB962C8B-B14F-4D97-AF65-F5344CB8AC3E}">
        <p14:creationId xmlns:p14="http://schemas.microsoft.com/office/powerpoint/2010/main" val="555441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C9A6134-3684-D94B-B07A-75ECB19A7E1D}"/>
              </a:ext>
            </a:extLst>
          </p:cNvPr>
          <p:cNvSpPr/>
          <p:nvPr/>
        </p:nvSpPr>
        <p:spPr>
          <a:xfrm>
            <a:off x="0" y="267101"/>
            <a:ext cx="9144000" cy="439456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sz="1350"/>
          </a:p>
        </p:txBody>
      </p:sp>
      <p:pic>
        <p:nvPicPr>
          <p:cNvPr id="24" name="Bilde 23">
            <a:extLst>
              <a:ext uri="{FF2B5EF4-FFF2-40B4-BE49-F238E27FC236}">
                <a16:creationId xmlns:a16="http://schemas.microsoft.com/office/drawing/2014/main" id="{F8B259DC-B463-0445-8FF9-DBFFAFCB4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7" r="-3003"/>
          <a:stretch/>
        </p:blipFill>
        <p:spPr>
          <a:xfrm>
            <a:off x="-298174" y="397045"/>
            <a:ext cx="3074615" cy="4136457"/>
          </a:xfrm>
          <a:prstGeom prst="parallelogram">
            <a:avLst>
              <a:gd name="adj" fmla="val 9548"/>
            </a:avLst>
          </a:prstGeom>
        </p:spPr>
      </p:pic>
      <p:sp>
        <p:nvSpPr>
          <p:cNvPr id="2" name="Title 1">
            <a:extLst>
              <a:ext uri="{FF2B5EF4-FFF2-40B4-BE49-F238E27FC236}">
                <a16:creationId xmlns:a16="http://schemas.microsoft.com/office/drawing/2014/main" id="{D9BC4603-0FC6-4AEA-AF90-0831DE5D3AA1}"/>
              </a:ext>
            </a:extLst>
          </p:cNvPr>
          <p:cNvSpPr>
            <a:spLocks noGrp="1"/>
          </p:cNvSpPr>
          <p:nvPr>
            <p:ph type="title"/>
          </p:nvPr>
        </p:nvSpPr>
        <p:spPr>
          <a:xfrm>
            <a:off x="343571" y="3990344"/>
            <a:ext cx="2187756" cy="318178"/>
          </a:xfrm>
          <a:prstGeom prst="parallelogram">
            <a:avLst>
              <a:gd name="adj" fmla="val 9890"/>
            </a:avLst>
          </a:prstGeom>
          <a:solidFill>
            <a:srgbClr val="00508E"/>
          </a:solidFill>
        </p:spPr>
        <p:txBody>
          <a:bodyPr anchor="ctr" anchorCtr="0">
            <a:noAutofit/>
          </a:bodyPr>
          <a:lstStyle/>
          <a:p>
            <a:r>
              <a:rPr lang="en-US" sz="1500" b="0" i="1" dirty="0">
                <a:solidFill>
                  <a:schemeClr val="bg1"/>
                </a:solidFill>
              </a:rPr>
              <a:t> </a:t>
            </a:r>
            <a:r>
              <a:rPr lang="en-US" sz="1500" b="0" i="1" dirty="0" err="1">
                <a:solidFill>
                  <a:schemeClr val="bg1"/>
                </a:solidFill>
              </a:rPr>
              <a:t>Videoproduksjon</a:t>
            </a:r>
            <a:endParaRPr lang="en-US" sz="1500" b="0" i="1" dirty="0">
              <a:solidFill>
                <a:schemeClr val="bg1"/>
              </a:solidFill>
            </a:endParaRPr>
          </a:p>
        </p:txBody>
      </p:sp>
      <p:sp>
        <p:nvSpPr>
          <p:cNvPr id="18" name="Title 1">
            <a:extLst>
              <a:ext uri="{FF2B5EF4-FFF2-40B4-BE49-F238E27FC236}">
                <a16:creationId xmlns:a16="http://schemas.microsoft.com/office/drawing/2014/main" id="{1EB7C9DD-02D3-C748-84B6-7E8A52D0DCED}"/>
              </a:ext>
            </a:extLst>
          </p:cNvPr>
          <p:cNvSpPr txBox="1">
            <a:spLocks/>
          </p:cNvSpPr>
          <p:nvPr/>
        </p:nvSpPr>
        <p:spPr>
          <a:xfrm>
            <a:off x="4074140" y="4689545"/>
            <a:ext cx="4774353" cy="481835"/>
          </a:xfrm>
          <a:prstGeom prst="parallelogram">
            <a:avLst>
              <a:gd name="adj" fmla="val 14314"/>
            </a:avLst>
          </a:prstGeom>
          <a:no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pPr algn="r"/>
            <a:r>
              <a:rPr lang="nb-NO" sz="1500" dirty="0"/>
              <a:t>Multimediesenteret</a:t>
            </a:r>
            <a:endParaRPr lang="en-US" sz="1500" dirty="0"/>
          </a:p>
        </p:txBody>
      </p:sp>
      <p:pic>
        <p:nvPicPr>
          <p:cNvPr id="8" name="Plassholder for innhold 7">
            <a:extLst>
              <a:ext uri="{FF2B5EF4-FFF2-40B4-BE49-F238E27FC236}">
                <a16:creationId xmlns:a16="http://schemas.microsoft.com/office/drawing/2014/main" id="{824AF12B-2973-EE46-90E4-E71BBB9A271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438777" y="397045"/>
            <a:ext cx="3589514" cy="4136457"/>
          </a:xfrm>
          <a:prstGeom prst="parallelogram">
            <a:avLst>
              <a:gd name="adj" fmla="val 10604"/>
            </a:avLst>
          </a:prstGeom>
        </p:spPr>
      </p:pic>
      <p:sp>
        <p:nvSpPr>
          <p:cNvPr id="9" name="Title 1">
            <a:extLst>
              <a:ext uri="{FF2B5EF4-FFF2-40B4-BE49-F238E27FC236}">
                <a16:creationId xmlns:a16="http://schemas.microsoft.com/office/drawing/2014/main" id="{8E65104C-C174-FE44-9EED-04A796EB73E6}"/>
              </a:ext>
            </a:extLst>
          </p:cNvPr>
          <p:cNvSpPr txBox="1">
            <a:spLocks/>
          </p:cNvSpPr>
          <p:nvPr/>
        </p:nvSpPr>
        <p:spPr>
          <a:xfrm>
            <a:off x="3846631" y="3990344"/>
            <a:ext cx="1862981" cy="318178"/>
          </a:xfrm>
          <a:prstGeom prst="parallelogram">
            <a:avLst>
              <a:gd name="adj" fmla="val 9866"/>
            </a:avLst>
          </a:prstGeom>
          <a:solidFill>
            <a:srgbClr val="00509E"/>
          </a:solid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US" sz="1500" i="1" dirty="0" err="1">
                <a:solidFill>
                  <a:schemeClr val="bg1"/>
                </a:solidFill>
              </a:rPr>
              <a:t>Utviklingsarbeid</a:t>
            </a:r>
            <a:endParaRPr lang="en-US" sz="1500" i="1" dirty="0">
              <a:solidFill>
                <a:schemeClr val="bg1"/>
              </a:solidFill>
            </a:endParaRPr>
          </a:p>
        </p:txBody>
      </p:sp>
      <p:pic>
        <p:nvPicPr>
          <p:cNvPr id="15" name="Bilde 14">
            <a:extLst>
              <a:ext uri="{FF2B5EF4-FFF2-40B4-BE49-F238E27FC236}">
                <a16:creationId xmlns:a16="http://schemas.microsoft.com/office/drawing/2014/main" id="{80C77D92-A020-5948-8BFF-ED7BF7052D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03"/>
          <a:stretch/>
        </p:blipFill>
        <p:spPr>
          <a:xfrm>
            <a:off x="5709613" y="397045"/>
            <a:ext cx="4031051" cy="4136457"/>
          </a:xfrm>
          <a:prstGeom prst="parallelogram">
            <a:avLst>
              <a:gd name="adj" fmla="val 10029"/>
            </a:avLst>
          </a:prstGeom>
        </p:spPr>
      </p:pic>
      <p:sp>
        <p:nvSpPr>
          <p:cNvPr id="14" name="Title 1">
            <a:extLst>
              <a:ext uri="{FF2B5EF4-FFF2-40B4-BE49-F238E27FC236}">
                <a16:creationId xmlns:a16="http://schemas.microsoft.com/office/drawing/2014/main" id="{5B9A7F5C-A50E-9943-AB90-44119C882B58}"/>
              </a:ext>
            </a:extLst>
          </p:cNvPr>
          <p:cNvSpPr txBox="1">
            <a:spLocks/>
          </p:cNvSpPr>
          <p:nvPr/>
        </p:nvSpPr>
        <p:spPr>
          <a:xfrm>
            <a:off x="7546454" y="3990343"/>
            <a:ext cx="1641462" cy="318179"/>
          </a:xfrm>
          <a:prstGeom prst="parallelogram">
            <a:avLst>
              <a:gd name="adj" fmla="val 9819"/>
            </a:avLst>
          </a:prstGeom>
          <a:solidFill>
            <a:srgbClr val="00508E"/>
          </a:solid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1500" i="1" dirty="0">
                <a:solidFill>
                  <a:schemeClr val="bg1"/>
                </a:solidFill>
              </a:rPr>
              <a:t>  Rådgiving</a:t>
            </a:r>
            <a:endParaRPr lang="en-US" sz="1500" i="1" dirty="0">
              <a:solidFill>
                <a:schemeClr val="bg1"/>
              </a:solidFill>
            </a:endParaRPr>
          </a:p>
        </p:txBody>
      </p:sp>
      <p:sp>
        <p:nvSpPr>
          <p:cNvPr id="10" name="Parallellogram 9">
            <a:extLst>
              <a:ext uri="{FF2B5EF4-FFF2-40B4-BE49-F238E27FC236}">
                <a16:creationId xmlns:a16="http://schemas.microsoft.com/office/drawing/2014/main" id="{8AA4624C-DCD9-C445-B38C-D9CE14A2DC80}"/>
              </a:ext>
            </a:extLst>
          </p:cNvPr>
          <p:cNvSpPr/>
          <p:nvPr/>
        </p:nvSpPr>
        <p:spPr>
          <a:xfrm>
            <a:off x="5601763" y="332005"/>
            <a:ext cx="531086" cy="4250254"/>
          </a:xfrm>
          <a:prstGeom prst="parallelogram">
            <a:avLst>
              <a:gd name="adj" fmla="val 7390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Parallellogram 4">
            <a:extLst>
              <a:ext uri="{FF2B5EF4-FFF2-40B4-BE49-F238E27FC236}">
                <a16:creationId xmlns:a16="http://schemas.microsoft.com/office/drawing/2014/main" id="{0C2D9A35-5C30-2047-83F9-F50434E23544}"/>
              </a:ext>
            </a:extLst>
          </p:cNvPr>
          <p:cNvSpPr/>
          <p:nvPr/>
        </p:nvSpPr>
        <p:spPr>
          <a:xfrm>
            <a:off x="2297897" y="332006"/>
            <a:ext cx="531086" cy="4250254"/>
          </a:xfrm>
          <a:prstGeom prst="parallelogram">
            <a:avLst>
              <a:gd name="adj" fmla="val 7390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2464097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266C0DB-BF14-2144-B4EC-8FBC8B48B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2897" y="209003"/>
            <a:ext cx="5989190" cy="4683036"/>
          </a:xfrm>
          <a:prstGeom prst="rect">
            <a:avLst/>
          </a:prstGeom>
        </p:spPr>
      </p:pic>
      <p:sp>
        <p:nvSpPr>
          <p:cNvPr id="2" name="Tittel 1"/>
          <p:cNvSpPr>
            <a:spLocks noGrp="1"/>
          </p:cNvSpPr>
          <p:nvPr>
            <p:ph type="title"/>
          </p:nvPr>
        </p:nvSpPr>
        <p:spPr>
          <a:xfrm>
            <a:off x="337501" y="517996"/>
            <a:ext cx="2441156" cy="2011298"/>
          </a:xfrm>
        </p:spPr>
        <p:txBody>
          <a:bodyPr>
            <a:normAutofit fontScale="90000"/>
          </a:bodyPr>
          <a:lstStyle/>
          <a:p>
            <a:r>
              <a:rPr lang="nb-NO" sz="3000" dirty="0"/>
              <a:t>Pedagogisk </a:t>
            </a:r>
            <a:br>
              <a:rPr lang="nb-NO" sz="3000" dirty="0"/>
            </a:br>
            <a:r>
              <a:rPr lang="nb-NO" sz="3000" dirty="0"/>
              <a:t>støtte og </a:t>
            </a:r>
            <a:br>
              <a:rPr lang="nb-NO" sz="3000" dirty="0"/>
            </a:br>
            <a:r>
              <a:rPr lang="nb-NO" sz="3000" dirty="0"/>
              <a:t>kompetanse-</a:t>
            </a:r>
            <a:br>
              <a:rPr lang="nb-NO" sz="3000" dirty="0"/>
            </a:br>
            <a:r>
              <a:rPr lang="nb-NO" sz="3000" dirty="0"/>
              <a:t>heving</a:t>
            </a:r>
          </a:p>
        </p:txBody>
      </p:sp>
    </p:spTree>
    <p:extLst>
      <p:ext uri="{BB962C8B-B14F-4D97-AF65-F5344CB8AC3E}">
        <p14:creationId xmlns:p14="http://schemas.microsoft.com/office/powerpoint/2010/main" val="187966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6622" y="363297"/>
            <a:ext cx="7886700" cy="798581"/>
          </a:xfrm>
        </p:spPr>
        <p:txBody>
          <a:bodyPr>
            <a:noAutofit/>
          </a:bodyPr>
          <a:lstStyle/>
          <a:p>
            <a:r>
              <a:rPr lang="nb-NO" sz="3000" dirty="0"/>
              <a:t>Utdanningsfaglig basiskompetanse </a:t>
            </a:r>
            <a:br>
              <a:rPr lang="nb-NO" sz="3000" dirty="0"/>
            </a:br>
            <a:r>
              <a:rPr lang="nb-NO" sz="3000" dirty="0"/>
              <a:t>– utvikling og pilotering av nytt tilbud</a:t>
            </a:r>
          </a:p>
        </p:txBody>
      </p:sp>
      <p:sp>
        <p:nvSpPr>
          <p:cNvPr id="5" name="TekstSylinder 4"/>
          <p:cNvSpPr txBox="1"/>
          <p:nvPr/>
        </p:nvSpPr>
        <p:spPr>
          <a:xfrm>
            <a:off x="306622" y="1993009"/>
            <a:ext cx="4157803" cy="1131079"/>
          </a:xfrm>
          <a:prstGeom prst="rect">
            <a:avLst/>
          </a:prstGeom>
          <a:noFill/>
        </p:spPr>
        <p:txBody>
          <a:bodyPr wrap="square" rtlCol="0">
            <a:spAutoFit/>
          </a:bodyPr>
          <a:lstStyle/>
          <a:p>
            <a:r>
              <a:rPr lang="nb-NO" sz="1350" dirty="0"/>
              <a:t>Ny modell for utdanningsfaglig basiskompetanse som skal erstatte dagens tilbud om basiskompetanse i universitetspedagogikk (</a:t>
            </a:r>
            <a:r>
              <a:rPr lang="nb-NO" sz="1350" dirty="0" err="1"/>
              <a:t>Pedup</a:t>
            </a:r>
            <a:r>
              <a:rPr lang="nb-NO" sz="1350" dirty="0"/>
              <a:t>).</a:t>
            </a:r>
          </a:p>
          <a:p>
            <a:r>
              <a:rPr lang="nb-NO" sz="1350" dirty="0"/>
              <a:t> </a:t>
            </a:r>
          </a:p>
          <a:p>
            <a:r>
              <a:rPr lang="nb-NO" sz="1350" dirty="0"/>
              <a:t>Modellen prøves ut i en pilot i perioden 2018–2020.</a:t>
            </a:r>
          </a:p>
        </p:txBody>
      </p:sp>
      <p:pic>
        <p:nvPicPr>
          <p:cNvPr id="7" name="Bilde 1">
            <a:extLst>
              <a:ext uri="{FF2B5EF4-FFF2-40B4-BE49-F238E27FC236}">
                <a16:creationId xmlns:a16="http://schemas.microsoft.com/office/drawing/2014/main" id="{D9EC9D89-5795-4379-B71A-69A28989E9ED}"/>
              </a:ext>
            </a:extLst>
          </p:cNvPr>
          <p:cNvPicPr/>
          <p:nvPr/>
        </p:nvPicPr>
        <p:blipFill rotWithShape="1">
          <a:blip r:embed="rId3">
            <a:extLst>
              <a:ext uri="{28A0092B-C50C-407E-A947-70E740481C1C}">
                <a14:useLocalDpi xmlns:a14="http://schemas.microsoft.com/office/drawing/2010/main" val="0"/>
              </a:ext>
            </a:extLst>
          </a:blip>
          <a:srcRect l="2448" r="8415" b="7203"/>
          <a:stretch/>
        </p:blipFill>
        <p:spPr bwMode="auto">
          <a:xfrm>
            <a:off x="4679576" y="1290077"/>
            <a:ext cx="4235824" cy="37202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7546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500" y="139251"/>
            <a:ext cx="7886700" cy="718200"/>
          </a:xfrm>
        </p:spPr>
        <p:txBody>
          <a:bodyPr>
            <a:normAutofit/>
          </a:bodyPr>
          <a:lstStyle/>
          <a:p>
            <a:r>
              <a:rPr lang="nb-NO" sz="3000" dirty="0"/>
              <a:t>Pedagogisk merittering</a:t>
            </a:r>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78722">
            <a:off x="6348142" y="449719"/>
            <a:ext cx="2185916" cy="2814034"/>
          </a:xfrm>
          <a:prstGeom prst="rect">
            <a:avLst/>
          </a:prstGeom>
          <a:ln w="19050">
            <a:solidFill>
              <a:schemeClr val="tx1"/>
            </a:solidFill>
          </a:ln>
        </p:spPr>
      </p:pic>
      <p:pic>
        <p:nvPicPr>
          <p:cNvPr id="6" name="Bild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44765">
            <a:off x="526185" y="1165416"/>
            <a:ext cx="2070263" cy="2820361"/>
          </a:xfrm>
          <a:prstGeom prst="rect">
            <a:avLst/>
          </a:prstGeom>
          <a:ln w="19050">
            <a:solidFill>
              <a:schemeClr val="tx1"/>
            </a:solidFill>
          </a:ln>
        </p:spPr>
      </p:pic>
      <p:pic>
        <p:nvPicPr>
          <p:cNvPr id="5" name="Bild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13041" y="1696698"/>
            <a:ext cx="4704461" cy="2506055"/>
          </a:xfrm>
          <a:prstGeom prst="rect">
            <a:avLst/>
          </a:prstGeom>
          <a:ln w="19050">
            <a:solidFill>
              <a:schemeClr val="tx1"/>
            </a:solidFill>
          </a:ln>
        </p:spPr>
      </p:pic>
      <p:sp>
        <p:nvSpPr>
          <p:cNvPr id="8" name="TekstSylinder 7"/>
          <p:cNvSpPr txBox="1"/>
          <p:nvPr/>
        </p:nvSpPr>
        <p:spPr>
          <a:xfrm>
            <a:off x="2224043" y="4272358"/>
            <a:ext cx="5931914" cy="461665"/>
          </a:xfrm>
          <a:prstGeom prst="rect">
            <a:avLst/>
          </a:prstGeom>
          <a:noFill/>
        </p:spPr>
        <p:txBody>
          <a:bodyPr wrap="square" rtlCol="0" anchor="t">
            <a:spAutoFit/>
          </a:bodyPr>
          <a:lstStyle/>
          <a:p>
            <a:r>
              <a:rPr lang="nb-NO" sz="1200" dirty="0"/>
              <a:t>NTNU ønsker å øke statusen til undervisning, blant annet gjennom å anerkjenne og belønne dyktige undervisere. I januar 2018 fikk 9 undervisere status som merittert.</a:t>
            </a:r>
          </a:p>
        </p:txBody>
      </p:sp>
    </p:spTree>
    <p:extLst>
      <p:ext uri="{BB962C8B-B14F-4D97-AF65-F5344CB8AC3E}">
        <p14:creationId xmlns:p14="http://schemas.microsoft.com/office/powerpoint/2010/main" val="382290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e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4239"/>
            <a:ext cx="9144000" cy="3689253"/>
          </a:xfrm>
          <a:prstGeom prst="rect">
            <a:avLst/>
          </a:prstGeom>
        </p:spPr>
      </p:pic>
      <p:sp>
        <p:nvSpPr>
          <p:cNvPr id="14" name="Rektangel 13"/>
          <p:cNvSpPr/>
          <p:nvPr/>
        </p:nvSpPr>
        <p:spPr>
          <a:xfrm>
            <a:off x="0" y="1012500"/>
            <a:ext cx="9144000" cy="369099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Likebent trekant 4"/>
          <p:cNvSpPr/>
          <p:nvPr/>
        </p:nvSpPr>
        <p:spPr>
          <a:xfrm rot="10800000">
            <a:off x="4021406" y="2365196"/>
            <a:ext cx="1494497" cy="755953"/>
          </a:xfrm>
          <a:prstGeom prst="triangle">
            <a:avLst/>
          </a:prstGeom>
          <a:gradFill>
            <a:gsLst>
              <a:gs pos="0">
                <a:schemeClr val="tx1">
                  <a:lumMod val="75000"/>
                  <a:lumOff val="25000"/>
                </a:schemeClr>
              </a:gs>
              <a:gs pos="100000">
                <a:schemeClr val="tx2">
                  <a:alpha val="4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nb-NO" sz="1350"/>
          </a:p>
        </p:txBody>
      </p:sp>
      <p:sp>
        <p:nvSpPr>
          <p:cNvPr id="6" name="Ellipse 5"/>
          <p:cNvSpPr/>
          <p:nvPr/>
        </p:nvSpPr>
        <p:spPr>
          <a:xfrm>
            <a:off x="182084"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7" name="Bild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358" y="4362938"/>
            <a:ext cx="189820" cy="205913"/>
          </a:xfrm>
          <a:prstGeom prst="rect">
            <a:avLst/>
          </a:prstGeom>
        </p:spPr>
      </p:pic>
      <p:sp>
        <p:nvSpPr>
          <p:cNvPr id="8" name="Ellipse 7"/>
          <p:cNvSpPr/>
          <p:nvPr/>
        </p:nvSpPr>
        <p:spPr>
          <a:xfrm>
            <a:off x="571933"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9" name="Bild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244" y="4356975"/>
            <a:ext cx="189820" cy="205913"/>
          </a:xfrm>
          <a:prstGeom prst="rect">
            <a:avLst/>
          </a:prstGeom>
        </p:spPr>
      </p:pic>
      <p:sp>
        <p:nvSpPr>
          <p:cNvPr id="10" name="Ellipse 9"/>
          <p:cNvSpPr/>
          <p:nvPr/>
        </p:nvSpPr>
        <p:spPr>
          <a:xfrm>
            <a:off x="974026"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11" name="Bild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5373" y="4356975"/>
            <a:ext cx="189820" cy="205913"/>
          </a:xfrm>
          <a:prstGeom prst="rect">
            <a:avLst/>
          </a:prstGeom>
        </p:spPr>
      </p:pic>
      <p:pic>
        <p:nvPicPr>
          <p:cNvPr id="12" name="Bilde 11"/>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318751" y="1537596"/>
            <a:ext cx="1317600" cy="1287900"/>
          </a:xfrm>
          <a:prstGeom prst="rect">
            <a:avLst/>
          </a:prstGeom>
          <a:effectLst>
            <a:outerShdw blurRad="50800" dist="38100" dir="13500000" algn="br" rotWithShape="0">
              <a:prstClr val="black">
                <a:alpha val="40000"/>
              </a:prstClr>
            </a:outerShdw>
          </a:effectLst>
        </p:spPr>
      </p:pic>
      <p:pic>
        <p:nvPicPr>
          <p:cNvPr id="13" name="Bilde 12"/>
          <p:cNvPicPr>
            <a:picLocks noChangeAspect="1"/>
          </p:cNvPicPr>
          <p:nvPr/>
        </p:nvPicPr>
        <p:blipFill rotWithShape="1">
          <a:blip r:embed="rId8" cstate="screen">
            <a:extLst>
              <a:ext uri="{28A0092B-C50C-407E-A947-70E740481C1C}">
                <a14:useLocalDpi xmlns:a14="http://schemas.microsoft.com/office/drawing/2010/main"/>
              </a:ext>
            </a:extLst>
          </a:blip>
          <a:srcRect t="-5303"/>
          <a:stretch/>
        </p:blipFill>
        <p:spPr>
          <a:xfrm>
            <a:off x="6639737" y="1537596"/>
            <a:ext cx="1317600" cy="1287829"/>
          </a:xfrm>
          <a:prstGeom prst="rect">
            <a:avLst/>
          </a:prstGeom>
          <a:effectLst>
            <a:outerShdw blurRad="50800" dist="38100" dir="13500000" algn="br" rotWithShape="0">
              <a:prstClr val="black">
                <a:alpha val="40000"/>
              </a:prstClr>
            </a:outerShdw>
          </a:effectLst>
        </p:spPr>
      </p:pic>
      <p:cxnSp>
        <p:nvCxnSpPr>
          <p:cNvPr id="17" name="Rett pil 16"/>
          <p:cNvCxnSpPr/>
          <p:nvPr/>
        </p:nvCxnSpPr>
        <p:spPr>
          <a:xfrm>
            <a:off x="3850645" y="1774379"/>
            <a:ext cx="1836017" cy="0"/>
          </a:xfrm>
          <a:prstGeom prst="straightConnector1">
            <a:avLst/>
          </a:prstGeom>
          <a:ln w="22225">
            <a:solidFill>
              <a:srgbClr val="F58025"/>
            </a:solidFill>
            <a:headEnd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8" name="Rett pil 17"/>
          <p:cNvCxnSpPr/>
          <p:nvPr/>
        </p:nvCxnSpPr>
        <p:spPr>
          <a:xfrm>
            <a:off x="3850645" y="2086106"/>
            <a:ext cx="1836017" cy="0"/>
          </a:xfrm>
          <a:prstGeom prst="straightConnector1">
            <a:avLst/>
          </a:prstGeom>
          <a:ln w="22225" cap="flat">
            <a:solidFill>
              <a:srgbClr val="F58025"/>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41" name="Rett linje 40"/>
          <p:cNvCxnSpPr/>
          <p:nvPr/>
        </p:nvCxnSpPr>
        <p:spPr>
          <a:xfrm>
            <a:off x="3563678" y="4282873"/>
            <a:ext cx="2313669" cy="0"/>
          </a:xfrm>
          <a:prstGeom prst="line">
            <a:avLst/>
          </a:prstGeom>
          <a:ln w="22225">
            <a:solidFill>
              <a:srgbClr val="F58025"/>
            </a:solidFill>
          </a:ln>
        </p:spPr>
        <p:style>
          <a:lnRef idx="2">
            <a:schemeClr val="accent1"/>
          </a:lnRef>
          <a:fillRef idx="0">
            <a:schemeClr val="accent1"/>
          </a:fillRef>
          <a:effectRef idx="1">
            <a:schemeClr val="accent1"/>
          </a:effectRef>
          <a:fontRef idx="minor">
            <a:schemeClr val="tx1"/>
          </a:fontRef>
        </p:style>
      </p:cxnSp>
      <p:sp>
        <p:nvSpPr>
          <p:cNvPr id="2" name="Ellipse 1"/>
          <p:cNvSpPr/>
          <p:nvPr/>
        </p:nvSpPr>
        <p:spPr>
          <a:xfrm>
            <a:off x="4278010" y="3218782"/>
            <a:ext cx="985298" cy="976405"/>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3" name="TekstSylinder 2"/>
          <p:cNvSpPr txBox="1"/>
          <p:nvPr/>
        </p:nvSpPr>
        <p:spPr>
          <a:xfrm>
            <a:off x="5896269" y="2868393"/>
            <a:ext cx="2929203" cy="1762021"/>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Profesjonelle læringsfellesskap </a:t>
            </a:r>
          </a:p>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Utforskende og kunnskapsbasert undervisning- og veiledning</a:t>
            </a:r>
          </a:p>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Identitet som </a:t>
            </a:r>
            <a:r>
              <a:rPr lang="nb-NO" sz="1350" err="1">
                <a:solidFill>
                  <a:schemeClr val="bg1"/>
                </a:solidFill>
                <a:effectLst>
                  <a:outerShdw blurRad="38100" dist="38100" dir="2700000" algn="tl">
                    <a:srgbClr val="000000">
                      <a:alpha val="43137"/>
                    </a:srgbClr>
                  </a:outerShdw>
                </a:effectLst>
              </a:rPr>
              <a:t>lærerutdannere</a:t>
            </a:r>
            <a:r>
              <a:rPr lang="nb-NO" sz="1350">
                <a:solidFill>
                  <a:schemeClr val="bg1"/>
                </a:solidFill>
                <a:effectLst>
                  <a:outerShdw blurRad="38100" dist="38100" dir="2700000" algn="tl">
                    <a:srgbClr val="000000">
                      <a:alpha val="43137"/>
                    </a:srgbClr>
                  </a:outerShdw>
                </a:effectLst>
              </a:rPr>
              <a:t> og lærerutdanningsinstitusjon</a:t>
            </a:r>
          </a:p>
          <a:p>
            <a:pPr marL="214313" indent="-214313">
              <a:spcBef>
                <a:spcPts val="450"/>
              </a:spcBef>
              <a:buFont typeface="Arial" panose="020B0604020202020204" pitchFamily="34" charset="0"/>
              <a:buChar char="•"/>
            </a:pPr>
            <a:endParaRPr lang="nb-NO" sz="1500">
              <a:solidFill>
                <a:schemeClr val="bg1"/>
              </a:solidFill>
              <a:effectLst>
                <a:outerShdw blurRad="38100" dist="38100" dir="2700000" algn="tl">
                  <a:srgbClr val="000000">
                    <a:alpha val="43137"/>
                  </a:srgbClr>
                </a:outerShdw>
              </a:effectLst>
            </a:endParaRPr>
          </a:p>
        </p:txBody>
      </p:sp>
      <p:sp>
        <p:nvSpPr>
          <p:cNvPr id="4" name="TekstSylinder 3"/>
          <p:cNvSpPr txBox="1"/>
          <p:nvPr/>
        </p:nvSpPr>
        <p:spPr>
          <a:xfrm>
            <a:off x="1586429" y="4366996"/>
            <a:ext cx="6795312" cy="300082"/>
          </a:xfrm>
          <a:prstGeom prst="rect">
            <a:avLst/>
          </a:prstGeom>
          <a:noFill/>
        </p:spPr>
        <p:txBody>
          <a:bodyPr wrap="square" rtlCol="0">
            <a:spAutoFit/>
          </a:bodyPr>
          <a:lstStyle/>
          <a:p>
            <a:r>
              <a:rPr lang="nb-NO" sz="1350">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Ny praksisrelevant og praksisforankret kunnskap om skole og lærerutdanning</a:t>
            </a:r>
            <a:endParaRPr lang="nb-NO" sz="1350">
              <a:latin typeface="Arial Bold" panose="020B0704020202020204" pitchFamily="34" charset="0"/>
              <a:cs typeface="Arial Bold" panose="020B0704020202020204" pitchFamily="34" charset="0"/>
            </a:endParaRPr>
          </a:p>
        </p:txBody>
      </p:sp>
      <p:sp>
        <p:nvSpPr>
          <p:cNvPr id="15" name="TekstSylinder 14"/>
          <p:cNvSpPr txBox="1"/>
          <p:nvPr/>
        </p:nvSpPr>
        <p:spPr>
          <a:xfrm>
            <a:off x="710589" y="2872832"/>
            <a:ext cx="2736374" cy="1738938"/>
          </a:xfrm>
          <a:prstGeom prst="rect">
            <a:avLst/>
          </a:prstGeom>
          <a:noFill/>
        </p:spPr>
        <p:txBody>
          <a:bodyPr wrap="square" rtlCol="0">
            <a:spAutoFit/>
          </a:bodyPr>
          <a:lstStyle/>
          <a:p>
            <a:pPr marL="214313" indent="-214313">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Praksisforankret og forsknings-basert lærerutdanning</a:t>
            </a:r>
          </a:p>
          <a:p>
            <a:pPr marL="214313" indent="-214313">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Styrke praksis som lærings-arena i lærerutdanningen</a:t>
            </a:r>
          </a:p>
          <a:p>
            <a:pPr marL="214313" indent="-214313">
              <a:spcBef>
                <a:spcPts val="450"/>
              </a:spcBef>
              <a:buFont typeface="Arial" panose="020B0604020202020204" pitchFamily="34" charset="0"/>
              <a:buChar char="•"/>
            </a:pPr>
            <a:endParaRPr lang="nb-NO" sz="1350">
              <a:effectLst>
                <a:outerShdw blurRad="38100" dist="38100" dir="2700000" algn="tl">
                  <a:srgbClr val="000000">
                    <a:alpha val="43137"/>
                  </a:srgbClr>
                </a:outerShdw>
              </a:effectLst>
            </a:endParaRPr>
          </a:p>
          <a:p>
            <a:pPr marL="214313" indent="-214313">
              <a:spcBef>
                <a:spcPts val="450"/>
              </a:spcBef>
              <a:buFont typeface="Arial" panose="020B0604020202020204" pitchFamily="34" charset="0"/>
              <a:buChar char="•"/>
            </a:pPr>
            <a:endParaRPr lang="nb-NO" sz="1350">
              <a:effectLst>
                <a:outerShdw blurRad="38100" dist="38100" dir="2700000" algn="tl">
                  <a:srgbClr val="000000">
                    <a:alpha val="43137"/>
                  </a:srgbClr>
                </a:outerShdw>
              </a:effectLst>
            </a:endParaRPr>
          </a:p>
        </p:txBody>
      </p:sp>
      <p:sp>
        <p:nvSpPr>
          <p:cNvPr id="23" name="TekstSylinder 22"/>
          <p:cNvSpPr txBox="1"/>
          <p:nvPr/>
        </p:nvSpPr>
        <p:spPr>
          <a:xfrm>
            <a:off x="697063" y="1147956"/>
            <a:ext cx="3022517" cy="369332"/>
          </a:xfrm>
          <a:prstGeom prst="rect">
            <a:avLst/>
          </a:prstGeom>
          <a:noFill/>
        </p:spPr>
        <p:txBody>
          <a:bodyPr wrap="square" rtlCol="0">
            <a:spAutoFit/>
          </a:bodyPr>
          <a:lstStyle/>
          <a:p>
            <a:r>
              <a:rPr lang="nb-NO" b="1">
                <a:solidFill>
                  <a:schemeClr val="bg1"/>
                </a:solidFill>
                <a:latin typeface="Arial Bold" panose="020B0704020202020204" pitchFamily="34" charset="0"/>
                <a:cs typeface="Arial Bold" panose="020B0704020202020204" pitchFamily="34" charset="0"/>
              </a:rPr>
              <a:t>Bedre </a:t>
            </a:r>
            <a:r>
              <a:rPr lang="nb-NO" b="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lærerutdanning</a:t>
            </a:r>
          </a:p>
        </p:txBody>
      </p:sp>
      <p:sp>
        <p:nvSpPr>
          <p:cNvPr id="24" name="TekstSylinder 23"/>
          <p:cNvSpPr txBox="1"/>
          <p:nvPr/>
        </p:nvSpPr>
        <p:spPr>
          <a:xfrm>
            <a:off x="6510031" y="1147956"/>
            <a:ext cx="1579100" cy="369332"/>
          </a:xfrm>
          <a:prstGeom prst="rect">
            <a:avLst/>
          </a:prstGeom>
          <a:noFill/>
        </p:spPr>
        <p:txBody>
          <a:bodyPr wrap="square" rtlCol="0">
            <a:spAutoFit/>
          </a:bodyPr>
          <a:lstStyle/>
          <a:p>
            <a:r>
              <a:rPr lang="nb-NO" b="1">
                <a:solidFill>
                  <a:schemeClr val="bg1"/>
                </a:solidFill>
                <a:latin typeface="Arial Bold" panose="020B0704020202020204" pitchFamily="34" charset="0"/>
                <a:cs typeface="Arial Bold" panose="020B0704020202020204" pitchFamily="34" charset="0"/>
              </a:rPr>
              <a:t>Bedre </a:t>
            </a:r>
            <a:r>
              <a:rPr lang="nb-NO" b="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skole</a:t>
            </a:r>
          </a:p>
        </p:txBody>
      </p:sp>
      <p:sp>
        <p:nvSpPr>
          <p:cNvPr id="25" name="TekstSylinder 24"/>
          <p:cNvSpPr txBox="1"/>
          <p:nvPr/>
        </p:nvSpPr>
        <p:spPr>
          <a:xfrm>
            <a:off x="337500" y="294300"/>
            <a:ext cx="7450502" cy="553998"/>
          </a:xfrm>
          <a:prstGeom prst="rect">
            <a:avLst/>
          </a:prstGeom>
          <a:noFill/>
        </p:spPr>
        <p:txBody>
          <a:bodyPr wrap="square" rtlCol="0">
            <a:spAutoFit/>
          </a:bodyPr>
          <a:lstStyle/>
          <a:p>
            <a:r>
              <a:rPr lang="nb-NO" sz="3000" dirty="0">
                <a:latin typeface="Arial" panose="020B0604020202020204" pitchFamily="34" charset="0"/>
                <a:cs typeface="Arial" panose="020B0604020202020204" pitchFamily="34" charset="0"/>
              </a:rPr>
              <a:t>Universitetsskolesamarbeidet i Trondheim </a:t>
            </a:r>
          </a:p>
        </p:txBody>
      </p:sp>
      <p:sp>
        <p:nvSpPr>
          <p:cNvPr id="21" name="TekstSylinder 20"/>
          <p:cNvSpPr txBox="1"/>
          <p:nvPr/>
        </p:nvSpPr>
        <p:spPr>
          <a:xfrm>
            <a:off x="4278010" y="3486398"/>
            <a:ext cx="985298" cy="507831"/>
          </a:xfrm>
          <a:prstGeom prst="rect">
            <a:avLst/>
          </a:prstGeom>
          <a:noFill/>
        </p:spPr>
        <p:txBody>
          <a:bodyPr wrap="square" rtlCol="0">
            <a:spAutoFit/>
          </a:bodyPr>
          <a:lstStyle/>
          <a:p>
            <a:pPr algn="ctr"/>
            <a:r>
              <a:rPr lang="nb-NO" sz="1350" err="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Samskapt</a:t>
            </a:r>
            <a:r>
              <a:rPr lang="nb-NO" sz="1350">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 FoU</a:t>
            </a:r>
          </a:p>
        </p:txBody>
      </p:sp>
    </p:spTree>
    <p:extLst>
      <p:ext uri="{BB962C8B-B14F-4D97-AF65-F5344CB8AC3E}">
        <p14:creationId xmlns:p14="http://schemas.microsoft.com/office/powerpoint/2010/main" val="367012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txBox="1">
            <a:spLocks/>
          </p:cNvSpPr>
          <p:nvPr/>
        </p:nvSpPr>
        <p:spPr>
          <a:xfrm>
            <a:off x="337500" y="278732"/>
            <a:ext cx="7122812" cy="718200"/>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3000" dirty="0"/>
              <a:t>Sentre for fremragende utdanning (SFU)</a:t>
            </a:r>
          </a:p>
        </p:txBody>
      </p:sp>
      <p:pic>
        <p:nvPicPr>
          <p:cNvPr id="15" name="Bilde 14" descr="SFU_logo_BM_BLA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0880" y="101890"/>
            <a:ext cx="1099975" cy="907703"/>
          </a:xfrm>
          <a:prstGeom prst="rect">
            <a:avLst/>
          </a:prstGeom>
        </p:spPr>
      </p:pic>
      <p:sp>
        <p:nvSpPr>
          <p:cNvPr id="16" name="Plassholder for innhold 2"/>
          <p:cNvSpPr txBox="1">
            <a:spLocks/>
          </p:cNvSpPr>
          <p:nvPr/>
        </p:nvSpPr>
        <p:spPr>
          <a:xfrm>
            <a:off x="313648" y="1232880"/>
            <a:ext cx="4884503" cy="3542110"/>
          </a:xfrm>
          <a:prstGeom prst="rect">
            <a:avLst/>
          </a:prstGeom>
        </p:spPr>
        <p:txBody>
          <a:bodyPr vert="horz" lIns="68580" tIns="34290" rIns="68580" bIns="3429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500" b="1" dirty="0" err="1"/>
              <a:t>Engage</a:t>
            </a:r>
            <a:r>
              <a:rPr lang="nb-NO" sz="1500" b="1" dirty="0"/>
              <a:t> – Centre for </a:t>
            </a:r>
            <a:r>
              <a:rPr lang="nb-NO" sz="1500" b="1" dirty="0" err="1"/>
              <a:t>Engaged</a:t>
            </a:r>
            <a:r>
              <a:rPr lang="nb-NO" sz="1500" b="1" dirty="0"/>
              <a:t> </a:t>
            </a:r>
            <a:r>
              <a:rPr lang="nb-NO" sz="1500" b="1" dirty="0" err="1"/>
              <a:t>Education</a:t>
            </a:r>
            <a:r>
              <a:rPr lang="nb-NO" sz="1500" b="1" dirty="0"/>
              <a:t> </a:t>
            </a:r>
            <a:r>
              <a:rPr lang="nb-NO" sz="1500" b="1" dirty="0" err="1"/>
              <a:t>through</a:t>
            </a:r>
            <a:r>
              <a:rPr lang="nb-NO" sz="1500" b="1" dirty="0"/>
              <a:t> </a:t>
            </a:r>
            <a:r>
              <a:rPr lang="nb-NO" sz="1500" b="1" dirty="0" err="1"/>
              <a:t>Entrepreneurship</a:t>
            </a:r>
            <a:endParaRPr lang="en-US" sz="1500" b="1" dirty="0"/>
          </a:p>
          <a:p>
            <a:pPr marL="0" indent="0">
              <a:buNone/>
            </a:pPr>
            <a:r>
              <a:rPr lang="nb-NO" sz="1500" dirty="0" err="1"/>
              <a:t>Engage</a:t>
            </a:r>
            <a:r>
              <a:rPr lang="nb-NO" sz="1500" dirty="0"/>
              <a:t> skal øke antallet studenter med </a:t>
            </a:r>
            <a:r>
              <a:rPr lang="nb-NO" sz="1500" dirty="0" err="1"/>
              <a:t>entreprenørielle</a:t>
            </a:r>
            <a:r>
              <a:rPr lang="nb-NO" sz="1500" dirty="0"/>
              <a:t> ferdigheter og et tankesett som gjør dem til endringsagenter i en rekke kontekster i Norge og i resten av verden. </a:t>
            </a:r>
            <a:endParaRPr lang="en-US" sz="1500" b="1" dirty="0"/>
          </a:p>
          <a:p>
            <a:pPr marL="0" indent="0">
              <a:buNone/>
            </a:pPr>
            <a:r>
              <a:rPr lang="en-US" sz="1500" dirty="0" err="1">
                <a:latin typeface="+mn-ea"/>
                <a:cs typeface="+mn-ea"/>
              </a:rPr>
              <a:t>Tilknyttet</a:t>
            </a:r>
            <a:r>
              <a:rPr lang="en-US" sz="1500" dirty="0">
                <a:latin typeface="+mn-ea"/>
                <a:cs typeface="+mn-ea"/>
              </a:rPr>
              <a:t> NTNU </a:t>
            </a:r>
            <a:r>
              <a:rPr lang="en-US" sz="1500" dirty="0" err="1">
                <a:latin typeface="+mn-ea"/>
                <a:cs typeface="+mn-ea"/>
              </a:rPr>
              <a:t>og</a:t>
            </a:r>
            <a:r>
              <a:rPr lang="en-US" sz="1500" dirty="0">
                <a:latin typeface="+mn-ea"/>
                <a:cs typeface="+mn-ea"/>
              </a:rPr>
              <a:t> Nord </a:t>
            </a:r>
            <a:r>
              <a:rPr lang="en-US" sz="1500" dirty="0" err="1">
                <a:latin typeface="+mn-ea"/>
                <a:cs typeface="+mn-ea"/>
              </a:rPr>
              <a:t>universitet</a:t>
            </a:r>
            <a:r>
              <a:rPr lang="en-US" sz="1500" dirty="0">
                <a:latin typeface="+mn-ea"/>
                <a:cs typeface="+mn-ea"/>
              </a:rPr>
              <a:t>.</a:t>
            </a:r>
            <a:br>
              <a:rPr lang="en-US" sz="2100" dirty="0">
                <a:latin typeface="+mn-ea"/>
                <a:cs typeface="+mn-ea"/>
              </a:rPr>
            </a:br>
            <a:r>
              <a:rPr lang="nb-NO" sz="1500" dirty="0"/>
              <a:t> </a:t>
            </a:r>
            <a:endParaRPr lang="en-US" sz="1500" b="1" dirty="0"/>
          </a:p>
          <a:p>
            <a:pPr marL="0" indent="0">
              <a:buNone/>
            </a:pPr>
            <a:r>
              <a:rPr lang="nb-NO" sz="1500" b="1" dirty="0" err="1"/>
              <a:t>ExcITEd</a:t>
            </a:r>
            <a:r>
              <a:rPr lang="nb-NO" sz="1500" b="1" dirty="0"/>
              <a:t> – </a:t>
            </a:r>
            <a:r>
              <a:rPr lang="nb-NO" sz="1500" b="1" dirty="0" err="1"/>
              <a:t>Excellent</a:t>
            </a:r>
            <a:r>
              <a:rPr lang="nb-NO" sz="1500" b="1" dirty="0"/>
              <a:t> IT </a:t>
            </a:r>
            <a:r>
              <a:rPr lang="nb-NO" sz="1500" b="1" dirty="0" err="1"/>
              <a:t>Education</a:t>
            </a:r>
            <a:endParaRPr lang="nb-NO" sz="1500" b="1" dirty="0">
              <a:solidFill>
                <a:srgbClr val="FF0000"/>
              </a:solidFill>
            </a:endParaRPr>
          </a:p>
          <a:p>
            <a:pPr marL="0" indent="0">
              <a:buNone/>
            </a:pPr>
            <a:r>
              <a:rPr lang="nb-NO" sz="1500" dirty="0" err="1"/>
              <a:t>ExcITEd</a:t>
            </a:r>
            <a:r>
              <a:rPr lang="nb-NO" sz="1500" dirty="0"/>
              <a:t> ønsker å sette Norge i spissen for nyskapende IT-utdanning og å gjøre IKT-fag mer attraktive. </a:t>
            </a:r>
            <a:endParaRPr lang="nb-NO" sz="1500" dirty="0">
              <a:solidFill>
                <a:srgbClr val="000000"/>
              </a:solidFill>
            </a:endParaRPr>
          </a:p>
          <a:p>
            <a:pPr marL="0" indent="0">
              <a:buNone/>
            </a:pPr>
            <a:r>
              <a:rPr lang="nb-NO" sz="1500" dirty="0">
                <a:solidFill>
                  <a:srgbClr val="000000"/>
                </a:solidFill>
              </a:rPr>
              <a:t>Tilknyttet NTNU og Nord universitet.</a:t>
            </a:r>
          </a:p>
          <a:p>
            <a:pPr marL="0" indent="0">
              <a:buNone/>
            </a:pPr>
            <a:endParaRPr lang="nb-NO" sz="1500" b="1" dirty="0">
              <a:solidFill>
                <a:srgbClr val="FF0000"/>
              </a:solidFill>
            </a:endParaRPr>
          </a:p>
          <a:p>
            <a:pPr marL="0" indent="0">
              <a:buNone/>
            </a:pPr>
            <a:endParaRPr lang="nb-NO" sz="1500" dirty="0"/>
          </a:p>
        </p:txBody>
      </p:sp>
      <p:pic>
        <p:nvPicPr>
          <p:cNvPr id="2" name="Picture 2" descr="A group of people looking at a computer&#10;&#10;Description generated with very high confidence">
            <a:extLst>
              <a:ext uri="{FF2B5EF4-FFF2-40B4-BE49-F238E27FC236}">
                <a16:creationId xmlns:a16="http://schemas.microsoft.com/office/drawing/2014/main" id="{D2645BD3-89CA-43BD-BA6D-F2B4AB0365D8}"/>
              </a:ext>
            </a:extLst>
          </p:cNvPr>
          <p:cNvPicPr>
            <a:picLocks noChangeAspect="1"/>
          </p:cNvPicPr>
          <p:nvPr/>
        </p:nvPicPr>
        <p:blipFill>
          <a:blip r:embed="rId4"/>
          <a:stretch>
            <a:fillRect/>
          </a:stretch>
        </p:blipFill>
        <p:spPr>
          <a:xfrm>
            <a:off x="5825253" y="1139543"/>
            <a:ext cx="3284220" cy="1423814"/>
          </a:xfrm>
          <a:prstGeom prst="rect">
            <a:avLst/>
          </a:prstGeom>
        </p:spPr>
      </p:pic>
      <p:pic>
        <p:nvPicPr>
          <p:cNvPr id="4" name="Bilde 3">
            <a:extLst>
              <a:ext uri="{FF2B5EF4-FFF2-40B4-BE49-F238E27FC236}">
                <a16:creationId xmlns:a16="http://schemas.microsoft.com/office/drawing/2014/main" id="{AC388263-EDB3-2342-A2FB-B7A9D23770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5253" y="1128371"/>
            <a:ext cx="3318747" cy="1680143"/>
          </a:xfrm>
          <a:prstGeom prst="rect">
            <a:avLst/>
          </a:prstGeom>
        </p:spPr>
      </p:pic>
      <p:pic>
        <p:nvPicPr>
          <p:cNvPr id="6" name="Bilde 5">
            <a:extLst>
              <a:ext uri="{FF2B5EF4-FFF2-40B4-BE49-F238E27FC236}">
                <a16:creationId xmlns:a16="http://schemas.microsoft.com/office/drawing/2014/main" id="{EC39691B-B82A-2044-B61B-DD3998938A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22096" y="2939953"/>
            <a:ext cx="3318747" cy="1693207"/>
          </a:xfrm>
          <a:prstGeom prst="rect">
            <a:avLst/>
          </a:prstGeom>
        </p:spPr>
      </p:pic>
    </p:spTree>
    <p:extLst>
      <p:ext uri="{BB962C8B-B14F-4D97-AF65-F5344CB8AC3E}">
        <p14:creationId xmlns:p14="http://schemas.microsoft.com/office/powerpoint/2010/main" val="409546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86428" y="287004"/>
            <a:ext cx="5182045" cy="619397"/>
          </a:xfrm>
          <a:prstGeom prst="rect">
            <a:avLst/>
          </a:prstGeom>
        </p:spPr>
        <p:txBody>
          <a:bodyPr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defTabSz="685783" eaLnBrk="1" hangingPunct="1">
              <a:lnSpc>
                <a:spcPct val="90000"/>
              </a:lnSpc>
              <a:spcBef>
                <a:spcPts val="750"/>
              </a:spcBef>
              <a:defRPr/>
            </a:pPr>
            <a:r>
              <a:rPr lang="nb-NO" sz="3000" dirty="0">
                <a:solidFill>
                  <a:prstClr val="black"/>
                </a:solidFill>
                <a:latin typeface="Arial"/>
                <a:cs typeface="Arial"/>
              </a:rPr>
              <a:t>Studenter ved NTNU </a:t>
            </a:r>
          </a:p>
          <a:p>
            <a:pPr>
              <a:defRPr/>
            </a:pPr>
            <a:r>
              <a:rPr lang="nb-NO" sz="1575">
                <a:solidFill>
                  <a:srgbClr val="000000"/>
                </a:solidFill>
                <a:latin typeface="Arial MT Bold"/>
              </a:rPr>
              <a:t>høsten 2019</a:t>
            </a:r>
            <a:endParaRPr lang="nb-NO" sz="1575">
              <a:solidFill>
                <a:srgbClr val="000000"/>
              </a:solidFill>
              <a:latin typeface="Arial MT Bold" charset="0"/>
            </a:endParaRPr>
          </a:p>
        </p:txBody>
      </p:sp>
      <p:sp>
        <p:nvSpPr>
          <p:cNvPr id="5" name="Rectangle 5"/>
          <p:cNvSpPr txBox="1">
            <a:spLocks noChangeArrowheads="1"/>
          </p:cNvSpPr>
          <p:nvPr/>
        </p:nvSpPr>
        <p:spPr>
          <a:xfrm>
            <a:off x="286428" y="1200701"/>
            <a:ext cx="4653503" cy="351064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marL="0" indent="0">
              <a:buNone/>
            </a:pPr>
            <a:r>
              <a:rPr lang="nb-NO" sz="1575" dirty="0"/>
              <a:t>Til sammen 		41 971 studenter</a:t>
            </a:r>
            <a:endParaRPr lang="nb-NO" sz="1575" dirty="0">
              <a:cs typeface="Arial"/>
            </a:endParaRPr>
          </a:p>
          <a:p>
            <a:pPr lvl="1">
              <a:buFont typeface="Courier New" panose="02070309020205020404" pitchFamily="49" charset="0"/>
              <a:buChar char="o"/>
            </a:pPr>
            <a:r>
              <a:rPr lang="nb-NO" sz="1575" dirty="0"/>
              <a:t>Trondheim: 	35 638 (84,9 prosent)</a:t>
            </a:r>
            <a:endParaRPr lang="nb-NO" sz="1575" dirty="0">
              <a:cs typeface="Arial"/>
            </a:endParaRPr>
          </a:p>
          <a:p>
            <a:pPr lvl="1">
              <a:buFont typeface="Courier New" panose="02070309020205020404" pitchFamily="49" charset="0"/>
              <a:buChar char="o"/>
            </a:pPr>
            <a:r>
              <a:rPr lang="nb-NO" sz="1575" dirty="0"/>
              <a:t>Gjøvik:     	3920 (9,3 prosent)</a:t>
            </a:r>
            <a:endParaRPr lang="nb-NO" sz="1575" dirty="0">
              <a:cs typeface="Arial"/>
            </a:endParaRPr>
          </a:p>
          <a:p>
            <a:pPr lvl="1">
              <a:buFont typeface="Courier New" panose="02070309020205020404" pitchFamily="49" charset="0"/>
              <a:buChar char="o"/>
            </a:pPr>
            <a:r>
              <a:rPr lang="nb-NO" sz="1575" dirty="0"/>
              <a:t>Ålesund: 	2413 (5,7 prosent)</a:t>
            </a:r>
            <a:br>
              <a:rPr lang="en-US" sz="1575" dirty="0">
                <a:latin typeface="+mn-ea"/>
                <a:cs typeface="+mn-ea"/>
              </a:rPr>
            </a:br>
            <a:endParaRPr lang="nb-NO" sz="1575" dirty="0">
              <a:cs typeface="Arial"/>
            </a:endParaRPr>
          </a:p>
          <a:p>
            <a:r>
              <a:rPr lang="nb-NO" sz="1575" dirty="0"/>
              <a:t>Nesten halvparten innen teknisk-naturvitenskapelige fag </a:t>
            </a:r>
          </a:p>
          <a:p>
            <a:r>
              <a:rPr lang="nb-NO" sz="1575" dirty="0">
                <a:solidFill>
                  <a:srgbClr val="000000"/>
                </a:solidFill>
              </a:rPr>
              <a:t>NTNU er størst i landet innenfor teknologi, ingeniør, lærer og arkitektur</a:t>
            </a:r>
          </a:p>
          <a:p>
            <a:r>
              <a:rPr lang="nb-NO" sz="1575" dirty="0">
                <a:solidFill>
                  <a:srgbClr val="000000"/>
                </a:solidFill>
              </a:rPr>
              <a:t>NTNU er universitetet som rekrutterer mest nasjonalt </a:t>
            </a:r>
          </a:p>
          <a:p>
            <a:r>
              <a:rPr lang="nb-NO" sz="1575" dirty="0">
                <a:solidFill>
                  <a:srgbClr val="000000"/>
                </a:solidFill>
              </a:rPr>
              <a:t>3 629 studenter er fra utlandet (9 prosent)</a:t>
            </a:r>
            <a:endParaRPr lang="nb-NO" sz="1575" dirty="0">
              <a:solidFill>
                <a:srgbClr val="000000"/>
              </a:solidFill>
              <a:cs typeface="Arial"/>
            </a:endParaRPr>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3074" y="0"/>
            <a:ext cx="4140926" cy="5143500"/>
          </a:xfrm>
          <a:prstGeom prst="rect">
            <a:avLst/>
          </a:prstGeom>
        </p:spPr>
      </p:pic>
    </p:spTree>
    <p:extLst>
      <p:ext uri="{BB962C8B-B14F-4D97-AF65-F5344CB8AC3E}">
        <p14:creationId xmlns:p14="http://schemas.microsoft.com/office/powerpoint/2010/main" val="2528953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trondheim_eriksson_low.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
            <a:ext cx="2928178" cy="4639647"/>
          </a:xfrm>
          <a:prstGeom prst="rect">
            <a:avLst/>
          </a:prstGeom>
        </p:spPr>
      </p:pic>
      <p:pic>
        <p:nvPicPr>
          <p:cNvPr id="4" name="Bilde 3" descr="gjovik_brygge_skibladner_low.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2065" y="2"/>
            <a:ext cx="2928178" cy="4639647"/>
          </a:xfrm>
          <a:prstGeom prst="rect">
            <a:avLst/>
          </a:prstGeom>
        </p:spPr>
      </p:pic>
      <p:pic>
        <p:nvPicPr>
          <p:cNvPr id="5" name="Bilde 4" descr="aalesund_by_low.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5823" y="2"/>
            <a:ext cx="2928178" cy="4639647"/>
          </a:xfrm>
          <a:prstGeom prst="rect">
            <a:avLst/>
          </a:prstGeom>
        </p:spPr>
      </p:pic>
      <p:sp>
        <p:nvSpPr>
          <p:cNvPr id="13" name="Rektangel 12"/>
          <p:cNvSpPr/>
          <p:nvPr/>
        </p:nvSpPr>
        <p:spPr>
          <a:xfrm>
            <a:off x="6" y="3857915"/>
            <a:ext cx="9143999" cy="47236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nb-NO" sz="1350"/>
          </a:p>
        </p:txBody>
      </p:sp>
      <p:sp>
        <p:nvSpPr>
          <p:cNvPr id="14" name="TekstSylinder 13"/>
          <p:cNvSpPr txBox="1"/>
          <p:nvPr/>
        </p:nvSpPr>
        <p:spPr>
          <a:xfrm>
            <a:off x="5" y="3876131"/>
            <a:ext cx="2928179" cy="415496"/>
          </a:xfrm>
          <a:prstGeom prst="rect">
            <a:avLst/>
          </a:prstGeom>
          <a:noFill/>
        </p:spPr>
        <p:txBody>
          <a:bodyPr wrap="square" lIns="91438" tIns="45719" rIns="91438" bIns="45719" rtlCol="0">
            <a:spAutoFit/>
          </a:bodyPr>
          <a:lstStyle/>
          <a:p>
            <a:pPr algn="ctr"/>
            <a:r>
              <a:rPr lang="nb-NO" sz="2100" dirty="0">
                <a:latin typeface="Arial"/>
                <a:cs typeface="Arial"/>
              </a:rPr>
              <a:t>Trondheim</a:t>
            </a:r>
          </a:p>
        </p:txBody>
      </p:sp>
      <p:sp>
        <p:nvSpPr>
          <p:cNvPr id="15" name="TekstSylinder 14"/>
          <p:cNvSpPr txBox="1"/>
          <p:nvPr/>
        </p:nvSpPr>
        <p:spPr>
          <a:xfrm>
            <a:off x="3112069" y="3876131"/>
            <a:ext cx="2928179" cy="415496"/>
          </a:xfrm>
          <a:prstGeom prst="rect">
            <a:avLst/>
          </a:prstGeom>
          <a:noFill/>
        </p:spPr>
        <p:txBody>
          <a:bodyPr wrap="square" lIns="91438" tIns="45719" rIns="91438" bIns="45719" rtlCol="0">
            <a:spAutoFit/>
          </a:bodyPr>
          <a:lstStyle/>
          <a:p>
            <a:pPr algn="ctr"/>
            <a:r>
              <a:rPr lang="nb-NO" sz="2100">
                <a:latin typeface="Arial"/>
                <a:cs typeface="Arial"/>
              </a:rPr>
              <a:t>Gjøvik</a:t>
            </a:r>
          </a:p>
        </p:txBody>
      </p:sp>
      <p:sp>
        <p:nvSpPr>
          <p:cNvPr id="16" name="TekstSylinder 15"/>
          <p:cNvSpPr txBox="1"/>
          <p:nvPr/>
        </p:nvSpPr>
        <p:spPr>
          <a:xfrm>
            <a:off x="6215826" y="3869136"/>
            <a:ext cx="2928179" cy="415496"/>
          </a:xfrm>
          <a:prstGeom prst="rect">
            <a:avLst/>
          </a:prstGeom>
          <a:noFill/>
        </p:spPr>
        <p:txBody>
          <a:bodyPr wrap="square" lIns="91438" tIns="45719" rIns="91438" bIns="45719" rtlCol="0">
            <a:spAutoFit/>
          </a:bodyPr>
          <a:lstStyle/>
          <a:p>
            <a:pPr algn="ctr"/>
            <a:r>
              <a:rPr lang="nb-NO" sz="2100">
                <a:latin typeface="Arial"/>
                <a:cs typeface="Arial"/>
              </a:rPr>
              <a:t>Ålesund</a:t>
            </a:r>
          </a:p>
        </p:txBody>
      </p:sp>
      <p:sp>
        <p:nvSpPr>
          <p:cNvPr id="9" name="Rektangel 8"/>
          <p:cNvSpPr/>
          <p:nvPr/>
        </p:nvSpPr>
        <p:spPr>
          <a:xfrm>
            <a:off x="2573383" y="427107"/>
            <a:ext cx="3971109" cy="657596"/>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nb-NO" sz="1350"/>
          </a:p>
        </p:txBody>
      </p:sp>
      <p:sp>
        <p:nvSpPr>
          <p:cNvPr id="10" name="TekstSylinder 9"/>
          <p:cNvSpPr txBox="1"/>
          <p:nvPr/>
        </p:nvSpPr>
        <p:spPr>
          <a:xfrm>
            <a:off x="1975297" y="460999"/>
            <a:ext cx="5089419" cy="553996"/>
          </a:xfrm>
          <a:prstGeom prst="rect">
            <a:avLst/>
          </a:prstGeom>
          <a:noFill/>
        </p:spPr>
        <p:txBody>
          <a:bodyPr wrap="square" lIns="91438" tIns="45719" rIns="91438" bIns="45719" rtlCol="0">
            <a:spAutoFit/>
          </a:bodyPr>
          <a:lstStyle/>
          <a:p>
            <a:pPr algn="ctr"/>
            <a:r>
              <a:rPr lang="nb-NO" sz="3000" dirty="0">
                <a:latin typeface="Arial"/>
                <a:cs typeface="Arial"/>
              </a:rPr>
              <a:t>STUDIEBYENE</a:t>
            </a:r>
          </a:p>
        </p:txBody>
      </p:sp>
    </p:spTree>
    <p:extLst>
      <p:ext uri="{BB962C8B-B14F-4D97-AF65-F5344CB8AC3E}">
        <p14:creationId xmlns:p14="http://schemas.microsoft.com/office/powerpoint/2010/main" val="265082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17686" y="632021"/>
            <a:ext cx="2427770" cy="1000548"/>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a:t>
            </a:r>
            <a:br>
              <a:rPr lang="nb-NO" sz="3000" dirty="0">
                <a:solidFill>
                  <a:schemeClr val="tx1"/>
                </a:solidFill>
                <a:latin typeface="+mn-lt"/>
              </a:rPr>
            </a:br>
            <a:r>
              <a:rPr lang="nb-NO" sz="3000" dirty="0">
                <a:solidFill>
                  <a:schemeClr val="tx1"/>
                </a:solidFill>
                <a:latin typeface="+mn-lt"/>
              </a:rPr>
              <a:t>Trondheim</a:t>
            </a:r>
          </a:p>
        </p:txBody>
      </p:sp>
      <p:sp>
        <p:nvSpPr>
          <p:cNvPr id="5" name="Rectangle 5"/>
          <p:cNvSpPr txBox="1">
            <a:spLocks noChangeArrowheads="1"/>
          </p:cNvSpPr>
          <p:nvPr/>
        </p:nvSpPr>
        <p:spPr>
          <a:xfrm>
            <a:off x="281321" y="2629736"/>
            <a:ext cx="4176216" cy="1979408"/>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2100" dirty="0"/>
              <a:t>Norges beste </a:t>
            </a:r>
            <a:r>
              <a:rPr lang="nn-NO" sz="2100" dirty="0" err="1"/>
              <a:t>studieby</a:t>
            </a:r>
            <a:endParaRPr lang="nn-NO" sz="2100" dirty="0"/>
          </a:p>
          <a:p>
            <a:pPr>
              <a:lnSpc>
                <a:spcPct val="150000"/>
              </a:lnSpc>
              <a:spcBef>
                <a:spcPct val="0"/>
              </a:spcBef>
            </a:pPr>
            <a:r>
              <a:rPr lang="nn-NO" sz="2100" dirty="0"/>
              <a:t>Studentersamfundet</a:t>
            </a:r>
          </a:p>
          <a:p>
            <a:pPr>
              <a:spcBef>
                <a:spcPct val="0"/>
              </a:spcBef>
            </a:pPr>
            <a:r>
              <a:rPr lang="nn-NO" sz="2100" dirty="0"/>
              <a:t>NTNUI </a:t>
            </a:r>
            <a:r>
              <a:rPr lang="nn-NO" sz="1800" dirty="0"/>
              <a:t>– Norges største og mest allsidige idrettslag med 14 000 medlemmer</a:t>
            </a:r>
            <a:endParaRPr lang="nn-NO"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932612" y="-1"/>
            <a:ext cx="6211388" cy="2235953"/>
          </a:xfrm>
          <a:prstGeom prst="rect">
            <a:avLst/>
          </a:prstGeom>
        </p:spPr>
      </p:pic>
      <p:sp>
        <p:nvSpPr>
          <p:cNvPr id="3" name="TekstSylinder 2"/>
          <p:cNvSpPr txBox="1"/>
          <p:nvPr/>
        </p:nvSpPr>
        <p:spPr>
          <a:xfrm>
            <a:off x="4612204" y="3349929"/>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dirty="0"/>
              <a:t>UKA </a:t>
            </a:r>
            <a:r>
              <a:rPr lang="nn-NO" dirty="0"/>
              <a:t>– Norges største kulturarrangement</a:t>
            </a:r>
          </a:p>
        </p:txBody>
      </p:sp>
      <p:sp>
        <p:nvSpPr>
          <p:cNvPr id="6" name="TekstSylinder 5"/>
          <p:cNvSpPr txBox="1"/>
          <p:nvPr/>
        </p:nvSpPr>
        <p:spPr>
          <a:xfrm>
            <a:off x="317686" y="1786087"/>
            <a:ext cx="2089757" cy="553998"/>
          </a:xfrm>
          <a:prstGeom prst="rect">
            <a:avLst/>
          </a:prstGeom>
          <a:noFill/>
        </p:spPr>
        <p:txBody>
          <a:bodyPr wrap="square" rtlCol="0">
            <a:spAutoFit/>
          </a:bodyPr>
          <a:lstStyle/>
          <a:p>
            <a:r>
              <a:rPr lang="nb-NO" sz="1500" dirty="0"/>
              <a:t>– mer enn hver femte innbygger er student</a:t>
            </a:r>
          </a:p>
        </p:txBody>
      </p:sp>
      <p:sp>
        <p:nvSpPr>
          <p:cNvPr id="7" name="TekstSylinder 6"/>
          <p:cNvSpPr txBox="1"/>
          <p:nvPr/>
        </p:nvSpPr>
        <p:spPr>
          <a:xfrm>
            <a:off x="4612204" y="2629736"/>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dirty="0"/>
              <a:t>Under Dusken </a:t>
            </a:r>
            <a:r>
              <a:rPr lang="nn-NO" dirty="0"/>
              <a:t>– Skandinavias eldste </a:t>
            </a:r>
            <a:r>
              <a:rPr lang="nn-NO"/>
              <a:t>aktive studentavis</a:t>
            </a:r>
            <a:endParaRPr lang="nn-NO" dirty="0"/>
          </a:p>
        </p:txBody>
      </p:sp>
      <p:sp>
        <p:nvSpPr>
          <p:cNvPr id="8" name="TekstSylinder 7"/>
          <p:cNvSpPr txBox="1"/>
          <p:nvPr/>
        </p:nvSpPr>
        <p:spPr>
          <a:xfrm>
            <a:off x="4612204" y="4150630"/>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a:t>ISFiT</a:t>
            </a:r>
            <a:r>
              <a:rPr lang="nn-NO" sz="2100" dirty="0"/>
              <a:t> </a:t>
            </a:r>
            <a:r>
              <a:rPr lang="nn-NO" dirty="0"/>
              <a:t>– verdens største internasjonale studentfestival</a:t>
            </a:r>
          </a:p>
        </p:txBody>
      </p:sp>
    </p:spTree>
    <p:extLst>
      <p:ext uri="{BB962C8B-B14F-4D97-AF65-F5344CB8AC3E}">
        <p14:creationId xmlns:p14="http://schemas.microsoft.com/office/powerpoint/2010/main" val="1421387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79176" y="293358"/>
            <a:ext cx="3284736" cy="607295"/>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Gjøvik</a:t>
            </a:r>
          </a:p>
        </p:txBody>
      </p:sp>
      <p:sp>
        <p:nvSpPr>
          <p:cNvPr id="5" name="Rectangle 5"/>
          <p:cNvSpPr txBox="1">
            <a:spLocks noChangeArrowheads="1"/>
          </p:cNvSpPr>
          <p:nvPr/>
        </p:nvSpPr>
        <p:spPr>
          <a:xfrm>
            <a:off x="279175" y="1108264"/>
            <a:ext cx="4116680" cy="2327223"/>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1800" dirty="0"/>
              <a:t>Studiebyen ved Mjøsa, </a:t>
            </a:r>
            <a:br>
              <a:rPr lang="nn-NO" sz="1800" dirty="0"/>
            </a:br>
            <a:r>
              <a:rPr lang="nn-NO" sz="1800" dirty="0"/>
              <a:t>Innlandets største by</a:t>
            </a:r>
          </a:p>
          <a:p>
            <a:pPr>
              <a:spcBef>
                <a:spcPct val="0"/>
              </a:spcBef>
            </a:pPr>
            <a:endParaRPr lang="nn-NO" sz="1800" dirty="0"/>
          </a:p>
          <a:p>
            <a:pPr>
              <a:spcBef>
                <a:spcPct val="0"/>
              </a:spcBef>
            </a:pPr>
            <a:r>
              <a:rPr lang="nn-NO" sz="1800" dirty="0"/>
              <a:t>Lange </a:t>
            </a:r>
            <a:r>
              <a:rPr lang="nn-NO" sz="1800" dirty="0" err="1"/>
              <a:t>tradisjoner</a:t>
            </a:r>
            <a:r>
              <a:rPr lang="nn-NO" sz="1800" dirty="0"/>
              <a:t> som sentrum </a:t>
            </a:r>
            <a:br>
              <a:rPr lang="nn-NO" sz="1800" dirty="0"/>
            </a:br>
            <a:r>
              <a:rPr lang="nn-NO" sz="1800" dirty="0"/>
              <a:t>for handel, industri og utdanning</a:t>
            </a:r>
          </a:p>
          <a:p>
            <a:pPr>
              <a:spcBef>
                <a:spcPct val="0"/>
              </a:spcBef>
            </a:pPr>
            <a:endParaRPr lang="nn-NO" sz="1800" dirty="0"/>
          </a:p>
          <a:p>
            <a:pPr>
              <a:spcBef>
                <a:spcPct val="0"/>
              </a:spcBef>
            </a:pPr>
            <a:r>
              <a:rPr lang="nn-NO" sz="1800" dirty="0"/>
              <a:t>Internasjonalt </a:t>
            </a:r>
            <a:r>
              <a:rPr lang="nn-NO" sz="1800" dirty="0" err="1"/>
              <a:t>forskningsmiljø</a:t>
            </a:r>
            <a:endParaRPr lang="nn-NO" sz="1800" dirty="0"/>
          </a:p>
          <a:p>
            <a:pPr>
              <a:spcBef>
                <a:spcPct val="0"/>
              </a:spcBef>
            </a:pPr>
            <a:endParaRPr lang="nn-NO" sz="1800" dirty="0"/>
          </a:p>
          <a:p>
            <a:pPr>
              <a:spcBef>
                <a:spcPct val="0"/>
              </a:spcBef>
            </a:pPr>
            <a:r>
              <a:rPr lang="nn-NO" sz="1800" dirty="0" err="1"/>
              <a:t>Fagmiljøene</a:t>
            </a:r>
            <a:r>
              <a:rPr lang="nn-NO" sz="1800" dirty="0"/>
              <a:t> samarbeider tett med samfunns- og næringsliv</a:t>
            </a:r>
          </a:p>
          <a:p>
            <a:pPr>
              <a:spcBef>
                <a:spcPct val="0"/>
              </a:spcBef>
            </a:pPr>
            <a:endParaRPr lang="nn-NO" sz="1800" dirty="0"/>
          </a:p>
          <a:p>
            <a:pPr>
              <a:spcBef>
                <a:spcPct val="0"/>
              </a:spcBef>
            </a:pPr>
            <a:r>
              <a:rPr lang="nn-NO" sz="1800" dirty="0"/>
              <a:t>Rikt musikk-, kultur- og friluftsliv</a:t>
            </a:r>
          </a:p>
        </p:txBody>
      </p:sp>
      <p:pic>
        <p:nvPicPr>
          <p:cNvPr id="6" name="Bild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3805" y="1"/>
            <a:ext cx="4820195" cy="2579914"/>
          </a:xfrm>
          <a:prstGeom prst="rect">
            <a:avLst/>
          </a:prstGeom>
        </p:spPr>
      </p:pic>
      <p:sp>
        <p:nvSpPr>
          <p:cNvPr id="7" name="TekstSylinder 6"/>
          <p:cNvSpPr txBox="1"/>
          <p:nvPr/>
        </p:nvSpPr>
        <p:spPr>
          <a:xfrm>
            <a:off x="4634743" y="2872767"/>
            <a:ext cx="4403750" cy="1615827"/>
          </a:xfrm>
          <a:prstGeom prst="rect">
            <a:avLst/>
          </a:prstGeom>
          <a:noFill/>
        </p:spPr>
        <p:txBody>
          <a:bodyPr wrap="square" rtlCol="0">
            <a:spAutoFit/>
          </a:bodyPr>
          <a:lstStyle/>
          <a:p>
            <a:pPr marL="257175" indent="-257175">
              <a:buFont typeface="Arial" panose="020B0604020202020204" pitchFamily="34" charset="0"/>
              <a:buChar char="•"/>
            </a:pPr>
            <a:r>
              <a:rPr lang="nb-NO" dirty="0"/>
              <a:t>Inkluderende, aktivt studentmiljø</a:t>
            </a:r>
          </a:p>
          <a:p>
            <a:pPr marL="600075" lvl="1" indent="-257175">
              <a:buFont typeface="Arial" panose="020B0604020202020204" pitchFamily="34" charset="0"/>
              <a:buChar char="•"/>
            </a:pPr>
            <a:r>
              <a:rPr lang="nb-NO" sz="1350" dirty="0"/>
              <a:t>Studentgrupper for alle interesser</a:t>
            </a:r>
          </a:p>
          <a:p>
            <a:pPr marL="600075" lvl="1" indent="-257175">
              <a:buFont typeface="Arial" panose="020B0604020202020204" pitchFamily="34" charset="0"/>
              <a:buChar char="•"/>
            </a:pPr>
            <a:r>
              <a:rPr lang="nb-NO" sz="1350" dirty="0"/>
              <a:t>Mediehuset Fiber; studentradio, student-TV, studentavis</a:t>
            </a:r>
          </a:p>
          <a:p>
            <a:pPr marL="600075" lvl="1" indent="-257175">
              <a:buFont typeface="Arial" panose="020B0604020202020204" pitchFamily="34" charset="0"/>
              <a:buChar char="•"/>
            </a:pPr>
            <a:r>
              <a:rPr lang="nb-NO" sz="1350" dirty="0"/>
              <a:t>Huset, studentenes eget hus og et viktig samlingspunkt</a:t>
            </a:r>
          </a:p>
          <a:p>
            <a:pPr marL="600075" lvl="1" indent="-257175">
              <a:buFont typeface="Arial" panose="020B0604020202020204" pitchFamily="34" charset="0"/>
              <a:buChar char="•"/>
            </a:pPr>
            <a:r>
              <a:rPr lang="nb-NO" sz="1350" dirty="0"/>
              <a:t>UKA</a:t>
            </a:r>
          </a:p>
        </p:txBody>
      </p:sp>
    </p:spTree>
    <p:extLst>
      <p:ext uri="{BB962C8B-B14F-4D97-AF65-F5344CB8AC3E}">
        <p14:creationId xmlns:p14="http://schemas.microsoft.com/office/powerpoint/2010/main" val="380072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3" y="332067"/>
            <a:ext cx="3652801" cy="701987"/>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Ålesund</a:t>
            </a:r>
          </a:p>
        </p:txBody>
      </p:sp>
      <p:sp>
        <p:nvSpPr>
          <p:cNvPr id="5" name="Rectangle 5"/>
          <p:cNvSpPr txBox="1">
            <a:spLocks noChangeArrowheads="1"/>
          </p:cNvSpPr>
          <p:nvPr/>
        </p:nvSpPr>
        <p:spPr>
          <a:xfrm>
            <a:off x="349573" y="1090844"/>
            <a:ext cx="4241801" cy="264678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1800" dirty="0"/>
              <a:t>Studiebyen mellom fjord og fjell, </a:t>
            </a:r>
            <a:br>
              <a:rPr lang="nn-NO" sz="1800" dirty="0"/>
            </a:br>
            <a:r>
              <a:rPr lang="nn-NO" sz="1800" dirty="0"/>
              <a:t>og med unik </a:t>
            </a:r>
            <a:r>
              <a:rPr lang="nn-NO" sz="1800" dirty="0" err="1"/>
              <a:t>jugendarkitektur</a:t>
            </a:r>
            <a:endParaRPr lang="nn-NO" sz="1800" dirty="0"/>
          </a:p>
          <a:p>
            <a:pPr>
              <a:spcBef>
                <a:spcPct val="0"/>
              </a:spcBef>
            </a:pPr>
            <a:endParaRPr lang="nn-NO" sz="1800" dirty="0"/>
          </a:p>
          <a:p>
            <a:pPr>
              <a:spcBef>
                <a:spcPct val="0"/>
              </a:spcBef>
            </a:pPr>
            <a:r>
              <a:rPr lang="nn-NO" sz="1800" dirty="0"/>
              <a:t>Globalt orientert næringsliv med gründermentalitet og innovative </a:t>
            </a:r>
            <a:r>
              <a:rPr lang="nn-NO" sz="1800" dirty="0" err="1"/>
              <a:t>miljøer</a:t>
            </a:r>
            <a:endParaRPr lang="nn-NO" sz="1800" dirty="0"/>
          </a:p>
          <a:p>
            <a:pPr>
              <a:spcBef>
                <a:spcPct val="0"/>
              </a:spcBef>
            </a:pPr>
            <a:endParaRPr lang="nn-NO" sz="1800" dirty="0"/>
          </a:p>
          <a:p>
            <a:pPr>
              <a:spcBef>
                <a:spcPct val="0"/>
              </a:spcBef>
            </a:pPr>
            <a:r>
              <a:rPr lang="nn-NO" sz="1800" dirty="0"/>
              <a:t>Havbaserte næringsklynger i </a:t>
            </a:r>
            <a:r>
              <a:rPr lang="nn-NO" sz="1800" dirty="0" err="1"/>
              <a:t>verdenstoppen</a:t>
            </a:r>
            <a:endParaRPr lang="nn-NO" sz="1800" dirty="0"/>
          </a:p>
          <a:p>
            <a:pPr>
              <a:spcBef>
                <a:spcPct val="0"/>
              </a:spcBef>
            </a:pPr>
            <a:endParaRPr lang="nn-NO" sz="1800" dirty="0"/>
          </a:p>
          <a:p>
            <a:pPr>
              <a:spcBef>
                <a:spcPct val="0"/>
              </a:spcBef>
            </a:pPr>
            <a:r>
              <a:rPr lang="nn-NO" sz="1800" dirty="0"/>
              <a:t>Campus Ålesund bringer utdanning, forsking og næringsliv tett </a:t>
            </a:r>
            <a:r>
              <a:rPr lang="nn-NO" sz="1800" dirty="0" err="1"/>
              <a:t>sammen</a:t>
            </a:r>
            <a:endParaRPr lang="nn-NO" sz="1800"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9526" y="0"/>
            <a:ext cx="4774474" cy="2743200"/>
          </a:xfrm>
          <a:prstGeom prst="rect">
            <a:avLst/>
          </a:prstGeom>
        </p:spPr>
      </p:pic>
      <p:sp>
        <p:nvSpPr>
          <p:cNvPr id="3" name="TekstSylinder 2"/>
          <p:cNvSpPr txBox="1"/>
          <p:nvPr/>
        </p:nvSpPr>
        <p:spPr>
          <a:xfrm>
            <a:off x="4673096" y="3058189"/>
            <a:ext cx="4124256" cy="1408078"/>
          </a:xfrm>
          <a:prstGeom prst="rect">
            <a:avLst/>
          </a:prstGeom>
          <a:noFill/>
        </p:spPr>
        <p:txBody>
          <a:bodyPr wrap="square" rtlCol="0">
            <a:spAutoFit/>
          </a:bodyPr>
          <a:lstStyle/>
          <a:p>
            <a:pPr marL="214313" indent="-214313">
              <a:buFont typeface="Arial" panose="020B0604020202020204" pitchFamily="34" charset="0"/>
              <a:buChar char="•"/>
            </a:pPr>
            <a:r>
              <a:rPr lang="nb-NO" dirty="0"/>
              <a:t>Sosialt og inkluderende studentliv</a:t>
            </a:r>
          </a:p>
          <a:p>
            <a:pPr marL="557213" lvl="1" indent="-214313">
              <a:buFont typeface="Arial" panose="020B0604020202020204" pitchFamily="34" charset="0"/>
              <a:buChar char="•"/>
            </a:pPr>
            <a:r>
              <a:rPr lang="nb-NO" sz="1350" dirty="0"/>
              <a:t>Studentorganisasjoner jobber for aktiviteter og arrangementer for alle</a:t>
            </a:r>
          </a:p>
          <a:p>
            <a:pPr marL="557213" lvl="1" indent="-214313">
              <a:buFont typeface="Arial" panose="020B0604020202020204" pitchFamily="34" charset="0"/>
              <a:buChar char="•"/>
            </a:pPr>
            <a:r>
              <a:rPr lang="nb-NO" sz="1350" dirty="0"/>
              <a:t>U.-KA-festivalen</a:t>
            </a:r>
          </a:p>
          <a:p>
            <a:pPr marL="557213" lvl="1" indent="-214313">
              <a:buFont typeface="Arial" panose="020B0604020202020204" pitchFamily="34" charset="0"/>
              <a:buChar char="•"/>
            </a:pPr>
            <a:r>
              <a:rPr lang="nb-NO" sz="1350" dirty="0"/>
              <a:t>Banken Studenthus, studentenes eget hus og et viktig samlingspunkt</a:t>
            </a:r>
          </a:p>
        </p:txBody>
      </p:sp>
    </p:spTree>
    <p:extLst>
      <p:ext uri="{BB962C8B-B14F-4D97-AF65-F5344CB8AC3E}">
        <p14:creationId xmlns:p14="http://schemas.microsoft.com/office/powerpoint/2010/main" val="391284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D250C-A7A0-D946-8035-FA90B7184AA6}"/>
              </a:ext>
            </a:extLst>
          </p:cNvPr>
          <p:cNvSpPr>
            <a:spLocks noGrp="1"/>
          </p:cNvSpPr>
          <p:nvPr>
            <p:ph type="title"/>
          </p:nvPr>
        </p:nvSpPr>
        <p:spPr>
          <a:xfrm>
            <a:off x="277705" y="186375"/>
            <a:ext cx="8193239" cy="540790"/>
          </a:xfrm>
        </p:spPr>
        <p:txBody>
          <a:bodyPr/>
          <a:lstStyle/>
          <a:p>
            <a:r>
              <a:rPr lang="nb-NO" sz="2900" dirty="0">
                <a:solidFill>
                  <a:prstClr val="black"/>
                </a:solidFill>
              </a:rPr>
              <a:t>Internasjonalisering</a:t>
            </a:r>
            <a:r>
              <a:rPr lang="nb-NO" sz="2900" dirty="0"/>
              <a:t> av utdanning ved NTNU</a:t>
            </a:r>
          </a:p>
        </p:txBody>
      </p:sp>
      <p:pic>
        <p:nvPicPr>
          <p:cNvPr id="4" name="Picture 3">
            <a:extLst>
              <a:ext uri="{FF2B5EF4-FFF2-40B4-BE49-F238E27FC236}">
                <a16:creationId xmlns:a16="http://schemas.microsoft.com/office/drawing/2014/main" id="{D5D02021-5964-8548-A129-24FB5A1693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67" r="1637" b="1571"/>
          <a:stretch/>
        </p:blipFill>
        <p:spPr>
          <a:xfrm>
            <a:off x="5570034" y="949399"/>
            <a:ext cx="3573967" cy="4194101"/>
          </a:xfrm>
          <a:prstGeom prst="rect">
            <a:avLst/>
          </a:prstGeom>
        </p:spPr>
      </p:pic>
      <p:sp>
        <p:nvSpPr>
          <p:cNvPr id="5" name="TekstSylinder 4"/>
          <p:cNvSpPr txBox="1"/>
          <p:nvPr/>
        </p:nvSpPr>
        <p:spPr>
          <a:xfrm>
            <a:off x="291071" y="835757"/>
            <a:ext cx="4833518" cy="3727944"/>
          </a:xfrm>
          <a:prstGeom prst="rect">
            <a:avLst/>
          </a:prstGeom>
          <a:noFill/>
        </p:spPr>
        <p:txBody>
          <a:bodyPr wrap="square" rtlCol="0" anchor="t">
            <a:spAutoFit/>
          </a:bodyPr>
          <a:lstStyle/>
          <a:p>
            <a:r>
              <a:rPr lang="nb-NO" sz="1575" dirty="0"/>
              <a:t>NTNU er et internasjonalt orientert universitet, med:</a:t>
            </a:r>
          </a:p>
          <a:p>
            <a:endParaRPr lang="nb-NO" sz="1575" dirty="0"/>
          </a:p>
          <a:p>
            <a:pPr marL="214313" indent="-214313">
              <a:buFont typeface="Arial" panose="020B0604020202020204" pitchFamily="34" charset="0"/>
              <a:buChar char="•"/>
            </a:pPr>
            <a:r>
              <a:rPr lang="nb-NO" sz="1575" dirty="0"/>
              <a:t>rundt 3500 internasjonale studenter</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hundrevis av mobilitets- og samarbeidsavtaler med ledende internasjonale fagmiljøer og institusjoner i alle verdensdeler</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rundt 70 masterprogram undervist på engelsk</a:t>
            </a:r>
            <a:endParaRPr lang="nb-NO" sz="1575" dirty="0">
              <a:cs typeface="Arial"/>
            </a:endParaRP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mål om minst 40 prosent av alle gradsstudenter skal ha studieopphold i utlandet</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visjon om å være internasjonalt fremragende innenfor utdanning og forskning</a:t>
            </a:r>
          </a:p>
        </p:txBody>
      </p:sp>
    </p:spTree>
    <p:extLst>
      <p:ext uri="{BB962C8B-B14F-4D97-AF65-F5344CB8AC3E}">
        <p14:creationId xmlns:p14="http://schemas.microsoft.com/office/powerpoint/2010/main" val="3346884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01020" y="294300"/>
            <a:ext cx="5182045" cy="619397"/>
          </a:xfrm>
          <a:prstGeom prst="rect">
            <a:avLst/>
          </a:prstGeom>
        </p:spPr>
        <p:txBody>
          <a:bodyPr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defTabSz="685783" eaLnBrk="1" hangingPunct="1">
              <a:lnSpc>
                <a:spcPct val="90000"/>
              </a:lnSpc>
              <a:spcBef>
                <a:spcPts val="750"/>
              </a:spcBef>
              <a:defRPr/>
            </a:pPr>
            <a:r>
              <a:rPr lang="nb-NO" sz="3000" dirty="0">
                <a:solidFill>
                  <a:prstClr val="black"/>
                </a:solidFill>
                <a:latin typeface="Arial"/>
                <a:cs typeface="Arial"/>
              </a:rPr>
              <a:t>Antall studenter ved NTNU </a:t>
            </a:r>
          </a:p>
          <a:p>
            <a:pPr>
              <a:defRPr/>
            </a:pPr>
            <a:r>
              <a:rPr lang="nb-NO" sz="1575">
                <a:solidFill>
                  <a:srgbClr val="000000"/>
                </a:solidFill>
                <a:latin typeface="+mn-lt"/>
              </a:rPr>
              <a:t>høsten 2019</a:t>
            </a:r>
          </a:p>
        </p:txBody>
      </p:sp>
      <p:sp>
        <p:nvSpPr>
          <p:cNvPr id="5" name="Rectangle 5"/>
          <p:cNvSpPr txBox="1">
            <a:spLocks noChangeArrowheads="1"/>
          </p:cNvSpPr>
          <p:nvPr/>
        </p:nvSpPr>
        <p:spPr>
          <a:xfrm>
            <a:off x="349572" y="1289958"/>
            <a:ext cx="4653503" cy="351064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marL="0" indent="0">
              <a:buNone/>
            </a:pPr>
            <a:endParaRPr lang="nb-NO" sz="1800">
              <a:solidFill>
                <a:srgbClr val="FF0000"/>
              </a:solidFill>
              <a:cs typeface="Arial"/>
            </a:endParaRPr>
          </a:p>
          <a:p>
            <a:endParaRPr lang="nb-NO" sz="1800"/>
          </a:p>
          <a:p>
            <a:pPr marL="0" indent="0">
              <a:buNone/>
            </a:pPr>
            <a:endParaRPr lang="nb-NO" sz="1800"/>
          </a:p>
        </p:txBody>
      </p:sp>
      <p:sp>
        <p:nvSpPr>
          <p:cNvPr id="2" name="TekstSylinder 1"/>
          <p:cNvSpPr txBox="1"/>
          <p:nvPr/>
        </p:nvSpPr>
        <p:spPr>
          <a:xfrm>
            <a:off x="6347557" y="4550892"/>
            <a:ext cx="2620736" cy="230832"/>
          </a:xfrm>
          <a:prstGeom prst="rect">
            <a:avLst/>
          </a:prstGeom>
          <a:noFill/>
        </p:spPr>
        <p:txBody>
          <a:bodyPr wrap="square" rtlCol="0" anchor="t">
            <a:spAutoFit/>
          </a:bodyPr>
          <a:lstStyle/>
          <a:p>
            <a:r>
              <a:rPr lang="nb-NO" sz="900" dirty="0"/>
              <a:t>Registrerte studenter høsten 2019 (Kilde: DBH)</a:t>
            </a:r>
          </a:p>
        </p:txBody>
      </p:sp>
      <p:graphicFrame>
        <p:nvGraphicFramePr>
          <p:cNvPr id="3" name="Tabell 2"/>
          <p:cNvGraphicFramePr>
            <a:graphicFrameLocks noGrp="1"/>
          </p:cNvGraphicFramePr>
          <p:nvPr>
            <p:extLst>
              <p:ext uri="{D42A27DB-BD31-4B8C-83A1-F6EECF244321}">
                <p14:modId xmlns:p14="http://schemas.microsoft.com/office/powerpoint/2010/main" val="2026203375"/>
              </p:ext>
            </p:extLst>
          </p:nvPr>
        </p:nvGraphicFramePr>
        <p:xfrm>
          <a:off x="6248068" y="913697"/>
          <a:ext cx="2424793" cy="3258256"/>
        </p:xfrm>
        <a:graphic>
          <a:graphicData uri="http://schemas.openxmlformats.org/drawingml/2006/table">
            <a:tbl>
              <a:tblPr>
                <a:tableStyleId>{5C22544A-7EE6-4342-B048-85BDC9FD1C3A}</a:tableStyleId>
              </a:tblPr>
              <a:tblGrid>
                <a:gridCol w="433899">
                  <a:extLst>
                    <a:ext uri="{9D8B030D-6E8A-4147-A177-3AD203B41FA5}">
                      <a16:colId xmlns:a16="http://schemas.microsoft.com/office/drawing/2014/main" val="580830434"/>
                    </a:ext>
                  </a:extLst>
                </a:gridCol>
                <a:gridCol w="1990894">
                  <a:extLst>
                    <a:ext uri="{9D8B030D-6E8A-4147-A177-3AD203B41FA5}">
                      <a16:colId xmlns:a16="http://schemas.microsoft.com/office/drawing/2014/main" val="1102617524"/>
                    </a:ext>
                  </a:extLst>
                </a:gridCol>
              </a:tblGrid>
              <a:tr h="407282">
                <a:tc>
                  <a:txBody>
                    <a:bodyPr/>
                    <a:lstStyle/>
                    <a:p>
                      <a:pPr algn="l" fontAlgn="b"/>
                      <a:r>
                        <a:rPr lang="nb-NO" sz="1100" b="0" u="none" strike="noStrike" dirty="0">
                          <a:effectLst/>
                        </a:rPr>
                        <a:t>SU</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samfunns- og utdanningsvitenskap</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1236617787"/>
                  </a:ext>
                </a:extLst>
              </a:tr>
              <a:tr h="407282">
                <a:tc>
                  <a:txBody>
                    <a:bodyPr/>
                    <a:lstStyle/>
                    <a:p>
                      <a:pPr algn="l" fontAlgn="b"/>
                      <a:r>
                        <a:rPr lang="nb-NO" sz="1100" b="0" u="none" strike="noStrike">
                          <a:effectLst/>
                        </a:rPr>
                        <a:t>IE</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informasjons-teknologi og elektroteknikk</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1699411258"/>
                  </a:ext>
                </a:extLst>
              </a:tr>
              <a:tr h="407282">
                <a:tc>
                  <a:txBody>
                    <a:bodyPr/>
                    <a:lstStyle/>
                    <a:p>
                      <a:pPr algn="l" fontAlgn="b"/>
                      <a:r>
                        <a:rPr lang="nb-NO" sz="1100" b="0" u="none" strike="noStrike">
                          <a:effectLst/>
                        </a:rPr>
                        <a:t>IV</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dirty="0">
                          <a:effectLst/>
                        </a:rPr>
                        <a:t>Fakultet for ingeniørvitenskap</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2399032393"/>
                  </a:ext>
                </a:extLst>
              </a:tr>
              <a:tr h="407282">
                <a:tc>
                  <a:txBody>
                    <a:bodyPr/>
                    <a:lstStyle/>
                    <a:p>
                      <a:pPr algn="l" fontAlgn="b"/>
                      <a:r>
                        <a:rPr lang="nb-NO" sz="1100" b="0" u="none" strike="noStrike">
                          <a:effectLst/>
                        </a:rPr>
                        <a:t>MH</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dirty="0">
                          <a:effectLst/>
                        </a:rPr>
                        <a:t>Fakultet for medisin og helsevitenskap</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3971858952"/>
                  </a:ext>
                </a:extLst>
              </a:tr>
              <a:tr h="407282">
                <a:tc>
                  <a:txBody>
                    <a:bodyPr/>
                    <a:lstStyle/>
                    <a:p>
                      <a:pPr algn="l" fontAlgn="b"/>
                      <a:r>
                        <a:rPr lang="nb-NO" sz="1100" b="0" u="none" strike="noStrike">
                          <a:effectLst/>
                        </a:rPr>
                        <a:t>HF</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Det humanistiske fakultet</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811569789"/>
                  </a:ext>
                </a:extLst>
              </a:tr>
              <a:tr h="407282">
                <a:tc>
                  <a:txBody>
                    <a:bodyPr/>
                    <a:lstStyle/>
                    <a:p>
                      <a:pPr algn="l" fontAlgn="b"/>
                      <a:r>
                        <a:rPr lang="nb-NO" sz="1100" b="0" u="none" strike="noStrike">
                          <a:effectLst/>
                        </a:rPr>
                        <a:t>ØK</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økonomi</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3501961857"/>
                  </a:ext>
                </a:extLst>
              </a:tr>
              <a:tr h="407282">
                <a:tc>
                  <a:txBody>
                    <a:bodyPr/>
                    <a:lstStyle/>
                    <a:p>
                      <a:pPr algn="l" fontAlgn="b"/>
                      <a:r>
                        <a:rPr lang="nb-NO" sz="1100" b="0" u="none" strike="noStrike">
                          <a:effectLst/>
                        </a:rPr>
                        <a:t>NV</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naturvitenskap</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732803654"/>
                  </a:ext>
                </a:extLst>
              </a:tr>
              <a:tr h="407282">
                <a:tc>
                  <a:txBody>
                    <a:bodyPr/>
                    <a:lstStyle/>
                    <a:p>
                      <a:pPr algn="l" fontAlgn="b"/>
                      <a:r>
                        <a:rPr lang="nb-NO" sz="1100" b="0" u="none" strike="noStrike">
                          <a:effectLst/>
                        </a:rPr>
                        <a:t>AD</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n-NO" sz="1100" b="0" u="none" strike="noStrike" dirty="0">
                          <a:effectLst/>
                        </a:rPr>
                        <a:t>Fakultet for arkitektur og design</a:t>
                      </a:r>
                      <a:endParaRPr lang="nn-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2782264418"/>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3654167574"/>
              </p:ext>
            </p:extLst>
          </p:nvPr>
        </p:nvGraphicFramePr>
        <p:xfrm>
          <a:off x="349572" y="1289958"/>
          <a:ext cx="5133493" cy="3091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648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838" y="199458"/>
            <a:ext cx="7886700" cy="546622"/>
          </a:xfrm>
        </p:spPr>
        <p:txBody>
          <a:bodyPr>
            <a:normAutofit fontScale="90000"/>
          </a:bodyPr>
          <a:lstStyle/>
          <a:p>
            <a:pPr fontAlgn="base">
              <a:spcBef>
                <a:spcPts val="750"/>
              </a:spcBef>
              <a:spcAft>
                <a:spcPct val="0"/>
              </a:spcAft>
              <a:defRPr/>
            </a:pPr>
            <a:r>
              <a:rPr lang="nb-NO" sz="3000" dirty="0">
                <a:solidFill>
                  <a:prstClr val="black"/>
                </a:solidFill>
              </a:rPr>
              <a:t>10 på topp studier</a:t>
            </a:r>
            <a:endParaRPr lang="en-US" sz="3000" dirty="0">
              <a:solidFill>
                <a:prstClr val="black"/>
              </a:solidFill>
            </a:endParaRPr>
          </a:p>
        </p:txBody>
      </p:sp>
      <p:sp>
        <p:nvSpPr>
          <p:cNvPr id="14" name="Tittel 1">
            <a:extLst>
              <a:ext uri="{FF2B5EF4-FFF2-40B4-BE49-F238E27FC236}">
                <a16:creationId xmlns:a16="http://schemas.microsoft.com/office/drawing/2014/main" id="{092B615F-0227-4171-BF66-03265BDB6F6C}"/>
              </a:ext>
            </a:extLst>
          </p:cNvPr>
          <p:cNvSpPr txBox="1">
            <a:spLocks/>
          </p:cNvSpPr>
          <p:nvPr/>
        </p:nvSpPr>
        <p:spPr>
          <a:xfrm>
            <a:off x="296578" y="799924"/>
            <a:ext cx="6843501" cy="343928"/>
          </a:xfrm>
          <a:prstGeom prst="rect">
            <a:avLst/>
          </a:prstGeom>
        </p:spPr>
        <p:txBody>
          <a:bodyPr vert="horz" lIns="68580" tIns="34290" rIns="68580" bIns="3429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1550" dirty="0"/>
              <a:t>NTNU har flest førsteprioritetssøkere i Norge – 25 240 i 2020 (samordna opptak)</a:t>
            </a:r>
            <a:endParaRPr lang="en-US" sz="1550" dirty="0"/>
          </a:p>
        </p:txBody>
      </p:sp>
      <p:graphicFrame>
        <p:nvGraphicFramePr>
          <p:cNvPr id="7" name="Table 6">
            <a:extLst>
              <a:ext uri="{FF2B5EF4-FFF2-40B4-BE49-F238E27FC236}">
                <a16:creationId xmlns:a16="http://schemas.microsoft.com/office/drawing/2014/main" id="{D9A5F24A-7B39-45B1-81B2-DF6917BFF169}"/>
              </a:ext>
            </a:extLst>
          </p:cNvPr>
          <p:cNvGraphicFramePr>
            <a:graphicFrameLocks noGrp="1"/>
          </p:cNvGraphicFramePr>
          <p:nvPr>
            <p:extLst>
              <p:ext uri="{D42A27DB-BD31-4B8C-83A1-F6EECF244321}">
                <p14:modId xmlns:p14="http://schemas.microsoft.com/office/powerpoint/2010/main" val="3763846564"/>
              </p:ext>
            </p:extLst>
          </p:nvPr>
        </p:nvGraphicFramePr>
        <p:xfrm>
          <a:off x="332403" y="1183821"/>
          <a:ext cx="8192440" cy="2628900"/>
        </p:xfrm>
        <a:graphic>
          <a:graphicData uri="http://schemas.openxmlformats.org/drawingml/2006/table">
            <a:tbl>
              <a:tblPr firstRow="1" bandRow="1">
                <a:tableStyleId>{5C22544A-7EE6-4342-B048-85BDC9FD1C3A}</a:tableStyleId>
              </a:tblPr>
              <a:tblGrid>
                <a:gridCol w="3411333">
                  <a:extLst>
                    <a:ext uri="{9D8B030D-6E8A-4147-A177-3AD203B41FA5}">
                      <a16:colId xmlns:a16="http://schemas.microsoft.com/office/drawing/2014/main" val="3149427324"/>
                    </a:ext>
                  </a:extLst>
                </a:gridCol>
                <a:gridCol w="1322260">
                  <a:extLst>
                    <a:ext uri="{9D8B030D-6E8A-4147-A177-3AD203B41FA5}">
                      <a16:colId xmlns:a16="http://schemas.microsoft.com/office/drawing/2014/main" val="3661803413"/>
                    </a:ext>
                  </a:extLst>
                </a:gridCol>
                <a:gridCol w="1640126">
                  <a:extLst>
                    <a:ext uri="{9D8B030D-6E8A-4147-A177-3AD203B41FA5}">
                      <a16:colId xmlns:a16="http://schemas.microsoft.com/office/drawing/2014/main" val="1437465710"/>
                    </a:ext>
                  </a:extLst>
                </a:gridCol>
                <a:gridCol w="1818721">
                  <a:extLst>
                    <a:ext uri="{9D8B030D-6E8A-4147-A177-3AD203B41FA5}">
                      <a16:colId xmlns:a16="http://schemas.microsoft.com/office/drawing/2014/main" val="672589571"/>
                    </a:ext>
                  </a:extLst>
                </a:gridCol>
              </a:tblGrid>
              <a:tr h="190500">
                <a:tc>
                  <a:txBody>
                    <a:bodyPr/>
                    <a:lstStyle/>
                    <a:p>
                      <a:r>
                        <a:rPr lang="en-US" sz="1200" dirty="0" err="1">
                          <a:effectLst/>
                        </a:rPr>
                        <a:t>Studium</a:t>
                      </a:r>
                    </a:p>
                  </a:txBody>
                  <a:tcPr marL="68580" marR="68580" marT="0" marB="0"/>
                </a:tc>
                <a:tc>
                  <a:txBody>
                    <a:bodyPr/>
                    <a:lstStyle/>
                    <a:p>
                      <a:r>
                        <a:rPr lang="en-US" sz="1200" dirty="0">
                          <a:effectLst/>
                        </a:rPr>
                        <a:t>Antall </a:t>
                      </a:r>
                      <a:r>
                        <a:rPr lang="en-US" sz="1200" dirty="0" err="1">
                          <a:effectLst/>
                        </a:rPr>
                        <a:t>planlagte</a:t>
                      </a:r>
                      <a:r>
                        <a:rPr lang="en-US" sz="1200" dirty="0">
                          <a:effectLst/>
                        </a:rPr>
                        <a:t> </a:t>
                      </a:r>
                      <a:r>
                        <a:rPr lang="en-US" sz="1200" dirty="0" err="1">
                          <a:effectLst/>
                        </a:rPr>
                        <a:t>studieplasser</a:t>
                      </a:r>
                    </a:p>
                  </a:txBody>
                  <a:tcPr marL="68580" marR="68580" marT="0" marB="0"/>
                </a:tc>
                <a:tc>
                  <a:txBody>
                    <a:bodyPr/>
                    <a:lstStyle/>
                    <a:p>
                      <a:r>
                        <a:rPr lang="en-US" sz="1200" dirty="0">
                          <a:effectLst/>
                        </a:rPr>
                        <a:t>Antall </a:t>
                      </a:r>
                      <a:r>
                        <a:rPr lang="en-US" sz="1200" dirty="0" err="1">
                          <a:effectLst/>
                        </a:rPr>
                        <a:t>førsteprioritets-søkere</a:t>
                      </a:r>
                    </a:p>
                  </a:txBody>
                  <a:tcPr marL="68580" marR="68580" marT="0" marB="0"/>
                </a:tc>
                <a:tc>
                  <a:txBody>
                    <a:bodyPr/>
                    <a:lstStyle/>
                    <a:p>
                      <a:r>
                        <a:rPr lang="en-US" sz="1200" dirty="0" err="1">
                          <a:effectLst/>
                        </a:rPr>
                        <a:t>Førsteprioritets-søkere</a:t>
                      </a:r>
                      <a:r>
                        <a:rPr lang="en-US" sz="1200" dirty="0">
                          <a:effectLst/>
                        </a:rPr>
                        <a:t> per </a:t>
                      </a:r>
                      <a:r>
                        <a:rPr lang="en-US" sz="1200" dirty="0" err="1">
                          <a:effectLst/>
                        </a:rPr>
                        <a:t>plass</a:t>
                      </a:r>
                    </a:p>
                  </a:txBody>
                  <a:tcPr marL="68580" marR="68580" marT="0" marB="0"/>
                </a:tc>
                <a:extLst>
                  <a:ext uri="{0D108BD9-81ED-4DB2-BD59-A6C34878D82A}">
                    <a16:rowId xmlns:a16="http://schemas.microsoft.com/office/drawing/2014/main" val="199382197"/>
                  </a:ext>
                </a:extLst>
              </a:tr>
              <a:tr h="190500">
                <a:tc>
                  <a:txBody>
                    <a:bodyPr/>
                    <a:lstStyle/>
                    <a:p>
                      <a:r>
                        <a:rPr lang="en-US" sz="1200" dirty="0">
                          <a:effectLst/>
                        </a:rPr>
                        <a:t>Film- </a:t>
                      </a:r>
                      <a:r>
                        <a:rPr lang="en-US" sz="1200" dirty="0" err="1">
                          <a:effectLst/>
                        </a:rPr>
                        <a:t>og</a:t>
                      </a:r>
                      <a:r>
                        <a:rPr lang="en-US" sz="1200" dirty="0">
                          <a:effectLst/>
                        </a:rPr>
                        <a:t> </a:t>
                      </a:r>
                      <a:r>
                        <a:rPr lang="en-US" sz="1200" dirty="0" err="1">
                          <a:effectLst/>
                        </a:rPr>
                        <a:t>videoproduksjon</a:t>
                      </a:r>
                      <a:r>
                        <a:rPr lang="en-US" sz="1200" dirty="0">
                          <a:effectLst/>
                        </a:rPr>
                        <a:t> - </a:t>
                      </a:r>
                      <a:r>
                        <a:rPr lang="en-US" sz="1200" dirty="0" err="1">
                          <a:effectLst/>
                        </a:rPr>
                        <a:t>bachelorstudium</a:t>
                      </a:r>
                    </a:p>
                  </a:txBody>
                  <a:tcPr marL="68580" marR="68580" marT="0" marB="0"/>
                </a:tc>
                <a:tc>
                  <a:txBody>
                    <a:bodyPr/>
                    <a:lstStyle/>
                    <a:p>
                      <a:pPr algn="r"/>
                      <a:r>
                        <a:rPr lang="en-US" sz="1200" dirty="0">
                          <a:effectLst/>
                        </a:rPr>
                        <a:t>20</a:t>
                      </a:r>
                    </a:p>
                  </a:txBody>
                  <a:tcPr marL="68580" marR="68580" marT="0" marB="0"/>
                </a:tc>
                <a:tc>
                  <a:txBody>
                    <a:bodyPr/>
                    <a:lstStyle/>
                    <a:p>
                      <a:pPr algn="r"/>
                      <a:r>
                        <a:rPr lang="en-US" sz="1200" dirty="0">
                          <a:effectLst/>
                        </a:rPr>
                        <a:t>212</a:t>
                      </a:r>
                    </a:p>
                  </a:txBody>
                  <a:tcPr marL="68580" marR="68580" marT="0" marB="0"/>
                </a:tc>
                <a:tc>
                  <a:txBody>
                    <a:bodyPr/>
                    <a:lstStyle/>
                    <a:p>
                      <a:pPr algn="r"/>
                      <a:r>
                        <a:rPr lang="en-US" sz="1200" dirty="0">
                          <a:effectLst/>
                        </a:rPr>
                        <a:t>10.6</a:t>
                      </a:r>
                    </a:p>
                  </a:txBody>
                  <a:tcPr marL="68580" marR="68580" marT="0" marB="0"/>
                </a:tc>
                <a:extLst>
                  <a:ext uri="{0D108BD9-81ED-4DB2-BD59-A6C34878D82A}">
                    <a16:rowId xmlns:a16="http://schemas.microsoft.com/office/drawing/2014/main" val="887089216"/>
                  </a:ext>
                </a:extLst>
              </a:tr>
              <a:tr h="190500">
                <a:tc>
                  <a:txBody>
                    <a:bodyPr/>
                    <a:lstStyle/>
                    <a:p>
                      <a:r>
                        <a:rPr lang="en-US" sz="1200" dirty="0" err="1">
                          <a:effectLst/>
                        </a:rPr>
                        <a:t>Psykologutdanning</a:t>
                      </a:r>
                      <a:r>
                        <a:rPr lang="en-US" sz="1200" dirty="0">
                          <a:effectLst/>
                        </a:rPr>
                        <a:t>, 6-årig </a:t>
                      </a:r>
                      <a:r>
                        <a:rPr lang="en-US" sz="1200" dirty="0" err="1">
                          <a:effectLst/>
                        </a:rPr>
                        <a:t>løp</a:t>
                      </a:r>
                    </a:p>
                  </a:txBody>
                  <a:tcPr marL="68580" marR="68580" marT="0" marB="0"/>
                </a:tc>
                <a:tc>
                  <a:txBody>
                    <a:bodyPr/>
                    <a:lstStyle/>
                    <a:p>
                      <a:pPr algn="r"/>
                      <a:r>
                        <a:rPr lang="en-US" sz="1200" dirty="0">
                          <a:effectLst/>
                        </a:rPr>
                        <a:t>94</a:t>
                      </a:r>
                    </a:p>
                  </a:txBody>
                  <a:tcPr marL="68580" marR="68580" marT="0" marB="0"/>
                </a:tc>
                <a:tc>
                  <a:txBody>
                    <a:bodyPr/>
                    <a:lstStyle/>
                    <a:p>
                      <a:pPr algn="r"/>
                      <a:r>
                        <a:rPr lang="en-US" sz="1200" dirty="0">
                          <a:effectLst/>
                        </a:rPr>
                        <a:t>778</a:t>
                      </a:r>
                    </a:p>
                  </a:txBody>
                  <a:tcPr marL="68580" marR="68580" marT="0" marB="0"/>
                </a:tc>
                <a:tc>
                  <a:txBody>
                    <a:bodyPr/>
                    <a:lstStyle/>
                    <a:p>
                      <a:pPr algn="r"/>
                      <a:r>
                        <a:rPr lang="en-US" sz="1200" dirty="0">
                          <a:effectLst/>
                        </a:rPr>
                        <a:t>8.3</a:t>
                      </a:r>
                    </a:p>
                  </a:txBody>
                  <a:tcPr marL="68580" marR="68580" marT="0" marB="0"/>
                </a:tc>
                <a:extLst>
                  <a:ext uri="{0D108BD9-81ED-4DB2-BD59-A6C34878D82A}">
                    <a16:rowId xmlns:a16="http://schemas.microsoft.com/office/drawing/2014/main" val="1890638379"/>
                  </a:ext>
                </a:extLst>
              </a:tr>
              <a:tr h="190500">
                <a:tc>
                  <a:txBody>
                    <a:bodyPr/>
                    <a:lstStyle/>
                    <a:p>
                      <a:r>
                        <a:rPr lang="en-US" sz="1200" dirty="0">
                          <a:effectLst/>
                        </a:rPr>
                        <a:t>Bachelor </a:t>
                      </a:r>
                      <a:r>
                        <a:rPr lang="en-US" sz="1200" dirty="0" err="1">
                          <a:effectLst/>
                        </a:rPr>
                        <a:t>i</a:t>
                      </a:r>
                      <a:r>
                        <a:rPr lang="en-US" sz="1200" dirty="0">
                          <a:effectLst/>
                        </a:rPr>
                        <a:t> </a:t>
                      </a:r>
                      <a:r>
                        <a:rPr lang="en-US" sz="1200" dirty="0" err="1">
                          <a:effectLst/>
                        </a:rPr>
                        <a:t>fysioterapi</a:t>
                      </a:r>
                    </a:p>
                  </a:txBody>
                  <a:tcPr marL="68580" marR="68580" marT="0" marB="0"/>
                </a:tc>
                <a:tc>
                  <a:txBody>
                    <a:bodyPr/>
                    <a:lstStyle/>
                    <a:p>
                      <a:pPr algn="r"/>
                      <a:r>
                        <a:rPr lang="en-US" sz="1200" dirty="0">
                          <a:effectLst/>
                        </a:rPr>
                        <a:t>80</a:t>
                      </a:r>
                    </a:p>
                  </a:txBody>
                  <a:tcPr marL="68580" marR="68580" marT="0" marB="0"/>
                </a:tc>
                <a:tc>
                  <a:txBody>
                    <a:bodyPr/>
                    <a:lstStyle/>
                    <a:p>
                      <a:pPr algn="r"/>
                      <a:r>
                        <a:rPr lang="en-US" sz="1200" dirty="0">
                          <a:effectLst/>
                        </a:rPr>
                        <a:t>583</a:t>
                      </a:r>
                    </a:p>
                  </a:txBody>
                  <a:tcPr marL="68580" marR="68580" marT="0" marB="0"/>
                </a:tc>
                <a:tc>
                  <a:txBody>
                    <a:bodyPr/>
                    <a:lstStyle/>
                    <a:p>
                      <a:pPr algn="r"/>
                      <a:r>
                        <a:rPr lang="en-US" sz="1200" dirty="0">
                          <a:effectLst/>
                        </a:rPr>
                        <a:t>7.3</a:t>
                      </a:r>
                    </a:p>
                  </a:txBody>
                  <a:tcPr marL="68580" marR="68580" marT="0" marB="0"/>
                </a:tc>
                <a:extLst>
                  <a:ext uri="{0D108BD9-81ED-4DB2-BD59-A6C34878D82A}">
                    <a16:rowId xmlns:a16="http://schemas.microsoft.com/office/drawing/2014/main" val="2046422218"/>
                  </a:ext>
                </a:extLst>
              </a:tr>
              <a:tr h="190500">
                <a:tc>
                  <a:txBody>
                    <a:bodyPr/>
                    <a:lstStyle/>
                    <a:p>
                      <a:r>
                        <a:rPr lang="en-US" sz="1200" dirty="0" err="1">
                          <a:effectLst/>
                        </a:rPr>
                        <a:t>Medisinstudiet</a:t>
                      </a:r>
                    </a:p>
                  </a:txBody>
                  <a:tcPr marL="68580" marR="68580" marT="0" marB="0"/>
                </a:tc>
                <a:tc>
                  <a:txBody>
                    <a:bodyPr/>
                    <a:lstStyle/>
                    <a:p>
                      <a:pPr algn="r"/>
                      <a:r>
                        <a:rPr lang="en-US" sz="1200" dirty="0">
                          <a:effectLst/>
                        </a:rPr>
                        <a:t>155</a:t>
                      </a:r>
                    </a:p>
                  </a:txBody>
                  <a:tcPr marL="68580" marR="68580" marT="0" marB="0"/>
                </a:tc>
                <a:tc>
                  <a:txBody>
                    <a:bodyPr/>
                    <a:lstStyle/>
                    <a:p>
                      <a:pPr algn="r"/>
                      <a:r>
                        <a:rPr lang="en-US" sz="1200" dirty="0">
                          <a:effectLst/>
                        </a:rPr>
                        <a:t>1071</a:t>
                      </a:r>
                    </a:p>
                  </a:txBody>
                  <a:tcPr marL="68580" marR="68580" marT="0" marB="0"/>
                </a:tc>
                <a:tc>
                  <a:txBody>
                    <a:bodyPr/>
                    <a:lstStyle/>
                    <a:p>
                      <a:pPr algn="r"/>
                      <a:r>
                        <a:rPr lang="en-US" sz="1200" dirty="0">
                          <a:effectLst/>
                        </a:rPr>
                        <a:t>6.9</a:t>
                      </a:r>
                    </a:p>
                  </a:txBody>
                  <a:tcPr marL="68580" marR="68580" marT="0" marB="0"/>
                </a:tc>
                <a:extLst>
                  <a:ext uri="{0D108BD9-81ED-4DB2-BD59-A6C34878D82A}">
                    <a16:rowId xmlns:a16="http://schemas.microsoft.com/office/drawing/2014/main" val="4138023545"/>
                  </a:ext>
                </a:extLst>
              </a:tr>
              <a:tr h="190500">
                <a:tc>
                  <a:txBody>
                    <a:bodyPr/>
                    <a:lstStyle/>
                    <a:p>
                      <a:r>
                        <a:rPr lang="en-US" sz="1200" dirty="0" err="1">
                          <a:effectLst/>
                        </a:rPr>
                        <a:t>Musikkteknologi</a:t>
                      </a:r>
                      <a:r>
                        <a:rPr lang="en-US" sz="1200" dirty="0">
                          <a:effectLst/>
                        </a:rPr>
                        <a:t> - </a:t>
                      </a:r>
                      <a:r>
                        <a:rPr lang="en-US" sz="1200" dirty="0" err="1">
                          <a:effectLst/>
                        </a:rPr>
                        <a:t>bachelorstudium</a:t>
                      </a:r>
                    </a:p>
                  </a:txBody>
                  <a:tcPr marL="68580" marR="68580" marT="0" marB="0"/>
                </a:tc>
                <a:tc>
                  <a:txBody>
                    <a:bodyPr/>
                    <a:lstStyle/>
                    <a:p>
                      <a:pPr algn="r"/>
                      <a:r>
                        <a:rPr lang="en-US" sz="1200" dirty="0">
                          <a:effectLst/>
                        </a:rPr>
                        <a:t>25</a:t>
                      </a:r>
                    </a:p>
                  </a:txBody>
                  <a:tcPr marL="68580" marR="68580" marT="0" marB="0"/>
                </a:tc>
                <a:tc>
                  <a:txBody>
                    <a:bodyPr/>
                    <a:lstStyle/>
                    <a:p>
                      <a:pPr algn="r"/>
                      <a:r>
                        <a:rPr lang="en-US" sz="1200" dirty="0">
                          <a:effectLst/>
                        </a:rPr>
                        <a:t>146</a:t>
                      </a:r>
                    </a:p>
                  </a:txBody>
                  <a:tcPr marL="68580" marR="68580" marT="0" marB="0"/>
                </a:tc>
                <a:tc>
                  <a:txBody>
                    <a:bodyPr/>
                    <a:lstStyle/>
                    <a:p>
                      <a:pPr algn="r"/>
                      <a:r>
                        <a:rPr lang="en-US" sz="1200" dirty="0">
                          <a:effectLst/>
                        </a:rPr>
                        <a:t>5.8</a:t>
                      </a:r>
                    </a:p>
                  </a:txBody>
                  <a:tcPr marL="68580" marR="68580" marT="0" marB="0"/>
                </a:tc>
                <a:extLst>
                  <a:ext uri="{0D108BD9-81ED-4DB2-BD59-A6C34878D82A}">
                    <a16:rowId xmlns:a16="http://schemas.microsoft.com/office/drawing/2014/main" val="3779208543"/>
                  </a:ext>
                </a:extLst>
              </a:tr>
              <a:tr h="190500">
                <a:tc>
                  <a:txBody>
                    <a:bodyPr/>
                    <a:lstStyle/>
                    <a:p>
                      <a:r>
                        <a:rPr lang="en-US" sz="1200" dirty="0" err="1">
                          <a:effectLst/>
                        </a:rPr>
                        <a:t>Industriell</a:t>
                      </a:r>
                      <a:r>
                        <a:rPr lang="en-US" sz="1200" dirty="0">
                          <a:effectLst/>
                        </a:rPr>
                        <a:t> </a:t>
                      </a:r>
                      <a:r>
                        <a:rPr lang="en-US" sz="1200" dirty="0" err="1">
                          <a:effectLst/>
                        </a:rPr>
                        <a:t>økonomi</a:t>
                      </a:r>
                      <a:r>
                        <a:rPr lang="en-US" sz="1200" dirty="0">
                          <a:effectLst/>
                        </a:rPr>
                        <a:t> </a:t>
                      </a:r>
                      <a:r>
                        <a:rPr lang="en-US" sz="1200" dirty="0" err="1">
                          <a:effectLst/>
                        </a:rPr>
                        <a:t>og</a:t>
                      </a:r>
                      <a:r>
                        <a:rPr lang="en-US" sz="1200" dirty="0">
                          <a:effectLst/>
                        </a:rPr>
                        <a:t> </a:t>
                      </a:r>
                      <a:r>
                        <a:rPr lang="en-US" sz="1200" dirty="0" err="1">
                          <a:effectLst/>
                        </a:rPr>
                        <a:t>teknologiledelse</a:t>
                      </a:r>
                      <a:r>
                        <a:rPr lang="en-US" sz="1200" dirty="0">
                          <a:effectLst/>
                        </a:rPr>
                        <a:t> – 5-årig master</a:t>
                      </a:r>
                    </a:p>
                  </a:txBody>
                  <a:tcPr marL="68580" marR="68580" marT="0" marB="0"/>
                </a:tc>
                <a:tc>
                  <a:txBody>
                    <a:bodyPr/>
                    <a:lstStyle/>
                    <a:p>
                      <a:pPr algn="r"/>
                      <a:r>
                        <a:rPr lang="en-US" sz="1200" dirty="0">
                          <a:effectLst/>
                        </a:rPr>
                        <a:t>180</a:t>
                      </a:r>
                    </a:p>
                  </a:txBody>
                  <a:tcPr marL="68580" marR="68580" marT="0" marB="0"/>
                </a:tc>
                <a:tc>
                  <a:txBody>
                    <a:bodyPr/>
                    <a:lstStyle/>
                    <a:p>
                      <a:pPr algn="r"/>
                      <a:r>
                        <a:rPr lang="en-US" sz="1200" dirty="0">
                          <a:effectLst/>
                        </a:rPr>
                        <a:t>994</a:t>
                      </a:r>
                    </a:p>
                  </a:txBody>
                  <a:tcPr marL="68580" marR="68580" marT="0" marB="0"/>
                </a:tc>
                <a:tc>
                  <a:txBody>
                    <a:bodyPr/>
                    <a:lstStyle/>
                    <a:p>
                      <a:pPr algn="r"/>
                      <a:r>
                        <a:rPr lang="en-US" sz="1200" dirty="0">
                          <a:effectLst/>
                        </a:rPr>
                        <a:t>5.5</a:t>
                      </a:r>
                    </a:p>
                  </a:txBody>
                  <a:tcPr marL="68580" marR="68580" marT="0" marB="0"/>
                </a:tc>
                <a:extLst>
                  <a:ext uri="{0D108BD9-81ED-4DB2-BD59-A6C34878D82A}">
                    <a16:rowId xmlns:a16="http://schemas.microsoft.com/office/drawing/2014/main" val="3923966142"/>
                  </a:ext>
                </a:extLst>
              </a:tr>
              <a:tr h="190500">
                <a:tc>
                  <a:txBody>
                    <a:bodyPr/>
                    <a:lstStyle/>
                    <a:p>
                      <a:r>
                        <a:rPr lang="en-US" sz="1200" dirty="0">
                          <a:effectLst/>
                        </a:rPr>
                        <a:t>Bachelor </a:t>
                      </a:r>
                      <a:r>
                        <a:rPr lang="en-US" sz="1200" err="1">
                          <a:effectLst/>
                        </a:rPr>
                        <a:t>i</a:t>
                      </a:r>
                      <a:r>
                        <a:rPr lang="en-US" sz="1200" dirty="0">
                          <a:effectLst/>
                        </a:rPr>
                        <a:t> </a:t>
                      </a:r>
                      <a:r>
                        <a:rPr lang="en-US" sz="1200" err="1">
                          <a:effectLst/>
                        </a:rPr>
                        <a:t>nautikk</a:t>
                      </a:r>
                    </a:p>
                  </a:txBody>
                  <a:tcPr marL="68580" marR="68580" marT="0" marB="0"/>
                </a:tc>
                <a:tc>
                  <a:txBody>
                    <a:bodyPr/>
                    <a:lstStyle/>
                    <a:p>
                      <a:pPr algn="r"/>
                      <a:r>
                        <a:rPr lang="en-US" sz="1200" dirty="0">
                          <a:effectLst/>
                        </a:rPr>
                        <a:t>27</a:t>
                      </a:r>
                    </a:p>
                  </a:txBody>
                  <a:tcPr marL="68580" marR="68580" marT="0" marB="0"/>
                </a:tc>
                <a:tc>
                  <a:txBody>
                    <a:bodyPr/>
                    <a:lstStyle/>
                    <a:p>
                      <a:pPr algn="r"/>
                      <a:r>
                        <a:rPr lang="en-US" sz="1200" dirty="0">
                          <a:effectLst/>
                        </a:rPr>
                        <a:t>143</a:t>
                      </a:r>
                    </a:p>
                  </a:txBody>
                  <a:tcPr marL="68580" marR="68580" marT="0" marB="0"/>
                </a:tc>
                <a:tc>
                  <a:txBody>
                    <a:bodyPr/>
                    <a:lstStyle/>
                    <a:p>
                      <a:pPr algn="r"/>
                      <a:r>
                        <a:rPr lang="en-US" sz="1200" dirty="0">
                          <a:effectLst/>
                        </a:rPr>
                        <a:t>5.3</a:t>
                      </a:r>
                    </a:p>
                  </a:txBody>
                  <a:tcPr marL="68580" marR="68580" marT="0" marB="0"/>
                </a:tc>
                <a:extLst>
                  <a:ext uri="{0D108BD9-81ED-4DB2-BD59-A6C34878D82A}">
                    <a16:rowId xmlns:a16="http://schemas.microsoft.com/office/drawing/2014/main" val="2459368186"/>
                  </a:ext>
                </a:extLst>
              </a:tr>
              <a:tr h="190500">
                <a:tc>
                  <a:txBody>
                    <a:bodyPr/>
                    <a:lstStyle/>
                    <a:p>
                      <a:r>
                        <a:rPr lang="en-US" sz="1200" dirty="0">
                          <a:effectLst/>
                        </a:rPr>
                        <a:t>Bachelor </a:t>
                      </a:r>
                      <a:r>
                        <a:rPr lang="en-US" sz="1200" err="1">
                          <a:effectLst/>
                        </a:rPr>
                        <a:t>i</a:t>
                      </a:r>
                      <a:r>
                        <a:rPr lang="en-US" sz="1200" dirty="0">
                          <a:effectLst/>
                        </a:rPr>
                        <a:t> </a:t>
                      </a:r>
                      <a:r>
                        <a:rPr lang="en-US" sz="1200" err="1">
                          <a:effectLst/>
                        </a:rPr>
                        <a:t>informasjonsbehandling</a:t>
                      </a:r>
                    </a:p>
                  </a:txBody>
                  <a:tcPr marL="68580" marR="68580" marT="0" marB="0"/>
                </a:tc>
                <a:tc>
                  <a:txBody>
                    <a:bodyPr/>
                    <a:lstStyle/>
                    <a:p>
                      <a:pPr algn="r"/>
                      <a:r>
                        <a:rPr lang="en-US" sz="1200" dirty="0">
                          <a:effectLst/>
                        </a:rPr>
                        <a:t>55</a:t>
                      </a:r>
                    </a:p>
                  </a:txBody>
                  <a:tcPr marL="68580" marR="68580" marT="0" marB="0"/>
                </a:tc>
                <a:tc>
                  <a:txBody>
                    <a:bodyPr/>
                    <a:lstStyle/>
                    <a:p>
                      <a:pPr algn="r"/>
                      <a:r>
                        <a:rPr lang="en-US" sz="1200" dirty="0">
                          <a:effectLst/>
                        </a:rPr>
                        <a:t>291</a:t>
                      </a:r>
                    </a:p>
                  </a:txBody>
                  <a:tcPr marL="68580" marR="68580" marT="0" marB="0"/>
                </a:tc>
                <a:tc>
                  <a:txBody>
                    <a:bodyPr/>
                    <a:lstStyle/>
                    <a:p>
                      <a:pPr algn="r"/>
                      <a:r>
                        <a:rPr lang="en-US" sz="1200" dirty="0">
                          <a:effectLst/>
                        </a:rPr>
                        <a:t>5.3</a:t>
                      </a:r>
                    </a:p>
                  </a:txBody>
                  <a:tcPr marL="68580" marR="68580" marT="0" marB="0"/>
                </a:tc>
                <a:extLst>
                  <a:ext uri="{0D108BD9-81ED-4DB2-BD59-A6C34878D82A}">
                    <a16:rowId xmlns:a16="http://schemas.microsoft.com/office/drawing/2014/main" val="3687135890"/>
                  </a:ext>
                </a:extLst>
              </a:tr>
              <a:tr h="190500">
                <a:tc>
                  <a:txBody>
                    <a:bodyPr/>
                    <a:lstStyle/>
                    <a:p>
                      <a:r>
                        <a:rPr lang="en-US" sz="1200" dirty="0" err="1">
                          <a:effectLst/>
                        </a:rPr>
                        <a:t>Grafisk</a:t>
                      </a:r>
                      <a:r>
                        <a:rPr lang="en-US" sz="1200" dirty="0">
                          <a:effectLst/>
                        </a:rPr>
                        <a:t> design - </a:t>
                      </a:r>
                      <a:r>
                        <a:rPr lang="en-US" sz="1200" dirty="0" err="1">
                          <a:effectLst/>
                        </a:rPr>
                        <a:t>bachelorstudium</a:t>
                      </a:r>
                    </a:p>
                  </a:txBody>
                  <a:tcPr marL="68580" marR="68580" marT="0" marB="0"/>
                </a:tc>
                <a:tc>
                  <a:txBody>
                    <a:bodyPr/>
                    <a:lstStyle/>
                    <a:p>
                      <a:pPr algn="r"/>
                      <a:r>
                        <a:rPr lang="en-US" sz="1200" dirty="0">
                          <a:effectLst/>
                        </a:rPr>
                        <a:t>30</a:t>
                      </a:r>
                    </a:p>
                  </a:txBody>
                  <a:tcPr marL="68580" marR="68580" marT="0" marB="0"/>
                </a:tc>
                <a:tc>
                  <a:txBody>
                    <a:bodyPr/>
                    <a:lstStyle/>
                    <a:p>
                      <a:pPr algn="r"/>
                      <a:r>
                        <a:rPr lang="en-US" sz="1200" dirty="0">
                          <a:effectLst/>
                        </a:rPr>
                        <a:t>150</a:t>
                      </a:r>
                    </a:p>
                  </a:txBody>
                  <a:tcPr marL="68580" marR="68580" marT="0" marB="0"/>
                </a:tc>
                <a:tc>
                  <a:txBody>
                    <a:bodyPr/>
                    <a:lstStyle/>
                    <a:p>
                      <a:pPr algn="r"/>
                      <a:r>
                        <a:rPr lang="en-US" sz="1200" dirty="0">
                          <a:effectLst/>
                        </a:rPr>
                        <a:t>5.0</a:t>
                      </a:r>
                    </a:p>
                  </a:txBody>
                  <a:tcPr marL="68580" marR="68580" marT="0" marB="0"/>
                </a:tc>
                <a:extLst>
                  <a:ext uri="{0D108BD9-81ED-4DB2-BD59-A6C34878D82A}">
                    <a16:rowId xmlns:a16="http://schemas.microsoft.com/office/drawing/2014/main" val="1624966790"/>
                  </a:ext>
                </a:extLst>
              </a:tr>
              <a:tr h="190500">
                <a:tc>
                  <a:txBody>
                    <a:bodyPr/>
                    <a:lstStyle/>
                    <a:p>
                      <a:r>
                        <a:rPr lang="en-US" sz="1200" dirty="0">
                          <a:effectLst/>
                        </a:rPr>
                        <a:t>Bachelor </a:t>
                      </a:r>
                      <a:r>
                        <a:rPr lang="en-US" sz="1200" dirty="0" err="1">
                          <a:effectLst/>
                        </a:rPr>
                        <a:t>i</a:t>
                      </a:r>
                      <a:r>
                        <a:rPr lang="en-US" sz="1200" dirty="0">
                          <a:effectLst/>
                        </a:rPr>
                        <a:t> digital </a:t>
                      </a:r>
                      <a:r>
                        <a:rPr lang="en-US" sz="1200" dirty="0" err="1">
                          <a:effectLst/>
                        </a:rPr>
                        <a:t>forretningsutvikling</a:t>
                      </a:r>
                    </a:p>
                  </a:txBody>
                  <a:tcPr marL="68580" marR="68580" marT="0" marB="0"/>
                </a:tc>
                <a:tc>
                  <a:txBody>
                    <a:bodyPr/>
                    <a:lstStyle/>
                    <a:p>
                      <a:pPr algn="r"/>
                      <a:r>
                        <a:rPr lang="en-US" sz="1200" dirty="0">
                          <a:effectLst/>
                        </a:rPr>
                        <a:t>65</a:t>
                      </a:r>
                    </a:p>
                  </a:txBody>
                  <a:tcPr marL="68580" marR="68580" marT="0" marB="0"/>
                </a:tc>
                <a:tc>
                  <a:txBody>
                    <a:bodyPr/>
                    <a:lstStyle/>
                    <a:p>
                      <a:pPr algn="r"/>
                      <a:r>
                        <a:rPr lang="en-US" sz="1200" dirty="0">
                          <a:effectLst/>
                        </a:rPr>
                        <a:t>323</a:t>
                      </a:r>
                    </a:p>
                  </a:txBody>
                  <a:tcPr marL="68580" marR="68580" marT="0" marB="0"/>
                </a:tc>
                <a:tc>
                  <a:txBody>
                    <a:bodyPr/>
                    <a:lstStyle/>
                    <a:p>
                      <a:pPr algn="r"/>
                      <a:r>
                        <a:rPr lang="en-US" sz="1200" dirty="0">
                          <a:effectLst/>
                        </a:rPr>
                        <a:t>5.0</a:t>
                      </a:r>
                    </a:p>
                  </a:txBody>
                  <a:tcPr marL="68580" marR="68580" marT="0" marB="0"/>
                </a:tc>
                <a:extLst>
                  <a:ext uri="{0D108BD9-81ED-4DB2-BD59-A6C34878D82A}">
                    <a16:rowId xmlns:a16="http://schemas.microsoft.com/office/drawing/2014/main" val="2245179042"/>
                  </a:ext>
                </a:extLst>
              </a:tr>
            </a:tbl>
          </a:graphicData>
        </a:graphic>
      </p:graphicFrame>
      <p:sp>
        <p:nvSpPr>
          <p:cNvPr id="8" name="TextBox 7">
            <a:extLst>
              <a:ext uri="{FF2B5EF4-FFF2-40B4-BE49-F238E27FC236}">
                <a16:creationId xmlns:a16="http://schemas.microsoft.com/office/drawing/2014/main" id="{D3669A1B-D92A-4F5D-B458-CCE3F25AFA80}"/>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27025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l="-212"/>
          <a:stretch/>
        </p:blipFill>
        <p:spPr>
          <a:xfrm>
            <a:off x="2769270" y="1298681"/>
            <a:ext cx="6374730" cy="2925928"/>
          </a:xfrm>
          <a:prstGeom prst="rect">
            <a:avLst/>
          </a:prstGeom>
        </p:spPr>
      </p:pic>
      <p:sp>
        <p:nvSpPr>
          <p:cNvPr id="6" name="Rectangle 2"/>
          <p:cNvSpPr txBox="1">
            <a:spLocks noChangeArrowheads="1"/>
          </p:cNvSpPr>
          <p:nvPr/>
        </p:nvSpPr>
        <p:spPr>
          <a:xfrm>
            <a:off x="288079" y="1276794"/>
            <a:ext cx="2427689" cy="2925928"/>
          </a:xfrm>
          <a:prstGeom prst="rect">
            <a:avLst/>
          </a:prstGeom>
        </p:spPr>
        <p:txBody>
          <a:bodyPr vert="horz" lIns="68580" tIns="34290" rIns="68580" bIns="34290" rtlCol="0" anchor="t">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buFont typeface="Arial" panose="020B0604020202020204" pitchFamily="34" charset="0"/>
              <a:buChar char="•"/>
            </a:pPr>
            <a:r>
              <a:rPr lang="nb-NO" sz="1550" dirty="0"/>
              <a:t>7 586 bachelor- og mastergrader (2019)</a:t>
            </a:r>
          </a:p>
          <a:p>
            <a:pPr marL="257175" indent="-257175" algn="l">
              <a:buFont typeface="Arial" panose="020B0604020202020204" pitchFamily="34" charset="0"/>
              <a:buChar char="•"/>
            </a:pPr>
            <a:endParaRPr lang="nb-NO" sz="1575" dirty="0">
              <a:cs typeface="Arial"/>
            </a:endParaRPr>
          </a:p>
          <a:p>
            <a:pPr marL="257175" indent="-257175" algn="l">
              <a:buFont typeface="Arial" panose="020B0604020202020204" pitchFamily="34" charset="0"/>
              <a:buChar char="•"/>
            </a:pPr>
            <a:r>
              <a:rPr lang="nn-NO" sz="1550" dirty="0">
                <a:latin typeface="Arial"/>
                <a:cs typeface="Arial"/>
              </a:rPr>
              <a:t>384 doktorgrader (2020)</a:t>
            </a:r>
          </a:p>
          <a:p>
            <a:pPr algn="l"/>
            <a:endParaRPr lang="nn-NO" sz="1575" dirty="0">
              <a:latin typeface="Arial"/>
              <a:cs typeface="Arial"/>
            </a:endParaRPr>
          </a:p>
          <a:p>
            <a:pPr marL="257175" indent="-257175" algn="l">
              <a:buFont typeface="Arial" panose="020B0604020202020204" pitchFamily="34" charset="0"/>
              <a:buChar char="•"/>
            </a:pPr>
            <a:r>
              <a:rPr lang="nb-NO" sz="1550" dirty="0"/>
              <a:t>4 624 studenter på videreutdanning med studiepoeng og erfaringsbaserte masterprogram (2019)</a:t>
            </a:r>
            <a:endParaRPr lang="nn-NO" sz="1575" dirty="0">
              <a:latin typeface="Arial"/>
              <a:cs typeface="Arial"/>
            </a:endParaRPr>
          </a:p>
        </p:txBody>
      </p:sp>
      <p:sp>
        <p:nvSpPr>
          <p:cNvPr id="7" name="Rectangle 4"/>
          <p:cNvSpPr txBox="1">
            <a:spLocks noChangeArrowheads="1"/>
          </p:cNvSpPr>
          <p:nvPr/>
        </p:nvSpPr>
        <p:spPr>
          <a:xfrm>
            <a:off x="337500" y="294301"/>
            <a:ext cx="8265176" cy="612980"/>
          </a:xfrm>
          <a:prstGeom prst="rect">
            <a:avLst/>
          </a:prstGeom>
        </p:spPr>
        <p:txBody>
          <a:bodyPr lIns="91440" tIns="45720" rIns="91440" bIns="45720"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rgbClr val="000000"/>
                </a:solidFill>
                <a:latin typeface="Arial"/>
                <a:cs typeface="Arial"/>
              </a:rPr>
              <a:t>Antall uteksaminerte studenter</a:t>
            </a:r>
            <a:endParaRPr lang="nb-NO" sz="3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59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7114" y="328225"/>
            <a:ext cx="4537538" cy="761723"/>
          </a:xfrm>
        </p:spPr>
        <p:txBody>
          <a:bodyPr>
            <a:normAutofit fontScale="90000"/>
          </a:bodyPr>
          <a:lstStyle/>
          <a:p>
            <a:r>
              <a:rPr lang="nb-NO" sz="3000" dirty="0"/>
              <a:t>NTNU VIDERE</a:t>
            </a:r>
            <a:br>
              <a:rPr lang="nb-NO" sz="3000" dirty="0"/>
            </a:br>
            <a:r>
              <a:rPr lang="nb-NO" sz="1800" dirty="0"/>
              <a:t>Videreutdanning og deltidsstudier</a:t>
            </a:r>
          </a:p>
        </p:txBody>
      </p:sp>
      <p:sp>
        <p:nvSpPr>
          <p:cNvPr id="3" name="Plassholder for innhold 2"/>
          <p:cNvSpPr>
            <a:spLocks noGrp="1"/>
          </p:cNvSpPr>
          <p:nvPr>
            <p:ph idx="1"/>
          </p:nvPr>
        </p:nvSpPr>
        <p:spPr>
          <a:xfrm>
            <a:off x="247114" y="961086"/>
            <a:ext cx="4537539" cy="4052015"/>
          </a:xfrm>
        </p:spPr>
        <p:txBody>
          <a:bodyPr>
            <a:normAutofit/>
          </a:bodyPr>
          <a:lstStyle/>
          <a:p>
            <a:pPr marL="0" indent="0">
              <a:buNone/>
            </a:pPr>
            <a:endParaRPr lang="nb-NO" sz="1575" dirty="0"/>
          </a:p>
          <a:p>
            <a:pPr marL="0" indent="0">
              <a:buNone/>
            </a:pPr>
            <a:r>
              <a:rPr lang="nb-NO" sz="2000" i="1" dirty="0"/>
              <a:t>Utdanning tilpasset deg i arbeidslivet</a:t>
            </a:r>
            <a:br>
              <a:rPr lang="nb-NO" i="1" dirty="0"/>
            </a:br>
            <a:endParaRPr lang="nb-NO" i="1" dirty="0"/>
          </a:p>
          <a:p>
            <a:r>
              <a:rPr lang="nb-NO" sz="1800" dirty="0"/>
              <a:t>Kurs av kortere og lengre varighet med studiepoeng</a:t>
            </a:r>
          </a:p>
          <a:p>
            <a:r>
              <a:rPr lang="nb-NO" sz="1800" dirty="0"/>
              <a:t>Fleksibel undervisning: </a:t>
            </a:r>
            <a:br>
              <a:rPr lang="nb-NO" sz="1800" dirty="0"/>
            </a:br>
            <a:r>
              <a:rPr lang="nb-NO" sz="1800" dirty="0"/>
              <a:t>nettbasert kurs og kurs med samlinger</a:t>
            </a:r>
          </a:p>
          <a:p>
            <a:r>
              <a:rPr lang="nb-NO" sz="1800" dirty="0"/>
              <a:t>Bachelor- og masternivå</a:t>
            </a:r>
          </a:p>
          <a:p>
            <a:r>
              <a:rPr lang="nb-NO" sz="1800" dirty="0"/>
              <a:t>Skreddersøm i samarbeid med offentlig og privat virksomhet</a:t>
            </a:r>
          </a:p>
          <a:p>
            <a:pPr marL="0" indent="0">
              <a:buNone/>
            </a:pPr>
            <a:endParaRPr lang="nb-NO" sz="1575" dirty="0"/>
          </a:p>
        </p:txBody>
      </p:sp>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8460" y="-13941"/>
            <a:ext cx="4185541" cy="5157441"/>
          </a:xfrm>
          <a:prstGeom prst="rect">
            <a:avLst/>
          </a:prstGeom>
        </p:spPr>
      </p:pic>
    </p:spTree>
    <p:extLst>
      <p:ext uri="{BB962C8B-B14F-4D97-AF65-F5344CB8AC3E}">
        <p14:creationId xmlns:p14="http://schemas.microsoft.com/office/powerpoint/2010/main" val="245205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B9A8B2-4DDB-45A8-8866-64BA0E1C0F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5824" y="1"/>
            <a:ext cx="4904987" cy="5146073"/>
          </a:xfrm>
          <a:prstGeom prst="rect">
            <a:avLst/>
          </a:prstGeom>
          <a:effectLst/>
        </p:spPr>
      </p:pic>
      <p:sp>
        <p:nvSpPr>
          <p:cNvPr id="2" name="Tittel 1"/>
          <p:cNvSpPr>
            <a:spLocks noGrp="1"/>
          </p:cNvSpPr>
          <p:nvPr>
            <p:ph type="title"/>
          </p:nvPr>
        </p:nvSpPr>
        <p:spPr>
          <a:xfrm>
            <a:off x="248826" y="713678"/>
            <a:ext cx="3429461" cy="1475560"/>
          </a:xfrm>
        </p:spPr>
        <p:txBody>
          <a:bodyPr>
            <a:noAutofit/>
          </a:bodyPr>
          <a:lstStyle/>
          <a:p>
            <a:r>
              <a:rPr lang="nb-NO" sz="3000" dirty="0"/>
              <a:t>Hvorfor velger studentene NTNU?</a:t>
            </a:r>
          </a:p>
        </p:txBody>
      </p:sp>
      <p:sp>
        <p:nvSpPr>
          <p:cNvPr id="3" name="Plassholder for innhold 2"/>
          <p:cNvSpPr>
            <a:spLocks noGrp="1"/>
          </p:cNvSpPr>
          <p:nvPr>
            <p:ph idx="1"/>
          </p:nvPr>
        </p:nvSpPr>
        <p:spPr>
          <a:xfrm>
            <a:off x="257075" y="2253946"/>
            <a:ext cx="3150978" cy="1758334"/>
          </a:xfrm>
        </p:spPr>
        <p:txBody>
          <a:bodyPr vert="horz" lIns="68580" tIns="34290" rIns="68580" bIns="34290" rtlCol="0" anchor="t">
            <a:normAutofit/>
          </a:bodyPr>
          <a:lstStyle/>
          <a:p>
            <a:pPr marL="0" indent="0">
              <a:lnSpc>
                <a:spcPct val="150000"/>
              </a:lnSpc>
              <a:buNone/>
            </a:pPr>
            <a:r>
              <a:rPr lang="nb-NO" sz="1575" dirty="0"/>
              <a:t>Faglig kvalitet og gode muligheter</a:t>
            </a:r>
            <a:endParaRPr lang="en-US" sz="1575" dirty="0"/>
          </a:p>
          <a:p>
            <a:pPr marL="0" indent="0">
              <a:lnSpc>
                <a:spcPct val="150000"/>
              </a:lnSpc>
              <a:buNone/>
            </a:pPr>
            <a:r>
              <a:rPr lang="nb-NO" sz="1575" dirty="0"/>
              <a:t>Godt </a:t>
            </a:r>
            <a:r>
              <a:rPr lang="nb-NO" sz="1575" dirty="0">
                <a:latin typeface="+mn-lt"/>
              </a:rPr>
              <a:t>studiemiljø</a:t>
            </a:r>
          </a:p>
          <a:p>
            <a:pPr marL="0" indent="0">
              <a:lnSpc>
                <a:spcPct val="150000"/>
              </a:lnSpc>
              <a:buNone/>
            </a:pPr>
            <a:r>
              <a:rPr lang="nb-NO" sz="1575" dirty="0"/>
              <a:t>Jobbmuligheter</a:t>
            </a:r>
          </a:p>
        </p:txBody>
      </p:sp>
    </p:spTree>
    <p:extLst>
      <p:ext uri="{BB962C8B-B14F-4D97-AF65-F5344CB8AC3E}">
        <p14:creationId xmlns:p14="http://schemas.microsoft.com/office/powerpoint/2010/main" val="1861359297"/>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3636</Words>
  <Application>Microsoft Office PowerPoint</Application>
  <PresentationFormat>On-screen Show (16:9)</PresentationFormat>
  <Paragraphs>684</Paragraphs>
  <Slides>33</Slides>
  <Notes>30</Notes>
  <HiddenSlides>5</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Office-tema</vt:lpstr>
      <vt:lpstr>UTDANNING</vt:lpstr>
      <vt:lpstr>PowerPoint Presentation</vt:lpstr>
      <vt:lpstr>PowerPoint Presentation</vt:lpstr>
      <vt:lpstr>Internasjonalisering av utdanning ved NTNU</vt:lpstr>
      <vt:lpstr>PowerPoint Presentation</vt:lpstr>
      <vt:lpstr>10 på topp studier</vt:lpstr>
      <vt:lpstr>PowerPoint Presentation</vt:lpstr>
      <vt:lpstr>NTNU VIDERE Videreutdanning og deltidsstudier</vt:lpstr>
      <vt:lpstr>Hvorfor velger studentene NTNU?</vt:lpstr>
      <vt:lpstr>Jobbmuligheter</vt:lpstr>
      <vt:lpstr>Rekruttering av kvinner</vt:lpstr>
      <vt:lpstr>NTNU  Toppundervisning</vt:lpstr>
      <vt:lpstr>Formativ testing og tilbakemelding</vt:lpstr>
      <vt:lpstr>χ: Collective. Individual</vt:lpstr>
      <vt:lpstr>ACT! ACTive learning in core  courses in mathematics and statistics  for engineering education</vt:lpstr>
      <vt:lpstr>PowerPoint Presentation</vt:lpstr>
      <vt:lpstr>SALTO Studentaktiv læring med to-campus organisering</vt:lpstr>
      <vt:lpstr>IT i Utdanning</vt:lpstr>
      <vt:lpstr>E-læringsplattform  – Blackboard</vt:lpstr>
      <vt:lpstr>Digital vurdering kvalitet – modernisering – standardisering og effektivisering</vt:lpstr>
      <vt:lpstr>PowerPoint Presentation</vt:lpstr>
      <vt:lpstr>Læringsareal</vt:lpstr>
      <vt:lpstr>Læringsareal</vt:lpstr>
      <vt:lpstr> Videoproduksjon</vt:lpstr>
      <vt:lpstr>Pedagogisk  støtte og  kompetanse- heving</vt:lpstr>
      <vt:lpstr>Utdanningsfaglig basiskompetanse  – utvikling og pilotering av nytt tilbud</vt:lpstr>
      <vt:lpstr>Pedagogisk merittering</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Siv Ingrid Ekra</cp:lastModifiedBy>
  <cp:revision>284</cp:revision>
  <dcterms:created xsi:type="dcterms:W3CDTF">2013-06-10T16:56:09Z</dcterms:created>
  <dcterms:modified xsi:type="dcterms:W3CDTF">2021-02-03T11:59:26Z</dcterms:modified>
</cp:coreProperties>
</file>