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7.xml" ContentType="application/vnd.openxmlformats-officedocument.presentationml.notesSlide+xml"/>
  <Override PartName="/ppt/charts/chart23.xml" ContentType="application/vnd.openxmlformats-officedocument.drawingml.chart+xml"/>
  <Override PartName="/ppt/theme/themeOverride1.xml" ContentType="application/vnd.openxmlformats-officedocument.themeOverride+xml"/>
  <Override PartName="/ppt/notesSlides/notesSlide38.xml" ContentType="application/vnd.openxmlformats-officedocument.presentationml.notesSl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6" r:id="rId2"/>
    <p:sldId id="768" r:id="rId3"/>
    <p:sldId id="769" r:id="rId4"/>
    <p:sldId id="753" r:id="rId5"/>
    <p:sldId id="754" r:id="rId6"/>
    <p:sldId id="669" r:id="rId7"/>
    <p:sldId id="673" r:id="rId8"/>
    <p:sldId id="801" r:id="rId9"/>
    <p:sldId id="802" r:id="rId10"/>
    <p:sldId id="803" r:id="rId11"/>
    <p:sldId id="804" r:id="rId12"/>
    <p:sldId id="805" r:id="rId13"/>
    <p:sldId id="806" r:id="rId14"/>
    <p:sldId id="807" r:id="rId15"/>
    <p:sldId id="788" r:id="rId16"/>
    <p:sldId id="799" r:id="rId17"/>
    <p:sldId id="800" r:id="rId18"/>
    <p:sldId id="683" r:id="rId19"/>
    <p:sldId id="682" r:id="rId20"/>
    <p:sldId id="688" r:id="rId21"/>
    <p:sldId id="689" r:id="rId22"/>
    <p:sldId id="690" r:id="rId23"/>
    <p:sldId id="691" r:id="rId24"/>
    <p:sldId id="755" r:id="rId25"/>
    <p:sldId id="791" r:id="rId26"/>
    <p:sldId id="718" r:id="rId27"/>
    <p:sldId id="784" r:id="rId28"/>
    <p:sldId id="706" r:id="rId29"/>
    <p:sldId id="746" r:id="rId30"/>
    <p:sldId id="759" r:id="rId31"/>
    <p:sldId id="744" r:id="rId32"/>
    <p:sldId id="738" r:id="rId33"/>
    <p:sldId id="760" r:id="rId34"/>
    <p:sldId id="748" r:id="rId35"/>
    <p:sldId id="741" r:id="rId36"/>
    <p:sldId id="742" r:id="rId37"/>
    <p:sldId id="692" r:id="rId38"/>
    <p:sldId id="761" r:id="rId39"/>
    <p:sldId id="762" r:id="rId40"/>
    <p:sldId id="763" r:id="rId41"/>
    <p:sldId id="764" r:id="rId42"/>
    <p:sldId id="698" r:id="rId43"/>
    <p:sldId id="765" r:id="rId44"/>
    <p:sldId id="766" r:id="rId45"/>
    <p:sldId id="767" r:id="rId46"/>
    <p:sldId id="808" r:id="rId47"/>
    <p:sldId id="703" r:id="rId48"/>
    <p:sldId id="705" r:id="rId49"/>
    <p:sldId id="756" r:id="rId50"/>
    <p:sldId id="715" r:id="rId51"/>
    <p:sldId id="775" r:id="rId52"/>
    <p:sldId id="776" r:id="rId53"/>
    <p:sldId id="780" r:id="rId54"/>
    <p:sldId id="779" r:id="rId55"/>
    <p:sldId id="737" r:id="rId56"/>
    <p:sldId id="714" r:id="rId57"/>
    <p:sldId id="789" r:id="rId58"/>
    <p:sldId id="790" r:id="rId59"/>
    <p:sldId id="792" r:id="rId60"/>
    <p:sldId id="793" r:id="rId61"/>
    <p:sldId id="797" r:id="rId62"/>
    <p:sldId id="798" r:id="rId63"/>
    <p:sldId id="781" r:id="rId64"/>
    <p:sldId id="713" r:id="rId65"/>
    <p:sldId id="717" r:id="rId66"/>
    <p:sldId id="757" r:id="rId67"/>
    <p:sldId id="734" r:id="rId68"/>
    <p:sldId id="728" r:id="rId69"/>
    <p:sldId id="732" r:id="rId70"/>
    <p:sldId id="735" r:id="rId71"/>
    <p:sldId id="749" r:id="rId72"/>
    <p:sldId id="771" r:id="rId73"/>
    <p:sldId id="772" r:id="rId74"/>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6E6BC-921D-EAE5-82F9-BF4BDA867221}" v="4" dt="2021-12-10T11:40:06.587"/>
    <p1510:client id="{73B721AC-1D14-4320-A9A7-8AF447E5847E}" v="9" dt="2021-03-24T13:14:30.325"/>
    <p1510:client id="{B324A03E-ED15-1DCC-BDB0-6270A0A20133}" v="665" dt="2021-04-08T17:55:41.310"/>
  </p1510:revLst>
</p1510:revInfo>
</file>

<file path=ppt/tableStyles.xml><?xml version="1.0" encoding="utf-8"?>
<a:tblStyleLst xmlns:a="http://schemas.openxmlformats.org/drawingml/2006/main" def="{5C22544A-7EE6-4342-B048-85BDC9FD1C3A}">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77" autoAdjust="0"/>
  </p:normalViewPr>
  <p:slideViewPr>
    <p:cSldViewPr snapToGrid="0">
      <p:cViewPr varScale="1">
        <p:scale>
          <a:sx n="105" d="100"/>
          <a:sy n="105" d="100"/>
        </p:scale>
        <p:origin x="72" y="7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v Ingrid Ekra" userId="S::sivek@ntnu.no::d5c91d60-6514-4a32-9513-c6ccc78b0893" providerId="AD" clId="Web-{C704DB99-4C9C-E813-CC12-9230AC768F1A}"/>
    <pc:docChg chg="modSld">
      <pc:chgData name="Siv Ingrid Ekra" userId="S::sivek@ntnu.no::d5c91d60-6514-4a32-9513-c6ccc78b0893" providerId="AD" clId="Web-{C704DB99-4C9C-E813-CC12-9230AC768F1A}" dt="2020-11-09T09:39:04.854" v="3" actId="20577"/>
      <pc:docMkLst>
        <pc:docMk/>
      </pc:docMkLst>
      <pc:sldChg chg="modSp">
        <pc:chgData name="Siv Ingrid Ekra" userId="S::sivek@ntnu.no::d5c91d60-6514-4a32-9513-c6ccc78b0893" providerId="AD" clId="Web-{C704DB99-4C9C-E813-CC12-9230AC768F1A}" dt="2020-11-09T09:39:04.854" v="3" actId="20577"/>
        <pc:sldMkLst>
          <pc:docMk/>
          <pc:sldMk cId="211693812" sldId="718"/>
        </pc:sldMkLst>
        <pc:spChg chg="mod">
          <ac:chgData name="Siv Ingrid Ekra" userId="S::sivek@ntnu.no::d5c91d60-6514-4a32-9513-c6ccc78b0893" providerId="AD" clId="Web-{C704DB99-4C9C-E813-CC12-9230AC768F1A}" dt="2020-11-09T09:39:04.854" v="3" actId="20577"/>
          <ac:spMkLst>
            <pc:docMk/>
            <pc:sldMk cId="211693812" sldId="718"/>
            <ac:spMk id="6" creationId="{00000000-0000-0000-0000-000000000000}"/>
          </ac:spMkLst>
        </pc:spChg>
      </pc:sldChg>
    </pc:docChg>
  </pc:docChgLst>
  <pc:docChgLst>
    <pc:chgData name="Siv Ingrid Ekra" userId="S::sivek@ntnu.no::d5c91d60-6514-4a32-9513-c6ccc78b0893" providerId="AD" clId="Web-{7ABD178C-6378-36CA-9F37-0C55D8A43321}"/>
    <pc:docChg chg="modSld">
      <pc:chgData name="Siv Ingrid Ekra" userId="S::sivek@ntnu.no::d5c91d60-6514-4a32-9513-c6ccc78b0893" providerId="AD" clId="Web-{7ABD178C-6378-36CA-9F37-0C55D8A43321}" dt="2020-11-26T12:48:47.669" v="9"/>
      <pc:docMkLst>
        <pc:docMk/>
      </pc:docMkLst>
      <pc:sldChg chg="modNotes">
        <pc:chgData name="Siv Ingrid Ekra" userId="S::sivek@ntnu.no::d5c91d60-6514-4a32-9513-c6ccc78b0893" providerId="AD" clId="Web-{7ABD178C-6378-36CA-9F37-0C55D8A43321}" dt="2020-11-26T12:48:47.669" v="9"/>
        <pc:sldMkLst>
          <pc:docMk/>
          <pc:sldMk cId="50836760" sldId="784"/>
        </pc:sldMkLst>
      </pc:sldChg>
    </pc:docChg>
  </pc:docChgLst>
  <pc:docChgLst>
    <pc:chgData name="Andreas Slettebak Wangen" userId="6e9333d3-d30c-4b56-833f-bdebd9220384" providerId="ADAL" clId="{5D3FBD47-F570-4872-BFB5-A66D79473A84}"/>
    <pc:docChg chg="modSld">
      <pc:chgData name="Andreas Slettebak Wangen" userId="6e9333d3-d30c-4b56-833f-bdebd9220384" providerId="ADAL" clId="{5D3FBD47-F570-4872-BFB5-A66D79473A84}" dt="2020-02-25T07:38:10.946" v="33" actId="20577"/>
      <pc:docMkLst>
        <pc:docMk/>
      </pc:docMkLst>
      <pc:sldChg chg="addSp delSp modSp mod modNotesTx">
        <pc:chgData name="Andreas Slettebak Wangen" userId="6e9333d3-d30c-4b56-833f-bdebd9220384" providerId="ADAL" clId="{5D3FBD47-F570-4872-BFB5-A66D79473A84}" dt="2020-02-25T07:38:10.946" v="33" actId="20577"/>
        <pc:sldMkLst>
          <pc:docMk/>
          <pc:sldMk cId="2248769" sldId="676"/>
        </pc:sldMkLst>
        <pc:spChg chg="mod">
          <ac:chgData name="Andreas Slettebak Wangen" userId="6e9333d3-d30c-4b56-833f-bdebd9220384" providerId="ADAL" clId="{5D3FBD47-F570-4872-BFB5-A66D79473A84}" dt="2020-02-24T14:24:51.821" v="14" actId="20577"/>
          <ac:spMkLst>
            <pc:docMk/>
            <pc:sldMk cId="2248769" sldId="676"/>
            <ac:spMk id="2" creationId="{00000000-0000-0000-0000-000000000000}"/>
          </ac:spMkLst>
        </pc:spChg>
        <pc:spChg chg="mod">
          <ac:chgData name="Andreas Slettebak Wangen" userId="6e9333d3-d30c-4b56-833f-bdebd9220384" providerId="ADAL" clId="{5D3FBD47-F570-4872-BFB5-A66D79473A84}" dt="2020-02-24T14:24:57.350" v="18" actId="20577"/>
          <ac:spMkLst>
            <pc:docMk/>
            <pc:sldMk cId="2248769" sldId="676"/>
            <ac:spMk id="6" creationId="{00000000-0000-0000-0000-000000000000}"/>
          </ac:spMkLst>
        </pc:spChg>
        <pc:graphicFrameChg chg="add mod">
          <ac:chgData name="Andreas Slettebak Wangen" userId="6e9333d3-d30c-4b56-833f-bdebd9220384" providerId="ADAL" clId="{5D3FBD47-F570-4872-BFB5-A66D79473A84}" dt="2020-02-24T14:24:47.807" v="12" actId="14100"/>
          <ac:graphicFrameMkLst>
            <pc:docMk/>
            <pc:sldMk cId="2248769" sldId="676"/>
            <ac:graphicFrameMk id="7" creationId="{D8C939FE-AEEF-4BDA-B3AA-802A8E65F076}"/>
          </ac:graphicFrameMkLst>
        </pc:graphicFrameChg>
        <pc:graphicFrameChg chg="del mod">
          <ac:chgData name="Andreas Slettebak Wangen" userId="6e9333d3-d30c-4b56-833f-bdebd9220384" providerId="ADAL" clId="{5D3FBD47-F570-4872-BFB5-A66D79473A84}" dt="2020-02-24T14:24:41.595" v="8" actId="478"/>
          <ac:graphicFrameMkLst>
            <pc:docMk/>
            <pc:sldMk cId="2248769" sldId="676"/>
            <ac:graphicFrameMk id="8" creationId="{00000000-0000-0000-0000-000000000000}"/>
          </ac:graphicFrameMkLst>
        </pc:graphicFrameChg>
      </pc:sldChg>
      <pc:sldChg chg="addSp delSp modSp mod">
        <pc:chgData name="Andreas Slettebak Wangen" userId="6e9333d3-d30c-4b56-833f-bdebd9220384" providerId="ADAL" clId="{5D3FBD47-F570-4872-BFB5-A66D79473A84}" dt="2020-02-24T14:25:48.823" v="23" actId="14100"/>
        <pc:sldMkLst>
          <pc:docMk/>
          <pc:sldMk cId="3700691356" sldId="677"/>
        </pc:sldMkLst>
        <pc:spChg chg="mod">
          <ac:chgData name="Andreas Slettebak Wangen" userId="6e9333d3-d30c-4b56-833f-bdebd9220384" providerId="ADAL" clId="{5D3FBD47-F570-4872-BFB5-A66D79473A84}" dt="2020-02-24T14:15:09.384" v="6" actId="20577"/>
          <ac:spMkLst>
            <pc:docMk/>
            <pc:sldMk cId="3700691356" sldId="677"/>
            <ac:spMk id="2" creationId="{00000000-0000-0000-0000-000000000000}"/>
          </ac:spMkLst>
        </pc:spChg>
        <pc:graphicFrameChg chg="del">
          <ac:chgData name="Andreas Slettebak Wangen" userId="6e9333d3-d30c-4b56-833f-bdebd9220384" providerId="ADAL" clId="{5D3FBD47-F570-4872-BFB5-A66D79473A84}" dt="2020-02-24T14:14:57.672" v="0" actId="478"/>
          <ac:graphicFrameMkLst>
            <pc:docMk/>
            <pc:sldMk cId="3700691356" sldId="677"/>
            <ac:graphicFrameMk id="5" creationId="{00000000-0000-0000-0000-000000000000}"/>
          </ac:graphicFrameMkLst>
        </pc:graphicFrameChg>
        <pc:graphicFrameChg chg="add del mod">
          <ac:chgData name="Andreas Slettebak Wangen" userId="6e9333d3-d30c-4b56-833f-bdebd9220384" providerId="ADAL" clId="{5D3FBD47-F570-4872-BFB5-A66D79473A84}" dt="2020-02-24T14:25:42.341" v="19" actId="478"/>
          <ac:graphicFrameMkLst>
            <pc:docMk/>
            <pc:sldMk cId="3700691356" sldId="677"/>
            <ac:graphicFrameMk id="6" creationId="{5BE5635D-B59B-4C37-8221-0E6A8438B354}"/>
          </ac:graphicFrameMkLst>
        </pc:graphicFrameChg>
        <pc:graphicFrameChg chg="add mod">
          <ac:chgData name="Andreas Slettebak Wangen" userId="6e9333d3-d30c-4b56-833f-bdebd9220384" providerId="ADAL" clId="{5D3FBD47-F570-4872-BFB5-A66D79473A84}" dt="2020-02-24T14:25:48.823" v="23" actId="14100"/>
          <ac:graphicFrameMkLst>
            <pc:docMk/>
            <pc:sldMk cId="3700691356" sldId="677"/>
            <ac:graphicFrameMk id="7" creationId="{86953238-5218-45AE-B3EB-AA3670C1A6B4}"/>
          </ac:graphicFrameMkLst>
        </pc:graphicFrameChg>
      </pc:sldChg>
    </pc:docChg>
  </pc:docChgLst>
  <pc:docChgLst>
    <pc:chgData name="Siv Ingrid Ekra" userId="d5c91d60-6514-4a32-9513-c6ccc78b0893" providerId="ADAL" clId="{73B721AC-1D14-4320-A9A7-8AF447E5847E}"/>
    <pc:docChg chg="undo custSel addSld delSld modSld">
      <pc:chgData name="Siv Ingrid Ekra" userId="d5c91d60-6514-4a32-9513-c6ccc78b0893" providerId="ADAL" clId="{73B721AC-1D14-4320-A9A7-8AF447E5847E}" dt="2021-03-24T13:15:48.526" v="402" actId="1076"/>
      <pc:docMkLst>
        <pc:docMk/>
      </pc:docMkLst>
      <pc:sldChg chg="del">
        <pc:chgData name="Siv Ingrid Ekra" userId="d5c91d60-6514-4a32-9513-c6ccc78b0893" providerId="ADAL" clId="{73B721AC-1D14-4320-A9A7-8AF447E5847E}" dt="2021-03-24T13:08:39.659" v="12" actId="47"/>
        <pc:sldMkLst>
          <pc:docMk/>
          <pc:sldMk cId="1540406346" sldId="711"/>
        </pc:sldMkLst>
      </pc:sldChg>
      <pc:sldChg chg="del">
        <pc:chgData name="Siv Ingrid Ekra" userId="d5c91d60-6514-4a32-9513-c6ccc78b0893" providerId="ADAL" clId="{73B721AC-1D14-4320-A9A7-8AF447E5847E}" dt="2021-03-24T13:06:39.145" v="1" actId="47"/>
        <pc:sldMkLst>
          <pc:docMk/>
          <pc:sldMk cId="3739816787" sldId="782"/>
        </pc:sldMkLst>
      </pc:sldChg>
      <pc:sldChg chg="del">
        <pc:chgData name="Siv Ingrid Ekra" userId="d5c91d60-6514-4a32-9513-c6ccc78b0893" providerId="ADAL" clId="{73B721AC-1D14-4320-A9A7-8AF447E5847E}" dt="2021-03-24T13:06:56.952" v="3" actId="47"/>
        <pc:sldMkLst>
          <pc:docMk/>
          <pc:sldMk cId="1265023529" sldId="783"/>
        </pc:sldMkLst>
      </pc:sldChg>
      <pc:sldChg chg="add">
        <pc:chgData name="Siv Ingrid Ekra" userId="d5c91d60-6514-4a32-9513-c6ccc78b0893" providerId="ADAL" clId="{73B721AC-1D14-4320-A9A7-8AF447E5847E}" dt="2021-03-24T13:06:35.147" v="0"/>
        <pc:sldMkLst>
          <pc:docMk/>
          <pc:sldMk cId="3675223323" sldId="801"/>
        </pc:sldMkLst>
      </pc:sldChg>
      <pc:sldChg chg="add">
        <pc:chgData name="Siv Ingrid Ekra" userId="d5c91d60-6514-4a32-9513-c6ccc78b0893" providerId="ADAL" clId="{73B721AC-1D14-4320-A9A7-8AF447E5847E}" dt="2021-03-24T13:06:53.224" v="2"/>
        <pc:sldMkLst>
          <pc:docMk/>
          <pc:sldMk cId="3334349508" sldId="802"/>
        </pc:sldMkLst>
      </pc:sldChg>
      <pc:sldChg chg="add modNotesTx">
        <pc:chgData name="Siv Ingrid Ekra" userId="d5c91d60-6514-4a32-9513-c6ccc78b0893" providerId="ADAL" clId="{73B721AC-1D14-4320-A9A7-8AF447E5847E}" dt="2021-03-24T13:07:24.243" v="6" actId="6549"/>
        <pc:sldMkLst>
          <pc:docMk/>
          <pc:sldMk cId="3069607505" sldId="803"/>
        </pc:sldMkLst>
      </pc:sldChg>
      <pc:sldChg chg="add">
        <pc:chgData name="Siv Ingrid Ekra" userId="d5c91d60-6514-4a32-9513-c6ccc78b0893" providerId="ADAL" clId="{73B721AC-1D14-4320-A9A7-8AF447E5847E}" dt="2021-03-24T13:07:44.778" v="7"/>
        <pc:sldMkLst>
          <pc:docMk/>
          <pc:sldMk cId="2294686081" sldId="804"/>
        </pc:sldMkLst>
      </pc:sldChg>
      <pc:sldChg chg="add">
        <pc:chgData name="Siv Ingrid Ekra" userId="d5c91d60-6514-4a32-9513-c6ccc78b0893" providerId="ADAL" clId="{73B721AC-1D14-4320-A9A7-8AF447E5847E}" dt="2021-03-24T13:07:50.857" v="8"/>
        <pc:sldMkLst>
          <pc:docMk/>
          <pc:sldMk cId="968738518" sldId="805"/>
        </pc:sldMkLst>
      </pc:sldChg>
      <pc:sldChg chg="add">
        <pc:chgData name="Siv Ingrid Ekra" userId="d5c91d60-6514-4a32-9513-c6ccc78b0893" providerId="ADAL" clId="{73B721AC-1D14-4320-A9A7-8AF447E5847E}" dt="2021-03-24T13:08:01.249" v="9"/>
        <pc:sldMkLst>
          <pc:docMk/>
          <pc:sldMk cId="567493513" sldId="806"/>
        </pc:sldMkLst>
      </pc:sldChg>
      <pc:sldChg chg="add">
        <pc:chgData name="Siv Ingrid Ekra" userId="d5c91d60-6514-4a32-9513-c6ccc78b0893" providerId="ADAL" clId="{73B721AC-1D14-4320-A9A7-8AF447E5847E}" dt="2021-03-24T13:08:08.968" v="10"/>
        <pc:sldMkLst>
          <pc:docMk/>
          <pc:sldMk cId="3848787027" sldId="807"/>
        </pc:sldMkLst>
      </pc:sldChg>
      <pc:sldChg chg="addSp modSp add mod">
        <pc:chgData name="Siv Ingrid Ekra" userId="d5c91d60-6514-4a32-9513-c6ccc78b0893" providerId="ADAL" clId="{73B721AC-1D14-4320-A9A7-8AF447E5847E}" dt="2021-03-24T13:15:48.526" v="402" actId="1076"/>
        <pc:sldMkLst>
          <pc:docMk/>
          <pc:sldMk cId="2561797831" sldId="808"/>
        </pc:sldMkLst>
        <pc:spChg chg="mod">
          <ac:chgData name="Siv Ingrid Ekra" userId="d5c91d60-6514-4a32-9513-c6ccc78b0893" providerId="ADAL" clId="{73B721AC-1D14-4320-A9A7-8AF447E5847E}" dt="2021-03-24T13:15:21.608" v="397" actId="20577"/>
          <ac:spMkLst>
            <pc:docMk/>
            <pc:sldMk cId="2561797831" sldId="808"/>
            <ac:spMk id="13" creationId="{00000000-0000-0000-0000-000000000000}"/>
          </ac:spMkLst>
        </pc:spChg>
        <pc:picChg chg="add mod">
          <ac:chgData name="Siv Ingrid Ekra" userId="d5c91d60-6514-4a32-9513-c6ccc78b0893" providerId="ADAL" clId="{73B721AC-1D14-4320-A9A7-8AF447E5847E}" dt="2021-03-24T13:15:48.526" v="402" actId="1076"/>
          <ac:picMkLst>
            <pc:docMk/>
            <pc:sldMk cId="2561797831" sldId="808"/>
            <ac:picMk id="5" creationId="{448FF0FD-9B2C-4715-8400-B577FFF0ABCF}"/>
          </ac:picMkLst>
        </pc:picChg>
        <pc:picChg chg="mod">
          <ac:chgData name="Siv Ingrid Ekra" userId="d5c91d60-6514-4a32-9513-c6ccc78b0893" providerId="ADAL" clId="{73B721AC-1D14-4320-A9A7-8AF447E5847E}" dt="2021-03-24T13:15:39.639" v="400" actId="14100"/>
          <ac:picMkLst>
            <pc:docMk/>
            <pc:sldMk cId="2561797831" sldId="808"/>
            <ac:picMk id="6" creationId="{00000000-0000-0000-0000-000000000000}"/>
          </ac:picMkLst>
        </pc:picChg>
        <pc:picChg chg="mod">
          <ac:chgData name="Siv Ingrid Ekra" userId="d5c91d60-6514-4a32-9513-c6ccc78b0893" providerId="ADAL" clId="{73B721AC-1D14-4320-A9A7-8AF447E5847E}" dt="2021-03-24T13:14:44.138" v="376" actId="1076"/>
          <ac:picMkLst>
            <pc:docMk/>
            <pc:sldMk cId="2561797831" sldId="808"/>
            <ac:picMk id="7" creationId="{00000000-0000-0000-0000-000000000000}"/>
          </ac:picMkLst>
        </pc:picChg>
      </pc:sldChg>
    </pc:docChg>
  </pc:docChgLst>
  <pc:docChgLst>
    <pc:chgData name="Siv Ingrid Ekra" userId="S::sivek@ntnu.no::d5c91d60-6514-4a32-9513-c6ccc78b0893" providerId="AD" clId="Web-{B324A03E-ED15-1DCC-BDB0-6270A0A20133}"/>
    <pc:docChg chg="modSld">
      <pc:chgData name="Siv Ingrid Ekra" userId="S::sivek@ntnu.no::d5c91d60-6514-4a32-9513-c6ccc78b0893" providerId="AD" clId="Web-{B324A03E-ED15-1DCC-BDB0-6270A0A20133}" dt="2021-04-08T17:55:41.310" v="360" actId="1076"/>
      <pc:docMkLst>
        <pc:docMk/>
      </pc:docMkLst>
      <pc:sldChg chg="addSp delSp modSp">
        <pc:chgData name="Siv Ingrid Ekra" userId="S::sivek@ntnu.no::d5c91d60-6514-4a32-9513-c6ccc78b0893" providerId="AD" clId="Web-{B324A03E-ED15-1DCC-BDB0-6270A0A20133}" dt="2021-04-08T17:55:41.310" v="360" actId="1076"/>
        <pc:sldMkLst>
          <pc:docMk/>
          <pc:sldMk cId="2561797831" sldId="808"/>
        </pc:sldMkLst>
        <pc:spChg chg="add mod">
          <ac:chgData name="Siv Ingrid Ekra" userId="S::sivek@ntnu.no::d5c91d60-6514-4a32-9513-c6ccc78b0893" providerId="AD" clId="Web-{B324A03E-ED15-1DCC-BDB0-6270A0A20133}" dt="2021-04-08T17:46:47.620" v="31" actId="1076"/>
          <ac:spMkLst>
            <pc:docMk/>
            <pc:sldMk cId="2561797831" sldId="808"/>
            <ac:spMk id="3" creationId="{D6FF4647-4063-41FD-879E-F966041231AB}"/>
          </ac:spMkLst>
        </pc:spChg>
        <pc:spChg chg="del">
          <ac:chgData name="Siv Ingrid Ekra" userId="S::sivek@ntnu.no::d5c91d60-6514-4a32-9513-c6ccc78b0893" providerId="AD" clId="Web-{B324A03E-ED15-1DCC-BDB0-6270A0A20133}" dt="2021-04-08T17:46:41.370" v="30"/>
          <ac:spMkLst>
            <pc:docMk/>
            <pc:sldMk cId="2561797831" sldId="808"/>
            <ac:spMk id="4" creationId="{00000000-0000-0000-0000-000000000000}"/>
          </ac:spMkLst>
        </pc:spChg>
        <pc:spChg chg="mod">
          <ac:chgData name="Siv Ingrid Ekra" userId="S::sivek@ntnu.no::d5c91d60-6514-4a32-9513-c6ccc78b0893" providerId="AD" clId="Web-{B324A03E-ED15-1DCC-BDB0-6270A0A20133}" dt="2021-04-08T17:55:35.434" v="359" actId="14100"/>
          <ac:spMkLst>
            <pc:docMk/>
            <pc:sldMk cId="2561797831" sldId="808"/>
            <ac:spMk id="13" creationId="{00000000-0000-0000-0000-000000000000}"/>
          </ac:spMkLst>
        </pc:spChg>
        <pc:spChg chg="del">
          <ac:chgData name="Siv Ingrid Ekra" userId="S::sivek@ntnu.no::d5c91d60-6514-4a32-9513-c6ccc78b0893" providerId="AD" clId="Web-{B324A03E-ED15-1DCC-BDB0-6270A0A20133}" dt="2021-04-08T17:48:29.829" v="95"/>
          <ac:spMkLst>
            <pc:docMk/>
            <pc:sldMk cId="2561797831" sldId="808"/>
            <ac:spMk id="14" creationId="{00000000-0000-0000-0000-000000000000}"/>
          </ac:spMkLst>
        </pc:spChg>
        <pc:spChg chg="mod">
          <ac:chgData name="Siv Ingrid Ekra" userId="S::sivek@ntnu.no::d5c91d60-6514-4a32-9513-c6ccc78b0893" providerId="AD" clId="Web-{B324A03E-ED15-1DCC-BDB0-6270A0A20133}" dt="2021-04-08T17:55:09.808" v="355" actId="1076"/>
          <ac:spMkLst>
            <pc:docMk/>
            <pc:sldMk cId="2561797831" sldId="808"/>
            <ac:spMk id="15" creationId="{00000000-0000-0000-0000-000000000000}"/>
          </ac:spMkLst>
        </pc:spChg>
        <pc:spChg chg="mod">
          <ac:chgData name="Siv Ingrid Ekra" userId="S::sivek@ntnu.no::d5c91d60-6514-4a32-9513-c6ccc78b0893" providerId="AD" clId="Web-{B324A03E-ED15-1DCC-BDB0-6270A0A20133}" dt="2021-04-08T17:55:01.651" v="354" actId="1076"/>
          <ac:spMkLst>
            <pc:docMk/>
            <pc:sldMk cId="2561797831" sldId="808"/>
            <ac:spMk id="16" creationId="{00000000-0000-0000-0000-000000000000}"/>
          </ac:spMkLst>
        </pc:spChg>
        <pc:spChg chg="del">
          <ac:chgData name="Siv Ingrid Ekra" userId="S::sivek@ntnu.no::d5c91d60-6514-4a32-9513-c6ccc78b0893" providerId="AD" clId="Web-{B324A03E-ED15-1DCC-BDB0-6270A0A20133}" dt="2021-04-08T17:48:42.064" v="100"/>
          <ac:spMkLst>
            <pc:docMk/>
            <pc:sldMk cId="2561797831" sldId="808"/>
            <ac:spMk id="17" creationId="{00000000-0000-0000-0000-000000000000}"/>
          </ac:spMkLst>
        </pc:spChg>
        <pc:spChg chg="del">
          <ac:chgData name="Siv Ingrid Ekra" userId="S::sivek@ntnu.no::d5c91d60-6514-4a32-9513-c6ccc78b0893" providerId="AD" clId="Web-{B324A03E-ED15-1DCC-BDB0-6270A0A20133}" dt="2021-04-08T17:48:40.221" v="99"/>
          <ac:spMkLst>
            <pc:docMk/>
            <pc:sldMk cId="2561797831" sldId="808"/>
            <ac:spMk id="18" creationId="{00000000-0000-0000-0000-000000000000}"/>
          </ac:spMkLst>
        </pc:spChg>
        <pc:spChg chg="del">
          <ac:chgData name="Siv Ingrid Ekra" userId="S::sivek@ntnu.no::d5c91d60-6514-4a32-9513-c6ccc78b0893" providerId="AD" clId="Web-{B324A03E-ED15-1DCC-BDB0-6270A0A20133}" dt="2021-04-08T17:48:36.830" v="98"/>
          <ac:spMkLst>
            <pc:docMk/>
            <pc:sldMk cId="2561797831" sldId="808"/>
            <ac:spMk id="19" creationId="{FBCC54B7-CDA2-4026-8F44-A94AC0DDD639}"/>
          </ac:spMkLst>
        </pc:spChg>
        <pc:spChg chg="del mod">
          <ac:chgData name="Siv Ingrid Ekra" userId="S::sivek@ntnu.no::d5c91d60-6514-4a32-9513-c6ccc78b0893" providerId="AD" clId="Web-{B324A03E-ED15-1DCC-BDB0-6270A0A20133}" dt="2021-04-08T17:48:34.783" v="97"/>
          <ac:spMkLst>
            <pc:docMk/>
            <pc:sldMk cId="2561797831" sldId="808"/>
            <ac:spMk id="20" creationId="{486C0DF1-3485-4326-86B4-4AC96825DF35}"/>
          </ac:spMkLst>
        </pc:spChg>
        <pc:spChg chg="add mod">
          <ac:chgData name="Siv Ingrid Ekra" userId="S::sivek@ntnu.no::d5c91d60-6514-4a32-9513-c6ccc78b0893" providerId="AD" clId="Web-{B324A03E-ED15-1DCC-BDB0-6270A0A20133}" dt="2021-04-08T17:55:41.310" v="360" actId="1076"/>
          <ac:spMkLst>
            <pc:docMk/>
            <pc:sldMk cId="2561797831" sldId="808"/>
            <ac:spMk id="21" creationId="{80713179-9FCD-4C0B-A9D2-3D8A0D47CD5C}"/>
          </ac:spMkLst>
        </pc:spChg>
        <pc:picChg chg="mod">
          <ac:chgData name="Siv Ingrid Ekra" userId="S::sivek@ntnu.no::d5c91d60-6514-4a32-9513-c6ccc78b0893" providerId="AD" clId="Web-{B324A03E-ED15-1DCC-BDB0-6270A0A20133}" dt="2021-04-08T17:55:29.949" v="358" actId="1076"/>
          <ac:picMkLst>
            <pc:docMk/>
            <pc:sldMk cId="2561797831" sldId="808"/>
            <ac:picMk id="5" creationId="{448FF0FD-9B2C-4715-8400-B577FFF0ABCF}"/>
          </ac:picMkLst>
        </pc:picChg>
        <pc:picChg chg="mod">
          <ac:chgData name="Siv Ingrid Ekra" userId="S::sivek@ntnu.no::d5c91d60-6514-4a32-9513-c6ccc78b0893" providerId="AD" clId="Web-{B324A03E-ED15-1DCC-BDB0-6270A0A20133}" dt="2021-04-08T17:49:32.818" v="110" actId="1076"/>
          <ac:picMkLst>
            <pc:docMk/>
            <pc:sldMk cId="2561797831" sldId="808"/>
            <ac:picMk id="6" creationId="{00000000-0000-0000-0000-000000000000}"/>
          </ac:picMkLst>
        </pc:picChg>
        <pc:picChg chg="del">
          <ac:chgData name="Siv Ingrid Ekra" userId="S::sivek@ntnu.no::d5c91d60-6514-4a32-9513-c6ccc78b0893" providerId="AD" clId="Web-{B324A03E-ED15-1DCC-BDB0-6270A0A20133}" dt="2021-04-08T17:48:24.235" v="93"/>
          <ac:picMkLst>
            <pc:docMk/>
            <pc:sldMk cId="2561797831" sldId="808"/>
            <ac:picMk id="8" creationId="{00000000-0000-0000-0000-000000000000}"/>
          </ac:picMkLst>
        </pc:picChg>
        <pc:picChg chg="del">
          <ac:chgData name="Siv Ingrid Ekra" userId="S::sivek@ntnu.no::d5c91d60-6514-4a32-9513-c6ccc78b0893" providerId="AD" clId="Web-{B324A03E-ED15-1DCC-BDB0-6270A0A20133}" dt="2021-04-08T17:48:26.095" v="94"/>
          <ac:picMkLst>
            <pc:docMk/>
            <pc:sldMk cId="2561797831" sldId="808"/>
            <ac:picMk id="9" creationId="{00000000-0000-0000-0000-000000000000}"/>
          </ac:picMkLst>
        </pc:picChg>
      </pc:sldChg>
    </pc:docChg>
  </pc:docChgLst>
  <pc:docChgLst>
    <pc:chgData name="Siv Ingrid Ekra" userId="S::sivek@ntnu.no::d5c91d60-6514-4a32-9513-c6ccc78b0893" providerId="AD" clId="Web-{0C06E6BC-921D-EAE5-82F9-BF4BDA867221}"/>
    <pc:docChg chg="modSld">
      <pc:chgData name="Siv Ingrid Ekra" userId="S::sivek@ntnu.no::d5c91d60-6514-4a32-9513-c6ccc78b0893" providerId="AD" clId="Web-{0C06E6BC-921D-EAE5-82F9-BF4BDA867221}" dt="2021-12-10T11:40:06.587" v="1" actId="20577"/>
      <pc:docMkLst>
        <pc:docMk/>
      </pc:docMkLst>
      <pc:sldChg chg="modSp">
        <pc:chgData name="Siv Ingrid Ekra" userId="S::sivek@ntnu.no::d5c91d60-6514-4a32-9513-c6ccc78b0893" providerId="AD" clId="Web-{0C06E6BC-921D-EAE5-82F9-BF4BDA867221}" dt="2021-12-10T11:40:06.587" v="1" actId="20577"/>
        <pc:sldMkLst>
          <pc:docMk/>
          <pc:sldMk cId="211693812" sldId="718"/>
        </pc:sldMkLst>
        <pc:spChg chg="mod">
          <ac:chgData name="Siv Ingrid Ekra" userId="S::sivek@ntnu.no::d5c91d60-6514-4a32-9513-c6ccc78b0893" providerId="AD" clId="Web-{0C06E6BC-921D-EAE5-82F9-BF4BDA867221}" dt="2021-12-10T11:40:06.587" v="1" actId="20577"/>
          <ac:spMkLst>
            <pc:docMk/>
            <pc:sldMk cId="211693812" sldId="718"/>
            <ac:spMk id="6" creationId="{00000000-0000-0000-0000-000000000000}"/>
          </ac:spMkLst>
        </pc:spChg>
      </pc:sldChg>
    </pc:docChg>
  </pc:docChgLst>
  <pc:docChgLst>
    <pc:chgData name="Ivar Pettersen" userId="S::ivarp@ntnu.no::2a1f3ab2-cfa6-4129-8ecc-e2b786775a02" providerId="AD" clId="Web-{8AC7324A-B678-1187-CEE8-E73AD6AC7585}"/>
    <pc:docChg chg="modSld">
      <pc:chgData name="Ivar Pettersen" userId="S::ivarp@ntnu.no::2a1f3ab2-cfa6-4129-8ecc-e2b786775a02" providerId="AD" clId="Web-{8AC7324A-B678-1187-CEE8-E73AD6AC7585}" dt="2020-09-15T07:01:17.007" v="9"/>
      <pc:docMkLst>
        <pc:docMk/>
      </pc:docMkLst>
      <pc:sldChg chg="modNotes">
        <pc:chgData name="Ivar Pettersen" userId="S::ivarp@ntnu.no::2a1f3ab2-cfa6-4129-8ecc-e2b786775a02" providerId="AD" clId="Web-{8AC7324A-B678-1187-CEE8-E73AD6AC7585}" dt="2020-09-15T07:01:17.007" v="9"/>
        <pc:sldMkLst>
          <pc:docMk/>
          <pc:sldMk cId="2189862213" sldId="779"/>
        </pc:sldMkLst>
      </pc:sldChg>
    </pc:docChg>
  </pc:docChgLst>
  <pc:docChgLst>
    <pc:chgData name="Siv Ingrid Ekra" userId="d5c91d60-6514-4a32-9513-c6ccc78b0893" providerId="ADAL" clId="{EE073B22-8CCA-41FB-934F-D9F63B31069D}"/>
    <pc:docChg chg="undo custSel modSld">
      <pc:chgData name="Siv Ingrid Ekra" userId="d5c91d60-6514-4a32-9513-c6ccc78b0893" providerId="ADAL" clId="{EE073B22-8CCA-41FB-934F-D9F63B31069D}" dt="2020-09-11T16:23:09.508" v="1031" actId="1076"/>
      <pc:docMkLst>
        <pc:docMk/>
      </pc:docMkLst>
      <pc:sldChg chg="modSp">
        <pc:chgData name="Siv Ingrid Ekra" userId="d5c91d60-6514-4a32-9513-c6ccc78b0893" providerId="ADAL" clId="{EE073B22-8CCA-41FB-934F-D9F63B31069D}" dt="2020-09-11T16:11:09.263" v="683" actId="1076"/>
        <pc:sldMkLst>
          <pc:docMk/>
          <pc:sldMk cId="1245154383" sldId="741"/>
        </pc:sldMkLst>
        <pc:spChg chg="mod">
          <ac:chgData name="Siv Ingrid Ekra" userId="d5c91d60-6514-4a32-9513-c6ccc78b0893" providerId="ADAL" clId="{EE073B22-8CCA-41FB-934F-D9F63B31069D}" dt="2020-09-11T16:08:21.433" v="316" actId="1076"/>
          <ac:spMkLst>
            <pc:docMk/>
            <pc:sldMk cId="1245154383" sldId="741"/>
            <ac:spMk id="3" creationId="{00000000-0000-0000-0000-000000000000}"/>
          </ac:spMkLst>
        </pc:spChg>
        <pc:spChg chg="mod">
          <ac:chgData name="Siv Ingrid Ekra" userId="d5c91d60-6514-4a32-9513-c6ccc78b0893" providerId="ADAL" clId="{EE073B22-8CCA-41FB-934F-D9F63B31069D}" dt="2020-09-11T16:08:05.244" v="315" actId="14100"/>
          <ac:spMkLst>
            <pc:docMk/>
            <pc:sldMk cId="1245154383" sldId="741"/>
            <ac:spMk id="6" creationId="{00000000-0000-0000-0000-000000000000}"/>
          </ac:spMkLst>
        </pc:spChg>
        <pc:spChg chg="mod">
          <ac:chgData name="Siv Ingrid Ekra" userId="d5c91d60-6514-4a32-9513-c6ccc78b0893" providerId="ADAL" clId="{EE073B22-8CCA-41FB-934F-D9F63B31069D}" dt="2020-09-11T16:11:09.263" v="683" actId="1076"/>
          <ac:spMkLst>
            <pc:docMk/>
            <pc:sldMk cId="1245154383" sldId="741"/>
            <ac:spMk id="8" creationId="{00000000-0000-0000-0000-000000000000}"/>
          </ac:spMkLst>
        </pc:spChg>
        <pc:spChg chg="mod">
          <ac:chgData name="Siv Ingrid Ekra" userId="d5c91d60-6514-4a32-9513-c6ccc78b0893" providerId="ADAL" clId="{EE073B22-8CCA-41FB-934F-D9F63B31069D}" dt="2020-09-11T16:08:00.084" v="314" actId="14100"/>
          <ac:spMkLst>
            <pc:docMk/>
            <pc:sldMk cId="1245154383" sldId="741"/>
            <ac:spMk id="10" creationId="{00000000-0000-0000-0000-000000000000}"/>
          </ac:spMkLst>
        </pc:spChg>
        <pc:grpChg chg="mod">
          <ac:chgData name="Siv Ingrid Ekra" userId="d5c91d60-6514-4a32-9513-c6ccc78b0893" providerId="ADAL" clId="{EE073B22-8CCA-41FB-934F-D9F63B31069D}" dt="2020-09-11T16:07:53.584" v="313" actId="1076"/>
          <ac:grpSpMkLst>
            <pc:docMk/>
            <pc:sldMk cId="1245154383" sldId="741"/>
            <ac:grpSpMk id="11" creationId="{00000000-0000-0000-0000-000000000000}"/>
          </ac:grpSpMkLst>
        </pc:grpChg>
        <pc:grpChg chg="mod">
          <ac:chgData name="Siv Ingrid Ekra" userId="d5c91d60-6514-4a32-9513-c6ccc78b0893" providerId="ADAL" clId="{EE073B22-8CCA-41FB-934F-D9F63B31069D}" dt="2020-09-11T16:05:11.476" v="46" actId="1076"/>
          <ac:grpSpMkLst>
            <pc:docMk/>
            <pc:sldMk cId="1245154383" sldId="741"/>
            <ac:grpSpMk id="19" creationId="{00000000-0000-0000-0000-000000000000}"/>
          </ac:grpSpMkLst>
        </pc:grpChg>
        <pc:grpChg chg="mod">
          <ac:chgData name="Siv Ingrid Ekra" userId="d5c91d60-6514-4a32-9513-c6ccc78b0893" providerId="ADAL" clId="{EE073B22-8CCA-41FB-934F-D9F63B31069D}" dt="2020-09-11T16:05:03.984" v="44" actId="1076"/>
          <ac:grpSpMkLst>
            <pc:docMk/>
            <pc:sldMk cId="1245154383" sldId="741"/>
            <ac:grpSpMk id="20" creationId="{00000000-0000-0000-0000-000000000000}"/>
          </ac:grpSpMkLst>
        </pc:grpChg>
      </pc:sldChg>
      <pc:sldChg chg="addSp delSp modSp">
        <pc:chgData name="Siv Ingrid Ekra" userId="d5c91d60-6514-4a32-9513-c6ccc78b0893" providerId="ADAL" clId="{EE073B22-8CCA-41FB-934F-D9F63B31069D}" dt="2020-09-11T16:04:42.929" v="40" actId="1076"/>
        <pc:sldMkLst>
          <pc:docMk/>
          <pc:sldMk cId="1139893074" sldId="763"/>
        </pc:sldMkLst>
        <pc:spChg chg="mod">
          <ac:chgData name="Siv Ingrid Ekra" userId="d5c91d60-6514-4a32-9513-c6ccc78b0893" providerId="ADAL" clId="{EE073B22-8CCA-41FB-934F-D9F63B31069D}" dt="2020-09-11T16:04:17.056" v="34" actId="20577"/>
          <ac:spMkLst>
            <pc:docMk/>
            <pc:sldMk cId="1139893074" sldId="763"/>
            <ac:spMk id="4" creationId="{00000000-0000-0000-0000-000000000000}"/>
          </ac:spMkLst>
        </pc:spChg>
        <pc:picChg chg="del">
          <ac:chgData name="Siv Ingrid Ekra" userId="d5c91d60-6514-4a32-9513-c6ccc78b0893" providerId="ADAL" clId="{EE073B22-8CCA-41FB-934F-D9F63B31069D}" dt="2020-09-11T16:04:20.074" v="35" actId="478"/>
          <ac:picMkLst>
            <pc:docMk/>
            <pc:sldMk cId="1139893074" sldId="763"/>
            <ac:picMk id="6" creationId="{00000000-0000-0000-0000-000000000000}"/>
          </ac:picMkLst>
        </pc:picChg>
        <pc:picChg chg="add mod">
          <ac:chgData name="Siv Ingrid Ekra" userId="d5c91d60-6514-4a32-9513-c6ccc78b0893" providerId="ADAL" clId="{EE073B22-8CCA-41FB-934F-D9F63B31069D}" dt="2020-09-11T16:04:42.929" v="40" actId="1076"/>
          <ac:picMkLst>
            <pc:docMk/>
            <pc:sldMk cId="1139893074" sldId="763"/>
            <ac:picMk id="10" creationId="{83405613-3350-40FE-827A-7300DEADC37B}"/>
          </ac:picMkLst>
        </pc:picChg>
      </pc:sldChg>
      <pc:sldChg chg="addSp delSp modSp">
        <pc:chgData name="Siv Ingrid Ekra" userId="d5c91d60-6514-4a32-9513-c6ccc78b0893" providerId="ADAL" clId="{EE073B22-8CCA-41FB-934F-D9F63B31069D}" dt="2020-09-11T16:23:09.508" v="1031" actId="1076"/>
        <pc:sldMkLst>
          <pc:docMk/>
          <pc:sldMk cId="50836760" sldId="784"/>
        </pc:sldMkLst>
        <pc:spChg chg="add del mod">
          <ac:chgData name="Siv Ingrid Ekra" userId="d5c91d60-6514-4a32-9513-c6ccc78b0893" providerId="ADAL" clId="{EE073B22-8CCA-41FB-934F-D9F63B31069D}" dt="2020-09-11T16:22:46.085" v="1029"/>
          <ac:spMkLst>
            <pc:docMk/>
            <pc:sldMk cId="50836760" sldId="784"/>
            <ac:spMk id="14" creationId="{59A1F43E-48A5-4E9B-B2CF-570D98097BBF}"/>
          </ac:spMkLst>
        </pc:spChg>
        <pc:spChg chg="add mod">
          <ac:chgData name="Siv Ingrid Ekra" userId="d5c91d60-6514-4a32-9513-c6ccc78b0893" providerId="ADAL" clId="{EE073B22-8CCA-41FB-934F-D9F63B31069D}" dt="2020-09-11T16:22:55.387" v="1030" actId="1076"/>
          <ac:spMkLst>
            <pc:docMk/>
            <pc:sldMk cId="50836760" sldId="784"/>
            <ac:spMk id="15" creationId="{3182EA77-DBE4-4A9A-B94A-63A13B056448}"/>
          </ac:spMkLst>
        </pc:spChg>
        <pc:spChg chg="mod">
          <ac:chgData name="Siv Ingrid Ekra" userId="d5c91d60-6514-4a32-9513-c6ccc78b0893" providerId="ADAL" clId="{EE073B22-8CCA-41FB-934F-D9F63B31069D}" dt="2020-09-11T16:22:14.161" v="1025" actId="20577"/>
          <ac:spMkLst>
            <pc:docMk/>
            <pc:sldMk cId="50836760" sldId="784"/>
            <ac:spMk id="55" creationId="{B7FFE008-F971-4A87-97AC-BBE3278A29A1}"/>
          </ac:spMkLst>
        </pc:spChg>
        <pc:spChg chg="mod">
          <ac:chgData name="Siv Ingrid Ekra" userId="d5c91d60-6514-4a32-9513-c6ccc78b0893" providerId="ADAL" clId="{EE073B22-8CCA-41FB-934F-D9F63B31069D}" dt="2020-09-11T16:23:09.508" v="1031" actId="1076"/>
          <ac:spMkLst>
            <pc:docMk/>
            <pc:sldMk cId="50836760" sldId="784"/>
            <ac:spMk id="56" creationId="{6A97174C-5293-4A84-A7FF-119B4A5752A4}"/>
          </ac:spMkLst>
        </pc:spChg>
        <pc:grpChg chg="mod">
          <ac:chgData name="Siv Ingrid Ekra" userId="d5c91d60-6514-4a32-9513-c6ccc78b0893" providerId="ADAL" clId="{EE073B22-8CCA-41FB-934F-D9F63B31069D}" dt="2020-09-11T16:16:19.946" v="695"/>
          <ac:grpSpMkLst>
            <pc:docMk/>
            <pc:sldMk cId="50836760" sldId="784"/>
            <ac:grpSpMk id="41" creationId="{1060DA03-2F50-40C2-BF6B-BC850B81EB59}"/>
          </ac:grpSpMkLst>
        </pc:grpChg>
        <pc:cxnChg chg="mod">
          <ac:chgData name="Siv Ingrid Ekra" userId="d5c91d60-6514-4a32-9513-c6ccc78b0893" providerId="ADAL" clId="{EE073B22-8CCA-41FB-934F-D9F63B31069D}" dt="2020-09-11T16:19:54.949" v="993" actId="1076"/>
          <ac:cxnSpMkLst>
            <pc:docMk/>
            <pc:sldMk cId="50836760" sldId="784"/>
            <ac:cxnSpMk id="42" creationId="{1D3EB163-A456-40D1-988A-6BCE62F1F47A}"/>
          </ac:cxnSpMkLst>
        </pc:cxnChg>
        <pc:cxnChg chg="mod">
          <ac:chgData name="Siv Ingrid Ekra" userId="d5c91d60-6514-4a32-9513-c6ccc78b0893" providerId="ADAL" clId="{EE073B22-8CCA-41FB-934F-D9F63B31069D}" dt="2020-09-11T16:19:54.949" v="993" actId="1076"/>
          <ac:cxnSpMkLst>
            <pc:docMk/>
            <pc:sldMk cId="50836760" sldId="784"/>
            <ac:cxnSpMk id="43" creationId="{FDBAA276-F358-4DC2-B4F7-875B0577B80B}"/>
          </ac:cxnSpMkLst>
        </pc:cxnChg>
        <pc:cxnChg chg="mod">
          <ac:chgData name="Siv Ingrid Ekra" userId="d5c91d60-6514-4a32-9513-c6ccc78b0893" providerId="ADAL" clId="{EE073B22-8CCA-41FB-934F-D9F63B31069D}" dt="2020-09-11T16:19:50.885" v="992" actId="1076"/>
          <ac:cxnSpMkLst>
            <pc:docMk/>
            <pc:sldMk cId="50836760" sldId="784"/>
            <ac:cxnSpMk id="44" creationId="{1F64FDC0-704A-452F-9D1F-502AB34E6F35}"/>
          </ac:cxnSpMkLst>
        </pc:cxnChg>
        <pc:cxnChg chg="mod">
          <ac:chgData name="Siv Ingrid Ekra" userId="d5c91d60-6514-4a32-9513-c6ccc78b0893" providerId="ADAL" clId="{EE073B22-8CCA-41FB-934F-D9F63B31069D}" dt="2020-09-11T16:19:54.949" v="993" actId="1076"/>
          <ac:cxnSpMkLst>
            <pc:docMk/>
            <pc:sldMk cId="50836760" sldId="784"/>
            <ac:cxnSpMk id="45" creationId="{FD8ED948-163F-4ADE-825A-426EFE6B4A37}"/>
          </ac:cxnSpMkLst>
        </pc:cxnChg>
        <pc:cxnChg chg="mod">
          <ac:chgData name="Siv Ingrid Ekra" userId="d5c91d60-6514-4a32-9513-c6ccc78b0893" providerId="ADAL" clId="{EE073B22-8CCA-41FB-934F-D9F63B31069D}" dt="2020-09-11T16:19:54.949" v="993" actId="1076"/>
          <ac:cxnSpMkLst>
            <pc:docMk/>
            <pc:sldMk cId="50836760" sldId="784"/>
            <ac:cxnSpMk id="57" creationId="{B6E48049-EB0F-4331-BA8E-784F701C5387}"/>
          </ac:cxnSpMkLst>
        </pc:cxnChg>
        <pc:cxnChg chg="mod">
          <ac:chgData name="Siv Ingrid Ekra" userId="d5c91d60-6514-4a32-9513-c6ccc78b0893" providerId="ADAL" clId="{EE073B22-8CCA-41FB-934F-D9F63B31069D}" dt="2020-09-11T16:19:54.949" v="993" actId="1076"/>
          <ac:cxnSpMkLst>
            <pc:docMk/>
            <pc:sldMk cId="50836760" sldId="784"/>
            <ac:cxnSpMk id="58" creationId="{277B9E66-8BC8-4FB8-96BB-29507F81ABE9}"/>
          </ac:cxnSpMkLst>
        </pc:cxnChg>
        <pc:cxnChg chg="mod">
          <ac:chgData name="Siv Ingrid Ekra" userId="d5c91d60-6514-4a32-9513-c6ccc78b0893" providerId="ADAL" clId="{EE073B22-8CCA-41FB-934F-D9F63B31069D}" dt="2020-09-11T16:19:54.949" v="993" actId="1076"/>
          <ac:cxnSpMkLst>
            <pc:docMk/>
            <pc:sldMk cId="50836760" sldId="784"/>
            <ac:cxnSpMk id="59" creationId="{30A50880-070E-4ED7-B202-5AF4538C9449}"/>
          </ac:cxnSpMkLst>
        </pc:cxnChg>
        <pc:cxnChg chg="mod">
          <ac:chgData name="Siv Ingrid Ekra" userId="d5c91d60-6514-4a32-9513-c6ccc78b0893" providerId="ADAL" clId="{EE073B22-8CCA-41FB-934F-D9F63B31069D}" dt="2020-09-11T16:19:54.949" v="993" actId="1076"/>
          <ac:cxnSpMkLst>
            <pc:docMk/>
            <pc:sldMk cId="50836760" sldId="784"/>
            <ac:cxnSpMk id="60" creationId="{F7DC4672-BF0C-4E6B-AA4B-9591F35B3E87}"/>
          </ac:cxnSpMkLst>
        </pc:cxnChg>
        <pc:cxnChg chg="mod">
          <ac:chgData name="Siv Ingrid Ekra" userId="d5c91d60-6514-4a32-9513-c6ccc78b0893" providerId="ADAL" clId="{EE073B22-8CCA-41FB-934F-D9F63B31069D}" dt="2020-09-11T16:19:54.949" v="993" actId="1076"/>
          <ac:cxnSpMkLst>
            <pc:docMk/>
            <pc:sldMk cId="50836760" sldId="784"/>
            <ac:cxnSpMk id="61" creationId="{39BBDAFA-6D82-4EFA-BB30-FF23C9E00A8D}"/>
          </ac:cxnSpMkLst>
        </pc:cxnChg>
        <pc:cxnChg chg="mod">
          <ac:chgData name="Siv Ingrid Ekra" userId="d5c91d60-6514-4a32-9513-c6ccc78b0893" providerId="ADAL" clId="{EE073B22-8CCA-41FB-934F-D9F63B31069D}" dt="2020-09-11T16:19:54.949" v="993" actId="1076"/>
          <ac:cxnSpMkLst>
            <pc:docMk/>
            <pc:sldMk cId="50836760" sldId="784"/>
            <ac:cxnSpMk id="62" creationId="{E90B0BBA-3D80-467E-96C0-24D7F96DABE4}"/>
          </ac:cxnSpMkLst>
        </pc:cxnChg>
      </pc:sldChg>
    </pc:docChg>
  </pc:docChgLst>
  <pc:docChgLst>
    <pc:chgData name="Siv Ingrid Ekra" userId="S::sivek@ntnu.no::d5c91d60-6514-4a32-9513-c6ccc78b0893" providerId="AD" clId="Web-{E216DF12-EB68-4308-7AD8-58F442BD3569}"/>
    <pc:docChg chg="modSld">
      <pc:chgData name="Siv Ingrid Ekra" userId="S::sivek@ntnu.no::d5c91d60-6514-4a32-9513-c6ccc78b0893" providerId="AD" clId="Web-{E216DF12-EB68-4308-7AD8-58F442BD3569}" dt="2021-03-16T07:47:28.723" v="25" actId="1076"/>
      <pc:docMkLst>
        <pc:docMk/>
      </pc:docMkLst>
      <pc:sldChg chg="modSp">
        <pc:chgData name="Siv Ingrid Ekra" userId="S::sivek@ntnu.no::d5c91d60-6514-4a32-9513-c6ccc78b0893" providerId="AD" clId="Web-{E216DF12-EB68-4308-7AD8-58F442BD3569}" dt="2021-03-16T07:47:28.723" v="25" actId="1076"/>
        <pc:sldMkLst>
          <pc:docMk/>
          <pc:sldMk cId="4079643988" sldId="800"/>
        </pc:sldMkLst>
        <pc:spChg chg="mod">
          <ac:chgData name="Siv Ingrid Ekra" userId="S::sivek@ntnu.no::d5c91d60-6514-4a32-9513-c6ccc78b0893" providerId="AD" clId="Web-{E216DF12-EB68-4308-7AD8-58F442BD3569}" dt="2021-03-16T07:47:28.723" v="25" actId="1076"/>
          <ac:spMkLst>
            <pc:docMk/>
            <pc:sldMk cId="4079643988" sldId="800"/>
            <ac:spMk id="3" creationId="{6DE2DB35-CA7A-4A80-90D2-9C8512056F1B}"/>
          </ac:spMkLst>
        </pc:spChg>
      </pc:sldChg>
    </pc:docChg>
  </pc:docChgLst>
  <pc:docChgLst>
    <pc:chgData name="Siv Ingrid Ekra" userId="d5c91d60-6514-4a32-9513-c6ccc78b0893" providerId="ADAL" clId="{693D441E-E513-4870-B15A-B5BAD1C85ECB}"/>
    <pc:docChg chg="addSld delSld modSld">
      <pc:chgData name="Siv Ingrid Ekra" userId="d5c91d60-6514-4a32-9513-c6ccc78b0893" providerId="ADAL" clId="{693D441E-E513-4870-B15A-B5BAD1C85ECB}" dt="2020-08-21T08:34:07.539" v="1" actId="2696"/>
      <pc:docMkLst>
        <pc:docMk/>
      </pc:docMkLst>
      <pc:sldChg chg="del">
        <pc:chgData name="Siv Ingrid Ekra" userId="d5c91d60-6514-4a32-9513-c6ccc78b0893" providerId="ADAL" clId="{693D441E-E513-4870-B15A-B5BAD1C85ECB}" dt="2020-08-21T08:34:07.539" v="1" actId="2696"/>
        <pc:sldMkLst>
          <pc:docMk/>
          <pc:sldMk cId="1341328287" sldId="788"/>
        </pc:sldMkLst>
      </pc:sldChg>
      <pc:sldChg chg="add">
        <pc:chgData name="Siv Ingrid Ekra" userId="d5c91d60-6514-4a32-9513-c6ccc78b0893" providerId="ADAL" clId="{693D441E-E513-4870-B15A-B5BAD1C85ECB}" dt="2020-08-21T08:33:49.995" v="0"/>
        <pc:sldMkLst>
          <pc:docMk/>
          <pc:sldMk cId="3972538459" sldId="791"/>
        </pc:sldMkLst>
      </pc:sldChg>
    </pc:docChg>
  </pc:docChgLst>
  <pc:docChgLst>
    <pc:chgData name="Oddvar Åmot" userId="f64a5eb7-eed9-42b2-91e2-994165ab0bb2" providerId="ADAL" clId="{19187F3A-6771-4158-9136-F1E8BCFC50A9}"/>
    <pc:docChg chg="undo custSel mod modSld">
      <pc:chgData name="Oddvar Åmot" userId="f64a5eb7-eed9-42b2-91e2-994165ab0bb2" providerId="ADAL" clId="{19187F3A-6771-4158-9136-F1E8BCFC50A9}" dt="2020-02-27T13:11:17.177" v="94" actId="20577"/>
      <pc:docMkLst>
        <pc:docMk/>
      </pc:docMkLst>
      <pc:sldChg chg="addSp delSp modSp mod setBg modNotesTx">
        <pc:chgData name="Oddvar Åmot" userId="f64a5eb7-eed9-42b2-91e2-994165ab0bb2" providerId="ADAL" clId="{19187F3A-6771-4158-9136-F1E8BCFC50A9}" dt="2020-02-27T13:11:00.190" v="91" actId="20577"/>
        <pc:sldMkLst>
          <pc:docMk/>
          <pc:sldMk cId="296456222" sldId="669"/>
        </pc:sldMkLst>
        <pc:spChg chg="mod ord">
          <ac:chgData name="Oddvar Åmot" userId="f64a5eb7-eed9-42b2-91e2-994165ab0bb2" providerId="ADAL" clId="{19187F3A-6771-4158-9136-F1E8BCFC50A9}" dt="2020-02-27T13:07:35.244" v="32" actId="20577"/>
          <ac:spMkLst>
            <pc:docMk/>
            <pc:sldMk cId="296456222" sldId="669"/>
            <ac:spMk id="2" creationId="{00000000-0000-0000-0000-000000000000}"/>
          </ac:spMkLst>
        </pc:spChg>
        <pc:graphicFrameChg chg="add del">
          <ac:chgData name="Oddvar Åmot" userId="f64a5eb7-eed9-42b2-91e2-994165ab0bb2" providerId="ADAL" clId="{19187F3A-6771-4158-9136-F1E8BCFC50A9}" dt="2020-02-27T13:07:27.410" v="30" actId="478"/>
          <ac:graphicFrameMkLst>
            <pc:docMk/>
            <pc:sldMk cId="296456222" sldId="669"/>
            <ac:graphicFrameMk id="4" creationId="{00000000-0000-0000-0000-000000000000}"/>
          </ac:graphicFrameMkLst>
        </pc:graphicFrameChg>
        <pc:graphicFrameChg chg="add del mod">
          <ac:chgData name="Oddvar Åmot" userId="f64a5eb7-eed9-42b2-91e2-994165ab0bb2" providerId="ADAL" clId="{19187F3A-6771-4158-9136-F1E8BCFC50A9}" dt="2020-02-27T13:07:24.943" v="29"/>
          <ac:graphicFrameMkLst>
            <pc:docMk/>
            <pc:sldMk cId="296456222" sldId="669"/>
            <ac:graphicFrameMk id="5" creationId="{00000000-0008-0000-0200-000003000000}"/>
          </ac:graphicFrameMkLst>
        </pc:graphicFrameChg>
        <pc:graphicFrameChg chg="add">
          <ac:chgData name="Oddvar Åmot" userId="f64a5eb7-eed9-42b2-91e2-994165ab0bb2" providerId="ADAL" clId="{19187F3A-6771-4158-9136-F1E8BCFC50A9}" dt="2020-02-27T13:07:31.575" v="31"/>
          <ac:graphicFrameMkLst>
            <pc:docMk/>
            <pc:sldMk cId="296456222" sldId="669"/>
            <ac:graphicFrameMk id="6" creationId="{A1247E87-AA26-4BEB-A5F0-290E2B6FE444}"/>
          </ac:graphicFrameMkLst>
        </pc:graphicFrameChg>
        <pc:picChg chg="add del mod">
          <ac:chgData name="Oddvar Åmot" userId="f64a5eb7-eed9-42b2-91e2-994165ab0bb2" providerId="ADAL" clId="{19187F3A-6771-4158-9136-F1E8BCFC50A9}" dt="2020-02-27T13:07:04.842" v="21"/>
          <ac:picMkLst>
            <pc:docMk/>
            <pc:sldMk cId="296456222" sldId="669"/>
            <ac:picMk id="3" creationId="{C8FAED52-0127-4E47-B488-C3255C635370}"/>
          </ac:picMkLst>
        </pc:picChg>
      </pc:sldChg>
      <pc:sldChg chg="addSp delSp modSp mod setBg modNotesTx">
        <pc:chgData name="Oddvar Åmot" userId="f64a5eb7-eed9-42b2-91e2-994165ab0bb2" providerId="ADAL" clId="{19187F3A-6771-4158-9136-F1E8BCFC50A9}" dt="2020-02-27T13:11:17.177" v="94" actId="20577"/>
        <pc:sldMkLst>
          <pc:docMk/>
          <pc:sldMk cId="3839365135" sldId="673"/>
        </pc:sldMkLst>
        <pc:spChg chg="mod">
          <ac:chgData name="Oddvar Åmot" userId="f64a5eb7-eed9-42b2-91e2-994165ab0bb2" providerId="ADAL" clId="{19187F3A-6771-4158-9136-F1E8BCFC50A9}" dt="2020-02-27T13:08:53.738" v="73" actId="20577"/>
          <ac:spMkLst>
            <pc:docMk/>
            <pc:sldMk cId="3839365135" sldId="673"/>
            <ac:spMk id="2" creationId="{00000000-0000-0000-0000-000000000000}"/>
          </ac:spMkLst>
        </pc:spChg>
        <pc:graphicFrameChg chg="add del mod">
          <ac:chgData name="Oddvar Åmot" userId="f64a5eb7-eed9-42b2-91e2-994165ab0bb2" providerId="ADAL" clId="{19187F3A-6771-4158-9136-F1E8BCFC50A9}" dt="2020-02-27T13:08:39.057" v="70"/>
          <ac:graphicFrameMkLst>
            <pc:docMk/>
            <pc:sldMk cId="3839365135" sldId="673"/>
            <ac:graphicFrameMk id="4" creationId="{00000000-0008-0000-0100-000003000000}"/>
          </ac:graphicFrameMkLst>
        </pc:graphicFrameChg>
        <pc:graphicFrameChg chg="del mod">
          <ac:chgData name="Oddvar Åmot" userId="f64a5eb7-eed9-42b2-91e2-994165ab0bb2" providerId="ADAL" clId="{19187F3A-6771-4158-9136-F1E8BCFC50A9}" dt="2020-02-27T13:08:40.974" v="71" actId="478"/>
          <ac:graphicFrameMkLst>
            <pc:docMk/>
            <pc:sldMk cId="3839365135" sldId="673"/>
            <ac:graphicFrameMk id="5" creationId="{00000000-0000-0000-0000-000000000000}"/>
          </ac:graphicFrameMkLst>
        </pc:graphicFrameChg>
        <pc:graphicFrameChg chg="add">
          <ac:chgData name="Oddvar Åmot" userId="f64a5eb7-eed9-42b2-91e2-994165ab0bb2" providerId="ADAL" clId="{19187F3A-6771-4158-9136-F1E8BCFC50A9}" dt="2020-02-27T13:08:42.201" v="72"/>
          <ac:graphicFrameMkLst>
            <pc:docMk/>
            <pc:sldMk cId="3839365135" sldId="673"/>
            <ac:graphicFrameMk id="6" creationId="{0BB0F82D-B9E6-489F-965D-149ADA4AD911}"/>
          </ac:graphicFrameMkLst>
        </pc:graphicFrameChg>
      </pc:sldChg>
    </pc:docChg>
  </pc:docChgLst>
  <pc:docChgLst>
    <pc:chgData name="Siv Ingrid Ekra" userId="S::sivek@ntnu.no::d5c91d60-6514-4a32-9513-c6ccc78b0893" providerId="AD" clId="Web-{9242A96C-3F70-513F-8BA7-7A0D575E5CA5}"/>
    <pc:docChg chg="modSld">
      <pc:chgData name="Siv Ingrid Ekra" userId="S::sivek@ntnu.no::d5c91d60-6514-4a32-9513-c6ccc78b0893" providerId="AD" clId="Web-{9242A96C-3F70-513F-8BA7-7A0D575E5CA5}" dt="2020-12-18T17:55:53.613" v="46" actId="20577"/>
      <pc:docMkLst>
        <pc:docMk/>
      </pc:docMkLst>
      <pc:sldChg chg="modSp">
        <pc:chgData name="Siv Ingrid Ekra" userId="S::sivek@ntnu.no::d5c91d60-6514-4a32-9513-c6ccc78b0893" providerId="AD" clId="Web-{9242A96C-3F70-513F-8BA7-7A0D575E5CA5}" dt="2020-12-18T17:55:53.597" v="45" actId="20577"/>
        <pc:sldMkLst>
          <pc:docMk/>
          <pc:sldMk cId="211693812" sldId="718"/>
        </pc:sldMkLst>
        <pc:spChg chg="mod">
          <ac:chgData name="Siv Ingrid Ekra" userId="S::sivek@ntnu.no::d5c91d60-6514-4a32-9513-c6ccc78b0893" providerId="AD" clId="Web-{9242A96C-3F70-513F-8BA7-7A0D575E5CA5}" dt="2020-12-18T17:55:53.597" v="45" actId="20577"/>
          <ac:spMkLst>
            <pc:docMk/>
            <pc:sldMk cId="211693812" sldId="718"/>
            <ac:spMk id="6" creationId="{00000000-0000-0000-0000-000000000000}"/>
          </ac:spMkLst>
        </pc:spChg>
      </pc:sldChg>
    </pc:docChg>
  </pc:docChgLst>
  <pc:docChgLst>
    <pc:chgData name="Henrik Karlstrøm" userId="ade52503-b507-45de-91e3-60b4f03fc46d" providerId="ADAL" clId="{C12FC877-E408-4ED6-BD05-CD58EE01452E}"/>
    <pc:docChg chg="addSld modSld">
      <pc:chgData name="Henrik Karlstrøm" userId="ade52503-b507-45de-91e3-60b4f03fc46d" providerId="ADAL" clId="{C12FC877-E408-4ED6-BD05-CD58EE01452E}" dt="2020-09-24T09:27:37.753" v="112" actId="692"/>
      <pc:docMkLst>
        <pc:docMk/>
      </pc:docMkLst>
      <pc:sldChg chg="addSp delSp modSp add mod">
        <pc:chgData name="Henrik Karlstrøm" userId="ade52503-b507-45de-91e3-60b4f03fc46d" providerId="ADAL" clId="{C12FC877-E408-4ED6-BD05-CD58EE01452E}" dt="2020-09-24T09:20:19.009" v="51" actId="692"/>
        <pc:sldMkLst>
          <pc:docMk/>
          <pc:sldMk cId="3959319190" sldId="792"/>
        </pc:sldMkLst>
        <pc:spChg chg="mod">
          <ac:chgData name="Henrik Karlstrøm" userId="ade52503-b507-45de-91e3-60b4f03fc46d" providerId="ADAL" clId="{C12FC877-E408-4ED6-BD05-CD58EE01452E}" dt="2020-09-24T09:20:04.222" v="49" actId="20577"/>
          <ac:spMkLst>
            <pc:docMk/>
            <pc:sldMk cId="3959319190" sldId="792"/>
            <ac:spMk id="3" creationId="{00000000-0000-0000-0000-000000000000}"/>
          </ac:spMkLst>
        </pc:spChg>
        <pc:graphicFrameChg chg="add mod">
          <ac:chgData name="Henrik Karlstrøm" userId="ade52503-b507-45de-91e3-60b4f03fc46d" providerId="ADAL" clId="{C12FC877-E408-4ED6-BD05-CD58EE01452E}" dt="2020-09-24T09:20:19.009" v="51" actId="692"/>
          <ac:graphicFrameMkLst>
            <pc:docMk/>
            <pc:sldMk cId="3959319190" sldId="792"/>
            <ac:graphicFrameMk id="4" creationId="{DD01EB62-ED9D-4A1B-916A-7A20A35DA5FB}"/>
          </ac:graphicFrameMkLst>
        </pc:graphicFrameChg>
        <pc:graphicFrameChg chg="del mod">
          <ac:chgData name="Henrik Karlstrøm" userId="ade52503-b507-45de-91e3-60b4f03fc46d" providerId="ADAL" clId="{C12FC877-E408-4ED6-BD05-CD58EE01452E}" dt="2020-09-24T09:19:53.597" v="40" actId="478"/>
          <ac:graphicFrameMkLst>
            <pc:docMk/>
            <pc:sldMk cId="3959319190" sldId="792"/>
            <ac:graphicFrameMk id="5" creationId="{DD01EB62-ED9D-4A1B-916A-7A20A35DA5FB}"/>
          </ac:graphicFrameMkLst>
        </pc:graphicFrameChg>
      </pc:sldChg>
      <pc:sldChg chg="addSp delSp modSp add mod">
        <pc:chgData name="Henrik Karlstrøm" userId="ade52503-b507-45de-91e3-60b4f03fc46d" providerId="ADAL" clId="{C12FC877-E408-4ED6-BD05-CD58EE01452E}" dt="2020-09-24T09:22:00.224" v="64" actId="20577"/>
        <pc:sldMkLst>
          <pc:docMk/>
          <pc:sldMk cId="4165262843" sldId="793"/>
        </pc:sldMkLst>
        <pc:spChg chg="mod">
          <ac:chgData name="Henrik Karlstrøm" userId="ade52503-b507-45de-91e3-60b4f03fc46d" providerId="ADAL" clId="{C12FC877-E408-4ED6-BD05-CD58EE01452E}" dt="2020-09-24T09:22:00.224" v="64" actId="20577"/>
          <ac:spMkLst>
            <pc:docMk/>
            <pc:sldMk cId="4165262843" sldId="793"/>
            <ac:spMk id="3" creationId="{00000000-0000-0000-0000-000000000000}"/>
          </ac:spMkLst>
        </pc:spChg>
        <pc:graphicFrameChg chg="add mod">
          <ac:chgData name="Henrik Karlstrøm" userId="ade52503-b507-45de-91e3-60b4f03fc46d" providerId="ADAL" clId="{C12FC877-E408-4ED6-BD05-CD58EE01452E}" dt="2020-09-24T09:21:54.655" v="58" actId="1076"/>
          <ac:graphicFrameMkLst>
            <pc:docMk/>
            <pc:sldMk cId="4165262843" sldId="793"/>
            <ac:graphicFrameMk id="4" creationId="{CE721BD2-1CB0-4A2F-ADDD-FB8FA967E3F9}"/>
          </ac:graphicFrameMkLst>
        </pc:graphicFrameChg>
        <pc:graphicFrameChg chg="del">
          <ac:chgData name="Henrik Karlstrøm" userId="ade52503-b507-45de-91e3-60b4f03fc46d" providerId="ADAL" clId="{C12FC877-E408-4ED6-BD05-CD58EE01452E}" dt="2020-09-24T09:21:50.720" v="57" actId="478"/>
          <ac:graphicFrameMkLst>
            <pc:docMk/>
            <pc:sldMk cId="4165262843" sldId="793"/>
            <ac:graphicFrameMk id="9" creationId="{CE721BD2-1CB0-4A2F-ADDD-FB8FA967E3F9}"/>
          </ac:graphicFrameMkLst>
        </pc:graphicFrameChg>
      </pc:sldChg>
      <pc:sldChg chg="addSp delSp modSp add mod">
        <pc:chgData name="Henrik Karlstrøm" userId="ade52503-b507-45de-91e3-60b4f03fc46d" providerId="ADAL" clId="{C12FC877-E408-4ED6-BD05-CD58EE01452E}" dt="2020-09-24T09:23:28.949" v="72" actId="1076"/>
        <pc:sldMkLst>
          <pc:docMk/>
          <pc:sldMk cId="2014498507" sldId="797"/>
        </pc:sldMkLst>
        <pc:graphicFrameChg chg="add mod">
          <ac:chgData name="Henrik Karlstrøm" userId="ade52503-b507-45de-91e3-60b4f03fc46d" providerId="ADAL" clId="{C12FC877-E408-4ED6-BD05-CD58EE01452E}" dt="2020-09-24T09:23:28.949" v="72" actId="1076"/>
          <ac:graphicFrameMkLst>
            <pc:docMk/>
            <pc:sldMk cId="2014498507" sldId="797"/>
            <ac:graphicFrameMk id="4" creationId="{71390F38-EBA3-4D39-937B-61A3D2C72153}"/>
          </ac:graphicFrameMkLst>
        </pc:graphicFrameChg>
        <pc:graphicFrameChg chg="del">
          <ac:chgData name="Henrik Karlstrøm" userId="ade52503-b507-45de-91e3-60b4f03fc46d" providerId="ADAL" clId="{C12FC877-E408-4ED6-BD05-CD58EE01452E}" dt="2020-09-24T09:23:24.559" v="71" actId="478"/>
          <ac:graphicFrameMkLst>
            <pc:docMk/>
            <pc:sldMk cId="2014498507" sldId="797"/>
            <ac:graphicFrameMk id="5" creationId="{71390F38-EBA3-4D39-937B-61A3D2C72153}"/>
          </ac:graphicFrameMkLst>
        </pc:graphicFrameChg>
      </pc:sldChg>
      <pc:sldChg chg="addSp delSp modSp add mod">
        <pc:chgData name="Henrik Karlstrøm" userId="ade52503-b507-45de-91e3-60b4f03fc46d" providerId="ADAL" clId="{C12FC877-E408-4ED6-BD05-CD58EE01452E}" dt="2020-09-24T09:27:37.753" v="112" actId="692"/>
        <pc:sldMkLst>
          <pc:docMk/>
          <pc:sldMk cId="1067112045" sldId="798"/>
        </pc:sldMkLst>
        <pc:spChg chg="mod">
          <ac:chgData name="Henrik Karlstrøm" userId="ade52503-b507-45de-91e3-60b4f03fc46d" providerId="ADAL" clId="{C12FC877-E408-4ED6-BD05-CD58EE01452E}" dt="2020-09-24T09:26:39.100" v="83" actId="20577"/>
          <ac:spMkLst>
            <pc:docMk/>
            <pc:sldMk cId="1067112045" sldId="798"/>
            <ac:spMk id="3" creationId="{00000000-0000-0000-0000-000000000000}"/>
          </ac:spMkLst>
        </pc:spChg>
        <pc:graphicFrameChg chg="add mod">
          <ac:chgData name="Henrik Karlstrøm" userId="ade52503-b507-45de-91e3-60b4f03fc46d" providerId="ADAL" clId="{C12FC877-E408-4ED6-BD05-CD58EE01452E}" dt="2020-09-24T09:27:37.753" v="112" actId="692"/>
          <ac:graphicFrameMkLst>
            <pc:docMk/>
            <pc:sldMk cId="1067112045" sldId="798"/>
            <ac:graphicFrameMk id="4" creationId="{87598498-8190-4EFA-AC3C-D27D5E3B28DE}"/>
          </ac:graphicFrameMkLst>
        </pc:graphicFrameChg>
        <pc:graphicFrameChg chg="del">
          <ac:chgData name="Henrik Karlstrøm" userId="ade52503-b507-45de-91e3-60b4f03fc46d" providerId="ADAL" clId="{C12FC877-E408-4ED6-BD05-CD58EE01452E}" dt="2020-09-24T09:26:25.436" v="73" actId="478"/>
          <ac:graphicFrameMkLst>
            <pc:docMk/>
            <pc:sldMk cId="1067112045" sldId="798"/>
            <ac:graphicFrameMk id="9" creationId="{87598498-8190-4EFA-AC3C-D27D5E3B28DE}"/>
          </ac:graphicFrameMkLst>
        </pc:graphicFrameChg>
      </pc:sldChg>
    </pc:docChg>
  </pc:docChgLst>
  <pc:docChgLst>
    <pc:chgData name="Siv Ingrid Ekra" userId="S::sivek@ntnu.no::d5c91d60-6514-4a32-9513-c6ccc78b0893" providerId="AD" clId="Web-{438CB49F-1050-B000-C936-A64B7922D626}"/>
    <pc:docChg chg="modSld">
      <pc:chgData name="Siv Ingrid Ekra" userId="S::sivek@ntnu.no::d5c91d60-6514-4a32-9513-c6ccc78b0893" providerId="AD" clId="Web-{438CB49F-1050-B000-C936-A64B7922D626}" dt="2021-03-15T16:00:27.428" v="27" actId="20577"/>
      <pc:docMkLst>
        <pc:docMk/>
      </pc:docMkLst>
      <pc:sldChg chg="modSp">
        <pc:chgData name="Siv Ingrid Ekra" userId="S::sivek@ntnu.no::d5c91d60-6514-4a32-9513-c6ccc78b0893" providerId="AD" clId="Web-{438CB49F-1050-B000-C936-A64B7922D626}" dt="2021-03-15T16:00:27.428" v="27" actId="20577"/>
        <pc:sldMkLst>
          <pc:docMk/>
          <pc:sldMk cId="116144579" sldId="788"/>
        </pc:sldMkLst>
        <pc:spChg chg="mod">
          <ac:chgData name="Siv Ingrid Ekra" userId="S::sivek@ntnu.no::d5c91d60-6514-4a32-9513-c6ccc78b0893" providerId="AD" clId="Web-{438CB49F-1050-B000-C936-A64B7922D626}" dt="2021-03-15T16:00:27.428" v="27" actId="20577"/>
          <ac:spMkLst>
            <pc:docMk/>
            <pc:sldMk cId="116144579" sldId="788"/>
            <ac:spMk id="3" creationId="{00000000-0000-0000-0000-000000000000}"/>
          </ac:spMkLst>
        </pc:spChg>
        <pc:spChg chg="mod">
          <ac:chgData name="Siv Ingrid Ekra" userId="S::sivek@ntnu.no::d5c91d60-6514-4a32-9513-c6ccc78b0893" providerId="AD" clId="Web-{438CB49F-1050-B000-C936-A64B7922D626}" dt="2021-03-15T15:57:09.026" v="6" actId="20577"/>
          <ac:spMkLst>
            <pc:docMk/>
            <pc:sldMk cId="116144579" sldId="788"/>
            <ac:spMk id="6" creationId="{00000000-0000-0000-0000-000000000000}"/>
          </ac:spMkLst>
        </pc:spChg>
      </pc:sldChg>
      <pc:sldChg chg="addSp modSp">
        <pc:chgData name="Siv Ingrid Ekra" userId="S::sivek@ntnu.no::d5c91d60-6514-4a32-9513-c6ccc78b0893" providerId="AD" clId="Web-{438CB49F-1050-B000-C936-A64B7922D626}" dt="2021-03-15T15:57:42.981" v="14" actId="20577"/>
        <pc:sldMkLst>
          <pc:docMk/>
          <pc:sldMk cId="4079643988" sldId="800"/>
        </pc:sldMkLst>
        <pc:spChg chg="add mod">
          <ac:chgData name="Siv Ingrid Ekra" userId="S::sivek@ntnu.no::d5c91d60-6514-4a32-9513-c6ccc78b0893" providerId="AD" clId="Web-{438CB49F-1050-B000-C936-A64B7922D626}" dt="2021-03-15T15:57:42.981" v="14" actId="20577"/>
          <ac:spMkLst>
            <pc:docMk/>
            <pc:sldMk cId="4079643988" sldId="800"/>
            <ac:spMk id="3" creationId="{6DE2DB35-CA7A-4A80-90D2-9C8512056F1B}"/>
          </ac:spMkLst>
        </pc:spChg>
        <pc:graphicFrameChg chg="mod">
          <ac:chgData name="Siv Ingrid Ekra" userId="S::sivek@ntnu.no::d5c91d60-6514-4a32-9513-c6ccc78b0893" providerId="AD" clId="Web-{438CB49F-1050-B000-C936-A64B7922D626}" dt="2021-03-15T15:57:14.636" v="7" actId="1076"/>
          <ac:graphicFrameMkLst>
            <pc:docMk/>
            <pc:sldMk cId="4079643988" sldId="800"/>
            <ac:graphicFrameMk id="5" creationId="{0A3AB26E-4430-46B4-9C83-612A28EB5BCA}"/>
          </ac:graphicFrameMkLst>
        </pc:graphicFrameChg>
      </pc:sldChg>
    </pc:docChg>
  </pc:docChgLst>
  <pc:docChgLst>
    <pc:chgData name="Siv Ingrid Ekra" userId="d5c91d60-6514-4a32-9513-c6ccc78b0893" providerId="ADAL" clId="{5C39130B-397B-4A89-A477-92F400AFB0B6}"/>
    <pc:docChg chg="addSld delSld modSld">
      <pc:chgData name="Siv Ingrid Ekra" userId="d5c91d60-6514-4a32-9513-c6ccc78b0893" providerId="ADAL" clId="{5C39130B-397B-4A89-A477-92F400AFB0B6}" dt="2021-03-15T15:52:40.588" v="22" actId="47"/>
      <pc:docMkLst>
        <pc:docMk/>
      </pc:docMkLst>
      <pc:sldChg chg="del">
        <pc:chgData name="Siv Ingrid Ekra" userId="d5c91d60-6514-4a32-9513-c6ccc78b0893" providerId="ADAL" clId="{5C39130B-397B-4A89-A477-92F400AFB0B6}" dt="2021-03-15T15:51:18.565" v="9" actId="47"/>
        <pc:sldMkLst>
          <pc:docMk/>
          <pc:sldMk cId="2248769" sldId="676"/>
        </pc:sldMkLst>
      </pc:sldChg>
      <pc:sldChg chg="del">
        <pc:chgData name="Siv Ingrid Ekra" userId="d5c91d60-6514-4a32-9513-c6ccc78b0893" providerId="ADAL" clId="{5C39130B-397B-4A89-A477-92F400AFB0B6}" dt="2021-03-15T15:51:39.341" v="19" actId="47"/>
        <pc:sldMkLst>
          <pc:docMk/>
          <pc:sldMk cId="3700691356" sldId="677"/>
        </pc:sldMkLst>
      </pc:sldChg>
      <pc:sldChg chg="del">
        <pc:chgData name="Siv Ingrid Ekra" userId="d5c91d60-6514-4a32-9513-c6ccc78b0893" providerId="ADAL" clId="{5C39130B-397B-4A89-A477-92F400AFB0B6}" dt="2021-03-15T15:52:40.588" v="22" actId="47"/>
        <pc:sldMkLst>
          <pc:docMk/>
          <pc:sldMk cId="900218899" sldId="678"/>
        </pc:sldMkLst>
      </pc:sldChg>
      <pc:sldChg chg="del">
        <pc:chgData name="Siv Ingrid Ekra" userId="d5c91d60-6514-4a32-9513-c6ccc78b0893" providerId="ADAL" clId="{5C39130B-397B-4A89-A477-92F400AFB0B6}" dt="2021-03-15T15:52:04.970" v="21" actId="47"/>
        <pc:sldMkLst>
          <pc:docMk/>
          <pc:sldMk cId="2768669754" sldId="679"/>
        </pc:sldMkLst>
      </pc:sldChg>
      <pc:sldChg chg="modSp add mod">
        <pc:chgData name="Siv Ingrid Ekra" userId="d5c91d60-6514-4a32-9513-c6ccc78b0893" providerId="ADAL" clId="{5C39130B-397B-4A89-A477-92F400AFB0B6}" dt="2021-03-15T15:51:09.880" v="8" actId="20577"/>
        <pc:sldMkLst>
          <pc:docMk/>
          <pc:sldMk cId="116144579" sldId="788"/>
        </pc:sldMkLst>
        <pc:spChg chg="mod">
          <ac:chgData name="Siv Ingrid Ekra" userId="d5c91d60-6514-4a32-9513-c6ccc78b0893" providerId="ADAL" clId="{5C39130B-397B-4A89-A477-92F400AFB0B6}" dt="2021-03-15T15:51:05.447" v="4" actId="20577"/>
          <ac:spMkLst>
            <pc:docMk/>
            <pc:sldMk cId="116144579" sldId="788"/>
            <ac:spMk id="2" creationId="{00000000-0000-0000-0000-000000000000}"/>
          </ac:spMkLst>
        </pc:spChg>
        <pc:spChg chg="mod">
          <ac:chgData name="Siv Ingrid Ekra" userId="d5c91d60-6514-4a32-9513-c6ccc78b0893" providerId="ADAL" clId="{5C39130B-397B-4A89-A477-92F400AFB0B6}" dt="2021-03-15T15:51:09.880" v="8" actId="20577"/>
          <ac:spMkLst>
            <pc:docMk/>
            <pc:sldMk cId="116144579" sldId="788"/>
            <ac:spMk id="3" creationId="{00000000-0000-0000-0000-000000000000}"/>
          </ac:spMkLst>
        </pc:spChg>
      </pc:sldChg>
      <pc:sldChg chg="modSp add mod">
        <pc:chgData name="Siv Ingrid Ekra" userId="d5c91d60-6514-4a32-9513-c6ccc78b0893" providerId="ADAL" clId="{5C39130B-397B-4A89-A477-92F400AFB0B6}" dt="2021-03-15T15:51:35.457" v="18" actId="20577"/>
        <pc:sldMkLst>
          <pc:docMk/>
          <pc:sldMk cId="805455797" sldId="799"/>
        </pc:sldMkLst>
        <pc:spChg chg="mod">
          <ac:chgData name="Siv Ingrid Ekra" userId="d5c91d60-6514-4a32-9513-c6ccc78b0893" providerId="ADAL" clId="{5C39130B-397B-4A89-A477-92F400AFB0B6}" dt="2021-03-15T15:51:31.394" v="14" actId="20577"/>
          <ac:spMkLst>
            <pc:docMk/>
            <pc:sldMk cId="805455797" sldId="799"/>
            <ac:spMk id="2" creationId="{00000000-0000-0000-0000-000000000000}"/>
          </ac:spMkLst>
        </pc:spChg>
        <pc:spChg chg="mod">
          <ac:chgData name="Siv Ingrid Ekra" userId="d5c91d60-6514-4a32-9513-c6ccc78b0893" providerId="ADAL" clId="{5C39130B-397B-4A89-A477-92F400AFB0B6}" dt="2021-03-15T15:51:35.457" v="18" actId="20577"/>
          <ac:spMkLst>
            <pc:docMk/>
            <pc:sldMk cId="805455797" sldId="799"/>
            <ac:spMk id="3" creationId="{00000000-0000-0000-0000-000000000000}"/>
          </ac:spMkLst>
        </pc:spChg>
      </pc:sldChg>
      <pc:sldChg chg="add">
        <pc:chgData name="Siv Ingrid Ekra" userId="d5c91d60-6514-4a32-9513-c6ccc78b0893" providerId="ADAL" clId="{5C39130B-397B-4A89-A477-92F400AFB0B6}" dt="2021-03-15T15:51:57.957" v="20"/>
        <pc:sldMkLst>
          <pc:docMk/>
          <pc:sldMk cId="4079643988" sldId="800"/>
        </pc:sldMkLst>
      </pc:sldChg>
    </pc:docChg>
  </pc:docChgLst>
  <pc:docChgLst>
    <pc:chgData name="Siv Ingrid Ekra" userId="S::sivek@ntnu.no::d5c91d60-6514-4a32-9513-c6ccc78b0893" providerId="AD" clId="Web-{3C2ED699-45F6-59B2-D2E9-8CE99606D263}"/>
    <pc:docChg chg="modSld">
      <pc:chgData name="Siv Ingrid Ekra" userId="S::sivek@ntnu.no::d5c91d60-6514-4a32-9513-c6ccc78b0893" providerId="AD" clId="Web-{3C2ED699-45F6-59B2-D2E9-8CE99606D263}" dt="2020-08-21T08:37:16.283" v="40" actId="20577"/>
      <pc:docMkLst>
        <pc:docMk/>
      </pc:docMkLst>
      <pc:sldChg chg="modSp">
        <pc:chgData name="Siv Ingrid Ekra" userId="S::sivek@ntnu.no::d5c91d60-6514-4a32-9513-c6ccc78b0893" providerId="AD" clId="Web-{3C2ED699-45F6-59B2-D2E9-8CE99606D263}" dt="2020-08-21T08:37:12.017" v="38" actId="20577"/>
        <pc:sldMkLst>
          <pc:docMk/>
          <pc:sldMk cId="3972538459" sldId="791"/>
        </pc:sldMkLst>
        <pc:spChg chg="mod">
          <ac:chgData name="Siv Ingrid Ekra" userId="S::sivek@ntnu.no::d5c91d60-6514-4a32-9513-c6ccc78b0893" providerId="AD" clId="Web-{3C2ED699-45F6-59B2-D2E9-8CE99606D263}" dt="2020-08-21T08:37:12.017" v="38" actId="20577"/>
          <ac:spMkLst>
            <pc:docMk/>
            <pc:sldMk cId="3972538459" sldId="791"/>
            <ac:spMk id="2" creationId="{00000000-0000-0000-0000-000000000000}"/>
          </ac:spMkLst>
        </pc:spChg>
      </pc:sldChg>
    </pc:docChg>
  </pc:docChgLst>
  <pc:docChgLst>
    <pc:chgData name="Morten Størseth" userId="067920c3-bf05-4fea-b592-ce8ba2096ee6" providerId="ADAL" clId="{460DEC3F-F784-48E2-8514-6046ADE961CB}"/>
    <pc:docChg chg="custSel addSld delSld modSld">
      <pc:chgData name="Morten Størseth" userId="067920c3-bf05-4fea-b592-ce8ba2096ee6" providerId="ADAL" clId="{460DEC3F-F784-48E2-8514-6046ADE961CB}" dt="2020-08-21T11:22:03.913" v="367" actId="14100"/>
      <pc:docMkLst>
        <pc:docMk/>
      </pc:docMkLst>
      <pc:sldChg chg="addSp delSp modSp">
        <pc:chgData name="Morten Størseth" userId="067920c3-bf05-4fea-b592-ce8ba2096ee6" providerId="ADAL" clId="{460DEC3F-F784-48E2-8514-6046ADE961CB}" dt="2020-08-21T11:22:03.913" v="367" actId="14100"/>
        <pc:sldMkLst>
          <pc:docMk/>
          <pc:sldMk cId="900218899" sldId="678"/>
        </pc:sldMkLst>
        <pc:spChg chg="mod">
          <ac:chgData name="Morten Størseth" userId="067920c3-bf05-4fea-b592-ce8ba2096ee6" providerId="ADAL" clId="{460DEC3F-F784-48E2-8514-6046ADE961CB}" dt="2020-08-21T10:56:30.587" v="41" actId="20577"/>
          <ac:spMkLst>
            <pc:docMk/>
            <pc:sldMk cId="900218899" sldId="678"/>
            <ac:spMk id="2" creationId="{00000000-0000-0000-0000-000000000000}"/>
          </ac:spMkLst>
        </pc:spChg>
        <pc:spChg chg="add del">
          <ac:chgData name="Morten Størseth" userId="067920c3-bf05-4fea-b592-ce8ba2096ee6" providerId="ADAL" clId="{460DEC3F-F784-48E2-8514-6046ADE961CB}" dt="2020-08-21T10:55:29.787" v="27"/>
          <ac:spMkLst>
            <pc:docMk/>
            <pc:sldMk cId="900218899" sldId="678"/>
            <ac:spMk id="3" creationId="{AFDB765B-9274-43F5-A60C-EA670A594511}"/>
          </ac:spMkLst>
        </pc:spChg>
        <pc:spChg chg="add del">
          <ac:chgData name="Morten Størseth" userId="067920c3-bf05-4fea-b592-ce8ba2096ee6" providerId="ADAL" clId="{460DEC3F-F784-48E2-8514-6046ADE961CB}" dt="2020-08-21T10:55:34.663" v="29"/>
          <ac:spMkLst>
            <pc:docMk/>
            <pc:sldMk cId="900218899" sldId="678"/>
            <ac:spMk id="4" creationId="{D78B9B6F-E9F1-4812-9851-650F54E27E89}"/>
          </ac:spMkLst>
        </pc:spChg>
        <pc:spChg chg="mod">
          <ac:chgData name="Morten Størseth" userId="067920c3-bf05-4fea-b592-ce8ba2096ee6" providerId="ADAL" clId="{460DEC3F-F784-48E2-8514-6046ADE961CB}" dt="2020-08-21T10:56:38.054" v="43" actId="20577"/>
          <ac:spMkLst>
            <pc:docMk/>
            <pc:sldMk cId="900218899" sldId="678"/>
            <ac:spMk id="6" creationId="{00000000-0000-0000-0000-000000000000}"/>
          </ac:spMkLst>
        </pc:spChg>
        <pc:graphicFrameChg chg="add del">
          <ac:chgData name="Morten Størseth" userId="067920c3-bf05-4fea-b592-ce8ba2096ee6" providerId="ADAL" clId="{460DEC3F-F784-48E2-8514-6046ADE961CB}" dt="2020-08-21T10:56:01.045" v="31" actId="478"/>
          <ac:graphicFrameMkLst>
            <pc:docMk/>
            <pc:sldMk cId="900218899" sldId="678"/>
            <ac:graphicFrameMk id="5" creationId="{00000000-0000-0000-0000-000000000000}"/>
          </ac:graphicFrameMkLst>
        </pc:graphicFrameChg>
        <pc:graphicFrameChg chg="add mod">
          <ac:chgData name="Morten Størseth" userId="067920c3-bf05-4fea-b592-ce8ba2096ee6" providerId="ADAL" clId="{460DEC3F-F784-48E2-8514-6046ADE961CB}" dt="2020-08-21T11:22:03.913" v="367" actId="14100"/>
          <ac:graphicFrameMkLst>
            <pc:docMk/>
            <pc:sldMk cId="900218899" sldId="678"/>
            <ac:graphicFrameMk id="8" creationId="{0BEE7C25-2D61-4A48-A798-2DE18E41E9B2}"/>
          </ac:graphicFrameMkLst>
        </pc:graphicFrameChg>
        <pc:picChg chg="add del">
          <ac:chgData name="Morten Størseth" userId="067920c3-bf05-4fea-b592-ce8ba2096ee6" providerId="ADAL" clId="{460DEC3F-F784-48E2-8514-6046ADE961CB}" dt="2020-08-21T10:56:05.526" v="33"/>
          <ac:picMkLst>
            <pc:docMk/>
            <pc:sldMk cId="900218899" sldId="678"/>
            <ac:picMk id="7" creationId="{E79A6EEA-EAEF-4240-AB7E-79B32849C364}"/>
          </ac:picMkLst>
        </pc:picChg>
      </pc:sldChg>
      <pc:sldChg chg="addSp modSp modNotesTx">
        <pc:chgData name="Morten Størseth" userId="067920c3-bf05-4fea-b592-ce8ba2096ee6" providerId="ADAL" clId="{460DEC3F-F784-48E2-8514-6046ADE961CB}" dt="2020-08-21T11:20:02.626" v="361" actId="20577"/>
        <pc:sldMkLst>
          <pc:docMk/>
          <pc:sldMk cId="2768669754" sldId="679"/>
        </pc:sldMkLst>
        <pc:spChg chg="mod">
          <ac:chgData name="Morten Størseth" userId="067920c3-bf05-4fea-b592-ce8ba2096ee6" providerId="ADAL" clId="{460DEC3F-F784-48E2-8514-6046ADE961CB}" dt="2020-08-21T11:20:02.626" v="361" actId="20577"/>
          <ac:spMkLst>
            <pc:docMk/>
            <pc:sldMk cId="2768669754" sldId="679"/>
            <ac:spMk id="2" creationId="{00000000-0000-0000-0000-000000000000}"/>
          </ac:spMkLst>
        </pc:spChg>
        <pc:graphicFrameChg chg="add mod">
          <ac:chgData name="Morten Størseth" userId="067920c3-bf05-4fea-b592-ce8ba2096ee6" providerId="ADAL" clId="{460DEC3F-F784-48E2-8514-6046ADE961CB}" dt="2020-08-21T11:19:45.554" v="359" actId="14100"/>
          <ac:graphicFrameMkLst>
            <pc:docMk/>
            <pc:sldMk cId="2768669754" sldId="679"/>
            <ac:graphicFrameMk id="6" creationId="{17ADEA82-C630-4E1A-AA19-0FD4C48AF897}"/>
          </ac:graphicFrameMkLst>
        </pc:graphicFrameChg>
      </pc:sldChg>
      <pc:sldChg chg="modSp">
        <pc:chgData name="Morten Størseth" userId="067920c3-bf05-4fea-b592-ce8ba2096ee6" providerId="ADAL" clId="{460DEC3F-F784-48E2-8514-6046ADE961CB}" dt="2020-08-21T10:53:29.689" v="23" actId="20577"/>
        <pc:sldMkLst>
          <pc:docMk/>
          <pc:sldMk cId="1282413023" sldId="753"/>
        </pc:sldMkLst>
        <pc:spChg chg="mod">
          <ac:chgData name="Morten Størseth" userId="067920c3-bf05-4fea-b592-ce8ba2096ee6" providerId="ADAL" clId="{460DEC3F-F784-48E2-8514-6046ADE961CB}" dt="2020-08-21T10:53:29.689" v="23" actId="20577"/>
          <ac:spMkLst>
            <pc:docMk/>
            <pc:sldMk cId="1282413023" sldId="753"/>
            <ac:spMk id="2" creationId="{00000000-0000-0000-0000-000000000000}"/>
          </ac:spMkLst>
        </pc:spChg>
      </pc:sldChg>
      <pc:sldChg chg="addSp delSp modSp add del">
        <pc:chgData name="Morten Størseth" userId="067920c3-bf05-4fea-b592-ce8ba2096ee6" providerId="ADAL" clId="{460DEC3F-F784-48E2-8514-6046ADE961CB}" dt="2020-08-21T11:21:25.300" v="362" actId="2696"/>
        <pc:sldMkLst>
          <pc:docMk/>
          <pc:sldMk cId="2731198743" sldId="792"/>
        </pc:sldMkLst>
        <pc:spChg chg="del">
          <ac:chgData name="Morten Størseth" userId="067920c3-bf05-4fea-b592-ce8ba2096ee6" providerId="ADAL" clId="{460DEC3F-F784-48E2-8514-6046ADE961CB}" dt="2020-08-21T10:57:00.807" v="44"/>
          <ac:spMkLst>
            <pc:docMk/>
            <pc:sldMk cId="2731198743" sldId="792"/>
            <ac:spMk id="2" creationId="{39B7AA6E-CE00-4C02-B95C-A81A7760382C}"/>
          </ac:spMkLst>
        </pc:spChg>
        <pc:graphicFrameChg chg="add mod">
          <ac:chgData name="Morten Størseth" userId="067920c3-bf05-4fea-b592-ce8ba2096ee6" providerId="ADAL" clId="{460DEC3F-F784-48E2-8514-6046ADE961CB}" dt="2020-08-21T11:19:06.357" v="355" actId="14100"/>
          <ac:graphicFrameMkLst>
            <pc:docMk/>
            <pc:sldMk cId="2731198743" sldId="792"/>
            <ac:graphicFrameMk id="4" creationId="{04B27F61-07F2-4863-8E37-88F46F6D3BFA}"/>
          </ac:graphicFrameMkLst>
        </pc:graphicFrameChg>
      </pc:sldChg>
    </pc:docChg>
  </pc:docChgLst>
  <pc:docChgLst>
    <pc:chgData name="Siv Ingrid Ekra" userId="S::sivek@ntnu.no::d5c91d60-6514-4a32-9513-c6ccc78b0893" providerId="AD" clId="Web-{6113970C-2062-4ACD-EC18-B47226965DF3}"/>
    <pc:docChg chg="addSld delSld modSld sldOrd">
      <pc:chgData name="Siv Ingrid Ekra" userId="S::sivek@ntnu.no::d5c91d60-6514-4a32-9513-c6ccc78b0893" providerId="AD" clId="Web-{6113970C-2062-4ACD-EC18-B47226965DF3}" dt="2021-03-15T15:22:24.591" v="134"/>
      <pc:docMkLst>
        <pc:docMk/>
      </pc:docMkLst>
      <pc:sldChg chg="modSp">
        <pc:chgData name="Siv Ingrid Ekra" userId="S::sivek@ntnu.no::d5c91d60-6514-4a32-9513-c6ccc78b0893" providerId="AD" clId="Web-{6113970C-2062-4ACD-EC18-B47226965DF3}" dt="2021-03-15T14:56:49.118" v="130" actId="20577"/>
        <pc:sldMkLst>
          <pc:docMk/>
          <pc:sldMk cId="1245154383" sldId="741"/>
        </pc:sldMkLst>
        <pc:spChg chg="mod">
          <ac:chgData name="Siv Ingrid Ekra" userId="S::sivek@ntnu.no::d5c91d60-6514-4a32-9513-c6ccc78b0893" providerId="AD" clId="Web-{6113970C-2062-4ACD-EC18-B47226965DF3}" dt="2021-03-15T14:56:46.571" v="128" actId="20577"/>
          <ac:spMkLst>
            <pc:docMk/>
            <pc:sldMk cId="1245154383" sldId="741"/>
            <ac:spMk id="3" creationId="{00000000-0000-0000-0000-000000000000}"/>
          </ac:spMkLst>
        </pc:spChg>
        <pc:spChg chg="mod">
          <ac:chgData name="Siv Ingrid Ekra" userId="S::sivek@ntnu.no::d5c91d60-6514-4a32-9513-c6ccc78b0893" providerId="AD" clId="Web-{6113970C-2062-4ACD-EC18-B47226965DF3}" dt="2021-03-15T14:56:49.118" v="130" actId="20577"/>
          <ac:spMkLst>
            <pc:docMk/>
            <pc:sldMk cId="1245154383" sldId="741"/>
            <ac:spMk id="10" creationId="{00000000-0000-0000-0000-000000000000}"/>
          </ac:spMkLst>
        </pc:spChg>
      </pc:sldChg>
      <pc:sldChg chg="modSp">
        <pc:chgData name="Siv Ingrid Ekra" userId="S::sivek@ntnu.no::d5c91d60-6514-4a32-9513-c6ccc78b0893" providerId="AD" clId="Web-{6113970C-2062-4ACD-EC18-B47226965DF3}" dt="2021-03-15T14:56:22.461" v="126" actId="20577"/>
        <pc:sldMkLst>
          <pc:docMk/>
          <pc:sldMk cId="2442239340" sldId="742"/>
        </pc:sldMkLst>
        <pc:spChg chg="mod">
          <ac:chgData name="Siv Ingrid Ekra" userId="S::sivek@ntnu.no::d5c91d60-6514-4a32-9513-c6ccc78b0893" providerId="AD" clId="Web-{6113970C-2062-4ACD-EC18-B47226965DF3}" dt="2021-03-15T14:55:24.429" v="93" actId="20577"/>
          <ac:spMkLst>
            <pc:docMk/>
            <pc:sldMk cId="2442239340" sldId="742"/>
            <ac:spMk id="3" creationId="{00000000-0000-0000-0000-000000000000}"/>
          </ac:spMkLst>
        </pc:spChg>
        <pc:spChg chg="mod">
          <ac:chgData name="Siv Ingrid Ekra" userId="S::sivek@ntnu.no::d5c91d60-6514-4a32-9513-c6ccc78b0893" providerId="AD" clId="Web-{6113970C-2062-4ACD-EC18-B47226965DF3}" dt="2021-03-15T14:56:22.461" v="126" actId="20577"/>
          <ac:spMkLst>
            <pc:docMk/>
            <pc:sldMk cId="2442239340" sldId="742"/>
            <ac:spMk id="11" creationId="{00000000-0000-0000-0000-000000000000}"/>
          </ac:spMkLst>
        </pc:spChg>
        <pc:spChg chg="mod">
          <ac:chgData name="Siv Ingrid Ekra" userId="S::sivek@ntnu.no::d5c91d60-6514-4a32-9513-c6ccc78b0893" providerId="AD" clId="Web-{6113970C-2062-4ACD-EC18-B47226965DF3}" dt="2021-03-15T14:55:39.007" v="97" actId="20577"/>
          <ac:spMkLst>
            <pc:docMk/>
            <pc:sldMk cId="2442239340" sldId="742"/>
            <ac:spMk id="14" creationId="{00000000-0000-0000-0000-000000000000}"/>
          </ac:spMkLst>
        </pc:spChg>
      </pc:sldChg>
      <pc:sldChg chg="ord">
        <pc:chgData name="Siv Ingrid Ekra" userId="S::sivek@ntnu.no::d5c91d60-6514-4a32-9513-c6ccc78b0893" providerId="AD" clId="Web-{6113970C-2062-4ACD-EC18-B47226965DF3}" dt="2021-03-15T15:22:13.685" v="131"/>
        <pc:sldMkLst>
          <pc:docMk/>
          <pc:sldMk cId="2588556776" sldId="746"/>
        </pc:sldMkLst>
      </pc:sldChg>
      <pc:sldChg chg="addSp delSp modSp">
        <pc:chgData name="Siv Ingrid Ekra" userId="S::sivek@ntnu.no::d5c91d60-6514-4a32-9513-c6ccc78b0893" providerId="AD" clId="Web-{6113970C-2062-4ACD-EC18-B47226965DF3}" dt="2021-03-15T13:34:51.083" v="18" actId="14100"/>
        <pc:sldMkLst>
          <pc:docMk/>
          <pc:sldMk cId="1779048936" sldId="765"/>
        </pc:sldMkLst>
        <pc:spChg chg="mod">
          <ac:chgData name="Siv Ingrid Ekra" userId="S::sivek@ntnu.no::d5c91d60-6514-4a32-9513-c6ccc78b0893" providerId="AD" clId="Web-{6113970C-2062-4ACD-EC18-B47226965DF3}" dt="2021-03-15T13:34:45.521" v="16" actId="1076"/>
          <ac:spMkLst>
            <pc:docMk/>
            <pc:sldMk cId="1779048936" sldId="765"/>
            <ac:spMk id="5" creationId="{00000000-0000-0000-0000-000000000000}"/>
          </ac:spMkLst>
        </pc:spChg>
        <pc:picChg chg="add mod">
          <ac:chgData name="Siv Ingrid Ekra" userId="S::sivek@ntnu.no::d5c91d60-6514-4a32-9513-c6ccc78b0893" providerId="AD" clId="Web-{6113970C-2062-4ACD-EC18-B47226965DF3}" dt="2021-03-15T13:34:51.083" v="18" actId="14100"/>
          <ac:picMkLst>
            <pc:docMk/>
            <pc:sldMk cId="1779048936" sldId="765"/>
            <ac:picMk id="3" creationId="{57B20B63-D069-4B8C-A8A6-F79AE2531C79}"/>
          </ac:picMkLst>
        </pc:picChg>
        <pc:picChg chg="del">
          <ac:chgData name="Siv Ingrid Ekra" userId="S::sivek@ntnu.no::d5c91d60-6514-4a32-9513-c6ccc78b0893" providerId="AD" clId="Web-{6113970C-2062-4ACD-EC18-B47226965DF3}" dt="2021-03-15T13:34:15.051" v="0"/>
          <ac:picMkLst>
            <pc:docMk/>
            <pc:sldMk cId="1779048936" sldId="765"/>
            <ac:picMk id="7" creationId="{00000000-0000-0000-0000-000000000000}"/>
          </ac:picMkLst>
        </pc:picChg>
      </pc:sldChg>
      <pc:sldChg chg="delSp modSp add del replId">
        <pc:chgData name="Siv Ingrid Ekra" userId="S::sivek@ntnu.no::d5c91d60-6514-4a32-9513-c6ccc78b0893" providerId="AD" clId="Web-{6113970C-2062-4ACD-EC18-B47226965DF3}" dt="2021-03-15T15:22:18.700" v="132"/>
        <pc:sldMkLst>
          <pc:docMk/>
          <pc:sldMk cId="2473284289" sldId="799"/>
        </pc:sldMkLst>
        <pc:spChg chg="mod">
          <ac:chgData name="Siv Ingrid Ekra" userId="S::sivek@ntnu.no::d5c91d60-6514-4a32-9513-c6ccc78b0893" providerId="AD" clId="Web-{6113970C-2062-4ACD-EC18-B47226965DF3}" dt="2021-03-15T14:15:17.214" v="46" actId="20577"/>
          <ac:spMkLst>
            <pc:docMk/>
            <pc:sldMk cId="2473284289" sldId="799"/>
            <ac:spMk id="2" creationId="{00000000-0000-0000-0000-000000000000}"/>
          </ac:spMkLst>
        </pc:spChg>
        <pc:spChg chg="mod">
          <ac:chgData name="Siv Ingrid Ekra" userId="S::sivek@ntnu.no::d5c91d60-6514-4a32-9513-c6ccc78b0893" providerId="AD" clId="Web-{6113970C-2062-4ACD-EC18-B47226965DF3}" dt="2021-03-15T14:14:44.432" v="32" actId="20577"/>
          <ac:spMkLst>
            <pc:docMk/>
            <pc:sldMk cId="2473284289" sldId="799"/>
            <ac:spMk id="10" creationId="{00000000-0000-0000-0000-000000000000}"/>
          </ac:spMkLst>
        </pc:spChg>
        <pc:picChg chg="del">
          <ac:chgData name="Siv Ingrid Ekra" userId="S::sivek@ntnu.no::d5c91d60-6514-4a32-9513-c6ccc78b0893" providerId="AD" clId="Web-{6113970C-2062-4ACD-EC18-B47226965DF3}" dt="2021-03-15T14:14:46.229" v="33"/>
          <ac:picMkLst>
            <pc:docMk/>
            <pc:sldMk cId="2473284289" sldId="799"/>
            <ac:picMk id="6" creationId="{00000000-0000-0000-0000-000000000000}"/>
          </ac:picMkLst>
        </pc:picChg>
        <pc:picChg chg="del">
          <ac:chgData name="Siv Ingrid Ekra" userId="S::sivek@ntnu.no::d5c91d60-6514-4a32-9513-c6ccc78b0893" providerId="AD" clId="Web-{6113970C-2062-4ACD-EC18-B47226965DF3}" dt="2021-03-15T14:14:48.323" v="34"/>
          <ac:picMkLst>
            <pc:docMk/>
            <pc:sldMk cId="2473284289" sldId="799"/>
            <ac:picMk id="7" creationId="{00000000-0000-0000-0000-000000000000}"/>
          </ac:picMkLst>
        </pc:picChg>
      </pc:sldChg>
      <pc:sldChg chg="delSp modSp add del replId">
        <pc:chgData name="Siv Ingrid Ekra" userId="S::sivek@ntnu.no::d5c91d60-6514-4a32-9513-c6ccc78b0893" providerId="AD" clId="Web-{6113970C-2062-4ACD-EC18-B47226965DF3}" dt="2021-03-15T15:22:20.997" v="133"/>
        <pc:sldMkLst>
          <pc:docMk/>
          <pc:sldMk cId="3956458162" sldId="800"/>
        </pc:sldMkLst>
        <pc:spChg chg="mod">
          <ac:chgData name="Siv Ingrid Ekra" userId="S::sivek@ntnu.no::d5c91d60-6514-4a32-9513-c6ccc78b0893" providerId="AD" clId="Web-{6113970C-2062-4ACD-EC18-B47226965DF3}" dt="2021-03-15T14:17:09.545" v="63" actId="20577"/>
          <ac:spMkLst>
            <pc:docMk/>
            <pc:sldMk cId="3956458162" sldId="800"/>
            <ac:spMk id="2" creationId="{00000000-0000-0000-0000-000000000000}"/>
          </ac:spMkLst>
        </pc:spChg>
        <pc:spChg chg="mod">
          <ac:chgData name="Siv Ingrid Ekra" userId="S::sivek@ntnu.no::d5c91d60-6514-4a32-9513-c6ccc78b0893" providerId="AD" clId="Web-{6113970C-2062-4ACD-EC18-B47226965DF3}" dt="2021-03-15T14:14:57.542" v="38" actId="20577"/>
          <ac:spMkLst>
            <pc:docMk/>
            <pc:sldMk cId="3956458162" sldId="800"/>
            <ac:spMk id="10" creationId="{00000000-0000-0000-0000-000000000000}"/>
          </ac:spMkLst>
        </pc:spChg>
        <pc:picChg chg="del">
          <ac:chgData name="Siv Ingrid Ekra" userId="S::sivek@ntnu.no::d5c91d60-6514-4a32-9513-c6ccc78b0893" providerId="AD" clId="Web-{6113970C-2062-4ACD-EC18-B47226965DF3}" dt="2021-03-15T14:14:51.963" v="35"/>
          <ac:picMkLst>
            <pc:docMk/>
            <pc:sldMk cId="3956458162" sldId="800"/>
            <ac:picMk id="6" creationId="{00000000-0000-0000-0000-000000000000}"/>
          </ac:picMkLst>
        </pc:picChg>
        <pc:picChg chg="del">
          <ac:chgData name="Siv Ingrid Ekra" userId="S::sivek@ntnu.no::d5c91d60-6514-4a32-9513-c6ccc78b0893" providerId="AD" clId="Web-{6113970C-2062-4ACD-EC18-B47226965DF3}" dt="2021-03-15T14:14:53.323" v="36"/>
          <ac:picMkLst>
            <pc:docMk/>
            <pc:sldMk cId="3956458162" sldId="800"/>
            <ac:picMk id="7" creationId="{00000000-0000-0000-0000-000000000000}"/>
          </ac:picMkLst>
        </pc:picChg>
      </pc:sldChg>
      <pc:sldChg chg="delSp modSp add del replId">
        <pc:chgData name="Siv Ingrid Ekra" userId="S::sivek@ntnu.no::d5c91d60-6514-4a32-9513-c6ccc78b0893" providerId="AD" clId="Web-{6113970C-2062-4ACD-EC18-B47226965DF3}" dt="2021-03-15T15:22:24.591" v="134"/>
        <pc:sldMkLst>
          <pc:docMk/>
          <pc:sldMk cId="3432953485" sldId="801"/>
        </pc:sldMkLst>
        <pc:spChg chg="mod">
          <ac:chgData name="Siv Ingrid Ekra" userId="S::sivek@ntnu.no::d5c91d60-6514-4a32-9513-c6ccc78b0893" providerId="AD" clId="Web-{6113970C-2062-4ACD-EC18-B47226965DF3}" dt="2021-03-15T14:20:41.034" v="87" actId="20577"/>
          <ac:spMkLst>
            <pc:docMk/>
            <pc:sldMk cId="3432953485" sldId="801"/>
            <ac:spMk id="2" creationId="{00000000-0000-0000-0000-000000000000}"/>
          </ac:spMkLst>
        </pc:spChg>
        <pc:spChg chg="mod">
          <ac:chgData name="Siv Ingrid Ekra" userId="S::sivek@ntnu.no::d5c91d60-6514-4a32-9513-c6ccc78b0893" providerId="AD" clId="Web-{6113970C-2062-4ACD-EC18-B47226965DF3}" dt="2021-03-15T14:20:21.236" v="69" actId="20577"/>
          <ac:spMkLst>
            <pc:docMk/>
            <pc:sldMk cId="3432953485" sldId="801"/>
            <ac:spMk id="10" creationId="{00000000-0000-0000-0000-000000000000}"/>
          </ac:spMkLst>
        </pc:spChg>
        <pc:picChg chg="del">
          <ac:chgData name="Siv Ingrid Ekra" userId="S::sivek@ntnu.no::d5c91d60-6514-4a32-9513-c6ccc78b0893" providerId="AD" clId="Web-{6113970C-2062-4ACD-EC18-B47226965DF3}" dt="2021-03-15T14:17:15.763" v="64"/>
          <ac:picMkLst>
            <pc:docMk/>
            <pc:sldMk cId="3432953485" sldId="801"/>
            <ac:picMk id="6" creationId="{00000000-0000-0000-0000-000000000000}"/>
          </ac:picMkLst>
        </pc:picChg>
        <pc:picChg chg="del">
          <ac:chgData name="Siv Ingrid Ekra" userId="S::sivek@ntnu.no::d5c91d60-6514-4a32-9513-c6ccc78b0893" providerId="AD" clId="Web-{6113970C-2062-4ACD-EC18-B47226965DF3}" dt="2021-03-15T14:17:17.310" v="65"/>
          <ac:picMkLst>
            <pc:docMk/>
            <pc:sldMk cId="3432953485" sldId="801"/>
            <ac:picMk id="7" creationId="{00000000-0000-0000-0000-000000000000}"/>
          </ac:picMkLst>
        </pc:picChg>
      </pc:sldChg>
    </pc:docChg>
  </pc:docChgLst>
  <pc:docChgLst>
    <pc:chgData name="Siv Ingrid Ekra" userId="S::sivek@ntnu.no::d5c91d60-6514-4a32-9513-c6ccc78b0893" providerId="AD" clId="Web-{6E83791E-20DE-0A10-8060-CEE8ECE49893}"/>
    <pc:docChg chg="modSld">
      <pc:chgData name="Siv Ingrid Ekra" userId="S::sivek@ntnu.no::d5c91d60-6514-4a32-9513-c6ccc78b0893" providerId="AD" clId="Web-{6E83791E-20DE-0A10-8060-CEE8ECE49893}" dt="2020-09-11T16:13:36.461" v="14" actId="1076"/>
      <pc:docMkLst>
        <pc:docMk/>
      </pc:docMkLst>
      <pc:sldChg chg="modSp">
        <pc:chgData name="Siv Ingrid Ekra" userId="S::sivek@ntnu.no::d5c91d60-6514-4a32-9513-c6ccc78b0893" providerId="AD" clId="Web-{6E83791E-20DE-0A10-8060-CEE8ECE49893}" dt="2020-09-11T16:13:36.461" v="14" actId="1076"/>
        <pc:sldMkLst>
          <pc:docMk/>
          <pc:sldMk cId="50836760" sldId="784"/>
        </pc:sldMkLst>
        <pc:spChg chg="mod">
          <ac:chgData name="Siv Ingrid Ekra" userId="S::sivek@ntnu.no::d5c91d60-6514-4a32-9513-c6ccc78b0893" providerId="AD" clId="Web-{6E83791E-20DE-0A10-8060-CEE8ECE49893}" dt="2020-09-11T16:13:02.289" v="10" actId="1076"/>
          <ac:spMkLst>
            <pc:docMk/>
            <pc:sldMk cId="50836760" sldId="784"/>
            <ac:spMk id="55" creationId="{B7FFE008-F971-4A87-97AC-BBE3278A29A1}"/>
          </ac:spMkLst>
        </pc:spChg>
        <pc:spChg chg="mod">
          <ac:chgData name="Siv Ingrid Ekra" userId="S::sivek@ntnu.no::d5c91d60-6514-4a32-9513-c6ccc78b0893" providerId="AD" clId="Web-{6E83791E-20DE-0A10-8060-CEE8ECE49893}" dt="2020-09-11T16:13:36.461" v="14" actId="1076"/>
          <ac:spMkLst>
            <pc:docMk/>
            <pc:sldMk cId="50836760" sldId="784"/>
            <ac:spMk id="104" creationId="{00000000-0000-0000-0000-000000000000}"/>
          </ac:spMkLst>
        </pc:spChg>
        <pc:grpChg chg="mod">
          <ac:chgData name="Siv Ingrid Ekra" userId="S::sivek@ntnu.no::d5c91d60-6514-4a32-9513-c6ccc78b0893" providerId="AD" clId="Web-{6E83791E-20DE-0A10-8060-CEE8ECE49893}" dt="2020-09-11T16:13:18.070" v="12" actId="1076"/>
          <ac:grpSpMkLst>
            <pc:docMk/>
            <pc:sldMk cId="50836760" sldId="784"/>
            <ac:grpSpMk id="41" creationId="{1060DA03-2F50-40C2-BF6B-BC850B81EB59}"/>
          </ac:grpSpMkLst>
        </pc:grpChg>
        <pc:cxnChg chg="mod">
          <ac:chgData name="Siv Ingrid Ekra" userId="S::sivek@ntnu.no::d5c91d60-6514-4a32-9513-c6ccc78b0893" providerId="AD" clId="Web-{6E83791E-20DE-0A10-8060-CEE8ECE49893}" dt="2020-09-11T16:13:02.289" v="10" actId="1076"/>
          <ac:cxnSpMkLst>
            <pc:docMk/>
            <pc:sldMk cId="50836760" sldId="784"/>
            <ac:cxnSpMk id="42" creationId="{1D3EB163-A456-40D1-988A-6BCE62F1F47A}"/>
          </ac:cxnSpMkLst>
        </pc:cxnChg>
        <pc:cxnChg chg="mod">
          <ac:chgData name="Siv Ingrid Ekra" userId="S::sivek@ntnu.no::d5c91d60-6514-4a32-9513-c6ccc78b0893" providerId="AD" clId="Web-{6E83791E-20DE-0A10-8060-CEE8ECE49893}" dt="2020-09-11T16:13:02.289" v="10" actId="1076"/>
          <ac:cxnSpMkLst>
            <pc:docMk/>
            <pc:sldMk cId="50836760" sldId="784"/>
            <ac:cxnSpMk id="43" creationId="{FDBAA276-F358-4DC2-B4F7-875B0577B80B}"/>
          </ac:cxnSpMkLst>
        </pc:cxnChg>
        <pc:cxnChg chg="mod">
          <ac:chgData name="Siv Ingrid Ekra" userId="S::sivek@ntnu.no::d5c91d60-6514-4a32-9513-c6ccc78b0893" providerId="AD" clId="Web-{6E83791E-20DE-0A10-8060-CEE8ECE49893}" dt="2020-09-11T16:13:02.289" v="10" actId="1076"/>
          <ac:cxnSpMkLst>
            <pc:docMk/>
            <pc:sldMk cId="50836760" sldId="784"/>
            <ac:cxnSpMk id="45" creationId="{FD8ED948-163F-4ADE-825A-426EFE6B4A37}"/>
          </ac:cxnSpMkLst>
        </pc:cxnChg>
        <pc:cxnChg chg="mod">
          <ac:chgData name="Siv Ingrid Ekra" userId="S::sivek@ntnu.no::d5c91d60-6514-4a32-9513-c6ccc78b0893" providerId="AD" clId="Web-{6E83791E-20DE-0A10-8060-CEE8ECE49893}" dt="2020-09-11T16:13:02.289" v="10" actId="1076"/>
          <ac:cxnSpMkLst>
            <pc:docMk/>
            <pc:sldMk cId="50836760" sldId="784"/>
            <ac:cxnSpMk id="57" creationId="{B6E48049-EB0F-4331-BA8E-784F701C5387}"/>
          </ac:cxnSpMkLst>
        </pc:cxnChg>
        <pc:cxnChg chg="mod">
          <ac:chgData name="Siv Ingrid Ekra" userId="S::sivek@ntnu.no::d5c91d60-6514-4a32-9513-c6ccc78b0893" providerId="AD" clId="Web-{6E83791E-20DE-0A10-8060-CEE8ECE49893}" dt="2020-09-11T16:13:02.289" v="10" actId="1076"/>
          <ac:cxnSpMkLst>
            <pc:docMk/>
            <pc:sldMk cId="50836760" sldId="784"/>
            <ac:cxnSpMk id="58" creationId="{277B9E66-8BC8-4FB8-96BB-29507F81ABE9}"/>
          </ac:cxnSpMkLst>
        </pc:cxnChg>
        <pc:cxnChg chg="mod">
          <ac:chgData name="Siv Ingrid Ekra" userId="S::sivek@ntnu.no::d5c91d60-6514-4a32-9513-c6ccc78b0893" providerId="AD" clId="Web-{6E83791E-20DE-0A10-8060-CEE8ECE49893}" dt="2020-09-11T16:13:02.289" v="10" actId="1076"/>
          <ac:cxnSpMkLst>
            <pc:docMk/>
            <pc:sldMk cId="50836760" sldId="784"/>
            <ac:cxnSpMk id="59" creationId="{30A50880-070E-4ED7-B202-5AF4538C9449}"/>
          </ac:cxnSpMkLst>
        </pc:cxnChg>
        <pc:cxnChg chg="mod">
          <ac:chgData name="Siv Ingrid Ekra" userId="S::sivek@ntnu.no::d5c91d60-6514-4a32-9513-c6ccc78b0893" providerId="AD" clId="Web-{6E83791E-20DE-0A10-8060-CEE8ECE49893}" dt="2020-09-11T16:13:02.289" v="10" actId="1076"/>
          <ac:cxnSpMkLst>
            <pc:docMk/>
            <pc:sldMk cId="50836760" sldId="784"/>
            <ac:cxnSpMk id="60" creationId="{F7DC4672-BF0C-4E6B-AA4B-9591F35B3E87}"/>
          </ac:cxnSpMkLst>
        </pc:cxnChg>
        <pc:cxnChg chg="mod">
          <ac:chgData name="Siv Ingrid Ekra" userId="S::sivek@ntnu.no::d5c91d60-6514-4a32-9513-c6ccc78b0893" providerId="AD" clId="Web-{6E83791E-20DE-0A10-8060-CEE8ECE49893}" dt="2020-09-11T16:13:02.289" v="10" actId="1076"/>
          <ac:cxnSpMkLst>
            <pc:docMk/>
            <pc:sldMk cId="50836760" sldId="784"/>
            <ac:cxnSpMk id="61" creationId="{39BBDAFA-6D82-4EFA-BB30-FF23C9E00A8D}"/>
          </ac:cxnSpMkLst>
        </pc:cxnChg>
        <pc:cxnChg chg="mod">
          <ac:chgData name="Siv Ingrid Ekra" userId="S::sivek@ntnu.no::d5c91d60-6514-4a32-9513-c6ccc78b0893" providerId="AD" clId="Web-{6E83791E-20DE-0A10-8060-CEE8ECE49893}" dt="2020-09-11T16:13:02.289" v="10" actId="1076"/>
          <ac:cxnSpMkLst>
            <pc:docMk/>
            <pc:sldMk cId="50836760" sldId="784"/>
            <ac:cxnSpMk id="62" creationId="{E90B0BBA-3D80-467E-96C0-24D7F96DABE4}"/>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tudntnu.sharepoint.com/sites/Rektorsstabforforskning/Shared%20Documents/Staben/Statistikk/Nifu%20FoU-statistikken/nifu_2019_ntnu-fra%20nifu_v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reurink\Downloads\prosjektbank-statistikk2021-03-15-142740.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studntnu-my.sharepoint.com/personal/reurink_ntnu_no/Documents/Statistikk/2020-08-19%20H2020%20s&#248;knader%20og%20prosjekter%20oppdatert.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Sync\Fak\2020\Ekra\Forskning.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Sync\Fak\2020\Ekra\Forskning.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Sync\Fak\2020\Ekra\Forskning.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Sync\Fak\2020\Ekra\Forskning.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home.ansatt.ntnu.no\henrikka\Desktop\pub_ntnu.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home.ansatt.ntnu.no\henrikka\Desktop\pub_ntnu.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home.ansatt.ntnu.no\henrikka\Desktop\pub_ntnu.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home.ansatt.ntnu.no\henrikka\Desktop\pub_ntnu.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3.xlsx"/></Relationships>
</file>

<file path=ppt/charts/_rels/chart3.xml.rels><?xml version="1.0" encoding="UTF-8" standalone="yes"?>
<Relationships xmlns="http://schemas.openxmlformats.org/package/2006/relationships"><Relationship Id="rId3" Type="http://schemas.openxmlformats.org/officeDocument/2006/relationships/oleObject" Target="file:///\\home.ansatt.ntnu.no\janneos\1%20F-stab\PhD\Statistikk\2020%20Phd%20oppdaterte%20grafer%20avlagte%20kvinner%20internasjo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home.ansatt.ntnu.no\janneos\1%20F-stab\PhD\Statistikk\2020%20Phd%20oppdaterte%20grafer%20avlagte%20kvinner%20internasjon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home.ansatt.ntnu.no\janneos\1%20F-stab\PhD\Statistikk\2020%20Phd%20oppdaterte%20grafer%20avlagte%20kvinner%20internasjona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home.ansatt.ntnu.no\janneos\1%20F-stab\PhD\Statistikk\2020%20Phd%20oppdaterte%20grafer%20avlagte%20kvinner%20internasjona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home.ansatt.ntnu.no\janneos\1%20F-stab\PhD\Statistikk\2020%20Phd%20oppdaterte%20grafer%20avlagte%20kvinner%20internasjonal.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home.ansatt.ntnu.no\janneos\1%20F-stab\PhD\Statistikk\2020%20Phd%20oppdaterte%20grafer%20avlagte%20kvinner%20internasjonal.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tudntnu.sharepoint.com/sites/Rektorsstabforforskning/Shared%20Documents/Staben/Statistikk/Nifu%20FoU-statistikken/UH_eksternfinansiering_201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Kjønn!$B$26</c:f>
              <c:strCache>
                <c:ptCount val="1"/>
                <c:pt idx="0">
                  <c:v>Men</c:v>
                </c:pt>
              </c:strCache>
            </c:strRef>
          </c:tx>
          <c:spPr>
            <a:solidFill>
              <a:schemeClr val="accent1"/>
            </a:solidFill>
            <a:ln>
              <a:noFill/>
            </a:ln>
            <a:effectLst/>
          </c:spPr>
          <c:invertIfNegative val="0"/>
          <c:cat>
            <c:strRef>
              <c:f>Kjønn!$A$27:$A$35</c:f>
              <c:strCache>
                <c:ptCount val="9"/>
                <c:pt idx="0">
                  <c:v>AD</c:v>
                </c:pt>
                <c:pt idx="1">
                  <c:v>HF</c:v>
                </c:pt>
                <c:pt idx="2">
                  <c:v>IE</c:v>
                </c:pt>
                <c:pt idx="3">
                  <c:v>IV</c:v>
                </c:pt>
                <c:pt idx="4">
                  <c:v>MH</c:v>
                </c:pt>
                <c:pt idx="5">
                  <c:v>NV</c:v>
                </c:pt>
                <c:pt idx="6">
                  <c:v>SU</c:v>
                </c:pt>
                <c:pt idx="7">
                  <c:v>VM</c:v>
                </c:pt>
                <c:pt idx="8">
                  <c:v>ØK</c:v>
                </c:pt>
              </c:strCache>
            </c:strRef>
          </c:cat>
          <c:val>
            <c:numRef>
              <c:f>Kjønn!$B$27:$B$35</c:f>
              <c:numCache>
                <c:formatCode>0</c:formatCode>
                <c:ptCount val="9"/>
                <c:pt idx="0">
                  <c:v>86.339999999999989</c:v>
                </c:pt>
                <c:pt idx="1">
                  <c:v>174.37179999999992</c:v>
                </c:pt>
                <c:pt idx="2">
                  <c:v>584.79499999999985</c:v>
                </c:pt>
                <c:pt idx="3">
                  <c:v>725.79831000000058</c:v>
                </c:pt>
                <c:pt idx="4">
                  <c:v>369.85870999999906</c:v>
                </c:pt>
                <c:pt idx="5">
                  <c:v>430.86999999999966</c:v>
                </c:pt>
                <c:pt idx="6">
                  <c:v>274.87000999999987</c:v>
                </c:pt>
                <c:pt idx="7">
                  <c:v>32.15</c:v>
                </c:pt>
                <c:pt idx="8">
                  <c:v>145.56101000000004</c:v>
                </c:pt>
              </c:numCache>
            </c:numRef>
          </c:val>
          <c:extLst>
            <c:ext xmlns:c16="http://schemas.microsoft.com/office/drawing/2014/chart" uri="{C3380CC4-5D6E-409C-BE32-E72D297353CC}">
              <c16:uniqueId val="{00000000-4FC8-467E-ABF2-85CFDD905266}"/>
            </c:ext>
          </c:extLst>
        </c:ser>
        <c:ser>
          <c:idx val="1"/>
          <c:order val="1"/>
          <c:tx>
            <c:strRef>
              <c:f>Kjønn!$C$26</c:f>
              <c:strCache>
                <c:ptCount val="1"/>
                <c:pt idx="0">
                  <c:v>Women</c:v>
                </c:pt>
              </c:strCache>
            </c:strRef>
          </c:tx>
          <c:spPr>
            <a:solidFill>
              <a:schemeClr val="accent2"/>
            </a:solidFill>
            <a:ln>
              <a:noFill/>
            </a:ln>
            <a:effectLst/>
          </c:spPr>
          <c:invertIfNegative val="0"/>
          <c:cat>
            <c:strRef>
              <c:f>Kjønn!$A$27:$A$35</c:f>
              <c:strCache>
                <c:ptCount val="9"/>
                <c:pt idx="0">
                  <c:v>AD</c:v>
                </c:pt>
                <c:pt idx="1">
                  <c:v>HF</c:v>
                </c:pt>
                <c:pt idx="2">
                  <c:v>IE</c:v>
                </c:pt>
                <c:pt idx="3">
                  <c:v>IV</c:v>
                </c:pt>
                <c:pt idx="4">
                  <c:v>MH</c:v>
                </c:pt>
                <c:pt idx="5">
                  <c:v>NV</c:v>
                </c:pt>
                <c:pt idx="6">
                  <c:v>SU</c:v>
                </c:pt>
                <c:pt idx="7">
                  <c:v>VM</c:v>
                </c:pt>
                <c:pt idx="8">
                  <c:v>ØK</c:v>
                </c:pt>
              </c:strCache>
            </c:strRef>
          </c:cat>
          <c:val>
            <c:numRef>
              <c:f>Kjønn!$C$27:$C$35</c:f>
              <c:numCache>
                <c:formatCode>0</c:formatCode>
                <c:ptCount val="9"/>
                <c:pt idx="0">
                  <c:v>40.700000000000003</c:v>
                </c:pt>
                <c:pt idx="1">
                  <c:v>209.78399999999996</c:v>
                </c:pt>
                <c:pt idx="2">
                  <c:v>174.96189999999996</c:v>
                </c:pt>
                <c:pt idx="3">
                  <c:v>219.47079999999997</c:v>
                </c:pt>
                <c:pt idx="4">
                  <c:v>634.71141999999941</c:v>
                </c:pt>
                <c:pt idx="5">
                  <c:v>291.80770000000001</c:v>
                </c:pt>
                <c:pt idx="6">
                  <c:v>407.11</c:v>
                </c:pt>
                <c:pt idx="7">
                  <c:v>24</c:v>
                </c:pt>
                <c:pt idx="8">
                  <c:v>95.700000000000017</c:v>
                </c:pt>
              </c:numCache>
            </c:numRef>
          </c:val>
          <c:extLst>
            <c:ext xmlns:c16="http://schemas.microsoft.com/office/drawing/2014/chart" uri="{C3380CC4-5D6E-409C-BE32-E72D297353CC}">
              <c16:uniqueId val="{00000001-4FC8-467E-ABF2-85CFDD905266}"/>
            </c:ext>
          </c:extLst>
        </c:ser>
        <c:dLbls>
          <c:showLegendKey val="0"/>
          <c:showVal val="0"/>
          <c:showCatName val="0"/>
          <c:showSerName val="0"/>
          <c:showPercent val="0"/>
          <c:showBubbleSize val="0"/>
        </c:dLbls>
        <c:gapWidth val="150"/>
        <c:overlap val="100"/>
        <c:axId val="1101778064"/>
        <c:axId val="1101780360"/>
      </c:barChart>
      <c:catAx>
        <c:axId val="110177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780360"/>
        <c:crosses val="autoZero"/>
        <c:auto val="1"/>
        <c:lblAlgn val="ctr"/>
        <c:lblOffset val="100"/>
        <c:noMultiLvlLbl val="0"/>
      </c:catAx>
      <c:valAx>
        <c:axId val="1101780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778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'Finansiering fakultet'!$N$3</c:f>
              <c:strCache>
                <c:ptCount val="1"/>
                <c:pt idx="0">
                  <c:v>Bevilgning</c:v>
                </c:pt>
              </c:strCache>
            </c:strRef>
          </c:tx>
          <c:spPr>
            <a:solidFill>
              <a:schemeClr val="accent1"/>
            </a:solidFill>
            <a:ln>
              <a:noFill/>
            </a:ln>
            <a:effectLst/>
          </c:spPr>
          <c:invertIfNegative val="0"/>
          <c:cat>
            <c:strRef>
              <c:f>'Finansiering fakultet'!$B$4:$B$12</c:f>
              <c:strCache>
                <c:ptCount val="9"/>
                <c:pt idx="0">
                  <c:v>AD</c:v>
                </c:pt>
                <c:pt idx="1">
                  <c:v>HF</c:v>
                </c:pt>
                <c:pt idx="2">
                  <c:v>IE</c:v>
                </c:pt>
                <c:pt idx="3">
                  <c:v>IV</c:v>
                </c:pt>
                <c:pt idx="4">
                  <c:v>MH</c:v>
                </c:pt>
                <c:pt idx="5">
                  <c:v>NV</c:v>
                </c:pt>
                <c:pt idx="6">
                  <c:v>SU</c:v>
                </c:pt>
                <c:pt idx="7">
                  <c:v>VM</c:v>
                </c:pt>
                <c:pt idx="8">
                  <c:v>ØK</c:v>
                </c:pt>
              </c:strCache>
            </c:strRef>
          </c:cat>
          <c:val>
            <c:numRef>
              <c:f>'Finansiering fakultet'!$N$4:$N$12</c:f>
              <c:numCache>
                <c:formatCode>_-* #\ ##0_-;\-* #\ ##0_-;_-* "-"??_-;_-@_-</c:formatCode>
                <c:ptCount val="9"/>
                <c:pt idx="0">
                  <c:v>89</c:v>
                </c:pt>
                <c:pt idx="1">
                  <c:v>205</c:v>
                </c:pt>
                <c:pt idx="2">
                  <c:v>473</c:v>
                </c:pt>
                <c:pt idx="3">
                  <c:v>576</c:v>
                </c:pt>
                <c:pt idx="4">
                  <c:v>490</c:v>
                </c:pt>
                <c:pt idx="5">
                  <c:v>443</c:v>
                </c:pt>
                <c:pt idx="6">
                  <c:v>374</c:v>
                </c:pt>
                <c:pt idx="7">
                  <c:v>39</c:v>
                </c:pt>
                <c:pt idx="8">
                  <c:v>137</c:v>
                </c:pt>
              </c:numCache>
            </c:numRef>
          </c:val>
          <c:extLst>
            <c:ext xmlns:c16="http://schemas.microsoft.com/office/drawing/2014/chart" uri="{C3380CC4-5D6E-409C-BE32-E72D297353CC}">
              <c16:uniqueId val="{00000000-A782-47D4-AC15-25D6B2BBF2A4}"/>
            </c:ext>
          </c:extLst>
        </c:ser>
        <c:ser>
          <c:idx val="1"/>
          <c:order val="1"/>
          <c:tx>
            <c:strRef>
              <c:f>'Finansiering fakultet'!$O$3</c:f>
              <c:strCache>
                <c:ptCount val="1"/>
                <c:pt idx="0">
                  <c:v>Ekstern finansiering</c:v>
                </c:pt>
              </c:strCache>
            </c:strRef>
          </c:tx>
          <c:spPr>
            <a:solidFill>
              <a:schemeClr val="accent2"/>
            </a:solidFill>
            <a:ln>
              <a:noFill/>
            </a:ln>
            <a:effectLst/>
          </c:spPr>
          <c:invertIfNegative val="0"/>
          <c:cat>
            <c:strRef>
              <c:f>'Finansiering fakultet'!$B$4:$B$12</c:f>
              <c:strCache>
                <c:ptCount val="9"/>
                <c:pt idx="0">
                  <c:v>AD</c:v>
                </c:pt>
                <c:pt idx="1">
                  <c:v>HF</c:v>
                </c:pt>
                <c:pt idx="2">
                  <c:v>IE</c:v>
                </c:pt>
                <c:pt idx="3">
                  <c:v>IV</c:v>
                </c:pt>
                <c:pt idx="4">
                  <c:v>MH</c:v>
                </c:pt>
                <c:pt idx="5">
                  <c:v>NV</c:v>
                </c:pt>
                <c:pt idx="6">
                  <c:v>SU</c:v>
                </c:pt>
                <c:pt idx="7">
                  <c:v>VM</c:v>
                </c:pt>
                <c:pt idx="8">
                  <c:v>ØK</c:v>
                </c:pt>
              </c:strCache>
            </c:strRef>
          </c:cat>
          <c:val>
            <c:numRef>
              <c:f>'Finansiering fakultet'!$O$4:$O$12</c:f>
              <c:numCache>
                <c:formatCode>_-* #\ ##0_-;\-* #\ ##0_-;_-* "-"??_-;_-@_-</c:formatCode>
                <c:ptCount val="9"/>
                <c:pt idx="0">
                  <c:v>32</c:v>
                </c:pt>
                <c:pt idx="1">
                  <c:v>60</c:v>
                </c:pt>
                <c:pt idx="2">
                  <c:v>259</c:v>
                </c:pt>
                <c:pt idx="3">
                  <c:v>568</c:v>
                </c:pt>
                <c:pt idx="4">
                  <c:v>598</c:v>
                </c:pt>
                <c:pt idx="5">
                  <c:v>401</c:v>
                </c:pt>
                <c:pt idx="6">
                  <c:v>103</c:v>
                </c:pt>
                <c:pt idx="7">
                  <c:v>29</c:v>
                </c:pt>
                <c:pt idx="8">
                  <c:v>53</c:v>
                </c:pt>
              </c:numCache>
            </c:numRef>
          </c:val>
          <c:extLst>
            <c:ext xmlns:c16="http://schemas.microsoft.com/office/drawing/2014/chart" uri="{C3380CC4-5D6E-409C-BE32-E72D297353CC}">
              <c16:uniqueId val="{00000001-A782-47D4-AC15-25D6B2BBF2A4}"/>
            </c:ext>
          </c:extLst>
        </c:ser>
        <c:dLbls>
          <c:showLegendKey val="0"/>
          <c:showVal val="0"/>
          <c:showCatName val="0"/>
          <c:showSerName val="0"/>
          <c:showPercent val="0"/>
          <c:showBubbleSize val="0"/>
        </c:dLbls>
        <c:gapWidth val="150"/>
        <c:overlap val="100"/>
        <c:axId val="918215152"/>
        <c:axId val="918221384"/>
      </c:barChart>
      <c:catAx>
        <c:axId val="91821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8221384"/>
        <c:crosses val="autoZero"/>
        <c:auto val="1"/>
        <c:lblAlgn val="ctr"/>
        <c:lblOffset val="100"/>
        <c:noMultiLvlLbl val="0"/>
      </c:catAx>
      <c:valAx>
        <c:axId val="918221384"/>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8215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3EE-42EA-B094-7CA9B869653D}"/>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3EE-42EA-B094-7CA9B869653D}"/>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3EE-42EA-B094-7CA9B869653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3EE-42EA-B094-7CA9B869653D}"/>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73EE-42EA-B094-7CA9B869653D}"/>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73EE-42EA-B094-7CA9B869653D}"/>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73EE-42EA-B094-7CA9B869653D}"/>
              </c:ext>
            </c:extLst>
          </c:dPt>
          <c:dPt>
            <c:idx val="7"/>
            <c:bubble3D val="0"/>
            <c:explosion val="13"/>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73EE-42EA-B094-7CA9B869653D}"/>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73EE-42EA-B094-7CA9B869653D}"/>
              </c:ext>
            </c:extLst>
          </c:dPt>
          <c:dPt>
            <c:idx val="9"/>
            <c:bubble3D val="0"/>
            <c:spPr>
              <a:solidFill>
                <a:schemeClr val="accent4">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3-73EE-42EA-B094-7CA9B869653D}"/>
              </c:ext>
            </c:extLst>
          </c:dPt>
          <c:dLbls>
            <c:dLbl>
              <c:idx val="0"/>
              <c:layout>
                <c:manualLayout>
                  <c:x val="7.6749919074005107E-2"/>
                  <c:y val="-0.1149354031359265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EE-42EA-B094-7CA9B869653D}"/>
                </c:ext>
              </c:extLst>
            </c:dLbl>
            <c:dLbl>
              <c:idx val="1"/>
              <c:layout>
                <c:manualLayout>
                  <c:x val="8.0685812359851589E-2"/>
                  <c:y val="-0.109188632979130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EE-42EA-B094-7CA9B869653D}"/>
                </c:ext>
              </c:extLst>
            </c:dLbl>
            <c:dLbl>
              <c:idx val="2"/>
              <c:layout>
                <c:manualLayout>
                  <c:x val="0.11414090528954617"/>
                  <c:y val="-5.746770156796324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EE-42EA-B094-7CA9B869653D}"/>
                </c:ext>
              </c:extLst>
            </c:dLbl>
            <c:dLbl>
              <c:idx val="3"/>
              <c:layout>
                <c:manualLayout>
                  <c:x val="0.11020501200369974"/>
                  <c:y val="9.48217075871392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EE-42EA-B094-7CA9B869653D}"/>
                </c:ext>
              </c:extLst>
            </c:dLbl>
            <c:dLbl>
              <c:idx val="4"/>
              <c:layout>
                <c:manualLayout>
                  <c:x val="-4.526277278723382E-2"/>
                  <c:y val="0.13792248376311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3EE-42EA-B094-7CA9B869653D}"/>
                </c:ext>
              </c:extLst>
            </c:dLbl>
            <c:dLbl>
              <c:idx val="5"/>
              <c:layout>
                <c:manualLayout>
                  <c:x val="-6.6910185859389126E-2"/>
                  <c:y val="0.152289409155102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3EE-42EA-B094-7CA9B869653D}"/>
                </c:ext>
              </c:extLst>
            </c:dLbl>
            <c:dLbl>
              <c:idx val="6"/>
              <c:layout>
                <c:manualLayout>
                  <c:x val="-0.11807679857539258"/>
                  <c:y val="0.1063152479007319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3EE-42EA-B094-7CA9B869653D}"/>
                </c:ext>
              </c:extLst>
            </c:dLbl>
            <c:dLbl>
              <c:idx val="7"/>
              <c:layout>
                <c:manualLayout>
                  <c:x val="-0.11807679857539258"/>
                  <c:y val="-2.01136955487871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73EE-42EA-B094-7CA9B869653D}"/>
                </c:ext>
              </c:extLst>
            </c:dLbl>
            <c:dLbl>
              <c:idx val="8"/>
              <c:layout>
                <c:manualLayout>
                  <c:x val="-6.6910185859389126E-2"/>
                  <c:y val="-0.1063152479007320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73EE-42EA-B094-7CA9B869653D}"/>
                </c:ext>
              </c:extLst>
            </c:dLbl>
            <c:dLbl>
              <c:idx val="9"/>
              <c:layout>
                <c:manualLayout>
                  <c:x val="2.9519199643848144E-2"/>
                  <c:y val="-0.1321757136063154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73EE-42EA-B094-7CA9B869653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Prosjektbanken!$A$3:$A$12</c:f>
              <c:strCache>
                <c:ptCount val="10"/>
                <c:pt idx="0">
                  <c:v>UiT</c:v>
                </c:pt>
                <c:pt idx="1">
                  <c:v>USN</c:v>
                </c:pt>
                <c:pt idx="2">
                  <c:v>UiS</c:v>
                </c:pt>
                <c:pt idx="3">
                  <c:v>UiO</c:v>
                </c:pt>
                <c:pt idx="4">
                  <c:v>UiB</c:v>
                </c:pt>
                <c:pt idx="5">
                  <c:v>UiA</c:v>
                </c:pt>
                <c:pt idx="6">
                  <c:v>OsloMet</c:v>
                </c:pt>
                <c:pt idx="7">
                  <c:v>NTNU</c:v>
                </c:pt>
                <c:pt idx="8">
                  <c:v>NMBU</c:v>
                </c:pt>
                <c:pt idx="9">
                  <c:v>Nord</c:v>
                </c:pt>
              </c:strCache>
            </c:strRef>
          </c:cat>
          <c:val>
            <c:numRef>
              <c:f>Prosjektbanken!$C$3:$C$12</c:f>
              <c:numCache>
                <c:formatCode>0%</c:formatCode>
                <c:ptCount val="10"/>
                <c:pt idx="0">
                  <c:v>0.11575879913540671</c:v>
                </c:pt>
                <c:pt idx="1">
                  <c:v>9.2845938047464681E-3</c:v>
                </c:pt>
                <c:pt idx="2">
                  <c:v>2.5256452858440189E-2</c:v>
                </c:pt>
                <c:pt idx="3">
                  <c:v>0.29570010411044578</c:v>
                </c:pt>
                <c:pt idx="4">
                  <c:v>0.15214178035555598</c:v>
                </c:pt>
                <c:pt idx="5">
                  <c:v>1.664825581333582E-2</c:v>
                </c:pt>
                <c:pt idx="6">
                  <c:v>3.547818263673852E-2</c:v>
                </c:pt>
                <c:pt idx="7">
                  <c:v>0.27390180984206725</c:v>
                </c:pt>
                <c:pt idx="8">
                  <c:v>6.9459638888653016E-2</c:v>
                </c:pt>
                <c:pt idx="9">
                  <c:v>6.3703825546105241E-3</c:v>
                </c:pt>
              </c:numCache>
            </c:numRef>
          </c:val>
          <c:extLst>
            <c:ext xmlns:c16="http://schemas.microsoft.com/office/drawing/2014/chart" uri="{C3380CC4-5D6E-409C-BE32-E72D297353CC}">
              <c16:uniqueId val="{00000014-73EE-42EA-B094-7CA9B869653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nb-NO" sz="1100" b="0" i="0" baseline="0">
                <a:effectLst/>
              </a:rPr>
              <a:t>Main collaborators in H2020, number of joint projects with NTNU by countries outside of Norway</a:t>
            </a:r>
            <a:endParaRPr lang="nb-NO" sz="110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Sheet1!$E$5:$E$14</c:f>
              <c:strCache>
                <c:ptCount val="10"/>
                <c:pt idx="0">
                  <c:v>Germany</c:v>
                </c:pt>
                <c:pt idx="1">
                  <c:v>Spain</c:v>
                </c:pt>
                <c:pt idx="2">
                  <c:v>UK</c:v>
                </c:pt>
                <c:pt idx="3">
                  <c:v>France</c:v>
                </c:pt>
                <c:pt idx="4">
                  <c:v>Italy</c:v>
                </c:pt>
                <c:pt idx="5">
                  <c:v>The Netherlands</c:v>
                </c:pt>
                <c:pt idx="6">
                  <c:v>Belgium</c:v>
                </c:pt>
                <c:pt idx="7">
                  <c:v>Greece</c:v>
                </c:pt>
                <c:pt idx="8">
                  <c:v>Portugal</c:v>
                </c:pt>
                <c:pt idx="9">
                  <c:v>Sweden</c:v>
                </c:pt>
              </c:strCache>
            </c:strRef>
          </c:cat>
          <c:val>
            <c:numRef>
              <c:f>Sheet1!$F$5:$F$14</c:f>
              <c:numCache>
                <c:formatCode>General</c:formatCode>
                <c:ptCount val="10"/>
                <c:pt idx="0">
                  <c:v>305</c:v>
                </c:pt>
                <c:pt idx="1">
                  <c:v>214</c:v>
                </c:pt>
                <c:pt idx="2">
                  <c:v>211</c:v>
                </c:pt>
                <c:pt idx="3">
                  <c:v>205</c:v>
                </c:pt>
                <c:pt idx="4">
                  <c:v>181</c:v>
                </c:pt>
                <c:pt idx="5">
                  <c:v>139</c:v>
                </c:pt>
                <c:pt idx="6">
                  <c:v>117</c:v>
                </c:pt>
                <c:pt idx="7">
                  <c:v>96</c:v>
                </c:pt>
                <c:pt idx="8">
                  <c:v>76</c:v>
                </c:pt>
                <c:pt idx="9">
                  <c:v>74</c:v>
                </c:pt>
              </c:numCache>
            </c:numRef>
          </c:val>
          <c:extLst>
            <c:ext xmlns:c16="http://schemas.microsoft.com/office/drawing/2014/chart" uri="{C3380CC4-5D6E-409C-BE32-E72D297353CC}">
              <c16:uniqueId val="{00000000-CA56-4D2F-9371-5FF7982BF189}"/>
            </c:ext>
          </c:extLst>
        </c:ser>
        <c:dLbls>
          <c:dLblPos val="outEnd"/>
          <c:showLegendKey val="0"/>
          <c:showVal val="1"/>
          <c:showCatName val="0"/>
          <c:showSerName val="0"/>
          <c:showPercent val="0"/>
          <c:showBubbleSize val="0"/>
        </c:dLbls>
        <c:gapWidth val="182"/>
        <c:axId val="960634160"/>
        <c:axId val="960634488"/>
      </c:barChart>
      <c:catAx>
        <c:axId val="960634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0634488"/>
        <c:crosses val="autoZero"/>
        <c:auto val="1"/>
        <c:lblAlgn val="ctr"/>
        <c:lblOffset val="100"/>
        <c:noMultiLvlLbl val="0"/>
      </c:catAx>
      <c:valAx>
        <c:axId val="960634488"/>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60634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Avlagte_kjønn!$C$2</c:f>
              <c:strCache>
                <c:ptCount val="1"/>
                <c:pt idx="0">
                  <c:v>Women</c:v>
                </c:pt>
              </c:strCache>
            </c:strRef>
          </c:tx>
          <c:spPr>
            <a:solidFill>
              <a:schemeClr val="accent1"/>
            </a:solidFill>
            <a:ln>
              <a:noFill/>
            </a:ln>
            <a:effectLst/>
          </c:spPr>
          <c:invertIfNegative val="0"/>
          <c:cat>
            <c:strRef>
              <c:f>Avlagte_kjønn!$B$3:$B$10</c:f>
              <c:strCache>
                <c:ptCount val="8"/>
                <c:pt idx="0">
                  <c:v>AD</c:v>
                </c:pt>
                <c:pt idx="1">
                  <c:v>HF</c:v>
                </c:pt>
                <c:pt idx="2">
                  <c:v>IE</c:v>
                </c:pt>
                <c:pt idx="3">
                  <c:v>IV</c:v>
                </c:pt>
                <c:pt idx="4">
                  <c:v>MH</c:v>
                </c:pt>
                <c:pt idx="5">
                  <c:v>NV</c:v>
                </c:pt>
                <c:pt idx="6">
                  <c:v>SU</c:v>
                </c:pt>
                <c:pt idx="7">
                  <c:v>ØK</c:v>
                </c:pt>
              </c:strCache>
            </c:strRef>
          </c:cat>
          <c:val>
            <c:numRef>
              <c:f>Avlagte_kjønn!$C$3:$C$10</c:f>
              <c:numCache>
                <c:formatCode>General</c:formatCode>
                <c:ptCount val="8"/>
                <c:pt idx="0">
                  <c:v>5</c:v>
                </c:pt>
                <c:pt idx="1">
                  <c:v>10</c:v>
                </c:pt>
                <c:pt idx="2">
                  <c:v>9</c:v>
                </c:pt>
                <c:pt idx="3">
                  <c:v>29</c:v>
                </c:pt>
                <c:pt idx="4">
                  <c:v>50</c:v>
                </c:pt>
                <c:pt idx="5">
                  <c:v>22</c:v>
                </c:pt>
                <c:pt idx="6">
                  <c:v>15</c:v>
                </c:pt>
                <c:pt idx="7">
                  <c:v>4</c:v>
                </c:pt>
              </c:numCache>
            </c:numRef>
          </c:val>
          <c:extLst>
            <c:ext xmlns:c16="http://schemas.microsoft.com/office/drawing/2014/chart" uri="{C3380CC4-5D6E-409C-BE32-E72D297353CC}">
              <c16:uniqueId val="{00000000-6B7D-4D64-A281-54E5926C2DFB}"/>
            </c:ext>
          </c:extLst>
        </c:ser>
        <c:ser>
          <c:idx val="1"/>
          <c:order val="1"/>
          <c:tx>
            <c:strRef>
              <c:f>Avlagte_kjønn!$D$2</c:f>
              <c:strCache>
                <c:ptCount val="1"/>
                <c:pt idx="0">
                  <c:v>Men</c:v>
                </c:pt>
              </c:strCache>
            </c:strRef>
          </c:tx>
          <c:spPr>
            <a:solidFill>
              <a:schemeClr val="accent2"/>
            </a:solidFill>
            <a:ln>
              <a:noFill/>
            </a:ln>
            <a:effectLst/>
          </c:spPr>
          <c:invertIfNegative val="0"/>
          <c:cat>
            <c:strRef>
              <c:f>Avlagte_kjønn!$B$3:$B$10</c:f>
              <c:strCache>
                <c:ptCount val="8"/>
                <c:pt idx="0">
                  <c:v>AD</c:v>
                </c:pt>
                <c:pt idx="1">
                  <c:v>HF</c:v>
                </c:pt>
                <c:pt idx="2">
                  <c:v>IE</c:v>
                </c:pt>
                <c:pt idx="3">
                  <c:v>IV</c:v>
                </c:pt>
                <c:pt idx="4">
                  <c:v>MH</c:v>
                </c:pt>
                <c:pt idx="5">
                  <c:v>NV</c:v>
                </c:pt>
                <c:pt idx="6">
                  <c:v>SU</c:v>
                </c:pt>
                <c:pt idx="7">
                  <c:v>ØK</c:v>
                </c:pt>
              </c:strCache>
            </c:strRef>
          </c:cat>
          <c:val>
            <c:numRef>
              <c:f>Avlagte_kjønn!$D$3:$D$10</c:f>
              <c:numCache>
                <c:formatCode>General</c:formatCode>
                <c:ptCount val="8"/>
                <c:pt idx="0">
                  <c:v>6</c:v>
                </c:pt>
                <c:pt idx="1">
                  <c:v>6</c:v>
                </c:pt>
                <c:pt idx="2">
                  <c:v>48</c:v>
                </c:pt>
                <c:pt idx="3">
                  <c:v>83</c:v>
                </c:pt>
                <c:pt idx="4">
                  <c:v>33</c:v>
                </c:pt>
                <c:pt idx="5">
                  <c:v>41</c:v>
                </c:pt>
                <c:pt idx="6">
                  <c:v>10</c:v>
                </c:pt>
                <c:pt idx="7">
                  <c:v>6</c:v>
                </c:pt>
              </c:numCache>
            </c:numRef>
          </c:val>
          <c:extLst>
            <c:ext xmlns:c16="http://schemas.microsoft.com/office/drawing/2014/chart" uri="{C3380CC4-5D6E-409C-BE32-E72D297353CC}">
              <c16:uniqueId val="{00000001-6B7D-4D64-A281-54E5926C2DFB}"/>
            </c:ext>
          </c:extLst>
        </c:ser>
        <c:dLbls>
          <c:showLegendKey val="0"/>
          <c:showVal val="0"/>
          <c:showCatName val="0"/>
          <c:showSerName val="0"/>
          <c:showPercent val="0"/>
          <c:showBubbleSize val="0"/>
        </c:dLbls>
        <c:gapWidth val="150"/>
        <c:overlap val="100"/>
        <c:axId val="1040241496"/>
        <c:axId val="1040242152"/>
      </c:barChart>
      <c:catAx>
        <c:axId val="1040241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0242152"/>
        <c:crosses val="autoZero"/>
        <c:auto val="1"/>
        <c:lblAlgn val="ctr"/>
        <c:lblOffset val="100"/>
        <c:noMultiLvlLbl val="0"/>
      </c:catAx>
      <c:valAx>
        <c:axId val="1040242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0241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Pivot_avlagte!$L$13</c:f>
              <c:strCache>
                <c:ptCount val="1"/>
                <c:pt idx="0">
                  <c:v>International</c:v>
                </c:pt>
              </c:strCache>
            </c:strRef>
          </c:tx>
          <c:spPr>
            <a:solidFill>
              <a:schemeClr val="accent1"/>
            </a:solidFill>
            <a:ln>
              <a:noFill/>
            </a:ln>
            <a:effectLst/>
          </c:spPr>
          <c:invertIfNegative val="0"/>
          <c:cat>
            <c:strRef>
              <c:f>Pivot_avlagte!$K$14:$K$21</c:f>
              <c:strCache>
                <c:ptCount val="8"/>
                <c:pt idx="0">
                  <c:v>AD</c:v>
                </c:pt>
                <c:pt idx="1">
                  <c:v>HF</c:v>
                </c:pt>
                <c:pt idx="2">
                  <c:v>IE</c:v>
                </c:pt>
                <c:pt idx="3">
                  <c:v>IV</c:v>
                </c:pt>
                <c:pt idx="4">
                  <c:v>MH</c:v>
                </c:pt>
                <c:pt idx="5">
                  <c:v>NV</c:v>
                </c:pt>
                <c:pt idx="6">
                  <c:v>SU</c:v>
                </c:pt>
                <c:pt idx="7">
                  <c:v>ØK</c:v>
                </c:pt>
              </c:strCache>
            </c:strRef>
          </c:cat>
          <c:val>
            <c:numRef>
              <c:f>Pivot_avlagte!$L$14:$L$21</c:f>
              <c:numCache>
                <c:formatCode>General</c:formatCode>
                <c:ptCount val="8"/>
                <c:pt idx="0">
                  <c:v>7</c:v>
                </c:pt>
                <c:pt idx="1">
                  <c:v>2</c:v>
                </c:pt>
                <c:pt idx="2">
                  <c:v>30</c:v>
                </c:pt>
                <c:pt idx="3">
                  <c:v>58</c:v>
                </c:pt>
                <c:pt idx="4">
                  <c:v>20</c:v>
                </c:pt>
                <c:pt idx="5">
                  <c:v>30</c:v>
                </c:pt>
                <c:pt idx="6">
                  <c:v>5</c:v>
                </c:pt>
                <c:pt idx="7">
                  <c:v>1</c:v>
                </c:pt>
              </c:numCache>
            </c:numRef>
          </c:val>
          <c:extLst>
            <c:ext xmlns:c16="http://schemas.microsoft.com/office/drawing/2014/chart" uri="{C3380CC4-5D6E-409C-BE32-E72D297353CC}">
              <c16:uniqueId val="{00000000-6724-4DB0-8975-A84BA9EE1C8B}"/>
            </c:ext>
          </c:extLst>
        </c:ser>
        <c:ser>
          <c:idx val="1"/>
          <c:order val="1"/>
          <c:tx>
            <c:strRef>
              <c:f>Pivot_avlagte!$M$13</c:f>
              <c:strCache>
                <c:ptCount val="1"/>
                <c:pt idx="0">
                  <c:v>Norwegian</c:v>
                </c:pt>
              </c:strCache>
            </c:strRef>
          </c:tx>
          <c:spPr>
            <a:solidFill>
              <a:schemeClr val="accent2"/>
            </a:solidFill>
            <a:ln>
              <a:noFill/>
            </a:ln>
            <a:effectLst/>
          </c:spPr>
          <c:invertIfNegative val="0"/>
          <c:cat>
            <c:strRef>
              <c:f>Pivot_avlagte!$K$14:$K$21</c:f>
              <c:strCache>
                <c:ptCount val="8"/>
                <c:pt idx="0">
                  <c:v>AD</c:v>
                </c:pt>
                <c:pt idx="1">
                  <c:v>HF</c:v>
                </c:pt>
                <c:pt idx="2">
                  <c:v>IE</c:v>
                </c:pt>
                <c:pt idx="3">
                  <c:v>IV</c:v>
                </c:pt>
                <c:pt idx="4">
                  <c:v>MH</c:v>
                </c:pt>
                <c:pt idx="5">
                  <c:v>NV</c:v>
                </c:pt>
                <c:pt idx="6">
                  <c:v>SU</c:v>
                </c:pt>
                <c:pt idx="7">
                  <c:v>ØK</c:v>
                </c:pt>
              </c:strCache>
            </c:strRef>
          </c:cat>
          <c:val>
            <c:numRef>
              <c:f>Pivot_avlagte!$M$14:$M$21</c:f>
              <c:numCache>
                <c:formatCode>General</c:formatCode>
                <c:ptCount val="8"/>
                <c:pt idx="0">
                  <c:v>4</c:v>
                </c:pt>
                <c:pt idx="1">
                  <c:v>14</c:v>
                </c:pt>
                <c:pt idx="2">
                  <c:v>27</c:v>
                </c:pt>
                <c:pt idx="3">
                  <c:v>54</c:v>
                </c:pt>
                <c:pt idx="4">
                  <c:v>63</c:v>
                </c:pt>
                <c:pt idx="5">
                  <c:v>33</c:v>
                </c:pt>
                <c:pt idx="6">
                  <c:v>20</c:v>
                </c:pt>
                <c:pt idx="7">
                  <c:v>9</c:v>
                </c:pt>
              </c:numCache>
            </c:numRef>
          </c:val>
          <c:extLst>
            <c:ext xmlns:c16="http://schemas.microsoft.com/office/drawing/2014/chart" uri="{C3380CC4-5D6E-409C-BE32-E72D297353CC}">
              <c16:uniqueId val="{00000001-6724-4DB0-8975-A84BA9EE1C8B}"/>
            </c:ext>
          </c:extLst>
        </c:ser>
        <c:dLbls>
          <c:showLegendKey val="0"/>
          <c:showVal val="0"/>
          <c:showCatName val="0"/>
          <c:showSerName val="0"/>
          <c:showPercent val="0"/>
          <c:showBubbleSize val="0"/>
        </c:dLbls>
        <c:gapWidth val="150"/>
        <c:overlap val="100"/>
        <c:axId val="346559352"/>
        <c:axId val="346559680"/>
      </c:barChart>
      <c:catAx>
        <c:axId val="346559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6559680"/>
        <c:crosses val="autoZero"/>
        <c:auto val="1"/>
        <c:lblAlgn val="ctr"/>
        <c:lblOffset val="100"/>
        <c:noMultiLvlLbl val="0"/>
      </c:catAx>
      <c:valAx>
        <c:axId val="346559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6559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Avlagte_kjønn_nasjonalitet!$C$1</c:f>
              <c:strCache>
                <c:ptCount val="1"/>
                <c:pt idx="0">
                  <c:v>Women</c:v>
                </c:pt>
              </c:strCache>
            </c:strRef>
          </c:tx>
          <c:spPr>
            <a:solidFill>
              <a:schemeClr val="accent1"/>
            </a:solidFill>
            <a:ln>
              <a:noFill/>
            </a:ln>
            <a:effectLst/>
          </c:spPr>
          <c:invertIfNegative val="0"/>
          <c:cat>
            <c:multiLvlStrRef>
              <c:f>Avlagte_kjønn_nasjonalitet!$A$2:$B$17</c:f>
              <c:multiLvlStrCache>
                <c:ptCount val="16"/>
                <c:lvl>
                  <c:pt idx="0">
                    <c:v>International</c:v>
                  </c:pt>
                  <c:pt idx="1">
                    <c:v>Norwegian</c:v>
                  </c:pt>
                  <c:pt idx="2">
                    <c:v>International</c:v>
                  </c:pt>
                  <c:pt idx="3">
                    <c:v>Norwegian</c:v>
                  </c:pt>
                  <c:pt idx="4">
                    <c:v>International</c:v>
                  </c:pt>
                  <c:pt idx="5">
                    <c:v>Norwegian</c:v>
                  </c:pt>
                  <c:pt idx="6">
                    <c:v>International</c:v>
                  </c:pt>
                  <c:pt idx="7">
                    <c:v>Norwegian</c:v>
                  </c:pt>
                  <c:pt idx="8">
                    <c:v>International</c:v>
                  </c:pt>
                  <c:pt idx="9">
                    <c:v>Norwegian</c:v>
                  </c:pt>
                  <c:pt idx="10">
                    <c:v>International</c:v>
                  </c:pt>
                  <c:pt idx="11">
                    <c:v>Norwegian</c:v>
                  </c:pt>
                  <c:pt idx="12">
                    <c:v>International</c:v>
                  </c:pt>
                  <c:pt idx="13">
                    <c:v>Norwegian</c:v>
                  </c:pt>
                  <c:pt idx="14">
                    <c:v>International</c:v>
                  </c:pt>
                  <c:pt idx="15">
                    <c:v>Norwegian</c:v>
                  </c:pt>
                </c:lvl>
                <c:lvl>
                  <c:pt idx="0">
                    <c:v>AD</c:v>
                  </c:pt>
                  <c:pt idx="2">
                    <c:v>HF</c:v>
                  </c:pt>
                  <c:pt idx="4">
                    <c:v>IE</c:v>
                  </c:pt>
                  <c:pt idx="6">
                    <c:v>IV</c:v>
                  </c:pt>
                  <c:pt idx="8">
                    <c:v>MH</c:v>
                  </c:pt>
                  <c:pt idx="10">
                    <c:v>NV</c:v>
                  </c:pt>
                  <c:pt idx="12">
                    <c:v>SU</c:v>
                  </c:pt>
                  <c:pt idx="14">
                    <c:v>ØK</c:v>
                  </c:pt>
                </c:lvl>
              </c:multiLvlStrCache>
            </c:multiLvlStrRef>
          </c:cat>
          <c:val>
            <c:numRef>
              <c:f>Avlagte_kjønn_nasjonalitet!$C$2:$C$17</c:f>
              <c:numCache>
                <c:formatCode>General</c:formatCode>
                <c:ptCount val="16"/>
                <c:pt idx="0">
                  <c:v>3</c:v>
                </c:pt>
                <c:pt idx="1">
                  <c:v>2</c:v>
                </c:pt>
                <c:pt idx="3">
                  <c:v>10</c:v>
                </c:pt>
                <c:pt idx="4">
                  <c:v>6</c:v>
                </c:pt>
                <c:pt idx="5">
                  <c:v>3</c:v>
                </c:pt>
                <c:pt idx="6">
                  <c:v>12</c:v>
                </c:pt>
                <c:pt idx="7">
                  <c:v>17</c:v>
                </c:pt>
                <c:pt idx="8">
                  <c:v>11</c:v>
                </c:pt>
                <c:pt idx="9">
                  <c:v>39</c:v>
                </c:pt>
                <c:pt idx="10">
                  <c:v>11</c:v>
                </c:pt>
                <c:pt idx="11">
                  <c:v>11</c:v>
                </c:pt>
                <c:pt idx="12">
                  <c:v>3</c:v>
                </c:pt>
                <c:pt idx="13">
                  <c:v>12</c:v>
                </c:pt>
                <c:pt idx="15">
                  <c:v>4</c:v>
                </c:pt>
              </c:numCache>
            </c:numRef>
          </c:val>
          <c:extLst>
            <c:ext xmlns:c16="http://schemas.microsoft.com/office/drawing/2014/chart" uri="{C3380CC4-5D6E-409C-BE32-E72D297353CC}">
              <c16:uniqueId val="{00000000-9387-4379-ACA2-F5E31B8C2F2A}"/>
            </c:ext>
          </c:extLst>
        </c:ser>
        <c:ser>
          <c:idx val="1"/>
          <c:order val="1"/>
          <c:tx>
            <c:strRef>
              <c:f>Avlagte_kjønn_nasjonalitet!$D$1</c:f>
              <c:strCache>
                <c:ptCount val="1"/>
                <c:pt idx="0">
                  <c:v>Men</c:v>
                </c:pt>
              </c:strCache>
            </c:strRef>
          </c:tx>
          <c:spPr>
            <a:solidFill>
              <a:schemeClr val="accent2"/>
            </a:solidFill>
            <a:ln>
              <a:noFill/>
            </a:ln>
            <a:effectLst/>
          </c:spPr>
          <c:invertIfNegative val="0"/>
          <c:cat>
            <c:multiLvlStrRef>
              <c:f>Avlagte_kjønn_nasjonalitet!$A$2:$B$17</c:f>
              <c:multiLvlStrCache>
                <c:ptCount val="16"/>
                <c:lvl>
                  <c:pt idx="0">
                    <c:v>International</c:v>
                  </c:pt>
                  <c:pt idx="1">
                    <c:v>Norwegian</c:v>
                  </c:pt>
                  <c:pt idx="2">
                    <c:v>International</c:v>
                  </c:pt>
                  <c:pt idx="3">
                    <c:v>Norwegian</c:v>
                  </c:pt>
                  <c:pt idx="4">
                    <c:v>International</c:v>
                  </c:pt>
                  <c:pt idx="5">
                    <c:v>Norwegian</c:v>
                  </c:pt>
                  <c:pt idx="6">
                    <c:v>International</c:v>
                  </c:pt>
                  <c:pt idx="7">
                    <c:v>Norwegian</c:v>
                  </c:pt>
                  <c:pt idx="8">
                    <c:v>International</c:v>
                  </c:pt>
                  <c:pt idx="9">
                    <c:v>Norwegian</c:v>
                  </c:pt>
                  <c:pt idx="10">
                    <c:v>International</c:v>
                  </c:pt>
                  <c:pt idx="11">
                    <c:v>Norwegian</c:v>
                  </c:pt>
                  <c:pt idx="12">
                    <c:v>International</c:v>
                  </c:pt>
                  <c:pt idx="13">
                    <c:v>Norwegian</c:v>
                  </c:pt>
                  <c:pt idx="14">
                    <c:v>International</c:v>
                  </c:pt>
                  <c:pt idx="15">
                    <c:v>Norwegian</c:v>
                  </c:pt>
                </c:lvl>
                <c:lvl>
                  <c:pt idx="0">
                    <c:v>AD</c:v>
                  </c:pt>
                  <c:pt idx="2">
                    <c:v>HF</c:v>
                  </c:pt>
                  <c:pt idx="4">
                    <c:v>IE</c:v>
                  </c:pt>
                  <c:pt idx="6">
                    <c:v>IV</c:v>
                  </c:pt>
                  <c:pt idx="8">
                    <c:v>MH</c:v>
                  </c:pt>
                  <c:pt idx="10">
                    <c:v>NV</c:v>
                  </c:pt>
                  <c:pt idx="12">
                    <c:v>SU</c:v>
                  </c:pt>
                  <c:pt idx="14">
                    <c:v>ØK</c:v>
                  </c:pt>
                </c:lvl>
              </c:multiLvlStrCache>
            </c:multiLvlStrRef>
          </c:cat>
          <c:val>
            <c:numRef>
              <c:f>Avlagte_kjønn_nasjonalitet!$D$2:$D$17</c:f>
              <c:numCache>
                <c:formatCode>General</c:formatCode>
                <c:ptCount val="16"/>
                <c:pt idx="0">
                  <c:v>4</c:v>
                </c:pt>
                <c:pt idx="1">
                  <c:v>2</c:v>
                </c:pt>
                <c:pt idx="2">
                  <c:v>2</c:v>
                </c:pt>
                <c:pt idx="3">
                  <c:v>4</c:v>
                </c:pt>
                <c:pt idx="4">
                  <c:v>24</c:v>
                </c:pt>
                <c:pt idx="5">
                  <c:v>24</c:v>
                </c:pt>
                <c:pt idx="6">
                  <c:v>46</c:v>
                </c:pt>
                <c:pt idx="7">
                  <c:v>37</c:v>
                </c:pt>
                <c:pt idx="8">
                  <c:v>9</c:v>
                </c:pt>
                <c:pt idx="9">
                  <c:v>24</c:v>
                </c:pt>
                <c:pt idx="10">
                  <c:v>19</c:v>
                </c:pt>
                <c:pt idx="11">
                  <c:v>22</c:v>
                </c:pt>
                <c:pt idx="12">
                  <c:v>2</c:v>
                </c:pt>
                <c:pt idx="13">
                  <c:v>8</c:v>
                </c:pt>
                <c:pt idx="14">
                  <c:v>1</c:v>
                </c:pt>
                <c:pt idx="15">
                  <c:v>5</c:v>
                </c:pt>
              </c:numCache>
            </c:numRef>
          </c:val>
          <c:extLst>
            <c:ext xmlns:c16="http://schemas.microsoft.com/office/drawing/2014/chart" uri="{C3380CC4-5D6E-409C-BE32-E72D297353CC}">
              <c16:uniqueId val="{00000001-9387-4379-ACA2-F5E31B8C2F2A}"/>
            </c:ext>
          </c:extLst>
        </c:ser>
        <c:dLbls>
          <c:showLegendKey val="0"/>
          <c:showVal val="0"/>
          <c:showCatName val="0"/>
          <c:showSerName val="0"/>
          <c:showPercent val="0"/>
          <c:showBubbleSize val="0"/>
        </c:dLbls>
        <c:gapWidth val="150"/>
        <c:overlap val="100"/>
        <c:axId val="910077368"/>
        <c:axId val="910072448"/>
      </c:barChart>
      <c:catAx>
        <c:axId val="910077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072448"/>
        <c:crosses val="autoZero"/>
        <c:auto val="1"/>
        <c:lblAlgn val="ctr"/>
        <c:lblOffset val="100"/>
        <c:noMultiLvlLbl val="0"/>
      </c:catAx>
      <c:valAx>
        <c:axId val="91007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077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Lang_tidsserie!$F$54</c:f>
              <c:strCache>
                <c:ptCount val="1"/>
                <c:pt idx="0">
                  <c:v>Women</c:v>
                </c:pt>
              </c:strCache>
            </c:strRef>
          </c:tx>
          <c:spPr>
            <a:solidFill>
              <a:schemeClr val="accent1"/>
            </a:solidFill>
            <a:ln>
              <a:noFill/>
            </a:ln>
            <a:effectLst/>
          </c:spPr>
          <c:cat>
            <c:numRef>
              <c:f>Lang_tidsserie!$E$55:$E$74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Lang_tidsserie!$F$55:$F$74</c:f>
              <c:numCache>
                <c:formatCode>General</c:formatCode>
                <c:ptCount val="20"/>
                <c:pt idx="0">
                  <c:v>42</c:v>
                </c:pt>
                <c:pt idx="1">
                  <c:v>41</c:v>
                </c:pt>
                <c:pt idx="2">
                  <c:v>56</c:v>
                </c:pt>
                <c:pt idx="3">
                  <c:v>57</c:v>
                </c:pt>
                <c:pt idx="4">
                  <c:v>62</c:v>
                </c:pt>
                <c:pt idx="5">
                  <c:v>70</c:v>
                </c:pt>
                <c:pt idx="6">
                  <c:v>64</c:v>
                </c:pt>
                <c:pt idx="7">
                  <c:v>82</c:v>
                </c:pt>
                <c:pt idx="8">
                  <c:v>105</c:v>
                </c:pt>
                <c:pt idx="9">
                  <c:v>93</c:v>
                </c:pt>
                <c:pt idx="10">
                  <c:v>84</c:v>
                </c:pt>
                <c:pt idx="11">
                  <c:v>119</c:v>
                </c:pt>
                <c:pt idx="12">
                  <c:v>133</c:v>
                </c:pt>
                <c:pt idx="13">
                  <c:v>141</c:v>
                </c:pt>
                <c:pt idx="14">
                  <c:v>162</c:v>
                </c:pt>
                <c:pt idx="15">
                  <c:v>142</c:v>
                </c:pt>
                <c:pt idx="16">
                  <c:v>124</c:v>
                </c:pt>
                <c:pt idx="17">
                  <c:v>146</c:v>
                </c:pt>
                <c:pt idx="18">
                  <c:v>170</c:v>
                </c:pt>
                <c:pt idx="19">
                  <c:v>144</c:v>
                </c:pt>
              </c:numCache>
            </c:numRef>
          </c:val>
          <c:extLst>
            <c:ext xmlns:c16="http://schemas.microsoft.com/office/drawing/2014/chart" uri="{C3380CC4-5D6E-409C-BE32-E72D297353CC}">
              <c16:uniqueId val="{00000000-36D9-491A-B93C-A42D1628473A}"/>
            </c:ext>
          </c:extLst>
        </c:ser>
        <c:ser>
          <c:idx val="1"/>
          <c:order val="1"/>
          <c:tx>
            <c:strRef>
              <c:f>Lang_tidsserie!$G$54</c:f>
              <c:strCache>
                <c:ptCount val="1"/>
                <c:pt idx="0">
                  <c:v>Men</c:v>
                </c:pt>
              </c:strCache>
            </c:strRef>
          </c:tx>
          <c:spPr>
            <a:solidFill>
              <a:schemeClr val="accent2"/>
            </a:solidFill>
            <a:ln>
              <a:noFill/>
            </a:ln>
            <a:effectLst/>
          </c:spPr>
          <c:cat>
            <c:numRef>
              <c:f>Lang_tidsserie!$E$55:$E$74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Lang_tidsserie!$G$55:$G$74</c:f>
              <c:numCache>
                <c:formatCode>General</c:formatCode>
                <c:ptCount val="20"/>
                <c:pt idx="0">
                  <c:v>145</c:v>
                </c:pt>
                <c:pt idx="1">
                  <c:v>133</c:v>
                </c:pt>
                <c:pt idx="2">
                  <c:v>147</c:v>
                </c:pt>
                <c:pt idx="3">
                  <c:v>138</c:v>
                </c:pt>
                <c:pt idx="4">
                  <c:v>129</c:v>
                </c:pt>
                <c:pt idx="5">
                  <c:v>148</c:v>
                </c:pt>
                <c:pt idx="6">
                  <c:v>180</c:v>
                </c:pt>
                <c:pt idx="7">
                  <c:v>175</c:v>
                </c:pt>
                <c:pt idx="8">
                  <c:v>209</c:v>
                </c:pt>
                <c:pt idx="9">
                  <c:v>166</c:v>
                </c:pt>
                <c:pt idx="10">
                  <c:v>176</c:v>
                </c:pt>
                <c:pt idx="11">
                  <c:v>216</c:v>
                </c:pt>
                <c:pt idx="12">
                  <c:v>241</c:v>
                </c:pt>
                <c:pt idx="13">
                  <c:v>230</c:v>
                </c:pt>
                <c:pt idx="14">
                  <c:v>205</c:v>
                </c:pt>
                <c:pt idx="15">
                  <c:v>200</c:v>
                </c:pt>
                <c:pt idx="16">
                  <c:v>242</c:v>
                </c:pt>
                <c:pt idx="17">
                  <c:v>216</c:v>
                </c:pt>
                <c:pt idx="18">
                  <c:v>227</c:v>
                </c:pt>
                <c:pt idx="19">
                  <c:v>233</c:v>
                </c:pt>
              </c:numCache>
            </c:numRef>
          </c:val>
          <c:extLst>
            <c:ext xmlns:c16="http://schemas.microsoft.com/office/drawing/2014/chart" uri="{C3380CC4-5D6E-409C-BE32-E72D297353CC}">
              <c16:uniqueId val="{00000001-36D9-491A-B93C-A42D1628473A}"/>
            </c:ext>
          </c:extLst>
        </c:ser>
        <c:dLbls>
          <c:showLegendKey val="0"/>
          <c:showVal val="0"/>
          <c:showCatName val="0"/>
          <c:showSerName val="0"/>
          <c:showPercent val="0"/>
          <c:showBubbleSize val="0"/>
        </c:dLbls>
        <c:axId val="929695552"/>
        <c:axId val="929704408"/>
      </c:areaChart>
      <c:catAx>
        <c:axId val="9296955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9704408"/>
        <c:crosses val="autoZero"/>
        <c:auto val="1"/>
        <c:lblAlgn val="ctr"/>
        <c:lblOffset val="100"/>
        <c:noMultiLvlLbl val="0"/>
      </c:catAx>
      <c:valAx>
        <c:axId val="929704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969555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[pub_ntnu.xlsx]pub_data_pivot!PivotTable8</c:name>
    <c:fmtId val="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baseline="0"/>
              <a:t>Publications development 2011-2019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rgbClr val="00509E"/>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rgbClr val="28585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rgbClr val="AAD9DD"/>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rgbClr val="00509E"/>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rgbClr val="28585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rgbClr val="AAD9DD"/>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rgbClr val="00509E"/>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rgbClr val="28585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rgbClr val="AAD9DD"/>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pub_data_pivot!$B$1:$B$2</c:f>
              <c:strCache>
                <c:ptCount val="1"/>
                <c:pt idx="0">
                  <c:v>Author shares</c:v>
                </c:pt>
              </c:strCache>
            </c:strRef>
          </c:tx>
          <c:spPr>
            <a:ln w="28575" cap="rnd">
              <a:solidFill>
                <a:srgbClr val="00509E"/>
              </a:solidFill>
              <a:round/>
            </a:ln>
            <a:effectLst/>
          </c:spPr>
          <c:marker>
            <c:symbol val="none"/>
          </c:marker>
          <c:cat>
            <c:strRef>
              <c:f>pub_data_pivot!$A$3:$A$12</c:f>
              <c:strCache>
                <c:ptCount val="9"/>
                <c:pt idx="0">
                  <c:v>2011</c:v>
                </c:pt>
                <c:pt idx="1">
                  <c:v>2012</c:v>
                </c:pt>
                <c:pt idx="2">
                  <c:v>2013</c:v>
                </c:pt>
                <c:pt idx="3">
                  <c:v>2014</c:v>
                </c:pt>
                <c:pt idx="4">
                  <c:v>2015</c:v>
                </c:pt>
                <c:pt idx="5">
                  <c:v>2016</c:v>
                </c:pt>
                <c:pt idx="6">
                  <c:v>2017</c:v>
                </c:pt>
                <c:pt idx="7">
                  <c:v>2018</c:v>
                </c:pt>
                <c:pt idx="8">
                  <c:v>2019</c:v>
                </c:pt>
              </c:strCache>
            </c:strRef>
          </c:cat>
          <c:val>
            <c:numRef>
              <c:f>pub_data_pivot!$B$3:$B$12</c:f>
              <c:numCache>
                <c:formatCode>General</c:formatCode>
                <c:ptCount val="9"/>
                <c:pt idx="0">
                  <c:v>2057</c:v>
                </c:pt>
                <c:pt idx="1">
                  <c:v>2348</c:v>
                </c:pt>
                <c:pt idx="2">
                  <c:v>2241</c:v>
                </c:pt>
                <c:pt idx="3">
                  <c:v>2184</c:v>
                </c:pt>
                <c:pt idx="4">
                  <c:v>2269</c:v>
                </c:pt>
                <c:pt idx="5">
                  <c:v>2624</c:v>
                </c:pt>
                <c:pt idx="6">
                  <c:v>2744</c:v>
                </c:pt>
                <c:pt idx="7">
                  <c:v>2824</c:v>
                </c:pt>
                <c:pt idx="8">
                  <c:v>3022</c:v>
                </c:pt>
              </c:numCache>
            </c:numRef>
          </c:val>
          <c:smooth val="0"/>
          <c:extLst>
            <c:ext xmlns:c16="http://schemas.microsoft.com/office/drawing/2014/chart" uri="{C3380CC4-5D6E-409C-BE32-E72D297353CC}">
              <c16:uniqueId val="{00000000-1D7E-489D-9E7F-BAE1BDD4CDB7}"/>
            </c:ext>
          </c:extLst>
        </c:ser>
        <c:ser>
          <c:idx val="1"/>
          <c:order val="1"/>
          <c:tx>
            <c:strRef>
              <c:f>pub_data_pivot!$C$1:$C$2</c:f>
              <c:strCache>
                <c:ptCount val="1"/>
                <c:pt idx="0">
                  <c:v>Publications</c:v>
                </c:pt>
              </c:strCache>
            </c:strRef>
          </c:tx>
          <c:spPr>
            <a:ln w="28575" cap="rnd">
              <a:solidFill>
                <a:srgbClr val="28585A"/>
              </a:solidFill>
              <a:round/>
            </a:ln>
            <a:effectLst/>
          </c:spPr>
          <c:marker>
            <c:symbol val="none"/>
          </c:marker>
          <c:cat>
            <c:strRef>
              <c:f>pub_data_pivot!$A$3:$A$12</c:f>
              <c:strCache>
                <c:ptCount val="9"/>
                <c:pt idx="0">
                  <c:v>2011</c:v>
                </c:pt>
                <c:pt idx="1">
                  <c:v>2012</c:v>
                </c:pt>
                <c:pt idx="2">
                  <c:v>2013</c:v>
                </c:pt>
                <c:pt idx="3">
                  <c:v>2014</c:v>
                </c:pt>
                <c:pt idx="4">
                  <c:v>2015</c:v>
                </c:pt>
                <c:pt idx="5">
                  <c:v>2016</c:v>
                </c:pt>
                <c:pt idx="6">
                  <c:v>2017</c:v>
                </c:pt>
                <c:pt idx="7">
                  <c:v>2018</c:v>
                </c:pt>
                <c:pt idx="8">
                  <c:v>2019</c:v>
                </c:pt>
              </c:strCache>
            </c:strRef>
          </c:cat>
          <c:val>
            <c:numRef>
              <c:f>pub_data_pivot!$C$3:$C$12</c:f>
              <c:numCache>
                <c:formatCode>General</c:formatCode>
                <c:ptCount val="9"/>
                <c:pt idx="0">
                  <c:v>3376</c:v>
                </c:pt>
                <c:pt idx="1">
                  <c:v>3828</c:v>
                </c:pt>
                <c:pt idx="2">
                  <c:v>3764</c:v>
                </c:pt>
                <c:pt idx="3">
                  <c:v>3748</c:v>
                </c:pt>
                <c:pt idx="4">
                  <c:v>3929</c:v>
                </c:pt>
                <c:pt idx="5">
                  <c:v>4600</c:v>
                </c:pt>
                <c:pt idx="6">
                  <c:v>4962</c:v>
                </c:pt>
                <c:pt idx="7">
                  <c:v>5130</c:v>
                </c:pt>
                <c:pt idx="8">
                  <c:v>5656</c:v>
                </c:pt>
              </c:numCache>
            </c:numRef>
          </c:val>
          <c:smooth val="0"/>
          <c:extLst>
            <c:ext xmlns:c16="http://schemas.microsoft.com/office/drawing/2014/chart" uri="{C3380CC4-5D6E-409C-BE32-E72D297353CC}">
              <c16:uniqueId val="{00000001-1D7E-489D-9E7F-BAE1BDD4CDB7}"/>
            </c:ext>
          </c:extLst>
        </c:ser>
        <c:ser>
          <c:idx val="2"/>
          <c:order val="2"/>
          <c:tx>
            <c:strRef>
              <c:f>pub_data_pivot!$D$1:$D$2</c:f>
              <c:strCache>
                <c:ptCount val="1"/>
                <c:pt idx="0">
                  <c:v>Publication points</c:v>
                </c:pt>
              </c:strCache>
            </c:strRef>
          </c:tx>
          <c:spPr>
            <a:ln w="28575" cap="rnd">
              <a:solidFill>
                <a:srgbClr val="AAD9DD"/>
              </a:solidFill>
              <a:round/>
            </a:ln>
            <a:effectLst/>
          </c:spPr>
          <c:marker>
            <c:symbol val="none"/>
          </c:marker>
          <c:cat>
            <c:strRef>
              <c:f>pub_data_pivot!$A$3:$A$12</c:f>
              <c:strCache>
                <c:ptCount val="9"/>
                <c:pt idx="0">
                  <c:v>2011</c:v>
                </c:pt>
                <c:pt idx="1">
                  <c:v>2012</c:v>
                </c:pt>
                <c:pt idx="2">
                  <c:v>2013</c:v>
                </c:pt>
                <c:pt idx="3">
                  <c:v>2014</c:v>
                </c:pt>
                <c:pt idx="4">
                  <c:v>2015</c:v>
                </c:pt>
                <c:pt idx="5">
                  <c:v>2016</c:v>
                </c:pt>
                <c:pt idx="6">
                  <c:v>2017</c:v>
                </c:pt>
                <c:pt idx="7">
                  <c:v>2018</c:v>
                </c:pt>
                <c:pt idx="8">
                  <c:v>2019</c:v>
                </c:pt>
              </c:strCache>
            </c:strRef>
          </c:cat>
          <c:val>
            <c:numRef>
              <c:f>pub_data_pivot!$D$3:$D$12</c:f>
              <c:numCache>
                <c:formatCode>General</c:formatCode>
                <c:ptCount val="9"/>
                <c:pt idx="0">
                  <c:v>2795</c:v>
                </c:pt>
                <c:pt idx="1">
                  <c:v>3179</c:v>
                </c:pt>
                <c:pt idx="2">
                  <c:v>3119</c:v>
                </c:pt>
                <c:pt idx="3">
                  <c:v>3026</c:v>
                </c:pt>
                <c:pt idx="4">
                  <c:v>4380</c:v>
                </c:pt>
                <c:pt idx="5">
                  <c:v>5046</c:v>
                </c:pt>
                <c:pt idx="6">
                  <c:v>5185</c:v>
                </c:pt>
                <c:pt idx="7">
                  <c:v>5646</c:v>
                </c:pt>
                <c:pt idx="8">
                  <c:v>6083</c:v>
                </c:pt>
              </c:numCache>
            </c:numRef>
          </c:val>
          <c:smooth val="0"/>
          <c:extLst>
            <c:ext xmlns:c16="http://schemas.microsoft.com/office/drawing/2014/chart" uri="{C3380CC4-5D6E-409C-BE32-E72D297353CC}">
              <c16:uniqueId val="{00000002-1D7E-489D-9E7F-BAE1BDD4CDB7}"/>
            </c:ext>
          </c:extLst>
        </c:ser>
        <c:dLbls>
          <c:showLegendKey val="0"/>
          <c:showVal val="0"/>
          <c:showCatName val="0"/>
          <c:showSerName val="0"/>
          <c:showPercent val="0"/>
          <c:showBubbleSize val="0"/>
        </c:dLbls>
        <c:smooth val="0"/>
        <c:axId val="835873848"/>
        <c:axId val="835868928"/>
      </c:lineChart>
      <c:catAx>
        <c:axId val="835873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868928"/>
        <c:crosses val="autoZero"/>
        <c:auto val="1"/>
        <c:lblAlgn val="ctr"/>
        <c:lblOffset val="100"/>
        <c:noMultiLvlLbl val="0"/>
      </c:catAx>
      <c:valAx>
        <c:axId val="835868928"/>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873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[pub_ntnu.xlsx]sampub_pivot!PivotTable7</c:name>
    <c:fmtId val="1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Co-publications</a:t>
            </a:r>
            <a:r>
              <a:rPr lang="nb-NO" baseline="0"/>
              <a:t> development 2011-2019</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rgbClr val="00509E"/>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rgbClr val="AAD9DD"/>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28585A"/>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00509E"/>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AAD9DD"/>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28585A"/>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rgbClr val="00509E"/>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AAD9DD"/>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rgbClr val="28585A"/>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sampub_pivot!$B$1:$B$2</c:f>
              <c:strCache>
                <c:ptCount val="1"/>
                <c:pt idx="0">
                  <c:v>International collaboration</c:v>
                </c:pt>
              </c:strCache>
            </c:strRef>
          </c:tx>
          <c:spPr>
            <a:solidFill>
              <a:srgbClr val="00509E"/>
            </a:solidFill>
            <a:ln>
              <a:noFill/>
            </a:ln>
            <a:effectLst/>
          </c:spPr>
          <c:invertIfNegative val="0"/>
          <c:cat>
            <c:strRef>
              <c:f>sampub_pivot!$A$3:$A$12</c:f>
              <c:strCache>
                <c:ptCount val="9"/>
                <c:pt idx="0">
                  <c:v>2011</c:v>
                </c:pt>
                <c:pt idx="1">
                  <c:v>2012</c:v>
                </c:pt>
                <c:pt idx="2">
                  <c:v>2013</c:v>
                </c:pt>
                <c:pt idx="3">
                  <c:v>2014</c:v>
                </c:pt>
                <c:pt idx="4">
                  <c:v>2015</c:v>
                </c:pt>
                <c:pt idx="5">
                  <c:v>2016</c:v>
                </c:pt>
                <c:pt idx="6">
                  <c:v>2017</c:v>
                </c:pt>
                <c:pt idx="7">
                  <c:v>2018</c:v>
                </c:pt>
                <c:pt idx="8">
                  <c:v>2019</c:v>
                </c:pt>
              </c:strCache>
            </c:strRef>
          </c:cat>
          <c:val>
            <c:numRef>
              <c:f>sampub_pivot!$B$3:$B$12</c:f>
              <c:numCache>
                <c:formatCode>General</c:formatCode>
                <c:ptCount val="9"/>
                <c:pt idx="0">
                  <c:v>0.34950000000000003</c:v>
                </c:pt>
                <c:pt idx="1">
                  <c:v>0.35479999999999995</c:v>
                </c:pt>
                <c:pt idx="2">
                  <c:v>0.3836</c:v>
                </c:pt>
                <c:pt idx="3">
                  <c:v>0.40639999999999998</c:v>
                </c:pt>
                <c:pt idx="4">
                  <c:v>0.41210000000000002</c:v>
                </c:pt>
                <c:pt idx="5">
                  <c:v>0.45069999999999999</c:v>
                </c:pt>
                <c:pt idx="6">
                  <c:v>0.46899999999999997</c:v>
                </c:pt>
                <c:pt idx="7">
                  <c:v>0.4904</c:v>
                </c:pt>
                <c:pt idx="8">
                  <c:v>0.50900000000000001</c:v>
                </c:pt>
              </c:numCache>
            </c:numRef>
          </c:val>
          <c:extLst>
            <c:ext xmlns:c16="http://schemas.microsoft.com/office/drawing/2014/chart" uri="{C3380CC4-5D6E-409C-BE32-E72D297353CC}">
              <c16:uniqueId val="{00000000-BB01-4523-9264-816A08E3970D}"/>
            </c:ext>
          </c:extLst>
        </c:ser>
        <c:ser>
          <c:idx val="1"/>
          <c:order val="1"/>
          <c:tx>
            <c:strRef>
              <c:f>sampub_pivot!$C$1:$C$2</c:f>
              <c:strCache>
                <c:ptCount val="1"/>
                <c:pt idx="0">
                  <c:v>NTNU sole authors</c:v>
                </c:pt>
              </c:strCache>
            </c:strRef>
          </c:tx>
          <c:spPr>
            <a:solidFill>
              <a:srgbClr val="AAD9DD"/>
            </a:solidFill>
            <a:ln>
              <a:noFill/>
            </a:ln>
            <a:effectLst/>
          </c:spPr>
          <c:invertIfNegative val="0"/>
          <c:cat>
            <c:strRef>
              <c:f>sampub_pivot!$A$3:$A$12</c:f>
              <c:strCache>
                <c:ptCount val="9"/>
                <c:pt idx="0">
                  <c:v>2011</c:v>
                </c:pt>
                <c:pt idx="1">
                  <c:v>2012</c:v>
                </c:pt>
                <c:pt idx="2">
                  <c:v>2013</c:v>
                </c:pt>
                <c:pt idx="3">
                  <c:v>2014</c:v>
                </c:pt>
                <c:pt idx="4">
                  <c:v>2015</c:v>
                </c:pt>
                <c:pt idx="5">
                  <c:v>2016</c:v>
                </c:pt>
                <c:pt idx="6">
                  <c:v>2017</c:v>
                </c:pt>
                <c:pt idx="7">
                  <c:v>2018</c:v>
                </c:pt>
                <c:pt idx="8">
                  <c:v>2019</c:v>
                </c:pt>
              </c:strCache>
            </c:strRef>
          </c:cat>
          <c:val>
            <c:numRef>
              <c:f>sampub_pivot!$C$3:$C$12</c:f>
              <c:numCache>
                <c:formatCode>General</c:formatCode>
                <c:ptCount val="9"/>
                <c:pt idx="0">
                  <c:v>0.3498</c:v>
                </c:pt>
                <c:pt idx="1">
                  <c:v>0.34060000000000001</c:v>
                </c:pt>
                <c:pt idx="2">
                  <c:v>0.3276</c:v>
                </c:pt>
                <c:pt idx="3">
                  <c:v>0.31269999999999998</c:v>
                </c:pt>
                <c:pt idx="4">
                  <c:v>0.31969999999999998</c:v>
                </c:pt>
                <c:pt idx="5">
                  <c:v>0.30020000000000002</c:v>
                </c:pt>
                <c:pt idx="6">
                  <c:v>0.28299999999999997</c:v>
                </c:pt>
                <c:pt idx="7">
                  <c:v>0.28249999999999997</c:v>
                </c:pt>
                <c:pt idx="8">
                  <c:v>0.2631</c:v>
                </c:pt>
              </c:numCache>
            </c:numRef>
          </c:val>
          <c:extLst>
            <c:ext xmlns:c16="http://schemas.microsoft.com/office/drawing/2014/chart" uri="{C3380CC4-5D6E-409C-BE32-E72D297353CC}">
              <c16:uniqueId val="{00000001-BB01-4523-9264-816A08E3970D}"/>
            </c:ext>
          </c:extLst>
        </c:ser>
        <c:ser>
          <c:idx val="2"/>
          <c:order val="2"/>
          <c:tx>
            <c:strRef>
              <c:f>sampub_pivot!$D$1:$D$2</c:f>
              <c:strCache>
                <c:ptCount val="1"/>
                <c:pt idx="0">
                  <c:v>National collaborations</c:v>
                </c:pt>
              </c:strCache>
            </c:strRef>
          </c:tx>
          <c:spPr>
            <a:solidFill>
              <a:srgbClr val="28585A"/>
            </a:solidFill>
            <a:ln>
              <a:noFill/>
            </a:ln>
            <a:effectLst/>
          </c:spPr>
          <c:invertIfNegative val="0"/>
          <c:cat>
            <c:strRef>
              <c:f>sampub_pivot!$A$3:$A$12</c:f>
              <c:strCache>
                <c:ptCount val="9"/>
                <c:pt idx="0">
                  <c:v>2011</c:v>
                </c:pt>
                <c:pt idx="1">
                  <c:v>2012</c:v>
                </c:pt>
                <c:pt idx="2">
                  <c:v>2013</c:v>
                </c:pt>
                <c:pt idx="3">
                  <c:v>2014</c:v>
                </c:pt>
                <c:pt idx="4">
                  <c:v>2015</c:v>
                </c:pt>
                <c:pt idx="5">
                  <c:v>2016</c:v>
                </c:pt>
                <c:pt idx="6">
                  <c:v>2017</c:v>
                </c:pt>
                <c:pt idx="7">
                  <c:v>2018</c:v>
                </c:pt>
                <c:pt idx="8">
                  <c:v>2019</c:v>
                </c:pt>
              </c:strCache>
            </c:strRef>
          </c:cat>
          <c:val>
            <c:numRef>
              <c:f>sampub_pivot!$D$3:$D$12</c:f>
              <c:numCache>
                <c:formatCode>General</c:formatCode>
                <c:ptCount val="9"/>
                <c:pt idx="0">
                  <c:v>0.30070000000000002</c:v>
                </c:pt>
                <c:pt idx="1">
                  <c:v>0.30430000000000001</c:v>
                </c:pt>
                <c:pt idx="2">
                  <c:v>0.2888</c:v>
                </c:pt>
                <c:pt idx="3">
                  <c:v>0.28089999999999998</c:v>
                </c:pt>
                <c:pt idx="4">
                  <c:v>0.26829999999999998</c:v>
                </c:pt>
                <c:pt idx="5">
                  <c:v>0.24909999999999999</c:v>
                </c:pt>
                <c:pt idx="6">
                  <c:v>0.24809999999999999</c:v>
                </c:pt>
                <c:pt idx="7">
                  <c:v>0.2271</c:v>
                </c:pt>
                <c:pt idx="8">
                  <c:v>0.22789999999999999</c:v>
                </c:pt>
              </c:numCache>
            </c:numRef>
          </c:val>
          <c:extLst>
            <c:ext xmlns:c16="http://schemas.microsoft.com/office/drawing/2014/chart" uri="{C3380CC4-5D6E-409C-BE32-E72D297353CC}">
              <c16:uniqueId val="{00000002-BB01-4523-9264-816A08E3970D}"/>
            </c:ext>
          </c:extLst>
        </c:ser>
        <c:dLbls>
          <c:showLegendKey val="0"/>
          <c:showVal val="0"/>
          <c:showCatName val="0"/>
          <c:showSerName val="0"/>
          <c:showPercent val="0"/>
          <c:showBubbleSize val="0"/>
        </c:dLbls>
        <c:gapWidth val="219"/>
        <c:axId val="823883112"/>
        <c:axId val="823883440"/>
      </c:barChart>
      <c:catAx>
        <c:axId val="823883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3883440"/>
        <c:crosses val="autoZero"/>
        <c:auto val="1"/>
        <c:lblAlgn val="ctr"/>
        <c:lblOffset val="100"/>
        <c:noMultiLvlLbl val="0"/>
      </c:catAx>
      <c:valAx>
        <c:axId val="8238834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388311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[pub_ntnu.xlsx]sit_scival_pivot!PivotTable15</c:name>
    <c:fmtId val="9"/>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Share of globally</a:t>
            </a:r>
            <a:r>
              <a:rPr lang="nb-NO" baseline="0"/>
              <a:t> most cited publications</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rgbClr val="28585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rgbClr val="00509E"/>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rgbClr val="00509E"/>
            </a:solidFill>
            <a:round/>
            <a:tailEnd type="oval"/>
          </a:ln>
          <a:effectLst/>
        </c:spPr>
        <c:marker>
          <c:symbol val="none"/>
        </c:marker>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rgbClr val="28585A"/>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rgbClr val="00509E"/>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rgbClr val="00509E"/>
            </a:solidFill>
            <a:round/>
            <a:tailEnd type="oval"/>
          </a:ln>
          <a:effectLst/>
        </c:spPr>
        <c:marker>
          <c:symbol val="none"/>
        </c:marker>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rgbClr val="28585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rgbClr val="28585A"/>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rgbClr val="00509E"/>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rgbClr val="00509E"/>
            </a:solidFill>
            <a:round/>
            <a:tailEnd type="oval"/>
          </a:ln>
          <a:effectLst/>
        </c:spPr>
        <c:marker>
          <c:symbol val="none"/>
        </c:marker>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rgbClr val="28585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rgbClr val="28585A"/>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sit_scival_pivot!$B$1:$B$2</c:f>
              <c:strCache>
                <c:ptCount val="1"/>
                <c:pt idx="0">
                  <c:v>Top 1 % most cited</c:v>
                </c:pt>
              </c:strCache>
            </c:strRef>
          </c:tx>
          <c:spPr>
            <a:ln w="28575" cap="rnd">
              <a:solidFill>
                <a:srgbClr val="00509E"/>
              </a:solidFill>
              <a:round/>
            </a:ln>
            <a:effectLst/>
          </c:spPr>
          <c:marker>
            <c:symbol val="none"/>
          </c:marker>
          <c:dPt>
            <c:idx val="8"/>
            <c:marker>
              <c:symbol val="none"/>
            </c:marker>
            <c:bubble3D val="0"/>
            <c:spPr>
              <a:ln w="28575" cap="rnd">
                <a:solidFill>
                  <a:srgbClr val="00509E"/>
                </a:solidFill>
                <a:round/>
                <a:tailEnd type="oval"/>
              </a:ln>
              <a:effectLst/>
            </c:spPr>
            <c:extLst>
              <c:ext xmlns:c16="http://schemas.microsoft.com/office/drawing/2014/chart" uri="{C3380CC4-5D6E-409C-BE32-E72D297353CC}">
                <c16:uniqueId val="{00000001-9F6C-4092-9F2B-C0B262C9BD4A}"/>
              </c:ext>
            </c:extLst>
          </c:dPt>
          <c:dLbls>
            <c:dLbl>
              <c:idx val="8"/>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6C-4092-9F2B-C0B262C9BD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sit_scival_pivot!$A$3:$A$12</c:f>
              <c:strCache>
                <c:ptCount val="9"/>
                <c:pt idx="0">
                  <c:v>2011</c:v>
                </c:pt>
                <c:pt idx="1">
                  <c:v>2012</c:v>
                </c:pt>
                <c:pt idx="2">
                  <c:v>2013</c:v>
                </c:pt>
                <c:pt idx="3">
                  <c:v>2014</c:v>
                </c:pt>
                <c:pt idx="4">
                  <c:v>2015</c:v>
                </c:pt>
                <c:pt idx="5">
                  <c:v>2016</c:v>
                </c:pt>
                <c:pt idx="6">
                  <c:v>2017</c:v>
                </c:pt>
                <c:pt idx="7">
                  <c:v>2018</c:v>
                </c:pt>
                <c:pt idx="8">
                  <c:v>2019</c:v>
                </c:pt>
              </c:strCache>
            </c:strRef>
          </c:cat>
          <c:val>
            <c:numRef>
              <c:f>sit_scival_pivot!$B$3:$B$12</c:f>
              <c:numCache>
                <c:formatCode>General</c:formatCode>
                <c:ptCount val="9"/>
                <c:pt idx="0">
                  <c:v>1.7000000000000001E-2</c:v>
                </c:pt>
                <c:pt idx="1">
                  <c:v>0.02</c:v>
                </c:pt>
                <c:pt idx="2">
                  <c:v>1.7999999999999999E-2</c:v>
                </c:pt>
                <c:pt idx="3">
                  <c:v>1.7000000000000001E-2</c:v>
                </c:pt>
                <c:pt idx="4">
                  <c:v>1.7999999999999999E-2</c:v>
                </c:pt>
                <c:pt idx="5">
                  <c:v>1.9E-2</c:v>
                </c:pt>
                <c:pt idx="6">
                  <c:v>1.7999999999999999E-2</c:v>
                </c:pt>
                <c:pt idx="7">
                  <c:v>1.4E-2</c:v>
                </c:pt>
                <c:pt idx="8">
                  <c:v>1.7000000000000001E-2</c:v>
                </c:pt>
              </c:numCache>
            </c:numRef>
          </c:val>
          <c:smooth val="0"/>
          <c:extLst>
            <c:ext xmlns:c16="http://schemas.microsoft.com/office/drawing/2014/chart" uri="{C3380CC4-5D6E-409C-BE32-E72D297353CC}">
              <c16:uniqueId val="{00000002-9F6C-4092-9F2B-C0B262C9BD4A}"/>
            </c:ext>
          </c:extLst>
        </c:ser>
        <c:ser>
          <c:idx val="1"/>
          <c:order val="1"/>
          <c:tx>
            <c:strRef>
              <c:f>sit_scival_pivot!$C$1:$C$2</c:f>
              <c:strCache>
                <c:ptCount val="1"/>
                <c:pt idx="0">
                  <c:v>Top 10 % most cited</c:v>
                </c:pt>
              </c:strCache>
            </c:strRef>
          </c:tx>
          <c:spPr>
            <a:ln w="28575" cap="rnd">
              <a:solidFill>
                <a:srgbClr val="28585A"/>
              </a:solidFill>
              <a:round/>
            </a:ln>
            <a:effectLst/>
          </c:spPr>
          <c:marker>
            <c:symbol val="none"/>
          </c:marker>
          <c:dPt>
            <c:idx val="8"/>
            <c:marker>
              <c:symbol val="none"/>
            </c:marker>
            <c:bubble3D val="0"/>
            <c:spPr>
              <a:ln w="28575" cap="rnd">
                <a:solidFill>
                  <a:srgbClr val="28585A"/>
                </a:solidFill>
                <a:round/>
                <a:tailEnd type="oval"/>
              </a:ln>
              <a:effectLst/>
            </c:spPr>
            <c:extLst>
              <c:ext xmlns:c16="http://schemas.microsoft.com/office/drawing/2014/chart" uri="{C3380CC4-5D6E-409C-BE32-E72D297353CC}">
                <c16:uniqueId val="{00000004-9F6C-4092-9F2B-C0B262C9BD4A}"/>
              </c:ext>
            </c:extLst>
          </c:dPt>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6C-4092-9F2B-C0B262C9BD4A}"/>
                </c:ext>
              </c:extLst>
            </c:dLbl>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sit_scival_pivot!$A$3:$A$12</c:f>
              <c:strCache>
                <c:ptCount val="9"/>
                <c:pt idx="0">
                  <c:v>2011</c:v>
                </c:pt>
                <c:pt idx="1">
                  <c:v>2012</c:v>
                </c:pt>
                <c:pt idx="2">
                  <c:v>2013</c:v>
                </c:pt>
                <c:pt idx="3">
                  <c:v>2014</c:v>
                </c:pt>
                <c:pt idx="4">
                  <c:v>2015</c:v>
                </c:pt>
                <c:pt idx="5">
                  <c:v>2016</c:v>
                </c:pt>
                <c:pt idx="6">
                  <c:v>2017</c:v>
                </c:pt>
                <c:pt idx="7">
                  <c:v>2018</c:v>
                </c:pt>
                <c:pt idx="8">
                  <c:v>2019</c:v>
                </c:pt>
              </c:strCache>
            </c:strRef>
          </c:cat>
          <c:val>
            <c:numRef>
              <c:f>sit_scival_pivot!$C$3:$C$12</c:f>
              <c:numCache>
                <c:formatCode>General</c:formatCode>
                <c:ptCount val="9"/>
                <c:pt idx="0">
                  <c:v>0.17199999999999999</c:v>
                </c:pt>
                <c:pt idx="1">
                  <c:v>0.16800000000000001</c:v>
                </c:pt>
                <c:pt idx="2">
                  <c:v>0.16900000000000001</c:v>
                </c:pt>
                <c:pt idx="3">
                  <c:v>0.16700000000000001</c:v>
                </c:pt>
                <c:pt idx="4">
                  <c:v>0.17299999999999999</c:v>
                </c:pt>
                <c:pt idx="5">
                  <c:v>0.16200000000000001</c:v>
                </c:pt>
                <c:pt idx="6">
                  <c:v>0.159</c:v>
                </c:pt>
                <c:pt idx="7">
                  <c:v>0.151</c:v>
                </c:pt>
                <c:pt idx="8">
                  <c:v>0.161</c:v>
                </c:pt>
              </c:numCache>
            </c:numRef>
          </c:val>
          <c:smooth val="0"/>
          <c:extLst>
            <c:ext xmlns:c16="http://schemas.microsoft.com/office/drawing/2014/chart" uri="{C3380CC4-5D6E-409C-BE32-E72D297353CC}">
              <c16:uniqueId val="{00000005-9F6C-4092-9F2B-C0B262C9BD4A}"/>
            </c:ext>
          </c:extLst>
        </c:ser>
        <c:dLbls>
          <c:showLegendKey val="0"/>
          <c:showVal val="0"/>
          <c:showCatName val="0"/>
          <c:showSerName val="0"/>
          <c:showPercent val="0"/>
          <c:showBubbleSize val="0"/>
        </c:dLbls>
        <c:smooth val="0"/>
        <c:axId val="922418520"/>
        <c:axId val="922415896"/>
      </c:lineChart>
      <c:catAx>
        <c:axId val="922418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2415896"/>
        <c:crosses val="autoZero"/>
        <c:auto val="1"/>
        <c:lblAlgn val="ctr"/>
        <c:lblOffset val="100"/>
        <c:noMultiLvlLbl val="0"/>
      </c:catAx>
      <c:valAx>
        <c:axId val="922415896"/>
        <c:scaling>
          <c:orientation val="minMax"/>
          <c:max val="0.2"/>
        </c:scaling>
        <c:delete val="0"/>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2418520"/>
        <c:crosses val="autoZero"/>
        <c:crossBetween val="between"/>
        <c:maj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Internasjonale!$B$22</c:f>
              <c:strCache>
                <c:ptCount val="1"/>
                <c:pt idx="0">
                  <c:v>Norwegian</c:v>
                </c:pt>
              </c:strCache>
            </c:strRef>
          </c:tx>
          <c:spPr>
            <a:solidFill>
              <a:schemeClr val="accent1"/>
            </a:solidFill>
            <a:ln>
              <a:noFill/>
            </a:ln>
            <a:effectLst/>
          </c:spPr>
          <c:invertIfNegative val="0"/>
          <c:cat>
            <c:strRef>
              <c:f>Internasjonale!$A$23:$A$31</c:f>
              <c:strCache>
                <c:ptCount val="9"/>
                <c:pt idx="0">
                  <c:v>AD</c:v>
                </c:pt>
                <c:pt idx="1">
                  <c:v>HF</c:v>
                </c:pt>
                <c:pt idx="2">
                  <c:v>IE</c:v>
                </c:pt>
                <c:pt idx="3">
                  <c:v>IV</c:v>
                </c:pt>
                <c:pt idx="4">
                  <c:v>MH</c:v>
                </c:pt>
                <c:pt idx="5">
                  <c:v>NV</c:v>
                </c:pt>
                <c:pt idx="6">
                  <c:v>SU</c:v>
                </c:pt>
                <c:pt idx="7">
                  <c:v>VM</c:v>
                </c:pt>
                <c:pt idx="8">
                  <c:v>ØK</c:v>
                </c:pt>
              </c:strCache>
            </c:strRef>
          </c:cat>
          <c:val>
            <c:numRef>
              <c:f>Internasjonale!$B$23:$B$31</c:f>
              <c:numCache>
                <c:formatCode>0</c:formatCode>
                <c:ptCount val="9"/>
                <c:pt idx="0">
                  <c:v>79.100000000000009</c:v>
                </c:pt>
                <c:pt idx="1">
                  <c:v>290.84539999999987</c:v>
                </c:pt>
                <c:pt idx="2">
                  <c:v>438.86579999999981</c:v>
                </c:pt>
                <c:pt idx="3">
                  <c:v>485.12909999999943</c:v>
                </c:pt>
                <c:pt idx="4">
                  <c:v>794.3350999999999</c:v>
                </c:pt>
                <c:pt idx="5">
                  <c:v>401.79099999999977</c:v>
                </c:pt>
                <c:pt idx="6">
                  <c:v>564.57999999999981</c:v>
                </c:pt>
                <c:pt idx="7">
                  <c:v>35</c:v>
                </c:pt>
                <c:pt idx="8">
                  <c:v>181.87999999999997</c:v>
                </c:pt>
              </c:numCache>
            </c:numRef>
          </c:val>
          <c:extLst>
            <c:ext xmlns:c16="http://schemas.microsoft.com/office/drawing/2014/chart" uri="{C3380CC4-5D6E-409C-BE32-E72D297353CC}">
              <c16:uniqueId val="{00000000-EBDD-4A73-88BE-6706A8A8A7A8}"/>
            </c:ext>
          </c:extLst>
        </c:ser>
        <c:ser>
          <c:idx val="1"/>
          <c:order val="1"/>
          <c:tx>
            <c:strRef>
              <c:f>Internasjonale!$C$22</c:f>
              <c:strCache>
                <c:ptCount val="1"/>
                <c:pt idx="0">
                  <c:v>International</c:v>
                </c:pt>
              </c:strCache>
            </c:strRef>
          </c:tx>
          <c:spPr>
            <a:solidFill>
              <a:schemeClr val="accent2"/>
            </a:solidFill>
            <a:ln>
              <a:noFill/>
            </a:ln>
            <a:effectLst/>
          </c:spPr>
          <c:invertIfNegative val="0"/>
          <c:cat>
            <c:strRef>
              <c:f>Internasjonale!$A$23:$A$31</c:f>
              <c:strCache>
                <c:ptCount val="9"/>
                <c:pt idx="0">
                  <c:v>AD</c:v>
                </c:pt>
                <c:pt idx="1">
                  <c:v>HF</c:v>
                </c:pt>
                <c:pt idx="2">
                  <c:v>IE</c:v>
                </c:pt>
                <c:pt idx="3">
                  <c:v>IV</c:v>
                </c:pt>
                <c:pt idx="4">
                  <c:v>MH</c:v>
                </c:pt>
                <c:pt idx="5">
                  <c:v>NV</c:v>
                </c:pt>
                <c:pt idx="6">
                  <c:v>SU</c:v>
                </c:pt>
                <c:pt idx="7">
                  <c:v>VM</c:v>
                </c:pt>
                <c:pt idx="8">
                  <c:v>ØK</c:v>
                </c:pt>
              </c:strCache>
            </c:strRef>
          </c:cat>
          <c:val>
            <c:numRef>
              <c:f>Internasjonale!$C$23:$C$31</c:f>
              <c:numCache>
                <c:formatCode>0</c:formatCode>
                <c:ptCount val="9"/>
                <c:pt idx="0">
                  <c:v>47.94</c:v>
                </c:pt>
                <c:pt idx="1">
                  <c:v>93.310400000000044</c:v>
                </c:pt>
                <c:pt idx="2">
                  <c:v>320.89109999999977</c:v>
                </c:pt>
                <c:pt idx="3">
                  <c:v>460.14000999999985</c:v>
                </c:pt>
                <c:pt idx="4">
                  <c:v>210.23502999999991</c:v>
                </c:pt>
                <c:pt idx="5">
                  <c:v>320.88669999999996</c:v>
                </c:pt>
                <c:pt idx="6">
                  <c:v>117.40001000000002</c:v>
                </c:pt>
                <c:pt idx="7">
                  <c:v>21.15</c:v>
                </c:pt>
                <c:pt idx="8">
                  <c:v>59.381010000000011</c:v>
                </c:pt>
              </c:numCache>
            </c:numRef>
          </c:val>
          <c:extLst>
            <c:ext xmlns:c16="http://schemas.microsoft.com/office/drawing/2014/chart" uri="{C3380CC4-5D6E-409C-BE32-E72D297353CC}">
              <c16:uniqueId val="{00000001-EBDD-4A73-88BE-6706A8A8A7A8}"/>
            </c:ext>
          </c:extLst>
        </c:ser>
        <c:dLbls>
          <c:showLegendKey val="0"/>
          <c:showVal val="0"/>
          <c:showCatName val="0"/>
          <c:showSerName val="0"/>
          <c:showPercent val="0"/>
          <c:showBubbleSize val="0"/>
        </c:dLbls>
        <c:gapWidth val="150"/>
        <c:overlap val="100"/>
        <c:axId val="1128549312"/>
        <c:axId val="1128549640"/>
      </c:barChart>
      <c:catAx>
        <c:axId val="112854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8549640"/>
        <c:crosses val="autoZero"/>
        <c:auto val="1"/>
        <c:lblAlgn val="ctr"/>
        <c:lblOffset val="100"/>
        <c:noMultiLvlLbl val="0"/>
      </c:catAx>
      <c:valAx>
        <c:axId val="1128549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8549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[pub_ntnu.xlsx]rcr_pivot!PivotTable17</c:name>
    <c:fmtId val="6"/>
  </c:pivotSource>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b-NO"/>
              <a:t>Mean citations, </a:t>
            </a:r>
          </a:p>
          <a:p>
            <a:pPr>
              <a:defRPr/>
            </a:pPr>
            <a:r>
              <a:rPr lang="nb-NO"/>
              <a:t>weighted by research field and year of publication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rgbClr val="00509E"/>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19050" cap="rnd">
            <a:solidFill>
              <a:srgbClr val="28585A">
                <a:alpha val="41000"/>
              </a:srgbClr>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rgbClr val="00509E"/>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19050" cap="rnd">
            <a:solidFill>
              <a:srgbClr val="28585A">
                <a:alpha val="41000"/>
              </a:srgbClr>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rgbClr val="00509E"/>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rgbClr val="00509E"/>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19050" cap="rnd">
            <a:solidFill>
              <a:srgbClr val="28585A">
                <a:alpha val="41000"/>
              </a:srgbClr>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rgbClr val="00509E"/>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rgbClr val="00509E"/>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rcr_pivot!$B$1:$B$2</c:f>
              <c:strCache>
                <c:ptCount val="1"/>
                <c:pt idx="0">
                  <c:v>Global mean</c:v>
                </c:pt>
              </c:strCache>
            </c:strRef>
          </c:tx>
          <c:spPr>
            <a:ln w="28575" cap="rnd">
              <a:solidFill>
                <a:schemeClr val="accent1"/>
              </a:solidFill>
              <a:round/>
            </a:ln>
            <a:effectLst/>
          </c:spPr>
          <c:marker>
            <c:symbol val="none"/>
          </c:marker>
          <c:cat>
            <c:strRef>
              <c:f>rcr_pivot!$A$3:$A$12</c:f>
              <c:strCache>
                <c:ptCount val="9"/>
                <c:pt idx="0">
                  <c:v>2011</c:v>
                </c:pt>
                <c:pt idx="1">
                  <c:v>2012</c:v>
                </c:pt>
                <c:pt idx="2">
                  <c:v>2013</c:v>
                </c:pt>
                <c:pt idx="3">
                  <c:v>2014</c:v>
                </c:pt>
                <c:pt idx="4">
                  <c:v>2015</c:v>
                </c:pt>
                <c:pt idx="5">
                  <c:v>2016</c:v>
                </c:pt>
                <c:pt idx="6">
                  <c:v>2017</c:v>
                </c:pt>
                <c:pt idx="7">
                  <c:v>2018</c:v>
                </c:pt>
                <c:pt idx="8">
                  <c:v>2019</c:v>
                </c:pt>
              </c:strCache>
            </c:strRef>
          </c:cat>
          <c:val>
            <c:numRef>
              <c:f>rcr_pivot!$B$3:$B$12</c:f>
              <c:numCache>
                <c:formatCode>General</c:formatCode>
                <c:ptCount val="9"/>
                <c:pt idx="0">
                  <c:v>1</c:v>
                </c:pt>
                <c:pt idx="1">
                  <c:v>1</c:v>
                </c:pt>
                <c:pt idx="2">
                  <c:v>1</c:v>
                </c:pt>
                <c:pt idx="3">
                  <c:v>1</c:v>
                </c:pt>
                <c:pt idx="4">
                  <c:v>1</c:v>
                </c:pt>
                <c:pt idx="5">
                  <c:v>1</c:v>
                </c:pt>
                <c:pt idx="6">
                  <c:v>1</c:v>
                </c:pt>
                <c:pt idx="7">
                  <c:v>1</c:v>
                </c:pt>
                <c:pt idx="8">
                  <c:v>1</c:v>
                </c:pt>
              </c:numCache>
            </c:numRef>
          </c:val>
          <c:smooth val="0"/>
          <c:extLst>
            <c:ext xmlns:c16="http://schemas.microsoft.com/office/drawing/2014/chart" uri="{C3380CC4-5D6E-409C-BE32-E72D297353CC}">
              <c16:uniqueId val="{00000000-0A81-4A0F-9810-65AAD64989F2}"/>
            </c:ext>
          </c:extLst>
        </c:ser>
        <c:ser>
          <c:idx val="1"/>
          <c:order val="1"/>
          <c:tx>
            <c:strRef>
              <c:f>rcr_pivot!$C$1:$C$2</c:f>
              <c:strCache>
                <c:ptCount val="1"/>
                <c:pt idx="0">
                  <c:v>NTNU</c:v>
                </c:pt>
              </c:strCache>
            </c:strRef>
          </c:tx>
          <c:spPr>
            <a:ln w="28575" cap="rnd">
              <a:solidFill>
                <a:schemeClr val="accent2"/>
              </a:solidFill>
              <a:round/>
            </a:ln>
            <a:effectLst/>
          </c:spPr>
          <c:marker>
            <c:symbol val="none"/>
          </c:marker>
          <c:dPt>
            <c:idx val="8"/>
            <c:marker>
              <c:symbol val="none"/>
            </c:marker>
            <c:bubble3D val="0"/>
            <c:spPr>
              <a:ln w="28575" cap="rnd">
                <a:solidFill>
                  <a:schemeClr val="accent2"/>
                </a:solidFill>
                <a:round/>
                <a:tailEnd type="oval"/>
              </a:ln>
              <a:effectLst/>
            </c:spPr>
            <c:extLst>
              <c:ext xmlns:c16="http://schemas.microsoft.com/office/drawing/2014/chart" uri="{C3380CC4-5D6E-409C-BE32-E72D297353CC}">
                <c16:uniqueId val="{00000002-0A81-4A0F-9810-65AAD64989F2}"/>
              </c:ext>
            </c:extLst>
          </c:dPt>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81-4A0F-9810-65AAD64989F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rcr_pivot!$A$3:$A$12</c:f>
              <c:strCache>
                <c:ptCount val="9"/>
                <c:pt idx="0">
                  <c:v>2011</c:v>
                </c:pt>
                <c:pt idx="1">
                  <c:v>2012</c:v>
                </c:pt>
                <c:pt idx="2">
                  <c:v>2013</c:v>
                </c:pt>
                <c:pt idx="3">
                  <c:v>2014</c:v>
                </c:pt>
                <c:pt idx="4">
                  <c:v>2015</c:v>
                </c:pt>
                <c:pt idx="5">
                  <c:v>2016</c:v>
                </c:pt>
                <c:pt idx="6">
                  <c:v>2017</c:v>
                </c:pt>
                <c:pt idx="7">
                  <c:v>2018</c:v>
                </c:pt>
                <c:pt idx="8">
                  <c:v>2019</c:v>
                </c:pt>
              </c:strCache>
            </c:strRef>
          </c:cat>
          <c:val>
            <c:numRef>
              <c:f>rcr_pivot!$C$3:$C$12</c:f>
              <c:numCache>
                <c:formatCode>General</c:formatCode>
                <c:ptCount val="9"/>
                <c:pt idx="0">
                  <c:v>1.51</c:v>
                </c:pt>
                <c:pt idx="1">
                  <c:v>1.96</c:v>
                </c:pt>
                <c:pt idx="2">
                  <c:v>1.61</c:v>
                </c:pt>
                <c:pt idx="3">
                  <c:v>1.59</c:v>
                </c:pt>
                <c:pt idx="4">
                  <c:v>1.61</c:v>
                </c:pt>
                <c:pt idx="5">
                  <c:v>1.67</c:v>
                </c:pt>
                <c:pt idx="6">
                  <c:v>1.62</c:v>
                </c:pt>
                <c:pt idx="7">
                  <c:v>1.52</c:v>
                </c:pt>
                <c:pt idx="8">
                  <c:v>1.46</c:v>
                </c:pt>
              </c:numCache>
            </c:numRef>
          </c:val>
          <c:smooth val="0"/>
          <c:extLst>
            <c:ext xmlns:c16="http://schemas.microsoft.com/office/drawing/2014/chart" uri="{C3380CC4-5D6E-409C-BE32-E72D297353CC}">
              <c16:uniqueId val="{00000003-0A81-4A0F-9810-65AAD64989F2}"/>
            </c:ext>
          </c:extLst>
        </c:ser>
        <c:dLbls>
          <c:showLegendKey val="0"/>
          <c:showVal val="0"/>
          <c:showCatName val="0"/>
          <c:showSerName val="0"/>
          <c:showPercent val="0"/>
          <c:showBubbleSize val="0"/>
        </c:dLbls>
        <c:smooth val="0"/>
        <c:axId val="380445504"/>
        <c:axId val="380443536"/>
      </c:lineChart>
      <c:catAx>
        <c:axId val="38044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443536"/>
        <c:crosses val="autoZero"/>
        <c:auto val="1"/>
        <c:lblAlgn val="ctr"/>
        <c:lblOffset val="100"/>
        <c:noMultiLvlLbl val="0"/>
      </c:catAx>
      <c:valAx>
        <c:axId val="380443536"/>
        <c:scaling>
          <c:orientation val="minMax"/>
          <c:max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445504"/>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467833936730694E-2"/>
          <c:y val="9.128228562563788E-2"/>
          <c:w val="0.89055316418637287"/>
          <c:h val="0.78964920808027494"/>
        </c:manualLayout>
      </c:layout>
      <c:lineChart>
        <c:grouping val="standard"/>
        <c:varyColors val="0"/>
        <c:ser>
          <c:idx val="0"/>
          <c:order val="0"/>
          <c:tx>
            <c:strRef>
              <c:f>'[antall publikasjoner.xls]Sheet1'!$B$4</c:f>
              <c:strCache>
                <c:ptCount val="1"/>
              </c:strCache>
            </c:strRef>
          </c:tx>
          <c:spPr>
            <a:ln w="38100" cap="rnd">
              <a:solidFill>
                <a:schemeClr val="accent1"/>
              </a:solidFill>
              <a:round/>
            </a:ln>
            <a:effectLst/>
          </c:spPr>
          <c:marker>
            <c:symbol val="none"/>
          </c:marker>
          <c:cat>
            <c:numRef>
              <c:f>'[antall publikasjoner.xls]Sheet1'!$A$5:$A$18</c:f>
              <c:numCache>
                <c:formatCode>General</c:formatCode>
                <c:ptCount val="14"/>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numCache>
            </c:numRef>
          </c:cat>
          <c:val>
            <c:numRef>
              <c:f>'[antall publikasjoner.xls]Sheet1'!$B$5:$B$18</c:f>
              <c:numCache>
                <c:formatCode>General</c:formatCode>
                <c:ptCount val="14"/>
                <c:pt idx="0">
                  <c:v>1470</c:v>
                </c:pt>
                <c:pt idx="1">
                  <c:v>2150</c:v>
                </c:pt>
                <c:pt idx="2">
                  <c:v>2127</c:v>
                </c:pt>
                <c:pt idx="3">
                  <c:v>2543</c:v>
                </c:pt>
                <c:pt idx="4">
                  <c:v>2750</c:v>
                </c:pt>
                <c:pt idx="5">
                  <c:v>2938</c:v>
                </c:pt>
                <c:pt idx="6">
                  <c:v>3284</c:v>
                </c:pt>
                <c:pt idx="7">
                  <c:v>3657</c:v>
                </c:pt>
                <c:pt idx="8">
                  <c:v>4111</c:v>
                </c:pt>
                <c:pt idx="9">
                  <c:v>4095</c:v>
                </c:pt>
                <c:pt idx="10">
                  <c:v>4111</c:v>
                </c:pt>
                <c:pt idx="11">
                  <c:v>4371</c:v>
                </c:pt>
                <c:pt idx="12">
                  <c:v>4600</c:v>
                </c:pt>
                <c:pt idx="13">
                  <c:v>4962</c:v>
                </c:pt>
              </c:numCache>
            </c:numRef>
          </c:val>
          <c:smooth val="0"/>
          <c:extLst>
            <c:ext xmlns:c16="http://schemas.microsoft.com/office/drawing/2014/chart" uri="{C3380CC4-5D6E-409C-BE32-E72D297353CC}">
              <c16:uniqueId val="{00000000-BEB2-4060-BBF7-5373E6E12944}"/>
            </c:ext>
          </c:extLst>
        </c:ser>
        <c:dLbls>
          <c:showLegendKey val="0"/>
          <c:showVal val="0"/>
          <c:showCatName val="0"/>
          <c:showSerName val="0"/>
          <c:showPercent val="0"/>
          <c:showBubbleSize val="0"/>
        </c:dLbls>
        <c:smooth val="0"/>
        <c:axId val="577157392"/>
        <c:axId val="577163952"/>
      </c:lineChart>
      <c:catAx>
        <c:axId val="577157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577163952"/>
        <c:crosses val="autoZero"/>
        <c:auto val="1"/>
        <c:lblAlgn val="ctr"/>
        <c:lblOffset val="100"/>
        <c:noMultiLvlLbl val="0"/>
      </c:catAx>
      <c:valAx>
        <c:axId val="5771639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7157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b="1" err="1"/>
              <a:t>Share</a:t>
            </a:r>
            <a:r>
              <a:rPr lang="nb-NO" b="1"/>
              <a:t> </a:t>
            </a:r>
            <a:r>
              <a:rPr lang="nb-NO" b="1" err="1"/>
              <a:t>of</a:t>
            </a:r>
            <a:r>
              <a:rPr lang="nb-NO" b="1"/>
              <a:t> </a:t>
            </a:r>
            <a:r>
              <a:rPr lang="nb-NO" b="1" err="1"/>
              <a:t>publications</a:t>
            </a:r>
            <a:r>
              <a:rPr lang="nb-NO" b="1"/>
              <a:t> 2017</a:t>
            </a:r>
          </a:p>
        </c:rich>
      </c:tx>
      <c:layout>
        <c:manualLayout>
          <c:xMode val="edge"/>
          <c:yMode val="edge"/>
          <c:x val="0.12775916882203078"/>
          <c:y val="3.9071039879956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5610400460035633E-2"/>
          <c:y val="9.9832760751254218E-2"/>
          <c:w val="0.9419141914191419"/>
          <c:h val="0.88996863020282857"/>
        </c:manualLayout>
      </c:layout>
      <c:barChart>
        <c:barDir val="col"/>
        <c:grouping val="percentStacked"/>
        <c:varyColors val="0"/>
        <c:ser>
          <c:idx val="0"/>
          <c:order val="0"/>
          <c:tx>
            <c:strRef>
              <c:f>[Book1]Sheet1!$A$3</c:f>
              <c:strCache>
                <c:ptCount val="1"/>
                <c:pt idx="0">
                  <c:v>UiO       </c:v>
                </c:pt>
              </c:strCache>
            </c:strRef>
          </c:tx>
          <c:spPr>
            <a:solidFill>
              <a:schemeClr val="accent1">
                <a:shade val="45000"/>
              </a:schemeClr>
            </a:solidFill>
            <a:ln>
              <a:noFill/>
            </a:ln>
            <a:effectLst/>
          </c:spPr>
          <c:invertIfNegative val="0"/>
          <c:dLbls>
            <c:dLbl>
              <c:idx val="0"/>
              <c:tx>
                <c:rich>
                  <a:bodyPr/>
                  <a:lstStyle/>
                  <a:p>
                    <a:r>
                      <a:rPr lang="en-US" baseline="0" err="1"/>
                      <a:t>UiO</a:t>
                    </a:r>
                    <a:r>
                      <a:rPr lang="en-US" baseline="0"/>
                      <a:t> 31%</a:t>
                    </a:r>
                  </a:p>
                </c:rich>
              </c:tx>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C77-4539-AFA9-B367A9384D9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[Book1]Sheet1!$C$3</c:f>
              <c:numCache>
                <c:formatCode>General</c:formatCode>
                <c:ptCount val="1"/>
                <c:pt idx="0">
                  <c:v>31.603288797533402</c:v>
                </c:pt>
              </c:numCache>
            </c:numRef>
          </c:val>
          <c:extLst>
            <c:ext xmlns:c16="http://schemas.microsoft.com/office/drawing/2014/chart" uri="{C3380CC4-5D6E-409C-BE32-E72D297353CC}">
              <c16:uniqueId val="{00000001-1C77-4539-AFA9-B367A9384D90}"/>
            </c:ext>
          </c:extLst>
        </c:ser>
        <c:ser>
          <c:idx val="1"/>
          <c:order val="1"/>
          <c:tx>
            <c:strRef>
              <c:f>[Book1]Sheet1!$A$4</c:f>
              <c:strCache>
                <c:ptCount val="1"/>
                <c:pt idx="0">
                  <c:v>NTNU   </c:v>
                </c:pt>
              </c:strCache>
            </c:strRef>
          </c:tx>
          <c:spPr>
            <a:solidFill>
              <a:schemeClr val="accent1">
                <a:shade val="61000"/>
              </a:schemeClr>
            </a:solidFill>
            <a:ln>
              <a:noFill/>
            </a:ln>
            <a:effectLst/>
          </c:spPr>
          <c:invertIfNegative val="0"/>
          <c:dLbls>
            <c:dLbl>
              <c:idx val="0"/>
              <c:tx>
                <c:rich>
                  <a:bodyPr/>
                  <a:lstStyle/>
                  <a:p>
                    <a:r>
                      <a:rPr lang="en-US" sz="1200" b="1" baseline="0"/>
                      <a:t>NTNU 25%</a:t>
                    </a:r>
                  </a:p>
                </c:rich>
              </c:tx>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C77-4539-AFA9-B367A9384D9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[Book1]Sheet1!$C$4</c:f>
              <c:numCache>
                <c:formatCode>General</c:formatCode>
                <c:ptCount val="1"/>
                <c:pt idx="0">
                  <c:v>25.498458376156218</c:v>
                </c:pt>
              </c:numCache>
            </c:numRef>
          </c:val>
          <c:extLst>
            <c:ext xmlns:c16="http://schemas.microsoft.com/office/drawing/2014/chart" uri="{C3380CC4-5D6E-409C-BE32-E72D297353CC}">
              <c16:uniqueId val="{00000003-1C77-4539-AFA9-B367A9384D90}"/>
            </c:ext>
          </c:extLst>
        </c:ser>
        <c:ser>
          <c:idx val="2"/>
          <c:order val="2"/>
          <c:tx>
            <c:strRef>
              <c:f>[Book1]Sheet1!$A$5</c:f>
              <c:strCache>
                <c:ptCount val="1"/>
                <c:pt idx="0">
                  <c:v>UiB         </c:v>
                </c:pt>
              </c:strCache>
            </c:strRef>
          </c:tx>
          <c:spPr>
            <a:solidFill>
              <a:schemeClr val="accent1">
                <a:shade val="76000"/>
              </a:schemeClr>
            </a:solidFill>
            <a:ln>
              <a:noFill/>
            </a:ln>
            <a:effectLst/>
          </c:spPr>
          <c:invertIfNegative val="0"/>
          <c:dLbls>
            <c:dLbl>
              <c:idx val="0"/>
              <c:tx>
                <c:rich>
                  <a:bodyPr/>
                  <a:lstStyle/>
                  <a:p>
                    <a:r>
                      <a:rPr lang="en-US" baseline="0" err="1"/>
                      <a:t>UiB</a:t>
                    </a:r>
                    <a:r>
                      <a:rPr lang="en-US" baseline="0"/>
                      <a:t>  16%</a:t>
                    </a:r>
                  </a:p>
                </c:rich>
              </c:tx>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C77-4539-AFA9-B367A9384D9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[Book1]Sheet1!$C$5</c:f>
              <c:numCache>
                <c:formatCode>General</c:formatCode>
                <c:ptCount val="1"/>
                <c:pt idx="0">
                  <c:v>16.120246659815006</c:v>
                </c:pt>
              </c:numCache>
            </c:numRef>
          </c:val>
          <c:extLst>
            <c:ext xmlns:c16="http://schemas.microsoft.com/office/drawing/2014/chart" uri="{C3380CC4-5D6E-409C-BE32-E72D297353CC}">
              <c16:uniqueId val="{00000005-1C77-4539-AFA9-B367A9384D90}"/>
            </c:ext>
          </c:extLst>
        </c:ser>
        <c:ser>
          <c:idx val="3"/>
          <c:order val="3"/>
          <c:tx>
            <c:strRef>
              <c:f>[Book1]Sheet1!$A$6</c:f>
              <c:strCache>
                <c:ptCount val="1"/>
                <c:pt idx="0">
                  <c:v>UiT         </c:v>
                </c:pt>
              </c:strCache>
            </c:strRef>
          </c:tx>
          <c:spPr>
            <a:solidFill>
              <a:schemeClr val="accent1">
                <a:shade val="92000"/>
              </a:schemeClr>
            </a:solidFill>
            <a:ln>
              <a:noFill/>
            </a:ln>
            <a:effectLst/>
          </c:spPr>
          <c:invertIfNegative val="0"/>
          <c:dLbls>
            <c:dLbl>
              <c:idx val="0"/>
              <c:tx>
                <c:rich>
                  <a:bodyPr/>
                  <a:lstStyle/>
                  <a:p>
                    <a:r>
                      <a:rPr lang="en-US" baseline="0"/>
                      <a:t>UiT 10%</a:t>
                    </a:r>
                    <a:endParaRPr lang="en-US"/>
                  </a:p>
                </c:rich>
              </c:tx>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C77-4539-AFA9-B367A9384D9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[Book1]Sheet1!$C$6</c:f>
              <c:numCache>
                <c:formatCode>General</c:formatCode>
                <c:ptCount val="1"/>
                <c:pt idx="0">
                  <c:v>10.287769784172662</c:v>
                </c:pt>
              </c:numCache>
            </c:numRef>
          </c:val>
          <c:extLst>
            <c:ext xmlns:c16="http://schemas.microsoft.com/office/drawing/2014/chart" uri="{C3380CC4-5D6E-409C-BE32-E72D297353CC}">
              <c16:uniqueId val="{00000007-1C77-4539-AFA9-B367A9384D90}"/>
            </c:ext>
          </c:extLst>
        </c:ser>
        <c:ser>
          <c:idx val="4"/>
          <c:order val="4"/>
          <c:tx>
            <c:strRef>
              <c:f>[Book1]Sheet1!$A$7</c:f>
              <c:strCache>
                <c:ptCount val="1"/>
                <c:pt idx="0">
                  <c:v>NMBU  </c:v>
                </c:pt>
              </c:strCache>
            </c:strRef>
          </c:tx>
          <c:spPr>
            <a:solidFill>
              <a:schemeClr val="accent1">
                <a:tint val="93000"/>
              </a:schemeClr>
            </a:solidFill>
            <a:ln>
              <a:noFill/>
            </a:ln>
            <a:effectLst/>
          </c:spPr>
          <c:invertIfNegative val="0"/>
          <c:dLbls>
            <c:dLbl>
              <c:idx val="0"/>
              <c:tx>
                <c:rich>
                  <a:bodyPr/>
                  <a:lstStyle/>
                  <a:p>
                    <a:r>
                      <a:rPr lang="en-US" baseline="0"/>
                      <a:t>NMBU 6%</a:t>
                    </a:r>
                  </a:p>
                </c:rich>
              </c:tx>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C77-4539-AFA9-B367A9384D9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[Book1]Sheet1!$C$7</c:f>
              <c:numCache>
                <c:formatCode>General</c:formatCode>
                <c:ptCount val="1"/>
                <c:pt idx="0">
                  <c:v>5.5190133607399794</c:v>
                </c:pt>
              </c:numCache>
            </c:numRef>
          </c:val>
          <c:extLst>
            <c:ext xmlns:c16="http://schemas.microsoft.com/office/drawing/2014/chart" uri="{C3380CC4-5D6E-409C-BE32-E72D297353CC}">
              <c16:uniqueId val="{00000009-1C77-4539-AFA9-B367A9384D90}"/>
            </c:ext>
          </c:extLst>
        </c:ser>
        <c:ser>
          <c:idx val="5"/>
          <c:order val="5"/>
          <c:tx>
            <c:strRef>
              <c:f>[Book1]Sheet1!$A$8</c:f>
              <c:strCache>
                <c:ptCount val="1"/>
                <c:pt idx="0">
                  <c:v>UiS         </c:v>
                </c:pt>
              </c:strCache>
            </c:strRef>
          </c:tx>
          <c:spPr>
            <a:solidFill>
              <a:schemeClr val="accent1">
                <a:tint val="77000"/>
              </a:schemeClr>
            </a:solidFill>
            <a:ln>
              <a:noFill/>
            </a:ln>
            <a:effectLst/>
          </c:spPr>
          <c:invertIfNegative val="0"/>
          <c:dLbls>
            <c:dLbl>
              <c:idx val="0"/>
              <c:tx>
                <c:rich>
                  <a:bodyPr/>
                  <a:lstStyle/>
                  <a:p>
                    <a:r>
                      <a:rPr lang="en-US" baseline="0" err="1"/>
                      <a:t>UiS</a:t>
                    </a:r>
                    <a:r>
                      <a:rPr lang="en-US" baseline="0"/>
                      <a:t>  5%</a:t>
                    </a:r>
                  </a:p>
                </c:rich>
              </c:tx>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C77-4539-AFA9-B367A9384D9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[Book1]Sheet1!$C$8</c:f>
              <c:numCache>
                <c:formatCode>General</c:formatCode>
                <c:ptCount val="1"/>
                <c:pt idx="0">
                  <c:v>5.0359712230215825</c:v>
                </c:pt>
              </c:numCache>
            </c:numRef>
          </c:val>
          <c:extLst>
            <c:ext xmlns:c16="http://schemas.microsoft.com/office/drawing/2014/chart" uri="{C3380CC4-5D6E-409C-BE32-E72D297353CC}">
              <c16:uniqueId val="{0000000B-1C77-4539-AFA9-B367A9384D90}"/>
            </c:ext>
          </c:extLst>
        </c:ser>
        <c:ser>
          <c:idx val="6"/>
          <c:order val="6"/>
          <c:tx>
            <c:strRef>
              <c:f>[Book1]Sheet1!$A$9</c:f>
              <c:strCache>
                <c:ptCount val="1"/>
                <c:pt idx="0">
                  <c:v>UiA        </c:v>
                </c:pt>
              </c:strCache>
            </c:strRef>
          </c:tx>
          <c:spPr>
            <a:solidFill>
              <a:schemeClr val="accent1">
                <a:tint val="62000"/>
              </a:schemeClr>
            </a:solidFill>
            <a:ln>
              <a:noFill/>
            </a:ln>
            <a:effectLst/>
          </c:spPr>
          <c:invertIfNegative val="0"/>
          <c:dLbls>
            <c:dLbl>
              <c:idx val="0"/>
              <c:tx>
                <c:rich>
                  <a:bodyPr/>
                  <a:lstStyle/>
                  <a:p>
                    <a:r>
                      <a:rPr lang="en-US" baseline="0" err="1"/>
                      <a:t>UiA</a:t>
                    </a:r>
                    <a:r>
                      <a:rPr lang="en-US" baseline="0"/>
                      <a:t> 4%</a:t>
                    </a:r>
                  </a:p>
                </c:rich>
              </c:tx>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1C77-4539-AFA9-B367A9384D9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[Book1]Sheet1!$C$9</c:f>
              <c:numCache>
                <c:formatCode>General</c:formatCode>
                <c:ptCount val="1"/>
                <c:pt idx="0">
                  <c:v>3.9157245632065778</c:v>
                </c:pt>
              </c:numCache>
            </c:numRef>
          </c:val>
          <c:extLst>
            <c:ext xmlns:c16="http://schemas.microsoft.com/office/drawing/2014/chart" uri="{C3380CC4-5D6E-409C-BE32-E72D297353CC}">
              <c16:uniqueId val="{0000000D-1C77-4539-AFA9-B367A9384D90}"/>
            </c:ext>
          </c:extLst>
        </c:ser>
        <c:ser>
          <c:idx val="7"/>
          <c:order val="7"/>
          <c:tx>
            <c:strRef>
              <c:f>[Book1]Sheet1!$A$10</c:f>
              <c:strCache>
                <c:ptCount val="1"/>
                <c:pt idx="0">
                  <c:v>Nord     </c:v>
                </c:pt>
              </c:strCache>
            </c:strRef>
          </c:tx>
          <c:spPr>
            <a:solidFill>
              <a:schemeClr val="accent1">
                <a:tint val="46000"/>
              </a:schemeClr>
            </a:solidFill>
            <a:ln>
              <a:noFill/>
            </a:ln>
            <a:effectLst/>
          </c:spPr>
          <c:invertIfNegative val="0"/>
          <c:dLbls>
            <c:dLbl>
              <c:idx val="0"/>
              <c:tx>
                <c:rich>
                  <a:bodyPr/>
                  <a:lstStyle/>
                  <a:p>
                    <a:r>
                      <a:rPr lang="en-US">
                        <a:solidFill>
                          <a:schemeClr val="bg1"/>
                        </a:solidFill>
                      </a:rPr>
                      <a:t>Nord 2%</a:t>
                    </a:r>
                  </a:p>
                </c:rich>
              </c:tx>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1C77-4539-AFA9-B367A9384D9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[Book1]Sheet1!$C$10</c:f>
              <c:numCache>
                <c:formatCode>General</c:formatCode>
                <c:ptCount val="1"/>
                <c:pt idx="0">
                  <c:v>2.0195272353545737</c:v>
                </c:pt>
              </c:numCache>
            </c:numRef>
          </c:val>
          <c:extLst>
            <c:ext xmlns:c16="http://schemas.microsoft.com/office/drawing/2014/chart" uri="{C3380CC4-5D6E-409C-BE32-E72D297353CC}">
              <c16:uniqueId val="{0000000F-1C77-4539-AFA9-B367A9384D90}"/>
            </c:ext>
          </c:extLst>
        </c:ser>
        <c:dLbls>
          <c:dLblPos val="ctr"/>
          <c:showLegendKey val="0"/>
          <c:showVal val="1"/>
          <c:showCatName val="0"/>
          <c:showSerName val="0"/>
          <c:showPercent val="0"/>
          <c:showBubbleSize val="0"/>
        </c:dLbls>
        <c:gapWidth val="55"/>
        <c:overlap val="100"/>
        <c:axId val="458982656"/>
        <c:axId val="458984952"/>
      </c:barChart>
      <c:catAx>
        <c:axId val="458982656"/>
        <c:scaling>
          <c:orientation val="minMax"/>
        </c:scaling>
        <c:delete val="1"/>
        <c:axPos val="b"/>
        <c:numFmt formatCode="General" sourceLinked="1"/>
        <c:majorTickMark val="none"/>
        <c:minorTickMark val="none"/>
        <c:tickLblPos val="nextTo"/>
        <c:crossAx val="458984952"/>
        <c:crosses val="autoZero"/>
        <c:auto val="1"/>
        <c:lblAlgn val="ctr"/>
        <c:lblOffset val="100"/>
        <c:noMultiLvlLbl val="0"/>
      </c:catAx>
      <c:valAx>
        <c:axId val="458984952"/>
        <c:scaling>
          <c:orientation val="minMax"/>
        </c:scaling>
        <c:delete val="1"/>
        <c:axPos val="l"/>
        <c:numFmt formatCode="0%" sourceLinked="1"/>
        <c:majorTickMark val="none"/>
        <c:minorTickMark val="none"/>
        <c:tickLblPos val="nextTo"/>
        <c:crossAx val="458982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c:spPr>
          <c:invertIfNegative val="0"/>
          <c:dPt>
            <c:idx val="0"/>
            <c:invertIfNegative val="1"/>
            <c:bubble3D val="0"/>
            <c:extLst>
              <c:ext xmlns:c16="http://schemas.microsoft.com/office/drawing/2014/chart" uri="{C3380CC4-5D6E-409C-BE32-E72D297353CC}">
                <c16:uniqueId val="{00000000-98ED-403F-8282-26B3DCD79220}"/>
              </c:ext>
            </c:extLst>
          </c:dPt>
          <c:dPt>
            <c:idx val="1"/>
            <c:invertIfNegative val="1"/>
            <c:bubble3D val="0"/>
            <c:extLst>
              <c:ext xmlns:c16="http://schemas.microsoft.com/office/drawing/2014/chart" uri="{C3380CC4-5D6E-409C-BE32-E72D297353CC}">
                <c16:uniqueId val="{00000001-98ED-403F-8282-26B3DCD79220}"/>
              </c:ext>
            </c:extLst>
          </c:dPt>
          <c:dPt>
            <c:idx val="2"/>
            <c:invertIfNegative val="1"/>
            <c:bubble3D val="0"/>
            <c:extLst>
              <c:ext xmlns:c16="http://schemas.microsoft.com/office/drawing/2014/chart" uri="{C3380CC4-5D6E-409C-BE32-E72D297353CC}">
                <c16:uniqueId val="{00000002-98ED-403F-8282-26B3DCD79220}"/>
              </c:ext>
            </c:extLst>
          </c:dPt>
          <c:dPt>
            <c:idx val="3"/>
            <c:invertIfNegative val="1"/>
            <c:bubble3D val="0"/>
            <c:extLst>
              <c:ext xmlns:c16="http://schemas.microsoft.com/office/drawing/2014/chart" uri="{C3380CC4-5D6E-409C-BE32-E72D297353CC}">
                <c16:uniqueId val="{00000003-98ED-403F-8282-26B3DCD79220}"/>
              </c:ext>
            </c:extLst>
          </c:dPt>
          <c:dPt>
            <c:idx val="4"/>
            <c:invertIfNegative val="1"/>
            <c:bubble3D val="0"/>
            <c:extLst>
              <c:ext xmlns:c16="http://schemas.microsoft.com/office/drawing/2014/chart" uri="{C3380CC4-5D6E-409C-BE32-E72D297353CC}">
                <c16:uniqueId val="{00000004-98ED-403F-8282-26B3DCD79220}"/>
              </c:ext>
            </c:extLst>
          </c:dPt>
          <c:dPt>
            <c:idx val="5"/>
            <c:invertIfNegative val="1"/>
            <c:bubble3D val="0"/>
            <c:extLst>
              <c:ext xmlns:c16="http://schemas.microsoft.com/office/drawing/2014/chart" uri="{C3380CC4-5D6E-409C-BE32-E72D297353CC}">
                <c16:uniqueId val="{00000005-98ED-403F-8282-26B3DCD79220}"/>
              </c:ext>
            </c:extLst>
          </c:dPt>
          <c:dPt>
            <c:idx val="6"/>
            <c:invertIfNegative val="1"/>
            <c:bubble3D val="0"/>
            <c:extLst>
              <c:ext xmlns:c16="http://schemas.microsoft.com/office/drawing/2014/chart" uri="{C3380CC4-5D6E-409C-BE32-E72D297353CC}">
                <c16:uniqueId val="{00000006-98ED-403F-8282-26B3DCD79220}"/>
              </c:ext>
            </c:extLst>
          </c:dPt>
          <c:cat>
            <c:strRef>
              <c:f>Ark1!$B$1:$H$1</c:f>
              <c:strCache>
                <c:ptCount val="7"/>
                <c:pt idx="0">
                  <c:v>2006–2009</c:v>
                </c:pt>
                <c:pt idx="1">
                  <c:v>2007–2010</c:v>
                </c:pt>
                <c:pt idx="2">
                  <c:v>2008–2011</c:v>
                </c:pt>
                <c:pt idx="3">
                  <c:v>2009–2012</c:v>
                </c:pt>
                <c:pt idx="4">
                  <c:v>2010–2013</c:v>
                </c:pt>
                <c:pt idx="5">
                  <c:v>2011–2014</c:v>
                </c:pt>
                <c:pt idx="6">
                  <c:v>2012–2015</c:v>
                </c:pt>
              </c:strCache>
            </c:strRef>
          </c:cat>
          <c:val>
            <c:numRef>
              <c:f>Ark1!$B$2:$H$2</c:f>
              <c:numCache>
                <c:formatCode>General</c:formatCode>
                <c:ptCount val="7"/>
                <c:pt idx="0">
                  <c:v>13325.763165349999</c:v>
                </c:pt>
                <c:pt idx="1">
                  <c:v>15257.24737719</c:v>
                </c:pt>
                <c:pt idx="2">
                  <c:v>16611.431414840099</c:v>
                </c:pt>
                <c:pt idx="3">
                  <c:v>17456.616524090001</c:v>
                </c:pt>
                <c:pt idx="4">
                  <c:v>18995.552652009999</c:v>
                </c:pt>
                <c:pt idx="5">
                  <c:v>20866.539413249899</c:v>
                </c:pt>
                <c:pt idx="6">
                  <c:v>22818.970230100102</c:v>
                </c:pt>
              </c:numCache>
            </c:numRef>
          </c:val>
          <c:extLst>
            <c:ext xmlns:c16="http://schemas.microsoft.com/office/drawing/2014/chart" uri="{C3380CC4-5D6E-409C-BE32-E72D297353CC}">
              <c16:uniqueId val="{00000000-6CE7-4A65-B9CB-29E17CE0A9A7}"/>
            </c:ext>
          </c:extLst>
        </c:ser>
        <c:dLbls>
          <c:showLegendKey val="0"/>
          <c:showVal val="0"/>
          <c:showCatName val="0"/>
          <c:showSerName val="0"/>
          <c:showPercent val="0"/>
          <c:showBubbleSize val="0"/>
        </c:dLbls>
        <c:gapWidth val="219"/>
        <c:overlap val="-27"/>
        <c:axId val="326020368"/>
        <c:axId val="325946976"/>
      </c:barChart>
      <c:catAx>
        <c:axId val="32602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c:spPr>
        <c:txPr>
          <a:bodyPr rot="-60000000" spcFirstLastPara="1" vertOverflow="ellipsis" vert="horz"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946976"/>
        <c:crosses val="autoZero"/>
        <c:auto val="0"/>
        <c:lblAlgn val="ctr"/>
        <c:lblOffset val="100"/>
        <c:noMultiLvlLbl val="0"/>
      </c:catAx>
      <c:valAx>
        <c:axId val="325946976"/>
        <c:scaling>
          <c:orientation val="minMax"/>
        </c:scaling>
        <c:delete val="0"/>
        <c:axPos val="l"/>
        <c:majorGridlines>
          <c:spPr>
            <a:ln w="9525" cap="flat" cmpd="sng" algn="ctr">
              <a:solidFill>
                <a:schemeClr val="tx1">
                  <a:lumMod val="15000"/>
                  <a:lumOff val="85000"/>
                </a:schemeClr>
              </a:solidFill>
              <a:round/>
            </a:ln>
          </c:spPr>
        </c:majorGridlines>
        <c:numFmt formatCode="General" sourceLinked="1"/>
        <c:majorTickMark val="none"/>
        <c:minorTickMark val="none"/>
        <c:tickLblPos val="nextTo"/>
        <c:spPr>
          <a:noFill/>
          <a:ln>
            <a:noFill/>
          </a:ln>
        </c:spPr>
        <c:txPr>
          <a:bodyPr rot="-60000000" spcFirstLastPara="1" vertOverflow="ellipsis" vert="horz"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6020368"/>
        <c:crosses val="autoZero"/>
        <c:crossBetween val="between"/>
      </c:valAx>
      <c:spPr>
        <a:noFill/>
        <a:ln>
          <a:noFill/>
        </a:ln>
      </c:spPr>
    </c:plotArea>
    <c:plotVisOnly val="1"/>
    <c:dispBlanksAs val="gap"/>
    <c:showDLblsOverMax val="0"/>
  </c:chart>
  <c:spPr>
    <a:noFill/>
    <a:ln>
      <a:noFill/>
    </a:ln>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numRef>
              <c:f>'Ark1'!$D$19:$I$19</c:f>
              <c:numCache>
                <c:formatCode>General</c:formatCode>
                <c:ptCount val="6"/>
                <c:pt idx="0">
                  <c:v>2012</c:v>
                </c:pt>
                <c:pt idx="1">
                  <c:v>2013</c:v>
                </c:pt>
                <c:pt idx="2">
                  <c:v>2014</c:v>
                </c:pt>
                <c:pt idx="3">
                  <c:v>2015</c:v>
                </c:pt>
                <c:pt idx="4">
                  <c:v>2016</c:v>
                </c:pt>
                <c:pt idx="5">
                  <c:v>2017</c:v>
                </c:pt>
              </c:numCache>
            </c:numRef>
          </c:cat>
          <c:val>
            <c:numRef>
              <c:f>'Ark1'!$D$20:$I$20</c:f>
              <c:numCache>
                <c:formatCode>_-* #\ ##0_-;\-* #\ ##0_-;_-* "-"??_-;_-@_-</c:formatCode>
                <c:ptCount val="6"/>
                <c:pt idx="0">
                  <c:v>122</c:v>
                </c:pt>
                <c:pt idx="1">
                  <c:v>146</c:v>
                </c:pt>
                <c:pt idx="2">
                  <c:v>118</c:v>
                </c:pt>
                <c:pt idx="3">
                  <c:v>125</c:v>
                </c:pt>
                <c:pt idx="4">
                  <c:v>117</c:v>
                </c:pt>
                <c:pt idx="5">
                  <c:v>137</c:v>
                </c:pt>
              </c:numCache>
            </c:numRef>
          </c:val>
          <c:extLst>
            <c:ext xmlns:c16="http://schemas.microsoft.com/office/drawing/2014/chart" uri="{C3380CC4-5D6E-409C-BE32-E72D297353CC}">
              <c16:uniqueId val="{00000000-AE9C-4E48-9366-66B669838D41}"/>
            </c:ext>
          </c:extLst>
        </c:ser>
        <c:dLbls>
          <c:showLegendKey val="0"/>
          <c:showVal val="0"/>
          <c:showCatName val="0"/>
          <c:showSerName val="0"/>
          <c:showPercent val="0"/>
          <c:showBubbleSize val="0"/>
        </c:dLbls>
        <c:gapWidth val="219"/>
        <c:overlap val="-27"/>
        <c:axId val="-2059702264"/>
        <c:axId val="-2059699896"/>
      </c:barChart>
      <c:catAx>
        <c:axId val="-2059702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9699896"/>
        <c:crosses val="autoZero"/>
        <c:auto val="1"/>
        <c:lblAlgn val="ctr"/>
        <c:lblOffset val="100"/>
        <c:noMultiLvlLbl val="0"/>
      </c:catAx>
      <c:valAx>
        <c:axId val="-2059699896"/>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9702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'[2020 Phd oppdaterte grafer avlagte kvinner internasjonal.xlsx]Avtaler'!$I$3</c:f>
              <c:strCache>
                <c:ptCount val="1"/>
                <c:pt idx="0">
                  <c:v>Women</c:v>
                </c:pt>
              </c:strCache>
            </c:strRef>
          </c:tx>
          <c:spPr>
            <a:solidFill>
              <a:schemeClr val="accent1"/>
            </a:solidFill>
            <a:ln>
              <a:noFill/>
            </a:ln>
            <a:effectLst/>
          </c:spPr>
          <c:invertIfNegative val="0"/>
          <c:cat>
            <c:strRef>
              <c:f>'[2020 Phd oppdaterte grafer avlagte kvinner internasjonal.xlsx]Avtaler'!$H$4:$H$11</c:f>
              <c:strCache>
                <c:ptCount val="8"/>
                <c:pt idx="0">
                  <c:v>AD</c:v>
                </c:pt>
                <c:pt idx="1">
                  <c:v>HF</c:v>
                </c:pt>
                <c:pt idx="2">
                  <c:v>IE</c:v>
                </c:pt>
                <c:pt idx="3">
                  <c:v>IV</c:v>
                </c:pt>
                <c:pt idx="4">
                  <c:v>MH</c:v>
                </c:pt>
                <c:pt idx="5">
                  <c:v>NV</c:v>
                </c:pt>
                <c:pt idx="6">
                  <c:v>SU</c:v>
                </c:pt>
                <c:pt idx="7">
                  <c:v>ØK</c:v>
                </c:pt>
              </c:strCache>
            </c:strRef>
          </c:cat>
          <c:val>
            <c:numRef>
              <c:f>'[2020 Phd oppdaterte grafer avlagte kvinner internasjonal.xlsx]Avtaler'!$I$4:$I$11</c:f>
              <c:numCache>
                <c:formatCode>General</c:formatCode>
                <c:ptCount val="8"/>
                <c:pt idx="0">
                  <c:v>33</c:v>
                </c:pt>
                <c:pt idx="1">
                  <c:v>95</c:v>
                </c:pt>
                <c:pt idx="2">
                  <c:v>122</c:v>
                </c:pt>
                <c:pt idx="3">
                  <c:v>190</c:v>
                </c:pt>
                <c:pt idx="4">
                  <c:v>332</c:v>
                </c:pt>
                <c:pt idx="5">
                  <c:v>206</c:v>
                </c:pt>
                <c:pt idx="6">
                  <c:v>186</c:v>
                </c:pt>
                <c:pt idx="7">
                  <c:v>59</c:v>
                </c:pt>
              </c:numCache>
            </c:numRef>
          </c:val>
          <c:extLst>
            <c:ext xmlns:c16="http://schemas.microsoft.com/office/drawing/2014/chart" uri="{C3380CC4-5D6E-409C-BE32-E72D297353CC}">
              <c16:uniqueId val="{00000000-65FF-41CF-8E8A-2B55AF405C08}"/>
            </c:ext>
          </c:extLst>
        </c:ser>
        <c:ser>
          <c:idx val="1"/>
          <c:order val="1"/>
          <c:tx>
            <c:strRef>
              <c:f>'[2020 Phd oppdaterte grafer avlagte kvinner internasjonal.xlsx]Avtaler'!$J$3</c:f>
              <c:strCache>
                <c:ptCount val="1"/>
                <c:pt idx="0">
                  <c:v>Men</c:v>
                </c:pt>
              </c:strCache>
            </c:strRef>
          </c:tx>
          <c:spPr>
            <a:solidFill>
              <a:schemeClr val="accent1">
                <a:lumMod val="50000"/>
              </a:schemeClr>
            </a:solidFill>
            <a:ln>
              <a:noFill/>
            </a:ln>
            <a:effectLst/>
          </c:spPr>
          <c:invertIfNegative val="0"/>
          <c:cat>
            <c:strRef>
              <c:f>'[2020 Phd oppdaterte grafer avlagte kvinner internasjonal.xlsx]Avtaler'!$H$4:$H$11</c:f>
              <c:strCache>
                <c:ptCount val="8"/>
                <c:pt idx="0">
                  <c:v>AD</c:v>
                </c:pt>
                <c:pt idx="1">
                  <c:v>HF</c:v>
                </c:pt>
                <c:pt idx="2">
                  <c:v>IE</c:v>
                </c:pt>
                <c:pt idx="3">
                  <c:v>IV</c:v>
                </c:pt>
                <c:pt idx="4">
                  <c:v>MH</c:v>
                </c:pt>
                <c:pt idx="5">
                  <c:v>NV</c:v>
                </c:pt>
                <c:pt idx="6">
                  <c:v>SU</c:v>
                </c:pt>
                <c:pt idx="7">
                  <c:v>ØK</c:v>
                </c:pt>
              </c:strCache>
            </c:strRef>
          </c:cat>
          <c:val>
            <c:numRef>
              <c:f>'[2020 Phd oppdaterte grafer avlagte kvinner internasjonal.xlsx]Avtaler'!$J$4:$J$11</c:f>
              <c:numCache>
                <c:formatCode>General</c:formatCode>
                <c:ptCount val="8"/>
                <c:pt idx="0">
                  <c:v>29</c:v>
                </c:pt>
                <c:pt idx="1">
                  <c:v>56</c:v>
                </c:pt>
                <c:pt idx="2">
                  <c:v>383</c:v>
                </c:pt>
                <c:pt idx="3">
                  <c:v>502</c:v>
                </c:pt>
                <c:pt idx="4">
                  <c:v>215</c:v>
                </c:pt>
                <c:pt idx="5">
                  <c:v>253</c:v>
                </c:pt>
                <c:pt idx="6">
                  <c:v>94</c:v>
                </c:pt>
                <c:pt idx="7">
                  <c:v>60</c:v>
                </c:pt>
              </c:numCache>
            </c:numRef>
          </c:val>
          <c:extLst>
            <c:ext xmlns:c16="http://schemas.microsoft.com/office/drawing/2014/chart" uri="{C3380CC4-5D6E-409C-BE32-E72D297353CC}">
              <c16:uniqueId val="{00000001-65FF-41CF-8E8A-2B55AF405C08}"/>
            </c:ext>
          </c:extLst>
        </c:ser>
        <c:dLbls>
          <c:showLegendKey val="0"/>
          <c:showVal val="0"/>
          <c:showCatName val="0"/>
          <c:showSerName val="0"/>
          <c:showPercent val="0"/>
          <c:showBubbleSize val="0"/>
        </c:dLbls>
        <c:gapWidth val="150"/>
        <c:overlap val="100"/>
        <c:axId val="814166696"/>
        <c:axId val="814165384"/>
      </c:barChart>
      <c:catAx>
        <c:axId val="814166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165384"/>
        <c:crosses val="autoZero"/>
        <c:auto val="1"/>
        <c:lblAlgn val="ctr"/>
        <c:lblOffset val="100"/>
        <c:noMultiLvlLbl val="0"/>
      </c:catAx>
      <c:valAx>
        <c:axId val="814165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166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'[2020 Phd oppdaterte grafer avlagte kvinner internasjonal.xlsx]Avtaler'!$I$19</c:f>
              <c:strCache>
                <c:ptCount val="1"/>
                <c:pt idx="0">
                  <c:v>Norwegian</c:v>
                </c:pt>
              </c:strCache>
            </c:strRef>
          </c:tx>
          <c:spPr>
            <a:solidFill>
              <a:schemeClr val="accent1"/>
            </a:solidFill>
            <a:ln>
              <a:noFill/>
            </a:ln>
            <a:effectLst/>
          </c:spPr>
          <c:invertIfNegative val="0"/>
          <c:cat>
            <c:strRef>
              <c:f>'[2020 Phd oppdaterte grafer avlagte kvinner internasjonal.xlsx]Avtaler'!$H$20:$H$27</c:f>
              <c:strCache>
                <c:ptCount val="8"/>
                <c:pt idx="0">
                  <c:v>AD</c:v>
                </c:pt>
                <c:pt idx="1">
                  <c:v>HF</c:v>
                </c:pt>
                <c:pt idx="2">
                  <c:v>IE</c:v>
                </c:pt>
                <c:pt idx="3">
                  <c:v>IV</c:v>
                </c:pt>
                <c:pt idx="4">
                  <c:v>MH</c:v>
                </c:pt>
                <c:pt idx="5">
                  <c:v>NV</c:v>
                </c:pt>
                <c:pt idx="6">
                  <c:v>SU</c:v>
                </c:pt>
                <c:pt idx="7">
                  <c:v>ØK</c:v>
                </c:pt>
              </c:strCache>
            </c:strRef>
          </c:cat>
          <c:val>
            <c:numRef>
              <c:f>'[2020 Phd oppdaterte grafer avlagte kvinner internasjonal.xlsx]Avtaler'!$I$20:$I$27</c:f>
              <c:numCache>
                <c:formatCode>General</c:formatCode>
                <c:ptCount val="8"/>
                <c:pt idx="0">
                  <c:v>29</c:v>
                </c:pt>
                <c:pt idx="1">
                  <c:v>117</c:v>
                </c:pt>
                <c:pt idx="2">
                  <c:v>216</c:v>
                </c:pt>
                <c:pt idx="3">
                  <c:v>269</c:v>
                </c:pt>
                <c:pt idx="4">
                  <c:v>420</c:v>
                </c:pt>
                <c:pt idx="5">
                  <c:v>229</c:v>
                </c:pt>
                <c:pt idx="6">
                  <c:v>211</c:v>
                </c:pt>
                <c:pt idx="7">
                  <c:v>84</c:v>
                </c:pt>
              </c:numCache>
            </c:numRef>
          </c:val>
          <c:extLst>
            <c:ext xmlns:c16="http://schemas.microsoft.com/office/drawing/2014/chart" uri="{C3380CC4-5D6E-409C-BE32-E72D297353CC}">
              <c16:uniqueId val="{00000000-281F-49A8-8E6A-1B66D876623E}"/>
            </c:ext>
          </c:extLst>
        </c:ser>
        <c:ser>
          <c:idx val="1"/>
          <c:order val="1"/>
          <c:tx>
            <c:strRef>
              <c:f>'[2020 Phd oppdaterte grafer avlagte kvinner internasjonal.xlsx]Avtaler'!$J$19</c:f>
              <c:strCache>
                <c:ptCount val="1"/>
                <c:pt idx="0">
                  <c:v>International</c:v>
                </c:pt>
              </c:strCache>
            </c:strRef>
          </c:tx>
          <c:spPr>
            <a:solidFill>
              <a:schemeClr val="accent1">
                <a:lumMod val="50000"/>
              </a:schemeClr>
            </a:solidFill>
            <a:ln>
              <a:noFill/>
            </a:ln>
            <a:effectLst/>
          </c:spPr>
          <c:invertIfNegative val="0"/>
          <c:cat>
            <c:strRef>
              <c:f>'[2020 Phd oppdaterte grafer avlagte kvinner internasjonal.xlsx]Avtaler'!$H$20:$H$27</c:f>
              <c:strCache>
                <c:ptCount val="8"/>
                <c:pt idx="0">
                  <c:v>AD</c:v>
                </c:pt>
                <c:pt idx="1">
                  <c:v>HF</c:v>
                </c:pt>
                <c:pt idx="2">
                  <c:v>IE</c:v>
                </c:pt>
                <c:pt idx="3">
                  <c:v>IV</c:v>
                </c:pt>
                <c:pt idx="4">
                  <c:v>MH</c:v>
                </c:pt>
                <c:pt idx="5">
                  <c:v>NV</c:v>
                </c:pt>
                <c:pt idx="6">
                  <c:v>SU</c:v>
                </c:pt>
                <c:pt idx="7">
                  <c:v>ØK</c:v>
                </c:pt>
              </c:strCache>
            </c:strRef>
          </c:cat>
          <c:val>
            <c:numRef>
              <c:f>'[2020 Phd oppdaterte grafer avlagte kvinner internasjonal.xlsx]Avtaler'!$J$20:$J$27</c:f>
              <c:numCache>
                <c:formatCode>General</c:formatCode>
                <c:ptCount val="8"/>
                <c:pt idx="0">
                  <c:v>33</c:v>
                </c:pt>
                <c:pt idx="1">
                  <c:v>34</c:v>
                </c:pt>
                <c:pt idx="2">
                  <c:v>289</c:v>
                </c:pt>
                <c:pt idx="3">
                  <c:v>423</c:v>
                </c:pt>
                <c:pt idx="4">
                  <c:v>127</c:v>
                </c:pt>
                <c:pt idx="5">
                  <c:v>230</c:v>
                </c:pt>
                <c:pt idx="6">
                  <c:v>69</c:v>
                </c:pt>
                <c:pt idx="7">
                  <c:v>35</c:v>
                </c:pt>
              </c:numCache>
            </c:numRef>
          </c:val>
          <c:extLst>
            <c:ext xmlns:c16="http://schemas.microsoft.com/office/drawing/2014/chart" uri="{C3380CC4-5D6E-409C-BE32-E72D297353CC}">
              <c16:uniqueId val="{00000001-281F-49A8-8E6A-1B66D876623E}"/>
            </c:ext>
          </c:extLst>
        </c:ser>
        <c:dLbls>
          <c:showLegendKey val="0"/>
          <c:showVal val="0"/>
          <c:showCatName val="0"/>
          <c:showSerName val="0"/>
          <c:showPercent val="0"/>
          <c:showBubbleSize val="0"/>
        </c:dLbls>
        <c:gapWidth val="150"/>
        <c:overlap val="100"/>
        <c:axId val="809794344"/>
        <c:axId val="809789752"/>
      </c:barChart>
      <c:catAx>
        <c:axId val="809794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789752"/>
        <c:crosses val="autoZero"/>
        <c:auto val="1"/>
        <c:lblAlgn val="ctr"/>
        <c:lblOffset val="100"/>
        <c:noMultiLvlLbl val="0"/>
      </c:catAx>
      <c:valAx>
        <c:axId val="809789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794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'[2020 Phd oppdaterte grafer avlagte kvinner internasjonal.xlsx]Uteksaminert kjønn'!$C$3</c:f>
              <c:strCache>
                <c:ptCount val="1"/>
                <c:pt idx="0">
                  <c:v>Women</c:v>
                </c:pt>
              </c:strCache>
            </c:strRef>
          </c:tx>
          <c:spPr>
            <a:solidFill>
              <a:schemeClr val="accent1"/>
            </a:solidFill>
            <a:ln>
              <a:noFill/>
            </a:ln>
            <a:effectLst/>
          </c:spPr>
          <c:invertIfNegative val="0"/>
          <c:cat>
            <c:strRef>
              <c:f>'[2020 Phd oppdaterte grafer avlagte kvinner internasjonal.xlsx]Uteksaminert kjønn'!$B$4:$B$11</c:f>
              <c:strCache>
                <c:ptCount val="8"/>
                <c:pt idx="0">
                  <c:v>HF</c:v>
                </c:pt>
                <c:pt idx="1">
                  <c:v>AD</c:v>
                </c:pt>
                <c:pt idx="2">
                  <c:v>IE</c:v>
                </c:pt>
                <c:pt idx="3">
                  <c:v>IV</c:v>
                </c:pt>
                <c:pt idx="4">
                  <c:v>MH</c:v>
                </c:pt>
                <c:pt idx="5">
                  <c:v>NV</c:v>
                </c:pt>
                <c:pt idx="6">
                  <c:v>SU </c:v>
                </c:pt>
                <c:pt idx="7">
                  <c:v>ØK</c:v>
                </c:pt>
              </c:strCache>
            </c:strRef>
          </c:cat>
          <c:val>
            <c:numRef>
              <c:f>'[2020 Phd oppdaterte grafer avlagte kvinner internasjonal.xlsx]Uteksaminert kjønn'!$C$4:$C$11</c:f>
              <c:numCache>
                <c:formatCode>General</c:formatCode>
                <c:ptCount val="8"/>
                <c:pt idx="0">
                  <c:v>8</c:v>
                </c:pt>
                <c:pt idx="1">
                  <c:v>3</c:v>
                </c:pt>
                <c:pt idx="2">
                  <c:v>9</c:v>
                </c:pt>
                <c:pt idx="3">
                  <c:v>27</c:v>
                </c:pt>
                <c:pt idx="4">
                  <c:v>55</c:v>
                </c:pt>
                <c:pt idx="5">
                  <c:v>36</c:v>
                </c:pt>
                <c:pt idx="6">
                  <c:v>23</c:v>
                </c:pt>
                <c:pt idx="7">
                  <c:v>8</c:v>
                </c:pt>
              </c:numCache>
            </c:numRef>
          </c:val>
          <c:extLst>
            <c:ext xmlns:c16="http://schemas.microsoft.com/office/drawing/2014/chart" uri="{C3380CC4-5D6E-409C-BE32-E72D297353CC}">
              <c16:uniqueId val="{00000000-726F-4881-8E7A-69CEECF5EC51}"/>
            </c:ext>
          </c:extLst>
        </c:ser>
        <c:ser>
          <c:idx val="1"/>
          <c:order val="1"/>
          <c:tx>
            <c:strRef>
              <c:f>'[2020 Phd oppdaterte grafer avlagte kvinner internasjonal.xlsx]Uteksaminert kjønn'!$D$3</c:f>
              <c:strCache>
                <c:ptCount val="1"/>
                <c:pt idx="0">
                  <c:v>Men</c:v>
                </c:pt>
              </c:strCache>
            </c:strRef>
          </c:tx>
          <c:spPr>
            <a:solidFill>
              <a:schemeClr val="accent1">
                <a:lumMod val="50000"/>
              </a:schemeClr>
            </a:solidFill>
            <a:ln>
              <a:noFill/>
            </a:ln>
            <a:effectLst/>
          </c:spPr>
          <c:invertIfNegative val="0"/>
          <c:cat>
            <c:strRef>
              <c:f>'[2020 Phd oppdaterte grafer avlagte kvinner internasjonal.xlsx]Uteksaminert kjønn'!$B$4:$B$11</c:f>
              <c:strCache>
                <c:ptCount val="8"/>
                <c:pt idx="0">
                  <c:v>HF</c:v>
                </c:pt>
                <c:pt idx="1">
                  <c:v>AD</c:v>
                </c:pt>
                <c:pt idx="2">
                  <c:v>IE</c:v>
                </c:pt>
                <c:pt idx="3">
                  <c:v>IV</c:v>
                </c:pt>
                <c:pt idx="4">
                  <c:v>MH</c:v>
                </c:pt>
                <c:pt idx="5">
                  <c:v>NV</c:v>
                </c:pt>
                <c:pt idx="6">
                  <c:v>SU </c:v>
                </c:pt>
                <c:pt idx="7">
                  <c:v>ØK</c:v>
                </c:pt>
              </c:strCache>
            </c:strRef>
          </c:cat>
          <c:val>
            <c:numRef>
              <c:f>'[2020 Phd oppdaterte grafer avlagte kvinner internasjonal.xlsx]Uteksaminert kjønn'!$D$4:$D$11</c:f>
              <c:numCache>
                <c:formatCode>General</c:formatCode>
                <c:ptCount val="8"/>
                <c:pt idx="0">
                  <c:v>4</c:v>
                </c:pt>
                <c:pt idx="1">
                  <c:v>3</c:v>
                </c:pt>
                <c:pt idx="2">
                  <c:v>45</c:v>
                </c:pt>
                <c:pt idx="3">
                  <c:v>86</c:v>
                </c:pt>
                <c:pt idx="4">
                  <c:v>37</c:v>
                </c:pt>
                <c:pt idx="5">
                  <c:v>39</c:v>
                </c:pt>
                <c:pt idx="6">
                  <c:v>15</c:v>
                </c:pt>
                <c:pt idx="7">
                  <c:v>8</c:v>
                </c:pt>
              </c:numCache>
            </c:numRef>
          </c:val>
          <c:extLst>
            <c:ext xmlns:c16="http://schemas.microsoft.com/office/drawing/2014/chart" uri="{C3380CC4-5D6E-409C-BE32-E72D297353CC}">
              <c16:uniqueId val="{00000001-726F-4881-8E7A-69CEECF5EC51}"/>
            </c:ext>
          </c:extLst>
        </c:ser>
        <c:dLbls>
          <c:showLegendKey val="0"/>
          <c:showVal val="0"/>
          <c:showCatName val="0"/>
          <c:showSerName val="0"/>
          <c:showPercent val="0"/>
          <c:showBubbleSize val="0"/>
        </c:dLbls>
        <c:gapWidth val="150"/>
        <c:overlap val="100"/>
        <c:axId val="809689016"/>
        <c:axId val="809682456"/>
      </c:barChart>
      <c:catAx>
        <c:axId val="809689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682456"/>
        <c:crosses val="autoZero"/>
        <c:auto val="1"/>
        <c:lblAlgn val="ctr"/>
        <c:lblOffset val="100"/>
        <c:noMultiLvlLbl val="0"/>
      </c:catAx>
      <c:valAx>
        <c:axId val="809682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689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'[2020 Phd oppdaterte grafer avlagte kvinner internasjonal.xlsx]Uteksaminserte intnerasjonal'!$D$3</c:f>
              <c:strCache>
                <c:ptCount val="1"/>
                <c:pt idx="0">
                  <c:v>Norwegian</c:v>
                </c:pt>
              </c:strCache>
            </c:strRef>
          </c:tx>
          <c:spPr>
            <a:solidFill>
              <a:schemeClr val="accent1"/>
            </a:solidFill>
            <a:ln>
              <a:noFill/>
            </a:ln>
            <a:effectLst/>
          </c:spPr>
          <c:invertIfNegative val="0"/>
          <c:cat>
            <c:strRef>
              <c:f>'[2020 Phd oppdaterte grafer avlagte kvinner internasjonal.xlsx]Uteksaminserte intnerasjonal'!$C$4:$C$11</c:f>
              <c:strCache>
                <c:ptCount val="8"/>
                <c:pt idx="0">
                  <c:v>HF</c:v>
                </c:pt>
                <c:pt idx="1">
                  <c:v>AD</c:v>
                </c:pt>
                <c:pt idx="2">
                  <c:v>IE</c:v>
                </c:pt>
                <c:pt idx="3">
                  <c:v>IV</c:v>
                </c:pt>
                <c:pt idx="4">
                  <c:v>MH</c:v>
                </c:pt>
                <c:pt idx="5">
                  <c:v>NV</c:v>
                </c:pt>
                <c:pt idx="6">
                  <c:v>SU </c:v>
                </c:pt>
                <c:pt idx="7">
                  <c:v>ØK</c:v>
                </c:pt>
              </c:strCache>
            </c:strRef>
          </c:cat>
          <c:val>
            <c:numRef>
              <c:f>'[2020 Phd oppdaterte grafer avlagte kvinner internasjonal.xlsx]Uteksaminserte intnerasjonal'!$D$4:$D$11</c:f>
              <c:numCache>
                <c:formatCode>General</c:formatCode>
                <c:ptCount val="8"/>
                <c:pt idx="0">
                  <c:v>9</c:v>
                </c:pt>
                <c:pt idx="1">
                  <c:v>2</c:v>
                </c:pt>
                <c:pt idx="2">
                  <c:v>28</c:v>
                </c:pt>
                <c:pt idx="3">
                  <c:v>43</c:v>
                </c:pt>
                <c:pt idx="4">
                  <c:v>66</c:v>
                </c:pt>
                <c:pt idx="5">
                  <c:v>39</c:v>
                </c:pt>
                <c:pt idx="6">
                  <c:v>30</c:v>
                </c:pt>
                <c:pt idx="7">
                  <c:v>12</c:v>
                </c:pt>
              </c:numCache>
            </c:numRef>
          </c:val>
          <c:extLst>
            <c:ext xmlns:c16="http://schemas.microsoft.com/office/drawing/2014/chart" uri="{C3380CC4-5D6E-409C-BE32-E72D297353CC}">
              <c16:uniqueId val="{00000000-154E-4F66-B4C4-B6E13AAE1AFD}"/>
            </c:ext>
          </c:extLst>
        </c:ser>
        <c:ser>
          <c:idx val="1"/>
          <c:order val="1"/>
          <c:tx>
            <c:strRef>
              <c:f>'[2020 Phd oppdaterte grafer avlagte kvinner internasjonal.xlsx]Uteksaminserte intnerasjonal'!$E$3</c:f>
              <c:strCache>
                <c:ptCount val="1"/>
                <c:pt idx="0">
                  <c:v>International</c:v>
                </c:pt>
              </c:strCache>
            </c:strRef>
          </c:tx>
          <c:spPr>
            <a:solidFill>
              <a:schemeClr val="accent1">
                <a:lumMod val="50000"/>
              </a:schemeClr>
            </a:solidFill>
            <a:ln>
              <a:noFill/>
            </a:ln>
            <a:effectLst/>
          </c:spPr>
          <c:invertIfNegative val="0"/>
          <c:cat>
            <c:strRef>
              <c:f>'[2020 Phd oppdaterte grafer avlagte kvinner internasjonal.xlsx]Uteksaminserte intnerasjonal'!$C$4:$C$11</c:f>
              <c:strCache>
                <c:ptCount val="8"/>
                <c:pt idx="0">
                  <c:v>HF</c:v>
                </c:pt>
                <c:pt idx="1">
                  <c:v>AD</c:v>
                </c:pt>
                <c:pt idx="2">
                  <c:v>IE</c:v>
                </c:pt>
                <c:pt idx="3">
                  <c:v>IV</c:v>
                </c:pt>
                <c:pt idx="4">
                  <c:v>MH</c:v>
                </c:pt>
                <c:pt idx="5">
                  <c:v>NV</c:v>
                </c:pt>
                <c:pt idx="6">
                  <c:v>SU </c:v>
                </c:pt>
                <c:pt idx="7">
                  <c:v>ØK</c:v>
                </c:pt>
              </c:strCache>
            </c:strRef>
          </c:cat>
          <c:val>
            <c:numRef>
              <c:f>'[2020 Phd oppdaterte grafer avlagte kvinner internasjonal.xlsx]Uteksaminserte intnerasjonal'!$E$4:$E$11</c:f>
              <c:numCache>
                <c:formatCode>General</c:formatCode>
                <c:ptCount val="8"/>
                <c:pt idx="0">
                  <c:v>3</c:v>
                </c:pt>
                <c:pt idx="1">
                  <c:v>4</c:v>
                </c:pt>
                <c:pt idx="2">
                  <c:v>26</c:v>
                </c:pt>
                <c:pt idx="3">
                  <c:v>69</c:v>
                </c:pt>
                <c:pt idx="4">
                  <c:v>26</c:v>
                </c:pt>
                <c:pt idx="5">
                  <c:v>36</c:v>
                </c:pt>
                <c:pt idx="6">
                  <c:v>8</c:v>
                </c:pt>
                <c:pt idx="7">
                  <c:v>4</c:v>
                </c:pt>
              </c:numCache>
            </c:numRef>
          </c:val>
          <c:extLst>
            <c:ext xmlns:c16="http://schemas.microsoft.com/office/drawing/2014/chart" uri="{C3380CC4-5D6E-409C-BE32-E72D297353CC}">
              <c16:uniqueId val="{00000001-154E-4F66-B4C4-B6E13AAE1AFD}"/>
            </c:ext>
          </c:extLst>
        </c:ser>
        <c:dLbls>
          <c:showLegendKey val="0"/>
          <c:showVal val="0"/>
          <c:showCatName val="0"/>
          <c:showSerName val="0"/>
          <c:showPercent val="0"/>
          <c:showBubbleSize val="0"/>
        </c:dLbls>
        <c:gapWidth val="150"/>
        <c:overlap val="100"/>
        <c:axId val="871268264"/>
        <c:axId val="871268592"/>
      </c:barChart>
      <c:catAx>
        <c:axId val="871268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1268592"/>
        <c:crosses val="autoZero"/>
        <c:auto val="1"/>
        <c:lblAlgn val="ctr"/>
        <c:lblOffset val="100"/>
        <c:noMultiLvlLbl val="0"/>
      </c:catAx>
      <c:valAx>
        <c:axId val="871268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1268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[2]Ark1!$D$2</c:f>
              <c:strCache>
                <c:ptCount val="1"/>
                <c:pt idx="0">
                  <c:v>Men</c:v>
                </c:pt>
              </c:strCache>
            </c:strRef>
          </c:tx>
          <c:spPr>
            <a:solidFill>
              <a:schemeClr val="accent1"/>
            </a:solidFill>
            <a:ln>
              <a:noFill/>
            </a:ln>
            <a:effectLst/>
          </c:spPr>
          <c:invertIfNegative val="0"/>
          <c:cat>
            <c:multiLvlStrRef>
              <c:f>[2]Ark1!$B$3:$C$18</c:f>
              <c:multiLvlStrCache>
                <c:ptCount val="16"/>
                <c:lvl>
                  <c:pt idx="0">
                    <c:v>International</c:v>
                  </c:pt>
                  <c:pt idx="1">
                    <c:v>Norwegian</c:v>
                  </c:pt>
                  <c:pt idx="2">
                    <c:v>International</c:v>
                  </c:pt>
                  <c:pt idx="3">
                    <c:v>Norwegian</c:v>
                  </c:pt>
                  <c:pt idx="4">
                    <c:v>International</c:v>
                  </c:pt>
                  <c:pt idx="5">
                    <c:v>Norwegian</c:v>
                  </c:pt>
                  <c:pt idx="6">
                    <c:v>International</c:v>
                  </c:pt>
                  <c:pt idx="7">
                    <c:v>Norwegian</c:v>
                  </c:pt>
                  <c:pt idx="8">
                    <c:v>International</c:v>
                  </c:pt>
                  <c:pt idx="9">
                    <c:v>Norwegian</c:v>
                  </c:pt>
                  <c:pt idx="10">
                    <c:v>International</c:v>
                  </c:pt>
                  <c:pt idx="11">
                    <c:v>Norwegian</c:v>
                  </c:pt>
                  <c:pt idx="12">
                    <c:v>International</c:v>
                  </c:pt>
                  <c:pt idx="13">
                    <c:v>Norwegian</c:v>
                  </c:pt>
                  <c:pt idx="14">
                    <c:v>International</c:v>
                  </c:pt>
                  <c:pt idx="15">
                    <c:v>Norwegian</c:v>
                  </c:pt>
                </c:lvl>
                <c:lvl>
                  <c:pt idx="0">
                    <c:v>AD</c:v>
                  </c:pt>
                  <c:pt idx="2">
                    <c:v>HF</c:v>
                  </c:pt>
                  <c:pt idx="4">
                    <c:v>IE</c:v>
                  </c:pt>
                  <c:pt idx="6">
                    <c:v>IV</c:v>
                  </c:pt>
                  <c:pt idx="8">
                    <c:v>MH</c:v>
                  </c:pt>
                  <c:pt idx="10">
                    <c:v>NV</c:v>
                  </c:pt>
                  <c:pt idx="12">
                    <c:v>OK</c:v>
                  </c:pt>
                  <c:pt idx="14">
                    <c:v>SU</c:v>
                  </c:pt>
                </c:lvl>
              </c:multiLvlStrCache>
            </c:multiLvlStrRef>
          </c:cat>
          <c:val>
            <c:numRef>
              <c:f>[2]Ark1!$D$3:$D$18</c:f>
              <c:numCache>
                <c:formatCode>General</c:formatCode>
                <c:ptCount val="16"/>
                <c:pt idx="0">
                  <c:v>2</c:v>
                </c:pt>
                <c:pt idx="1">
                  <c:v>1</c:v>
                </c:pt>
                <c:pt idx="2">
                  <c:v>1</c:v>
                </c:pt>
                <c:pt idx="3">
                  <c:v>3</c:v>
                </c:pt>
                <c:pt idx="4">
                  <c:v>23</c:v>
                </c:pt>
                <c:pt idx="5">
                  <c:v>22</c:v>
                </c:pt>
                <c:pt idx="6">
                  <c:v>50</c:v>
                </c:pt>
                <c:pt idx="7">
                  <c:v>36</c:v>
                </c:pt>
                <c:pt idx="8">
                  <c:v>12</c:v>
                </c:pt>
                <c:pt idx="9">
                  <c:v>25</c:v>
                </c:pt>
                <c:pt idx="10">
                  <c:v>18</c:v>
                </c:pt>
                <c:pt idx="11">
                  <c:v>21</c:v>
                </c:pt>
                <c:pt idx="12">
                  <c:v>2</c:v>
                </c:pt>
                <c:pt idx="13">
                  <c:v>6</c:v>
                </c:pt>
                <c:pt idx="14">
                  <c:v>3</c:v>
                </c:pt>
                <c:pt idx="15">
                  <c:v>12</c:v>
                </c:pt>
              </c:numCache>
            </c:numRef>
          </c:val>
          <c:extLst>
            <c:ext xmlns:c16="http://schemas.microsoft.com/office/drawing/2014/chart" uri="{C3380CC4-5D6E-409C-BE32-E72D297353CC}">
              <c16:uniqueId val="{00000000-F664-449E-8B07-2A2AABA47CF4}"/>
            </c:ext>
          </c:extLst>
        </c:ser>
        <c:ser>
          <c:idx val="1"/>
          <c:order val="1"/>
          <c:tx>
            <c:strRef>
              <c:f>[2]Ark1!$E$2</c:f>
              <c:strCache>
                <c:ptCount val="1"/>
                <c:pt idx="0">
                  <c:v>Women</c:v>
                </c:pt>
              </c:strCache>
            </c:strRef>
          </c:tx>
          <c:spPr>
            <a:solidFill>
              <a:schemeClr val="accent1">
                <a:lumMod val="50000"/>
              </a:schemeClr>
            </a:solidFill>
            <a:ln>
              <a:noFill/>
            </a:ln>
            <a:effectLst/>
          </c:spPr>
          <c:invertIfNegative val="0"/>
          <c:cat>
            <c:multiLvlStrRef>
              <c:f>[2]Ark1!$B$3:$C$18</c:f>
              <c:multiLvlStrCache>
                <c:ptCount val="16"/>
                <c:lvl>
                  <c:pt idx="0">
                    <c:v>International</c:v>
                  </c:pt>
                  <c:pt idx="1">
                    <c:v>Norwegian</c:v>
                  </c:pt>
                  <c:pt idx="2">
                    <c:v>International</c:v>
                  </c:pt>
                  <c:pt idx="3">
                    <c:v>Norwegian</c:v>
                  </c:pt>
                  <c:pt idx="4">
                    <c:v>International</c:v>
                  </c:pt>
                  <c:pt idx="5">
                    <c:v>Norwegian</c:v>
                  </c:pt>
                  <c:pt idx="6">
                    <c:v>International</c:v>
                  </c:pt>
                  <c:pt idx="7">
                    <c:v>Norwegian</c:v>
                  </c:pt>
                  <c:pt idx="8">
                    <c:v>International</c:v>
                  </c:pt>
                  <c:pt idx="9">
                    <c:v>Norwegian</c:v>
                  </c:pt>
                  <c:pt idx="10">
                    <c:v>International</c:v>
                  </c:pt>
                  <c:pt idx="11">
                    <c:v>Norwegian</c:v>
                  </c:pt>
                  <c:pt idx="12">
                    <c:v>International</c:v>
                  </c:pt>
                  <c:pt idx="13">
                    <c:v>Norwegian</c:v>
                  </c:pt>
                  <c:pt idx="14">
                    <c:v>International</c:v>
                  </c:pt>
                  <c:pt idx="15">
                    <c:v>Norwegian</c:v>
                  </c:pt>
                </c:lvl>
                <c:lvl>
                  <c:pt idx="0">
                    <c:v>AD</c:v>
                  </c:pt>
                  <c:pt idx="2">
                    <c:v>HF</c:v>
                  </c:pt>
                  <c:pt idx="4">
                    <c:v>IE</c:v>
                  </c:pt>
                  <c:pt idx="6">
                    <c:v>IV</c:v>
                  </c:pt>
                  <c:pt idx="8">
                    <c:v>MH</c:v>
                  </c:pt>
                  <c:pt idx="10">
                    <c:v>NV</c:v>
                  </c:pt>
                  <c:pt idx="12">
                    <c:v>OK</c:v>
                  </c:pt>
                  <c:pt idx="14">
                    <c:v>SU</c:v>
                  </c:pt>
                </c:lvl>
              </c:multiLvlStrCache>
            </c:multiLvlStrRef>
          </c:cat>
          <c:val>
            <c:numRef>
              <c:f>[2]Ark1!$E$3:$E$18</c:f>
              <c:numCache>
                <c:formatCode>General</c:formatCode>
                <c:ptCount val="16"/>
                <c:pt idx="0">
                  <c:v>2</c:v>
                </c:pt>
                <c:pt idx="1">
                  <c:v>1</c:v>
                </c:pt>
                <c:pt idx="2">
                  <c:v>2</c:v>
                </c:pt>
                <c:pt idx="3">
                  <c:v>6</c:v>
                </c:pt>
                <c:pt idx="4">
                  <c:v>3</c:v>
                </c:pt>
                <c:pt idx="5">
                  <c:v>6</c:v>
                </c:pt>
                <c:pt idx="6">
                  <c:v>20</c:v>
                </c:pt>
                <c:pt idx="7">
                  <c:v>7</c:v>
                </c:pt>
                <c:pt idx="8">
                  <c:v>14</c:v>
                </c:pt>
                <c:pt idx="9">
                  <c:v>41</c:v>
                </c:pt>
                <c:pt idx="10">
                  <c:v>18</c:v>
                </c:pt>
                <c:pt idx="11">
                  <c:v>18</c:v>
                </c:pt>
                <c:pt idx="12">
                  <c:v>2</c:v>
                </c:pt>
                <c:pt idx="13">
                  <c:v>6</c:v>
                </c:pt>
                <c:pt idx="14">
                  <c:v>5</c:v>
                </c:pt>
                <c:pt idx="15">
                  <c:v>18</c:v>
                </c:pt>
              </c:numCache>
            </c:numRef>
          </c:val>
          <c:extLst>
            <c:ext xmlns:c16="http://schemas.microsoft.com/office/drawing/2014/chart" uri="{C3380CC4-5D6E-409C-BE32-E72D297353CC}">
              <c16:uniqueId val="{00000001-F664-449E-8B07-2A2AABA47CF4}"/>
            </c:ext>
          </c:extLst>
        </c:ser>
        <c:dLbls>
          <c:showLegendKey val="0"/>
          <c:showVal val="0"/>
          <c:showCatName val="0"/>
          <c:showSerName val="0"/>
          <c:showPercent val="0"/>
          <c:showBubbleSize val="0"/>
        </c:dLbls>
        <c:gapWidth val="150"/>
        <c:overlap val="100"/>
        <c:axId val="634299296"/>
        <c:axId val="634298968"/>
      </c:barChart>
      <c:catAx>
        <c:axId val="634299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298968"/>
        <c:crosses val="autoZero"/>
        <c:auto val="1"/>
        <c:lblAlgn val="ctr"/>
        <c:lblOffset val="100"/>
        <c:noMultiLvlLbl val="0"/>
      </c:catAx>
      <c:valAx>
        <c:axId val="634298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299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'[2020 Phd oppdaterte grafer avlagte kvinner internasjonal.xlsx]Tidsserie'!$A$2</c:f>
              <c:strCache>
                <c:ptCount val="1"/>
                <c:pt idx="0">
                  <c:v>Women</c:v>
                </c:pt>
              </c:strCache>
            </c:strRef>
          </c:tx>
          <c:spPr>
            <a:solidFill>
              <a:schemeClr val="accent1"/>
            </a:solidFill>
            <a:ln>
              <a:noFill/>
            </a:ln>
            <a:effectLst/>
          </c:spPr>
          <c:cat>
            <c:numRef>
              <c:f>'[2020 Phd oppdaterte grafer avlagte kvinner internasjonal.xlsx]Tidsserie'!$B$1:$V$1</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'[2020 Phd oppdaterte grafer avlagte kvinner internasjonal.xlsx]Tidsserie'!$B$2:$V$2</c:f>
              <c:numCache>
                <c:formatCode>General</c:formatCode>
                <c:ptCount val="21"/>
                <c:pt idx="0">
                  <c:v>42</c:v>
                </c:pt>
                <c:pt idx="1">
                  <c:v>41</c:v>
                </c:pt>
                <c:pt idx="2">
                  <c:v>56</c:v>
                </c:pt>
                <c:pt idx="3">
                  <c:v>57</c:v>
                </c:pt>
                <c:pt idx="4">
                  <c:v>62</c:v>
                </c:pt>
                <c:pt idx="5">
                  <c:v>70</c:v>
                </c:pt>
                <c:pt idx="6">
                  <c:v>64</c:v>
                </c:pt>
                <c:pt idx="7">
                  <c:v>82</c:v>
                </c:pt>
                <c:pt idx="8">
                  <c:v>105</c:v>
                </c:pt>
                <c:pt idx="9">
                  <c:v>93</c:v>
                </c:pt>
                <c:pt idx="10">
                  <c:v>84</c:v>
                </c:pt>
                <c:pt idx="11">
                  <c:v>119</c:v>
                </c:pt>
                <c:pt idx="12">
                  <c:v>133</c:v>
                </c:pt>
                <c:pt idx="13">
                  <c:v>141</c:v>
                </c:pt>
                <c:pt idx="14">
                  <c:v>162</c:v>
                </c:pt>
                <c:pt idx="15">
                  <c:v>142</c:v>
                </c:pt>
                <c:pt idx="16">
                  <c:v>124</c:v>
                </c:pt>
                <c:pt idx="17">
                  <c:v>146</c:v>
                </c:pt>
                <c:pt idx="18">
                  <c:v>170</c:v>
                </c:pt>
                <c:pt idx="19">
                  <c:v>144</c:v>
                </c:pt>
                <c:pt idx="20">
                  <c:v>169</c:v>
                </c:pt>
              </c:numCache>
            </c:numRef>
          </c:val>
          <c:extLst>
            <c:ext xmlns:c16="http://schemas.microsoft.com/office/drawing/2014/chart" uri="{C3380CC4-5D6E-409C-BE32-E72D297353CC}">
              <c16:uniqueId val="{00000000-15E0-402A-B258-6E3C44CBF708}"/>
            </c:ext>
          </c:extLst>
        </c:ser>
        <c:ser>
          <c:idx val="1"/>
          <c:order val="1"/>
          <c:tx>
            <c:strRef>
              <c:f>'[2020 Phd oppdaterte grafer avlagte kvinner internasjonal.xlsx]Tidsserie'!$A$3</c:f>
              <c:strCache>
                <c:ptCount val="1"/>
                <c:pt idx="0">
                  <c:v>Men</c:v>
                </c:pt>
              </c:strCache>
            </c:strRef>
          </c:tx>
          <c:spPr>
            <a:solidFill>
              <a:schemeClr val="accent1">
                <a:lumMod val="50000"/>
              </a:schemeClr>
            </a:solidFill>
            <a:ln>
              <a:noFill/>
            </a:ln>
            <a:effectLst/>
          </c:spPr>
          <c:cat>
            <c:numRef>
              <c:f>'[2020 Phd oppdaterte grafer avlagte kvinner internasjonal.xlsx]Tidsserie'!$B$1:$V$1</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'[2020 Phd oppdaterte grafer avlagte kvinner internasjonal.xlsx]Tidsserie'!$B$3:$V$3</c:f>
              <c:numCache>
                <c:formatCode>General</c:formatCode>
                <c:ptCount val="21"/>
                <c:pt idx="0">
                  <c:v>145</c:v>
                </c:pt>
                <c:pt idx="1">
                  <c:v>133</c:v>
                </c:pt>
                <c:pt idx="2">
                  <c:v>147</c:v>
                </c:pt>
                <c:pt idx="3">
                  <c:v>138</c:v>
                </c:pt>
                <c:pt idx="4">
                  <c:v>129</c:v>
                </c:pt>
                <c:pt idx="5">
                  <c:v>148</c:v>
                </c:pt>
                <c:pt idx="6">
                  <c:v>180</c:v>
                </c:pt>
                <c:pt idx="7">
                  <c:v>175</c:v>
                </c:pt>
                <c:pt idx="8">
                  <c:v>209</c:v>
                </c:pt>
                <c:pt idx="9">
                  <c:v>166</c:v>
                </c:pt>
                <c:pt idx="10">
                  <c:v>176</c:v>
                </c:pt>
                <c:pt idx="11">
                  <c:v>216</c:v>
                </c:pt>
                <c:pt idx="12">
                  <c:v>241</c:v>
                </c:pt>
                <c:pt idx="13">
                  <c:v>230</c:v>
                </c:pt>
                <c:pt idx="14">
                  <c:v>205</c:v>
                </c:pt>
                <c:pt idx="15">
                  <c:v>200</c:v>
                </c:pt>
                <c:pt idx="16">
                  <c:v>242</c:v>
                </c:pt>
                <c:pt idx="17">
                  <c:v>216</c:v>
                </c:pt>
                <c:pt idx="18">
                  <c:v>227</c:v>
                </c:pt>
                <c:pt idx="19">
                  <c:v>233</c:v>
                </c:pt>
                <c:pt idx="20">
                  <c:v>237</c:v>
                </c:pt>
              </c:numCache>
            </c:numRef>
          </c:val>
          <c:extLst>
            <c:ext xmlns:c16="http://schemas.microsoft.com/office/drawing/2014/chart" uri="{C3380CC4-5D6E-409C-BE32-E72D297353CC}">
              <c16:uniqueId val="{00000001-15E0-402A-B258-6E3C44CBF708}"/>
            </c:ext>
          </c:extLst>
        </c:ser>
        <c:dLbls>
          <c:showLegendKey val="0"/>
          <c:showVal val="0"/>
          <c:showCatName val="0"/>
          <c:showSerName val="0"/>
          <c:showPercent val="0"/>
          <c:showBubbleSize val="0"/>
        </c:dLbls>
        <c:axId val="1041468272"/>
        <c:axId val="1041463680"/>
      </c:areaChart>
      <c:catAx>
        <c:axId val="10414682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1463680"/>
        <c:crosses val="autoZero"/>
        <c:auto val="1"/>
        <c:lblAlgn val="ctr"/>
        <c:lblOffset val="100"/>
        <c:noMultiLvlLbl val="0"/>
      </c:catAx>
      <c:valAx>
        <c:axId val="1041463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146827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55-464F-98A8-490C38A248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55-464F-98A8-490C38A248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55-464F-98A8-490C38A248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55-464F-98A8-490C38A2485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0'!$P$8:$S$8</c:f>
              <c:strCache>
                <c:ptCount val="4"/>
                <c:pt idx="0">
                  <c:v>Base funding</c:v>
                </c:pt>
                <c:pt idx="1">
                  <c:v>Research Council of Norway</c:v>
                </c:pt>
                <c:pt idx="2">
                  <c:v>EU</c:v>
                </c:pt>
                <c:pt idx="3">
                  <c:v>Other external funding</c:v>
                </c:pt>
              </c:strCache>
            </c:strRef>
          </c:cat>
          <c:val>
            <c:numRef>
              <c:f>'Sheet 0'!$P$13:$S$13</c:f>
              <c:numCache>
                <c:formatCode>General</c:formatCode>
                <c:ptCount val="4"/>
                <c:pt idx="0">
                  <c:v>2833</c:v>
                </c:pt>
                <c:pt idx="1">
                  <c:v>1084</c:v>
                </c:pt>
                <c:pt idx="2">
                  <c:v>185</c:v>
                </c:pt>
                <c:pt idx="3">
                  <c:v>834</c:v>
                </c:pt>
              </c:numCache>
            </c:numRef>
          </c:val>
          <c:extLst>
            <c:ext xmlns:c16="http://schemas.microsoft.com/office/drawing/2014/chart" uri="{C3380CC4-5D6E-409C-BE32-E72D297353CC}">
              <c16:uniqueId val="{00000008-EB55-464F-98A8-490C38A2485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withinLinear" id="14">
  <a:schemeClr val="accent1"/>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20C35-9C67-3B47-B190-029A9B418F3A}" type="datetimeFigureOut">
              <a:rPr lang="nb-NO" smtClean="0"/>
              <a:t>10.12.2021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5B380-F4FA-2F49-BEA7-ADF69B500410}" type="slidenum">
              <a:rPr lang="nb-NO" smtClean="0"/>
              <a:t>‹#›</a:t>
            </a:fld>
            <a:endParaRPr lang="nb-NO"/>
          </a:p>
        </p:txBody>
      </p:sp>
    </p:spTree>
    <p:extLst>
      <p:ext uri="{BB962C8B-B14F-4D97-AF65-F5344CB8AC3E}">
        <p14:creationId xmlns:p14="http://schemas.microsoft.com/office/powerpoint/2010/main" val="507052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a:solidFill>
                  <a:schemeClr val="tx1"/>
                </a:solidFill>
                <a:effectLst/>
                <a:latin typeface="+mn-lt"/>
                <a:ea typeface="+mn-ea"/>
                <a:cs typeface="+mn-cs"/>
              </a:rPr>
              <a:t>The Lars Onsager Professorship Awarded to internationally recognized researchers with outstanding achievements in physics, chemistry or mathematics. The professorship marks NTNU as Lars Onsager's alma mater (the university where Onsager studied).</a:t>
            </a:r>
            <a:endParaRPr lang="nb-NO"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Lars Onsager Lecture: A lecture open to the public held by a researcher of the highest international calibre in the disciplines of physics, chemistry, or mathematics. Onsager lecturers include several Nobel Prize winners. </a:t>
            </a:r>
            <a:endParaRPr lang="nb-NO"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Onsager Medal: Awarded to winners of the Lars Onsager Professorship and the Lars Onsager Lecture. </a:t>
            </a:r>
            <a:endParaRPr lang="nb-NO"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Onsager Fellowship Programme: Programme to recruit young, internationally recognized researchers to strengthen NTNU’s subject areas.</a:t>
            </a:r>
            <a:endParaRPr lang="nb-NO" sz="1200"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3</a:t>
            </a:fld>
            <a:endParaRPr lang="nb-NO"/>
          </a:p>
        </p:txBody>
      </p:sp>
    </p:spTree>
    <p:extLst>
      <p:ext uri="{BB962C8B-B14F-4D97-AF65-F5344CB8AC3E}">
        <p14:creationId xmlns:p14="http://schemas.microsoft.com/office/powerpoint/2010/main" val="310185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a:solidFill>
                  <a:schemeClr val="tx1"/>
                </a:solidFill>
                <a:effectLst/>
                <a:latin typeface="+mn-lt"/>
                <a:ea typeface="+mn-ea"/>
                <a:cs typeface="+mn-cs"/>
              </a:rPr>
              <a:t>UiT</a:t>
            </a:r>
            <a:r>
              <a:rPr lang="nb-NO" dirty="0"/>
              <a:t> </a:t>
            </a:r>
            <a:r>
              <a:rPr lang="nb-NO" sz="1200" b="0" i="0" u="none" strike="noStrike" kern="1200" dirty="0">
                <a:solidFill>
                  <a:schemeClr val="tx1"/>
                </a:solidFill>
                <a:effectLst/>
                <a:latin typeface="+mn-lt"/>
                <a:ea typeface="+mn-ea"/>
                <a:cs typeface="+mn-cs"/>
              </a:rPr>
              <a:t>            395 260 246,61</a:t>
            </a:r>
          </a:p>
          <a:p>
            <a:r>
              <a:rPr lang="nb-NO" sz="1200" b="0" i="0" u="none" strike="noStrike" kern="1200" dirty="0">
                <a:solidFill>
                  <a:schemeClr val="tx1"/>
                </a:solidFill>
                <a:effectLst/>
                <a:latin typeface="+mn-lt"/>
                <a:ea typeface="+mn-ea"/>
                <a:cs typeface="+mn-cs"/>
              </a:rPr>
              <a:t>USN</a:t>
            </a:r>
            <a:r>
              <a:rPr lang="nb-NO" dirty="0"/>
              <a:t> </a:t>
            </a:r>
            <a:r>
              <a:rPr lang="nb-NO" sz="1200" b="0" i="0" u="none" strike="noStrike" kern="1200" dirty="0">
                <a:solidFill>
                  <a:schemeClr val="tx1"/>
                </a:solidFill>
                <a:effectLst/>
                <a:latin typeface="+mn-lt"/>
                <a:ea typeface="+mn-ea"/>
                <a:cs typeface="+mn-cs"/>
              </a:rPr>
              <a:t>              31 702 392,08 </a:t>
            </a:r>
          </a:p>
          <a:p>
            <a:r>
              <a:rPr lang="nb-NO" sz="1200" b="0" i="0" u="none" strike="noStrike" kern="1200" dirty="0" err="1">
                <a:solidFill>
                  <a:schemeClr val="tx1"/>
                </a:solidFill>
                <a:effectLst/>
                <a:latin typeface="+mn-lt"/>
                <a:ea typeface="+mn-ea"/>
                <a:cs typeface="+mn-cs"/>
              </a:rPr>
              <a:t>UiS</a:t>
            </a:r>
            <a:r>
              <a:rPr lang="nb-NO" dirty="0"/>
              <a:t> </a:t>
            </a:r>
            <a:r>
              <a:rPr lang="nb-NO" sz="1200" b="0" i="0" u="none" strike="noStrike" kern="1200" dirty="0">
                <a:solidFill>
                  <a:schemeClr val="tx1"/>
                </a:solidFill>
                <a:effectLst/>
                <a:latin typeface="+mn-lt"/>
                <a:ea typeface="+mn-ea"/>
                <a:cs typeface="+mn-cs"/>
              </a:rPr>
              <a:t>              86 238 556,89 </a:t>
            </a:r>
          </a:p>
          <a:p>
            <a:r>
              <a:rPr lang="nb-NO" sz="1200" b="0" i="0" u="none" strike="noStrike" kern="1200" dirty="0">
                <a:solidFill>
                  <a:schemeClr val="tx1"/>
                </a:solidFill>
                <a:effectLst/>
                <a:latin typeface="+mn-lt"/>
                <a:ea typeface="+mn-ea"/>
                <a:cs typeface="+mn-cs"/>
              </a:rPr>
              <a:t>UiO</a:t>
            </a:r>
            <a:r>
              <a:rPr lang="nb-NO" dirty="0"/>
              <a:t> </a:t>
            </a:r>
            <a:r>
              <a:rPr lang="nb-NO" sz="1200" b="0" i="0" u="none" strike="noStrike" kern="1200" dirty="0">
                <a:solidFill>
                  <a:schemeClr val="tx1"/>
                </a:solidFill>
                <a:effectLst/>
                <a:latin typeface="+mn-lt"/>
                <a:ea typeface="+mn-ea"/>
                <a:cs typeface="+mn-cs"/>
              </a:rPr>
              <a:t>         1 009 672 672,36 </a:t>
            </a:r>
          </a:p>
          <a:p>
            <a:r>
              <a:rPr lang="nb-NO" sz="1200" b="0" i="0" u="none" strike="noStrike" kern="1200" dirty="0">
                <a:solidFill>
                  <a:schemeClr val="tx1"/>
                </a:solidFill>
                <a:effectLst/>
                <a:latin typeface="+mn-lt"/>
                <a:ea typeface="+mn-ea"/>
                <a:cs typeface="+mn-cs"/>
              </a:rPr>
              <a:t>UiB</a:t>
            </a:r>
            <a:r>
              <a:rPr lang="nb-NO" dirty="0"/>
              <a:t> </a:t>
            </a:r>
            <a:r>
              <a:rPr lang="nb-NO" sz="1200" b="0" i="0" u="none" strike="noStrike" kern="1200" dirty="0">
                <a:solidFill>
                  <a:schemeClr val="tx1"/>
                </a:solidFill>
                <a:effectLst/>
                <a:latin typeface="+mn-lt"/>
                <a:ea typeface="+mn-ea"/>
                <a:cs typeface="+mn-cs"/>
              </a:rPr>
              <a:t>            519 490 510,20 </a:t>
            </a:r>
          </a:p>
          <a:p>
            <a:r>
              <a:rPr lang="nb-NO" sz="1200" b="0" i="0" u="none" strike="noStrike" kern="1200" dirty="0" err="1">
                <a:solidFill>
                  <a:schemeClr val="tx1"/>
                </a:solidFill>
                <a:effectLst/>
                <a:latin typeface="+mn-lt"/>
                <a:ea typeface="+mn-ea"/>
                <a:cs typeface="+mn-cs"/>
              </a:rPr>
              <a:t>UiA</a:t>
            </a:r>
            <a:r>
              <a:rPr lang="nb-NO" dirty="0"/>
              <a:t> </a:t>
            </a:r>
            <a:r>
              <a:rPr lang="nb-NO" sz="1200" b="0" i="0" u="none" strike="noStrike" kern="1200" dirty="0">
                <a:solidFill>
                  <a:schemeClr val="tx1"/>
                </a:solidFill>
                <a:effectLst/>
                <a:latin typeface="+mn-lt"/>
                <a:ea typeface="+mn-ea"/>
                <a:cs typeface="+mn-cs"/>
              </a:rPr>
              <a:t>              56 845 732,23 </a:t>
            </a:r>
          </a:p>
          <a:p>
            <a:r>
              <a:rPr lang="nb-NO" sz="1200" b="0" i="0" u="none" strike="noStrike" kern="1200" dirty="0" err="1">
                <a:solidFill>
                  <a:schemeClr val="tx1"/>
                </a:solidFill>
                <a:effectLst/>
                <a:latin typeface="+mn-lt"/>
                <a:ea typeface="+mn-ea"/>
                <a:cs typeface="+mn-cs"/>
              </a:rPr>
              <a:t>OsloMet</a:t>
            </a:r>
            <a:r>
              <a:rPr lang="nb-NO" dirty="0"/>
              <a:t> </a:t>
            </a:r>
            <a:r>
              <a:rPr lang="nb-NO" sz="1200" b="0" i="0" u="none" strike="noStrike" kern="1200" dirty="0">
                <a:solidFill>
                  <a:schemeClr val="tx1"/>
                </a:solidFill>
                <a:effectLst/>
                <a:latin typeface="+mn-lt"/>
                <a:ea typeface="+mn-ea"/>
                <a:cs typeface="+mn-cs"/>
              </a:rPr>
              <a:t>            121 140 814,55 </a:t>
            </a:r>
          </a:p>
          <a:p>
            <a:r>
              <a:rPr lang="nb-NO" sz="1200" b="0" i="0" u="none" strike="noStrike" kern="1200" dirty="0">
                <a:solidFill>
                  <a:schemeClr val="tx1"/>
                </a:solidFill>
                <a:effectLst/>
                <a:latin typeface="+mn-lt"/>
                <a:ea typeface="+mn-ea"/>
                <a:cs typeface="+mn-cs"/>
              </a:rPr>
              <a:t>NTNU</a:t>
            </a:r>
            <a:r>
              <a:rPr lang="nb-NO" dirty="0"/>
              <a:t> </a:t>
            </a:r>
            <a:r>
              <a:rPr lang="nb-NO" sz="1200" b="0" i="0" u="none" strike="noStrike" kern="1200" dirty="0">
                <a:solidFill>
                  <a:schemeClr val="tx1"/>
                </a:solidFill>
                <a:effectLst/>
                <a:latin typeface="+mn-lt"/>
                <a:ea typeface="+mn-ea"/>
                <a:cs typeface="+mn-cs"/>
              </a:rPr>
              <a:t>            935 242 052,55 </a:t>
            </a:r>
          </a:p>
          <a:p>
            <a:r>
              <a:rPr lang="nb-NO" sz="1200" b="0" i="0" u="none" strike="noStrike" kern="1200" dirty="0">
                <a:solidFill>
                  <a:schemeClr val="tx1"/>
                </a:solidFill>
                <a:effectLst/>
                <a:latin typeface="+mn-lt"/>
                <a:ea typeface="+mn-ea"/>
                <a:cs typeface="+mn-cs"/>
              </a:rPr>
              <a:t>NMBU</a:t>
            </a:r>
            <a:r>
              <a:rPr lang="nb-NO" dirty="0"/>
              <a:t> </a:t>
            </a:r>
            <a:r>
              <a:rPr lang="nb-NO" sz="1200" b="0" i="0" u="none" strike="noStrike" kern="1200" dirty="0">
                <a:solidFill>
                  <a:schemeClr val="tx1"/>
                </a:solidFill>
                <a:effectLst/>
                <a:latin typeface="+mn-lt"/>
                <a:ea typeface="+mn-ea"/>
                <a:cs typeface="+mn-cs"/>
              </a:rPr>
              <a:t>            237 171 033,23 </a:t>
            </a:r>
          </a:p>
          <a:p>
            <a:r>
              <a:rPr lang="nb-NO" sz="1200" b="0" i="0" u="none" strike="noStrike" kern="1200" dirty="0">
                <a:solidFill>
                  <a:schemeClr val="tx1"/>
                </a:solidFill>
                <a:effectLst/>
                <a:latin typeface="+mn-lt"/>
                <a:ea typeface="+mn-ea"/>
                <a:cs typeface="+mn-cs"/>
              </a:rPr>
              <a:t>Nord</a:t>
            </a:r>
            <a:r>
              <a:rPr lang="nb-NO" dirty="0"/>
              <a:t> </a:t>
            </a:r>
            <a:r>
              <a:rPr lang="nb-NO" sz="1200" b="0" i="0" u="none" strike="noStrike" kern="1200" dirty="0">
                <a:solidFill>
                  <a:schemeClr val="tx1"/>
                </a:solidFill>
                <a:effectLst/>
                <a:latin typeface="+mn-lt"/>
                <a:ea typeface="+mn-ea"/>
                <a:cs typeface="+mn-cs"/>
              </a:rPr>
              <a:t>              21 751 771,77 </a:t>
            </a:r>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17</a:t>
            </a:fld>
            <a:endParaRPr lang="nb-NO"/>
          </a:p>
        </p:txBody>
      </p:sp>
    </p:spTree>
    <p:extLst>
      <p:ext uri="{BB962C8B-B14F-4D97-AF65-F5344CB8AC3E}">
        <p14:creationId xmlns:p14="http://schemas.microsoft.com/office/powerpoint/2010/main" val="300823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18</a:t>
            </a:fld>
            <a:endParaRPr lang="nb-NO"/>
          </a:p>
        </p:txBody>
      </p:sp>
    </p:spTree>
    <p:extLst>
      <p:ext uri="{BB962C8B-B14F-4D97-AF65-F5344CB8AC3E}">
        <p14:creationId xmlns:p14="http://schemas.microsoft.com/office/powerpoint/2010/main" val="26694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E85B380-F4FA-2F49-BEA7-ADF69B500410}" type="slidenum">
              <a:rPr lang="nb-NO" smtClean="0"/>
              <a:t>19</a:t>
            </a:fld>
            <a:endParaRPr lang="nb-NO"/>
          </a:p>
        </p:txBody>
      </p:sp>
    </p:spTree>
    <p:extLst>
      <p:ext uri="{BB962C8B-B14F-4D97-AF65-F5344CB8AC3E}">
        <p14:creationId xmlns:p14="http://schemas.microsoft.com/office/powerpoint/2010/main" val="552814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22</a:t>
            </a:fld>
            <a:endParaRPr lang="nb-NO"/>
          </a:p>
        </p:txBody>
      </p:sp>
    </p:spTree>
    <p:extLst>
      <p:ext uri="{BB962C8B-B14F-4D97-AF65-F5344CB8AC3E}">
        <p14:creationId xmlns:p14="http://schemas.microsoft.com/office/powerpoint/2010/main" val="208772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26</a:t>
            </a:fld>
            <a:endParaRPr lang="nb-NO"/>
          </a:p>
        </p:txBody>
      </p:sp>
    </p:spTree>
    <p:extLst>
      <p:ext uri="{BB962C8B-B14F-4D97-AF65-F5344CB8AC3E}">
        <p14:creationId xmlns:p14="http://schemas.microsoft.com/office/powerpoint/2010/main" val="3051723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The Research Council </a:t>
            </a:r>
            <a:r>
              <a:rPr lang="nb-NO" err="1"/>
              <a:t>of</a:t>
            </a:r>
            <a:r>
              <a:rPr lang="nb-NO"/>
              <a:t> Norway </a:t>
            </a:r>
            <a:r>
              <a:rPr lang="nb-NO" err="1"/>
              <a:t>finance</a:t>
            </a:r>
            <a:endParaRPr lang="nb-NO"/>
          </a:p>
          <a:p>
            <a:pPr marL="171450" indent="-171450">
              <a:buFont typeface="Arial" panose="020B0604020202020204" pitchFamily="34" charset="0"/>
              <a:buChar char="•"/>
            </a:pPr>
            <a:r>
              <a:rPr lang="nb-NO"/>
              <a:t>23 SFF</a:t>
            </a:r>
            <a:r>
              <a:rPr lang="nb-NO" baseline="0"/>
              <a:t> / </a:t>
            </a:r>
            <a:r>
              <a:rPr lang="nb-NO" baseline="0" err="1"/>
              <a:t>CoE</a:t>
            </a:r>
            <a:r>
              <a:rPr lang="nb-NO" baseline="0"/>
              <a:t> </a:t>
            </a:r>
            <a:r>
              <a:rPr lang="nb-NO" baseline="0" err="1"/>
              <a:t>of</a:t>
            </a:r>
            <a:r>
              <a:rPr lang="nb-NO" baseline="0"/>
              <a:t> </a:t>
            </a:r>
            <a:r>
              <a:rPr lang="nb-NO" baseline="0" err="1"/>
              <a:t>which</a:t>
            </a:r>
            <a:r>
              <a:rPr lang="nb-NO" baseline="0"/>
              <a:t> NTNU host 6 (</a:t>
            </a:r>
            <a:r>
              <a:rPr lang="nb-NO" baseline="0" err="1"/>
              <a:t>listed</a:t>
            </a:r>
            <a:r>
              <a:rPr lang="nb-NO" baseline="0"/>
              <a:t> </a:t>
            </a:r>
            <a:r>
              <a:rPr lang="nb-NO" baseline="0" err="1"/>
              <a:t>above</a:t>
            </a:r>
            <a:r>
              <a:rPr lang="nb-NO" baseline="0"/>
              <a:t>), and is partner in 3</a:t>
            </a:r>
          </a:p>
          <a:p>
            <a:pPr marL="171450" indent="-171450">
              <a:buFont typeface="Arial" panose="020B0604020202020204" pitchFamily="34" charset="0"/>
              <a:buChar char="•"/>
            </a:pPr>
            <a:r>
              <a:rPr lang="nb-NO" dirty="0"/>
              <a:t>46</a:t>
            </a:r>
            <a:r>
              <a:rPr lang="nb-NO" baseline="0" dirty="0"/>
              <a:t> SFI / CRI </a:t>
            </a:r>
            <a:r>
              <a:rPr lang="nb-NO" baseline="0" dirty="0" err="1"/>
              <a:t>of</a:t>
            </a:r>
            <a:r>
              <a:rPr lang="nb-NO" baseline="0" dirty="0"/>
              <a:t> </a:t>
            </a:r>
            <a:r>
              <a:rPr lang="nb-NO" baseline="0" dirty="0" err="1"/>
              <a:t>which</a:t>
            </a:r>
            <a:r>
              <a:rPr lang="nb-NO" baseline="0" dirty="0"/>
              <a:t> NTNU host</a:t>
            </a:r>
            <a:r>
              <a:rPr lang="nb-NO" dirty="0"/>
              <a:t> 12</a:t>
            </a:r>
            <a:r>
              <a:rPr lang="nb-NO" baseline="0" dirty="0"/>
              <a:t> (</a:t>
            </a:r>
            <a:r>
              <a:rPr lang="nb-NO" baseline="0" dirty="0" err="1"/>
              <a:t>listed</a:t>
            </a:r>
            <a:r>
              <a:rPr lang="nb-NO" baseline="0" dirty="0"/>
              <a:t> </a:t>
            </a:r>
            <a:r>
              <a:rPr lang="nb-NO" baseline="0" dirty="0" err="1"/>
              <a:t>above</a:t>
            </a:r>
            <a:r>
              <a:rPr lang="nb-NO" baseline="0"/>
              <a:t>), and is partner in </a:t>
            </a:r>
            <a:r>
              <a:rPr lang="nb-NO"/>
              <a:t>14</a:t>
            </a:r>
            <a:endParaRPr lang="nb-NO" baseline="0" dirty="0">
              <a:cs typeface="Calibri"/>
            </a:endParaRPr>
          </a:p>
          <a:p>
            <a:pPr marL="171450" indent="-171450">
              <a:buFont typeface="Arial" panose="020B0604020202020204" pitchFamily="34" charset="0"/>
              <a:buChar char="•"/>
            </a:pPr>
            <a:r>
              <a:rPr lang="nb-NO" baseline="0"/>
              <a:t>14 FME / CEER </a:t>
            </a:r>
            <a:r>
              <a:rPr lang="nb-NO" baseline="0" err="1"/>
              <a:t>of</a:t>
            </a:r>
            <a:r>
              <a:rPr lang="nb-NO" baseline="0"/>
              <a:t> </a:t>
            </a:r>
            <a:r>
              <a:rPr lang="nb-NO" baseline="0" err="1"/>
              <a:t>which</a:t>
            </a:r>
            <a:r>
              <a:rPr lang="nb-NO" baseline="0"/>
              <a:t> NTNU host 3 (</a:t>
            </a:r>
            <a:r>
              <a:rPr lang="nb-NO" baseline="0" err="1"/>
              <a:t>listed</a:t>
            </a:r>
            <a:r>
              <a:rPr lang="nb-NO" baseline="0"/>
              <a:t> </a:t>
            </a:r>
            <a:r>
              <a:rPr lang="nb-NO" baseline="0" err="1"/>
              <a:t>above</a:t>
            </a:r>
            <a:r>
              <a:rPr lang="nb-NO" baseline="0"/>
              <a:t>), and is partner in 6</a:t>
            </a:r>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27</a:t>
            </a:fld>
            <a:endParaRPr lang="nb-NO"/>
          </a:p>
        </p:txBody>
      </p:sp>
    </p:spTree>
    <p:extLst>
      <p:ext uri="{BB962C8B-B14F-4D97-AF65-F5344CB8AC3E}">
        <p14:creationId xmlns:p14="http://schemas.microsoft.com/office/powerpoint/2010/main" val="3244817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35</a:t>
            </a:fld>
            <a:endParaRPr lang="nb-NO"/>
          </a:p>
        </p:txBody>
      </p:sp>
    </p:spTree>
    <p:extLst>
      <p:ext uri="{BB962C8B-B14F-4D97-AF65-F5344CB8AC3E}">
        <p14:creationId xmlns:p14="http://schemas.microsoft.com/office/powerpoint/2010/main" val="2855910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36</a:t>
            </a:fld>
            <a:endParaRPr lang="nb-NO"/>
          </a:p>
        </p:txBody>
      </p:sp>
    </p:spTree>
    <p:extLst>
      <p:ext uri="{BB962C8B-B14F-4D97-AF65-F5344CB8AC3E}">
        <p14:creationId xmlns:p14="http://schemas.microsoft.com/office/powerpoint/2010/main" val="4026829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38</a:t>
            </a:fld>
            <a:endParaRPr lang="nb-NO"/>
          </a:p>
        </p:txBody>
      </p:sp>
    </p:spTree>
    <p:extLst>
      <p:ext uri="{BB962C8B-B14F-4D97-AF65-F5344CB8AC3E}">
        <p14:creationId xmlns:p14="http://schemas.microsoft.com/office/powerpoint/2010/main" val="1262921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39</a:t>
            </a:fld>
            <a:endParaRPr lang="nb-NO"/>
          </a:p>
        </p:txBody>
      </p:sp>
    </p:spTree>
    <p:extLst>
      <p:ext uri="{BB962C8B-B14F-4D97-AF65-F5344CB8AC3E}">
        <p14:creationId xmlns:p14="http://schemas.microsoft.com/office/powerpoint/2010/main" val="386679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	Men	</a:t>
            </a:r>
            <a:r>
              <a:rPr lang="nb-NO" sz="1200" b="0" i="0" u="none" strike="noStrike" kern="1200" err="1">
                <a:solidFill>
                  <a:schemeClr val="tx1"/>
                </a:solidFill>
                <a:effectLst/>
                <a:latin typeface="+mn-lt"/>
                <a:ea typeface="+mn-ea"/>
                <a:cs typeface="+mn-cs"/>
              </a:rPr>
              <a:t>Women</a:t>
            </a:r>
            <a:r>
              <a:rPr lang="nb-NO" sz="1200" b="0" i="0" u="none" strike="noStrike" kern="1200">
                <a:solidFill>
                  <a:schemeClr val="tx1"/>
                </a:solidFill>
                <a:effectLst/>
                <a:latin typeface="+mn-lt"/>
                <a:ea typeface="+mn-ea"/>
                <a:cs typeface="+mn-cs"/>
              </a:rPr>
              <a:t>	Totalsum</a:t>
            </a:r>
          </a:p>
          <a:p>
            <a:r>
              <a:rPr lang="nb-NO" sz="1200" b="0" i="0" u="none" strike="noStrike" kern="1200">
                <a:solidFill>
                  <a:schemeClr val="tx1"/>
                </a:solidFill>
                <a:effectLst/>
                <a:latin typeface="+mn-lt"/>
                <a:ea typeface="+mn-ea"/>
                <a:cs typeface="+mn-cs"/>
              </a:rPr>
              <a:t>AD	86	41	127</a:t>
            </a:r>
          </a:p>
          <a:p>
            <a:r>
              <a:rPr lang="nb-NO" sz="1200" b="0" i="0" u="none" strike="noStrike" kern="1200">
                <a:solidFill>
                  <a:schemeClr val="tx1"/>
                </a:solidFill>
                <a:effectLst/>
                <a:latin typeface="+mn-lt"/>
                <a:ea typeface="+mn-ea"/>
                <a:cs typeface="+mn-cs"/>
              </a:rPr>
              <a:t>HF	174	210	384</a:t>
            </a:r>
          </a:p>
          <a:p>
            <a:r>
              <a:rPr lang="nb-NO" sz="1200" b="0" i="0" u="none" strike="noStrike" kern="1200">
                <a:solidFill>
                  <a:schemeClr val="tx1"/>
                </a:solidFill>
                <a:effectLst/>
                <a:latin typeface="+mn-lt"/>
                <a:ea typeface="+mn-ea"/>
                <a:cs typeface="+mn-cs"/>
              </a:rPr>
              <a:t>IE	585	175	760</a:t>
            </a:r>
          </a:p>
          <a:p>
            <a:r>
              <a:rPr lang="nb-NO" sz="1200" b="0" i="0" u="none" strike="noStrike" kern="1200">
                <a:solidFill>
                  <a:schemeClr val="tx1"/>
                </a:solidFill>
                <a:effectLst/>
                <a:latin typeface="+mn-lt"/>
                <a:ea typeface="+mn-ea"/>
                <a:cs typeface="+mn-cs"/>
              </a:rPr>
              <a:t>IV	726	219	945</a:t>
            </a:r>
          </a:p>
          <a:p>
            <a:r>
              <a:rPr lang="nb-NO" sz="1200" b="0" i="0" u="none" strike="noStrike" kern="1200">
                <a:solidFill>
                  <a:schemeClr val="tx1"/>
                </a:solidFill>
                <a:effectLst/>
                <a:latin typeface="+mn-lt"/>
                <a:ea typeface="+mn-ea"/>
                <a:cs typeface="+mn-cs"/>
              </a:rPr>
              <a:t>MH	370	635	1005</a:t>
            </a:r>
          </a:p>
          <a:p>
            <a:r>
              <a:rPr lang="nb-NO" sz="1200" b="0" i="0" u="none" strike="noStrike" kern="1200">
                <a:solidFill>
                  <a:schemeClr val="tx1"/>
                </a:solidFill>
                <a:effectLst/>
                <a:latin typeface="+mn-lt"/>
                <a:ea typeface="+mn-ea"/>
                <a:cs typeface="+mn-cs"/>
              </a:rPr>
              <a:t>NV	431	292	723</a:t>
            </a:r>
          </a:p>
          <a:p>
            <a:r>
              <a:rPr lang="nb-NO" sz="1200" b="0" i="0" u="none" strike="noStrike" kern="1200">
                <a:solidFill>
                  <a:schemeClr val="tx1"/>
                </a:solidFill>
                <a:effectLst/>
                <a:latin typeface="+mn-lt"/>
                <a:ea typeface="+mn-ea"/>
                <a:cs typeface="+mn-cs"/>
              </a:rPr>
              <a:t>SU	275	407	682</a:t>
            </a:r>
          </a:p>
          <a:p>
            <a:r>
              <a:rPr lang="nb-NO" sz="1200" b="0" i="0" u="none" strike="noStrike" kern="1200">
                <a:solidFill>
                  <a:schemeClr val="tx1"/>
                </a:solidFill>
                <a:effectLst/>
                <a:latin typeface="+mn-lt"/>
                <a:ea typeface="+mn-ea"/>
                <a:cs typeface="+mn-cs"/>
              </a:rPr>
              <a:t>VM	32	24	56</a:t>
            </a:r>
          </a:p>
          <a:p>
            <a:r>
              <a:rPr lang="nb-NO" sz="1200" b="0" i="0" u="none" strike="noStrike" kern="1200">
                <a:solidFill>
                  <a:schemeClr val="tx1"/>
                </a:solidFill>
                <a:effectLst/>
                <a:latin typeface="+mn-lt"/>
                <a:ea typeface="+mn-ea"/>
                <a:cs typeface="+mn-cs"/>
              </a:rPr>
              <a:t>ØK	146	96	241</a:t>
            </a:r>
          </a:p>
          <a:p>
            <a:r>
              <a:rPr lang="nb-NO" sz="1200" b="0" i="0" u="none" strike="noStrike" kern="1200">
                <a:solidFill>
                  <a:schemeClr val="tx1"/>
                </a:solidFill>
                <a:effectLst/>
                <a:latin typeface="+mn-lt"/>
                <a:ea typeface="+mn-ea"/>
                <a:cs typeface="+mn-cs"/>
              </a:rPr>
              <a:t>Totalsum	2825	2098	4923</a:t>
            </a:r>
          </a:p>
          <a:p>
            <a:endParaRPr lang="nb-NO" sz="1200" b="0" i="0" u="none" strike="noStrike"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6</a:t>
            </a:fld>
            <a:endParaRPr lang="nb-NO"/>
          </a:p>
        </p:txBody>
      </p:sp>
    </p:spTree>
    <p:extLst>
      <p:ext uri="{BB962C8B-B14F-4D97-AF65-F5344CB8AC3E}">
        <p14:creationId xmlns:p14="http://schemas.microsoft.com/office/powerpoint/2010/main" val="2322940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40</a:t>
            </a:fld>
            <a:endParaRPr lang="nb-NO"/>
          </a:p>
        </p:txBody>
      </p:sp>
    </p:spTree>
    <p:extLst>
      <p:ext uri="{BB962C8B-B14F-4D97-AF65-F5344CB8AC3E}">
        <p14:creationId xmlns:p14="http://schemas.microsoft.com/office/powerpoint/2010/main" val="4120351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41</a:t>
            </a:fld>
            <a:endParaRPr lang="nb-NO"/>
          </a:p>
        </p:txBody>
      </p:sp>
    </p:spTree>
    <p:extLst>
      <p:ext uri="{BB962C8B-B14F-4D97-AF65-F5344CB8AC3E}">
        <p14:creationId xmlns:p14="http://schemas.microsoft.com/office/powerpoint/2010/main" val="842964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42</a:t>
            </a:fld>
            <a:endParaRPr lang="nb-NO"/>
          </a:p>
        </p:txBody>
      </p:sp>
    </p:spTree>
    <p:extLst>
      <p:ext uri="{BB962C8B-B14F-4D97-AF65-F5344CB8AC3E}">
        <p14:creationId xmlns:p14="http://schemas.microsoft.com/office/powerpoint/2010/main" val="2696527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a:solidFill>
                  <a:schemeClr val="tx1"/>
                </a:solidFill>
                <a:effectLst/>
                <a:latin typeface="+mn-lt"/>
                <a:ea typeface="+mn-ea"/>
                <a:cs typeface="+mn-cs"/>
              </a:rPr>
              <a:t>The design of the NTNU Biotechnology programme reflects the conviction that extensive transdisciplinary interaction between the life sciences, mathematical sciences and engineering is the key to transformative 21st century biotechnology. It is developed in close conjunction with SINTEF and St. </a:t>
            </a:r>
            <a:r>
              <a:rPr lang="en-GB" sz="1200" kern="1200" err="1">
                <a:solidFill>
                  <a:schemeClr val="tx1"/>
                </a:solidFill>
                <a:effectLst/>
                <a:latin typeface="+mn-lt"/>
                <a:ea typeface="+mn-ea"/>
                <a:cs typeface="+mn-cs"/>
              </a:rPr>
              <a:t>Olavs</a:t>
            </a:r>
            <a:r>
              <a:rPr lang="en-GB" sz="1200" kern="1200">
                <a:solidFill>
                  <a:schemeClr val="tx1"/>
                </a:solidFill>
                <a:effectLst/>
                <a:latin typeface="+mn-lt"/>
                <a:ea typeface="+mn-ea"/>
                <a:cs typeface="+mn-cs"/>
              </a:rPr>
              <a:t> hospital. SINTEF is the largest independent research organization in Scandinavia, and St. </a:t>
            </a:r>
            <a:r>
              <a:rPr lang="en-GB" sz="1200" kern="1200" err="1">
                <a:solidFill>
                  <a:schemeClr val="tx1"/>
                </a:solidFill>
                <a:effectLst/>
                <a:latin typeface="+mn-lt"/>
                <a:ea typeface="+mn-ea"/>
                <a:cs typeface="+mn-cs"/>
              </a:rPr>
              <a:t>Olavs</a:t>
            </a:r>
            <a:r>
              <a:rPr lang="en-GB" sz="1200" kern="1200">
                <a:solidFill>
                  <a:schemeClr val="tx1"/>
                </a:solidFill>
                <a:effectLst/>
                <a:latin typeface="+mn-lt"/>
                <a:ea typeface="+mn-ea"/>
                <a:cs typeface="+mn-cs"/>
              </a:rPr>
              <a:t> hospital (Trondheim University Hospital) is tightly integrated with our Faculty of Medicine and Health Sciences.</a:t>
            </a:r>
            <a:endParaRPr lang="nb-NO"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This slide shows the twelve R&amp;D streams sorting under the NTNU Biotechnology umbrella. All of them emerge from the confluence of life sciences, mathematical sciences and engineering and define the core of the NTNU Biotechnology programme. </a:t>
            </a:r>
            <a:endParaRPr lang="nb-NO"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Stig W. Omholt is the director of NTNU Biotechnology and Laila Berg is the coordinator.</a:t>
            </a:r>
            <a:endParaRPr lang="nb-NO"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NTNU is the leading institution of the Norwegian Centre for Digital Life funded by the Research Council of Norway under its BIOTEK2021 program. The centre's main mission is to become the major vehicle for reorienting and concerting Norwegian R&amp;D on biotechnology in the years to come.</a:t>
            </a:r>
            <a:endParaRPr lang="nb-NO"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NTNU’s commitment to enabling technologies is intended to help develop new industries and new products, and new solutions in most areas of society such as food production, greater energy efficiency, transport and health services. NTNU Biotechnology, NTNU Digital, NTNU Nano. </a:t>
            </a:r>
            <a:endParaRPr lang="nb-NO" sz="1200" kern="1200">
              <a:solidFill>
                <a:schemeClr val="tx1"/>
              </a:solidFill>
              <a:effectLst/>
              <a:latin typeface="+mn-lt"/>
              <a:ea typeface="+mn-ea"/>
              <a:cs typeface="+mn-cs"/>
            </a:endParaRPr>
          </a:p>
          <a:p>
            <a:endParaRPr lang="en-US" sz="1200" b="0" i="0" kern="1200">
              <a:solidFill>
                <a:schemeClr val="tx1"/>
              </a:solidFill>
              <a:latin typeface="+mn-lt"/>
              <a:ea typeface="+mn-ea"/>
              <a:cs typeface="+mn-cs"/>
            </a:endParaRPr>
          </a:p>
          <a:p>
            <a:r>
              <a:rPr lang="en-US" sz="1200" b="0" i="0" kern="1200">
                <a:solidFill>
                  <a:schemeClr val="tx1"/>
                </a:solidFill>
                <a:latin typeface="+mn-lt"/>
                <a:ea typeface="+mn-ea"/>
                <a:cs typeface="+mn-cs"/>
              </a:rPr>
              <a:t>This slide shows the twelve R&amp;D streams sorting under the NTNU Biotechnology umbrella. All of them emerge</a:t>
            </a:r>
            <a:r>
              <a:rPr lang="en-US" sz="1200" b="0" i="0" kern="1200" baseline="0">
                <a:solidFill>
                  <a:schemeClr val="tx1"/>
                </a:solidFill>
                <a:latin typeface="+mn-lt"/>
                <a:ea typeface="+mn-ea"/>
                <a:cs typeface="+mn-cs"/>
              </a:rPr>
              <a:t> from the confluence of life sciences, mathematical sciences and engineering and define the core of the NTNU Biotechnology program. </a:t>
            </a:r>
            <a:endParaRPr lang="en-US" sz="1200" b="0" i="0" kern="1200">
              <a:solidFill>
                <a:schemeClr val="tx1"/>
              </a:solidFill>
              <a:latin typeface="+mn-lt"/>
              <a:ea typeface="+mn-ea"/>
              <a:cs typeface="+mn-cs"/>
            </a:endParaRPr>
          </a:p>
          <a:p>
            <a:endParaRPr lang="en-US" sz="1200" b="0" i="0" kern="1200">
              <a:solidFill>
                <a:schemeClr val="tx1"/>
              </a:solidFill>
              <a:latin typeface="+mn-lt"/>
              <a:ea typeface="+mn-ea"/>
              <a:cs typeface="+mn-cs"/>
            </a:endParaRPr>
          </a:p>
          <a:p>
            <a:r>
              <a:rPr lang="en-US" sz="1200" b="0" i="0" kern="1200">
                <a:solidFill>
                  <a:schemeClr val="tx1"/>
                </a:solidFill>
                <a:latin typeface="+mn-lt"/>
                <a:ea typeface="+mn-ea"/>
                <a:cs typeface="+mn-cs"/>
              </a:rPr>
              <a:t>Stig W. Omholt is the director of NTNU Biotechnology and Laila Berg is the coordinator.</a:t>
            </a:r>
          </a:p>
          <a:p>
            <a:endParaRPr lang="en-US" sz="1200" b="0" i="0" kern="1200">
              <a:solidFill>
                <a:schemeClr val="tx1"/>
              </a:solidFill>
              <a:latin typeface="+mn-lt"/>
              <a:ea typeface="+mn-ea"/>
              <a:cs typeface="+mn-cs"/>
            </a:endParaRPr>
          </a:p>
          <a:p>
            <a:r>
              <a:rPr lang="en-US" sz="1200" b="0" i="0" kern="1200">
                <a:solidFill>
                  <a:schemeClr val="tx1"/>
                </a:solidFill>
                <a:latin typeface="+mn-lt"/>
                <a:ea typeface="+mn-ea"/>
                <a:cs typeface="+mn-cs"/>
              </a:rPr>
              <a:t>NTNU is the leading institution of the Norwegian Centre for Digital Life funded by the Research Council of Norway under its BIOTEK2021 program. The </a:t>
            </a:r>
            <a:r>
              <a:rPr lang="en-US" sz="1200" b="0" i="0" kern="1200" err="1">
                <a:solidFill>
                  <a:schemeClr val="tx1"/>
                </a:solidFill>
                <a:latin typeface="+mn-lt"/>
                <a:ea typeface="+mn-ea"/>
                <a:cs typeface="+mn-cs"/>
              </a:rPr>
              <a:t>centre's</a:t>
            </a:r>
            <a:r>
              <a:rPr lang="en-US" sz="1200" b="0" i="0" kern="1200">
                <a:solidFill>
                  <a:schemeClr val="tx1"/>
                </a:solidFill>
                <a:latin typeface="+mn-lt"/>
                <a:ea typeface="+mn-ea"/>
                <a:cs typeface="+mn-cs"/>
              </a:rPr>
              <a:t> main mission is to become the major vehicle for reorienting and concerting Norwegian R&amp;D on biotechnology in the years to come.</a:t>
            </a:r>
          </a:p>
          <a:p>
            <a:endParaRPr lang="en-US" sz="1200" b="0" i="0" kern="1200">
              <a:solidFill>
                <a:schemeClr val="tx1"/>
              </a:solidFill>
              <a:latin typeface="+mn-lt"/>
              <a:ea typeface="+mn-ea"/>
              <a:cs typeface="+mn-cs"/>
            </a:endParaRPr>
          </a:p>
          <a:p>
            <a:r>
              <a:rPr lang="en-US" sz="1200" b="0" i="0" kern="1200">
                <a:solidFill>
                  <a:schemeClr val="tx1"/>
                </a:solidFill>
                <a:latin typeface="+mn-lt"/>
                <a:ea typeface="+mn-ea"/>
                <a:cs typeface="+mn-cs"/>
              </a:rPr>
              <a:t>*******</a:t>
            </a:r>
          </a:p>
          <a:p>
            <a:r>
              <a:rPr lang="en-US" sz="1200" b="0" i="0" kern="1200" err="1">
                <a:solidFill>
                  <a:schemeClr val="tx1"/>
                </a:solidFill>
                <a:latin typeface="+mn-lt"/>
                <a:ea typeface="+mn-ea"/>
                <a:cs typeface="+mn-cs"/>
              </a:rPr>
              <a:t>Innretningen</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av</a:t>
            </a:r>
            <a:r>
              <a:rPr lang="en-US" sz="1200" b="0" i="0" kern="1200">
                <a:solidFill>
                  <a:schemeClr val="tx1"/>
                </a:solidFill>
                <a:latin typeface="+mn-lt"/>
                <a:ea typeface="+mn-ea"/>
                <a:cs typeface="+mn-cs"/>
              </a:rPr>
              <a:t> NTNU Biotechnology-</a:t>
            </a:r>
            <a:r>
              <a:rPr lang="en-US" sz="1200" b="0" i="0" kern="1200" err="1">
                <a:solidFill>
                  <a:schemeClr val="tx1"/>
                </a:solidFill>
                <a:latin typeface="+mn-lt"/>
                <a:ea typeface="+mn-ea"/>
                <a:cs typeface="+mn-cs"/>
              </a:rPr>
              <a:t>programmet</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gjenspeiler</a:t>
            </a:r>
            <a:r>
              <a:rPr lang="en-US" sz="1200" b="0" i="0" kern="1200">
                <a:solidFill>
                  <a:schemeClr val="tx1"/>
                </a:solidFill>
                <a:latin typeface="+mn-lt"/>
                <a:ea typeface="+mn-ea"/>
                <a:cs typeface="+mn-cs"/>
              </a:rPr>
              <a:t> at den </a:t>
            </a:r>
            <a:r>
              <a:rPr lang="en-US" sz="1200" b="0" i="0" kern="1200" err="1">
                <a:solidFill>
                  <a:schemeClr val="tx1"/>
                </a:solidFill>
                <a:latin typeface="+mn-lt"/>
                <a:ea typeface="+mn-ea"/>
                <a:cs typeface="+mn-cs"/>
              </a:rPr>
              <a:t>mest</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effektive</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måten</a:t>
            </a:r>
            <a:r>
              <a:rPr lang="en-US" sz="1200" b="0" i="0" kern="1200">
                <a:solidFill>
                  <a:schemeClr val="tx1"/>
                </a:solidFill>
                <a:latin typeface="+mn-lt"/>
                <a:ea typeface="+mn-ea"/>
                <a:cs typeface="+mn-cs"/>
              </a:rPr>
              <a:t> å </a:t>
            </a:r>
            <a:r>
              <a:rPr lang="en-US" sz="1200" b="0" i="0" kern="1200" err="1">
                <a:solidFill>
                  <a:schemeClr val="tx1"/>
                </a:solidFill>
                <a:latin typeface="+mn-lt"/>
                <a:ea typeface="+mn-ea"/>
                <a:cs typeface="+mn-cs"/>
              </a:rPr>
              <a:t>utvikle</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ny</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grensesprengende</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bioteknologi</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på</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er</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gjennom</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tett</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kobling</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av</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livsvitenskapene</a:t>
            </a:r>
            <a:r>
              <a:rPr lang="en-US" sz="1200" b="0" i="0" kern="1200">
                <a:solidFill>
                  <a:schemeClr val="tx1"/>
                </a:solidFill>
                <a:latin typeface="+mn-lt"/>
                <a:ea typeface="+mn-ea"/>
                <a:cs typeface="+mn-cs"/>
              </a:rPr>
              <a:t>, de </a:t>
            </a:r>
            <a:r>
              <a:rPr lang="en-US" sz="1200" b="0" i="0" kern="1200" err="1">
                <a:solidFill>
                  <a:schemeClr val="tx1"/>
                </a:solidFill>
                <a:latin typeface="+mn-lt"/>
                <a:ea typeface="+mn-ea"/>
                <a:cs typeface="+mn-cs"/>
              </a:rPr>
              <a:t>matematiske</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vitenskapene</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og</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ingeniørvitenskapene</a:t>
            </a:r>
            <a:r>
              <a:rPr lang="en-US" sz="1200" b="0" i="0" kern="1200">
                <a:solidFill>
                  <a:schemeClr val="tx1"/>
                </a:solidFill>
                <a:latin typeface="+mn-lt"/>
                <a:ea typeface="+mn-ea"/>
                <a:cs typeface="+mn-cs"/>
              </a:rPr>
              <a:t>. NTNU Biotechnology-</a:t>
            </a:r>
            <a:r>
              <a:rPr lang="en-US" sz="1200" b="0" i="0" kern="1200" err="1">
                <a:solidFill>
                  <a:schemeClr val="tx1"/>
                </a:solidFill>
                <a:latin typeface="+mn-lt"/>
                <a:ea typeface="+mn-ea"/>
                <a:cs typeface="+mn-cs"/>
              </a:rPr>
              <a:t>programmet</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er</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utviklet</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i</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nært</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samarbeid</a:t>
            </a:r>
            <a:r>
              <a:rPr lang="en-US" sz="1200" b="0" i="0" kern="1200">
                <a:solidFill>
                  <a:schemeClr val="tx1"/>
                </a:solidFill>
                <a:latin typeface="+mn-lt"/>
                <a:ea typeface="+mn-ea"/>
                <a:cs typeface="+mn-cs"/>
              </a:rPr>
              <a:t> med SINTEF </a:t>
            </a:r>
            <a:r>
              <a:rPr lang="en-US" sz="1200" b="0" i="0" kern="1200" err="1">
                <a:solidFill>
                  <a:schemeClr val="tx1"/>
                </a:solidFill>
                <a:latin typeface="+mn-lt"/>
                <a:ea typeface="+mn-ea"/>
                <a:cs typeface="+mn-cs"/>
              </a:rPr>
              <a:t>og</a:t>
            </a:r>
            <a:r>
              <a:rPr lang="en-US" sz="1200" b="0" i="0" kern="1200">
                <a:solidFill>
                  <a:schemeClr val="tx1"/>
                </a:solidFill>
                <a:latin typeface="+mn-lt"/>
                <a:ea typeface="+mn-ea"/>
                <a:cs typeface="+mn-cs"/>
              </a:rPr>
              <a:t> St </a:t>
            </a:r>
            <a:r>
              <a:rPr lang="en-US" sz="1200" b="0" i="0" kern="1200" err="1">
                <a:solidFill>
                  <a:schemeClr val="tx1"/>
                </a:solidFill>
                <a:latin typeface="+mn-lt"/>
                <a:ea typeface="+mn-ea"/>
                <a:cs typeface="+mn-cs"/>
              </a:rPr>
              <a:t>Olavs</a:t>
            </a:r>
            <a:r>
              <a:rPr lang="en-US" sz="1200" b="0" i="0" kern="1200">
                <a:solidFill>
                  <a:schemeClr val="tx1"/>
                </a:solidFill>
                <a:latin typeface="+mn-lt"/>
                <a:ea typeface="+mn-ea"/>
                <a:cs typeface="+mn-cs"/>
              </a:rPr>
              <a:t> Hospital (</a:t>
            </a:r>
            <a:r>
              <a:rPr lang="en-US" sz="1200" b="0" i="0" kern="1200" err="1">
                <a:solidFill>
                  <a:schemeClr val="tx1"/>
                </a:solidFill>
                <a:latin typeface="+mn-lt"/>
                <a:ea typeface="+mn-ea"/>
                <a:cs typeface="+mn-cs"/>
              </a:rPr>
              <a:t>Universitetssykehuset</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i</a:t>
            </a:r>
            <a:r>
              <a:rPr lang="en-US" sz="1200" b="0" i="0" kern="1200">
                <a:solidFill>
                  <a:schemeClr val="tx1"/>
                </a:solidFill>
                <a:latin typeface="+mn-lt"/>
                <a:ea typeface="+mn-ea"/>
                <a:cs typeface="+mn-cs"/>
              </a:rPr>
              <a:t> Trondheim).</a:t>
            </a:r>
          </a:p>
          <a:p>
            <a:endParaRPr lang="en-US" sz="1200" b="0" i="0" kern="1200">
              <a:solidFill>
                <a:schemeClr val="tx1"/>
              </a:solidFill>
              <a:latin typeface="+mn-lt"/>
              <a:ea typeface="+mn-ea"/>
              <a:cs typeface="+mn-cs"/>
            </a:endParaRPr>
          </a:p>
          <a:p>
            <a:r>
              <a:rPr lang="en-US" sz="1200" b="0" i="0" kern="1200" err="1">
                <a:solidFill>
                  <a:schemeClr val="tx1"/>
                </a:solidFill>
                <a:latin typeface="+mn-lt"/>
                <a:ea typeface="+mn-ea"/>
                <a:cs typeface="+mn-cs"/>
              </a:rPr>
              <a:t>Dette</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lysbildet</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viser</a:t>
            </a:r>
            <a:r>
              <a:rPr lang="en-US" sz="1200" b="0" i="0" kern="1200">
                <a:solidFill>
                  <a:schemeClr val="tx1"/>
                </a:solidFill>
                <a:latin typeface="+mn-lt"/>
                <a:ea typeface="+mn-ea"/>
                <a:cs typeface="+mn-cs"/>
              </a:rPr>
              <a:t> de </a:t>
            </a:r>
            <a:r>
              <a:rPr lang="en-US" sz="1200" b="0" i="0" kern="1200" err="1">
                <a:solidFill>
                  <a:schemeClr val="tx1"/>
                </a:solidFill>
                <a:latin typeface="+mn-lt"/>
                <a:ea typeface="+mn-ea"/>
                <a:cs typeface="+mn-cs"/>
              </a:rPr>
              <a:t>tolv</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forskningsstrømmene</a:t>
            </a:r>
            <a:r>
              <a:rPr lang="en-US" sz="1200" b="0" i="0" kern="1200">
                <a:solidFill>
                  <a:schemeClr val="tx1"/>
                </a:solidFill>
                <a:latin typeface="+mn-lt"/>
                <a:ea typeface="+mn-ea"/>
                <a:cs typeface="+mn-cs"/>
              </a:rPr>
              <a:t> under NTNU </a:t>
            </a:r>
            <a:r>
              <a:rPr lang="en-US" sz="1200" b="0" i="0" kern="1200" err="1">
                <a:solidFill>
                  <a:schemeClr val="tx1"/>
                </a:solidFill>
                <a:latin typeface="+mn-lt"/>
                <a:ea typeface="+mn-ea"/>
                <a:cs typeface="+mn-cs"/>
              </a:rPr>
              <a:t>Bioteknologi</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paraplyen</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som</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utgjør</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kjernen</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i</a:t>
            </a:r>
            <a:r>
              <a:rPr lang="en-US" sz="1200" b="0" i="0" kern="1200">
                <a:solidFill>
                  <a:schemeClr val="tx1"/>
                </a:solidFill>
                <a:latin typeface="+mn-lt"/>
                <a:ea typeface="+mn-ea"/>
                <a:cs typeface="+mn-cs"/>
              </a:rPr>
              <a:t> NTNU </a:t>
            </a:r>
            <a:r>
              <a:rPr lang="en-US" sz="1200" b="0" i="0" kern="1200" err="1">
                <a:solidFill>
                  <a:schemeClr val="tx1"/>
                </a:solidFill>
                <a:latin typeface="+mn-lt"/>
                <a:ea typeface="+mn-ea"/>
                <a:cs typeface="+mn-cs"/>
              </a:rPr>
              <a:t>Bioteknologi-programmet</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Alle</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har</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en</a:t>
            </a:r>
            <a:r>
              <a:rPr lang="en-US" sz="1200" b="0" i="0" kern="1200">
                <a:solidFill>
                  <a:schemeClr val="tx1"/>
                </a:solidFill>
                <a:latin typeface="+mn-lt"/>
                <a:ea typeface="+mn-ea"/>
                <a:cs typeface="+mn-cs"/>
              </a:rPr>
              <a:t> </a:t>
            </a:r>
            <a:r>
              <a:rPr lang="en-US" sz="1200" b="0" i="0" kern="1200" err="1">
                <a:solidFill>
                  <a:schemeClr val="tx1"/>
                </a:solidFill>
                <a:latin typeface="+mn-lt"/>
                <a:ea typeface="+mn-ea"/>
                <a:cs typeface="+mn-cs"/>
              </a:rPr>
              <a:t>tett</a:t>
            </a:r>
            <a:r>
              <a:rPr lang="en-US" sz="1200" b="0" i="0" kern="1200">
                <a:solidFill>
                  <a:schemeClr val="tx1"/>
                </a:solidFill>
                <a:latin typeface="+mn-lt"/>
                <a:ea typeface="+mn-ea"/>
                <a:cs typeface="+mn-cs"/>
              </a:rPr>
              <a:t> </a:t>
            </a:r>
            <a:r>
              <a:rPr lang="nb-NO" sz="1200" b="0" i="0" kern="1200">
                <a:solidFill>
                  <a:schemeClr val="tx1"/>
                </a:solidFill>
                <a:latin typeface="+mn-lt"/>
                <a:ea typeface="+mn-ea"/>
                <a:cs typeface="+mn-cs"/>
              </a:rPr>
              <a:t>kobling av livsvitenskapene, de matematiske vitenskapene og ingeniørvitenskapene.</a:t>
            </a:r>
          </a:p>
          <a:p>
            <a:endParaRPr lang="nb-NO" sz="1200" b="0" i="0" kern="1200">
              <a:solidFill>
                <a:schemeClr val="tx1"/>
              </a:solidFill>
              <a:latin typeface="+mn-lt"/>
              <a:ea typeface="+mn-ea"/>
              <a:cs typeface="+mn-cs"/>
            </a:endParaRPr>
          </a:p>
          <a:p>
            <a:r>
              <a:rPr lang="nb-NO" sz="1200" b="0" i="0" kern="1200">
                <a:solidFill>
                  <a:schemeClr val="tx1"/>
                </a:solidFill>
                <a:latin typeface="+mn-lt"/>
                <a:ea typeface="+mn-ea"/>
                <a:cs typeface="+mn-cs"/>
              </a:rPr>
              <a:t>NTNUs satsing på muliggjørende teknologier</a:t>
            </a:r>
            <a:r>
              <a:rPr lang="nb-NO" sz="1200" b="0" i="0" kern="1200" baseline="0">
                <a:solidFill>
                  <a:schemeClr val="tx1"/>
                </a:solidFill>
                <a:latin typeface="+mn-lt"/>
                <a:ea typeface="+mn-ea"/>
                <a:cs typeface="+mn-cs"/>
              </a:rPr>
              <a:t> </a:t>
            </a:r>
            <a:r>
              <a:rPr lang="nb-NO" sz="1200" b="0" i="0" kern="1200">
                <a:solidFill>
                  <a:schemeClr val="tx1"/>
                </a:solidFill>
                <a:latin typeface="+mn-lt"/>
                <a:ea typeface="+mn-ea"/>
                <a:cs typeface="+mn-cs"/>
              </a:rPr>
              <a:t>skal bidra til å utvikle nye næringer og nye produkter, og til nye løsninger på de fleste samfunnsområder som eksempelvis matproduksjon, energieffektivisering, transport og helsetjenester. NTNU Bioteknologi, NTNU Digital, </a:t>
            </a:r>
            <a:r>
              <a:rPr lang="nb-NO" sz="1200" b="0" i="0" kern="1200" err="1">
                <a:solidFill>
                  <a:schemeClr val="tx1"/>
                </a:solidFill>
                <a:latin typeface="+mn-lt"/>
                <a:ea typeface="+mn-ea"/>
                <a:cs typeface="+mn-cs"/>
              </a:rPr>
              <a:t>Nano@NTNU</a:t>
            </a:r>
            <a:r>
              <a:rPr lang="nb-NO" sz="1200" b="0" i="0" kern="1200">
                <a:solidFill>
                  <a:schemeClr val="tx1"/>
                </a:solidFill>
                <a:latin typeface="+mn-lt"/>
                <a:ea typeface="+mn-ea"/>
                <a:cs typeface="+mn-cs"/>
              </a:rPr>
              <a:t>.</a:t>
            </a:r>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43</a:t>
            </a:fld>
            <a:endParaRPr lang="nb-NO"/>
          </a:p>
        </p:txBody>
      </p:sp>
    </p:spTree>
    <p:extLst>
      <p:ext uri="{BB962C8B-B14F-4D97-AF65-F5344CB8AC3E}">
        <p14:creationId xmlns:p14="http://schemas.microsoft.com/office/powerpoint/2010/main" val="3313087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44</a:t>
            </a:fld>
            <a:endParaRPr lang="nb-NO"/>
          </a:p>
        </p:txBody>
      </p:sp>
    </p:spTree>
    <p:extLst>
      <p:ext uri="{BB962C8B-B14F-4D97-AF65-F5344CB8AC3E}">
        <p14:creationId xmlns:p14="http://schemas.microsoft.com/office/powerpoint/2010/main" val="3799537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x-none"/>
              <a:t>(previously NANO@NTNU) </a:t>
            </a:r>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45</a:t>
            </a:fld>
            <a:endParaRPr lang="nb-NO"/>
          </a:p>
        </p:txBody>
      </p:sp>
    </p:spTree>
    <p:extLst>
      <p:ext uri="{BB962C8B-B14F-4D97-AF65-F5344CB8AC3E}">
        <p14:creationId xmlns:p14="http://schemas.microsoft.com/office/powerpoint/2010/main" val="2606363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48</a:t>
            </a:fld>
            <a:endParaRPr lang="nb-NO"/>
          </a:p>
        </p:txBody>
      </p:sp>
    </p:spTree>
    <p:extLst>
      <p:ext uri="{BB962C8B-B14F-4D97-AF65-F5344CB8AC3E}">
        <p14:creationId xmlns:p14="http://schemas.microsoft.com/office/powerpoint/2010/main" val="1571490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49</a:t>
            </a:fld>
            <a:endParaRPr lang="nb-NO"/>
          </a:p>
        </p:txBody>
      </p:sp>
    </p:spTree>
    <p:extLst>
      <p:ext uri="{BB962C8B-B14F-4D97-AF65-F5344CB8AC3E}">
        <p14:creationId xmlns:p14="http://schemas.microsoft.com/office/powerpoint/2010/main" val="662425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362 </a:t>
            </a:r>
            <a:r>
              <a:rPr lang="nb-NO" err="1"/>
              <a:t>PhD</a:t>
            </a:r>
            <a:r>
              <a:rPr lang="nb-NO" baseline="0"/>
              <a:t> </a:t>
            </a:r>
            <a:r>
              <a:rPr lang="nb-NO" baseline="0" err="1"/>
              <a:t>degrees</a:t>
            </a:r>
            <a:r>
              <a:rPr lang="nb-NO" baseline="0"/>
              <a:t> in 2017</a:t>
            </a:r>
          </a:p>
          <a:p>
            <a:r>
              <a:rPr lang="nb-NO" baseline="0"/>
              <a:t>AD: 6</a:t>
            </a:r>
          </a:p>
          <a:p>
            <a:r>
              <a:rPr lang="nb-NO" baseline="0"/>
              <a:t>HF: 18</a:t>
            </a:r>
          </a:p>
          <a:p>
            <a:r>
              <a:rPr lang="nb-NO" baseline="0"/>
              <a:t>IE: 68</a:t>
            </a:r>
          </a:p>
          <a:p>
            <a:r>
              <a:rPr lang="nb-NO"/>
              <a:t>IV: 81</a:t>
            </a:r>
          </a:p>
          <a:p>
            <a:r>
              <a:rPr lang="nb-NO"/>
              <a:t>MH</a:t>
            </a:r>
            <a:r>
              <a:rPr lang="nb-NO" baseline="0"/>
              <a:t>: 78</a:t>
            </a:r>
          </a:p>
          <a:p>
            <a:r>
              <a:rPr lang="nb-NO" baseline="0"/>
              <a:t>NV: 63</a:t>
            </a:r>
          </a:p>
          <a:p>
            <a:r>
              <a:rPr lang="nb-NO" baseline="0"/>
              <a:t>NV: 33</a:t>
            </a:r>
          </a:p>
          <a:p>
            <a:r>
              <a:rPr lang="nb-NO" baseline="0"/>
              <a:t>ØK: 15</a:t>
            </a:r>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50</a:t>
            </a:fld>
            <a:endParaRPr lang="nb-NO"/>
          </a:p>
        </p:txBody>
      </p:sp>
    </p:spTree>
    <p:extLst>
      <p:ext uri="{BB962C8B-B14F-4D97-AF65-F5344CB8AC3E}">
        <p14:creationId xmlns:p14="http://schemas.microsoft.com/office/powerpoint/2010/main" val="2327796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2019:</a:t>
            </a:r>
          </a:p>
          <a:p>
            <a:r>
              <a:rPr lang="en-US" sz="1200" b="0" i="0" u="none" strike="noStrike" kern="1200" dirty="0">
                <a:solidFill>
                  <a:schemeClr val="tx1"/>
                </a:solidFill>
                <a:effectLst/>
                <a:latin typeface="+mn-lt"/>
                <a:ea typeface="+mn-ea"/>
                <a:cs typeface="+mn-cs"/>
              </a:rPr>
              <a:t>	Women	Men	Sum</a:t>
            </a:r>
          </a:p>
          <a:p>
            <a:r>
              <a:rPr lang="en-US" sz="1200" b="0" i="0" u="none" strike="noStrike" kern="1200" dirty="0">
                <a:solidFill>
                  <a:schemeClr val="tx1"/>
                </a:solidFill>
                <a:effectLst/>
                <a:latin typeface="+mn-lt"/>
                <a:ea typeface="+mn-ea"/>
                <a:cs typeface="+mn-cs"/>
              </a:rPr>
              <a:t>AD	5	6	11</a:t>
            </a:r>
          </a:p>
          <a:p>
            <a:r>
              <a:rPr lang="en-US" sz="1200" b="0" i="0" u="none" strike="noStrike" kern="1200" dirty="0">
                <a:solidFill>
                  <a:schemeClr val="tx1"/>
                </a:solidFill>
                <a:effectLst/>
                <a:latin typeface="+mn-lt"/>
                <a:ea typeface="+mn-ea"/>
                <a:cs typeface="+mn-cs"/>
              </a:rPr>
              <a:t>HF	10	6	16</a:t>
            </a:r>
          </a:p>
          <a:p>
            <a:r>
              <a:rPr lang="en-US" sz="1200" b="0" i="0" u="none" strike="noStrike" kern="1200" dirty="0">
                <a:solidFill>
                  <a:schemeClr val="tx1"/>
                </a:solidFill>
                <a:effectLst/>
                <a:latin typeface="+mn-lt"/>
                <a:ea typeface="+mn-ea"/>
                <a:cs typeface="+mn-cs"/>
              </a:rPr>
              <a:t>IE	9	48	57</a:t>
            </a:r>
          </a:p>
          <a:p>
            <a:r>
              <a:rPr lang="en-US" sz="1200" b="0" i="0" u="none" strike="noStrike" kern="1200" dirty="0">
                <a:solidFill>
                  <a:schemeClr val="tx1"/>
                </a:solidFill>
                <a:effectLst/>
                <a:latin typeface="+mn-lt"/>
                <a:ea typeface="+mn-ea"/>
                <a:cs typeface="+mn-cs"/>
              </a:rPr>
              <a:t>IV	29	83	112</a:t>
            </a:r>
          </a:p>
          <a:p>
            <a:r>
              <a:rPr lang="en-US" sz="1200" b="0" i="0" u="none" strike="noStrike" kern="1200" dirty="0">
                <a:solidFill>
                  <a:schemeClr val="tx1"/>
                </a:solidFill>
                <a:effectLst/>
                <a:latin typeface="+mn-lt"/>
                <a:ea typeface="+mn-ea"/>
                <a:cs typeface="+mn-cs"/>
              </a:rPr>
              <a:t>MH	50	33	83</a:t>
            </a:r>
          </a:p>
          <a:p>
            <a:r>
              <a:rPr lang="en-US" sz="1200" b="0" i="0" u="none" strike="noStrike" kern="1200" dirty="0">
                <a:solidFill>
                  <a:schemeClr val="tx1"/>
                </a:solidFill>
                <a:effectLst/>
                <a:latin typeface="+mn-lt"/>
                <a:ea typeface="+mn-ea"/>
                <a:cs typeface="+mn-cs"/>
              </a:rPr>
              <a:t>NV	22	41	63</a:t>
            </a:r>
          </a:p>
          <a:p>
            <a:r>
              <a:rPr lang="en-US" sz="1200" b="0" i="0" u="none" strike="noStrike" kern="1200" dirty="0">
                <a:solidFill>
                  <a:schemeClr val="tx1"/>
                </a:solidFill>
                <a:effectLst/>
                <a:latin typeface="+mn-lt"/>
                <a:ea typeface="+mn-ea"/>
                <a:cs typeface="+mn-cs"/>
              </a:rPr>
              <a:t>SU	15	10	25</a:t>
            </a:r>
          </a:p>
          <a:p>
            <a:r>
              <a:rPr lang="en-US" sz="1200" b="0" i="0" u="none" strike="noStrike" kern="1200" dirty="0">
                <a:solidFill>
                  <a:schemeClr val="tx1"/>
                </a:solidFill>
                <a:effectLst/>
                <a:latin typeface="+mn-lt"/>
                <a:ea typeface="+mn-ea"/>
                <a:cs typeface="+mn-cs"/>
              </a:rPr>
              <a:t>ØK	4	6	10</a:t>
            </a:r>
          </a:p>
          <a:p>
            <a:r>
              <a:rPr lang="en-US" sz="1200" b="0" i="0" u="none" strike="noStrike" kern="1200" dirty="0">
                <a:solidFill>
                  <a:schemeClr val="tx1"/>
                </a:solidFill>
                <a:effectLst/>
                <a:latin typeface="+mn-lt"/>
                <a:ea typeface="+mn-ea"/>
                <a:cs typeface="+mn-cs"/>
              </a:rPr>
              <a:t>	144	233	377</a:t>
            </a:r>
          </a:p>
          <a:p>
            <a:r>
              <a:rPr lang="en-US" sz="1200" b="0" i="0" u="none" strike="noStrike" kern="1200" dirty="0">
                <a:solidFill>
                  <a:schemeClr val="tx1"/>
                </a:solidFill>
                <a:effectLst/>
                <a:latin typeface="+mn-lt"/>
                <a:ea typeface="+mn-ea"/>
                <a:cs typeface="+mn-cs"/>
              </a:rPr>
              <a:t>	38 %	62 %	</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Men – Women = Total</a:t>
            </a:r>
          </a:p>
          <a:p>
            <a:r>
              <a:rPr lang="en-US" sz="1200" b="0" i="0" u="none" strike="noStrike" kern="1200" dirty="0">
                <a:solidFill>
                  <a:schemeClr val="tx1"/>
                </a:solidFill>
                <a:effectLst/>
                <a:latin typeface="+mn-lt"/>
                <a:ea typeface="+mn-ea"/>
                <a:cs typeface="+mn-cs"/>
              </a:rPr>
              <a:t>AD:</a:t>
            </a:r>
            <a:r>
              <a:rPr lang="en-US" dirty="0"/>
              <a:t> </a:t>
            </a:r>
            <a:r>
              <a:rPr lang="en-US" sz="1200" b="0" i="0" u="none" strike="noStrike" kern="1200" dirty="0">
                <a:solidFill>
                  <a:schemeClr val="tx1"/>
                </a:solidFill>
                <a:effectLst/>
                <a:latin typeface="+mn-lt"/>
                <a:ea typeface="+mn-ea"/>
                <a:cs typeface="+mn-cs"/>
              </a:rPr>
              <a:t>3</a:t>
            </a:r>
            <a:r>
              <a:rPr lang="en-US" dirty="0"/>
              <a:t> – </a:t>
            </a:r>
            <a:r>
              <a:rPr lang="en-US" sz="1200" b="0" i="0" u="none" strike="noStrike" kern="1200" dirty="0">
                <a:solidFill>
                  <a:schemeClr val="tx1"/>
                </a:solidFill>
                <a:effectLst/>
                <a:latin typeface="+mn-lt"/>
                <a:ea typeface="+mn-ea"/>
                <a:cs typeface="+mn-cs"/>
              </a:rPr>
              <a:t>3</a:t>
            </a:r>
            <a:r>
              <a:rPr lang="en-US" dirty="0"/>
              <a:t> = </a:t>
            </a:r>
            <a:r>
              <a:rPr lang="en-US" sz="1200" b="0" i="0" u="none" strike="noStrike" kern="1200" dirty="0">
                <a:solidFill>
                  <a:schemeClr val="tx1"/>
                </a:solidFill>
                <a:effectLst/>
                <a:latin typeface="+mn-lt"/>
                <a:ea typeface="+mn-ea"/>
                <a:cs typeface="+mn-cs"/>
              </a:rPr>
              <a:t>6</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HF:</a:t>
            </a:r>
            <a:r>
              <a:rPr lang="en-US" dirty="0"/>
              <a:t> </a:t>
            </a:r>
            <a:r>
              <a:rPr lang="en-US" sz="1200" b="0" i="0" u="none" strike="noStrike" kern="1200" dirty="0">
                <a:solidFill>
                  <a:schemeClr val="tx1"/>
                </a:solidFill>
                <a:effectLst/>
                <a:latin typeface="+mn-lt"/>
                <a:ea typeface="+mn-ea"/>
                <a:cs typeface="+mn-cs"/>
              </a:rPr>
              <a:t>9</a:t>
            </a:r>
            <a:r>
              <a:rPr lang="en-US" dirty="0"/>
              <a:t> – </a:t>
            </a:r>
            <a:r>
              <a:rPr lang="en-US" sz="1200" b="0" i="0" u="none" strike="noStrike" kern="1200" dirty="0">
                <a:solidFill>
                  <a:schemeClr val="tx1"/>
                </a:solidFill>
                <a:effectLst/>
                <a:latin typeface="+mn-lt"/>
                <a:ea typeface="+mn-ea"/>
                <a:cs typeface="+mn-cs"/>
              </a:rPr>
              <a:t>9</a:t>
            </a:r>
            <a:r>
              <a:rPr lang="en-US" dirty="0"/>
              <a:t> = </a:t>
            </a:r>
            <a:r>
              <a:rPr lang="en-US" sz="1200" b="0" i="0" u="none" strike="noStrike" kern="1200" dirty="0">
                <a:solidFill>
                  <a:schemeClr val="tx1"/>
                </a:solidFill>
                <a:effectLst/>
                <a:latin typeface="+mn-lt"/>
                <a:ea typeface="+mn-ea"/>
                <a:cs typeface="+mn-cs"/>
              </a:rPr>
              <a:t>18</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IE:</a:t>
            </a:r>
            <a:r>
              <a:rPr lang="en-US" dirty="0"/>
              <a:t> </a:t>
            </a:r>
            <a:r>
              <a:rPr lang="en-US" sz="1200" b="0" i="0" u="none" strike="noStrike" kern="1200" dirty="0">
                <a:solidFill>
                  <a:schemeClr val="tx1"/>
                </a:solidFill>
                <a:effectLst/>
                <a:latin typeface="+mn-lt"/>
                <a:ea typeface="+mn-ea"/>
                <a:cs typeface="+mn-cs"/>
              </a:rPr>
              <a:t>52</a:t>
            </a:r>
            <a:r>
              <a:rPr lang="en-US" dirty="0"/>
              <a:t> –</a:t>
            </a:r>
            <a:r>
              <a:rPr lang="en-US" baseline="0" dirty="0"/>
              <a:t> </a:t>
            </a:r>
            <a:r>
              <a:rPr lang="en-US" sz="1200" b="0" i="0" u="none" strike="noStrike" kern="1200" dirty="0">
                <a:solidFill>
                  <a:schemeClr val="tx1"/>
                </a:solidFill>
                <a:effectLst/>
                <a:latin typeface="+mn-lt"/>
                <a:ea typeface="+mn-ea"/>
                <a:cs typeface="+mn-cs"/>
              </a:rPr>
              <a:t>16</a:t>
            </a:r>
            <a:r>
              <a:rPr lang="en-US" dirty="0"/>
              <a:t> = </a:t>
            </a:r>
            <a:r>
              <a:rPr lang="en-US" sz="1200" b="0" i="0" u="none" strike="noStrike" kern="1200" dirty="0">
                <a:solidFill>
                  <a:schemeClr val="tx1"/>
                </a:solidFill>
                <a:effectLst/>
                <a:latin typeface="+mn-lt"/>
                <a:ea typeface="+mn-ea"/>
                <a:cs typeface="+mn-cs"/>
              </a:rPr>
              <a:t>68</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IV:</a:t>
            </a:r>
            <a:r>
              <a:rPr lang="en-US" dirty="0"/>
              <a:t> </a:t>
            </a:r>
            <a:r>
              <a:rPr lang="en-US" sz="1200" b="0" i="0" u="none" strike="noStrike" kern="1200" dirty="0">
                <a:solidFill>
                  <a:schemeClr val="tx1"/>
                </a:solidFill>
                <a:effectLst/>
                <a:latin typeface="+mn-lt"/>
                <a:ea typeface="+mn-ea"/>
                <a:cs typeface="+mn-cs"/>
              </a:rPr>
              <a:t>59</a:t>
            </a:r>
            <a:r>
              <a:rPr lang="en-US" dirty="0"/>
              <a:t> – </a:t>
            </a:r>
            <a:r>
              <a:rPr lang="en-US" sz="1200" b="0" i="0" u="none" strike="noStrike" kern="1200" dirty="0">
                <a:solidFill>
                  <a:schemeClr val="tx1"/>
                </a:solidFill>
                <a:effectLst/>
                <a:latin typeface="+mn-lt"/>
                <a:ea typeface="+mn-ea"/>
                <a:cs typeface="+mn-cs"/>
              </a:rPr>
              <a:t>22</a:t>
            </a:r>
            <a:r>
              <a:rPr lang="en-US" dirty="0"/>
              <a:t> = </a:t>
            </a:r>
            <a:r>
              <a:rPr lang="en-US" sz="1200" b="0" i="0" u="none" strike="noStrike" kern="1200" dirty="0">
                <a:solidFill>
                  <a:schemeClr val="tx1"/>
                </a:solidFill>
                <a:effectLst/>
                <a:latin typeface="+mn-lt"/>
                <a:ea typeface="+mn-ea"/>
                <a:cs typeface="+mn-cs"/>
              </a:rPr>
              <a:t>81</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MH:</a:t>
            </a:r>
            <a:r>
              <a:rPr lang="en-US" dirty="0"/>
              <a:t> </a:t>
            </a:r>
            <a:r>
              <a:rPr lang="en-US" sz="1200" b="0" i="0" u="none" strike="noStrike" kern="1200" dirty="0">
                <a:solidFill>
                  <a:schemeClr val="tx1"/>
                </a:solidFill>
                <a:effectLst/>
                <a:latin typeface="+mn-lt"/>
                <a:ea typeface="+mn-ea"/>
                <a:cs typeface="+mn-cs"/>
              </a:rPr>
              <a:t>31</a:t>
            </a:r>
            <a:r>
              <a:rPr lang="en-US" dirty="0"/>
              <a:t> –</a:t>
            </a:r>
            <a:r>
              <a:rPr lang="en-US" baseline="0" dirty="0"/>
              <a:t> </a:t>
            </a:r>
            <a:r>
              <a:rPr lang="en-US" sz="1200" b="0" i="0" u="none" strike="noStrike" kern="1200" dirty="0">
                <a:solidFill>
                  <a:schemeClr val="tx1"/>
                </a:solidFill>
                <a:effectLst/>
                <a:latin typeface="+mn-lt"/>
                <a:ea typeface="+mn-ea"/>
                <a:cs typeface="+mn-cs"/>
              </a:rPr>
              <a:t>48</a:t>
            </a:r>
            <a:r>
              <a:rPr lang="en-US" dirty="0"/>
              <a:t> = </a:t>
            </a:r>
            <a:r>
              <a:rPr lang="en-US" sz="1200" b="0" i="0" u="none" strike="noStrike" kern="1200" dirty="0">
                <a:solidFill>
                  <a:schemeClr val="tx1"/>
                </a:solidFill>
                <a:effectLst/>
                <a:latin typeface="+mn-lt"/>
                <a:ea typeface="+mn-ea"/>
                <a:cs typeface="+mn-cs"/>
              </a:rPr>
              <a:t>79</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NV:</a:t>
            </a:r>
            <a:r>
              <a:rPr lang="en-US" dirty="0"/>
              <a:t> </a:t>
            </a:r>
            <a:r>
              <a:rPr lang="en-US" sz="1200" b="0" i="0" u="none" strike="noStrike" kern="1200" dirty="0">
                <a:solidFill>
                  <a:schemeClr val="tx1"/>
                </a:solidFill>
                <a:effectLst/>
                <a:latin typeface="+mn-lt"/>
                <a:ea typeface="+mn-ea"/>
                <a:cs typeface="+mn-cs"/>
              </a:rPr>
              <a:t>41</a:t>
            </a:r>
            <a:r>
              <a:rPr lang="en-US" dirty="0"/>
              <a:t> – </a:t>
            </a:r>
            <a:r>
              <a:rPr lang="en-US" sz="1200" b="0" i="0" u="none" strike="noStrike" kern="1200" dirty="0">
                <a:solidFill>
                  <a:schemeClr val="tx1"/>
                </a:solidFill>
                <a:effectLst/>
                <a:latin typeface="+mn-lt"/>
                <a:ea typeface="+mn-ea"/>
                <a:cs typeface="+mn-cs"/>
              </a:rPr>
              <a:t>21</a:t>
            </a:r>
            <a:r>
              <a:rPr lang="en-US" dirty="0"/>
              <a:t> = </a:t>
            </a:r>
            <a:r>
              <a:rPr lang="en-US" sz="1200" b="0" i="0" u="none" strike="noStrike" kern="1200" dirty="0">
                <a:solidFill>
                  <a:schemeClr val="tx1"/>
                </a:solidFill>
                <a:effectLst/>
                <a:latin typeface="+mn-lt"/>
                <a:ea typeface="+mn-ea"/>
                <a:cs typeface="+mn-cs"/>
              </a:rPr>
              <a:t>62</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SU:</a:t>
            </a:r>
            <a:r>
              <a:rPr lang="en-US" dirty="0"/>
              <a:t> </a:t>
            </a:r>
            <a:r>
              <a:rPr lang="en-US" sz="1200" b="0" i="0" u="none" strike="noStrike" kern="1200" dirty="0">
                <a:solidFill>
                  <a:schemeClr val="tx1"/>
                </a:solidFill>
                <a:effectLst/>
                <a:latin typeface="+mn-lt"/>
                <a:ea typeface="+mn-ea"/>
                <a:cs typeface="+mn-cs"/>
              </a:rPr>
              <a:t>11</a:t>
            </a:r>
            <a:r>
              <a:rPr lang="en-US" dirty="0"/>
              <a:t> – </a:t>
            </a:r>
            <a:r>
              <a:rPr lang="en-US" sz="1200" b="0" i="0" u="none" strike="noStrike" kern="1200" dirty="0">
                <a:solidFill>
                  <a:schemeClr val="tx1"/>
                </a:solidFill>
                <a:effectLst/>
                <a:latin typeface="+mn-lt"/>
                <a:ea typeface="+mn-ea"/>
                <a:cs typeface="+mn-cs"/>
              </a:rPr>
              <a:t>22</a:t>
            </a:r>
            <a:r>
              <a:rPr lang="en-US" dirty="0"/>
              <a:t> = </a:t>
            </a:r>
            <a:r>
              <a:rPr lang="en-US" sz="1200" b="0" i="0" u="none" strike="noStrike" kern="1200" dirty="0">
                <a:solidFill>
                  <a:schemeClr val="tx1"/>
                </a:solidFill>
                <a:effectLst/>
                <a:latin typeface="+mn-lt"/>
                <a:ea typeface="+mn-ea"/>
                <a:cs typeface="+mn-cs"/>
              </a:rPr>
              <a:t>33</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ØK:</a:t>
            </a:r>
            <a:r>
              <a:rPr lang="en-US" dirty="0"/>
              <a:t> </a:t>
            </a:r>
            <a:r>
              <a:rPr lang="en-US" sz="1200" b="0" i="0" u="none" strike="noStrike" kern="1200" dirty="0">
                <a:solidFill>
                  <a:schemeClr val="tx1"/>
                </a:solidFill>
                <a:effectLst/>
                <a:latin typeface="+mn-lt"/>
                <a:ea typeface="+mn-ea"/>
                <a:cs typeface="+mn-cs"/>
              </a:rPr>
              <a:t>10</a:t>
            </a:r>
            <a:r>
              <a:rPr lang="en-US" dirty="0"/>
              <a:t> – </a:t>
            </a:r>
            <a:r>
              <a:rPr lang="en-US" sz="1200" b="0" i="0" u="none" strike="noStrike" kern="1200" dirty="0">
                <a:solidFill>
                  <a:schemeClr val="tx1"/>
                </a:solidFill>
                <a:effectLst/>
                <a:latin typeface="+mn-lt"/>
                <a:ea typeface="+mn-ea"/>
                <a:cs typeface="+mn-cs"/>
              </a:rPr>
              <a:t>5</a:t>
            </a:r>
            <a:r>
              <a:rPr lang="en-US" dirty="0"/>
              <a:t> = </a:t>
            </a:r>
            <a:r>
              <a:rPr lang="en-US" sz="1200" b="0" i="0" u="none" strike="noStrike" kern="1200" dirty="0">
                <a:solidFill>
                  <a:schemeClr val="tx1"/>
                </a:solidFill>
                <a:effectLst/>
                <a:latin typeface="+mn-lt"/>
                <a:ea typeface="+mn-ea"/>
                <a:cs typeface="+mn-cs"/>
              </a:rPr>
              <a:t>15</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___________________</a:t>
            </a:r>
          </a:p>
          <a:p>
            <a:r>
              <a:rPr lang="en-US" sz="1200" b="0" i="0" u="none" strike="noStrike" kern="1200" dirty="0">
                <a:solidFill>
                  <a:schemeClr val="tx1"/>
                </a:solidFill>
                <a:effectLst/>
                <a:latin typeface="+mn-lt"/>
                <a:ea typeface="+mn-ea"/>
                <a:cs typeface="+mn-cs"/>
              </a:rPr>
              <a:t>Total:</a:t>
            </a:r>
            <a:r>
              <a:rPr lang="en-US" dirty="0"/>
              <a:t> </a:t>
            </a:r>
            <a:r>
              <a:rPr lang="en-US" sz="1200" b="0" i="0" u="none" strike="noStrike" kern="1200" dirty="0">
                <a:solidFill>
                  <a:schemeClr val="tx1"/>
                </a:solidFill>
                <a:effectLst/>
                <a:latin typeface="+mn-lt"/>
                <a:ea typeface="+mn-ea"/>
                <a:cs typeface="+mn-cs"/>
              </a:rPr>
              <a:t>216</a:t>
            </a:r>
            <a:r>
              <a:rPr lang="en-US" dirty="0"/>
              <a:t> – </a:t>
            </a:r>
            <a:r>
              <a:rPr lang="en-US" sz="1200" b="0" i="0" u="none" strike="noStrike" kern="1200" dirty="0">
                <a:solidFill>
                  <a:schemeClr val="tx1"/>
                </a:solidFill>
                <a:effectLst/>
                <a:latin typeface="+mn-lt"/>
                <a:ea typeface="+mn-ea"/>
                <a:cs typeface="+mn-cs"/>
              </a:rPr>
              <a:t>146</a:t>
            </a:r>
            <a:r>
              <a:rPr lang="en-US" dirty="0"/>
              <a:t> = </a:t>
            </a:r>
            <a:r>
              <a:rPr lang="en-US" sz="1200" b="0" i="0" u="none" strike="noStrike" kern="1200" dirty="0">
                <a:solidFill>
                  <a:schemeClr val="tx1"/>
                </a:solidFill>
                <a:effectLst/>
                <a:latin typeface="+mn-lt"/>
                <a:ea typeface="+mn-ea"/>
                <a:cs typeface="+mn-cs"/>
              </a:rPr>
              <a:t>362</a:t>
            </a:r>
            <a:r>
              <a:rPr lang="en-US" dirty="0"/>
              <a:t> </a:t>
            </a:r>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51</a:t>
            </a:fld>
            <a:endParaRPr lang="nb-NO"/>
          </a:p>
        </p:txBody>
      </p:sp>
    </p:spTree>
    <p:extLst>
      <p:ext uri="{BB962C8B-B14F-4D97-AF65-F5344CB8AC3E}">
        <p14:creationId xmlns:p14="http://schemas.microsoft.com/office/powerpoint/2010/main" val="4199497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	Norwegian	International	Totalsum</a:t>
            </a:r>
          </a:p>
          <a:p>
            <a:r>
              <a:rPr lang="nb-NO" sz="1200" b="0" i="0" u="none" strike="noStrike" kern="1200">
                <a:solidFill>
                  <a:schemeClr val="tx1"/>
                </a:solidFill>
                <a:effectLst/>
                <a:latin typeface="+mn-lt"/>
                <a:ea typeface="+mn-ea"/>
                <a:cs typeface="+mn-cs"/>
              </a:rPr>
              <a:t>AD	79	48	127</a:t>
            </a:r>
          </a:p>
          <a:p>
            <a:r>
              <a:rPr lang="nb-NO" sz="1200" b="0" i="0" u="none" strike="noStrike" kern="1200">
                <a:solidFill>
                  <a:schemeClr val="tx1"/>
                </a:solidFill>
                <a:effectLst/>
                <a:latin typeface="+mn-lt"/>
                <a:ea typeface="+mn-ea"/>
                <a:cs typeface="+mn-cs"/>
              </a:rPr>
              <a:t>HF	291	93	384</a:t>
            </a:r>
          </a:p>
          <a:p>
            <a:r>
              <a:rPr lang="nb-NO" sz="1200" b="0" i="0" u="none" strike="noStrike" kern="1200">
                <a:solidFill>
                  <a:schemeClr val="tx1"/>
                </a:solidFill>
                <a:effectLst/>
                <a:latin typeface="+mn-lt"/>
                <a:ea typeface="+mn-ea"/>
                <a:cs typeface="+mn-cs"/>
              </a:rPr>
              <a:t>IE	439	321	760</a:t>
            </a:r>
          </a:p>
          <a:p>
            <a:r>
              <a:rPr lang="nb-NO" sz="1200" b="0" i="0" u="none" strike="noStrike" kern="1200">
                <a:solidFill>
                  <a:schemeClr val="tx1"/>
                </a:solidFill>
                <a:effectLst/>
                <a:latin typeface="+mn-lt"/>
                <a:ea typeface="+mn-ea"/>
                <a:cs typeface="+mn-cs"/>
              </a:rPr>
              <a:t>IV	485	460	945</a:t>
            </a:r>
          </a:p>
          <a:p>
            <a:r>
              <a:rPr lang="nb-NO" sz="1200" b="0" i="0" u="none" strike="noStrike" kern="1200">
                <a:solidFill>
                  <a:schemeClr val="tx1"/>
                </a:solidFill>
                <a:effectLst/>
                <a:latin typeface="+mn-lt"/>
                <a:ea typeface="+mn-ea"/>
                <a:cs typeface="+mn-cs"/>
              </a:rPr>
              <a:t>MH	794	210	1005</a:t>
            </a:r>
          </a:p>
          <a:p>
            <a:r>
              <a:rPr lang="nb-NO" sz="1200" b="0" i="0" u="none" strike="noStrike" kern="1200">
                <a:solidFill>
                  <a:schemeClr val="tx1"/>
                </a:solidFill>
                <a:effectLst/>
                <a:latin typeface="+mn-lt"/>
                <a:ea typeface="+mn-ea"/>
                <a:cs typeface="+mn-cs"/>
              </a:rPr>
              <a:t>NV	402	321	723</a:t>
            </a:r>
          </a:p>
          <a:p>
            <a:r>
              <a:rPr lang="nb-NO" sz="1200" b="0" i="0" u="none" strike="noStrike" kern="1200">
                <a:solidFill>
                  <a:schemeClr val="tx1"/>
                </a:solidFill>
                <a:effectLst/>
                <a:latin typeface="+mn-lt"/>
                <a:ea typeface="+mn-ea"/>
                <a:cs typeface="+mn-cs"/>
              </a:rPr>
              <a:t>SU	565	117	682</a:t>
            </a:r>
          </a:p>
          <a:p>
            <a:r>
              <a:rPr lang="nb-NO" sz="1200" b="0" i="0" u="none" strike="noStrike" kern="1200">
                <a:solidFill>
                  <a:schemeClr val="tx1"/>
                </a:solidFill>
                <a:effectLst/>
                <a:latin typeface="+mn-lt"/>
                <a:ea typeface="+mn-ea"/>
                <a:cs typeface="+mn-cs"/>
              </a:rPr>
              <a:t>VM	35	21	56</a:t>
            </a:r>
          </a:p>
          <a:p>
            <a:r>
              <a:rPr lang="nb-NO" sz="1200" b="0" i="0" u="none" strike="noStrike" kern="1200">
                <a:solidFill>
                  <a:schemeClr val="tx1"/>
                </a:solidFill>
                <a:effectLst/>
                <a:latin typeface="+mn-lt"/>
                <a:ea typeface="+mn-ea"/>
                <a:cs typeface="+mn-cs"/>
              </a:rPr>
              <a:t>ØK	182	59	241</a:t>
            </a:r>
          </a:p>
          <a:p>
            <a:r>
              <a:rPr lang="nb-NO" sz="1200" b="0" i="0" u="none" strike="noStrike" kern="1200">
                <a:solidFill>
                  <a:schemeClr val="tx1"/>
                </a:solidFill>
                <a:effectLst/>
                <a:latin typeface="+mn-lt"/>
                <a:ea typeface="+mn-ea"/>
                <a:cs typeface="+mn-cs"/>
              </a:rPr>
              <a:t>Totalsum	3272	1651	4923</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7</a:t>
            </a:fld>
            <a:endParaRPr lang="nb-NO"/>
          </a:p>
        </p:txBody>
      </p:sp>
    </p:spTree>
    <p:extLst>
      <p:ext uri="{BB962C8B-B14F-4D97-AF65-F5344CB8AC3E}">
        <p14:creationId xmlns:p14="http://schemas.microsoft.com/office/powerpoint/2010/main" val="2279917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a:solidFill>
                  <a:schemeClr val="tx1"/>
                </a:solidFill>
                <a:effectLst/>
                <a:latin typeface="+mn-lt"/>
                <a:ea typeface="+mn-ea"/>
                <a:cs typeface="+mn-cs"/>
              </a:rPr>
              <a:t>2019:</a:t>
            </a:r>
          </a:p>
          <a:p>
            <a:r>
              <a:rPr lang="nb-NO" sz="1200" b="0" i="0" u="none" strike="noStrike" kern="1200" dirty="0">
                <a:solidFill>
                  <a:schemeClr val="tx1"/>
                </a:solidFill>
                <a:effectLst/>
                <a:latin typeface="+mn-lt"/>
                <a:ea typeface="+mn-ea"/>
                <a:cs typeface="+mn-cs"/>
              </a:rPr>
              <a:t>	International	Norwegian	Sum</a:t>
            </a:r>
          </a:p>
          <a:p>
            <a:r>
              <a:rPr lang="nb-NO" sz="1200" b="0" i="0" u="none" strike="noStrike" kern="1200" dirty="0">
                <a:solidFill>
                  <a:schemeClr val="tx1"/>
                </a:solidFill>
                <a:effectLst/>
                <a:latin typeface="+mn-lt"/>
                <a:ea typeface="+mn-ea"/>
                <a:cs typeface="+mn-cs"/>
              </a:rPr>
              <a:t>AD	7	4	11</a:t>
            </a:r>
          </a:p>
          <a:p>
            <a:r>
              <a:rPr lang="nb-NO" sz="1200" b="0" i="0" u="none" strike="noStrike" kern="1200" dirty="0">
                <a:solidFill>
                  <a:schemeClr val="tx1"/>
                </a:solidFill>
                <a:effectLst/>
                <a:latin typeface="+mn-lt"/>
                <a:ea typeface="+mn-ea"/>
                <a:cs typeface="+mn-cs"/>
              </a:rPr>
              <a:t>HF	2	14	16</a:t>
            </a:r>
          </a:p>
          <a:p>
            <a:r>
              <a:rPr lang="nb-NO" sz="1200" b="0" i="0" u="none" strike="noStrike" kern="1200" dirty="0">
                <a:solidFill>
                  <a:schemeClr val="tx1"/>
                </a:solidFill>
                <a:effectLst/>
                <a:latin typeface="+mn-lt"/>
                <a:ea typeface="+mn-ea"/>
                <a:cs typeface="+mn-cs"/>
              </a:rPr>
              <a:t>IE	30	27	57</a:t>
            </a:r>
          </a:p>
          <a:p>
            <a:r>
              <a:rPr lang="nb-NO" sz="1200" b="0" i="0" u="none" strike="noStrike" kern="1200" dirty="0">
                <a:solidFill>
                  <a:schemeClr val="tx1"/>
                </a:solidFill>
                <a:effectLst/>
                <a:latin typeface="+mn-lt"/>
                <a:ea typeface="+mn-ea"/>
                <a:cs typeface="+mn-cs"/>
              </a:rPr>
              <a:t>IV	58	54	112</a:t>
            </a:r>
          </a:p>
          <a:p>
            <a:r>
              <a:rPr lang="nb-NO" sz="1200" b="0" i="0" u="none" strike="noStrike" kern="1200" dirty="0">
                <a:solidFill>
                  <a:schemeClr val="tx1"/>
                </a:solidFill>
                <a:effectLst/>
                <a:latin typeface="+mn-lt"/>
                <a:ea typeface="+mn-ea"/>
                <a:cs typeface="+mn-cs"/>
              </a:rPr>
              <a:t>MH	20	63	83</a:t>
            </a:r>
          </a:p>
          <a:p>
            <a:r>
              <a:rPr lang="nb-NO" sz="1200" b="0" i="0" u="none" strike="noStrike" kern="1200" dirty="0">
                <a:solidFill>
                  <a:schemeClr val="tx1"/>
                </a:solidFill>
                <a:effectLst/>
                <a:latin typeface="+mn-lt"/>
                <a:ea typeface="+mn-ea"/>
                <a:cs typeface="+mn-cs"/>
              </a:rPr>
              <a:t>NV	30	33	63</a:t>
            </a:r>
          </a:p>
          <a:p>
            <a:r>
              <a:rPr lang="nb-NO" sz="1200" b="0" i="0" u="none" strike="noStrike" kern="1200" dirty="0">
                <a:solidFill>
                  <a:schemeClr val="tx1"/>
                </a:solidFill>
                <a:effectLst/>
                <a:latin typeface="+mn-lt"/>
                <a:ea typeface="+mn-ea"/>
                <a:cs typeface="+mn-cs"/>
              </a:rPr>
              <a:t>SU	5	20	25</a:t>
            </a:r>
          </a:p>
          <a:p>
            <a:r>
              <a:rPr lang="nb-NO" sz="1200" b="0" i="0" u="none" strike="noStrike" kern="1200" dirty="0">
                <a:solidFill>
                  <a:schemeClr val="tx1"/>
                </a:solidFill>
                <a:effectLst/>
                <a:latin typeface="+mn-lt"/>
                <a:ea typeface="+mn-ea"/>
                <a:cs typeface="+mn-cs"/>
              </a:rPr>
              <a:t>ØK	1	9	10</a:t>
            </a:r>
          </a:p>
          <a:p>
            <a:r>
              <a:rPr lang="nb-NO" sz="1200" b="0" i="0" u="none" strike="noStrike" kern="1200" dirty="0">
                <a:solidFill>
                  <a:schemeClr val="tx1"/>
                </a:solidFill>
                <a:effectLst/>
                <a:latin typeface="+mn-lt"/>
                <a:ea typeface="+mn-ea"/>
                <a:cs typeface="+mn-cs"/>
              </a:rPr>
              <a:t>	153	224	377</a:t>
            </a:r>
          </a:p>
          <a:p>
            <a:endParaRPr lang="nb-NO" sz="1200" b="0" i="0" u="none" strike="noStrike" kern="1200" dirty="0">
              <a:solidFill>
                <a:schemeClr val="tx1"/>
              </a:solidFill>
              <a:effectLst/>
              <a:latin typeface="+mn-lt"/>
              <a:ea typeface="+mn-ea"/>
              <a:cs typeface="+mn-cs"/>
            </a:endParaRPr>
          </a:p>
          <a:p>
            <a:endParaRPr lang="nb-NO" sz="1200" b="0" i="0" u="none" strike="noStrike" kern="1200" dirty="0">
              <a:solidFill>
                <a:schemeClr val="tx1"/>
              </a:solidFill>
              <a:effectLst/>
              <a:latin typeface="+mn-lt"/>
              <a:ea typeface="+mn-ea"/>
              <a:cs typeface="+mn-cs"/>
            </a:endParaRPr>
          </a:p>
          <a:p>
            <a:endParaRPr lang="nb-NO" sz="1200" b="0" i="0" u="none" strike="noStrike" kern="1200" dirty="0">
              <a:solidFill>
                <a:schemeClr val="tx1"/>
              </a:solidFill>
              <a:effectLst/>
              <a:latin typeface="+mn-lt"/>
              <a:ea typeface="+mn-ea"/>
              <a:cs typeface="+mn-cs"/>
            </a:endParaRPr>
          </a:p>
          <a:p>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Norwegian – International = Total</a:t>
            </a:r>
          </a:p>
          <a:p>
            <a:r>
              <a:rPr lang="nb-NO" sz="1200" b="0" i="0" u="none" strike="noStrike" kern="1200" dirty="0">
                <a:solidFill>
                  <a:schemeClr val="tx1"/>
                </a:solidFill>
                <a:effectLst/>
                <a:latin typeface="+mn-lt"/>
                <a:ea typeface="+mn-ea"/>
                <a:cs typeface="+mn-cs"/>
              </a:rPr>
              <a:t>AD:</a:t>
            </a:r>
            <a:r>
              <a:rPr lang="nb-NO" dirty="0"/>
              <a:t> </a:t>
            </a:r>
            <a:r>
              <a:rPr lang="nb-NO" sz="1200" b="0" i="0" u="none" strike="noStrike" kern="1200" dirty="0">
                <a:solidFill>
                  <a:schemeClr val="tx1"/>
                </a:solidFill>
                <a:effectLst/>
                <a:latin typeface="+mn-lt"/>
                <a:ea typeface="+mn-ea"/>
                <a:cs typeface="+mn-cs"/>
              </a:rPr>
              <a:t>3</a:t>
            </a:r>
            <a:r>
              <a:rPr lang="nb-NO" dirty="0"/>
              <a:t> – </a:t>
            </a:r>
            <a:r>
              <a:rPr lang="nb-NO" sz="1200" b="0" i="0" u="none" strike="noStrike" kern="1200" dirty="0">
                <a:solidFill>
                  <a:schemeClr val="tx1"/>
                </a:solidFill>
                <a:effectLst/>
                <a:latin typeface="+mn-lt"/>
                <a:ea typeface="+mn-ea"/>
                <a:cs typeface="+mn-cs"/>
              </a:rPr>
              <a:t>3</a:t>
            </a:r>
            <a:r>
              <a:rPr lang="nb-NO" dirty="0"/>
              <a:t> = </a:t>
            </a:r>
            <a:r>
              <a:rPr lang="nb-NO" sz="1200" b="0" i="0" u="none" strike="noStrike" kern="1200" dirty="0">
                <a:solidFill>
                  <a:schemeClr val="tx1"/>
                </a:solidFill>
                <a:effectLst/>
                <a:latin typeface="+mn-lt"/>
                <a:ea typeface="+mn-ea"/>
                <a:cs typeface="+mn-cs"/>
              </a:rPr>
              <a:t>6</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HF:</a:t>
            </a:r>
            <a:r>
              <a:rPr lang="nb-NO" dirty="0"/>
              <a:t> </a:t>
            </a:r>
            <a:r>
              <a:rPr lang="nb-NO" sz="1200" b="0" i="0" u="none" strike="noStrike" kern="1200" dirty="0">
                <a:solidFill>
                  <a:schemeClr val="tx1"/>
                </a:solidFill>
                <a:effectLst/>
                <a:latin typeface="+mn-lt"/>
                <a:ea typeface="+mn-ea"/>
                <a:cs typeface="+mn-cs"/>
              </a:rPr>
              <a:t>14</a:t>
            </a:r>
            <a:r>
              <a:rPr lang="nb-NO" dirty="0"/>
              <a:t> – </a:t>
            </a:r>
            <a:r>
              <a:rPr lang="nb-NO" sz="1200" b="0" i="0" u="none" strike="noStrike" kern="1200" dirty="0">
                <a:solidFill>
                  <a:schemeClr val="tx1"/>
                </a:solidFill>
                <a:effectLst/>
                <a:latin typeface="+mn-lt"/>
                <a:ea typeface="+mn-ea"/>
                <a:cs typeface="+mn-cs"/>
              </a:rPr>
              <a:t>4</a:t>
            </a:r>
            <a:r>
              <a:rPr lang="nb-NO" dirty="0"/>
              <a:t> = </a:t>
            </a:r>
            <a:r>
              <a:rPr lang="nb-NO" sz="1200" b="0" i="0" u="none" strike="noStrike" kern="1200" dirty="0">
                <a:solidFill>
                  <a:schemeClr val="tx1"/>
                </a:solidFill>
                <a:effectLst/>
                <a:latin typeface="+mn-lt"/>
                <a:ea typeface="+mn-ea"/>
                <a:cs typeface="+mn-cs"/>
              </a:rPr>
              <a:t>18</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IE:</a:t>
            </a:r>
            <a:r>
              <a:rPr lang="nb-NO" dirty="0"/>
              <a:t> </a:t>
            </a:r>
            <a:r>
              <a:rPr lang="nb-NO" sz="1200" b="0" i="0" u="none" strike="noStrike" kern="1200" dirty="0">
                <a:solidFill>
                  <a:schemeClr val="tx1"/>
                </a:solidFill>
                <a:effectLst/>
                <a:latin typeface="+mn-lt"/>
                <a:ea typeface="+mn-ea"/>
                <a:cs typeface="+mn-cs"/>
              </a:rPr>
              <a:t>31</a:t>
            </a:r>
            <a:r>
              <a:rPr lang="nb-NO" dirty="0"/>
              <a:t> – </a:t>
            </a:r>
            <a:r>
              <a:rPr lang="nb-NO" sz="1200" b="0" i="0" u="none" strike="noStrike" kern="1200" dirty="0">
                <a:solidFill>
                  <a:schemeClr val="tx1"/>
                </a:solidFill>
                <a:effectLst/>
                <a:latin typeface="+mn-lt"/>
                <a:ea typeface="+mn-ea"/>
                <a:cs typeface="+mn-cs"/>
              </a:rPr>
              <a:t>37</a:t>
            </a:r>
            <a:r>
              <a:rPr lang="nb-NO" dirty="0"/>
              <a:t> = </a:t>
            </a:r>
            <a:r>
              <a:rPr lang="nb-NO" sz="1200" b="0" i="0" u="none" strike="noStrike" kern="1200" dirty="0">
                <a:solidFill>
                  <a:schemeClr val="tx1"/>
                </a:solidFill>
                <a:effectLst/>
                <a:latin typeface="+mn-lt"/>
                <a:ea typeface="+mn-ea"/>
                <a:cs typeface="+mn-cs"/>
              </a:rPr>
              <a:t>68</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IV:</a:t>
            </a:r>
            <a:r>
              <a:rPr lang="nb-NO" dirty="0"/>
              <a:t> </a:t>
            </a:r>
            <a:r>
              <a:rPr lang="nb-NO" sz="1200" b="0" i="0" u="none" strike="noStrike" kern="1200" dirty="0">
                <a:solidFill>
                  <a:schemeClr val="tx1"/>
                </a:solidFill>
                <a:effectLst/>
                <a:latin typeface="+mn-lt"/>
                <a:ea typeface="+mn-ea"/>
                <a:cs typeface="+mn-cs"/>
              </a:rPr>
              <a:t>28</a:t>
            </a:r>
            <a:r>
              <a:rPr lang="nb-NO" dirty="0"/>
              <a:t> – </a:t>
            </a:r>
            <a:r>
              <a:rPr lang="nb-NO" sz="1200" b="0" i="0" u="none" strike="noStrike" kern="1200" dirty="0">
                <a:solidFill>
                  <a:schemeClr val="tx1"/>
                </a:solidFill>
                <a:effectLst/>
                <a:latin typeface="+mn-lt"/>
                <a:ea typeface="+mn-ea"/>
                <a:cs typeface="+mn-cs"/>
              </a:rPr>
              <a:t>53</a:t>
            </a:r>
            <a:r>
              <a:rPr lang="nb-NO" dirty="0"/>
              <a:t> = </a:t>
            </a:r>
            <a:r>
              <a:rPr lang="nb-NO" sz="1200" b="0" i="0" u="none" strike="noStrike" kern="1200" dirty="0">
                <a:solidFill>
                  <a:schemeClr val="tx1"/>
                </a:solidFill>
                <a:effectLst/>
                <a:latin typeface="+mn-lt"/>
                <a:ea typeface="+mn-ea"/>
                <a:cs typeface="+mn-cs"/>
              </a:rPr>
              <a:t>81</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MH:</a:t>
            </a:r>
            <a:r>
              <a:rPr lang="nb-NO" dirty="0"/>
              <a:t> </a:t>
            </a:r>
            <a:r>
              <a:rPr lang="nb-NO" sz="1200" b="0" i="0" u="none" strike="noStrike" kern="1200" dirty="0">
                <a:solidFill>
                  <a:schemeClr val="tx1"/>
                </a:solidFill>
                <a:effectLst/>
                <a:latin typeface="+mn-lt"/>
                <a:ea typeface="+mn-ea"/>
                <a:cs typeface="+mn-cs"/>
              </a:rPr>
              <a:t>63 –</a:t>
            </a:r>
            <a:r>
              <a:rPr lang="nb-NO" dirty="0"/>
              <a:t> </a:t>
            </a:r>
            <a:r>
              <a:rPr lang="nb-NO" sz="1200" b="0" i="0" u="none" strike="noStrike" kern="1200" dirty="0">
                <a:solidFill>
                  <a:schemeClr val="tx1"/>
                </a:solidFill>
                <a:effectLst/>
                <a:latin typeface="+mn-lt"/>
                <a:ea typeface="+mn-ea"/>
                <a:cs typeface="+mn-cs"/>
              </a:rPr>
              <a:t>16</a:t>
            </a:r>
            <a:r>
              <a:rPr lang="nb-NO" dirty="0"/>
              <a:t> =</a:t>
            </a:r>
            <a:r>
              <a:rPr lang="nb-NO" baseline="0" dirty="0"/>
              <a:t> </a:t>
            </a:r>
            <a:r>
              <a:rPr lang="nb-NO" sz="1200" b="0" i="0" u="none" strike="noStrike" kern="1200" dirty="0">
                <a:solidFill>
                  <a:schemeClr val="tx1"/>
                </a:solidFill>
                <a:effectLst/>
                <a:latin typeface="+mn-lt"/>
                <a:ea typeface="+mn-ea"/>
                <a:cs typeface="+mn-cs"/>
              </a:rPr>
              <a:t>79</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NV:</a:t>
            </a:r>
            <a:r>
              <a:rPr lang="nb-NO" dirty="0"/>
              <a:t> </a:t>
            </a:r>
            <a:r>
              <a:rPr lang="nb-NO" sz="1200" b="0" i="0" u="none" strike="noStrike" kern="1200" dirty="0">
                <a:solidFill>
                  <a:schemeClr val="tx1"/>
                </a:solidFill>
                <a:effectLst/>
                <a:latin typeface="+mn-lt"/>
                <a:ea typeface="+mn-ea"/>
                <a:cs typeface="+mn-cs"/>
              </a:rPr>
              <a:t>27</a:t>
            </a:r>
            <a:r>
              <a:rPr lang="nb-NO" dirty="0"/>
              <a:t> – </a:t>
            </a:r>
            <a:r>
              <a:rPr lang="nb-NO" sz="1200" b="0" i="0" u="none" strike="noStrike" kern="1200" dirty="0">
                <a:solidFill>
                  <a:schemeClr val="tx1"/>
                </a:solidFill>
                <a:effectLst/>
                <a:latin typeface="+mn-lt"/>
                <a:ea typeface="+mn-ea"/>
                <a:cs typeface="+mn-cs"/>
              </a:rPr>
              <a:t>35</a:t>
            </a:r>
            <a:r>
              <a:rPr lang="nb-NO" dirty="0"/>
              <a:t> = </a:t>
            </a:r>
            <a:r>
              <a:rPr lang="nb-NO" sz="1200" b="0" i="0" u="none" strike="noStrike" kern="1200" dirty="0">
                <a:solidFill>
                  <a:schemeClr val="tx1"/>
                </a:solidFill>
                <a:effectLst/>
                <a:latin typeface="+mn-lt"/>
                <a:ea typeface="+mn-ea"/>
                <a:cs typeface="+mn-cs"/>
              </a:rPr>
              <a:t>62</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SU:</a:t>
            </a:r>
            <a:r>
              <a:rPr lang="nb-NO" dirty="0"/>
              <a:t> </a:t>
            </a:r>
            <a:r>
              <a:rPr lang="nb-NO" sz="1200" b="0" i="0" u="none" strike="noStrike" kern="1200" dirty="0">
                <a:solidFill>
                  <a:schemeClr val="tx1"/>
                </a:solidFill>
                <a:effectLst/>
                <a:latin typeface="+mn-lt"/>
                <a:ea typeface="+mn-ea"/>
                <a:cs typeface="+mn-cs"/>
              </a:rPr>
              <a:t>27</a:t>
            </a:r>
            <a:r>
              <a:rPr lang="nb-NO" dirty="0"/>
              <a:t> – </a:t>
            </a:r>
            <a:r>
              <a:rPr lang="nb-NO" sz="1200" b="0" i="0" u="none" strike="noStrike" kern="1200" dirty="0">
                <a:solidFill>
                  <a:schemeClr val="tx1"/>
                </a:solidFill>
                <a:effectLst/>
                <a:latin typeface="+mn-lt"/>
                <a:ea typeface="+mn-ea"/>
                <a:cs typeface="+mn-cs"/>
              </a:rPr>
              <a:t>6</a:t>
            </a:r>
            <a:r>
              <a:rPr lang="nb-NO" dirty="0"/>
              <a:t> = </a:t>
            </a:r>
            <a:r>
              <a:rPr lang="nb-NO" sz="1200" b="0" i="0" u="none" strike="noStrike" kern="1200" dirty="0">
                <a:solidFill>
                  <a:schemeClr val="tx1"/>
                </a:solidFill>
                <a:effectLst/>
                <a:latin typeface="+mn-lt"/>
                <a:ea typeface="+mn-ea"/>
                <a:cs typeface="+mn-cs"/>
              </a:rPr>
              <a:t>33</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ØK:</a:t>
            </a:r>
            <a:r>
              <a:rPr lang="nb-NO" dirty="0"/>
              <a:t> </a:t>
            </a:r>
            <a:r>
              <a:rPr lang="nb-NO" sz="1200" b="0" i="0" u="none" strike="noStrike" kern="1200" dirty="0">
                <a:solidFill>
                  <a:schemeClr val="tx1"/>
                </a:solidFill>
                <a:effectLst/>
                <a:latin typeface="+mn-lt"/>
                <a:ea typeface="+mn-ea"/>
                <a:cs typeface="+mn-cs"/>
              </a:rPr>
              <a:t>12</a:t>
            </a:r>
            <a:r>
              <a:rPr lang="nb-NO" dirty="0"/>
              <a:t> – </a:t>
            </a:r>
            <a:r>
              <a:rPr lang="nb-NO" sz="1200" b="0" i="0" u="none" strike="noStrike" kern="1200" dirty="0">
                <a:solidFill>
                  <a:schemeClr val="tx1"/>
                </a:solidFill>
                <a:effectLst/>
                <a:latin typeface="+mn-lt"/>
                <a:ea typeface="+mn-ea"/>
                <a:cs typeface="+mn-cs"/>
              </a:rPr>
              <a:t>3</a:t>
            </a:r>
            <a:r>
              <a:rPr lang="nb-NO" dirty="0"/>
              <a:t> = </a:t>
            </a:r>
            <a:r>
              <a:rPr lang="nb-NO" sz="1200" b="0" i="0" u="none" strike="noStrike" kern="1200" dirty="0">
                <a:solidFill>
                  <a:schemeClr val="tx1"/>
                </a:solidFill>
                <a:effectLst/>
                <a:latin typeface="+mn-lt"/>
                <a:ea typeface="+mn-ea"/>
                <a:cs typeface="+mn-cs"/>
              </a:rPr>
              <a:t>15</a:t>
            </a:r>
            <a:r>
              <a:rPr lang="nb-NO" dirty="0"/>
              <a:t> </a:t>
            </a:r>
          </a:p>
          <a:p>
            <a:r>
              <a:rPr lang="nb-NO" sz="1200" b="0" i="0" u="none" strike="noStrike" kern="1200" dirty="0">
                <a:solidFill>
                  <a:schemeClr val="tx1"/>
                </a:solidFill>
                <a:effectLst/>
                <a:latin typeface="+mn-lt"/>
                <a:ea typeface="+mn-ea"/>
                <a:cs typeface="+mn-cs"/>
              </a:rPr>
              <a:t>_______________________</a:t>
            </a:r>
          </a:p>
          <a:p>
            <a:r>
              <a:rPr lang="nb-NO" sz="1200" b="0" i="0" u="none" strike="noStrike" kern="1200" dirty="0">
                <a:solidFill>
                  <a:schemeClr val="tx1"/>
                </a:solidFill>
                <a:effectLst/>
                <a:latin typeface="+mn-lt"/>
                <a:ea typeface="+mn-ea"/>
                <a:cs typeface="+mn-cs"/>
              </a:rPr>
              <a:t>Total:</a:t>
            </a:r>
            <a:r>
              <a:rPr lang="nb-NO" dirty="0"/>
              <a:t> </a:t>
            </a:r>
            <a:r>
              <a:rPr lang="nb-NO" sz="1200" b="0" i="0" u="none" strike="noStrike" kern="1200" dirty="0">
                <a:solidFill>
                  <a:schemeClr val="tx1"/>
                </a:solidFill>
                <a:effectLst/>
                <a:latin typeface="+mn-lt"/>
                <a:ea typeface="+mn-ea"/>
                <a:cs typeface="+mn-cs"/>
              </a:rPr>
              <a:t>205</a:t>
            </a:r>
            <a:r>
              <a:rPr lang="nb-NO" dirty="0"/>
              <a:t> – </a:t>
            </a:r>
            <a:r>
              <a:rPr lang="nb-NO" sz="1200" b="0" i="0" u="none" strike="noStrike" kern="1200" dirty="0">
                <a:solidFill>
                  <a:schemeClr val="tx1"/>
                </a:solidFill>
                <a:effectLst/>
                <a:latin typeface="+mn-lt"/>
                <a:ea typeface="+mn-ea"/>
                <a:cs typeface="+mn-cs"/>
              </a:rPr>
              <a:t>157</a:t>
            </a:r>
            <a:r>
              <a:rPr lang="nb-NO" dirty="0"/>
              <a:t> = </a:t>
            </a:r>
            <a:r>
              <a:rPr lang="nb-NO" sz="1200" b="0" i="0" u="none" strike="noStrike" kern="1200" dirty="0">
                <a:solidFill>
                  <a:schemeClr val="tx1"/>
                </a:solidFill>
                <a:effectLst/>
                <a:latin typeface="+mn-lt"/>
                <a:ea typeface="+mn-ea"/>
                <a:cs typeface="+mn-cs"/>
              </a:rPr>
              <a:t>362</a:t>
            </a:r>
            <a:r>
              <a:rPr lang="nb-NO" dirty="0"/>
              <a:t> </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52</a:t>
            </a:fld>
            <a:endParaRPr lang="nb-NO"/>
          </a:p>
        </p:txBody>
      </p:sp>
    </p:spTree>
    <p:extLst>
      <p:ext uri="{BB962C8B-B14F-4D97-AF65-F5344CB8AC3E}">
        <p14:creationId xmlns:p14="http://schemas.microsoft.com/office/powerpoint/2010/main" val="2730891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2019:</a:t>
            </a:r>
            <a:endParaRPr lang="en-US"/>
          </a:p>
          <a:p>
            <a:r>
              <a:rPr lang="nb-NO"/>
              <a:t>Women - Men</a:t>
            </a:r>
            <a:endParaRPr lang="en-US"/>
          </a:p>
          <a:p>
            <a:r>
              <a:rPr lang="nb-NO"/>
              <a:t>144 - 233</a:t>
            </a:r>
            <a:endParaRPr lang="en-US"/>
          </a:p>
          <a:p>
            <a:r>
              <a:rPr lang="nb-NO"/>
              <a:t>38 % - 62 %</a:t>
            </a:r>
          </a:p>
          <a:p>
            <a:endParaRPr lang="nb-NO" dirty="0">
              <a:cs typeface="Calibri"/>
            </a:endParaRPr>
          </a:p>
          <a:p>
            <a:endParaRPr lang="nb-NO" dirty="0">
              <a:cs typeface="Calibri"/>
            </a:endParaRPr>
          </a:p>
          <a:p>
            <a:endParaRPr lang="nb-NO" dirty="0"/>
          </a:p>
          <a:p>
            <a:r>
              <a:rPr lang="nb-NO"/>
              <a:t>2017</a:t>
            </a:r>
          </a:p>
          <a:p>
            <a:r>
              <a:rPr lang="nb-NO"/>
              <a:t>Men 216 (60 %)</a:t>
            </a:r>
          </a:p>
          <a:p>
            <a:r>
              <a:rPr lang="nb-NO" err="1"/>
              <a:t>Women</a:t>
            </a:r>
            <a:r>
              <a:rPr lang="nb-NO"/>
              <a:t> 146 (40 %)</a:t>
            </a:r>
          </a:p>
          <a:p>
            <a:r>
              <a:rPr lang="nb-NO"/>
              <a:t>Total 362</a:t>
            </a:r>
          </a:p>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54</a:t>
            </a:fld>
            <a:endParaRPr lang="nb-NO"/>
          </a:p>
        </p:txBody>
      </p:sp>
    </p:spTree>
    <p:extLst>
      <p:ext uri="{BB962C8B-B14F-4D97-AF65-F5344CB8AC3E}">
        <p14:creationId xmlns:p14="http://schemas.microsoft.com/office/powerpoint/2010/main" val="3218109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Open Science: </a:t>
            </a:r>
            <a:r>
              <a:rPr lang="nb-NO" i="1" err="1"/>
              <a:t>open</a:t>
            </a:r>
            <a:r>
              <a:rPr lang="nb-NO" i="1"/>
              <a:t> and </a:t>
            </a:r>
            <a:r>
              <a:rPr lang="nb-NO" i="1" err="1"/>
              <a:t>free</a:t>
            </a:r>
            <a:r>
              <a:rPr lang="nb-NO" i="1"/>
              <a:t> </a:t>
            </a:r>
            <a:r>
              <a:rPr lang="nb-NO" i="1" err="1"/>
              <a:t>sharing</a:t>
            </a:r>
            <a:r>
              <a:rPr lang="nb-NO" i="1"/>
              <a:t> </a:t>
            </a:r>
            <a:r>
              <a:rPr lang="nb-NO" i="1" err="1"/>
              <a:t>of</a:t>
            </a:r>
            <a:r>
              <a:rPr lang="nb-NO" i="1"/>
              <a:t> </a:t>
            </a:r>
            <a:r>
              <a:rPr lang="nb-NO" i="1" err="1"/>
              <a:t>knowledge</a:t>
            </a:r>
            <a:r>
              <a:rPr lang="nb-NO" i="1"/>
              <a:t>.</a:t>
            </a:r>
            <a:r>
              <a:rPr lang="nb-NO" i="0"/>
              <a:t> </a:t>
            </a:r>
            <a:r>
              <a:rPr lang="nb-NO" i="0" err="1"/>
              <a:t>But</a:t>
            </a:r>
            <a:r>
              <a:rPr lang="nb-NO" i="0"/>
              <a:t> Open Science has </a:t>
            </a:r>
            <a:r>
              <a:rPr lang="nb-NO" i="0" err="1"/>
              <a:t>the</a:t>
            </a:r>
            <a:r>
              <a:rPr lang="nb-NO" i="0"/>
              <a:t> motto «As </a:t>
            </a:r>
            <a:r>
              <a:rPr lang="nb-NO" i="0" err="1"/>
              <a:t>open</a:t>
            </a:r>
            <a:r>
              <a:rPr lang="nb-NO" i="0"/>
              <a:t> as </a:t>
            </a:r>
            <a:r>
              <a:rPr lang="nb-NO" i="0" err="1"/>
              <a:t>possible</a:t>
            </a:r>
            <a:r>
              <a:rPr lang="nb-NO" i="0"/>
              <a:t>, as </a:t>
            </a:r>
            <a:r>
              <a:rPr lang="nb-NO" i="0" err="1"/>
              <a:t>closed</a:t>
            </a:r>
            <a:r>
              <a:rPr lang="nb-NO" i="0"/>
              <a:t> as </a:t>
            </a:r>
            <a:r>
              <a:rPr lang="nb-NO" i="0" err="1"/>
              <a:t>necessary</a:t>
            </a:r>
            <a:r>
              <a:rPr lang="nb-NO" i="0"/>
              <a:t>», and </a:t>
            </a:r>
            <a:r>
              <a:rPr lang="nb-NO" i="0" err="1"/>
              <a:t>emphasizes</a:t>
            </a:r>
            <a:r>
              <a:rPr lang="nb-NO" i="0"/>
              <a:t> </a:t>
            </a:r>
            <a:r>
              <a:rPr lang="nb-NO" i="0" err="1"/>
              <a:t>responsible</a:t>
            </a:r>
            <a:r>
              <a:rPr lang="nb-NO" i="0"/>
              <a:t> and </a:t>
            </a:r>
            <a:r>
              <a:rPr lang="nb-NO" i="0" err="1"/>
              <a:t>ethical</a:t>
            </a:r>
            <a:r>
              <a:rPr lang="nb-NO" i="0"/>
              <a:t> </a:t>
            </a:r>
            <a:r>
              <a:rPr lang="nb-NO" i="0" err="1"/>
              <a:t>research</a:t>
            </a:r>
            <a:r>
              <a:rPr lang="nb-NO" i="0"/>
              <a:t>, and </a:t>
            </a:r>
            <a:r>
              <a:rPr lang="nb-NO" i="0" err="1"/>
              <a:t>the</a:t>
            </a:r>
            <a:r>
              <a:rPr lang="nb-NO" i="0"/>
              <a:t> </a:t>
            </a:r>
            <a:r>
              <a:rPr lang="nb-NO" i="0" err="1"/>
              <a:t>balancing</a:t>
            </a:r>
            <a:r>
              <a:rPr lang="nb-NO" i="0"/>
              <a:t> </a:t>
            </a:r>
            <a:r>
              <a:rPr lang="nb-NO" i="0" err="1"/>
              <a:t>of</a:t>
            </a:r>
            <a:r>
              <a:rPr lang="nb-NO" i="0"/>
              <a:t> different </a:t>
            </a:r>
            <a:r>
              <a:rPr lang="nb-NO" i="0" err="1"/>
              <a:t>concerns</a:t>
            </a:r>
            <a:r>
              <a:rPr lang="nb-NO" i="0"/>
              <a:t>. This is in line </a:t>
            </a:r>
            <a:r>
              <a:rPr lang="nb-NO" i="0" err="1"/>
              <a:t>with</a:t>
            </a:r>
            <a:r>
              <a:rPr lang="nb-NO" i="0"/>
              <a:t> </a:t>
            </a:r>
            <a:r>
              <a:rPr lang="nb-NO" i="0" err="1"/>
              <a:t>NTNU’s</a:t>
            </a:r>
            <a:r>
              <a:rPr lang="nb-NO" i="0"/>
              <a:t> «Knowledge for a </a:t>
            </a:r>
            <a:r>
              <a:rPr lang="nb-NO" i="0" err="1"/>
              <a:t>better</a:t>
            </a:r>
            <a:r>
              <a:rPr lang="nb-NO" i="0"/>
              <a:t> </a:t>
            </a:r>
            <a:r>
              <a:rPr lang="nb-NO" i="0" err="1"/>
              <a:t>world</a:t>
            </a:r>
            <a:r>
              <a:rPr lang="nb-NO" i="0"/>
              <a:t>».</a:t>
            </a:r>
          </a:p>
          <a:p>
            <a:r>
              <a:rPr lang="nb-NO" i="0"/>
              <a:t>NTNU </a:t>
            </a:r>
            <a:r>
              <a:rPr lang="nb-NO" i="0" err="1"/>
              <a:t>would</a:t>
            </a:r>
            <a:r>
              <a:rPr lang="nb-NO" i="0"/>
              <a:t> like to </a:t>
            </a:r>
            <a:r>
              <a:rPr lang="nb-NO" i="0" err="1"/>
              <a:t>highlight</a:t>
            </a:r>
            <a:r>
              <a:rPr lang="nb-NO" i="0"/>
              <a:t> </a:t>
            </a:r>
            <a:r>
              <a:rPr lang="nb-NO" i="0" err="1"/>
              <a:t>four</a:t>
            </a:r>
            <a:r>
              <a:rPr lang="nb-NO" i="0"/>
              <a:t> </a:t>
            </a:r>
            <a:r>
              <a:rPr lang="nb-NO" i="0" err="1"/>
              <a:t>essential</a:t>
            </a:r>
            <a:r>
              <a:rPr lang="nb-NO" i="0"/>
              <a:t> </a:t>
            </a:r>
            <a:r>
              <a:rPr lang="nb-NO" i="0" err="1"/>
              <a:t>values</a:t>
            </a:r>
            <a:r>
              <a:rPr lang="nb-NO" i="0"/>
              <a:t> and ideals as </a:t>
            </a:r>
            <a:r>
              <a:rPr lang="nb-NO" i="0" err="1"/>
              <a:t>the</a:t>
            </a:r>
            <a:r>
              <a:rPr lang="nb-NO" i="0"/>
              <a:t> basis for </a:t>
            </a:r>
            <a:r>
              <a:rPr lang="nb-NO" i="0" err="1"/>
              <a:t>the</a:t>
            </a:r>
            <a:r>
              <a:rPr lang="nb-NO" i="0"/>
              <a:t> </a:t>
            </a:r>
            <a:r>
              <a:rPr lang="nb-NO" i="0" err="1"/>
              <a:t>work</a:t>
            </a:r>
            <a:r>
              <a:rPr lang="nb-NO" i="0"/>
              <a:t> </a:t>
            </a:r>
            <a:r>
              <a:rPr lang="nb-NO" i="0" err="1"/>
              <a:t>with</a:t>
            </a:r>
            <a:r>
              <a:rPr lang="nb-NO" i="0"/>
              <a:t> Open Science:</a:t>
            </a:r>
          </a:p>
          <a:p>
            <a:r>
              <a:rPr lang="nb-NO" i="0"/>
              <a:t>-Collaboration: Research is an </a:t>
            </a:r>
            <a:r>
              <a:rPr lang="nb-NO" i="0" err="1"/>
              <a:t>enterprise</a:t>
            </a:r>
            <a:r>
              <a:rPr lang="nb-NO" i="0"/>
              <a:t> </a:t>
            </a:r>
            <a:r>
              <a:rPr lang="nb-NO" i="0" err="1"/>
              <a:t>based</a:t>
            </a:r>
            <a:r>
              <a:rPr lang="nb-NO" i="0"/>
              <a:t> </a:t>
            </a:r>
            <a:r>
              <a:rPr lang="nb-NO" i="0" err="1"/>
              <a:t>on</a:t>
            </a:r>
            <a:r>
              <a:rPr lang="nb-NO" i="0"/>
              <a:t> </a:t>
            </a:r>
            <a:r>
              <a:rPr lang="nb-NO" i="0" err="1"/>
              <a:t>cooperative</a:t>
            </a:r>
            <a:r>
              <a:rPr lang="nb-NO" i="0"/>
              <a:t> </a:t>
            </a:r>
            <a:r>
              <a:rPr lang="nb-NO" i="0" err="1"/>
              <a:t>work</a:t>
            </a:r>
            <a:r>
              <a:rPr lang="nb-NO" i="0"/>
              <a:t>, and </a:t>
            </a:r>
            <a:r>
              <a:rPr lang="nb-NO" i="0" err="1"/>
              <a:t>builds</a:t>
            </a:r>
            <a:r>
              <a:rPr lang="nb-NO" i="0"/>
              <a:t> </a:t>
            </a:r>
            <a:r>
              <a:rPr lang="nb-NO" i="0" err="1"/>
              <a:t>on</a:t>
            </a:r>
            <a:r>
              <a:rPr lang="nb-NO" i="0"/>
              <a:t> </a:t>
            </a:r>
            <a:r>
              <a:rPr lang="nb-NO" i="0" err="1"/>
              <a:t>knowledge</a:t>
            </a:r>
            <a:r>
              <a:rPr lang="nb-NO" i="0"/>
              <a:t> </a:t>
            </a:r>
            <a:r>
              <a:rPr lang="nb-NO" i="0" err="1"/>
              <a:t>that</a:t>
            </a:r>
            <a:r>
              <a:rPr lang="nb-NO" i="0"/>
              <a:t> </a:t>
            </a:r>
            <a:r>
              <a:rPr lang="nb-NO" i="0" err="1"/>
              <a:t>others</a:t>
            </a:r>
            <a:r>
              <a:rPr lang="nb-NO" i="0"/>
              <a:t> have </a:t>
            </a:r>
            <a:r>
              <a:rPr lang="nb-NO" i="0" err="1"/>
              <a:t>produced</a:t>
            </a:r>
            <a:endParaRPr lang="nb-NO" i="0"/>
          </a:p>
          <a:p>
            <a:r>
              <a:rPr lang="nb-NO" i="0"/>
              <a:t>-</a:t>
            </a:r>
            <a:r>
              <a:rPr lang="nb-NO" i="0" err="1"/>
              <a:t>Dissemination</a:t>
            </a:r>
            <a:r>
              <a:rPr lang="nb-NO" i="0"/>
              <a:t>: Research output </a:t>
            </a:r>
            <a:r>
              <a:rPr lang="nb-NO" i="0" err="1"/>
              <a:t>should</a:t>
            </a:r>
            <a:r>
              <a:rPr lang="nb-NO" i="0"/>
              <a:t> be </a:t>
            </a:r>
            <a:r>
              <a:rPr lang="nb-NO" i="0" err="1"/>
              <a:t>shared</a:t>
            </a:r>
            <a:r>
              <a:rPr lang="nb-NO" i="0"/>
              <a:t> and </a:t>
            </a:r>
            <a:r>
              <a:rPr lang="nb-NO" i="0" err="1"/>
              <a:t>made</a:t>
            </a:r>
            <a:r>
              <a:rPr lang="nb-NO" i="0"/>
              <a:t> </a:t>
            </a:r>
            <a:r>
              <a:rPr lang="nb-NO" i="0" err="1"/>
              <a:t>accessible</a:t>
            </a:r>
            <a:r>
              <a:rPr lang="nb-NO" i="0"/>
              <a:t>, </a:t>
            </a:r>
            <a:r>
              <a:rPr lang="nb-NO" i="0" err="1"/>
              <a:t>both</a:t>
            </a:r>
            <a:r>
              <a:rPr lang="nb-NO" i="0"/>
              <a:t> for </a:t>
            </a:r>
            <a:r>
              <a:rPr lang="nb-NO" i="0" err="1"/>
              <a:t>other</a:t>
            </a:r>
            <a:r>
              <a:rPr lang="nb-NO" i="0"/>
              <a:t> </a:t>
            </a:r>
            <a:r>
              <a:rPr lang="nb-NO" i="0" err="1"/>
              <a:t>researchers</a:t>
            </a:r>
            <a:r>
              <a:rPr lang="nb-NO" i="0"/>
              <a:t> as </a:t>
            </a:r>
            <a:r>
              <a:rPr lang="nb-NO" i="0" err="1"/>
              <a:t>well</a:t>
            </a:r>
            <a:r>
              <a:rPr lang="nb-NO" i="0"/>
              <a:t> as </a:t>
            </a:r>
            <a:r>
              <a:rPr lang="nb-NO" i="0" err="1"/>
              <a:t>the</a:t>
            </a:r>
            <a:r>
              <a:rPr lang="nb-NO" i="0"/>
              <a:t> rest </a:t>
            </a:r>
            <a:r>
              <a:rPr lang="nb-NO" i="0" err="1"/>
              <a:t>of</a:t>
            </a:r>
            <a:r>
              <a:rPr lang="nb-NO" i="0"/>
              <a:t> </a:t>
            </a:r>
            <a:r>
              <a:rPr lang="nb-NO" i="0" err="1"/>
              <a:t>society</a:t>
            </a:r>
            <a:endParaRPr lang="nb-NO" i="0"/>
          </a:p>
          <a:p>
            <a:r>
              <a:rPr lang="nb-NO" i="0"/>
              <a:t>-</a:t>
            </a:r>
            <a:r>
              <a:rPr lang="nb-NO" i="0" err="1"/>
              <a:t>Transparency</a:t>
            </a:r>
            <a:r>
              <a:rPr lang="nb-NO" i="0"/>
              <a:t>: </a:t>
            </a:r>
            <a:r>
              <a:rPr lang="nb-NO" i="0" err="1"/>
              <a:t>Opening</a:t>
            </a:r>
            <a:r>
              <a:rPr lang="nb-NO" i="0"/>
              <a:t> up </a:t>
            </a:r>
            <a:r>
              <a:rPr lang="nb-NO" i="0" err="1"/>
              <a:t>the</a:t>
            </a:r>
            <a:r>
              <a:rPr lang="nb-NO" i="0"/>
              <a:t> </a:t>
            </a:r>
            <a:r>
              <a:rPr lang="nb-NO" i="0" err="1"/>
              <a:t>reserach</a:t>
            </a:r>
            <a:r>
              <a:rPr lang="nb-NO" i="0"/>
              <a:t> </a:t>
            </a:r>
            <a:r>
              <a:rPr lang="nb-NO" i="0" err="1"/>
              <a:t>process</a:t>
            </a:r>
            <a:r>
              <a:rPr lang="nb-NO" i="0"/>
              <a:t> from </a:t>
            </a:r>
            <a:r>
              <a:rPr lang="nb-NO" i="0" err="1"/>
              <a:t>beginning</a:t>
            </a:r>
            <a:r>
              <a:rPr lang="nb-NO" i="0"/>
              <a:t> to end, </a:t>
            </a:r>
            <a:r>
              <a:rPr lang="nb-NO" i="0" err="1"/>
              <a:t>including</a:t>
            </a:r>
            <a:r>
              <a:rPr lang="nb-NO" i="0"/>
              <a:t> </a:t>
            </a:r>
            <a:r>
              <a:rPr lang="nb-NO" i="0" err="1"/>
              <a:t>methods</a:t>
            </a:r>
            <a:r>
              <a:rPr lang="nb-NO" i="0"/>
              <a:t>, </a:t>
            </a:r>
            <a:r>
              <a:rPr lang="nb-NO" i="0" err="1"/>
              <a:t>procedures</a:t>
            </a:r>
            <a:r>
              <a:rPr lang="nb-NO" i="0"/>
              <a:t>, </a:t>
            </a:r>
            <a:r>
              <a:rPr lang="nb-NO" i="0" err="1"/>
              <a:t>results</a:t>
            </a:r>
            <a:r>
              <a:rPr lang="nb-NO" i="0"/>
              <a:t> and </a:t>
            </a:r>
            <a:r>
              <a:rPr lang="nb-NO" i="0" err="1"/>
              <a:t>ethical</a:t>
            </a:r>
            <a:r>
              <a:rPr lang="nb-NO" i="0"/>
              <a:t> </a:t>
            </a:r>
            <a:r>
              <a:rPr lang="nb-NO" i="0" err="1"/>
              <a:t>considerations</a:t>
            </a:r>
            <a:r>
              <a:rPr lang="nb-NO" i="0"/>
              <a:t>, to </a:t>
            </a:r>
            <a:r>
              <a:rPr lang="nb-NO" i="0" err="1"/>
              <a:t>ensure</a:t>
            </a:r>
            <a:r>
              <a:rPr lang="nb-NO" i="0"/>
              <a:t> </a:t>
            </a:r>
            <a:r>
              <a:rPr lang="nb-NO" i="0" err="1"/>
              <a:t>quality</a:t>
            </a:r>
            <a:r>
              <a:rPr lang="nb-NO" i="0"/>
              <a:t> and </a:t>
            </a:r>
            <a:r>
              <a:rPr lang="nb-NO" i="0" err="1"/>
              <a:t>integrity</a:t>
            </a:r>
            <a:endParaRPr lang="nb-NO" i="0"/>
          </a:p>
          <a:p>
            <a:r>
              <a:rPr lang="nb-NO" i="0"/>
              <a:t>-</a:t>
            </a:r>
            <a:r>
              <a:rPr lang="nb-NO" i="0" err="1"/>
              <a:t>Reproducibility</a:t>
            </a:r>
            <a:r>
              <a:rPr lang="nb-NO" i="0"/>
              <a:t>: Research </a:t>
            </a:r>
            <a:r>
              <a:rPr lang="nb-NO" i="0" err="1"/>
              <a:t>results</a:t>
            </a:r>
            <a:r>
              <a:rPr lang="nb-NO" i="0"/>
              <a:t> </a:t>
            </a:r>
            <a:r>
              <a:rPr lang="nb-NO" i="0" err="1"/>
              <a:t>should</a:t>
            </a:r>
            <a:r>
              <a:rPr lang="nb-NO" i="0"/>
              <a:t> be </a:t>
            </a:r>
            <a:r>
              <a:rPr lang="nb-NO" i="0" err="1"/>
              <a:t>validated</a:t>
            </a:r>
            <a:r>
              <a:rPr lang="nb-NO" i="0"/>
              <a:t> and </a:t>
            </a:r>
            <a:r>
              <a:rPr lang="nb-NO" i="0" err="1"/>
              <a:t>reproduced</a:t>
            </a:r>
            <a:endParaRPr lang="nb-NO" i="0"/>
          </a:p>
          <a:p>
            <a:r>
              <a:rPr lang="nb-NO" i="0"/>
              <a:t>Open Science = Science done right!</a:t>
            </a:r>
          </a:p>
          <a:p>
            <a:endParaRPr lang="nb-NO"/>
          </a:p>
        </p:txBody>
      </p:sp>
      <p:sp>
        <p:nvSpPr>
          <p:cNvPr id="4" name="Plassholder for lysbildenummer 3"/>
          <p:cNvSpPr>
            <a:spLocks noGrp="1"/>
          </p:cNvSpPr>
          <p:nvPr>
            <p:ph type="sldNum" sz="quarter" idx="5"/>
          </p:nvPr>
        </p:nvSpPr>
        <p:spPr/>
        <p:txBody>
          <a:bodyPr/>
          <a:lstStyle/>
          <a:p>
            <a:fld id="{2D6F550F-E1FD-4FCE-BDB6-D169D0563244}" type="slidenum">
              <a:rPr lang="nb-NO" smtClean="0"/>
              <a:t>57</a:t>
            </a:fld>
            <a:endParaRPr lang="nb-NO"/>
          </a:p>
        </p:txBody>
      </p:sp>
    </p:spTree>
    <p:extLst>
      <p:ext uri="{BB962C8B-B14F-4D97-AF65-F5344CB8AC3E}">
        <p14:creationId xmlns:p14="http://schemas.microsoft.com/office/powerpoint/2010/main" val="1840630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Open Science is an </a:t>
            </a:r>
            <a:r>
              <a:rPr lang="nb-NO" err="1"/>
              <a:t>umbrella</a:t>
            </a:r>
            <a:r>
              <a:rPr lang="nb-NO"/>
              <a:t> term </a:t>
            </a:r>
            <a:r>
              <a:rPr lang="nb-NO" err="1"/>
              <a:t>which</a:t>
            </a:r>
            <a:r>
              <a:rPr lang="nb-NO"/>
              <a:t> </a:t>
            </a:r>
            <a:r>
              <a:rPr lang="nb-NO" err="1"/>
              <a:t>includes</a:t>
            </a:r>
            <a:r>
              <a:rPr lang="nb-NO"/>
              <a:t> </a:t>
            </a:r>
            <a:r>
              <a:rPr lang="nb-NO" err="1"/>
              <a:t>several</a:t>
            </a:r>
            <a:r>
              <a:rPr lang="nb-NO"/>
              <a:t> </a:t>
            </a:r>
            <a:r>
              <a:rPr lang="nb-NO" err="1"/>
              <a:t>aspects</a:t>
            </a:r>
            <a:r>
              <a:rPr lang="nb-NO"/>
              <a:t> or </a:t>
            </a:r>
            <a:r>
              <a:rPr lang="nb-NO" err="1"/>
              <a:t>topics</a:t>
            </a:r>
            <a:r>
              <a:rPr lang="nb-NO"/>
              <a:t>. NTNU </a:t>
            </a:r>
            <a:r>
              <a:rPr lang="nb-NO" err="1"/>
              <a:t>focuses</a:t>
            </a:r>
            <a:r>
              <a:rPr lang="nb-NO"/>
              <a:t> </a:t>
            </a:r>
            <a:r>
              <a:rPr lang="nb-NO" err="1"/>
              <a:t>on</a:t>
            </a:r>
            <a:r>
              <a:rPr lang="nb-NO"/>
              <a:t> </a:t>
            </a:r>
            <a:r>
              <a:rPr lang="nb-NO" err="1"/>
              <a:t>the</a:t>
            </a:r>
            <a:r>
              <a:rPr lang="nb-NO"/>
              <a:t> </a:t>
            </a:r>
            <a:r>
              <a:rPr lang="nb-NO" err="1"/>
              <a:t>following</a:t>
            </a:r>
            <a:r>
              <a:rPr lang="nb-NO"/>
              <a:t> areas:</a:t>
            </a:r>
          </a:p>
          <a:p>
            <a:r>
              <a:rPr lang="nb-NO"/>
              <a:t>-Open Access to </a:t>
            </a:r>
            <a:r>
              <a:rPr lang="nb-NO" err="1"/>
              <a:t>research</a:t>
            </a:r>
            <a:r>
              <a:rPr lang="nb-NO"/>
              <a:t> </a:t>
            </a:r>
            <a:r>
              <a:rPr lang="nb-NO" err="1"/>
              <a:t>publications</a:t>
            </a:r>
            <a:endParaRPr lang="nb-NO"/>
          </a:p>
          <a:p>
            <a:r>
              <a:rPr lang="nb-NO"/>
              <a:t>-Open Data; </a:t>
            </a:r>
            <a:r>
              <a:rPr lang="nb-NO" err="1"/>
              <a:t>sharing</a:t>
            </a:r>
            <a:r>
              <a:rPr lang="nb-NO"/>
              <a:t>, as </a:t>
            </a:r>
            <a:r>
              <a:rPr lang="nb-NO" err="1"/>
              <a:t>well</a:t>
            </a:r>
            <a:r>
              <a:rPr lang="nb-NO"/>
              <a:t> as </a:t>
            </a:r>
            <a:r>
              <a:rPr lang="nb-NO" err="1"/>
              <a:t>good</a:t>
            </a:r>
            <a:r>
              <a:rPr lang="nb-NO"/>
              <a:t> management, </a:t>
            </a:r>
            <a:r>
              <a:rPr lang="nb-NO" err="1"/>
              <a:t>of</a:t>
            </a:r>
            <a:r>
              <a:rPr lang="nb-NO"/>
              <a:t> </a:t>
            </a:r>
            <a:r>
              <a:rPr lang="nb-NO" err="1"/>
              <a:t>reserach</a:t>
            </a:r>
            <a:r>
              <a:rPr lang="nb-NO"/>
              <a:t> data</a:t>
            </a:r>
          </a:p>
          <a:p>
            <a:r>
              <a:rPr lang="nb-NO"/>
              <a:t>-Open Source; </a:t>
            </a:r>
            <a:r>
              <a:rPr lang="nb-NO" err="1"/>
              <a:t>sharing</a:t>
            </a:r>
            <a:r>
              <a:rPr lang="nb-NO"/>
              <a:t>/</a:t>
            </a:r>
            <a:r>
              <a:rPr lang="nb-NO" err="1"/>
              <a:t>publishing</a:t>
            </a:r>
            <a:r>
              <a:rPr lang="nb-NO"/>
              <a:t> </a:t>
            </a:r>
            <a:r>
              <a:rPr lang="nb-NO" err="1"/>
              <a:t>code</a:t>
            </a:r>
            <a:r>
              <a:rPr lang="nb-NO"/>
              <a:t>, scripts, </a:t>
            </a:r>
            <a:r>
              <a:rPr lang="nb-NO" err="1"/>
              <a:t>models</a:t>
            </a:r>
            <a:r>
              <a:rPr lang="nb-NO"/>
              <a:t> and software in </a:t>
            </a:r>
            <a:r>
              <a:rPr lang="nb-NO" err="1"/>
              <a:t>research</a:t>
            </a:r>
            <a:endParaRPr lang="nb-NO"/>
          </a:p>
          <a:p>
            <a:r>
              <a:rPr lang="nb-NO"/>
              <a:t>-Citizen Science; </a:t>
            </a:r>
            <a:r>
              <a:rPr lang="nb-NO" err="1"/>
              <a:t>involving</a:t>
            </a:r>
            <a:r>
              <a:rPr lang="nb-NO"/>
              <a:t> </a:t>
            </a:r>
            <a:r>
              <a:rPr lang="nb-NO" err="1"/>
              <a:t>users</a:t>
            </a:r>
            <a:r>
              <a:rPr lang="nb-NO"/>
              <a:t> and non-scientists in </a:t>
            </a:r>
            <a:r>
              <a:rPr lang="nb-NO" err="1"/>
              <a:t>reserach</a:t>
            </a:r>
            <a:r>
              <a:rPr lang="nb-NO"/>
              <a:t> </a:t>
            </a:r>
            <a:r>
              <a:rPr lang="nb-NO" err="1"/>
              <a:t>projects</a:t>
            </a:r>
            <a:endParaRPr lang="nb-NO"/>
          </a:p>
          <a:p>
            <a:r>
              <a:rPr lang="nb-NO"/>
              <a:t>-Open </a:t>
            </a:r>
            <a:r>
              <a:rPr lang="nb-NO" err="1"/>
              <a:t>Educational</a:t>
            </a:r>
            <a:r>
              <a:rPr lang="nb-NO"/>
              <a:t> Resources; </a:t>
            </a:r>
            <a:r>
              <a:rPr lang="nb-NO" err="1"/>
              <a:t>making</a:t>
            </a:r>
            <a:r>
              <a:rPr lang="nb-NO"/>
              <a:t> training materials </a:t>
            </a:r>
            <a:r>
              <a:rPr lang="nb-NO" err="1"/>
              <a:t>openly</a:t>
            </a:r>
            <a:r>
              <a:rPr lang="nb-NO"/>
              <a:t> available</a:t>
            </a:r>
          </a:p>
          <a:p>
            <a:endParaRPr lang="nb-NO"/>
          </a:p>
        </p:txBody>
      </p:sp>
      <p:sp>
        <p:nvSpPr>
          <p:cNvPr id="4" name="Plassholder for lysbildenummer 3"/>
          <p:cNvSpPr>
            <a:spLocks noGrp="1"/>
          </p:cNvSpPr>
          <p:nvPr>
            <p:ph type="sldNum" sz="quarter" idx="5"/>
          </p:nvPr>
        </p:nvSpPr>
        <p:spPr/>
        <p:txBody>
          <a:bodyPr/>
          <a:lstStyle/>
          <a:p>
            <a:fld id="{2D6F550F-E1FD-4FCE-BDB6-D169D0563244}" type="slidenum">
              <a:rPr lang="nb-NO" smtClean="0"/>
              <a:t>58</a:t>
            </a:fld>
            <a:endParaRPr lang="nb-NO"/>
          </a:p>
        </p:txBody>
      </p:sp>
    </p:spTree>
    <p:extLst>
      <p:ext uri="{BB962C8B-B14F-4D97-AF65-F5344CB8AC3E}">
        <p14:creationId xmlns:p14="http://schemas.microsoft.com/office/powerpoint/2010/main" val="2808372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C58024A4-EF8F-4F95-9C4A-FBFE475D5F48}" type="slidenum">
              <a:rPr lang="nb-NO" smtClean="0"/>
              <a:t>59</a:t>
            </a:fld>
            <a:endParaRPr lang="nb-NO"/>
          </a:p>
        </p:txBody>
      </p:sp>
    </p:spTree>
    <p:extLst>
      <p:ext uri="{BB962C8B-B14F-4D97-AF65-F5344CB8AC3E}">
        <p14:creationId xmlns:p14="http://schemas.microsoft.com/office/powerpoint/2010/main" val="3725183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a:solidFill>
                  <a:schemeClr val="tx1"/>
                </a:solidFill>
                <a:effectLst/>
                <a:latin typeface="+mn-lt"/>
                <a:ea typeface="+mn-ea"/>
                <a:cs typeface="+mn-cs"/>
              </a:rPr>
              <a:t>2012: 122 </a:t>
            </a:r>
          </a:p>
          <a:p>
            <a:r>
              <a:rPr lang="nb-NO" sz="1200" b="0" i="0" u="none" strike="noStrike" kern="1200" dirty="0">
                <a:solidFill>
                  <a:schemeClr val="tx1"/>
                </a:solidFill>
                <a:effectLst/>
                <a:latin typeface="+mn-lt"/>
                <a:ea typeface="+mn-ea"/>
                <a:cs typeface="+mn-cs"/>
              </a:rPr>
              <a:t>2013:</a:t>
            </a:r>
            <a:r>
              <a:rPr lang="nb-NO" sz="1200" b="0" i="0" u="none" strike="noStrike" kern="1200" baseline="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146</a:t>
            </a:r>
          </a:p>
          <a:p>
            <a:r>
              <a:rPr lang="nb-NO" sz="1200" b="0" i="0" u="none" strike="noStrike" kern="1200" dirty="0">
                <a:solidFill>
                  <a:schemeClr val="tx1"/>
                </a:solidFill>
                <a:effectLst/>
                <a:latin typeface="+mn-lt"/>
                <a:ea typeface="+mn-ea"/>
                <a:cs typeface="+mn-cs"/>
              </a:rPr>
              <a:t>2014: 118</a:t>
            </a:r>
          </a:p>
          <a:p>
            <a:r>
              <a:rPr lang="nb-NO" sz="1200" b="0" i="0" u="none" strike="noStrike" kern="1200" dirty="0">
                <a:solidFill>
                  <a:schemeClr val="tx1"/>
                </a:solidFill>
                <a:effectLst/>
                <a:latin typeface="+mn-lt"/>
                <a:ea typeface="+mn-ea"/>
                <a:cs typeface="+mn-cs"/>
              </a:rPr>
              <a:t>2015: 125</a:t>
            </a:r>
          </a:p>
          <a:p>
            <a:r>
              <a:rPr lang="nb-NO" sz="1200" b="0" i="0" u="none" strike="noStrike" kern="1200" dirty="0">
                <a:solidFill>
                  <a:schemeClr val="tx1"/>
                </a:solidFill>
                <a:effectLst/>
                <a:latin typeface="+mn-lt"/>
                <a:ea typeface="+mn-ea"/>
                <a:cs typeface="+mn-cs"/>
              </a:rPr>
              <a:t>2016: 117</a:t>
            </a:r>
          </a:p>
          <a:p>
            <a:r>
              <a:rPr lang="nb-NO" sz="1200" b="0" i="0" u="none" strike="noStrike" kern="1200" dirty="0">
                <a:solidFill>
                  <a:schemeClr val="tx1"/>
                </a:solidFill>
                <a:effectLst/>
                <a:latin typeface="+mn-lt"/>
                <a:ea typeface="+mn-ea"/>
                <a:cs typeface="+mn-cs"/>
              </a:rPr>
              <a:t>2017: 137</a:t>
            </a:r>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60</a:t>
            </a:fld>
            <a:endParaRPr lang="nb-NO"/>
          </a:p>
        </p:txBody>
      </p:sp>
    </p:spTree>
    <p:extLst>
      <p:ext uri="{BB962C8B-B14F-4D97-AF65-F5344CB8AC3E}">
        <p14:creationId xmlns:p14="http://schemas.microsoft.com/office/powerpoint/2010/main" val="2691700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62</a:t>
            </a:fld>
            <a:endParaRPr lang="nb-NO"/>
          </a:p>
        </p:txBody>
      </p:sp>
    </p:spTree>
    <p:extLst>
      <p:ext uri="{BB962C8B-B14F-4D97-AF65-F5344CB8AC3E}">
        <p14:creationId xmlns:p14="http://schemas.microsoft.com/office/powerpoint/2010/main" val="3123168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64</a:t>
            </a:fld>
            <a:endParaRPr lang="nb-NO"/>
          </a:p>
        </p:txBody>
      </p:sp>
    </p:spTree>
    <p:extLst>
      <p:ext uri="{BB962C8B-B14F-4D97-AF65-F5344CB8AC3E}">
        <p14:creationId xmlns:p14="http://schemas.microsoft.com/office/powerpoint/2010/main" val="4179701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a:solidFill>
                  <a:schemeClr val="tx1"/>
                </a:solidFill>
                <a:effectLst/>
                <a:latin typeface="+mn-lt"/>
                <a:ea typeface="+mn-ea"/>
                <a:cs typeface="+mn-cs"/>
              </a:rPr>
              <a:t>2012: 122 </a:t>
            </a:r>
          </a:p>
          <a:p>
            <a:r>
              <a:rPr lang="nb-NO" sz="1200" b="0" i="0" u="none" strike="noStrike" kern="1200">
                <a:solidFill>
                  <a:schemeClr val="tx1"/>
                </a:solidFill>
                <a:effectLst/>
                <a:latin typeface="+mn-lt"/>
                <a:ea typeface="+mn-ea"/>
                <a:cs typeface="+mn-cs"/>
              </a:rPr>
              <a:t>2013:</a:t>
            </a:r>
            <a:r>
              <a:rPr lang="nb-NO" sz="1200" b="0" i="0" u="none" strike="noStrike" kern="1200" baseline="0">
                <a:solidFill>
                  <a:schemeClr val="tx1"/>
                </a:solidFill>
                <a:effectLst/>
                <a:latin typeface="+mn-lt"/>
                <a:ea typeface="+mn-ea"/>
                <a:cs typeface="+mn-cs"/>
              </a:rPr>
              <a:t> </a:t>
            </a:r>
            <a:r>
              <a:rPr lang="nb-NO" sz="1200" b="0" i="0" u="none" strike="noStrike" kern="1200">
                <a:solidFill>
                  <a:schemeClr val="tx1"/>
                </a:solidFill>
                <a:effectLst/>
                <a:latin typeface="+mn-lt"/>
                <a:ea typeface="+mn-ea"/>
                <a:cs typeface="+mn-cs"/>
              </a:rPr>
              <a:t>146</a:t>
            </a:r>
          </a:p>
          <a:p>
            <a:r>
              <a:rPr lang="nb-NO" sz="1200" b="0" i="0" u="none" strike="noStrike" kern="1200">
                <a:solidFill>
                  <a:schemeClr val="tx1"/>
                </a:solidFill>
                <a:effectLst/>
                <a:latin typeface="+mn-lt"/>
                <a:ea typeface="+mn-ea"/>
                <a:cs typeface="+mn-cs"/>
              </a:rPr>
              <a:t>2014: 118</a:t>
            </a:r>
          </a:p>
          <a:p>
            <a:r>
              <a:rPr lang="nb-NO" sz="1200" b="0" i="0" u="none" strike="noStrike" kern="1200">
                <a:solidFill>
                  <a:schemeClr val="tx1"/>
                </a:solidFill>
                <a:effectLst/>
                <a:latin typeface="+mn-lt"/>
                <a:ea typeface="+mn-ea"/>
                <a:cs typeface="+mn-cs"/>
              </a:rPr>
              <a:t>2015: 125</a:t>
            </a:r>
          </a:p>
          <a:p>
            <a:r>
              <a:rPr lang="nb-NO" sz="1200" b="0" i="0" u="none" strike="noStrike" kern="1200">
                <a:solidFill>
                  <a:schemeClr val="tx1"/>
                </a:solidFill>
                <a:effectLst/>
                <a:latin typeface="+mn-lt"/>
                <a:ea typeface="+mn-ea"/>
                <a:cs typeface="+mn-cs"/>
              </a:rPr>
              <a:t>2016: 117</a:t>
            </a:r>
          </a:p>
          <a:p>
            <a:r>
              <a:rPr lang="nb-NO" sz="1200" b="0" i="0" u="none" strike="noStrike" kern="1200">
                <a:solidFill>
                  <a:schemeClr val="tx1"/>
                </a:solidFill>
                <a:effectLst/>
                <a:latin typeface="+mn-lt"/>
                <a:ea typeface="+mn-ea"/>
                <a:cs typeface="+mn-cs"/>
              </a:rPr>
              <a:t>2017: 137</a:t>
            </a:r>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65</a:t>
            </a:fld>
            <a:endParaRPr lang="nb-NO"/>
          </a:p>
        </p:txBody>
      </p:sp>
    </p:spTree>
    <p:extLst>
      <p:ext uri="{BB962C8B-B14F-4D97-AF65-F5344CB8AC3E}">
        <p14:creationId xmlns:p14="http://schemas.microsoft.com/office/powerpoint/2010/main" val="3611411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68</a:t>
            </a:fld>
            <a:endParaRPr lang="nb-NO"/>
          </a:p>
        </p:txBody>
      </p:sp>
    </p:spTree>
    <p:extLst>
      <p:ext uri="{BB962C8B-B14F-4D97-AF65-F5344CB8AC3E}">
        <p14:creationId xmlns:p14="http://schemas.microsoft.com/office/powerpoint/2010/main" val="2032132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10</a:t>
            </a:fld>
            <a:endParaRPr lang="nb-NO"/>
          </a:p>
        </p:txBody>
      </p:sp>
    </p:spTree>
    <p:extLst>
      <p:ext uri="{BB962C8B-B14F-4D97-AF65-F5344CB8AC3E}">
        <p14:creationId xmlns:p14="http://schemas.microsoft.com/office/powerpoint/2010/main" val="23277963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69</a:t>
            </a:fld>
            <a:endParaRPr lang="nb-NO"/>
          </a:p>
        </p:txBody>
      </p:sp>
    </p:spTree>
    <p:extLst>
      <p:ext uri="{BB962C8B-B14F-4D97-AF65-F5344CB8AC3E}">
        <p14:creationId xmlns:p14="http://schemas.microsoft.com/office/powerpoint/2010/main" val="40908091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From </a:t>
            </a:r>
            <a:r>
              <a:rPr lang="nb-NO" err="1"/>
              <a:t>vision</a:t>
            </a:r>
            <a:r>
              <a:rPr lang="nb-NO"/>
              <a:t> to action: </a:t>
            </a:r>
            <a:r>
              <a:rPr lang="nb-NO" err="1"/>
              <a:t>Explore</a:t>
            </a:r>
            <a:r>
              <a:rPr lang="nb-NO"/>
              <a:t> NTNU in </a:t>
            </a:r>
            <a:r>
              <a:rPr lang="nb-NO" err="1"/>
              <a:t>the</a:t>
            </a:r>
            <a:r>
              <a:rPr lang="nb-NO"/>
              <a:t> </a:t>
            </a:r>
            <a:r>
              <a:rPr lang="nb-NO" err="1"/>
              <a:t>light</a:t>
            </a:r>
            <a:r>
              <a:rPr lang="nb-NO"/>
              <a:t> </a:t>
            </a:r>
            <a:r>
              <a:rPr lang="nb-NO" err="1"/>
              <a:t>of</a:t>
            </a:r>
            <a:r>
              <a:rPr lang="nb-NO"/>
              <a:t> </a:t>
            </a:r>
            <a:r>
              <a:rPr lang="nb-NO" err="1"/>
              <a:t>UN’s</a:t>
            </a:r>
            <a:r>
              <a:rPr lang="nb-NO"/>
              <a:t> </a:t>
            </a:r>
            <a:r>
              <a:rPr lang="nb-NO" err="1"/>
              <a:t>Sustainable</a:t>
            </a:r>
            <a:r>
              <a:rPr lang="nb-NO" baseline="0"/>
              <a:t> Development Goals.</a:t>
            </a:r>
          </a:p>
          <a:p>
            <a:r>
              <a:rPr lang="nb-NO" baseline="0"/>
              <a:t>25 September 2015: The </a:t>
            </a:r>
            <a:r>
              <a:rPr lang="nb-NO" baseline="0" err="1"/>
              <a:t>member</a:t>
            </a:r>
            <a:r>
              <a:rPr lang="nb-NO" baseline="0"/>
              <a:t> </a:t>
            </a:r>
            <a:r>
              <a:rPr lang="nb-NO" baseline="0" err="1"/>
              <a:t>states</a:t>
            </a:r>
            <a:r>
              <a:rPr lang="nb-NO" baseline="0"/>
              <a:t> </a:t>
            </a:r>
            <a:r>
              <a:rPr lang="nb-NO" baseline="0" err="1"/>
              <a:t>of</a:t>
            </a:r>
            <a:r>
              <a:rPr lang="nb-NO" baseline="0"/>
              <a:t> </a:t>
            </a:r>
            <a:r>
              <a:rPr lang="nb-NO" baseline="0" err="1"/>
              <a:t>the</a:t>
            </a:r>
            <a:r>
              <a:rPr lang="nb-NO" baseline="0"/>
              <a:t> UN </a:t>
            </a:r>
            <a:r>
              <a:rPr lang="nb-NO" baseline="0" err="1"/>
              <a:t>adopted</a:t>
            </a:r>
            <a:r>
              <a:rPr lang="nb-NO" baseline="0"/>
              <a:t> 17 goals for </a:t>
            </a:r>
            <a:r>
              <a:rPr lang="nb-NO" baseline="0" err="1"/>
              <a:t>sustainable</a:t>
            </a:r>
            <a:r>
              <a:rPr lang="nb-NO" baseline="0"/>
              <a:t> </a:t>
            </a:r>
            <a:r>
              <a:rPr lang="nb-NO" baseline="0" err="1"/>
              <a:t>development</a:t>
            </a:r>
            <a:r>
              <a:rPr lang="nb-NO" baseline="0"/>
              <a:t> </a:t>
            </a:r>
            <a:r>
              <a:rPr lang="nb-NO" baseline="0" err="1"/>
              <a:t>towards</a:t>
            </a:r>
            <a:r>
              <a:rPr lang="nb-NO" baseline="0"/>
              <a:t> 2030.</a:t>
            </a:r>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73</a:t>
            </a:fld>
            <a:endParaRPr lang="nb-NO"/>
          </a:p>
        </p:txBody>
      </p:sp>
    </p:spTree>
    <p:extLst>
      <p:ext uri="{BB962C8B-B14F-4D97-AF65-F5344CB8AC3E}">
        <p14:creationId xmlns:p14="http://schemas.microsoft.com/office/powerpoint/2010/main" val="4229382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2019:</a:t>
            </a:r>
          </a:p>
          <a:p>
            <a:r>
              <a:rPr lang="en-US" sz="1200" b="0" i="0" u="none" strike="noStrike" kern="1200" dirty="0">
                <a:solidFill>
                  <a:schemeClr val="tx1"/>
                </a:solidFill>
                <a:effectLst/>
                <a:latin typeface="+mn-lt"/>
                <a:ea typeface="+mn-ea"/>
                <a:cs typeface="+mn-cs"/>
              </a:rPr>
              <a:t>	Women	Men	Sum</a:t>
            </a:r>
          </a:p>
          <a:p>
            <a:r>
              <a:rPr lang="en-US" sz="1200" b="0" i="0" u="none" strike="noStrike" kern="1200" dirty="0">
                <a:solidFill>
                  <a:schemeClr val="tx1"/>
                </a:solidFill>
                <a:effectLst/>
                <a:latin typeface="+mn-lt"/>
                <a:ea typeface="+mn-ea"/>
                <a:cs typeface="+mn-cs"/>
              </a:rPr>
              <a:t>AD	5	6	11</a:t>
            </a:r>
          </a:p>
          <a:p>
            <a:r>
              <a:rPr lang="en-US" sz="1200" b="0" i="0" u="none" strike="noStrike" kern="1200" dirty="0">
                <a:solidFill>
                  <a:schemeClr val="tx1"/>
                </a:solidFill>
                <a:effectLst/>
                <a:latin typeface="+mn-lt"/>
                <a:ea typeface="+mn-ea"/>
                <a:cs typeface="+mn-cs"/>
              </a:rPr>
              <a:t>HF	10	6	16</a:t>
            </a:r>
          </a:p>
          <a:p>
            <a:r>
              <a:rPr lang="en-US" sz="1200" b="0" i="0" u="none" strike="noStrike" kern="1200" dirty="0">
                <a:solidFill>
                  <a:schemeClr val="tx1"/>
                </a:solidFill>
                <a:effectLst/>
                <a:latin typeface="+mn-lt"/>
                <a:ea typeface="+mn-ea"/>
                <a:cs typeface="+mn-cs"/>
              </a:rPr>
              <a:t>IE	9	48	57</a:t>
            </a:r>
          </a:p>
          <a:p>
            <a:r>
              <a:rPr lang="en-US" sz="1200" b="0" i="0" u="none" strike="noStrike" kern="1200" dirty="0">
                <a:solidFill>
                  <a:schemeClr val="tx1"/>
                </a:solidFill>
                <a:effectLst/>
                <a:latin typeface="+mn-lt"/>
                <a:ea typeface="+mn-ea"/>
                <a:cs typeface="+mn-cs"/>
              </a:rPr>
              <a:t>IV	29	83	112</a:t>
            </a:r>
          </a:p>
          <a:p>
            <a:r>
              <a:rPr lang="en-US" sz="1200" b="0" i="0" u="none" strike="noStrike" kern="1200" dirty="0">
                <a:solidFill>
                  <a:schemeClr val="tx1"/>
                </a:solidFill>
                <a:effectLst/>
                <a:latin typeface="+mn-lt"/>
                <a:ea typeface="+mn-ea"/>
                <a:cs typeface="+mn-cs"/>
              </a:rPr>
              <a:t>MH	50	33	83</a:t>
            </a:r>
          </a:p>
          <a:p>
            <a:r>
              <a:rPr lang="en-US" sz="1200" b="0" i="0" u="none" strike="noStrike" kern="1200" dirty="0">
                <a:solidFill>
                  <a:schemeClr val="tx1"/>
                </a:solidFill>
                <a:effectLst/>
                <a:latin typeface="+mn-lt"/>
                <a:ea typeface="+mn-ea"/>
                <a:cs typeface="+mn-cs"/>
              </a:rPr>
              <a:t>NV	22	41	63</a:t>
            </a:r>
          </a:p>
          <a:p>
            <a:r>
              <a:rPr lang="en-US" sz="1200" b="0" i="0" u="none" strike="noStrike" kern="1200" dirty="0">
                <a:solidFill>
                  <a:schemeClr val="tx1"/>
                </a:solidFill>
                <a:effectLst/>
                <a:latin typeface="+mn-lt"/>
                <a:ea typeface="+mn-ea"/>
                <a:cs typeface="+mn-cs"/>
              </a:rPr>
              <a:t>SU	15	10	25</a:t>
            </a:r>
          </a:p>
          <a:p>
            <a:r>
              <a:rPr lang="en-US" sz="1200" b="0" i="0" u="none" strike="noStrike" kern="1200" dirty="0">
                <a:solidFill>
                  <a:schemeClr val="tx1"/>
                </a:solidFill>
                <a:effectLst/>
                <a:latin typeface="+mn-lt"/>
                <a:ea typeface="+mn-ea"/>
                <a:cs typeface="+mn-cs"/>
              </a:rPr>
              <a:t>ØK	4	6	10</a:t>
            </a:r>
          </a:p>
          <a:p>
            <a:r>
              <a:rPr lang="en-US" sz="1200" b="0" i="0" u="none" strike="noStrike" kern="1200" dirty="0">
                <a:solidFill>
                  <a:schemeClr val="tx1"/>
                </a:solidFill>
                <a:effectLst/>
                <a:latin typeface="+mn-lt"/>
                <a:ea typeface="+mn-ea"/>
                <a:cs typeface="+mn-cs"/>
              </a:rPr>
              <a:t>	144	233	377</a:t>
            </a:r>
          </a:p>
          <a:p>
            <a:r>
              <a:rPr lang="en-US" sz="1200" b="0" i="0" u="none" strike="noStrike" kern="1200" dirty="0">
                <a:solidFill>
                  <a:schemeClr val="tx1"/>
                </a:solidFill>
                <a:effectLst/>
                <a:latin typeface="+mn-lt"/>
                <a:ea typeface="+mn-ea"/>
                <a:cs typeface="+mn-cs"/>
              </a:rPr>
              <a:t>	38 %	62 %	</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Men – Women = Total</a:t>
            </a:r>
          </a:p>
          <a:p>
            <a:r>
              <a:rPr lang="en-US" sz="1200" b="0" i="0" u="none" strike="noStrike" kern="1200" dirty="0">
                <a:solidFill>
                  <a:schemeClr val="tx1"/>
                </a:solidFill>
                <a:effectLst/>
                <a:latin typeface="+mn-lt"/>
                <a:ea typeface="+mn-ea"/>
                <a:cs typeface="+mn-cs"/>
              </a:rPr>
              <a:t>AD:</a:t>
            </a:r>
            <a:r>
              <a:rPr lang="en-US" dirty="0"/>
              <a:t> </a:t>
            </a:r>
            <a:r>
              <a:rPr lang="en-US" sz="1200" b="0" i="0" u="none" strike="noStrike" kern="1200" dirty="0">
                <a:solidFill>
                  <a:schemeClr val="tx1"/>
                </a:solidFill>
                <a:effectLst/>
                <a:latin typeface="+mn-lt"/>
                <a:ea typeface="+mn-ea"/>
                <a:cs typeface="+mn-cs"/>
              </a:rPr>
              <a:t>3</a:t>
            </a:r>
            <a:r>
              <a:rPr lang="en-US" dirty="0"/>
              <a:t> – </a:t>
            </a:r>
            <a:r>
              <a:rPr lang="en-US" sz="1200" b="0" i="0" u="none" strike="noStrike" kern="1200" dirty="0">
                <a:solidFill>
                  <a:schemeClr val="tx1"/>
                </a:solidFill>
                <a:effectLst/>
                <a:latin typeface="+mn-lt"/>
                <a:ea typeface="+mn-ea"/>
                <a:cs typeface="+mn-cs"/>
              </a:rPr>
              <a:t>3</a:t>
            </a:r>
            <a:r>
              <a:rPr lang="en-US" dirty="0"/>
              <a:t> = </a:t>
            </a:r>
            <a:r>
              <a:rPr lang="en-US" sz="1200" b="0" i="0" u="none" strike="noStrike" kern="1200" dirty="0">
                <a:solidFill>
                  <a:schemeClr val="tx1"/>
                </a:solidFill>
                <a:effectLst/>
                <a:latin typeface="+mn-lt"/>
                <a:ea typeface="+mn-ea"/>
                <a:cs typeface="+mn-cs"/>
              </a:rPr>
              <a:t>6</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HF:</a:t>
            </a:r>
            <a:r>
              <a:rPr lang="en-US" dirty="0"/>
              <a:t> </a:t>
            </a:r>
            <a:r>
              <a:rPr lang="en-US" sz="1200" b="0" i="0" u="none" strike="noStrike" kern="1200" dirty="0">
                <a:solidFill>
                  <a:schemeClr val="tx1"/>
                </a:solidFill>
                <a:effectLst/>
                <a:latin typeface="+mn-lt"/>
                <a:ea typeface="+mn-ea"/>
                <a:cs typeface="+mn-cs"/>
              </a:rPr>
              <a:t>9</a:t>
            </a:r>
            <a:r>
              <a:rPr lang="en-US" dirty="0"/>
              <a:t> – </a:t>
            </a:r>
            <a:r>
              <a:rPr lang="en-US" sz="1200" b="0" i="0" u="none" strike="noStrike" kern="1200" dirty="0">
                <a:solidFill>
                  <a:schemeClr val="tx1"/>
                </a:solidFill>
                <a:effectLst/>
                <a:latin typeface="+mn-lt"/>
                <a:ea typeface="+mn-ea"/>
                <a:cs typeface="+mn-cs"/>
              </a:rPr>
              <a:t>9</a:t>
            </a:r>
            <a:r>
              <a:rPr lang="en-US" dirty="0"/>
              <a:t> = </a:t>
            </a:r>
            <a:r>
              <a:rPr lang="en-US" sz="1200" b="0" i="0" u="none" strike="noStrike" kern="1200" dirty="0">
                <a:solidFill>
                  <a:schemeClr val="tx1"/>
                </a:solidFill>
                <a:effectLst/>
                <a:latin typeface="+mn-lt"/>
                <a:ea typeface="+mn-ea"/>
                <a:cs typeface="+mn-cs"/>
              </a:rPr>
              <a:t>18</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IE:</a:t>
            </a:r>
            <a:r>
              <a:rPr lang="en-US" dirty="0"/>
              <a:t> </a:t>
            </a:r>
            <a:r>
              <a:rPr lang="en-US" sz="1200" b="0" i="0" u="none" strike="noStrike" kern="1200" dirty="0">
                <a:solidFill>
                  <a:schemeClr val="tx1"/>
                </a:solidFill>
                <a:effectLst/>
                <a:latin typeface="+mn-lt"/>
                <a:ea typeface="+mn-ea"/>
                <a:cs typeface="+mn-cs"/>
              </a:rPr>
              <a:t>52</a:t>
            </a:r>
            <a:r>
              <a:rPr lang="en-US" dirty="0"/>
              <a:t> –</a:t>
            </a:r>
            <a:r>
              <a:rPr lang="en-US" baseline="0" dirty="0"/>
              <a:t> </a:t>
            </a:r>
            <a:r>
              <a:rPr lang="en-US" sz="1200" b="0" i="0" u="none" strike="noStrike" kern="1200" dirty="0">
                <a:solidFill>
                  <a:schemeClr val="tx1"/>
                </a:solidFill>
                <a:effectLst/>
                <a:latin typeface="+mn-lt"/>
                <a:ea typeface="+mn-ea"/>
                <a:cs typeface="+mn-cs"/>
              </a:rPr>
              <a:t>16</a:t>
            </a:r>
            <a:r>
              <a:rPr lang="en-US" dirty="0"/>
              <a:t> = </a:t>
            </a:r>
            <a:r>
              <a:rPr lang="en-US" sz="1200" b="0" i="0" u="none" strike="noStrike" kern="1200" dirty="0">
                <a:solidFill>
                  <a:schemeClr val="tx1"/>
                </a:solidFill>
                <a:effectLst/>
                <a:latin typeface="+mn-lt"/>
                <a:ea typeface="+mn-ea"/>
                <a:cs typeface="+mn-cs"/>
              </a:rPr>
              <a:t>68</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IV:</a:t>
            </a:r>
            <a:r>
              <a:rPr lang="en-US" dirty="0"/>
              <a:t> </a:t>
            </a:r>
            <a:r>
              <a:rPr lang="en-US" sz="1200" b="0" i="0" u="none" strike="noStrike" kern="1200" dirty="0">
                <a:solidFill>
                  <a:schemeClr val="tx1"/>
                </a:solidFill>
                <a:effectLst/>
                <a:latin typeface="+mn-lt"/>
                <a:ea typeface="+mn-ea"/>
                <a:cs typeface="+mn-cs"/>
              </a:rPr>
              <a:t>59</a:t>
            </a:r>
            <a:r>
              <a:rPr lang="en-US" dirty="0"/>
              <a:t> – </a:t>
            </a:r>
            <a:r>
              <a:rPr lang="en-US" sz="1200" b="0" i="0" u="none" strike="noStrike" kern="1200" dirty="0">
                <a:solidFill>
                  <a:schemeClr val="tx1"/>
                </a:solidFill>
                <a:effectLst/>
                <a:latin typeface="+mn-lt"/>
                <a:ea typeface="+mn-ea"/>
                <a:cs typeface="+mn-cs"/>
              </a:rPr>
              <a:t>22</a:t>
            </a:r>
            <a:r>
              <a:rPr lang="en-US" dirty="0"/>
              <a:t> = </a:t>
            </a:r>
            <a:r>
              <a:rPr lang="en-US" sz="1200" b="0" i="0" u="none" strike="noStrike" kern="1200" dirty="0">
                <a:solidFill>
                  <a:schemeClr val="tx1"/>
                </a:solidFill>
                <a:effectLst/>
                <a:latin typeface="+mn-lt"/>
                <a:ea typeface="+mn-ea"/>
                <a:cs typeface="+mn-cs"/>
              </a:rPr>
              <a:t>81</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MH:</a:t>
            </a:r>
            <a:r>
              <a:rPr lang="en-US" dirty="0"/>
              <a:t> </a:t>
            </a:r>
            <a:r>
              <a:rPr lang="en-US" sz="1200" b="0" i="0" u="none" strike="noStrike" kern="1200" dirty="0">
                <a:solidFill>
                  <a:schemeClr val="tx1"/>
                </a:solidFill>
                <a:effectLst/>
                <a:latin typeface="+mn-lt"/>
                <a:ea typeface="+mn-ea"/>
                <a:cs typeface="+mn-cs"/>
              </a:rPr>
              <a:t>31</a:t>
            </a:r>
            <a:r>
              <a:rPr lang="en-US" dirty="0"/>
              <a:t> –</a:t>
            </a:r>
            <a:r>
              <a:rPr lang="en-US" baseline="0" dirty="0"/>
              <a:t> </a:t>
            </a:r>
            <a:r>
              <a:rPr lang="en-US" sz="1200" b="0" i="0" u="none" strike="noStrike" kern="1200" dirty="0">
                <a:solidFill>
                  <a:schemeClr val="tx1"/>
                </a:solidFill>
                <a:effectLst/>
                <a:latin typeface="+mn-lt"/>
                <a:ea typeface="+mn-ea"/>
                <a:cs typeface="+mn-cs"/>
              </a:rPr>
              <a:t>48</a:t>
            </a:r>
            <a:r>
              <a:rPr lang="en-US" dirty="0"/>
              <a:t> = </a:t>
            </a:r>
            <a:r>
              <a:rPr lang="en-US" sz="1200" b="0" i="0" u="none" strike="noStrike" kern="1200" dirty="0">
                <a:solidFill>
                  <a:schemeClr val="tx1"/>
                </a:solidFill>
                <a:effectLst/>
                <a:latin typeface="+mn-lt"/>
                <a:ea typeface="+mn-ea"/>
                <a:cs typeface="+mn-cs"/>
              </a:rPr>
              <a:t>79</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NV:</a:t>
            </a:r>
            <a:r>
              <a:rPr lang="en-US" dirty="0"/>
              <a:t> </a:t>
            </a:r>
            <a:r>
              <a:rPr lang="en-US" sz="1200" b="0" i="0" u="none" strike="noStrike" kern="1200" dirty="0">
                <a:solidFill>
                  <a:schemeClr val="tx1"/>
                </a:solidFill>
                <a:effectLst/>
                <a:latin typeface="+mn-lt"/>
                <a:ea typeface="+mn-ea"/>
                <a:cs typeface="+mn-cs"/>
              </a:rPr>
              <a:t>41</a:t>
            </a:r>
            <a:r>
              <a:rPr lang="en-US" dirty="0"/>
              <a:t> – </a:t>
            </a:r>
            <a:r>
              <a:rPr lang="en-US" sz="1200" b="0" i="0" u="none" strike="noStrike" kern="1200" dirty="0">
                <a:solidFill>
                  <a:schemeClr val="tx1"/>
                </a:solidFill>
                <a:effectLst/>
                <a:latin typeface="+mn-lt"/>
                <a:ea typeface="+mn-ea"/>
                <a:cs typeface="+mn-cs"/>
              </a:rPr>
              <a:t>21</a:t>
            </a:r>
            <a:r>
              <a:rPr lang="en-US" dirty="0"/>
              <a:t> = </a:t>
            </a:r>
            <a:r>
              <a:rPr lang="en-US" sz="1200" b="0" i="0" u="none" strike="noStrike" kern="1200" dirty="0">
                <a:solidFill>
                  <a:schemeClr val="tx1"/>
                </a:solidFill>
                <a:effectLst/>
                <a:latin typeface="+mn-lt"/>
                <a:ea typeface="+mn-ea"/>
                <a:cs typeface="+mn-cs"/>
              </a:rPr>
              <a:t>62</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SU:</a:t>
            </a:r>
            <a:r>
              <a:rPr lang="en-US" dirty="0"/>
              <a:t> </a:t>
            </a:r>
            <a:r>
              <a:rPr lang="en-US" sz="1200" b="0" i="0" u="none" strike="noStrike" kern="1200" dirty="0">
                <a:solidFill>
                  <a:schemeClr val="tx1"/>
                </a:solidFill>
                <a:effectLst/>
                <a:latin typeface="+mn-lt"/>
                <a:ea typeface="+mn-ea"/>
                <a:cs typeface="+mn-cs"/>
              </a:rPr>
              <a:t>11</a:t>
            </a:r>
            <a:r>
              <a:rPr lang="en-US" dirty="0"/>
              <a:t> – </a:t>
            </a:r>
            <a:r>
              <a:rPr lang="en-US" sz="1200" b="0" i="0" u="none" strike="noStrike" kern="1200" dirty="0">
                <a:solidFill>
                  <a:schemeClr val="tx1"/>
                </a:solidFill>
                <a:effectLst/>
                <a:latin typeface="+mn-lt"/>
                <a:ea typeface="+mn-ea"/>
                <a:cs typeface="+mn-cs"/>
              </a:rPr>
              <a:t>22</a:t>
            </a:r>
            <a:r>
              <a:rPr lang="en-US" dirty="0"/>
              <a:t> = </a:t>
            </a:r>
            <a:r>
              <a:rPr lang="en-US" sz="1200" b="0" i="0" u="none" strike="noStrike" kern="1200" dirty="0">
                <a:solidFill>
                  <a:schemeClr val="tx1"/>
                </a:solidFill>
                <a:effectLst/>
                <a:latin typeface="+mn-lt"/>
                <a:ea typeface="+mn-ea"/>
                <a:cs typeface="+mn-cs"/>
              </a:rPr>
              <a:t>33</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ØK:</a:t>
            </a:r>
            <a:r>
              <a:rPr lang="en-US" dirty="0"/>
              <a:t> </a:t>
            </a:r>
            <a:r>
              <a:rPr lang="en-US" sz="1200" b="0" i="0" u="none" strike="noStrike" kern="1200" dirty="0">
                <a:solidFill>
                  <a:schemeClr val="tx1"/>
                </a:solidFill>
                <a:effectLst/>
                <a:latin typeface="+mn-lt"/>
                <a:ea typeface="+mn-ea"/>
                <a:cs typeface="+mn-cs"/>
              </a:rPr>
              <a:t>10</a:t>
            </a:r>
            <a:r>
              <a:rPr lang="en-US" dirty="0"/>
              <a:t> – </a:t>
            </a:r>
            <a:r>
              <a:rPr lang="en-US" sz="1200" b="0" i="0" u="none" strike="noStrike" kern="1200" dirty="0">
                <a:solidFill>
                  <a:schemeClr val="tx1"/>
                </a:solidFill>
                <a:effectLst/>
                <a:latin typeface="+mn-lt"/>
                <a:ea typeface="+mn-ea"/>
                <a:cs typeface="+mn-cs"/>
              </a:rPr>
              <a:t>5</a:t>
            </a:r>
            <a:r>
              <a:rPr lang="en-US" dirty="0"/>
              <a:t> = </a:t>
            </a:r>
            <a:r>
              <a:rPr lang="en-US" sz="1200" b="0" i="0" u="none" strike="noStrike" kern="1200" dirty="0">
                <a:solidFill>
                  <a:schemeClr val="tx1"/>
                </a:solidFill>
                <a:effectLst/>
                <a:latin typeface="+mn-lt"/>
                <a:ea typeface="+mn-ea"/>
                <a:cs typeface="+mn-cs"/>
              </a:rPr>
              <a:t>15</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___________________</a:t>
            </a:r>
          </a:p>
          <a:p>
            <a:r>
              <a:rPr lang="en-US" sz="1200" b="0" i="0" u="none" strike="noStrike" kern="1200" dirty="0">
                <a:solidFill>
                  <a:schemeClr val="tx1"/>
                </a:solidFill>
                <a:effectLst/>
                <a:latin typeface="+mn-lt"/>
                <a:ea typeface="+mn-ea"/>
                <a:cs typeface="+mn-cs"/>
              </a:rPr>
              <a:t>Total:</a:t>
            </a:r>
            <a:r>
              <a:rPr lang="en-US" dirty="0"/>
              <a:t> </a:t>
            </a:r>
            <a:r>
              <a:rPr lang="en-US" sz="1200" b="0" i="0" u="none" strike="noStrike" kern="1200" dirty="0">
                <a:solidFill>
                  <a:schemeClr val="tx1"/>
                </a:solidFill>
                <a:effectLst/>
                <a:latin typeface="+mn-lt"/>
                <a:ea typeface="+mn-ea"/>
                <a:cs typeface="+mn-cs"/>
              </a:rPr>
              <a:t>216</a:t>
            </a:r>
            <a:r>
              <a:rPr lang="en-US" dirty="0"/>
              <a:t> – </a:t>
            </a:r>
            <a:r>
              <a:rPr lang="en-US" sz="1200" b="0" i="0" u="none" strike="noStrike" kern="1200" dirty="0">
                <a:solidFill>
                  <a:schemeClr val="tx1"/>
                </a:solidFill>
                <a:effectLst/>
                <a:latin typeface="+mn-lt"/>
                <a:ea typeface="+mn-ea"/>
                <a:cs typeface="+mn-cs"/>
              </a:rPr>
              <a:t>146</a:t>
            </a:r>
            <a:r>
              <a:rPr lang="en-US" dirty="0"/>
              <a:t> = </a:t>
            </a:r>
            <a:r>
              <a:rPr lang="en-US" sz="1200" b="0" i="0" u="none" strike="noStrike" kern="1200" dirty="0">
                <a:solidFill>
                  <a:schemeClr val="tx1"/>
                </a:solidFill>
                <a:effectLst/>
                <a:latin typeface="+mn-lt"/>
                <a:ea typeface="+mn-ea"/>
                <a:cs typeface="+mn-cs"/>
              </a:rPr>
              <a:t>362</a:t>
            </a:r>
            <a:r>
              <a:rPr lang="en-US" dirty="0"/>
              <a:t> </a:t>
            </a:r>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11</a:t>
            </a:fld>
            <a:endParaRPr lang="nb-NO"/>
          </a:p>
        </p:txBody>
      </p:sp>
    </p:spTree>
    <p:extLst>
      <p:ext uri="{BB962C8B-B14F-4D97-AF65-F5344CB8AC3E}">
        <p14:creationId xmlns:p14="http://schemas.microsoft.com/office/powerpoint/2010/main" val="4199497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a:solidFill>
                  <a:schemeClr val="tx1"/>
                </a:solidFill>
                <a:effectLst/>
                <a:latin typeface="+mn-lt"/>
                <a:ea typeface="+mn-ea"/>
                <a:cs typeface="+mn-cs"/>
              </a:rPr>
              <a:t>2019:</a:t>
            </a:r>
          </a:p>
          <a:p>
            <a:r>
              <a:rPr lang="nb-NO" sz="1200" b="0" i="0" u="none" strike="noStrike" kern="1200" dirty="0">
                <a:solidFill>
                  <a:schemeClr val="tx1"/>
                </a:solidFill>
                <a:effectLst/>
                <a:latin typeface="+mn-lt"/>
                <a:ea typeface="+mn-ea"/>
                <a:cs typeface="+mn-cs"/>
              </a:rPr>
              <a:t>	International	Norwegian	Sum</a:t>
            </a:r>
          </a:p>
          <a:p>
            <a:r>
              <a:rPr lang="nb-NO" sz="1200" b="0" i="0" u="none" strike="noStrike" kern="1200" dirty="0">
                <a:solidFill>
                  <a:schemeClr val="tx1"/>
                </a:solidFill>
                <a:effectLst/>
                <a:latin typeface="+mn-lt"/>
                <a:ea typeface="+mn-ea"/>
                <a:cs typeface="+mn-cs"/>
              </a:rPr>
              <a:t>AD	7	4	11</a:t>
            </a:r>
          </a:p>
          <a:p>
            <a:r>
              <a:rPr lang="nb-NO" sz="1200" b="0" i="0" u="none" strike="noStrike" kern="1200" dirty="0">
                <a:solidFill>
                  <a:schemeClr val="tx1"/>
                </a:solidFill>
                <a:effectLst/>
                <a:latin typeface="+mn-lt"/>
                <a:ea typeface="+mn-ea"/>
                <a:cs typeface="+mn-cs"/>
              </a:rPr>
              <a:t>HF	2	14	16</a:t>
            </a:r>
          </a:p>
          <a:p>
            <a:r>
              <a:rPr lang="nb-NO" sz="1200" b="0" i="0" u="none" strike="noStrike" kern="1200" dirty="0">
                <a:solidFill>
                  <a:schemeClr val="tx1"/>
                </a:solidFill>
                <a:effectLst/>
                <a:latin typeface="+mn-lt"/>
                <a:ea typeface="+mn-ea"/>
                <a:cs typeface="+mn-cs"/>
              </a:rPr>
              <a:t>IE	30	27	57</a:t>
            </a:r>
          </a:p>
          <a:p>
            <a:r>
              <a:rPr lang="nb-NO" sz="1200" b="0" i="0" u="none" strike="noStrike" kern="1200" dirty="0">
                <a:solidFill>
                  <a:schemeClr val="tx1"/>
                </a:solidFill>
                <a:effectLst/>
                <a:latin typeface="+mn-lt"/>
                <a:ea typeface="+mn-ea"/>
                <a:cs typeface="+mn-cs"/>
              </a:rPr>
              <a:t>IV	58	54	112</a:t>
            </a:r>
          </a:p>
          <a:p>
            <a:r>
              <a:rPr lang="nb-NO" sz="1200" b="0" i="0" u="none" strike="noStrike" kern="1200" dirty="0">
                <a:solidFill>
                  <a:schemeClr val="tx1"/>
                </a:solidFill>
                <a:effectLst/>
                <a:latin typeface="+mn-lt"/>
                <a:ea typeface="+mn-ea"/>
                <a:cs typeface="+mn-cs"/>
              </a:rPr>
              <a:t>MH	20	63	83</a:t>
            </a:r>
          </a:p>
          <a:p>
            <a:r>
              <a:rPr lang="nb-NO" sz="1200" b="0" i="0" u="none" strike="noStrike" kern="1200" dirty="0">
                <a:solidFill>
                  <a:schemeClr val="tx1"/>
                </a:solidFill>
                <a:effectLst/>
                <a:latin typeface="+mn-lt"/>
                <a:ea typeface="+mn-ea"/>
                <a:cs typeface="+mn-cs"/>
              </a:rPr>
              <a:t>NV	30	33	63</a:t>
            </a:r>
          </a:p>
          <a:p>
            <a:r>
              <a:rPr lang="nb-NO" sz="1200" b="0" i="0" u="none" strike="noStrike" kern="1200" dirty="0">
                <a:solidFill>
                  <a:schemeClr val="tx1"/>
                </a:solidFill>
                <a:effectLst/>
                <a:latin typeface="+mn-lt"/>
                <a:ea typeface="+mn-ea"/>
                <a:cs typeface="+mn-cs"/>
              </a:rPr>
              <a:t>SU	5	20	25</a:t>
            </a:r>
          </a:p>
          <a:p>
            <a:r>
              <a:rPr lang="nb-NO" sz="1200" b="0" i="0" u="none" strike="noStrike" kern="1200" dirty="0">
                <a:solidFill>
                  <a:schemeClr val="tx1"/>
                </a:solidFill>
                <a:effectLst/>
                <a:latin typeface="+mn-lt"/>
                <a:ea typeface="+mn-ea"/>
                <a:cs typeface="+mn-cs"/>
              </a:rPr>
              <a:t>ØK	1	9	10</a:t>
            </a:r>
          </a:p>
          <a:p>
            <a:r>
              <a:rPr lang="nb-NO" sz="1200" b="0" i="0" u="none" strike="noStrike" kern="1200" dirty="0">
                <a:solidFill>
                  <a:schemeClr val="tx1"/>
                </a:solidFill>
                <a:effectLst/>
                <a:latin typeface="+mn-lt"/>
                <a:ea typeface="+mn-ea"/>
                <a:cs typeface="+mn-cs"/>
              </a:rPr>
              <a:t>	153	224	377</a:t>
            </a:r>
          </a:p>
          <a:p>
            <a:endParaRPr lang="nb-NO" sz="1200" b="0" i="0" u="none" strike="noStrike" kern="1200" dirty="0">
              <a:solidFill>
                <a:schemeClr val="tx1"/>
              </a:solidFill>
              <a:effectLst/>
              <a:latin typeface="+mn-lt"/>
              <a:ea typeface="+mn-ea"/>
              <a:cs typeface="+mn-cs"/>
            </a:endParaRPr>
          </a:p>
          <a:p>
            <a:endParaRPr lang="nb-NO" sz="1200" b="0" i="0" u="none" strike="noStrike" kern="1200" dirty="0">
              <a:solidFill>
                <a:schemeClr val="tx1"/>
              </a:solidFill>
              <a:effectLst/>
              <a:latin typeface="+mn-lt"/>
              <a:ea typeface="+mn-ea"/>
              <a:cs typeface="+mn-cs"/>
            </a:endParaRPr>
          </a:p>
          <a:p>
            <a:endParaRPr lang="nb-NO" sz="1200" b="0" i="0" u="none" strike="noStrike" kern="1200" dirty="0">
              <a:solidFill>
                <a:schemeClr val="tx1"/>
              </a:solidFill>
              <a:effectLst/>
              <a:latin typeface="+mn-lt"/>
              <a:ea typeface="+mn-ea"/>
              <a:cs typeface="+mn-cs"/>
            </a:endParaRPr>
          </a:p>
          <a:p>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Norwegian – International = Total</a:t>
            </a:r>
          </a:p>
          <a:p>
            <a:r>
              <a:rPr lang="nb-NO" sz="1200" b="0" i="0" u="none" strike="noStrike" kern="1200" dirty="0">
                <a:solidFill>
                  <a:schemeClr val="tx1"/>
                </a:solidFill>
                <a:effectLst/>
                <a:latin typeface="+mn-lt"/>
                <a:ea typeface="+mn-ea"/>
                <a:cs typeface="+mn-cs"/>
              </a:rPr>
              <a:t>AD:</a:t>
            </a:r>
            <a:r>
              <a:rPr lang="nb-NO" dirty="0"/>
              <a:t> </a:t>
            </a:r>
            <a:r>
              <a:rPr lang="nb-NO" sz="1200" b="0" i="0" u="none" strike="noStrike" kern="1200" dirty="0">
                <a:solidFill>
                  <a:schemeClr val="tx1"/>
                </a:solidFill>
                <a:effectLst/>
                <a:latin typeface="+mn-lt"/>
                <a:ea typeface="+mn-ea"/>
                <a:cs typeface="+mn-cs"/>
              </a:rPr>
              <a:t>3</a:t>
            </a:r>
            <a:r>
              <a:rPr lang="nb-NO" dirty="0"/>
              <a:t> – </a:t>
            </a:r>
            <a:r>
              <a:rPr lang="nb-NO" sz="1200" b="0" i="0" u="none" strike="noStrike" kern="1200" dirty="0">
                <a:solidFill>
                  <a:schemeClr val="tx1"/>
                </a:solidFill>
                <a:effectLst/>
                <a:latin typeface="+mn-lt"/>
                <a:ea typeface="+mn-ea"/>
                <a:cs typeface="+mn-cs"/>
              </a:rPr>
              <a:t>3</a:t>
            </a:r>
            <a:r>
              <a:rPr lang="nb-NO" dirty="0"/>
              <a:t> = </a:t>
            </a:r>
            <a:r>
              <a:rPr lang="nb-NO" sz="1200" b="0" i="0" u="none" strike="noStrike" kern="1200" dirty="0">
                <a:solidFill>
                  <a:schemeClr val="tx1"/>
                </a:solidFill>
                <a:effectLst/>
                <a:latin typeface="+mn-lt"/>
                <a:ea typeface="+mn-ea"/>
                <a:cs typeface="+mn-cs"/>
              </a:rPr>
              <a:t>6</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HF:</a:t>
            </a:r>
            <a:r>
              <a:rPr lang="nb-NO" dirty="0"/>
              <a:t> </a:t>
            </a:r>
            <a:r>
              <a:rPr lang="nb-NO" sz="1200" b="0" i="0" u="none" strike="noStrike" kern="1200" dirty="0">
                <a:solidFill>
                  <a:schemeClr val="tx1"/>
                </a:solidFill>
                <a:effectLst/>
                <a:latin typeface="+mn-lt"/>
                <a:ea typeface="+mn-ea"/>
                <a:cs typeface="+mn-cs"/>
              </a:rPr>
              <a:t>14</a:t>
            </a:r>
            <a:r>
              <a:rPr lang="nb-NO" dirty="0"/>
              <a:t> – </a:t>
            </a:r>
            <a:r>
              <a:rPr lang="nb-NO" sz="1200" b="0" i="0" u="none" strike="noStrike" kern="1200" dirty="0">
                <a:solidFill>
                  <a:schemeClr val="tx1"/>
                </a:solidFill>
                <a:effectLst/>
                <a:latin typeface="+mn-lt"/>
                <a:ea typeface="+mn-ea"/>
                <a:cs typeface="+mn-cs"/>
              </a:rPr>
              <a:t>4</a:t>
            </a:r>
            <a:r>
              <a:rPr lang="nb-NO" dirty="0"/>
              <a:t> = </a:t>
            </a:r>
            <a:r>
              <a:rPr lang="nb-NO" sz="1200" b="0" i="0" u="none" strike="noStrike" kern="1200" dirty="0">
                <a:solidFill>
                  <a:schemeClr val="tx1"/>
                </a:solidFill>
                <a:effectLst/>
                <a:latin typeface="+mn-lt"/>
                <a:ea typeface="+mn-ea"/>
                <a:cs typeface="+mn-cs"/>
              </a:rPr>
              <a:t>18</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IE:</a:t>
            </a:r>
            <a:r>
              <a:rPr lang="nb-NO" dirty="0"/>
              <a:t> </a:t>
            </a:r>
            <a:r>
              <a:rPr lang="nb-NO" sz="1200" b="0" i="0" u="none" strike="noStrike" kern="1200" dirty="0">
                <a:solidFill>
                  <a:schemeClr val="tx1"/>
                </a:solidFill>
                <a:effectLst/>
                <a:latin typeface="+mn-lt"/>
                <a:ea typeface="+mn-ea"/>
                <a:cs typeface="+mn-cs"/>
              </a:rPr>
              <a:t>31</a:t>
            </a:r>
            <a:r>
              <a:rPr lang="nb-NO" dirty="0"/>
              <a:t> – </a:t>
            </a:r>
            <a:r>
              <a:rPr lang="nb-NO" sz="1200" b="0" i="0" u="none" strike="noStrike" kern="1200" dirty="0">
                <a:solidFill>
                  <a:schemeClr val="tx1"/>
                </a:solidFill>
                <a:effectLst/>
                <a:latin typeface="+mn-lt"/>
                <a:ea typeface="+mn-ea"/>
                <a:cs typeface="+mn-cs"/>
              </a:rPr>
              <a:t>37</a:t>
            </a:r>
            <a:r>
              <a:rPr lang="nb-NO" dirty="0"/>
              <a:t> = </a:t>
            </a:r>
            <a:r>
              <a:rPr lang="nb-NO" sz="1200" b="0" i="0" u="none" strike="noStrike" kern="1200" dirty="0">
                <a:solidFill>
                  <a:schemeClr val="tx1"/>
                </a:solidFill>
                <a:effectLst/>
                <a:latin typeface="+mn-lt"/>
                <a:ea typeface="+mn-ea"/>
                <a:cs typeface="+mn-cs"/>
              </a:rPr>
              <a:t>68</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IV:</a:t>
            </a:r>
            <a:r>
              <a:rPr lang="nb-NO" dirty="0"/>
              <a:t> </a:t>
            </a:r>
            <a:r>
              <a:rPr lang="nb-NO" sz="1200" b="0" i="0" u="none" strike="noStrike" kern="1200" dirty="0">
                <a:solidFill>
                  <a:schemeClr val="tx1"/>
                </a:solidFill>
                <a:effectLst/>
                <a:latin typeface="+mn-lt"/>
                <a:ea typeface="+mn-ea"/>
                <a:cs typeface="+mn-cs"/>
              </a:rPr>
              <a:t>28</a:t>
            </a:r>
            <a:r>
              <a:rPr lang="nb-NO" dirty="0"/>
              <a:t> – </a:t>
            </a:r>
            <a:r>
              <a:rPr lang="nb-NO" sz="1200" b="0" i="0" u="none" strike="noStrike" kern="1200" dirty="0">
                <a:solidFill>
                  <a:schemeClr val="tx1"/>
                </a:solidFill>
                <a:effectLst/>
                <a:latin typeface="+mn-lt"/>
                <a:ea typeface="+mn-ea"/>
                <a:cs typeface="+mn-cs"/>
              </a:rPr>
              <a:t>53</a:t>
            </a:r>
            <a:r>
              <a:rPr lang="nb-NO" dirty="0"/>
              <a:t> = </a:t>
            </a:r>
            <a:r>
              <a:rPr lang="nb-NO" sz="1200" b="0" i="0" u="none" strike="noStrike" kern="1200" dirty="0">
                <a:solidFill>
                  <a:schemeClr val="tx1"/>
                </a:solidFill>
                <a:effectLst/>
                <a:latin typeface="+mn-lt"/>
                <a:ea typeface="+mn-ea"/>
                <a:cs typeface="+mn-cs"/>
              </a:rPr>
              <a:t>81</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MH:</a:t>
            </a:r>
            <a:r>
              <a:rPr lang="nb-NO" dirty="0"/>
              <a:t> </a:t>
            </a:r>
            <a:r>
              <a:rPr lang="nb-NO" sz="1200" b="0" i="0" u="none" strike="noStrike" kern="1200" dirty="0">
                <a:solidFill>
                  <a:schemeClr val="tx1"/>
                </a:solidFill>
                <a:effectLst/>
                <a:latin typeface="+mn-lt"/>
                <a:ea typeface="+mn-ea"/>
                <a:cs typeface="+mn-cs"/>
              </a:rPr>
              <a:t>63 –</a:t>
            </a:r>
            <a:r>
              <a:rPr lang="nb-NO" dirty="0"/>
              <a:t> </a:t>
            </a:r>
            <a:r>
              <a:rPr lang="nb-NO" sz="1200" b="0" i="0" u="none" strike="noStrike" kern="1200" dirty="0">
                <a:solidFill>
                  <a:schemeClr val="tx1"/>
                </a:solidFill>
                <a:effectLst/>
                <a:latin typeface="+mn-lt"/>
                <a:ea typeface="+mn-ea"/>
                <a:cs typeface="+mn-cs"/>
              </a:rPr>
              <a:t>16</a:t>
            </a:r>
            <a:r>
              <a:rPr lang="nb-NO" dirty="0"/>
              <a:t> =</a:t>
            </a:r>
            <a:r>
              <a:rPr lang="nb-NO" baseline="0" dirty="0"/>
              <a:t> </a:t>
            </a:r>
            <a:r>
              <a:rPr lang="nb-NO" sz="1200" b="0" i="0" u="none" strike="noStrike" kern="1200" dirty="0">
                <a:solidFill>
                  <a:schemeClr val="tx1"/>
                </a:solidFill>
                <a:effectLst/>
                <a:latin typeface="+mn-lt"/>
                <a:ea typeface="+mn-ea"/>
                <a:cs typeface="+mn-cs"/>
              </a:rPr>
              <a:t>79</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NV:</a:t>
            </a:r>
            <a:r>
              <a:rPr lang="nb-NO" dirty="0"/>
              <a:t> </a:t>
            </a:r>
            <a:r>
              <a:rPr lang="nb-NO" sz="1200" b="0" i="0" u="none" strike="noStrike" kern="1200" dirty="0">
                <a:solidFill>
                  <a:schemeClr val="tx1"/>
                </a:solidFill>
                <a:effectLst/>
                <a:latin typeface="+mn-lt"/>
                <a:ea typeface="+mn-ea"/>
                <a:cs typeface="+mn-cs"/>
              </a:rPr>
              <a:t>27</a:t>
            </a:r>
            <a:r>
              <a:rPr lang="nb-NO" dirty="0"/>
              <a:t> – </a:t>
            </a:r>
            <a:r>
              <a:rPr lang="nb-NO" sz="1200" b="0" i="0" u="none" strike="noStrike" kern="1200" dirty="0">
                <a:solidFill>
                  <a:schemeClr val="tx1"/>
                </a:solidFill>
                <a:effectLst/>
                <a:latin typeface="+mn-lt"/>
                <a:ea typeface="+mn-ea"/>
                <a:cs typeface="+mn-cs"/>
              </a:rPr>
              <a:t>35</a:t>
            </a:r>
            <a:r>
              <a:rPr lang="nb-NO" dirty="0"/>
              <a:t> = </a:t>
            </a:r>
            <a:r>
              <a:rPr lang="nb-NO" sz="1200" b="0" i="0" u="none" strike="noStrike" kern="1200" dirty="0">
                <a:solidFill>
                  <a:schemeClr val="tx1"/>
                </a:solidFill>
                <a:effectLst/>
                <a:latin typeface="+mn-lt"/>
                <a:ea typeface="+mn-ea"/>
                <a:cs typeface="+mn-cs"/>
              </a:rPr>
              <a:t>62</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SU:</a:t>
            </a:r>
            <a:r>
              <a:rPr lang="nb-NO" dirty="0"/>
              <a:t> </a:t>
            </a:r>
            <a:r>
              <a:rPr lang="nb-NO" sz="1200" b="0" i="0" u="none" strike="noStrike" kern="1200" dirty="0">
                <a:solidFill>
                  <a:schemeClr val="tx1"/>
                </a:solidFill>
                <a:effectLst/>
                <a:latin typeface="+mn-lt"/>
                <a:ea typeface="+mn-ea"/>
                <a:cs typeface="+mn-cs"/>
              </a:rPr>
              <a:t>27</a:t>
            </a:r>
            <a:r>
              <a:rPr lang="nb-NO" dirty="0"/>
              <a:t> – </a:t>
            </a:r>
            <a:r>
              <a:rPr lang="nb-NO" sz="1200" b="0" i="0" u="none" strike="noStrike" kern="1200" dirty="0">
                <a:solidFill>
                  <a:schemeClr val="tx1"/>
                </a:solidFill>
                <a:effectLst/>
                <a:latin typeface="+mn-lt"/>
                <a:ea typeface="+mn-ea"/>
                <a:cs typeface="+mn-cs"/>
              </a:rPr>
              <a:t>6</a:t>
            </a:r>
            <a:r>
              <a:rPr lang="nb-NO" dirty="0"/>
              <a:t> = </a:t>
            </a:r>
            <a:r>
              <a:rPr lang="nb-NO" sz="1200" b="0" i="0" u="none" strike="noStrike" kern="1200" dirty="0">
                <a:solidFill>
                  <a:schemeClr val="tx1"/>
                </a:solidFill>
                <a:effectLst/>
                <a:latin typeface="+mn-lt"/>
                <a:ea typeface="+mn-ea"/>
                <a:cs typeface="+mn-cs"/>
              </a:rPr>
              <a:t>33</a:t>
            </a:r>
            <a:r>
              <a:rPr lang="nb-NO" dirty="0"/>
              <a:t> </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ØK:</a:t>
            </a:r>
            <a:r>
              <a:rPr lang="nb-NO" dirty="0"/>
              <a:t> </a:t>
            </a:r>
            <a:r>
              <a:rPr lang="nb-NO" sz="1200" b="0" i="0" u="none" strike="noStrike" kern="1200" dirty="0">
                <a:solidFill>
                  <a:schemeClr val="tx1"/>
                </a:solidFill>
                <a:effectLst/>
                <a:latin typeface="+mn-lt"/>
                <a:ea typeface="+mn-ea"/>
                <a:cs typeface="+mn-cs"/>
              </a:rPr>
              <a:t>12</a:t>
            </a:r>
            <a:r>
              <a:rPr lang="nb-NO" dirty="0"/>
              <a:t> – </a:t>
            </a:r>
            <a:r>
              <a:rPr lang="nb-NO" sz="1200" b="0" i="0" u="none" strike="noStrike" kern="1200" dirty="0">
                <a:solidFill>
                  <a:schemeClr val="tx1"/>
                </a:solidFill>
                <a:effectLst/>
                <a:latin typeface="+mn-lt"/>
                <a:ea typeface="+mn-ea"/>
                <a:cs typeface="+mn-cs"/>
              </a:rPr>
              <a:t>3</a:t>
            </a:r>
            <a:r>
              <a:rPr lang="nb-NO" dirty="0"/>
              <a:t> = </a:t>
            </a:r>
            <a:r>
              <a:rPr lang="nb-NO" sz="1200" b="0" i="0" u="none" strike="noStrike" kern="1200" dirty="0">
                <a:solidFill>
                  <a:schemeClr val="tx1"/>
                </a:solidFill>
                <a:effectLst/>
                <a:latin typeface="+mn-lt"/>
                <a:ea typeface="+mn-ea"/>
                <a:cs typeface="+mn-cs"/>
              </a:rPr>
              <a:t>15</a:t>
            </a:r>
            <a:r>
              <a:rPr lang="nb-NO" dirty="0"/>
              <a:t> </a:t>
            </a:r>
          </a:p>
          <a:p>
            <a:r>
              <a:rPr lang="nb-NO" sz="1200" b="0" i="0" u="none" strike="noStrike" kern="1200" dirty="0">
                <a:solidFill>
                  <a:schemeClr val="tx1"/>
                </a:solidFill>
                <a:effectLst/>
                <a:latin typeface="+mn-lt"/>
                <a:ea typeface="+mn-ea"/>
                <a:cs typeface="+mn-cs"/>
              </a:rPr>
              <a:t>_______________________</a:t>
            </a:r>
          </a:p>
          <a:p>
            <a:r>
              <a:rPr lang="nb-NO" sz="1200" b="0" i="0" u="none" strike="noStrike" kern="1200" dirty="0">
                <a:solidFill>
                  <a:schemeClr val="tx1"/>
                </a:solidFill>
                <a:effectLst/>
                <a:latin typeface="+mn-lt"/>
                <a:ea typeface="+mn-ea"/>
                <a:cs typeface="+mn-cs"/>
              </a:rPr>
              <a:t>Total:</a:t>
            </a:r>
            <a:r>
              <a:rPr lang="nb-NO" dirty="0"/>
              <a:t> </a:t>
            </a:r>
            <a:r>
              <a:rPr lang="nb-NO" sz="1200" b="0" i="0" u="none" strike="noStrike" kern="1200" dirty="0">
                <a:solidFill>
                  <a:schemeClr val="tx1"/>
                </a:solidFill>
                <a:effectLst/>
                <a:latin typeface="+mn-lt"/>
                <a:ea typeface="+mn-ea"/>
                <a:cs typeface="+mn-cs"/>
              </a:rPr>
              <a:t>205</a:t>
            </a:r>
            <a:r>
              <a:rPr lang="nb-NO" dirty="0"/>
              <a:t> – </a:t>
            </a:r>
            <a:r>
              <a:rPr lang="nb-NO" sz="1200" b="0" i="0" u="none" strike="noStrike" kern="1200" dirty="0">
                <a:solidFill>
                  <a:schemeClr val="tx1"/>
                </a:solidFill>
                <a:effectLst/>
                <a:latin typeface="+mn-lt"/>
                <a:ea typeface="+mn-ea"/>
                <a:cs typeface="+mn-cs"/>
              </a:rPr>
              <a:t>157</a:t>
            </a:r>
            <a:r>
              <a:rPr lang="nb-NO" dirty="0"/>
              <a:t> = </a:t>
            </a:r>
            <a:r>
              <a:rPr lang="nb-NO" sz="1200" b="0" i="0" u="none" strike="noStrike" kern="1200" dirty="0">
                <a:solidFill>
                  <a:schemeClr val="tx1"/>
                </a:solidFill>
                <a:effectLst/>
                <a:latin typeface="+mn-lt"/>
                <a:ea typeface="+mn-ea"/>
                <a:cs typeface="+mn-cs"/>
              </a:rPr>
              <a:t>362</a:t>
            </a:r>
            <a:r>
              <a:rPr lang="nb-NO" dirty="0"/>
              <a:t> </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12</a:t>
            </a:fld>
            <a:endParaRPr lang="nb-NO"/>
          </a:p>
        </p:txBody>
      </p:sp>
    </p:spTree>
    <p:extLst>
      <p:ext uri="{BB962C8B-B14F-4D97-AF65-F5344CB8AC3E}">
        <p14:creationId xmlns:p14="http://schemas.microsoft.com/office/powerpoint/2010/main" val="273089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2019:</a:t>
            </a:r>
            <a:endParaRPr lang="en-US"/>
          </a:p>
          <a:p>
            <a:r>
              <a:rPr lang="nb-NO"/>
              <a:t>Women - Men</a:t>
            </a:r>
            <a:endParaRPr lang="en-US"/>
          </a:p>
          <a:p>
            <a:r>
              <a:rPr lang="nb-NO"/>
              <a:t>144 - 233</a:t>
            </a:r>
            <a:endParaRPr lang="en-US"/>
          </a:p>
          <a:p>
            <a:r>
              <a:rPr lang="nb-NO"/>
              <a:t>38 % - 62 %</a:t>
            </a:r>
          </a:p>
          <a:p>
            <a:endParaRPr lang="nb-NO" dirty="0">
              <a:cs typeface="Calibri"/>
            </a:endParaRPr>
          </a:p>
          <a:p>
            <a:endParaRPr lang="nb-NO" dirty="0">
              <a:cs typeface="Calibri"/>
            </a:endParaRPr>
          </a:p>
          <a:p>
            <a:endParaRPr lang="nb-NO" dirty="0"/>
          </a:p>
          <a:p>
            <a:r>
              <a:rPr lang="nb-NO"/>
              <a:t>2017</a:t>
            </a:r>
          </a:p>
          <a:p>
            <a:r>
              <a:rPr lang="nb-NO"/>
              <a:t>Men 216 (60 %)</a:t>
            </a:r>
          </a:p>
          <a:p>
            <a:r>
              <a:rPr lang="nb-NO" err="1"/>
              <a:t>Women</a:t>
            </a:r>
            <a:r>
              <a:rPr lang="nb-NO"/>
              <a:t> 146 (40 %)</a:t>
            </a:r>
          </a:p>
          <a:p>
            <a:r>
              <a:rPr lang="nb-NO"/>
              <a:t>Total 362</a:t>
            </a:r>
          </a:p>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14</a:t>
            </a:fld>
            <a:endParaRPr lang="nb-NO"/>
          </a:p>
        </p:txBody>
      </p:sp>
    </p:spTree>
    <p:extLst>
      <p:ext uri="{BB962C8B-B14F-4D97-AF65-F5344CB8AC3E}">
        <p14:creationId xmlns:p14="http://schemas.microsoft.com/office/powerpoint/2010/main" val="321810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15</a:t>
            </a:fld>
            <a:endParaRPr lang="nb-NO"/>
          </a:p>
        </p:txBody>
      </p:sp>
    </p:spTree>
    <p:extLst>
      <p:ext uri="{BB962C8B-B14F-4D97-AF65-F5344CB8AC3E}">
        <p14:creationId xmlns:p14="http://schemas.microsoft.com/office/powerpoint/2010/main" val="3941862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0"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16</a:t>
            </a:fld>
            <a:endParaRPr lang="nb-NO"/>
          </a:p>
        </p:txBody>
      </p:sp>
    </p:spTree>
    <p:extLst>
      <p:ext uri="{BB962C8B-B14F-4D97-AF65-F5344CB8AC3E}">
        <p14:creationId xmlns:p14="http://schemas.microsoft.com/office/powerpoint/2010/main" val="132752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14320" y="922492"/>
            <a:ext cx="8229600" cy="367213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lysbildenummer 5"/>
          <p:cNvSpPr txBox="1">
            <a:spLocks/>
          </p:cNvSpPr>
          <p:nvPr userDrawn="1"/>
        </p:nvSpPr>
        <p:spPr>
          <a:xfrm>
            <a:off x="8474801" y="4815936"/>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a:solidFill>
                <a:schemeClr val="tx1"/>
              </a:solidFill>
              <a:latin typeface="Arial"/>
              <a:cs typeface="Arial"/>
            </a:endParaRPr>
          </a:p>
        </p:txBody>
      </p:sp>
      <p:sp>
        <p:nvSpPr>
          <p:cNvPr id="8" name="Plassholder for tittel 1">
            <a:extLst>
              <a:ext uri="{FF2B5EF4-FFF2-40B4-BE49-F238E27FC236}">
                <a16:creationId xmlns:a16="http://schemas.microsoft.com/office/drawing/2014/main" id="{1C81586A-D2DD-7947-8C07-6EE6282AF742}"/>
              </a:ext>
            </a:extLst>
          </p:cNvPr>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a:t>Klikk for å redigere tittelstil</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AEE93D7A-5A17-EC4F-B9C3-76C226D331B9}"/>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10" name="Plassholder for innhold 3">
            <a:extLst>
              <a:ext uri="{FF2B5EF4-FFF2-40B4-BE49-F238E27FC236}">
                <a16:creationId xmlns:a16="http://schemas.microsoft.com/office/drawing/2014/main" id="{535197FD-69E0-9640-999B-9975263423DC}"/>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5FCFC815-88F1-F54D-931D-DFB06C53CCC1}"/>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
        <p:nvSpPr>
          <p:cNvPr id="12" name="Plassholder for innhold 5">
            <a:extLst>
              <a:ext uri="{FF2B5EF4-FFF2-40B4-BE49-F238E27FC236}">
                <a16:creationId xmlns:a16="http://schemas.microsoft.com/office/drawing/2014/main" id="{09690C63-91BD-DF46-89B9-CE22FFC54125}"/>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tekst 4">
            <a:extLst>
              <a:ext uri="{FF2B5EF4-FFF2-40B4-BE49-F238E27FC236}">
                <a16:creationId xmlns:a16="http://schemas.microsoft.com/office/drawing/2014/main" id="{FC862961-AFCA-7E4D-BB5E-885FA1C594D2}"/>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lysbildenummer 4"/>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314320" y="946768"/>
            <a:ext cx="8229600" cy="364785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5"/>
          <p:cNvSpPr>
            <a:spLocks noGrp="1"/>
          </p:cNvSpPr>
          <p:nvPr>
            <p:ph type="sldNum" sz="quarter" idx="4"/>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pic>
        <p:nvPicPr>
          <p:cNvPr id="9" name="Bilde 8">
            <a:extLst>
              <a:ext uri="{FF2B5EF4-FFF2-40B4-BE49-F238E27FC236}">
                <a16:creationId xmlns:a16="http://schemas.microsoft.com/office/drawing/2014/main" id="{EC151788-4963-A348-A694-628F9AEA45FA}"/>
              </a:ext>
            </a:extLst>
          </p:cNvPr>
          <p:cNvPicPr>
            <a:picLocks noChangeAspect="1"/>
          </p:cNvPicPr>
          <p:nvPr userDrawn="1"/>
        </p:nvPicPr>
        <p:blipFill>
          <a:blip r:embed="rId13"/>
          <a:stretch>
            <a:fillRect/>
          </a:stretch>
        </p:blipFill>
        <p:spPr>
          <a:xfrm>
            <a:off x="425115" y="4785586"/>
            <a:ext cx="2693470" cy="247457"/>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emf"/></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51.emf"/><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18" Type="http://schemas.openxmlformats.org/officeDocument/2006/relationships/image" Target="../media/image99.jpeg"/><Relationship Id="rId3" Type="http://schemas.openxmlformats.org/officeDocument/2006/relationships/image" Target="../media/image84.png"/><Relationship Id="rId21" Type="http://schemas.openxmlformats.org/officeDocument/2006/relationships/hyperlink" Target="http://www.nnu.no/baerekraftmaal" TargetMode="External"/><Relationship Id="rId7" Type="http://schemas.openxmlformats.org/officeDocument/2006/relationships/image" Target="../media/image88.jpeg"/><Relationship Id="rId12" Type="http://schemas.openxmlformats.org/officeDocument/2006/relationships/image" Target="../media/image93.jpeg"/><Relationship Id="rId17" Type="http://schemas.openxmlformats.org/officeDocument/2006/relationships/image" Target="../media/image98.jpeg"/><Relationship Id="rId2" Type="http://schemas.openxmlformats.org/officeDocument/2006/relationships/notesSlide" Target="../notesSlides/notesSlide41.xml"/><Relationship Id="rId16" Type="http://schemas.openxmlformats.org/officeDocument/2006/relationships/image" Target="../media/image97.jpeg"/><Relationship Id="rId20" Type="http://schemas.openxmlformats.org/officeDocument/2006/relationships/hyperlink" Target="mailto:kontakt@komm.ntnu.no" TargetMode="External"/><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96.jpeg"/><Relationship Id="rId10" Type="http://schemas.openxmlformats.org/officeDocument/2006/relationships/image" Target="../media/image91.jpeg"/><Relationship Id="rId19" Type="http://schemas.openxmlformats.org/officeDocument/2006/relationships/image" Target="../media/image100.jpeg"/><Relationship Id="rId4" Type="http://schemas.openxmlformats.org/officeDocument/2006/relationships/image" Target="../media/image85.jpeg"/><Relationship Id="rId9" Type="http://schemas.openxmlformats.org/officeDocument/2006/relationships/image" Target="../media/image90.jpeg"/><Relationship Id="rId14" Type="http://schemas.openxmlformats.org/officeDocument/2006/relationships/image" Target="../media/image95.jpeg"/></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714EA05B-DC29-9A49-9E07-BD359950FFCC}"/>
              </a:ext>
            </a:extLst>
          </p:cNvPr>
          <p:cNvSpPr/>
          <p:nvPr/>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A71F1799-6D83-B042-96E3-C1F8A01F93BE}"/>
              </a:ext>
            </a:extLst>
          </p:cNvPr>
          <p:cNvPicPr>
            <a:picLocks noChangeAspect="1"/>
          </p:cNvPicPr>
          <p:nvPr/>
        </p:nvPicPr>
        <p:blipFill>
          <a:blip r:embed="rId2"/>
          <a:stretch>
            <a:fillRect/>
          </a:stretch>
        </p:blipFill>
        <p:spPr>
          <a:xfrm>
            <a:off x="1868821" y="776739"/>
            <a:ext cx="5406359" cy="504325"/>
          </a:xfrm>
          <a:prstGeom prst="rect">
            <a:avLst/>
          </a:prstGeom>
        </p:spPr>
      </p:pic>
      <p:sp>
        <p:nvSpPr>
          <p:cNvPr id="10" name="Tittel 1">
            <a:extLst>
              <a:ext uri="{FF2B5EF4-FFF2-40B4-BE49-F238E27FC236}">
                <a16:creationId xmlns:a16="http://schemas.microsoft.com/office/drawing/2014/main" id="{226967EA-4EEA-744D-A7DE-B83696A46F8D}"/>
              </a:ext>
            </a:extLst>
          </p:cNvPr>
          <p:cNvSpPr>
            <a:spLocks noGrp="1"/>
          </p:cNvSpPr>
          <p:nvPr>
            <p:ph type="ctrTitle"/>
          </p:nvPr>
        </p:nvSpPr>
        <p:spPr>
          <a:xfrm>
            <a:off x="514956" y="1775798"/>
            <a:ext cx="8114088" cy="646331"/>
          </a:xfrm>
        </p:spPr>
        <p:txBody>
          <a:bodyPr/>
          <a:lstStyle/>
          <a:p>
            <a:pPr algn="ctr"/>
            <a:r>
              <a:rPr lang="nb-NO">
                <a:solidFill>
                  <a:schemeClr val="bg1"/>
                </a:solidFill>
              </a:rPr>
              <a:t>RESEARCH</a:t>
            </a:r>
          </a:p>
        </p:txBody>
      </p:sp>
      <p:sp>
        <p:nvSpPr>
          <p:cNvPr id="11" name="TekstSylinder 10">
            <a:extLst>
              <a:ext uri="{FF2B5EF4-FFF2-40B4-BE49-F238E27FC236}">
                <a16:creationId xmlns:a16="http://schemas.microsoft.com/office/drawing/2014/main" id="{EFE39FC5-344B-584E-8213-2E4CE2198EE8}"/>
              </a:ext>
            </a:extLst>
          </p:cNvPr>
          <p:cNvSpPr txBox="1"/>
          <p:nvPr/>
        </p:nvSpPr>
        <p:spPr>
          <a:xfrm>
            <a:off x="3232205" y="3769205"/>
            <a:ext cx="2679590" cy="671787"/>
          </a:xfrm>
          <a:prstGeom prst="rect">
            <a:avLst/>
          </a:prstGeom>
          <a:noFill/>
        </p:spPr>
        <p:txBody>
          <a:bodyPr wrap="square" rtlCol="0">
            <a:spAutoFit/>
          </a:bodyPr>
          <a:lstStyle/>
          <a:p>
            <a:pPr algn="ctr"/>
            <a:r>
              <a:rPr lang="nb-NO" sz="1400">
                <a:solidFill>
                  <a:schemeClr val="bg1"/>
                </a:solidFill>
              </a:rPr>
              <a:t>Trondheim  |  Gjøvik  |  Ålesund</a:t>
            </a:r>
          </a:p>
          <a:p>
            <a:pPr algn="ctr">
              <a:lnSpc>
                <a:spcPct val="200000"/>
              </a:lnSpc>
            </a:pPr>
            <a:r>
              <a:rPr lang="nb-NO" sz="1400">
                <a:solidFill>
                  <a:schemeClr val="bg1"/>
                </a:solidFill>
              </a:rPr>
              <a:t>NTNU Brussels Office</a:t>
            </a:r>
            <a:endParaRPr lang="nb-NO" sz="1400"/>
          </a:p>
        </p:txBody>
      </p:sp>
      <p:pic>
        <p:nvPicPr>
          <p:cNvPr id="15" name="Bilde 14">
            <a:extLst>
              <a:ext uri="{FF2B5EF4-FFF2-40B4-BE49-F238E27FC236}">
                <a16:creationId xmlns:a16="http://schemas.microsoft.com/office/drawing/2014/main" id="{1EF127A3-7BE9-6142-B244-92AFEBA2898E}"/>
              </a:ext>
            </a:extLst>
          </p:cNvPr>
          <p:cNvPicPr>
            <a:picLocks noChangeAspect="1"/>
          </p:cNvPicPr>
          <p:nvPr/>
        </p:nvPicPr>
        <p:blipFill>
          <a:blip r:embed="rId3"/>
          <a:stretch>
            <a:fillRect/>
          </a:stretch>
        </p:blipFill>
        <p:spPr>
          <a:xfrm>
            <a:off x="3583461" y="3320978"/>
            <a:ext cx="1970525" cy="345311"/>
          </a:xfrm>
          <a:prstGeom prst="rect">
            <a:avLst/>
          </a:prstGeom>
        </p:spPr>
      </p:pic>
      <p:sp>
        <p:nvSpPr>
          <p:cNvPr id="17" name="Undertittel 2">
            <a:extLst>
              <a:ext uri="{FF2B5EF4-FFF2-40B4-BE49-F238E27FC236}">
                <a16:creationId xmlns:a16="http://schemas.microsoft.com/office/drawing/2014/main" id="{0C78FF5A-653D-1C47-8E33-B75BC49B2993}"/>
              </a:ext>
            </a:extLst>
          </p:cNvPr>
          <p:cNvSpPr>
            <a:spLocks noGrp="1"/>
          </p:cNvSpPr>
          <p:nvPr>
            <p:ph type="subTitle" idx="1"/>
          </p:nvPr>
        </p:nvSpPr>
        <p:spPr>
          <a:xfrm>
            <a:off x="514956" y="2318766"/>
            <a:ext cx="8114089" cy="598097"/>
          </a:xfrm>
        </p:spPr>
        <p:txBody>
          <a:bodyPr>
            <a:normAutofit/>
          </a:bodyPr>
          <a:lstStyle/>
          <a:p>
            <a:pPr algn="ctr"/>
            <a:r>
              <a:rPr lang="nb-NO">
                <a:solidFill>
                  <a:schemeClr val="bg1">
                    <a:lumMod val="85000"/>
                  </a:schemeClr>
                </a:solidFill>
              </a:rPr>
              <a:t>Knowledge for a </a:t>
            </a:r>
            <a:r>
              <a:rPr lang="nb-NO" err="1">
                <a:solidFill>
                  <a:schemeClr val="bg1">
                    <a:lumMod val="85000"/>
                  </a:schemeClr>
                </a:solidFill>
              </a:rPr>
              <a:t>better</a:t>
            </a:r>
            <a:r>
              <a:rPr lang="nb-NO">
                <a:solidFill>
                  <a:schemeClr val="bg1">
                    <a:lumMod val="85000"/>
                  </a:schemeClr>
                </a:solidFill>
              </a:rPr>
              <a:t> </a:t>
            </a:r>
            <a:r>
              <a:rPr lang="nb-NO" err="1">
                <a:solidFill>
                  <a:schemeClr val="bg1">
                    <a:lumMod val="85000"/>
                  </a:schemeClr>
                </a:solidFill>
              </a:rPr>
              <a:t>world</a:t>
            </a:r>
            <a:endParaRPr lang="nb-NO">
              <a:solidFill>
                <a:schemeClr val="bg1">
                  <a:lumMod val="85000"/>
                </a:schemeClr>
              </a:solidFill>
            </a:endParaRP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69497" y="311150"/>
            <a:ext cx="3894812" cy="757986"/>
          </a:xfrm>
        </p:spPr>
        <p:txBody>
          <a:bodyPr>
            <a:normAutofit/>
          </a:bodyPr>
          <a:lstStyle/>
          <a:p>
            <a:pPr>
              <a:defRPr b="0" i="0"/>
            </a:pPr>
            <a:r>
              <a:rPr lang="x-none" sz="3000"/>
              <a:t>Doctor</a:t>
            </a:r>
            <a:r>
              <a:rPr lang="nb-NO" sz="3000"/>
              <a:t>al </a:t>
            </a:r>
            <a:r>
              <a:rPr lang="nb-NO" sz="3000" err="1"/>
              <a:t>degrees</a:t>
            </a:r>
            <a:endParaRPr lang="x-none" sz="3000"/>
          </a:p>
        </p:txBody>
      </p:sp>
      <p:sp>
        <p:nvSpPr>
          <p:cNvPr id="7" name="TekstSylinder 6"/>
          <p:cNvSpPr txBox="1"/>
          <p:nvPr/>
        </p:nvSpPr>
        <p:spPr>
          <a:xfrm>
            <a:off x="269498" y="1069136"/>
            <a:ext cx="4563093" cy="3208571"/>
          </a:xfrm>
          <a:prstGeom prst="rect">
            <a:avLst/>
          </a:prstGeom>
          <a:noFill/>
        </p:spPr>
        <p:txBody>
          <a:bodyPr wrap="square" rtlCol="0">
            <a:spAutoFit/>
          </a:bodyPr>
          <a:lstStyle/>
          <a:p>
            <a:pPr lvl="0">
              <a:defRPr b="0" i="0"/>
            </a:pPr>
            <a:r>
              <a:rPr lang="x-none" sz="1350"/>
              <a:t>Evaluations confirm the high quality </a:t>
            </a:r>
            <a:br>
              <a:rPr lang="x-none" sz="1350"/>
            </a:br>
            <a:r>
              <a:rPr lang="x-none" sz="1350"/>
              <a:t>of NTNU’s PhD education</a:t>
            </a:r>
          </a:p>
          <a:p>
            <a:pPr lvl="0">
              <a:defRPr b="0" i="0"/>
            </a:pPr>
            <a:endParaRPr lang="nb-NO" sz="1350"/>
          </a:p>
          <a:p>
            <a:pPr lvl="0">
              <a:defRPr b="0" i="0"/>
            </a:pPr>
            <a:r>
              <a:rPr lang="x-none" sz="1350"/>
              <a:t>It is easy for NTNU PhDs to find jobs, and </a:t>
            </a:r>
            <a:endParaRPr lang="nb-NO" sz="1350"/>
          </a:p>
          <a:p>
            <a:pPr lvl="0">
              <a:defRPr b="0" i="0"/>
            </a:pPr>
            <a:r>
              <a:rPr lang="x-none" sz="1350"/>
              <a:t>many of our graduates end up in organizations </a:t>
            </a:r>
            <a:endParaRPr lang="nb-NO" sz="1350"/>
          </a:p>
          <a:p>
            <a:pPr lvl="0">
              <a:defRPr b="0" i="0"/>
            </a:pPr>
            <a:r>
              <a:rPr lang="x-none" sz="1350"/>
              <a:t>outside the university </a:t>
            </a:r>
          </a:p>
          <a:p>
            <a:pPr lvl="0">
              <a:defRPr b="0" i="0"/>
            </a:pPr>
            <a:endParaRPr lang="nb-NO" sz="1350"/>
          </a:p>
          <a:p>
            <a:pPr lvl="0">
              <a:defRPr b="0" i="0"/>
            </a:pPr>
            <a:r>
              <a:rPr lang="x-none" sz="1350"/>
              <a:t>Student progression in the PhD programmes </a:t>
            </a:r>
            <a:endParaRPr lang="nb-NO" sz="1350"/>
          </a:p>
          <a:p>
            <a:pPr lvl="0">
              <a:defRPr b="0" i="0"/>
            </a:pPr>
            <a:r>
              <a:rPr lang="x-none" sz="1350"/>
              <a:t>is good, and the dropout rate is low </a:t>
            </a:r>
          </a:p>
          <a:p>
            <a:pPr lvl="0">
              <a:defRPr b="0" i="0"/>
            </a:pPr>
            <a:endParaRPr lang="nb-NO" sz="1350"/>
          </a:p>
          <a:p>
            <a:pPr lvl="0">
              <a:defRPr b="0" i="0"/>
            </a:pPr>
            <a:r>
              <a:rPr lang="x-none" sz="1350"/>
              <a:t>NTNU has many PhD students with foreign </a:t>
            </a:r>
            <a:endParaRPr lang="nb-NO" sz="1350"/>
          </a:p>
          <a:p>
            <a:pPr lvl="0">
              <a:defRPr b="0" i="0"/>
            </a:pPr>
            <a:r>
              <a:rPr lang="x-none" sz="1350"/>
              <a:t>citizenship, especially in technology</a:t>
            </a:r>
          </a:p>
          <a:p>
            <a:pPr lvl="0">
              <a:defRPr b="0" i="0"/>
            </a:pPr>
            <a:endParaRPr lang="nb-NO" sz="1350"/>
          </a:p>
          <a:p>
            <a:pPr lvl="0">
              <a:defRPr b="0" i="0"/>
            </a:pPr>
            <a:r>
              <a:rPr lang="x-none" sz="1350"/>
              <a:t>NTNU excels with many externally funded PhD candidates, often in collaboration with industry </a:t>
            </a:r>
          </a:p>
        </p:txBody>
      </p:sp>
      <p:pic>
        <p:nvPicPr>
          <p:cNvPr id="8" name="Picture 2" descr="Doktorpromosjon 16. mars 2018, Aulaen i Hovedbygninge, campus Gløshaugen. Foto: Thor Nielsen/NT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674" y="0"/>
            <a:ext cx="4845326" cy="312039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4298673" y="3949997"/>
            <a:ext cx="3685624" cy="923330"/>
          </a:xfrm>
          <a:prstGeom prst="rect">
            <a:avLst/>
          </a:prstGeom>
          <a:noFill/>
        </p:spPr>
        <p:txBody>
          <a:bodyPr wrap="none" rtlCol="0">
            <a:spAutoFit/>
          </a:bodyPr>
          <a:lstStyle/>
          <a:p>
            <a:r>
              <a:rPr lang="x-none" sz="1350" dirty="0"/>
              <a:t>In recent years, NTNU </a:t>
            </a:r>
            <a:r>
              <a:rPr lang="nb-NO" sz="1350" dirty="0"/>
              <a:t>has </a:t>
            </a:r>
            <a:r>
              <a:rPr lang="nb-NO" sz="1350" dirty="0" err="1"/>
              <a:t>graduates</a:t>
            </a:r>
            <a:r>
              <a:rPr lang="nb-NO" sz="1350" dirty="0"/>
              <a:t> </a:t>
            </a:r>
            <a:r>
              <a:rPr lang="nb-NO" sz="1350" dirty="0" err="1"/>
              <a:t>around</a:t>
            </a:r>
            <a:r>
              <a:rPr lang="nb-NO" sz="1350" dirty="0"/>
              <a:t> </a:t>
            </a:r>
            <a:br>
              <a:rPr lang="nb-NO" sz="1350" dirty="0"/>
            </a:br>
            <a:r>
              <a:rPr lang="nb-NO" sz="1350" dirty="0"/>
              <a:t>400 </a:t>
            </a:r>
            <a:r>
              <a:rPr lang="nb-NO" sz="1350" dirty="0" err="1"/>
              <a:t>candidates</a:t>
            </a:r>
            <a:r>
              <a:rPr lang="nb-NO" sz="1350" dirty="0"/>
              <a:t> per </a:t>
            </a:r>
            <a:r>
              <a:rPr lang="nb-NO" sz="1350" dirty="0" err="1"/>
              <a:t>year</a:t>
            </a:r>
            <a:r>
              <a:rPr lang="nb-NO" sz="1350" dirty="0"/>
              <a:t> </a:t>
            </a:r>
          </a:p>
          <a:p>
            <a:endParaRPr lang="nb-NO" sz="1350" dirty="0"/>
          </a:p>
          <a:p>
            <a:r>
              <a:rPr lang="nb-NO" sz="1350" b="1" dirty="0"/>
              <a:t>406 </a:t>
            </a:r>
            <a:r>
              <a:rPr lang="nb-NO" sz="1350" b="1" dirty="0" err="1"/>
              <a:t>doctoral</a:t>
            </a:r>
            <a:r>
              <a:rPr lang="nb-NO" sz="1350" b="1" dirty="0"/>
              <a:t> </a:t>
            </a:r>
            <a:r>
              <a:rPr lang="nb-NO" sz="1350" b="1" dirty="0" err="1"/>
              <a:t>degrees</a:t>
            </a:r>
            <a:r>
              <a:rPr lang="nb-NO" sz="1350" b="1" dirty="0"/>
              <a:t> in 2020</a:t>
            </a:r>
          </a:p>
        </p:txBody>
      </p:sp>
      <p:sp>
        <p:nvSpPr>
          <p:cNvPr id="5" name="TekstSylinder 4"/>
          <p:cNvSpPr txBox="1"/>
          <p:nvPr/>
        </p:nvSpPr>
        <p:spPr>
          <a:xfrm>
            <a:off x="4264879" y="3158170"/>
            <a:ext cx="3935757" cy="507831"/>
          </a:xfrm>
          <a:prstGeom prst="rect">
            <a:avLst/>
          </a:prstGeom>
          <a:noFill/>
        </p:spPr>
        <p:txBody>
          <a:bodyPr wrap="none" rtlCol="0">
            <a:spAutoFit/>
          </a:bodyPr>
          <a:lstStyle/>
          <a:p>
            <a:r>
              <a:rPr lang="nb-NO" sz="1350" i="1"/>
              <a:t>The </a:t>
            </a:r>
            <a:r>
              <a:rPr lang="nb-NO" sz="1350" i="1" err="1"/>
              <a:t>Doctoral</a:t>
            </a:r>
            <a:r>
              <a:rPr lang="nb-NO" sz="1350" i="1"/>
              <a:t> </a:t>
            </a:r>
            <a:r>
              <a:rPr lang="nb-NO" sz="1350" i="1" err="1"/>
              <a:t>Awards</a:t>
            </a:r>
            <a:r>
              <a:rPr lang="nb-NO" sz="1350" i="1"/>
              <a:t> </a:t>
            </a:r>
            <a:r>
              <a:rPr lang="nb-NO" sz="1350" i="1" err="1"/>
              <a:t>Ceremony</a:t>
            </a:r>
            <a:r>
              <a:rPr lang="nb-NO" sz="1350" i="1"/>
              <a:t> 16 </a:t>
            </a:r>
            <a:r>
              <a:rPr lang="nb-NO" sz="1350" i="1" err="1"/>
              <a:t>March</a:t>
            </a:r>
            <a:r>
              <a:rPr lang="nb-NO" sz="1350" i="1"/>
              <a:t> 2018, </a:t>
            </a:r>
          </a:p>
          <a:p>
            <a:r>
              <a:rPr lang="nb-NO" sz="1350" i="1"/>
              <a:t>The Aula in </a:t>
            </a:r>
            <a:r>
              <a:rPr lang="nb-NO" sz="1350" i="1" err="1"/>
              <a:t>the</a:t>
            </a:r>
            <a:r>
              <a:rPr lang="nb-NO" sz="1350" i="1"/>
              <a:t> Main Administration </a:t>
            </a:r>
            <a:r>
              <a:rPr lang="nb-NO" sz="1350" i="1" err="1"/>
              <a:t>Building</a:t>
            </a:r>
            <a:endParaRPr lang="nb-NO" sz="1350" i="1"/>
          </a:p>
        </p:txBody>
      </p:sp>
    </p:spTree>
    <p:extLst>
      <p:ext uri="{BB962C8B-B14F-4D97-AF65-F5344CB8AC3E}">
        <p14:creationId xmlns:p14="http://schemas.microsoft.com/office/powerpoint/2010/main" val="3069607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5740" y="154484"/>
            <a:ext cx="6172200" cy="784830"/>
          </a:xfrm>
        </p:spPr>
        <p:txBody>
          <a:bodyPr/>
          <a:lstStyle/>
          <a:p>
            <a:r>
              <a:rPr lang="nb-NO" sz="2700" dirty="0" err="1"/>
              <a:t>Doctoral</a:t>
            </a:r>
            <a:r>
              <a:rPr lang="nb-NO" sz="2700" dirty="0"/>
              <a:t> </a:t>
            </a:r>
            <a:r>
              <a:rPr lang="nb-NO" sz="2700" dirty="0" err="1"/>
              <a:t>degrees</a:t>
            </a:r>
            <a:r>
              <a:rPr lang="nb-NO" sz="2700" dirty="0"/>
              <a:t> 2020</a:t>
            </a:r>
            <a:br>
              <a:rPr lang="nb-NO" dirty="0"/>
            </a:br>
            <a:r>
              <a:rPr lang="nb-NO" sz="1800" dirty="0"/>
              <a:t>by </a:t>
            </a:r>
            <a:r>
              <a:rPr lang="nb-NO" sz="1800" dirty="0" err="1"/>
              <a:t>faculty</a:t>
            </a:r>
            <a:r>
              <a:rPr lang="nb-NO" sz="1800" dirty="0"/>
              <a:t> and </a:t>
            </a:r>
            <a:r>
              <a:rPr lang="nb-NO" sz="1800" dirty="0" err="1"/>
              <a:t>gender</a:t>
            </a:r>
            <a:endParaRPr lang="nb-NO" sz="1800" dirty="0"/>
          </a:p>
        </p:txBody>
      </p:sp>
      <p:sp>
        <p:nvSpPr>
          <p:cNvPr id="5" name="TekstSylinder 4"/>
          <p:cNvSpPr txBox="1"/>
          <p:nvPr/>
        </p:nvSpPr>
        <p:spPr>
          <a:xfrm>
            <a:off x="5434093" y="4823848"/>
            <a:ext cx="2573140" cy="253916"/>
          </a:xfrm>
          <a:prstGeom prst="rect">
            <a:avLst/>
          </a:prstGeom>
          <a:noFill/>
        </p:spPr>
        <p:txBody>
          <a:bodyPr wrap="none" rtlCol="0">
            <a:spAutoFit/>
          </a:bodyPr>
          <a:lstStyle/>
          <a:p>
            <a:r>
              <a:rPr lang="nb-NO" sz="1050" i="1"/>
              <a:t>Source: FS (Felles studentsystem)/DBH</a:t>
            </a:r>
          </a:p>
        </p:txBody>
      </p:sp>
      <p:graphicFrame>
        <p:nvGraphicFramePr>
          <p:cNvPr id="7" name="Chart 6">
            <a:extLst>
              <a:ext uri="{FF2B5EF4-FFF2-40B4-BE49-F238E27FC236}">
                <a16:creationId xmlns:a16="http://schemas.microsoft.com/office/drawing/2014/main" id="{C4B3D070-5458-483A-8E1F-E80629DC2202}"/>
              </a:ext>
            </a:extLst>
          </p:cNvPr>
          <p:cNvGraphicFramePr>
            <a:graphicFrameLocks/>
          </p:cNvGraphicFramePr>
          <p:nvPr/>
        </p:nvGraphicFramePr>
        <p:xfrm>
          <a:off x="345989" y="1173892"/>
          <a:ext cx="7587049" cy="34907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4686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5740" y="154484"/>
            <a:ext cx="6172200" cy="784830"/>
          </a:xfrm>
        </p:spPr>
        <p:txBody>
          <a:bodyPr/>
          <a:lstStyle/>
          <a:p>
            <a:r>
              <a:rPr lang="nb-NO" sz="2700" dirty="0" err="1"/>
              <a:t>Doctoral</a:t>
            </a:r>
            <a:r>
              <a:rPr lang="nb-NO" sz="2700" dirty="0"/>
              <a:t> </a:t>
            </a:r>
            <a:r>
              <a:rPr lang="nb-NO" sz="2700" dirty="0" err="1"/>
              <a:t>degrees</a:t>
            </a:r>
            <a:r>
              <a:rPr lang="nb-NO" sz="2700" dirty="0"/>
              <a:t> 2020</a:t>
            </a:r>
            <a:br>
              <a:rPr lang="nb-NO" dirty="0"/>
            </a:br>
            <a:r>
              <a:rPr lang="nb-NO" sz="1800" dirty="0"/>
              <a:t>by </a:t>
            </a:r>
            <a:r>
              <a:rPr lang="nb-NO" sz="1800" dirty="0" err="1"/>
              <a:t>faculty</a:t>
            </a:r>
            <a:r>
              <a:rPr lang="nb-NO" sz="1800" dirty="0"/>
              <a:t> and </a:t>
            </a:r>
            <a:r>
              <a:rPr lang="nb-NO" sz="1800" dirty="0" err="1"/>
              <a:t>nationality</a:t>
            </a:r>
            <a:endParaRPr lang="nb-NO" sz="1800" dirty="0"/>
          </a:p>
        </p:txBody>
      </p:sp>
      <p:sp>
        <p:nvSpPr>
          <p:cNvPr id="5" name="TekstSylinder 4"/>
          <p:cNvSpPr txBox="1"/>
          <p:nvPr/>
        </p:nvSpPr>
        <p:spPr>
          <a:xfrm>
            <a:off x="5370163" y="4794788"/>
            <a:ext cx="2573140" cy="253916"/>
          </a:xfrm>
          <a:prstGeom prst="rect">
            <a:avLst/>
          </a:prstGeom>
          <a:noFill/>
        </p:spPr>
        <p:txBody>
          <a:bodyPr wrap="none" rtlCol="0">
            <a:spAutoFit/>
          </a:bodyPr>
          <a:lstStyle/>
          <a:p>
            <a:r>
              <a:rPr lang="nb-NO" sz="1050" i="1"/>
              <a:t>Source: FS (Felles studentsystem)/DBH</a:t>
            </a:r>
          </a:p>
        </p:txBody>
      </p:sp>
      <p:graphicFrame>
        <p:nvGraphicFramePr>
          <p:cNvPr id="7" name="Chart 6">
            <a:extLst>
              <a:ext uri="{FF2B5EF4-FFF2-40B4-BE49-F238E27FC236}">
                <a16:creationId xmlns:a16="http://schemas.microsoft.com/office/drawing/2014/main" id="{D1927592-534E-4E4C-9AC6-D577647D713D}"/>
              </a:ext>
            </a:extLst>
          </p:cNvPr>
          <p:cNvGraphicFramePr>
            <a:graphicFrameLocks/>
          </p:cNvGraphicFramePr>
          <p:nvPr/>
        </p:nvGraphicFramePr>
        <p:xfrm>
          <a:off x="287215" y="939314"/>
          <a:ext cx="6945923" cy="3456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8738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5740" y="154484"/>
            <a:ext cx="6172200" cy="784830"/>
          </a:xfrm>
        </p:spPr>
        <p:txBody>
          <a:bodyPr/>
          <a:lstStyle/>
          <a:p>
            <a:r>
              <a:rPr lang="nb-NO" sz="2700" dirty="0" err="1"/>
              <a:t>Doctoral</a:t>
            </a:r>
            <a:r>
              <a:rPr lang="nb-NO" sz="2700" dirty="0"/>
              <a:t> </a:t>
            </a:r>
            <a:r>
              <a:rPr lang="nb-NO" sz="2700" dirty="0" err="1"/>
              <a:t>degrees</a:t>
            </a:r>
            <a:r>
              <a:rPr lang="nb-NO" sz="2700" dirty="0"/>
              <a:t> 2020</a:t>
            </a:r>
            <a:br>
              <a:rPr lang="nb-NO" dirty="0"/>
            </a:br>
            <a:r>
              <a:rPr lang="nb-NO" sz="1800" dirty="0"/>
              <a:t>by </a:t>
            </a:r>
            <a:r>
              <a:rPr lang="nb-NO" sz="1800" dirty="0" err="1"/>
              <a:t>faculty</a:t>
            </a:r>
            <a:r>
              <a:rPr lang="nb-NO" sz="1800" dirty="0"/>
              <a:t> and </a:t>
            </a:r>
            <a:r>
              <a:rPr lang="nb-NO" sz="1800" dirty="0" err="1"/>
              <a:t>both</a:t>
            </a:r>
            <a:r>
              <a:rPr lang="nb-NO" sz="1800" dirty="0"/>
              <a:t> </a:t>
            </a:r>
            <a:r>
              <a:rPr lang="nb-NO" sz="1800" dirty="0" err="1"/>
              <a:t>gender</a:t>
            </a:r>
            <a:r>
              <a:rPr lang="nb-NO" sz="1800" dirty="0"/>
              <a:t> and </a:t>
            </a:r>
            <a:r>
              <a:rPr lang="nb-NO" sz="1800" dirty="0" err="1"/>
              <a:t>nationality</a:t>
            </a:r>
            <a:endParaRPr lang="nb-NO" sz="1800" dirty="0"/>
          </a:p>
        </p:txBody>
      </p:sp>
      <p:sp>
        <p:nvSpPr>
          <p:cNvPr id="5" name="TekstSylinder 4"/>
          <p:cNvSpPr txBox="1"/>
          <p:nvPr/>
        </p:nvSpPr>
        <p:spPr>
          <a:xfrm>
            <a:off x="5776885" y="4818036"/>
            <a:ext cx="2573140" cy="253916"/>
          </a:xfrm>
          <a:prstGeom prst="rect">
            <a:avLst/>
          </a:prstGeom>
          <a:noFill/>
        </p:spPr>
        <p:txBody>
          <a:bodyPr wrap="none" rtlCol="0">
            <a:spAutoFit/>
          </a:bodyPr>
          <a:lstStyle/>
          <a:p>
            <a:r>
              <a:rPr lang="nb-NO" sz="1050" i="1"/>
              <a:t>Source: FS (Felles studentsystem)/DBH</a:t>
            </a:r>
          </a:p>
        </p:txBody>
      </p:sp>
      <p:graphicFrame>
        <p:nvGraphicFramePr>
          <p:cNvPr id="7" name="Chart 6">
            <a:extLst>
              <a:ext uri="{FF2B5EF4-FFF2-40B4-BE49-F238E27FC236}">
                <a16:creationId xmlns:a16="http://schemas.microsoft.com/office/drawing/2014/main" id="{3CE14DD1-E7C8-4927-90F8-C04F2DFC890C}"/>
              </a:ext>
            </a:extLst>
          </p:cNvPr>
          <p:cNvGraphicFramePr>
            <a:graphicFrameLocks/>
          </p:cNvGraphicFramePr>
          <p:nvPr/>
        </p:nvGraphicFramePr>
        <p:xfrm>
          <a:off x="351693" y="1043353"/>
          <a:ext cx="8377970" cy="36600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7493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700" dirty="0" err="1"/>
              <a:t>Doctoral</a:t>
            </a:r>
            <a:r>
              <a:rPr lang="nb-NO" sz="2700" dirty="0"/>
              <a:t> </a:t>
            </a:r>
            <a:r>
              <a:rPr lang="nb-NO" sz="2700" dirty="0" err="1"/>
              <a:t>degrees</a:t>
            </a:r>
            <a:r>
              <a:rPr lang="nb-NO" sz="2700" dirty="0"/>
              <a:t> by </a:t>
            </a:r>
            <a:r>
              <a:rPr lang="nb-NO" sz="2700" dirty="0" err="1"/>
              <a:t>gender</a:t>
            </a:r>
            <a:r>
              <a:rPr lang="nb-NO" sz="2700" dirty="0"/>
              <a:t> 2000-2020</a:t>
            </a:r>
          </a:p>
        </p:txBody>
      </p:sp>
      <p:sp>
        <p:nvSpPr>
          <p:cNvPr id="5" name="TekstSylinder 4"/>
          <p:cNvSpPr txBox="1"/>
          <p:nvPr/>
        </p:nvSpPr>
        <p:spPr>
          <a:xfrm>
            <a:off x="7404316" y="4820188"/>
            <a:ext cx="1000595" cy="253916"/>
          </a:xfrm>
          <a:prstGeom prst="rect">
            <a:avLst/>
          </a:prstGeom>
          <a:noFill/>
        </p:spPr>
        <p:txBody>
          <a:bodyPr wrap="none" rtlCol="0">
            <a:spAutoFit/>
          </a:bodyPr>
          <a:lstStyle/>
          <a:p>
            <a:r>
              <a:rPr lang="nb-NO" sz="1050" i="1"/>
              <a:t>Source: NIFU</a:t>
            </a:r>
          </a:p>
        </p:txBody>
      </p:sp>
      <p:graphicFrame>
        <p:nvGraphicFramePr>
          <p:cNvPr id="7" name="Chart 6">
            <a:extLst>
              <a:ext uri="{FF2B5EF4-FFF2-40B4-BE49-F238E27FC236}">
                <a16:creationId xmlns:a16="http://schemas.microsoft.com/office/drawing/2014/main" id="{00000000-0008-0000-0100-000002000000}"/>
              </a:ext>
            </a:extLst>
          </p:cNvPr>
          <p:cNvGraphicFramePr>
            <a:graphicFrameLocks/>
          </p:cNvGraphicFramePr>
          <p:nvPr/>
        </p:nvGraphicFramePr>
        <p:xfrm>
          <a:off x="422031" y="949569"/>
          <a:ext cx="6430107" cy="34583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8787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1745" y="285284"/>
            <a:ext cx="5657024" cy="994172"/>
          </a:xfrm>
        </p:spPr>
        <p:txBody>
          <a:bodyPr>
            <a:normAutofit/>
          </a:bodyPr>
          <a:lstStyle/>
          <a:p>
            <a:pPr>
              <a:defRPr b="0" i="0"/>
            </a:pPr>
            <a:r>
              <a:rPr lang="nb-NO" sz="2700" dirty="0"/>
              <a:t>Research </a:t>
            </a:r>
            <a:r>
              <a:rPr lang="nb-NO" sz="2700" dirty="0" err="1"/>
              <a:t>funding</a:t>
            </a:r>
            <a:r>
              <a:rPr lang="nb-NO" sz="2700" dirty="0"/>
              <a:t> 2020</a:t>
            </a:r>
            <a:endParaRPr lang="x-none" sz="2700" dirty="0"/>
          </a:p>
        </p:txBody>
      </p:sp>
      <p:sp>
        <p:nvSpPr>
          <p:cNvPr id="6" name="TekstSylinder 5"/>
          <p:cNvSpPr txBox="1"/>
          <p:nvPr/>
        </p:nvSpPr>
        <p:spPr>
          <a:xfrm>
            <a:off x="321745" y="1279456"/>
            <a:ext cx="4054589" cy="2023631"/>
          </a:xfrm>
          <a:prstGeom prst="rect">
            <a:avLst/>
          </a:prstGeom>
          <a:noFill/>
        </p:spPr>
        <p:txBody>
          <a:bodyPr wrap="square" lIns="91440" tIns="45720" rIns="91440" bIns="45720" rtlCol="0" anchor="t">
            <a:spAutoFit/>
          </a:bodyPr>
          <a:lstStyle/>
          <a:p>
            <a:pPr lvl="0">
              <a:defRPr b="0" i="0"/>
            </a:pPr>
            <a:r>
              <a:rPr lang="x-none" sz="1550"/>
              <a:t>A large proportion of NTNU’s research funds are external and won in competition</a:t>
            </a:r>
          </a:p>
          <a:p>
            <a:pPr lvl="0">
              <a:defRPr b="0" i="0"/>
            </a:pPr>
            <a:endParaRPr lang="nb-NO" sz="1575" dirty="0"/>
          </a:p>
          <a:p>
            <a:pPr lvl="0">
              <a:defRPr b="0" i="0"/>
            </a:pPr>
            <a:r>
              <a:rPr lang="x-none" sz="1575" dirty="0"/>
              <a:t>NTNU has considerable funding from business and industry</a:t>
            </a:r>
            <a:r>
              <a:rPr lang="en-GB" sz="1575" dirty="0"/>
              <a:t> </a:t>
            </a:r>
            <a:r>
              <a:rPr lang="x-none" sz="1575" dirty="0"/>
              <a:t>and the public sector</a:t>
            </a:r>
            <a:endParaRPr lang="nb-NO" sz="1575" dirty="0"/>
          </a:p>
          <a:p>
            <a:pPr lvl="0">
              <a:defRPr b="0" i="0"/>
            </a:pPr>
            <a:endParaRPr lang="nb-NO" sz="1575" dirty="0"/>
          </a:p>
          <a:p>
            <a:pPr lvl="0">
              <a:defRPr b="0" i="0"/>
            </a:pPr>
            <a:r>
              <a:rPr lang="nb-NO" sz="1575" dirty="0"/>
              <a:t>Total </a:t>
            </a:r>
            <a:r>
              <a:rPr lang="nb-NO" sz="1575" dirty="0" err="1"/>
              <a:t>research</a:t>
            </a:r>
            <a:r>
              <a:rPr lang="nb-NO" sz="1575" dirty="0"/>
              <a:t> </a:t>
            </a:r>
            <a:r>
              <a:rPr lang="nb-NO" sz="1575" dirty="0" err="1"/>
              <a:t>funding</a:t>
            </a:r>
            <a:r>
              <a:rPr lang="nb-NO" sz="1575" dirty="0"/>
              <a:t>: 2.1 billion </a:t>
            </a:r>
            <a:r>
              <a:rPr lang="nb-NO" sz="1575" dirty="0" err="1"/>
              <a:t>of</a:t>
            </a:r>
            <a:r>
              <a:rPr lang="nb-NO" sz="1575" dirty="0"/>
              <a:t> </a:t>
            </a:r>
            <a:r>
              <a:rPr lang="nb-NO" sz="1575" dirty="0" err="1"/>
              <a:t>totally</a:t>
            </a:r>
            <a:r>
              <a:rPr lang="nb-NO" sz="1575" dirty="0"/>
              <a:t> 4.9 billion NOK</a:t>
            </a:r>
            <a:endParaRPr lang="x-none" sz="1575" dirty="0">
              <a:cs typeface="Arial"/>
            </a:endParaRPr>
          </a:p>
        </p:txBody>
      </p:sp>
      <p:sp>
        <p:nvSpPr>
          <p:cNvPr id="3" name="TekstSylinder 2"/>
          <p:cNvSpPr txBox="1"/>
          <p:nvPr/>
        </p:nvSpPr>
        <p:spPr>
          <a:xfrm>
            <a:off x="5130793" y="4772586"/>
            <a:ext cx="3533340" cy="253916"/>
          </a:xfrm>
          <a:prstGeom prst="rect">
            <a:avLst/>
          </a:prstGeom>
          <a:noFill/>
        </p:spPr>
        <p:txBody>
          <a:bodyPr wrap="none" lIns="91440" tIns="45720" rIns="91440" bIns="45720" rtlCol="0" anchor="t">
            <a:spAutoFit/>
          </a:bodyPr>
          <a:lstStyle/>
          <a:p>
            <a:r>
              <a:rPr lang="nb-NO" sz="1050" i="1" dirty="0"/>
              <a:t>Source: NIFU R&amp;D </a:t>
            </a:r>
            <a:r>
              <a:rPr lang="nb-NO" sz="1050" i="1" dirty="0" err="1"/>
              <a:t>funding</a:t>
            </a:r>
            <a:r>
              <a:rPr lang="nb-NO" sz="1050" i="1" dirty="0"/>
              <a:t> </a:t>
            </a:r>
            <a:r>
              <a:rPr lang="nb-NO" sz="1050" i="1" dirty="0" err="1"/>
              <a:t>statistics</a:t>
            </a:r>
            <a:r>
              <a:rPr lang="nb-NO" sz="1050" i="1" dirty="0"/>
              <a:t> (2020), in </a:t>
            </a:r>
            <a:r>
              <a:rPr lang="nb-NO" sz="1050" i="1" dirty="0" err="1"/>
              <a:t>mill</a:t>
            </a:r>
            <a:r>
              <a:rPr lang="nb-NO" sz="1050" i="1" dirty="0"/>
              <a:t> NOK</a:t>
            </a:r>
          </a:p>
        </p:txBody>
      </p:sp>
      <p:graphicFrame>
        <p:nvGraphicFramePr>
          <p:cNvPr id="8" name="Chart 7">
            <a:extLst>
              <a:ext uri="{FF2B5EF4-FFF2-40B4-BE49-F238E27FC236}">
                <a16:creationId xmlns:a16="http://schemas.microsoft.com/office/drawing/2014/main" id="{622CA20E-7B39-4AB1-B547-5FBAD7ED32D1}"/>
              </a:ext>
            </a:extLst>
          </p:cNvPr>
          <p:cNvGraphicFramePr>
            <a:graphicFrameLocks/>
          </p:cNvGraphicFramePr>
          <p:nvPr/>
        </p:nvGraphicFramePr>
        <p:xfrm>
          <a:off x="4376334" y="1036053"/>
          <a:ext cx="4572000" cy="35349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77AEA0AB-0419-418F-86D1-CA2AB2172D7C}"/>
              </a:ext>
            </a:extLst>
          </p:cNvPr>
          <p:cNvSpPr txBox="1"/>
          <p:nvPr/>
        </p:nvSpPr>
        <p:spPr>
          <a:xfrm>
            <a:off x="5920575" y="2098653"/>
            <a:ext cx="619080" cy="276999"/>
          </a:xfrm>
          <a:prstGeom prst="rect">
            <a:avLst/>
          </a:prstGeom>
          <a:noFill/>
        </p:spPr>
        <p:txBody>
          <a:bodyPr wrap="none" rtlCol="0">
            <a:spAutoFit/>
          </a:bodyPr>
          <a:lstStyle/>
          <a:p>
            <a:r>
              <a:rPr lang="nb-NO" sz="1200" dirty="0">
                <a:solidFill>
                  <a:schemeClr val="bg1"/>
                </a:solidFill>
              </a:rPr>
              <a:t>16,9%</a:t>
            </a:r>
          </a:p>
        </p:txBody>
      </p:sp>
      <p:sp>
        <p:nvSpPr>
          <p:cNvPr id="10" name="TextBox 9">
            <a:extLst>
              <a:ext uri="{FF2B5EF4-FFF2-40B4-BE49-F238E27FC236}">
                <a16:creationId xmlns:a16="http://schemas.microsoft.com/office/drawing/2014/main" id="{AD49EFF9-E786-436E-AF44-94183260046C}"/>
              </a:ext>
            </a:extLst>
          </p:cNvPr>
          <p:cNvSpPr txBox="1"/>
          <p:nvPr/>
        </p:nvSpPr>
        <p:spPr>
          <a:xfrm>
            <a:off x="5719122" y="3064906"/>
            <a:ext cx="619080" cy="276999"/>
          </a:xfrm>
          <a:prstGeom prst="rect">
            <a:avLst/>
          </a:prstGeom>
          <a:noFill/>
        </p:spPr>
        <p:txBody>
          <a:bodyPr wrap="none" rtlCol="0">
            <a:spAutoFit/>
          </a:bodyPr>
          <a:lstStyle/>
          <a:p>
            <a:r>
              <a:rPr lang="nb-NO" sz="1200" dirty="0">
                <a:solidFill>
                  <a:schemeClr val="bg1"/>
                </a:solidFill>
              </a:rPr>
              <a:t>22,0%</a:t>
            </a:r>
          </a:p>
        </p:txBody>
      </p:sp>
      <p:sp>
        <p:nvSpPr>
          <p:cNvPr id="11" name="TextBox 10">
            <a:extLst>
              <a:ext uri="{FF2B5EF4-FFF2-40B4-BE49-F238E27FC236}">
                <a16:creationId xmlns:a16="http://schemas.microsoft.com/office/drawing/2014/main" id="{DE89EC7A-7D8A-4D8C-8900-4CD95AD76038}"/>
              </a:ext>
            </a:extLst>
          </p:cNvPr>
          <p:cNvSpPr txBox="1"/>
          <p:nvPr/>
        </p:nvSpPr>
        <p:spPr>
          <a:xfrm>
            <a:off x="7210867" y="2746851"/>
            <a:ext cx="619080" cy="276999"/>
          </a:xfrm>
          <a:prstGeom prst="rect">
            <a:avLst/>
          </a:prstGeom>
          <a:noFill/>
        </p:spPr>
        <p:txBody>
          <a:bodyPr wrap="none" rtlCol="0">
            <a:spAutoFit/>
          </a:bodyPr>
          <a:lstStyle/>
          <a:p>
            <a:r>
              <a:rPr lang="nb-NO" sz="1200" dirty="0">
                <a:solidFill>
                  <a:schemeClr val="bg1"/>
                </a:solidFill>
              </a:rPr>
              <a:t>57,4%</a:t>
            </a:r>
          </a:p>
        </p:txBody>
      </p:sp>
      <p:sp>
        <p:nvSpPr>
          <p:cNvPr id="12" name="TextBox 11">
            <a:extLst>
              <a:ext uri="{FF2B5EF4-FFF2-40B4-BE49-F238E27FC236}">
                <a16:creationId xmlns:a16="http://schemas.microsoft.com/office/drawing/2014/main" id="{5473B6F2-F3C9-41EA-A882-7DA38FB8C53F}"/>
              </a:ext>
            </a:extLst>
          </p:cNvPr>
          <p:cNvSpPr txBox="1"/>
          <p:nvPr/>
        </p:nvSpPr>
        <p:spPr>
          <a:xfrm>
            <a:off x="5494541" y="2443794"/>
            <a:ext cx="534121" cy="276999"/>
          </a:xfrm>
          <a:prstGeom prst="rect">
            <a:avLst/>
          </a:prstGeom>
          <a:noFill/>
        </p:spPr>
        <p:txBody>
          <a:bodyPr wrap="none" rtlCol="0">
            <a:spAutoFit/>
          </a:bodyPr>
          <a:lstStyle/>
          <a:p>
            <a:r>
              <a:rPr lang="nb-NO" sz="1200" dirty="0">
                <a:solidFill>
                  <a:schemeClr val="bg1"/>
                </a:solidFill>
              </a:rPr>
              <a:t>3,7%</a:t>
            </a:r>
          </a:p>
        </p:txBody>
      </p:sp>
    </p:spTree>
    <p:extLst>
      <p:ext uri="{BB962C8B-B14F-4D97-AF65-F5344CB8AC3E}">
        <p14:creationId xmlns:p14="http://schemas.microsoft.com/office/powerpoint/2010/main" val="116144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02767" y="206476"/>
            <a:ext cx="7886700" cy="994172"/>
          </a:xfrm>
        </p:spPr>
        <p:txBody>
          <a:bodyPr>
            <a:normAutofit/>
          </a:bodyPr>
          <a:lstStyle/>
          <a:p>
            <a:r>
              <a:rPr lang="nb-NO" sz="2700" dirty="0"/>
              <a:t>Research </a:t>
            </a:r>
            <a:r>
              <a:rPr lang="nb-NO" sz="2700" dirty="0" err="1"/>
              <a:t>funding</a:t>
            </a:r>
            <a:r>
              <a:rPr lang="nb-NO" sz="2700" dirty="0"/>
              <a:t> 2020</a:t>
            </a:r>
            <a:br>
              <a:rPr lang="nb-NO" sz="2700" dirty="0"/>
            </a:br>
            <a:r>
              <a:rPr lang="nb-NO" sz="1800" dirty="0"/>
              <a:t>by </a:t>
            </a:r>
            <a:r>
              <a:rPr lang="nb-NO" sz="1800" dirty="0" err="1"/>
              <a:t>faculty</a:t>
            </a:r>
            <a:r>
              <a:rPr lang="nb-NO" sz="1800" dirty="0"/>
              <a:t> (</a:t>
            </a:r>
            <a:r>
              <a:rPr lang="nb-NO" sz="1800" dirty="0" err="1"/>
              <a:t>mill</a:t>
            </a:r>
            <a:r>
              <a:rPr lang="nb-NO" sz="1800" dirty="0"/>
              <a:t> NOK)</a:t>
            </a:r>
            <a:endParaRPr lang="nb-NO" sz="1350" dirty="0">
              <a:solidFill>
                <a:srgbClr val="FF0000"/>
              </a:solidFill>
            </a:endParaRPr>
          </a:p>
        </p:txBody>
      </p:sp>
      <p:sp>
        <p:nvSpPr>
          <p:cNvPr id="3" name="TekstSylinder 2"/>
          <p:cNvSpPr txBox="1"/>
          <p:nvPr/>
        </p:nvSpPr>
        <p:spPr>
          <a:xfrm>
            <a:off x="6105350" y="4649275"/>
            <a:ext cx="2784737" cy="253916"/>
          </a:xfrm>
          <a:prstGeom prst="rect">
            <a:avLst/>
          </a:prstGeom>
          <a:noFill/>
        </p:spPr>
        <p:txBody>
          <a:bodyPr wrap="none" rtlCol="0">
            <a:spAutoFit/>
          </a:bodyPr>
          <a:lstStyle/>
          <a:p>
            <a:r>
              <a:rPr lang="nb-NO" sz="1050" i="1" dirty="0"/>
              <a:t>Source: NIFU R&amp;D </a:t>
            </a:r>
            <a:r>
              <a:rPr lang="nb-NO" sz="1050" i="1" dirty="0" err="1"/>
              <a:t>funding</a:t>
            </a:r>
            <a:r>
              <a:rPr lang="nb-NO" sz="1050" i="1" dirty="0"/>
              <a:t> </a:t>
            </a:r>
            <a:r>
              <a:rPr lang="nb-NO" sz="1050" i="1" dirty="0" err="1"/>
              <a:t>statistics</a:t>
            </a:r>
            <a:r>
              <a:rPr lang="nb-NO" sz="1050" i="1" dirty="0"/>
              <a:t> (2020)</a:t>
            </a:r>
          </a:p>
        </p:txBody>
      </p:sp>
      <p:graphicFrame>
        <p:nvGraphicFramePr>
          <p:cNvPr id="5" name="Chart 4">
            <a:extLst>
              <a:ext uri="{FF2B5EF4-FFF2-40B4-BE49-F238E27FC236}">
                <a16:creationId xmlns:a16="http://schemas.microsoft.com/office/drawing/2014/main" id="{126F0A48-9B33-475B-AC15-D9ECCD8891C4}"/>
              </a:ext>
            </a:extLst>
          </p:cNvPr>
          <p:cNvGraphicFramePr>
            <a:graphicFrameLocks/>
          </p:cNvGraphicFramePr>
          <p:nvPr/>
        </p:nvGraphicFramePr>
        <p:xfrm>
          <a:off x="402767" y="1200648"/>
          <a:ext cx="8201870" cy="353020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9B7E0B27-1EC9-4CA0-AE3F-35A20BFAC927}"/>
              </a:ext>
            </a:extLst>
          </p:cNvPr>
          <p:cNvSpPr txBox="1"/>
          <p:nvPr/>
        </p:nvSpPr>
        <p:spPr>
          <a:xfrm>
            <a:off x="3672088" y="4458031"/>
            <a:ext cx="636773" cy="369332"/>
          </a:xfrm>
          <a:prstGeom prst="rect">
            <a:avLst/>
          </a:prstGeom>
          <a:solidFill>
            <a:schemeClr val="bg1"/>
          </a:solidFill>
        </p:spPr>
        <p:txBody>
          <a:bodyPr wrap="square" rtlCol="0">
            <a:spAutoFit/>
          </a:bodyPr>
          <a:lstStyle/>
          <a:p>
            <a:r>
              <a:rPr lang="nb-NO" sz="900" dirty="0"/>
              <a:t>Base </a:t>
            </a:r>
            <a:r>
              <a:rPr lang="nb-NO" sz="900" dirty="0" err="1"/>
              <a:t>funding</a:t>
            </a:r>
            <a:endParaRPr lang="nb-NO" sz="900" dirty="0"/>
          </a:p>
        </p:txBody>
      </p:sp>
      <p:sp>
        <p:nvSpPr>
          <p:cNvPr id="6" name="TextBox 5">
            <a:extLst>
              <a:ext uri="{FF2B5EF4-FFF2-40B4-BE49-F238E27FC236}">
                <a16:creationId xmlns:a16="http://schemas.microsoft.com/office/drawing/2014/main" id="{033DD35F-7587-4ECC-B912-C49D5AB950D6}"/>
              </a:ext>
            </a:extLst>
          </p:cNvPr>
          <p:cNvSpPr txBox="1"/>
          <p:nvPr/>
        </p:nvSpPr>
        <p:spPr>
          <a:xfrm>
            <a:off x="4411607" y="4452276"/>
            <a:ext cx="1425089" cy="369332"/>
          </a:xfrm>
          <a:prstGeom prst="rect">
            <a:avLst/>
          </a:prstGeom>
          <a:solidFill>
            <a:schemeClr val="bg1"/>
          </a:solidFill>
        </p:spPr>
        <p:txBody>
          <a:bodyPr wrap="square" rtlCol="0">
            <a:spAutoFit/>
          </a:bodyPr>
          <a:lstStyle/>
          <a:p>
            <a:r>
              <a:rPr lang="nb-NO" sz="900" dirty="0" err="1"/>
              <a:t>External</a:t>
            </a:r>
            <a:r>
              <a:rPr lang="nb-NO" sz="900" dirty="0"/>
              <a:t> </a:t>
            </a:r>
          </a:p>
          <a:p>
            <a:r>
              <a:rPr lang="nb-NO" sz="900" dirty="0" err="1"/>
              <a:t>funding</a:t>
            </a:r>
            <a:endParaRPr lang="nb-NO" sz="900" dirty="0"/>
          </a:p>
        </p:txBody>
      </p:sp>
    </p:spTree>
    <p:extLst>
      <p:ext uri="{BB962C8B-B14F-4D97-AF65-F5344CB8AC3E}">
        <p14:creationId xmlns:p14="http://schemas.microsoft.com/office/powerpoint/2010/main" val="805455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1386" y="298339"/>
            <a:ext cx="4060106" cy="648512"/>
          </a:xfrm>
        </p:spPr>
        <p:txBody>
          <a:bodyPr>
            <a:normAutofit fontScale="90000"/>
          </a:bodyPr>
          <a:lstStyle/>
          <a:p>
            <a:pPr>
              <a:defRPr b="0" i="0"/>
            </a:pPr>
            <a:r>
              <a:rPr lang="nb-NO" sz="2800" dirty="0"/>
              <a:t>F</a:t>
            </a:r>
            <a:r>
              <a:rPr lang="x-none" sz="2800" dirty="0"/>
              <a:t>unding from the Research Council of Norway</a:t>
            </a:r>
            <a:r>
              <a:rPr lang="nb-NO" sz="2800" dirty="0"/>
              <a:t> 2020</a:t>
            </a:r>
            <a:br>
              <a:rPr lang="nb-NO" dirty="0"/>
            </a:br>
            <a:r>
              <a:rPr lang="nb-NO" sz="1800" dirty="0"/>
              <a:t>The </a:t>
            </a:r>
            <a:r>
              <a:rPr lang="nb-NO" sz="1800" dirty="0" err="1"/>
              <a:t>university</a:t>
            </a:r>
            <a:r>
              <a:rPr lang="nb-NO" sz="1800" dirty="0"/>
              <a:t> </a:t>
            </a:r>
            <a:r>
              <a:rPr lang="nb-NO" sz="1800" dirty="0" err="1"/>
              <a:t>sector</a:t>
            </a:r>
            <a:endParaRPr lang="x-none" sz="1800" dirty="0"/>
          </a:p>
        </p:txBody>
      </p:sp>
      <p:sp>
        <p:nvSpPr>
          <p:cNvPr id="6" name="TekstSylinder 5"/>
          <p:cNvSpPr txBox="1"/>
          <p:nvPr/>
        </p:nvSpPr>
        <p:spPr>
          <a:xfrm>
            <a:off x="301386" y="1529121"/>
            <a:ext cx="3093077" cy="1788951"/>
          </a:xfrm>
          <a:prstGeom prst="rect">
            <a:avLst/>
          </a:prstGeom>
          <a:noFill/>
        </p:spPr>
        <p:txBody>
          <a:bodyPr wrap="square" rtlCol="0">
            <a:spAutoFit/>
          </a:bodyPr>
          <a:lstStyle/>
          <a:p>
            <a:pPr lvl="0">
              <a:defRPr b="0" i="0"/>
            </a:pPr>
            <a:r>
              <a:rPr lang="x-none" sz="1575" dirty="0"/>
              <a:t>NTNU receives a large proportion of the Research Council of Norway's grants to Norwegian universities and university colleges</a:t>
            </a:r>
            <a:r>
              <a:rPr lang="nb-NO" sz="1575" dirty="0"/>
              <a:t>:</a:t>
            </a:r>
          </a:p>
          <a:p>
            <a:pPr lvl="0">
              <a:defRPr b="0" i="0"/>
            </a:pPr>
            <a:endParaRPr lang="nb-NO" sz="1575" dirty="0"/>
          </a:p>
          <a:p>
            <a:pPr lvl="0">
              <a:defRPr b="0" i="0"/>
            </a:pPr>
            <a:r>
              <a:rPr lang="nb-NO" sz="1575" dirty="0"/>
              <a:t>27 </a:t>
            </a:r>
            <a:r>
              <a:rPr lang="x-none" sz="1575" dirty="0"/>
              <a:t>per cent in 20</a:t>
            </a:r>
            <a:r>
              <a:rPr lang="nb-NO" sz="1575" dirty="0"/>
              <a:t>20</a:t>
            </a:r>
            <a:endParaRPr lang="x-none" sz="1575" dirty="0"/>
          </a:p>
        </p:txBody>
      </p:sp>
      <p:graphicFrame>
        <p:nvGraphicFramePr>
          <p:cNvPr id="5" name="Chart 4">
            <a:extLst>
              <a:ext uri="{FF2B5EF4-FFF2-40B4-BE49-F238E27FC236}">
                <a16:creationId xmlns:a16="http://schemas.microsoft.com/office/drawing/2014/main" id="{0A3AB26E-4430-46B4-9C83-612A28EB5BCA}"/>
              </a:ext>
            </a:extLst>
          </p:cNvPr>
          <p:cNvGraphicFramePr>
            <a:graphicFrameLocks/>
          </p:cNvGraphicFramePr>
          <p:nvPr>
            <p:extLst>
              <p:ext uri="{D42A27DB-BD31-4B8C-83A1-F6EECF244321}">
                <p14:modId xmlns:p14="http://schemas.microsoft.com/office/powerpoint/2010/main" val="3435396905"/>
              </p:ext>
            </p:extLst>
          </p:nvPr>
        </p:nvGraphicFramePr>
        <p:xfrm>
          <a:off x="2228739" y="530044"/>
          <a:ext cx="6453427" cy="44198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Sylinder 2">
            <a:extLst>
              <a:ext uri="{FF2B5EF4-FFF2-40B4-BE49-F238E27FC236}">
                <a16:creationId xmlns:a16="http://schemas.microsoft.com/office/drawing/2014/main" id="{6DE2DB35-CA7A-4A80-90D2-9C8512056F1B}"/>
              </a:ext>
            </a:extLst>
          </p:cNvPr>
          <p:cNvSpPr txBox="1"/>
          <p:nvPr/>
        </p:nvSpPr>
        <p:spPr>
          <a:xfrm>
            <a:off x="6110292" y="4605883"/>
            <a:ext cx="2826415" cy="253916"/>
          </a:xfrm>
          <a:prstGeom prst="rect">
            <a:avLst/>
          </a:prstGeom>
          <a:noFill/>
        </p:spPr>
        <p:txBody>
          <a:bodyPr wrap="none" lIns="91440" tIns="45720" rIns="91440" bIns="45720" rtlCol="0" anchor="t">
            <a:spAutoFit/>
          </a:bodyPr>
          <a:lstStyle/>
          <a:p>
            <a:r>
              <a:rPr lang="nb-NO" sz="1050" i="1" dirty="0"/>
              <a:t>Source: Research Council </a:t>
            </a:r>
            <a:r>
              <a:rPr lang="nb-NO" sz="1050" i="1" dirty="0" err="1"/>
              <a:t>of</a:t>
            </a:r>
            <a:r>
              <a:rPr lang="nb-NO" sz="1050" i="1" dirty="0"/>
              <a:t> Norway (2020)</a:t>
            </a:r>
          </a:p>
        </p:txBody>
      </p:sp>
    </p:spTree>
    <p:extLst>
      <p:ext uri="{BB962C8B-B14F-4D97-AF65-F5344CB8AC3E}">
        <p14:creationId xmlns:p14="http://schemas.microsoft.com/office/powerpoint/2010/main" val="4079643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2948" y="460291"/>
            <a:ext cx="4432890" cy="994172"/>
          </a:xfrm>
        </p:spPr>
        <p:txBody>
          <a:bodyPr>
            <a:normAutofit/>
          </a:bodyPr>
          <a:lstStyle/>
          <a:p>
            <a:pPr>
              <a:defRPr b="0" i="0"/>
            </a:pPr>
            <a:r>
              <a:rPr lang="x-none" sz="3000"/>
              <a:t>European infrastructure </a:t>
            </a:r>
          </a:p>
        </p:txBody>
      </p:sp>
      <p:pic>
        <p:nvPicPr>
          <p:cNvPr id="5" name="Bilde 4"/>
          <p:cNvPicPr>
            <a:picLocks noChangeAspect="1"/>
          </p:cNvPicPr>
          <p:nvPr/>
        </p:nvPicPr>
        <p:blipFill>
          <a:blip r:embed="rId3"/>
          <a:stretch/>
        </p:blipFill>
        <p:spPr>
          <a:xfrm>
            <a:off x="5036344" y="1607818"/>
            <a:ext cx="4107656" cy="771525"/>
          </a:xfrm>
          <a:prstGeom prst="rect">
            <a:avLst/>
          </a:prstGeom>
        </p:spPr>
      </p:pic>
      <p:pic>
        <p:nvPicPr>
          <p:cNvPr id="6" name="Bilde 5"/>
          <p:cNvPicPr>
            <a:picLocks noChangeAspect="1"/>
          </p:cNvPicPr>
          <p:nvPr/>
        </p:nvPicPr>
        <p:blipFill>
          <a:blip r:embed="rId4"/>
          <a:srcRect r="47450"/>
          <a:stretch/>
        </p:blipFill>
        <p:spPr>
          <a:xfrm>
            <a:off x="5036344" y="2331946"/>
            <a:ext cx="2635560" cy="1704359"/>
          </a:xfrm>
          <a:prstGeom prst="rect">
            <a:avLst/>
          </a:prstGeom>
        </p:spPr>
      </p:pic>
      <p:sp>
        <p:nvSpPr>
          <p:cNvPr id="7" name="TekstSylinder 6"/>
          <p:cNvSpPr txBox="1"/>
          <p:nvPr/>
        </p:nvSpPr>
        <p:spPr>
          <a:xfrm>
            <a:off x="282948" y="1607818"/>
            <a:ext cx="4266750" cy="2516073"/>
          </a:xfrm>
          <a:prstGeom prst="rect">
            <a:avLst/>
          </a:prstGeom>
          <a:noFill/>
        </p:spPr>
        <p:txBody>
          <a:bodyPr wrap="square" rtlCol="0">
            <a:spAutoFit/>
          </a:bodyPr>
          <a:lstStyle/>
          <a:p>
            <a:pPr lvl="0">
              <a:defRPr b="0" i="0"/>
            </a:pPr>
            <a:r>
              <a:rPr lang="x-none" sz="1575"/>
              <a:t>ECCSEL – European Carbon Dioxide Capture and Storage Laboratory Infrastructure. Headed by NTNU. </a:t>
            </a:r>
          </a:p>
          <a:p>
            <a:pPr lvl="0">
              <a:defRPr b="0" i="0"/>
            </a:pPr>
            <a:endParaRPr lang="nb-NO" sz="1575"/>
          </a:p>
          <a:p>
            <a:pPr lvl="0">
              <a:defRPr b="0" i="0"/>
            </a:pPr>
            <a:r>
              <a:rPr lang="x-none" sz="1575"/>
              <a:t>The ECCSEL consortium brings together selected top-level research groups in carbon capture and storage from nine European countries</a:t>
            </a:r>
          </a:p>
          <a:p>
            <a:pPr lvl="0">
              <a:defRPr b="0" i="0"/>
            </a:pPr>
            <a:endParaRPr lang="nb-NO" sz="1575"/>
          </a:p>
          <a:p>
            <a:pPr lvl="0">
              <a:defRPr b="0" i="0"/>
            </a:pPr>
            <a:r>
              <a:rPr lang="x-none" sz="1575"/>
              <a:t>NTNU and SINTEF collaborate on ECCSEL </a:t>
            </a:r>
          </a:p>
        </p:txBody>
      </p:sp>
    </p:spTree>
    <p:extLst>
      <p:ext uri="{BB962C8B-B14F-4D97-AF65-F5344CB8AC3E}">
        <p14:creationId xmlns:p14="http://schemas.microsoft.com/office/powerpoint/2010/main" val="38641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2126" y="429980"/>
            <a:ext cx="4259499" cy="994172"/>
          </a:xfrm>
        </p:spPr>
        <p:txBody>
          <a:bodyPr>
            <a:normAutofit/>
          </a:bodyPr>
          <a:lstStyle/>
          <a:p>
            <a:pPr>
              <a:defRPr b="0" i="0"/>
            </a:pPr>
            <a:r>
              <a:rPr lang="x-none" sz="3000"/>
              <a:t>National infrastructure</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rcRect l="2179" t="5252" r="42969"/>
          <a:stretch/>
        </p:blipFill>
        <p:spPr>
          <a:xfrm>
            <a:off x="4688652" y="0"/>
            <a:ext cx="4455349" cy="5143500"/>
          </a:xfrm>
          <a:prstGeom prst="rect">
            <a:avLst/>
          </a:prstGeom>
        </p:spPr>
      </p:pic>
      <p:sp>
        <p:nvSpPr>
          <p:cNvPr id="6" name="TekstSylinder 5"/>
          <p:cNvSpPr txBox="1"/>
          <p:nvPr/>
        </p:nvSpPr>
        <p:spPr>
          <a:xfrm>
            <a:off x="252126" y="1413253"/>
            <a:ext cx="3982238" cy="2758447"/>
          </a:xfrm>
          <a:prstGeom prst="rect">
            <a:avLst/>
          </a:prstGeom>
          <a:noFill/>
        </p:spPr>
        <p:txBody>
          <a:bodyPr wrap="square" rtlCol="0">
            <a:spAutoFit/>
          </a:bodyPr>
          <a:lstStyle/>
          <a:p>
            <a:pPr lvl="0">
              <a:defRPr b="0" i="0"/>
            </a:pPr>
            <a:r>
              <a:rPr lang="x-none" sz="1575"/>
              <a:t>NTNU’s </a:t>
            </a:r>
            <a:r>
              <a:rPr lang="nb-NO" sz="1575" err="1"/>
              <a:t>many</a:t>
            </a:r>
            <a:r>
              <a:rPr lang="nb-NO" sz="1575"/>
              <a:t> </a:t>
            </a:r>
            <a:r>
              <a:rPr lang="x-none" sz="1575"/>
              <a:t>large and small laboratories are used for research and teaching</a:t>
            </a:r>
          </a:p>
          <a:p>
            <a:pPr lvl="0">
              <a:defRPr b="0" i="0"/>
            </a:pPr>
            <a:endParaRPr lang="nb-NO" sz="1575"/>
          </a:p>
          <a:p>
            <a:pPr lvl="0">
              <a:defRPr b="0" i="0"/>
            </a:pPr>
            <a:r>
              <a:rPr lang="x-none" sz="1575"/>
              <a:t>NTNU and SINTEF collaborate formally to operate several of the laboratories</a:t>
            </a:r>
          </a:p>
          <a:p>
            <a:pPr lvl="0">
              <a:defRPr b="0" i="0"/>
            </a:pPr>
            <a:endParaRPr lang="nb-NO" sz="1575"/>
          </a:p>
          <a:p>
            <a:pPr lvl="0">
              <a:defRPr b="0" i="0"/>
            </a:pPr>
            <a:r>
              <a:rPr lang="x-none" sz="1575"/>
              <a:t>NTNU works in close collaboration with business and industry on infrastructure</a:t>
            </a:r>
          </a:p>
          <a:p>
            <a:pPr lvl="0">
              <a:defRPr b="0" i="0"/>
            </a:pPr>
            <a:endParaRPr lang="nb-NO" sz="1575"/>
          </a:p>
          <a:p>
            <a:pPr lvl="0">
              <a:defRPr b="0" i="0"/>
            </a:pPr>
            <a:r>
              <a:rPr lang="x-none" sz="1575"/>
              <a:t>First-class laboratories are an important competitive factor and have high priority </a:t>
            </a:r>
          </a:p>
        </p:txBody>
      </p:sp>
      <p:sp>
        <p:nvSpPr>
          <p:cNvPr id="11" name="Rektangel 10"/>
          <p:cNvSpPr/>
          <p:nvPr/>
        </p:nvSpPr>
        <p:spPr>
          <a:xfrm>
            <a:off x="4688650" y="3529173"/>
            <a:ext cx="4455350" cy="1614327"/>
          </a:xfrm>
          <a:prstGeom prst="rect">
            <a:avLst/>
          </a:prstGeom>
          <a:solidFill>
            <a:srgbClr val="FFFFFF">
              <a:alpha val="82745"/>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8" name="TekstSylinder 7"/>
          <p:cNvSpPr txBox="1"/>
          <p:nvPr/>
        </p:nvSpPr>
        <p:spPr>
          <a:xfrm>
            <a:off x="4927196" y="3654635"/>
            <a:ext cx="3982237" cy="1304203"/>
          </a:xfrm>
          <a:prstGeom prst="rect">
            <a:avLst/>
          </a:prstGeom>
          <a:noFill/>
        </p:spPr>
        <p:txBody>
          <a:bodyPr wrap="square" rtlCol="0">
            <a:spAutoFit/>
          </a:bodyPr>
          <a:lstStyle/>
          <a:p>
            <a:pPr lvl="0">
              <a:defRPr b="0" i="0"/>
            </a:pPr>
            <a:r>
              <a:rPr lang="en-GB" sz="1575"/>
              <a:t>L</a:t>
            </a:r>
            <a:r>
              <a:rPr lang="x-none" sz="1575"/>
              <a:t>aboratories of great national importance</a:t>
            </a:r>
            <a:r>
              <a:rPr lang="en-GB" sz="1575"/>
              <a:t> include t</a:t>
            </a:r>
            <a:r>
              <a:rPr lang="x-none" sz="1575"/>
              <a:t>he Marine Technology lab, the National Smart Grid Laboratory, the Norwegian Colour and Visual Computing Laboratory, the Waterpower Laboratory</a:t>
            </a:r>
          </a:p>
        </p:txBody>
      </p:sp>
    </p:spTree>
    <p:extLst>
      <p:ext uri="{BB962C8B-B14F-4D97-AF65-F5344CB8AC3E}">
        <p14:creationId xmlns:p14="http://schemas.microsoft.com/office/powerpoint/2010/main" val="6049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8198" y="731489"/>
            <a:ext cx="3856479" cy="612594"/>
          </a:xfrm>
        </p:spPr>
        <p:txBody>
          <a:bodyPr>
            <a:noAutofit/>
          </a:bodyPr>
          <a:lstStyle/>
          <a:p>
            <a:pPr>
              <a:defRPr b="0" i="0"/>
            </a:pPr>
            <a:r>
              <a:rPr lang="x-none" sz="3000"/>
              <a:t>Nobel Prize 2014</a:t>
            </a:r>
          </a:p>
        </p:txBody>
      </p:sp>
      <p:pic>
        <p:nvPicPr>
          <p:cNvPr id="8" name="Content Placeholder 8"/>
          <p:cNvPicPr>
            <a:picLocks noChangeAspect="1"/>
          </p:cNvPicPr>
          <p:nvPr/>
        </p:nvPicPr>
        <p:blipFill>
          <a:blip r:embed="rId2">
            <a:extLst>
              <a:ext uri="{28A0092B-C50C-407E-A947-70E740481C1C}">
                <a14:useLocalDpi xmlns:a14="http://schemas.microsoft.com/office/drawing/2010/main" val="0"/>
              </a:ext>
            </a:extLst>
          </a:blip>
          <a:srcRect l="19420" t="21195" r="13193"/>
          <a:stretch/>
        </p:blipFill>
        <p:spPr>
          <a:xfrm>
            <a:off x="5270863" y="-1"/>
            <a:ext cx="3873137" cy="5143501"/>
          </a:xfrm>
          <a:prstGeom prst="rect">
            <a:avLst/>
          </a:prstGeom>
        </p:spPr>
      </p:pic>
      <p:pic>
        <p:nvPicPr>
          <p:cNvPr id="6" name="Bilde 5" descr="medalje_bruk.jpg"/>
          <p:cNvPicPr>
            <a:picLocks noChangeAspect="1"/>
          </p:cNvPicPr>
          <p:nvPr/>
        </p:nvPicPr>
        <p:blipFill>
          <a:blip r:embed="rId3">
            <a:extLst>
              <a:ext uri="{28A0092B-C50C-407E-A947-70E740481C1C}">
                <a14:useLocalDpi xmlns:a14="http://schemas.microsoft.com/office/drawing/2010/main"/>
              </a:ext>
            </a:extLst>
          </a:blip>
          <a:stretch/>
        </p:blipFill>
        <p:spPr>
          <a:xfrm>
            <a:off x="7502668" y="3566161"/>
            <a:ext cx="1363189" cy="1363189"/>
          </a:xfrm>
          <a:prstGeom prst="ellipse">
            <a:avLst/>
          </a:prstGeom>
          <a:ln w="63500" cap="rnd">
            <a:noFill/>
          </a:ln>
          <a:scene3d>
            <a:camera prst="orthographicFront"/>
            <a:lightRig rig="contrasting" dir="t">
              <a:rot lat="0" lon="0" rev="3000000"/>
            </a:lightRig>
          </a:scene3d>
          <a:sp3d>
            <a:bevelT w="95250" h="31750"/>
            <a:contourClr>
              <a:srgbClr val="333333"/>
            </a:contourClr>
          </a:sp3d>
        </p:spPr>
      </p:pic>
      <p:sp>
        <p:nvSpPr>
          <p:cNvPr id="7" name="TekstSylinder 6"/>
          <p:cNvSpPr txBox="1"/>
          <p:nvPr/>
        </p:nvSpPr>
        <p:spPr>
          <a:xfrm>
            <a:off x="298198" y="1458920"/>
            <a:ext cx="4511411" cy="2585323"/>
          </a:xfrm>
          <a:prstGeom prst="rect">
            <a:avLst/>
          </a:prstGeom>
          <a:noFill/>
        </p:spPr>
        <p:txBody>
          <a:bodyPr wrap="square" rtlCol="0">
            <a:spAutoFit/>
          </a:bodyPr>
          <a:lstStyle/>
          <a:p>
            <a:pPr lvl="0">
              <a:defRPr b="0" i="0"/>
            </a:pPr>
            <a:r>
              <a:rPr lang="x-none" sz="1350"/>
              <a:t>Professors May-Britt Moser, Edvard Moser and John O’Keefe were awarded the Nobel Prize in medicine in 2014 for the discovery of neurons that enable a sense of direction, "the GPS of the brain".</a:t>
            </a:r>
          </a:p>
          <a:p>
            <a:pPr lvl="0">
              <a:defRPr b="0" i="0"/>
            </a:pPr>
            <a:endParaRPr lang="nb-NO" sz="1350"/>
          </a:p>
          <a:p>
            <a:pPr lvl="0">
              <a:defRPr b="0" i="0"/>
            </a:pPr>
            <a:r>
              <a:rPr lang="x-none" sz="1350" b="1"/>
              <a:t>Moser and Moser: </a:t>
            </a:r>
            <a:br>
              <a:rPr lang="x-none" sz="1350"/>
            </a:br>
            <a:r>
              <a:rPr lang="x-none" sz="1350"/>
              <a:t>For the discovery of </a:t>
            </a:r>
            <a:r>
              <a:rPr lang="x-none" sz="1350" b="1"/>
              <a:t>grid cells</a:t>
            </a:r>
            <a:r>
              <a:rPr lang="x-none" sz="1350"/>
              <a:t> in the </a:t>
            </a:r>
            <a:r>
              <a:rPr lang="x-none" sz="1350" i="1"/>
              <a:t>entorhinal cortex</a:t>
            </a:r>
            <a:r>
              <a:rPr lang="x-none" sz="1350"/>
              <a:t>, which generate a coordinate system in the brain </a:t>
            </a:r>
          </a:p>
          <a:p>
            <a:pPr lvl="0">
              <a:defRPr b="0" i="0"/>
            </a:pPr>
            <a:endParaRPr lang="nb-NO" sz="1350"/>
          </a:p>
          <a:p>
            <a:pPr lvl="0">
              <a:defRPr b="0" i="0"/>
            </a:pPr>
            <a:r>
              <a:rPr lang="x-none" sz="1350"/>
              <a:t>John O´Keefe (University College, London): </a:t>
            </a:r>
            <a:br>
              <a:rPr lang="x-none" sz="1350"/>
            </a:br>
            <a:r>
              <a:rPr lang="x-none" sz="1350"/>
              <a:t>For the discovery of </a:t>
            </a:r>
            <a:r>
              <a:rPr lang="x-none" sz="1350" b="1"/>
              <a:t>place cells</a:t>
            </a:r>
            <a:r>
              <a:rPr lang="x-none" sz="1350"/>
              <a:t> in the </a:t>
            </a:r>
            <a:r>
              <a:rPr lang="x-none" sz="1350" i="1"/>
              <a:t>hippocampus</a:t>
            </a:r>
            <a:r>
              <a:rPr lang="x-none" sz="1350"/>
              <a:t>, which recognize unique locations in the landscape</a:t>
            </a:r>
          </a:p>
        </p:txBody>
      </p:sp>
      <p:cxnSp>
        <p:nvCxnSpPr>
          <p:cNvPr id="4" name="Rett pil 3"/>
          <p:cNvCxnSpPr/>
          <p:nvPr/>
        </p:nvCxnSpPr>
        <p:spPr>
          <a:xfrm>
            <a:off x="3546566" y="1025435"/>
            <a:ext cx="1476103" cy="0"/>
          </a:xfrm>
          <a:prstGeom prst="straightConnector1">
            <a:avLst/>
          </a:prstGeom>
          <a:ln w="19050" cap="flat" algn="ctr">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40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0858" y="410064"/>
            <a:ext cx="5062287" cy="730166"/>
          </a:xfrm>
        </p:spPr>
        <p:txBody>
          <a:bodyPr>
            <a:noAutofit/>
          </a:bodyPr>
          <a:lstStyle/>
          <a:p>
            <a:pPr>
              <a:defRPr b="0" i="0"/>
            </a:pPr>
            <a:r>
              <a:rPr lang="x-none" sz="3000"/>
              <a:t>Telenor-NTNU AI</a:t>
            </a:r>
            <a:r>
              <a:rPr lang="en-GB" sz="3000"/>
              <a:t> </a:t>
            </a:r>
            <a:r>
              <a:rPr lang="x-none" sz="3000"/>
              <a:t>Lab</a:t>
            </a:r>
          </a:p>
        </p:txBody>
      </p:sp>
      <p:sp>
        <p:nvSpPr>
          <p:cNvPr id="6" name="TekstSylinder 5"/>
          <p:cNvSpPr txBox="1"/>
          <p:nvPr/>
        </p:nvSpPr>
        <p:spPr>
          <a:xfrm>
            <a:off x="267537" y="1245942"/>
            <a:ext cx="4768996" cy="3000821"/>
          </a:xfrm>
          <a:prstGeom prst="rect">
            <a:avLst/>
          </a:prstGeom>
          <a:noFill/>
        </p:spPr>
        <p:txBody>
          <a:bodyPr wrap="square" rtlCol="0">
            <a:spAutoFit/>
          </a:bodyPr>
          <a:lstStyle/>
          <a:p>
            <a:pPr lvl="0">
              <a:defRPr b="0" i="0"/>
            </a:pPr>
            <a:r>
              <a:rPr lang="x-none" sz="1575"/>
              <a:t>Telenor and NTNU are partners </a:t>
            </a:r>
          </a:p>
          <a:p>
            <a:pPr lvl="0">
              <a:defRPr b="0" i="0"/>
            </a:pPr>
            <a:endParaRPr lang="nb-NO" sz="1575"/>
          </a:p>
          <a:p>
            <a:pPr lvl="0">
              <a:defRPr b="0" i="0"/>
            </a:pPr>
            <a:r>
              <a:rPr lang="x-none" sz="1575"/>
              <a:t>AI = Artificial Intelligence</a:t>
            </a:r>
          </a:p>
          <a:p>
            <a:pPr lvl="0">
              <a:defRPr b="0" i="0"/>
            </a:pPr>
            <a:endParaRPr lang="nb-NO" sz="1575"/>
          </a:p>
          <a:p>
            <a:pPr lvl="0">
              <a:defRPr b="0" i="0"/>
            </a:pPr>
            <a:r>
              <a:rPr lang="x-none" sz="1575"/>
              <a:t>Research on machine learning and applied research </a:t>
            </a:r>
          </a:p>
          <a:p>
            <a:pPr lvl="0">
              <a:defRPr b="0" i="0"/>
            </a:pPr>
            <a:endParaRPr lang="nb-NO" sz="1575"/>
          </a:p>
          <a:p>
            <a:pPr lvl="0">
              <a:defRPr b="0" i="0"/>
            </a:pPr>
            <a:r>
              <a:rPr lang="x-none" sz="1575"/>
              <a:t>Goals: </a:t>
            </a:r>
            <a:br>
              <a:rPr lang="x-none" sz="1575"/>
            </a:br>
            <a:r>
              <a:rPr lang="x-none" sz="1575"/>
              <a:t>New products, services, businesses, jobs</a:t>
            </a:r>
          </a:p>
          <a:p>
            <a:pPr lvl="0">
              <a:defRPr b="0" i="0"/>
            </a:pPr>
            <a:endParaRPr lang="nb-NO" sz="1575"/>
          </a:p>
          <a:p>
            <a:pPr lvl="0">
              <a:defRPr b="0" i="0"/>
            </a:pPr>
            <a:r>
              <a:rPr lang="x-none" sz="1575"/>
              <a:t>120 sq m for master's students, courses, events such as hackathons, demo room for visitors</a:t>
            </a:r>
          </a:p>
        </p:txBody>
      </p:sp>
      <p:grpSp>
        <p:nvGrpSpPr>
          <p:cNvPr id="5" name="Gruppe 4"/>
          <p:cNvGrpSpPr/>
          <p:nvPr/>
        </p:nvGrpSpPr>
        <p:grpSpPr>
          <a:xfrm>
            <a:off x="5373121" y="839911"/>
            <a:ext cx="3770879" cy="3274890"/>
            <a:chOff x="7164162" y="1119881"/>
            <a:chExt cx="5027838" cy="4366520"/>
          </a:xfrm>
        </p:grpSpPr>
        <p:pic>
          <p:nvPicPr>
            <p:cNvPr id="4" name="Bilde 3"/>
            <p:cNvPicPr>
              <a:picLocks noChangeAspect="1"/>
            </p:cNvPicPr>
            <p:nvPr/>
          </p:nvPicPr>
          <p:blipFill>
            <a:blip r:embed="rId2">
              <a:extLst>
                <a:ext uri="{28A0092B-C50C-407E-A947-70E740481C1C}">
                  <a14:useLocalDpi xmlns:a14="http://schemas.microsoft.com/office/drawing/2010/main" val="0"/>
                </a:ext>
              </a:extLst>
            </a:blip>
            <a:stretch/>
          </p:blipFill>
          <p:spPr>
            <a:xfrm>
              <a:off x="7164162" y="1119881"/>
              <a:ext cx="5027838" cy="3486100"/>
            </a:xfrm>
            <a:prstGeom prst="rect">
              <a:avLst/>
            </a:prstGeom>
          </p:spPr>
        </p:pic>
        <p:sp>
          <p:nvSpPr>
            <p:cNvPr id="12" name="Rektangel 11"/>
            <p:cNvSpPr/>
            <p:nvPr/>
          </p:nvSpPr>
          <p:spPr>
            <a:xfrm>
              <a:off x="7164162" y="4417889"/>
              <a:ext cx="5027838" cy="1068512"/>
            </a:xfrm>
            <a:prstGeom prst="rect">
              <a:avLst/>
            </a:prstGeom>
            <a:solidFill>
              <a:srgbClr val="D9D9D9"/>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0" name="TekstSylinder 9"/>
            <p:cNvSpPr txBox="1"/>
            <p:nvPr/>
          </p:nvSpPr>
          <p:spPr>
            <a:xfrm>
              <a:off x="7285518" y="4524417"/>
              <a:ext cx="4842823" cy="861775"/>
            </a:xfrm>
            <a:prstGeom prst="rect">
              <a:avLst/>
            </a:prstGeom>
            <a:noFill/>
          </p:spPr>
          <p:txBody>
            <a:bodyPr wrap="square" rtlCol="0">
              <a:spAutoFit/>
            </a:bodyPr>
            <a:lstStyle/>
            <a:p>
              <a:pPr lvl="0">
                <a:defRPr b="0" i="0"/>
              </a:pPr>
              <a:r>
                <a:rPr lang="x-none" sz="1200"/>
                <a:t>Telenor's investment: professorship, postdoc positions, master's and PhD candidates, </a:t>
              </a:r>
            </a:p>
            <a:p>
              <a:pPr lvl="0">
                <a:defRPr b="0" i="0"/>
              </a:pPr>
              <a:r>
                <a:rPr lang="x-none" sz="1200"/>
                <a:t>hardware and software, innovation network </a:t>
              </a:r>
            </a:p>
          </p:txBody>
        </p:sp>
      </p:grpSp>
    </p:spTree>
    <p:extLst>
      <p:ext uri="{BB962C8B-B14F-4D97-AF65-F5344CB8AC3E}">
        <p14:creationId xmlns:p14="http://schemas.microsoft.com/office/powerpoint/2010/main" val="268183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9857" y="150932"/>
            <a:ext cx="7511401" cy="653246"/>
          </a:xfrm>
        </p:spPr>
        <p:txBody>
          <a:bodyPr>
            <a:normAutofit/>
          </a:bodyPr>
          <a:lstStyle/>
          <a:p>
            <a:pPr>
              <a:defRPr b="0" i="0"/>
            </a:pPr>
            <a:r>
              <a:rPr lang="x-none" sz="3000"/>
              <a:t>Ocean Space Centre</a:t>
            </a: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p:blipFill>
        <p:spPr>
          <a:xfrm>
            <a:off x="0" y="1211025"/>
            <a:ext cx="3512804" cy="2341869"/>
          </a:xfrm>
          <a:prstGeom prst="rect">
            <a:avLst/>
          </a:prstGeom>
        </p:spPr>
      </p:pic>
      <p:sp>
        <p:nvSpPr>
          <p:cNvPr id="15" name="TekstSylinder 14"/>
          <p:cNvSpPr txBox="1"/>
          <p:nvPr/>
        </p:nvSpPr>
        <p:spPr>
          <a:xfrm>
            <a:off x="305102" y="646379"/>
            <a:ext cx="5083508" cy="369332"/>
          </a:xfrm>
          <a:prstGeom prst="rect">
            <a:avLst/>
          </a:prstGeom>
          <a:noFill/>
        </p:spPr>
        <p:txBody>
          <a:bodyPr wrap="none" rtlCol="0">
            <a:spAutoFit/>
          </a:bodyPr>
          <a:lstStyle/>
          <a:p>
            <a:pPr>
              <a:defRPr b="0" i="0"/>
            </a:pPr>
            <a:r>
              <a:rPr lang="x-none"/>
              <a:t>A knowledge centre for ocean space technology</a:t>
            </a:r>
          </a:p>
        </p:txBody>
      </p:sp>
      <p:sp>
        <p:nvSpPr>
          <p:cNvPr id="11" name="TekstSylinder 10"/>
          <p:cNvSpPr txBox="1"/>
          <p:nvPr/>
        </p:nvSpPr>
        <p:spPr>
          <a:xfrm>
            <a:off x="277988" y="3712806"/>
            <a:ext cx="4768996" cy="507831"/>
          </a:xfrm>
          <a:prstGeom prst="rect">
            <a:avLst/>
          </a:prstGeom>
          <a:noFill/>
        </p:spPr>
        <p:txBody>
          <a:bodyPr wrap="square" rtlCol="0">
            <a:spAutoFit/>
          </a:bodyPr>
          <a:lstStyle/>
          <a:p>
            <a:pPr lvl="0">
              <a:defRPr b="0" i="0"/>
            </a:pPr>
            <a:r>
              <a:rPr lang="x-none" sz="1350"/>
              <a:t>Network of knowledge communities and </a:t>
            </a:r>
            <a:br>
              <a:rPr lang="nb-NO" sz="1350"/>
            </a:br>
            <a:r>
              <a:rPr lang="x-none" sz="1350"/>
              <a:t>industry players</a:t>
            </a:r>
          </a:p>
        </p:txBody>
      </p:sp>
      <p:sp>
        <p:nvSpPr>
          <p:cNvPr id="13" name="TekstSylinder 12"/>
          <p:cNvSpPr txBox="1"/>
          <p:nvPr/>
        </p:nvSpPr>
        <p:spPr>
          <a:xfrm>
            <a:off x="277987" y="4298672"/>
            <a:ext cx="4768996" cy="300082"/>
          </a:xfrm>
          <a:prstGeom prst="rect">
            <a:avLst/>
          </a:prstGeom>
          <a:noFill/>
        </p:spPr>
        <p:txBody>
          <a:bodyPr wrap="square" rtlCol="0">
            <a:spAutoFit/>
          </a:bodyPr>
          <a:lstStyle/>
          <a:p>
            <a:pPr lvl="0">
              <a:defRPr b="0" i="0"/>
            </a:pPr>
            <a:r>
              <a:rPr lang="x-none" sz="1350"/>
              <a:t>Aims to contribute to national change </a:t>
            </a:r>
          </a:p>
        </p:txBody>
      </p:sp>
      <p:sp>
        <p:nvSpPr>
          <p:cNvPr id="16" name="TekstSylinder 15"/>
          <p:cNvSpPr txBox="1"/>
          <p:nvPr/>
        </p:nvSpPr>
        <p:spPr>
          <a:xfrm>
            <a:off x="4262933" y="3712806"/>
            <a:ext cx="4603080" cy="507831"/>
          </a:xfrm>
          <a:prstGeom prst="rect">
            <a:avLst/>
          </a:prstGeom>
          <a:noFill/>
        </p:spPr>
        <p:txBody>
          <a:bodyPr wrap="square" rtlCol="0">
            <a:spAutoFit/>
          </a:bodyPr>
          <a:lstStyle/>
          <a:p>
            <a:pPr lvl="0">
              <a:defRPr b="0" i="0"/>
            </a:pPr>
            <a:r>
              <a:rPr lang="x-none" sz="1350"/>
              <a:t>Norwegian Government's ocean strategy, February 2017:</a:t>
            </a:r>
            <a:r>
              <a:rPr lang="en-GB" sz="1350"/>
              <a:t> </a:t>
            </a:r>
            <a:r>
              <a:rPr lang="x-none" sz="1350"/>
              <a:t>Realization of the OSC</a:t>
            </a:r>
          </a:p>
        </p:txBody>
      </p:sp>
      <p:sp>
        <p:nvSpPr>
          <p:cNvPr id="17" name="TekstSylinder 16"/>
          <p:cNvSpPr txBox="1"/>
          <p:nvPr/>
        </p:nvSpPr>
        <p:spPr>
          <a:xfrm>
            <a:off x="4262933" y="4265127"/>
            <a:ext cx="4471409" cy="715581"/>
          </a:xfrm>
          <a:prstGeom prst="rect">
            <a:avLst/>
          </a:prstGeom>
          <a:noFill/>
        </p:spPr>
        <p:txBody>
          <a:bodyPr wrap="square" rtlCol="0">
            <a:spAutoFit/>
          </a:bodyPr>
          <a:lstStyle/>
          <a:p>
            <a:pPr lvl="0">
              <a:defRPr b="0" i="0"/>
            </a:pPr>
            <a:r>
              <a:rPr lang="x-none" sz="1350"/>
              <a:t>The OSC will replace the Marine Technology Centre at Tyholt in Trondheim. </a:t>
            </a:r>
            <a:r>
              <a:rPr lang="nb-NO" sz="1350"/>
              <a:t>Installations in </a:t>
            </a:r>
            <a:r>
              <a:rPr lang="nb-NO" sz="1350" err="1"/>
              <a:t>the</a:t>
            </a:r>
            <a:r>
              <a:rPr lang="nb-NO" sz="1350"/>
              <a:t> Trondheim Fjord, at Hitra/Frøya and in Ålesund</a:t>
            </a:r>
            <a:endParaRPr lang="x-none" sz="1350"/>
          </a:p>
        </p:txBody>
      </p:sp>
      <p:grpSp>
        <p:nvGrpSpPr>
          <p:cNvPr id="10" name="Gruppe 9"/>
          <p:cNvGrpSpPr/>
          <p:nvPr/>
        </p:nvGrpSpPr>
        <p:grpSpPr>
          <a:xfrm>
            <a:off x="3581761" y="1211024"/>
            <a:ext cx="4686368" cy="2341869"/>
            <a:chOff x="4775681" y="1614699"/>
            <a:chExt cx="6248490" cy="3122492"/>
          </a:xfrm>
        </p:grpSpPr>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p:blipFill>
          <p:spPr>
            <a:xfrm>
              <a:off x="4775681" y="1614699"/>
              <a:ext cx="6248490" cy="3122492"/>
            </a:xfrm>
            <a:prstGeom prst="rect">
              <a:avLst/>
            </a:prstGeom>
          </p:spPr>
        </p:pic>
        <p:grpSp>
          <p:nvGrpSpPr>
            <p:cNvPr id="8" name="Gruppe 7"/>
            <p:cNvGrpSpPr/>
            <p:nvPr/>
          </p:nvGrpSpPr>
          <p:grpSpPr>
            <a:xfrm>
              <a:off x="5223408" y="2892903"/>
              <a:ext cx="1039826" cy="1068148"/>
              <a:chOff x="5223408" y="2892903"/>
              <a:chExt cx="1039826" cy="1068148"/>
            </a:xfrm>
          </p:grpSpPr>
          <p:sp>
            <p:nvSpPr>
              <p:cNvPr id="3" name="Avrundet rektangel 2"/>
              <p:cNvSpPr/>
              <p:nvPr/>
            </p:nvSpPr>
            <p:spPr>
              <a:xfrm>
                <a:off x="5223408" y="2892903"/>
                <a:ext cx="1039826" cy="1068148"/>
              </a:xfrm>
              <a:prstGeom prst="roundRect">
                <a:avLst/>
              </a:prstGeom>
              <a:solidFill>
                <a:srgbClr val="35A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2" name="TekstSylinder 11"/>
              <p:cNvSpPr txBox="1"/>
              <p:nvPr/>
            </p:nvSpPr>
            <p:spPr>
              <a:xfrm>
                <a:off x="5223408" y="3102590"/>
                <a:ext cx="1039826" cy="630941"/>
              </a:xfrm>
              <a:prstGeom prst="rect">
                <a:avLst/>
              </a:prstGeom>
              <a:noFill/>
            </p:spPr>
            <p:txBody>
              <a:bodyPr wrap="square" rtlCol="0">
                <a:spAutoFit/>
              </a:bodyPr>
              <a:lstStyle/>
              <a:p>
                <a:pPr lvl="0" algn="ctr">
                  <a:defRPr b="0" i="0"/>
                </a:pPr>
                <a:r>
                  <a:rPr lang="nb-NO" sz="825" b="1">
                    <a:solidFill>
                      <a:schemeClr val="bg1"/>
                    </a:solidFill>
                  </a:rPr>
                  <a:t>Norwegian </a:t>
                </a:r>
              </a:p>
              <a:p>
                <a:pPr lvl="0" algn="ctr">
                  <a:defRPr b="0" i="0"/>
                </a:pPr>
                <a:r>
                  <a:rPr lang="nb-NO" sz="825" b="1" err="1">
                    <a:solidFill>
                      <a:schemeClr val="bg1"/>
                    </a:solidFill>
                  </a:rPr>
                  <a:t>knowledge</a:t>
                </a:r>
                <a:r>
                  <a:rPr lang="nb-NO" sz="825" b="1">
                    <a:solidFill>
                      <a:schemeClr val="bg1"/>
                    </a:solidFill>
                  </a:rPr>
                  <a:t> </a:t>
                </a:r>
              </a:p>
              <a:p>
                <a:pPr lvl="0" algn="ctr">
                  <a:defRPr b="0" i="0"/>
                </a:pPr>
                <a:r>
                  <a:rPr lang="nb-NO" sz="825" b="1" err="1">
                    <a:solidFill>
                      <a:schemeClr val="bg1"/>
                    </a:solidFill>
                  </a:rPr>
                  <a:t>clusters</a:t>
                </a:r>
                <a:endParaRPr lang="x-none" sz="825" b="1">
                  <a:solidFill>
                    <a:schemeClr val="bg1"/>
                  </a:solidFill>
                </a:endParaRPr>
              </a:p>
            </p:txBody>
          </p:sp>
        </p:grpSp>
        <p:grpSp>
          <p:nvGrpSpPr>
            <p:cNvPr id="9" name="Gruppe 8"/>
            <p:cNvGrpSpPr/>
            <p:nvPr/>
          </p:nvGrpSpPr>
          <p:grpSpPr>
            <a:xfrm>
              <a:off x="9471208" y="2892903"/>
              <a:ext cx="1039826" cy="1068148"/>
              <a:chOff x="9471208" y="2892903"/>
              <a:chExt cx="1039826" cy="1068148"/>
            </a:xfrm>
          </p:grpSpPr>
          <p:sp>
            <p:nvSpPr>
              <p:cNvPr id="14" name="Avrundet rektangel 13"/>
              <p:cNvSpPr/>
              <p:nvPr/>
            </p:nvSpPr>
            <p:spPr>
              <a:xfrm>
                <a:off x="9471208" y="2892903"/>
                <a:ext cx="1039826" cy="1068148"/>
              </a:xfrm>
              <a:prstGeom prst="roundRect">
                <a:avLst/>
              </a:prstGeom>
              <a:solidFill>
                <a:srgbClr val="35A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8" name="TekstSylinder 17"/>
              <p:cNvSpPr txBox="1"/>
              <p:nvPr/>
            </p:nvSpPr>
            <p:spPr>
              <a:xfrm>
                <a:off x="9471208" y="3211832"/>
                <a:ext cx="1039826" cy="461665"/>
              </a:xfrm>
              <a:prstGeom prst="rect">
                <a:avLst/>
              </a:prstGeom>
              <a:noFill/>
            </p:spPr>
            <p:txBody>
              <a:bodyPr wrap="square" rtlCol="0">
                <a:spAutoFit/>
              </a:bodyPr>
              <a:lstStyle/>
              <a:p>
                <a:pPr lvl="0" algn="ctr">
                  <a:defRPr b="0" i="0"/>
                </a:pPr>
                <a:r>
                  <a:rPr lang="nb-NO" sz="825" b="1">
                    <a:solidFill>
                      <a:schemeClr val="bg1"/>
                    </a:solidFill>
                  </a:rPr>
                  <a:t>International R&amp;D</a:t>
                </a:r>
                <a:endParaRPr lang="x-none" sz="825" b="1">
                  <a:solidFill>
                    <a:schemeClr val="bg1"/>
                  </a:solidFill>
                </a:endParaRPr>
              </a:p>
            </p:txBody>
          </p:sp>
        </p:grpSp>
        <p:grpSp>
          <p:nvGrpSpPr>
            <p:cNvPr id="6" name="Gruppe 5"/>
            <p:cNvGrpSpPr/>
            <p:nvPr/>
          </p:nvGrpSpPr>
          <p:grpSpPr>
            <a:xfrm>
              <a:off x="7569576" y="2465116"/>
              <a:ext cx="599333" cy="545122"/>
              <a:chOff x="7569576" y="2465116"/>
              <a:chExt cx="599333" cy="545122"/>
            </a:xfrm>
          </p:grpSpPr>
          <p:sp>
            <p:nvSpPr>
              <p:cNvPr id="19" name="Avrundet rektangel 18"/>
              <p:cNvSpPr/>
              <p:nvPr/>
            </p:nvSpPr>
            <p:spPr>
              <a:xfrm>
                <a:off x="7603633" y="2465116"/>
                <a:ext cx="545048" cy="545122"/>
              </a:xfrm>
              <a:prstGeom prst="roundRect">
                <a:avLst/>
              </a:prstGeom>
              <a:solidFill>
                <a:srgbClr val="35A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0" name="TekstSylinder 19"/>
              <p:cNvSpPr txBox="1"/>
              <p:nvPr/>
            </p:nvSpPr>
            <p:spPr>
              <a:xfrm>
                <a:off x="7569576" y="2617086"/>
                <a:ext cx="599333" cy="369332"/>
              </a:xfrm>
              <a:prstGeom prst="rect">
                <a:avLst/>
              </a:prstGeom>
              <a:noFill/>
            </p:spPr>
            <p:txBody>
              <a:bodyPr wrap="square" rtlCol="0">
                <a:spAutoFit/>
              </a:bodyPr>
              <a:lstStyle/>
              <a:p>
                <a:pPr lvl="0" algn="ctr">
                  <a:defRPr b="0" i="0"/>
                </a:pPr>
                <a:r>
                  <a:rPr lang="nb-NO" sz="600" b="1">
                    <a:solidFill>
                      <a:schemeClr val="bg1"/>
                    </a:solidFill>
                  </a:rPr>
                  <a:t>Industry</a:t>
                </a:r>
                <a:endParaRPr lang="x-none" sz="600" b="1">
                  <a:solidFill>
                    <a:schemeClr val="bg1"/>
                  </a:solidFill>
                </a:endParaRPr>
              </a:p>
            </p:txBody>
          </p:sp>
        </p:grpSp>
      </p:grpSp>
      <p:pic>
        <p:nvPicPr>
          <p:cNvPr id="4" name="Plassholder for innhold 1"/>
          <p:cNvPicPr>
            <a:picLocks noChangeAspect="1"/>
          </p:cNvPicPr>
          <p:nvPr/>
        </p:nvPicPr>
        <p:blipFill>
          <a:blip r:embed="rId4">
            <a:extLst>
              <a:ext uri="{28A0092B-C50C-407E-A947-70E740481C1C}">
                <a14:useLocalDpi xmlns:a14="http://schemas.microsoft.com/office/drawing/2010/main" val="0"/>
              </a:ext>
            </a:extLst>
          </a:blip>
          <a:srcRect l="33456" t="-1395"/>
          <a:stretch/>
        </p:blipFill>
        <p:spPr>
          <a:xfrm>
            <a:off x="7235823" y="-22281"/>
            <a:ext cx="1908178" cy="1877186"/>
          </a:xfrm>
          <a:prstGeom prst="rect">
            <a:avLst/>
          </a:prstGeom>
        </p:spPr>
      </p:pic>
    </p:spTree>
    <p:extLst>
      <p:ext uri="{BB962C8B-B14F-4D97-AF65-F5344CB8AC3E}">
        <p14:creationId xmlns:p14="http://schemas.microsoft.com/office/powerpoint/2010/main" val="3881819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280921" y="546802"/>
            <a:ext cx="4845716" cy="553998"/>
          </a:xfrm>
          <a:prstGeom prst="rect">
            <a:avLst/>
          </a:prstGeom>
          <a:noFill/>
        </p:spPr>
        <p:txBody>
          <a:bodyPr wrap="square" rtlCol="0">
            <a:spAutoFit/>
          </a:bodyPr>
          <a:lstStyle/>
          <a:p>
            <a:pPr>
              <a:defRPr b="0" i="0"/>
            </a:pPr>
            <a:r>
              <a:rPr lang="x-none" sz="3000">
                <a:latin typeface="+mj-lt"/>
                <a:ea typeface="+mj-ea"/>
                <a:cs typeface="+mj-cs"/>
              </a:rPr>
              <a:t>Ocean space infrastructure</a:t>
            </a:r>
          </a:p>
        </p:txBody>
      </p:sp>
      <p:pic>
        <p:nvPicPr>
          <p:cNvPr id="8" name="Bilde 7" descr="simulator_aalesund.jpg"/>
          <p:cNvPicPr>
            <a:picLocks noChangeAspect="1"/>
          </p:cNvPicPr>
          <p:nvPr/>
        </p:nvPicPr>
        <p:blipFill>
          <a:blip r:embed="rId3">
            <a:extLst>
              <a:ext uri="{28A0092B-C50C-407E-A947-70E740481C1C}">
                <a14:useLocalDpi xmlns:a14="http://schemas.microsoft.com/office/drawing/2010/main"/>
              </a:ext>
            </a:extLst>
          </a:blip>
          <a:stretch/>
        </p:blipFill>
        <p:spPr>
          <a:xfrm>
            <a:off x="7229616" y="0"/>
            <a:ext cx="1914384" cy="2341720"/>
          </a:xfrm>
          <a:prstGeom prst="rect">
            <a:avLst/>
          </a:prstGeom>
        </p:spPr>
      </p:pic>
      <p:pic>
        <p:nvPicPr>
          <p:cNvPr id="2" name="Bilde 1"/>
          <p:cNvPicPr>
            <a:picLocks noChangeAspect="1"/>
          </p:cNvPicPr>
          <p:nvPr/>
        </p:nvPicPr>
        <p:blipFill>
          <a:blip r:embed="rId4"/>
          <a:stretch/>
        </p:blipFill>
        <p:spPr>
          <a:xfrm>
            <a:off x="6441865" y="3624054"/>
            <a:ext cx="2702135" cy="1519446"/>
          </a:xfrm>
          <a:prstGeom prst="rect">
            <a:avLst/>
          </a:prstGeom>
        </p:spPr>
      </p:pic>
      <p:pic>
        <p:nvPicPr>
          <p:cNvPr id="3" name="Bilde 2"/>
          <p:cNvPicPr>
            <a:picLocks noChangeAspect="1"/>
          </p:cNvPicPr>
          <p:nvPr/>
        </p:nvPicPr>
        <p:blipFill>
          <a:blip r:embed="rId5"/>
          <a:stretch/>
        </p:blipFill>
        <p:spPr>
          <a:xfrm>
            <a:off x="4952860" y="1458017"/>
            <a:ext cx="3662489" cy="2441660"/>
          </a:xfrm>
          <a:prstGeom prst="rect">
            <a:avLst/>
          </a:prstGeom>
        </p:spPr>
      </p:pic>
      <p:sp>
        <p:nvSpPr>
          <p:cNvPr id="7" name="TekstSylinder 6"/>
          <p:cNvSpPr txBox="1"/>
          <p:nvPr/>
        </p:nvSpPr>
        <p:spPr>
          <a:xfrm>
            <a:off x="285659" y="1249018"/>
            <a:ext cx="4401904" cy="2758447"/>
          </a:xfrm>
          <a:prstGeom prst="rect">
            <a:avLst/>
          </a:prstGeom>
          <a:noFill/>
        </p:spPr>
        <p:txBody>
          <a:bodyPr wrap="square" rtlCol="0">
            <a:spAutoFit/>
          </a:bodyPr>
          <a:lstStyle/>
          <a:p>
            <a:pPr lvl="0">
              <a:defRPr b="0" i="0"/>
            </a:pPr>
            <a:r>
              <a:rPr lang="x-none" sz="1575"/>
              <a:t>Ocean Space Centre</a:t>
            </a:r>
          </a:p>
          <a:p>
            <a:pPr lvl="0">
              <a:defRPr b="0" i="0"/>
            </a:pPr>
            <a:endParaRPr lang="nb-NO" sz="1575"/>
          </a:p>
          <a:p>
            <a:pPr>
              <a:defRPr b="0" i="0"/>
            </a:pPr>
            <a:r>
              <a:rPr lang="x-none" sz="1575"/>
              <a:t>AMOS Centre of Excellence: R/V Gunnerus, AUR Lab, UAV Lab, marine technology, ship model basin, etc.</a:t>
            </a:r>
          </a:p>
          <a:p>
            <a:pPr>
              <a:defRPr b="0" i="0"/>
            </a:pPr>
            <a:endParaRPr lang="nb-NO" sz="1575"/>
          </a:p>
          <a:p>
            <a:pPr>
              <a:defRPr b="0" i="0"/>
            </a:pPr>
            <a:r>
              <a:rPr lang="x-none" sz="1575"/>
              <a:t>MOVE Centre for Research-based Innovation: simulator, vessels</a:t>
            </a:r>
          </a:p>
          <a:p>
            <a:pPr>
              <a:defRPr b="0" i="0"/>
            </a:pPr>
            <a:endParaRPr lang="nb-NO" sz="1575"/>
          </a:p>
          <a:p>
            <a:pPr lvl="0">
              <a:defRPr b="0" i="0"/>
            </a:pPr>
            <a:r>
              <a:rPr lang="x-none" sz="1575"/>
              <a:t>Trondheim Fjord, the world’s first test site for autonomous vessels</a:t>
            </a:r>
          </a:p>
        </p:txBody>
      </p:sp>
    </p:spTree>
    <p:extLst>
      <p:ext uri="{BB962C8B-B14F-4D97-AF65-F5344CB8AC3E}">
        <p14:creationId xmlns:p14="http://schemas.microsoft.com/office/powerpoint/2010/main" val="3058707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8131" y="1020490"/>
            <a:ext cx="4181678" cy="994172"/>
          </a:xfrm>
        </p:spPr>
        <p:txBody>
          <a:bodyPr>
            <a:normAutofit/>
          </a:bodyPr>
          <a:lstStyle/>
          <a:p>
            <a:pPr>
              <a:defRPr b="0" i="0"/>
            </a:pPr>
            <a:r>
              <a:rPr lang="x-none" sz="3000"/>
              <a:t>Health infrastructure</a:t>
            </a:r>
          </a:p>
        </p:txBody>
      </p:sp>
      <p:pic>
        <p:nvPicPr>
          <p:cNvPr id="5" name="Bilde 4"/>
          <p:cNvPicPr>
            <a:picLocks noChangeAspect="1"/>
          </p:cNvPicPr>
          <p:nvPr/>
        </p:nvPicPr>
        <p:blipFill>
          <a:blip r:embed="rId2"/>
          <a:srcRect b="15546"/>
          <a:stretch/>
        </p:blipFill>
        <p:spPr>
          <a:xfrm>
            <a:off x="4857342" y="-1"/>
            <a:ext cx="4286659" cy="2627617"/>
          </a:xfrm>
          <a:prstGeom prst="rect">
            <a:avLst/>
          </a:prstGeom>
        </p:spPr>
      </p:pic>
      <p:pic>
        <p:nvPicPr>
          <p:cNvPr id="4" name="Bilde 3"/>
          <p:cNvPicPr>
            <a:picLocks noChangeAspect="1"/>
          </p:cNvPicPr>
          <p:nvPr/>
        </p:nvPicPr>
        <p:blipFill>
          <a:blip r:embed="rId3"/>
          <a:stretch/>
        </p:blipFill>
        <p:spPr>
          <a:xfrm>
            <a:off x="4856659" y="2709457"/>
            <a:ext cx="4287341" cy="2434043"/>
          </a:xfrm>
          <a:prstGeom prst="rect">
            <a:avLst/>
          </a:prstGeom>
        </p:spPr>
      </p:pic>
      <p:sp>
        <p:nvSpPr>
          <p:cNvPr id="7" name="TekstSylinder 6"/>
          <p:cNvSpPr txBox="1"/>
          <p:nvPr/>
        </p:nvSpPr>
        <p:spPr>
          <a:xfrm>
            <a:off x="328131" y="2236005"/>
            <a:ext cx="4401904" cy="1754326"/>
          </a:xfrm>
          <a:prstGeom prst="rect">
            <a:avLst/>
          </a:prstGeom>
          <a:noFill/>
        </p:spPr>
        <p:txBody>
          <a:bodyPr wrap="square" rtlCol="0">
            <a:spAutoFit/>
          </a:bodyPr>
          <a:lstStyle/>
          <a:p>
            <a:pPr lvl="0">
              <a:defRPr b="0" i="0"/>
            </a:pPr>
            <a:r>
              <a:rPr lang="x-none"/>
              <a:t>St Olavs Hospital</a:t>
            </a:r>
          </a:p>
          <a:p>
            <a:pPr lvl="0">
              <a:defRPr b="0" i="0"/>
            </a:pPr>
            <a:endParaRPr lang="nb-NO"/>
          </a:p>
          <a:p>
            <a:pPr>
              <a:defRPr b="0" i="0"/>
            </a:pPr>
            <a:r>
              <a:rPr lang="x-none"/>
              <a:t>The Nord-Trøndelag </a:t>
            </a:r>
            <a:br>
              <a:rPr lang="nb-NO"/>
            </a:br>
            <a:r>
              <a:rPr lang="x-none"/>
              <a:t>Health Study (HUNT)</a:t>
            </a:r>
          </a:p>
          <a:p>
            <a:pPr>
              <a:defRPr b="0" i="0"/>
            </a:pPr>
            <a:r>
              <a:rPr lang="x-none"/>
              <a:t> </a:t>
            </a:r>
          </a:p>
          <a:p>
            <a:pPr lvl="0">
              <a:defRPr b="0" i="0"/>
            </a:pPr>
            <a:endParaRPr lang="nb-NO"/>
          </a:p>
        </p:txBody>
      </p:sp>
      <p:cxnSp>
        <p:nvCxnSpPr>
          <p:cNvPr id="8" name="Vinkel 7"/>
          <p:cNvCxnSpPr/>
          <p:nvPr/>
        </p:nvCxnSpPr>
        <p:spPr>
          <a:xfrm flipV="1">
            <a:off x="2427271" y="2125334"/>
            <a:ext cx="2214242" cy="309723"/>
          </a:xfrm>
          <a:prstGeom prst="bentConnector3">
            <a:avLst/>
          </a:prstGeom>
          <a:ln w="19050" cap="flat" algn="ctr">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Vinkel 8"/>
          <p:cNvCxnSpPr/>
          <p:nvPr/>
        </p:nvCxnSpPr>
        <p:spPr>
          <a:xfrm>
            <a:off x="2796541" y="3086100"/>
            <a:ext cx="1844972" cy="714821"/>
          </a:xfrm>
          <a:prstGeom prst="bentConnector3">
            <a:avLst>
              <a:gd name="adj1" fmla="val 50000"/>
            </a:avLst>
          </a:prstGeom>
          <a:ln w="19050" cap="flat" algn="ctr">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55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51248" y="759301"/>
            <a:ext cx="7886700" cy="994172"/>
          </a:xfrm>
        </p:spPr>
        <p:txBody>
          <a:bodyPr>
            <a:normAutofit/>
          </a:bodyPr>
          <a:lstStyle/>
          <a:p>
            <a:pPr>
              <a:defRPr b="0" i="0"/>
            </a:pPr>
            <a:r>
              <a:rPr lang="x-none" sz="3000"/>
              <a:t>Research </a:t>
            </a:r>
            <a:r>
              <a:rPr lang="en-GB" sz="3000"/>
              <a:t>instruments</a:t>
            </a:r>
            <a:r>
              <a:rPr lang="x-none" sz="3000"/>
              <a:t> </a:t>
            </a:r>
          </a:p>
        </p:txBody>
      </p:sp>
      <p:grpSp>
        <p:nvGrpSpPr>
          <p:cNvPr id="25" name="Gruppe 24"/>
          <p:cNvGrpSpPr/>
          <p:nvPr/>
        </p:nvGrpSpPr>
        <p:grpSpPr>
          <a:xfrm>
            <a:off x="2720082" y="2468527"/>
            <a:ext cx="4654195" cy="1683920"/>
            <a:chOff x="3626776" y="2644097"/>
            <a:chExt cx="6205593" cy="2245226"/>
          </a:xfrm>
        </p:grpSpPr>
        <p:sp>
          <p:nvSpPr>
            <p:cNvPr id="9" name="Pil høyre 8"/>
            <p:cNvSpPr/>
            <p:nvPr/>
          </p:nvSpPr>
          <p:spPr>
            <a:xfrm>
              <a:off x="3626776" y="2644097"/>
              <a:ext cx="6205593" cy="2245226"/>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0" name="TekstSylinder 9"/>
            <p:cNvSpPr txBox="1"/>
            <p:nvPr/>
          </p:nvSpPr>
          <p:spPr>
            <a:xfrm>
              <a:off x="4259493" y="3287903"/>
              <a:ext cx="4168290" cy="954108"/>
            </a:xfrm>
            <a:prstGeom prst="rect">
              <a:avLst/>
            </a:prstGeom>
            <a:noFill/>
          </p:spPr>
          <p:txBody>
            <a:bodyPr wrap="square" rtlCol="0">
              <a:spAutoFit/>
            </a:bodyPr>
            <a:lstStyle/>
            <a:p>
              <a:pPr marL="214313" indent="-214313">
                <a:buFont typeface="Arial" charset="0"/>
                <a:buChar char="•"/>
                <a:defRPr b="0" i="0"/>
              </a:pPr>
              <a:r>
                <a:rPr lang="x-none" sz="1350"/>
                <a:t>Strategic research areas</a:t>
              </a:r>
            </a:p>
            <a:p>
              <a:pPr marL="214313" indent="-214313">
                <a:buFont typeface="Arial" charset="0"/>
                <a:buChar char="•"/>
                <a:defRPr b="0" i="0"/>
              </a:pPr>
              <a:r>
                <a:rPr lang="x-none" sz="1350"/>
                <a:t>Enabling technologies</a:t>
              </a:r>
            </a:p>
            <a:p>
              <a:pPr marL="214313" indent="-214313">
                <a:buFont typeface="Arial" charset="0"/>
                <a:buChar char="•"/>
                <a:defRPr b="0" i="0"/>
              </a:pPr>
              <a:r>
                <a:rPr lang="x-none" sz="1350"/>
                <a:t>Research excellence initiative</a:t>
              </a:r>
            </a:p>
          </p:txBody>
        </p:sp>
      </p:grpSp>
      <p:grpSp>
        <p:nvGrpSpPr>
          <p:cNvPr id="11" name="Gruppe 10"/>
          <p:cNvGrpSpPr/>
          <p:nvPr/>
        </p:nvGrpSpPr>
        <p:grpSpPr>
          <a:xfrm>
            <a:off x="403887" y="1899878"/>
            <a:ext cx="2602604" cy="849999"/>
            <a:chOff x="7247541" y="303974"/>
            <a:chExt cx="3470138" cy="1133332"/>
          </a:xfrm>
        </p:grpSpPr>
        <p:sp>
          <p:nvSpPr>
            <p:cNvPr id="12" name="Avrundet rektangel 11"/>
            <p:cNvSpPr/>
            <p:nvPr/>
          </p:nvSpPr>
          <p:spPr>
            <a:xfrm>
              <a:off x="7249275" y="303974"/>
              <a:ext cx="3466671" cy="1133332"/>
            </a:xfrm>
            <a:prstGeom prst="round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3" name="TekstSylinder 12"/>
            <p:cNvSpPr txBox="1"/>
            <p:nvPr/>
          </p:nvSpPr>
          <p:spPr>
            <a:xfrm>
              <a:off x="7247541" y="546910"/>
              <a:ext cx="3470138" cy="584776"/>
            </a:xfrm>
            <a:prstGeom prst="rect">
              <a:avLst/>
            </a:prstGeom>
            <a:noFill/>
          </p:spPr>
          <p:txBody>
            <a:bodyPr wrap="square" rtlCol="0">
              <a:spAutoFit/>
            </a:bodyPr>
            <a:lstStyle/>
            <a:p>
              <a:pPr algn="ctr">
                <a:defRPr b="0" i="0"/>
              </a:pPr>
              <a:r>
                <a:rPr lang="x-none" sz="2250">
                  <a:solidFill>
                    <a:schemeClr val="bg1"/>
                  </a:solidFill>
                </a:rPr>
                <a:t>External</a:t>
              </a:r>
            </a:p>
          </p:txBody>
        </p:sp>
      </p:grpSp>
      <p:grpSp>
        <p:nvGrpSpPr>
          <p:cNvPr id="14" name="Gruppe 13"/>
          <p:cNvGrpSpPr/>
          <p:nvPr/>
        </p:nvGrpSpPr>
        <p:grpSpPr>
          <a:xfrm>
            <a:off x="403886" y="2886214"/>
            <a:ext cx="2602604" cy="849999"/>
            <a:chOff x="7247540" y="1619089"/>
            <a:chExt cx="3470138" cy="1133332"/>
          </a:xfrm>
        </p:grpSpPr>
        <p:sp>
          <p:nvSpPr>
            <p:cNvPr id="15" name="Avrundet rektangel 14"/>
            <p:cNvSpPr/>
            <p:nvPr/>
          </p:nvSpPr>
          <p:spPr>
            <a:xfrm>
              <a:off x="7249274" y="1619089"/>
              <a:ext cx="3466671" cy="1133332"/>
            </a:xfrm>
            <a:prstGeom prst="roundRect">
              <a:avLst/>
            </a:prstGeom>
            <a:solidFill>
              <a:srgbClr val="6183AD"/>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6" name="TekstSylinder 15"/>
            <p:cNvSpPr txBox="1"/>
            <p:nvPr/>
          </p:nvSpPr>
          <p:spPr>
            <a:xfrm>
              <a:off x="7247540" y="1862024"/>
              <a:ext cx="3470138" cy="584776"/>
            </a:xfrm>
            <a:prstGeom prst="rect">
              <a:avLst/>
            </a:prstGeom>
            <a:noFill/>
          </p:spPr>
          <p:txBody>
            <a:bodyPr wrap="square" rtlCol="0">
              <a:spAutoFit/>
            </a:bodyPr>
            <a:lstStyle/>
            <a:p>
              <a:pPr lvl="0" algn="ctr">
                <a:defRPr b="0" i="0"/>
              </a:pPr>
              <a:r>
                <a:rPr lang="x-none" sz="2250">
                  <a:solidFill>
                    <a:schemeClr val="bg1"/>
                  </a:solidFill>
                </a:rPr>
                <a:t>Internal</a:t>
              </a:r>
            </a:p>
          </p:txBody>
        </p:sp>
      </p:grpSp>
      <p:grpSp>
        <p:nvGrpSpPr>
          <p:cNvPr id="24" name="Gruppe 23"/>
          <p:cNvGrpSpPr/>
          <p:nvPr/>
        </p:nvGrpSpPr>
        <p:grpSpPr>
          <a:xfrm>
            <a:off x="2720082" y="1490797"/>
            <a:ext cx="4654195" cy="1683920"/>
            <a:chOff x="3626776" y="1340456"/>
            <a:chExt cx="6205593" cy="2245226"/>
          </a:xfrm>
        </p:grpSpPr>
        <p:sp>
          <p:nvSpPr>
            <p:cNvPr id="22" name="Pil høyre 21"/>
            <p:cNvSpPr/>
            <p:nvPr/>
          </p:nvSpPr>
          <p:spPr>
            <a:xfrm>
              <a:off x="3626776" y="1340456"/>
              <a:ext cx="6205593" cy="2245226"/>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1" name="TekstSylinder 20"/>
            <p:cNvSpPr txBox="1"/>
            <p:nvPr/>
          </p:nvSpPr>
          <p:spPr>
            <a:xfrm>
              <a:off x="4259493" y="1992746"/>
              <a:ext cx="4168290" cy="954108"/>
            </a:xfrm>
            <a:prstGeom prst="rect">
              <a:avLst/>
            </a:prstGeom>
            <a:noFill/>
          </p:spPr>
          <p:txBody>
            <a:bodyPr wrap="square" rtlCol="0">
              <a:spAutoFit/>
            </a:bodyPr>
            <a:lstStyle/>
            <a:p>
              <a:pPr marL="214313" indent="-214313">
                <a:buFont typeface="Arial" charset="0"/>
                <a:buChar char="•"/>
                <a:defRPr b="0" i="0"/>
              </a:pPr>
              <a:r>
                <a:rPr lang="x-none" sz="1350"/>
                <a:t>EU</a:t>
              </a:r>
            </a:p>
            <a:p>
              <a:pPr marL="214313" indent="-214313">
                <a:buFont typeface="Arial" charset="0"/>
                <a:buChar char="•"/>
                <a:defRPr b="0" i="0"/>
              </a:pPr>
              <a:r>
                <a:rPr lang="x-none" sz="1350"/>
                <a:t>Research Council of Norway</a:t>
              </a:r>
            </a:p>
            <a:p>
              <a:pPr marL="214313" indent="-214313">
                <a:buFont typeface="Arial" charset="0"/>
                <a:buChar char="•"/>
                <a:defRPr b="0" i="0"/>
              </a:pPr>
              <a:r>
                <a:rPr lang="x-none" sz="1350"/>
                <a:t>Private</a:t>
              </a:r>
            </a:p>
          </p:txBody>
        </p:sp>
      </p:grpSp>
    </p:spTree>
    <p:extLst>
      <p:ext uri="{BB962C8B-B14F-4D97-AF65-F5344CB8AC3E}">
        <p14:creationId xmlns:p14="http://schemas.microsoft.com/office/powerpoint/2010/main" val="214432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0-#ppt_w/2"/>
                                          </p:val>
                                        </p:tav>
                                        <p:tav tm="100000">
                                          <p:val>
                                            <p:strVal val="#ppt_x"/>
                                          </p:val>
                                        </p:tav>
                                      </p:tavLst>
                                    </p:anim>
                                    <p:anim calcmode="lin" valueType="num">
                                      <p:cBhvr additive="base">
                                        <p:cTn id="2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4320" y="218679"/>
            <a:ext cx="8229600" cy="646331"/>
          </a:xfrm>
        </p:spPr>
        <p:txBody>
          <a:bodyPr>
            <a:normAutofit/>
          </a:bodyPr>
          <a:lstStyle/>
          <a:p>
            <a:r>
              <a:rPr lang="x-none" sz="3000" b="0"/>
              <a:t>Participation in 2020</a:t>
            </a:r>
            <a:endParaRPr lang="en-US"/>
          </a:p>
        </p:txBody>
      </p:sp>
      <p:pic>
        <p:nvPicPr>
          <p:cNvPr id="4" name="Picture 2" descr="Bilderesultat for h2020"/>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556" b="19190"/>
          <a:stretch/>
        </p:blipFill>
        <p:spPr bwMode="auto">
          <a:xfrm>
            <a:off x="1" y="962618"/>
            <a:ext cx="5346699" cy="152516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7"/>
          <p:cNvSpPr/>
          <p:nvPr/>
        </p:nvSpPr>
        <p:spPr>
          <a:xfrm>
            <a:off x="5822346" y="994889"/>
            <a:ext cx="1865152" cy="72773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100" b="1"/>
              <a:t>1000</a:t>
            </a:r>
            <a:r>
              <a:rPr lang="nb-NO" sz="2100"/>
              <a:t> million NOK</a:t>
            </a:r>
          </a:p>
        </p:txBody>
      </p:sp>
      <p:sp>
        <p:nvSpPr>
          <p:cNvPr id="7" name="Rectangle 8"/>
          <p:cNvSpPr/>
          <p:nvPr/>
        </p:nvSpPr>
        <p:spPr>
          <a:xfrm>
            <a:off x="5822344" y="1722618"/>
            <a:ext cx="1865153" cy="71883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100" b="1"/>
              <a:t>1100</a:t>
            </a:r>
            <a:r>
              <a:rPr lang="nb-NO" sz="2100"/>
              <a:t> million NOK</a:t>
            </a:r>
          </a:p>
        </p:txBody>
      </p:sp>
      <p:sp>
        <p:nvSpPr>
          <p:cNvPr id="8" name="TextBox 11"/>
          <p:cNvSpPr txBox="1"/>
          <p:nvPr/>
        </p:nvSpPr>
        <p:spPr>
          <a:xfrm>
            <a:off x="7753750" y="914705"/>
            <a:ext cx="1194558" cy="1638910"/>
          </a:xfrm>
          <a:prstGeom prst="rect">
            <a:avLst/>
          </a:prstGeom>
          <a:noFill/>
        </p:spPr>
        <p:txBody>
          <a:bodyPr wrap="none" rtlCol="0" anchor="t">
            <a:spAutoFit/>
          </a:bodyPr>
          <a:lstStyle/>
          <a:p>
            <a:pPr algn="ctr"/>
            <a:r>
              <a:rPr lang="nb-NO" sz="4050" b="1"/>
              <a:t>198</a:t>
            </a:r>
            <a:r>
              <a:rPr lang="nb-NO" sz="4050"/>
              <a:t> </a:t>
            </a:r>
          </a:p>
          <a:p>
            <a:pPr algn="ctr"/>
            <a:r>
              <a:rPr lang="nb-NO" sz="1350" err="1"/>
              <a:t>projects</a:t>
            </a:r>
            <a:endParaRPr lang="nb-NO" sz="1350"/>
          </a:p>
          <a:p>
            <a:pPr algn="ctr"/>
            <a:r>
              <a:rPr lang="nb-NO" sz="3300"/>
              <a:t>1813</a:t>
            </a:r>
            <a:endParaRPr lang="nb-NO" sz="1350"/>
          </a:p>
          <a:p>
            <a:pPr algn="ctr"/>
            <a:r>
              <a:rPr lang="nb-NO" sz="1350" err="1"/>
              <a:t>applications</a:t>
            </a:r>
            <a:endParaRPr lang="nb-NO" sz="1350"/>
          </a:p>
        </p:txBody>
      </p:sp>
      <p:sp>
        <p:nvSpPr>
          <p:cNvPr id="10" name="TextBox 9"/>
          <p:cNvSpPr txBox="1"/>
          <p:nvPr/>
        </p:nvSpPr>
        <p:spPr>
          <a:xfrm rot="16200000">
            <a:off x="5402568" y="1182507"/>
            <a:ext cx="482824" cy="300082"/>
          </a:xfrm>
          <a:prstGeom prst="rect">
            <a:avLst/>
          </a:prstGeom>
          <a:noFill/>
        </p:spPr>
        <p:txBody>
          <a:bodyPr wrap="none" rtlCol="0">
            <a:spAutoFit/>
          </a:bodyPr>
          <a:lstStyle/>
          <a:p>
            <a:r>
              <a:rPr lang="nb-NO" sz="1350" err="1"/>
              <a:t>Aim</a:t>
            </a:r>
            <a:endParaRPr lang="nb-NO" sz="1350"/>
          </a:p>
        </p:txBody>
      </p:sp>
      <p:sp>
        <p:nvSpPr>
          <p:cNvPr id="11" name="TextBox 10"/>
          <p:cNvSpPr txBox="1"/>
          <p:nvPr/>
        </p:nvSpPr>
        <p:spPr>
          <a:xfrm rot="16200000">
            <a:off x="5211778" y="1935367"/>
            <a:ext cx="864404" cy="300082"/>
          </a:xfrm>
          <a:prstGeom prst="rect">
            <a:avLst/>
          </a:prstGeom>
          <a:noFill/>
        </p:spPr>
        <p:txBody>
          <a:bodyPr wrap="none" rtlCol="0">
            <a:spAutoFit/>
          </a:bodyPr>
          <a:lstStyle/>
          <a:p>
            <a:r>
              <a:rPr lang="nb-NO" sz="1350" err="1"/>
              <a:t>Awarded</a:t>
            </a:r>
            <a:endParaRPr lang="nb-NO" sz="1350"/>
          </a:p>
        </p:txBody>
      </p:sp>
      <p:sp>
        <p:nvSpPr>
          <p:cNvPr id="14" name="Rectangle 13">
            <a:extLst>
              <a:ext uri="{FF2B5EF4-FFF2-40B4-BE49-F238E27FC236}">
                <a16:creationId xmlns:a16="http://schemas.microsoft.com/office/drawing/2014/main" id="{6B97E335-0E81-4389-9B78-9820B803EE27}"/>
              </a:ext>
            </a:extLst>
          </p:cNvPr>
          <p:cNvSpPr/>
          <p:nvPr/>
        </p:nvSpPr>
        <p:spPr>
          <a:xfrm>
            <a:off x="7223444" y="3680795"/>
            <a:ext cx="1501160" cy="86272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nb-NO" sz="1500" b="1"/>
              <a:t>1639</a:t>
            </a:r>
            <a:r>
              <a:rPr lang="nb-NO" sz="1500"/>
              <a:t> </a:t>
            </a:r>
            <a:br>
              <a:rPr lang="nb-NO" sz="1500"/>
            </a:br>
            <a:r>
              <a:rPr lang="nb-NO" sz="825"/>
              <a:t>partners</a:t>
            </a:r>
          </a:p>
          <a:p>
            <a:r>
              <a:rPr lang="nb-NO" sz="1500" b="1"/>
              <a:t>50</a:t>
            </a:r>
            <a:br>
              <a:rPr lang="nb-NO" sz="1500"/>
            </a:br>
            <a:r>
              <a:rPr lang="nb-NO" sz="825" err="1"/>
              <a:t>countries</a:t>
            </a:r>
            <a:endParaRPr lang="nb-NO" sz="825"/>
          </a:p>
        </p:txBody>
      </p:sp>
      <p:graphicFrame>
        <p:nvGraphicFramePr>
          <p:cNvPr id="12" name="Chart 11">
            <a:extLst>
              <a:ext uri="{FF2B5EF4-FFF2-40B4-BE49-F238E27FC236}">
                <a16:creationId xmlns:a16="http://schemas.microsoft.com/office/drawing/2014/main" id="{0DB07C55-CECF-4FC3-9983-8F269E1E61E8}"/>
              </a:ext>
            </a:extLst>
          </p:cNvPr>
          <p:cNvGraphicFramePr>
            <a:graphicFrameLocks/>
          </p:cNvGraphicFramePr>
          <p:nvPr/>
        </p:nvGraphicFramePr>
        <p:xfrm>
          <a:off x="121444" y="2702050"/>
          <a:ext cx="8673900" cy="2001158"/>
        </p:xfrm>
        <a:graphic>
          <a:graphicData uri="http://schemas.openxmlformats.org/drawingml/2006/chart">
            <c:chart xmlns:c="http://schemas.openxmlformats.org/drawingml/2006/chart" xmlns:r="http://schemas.openxmlformats.org/officeDocument/2006/relationships" r:id="rId3"/>
          </a:graphicData>
        </a:graphic>
      </p:graphicFrame>
      <p:sp>
        <p:nvSpPr>
          <p:cNvPr id="16" name="TekstSylinder 2">
            <a:extLst>
              <a:ext uri="{FF2B5EF4-FFF2-40B4-BE49-F238E27FC236}">
                <a16:creationId xmlns:a16="http://schemas.microsoft.com/office/drawing/2014/main" id="{B6E44C96-C0E0-4620-800D-72E37CF94734}"/>
              </a:ext>
            </a:extLst>
          </p:cNvPr>
          <p:cNvSpPr txBox="1"/>
          <p:nvPr/>
        </p:nvSpPr>
        <p:spPr>
          <a:xfrm>
            <a:off x="5887720" y="4830093"/>
            <a:ext cx="1024639" cy="230832"/>
          </a:xfrm>
          <a:prstGeom prst="rect">
            <a:avLst/>
          </a:prstGeom>
          <a:noFill/>
        </p:spPr>
        <p:txBody>
          <a:bodyPr wrap="none" rtlCol="0" anchor="t">
            <a:spAutoFit/>
          </a:bodyPr>
          <a:lstStyle/>
          <a:p>
            <a:r>
              <a:rPr lang="nb-NO" sz="900" i="1"/>
              <a:t>19 August 2020</a:t>
            </a:r>
          </a:p>
        </p:txBody>
      </p:sp>
    </p:spTree>
    <p:extLst>
      <p:ext uri="{BB962C8B-B14F-4D97-AF65-F5344CB8AC3E}">
        <p14:creationId xmlns:p14="http://schemas.microsoft.com/office/powerpoint/2010/main" val="3972538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0520" y="996374"/>
            <a:ext cx="3099815" cy="622465"/>
          </a:xfrm>
        </p:spPr>
        <p:txBody>
          <a:bodyPr>
            <a:normAutofit/>
          </a:bodyPr>
          <a:lstStyle/>
          <a:p>
            <a:pPr>
              <a:defRPr b="0" i="0"/>
            </a:pPr>
            <a:r>
              <a:rPr lang="x-none" sz="3000"/>
              <a:t>EU – ERC</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p:blipFill>
        <p:spPr>
          <a:xfrm>
            <a:off x="5924023" y="1123362"/>
            <a:ext cx="2732048" cy="2614249"/>
          </a:xfrm>
          <a:prstGeom prst="rect">
            <a:avLst/>
          </a:prstGeom>
        </p:spPr>
      </p:pic>
      <p:sp>
        <p:nvSpPr>
          <p:cNvPr id="5" name="TekstSylinder 4"/>
          <p:cNvSpPr txBox="1"/>
          <p:nvPr/>
        </p:nvSpPr>
        <p:spPr>
          <a:xfrm>
            <a:off x="300520" y="1515631"/>
            <a:ext cx="3037464" cy="300082"/>
          </a:xfrm>
          <a:prstGeom prst="rect">
            <a:avLst/>
          </a:prstGeom>
          <a:noFill/>
        </p:spPr>
        <p:txBody>
          <a:bodyPr wrap="square" rtlCol="0">
            <a:spAutoFit/>
          </a:bodyPr>
          <a:lstStyle/>
          <a:p>
            <a:pPr>
              <a:defRPr b="0" i="0"/>
            </a:pPr>
            <a:r>
              <a:rPr lang="x-none" sz="1350"/>
              <a:t>European Research Council  </a:t>
            </a:r>
          </a:p>
        </p:txBody>
      </p:sp>
      <p:sp>
        <p:nvSpPr>
          <p:cNvPr id="6" name="TekstSylinder 5"/>
          <p:cNvSpPr txBox="1"/>
          <p:nvPr/>
        </p:nvSpPr>
        <p:spPr>
          <a:xfrm>
            <a:off x="300520" y="2048961"/>
            <a:ext cx="5594927" cy="1754326"/>
          </a:xfrm>
          <a:prstGeom prst="rect">
            <a:avLst/>
          </a:prstGeom>
          <a:noFill/>
        </p:spPr>
        <p:txBody>
          <a:bodyPr wrap="square" lIns="91440" tIns="45720" rIns="91440" bIns="45720" rtlCol="0" anchor="t">
            <a:spAutoFit/>
          </a:bodyPr>
          <a:lstStyle/>
          <a:p>
            <a:pPr lvl="0">
              <a:defRPr b="0" i="0"/>
            </a:pPr>
            <a:r>
              <a:rPr lang="x-none"/>
              <a:t>Large individual grants to outstanding researchers</a:t>
            </a:r>
          </a:p>
          <a:p>
            <a:pPr lvl="0">
              <a:defRPr b="0" i="0"/>
            </a:pPr>
            <a:endParaRPr lang="nb-NO"/>
          </a:p>
          <a:p>
            <a:pPr>
              <a:defRPr b="0" i="0"/>
            </a:pPr>
            <a:r>
              <a:rPr lang="nb-NO"/>
              <a:t>17</a:t>
            </a:r>
            <a:r>
              <a:rPr lang="x-none" dirty="0"/>
              <a:t> </a:t>
            </a:r>
            <a:r>
              <a:rPr lang="en-GB" dirty="0"/>
              <a:t>of </a:t>
            </a:r>
            <a:r>
              <a:rPr lang="x-none"/>
              <a:t>NTNU</a:t>
            </a:r>
            <a:r>
              <a:rPr lang="en-GB" dirty="0"/>
              <a:t>’s</a:t>
            </a:r>
            <a:r>
              <a:rPr lang="x-none"/>
              <a:t> researchers are awarded ERC Grants </a:t>
            </a:r>
          </a:p>
          <a:p>
            <a:pPr lvl="0">
              <a:defRPr b="0" i="0"/>
            </a:pPr>
            <a:endParaRPr lang="nb-NO"/>
          </a:p>
          <a:p>
            <a:pPr lvl="0">
              <a:defRPr b="0" i="0"/>
            </a:pPr>
            <a:r>
              <a:rPr lang="x-none"/>
              <a:t>Interdisciplinary projects, pioneering ideas, unconventional, innovative approaches</a:t>
            </a:r>
          </a:p>
        </p:txBody>
      </p:sp>
    </p:spTree>
    <p:extLst>
      <p:ext uri="{BB962C8B-B14F-4D97-AF65-F5344CB8AC3E}">
        <p14:creationId xmlns:p14="http://schemas.microsoft.com/office/powerpoint/2010/main" val="211693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10">
            <a:extLst>
              <a:ext uri="{FF2B5EF4-FFF2-40B4-BE49-F238E27FC236}">
                <a16:creationId xmlns:a16="http://schemas.microsoft.com/office/drawing/2014/main" id="{903FF9F1-C70B-4633-B507-058BD8113E1A}"/>
              </a:ext>
            </a:extLst>
          </p:cNvPr>
          <p:cNvPicPr>
            <a:picLocks noGrp="1" noRot="1" noChangeAspect="1" noMove="1" noResize="1" noEditPoints="1" noAdjustHandles="1" noChangeArrowheads="1" noChangeShapeType="1"/>
          </p:cNvPicPr>
          <p:nvPr/>
        </p:nvPicPr>
        <p:blipFill>
          <a:blip r:embed="rId3"/>
          <a:stretch>
            <a:fillRect/>
          </a:stretch>
        </p:blipFill>
        <p:spPr>
          <a:xfrm>
            <a:off x="2541154" y="130116"/>
            <a:ext cx="5683684" cy="4872295"/>
          </a:xfrm>
          <a:prstGeom prst="rect">
            <a:avLst/>
          </a:prstGeom>
        </p:spPr>
      </p:pic>
      <p:pic>
        <p:nvPicPr>
          <p:cNvPr id="4" name="Plassholder for innhold 10">
            <a:extLst>
              <a:ext uri="{FF2B5EF4-FFF2-40B4-BE49-F238E27FC236}">
                <a16:creationId xmlns:a16="http://schemas.microsoft.com/office/drawing/2014/main" id="{903FF9F1-C70B-4633-B507-058BD8113E1A}"/>
              </a:ext>
            </a:extLst>
          </p:cNvPr>
          <p:cNvPicPr>
            <a:picLocks noGrp="1" noRot="1" noChangeAspect="1" noMove="1" noResize="1" noEditPoints="1" noAdjustHandles="1" noChangeArrowheads="1" noChangeShapeType="1"/>
          </p:cNvPicPr>
          <p:nvPr/>
        </p:nvPicPr>
        <p:blipFill>
          <a:blip r:embed="rId3"/>
          <a:stretch>
            <a:fillRect/>
          </a:stretch>
        </p:blipFill>
        <p:spPr>
          <a:xfrm>
            <a:off x="2426854" y="15816"/>
            <a:ext cx="5683684" cy="4872295"/>
          </a:xfrm>
          <a:prstGeom prst="rect">
            <a:avLst/>
          </a:prstGeom>
        </p:spPr>
      </p:pic>
      <p:grpSp>
        <p:nvGrpSpPr>
          <p:cNvPr id="29" name="Gruppe 28">
            <a:extLst>
              <a:ext uri="{FF2B5EF4-FFF2-40B4-BE49-F238E27FC236}">
                <a16:creationId xmlns:a16="http://schemas.microsoft.com/office/drawing/2014/main" id="{AA3422D8-7E87-4232-A590-06F655F1F8CB}"/>
              </a:ext>
            </a:extLst>
          </p:cNvPr>
          <p:cNvGrpSpPr/>
          <p:nvPr/>
        </p:nvGrpSpPr>
        <p:grpSpPr>
          <a:xfrm>
            <a:off x="231976" y="805103"/>
            <a:ext cx="5465903" cy="3537429"/>
            <a:chOff x="309301" y="1073470"/>
            <a:chExt cx="7287870" cy="4716572"/>
          </a:xfrm>
        </p:grpSpPr>
        <p:cxnSp>
          <p:nvCxnSpPr>
            <p:cNvPr id="30" name="Rett linje 29">
              <a:extLst>
                <a:ext uri="{FF2B5EF4-FFF2-40B4-BE49-F238E27FC236}">
                  <a16:creationId xmlns:a16="http://schemas.microsoft.com/office/drawing/2014/main" id="{587C52D6-B23C-4973-B8B9-31A0E3F729B2}"/>
                </a:ext>
              </a:extLst>
            </p:cNvPr>
            <p:cNvCxnSpPr>
              <a:cxnSpLocks/>
            </p:cNvCxnSpPr>
            <p:nvPr/>
          </p:nvCxnSpPr>
          <p:spPr>
            <a:xfrm flipH="1" flipV="1">
              <a:off x="3723973" y="1142354"/>
              <a:ext cx="2062424" cy="45443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D912491-E738-4D66-9058-F46C87272C09}"/>
                </a:ext>
              </a:extLst>
            </p:cNvPr>
            <p:cNvCxnSpPr>
              <a:cxnSpLocks/>
              <a:stCxn id="39" idx="0"/>
            </p:cNvCxnSpPr>
            <p:nvPr/>
          </p:nvCxnSpPr>
          <p:spPr>
            <a:xfrm flipH="1" flipV="1">
              <a:off x="3723973" y="1142354"/>
              <a:ext cx="1938808" cy="414934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57F3C283-7D98-4B20-BF80-3B249D7487C7}"/>
                </a:ext>
              </a:extLst>
            </p:cNvPr>
            <p:cNvSpPr/>
            <p:nvPr/>
          </p:nvSpPr>
          <p:spPr>
            <a:xfrm>
              <a:off x="7498317" y="1073470"/>
              <a:ext cx="98854" cy="988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3" name="Ellipse 32">
              <a:extLst>
                <a:ext uri="{FF2B5EF4-FFF2-40B4-BE49-F238E27FC236}">
                  <a16:creationId xmlns:a16="http://schemas.microsoft.com/office/drawing/2014/main" id="{A2801269-6D95-49A8-A9B6-DD7926759FAD}"/>
                </a:ext>
              </a:extLst>
            </p:cNvPr>
            <p:cNvSpPr/>
            <p:nvPr/>
          </p:nvSpPr>
          <p:spPr>
            <a:xfrm>
              <a:off x="5762530" y="5681220"/>
              <a:ext cx="108822" cy="108822"/>
            </a:xfrm>
            <a:prstGeom prst="ellipse">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cxnSp>
          <p:nvCxnSpPr>
            <p:cNvPr id="34" name="Rett linje 33">
              <a:extLst>
                <a:ext uri="{FF2B5EF4-FFF2-40B4-BE49-F238E27FC236}">
                  <a16:creationId xmlns:a16="http://schemas.microsoft.com/office/drawing/2014/main" id="{8265E304-4CA4-4036-9A84-65213887502B}"/>
                </a:ext>
              </a:extLst>
            </p:cNvPr>
            <p:cNvCxnSpPr>
              <a:cxnSpLocks/>
              <a:endCxn id="32" idx="2"/>
            </p:cNvCxnSpPr>
            <p:nvPr/>
          </p:nvCxnSpPr>
          <p:spPr>
            <a:xfrm flipV="1">
              <a:off x="3723973" y="1122897"/>
              <a:ext cx="3774344" cy="194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DECCC279-B569-4FAF-AA99-2A88664109E4}"/>
                </a:ext>
              </a:extLst>
            </p:cNvPr>
            <p:cNvCxnSpPr>
              <a:cxnSpLocks/>
              <a:endCxn id="37" idx="2"/>
            </p:cNvCxnSpPr>
            <p:nvPr/>
          </p:nvCxnSpPr>
          <p:spPr>
            <a:xfrm>
              <a:off x="3723973" y="1142354"/>
              <a:ext cx="1814095" cy="270748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CF943D78-A3B3-4998-833E-95B9931E597C}"/>
                </a:ext>
              </a:extLst>
            </p:cNvPr>
            <p:cNvCxnSpPr>
              <a:cxnSpLocks/>
              <a:endCxn id="38" idx="0"/>
            </p:cNvCxnSpPr>
            <p:nvPr/>
          </p:nvCxnSpPr>
          <p:spPr>
            <a:xfrm>
              <a:off x="3723973" y="1142354"/>
              <a:ext cx="1033163" cy="39536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1B3A363F-2293-453A-9CA9-5702C08C7914}"/>
                </a:ext>
              </a:extLst>
            </p:cNvPr>
            <p:cNvSpPr/>
            <p:nvPr/>
          </p:nvSpPr>
          <p:spPr>
            <a:xfrm>
              <a:off x="5538068" y="3636930"/>
              <a:ext cx="425818" cy="4258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8" name="Ellipse 37">
              <a:extLst>
                <a:ext uri="{FF2B5EF4-FFF2-40B4-BE49-F238E27FC236}">
                  <a16:creationId xmlns:a16="http://schemas.microsoft.com/office/drawing/2014/main" id="{C78BE2AB-5BF8-406B-918D-EA677BA62BD0}"/>
                </a:ext>
              </a:extLst>
            </p:cNvPr>
            <p:cNvSpPr/>
            <p:nvPr/>
          </p:nvSpPr>
          <p:spPr>
            <a:xfrm>
              <a:off x="4583811" y="5095972"/>
              <a:ext cx="346650" cy="3466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9" name="Ellipse 38">
              <a:extLst>
                <a:ext uri="{FF2B5EF4-FFF2-40B4-BE49-F238E27FC236}">
                  <a16:creationId xmlns:a16="http://schemas.microsoft.com/office/drawing/2014/main" id="{F4A718AE-D5BA-4C11-A8C9-3FEF5E907C00}"/>
                </a:ext>
              </a:extLst>
            </p:cNvPr>
            <p:cNvSpPr/>
            <p:nvPr/>
          </p:nvSpPr>
          <p:spPr>
            <a:xfrm>
              <a:off x="5429471" y="5291699"/>
              <a:ext cx="466620" cy="4666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40" name="TekstSylinder 39">
              <a:extLst>
                <a:ext uri="{FF2B5EF4-FFF2-40B4-BE49-F238E27FC236}">
                  <a16:creationId xmlns:a16="http://schemas.microsoft.com/office/drawing/2014/main" id="{7BFDD528-8F7C-473C-8981-FE7F597FB8AD}"/>
                </a:ext>
              </a:extLst>
            </p:cNvPr>
            <p:cNvSpPr txBox="1"/>
            <p:nvPr/>
          </p:nvSpPr>
          <p:spPr>
            <a:xfrm>
              <a:off x="309301" y="1139537"/>
              <a:ext cx="3508030" cy="2708433"/>
            </a:xfrm>
            <a:prstGeom prst="rect">
              <a:avLst/>
            </a:prstGeom>
            <a:noFill/>
          </p:spPr>
          <p:txBody>
            <a:bodyPr wrap="square" rtlCol="0">
              <a:spAutoFit/>
            </a:bodyPr>
            <a:lstStyle/>
            <a:p>
              <a:pPr marL="214313" indent="-214313">
                <a:buFont typeface="Arial" panose="020B0604020202020204" pitchFamily="34" charset="0"/>
                <a:buChar char="•"/>
              </a:pPr>
              <a:r>
                <a:rPr lang="en-US" sz="1050"/>
                <a:t>CBD – Centre for Biodiversity Dynamics</a:t>
              </a:r>
            </a:p>
            <a:p>
              <a:pPr marL="214313" indent="-214313">
                <a:buFont typeface="Arial" panose="020B0604020202020204" pitchFamily="34" charset="0"/>
                <a:buChar char="•"/>
              </a:pPr>
              <a:r>
                <a:rPr lang="en-US" sz="1050"/>
                <a:t>CEMIR – Centre for Molecular Inflammation Research</a:t>
              </a:r>
            </a:p>
            <a:p>
              <a:pPr marL="214313" indent="-214313">
                <a:buFont typeface="Arial" panose="020B0604020202020204" pitchFamily="34" charset="0"/>
                <a:buChar char="•"/>
              </a:pPr>
              <a:r>
                <a:rPr lang="en-US" sz="1050"/>
                <a:t>CNC – Centre for Neural Computation</a:t>
              </a:r>
            </a:p>
            <a:p>
              <a:pPr marL="214313" indent="-214313">
                <a:buFont typeface="Arial" panose="020B0604020202020204" pitchFamily="34" charset="0"/>
                <a:buChar char="•"/>
              </a:pPr>
              <a:r>
                <a:rPr lang="en-US" sz="1050"/>
                <a:t>AMOS – Centre for Autonomous Marine Operations and Systems</a:t>
              </a:r>
            </a:p>
            <a:p>
              <a:pPr marL="214313" indent="-214313">
                <a:buFont typeface="Arial" panose="020B0604020202020204" pitchFamily="34" charset="0"/>
                <a:buChar char="•"/>
              </a:pPr>
              <a:r>
                <a:rPr lang="en-US" sz="1050" err="1"/>
                <a:t>PoreLab</a:t>
              </a:r>
              <a:r>
                <a:rPr lang="en-US" sz="1050"/>
                <a:t> – Porous Media Laboratory</a:t>
              </a:r>
            </a:p>
            <a:p>
              <a:pPr marL="214313" indent="-214313">
                <a:buFont typeface="Arial" panose="020B0604020202020204" pitchFamily="34" charset="0"/>
                <a:buChar char="•"/>
              </a:pPr>
              <a:r>
                <a:rPr lang="en-US" sz="1050" err="1"/>
                <a:t>QuSpin</a:t>
              </a:r>
              <a:r>
                <a:rPr lang="en-US" sz="1050"/>
                <a:t> – Center for Low Dissipation Quantum </a:t>
              </a:r>
              <a:r>
                <a:rPr lang="en-US" sz="1050" err="1"/>
                <a:t>Spintronics</a:t>
              </a:r>
              <a:endParaRPr lang="en-US" sz="1050"/>
            </a:p>
            <a:p>
              <a:r>
                <a:rPr lang="en-US" sz="1050"/>
                <a:t>+++</a:t>
              </a:r>
            </a:p>
          </p:txBody>
        </p:sp>
      </p:grpSp>
      <p:grpSp>
        <p:nvGrpSpPr>
          <p:cNvPr id="41" name="Gruppe 40">
            <a:extLst>
              <a:ext uri="{FF2B5EF4-FFF2-40B4-BE49-F238E27FC236}">
                <a16:creationId xmlns:a16="http://schemas.microsoft.com/office/drawing/2014/main" id="{1060DA03-2F50-40C2-BF6B-BC850B81EB59}"/>
              </a:ext>
            </a:extLst>
          </p:cNvPr>
          <p:cNvGrpSpPr/>
          <p:nvPr/>
        </p:nvGrpSpPr>
        <p:grpSpPr>
          <a:xfrm>
            <a:off x="3359863" y="776365"/>
            <a:ext cx="5913377" cy="3998964"/>
            <a:chOff x="4471888" y="1035153"/>
            <a:chExt cx="7884502" cy="5331953"/>
          </a:xfrm>
          <a:solidFill>
            <a:srgbClr val="00B0F0"/>
          </a:solidFill>
        </p:grpSpPr>
        <p:cxnSp>
          <p:nvCxnSpPr>
            <p:cNvPr id="42" name="Rett linje 41">
              <a:extLst>
                <a:ext uri="{FF2B5EF4-FFF2-40B4-BE49-F238E27FC236}">
                  <a16:creationId xmlns:a16="http://schemas.microsoft.com/office/drawing/2014/main" id="{1D3EB163-A456-40D1-988A-6BCE62F1F47A}"/>
                </a:ext>
              </a:extLst>
            </p:cNvPr>
            <p:cNvCxnSpPr>
              <a:cxnSpLocks/>
              <a:stCxn id="47" idx="7"/>
              <a:endCxn id="55" idx="1"/>
            </p:cNvCxnSpPr>
            <p:nvPr/>
          </p:nvCxnSpPr>
          <p:spPr>
            <a:xfrm flipV="1">
              <a:off x="6230355" y="1934027"/>
              <a:ext cx="2414087" cy="1777961"/>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Rett linje 42">
              <a:extLst>
                <a:ext uri="{FF2B5EF4-FFF2-40B4-BE49-F238E27FC236}">
                  <a16:creationId xmlns:a16="http://schemas.microsoft.com/office/drawing/2014/main" id="{FDBAA276-F358-4DC2-B4F7-875B0577B80B}"/>
                </a:ext>
              </a:extLst>
            </p:cNvPr>
            <p:cNvCxnSpPr>
              <a:cxnSpLocks/>
              <a:stCxn id="54" idx="7"/>
              <a:endCxn id="55" idx="1"/>
            </p:cNvCxnSpPr>
            <p:nvPr/>
          </p:nvCxnSpPr>
          <p:spPr>
            <a:xfrm flipV="1">
              <a:off x="5457399" y="1934027"/>
              <a:ext cx="3187043" cy="2187643"/>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Rett linje 43">
              <a:extLst>
                <a:ext uri="{FF2B5EF4-FFF2-40B4-BE49-F238E27FC236}">
                  <a16:creationId xmlns:a16="http://schemas.microsoft.com/office/drawing/2014/main" id="{1F64FDC0-704A-452F-9D1F-502AB34E6F35}"/>
                </a:ext>
              </a:extLst>
            </p:cNvPr>
            <p:cNvCxnSpPr>
              <a:cxnSpLocks/>
            </p:cNvCxnSpPr>
            <p:nvPr/>
          </p:nvCxnSpPr>
          <p:spPr>
            <a:xfrm flipV="1">
              <a:off x="5109103" y="2022490"/>
              <a:ext cx="3458341" cy="4260238"/>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Rett linje 44">
              <a:extLst>
                <a:ext uri="{FF2B5EF4-FFF2-40B4-BE49-F238E27FC236}">
                  <a16:creationId xmlns:a16="http://schemas.microsoft.com/office/drawing/2014/main" id="{FD8ED948-163F-4ADE-825A-426EFE6B4A37}"/>
                </a:ext>
              </a:extLst>
            </p:cNvPr>
            <p:cNvCxnSpPr>
              <a:cxnSpLocks/>
              <a:stCxn id="53" idx="3"/>
              <a:endCxn id="55" idx="1"/>
            </p:cNvCxnSpPr>
            <p:nvPr/>
          </p:nvCxnSpPr>
          <p:spPr>
            <a:xfrm flipV="1">
              <a:off x="5747964" y="1934027"/>
              <a:ext cx="2896477" cy="3914359"/>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sp>
          <p:nvSpPr>
            <p:cNvPr id="46" name="Ellipse 45">
              <a:extLst>
                <a:ext uri="{FF2B5EF4-FFF2-40B4-BE49-F238E27FC236}">
                  <a16:creationId xmlns:a16="http://schemas.microsoft.com/office/drawing/2014/main" id="{2A7B0ABC-B3C4-4EC0-A6EE-8E0F2418A28F}"/>
                </a:ext>
              </a:extLst>
            </p:cNvPr>
            <p:cNvSpPr/>
            <p:nvPr/>
          </p:nvSpPr>
          <p:spPr>
            <a:xfrm>
              <a:off x="5312477" y="5374287"/>
              <a:ext cx="466620" cy="466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47" name="Ellipse 46">
              <a:extLst>
                <a:ext uri="{FF2B5EF4-FFF2-40B4-BE49-F238E27FC236}">
                  <a16:creationId xmlns:a16="http://schemas.microsoft.com/office/drawing/2014/main" id="{EC0AB986-8040-461C-A1DD-F8E1430B9DB8}"/>
                </a:ext>
              </a:extLst>
            </p:cNvPr>
            <p:cNvSpPr/>
            <p:nvPr/>
          </p:nvSpPr>
          <p:spPr>
            <a:xfrm>
              <a:off x="5690901" y="3619433"/>
              <a:ext cx="632010" cy="632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48" name="Ellipse 47">
              <a:extLst>
                <a:ext uri="{FF2B5EF4-FFF2-40B4-BE49-F238E27FC236}">
                  <a16:creationId xmlns:a16="http://schemas.microsoft.com/office/drawing/2014/main" id="{119F7F1A-651F-4EF6-A18B-2569E415C7D9}"/>
                </a:ext>
              </a:extLst>
            </p:cNvPr>
            <p:cNvSpPr/>
            <p:nvPr/>
          </p:nvSpPr>
          <p:spPr>
            <a:xfrm>
              <a:off x="7490388" y="1118762"/>
              <a:ext cx="98854" cy="988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49" name="Ellipse 48">
              <a:extLst>
                <a:ext uri="{FF2B5EF4-FFF2-40B4-BE49-F238E27FC236}">
                  <a16:creationId xmlns:a16="http://schemas.microsoft.com/office/drawing/2014/main" id="{7E0CFA3A-FC09-43A2-A5C2-EFF785A2E8C7}"/>
                </a:ext>
              </a:extLst>
            </p:cNvPr>
            <p:cNvSpPr/>
            <p:nvPr/>
          </p:nvSpPr>
          <p:spPr>
            <a:xfrm>
              <a:off x="4839007" y="4156620"/>
              <a:ext cx="98854" cy="988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0" name="Ellipse 49">
              <a:extLst>
                <a:ext uri="{FF2B5EF4-FFF2-40B4-BE49-F238E27FC236}">
                  <a16:creationId xmlns:a16="http://schemas.microsoft.com/office/drawing/2014/main" id="{5115761D-E7A5-42B1-A09D-5B6EAA4E1333}"/>
                </a:ext>
              </a:extLst>
            </p:cNvPr>
            <p:cNvSpPr/>
            <p:nvPr/>
          </p:nvSpPr>
          <p:spPr>
            <a:xfrm>
              <a:off x="4472193" y="5880554"/>
              <a:ext cx="98854" cy="988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1" name="Ellipse 50">
              <a:extLst>
                <a:ext uri="{FF2B5EF4-FFF2-40B4-BE49-F238E27FC236}">
                  <a16:creationId xmlns:a16="http://schemas.microsoft.com/office/drawing/2014/main" id="{BB8FB2F2-4225-49A0-83DA-283CA0F44868}"/>
                </a:ext>
              </a:extLst>
            </p:cNvPr>
            <p:cNvSpPr/>
            <p:nvPr/>
          </p:nvSpPr>
          <p:spPr>
            <a:xfrm>
              <a:off x="5024725" y="6268252"/>
              <a:ext cx="98854" cy="988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2" name="Ellipse 51">
              <a:extLst>
                <a:ext uri="{FF2B5EF4-FFF2-40B4-BE49-F238E27FC236}">
                  <a16:creationId xmlns:a16="http://schemas.microsoft.com/office/drawing/2014/main" id="{BE0FACCA-0BF1-443A-893A-50BB0538F02F}"/>
                </a:ext>
              </a:extLst>
            </p:cNvPr>
            <p:cNvSpPr/>
            <p:nvPr/>
          </p:nvSpPr>
          <p:spPr>
            <a:xfrm>
              <a:off x="5831140" y="5024481"/>
              <a:ext cx="98854" cy="988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3" name="Ellipse 52">
              <a:extLst>
                <a:ext uri="{FF2B5EF4-FFF2-40B4-BE49-F238E27FC236}">
                  <a16:creationId xmlns:a16="http://schemas.microsoft.com/office/drawing/2014/main" id="{82ADB0BC-837C-45BD-A0B2-2A30364719B6}"/>
                </a:ext>
              </a:extLst>
            </p:cNvPr>
            <p:cNvSpPr/>
            <p:nvPr/>
          </p:nvSpPr>
          <p:spPr>
            <a:xfrm>
              <a:off x="5732028" y="5755501"/>
              <a:ext cx="108822" cy="108822"/>
            </a:xfrm>
            <a:prstGeom prst="ellipse">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4" name="Ellipse 53">
              <a:extLst>
                <a:ext uri="{FF2B5EF4-FFF2-40B4-BE49-F238E27FC236}">
                  <a16:creationId xmlns:a16="http://schemas.microsoft.com/office/drawing/2014/main" id="{E273FEC0-7EC9-41A2-BF85-B2D229DE8B27}"/>
                </a:ext>
              </a:extLst>
            </p:cNvPr>
            <p:cNvSpPr/>
            <p:nvPr/>
          </p:nvSpPr>
          <p:spPr>
            <a:xfrm>
              <a:off x="5373023" y="4107193"/>
              <a:ext cx="98854" cy="988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5" name="TekstSylinder 54">
              <a:extLst>
                <a:ext uri="{FF2B5EF4-FFF2-40B4-BE49-F238E27FC236}">
                  <a16:creationId xmlns:a16="http://schemas.microsoft.com/office/drawing/2014/main" id="{B7FFE008-F971-4A87-97AC-BBE3278A29A1}"/>
                </a:ext>
              </a:extLst>
            </p:cNvPr>
            <p:cNvSpPr txBox="1"/>
            <p:nvPr/>
          </p:nvSpPr>
          <p:spPr>
            <a:xfrm>
              <a:off x="8644443" y="1800897"/>
              <a:ext cx="1254428" cy="266260"/>
            </a:xfrm>
            <a:prstGeom prst="rect">
              <a:avLst/>
            </a:prstGeom>
            <a:noFill/>
          </p:spPr>
          <p:txBody>
            <a:bodyPr wrap="square" lIns="27000" tIns="27000" rIns="27000" bIns="27000" rtlCol="0" anchor="t">
              <a:spAutoFit/>
            </a:bodyPr>
            <a:lstStyle/>
            <a:p>
              <a:pPr>
                <a:lnSpc>
                  <a:spcPts val="1125"/>
                </a:lnSpc>
                <a:tabLst>
                  <a:tab pos="271463" algn="r"/>
                  <a:tab pos="335756" algn="l"/>
                </a:tabLst>
              </a:pPr>
              <a:endParaRPr lang="nb-NO" sz="1350" dirty="0">
                <a:solidFill>
                  <a:srgbClr val="00B0F0"/>
                </a:solidFill>
              </a:endParaRPr>
            </a:p>
          </p:txBody>
        </p:sp>
        <p:sp>
          <p:nvSpPr>
            <p:cNvPr id="56" name="TekstSylinder 55">
              <a:extLst>
                <a:ext uri="{FF2B5EF4-FFF2-40B4-BE49-F238E27FC236}">
                  <a16:creationId xmlns:a16="http://schemas.microsoft.com/office/drawing/2014/main" id="{6A97174C-5293-4A84-A7FF-119B4A5752A4}"/>
                </a:ext>
              </a:extLst>
            </p:cNvPr>
            <p:cNvSpPr txBox="1"/>
            <p:nvPr/>
          </p:nvSpPr>
          <p:spPr>
            <a:xfrm>
              <a:off x="8908361" y="1035153"/>
              <a:ext cx="3448029" cy="5324536"/>
            </a:xfrm>
            <a:prstGeom prst="rect">
              <a:avLst/>
            </a:prstGeom>
            <a:noFill/>
          </p:spPr>
          <p:txBody>
            <a:bodyPr wrap="square" rtlCol="0">
              <a:spAutoFit/>
            </a:bodyPr>
            <a:lstStyle/>
            <a:p>
              <a:pPr marL="214313" indent="-214313">
                <a:buFont typeface="Arial" panose="020B0604020202020204" pitchFamily="34" charset="0"/>
                <a:buChar char="•"/>
              </a:pPr>
              <a:r>
                <a:rPr lang="en-GB" sz="1050" dirty="0" err="1"/>
                <a:t>Autoship</a:t>
              </a:r>
              <a:r>
                <a:rPr lang="en-GB" sz="1050" dirty="0"/>
                <a:t> – Autonomous Ships</a:t>
              </a:r>
            </a:p>
            <a:p>
              <a:pPr marL="214313" indent="-214313">
                <a:buFont typeface="Arial" panose="020B0604020202020204" pitchFamily="34" charset="0"/>
                <a:buChar char="•"/>
              </a:pPr>
              <a:r>
                <a:rPr lang="en-GB" sz="1050" dirty="0"/>
                <a:t>CASA</a:t>
              </a:r>
              <a:r>
                <a:rPr lang="x-none" sz="1050" dirty="0">
                  <a:solidFill>
                    <a:srgbClr val="000000"/>
                  </a:solidFill>
                </a:rPr>
                <a:t> </a:t>
              </a:r>
              <a:r>
                <a:rPr lang="en-GB" sz="1050" dirty="0"/>
                <a:t>– Centre for Advanced Structural Analysis</a:t>
              </a:r>
            </a:p>
            <a:p>
              <a:pPr marL="214313" indent="-214313">
                <a:buFont typeface="Arial" panose="020B0604020202020204" pitchFamily="34" charset="0"/>
                <a:buChar char="•"/>
              </a:pPr>
              <a:r>
                <a:rPr lang="en-GB" sz="1050" dirty="0">
                  <a:solidFill>
                    <a:srgbClr val="000000"/>
                  </a:solidFill>
                </a:rPr>
                <a:t>CGF</a:t>
              </a:r>
              <a:r>
                <a:rPr lang="en-GB" sz="1050" dirty="0"/>
                <a:t> – Centre for Geophysical Forecasting</a:t>
              </a:r>
              <a:r>
                <a:rPr lang="en-GB" sz="1050" dirty="0">
                  <a:solidFill>
                    <a:srgbClr val="000000"/>
                  </a:solidFill>
                </a:rPr>
                <a:t> </a:t>
              </a:r>
              <a:endParaRPr lang="nb-NO" sz="1500" dirty="0">
                <a:solidFill>
                  <a:srgbClr val="000000"/>
                </a:solidFill>
              </a:endParaRPr>
            </a:p>
            <a:p>
              <a:pPr marL="214313" indent="-214313">
                <a:buFont typeface="Arial" panose="020B0604020202020204" pitchFamily="34" charset="0"/>
                <a:buChar char="•"/>
              </a:pPr>
              <a:r>
                <a:rPr lang="en-GB" sz="1050" dirty="0"/>
                <a:t>CIUS – Centre for Innovative Ultrasound Solutions</a:t>
              </a:r>
            </a:p>
            <a:p>
              <a:pPr marL="214313" indent="-214313">
                <a:buFont typeface="Arial" panose="020B0604020202020204" pitchFamily="34" charset="0"/>
                <a:buChar char="•"/>
              </a:pPr>
              <a:r>
                <a:rPr lang="en-GB" sz="1050" dirty="0"/>
                <a:t>CRAI – Norwegian </a:t>
              </a:r>
              <a:r>
                <a:rPr lang="en-GB" sz="1050" dirty="0" err="1"/>
                <a:t>Center</a:t>
              </a:r>
              <a:r>
                <a:rPr lang="en-GB" sz="1050" dirty="0"/>
                <a:t> for Research-Based Artificial Intelligence Innovation</a:t>
              </a:r>
            </a:p>
            <a:p>
              <a:pPr marL="214313" indent="-214313">
                <a:buFont typeface="Arial" panose="020B0604020202020204" pitchFamily="34" charset="0"/>
                <a:buChar char="•"/>
              </a:pPr>
              <a:r>
                <a:rPr lang="en-GB" sz="1050" dirty="0" err="1"/>
                <a:t>iCSI</a:t>
              </a:r>
              <a:r>
                <a:rPr lang="en-GB" sz="1050" dirty="0"/>
                <a:t> – Industrial Catalysis Science and Innovation</a:t>
              </a:r>
            </a:p>
            <a:p>
              <a:pPr marL="214313" indent="-214313">
                <a:buFont typeface="Arial" panose="020B0604020202020204" pitchFamily="34" charset="0"/>
                <a:buChar char="•"/>
              </a:pPr>
              <a:r>
                <a:rPr lang="en-GB" sz="1050" dirty="0"/>
                <a:t>Metal Production</a:t>
              </a:r>
            </a:p>
            <a:p>
              <a:pPr marL="214313" indent="-214313">
                <a:buFont typeface="Arial" panose="020B0604020202020204" pitchFamily="34" charset="0"/>
                <a:buChar char="•"/>
              </a:pPr>
              <a:r>
                <a:rPr lang="en-GB" sz="1050" dirty="0"/>
                <a:t>MOVE – Marine Operations in Virtual Environments</a:t>
              </a:r>
            </a:p>
            <a:p>
              <a:pPr marL="214313" indent="-214313">
                <a:buFont typeface="Arial" panose="020B0604020202020204" pitchFamily="34" charset="0"/>
                <a:buChar char="•"/>
              </a:pPr>
              <a:r>
                <a:rPr lang="en-GB" sz="1050" dirty="0"/>
                <a:t>NORCICS – Norwegian </a:t>
              </a:r>
              <a:r>
                <a:rPr lang="en-GB" sz="1050" dirty="0" err="1"/>
                <a:t>Center</a:t>
              </a:r>
              <a:r>
                <a:rPr lang="en-GB" sz="1050" dirty="0"/>
                <a:t> for Cybersecurity in Critical Sectors</a:t>
              </a:r>
            </a:p>
            <a:p>
              <a:pPr marL="214313" indent="-214313">
                <a:buFont typeface="Arial" panose="020B0604020202020204" pitchFamily="34" charset="0"/>
                <a:buChar char="•"/>
              </a:pPr>
              <a:r>
                <a:rPr lang="en-GB" sz="1050" dirty="0" err="1"/>
                <a:t>PhysMet</a:t>
              </a:r>
              <a:r>
                <a:rPr lang="en-GB" sz="1050" dirty="0"/>
                <a:t> – </a:t>
              </a:r>
              <a:r>
                <a:rPr lang="en-GB" sz="1050" dirty="0" err="1"/>
                <a:t>Senter</a:t>
              </a:r>
              <a:r>
                <a:rPr lang="en-GB" sz="1050" dirty="0"/>
                <a:t> for </a:t>
              </a:r>
              <a:r>
                <a:rPr lang="en-GB" sz="1050" dirty="0" err="1"/>
                <a:t>en</a:t>
              </a:r>
              <a:r>
                <a:rPr lang="en-GB" sz="1050" dirty="0"/>
                <a:t> </a:t>
              </a:r>
              <a:r>
                <a:rPr lang="en-GB" sz="1050" dirty="0" err="1"/>
                <a:t>bærekraftig</a:t>
              </a:r>
              <a:r>
                <a:rPr lang="en-GB" sz="1050" dirty="0"/>
                <a:t> </a:t>
              </a:r>
              <a:r>
                <a:rPr lang="en-GB" sz="1050" dirty="0" err="1"/>
                <a:t>og</a:t>
              </a:r>
              <a:r>
                <a:rPr lang="en-GB" sz="1050" dirty="0"/>
                <a:t> </a:t>
              </a:r>
              <a:r>
                <a:rPr lang="en-GB" sz="1050" dirty="0" err="1"/>
                <a:t>konkurransedyktig</a:t>
              </a:r>
              <a:r>
                <a:rPr lang="en-GB" sz="1050" dirty="0"/>
                <a:t> </a:t>
              </a:r>
              <a:r>
                <a:rPr lang="en-GB" sz="1050" dirty="0" err="1"/>
                <a:t>metallindustri</a:t>
              </a:r>
              <a:endParaRPr lang="en-GB" sz="1050" dirty="0"/>
            </a:p>
            <a:p>
              <a:pPr marL="214313" indent="-214313">
                <a:buFont typeface="Arial" panose="020B0604020202020204" pitchFamily="34" charset="0"/>
                <a:buChar char="•"/>
              </a:pPr>
              <a:r>
                <a:rPr lang="en-GB" sz="1050" dirty="0" err="1"/>
                <a:t>SAMCoT</a:t>
              </a:r>
              <a:r>
                <a:rPr lang="en-GB" sz="1050" dirty="0"/>
                <a:t> – Sustainable Arctic Marine and Coastal Technology</a:t>
              </a:r>
            </a:p>
            <a:p>
              <a:pPr marL="214313" indent="-214313">
                <a:buFont typeface="Arial" panose="020B0604020202020204" pitchFamily="34" charset="0"/>
                <a:buChar char="•"/>
              </a:pPr>
              <a:r>
                <a:rPr lang="en-GB" sz="1050" dirty="0"/>
                <a:t>SUBPRO – Subsea production and processing</a:t>
              </a:r>
            </a:p>
            <a:p>
              <a:r>
                <a:rPr lang="nb-NO" sz="1200" dirty="0"/>
                <a:t>+++</a:t>
              </a:r>
            </a:p>
          </p:txBody>
        </p:sp>
        <p:cxnSp>
          <p:nvCxnSpPr>
            <p:cNvPr id="57" name="Rett linje 56">
              <a:extLst>
                <a:ext uri="{FF2B5EF4-FFF2-40B4-BE49-F238E27FC236}">
                  <a16:creationId xmlns:a16="http://schemas.microsoft.com/office/drawing/2014/main" id="{B6E48049-EB0F-4331-BA8E-784F701C5387}"/>
                </a:ext>
              </a:extLst>
            </p:cNvPr>
            <p:cNvCxnSpPr>
              <a:cxnSpLocks/>
              <a:stCxn id="48" idx="6"/>
              <a:endCxn id="55" idx="1"/>
            </p:cNvCxnSpPr>
            <p:nvPr/>
          </p:nvCxnSpPr>
          <p:spPr>
            <a:xfrm>
              <a:off x="7589241" y="1168190"/>
              <a:ext cx="1055200" cy="765837"/>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277B9E66-8BC8-4FB8-96BB-29507F81ABE9}"/>
                </a:ext>
              </a:extLst>
            </p:cNvPr>
            <p:cNvCxnSpPr>
              <a:cxnSpLocks/>
              <a:stCxn id="49" idx="7"/>
              <a:endCxn id="55" idx="1"/>
            </p:cNvCxnSpPr>
            <p:nvPr/>
          </p:nvCxnSpPr>
          <p:spPr>
            <a:xfrm flipV="1">
              <a:off x="4923383" y="1934027"/>
              <a:ext cx="3721059" cy="2237071"/>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0A50880-070E-4ED7-B202-5AF4538C9449}"/>
                </a:ext>
              </a:extLst>
            </p:cNvPr>
            <p:cNvCxnSpPr>
              <a:cxnSpLocks/>
              <a:stCxn id="52" idx="7"/>
              <a:endCxn id="55" idx="1"/>
            </p:cNvCxnSpPr>
            <p:nvPr/>
          </p:nvCxnSpPr>
          <p:spPr>
            <a:xfrm flipV="1">
              <a:off x="5915516" y="1934027"/>
              <a:ext cx="2728925" cy="3104931"/>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F7DC4672-BF0C-4E6B-AA4B-9591F35B3E87}"/>
                </a:ext>
              </a:extLst>
            </p:cNvPr>
            <p:cNvCxnSpPr>
              <a:cxnSpLocks/>
              <a:stCxn id="63" idx="7"/>
              <a:endCxn id="55" idx="1"/>
            </p:cNvCxnSpPr>
            <p:nvPr/>
          </p:nvCxnSpPr>
          <p:spPr>
            <a:xfrm flipV="1">
              <a:off x="4692845" y="1934027"/>
              <a:ext cx="3951596" cy="3247732"/>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39BBDAFA-6D82-4EFA-BB30-FF23C9E00A8D}"/>
                </a:ext>
              </a:extLst>
            </p:cNvPr>
            <p:cNvCxnSpPr>
              <a:cxnSpLocks/>
              <a:stCxn id="50" idx="7"/>
              <a:endCxn id="55" idx="1"/>
            </p:cNvCxnSpPr>
            <p:nvPr/>
          </p:nvCxnSpPr>
          <p:spPr>
            <a:xfrm flipV="1">
              <a:off x="4556569" y="1934027"/>
              <a:ext cx="4087872" cy="3961004"/>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Rett linje 61">
              <a:extLst>
                <a:ext uri="{FF2B5EF4-FFF2-40B4-BE49-F238E27FC236}">
                  <a16:creationId xmlns:a16="http://schemas.microsoft.com/office/drawing/2014/main" id="{E90B0BBA-3D80-467E-96C0-24D7F96DABE4}"/>
                </a:ext>
              </a:extLst>
            </p:cNvPr>
            <p:cNvCxnSpPr>
              <a:cxnSpLocks/>
              <a:stCxn id="46" idx="7"/>
              <a:endCxn id="55" idx="1"/>
            </p:cNvCxnSpPr>
            <p:nvPr/>
          </p:nvCxnSpPr>
          <p:spPr>
            <a:xfrm flipV="1">
              <a:off x="5710763" y="1934027"/>
              <a:ext cx="2933679" cy="3508595"/>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sp>
          <p:nvSpPr>
            <p:cNvPr id="63" name="Ellipse 62">
              <a:extLst>
                <a:ext uri="{FF2B5EF4-FFF2-40B4-BE49-F238E27FC236}">
                  <a16:creationId xmlns:a16="http://schemas.microsoft.com/office/drawing/2014/main" id="{1786B2FC-92C3-4D2A-8FD0-6C8063248BDA}"/>
                </a:ext>
              </a:extLst>
            </p:cNvPr>
            <p:cNvSpPr/>
            <p:nvPr/>
          </p:nvSpPr>
          <p:spPr>
            <a:xfrm>
              <a:off x="4471888" y="5143849"/>
              <a:ext cx="258868" cy="2588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grpSp>
        <p:nvGrpSpPr>
          <p:cNvPr id="64" name="Gruppe 63">
            <a:extLst>
              <a:ext uri="{FF2B5EF4-FFF2-40B4-BE49-F238E27FC236}">
                <a16:creationId xmlns:a16="http://schemas.microsoft.com/office/drawing/2014/main" id="{7494B4F7-E400-459C-B921-F78A98CBE804}"/>
              </a:ext>
            </a:extLst>
          </p:cNvPr>
          <p:cNvGrpSpPr/>
          <p:nvPr/>
        </p:nvGrpSpPr>
        <p:grpSpPr>
          <a:xfrm>
            <a:off x="277373" y="2800830"/>
            <a:ext cx="4248461" cy="1585460"/>
            <a:chOff x="369831" y="3734439"/>
            <a:chExt cx="5664614" cy="2113947"/>
          </a:xfrm>
        </p:grpSpPr>
        <p:cxnSp>
          <p:nvCxnSpPr>
            <p:cNvPr id="65" name="Rett linje 64">
              <a:extLst>
                <a:ext uri="{FF2B5EF4-FFF2-40B4-BE49-F238E27FC236}">
                  <a16:creationId xmlns:a16="http://schemas.microsoft.com/office/drawing/2014/main" id="{32A82CFA-910C-4C76-9179-D7B262B2D7AE}"/>
                </a:ext>
              </a:extLst>
            </p:cNvPr>
            <p:cNvCxnSpPr>
              <a:cxnSpLocks/>
              <a:endCxn id="73" idx="1"/>
            </p:cNvCxnSpPr>
            <p:nvPr/>
          </p:nvCxnSpPr>
          <p:spPr>
            <a:xfrm>
              <a:off x="3570930" y="3734439"/>
              <a:ext cx="1861512" cy="18403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6" name="Ellipse 65">
              <a:extLst>
                <a:ext uri="{FF2B5EF4-FFF2-40B4-BE49-F238E27FC236}">
                  <a16:creationId xmlns:a16="http://schemas.microsoft.com/office/drawing/2014/main" id="{F0F6E5FF-E7B9-4B32-BBDA-DF0BB1B3603F}"/>
                </a:ext>
              </a:extLst>
            </p:cNvPr>
            <p:cNvSpPr/>
            <p:nvPr/>
          </p:nvSpPr>
          <p:spPr>
            <a:xfrm>
              <a:off x="5566188" y="3870836"/>
              <a:ext cx="425818" cy="4258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67" name="Ellipse 66">
              <a:extLst>
                <a:ext uri="{FF2B5EF4-FFF2-40B4-BE49-F238E27FC236}">
                  <a16:creationId xmlns:a16="http://schemas.microsoft.com/office/drawing/2014/main" id="{B59D9C85-A5C1-4F28-96E6-CAC6ABD1815B}"/>
                </a:ext>
              </a:extLst>
            </p:cNvPr>
            <p:cNvSpPr/>
            <p:nvPr/>
          </p:nvSpPr>
          <p:spPr>
            <a:xfrm>
              <a:off x="5814325" y="5739564"/>
              <a:ext cx="108822" cy="108822"/>
            </a:xfrm>
            <a:prstGeom prst="ellipse">
              <a:avLst/>
            </a:prstGeom>
            <a:solidFill>
              <a:schemeClr val="accent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68" name="Ellipse 67">
              <a:extLst>
                <a:ext uri="{FF2B5EF4-FFF2-40B4-BE49-F238E27FC236}">
                  <a16:creationId xmlns:a16="http://schemas.microsoft.com/office/drawing/2014/main" id="{BFD08D79-41C8-49F6-9A15-E905C23F7AC0}"/>
                </a:ext>
              </a:extLst>
            </p:cNvPr>
            <p:cNvSpPr/>
            <p:nvPr/>
          </p:nvSpPr>
          <p:spPr>
            <a:xfrm>
              <a:off x="5793302" y="5466512"/>
              <a:ext cx="241143" cy="241143"/>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69" name="TekstSylinder 68">
              <a:extLst>
                <a:ext uri="{FF2B5EF4-FFF2-40B4-BE49-F238E27FC236}">
                  <a16:creationId xmlns:a16="http://schemas.microsoft.com/office/drawing/2014/main" id="{2F927EE7-C9B7-4EEA-BE83-C1FE0537D1EA}"/>
                </a:ext>
              </a:extLst>
            </p:cNvPr>
            <p:cNvSpPr txBox="1"/>
            <p:nvPr/>
          </p:nvSpPr>
          <p:spPr>
            <a:xfrm>
              <a:off x="369831" y="3836715"/>
              <a:ext cx="3247261" cy="1846660"/>
            </a:xfrm>
            <a:prstGeom prst="rect">
              <a:avLst/>
            </a:prstGeom>
            <a:noFill/>
          </p:spPr>
          <p:txBody>
            <a:bodyPr wrap="square" rtlCol="0">
              <a:spAutoFit/>
            </a:bodyPr>
            <a:lstStyle/>
            <a:p>
              <a:pPr marL="214313" indent="-214313">
                <a:buFont typeface="Arial" panose="020B0604020202020204" pitchFamily="34" charset="0"/>
                <a:buChar char="•"/>
              </a:pPr>
              <a:r>
                <a:rPr lang="nb-NO" sz="1050" err="1"/>
                <a:t>CenSES</a:t>
              </a:r>
              <a:r>
                <a:rPr lang="nb-NO" sz="1050"/>
                <a:t> – Centre for </a:t>
              </a:r>
              <a:r>
                <a:rPr lang="nb-NO" sz="1050" err="1"/>
                <a:t>Sustainable</a:t>
              </a:r>
              <a:r>
                <a:rPr lang="nb-NO" sz="1050"/>
                <a:t> Energy Studies</a:t>
              </a:r>
            </a:p>
            <a:p>
              <a:pPr marL="214313" indent="-214313">
                <a:buFont typeface="Arial" panose="020B0604020202020204" pitchFamily="34" charset="0"/>
                <a:buChar char="•"/>
              </a:pPr>
              <a:r>
                <a:rPr lang="nb-NO" sz="1050" err="1"/>
                <a:t>HydroCen</a:t>
              </a:r>
              <a:r>
                <a:rPr lang="nb-NO" sz="1050"/>
                <a:t> – Norwegian Research Centre for </a:t>
              </a:r>
              <a:r>
                <a:rPr lang="nb-NO" sz="1050" err="1"/>
                <a:t>Hydropower</a:t>
              </a:r>
              <a:r>
                <a:rPr lang="nb-NO" sz="1050"/>
                <a:t> Technology</a:t>
              </a:r>
            </a:p>
            <a:p>
              <a:pPr marL="214313" indent="-214313">
                <a:buFont typeface="Arial" panose="020B0604020202020204" pitchFamily="34" charset="0"/>
                <a:buChar char="•"/>
              </a:pPr>
              <a:r>
                <a:rPr lang="nb-NO" sz="1050"/>
                <a:t>ZEN – Zero </a:t>
              </a:r>
              <a:r>
                <a:rPr lang="nb-NO" sz="1050" err="1"/>
                <a:t>Emission</a:t>
              </a:r>
              <a:r>
                <a:rPr lang="nb-NO" sz="1050"/>
                <a:t> </a:t>
              </a:r>
              <a:r>
                <a:rPr lang="nb-NO" sz="1050" err="1"/>
                <a:t>Neighbourhoods</a:t>
              </a:r>
              <a:r>
                <a:rPr lang="nb-NO" sz="1050"/>
                <a:t> in Smart </a:t>
              </a:r>
              <a:r>
                <a:rPr lang="nb-NO" sz="1050" err="1"/>
                <a:t>Cities</a:t>
              </a:r>
              <a:endParaRPr lang="nb-NO" sz="1050"/>
            </a:p>
            <a:p>
              <a:r>
                <a:rPr lang="nb-NO" sz="1050"/>
                <a:t>+++</a:t>
              </a:r>
            </a:p>
          </p:txBody>
        </p:sp>
        <p:cxnSp>
          <p:nvCxnSpPr>
            <p:cNvPr id="70" name="Rett linje 69">
              <a:extLst>
                <a:ext uri="{FF2B5EF4-FFF2-40B4-BE49-F238E27FC236}">
                  <a16:creationId xmlns:a16="http://schemas.microsoft.com/office/drawing/2014/main" id="{C0B0E51C-8684-486B-BD90-1E79F97DB127}"/>
                </a:ext>
              </a:extLst>
            </p:cNvPr>
            <p:cNvCxnSpPr>
              <a:cxnSpLocks/>
              <a:endCxn id="66" idx="2"/>
            </p:cNvCxnSpPr>
            <p:nvPr/>
          </p:nvCxnSpPr>
          <p:spPr>
            <a:xfrm>
              <a:off x="3570930" y="3734439"/>
              <a:ext cx="1995258" cy="34930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46FCE525-9A3B-4339-9661-6AFB27381797}"/>
                </a:ext>
              </a:extLst>
            </p:cNvPr>
            <p:cNvCxnSpPr>
              <a:cxnSpLocks/>
              <a:endCxn id="68" idx="1"/>
            </p:cNvCxnSpPr>
            <p:nvPr/>
          </p:nvCxnSpPr>
          <p:spPr>
            <a:xfrm>
              <a:off x="3570930" y="3734439"/>
              <a:ext cx="2257687" cy="176738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5B1C8A40-15D3-4EB4-BFCC-098AF01FAC41}"/>
                </a:ext>
              </a:extLst>
            </p:cNvPr>
            <p:cNvCxnSpPr>
              <a:cxnSpLocks/>
              <a:endCxn id="67" idx="1"/>
            </p:cNvCxnSpPr>
            <p:nvPr/>
          </p:nvCxnSpPr>
          <p:spPr>
            <a:xfrm>
              <a:off x="3570930" y="3734439"/>
              <a:ext cx="2259332" cy="20210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3" name="Ellipse 72">
              <a:extLst>
                <a:ext uri="{FF2B5EF4-FFF2-40B4-BE49-F238E27FC236}">
                  <a16:creationId xmlns:a16="http://schemas.microsoft.com/office/drawing/2014/main" id="{4F9132EC-D176-4558-A11D-AE4F6C67F32F}"/>
                </a:ext>
              </a:extLst>
            </p:cNvPr>
            <p:cNvSpPr/>
            <p:nvPr/>
          </p:nvSpPr>
          <p:spPr>
            <a:xfrm>
              <a:off x="5397127" y="5539457"/>
              <a:ext cx="241143" cy="241143"/>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sp>
        <p:nvSpPr>
          <p:cNvPr id="74" name="TekstSylinder 73"/>
          <p:cNvSpPr txBox="1"/>
          <p:nvPr/>
        </p:nvSpPr>
        <p:spPr>
          <a:xfrm>
            <a:off x="2089745" y="603705"/>
            <a:ext cx="1146468" cy="300082"/>
          </a:xfrm>
          <a:prstGeom prst="rect">
            <a:avLst/>
          </a:prstGeom>
          <a:noFill/>
        </p:spPr>
        <p:txBody>
          <a:bodyPr wrap="none" rtlCol="0">
            <a:spAutoFit/>
          </a:bodyPr>
          <a:lstStyle/>
          <a:p>
            <a:r>
              <a:rPr lang="en-US" sz="1350" b="1">
                <a:solidFill>
                  <a:schemeClr val="accent2"/>
                </a:solidFill>
              </a:rPr>
              <a:t>23 SFF/</a:t>
            </a:r>
            <a:r>
              <a:rPr lang="en-US" sz="1350" b="1" err="1">
                <a:solidFill>
                  <a:schemeClr val="accent2"/>
                </a:solidFill>
              </a:rPr>
              <a:t>CoE</a:t>
            </a:r>
            <a:endParaRPr lang="nb-NO" sz="1350">
              <a:solidFill>
                <a:schemeClr val="accent2"/>
              </a:solidFill>
            </a:endParaRPr>
          </a:p>
        </p:txBody>
      </p:sp>
      <p:sp>
        <p:nvSpPr>
          <p:cNvPr id="75" name="TekstSylinder 74"/>
          <p:cNvSpPr txBox="1"/>
          <p:nvPr/>
        </p:nvSpPr>
        <p:spPr>
          <a:xfrm>
            <a:off x="1950563" y="2565910"/>
            <a:ext cx="1319592" cy="300082"/>
          </a:xfrm>
          <a:prstGeom prst="rect">
            <a:avLst/>
          </a:prstGeom>
          <a:noFill/>
        </p:spPr>
        <p:txBody>
          <a:bodyPr wrap="none" rtlCol="0">
            <a:spAutoFit/>
          </a:bodyPr>
          <a:lstStyle/>
          <a:p>
            <a:r>
              <a:rPr lang="en-US" sz="1350" b="1">
                <a:solidFill>
                  <a:schemeClr val="accent6"/>
                </a:solidFill>
              </a:rPr>
              <a:t>14 FME/CEER</a:t>
            </a:r>
            <a:endParaRPr lang="nb-NO" sz="1200">
              <a:solidFill>
                <a:schemeClr val="accent6"/>
              </a:solidFill>
            </a:endParaRPr>
          </a:p>
        </p:txBody>
      </p:sp>
      <p:sp>
        <p:nvSpPr>
          <p:cNvPr id="103" name="TekstSylinder 102"/>
          <p:cNvSpPr txBox="1"/>
          <p:nvPr/>
        </p:nvSpPr>
        <p:spPr>
          <a:xfrm>
            <a:off x="7147481" y="4677618"/>
            <a:ext cx="1290738" cy="300082"/>
          </a:xfrm>
          <a:prstGeom prst="rect">
            <a:avLst/>
          </a:prstGeom>
          <a:solidFill>
            <a:srgbClr val="FFFFFF"/>
          </a:solidFill>
        </p:spPr>
        <p:txBody>
          <a:bodyPr wrap="none" rtlCol="0">
            <a:spAutoFit/>
          </a:bodyPr>
          <a:lstStyle/>
          <a:p>
            <a:r>
              <a:rPr lang="nb-NO" sz="1350"/>
              <a:t>                       </a:t>
            </a:r>
          </a:p>
        </p:txBody>
      </p:sp>
      <p:sp>
        <p:nvSpPr>
          <p:cNvPr id="104" name="TekstSylinder 103"/>
          <p:cNvSpPr txBox="1"/>
          <p:nvPr/>
        </p:nvSpPr>
        <p:spPr>
          <a:xfrm>
            <a:off x="5411506" y="4827486"/>
            <a:ext cx="3174267" cy="253916"/>
          </a:xfrm>
          <a:prstGeom prst="rect">
            <a:avLst/>
          </a:prstGeom>
          <a:noFill/>
        </p:spPr>
        <p:txBody>
          <a:bodyPr wrap="none" rtlCol="0">
            <a:spAutoFit/>
          </a:bodyPr>
          <a:lstStyle/>
          <a:p>
            <a:r>
              <a:rPr lang="nb-NO" sz="1050" b="1" i="1" err="1"/>
              <a:t>Infographics</a:t>
            </a:r>
            <a:r>
              <a:rPr lang="nb-NO" sz="1050" b="1" i="1"/>
              <a:t>: The Research Council </a:t>
            </a:r>
            <a:r>
              <a:rPr lang="nb-NO" sz="1050" b="1" i="1" err="1"/>
              <a:t>of</a:t>
            </a:r>
            <a:r>
              <a:rPr lang="nb-NO" sz="1050" b="1" i="1"/>
              <a:t> Norway</a:t>
            </a:r>
          </a:p>
        </p:txBody>
      </p:sp>
      <p:sp>
        <p:nvSpPr>
          <p:cNvPr id="2" name="Tittel 1"/>
          <p:cNvSpPr>
            <a:spLocks noGrp="1"/>
          </p:cNvSpPr>
          <p:nvPr>
            <p:ph type="title"/>
          </p:nvPr>
        </p:nvSpPr>
        <p:spPr>
          <a:xfrm>
            <a:off x="592488" y="142188"/>
            <a:ext cx="8172450" cy="326230"/>
          </a:xfrm>
        </p:spPr>
        <p:txBody>
          <a:bodyPr>
            <a:normAutofit fontScale="90000"/>
          </a:bodyPr>
          <a:lstStyle/>
          <a:p>
            <a:r>
              <a:rPr lang="nb-NO" sz="2700"/>
              <a:t>The Research Council </a:t>
            </a:r>
            <a:r>
              <a:rPr lang="nb-NO" sz="2700" err="1"/>
              <a:t>of</a:t>
            </a:r>
            <a:r>
              <a:rPr lang="nb-NO" sz="2700"/>
              <a:t> Norway – </a:t>
            </a:r>
            <a:r>
              <a:rPr lang="nb-NO" sz="2700" err="1"/>
              <a:t>centre</a:t>
            </a:r>
            <a:r>
              <a:rPr lang="nb-NO" sz="2700"/>
              <a:t> </a:t>
            </a:r>
            <a:r>
              <a:rPr lang="nb-NO" sz="2700" err="1"/>
              <a:t>activities</a:t>
            </a:r>
            <a:endParaRPr lang="nb-NO" sz="2700"/>
          </a:p>
        </p:txBody>
      </p:sp>
      <p:sp>
        <p:nvSpPr>
          <p:cNvPr id="15" name="TekstSylinder 14">
            <a:extLst>
              <a:ext uri="{FF2B5EF4-FFF2-40B4-BE49-F238E27FC236}">
                <a16:creationId xmlns:a16="http://schemas.microsoft.com/office/drawing/2014/main" id="{3182EA77-DBE4-4A9A-B94A-63A13B056448}"/>
              </a:ext>
            </a:extLst>
          </p:cNvPr>
          <p:cNvSpPr txBox="1"/>
          <p:nvPr/>
        </p:nvSpPr>
        <p:spPr>
          <a:xfrm>
            <a:off x="5869873" y="1175619"/>
            <a:ext cx="1010213" cy="292388"/>
          </a:xfrm>
          <a:prstGeom prst="rect">
            <a:avLst/>
          </a:prstGeom>
          <a:noFill/>
        </p:spPr>
        <p:txBody>
          <a:bodyPr wrap="none" rtlCol="0">
            <a:spAutoFit/>
          </a:bodyPr>
          <a:lstStyle/>
          <a:p>
            <a:r>
              <a:rPr lang="en-US" sz="1300" b="1" dirty="0">
                <a:solidFill>
                  <a:srgbClr val="00B0F0"/>
                </a:solidFill>
              </a:rPr>
              <a:t>46 SFI/CRI</a:t>
            </a:r>
            <a:endParaRPr lang="nb-NO" sz="1300" dirty="0"/>
          </a:p>
        </p:txBody>
      </p:sp>
    </p:spTree>
    <p:extLst>
      <p:ext uri="{BB962C8B-B14F-4D97-AF65-F5344CB8AC3E}">
        <p14:creationId xmlns:p14="http://schemas.microsoft.com/office/powerpoint/2010/main" val="5083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righ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9604" y="848648"/>
            <a:ext cx="7886700" cy="994172"/>
          </a:xfrm>
        </p:spPr>
        <p:txBody>
          <a:bodyPr>
            <a:normAutofit/>
          </a:bodyPr>
          <a:lstStyle/>
          <a:p>
            <a:pPr>
              <a:defRPr b="0" i="0"/>
            </a:pPr>
            <a:r>
              <a:rPr lang="x-none" sz="3000"/>
              <a:t>Centres of Excellence – </a:t>
            </a:r>
            <a:r>
              <a:rPr lang="nb-NO" sz="3000"/>
              <a:t>SFI</a:t>
            </a:r>
            <a:endParaRPr lang="x-none" sz="3000"/>
          </a:p>
        </p:txBody>
      </p:sp>
      <p:sp>
        <p:nvSpPr>
          <p:cNvPr id="12" name="TekstSylinder 11"/>
          <p:cNvSpPr txBox="1"/>
          <p:nvPr/>
        </p:nvSpPr>
        <p:spPr>
          <a:xfrm>
            <a:off x="289604" y="1796587"/>
            <a:ext cx="5490287" cy="2308324"/>
          </a:xfrm>
          <a:prstGeom prst="rect">
            <a:avLst/>
          </a:prstGeom>
          <a:noFill/>
        </p:spPr>
        <p:txBody>
          <a:bodyPr wrap="square" rtlCol="0">
            <a:spAutoFit/>
          </a:bodyPr>
          <a:lstStyle/>
          <a:p>
            <a:pPr lvl="0">
              <a:defRPr b="0" i="0"/>
            </a:pPr>
            <a:r>
              <a:rPr lang="x-none"/>
              <a:t>Long-term and coordinated basic research </a:t>
            </a:r>
            <a:br>
              <a:rPr lang="x-none"/>
            </a:br>
            <a:r>
              <a:rPr lang="x-none"/>
              <a:t>at a high international level</a:t>
            </a:r>
          </a:p>
          <a:p>
            <a:pPr lvl="0">
              <a:defRPr b="0" i="0"/>
            </a:pPr>
            <a:endParaRPr lang="nb-NO"/>
          </a:p>
          <a:p>
            <a:pPr lvl="0">
              <a:defRPr b="0" i="0"/>
            </a:pPr>
            <a:r>
              <a:rPr lang="x-none"/>
              <a:t>NTNU hosts 6 and is a partner in 3 </a:t>
            </a:r>
            <a:r>
              <a:rPr lang="nb-NO"/>
              <a:t>SFI</a:t>
            </a:r>
            <a:r>
              <a:rPr lang="x-none"/>
              <a:t>s </a:t>
            </a:r>
            <a:br>
              <a:rPr lang="x-none"/>
            </a:br>
            <a:r>
              <a:rPr lang="x-none"/>
              <a:t>in: biodiversity, inflammation, neuroscience, autonomous marine operations, porous media, spintronics, space science, biomedical IT, equality/society</a:t>
            </a:r>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8327" y="1676400"/>
            <a:ext cx="3117733" cy="2350672"/>
          </a:xfrm>
          <a:prstGeom prst="rect">
            <a:avLst/>
          </a:prstGeom>
        </p:spPr>
      </p:pic>
    </p:spTree>
    <p:extLst>
      <p:ext uri="{BB962C8B-B14F-4D97-AF65-F5344CB8AC3E}">
        <p14:creationId xmlns:p14="http://schemas.microsoft.com/office/powerpoint/2010/main" val="2983018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4194" y="204496"/>
            <a:ext cx="6107556" cy="994172"/>
          </a:xfrm>
        </p:spPr>
        <p:txBody>
          <a:bodyPr>
            <a:normAutofit fontScale="90000"/>
          </a:bodyPr>
          <a:lstStyle/>
          <a:p>
            <a:pPr>
              <a:defRPr b="0" i="0"/>
            </a:pPr>
            <a:r>
              <a:rPr lang="x-none"/>
              <a:t>AMOS – Centre for Autonomous </a:t>
            </a:r>
            <a:br>
              <a:rPr lang="x-none"/>
            </a:br>
            <a:r>
              <a:rPr lang="x-none"/>
              <a:t>Marine Operations and Systems</a:t>
            </a:r>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p:blipFill>
        <p:spPr>
          <a:xfrm>
            <a:off x="6176307" y="3067135"/>
            <a:ext cx="2967694" cy="2076365"/>
          </a:xfrm>
          <a:prstGeom prst="rect">
            <a:avLst/>
          </a:prstGeom>
        </p:spPr>
      </p:pic>
      <p:pic>
        <p:nvPicPr>
          <p:cNvPr id="7" name="Bilde 6"/>
          <p:cNvPicPr>
            <a:picLocks noChangeAspect="1"/>
          </p:cNvPicPr>
          <p:nvPr/>
        </p:nvPicPr>
        <p:blipFill>
          <a:blip r:embed="rId3">
            <a:extLst>
              <a:ext uri="{28A0092B-C50C-407E-A947-70E740481C1C}">
                <a14:useLocalDpi xmlns:a14="http://schemas.microsoft.com/office/drawing/2010/main" val="0"/>
              </a:ext>
            </a:extLst>
          </a:blip>
          <a:stretch/>
        </p:blipFill>
        <p:spPr>
          <a:xfrm>
            <a:off x="6176307" y="1867591"/>
            <a:ext cx="2967694" cy="955226"/>
          </a:xfrm>
          <a:prstGeom prst="rect">
            <a:avLst/>
          </a:prstGeom>
        </p:spPr>
      </p:pic>
      <p:sp>
        <p:nvSpPr>
          <p:cNvPr id="10" name="TekstSylinder 9"/>
          <p:cNvSpPr txBox="1"/>
          <p:nvPr/>
        </p:nvSpPr>
        <p:spPr>
          <a:xfrm>
            <a:off x="255203" y="1272707"/>
            <a:ext cx="5495777" cy="3139321"/>
          </a:xfrm>
          <a:prstGeom prst="rect">
            <a:avLst/>
          </a:prstGeom>
          <a:noFill/>
        </p:spPr>
        <p:txBody>
          <a:bodyPr wrap="square" rtlCol="0">
            <a:spAutoFit/>
          </a:bodyPr>
          <a:lstStyle/>
          <a:p>
            <a:pPr lvl="0">
              <a:defRPr b="0" i="0"/>
            </a:pPr>
            <a:r>
              <a:rPr lang="x-none" b="1"/>
              <a:t>Areas </a:t>
            </a:r>
          </a:p>
          <a:p>
            <a:pPr marL="257175" indent="-257175">
              <a:buFont typeface="Wingdings" charset="2"/>
              <a:buChar char="§"/>
              <a:defRPr b="0" i="0"/>
            </a:pPr>
            <a:r>
              <a:rPr lang="x-none"/>
              <a:t>Autonomous vessels and robots</a:t>
            </a:r>
          </a:p>
          <a:p>
            <a:pPr marL="257175" indent="-257175">
              <a:buFont typeface="Wingdings" charset="2"/>
              <a:buChar char="§"/>
              <a:defRPr b="0" i="0"/>
            </a:pPr>
            <a:r>
              <a:rPr lang="x-none"/>
              <a:t>Safer, smarter and greener marine operations</a:t>
            </a:r>
          </a:p>
          <a:p>
            <a:pPr lvl="1">
              <a:defRPr b="0" i="0"/>
            </a:pPr>
            <a:endParaRPr lang="nb-NO"/>
          </a:p>
          <a:p>
            <a:pPr>
              <a:defRPr b="0" i="0"/>
            </a:pPr>
            <a:r>
              <a:rPr lang="x-none"/>
              <a:t>Research results are used to develop intelligent ships and marine structures, autonomous vessels and robots for operations in extreme environments. </a:t>
            </a:r>
          </a:p>
          <a:p>
            <a:pPr>
              <a:defRPr b="0" i="0"/>
            </a:pPr>
            <a:endParaRPr lang="nb-NO"/>
          </a:p>
          <a:p>
            <a:pPr>
              <a:defRPr b="0" i="0"/>
            </a:pPr>
            <a:r>
              <a:rPr lang="x-none"/>
              <a:t>A variety of laboratories, including:</a:t>
            </a:r>
            <a:br>
              <a:rPr lang="x-none"/>
            </a:br>
            <a:r>
              <a:rPr lang="x-none"/>
              <a:t>R/V Gunnerus, AUR Lab, UAV Lab, Marine Cybernetics lab, ROBOTNOR, ship model basin</a:t>
            </a:r>
          </a:p>
        </p:txBody>
      </p:sp>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111" y="270445"/>
            <a:ext cx="1566512" cy="1181101"/>
          </a:xfrm>
          <a:prstGeom prst="rect">
            <a:avLst/>
          </a:prstGeom>
        </p:spPr>
      </p:pic>
    </p:spTree>
    <p:extLst>
      <p:ext uri="{BB962C8B-B14F-4D97-AF65-F5344CB8AC3E}">
        <p14:creationId xmlns:p14="http://schemas.microsoft.com/office/powerpoint/2010/main" val="2588556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p:cNvSpPr/>
          <p:nvPr/>
        </p:nvSpPr>
        <p:spPr>
          <a:xfrm>
            <a:off x="1" y="2115370"/>
            <a:ext cx="3422468" cy="431615"/>
          </a:xfrm>
          <a:prstGeom prst="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1" name="Rektangel 10"/>
          <p:cNvSpPr/>
          <p:nvPr/>
        </p:nvSpPr>
        <p:spPr>
          <a:xfrm>
            <a:off x="0" y="1573534"/>
            <a:ext cx="3802380" cy="431615"/>
          </a:xfrm>
          <a:prstGeom prst="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 name="Tittel 1"/>
          <p:cNvSpPr>
            <a:spLocks noGrp="1"/>
          </p:cNvSpPr>
          <p:nvPr>
            <p:ph type="title"/>
          </p:nvPr>
        </p:nvSpPr>
        <p:spPr>
          <a:xfrm>
            <a:off x="291556" y="368098"/>
            <a:ext cx="4829084" cy="879407"/>
          </a:xfrm>
        </p:spPr>
        <p:txBody>
          <a:bodyPr>
            <a:noAutofit/>
          </a:bodyPr>
          <a:lstStyle/>
          <a:p>
            <a:pPr>
              <a:defRPr b="0" i="0"/>
            </a:pPr>
            <a:r>
              <a:rPr lang="x-none" sz="3000"/>
              <a:t>Nobel Prize awarded to </a:t>
            </a:r>
            <a:br>
              <a:rPr lang="x-none" sz="3000"/>
            </a:br>
            <a:r>
              <a:rPr lang="x-none" sz="3000"/>
              <a:t>former NTH students </a:t>
            </a:r>
          </a:p>
        </p:txBody>
      </p:sp>
      <p:sp>
        <p:nvSpPr>
          <p:cNvPr id="3" name="TekstSylinder 2"/>
          <p:cNvSpPr txBox="1"/>
          <p:nvPr/>
        </p:nvSpPr>
        <p:spPr>
          <a:xfrm>
            <a:off x="291556" y="1600201"/>
            <a:ext cx="3651830" cy="923330"/>
          </a:xfrm>
          <a:prstGeom prst="rect">
            <a:avLst/>
          </a:prstGeom>
          <a:noFill/>
        </p:spPr>
        <p:txBody>
          <a:bodyPr wrap="square" rtlCol="0">
            <a:spAutoFit/>
          </a:bodyPr>
          <a:lstStyle/>
          <a:p>
            <a:pPr lvl="0">
              <a:defRPr b="0" i="0"/>
            </a:pPr>
            <a:r>
              <a:rPr lang="x-none" b="1">
                <a:solidFill>
                  <a:schemeClr val="bg1"/>
                </a:solidFill>
              </a:rPr>
              <a:t>Lars Onsager, chemistry, 1969</a:t>
            </a:r>
          </a:p>
          <a:p>
            <a:pPr lvl="0">
              <a:defRPr b="0" i="0"/>
            </a:pPr>
            <a:endParaRPr lang="x-none" b="1"/>
          </a:p>
          <a:p>
            <a:pPr>
              <a:defRPr b="0" i="0"/>
            </a:pPr>
            <a:r>
              <a:rPr lang="x-none" b="1">
                <a:solidFill>
                  <a:schemeClr val="bg1"/>
                </a:solidFill>
              </a:rPr>
              <a:t>Ivar Giæver, physics, 1973</a:t>
            </a:r>
          </a:p>
        </p:txBody>
      </p:sp>
      <p:sp>
        <p:nvSpPr>
          <p:cNvPr id="10" name="TekstSylinder 9"/>
          <p:cNvSpPr txBox="1"/>
          <p:nvPr/>
        </p:nvSpPr>
        <p:spPr>
          <a:xfrm>
            <a:off x="291556" y="3248536"/>
            <a:ext cx="4470676" cy="1269578"/>
          </a:xfrm>
          <a:prstGeom prst="rect">
            <a:avLst/>
          </a:prstGeom>
          <a:noFill/>
        </p:spPr>
        <p:txBody>
          <a:bodyPr wrap="square" rtlCol="0">
            <a:spAutoFit/>
          </a:bodyPr>
          <a:lstStyle/>
          <a:p>
            <a:pPr lvl="0">
              <a:defRPr b="0" i="0"/>
            </a:pPr>
            <a:r>
              <a:rPr lang="x-none" b="1"/>
              <a:t>At NTNU:</a:t>
            </a:r>
          </a:p>
          <a:p>
            <a:pPr lvl="0">
              <a:defRPr b="0" i="0"/>
            </a:pPr>
            <a:r>
              <a:rPr lang="x-none" sz="1350"/>
              <a:t>Lars Onsager and Ivar Giæver are honorary doctors </a:t>
            </a:r>
          </a:p>
          <a:p>
            <a:pPr lvl="0">
              <a:defRPr b="0" i="0"/>
            </a:pPr>
            <a:r>
              <a:rPr lang="x-none" sz="1350"/>
              <a:t>Lars Onsager lecture, professorship and medal</a:t>
            </a:r>
          </a:p>
          <a:p>
            <a:pPr lvl="0">
              <a:defRPr b="0" i="0"/>
            </a:pPr>
            <a:r>
              <a:rPr lang="x-none" sz="1350"/>
              <a:t>Onsager Fellowship Programme</a:t>
            </a:r>
          </a:p>
          <a:p>
            <a:pPr lvl="0">
              <a:defRPr b="0" i="0"/>
            </a:pPr>
            <a:endParaRPr lang="nb-NO"/>
          </a:p>
        </p:txBody>
      </p:sp>
      <p:grpSp>
        <p:nvGrpSpPr>
          <p:cNvPr id="5" name="Gruppe 4"/>
          <p:cNvGrpSpPr/>
          <p:nvPr/>
        </p:nvGrpSpPr>
        <p:grpSpPr>
          <a:xfrm>
            <a:off x="5847776" y="0"/>
            <a:ext cx="2461431" cy="2500448"/>
            <a:chOff x="7797035" y="-1"/>
            <a:chExt cx="3281908" cy="3333931"/>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rcRect l="23784" t="12449" r="27807"/>
            <a:stretch/>
          </p:blipFill>
          <p:spPr>
            <a:xfrm>
              <a:off x="7798675" y="-1"/>
              <a:ext cx="3278629" cy="3333931"/>
            </a:xfrm>
            <a:prstGeom prst="rect">
              <a:avLst/>
            </a:prstGeom>
          </p:spPr>
        </p:pic>
        <p:sp>
          <p:nvSpPr>
            <p:cNvPr id="14" name="Rektangel 13"/>
            <p:cNvSpPr/>
            <p:nvPr/>
          </p:nvSpPr>
          <p:spPr>
            <a:xfrm>
              <a:off x="7798675" y="2675327"/>
              <a:ext cx="3278629" cy="380044"/>
            </a:xfrm>
            <a:prstGeom prst="rect">
              <a:avLst/>
            </a:prstGeom>
            <a:solidFill>
              <a:srgbClr val="FFFFFF">
                <a:alpha val="69804"/>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8" name="TekstSylinder 7"/>
            <p:cNvSpPr txBox="1"/>
            <p:nvPr/>
          </p:nvSpPr>
          <p:spPr>
            <a:xfrm>
              <a:off x="7797035" y="2687989"/>
              <a:ext cx="3281908" cy="369332"/>
            </a:xfrm>
            <a:prstGeom prst="rect">
              <a:avLst/>
            </a:prstGeom>
            <a:noFill/>
          </p:spPr>
          <p:txBody>
            <a:bodyPr wrap="square" rtlCol="0">
              <a:spAutoFit/>
            </a:bodyPr>
            <a:lstStyle/>
            <a:p>
              <a:pPr algn="ctr">
                <a:defRPr b="0" i="0"/>
              </a:pPr>
              <a:r>
                <a:rPr lang="x-none" sz="1200"/>
                <a:t>Lars Onsager</a:t>
              </a:r>
            </a:p>
          </p:txBody>
        </p:sp>
      </p:grpSp>
      <p:grpSp>
        <p:nvGrpSpPr>
          <p:cNvPr id="9" name="Gruppe 8"/>
          <p:cNvGrpSpPr/>
          <p:nvPr/>
        </p:nvGrpSpPr>
        <p:grpSpPr>
          <a:xfrm>
            <a:off x="5847774" y="2546985"/>
            <a:ext cx="2461432" cy="2594987"/>
            <a:chOff x="7797032" y="3395980"/>
            <a:chExt cx="3281909" cy="3459982"/>
          </a:xfrm>
        </p:grpSpPr>
        <p:pic>
          <p:nvPicPr>
            <p:cNvPr id="6" name="Bilde 5"/>
            <p:cNvPicPr>
              <a:picLocks noChangeAspect="1"/>
            </p:cNvPicPr>
            <p:nvPr/>
          </p:nvPicPr>
          <p:blipFill>
            <a:blip r:embed="rId4">
              <a:extLst>
                <a:ext uri="{28A0092B-C50C-407E-A947-70E740481C1C}">
                  <a14:useLocalDpi xmlns:a14="http://schemas.microsoft.com/office/drawing/2010/main" val="0"/>
                </a:ext>
              </a:extLst>
            </a:blip>
            <a:srcRect l="5168" t="229"/>
            <a:stretch/>
          </p:blipFill>
          <p:spPr>
            <a:xfrm>
              <a:off x="7798676" y="3395980"/>
              <a:ext cx="3278629" cy="3459982"/>
            </a:xfrm>
            <a:prstGeom prst="rect">
              <a:avLst/>
            </a:prstGeom>
          </p:spPr>
        </p:pic>
        <p:sp>
          <p:nvSpPr>
            <p:cNvPr id="15" name="Rektangel 14"/>
            <p:cNvSpPr/>
            <p:nvPr/>
          </p:nvSpPr>
          <p:spPr>
            <a:xfrm>
              <a:off x="7798674" y="6213676"/>
              <a:ext cx="3278629" cy="380044"/>
            </a:xfrm>
            <a:prstGeom prst="rect">
              <a:avLst/>
            </a:prstGeom>
            <a:solidFill>
              <a:srgbClr val="FFFFFF">
                <a:alpha val="69804"/>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7" name="TekstSylinder 6"/>
            <p:cNvSpPr txBox="1"/>
            <p:nvPr/>
          </p:nvSpPr>
          <p:spPr>
            <a:xfrm>
              <a:off x="7797032" y="6223003"/>
              <a:ext cx="3281909" cy="369332"/>
            </a:xfrm>
            <a:prstGeom prst="rect">
              <a:avLst/>
            </a:prstGeom>
            <a:noFill/>
          </p:spPr>
          <p:txBody>
            <a:bodyPr wrap="square" rtlCol="0">
              <a:spAutoFit/>
            </a:bodyPr>
            <a:lstStyle/>
            <a:p>
              <a:pPr algn="ctr">
                <a:defRPr b="0" i="0"/>
              </a:pPr>
              <a:r>
                <a:rPr lang="x-none" sz="1200"/>
                <a:t>Ivar Giæver</a:t>
              </a:r>
            </a:p>
          </p:txBody>
        </p:sp>
      </p:grpSp>
      <p:cxnSp>
        <p:nvCxnSpPr>
          <p:cNvPr id="18" name="Vinkel 17"/>
          <p:cNvCxnSpPr/>
          <p:nvPr/>
        </p:nvCxnSpPr>
        <p:spPr>
          <a:xfrm flipV="1">
            <a:off x="3943386" y="1426779"/>
            <a:ext cx="1684904" cy="363921"/>
          </a:xfrm>
          <a:prstGeom prst="bentConnector3">
            <a:avLst/>
          </a:prstGeom>
          <a:ln w="19050" cap="flat" algn="ctr">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Vinkel 18"/>
          <p:cNvCxnSpPr/>
          <p:nvPr/>
        </p:nvCxnSpPr>
        <p:spPr>
          <a:xfrm>
            <a:off x="3586655" y="2315176"/>
            <a:ext cx="2041635" cy="1153238"/>
          </a:xfrm>
          <a:prstGeom prst="bentConnector3">
            <a:avLst/>
          </a:prstGeom>
          <a:ln w="19050" cap="flat" algn="ctr">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16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9689" y="747494"/>
            <a:ext cx="6803040" cy="955294"/>
          </a:xfrm>
        </p:spPr>
        <p:txBody>
          <a:bodyPr>
            <a:normAutofit fontScale="90000"/>
          </a:bodyPr>
          <a:lstStyle/>
          <a:p>
            <a:pPr>
              <a:defRPr b="0" i="0"/>
            </a:pPr>
            <a:r>
              <a:rPr lang="x-none" sz="3000"/>
              <a:t>CBD – Centre for Biodiversity Dynamics</a:t>
            </a:r>
          </a:p>
        </p:txBody>
      </p:sp>
      <p:pic>
        <p:nvPicPr>
          <p:cNvPr id="6" name="Bilde 5"/>
          <p:cNvPicPr>
            <a:picLocks noChangeAspect="1"/>
          </p:cNvPicPr>
          <p:nvPr/>
        </p:nvPicPr>
        <p:blipFill>
          <a:blip r:embed="rId2">
            <a:extLst>
              <a:ext uri="{28A0092B-C50C-407E-A947-70E740481C1C}">
                <a14:useLocalDpi xmlns:a14="http://schemas.microsoft.com/office/drawing/2010/main" val="0"/>
              </a:ext>
            </a:extLst>
          </a:blip>
          <a:stretch/>
        </p:blipFill>
        <p:spPr>
          <a:xfrm>
            <a:off x="4700428" y="3279243"/>
            <a:ext cx="4443573" cy="1864258"/>
          </a:xfrm>
          <a:prstGeom prst="rect">
            <a:avLst/>
          </a:prstGeom>
        </p:spPr>
      </p:pic>
      <p:pic>
        <p:nvPicPr>
          <p:cNvPr id="5" name="Plassholder for innhold 4"/>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7092730" y="2292058"/>
            <a:ext cx="1661276" cy="762053"/>
          </a:xfrm>
          <a:prstGeom prst="rect">
            <a:avLst/>
          </a:prstGeom>
        </p:spPr>
      </p:pic>
      <p:sp>
        <p:nvSpPr>
          <p:cNvPr id="10" name="TekstSylinder 9"/>
          <p:cNvSpPr txBox="1"/>
          <p:nvPr/>
        </p:nvSpPr>
        <p:spPr>
          <a:xfrm>
            <a:off x="289690" y="1685842"/>
            <a:ext cx="5495777" cy="2862322"/>
          </a:xfrm>
          <a:prstGeom prst="rect">
            <a:avLst/>
          </a:prstGeom>
          <a:noFill/>
        </p:spPr>
        <p:txBody>
          <a:bodyPr wrap="square" rtlCol="0">
            <a:spAutoFit/>
          </a:bodyPr>
          <a:lstStyle/>
          <a:p>
            <a:pPr lvl="0">
              <a:defRPr b="0" i="0"/>
            </a:pPr>
            <a:r>
              <a:rPr lang="x-none"/>
              <a:t>Research on how biodiversity and levels of organisms change over time and in different places</a:t>
            </a:r>
          </a:p>
          <a:p>
            <a:pPr lvl="0">
              <a:defRPr b="0" i="0"/>
            </a:pPr>
            <a:endParaRPr lang="nb-NO"/>
          </a:p>
          <a:p>
            <a:pPr lvl="0">
              <a:lnSpc>
                <a:spcPct val="150000"/>
              </a:lnSpc>
              <a:defRPr b="0" i="0"/>
            </a:pPr>
            <a:r>
              <a:rPr lang="x-none" b="1"/>
              <a:t>Areas</a:t>
            </a:r>
          </a:p>
          <a:p>
            <a:pPr marL="257175" indent="-257175">
              <a:lnSpc>
                <a:spcPct val="150000"/>
              </a:lnSpc>
              <a:buFont typeface="Wingdings" charset="2"/>
              <a:buChar char="§"/>
              <a:defRPr b="0" i="0"/>
            </a:pPr>
            <a:r>
              <a:rPr lang="x-none"/>
              <a:t>Population ecology </a:t>
            </a:r>
          </a:p>
          <a:p>
            <a:pPr marL="257175" indent="-257175">
              <a:lnSpc>
                <a:spcPct val="150000"/>
              </a:lnSpc>
              <a:buFont typeface="Wingdings" charset="2"/>
              <a:buChar char="§"/>
              <a:defRPr b="0" i="0"/>
            </a:pPr>
            <a:r>
              <a:rPr lang="x-none"/>
              <a:t>Evolutionary biology</a:t>
            </a:r>
          </a:p>
          <a:p>
            <a:pPr marL="257175" indent="-257175">
              <a:lnSpc>
                <a:spcPct val="150000"/>
              </a:lnSpc>
              <a:buFont typeface="Wingdings" charset="2"/>
              <a:buChar char="§"/>
              <a:defRPr b="0" i="0"/>
            </a:pPr>
            <a:r>
              <a:rPr lang="x-none"/>
              <a:t>Community dynamics</a:t>
            </a:r>
          </a:p>
          <a:p>
            <a:pPr lvl="0">
              <a:defRPr b="0" i="0"/>
            </a:pPr>
            <a:endParaRPr lang="nb-NO"/>
          </a:p>
        </p:txBody>
      </p:sp>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111" y="918145"/>
            <a:ext cx="1566512" cy="1181101"/>
          </a:xfrm>
          <a:prstGeom prst="rect">
            <a:avLst/>
          </a:prstGeom>
        </p:spPr>
      </p:pic>
    </p:spTree>
    <p:extLst>
      <p:ext uri="{BB962C8B-B14F-4D97-AF65-F5344CB8AC3E}">
        <p14:creationId xmlns:p14="http://schemas.microsoft.com/office/powerpoint/2010/main" val="3135209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075" y="474191"/>
            <a:ext cx="6345278" cy="1398234"/>
          </a:xfrm>
        </p:spPr>
        <p:txBody>
          <a:bodyPr>
            <a:noAutofit/>
          </a:bodyPr>
          <a:lstStyle/>
          <a:p>
            <a:pPr>
              <a:defRPr b="0" i="0"/>
            </a:pPr>
            <a:r>
              <a:rPr lang="x-none" sz="3000"/>
              <a:t>CEMIR – </a:t>
            </a:r>
            <a:br>
              <a:rPr lang="x-none" sz="3000"/>
            </a:br>
            <a:r>
              <a:rPr lang="x-none" sz="3000"/>
              <a:t>Centre of Molecular Inflammation Research</a:t>
            </a:r>
          </a:p>
        </p:txBody>
      </p:sp>
      <p:pic>
        <p:nvPicPr>
          <p:cNvPr id="5" name="Plassholder for innhold 4"/>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6177156" y="1672080"/>
            <a:ext cx="2542943" cy="1155883"/>
          </a:xfrm>
        </p:spPr>
      </p:pic>
      <p:pic>
        <p:nvPicPr>
          <p:cNvPr id="6" name="Bilde 5"/>
          <p:cNvPicPr>
            <a:picLocks noChangeAspect="1"/>
          </p:cNvPicPr>
          <p:nvPr/>
        </p:nvPicPr>
        <p:blipFill>
          <a:blip r:embed="rId3">
            <a:extLst>
              <a:ext uri="{28A0092B-C50C-407E-A947-70E740481C1C}">
                <a14:useLocalDpi xmlns:a14="http://schemas.microsoft.com/office/drawing/2010/main" val="0"/>
              </a:ext>
            </a:extLst>
          </a:blip>
          <a:stretch/>
        </p:blipFill>
        <p:spPr>
          <a:xfrm>
            <a:off x="5941031" y="3167010"/>
            <a:ext cx="3202970" cy="1976491"/>
          </a:xfrm>
          <a:prstGeom prst="rect">
            <a:avLst/>
          </a:prstGeom>
        </p:spPr>
      </p:pic>
      <p:sp>
        <p:nvSpPr>
          <p:cNvPr id="8" name="TekstSylinder 7"/>
          <p:cNvSpPr txBox="1"/>
          <p:nvPr/>
        </p:nvSpPr>
        <p:spPr>
          <a:xfrm>
            <a:off x="251076" y="2031343"/>
            <a:ext cx="5490287" cy="2308324"/>
          </a:xfrm>
          <a:prstGeom prst="rect">
            <a:avLst/>
          </a:prstGeom>
          <a:noFill/>
        </p:spPr>
        <p:txBody>
          <a:bodyPr wrap="square" rtlCol="0">
            <a:spAutoFit/>
          </a:bodyPr>
          <a:lstStyle/>
          <a:p>
            <a:pPr lvl="0">
              <a:defRPr b="0" i="0"/>
            </a:pPr>
            <a:r>
              <a:rPr lang="x-none"/>
              <a:t>How can inflammation be linked with so many different diseases, such as atherosclerosis, cancer, type II diabetes, Alzheimer’s disease, inflammatory bowel disease and obesity?</a:t>
            </a:r>
          </a:p>
          <a:p>
            <a:pPr lvl="0">
              <a:defRPr b="0" i="0"/>
            </a:pPr>
            <a:endParaRPr lang="nb-NO"/>
          </a:p>
          <a:p>
            <a:pPr lvl="0">
              <a:defRPr b="0" i="0"/>
            </a:pPr>
            <a:r>
              <a:rPr lang="x-none"/>
              <a:t>CEMIR’s hypothesis: The key to curing chronic inflammatory diseases is in </a:t>
            </a:r>
            <a:r>
              <a:rPr lang="en-GB"/>
              <a:t>very early</a:t>
            </a:r>
            <a:br>
              <a:rPr lang="x-none"/>
            </a:br>
            <a:r>
              <a:rPr lang="x-none"/>
              <a:t>phases of the inflammatory response.</a:t>
            </a:r>
          </a:p>
        </p:txBody>
      </p:sp>
      <p:pic>
        <p:nvPicPr>
          <p:cNvPr id="7" name="Bil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111" y="321455"/>
            <a:ext cx="1566512" cy="1181101"/>
          </a:xfrm>
          <a:prstGeom prst="rect">
            <a:avLst/>
          </a:prstGeom>
        </p:spPr>
      </p:pic>
    </p:spTree>
    <p:extLst>
      <p:ext uri="{BB962C8B-B14F-4D97-AF65-F5344CB8AC3E}">
        <p14:creationId xmlns:p14="http://schemas.microsoft.com/office/powerpoint/2010/main" val="1399152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2220" y="545063"/>
            <a:ext cx="6177169" cy="1298289"/>
          </a:xfrm>
        </p:spPr>
        <p:txBody>
          <a:bodyPr>
            <a:noAutofit/>
          </a:bodyPr>
          <a:lstStyle/>
          <a:p>
            <a:pPr>
              <a:defRPr b="0" i="0"/>
            </a:pPr>
            <a:r>
              <a:rPr lang="x-none" sz="3000"/>
              <a:t>The Kavli Institute for </a:t>
            </a:r>
            <a:br>
              <a:rPr lang="x-none" sz="3000"/>
            </a:br>
            <a:r>
              <a:rPr lang="x-none" sz="3000"/>
              <a:t>Systems Neuroscience / </a:t>
            </a:r>
            <a:br>
              <a:rPr lang="x-none" sz="3000"/>
            </a:br>
            <a:r>
              <a:rPr lang="x-none" sz="3000"/>
              <a:t>Centre for Neural Computation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p:blipFill>
        <p:spPr>
          <a:xfrm>
            <a:off x="5775521" y="1835645"/>
            <a:ext cx="3130744" cy="3134477"/>
          </a:xfrm>
          <a:prstGeom prst="rect">
            <a:avLst/>
          </a:prstGeom>
        </p:spPr>
      </p:pic>
      <p:sp>
        <p:nvSpPr>
          <p:cNvPr id="6" name="TekstSylinder 5"/>
          <p:cNvSpPr txBox="1"/>
          <p:nvPr/>
        </p:nvSpPr>
        <p:spPr>
          <a:xfrm>
            <a:off x="252220" y="2087697"/>
            <a:ext cx="5490287" cy="2031325"/>
          </a:xfrm>
          <a:prstGeom prst="rect">
            <a:avLst/>
          </a:prstGeom>
          <a:noFill/>
        </p:spPr>
        <p:txBody>
          <a:bodyPr wrap="square" rtlCol="0">
            <a:spAutoFit/>
          </a:bodyPr>
          <a:lstStyle/>
          <a:p>
            <a:pPr lvl="0">
              <a:defRPr b="0" i="0"/>
            </a:pPr>
            <a:r>
              <a:rPr lang="x-none"/>
              <a:t>Vision: To understand the emergence of higher brain functions in any system in any species</a:t>
            </a:r>
          </a:p>
          <a:p>
            <a:pPr lvl="0">
              <a:defRPr b="0" i="0"/>
            </a:pPr>
            <a:endParaRPr lang="nb-NO"/>
          </a:p>
          <a:p>
            <a:pPr lvl="0">
              <a:defRPr b="0" i="0"/>
            </a:pPr>
            <a:r>
              <a:rPr lang="x-none"/>
              <a:t>One of 20 centres funded by the Kavli Foundation at recognized universities around the world</a:t>
            </a:r>
          </a:p>
          <a:p>
            <a:pPr lvl="0">
              <a:defRPr b="0" i="0"/>
            </a:pPr>
            <a:endParaRPr lang="nb-NO"/>
          </a:p>
          <a:p>
            <a:pPr lvl="0">
              <a:defRPr b="0" i="0"/>
            </a:pPr>
            <a:r>
              <a:rPr lang="x-none"/>
              <a:t>Nobel Prize in Physiology or medicine 2014 </a:t>
            </a:r>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0111" y="270445"/>
            <a:ext cx="1566512" cy="1181101"/>
          </a:xfrm>
          <a:prstGeom prst="rect">
            <a:avLst/>
          </a:prstGeom>
        </p:spPr>
      </p:pic>
    </p:spTree>
    <p:extLst>
      <p:ext uri="{BB962C8B-B14F-4D97-AF65-F5344CB8AC3E}">
        <p14:creationId xmlns:p14="http://schemas.microsoft.com/office/powerpoint/2010/main" val="1276217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8734" y="189086"/>
            <a:ext cx="8515350" cy="725217"/>
          </a:xfrm>
        </p:spPr>
        <p:txBody>
          <a:bodyPr>
            <a:normAutofit/>
          </a:bodyPr>
          <a:lstStyle/>
          <a:p>
            <a:pPr>
              <a:defRPr b="0" i="0"/>
            </a:pPr>
            <a:r>
              <a:rPr lang="x-none" sz="3000"/>
              <a:t>PoreLab – Porous Media Laboratory</a:t>
            </a: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p:blipFill>
        <p:spPr>
          <a:xfrm>
            <a:off x="5705057" y="1735738"/>
            <a:ext cx="2257425" cy="928688"/>
          </a:xfrm>
          <a:prstGeom prst="rect">
            <a:avLst/>
          </a:prstGeom>
        </p:spPr>
      </p:pic>
      <p:sp>
        <p:nvSpPr>
          <p:cNvPr id="7" name="TekstSylinder 6"/>
          <p:cNvSpPr txBox="1"/>
          <p:nvPr/>
        </p:nvSpPr>
        <p:spPr>
          <a:xfrm>
            <a:off x="5904970" y="4835639"/>
            <a:ext cx="3134191" cy="253916"/>
          </a:xfrm>
          <a:prstGeom prst="rect">
            <a:avLst/>
          </a:prstGeom>
          <a:noFill/>
        </p:spPr>
        <p:txBody>
          <a:bodyPr wrap="none" rtlCol="0">
            <a:spAutoFit/>
          </a:bodyPr>
          <a:lstStyle/>
          <a:p>
            <a:pPr>
              <a:defRPr b="0" i="0"/>
            </a:pPr>
            <a:r>
              <a:rPr lang="x-none" sz="1050"/>
              <a:t>Photo: Department of Physics, University of Oslo </a:t>
            </a: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p:blipFill>
        <p:spPr>
          <a:xfrm>
            <a:off x="5719609" y="2861629"/>
            <a:ext cx="3424391" cy="1966349"/>
          </a:xfrm>
          <a:prstGeom prst="rect">
            <a:avLst/>
          </a:prstGeom>
        </p:spPr>
      </p:pic>
      <p:sp>
        <p:nvSpPr>
          <p:cNvPr id="9" name="TekstSylinder 8"/>
          <p:cNvSpPr txBox="1"/>
          <p:nvPr/>
        </p:nvSpPr>
        <p:spPr>
          <a:xfrm>
            <a:off x="258734" y="972638"/>
            <a:ext cx="5495777" cy="3582519"/>
          </a:xfrm>
          <a:prstGeom prst="rect">
            <a:avLst/>
          </a:prstGeom>
          <a:noFill/>
        </p:spPr>
        <p:txBody>
          <a:bodyPr wrap="square" rtlCol="0">
            <a:spAutoFit/>
          </a:bodyPr>
          <a:lstStyle/>
          <a:p>
            <a:pPr lvl="0">
              <a:lnSpc>
                <a:spcPct val="90000"/>
              </a:lnSpc>
              <a:defRPr b="0" i="0"/>
            </a:pPr>
            <a:r>
              <a:rPr lang="x-none"/>
              <a:t>NTNU and UiO are the hosts</a:t>
            </a:r>
          </a:p>
          <a:p>
            <a:pPr lvl="0">
              <a:lnSpc>
                <a:spcPct val="90000"/>
              </a:lnSpc>
              <a:defRPr b="0" i="0"/>
            </a:pPr>
            <a:endParaRPr lang="nb-NO"/>
          </a:p>
          <a:p>
            <a:pPr lvl="0">
              <a:lnSpc>
                <a:spcPct val="90000"/>
              </a:lnSpc>
              <a:defRPr b="0" i="0"/>
            </a:pPr>
            <a:r>
              <a:rPr lang="x-none"/>
              <a:t>Porous media are solids with spaces </a:t>
            </a:r>
            <a:br>
              <a:rPr lang="x-none"/>
            </a:br>
            <a:r>
              <a:rPr lang="x-none"/>
              <a:t>filled with fluid or gas</a:t>
            </a:r>
          </a:p>
          <a:p>
            <a:pPr lvl="0">
              <a:lnSpc>
                <a:spcPct val="90000"/>
              </a:lnSpc>
              <a:defRPr b="0" i="0"/>
            </a:pPr>
            <a:endParaRPr lang="nb-NO"/>
          </a:p>
          <a:p>
            <a:pPr lvl="0">
              <a:lnSpc>
                <a:spcPct val="90000"/>
              </a:lnSpc>
              <a:defRPr b="0" i="0"/>
            </a:pPr>
            <a:r>
              <a:rPr lang="x-none"/>
              <a:t>Knowledge of porous media is important in </a:t>
            </a:r>
            <a:br>
              <a:rPr lang="x-none"/>
            </a:br>
            <a:r>
              <a:rPr lang="x-none"/>
              <a:t>everything from the oil industry to extracting drinking water from underground water reservoirs</a:t>
            </a:r>
          </a:p>
          <a:p>
            <a:pPr lvl="0">
              <a:lnSpc>
                <a:spcPct val="90000"/>
              </a:lnSpc>
              <a:defRPr b="0" i="0"/>
            </a:pPr>
            <a:endParaRPr lang="nb-NO"/>
          </a:p>
          <a:p>
            <a:pPr lvl="0">
              <a:lnSpc>
                <a:spcPct val="90000"/>
              </a:lnSpc>
              <a:defRPr b="0" i="0"/>
            </a:pPr>
            <a:r>
              <a:rPr lang="x-none"/>
              <a:t>Research: Experimental, theoretical and computation methods of complex </a:t>
            </a:r>
            <a:br>
              <a:rPr lang="x-none"/>
            </a:br>
            <a:r>
              <a:rPr lang="x-none"/>
              <a:t>fluid flows in porous media</a:t>
            </a:r>
          </a:p>
          <a:p>
            <a:pPr lvl="0">
              <a:lnSpc>
                <a:spcPct val="90000"/>
              </a:lnSpc>
              <a:defRPr b="0" i="0"/>
            </a:pPr>
            <a:endParaRPr lang="nb-NO"/>
          </a:p>
          <a:p>
            <a:pPr lvl="0">
              <a:lnSpc>
                <a:spcPct val="90000"/>
              </a:lnSpc>
              <a:defRPr b="0" i="0"/>
            </a:pPr>
            <a:r>
              <a:rPr lang="x-none"/>
              <a:t>Goal: A comprehensive unified theory</a:t>
            </a:r>
          </a:p>
        </p:txBody>
      </p:sp>
      <p:pic>
        <p:nvPicPr>
          <p:cNvPr id="11" name="Bil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111" y="270445"/>
            <a:ext cx="1566512" cy="1181101"/>
          </a:xfrm>
          <a:prstGeom prst="rect">
            <a:avLst/>
          </a:prstGeom>
        </p:spPr>
      </p:pic>
    </p:spTree>
    <p:extLst>
      <p:ext uri="{BB962C8B-B14F-4D97-AF65-F5344CB8AC3E}">
        <p14:creationId xmlns:p14="http://schemas.microsoft.com/office/powerpoint/2010/main" val="3844238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9322" y="732544"/>
            <a:ext cx="5741428" cy="994172"/>
          </a:xfrm>
        </p:spPr>
        <p:txBody>
          <a:bodyPr>
            <a:normAutofit fontScale="90000"/>
          </a:bodyPr>
          <a:lstStyle/>
          <a:p>
            <a:pPr>
              <a:defRPr b="0" i="0"/>
            </a:pPr>
            <a:r>
              <a:rPr lang="x-none" sz="3000"/>
              <a:t>QuSpin – Centre for Low Dissipation Quantum Spintronics</a:t>
            </a:r>
          </a:p>
        </p:txBody>
      </p:sp>
      <p:pic>
        <p:nvPicPr>
          <p:cNvPr id="8" name="Bilde 7"/>
          <p:cNvPicPr>
            <a:picLocks noChangeAspect="1"/>
          </p:cNvPicPr>
          <p:nvPr/>
        </p:nvPicPr>
        <p:blipFill>
          <a:blip r:embed="rId2">
            <a:extLst>
              <a:ext uri="{28A0092B-C50C-407E-A947-70E740481C1C}">
                <a14:useLocalDpi xmlns:a14="http://schemas.microsoft.com/office/drawing/2010/main" val="0"/>
              </a:ext>
            </a:extLst>
          </a:blip>
          <a:stretch/>
        </p:blipFill>
        <p:spPr>
          <a:xfrm>
            <a:off x="5385358" y="2261056"/>
            <a:ext cx="3758642" cy="686063"/>
          </a:xfrm>
          <a:prstGeom prst="rect">
            <a:avLst/>
          </a:prstGeom>
        </p:spPr>
      </p:pic>
      <p:pic>
        <p:nvPicPr>
          <p:cNvPr id="9" name="Bilde 8"/>
          <p:cNvPicPr>
            <a:picLocks noChangeAspect="1"/>
          </p:cNvPicPr>
          <p:nvPr/>
        </p:nvPicPr>
        <p:blipFill>
          <a:blip r:embed="rId3">
            <a:extLst>
              <a:ext uri="{28A0092B-C50C-407E-A947-70E740481C1C}">
                <a14:useLocalDpi xmlns:a14="http://schemas.microsoft.com/office/drawing/2010/main" val="0"/>
              </a:ext>
            </a:extLst>
          </a:blip>
          <a:stretch/>
        </p:blipFill>
        <p:spPr>
          <a:xfrm>
            <a:off x="5457129" y="3164879"/>
            <a:ext cx="3686872" cy="1978622"/>
          </a:xfrm>
          <a:prstGeom prst="rect">
            <a:avLst/>
          </a:prstGeom>
        </p:spPr>
      </p:pic>
      <p:sp>
        <p:nvSpPr>
          <p:cNvPr id="7" name="TekstSylinder 6"/>
          <p:cNvSpPr txBox="1"/>
          <p:nvPr/>
        </p:nvSpPr>
        <p:spPr>
          <a:xfrm>
            <a:off x="269043" y="1832871"/>
            <a:ext cx="4656440" cy="2031325"/>
          </a:xfrm>
          <a:prstGeom prst="rect">
            <a:avLst/>
          </a:prstGeom>
          <a:noFill/>
        </p:spPr>
        <p:txBody>
          <a:bodyPr wrap="square" rtlCol="0">
            <a:spAutoFit/>
          </a:bodyPr>
          <a:lstStyle/>
          <a:p>
            <a:pPr lvl="0">
              <a:defRPr b="0" i="0"/>
            </a:pPr>
            <a:r>
              <a:rPr lang="x-none"/>
              <a:t>Goal: Describe, characterize and develop </a:t>
            </a:r>
            <a:br>
              <a:rPr lang="x-none"/>
            </a:br>
            <a:r>
              <a:rPr lang="x-none"/>
              <a:t>recently identified quantum approaches for </a:t>
            </a:r>
            <a:br>
              <a:rPr lang="x-none"/>
            </a:br>
            <a:r>
              <a:rPr lang="x-none"/>
              <a:t>controlling electrical signals in advanced nanoelectronics</a:t>
            </a:r>
          </a:p>
          <a:p>
            <a:pPr lvl="0">
              <a:defRPr b="0" i="0"/>
            </a:pPr>
            <a:endParaRPr lang="nb-NO"/>
          </a:p>
          <a:p>
            <a:pPr lvl="0">
              <a:defRPr b="0" i="0"/>
            </a:pPr>
            <a:r>
              <a:rPr lang="x-none"/>
              <a:t>Vision: Trigger a revolution in low-power </a:t>
            </a:r>
            <a:br>
              <a:rPr lang="x-none"/>
            </a:br>
            <a:r>
              <a:rPr lang="x-none"/>
              <a:t>ICT in an energy-efficient society</a:t>
            </a:r>
          </a:p>
        </p:txBody>
      </p:sp>
      <p:pic>
        <p:nvPicPr>
          <p:cNvPr id="11" name="Bil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111" y="468565"/>
            <a:ext cx="1566512" cy="1181101"/>
          </a:xfrm>
          <a:prstGeom prst="rect">
            <a:avLst/>
          </a:prstGeom>
        </p:spPr>
      </p:pic>
    </p:spTree>
    <p:extLst>
      <p:ext uri="{BB962C8B-B14F-4D97-AF65-F5344CB8AC3E}">
        <p14:creationId xmlns:p14="http://schemas.microsoft.com/office/powerpoint/2010/main" val="1949434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4664" y="259754"/>
            <a:ext cx="6869044" cy="513596"/>
          </a:xfrm>
        </p:spPr>
        <p:txBody>
          <a:bodyPr>
            <a:normAutofit fontScale="90000"/>
          </a:bodyPr>
          <a:lstStyle/>
          <a:p>
            <a:pPr>
              <a:defRPr b="0" i="0"/>
            </a:pPr>
            <a:r>
              <a:rPr lang="x-none" sz="3000"/>
              <a:t>Centres for Research-based Innovation</a:t>
            </a:r>
          </a:p>
        </p:txBody>
      </p:sp>
      <p:sp>
        <p:nvSpPr>
          <p:cNvPr id="3" name="TekstSylinder 2"/>
          <p:cNvSpPr txBox="1"/>
          <p:nvPr/>
        </p:nvSpPr>
        <p:spPr>
          <a:xfrm>
            <a:off x="264529" y="752127"/>
            <a:ext cx="3921999" cy="415498"/>
          </a:xfrm>
          <a:prstGeom prst="rect">
            <a:avLst/>
          </a:prstGeom>
          <a:noFill/>
        </p:spPr>
        <p:txBody>
          <a:bodyPr wrap="square" lIns="91440" tIns="45720" rIns="91440" bIns="45720" rtlCol="0" anchor="t">
            <a:spAutoFit/>
          </a:bodyPr>
          <a:lstStyle/>
          <a:p>
            <a:pPr>
              <a:defRPr b="0" i="0"/>
            </a:pPr>
            <a:r>
              <a:rPr lang="x-none" sz="2100" b="1" dirty="0"/>
              <a:t>NTNU hosts </a:t>
            </a:r>
            <a:r>
              <a:rPr lang="nb-NO" sz="2100" b="1" dirty="0"/>
              <a:t>12</a:t>
            </a:r>
            <a:r>
              <a:rPr lang="x-none" sz="2100" b="1" dirty="0"/>
              <a:t> SFI centres</a:t>
            </a:r>
          </a:p>
        </p:txBody>
      </p:sp>
      <p:sp>
        <p:nvSpPr>
          <p:cNvPr id="8" name="TekstSylinder 7"/>
          <p:cNvSpPr txBox="1"/>
          <p:nvPr/>
        </p:nvSpPr>
        <p:spPr>
          <a:xfrm>
            <a:off x="269417" y="1194771"/>
            <a:ext cx="5738334" cy="3554819"/>
          </a:xfrm>
          <a:prstGeom prst="rect">
            <a:avLst/>
          </a:prstGeom>
          <a:noFill/>
        </p:spPr>
        <p:txBody>
          <a:bodyPr wrap="square" rtlCol="0">
            <a:spAutoFit/>
          </a:bodyPr>
          <a:lstStyle/>
          <a:p>
            <a:pPr marL="257175" indent="-257175">
              <a:buFont typeface="Wingdings" charset="2"/>
              <a:buChar char="§"/>
              <a:defRPr b="0" i="0"/>
            </a:pPr>
            <a:r>
              <a:rPr lang="en-GB" sz="1500" dirty="0" err="1"/>
              <a:t>Autoship</a:t>
            </a:r>
            <a:r>
              <a:rPr lang="x-none" sz="1500" dirty="0"/>
              <a:t> – </a:t>
            </a:r>
            <a:r>
              <a:rPr lang="nb-NO" sz="1500" dirty="0" err="1"/>
              <a:t>Autonomous</a:t>
            </a:r>
            <a:r>
              <a:rPr lang="nb-NO" sz="1500" dirty="0"/>
              <a:t> </a:t>
            </a:r>
            <a:r>
              <a:rPr lang="nb-NO" sz="1500" dirty="0" err="1"/>
              <a:t>ships</a:t>
            </a:r>
            <a:endParaRPr lang="nb-NO" sz="1500" dirty="0"/>
          </a:p>
          <a:p>
            <a:pPr marL="257175" indent="-257175">
              <a:buFont typeface="Wingdings" charset="2"/>
              <a:buChar char="§"/>
              <a:defRPr b="0" i="0"/>
            </a:pPr>
            <a:r>
              <a:rPr lang="nb-NO" sz="1500" dirty="0"/>
              <a:t>CASA</a:t>
            </a:r>
            <a:r>
              <a:rPr lang="x-none" sz="1500" dirty="0"/>
              <a:t> – </a:t>
            </a:r>
            <a:r>
              <a:rPr lang="nb-NO" sz="1500" dirty="0"/>
              <a:t>Centre for Advanced </a:t>
            </a:r>
            <a:r>
              <a:rPr lang="nb-NO" sz="1500" dirty="0" err="1"/>
              <a:t>Structural</a:t>
            </a:r>
            <a:r>
              <a:rPr lang="nb-NO" sz="1500" dirty="0"/>
              <a:t> Analysis</a:t>
            </a:r>
          </a:p>
          <a:p>
            <a:pPr marL="257175" indent="-257175">
              <a:buFont typeface="Wingdings" charset="2"/>
              <a:buChar char="§"/>
              <a:defRPr b="0" i="0"/>
            </a:pPr>
            <a:r>
              <a:rPr lang="nb-NO" sz="1500" dirty="0"/>
              <a:t>CGF</a:t>
            </a:r>
            <a:r>
              <a:rPr lang="x-none" sz="1500" dirty="0"/>
              <a:t> – </a:t>
            </a:r>
            <a:r>
              <a:rPr lang="nb-NO" sz="1500" dirty="0"/>
              <a:t> Centre for </a:t>
            </a:r>
            <a:r>
              <a:rPr lang="nb-NO" sz="1500" dirty="0" err="1"/>
              <a:t>Geophysical</a:t>
            </a:r>
            <a:r>
              <a:rPr lang="nb-NO" sz="1500" dirty="0"/>
              <a:t> Forecasting</a:t>
            </a:r>
            <a:endParaRPr lang="x-none" sz="1500" dirty="0"/>
          </a:p>
          <a:p>
            <a:pPr marL="257175" indent="-257175">
              <a:buFont typeface="Wingdings" charset="2"/>
              <a:buChar char="§"/>
              <a:defRPr b="0" i="0"/>
            </a:pPr>
            <a:r>
              <a:rPr lang="x-none" sz="1500" dirty="0"/>
              <a:t>CIUS – Centre for Innovative Ultrasound Solutions</a:t>
            </a:r>
            <a:endParaRPr lang="nb-NO" sz="1500" dirty="0"/>
          </a:p>
          <a:p>
            <a:pPr marL="257175" indent="-257175">
              <a:buFont typeface="Wingdings" charset="2"/>
              <a:buChar char="§"/>
              <a:defRPr b="0" i="0"/>
            </a:pPr>
            <a:r>
              <a:rPr lang="en-GB" sz="1500" dirty="0"/>
              <a:t>CRAI</a:t>
            </a:r>
            <a:r>
              <a:rPr lang="x-none" sz="1500" dirty="0"/>
              <a:t> – </a:t>
            </a:r>
            <a:r>
              <a:rPr lang="nb-NO" sz="1500" dirty="0"/>
              <a:t>Norwegian Center for Research-</a:t>
            </a:r>
            <a:r>
              <a:rPr lang="nb-NO" sz="1500" dirty="0" err="1"/>
              <a:t>Based</a:t>
            </a:r>
            <a:r>
              <a:rPr lang="nb-NO" sz="1500" dirty="0"/>
              <a:t> </a:t>
            </a:r>
            <a:r>
              <a:rPr lang="nb-NO" sz="1500" dirty="0" err="1"/>
              <a:t>Artificial</a:t>
            </a:r>
            <a:r>
              <a:rPr lang="nb-NO" sz="1500" dirty="0"/>
              <a:t> </a:t>
            </a:r>
            <a:r>
              <a:rPr lang="nb-NO" sz="1500" dirty="0" err="1"/>
              <a:t>Intelligence</a:t>
            </a:r>
            <a:r>
              <a:rPr lang="nb-NO" sz="1500" dirty="0"/>
              <a:t> </a:t>
            </a:r>
            <a:r>
              <a:rPr lang="nb-NO" sz="1500" dirty="0" err="1"/>
              <a:t>Innovation</a:t>
            </a:r>
            <a:endParaRPr lang="x-none" sz="1500" dirty="0"/>
          </a:p>
          <a:p>
            <a:pPr marL="257175" indent="-257175">
              <a:buFont typeface="Wingdings" charset="2"/>
              <a:buChar char="§"/>
              <a:defRPr b="0" i="0"/>
            </a:pPr>
            <a:r>
              <a:rPr lang="x-none" sz="1500" dirty="0"/>
              <a:t>iCSI – Industrial Catalysis Science and Innovation</a:t>
            </a:r>
          </a:p>
          <a:p>
            <a:pPr marL="257175" indent="-257175">
              <a:buFont typeface="Wingdings" charset="2"/>
              <a:buChar char="§"/>
              <a:defRPr b="0" i="0"/>
            </a:pPr>
            <a:r>
              <a:rPr lang="x-none" sz="1500" dirty="0"/>
              <a:t>Metal Production</a:t>
            </a:r>
          </a:p>
          <a:p>
            <a:pPr marL="257175" indent="-257175">
              <a:buFont typeface="Wingdings" charset="2"/>
              <a:buChar char="§"/>
              <a:defRPr b="0" i="0"/>
            </a:pPr>
            <a:r>
              <a:rPr lang="x-none" sz="1500" dirty="0"/>
              <a:t>MOVE – Marine Operations in Virtual Environments</a:t>
            </a:r>
            <a:endParaRPr lang="nb-NO" sz="1500" dirty="0"/>
          </a:p>
          <a:p>
            <a:pPr marL="257175" indent="-257175">
              <a:buFont typeface="Wingdings" charset="2"/>
              <a:buChar char="§"/>
              <a:defRPr b="0" i="0"/>
            </a:pPr>
            <a:r>
              <a:rPr lang="en-GB" sz="1500" dirty="0"/>
              <a:t>NORCICS</a:t>
            </a:r>
            <a:r>
              <a:rPr lang="x-none" sz="1500" dirty="0"/>
              <a:t> – </a:t>
            </a:r>
            <a:r>
              <a:rPr lang="nb-NO" sz="1500" dirty="0"/>
              <a:t>Norwegian Center for </a:t>
            </a:r>
            <a:r>
              <a:rPr lang="nb-NO" sz="1500" dirty="0" err="1"/>
              <a:t>Cybersecurity</a:t>
            </a:r>
            <a:r>
              <a:rPr lang="nb-NO" sz="1500" dirty="0"/>
              <a:t> in Critical </a:t>
            </a:r>
            <a:r>
              <a:rPr lang="nb-NO" sz="1500" dirty="0" err="1"/>
              <a:t>Sectors</a:t>
            </a:r>
            <a:endParaRPr lang="nb-NO" sz="1500" dirty="0"/>
          </a:p>
          <a:p>
            <a:pPr marL="257175" indent="-257175">
              <a:buFont typeface="Wingdings" charset="2"/>
              <a:buChar char="§"/>
              <a:defRPr b="0" i="0"/>
            </a:pPr>
            <a:r>
              <a:rPr lang="nb-NO" sz="1500" dirty="0" err="1"/>
              <a:t>PhysMet</a:t>
            </a:r>
            <a:r>
              <a:rPr lang="x-none" sz="1500" dirty="0"/>
              <a:t> – </a:t>
            </a:r>
            <a:r>
              <a:rPr lang="nb-NO" sz="1500" dirty="0"/>
              <a:t>Senter for en bærekraftig og konkurransedyktig metallindustri</a:t>
            </a:r>
            <a:endParaRPr lang="x-none" sz="1500" dirty="0"/>
          </a:p>
          <a:p>
            <a:pPr marL="257175" indent="-257175">
              <a:buFont typeface="Wingdings" charset="2"/>
              <a:buChar char="§"/>
              <a:defRPr b="0" i="0"/>
            </a:pPr>
            <a:r>
              <a:rPr lang="x-none" sz="1500" dirty="0"/>
              <a:t>SAMCoT – Sustainable Arctic Marine and Coastal Technology</a:t>
            </a:r>
          </a:p>
          <a:p>
            <a:pPr marL="257175" indent="-257175">
              <a:buFont typeface="Wingdings" charset="2"/>
              <a:buChar char="§"/>
              <a:defRPr b="0" i="0"/>
            </a:pPr>
            <a:r>
              <a:rPr lang="x-none" sz="1500" dirty="0"/>
              <a:t>SUBPRO – Subsea production and processing</a:t>
            </a:r>
          </a:p>
        </p:txBody>
      </p:sp>
      <p:grpSp>
        <p:nvGrpSpPr>
          <p:cNvPr id="11" name="Gruppe 10"/>
          <p:cNvGrpSpPr/>
          <p:nvPr/>
        </p:nvGrpSpPr>
        <p:grpSpPr>
          <a:xfrm>
            <a:off x="5981206" y="1107289"/>
            <a:ext cx="3155773" cy="2123658"/>
            <a:chOff x="7984302" y="1889810"/>
            <a:chExt cx="4207697" cy="1879074"/>
          </a:xfrm>
        </p:grpSpPr>
        <p:sp>
          <p:nvSpPr>
            <p:cNvPr id="6" name="Rektangel 5"/>
            <p:cNvSpPr/>
            <p:nvPr/>
          </p:nvSpPr>
          <p:spPr>
            <a:xfrm>
              <a:off x="7984302" y="1889810"/>
              <a:ext cx="4207697" cy="1822911"/>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0" name="TekstSylinder 9"/>
            <p:cNvSpPr txBox="1"/>
            <p:nvPr/>
          </p:nvSpPr>
          <p:spPr>
            <a:xfrm>
              <a:off x="8245233" y="1889810"/>
              <a:ext cx="3695802" cy="1879074"/>
            </a:xfrm>
            <a:prstGeom prst="rect">
              <a:avLst/>
            </a:prstGeom>
            <a:noFill/>
          </p:spPr>
          <p:txBody>
            <a:bodyPr wrap="square" lIns="91440" tIns="45720" rIns="91440" bIns="45720" rtlCol="0" anchor="t">
              <a:spAutoFit/>
            </a:bodyPr>
            <a:lstStyle/>
            <a:p>
              <a:pPr lvl="0">
                <a:defRPr b="0" i="0"/>
              </a:pPr>
              <a:r>
                <a:rPr lang="x-none" sz="1200" b="1" dirty="0"/>
                <a:t>NTNU is a partner in </a:t>
              </a:r>
              <a:r>
                <a:rPr lang="nb-NO" sz="1200" b="1" dirty="0"/>
                <a:t>14</a:t>
              </a:r>
              <a:r>
                <a:rPr lang="x-none" sz="1200" b="1"/>
                <a:t> SFI </a:t>
              </a:r>
              <a:br>
                <a:rPr lang="x-none" sz="1200" dirty="0"/>
              </a:br>
              <a:r>
                <a:rPr lang="nb-NO" sz="1200" dirty="0"/>
                <a:t>Centre for </a:t>
              </a:r>
              <a:r>
                <a:rPr lang="nb-NO" sz="1200" dirty="0" err="1"/>
                <a:t>Industrial</a:t>
              </a:r>
              <a:r>
                <a:rPr lang="nb-NO" sz="1200" dirty="0"/>
                <a:t> </a:t>
              </a:r>
              <a:r>
                <a:rPr lang="nb-NO" sz="1200" dirty="0" err="1"/>
                <a:t>Biotechnology</a:t>
              </a:r>
              <a:r>
                <a:rPr lang="nb-NO" sz="1200" dirty="0"/>
                <a:t>, Centre for </a:t>
              </a:r>
              <a:r>
                <a:rPr lang="nb-NO" sz="1200" dirty="0" err="1"/>
                <a:t>Subsurface</a:t>
              </a:r>
              <a:r>
                <a:rPr lang="nb-NO" sz="1200" dirty="0"/>
                <a:t> </a:t>
              </a:r>
              <a:r>
                <a:rPr lang="nb-NO" sz="1200" dirty="0" err="1"/>
                <a:t>Well</a:t>
              </a:r>
              <a:r>
                <a:rPr lang="nb-NO" sz="1200" dirty="0"/>
                <a:t> </a:t>
              </a:r>
              <a:r>
                <a:rPr lang="nb-NO" sz="1200" dirty="0" err="1"/>
                <a:t>Integrity</a:t>
              </a:r>
              <a:r>
                <a:rPr lang="nb-NO" sz="1200" dirty="0"/>
                <a:t>, </a:t>
              </a:r>
              <a:r>
                <a:rPr lang="nb-NO" sz="1200" dirty="0" err="1"/>
                <a:t>Plugging</a:t>
              </a:r>
              <a:r>
                <a:rPr lang="nb-NO" sz="1200" dirty="0"/>
                <a:t> and Abandonment, </a:t>
              </a:r>
              <a:r>
                <a:rPr lang="x-none" sz="1200" dirty="0"/>
                <a:t>CIRFA, CtrlAQUA, </a:t>
              </a:r>
              <a:r>
                <a:rPr lang="nb-NO" sz="1200" dirty="0" err="1"/>
                <a:t>DigiWells</a:t>
              </a:r>
              <a:r>
                <a:rPr lang="nb-NO" sz="1200" dirty="0"/>
                <a:t>, </a:t>
              </a:r>
              <a:r>
                <a:rPr lang="x-none" sz="1200" dirty="0"/>
                <a:t>EXPOSED,</a:t>
              </a:r>
              <a:r>
                <a:rPr lang="nb-NO" sz="1200" dirty="0" err="1"/>
                <a:t>Floating</a:t>
              </a:r>
              <a:r>
                <a:rPr lang="nb-NO" sz="1200" dirty="0"/>
                <a:t> </a:t>
              </a:r>
              <a:r>
                <a:rPr lang="nb-NO" sz="1200" dirty="0" err="1"/>
                <a:t>structures</a:t>
              </a:r>
              <a:r>
                <a:rPr lang="nb-NO" sz="1200" dirty="0"/>
                <a:t> for </a:t>
              </a:r>
              <a:r>
                <a:rPr lang="nb-NO" sz="1200" dirty="0" err="1"/>
                <a:t>the</a:t>
              </a:r>
              <a:r>
                <a:rPr lang="nb-NO" sz="1200" dirty="0"/>
                <a:t> </a:t>
              </a:r>
              <a:r>
                <a:rPr lang="nb-NO" sz="1200" dirty="0" err="1"/>
                <a:t>next</a:t>
              </a:r>
              <a:r>
                <a:rPr lang="nb-NO" sz="1200" dirty="0"/>
                <a:t> </a:t>
              </a:r>
              <a:r>
                <a:rPr lang="nb-NO" sz="1200" dirty="0" err="1"/>
                <a:t>generation</a:t>
              </a:r>
              <a:r>
                <a:rPr lang="nb-NO" sz="1200" dirty="0"/>
                <a:t> </a:t>
              </a:r>
              <a:r>
                <a:rPr lang="nb-NO" sz="1200" dirty="0" err="1"/>
                <a:t>ocean</a:t>
              </a:r>
              <a:r>
                <a:rPr lang="nb-NO" sz="1200" dirty="0"/>
                <a:t> </a:t>
              </a:r>
              <a:r>
                <a:rPr lang="nb-NO" sz="1200" dirty="0" err="1"/>
                <a:t>industries</a:t>
              </a:r>
              <a:r>
                <a:rPr lang="nb-NO" sz="1200" dirty="0"/>
                <a:t>, Harvest,</a:t>
              </a:r>
              <a:r>
                <a:rPr lang="x-none" sz="1200" dirty="0"/>
                <a:t> Klima 2050, </a:t>
              </a:r>
              <a:r>
                <a:rPr lang="nb-NO" sz="1200" dirty="0" err="1"/>
                <a:t>Manufacturing</a:t>
              </a:r>
              <a:r>
                <a:rPr lang="nb-NO" sz="1200" dirty="0"/>
                <a:t>, </a:t>
              </a:r>
              <a:r>
                <a:rPr lang="x-none" sz="1200" dirty="0"/>
                <a:t>Offshore Mechatronics,</a:t>
              </a:r>
              <a:r>
                <a:rPr lang="nb-NO" sz="1200" dirty="0"/>
                <a:t> Precision Health Center for </a:t>
              </a:r>
              <a:r>
                <a:rPr lang="nb-NO" sz="1200" dirty="0" err="1"/>
                <a:t>optimized</a:t>
              </a:r>
              <a:r>
                <a:rPr lang="nb-NO" sz="1200" dirty="0"/>
                <a:t> </a:t>
              </a:r>
              <a:r>
                <a:rPr lang="nb-NO" sz="1200" dirty="0" err="1"/>
                <a:t>cardiac</a:t>
              </a:r>
              <a:r>
                <a:rPr lang="nb-NO" sz="1200" dirty="0"/>
                <a:t> </a:t>
              </a:r>
              <a:r>
                <a:rPr lang="nb-NO" sz="1200" dirty="0" err="1"/>
                <a:t>care</a:t>
              </a:r>
              <a:r>
                <a:rPr lang="x-none" sz="1200" dirty="0"/>
                <a:t>, SIRIUS, Smart Maritime</a:t>
              </a:r>
            </a:p>
          </p:txBody>
        </p:sp>
      </p:grpSp>
      <p:grpSp>
        <p:nvGrpSpPr>
          <p:cNvPr id="19" name="Gruppe 18"/>
          <p:cNvGrpSpPr/>
          <p:nvPr/>
        </p:nvGrpSpPr>
        <p:grpSpPr>
          <a:xfrm>
            <a:off x="5981207" y="3296585"/>
            <a:ext cx="3155773" cy="804416"/>
            <a:chOff x="7974945" y="3917890"/>
            <a:chExt cx="4207697" cy="1072554"/>
          </a:xfrm>
        </p:grpSpPr>
        <p:sp>
          <p:nvSpPr>
            <p:cNvPr id="15" name="Rektangel 14"/>
            <p:cNvSpPr/>
            <p:nvPr/>
          </p:nvSpPr>
          <p:spPr>
            <a:xfrm>
              <a:off x="7974945" y="3917890"/>
              <a:ext cx="4207697" cy="1072554"/>
            </a:xfrm>
            <a:prstGeom prst="rect">
              <a:avLst/>
            </a:prstGeom>
            <a:solidFill>
              <a:srgbClr val="91A8C6"/>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6" name="TekstSylinder 15"/>
            <p:cNvSpPr txBox="1"/>
            <p:nvPr/>
          </p:nvSpPr>
          <p:spPr>
            <a:xfrm>
              <a:off x="8235874" y="4041153"/>
              <a:ext cx="3946768" cy="861774"/>
            </a:xfrm>
            <a:prstGeom prst="rect">
              <a:avLst/>
            </a:prstGeom>
            <a:noFill/>
          </p:spPr>
          <p:txBody>
            <a:bodyPr wrap="square" rtlCol="0">
              <a:spAutoFit/>
            </a:bodyPr>
            <a:lstStyle/>
            <a:p>
              <a:pPr lvl="0">
                <a:defRPr b="0" i="0"/>
              </a:pPr>
              <a:r>
                <a:rPr lang="x-none" sz="1200" dirty="0">
                  <a:solidFill>
                    <a:schemeClr val="bg1"/>
                  </a:solidFill>
                </a:rPr>
                <a:t>The centres work </a:t>
              </a:r>
              <a:r>
                <a:rPr lang="en-GB" sz="1200" dirty="0">
                  <a:solidFill>
                    <a:schemeClr val="bg1"/>
                  </a:solidFill>
                </a:rPr>
                <a:t>together</a:t>
              </a:r>
              <a:r>
                <a:rPr lang="x-none" sz="1200" dirty="0">
                  <a:solidFill>
                    <a:schemeClr val="bg1"/>
                  </a:solidFill>
                </a:rPr>
                <a:t> with leading companies in various sectors and industries</a:t>
              </a:r>
            </a:p>
          </p:txBody>
        </p:sp>
      </p:grpSp>
      <p:grpSp>
        <p:nvGrpSpPr>
          <p:cNvPr id="20" name="Gruppe 19"/>
          <p:cNvGrpSpPr/>
          <p:nvPr/>
        </p:nvGrpSpPr>
        <p:grpSpPr>
          <a:xfrm>
            <a:off x="5981208" y="4165694"/>
            <a:ext cx="3155773" cy="683223"/>
            <a:chOff x="7974945" y="5075185"/>
            <a:chExt cx="4207697" cy="910964"/>
          </a:xfrm>
        </p:grpSpPr>
        <p:sp>
          <p:nvSpPr>
            <p:cNvPr id="17" name="Rektangel 16"/>
            <p:cNvSpPr/>
            <p:nvPr/>
          </p:nvSpPr>
          <p:spPr>
            <a:xfrm>
              <a:off x="7974945" y="5075185"/>
              <a:ext cx="4207697" cy="910964"/>
            </a:xfrm>
            <a:prstGeom prst="rect">
              <a:avLst/>
            </a:prstGeom>
            <a:solidFill>
              <a:srgbClr val="91A8C6"/>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8" name="TekstSylinder 17"/>
            <p:cNvSpPr txBox="1"/>
            <p:nvPr/>
          </p:nvSpPr>
          <p:spPr>
            <a:xfrm>
              <a:off x="8235874" y="5198448"/>
              <a:ext cx="3692110" cy="615553"/>
            </a:xfrm>
            <a:prstGeom prst="rect">
              <a:avLst/>
            </a:prstGeom>
            <a:noFill/>
          </p:spPr>
          <p:txBody>
            <a:bodyPr wrap="square" rtlCol="0">
              <a:spAutoFit/>
            </a:bodyPr>
            <a:lstStyle/>
            <a:p>
              <a:pPr lvl="0">
                <a:defRPr b="0" i="0"/>
              </a:pPr>
              <a:r>
                <a:rPr lang="x-none" sz="1200">
                  <a:solidFill>
                    <a:schemeClr val="bg1"/>
                  </a:solidFill>
                </a:rPr>
                <a:t>The centres could be key contributors to change in Norway</a:t>
              </a:r>
            </a:p>
          </p:txBody>
        </p:sp>
      </p:grpSp>
      <p:pic>
        <p:nvPicPr>
          <p:cNvPr id="21" name="Bild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487" y="276884"/>
            <a:ext cx="1610984" cy="784479"/>
          </a:xfrm>
          <a:prstGeom prst="rect">
            <a:avLst/>
          </a:prstGeom>
        </p:spPr>
      </p:pic>
    </p:spTree>
    <p:extLst>
      <p:ext uri="{BB962C8B-B14F-4D97-AF65-F5344CB8AC3E}">
        <p14:creationId xmlns:p14="http://schemas.microsoft.com/office/powerpoint/2010/main" val="12451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7252" y="439642"/>
            <a:ext cx="7221137" cy="994172"/>
          </a:xfrm>
        </p:spPr>
        <p:txBody>
          <a:bodyPr>
            <a:normAutofit fontScale="90000"/>
          </a:bodyPr>
          <a:lstStyle/>
          <a:p>
            <a:pPr>
              <a:defRPr b="0" i="0"/>
            </a:pPr>
            <a:r>
              <a:rPr lang="x-none" sz="3000"/>
              <a:t>Centres for Environment-friendly Energy Research (FME)</a:t>
            </a:r>
          </a:p>
        </p:txBody>
      </p:sp>
      <p:sp>
        <p:nvSpPr>
          <p:cNvPr id="3" name="TekstSylinder 2"/>
          <p:cNvSpPr txBox="1"/>
          <p:nvPr/>
        </p:nvSpPr>
        <p:spPr>
          <a:xfrm>
            <a:off x="307252" y="1542665"/>
            <a:ext cx="3645425" cy="415498"/>
          </a:xfrm>
          <a:prstGeom prst="rect">
            <a:avLst/>
          </a:prstGeom>
          <a:noFill/>
        </p:spPr>
        <p:txBody>
          <a:bodyPr wrap="square" lIns="91440" tIns="45720" rIns="91440" bIns="45720" rtlCol="0" anchor="t">
            <a:spAutoFit/>
          </a:bodyPr>
          <a:lstStyle/>
          <a:p>
            <a:pPr>
              <a:defRPr b="0" i="0"/>
            </a:pPr>
            <a:r>
              <a:rPr lang="x-none" sz="2100" b="1"/>
              <a:t>NTNU hosts 3 FME centres</a:t>
            </a:r>
          </a:p>
        </p:txBody>
      </p:sp>
      <p:sp>
        <p:nvSpPr>
          <p:cNvPr id="11" name="TekstSylinder 10"/>
          <p:cNvSpPr txBox="1"/>
          <p:nvPr/>
        </p:nvSpPr>
        <p:spPr>
          <a:xfrm>
            <a:off x="284137" y="2133188"/>
            <a:ext cx="5490287" cy="2308324"/>
          </a:xfrm>
          <a:prstGeom prst="rect">
            <a:avLst/>
          </a:prstGeom>
          <a:noFill/>
        </p:spPr>
        <p:txBody>
          <a:bodyPr wrap="square" lIns="91440" tIns="45720" rIns="91440" bIns="45720" rtlCol="0" anchor="t">
            <a:spAutoFit/>
          </a:bodyPr>
          <a:lstStyle/>
          <a:p>
            <a:pPr>
              <a:defRPr b="0" i="0"/>
            </a:pPr>
            <a:r>
              <a:rPr lang="x-none">
                <a:ea typeface="+mn-lt"/>
                <a:cs typeface="+mn-lt"/>
              </a:rPr>
              <a:t>HydroCen – Norwegian Research Centre for Hydropower Technology</a:t>
            </a:r>
            <a:endParaRPr lang="en-US"/>
          </a:p>
          <a:p>
            <a:pPr lvl="0">
              <a:defRPr b="0" i="0"/>
            </a:pPr>
            <a:endParaRPr lang="nb-NO"/>
          </a:p>
          <a:p>
            <a:pPr>
              <a:defRPr b="0" i="0"/>
            </a:pPr>
            <a:r>
              <a:rPr lang="x-none"/>
              <a:t>NTRANS – Norwegian Centre for Energy Transition Strategies </a:t>
            </a:r>
            <a:endParaRPr lang="x-none">
              <a:cs typeface="Arial"/>
            </a:endParaRPr>
          </a:p>
          <a:p>
            <a:pPr lvl="0">
              <a:defRPr b="0" i="0"/>
            </a:pPr>
            <a:endParaRPr lang="nb-NO"/>
          </a:p>
          <a:p>
            <a:pPr lvl="0">
              <a:defRPr b="0" i="0"/>
            </a:pPr>
            <a:r>
              <a:rPr lang="x-none"/>
              <a:t>ZEN – The Research Centre on Zero Emission Neighbourhoods in Smart Cities</a:t>
            </a:r>
          </a:p>
        </p:txBody>
      </p:sp>
      <p:grpSp>
        <p:nvGrpSpPr>
          <p:cNvPr id="12" name="Gruppe 11"/>
          <p:cNvGrpSpPr/>
          <p:nvPr/>
        </p:nvGrpSpPr>
        <p:grpSpPr>
          <a:xfrm>
            <a:off x="5988228" y="2300458"/>
            <a:ext cx="3155773" cy="1349360"/>
            <a:chOff x="7984302" y="1889810"/>
            <a:chExt cx="4207697" cy="1799146"/>
          </a:xfrm>
        </p:grpSpPr>
        <p:sp>
          <p:nvSpPr>
            <p:cNvPr id="13" name="Rektangel 12"/>
            <p:cNvSpPr/>
            <p:nvPr/>
          </p:nvSpPr>
          <p:spPr>
            <a:xfrm>
              <a:off x="7984302" y="1889810"/>
              <a:ext cx="4207697" cy="1781749"/>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4" name="TekstSylinder 13"/>
            <p:cNvSpPr txBox="1"/>
            <p:nvPr/>
          </p:nvSpPr>
          <p:spPr>
            <a:xfrm>
              <a:off x="8234583" y="2088518"/>
              <a:ext cx="3948058" cy="1600438"/>
            </a:xfrm>
            <a:prstGeom prst="rect">
              <a:avLst/>
            </a:prstGeom>
            <a:noFill/>
          </p:spPr>
          <p:txBody>
            <a:bodyPr wrap="square" lIns="91440" tIns="45720" rIns="91440" bIns="45720" rtlCol="0" anchor="t">
              <a:spAutoFit/>
            </a:bodyPr>
            <a:lstStyle/>
            <a:p>
              <a:pPr>
                <a:defRPr b="0" i="0"/>
              </a:pPr>
              <a:r>
                <a:rPr lang="x-none" sz="1200" b="1"/>
                <a:t>NTNU is a partner in 7 FME </a:t>
              </a:r>
              <a:br>
                <a:rPr lang="x-none" sz="1200" dirty="0"/>
              </a:br>
              <a:br>
                <a:rPr lang="x-none" sz="1200" dirty="0"/>
              </a:br>
              <a:r>
                <a:rPr lang="x-none" sz="1200" dirty="0"/>
                <a:t>Bio4fuels, CINELDI, HighEFF, MoZEES, NCCS, Northwind, The Norwegian Research Centre for Solar Cell Technology</a:t>
              </a:r>
            </a:p>
          </p:txBody>
        </p:sp>
      </p:grpSp>
      <p:grpSp>
        <p:nvGrpSpPr>
          <p:cNvPr id="15" name="Gruppe 14"/>
          <p:cNvGrpSpPr/>
          <p:nvPr/>
        </p:nvGrpSpPr>
        <p:grpSpPr>
          <a:xfrm>
            <a:off x="5981210" y="3821520"/>
            <a:ext cx="3155773" cy="864454"/>
            <a:chOff x="7974945" y="3917890"/>
            <a:chExt cx="4207697" cy="910964"/>
          </a:xfrm>
        </p:grpSpPr>
        <p:sp>
          <p:nvSpPr>
            <p:cNvPr id="16" name="Rektangel 15"/>
            <p:cNvSpPr/>
            <p:nvPr/>
          </p:nvSpPr>
          <p:spPr>
            <a:xfrm>
              <a:off x="7974945" y="3917890"/>
              <a:ext cx="4207697" cy="910964"/>
            </a:xfrm>
            <a:prstGeom prst="rect">
              <a:avLst/>
            </a:prstGeom>
            <a:solidFill>
              <a:srgbClr val="91A8C6"/>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7" name="TekstSylinder 16"/>
            <p:cNvSpPr txBox="1"/>
            <p:nvPr/>
          </p:nvSpPr>
          <p:spPr>
            <a:xfrm>
              <a:off x="8235873" y="4041152"/>
              <a:ext cx="3833522" cy="681105"/>
            </a:xfrm>
            <a:prstGeom prst="rect">
              <a:avLst/>
            </a:prstGeom>
            <a:noFill/>
          </p:spPr>
          <p:txBody>
            <a:bodyPr wrap="square" rtlCol="0">
              <a:spAutoFit/>
            </a:bodyPr>
            <a:lstStyle/>
            <a:p>
              <a:pPr lvl="0">
                <a:defRPr b="0" i="0"/>
              </a:pPr>
              <a:r>
                <a:rPr lang="x-none" sz="1200">
                  <a:solidFill>
                    <a:schemeClr val="bg1"/>
                  </a:solidFill>
                </a:rPr>
                <a:t>The centres conduct research on technology development in renewable energy and CO</a:t>
              </a:r>
              <a:r>
                <a:rPr lang="x-none" sz="1200" baseline="-25000">
                  <a:solidFill>
                    <a:schemeClr val="bg1"/>
                  </a:solidFill>
                </a:rPr>
                <a:t>2</a:t>
              </a:r>
              <a:r>
                <a:rPr lang="x-none" sz="1200">
                  <a:solidFill>
                    <a:schemeClr val="bg1"/>
                  </a:solidFill>
                </a:rPr>
                <a:t> management</a:t>
              </a:r>
            </a:p>
          </p:txBody>
        </p:sp>
      </p:grpSp>
      <p:pic>
        <p:nvPicPr>
          <p:cNvPr id="18" name="Bild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5334" y="499763"/>
            <a:ext cx="1373505" cy="1427158"/>
          </a:xfrm>
          <a:prstGeom prst="rect">
            <a:avLst/>
          </a:prstGeom>
        </p:spPr>
      </p:pic>
    </p:spTree>
    <p:extLst>
      <p:ext uri="{BB962C8B-B14F-4D97-AF65-F5344CB8AC3E}">
        <p14:creationId xmlns:p14="http://schemas.microsoft.com/office/powerpoint/2010/main" val="244223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extLst>
              <a:ext uri="{28A0092B-C50C-407E-A947-70E740481C1C}">
                <a14:useLocalDpi xmlns:a14="http://schemas.microsoft.com/office/drawing/2010/main" val="0"/>
              </a:ext>
            </a:extLst>
          </a:blip>
          <a:srcRect b="11820"/>
          <a:stretch/>
        </p:blipFill>
        <p:spPr>
          <a:xfrm>
            <a:off x="389435" y="1294173"/>
            <a:ext cx="8233152" cy="1583836"/>
          </a:xfrm>
          <a:prstGeom prst="rect">
            <a:avLst/>
          </a:prstGeom>
        </p:spPr>
      </p:pic>
      <p:sp>
        <p:nvSpPr>
          <p:cNvPr id="2" name="Tittel 1"/>
          <p:cNvSpPr>
            <a:spLocks noGrp="1"/>
          </p:cNvSpPr>
          <p:nvPr>
            <p:ph type="title"/>
          </p:nvPr>
        </p:nvSpPr>
        <p:spPr>
          <a:xfrm>
            <a:off x="272877" y="247650"/>
            <a:ext cx="7908998" cy="737639"/>
          </a:xfrm>
        </p:spPr>
        <p:txBody>
          <a:bodyPr>
            <a:normAutofit/>
          </a:bodyPr>
          <a:lstStyle/>
          <a:p>
            <a:pPr>
              <a:defRPr b="0" i="0"/>
            </a:pPr>
            <a:r>
              <a:rPr lang="x-none" sz="3000"/>
              <a:t>Strategic areas of research 2014–2023</a:t>
            </a:r>
          </a:p>
        </p:txBody>
      </p:sp>
      <p:sp>
        <p:nvSpPr>
          <p:cNvPr id="4" name="TekstSylinder 3"/>
          <p:cNvSpPr txBox="1"/>
          <p:nvPr/>
        </p:nvSpPr>
        <p:spPr>
          <a:xfrm>
            <a:off x="389435" y="909330"/>
            <a:ext cx="8754565" cy="323165"/>
          </a:xfrm>
          <a:prstGeom prst="rect">
            <a:avLst/>
          </a:prstGeom>
          <a:noFill/>
        </p:spPr>
        <p:txBody>
          <a:bodyPr wrap="square" rtlCol="0">
            <a:spAutoFit/>
          </a:bodyPr>
          <a:lstStyle/>
          <a:p>
            <a:pPr>
              <a:defRPr b="0" i="0"/>
            </a:pPr>
            <a:r>
              <a:rPr lang="x-none" sz="1500" b="1"/>
              <a:t>NTNU Energy                    NTNU Health                     NTNU Oceans              NTNU Sustainability  </a:t>
            </a:r>
          </a:p>
        </p:txBody>
      </p:sp>
      <p:sp>
        <p:nvSpPr>
          <p:cNvPr id="8" name="Rektangel 7"/>
          <p:cNvSpPr/>
          <p:nvPr/>
        </p:nvSpPr>
        <p:spPr>
          <a:xfrm>
            <a:off x="0" y="3291777"/>
            <a:ext cx="2172984" cy="1336312"/>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9" name="TekstSylinder 8"/>
          <p:cNvSpPr txBox="1"/>
          <p:nvPr/>
        </p:nvSpPr>
        <p:spPr>
          <a:xfrm>
            <a:off x="166321" y="3440808"/>
            <a:ext cx="2008670" cy="969496"/>
          </a:xfrm>
          <a:prstGeom prst="rect">
            <a:avLst/>
          </a:prstGeom>
          <a:noFill/>
        </p:spPr>
        <p:txBody>
          <a:bodyPr wrap="square" rtlCol="0">
            <a:spAutoFit/>
          </a:bodyPr>
          <a:lstStyle/>
          <a:p>
            <a:pPr lvl="0">
              <a:defRPr b="0" i="0"/>
            </a:pPr>
            <a:r>
              <a:rPr lang="x-none" sz="1425"/>
              <a:t>Work together across disciplines, solve complex challenges of great importance</a:t>
            </a:r>
          </a:p>
        </p:txBody>
      </p:sp>
      <p:sp>
        <p:nvSpPr>
          <p:cNvPr id="16" name="Rektangel 15"/>
          <p:cNvSpPr/>
          <p:nvPr/>
        </p:nvSpPr>
        <p:spPr>
          <a:xfrm>
            <a:off x="2325812" y="3291777"/>
            <a:ext cx="2172984" cy="1336312"/>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7" name="TekstSylinder 16"/>
          <p:cNvSpPr txBox="1"/>
          <p:nvPr/>
        </p:nvSpPr>
        <p:spPr>
          <a:xfrm>
            <a:off x="2453605" y="3440808"/>
            <a:ext cx="2008670" cy="1015663"/>
          </a:xfrm>
          <a:prstGeom prst="rect">
            <a:avLst/>
          </a:prstGeom>
          <a:noFill/>
        </p:spPr>
        <p:txBody>
          <a:bodyPr wrap="square" rtlCol="0">
            <a:spAutoFit/>
          </a:bodyPr>
          <a:lstStyle/>
          <a:p>
            <a:pPr lvl="0">
              <a:defRPr b="0" i="0"/>
            </a:pPr>
            <a:r>
              <a:rPr lang="x-none" sz="1500"/>
              <a:t>Face global challenges with an interdisciplinary and flexible organization</a:t>
            </a:r>
          </a:p>
        </p:txBody>
      </p:sp>
      <p:sp>
        <p:nvSpPr>
          <p:cNvPr id="18" name="Rektangel 17"/>
          <p:cNvSpPr/>
          <p:nvPr/>
        </p:nvSpPr>
        <p:spPr>
          <a:xfrm>
            <a:off x="4642000" y="3291777"/>
            <a:ext cx="2172984" cy="1336312"/>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9" name="TekstSylinder 18"/>
          <p:cNvSpPr txBox="1"/>
          <p:nvPr/>
        </p:nvSpPr>
        <p:spPr>
          <a:xfrm>
            <a:off x="4808320" y="3440808"/>
            <a:ext cx="2008670" cy="1015663"/>
          </a:xfrm>
          <a:prstGeom prst="rect">
            <a:avLst/>
          </a:prstGeom>
          <a:noFill/>
        </p:spPr>
        <p:txBody>
          <a:bodyPr wrap="square" rtlCol="0">
            <a:spAutoFit/>
          </a:bodyPr>
          <a:lstStyle/>
          <a:p>
            <a:pPr lvl="0">
              <a:defRPr b="0" i="0"/>
            </a:pPr>
            <a:r>
              <a:rPr lang="x-none" sz="1500"/>
              <a:t>Strengthen cooperation with the world of work and our innovative capability</a:t>
            </a:r>
          </a:p>
        </p:txBody>
      </p:sp>
      <p:sp>
        <p:nvSpPr>
          <p:cNvPr id="20" name="Rektangel 19"/>
          <p:cNvSpPr/>
          <p:nvPr/>
        </p:nvSpPr>
        <p:spPr>
          <a:xfrm>
            <a:off x="6971016" y="3291777"/>
            <a:ext cx="2172984" cy="1336312"/>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1" name="TekstSylinder 20"/>
          <p:cNvSpPr txBox="1"/>
          <p:nvPr/>
        </p:nvSpPr>
        <p:spPr>
          <a:xfrm>
            <a:off x="7137337" y="3440808"/>
            <a:ext cx="2008670" cy="784830"/>
          </a:xfrm>
          <a:prstGeom prst="rect">
            <a:avLst/>
          </a:prstGeom>
          <a:noFill/>
        </p:spPr>
        <p:txBody>
          <a:bodyPr wrap="square" rtlCol="0">
            <a:spAutoFit/>
          </a:bodyPr>
          <a:lstStyle/>
          <a:p>
            <a:pPr lvl="0">
              <a:defRPr b="0" i="0"/>
            </a:pPr>
            <a:r>
              <a:rPr lang="x-none" sz="1500"/>
              <a:t>Increase NTNU’s </a:t>
            </a:r>
          </a:p>
          <a:p>
            <a:pPr lvl="0">
              <a:defRPr b="0" i="0"/>
            </a:pPr>
            <a:r>
              <a:rPr lang="x-none" sz="1500"/>
              <a:t>share of international research funds</a:t>
            </a:r>
          </a:p>
        </p:txBody>
      </p:sp>
      <p:sp>
        <p:nvSpPr>
          <p:cNvPr id="22" name="TekstSylinder 21"/>
          <p:cNvSpPr txBox="1"/>
          <p:nvPr/>
        </p:nvSpPr>
        <p:spPr>
          <a:xfrm>
            <a:off x="-9037" y="2888983"/>
            <a:ext cx="9050849" cy="323165"/>
          </a:xfrm>
          <a:prstGeom prst="rect">
            <a:avLst/>
          </a:prstGeom>
          <a:noFill/>
        </p:spPr>
        <p:txBody>
          <a:bodyPr wrap="square" rtlCol="0">
            <a:spAutoFit/>
          </a:bodyPr>
          <a:lstStyle/>
          <a:p>
            <a:pPr algn="ctr">
              <a:defRPr b="0" i="0"/>
            </a:pPr>
            <a:r>
              <a:rPr lang="x-none" sz="1500" b="1"/>
              <a:t>The  strategic research areas aim to:</a:t>
            </a:r>
          </a:p>
        </p:txBody>
      </p:sp>
    </p:spTree>
    <p:extLst>
      <p:ext uri="{BB962C8B-B14F-4D97-AF65-F5344CB8AC3E}">
        <p14:creationId xmlns:p14="http://schemas.microsoft.com/office/powerpoint/2010/main" val="339784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6" grpId="0" animBg="1"/>
      <p:bldP spid="17" grpId="0"/>
      <p:bldP spid="18" grpId="0" animBg="1"/>
      <p:bldP spid="19" grpId="0"/>
      <p:bldP spid="20" grpId="0" animBg="1"/>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p:cNvPicPr>
            <a:picLocks noChangeAspect="1"/>
          </p:cNvPicPr>
          <p:nvPr/>
        </p:nvPicPr>
        <p:blipFill>
          <a:blip r:embed="rId3">
            <a:extLst>
              <a:ext uri="{28A0092B-C50C-407E-A947-70E740481C1C}">
                <a14:useLocalDpi xmlns:a14="http://schemas.microsoft.com/office/drawing/2010/main" val="0"/>
              </a:ext>
            </a:extLst>
          </a:blip>
          <a:srcRect t="14684" r="5765"/>
          <a:stretch/>
        </p:blipFill>
        <p:spPr>
          <a:xfrm>
            <a:off x="5388737" y="3686100"/>
            <a:ext cx="3400809" cy="1154597"/>
          </a:xfrm>
          <a:prstGeom prst="rect">
            <a:avLst/>
          </a:prstGeom>
        </p:spPr>
      </p:pic>
      <p:sp>
        <p:nvSpPr>
          <p:cNvPr id="2" name="Tittel 1"/>
          <p:cNvSpPr>
            <a:spLocks noGrp="1"/>
          </p:cNvSpPr>
          <p:nvPr>
            <p:ph type="title"/>
          </p:nvPr>
        </p:nvSpPr>
        <p:spPr>
          <a:xfrm>
            <a:off x="235664" y="330199"/>
            <a:ext cx="7166774" cy="861265"/>
          </a:xfrm>
        </p:spPr>
        <p:txBody>
          <a:bodyPr>
            <a:normAutofit/>
          </a:bodyPr>
          <a:lstStyle/>
          <a:p>
            <a:pPr>
              <a:defRPr b="0" i="0"/>
            </a:pPr>
            <a:r>
              <a:rPr lang="x-none" sz="3000"/>
              <a:t>Strategic research area 2014–2023</a:t>
            </a:r>
          </a:p>
        </p:txBody>
      </p:sp>
      <p:sp>
        <p:nvSpPr>
          <p:cNvPr id="10" name="TekstSylinder 9"/>
          <p:cNvSpPr txBox="1"/>
          <p:nvPr/>
        </p:nvSpPr>
        <p:spPr>
          <a:xfrm>
            <a:off x="7538657" y="1435832"/>
            <a:ext cx="1014504" cy="507831"/>
          </a:xfrm>
          <a:prstGeom prst="rect">
            <a:avLst/>
          </a:prstGeom>
          <a:noFill/>
        </p:spPr>
        <p:txBody>
          <a:bodyPr wrap="square" rtlCol="0">
            <a:spAutoFit/>
          </a:bodyPr>
          <a:lstStyle/>
          <a:p>
            <a:pPr>
              <a:defRPr b="0" i="0"/>
            </a:pPr>
            <a:r>
              <a:rPr lang="x-none" sz="900"/>
              <a:t>Director </a:t>
            </a:r>
            <a:br>
              <a:rPr lang="x-none" sz="900"/>
            </a:br>
            <a:r>
              <a:rPr lang="x-none" sz="900"/>
              <a:t>Johan E. Hustad</a:t>
            </a:r>
          </a:p>
        </p:txBody>
      </p:sp>
      <p:sp>
        <p:nvSpPr>
          <p:cNvPr id="12" name="TekstSylinder 11"/>
          <p:cNvSpPr txBox="1"/>
          <p:nvPr/>
        </p:nvSpPr>
        <p:spPr>
          <a:xfrm>
            <a:off x="3300293" y="1331958"/>
            <a:ext cx="2348720" cy="300082"/>
          </a:xfrm>
          <a:prstGeom prst="rect">
            <a:avLst/>
          </a:prstGeom>
          <a:noFill/>
        </p:spPr>
        <p:txBody>
          <a:bodyPr wrap="none" rtlCol="0">
            <a:spAutoFit/>
          </a:bodyPr>
          <a:lstStyle/>
          <a:p>
            <a:pPr>
              <a:defRPr b="0" i="0"/>
            </a:pPr>
            <a:r>
              <a:rPr lang="x-none" sz="1350"/>
              <a:t>– Energy for a better society</a:t>
            </a:r>
          </a:p>
        </p:txBody>
      </p:sp>
      <p:pic>
        <p:nvPicPr>
          <p:cNvPr id="15" name="Bilde 14"/>
          <p:cNvPicPr>
            <a:picLocks noChangeAspect="1"/>
          </p:cNvPicPr>
          <p:nvPr/>
        </p:nvPicPr>
        <p:blipFill>
          <a:blip r:embed="rId4">
            <a:extLst>
              <a:ext uri="{28A0092B-C50C-407E-A947-70E740481C1C}">
                <a14:useLocalDpi xmlns:a14="http://schemas.microsoft.com/office/drawing/2010/main" val="0"/>
              </a:ext>
            </a:extLst>
          </a:blip>
          <a:stretch/>
        </p:blipFill>
        <p:spPr>
          <a:xfrm>
            <a:off x="7583871" y="442255"/>
            <a:ext cx="841451" cy="993578"/>
          </a:xfrm>
          <a:prstGeom prst="rect">
            <a:avLst/>
          </a:prstGeom>
        </p:spPr>
      </p:pic>
      <p:sp>
        <p:nvSpPr>
          <p:cNvPr id="16" name="TekstSylinder 15"/>
          <p:cNvSpPr txBox="1"/>
          <p:nvPr/>
        </p:nvSpPr>
        <p:spPr>
          <a:xfrm>
            <a:off x="4087908" y="4682923"/>
            <a:ext cx="1300356" cy="230832"/>
          </a:xfrm>
          <a:prstGeom prst="rect">
            <a:avLst/>
          </a:prstGeom>
          <a:noFill/>
        </p:spPr>
        <p:txBody>
          <a:bodyPr wrap="none" rtlCol="0">
            <a:spAutoFit/>
          </a:bodyPr>
          <a:lstStyle/>
          <a:p>
            <a:pPr>
              <a:defRPr b="0" i="0"/>
            </a:pPr>
            <a:r>
              <a:rPr lang="x-none" sz="900"/>
              <a:t>www.ntnu.edu/energy</a:t>
            </a:r>
          </a:p>
        </p:txBody>
      </p:sp>
      <p:sp>
        <p:nvSpPr>
          <p:cNvPr id="14" name="Rektangel 13"/>
          <p:cNvSpPr/>
          <p:nvPr/>
        </p:nvSpPr>
        <p:spPr>
          <a:xfrm>
            <a:off x="352223" y="2087829"/>
            <a:ext cx="4106132" cy="2505761"/>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7" name="TekstSylinder 16"/>
          <p:cNvSpPr txBox="1"/>
          <p:nvPr/>
        </p:nvSpPr>
        <p:spPr>
          <a:xfrm>
            <a:off x="547640" y="2290884"/>
            <a:ext cx="3696383" cy="2250616"/>
          </a:xfrm>
          <a:prstGeom prst="rect">
            <a:avLst/>
          </a:prstGeom>
          <a:noFill/>
        </p:spPr>
        <p:txBody>
          <a:bodyPr wrap="square" rtlCol="0">
            <a:spAutoFit/>
          </a:bodyPr>
          <a:lstStyle/>
          <a:p>
            <a:pPr marL="214313" indent="-214313">
              <a:buFont typeface="Wingdings" charset="2"/>
              <a:buChar char="§"/>
              <a:defRPr b="0" i="0"/>
            </a:pPr>
            <a:r>
              <a:rPr lang="x-none" sz="1275"/>
              <a:t>Help to increase interdisciplinary cooperation and research in the field of energy </a:t>
            </a:r>
          </a:p>
          <a:p>
            <a:pPr marL="214313" indent="-214313">
              <a:buFont typeface="Wingdings" charset="2"/>
              <a:buChar char="§"/>
              <a:defRPr b="0" i="0"/>
            </a:pPr>
            <a:r>
              <a:rPr lang="x-none" sz="1275"/>
              <a:t>Improve access to funding for energy environments</a:t>
            </a:r>
          </a:p>
          <a:p>
            <a:pPr marL="214313" indent="-214313">
              <a:buFont typeface="Wingdings" charset="2"/>
              <a:buChar char="§"/>
              <a:defRPr b="0" i="0"/>
            </a:pPr>
            <a:r>
              <a:rPr lang="x-none" sz="1275"/>
              <a:t>Connect NTNU’s energy environments with external stakeholders, both industry/business and research partners</a:t>
            </a:r>
          </a:p>
          <a:p>
            <a:pPr marL="214313" indent="-214313">
              <a:buFont typeface="Wingdings" charset="2"/>
              <a:buChar char="§"/>
              <a:defRPr b="0" i="0"/>
            </a:pPr>
            <a:r>
              <a:rPr lang="x-none" sz="1275"/>
              <a:t>Contribute a knowledge base to key players in society</a:t>
            </a:r>
          </a:p>
          <a:p>
            <a:pPr marL="214313" indent="-214313">
              <a:buFont typeface="Wingdings" charset="2"/>
              <a:buChar char="§"/>
              <a:defRPr b="0" i="0"/>
            </a:pPr>
            <a:r>
              <a:rPr lang="x-none" sz="1275"/>
              <a:t>Help to increase innovation from the energy environments</a:t>
            </a:r>
          </a:p>
        </p:txBody>
      </p:sp>
      <p:sp>
        <p:nvSpPr>
          <p:cNvPr id="18" name="Rektangel 17"/>
          <p:cNvSpPr/>
          <p:nvPr/>
        </p:nvSpPr>
        <p:spPr>
          <a:xfrm>
            <a:off x="618980" y="1863208"/>
            <a:ext cx="774004"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9" name="TekstSylinder 18"/>
          <p:cNvSpPr txBox="1"/>
          <p:nvPr/>
        </p:nvSpPr>
        <p:spPr>
          <a:xfrm>
            <a:off x="618980" y="1917378"/>
            <a:ext cx="774003" cy="288541"/>
          </a:xfrm>
          <a:prstGeom prst="rect">
            <a:avLst/>
          </a:prstGeom>
          <a:noFill/>
        </p:spPr>
        <p:txBody>
          <a:bodyPr wrap="square" rtlCol="0" anchor="t" anchorCtr="0">
            <a:spAutoFit/>
          </a:bodyPr>
          <a:lstStyle/>
          <a:p>
            <a:pPr lvl="0">
              <a:defRPr b="0" i="0"/>
            </a:pPr>
            <a:r>
              <a:rPr lang="x-none" sz="1275">
                <a:solidFill>
                  <a:schemeClr val="bg1"/>
                </a:solidFill>
              </a:rPr>
              <a:t>GOALS</a:t>
            </a:r>
          </a:p>
        </p:txBody>
      </p:sp>
      <p:sp>
        <p:nvSpPr>
          <p:cNvPr id="20" name="Rektangel 19"/>
          <p:cNvSpPr/>
          <p:nvPr/>
        </p:nvSpPr>
        <p:spPr>
          <a:xfrm>
            <a:off x="5385446" y="2095212"/>
            <a:ext cx="3404100" cy="1585274"/>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1" name="TekstSylinder 20"/>
          <p:cNvSpPr txBox="1"/>
          <p:nvPr/>
        </p:nvSpPr>
        <p:spPr>
          <a:xfrm>
            <a:off x="5580863" y="2305886"/>
            <a:ext cx="3208683" cy="1384995"/>
          </a:xfrm>
          <a:prstGeom prst="rect">
            <a:avLst/>
          </a:prstGeom>
          <a:noFill/>
        </p:spPr>
        <p:txBody>
          <a:bodyPr wrap="square" rtlCol="0">
            <a:spAutoFit/>
          </a:bodyPr>
          <a:lstStyle/>
          <a:p>
            <a:pPr marL="214313" indent="-214313">
              <a:buFont typeface="Wingdings" charset="2"/>
              <a:buChar char="§"/>
              <a:defRPr b="0" i="0"/>
            </a:pPr>
            <a:r>
              <a:rPr lang="x-none" sz="1200"/>
              <a:t>Renewable energy sources</a:t>
            </a:r>
          </a:p>
          <a:p>
            <a:pPr marL="214313" indent="-214313">
              <a:buFont typeface="Wingdings" charset="2"/>
              <a:buChar char="§"/>
              <a:defRPr b="0" i="0"/>
            </a:pPr>
            <a:r>
              <a:rPr lang="x-none" sz="1200"/>
              <a:t>Energy storage</a:t>
            </a:r>
          </a:p>
          <a:p>
            <a:pPr marL="214313" indent="-214313">
              <a:buFont typeface="Wingdings" charset="2"/>
              <a:buChar char="§"/>
              <a:defRPr b="0" i="0"/>
            </a:pPr>
            <a:r>
              <a:rPr lang="x-none" sz="1200"/>
              <a:t>Energy efficiency in buildings and industry</a:t>
            </a:r>
          </a:p>
          <a:p>
            <a:pPr marL="214313" indent="-214313">
              <a:buFont typeface="Wingdings" charset="2"/>
              <a:buChar char="§"/>
              <a:defRPr b="0" i="0"/>
            </a:pPr>
            <a:r>
              <a:rPr lang="x-none" sz="1200"/>
              <a:t>Integrated energy systems</a:t>
            </a:r>
          </a:p>
          <a:p>
            <a:pPr marL="214313" indent="-214313">
              <a:buFont typeface="Wingdings" charset="2"/>
              <a:buChar char="§"/>
              <a:defRPr b="0" i="0"/>
            </a:pPr>
            <a:r>
              <a:rPr lang="x-none" sz="1200"/>
              <a:t>Low-emission transport </a:t>
            </a:r>
          </a:p>
          <a:p>
            <a:pPr marL="214313" indent="-214313">
              <a:buFont typeface="Wingdings" charset="2"/>
              <a:buChar char="§"/>
              <a:defRPr b="0" i="0"/>
            </a:pPr>
            <a:r>
              <a:rPr lang="x-none" sz="1200"/>
              <a:t>Development of knowledge and policy </a:t>
            </a:r>
          </a:p>
        </p:txBody>
      </p:sp>
      <p:sp>
        <p:nvSpPr>
          <p:cNvPr id="22" name="Rektangel 21"/>
          <p:cNvSpPr/>
          <p:nvPr/>
        </p:nvSpPr>
        <p:spPr>
          <a:xfrm>
            <a:off x="5652202" y="1870589"/>
            <a:ext cx="803964"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3" name="TekstSylinder 22"/>
          <p:cNvSpPr txBox="1"/>
          <p:nvPr/>
        </p:nvSpPr>
        <p:spPr>
          <a:xfrm>
            <a:off x="5698436" y="1924760"/>
            <a:ext cx="803964" cy="276999"/>
          </a:xfrm>
          <a:prstGeom prst="rect">
            <a:avLst/>
          </a:prstGeom>
          <a:noFill/>
        </p:spPr>
        <p:txBody>
          <a:bodyPr wrap="square" rtlCol="0">
            <a:spAutoFit/>
          </a:bodyPr>
          <a:lstStyle/>
          <a:p>
            <a:pPr lvl="0">
              <a:defRPr b="0" i="0"/>
            </a:pPr>
            <a:r>
              <a:rPr lang="x-none" sz="1200">
                <a:solidFill>
                  <a:schemeClr val="bg1"/>
                </a:solidFill>
              </a:rPr>
              <a:t>AREAS</a:t>
            </a:r>
          </a:p>
        </p:txBody>
      </p:sp>
      <p:pic>
        <p:nvPicPr>
          <p:cNvPr id="3" name="Bilde 2"/>
          <p:cNvPicPr>
            <a:picLocks noChangeAspect="1"/>
          </p:cNvPicPr>
          <p:nvPr/>
        </p:nvPicPr>
        <p:blipFill rotWithShape="1">
          <a:blip r:embed="rId5" cstate="print">
            <a:extLst>
              <a:ext uri="{28A0092B-C50C-407E-A947-70E740481C1C}">
                <a14:useLocalDpi xmlns:a14="http://schemas.microsoft.com/office/drawing/2010/main" val="0"/>
              </a:ext>
            </a:extLst>
          </a:blip>
          <a:srcRect l="24343" b="19328"/>
          <a:stretch/>
        </p:blipFill>
        <p:spPr>
          <a:xfrm>
            <a:off x="237053" y="986940"/>
            <a:ext cx="3063240" cy="653342"/>
          </a:xfrm>
          <a:prstGeom prst="rect">
            <a:avLst/>
          </a:prstGeom>
        </p:spPr>
      </p:pic>
    </p:spTree>
    <p:extLst>
      <p:ext uri="{BB962C8B-B14F-4D97-AF65-F5344CB8AC3E}">
        <p14:creationId xmlns:p14="http://schemas.microsoft.com/office/powerpoint/2010/main" val="1265269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9706" y="327443"/>
            <a:ext cx="7886700" cy="810942"/>
          </a:xfrm>
        </p:spPr>
        <p:txBody>
          <a:bodyPr>
            <a:normAutofit/>
          </a:bodyPr>
          <a:lstStyle/>
          <a:p>
            <a:pPr>
              <a:defRPr b="0" i="0"/>
            </a:pPr>
            <a:r>
              <a:rPr lang="x-none" sz="3000"/>
              <a:t>Strategic research area 2014–2023</a:t>
            </a:r>
          </a:p>
        </p:txBody>
      </p:sp>
      <p:sp>
        <p:nvSpPr>
          <p:cNvPr id="4" name="TekstSylinder 3"/>
          <p:cNvSpPr txBox="1"/>
          <p:nvPr/>
        </p:nvSpPr>
        <p:spPr>
          <a:xfrm>
            <a:off x="3310978" y="1341196"/>
            <a:ext cx="3656770" cy="300082"/>
          </a:xfrm>
          <a:prstGeom prst="rect">
            <a:avLst/>
          </a:prstGeom>
          <a:noFill/>
        </p:spPr>
        <p:txBody>
          <a:bodyPr wrap="none" rtlCol="0">
            <a:spAutoFit/>
          </a:bodyPr>
          <a:lstStyle/>
          <a:p>
            <a:pPr>
              <a:defRPr b="0" i="0"/>
            </a:pPr>
            <a:r>
              <a:rPr lang="nb-NO" sz="1350"/>
              <a:t>–</a:t>
            </a:r>
            <a:r>
              <a:rPr lang="x-none" sz="1350"/>
              <a:t> Innovative solutions to complex challenges </a:t>
            </a:r>
          </a:p>
        </p:txBody>
      </p:sp>
      <p:sp>
        <p:nvSpPr>
          <p:cNvPr id="7" name="TekstSylinder 6"/>
          <p:cNvSpPr txBox="1"/>
          <p:nvPr/>
        </p:nvSpPr>
        <p:spPr>
          <a:xfrm>
            <a:off x="7567358" y="1513901"/>
            <a:ext cx="1107996" cy="369332"/>
          </a:xfrm>
          <a:prstGeom prst="rect">
            <a:avLst/>
          </a:prstGeom>
          <a:noFill/>
        </p:spPr>
        <p:txBody>
          <a:bodyPr wrap="none" rtlCol="0">
            <a:spAutoFit/>
          </a:bodyPr>
          <a:lstStyle/>
          <a:p>
            <a:pPr>
              <a:defRPr b="0" i="0"/>
            </a:pPr>
            <a:r>
              <a:rPr lang="x-none" sz="900"/>
              <a:t>Director</a:t>
            </a:r>
            <a:br>
              <a:rPr lang="x-none" sz="900"/>
            </a:br>
            <a:r>
              <a:rPr lang="x-none" sz="900"/>
              <a:t>Magnus Steigedal</a:t>
            </a: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p:blipFill>
        <p:spPr>
          <a:xfrm>
            <a:off x="7630762" y="502543"/>
            <a:ext cx="856509" cy="1011359"/>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rcRect l="9758"/>
          <a:stretch/>
        </p:blipFill>
        <p:spPr>
          <a:xfrm>
            <a:off x="5037868" y="3185268"/>
            <a:ext cx="4106132" cy="1777150"/>
          </a:xfrm>
          <a:prstGeom prst="rect">
            <a:avLst/>
          </a:prstGeom>
        </p:spPr>
      </p:pic>
      <p:sp>
        <p:nvSpPr>
          <p:cNvPr id="10" name="TekstSylinder 9"/>
          <p:cNvSpPr txBox="1"/>
          <p:nvPr/>
        </p:nvSpPr>
        <p:spPr>
          <a:xfrm>
            <a:off x="3599967" y="4806770"/>
            <a:ext cx="1261884" cy="230832"/>
          </a:xfrm>
          <a:prstGeom prst="rect">
            <a:avLst/>
          </a:prstGeom>
          <a:noFill/>
        </p:spPr>
        <p:txBody>
          <a:bodyPr wrap="none" rtlCol="0">
            <a:spAutoFit/>
          </a:bodyPr>
          <a:lstStyle/>
          <a:p>
            <a:pPr>
              <a:defRPr b="0" i="0"/>
            </a:pPr>
            <a:r>
              <a:rPr lang="x-none" sz="900"/>
              <a:t>www.ntnu.edu/health</a:t>
            </a:r>
          </a:p>
        </p:txBody>
      </p:sp>
      <p:sp>
        <p:nvSpPr>
          <p:cNvPr id="27" name="Rektangel 26"/>
          <p:cNvSpPr/>
          <p:nvPr/>
        </p:nvSpPr>
        <p:spPr>
          <a:xfrm>
            <a:off x="0" y="2135477"/>
            <a:ext cx="4760065" cy="2403443"/>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8" name="TekstSylinder 27"/>
          <p:cNvSpPr txBox="1"/>
          <p:nvPr/>
        </p:nvSpPr>
        <p:spPr>
          <a:xfrm>
            <a:off x="195418" y="2346153"/>
            <a:ext cx="4573781" cy="2054409"/>
          </a:xfrm>
          <a:prstGeom prst="rect">
            <a:avLst/>
          </a:prstGeom>
          <a:noFill/>
        </p:spPr>
        <p:txBody>
          <a:bodyPr wrap="square" rtlCol="0">
            <a:spAutoFit/>
          </a:bodyPr>
          <a:lstStyle/>
          <a:p>
            <a:pPr lvl="0">
              <a:defRPr b="0" i="0"/>
            </a:pPr>
            <a:r>
              <a:rPr lang="x-none" sz="1275" b="1"/>
              <a:t>Health promotion, disease prevention and empowerment</a:t>
            </a:r>
          </a:p>
          <a:p>
            <a:pPr marL="214313" indent="-214313">
              <a:buFont typeface="Wingdings" charset="2"/>
              <a:buChar char="§"/>
              <a:defRPr b="0" i="0"/>
            </a:pPr>
            <a:r>
              <a:rPr lang="x-none" sz="1275"/>
              <a:t>Gaming technology in rehabilitation</a:t>
            </a:r>
          </a:p>
          <a:p>
            <a:pPr lvl="0">
              <a:defRPr b="0" i="0"/>
            </a:pPr>
            <a:endParaRPr lang="nb-NO" sz="1275"/>
          </a:p>
          <a:p>
            <a:pPr lvl="0">
              <a:defRPr b="0" i="0"/>
            </a:pPr>
            <a:r>
              <a:rPr lang="x-none" sz="1275" b="1"/>
              <a:t>Diagnostics and treatment</a:t>
            </a:r>
          </a:p>
          <a:p>
            <a:pPr marL="214313" indent="-214313">
              <a:buFont typeface="Wingdings" charset="2"/>
              <a:buChar char="§"/>
              <a:defRPr b="0" i="0"/>
            </a:pPr>
            <a:r>
              <a:rPr lang="x-none" sz="1275"/>
              <a:t>Precision medicine – more effective treatment</a:t>
            </a:r>
          </a:p>
          <a:p>
            <a:pPr lvl="0">
              <a:defRPr b="0" i="0"/>
            </a:pPr>
            <a:endParaRPr lang="nb-NO" sz="1275"/>
          </a:p>
          <a:p>
            <a:pPr lvl="0">
              <a:defRPr b="0" i="0"/>
            </a:pPr>
            <a:r>
              <a:rPr lang="x-none" sz="1275" b="1"/>
              <a:t>ICT, welfare services and organization of health services</a:t>
            </a:r>
          </a:p>
          <a:p>
            <a:pPr marL="214313" indent="-214313">
              <a:buFont typeface="Wingdings" charset="2"/>
              <a:buChar char="§"/>
              <a:defRPr b="0" i="0"/>
            </a:pPr>
            <a:r>
              <a:rPr lang="x-none" sz="1275"/>
              <a:t>Inequalities in health – effective introduction of technology</a:t>
            </a:r>
          </a:p>
          <a:p>
            <a:pPr marL="214313" indent="-214313">
              <a:buFont typeface="Wingdings" charset="2"/>
              <a:buChar char="§"/>
              <a:defRPr b="0" i="0"/>
            </a:pPr>
            <a:r>
              <a:rPr lang="x-none" sz="1275"/>
              <a:t>Better resource utilization</a:t>
            </a:r>
          </a:p>
          <a:p>
            <a:pPr marL="214313" indent="-214313">
              <a:buFont typeface="Wingdings" charset="2"/>
              <a:buChar char="§"/>
              <a:defRPr b="0" i="0"/>
            </a:pPr>
            <a:r>
              <a:rPr lang="x-none" sz="1275"/>
              <a:t>Effective treatment of patients</a:t>
            </a:r>
          </a:p>
        </p:txBody>
      </p:sp>
      <p:sp>
        <p:nvSpPr>
          <p:cNvPr id="29" name="Rektangel 28"/>
          <p:cNvSpPr/>
          <p:nvPr/>
        </p:nvSpPr>
        <p:spPr>
          <a:xfrm>
            <a:off x="266758" y="1910855"/>
            <a:ext cx="833848"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30" name="TekstSylinder 29"/>
          <p:cNvSpPr txBox="1"/>
          <p:nvPr/>
        </p:nvSpPr>
        <p:spPr>
          <a:xfrm>
            <a:off x="312991" y="1965026"/>
            <a:ext cx="1310312" cy="276999"/>
          </a:xfrm>
          <a:prstGeom prst="rect">
            <a:avLst/>
          </a:prstGeom>
          <a:noFill/>
        </p:spPr>
        <p:txBody>
          <a:bodyPr wrap="square" rtlCol="0">
            <a:spAutoFit/>
          </a:bodyPr>
          <a:lstStyle/>
          <a:p>
            <a:pPr lvl="0">
              <a:defRPr b="0" i="0"/>
            </a:pPr>
            <a:r>
              <a:rPr lang="x-none" sz="1200">
                <a:solidFill>
                  <a:schemeClr val="bg1"/>
                </a:solidFill>
              </a:rPr>
              <a:t>AREAS</a:t>
            </a:r>
          </a:p>
        </p:txBody>
      </p:sp>
      <p:sp>
        <p:nvSpPr>
          <p:cNvPr id="31" name="Rektangel 30"/>
          <p:cNvSpPr/>
          <p:nvPr/>
        </p:nvSpPr>
        <p:spPr>
          <a:xfrm>
            <a:off x="5037868" y="2135477"/>
            <a:ext cx="4106132" cy="1052761"/>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32" name="TekstSylinder 31"/>
          <p:cNvSpPr txBox="1"/>
          <p:nvPr/>
        </p:nvSpPr>
        <p:spPr>
          <a:xfrm>
            <a:off x="5233284" y="2346152"/>
            <a:ext cx="3790066" cy="651525"/>
          </a:xfrm>
          <a:prstGeom prst="rect">
            <a:avLst/>
          </a:prstGeom>
          <a:noFill/>
        </p:spPr>
        <p:txBody>
          <a:bodyPr wrap="square" rtlCol="0">
            <a:spAutoFit/>
          </a:bodyPr>
          <a:lstStyle/>
          <a:p>
            <a:pPr marL="214313" lvl="1" indent="-214313" defTabSz="500063">
              <a:lnSpc>
                <a:spcPct val="90000"/>
              </a:lnSpc>
              <a:spcBef>
                <a:spcPct val="0"/>
              </a:spcBef>
              <a:spcAft>
                <a:spcPct val="15000"/>
              </a:spcAft>
              <a:buFont typeface="Wingdings" charset="2"/>
              <a:buChar char="§"/>
              <a:defRPr b="0" i="0"/>
            </a:pPr>
            <a:r>
              <a:rPr lang="x-none" sz="1275"/>
              <a:t>Develop new expert communities and new skills, emphasizing sustainable health services</a:t>
            </a:r>
          </a:p>
          <a:p>
            <a:pPr marL="214313" lvl="1" indent="-214313" defTabSz="500063">
              <a:lnSpc>
                <a:spcPct val="90000"/>
              </a:lnSpc>
              <a:spcBef>
                <a:spcPct val="0"/>
              </a:spcBef>
              <a:spcAft>
                <a:spcPct val="15000"/>
              </a:spcAft>
              <a:buFont typeface="Wingdings" charset="2"/>
              <a:buChar char="§"/>
              <a:defRPr b="0" i="0"/>
            </a:pPr>
            <a:r>
              <a:rPr lang="x-none" sz="1275"/>
              <a:t>Help to improve global health </a:t>
            </a:r>
          </a:p>
        </p:txBody>
      </p:sp>
      <p:sp>
        <p:nvSpPr>
          <p:cNvPr id="33" name="Rektangel 32"/>
          <p:cNvSpPr/>
          <p:nvPr/>
        </p:nvSpPr>
        <p:spPr>
          <a:xfrm>
            <a:off x="5304625" y="1910855"/>
            <a:ext cx="833848"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34" name="TekstSylinder 33"/>
          <p:cNvSpPr txBox="1"/>
          <p:nvPr/>
        </p:nvSpPr>
        <p:spPr>
          <a:xfrm>
            <a:off x="5304625" y="1965025"/>
            <a:ext cx="833847" cy="288541"/>
          </a:xfrm>
          <a:prstGeom prst="rect">
            <a:avLst/>
          </a:prstGeom>
          <a:noFill/>
        </p:spPr>
        <p:txBody>
          <a:bodyPr wrap="square" rtlCol="0">
            <a:spAutoFit/>
          </a:bodyPr>
          <a:lstStyle/>
          <a:p>
            <a:pPr lvl="0">
              <a:defRPr b="0" i="0"/>
            </a:pPr>
            <a:r>
              <a:rPr lang="x-none" sz="1275">
                <a:solidFill>
                  <a:schemeClr val="bg1"/>
                </a:solidFill>
              </a:rPr>
              <a:t> GOALS</a:t>
            </a:r>
          </a:p>
        </p:txBody>
      </p:sp>
      <p:pic>
        <p:nvPicPr>
          <p:cNvPr id="3" name="Bilde 2"/>
          <p:cNvPicPr>
            <a:picLocks noChangeAspect="1"/>
          </p:cNvPicPr>
          <p:nvPr/>
        </p:nvPicPr>
        <p:blipFill rotWithShape="1">
          <a:blip r:embed="rId5" cstate="print">
            <a:extLst>
              <a:ext uri="{28A0092B-C50C-407E-A947-70E740481C1C}">
                <a14:useLocalDpi xmlns:a14="http://schemas.microsoft.com/office/drawing/2010/main" val="0"/>
              </a:ext>
            </a:extLst>
          </a:blip>
          <a:srcRect l="25201" b="25236"/>
          <a:stretch/>
        </p:blipFill>
        <p:spPr>
          <a:xfrm>
            <a:off x="266758" y="1028267"/>
            <a:ext cx="3044220" cy="608630"/>
          </a:xfrm>
          <a:prstGeom prst="rect">
            <a:avLst/>
          </a:prstGeom>
        </p:spPr>
      </p:pic>
    </p:spTree>
    <p:extLst>
      <p:ext uri="{BB962C8B-B14F-4D97-AF65-F5344CB8AC3E}">
        <p14:creationId xmlns:p14="http://schemas.microsoft.com/office/powerpoint/2010/main" val="552520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5949" y="1101158"/>
            <a:ext cx="7886700" cy="994172"/>
          </a:xfrm>
        </p:spPr>
        <p:txBody>
          <a:bodyPr>
            <a:normAutofit fontScale="90000"/>
          </a:bodyPr>
          <a:lstStyle/>
          <a:p>
            <a:pPr>
              <a:defRPr b="0" i="0"/>
            </a:pPr>
            <a:r>
              <a:rPr lang="x-none" sz="3000" dirty="0"/>
              <a:t>Research at NTNU – structure</a:t>
            </a:r>
            <a:r>
              <a:rPr lang="nb-NO" sz="3000" dirty="0"/>
              <a:t> in </a:t>
            </a:r>
            <a:r>
              <a:rPr lang="nb-NO" sz="3000" dirty="0" err="1"/>
              <a:t>this</a:t>
            </a:r>
            <a:r>
              <a:rPr lang="nb-NO" sz="3000" dirty="0"/>
              <a:t> </a:t>
            </a:r>
            <a:r>
              <a:rPr lang="nb-NO" sz="3000" dirty="0" err="1"/>
              <a:t>presentation</a:t>
            </a:r>
            <a:endParaRPr lang="x-none" sz="3000" dirty="0"/>
          </a:p>
        </p:txBody>
      </p:sp>
      <p:grpSp>
        <p:nvGrpSpPr>
          <p:cNvPr id="15" name="Gruppe 14"/>
          <p:cNvGrpSpPr/>
          <p:nvPr/>
        </p:nvGrpSpPr>
        <p:grpSpPr>
          <a:xfrm>
            <a:off x="329809" y="2217265"/>
            <a:ext cx="1549207" cy="989613"/>
            <a:chOff x="439745" y="4683136"/>
            <a:chExt cx="2065609" cy="1319484"/>
          </a:xfrm>
        </p:grpSpPr>
        <p:sp>
          <p:nvSpPr>
            <p:cNvPr id="6" name="Avrundet rektangel 5"/>
            <p:cNvSpPr/>
            <p:nvPr/>
          </p:nvSpPr>
          <p:spPr>
            <a:xfrm>
              <a:off x="439745" y="4683136"/>
              <a:ext cx="2063755" cy="1319484"/>
            </a:xfrm>
            <a:prstGeom prst="round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7" name="TekstSylinder 6"/>
            <p:cNvSpPr txBox="1"/>
            <p:nvPr/>
          </p:nvSpPr>
          <p:spPr>
            <a:xfrm>
              <a:off x="649896" y="4743352"/>
              <a:ext cx="1855458" cy="1169551"/>
            </a:xfrm>
            <a:prstGeom prst="rect">
              <a:avLst/>
            </a:prstGeom>
            <a:noFill/>
          </p:spPr>
          <p:txBody>
            <a:bodyPr wrap="square" rtlCol="0">
              <a:spAutoFit/>
            </a:bodyPr>
            <a:lstStyle/>
            <a:p>
              <a:pPr lvl="0">
                <a:defRPr b="0" i="0"/>
              </a:pPr>
              <a:r>
                <a:rPr lang="x-none" sz="1500">
                  <a:solidFill>
                    <a:srgbClr val="FFFFFF"/>
                  </a:solidFill>
                </a:rPr>
                <a:t>Resources</a:t>
              </a:r>
            </a:p>
            <a:p>
              <a:pPr marL="214313" indent="-214313">
                <a:buFont typeface="Wingdings" charset="2"/>
                <a:buChar char="§"/>
                <a:defRPr b="0" i="0"/>
              </a:pPr>
              <a:r>
                <a:rPr lang="x-none" sz="1200">
                  <a:solidFill>
                    <a:srgbClr val="FFFFFF"/>
                  </a:solidFill>
                </a:rPr>
                <a:t>People</a:t>
              </a:r>
            </a:p>
            <a:p>
              <a:pPr marL="214313" indent="-214313">
                <a:buFont typeface="Wingdings" charset="2"/>
                <a:buChar char="§"/>
                <a:defRPr b="0" i="0"/>
              </a:pPr>
              <a:r>
                <a:rPr lang="x-none" sz="1200">
                  <a:solidFill>
                    <a:srgbClr val="FFFFFF"/>
                  </a:solidFill>
                </a:rPr>
                <a:t>Funding</a:t>
              </a:r>
            </a:p>
            <a:p>
              <a:pPr marL="214313" indent="-214313">
                <a:buFont typeface="Wingdings" charset="2"/>
                <a:buChar char="§"/>
                <a:defRPr b="0" i="0"/>
              </a:pPr>
              <a:r>
                <a:rPr lang="x-none" sz="1200">
                  <a:solidFill>
                    <a:srgbClr val="FFFFFF"/>
                  </a:solidFill>
                </a:rPr>
                <a:t>Infrastructure</a:t>
              </a:r>
            </a:p>
          </p:txBody>
        </p:sp>
      </p:grpSp>
      <p:sp>
        <p:nvSpPr>
          <p:cNvPr id="10" name="Pil høyre 9"/>
          <p:cNvSpPr/>
          <p:nvPr/>
        </p:nvSpPr>
        <p:spPr>
          <a:xfrm>
            <a:off x="1555132" y="1876697"/>
            <a:ext cx="7161434" cy="1683920"/>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grpSp>
        <p:nvGrpSpPr>
          <p:cNvPr id="16" name="Gruppe 15"/>
          <p:cNvGrpSpPr/>
          <p:nvPr/>
        </p:nvGrpSpPr>
        <p:grpSpPr>
          <a:xfrm>
            <a:off x="2726041" y="2221928"/>
            <a:ext cx="1549207" cy="989613"/>
            <a:chOff x="3049961" y="4689354"/>
            <a:chExt cx="2065609" cy="1319484"/>
          </a:xfrm>
        </p:grpSpPr>
        <p:sp>
          <p:nvSpPr>
            <p:cNvPr id="11" name="Avrundet rektangel 10"/>
            <p:cNvSpPr/>
            <p:nvPr/>
          </p:nvSpPr>
          <p:spPr>
            <a:xfrm>
              <a:off x="3049961" y="4689354"/>
              <a:ext cx="2063755" cy="1319484"/>
            </a:xfrm>
            <a:prstGeom prst="round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2" name="TekstSylinder 11"/>
            <p:cNvSpPr txBox="1"/>
            <p:nvPr/>
          </p:nvSpPr>
          <p:spPr>
            <a:xfrm>
              <a:off x="3260112" y="4749570"/>
              <a:ext cx="1855458" cy="923329"/>
            </a:xfrm>
            <a:prstGeom prst="rect">
              <a:avLst/>
            </a:prstGeom>
            <a:noFill/>
          </p:spPr>
          <p:txBody>
            <a:bodyPr wrap="square" rtlCol="0">
              <a:spAutoFit/>
            </a:bodyPr>
            <a:lstStyle/>
            <a:p>
              <a:pPr lvl="0">
                <a:defRPr b="0" i="0"/>
              </a:pPr>
              <a:r>
                <a:rPr lang="x-none" sz="1500">
                  <a:solidFill>
                    <a:srgbClr val="FFFFFF"/>
                  </a:solidFill>
                </a:rPr>
                <a:t>Instruments</a:t>
              </a:r>
            </a:p>
            <a:p>
              <a:pPr marL="214313" indent="-214313">
                <a:buFont typeface="Wingdings" charset="2"/>
                <a:buChar char="§"/>
                <a:defRPr b="0" i="0"/>
              </a:pPr>
              <a:r>
                <a:rPr lang="x-none" sz="1200">
                  <a:solidFill>
                    <a:srgbClr val="FFFFFF"/>
                  </a:solidFill>
                </a:rPr>
                <a:t>Internal</a:t>
              </a:r>
            </a:p>
            <a:p>
              <a:pPr marL="214313" indent="-214313">
                <a:buFont typeface="Wingdings" charset="2"/>
                <a:buChar char="§"/>
                <a:defRPr b="0" i="0"/>
              </a:pPr>
              <a:r>
                <a:rPr lang="x-none" sz="1200">
                  <a:solidFill>
                    <a:srgbClr val="FFFFFF"/>
                  </a:solidFill>
                </a:rPr>
                <a:t>External</a:t>
              </a:r>
            </a:p>
          </p:txBody>
        </p:sp>
      </p:grpSp>
      <p:grpSp>
        <p:nvGrpSpPr>
          <p:cNvPr id="17" name="Gruppe 16"/>
          <p:cNvGrpSpPr/>
          <p:nvPr/>
        </p:nvGrpSpPr>
        <p:grpSpPr>
          <a:xfrm>
            <a:off x="5103909" y="2221928"/>
            <a:ext cx="1549207" cy="989613"/>
            <a:chOff x="5599145" y="4689354"/>
            <a:chExt cx="2065609" cy="1319484"/>
          </a:xfrm>
        </p:grpSpPr>
        <p:sp>
          <p:nvSpPr>
            <p:cNvPr id="13" name="Avrundet rektangel 12"/>
            <p:cNvSpPr/>
            <p:nvPr/>
          </p:nvSpPr>
          <p:spPr>
            <a:xfrm>
              <a:off x="5599145" y="4689354"/>
              <a:ext cx="2063755" cy="1319484"/>
            </a:xfrm>
            <a:prstGeom prst="round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4" name="TekstSylinder 13"/>
            <p:cNvSpPr txBox="1"/>
            <p:nvPr/>
          </p:nvSpPr>
          <p:spPr>
            <a:xfrm>
              <a:off x="5809296" y="4749570"/>
              <a:ext cx="1855458" cy="1169551"/>
            </a:xfrm>
            <a:prstGeom prst="rect">
              <a:avLst/>
            </a:prstGeom>
            <a:noFill/>
          </p:spPr>
          <p:txBody>
            <a:bodyPr wrap="square" rtlCol="0">
              <a:spAutoFit/>
            </a:bodyPr>
            <a:lstStyle/>
            <a:p>
              <a:pPr lvl="0">
                <a:defRPr b="0" i="0"/>
              </a:pPr>
              <a:r>
                <a:rPr lang="x-none" sz="1500" dirty="0">
                  <a:solidFill>
                    <a:srgbClr val="FFFFFF"/>
                  </a:solidFill>
                </a:rPr>
                <a:t>Results</a:t>
              </a:r>
            </a:p>
            <a:p>
              <a:pPr marL="214313" indent="-214313">
                <a:buFont typeface="Wingdings" charset="2"/>
                <a:buChar char="§"/>
                <a:defRPr b="0" i="0"/>
              </a:pPr>
              <a:r>
                <a:rPr lang="x-none" sz="1200" dirty="0">
                  <a:solidFill>
                    <a:srgbClr val="FFFFFF"/>
                  </a:solidFill>
                </a:rPr>
                <a:t>Publications</a:t>
              </a:r>
            </a:p>
            <a:p>
              <a:pPr marL="214313" indent="-214313">
                <a:buFont typeface="Wingdings" charset="2"/>
                <a:buChar char="§"/>
                <a:defRPr b="0" i="0"/>
              </a:pPr>
              <a:r>
                <a:rPr lang="x-none" sz="1200" dirty="0">
                  <a:solidFill>
                    <a:srgbClr val="FFFFFF"/>
                  </a:solidFill>
                </a:rPr>
                <a:t>PhDs</a:t>
              </a:r>
            </a:p>
            <a:p>
              <a:pPr marL="214313" indent="-214313">
                <a:buFont typeface="Wingdings" charset="2"/>
                <a:buChar char="§"/>
                <a:defRPr b="0" i="0"/>
              </a:pPr>
              <a:r>
                <a:rPr lang="x-none" sz="1200" dirty="0">
                  <a:solidFill>
                    <a:srgbClr val="FFFFFF"/>
                  </a:solidFill>
                </a:rPr>
                <a:t>Collaboration </a:t>
              </a:r>
            </a:p>
          </p:txBody>
        </p:sp>
      </p:grpSp>
    </p:spTree>
    <p:extLst>
      <p:ext uri="{BB962C8B-B14F-4D97-AF65-F5344CB8AC3E}">
        <p14:creationId xmlns:p14="http://schemas.microsoft.com/office/powerpoint/2010/main" val="128241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ktangel 27"/>
          <p:cNvSpPr/>
          <p:nvPr/>
        </p:nvSpPr>
        <p:spPr>
          <a:xfrm>
            <a:off x="0" y="3848815"/>
            <a:ext cx="5607424" cy="796520"/>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 name="Tittel 1"/>
          <p:cNvSpPr>
            <a:spLocks noGrp="1"/>
          </p:cNvSpPr>
          <p:nvPr>
            <p:ph type="title"/>
          </p:nvPr>
        </p:nvSpPr>
        <p:spPr>
          <a:xfrm>
            <a:off x="166314" y="166741"/>
            <a:ext cx="7087834" cy="838632"/>
          </a:xfrm>
        </p:spPr>
        <p:txBody>
          <a:bodyPr>
            <a:normAutofit/>
          </a:bodyPr>
          <a:lstStyle/>
          <a:p>
            <a:pPr>
              <a:defRPr b="0" i="0"/>
            </a:pPr>
            <a:r>
              <a:rPr lang="x-none" sz="3000"/>
              <a:t>Strategic research area 2014–2023</a:t>
            </a:r>
          </a:p>
        </p:txBody>
      </p:sp>
      <p:sp>
        <p:nvSpPr>
          <p:cNvPr id="4" name="TekstSylinder 3"/>
          <p:cNvSpPr txBox="1"/>
          <p:nvPr/>
        </p:nvSpPr>
        <p:spPr>
          <a:xfrm>
            <a:off x="7380692" y="1430039"/>
            <a:ext cx="1204176" cy="369332"/>
          </a:xfrm>
          <a:prstGeom prst="rect">
            <a:avLst/>
          </a:prstGeom>
          <a:noFill/>
        </p:spPr>
        <p:txBody>
          <a:bodyPr wrap="none" rtlCol="0">
            <a:spAutoFit/>
          </a:bodyPr>
          <a:lstStyle/>
          <a:p>
            <a:pPr>
              <a:defRPr b="0" i="0"/>
            </a:pPr>
            <a:r>
              <a:rPr lang="x-none" sz="900" dirty="0"/>
              <a:t>Director</a:t>
            </a:r>
            <a:br>
              <a:rPr lang="x-none" sz="900" dirty="0"/>
            </a:br>
            <a:r>
              <a:rPr lang="nb-NO" sz="900" dirty="0"/>
              <a:t>Siri Granum Carson</a:t>
            </a:r>
            <a:endParaRPr lang="x-none" sz="900" dirty="0"/>
          </a:p>
        </p:txBody>
      </p:sp>
      <p:sp>
        <p:nvSpPr>
          <p:cNvPr id="5" name="TekstSylinder 4"/>
          <p:cNvSpPr txBox="1"/>
          <p:nvPr/>
        </p:nvSpPr>
        <p:spPr>
          <a:xfrm>
            <a:off x="3734103" y="1157704"/>
            <a:ext cx="3021981" cy="300082"/>
          </a:xfrm>
          <a:prstGeom prst="rect">
            <a:avLst/>
          </a:prstGeom>
          <a:noFill/>
        </p:spPr>
        <p:txBody>
          <a:bodyPr wrap="none" rtlCol="0">
            <a:spAutoFit/>
          </a:bodyPr>
          <a:lstStyle/>
          <a:p>
            <a:pPr>
              <a:defRPr b="0" i="0"/>
            </a:pPr>
            <a:r>
              <a:rPr lang="x-none" sz="1350"/>
              <a:t>– Knowledge for a sustainable ocean</a:t>
            </a:r>
          </a:p>
        </p:txBody>
      </p:sp>
      <p:pic>
        <p:nvPicPr>
          <p:cNvPr id="3" name="Bilde 2"/>
          <p:cNvPicPr>
            <a:picLocks noChangeAspect="1"/>
          </p:cNvPicPr>
          <p:nvPr/>
        </p:nvPicPr>
        <p:blipFill rotWithShape="1">
          <a:blip r:embed="rId3">
            <a:extLst>
              <a:ext uri="{28A0092B-C50C-407E-A947-70E740481C1C}">
                <a14:useLocalDpi xmlns:a14="http://schemas.microsoft.com/office/drawing/2010/main" val="0"/>
              </a:ext>
            </a:extLst>
          </a:blip>
          <a:srcRect l="105" t="10216" r="-105" b="5687"/>
          <a:stretch/>
        </p:blipFill>
        <p:spPr>
          <a:xfrm>
            <a:off x="5432461" y="3509915"/>
            <a:ext cx="3711539" cy="1304204"/>
          </a:xfrm>
          <a:prstGeom prst="rect">
            <a:avLst/>
          </a:prstGeom>
        </p:spPr>
      </p:pic>
      <p:sp>
        <p:nvSpPr>
          <p:cNvPr id="7" name="TekstSylinder 6"/>
          <p:cNvSpPr txBox="1"/>
          <p:nvPr/>
        </p:nvSpPr>
        <p:spPr>
          <a:xfrm>
            <a:off x="4100169" y="4734216"/>
            <a:ext cx="1319592" cy="230832"/>
          </a:xfrm>
          <a:prstGeom prst="rect">
            <a:avLst/>
          </a:prstGeom>
          <a:noFill/>
        </p:spPr>
        <p:txBody>
          <a:bodyPr wrap="none" rtlCol="0">
            <a:spAutoFit/>
          </a:bodyPr>
          <a:lstStyle/>
          <a:p>
            <a:pPr>
              <a:defRPr b="0" i="0"/>
            </a:pPr>
            <a:r>
              <a:rPr lang="x-none" sz="900"/>
              <a:t>www.ntnu.edu/oceans</a:t>
            </a:r>
          </a:p>
        </p:txBody>
      </p:sp>
      <p:sp>
        <p:nvSpPr>
          <p:cNvPr id="12" name="Rektangel 11"/>
          <p:cNvSpPr/>
          <p:nvPr/>
        </p:nvSpPr>
        <p:spPr>
          <a:xfrm>
            <a:off x="0" y="1871231"/>
            <a:ext cx="3994150" cy="1638684"/>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3" name="TekstSylinder 12"/>
          <p:cNvSpPr txBox="1"/>
          <p:nvPr/>
        </p:nvSpPr>
        <p:spPr>
          <a:xfrm>
            <a:off x="195416" y="2081905"/>
            <a:ext cx="3798734" cy="1269578"/>
          </a:xfrm>
          <a:prstGeom prst="rect">
            <a:avLst/>
          </a:prstGeom>
          <a:noFill/>
        </p:spPr>
        <p:txBody>
          <a:bodyPr wrap="square" rtlCol="0">
            <a:spAutoFit/>
          </a:bodyPr>
          <a:lstStyle/>
          <a:p>
            <a:pPr marL="214313" indent="-214313">
              <a:buFont typeface="Wingdings" charset="2"/>
              <a:buChar char="§"/>
              <a:defRPr b="0" i="0"/>
            </a:pPr>
            <a:r>
              <a:rPr lang="x-none" sz="1275"/>
              <a:t>Maritime transport</a:t>
            </a:r>
          </a:p>
          <a:p>
            <a:pPr marL="214313" indent="-214313">
              <a:buFont typeface="Wingdings" charset="2"/>
              <a:buChar char="§"/>
              <a:defRPr b="0" i="0"/>
            </a:pPr>
            <a:r>
              <a:rPr lang="x-none" sz="1275"/>
              <a:t>Into the deep ocean</a:t>
            </a:r>
          </a:p>
          <a:p>
            <a:pPr marL="214313" indent="-214313">
              <a:buFont typeface="Wingdings" charset="2"/>
              <a:buChar char="§"/>
              <a:defRPr b="0" i="0"/>
            </a:pPr>
            <a:r>
              <a:rPr lang="x-none" sz="1275"/>
              <a:t>Polar science and technology</a:t>
            </a:r>
          </a:p>
          <a:p>
            <a:pPr marL="214313" indent="-214313">
              <a:buFont typeface="Wingdings" charset="2"/>
              <a:buChar char="§"/>
              <a:defRPr b="0" i="0"/>
            </a:pPr>
            <a:r>
              <a:rPr lang="x-none" sz="1275"/>
              <a:t>Sustainable seafood and marine bioresources</a:t>
            </a:r>
          </a:p>
          <a:p>
            <a:pPr marL="214313" indent="-214313">
              <a:buFont typeface="Wingdings" charset="2"/>
              <a:buChar char="§"/>
              <a:defRPr b="0" i="0"/>
            </a:pPr>
            <a:r>
              <a:rPr lang="x-none" sz="1275"/>
              <a:t>Marine minerals and renewable energy</a:t>
            </a:r>
          </a:p>
          <a:p>
            <a:pPr marL="214313" indent="-214313">
              <a:buFont typeface="Wingdings" charset="2"/>
              <a:buChar char="§"/>
              <a:defRPr b="0" i="0"/>
            </a:pPr>
            <a:r>
              <a:rPr lang="x-none" sz="1275"/>
              <a:t>Marine environment, society, and sustainability</a:t>
            </a:r>
          </a:p>
        </p:txBody>
      </p:sp>
      <p:sp>
        <p:nvSpPr>
          <p:cNvPr id="15" name="Rektangel 14"/>
          <p:cNvSpPr/>
          <p:nvPr/>
        </p:nvSpPr>
        <p:spPr>
          <a:xfrm>
            <a:off x="266757" y="1646609"/>
            <a:ext cx="1002770"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6" name="TekstSylinder 15"/>
          <p:cNvSpPr txBox="1"/>
          <p:nvPr/>
        </p:nvSpPr>
        <p:spPr>
          <a:xfrm>
            <a:off x="312991" y="1700779"/>
            <a:ext cx="1310312" cy="276999"/>
          </a:xfrm>
          <a:prstGeom prst="rect">
            <a:avLst/>
          </a:prstGeom>
          <a:noFill/>
        </p:spPr>
        <p:txBody>
          <a:bodyPr wrap="square" rtlCol="0">
            <a:spAutoFit/>
          </a:bodyPr>
          <a:lstStyle/>
          <a:p>
            <a:pPr lvl="0">
              <a:defRPr b="0" i="0"/>
            </a:pPr>
            <a:r>
              <a:rPr lang="x-none" sz="1200">
                <a:solidFill>
                  <a:schemeClr val="bg1"/>
                </a:solidFill>
              </a:rPr>
              <a:t>AREAS</a:t>
            </a:r>
          </a:p>
        </p:txBody>
      </p:sp>
      <p:sp>
        <p:nvSpPr>
          <p:cNvPr id="17" name="Rektangel 16"/>
          <p:cNvSpPr/>
          <p:nvPr/>
        </p:nvSpPr>
        <p:spPr>
          <a:xfrm>
            <a:off x="4105981" y="1871230"/>
            <a:ext cx="5038019" cy="1638685"/>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8" name="TekstSylinder 17"/>
          <p:cNvSpPr txBox="1"/>
          <p:nvPr/>
        </p:nvSpPr>
        <p:spPr>
          <a:xfrm>
            <a:off x="4301399" y="2081905"/>
            <a:ext cx="4657182" cy="1304203"/>
          </a:xfrm>
          <a:prstGeom prst="rect">
            <a:avLst/>
          </a:prstGeom>
          <a:noFill/>
        </p:spPr>
        <p:txBody>
          <a:bodyPr wrap="square" rtlCol="0">
            <a:spAutoFit/>
          </a:bodyPr>
          <a:lstStyle/>
          <a:p>
            <a:pPr marL="214313" indent="-214313">
              <a:buFont typeface="Wingdings" charset="2"/>
              <a:buChar char="§"/>
              <a:defRPr b="0" i="0"/>
            </a:pPr>
            <a:r>
              <a:rPr lang="x-none" sz="1125"/>
              <a:t>Coordinate interdisciplinary activities in research, education and innovation</a:t>
            </a:r>
          </a:p>
          <a:p>
            <a:pPr marL="214313" indent="-214313">
              <a:buFont typeface="Wingdings" charset="2"/>
              <a:buChar char="§"/>
              <a:defRPr b="0" i="0"/>
            </a:pPr>
            <a:r>
              <a:rPr lang="x-none" sz="1125"/>
              <a:t>Help to develop the knowledge base in the maritime, oil and gas and aquaculture sectors</a:t>
            </a:r>
          </a:p>
          <a:p>
            <a:pPr marL="214313" indent="-214313">
              <a:buFont typeface="Wingdings" charset="2"/>
              <a:buChar char="§"/>
              <a:defRPr b="0" i="0"/>
            </a:pPr>
            <a:r>
              <a:rPr lang="x-none" sz="1125"/>
              <a:t>Develop knowledge requirements in shipping, the oceans, Arctic exploration, the seafood production, marine resources and energy, the marine environment and society and food</a:t>
            </a:r>
          </a:p>
        </p:txBody>
      </p:sp>
      <p:sp>
        <p:nvSpPr>
          <p:cNvPr id="19" name="Rektangel 18"/>
          <p:cNvSpPr/>
          <p:nvPr/>
        </p:nvSpPr>
        <p:spPr>
          <a:xfrm>
            <a:off x="4372739" y="1646609"/>
            <a:ext cx="1203772"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1" name="TekstSylinder 20"/>
          <p:cNvSpPr txBox="1"/>
          <p:nvPr/>
        </p:nvSpPr>
        <p:spPr>
          <a:xfrm>
            <a:off x="4434383" y="1700779"/>
            <a:ext cx="1310312" cy="276999"/>
          </a:xfrm>
          <a:prstGeom prst="rect">
            <a:avLst/>
          </a:prstGeom>
          <a:noFill/>
        </p:spPr>
        <p:txBody>
          <a:bodyPr wrap="square" rtlCol="0">
            <a:spAutoFit/>
          </a:bodyPr>
          <a:lstStyle/>
          <a:p>
            <a:pPr lvl="0">
              <a:defRPr b="0" i="0"/>
            </a:pPr>
            <a:r>
              <a:rPr lang="x-none" sz="1200">
                <a:solidFill>
                  <a:schemeClr val="bg1"/>
                </a:solidFill>
              </a:rPr>
              <a:t>WHAT WE DO</a:t>
            </a:r>
          </a:p>
        </p:txBody>
      </p:sp>
      <p:sp>
        <p:nvSpPr>
          <p:cNvPr id="25" name="TekstSylinder 24"/>
          <p:cNvSpPr txBox="1"/>
          <p:nvPr/>
        </p:nvSpPr>
        <p:spPr>
          <a:xfrm>
            <a:off x="175285" y="3961185"/>
            <a:ext cx="2145740" cy="646331"/>
          </a:xfrm>
          <a:prstGeom prst="rect">
            <a:avLst/>
          </a:prstGeom>
          <a:noFill/>
        </p:spPr>
        <p:txBody>
          <a:bodyPr wrap="square" rtlCol="0">
            <a:spAutoFit/>
          </a:bodyPr>
          <a:lstStyle/>
          <a:p>
            <a:pPr marL="214313" indent="-214313">
              <a:buFont typeface="Wingdings" charset="2"/>
              <a:buChar char="§"/>
              <a:defRPr b="0" i="0"/>
            </a:pPr>
            <a:r>
              <a:rPr lang="x-none" sz="1200">
                <a:solidFill>
                  <a:schemeClr val="bg1"/>
                </a:solidFill>
              </a:rPr>
              <a:t>Guri Kunna vgs</a:t>
            </a:r>
          </a:p>
          <a:p>
            <a:pPr marL="214313" indent="-214313">
              <a:buFont typeface="Wingdings" charset="2"/>
              <a:buChar char="§"/>
              <a:defRPr b="0" i="0"/>
            </a:pPr>
            <a:r>
              <a:rPr lang="x-none" sz="1200">
                <a:solidFill>
                  <a:schemeClr val="bg1"/>
                </a:solidFill>
              </a:rPr>
              <a:t>Blått kompetansesenter (Blue centre of expertise</a:t>
            </a:r>
            <a:r>
              <a:rPr lang="en-GB" sz="1200">
                <a:solidFill>
                  <a:schemeClr val="bg1"/>
                </a:solidFill>
              </a:rPr>
              <a:t>)</a:t>
            </a:r>
            <a:endParaRPr lang="x-none" sz="1200">
              <a:solidFill>
                <a:schemeClr val="bg1"/>
              </a:solidFill>
            </a:endParaRPr>
          </a:p>
        </p:txBody>
      </p:sp>
      <p:sp>
        <p:nvSpPr>
          <p:cNvPr id="29" name="Rektangel 28"/>
          <p:cNvSpPr/>
          <p:nvPr/>
        </p:nvSpPr>
        <p:spPr>
          <a:xfrm>
            <a:off x="246624" y="3608438"/>
            <a:ext cx="2585395" cy="286830"/>
          </a:xfrm>
          <a:prstGeom prst="rect">
            <a:avLst/>
          </a:prstGeom>
          <a:solidFill>
            <a:srgbClr val="91A8C6"/>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7" name="TekstSylinder 26"/>
          <p:cNvSpPr txBox="1"/>
          <p:nvPr/>
        </p:nvSpPr>
        <p:spPr>
          <a:xfrm>
            <a:off x="301419" y="3618269"/>
            <a:ext cx="2491367" cy="276999"/>
          </a:xfrm>
          <a:prstGeom prst="rect">
            <a:avLst/>
          </a:prstGeom>
          <a:noFill/>
        </p:spPr>
        <p:txBody>
          <a:bodyPr wrap="square" rtlCol="0">
            <a:spAutoFit/>
          </a:bodyPr>
          <a:lstStyle/>
          <a:p>
            <a:pPr lvl="0" algn="ctr">
              <a:defRPr b="0" i="0"/>
            </a:pPr>
            <a:r>
              <a:rPr lang="x-none" sz="1200">
                <a:solidFill>
                  <a:schemeClr val="bg1"/>
                </a:solidFill>
              </a:rPr>
              <a:t>BRIDGEHEAD</a:t>
            </a:r>
            <a:r>
              <a:rPr lang="en-GB" sz="1200">
                <a:solidFill>
                  <a:schemeClr val="bg1"/>
                </a:solidFill>
              </a:rPr>
              <a:t> </a:t>
            </a:r>
            <a:r>
              <a:rPr lang="x-none" sz="1200">
                <a:solidFill>
                  <a:schemeClr val="bg1"/>
                </a:solidFill>
              </a:rPr>
              <a:t>AQUACULTURE</a:t>
            </a:r>
          </a:p>
        </p:txBody>
      </p:sp>
      <p:sp>
        <p:nvSpPr>
          <p:cNvPr id="30" name="TekstSylinder 29"/>
          <p:cNvSpPr txBox="1"/>
          <p:nvPr/>
        </p:nvSpPr>
        <p:spPr>
          <a:xfrm>
            <a:off x="2309744" y="3965371"/>
            <a:ext cx="2585395" cy="646331"/>
          </a:xfrm>
          <a:prstGeom prst="rect">
            <a:avLst/>
          </a:prstGeom>
          <a:noFill/>
        </p:spPr>
        <p:txBody>
          <a:bodyPr wrap="square" rtlCol="0">
            <a:spAutoFit/>
          </a:bodyPr>
          <a:lstStyle/>
          <a:p>
            <a:pPr marL="214313" indent="-214313">
              <a:buFont typeface="Wingdings" charset="2"/>
              <a:buChar char="§"/>
              <a:defRPr b="0" i="0"/>
            </a:pPr>
            <a:r>
              <a:rPr lang="x-none" sz="1200">
                <a:solidFill>
                  <a:schemeClr val="bg1"/>
                </a:solidFill>
              </a:rPr>
              <a:t>NTNU</a:t>
            </a:r>
          </a:p>
          <a:p>
            <a:pPr marL="214313" indent="-214313">
              <a:buFont typeface="Wingdings" charset="2"/>
              <a:buChar char="§"/>
              <a:defRPr b="0" i="0"/>
            </a:pPr>
            <a:r>
              <a:rPr lang="x-none" sz="1200">
                <a:solidFill>
                  <a:schemeClr val="bg1"/>
                </a:solidFill>
              </a:rPr>
              <a:t>NOK 11.3 million from Research Council of Norway</a:t>
            </a:r>
          </a:p>
        </p:txBody>
      </p:sp>
      <p:pic>
        <p:nvPicPr>
          <p:cNvPr id="8" name="Bilde 7"/>
          <p:cNvPicPr>
            <a:picLocks noChangeAspect="1"/>
          </p:cNvPicPr>
          <p:nvPr/>
        </p:nvPicPr>
        <p:blipFill rotWithShape="1">
          <a:blip r:embed="rId4" cstate="print">
            <a:extLst>
              <a:ext uri="{28A0092B-C50C-407E-A947-70E740481C1C}">
                <a14:useLocalDpi xmlns:a14="http://schemas.microsoft.com/office/drawing/2010/main" val="0"/>
              </a:ext>
            </a:extLst>
          </a:blip>
          <a:srcRect l="22946" t="4969" r="2162" b="17893"/>
          <a:stretch/>
        </p:blipFill>
        <p:spPr>
          <a:xfrm>
            <a:off x="166313" y="840535"/>
            <a:ext cx="3445567" cy="709859"/>
          </a:xfrm>
          <a:prstGeom prst="rect">
            <a:avLst/>
          </a:prstGeom>
        </p:spPr>
      </p:pic>
      <p:pic>
        <p:nvPicPr>
          <p:cNvPr id="10" name="Bilde 9" descr="Et bilde som inneholder person, innendørs, smilende, kvinne&#10;&#10;Automatisk generert beskrivelse">
            <a:extLst>
              <a:ext uri="{FF2B5EF4-FFF2-40B4-BE49-F238E27FC236}">
                <a16:creationId xmlns:a16="http://schemas.microsoft.com/office/drawing/2014/main" id="{83405613-3350-40FE-827A-7300DEADC37B}"/>
              </a:ext>
            </a:extLst>
          </p:cNvPr>
          <p:cNvPicPr>
            <a:picLocks noChangeAspect="1"/>
          </p:cNvPicPr>
          <p:nvPr/>
        </p:nvPicPr>
        <p:blipFill>
          <a:blip r:embed="rId5"/>
          <a:stretch>
            <a:fillRect/>
          </a:stretch>
        </p:blipFill>
        <p:spPr>
          <a:xfrm>
            <a:off x="7510340" y="347474"/>
            <a:ext cx="944880" cy="1109472"/>
          </a:xfrm>
          <a:prstGeom prst="rect">
            <a:avLst/>
          </a:prstGeom>
        </p:spPr>
      </p:pic>
    </p:spTree>
    <p:extLst>
      <p:ext uri="{BB962C8B-B14F-4D97-AF65-F5344CB8AC3E}">
        <p14:creationId xmlns:p14="http://schemas.microsoft.com/office/powerpoint/2010/main" val="1139893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7136" y="306924"/>
            <a:ext cx="7886700" cy="891670"/>
          </a:xfrm>
        </p:spPr>
        <p:txBody>
          <a:bodyPr>
            <a:normAutofit/>
          </a:bodyPr>
          <a:lstStyle/>
          <a:p>
            <a:pPr>
              <a:defRPr b="0" i="0"/>
            </a:pPr>
            <a:r>
              <a:rPr lang="x-none" sz="3000"/>
              <a:t>Strategic research area 2014–2023</a:t>
            </a:r>
          </a:p>
        </p:txBody>
      </p:sp>
      <p:sp>
        <p:nvSpPr>
          <p:cNvPr id="4" name="TekstSylinder 3"/>
          <p:cNvSpPr txBox="1"/>
          <p:nvPr/>
        </p:nvSpPr>
        <p:spPr>
          <a:xfrm>
            <a:off x="7602601" y="1391346"/>
            <a:ext cx="960519" cy="369332"/>
          </a:xfrm>
          <a:prstGeom prst="rect">
            <a:avLst/>
          </a:prstGeom>
          <a:noFill/>
        </p:spPr>
        <p:txBody>
          <a:bodyPr wrap="none" rtlCol="0">
            <a:spAutoFit/>
          </a:bodyPr>
          <a:lstStyle/>
          <a:p>
            <a:pPr>
              <a:defRPr b="0" i="0"/>
            </a:pPr>
            <a:r>
              <a:rPr lang="x-none" sz="900"/>
              <a:t>Director</a:t>
            </a:r>
            <a:br>
              <a:rPr lang="x-none" sz="900"/>
            </a:br>
            <a:r>
              <a:rPr lang="x-none" sz="900"/>
              <a:t>Helge Brattebø</a:t>
            </a:r>
          </a:p>
        </p:txBody>
      </p:sp>
      <p:sp>
        <p:nvSpPr>
          <p:cNvPr id="6" name="TekstSylinder 5"/>
          <p:cNvSpPr txBox="1"/>
          <p:nvPr/>
        </p:nvSpPr>
        <p:spPr>
          <a:xfrm>
            <a:off x="4140486" y="1380490"/>
            <a:ext cx="2050561" cy="300082"/>
          </a:xfrm>
          <a:prstGeom prst="rect">
            <a:avLst/>
          </a:prstGeom>
          <a:noFill/>
        </p:spPr>
        <p:txBody>
          <a:bodyPr wrap="none" rtlCol="0">
            <a:spAutoFit/>
          </a:bodyPr>
          <a:lstStyle/>
          <a:p>
            <a:pPr>
              <a:defRPr b="0" i="0"/>
            </a:pPr>
            <a:r>
              <a:rPr lang="x-none" sz="1350"/>
              <a:t>– Knowledge for change</a:t>
            </a:r>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p:blipFill>
        <p:spPr>
          <a:xfrm>
            <a:off x="7654353" y="435798"/>
            <a:ext cx="809244" cy="955548"/>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rcRect l="6239" r="5248"/>
          <a:stretch/>
        </p:blipFill>
        <p:spPr>
          <a:xfrm>
            <a:off x="4673762" y="3786394"/>
            <a:ext cx="3956730" cy="1357106"/>
          </a:xfrm>
          <a:prstGeom prst="rect">
            <a:avLst/>
          </a:prstGeom>
        </p:spPr>
      </p:pic>
      <p:sp>
        <p:nvSpPr>
          <p:cNvPr id="10" name="TekstSylinder 9"/>
          <p:cNvSpPr txBox="1"/>
          <p:nvPr/>
        </p:nvSpPr>
        <p:spPr>
          <a:xfrm>
            <a:off x="3185878" y="4859959"/>
            <a:ext cx="1495922" cy="219291"/>
          </a:xfrm>
          <a:prstGeom prst="rect">
            <a:avLst/>
          </a:prstGeom>
          <a:noFill/>
        </p:spPr>
        <p:txBody>
          <a:bodyPr wrap="none" rtlCol="0">
            <a:spAutoFit/>
          </a:bodyPr>
          <a:lstStyle/>
          <a:p>
            <a:pPr>
              <a:defRPr b="0" i="0"/>
            </a:pPr>
            <a:r>
              <a:rPr lang="x-none" sz="825"/>
              <a:t>www.ntnu.edu/sustainability</a:t>
            </a:r>
          </a:p>
        </p:txBody>
      </p:sp>
      <p:sp>
        <p:nvSpPr>
          <p:cNvPr id="11" name="Rektangel 10"/>
          <p:cNvSpPr/>
          <p:nvPr/>
        </p:nvSpPr>
        <p:spPr>
          <a:xfrm>
            <a:off x="346581" y="2296109"/>
            <a:ext cx="3714108" cy="2047151"/>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2" name="TekstSylinder 11"/>
          <p:cNvSpPr txBox="1"/>
          <p:nvPr/>
        </p:nvSpPr>
        <p:spPr>
          <a:xfrm>
            <a:off x="465798" y="2506784"/>
            <a:ext cx="3460505" cy="1661993"/>
          </a:xfrm>
          <a:prstGeom prst="rect">
            <a:avLst/>
          </a:prstGeom>
          <a:noFill/>
        </p:spPr>
        <p:txBody>
          <a:bodyPr wrap="square" rtlCol="0">
            <a:spAutoFit/>
          </a:bodyPr>
          <a:lstStyle/>
          <a:p>
            <a:pPr marL="214313" indent="-214313">
              <a:buFont typeface="Wingdings" charset="2"/>
              <a:buChar char="§"/>
              <a:defRPr b="0" i="0"/>
            </a:pPr>
            <a:r>
              <a:rPr lang="x-none" sz="1275"/>
              <a:t>Sustainable use and conservation of biodiversity and ecosystem services</a:t>
            </a:r>
          </a:p>
          <a:p>
            <a:pPr marL="214313" indent="-214313">
              <a:buFont typeface="Wingdings" charset="2"/>
              <a:buChar char="§"/>
              <a:defRPr b="0" i="0"/>
            </a:pPr>
            <a:r>
              <a:rPr lang="x-none" sz="1275"/>
              <a:t>The transition to a circular economy and sustainable production and consumption systems</a:t>
            </a:r>
          </a:p>
          <a:p>
            <a:pPr marL="214313" indent="-214313">
              <a:buFont typeface="Wingdings" charset="2"/>
              <a:buChar char="§"/>
              <a:defRPr b="0" i="0"/>
            </a:pPr>
            <a:r>
              <a:rPr lang="x-none" sz="1275"/>
              <a:t>The transition to smart, sustainable cities and built environment</a:t>
            </a:r>
          </a:p>
          <a:p>
            <a:pPr marL="214313" indent="-214313">
              <a:buFont typeface="Wingdings" charset="2"/>
              <a:buChar char="§"/>
              <a:defRPr b="0" i="0"/>
            </a:pPr>
            <a:r>
              <a:rPr lang="x-none" sz="1275"/>
              <a:t>Climate change: Mitigation and adaptation</a:t>
            </a:r>
          </a:p>
        </p:txBody>
      </p:sp>
      <p:sp>
        <p:nvSpPr>
          <p:cNvPr id="15" name="Rektangel 14"/>
          <p:cNvSpPr/>
          <p:nvPr/>
        </p:nvSpPr>
        <p:spPr>
          <a:xfrm>
            <a:off x="549838" y="2071487"/>
            <a:ext cx="1002770"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6" name="TekstSylinder 15"/>
          <p:cNvSpPr txBox="1"/>
          <p:nvPr/>
        </p:nvSpPr>
        <p:spPr>
          <a:xfrm>
            <a:off x="596072" y="2125658"/>
            <a:ext cx="1310312" cy="276999"/>
          </a:xfrm>
          <a:prstGeom prst="rect">
            <a:avLst/>
          </a:prstGeom>
          <a:noFill/>
        </p:spPr>
        <p:txBody>
          <a:bodyPr wrap="square" rtlCol="0">
            <a:spAutoFit/>
          </a:bodyPr>
          <a:lstStyle/>
          <a:p>
            <a:pPr lvl="0">
              <a:defRPr b="0" i="0"/>
            </a:pPr>
            <a:r>
              <a:rPr lang="x-none" sz="1200">
                <a:solidFill>
                  <a:schemeClr val="bg1"/>
                </a:solidFill>
              </a:rPr>
              <a:t>AREAS</a:t>
            </a:r>
          </a:p>
        </p:txBody>
      </p:sp>
      <p:sp>
        <p:nvSpPr>
          <p:cNvPr id="17" name="Rektangel 16"/>
          <p:cNvSpPr/>
          <p:nvPr/>
        </p:nvSpPr>
        <p:spPr>
          <a:xfrm>
            <a:off x="4673761" y="2302654"/>
            <a:ext cx="3956730" cy="1483739"/>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8" name="TekstSylinder 17"/>
          <p:cNvSpPr txBox="1"/>
          <p:nvPr/>
        </p:nvSpPr>
        <p:spPr>
          <a:xfrm>
            <a:off x="4792978" y="2538730"/>
            <a:ext cx="3714108" cy="1073371"/>
          </a:xfrm>
          <a:prstGeom prst="rect">
            <a:avLst/>
          </a:prstGeom>
          <a:noFill/>
        </p:spPr>
        <p:txBody>
          <a:bodyPr wrap="square" rtlCol="0">
            <a:spAutoFit/>
          </a:bodyPr>
          <a:lstStyle/>
          <a:p>
            <a:pPr marL="214313" indent="-214313">
              <a:buFont typeface="Wingdings" charset="2"/>
              <a:buChar char="§"/>
              <a:defRPr b="0" i="0"/>
            </a:pPr>
            <a:r>
              <a:rPr lang="x-none" sz="1275"/>
              <a:t>Innovative models, solutions and technologies </a:t>
            </a:r>
          </a:p>
          <a:p>
            <a:pPr marL="214313" indent="-214313">
              <a:buFont typeface="Wingdings" charset="2"/>
              <a:buChar char="§"/>
              <a:defRPr b="0" i="0"/>
            </a:pPr>
            <a:r>
              <a:rPr lang="x-none" sz="1275"/>
              <a:t>Modelling, analysis and environmental impact assessment</a:t>
            </a:r>
          </a:p>
          <a:p>
            <a:pPr marL="214313" indent="-214313">
              <a:buFont typeface="Wingdings" charset="2"/>
              <a:buChar char="§"/>
              <a:defRPr b="0" i="0"/>
            </a:pPr>
            <a:r>
              <a:rPr lang="x-none" sz="1275"/>
              <a:t>Consumer behaviour and governance for realizing improvement potential</a:t>
            </a:r>
          </a:p>
        </p:txBody>
      </p:sp>
      <p:sp>
        <p:nvSpPr>
          <p:cNvPr id="19" name="Rektangel 18"/>
          <p:cNvSpPr/>
          <p:nvPr/>
        </p:nvSpPr>
        <p:spPr>
          <a:xfrm>
            <a:off x="4877018" y="2078033"/>
            <a:ext cx="2713835"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0" name="TekstSylinder 19"/>
          <p:cNvSpPr txBox="1"/>
          <p:nvPr/>
        </p:nvSpPr>
        <p:spPr>
          <a:xfrm>
            <a:off x="4916900" y="2132203"/>
            <a:ext cx="2637829" cy="276999"/>
          </a:xfrm>
          <a:prstGeom prst="rect">
            <a:avLst/>
          </a:prstGeom>
          <a:noFill/>
        </p:spPr>
        <p:txBody>
          <a:bodyPr wrap="square" rtlCol="0">
            <a:spAutoFit/>
          </a:bodyPr>
          <a:lstStyle/>
          <a:p>
            <a:pPr lvl="0" algn="ctr">
              <a:defRPr b="0" i="0"/>
            </a:pPr>
            <a:r>
              <a:rPr lang="x-none" sz="1200">
                <a:solidFill>
                  <a:schemeClr val="bg1"/>
                </a:solidFill>
              </a:rPr>
              <a:t>INTERDISCIPLINARY RESEARCH</a:t>
            </a:r>
          </a:p>
        </p:txBody>
      </p:sp>
      <p:pic>
        <p:nvPicPr>
          <p:cNvPr id="3" name="Bilde 2"/>
          <p:cNvPicPr>
            <a:picLocks noChangeAspect="1"/>
          </p:cNvPicPr>
          <p:nvPr/>
        </p:nvPicPr>
        <p:blipFill rotWithShape="1">
          <a:blip r:embed="rId5" cstate="print">
            <a:extLst>
              <a:ext uri="{28A0092B-C50C-407E-A947-70E740481C1C}">
                <a14:useLocalDpi xmlns:a14="http://schemas.microsoft.com/office/drawing/2010/main" val="0"/>
              </a:ext>
            </a:extLst>
          </a:blip>
          <a:srcRect l="24013" r="2627" b="26785"/>
          <a:stretch/>
        </p:blipFill>
        <p:spPr>
          <a:xfrm>
            <a:off x="207901" y="947135"/>
            <a:ext cx="3847942" cy="768158"/>
          </a:xfrm>
          <a:prstGeom prst="rect">
            <a:avLst/>
          </a:prstGeom>
        </p:spPr>
      </p:pic>
    </p:spTree>
    <p:extLst>
      <p:ext uri="{BB962C8B-B14F-4D97-AF65-F5344CB8AC3E}">
        <p14:creationId xmlns:p14="http://schemas.microsoft.com/office/powerpoint/2010/main" val="1017115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5529" y="1277668"/>
            <a:ext cx="5042558" cy="836979"/>
          </a:xfrm>
        </p:spPr>
        <p:txBody>
          <a:bodyPr>
            <a:noAutofit/>
          </a:bodyPr>
          <a:lstStyle/>
          <a:p>
            <a:pPr>
              <a:defRPr b="0" i="0"/>
            </a:pPr>
            <a:r>
              <a:rPr lang="x-none" sz="3000"/>
              <a:t>Enabling </a:t>
            </a:r>
            <a:br>
              <a:rPr lang="x-none" sz="3000"/>
            </a:br>
            <a:r>
              <a:rPr lang="x-none" sz="3000"/>
              <a:t>technologies</a:t>
            </a:r>
          </a:p>
        </p:txBody>
      </p:sp>
      <p:sp>
        <p:nvSpPr>
          <p:cNvPr id="7" name="Rektangel 6"/>
          <p:cNvSpPr/>
          <p:nvPr/>
        </p:nvSpPr>
        <p:spPr>
          <a:xfrm>
            <a:off x="0" y="3464056"/>
            <a:ext cx="2916000" cy="1097597"/>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8" name="TekstSylinder 7"/>
          <p:cNvSpPr txBox="1"/>
          <p:nvPr/>
        </p:nvSpPr>
        <p:spPr>
          <a:xfrm>
            <a:off x="255530" y="3613086"/>
            <a:ext cx="2436166" cy="784830"/>
          </a:xfrm>
          <a:prstGeom prst="rect">
            <a:avLst/>
          </a:prstGeom>
          <a:noFill/>
        </p:spPr>
        <p:txBody>
          <a:bodyPr wrap="square" rtlCol="0">
            <a:spAutoFit/>
          </a:bodyPr>
          <a:lstStyle/>
          <a:p>
            <a:pPr lvl="0">
              <a:defRPr b="0" i="0"/>
            </a:pPr>
            <a:r>
              <a:rPr lang="x-none" sz="1500"/>
              <a:t>Strengthen and prioritize outstanding long-term and generic research </a:t>
            </a:r>
          </a:p>
        </p:txBody>
      </p:sp>
      <p:sp>
        <p:nvSpPr>
          <p:cNvPr id="9" name="Rektangel 8"/>
          <p:cNvSpPr/>
          <p:nvPr/>
        </p:nvSpPr>
        <p:spPr>
          <a:xfrm>
            <a:off x="3116367" y="3464056"/>
            <a:ext cx="2916000" cy="1097597"/>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0" name="TekstSylinder 9"/>
          <p:cNvSpPr txBox="1"/>
          <p:nvPr/>
        </p:nvSpPr>
        <p:spPr>
          <a:xfrm>
            <a:off x="3382766" y="3613086"/>
            <a:ext cx="2517764" cy="784830"/>
          </a:xfrm>
          <a:prstGeom prst="rect">
            <a:avLst/>
          </a:prstGeom>
          <a:noFill/>
        </p:spPr>
        <p:txBody>
          <a:bodyPr wrap="square" rtlCol="0">
            <a:spAutoFit/>
          </a:bodyPr>
          <a:lstStyle/>
          <a:p>
            <a:pPr lvl="0">
              <a:defRPr b="0" i="0"/>
            </a:pPr>
            <a:r>
              <a:rPr lang="x-none" sz="1500"/>
              <a:t>Coordinate and develop internationally leading research infrastructure </a:t>
            </a:r>
          </a:p>
        </p:txBody>
      </p:sp>
      <p:sp>
        <p:nvSpPr>
          <p:cNvPr id="12" name="Rektangel 11"/>
          <p:cNvSpPr/>
          <p:nvPr/>
        </p:nvSpPr>
        <p:spPr>
          <a:xfrm>
            <a:off x="6228000" y="3464056"/>
            <a:ext cx="2916000" cy="1097597"/>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4" name="TekstSylinder 13"/>
          <p:cNvSpPr txBox="1"/>
          <p:nvPr/>
        </p:nvSpPr>
        <p:spPr>
          <a:xfrm>
            <a:off x="6482359" y="3613086"/>
            <a:ext cx="2008670" cy="784830"/>
          </a:xfrm>
          <a:prstGeom prst="rect">
            <a:avLst/>
          </a:prstGeom>
          <a:noFill/>
        </p:spPr>
        <p:txBody>
          <a:bodyPr wrap="square" rtlCol="0">
            <a:spAutoFit/>
          </a:bodyPr>
          <a:lstStyle/>
          <a:p>
            <a:pPr lvl="0">
              <a:defRPr b="0" i="0"/>
            </a:pPr>
            <a:r>
              <a:rPr lang="x-none" sz="1500"/>
              <a:t>Create a platform for education at a high international level</a:t>
            </a:r>
          </a:p>
        </p:txBody>
      </p:sp>
      <p:sp>
        <p:nvSpPr>
          <p:cNvPr id="15" name="TekstSylinder 14"/>
          <p:cNvSpPr txBox="1"/>
          <p:nvPr/>
        </p:nvSpPr>
        <p:spPr>
          <a:xfrm>
            <a:off x="-9148" y="3084380"/>
            <a:ext cx="9162296" cy="323165"/>
          </a:xfrm>
          <a:prstGeom prst="rect">
            <a:avLst/>
          </a:prstGeom>
          <a:noFill/>
        </p:spPr>
        <p:txBody>
          <a:bodyPr wrap="square" rtlCol="0">
            <a:spAutoFit/>
          </a:bodyPr>
          <a:lstStyle/>
          <a:p>
            <a:pPr algn="ctr">
              <a:defRPr b="0" i="0"/>
            </a:pPr>
            <a:r>
              <a:rPr lang="x-none" sz="1500" b="1"/>
              <a:t>The enabling technologies will:</a:t>
            </a:r>
          </a:p>
        </p:txBody>
      </p:sp>
      <p:pic>
        <p:nvPicPr>
          <p:cNvPr id="16" name="Bild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260" y="493808"/>
            <a:ext cx="5373623" cy="2279872"/>
          </a:xfrm>
          <a:prstGeom prst="rect">
            <a:avLst/>
          </a:prstGeom>
        </p:spPr>
      </p:pic>
    </p:spTree>
    <p:extLst>
      <p:ext uri="{BB962C8B-B14F-4D97-AF65-F5344CB8AC3E}">
        <p14:creationId xmlns:p14="http://schemas.microsoft.com/office/powerpoint/2010/main" val="83463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2"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2545" y="350712"/>
            <a:ext cx="4970484" cy="349843"/>
          </a:xfrm>
        </p:spPr>
        <p:txBody>
          <a:bodyPr>
            <a:normAutofit/>
          </a:bodyPr>
          <a:lstStyle/>
          <a:p>
            <a:pPr>
              <a:defRPr b="0" i="0"/>
            </a:pPr>
            <a:r>
              <a:rPr lang="x-none" sz="1350"/>
              <a:t>Enabling technology</a:t>
            </a:r>
          </a:p>
        </p:txBody>
      </p:sp>
      <p:sp>
        <p:nvSpPr>
          <p:cNvPr id="5" name="TekstSylinder 4"/>
          <p:cNvSpPr txBox="1"/>
          <p:nvPr/>
        </p:nvSpPr>
        <p:spPr>
          <a:xfrm>
            <a:off x="7627374" y="1818136"/>
            <a:ext cx="1063112" cy="369332"/>
          </a:xfrm>
          <a:prstGeom prst="rect">
            <a:avLst/>
          </a:prstGeom>
          <a:noFill/>
        </p:spPr>
        <p:txBody>
          <a:bodyPr wrap="none" lIns="91440" tIns="45720" rIns="91440" bIns="45720" rtlCol="0" anchor="t">
            <a:spAutoFit/>
          </a:bodyPr>
          <a:lstStyle/>
          <a:p>
            <a:pPr>
              <a:defRPr b="0" i="0"/>
            </a:pPr>
            <a:r>
              <a:rPr lang="x-none" sz="900"/>
              <a:t>Director</a:t>
            </a:r>
            <a:br>
              <a:rPr lang="x-none" sz="900" dirty="0"/>
            </a:br>
            <a:r>
              <a:rPr lang="x-none" sz="900"/>
              <a:t>Trygve Brautaset</a:t>
            </a:r>
          </a:p>
        </p:txBody>
      </p:sp>
      <p:sp>
        <p:nvSpPr>
          <p:cNvPr id="8" name="TekstSylinder 7"/>
          <p:cNvSpPr txBox="1"/>
          <p:nvPr/>
        </p:nvSpPr>
        <p:spPr>
          <a:xfrm>
            <a:off x="5475807" y="2244445"/>
            <a:ext cx="2461693" cy="392415"/>
          </a:xfrm>
          <a:prstGeom prst="rect">
            <a:avLst/>
          </a:prstGeom>
          <a:noFill/>
        </p:spPr>
        <p:txBody>
          <a:bodyPr wrap="square" rtlCol="0">
            <a:spAutoFit/>
          </a:bodyPr>
          <a:lstStyle/>
          <a:p>
            <a:pPr>
              <a:defRPr b="0" i="0"/>
            </a:pPr>
            <a:r>
              <a:rPr lang="x-none" sz="975"/>
              <a:t>The interaction between life sciences,</a:t>
            </a:r>
            <a:br>
              <a:rPr lang="x-none" sz="975"/>
            </a:br>
            <a:r>
              <a:rPr lang="x-none" sz="975"/>
              <a:t>mathematical sciences and engineering </a:t>
            </a:r>
          </a:p>
        </p:txBody>
      </p:sp>
      <p:pic>
        <p:nvPicPr>
          <p:cNvPr id="10" name="Bilde 9"/>
          <p:cNvPicPr>
            <a:picLocks noChangeAspect="1"/>
          </p:cNvPicPr>
          <p:nvPr/>
        </p:nvPicPr>
        <p:blipFill>
          <a:blip r:embed="rId3">
            <a:extLst>
              <a:ext uri="{28A0092B-C50C-407E-A947-70E740481C1C}">
                <a14:useLocalDpi xmlns:a14="http://schemas.microsoft.com/office/drawing/2010/main" val="0"/>
              </a:ext>
            </a:extLst>
          </a:blip>
          <a:stretch/>
        </p:blipFill>
        <p:spPr>
          <a:xfrm>
            <a:off x="5524046" y="2834833"/>
            <a:ext cx="3167892" cy="1766368"/>
          </a:xfrm>
          <a:prstGeom prst="rect">
            <a:avLst/>
          </a:prstGeom>
        </p:spPr>
      </p:pic>
      <p:sp>
        <p:nvSpPr>
          <p:cNvPr id="4" name="TekstSylinder 3"/>
          <p:cNvSpPr txBox="1"/>
          <p:nvPr/>
        </p:nvSpPr>
        <p:spPr>
          <a:xfrm>
            <a:off x="232545" y="700555"/>
            <a:ext cx="5669832" cy="761747"/>
          </a:xfrm>
          <a:prstGeom prst="rect">
            <a:avLst/>
          </a:prstGeom>
          <a:noFill/>
        </p:spPr>
        <p:txBody>
          <a:bodyPr wrap="square" rtlCol="0">
            <a:spAutoFit/>
          </a:bodyPr>
          <a:lstStyle/>
          <a:p>
            <a:pPr>
              <a:defRPr b="0" i="0"/>
            </a:pPr>
            <a:r>
              <a:rPr lang="x-none" sz="3000"/>
              <a:t>NTNU Biotechnology </a:t>
            </a:r>
            <a:br>
              <a:rPr lang="x-none" sz="3000"/>
            </a:br>
            <a:r>
              <a:rPr lang="x-none" sz="1350"/>
              <a:t>is a close collaboration between NTNU, SINTEF and St Olavs Hospital</a:t>
            </a:r>
            <a:endParaRPr lang="x-none" sz="3000"/>
          </a:p>
        </p:txBody>
      </p:sp>
      <p:sp>
        <p:nvSpPr>
          <p:cNvPr id="12" name="Rektangel 11"/>
          <p:cNvSpPr/>
          <p:nvPr/>
        </p:nvSpPr>
        <p:spPr>
          <a:xfrm>
            <a:off x="313695" y="1932669"/>
            <a:ext cx="4196583" cy="2668532"/>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3" name="TekstSylinder 12"/>
          <p:cNvSpPr txBox="1"/>
          <p:nvPr/>
        </p:nvSpPr>
        <p:spPr>
          <a:xfrm>
            <a:off x="509111" y="2143344"/>
            <a:ext cx="3914627" cy="2308324"/>
          </a:xfrm>
          <a:prstGeom prst="rect">
            <a:avLst/>
          </a:prstGeom>
          <a:noFill/>
        </p:spPr>
        <p:txBody>
          <a:bodyPr wrap="square" rtlCol="0">
            <a:spAutoFit/>
          </a:bodyPr>
          <a:lstStyle/>
          <a:p>
            <a:pPr marL="214313" indent="-214313">
              <a:buFont typeface="Wingdings" charset="2"/>
              <a:buChar char="§"/>
              <a:defRPr b="0" i="0"/>
            </a:pPr>
            <a:r>
              <a:rPr lang="x-none" sz="1200"/>
              <a:t>Human Physiome</a:t>
            </a:r>
          </a:p>
          <a:p>
            <a:pPr marL="214313" indent="-214313">
              <a:buFont typeface="Wingdings" charset="2"/>
              <a:buChar char="§"/>
              <a:defRPr b="0" i="0"/>
            </a:pPr>
            <a:r>
              <a:rPr lang="x-none" sz="1200"/>
              <a:t>Genome Editing</a:t>
            </a:r>
          </a:p>
          <a:p>
            <a:pPr marL="214313" indent="-214313">
              <a:buFont typeface="Wingdings" charset="2"/>
              <a:buChar char="§"/>
              <a:defRPr b="0" i="0"/>
            </a:pPr>
            <a:r>
              <a:rPr lang="x-none" sz="1200"/>
              <a:t>Biopolymer Engineering</a:t>
            </a:r>
          </a:p>
          <a:p>
            <a:pPr marL="214313" indent="-214313">
              <a:buFont typeface="Wingdings" charset="2"/>
              <a:buChar char="§"/>
              <a:defRPr b="0" i="0"/>
            </a:pPr>
            <a:r>
              <a:rPr lang="x-none" sz="1200"/>
              <a:t>Bioreactor Design and Operation</a:t>
            </a:r>
          </a:p>
          <a:p>
            <a:pPr marL="214313" indent="-214313">
              <a:buFont typeface="Wingdings" charset="2"/>
              <a:buChar char="§"/>
              <a:defRPr b="0" i="0"/>
            </a:pPr>
            <a:r>
              <a:rPr lang="x-none" sz="1200"/>
              <a:t>Phenomics Technology</a:t>
            </a:r>
          </a:p>
          <a:p>
            <a:pPr marL="214313" indent="-214313">
              <a:buFont typeface="Wingdings" charset="2"/>
              <a:buChar char="§"/>
              <a:defRPr b="0" i="0"/>
            </a:pPr>
            <a:r>
              <a:rPr lang="x-none" sz="1200"/>
              <a:t>Therapeutic Targeting</a:t>
            </a:r>
          </a:p>
          <a:p>
            <a:pPr marL="214313" indent="-214313">
              <a:buFont typeface="Wingdings" charset="2"/>
              <a:buChar char="§"/>
              <a:defRPr b="0" i="0"/>
            </a:pPr>
            <a:r>
              <a:rPr lang="x-none" sz="1200"/>
              <a:t>Aquaculture Biotechnology</a:t>
            </a:r>
          </a:p>
          <a:p>
            <a:pPr marL="214313" indent="-214313">
              <a:buFont typeface="Wingdings" charset="2"/>
              <a:buChar char="§"/>
              <a:defRPr b="0" i="0"/>
            </a:pPr>
            <a:r>
              <a:rPr lang="x-none" sz="1200"/>
              <a:t>Morphogenetic Engineering</a:t>
            </a:r>
          </a:p>
          <a:p>
            <a:pPr marL="214313" indent="-214313">
              <a:buFont typeface="Wingdings" charset="2"/>
              <a:buChar char="§"/>
              <a:defRPr b="0" i="0"/>
            </a:pPr>
            <a:r>
              <a:rPr lang="x-none" sz="1200"/>
              <a:t>Tissue Engineering</a:t>
            </a:r>
          </a:p>
          <a:p>
            <a:pPr marL="214313" indent="-214313">
              <a:buFont typeface="Wingdings" charset="2"/>
              <a:buChar char="§"/>
              <a:defRPr b="0" i="0"/>
            </a:pPr>
            <a:r>
              <a:rPr lang="x-none" sz="1200"/>
              <a:t>Analysis, Design and Control of Microbial Systems</a:t>
            </a:r>
          </a:p>
          <a:p>
            <a:pPr marL="214313" indent="-214313">
              <a:buFont typeface="Wingdings" charset="2"/>
              <a:buChar char="§"/>
              <a:defRPr b="0" i="0"/>
            </a:pPr>
            <a:r>
              <a:rPr lang="x-none" sz="1200"/>
              <a:t>Synthetic Biology Engineering</a:t>
            </a:r>
          </a:p>
          <a:p>
            <a:pPr marL="214313" indent="-214313">
              <a:buFont typeface="Wingdings" charset="2"/>
              <a:buChar char="§"/>
              <a:defRPr b="0" i="0"/>
            </a:pPr>
            <a:r>
              <a:rPr lang="x-none" sz="1200"/>
              <a:t>Responsible Research and Innovation</a:t>
            </a:r>
          </a:p>
        </p:txBody>
      </p:sp>
      <p:sp>
        <p:nvSpPr>
          <p:cNvPr id="14" name="Rektangel 13"/>
          <p:cNvSpPr/>
          <p:nvPr/>
        </p:nvSpPr>
        <p:spPr>
          <a:xfrm>
            <a:off x="580452" y="1708047"/>
            <a:ext cx="3624289"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5" name="TekstSylinder 14"/>
          <p:cNvSpPr txBox="1"/>
          <p:nvPr/>
        </p:nvSpPr>
        <p:spPr>
          <a:xfrm>
            <a:off x="579031" y="1762218"/>
            <a:ext cx="3624289" cy="276999"/>
          </a:xfrm>
          <a:prstGeom prst="rect">
            <a:avLst/>
          </a:prstGeom>
          <a:noFill/>
        </p:spPr>
        <p:txBody>
          <a:bodyPr wrap="square" rtlCol="0">
            <a:spAutoFit/>
          </a:bodyPr>
          <a:lstStyle/>
          <a:p>
            <a:pPr lvl="0" algn="ctr">
              <a:defRPr b="0" i="0"/>
            </a:pPr>
            <a:r>
              <a:rPr lang="x-none" sz="1200">
                <a:solidFill>
                  <a:schemeClr val="bg1"/>
                </a:solidFill>
              </a:rPr>
              <a:t>R&amp;D – RESEARCH AND DEVELOPMENT</a:t>
            </a:r>
          </a:p>
        </p:txBody>
      </p:sp>
      <p:pic>
        <p:nvPicPr>
          <p:cNvPr id="16" name="Bilde 15"/>
          <p:cNvPicPr>
            <a:picLocks noChangeAspect="1"/>
          </p:cNvPicPr>
          <p:nvPr/>
        </p:nvPicPr>
        <p:blipFill rotWithShape="1">
          <a:blip r:embed="rId4" cstate="print">
            <a:extLst>
              <a:ext uri="{28A0092B-C50C-407E-A947-70E740481C1C}">
                <a14:useLocalDpi xmlns:a14="http://schemas.microsoft.com/office/drawing/2010/main" val="0"/>
              </a:ext>
            </a:extLst>
          </a:blip>
          <a:srcRect b="6933"/>
          <a:stretch/>
        </p:blipFill>
        <p:spPr>
          <a:xfrm>
            <a:off x="5841069" y="257721"/>
            <a:ext cx="1417892" cy="1936011"/>
          </a:xfrm>
          <a:prstGeom prst="rect">
            <a:avLst/>
          </a:prstGeom>
        </p:spPr>
      </p:pic>
      <p:pic>
        <p:nvPicPr>
          <p:cNvPr id="3" name="Picture 5">
            <a:extLst>
              <a:ext uri="{FF2B5EF4-FFF2-40B4-BE49-F238E27FC236}">
                <a16:creationId xmlns:a16="http://schemas.microsoft.com/office/drawing/2014/main" id="{57B20B63-D069-4B8C-A8A6-F79AE2531C79}"/>
              </a:ext>
            </a:extLst>
          </p:cNvPr>
          <p:cNvPicPr>
            <a:picLocks noChangeAspect="1"/>
          </p:cNvPicPr>
          <p:nvPr/>
        </p:nvPicPr>
        <p:blipFill>
          <a:blip r:embed="rId5"/>
          <a:stretch>
            <a:fillRect/>
          </a:stretch>
        </p:blipFill>
        <p:spPr>
          <a:xfrm>
            <a:off x="7700433" y="666749"/>
            <a:ext cx="1058334" cy="1054101"/>
          </a:xfrm>
          <a:prstGeom prst="rect">
            <a:avLst/>
          </a:prstGeom>
        </p:spPr>
      </p:pic>
    </p:spTree>
    <p:extLst>
      <p:ext uri="{BB962C8B-B14F-4D97-AF65-F5344CB8AC3E}">
        <p14:creationId xmlns:p14="http://schemas.microsoft.com/office/powerpoint/2010/main" val="1779048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6944" y="2306452"/>
            <a:ext cx="2509388" cy="2509388"/>
          </a:xfrm>
          <a:prstGeom prst="rect">
            <a:avLst/>
          </a:prstGeom>
        </p:spPr>
      </p:pic>
      <p:sp>
        <p:nvSpPr>
          <p:cNvPr id="2" name="Tittel 1"/>
          <p:cNvSpPr>
            <a:spLocks noGrp="1"/>
          </p:cNvSpPr>
          <p:nvPr>
            <p:ph type="title"/>
          </p:nvPr>
        </p:nvSpPr>
        <p:spPr>
          <a:xfrm>
            <a:off x="251075" y="273846"/>
            <a:ext cx="5165863" cy="396544"/>
          </a:xfrm>
        </p:spPr>
        <p:txBody>
          <a:bodyPr>
            <a:normAutofit/>
          </a:bodyPr>
          <a:lstStyle/>
          <a:p>
            <a:pPr>
              <a:defRPr b="0" i="0"/>
            </a:pPr>
            <a:r>
              <a:rPr lang="x-none" sz="1350"/>
              <a:t>Enabling technology</a:t>
            </a:r>
          </a:p>
        </p:txBody>
      </p:sp>
      <p:sp>
        <p:nvSpPr>
          <p:cNvPr id="3" name="Plassholder for innhold 2"/>
          <p:cNvSpPr>
            <a:spLocks noGrp="1"/>
          </p:cNvSpPr>
          <p:nvPr>
            <p:ph idx="1"/>
          </p:nvPr>
        </p:nvSpPr>
        <p:spPr>
          <a:xfrm>
            <a:off x="247249" y="666939"/>
            <a:ext cx="4502690" cy="755163"/>
          </a:xfrm>
        </p:spPr>
        <p:txBody>
          <a:bodyPr>
            <a:noAutofit/>
          </a:bodyPr>
          <a:lstStyle/>
          <a:p>
            <a:pPr marL="0" indent="0">
              <a:buNone/>
              <a:defRPr b="0" i="0"/>
            </a:pPr>
            <a:r>
              <a:rPr lang="x-none" sz="3000"/>
              <a:t>NTNU Digital </a:t>
            </a:r>
            <a:r>
              <a:rPr lang="x-none" sz="1350"/>
              <a:t>centres on generic ICT</a:t>
            </a:r>
          </a:p>
        </p:txBody>
      </p:sp>
      <p:sp>
        <p:nvSpPr>
          <p:cNvPr id="5" name="TekstSylinder 4"/>
          <p:cNvSpPr txBox="1"/>
          <p:nvPr/>
        </p:nvSpPr>
        <p:spPr>
          <a:xfrm>
            <a:off x="7820107" y="1615509"/>
            <a:ext cx="889987" cy="507831"/>
          </a:xfrm>
          <a:prstGeom prst="rect">
            <a:avLst/>
          </a:prstGeom>
          <a:noFill/>
        </p:spPr>
        <p:txBody>
          <a:bodyPr wrap="none" rtlCol="0">
            <a:spAutoFit/>
          </a:bodyPr>
          <a:lstStyle/>
          <a:p>
            <a:pPr>
              <a:defRPr b="0" i="0"/>
            </a:pPr>
            <a:r>
              <a:rPr lang="x-none" sz="900"/>
              <a:t>Director</a:t>
            </a:r>
            <a:br>
              <a:rPr lang="x-none" sz="900"/>
            </a:br>
            <a:r>
              <a:rPr lang="x-none" sz="900"/>
              <a:t>Torbjørn Karl </a:t>
            </a:r>
            <a:br>
              <a:rPr lang="x-none" sz="900"/>
            </a:br>
            <a:r>
              <a:rPr lang="x-none" sz="900"/>
              <a:t>Svendsen</a:t>
            </a:r>
          </a:p>
        </p:txBody>
      </p:sp>
      <p:pic>
        <p:nvPicPr>
          <p:cNvPr id="8" name="Bilde 7"/>
          <p:cNvPicPr>
            <a:picLocks noChangeAspect="1"/>
          </p:cNvPicPr>
          <p:nvPr/>
        </p:nvPicPr>
        <p:blipFill>
          <a:blip r:embed="rId4">
            <a:extLst>
              <a:ext uri="{28A0092B-C50C-407E-A947-70E740481C1C}">
                <a14:useLocalDpi xmlns:a14="http://schemas.microsoft.com/office/drawing/2010/main" val="0"/>
              </a:ext>
            </a:extLst>
          </a:blip>
          <a:stretch/>
        </p:blipFill>
        <p:spPr>
          <a:xfrm>
            <a:off x="7864712" y="589860"/>
            <a:ext cx="809244" cy="955548"/>
          </a:xfrm>
          <a:prstGeom prst="rect">
            <a:avLst/>
          </a:prstGeom>
        </p:spPr>
      </p:pic>
      <p:pic>
        <p:nvPicPr>
          <p:cNvPr id="16" name="Bilde 15"/>
          <p:cNvPicPr>
            <a:picLocks noChangeAspect="1"/>
          </p:cNvPicPr>
          <p:nvPr/>
        </p:nvPicPr>
        <p:blipFill>
          <a:blip r:embed="rId5">
            <a:extLst>
              <a:ext uri="{28A0092B-C50C-407E-A947-70E740481C1C}">
                <a14:useLocalDpi xmlns:a14="http://schemas.microsoft.com/office/drawing/2010/main" val="0"/>
              </a:ext>
            </a:extLst>
          </a:blip>
          <a:stretch/>
        </p:blipFill>
        <p:spPr>
          <a:xfrm>
            <a:off x="6795392" y="148741"/>
            <a:ext cx="708840" cy="1907906"/>
          </a:xfrm>
          <a:prstGeom prst="rect">
            <a:avLst/>
          </a:prstGeom>
        </p:spPr>
      </p:pic>
      <p:sp>
        <p:nvSpPr>
          <p:cNvPr id="10" name="Rektangel 9"/>
          <p:cNvSpPr/>
          <p:nvPr/>
        </p:nvSpPr>
        <p:spPr>
          <a:xfrm>
            <a:off x="1697573" y="4110335"/>
            <a:ext cx="4381002" cy="559213"/>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2" name="TekstSylinder 11"/>
          <p:cNvSpPr txBox="1"/>
          <p:nvPr/>
        </p:nvSpPr>
        <p:spPr>
          <a:xfrm>
            <a:off x="1769218" y="4163675"/>
            <a:ext cx="4309357" cy="461665"/>
          </a:xfrm>
          <a:prstGeom prst="rect">
            <a:avLst/>
          </a:prstGeom>
          <a:noFill/>
        </p:spPr>
        <p:txBody>
          <a:bodyPr wrap="square" rtlCol="0">
            <a:spAutoFit/>
          </a:bodyPr>
          <a:lstStyle/>
          <a:p>
            <a:pPr lvl="0">
              <a:defRPr b="0" i="0"/>
            </a:pPr>
            <a:r>
              <a:rPr lang="x-none" sz="1200">
                <a:solidFill>
                  <a:schemeClr val="bg1"/>
                </a:solidFill>
              </a:rPr>
              <a:t>Telenor-NTNU AI Lab: </a:t>
            </a:r>
            <a:br>
              <a:rPr lang="x-none" sz="1200">
                <a:solidFill>
                  <a:schemeClr val="bg1"/>
                </a:solidFill>
              </a:rPr>
            </a:br>
            <a:r>
              <a:rPr lang="x-none" sz="1200">
                <a:solidFill>
                  <a:schemeClr val="bg1"/>
                </a:solidFill>
              </a:rPr>
              <a:t>Joint commitment to machine learning and big data analytics</a:t>
            </a:r>
          </a:p>
        </p:txBody>
      </p:sp>
      <p:sp>
        <p:nvSpPr>
          <p:cNvPr id="13" name="Rektangel 12"/>
          <p:cNvSpPr/>
          <p:nvPr/>
        </p:nvSpPr>
        <p:spPr>
          <a:xfrm>
            <a:off x="317242" y="1304640"/>
            <a:ext cx="5761334" cy="2668532"/>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cxnSp>
        <p:nvCxnSpPr>
          <p:cNvPr id="19" name="Rett linje 18"/>
          <p:cNvCxnSpPr>
            <a:endCxn id="13" idx="2"/>
          </p:cNvCxnSpPr>
          <p:nvPr/>
        </p:nvCxnSpPr>
        <p:spPr>
          <a:xfrm>
            <a:off x="3197907" y="1304640"/>
            <a:ext cx="2" cy="2668532"/>
          </a:xfrm>
          <a:prstGeom prst="line">
            <a:avLst/>
          </a:prstGeom>
          <a:ln w="38100" cap="flat" cmpd="sng" algn="ctr">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1" name="Rett linje 20"/>
          <p:cNvCxnSpPr>
            <a:stCxn id="13" idx="1"/>
            <a:endCxn id="13" idx="3"/>
          </p:cNvCxnSpPr>
          <p:nvPr/>
        </p:nvCxnSpPr>
        <p:spPr>
          <a:xfrm>
            <a:off x="317242" y="2638906"/>
            <a:ext cx="5761334" cy="0"/>
          </a:xfrm>
          <a:prstGeom prst="line">
            <a:avLst/>
          </a:prstGeom>
          <a:ln w="38100" cap="flat" cmpd="sng" algn="ctr">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2609850" y="2513969"/>
            <a:ext cx="1111250" cy="357790"/>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7" name="Plassholder for innhold 2"/>
          <p:cNvSpPr txBox="1"/>
          <p:nvPr/>
        </p:nvSpPr>
        <p:spPr>
          <a:xfrm>
            <a:off x="2378583" y="2582375"/>
            <a:ext cx="1638650" cy="246401"/>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b="0" i="0"/>
            </a:pPr>
            <a:r>
              <a:rPr lang="x-none" sz="1350">
                <a:solidFill>
                  <a:schemeClr val="bg1"/>
                </a:solidFill>
              </a:rPr>
              <a:t>AREAS</a:t>
            </a:r>
          </a:p>
        </p:txBody>
      </p:sp>
      <p:sp>
        <p:nvSpPr>
          <p:cNvPr id="25" name="Plassholder for innhold 2"/>
          <p:cNvSpPr txBox="1"/>
          <p:nvPr/>
        </p:nvSpPr>
        <p:spPr>
          <a:xfrm>
            <a:off x="471633" y="1392878"/>
            <a:ext cx="2568337" cy="1189497"/>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x-none" sz="1350"/>
              <a:t>AI / machine learning</a:t>
            </a:r>
          </a:p>
          <a:p>
            <a:pPr>
              <a:lnSpc>
                <a:spcPct val="60000"/>
              </a:lnSpc>
              <a:defRPr b="0" i="0"/>
            </a:pPr>
            <a:r>
              <a:rPr lang="x-none" sz="900"/>
              <a:t>Big data analytics</a:t>
            </a:r>
          </a:p>
          <a:p>
            <a:pPr>
              <a:lnSpc>
                <a:spcPct val="50000"/>
              </a:lnSpc>
              <a:defRPr b="0" i="0"/>
            </a:pPr>
            <a:r>
              <a:rPr lang="x-none" sz="900"/>
              <a:t>The Internet of Things (IoT) </a:t>
            </a:r>
          </a:p>
          <a:p>
            <a:pPr>
              <a:lnSpc>
                <a:spcPct val="50000"/>
              </a:lnSpc>
              <a:defRPr b="0" i="0"/>
            </a:pPr>
            <a:r>
              <a:rPr lang="x-none" sz="900"/>
              <a:t>Smart systems</a:t>
            </a:r>
          </a:p>
          <a:p>
            <a:pPr>
              <a:lnSpc>
                <a:spcPct val="50000"/>
              </a:lnSpc>
              <a:defRPr b="0" i="0"/>
            </a:pPr>
            <a:r>
              <a:rPr lang="x-none" sz="900"/>
              <a:t>Decision support</a:t>
            </a:r>
          </a:p>
          <a:p>
            <a:pPr>
              <a:lnSpc>
                <a:spcPct val="50000"/>
              </a:lnSpc>
              <a:defRPr b="0" i="0"/>
            </a:pPr>
            <a:r>
              <a:rPr lang="x-none" sz="900"/>
              <a:t>Human+machine </a:t>
            </a:r>
          </a:p>
        </p:txBody>
      </p:sp>
      <p:sp>
        <p:nvSpPr>
          <p:cNvPr id="20" name="Plassholder for innhold 2"/>
          <p:cNvSpPr txBox="1"/>
          <p:nvPr/>
        </p:nvSpPr>
        <p:spPr>
          <a:xfrm>
            <a:off x="3361254" y="1418101"/>
            <a:ext cx="2568337" cy="958705"/>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x-none" sz="1350"/>
              <a:t>Security and reliability</a:t>
            </a:r>
          </a:p>
          <a:p>
            <a:pPr lvl="0">
              <a:lnSpc>
                <a:spcPct val="50000"/>
              </a:lnSpc>
              <a:defRPr b="0" i="0"/>
            </a:pPr>
            <a:r>
              <a:rPr lang="x-none" sz="900"/>
              <a:t>Privacy</a:t>
            </a:r>
          </a:p>
          <a:p>
            <a:pPr lvl="0">
              <a:lnSpc>
                <a:spcPct val="50000"/>
              </a:lnSpc>
              <a:defRPr b="0" i="0"/>
            </a:pPr>
            <a:r>
              <a:rPr lang="x-none" sz="900"/>
              <a:t>Reliability, vulnerability</a:t>
            </a:r>
          </a:p>
          <a:p>
            <a:pPr lvl="0">
              <a:lnSpc>
                <a:spcPct val="50000"/>
              </a:lnSpc>
              <a:defRPr b="0" i="0"/>
            </a:pPr>
            <a:r>
              <a:rPr lang="x-none" sz="900"/>
              <a:t>Risk analysis</a:t>
            </a:r>
          </a:p>
          <a:p>
            <a:pPr lvl="0">
              <a:lnSpc>
                <a:spcPct val="50000"/>
              </a:lnSpc>
              <a:defRPr b="0" i="0"/>
            </a:pPr>
            <a:r>
              <a:rPr lang="x-none" sz="900"/>
              <a:t>Cybersecurity</a:t>
            </a:r>
          </a:p>
        </p:txBody>
      </p:sp>
      <p:sp>
        <p:nvSpPr>
          <p:cNvPr id="22" name="Plassholder for innhold 2"/>
          <p:cNvSpPr txBox="1"/>
          <p:nvPr/>
        </p:nvSpPr>
        <p:spPr>
          <a:xfrm>
            <a:off x="469438" y="2884486"/>
            <a:ext cx="2568337" cy="876476"/>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x-none" sz="1350"/>
              <a:t>Autonomous systems</a:t>
            </a:r>
          </a:p>
          <a:p>
            <a:pPr lvl="0">
              <a:lnSpc>
                <a:spcPct val="50000"/>
              </a:lnSpc>
              <a:defRPr b="0" i="0"/>
            </a:pPr>
            <a:r>
              <a:rPr lang="x-none" sz="900"/>
              <a:t>Automation</a:t>
            </a:r>
          </a:p>
          <a:p>
            <a:pPr lvl="0">
              <a:lnSpc>
                <a:spcPct val="50000"/>
              </a:lnSpc>
              <a:defRPr b="0" i="0"/>
            </a:pPr>
            <a:r>
              <a:rPr lang="x-none" sz="900"/>
              <a:t>Robotics</a:t>
            </a:r>
          </a:p>
          <a:p>
            <a:pPr lvl="0">
              <a:lnSpc>
                <a:spcPct val="50000"/>
              </a:lnSpc>
              <a:defRPr b="0" i="0"/>
            </a:pPr>
            <a:r>
              <a:rPr lang="x-none" sz="900"/>
              <a:t>Navigation</a:t>
            </a:r>
          </a:p>
        </p:txBody>
      </p:sp>
      <p:sp>
        <p:nvSpPr>
          <p:cNvPr id="23" name="Plassholder for innhold 2"/>
          <p:cNvSpPr txBox="1"/>
          <p:nvPr/>
        </p:nvSpPr>
        <p:spPr>
          <a:xfrm>
            <a:off x="3365913" y="2923408"/>
            <a:ext cx="2568337" cy="876476"/>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x-none" sz="1350"/>
              <a:t>Computations</a:t>
            </a:r>
          </a:p>
          <a:p>
            <a:pPr lvl="0">
              <a:lnSpc>
                <a:spcPct val="50000"/>
              </a:lnSpc>
              <a:defRPr b="0" i="0"/>
            </a:pPr>
            <a:r>
              <a:rPr lang="x-none" sz="900"/>
              <a:t>Energy efficiency</a:t>
            </a:r>
          </a:p>
          <a:p>
            <a:pPr lvl="0">
              <a:lnSpc>
                <a:spcPct val="50000"/>
              </a:lnSpc>
              <a:defRPr b="0" i="0"/>
            </a:pPr>
            <a:r>
              <a:rPr lang="x-none" sz="900"/>
              <a:t>Electronic components</a:t>
            </a:r>
          </a:p>
        </p:txBody>
      </p:sp>
    </p:spTree>
    <p:extLst>
      <p:ext uri="{BB962C8B-B14F-4D97-AF65-F5344CB8AC3E}">
        <p14:creationId xmlns:p14="http://schemas.microsoft.com/office/powerpoint/2010/main" val="723019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755" y="307565"/>
            <a:ext cx="5242748" cy="390651"/>
          </a:xfrm>
        </p:spPr>
        <p:txBody>
          <a:bodyPr>
            <a:normAutofit/>
          </a:bodyPr>
          <a:lstStyle/>
          <a:p>
            <a:pPr>
              <a:defRPr b="0" i="0"/>
            </a:pPr>
            <a:r>
              <a:rPr lang="x-none" sz="1350"/>
              <a:t>Enabling technology</a:t>
            </a:r>
          </a:p>
        </p:txBody>
      </p:sp>
      <p:sp>
        <p:nvSpPr>
          <p:cNvPr id="4" name="TekstSylinder 3"/>
          <p:cNvSpPr txBox="1"/>
          <p:nvPr/>
        </p:nvSpPr>
        <p:spPr>
          <a:xfrm>
            <a:off x="7602023" y="1150907"/>
            <a:ext cx="1249060" cy="369332"/>
          </a:xfrm>
          <a:prstGeom prst="rect">
            <a:avLst/>
          </a:prstGeom>
          <a:noFill/>
        </p:spPr>
        <p:txBody>
          <a:bodyPr wrap="none" rtlCol="0">
            <a:spAutoFit/>
          </a:bodyPr>
          <a:lstStyle/>
          <a:p>
            <a:pPr>
              <a:defRPr b="0" i="0"/>
            </a:pPr>
            <a:r>
              <a:rPr lang="x-none" sz="900"/>
              <a:t>Director NTNU Nano</a:t>
            </a:r>
            <a:br>
              <a:rPr lang="x-none" sz="900"/>
            </a:br>
            <a:r>
              <a:rPr lang="nb-NO" sz="900"/>
              <a:t>John de </a:t>
            </a:r>
            <a:r>
              <a:rPr lang="nb-NO" sz="900" dirty="0" err="1"/>
              <a:t>Mello</a:t>
            </a:r>
            <a:endParaRPr lang="x-none" sz="900" dirty="0" err="1"/>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rcRect t="24329" b="1"/>
          <a:stretch/>
        </p:blipFill>
        <p:spPr>
          <a:xfrm>
            <a:off x="5916267" y="3028712"/>
            <a:ext cx="3227733" cy="1628275"/>
          </a:xfrm>
          <a:prstGeom prst="rect">
            <a:avLst/>
          </a:prstGeom>
        </p:spPr>
      </p:pic>
      <p:sp>
        <p:nvSpPr>
          <p:cNvPr id="7" name="TekstSylinder 6"/>
          <p:cNvSpPr txBox="1"/>
          <p:nvPr/>
        </p:nvSpPr>
        <p:spPr>
          <a:xfrm>
            <a:off x="7602023" y="2515409"/>
            <a:ext cx="1204176" cy="369332"/>
          </a:xfrm>
          <a:prstGeom prst="rect">
            <a:avLst/>
          </a:prstGeom>
          <a:noFill/>
        </p:spPr>
        <p:txBody>
          <a:bodyPr wrap="none" rtlCol="0">
            <a:spAutoFit/>
          </a:bodyPr>
          <a:lstStyle/>
          <a:p>
            <a:pPr>
              <a:defRPr b="0" i="0"/>
            </a:pPr>
            <a:r>
              <a:rPr lang="x-none" sz="900"/>
              <a:t>Director NanoLab</a:t>
            </a:r>
            <a:br>
              <a:rPr lang="x-none" sz="900"/>
            </a:br>
            <a:r>
              <a:rPr lang="x-none" sz="900"/>
              <a:t>Peter Köllensperger</a:t>
            </a:r>
          </a:p>
        </p:txBody>
      </p:sp>
      <p:pic>
        <p:nvPicPr>
          <p:cNvPr id="8" name="Bilde 7"/>
          <p:cNvPicPr>
            <a:picLocks noChangeAspect="1"/>
          </p:cNvPicPr>
          <p:nvPr/>
        </p:nvPicPr>
        <p:blipFill>
          <a:blip r:embed="rId4">
            <a:extLst>
              <a:ext uri="{28A0092B-C50C-407E-A947-70E740481C1C}">
                <a14:useLocalDpi xmlns:a14="http://schemas.microsoft.com/office/drawing/2010/main" val="0"/>
              </a:ext>
            </a:extLst>
          </a:blip>
          <a:stretch/>
        </p:blipFill>
        <p:spPr>
          <a:xfrm>
            <a:off x="7673619" y="1587569"/>
            <a:ext cx="809244" cy="955548"/>
          </a:xfrm>
          <a:prstGeom prst="rect">
            <a:avLst/>
          </a:prstGeom>
        </p:spPr>
      </p:pic>
      <p:pic>
        <p:nvPicPr>
          <p:cNvPr id="11" name="Bilde 10"/>
          <p:cNvPicPr>
            <a:picLocks noChangeAspect="1"/>
          </p:cNvPicPr>
          <p:nvPr/>
        </p:nvPicPr>
        <p:blipFill>
          <a:blip r:embed="rId5">
            <a:extLst>
              <a:ext uri="{28A0092B-C50C-407E-A947-70E740481C1C}">
                <a14:useLocalDpi xmlns:a14="http://schemas.microsoft.com/office/drawing/2010/main" val="0"/>
              </a:ext>
            </a:extLst>
          </a:blip>
          <a:stretch/>
        </p:blipFill>
        <p:spPr>
          <a:xfrm>
            <a:off x="6021525" y="356319"/>
            <a:ext cx="814099" cy="2206437"/>
          </a:xfrm>
          <a:prstGeom prst="rect">
            <a:avLst/>
          </a:prstGeom>
        </p:spPr>
      </p:pic>
      <p:sp>
        <p:nvSpPr>
          <p:cNvPr id="15" name="TekstSylinder 14"/>
          <p:cNvSpPr txBox="1"/>
          <p:nvPr/>
        </p:nvSpPr>
        <p:spPr>
          <a:xfrm>
            <a:off x="234080" y="571591"/>
            <a:ext cx="4336444" cy="877163"/>
          </a:xfrm>
          <a:prstGeom prst="rect">
            <a:avLst/>
          </a:prstGeom>
          <a:noFill/>
        </p:spPr>
        <p:txBody>
          <a:bodyPr wrap="none" rtlCol="0">
            <a:spAutoFit/>
          </a:bodyPr>
          <a:lstStyle/>
          <a:p>
            <a:pPr>
              <a:defRPr b="0" i="0"/>
            </a:pPr>
            <a:r>
              <a:rPr lang="x-none" sz="2400"/>
              <a:t>NTNU Nano </a:t>
            </a:r>
            <a:br>
              <a:rPr lang="x-none" sz="2400"/>
            </a:br>
            <a:r>
              <a:rPr lang="x-none" sz="1350"/>
              <a:t>coordinates research and education in </a:t>
            </a:r>
          </a:p>
          <a:p>
            <a:pPr>
              <a:defRPr b="0" i="0"/>
            </a:pPr>
            <a:r>
              <a:rPr lang="x-none" sz="1350"/>
              <a:t>nanotechnology, nanoscience and functional materials</a:t>
            </a:r>
          </a:p>
        </p:txBody>
      </p:sp>
      <p:sp>
        <p:nvSpPr>
          <p:cNvPr id="12" name="Rektangel 11"/>
          <p:cNvSpPr/>
          <p:nvPr/>
        </p:nvSpPr>
        <p:spPr>
          <a:xfrm>
            <a:off x="308369" y="1844647"/>
            <a:ext cx="4502189" cy="1036575"/>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3" name="TekstSylinder 12"/>
          <p:cNvSpPr txBox="1"/>
          <p:nvPr/>
        </p:nvSpPr>
        <p:spPr>
          <a:xfrm>
            <a:off x="503786" y="2055321"/>
            <a:ext cx="4258714" cy="715581"/>
          </a:xfrm>
          <a:prstGeom prst="rect">
            <a:avLst/>
          </a:prstGeom>
          <a:noFill/>
        </p:spPr>
        <p:txBody>
          <a:bodyPr wrap="square" rtlCol="0">
            <a:spAutoFit/>
          </a:bodyPr>
          <a:lstStyle/>
          <a:p>
            <a:pPr marL="214313" indent="-214313">
              <a:buFont typeface="Wingdings" charset="2"/>
              <a:buChar char="§"/>
              <a:defRPr b="0" i="0"/>
            </a:pPr>
            <a:r>
              <a:rPr lang="x-none" sz="1350"/>
              <a:t>Nanomaterials</a:t>
            </a:r>
          </a:p>
          <a:p>
            <a:pPr marL="214313" indent="-214313">
              <a:buFont typeface="Wingdings" charset="2"/>
              <a:buChar char="§"/>
              <a:defRPr b="0" i="0"/>
            </a:pPr>
            <a:r>
              <a:rPr lang="x-none" sz="1350"/>
              <a:t>BioNano / nanomedicine</a:t>
            </a:r>
          </a:p>
          <a:p>
            <a:pPr marL="214313" indent="-214313">
              <a:buFont typeface="Wingdings" charset="2"/>
              <a:buChar char="§"/>
              <a:defRPr b="0" i="0"/>
            </a:pPr>
            <a:r>
              <a:rPr lang="x-none" sz="1350"/>
              <a:t>Nanoelectronics, nanomagnetism, nanophotonics </a:t>
            </a:r>
          </a:p>
        </p:txBody>
      </p:sp>
      <p:sp>
        <p:nvSpPr>
          <p:cNvPr id="16" name="Rektangel 15"/>
          <p:cNvSpPr/>
          <p:nvPr/>
        </p:nvSpPr>
        <p:spPr>
          <a:xfrm>
            <a:off x="575126" y="1620024"/>
            <a:ext cx="814099"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8" name="TekstSylinder 17"/>
          <p:cNvSpPr txBox="1"/>
          <p:nvPr/>
        </p:nvSpPr>
        <p:spPr>
          <a:xfrm>
            <a:off x="621360" y="1674195"/>
            <a:ext cx="1310312" cy="276999"/>
          </a:xfrm>
          <a:prstGeom prst="rect">
            <a:avLst/>
          </a:prstGeom>
          <a:noFill/>
        </p:spPr>
        <p:txBody>
          <a:bodyPr wrap="square" rtlCol="0">
            <a:spAutoFit/>
          </a:bodyPr>
          <a:lstStyle/>
          <a:p>
            <a:pPr lvl="0">
              <a:defRPr b="0" i="0"/>
            </a:pPr>
            <a:r>
              <a:rPr lang="x-none" sz="1200">
                <a:solidFill>
                  <a:schemeClr val="bg1"/>
                </a:solidFill>
              </a:rPr>
              <a:t>AREAS</a:t>
            </a:r>
          </a:p>
        </p:txBody>
      </p:sp>
      <p:sp>
        <p:nvSpPr>
          <p:cNvPr id="19" name="Rektangel 18"/>
          <p:cNvSpPr/>
          <p:nvPr/>
        </p:nvSpPr>
        <p:spPr>
          <a:xfrm>
            <a:off x="306174" y="3315698"/>
            <a:ext cx="4502189" cy="1256211"/>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0" name="TekstSylinder 19"/>
          <p:cNvSpPr txBox="1"/>
          <p:nvPr/>
        </p:nvSpPr>
        <p:spPr>
          <a:xfrm>
            <a:off x="501591" y="3526373"/>
            <a:ext cx="4146452" cy="923330"/>
          </a:xfrm>
          <a:prstGeom prst="rect">
            <a:avLst/>
          </a:prstGeom>
          <a:noFill/>
        </p:spPr>
        <p:txBody>
          <a:bodyPr wrap="square" rtlCol="0">
            <a:spAutoFit/>
          </a:bodyPr>
          <a:lstStyle/>
          <a:p>
            <a:pPr marL="214313" indent="-214313">
              <a:buFont typeface="Wingdings" charset="2"/>
              <a:buChar char="§"/>
              <a:defRPr b="0" i="0"/>
            </a:pPr>
            <a:r>
              <a:rPr lang="x-none" sz="1350"/>
              <a:t>Central cleanroom facility at NTNU </a:t>
            </a:r>
          </a:p>
          <a:p>
            <a:pPr marL="214313" indent="-214313">
              <a:buFont typeface="Wingdings" charset="2"/>
              <a:buChar char="§"/>
              <a:defRPr b="0" i="0"/>
            </a:pPr>
            <a:r>
              <a:rPr lang="x-none" sz="1350"/>
              <a:t>Heads the national infrastructure Norwegian Micro- and Nanofabrication Facility (NorFab)</a:t>
            </a:r>
          </a:p>
          <a:p>
            <a:pPr marL="214313" indent="-214313">
              <a:buFont typeface="Wingdings" charset="2"/>
              <a:buChar char="§"/>
              <a:defRPr b="0" i="0"/>
            </a:pPr>
            <a:r>
              <a:rPr lang="x-none" sz="1350"/>
              <a:t>ESF</a:t>
            </a:r>
            <a:r>
              <a:rPr lang="nb-NO" sz="1350"/>
              <a:t>R</a:t>
            </a:r>
            <a:r>
              <a:rPr lang="x-none" sz="1350"/>
              <a:t>I initiative EuroNanoLab</a:t>
            </a:r>
          </a:p>
        </p:txBody>
      </p:sp>
      <p:sp>
        <p:nvSpPr>
          <p:cNvPr id="21" name="Rektangel 20"/>
          <p:cNvSpPr/>
          <p:nvPr/>
        </p:nvSpPr>
        <p:spPr>
          <a:xfrm>
            <a:off x="572931" y="3091076"/>
            <a:ext cx="2436968"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2" name="TekstSylinder 21"/>
          <p:cNvSpPr txBox="1"/>
          <p:nvPr/>
        </p:nvSpPr>
        <p:spPr>
          <a:xfrm>
            <a:off x="618038" y="3145247"/>
            <a:ext cx="2391861" cy="276999"/>
          </a:xfrm>
          <a:prstGeom prst="rect">
            <a:avLst/>
          </a:prstGeom>
          <a:noFill/>
        </p:spPr>
        <p:txBody>
          <a:bodyPr wrap="square" rtlCol="0">
            <a:spAutoFit/>
          </a:bodyPr>
          <a:lstStyle/>
          <a:p>
            <a:pPr lvl="0" algn="ctr">
              <a:defRPr b="0" i="0"/>
            </a:pPr>
            <a:r>
              <a:rPr lang="x-none" sz="1200">
                <a:solidFill>
                  <a:schemeClr val="bg1"/>
                </a:solidFill>
              </a:rPr>
              <a:t>NANOLAB INFRASTRUCTURE</a:t>
            </a:r>
          </a:p>
        </p:txBody>
      </p:sp>
      <p:pic>
        <p:nvPicPr>
          <p:cNvPr id="5" name="Bild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7914" y="132654"/>
            <a:ext cx="814949" cy="1018254"/>
          </a:xfrm>
          <a:prstGeom prst="rect">
            <a:avLst/>
          </a:prstGeom>
        </p:spPr>
      </p:pic>
    </p:spTree>
    <p:extLst>
      <p:ext uri="{BB962C8B-B14F-4D97-AF65-F5344CB8AC3E}">
        <p14:creationId xmlns:p14="http://schemas.microsoft.com/office/powerpoint/2010/main" val="2594380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7744" y="273846"/>
            <a:ext cx="4332515" cy="674114"/>
          </a:xfrm>
        </p:spPr>
        <p:txBody>
          <a:bodyPr>
            <a:normAutofit/>
          </a:bodyPr>
          <a:lstStyle/>
          <a:p>
            <a:pPr>
              <a:defRPr b="0" i="0"/>
            </a:pPr>
            <a:r>
              <a:rPr lang="x-none" sz="3000"/>
              <a:t>K.G. Jebsen centres</a:t>
            </a:r>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p:blipFill>
        <p:spPr>
          <a:xfrm>
            <a:off x="7348021" y="81607"/>
            <a:ext cx="1736013" cy="828946"/>
          </a:xfrm>
          <a:prstGeom prst="rect">
            <a:avLst/>
          </a:prstGeom>
        </p:spPr>
      </p:pic>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p:blipFill>
        <p:spPr>
          <a:xfrm>
            <a:off x="6670714" y="1138188"/>
            <a:ext cx="2320934" cy="1082135"/>
          </a:xfrm>
          <a:prstGeom prst="rect">
            <a:avLst/>
          </a:prstGeom>
        </p:spPr>
      </p:pic>
      <p:sp>
        <p:nvSpPr>
          <p:cNvPr id="10" name="Rektangel 9"/>
          <p:cNvSpPr/>
          <p:nvPr/>
        </p:nvSpPr>
        <p:spPr>
          <a:xfrm>
            <a:off x="0" y="945533"/>
            <a:ext cx="3788718"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1" name="TekstSylinder 10"/>
          <p:cNvSpPr txBox="1"/>
          <p:nvPr/>
        </p:nvSpPr>
        <p:spPr>
          <a:xfrm>
            <a:off x="94239" y="992845"/>
            <a:ext cx="3746228" cy="300082"/>
          </a:xfrm>
          <a:prstGeom prst="rect">
            <a:avLst/>
          </a:prstGeom>
          <a:noFill/>
        </p:spPr>
        <p:txBody>
          <a:bodyPr wrap="square" rtlCol="0">
            <a:spAutoFit/>
          </a:bodyPr>
          <a:lstStyle/>
          <a:p>
            <a:pPr lvl="0">
              <a:defRPr b="0" i="0"/>
            </a:pPr>
            <a:r>
              <a:rPr lang="x-none" sz="1350">
                <a:solidFill>
                  <a:schemeClr val="bg1"/>
                </a:solidFill>
              </a:rPr>
              <a:t>K.G. Jebsen Center for Genetic Epidemiology</a:t>
            </a:r>
          </a:p>
        </p:txBody>
      </p:sp>
      <p:sp>
        <p:nvSpPr>
          <p:cNvPr id="12" name="TekstSylinder 11"/>
          <p:cNvSpPr txBox="1"/>
          <p:nvPr/>
        </p:nvSpPr>
        <p:spPr>
          <a:xfrm>
            <a:off x="267028" y="1371577"/>
            <a:ext cx="6501455" cy="715581"/>
          </a:xfrm>
          <a:prstGeom prst="rect">
            <a:avLst/>
          </a:prstGeom>
          <a:noFill/>
        </p:spPr>
        <p:txBody>
          <a:bodyPr wrap="square" rtlCol="0">
            <a:spAutoFit/>
          </a:bodyPr>
          <a:lstStyle/>
          <a:p>
            <a:pPr marL="214313" indent="-214313">
              <a:buFont typeface="Wingdings" charset="2"/>
              <a:buChar char="§"/>
              <a:defRPr b="0" i="0"/>
            </a:pPr>
            <a:r>
              <a:rPr lang="x-none" sz="1350"/>
              <a:t>HUNT data</a:t>
            </a:r>
          </a:p>
          <a:p>
            <a:pPr marL="214313" indent="-214313">
              <a:buFont typeface="Wingdings" charset="2"/>
              <a:buChar char="§"/>
              <a:defRPr b="0" i="0"/>
            </a:pPr>
            <a:r>
              <a:rPr lang="x-none" sz="1350"/>
              <a:t>Studies genetic variation at population level</a:t>
            </a:r>
          </a:p>
          <a:p>
            <a:pPr marL="214313" indent="-214313">
              <a:buFont typeface="Wingdings" charset="2"/>
              <a:buChar char="§"/>
              <a:defRPr b="0" i="0"/>
            </a:pPr>
            <a:r>
              <a:rPr lang="x-none" sz="1350"/>
              <a:t>Digitiz</a:t>
            </a:r>
            <a:r>
              <a:rPr lang="en-GB" sz="1350" err="1"/>
              <a:t>ing</a:t>
            </a:r>
            <a:r>
              <a:rPr lang="x-none" sz="1350"/>
              <a:t> genetic material, stringent requirements for ethics and data security</a:t>
            </a:r>
          </a:p>
        </p:txBody>
      </p:sp>
      <p:sp>
        <p:nvSpPr>
          <p:cNvPr id="13" name="TekstSylinder 12"/>
          <p:cNvSpPr txBox="1"/>
          <p:nvPr/>
        </p:nvSpPr>
        <p:spPr>
          <a:xfrm>
            <a:off x="238501" y="2755394"/>
            <a:ext cx="6474715" cy="1546577"/>
          </a:xfrm>
          <a:prstGeom prst="rect">
            <a:avLst/>
          </a:prstGeom>
          <a:noFill/>
        </p:spPr>
        <p:txBody>
          <a:bodyPr wrap="square" lIns="91440" tIns="45720" rIns="91440" bIns="45720" rtlCol="0" anchor="t">
            <a:spAutoFit/>
          </a:bodyPr>
          <a:lstStyle/>
          <a:p>
            <a:pPr marL="213995" indent="-213995">
              <a:buFont typeface="Wingdings" charset="2"/>
              <a:buChar char="§"/>
              <a:defRPr b="0" i="0"/>
            </a:pPr>
            <a:r>
              <a:rPr lang="nb-NO" sz="1350" dirty="0"/>
              <a:t>Research </a:t>
            </a:r>
            <a:r>
              <a:rPr lang="nb-NO" sz="1350" dirty="0" err="1"/>
              <a:t>on</a:t>
            </a:r>
            <a:r>
              <a:rPr lang="nb-NO" sz="1350" dirty="0"/>
              <a:t> </a:t>
            </a:r>
            <a:r>
              <a:rPr lang="nb-NO" sz="1350" dirty="0" err="1"/>
              <a:t>how</a:t>
            </a:r>
            <a:r>
              <a:rPr lang="nb-NO" sz="1350" dirty="0"/>
              <a:t> </a:t>
            </a:r>
            <a:r>
              <a:rPr lang="nb-NO" sz="1350" dirty="0" err="1"/>
              <a:t>Alzheimer's</a:t>
            </a:r>
            <a:r>
              <a:rPr lang="nb-NO" sz="1350" dirty="0"/>
              <a:t> </a:t>
            </a:r>
            <a:r>
              <a:rPr lang="nb-NO" sz="1350" dirty="0" err="1"/>
              <a:t>disease</a:t>
            </a:r>
            <a:r>
              <a:rPr lang="nb-NO" sz="1350" dirty="0"/>
              <a:t> </a:t>
            </a:r>
            <a:r>
              <a:rPr lang="nb-NO" sz="1350" dirty="0" err="1"/>
              <a:t>occurs</a:t>
            </a:r>
            <a:r>
              <a:rPr lang="nb-NO" sz="1350" dirty="0"/>
              <a:t> in </a:t>
            </a:r>
            <a:r>
              <a:rPr lang="nb-NO" sz="1350" dirty="0" err="1"/>
              <a:t>the</a:t>
            </a:r>
            <a:r>
              <a:rPr lang="nb-NO" sz="1350" dirty="0"/>
              <a:t> </a:t>
            </a:r>
            <a:r>
              <a:rPr lang="nb-NO" sz="1350" dirty="0" err="1"/>
              <a:t>brain</a:t>
            </a:r>
            <a:r>
              <a:rPr lang="nb-NO" sz="1350" dirty="0"/>
              <a:t> </a:t>
            </a:r>
            <a:endParaRPr lang="x-none" sz="1350" dirty="0"/>
          </a:p>
          <a:p>
            <a:pPr marL="213995" indent="-213995">
              <a:buFont typeface="Wingdings" charset="2"/>
              <a:buChar char="§"/>
              <a:defRPr b="0" i="0"/>
            </a:pPr>
            <a:r>
              <a:rPr lang="nb-NO" sz="1350" dirty="0"/>
              <a:t>Nobel </a:t>
            </a:r>
            <a:r>
              <a:rPr lang="nb-NO" sz="1350" dirty="0" err="1"/>
              <a:t>Prize</a:t>
            </a:r>
            <a:r>
              <a:rPr lang="nb-NO" sz="1350" dirty="0"/>
              <a:t> </a:t>
            </a:r>
            <a:r>
              <a:rPr lang="nb-NO" sz="1350" dirty="0" err="1"/>
              <a:t>winning</a:t>
            </a:r>
            <a:r>
              <a:rPr lang="nb-NO" sz="1350" dirty="0"/>
              <a:t> </a:t>
            </a:r>
            <a:r>
              <a:rPr lang="nb-NO" sz="1350" dirty="0" err="1"/>
              <a:t>basic</a:t>
            </a:r>
            <a:r>
              <a:rPr lang="nb-NO" sz="1350" dirty="0"/>
              <a:t> </a:t>
            </a:r>
            <a:r>
              <a:rPr lang="nb-NO" sz="1350" dirty="0" err="1"/>
              <a:t>research</a:t>
            </a:r>
            <a:r>
              <a:rPr lang="nb-NO" sz="1350" dirty="0"/>
              <a:t> </a:t>
            </a:r>
            <a:r>
              <a:rPr lang="nb-NO" sz="1350" dirty="0" err="1"/>
              <a:t>on</a:t>
            </a:r>
            <a:r>
              <a:rPr lang="nb-NO" sz="1350" dirty="0"/>
              <a:t> rats and </a:t>
            </a:r>
            <a:r>
              <a:rPr lang="nb-NO" sz="1350" dirty="0" err="1"/>
              <a:t>mice</a:t>
            </a:r>
            <a:r>
              <a:rPr lang="nb-NO" sz="1350" dirty="0"/>
              <a:t> is </a:t>
            </a:r>
            <a:r>
              <a:rPr lang="nb-NO" sz="1350" dirty="0" err="1"/>
              <a:t>translated</a:t>
            </a:r>
            <a:r>
              <a:rPr lang="nb-NO" sz="1350" dirty="0"/>
              <a:t> </a:t>
            </a:r>
            <a:r>
              <a:rPr lang="nb-NO" sz="1350" dirty="0" err="1"/>
              <a:t>into</a:t>
            </a:r>
            <a:r>
              <a:rPr lang="nb-NO" sz="1350" dirty="0"/>
              <a:t> </a:t>
            </a:r>
            <a:r>
              <a:rPr lang="nb-NO" sz="1350" dirty="0" err="1"/>
              <a:t>clinical</a:t>
            </a:r>
            <a:r>
              <a:rPr lang="nb-NO" sz="1350" dirty="0"/>
              <a:t> </a:t>
            </a:r>
            <a:r>
              <a:rPr lang="nb-NO" sz="1350" dirty="0" err="1"/>
              <a:t>research</a:t>
            </a:r>
            <a:r>
              <a:rPr lang="nb-NO" sz="1350" dirty="0"/>
              <a:t> </a:t>
            </a:r>
            <a:r>
              <a:rPr lang="nb-NO" sz="1350" dirty="0" err="1"/>
              <a:t>on</a:t>
            </a:r>
            <a:r>
              <a:rPr lang="nb-NO" sz="1350" dirty="0"/>
              <a:t> </a:t>
            </a:r>
            <a:r>
              <a:rPr lang="nb-NO" sz="1350" dirty="0" err="1"/>
              <a:t>humans</a:t>
            </a:r>
            <a:endParaRPr lang="nb-NO" sz="1350" dirty="0" err="1">
              <a:cs typeface="Arial"/>
            </a:endParaRPr>
          </a:p>
          <a:p>
            <a:pPr marL="213995" indent="-213995">
              <a:buFont typeface="Wingdings" charset="2"/>
              <a:buChar char="§"/>
              <a:defRPr b="0" i="0"/>
            </a:pPr>
            <a:r>
              <a:rPr lang="nb-NO" sz="1350" dirty="0" err="1">
                <a:cs typeface="Arial"/>
              </a:rPr>
              <a:t>Promising</a:t>
            </a:r>
            <a:r>
              <a:rPr lang="nb-NO" sz="1350" dirty="0">
                <a:cs typeface="Arial"/>
              </a:rPr>
              <a:t> </a:t>
            </a:r>
            <a:r>
              <a:rPr lang="nb-NO" sz="1350" dirty="0" err="1">
                <a:cs typeface="Arial"/>
              </a:rPr>
              <a:t>basic</a:t>
            </a:r>
            <a:r>
              <a:rPr lang="nb-NO" sz="1350" dirty="0">
                <a:cs typeface="Arial"/>
              </a:rPr>
              <a:t> </a:t>
            </a:r>
            <a:r>
              <a:rPr lang="nb-NO" sz="1350" dirty="0" err="1">
                <a:cs typeface="Arial"/>
              </a:rPr>
              <a:t>research</a:t>
            </a:r>
            <a:r>
              <a:rPr lang="nb-NO" sz="1350" dirty="0">
                <a:cs typeface="Arial"/>
              </a:rPr>
              <a:t> </a:t>
            </a:r>
            <a:r>
              <a:rPr lang="nb-NO" sz="1350" dirty="0" err="1">
                <a:cs typeface="Arial"/>
              </a:rPr>
              <a:t>results</a:t>
            </a:r>
            <a:r>
              <a:rPr lang="nb-NO" sz="1350" dirty="0">
                <a:cs typeface="Arial"/>
              </a:rPr>
              <a:t> </a:t>
            </a:r>
            <a:r>
              <a:rPr lang="nb-NO" sz="1350" dirty="0" err="1">
                <a:cs typeface="Arial"/>
              </a:rPr>
              <a:t>on</a:t>
            </a:r>
            <a:r>
              <a:rPr lang="nb-NO" sz="1350" dirty="0">
                <a:cs typeface="Arial"/>
              </a:rPr>
              <a:t> </a:t>
            </a:r>
            <a:r>
              <a:rPr lang="nb-NO" sz="1350" dirty="0" err="1">
                <a:cs typeface="Arial"/>
              </a:rPr>
              <a:t>healthy</a:t>
            </a:r>
            <a:r>
              <a:rPr lang="nb-NO" sz="1350" dirty="0">
                <a:cs typeface="Arial"/>
              </a:rPr>
              <a:t> </a:t>
            </a:r>
            <a:r>
              <a:rPr lang="nb-NO" sz="1350" dirty="0" err="1">
                <a:cs typeface="Arial"/>
              </a:rPr>
              <a:t>brains</a:t>
            </a:r>
            <a:r>
              <a:rPr lang="nb-NO" sz="1350" dirty="0">
                <a:cs typeface="Arial"/>
              </a:rPr>
              <a:t> </a:t>
            </a:r>
            <a:r>
              <a:rPr lang="nb-NO" sz="1350" dirty="0" err="1">
                <a:cs typeface="Arial"/>
              </a:rPr>
              <a:t>are</a:t>
            </a:r>
            <a:r>
              <a:rPr lang="nb-NO" sz="1350" dirty="0">
                <a:cs typeface="Arial"/>
              </a:rPr>
              <a:t> </a:t>
            </a:r>
            <a:r>
              <a:rPr lang="nb-NO" sz="1350" dirty="0" err="1">
                <a:cs typeface="Arial"/>
              </a:rPr>
              <a:t>translated</a:t>
            </a:r>
            <a:r>
              <a:rPr lang="nb-NO" sz="1350" dirty="0">
                <a:cs typeface="Arial"/>
              </a:rPr>
              <a:t> </a:t>
            </a:r>
            <a:r>
              <a:rPr lang="nb-NO" sz="1350" dirty="0" err="1">
                <a:cs typeface="Arial"/>
              </a:rPr>
              <a:t>into</a:t>
            </a:r>
            <a:r>
              <a:rPr lang="nb-NO" sz="1350" dirty="0">
                <a:cs typeface="Arial"/>
              </a:rPr>
              <a:t> </a:t>
            </a:r>
            <a:r>
              <a:rPr lang="nb-NO" sz="1350" dirty="0" err="1">
                <a:cs typeface="Arial"/>
              </a:rPr>
              <a:t>brains</a:t>
            </a:r>
            <a:r>
              <a:rPr lang="nb-NO" sz="1350" dirty="0">
                <a:cs typeface="Arial"/>
              </a:rPr>
              <a:t> </a:t>
            </a:r>
            <a:r>
              <a:rPr lang="nb-NO" sz="1350" dirty="0" err="1">
                <a:cs typeface="Arial"/>
              </a:rPr>
              <a:t>that</a:t>
            </a:r>
            <a:r>
              <a:rPr lang="nb-NO" sz="1350" dirty="0">
                <a:cs typeface="Arial"/>
              </a:rPr>
              <a:t> have </a:t>
            </a:r>
            <a:r>
              <a:rPr lang="nb-NO" sz="1350" dirty="0" err="1">
                <a:cs typeface="Arial"/>
              </a:rPr>
              <a:t>been</a:t>
            </a:r>
            <a:r>
              <a:rPr lang="nb-NO" sz="1350" dirty="0">
                <a:cs typeface="Arial"/>
              </a:rPr>
              <a:t> </a:t>
            </a:r>
            <a:r>
              <a:rPr lang="nb-NO" sz="1350" dirty="0" err="1">
                <a:cs typeface="Arial"/>
              </a:rPr>
              <a:t>affected</a:t>
            </a:r>
            <a:r>
              <a:rPr lang="nb-NO" sz="1350" dirty="0">
                <a:cs typeface="Arial"/>
              </a:rPr>
              <a:t> by </a:t>
            </a:r>
            <a:r>
              <a:rPr lang="nb-NO" sz="1350" dirty="0" err="1">
                <a:cs typeface="Arial"/>
              </a:rPr>
              <a:t>the</a:t>
            </a:r>
            <a:r>
              <a:rPr lang="nb-NO" sz="1350" dirty="0">
                <a:cs typeface="Arial"/>
              </a:rPr>
              <a:t> </a:t>
            </a:r>
            <a:r>
              <a:rPr lang="nb-NO" sz="1350" dirty="0" err="1">
                <a:cs typeface="Arial"/>
              </a:rPr>
              <a:t>disease</a:t>
            </a:r>
            <a:endParaRPr lang="nb-NO" sz="1350" dirty="0" err="1"/>
          </a:p>
          <a:p>
            <a:pPr marL="213995" indent="-213995">
              <a:buFont typeface="Wingdings" charset="2"/>
              <a:buChar char="§"/>
              <a:defRPr b="0" i="0"/>
            </a:pPr>
            <a:r>
              <a:rPr lang="nb-NO" sz="1350" dirty="0">
                <a:cs typeface="Arial" panose="020B0604020202020204"/>
              </a:rPr>
              <a:t>The goal is to </a:t>
            </a:r>
            <a:r>
              <a:rPr lang="nb-NO" sz="1350" dirty="0" err="1">
                <a:cs typeface="Arial" panose="020B0604020202020204"/>
              </a:rPr>
              <a:t>develop</a:t>
            </a:r>
            <a:r>
              <a:rPr lang="nb-NO" sz="1350" dirty="0">
                <a:cs typeface="Arial" panose="020B0604020202020204"/>
              </a:rPr>
              <a:t> </a:t>
            </a:r>
            <a:r>
              <a:rPr lang="nb-NO" sz="1350" dirty="0" err="1">
                <a:cs typeface="Arial" panose="020B0604020202020204"/>
              </a:rPr>
              <a:t>early</a:t>
            </a:r>
            <a:r>
              <a:rPr lang="nb-NO" sz="1350" dirty="0">
                <a:cs typeface="Arial" panose="020B0604020202020204"/>
              </a:rPr>
              <a:t> diagnoses, and </a:t>
            </a:r>
            <a:r>
              <a:rPr lang="nb-NO" sz="1350" dirty="0" err="1">
                <a:cs typeface="Arial" panose="020B0604020202020204"/>
              </a:rPr>
              <a:t>find</a:t>
            </a:r>
            <a:r>
              <a:rPr lang="nb-NO" sz="1350" dirty="0">
                <a:cs typeface="Arial" panose="020B0604020202020204"/>
              </a:rPr>
              <a:t> an </a:t>
            </a:r>
            <a:r>
              <a:rPr lang="nb-NO" sz="1350" dirty="0" err="1">
                <a:cs typeface="Arial" panose="020B0604020202020204"/>
              </a:rPr>
              <a:t>effective</a:t>
            </a:r>
            <a:r>
              <a:rPr lang="nb-NO" sz="1350" dirty="0">
                <a:cs typeface="Arial" panose="020B0604020202020204"/>
              </a:rPr>
              <a:t> </a:t>
            </a:r>
            <a:r>
              <a:rPr lang="nb-NO" sz="1350" dirty="0" err="1">
                <a:cs typeface="Arial" panose="020B0604020202020204"/>
              </a:rPr>
              <a:t>treatment</a:t>
            </a:r>
          </a:p>
          <a:p>
            <a:pPr>
              <a:defRPr b="0" i="0"/>
            </a:pPr>
            <a:endParaRPr lang="nb-NO" sz="1350" dirty="0">
              <a:cs typeface="Arial" panose="020B0604020202020204"/>
            </a:endParaRPr>
          </a:p>
        </p:txBody>
      </p:sp>
      <p:sp>
        <p:nvSpPr>
          <p:cNvPr id="15" name="Rektangel 14"/>
          <p:cNvSpPr/>
          <p:nvPr/>
        </p:nvSpPr>
        <p:spPr>
          <a:xfrm>
            <a:off x="49938" y="2322242"/>
            <a:ext cx="3788718"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6" name="TekstSylinder 15"/>
          <p:cNvSpPr txBox="1"/>
          <p:nvPr/>
        </p:nvSpPr>
        <p:spPr>
          <a:xfrm>
            <a:off x="94239" y="2319618"/>
            <a:ext cx="3694479" cy="300082"/>
          </a:xfrm>
          <a:prstGeom prst="rect">
            <a:avLst/>
          </a:prstGeom>
          <a:noFill/>
        </p:spPr>
        <p:txBody>
          <a:bodyPr wrap="square" rtlCol="0">
            <a:spAutoFit/>
          </a:bodyPr>
          <a:lstStyle/>
          <a:p>
            <a:pPr lvl="0">
              <a:defRPr b="0" i="0"/>
            </a:pPr>
            <a:r>
              <a:rPr lang="x-none" sz="1350" dirty="0">
                <a:solidFill>
                  <a:schemeClr val="bg1"/>
                </a:solidFill>
              </a:rPr>
              <a:t>K.G. Jebsen Center for </a:t>
            </a:r>
            <a:r>
              <a:rPr lang="nb-NO" sz="1350" dirty="0" err="1">
                <a:solidFill>
                  <a:schemeClr val="bg1"/>
                </a:solidFill>
              </a:rPr>
              <a:t>Alzheimer’s</a:t>
            </a:r>
            <a:r>
              <a:rPr lang="nb-NO" sz="1350" dirty="0">
                <a:solidFill>
                  <a:schemeClr val="bg1"/>
                </a:solidFill>
              </a:rPr>
              <a:t> </a:t>
            </a:r>
            <a:r>
              <a:rPr lang="nb-NO" sz="1350" dirty="0" err="1">
                <a:solidFill>
                  <a:schemeClr val="bg1"/>
                </a:solidFill>
              </a:rPr>
              <a:t>Disease</a:t>
            </a:r>
            <a:r>
              <a:rPr lang="nb-NO" sz="1350" dirty="0">
                <a:solidFill>
                  <a:schemeClr val="bg1"/>
                </a:solidFill>
              </a:rPr>
              <a:t> </a:t>
            </a:r>
            <a:endParaRPr lang="x-none" sz="1350" dirty="0">
              <a:solidFill>
                <a:schemeClr val="bg1"/>
              </a:solidFill>
            </a:endParaRPr>
          </a:p>
        </p:txBody>
      </p:sp>
      <p:pic>
        <p:nvPicPr>
          <p:cNvPr id="5" name="Bilde 4" descr="Et bilde som inneholder tekst, sykehusværelse, rom, eldre&#10;&#10;Automatisk generert beskrivelse">
            <a:extLst>
              <a:ext uri="{FF2B5EF4-FFF2-40B4-BE49-F238E27FC236}">
                <a16:creationId xmlns:a16="http://schemas.microsoft.com/office/drawing/2014/main" id="{448FF0FD-9B2C-4715-8400-B577FFF0ABCF}"/>
              </a:ext>
            </a:extLst>
          </p:cNvPr>
          <p:cNvPicPr>
            <a:picLocks noChangeAspect="1"/>
          </p:cNvPicPr>
          <p:nvPr/>
        </p:nvPicPr>
        <p:blipFill>
          <a:blip r:embed="rId4"/>
          <a:stretch>
            <a:fillRect/>
          </a:stretch>
        </p:blipFill>
        <p:spPr>
          <a:xfrm>
            <a:off x="6670714" y="2907764"/>
            <a:ext cx="2320934" cy="1121784"/>
          </a:xfrm>
          <a:prstGeom prst="rect">
            <a:avLst/>
          </a:prstGeom>
        </p:spPr>
      </p:pic>
      <p:sp>
        <p:nvSpPr>
          <p:cNvPr id="3" name="TextBox 2">
            <a:extLst>
              <a:ext uri="{FF2B5EF4-FFF2-40B4-BE49-F238E27FC236}">
                <a16:creationId xmlns:a16="http://schemas.microsoft.com/office/drawing/2014/main" id="{D6FF4647-4063-41FD-879E-F966041231AB}"/>
              </a:ext>
            </a:extLst>
          </p:cNvPr>
          <p:cNvSpPr txBox="1"/>
          <p:nvPr/>
        </p:nvSpPr>
        <p:spPr>
          <a:xfrm>
            <a:off x="5031420" y="273543"/>
            <a:ext cx="232151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dirty="0"/>
              <a:t>Mainly funding for maritime and medical research</a:t>
            </a:r>
          </a:p>
        </p:txBody>
      </p:sp>
      <p:sp>
        <p:nvSpPr>
          <p:cNvPr id="21" name="TextBox 20">
            <a:extLst>
              <a:ext uri="{FF2B5EF4-FFF2-40B4-BE49-F238E27FC236}">
                <a16:creationId xmlns:a16="http://schemas.microsoft.com/office/drawing/2014/main" id="{80713179-9FCD-4C0B-A9D2-3D8A0D47CD5C}"/>
              </a:ext>
            </a:extLst>
          </p:cNvPr>
          <p:cNvSpPr txBox="1"/>
          <p:nvPr/>
        </p:nvSpPr>
        <p:spPr>
          <a:xfrm>
            <a:off x="4619440" y="4355884"/>
            <a:ext cx="4307888" cy="715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i="1" dirty="0"/>
              <a:t>Former </a:t>
            </a:r>
            <a:r>
              <a:rPr lang="en-US" sz="1350" i="1" dirty="0" err="1"/>
              <a:t>centres</a:t>
            </a:r>
            <a:r>
              <a:rPr lang="en-US" sz="1350" i="1" dirty="0"/>
              <a:t> at NTNU:</a:t>
            </a:r>
            <a:endParaRPr lang="en-US" sz="1350" dirty="0">
              <a:cs typeface="Arial" panose="020B0604020202020204"/>
            </a:endParaRPr>
          </a:p>
          <a:p>
            <a:r>
              <a:rPr lang="en-US" sz="1350" dirty="0">
                <a:cs typeface="Arial" panose="020B0604020202020204"/>
              </a:rPr>
              <a:t>K.G. Jebsen Center for Exercise in Medicine (CERG)</a:t>
            </a:r>
          </a:p>
          <a:p>
            <a:r>
              <a:rPr lang="en-US" sz="1350" dirty="0">
                <a:cs typeface="Arial" panose="020B0604020202020204"/>
              </a:rPr>
              <a:t>K.G. Jebsen Center for Myeloma Research</a:t>
            </a:r>
          </a:p>
        </p:txBody>
      </p:sp>
    </p:spTree>
    <p:extLst>
      <p:ext uri="{BB962C8B-B14F-4D97-AF65-F5344CB8AC3E}">
        <p14:creationId xmlns:p14="http://schemas.microsoft.com/office/powerpoint/2010/main" val="2561797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5750" y="524544"/>
            <a:ext cx="8090004" cy="599228"/>
          </a:xfrm>
        </p:spPr>
        <p:txBody>
          <a:bodyPr>
            <a:normAutofit fontScale="90000"/>
          </a:bodyPr>
          <a:lstStyle/>
          <a:p>
            <a:pPr>
              <a:defRPr b="0" i="0"/>
            </a:pPr>
            <a:r>
              <a:rPr lang="x-none" sz="3000"/>
              <a:t>NTNU Outstanding Academic Fellows Programme</a:t>
            </a:r>
          </a:p>
        </p:txBody>
      </p:sp>
      <p:sp>
        <p:nvSpPr>
          <p:cNvPr id="3" name="Plassholder for innhold 2"/>
          <p:cNvSpPr>
            <a:spLocks noGrp="1"/>
          </p:cNvSpPr>
          <p:nvPr>
            <p:ph idx="1"/>
          </p:nvPr>
        </p:nvSpPr>
        <p:spPr>
          <a:xfrm>
            <a:off x="1044185" y="3380947"/>
            <a:ext cx="3370935" cy="1492301"/>
          </a:xfrm>
        </p:spPr>
        <p:txBody>
          <a:bodyPr>
            <a:noAutofit/>
          </a:bodyPr>
          <a:lstStyle/>
          <a:p>
            <a:pPr marL="0" indent="0">
              <a:buNone/>
              <a:defRPr b="0" i="0"/>
            </a:pPr>
            <a:endParaRPr lang="nb-NO"/>
          </a:p>
          <a:p>
            <a:pPr marL="0" indent="0">
              <a:buNone/>
              <a:defRPr b="0" i="0"/>
            </a:pPr>
            <a:endParaRPr lang="nb-NO"/>
          </a:p>
        </p:txBody>
      </p:sp>
      <p:pic>
        <p:nvPicPr>
          <p:cNvPr id="3074" name="Picture 2" descr="Deltakere i Stjerneprogrammet 2017-2021 sammen med rektor Gunnar Bovim og prorektor for forskning Kari Melby"/>
          <p:cNvPicPr>
            <a:picLocks noChangeAspect="1" noChangeArrowheads="1"/>
          </p:cNvPicPr>
          <p:nvPr/>
        </p:nvPicPr>
        <p:blipFill>
          <a:blip r:embed="rId2">
            <a:extLst>
              <a:ext uri="{28A0092B-C50C-407E-A947-70E740481C1C}">
                <a14:useLocalDpi xmlns:a14="http://schemas.microsoft.com/office/drawing/2010/main" val="0"/>
              </a:ext>
            </a:extLst>
          </a:blip>
          <a:stretch/>
        </p:blipFill>
        <p:spPr>
          <a:xfrm>
            <a:off x="3338488" y="1521793"/>
            <a:ext cx="5805512" cy="3028542"/>
          </a:xfrm>
          <a:prstGeom prst="rect">
            <a:avLst/>
          </a:prstGeom>
          <a:noFill/>
          <a:extLst>
            <a:ext uri="{909E8E84-426E-40dd-AFC4-6F175D3DCCD1}">
              <a14:hiddenFill xmlns="" xmlns:p14="http://schemas.microsoft.com/office/powerpoint/2010/main" xmlns:p15="http://schemas.microsoft.com/office/powerpoint/2012/main" xmlns:a14="http://schemas.microsoft.com/office/drawing/2010/main">
                <a:solidFill>
                  <a:srgbClr val="FFFFFF"/>
                </a:solidFill>
              </a14:hiddenFill>
            </a:ext>
          </a:extLst>
        </p:spPr>
      </p:pic>
      <p:sp>
        <p:nvSpPr>
          <p:cNvPr id="7" name="Rektangel 6"/>
          <p:cNvSpPr/>
          <p:nvPr/>
        </p:nvSpPr>
        <p:spPr>
          <a:xfrm>
            <a:off x="0" y="1521793"/>
            <a:ext cx="3143071" cy="3028542"/>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8" name="TekstSylinder 7"/>
          <p:cNvSpPr txBox="1"/>
          <p:nvPr/>
        </p:nvSpPr>
        <p:spPr>
          <a:xfrm>
            <a:off x="536031" y="1887407"/>
            <a:ext cx="2444249" cy="2446824"/>
          </a:xfrm>
          <a:prstGeom prst="rect">
            <a:avLst/>
          </a:prstGeom>
          <a:noFill/>
        </p:spPr>
        <p:txBody>
          <a:bodyPr wrap="square" rtlCol="0">
            <a:spAutoFit/>
          </a:bodyPr>
          <a:lstStyle/>
          <a:p>
            <a:pPr marL="214313" indent="-214313">
              <a:buFont typeface="Wingdings" charset="2"/>
              <a:buChar char="§"/>
              <a:defRPr b="0" i="0"/>
            </a:pPr>
            <a:r>
              <a:rPr lang="x-none" sz="1275"/>
              <a:t>Give selected talented researchers at NTNU the very best opportunities for academic development and recognition of merit. </a:t>
            </a:r>
          </a:p>
          <a:p>
            <a:pPr marL="214313" indent="-214313">
              <a:buFont typeface="Wingdings" charset="2"/>
              <a:buChar char="§"/>
              <a:defRPr b="0" i="0"/>
            </a:pPr>
            <a:endParaRPr lang="nb-NO" sz="1275"/>
          </a:p>
          <a:p>
            <a:pPr marL="214313" indent="-214313">
              <a:buFont typeface="Wingdings" charset="2"/>
              <a:buChar char="§"/>
              <a:defRPr b="0" i="0"/>
            </a:pPr>
            <a:r>
              <a:rPr lang="x-none" sz="1275"/>
              <a:t>Facilitate internationally leading careers in research and development of pioneering research </a:t>
            </a:r>
          </a:p>
          <a:p>
            <a:pPr marL="214313" indent="-214313">
              <a:buFont typeface="Wingdings" charset="2"/>
              <a:buChar char="§"/>
              <a:defRPr b="0" i="0"/>
            </a:pPr>
            <a:endParaRPr lang="nb-NO" sz="1275"/>
          </a:p>
          <a:p>
            <a:pPr marL="214313" indent="-214313">
              <a:buFont typeface="Wingdings" charset="2"/>
              <a:buChar char="§"/>
              <a:defRPr b="0" i="0"/>
            </a:pPr>
            <a:r>
              <a:rPr lang="x-none" sz="1275"/>
              <a:t>Win more ERC grants </a:t>
            </a:r>
          </a:p>
        </p:txBody>
      </p:sp>
      <p:sp>
        <p:nvSpPr>
          <p:cNvPr id="9" name="Rektangel 8"/>
          <p:cNvSpPr/>
          <p:nvPr/>
        </p:nvSpPr>
        <p:spPr>
          <a:xfrm>
            <a:off x="607371" y="1297171"/>
            <a:ext cx="767609"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0" name="TekstSylinder 9"/>
          <p:cNvSpPr txBox="1"/>
          <p:nvPr/>
        </p:nvSpPr>
        <p:spPr>
          <a:xfrm>
            <a:off x="607371" y="1351341"/>
            <a:ext cx="767609" cy="288541"/>
          </a:xfrm>
          <a:prstGeom prst="rect">
            <a:avLst/>
          </a:prstGeom>
          <a:noFill/>
        </p:spPr>
        <p:txBody>
          <a:bodyPr wrap="square" rtlCol="0">
            <a:spAutoFit/>
          </a:bodyPr>
          <a:lstStyle/>
          <a:p>
            <a:pPr lvl="0">
              <a:defRPr b="0" i="0"/>
            </a:pPr>
            <a:r>
              <a:rPr lang="x-none" sz="1275">
                <a:solidFill>
                  <a:schemeClr val="bg1"/>
                </a:solidFill>
              </a:rPr>
              <a:t>GOALS</a:t>
            </a:r>
          </a:p>
        </p:txBody>
      </p:sp>
    </p:spTree>
    <p:extLst>
      <p:ext uri="{BB962C8B-B14F-4D97-AF65-F5344CB8AC3E}">
        <p14:creationId xmlns:p14="http://schemas.microsoft.com/office/powerpoint/2010/main" val="2103750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4028" y="496324"/>
            <a:ext cx="7675274" cy="806975"/>
          </a:xfrm>
        </p:spPr>
        <p:txBody>
          <a:bodyPr>
            <a:normAutofit/>
          </a:bodyPr>
          <a:lstStyle/>
          <a:p>
            <a:pPr>
              <a:defRPr b="0" i="0"/>
            </a:pPr>
            <a:r>
              <a:rPr lang="x-none" sz="3000"/>
              <a:t>Onsager Fellowship Programme</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p:blipFill>
        <p:spPr>
          <a:xfrm>
            <a:off x="9682" y="1303299"/>
            <a:ext cx="9121967" cy="1892808"/>
          </a:xfrm>
          <a:prstGeom prst="rect">
            <a:avLst/>
          </a:prstGeom>
        </p:spPr>
      </p:pic>
      <p:sp>
        <p:nvSpPr>
          <p:cNvPr id="7" name="Rektangel 6"/>
          <p:cNvSpPr/>
          <p:nvPr/>
        </p:nvSpPr>
        <p:spPr>
          <a:xfrm>
            <a:off x="9682" y="3301445"/>
            <a:ext cx="9134318" cy="970752"/>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8" name="TekstSylinder 7"/>
          <p:cNvSpPr txBox="1"/>
          <p:nvPr/>
        </p:nvSpPr>
        <p:spPr>
          <a:xfrm>
            <a:off x="224028" y="3422964"/>
            <a:ext cx="8916529" cy="761747"/>
          </a:xfrm>
          <a:prstGeom prst="rect">
            <a:avLst/>
          </a:prstGeom>
          <a:noFill/>
        </p:spPr>
        <p:txBody>
          <a:bodyPr wrap="square" rtlCol="0">
            <a:spAutoFit/>
          </a:bodyPr>
          <a:lstStyle/>
          <a:p>
            <a:pPr lvl="0">
              <a:defRPr b="0" i="0"/>
            </a:pPr>
            <a:r>
              <a:rPr lang="x-none" sz="2175"/>
              <a:t>Young, internationally outstanding researchers strengthen NTNU’s academic environments</a:t>
            </a:r>
          </a:p>
        </p:txBody>
      </p:sp>
    </p:spTree>
    <p:extLst>
      <p:ext uri="{BB962C8B-B14F-4D97-AF65-F5344CB8AC3E}">
        <p14:creationId xmlns:p14="http://schemas.microsoft.com/office/powerpoint/2010/main" val="1722447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4883" y="488748"/>
            <a:ext cx="7886700" cy="722596"/>
          </a:xfrm>
        </p:spPr>
        <p:txBody>
          <a:bodyPr>
            <a:normAutofit/>
          </a:bodyPr>
          <a:lstStyle/>
          <a:p>
            <a:pPr>
              <a:defRPr b="0" i="0"/>
            </a:pPr>
            <a:r>
              <a:rPr lang="x-none" sz="3000"/>
              <a:t>Results of research</a:t>
            </a:r>
          </a:p>
        </p:txBody>
      </p:sp>
      <p:grpSp>
        <p:nvGrpSpPr>
          <p:cNvPr id="5" name="Gruppe 4"/>
          <p:cNvGrpSpPr/>
          <p:nvPr/>
        </p:nvGrpSpPr>
        <p:grpSpPr>
          <a:xfrm>
            <a:off x="2644644" y="2927938"/>
            <a:ext cx="4654195" cy="1683920"/>
            <a:chOff x="3626776" y="3967925"/>
            <a:chExt cx="6205593" cy="2245226"/>
          </a:xfrm>
        </p:grpSpPr>
        <p:sp>
          <p:nvSpPr>
            <p:cNvPr id="6" name="Pil høyre 5"/>
            <p:cNvSpPr/>
            <p:nvPr/>
          </p:nvSpPr>
          <p:spPr>
            <a:xfrm>
              <a:off x="3626776" y="3967925"/>
              <a:ext cx="6205593" cy="2245226"/>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7" name="TekstSylinder 6"/>
            <p:cNvSpPr txBox="1"/>
            <p:nvPr/>
          </p:nvSpPr>
          <p:spPr>
            <a:xfrm>
              <a:off x="4259492" y="4603750"/>
              <a:ext cx="4910141" cy="954108"/>
            </a:xfrm>
            <a:prstGeom prst="rect">
              <a:avLst/>
            </a:prstGeom>
            <a:noFill/>
          </p:spPr>
          <p:txBody>
            <a:bodyPr wrap="square" rtlCol="0">
              <a:spAutoFit/>
            </a:bodyPr>
            <a:lstStyle/>
            <a:p>
              <a:pPr marL="214313" indent="-214313">
                <a:buFont typeface="Wingdings" charset="2"/>
                <a:buChar char="§"/>
                <a:defRPr b="0" i="0"/>
              </a:pPr>
              <a:r>
                <a:rPr lang="x-none" sz="1350"/>
                <a:t>Peer review</a:t>
              </a:r>
            </a:p>
            <a:p>
              <a:pPr marL="214313" indent="-214313">
                <a:buFont typeface="Wingdings" charset="2"/>
                <a:buChar char="§"/>
                <a:defRPr b="0" i="0"/>
              </a:pPr>
              <a:r>
                <a:rPr lang="x-none" sz="1350"/>
                <a:t>Open Access</a:t>
              </a:r>
            </a:p>
            <a:p>
              <a:pPr marL="214313" indent="-214313">
                <a:buFont typeface="Wingdings" charset="2"/>
                <a:buChar char="§"/>
                <a:defRPr b="0" i="0"/>
              </a:pPr>
              <a:r>
                <a:rPr lang="x-none" sz="1350"/>
                <a:t>+ Public- and user-</a:t>
              </a:r>
              <a:r>
                <a:rPr lang="en-GB" sz="1350"/>
                <a:t>oriented </a:t>
              </a:r>
              <a:r>
                <a:rPr lang="x-none" sz="1350"/>
                <a:t>dissemination</a:t>
              </a:r>
            </a:p>
          </p:txBody>
        </p:sp>
      </p:grpSp>
      <p:grpSp>
        <p:nvGrpSpPr>
          <p:cNvPr id="8" name="Gruppe 7"/>
          <p:cNvGrpSpPr/>
          <p:nvPr/>
        </p:nvGrpSpPr>
        <p:grpSpPr>
          <a:xfrm>
            <a:off x="2644644" y="1935067"/>
            <a:ext cx="4654195" cy="1683920"/>
            <a:chOff x="3626776" y="2644097"/>
            <a:chExt cx="6205593" cy="2245226"/>
          </a:xfrm>
        </p:grpSpPr>
        <p:sp>
          <p:nvSpPr>
            <p:cNvPr id="9" name="Pil høyre 8"/>
            <p:cNvSpPr/>
            <p:nvPr/>
          </p:nvSpPr>
          <p:spPr>
            <a:xfrm>
              <a:off x="3626776" y="2644097"/>
              <a:ext cx="6205593" cy="2245226"/>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0" name="TekstSylinder 9"/>
            <p:cNvSpPr txBox="1"/>
            <p:nvPr/>
          </p:nvSpPr>
          <p:spPr>
            <a:xfrm>
              <a:off x="4259493" y="3277629"/>
              <a:ext cx="4168290" cy="954108"/>
            </a:xfrm>
            <a:prstGeom prst="rect">
              <a:avLst/>
            </a:prstGeom>
            <a:noFill/>
          </p:spPr>
          <p:txBody>
            <a:bodyPr wrap="square" rtlCol="0">
              <a:spAutoFit/>
            </a:bodyPr>
            <a:lstStyle/>
            <a:p>
              <a:pPr marL="214313" indent="-214313">
                <a:buFont typeface="Wingdings" charset="2"/>
                <a:buChar char="§"/>
                <a:defRPr b="0" i="0"/>
              </a:pPr>
              <a:r>
                <a:rPr lang="x-none" sz="1350"/>
                <a:t>Partners</a:t>
              </a:r>
            </a:p>
            <a:p>
              <a:pPr marL="214313" indent="-214313">
                <a:buFont typeface="Wingdings" charset="2"/>
                <a:buChar char="§"/>
                <a:defRPr b="0" i="0"/>
              </a:pPr>
              <a:r>
                <a:rPr lang="x-none" sz="1350"/>
                <a:t>Business and industry</a:t>
              </a:r>
            </a:p>
            <a:p>
              <a:pPr marL="214313" indent="-214313">
                <a:buFont typeface="Wingdings" charset="2"/>
                <a:buChar char="§"/>
                <a:defRPr b="0" i="0"/>
              </a:pPr>
              <a:r>
                <a:rPr lang="x-none" sz="1350"/>
                <a:t>Public sector</a:t>
              </a:r>
            </a:p>
          </p:txBody>
        </p:sp>
      </p:grpSp>
      <p:grpSp>
        <p:nvGrpSpPr>
          <p:cNvPr id="11" name="Gruppe 10"/>
          <p:cNvGrpSpPr/>
          <p:nvPr/>
        </p:nvGrpSpPr>
        <p:grpSpPr>
          <a:xfrm>
            <a:off x="328449" y="1366417"/>
            <a:ext cx="2602604" cy="849999"/>
            <a:chOff x="7247541" y="303974"/>
            <a:chExt cx="3470138" cy="1133332"/>
          </a:xfrm>
        </p:grpSpPr>
        <p:sp>
          <p:nvSpPr>
            <p:cNvPr id="12" name="Avrundet rektangel 11"/>
            <p:cNvSpPr/>
            <p:nvPr/>
          </p:nvSpPr>
          <p:spPr>
            <a:xfrm>
              <a:off x="7249275" y="303974"/>
              <a:ext cx="3466671" cy="1133332"/>
            </a:xfrm>
            <a:prstGeom prst="round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3" name="TekstSylinder 12"/>
            <p:cNvSpPr txBox="1"/>
            <p:nvPr/>
          </p:nvSpPr>
          <p:spPr>
            <a:xfrm>
              <a:off x="7247541" y="546910"/>
              <a:ext cx="3470138" cy="584776"/>
            </a:xfrm>
            <a:prstGeom prst="rect">
              <a:avLst/>
            </a:prstGeom>
            <a:noFill/>
          </p:spPr>
          <p:txBody>
            <a:bodyPr wrap="square" rtlCol="0">
              <a:spAutoFit/>
            </a:bodyPr>
            <a:lstStyle/>
            <a:p>
              <a:pPr lvl="0" algn="ctr">
                <a:defRPr b="0" i="0"/>
              </a:pPr>
              <a:r>
                <a:rPr lang="x-none" sz="2250">
                  <a:solidFill>
                    <a:schemeClr val="bg1"/>
                  </a:solidFill>
                </a:rPr>
                <a:t>PhD</a:t>
              </a:r>
              <a:r>
                <a:rPr lang="en-GB" sz="2250">
                  <a:solidFill>
                    <a:schemeClr val="bg1"/>
                  </a:solidFill>
                </a:rPr>
                <a:t>s</a:t>
              </a:r>
              <a:endParaRPr lang="x-none" sz="2250">
                <a:solidFill>
                  <a:schemeClr val="bg1"/>
                </a:solidFill>
              </a:endParaRPr>
            </a:p>
          </p:txBody>
        </p:sp>
      </p:grpSp>
      <p:grpSp>
        <p:nvGrpSpPr>
          <p:cNvPr id="14" name="Gruppe 13"/>
          <p:cNvGrpSpPr/>
          <p:nvPr/>
        </p:nvGrpSpPr>
        <p:grpSpPr>
          <a:xfrm>
            <a:off x="328448" y="2352753"/>
            <a:ext cx="2602604" cy="849999"/>
            <a:chOff x="7247540" y="1619089"/>
            <a:chExt cx="3470138" cy="1133332"/>
          </a:xfrm>
        </p:grpSpPr>
        <p:sp>
          <p:nvSpPr>
            <p:cNvPr id="15" name="Avrundet rektangel 14"/>
            <p:cNvSpPr/>
            <p:nvPr/>
          </p:nvSpPr>
          <p:spPr>
            <a:xfrm>
              <a:off x="7249274" y="1619089"/>
              <a:ext cx="3466671" cy="1133332"/>
            </a:xfrm>
            <a:prstGeom prst="roundRect">
              <a:avLst/>
            </a:prstGeom>
            <a:solidFill>
              <a:srgbClr val="6183AD"/>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6" name="TekstSylinder 15"/>
            <p:cNvSpPr txBox="1"/>
            <p:nvPr/>
          </p:nvSpPr>
          <p:spPr>
            <a:xfrm>
              <a:off x="7247540" y="1862025"/>
              <a:ext cx="3470138" cy="584776"/>
            </a:xfrm>
            <a:prstGeom prst="rect">
              <a:avLst/>
            </a:prstGeom>
            <a:noFill/>
          </p:spPr>
          <p:txBody>
            <a:bodyPr wrap="square" rtlCol="0">
              <a:spAutoFit/>
            </a:bodyPr>
            <a:lstStyle/>
            <a:p>
              <a:pPr lvl="0" algn="ctr">
                <a:defRPr b="0" i="0"/>
              </a:pPr>
              <a:r>
                <a:rPr lang="x-none" sz="2250">
                  <a:solidFill>
                    <a:schemeClr val="bg1"/>
                  </a:solidFill>
                </a:rPr>
                <a:t>Collaboration</a:t>
              </a:r>
            </a:p>
          </p:txBody>
        </p:sp>
      </p:grpSp>
      <p:grpSp>
        <p:nvGrpSpPr>
          <p:cNvPr id="17" name="Gruppe 16"/>
          <p:cNvGrpSpPr/>
          <p:nvPr/>
        </p:nvGrpSpPr>
        <p:grpSpPr>
          <a:xfrm>
            <a:off x="328447" y="3339089"/>
            <a:ext cx="2602604" cy="849999"/>
            <a:chOff x="7247539" y="2934204"/>
            <a:chExt cx="3470138" cy="1133332"/>
          </a:xfrm>
        </p:grpSpPr>
        <p:sp>
          <p:nvSpPr>
            <p:cNvPr id="18" name="Avrundet rektangel 17"/>
            <p:cNvSpPr/>
            <p:nvPr/>
          </p:nvSpPr>
          <p:spPr>
            <a:xfrm>
              <a:off x="7249273" y="2934204"/>
              <a:ext cx="3466671" cy="1133332"/>
            </a:xfrm>
            <a:prstGeom prst="roundRect">
              <a:avLst/>
            </a:prstGeom>
            <a:solidFill>
              <a:srgbClr val="91A8C6"/>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9" name="TekstSylinder 18"/>
            <p:cNvSpPr txBox="1"/>
            <p:nvPr/>
          </p:nvSpPr>
          <p:spPr>
            <a:xfrm>
              <a:off x="7247539" y="3177140"/>
              <a:ext cx="3470138" cy="584776"/>
            </a:xfrm>
            <a:prstGeom prst="rect">
              <a:avLst/>
            </a:prstGeom>
            <a:noFill/>
          </p:spPr>
          <p:txBody>
            <a:bodyPr wrap="square" rtlCol="0">
              <a:spAutoFit/>
            </a:bodyPr>
            <a:lstStyle/>
            <a:p>
              <a:pPr lvl="0" algn="ctr">
                <a:defRPr b="0" i="0"/>
              </a:pPr>
              <a:r>
                <a:rPr lang="x-none" sz="2250">
                  <a:solidFill>
                    <a:schemeClr val="bg1"/>
                  </a:solidFill>
                </a:rPr>
                <a:t>Publications</a:t>
              </a:r>
            </a:p>
          </p:txBody>
        </p:sp>
      </p:grpSp>
      <p:grpSp>
        <p:nvGrpSpPr>
          <p:cNvPr id="23" name="Gruppe 22"/>
          <p:cNvGrpSpPr/>
          <p:nvPr/>
        </p:nvGrpSpPr>
        <p:grpSpPr>
          <a:xfrm>
            <a:off x="2644644" y="957336"/>
            <a:ext cx="4654195" cy="1683920"/>
            <a:chOff x="13273697" y="1194152"/>
            <a:chExt cx="6205593" cy="2245226"/>
          </a:xfrm>
        </p:grpSpPr>
        <p:sp>
          <p:nvSpPr>
            <p:cNvPr id="22" name="Pil høyre 21"/>
            <p:cNvSpPr/>
            <p:nvPr/>
          </p:nvSpPr>
          <p:spPr>
            <a:xfrm>
              <a:off x="13273697" y="1194152"/>
              <a:ext cx="6205593" cy="2245226"/>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1" name="TekstSylinder 20"/>
            <p:cNvSpPr txBox="1"/>
            <p:nvPr/>
          </p:nvSpPr>
          <p:spPr>
            <a:xfrm>
              <a:off x="13906416" y="1868016"/>
              <a:ext cx="4168290" cy="954108"/>
            </a:xfrm>
            <a:prstGeom prst="rect">
              <a:avLst/>
            </a:prstGeom>
            <a:noFill/>
          </p:spPr>
          <p:txBody>
            <a:bodyPr wrap="square" rtlCol="0">
              <a:spAutoFit/>
            </a:bodyPr>
            <a:lstStyle/>
            <a:p>
              <a:pPr marL="214313" indent="-214313">
                <a:buFont typeface="Wingdings" charset="2"/>
                <a:buChar char="§"/>
                <a:defRPr b="0" i="0"/>
              </a:pPr>
              <a:r>
                <a:rPr lang="x-none" sz="1350"/>
                <a:t>Internal and external funding</a:t>
              </a:r>
            </a:p>
            <a:p>
              <a:pPr marL="214313" indent="-214313">
                <a:buFont typeface="Wingdings" charset="2"/>
                <a:buChar char="§"/>
                <a:defRPr b="0" i="0"/>
              </a:pPr>
              <a:r>
                <a:rPr lang="x-none" sz="1350"/>
                <a:t>Collaboration with industry  </a:t>
              </a:r>
            </a:p>
            <a:p>
              <a:pPr marL="214313" indent="-214313">
                <a:buFont typeface="Wingdings" charset="2"/>
                <a:buChar char="§"/>
                <a:defRPr b="0" i="0"/>
              </a:pPr>
              <a:r>
                <a:rPr lang="x-none" sz="1350"/>
                <a:t>Research visits abroad</a:t>
              </a:r>
            </a:p>
          </p:txBody>
        </p:sp>
      </p:grpSp>
    </p:spTree>
    <p:extLst>
      <p:ext uri="{BB962C8B-B14F-4D97-AF65-F5344CB8AC3E}">
        <p14:creationId xmlns:p14="http://schemas.microsoft.com/office/powerpoint/2010/main" val="213725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0-#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p:cNvGrpSpPr/>
          <p:nvPr/>
        </p:nvGrpSpPr>
        <p:grpSpPr>
          <a:xfrm>
            <a:off x="2720082" y="2975944"/>
            <a:ext cx="4654195" cy="1683920"/>
            <a:chOff x="3626776" y="3967925"/>
            <a:chExt cx="6205593" cy="2245226"/>
          </a:xfrm>
        </p:grpSpPr>
        <p:sp>
          <p:nvSpPr>
            <p:cNvPr id="23" name="Pil høyre 22"/>
            <p:cNvSpPr/>
            <p:nvPr/>
          </p:nvSpPr>
          <p:spPr>
            <a:xfrm>
              <a:off x="3626776" y="3967925"/>
              <a:ext cx="6205593" cy="2245226"/>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3" name="TekstSylinder 12"/>
            <p:cNvSpPr txBox="1"/>
            <p:nvPr/>
          </p:nvSpPr>
          <p:spPr>
            <a:xfrm>
              <a:off x="4259493" y="4603750"/>
              <a:ext cx="4168290" cy="954108"/>
            </a:xfrm>
            <a:prstGeom prst="rect">
              <a:avLst/>
            </a:prstGeom>
            <a:noFill/>
          </p:spPr>
          <p:txBody>
            <a:bodyPr wrap="square" rtlCol="0">
              <a:spAutoFit/>
            </a:bodyPr>
            <a:lstStyle/>
            <a:p>
              <a:pPr marL="214313" indent="-214313">
                <a:buFont typeface="Arial" charset="0"/>
                <a:buChar char="•"/>
                <a:defRPr b="0" i="0"/>
              </a:pPr>
              <a:r>
                <a:rPr lang="x-none" sz="1350"/>
                <a:t>European</a:t>
              </a:r>
            </a:p>
            <a:p>
              <a:pPr marL="214313" indent="-214313">
                <a:buFont typeface="Arial" charset="0"/>
                <a:buChar char="•"/>
                <a:defRPr b="0" i="0"/>
              </a:pPr>
              <a:r>
                <a:rPr lang="x-none" sz="1350"/>
                <a:t>National</a:t>
              </a:r>
            </a:p>
            <a:p>
              <a:pPr marL="214313" indent="-214313">
                <a:buFont typeface="Arial" charset="0"/>
                <a:buChar char="•"/>
                <a:defRPr b="0" i="0"/>
              </a:pPr>
              <a:r>
                <a:rPr lang="x-none" sz="1350"/>
                <a:t>Business and industry</a:t>
              </a:r>
            </a:p>
          </p:txBody>
        </p:sp>
      </p:grpSp>
      <p:grpSp>
        <p:nvGrpSpPr>
          <p:cNvPr id="24" name="Gruppe 23"/>
          <p:cNvGrpSpPr/>
          <p:nvPr/>
        </p:nvGrpSpPr>
        <p:grpSpPr>
          <a:xfrm>
            <a:off x="2720082" y="1983073"/>
            <a:ext cx="4654195" cy="1683920"/>
            <a:chOff x="3626776" y="2644097"/>
            <a:chExt cx="6205593" cy="2245226"/>
          </a:xfrm>
        </p:grpSpPr>
        <p:sp>
          <p:nvSpPr>
            <p:cNvPr id="22" name="Pil høyre 21"/>
            <p:cNvSpPr/>
            <p:nvPr/>
          </p:nvSpPr>
          <p:spPr>
            <a:xfrm>
              <a:off x="3626776" y="2644097"/>
              <a:ext cx="6205593" cy="2245226"/>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4" name="TekstSylinder 13"/>
            <p:cNvSpPr txBox="1"/>
            <p:nvPr/>
          </p:nvSpPr>
          <p:spPr>
            <a:xfrm>
              <a:off x="4259493" y="3277629"/>
              <a:ext cx="4168290" cy="954108"/>
            </a:xfrm>
            <a:prstGeom prst="rect">
              <a:avLst/>
            </a:prstGeom>
            <a:noFill/>
          </p:spPr>
          <p:txBody>
            <a:bodyPr wrap="square" rtlCol="0">
              <a:spAutoFit/>
            </a:bodyPr>
            <a:lstStyle/>
            <a:p>
              <a:pPr marL="214313" indent="-214313">
                <a:buFont typeface="Arial" charset="0"/>
                <a:buChar char="•"/>
                <a:defRPr b="0" i="0"/>
              </a:pPr>
              <a:r>
                <a:rPr lang="x-none" sz="1350"/>
                <a:t>Internal</a:t>
              </a:r>
            </a:p>
            <a:p>
              <a:pPr marL="214313" indent="-214313">
                <a:buFont typeface="Arial" charset="0"/>
                <a:buChar char="•"/>
                <a:defRPr b="0" i="0"/>
              </a:pPr>
              <a:r>
                <a:rPr lang="x-none" sz="1350"/>
                <a:t>External</a:t>
              </a:r>
            </a:p>
            <a:p>
              <a:pPr marL="214313" indent="-214313">
                <a:buFont typeface="Arial" charset="0"/>
                <a:buChar char="•"/>
                <a:defRPr b="0" i="0"/>
              </a:pPr>
              <a:r>
                <a:rPr lang="x-none" sz="1350"/>
                <a:t>Business and industry</a:t>
              </a:r>
            </a:p>
          </p:txBody>
        </p:sp>
      </p:grpSp>
      <p:sp>
        <p:nvSpPr>
          <p:cNvPr id="2" name="Tittel 1"/>
          <p:cNvSpPr>
            <a:spLocks noGrp="1"/>
          </p:cNvSpPr>
          <p:nvPr>
            <p:ph type="title"/>
          </p:nvPr>
        </p:nvSpPr>
        <p:spPr>
          <a:xfrm>
            <a:off x="343543" y="273846"/>
            <a:ext cx="4163891" cy="994172"/>
          </a:xfrm>
        </p:spPr>
        <p:txBody>
          <a:bodyPr>
            <a:normAutofit/>
          </a:bodyPr>
          <a:lstStyle/>
          <a:p>
            <a:pPr>
              <a:defRPr b="0" i="0"/>
            </a:pPr>
            <a:r>
              <a:rPr lang="x-none" sz="3000"/>
              <a:t>Research commitment</a:t>
            </a:r>
          </a:p>
        </p:txBody>
      </p:sp>
      <p:grpSp>
        <p:nvGrpSpPr>
          <p:cNvPr id="19" name="Gruppe 18"/>
          <p:cNvGrpSpPr/>
          <p:nvPr/>
        </p:nvGrpSpPr>
        <p:grpSpPr>
          <a:xfrm>
            <a:off x="403887" y="1414423"/>
            <a:ext cx="2602604" cy="849999"/>
            <a:chOff x="7247541" y="303974"/>
            <a:chExt cx="3470138" cy="1133332"/>
          </a:xfrm>
        </p:grpSpPr>
        <p:sp>
          <p:nvSpPr>
            <p:cNvPr id="3" name="Avrundet rektangel 2"/>
            <p:cNvSpPr/>
            <p:nvPr/>
          </p:nvSpPr>
          <p:spPr>
            <a:xfrm>
              <a:off x="7249275" y="303974"/>
              <a:ext cx="3466671" cy="1133332"/>
            </a:xfrm>
            <a:prstGeom prst="round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7" name="TekstSylinder 6"/>
            <p:cNvSpPr txBox="1"/>
            <p:nvPr/>
          </p:nvSpPr>
          <p:spPr>
            <a:xfrm>
              <a:off x="7247541" y="546910"/>
              <a:ext cx="3470138" cy="584776"/>
            </a:xfrm>
            <a:prstGeom prst="rect">
              <a:avLst/>
            </a:prstGeom>
            <a:noFill/>
          </p:spPr>
          <p:txBody>
            <a:bodyPr wrap="square" rtlCol="0">
              <a:spAutoFit/>
            </a:bodyPr>
            <a:lstStyle/>
            <a:p>
              <a:pPr lvl="0" algn="ctr">
                <a:defRPr b="0" i="0"/>
              </a:pPr>
              <a:r>
                <a:rPr lang="x-none" sz="2250">
                  <a:solidFill>
                    <a:schemeClr val="bg1"/>
                  </a:solidFill>
                </a:rPr>
                <a:t>People</a:t>
              </a:r>
            </a:p>
          </p:txBody>
        </p:sp>
      </p:grpSp>
      <p:grpSp>
        <p:nvGrpSpPr>
          <p:cNvPr id="20" name="Gruppe 19"/>
          <p:cNvGrpSpPr/>
          <p:nvPr/>
        </p:nvGrpSpPr>
        <p:grpSpPr>
          <a:xfrm>
            <a:off x="403886" y="2400759"/>
            <a:ext cx="2602604" cy="849999"/>
            <a:chOff x="7247540" y="1619089"/>
            <a:chExt cx="3470138" cy="1133332"/>
          </a:xfrm>
        </p:grpSpPr>
        <p:sp>
          <p:nvSpPr>
            <p:cNvPr id="8" name="Avrundet rektangel 7"/>
            <p:cNvSpPr/>
            <p:nvPr/>
          </p:nvSpPr>
          <p:spPr>
            <a:xfrm>
              <a:off x="7249274" y="1619089"/>
              <a:ext cx="3466671" cy="1133332"/>
            </a:xfrm>
            <a:prstGeom prst="roundRect">
              <a:avLst/>
            </a:prstGeom>
            <a:solidFill>
              <a:srgbClr val="6183AD"/>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9" name="TekstSylinder 8"/>
            <p:cNvSpPr txBox="1"/>
            <p:nvPr/>
          </p:nvSpPr>
          <p:spPr>
            <a:xfrm>
              <a:off x="7247540" y="1862025"/>
              <a:ext cx="3470138" cy="584776"/>
            </a:xfrm>
            <a:prstGeom prst="rect">
              <a:avLst/>
            </a:prstGeom>
            <a:noFill/>
          </p:spPr>
          <p:txBody>
            <a:bodyPr wrap="square" rtlCol="0">
              <a:spAutoFit/>
            </a:bodyPr>
            <a:lstStyle/>
            <a:p>
              <a:pPr lvl="0" algn="ctr">
                <a:defRPr b="0" i="0"/>
              </a:pPr>
              <a:r>
                <a:rPr lang="x-none" sz="2250">
                  <a:solidFill>
                    <a:schemeClr val="bg1"/>
                  </a:solidFill>
                </a:rPr>
                <a:t>Funding</a:t>
              </a:r>
            </a:p>
          </p:txBody>
        </p:sp>
      </p:grpSp>
      <p:grpSp>
        <p:nvGrpSpPr>
          <p:cNvPr id="21" name="Gruppe 20"/>
          <p:cNvGrpSpPr/>
          <p:nvPr/>
        </p:nvGrpSpPr>
        <p:grpSpPr>
          <a:xfrm>
            <a:off x="403885" y="3387095"/>
            <a:ext cx="2602604" cy="849999"/>
            <a:chOff x="7247539" y="2934204"/>
            <a:chExt cx="3470138" cy="1133332"/>
          </a:xfrm>
        </p:grpSpPr>
        <p:sp>
          <p:nvSpPr>
            <p:cNvPr id="10" name="Avrundet rektangel 9"/>
            <p:cNvSpPr/>
            <p:nvPr/>
          </p:nvSpPr>
          <p:spPr>
            <a:xfrm>
              <a:off x="7249273" y="2934204"/>
              <a:ext cx="3466671" cy="1133332"/>
            </a:xfrm>
            <a:prstGeom prst="roundRect">
              <a:avLst/>
            </a:prstGeom>
            <a:solidFill>
              <a:srgbClr val="91A8C6"/>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1" name="TekstSylinder 10"/>
            <p:cNvSpPr txBox="1"/>
            <p:nvPr/>
          </p:nvSpPr>
          <p:spPr>
            <a:xfrm>
              <a:off x="7247539" y="3177140"/>
              <a:ext cx="3470138" cy="584776"/>
            </a:xfrm>
            <a:prstGeom prst="rect">
              <a:avLst/>
            </a:prstGeom>
            <a:noFill/>
          </p:spPr>
          <p:txBody>
            <a:bodyPr wrap="square" rtlCol="0">
              <a:spAutoFit/>
            </a:bodyPr>
            <a:lstStyle/>
            <a:p>
              <a:pPr lvl="0" algn="ctr">
                <a:defRPr b="0" i="0"/>
              </a:pPr>
              <a:r>
                <a:rPr lang="x-none" sz="2250">
                  <a:solidFill>
                    <a:schemeClr val="bg1"/>
                  </a:solidFill>
                </a:rPr>
                <a:t>Infrastructure</a:t>
              </a:r>
            </a:p>
          </p:txBody>
        </p:sp>
      </p:grpSp>
      <p:grpSp>
        <p:nvGrpSpPr>
          <p:cNvPr id="25" name="Gruppe 24"/>
          <p:cNvGrpSpPr/>
          <p:nvPr/>
        </p:nvGrpSpPr>
        <p:grpSpPr>
          <a:xfrm>
            <a:off x="2720082" y="1005342"/>
            <a:ext cx="4654195" cy="1683920"/>
            <a:chOff x="3626776" y="1340456"/>
            <a:chExt cx="6205593" cy="2245226"/>
          </a:xfrm>
        </p:grpSpPr>
        <p:sp>
          <p:nvSpPr>
            <p:cNvPr id="12" name="TekstSylinder 11"/>
            <p:cNvSpPr txBox="1"/>
            <p:nvPr/>
          </p:nvSpPr>
          <p:spPr>
            <a:xfrm>
              <a:off x="4259493" y="2105760"/>
              <a:ext cx="4168290" cy="677108"/>
            </a:xfrm>
            <a:prstGeom prst="rect">
              <a:avLst/>
            </a:prstGeom>
            <a:noFill/>
          </p:spPr>
          <p:txBody>
            <a:bodyPr wrap="square" rtlCol="0">
              <a:spAutoFit/>
            </a:bodyPr>
            <a:lstStyle/>
            <a:p>
              <a:pPr marL="214313" indent="-214313">
                <a:buFont typeface="Arial" charset="0"/>
                <a:buChar char="•"/>
                <a:defRPr b="0" i="0"/>
              </a:pPr>
              <a:r>
                <a:rPr lang="x-none" sz="1350"/>
                <a:t>Academic staff</a:t>
              </a:r>
            </a:p>
            <a:p>
              <a:pPr marL="214313" indent="-214313">
                <a:buFont typeface="Arial" charset="0"/>
                <a:buChar char="•"/>
                <a:defRPr b="0" i="0"/>
              </a:pPr>
              <a:r>
                <a:rPr lang="x-none" sz="1350"/>
                <a:t>Teaching, research, dissemination</a:t>
              </a:r>
            </a:p>
          </p:txBody>
        </p:sp>
        <p:sp>
          <p:nvSpPr>
            <p:cNvPr id="17" name="Pil høyre 16"/>
            <p:cNvSpPr/>
            <p:nvPr/>
          </p:nvSpPr>
          <p:spPr>
            <a:xfrm>
              <a:off x="3626776" y="1340456"/>
              <a:ext cx="6205593" cy="2245226"/>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grpSp>
    </p:spTree>
    <p:extLst>
      <p:ext uri="{BB962C8B-B14F-4D97-AF65-F5344CB8AC3E}">
        <p14:creationId xmlns:p14="http://schemas.microsoft.com/office/powerpoint/2010/main" val="107268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0-#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0-#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69497" y="311150"/>
            <a:ext cx="3894812" cy="757986"/>
          </a:xfrm>
        </p:spPr>
        <p:txBody>
          <a:bodyPr>
            <a:normAutofit/>
          </a:bodyPr>
          <a:lstStyle/>
          <a:p>
            <a:pPr>
              <a:defRPr b="0" i="0"/>
            </a:pPr>
            <a:r>
              <a:rPr lang="x-none" sz="3000"/>
              <a:t>Doctor</a:t>
            </a:r>
            <a:r>
              <a:rPr lang="nb-NO" sz="3000"/>
              <a:t>al </a:t>
            </a:r>
            <a:r>
              <a:rPr lang="nb-NO" sz="3000" err="1"/>
              <a:t>degrees</a:t>
            </a:r>
            <a:endParaRPr lang="x-none" sz="3000"/>
          </a:p>
        </p:txBody>
      </p:sp>
      <p:sp>
        <p:nvSpPr>
          <p:cNvPr id="7" name="TekstSylinder 6"/>
          <p:cNvSpPr txBox="1"/>
          <p:nvPr/>
        </p:nvSpPr>
        <p:spPr>
          <a:xfrm>
            <a:off x="269498" y="1069136"/>
            <a:ext cx="4563093" cy="3208571"/>
          </a:xfrm>
          <a:prstGeom prst="rect">
            <a:avLst/>
          </a:prstGeom>
          <a:noFill/>
        </p:spPr>
        <p:txBody>
          <a:bodyPr wrap="square" rtlCol="0">
            <a:spAutoFit/>
          </a:bodyPr>
          <a:lstStyle/>
          <a:p>
            <a:pPr lvl="0">
              <a:defRPr b="0" i="0"/>
            </a:pPr>
            <a:r>
              <a:rPr lang="x-none" sz="1350"/>
              <a:t>Evaluations confirm the high quality </a:t>
            </a:r>
            <a:br>
              <a:rPr lang="x-none" sz="1350"/>
            </a:br>
            <a:r>
              <a:rPr lang="x-none" sz="1350"/>
              <a:t>of NTNU’s PhD education</a:t>
            </a:r>
          </a:p>
          <a:p>
            <a:pPr lvl="0">
              <a:defRPr b="0" i="0"/>
            </a:pPr>
            <a:endParaRPr lang="nb-NO" sz="1350"/>
          </a:p>
          <a:p>
            <a:pPr lvl="0">
              <a:defRPr b="0" i="0"/>
            </a:pPr>
            <a:r>
              <a:rPr lang="x-none" sz="1350"/>
              <a:t>It is easy for NTNU PhDs to find jobs, and </a:t>
            </a:r>
            <a:endParaRPr lang="nb-NO" sz="1350"/>
          </a:p>
          <a:p>
            <a:pPr lvl="0">
              <a:defRPr b="0" i="0"/>
            </a:pPr>
            <a:r>
              <a:rPr lang="x-none" sz="1350"/>
              <a:t>many of our graduates end up in organizations </a:t>
            </a:r>
            <a:endParaRPr lang="nb-NO" sz="1350"/>
          </a:p>
          <a:p>
            <a:pPr lvl="0">
              <a:defRPr b="0" i="0"/>
            </a:pPr>
            <a:r>
              <a:rPr lang="x-none" sz="1350"/>
              <a:t>outside the university </a:t>
            </a:r>
          </a:p>
          <a:p>
            <a:pPr lvl="0">
              <a:defRPr b="0" i="0"/>
            </a:pPr>
            <a:endParaRPr lang="nb-NO" sz="1350"/>
          </a:p>
          <a:p>
            <a:pPr lvl="0">
              <a:defRPr b="0" i="0"/>
            </a:pPr>
            <a:r>
              <a:rPr lang="x-none" sz="1350"/>
              <a:t>Student progression in the PhD programmes </a:t>
            </a:r>
            <a:endParaRPr lang="nb-NO" sz="1350"/>
          </a:p>
          <a:p>
            <a:pPr lvl="0">
              <a:defRPr b="0" i="0"/>
            </a:pPr>
            <a:r>
              <a:rPr lang="x-none" sz="1350"/>
              <a:t>is good, and the dropout rate is low </a:t>
            </a:r>
          </a:p>
          <a:p>
            <a:pPr lvl="0">
              <a:defRPr b="0" i="0"/>
            </a:pPr>
            <a:endParaRPr lang="nb-NO" sz="1350"/>
          </a:p>
          <a:p>
            <a:pPr lvl="0">
              <a:defRPr b="0" i="0"/>
            </a:pPr>
            <a:r>
              <a:rPr lang="x-none" sz="1350"/>
              <a:t>NTNU has many PhD students with foreign </a:t>
            </a:r>
            <a:endParaRPr lang="nb-NO" sz="1350"/>
          </a:p>
          <a:p>
            <a:pPr lvl="0">
              <a:defRPr b="0" i="0"/>
            </a:pPr>
            <a:r>
              <a:rPr lang="x-none" sz="1350"/>
              <a:t>citizenship, especially in technology</a:t>
            </a:r>
          </a:p>
          <a:p>
            <a:pPr lvl="0">
              <a:defRPr b="0" i="0"/>
            </a:pPr>
            <a:endParaRPr lang="nb-NO" sz="1350"/>
          </a:p>
          <a:p>
            <a:pPr lvl="0">
              <a:defRPr b="0" i="0"/>
            </a:pPr>
            <a:r>
              <a:rPr lang="x-none" sz="1350"/>
              <a:t>NTNU excels with many externally funded PhD candidates, often in collaboration with industry </a:t>
            </a:r>
          </a:p>
        </p:txBody>
      </p:sp>
      <p:pic>
        <p:nvPicPr>
          <p:cNvPr id="8" name="Picture 2" descr="Doktorpromosjon 16. mars 2018, Aulaen i Hovedbygninge, campus Gløshaugen. Foto: Thor Nielsen/NT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674" y="0"/>
            <a:ext cx="4845326" cy="312039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4298673" y="3949997"/>
            <a:ext cx="3627916" cy="923330"/>
          </a:xfrm>
          <a:prstGeom prst="rect">
            <a:avLst/>
          </a:prstGeom>
          <a:noFill/>
        </p:spPr>
        <p:txBody>
          <a:bodyPr wrap="none" rtlCol="0">
            <a:spAutoFit/>
          </a:bodyPr>
          <a:lstStyle/>
          <a:p>
            <a:r>
              <a:rPr lang="x-none" sz="1350" dirty="0"/>
              <a:t>In recent years, NTNU </a:t>
            </a:r>
            <a:r>
              <a:rPr lang="nb-NO" sz="1350" dirty="0"/>
              <a:t>has </a:t>
            </a:r>
            <a:r>
              <a:rPr lang="nb-NO" sz="1350" dirty="0" err="1"/>
              <a:t>graduated</a:t>
            </a:r>
            <a:r>
              <a:rPr lang="nb-NO" sz="1350" dirty="0"/>
              <a:t> </a:t>
            </a:r>
            <a:r>
              <a:rPr lang="nb-NO" sz="1350" dirty="0" err="1"/>
              <a:t>nearly</a:t>
            </a:r>
            <a:r>
              <a:rPr lang="nb-NO" sz="1350" dirty="0"/>
              <a:t> </a:t>
            </a:r>
            <a:br>
              <a:rPr lang="nb-NO" sz="1350" dirty="0"/>
            </a:br>
            <a:r>
              <a:rPr lang="nb-NO" sz="1350" dirty="0"/>
              <a:t>400 </a:t>
            </a:r>
            <a:r>
              <a:rPr lang="nb-NO" sz="1350" dirty="0" err="1"/>
              <a:t>candidates</a:t>
            </a:r>
            <a:r>
              <a:rPr lang="nb-NO" sz="1350" dirty="0"/>
              <a:t> per </a:t>
            </a:r>
            <a:r>
              <a:rPr lang="nb-NO" sz="1350" dirty="0" err="1"/>
              <a:t>year</a:t>
            </a:r>
            <a:r>
              <a:rPr lang="nb-NO" sz="1350" dirty="0"/>
              <a:t> </a:t>
            </a:r>
          </a:p>
          <a:p>
            <a:endParaRPr lang="nb-NO" sz="1350" dirty="0"/>
          </a:p>
          <a:p>
            <a:r>
              <a:rPr lang="nb-NO" sz="1350" b="1"/>
              <a:t>377 </a:t>
            </a:r>
            <a:r>
              <a:rPr lang="nb-NO" sz="1350" b="1" dirty="0" err="1"/>
              <a:t>doctoral</a:t>
            </a:r>
            <a:r>
              <a:rPr lang="nb-NO" sz="1350" b="1" dirty="0"/>
              <a:t> </a:t>
            </a:r>
            <a:r>
              <a:rPr lang="nb-NO" sz="1350" b="1" dirty="0" err="1"/>
              <a:t>degrees</a:t>
            </a:r>
            <a:r>
              <a:rPr lang="nb-NO" sz="1350" b="1" dirty="0"/>
              <a:t> in 2019</a:t>
            </a:r>
          </a:p>
        </p:txBody>
      </p:sp>
      <p:sp>
        <p:nvSpPr>
          <p:cNvPr id="5" name="TekstSylinder 4"/>
          <p:cNvSpPr txBox="1"/>
          <p:nvPr/>
        </p:nvSpPr>
        <p:spPr>
          <a:xfrm>
            <a:off x="4264879" y="3158170"/>
            <a:ext cx="3935757" cy="507831"/>
          </a:xfrm>
          <a:prstGeom prst="rect">
            <a:avLst/>
          </a:prstGeom>
          <a:noFill/>
        </p:spPr>
        <p:txBody>
          <a:bodyPr wrap="none" rtlCol="0">
            <a:spAutoFit/>
          </a:bodyPr>
          <a:lstStyle/>
          <a:p>
            <a:r>
              <a:rPr lang="nb-NO" sz="1350" i="1"/>
              <a:t>The </a:t>
            </a:r>
            <a:r>
              <a:rPr lang="nb-NO" sz="1350" i="1" err="1"/>
              <a:t>Doctoral</a:t>
            </a:r>
            <a:r>
              <a:rPr lang="nb-NO" sz="1350" i="1"/>
              <a:t> </a:t>
            </a:r>
            <a:r>
              <a:rPr lang="nb-NO" sz="1350" i="1" err="1"/>
              <a:t>Awards</a:t>
            </a:r>
            <a:r>
              <a:rPr lang="nb-NO" sz="1350" i="1"/>
              <a:t> </a:t>
            </a:r>
            <a:r>
              <a:rPr lang="nb-NO" sz="1350" i="1" err="1"/>
              <a:t>Ceremony</a:t>
            </a:r>
            <a:r>
              <a:rPr lang="nb-NO" sz="1350" i="1"/>
              <a:t> 16 </a:t>
            </a:r>
            <a:r>
              <a:rPr lang="nb-NO" sz="1350" i="1" err="1"/>
              <a:t>March</a:t>
            </a:r>
            <a:r>
              <a:rPr lang="nb-NO" sz="1350" i="1"/>
              <a:t> 2018, </a:t>
            </a:r>
          </a:p>
          <a:p>
            <a:r>
              <a:rPr lang="nb-NO" sz="1350" i="1"/>
              <a:t>The Aula in </a:t>
            </a:r>
            <a:r>
              <a:rPr lang="nb-NO" sz="1350" i="1" err="1"/>
              <a:t>the</a:t>
            </a:r>
            <a:r>
              <a:rPr lang="nb-NO" sz="1350" i="1"/>
              <a:t> Main Administration </a:t>
            </a:r>
            <a:r>
              <a:rPr lang="nb-NO" sz="1350" i="1" err="1"/>
              <a:t>Building</a:t>
            </a:r>
            <a:endParaRPr lang="nb-NO" sz="1350" i="1"/>
          </a:p>
        </p:txBody>
      </p:sp>
    </p:spTree>
    <p:extLst>
      <p:ext uri="{BB962C8B-B14F-4D97-AF65-F5344CB8AC3E}">
        <p14:creationId xmlns:p14="http://schemas.microsoft.com/office/powerpoint/2010/main" val="3013169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5740" y="154484"/>
            <a:ext cx="6172200" cy="784830"/>
          </a:xfrm>
        </p:spPr>
        <p:txBody>
          <a:bodyPr/>
          <a:lstStyle/>
          <a:p>
            <a:r>
              <a:rPr lang="nb-NO" sz="2700" dirty="0" err="1"/>
              <a:t>Doctoral</a:t>
            </a:r>
            <a:r>
              <a:rPr lang="nb-NO" sz="2700" dirty="0"/>
              <a:t> </a:t>
            </a:r>
            <a:r>
              <a:rPr lang="nb-NO" sz="2700" dirty="0" err="1"/>
              <a:t>degrees</a:t>
            </a:r>
            <a:r>
              <a:rPr lang="nb-NO" sz="2700" dirty="0"/>
              <a:t> 2019</a:t>
            </a:r>
            <a:br>
              <a:rPr lang="nb-NO" dirty="0"/>
            </a:br>
            <a:r>
              <a:rPr lang="nb-NO" sz="1800" dirty="0"/>
              <a:t>by </a:t>
            </a:r>
            <a:r>
              <a:rPr lang="nb-NO" sz="1800" dirty="0" err="1"/>
              <a:t>faculty</a:t>
            </a:r>
            <a:r>
              <a:rPr lang="nb-NO" sz="1800" dirty="0"/>
              <a:t> and </a:t>
            </a:r>
            <a:r>
              <a:rPr lang="nb-NO" sz="1800" dirty="0" err="1"/>
              <a:t>gender</a:t>
            </a:r>
            <a:endParaRPr lang="nb-NO" sz="1800" dirty="0"/>
          </a:p>
        </p:txBody>
      </p:sp>
      <p:sp>
        <p:nvSpPr>
          <p:cNvPr id="5" name="TekstSylinder 4"/>
          <p:cNvSpPr txBox="1"/>
          <p:nvPr/>
        </p:nvSpPr>
        <p:spPr>
          <a:xfrm>
            <a:off x="5434093" y="4823848"/>
            <a:ext cx="2573140" cy="253916"/>
          </a:xfrm>
          <a:prstGeom prst="rect">
            <a:avLst/>
          </a:prstGeom>
          <a:noFill/>
        </p:spPr>
        <p:txBody>
          <a:bodyPr wrap="none" rtlCol="0">
            <a:spAutoFit/>
          </a:bodyPr>
          <a:lstStyle/>
          <a:p>
            <a:r>
              <a:rPr lang="nb-NO" sz="1050" i="1"/>
              <a:t>Source: FS (Felles studentsystem)/DBH</a:t>
            </a:r>
          </a:p>
        </p:txBody>
      </p:sp>
      <p:graphicFrame>
        <p:nvGraphicFramePr>
          <p:cNvPr id="6" name="Chart 5"/>
          <p:cNvGraphicFramePr>
            <a:graphicFrameLocks/>
          </p:cNvGraphicFramePr>
          <p:nvPr>
            <p:extLst>
              <p:ext uri="{D42A27DB-BD31-4B8C-83A1-F6EECF244321}">
                <p14:modId xmlns:p14="http://schemas.microsoft.com/office/powerpoint/2010/main" val="3575368521"/>
              </p:ext>
            </p:extLst>
          </p:nvPr>
        </p:nvGraphicFramePr>
        <p:xfrm>
          <a:off x="857250" y="939314"/>
          <a:ext cx="7429500" cy="3575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7171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5740" y="154484"/>
            <a:ext cx="6172200" cy="784830"/>
          </a:xfrm>
        </p:spPr>
        <p:txBody>
          <a:bodyPr/>
          <a:lstStyle/>
          <a:p>
            <a:r>
              <a:rPr lang="nb-NO" sz="2700" dirty="0" err="1"/>
              <a:t>Doctoral</a:t>
            </a:r>
            <a:r>
              <a:rPr lang="nb-NO" sz="2700" dirty="0"/>
              <a:t> </a:t>
            </a:r>
            <a:r>
              <a:rPr lang="nb-NO" sz="2700" dirty="0" err="1"/>
              <a:t>degrees</a:t>
            </a:r>
            <a:r>
              <a:rPr lang="nb-NO" sz="2700" dirty="0"/>
              <a:t> 2019</a:t>
            </a:r>
            <a:br>
              <a:rPr lang="nb-NO" dirty="0"/>
            </a:br>
            <a:r>
              <a:rPr lang="nb-NO" sz="1800" dirty="0"/>
              <a:t>by </a:t>
            </a:r>
            <a:r>
              <a:rPr lang="nb-NO" sz="1800" dirty="0" err="1"/>
              <a:t>faculty</a:t>
            </a:r>
            <a:r>
              <a:rPr lang="nb-NO" sz="1800" dirty="0"/>
              <a:t> and </a:t>
            </a:r>
            <a:r>
              <a:rPr lang="nb-NO" sz="1800" dirty="0" err="1"/>
              <a:t>nationality</a:t>
            </a:r>
            <a:endParaRPr lang="nb-NO" sz="1800" dirty="0"/>
          </a:p>
        </p:txBody>
      </p:sp>
      <p:sp>
        <p:nvSpPr>
          <p:cNvPr id="5" name="TekstSylinder 4"/>
          <p:cNvSpPr txBox="1"/>
          <p:nvPr/>
        </p:nvSpPr>
        <p:spPr>
          <a:xfrm>
            <a:off x="5370163" y="4794788"/>
            <a:ext cx="2573140" cy="253916"/>
          </a:xfrm>
          <a:prstGeom prst="rect">
            <a:avLst/>
          </a:prstGeom>
          <a:noFill/>
        </p:spPr>
        <p:txBody>
          <a:bodyPr wrap="none" rtlCol="0">
            <a:spAutoFit/>
          </a:bodyPr>
          <a:lstStyle/>
          <a:p>
            <a:r>
              <a:rPr lang="nb-NO" sz="1050" i="1"/>
              <a:t>Source: FS (Felles studentsystem)/DBH</a:t>
            </a:r>
          </a:p>
        </p:txBody>
      </p:sp>
      <p:graphicFrame>
        <p:nvGraphicFramePr>
          <p:cNvPr id="6" name="Chart 5"/>
          <p:cNvGraphicFramePr>
            <a:graphicFrameLocks/>
          </p:cNvGraphicFramePr>
          <p:nvPr>
            <p:extLst>
              <p:ext uri="{D42A27DB-BD31-4B8C-83A1-F6EECF244321}">
                <p14:modId xmlns:p14="http://schemas.microsoft.com/office/powerpoint/2010/main" val="3837484098"/>
              </p:ext>
            </p:extLst>
          </p:nvPr>
        </p:nvGraphicFramePr>
        <p:xfrm>
          <a:off x="261937" y="939314"/>
          <a:ext cx="8620125" cy="37517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0025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5740" y="154484"/>
            <a:ext cx="6172200" cy="784830"/>
          </a:xfrm>
        </p:spPr>
        <p:txBody>
          <a:bodyPr/>
          <a:lstStyle/>
          <a:p>
            <a:r>
              <a:rPr lang="nb-NO" sz="2700" dirty="0" err="1"/>
              <a:t>Doctoral</a:t>
            </a:r>
            <a:r>
              <a:rPr lang="nb-NO" sz="2700" dirty="0"/>
              <a:t> </a:t>
            </a:r>
            <a:r>
              <a:rPr lang="nb-NO" sz="2700" dirty="0" err="1"/>
              <a:t>degrees</a:t>
            </a:r>
            <a:r>
              <a:rPr lang="nb-NO" sz="2700" dirty="0"/>
              <a:t> 2019</a:t>
            </a:r>
            <a:br>
              <a:rPr lang="nb-NO" dirty="0"/>
            </a:br>
            <a:r>
              <a:rPr lang="nb-NO" sz="1800" dirty="0"/>
              <a:t>by </a:t>
            </a:r>
            <a:r>
              <a:rPr lang="nb-NO" sz="1800" dirty="0" err="1"/>
              <a:t>faculty</a:t>
            </a:r>
            <a:r>
              <a:rPr lang="nb-NO" sz="1800" dirty="0"/>
              <a:t> and </a:t>
            </a:r>
            <a:r>
              <a:rPr lang="nb-NO" sz="1800" dirty="0" err="1"/>
              <a:t>both</a:t>
            </a:r>
            <a:r>
              <a:rPr lang="nb-NO" sz="1800" dirty="0"/>
              <a:t> </a:t>
            </a:r>
            <a:r>
              <a:rPr lang="nb-NO" sz="1800" dirty="0" err="1"/>
              <a:t>gender</a:t>
            </a:r>
            <a:r>
              <a:rPr lang="nb-NO" sz="1800" dirty="0"/>
              <a:t> and </a:t>
            </a:r>
            <a:r>
              <a:rPr lang="nb-NO" sz="1800" dirty="0" err="1"/>
              <a:t>nationality</a:t>
            </a:r>
            <a:endParaRPr lang="nb-NO" sz="1800" dirty="0"/>
          </a:p>
        </p:txBody>
      </p:sp>
      <p:sp>
        <p:nvSpPr>
          <p:cNvPr id="5" name="TekstSylinder 4"/>
          <p:cNvSpPr txBox="1"/>
          <p:nvPr/>
        </p:nvSpPr>
        <p:spPr>
          <a:xfrm>
            <a:off x="5776885" y="4818036"/>
            <a:ext cx="2573140" cy="253916"/>
          </a:xfrm>
          <a:prstGeom prst="rect">
            <a:avLst/>
          </a:prstGeom>
          <a:noFill/>
        </p:spPr>
        <p:txBody>
          <a:bodyPr wrap="none" rtlCol="0">
            <a:spAutoFit/>
          </a:bodyPr>
          <a:lstStyle/>
          <a:p>
            <a:r>
              <a:rPr lang="nb-NO" sz="1050" i="1"/>
              <a:t>Source: FS (Felles studentsystem)/DBH</a:t>
            </a:r>
          </a:p>
        </p:txBody>
      </p:sp>
      <p:graphicFrame>
        <p:nvGraphicFramePr>
          <p:cNvPr id="6" name="Chart 5"/>
          <p:cNvGraphicFramePr>
            <a:graphicFrameLocks/>
          </p:cNvGraphicFramePr>
          <p:nvPr>
            <p:extLst>
              <p:ext uri="{D42A27DB-BD31-4B8C-83A1-F6EECF244321}">
                <p14:modId xmlns:p14="http://schemas.microsoft.com/office/powerpoint/2010/main" val="3426998969"/>
              </p:ext>
            </p:extLst>
          </p:nvPr>
        </p:nvGraphicFramePr>
        <p:xfrm>
          <a:off x="481012" y="991772"/>
          <a:ext cx="8181976" cy="37209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7073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700" dirty="0" err="1"/>
              <a:t>Doctoral</a:t>
            </a:r>
            <a:r>
              <a:rPr lang="nb-NO" sz="2700" dirty="0"/>
              <a:t> </a:t>
            </a:r>
            <a:r>
              <a:rPr lang="nb-NO" sz="2700" dirty="0" err="1"/>
              <a:t>degrees</a:t>
            </a:r>
            <a:r>
              <a:rPr lang="nb-NO" sz="2700" dirty="0"/>
              <a:t> by </a:t>
            </a:r>
            <a:r>
              <a:rPr lang="nb-NO" sz="2700" dirty="0" err="1"/>
              <a:t>gender</a:t>
            </a:r>
            <a:r>
              <a:rPr lang="nb-NO" sz="2700" dirty="0"/>
              <a:t> 2000-2019</a:t>
            </a:r>
          </a:p>
        </p:txBody>
      </p:sp>
      <p:sp>
        <p:nvSpPr>
          <p:cNvPr id="5" name="TekstSylinder 4"/>
          <p:cNvSpPr txBox="1"/>
          <p:nvPr/>
        </p:nvSpPr>
        <p:spPr>
          <a:xfrm>
            <a:off x="7404316" y="4820188"/>
            <a:ext cx="1000595" cy="253916"/>
          </a:xfrm>
          <a:prstGeom prst="rect">
            <a:avLst/>
          </a:prstGeom>
          <a:noFill/>
        </p:spPr>
        <p:txBody>
          <a:bodyPr wrap="none" rtlCol="0">
            <a:spAutoFit/>
          </a:bodyPr>
          <a:lstStyle/>
          <a:p>
            <a:r>
              <a:rPr lang="nb-NO" sz="1050" i="1"/>
              <a:t>Source: NIFU</a:t>
            </a:r>
          </a:p>
        </p:txBody>
      </p:sp>
      <p:graphicFrame>
        <p:nvGraphicFramePr>
          <p:cNvPr id="6" name="Chart 5"/>
          <p:cNvGraphicFramePr>
            <a:graphicFrameLocks/>
          </p:cNvGraphicFramePr>
          <p:nvPr>
            <p:extLst>
              <p:ext uri="{D42A27DB-BD31-4B8C-83A1-F6EECF244321}">
                <p14:modId xmlns:p14="http://schemas.microsoft.com/office/powerpoint/2010/main" val="932022146"/>
              </p:ext>
            </p:extLst>
          </p:nvPr>
        </p:nvGraphicFramePr>
        <p:xfrm>
          <a:off x="600075" y="752621"/>
          <a:ext cx="7943850" cy="39248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9862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e 22"/>
          <p:cNvPicPr>
            <a:picLocks noChangeAspect="1"/>
          </p:cNvPicPr>
          <p:nvPr/>
        </p:nvPicPr>
        <p:blipFill>
          <a:blip r:embed="rId2">
            <a:extLst>
              <a:ext uri="{28A0092B-C50C-407E-A947-70E740481C1C}">
                <a14:useLocalDpi xmlns:a14="http://schemas.microsoft.com/office/drawing/2010/main" val="0"/>
              </a:ext>
            </a:extLst>
          </a:blip>
          <a:stretch/>
        </p:blipFill>
        <p:spPr>
          <a:xfrm>
            <a:off x="5018745" y="331299"/>
            <a:ext cx="3644900" cy="3048000"/>
          </a:xfrm>
          <a:prstGeom prst="rect">
            <a:avLst/>
          </a:prstGeom>
        </p:spPr>
      </p:pic>
      <p:sp>
        <p:nvSpPr>
          <p:cNvPr id="4" name="Tittel 1"/>
          <p:cNvSpPr>
            <a:spLocks noGrp="1"/>
          </p:cNvSpPr>
          <p:nvPr>
            <p:ph type="title"/>
          </p:nvPr>
        </p:nvSpPr>
        <p:spPr>
          <a:xfrm>
            <a:off x="368928" y="325396"/>
            <a:ext cx="3956797" cy="544987"/>
          </a:xfrm>
        </p:spPr>
        <p:txBody>
          <a:bodyPr>
            <a:normAutofit fontScale="90000"/>
          </a:bodyPr>
          <a:lstStyle/>
          <a:p>
            <a:pPr>
              <a:defRPr b="0" i="0"/>
            </a:pPr>
            <a:br>
              <a:rPr lang="x-none" sz="2700"/>
            </a:br>
            <a:r>
              <a:rPr lang="x-none" sz="2700"/>
              <a:t>               </a:t>
            </a:r>
          </a:p>
        </p:txBody>
      </p:sp>
      <p:grpSp>
        <p:nvGrpSpPr>
          <p:cNvPr id="7" name="Group 12"/>
          <p:cNvGrpSpPr>
            <a:grpSpLocks noChangeAspect="1"/>
          </p:cNvGrpSpPr>
          <p:nvPr/>
        </p:nvGrpSpPr>
        <p:grpSpPr>
          <a:xfrm>
            <a:off x="7541254" y="2334293"/>
            <a:ext cx="216000" cy="367896"/>
            <a:chOff x="1763" y="3257"/>
            <a:chExt cx="692" cy="1226"/>
          </a:xfrm>
          <a:solidFill>
            <a:schemeClr val="bg1"/>
          </a:solidFill>
        </p:grpSpPr>
        <p:sp>
          <p:nvSpPr>
            <p:cNvPr id="8" name="Freeform 18"/>
            <p:cNvSpPr/>
            <p:nvPr/>
          </p:nvSpPr>
          <p:spPr>
            <a:xfrm>
              <a:off x="1763" y="3257"/>
              <a:ext cx="692" cy="976"/>
            </a:xfrm>
            <a:custGeom>
              <a:avLst/>
              <a:gdLst>
                <a:gd name="T0" fmla="*/ 290 w 290"/>
                <a:gd name="T1" fmla="*/ 158 h 411"/>
                <a:gd name="T2" fmla="*/ 273 w 290"/>
                <a:gd name="T3" fmla="*/ 215 h 411"/>
                <a:gd name="T4" fmla="*/ 218 w 290"/>
                <a:gd name="T5" fmla="*/ 375 h 411"/>
                <a:gd name="T6" fmla="*/ 216 w 290"/>
                <a:gd name="T7" fmla="*/ 393 h 411"/>
                <a:gd name="T8" fmla="*/ 197 w 290"/>
                <a:gd name="T9" fmla="*/ 411 h 411"/>
                <a:gd name="T10" fmla="*/ 93 w 290"/>
                <a:gd name="T11" fmla="*/ 411 h 411"/>
                <a:gd name="T12" fmla="*/ 74 w 290"/>
                <a:gd name="T13" fmla="*/ 393 h 411"/>
                <a:gd name="T14" fmla="*/ 72 w 290"/>
                <a:gd name="T15" fmla="*/ 375 h 411"/>
                <a:gd name="T16" fmla="*/ 18 w 290"/>
                <a:gd name="T17" fmla="*/ 215 h 411"/>
                <a:gd name="T18" fmla="*/ 0 w 290"/>
                <a:gd name="T19" fmla="*/ 158 h 411"/>
                <a:gd name="T20" fmla="*/ 0 w 290"/>
                <a:gd name="T21" fmla="*/ 145 h 411"/>
                <a:gd name="T22" fmla="*/ 145 w 290"/>
                <a:gd name="T23" fmla="*/ 0 h 411"/>
                <a:gd name="T24" fmla="*/ 290 w 290"/>
                <a:gd name="T25" fmla="*/ 145 h 411"/>
                <a:gd name="T26" fmla="*/ 290 w 290"/>
                <a:gd name="T2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411">
                  <a:moveTo>
                    <a:pt x="290" y="158"/>
                  </a:moveTo>
                  <a:cubicBezTo>
                    <a:pt x="288" y="178"/>
                    <a:pt x="282" y="197"/>
                    <a:pt x="273" y="215"/>
                  </a:cubicBezTo>
                  <a:cubicBezTo>
                    <a:pt x="272" y="216"/>
                    <a:pt x="218" y="314"/>
                    <a:pt x="218" y="375"/>
                  </a:cubicBezTo>
                  <a:cubicBezTo>
                    <a:pt x="216" y="393"/>
                    <a:pt x="216" y="393"/>
                    <a:pt x="216" y="393"/>
                  </a:cubicBezTo>
                  <a:cubicBezTo>
                    <a:pt x="213" y="405"/>
                    <a:pt x="207" y="411"/>
                    <a:pt x="197" y="411"/>
                  </a:cubicBezTo>
                  <a:cubicBezTo>
                    <a:pt x="93" y="411"/>
                    <a:pt x="93" y="411"/>
                    <a:pt x="93" y="411"/>
                  </a:cubicBezTo>
                  <a:cubicBezTo>
                    <a:pt x="83" y="411"/>
                    <a:pt x="77" y="405"/>
                    <a:pt x="74" y="393"/>
                  </a:cubicBezTo>
                  <a:cubicBezTo>
                    <a:pt x="72" y="375"/>
                    <a:pt x="72" y="375"/>
                    <a:pt x="72" y="375"/>
                  </a:cubicBezTo>
                  <a:cubicBezTo>
                    <a:pt x="72" y="314"/>
                    <a:pt x="18" y="216"/>
                    <a:pt x="18" y="215"/>
                  </a:cubicBezTo>
                  <a:cubicBezTo>
                    <a:pt x="8" y="198"/>
                    <a:pt x="2" y="178"/>
                    <a:pt x="0" y="158"/>
                  </a:cubicBezTo>
                  <a:cubicBezTo>
                    <a:pt x="0" y="145"/>
                    <a:pt x="0" y="145"/>
                    <a:pt x="0" y="145"/>
                  </a:cubicBezTo>
                  <a:cubicBezTo>
                    <a:pt x="0" y="65"/>
                    <a:pt x="65" y="0"/>
                    <a:pt x="145" y="0"/>
                  </a:cubicBezTo>
                  <a:cubicBezTo>
                    <a:pt x="225" y="0"/>
                    <a:pt x="290" y="65"/>
                    <a:pt x="290" y="145"/>
                  </a:cubicBezTo>
                  <a:lnTo>
                    <a:pt x="290" y="158"/>
                  </a:lnTo>
                  <a:close/>
                </a:path>
              </a:pathLst>
            </a:custGeom>
            <a:grpFill/>
            <a:ln>
              <a:noFill/>
            </a:ln>
            <a:extLst>
              <a:ext uri="{91240B29-F687-4f45-9708-019B960494DF}">
                <a14:hiddenLine xmlns="" xmlns:p14="http://schemas.microsoft.com/office/powerpoint/2010/main" xmlns:p15="http://schemas.microsoft.com/office/powerpoint/2012/main" xmlns:a14="http://schemas.microsoft.com/office/drawing/2010/main" w="9525">
                  <a:solidFill>
                    <a:srgbClr val="000000"/>
                  </a:solidFill>
                  <a:round/>
                  <a:headEnd/>
                  <a:tailEnd/>
                </a14:hiddenLine>
              </a:ext>
            </a:extLst>
          </p:spPr>
          <p:txBody>
            <a:bodyPr vert="horz" wrap="square" lIns="68564" tIns="34282" rIns="68564" bIns="34282" anchor="t" anchorCtr="0" compatLnSpc="1">
              <a:prstTxWarp prst="textNoShape">
                <a:avLst/>
              </a:prstTxWarp>
            </a:bodyPr>
            <a:lstStyle/>
            <a:p>
              <a:pPr defTabSz="685612">
                <a:defRPr b="0" i="0"/>
              </a:pPr>
              <a:endParaRPr lang="nb-NO" sz="1350">
                <a:solidFill>
                  <a:prstClr val="white"/>
                </a:solidFill>
              </a:endParaRPr>
            </a:p>
          </p:txBody>
        </p:sp>
        <p:sp>
          <p:nvSpPr>
            <p:cNvPr id="9" name="Freeform 19"/>
            <p:cNvSpPr/>
            <p:nvPr/>
          </p:nvSpPr>
          <p:spPr>
            <a:xfrm>
              <a:off x="1968" y="4295"/>
              <a:ext cx="281" cy="88"/>
            </a:xfrm>
            <a:custGeom>
              <a:avLst/>
              <a:gdLst>
                <a:gd name="T0" fmla="*/ 0 w 281"/>
                <a:gd name="T1" fmla="*/ 88 h 88"/>
                <a:gd name="T2" fmla="*/ 0 w 281"/>
                <a:gd name="T3" fmla="*/ 0 h 88"/>
                <a:gd name="T4" fmla="*/ 281 w 281"/>
                <a:gd name="T5" fmla="*/ 0 h 88"/>
                <a:gd name="T6" fmla="*/ 281 w 281"/>
                <a:gd name="T7" fmla="*/ 88 h 88"/>
                <a:gd name="T8" fmla="*/ 0 w 281"/>
                <a:gd name="T9" fmla="*/ 88 h 88"/>
                <a:gd name="T10" fmla="*/ 0 w 281"/>
                <a:gd name="T11" fmla="*/ 88 h 88"/>
              </a:gdLst>
              <a:ahLst/>
              <a:cxnLst>
                <a:cxn ang="0">
                  <a:pos x="T0" y="T1"/>
                </a:cxn>
                <a:cxn ang="0">
                  <a:pos x="T2" y="T3"/>
                </a:cxn>
                <a:cxn ang="0">
                  <a:pos x="T4" y="T5"/>
                </a:cxn>
                <a:cxn ang="0">
                  <a:pos x="T6" y="T7"/>
                </a:cxn>
                <a:cxn ang="0">
                  <a:pos x="T8" y="T9"/>
                </a:cxn>
                <a:cxn ang="0">
                  <a:pos x="T10" y="T11"/>
                </a:cxn>
              </a:cxnLst>
              <a:rect l="0" t="0" r="r" b="b"/>
              <a:pathLst>
                <a:path w="281" h="88">
                  <a:moveTo>
                    <a:pt x="0" y="88"/>
                  </a:moveTo>
                  <a:lnTo>
                    <a:pt x="0" y="0"/>
                  </a:lnTo>
                  <a:lnTo>
                    <a:pt x="281" y="0"/>
                  </a:lnTo>
                  <a:lnTo>
                    <a:pt x="281" y="88"/>
                  </a:lnTo>
                  <a:lnTo>
                    <a:pt x="0" y="88"/>
                  </a:lnTo>
                  <a:lnTo>
                    <a:pt x="0" y="88"/>
                  </a:lnTo>
                  <a:close/>
                </a:path>
              </a:pathLst>
            </a:custGeom>
            <a:grpFill/>
            <a:ln>
              <a:noFill/>
            </a:ln>
            <a:extLst>
              <a:ext uri="{91240B29-F687-4f45-9708-019B960494DF}">
                <a14:hiddenLine xmlns="" xmlns:p14="http://schemas.microsoft.com/office/powerpoint/2010/main" xmlns:p15="http://schemas.microsoft.com/office/powerpoint/2012/main" xmlns:a14="http://schemas.microsoft.com/office/drawing/2010/main" w="9525">
                  <a:solidFill>
                    <a:srgbClr val="000000"/>
                  </a:solidFill>
                  <a:round/>
                  <a:headEnd/>
                  <a:tailEnd/>
                </a14:hiddenLine>
              </a:ext>
            </a:extLst>
          </p:spPr>
          <p:txBody>
            <a:bodyPr vert="horz" wrap="square" lIns="68564" tIns="34282" rIns="68564" bIns="34282" anchor="t" anchorCtr="0" compatLnSpc="1">
              <a:prstTxWarp prst="textNoShape">
                <a:avLst/>
              </a:prstTxWarp>
            </a:bodyPr>
            <a:lstStyle/>
            <a:p>
              <a:pPr defTabSz="685612">
                <a:defRPr b="0" i="0"/>
              </a:pPr>
              <a:endParaRPr lang="nb-NO" sz="1350">
                <a:solidFill>
                  <a:prstClr val="white"/>
                </a:solidFill>
              </a:endParaRPr>
            </a:p>
          </p:txBody>
        </p:sp>
        <p:sp>
          <p:nvSpPr>
            <p:cNvPr id="10" name="Freeform 20"/>
            <p:cNvSpPr/>
            <p:nvPr/>
          </p:nvSpPr>
          <p:spPr>
            <a:xfrm>
              <a:off x="2030" y="4433"/>
              <a:ext cx="157" cy="50"/>
            </a:xfrm>
            <a:custGeom>
              <a:avLst/>
              <a:gdLst>
                <a:gd name="T0" fmla="*/ 0 w 157"/>
                <a:gd name="T1" fmla="*/ 50 h 50"/>
                <a:gd name="T2" fmla="*/ 0 w 157"/>
                <a:gd name="T3" fmla="*/ 0 h 50"/>
                <a:gd name="T4" fmla="*/ 157 w 157"/>
                <a:gd name="T5" fmla="*/ 0 h 50"/>
                <a:gd name="T6" fmla="*/ 157 w 157"/>
                <a:gd name="T7" fmla="*/ 50 h 50"/>
                <a:gd name="T8" fmla="*/ 0 w 157"/>
                <a:gd name="T9" fmla="*/ 50 h 50"/>
                <a:gd name="T10" fmla="*/ 0 w 157"/>
                <a:gd name="T11" fmla="*/ 50 h 50"/>
              </a:gdLst>
              <a:ahLst/>
              <a:cxnLst>
                <a:cxn ang="0">
                  <a:pos x="T0" y="T1"/>
                </a:cxn>
                <a:cxn ang="0">
                  <a:pos x="T2" y="T3"/>
                </a:cxn>
                <a:cxn ang="0">
                  <a:pos x="T4" y="T5"/>
                </a:cxn>
                <a:cxn ang="0">
                  <a:pos x="T6" y="T7"/>
                </a:cxn>
                <a:cxn ang="0">
                  <a:pos x="T8" y="T9"/>
                </a:cxn>
                <a:cxn ang="0">
                  <a:pos x="T10" y="T11"/>
                </a:cxn>
              </a:cxnLst>
              <a:rect l="0" t="0" r="r" b="b"/>
              <a:pathLst>
                <a:path w="157" h="50">
                  <a:moveTo>
                    <a:pt x="0" y="50"/>
                  </a:moveTo>
                  <a:lnTo>
                    <a:pt x="0" y="0"/>
                  </a:lnTo>
                  <a:lnTo>
                    <a:pt x="157" y="0"/>
                  </a:lnTo>
                  <a:lnTo>
                    <a:pt x="157" y="50"/>
                  </a:lnTo>
                  <a:lnTo>
                    <a:pt x="0" y="50"/>
                  </a:lnTo>
                  <a:lnTo>
                    <a:pt x="0" y="50"/>
                  </a:lnTo>
                  <a:close/>
                </a:path>
              </a:pathLst>
            </a:custGeom>
            <a:grpFill/>
            <a:ln>
              <a:noFill/>
            </a:ln>
            <a:extLst>
              <a:ext uri="{91240B29-F687-4f45-9708-019B960494DF}">
                <a14:hiddenLine xmlns="" xmlns:p14="http://schemas.microsoft.com/office/powerpoint/2010/main" xmlns:p15="http://schemas.microsoft.com/office/powerpoint/2012/main" xmlns:a14="http://schemas.microsoft.com/office/drawing/2010/main" w="9525">
                  <a:solidFill>
                    <a:srgbClr val="000000"/>
                  </a:solidFill>
                  <a:round/>
                  <a:headEnd/>
                  <a:tailEnd/>
                </a14:hiddenLine>
              </a:ext>
            </a:extLst>
          </p:spPr>
          <p:txBody>
            <a:bodyPr vert="horz" wrap="square" lIns="68564" tIns="34282" rIns="68564" bIns="34282" anchor="t" anchorCtr="0" compatLnSpc="1">
              <a:prstTxWarp prst="textNoShape">
                <a:avLst/>
              </a:prstTxWarp>
            </a:bodyPr>
            <a:lstStyle/>
            <a:p>
              <a:pPr defTabSz="685612">
                <a:defRPr b="0" i="0"/>
              </a:pPr>
              <a:endParaRPr lang="nb-NO" sz="1350">
                <a:solidFill>
                  <a:prstClr val="white"/>
                </a:solidFill>
              </a:endParaRPr>
            </a:p>
          </p:txBody>
        </p:sp>
      </p:grpSp>
      <p:sp>
        <p:nvSpPr>
          <p:cNvPr id="11" name="Freeform 16"/>
          <p:cNvSpPr>
            <a:spLocks noEditPoints="1"/>
          </p:cNvSpPr>
          <p:nvPr/>
        </p:nvSpPr>
        <p:spPr>
          <a:xfrm>
            <a:off x="6710319" y="953501"/>
            <a:ext cx="280310" cy="228406"/>
          </a:xfrm>
          <a:custGeom>
            <a:avLst/>
            <a:gdLst>
              <a:gd name="T0" fmla="*/ 291 w 522"/>
              <a:gd name="T1" fmla="*/ 188 h 442"/>
              <a:gd name="T2" fmla="*/ 231 w 522"/>
              <a:gd name="T3" fmla="*/ 188 h 442"/>
              <a:gd name="T4" fmla="*/ 231 w 522"/>
              <a:gd name="T5" fmla="*/ 276 h 442"/>
              <a:gd name="T6" fmla="*/ 291 w 522"/>
              <a:gd name="T7" fmla="*/ 276 h 442"/>
              <a:gd name="T8" fmla="*/ 291 w 522"/>
              <a:gd name="T9" fmla="*/ 188 h 442"/>
              <a:gd name="T10" fmla="*/ 156 w 522"/>
              <a:gd name="T11" fmla="*/ 54 h 442"/>
              <a:gd name="T12" fmla="*/ 173 w 522"/>
              <a:gd name="T13" fmla="*/ 37 h 442"/>
              <a:gd name="T14" fmla="*/ 349 w 522"/>
              <a:gd name="T15" fmla="*/ 37 h 442"/>
              <a:gd name="T16" fmla="*/ 366 w 522"/>
              <a:gd name="T17" fmla="*/ 54 h 442"/>
              <a:gd name="T18" fmla="*/ 366 w 522"/>
              <a:gd name="T19" fmla="*/ 54 h 442"/>
              <a:gd name="T20" fmla="*/ 366 w 522"/>
              <a:gd name="T21" fmla="*/ 87 h 442"/>
              <a:gd name="T22" fmla="*/ 156 w 522"/>
              <a:gd name="T23" fmla="*/ 87 h 442"/>
              <a:gd name="T24" fmla="*/ 156 w 522"/>
              <a:gd name="T25" fmla="*/ 54 h 442"/>
              <a:gd name="T26" fmla="*/ 202 w 522"/>
              <a:gd name="T27" fmla="*/ 158 h 442"/>
              <a:gd name="T28" fmla="*/ 321 w 522"/>
              <a:gd name="T29" fmla="*/ 158 h 442"/>
              <a:gd name="T30" fmla="*/ 321 w 522"/>
              <a:gd name="T31" fmla="*/ 206 h 442"/>
              <a:gd name="T32" fmla="*/ 522 w 522"/>
              <a:gd name="T33" fmla="*/ 206 h 442"/>
              <a:gd name="T34" fmla="*/ 522 w 522"/>
              <a:gd name="T35" fmla="*/ 112 h 442"/>
              <a:gd name="T36" fmla="*/ 496 w 522"/>
              <a:gd name="T37" fmla="*/ 87 h 442"/>
              <a:gd name="T38" fmla="*/ 496 w 522"/>
              <a:gd name="T39" fmla="*/ 87 h 442"/>
              <a:gd name="T40" fmla="*/ 403 w 522"/>
              <a:gd name="T41" fmla="*/ 87 h 442"/>
              <a:gd name="T42" fmla="*/ 403 w 522"/>
              <a:gd name="T43" fmla="*/ 54 h 442"/>
              <a:gd name="T44" fmla="*/ 349 w 522"/>
              <a:gd name="T45" fmla="*/ 0 h 442"/>
              <a:gd name="T46" fmla="*/ 173 w 522"/>
              <a:gd name="T47" fmla="*/ 0 h 442"/>
              <a:gd name="T48" fmla="*/ 119 w 522"/>
              <a:gd name="T49" fmla="*/ 54 h 442"/>
              <a:gd name="T50" fmla="*/ 119 w 522"/>
              <a:gd name="T51" fmla="*/ 87 h 442"/>
              <a:gd name="T52" fmla="*/ 26 w 522"/>
              <a:gd name="T53" fmla="*/ 87 h 442"/>
              <a:gd name="T54" fmla="*/ 0 w 522"/>
              <a:gd name="T55" fmla="*/ 112 h 442"/>
              <a:gd name="T56" fmla="*/ 0 w 522"/>
              <a:gd name="T57" fmla="*/ 206 h 442"/>
              <a:gd name="T58" fmla="*/ 202 w 522"/>
              <a:gd name="T59" fmla="*/ 206 h 442"/>
              <a:gd name="T60" fmla="*/ 202 w 522"/>
              <a:gd name="T61" fmla="*/ 158 h 442"/>
              <a:gd name="T62" fmla="*/ 321 w 522"/>
              <a:gd name="T63" fmla="*/ 236 h 442"/>
              <a:gd name="T64" fmla="*/ 321 w 522"/>
              <a:gd name="T65" fmla="*/ 306 h 442"/>
              <a:gd name="T66" fmla="*/ 202 w 522"/>
              <a:gd name="T67" fmla="*/ 306 h 442"/>
              <a:gd name="T68" fmla="*/ 202 w 522"/>
              <a:gd name="T69" fmla="*/ 236 h 442"/>
              <a:gd name="T70" fmla="*/ 1 w 522"/>
              <a:gd name="T71" fmla="*/ 236 h 442"/>
              <a:gd name="T72" fmla="*/ 1 w 522"/>
              <a:gd name="T73" fmla="*/ 442 h 442"/>
              <a:gd name="T74" fmla="*/ 522 w 522"/>
              <a:gd name="T75" fmla="*/ 442 h 442"/>
              <a:gd name="T76" fmla="*/ 522 w 522"/>
              <a:gd name="T77" fmla="*/ 236 h 442"/>
              <a:gd name="T78" fmla="*/ 321 w 522"/>
              <a:gd name="T79" fmla="*/ 23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2" h="442">
                <a:moveTo>
                  <a:pt x="291" y="188"/>
                </a:moveTo>
                <a:cubicBezTo>
                  <a:pt x="231" y="188"/>
                  <a:pt x="231" y="188"/>
                  <a:pt x="231" y="188"/>
                </a:cubicBezTo>
                <a:cubicBezTo>
                  <a:pt x="231" y="276"/>
                  <a:pt x="231" y="276"/>
                  <a:pt x="231" y="276"/>
                </a:cubicBezTo>
                <a:cubicBezTo>
                  <a:pt x="291" y="276"/>
                  <a:pt x="291" y="276"/>
                  <a:pt x="291" y="276"/>
                </a:cubicBezTo>
                <a:cubicBezTo>
                  <a:pt x="291" y="188"/>
                  <a:pt x="291" y="188"/>
                  <a:pt x="291" y="188"/>
                </a:cubicBezTo>
                <a:close/>
                <a:moveTo>
                  <a:pt x="156" y="54"/>
                </a:moveTo>
                <a:cubicBezTo>
                  <a:pt x="156" y="45"/>
                  <a:pt x="164" y="37"/>
                  <a:pt x="173" y="37"/>
                </a:cubicBezTo>
                <a:cubicBezTo>
                  <a:pt x="349" y="37"/>
                  <a:pt x="349" y="37"/>
                  <a:pt x="349" y="37"/>
                </a:cubicBezTo>
                <a:cubicBezTo>
                  <a:pt x="358" y="37"/>
                  <a:pt x="366" y="45"/>
                  <a:pt x="366" y="54"/>
                </a:cubicBezTo>
                <a:cubicBezTo>
                  <a:pt x="366" y="54"/>
                  <a:pt x="366" y="54"/>
                  <a:pt x="366" y="54"/>
                </a:cubicBezTo>
                <a:cubicBezTo>
                  <a:pt x="366" y="87"/>
                  <a:pt x="366" y="87"/>
                  <a:pt x="366" y="87"/>
                </a:cubicBezTo>
                <a:cubicBezTo>
                  <a:pt x="156" y="87"/>
                  <a:pt x="156" y="87"/>
                  <a:pt x="156" y="87"/>
                </a:cubicBezTo>
                <a:lnTo>
                  <a:pt x="156" y="54"/>
                </a:lnTo>
                <a:close/>
                <a:moveTo>
                  <a:pt x="202" y="158"/>
                </a:moveTo>
                <a:cubicBezTo>
                  <a:pt x="321" y="158"/>
                  <a:pt x="321" y="158"/>
                  <a:pt x="321" y="158"/>
                </a:cubicBezTo>
                <a:cubicBezTo>
                  <a:pt x="321" y="206"/>
                  <a:pt x="321" y="206"/>
                  <a:pt x="321" y="206"/>
                </a:cubicBezTo>
                <a:cubicBezTo>
                  <a:pt x="522" y="206"/>
                  <a:pt x="522" y="206"/>
                  <a:pt x="522" y="206"/>
                </a:cubicBezTo>
                <a:cubicBezTo>
                  <a:pt x="522" y="112"/>
                  <a:pt x="522" y="112"/>
                  <a:pt x="522" y="112"/>
                </a:cubicBezTo>
                <a:cubicBezTo>
                  <a:pt x="522" y="98"/>
                  <a:pt x="510" y="86"/>
                  <a:pt x="496" y="87"/>
                </a:cubicBezTo>
                <a:cubicBezTo>
                  <a:pt x="496" y="87"/>
                  <a:pt x="496" y="87"/>
                  <a:pt x="496" y="87"/>
                </a:cubicBezTo>
                <a:cubicBezTo>
                  <a:pt x="403" y="87"/>
                  <a:pt x="403" y="87"/>
                  <a:pt x="403" y="87"/>
                </a:cubicBezTo>
                <a:cubicBezTo>
                  <a:pt x="403" y="54"/>
                  <a:pt x="403" y="54"/>
                  <a:pt x="403" y="54"/>
                </a:cubicBezTo>
                <a:cubicBezTo>
                  <a:pt x="403" y="24"/>
                  <a:pt x="379" y="0"/>
                  <a:pt x="349" y="0"/>
                </a:cubicBezTo>
                <a:cubicBezTo>
                  <a:pt x="173" y="0"/>
                  <a:pt x="173" y="0"/>
                  <a:pt x="173" y="0"/>
                </a:cubicBezTo>
                <a:cubicBezTo>
                  <a:pt x="143" y="0"/>
                  <a:pt x="119" y="24"/>
                  <a:pt x="119" y="54"/>
                </a:cubicBezTo>
                <a:cubicBezTo>
                  <a:pt x="119" y="87"/>
                  <a:pt x="119" y="87"/>
                  <a:pt x="119" y="87"/>
                </a:cubicBezTo>
                <a:cubicBezTo>
                  <a:pt x="26" y="87"/>
                  <a:pt x="26" y="87"/>
                  <a:pt x="26" y="87"/>
                </a:cubicBezTo>
                <a:cubicBezTo>
                  <a:pt x="12" y="86"/>
                  <a:pt x="0" y="98"/>
                  <a:pt x="0" y="112"/>
                </a:cubicBezTo>
                <a:cubicBezTo>
                  <a:pt x="0" y="206"/>
                  <a:pt x="0" y="206"/>
                  <a:pt x="0" y="206"/>
                </a:cubicBezTo>
                <a:cubicBezTo>
                  <a:pt x="202" y="206"/>
                  <a:pt x="202" y="206"/>
                  <a:pt x="202" y="206"/>
                </a:cubicBezTo>
                <a:cubicBezTo>
                  <a:pt x="202" y="158"/>
                  <a:pt x="202" y="158"/>
                  <a:pt x="202" y="158"/>
                </a:cubicBezTo>
                <a:close/>
                <a:moveTo>
                  <a:pt x="321" y="236"/>
                </a:moveTo>
                <a:cubicBezTo>
                  <a:pt x="321" y="306"/>
                  <a:pt x="321" y="306"/>
                  <a:pt x="321" y="306"/>
                </a:cubicBezTo>
                <a:cubicBezTo>
                  <a:pt x="202" y="306"/>
                  <a:pt x="202" y="306"/>
                  <a:pt x="202" y="306"/>
                </a:cubicBezTo>
                <a:cubicBezTo>
                  <a:pt x="202" y="236"/>
                  <a:pt x="202" y="236"/>
                  <a:pt x="202" y="236"/>
                </a:cubicBezTo>
                <a:cubicBezTo>
                  <a:pt x="1" y="236"/>
                  <a:pt x="1" y="236"/>
                  <a:pt x="1" y="236"/>
                </a:cubicBezTo>
                <a:cubicBezTo>
                  <a:pt x="1" y="442"/>
                  <a:pt x="1" y="442"/>
                  <a:pt x="1" y="442"/>
                </a:cubicBezTo>
                <a:cubicBezTo>
                  <a:pt x="522" y="442"/>
                  <a:pt x="522" y="442"/>
                  <a:pt x="522" y="442"/>
                </a:cubicBezTo>
                <a:cubicBezTo>
                  <a:pt x="522" y="236"/>
                  <a:pt x="522" y="236"/>
                  <a:pt x="522" y="236"/>
                </a:cubicBezTo>
                <a:lnTo>
                  <a:pt x="321" y="236"/>
                </a:lnTo>
                <a:close/>
              </a:path>
            </a:pathLst>
          </a:custGeom>
          <a:solidFill>
            <a:schemeClr val="bg1"/>
          </a:solidFill>
          <a:ln>
            <a:noFill/>
          </a:ln>
        </p:spPr>
        <p:txBody>
          <a:bodyPr vert="horz" wrap="square" lIns="34282" tIns="17141" rIns="34282" bIns="17141" anchor="t" anchorCtr="0" compatLnSpc="1">
            <a:prstTxWarp prst="textNoShape">
              <a:avLst/>
            </a:prstTxWarp>
          </a:bodyPr>
          <a:lstStyle/>
          <a:p>
            <a:pPr defTabSz="685612">
              <a:defRPr b="0" i="0"/>
            </a:pPr>
            <a:endParaRPr lang="nb-NO" sz="1350">
              <a:solidFill>
                <a:prstClr val="white"/>
              </a:solidFill>
            </a:endParaRPr>
          </a:p>
        </p:txBody>
      </p:sp>
      <p:sp>
        <p:nvSpPr>
          <p:cNvPr id="12" name="Freeform 20"/>
          <p:cNvSpPr>
            <a:spLocks noEditPoints="1"/>
          </p:cNvSpPr>
          <p:nvPr/>
        </p:nvSpPr>
        <p:spPr>
          <a:xfrm>
            <a:off x="5911694" y="2326999"/>
            <a:ext cx="333204" cy="253694"/>
          </a:xfrm>
          <a:custGeom>
            <a:avLst/>
            <a:gdLst>
              <a:gd name="T0" fmla="*/ 375 w 514"/>
              <a:gd name="T1" fmla="*/ 0 h 406"/>
              <a:gd name="T2" fmla="*/ 239 w 514"/>
              <a:gd name="T3" fmla="*/ 41 h 406"/>
              <a:gd name="T4" fmla="*/ 2 w 514"/>
              <a:gd name="T5" fmla="*/ 82 h 406"/>
              <a:gd name="T6" fmla="*/ 35 w 514"/>
              <a:gd name="T7" fmla="*/ 394 h 406"/>
              <a:gd name="T8" fmla="*/ 137 w 514"/>
              <a:gd name="T9" fmla="*/ 332 h 406"/>
              <a:gd name="T10" fmla="*/ 239 w 514"/>
              <a:gd name="T11" fmla="*/ 392 h 406"/>
              <a:gd name="T12" fmla="*/ 274 w 514"/>
              <a:gd name="T13" fmla="*/ 393 h 406"/>
              <a:gd name="T14" fmla="*/ 453 w 514"/>
              <a:gd name="T15" fmla="*/ 363 h 406"/>
              <a:gd name="T16" fmla="*/ 479 w 514"/>
              <a:gd name="T17" fmla="*/ 394 h 406"/>
              <a:gd name="T18" fmla="*/ 514 w 514"/>
              <a:gd name="T19" fmla="*/ 385 h 406"/>
              <a:gd name="T20" fmla="*/ 238 w 514"/>
              <a:gd name="T21" fmla="*/ 334 h 406"/>
              <a:gd name="T22" fmla="*/ 37 w 514"/>
              <a:gd name="T23" fmla="*/ 333 h 406"/>
              <a:gd name="T24" fmla="*/ 137 w 514"/>
              <a:gd name="T25" fmla="*/ 38 h 406"/>
              <a:gd name="T26" fmla="*/ 238 w 514"/>
              <a:gd name="T27" fmla="*/ 96 h 406"/>
              <a:gd name="T28" fmla="*/ 376 w 514"/>
              <a:gd name="T29" fmla="*/ 294 h 406"/>
              <a:gd name="T30" fmla="*/ 301 w 514"/>
              <a:gd name="T31" fmla="*/ 67 h 406"/>
              <a:gd name="T32" fmla="*/ 473 w 514"/>
              <a:gd name="T33" fmla="*/ 91 h 406"/>
              <a:gd name="T34" fmla="*/ 60 w 514"/>
              <a:gd name="T35" fmla="*/ 114 h 406"/>
              <a:gd name="T36" fmla="*/ 139 w 514"/>
              <a:gd name="T37" fmla="*/ 122 h 406"/>
              <a:gd name="T38" fmla="*/ 202 w 514"/>
              <a:gd name="T39" fmla="*/ 137 h 406"/>
              <a:gd name="T40" fmla="*/ 208 w 514"/>
              <a:gd name="T41" fmla="*/ 131 h 406"/>
              <a:gd name="T42" fmla="*/ 60 w 514"/>
              <a:gd name="T43" fmla="*/ 114 h 406"/>
              <a:gd name="T44" fmla="*/ 188 w 514"/>
              <a:gd name="T45" fmla="*/ 193 h 406"/>
              <a:gd name="T46" fmla="*/ 203 w 514"/>
              <a:gd name="T47" fmla="*/ 200 h 406"/>
              <a:gd name="T48" fmla="*/ 220 w 514"/>
              <a:gd name="T49" fmla="*/ 176 h 406"/>
              <a:gd name="T50" fmla="*/ 60 w 514"/>
              <a:gd name="T51" fmla="*/ 177 h 406"/>
              <a:gd name="T52" fmla="*/ 77 w 514"/>
              <a:gd name="T53" fmla="*/ 200 h 406"/>
              <a:gd name="T54" fmla="*/ 75 w 514"/>
              <a:gd name="T55" fmla="*/ 259 h 406"/>
              <a:gd name="T56" fmla="*/ 139 w 514"/>
              <a:gd name="T57" fmla="*/ 247 h 406"/>
              <a:gd name="T58" fmla="*/ 202 w 514"/>
              <a:gd name="T59" fmla="*/ 262 h 406"/>
              <a:gd name="T60" fmla="*/ 208 w 514"/>
              <a:gd name="T61" fmla="*/ 256 h 406"/>
              <a:gd name="T62" fmla="*/ 60 w 514"/>
              <a:gd name="T63" fmla="*/ 239 h 406"/>
              <a:gd name="T64" fmla="*/ 443 w 514"/>
              <a:gd name="T65" fmla="*/ 137 h 406"/>
              <a:gd name="T66" fmla="*/ 317 w 514"/>
              <a:gd name="T67" fmla="*/ 137 h 406"/>
              <a:gd name="T68" fmla="*/ 428 w 514"/>
              <a:gd name="T69" fmla="*/ 130 h 406"/>
              <a:gd name="T70" fmla="*/ 443 w 514"/>
              <a:gd name="T71" fmla="*/ 137 h 406"/>
              <a:gd name="T72" fmla="*/ 300 w 514"/>
              <a:gd name="T73" fmla="*/ 114 h 406"/>
              <a:gd name="T74" fmla="*/ 317 w 514"/>
              <a:gd name="T75" fmla="*/ 200 h 406"/>
              <a:gd name="T76" fmla="*/ 440 w 514"/>
              <a:gd name="T77" fmla="*/ 198 h 406"/>
              <a:gd name="T78" fmla="*/ 443 w 514"/>
              <a:gd name="T79" fmla="*/ 200 h 406"/>
              <a:gd name="T80" fmla="*/ 460 w 514"/>
              <a:gd name="T81" fmla="*/ 176 h 406"/>
              <a:gd name="T82" fmla="*/ 317 w 514"/>
              <a:gd name="T83" fmla="*/ 200 h 406"/>
              <a:gd name="T84" fmla="*/ 300 w 514"/>
              <a:gd name="T85" fmla="*/ 239 h 406"/>
              <a:gd name="T86" fmla="*/ 317 w 514"/>
              <a:gd name="T87" fmla="*/ 262 h 406"/>
              <a:gd name="T88" fmla="*/ 440 w 514"/>
              <a:gd name="T89" fmla="*/ 261 h 406"/>
              <a:gd name="T90" fmla="*/ 443 w 514"/>
              <a:gd name="T91" fmla="*/ 262 h 406"/>
              <a:gd name="T92" fmla="*/ 379 w 514"/>
              <a:gd name="T93" fmla="*/ 21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 h="406">
                <a:moveTo>
                  <a:pt x="512" y="82"/>
                </a:moveTo>
                <a:cubicBezTo>
                  <a:pt x="503" y="66"/>
                  <a:pt x="491" y="53"/>
                  <a:pt x="478" y="41"/>
                </a:cubicBezTo>
                <a:cubicBezTo>
                  <a:pt x="450" y="15"/>
                  <a:pt x="413" y="1"/>
                  <a:pt x="375" y="0"/>
                </a:cubicBezTo>
                <a:cubicBezTo>
                  <a:pt x="338" y="1"/>
                  <a:pt x="301" y="15"/>
                  <a:pt x="274" y="41"/>
                </a:cubicBezTo>
                <a:cubicBezTo>
                  <a:pt x="268" y="47"/>
                  <a:pt x="262" y="53"/>
                  <a:pt x="257" y="59"/>
                </a:cubicBezTo>
                <a:cubicBezTo>
                  <a:pt x="251" y="53"/>
                  <a:pt x="245" y="47"/>
                  <a:pt x="239" y="41"/>
                </a:cubicBezTo>
                <a:cubicBezTo>
                  <a:pt x="211" y="15"/>
                  <a:pt x="175" y="1"/>
                  <a:pt x="137" y="0"/>
                </a:cubicBezTo>
                <a:cubicBezTo>
                  <a:pt x="99" y="1"/>
                  <a:pt x="63" y="15"/>
                  <a:pt x="35" y="41"/>
                </a:cubicBezTo>
                <a:cubicBezTo>
                  <a:pt x="22" y="53"/>
                  <a:pt x="11" y="67"/>
                  <a:pt x="2" y="82"/>
                </a:cubicBezTo>
                <a:cubicBezTo>
                  <a:pt x="0" y="91"/>
                  <a:pt x="0" y="91"/>
                  <a:pt x="0" y="91"/>
                </a:cubicBezTo>
                <a:cubicBezTo>
                  <a:pt x="0" y="385"/>
                  <a:pt x="0" y="385"/>
                  <a:pt x="0" y="385"/>
                </a:cubicBezTo>
                <a:cubicBezTo>
                  <a:pt x="35" y="394"/>
                  <a:pt x="35" y="394"/>
                  <a:pt x="35" y="394"/>
                </a:cubicBezTo>
                <a:cubicBezTo>
                  <a:pt x="35" y="394"/>
                  <a:pt x="35" y="394"/>
                  <a:pt x="35" y="394"/>
                </a:cubicBezTo>
                <a:cubicBezTo>
                  <a:pt x="42" y="382"/>
                  <a:pt x="51" y="371"/>
                  <a:pt x="62" y="361"/>
                </a:cubicBezTo>
                <a:cubicBezTo>
                  <a:pt x="82" y="342"/>
                  <a:pt x="109" y="332"/>
                  <a:pt x="137" y="332"/>
                </a:cubicBezTo>
                <a:cubicBezTo>
                  <a:pt x="170" y="332"/>
                  <a:pt x="196" y="347"/>
                  <a:pt x="214" y="363"/>
                </a:cubicBezTo>
                <a:cubicBezTo>
                  <a:pt x="221" y="370"/>
                  <a:pt x="228" y="377"/>
                  <a:pt x="234" y="385"/>
                </a:cubicBezTo>
                <a:cubicBezTo>
                  <a:pt x="237" y="388"/>
                  <a:pt x="238" y="390"/>
                  <a:pt x="239" y="392"/>
                </a:cubicBezTo>
                <a:cubicBezTo>
                  <a:pt x="240" y="393"/>
                  <a:pt x="240" y="393"/>
                  <a:pt x="240" y="393"/>
                </a:cubicBezTo>
                <a:cubicBezTo>
                  <a:pt x="245" y="403"/>
                  <a:pt x="256" y="406"/>
                  <a:pt x="266" y="401"/>
                </a:cubicBezTo>
                <a:cubicBezTo>
                  <a:pt x="269" y="400"/>
                  <a:pt x="272" y="397"/>
                  <a:pt x="274" y="393"/>
                </a:cubicBezTo>
                <a:cubicBezTo>
                  <a:pt x="281" y="381"/>
                  <a:pt x="290" y="370"/>
                  <a:pt x="301" y="361"/>
                </a:cubicBezTo>
                <a:cubicBezTo>
                  <a:pt x="321" y="342"/>
                  <a:pt x="348" y="332"/>
                  <a:pt x="375" y="332"/>
                </a:cubicBezTo>
                <a:cubicBezTo>
                  <a:pt x="409" y="332"/>
                  <a:pt x="435" y="347"/>
                  <a:pt x="453" y="363"/>
                </a:cubicBezTo>
                <a:cubicBezTo>
                  <a:pt x="460" y="369"/>
                  <a:pt x="467" y="377"/>
                  <a:pt x="473" y="385"/>
                </a:cubicBezTo>
                <a:cubicBezTo>
                  <a:pt x="475" y="388"/>
                  <a:pt x="477" y="390"/>
                  <a:pt x="478" y="392"/>
                </a:cubicBezTo>
                <a:cubicBezTo>
                  <a:pt x="479" y="394"/>
                  <a:pt x="479" y="394"/>
                  <a:pt x="479" y="394"/>
                </a:cubicBezTo>
                <a:cubicBezTo>
                  <a:pt x="479" y="394"/>
                  <a:pt x="479" y="394"/>
                  <a:pt x="479" y="394"/>
                </a:cubicBezTo>
                <a:cubicBezTo>
                  <a:pt x="479" y="394"/>
                  <a:pt x="479" y="394"/>
                  <a:pt x="479" y="394"/>
                </a:cubicBezTo>
                <a:cubicBezTo>
                  <a:pt x="514" y="385"/>
                  <a:pt x="514" y="385"/>
                  <a:pt x="514" y="385"/>
                </a:cubicBezTo>
                <a:cubicBezTo>
                  <a:pt x="514" y="91"/>
                  <a:pt x="514" y="91"/>
                  <a:pt x="514" y="91"/>
                </a:cubicBezTo>
                <a:lnTo>
                  <a:pt x="512" y="82"/>
                </a:lnTo>
                <a:close/>
                <a:moveTo>
                  <a:pt x="238" y="334"/>
                </a:moveTo>
                <a:cubicBezTo>
                  <a:pt x="210" y="309"/>
                  <a:pt x="174" y="294"/>
                  <a:pt x="137" y="294"/>
                </a:cubicBezTo>
                <a:cubicBezTo>
                  <a:pt x="137" y="294"/>
                  <a:pt x="137" y="294"/>
                  <a:pt x="137" y="294"/>
                </a:cubicBezTo>
                <a:cubicBezTo>
                  <a:pt x="100" y="294"/>
                  <a:pt x="64" y="308"/>
                  <a:pt x="37" y="333"/>
                </a:cubicBezTo>
                <a:cubicBezTo>
                  <a:pt x="37" y="96"/>
                  <a:pt x="37" y="96"/>
                  <a:pt x="37" y="96"/>
                </a:cubicBezTo>
                <a:cubicBezTo>
                  <a:pt x="44" y="86"/>
                  <a:pt x="52" y="76"/>
                  <a:pt x="62" y="67"/>
                </a:cubicBezTo>
                <a:cubicBezTo>
                  <a:pt x="82" y="49"/>
                  <a:pt x="109" y="38"/>
                  <a:pt x="137" y="38"/>
                </a:cubicBezTo>
                <a:cubicBezTo>
                  <a:pt x="166" y="38"/>
                  <a:pt x="193" y="49"/>
                  <a:pt x="214" y="69"/>
                </a:cubicBezTo>
                <a:cubicBezTo>
                  <a:pt x="222" y="76"/>
                  <a:pt x="228" y="83"/>
                  <a:pt x="234" y="91"/>
                </a:cubicBezTo>
                <a:cubicBezTo>
                  <a:pt x="236" y="93"/>
                  <a:pt x="237" y="95"/>
                  <a:pt x="238" y="96"/>
                </a:cubicBezTo>
                <a:cubicBezTo>
                  <a:pt x="238" y="334"/>
                  <a:pt x="238" y="334"/>
                  <a:pt x="238" y="334"/>
                </a:cubicBezTo>
                <a:close/>
                <a:moveTo>
                  <a:pt x="477" y="334"/>
                </a:moveTo>
                <a:cubicBezTo>
                  <a:pt x="449" y="309"/>
                  <a:pt x="413" y="294"/>
                  <a:pt x="376" y="294"/>
                </a:cubicBezTo>
                <a:cubicBezTo>
                  <a:pt x="339" y="294"/>
                  <a:pt x="303" y="308"/>
                  <a:pt x="276" y="333"/>
                </a:cubicBezTo>
                <a:cubicBezTo>
                  <a:pt x="276" y="96"/>
                  <a:pt x="276" y="96"/>
                  <a:pt x="276" y="96"/>
                </a:cubicBezTo>
                <a:cubicBezTo>
                  <a:pt x="283" y="86"/>
                  <a:pt x="291" y="76"/>
                  <a:pt x="301" y="67"/>
                </a:cubicBezTo>
                <a:cubicBezTo>
                  <a:pt x="321" y="49"/>
                  <a:pt x="348" y="38"/>
                  <a:pt x="375" y="38"/>
                </a:cubicBezTo>
                <a:cubicBezTo>
                  <a:pt x="409" y="38"/>
                  <a:pt x="435" y="53"/>
                  <a:pt x="453" y="69"/>
                </a:cubicBezTo>
                <a:cubicBezTo>
                  <a:pt x="460" y="76"/>
                  <a:pt x="467" y="83"/>
                  <a:pt x="473" y="91"/>
                </a:cubicBezTo>
                <a:cubicBezTo>
                  <a:pt x="475" y="93"/>
                  <a:pt x="476" y="95"/>
                  <a:pt x="477" y="96"/>
                </a:cubicBezTo>
                <a:lnTo>
                  <a:pt x="477" y="334"/>
                </a:lnTo>
                <a:close/>
                <a:moveTo>
                  <a:pt x="60" y="114"/>
                </a:moveTo>
                <a:cubicBezTo>
                  <a:pt x="75" y="134"/>
                  <a:pt x="75" y="134"/>
                  <a:pt x="75" y="134"/>
                </a:cubicBezTo>
                <a:cubicBezTo>
                  <a:pt x="77" y="137"/>
                  <a:pt x="77" y="137"/>
                  <a:pt x="77" y="137"/>
                </a:cubicBezTo>
                <a:cubicBezTo>
                  <a:pt x="78" y="137"/>
                  <a:pt x="98" y="122"/>
                  <a:pt x="139" y="122"/>
                </a:cubicBezTo>
                <a:cubicBezTo>
                  <a:pt x="156" y="122"/>
                  <a:pt x="172" y="125"/>
                  <a:pt x="188" y="130"/>
                </a:cubicBezTo>
                <a:cubicBezTo>
                  <a:pt x="192" y="132"/>
                  <a:pt x="196" y="134"/>
                  <a:pt x="200" y="136"/>
                </a:cubicBezTo>
                <a:cubicBezTo>
                  <a:pt x="201" y="136"/>
                  <a:pt x="202" y="137"/>
                  <a:pt x="202" y="137"/>
                </a:cubicBezTo>
                <a:cubicBezTo>
                  <a:pt x="203" y="137"/>
                  <a:pt x="203" y="137"/>
                  <a:pt x="203" y="137"/>
                </a:cubicBezTo>
                <a:cubicBezTo>
                  <a:pt x="203" y="137"/>
                  <a:pt x="203" y="137"/>
                  <a:pt x="203" y="137"/>
                </a:cubicBezTo>
                <a:cubicBezTo>
                  <a:pt x="208" y="131"/>
                  <a:pt x="208" y="131"/>
                  <a:pt x="208" y="131"/>
                </a:cubicBezTo>
                <a:cubicBezTo>
                  <a:pt x="220" y="114"/>
                  <a:pt x="220" y="114"/>
                  <a:pt x="220" y="114"/>
                </a:cubicBezTo>
                <a:cubicBezTo>
                  <a:pt x="218" y="113"/>
                  <a:pt x="191" y="93"/>
                  <a:pt x="139" y="93"/>
                </a:cubicBezTo>
                <a:cubicBezTo>
                  <a:pt x="88" y="93"/>
                  <a:pt x="61" y="113"/>
                  <a:pt x="60" y="114"/>
                </a:cubicBezTo>
                <a:close/>
                <a:moveTo>
                  <a:pt x="77" y="200"/>
                </a:moveTo>
                <a:cubicBezTo>
                  <a:pt x="78" y="199"/>
                  <a:pt x="98" y="185"/>
                  <a:pt x="139" y="185"/>
                </a:cubicBezTo>
                <a:cubicBezTo>
                  <a:pt x="156" y="185"/>
                  <a:pt x="172" y="187"/>
                  <a:pt x="188" y="193"/>
                </a:cubicBezTo>
                <a:cubicBezTo>
                  <a:pt x="192" y="194"/>
                  <a:pt x="196" y="196"/>
                  <a:pt x="200" y="198"/>
                </a:cubicBezTo>
                <a:cubicBezTo>
                  <a:pt x="201" y="199"/>
                  <a:pt x="202" y="199"/>
                  <a:pt x="203" y="200"/>
                </a:cubicBezTo>
                <a:cubicBezTo>
                  <a:pt x="203" y="200"/>
                  <a:pt x="203" y="200"/>
                  <a:pt x="203" y="200"/>
                </a:cubicBezTo>
                <a:cubicBezTo>
                  <a:pt x="203" y="200"/>
                  <a:pt x="203" y="200"/>
                  <a:pt x="203" y="200"/>
                </a:cubicBezTo>
                <a:cubicBezTo>
                  <a:pt x="208" y="193"/>
                  <a:pt x="208" y="193"/>
                  <a:pt x="208" y="193"/>
                </a:cubicBezTo>
                <a:cubicBezTo>
                  <a:pt x="220" y="176"/>
                  <a:pt x="220" y="176"/>
                  <a:pt x="220" y="176"/>
                </a:cubicBezTo>
                <a:cubicBezTo>
                  <a:pt x="220" y="176"/>
                  <a:pt x="220" y="176"/>
                  <a:pt x="220" y="176"/>
                </a:cubicBezTo>
                <a:cubicBezTo>
                  <a:pt x="218" y="175"/>
                  <a:pt x="191" y="156"/>
                  <a:pt x="139" y="156"/>
                </a:cubicBezTo>
                <a:cubicBezTo>
                  <a:pt x="88" y="156"/>
                  <a:pt x="61" y="175"/>
                  <a:pt x="60" y="177"/>
                </a:cubicBezTo>
                <a:cubicBezTo>
                  <a:pt x="77" y="200"/>
                  <a:pt x="77" y="200"/>
                  <a:pt x="77" y="200"/>
                </a:cubicBezTo>
                <a:cubicBezTo>
                  <a:pt x="75" y="197"/>
                  <a:pt x="75" y="197"/>
                  <a:pt x="75" y="197"/>
                </a:cubicBezTo>
                <a:lnTo>
                  <a:pt x="77" y="200"/>
                </a:lnTo>
                <a:close/>
                <a:moveTo>
                  <a:pt x="60" y="239"/>
                </a:moveTo>
                <a:cubicBezTo>
                  <a:pt x="76" y="260"/>
                  <a:pt x="76" y="260"/>
                  <a:pt x="76" y="260"/>
                </a:cubicBezTo>
                <a:cubicBezTo>
                  <a:pt x="75" y="259"/>
                  <a:pt x="75" y="259"/>
                  <a:pt x="75" y="259"/>
                </a:cubicBezTo>
                <a:cubicBezTo>
                  <a:pt x="77" y="262"/>
                  <a:pt x="77" y="262"/>
                  <a:pt x="77" y="262"/>
                </a:cubicBezTo>
                <a:cubicBezTo>
                  <a:pt x="77" y="262"/>
                  <a:pt x="77" y="262"/>
                  <a:pt x="77" y="262"/>
                </a:cubicBezTo>
                <a:cubicBezTo>
                  <a:pt x="79" y="261"/>
                  <a:pt x="99" y="247"/>
                  <a:pt x="139" y="247"/>
                </a:cubicBezTo>
                <a:cubicBezTo>
                  <a:pt x="156" y="247"/>
                  <a:pt x="172" y="250"/>
                  <a:pt x="188" y="255"/>
                </a:cubicBezTo>
                <a:cubicBezTo>
                  <a:pt x="192" y="257"/>
                  <a:pt x="196" y="258"/>
                  <a:pt x="200" y="261"/>
                </a:cubicBezTo>
                <a:cubicBezTo>
                  <a:pt x="201" y="261"/>
                  <a:pt x="202" y="262"/>
                  <a:pt x="202" y="262"/>
                </a:cubicBezTo>
                <a:cubicBezTo>
                  <a:pt x="203" y="262"/>
                  <a:pt x="203" y="262"/>
                  <a:pt x="203" y="262"/>
                </a:cubicBezTo>
                <a:cubicBezTo>
                  <a:pt x="203" y="262"/>
                  <a:pt x="203" y="262"/>
                  <a:pt x="203" y="262"/>
                </a:cubicBezTo>
                <a:cubicBezTo>
                  <a:pt x="208" y="256"/>
                  <a:pt x="208" y="256"/>
                  <a:pt x="208" y="256"/>
                </a:cubicBezTo>
                <a:cubicBezTo>
                  <a:pt x="220" y="239"/>
                  <a:pt x="220" y="239"/>
                  <a:pt x="220" y="239"/>
                </a:cubicBezTo>
                <a:cubicBezTo>
                  <a:pt x="218" y="238"/>
                  <a:pt x="190" y="218"/>
                  <a:pt x="139" y="218"/>
                </a:cubicBezTo>
                <a:cubicBezTo>
                  <a:pt x="88" y="218"/>
                  <a:pt x="61" y="238"/>
                  <a:pt x="60" y="239"/>
                </a:cubicBezTo>
                <a:close/>
                <a:moveTo>
                  <a:pt x="443" y="137"/>
                </a:moveTo>
                <a:cubicBezTo>
                  <a:pt x="448" y="131"/>
                  <a:pt x="448" y="131"/>
                  <a:pt x="448" y="131"/>
                </a:cubicBezTo>
                <a:cubicBezTo>
                  <a:pt x="443" y="137"/>
                  <a:pt x="443" y="137"/>
                  <a:pt x="443" y="137"/>
                </a:cubicBezTo>
                <a:cubicBezTo>
                  <a:pt x="443" y="137"/>
                  <a:pt x="443" y="137"/>
                  <a:pt x="443" y="137"/>
                </a:cubicBezTo>
                <a:close/>
                <a:moveTo>
                  <a:pt x="315" y="134"/>
                </a:moveTo>
                <a:cubicBezTo>
                  <a:pt x="317" y="137"/>
                  <a:pt x="317" y="137"/>
                  <a:pt x="317" y="137"/>
                </a:cubicBezTo>
                <a:cubicBezTo>
                  <a:pt x="317" y="137"/>
                  <a:pt x="317" y="137"/>
                  <a:pt x="317" y="137"/>
                </a:cubicBezTo>
                <a:cubicBezTo>
                  <a:pt x="318" y="137"/>
                  <a:pt x="338" y="122"/>
                  <a:pt x="379" y="122"/>
                </a:cubicBezTo>
                <a:cubicBezTo>
                  <a:pt x="396" y="122"/>
                  <a:pt x="413" y="125"/>
                  <a:pt x="428" y="130"/>
                </a:cubicBezTo>
                <a:cubicBezTo>
                  <a:pt x="432" y="132"/>
                  <a:pt x="436" y="134"/>
                  <a:pt x="440" y="136"/>
                </a:cubicBezTo>
                <a:cubicBezTo>
                  <a:pt x="441" y="136"/>
                  <a:pt x="442" y="137"/>
                  <a:pt x="443" y="137"/>
                </a:cubicBezTo>
                <a:cubicBezTo>
                  <a:pt x="443" y="137"/>
                  <a:pt x="443" y="137"/>
                  <a:pt x="443" y="137"/>
                </a:cubicBezTo>
                <a:cubicBezTo>
                  <a:pt x="460" y="114"/>
                  <a:pt x="460" y="114"/>
                  <a:pt x="460" y="114"/>
                </a:cubicBezTo>
                <a:cubicBezTo>
                  <a:pt x="458" y="113"/>
                  <a:pt x="431" y="93"/>
                  <a:pt x="380" y="93"/>
                </a:cubicBezTo>
                <a:cubicBezTo>
                  <a:pt x="328" y="93"/>
                  <a:pt x="302" y="113"/>
                  <a:pt x="300" y="114"/>
                </a:cubicBezTo>
                <a:cubicBezTo>
                  <a:pt x="317" y="137"/>
                  <a:pt x="317" y="137"/>
                  <a:pt x="317" y="137"/>
                </a:cubicBezTo>
                <a:lnTo>
                  <a:pt x="315" y="134"/>
                </a:lnTo>
                <a:close/>
                <a:moveTo>
                  <a:pt x="317" y="200"/>
                </a:moveTo>
                <a:cubicBezTo>
                  <a:pt x="318" y="199"/>
                  <a:pt x="338" y="185"/>
                  <a:pt x="379" y="185"/>
                </a:cubicBezTo>
                <a:cubicBezTo>
                  <a:pt x="396" y="185"/>
                  <a:pt x="413" y="187"/>
                  <a:pt x="428" y="193"/>
                </a:cubicBezTo>
                <a:cubicBezTo>
                  <a:pt x="432" y="194"/>
                  <a:pt x="436" y="196"/>
                  <a:pt x="440" y="198"/>
                </a:cubicBezTo>
                <a:cubicBezTo>
                  <a:pt x="441" y="199"/>
                  <a:pt x="442" y="199"/>
                  <a:pt x="443" y="200"/>
                </a:cubicBezTo>
                <a:cubicBezTo>
                  <a:pt x="443" y="200"/>
                  <a:pt x="443" y="200"/>
                  <a:pt x="443" y="200"/>
                </a:cubicBezTo>
                <a:cubicBezTo>
                  <a:pt x="443" y="200"/>
                  <a:pt x="443" y="200"/>
                  <a:pt x="443" y="200"/>
                </a:cubicBezTo>
                <a:cubicBezTo>
                  <a:pt x="448" y="193"/>
                  <a:pt x="448" y="193"/>
                  <a:pt x="448" y="193"/>
                </a:cubicBezTo>
                <a:cubicBezTo>
                  <a:pt x="460" y="176"/>
                  <a:pt x="460" y="176"/>
                  <a:pt x="460" y="176"/>
                </a:cubicBezTo>
                <a:cubicBezTo>
                  <a:pt x="460" y="176"/>
                  <a:pt x="460" y="176"/>
                  <a:pt x="460" y="176"/>
                </a:cubicBezTo>
                <a:cubicBezTo>
                  <a:pt x="458" y="175"/>
                  <a:pt x="431" y="156"/>
                  <a:pt x="379" y="156"/>
                </a:cubicBezTo>
                <a:cubicBezTo>
                  <a:pt x="328" y="156"/>
                  <a:pt x="302" y="175"/>
                  <a:pt x="300" y="177"/>
                </a:cubicBezTo>
                <a:cubicBezTo>
                  <a:pt x="317" y="200"/>
                  <a:pt x="317" y="200"/>
                  <a:pt x="317" y="200"/>
                </a:cubicBezTo>
                <a:cubicBezTo>
                  <a:pt x="315" y="197"/>
                  <a:pt x="315" y="197"/>
                  <a:pt x="315" y="197"/>
                </a:cubicBezTo>
                <a:lnTo>
                  <a:pt x="317" y="200"/>
                </a:lnTo>
                <a:close/>
                <a:moveTo>
                  <a:pt x="300" y="239"/>
                </a:moveTo>
                <a:cubicBezTo>
                  <a:pt x="315" y="259"/>
                  <a:pt x="315" y="259"/>
                  <a:pt x="315" y="259"/>
                </a:cubicBezTo>
                <a:cubicBezTo>
                  <a:pt x="317" y="262"/>
                  <a:pt x="317" y="262"/>
                  <a:pt x="317" y="262"/>
                </a:cubicBezTo>
                <a:cubicBezTo>
                  <a:pt x="317" y="262"/>
                  <a:pt x="317" y="262"/>
                  <a:pt x="317" y="262"/>
                </a:cubicBezTo>
                <a:cubicBezTo>
                  <a:pt x="319" y="261"/>
                  <a:pt x="339" y="247"/>
                  <a:pt x="379" y="247"/>
                </a:cubicBezTo>
                <a:cubicBezTo>
                  <a:pt x="396" y="247"/>
                  <a:pt x="412" y="250"/>
                  <a:pt x="428" y="255"/>
                </a:cubicBezTo>
                <a:cubicBezTo>
                  <a:pt x="432" y="257"/>
                  <a:pt x="436" y="259"/>
                  <a:pt x="440" y="261"/>
                </a:cubicBezTo>
                <a:cubicBezTo>
                  <a:pt x="441" y="261"/>
                  <a:pt x="442" y="262"/>
                  <a:pt x="443" y="262"/>
                </a:cubicBezTo>
                <a:cubicBezTo>
                  <a:pt x="443" y="262"/>
                  <a:pt x="443" y="262"/>
                  <a:pt x="443" y="262"/>
                </a:cubicBezTo>
                <a:cubicBezTo>
                  <a:pt x="443" y="262"/>
                  <a:pt x="443" y="262"/>
                  <a:pt x="443" y="262"/>
                </a:cubicBezTo>
                <a:cubicBezTo>
                  <a:pt x="448" y="256"/>
                  <a:pt x="448" y="256"/>
                  <a:pt x="448" y="256"/>
                </a:cubicBezTo>
                <a:cubicBezTo>
                  <a:pt x="460" y="239"/>
                  <a:pt x="460" y="239"/>
                  <a:pt x="460" y="239"/>
                </a:cubicBezTo>
                <a:cubicBezTo>
                  <a:pt x="458" y="238"/>
                  <a:pt x="431" y="218"/>
                  <a:pt x="379" y="218"/>
                </a:cubicBezTo>
                <a:cubicBezTo>
                  <a:pt x="328" y="218"/>
                  <a:pt x="302" y="238"/>
                  <a:pt x="300" y="239"/>
                </a:cubicBezTo>
                <a:close/>
              </a:path>
            </a:pathLst>
          </a:custGeom>
          <a:solidFill>
            <a:schemeClr val="bg1"/>
          </a:solidFill>
          <a:ln>
            <a:noFill/>
          </a:ln>
        </p:spPr>
        <p:txBody>
          <a:bodyPr vert="horz" wrap="square" lIns="34282" tIns="17141" rIns="34282" bIns="17141" anchor="t" anchorCtr="0" compatLnSpc="1">
            <a:prstTxWarp prst="textNoShape">
              <a:avLst/>
            </a:prstTxWarp>
          </a:bodyPr>
          <a:lstStyle/>
          <a:p>
            <a:pPr defTabSz="685612">
              <a:defRPr b="0" i="0"/>
            </a:pPr>
            <a:endParaRPr lang="nb-NO" sz="1350">
              <a:solidFill>
                <a:prstClr val="white"/>
              </a:solidFill>
            </a:endParaRPr>
          </a:p>
        </p:txBody>
      </p:sp>
      <p:sp>
        <p:nvSpPr>
          <p:cNvPr id="13" name="TextBox 15"/>
          <p:cNvSpPr txBox="1"/>
          <p:nvPr/>
        </p:nvSpPr>
        <p:spPr>
          <a:xfrm>
            <a:off x="6230129" y="1244841"/>
            <a:ext cx="1263456" cy="842530"/>
          </a:xfrm>
          <a:prstGeom prst="rect">
            <a:avLst/>
          </a:prstGeom>
          <a:noFill/>
        </p:spPr>
        <p:txBody>
          <a:bodyPr wrap="square" lIns="34282" tIns="17141" rIns="34282" bIns="17141" rtlCol="0">
            <a:spAutoFit/>
          </a:bodyPr>
          <a:lstStyle/>
          <a:p>
            <a:pPr algn="ctr" defTabSz="685612">
              <a:defRPr b="0" i="0"/>
            </a:pPr>
            <a:r>
              <a:rPr lang="x-none" sz="1350" b="1">
                <a:solidFill>
                  <a:schemeClr val="bg1"/>
                </a:solidFill>
                <a:latin typeface="Arial" charset="0"/>
                <a:ea typeface="Arial" charset="0"/>
                <a:cs typeface="Arial" charset="0"/>
              </a:rPr>
              <a:t>Business </a:t>
            </a:r>
            <a:br>
              <a:rPr lang="x-none" sz="1350" b="1">
                <a:solidFill>
                  <a:schemeClr val="bg1"/>
                </a:solidFill>
                <a:latin typeface="Arial" charset="0"/>
                <a:ea typeface="Arial" charset="0"/>
                <a:cs typeface="Arial" charset="0"/>
              </a:rPr>
            </a:br>
            <a:r>
              <a:rPr lang="x-none" sz="1350" b="1">
                <a:solidFill>
                  <a:schemeClr val="bg1"/>
                </a:solidFill>
                <a:latin typeface="Arial" charset="0"/>
                <a:ea typeface="Arial" charset="0"/>
                <a:cs typeface="Arial" charset="0"/>
              </a:rPr>
              <a:t>and public sector </a:t>
            </a:r>
          </a:p>
          <a:p>
            <a:pPr algn="ctr" defTabSz="685612">
              <a:defRPr b="0" i="0"/>
            </a:pPr>
            <a:r>
              <a:rPr lang="x-none" sz="1200">
                <a:solidFill>
                  <a:schemeClr val="bg1"/>
                </a:solidFill>
                <a:latin typeface="Arial" charset="0"/>
                <a:ea typeface="Arial" charset="0"/>
                <a:cs typeface="Arial" charset="0"/>
              </a:rPr>
              <a:t>Value creation</a:t>
            </a:r>
          </a:p>
        </p:txBody>
      </p:sp>
      <p:sp>
        <p:nvSpPr>
          <p:cNvPr id="14" name="TextBox 16"/>
          <p:cNvSpPr txBox="1"/>
          <p:nvPr/>
        </p:nvSpPr>
        <p:spPr>
          <a:xfrm>
            <a:off x="5448125" y="2648892"/>
            <a:ext cx="1263456" cy="611698"/>
          </a:xfrm>
          <a:prstGeom prst="rect">
            <a:avLst/>
          </a:prstGeom>
          <a:noFill/>
        </p:spPr>
        <p:txBody>
          <a:bodyPr wrap="square" lIns="34282" tIns="17141" rIns="34282" bIns="17141" rtlCol="0">
            <a:spAutoFit/>
          </a:bodyPr>
          <a:lstStyle/>
          <a:p>
            <a:pPr algn="ctr" defTabSz="685612">
              <a:defRPr b="0" i="0"/>
            </a:pPr>
            <a:r>
              <a:rPr lang="x-none" sz="1350" b="1">
                <a:solidFill>
                  <a:schemeClr val="bg1"/>
                </a:solidFill>
                <a:latin typeface="Arial" charset="0"/>
                <a:ea typeface="Arial" charset="0"/>
                <a:cs typeface="Arial" charset="0"/>
              </a:rPr>
              <a:t>NTNU</a:t>
            </a:r>
            <a:endParaRPr lang="x-none" sz="1350">
              <a:solidFill>
                <a:schemeClr val="bg1"/>
              </a:solidFill>
              <a:latin typeface="Arial" charset="0"/>
              <a:ea typeface="Arial" charset="0"/>
              <a:cs typeface="Arial" charset="0"/>
            </a:endParaRPr>
          </a:p>
          <a:p>
            <a:pPr algn="ctr" defTabSz="685612">
              <a:defRPr b="0" i="0"/>
            </a:pPr>
            <a:r>
              <a:rPr lang="x-none" sz="1200">
                <a:solidFill>
                  <a:schemeClr val="bg1"/>
                </a:solidFill>
                <a:latin typeface="Arial" charset="0"/>
                <a:ea typeface="Arial" charset="0"/>
                <a:cs typeface="Arial" charset="0"/>
              </a:rPr>
              <a:t>Education </a:t>
            </a:r>
            <a:br>
              <a:rPr lang="x-none" sz="1200">
                <a:solidFill>
                  <a:schemeClr val="bg1"/>
                </a:solidFill>
                <a:latin typeface="Arial" charset="0"/>
                <a:ea typeface="Arial" charset="0"/>
                <a:cs typeface="Arial" charset="0"/>
              </a:rPr>
            </a:br>
            <a:r>
              <a:rPr lang="x-none" sz="1200">
                <a:solidFill>
                  <a:schemeClr val="bg1"/>
                </a:solidFill>
                <a:latin typeface="Arial" charset="0"/>
                <a:ea typeface="Arial" charset="0"/>
                <a:cs typeface="Arial" charset="0"/>
              </a:rPr>
              <a:t>and research</a:t>
            </a:r>
          </a:p>
        </p:txBody>
      </p:sp>
      <p:sp>
        <p:nvSpPr>
          <p:cNvPr id="15" name="TextBox 17"/>
          <p:cNvSpPr txBox="1"/>
          <p:nvPr/>
        </p:nvSpPr>
        <p:spPr>
          <a:xfrm>
            <a:off x="6960445" y="2764092"/>
            <a:ext cx="1385740" cy="427032"/>
          </a:xfrm>
          <a:prstGeom prst="rect">
            <a:avLst/>
          </a:prstGeom>
          <a:noFill/>
        </p:spPr>
        <p:txBody>
          <a:bodyPr wrap="square" lIns="34282" tIns="17141" rIns="34282" bIns="17141" rtlCol="0">
            <a:spAutoFit/>
          </a:bodyPr>
          <a:lstStyle/>
          <a:p>
            <a:pPr algn="ctr" defTabSz="685612">
              <a:defRPr b="0" i="0"/>
            </a:pPr>
            <a:r>
              <a:rPr lang="x-none" sz="1350" b="1">
                <a:solidFill>
                  <a:schemeClr val="bg1"/>
                </a:solidFill>
                <a:latin typeface="Arial" charset="0"/>
                <a:ea typeface="Arial" charset="0"/>
                <a:cs typeface="Arial" charset="0"/>
              </a:rPr>
              <a:t>SINTEF</a:t>
            </a:r>
          </a:p>
          <a:p>
            <a:pPr algn="ctr" defTabSz="685612">
              <a:defRPr b="0" i="0"/>
            </a:pPr>
            <a:r>
              <a:rPr lang="x-none" sz="1200">
                <a:solidFill>
                  <a:schemeClr val="bg1"/>
                </a:solidFill>
                <a:latin typeface="Arial" charset="0"/>
                <a:ea typeface="Arial" charset="0"/>
                <a:cs typeface="Arial" charset="0"/>
              </a:rPr>
              <a:t>Contract research</a:t>
            </a:r>
          </a:p>
        </p:txBody>
      </p:sp>
      <p:sp>
        <p:nvSpPr>
          <p:cNvPr id="17" name="TekstSylinder 16"/>
          <p:cNvSpPr txBox="1"/>
          <p:nvPr/>
        </p:nvSpPr>
        <p:spPr>
          <a:xfrm>
            <a:off x="4951526" y="4494086"/>
            <a:ext cx="3805713" cy="523220"/>
          </a:xfrm>
          <a:prstGeom prst="rect">
            <a:avLst/>
          </a:prstGeom>
          <a:noFill/>
        </p:spPr>
        <p:txBody>
          <a:bodyPr wrap="square" rtlCol="0">
            <a:spAutoFit/>
          </a:bodyPr>
          <a:lstStyle/>
          <a:p>
            <a:pPr>
              <a:defRPr b="0" i="0"/>
            </a:pPr>
            <a:r>
              <a:rPr lang="x-none" sz="1400">
                <a:latin typeface="Arial" panose="020B0604020202020204" pitchFamily="34" charset="0"/>
                <a:cs typeface="Arial" panose="020B0604020202020204" pitchFamily="34" charset="0"/>
              </a:rPr>
              <a:t>For more information: https://www.ntnu.edu/research/partnership</a:t>
            </a:r>
          </a:p>
        </p:txBody>
      </p:sp>
      <p:pic>
        <p:nvPicPr>
          <p:cNvPr id="24" name="Bilde 23"/>
          <p:cNvPicPr>
            <a:picLocks noChangeAspect="1"/>
          </p:cNvPicPr>
          <p:nvPr/>
        </p:nvPicPr>
        <p:blipFill>
          <a:blip r:embed="rId3">
            <a:extLst>
              <a:ext uri="{28A0092B-C50C-407E-A947-70E740481C1C}">
                <a14:useLocalDpi xmlns:a14="http://schemas.microsoft.com/office/drawing/2010/main" val="0"/>
              </a:ext>
            </a:extLst>
          </a:blip>
          <a:srcRect l="-1" t="1" r="-4435" b="29900"/>
          <a:stretch/>
        </p:blipFill>
        <p:spPr>
          <a:xfrm>
            <a:off x="355212" y="423613"/>
            <a:ext cx="2842560" cy="527933"/>
          </a:xfrm>
          <a:prstGeom prst="rect">
            <a:avLst/>
          </a:prstGeom>
        </p:spPr>
      </p:pic>
      <p:pic>
        <p:nvPicPr>
          <p:cNvPr id="25" name="Bilde 24"/>
          <p:cNvPicPr>
            <a:picLocks noChangeAspect="1"/>
          </p:cNvPicPr>
          <p:nvPr/>
        </p:nvPicPr>
        <p:blipFill>
          <a:blip r:embed="rId4">
            <a:extLst>
              <a:ext uri="{28A0092B-C50C-407E-A947-70E740481C1C}">
                <a14:useLocalDpi xmlns:a14="http://schemas.microsoft.com/office/drawing/2010/main" val="0"/>
              </a:ext>
            </a:extLst>
          </a:blip>
          <a:stretch/>
        </p:blipFill>
        <p:spPr>
          <a:xfrm>
            <a:off x="3056947" y="340288"/>
            <a:ext cx="2854748" cy="588839"/>
          </a:xfrm>
          <a:prstGeom prst="rect">
            <a:avLst/>
          </a:prstGeom>
        </p:spPr>
      </p:pic>
      <p:sp>
        <p:nvSpPr>
          <p:cNvPr id="18" name="TekstSylinder 17"/>
          <p:cNvSpPr txBox="1"/>
          <p:nvPr/>
        </p:nvSpPr>
        <p:spPr>
          <a:xfrm>
            <a:off x="266825" y="1149947"/>
            <a:ext cx="4563093" cy="3416320"/>
          </a:xfrm>
          <a:prstGeom prst="rect">
            <a:avLst/>
          </a:prstGeom>
          <a:noFill/>
        </p:spPr>
        <p:txBody>
          <a:bodyPr wrap="square" rtlCol="0">
            <a:spAutoFit/>
          </a:bodyPr>
          <a:lstStyle/>
          <a:p>
            <a:pPr lvl="0">
              <a:defRPr b="0" i="0"/>
            </a:pPr>
            <a:r>
              <a:rPr lang="x-none" sz="1350"/>
              <a:t>Our collaboration is ranked as #1 in the world (THE)</a:t>
            </a:r>
          </a:p>
          <a:p>
            <a:pPr lvl="0">
              <a:defRPr b="0" i="0"/>
            </a:pPr>
            <a:endParaRPr lang="nb-NO" sz="1350"/>
          </a:p>
          <a:p>
            <a:pPr lvl="0">
              <a:defRPr b="0" i="0"/>
            </a:pPr>
            <a:r>
              <a:rPr lang="x-none" sz="1350"/>
              <a:t>Everyday collaboration in 27 SFI, FME and SFF and </a:t>
            </a:r>
            <a:br>
              <a:rPr lang="x-none" sz="1350"/>
            </a:br>
            <a:r>
              <a:rPr lang="x-none" sz="1350"/>
              <a:t>23 Gemini Centres, which includes more than 1000 employees </a:t>
            </a:r>
          </a:p>
          <a:p>
            <a:pPr lvl="0">
              <a:defRPr b="0" i="0"/>
            </a:pPr>
            <a:endParaRPr lang="nb-NO" sz="1350"/>
          </a:p>
          <a:p>
            <a:pPr lvl="0">
              <a:defRPr b="0" i="0"/>
            </a:pPr>
            <a:r>
              <a:rPr lang="x-none" sz="1350"/>
              <a:t>Collaboration in 18 H2020 projects with more than 300 links with international project partners </a:t>
            </a:r>
          </a:p>
          <a:p>
            <a:pPr lvl="0">
              <a:defRPr b="0" i="0"/>
            </a:pPr>
            <a:endParaRPr lang="nb-NO" sz="1350"/>
          </a:p>
          <a:p>
            <a:pPr lvl="0">
              <a:defRPr b="0" i="0"/>
            </a:pPr>
            <a:r>
              <a:rPr lang="x-none" sz="1350"/>
              <a:t>200 laboratories in collaboration</a:t>
            </a:r>
          </a:p>
          <a:p>
            <a:pPr lvl="0">
              <a:defRPr b="0" i="0"/>
            </a:pPr>
            <a:endParaRPr lang="nb-NO" sz="1350"/>
          </a:p>
          <a:p>
            <a:pPr lvl="0">
              <a:defRPr b="0" i="0"/>
            </a:pPr>
            <a:r>
              <a:rPr lang="x-none" sz="1350"/>
              <a:t>Collaboration on ECCSEL ERIC, European research infrastructure for carbon capture and storage </a:t>
            </a:r>
          </a:p>
          <a:p>
            <a:pPr lvl="0">
              <a:defRPr b="0" i="0"/>
            </a:pPr>
            <a:endParaRPr lang="nb-NO" sz="1350"/>
          </a:p>
          <a:p>
            <a:pPr lvl="0">
              <a:defRPr b="0" i="0"/>
            </a:pPr>
            <a:r>
              <a:rPr lang="x-none" sz="1350"/>
              <a:t>Joint publication of scientific articles, </a:t>
            </a:r>
            <a:br>
              <a:rPr lang="x-none" sz="1350"/>
            </a:br>
            <a:r>
              <a:rPr lang="x-none" sz="1350"/>
              <a:t>1600 articles during 2012–2017</a:t>
            </a:r>
          </a:p>
        </p:txBody>
      </p:sp>
      <p:sp>
        <p:nvSpPr>
          <p:cNvPr id="20" name="Rektangel 19"/>
          <p:cNvSpPr/>
          <p:nvPr/>
        </p:nvSpPr>
        <p:spPr>
          <a:xfrm>
            <a:off x="5018745" y="3462939"/>
            <a:ext cx="3644900" cy="894718"/>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1" name="TekstSylinder 20"/>
          <p:cNvSpPr txBox="1"/>
          <p:nvPr/>
        </p:nvSpPr>
        <p:spPr>
          <a:xfrm>
            <a:off x="5146557" y="3578191"/>
            <a:ext cx="3204644" cy="646331"/>
          </a:xfrm>
          <a:prstGeom prst="rect">
            <a:avLst/>
          </a:prstGeom>
          <a:noFill/>
        </p:spPr>
        <p:txBody>
          <a:bodyPr wrap="square" rtlCol="0">
            <a:spAutoFit/>
          </a:bodyPr>
          <a:lstStyle/>
          <a:p>
            <a:pPr lvl="0">
              <a:defRPr b="0" i="0"/>
            </a:pPr>
            <a:r>
              <a:rPr lang="x-none" sz="1200" b="1"/>
              <a:t>Teamwork model – </a:t>
            </a:r>
            <a:r>
              <a:rPr lang="x-none" sz="1200"/>
              <a:t>extensive cooperation with the private and public sectors through joint projects and research centres</a:t>
            </a:r>
          </a:p>
        </p:txBody>
      </p:sp>
    </p:spTree>
    <p:extLst>
      <p:ext uri="{BB962C8B-B14F-4D97-AF65-F5344CB8AC3E}">
        <p14:creationId xmlns:p14="http://schemas.microsoft.com/office/powerpoint/2010/main" val="1993670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2034" y="185095"/>
            <a:ext cx="5695575" cy="638237"/>
          </a:xfrm>
        </p:spPr>
        <p:txBody>
          <a:bodyPr>
            <a:normAutofit/>
          </a:bodyPr>
          <a:lstStyle/>
          <a:p>
            <a:pPr>
              <a:defRPr b="0" i="0"/>
            </a:pPr>
            <a:r>
              <a:rPr lang="x-none" sz="3000"/>
              <a:t>Open Science</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p:blipFill>
        <p:spPr>
          <a:xfrm>
            <a:off x="5321705" y="90112"/>
            <a:ext cx="1784759" cy="713903"/>
          </a:xfrm>
          <a:prstGeom prst="rect">
            <a:avLst/>
          </a:prstGeom>
        </p:spPr>
      </p:pic>
      <p:pic>
        <p:nvPicPr>
          <p:cNvPr id="3" name="Bilde 2"/>
          <p:cNvPicPr>
            <a:picLocks noChangeAspect="1"/>
          </p:cNvPicPr>
          <p:nvPr/>
        </p:nvPicPr>
        <p:blipFill>
          <a:blip r:embed="rId3">
            <a:extLst>
              <a:ext uri="{28A0092B-C50C-407E-A947-70E740481C1C}">
                <a14:useLocalDpi xmlns:a14="http://schemas.microsoft.com/office/drawing/2010/main" val="0"/>
              </a:ext>
            </a:extLst>
          </a:blip>
          <a:stretch/>
        </p:blipFill>
        <p:spPr>
          <a:xfrm>
            <a:off x="5355996" y="869292"/>
            <a:ext cx="3788005" cy="4274209"/>
          </a:xfrm>
          <a:prstGeom prst="rect">
            <a:avLst/>
          </a:prstGeom>
        </p:spPr>
      </p:pic>
      <p:sp>
        <p:nvSpPr>
          <p:cNvPr id="9" name="Rektangel 8"/>
          <p:cNvSpPr/>
          <p:nvPr/>
        </p:nvSpPr>
        <p:spPr>
          <a:xfrm>
            <a:off x="9682" y="869292"/>
            <a:ext cx="5190073" cy="1044914"/>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0" name="TekstSylinder 9"/>
          <p:cNvSpPr txBox="1"/>
          <p:nvPr/>
        </p:nvSpPr>
        <p:spPr>
          <a:xfrm>
            <a:off x="285750" y="990812"/>
            <a:ext cx="4971011" cy="830997"/>
          </a:xfrm>
          <a:prstGeom prst="rect">
            <a:avLst/>
          </a:prstGeom>
          <a:noFill/>
        </p:spPr>
        <p:txBody>
          <a:bodyPr wrap="square" rtlCol="0">
            <a:spAutoFit/>
          </a:bodyPr>
          <a:lstStyle/>
          <a:p>
            <a:pPr lvl="0">
              <a:defRPr b="0" i="0"/>
            </a:pPr>
            <a:r>
              <a:rPr lang="x-none" sz="2400"/>
              <a:t>Action plan for Open Access </a:t>
            </a:r>
          </a:p>
          <a:p>
            <a:pPr lvl="0">
              <a:defRPr b="0" i="0"/>
            </a:pPr>
            <a:r>
              <a:rPr lang="x-none" sz="2400"/>
              <a:t>with ambitious goals</a:t>
            </a:r>
          </a:p>
        </p:txBody>
      </p:sp>
      <p:sp>
        <p:nvSpPr>
          <p:cNvPr id="11" name="TekstSylinder 10"/>
          <p:cNvSpPr txBox="1"/>
          <p:nvPr/>
        </p:nvSpPr>
        <p:spPr>
          <a:xfrm>
            <a:off x="285750" y="1974004"/>
            <a:ext cx="4548934" cy="784830"/>
          </a:xfrm>
          <a:prstGeom prst="rect">
            <a:avLst/>
          </a:prstGeom>
          <a:noFill/>
        </p:spPr>
        <p:txBody>
          <a:bodyPr wrap="square" rtlCol="0">
            <a:spAutoFit/>
          </a:bodyPr>
          <a:lstStyle/>
          <a:p>
            <a:pPr marL="257175" indent="-257175">
              <a:buFont typeface="Wingdings" charset="2"/>
              <a:buChar char="§"/>
              <a:defRPr b="0" i="0"/>
            </a:pPr>
            <a:r>
              <a:rPr lang="x-none" sz="1500"/>
              <a:t>Data repository</a:t>
            </a:r>
          </a:p>
          <a:p>
            <a:pPr marL="257175" indent="-257175">
              <a:buFont typeface="Wingdings" charset="2"/>
              <a:buChar char="§"/>
              <a:defRPr b="0" i="0"/>
            </a:pPr>
            <a:r>
              <a:rPr lang="x-none" sz="1500"/>
              <a:t>Information portal </a:t>
            </a:r>
          </a:p>
          <a:p>
            <a:pPr marL="257175" indent="-257175">
              <a:buFont typeface="Wingdings" charset="2"/>
              <a:buChar char="§"/>
              <a:defRPr b="0" i="0"/>
            </a:pPr>
            <a:r>
              <a:rPr lang="x-none" sz="1500"/>
              <a:t>NTNU channels for dissemination of results</a:t>
            </a:r>
          </a:p>
        </p:txBody>
      </p:sp>
      <p:sp>
        <p:nvSpPr>
          <p:cNvPr id="12" name="Rektangel 11"/>
          <p:cNvSpPr/>
          <p:nvPr/>
        </p:nvSpPr>
        <p:spPr>
          <a:xfrm>
            <a:off x="0" y="2866054"/>
            <a:ext cx="5190073" cy="1044914"/>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3" name="TekstSylinder 12"/>
          <p:cNvSpPr txBox="1"/>
          <p:nvPr/>
        </p:nvSpPr>
        <p:spPr>
          <a:xfrm>
            <a:off x="276068" y="2987574"/>
            <a:ext cx="4971011" cy="830997"/>
          </a:xfrm>
          <a:prstGeom prst="rect">
            <a:avLst/>
          </a:prstGeom>
          <a:noFill/>
        </p:spPr>
        <p:txBody>
          <a:bodyPr wrap="square" rtlCol="0">
            <a:spAutoFit/>
          </a:bodyPr>
          <a:lstStyle/>
          <a:p>
            <a:pPr lvl="0">
              <a:defRPr b="0" i="0"/>
            </a:pPr>
            <a:r>
              <a:rPr lang="x-none" sz="2400"/>
              <a:t>Principles for open access to research data generated at NTNU</a:t>
            </a:r>
          </a:p>
        </p:txBody>
      </p:sp>
      <p:sp>
        <p:nvSpPr>
          <p:cNvPr id="14" name="Rektangel 13"/>
          <p:cNvSpPr/>
          <p:nvPr/>
        </p:nvSpPr>
        <p:spPr>
          <a:xfrm>
            <a:off x="-9682" y="3962155"/>
            <a:ext cx="5190073" cy="676270"/>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5" name="TekstSylinder 14"/>
          <p:cNvSpPr txBox="1"/>
          <p:nvPr/>
        </p:nvSpPr>
        <p:spPr>
          <a:xfrm>
            <a:off x="266386" y="4083675"/>
            <a:ext cx="4971011" cy="461665"/>
          </a:xfrm>
          <a:prstGeom prst="rect">
            <a:avLst/>
          </a:prstGeom>
          <a:noFill/>
        </p:spPr>
        <p:txBody>
          <a:bodyPr wrap="square" rtlCol="0">
            <a:spAutoFit/>
          </a:bodyPr>
          <a:lstStyle/>
          <a:p>
            <a:pPr lvl="0">
              <a:defRPr b="0" i="0"/>
            </a:pPr>
            <a:r>
              <a:rPr lang="x-none" sz="2400"/>
              <a:t>NTNU’s publishing policy</a:t>
            </a:r>
          </a:p>
        </p:txBody>
      </p:sp>
    </p:spTree>
    <p:extLst>
      <p:ext uri="{BB962C8B-B14F-4D97-AF65-F5344CB8AC3E}">
        <p14:creationId xmlns:p14="http://schemas.microsoft.com/office/powerpoint/2010/main" val="214629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enhet, skilt&#10;&#10;Automatisk generert beskrivelse">
            <a:extLst>
              <a:ext uri="{FF2B5EF4-FFF2-40B4-BE49-F238E27FC236}">
                <a16:creationId xmlns:a16="http://schemas.microsoft.com/office/drawing/2014/main" id="{F3A332BA-DCFC-A24E-BE66-719F7C258BC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5961458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322D585-2873-A842-93DE-54D9C261E6D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15774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5331992" y="4835567"/>
            <a:ext cx="1069524" cy="253916"/>
          </a:xfrm>
          <a:prstGeom prst="rect">
            <a:avLst/>
          </a:prstGeom>
          <a:noFill/>
        </p:spPr>
        <p:txBody>
          <a:bodyPr wrap="none" rtlCol="0">
            <a:spAutoFit/>
          </a:bodyPr>
          <a:lstStyle/>
          <a:p>
            <a:r>
              <a:rPr lang="nb-NO" sz="1050" i="1" dirty="0"/>
              <a:t>Source: </a:t>
            </a:r>
            <a:r>
              <a:rPr lang="nb-NO" sz="1050" i="1" dirty="0" err="1"/>
              <a:t>Cristin</a:t>
            </a:r>
            <a:endParaRPr lang="nb-NO" sz="1050" i="1" dirty="0"/>
          </a:p>
        </p:txBody>
      </p:sp>
      <p:graphicFrame>
        <p:nvGraphicFramePr>
          <p:cNvPr id="4" name="Chart 3">
            <a:extLst>
              <a:ext uri="{FF2B5EF4-FFF2-40B4-BE49-F238E27FC236}">
                <a16:creationId xmlns:a16="http://schemas.microsoft.com/office/drawing/2014/main" id="{DD01EB62-ED9D-4A1B-916A-7A20A35DA5FB}"/>
              </a:ext>
            </a:extLst>
          </p:cNvPr>
          <p:cNvGraphicFramePr>
            <a:graphicFrameLocks/>
          </p:cNvGraphicFramePr>
          <p:nvPr>
            <p:extLst>
              <p:ext uri="{D42A27DB-BD31-4B8C-83A1-F6EECF244321}">
                <p14:modId xmlns:p14="http://schemas.microsoft.com/office/powerpoint/2010/main" val="2297706486"/>
              </p:ext>
            </p:extLst>
          </p:nvPr>
        </p:nvGraphicFramePr>
        <p:xfrm>
          <a:off x="457199" y="111767"/>
          <a:ext cx="8085667" cy="45669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931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9111" y="273846"/>
            <a:ext cx="8226239" cy="994172"/>
          </a:xfrm>
        </p:spPr>
        <p:txBody>
          <a:bodyPr>
            <a:normAutofit/>
          </a:bodyPr>
          <a:lstStyle/>
          <a:p>
            <a:pPr>
              <a:defRPr b="0" i="0"/>
            </a:pPr>
            <a:r>
              <a:rPr lang="x-none" sz="2700"/>
              <a:t>Academic full-time equivalent staff (FTEs)</a:t>
            </a:r>
            <a:r>
              <a:rPr lang="nb-NO" sz="2700"/>
              <a:t> 2019</a:t>
            </a:r>
            <a:r>
              <a:rPr lang="x-none" sz="2700"/>
              <a:t> </a:t>
            </a:r>
            <a:br>
              <a:rPr lang="x-none"/>
            </a:br>
            <a:r>
              <a:rPr lang="x-none" sz="1800"/>
              <a:t>Teaching, research, and dissemination positions by faculty and gender</a:t>
            </a:r>
          </a:p>
        </p:txBody>
      </p:sp>
      <p:graphicFrame>
        <p:nvGraphicFramePr>
          <p:cNvPr id="6" name="Diagram 5">
            <a:extLst>
              <a:ext uri="{FF2B5EF4-FFF2-40B4-BE49-F238E27FC236}">
                <a16:creationId xmlns:a16="http://schemas.microsoft.com/office/drawing/2014/main" id="{A1247E87-AA26-4BEB-A5F0-290E2B6FE444}"/>
              </a:ext>
            </a:extLst>
          </p:cNvPr>
          <p:cNvGraphicFramePr>
            <a:graphicFrameLocks/>
          </p:cNvGraphicFramePr>
          <p:nvPr>
            <p:extLst>
              <p:ext uri="{D42A27DB-BD31-4B8C-83A1-F6EECF244321}">
                <p14:modId xmlns:p14="http://schemas.microsoft.com/office/powerpoint/2010/main" val="3351951122"/>
              </p:ext>
            </p:extLst>
          </p:nvPr>
        </p:nvGraphicFramePr>
        <p:xfrm>
          <a:off x="1195288" y="1158915"/>
          <a:ext cx="6219946" cy="35548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4562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7218337" y="4806412"/>
            <a:ext cx="1069524" cy="253916"/>
          </a:xfrm>
          <a:prstGeom prst="rect">
            <a:avLst/>
          </a:prstGeom>
          <a:noFill/>
        </p:spPr>
        <p:txBody>
          <a:bodyPr wrap="none" rtlCol="0">
            <a:spAutoFit/>
          </a:bodyPr>
          <a:lstStyle/>
          <a:p>
            <a:r>
              <a:rPr lang="nb-NO" sz="1050" i="1" dirty="0"/>
              <a:t>Source: </a:t>
            </a:r>
            <a:r>
              <a:rPr lang="nb-NO" sz="1050" i="1" dirty="0" err="1"/>
              <a:t>Cristin</a:t>
            </a:r>
            <a:endParaRPr lang="nb-NO" sz="1050" i="1" dirty="0"/>
          </a:p>
        </p:txBody>
      </p:sp>
      <p:graphicFrame>
        <p:nvGraphicFramePr>
          <p:cNvPr id="4" name="Chart 3">
            <a:extLst>
              <a:ext uri="{FF2B5EF4-FFF2-40B4-BE49-F238E27FC236}">
                <a16:creationId xmlns:a16="http://schemas.microsoft.com/office/drawing/2014/main" id="{CE721BD2-1CB0-4A2F-ADDD-FB8FA967E3F9}"/>
              </a:ext>
            </a:extLst>
          </p:cNvPr>
          <p:cNvGraphicFramePr>
            <a:graphicFrameLocks/>
          </p:cNvGraphicFramePr>
          <p:nvPr>
            <p:extLst>
              <p:ext uri="{D42A27DB-BD31-4B8C-83A1-F6EECF244321}">
                <p14:modId xmlns:p14="http://schemas.microsoft.com/office/powerpoint/2010/main" val="3876897155"/>
              </p:ext>
            </p:extLst>
          </p:nvPr>
        </p:nvGraphicFramePr>
        <p:xfrm>
          <a:off x="194194" y="0"/>
          <a:ext cx="8368108" cy="4688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52628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2">
            <a:extLst>
              <a:ext uri="{FF2B5EF4-FFF2-40B4-BE49-F238E27FC236}">
                <a16:creationId xmlns:a16="http://schemas.microsoft.com/office/drawing/2014/main" id="{988A8650-0407-4EF7-919E-9BD0795CE72D}"/>
              </a:ext>
            </a:extLst>
          </p:cNvPr>
          <p:cNvSpPr txBox="1"/>
          <p:nvPr/>
        </p:nvSpPr>
        <p:spPr>
          <a:xfrm>
            <a:off x="7218337" y="4806412"/>
            <a:ext cx="942887" cy="253916"/>
          </a:xfrm>
          <a:prstGeom prst="rect">
            <a:avLst/>
          </a:prstGeom>
          <a:noFill/>
        </p:spPr>
        <p:txBody>
          <a:bodyPr wrap="none" rtlCol="0">
            <a:spAutoFit/>
          </a:bodyPr>
          <a:lstStyle/>
          <a:p>
            <a:r>
              <a:rPr lang="nb-NO" sz="1050" i="1" dirty="0"/>
              <a:t>Kilde: </a:t>
            </a:r>
            <a:r>
              <a:rPr lang="nb-NO" sz="1050" i="1" dirty="0" err="1"/>
              <a:t>SciVal</a:t>
            </a:r>
            <a:endParaRPr lang="nb-NO" sz="1050" i="1" dirty="0"/>
          </a:p>
        </p:txBody>
      </p:sp>
      <p:graphicFrame>
        <p:nvGraphicFramePr>
          <p:cNvPr id="4" name="Chart 3">
            <a:extLst>
              <a:ext uri="{FF2B5EF4-FFF2-40B4-BE49-F238E27FC236}">
                <a16:creationId xmlns:a16="http://schemas.microsoft.com/office/drawing/2014/main" id="{71390F38-EBA3-4D39-937B-61A3D2C72153}"/>
              </a:ext>
            </a:extLst>
          </p:cNvPr>
          <p:cNvGraphicFramePr>
            <a:graphicFrameLocks/>
          </p:cNvGraphicFramePr>
          <p:nvPr>
            <p:extLst>
              <p:ext uri="{D42A27DB-BD31-4B8C-83A1-F6EECF244321}">
                <p14:modId xmlns:p14="http://schemas.microsoft.com/office/powerpoint/2010/main" val="1210676051"/>
              </p:ext>
            </p:extLst>
          </p:nvPr>
        </p:nvGraphicFramePr>
        <p:xfrm>
          <a:off x="425641" y="159266"/>
          <a:ext cx="8128000" cy="44947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4498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6852188" y="4796439"/>
            <a:ext cx="1069524" cy="253916"/>
          </a:xfrm>
          <a:prstGeom prst="rect">
            <a:avLst/>
          </a:prstGeom>
          <a:noFill/>
        </p:spPr>
        <p:txBody>
          <a:bodyPr wrap="none" rtlCol="0">
            <a:spAutoFit/>
          </a:bodyPr>
          <a:lstStyle/>
          <a:p>
            <a:r>
              <a:rPr lang="nb-NO" sz="1050" i="1" dirty="0"/>
              <a:t>Source: </a:t>
            </a:r>
            <a:r>
              <a:rPr lang="nb-NO" sz="1050" i="1" dirty="0" err="1"/>
              <a:t>SciVal</a:t>
            </a:r>
            <a:endParaRPr lang="nb-NO" sz="1050" i="1" dirty="0"/>
          </a:p>
        </p:txBody>
      </p:sp>
      <p:graphicFrame>
        <p:nvGraphicFramePr>
          <p:cNvPr id="4" name="Chart 3">
            <a:extLst>
              <a:ext uri="{FF2B5EF4-FFF2-40B4-BE49-F238E27FC236}">
                <a16:creationId xmlns:a16="http://schemas.microsoft.com/office/drawing/2014/main" id="{87598498-8190-4EFA-AC3C-D27D5E3B28DE}"/>
              </a:ext>
            </a:extLst>
          </p:cNvPr>
          <p:cNvGraphicFramePr>
            <a:graphicFrameLocks/>
          </p:cNvGraphicFramePr>
          <p:nvPr>
            <p:extLst>
              <p:ext uri="{D42A27DB-BD31-4B8C-83A1-F6EECF244321}">
                <p14:modId xmlns:p14="http://schemas.microsoft.com/office/powerpoint/2010/main" val="778818531"/>
              </p:ext>
            </p:extLst>
          </p:nvPr>
        </p:nvGraphicFramePr>
        <p:xfrm>
          <a:off x="389467" y="131374"/>
          <a:ext cx="7907866" cy="46139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7112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5760" y="377351"/>
            <a:ext cx="6623685" cy="994172"/>
          </a:xfrm>
        </p:spPr>
        <p:txBody>
          <a:bodyPr>
            <a:normAutofit/>
          </a:bodyPr>
          <a:lstStyle/>
          <a:p>
            <a:r>
              <a:rPr lang="nb-NO" sz="2400" err="1"/>
              <a:t>Number</a:t>
            </a:r>
            <a:r>
              <a:rPr lang="nb-NO" sz="2400"/>
              <a:t> </a:t>
            </a:r>
            <a:r>
              <a:rPr lang="nb-NO" sz="2400" err="1"/>
              <a:t>of</a:t>
            </a:r>
            <a:r>
              <a:rPr lang="nb-NO" sz="2400"/>
              <a:t> NTNU </a:t>
            </a:r>
            <a:r>
              <a:rPr lang="nb-NO" sz="2400" err="1"/>
              <a:t>publications</a:t>
            </a:r>
            <a:r>
              <a:rPr lang="nb-NO" sz="2400"/>
              <a:t> 2004–2017</a:t>
            </a:r>
          </a:p>
        </p:txBody>
      </p:sp>
      <p:graphicFrame>
        <p:nvGraphicFramePr>
          <p:cNvPr id="4" name="Content Placeholder 7"/>
          <p:cNvGraphicFramePr>
            <a:graphicFrameLocks noGrp="1"/>
          </p:cNvGraphicFramePr>
          <p:nvPr>
            <p:ph idx="1"/>
            <p:extLst>
              <p:ext uri="{D42A27DB-BD31-4B8C-83A1-F6EECF244321}">
                <p14:modId xmlns:p14="http://schemas.microsoft.com/office/powerpoint/2010/main" val="824007644"/>
              </p:ext>
            </p:extLst>
          </p:nvPr>
        </p:nvGraphicFramePr>
        <p:xfrm>
          <a:off x="407266" y="910383"/>
          <a:ext cx="5844790" cy="37751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8"/>
          <p:cNvGraphicFramePr>
            <a:graphicFrameLocks/>
          </p:cNvGraphicFramePr>
          <p:nvPr>
            <p:extLst>
              <p:ext uri="{D42A27DB-BD31-4B8C-83A1-F6EECF244321}">
                <p14:modId xmlns:p14="http://schemas.microsoft.com/office/powerpoint/2010/main" val="1826163834"/>
              </p:ext>
            </p:extLst>
          </p:nvPr>
        </p:nvGraphicFramePr>
        <p:xfrm>
          <a:off x="6255522" y="0"/>
          <a:ext cx="3661021" cy="5200783"/>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Sylinder 2"/>
          <p:cNvSpPr txBox="1"/>
          <p:nvPr/>
        </p:nvSpPr>
        <p:spPr>
          <a:xfrm>
            <a:off x="5235771" y="4844237"/>
            <a:ext cx="971741" cy="253916"/>
          </a:xfrm>
          <a:prstGeom prst="rect">
            <a:avLst/>
          </a:prstGeom>
          <a:noFill/>
        </p:spPr>
        <p:txBody>
          <a:bodyPr wrap="none" rtlCol="0">
            <a:spAutoFit/>
          </a:bodyPr>
          <a:lstStyle/>
          <a:p>
            <a:r>
              <a:rPr lang="nb-NO" sz="1050" i="1"/>
              <a:t>Source: DBH</a:t>
            </a:r>
          </a:p>
        </p:txBody>
      </p:sp>
    </p:spTree>
    <p:extLst>
      <p:ext uri="{BB962C8B-B14F-4D97-AF65-F5344CB8AC3E}">
        <p14:creationId xmlns:p14="http://schemas.microsoft.com/office/powerpoint/2010/main" val="3767686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9466" y="323850"/>
            <a:ext cx="8581644" cy="800150"/>
          </a:xfrm>
        </p:spPr>
        <p:txBody>
          <a:bodyPr>
            <a:normAutofit/>
          </a:bodyPr>
          <a:lstStyle/>
          <a:p>
            <a:pPr>
              <a:defRPr b="0" i="0"/>
            </a:pPr>
            <a:r>
              <a:rPr lang="x-none" sz="2500"/>
              <a:t>N</a:t>
            </a:r>
            <a:r>
              <a:rPr lang="nb-NO" sz="2500" err="1"/>
              <a:t>umber</a:t>
            </a:r>
            <a:r>
              <a:rPr lang="x-none" sz="2500"/>
              <a:t> of citations per publishing period</a:t>
            </a:r>
            <a:r>
              <a:rPr lang="nb-NO" sz="2500"/>
              <a:t> in 2006–2015</a:t>
            </a:r>
            <a:endParaRPr lang="x-none" sz="2500"/>
          </a:p>
        </p:txBody>
      </p:sp>
      <p:graphicFrame>
        <p:nvGraphicFramePr>
          <p:cNvPr id="8" name="Plassholder for innhold 7"/>
          <p:cNvGraphicFramePr>
            <a:graphicFrameLocks noGrp="1"/>
          </p:cNvGraphicFramePr>
          <p:nvPr>
            <p:ph idx="1"/>
            <p:extLst>
              <p:ext uri="{D42A27DB-BD31-4B8C-83A1-F6EECF244321}">
                <p14:modId xmlns:p14="http://schemas.microsoft.com/office/powerpoint/2010/main" val="2661721989"/>
              </p:ext>
            </p:extLst>
          </p:nvPr>
        </p:nvGraphicFramePr>
        <p:xfrm>
          <a:off x="337566" y="1009699"/>
          <a:ext cx="8107299" cy="3453716"/>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Sylinder 2"/>
          <p:cNvSpPr txBox="1"/>
          <p:nvPr/>
        </p:nvSpPr>
        <p:spPr>
          <a:xfrm>
            <a:off x="6735951" y="4818035"/>
            <a:ext cx="1574470" cy="253916"/>
          </a:xfrm>
          <a:prstGeom prst="rect">
            <a:avLst/>
          </a:prstGeom>
          <a:noFill/>
        </p:spPr>
        <p:txBody>
          <a:bodyPr wrap="none" rtlCol="0">
            <a:spAutoFit/>
          </a:bodyPr>
          <a:lstStyle/>
          <a:p>
            <a:r>
              <a:rPr lang="nb-NO" sz="1050" i="1"/>
              <a:t>Source: Leiden ranking</a:t>
            </a:r>
          </a:p>
        </p:txBody>
      </p:sp>
    </p:spTree>
    <p:extLst>
      <p:ext uri="{BB962C8B-B14F-4D97-AF65-F5344CB8AC3E}">
        <p14:creationId xmlns:p14="http://schemas.microsoft.com/office/powerpoint/2010/main" val="3099472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0312" y="311150"/>
            <a:ext cx="8579358" cy="819708"/>
          </a:xfrm>
        </p:spPr>
        <p:txBody>
          <a:bodyPr>
            <a:normAutofit/>
          </a:bodyPr>
          <a:lstStyle/>
          <a:p>
            <a:pPr>
              <a:defRPr b="0" i="0"/>
            </a:pPr>
            <a:r>
              <a:rPr lang="x-none" sz="2500"/>
              <a:t>Joint publication with business and industry</a:t>
            </a:r>
            <a:r>
              <a:rPr lang="nb-NO" sz="2500"/>
              <a:t> 2012–2017</a:t>
            </a:r>
            <a:endParaRPr lang="x-none" sz="2500"/>
          </a:p>
        </p:txBody>
      </p:sp>
      <p:sp>
        <p:nvSpPr>
          <p:cNvPr id="3" name="TekstSylinder 2"/>
          <p:cNvSpPr txBox="1"/>
          <p:nvPr/>
        </p:nvSpPr>
        <p:spPr>
          <a:xfrm>
            <a:off x="7186694" y="4810610"/>
            <a:ext cx="1069524" cy="253916"/>
          </a:xfrm>
          <a:prstGeom prst="rect">
            <a:avLst/>
          </a:prstGeom>
          <a:noFill/>
        </p:spPr>
        <p:txBody>
          <a:bodyPr wrap="none" rtlCol="0">
            <a:spAutoFit/>
          </a:bodyPr>
          <a:lstStyle/>
          <a:p>
            <a:r>
              <a:rPr lang="nb-NO" sz="1050" i="1"/>
              <a:t>Source: </a:t>
            </a:r>
            <a:r>
              <a:rPr lang="nb-NO" sz="1050" i="1" err="1"/>
              <a:t>SciVal</a:t>
            </a:r>
            <a:endParaRPr lang="nb-NO" sz="1050" i="1"/>
          </a:p>
        </p:txBody>
      </p:sp>
      <p:graphicFrame>
        <p:nvGraphicFramePr>
          <p:cNvPr id="6" name="Plassholder for innhold 3"/>
          <p:cNvGraphicFramePr>
            <a:graphicFrameLocks noGrp="1"/>
          </p:cNvGraphicFramePr>
          <p:nvPr>
            <p:ph idx="1"/>
            <p:extLst>
              <p:ext uri="{D42A27DB-BD31-4B8C-83A1-F6EECF244321}">
                <p14:modId xmlns:p14="http://schemas.microsoft.com/office/powerpoint/2010/main" val="248218365"/>
              </p:ext>
            </p:extLst>
          </p:nvPr>
        </p:nvGraphicFramePr>
        <p:xfrm>
          <a:off x="280550" y="1033035"/>
          <a:ext cx="8093583" cy="34028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8636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2608" y="244642"/>
            <a:ext cx="7886700" cy="507831"/>
          </a:xfrm>
        </p:spPr>
        <p:txBody>
          <a:bodyPr/>
          <a:lstStyle/>
          <a:p>
            <a:pPr>
              <a:defRPr b="0" i="0"/>
            </a:pPr>
            <a:r>
              <a:rPr lang="x-none" sz="2700"/>
              <a:t>Some examples of academic activity</a:t>
            </a:r>
          </a:p>
        </p:txBody>
      </p:sp>
      <p:grpSp>
        <p:nvGrpSpPr>
          <p:cNvPr id="3" name="Gruppe 2"/>
          <p:cNvGrpSpPr/>
          <p:nvPr/>
        </p:nvGrpSpPr>
        <p:grpSpPr>
          <a:xfrm>
            <a:off x="336608" y="856695"/>
            <a:ext cx="7113107" cy="1134354"/>
            <a:chOff x="10351763" y="1608604"/>
            <a:chExt cx="9484142" cy="1512472"/>
          </a:xfrm>
        </p:grpSpPr>
        <p:grpSp>
          <p:nvGrpSpPr>
            <p:cNvPr id="11" name="Gruppe 10"/>
            <p:cNvGrpSpPr/>
            <p:nvPr/>
          </p:nvGrpSpPr>
          <p:grpSpPr>
            <a:xfrm>
              <a:off x="10351763" y="1986481"/>
              <a:ext cx="4031749" cy="756719"/>
              <a:chOff x="7249275" y="303974"/>
              <a:chExt cx="3466671" cy="1133332"/>
            </a:xfrm>
          </p:grpSpPr>
          <p:sp>
            <p:nvSpPr>
              <p:cNvPr id="12" name="Avrundet rektangel 11"/>
              <p:cNvSpPr/>
              <p:nvPr/>
            </p:nvSpPr>
            <p:spPr>
              <a:xfrm>
                <a:off x="7249275" y="303974"/>
                <a:ext cx="3466671" cy="1133332"/>
              </a:xfrm>
              <a:prstGeom prst="round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3" name="TekstSylinder 12"/>
              <p:cNvSpPr txBox="1"/>
              <p:nvPr/>
            </p:nvSpPr>
            <p:spPr>
              <a:xfrm>
                <a:off x="7346233" y="423656"/>
                <a:ext cx="3254761" cy="921910"/>
              </a:xfrm>
              <a:prstGeom prst="rect">
                <a:avLst/>
              </a:prstGeom>
              <a:noFill/>
            </p:spPr>
            <p:txBody>
              <a:bodyPr wrap="square" rtlCol="0">
                <a:spAutoFit/>
              </a:bodyPr>
              <a:lstStyle/>
              <a:p>
                <a:pPr lvl="0">
                  <a:defRPr b="0" i="0"/>
                </a:pPr>
                <a:r>
                  <a:rPr lang="x-none" sz="2400">
                    <a:solidFill>
                      <a:schemeClr val="bg1"/>
                    </a:solidFill>
                  </a:rPr>
                  <a:t>Mathematics</a:t>
                </a:r>
              </a:p>
            </p:txBody>
          </p:sp>
        </p:grpSp>
        <p:sp>
          <p:nvSpPr>
            <p:cNvPr id="21" name="Pil høyre 20"/>
            <p:cNvSpPr/>
            <p:nvPr/>
          </p:nvSpPr>
          <p:spPr>
            <a:xfrm>
              <a:off x="14237208" y="1608604"/>
              <a:ext cx="5598697" cy="1512472"/>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grpSp>
      <p:grpSp>
        <p:nvGrpSpPr>
          <p:cNvPr id="23" name="Gruppe 22"/>
          <p:cNvGrpSpPr/>
          <p:nvPr/>
        </p:nvGrpSpPr>
        <p:grpSpPr>
          <a:xfrm>
            <a:off x="336608" y="1535987"/>
            <a:ext cx="7113107" cy="1134354"/>
            <a:chOff x="10351763" y="1608604"/>
            <a:chExt cx="9484142" cy="1512472"/>
          </a:xfrm>
        </p:grpSpPr>
        <p:grpSp>
          <p:nvGrpSpPr>
            <p:cNvPr id="24" name="Gruppe 23"/>
            <p:cNvGrpSpPr/>
            <p:nvPr/>
          </p:nvGrpSpPr>
          <p:grpSpPr>
            <a:xfrm>
              <a:off x="10351763" y="1986481"/>
              <a:ext cx="4031749" cy="756719"/>
              <a:chOff x="7249275" y="303974"/>
              <a:chExt cx="3466671" cy="1133332"/>
            </a:xfrm>
          </p:grpSpPr>
          <p:sp>
            <p:nvSpPr>
              <p:cNvPr id="26" name="Avrundet rektangel 25"/>
              <p:cNvSpPr/>
              <p:nvPr/>
            </p:nvSpPr>
            <p:spPr>
              <a:xfrm>
                <a:off x="7249275" y="303974"/>
                <a:ext cx="3466671" cy="1133332"/>
              </a:xfrm>
              <a:prstGeom prst="round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7" name="TekstSylinder 26"/>
              <p:cNvSpPr txBox="1"/>
              <p:nvPr/>
            </p:nvSpPr>
            <p:spPr>
              <a:xfrm>
                <a:off x="7346233" y="423656"/>
                <a:ext cx="3254761" cy="921910"/>
              </a:xfrm>
              <a:prstGeom prst="rect">
                <a:avLst/>
              </a:prstGeom>
              <a:noFill/>
            </p:spPr>
            <p:txBody>
              <a:bodyPr wrap="square" rtlCol="0">
                <a:spAutoFit/>
              </a:bodyPr>
              <a:lstStyle/>
              <a:p>
                <a:pPr lvl="0">
                  <a:defRPr b="0" i="0"/>
                </a:pPr>
                <a:r>
                  <a:rPr lang="x-none" sz="2400">
                    <a:solidFill>
                      <a:schemeClr val="bg1"/>
                    </a:solidFill>
                  </a:rPr>
                  <a:t>NTNU Cyborg</a:t>
                </a:r>
              </a:p>
            </p:txBody>
          </p:sp>
        </p:grpSp>
        <p:sp>
          <p:nvSpPr>
            <p:cNvPr id="25" name="Pil høyre 24"/>
            <p:cNvSpPr/>
            <p:nvPr/>
          </p:nvSpPr>
          <p:spPr>
            <a:xfrm>
              <a:off x="14237208" y="1608604"/>
              <a:ext cx="5598697" cy="1512472"/>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grpSp>
      <p:grpSp>
        <p:nvGrpSpPr>
          <p:cNvPr id="28" name="Gruppe 27"/>
          <p:cNvGrpSpPr/>
          <p:nvPr/>
        </p:nvGrpSpPr>
        <p:grpSpPr>
          <a:xfrm>
            <a:off x="336608" y="2215280"/>
            <a:ext cx="7113107" cy="1134354"/>
            <a:chOff x="10351763" y="1608604"/>
            <a:chExt cx="9484142" cy="1512472"/>
          </a:xfrm>
        </p:grpSpPr>
        <p:grpSp>
          <p:nvGrpSpPr>
            <p:cNvPr id="29" name="Gruppe 28"/>
            <p:cNvGrpSpPr/>
            <p:nvPr/>
          </p:nvGrpSpPr>
          <p:grpSpPr>
            <a:xfrm>
              <a:off x="10351763" y="1986481"/>
              <a:ext cx="4031749" cy="756719"/>
              <a:chOff x="7249275" y="303974"/>
              <a:chExt cx="3466671" cy="1133332"/>
            </a:xfrm>
          </p:grpSpPr>
          <p:sp>
            <p:nvSpPr>
              <p:cNvPr id="31" name="Avrundet rektangel 30"/>
              <p:cNvSpPr/>
              <p:nvPr/>
            </p:nvSpPr>
            <p:spPr>
              <a:xfrm>
                <a:off x="7249275" y="303974"/>
                <a:ext cx="3466671" cy="1133332"/>
              </a:xfrm>
              <a:prstGeom prst="round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32" name="TekstSylinder 31"/>
              <p:cNvSpPr txBox="1"/>
              <p:nvPr/>
            </p:nvSpPr>
            <p:spPr>
              <a:xfrm>
                <a:off x="7346233" y="423656"/>
                <a:ext cx="3254761" cy="921910"/>
              </a:xfrm>
              <a:prstGeom prst="rect">
                <a:avLst/>
              </a:prstGeom>
              <a:noFill/>
            </p:spPr>
            <p:txBody>
              <a:bodyPr wrap="square" rtlCol="0">
                <a:spAutoFit/>
              </a:bodyPr>
              <a:lstStyle/>
              <a:p>
                <a:pPr lvl="0">
                  <a:defRPr b="0" i="0"/>
                </a:pPr>
                <a:r>
                  <a:rPr lang="x-none" sz="2400">
                    <a:solidFill>
                      <a:schemeClr val="bg1"/>
                    </a:solidFill>
                  </a:rPr>
                  <a:t>IEEE Fellow</a:t>
                </a:r>
              </a:p>
            </p:txBody>
          </p:sp>
        </p:grpSp>
        <p:sp>
          <p:nvSpPr>
            <p:cNvPr id="30" name="Pil høyre 29"/>
            <p:cNvSpPr/>
            <p:nvPr/>
          </p:nvSpPr>
          <p:spPr>
            <a:xfrm>
              <a:off x="14237208" y="1608604"/>
              <a:ext cx="5598697" cy="1512472"/>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grpSp>
      <p:grpSp>
        <p:nvGrpSpPr>
          <p:cNvPr id="33" name="Gruppe 32"/>
          <p:cNvGrpSpPr/>
          <p:nvPr/>
        </p:nvGrpSpPr>
        <p:grpSpPr>
          <a:xfrm>
            <a:off x="336608" y="2900564"/>
            <a:ext cx="7113107" cy="1134354"/>
            <a:chOff x="10351763" y="1608604"/>
            <a:chExt cx="9484142" cy="1512472"/>
          </a:xfrm>
        </p:grpSpPr>
        <p:grpSp>
          <p:nvGrpSpPr>
            <p:cNvPr id="34" name="Gruppe 33"/>
            <p:cNvGrpSpPr/>
            <p:nvPr/>
          </p:nvGrpSpPr>
          <p:grpSpPr>
            <a:xfrm>
              <a:off x="10351763" y="1986481"/>
              <a:ext cx="4031749" cy="756719"/>
              <a:chOff x="7249275" y="303974"/>
              <a:chExt cx="3466671" cy="1133332"/>
            </a:xfrm>
          </p:grpSpPr>
          <p:sp>
            <p:nvSpPr>
              <p:cNvPr id="36" name="Avrundet rektangel 35"/>
              <p:cNvSpPr/>
              <p:nvPr/>
            </p:nvSpPr>
            <p:spPr>
              <a:xfrm>
                <a:off x="7249275" y="303974"/>
                <a:ext cx="3466671" cy="1133332"/>
              </a:xfrm>
              <a:prstGeom prst="round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37" name="TekstSylinder 36"/>
              <p:cNvSpPr txBox="1"/>
              <p:nvPr/>
            </p:nvSpPr>
            <p:spPr>
              <a:xfrm>
                <a:off x="7346233" y="423656"/>
                <a:ext cx="3254761" cy="921910"/>
              </a:xfrm>
              <a:prstGeom prst="rect">
                <a:avLst/>
              </a:prstGeom>
              <a:noFill/>
            </p:spPr>
            <p:txBody>
              <a:bodyPr wrap="square" rtlCol="0">
                <a:spAutoFit/>
              </a:bodyPr>
              <a:lstStyle/>
              <a:p>
                <a:pPr lvl="0">
                  <a:defRPr b="0" i="0"/>
                </a:pPr>
                <a:r>
                  <a:rPr lang="x-none" sz="2400">
                    <a:solidFill>
                      <a:schemeClr val="bg1"/>
                    </a:solidFill>
                  </a:rPr>
                  <a:t>European health</a:t>
                </a:r>
              </a:p>
            </p:txBody>
          </p:sp>
        </p:grpSp>
        <p:sp>
          <p:nvSpPr>
            <p:cNvPr id="35" name="Pil høyre 34"/>
            <p:cNvSpPr/>
            <p:nvPr/>
          </p:nvSpPr>
          <p:spPr>
            <a:xfrm>
              <a:off x="14237208" y="1608604"/>
              <a:ext cx="5598697" cy="1512472"/>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grpSp>
      <p:grpSp>
        <p:nvGrpSpPr>
          <p:cNvPr id="38" name="Gruppe 37"/>
          <p:cNvGrpSpPr/>
          <p:nvPr/>
        </p:nvGrpSpPr>
        <p:grpSpPr>
          <a:xfrm>
            <a:off x="336608" y="3579856"/>
            <a:ext cx="7113107" cy="1134354"/>
            <a:chOff x="10351763" y="1608604"/>
            <a:chExt cx="9484142" cy="1512472"/>
          </a:xfrm>
        </p:grpSpPr>
        <p:grpSp>
          <p:nvGrpSpPr>
            <p:cNvPr id="39" name="Gruppe 38"/>
            <p:cNvGrpSpPr/>
            <p:nvPr/>
          </p:nvGrpSpPr>
          <p:grpSpPr>
            <a:xfrm>
              <a:off x="10351763" y="1986481"/>
              <a:ext cx="4031749" cy="756719"/>
              <a:chOff x="7249275" y="303974"/>
              <a:chExt cx="3466671" cy="1133332"/>
            </a:xfrm>
          </p:grpSpPr>
          <p:sp>
            <p:nvSpPr>
              <p:cNvPr id="41" name="Avrundet rektangel 40"/>
              <p:cNvSpPr/>
              <p:nvPr/>
            </p:nvSpPr>
            <p:spPr>
              <a:xfrm>
                <a:off x="7249275" y="303974"/>
                <a:ext cx="3466671" cy="1133332"/>
              </a:xfrm>
              <a:prstGeom prst="round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42" name="TekstSylinder 41"/>
              <p:cNvSpPr txBox="1"/>
              <p:nvPr/>
            </p:nvSpPr>
            <p:spPr>
              <a:xfrm>
                <a:off x="7346233" y="423656"/>
                <a:ext cx="3254761" cy="921910"/>
              </a:xfrm>
              <a:prstGeom prst="rect">
                <a:avLst/>
              </a:prstGeom>
              <a:noFill/>
            </p:spPr>
            <p:txBody>
              <a:bodyPr wrap="square" rtlCol="0">
                <a:spAutoFit/>
              </a:bodyPr>
              <a:lstStyle/>
              <a:p>
                <a:pPr lvl="0">
                  <a:defRPr b="0" i="0"/>
                </a:pPr>
                <a:r>
                  <a:rPr lang="x-none" sz="2400">
                    <a:solidFill>
                      <a:schemeClr val="bg1"/>
                    </a:solidFill>
                  </a:rPr>
                  <a:t>Universal design</a:t>
                </a:r>
              </a:p>
            </p:txBody>
          </p:sp>
        </p:grpSp>
        <p:sp>
          <p:nvSpPr>
            <p:cNvPr id="40" name="Pil høyre 39"/>
            <p:cNvSpPr/>
            <p:nvPr/>
          </p:nvSpPr>
          <p:spPr>
            <a:xfrm>
              <a:off x="14237208" y="1608604"/>
              <a:ext cx="5598697" cy="1512472"/>
            </a:xfrm>
            <a:prstGeom prst="rightArrow">
              <a:avLst/>
            </a:prstGeom>
            <a:solidFill>
              <a:srgbClr val="0D4788">
                <a:alpha val="17647"/>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grpSp>
    </p:spTree>
    <p:extLst>
      <p:ext uri="{BB962C8B-B14F-4D97-AF65-F5344CB8AC3E}">
        <p14:creationId xmlns:p14="http://schemas.microsoft.com/office/powerpoint/2010/main" val="174031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0-#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0-#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e 21"/>
          <p:cNvGrpSpPr/>
          <p:nvPr/>
        </p:nvGrpSpPr>
        <p:grpSpPr>
          <a:xfrm>
            <a:off x="317824" y="1540961"/>
            <a:ext cx="3353684" cy="2412006"/>
            <a:chOff x="423766" y="2443742"/>
            <a:chExt cx="4471578" cy="3216008"/>
          </a:xfrm>
        </p:grpSpPr>
        <p:sp>
          <p:nvSpPr>
            <p:cNvPr id="11" name="Rektangel 10"/>
            <p:cNvSpPr/>
            <p:nvPr/>
          </p:nvSpPr>
          <p:spPr>
            <a:xfrm>
              <a:off x="423766" y="2443742"/>
              <a:ext cx="4471578" cy="3216008"/>
            </a:xfrm>
            <a:prstGeom prst="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3" name="TekstSylinder 12"/>
            <p:cNvSpPr txBox="1"/>
            <p:nvPr/>
          </p:nvSpPr>
          <p:spPr>
            <a:xfrm>
              <a:off x="816957" y="2608858"/>
              <a:ext cx="3949915" cy="2893100"/>
            </a:xfrm>
            <a:prstGeom prst="rect">
              <a:avLst/>
            </a:prstGeom>
            <a:noFill/>
          </p:spPr>
          <p:txBody>
            <a:bodyPr wrap="square" rtlCol="0">
              <a:spAutoFit/>
            </a:bodyPr>
            <a:lstStyle/>
            <a:p>
              <a:pPr lvl="0">
                <a:defRPr b="0" i="0"/>
              </a:pPr>
              <a:r>
                <a:rPr lang="x-none" sz="1500" b="1">
                  <a:solidFill>
                    <a:schemeClr val="bg1"/>
                  </a:solidFill>
                </a:rPr>
                <a:t>Idun Reiten </a:t>
              </a:r>
              <a:br>
                <a:rPr lang="x-none" sz="1500" b="1">
                  <a:solidFill>
                    <a:schemeClr val="bg1"/>
                  </a:solidFill>
                </a:rPr>
              </a:br>
              <a:r>
                <a:rPr lang="x-none" sz="1500">
                  <a:solidFill>
                    <a:schemeClr val="bg1"/>
                  </a:solidFill>
                </a:rPr>
                <a:t>Among the foremost mathematicians in work </a:t>
              </a:r>
              <a:br>
                <a:rPr lang="nb-NO" sz="1500">
                  <a:solidFill>
                    <a:schemeClr val="bg1"/>
                  </a:solidFill>
                </a:rPr>
              </a:br>
              <a:r>
                <a:rPr lang="x-none" sz="1500">
                  <a:solidFill>
                    <a:schemeClr val="bg1"/>
                  </a:solidFill>
                </a:rPr>
                <a:t>on representation theory for algebras. Royal Norwegian Order of St. Olav for her contribution as a mathematician, and honorary doctorate at Bielefeld University.</a:t>
              </a:r>
            </a:p>
          </p:txBody>
        </p:sp>
      </p:grpSp>
      <p:sp>
        <p:nvSpPr>
          <p:cNvPr id="5" name="TekstSylinder 4"/>
          <p:cNvSpPr txBox="1"/>
          <p:nvPr/>
        </p:nvSpPr>
        <p:spPr>
          <a:xfrm>
            <a:off x="278375" y="262282"/>
            <a:ext cx="2405447" cy="553998"/>
          </a:xfrm>
          <a:prstGeom prst="rect">
            <a:avLst/>
          </a:prstGeom>
          <a:noFill/>
        </p:spPr>
        <p:txBody>
          <a:bodyPr wrap="square" rtlCol="0">
            <a:spAutoFit/>
          </a:bodyPr>
          <a:lstStyle/>
          <a:p>
            <a:pPr>
              <a:defRPr b="0" i="0"/>
            </a:pPr>
            <a:r>
              <a:rPr lang="x-none" sz="3000"/>
              <a:t>Mathematics</a:t>
            </a:r>
          </a:p>
        </p:txBody>
      </p:sp>
      <p:pic>
        <p:nvPicPr>
          <p:cNvPr id="6" name="Bilde 5" descr="reiten.jpg"/>
          <p:cNvPicPr>
            <a:picLocks noChangeAspect="1"/>
          </p:cNvPicPr>
          <p:nvPr/>
        </p:nvPicPr>
        <p:blipFill>
          <a:blip r:embed="rId2">
            <a:extLst>
              <a:ext uri="{28A0092B-C50C-407E-A947-70E740481C1C}">
                <a14:useLocalDpi xmlns:a14="http://schemas.microsoft.com/office/drawing/2010/main"/>
              </a:ext>
            </a:extLst>
          </a:blip>
          <a:stretch/>
        </p:blipFill>
        <p:spPr>
          <a:xfrm>
            <a:off x="2599026" y="697298"/>
            <a:ext cx="1684505" cy="1669260"/>
          </a:xfrm>
          <a:prstGeom prst="ellipse">
            <a:avLst/>
          </a:prstGeom>
          <a:ln w="76200" cap="rnd">
            <a:solidFill>
              <a:schemeClr val="bg1"/>
            </a:solidFill>
          </a:ln>
          <a:scene3d>
            <a:camera prst="orthographicFront"/>
            <a:lightRig rig="contrasting" dir="t">
              <a:rot lat="0" lon="0" rev="3000000"/>
            </a:lightRig>
          </a:scene3d>
          <a:sp3d>
            <a:bevelT w="95250" h="31750"/>
            <a:contourClr>
              <a:srgbClr val="333333"/>
            </a:contourClr>
          </a:sp3d>
        </p:spPr>
      </p:pic>
      <p:grpSp>
        <p:nvGrpSpPr>
          <p:cNvPr id="21" name="Gruppe 20"/>
          <p:cNvGrpSpPr/>
          <p:nvPr/>
        </p:nvGrpSpPr>
        <p:grpSpPr>
          <a:xfrm>
            <a:off x="4676409" y="4021164"/>
            <a:ext cx="4528918" cy="734478"/>
            <a:chOff x="6269736" y="5650096"/>
            <a:chExt cx="6141595" cy="979304"/>
          </a:xfrm>
        </p:grpSpPr>
        <p:sp>
          <p:nvSpPr>
            <p:cNvPr id="15" name="Rektangel 14"/>
            <p:cNvSpPr/>
            <p:nvPr/>
          </p:nvSpPr>
          <p:spPr>
            <a:xfrm>
              <a:off x="6269736" y="5650096"/>
              <a:ext cx="6074665" cy="979304"/>
            </a:xfrm>
            <a:prstGeom prst="rect">
              <a:avLst/>
            </a:prstGeom>
            <a:solidFill>
              <a:srgbClr val="91A8C6"/>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6" name="TekstSylinder 15"/>
            <p:cNvSpPr txBox="1"/>
            <p:nvPr/>
          </p:nvSpPr>
          <p:spPr>
            <a:xfrm>
              <a:off x="6470903" y="5787767"/>
              <a:ext cx="5940428" cy="738664"/>
            </a:xfrm>
            <a:prstGeom prst="rect">
              <a:avLst/>
            </a:prstGeom>
            <a:noFill/>
          </p:spPr>
          <p:txBody>
            <a:bodyPr wrap="square" rtlCol="0">
              <a:spAutoFit/>
            </a:bodyPr>
            <a:lstStyle/>
            <a:p>
              <a:pPr lvl="0">
                <a:defRPr b="0" i="0"/>
              </a:pPr>
              <a:r>
                <a:rPr lang="x-none" sz="1500" b="1">
                  <a:solidFill>
                    <a:schemeClr val="bg1"/>
                  </a:solidFill>
                </a:rPr>
                <a:t>ShanghaiRanking</a:t>
              </a:r>
              <a:r>
                <a:rPr lang="x-none" sz="1500">
                  <a:solidFill>
                    <a:schemeClr val="bg1"/>
                  </a:solidFill>
                </a:rPr>
                <a:t> ranks NTNU’s mathematics department as the foremost in northern Europe</a:t>
              </a:r>
            </a:p>
          </p:txBody>
        </p:sp>
      </p:grpSp>
      <p:grpSp>
        <p:nvGrpSpPr>
          <p:cNvPr id="23" name="Gruppe 22"/>
          <p:cNvGrpSpPr/>
          <p:nvPr/>
        </p:nvGrpSpPr>
        <p:grpSpPr>
          <a:xfrm>
            <a:off x="4676407" y="1540960"/>
            <a:ext cx="3353684" cy="2089970"/>
            <a:chOff x="6235210" y="2443742"/>
            <a:chExt cx="4471578" cy="2786626"/>
          </a:xfrm>
        </p:grpSpPr>
        <p:sp>
          <p:nvSpPr>
            <p:cNvPr id="17" name="Rektangel 16"/>
            <p:cNvSpPr/>
            <p:nvPr/>
          </p:nvSpPr>
          <p:spPr>
            <a:xfrm>
              <a:off x="6235210" y="2443742"/>
              <a:ext cx="4471578" cy="2786626"/>
            </a:xfrm>
            <a:prstGeom prst="rect">
              <a:avLst/>
            </a:prstGeom>
            <a:solidFill>
              <a:srgbClr val="0D4788"/>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8" name="TekstSylinder 17"/>
            <p:cNvSpPr txBox="1"/>
            <p:nvPr/>
          </p:nvSpPr>
          <p:spPr>
            <a:xfrm>
              <a:off x="6628401" y="2829333"/>
              <a:ext cx="3490999" cy="1969770"/>
            </a:xfrm>
            <a:prstGeom prst="rect">
              <a:avLst/>
            </a:prstGeom>
            <a:noFill/>
          </p:spPr>
          <p:txBody>
            <a:bodyPr wrap="square" rtlCol="0">
              <a:spAutoFit/>
            </a:bodyPr>
            <a:lstStyle/>
            <a:p>
              <a:pPr lvl="0">
                <a:defRPr b="0" i="0"/>
              </a:pPr>
              <a:r>
                <a:rPr lang="x-none" sz="1500" b="1">
                  <a:solidFill>
                    <a:schemeClr val="bg1"/>
                  </a:solidFill>
                </a:rPr>
                <a:t>Eugenia Malinnikova </a:t>
              </a:r>
              <a:br>
                <a:rPr lang="x-none" sz="1500" b="1">
                  <a:solidFill>
                    <a:schemeClr val="bg1"/>
                  </a:solidFill>
                </a:rPr>
              </a:br>
              <a:r>
                <a:rPr lang="en-GB" sz="1500">
                  <a:solidFill>
                    <a:schemeClr val="bg1"/>
                  </a:solidFill>
                </a:rPr>
                <a:t>Honoured</a:t>
              </a:r>
              <a:r>
                <a:rPr lang="x-none" sz="1500">
                  <a:solidFill>
                    <a:schemeClr val="bg1"/>
                  </a:solidFill>
                </a:rPr>
                <a:t> with the Clay Research</a:t>
              </a:r>
              <a:r>
                <a:rPr lang="en-GB" sz="1500">
                  <a:solidFill>
                    <a:schemeClr val="bg1"/>
                  </a:solidFill>
                </a:rPr>
                <a:t> </a:t>
              </a:r>
              <a:r>
                <a:rPr lang="x-none" sz="1500">
                  <a:solidFill>
                    <a:schemeClr val="bg1"/>
                  </a:solidFill>
                </a:rPr>
                <a:t>Award</a:t>
              </a:r>
              <a:r>
                <a:rPr lang="en-GB" sz="1500">
                  <a:solidFill>
                    <a:schemeClr val="bg1"/>
                  </a:solidFill>
                </a:rPr>
                <a:t>:</a:t>
              </a:r>
              <a:r>
                <a:rPr lang="x-none" sz="1500">
                  <a:solidFill>
                    <a:schemeClr val="bg1"/>
                  </a:solidFill>
                </a:rPr>
                <a:t> a prize for mathematicians who have made major breakthroughs in mathematical research. </a:t>
              </a:r>
            </a:p>
          </p:txBody>
        </p:sp>
      </p:grpSp>
      <p:grpSp>
        <p:nvGrpSpPr>
          <p:cNvPr id="20" name="Gruppe 19"/>
          <p:cNvGrpSpPr/>
          <p:nvPr/>
        </p:nvGrpSpPr>
        <p:grpSpPr>
          <a:xfrm>
            <a:off x="7203011" y="731868"/>
            <a:ext cx="1654161" cy="1661019"/>
            <a:chOff x="9408213" y="915134"/>
            <a:chExt cx="2205548" cy="2214692"/>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p:blipFill>
          <p:spPr>
            <a:xfrm>
              <a:off x="9412909" y="944410"/>
              <a:ext cx="2185416" cy="2185416"/>
            </a:xfrm>
            <a:prstGeom prst="rect">
              <a:avLst/>
            </a:prstGeom>
          </p:spPr>
        </p:pic>
        <p:sp>
          <p:nvSpPr>
            <p:cNvPr id="19" name="Ellipse 18"/>
            <p:cNvSpPr/>
            <p:nvPr/>
          </p:nvSpPr>
          <p:spPr>
            <a:xfrm>
              <a:off x="9408213" y="915134"/>
              <a:ext cx="2205548" cy="2205548"/>
            </a:xfrm>
            <a:prstGeom prst="ellipse">
              <a:avLst/>
            </a:prstGeom>
            <a:noFill/>
            <a:ln w="76200" cap="flat"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grpSp>
    </p:spTree>
    <p:extLst>
      <p:ext uri="{BB962C8B-B14F-4D97-AF65-F5344CB8AC3E}">
        <p14:creationId xmlns:p14="http://schemas.microsoft.com/office/powerpoint/2010/main" val="370896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43019" y="228888"/>
            <a:ext cx="2870221" cy="694715"/>
          </a:xfrm>
        </p:spPr>
        <p:txBody>
          <a:bodyPr>
            <a:noAutofit/>
          </a:bodyPr>
          <a:lstStyle/>
          <a:p>
            <a:pPr>
              <a:defRPr b="0" i="0"/>
            </a:pPr>
            <a:r>
              <a:rPr lang="x-none" sz="3000"/>
              <a:t>NTNU Cyborg</a:t>
            </a:r>
          </a:p>
        </p:txBody>
      </p:sp>
      <p:sp>
        <p:nvSpPr>
          <p:cNvPr id="9" name="Rektangel 8"/>
          <p:cNvSpPr/>
          <p:nvPr/>
        </p:nvSpPr>
        <p:spPr>
          <a:xfrm>
            <a:off x="0" y="2706057"/>
            <a:ext cx="5383795" cy="1052761"/>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1" name="TekstSylinder 10"/>
          <p:cNvSpPr txBox="1"/>
          <p:nvPr/>
        </p:nvSpPr>
        <p:spPr>
          <a:xfrm>
            <a:off x="243019" y="2916732"/>
            <a:ext cx="4248738" cy="715581"/>
          </a:xfrm>
          <a:prstGeom prst="rect">
            <a:avLst/>
          </a:prstGeom>
          <a:noFill/>
        </p:spPr>
        <p:txBody>
          <a:bodyPr wrap="square" rtlCol="0">
            <a:spAutoFit/>
          </a:bodyPr>
          <a:lstStyle/>
          <a:p>
            <a:pPr marL="214313" indent="-214313">
              <a:buFont typeface="Wingdings" charset="2"/>
              <a:buChar char="§"/>
              <a:defRPr b="0" i="0"/>
            </a:pPr>
            <a:r>
              <a:rPr lang="x-none" sz="1350"/>
              <a:t>Robots that can communicate</a:t>
            </a:r>
          </a:p>
          <a:p>
            <a:pPr marL="214313" indent="-214313">
              <a:buFont typeface="Wingdings" charset="2"/>
              <a:buChar char="§"/>
              <a:defRPr b="0" i="0"/>
            </a:pPr>
            <a:r>
              <a:rPr lang="x-none" sz="1350"/>
              <a:t>Understand how brain injury can be repaired</a:t>
            </a:r>
          </a:p>
          <a:p>
            <a:pPr marL="214313" indent="-214313">
              <a:buFont typeface="Wingdings" charset="2"/>
              <a:buChar char="§"/>
              <a:defRPr b="0" i="0"/>
            </a:pPr>
            <a:r>
              <a:rPr lang="x-none" sz="1350"/>
              <a:t>Understand how new computers can be designed</a:t>
            </a:r>
          </a:p>
        </p:txBody>
      </p:sp>
      <p:sp>
        <p:nvSpPr>
          <p:cNvPr id="13" name="Rektangel 12"/>
          <p:cNvSpPr/>
          <p:nvPr/>
        </p:nvSpPr>
        <p:spPr>
          <a:xfrm>
            <a:off x="314359" y="2481434"/>
            <a:ext cx="731204" cy="378732"/>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14" name="TekstSylinder 13"/>
          <p:cNvSpPr txBox="1"/>
          <p:nvPr/>
        </p:nvSpPr>
        <p:spPr>
          <a:xfrm>
            <a:off x="314359" y="2535605"/>
            <a:ext cx="815212" cy="288541"/>
          </a:xfrm>
          <a:prstGeom prst="rect">
            <a:avLst/>
          </a:prstGeom>
          <a:noFill/>
        </p:spPr>
        <p:txBody>
          <a:bodyPr wrap="square" rtlCol="0">
            <a:spAutoFit/>
          </a:bodyPr>
          <a:lstStyle/>
          <a:p>
            <a:pPr lvl="0">
              <a:defRPr b="0" i="0"/>
            </a:pPr>
            <a:r>
              <a:rPr lang="x-none" sz="1275">
                <a:solidFill>
                  <a:schemeClr val="bg1"/>
                </a:solidFill>
              </a:rPr>
              <a:t> GOALS</a:t>
            </a:r>
          </a:p>
        </p:txBody>
      </p:sp>
      <p:sp>
        <p:nvSpPr>
          <p:cNvPr id="15" name="TekstSylinder 14"/>
          <p:cNvSpPr txBox="1"/>
          <p:nvPr/>
        </p:nvSpPr>
        <p:spPr>
          <a:xfrm>
            <a:off x="243019" y="801912"/>
            <a:ext cx="4563093" cy="1546577"/>
          </a:xfrm>
          <a:prstGeom prst="rect">
            <a:avLst/>
          </a:prstGeom>
          <a:noFill/>
        </p:spPr>
        <p:txBody>
          <a:bodyPr wrap="square" rtlCol="0">
            <a:spAutoFit/>
          </a:bodyPr>
          <a:lstStyle/>
          <a:p>
            <a:pPr lvl="0">
              <a:defRPr b="0" i="0"/>
            </a:pPr>
            <a:r>
              <a:rPr lang="x-none" sz="1350"/>
              <a:t>Development of an interactive social robot interfaced with </a:t>
            </a:r>
            <a:br>
              <a:rPr lang="x-none" sz="1350"/>
            </a:br>
            <a:r>
              <a:rPr lang="x-none" sz="1350"/>
              <a:t>a biological "brain", biological neural networks</a:t>
            </a:r>
          </a:p>
          <a:p>
            <a:pPr lvl="0">
              <a:defRPr b="0" i="0"/>
            </a:pPr>
            <a:endParaRPr lang="nb-NO" sz="1350"/>
          </a:p>
          <a:p>
            <a:pPr lvl="0">
              <a:defRPr b="0" i="0"/>
            </a:pPr>
            <a:r>
              <a:rPr lang="x-none" sz="1350"/>
              <a:t>Interdisciplinary: computer science, cybernetics, neuromedicine, ethics and design</a:t>
            </a:r>
          </a:p>
          <a:p>
            <a:pPr lvl="0">
              <a:defRPr b="0" i="0"/>
            </a:pPr>
            <a:br>
              <a:rPr lang="x-none" sz="1350"/>
            </a:br>
            <a:r>
              <a:rPr lang="x-none" sz="1350"/>
              <a:t>Basic research, applied research, student projects</a:t>
            </a:r>
          </a:p>
        </p:txBody>
      </p:sp>
      <p:sp>
        <p:nvSpPr>
          <p:cNvPr id="16" name="TekstSylinder 15"/>
          <p:cNvSpPr txBox="1"/>
          <p:nvPr/>
        </p:nvSpPr>
        <p:spPr>
          <a:xfrm>
            <a:off x="243019" y="3865310"/>
            <a:ext cx="4563093" cy="784830"/>
          </a:xfrm>
          <a:prstGeom prst="rect">
            <a:avLst/>
          </a:prstGeom>
          <a:noFill/>
        </p:spPr>
        <p:txBody>
          <a:bodyPr wrap="square" rtlCol="0">
            <a:spAutoFit/>
          </a:bodyPr>
          <a:lstStyle/>
          <a:p>
            <a:pPr lvl="0">
              <a:defRPr b="0" i="0"/>
            </a:pPr>
            <a:r>
              <a:rPr lang="x-none" sz="1125"/>
              <a:t>Partners: </a:t>
            </a:r>
            <a:br>
              <a:rPr lang="x-none" sz="1125"/>
            </a:br>
            <a:r>
              <a:rPr lang="x-none" sz="1125"/>
              <a:t>NTNU Morphogenetic Engineering, SOCRATES (NTNU and HiOA), Telenor-NTNU AI Lab, NTNU NanoLab, SINTEF ICT – Applied Cybernetics, NTNU Spark*, StartNTNU</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rcRect l="162" t="4279" b="8817"/>
          <a:stretch/>
        </p:blipFill>
        <p:spPr>
          <a:xfrm>
            <a:off x="4924045" y="0"/>
            <a:ext cx="4219956" cy="5143500"/>
          </a:xfrm>
          <a:prstGeom prst="rect">
            <a:avLst/>
          </a:prstGeom>
        </p:spPr>
      </p:pic>
    </p:spTree>
    <p:extLst>
      <p:ext uri="{BB962C8B-B14F-4D97-AF65-F5344CB8AC3E}">
        <p14:creationId xmlns:p14="http://schemas.microsoft.com/office/powerpoint/2010/main" val="275604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460" y="239084"/>
            <a:ext cx="2526030" cy="589569"/>
          </a:xfrm>
        </p:spPr>
        <p:txBody>
          <a:bodyPr>
            <a:normAutofit/>
          </a:bodyPr>
          <a:lstStyle/>
          <a:p>
            <a:pPr>
              <a:defRPr b="0" i="0"/>
            </a:pPr>
            <a:r>
              <a:rPr lang="x-none" sz="3000"/>
              <a:t>IEEE Fellow</a:t>
            </a:r>
          </a:p>
        </p:txBody>
      </p:sp>
      <p:sp>
        <p:nvSpPr>
          <p:cNvPr id="6" name="Rektangel 5"/>
          <p:cNvSpPr/>
          <p:nvPr/>
        </p:nvSpPr>
        <p:spPr>
          <a:xfrm>
            <a:off x="0" y="998464"/>
            <a:ext cx="4076700" cy="616026"/>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7" name="TekstSylinder 6"/>
          <p:cNvSpPr txBox="1"/>
          <p:nvPr/>
        </p:nvSpPr>
        <p:spPr>
          <a:xfrm>
            <a:off x="251460" y="1073208"/>
            <a:ext cx="3661450" cy="438582"/>
          </a:xfrm>
          <a:prstGeom prst="rect">
            <a:avLst/>
          </a:prstGeom>
          <a:noFill/>
        </p:spPr>
        <p:txBody>
          <a:bodyPr wrap="square" rtlCol="0">
            <a:spAutoFit/>
          </a:bodyPr>
          <a:lstStyle/>
          <a:p>
            <a:pPr lvl="0">
              <a:defRPr b="0" i="0"/>
            </a:pPr>
            <a:r>
              <a:rPr lang="x-none" sz="2250">
                <a:solidFill>
                  <a:schemeClr val="bg1"/>
                </a:solidFill>
              </a:rPr>
              <a:t>Kristin Ytterstad Pettersen</a:t>
            </a:r>
          </a:p>
        </p:txBody>
      </p:sp>
      <p:sp>
        <p:nvSpPr>
          <p:cNvPr id="8" name="TekstSylinder 7"/>
          <p:cNvSpPr txBox="1"/>
          <p:nvPr/>
        </p:nvSpPr>
        <p:spPr>
          <a:xfrm>
            <a:off x="251460" y="1764263"/>
            <a:ext cx="3657792" cy="2708434"/>
          </a:xfrm>
          <a:prstGeom prst="rect">
            <a:avLst/>
          </a:prstGeom>
          <a:noFill/>
        </p:spPr>
        <p:txBody>
          <a:bodyPr wrap="square" rtlCol="0">
            <a:spAutoFit/>
          </a:bodyPr>
          <a:lstStyle/>
          <a:p>
            <a:pPr lvl="0">
              <a:defRPr b="0" i="0"/>
            </a:pPr>
            <a:r>
              <a:rPr lang="x-none" sz="1700"/>
              <a:t>First woman in the Nordic countries to be </a:t>
            </a:r>
            <a:r>
              <a:rPr lang="en-GB" sz="1700"/>
              <a:t>honoured with</a:t>
            </a:r>
            <a:r>
              <a:rPr lang="x-none" sz="1700"/>
              <a:t> the IEEE Fellow Grade</a:t>
            </a:r>
          </a:p>
          <a:p>
            <a:pPr lvl="0">
              <a:lnSpc>
                <a:spcPct val="50000"/>
              </a:lnSpc>
              <a:defRPr b="0" i="0"/>
            </a:pPr>
            <a:r>
              <a:rPr lang="x-none" sz="1700"/>
              <a:t> </a:t>
            </a:r>
          </a:p>
          <a:p>
            <a:pPr lvl="0">
              <a:defRPr b="0" i="0"/>
            </a:pPr>
            <a:r>
              <a:rPr lang="x-none" sz="1700"/>
              <a:t>Research on control of mechanical systems (ships, AUVs, robot manipulators, snake robots), autonomous vehicles, robotics</a:t>
            </a:r>
          </a:p>
          <a:p>
            <a:pPr lvl="0">
              <a:lnSpc>
                <a:spcPct val="50000"/>
              </a:lnSpc>
              <a:defRPr b="0" i="0"/>
            </a:pPr>
            <a:r>
              <a:rPr lang="x-none" sz="1700"/>
              <a:t> </a:t>
            </a:r>
          </a:p>
          <a:p>
            <a:pPr lvl="0">
              <a:defRPr b="0" i="0"/>
            </a:pPr>
            <a:r>
              <a:rPr lang="x-none" sz="1700"/>
              <a:t>Entrepreneur behind the spin-off company Eelume</a:t>
            </a:r>
          </a:p>
        </p:txBody>
      </p:sp>
      <p:pic>
        <p:nvPicPr>
          <p:cNvPr id="4" name="Bilde 3"/>
          <p:cNvPicPr>
            <a:picLocks noChangeAspect="1"/>
          </p:cNvPicPr>
          <p:nvPr/>
        </p:nvPicPr>
        <p:blipFill rotWithShape="1">
          <a:blip r:embed="rId3">
            <a:extLst>
              <a:ext uri="{28A0092B-C50C-407E-A947-70E740481C1C}">
                <a14:useLocalDpi xmlns:a14="http://schemas.microsoft.com/office/drawing/2010/main" val="0"/>
              </a:ext>
            </a:extLst>
          </a:blip>
          <a:srcRect l="18601" r="15742"/>
          <a:stretch/>
        </p:blipFill>
        <p:spPr>
          <a:xfrm>
            <a:off x="4076701" y="0"/>
            <a:ext cx="5063090" cy="5143500"/>
          </a:xfrm>
          <a:prstGeom prst="rect">
            <a:avLst/>
          </a:prstGeom>
        </p:spPr>
      </p:pic>
    </p:spTree>
    <p:extLst>
      <p:ext uri="{BB962C8B-B14F-4D97-AF65-F5344CB8AC3E}">
        <p14:creationId xmlns:p14="http://schemas.microsoft.com/office/powerpoint/2010/main" val="3675989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8053" y="186440"/>
            <a:ext cx="8727141" cy="994172"/>
          </a:xfrm>
        </p:spPr>
        <p:txBody>
          <a:bodyPr>
            <a:normAutofit/>
          </a:bodyPr>
          <a:lstStyle/>
          <a:p>
            <a:pPr>
              <a:defRPr b="0" i="0"/>
            </a:pPr>
            <a:r>
              <a:rPr lang="x-none" sz="2700"/>
              <a:t>Academic </a:t>
            </a:r>
            <a:r>
              <a:rPr lang="nb-NO" sz="2700"/>
              <a:t>full-time </a:t>
            </a:r>
            <a:r>
              <a:rPr lang="nb-NO" sz="2700" err="1"/>
              <a:t>equivalent</a:t>
            </a:r>
            <a:r>
              <a:rPr lang="nb-NO" sz="2700"/>
              <a:t> staff (</a:t>
            </a:r>
            <a:r>
              <a:rPr lang="nb-NO" sz="2700" err="1"/>
              <a:t>FTEs</a:t>
            </a:r>
            <a:r>
              <a:rPr lang="nb-NO" sz="2700"/>
              <a:t>) 2019</a:t>
            </a:r>
            <a:br>
              <a:rPr lang="x-none"/>
            </a:br>
            <a:r>
              <a:rPr lang="nb-NO" sz="1800"/>
              <a:t>T</a:t>
            </a:r>
            <a:r>
              <a:rPr lang="x-none" sz="1800"/>
              <a:t>eaching, research, and dissemination positions</a:t>
            </a:r>
            <a:r>
              <a:rPr lang="nb-NO" sz="1800"/>
              <a:t> by </a:t>
            </a:r>
            <a:r>
              <a:rPr lang="nb-NO" sz="1800" err="1"/>
              <a:t>faculty</a:t>
            </a:r>
            <a:r>
              <a:rPr lang="nb-NO" sz="1800"/>
              <a:t> and </a:t>
            </a:r>
            <a:r>
              <a:rPr lang="nb-NO" sz="1800" err="1"/>
              <a:t>nationality</a:t>
            </a:r>
            <a:r>
              <a:rPr lang="x-none" sz="1800"/>
              <a:t> </a:t>
            </a:r>
          </a:p>
        </p:txBody>
      </p:sp>
      <p:graphicFrame>
        <p:nvGraphicFramePr>
          <p:cNvPr id="6" name="Diagram 5">
            <a:extLst>
              <a:ext uri="{FF2B5EF4-FFF2-40B4-BE49-F238E27FC236}">
                <a16:creationId xmlns:a16="http://schemas.microsoft.com/office/drawing/2014/main" id="{0BB0F82D-B9E6-489F-965D-149ADA4AD911}"/>
              </a:ext>
            </a:extLst>
          </p:cNvPr>
          <p:cNvGraphicFramePr>
            <a:graphicFrameLocks/>
          </p:cNvGraphicFramePr>
          <p:nvPr>
            <p:extLst>
              <p:ext uri="{D42A27DB-BD31-4B8C-83A1-F6EECF244321}">
                <p14:modId xmlns:p14="http://schemas.microsoft.com/office/powerpoint/2010/main" val="1361519579"/>
              </p:ext>
            </p:extLst>
          </p:nvPr>
        </p:nvGraphicFramePr>
        <p:xfrm>
          <a:off x="1435692" y="1157419"/>
          <a:ext cx="5548858" cy="35201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93651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0" y="1062485"/>
            <a:ext cx="6405372" cy="1035350"/>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 name="Tittel 1"/>
          <p:cNvSpPr>
            <a:spLocks noGrp="1"/>
          </p:cNvSpPr>
          <p:nvPr>
            <p:ph type="title"/>
          </p:nvPr>
        </p:nvSpPr>
        <p:spPr>
          <a:xfrm>
            <a:off x="320040" y="232698"/>
            <a:ext cx="8515350" cy="690812"/>
          </a:xfrm>
        </p:spPr>
        <p:txBody>
          <a:bodyPr>
            <a:normAutofit/>
          </a:bodyPr>
          <a:lstStyle/>
          <a:p>
            <a:pPr>
              <a:defRPr b="0" i="0"/>
            </a:pPr>
            <a:r>
              <a:rPr lang="x-none" sz="3000"/>
              <a:t>European health</a:t>
            </a: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p:blipFill>
        <p:spPr>
          <a:xfrm>
            <a:off x="6054043" y="111782"/>
            <a:ext cx="2765313" cy="2765313"/>
          </a:xfrm>
          <a:prstGeom prst="rect">
            <a:avLst/>
          </a:prstGeom>
        </p:spPr>
      </p:pic>
      <p:pic>
        <p:nvPicPr>
          <p:cNvPr id="6" name="Bilde 5"/>
          <p:cNvPicPr>
            <a:picLocks noChangeAspect="1"/>
          </p:cNvPicPr>
          <p:nvPr/>
        </p:nvPicPr>
        <p:blipFill>
          <a:blip r:embed="rId3">
            <a:extLst>
              <a:ext uri="{28A0092B-C50C-407E-A947-70E740481C1C}">
                <a14:useLocalDpi xmlns:a14="http://schemas.microsoft.com/office/drawing/2010/main" val="0"/>
              </a:ext>
            </a:extLst>
          </a:blip>
          <a:stretch/>
        </p:blipFill>
        <p:spPr>
          <a:xfrm>
            <a:off x="5271355" y="3010663"/>
            <a:ext cx="3872645" cy="1920240"/>
          </a:xfrm>
          <a:prstGeom prst="rect">
            <a:avLst/>
          </a:prstGeom>
        </p:spPr>
      </p:pic>
      <p:sp>
        <p:nvSpPr>
          <p:cNvPr id="9" name="TekstSylinder 8"/>
          <p:cNvSpPr txBox="1"/>
          <p:nvPr/>
        </p:nvSpPr>
        <p:spPr>
          <a:xfrm>
            <a:off x="292608" y="1150946"/>
            <a:ext cx="4457582" cy="830997"/>
          </a:xfrm>
          <a:prstGeom prst="rect">
            <a:avLst/>
          </a:prstGeom>
          <a:noFill/>
        </p:spPr>
        <p:txBody>
          <a:bodyPr wrap="square" rtlCol="0">
            <a:spAutoFit/>
          </a:bodyPr>
          <a:lstStyle/>
          <a:p>
            <a:pPr lvl="0">
              <a:defRPr b="0" i="0"/>
            </a:pPr>
            <a:r>
              <a:rPr lang="x-none" sz="2400">
                <a:solidFill>
                  <a:schemeClr val="bg1"/>
                </a:solidFill>
              </a:rPr>
              <a:t>Terje Eikemo leads two large EU projects surveying health </a:t>
            </a:r>
          </a:p>
        </p:txBody>
      </p:sp>
      <p:sp>
        <p:nvSpPr>
          <p:cNvPr id="10" name="TekstSylinder 9"/>
          <p:cNvSpPr txBox="1"/>
          <p:nvPr/>
        </p:nvSpPr>
        <p:spPr>
          <a:xfrm>
            <a:off x="285750" y="2302851"/>
            <a:ext cx="4464440" cy="2308324"/>
          </a:xfrm>
          <a:prstGeom prst="rect">
            <a:avLst/>
          </a:prstGeom>
          <a:noFill/>
        </p:spPr>
        <p:txBody>
          <a:bodyPr wrap="square" rtlCol="0">
            <a:spAutoFit/>
          </a:bodyPr>
          <a:lstStyle/>
          <a:p>
            <a:pPr lvl="0">
              <a:defRPr b="0" i="0"/>
            </a:pPr>
            <a:r>
              <a:rPr lang="x-none"/>
              <a:t>Euro-GBD-SE: </a:t>
            </a:r>
            <a:br>
              <a:rPr lang="x-none"/>
            </a:br>
            <a:r>
              <a:rPr lang="x-none"/>
              <a:t>How can we reduce inequalities in</a:t>
            </a:r>
            <a:r>
              <a:rPr lang="nb-NO"/>
              <a:t> </a:t>
            </a:r>
            <a:r>
              <a:rPr lang="x-none"/>
              <a:t>health?</a:t>
            </a:r>
          </a:p>
          <a:p>
            <a:pPr lvl="0">
              <a:defRPr b="0" i="0"/>
            </a:pPr>
            <a:endParaRPr lang="nb-NO"/>
          </a:p>
          <a:p>
            <a:pPr lvl="0">
              <a:defRPr b="0" i="0"/>
            </a:pPr>
            <a:r>
              <a:rPr lang="x-none"/>
              <a:t>The European Social Survey (ESS): What makes Europeans ill? Health survey on smoking, alcohol, physical activity, childhood, health services, work environment, living conditions, education.</a:t>
            </a:r>
          </a:p>
        </p:txBody>
      </p:sp>
    </p:spTree>
    <p:extLst>
      <p:ext uri="{BB962C8B-B14F-4D97-AF65-F5344CB8AC3E}">
        <p14:creationId xmlns:p14="http://schemas.microsoft.com/office/powerpoint/2010/main" val="663460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1048780"/>
            <a:ext cx="6405372" cy="1035350"/>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6" name="TekstSylinder 5"/>
          <p:cNvSpPr txBox="1"/>
          <p:nvPr/>
        </p:nvSpPr>
        <p:spPr>
          <a:xfrm>
            <a:off x="224163" y="274792"/>
            <a:ext cx="3513687" cy="553998"/>
          </a:xfrm>
          <a:prstGeom prst="rect">
            <a:avLst/>
          </a:prstGeom>
          <a:noFill/>
        </p:spPr>
        <p:txBody>
          <a:bodyPr wrap="square" rtlCol="0">
            <a:spAutoFit/>
          </a:bodyPr>
          <a:lstStyle/>
          <a:p>
            <a:pPr>
              <a:defRPr b="0" i="0"/>
            </a:pPr>
            <a:r>
              <a:rPr lang="x-none" sz="3000"/>
              <a:t>Universal design</a:t>
            </a:r>
          </a:p>
        </p:txBody>
      </p:sp>
      <p:pic>
        <p:nvPicPr>
          <p:cNvPr id="4" name="Bilde 3" descr="medalje_bruk.jpg"/>
          <p:cNvPicPr>
            <a:picLocks noChangeAspect="1"/>
          </p:cNvPicPr>
          <p:nvPr/>
        </p:nvPicPr>
        <p:blipFill>
          <a:blip r:embed="rId2">
            <a:extLst>
              <a:ext uri="{28A0092B-C50C-407E-A947-70E740481C1C}">
                <a14:useLocalDpi xmlns:a14="http://schemas.microsoft.com/office/drawing/2010/main"/>
              </a:ext>
            </a:extLst>
          </a:blip>
          <a:stretch/>
        </p:blipFill>
        <p:spPr>
          <a:xfrm>
            <a:off x="6265621" y="2836620"/>
            <a:ext cx="1202348" cy="1202348"/>
          </a:xfrm>
          <a:prstGeom prst="ellipse">
            <a:avLst/>
          </a:prstGeom>
          <a:ln w="63500" cap="rnd">
            <a:noFill/>
          </a:ln>
          <a:scene3d>
            <a:camera prst="orthographicFront"/>
            <a:lightRig rig="contrasting" dir="t">
              <a:rot lat="0" lon="0" rev="3000000"/>
            </a:lightRig>
          </a:scene3d>
          <a:sp3d>
            <a:bevelT w="95250" h="31750"/>
            <a:contourClr>
              <a:srgbClr val="333333"/>
            </a:contourClr>
          </a:sp3d>
        </p:spPr>
      </p:pic>
      <p:pic>
        <p:nvPicPr>
          <p:cNvPr id="2" name="Bilde 1" descr="universell_utforming.jpg"/>
          <p:cNvPicPr>
            <a:picLocks noChangeAspect="1"/>
          </p:cNvPicPr>
          <p:nvPr/>
        </p:nvPicPr>
        <p:blipFill>
          <a:blip r:embed="rId3">
            <a:extLst>
              <a:ext uri="{28A0092B-C50C-407E-A947-70E740481C1C}">
                <a14:useLocalDpi xmlns:a14="http://schemas.microsoft.com/office/drawing/2010/main"/>
              </a:ext>
            </a:extLst>
          </a:blip>
          <a:srcRect l="15957" t="4166" r="5419"/>
          <a:stretch/>
        </p:blipFill>
        <p:spPr>
          <a:xfrm>
            <a:off x="5701402" y="1"/>
            <a:ext cx="3442598" cy="5143499"/>
          </a:xfrm>
          <a:prstGeom prst="rect">
            <a:avLst/>
          </a:prstGeom>
        </p:spPr>
      </p:pic>
      <p:sp>
        <p:nvSpPr>
          <p:cNvPr id="8" name="TekstSylinder 7"/>
          <p:cNvSpPr txBox="1"/>
          <p:nvPr/>
        </p:nvSpPr>
        <p:spPr>
          <a:xfrm>
            <a:off x="292608" y="1137241"/>
            <a:ext cx="5421063" cy="830997"/>
          </a:xfrm>
          <a:prstGeom prst="rect">
            <a:avLst/>
          </a:prstGeom>
          <a:noFill/>
        </p:spPr>
        <p:txBody>
          <a:bodyPr wrap="square" rtlCol="0">
            <a:spAutoFit/>
          </a:bodyPr>
          <a:lstStyle/>
          <a:p>
            <a:pPr lvl="0">
              <a:defRPr b="0" i="0"/>
            </a:pPr>
            <a:r>
              <a:rPr lang="x-none" sz="2400">
                <a:solidFill>
                  <a:schemeClr val="bg1"/>
                </a:solidFill>
              </a:rPr>
              <a:t>Norwegian Research Laboratory for Universal Design, NTNU in Gjøvik</a:t>
            </a:r>
          </a:p>
        </p:txBody>
      </p:sp>
      <p:sp>
        <p:nvSpPr>
          <p:cNvPr id="10" name="TekstSylinder 9"/>
          <p:cNvSpPr txBox="1"/>
          <p:nvPr/>
        </p:nvSpPr>
        <p:spPr>
          <a:xfrm>
            <a:off x="265192" y="2220625"/>
            <a:ext cx="5284708" cy="2215991"/>
          </a:xfrm>
          <a:prstGeom prst="rect">
            <a:avLst/>
          </a:prstGeom>
          <a:noFill/>
        </p:spPr>
        <p:txBody>
          <a:bodyPr wrap="square" rtlCol="0">
            <a:spAutoFit/>
          </a:bodyPr>
          <a:lstStyle/>
          <a:p>
            <a:pPr lvl="0">
              <a:defRPr b="0" i="0"/>
            </a:pPr>
            <a:r>
              <a:rPr lang="x-none" sz="1725"/>
              <a:t>Studies issues related to vision, hearing and mobility for buildings, outdoor areas, transport and design</a:t>
            </a:r>
          </a:p>
          <a:p>
            <a:pPr lvl="0">
              <a:defRPr b="0" i="0"/>
            </a:pPr>
            <a:endParaRPr lang="nb-NO" sz="1725"/>
          </a:p>
          <a:p>
            <a:pPr lvl="0">
              <a:defRPr b="0" i="0"/>
            </a:pPr>
            <a:r>
              <a:rPr lang="x-none" sz="1725"/>
              <a:t>Human Senses Lab; vision and hearing</a:t>
            </a:r>
          </a:p>
          <a:p>
            <a:pPr lvl="0">
              <a:defRPr b="0" i="0"/>
            </a:pPr>
            <a:endParaRPr lang="nb-NO" sz="1725"/>
          </a:p>
          <a:p>
            <a:pPr lvl="0">
              <a:defRPr b="0" i="0"/>
            </a:pPr>
            <a:r>
              <a:rPr lang="x-none" sz="1725"/>
              <a:t>Full-Scale Lab; models and testing</a:t>
            </a:r>
          </a:p>
          <a:p>
            <a:pPr lvl="0">
              <a:defRPr b="0" i="0"/>
            </a:pPr>
            <a:endParaRPr lang="nb-NO" sz="1725"/>
          </a:p>
          <a:p>
            <a:pPr lvl="0">
              <a:defRPr b="0" i="0"/>
            </a:pPr>
            <a:r>
              <a:rPr lang="x-none" sz="1725"/>
              <a:t>Lecture room</a:t>
            </a:r>
          </a:p>
        </p:txBody>
      </p:sp>
    </p:spTree>
    <p:extLst>
      <p:ext uri="{BB962C8B-B14F-4D97-AF65-F5344CB8AC3E}">
        <p14:creationId xmlns:p14="http://schemas.microsoft.com/office/powerpoint/2010/main" val="215865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 y="1544831"/>
            <a:ext cx="5359399" cy="1148426"/>
          </a:xfrm>
          <a:prstGeom prst="rect">
            <a:avLst/>
          </a:prstGeom>
          <a:solidFill>
            <a:srgbClr val="00509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sz="1350"/>
          </a:p>
        </p:txBody>
      </p:sp>
      <p:sp>
        <p:nvSpPr>
          <p:cNvPr id="2" name="Tittel 1"/>
          <p:cNvSpPr>
            <a:spLocks noGrp="1"/>
          </p:cNvSpPr>
          <p:nvPr>
            <p:ph type="title"/>
          </p:nvPr>
        </p:nvSpPr>
        <p:spPr>
          <a:xfrm>
            <a:off x="320040" y="670848"/>
            <a:ext cx="3885843" cy="690812"/>
          </a:xfrm>
        </p:spPr>
        <p:txBody>
          <a:bodyPr>
            <a:normAutofit/>
          </a:bodyPr>
          <a:lstStyle/>
          <a:p>
            <a:pPr>
              <a:defRPr b="0" i="0"/>
            </a:pPr>
            <a:r>
              <a:rPr lang="nb-NO" sz="3000"/>
              <a:t>Game-</a:t>
            </a:r>
            <a:r>
              <a:rPr lang="nb-NO" sz="3000" err="1"/>
              <a:t>based</a:t>
            </a:r>
            <a:r>
              <a:rPr lang="nb-NO" sz="3000"/>
              <a:t> </a:t>
            </a:r>
            <a:r>
              <a:rPr lang="nb-NO" sz="3000" err="1"/>
              <a:t>learning</a:t>
            </a:r>
            <a:endParaRPr lang="x-none" sz="3000"/>
          </a:p>
        </p:txBody>
      </p:sp>
      <p:sp>
        <p:nvSpPr>
          <p:cNvPr id="9" name="TekstSylinder 8"/>
          <p:cNvSpPr txBox="1"/>
          <p:nvPr/>
        </p:nvSpPr>
        <p:spPr>
          <a:xfrm>
            <a:off x="320041" y="1681574"/>
            <a:ext cx="4952690" cy="830997"/>
          </a:xfrm>
          <a:prstGeom prst="rect">
            <a:avLst/>
          </a:prstGeom>
          <a:noFill/>
        </p:spPr>
        <p:txBody>
          <a:bodyPr wrap="square" rtlCol="0">
            <a:spAutoFit/>
          </a:bodyPr>
          <a:lstStyle/>
          <a:p>
            <a:pPr lvl="0">
              <a:defRPr b="0" i="0"/>
            </a:pPr>
            <a:r>
              <a:rPr lang="nb-NO" sz="2400">
                <a:solidFill>
                  <a:schemeClr val="bg1"/>
                </a:solidFill>
              </a:rPr>
              <a:t>Learning </a:t>
            </a:r>
            <a:r>
              <a:rPr lang="nb-NO" sz="2400" err="1">
                <a:solidFill>
                  <a:schemeClr val="bg1"/>
                </a:solidFill>
              </a:rPr>
              <a:t>platform</a:t>
            </a:r>
            <a:r>
              <a:rPr lang="nb-NO" sz="2400">
                <a:solidFill>
                  <a:schemeClr val="bg1"/>
                </a:solidFill>
              </a:rPr>
              <a:t> </a:t>
            </a:r>
            <a:r>
              <a:rPr lang="nb-NO" sz="2400" err="1">
                <a:solidFill>
                  <a:schemeClr val="bg1"/>
                </a:solidFill>
              </a:rPr>
              <a:t>with</a:t>
            </a:r>
            <a:r>
              <a:rPr lang="nb-NO" sz="2400">
                <a:solidFill>
                  <a:schemeClr val="bg1"/>
                </a:solidFill>
              </a:rPr>
              <a:t> more </a:t>
            </a:r>
            <a:r>
              <a:rPr lang="nb-NO" sz="2400" err="1">
                <a:solidFill>
                  <a:schemeClr val="bg1"/>
                </a:solidFill>
              </a:rPr>
              <a:t>than</a:t>
            </a:r>
            <a:r>
              <a:rPr lang="nb-NO" sz="2400">
                <a:solidFill>
                  <a:schemeClr val="bg1"/>
                </a:solidFill>
              </a:rPr>
              <a:t> 50 million </a:t>
            </a:r>
            <a:r>
              <a:rPr lang="nb-NO" sz="2400" err="1">
                <a:solidFill>
                  <a:schemeClr val="bg1"/>
                </a:solidFill>
              </a:rPr>
              <a:t>monthly</a:t>
            </a:r>
            <a:r>
              <a:rPr lang="nb-NO" sz="2400">
                <a:solidFill>
                  <a:schemeClr val="bg1"/>
                </a:solidFill>
              </a:rPr>
              <a:t> </a:t>
            </a:r>
            <a:r>
              <a:rPr lang="nb-NO" sz="2400" err="1">
                <a:solidFill>
                  <a:schemeClr val="bg1"/>
                </a:solidFill>
              </a:rPr>
              <a:t>active</a:t>
            </a:r>
            <a:r>
              <a:rPr lang="nb-NO" sz="2400">
                <a:solidFill>
                  <a:schemeClr val="bg1"/>
                </a:solidFill>
              </a:rPr>
              <a:t> </a:t>
            </a:r>
            <a:r>
              <a:rPr lang="nb-NO" sz="2400" err="1">
                <a:solidFill>
                  <a:schemeClr val="bg1"/>
                </a:solidFill>
              </a:rPr>
              <a:t>users</a:t>
            </a:r>
            <a:endParaRPr lang="x-none" sz="2400">
              <a:solidFill>
                <a:schemeClr val="bg1"/>
              </a:solidFill>
            </a:endParaRPr>
          </a:p>
        </p:txBody>
      </p:sp>
      <p:pic>
        <p:nvPicPr>
          <p:cNvPr id="11" name="Bild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5254" y="534404"/>
            <a:ext cx="1993007" cy="679284"/>
          </a:xfrm>
          <a:prstGeom prst="rect">
            <a:avLst/>
          </a:prstGeom>
        </p:spPr>
      </p:pic>
      <p:pic>
        <p:nvPicPr>
          <p:cNvPr id="12" name="Bilde 11"/>
          <p:cNvPicPr>
            <a:picLocks noChangeAspect="1"/>
          </p:cNvPicPr>
          <p:nvPr/>
        </p:nvPicPr>
        <p:blipFill rotWithShape="1">
          <a:blip r:embed="rId3">
            <a:extLst>
              <a:ext uri="{28A0092B-C50C-407E-A947-70E740481C1C}">
                <a14:useLocalDpi xmlns:a14="http://schemas.microsoft.com/office/drawing/2010/main" val="0"/>
              </a:ext>
            </a:extLst>
          </a:blip>
          <a:srcRect l="5507" t="3079" r="2674" b="10059"/>
          <a:stretch/>
        </p:blipFill>
        <p:spPr>
          <a:xfrm>
            <a:off x="5491758" y="1544831"/>
            <a:ext cx="3652242" cy="2320827"/>
          </a:xfrm>
          <a:prstGeom prst="rect">
            <a:avLst/>
          </a:prstGeom>
        </p:spPr>
      </p:pic>
      <p:sp>
        <p:nvSpPr>
          <p:cNvPr id="3" name="TekstSylinder 2"/>
          <p:cNvSpPr txBox="1"/>
          <p:nvPr/>
        </p:nvSpPr>
        <p:spPr>
          <a:xfrm>
            <a:off x="239029" y="2942328"/>
            <a:ext cx="5252729" cy="923330"/>
          </a:xfrm>
          <a:prstGeom prst="rect">
            <a:avLst/>
          </a:prstGeom>
          <a:noFill/>
        </p:spPr>
        <p:txBody>
          <a:bodyPr wrap="square" rtlCol="0">
            <a:spAutoFit/>
          </a:bodyPr>
          <a:lstStyle/>
          <a:p>
            <a:r>
              <a:rPr lang="nb-NO"/>
              <a:t>Professor Alf Inge Wang, </a:t>
            </a:r>
          </a:p>
          <a:p>
            <a:r>
              <a:rPr lang="nb-NO"/>
              <a:t>Department </a:t>
            </a:r>
            <a:r>
              <a:rPr lang="nb-NO" err="1"/>
              <a:t>of</a:t>
            </a:r>
            <a:r>
              <a:rPr lang="nb-NO"/>
              <a:t> Computer Science,</a:t>
            </a:r>
          </a:p>
          <a:p>
            <a:r>
              <a:rPr lang="nb-NO" err="1"/>
              <a:t>invented</a:t>
            </a:r>
            <a:r>
              <a:rPr lang="nb-NO"/>
              <a:t> a </a:t>
            </a:r>
            <a:r>
              <a:rPr lang="nb-NO" err="1"/>
              <a:t>classroom</a:t>
            </a:r>
            <a:r>
              <a:rPr lang="nb-NO"/>
              <a:t> quiz game </a:t>
            </a:r>
            <a:r>
              <a:rPr lang="nb-NO" err="1"/>
              <a:t>that</a:t>
            </a:r>
            <a:r>
              <a:rPr lang="nb-NO"/>
              <a:t> </a:t>
            </a:r>
            <a:r>
              <a:rPr lang="nb-NO" err="1"/>
              <a:t>became</a:t>
            </a:r>
            <a:endParaRPr lang="nb-NO" b="1"/>
          </a:p>
        </p:txBody>
      </p:sp>
    </p:spTree>
    <p:extLst>
      <p:ext uri="{BB962C8B-B14F-4D97-AF65-F5344CB8AC3E}">
        <p14:creationId xmlns:p14="http://schemas.microsoft.com/office/powerpoint/2010/main" val="320726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366713" y="219174"/>
            <a:ext cx="7886700" cy="658415"/>
          </a:xfrm>
        </p:spPr>
        <p:txBody>
          <a:bodyPr>
            <a:normAutofit/>
          </a:bodyPr>
          <a:lstStyle/>
          <a:p>
            <a:r>
              <a:rPr lang="nb-NO" sz="3000"/>
              <a:t>UN </a:t>
            </a:r>
            <a:r>
              <a:rPr lang="nb-NO" sz="3000" err="1"/>
              <a:t>Sustainable</a:t>
            </a:r>
            <a:r>
              <a:rPr lang="nb-NO" sz="3000"/>
              <a:t> Development Goals</a:t>
            </a:r>
          </a:p>
        </p:txBody>
      </p:sp>
      <p:pic>
        <p:nvPicPr>
          <p:cNvPr id="1036" name="Picture 12" descr="Goal 2 Zero Hun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177" y="869247"/>
            <a:ext cx="1194197" cy="11941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ood Health and Well-Be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0933" y="869246"/>
            <a:ext cx="1190032" cy="1190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Quality educ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2642" y="869246"/>
            <a:ext cx="1190032" cy="119003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ender Equali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4352" y="869247"/>
            <a:ext cx="1190031" cy="119003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lean water and sanita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1604" y="869246"/>
            <a:ext cx="1198363" cy="119836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o Pover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278" y="869250"/>
            <a:ext cx="1191221" cy="119122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ffordable and clean energ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7278" y="2147382"/>
            <a:ext cx="1191221" cy="119122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limate Acti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1743" y="3425515"/>
            <a:ext cx="1175458" cy="117545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Decent work and economic growth"/>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30177" y="2147382"/>
            <a:ext cx="1191221" cy="119122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ndustry, innovation and infrastructur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30932" y="2146185"/>
            <a:ext cx="1192418" cy="119241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s://i1.wp.com/www.un.org/sustainabledevelopment/wp-content/uploads/2015/01/SDG10NewIcon-1.jpg?resize=541%2C54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12642" y="2146186"/>
            <a:ext cx="1190032" cy="1190032"/>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Sustainable cities and communiti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91966" y="2154517"/>
            <a:ext cx="1179019" cy="117901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Responsible consumption and productio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73377" y="2154517"/>
            <a:ext cx="1179019" cy="117901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Life below wate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30177" y="3422542"/>
            <a:ext cx="1191221" cy="1191221"/>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Life on lan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30933" y="3422543"/>
            <a:ext cx="1190032" cy="1190032"/>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Peace, justice and strong institution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30499" y="3426412"/>
            <a:ext cx="1186160" cy="118616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Partnerships for the goal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602975" y="3420443"/>
            <a:ext cx="1192129" cy="1192129"/>
          </a:xfrm>
          <a:prstGeom prst="rect">
            <a:avLst/>
          </a:prstGeom>
          <a:noFill/>
          <a:extLst>
            <a:ext uri="{909E8E84-426E-40DD-AFC4-6F175D3DCCD1}">
              <a14:hiddenFill xmlns:a14="http://schemas.microsoft.com/office/drawing/2010/main">
                <a:solidFill>
                  <a:srgbClr val="FFFFFF"/>
                </a:solidFill>
              </a14:hiddenFill>
            </a:ext>
          </a:extLst>
        </p:spPr>
      </p:pic>
      <p:sp>
        <p:nvSpPr>
          <p:cNvPr id="33" name="Rektangel 32"/>
          <p:cNvSpPr/>
          <p:nvPr/>
        </p:nvSpPr>
        <p:spPr>
          <a:xfrm>
            <a:off x="6870406" y="3420444"/>
            <a:ext cx="1690386" cy="1180529"/>
          </a:xfrm>
          <a:prstGeom prst="rect">
            <a:avLst/>
          </a:prstGeom>
          <a:solidFill>
            <a:srgbClr val="C8D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 name="Rektangel 4"/>
          <p:cNvSpPr/>
          <p:nvPr/>
        </p:nvSpPr>
        <p:spPr>
          <a:xfrm>
            <a:off x="6942439" y="3497134"/>
            <a:ext cx="1818974" cy="1200329"/>
          </a:xfrm>
          <a:prstGeom prst="rect">
            <a:avLst/>
          </a:prstGeom>
        </p:spPr>
        <p:txBody>
          <a:bodyPr wrap="square">
            <a:spAutoFit/>
          </a:bodyPr>
          <a:lstStyle/>
          <a:p>
            <a:r>
              <a:rPr lang="nb-NO" sz="900"/>
              <a:t>Do </a:t>
            </a:r>
            <a:r>
              <a:rPr lang="nb-NO" sz="900" err="1"/>
              <a:t>you</a:t>
            </a:r>
            <a:r>
              <a:rPr lang="nb-NO" sz="900"/>
              <a:t> have </a:t>
            </a:r>
            <a:r>
              <a:rPr lang="nb-NO" sz="900" err="1"/>
              <a:t>examples</a:t>
            </a:r>
            <a:r>
              <a:rPr lang="nb-NO" sz="900"/>
              <a:t> from NTNU </a:t>
            </a:r>
            <a:r>
              <a:rPr lang="nb-NO" sz="900" err="1"/>
              <a:t>that</a:t>
            </a:r>
            <a:r>
              <a:rPr lang="nb-NO" sz="900"/>
              <a:t> </a:t>
            </a:r>
            <a:r>
              <a:rPr lang="nb-NO" sz="900" err="1"/>
              <a:t>can</a:t>
            </a:r>
            <a:r>
              <a:rPr lang="nb-NO" sz="900"/>
              <a:t> be </a:t>
            </a:r>
            <a:r>
              <a:rPr lang="nb-NO" sz="900" err="1"/>
              <a:t>linked</a:t>
            </a:r>
            <a:r>
              <a:rPr lang="nb-NO" sz="900"/>
              <a:t> </a:t>
            </a:r>
          </a:p>
          <a:p>
            <a:r>
              <a:rPr lang="nb-NO" sz="900"/>
              <a:t>to </a:t>
            </a:r>
            <a:r>
              <a:rPr lang="nb-NO" sz="900" err="1"/>
              <a:t>the</a:t>
            </a:r>
            <a:r>
              <a:rPr lang="nb-NO" sz="900"/>
              <a:t> goals?</a:t>
            </a:r>
            <a:br>
              <a:rPr lang="nb-NO" sz="900"/>
            </a:br>
            <a:r>
              <a:rPr lang="nb-NO" sz="900">
                <a:hlinkClick r:id="rId20"/>
              </a:rPr>
              <a:t>kontakt@komm.ntnu.no</a:t>
            </a:r>
            <a:endParaRPr lang="nb-NO" sz="900"/>
          </a:p>
          <a:p>
            <a:endParaRPr lang="nb-NO" sz="900"/>
          </a:p>
          <a:p>
            <a:endParaRPr lang="nb-NO" sz="900"/>
          </a:p>
          <a:p>
            <a:r>
              <a:rPr lang="nb-NO" sz="900">
                <a:hlinkClick r:id="rId21"/>
              </a:rPr>
              <a:t>www.ntnu.no/baerekraftmaal</a:t>
            </a:r>
            <a:endParaRPr lang="nb-NO" sz="900"/>
          </a:p>
          <a:p>
            <a:endParaRPr lang="nb-NO" sz="900"/>
          </a:p>
        </p:txBody>
      </p:sp>
    </p:spTree>
    <p:extLst>
      <p:ext uri="{BB962C8B-B14F-4D97-AF65-F5344CB8AC3E}">
        <p14:creationId xmlns:p14="http://schemas.microsoft.com/office/powerpoint/2010/main" val="2406422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5740" y="154484"/>
            <a:ext cx="6172200" cy="784830"/>
          </a:xfrm>
        </p:spPr>
        <p:txBody>
          <a:bodyPr/>
          <a:lstStyle/>
          <a:p>
            <a:r>
              <a:rPr lang="nb-NO" sz="2700" dirty="0" err="1"/>
              <a:t>Doctoral</a:t>
            </a:r>
            <a:r>
              <a:rPr lang="nb-NO" sz="2700" dirty="0"/>
              <a:t> </a:t>
            </a:r>
            <a:r>
              <a:rPr lang="nb-NO" sz="2700" dirty="0" err="1"/>
              <a:t>agreements</a:t>
            </a:r>
            <a:r>
              <a:rPr lang="nb-NO" sz="2700" dirty="0"/>
              <a:t> spring 2020</a:t>
            </a:r>
            <a:br>
              <a:rPr lang="nb-NO" dirty="0"/>
            </a:br>
            <a:r>
              <a:rPr lang="nb-NO" sz="1800" dirty="0"/>
              <a:t>by </a:t>
            </a:r>
            <a:r>
              <a:rPr lang="nb-NO" sz="1800" dirty="0" err="1"/>
              <a:t>faculty</a:t>
            </a:r>
            <a:r>
              <a:rPr lang="nb-NO" sz="1800" dirty="0"/>
              <a:t> and </a:t>
            </a:r>
            <a:r>
              <a:rPr lang="nb-NO" sz="1800" dirty="0" err="1"/>
              <a:t>gender</a:t>
            </a:r>
            <a:endParaRPr lang="nb-NO" sz="1800" dirty="0"/>
          </a:p>
        </p:txBody>
      </p:sp>
      <p:sp>
        <p:nvSpPr>
          <p:cNvPr id="3" name="TekstSylinder 2"/>
          <p:cNvSpPr txBox="1"/>
          <p:nvPr/>
        </p:nvSpPr>
        <p:spPr>
          <a:xfrm>
            <a:off x="5660756" y="4823848"/>
            <a:ext cx="2573140" cy="253916"/>
          </a:xfrm>
          <a:prstGeom prst="rect">
            <a:avLst/>
          </a:prstGeom>
          <a:noFill/>
        </p:spPr>
        <p:txBody>
          <a:bodyPr wrap="none" rtlCol="0">
            <a:spAutoFit/>
          </a:bodyPr>
          <a:lstStyle/>
          <a:p>
            <a:r>
              <a:rPr lang="nb-NO" sz="1050" i="1"/>
              <a:t>Source: FS (Felles studentsystem)/DBH</a:t>
            </a:r>
          </a:p>
        </p:txBody>
      </p:sp>
      <p:graphicFrame>
        <p:nvGraphicFramePr>
          <p:cNvPr id="5" name="Chart 4">
            <a:extLst>
              <a:ext uri="{FF2B5EF4-FFF2-40B4-BE49-F238E27FC236}">
                <a16:creationId xmlns:a16="http://schemas.microsoft.com/office/drawing/2014/main" id="{9888502C-0B58-4E30-A57C-CAB337B0AF7F}"/>
              </a:ext>
            </a:extLst>
          </p:cNvPr>
          <p:cNvGraphicFramePr>
            <a:graphicFrameLocks/>
          </p:cNvGraphicFramePr>
          <p:nvPr/>
        </p:nvGraphicFramePr>
        <p:xfrm>
          <a:off x="339811" y="994719"/>
          <a:ext cx="6839465" cy="33177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5223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5740" y="154484"/>
            <a:ext cx="6172200" cy="784830"/>
          </a:xfrm>
        </p:spPr>
        <p:txBody>
          <a:bodyPr/>
          <a:lstStyle/>
          <a:p>
            <a:r>
              <a:rPr lang="nb-NO" sz="2700" dirty="0" err="1"/>
              <a:t>Doctoral</a:t>
            </a:r>
            <a:r>
              <a:rPr lang="nb-NO" sz="2700" dirty="0"/>
              <a:t> </a:t>
            </a:r>
            <a:r>
              <a:rPr lang="nb-NO" sz="2700" dirty="0" err="1"/>
              <a:t>agreements</a:t>
            </a:r>
            <a:r>
              <a:rPr lang="nb-NO" sz="2700" dirty="0"/>
              <a:t> spring 2020</a:t>
            </a:r>
            <a:br>
              <a:rPr lang="nb-NO" dirty="0"/>
            </a:br>
            <a:r>
              <a:rPr lang="nb-NO" sz="1800" dirty="0"/>
              <a:t>by </a:t>
            </a:r>
            <a:r>
              <a:rPr lang="nb-NO" sz="1800" dirty="0" err="1"/>
              <a:t>faculty</a:t>
            </a:r>
            <a:r>
              <a:rPr lang="nb-NO" sz="1800" dirty="0"/>
              <a:t> and </a:t>
            </a:r>
            <a:r>
              <a:rPr lang="nb-NO" sz="1800" dirty="0" err="1"/>
              <a:t>nationality</a:t>
            </a:r>
            <a:endParaRPr lang="nb-NO" sz="1800" dirty="0"/>
          </a:p>
        </p:txBody>
      </p:sp>
      <p:sp>
        <p:nvSpPr>
          <p:cNvPr id="5" name="TekstSylinder 4"/>
          <p:cNvSpPr txBox="1"/>
          <p:nvPr/>
        </p:nvSpPr>
        <p:spPr>
          <a:xfrm>
            <a:off x="5660756" y="4829660"/>
            <a:ext cx="2573140" cy="253916"/>
          </a:xfrm>
          <a:prstGeom prst="rect">
            <a:avLst/>
          </a:prstGeom>
          <a:noFill/>
        </p:spPr>
        <p:txBody>
          <a:bodyPr wrap="none" rtlCol="0">
            <a:spAutoFit/>
          </a:bodyPr>
          <a:lstStyle/>
          <a:p>
            <a:r>
              <a:rPr lang="nb-NO" sz="1050" i="1"/>
              <a:t>Source: FS (Felles studentsystem)/DBH</a:t>
            </a:r>
          </a:p>
        </p:txBody>
      </p:sp>
      <p:graphicFrame>
        <p:nvGraphicFramePr>
          <p:cNvPr id="7" name="Chart 6">
            <a:extLst>
              <a:ext uri="{FF2B5EF4-FFF2-40B4-BE49-F238E27FC236}">
                <a16:creationId xmlns:a16="http://schemas.microsoft.com/office/drawing/2014/main" id="{73B54ED9-063C-4E21-A1A8-260C3BB45326}"/>
              </a:ext>
            </a:extLst>
          </p:cNvPr>
          <p:cNvGraphicFramePr>
            <a:graphicFrameLocks/>
          </p:cNvGraphicFramePr>
          <p:nvPr/>
        </p:nvGraphicFramePr>
        <p:xfrm>
          <a:off x="315097" y="1013254"/>
          <a:ext cx="7098957" cy="355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4349508"/>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5321</Words>
  <Application>Microsoft Office PowerPoint</Application>
  <PresentationFormat>On-screen Show (16:9)</PresentationFormat>
  <Paragraphs>846</Paragraphs>
  <Slides>73</Slides>
  <Notes>41</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Office-tema</vt:lpstr>
      <vt:lpstr>RESEARCH</vt:lpstr>
      <vt:lpstr>Nobel Prize 2014</vt:lpstr>
      <vt:lpstr>Nobel Prize awarded to  former NTH students </vt:lpstr>
      <vt:lpstr>Research at NTNU – structure in this presentation</vt:lpstr>
      <vt:lpstr>Research commitment</vt:lpstr>
      <vt:lpstr>Academic full-time equivalent staff (FTEs) 2019  Teaching, research, and dissemination positions by faculty and gender</vt:lpstr>
      <vt:lpstr>Academic full-time equivalent staff (FTEs) 2019 Teaching, research, and dissemination positions by faculty and nationality </vt:lpstr>
      <vt:lpstr>Doctoral agreements spring 2020 by faculty and gender</vt:lpstr>
      <vt:lpstr>Doctoral agreements spring 2020 by faculty and nationality</vt:lpstr>
      <vt:lpstr>Doctoral degrees</vt:lpstr>
      <vt:lpstr>Doctoral degrees 2020 by faculty and gender</vt:lpstr>
      <vt:lpstr>Doctoral degrees 2020 by faculty and nationality</vt:lpstr>
      <vt:lpstr>Doctoral degrees 2020 by faculty and both gender and nationality</vt:lpstr>
      <vt:lpstr>Doctoral degrees by gender 2000-2020</vt:lpstr>
      <vt:lpstr>Research funding 2020</vt:lpstr>
      <vt:lpstr>Research funding 2020 by faculty (mill NOK)</vt:lpstr>
      <vt:lpstr>Funding from the Research Council of Norway 2020 The university sector</vt:lpstr>
      <vt:lpstr>European infrastructure </vt:lpstr>
      <vt:lpstr>National infrastructure</vt:lpstr>
      <vt:lpstr>Telenor-NTNU AI Lab</vt:lpstr>
      <vt:lpstr>Ocean Space Centre</vt:lpstr>
      <vt:lpstr>PowerPoint Presentation</vt:lpstr>
      <vt:lpstr>Health infrastructure</vt:lpstr>
      <vt:lpstr>Research instruments </vt:lpstr>
      <vt:lpstr>Participation in 2020</vt:lpstr>
      <vt:lpstr>EU – ERC</vt:lpstr>
      <vt:lpstr>The Research Council of Norway – centre activities</vt:lpstr>
      <vt:lpstr>Centres of Excellence – SFI</vt:lpstr>
      <vt:lpstr>AMOS – Centre for Autonomous  Marine Operations and Systems</vt:lpstr>
      <vt:lpstr>CBD – Centre for Biodiversity Dynamics</vt:lpstr>
      <vt:lpstr>CEMIR –  Centre of Molecular Inflammation Research</vt:lpstr>
      <vt:lpstr>The Kavli Institute for  Systems Neuroscience /  Centre for Neural Computation</vt:lpstr>
      <vt:lpstr>PoreLab – Porous Media Laboratory</vt:lpstr>
      <vt:lpstr>QuSpin – Centre for Low Dissipation Quantum Spintronics</vt:lpstr>
      <vt:lpstr>Centres for Research-based Innovation</vt:lpstr>
      <vt:lpstr>Centres for Environment-friendly Energy Research (FME)</vt:lpstr>
      <vt:lpstr>Strategic areas of research 2014–2023</vt:lpstr>
      <vt:lpstr>Strategic research area 2014–2023</vt:lpstr>
      <vt:lpstr>Strategic research area 2014–2023</vt:lpstr>
      <vt:lpstr>Strategic research area 2014–2023</vt:lpstr>
      <vt:lpstr>Strategic research area 2014–2023</vt:lpstr>
      <vt:lpstr>Enabling  technologies</vt:lpstr>
      <vt:lpstr>Enabling technology</vt:lpstr>
      <vt:lpstr>Enabling technology</vt:lpstr>
      <vt:lpstr>Enabling technology</vt:lpstr>
      <vt:lpstr>K.G. Jebsen centres</vt:lpstr>
      <vt:lpstr>NTNU Outstanding Academic Fellows Programme</vt:lpstr>
      <vt:lpstr>Onsager Fellowship Programme</vt:lpstr>
      <vt:lpstr>Results of research</vt:lpstr>
      <vt:lpstr>Doctoral degrees</vt:lpstr>
      <vt:lpstr>Doctoral degrees 2019 by faculty and gender</vt:lpstr>
      <vt:lpstr>Doctoral degrees 2019 by faculty and nationality</vt:lpstr>
      <vt:lpstr>Doctoral degrees 2019 by faculty and both gender and nationality</vt:lpstr>
      <vt:lpstr>Doctoral degrees by gender 2000-2019</vt:lpstr>
      <vt:lpstr>                </vt:lpstr>
      <vt:lpstr>Open Science</vt:lpstr>
      <vt:lpstr>PowerPoint Presentation</vt:lpstr>
      <vt:lpstr>PowerPoint Presentation</vt:lpstr>
      <vt:lpstr>PowerPoint Presentation</vt:lpstr>
      <vt:lpstr>PowerPoint Presentation</vt:lpstr>
      <vt:lpstr>PowerPoint Presentation</vt:lpstr>
      <vt:lpstr>PowerPoint Presentation</vt:lpstr>
      <vt:lpstr>Number of NTNU publications 2004–2017</vt:lpstr>
      <vt:lpstr>Number of citations per publishing period in 2006–2015</vt:lpstr>
      <vt:lpstr>Joint publication with business and industry 2012–2017</vt:lpstr>
      <vt:lpstr>Some examples of academic activity</vt:lpstr>
      <vt:lpstr>PowerPoint Presentation</vt:lpstr>
      <vt:lpstr>NTNU Cyborg</vt:lpstr>
      <vt:lpstr>IEEE Fellow</vt:lpstr>
      <vt:lpstr>European health</vt:lpstr>
      <vt:lpstr>PowerPoint Presentation</vt:lpstr>
      <vt:lpstr>Game-based learning</vt:lpstr>
      <vt:lpstr>UN Sustainable Development Goals</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Siv Ingrid Ekra</cp:lastModifiedBy>
  <cp:revision>137</cp:revision>
  <dcterms:created xsi:type="dcterms:W3CDTF">2013-06-10T16:56:09Z</dcterms:created>
  <dcterms:modified xsi:type="dcterms:W3CDTF">2021-12-10T11:40:09Z</dcterms:modified>
</cp:coreProperties>
</file>