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66" r:id="rId4"/>
    <p:sldId id="328" r:id="rId5"/>
    <p:sldId id="324" r:id="rId6"/>
    <p:sldId id="325" r:id="rId7"/>
    <p:sldId id="299" r:id="rId8"/>
    <p:sldId id="300" r:id="rId9"/>
    <p:sldId id="323" r:id="rId10"/>
    <p:sldId id="312" r:id="rId11"/>
    <p:sldId id="313" r:id="rId12"/>
    <p:sldId id="258" r:id="rId13"/>
    <p:sldId id="320" r:id="rId14"/>
    <p:sldId id="326" r:id="rId15"/>
    <p:sldId id="303" r:id="rId16"/>
    <p:sldId id="281" r:id="rId17"/>
    <p:sldId id="301" r:id="rId18"/>
    <p:sldId id="287" r:id="rId19"/>
    <p:sldId id="276" r:id="rId20"/>
    <p:sldId id="327" r:id="rId21"/>
    <p:sldId id="277" r:id="rId22"/>
    <p:sldId id="317" r:id="rId23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B98A"/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7"/>
    <p:restoredTop sz="94720"/>
  </p:normalViewPr>
  <p:slideViewPr>
    <p:cSldViewPr snapToGrid="0">
      <p:cViewPr varScale="1">
        <p:scale>
          <a:sx n="88" d="100"/>
          <a:sy n="88" d="100"/>
        </p:scale>
        <p:origin x="17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_stud_H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_stud_H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nc\Fak\2021\Siste_regstud\Reg_stud_H20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.ansatt.ntnu.no\sivek\Desktop\Kopi%20av%20&#197;rsverk_DBH_2020_grafer%20til%20pp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.ansatt.ntnu.no\sivek\Desktop\Studiepoeng,%20publ.%20UFF%20NTNU%20UiB%20UiO%20201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'Til presentasjoner'!$M$51:$M$57</c:f>
              <c:strCache>
                <c:ptCount val="7"/>
                <c:pt idx="0">
                  <c:v>Teknologi</c:v>
                </c:pt>
                <c:pt idx="1">
                  <c:v>Matematisk-naturvitenskaplige fag</c:v>
                </c:pt>
                <c:pt idx="2">
                  <c:v>Historisk-filosofiske fag</c:v>
                </c:pt>
                <c:pt idx="3">
                  <c:v>Økonomisk-administrativ utdanning </c:v>
                </c:pt>
                <c:pt idx="4">
                  <c:v>Ingeniørutdanning</c:v>
                </c:pt>
                <c:pt idx="5">
                  <c:v>Samfunnsvitenskap</c:v>
                </c:pt>
                <c:pt idx="6">
                  <c:v>Helsefag</c:v>
                </c:pt>
              </c:strCache>
            </c:strRef>
          </c:cat>
          <c:val>
            <c:numRef>
              <c:f>'Til presentasjoner'!$N$51:$N$57</c:f>
              <c:numCache>
                <c:formatCode>General</c:formatCode>
                <c:ptCount val="7"/>
                <c:pt idx="0">
                  <c:v>11075</c:v>
                </c:pt>
                <c:pt idx="1">
                  <c:v>4539</c:v>
                </c:pt>
                <c:pt idx="2">
                  <c:v>3567</c:v>
                </c:pt>
                <c:pt idx="3">
                  <c:v>3308</c:v>
                </c:pt>
                <c:pt idx="4">
                  <c:v>3305</c:v>
                </c:pt>
                <c:pt idx="5">
                  <c:v>2955</c:v>
                </c:pt>
                <c:pt idx="6">
                  <c:v>2067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8D-48EB-9C18-673ED79AD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0172439"/>
        <c:axId val="230171783"/>
      </c:barChart>
      <c:catAx>
        <c:axId val="2301724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30171783"/>
        <c:crosses val="autoZero"/>
        <c:auto val="1"/>
        <c:lblAlgn val="ctr"/>
        <c:lblOffset val="100"/>
        <c:noMultiLvlLbl val="0"/>
      </c:catAx>
      <c:valAx>
        <c:axId val="230171783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0172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'Til presentasjoner'!$O$3</c:f>
              <c:strCache>
                <c:ptCount val="1"/>
                <c:pt idx="0">
                  <c:v>Menn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'Til presentasjoner'!$N$4:$N$11</c:f>
              <c:strCache>
                <c:ptCount val="8"/>
                <c:pt idx="0">
                  <c:v>AD</c:v>
                </c:pt>
                <c:pt idx="1">
                  <c:v>HF</c:v>
                </c:pt>
                <c:pt idx="2">
                  <c:v>IE</c:v>
                </c:pt>
                <c:pt idx="3">
                  <c:v>IV</c:v>
                </c:pt>
                <c:pt idx="4">
                  <c:v>MH</c:v>
                </c:pt>
                <c:pt idx="5">
                  <c:v>NV</c:v>
                </c:pt>
                <c:pt idx="6">
                  <c:v>SU</c:v>
                </c:pt>
                <c:pt idx="7">
                  <c:v>ØK</c:v>
                </c:pt>
              </c:strCache>
            </c:strRef>
          </c:cat>
          <c:val>
            <c:numRef>
              <c:f>'Til presentasjoner'!$O$4:$O$11</c:f>
              <c:numCache>
                <c:formatCode>General</c:formatCode>
                <c:ptCount val="8"/>
                <c:pt idx="0">
                  <c:v>637</c:v>
                </c:pt>
                <c:pt idx="1">
                  <c:v>1781</c:v>
                </c:pt>
                <c:pt idx="2">
                  <c:v>5860</c:v>
                </c:pt>
                <c:pt idx="3">
                  <c:v>4543</c:v>
                </c:pt>
                <c:pt idx="4">
                  <c:v>1414</c:v>
                </c:pt>
                <c:pt idx="5">
                  <c:v>1697</c:v>
                </c:pt>
                <c:pt idx="6">
                  <c:v>2587</c:v>
                </c:pt>
                <c:pt idx="7">
                  <c:v>2647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C8-404B-8EF6-C7E49E519F5F}"/>
            </c:ext>
          </c:extLst>
        </c:ser>
        <c:ser>
          <c:idx val="1"/>
          <c:order val="1"/>
          <c:tx>
            <c:strRef>
              <c:f>'Til presentasjoner'!$P$3</c:f>
              <c:strCache>
                <c:ptCount val="1"/>
                <c:pt idx="0">
                  <c:v>Kvinner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'Til presentasjoner'!$N$4:$N$11</c:f>
              <c:strCache>
                <c:ptCount val="8"/>
                <c:pt idx="0">
                  <c:v>AD</c:v>
                </c:pt>
                <c:pt idx="1">
                  <c:v>HF</c:v>
                </c:pt>
                <c:pt idx="2">
                  <c:v>IE</c:v>
                </c:pt>
                <c:pt idx="3">
                  <c:v>IV</c:v>
                </c:pt>
                <c:pt idx="4">
                  <c:v>MH</c:v>
                </c:pt>
                <c:pt idx="5">
                  <c:v>NV</c:v>
                </c:pt>
                <c:pt idx="6">
                  <c:v>SU</c:v>
                </c:pt>
                <c:pt idx="7">
                  <c:v>ØK</c:v>
                </c:pt>
              </c:strCache>
            </c:strRef>
          </c:cat>
          <c:val>
            <c:numRef>
              <c:f>'Til presentasjoner'!$P$4:$P$11</c:f>
              <c:numCache>
                <c:formatCode>General</c:formatCode>
                <c:ptCount val="8"/>
                <c:pt idx="0">
                  <c:v>912</c:v>
                </c:pt>
                <c:pt idx="1">
                  <c:v>2426</c:v>
                </c:pt>
                <c:pt idx="2">
                  <c:v>2188</c:v>
                </c:pt>
                <c:pt idx="3">
                  <c:v>2028</c:v>
                </c:pt>
                <c:pt idx="4">
                  <c:v>5263</c:v>
                </c:pt>
                <c:pt idx="5">
                  <c:v>2057</c:v>
                </c:pt>
                <c:pt idx="6">
                  <c:v>6285</c:v>
                </c:pt>
                <c:pt idx="7">
                  <c:v>1793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C8-404B-8EF6-C7E49E519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4462263"/>
        <c:axId val="534460623"/>
      </c:barChart>
      <c:catAx>
        <c:axId val="534462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4460623"/>
        <c:crosses val="autoZero"/>
        <c:auto val="1"/>
        <c:lblAlgn val="ctr"/>
        <c:lblOffset val="100"/>
        <c:noMultiLvlLbl val="0"/>
      </c:catAx>
      <c:valAx>
        <c:axId val="534460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44622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'Til presentasjoner'!$Q$24:$Q$31</c:f>
              <c:strCache>
                <c:ptCount val="8"/>
                <c:pt idx="0">
                  <c:v>AD</c:v>
                </c:pt>
                <c:pt idx="1">
                  <c:v>HF</c:v>
                </c:pt>
                <c:pt idx="2">
                  <c:v>IE</c:v>
                </c:pt>
                <c:pt idx="3">
                  <c:v>IV</c:v>
                </c:pt>
                <c:pt idx="4">
                  <c:v>MH</c:v>
                </c:pt>
                <c:pt idx="5">
                  <c:v>NV</c:v>
                </c:pt>
                <c:pt idx="6">
                  <c:v>SU</c:v>
                </c:pt>
                <c:pt idx="7">
                  <c:v>ØK</c:v>
                </c:pt>
              </c:strCache>
            </c:strRef>
          </c:cat>
          <c:val>
            <c:numRef>
              <c:f>'Til presentasjoner'!$R$24:$R$31</c:f>
              <c:numCache>
                <c:formatCode>General</c:formatCode>
                <c:ptCount val="8"/>
                <c:pt idx="0">
                  <c:v>261</c:v>
                </c:pt>
                <c:pt idx="1">
                  <c:v>546</c:v>
                </c:pt>
                <c:pt idx="2">
                  <c:v>529</c:v>
                </c:pt>
                <c:pt idx="3">
                  <c:v>891</c:v>
                </c:pt>
                <c:pt idx="4">
                  <c:v>361</c:v>
                </c:pt>
                <c:pt idx="5">
                  <c:v>371</c:v>
                </c:pt>
                <c:pt idx="6">
                  <c:v>300</c:v>
                </c:pt>
                <c:pt idx="7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04-460C-BAA8-680522756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8583631"/>
        <c:axId val="538580351"/>
      </c:barChart>
      <c:catAx>
        <c:axId val="538583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8580351"/>
        <c:crosses val="autoZero"/>
        <c:auto val="1"/>
        <c:lblAlgn val="ctr"/>
        <c:lblOffset val="100"/>
        <c:noMultiLvlLbl val="0"/>
      </c:catAx>
      <c:valAx>
        <c:axId val="53858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8583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'årsverk type stilling'!$A$6:$B$6</c:f>
              <c:strCache>
                <c:ptCount val="2"/>
                <c:pt idx="0">
                  <c:v>Andre stillinger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'årsverk type stilling'!$C$6</c:f>
              <c:numCache>
                <c:formatCode>General</c:formatCode>
                <c:ptCount val="1"/>
                <c:pt idx="0">
                  <c:v>77.2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E-4C72-9932-CDAAAFB84DD3}"/>
            </c:ext>
          </c:extLst>
        </c:ser>
        <c:ser>
          <c:idx val="1"/>
          <c:order val="1"/>
          <c:tx>
            <c:strRef>
              <c:f>'årsverk type stilling'!$A$7:$B$7</c:f>
              <c:strCache>
                <c:ptCount val="2"/>
                <c:pt idx="0">
                  <c:v>Drifts- og vedlikeholdsstillinger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'årsverk type stilling'!$C$7</c:f>
              <c:numCache>
                <c:formatCode>General</c:formatCode>
                <c:ptCount val="1"/>
                <c:pt idx="0">
                  <c:v>237.95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5E-4C72-9932-CDAAAFB84DD3}"/>
            </c:ext>
          </c:extLst>
        </c:ser>
        <c:ser>
          <c:idx val="2"/>
          <c:order val="2"/>
          <c:tx>
            <c:strRef>
              <c:f>'årsverk type stilling'!$A$8:$B$8</c:f>
              <c:strCache>
                <c:ptCount val="2"/>
                <c:pt idx="0">
                  <c:v>Administrative stillinger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'årsverk type stilling'!$C$8</c:f>
              <c:numCache>
                <c:formatCode>General</c:formatCode>
                <c:ptCount val="1"/>
                <c:pt idx="0">
                  <c:v>1554.03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5E-4C72-9932-CDAAAFB84DD3}"/>
            </c:ext>
          </c:extLst>
        </c:ser>
        <c:ser>
          <c:idx val="3"/>
          <c:order val="3"/>
          <c:tx>
            <c:strRef>
              <c:f>'årsverk type stilling'!$A$9:$B$9</c:f>
              <c:strCache>
                <c:ptCount val="2"/>
                <c:pt idx="0">
                  <c:v>Støttestillinger for undervisning, forskning og formidling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'årsverk type stilling'!$C$9</c:f>
              <c:numCache>
                <c:formatCode>General</c:formatCode>
                <c:ptCount val="1"/>
                <c:pt idx="0">
                  <c:v>834.63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5E-4C72-9932-CDAAAFB84DD3}"/>
            </c:ext>
          </c:extLst>
        </c:ser>
        <c:ser>
          <c:idx val="4"/>
          <c:order val="4"/>
          <c:tx>
            <c:strRef>
              <c:f>'årsverk type stilling'!$A$10:$B$10</c:f>
              <c:strCache>
                <c:ptCount val="2"/>
                <c:pt idx="0">
                  <c:v>Undervisnings-, forsknings- og formidlingsstillinger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'årsverk type stilling'!$C$10</c:f>
              <c:numCache>
                <c:formatCode>General</c:formatCode>
                <c:ptCount val="1"/>
                <c:pt idx="0">
                  <c:v>5057.92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5E-4C72-9932-CDAAAFB84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8440968"/>
        <c:axId val="258440576"/>
      </c:barChart>
      <c:catAx>
        <c:axId val="258440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440576"/>
        <c:crosses val="autoZero"/>
        <c:auto val="1"/>
        <c:lblAlgn val="ctr"/>
        <c:lblOffset val="100"/>
        <c:noMultiLvlLbl val="0"/>
      </c:catAx>
      <c:valAx>
        <c:axId val="258440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58440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'Ark1'!$B$3</c:f>
              <c:strCache>
                <c:ptCount val="1"/>
                <c:pt idx="0">
                  <c:v>NTNU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'Ark1'!$C$2:$E$2</c:f>
              <c:strCache>
                <c:ptCount val="3"/>
                <c:pt idx="0">
                  <c:v>Faglige årsverk</c:v>
                </c:pt>
                <c:pt idx="1">
                  <c:v>Studiepoeng</c:v>
                </c:pt>
                <c:pt idx="2">
                  <c:v>Publiseringspoeng</c:v>
                </c:pt>
              </c:strCache>
            </c:strRef>
          </c:cat>
          <c:val>
            <c:numRef>
              <c:f>'Ark1'!$C$3:$E$3</c:f>
              <c:numCache>
                <c:formatCode>0%</c:formatCode>
                <c:ptCount val="3"/>
                <c:pt idx="0">
                  <c:v>0.20177626071344121</c:v>
                </c:pt>
                <c:pt idx="1">
                  <c:v>0.15802737509646422</c:v>
                </c:pt>
                <c:pt idx="2">
                  <c:v>0.21197026334579361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3-44B7-A867-764BE7B4C7C7}"/>
            </c:ext>
          </c:extLst>
        </c:ser>
        <c:ser>
          <c:idx val="1"/>
          <c:order val="1"/>
          <c:tx>
            <c:strRef>
              <c:f>'Ark1'!$B$4</c:f>
              <c:strCache>
                <c:ptCount val="1"/>
                <c:pt idx="0">
                  <c:v>UiB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'Ark1'!$C$2:$E$2</c:f>
              <c:strCache>
                <c:ptCount val="3"/>
                <c:pt idx="0">
                  <c:v>Faglige årsverk</c:v>
                </c:pt>
                <c:pt idx="1">
                  <c:v>Studiepoeng</c:v>
                </c:pt>
                <c:pt idx="2">
                  <c:v>Publiseringspoeng</c:v>
                </c:pt>
              </c:strCache>
            </c:strRef>
          </c:cat>
          <c:val>
            <c:numRef>
              <c:f>'Ark1'!$C$4:$E$4</c:f>
              <c:numCache>
                <c:formatCode>0%</c:formatCode>
                <c:ptCount val="3"/>
                <c:pt idx="0">
                  <c:v>0.10129583893248674</c:v>
                </c:pt>
                <c:pt idx="1">
                  <c:v>6.4425683640802131E-2</c:v>
                </c:pt>
                <c:pt idx="2">
                  <c:v>0.13537737830232263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D3-44B7-A867-764BE7B4C7C7}"/>
            </c:ext>
          </c:extLst>
        </c:ser>
        <c:ser>
          <c:idx val="2"/>
          <c:order val="2"/>
          <c:tx>
            <c:strRef>
              <c:f>'Ark1'!$B$5</c:f>
              <c:strCache>
                <c:ptCount val="1"/>
                <c:pt idx="0">
                  <c:v>UiO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'Ark1'!$C$2:$E$2</c:f>
              <c:strCache>
                <c:ptCount val="3"/>
                <c:pt idx="0">
                  <c:v>Faglige årsverk</c:v>
                </c:pt>
                <c:pt idx="1">
                  <c:v>Studiepoeng</c:v>
                </c:pt>
                <c:pt idx="2">
                  <c:v>Publiseringspoeng</c:v>
                </c:pt>
              </c:strCache>
            </c:strRef>
          </c:cat>
          <c:val>
            <c:numRef>
              <c:f>'Ark1'!$C$5:$E$5</c:f>
              <c:numCache>
                <c:formatCode>0%</c:formatCode>
                <c:ptCount val="3"/>
                <c:pt idx="0">
                  <c:v>0.16741250569527621</c:v>
                </c:pt>
                <c:pt idx="1">
                  <c:v>0.10360640312088393</c:v>
                </c:pt>
                <c:pt idx="2">
                  <c:v>0.26427401402830863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D3-44B7-A867-764BE7B4C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592112"/>
        <c:axId val="635593424"/>
      </c:barChart>
      <c:catAx>
        <c:axId val="63559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5593424"/>
        <c:crosses val="autoZero"/>
        <c:auto val="1"/>
        <c:lblAlgn val="ctr"/>
        <c:lblOffset val="100"/>
        <c:noMultiLvlLbl val="0"/>
      </c:catAx>
      <c:valAx>
        <c:axId val="63559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559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F90A2-D9B3-B147-86A6-8ADAA0F76566}" type="datetimeFigureOut">
              <a:rPr lang="nb-NO" smtClean="0"/>
              <a:t>14.04.2023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FBF5A-3740-7549-A80E-E7BEA2B7E3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738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Utsagnet om at vi ”utdanner flest lærere” belegges på følgende måte: Det fusjonerte NTNU har både PPU-utdanning, lektorutdanning, GLU-utdanning (1-7 og 5-10) og yrkesfaglærerutdanning. I 2016 utdannet NTNU ifølge DBH 571 lærere, mens HIOA utdannet 498.  Her har vi ikke tatt med barnehagelærerutdanningen (hvor HIOA har 171 og NTNU ingen) </a:t>
            </a:r>
          </a:p>
          <a:p>
            <a:r>
              <a:rPr lang="nb-NO">
                <a:cs typeface="Calibri"/>
              </a:rPr>
              <a:t>R</a:t>
            </a:r>
          </a:p>
          <a:p>
            <a:r>
              <a:rPr lang="nb-NO">
                <a:cs typeface="Calibri"/>
              </a:rPr>
              <a:t>371 gradsgivende studieprogrammer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24A4-EF8F-4F95-9C4A-FBFE475D5F48}" type="slidenum">
              <a:rPr lang="nb-NO" smtClean="0">
                <a:solidFill>
                  <a:prstClr val="black"/>
                </a:solidFill>
              </a:rPr>
              <a:pPr/>
              <a:t>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99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NTNU </a:t>
            </a:r>
            <a:r>
              <a:rPr lang="nb-NO" err="1"/>
              <a:t>Discovery</a:t>
            </a:r>
            <a:r>
              <a:rPr lang="nb-NO" baseline="0"/>
              <a:t> – 10 millioner per år med ramme på 1 </a:t>
            </a:r>
            <a:r>
              <a:rPr lang="nb-NO" baseline="0" err="1"/>
              <a:t>mnok</a:t>
            </a:r>
            <a:r>
              <a:rPr lang="nb-NO" baseline="0"/>
              <a:t> per hovedprosjekt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0121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Andre viktige samarbeidspartnere i tillegg til SINTEF: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St. Olavs Hospital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NTNU Samfunnsforskning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Senter for omsorgsforskning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Møreforsking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Smartgrid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Næringslivet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54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3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THES</a:t>
            </a:r>
            <a:r>
              <a:rPr lang="nb-NO" altLang="nb-NO" sz="1300" b="1" baseline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regnes som den beste og mest prestisjefylte rangeringen.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10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</a:t>
            </a:r>
            <a:r>
              <a:rPr lang="da-DK" altLang="nb-NO" sz="110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nnenfor forskning og utdanning utgjør her «omdømme» til sammen 33 % av scoren for hvert universitet.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a-DK" altLang="nb-NO" sz="1100">
                <a:solidFill>
                  <a:srgbClr val="FFFF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Resultatene baseres på en spørreundersøkelse blant 17.500 akademikere fra hele verden.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a-DK" altLang="nb-NO" sz="1100">
              <a:solidFill>
                <a:srgbClr val="FFFF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300" b="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NTNU scorer dårlig i</a:t>
            </a: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denne omdømmeundersøkelsen.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Hadde vi gjort det like godt her som antall forskningssiteringer tilsier,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11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viser beregninger at vi ville havnet i gruppen nr. 135–140 i verden.</a:t>
            </a:r>
            <a:endParaRPr lang="da-DK" altLang="nb-NO" sz="1800">
              <a:solidFill>
                <a:srgbClr val="1E1C1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A51FE-A553-498F-B791-C38D11C6791C}" type="slidenum">
              <a:rPr lang="nb-NO" smtClean="0">
                <a:solidFill>
                  <a:prstClr val="black"/>
                </a:solidFill>
              </a:rPr>
              <a:pPr/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05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64935-61D9-47D3-B6C8-C22B2486DFC7}" type="slidenum">
              <a:rPr lang="nb-NO" smtClean="0">
                <a:solidFill>
                  <a:prstClr val="black"/>
                </a:solidFill>
              </a:rPr>
              <a:pPr/>
              <a:t>19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7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Antall førsteprioritetssøkere totalt</a:t>
            </a:r>
            <a:r>
              <a:rPr lang="nb-NO" baseline="0"/>
              <a:t> (inkludert lokale opptak): 51 170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176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(Inkludere også studenter i forkurs ol)</a:t>
            </a:r>
          </a:p>
          <a:p>
            <a:r>
              <a:rPr lang="nb-NO"/>
              <a:t>HF – Det humanistiske</a:t>
            </a:r>
            <a:r>
              <a:rPr lang="nb-NO" baseline="0"/>
              <a:t> fakultet</a:t>
            </a:r>
          </a:p>
          <a:p>
            <a:r>
              <a:rPr lang="nb-NO" baseline="0"/>
              <a:t>AD – Fakultet for arkitektur og design</a:t>
            </a:r>
          </a:p>
          <a:p>
            <a:r>
              <a:rPr lang="nb-NO" baseline="0"/>
              <a:t>IE – Fakultet for informasjonsteknologi og elektroteknikk</a:t>
            </a:r>
          </a:p>
          <a:p>
            <a:r>
              <a:rPr lang="nb-NO" baseline="0"/>
              <a:t>IV – Fakultet for ingeniørvitenskap</a:t>
            </a:r>
          </a:p>
          <a:p>
            <a:r>
              <a:rPr lang="nb-NO" baseline="0"/>
              <a:t>MH – Fakultet for medisin og helsevitenskap</a:t>
            </a:r>
          </a:p>
          <a:p>
            <a:r>
              <a:rPr lang="nb-NO" baseline="0"/>
              <a:t>NV – Fakultet for naturvitenskap</a:t>
            </a:r>
          </a:p>
          <a:p>
            <a:r>
              <a:rPr lang="nb-NO" baseline="0"/>
              <a:t>SU – Fakultet for samfunns- og utdanningsvitenskap</a:t>
            </a:r>
          </a:p>
          <a:p>
            <a:r>
              <a:rPr lang="nb-NO" baseline="0"/>
              <a:t>ØK – Fakultet for økonom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34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HF – Det humanistiske</a:t>
            </a:r>
            <a:r>
              <a:rPr lang="nb-NO" baseline="0"/>
              <a:t> fakultet</a:t>
            </a:r>
          </a:p>
          <a:p>
            <a:r>
              <a:rPr lang="nb-NO" baseline="0"/>
              <a:t>AD – Fakultet for arkitektur og design</a:t>
            </a:r>
          </a:p>
          <a:p>
            <a:r>
              <a:rPr lang="nb-NO" baseline="0"/>
              <a:t>IE – Fakultet for informasjonsteknologi og elektroteknikk</a:t>
            </a:r>
          </a:p>
          <a:p>
            <a:r>
              <a:rPr lang="nb-NO" baseline="0"/>
              <a:t>IV – Fakultet for ingeniørvitenskap</a:t>
            </a:r>
          </a:p>
          <a:p>
            <a:r>
              <a:rPr lang="nb-NO" baseline="0"/>
              <a:t>MH – Fakultet for medisin og helsevitenskap</a:t>
            </a:r>
          </a:p>
          <a:p>
            <a:r>
              <a:rPr lang="nb-NO" baseline="0"/>
              <a:t>NV – Fakultet for naturvitenskap</a:t>
            </a:r>
          </a:p>
          <a:p>
            <a:r>
              <a:rPr lang="nb-NO" baseline="0"/>
              <a:t>SU – Fakultet for samfunns- og utdanningsvitenskap</a:t>
            </a:r>
          </a:p>
          <a:p>
            <a:r>
              <a:rPr lang="nb-NO" baseline="0"/>
              <a:t>ØK – Fakultet for økonomi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679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2020: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Andre 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77,2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Drifts- og vedlikeholdsstillinger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237,95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Administrative 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1554,03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Støttestillinger for undervisning, forskning og formidling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834,63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Undervisnings-, forsknings- og formidlingsstillinger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5057,92</a:t>
            </a:r>
            <a:r>
              <a:rPr lang="nb-NO" dirty="0"/>
              <a:t> </a:t>
            </a:r>
          </a:p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Sum</a:t>
            </a:r>
            <a:r>
              <a:rPr lang="nb-NO" dirty="0"/>
              <a:t> 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7761,73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47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Faglige</a:t>
            </a:r>
            <a:r>
              <a:rPr lang="nb-NO" baseline="0"/>
              <a:t> årsverk</a:t>
            </a:r>
          </a:p>
          <a:p>
            <a:r>
              <a:rPr lang="nb-NO" baseline="0"/>
              <a:t>NTNU: 20 %</a:t>
            </a:r>
          </a:p>
          <a:p>
            <a:r>
              <a:rPr lang="nb-NO" baseline="0"/>
              <a:t>UiB: 10 %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UiO: 17 % </a:t>
            </a:r>
          </a:p>
          <a:p>
            <a:endParaRPr lang="nb-NO" baseline="0"/>
          </a:p>
          <a:p>
            <a:r>
              <a:rPr lang="nb-NO" baseline="0"/>
              <a:t>Studiepoeng</a:t>
            </a:r>
          </a:p>
          <a:p>
            <a:r>
              <a:rPr lang="nb-NO" baseline="0"/>
              <a:t>NTNU: 16 %</a:t>
            </a:r>
          </a:p>
          <a:p>
            <a:r>
              <a:rPr lang="nb-NO" baseline="0"/>
              <a:t>UiB: 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UiO: 10 %</a:t>
            </a:r>
          </a:p>
          <a:p>
            <a:endParaRPr lang="nb-NO" baseline="0"/>
          </a:p>
          <a:p>
            <a:r>
              <a:rPr lang="nb-NO" baseline="0"/>
              <a:t>Publiseringspoeng</a:t>
            </a:r>
          </a:p>
          <a:p>
            <a:r>
              <a:rPr lang="nb-NO" baseline="0"/>
              <a:t>NTNU: 21 %</a:t>
            </a:r>
          </a:p>
          <a:p>
            <a:r>
              <a:rPr lang="nb-NO" baseline="0"/>
              <a:t>UiB: 14 %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UiO: 26 %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97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Fra visjon til handlekraft</a:t>
            </a:r>
            <a:r>
              <a:rPr lang="nb-NO"/>
              <a:t>:</a:t>
            </a:r>
          </a:p>
          <a:p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Verden har gjennom FN blitt enige om 17 bærekraftmål. </a:t>
            </a:r>
          </a:p>
          <a:p>
            <a:endParaRPr lang="nb-NO"/>
          </a:p>
          <a:p>
            <a:r>
              <a:rPr lang="nb-NO"/>
              <a:t>NTNU har bidratt til </a:t>
            </a:r>
            <a:r>
              <a:rPr lang="nb-NO" i="1"/>
              <a:t>kunnskap for en bedre verden </a:t>
            </a:r>
            <a:r>
              <a:rPr lang="nb-NO"/>
              <a:t>gjennom tydelig å prioritere innsats og ressurser i tråd med FNs bærekraftmål.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B847E-1481-4ABB-B831-C4DA79990C1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788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Andre viktige samarbeidspartnere i tillegg til SINTEF: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St. Olavs Hospital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NTNU Samfunnsforskning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Senter for omsorgsforskning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Møreforsking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Smartgrid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Næringslivet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94A4-99E0-4DAF-B0D3-78C26FE6337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8616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Åpen vitenskap: </a:t>
            </a:r>
            <a:r>
              <a:rPr lang="nb-NO" i="1"/>
              <a:t>åpen og fri deling av kunnskap. </a:t>
            </a:r>
            <a:r>
              <a:rPr lang="nb-NO" i="0"/>
              <a:t>Men åpen vitenskap har mottoet «Så åpent som mulig, så lukket som nødvendig», og vektlegger ansvarlig og etisk vitenskap, og balansering av ulike hensyn. </a:t>
            </a:r>
            <a:r>
              <a:rPr lang="nb-NO"/>
              <a:t>Dette er i tråd med NTNUs «Kunnskap for en bedre verden».</a:t>
            </a:r>
          </a:p>
          <a:p>
            <a:r>
              <a:rPr lang="nb-NO"/>
              <a:t>NTNU vil fremheve fire essensielle verdier og ideal som grunnlag for arbeidet med åpen vitenskap:</a:t>
            </a:r>
          </a:p>
          <a:p>
            <a:r>
              <a:rPr lang="nb-NO"/>
              <a:t>-Samarbeid: Forskning skjer i samspill med andre, og bygger videre på eksisterende kunnskap som andre har bidratt med</a:t>
            </a:r>
          </a:p>
          <a:p>
            <a:r>
              <a:rPr lang="nb-NO"/>
              <a:t>-Formidling: Forskningsresultater skal deles og gjøres tilgjengelige, både for andre forskere og resten av samfunnet</a:t>
            </a:r>
          </a:p>
          <a:p>
            <a:r>
              <a:rPr lang="nb-NO"/>
              <a:t>-Transparens: Åpenhet om forskningsprosessen fra begynnelse til slutt, inkludert metodikk, prosedyrer, resultater og etiske hensyn, for å sikre kvalitet og integritet</a:t>
            </a:r>
          </a:p>
          <a:p>
            <a:r>
              <a:rPr lang="nb-NO"/>
              <a:t>-</a:t>
            </a:r>
            <a:r>
              <a:rPr lang="nb-NO" err="1"/>
              <a:t>Reproduserbarhet</a:t>
            </a:r>
            <a:r>
              <a:rPr lang="nb-NO"/>
              <a:t>: Forskningsresultater bør kunne valideres og reproduseres</a:t>
            </a:r>
          </a:p>
          <a:p>
            <a:r>
              <a:rPr lang="nb-NO"/>
              <a:t>Åpen forskning = God forskning!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F550F-E1FD-4FCE-BDB6-D169D056324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55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008061"/>
            <a:ext cx="7772400" cy="675821"/>
          </a:xfrm>
          <a:prstGeom prst="rect">
            <a:avLst/>
          </a:prstGeom>
        </p:spPr>
        <p:txBody>
          <a:bodyPr anchor="t" anchorCtr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2733866"/>
            <a:ext cx="77724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1" y="4815936"/>
            <a:ext cx="342081" cy="273844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13B4243-673D-8446-80E9-474870DD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85" y="298339"/>
            <a:ext cx="8418747" cy="648512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E35FA2-62CD-F64A-A367-5A26CCC5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85" y="1010266"/>
            <a:ext cx="8418747" cy="361377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4815936"/>
            <a:ext cx="426966" cy="27384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959970DA-EE83-6D4C-A7D9-24270734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19" y="205979"/>
            <a:ext cx="82296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22250DC5-D43E-DF47-8946-58034554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219" y="1444342"/>
            <a:ext cx="4040188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4938533B-98B9-FE49-BD38-3FE354B5D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68045" y="964522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AAE60141-BB9F-7A45-AD28-419E73408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68045" y="1444342"/>
            <a:ext cx="4041775" cy="3363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DE388575-68AB-9547-8F46-F2D9AF39D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218" y="964521"/>
            <a:ext cx="4041775" cy="47982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23849" y="205979"/>
            <a:ext cx="8458815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3849" y="936523"/>
            <a:ext cx="8458815" cy="365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1FCAE9-E6CF-CA49-A956-CEDD084795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3180" y="4800918"/>
            <a:ext cx="2520045" cy="2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emf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nu.no/forskning/samarbeid-sintef" TargetMode="Externa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highereducation.com/features/universities-with-biggest-corporate-link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9.xml"/><Relationship Id="rId12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hyperlink" Target="https://www.ntnu.no/ansatte/anne.k.borresen" TargetMode="External"/><Relationship Id="rId18" Type="http://schemas.openxmlformats.org/officeDocument/2006/relationships/hyperlink" Target="http://www.ntnu.no/ansatte/olav.bolland" TargetMode="External"/><Relationship Id="rId26" Type="http://schemas.openxmlformats.org/officeDocument/2006/relationships/image" Target="../media/image58.png"/><Relationship Id="rId39" Type="http://schemas.openxmlformats.org/officeDocument/2006/relationships/image" Target="../media/image63.jpeg"/><Relationship Id="rId3" Type="http://schemas.openxmlformats.org/officeDocument/2006/relationships/image" Target="../media/image51.jpeg"/><Relationship Id="rId21" Type="http://schemas.microsoft.com/office/2007/relationships/hdphoto" Target="../media/hdphoto5.wdp"/><Relationship Id="rId34" Type="http://schemas.microsoft.com/office/2007/relationships/hdphoto" Target="../media/hdphoto9.wdp"/><Relationship Id="rId42" Type="http://schemas.openxmlformats.org/officeDocument/2006/relationships/image" Target="../media/image65.png"/><Relationship Id="rId7" Type="http://schemas.openxmlformats.org/officeDocument/2006/relationships/hyperlink" Target="https://www.ntnu.no/ansatte/annells" TargetMode="External"/><Relationship Id="rId12" Type="http://schemas.microsoft.com/office/2007/relationships/hdphoto" Target="../media/hdphoto3.wdp"/><Relationship Id="rId17" Type="http://schemas.openxmlformats.org/officeDocument/2006/relationships/hyperlink" Target="https://www.ntnu.no/ansatte/tine.hestbek" TargetMode="External"/><Relationship Id="rId25" Type="http://schemas.openxmlformats.org/officeDocument/2006/relationships/hyperlink" Target="https://www.ntnu.no/ansatte/hans.stenoien" TargetMode="External"/><Relationship Id="rId33" Type="http://schemas.openxmlformats.org/officeDocument/2006/relationships/image" Target="../media/image60.jpeg"/><Relationship Id="rId38" Type="http://schemas.microsoft.com/office/2007/relationships/hdphoto" Target="../media/hdphoto11.wdp"/><Relationship Id="rId2" Type="http://schemas.openxmlformats.org/officeDocument/2006/relationships/image" Target="../media/image50.jpg"/><Relationship Id="rId16" Type="http://schemas.openxmlformats.org/officeDocument/2006/relationships/hyperlink" Target="http://www.ntnu.no/ansatte/oyvind.w.gregersen" TargetMode="External"/><Relationship Id="rId20" Type="http://schemas.openxmlformats.org/officeDocument/2006/relationships/image" Target="../media/image56.jpeg"/><Relationship Id="rId29" Type="http://schemas.openxmlformats.org/officeDocument/2006/relationships/hyperlink" Target="https://www.ntnu.no/ansatte/bjorn.haugstad" TargetMode="External"/><Relationship Id="rId41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tnu.no/ansatte/anne.borg" TargetMode="External"/><Relationship Id="rId11" Type="http://schemas.openxmlformats.org/officeDocument/2006/relationships/image" Target="../media/image54.png"/><Relationship Id="rId24" Type="http://schemas.microsoft.com/office/2007/relationships/hdphoto" Target="../media/hdphoto6.wdp"/><Relationship Id="rId32" Type="http://schemas.openxmlformats.org/officeDocument/2006/relationships/hyperlink" Target="https://www.ntnu.no/ansatte/marit.reitan" TargetMode="External"/><Relationship Id="rId37" Type="http://schemas.openxmlformats.org/officeDocument/2006/relationships/image" Target="../media/image62.jpeg"/><Relationship Id="rId40" Type="http://schemas.microsoft.com/office/2007/relationships/hdphoto" Target="../media/hdphoto12.wdp"/><Relationship Id="rId5" Type="http://schemas.openxmlformats.org/officeDocument/2006/relationships/image" Target="../media/image52.png"/><Relationship Id="rId15" Type="http://schemas.microsoft.com/office/2007/relationships/hdphoto" Target="../media/hdphoto4.wdp"/><Relationship Id="rId23" Type="http://schemas.openxmlformats.org/officeDocument/2006/relationships/image" Target="../media/image57.png"/><Relationship Id="rId28" Type="http://schemas.openxmlformats.org/officeDocument/2006/relationships/hyperlink" Target="https://innsida.ntnu.no/person/torilh" TargetMode="External"/><Relationship Id="rId36" Type="http://schemas.microsoft.com/office/2007/relationships/hdphoto" Target="../media/hdphoto10.wdp"/><Relationship Id="rId10" Type="http://schemas.openxmlformats.org/officeDocument/2006/relationships/hyperlink" Target="https://www.ntnu.no/ansatte/siri.forsmo" TargetMode="External"/><Relationship Id="rId19" Type="http://schemas.openxmlformats.org/officeDocument/2006/relationships/hyperlink" Target="https://www.ntnu.no/ansatte/ingrid.schjolberg" TargetMode="External"/><Relationship Id="rId31" Type="http://schemas.microsoft.com/office/2007/relationships/hdphoto" Target="../media/hdphoto8.wdp"/><Relationship Id="rId44" Type="http://schemas.openxmlformats.org/officeDocument/2006/relationships/image" Target="../media/image66.jp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55.jpeg"/><Relationship Id="rId22" Type="http://schemas.openxmlformats.org/officeDocument/2006/relationships/hyperlink" Target="https://www.ntnu.no/ansatte/marianne.skjulhaug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59.png"/><Relationship Id="rId35" Type="http://schemas.openxmlformats.org/officeDocument/2006/relationships/image" Target="../media/image61.jpeg"/><Relationship Id="rId43" Type="http://schemas.openxmlformats.org/officeDocument/2006/relationships/hyperlink" Target="https://www.ntnu.no/ansatte/tor.grand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145143" y="-149621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ctrTitle"/>
          </p:nvPr>
        </p:nvSpPr>
        <p:spPr>
          <a:xfrm>
            <a:off x="514956" y="1775798"/>
            <a:ext cx="8114088" cy="646331"/>
          </a:xfrm>
        </p:spPr>
        <p:txBody>
          <a:bodyPr/>
          <a:lstStyle/>
          <a:p>
            <a:pPr algn="ctr"/>
            <a:r>
              <a:rPr lang="nb-NO">
                <a:solidFill>
                  <a:schemeClr val="bg1"/>
                </a:solidFill>
              </a:rPr>
              <a:t>KORT OM NTNU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89D61C2-2E0E-8541-A434-8E4817E3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15" y="754213"/>
            <a:ext cx="5406359" cy="43329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BAEFC2D-481C-AE45-8000-F807FA93F64E}"/>
              </a:ext>
            </a:extLst>
          </p:cNvPr>
          <p:cNvSpPr txBox="1"/>
          <p:nvPr/>
        </p:nvSpPr>
        <p:spPr>
          <a:xfrm>
            <a:off x="3232205" y="3769205"/>
            <a:ext cx="2679590" cy="671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>
                <a:solidFill>
                  <a:schemeClr val="bg1"/>
                </a:solidFill>
              </a:rPr>
              <a:t>Trondheim  |  Gjøvik  |  Ålesund</a:t>
            </a:r>
          </a:p>
          <a:p>
            <a:pPr algn="ctr">
              <a:lnSpc>
                <a:spcPct val="200000"/>
              </a:lnSpc>
            </a:pPr>
            <a:r>
              <a:rPr lang="nb-NO" sz="1400">
                <a:solidFill>
                  <a:schemeClr val="bg1"/>
                </a:solidFill>
              </a:rPr>
              <a:t>NTNUs kontor i Brussel</a:t>
            </a:r>
            <a:endParaRPr lang="nb-NO" sz="14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D3E5B6C-5FB1-B64E-85CE-2B4D77865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61" y="3320978"/>
            <a:ext cx="1970525" cy="345311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C15A3A90-5814-6448-8310-2805F3C5F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56" y="2318766"/>
            <a:ext cx="8114089" cy="598097"/>
          </a:xfrm>
        </p:spPr>
        <p:txBody>
          <a:bodyPr>
            <a:normAutofit/>
          </a:bodyPr>
          <a:lstStyle/>
          <a:p>
            <a:pPr algn="ctr"/>
            <a:r>
              <a:rPr lang="nb-NO">
                <a:solidFill>
                  <a:schemeClr val="bg1">
                    <a:lumMod val="85000"/>
                  </a:schemeClr>
                </a:solidFill>
              </a:rPr>
              <a:t>Norges teknisk-naturvitenskapelige universitet</a:t>
            </a: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700"/>
              <a:t>NTNUs andel av sektoren i 2017</a:t>
            </a:r>
          </a:p>
        </p:txBody>
      </p:sp>
      <p:graphicFrame>
        <p:nvGraphicFramePr>
          <p:cNvPr id="4" name="Diagram 3"/>
          <p:cNvGraphicFramePr>
            <a:graphicFrameLocks/>
          </p:cNvGraphicFramePr>
          <p:nvPr/>
        </p:nvGraphicFramePr>
        <p:xfrm>
          <a:off x="694267" y="1062302"/>
          <a:ext cx="6239933" cy="361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2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5" y="894289"/>
            <a:ext cx="1150217" cy="115021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479" y="894289"/>
            <a:ext cx="1150217" cy="115021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15" y="894289"/>
            <a:ext cx="1150217" cy="115021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72" y="894289"/>
            <a:ext cx="1150217" cy="1150217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798" y="894289"/>
            <a:ext cx="1150217" cy="115021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871" y="894289"/>
            <a:ext cx="1150217" cy="1150217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5" y="2159755"/>
            <a:ext cx="1150217" cy="1150217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749" y="2167504"/>
            <a:ext cx="1150217" cy="11502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931" y="2167503"/>
            <a:ext cx="1150217" cy="115021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71" y="2167502"/>
            <a:ext cx="1150217" cy="1150217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760" y="2167501"/>
            <a:ext cx="1150217" cy="1150217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21" y="2167501"/>
            <a:ext cx="1150217" cy="1150217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5" y="3425219"/>
            <a:ext cx="1150217" cy="1150217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920" y="3432969"/>
            <a:ext cx="1150217" cy="1150217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931" y="3432968"/>
            <a:ext cx="1150217" cy="1150217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444" y="3432966"/>
            <a:ext cx="1150217" cy="1150217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760" y="3432965"/>
            <a:ext cx="1150217" cy="1150217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351708" y="37038"/>
            <a:ext cx="78778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700">
                <a:solidFill>
                  <a:srgbClr val="1C3148"/>
                </a:solidFill>
              </a:rPr>
              <a:t>NTNU vil bidra aktivt til å nå FNs bærekraftmål</a:t>
            </a:r>
            <a:endParaRPr lang="en-US" sz="2700">
              <a:solidFill>
                <a:srgbClr val="1C3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3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7420" y="170506"/>
            <a:ext cx="7886700" cy="656053"/>
          </a:xfrm>
        </p:spPr>
        <p:txBody>
          <a:bodyPr>
            <a:normAutofit/>
          </a:bodyPr>
          <a:lstStyle/>
          <a:p>
            <a:r>
              <a:rPr lang="nb-NO" sz="2700"/>
              <a:t>Forskning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7420" y="826558"/>
            <a:ext cx="8687708" cy="220402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285750" indent="-285750"/>
            <a:r>
              <a:rPr lang="nb-NO" sz="1550" dirty="0"/>
              <a:t>Deltar i 263 Horisont 2020-prosjekter og er tildelt 27 ERC </a:t>
            </a:r>
            <a:r>
              <a:rPr lang="nb-NO" sz="1550" dirty="0" err="1"/>
              <a:t>grants</a:t>
            </a:r>
            <a:endParaRPr lang="nb-NO" sz="1550" dirty="0"/>
          </a:p>
          <a:p>
            <a:pPr marL="285750" indent="-285750"/>
            <a:r>
              <a:rPr lang="nb-NO" sz="1550" dirty="0"/>
              <a:t>Har hentet 800 mill. kroner fra Horisont 2020-programmet</a:t>
            </a:r>
          </a:p>
          <a:p>
            <a:pPr marL="285750" indent="-285750"/>
            <a:r>
              <a:rPr lang="nb-NO" sz="1575" dirty="0"/>
              <a:t>Er den institusjonen som henter mest midler fra Norges forskningsråd</a:t>
            </a:r>
          </a:p>
          <a:p>
            <a:pPr marL="285750" indent="-285750"/>
            <a:r>
              <a:rPr lang="nb-NO" sz="1550" dirty="0"/>
              <a:t>Vertskap eller partner for 46 større forskningssentra: SFF, SFI, FME</a:t>
            </a:r>
          </a:p>
          <a:p>
            <a:pPr marL="285750" indent="-285750"/>
            <a:r>
              <a:rPr lang="nb-NO" sz="1550" dirty="0"/>
              <a:t>399 doktorgrader avlagt i 2022</a:t>
            </a:r>
          </a:p>
          <a:p>
            <a:pPr marL="285750" indent="-285750"/>
            <a:r>
              <a:rPr lang="nb-NO" sz="1550" dirty="0"/>
              <a:t>Interne satsinger for å utvikle og rekruttere toppforskere</a:t>
            </a:r>
            <a:endParaRPr lang="nb-NO" dirty="0"/>
          </a:p>
          <a:p>
            <a:pPr marL="285750" indent="-285750"/>
            <a:r>
              <a:rPr lang="nb-NO" sz="1575" dirty="0"/>
              <a:t>Tematiske satsingsområder og muliggjørende teknologier i 2014–2023: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33" y="3341408"/>
            <a:ext cx="827202" cy="1088597"/>
          </a:xfrm>
          <a:prstGeom prst="rect">
            <a:avLst/>
          </a:prstGeom>
        </p:spPr>
      </p:pic>
      <p:pic>
        <p:nvPicPr>
          <p:cNvPr id="18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676" y="3338062"/>
            <a:ext cx="831702" cy="1088597"/>
          </a:xfrm>
          <a:prstGeom prst="rect">
            <a:avLst/>
          </a:prstGeom>
        </p:spPr>
      </p:pic>
      <p:pic>
        <p:nvPicPr>
          <p:cNvPr id="19" name="Bild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765" y="3340747"/>
            <a:ext cx="1105853" cy="1088597"/>
          </a:xfrm>
          <a:prstGeom prst="rect">
            <a:avLst/>
          </a:prstGeom>
        </p:spPr>
      </p:pic>
      <p:pic>
        <p:nvPicPr>
          <p:cNvPr id="20" name="Bild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928" y="3340747"/>
            <a:ext cx="1183005" cy="108859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801288" y="3236346"/>
            <a:ext cx="0" cy="1512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13" y="3186953"/>
            <a:ext cx="575966" cy="1561031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11" y="3202552"/>
            <a:ext cx="577169" cy="1553501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5" y="3180603"/>
            <a:ext cx="1038497" cy="15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4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enhet&#10;&#10;Automatisk generert beskrivelse">
            <a:extLst>
              <a:ext uri="{FF2B5EF4-FFF2-40B4-BE49-F238E27FC236}">
                <a16:creationId xmlns:a16="http://schemas.microsoft.com/office/drawing/2014/main" id="{B91CEF02-060B-8649-9C69-7159C3F49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e 12">
            <a:extLst>
              <a:ext uri="{FF2B5EF4-FFF2-40B4-BE49-F238E27FC236}">
                <a16:creationId xmlns:a16="http://schemas.microsoft.com/office/drawing/2014/main" id="{0FF93BA8-C158-764B-B424-1218757DA085}"/>
              </a:ext>
            </a:extLst>
          </p:cNvPr>
          <p:cNvGrpSpPr/>
          <p:nvPr/>
        </p:nvGrpSpPr>
        <p:grpSpPr>
          <a:xfrm>
            <a:off x="2433485" y="1789399"/>
            <a:ext cx="1800000" cy="3128025"/>
            <a:chOff x="2374038" y="2107888"/>
            <a:chExt cx="1800000" cy="3128025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080425E-E223-A447-8686-9537EEE9C098}"/>
                </a:ext>
              </a:extLst>
            </p:cNvPr>
            <p:cNvSpPr/>
            <p:nvPr/>
          </p:nvSpPr>
          <p:spPr>
            <a:xfrm>
              <a:off x="2431030" y="4552046"/>
              <a:ext cx="1629987" cy="545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8E5EF73F-3A78-8840-91A5-1427CCA4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4038" y="2107888"/>
              <a:ext cx="1800000" cy="2547226"/>
            </a:xfrm>
            <a:prstGeom prst="rect">
              <a:avLst/>
            </a:prstGeom>
          </p:spPr>
        </p:pic>
        <p:pic>
          <p:nvPicPr>
            <p:cNvPr id="15" name="Picture 9" descr="Discovery logo.png">
              <a:extLst>
                <a:ext uri="{FF2B5EF4-FFF2-40B4-BE49-F238E27FC236}">
                  <a16:creationId xmlns:a16="http://schemas.microsoft.com/office/drawing/2014/main" id="{17736594-EDFC-1F4D-8BA8-84D7E7AE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464" y="4909293"/>
              <a:ext cx="897574" cy="326620"/>
            </a:xfrm>
            <a:prstGeom prst="rect">
              <a:avLst/>
            </a:prstGeom>
          </p:spPr>
        </p:pic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9345DA3A-783F-E64B-B203-59FB747B01E5}"/>
              </a:ext>
            </a:extLst>
          </p:cNvPr>
          <p:cNvGrpSpPr/>
          <p:nvPr/>
        </p:nvGrpSpPr>
        <p:grpSpPr>
          <a:xfrm>
            <a:off x="190335" y="1764418"/>
            <a:ext cx="1824982" cy="3227363"/>
            <a:chOff x="398477" y="2035121"/>
            <a:chExt cx="1824982" cy="322736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1C127901-CEFC-7247-BA42-5BED24B5B7BB}"/>
                </a:ext>
              </a:extLst>
            </p:cNvPr>
            <p:cNvSpPr/>
            <p:nvPr/>
          </p:nvSpPr>
          <p:spPr>
            <a:xfrm>
              <a:off x="398477" y="2035121"/>
              <a:ext cx="1629984" cy="23544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D8EF6882-3A9B-A343-A7D4-AAC9D0F4C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459" y="2060102"/>
              <a:ext cx="1800000" cy="2600000"/>
            </a:xfrm>
            <a:prstGeom prst="rect">
              <a:avLst/>
            </a:prstGeom>
          </p:spPr>
        </p:pic>
        <p:pic>
          <p:nvPicPr>
            <p:cNvPr id="16" name="Picture 10" descr="Bilderesultat for ntnu tto logo">
              <a:extLst>
                <a:ext uri="{FF2B5EF4-FFF2-40B4-BE49-F238E27FC236}">
                  <a16:creationId xmlns:a16="http://schemas.microsoft.com/office/drawing/2014/main" id="{CE372BA2-12FA-FC4B-B6AB-0B58BD76E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77" y="4790335"/>
              <a:ext cx="1573831" cy="472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BD437479-599E-7E47-AFA9-9557E0832545}"/>
              </a:ext>
            </a:extLst>
          </p:cNvPr>
          <p:cNvGrpSpPr/>
          <p:nvPr/>
        </p:nvGrpSpPr>
        <p:grpSpPr>
          <a:xfrm>
            <a:off x="6838609" y="1805007"/>
            <a:ext cx="1885657" cy="3186774"/>
            <a:chOff x="6785612" y="2096916"/>
            <a:chExt cx="1885657" cy="3186774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5EE0C2-25C8-1047-A927-A3EABC4E62F6}"/>
                </a:ext>
              </a:extLst>
            </p:cNvPr>
            <p:cNvSpPr/>
            <p:nvPr/>
          </p:nvSpPr>
          <p:spPr>
            <a:xfrm>
              <a:off x="6871269" y="4449084"/>
              <a:ext cx="1637738" cy="545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733E7963-0254-6347-B7FC-B6308EE13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269" y="2096916"/>
              <a:ext cx="1800000" cy="2547228"/>
            </a:xfrm>
            <a:prstGeom prst="rect">
              <a:avLst/>
            </a:prstGeom>
          </p:spPr>
        </p:pic>
        <p:pic>
          <p:nvPicPr>
            <p:cNvPr id="23" name="Picture 14" descr="Bilderesultat for ntnu logo">
              <a:extLst>
                <a:ext uri="{FF2B5EF4-FFF2-40B4-BE49-F238E27FC236}">
                  <a16:creationId xmlns:a16="http://schemas.microsoft.com/office/drawing/2014/main" id="{1916D1A3-A1CC-F441-91E6-28C4DE23B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0609" b="-5245"/>
            <a:stretch/>
          </p:blipFill>
          <p:spPr bwMode="auto">
            <a:xfrm>
              <a:off x="6862430" y="4837131"/>
              <a:ext cx="968574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1B38B5C7-6376-8C4E-B0FF-52859C32C97B}"/>
                </a:ext>
              </a:extLst>
            </p:cNvPr>
            <p:cNvSpPr txBox="1"/>
            <p:nvPr/>
          </p:nvSpPr>
          <p:spPr>
            <a:xfrm>
              <a:off x="6785612" y="5006691"/>
              <a:ext cx="1610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Devanagari" panose="02040503050201020203" pitchFamily="18" charset="0"/>
                  <a:ea typeface="+mn-ea"/>
                  <a:cs typeface="Adobe Devanagari" panose="02040503050201020203" pitchFamily="18" charset="0"/>
                </a:rPr>
                <a:t>Student </a:t>
              </a:r>
              <a:r>
                <a:rPr kumimoji="0" lang="nb-NO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Devanagari" panose="02040503050201020203" pitchFamily="18" charset="0"/>
                  <a:ea typeface="+mn-ea"/>
                  <a:cs typeface="Adobe Devanagari" panose="02040503050201020203" pitchFamily="18" charset="0"/>
                </a:rPr>
                <a:t>Innovation</a:t>
              </a:r>
              <a:endPara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59DD5E51-C5AB-7E4D-A19D-58F64517AE57}"/>
              </a:ext>
            </a:extLst>
          </p:cNvPr>
          <p:cNvGrpSpPr/>
          <p:nvPr/>
        </p:nvGrpSpPr>
        <p:grpSpPr>
          <a:xfrm>
            <a:off x="4723070" y="1789399"/>
            <a:ext cx="1840019" cy="3202382"/>
            <a:chOff x="4389886" y="2096917"/>
            <a:chExt cx="1840018" cy="3202382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69D8BB20-D231-2347-A439-4F39BD6386AF}"/>
                </a:ext>
              </a:extLst>
            </p:cNvPr>
            <p:cNvSpPr/>
            <p:nvPr/>
          </p:nvSpPr>
          <p:spPr>
            <a:xfrm>
              <a:off x="4429905" y="4449084"/>
              <a:ext cx="1629987" cy="545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5CE79CC1-683E-654D-9379-A08099B69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9905" y="2096917"/>
              <a:ext cx="1799999" cy="2559339"/>
            </a:xfrm>
            <a:prstGeom prst="rect">
              <a:avLst/>
            </a:prstGeom>
          </p:spPr>
        </p:pic>
        <p:pic>
          <p:nvPicPr>
            <p:cNvPr id="18" name="Picture 14" descr="Bilderesultat for ntnu logo">
              <a:extLst>
                <a:ext uri="{FF2B5EF4-FFF2-40B4-BE49-F238E27FC236}">
                  <a16:creationId xmlns:a16="http://schemas.microsoft.com/office/drawing/2014/main" id="{944C57B2-A955-5F4B-B4F2-FBF47803F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0609" b="-5245"/>
            <a:stretch/>
          </p:blipFill>
          <p:spPr bwMode="auto">
            <a:xfrm>
              <a:off x="4478356" y="4855468"/>
              <a:ext cx="1008309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4390277A-6DE4-C34A-9517-6EB27829879C}"/>
                </a:ext>
              </a:extLst>
            </p:cNvPr>
            <p:cNvSpPr txBox="1"/>
            <p:nvPr/>
          </p:nvSpPr>
          <p:spPr>
            <a:xfrm>
              <a:off x="4389886" y="5022300"/>
              <a:ext cx="1412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Devanagari" panose="02040503050201020203" pitchFamily="18" charset="0"/>
                  <a:ea typeface="+mn-ea"/>
                  <a:cs typeface="Adobe Devanagari" panose="02040503050201020203" pitchFamily="18" charset="0"/>
                </a:rPr>
                <a:t>Innovation managers</a:t>
              </a:r>
            </a:p>
          </p:txBody>
        </p:sp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C0F65401-2B95-7449-9EB1-E1864DA61F34}"/>
              </a:ext>
            </a:extLst>
          </p:cNvPr>
          <p:cNvGrpSpPr/>
          <p:nvPr/>
        </p:nvGrpSpPr>
        <p:grpSpPr>
          <a:xfrm>
            <a:off x="5659589" y="940463"/>
            <a:ext cx="3112021" cy="647915"/>
            <a:chOff x="7468924" y="1254853"/>
            <a:chExt cx="4149361" cy="863889"/>
          </a:xfrm>
        </p:grpSpPr>
        <p:pic>
          <p:nvPicPr>
            <p:cNvPr id="21" name="Content Placeholder 3">
              <a:extLst>
                <a:ext uri="{FF2B5EF4-FFF2-40B4-BE49-F238E27FC236}">
                  <a16:creationId xmlns:a16="http://schemas.microsoft.com/office/drawing/2014/main" id="{C02C1F74-235D-4C42-A143-44117F40B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" t="27988" r="5469" b="44489"/>
            <a:stretch/>
          </p:blipFill>
          <p:spPr>
            <a:xfrm>
              <a:off x="7524879" y="1254853"/>
              <a:ext cx="4093406" cy="815391"/>
            </a:xfrm>
            <a:prstGeom prst="rect">
              <a:avLst/>
            </a:prstGeom>
          </p:spPr>
        </p:pic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A7B9EA16-E2F4-B443-893B-FEEF49A24A0B}"/>
                </a:ext>
              </a:extLst>
            </p:cNvPr>
            <p:cNvSpPr txBox="1"/>
            <p:nvPr/>
          </p:nvSpPr>
          <p:spPr>
            <a:xfrm>
              <a:off x="7468924" y="1662549"/>
              <a:ext cx="96077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</a:p>
          </p:txBody>
        </p:sp>
        <p:sp>
          <p:nvSpPr>
            <p:cNvPr id="30" name="TekstSylinder 29">
              <a:extLst>
                <a:ext uri="{FF2B5EF4-FFF2-40B4-BE49-F238E27FC236}">
                  <a16:creationId xmlns:a16="http://schemas.microsoft.com/office/drawing/2014/main" id="{9C41768F-D1BA-C74D-B20A-3AAF1AD954EE}"/>
                </a:ext>
              </a:extLst>
            </p:cNvPr>
            <p:cNvSpPr txBox="1"/>
            <p:nvPr/>
          </p:nvSpPr>
          <p:spPr>
            <a:xfrm>
              <a:off x="9395795" y="1469994"/>
              <a:ext cx="910933" cy="615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Idea</a:t>
              </a:r>
              <a:endPara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</a:t>
              </a:r>
            </a:p>
          </p:txBody>
        </p:sp>
        <p:sp>
          <p:nvSpPr>
            <p:cNvPr id="31" name="TekstSylinder 30">
              <a:extLst>
                <a:ext uri="{FF2B5EF4-FFF2-40B4-BE49-F238E27FC236}">
                  <a16:creationId xmlns:a16="http://schemas.microsoft.com/office/drawing/2014/main" id="{6AEA11B4-4713-354D-8C93-7F802D31A084}"/>
                </a:ext>
              </a:extLst>
            </p:cNvPr>
            <p:cNvSpPr txBox="1"/>
            <p:nvPr/>
          </p:nvSpPr>
          <p:spPr>
            <a:xfrm>
              <a:off x="10524460" y="1503187"/>
              <a:ext cx="964368" cy="615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Scaling</a:t>
              </a:r>
              <a:endPara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</a:t>
              </a:r>
            </a:p>
          </p:txBody>
        </p:sp>
      </p:grpSp>
      <p:pic>
        <p:nvPicPr>
          <p:cNvPr id="32" name="Bilde 31">
            <a:extLst>
              <a:ext uri="{FF2B5EF4-FFF2-40B4-BE49-F238E27FC236}">
                <a16:creationId xmlns:a16="http://schemas.microsoft.com/office/drawing/2014/main" id="{613309EA-7636-7649-8E2E-E2B5CF784E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r="71031"/>
          <a:stretch/>
        </p:blipFill>
        <p:spPr>
          <a:xfrm rot="5400000">
            <a:off x="4337801" y="-4053448"/>
            <a:ext cx="472539" cy="914400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60F518A-0491-F644-B250-E16D0251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9106"/>
            <a:ext cx="9146071" cy="474725"/>
          </a:xfrm>
        </p:spPr>
        <p:txBody>
          <a:bodyPr>
            <a:noAutofit/>
          </a:bodyPr>
          <a:lstStyle/>
          <a:p>
            <a:pPr algn="ctr"/>
            <a:r>
              <a:rPr lang="nb-NO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innovation</a:t>
            </a:r>
          </a:p>
        </p:txBody>
      </p:sp>
    </p:spTree>
    <p:extLst>
      <p:ext uri="{BB962C8B-B14F-4D97-AF65-F5344CB8AC3E}">
        <p14:creationId xmlns:p14="http://schemas.microsoft.com/office/powerpoint/2010/main" val="35212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9784" y="346459"/>
            <a:ext cx="7886700" cy="994172"/>
          </a:xfrm>
        </p:spPr>
        <p:txBody>
          <a:bodyPr>
            <a:normAutofit/>
          </a:bodyPr>
          <a:lstStyle/>
          <a:p>
            <a:r>
              <a:rPr lang="nb-NO" sz="2700"/>
              <a:t>Innovasjon og kommersialisering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9784" y="1288534"/>
            <a:ext cx="4801272" cy="3576611"/>
          </a:xfrm>
        </p:spPr>
        <p:txBody>
          <a:bodyPr/>
          <a:lstStyle/>
          <a:p>
            <a:pPr marL="0" indent="0">
              <a:buNone/>
            </a:pPr>
            <a:r>
              <a:rPr lang="nb-NO" sz="1800"/>
              <a:t>NTNU tildeler 10 millioner kroner til verifisering av teknologi hvert år</a:t>
            </a:r>
            <a:br>
              <a:rPr lang="nb-NO" sz="1800"/>
            </a:br>
            <a:br>
              <a:rPr lang="nb-NO" sz="1800"/>
            </a:br>
            <a:r>
              <a:rPr lang="nb-NO" sz="1800"/>
              <a:t>Etablerer internt nettverk med 15 innovasjonsstillinger som jobber med </a:t>
            </a:r>
            <a:br>
              <a:rPr lang="nb-NO" sz="1800"/>
            </a:br>
            <a:r>
              <a:rPr lang="nb-NO" sz="1800" err="1"/>
              <a:t>idésøk</a:t>
            </a:r>
            <a:r>
              <a:rPr lang="nb-NO" sz="1800"/>
              <a:t> og tilrettelegging for utvikling og kommersialisering av forskning</a:t>
            </a:r>
            <a:br>
              <a:rPr lang="nb-NO" sz="1800"/>
            </a:br>
            <a:br>
              <a:rPr lang="nb-NO" sz="1800"/>
            </a:br>
            <a:r>
              <a:rPr lang="nb-NO" sz="1800"/>
              <a:t>TTO har så langt hentet 1,1mrd i fremmedkapital til </a:t>
            </a:r>
            <a:r>
              <a:rPr lang="nb-NO" sz="1800" err="1"/>
              <a:t>spin-off</a:t>
            </a:r>
            <a:r>
              <a:rPr lang="nb-NO" sz="1800"/>
              <a:t> selskaper </a:t>
            </a:r>
            <a:br>
              <a:rPr lang="nb-NO" sz="1800"/>
            </a:br>
            <a:r>
              <a:rPr lang="nb-NO" sz="1800"/>
              <a:t>fra NTNU</a:t>
            </a:r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t="58771" b="12743"/>
          <a:stretch/>
        </p:blipFill>
        <p:spPr>
          <a:xfrm>
            <a:off x="6953943" y="2738746"/>
            <a:ext cx="2023135" cy="56556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t="52612" b="19873"/>
          <a:stretch/>
        </p:blipFill>
        <p:spPr>
          <a:xfrm>
            <a:off x="5028946" y="2747653"/>
            <a:ext cx="1924998" cy="55665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/>
          <a:srcRect b="67508"/>
          <a:stretch/>
        </p:blipFill>
        <p:spPr>
          <a:xfrm>
            <a:off x="5028946" y="1568608"/>
            <a:ext cx="1924998" cy="65735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/>
          <a:srcRect b="68863"/>
          <a:stretch/>
        </p:blipFill>
        <p:spPr>
          <a:xfrm>
            <a:off x="6953944" y="1607773"/>
            <a:ext cx="2023135" cy="618191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5128065" y="2166510"/>
            <a:ext cx="13612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/>
              <a:t>mottatte ideer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5091056" y="3304309"/>
            <a:ext cx="15630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/>
              <a:t>patentsøknader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7104314" y="2166510"/>
            <a:ext cx="9089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err="1"/>
              <a:t>spin-offs</a:t>
            </a:r>
            <a:endParaRPr lang="nb-NO" sz="1500"/>
          </a:p>
        </p:txBody>
      </p:sp>
      <p:sp>
        <p:nvSpPr>
          <p:cNvPr id="11" name="TekstSylinder 10"/>
          <p:cNvSpPr txBox="1"/>
          <p:nvPr/>
        </p:nvSpPr>
        <p:spPr>
          <a:xfrm>
            <a:off x="7104314" y="3304309"/>
            <a:ext cx="12570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/>
              <a:t>lisensavtaler</a:t>
            </a:r>
          </a:p>
        </p:txBody>
      </p:sp>
    </p:spTree>
    <p:extLst>
      <p:ext uri="{BB962C8B-B14F-4D97-AF65-F5344CB8AC3E}">
        <p14:creationId xmlns:p14="http://schemas.microsoft.com/office/powerpoint/2010/main" val="163861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7419" y="569238"/>
            <a:ext cx="7886700" cy="656053"/>
          </a:xfrm>
        </p:spPr>
        <p:txBody>
          <a:bodyPr>
            <a:normAutofit/>
          </a:bodyPr>
          <a:lstStyle/>
          <a:p>
            <a:r>
              <a:rPr lang="nb-NO" sz="2700"/>
              <a:t>Samarbeid med arbeidslivet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7420" y="1324724"/>
            <a:ext cx="8501780" cy="3614789"/>
          </a:xfrm>
        </p:spPr>
        <p:txBody>
          <a:bodyPr>
            <a:noAutofit/>
          </a:bodyPr>
          <a:lstStyle/>
          <a:p>
            <a:r>
              <a:rPr lang="nb-NO" sz="1575"/>
              <a:t>Utstrakt samarbeid om utdanning (praksisplasser, næringslivsringer </a:t>
            </a:r>
            <a:r>
              <a:rPr lang="nb-NO" sz="1575" err="1"/>
              <a:t>etc</a:t>
            </a:r>
            <a:r>
              <a:rPr lang="nb-NO" sz="1575"/>
              <a:t>)</a:t>
            </a:r>
          </a:p>
          <a:p>
            <a:r>
              <a:rPr lang="nb-NO" sz="1575"/>
              <a:t>Knapt 8 % av NTNUs eksterne inntekter kommer fra næringslivet</a:t>
            </a:r>
          </a:p>
          <a:p>
            <a:r>
              <a:rPr lang="nb-NO" sz="1575"/>
              <a:t>I 2005–2015 samarbeidet NTNU med næringslivet i over 10 000 prosjekter. </a:t>
            </a:r>
            <a:br>
              <a:rPr lang="nb-NO" sz="1575"/>
            </a:br>
            <a:r>
              <a:rPr lang="nb-NO" sz="1575"/>
              <a:t>Dette omfattet om lag 1 200 norske og 760 internasjonale selskaper</a:t>
            </a:r>
          </a:p>
          <a:p>
            <a:r>
              <a:rPr lang="nb-NO" sz="1575"/>
              <a:t>Tett samarbeid med SINTEF, rangert som nr. 1 i verden på Times </a:t>
            </a:r>
            <a:r>
              <a:rPr lang="nb-NO" sz="1575" err="1"/>
              <a:t>Higher</a:t>
            </a:r>
            <a:r>
              <a:rPr lang="nb-NO" sz="1575"/>
              <a:t> </a:t>
            </a:r>
            <a:r>
              <a:rPr lang="nb-NO" sz="1575" err="1"/>
              <a:t>Education</a:t>
            </a:r>
            <a:r>
              <a:rPr lang="nb-NO" sz="1575"/>
              <a:t>-rangeringen</a:t>
            </a:r>
          </a:p>
          <a:p>
            <a:r>
              <a:rPr lang="nb-NO" sz="1575"/>
              <a:t>88 nærings-</a:t>
            </a:r>
            <a:r>
              <a:rPr lang="nb-NO" sz="1575" err="1"/>
              <a:t>ph.d</a:t>
            </a:r>
            <a:r>
              <a:rPr lang="nb-NO" sz="1575"/>
              <a:t>. og 9 offentlig ph.d.-prosjekter</a:t>
            </a:r>
          </a:p>
          <a:p>
            <a:r>
              <a:rPr lang="nb-NO" sz="1575"/>
              <a:t>Deltar i 6 National Centres </a:t>
            </a:r>
            <a:r>
              <a:rPr lang="nb-NO" sz="1575" err="1"/>
              <a:t>of</a:t>
            </a:r>
            <a:r>
              <a:rPr lang="nb-NO" sz="1575"/>
              <a:t> </a:t>
            </a:r>
            <a:r>
              <a:rPr lang="nb-NO" sz="1575" err="1"/>
              <a:t>Expertice</a:t>
            </a:r>
            <a:r>
              <a:rPr lang="nb-NO" sz="1575"/>
              <a:t>, 2 Global Centre </a:t>
            </a:r>
            <a:r>
              <a:rPr lang="nb-NO" sz="1575" err="1"/>
              <a:t>of</a:t>
            </a:r>
            <a:r>
              <a:rPr lang="nb-NO" sz="1575"/>
              <a:t> </a:t>
            </a:r>
            <a:r>
              <a:rPr lang="nb-NO" sz="1575" err="1"/>
              <a:t>Expertice</a:t>
            </a:r>
            <a:r>
              <a:rPr lang="nb-NO" sz="1575"/>
              <a:t> og 2 europeiske Knowledge and </a:t>
            </a:r>
            <a:r>
              <a:rPr lang="nb-NO" sz="1575" err="1"/>
              <a:t>Innovation</a:t>
            </a:r>
            <a:r>
              <a:rPr lang="nb-NO" sz="1575"/>
              <a:t> </a:t>
            </a:r>
            <a:r>
              <a:rPr lang="nb-NO" sz="1575" err="1"/>
              <a:t>Community</a:t>
            </a:r>
            <a:r>
              <a:rPr lang="nb-NO" sz="1575"/>
              <a:t> (KIC) </a:t>
            </a:r>
          </a:p>
          <a:p>
            <a:r>
              <a:rPr lang="nb-NO" sz="1575"/>
              <a:t>Universitetssykehus, Universitetsskole og Universitetskommune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2" y="0"/>
            <a:ext cx="1730828" cy="14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45" y="331299"/>
            <a:ext cx="3644900" cy="3048000"/>
          </a:xfrm>
          <a:prstGeom prst="rect">
            <a:avLst/>
          </a:prstGeom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368928" y="359686"/>
            <a:ext cx="3956797" cy="828921"/>
          </a:xfrm>
        </p:spPr>
        <p:txBody>
          <a:bodyPr>
            <a:normAutofit fontScale="90000"/>
          </a:bodyPr>
          <a:lstStyle/>
          <a:p>
            <a:br>
              <a:rPr lang="nb-NO" sz="2700"/>
            </a:br>
            <a:r>
              <a:rPr lang="nb-NO" sz="2700"/>
              <a:t>               </a:t>
            </a:r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350617" y="1174361"/>
            <a:ext cx="4531658" cy="31460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 dirty="0"/>
              <a:t>Samarbeidet rangert som #1 i verden (THE)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 dirty="0"/>
              <a:t>Daglig samarbeid om 27 SFI, FME og SFF og </a:t>
            </a:r>
            <a:br>
              <a:rPr lang="nb-NO" sz="1400" dirty="0"/>
            </a:br>
            <a:r>
              <a:rPr lang="nb-NO" sz="1400" dirty="0"/>
              <a:t>45 Gemini-sentre.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 dirty="0"/>
              <a:t>Samarbeid i 18 H2020-prosjekter med mer enn 300 koblinger til prosjektpartnere internasjonalt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 dirty="0"/>
              <a:t>Samarbeider om 200 laboratorier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 dirty="0"/>
              <a:t>Samarbeider om ECCSEL ERIC, europeisk forskningsinfrastruktur på karbonfangst og lagring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nb-NO" sz="1400" dirty="0"/>
              <a:t>Publiserer vitenskapelige artikler sammen, </a:t>
            </a:r>
            <a:br>
              <a:rPr lang="nb-NO" sz="1400" dirty="0"/>
            </a:br>
            <a:r>
              <a:rPr lang="nb-NO" sz="1400" dirty="0"/>
              <a:t>1600 artikler i perioden 2012–2017</a:t>
            </a:r>
          </a:p>
        </p:txBody>
      </p:sp>
      <p:grpSp>
        <p:nvGrpSpPr>
          <p:cNvPr id="7" name="Group 12"/>
          <p:cNvGrpSpPr>
            <a:grpSpLocks noChangeAspect="1"/>
          </p:cNvGrpSpPr>
          <p:nvPr/>
        </p:nvGrpSpPr>
        <p:grpSpPr bwMode="auto">
          <a:xfrm>
            <a:off x="7541254" y="2334293"/>
            <a:ext cx="216000" cy="367896"/>
            <a:chOff x="1763" y="3257"/>
            <a:chExt cx="692" cy="1226"/>
          </a:xfrm>
          <a:solidFill>
            <a:schemeClr val="bg1"/>
          </a:solidFill>
        </p:grpSpPr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1763" y="3257"/>
              <a:ext cx="692" cy="976"/>
            </a:xfrm>
            <a:custGeom>
              <a:avLst/>
              <a:gdLst>
                <a:gd name="T0" fmla="*/ 290 w 290"/>
                <a:gd name="T1" fmla="*/ 158 h 411"/>
                <a:gd name="T2" fmla="*/ 273 w 290"/>
                <a:gd name="T3" fmla="*/ 215 h 411"/>
                <a:gd name="T4" fmla="*/ 218 w 290"/>
                <a:gd name="T5" fmla="*/ 375 h 411"/>
                <a:gd name="T6" fmla="*/ 216 w 290"/>
                <a:gd name="T7" fmla="*/ 393 h 411"/>
                <a:gd name="T8" fmla="*/ 197 w 290"/>
                <a:gd name="T9" fmla="*/ 411 h 411"/>
                <a:gd name="T10" fmla="*/ 93 w 290"/>
                <a:gd name="T11" fmla="*/ 411 h 411"/>
                <a:gd name="T12" fmla="*/ 74 w 290"/>
                <a:gd name="T13" fmla="*/ 393 h 411"/>
                <a:gd name="T14" fmla="*/ 72 w 290"/>
                <a:gd name="T15" fmla="*/ 375 h 411"/>
                <a:gd name="T16" fmla="*/ 18 w 290"/>
                <a:gd name="T17" fmla="*/ 215 h 411"/>
                <a:gd name="T18" fmla="*/ 0 w 290"/>
                <a:gd name="T19" fmla="*/ 158 h 411"/>
                <a:gd name="T20" fmla="*/ 0 w 290"/>
                <a:gd name="T21" fmla="*/ 145 h 411"/>
                <a:gd name="T22" fmla="*/ 145 w 290"/>
                <a:gd name="T23" fmla="*/ 0 h 411"/>
                <a:gd name="T24" fmla="*/ 290 w 290"/>
                <a:gd name="T25" fmla="*/ 145 h 411"/>
                <a:gd name="T26" fmla="*/ 290 w 290"/>
                <a:gd name="T27" fmla="*/ 15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411">
                  <a:moveTo>
                    <a:pt x="290" y="158"/>
                  </a:moveTo>
                  <a:cubicBezTo>
                    <a:pt x="288" y="178"/>
                    <a:pt x="282" y="197"/>
                    <a:pt x="273" y="215"/>
                  </a:cubicBezTo>
                  <a:cubicBezTo>
                    <a:pt x="272" y="216"/>
                    <a:pt x="218" y="314"/>
                    <a:pt x="218" y="375"/>
                  </a:cubicBezTo>
                  <a:cubicBezTo>
                    <a:pt x="216" y="393"/>
                    <a:pt x="216" y="393"/>
                    <a:pt x="216" y="393"/>
                  </a:cubicBezTo>
                  <a:cubicBezTo>
                    <a:pt x="213" y="405"/>
                    <a:pt x="207" y="411"/>
                    <a:pt x="197" y="411"/>
                  </a:cubicBezTo>
                  <a:cubicBezTo>
                    <a:pt x="93" y="411"/>
                    <a:pt x="93" y="411"/>
                    <a:pt x="93" y="411"/>
                  </a:cubicBezTo>
                  <a:cubicBezTo>
                    <a:pt x="83" y="411"/>
                    <a:pt x="77" y="405"/>
                    <a:pt x="74" y="393"/>
                  </a:cubicBezTo>
                  <a:cubicBezTo>
                    <a:pt x="72" y="375"/>
                    <a:pt x="72" y="375"/>
                    <a:pt x="72" y="375"/>
                  </a:cubicBezTo>
                  <a:cubicBezTo>
                    <a:pt x="72" y="314"/>
                    <a:pt x="18" y="216"/>
                    <a:pt x="18" y="215"/>
                  </a:cubicBezTo>
                  <a:cubicBezTo>
                    <a:pt x="8" y="198"/>
                    <a:pt x="2" y="178"/>
                    <a:pt x="0" y="15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225" y="0"/>
                    <a:pt x="290" y="65"/>
                    <a:pt x="290" y="145"/>
                  </a:cubicBezTo>
                  <a:lnTo>
                    <a:pt x="290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685612"/>
              <a:endParaRPr lang="nb-NO"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1968" y="4295"/>
              <a:ext cx="281" cy="88"/>
            </a:xfrm>
            <a:custGeom>
              <a:avLst/>
              <a:gdLst>
                <a:gd name="T0" fmla="*/ 0 w 281"/>
                <a:gd name="T1" fmla="*/ 88 h 88"/>
                <a:gd name="T2" fmla="*/ 0 w 281"/>
                <a:gd name="T3" fmla="*/ 0 h 88"/>
                <a:gd name="T4" fmla="*/ 281 w 281"/>
                <a:gd name="T5" fmla="*/ 0 h 88"/>
                <a:gd name="T6" fmla="*/ 281 w 281"/>
                <a:gd name="T7" fmla="*/ 88 h 88"/>
                <a:gd name="T8" fmla="*/ 0 w 281"/>
                <a:gd name="T9" fmla="*/ 88 h 88"/>
                <a:gd name="T10" fmla="*/ 0 w 281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88">
                  <a:moveTo>
                    <a:pt x="0" y="88"/>
                  </a:moveTo>
                  <a:lnTo>
                    <a:pt x="0" y="0"/>
                  </a:lnTo>
                  <a:lnTo>
                    <a:pt x="281" y="0"/>
                  </a:lnTo>
                  <a:lnTo>
                    <a:pt x="281" y="88"/>
                  </a:lnTo>
                  <a:lnTo>
                    <a:pt x="0" y="88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685612"/>
              <a:endParaRPr lang="nb-NO" sz="1350">
                <a:solidFill>
                  <a:prstClr val="white"/>
                </a:solidFill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2030" y="4433"/>
              <a:ext cx="157" cy="50"/>
            </a:xfrm>
            <a:custGeom>
              <a:avLst/>
              <a:gdLst>
                <a:gd name="T0" fmla="*/ 0 w 157"/>
                <a:gd name="T1" fmla="*/ 50 h 50"/>
                <a:gd name="T2" fmla="*/ 0 w 157"/>
                <a:gd name="T3" fmla="*/ 0 h 50"/>
                <a:gd name="T4" fmla="*/ 157 w 157"/>
                <a:gd name="T5" fmla="*/ 0 h 50"/>
                <a:gd name="T6" fmla="*/ 157 w 157"/>
                <a:gd name="T7" fmla="*/ 50 h 50"/>
                <a:gd name="T8" fmla="*/ 0 w 157"/>
                <a:gd name="T9" fmla="*/ 50 h 50"/>
                <a:gd name="T10" fmla="*/ 0 w 157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50">
                  <a:moveTo>
                    <a:pt x="0" y="50"/>
                  </a:moveTo>
                  <a:lnTo>
                    <a:pt x="0" y="0"/>
                  </a:lnTo>
                  <a:lnTo>
                    <a:pt x="157" y="0"/>
                  </a:lnTo>
                  <a:lnTo>
                    <a:pt x="157" y="5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685612"/>
              <a:endParaRPr lang="nb-NO" sz="1350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6"/>
          <p:cNvSpPr>
            <a:spLocks noEditPoints="1"/>
          </p:cNvSpPr>
          <p:nvPr/>
        </p:nvSpPr>
        <p:spPr bwMode="auto">
          <a:xfrm>
            <a:off x="6710319" y="953501"/>
            <a:ext cx="280310" cy="228406"/>
          </a:xfrm>
          <a:custGeom>
            <a:avLst/>
            <a:gdLst>
              <a:gd name="T0" fmla="*/ 291 w 522"/>
              <a:gd name="T1" fmla="*/ 188 h 442"/>
              <a:gd name="T2" fmla="*/ 231 w 522"/>
              <a:gd name="T3" fmla="*/ 188 h 442"/>
              <a:gd name="T4" fmla="*/ 231 w 522"/>
              <a:gd name="T5" fmla="*/ 276 h 442"/>
              <a:gd name="T6" fmla="*/ 291 w 522"/>
              <a:gd name="T7" fmla="*/ 276 h 442"/>
              <a:gd name="T8" fmla="*/ 291 w 522"/>
              <a:gd name="T9" fmla="*/ 188 h 442"/>
              <a:gd name="T10" fmla="*/ 156 w 522"/>
              <a:gd name="T11" fmla="*/ 54 h 442"/>
              <a:gd name="T12" fmla="*/ 173 w 522"/>
              <a:gd name="T13" fmla="*/ 37 h 442"/>
              <a:gd name="T14" fmla="*/ 349 w 522"/>
              <a:gd name="T15" fmla="*/ 37 h 442"/>
              <a:gd name="T16" fmla="*/ 366 w 522"/>
              <a:gd name="T17" fmla="*/ 54 h 442"/>
              <a:gd name="T18" fmla="*/ 366 w 522"/>
              <a:gd name="T19" fmla="*/ 54 h 442"/>
              <a:gd name="T20" fmla="*/ 366 w 522"/>
              <a:gd name="T21" fmla="*/ 87 h 442"/>
              <a:gd name="T22" fmla="*/ 156 w 522"/>
              <a:gd name="T23" fmla="*/ 87 h 442"/>
              <a:gd name="T24" fmla="*/ 156 w 522"/>
              <a:gd name="T25" fmla="*/ 54 h 442"/>
              <a:gd name="T26" fmla="*/ 202 w 522"/>
              <a:gd name="T27" fmla="*/ 158 h 442"/>
              <a:gd name="T28" fmla="*/ 321 w 522"/>
              <a:gd name="T29" fmla="*/ 158 h 442"/>
              <a:gd name="T30" fmla="*/ 321 w 522"/>
              <a:gd name="T31" fmla="*/ 206 h 442"/>
              <a:gd name="T32" fmla="*/ 522 w 522"/>
              <a:gd name="T33" fmla="*/ 206 h 442"/>
              <a:gd name="T34" fmla="*/ 522 w 522"/>
              <a:gd name="T35" fmla="*/ 112 h 442"/>
              <a:gd name="T36" fmla="*/ 496 w 522"/>
              <a:gd name="T37" fmla="*/ 87 h 442"/>
              <a:gd name="T38" fmla="*/ 496 w 522"/>
              <a:gd name="T39" fmla="*/ 87 h 442"/>
              <a:gd name="T40" fmla="*/ 403 w 522"/>
              <a:gd name="T41" fmla="*/ 87 h 442"/>
              <a:gd name="T42" fmla="*/ 403 w 522"/>
              <a:gd name="T43" fmla="*/ 54 h 442"/>
              <a:gd name="T44" fmla="*/ 349 w 522"/>
              <a:gd name="T45" fmla="*/ 0 h 442"/>
              <a:gd name="T46" fmla="*/ 173 w 522"/>
              <a:gd name="T47" fmla="*/ 0 h 442"/>
              <a:gd name="T48" fmla="*/ 119 w 522"/>
              <a:gd name="T49" fmla="*/ 54 h 442"/>
              <a:gd name="T50" fmla="*/ 119 w 522"/>
              <a:gd name="T51" fmla="*/ 87 h 442"/>
              <a:gd name="T52" fmla="*/ 26 w 522"/>
              <a:gd name="T53" fmla="*/ 87 h 442"/>
              <a:gd name="T54" fmla="*/ 0 w 522"/>
              <a:gd name="T55" fmla="*/ 112 h 442"/>
              <a:gd name="T56" fmla="*/ 0 w 522"/>
              <a:gd name="T57" fmla="*/ 206 h 442"/>
              <a:gd name="T58" fmla="*/ 202 w 522"/>
              <a:gd name="T59" fmla="*/ 206 h 442"/>
              <a:gd name="T60" fmla="*/ 202 w 522"/>
              <a:gd name="T61" fmla="*/ 158 h 442"/>
              <a:gd name="T62" fmla="*/ 321 w 522"/>
              <a:gd name="T63" fmla="*/ 236 h 442"/>
              <a:gd name="T64" fmla="*/ 321 w 522"/>
              <a:gd name="T65" fmla="*/ 306 h 442"/>
              <a:gd name="T66" fmla="*/ 202 w 522"/>
              <a:gd name="T67" fmla="*/ 306 h 442"/>
              <a:gd name="T68" fmla="*/ 202 w 522"/>
              <a:gd name="T69" fmla="*/ 236 h 442"/>
              <a:gd name="T70" fmla="*/ 1 w 522"/>
              <a:gd name="T71" fmla="*/ 236 h 442"/>
              <a:gd name="T72" fmla="*/ 1 w 522"/>
              <a:gd name="T73" fmla="*/ 442 h 442"/>
              <a:gd name="T74" fmla="*/ 522 w 522"/>
              <a:gd name="T75" fmla="*/ 442 h 442"/>
              <a:gd name="T76" fmla="*/ 522 w 522"/>
              <a:gd name="T77" fmla="*/ 236 h 442"/>
              <a:gd name="T78" fmla="*/ 321 w 522"/>
              <a:gd name="T79" fmla="*/ 236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2" h="442">
                <a:moveTo>
                  <a:pt x="291" y="188"/>
                </a:moveTo>
                <a:cubicBezTo>
                  <a:pt x="231" y="188"/>
                  <a:pt x="231" y="188"/>
                  <a:pt x="231" y="188"/>
                </a:cubicBezTo>
                <a:cubicBezTo>
                  <a:pt x="231" y="276"/>
                  <a:pt x="231" y="276"/>
                  <a:pt x="231" y="276"/>
                </a:cubicBezTo>
                <a:cubicBezTo>
                  <a:pt x="291" y="276"/>
                  <a:pt x="291" y="276"/>
                  <a:pt x="291" y="276"/>
                </a:cubicBezTo>
                <a:cubicBezTo>
                  <a:pt x="291" y="188"/>
                  <a:pt x="291" y="188"/>
                  <a:pt x="291" y="188"/>
                </a:cubicBezTo>
                <a:close/>
                <a:moveTo>
                  <a:pt x="156" y="54"/>
                </a:moveTo>
                <a:cubicBezTo>
                  <a:pt x="156" y="45"/>
                  <a:pt x="164" y="37"/>
                  <a:pt x="173" y="37"/>
                </a:cubicBezTo>
                <a:cubicBezTo>
                  <a:pt x="349" y="37"/>
                  <a:pt x="349" y="37"/>
                  <a:pt x="349" y="37"/>
                </a:cubicBezTo>
                <a:cubicBezTo>
                  <a:pt x="358" y="37"/>
                  <a:pt x="366" y="45"/>
                  <a:pt x="366" y="54"/>
                </a:cubicBezTo>
                <a:cubicBezTo>
                  <a:pt x="366" y="54"/>
                  <a:pt x="366" y="54"/>
                  <a:pt x="366" y="54"/>
                </a:cubicBezTo>
                <a:cubicBezTo>
                  <a:pt x="366" y="87"/>
                  <a:pt x="366" y="87"/>
                  <a:pt x="366" y="87"/>
                </a:cubicBezTo>
                <a:cubicBezTo>
                  <a:pt x="156" y="87"/>
                  <a:pt x="156" y="87"/>
                  <a:pt x="156" y="87"/>
                </a:cubicBezTo>
                <a:lnTo>
                  <a:pt x="156" y="54"/>
                </a:lnTo>
                <a:close/>
                <a:moveTo>
                  <a:pt x="202" y="158"/>
                </a:moveTo>
                <a:cubicBezTo>
                  <a:pt x="321" y="158"/>
                  <a:pt x="321" y="158"/>
                  <a:pt x="321" y="158"/>
                </a:cubicBezTo>
                <a:cubicBezTo>
                  <a:pt x="321" y="206"/>
                  <a:pt x="321" y="206"/>
                  <a:pt x="321" y="206"/>
                </a:cubicBezTo>
                <a:cubicBezTo>
                  <a:pt x="522" y="206"/>
                  <a:pt x="522" y="206"/>
                  <a:pt x="522" y="206"/>
                </a:cubicBezTo>
                <a:cubicBezTo>
                  <a:pt x="522" y="112"/>
                  <a:pt x="522" y="112"/>
                  <a:pt x="522" y="112"/>
                </a:cubicBezTo>
                <a:cubicBezTo>
                  <a:pt x="522" y="98"/>
                  <a:pt x="510" y="86"/>
                  <a:pt x="496" y="87"/>
                </a:cubicBezTo>
                <a:cubicBezTo>
                  <a:pt x="496" y="87"/>
                  <a:pt x="496" y="87"/>
                  <a:pt x="496" y="87"/>
                </a:cubicBezTo>
                <a:cubicBezTo>
                  <a:pt x="403" y="87"/>
                  <a:pt x="403" y="87"/>
                  <a:pt x="403" y="87"/>
                </a:cubicBezTo>
                <a:cubicBezTo>
                  <a:pt x="403" y="54"/>
                  <a:pt x="403" y="54"/>
                  <a:pt x="403" y="54"/>
                </a:cubicBezTo>
                <a:cubicBezTo>
                  <a:pt x="403" y="24"/>
                  <a:pt x="379" y="0"/>
                  <a:pt x="349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43" y="0"/>
                  <a:pt x="119" y="24"/>
                  <a:pt x="119" y="54"/>
                </a:cubicBezTo>
                <a:cubicBezTo>
                  <a:pt x="119" y="87"/>
                  <a:pt x="119" y="87"/>
                  <a:pt x="119" y="87"/>
                </a:cubicBezTo>
                <a:cubicBezTo>
                  <a:pt x="26" y="87"/>
                  <a:pt x="26" y="87"/>
                  <a:pt x="26" y="87"/>
                </a:cubicBezTo>
                <a:cubicBezTo>
                  <a:pt x="12" y="86"/>
                  <a:pt x="0" y="98"/>
                  <a:pt x="0" y="112"/>
                </a:cubicBezTo>
                <a:cubicBezTo>
                  <a:pt x="0" y="206"/>
                  <a:pt x="0" y="206"/>
                  <a:pt x="0" y="206"/>
                </a:cubicBezTo>
                <a:cubicBezTo>
                  <a:pt x="202" y="206"/>
                  <a:pt x="202" y="206"/>
                  <a:pt x="202" y="206"/>
                </a:cubicBezTo>
                <a:cubicBezTo>
                  <a:pt x="202" y="158"/>
                  <a:pt x="202" y="158"/>
                  <a:pt x="202" y="158"/>
                </a:cubicBezTo>
                <a:close/>
                <a:moveTo>
                  <a:pt x="321" y="236"/>
                </a:moveTo>
                <a:cubicBezTo>
                  <a:pt x="321" y="306"/>
                  <a:pt x="321" y="306"/>
                  <a:pt x="321" y="306"/>
                </a:cubicBezTo>
                <a:cubicBezTo>
                  <a:pt x="202" y="306"/>
                  <a:pt x="202" y="306"/>
                  <a:pt x="202" y="306"/>
                </a:cubicBezTo>
                <a:cubicBezTo>
                  <a:pt x="202" y="236"/>
                  <a:pt x="202" y="236"/>
                  <a:pt x="202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442"/>
                  <a:pt x="1" y="442"/>
                  <a:pt x="1" y="442"/>
                </a:cubicBezTo>
                <a:cubicBezTo>
                  <a:pt x="522" y="442"/>
                  <a:pt x="522" y="442"/>
                  <a:pt x="522" y="442"/>
                </a:cubicBezTo>
                <a:cubicBezTo>
                  <a:pt x="522" y="236"/>
                  <a:pt x="522" y="236"/>
                  <a:pt x="522" y="236"/>
                </a:cubicBezTo>
                <a:lnTo>
                  <a:pt x="321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82" tIns="17141" rIns="34282" bIns="17141" numCol="1" anchor="t" anchorCtr="0" compatLnSpc="1">
            <a:prstTxWarp prst="textNoShape">
              <a:avLst/>
            </a:prstTxWarp>
          </a:bodyPr>
          <a:lstStyle/>
          <a:p>
            <a:pPr defTabSz="685612"/>
            <a:endParaRPr lang="nb-NO" sz="1350">
              <a:solidFill>
                <a:prstClr val="white"/>
              </a:solidFill>
            </a:endParaRPr>
          </a:p>
        </p:txBody>
      </p:sp>
      <p:sp>
        <p:nvSpPr>
          <p:cNvPr id="12" name="Freeform 20"/>
          <p:cNvSpPr>
            <a:spLocks noEditPoints="1"/>
          </p:cNvSpPr>
          <p:nvPr/>
        </p:nvSpPr>
        <p:spPr bwMode="auto">
          <a:xfrm>
            <a:off x="5911694" y="2326999"/>
            <a:ext cx="333204" cy="253694"/>
          </a:xfrm>
          <a:custGeom>
            <a:avLst/>
            <a:gdLst>
              <a:gd name="T0" fmla="*/ 375 w 514"/>
              <a:gd name="T1" fmla="*/ 0 h 406"/>
              <a:gd name="T2" fmla="*/ 239 w 514"/>
              <a:gd name="T3" fmla="*/ 41 h 406"/>
              <a:gd name="T4" fmla="*/ 2 w 514"/>
              <a:gd name="T5" fmla="*/ 82 h 406"/>
              <a:gd name="T6" fmla="*/ 35 w 514"/>
              <a:gd name="T7" fmla="*/ 394 h 406"/>
              <a:gd name="T8" fmla="*/ 137 w 514"/>
              <a:gd name="T9" fmla="*/ 332 h 406"/>
              <a:gd name="T10" fmla="*/ 239 w 514"/>
              <a:gd name="T11" fmla="*/ 392 h 406"/>
              <a:gd name="T12" fmla="*/ 274 w 514"/>
              <a:gd name="T13" fmla="*/ 393 h 406"/>
              <a:gd name="T14" fmla="*/ 453 w 514"/>
              <a:gd name="T15" fmla="*/ 363 h 406"/>
              <a:gd name="T16" fmla="*/ 479 w 514"/>
              <a:gd name="T17" fmla="*/ 394 h 406"/>
              <a:gd name="T18" fmla="*/ 514 w 514"/>
              <a:gd name="T19" fmla="*/ 385 h 406"/>
              <a:gd name="T20" fmla="*/ 238 w 514"/>
              <a:gd name="T21" fmla="*/ 334 h 406"/>
              <a:gd name="T22" fmla="*/ 37 w 514"/>
              <a:gd name="T23" fmla="*/ 333 h 406"/>
              <a:gd name="T24" fmla="*/ 137 w 514"/>
              <a:gd name="T25" fmla="*/ 38 h 406"/>
              <a:gd name="T26" fmla="*/ 238 w 514"/>
              <a:gd name="T27" fmla="*/ 96 h 406"/>
              <a:gd name="T28" fmla="*/ 376 w 514"/>
              <a:gd name="T29" fmla="*/ 294 h 406"/>
              <a:gd name="T30" fmla="*/ 301 w 514"/>
              <a:gd name="T31" fmla="*/ 67 h 406"/>
              <a:gd name="T32" fmla="*/ 473 w 514"/>
              <a:gd name="T33" fmla="*/ 91 h 406"/>
              <a:gd name="T34" fmla="*/ 60 w 514"/>
              <a:gd name="T35" fmla="*/ 114 h 406"/>
              <a:gd name="T36" fmla="*/ 139 w 514"/>
              <a:gd name="T37" fmla="*/ 122 h 406"/>
              <a:gd name="T38" fmla="*/ 202 w 514"/>
              <a:gd name="T39" fmla="*/ 137 h 406"/>
              <a:gd name="T40" fmla="*/ 208 w 514"/>
              <a:gd name="T41" fmla="*/ 131 h 406"/>
              <a:gd name="T42" fmla="*/ 60 w 514"/>
              <a:gd name="T43" fmla="*/ 114 h 406"/>
              <a:gd name="T44" fmla="*/ 188 w 514"/>
              <a:gd name="T45" fmla="*/ 193 h 406"/>
              <a:gd name="T46" fmla="*/ 203 w 514"/>
              <a:gd name="T47" fmla="*/ 200 h 406"/>
              <a:gd name="T48" fmla="*/ 220 w 514"/>
              <a:gd name="T49" fmla="*/ 176 h 406"/>
              <a:gd name="T50" fmla="*/ 60 w 514"/>
              <a:gd name="T51" fmla="*/ 177 h 406"/>
              <a:gd name="T52" fmla="*/ 77 w 514"/>
              <a:gd name="T53" fmla="*/ 200 h 406"/>
              <a:gd name="T54" fmla="*/ 75 w 514"/>
              <a:gd name="T55" fmla="*/ 259 h 406"/>
              <a:gd name="T56" fmla="*/ 139 w 514"/>
              <a:gd name="T57" fmla="*/ 247 h 406"/>
              <a:gd name="T58" fmla="*/ 202 w 514"/>
              <a:gd name="T59" fmla="*/ 262 h 406"/>
              <a:gd name="T60" fmla="*/ 208 w 514"/>
              <a:gd name="T61" fmla="*/ 256 h 406"/>
              <a:gd name="T62" fmla="*/ 60 w 514"/>
              <a:gd name="T63" fmla="*/ 239 h 406"/>
              <a:gd name="T64" fmla="*/ 443 w 514"/>
              <a:gd name="T65" fmla="*/ 137 h 406"/>
              <a:gd name="T66" fmla="*/ 317 w 514"/>
              <a:gd name="T67" fmla="*/ 137 h 406"/>
              <a:gd name="T68" fmla="*/ 428 w 514"/>
              <a:gd name="T69" fmla="*/ 130 h 406"/>
              <a:gd name="T70" fmla="*/ 443 w 514"/>
              <a:gd name="T71" fmla="*/ 137 h 406"/>
              <a:gd name="T72" fmla="*/ 300 w 514"/>
              <a:gd name="T73" fmla="*/ 114 h 406"/>
              <a:gd name="T74" fmla="*/ 317 w 514"/>
              <a:gd name="T75" fmla="*/ 200 h 406"/>
              <a:gd name="T76" fmla="*/ 440 w 514"/>
              <a:gd name="T77" fmla="*/ 198 h 406"/>
              <a:gd name="T78" fmla="*/ 443 w 514"/>
              <a:gd name="T79" fmla="*/ 200 h 406"/>
              <a:gd name="T80" fmla="*/ 460 w 514"/>
              <a:gd name="T81" fmla="*/ 176 h 406"/>
              <a:gd name="T82" fmla="*/ 317 w 514"/>
              <a:gd name="T83" fmla="*/ 200 h 406"/>
              <a:gd name="T84" fmla="*/ 300 w 514"/>
              <a:gd name="T85" fmla="*/ 239 h 406"/>
              <a:gd name="T86" fmla="*/ 317 w 514"/>
              <a:gd name="T87" fmla="*/ 262 h 406"/>
              <a:gd name="T88" fmla="*/ 440 w 514"/>
              <a:gd name="T89" fmla="*/ 261 h 406"/>
              <a:gd name="T90" fmla="*/ 443 w 514"/>
              <a:gd name="T91" fmla="*/ 262 h 406"/>
              <a:gd name="T92" fmla="*/ 379 w 514"/>
              <a:gd name="T93" fmla="*/ 218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" h="406">
                <a:moveTo>
                  <a:pt x="512" y="82"/>
                </a:moveTo>
                <a:cubicBezTo>
                  <a:pt x="503" y="66"/>
                  <a:pt x="491" y="53"/>
                  <a:pt x="478" y="41"/>
                </a:cubicBezTo>
                <a:cubicBezTo>
                  <a:pt x="450" y="15"/>
                  <a:pt x="413" y="1"/>
                  <a:pt x="375" y="0"/>
                </a:cubicBezTo>
                <a:cubicBezTo>
                  <a:pt x="338" y="1"/>
                  <a:pt x="301" y="15"/>
                  <a:pt x="274" y="41"/>
                </a:cubicBezTo>
                <a:cubicBezTo>
                  <a:pt x="268" y="47"/>
                  <a:pt x="262" y="53"/>
                  <a:pt x="257" y="59"/>
                </a:cubicBezTo>
                <a:cubicBezTo>
                  <a:pt x="251" y="53"/>
                  <a:pt x="245" y="47"/>
                  <a:pt x="239" y="41"/>
                </a:cubicBezTo>
                <a:cubicBezTo>
                  <a:pt x="211" y="15"/>
                  <a:pt x="175" y="1"/>
                  <a:pt x="137" y="0"/>
                </a:cubicBezTo>
                <a:cubicBezTo>
                  <a:pt x="99" y="1"/>
                  <a:pt x="63" y="15"/>
                  <a:pt x="35" y="41"/>
                </a:cubicBezTo>
                <a:cubicBezTo>
                  <a:pt x="22" y="53"/>
                  <a:pt x="11" y="67"/>
                  <a:pt x="2" y="8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385"/>
                  <a:pt x="0" y="385"/>
                  <a:pt x="0" y="385"/>
                </a:cubicBezTo>
                <a:cubicBezTo>
                  <a:pt x="35" y="394"/>
                  <a:pt x="35" y="394"/>
                  <a:pt x="35" y="394"/>
                </a:cubicBezTo>
                <a:cubicBezTo>
                  <a:pt x="35" y="394"/>
                  <a:pt x="35" y="394"/>
                  <a:pt x="35" y="394"/>
                </a:cubicBezTo>
                <a:cubicBezTo>
                  <a:pt x="42" y="382"/>
                  <a:pt x="51" y="371"/>
                  <a:pt x="62" y="361"/>
                </a:cubicBezTo>
                <a:cubicBezTo>
                  <a:pt x="82" y="342"/>
                  <a:pt x="109" y="332"/>
                  <a:pt x="137" y="332"/>
                </a:cubicBezTo>
                <a:cubicBezTo>
                  <a:pt x="170" y="332"/>
                  <a:pt x="196" y="347"/>
                  <a:pt x="214" y="363"/>
                </a:cubicBezTo>
                <a:cubicBezTo>
                  <a:pt x="221" y="370"/>
                  <a:pt x="228" y="377"/>
                  <a:pt x="234" y="385"/>
                </a:cubicBezTo>
                <a:cubicBezTo>
                  <a:pt x="237" y="388"/>
                  <a:pt x="238" y="390"/>
                  <a:pt x="239" y="392"/>
                </a:cubicBezTo>
                <a:cubicBezTo>
                  <a:pt x="240" y="393"/>
                  <a:pt x="240" y="393"/>
                  <a:pt x="240" y="393"/>
                </a:cubicBezTo>
                <a:cubicBezTo>
                  <a:pt x="245" y="403"/>
                  <a:pt x="256" y="406"/>
                  <a:pt x="266" y="401"/>
                </a:cubicBezTo>
                <a:cubicBezTo>
                  <a:pt x="269" y="400"/>
                  <a:pt x="272" y="397"/>
                  <a:pt x="274" y="393"/>
                </a:cubicBezTo>
                <a:cubicBezTo>
                  <a:pt x="281" y="381"/>
                  <a:pt x="290" y="370"/>
                  <a:pt x="301" y="361"/>
                </a:cubicBezTo>
                <a:cubicBezTo>
                  <a:pt x="321" y="342"/>
                  <a:pt x="348" y="332"/>
                  <a:pt x="375" y="332"/>
                </a:cubicBezTo>
                <a:cubicBezTo>
                  <a:pt x="409" y="332"/>
                  <a:pt x="435" y="347"/>
                  <a:pt x="453" y="363"/>
                </a:cubicBezTo>
                <a:cubicBezTo>
                  <a:pt x="460" y="369"/>
                  <a:pt x="467" y="377"/>
                  <a:pt x="473" y="385"/>
                </a:cubicBezTo>
                <a:cubicBezTo>
                  <a:pt x="475" y="388"/>
                  <a:pt x="477" y="390"/>
                  <a:pt x="478" y="392"/>
                </a:cubicBezTo>
                <a:cubicBezTo>
                  <a:pt x="479" y="394"/>
                  <a:pt x="479" y="394"/>
                  <a:pt x="479" y="394"/>
                </a:cubicBezTo>
                <a:cubicBezTo>
                  <a:pt x="479" y="394"/>
                  <a:pt x="479" y="394"/>
                  <a:pt x="479" y="394"/>
                </a:cubicBezTo>
                <a:cubicBezTo>
                  <a:pt x="479" y="394"/>
                  <a:pt x="479" y="394"/>
                  <a:pt x="479" y="394"/>
                </a:cubicBezTo>
                <a:cubicBezTo>
                  <a:pt x="514" y="385"/>
                  <a:pt x="514" y="385"/>
                  <a:pt x="514" y="385"/>
                </a:cubicBezTo>
                <a:cubicBezTo>
                  <a:pt x="514" y="91"/>
                  <a:pt x="514" y="91"/>
                  <a:pt x="514" y="91"/>
                </a:cubicBezTo>
                <a:lnTo>
                  <a:pt x="512" y="82"/>
                </a:lnTo>
                <a:close/>
                <a:moveTo>
                  <a:pt x="238" y="334"/>
                </a:moveTo>
                <a:cubicBezTo>
                  <a:pt x="210" y="309"/>
                  <a:pt x="174" y="294"/>
                  <a:pt x="137" y="294"/>
                </a:cubicBezTo>
                <a:cubicBezTo>
                  <a:pt x="137" y="294"/>
                  <a:pt x="137" y="294"/>
                  <a:pt x="137" y="294"/>
                </a:cubicBezTo>
                <a:cubicBezTo>
                  <a:pt x="100" y="294"/>
                  <a:pt x="64" y="308"/>
                  <a:pt x="37" y="333"/>
                </a:cubicBezTo>
                <a:cubicBezTo>
                  <a:pt x="37" y="96"/>
                  <a:pt x="37" y="96"/>
                  <a:pt x="37" y="96"/>
                </a:cubicBezTo>
                <a:cubicBezTo>
                  <a:pt x="44" y="86"/>
                  <a:pt x="52" y="76"/>
                  <a:pt x="62" y="67"/>
                </a:cubicBezTo>
                <a:cubicBezTo>
                  <a:pt x="82" y="49"/>
                  <a:pt x="109" y="38"/>
                  <a:pt x="137" y="38"/>
                </a:cubicBezTo>
                <a:cubicBezTo>
                  <a:pt x="166" y="38"/>
                  <a:pt x="193" y="49"/>
                  <a:pt x="214" y="69"/>
                </a:cubicBezTo>
                <a:cubicBezTo>
                  <a:pt x="222" y="76"/>
                  <a:pt x="228" y="83"/>
                  <a:pt x="234" y="91"/>
                </a:cubicBezTo>
                <a:cubicBezTo>
                  <a:pt x="236" y="93"/>
                  <a:pt x="237" y="95"/>
                  <a:pt x="238" y="96"/>
                </a:cubicBezTo>
                <a:cubicBezTo>
                  <a:pt x="238" y="334"/>
                  <a:pt x="238" y="334"/>
                  <a:pt x="238" y="334"/>
                </a:cubicBezTo>
                <a:close/>
                <a:moveTo>
                  <a:pt x="477" y="334"/>
                </a:moveTo>
                <a:cubicBezTo>
                  <a:pt x="449" y="309"/>
                  <a:pt x="413" y="294"/>
                  <a:pt x="376" y="294"/>
                </a:cubicBezTo>
                <a:cubicBezTo>
                  <a:pt x="339" y="294"/>
                  <a:pt x="303" y="308"/>
                  <a:pt x="276" y="333"/>
                </a:cubicBezTo>
                <a:cubicBezTo>
                  <a:pt x="276" y="96"/>
                  <a:pt x="276" y="96"/>
                  <a:pt x="276" y="96"/>
                </a:cubicBezTo>
                <a:cubicBezTo>
                  <a:pt x="283" y="86"/>
                  <a:pt x="291" y="76"/>
                  <a:pt x="301" y="67"/>
                </a:cubicBezTo>
                <a:cubicBezTo>
                  <a:pt x="321" y="49"/>
                  <a:pt x="348" y="38"/>
                  <a:pt x="375" y="38"/>
                </a:cubicBezTo>
                <a:cubicBezTo>
                  <a:pt x="409" y="38"/>
                  <a:pt x="435" y="53"/>
                  <a:pt x="453" y="69"/>
                </a:cubicBezTo>
                <a:cubicBezTo>
                  <a:pt x="460" y="76"/>
                  <a:pt x="467" y="83"/>
                  <a:pt x="473" y="91"/>
                </a:cubicBezTo>
                <a:cubicBezTo>
                  <a:pt x="475" y="93"/>
                  <a:pt x="476" y="95"/>
                  <a:pt x="477" y="96"/>
                </a:cubicBezTo>
                <a:lnTo>
                  <a:pt x="477" y="334"/>
                </a:lnTo>
                <a:close/>
                <a:moveTo>
                  <a:pt x="60" y="114"/>
                </a:moveTo>
                <a:cubicBezTo>
                  <a:pt x="75" y="134"/>
                  <a:pt x="75" y="134"/>
                  <a:pt x="75" y="134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7"/>
                  <a:pt x="98" y="122"/>
                  <a:pt x="139" y="122"/>
                </a:cubicBezTo>
                <a:cubicBezTo>
                  <a:pt x="156" y="122"/>
                  <a:pt x="172" y="125"/>
                  <a:pt x="188" y="130"/>
                </a:cubicBezTo>
                <a:cubicBezTo>
                  <a:pt x="192" y="132"/>
                  <a:pt x="196" y="134"/>
                  <a:pt x="200" y="136"/>
                </a:cubicBezTo>
                <a:cubicBezTo>
                  <a:pt x="201" y="136"/>
                  <a:pt x="202" y="137"/>
                  <a:pt x="202" y="137"/>
                </a:cubicBezTo>
                <a:cubicBezTo>
                  <a:pt x="203" y="137"/>
                  <a:pt x="203" y="137"/>
                  <a:pt x="203" y="137"/>
                </a:cubicBezTo>
                <a:cubicBezTo>
                  <a:pt x="203" y="137"/>
                  <a:pt x="203" y="137"/>
                  <a:pt x="203" y="137"/>
                </a:cubicBezTo>
                <a:cubicBezTo>
                  <a:pt x="208" y="131"/>
                  <a:pt x="208" y="131"/>
                  <a:pt x="208" y="131"/>
                </a:cubicBezTo>
                <a:cubicBezTo>
                  <a:pt x="220" y="114"/>
                  <a:pt x="220" y="114"/>
                  <a:pt x="220" y="114"/>
                </a:cubicBezTo>
                <a:cubicBezTo>
                  <a:pt x="218" y="113"/>
                  <a:pt x="191" y="93"/>
                  <a:pt x="139" y="93"/>
                </a:cubicBezTo>
                <a:cubicBezTo>
                  <a:pt x="88" y="93"/>
                  <a:pt x="61" y="113"/>
                  <a:pt x="60" y="114"/>
                </a:cubicBezTo>
                <a:close/>
                <a:moveTo>
                  <a:pt x="77" y="200"/>
                </a:moveTo>
                <a:cubicBezTo>
                  <a:pt x="78" y="199"/>
                  <a:pt x="98" y="185"/>
                  <a:pt x="139" y="185"/>
                </a:cubicBezTo>
                <a:cubicBezTo>
                  <a:pt x="156" y="185"/>
                  <a:pt x="172" y="187"/>
                  <a:pt x="188" y="193"/>
                </a:cubicBezTo>
                <a:cubicBezTo>
                  <a:pt x="192" y="194"/>
                  <a:pt x="196" y="196"/>
                  <a:pt x="200" y="198"/>
                </a:cubicBezTo>
                <a:cubicBezTo>
                  <a:pt x="201" y="199"/>
                  <a:pt x="202" y="199"/>
                  <a:pt x="203" y="200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8" y="193"/>
                  <a:pt x="208" y="193"/>
                  <a:pt x="208" y="193"/>
                </a:cubicBezTo>
                <a:cubicBezTo>
                  <a:pt x="220" y="176"/>
                  <a:pt x="220" y="176"/>
                  <a:pt x="220" y="176"/>
                </a:cubicBezTo>
                <a:cubicBezTo>
                  <a:pt x="220" y="176"/>
                  <a:pt x="220" y="176"/>
                  <a:pt x="220" y="176"/>
                </a:cubicBezTo>
                <a:cubicBezTo>
                  <a:pt x="218" y="175"/>
                  <a:pt x="191" y="156"/>
                  <a:pt x="139" y="156"/>
                </a:cubicBezTo>
                <a:cubicBezTo>
                  <a:pt x="88" y="156"/>
                  <a:pt x="61" y="175"/>
                  <a:pt x="60" y="177"/>
                </a:cubicBezTo>
                <a:cubicBezTo>
                  <a:pt x="77" y="200"/>
                  <a:pt x="77" y="200"/>
                  <a:pt x="77" y="200"/>
                </a:cubicBezTo>
                <a:cubicBezTo>
                  <a:pt x="75" y="197"/>
                  <a:pt x="75" y="197"/>
                  <a:pt x="75" y="197"/>
                </a:cubicBezTo>
                <a:lnTo>
                  <a:pt x="77" y="200"/>
                </a:lnTo>
                <a:close/>
                <a:moveTo>
                  <a:pt x="60" y="239"/>
                </a:moveTo>
                <a:cubicBezTo>
                  <a:pt x="76" y="260"/>
                  <a:pt x="76" y="260"/>
                  <a:pt x="76" y="260"/>
                </a:cubicBezTo>
                <a:cubicBezTo>
                  <a:pt x="75" y="259"/>
                  <a:pt x="75" y="259"/>
                  <a:pt x="75" y="259"/>
                </a:cubicBezTo>
                <a:cubicBezTo>
                  <a:pt x="77" y="262"/>
                  <a:pt x="77" y="262"/>
                  <a:pt x="77" y="262"/>
                </a:cubicBezTo>
                <a:cubicBezTo>
                  <a:pt x="77" y="262"/>
                  <a:pt x="77" y="262"/>
                  <a:pt x="77" y="262"/>
                </a:cubicBezTo>
                <a:cubicBezTo>
                  <a:pt x="79" y="261"/>
                  <a:pt x="99" y="247"/>
                  <a:pt x="139" y="247"/>
                </a:cubicBezTo>
                <a:cubicBezTo>
                  <a:pt x="156" y="247"/>
                  <a:pt x="172" y="250"/>
                  <a:pt x="188" y="255"/>
                </a:cubicBezTo>
                <a:cubicBezTo>
                  <a:pt x="192" y="257"/>
                  <a:pt x="196" y="258"/>
                  <a:pt x="200" y="261"/>
                </a:cubicBezTo>
                <a:cubicBezTo>
                  <a:pt x="201" y="261"/>
                  <a:pt x="202" y="262"/>
                  <a:pt x="202" y="262"/>
                </a:cubicBezTo>
                <a:cubicBezTo>
                  <a:pt x="203" y="262"/>
                  <a:pt x="203" y="262"/>
                  <a:pt x="203" y="262"/>
                </a:cubicBezTo>
                <a:cubicBezTo>
                  <a:pt x="203" y="262"/>
                  <a:pt x="203" y="262"/>
                  <a:pt x="203" y="262"/>
                </a:cubicBezTo>
                <a:cubicBezTo>
                  <a:pt x="208" y="256"/>
                  <a:pt x="208" y="256"/>
                  <a:pt x="208" y="256"/>
                </a:cubicBezTo>
                <a:cubicBezTo>
                  <a:pt x="220" y="239"/>
                  <a:pt x="220" y="239"/>
                  <a:pt x="220" y="239"/>
                </a:cubicBezTo>
                <a:cubicBezTo>
                  <a:pt x="218" y="238"/>
                  <a:pt x="190" y="218"/>
                  <a:pt x="139" y="218"/>
                </a:cubicBezTo>
                <a:cubicBezTo>
                  <a:pt x="88" y="218"/>
                  <a:pt x="61" y="238"/>
                  <a:pt x="60" y="239"/>
                </a:cubicBezTo>
                <a:close/>
                <a:moveTo>
                  <a:pt x="443" y="137"/>
                </a:moveTo>
                <a:cubicBezTo>
                  <a:pt x="448" y="131"/>
                  <a:pt x="448" y="131"/>
                  <a:pt x="448" y="131"/>
                </a:cubicBezTo>
                <a:cubicBezTo>
                  <a:pt x="443" y="137"/>
                  <a:pt x="443" y="137"/>
                  <a:pt x="443" y="137"/>
                </a:cubicBezTo>
                <a:cubicBezTo>
                  <a:pt x="443" y="137"/>
                  <a:pt x="443" y="137"/>
                  <a:pt x="443" y="137"/>
                </a:cubicBezTo>
                <a:close/>
                <a:moveTo>
                  <a:pt x="315" y="134"/>
                </a:moveTo>
                <a:cubicBezTo>
                  <a:pt x="317" y="137"/>
                  <a:pt x="317" y="137"/>
                  <a:pt x="317" y="137"/>
                </a:cubicBezTo>
                <a:cubicBezTo>
                  <a:pt x="317" y="137"/>
                  <a:pt x="317" y="137"/>
                  <a:pt x="317" y="137"/>
                </a:cubicBezTo>
                <a:cubicBezTo>
                  <a:pt x="318" y="137"/>
                  <a:pt x="338" y="122"/>
                  <a:pt x="379" y="122"/>
                </a:cubicBezTo>
                <a:cubicBezTo>
                  <a:pt x="396" y="122"/>
                  <a:pt x="413" y="125"/>
                  <a:pt x="428" y="130"/>
                </a:cubicBezTo>
                <a:cubicBezTo>
                  <a:pt x="432" y="132"/>
                  <a:pt x="436" y="134"/>
                  <a:pt x="440" y="136"/>
                </a:cubicBezTo>
                <a:cubicBezTo>
                  <a:pt x="441" y="136"/>
                  <a:pt x="442" y="137"/>
                  <a:pt x="443" y="137"/>
                </a:cubicBezTo>
                <a:cubicBezTo>
                  <a:pt x="443" y="137"/>
                  <a:pt x="443" y="137"/>
                  <a:pt x="443" y="137"/>
                </a:cubicBezTo>
                <a:cubicBezTo>
                  <a:pt x="460" y="114"/>
                  <a:pt x="460" y="114"/>
                  <a:pt x="460" y="114"/>
                </a:cubicBezTo>
                <a:cubicBezTo>
                  <a:pt x="458" y="113"/>
                  <a:pt x="431" y="93"/>
                  <a:pt x="380" y="93"/>
                </a:cubicBezTo>
                <a:cubicBezTo>
                  <a:pt x="328" y="93"/>
                  <a:pt x="302" y="113"/>
                  <a:pt x="300" y="114"/>
                </a:cubicBezTo>
                <a:cubicBezTo>
                  <a:pt x="317" y="137"/>
                  <a:pt x="317" y="137"/>
                  <a:pt x="317" y="137"/>
                </a:cubicBezTo>
                <a:lnTo>
                  <a:pt x="315" y="134"/>
                </a:lnTo>
                <a:close/>
                <a:moveTo>
                  <a:pt x="317" y="200"/>
                </a:moveTo>
                <a:cubicBezTo>
                  <a:pt x="318" y="199"/>
                  <a:pt x="338" y="185"/>
                  <a:pt x="379" y="185"/>
                </a:cubicBezTo>
                <a:cubicBezTo>
                  <a:pt x="396" y="185"/>
                  <a:pt x="413" y="187"/>
                  <a:pt x="428" y="193"/>
                </a:cubicBezTo>
                <a:cubicBezTo>
                  <a:pt x="432" y="194"/>
                  <a:pt x="436" y="196"/>
                  <a:pt x="440" y="198"/>
                </a:cubicBezTo>
                <a:cubicBezTo>
                  <a:pt x="441" y="199"/>
                  <a:pt x="442" y="199"/>
                  <a:pt x="443" y="200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8" y="193"/>
                  <a:pt x="448" y="193"/>
                  <a:pt x="448" y="193"/>
                </a:cubicBezTo>
                <a:cubicBezTo>
                  <a:pt x="460" y="176"/>
                  <a:pt x="460" y="176"/>
                  <a:pt x="460" y="176"/>
                </a:cubicBezTo>
                <a:cubicBezTo>
                  <a:pt x="460" y="176"/>
                  <a:pt x="460" y="176"/>
                  <a:pt x="460" y="176"/>
                </a:cubicBezTo>
                <a:cubicBezTo>
                  <a:pt x="458" y="175"/>
                  <a:pt x="431" y="156"/>
                  <a:pt x="379" y="156"/>
                </a:cubicBezTo>
                <a:cubicBezTo>
                  <a:pt x="328" y="156"/>
                  <a:pt x="302" y="175"/>
                  <a:pt x="300" y="177"/>
                </a:cubicBezTo>
                <a:cubicBezTo>
                  <a:pt x="317" y="200"/>
                  <a:pt x="317" y="200"/>
                  <a:pt x="317" y="200"/>
                </a:cubicBezTo>
                <a:cubicBezTo>
                  <a:pt x="315" y="197"/>
                  <a:pt x="315" y="197"/>
                  <a:pt x="315" y="197"/>
                </a:cubicBezTo>
                <a:lnTo>
                  <a:pt x="317" y="200"/>
                </a:lnTo>
                <a:close/>
                <a:moveTo>
                  <a:pt x="300" y="239"/>
                </a:moveTo>
                <a:cubicBezTo>
                  <a:pt x="315" y="259"/>
                  <a:pt x="315" y="259"/>
                  <a:pt x="315" y="259"/>
                </a:cubicBezTo>
                <a:cubicBezTo>
                  <a:pt x="317" y="262"/>
                  <a:pt x="317" y="262"/>
                  <a:pt x="317" y="262"/>
                </a:cubicBezTo>
                <a:cubicBezTo>
                  <a:pt x="317" y="262"/>
                  <a:pt x="317" y="262"/>
                  <a:pt x="317" y="262"/>
                </a:cubicBezTo>
                <a:cubicBezTo>
                  <a:pt x="319" y="261"/>
                  <a:pt x="339" y="247"/>
                  <a:pt x="379" y="247"/>
                </a:cubicBezTo>
                <a:cubicBezTo>
                  <a:pt x="396" y="247"/>
                  <a:pt x="412" y="250"/>
                  <a:pt x="428" y="255"/>
                </a:cubicBezTo>
                <a:cubicBezTo>
                  <a:pt x="432" y="257"/>
                  <a:pt x="436" y="259"/>
                  <a:pt x="440" y="261"/>
                </a:cubicBezTo>
                <a:cubicBezTo>
                  <a:pt x="441" y="261"/>
                  <a:pt x="442" y="262"/>
                  <a:pt x="443" y="262"/>
                </a:cubicBezTo>
                <a:cubicBezTo>
                  <a:pt x="443" y="262"/>
                  <a:pt x="443" y="262"/>
                  <a:pt x="443" y="262"/>
                </a:cubicBezTo>
                <a:cubicBezTo>
                  <a:pt x="443" y="262"/>
                  <a:pt x="443" y="262"/>
                  <a:pt x="443" y="262"/>
                </a:cubicBezTo>
                <a:cubicBezTo>
                  <a:pt x="448" y="256"/>
                  <a:pt x="448" y="256"/>
                  <a:pt x="448" y="256"/>
                </a:cubicBezTo>
                <a:cubicBezTo>
                  <a:pt x="460" y="239"/>
                  <a:pt x="460" y="239"/>
                  <a:pt x="460" y="239"/>
                </a:cubicBezTo>
                <a:cubicBezTo>
                  <a:pt x="458" y="238"/>
                  <a:pt x="431" y="218"/>
                  <a:pt x="379" y="218"/>
                </a:cubicBezTo>
                <a:cubicBezTo>
                  <a:pt x="328" y="218"/>
                  <a:pt x="302" y="238"/>
                  <a:pt x="300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82" tIns="17141" rIns="34282" bIns="17141" numCol="1" anchor="t" anchorCtr="0" compatLnSpc="1">
            <a:prstTxWarp prst="textNoShape">
              <a:avLst/>
            </a:prstTxWarp>
          </a:bodyPr>
          <a:lstStyle/>
          <a:p>
            <a:pPr defTabSz="685612"/>
            <a:endParaRPr lang="nb-NO" sz="1350">
              <a:solidFill>
                <a:prstClr val="white"/>
              </a:solidFill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6231391" y="1244841"/>
            <a:ext cx="1260933" cy="842530"/>
          </a:xfrm>
          <a:prstGeom prst="rect">
            <a:avLst/>
          </a:prstGeom>
          <a:noFill/>
        </p:spPr>
        <p:txBody>
          <a:bodyPr wrap="square" lIns="34282" tIns="17141" rIns="34282" bIns="17141" rtlCol="0">
            <a:spAutoFit/>
          </a:bodyPr>
          <a:lstStyle/>
          <a:p>
            <a:pPr algn="ctr" defTabSz="685612"/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Næringsliv</a:t>
            </a:r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og</a:t>
            </a:r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offentlig</a:t>
            </a:r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b="1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forvaltning</a:t>
            </a:r>
            <a:endParaRPr lang="en-US" sz="13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685612"/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Verdiskaping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5449385" y="2648892"/>
            <a:ext cx="1260933" cy="611698"/>
          </a:xfrm>
          <a:prstGeom prst="rect">
            <a:avLst/>
          </a:prstGeom>
          <a:noFill/>
        </p:spPr>
        <p:txBody>
          <a:bodyPr wrap="square" lIns="34282" tIns="17141" rIns="34282" bIns="17141" rtlCol="0">
            <a:spAutoFit/>
          </a:bodyPr>
          <a:lstStyle/>
          <a:p>
            <a:pPr algn="ctr" defTabSz="685612"/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NTNU</a:t>
            </a:r>
          </a:p>
          <a:p>
            <a:pPr algn="ctr" defTabSz="685612"/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Utdanning</a:t>
            </a:r>
            <a: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og</a:t>
            </a:r>
            <a: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forskning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6961828" y="2764092"/>
            <a:ext cx="1382972" cy="427032"/>
          </a:xfrm>
          <a:prstGeom prst="rect">
            <a:avLst/>
          </a:prstGeom>
          <a:noFill/>
        </p:spPr>
        <p:txBody>
          <a:bodyPr wrap="square" lIns="34282" tIns="17141" rIns="34282" bIns="17141" rtlCol="0">
            <a:spAutoFit/>
          </a:bodyPr>
          <a:lstStyle/>
          <a:p>
            <a:pPr algn="ctr" defTabSz="685612"/>
            <a:r>
              <a:rPr lang="en-US" sz="13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SINTEF</a:t>
            </a:r>
          </a:p>
          <a:p>
            <a:pPr algn="ctr" defTabSz="685612"/>
            <a:r>
              <a:rPr lang="en-US" sz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Oppdragsforskning</a:t>
            </a:r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5040680" y="3477393"/>
            <a:ext cx="428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>
                <a:latin typeface="Arial" charset="0"/>
                <a:ea typeface="Arial" charset="0"/>
                <a:cs typeface="Arial" charset="0"/>
              </a:rPr>
              <a:t>Samspillmodell – </a:t>
            </a:r>
            <a:r>
              <a:rPr lang="nb-NO" sz="1400">
                <a:latin typeface="Arial" charset="0"/>
                <a:ea typeface="Arial" charset="0"/>
                <a:cs typeface="Arial" charset="0"/>
              </a:rPr>
              <a:t>ustrakt samarbeid med næringsliv og offentlig sektor gjennom felles prosjekter og forskningssentre</a:t>
            </a:r>
          </a:p>
          <a:p>
            <a:endParaRPr lang="nb-NO" sz="14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5040680" y="4346439"/>
            <a:ext cx="379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latin typeface="Arial" panose="020B0604020202020204" pitchFamily="34" charset="0"/>
                <a:cs typeface="Arial" panose="020B0604020202020204" pitchFamily="34" charset="0"/>
              </a:rPr>
              <a:t>For mer informasjon: </a:t>
            </a:r>
            <a:r>
              <a:rPr lang="nb-NO" sz="14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ntnu.no/forskning/samarbeid-</a:t>
            </a:r>
            <a:r>
              <a:rPr lang="nb-NO" sz="140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sintef</a:t>
            </a:r>
            <a:endParaRPr lang="nb-NO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ild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4435" b="29900"/>
          <a:stretch/>
        </p:blipFill>
        <p:spPr>
          <a:xfrm>
            <a:off x="444197" y="459352"/>
            <a:ext cx="1694952" cy="314794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6" y="419633"/>
            <a:ext cx="1727378" cy="3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Oval 474"/>
          <p:cNvSpPr>
            <a:spLocks noChangeArrowheads="1"/>
          </p:cNvSpPr>
          <p:nvPr/>
        </p:nvSpPr>
        <p:spPr bwMode="auto">
          <a:xfrm>
            <a:off x="2444224" y="3171956"/>
            <a:ext cx="188119" cy="188119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8" name="Isosceles Triangle 475"/>
          <p:cNvSpPr>
            <a:spLocks noChangeArrowheads="1"/>
          </p:cNvSpPr>
          <p:nvPr/>
        </p:nvSpPr>
        <p:spPr bwMode="auto">
          <a:xfrm rot="5400000">
            <a:off x="2494230" y="3217200"/>
            <a:ext cx="111919" cy="9763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353637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0" name="Oval 478"/>
          <p:cNvSpPr>
            <a:spLocks noChangeArrowheads="1"/>
          </p:cNvSpPr>
          <p:nvPr/>
        </p:nvSpPr>
        <p:spPr bwMode="auto">
          <a:xfrm>
            <a:off x="4463524" y="3171956"/>
            <a:ext cx="188119" cy="188119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1" name="Isosceles Triangle 479"/>
          <p:cNvSpPr>
            <a:spLocks noChangeArrowheads="1"/>
          </p:cNvSpPr>
          <p:nvPr/>
        </p:nvSpPr>
        <p:spPr bwMode="auto">
          <a:xfrm rot="5400000">
            <a:off x="4513530" y="3217200"/>
            <a:ext cx="111919" cy="9763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353637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3" name="Oval 482"/>
          <p:cNvSpPr>
            <a:spLocks noChangeArrowheads="1"/>
          </p:cNvSpPr>
          <p:nvPr/>
        </p:nvSpPr>
        <p:spPr bwMode="auto">
          <a:xfrm>
            <a:off x="6368524" y="3171956"/>
            <a:ext cx="188119" cy="188119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FFFF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4" name="Isosceles Triangle 483"/>
          <p:cNvSpPr>
            <a:spLocks noChangeArrowheads="1"/>
          </p:cNvSpPr>
          <p:nvPr/>
        </p:nvSpPr>
        <p:spPr bwMode="auto">
          <a:xfrm rot="5400000">
            <a:off x="6418530" y="3217200"/>
            <a:ext cx="111919" cy="9763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b-NO" altLang="nb-NO" sz="1350">
              <a:solidFill>
                <a:srgbClr val="353637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623" name="TextBox 54"/>
          <p:cNvSpPr txBox="1">
            <a:spLocks noChangeArrowheads="1"/>
          </p:cNvSpPr>
          <p:nvPr/>
        </p:nvSpPr>
        <p:spPr bwMode="auto">
          <a:xfrm>
            <a:off x="187393" y="223891"/>
            <a:ext cx="24116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b-NO" altLang="nb-NO" sz="2700" b="1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  <a:cs typeface="Arial" panose="020B0604020202020204" pitchFamily="34" charset="0"/>
              </a:rPr>
              <a:t>Internasjonale rangeringer</a:t>
            </a:r>
            <a:endParaRPr lang="en-GB" altLang="nb-NO" sz="2700" b="1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6" name="Gruppe 5"/>
          <p:cNvGrpSpPr/>
          <p:nvPr/>
        </p:nvGrpSpPr>
        <p:grpSpPr>
          <a:xfrm>
            <a:off x="2678182" y="711339"/>
            <a:ext cx="732234" cy="2658667"/>
            <a:chOff x="3995738" y="765175"/>
            <a:chExt cx="976312" cy="3544889"/>
          </a:xfrm>
        </p:grpSpPr>
        <p:sp>
          <p:nvSpPr>
            <p:cNvPr id="759" name="Pentagon 444"/>
            <p:cNvSpPr>
              <a:spLocks noChangeArrowheads="1"/>
            </p:cNvSpPr>
            <p:nvPr/>
          </p:nvSpPr>
          <p:spPr bwMode="auto">
            <a:xfrm rot="5400000">
              <a:off x="3816350" y="13144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760" name="Rektangel 3557"/>
            <p:cNvSpPr>
              <a:spLocks noChangeArrowheads="1"/>
            </p:cNvSpPr>
            <p:nvPr/>
          </p:nvSpPr>
          <p:spPr bwMode="auto">
            <a:xfrm>
              <a:off x="3998913" y="1187450"/>
              <a:ext cx="941387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Academic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Ranking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of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World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Universities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(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Jia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Tong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)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73" name="Group 388"/>
            <p:cNvGrpSpPr>
              <a:grpSpLocks/>
            </p:cNvGrpSpPr>
            <p:nvPr/>
          </p:nvGrpSpPr>
          <p:grpSpPr bwMode="auto">
            <a:xfrm>
              <a:off x="4030663" y="3136901"/>
              <a:ext cx="941387" cy="1173163"/>
              <a:chOff x="3055" y="1880"/>
              <a:chExt cx="593" cy="739"/>
            </a:xfrm>
          </p:grpSpPr>
          <p:sp>
            <p:nvSpPr>
              <p:cNvPr id="774" name="Pentagon 464"/>
              <p:cNvSpPr>
                <a:spLocks noChangeArrowheads="1"/>
              </p:cNvSpPr>
              <p:nvPr/>
            </p:nvSpPr>
            <p:spPr bwMode="auto">
              <a:xfrm rot="16200000">
                <a:off x="2978" y="1982"/>
                <a:ext cx="739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1653" name="Rektangel 3557"/>
              <p:cNvSpPr>
                <a:spLocks noChangeArrowheads="1"/>
              </p:cNvSpPr>
              <p:nvPr/>
            </p:nvSpPr>
            <p:spPr bwMode="auto">
              <a:xfrm>
                <a:off x="3055" y="2076"/>
                <a:ext cx="593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gruppen 101–150 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verden 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5" name="TekstSylinder 784"/>
            <p:cNvSpPr txBox="1">
              <a:spLocks noChangeArrowheads="1"/>
            </p:cNvSpPr>
            <p:nvPr/>
          </p:nvSpPr>
          <p:spPr bwMode="auto">
            <a:xfrm>
              <a:off x="3995738" y="765175"/>
              <a:ext cx="936625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Shanghai</a:t>
              </a:r>
            </a:p>
          </p:txBody>
        </p:sp>
      </p:grpSp>
      <p:grpSp>
        <p:nvGrpSpPr>
          <p:cNvPr id="7" name="Gruppe 6"/>
          <p:cNvGrpSpPr/>
          <p:nvPr/>
        </p:nvGrpSpPr>
        <p:grpSpPr>
          <a:xfrm>
            <a:off x="4137886" y="475596"/>
            <a:ext cx="842963" cy="3000377"/>
            <a:chOff x="5572125" y="404813"/>
            <a:chExt cx="1123950" cy="4000503"/>
          </a:xfrm>
        </p:grpSpPr>
        <p:sp>
          <p:nvSpPr>
            <p:cNvPr id="761" name="Pentagon 446"/>
            <p:cNvSpPr>
              <a:spLocks noChangeArrowheads="1"/>
            </p:cNvSpPr>
            <p:nvPr/>
          </p:nvSpPr>
          <p:spPr bwMode="auto">
            <a:xfrm rot="5400000">
              <a:off x="5480050" y="10604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762" name="Rektangel 3557"/>
            <p:cNvSpPr>
              <a:spLocks noChangeArrowheads="1"/>
            </p:cNvSpPr>
            <p:nvPr/>
          </p:nvSpPr>
          <p:spPr bwMode="auto">
            <a:xfrm>
              <a:off x="5662613" y="892353"/>
              <a:ext cx="941387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Times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Higher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Education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Supplement (THES)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76" name="Group 389"/>
            <p:cNvGrpSpPr>
              <a:grpSpLocks/>
            </p:cNvGrpSpPr>
            <p:nvPr/>
          </p:nvGrpSpPr>
          <p:grpSpPr bwMode="auto">
            <a:xfrm>
              <a:off x="5688013" y="2892425"/>
              <a:ext cx="941387" cy="1295400"/>
              <a:chOff x="4111" y="1768"/>
              <a:chExt cx="593" cy="816"/>
            </a:xfrm>
          </p:grpSpPr>
          <p:sp>
            <p:nvSpPr>
              <p:cNvPr id="777" name="Pentagon 466"/>
              <p:cNvSpPr>
                <a:spLocks noChangeArrowheads="1"/>
              </p:cNvSpPr>
              <p:nvPr/>
            </p:nvSpPr>
            <p:spPr bwMode="auto">
              <a:xfrm rot="-5400000">
                <a:off x="3996" y="1908"/>
                <a:ext cx="816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1651" name="Rektangel 3557"/>
              <p:cNvSpPr>
                <a:spLocks noChangeArrowheads="1"/>
              </p:cNvSpPr>
              <p:nvPr/>
            </p:nvSpPr>
            <p:spPr bwMode="auto">
              <a:xfrm>
                <a:off x="4111" y="2036"/>
                <a:ext cx="593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gruppen 401–500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i verden 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 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2" name="Rectangle 393"/>
            <p:cNvSpPr>
              <a:spLocks noChangeArrowheads="1"/>
            </p:cNvSpPr>
            <p:nvPr/>
          </p:nvSpPr>
          <p:spPr bwMode="auto">
            <a:xfrm>
              <a:off x="5572125" y="733426"/>
              <a:ext cx="1123950" cy="36718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b-NO" alt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86" name="TekstSylinder 785"/>
            <p:cNvSpPr txBox="1">
              <a:spLocks noChangeArrowheads="1"/>
            </p:cNvSpPr>
            <p:nvPr/>
          </p:nvSpPr>
          <p:spPr bwMode="auto">
            <a:xfrm>
              <a:off x="5651500" y="404813"/>
              <a:ext cx="93662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THES</a:t>
              </a:r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5620215" y="339270"/>
            <a:ext cx="759619" cy="2583656"/>
            <a:chOff x="7308850" y="476250"/>
            <a:chExt cx="1012825" cy="3444875"/>
          </a:xfrm>
        </p:grpSpPr>
        <p:sp>
          <p:nvSpPr>
            <p:cNvPr id="763" name="Pentagon 448"/>
            <p:cNvSpPr>
              <a:spLocks noChangeArrowheads="1"/>
            </p:cNvSpPr>
            <p:nvPr/>
          </p:nvSpPr>
          <p:spPr bwMode="auto">
            <a:xfrm rot="5400000">
              <a:off x="7156450" y="10096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764" name="Rektangel 3557"/>
            <p:cNvSpPr>
              <a:spLocks noChangeArrowheads="1"/>
            </p:cNvSpPr>
            <p:nvPr/>
          </p:nvSpPr>
          <p:spPr bwMode="auto">
            <a:xfrm>
              <a:off x="7339013" y="882650"/>
              <a:ext cx="941386" cy="630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QS World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University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Rankings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779" name="Group 390"/>
            <p:cNvGrpSpPr>
              <a:grpSpLocks/>
            </p:cNvGrpSpPr>
            <p:nvPr/>
          </p:nvGrpSpPr>
          <p:grpSpPr bwMode="auto">
            <a:xfrm>
              <a:off x="7380288" y="2803525"/>
              <a:ext cx="941387" cy="1117600"/>
              <a:chOff x="4111" y="1768"/>
              <a:chExt cx="593" cy="704"/>
            </a:xfrm>
          </p:grpSpPr>
          <p:sp>
            <p:nvSpPr>
              <p:cNvPr id="780" name="Pentagon 466"/>
              <p:cNvSpPr>
                <a:spLocks noChangeArrowheads="1"/>
              </p:cNvSpPr>
              <p:nvPr/>
            </p:nvSpPr>
            <p:spPr bwMode="auto">
              <a:xfrm rot="16200000">
                <a:off x="4052" y="1852"/>
                <a:ext cx="704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1649" name="Rektangel 3557"/>
              <p:cNvSpPr>
                <a:spLocks noChangeArrowheads="1"/>
              </p:cNvSpPr>
              <p:nvPr/>
            </p:nvSpPr>
            <p:spPr bwMode="auto">
              <a:xfrm>
                <a:off x="4111" y="2036"/>
                <a:ext cx="593" cy="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Nr. 360 i verden</a:t>
                </a:r>
                <a:b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</a:b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(2020)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7" name="TekstSylinder 786"/>
            <p:cNvSpPr txBox="1">
              <a:spLocks noChangeArrowheads="1"/>
            </p:cNvSpPr>
            <p:nvPr/>
          </p:nvSpPr>
          <p:spPr bwMode="auto">
            <a:xfrm>
              <a:off x="7308850" y="476250"/>
              <a:ext cx="935038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QS</a:t>
              </a:r>
            </a:p>
          </p:txBody>
        </p:sp>
      </p:grpSp>
      <p:grpSp>
        <p:nvGrpSpPr>
          <p:cNvPr id="8" name="Gruppe 7"/>
          <p:cNvGrpSpPr/>
          <p:nvPr/>
        </p:nvGrpSpPr>
        <p:grpSpPr>
          <a:xfrm>
            <a:off x="1743540" y="1521560"/>
            <a:ext cx="6634163" cy="928688"/>
            <a:chOff x="1817688" y="2089150"/>
            <a:chExt cx="8845550" cy="1238251"/>
          </a:xfrm>
        </p:grpSpPr>
        <p:sp>
          <p:nvSpPr>
            <p:cNvPr id="791" name="Freeform 2639"/>
            <p:cNvSpPr>
              <a:spLocks/>
            </p:cNvSpPr>
            <p:nvPr/>
          </p:nvSpPr>
          <p:spPr bwMode="auto">
            <a:xfrm>
              <a:off x="1817688" y="2089150"/>
              <a:ext cx="8845550" cy="1238250"/>
            </a:xfrm>
            <a:custGeom>
              <a:avLst/>
              <a:gdLst>
                <a:gd name="T0" fmla="*/ 2147483647 w 19600"/>
                <a:gd name="T1" fmla="*/ 2147483647 h 2744"/>
                <a:gd name="T2" fmla="*/ 2147483647 w 19600"/>
                <a:gd name="T3" fmla="*/ 2147483647 h 2744"/>
                <a:gd name="T4" fmla="*/ 2147483647 w 19600"/>
                <a:gd name="T5" fmla="*/ 2147483647 h 2744"/>
                <a:gd name="T6" fmla="*/ 2147483647 w 19600"/>
                <a:gd name="T7" fmla="*/ 2147483647 h 2744"/>
                <a:gd name="T8" fmla="*/ 2147483647 w 19600"/>
                <a:gd name="T9" fmla="*/ 2147483647 h 2744"/>
                <a:gd name="T10" fmla="*/ 2147483647 w 19600"/>
                <a:gd name="T11" fmla="*/ 2147483647 h 2744"/>
                <a:gd name="T12" fmla="*/ 2147483647 w 19600"/>
                <a:gd name="T13" fmla="*/ 2147483647 h 2744"/>
                <a:gd name="T14" fmla="*/ 2147483647 w 19600"/>
                <a:gd name="T15" fmla="*/ 2147483647 h 2744"/>
                <a:gd name="T16" fmla="*/ 2147483647 w 19600"/>
                <a:gd name="T17" fmla="*/ 2147483647 h 2744"/>
                <a:gd name="T18" fmla="*/ 2147483647 w 19600"/>
                <a:gd name="T19" fmla="*/ 2147483647 h 2744"/>
                <a:gd name="T20" fmla="*/ 2147483647 w 19600"/>
                <a:gd name="T21" fmla="*/ 2147483647 h 2744"/>
                <a:gd name="T22" fmla="*/ 2147483647 w 19600"/>
                <a:gd name="T23" fmla="*/ 2147483647 h 2744"/>
                <a:gd name="T24" fmla="*/ 2147483647 w 19600"/>
                <a:gd name="T25" fmla="*/ 2147483647 h 2744"/>
                <a:gd name="T26" fmla="*/ 2147483647 w 19600"/>
                <a:gd name="T27" fmla="*/ 2147483647 h 2744"/>
                <a:gd name="T28" fmla="*/ 2147483647 w 19600"/>
                <a:gd name="T29" fmla="*/ 2147483647 h 2744"/>
                <a:gd name="T30" fmla="*/ 2147483647 w 19600"/>
                <a:gd name="T31" fmla="*/ 2147483647 h 2744"/>
                <a:gd name="T32" fmla="*/ 2147483647 w 19600"/>
                <a:gd name="T33" fmla="*/ 2147483647 h 2744"/>
                <a:gd name="T34" fmla="*/ 2147483647 w 19600"/>
                <a:gd name="T35" fmla="*/ 2147483647 h 2744"/>
                <a:gd name="T36" fmla="*/ 2147483647 w 19600"/>
                <a:gd name="T37" fmla="*/ 2147483647 h 2744"/>
                <a:gd name="T38" fmla="*/ 2147483647 w 19600"/>
                <a:gd name="T39" fmla="*/ 2147483647 h 2744"/>
                <a:gd name="T40" fmla="*/ 2147483647 w 19600"/>
                <a:gd name="T41" fmla="*/ 2147483647 h 2744"/>
                <a:gd name="T42" fmla="*/ 2147483647 w 19600"/>
                <a:gd name="T43" fmla="*/ 2147483647 h 2744"/>
                <a:gd name="T44" fmla="*/ 2147483647 w 19600"/>
                <a:gd name="T45" fmla="*/ 2147483647 h 2744"/>
                <a:gd name="T46" fmla="*/ 2147483647 w 19600"/>
                <a:gd name="T47" fmla="*/ 2147483647 h 2744"/>
                <a:gd name="T48" fmla="*/ 0 w 19600"/>
                <a:gd name="T49" fmla="*/ 2147483647 h 2744"/>
                <a:gd name="T50" fmla="*/ 2147483647 w 19600"/>
                <a:gd name="T51" fmla="*/ 2147483647 h 2744"/>
                <a:gd name="T52" fmla="*/ 2147483647 w 19600"/>
                <a:gd name="T53" fmla="*/ 2147483647 h 2744"/>
                <a:gd name="T54" fmla="*/ 2147483647 w 19600"/>
                <a:gd name="T55" fmla="*/ 2147483647 h 2744"/>
                <a:gd name="T56" fmla="*/ 2147483647 w 19600"/>
                <a:gd name="T57" fmla="*/ 2147483647 h 2744"/>
                <a:gd name="T58" fmla="*/ 2147483647 w 19600"/>
                <a:gd name="T59" fmla="*/ 2147483647 h 2744"/>
                <a:gd name="T60" fmla="*/ 2147483647 w 19600"/>
                <a:gd name="T61" fmla="*/ 2147483647 h 2744"/>
                <a:gd name="T62" fmla="*/ 2147483647 w 19600"/>
                <a:gd name="T63" fmla="*/ 2147483647 h 2744"/>
                <a:gd name="T64" fmla="*/ 2147483647 w 19600"/>
                <a:gd name="T65" fmla="*/ 2147483647 h 2744"/>
                <a:gd name="T66" fmla="*/ 2147483647 w 19600"/>
                <a:gd name="T67" fmla="*/ 2147483647 h 2744"/>
                <a:gd name="T68" fmla="*/ 2147483647 w 19600"/>
                <a:gd name="T69" fmla="*/ 2147483647 h 2744"/>
                <a:gd name="T70" fmla="*/ 2147483647 w 19600"/>
                <a:gd name="T71" fmla="*/ 2147483647 h 2744"/>
                <a:gd name="T72" fmla="*/ 2147483647 w 19600"/>
                <a:gd name="T73" fmla="*/ 2147483647 h 2744"/>
                <a:gd name="T74" fmla="*/ 2147483647 w 19600"/>
                <a:gd name="T75" fmla="*/ 2147483647 h 2744"/>
                <a:gd name="T76" fmla="*/ 2147483647 w 19600"/>
                <a:gd name="T77" fmla="*/ 2147483647 h 2744"/>
                <a:gd name="T78" fmla="*/ 2147483647 w 19600"/>
                <a:gd name="T79" fmla="*/ 2147483647 h 2744"/>
                <a:gd name="T80" fmla="*/ 2147483647 w 19600"/>
                <a:gd name="T81" fmla="*/ 2147483647 h 2744"/>
                <a:gd name="T82" fmla="*/ 2147483647 w 19600"/>
                <a:gd name="T83" fmla="*/ 2147483647 h 2744"/>
                <a:gd name="T84" fmla="*/ 2147483647 w 19600"/>
                <a:gd name="T85" fmla="*/ 2147483647 h 2744"/>
                <a:gd name="T86" fmla="*/ 2147483647 w 19600"/>
                <a:gd name="T87" fmla="*/ 2147483647 h 2744"/>
                <a:gd name="T88" fmla="*/ 2147483647 w 19600"/>
                <a:gd name="T89" fmla="*/ 2147483647 h 2744"/>
                <a:gd name="T90" fmla="*/ 2147483647 w 19600"/>
                <a:gd name="T91" fmla="*/ 2147483647 h 2744"/>
                <a:gd name="T92" fmla="*/ 2147483647 w 19600"/>
                <a:gd name="T93" fmla="*/ 2147483647 h 2744"/>
                <a:gd name="T94" fmla="*/ 2147483647 w 19600"/>
                <a:gd name="T95" fmla="*/ 2147483647 h 2744"/>
                <a:gd name="T96" fmla="*/ 2147483647 w 19600"/>
                <a:gd name="T97" fmla="*/ 2147483647 h 2744"/>
                <a:gd name="T98" fmla="*/ 2147483647 w 19600"/>
                <a:gd name="T99" fmla="*/ 2147483647 h 27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600"/>
                <a:gd name="T151" fmla="*/ 0 h 2744"/>
                <a:gd name="T152" fmla="*/ 19600 w 19600"/>
                <a:gd name="T153" fmla="*/ 2744 h 27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600" h="2744">
                  <a:moveTo>
                    <a:pt x="19600" y="644"/>
                  </a:moveTo>
                  <a:lnTo>
                    <a:pt x="19600" y="644"/>
                  </a:lnTo>
                  <a:lnTo>
                    <a:pt x="19452" y="594"/>
                  </a:lnTo>
                  <a:lnTo>
                    <a:pt x="19304" y="548"/>
                  </a:lnTo>
                  <a:lnTo>
                    <a:pt x="19156" y="502"/>
                  </a:lnTo>
                  <a:lnTo>
                    <a:pt x="19008" y="460"/>
                  </a:lnTo>
                  <a:lnTo>
                    <a:pt x="18862" y="420"/>
                  </a:lnTo>
                  <a:lnTo>
                    <a:pt x="18714" y="380"/>
                  </a:lnTo>
                  <a:lnTo>
                    <a:pt x="18566" y="344"/>
                  </a:lnTo>
                  <a:lnTo>
                    <a:pt x="18418" y="310"/>
                  </a:lnTo>
                  <a:lnTo>
                    <a:pt x="18270" y="278"/>
                  </a:lnTo>
                  <a:lnTo>
                    <a:pt x="18122" y="248"/>
                  </a:lnTo>
                  <a:lnTo>
                    <a:pt x="17974" y="220"/>
                  </a:lnTo>
                  <a:lnTo>
                    <a:pt x="17826" y="194"/>
                  </a:lnTo>
                  <a:lnTo>
                    <a:pt x="17678" y="168"/>
                  </a:lnTo>
                  <a:lnTo>
                    <a:pt x="17532" y="146"/>
                  </a:lnTo>
                  <a:lnTo>
                    <a:pt x="17384" y="124"/>
                  </a:lnTo>
                  <a:lnTo>
                    <a:pt x="17236" y="106"/>
                  </a:lnTo>
                  <a:lnTo>
                    <a:pt x="17088" y="88"/>
                  </a:lnTo>
                  <a:lnTo>
                    <a:pt x="16940" y="72"/>
                  </a:lnTo>
                  <a:lnTo>
                    <a:pt x="16792" y="58"/>
                  </a:lnTo>
                  <a:lnTo>
                    <a:pt x="16644" y="46"/>
                  </a:lnTo>
                  <a:lnTo>
                    <a:pt x="16496" y="36"/>
                  </a:lnTo>
                  <a:lnTo>
                    <a:pt x="16348" y="26"/>
                  </a:lnTo>
                  <a:lnTo>
                    <a:pt x="16202" y="18"/>
                  </a:lnTo>
                  <a:lnTo>
                    <a:pt x="16054" y="12"/>
                  </a:lnTo>
                  <a:lnTo>
                    <a:pt x="15906" y="6"/>
                  </a:lnTo>
                  <a:lnTo>
                    <a:pt x="15758" y="4"/>
                  </a:lnTo>
                  <a:lnTo>
                    <a:pt x="15610" y="2"/>
                  </a:lnTo>
                  <a:lnTo>
                    <a:pt x="15462" y="0"/>
                  </a:lnTo>
                  <a:lnTo>
                    <a:pt x="15314" y="2"/>
                  </a:lnTo>
                  <a:lnTo>
                    <a:pt x="15166" y="4"/>
                  </a:lnTo>
                  <a:lnTo>
                    <a:pt x="15018" y="6"/>
                  </a:lnTo>
                  <a:lnTo>
                    <a:pt x="14872" y="10"/>
                  </a:lnTo>
                  <a:lnTo>
                    <a:pt x="14576" y="22"/>
                  </a:lnTo>
                  <a:lnTo>
                    <a:pt x="14280" y="40"/>
                  </a:lnTo>
                  <a:lnTo>
                    <a:pt x="13984" y="60"/>
                  </a:lnTo>
                  <a:lnTo>
                    <a:pt x="13688" y="84"/>
                  </a:lnTo>
                  <a:lnTo>
                    <a:pt x="13394" y="114"/>
                  </a:lnTo>
                  <a:lnTo>
                    <a:pt x="13098" y="144"/>
                  </a:lnTo>
                  <a:lnTo>
                    <a:pt x="12802" y="180"/>
                  </a:lnTo>
                  <a:lnTo>
                    <a:pt x="12506" y="218"/>
                  </a:lnTo>
                  <a:lnTo>
                    <a:pt x="12212" y="258"/>
                  </a:lnTo>
                  <a:lnTo>
                    <a:pt x="11916" y="300"/>
                  </a:lnTo>
                  <a:lnTo>
                    <a:pt x="11620" y="344"/>
                  </a:lnTo>
                  <a:lnTo>
                    <a:pt x="11324" y="390"/>
                  </a:lnTo>
                  <a:lnTo>
                    <a:pt x="11030" y="438"/>
                  </a:lnTo>
                  <a:lnTo>
                    <a:pt x="10734" y="486"/>
                  </a:lnTo>
                  <a:lnTo>
                    <a:pt x="10142" y="584"/>
                  </a:lnTo>
                  <a:lnTo>
                    <a:pt x="9552" y="686"/>
                  </a:lnTo>
                  <a:lnTo>
                    <a:pt x="8960" y="786"/>
                  </a:lnTo>
                  <a:lnTo>
                    <a:pt x="8370" y="882"/>
                  </a:lnTo>
                  <a:lnTo>
                    <a:pt x="8074" y="928"/>
                  </a:lnTo>
                  <a:lnTo>
                    <a:pt x="7778" y="974"/>
                  </a:lnTo>
                  <a:lnTo>
                    <a:pt x="7482" y="1016"/>
                  </a:lnTo>
                  <a:lnTo>
                    <a:pt x="7186" y="1056"/>
                  </a:lnTo>
                  <a:lnTo>
                    <a:pt x="6892" y="1096"/>
                  </a:lnTo>
                  <a:lnTo>
                    <a:pt x="6596" y="1130"/>
                  </a:lnTo>
                  <a:lnTo>
                    <a:pt x="6300" y="1164"/>
                  </a:lnTo>
                  <a:lnTo>
                    <a:pt x="6004" y="1192"/>
                  </a:lnTo>
                  <a:lnTo>
                    <a:pt x="5710" y="1218"/>
                  </a:lnTo>
                  <a:lnTo>
                    <a:pt x="5414" y="1240"/>
                  </a:lnTo>
                  <a:lnTo>
                    <a:pt x="5118" y="1258"/>
                  </a:lnTo>
                  <a:lnTo>
                    <a:pt x="4822" y="1272"/>
                  </a:lnTo>
                  <a:lnTo>
                    <a:pt x="4674" y="1278"/>
                  </a:lnTo>
                  <a:lnTo>
                    <a:pt x="4526" y="1282"/>
                  </a:lnTo>
                  <a:lnTo>
                    <a:pt x="4380" y="1284"/>
                  </a:lnTo>
                  <a:lnTo>
                    <a:pt x="4232" y="1286"/>
                  </a:lnTo>
                  <a:lnTo>
                    <a:pt x="4084" y="1286"/>
                  </a:lnTo>
                  <a:lnTo>
                    <a:pt x="3936" y="1284"/>
                  </a:lnTo>
                  <a:lnTo>
                    <a:pt x="3788" y="1282"/>
                  </a:lnTo>
                  <a:lnTo>
                    <a:pt x="3640" y="1278"/>
                  </a:lnTo>
                  <a:lnTo>
                    <a:pt x="3492" y="1272"/>
                  </a:lnTo>
                  <a:lnTo>
                    <a:pt x="3344" y="1266"/>
                  </a:lnTo>
                  <a:lnTo>
                    <a:pt x="3196" y="1258"/>
                  </a:lnTo>
                  <a:lnTo>
                    <a:pt x="3050" y="1248"/>
                  </a:lnTo>
                  <a:lnTo>
                    <a:pt x="2902" y="1236"/>
                  </a:lnTo>
                  <a:lnTo>
                    <a:pt x="2754" y="1224"/>
                  </a:lnTo>
                  <a:lnTo>
                    <a:pt x="2606" y="1208"/>
                  </a:lnTo>
                  <a:lnTo>
                    <a:pt x="2458" y="1192"/>
                  </a:lnTo>
                  <a:lnTo>
                    <a:pt x="2310" y="1174"/>
                  </a:lnTo>
                  <a:lnTo>
                    <a:pt x="2162" y="1154"/>
                  </a:lnTo>
                  <a:lnTo>
                    <a:pt x="2014" y="1132"/>
                  </a:lnTo>
                  <a:lnTo>
                    <a:pt x="1866" y="1110"/>
                  </a:lnTo>
                  <a:lnTo>
                    <a:pt x="1720" y="1084"/>
                  </a:lnTo>
                  <a:lnTo>
                    <a:pt x="1572" y="1056"/>
                  </a:lnTo>
                  <a:lnTo>
                    <a:pt x="1424" y="1028"/>
                  </a:lnTo>
                  <a:lnTo>
                    <a:pt x="1276" y="996"/>
                  </a:lnTo>
                  <a:lnTo>
                    <a:pt x="1128" y="964"/>
                  </a:lnTo>
                  <a:lnTo>
                    <a:pt x="980" y="928"/>
                  </a:lnTo>
                  <a:lnTo>
                    <a:pt x="832" y="892"/>
                  </a:lnTo>
                  <a:lnTo>
                    <a:pt x="684" y="852"/>
                  </a:lnTo>
                  <a:lnTo>
                    <a:pt x="676" y="838"/>
                  </a:lnTo>
                  <a:lnTo>
                    <a:pt x="506" y="790"/>
                  </a:lnTo>
                  <a:lnTo>
                    <a:pt x="338" y="740"/>
                  </a:lnTo>
                  <a:lnTo>
                    <a:pt x="168" y="686"/>
                  </a:lnTo>
                  <a:lnTo>
                    <a:pt x="0" y="630"/>
                  </a:lnTo>
                  <a:lnTo>
                    <a:pt x="0" y="2114"/>
                  </a:lnTo>
                  <a:lnTo>
                    <a:pt x="168" y="2170"/>
                  </a:lnTo>
                  <a:lnTo>
                    <a:pt x="338" y="2224"/>
                  </a:lnTo>
                  <a:lnTo>
                    <a:pt x="506" y="2274"/>
                  </a:lnTo>
                  <a:lnTo>
                    <a:pt x="676" y="2322"/>
                  </a:lnTo>
                  <a:lnTo>
                    <a:pt x="686" y="2312"/>
                  </a:lnTo>
                  <a:lnTo>
                    <a:pt x="834" y="2350"/>
                  </a:lnTo>
                  <a:lnTo>
                    <a:pt x="982" y="2388"/>
                  </a:lnTo>
                  <a:lnTo>
                    <a:pt x="1130" y="2422"/>
                  </a:lnTo>
                  <a:lnTo>
                    <a:pt x="1276" y="2456"/>
                  </a:lnTo>
                  <a:lnTo>
                    <a:pt x="1424" y="2486"/>
                  </a:lnTo>
                  <a:lnTo>
                    <a:pt x="1572" y="2516"/>
                  </a:lnTo>
                  <a:lnTo>
                    <a:pt x="1720" y="2542"/>
                  </a:lnTo>
                  <a:lnTo>
                    <a:pt x="1868" y="2568"/>
                  </a:lnTo>
                  <a:lnTo>
                    <a:pt x="2016" y="2592"/>
                  </a:lnTo>
                  <a:lnTo>
                    <a:pt x="2164" y="2614"/>
                  </a:lnTo>
                  <a:lnTo>
                    <a:pt x="2312" y="2632"/>
                  </a:lnTo>
                  <a:lnTo>
                    <a:pt x="2460" y="2650"/>
                  </a:lnTo>
                  <a:lnTo>
                    <a:pt x="2606" y="2668"/>
                  </a:lnTo>
                  <a:lnTo>
                    <a:pt x="2754" y="2682"/>
                  </a:lnTo>
                  <a:lnTo>
                    <a:pt x="2902" y="2696"/>
                  </a:lnTo>
                  <a:lnTo>
                    <a:pt x="3050" y="2706"/>
                  </a:lnTo>
                  <a:lnTo>
                    <a:pt x="3198" y="2716"/>
                  </a:lnTo>
                  <a:lnTo>
                    <a:pt x="3346" y="2724"/>
                  </a:lnTo>
                  <a:lnTo>
                    <a:pt x="3494" y="2732"/>
                  </a:lnTo>
                  <a:lnTo>
                    <a:pt x="3642" y="2736"/>
                  </a:lnTo>
                  <a:lnTo>
                    <a:pt x="3788" y="2740"/>
                  </a:lnTo>
                  <a:lnTo>
                    <a:pt x="3936" y="2744"/>
                  </a:lnTo>
                  <a:lnTo>
                    <a:pt x="4084" y="2744"/>
                  </a:lnTo>
                  <a:lnTo>
                    <a:pt x="4232" y="2744"/>
                  </a:lnTo>
                  <a:lnTo>
                    <a:pt x="4380" y="2744"/>
                  </a:lnTo>
                  <a:lnTo>
                    <a:pt x="4528" y="2740"/>
                  </a:lnTo>
                  <a:lnTo>
                    <a:pt x="4676" y="2736"/>
                  </a:lnTo>
                  <a:lnTo>
                    <a:pt x="4824" y="2732"/>
                  </a:lnTo>
                  <a:lnTo>
                    <a:pt x="5118" y="2718"/>
                  </a:lnTo>
                  <a:lnTo>
                    <a:pt x="5414" y="2700"/>
                  </a:lnTo>
                  <a:lnTo>
                    <a:pt x="5710" y="2678"/>
                  </a:lnTo>
                  <a:lnTo>
                    <a:pt x="6006" y="2652"/>
                  </a:lnTo>
                  <a:lnTo>
                    <a:pt x="6300" y="2622"/>
                  </a:lnTo>
                  <a:lnTo>
                    <a:pt x="6596" y="2590"/>
                  </a:lnTo>
                  <a:lnTo>
                    <a:pt x="6892" y="2554"/>
                  </a:lnTo>
                  <a:lnTo>
                    <a:pt x="7188" y="2516"/>
                  </a:lnTo>
                  <a:lnTo>
                    <a:pt x="7484" y="2474"/>
                  </a:lnTo>
                  <a:lnTo>
                    <a:pt x="7778" y="2432"/>
                  </a:lnTo>
                  <a:lnTo>
                    <a:pt x="8074" y="2386"/>
                  </a:lnTo>
                  <a:lnTo>
                    <a:pt x="8370" y="2340"/>
                  </a:lnTo>
                  <a:lnTo>
                    <a:pt x="8960" y="2244"/>
                  </a:lnTo>
                  <a:lnTo>
                    <a:pt x="9552" y="2144"/>
                  </a:lnTo>
                  <a:lnTo>
                    <a:pt x="10142" y="2044"/>
                  </a:lnTo>
                  <a:lnTo>
                    <a:pt x="10734" y="1944"/>
                  </a:lnTo>
                  <a:lnTo>
                    <a:pt x="11030" y="1896"/>
                  </a:lnTo>
                  <a:lnTo>
                    <a:pt x="11326" y="1848"/>
                  </a:lnTo>
                  <a:lnTo>
                    <a:pt x="11620" y="1802"/>
                  </a:lnTo>
                  <a:lnTo>
                    <a:pt x="11916" y="1758"/>
                  </a:lnTo>
                  <a:lnTo>
                    <a:pt x="12212" y="1716"/>
                  </a:lnTo>
                  <a:lnTo>
                    <a:pt x="12508" y="1676"/>
                  </a:lnTo>
                  <a:lnTo>
                    <a:pt x="12802" y="1638"/>
                  </a:lnTo>
                  <a:lnTo>
                    <a:pt x="13098" y="1604"/>
                  </a:lnTo>
                  <a:lnTo>
                    <a:pt x="13394" y="1572"/>
                  </a:lnTo>
                  <a:lnTo>
                    <a:pt x="13690" y="1544"/>
                  </a:lnTo>
                  <a:lnTo>
                    <a:pt x="13984" y="1520"/>
                  </a:lnTo>
                  <a:lnTo>
                    <a:pt x="14280" y="1498"/>
                  </a:lnTo>
                  <a:lnTo>
                    <a:pt x="14576" y="1482"/>
                  </a:lnTo>
                  <a:lnTo>
                    <a:pt x="14872" y="1470"/>
                  </a:lnTo>
                  <a:lnTo>
                    <a:pt x="15020" y="1466"/>
                  </a:lnTo>
                  <a:lnTo>
                    <a:pt x="15166" y="1462"/>
                  </a:lnTo>
                  <a:lnTo>
                    <a:pt x="15314" y="1460"/>
                  </a:lnTo>
                  <a:lnTo>
                    <a:pt x="15462" y="1460"/>
                  </a:lnTo>
                  <a:lnTo>
                    <a:pt x="15610" y="1460"/>
                  </a:lnTo>
                  <a:lnTo>
                    <a:pt x="15758" y="1462"/>
                  </a:lnTo>
                  <a:lnTo>
                    <a:pt x="15906" y="1466"/>
                  </a:lnTo>
                  <a:lnTo>
                    <a:pt x="16054" y="1470"/>
                  </a:lnTo>
                  <a:lnTo>
                    <a:pt x="16202" y="1476"/>
                  </a:lnTo>
                  <a:lnTo>
                    <a:pt x="16350" y="1484"/>
                  </a:lnTo>
                  <a:lnTo>
                    <a:pt x="16496" y="1494"/>
                  </a:lnTo>
                  <a:lnTo>
                    <a:pt x="16644" y="1504"/>
                  </a:lnTo>
                  <a:lnTo>
                    <a:pt x="16792" y="1518"/>
                  </a:lnTo>
                  <a:lnTo>
                    <a:pt x="16940" y="1532"/>
                  </a:lnTo>
                  <a:lnTo>
                    <a:pt x="17088" y="1548"/>
                  </a:lnTo>
                  <a:lnTo>
                    <a:pt x="17236" y="1564"/>
                  </a:lnTo>
                  <a:lnTo>
                    <a:pt x="17384" y="1584"/>
                  </a:lnTo>
                  <a:lnTo>
                    <a:pt x="17532" y="1604"/>
                  </a:lnTo>
                  <a:lnTo>
                    <a:pt x="17680" y="1628"/>
                  </a:lnTo>
                  <a:lnTo>
                    <a:pt x="17826" y="1652"/>
                  </a:lnTo>
                  <a:lnTo>
                    <a:pt x="17974" y="1678"/>
                  </a:lnTo>
                  <a:lnTo>
                    <a:pt x="18122" y="1706"/>
                  </a:lnTo>
                  <a:lnTo>
                    <a:pt x="18270" y="1738"/>
                  </a:lnTo>
                  <a:lnTo>
                    <a:pt x="18418" y="1770"/>
                  </a:lnTo>
                  <a:lnTo>
                    <a:pt x="18566" y="1804"/>
                  </a:lnTo>
                  <a:lnTo>
                    <a:pt x="18714" y="1840"/>
                  </a:lnTo>
                  <a:lnTo>
                    <a:pt x="18862" y="1878"/>
                  </a:lnTo>
                  <a:lnTo>
                    <a:pt x="19008" y="1918"/>
                  </a:lnTo>
                  <a:lnTo>
                    <a:pt x="19156" y="1962"/>
                  </a:lnTo>
                  <a:lnTo>
                    <a:pt x="19304" y="2006"/>
                  </a:lnTo>
                  <a:lnTo>
                    <a:pt x="19452" y="2052"/>
                  </a:lnTo>
                  <a:lnTo>
                    <a:pt x="19600" y="2102"/>
                  </a:lnTo>
                  <a:lnTo>
                    <a:pt x="19600" y="644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30000">
                  <a:srgbClr val="BFBFBF"/>
                </a:gs>
                <a:gs pos="66000">
                  <a:srgbClr val="F2F2F2"/>
                </a:gs>
                <a:gs pos="84000">
                  <a:srgbClr val="F2F2F2"/>
                </a:gs>
                <a:gs pos="100000">
                  <a:srgbClr val="BFBFBF"/>
                </a:gs>
              </a:gsLst>
              <a:lin ang="0" scaled="1"/>
            </a:gradFill>
            <a:ln>
              <a:noFill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6" name="Freeform 2640"/>
            <p:cNvSpPr>
              <a:spLocks/>
            </p:cNvSpPr>
            <p:nvPr/>
          </p:nvSpPr>
          <p:spPr bwMode="auto">
            <a:xfrm>
              <a:off x="1919288" y="2662238"/>
              <a:ext cx="74612" cy="195262"/>
            </a:xfrm>
            <a:custGeom>
              <a:avLst/>
              <a:gdLst>
                <a:gd name="T0" fmla="*/ 2147483647 w 166"/>
                <a:gd name="T1" fmla="*/ 2147483647 h 434"/>
                <a:gd name="T2" fmla="*/ 2147483647 w 166"/>
                <a:gd name="T3" fmla="*/ 2147483647 h 434"/>
                <a:gd name="T4" fmla="*/ 2147483647 w 166"/>
                <a:gd name="T5" fmla="*/ 2147483647 h 434"/>
                <a:gd name="T6" fmla="*/ 2147483647 w 166"/>
                <a:gd name="T7" fmla="*/ 2147483647 h 434"/>
                <a:gd name="T8" fmla="*/ 2147483647 w 166"/>
                <a:gd name="T9" fmla="*/ 2147483647 h 434"/>
                <a:gd name="T10" fmla="*/ 2147483647 w 166"/>
                <a:gd name="T11" fmla="*/ 2147483647 h 434"/>
                <a:gd name="T12" fmla="*/ 2147483647 w 166"/>
                <a:gd name="T13" fmla="*/ 2147483647 h 434"/>
                <a:gd name="T14" fmla="*/ 2147483647 w 166"/>
                <a:gd name="T15" fmla="*/ 2147483647 h 434"/>
                <a:gd name="T16" fmla="*/ 2147483647 w 166"/>
                <a:gd name="T17" fmla="*/ 2147483647 h 434"/>
                <a:gd name="T18" fmla="*/ 2147483647 w 166"/>
                <a:gd name="T19" fmla="*/ 2147483647 h 434"/>
                <a:gd name="T20" fmla="*/ 2147483647 w 166"/>
                <a:gd name="T21" fmla="*/ 2147483647 h 434"/>
                <a:gd name="T22" fmla="*/ 2147483647 w 166"/>
                <a:gd name="T23" fmla="*/ 2147483647 h 434"/>
                <a:gd name="T24" fmla="*/ 2147483647 w 166"/>
                <a:gd name="T25" fmla="*/ 0 h 434"/>
                <a:gd name="T26" fmla="*/ 2147483647 w 166"/>
                <a:gd name="T27" fmla="*/ 2147483647 h 434"/>
                <a:gd name="T28" fmla="*/ 2147483647 w 166"/>
                <a:gd name="T29" fmla="*/ 2147483647 h 434"/>
                <a:gd name="T30" fmla="*/ 2147483647 w 166"/>
                <a:gd name="T31" fmla="*/ 2147483647 h 434"/>
                <a:gd name="T32" fmla="*/ 2147483647 w 166"/>
                <a:gd name="T33" fmla="*/ 2147483647 h 434"/>
                <a:gd name="T34" fmla="*/ 2147483647 w 166"/>
                <a:gd name="T35" fmla="*/ 2147483647 h 434"/>
                <a:gd name="T36" fmla="*/ 0 w 166"/>
                <a:gd name="T37" fmla="*/ 2147483647 h 434"/>
                <a:gd name="T38" fmla="*/ 0 w 166"/>
                <a:gd name="T39" fmla="*/ 2147483647 h 434"/>
                <a:gd name="T40" fmla="*/ 0 w 166"/>
                <a:gd name="T41" fmla="*/ 2147483647 h 434"/>
                <a:gd name="T42" fmla="*/ 2147483647 w 166"/>
                <a:gd name="T43" fmla="*/ 2147483647 h 434"/>
                <a:gd name="T44" fmla="*/ 2147483647 w 166"/>
                <a:gd name="T45" fmla="*/ 2147483647 h 434"/>
                <a:gd name="T46" fmla="*/ 2147483647 w 166"/>
                <a:gd name="T47" fmla="*/ 2147483647 h 434"/>
                <a:gd name="T48" fmla="*/ 2147483647 w 166"/>
                <a:gd name="T49" fmla="*/ 2147483647 h 434"/>
                <a:gd name="T50" fmla="*/ 2147483647 w 166"/>
                <a:gd name="T51" fmla="*/ 2147483647 h 434"/>
                <a:gd name="T52" fmla="*/ 2147483647 w 166"/>
                <a:gd name="T53" fmla="*/ 2147483647 h 434"/>
                <a:gd name="T54" fmla="*/ 2147483647 w 166"/>
                <a:gd name="T55" fmla="*/ 2147483647 h 434"/>
                <a:gd name="T56" fmla="*/ 2147483647 w 166"/>
                <a:gd name="T57" fmla="*/ 2147483647 h 434"/>
                <a:gd name="T58" fmla="*/ 2147483647 w 166"/>
                <a:gd name="T59" fmla="*/ 2147483647 h 434"/>
                <a:gd name="T60" fmla="*/ 2147483647 w 166"/>
                <a:gd name="T61" fmla="*/ 2147483647 h 434"/>
                <a:gd name="T62" fmla="*/ 2147483647 w 166"/>
                <a:gd name="T63" fmla="*/ 2147483647 h 434"/>
                <a:gd name="T64" fmla="*/ 2147483647 w 166"/>
                <a:gd name="T65" fmla="*/ 2147483647 h 434"/>
                <a:gd name="T66" fmla="*/ 2147483647 w 166"/>
                <a:gd name="T67" fmla="*/ 2147483647 h 434"/>
                <a:gd name="T68" fmla="*/ 2147483647 w 166"/>
                <a:gd name="T69" fmla="*/ 2147483647 h 434"/>
                <a:gd name="T70" fmla="*/ 2147483647 w 166"/>
                <a:gd name="T71" fmla="*/ 2147483647 h 434"/>
                <a:gd name="T72" fmla="*/ 2147483647 w 166"/>
                <a:gd name="T73" fmla="*/ 2147483647 h 4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6"/>
                <a:gd name="T112" fmla="*/ 0 h 434"/>
                <a:gd name="T113" fmla="*/ 166 w 166"/>
                <a:gd name="T114" fmla="*/ 434 h 4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6" h="434">
                  <a:moveTo>
                    <a:pt x="24" y="238"/>
                  </a:moveTo>
                  <a:lnTo>
                    <a:pt x="24" y="238"/>
                  </a:lnTo>
                  <a:lnTo>
                    <a:pt x="24" y="120"/>
                  </a:lnTo>
                  <a:lnTo>
                    <a:pt x="24" y="106"/>
                  </a:lnTo>
                  <a:lnTo>
                    <a:pt x="26" y="92"/>
                  </a:lnTo>
                  <a:lnTo>
                    <a:pt x="30" y="78"/>
                  </a:lnTo>
                  <a:lnTo>
                    <a:pt x="34" y="66"/>
                  </a:lnTo>
                  <a:lnTo>
                    <a:pt x="40" y="56"/>
                  </a:lnTo>
                  <a:lnTo>
                    <a:pt x="48" y="46"/>
                  </a:lnTo>
                  <a:lnTo>
                    <a:pt x="56" y="36"/>
                  </a:lnTo>
                  <a:lnTo>
                    <a:pt x="64" y="28"/>
                  </a:lnTo>
                  <a:lnTo>
                    <a:pt x="74" y="22"/>
                  </a:lnTo>
                  <a:lnTo>
                    <a:pt x="86" y="16"/>
                  </a:lnTo>
                  <a:lnTo>
                    <a:pt x="98" y="12"/>
                  </a:lnTo>
                  <a:lnTo>
                    <a:pt x="110" y="10"/>
                  </a:lnTo>
                  <a:lnTo>
                    <a:pt x="122" y="8"/>
                  </a:lnTo>
                  <a:lnTo>
                    <a:pt x="136" y="8"/>
                  </a:lnTo>
                  <a:lnTo>
                    <a:pt x="150" y="8"/>
                  </a:lnTo>
                  <a:lnTo>
                    <a:pt x="166" y="10"/>
                  </a:lnTo>
                  <a:lnTo>
                    <a:pt x="154" y="6"/>
                  </a:lnTo>
                  <a:lnTo>
                    <a:pt x="138" y="2"/>
                  </a:lnTo>
                  <a:lnTo>
                    <a:pt x="122" y="0"/>
                  </a:lnTo>
                  <a:lnTo>
                    <a:pt x="108" y="0"/>
                  </a:lnTo>
                  <a:lnTo>
                    <a:pt x="94" y="0"/>
                  </a:lnTo>
                  <a:lnTo>
                    <a:pt x="80" y="2"/>
                  </a:lnTo>
                  <a:lnTo>
                    <a:pt x="68" y="6"/>
                  </a:lnTo>
                  <a:lnTo>
                    <a:pt x="56" y="12"/>
                  </a:lnTo>
                  <a:lnTo>
                    <a:pt x="44" y="18"/>
                  </a:lnTo>
                  <a:lnTo>
                    <a:pt x="34" y="26"/>
                  </a:lnTo>
                  <a:lnTo>
                    <a:pt x="26" y="34"/>
                  </a:lnTo>
                  <a:lnTo>
                    <a:pt x="18" y="46"/>
                  </a:lnTo>
                  <a:lnTo>
                    <a:pt x="12" y="56"/>
                  </a:lnTo>
                  <a:lnTo>
                    <a:pt x="6" y="70"/>
                  </a:lnTo>
                  <a:lnTo>
                    <a:pt x="2" y="82"/>
                  </a:lnTo>
                  <a:lnTo>
                    <a:pt x="0" y="98"/>
                  </a:lnTo>
                  <a:lnTo>
                    <a:pt x="0" y="112"/>
                  </a:lnTo>
                  <a:lnTo>
                    <a:pt x="0" y="230"/>
                  </a:lnTo>
                  <a:lnTo>
                    <a:pt x="0" y="246"/>
                  </a:lnTo>
                  <a:lnTo>
                    <a:pt x="2" y="262"/>
                  </a:lnTo>
                  <a:lnTo>
                    <a:pt x="6" y="278"/>
                  </a:lnTo>
                  <a:lnTo>
                    <a:pt x="12" y="294"/>
                  </a:lnTo>
                  <a:lnTo>
                    <a:pt x="18" y="310"/>
                  </a:lnTo>
                  <a:lnTo>
                    <a:pt x="26" y="324"/>
                  </a:lnTo>
                  <a:lnTo>
                    <a:pt x="34" y="340"/>
                  </a:lnTo>
                  <a:lnTo>
                    <a:pt x="44" y="354"/>
                  </a:lnTo>
                  <a:lnTo>
                    <a:pt x="56" y="366"/>
                  </a:lnTo>
                  <a:lnTo>
                    <a:pt x="68" y="380"/>
                  </a:lnTo>
                  <a:lnTo>
                    <a:pt x="80" y="390"/>
                  </a:lnTo>
                  <a:lnTo>
                    <a:pt x="94" y="402"/>
                  </a:lnTo>
                  <a:lnTo>
                    <a:pt x="108" y="410"/>
                  </a:lnTo>
                  <a:lnTo>
                    <a:pt x="122" y="420"/>
                  </a:lnTo>
                  <a:lnTo>
                    <a:pt x="138" y="426"/>
                  </a:lnTo>
                  <a:lnTo>
                    <a:pt x="154" y="432"/>
                  </a:lnTo>
                  <a:lnTo>
                    <a:pt x="166" y="434"/>
                  </a:lnTo>
                  <a:lnTo>
                    <a:pt x="150" y="428"/>
                  </a:lnTo>
                  <a:lnTo>
                    <a:pt x="136" y="422"/>
                  </a:lnTo>
                  <a:lnTo>
                    <a:pt x="122" y="412"/>
                  </a:lnTo>
                  <a:lnTo>
                    <a:pt x="110" y="402"/>
                  </a:lnTo>
                  <a:lnTo>
                    <a:pt x="86" y="380"/>
                  </a:lnTo>
                  <a:lnTo>
                    <a:pt x="64" y="356"/>
                  </a:lnTo>
                  <a:lnTo>
                    <a:pt x="48" y="328"/>
                  </a:lnTo>
                  <a:lnTo>
                    <a:pt x="34" y="298"/>
                  </a:lnTo>
                  <a:lnTo>
                    <a:pt x="30" y="284"/>
                  </a:lnTo>
                  <a:lnTo>
                    <a:pt x="26" y="268"/>
                  </a:lnTo>
                  <a:lnTo>
                    <a:pt x="24" y="254"/>
                  </a:lnTo>
                  <a:lnTo>
                    <a:pt x="24" y="238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7" name="Freeform 2641"/>
            <p:cNvSpPr>
              <a:spLocks/>
            </p:cNvSpPr>
            <p:nvPr/>
          </p:nvSpPr>
          <p:spPr bwMode="auto">
            <a:xfrm>
              <a:off x="2111375" y="2463800"/>
              <a:ext cx="57150" cy="673100"/>
            </a:xfrm>
            <a:custGeom>
              <a:avLst/>
              <a:gdLst>
                <a:gd name="T0" fmla="*/ 2147483647 w 124"/>
                <a:gd name="T1" fmla="*/ 2147483647 h 1492"/>
                <a:gd name="T2" fmla="*/ 2147483647 w 124"/>
                <a:gd name="T3" fmla="*/ 2147483647 h 1492"/>
                <a:gd name="T4" fmla="*/ 2147483647 w 124"/>
                <a:gd name="T5" fmla="*/ 2147483647 h 1492"/>
                <a:gd name="T6" fmla="*/ 2147483647 w 124"/>
                <a:gd name="T7" fmla="*/ 2147483647 h 1492"/>
                <a:gd name="T8" fmla="*/ 2147483647 w 124"/>
                <a:gd name="T9" fmla="*/ 2147483647 h 1492"/>
                <a:gd name="T10" fmla="*/ 2147483647 w 124"/>
                <a:gd name="T11" fmla="*/ 2147483647 h 1492"/>
                <a:gd name="T12" fmla="*/ 2147483647 w 124"/>
                <a:gd name="T13" fmla="*/ 2147483647 h 1492"/>
                <a:gd name="T14" fmla="*/ 2147483647 w 124"/>
                <a:gd name="T15" fmla="*/ 2147483647 h 1492"/>
                <a:gd name="T16" fmla="*/ 2147483647 w 124"/>
                <a:gd name="T17" fmla="*/ 2147483647 h 1492"/>
                <a:gd name="T18" fmla="*/ 2147483647 w 124"/>
                <a:gd name="T19" fmla="*/ 2147483647 h 1492"/>
                <a:gd name="T20" fmla="*/ 2147483647 w 124"/>
                <a:gd name="T21" fmla="*/ 2147483647 h 1492"/>
                <a:gd name="T22" fmla="*/ 2147483647 w 124"/>
                <a:gd name="T23" fmla="*/ 2147483647 h 1492"/>
                <a:gd name="T24" fmla="*/ 2147483647 w 124"/>
                <a:gd name="T25" fmla="*/ 2147483647 h 1492"/>
                <a:gd name="T26" fmla="*/ 2147483647 w 124"/>
                <a:gd name="T27" fmla="*/ 2147483647 h 1492"/>
                <a:gd name="T28" fmla="*/ 2147483647 w 124"/>
                <a:gd name="T29" fmla="*/ 2147483647 h 1492"/>
                <a:gd name="T30" fmla="*/ 2147483647 w 124"/>
                <a:gd name="T31" fmla="*/ 2147483647 h 1492"/>
                <a:gd name="T32" fmla="*/ 2147483647 w 124"/>
                <a:gd name="T33" fmla="*/ 2147483647 h 1492"/>
                <a:gd name="T34" fmla="*/ 2147483647 w 124"/>
                <a:gd name="T35" fmla="*/ 2147483647 h 1492"/>
                <a:gd name="T36" fmla="*/ 2147483647 w 124"/>
                <a:gd name="T37" fmla="*/ 2147483647 h 1492"/>
                <a:gd name="T38" fmla="*/ 2147483647 w 124"/>
                <a:gd name="T39" fmla="*/ 2147483647 h 1492"/>
                <a:gd name="T40" fmla="*/ 0 w 124"/>
                <a:gd name="T41" fmla="*/ 2147483647 h 1492"/>
                <a:gd name="T42" fmla="*/ 0 w 124"/>
                <a:gd name="T43" fmla="*/ 2147483647 h 1492"/>
                <a:gd name="T44" fmla="*/ 2147483647 w 124"/>
                <a:gd name="T45" fmla="*/ 2147483647 h 1492"/>
                <a:gd name="T46" fmla="*/ 2147483647 w 124"/>
                <a:gd name="T47" fmla="*/ 2147483647 h 1492"/>
                <a:gd name="T48" fmla="*/ 2147483647 w 124"/>
                <a:gd name="T49" fmla="*/ 2147483647 h 1492"/>
                <a:gd name="T50" fmla="*/ 2147483647 w 124"/>
                <a:gd name="T51" fmla="*/ 2147483647 h 1492"/>
                <a:gd name="T52" fmla="*/ 2147483647 w 124"/>
                <a:gd name="T53" fmla="*/ 2147483647 h 1492"/>
                <a:gd name="T54" fmla="*/ 0 w 124"/>
                <a:gd name="T55" fmla="*/ 2147483647 h 1492"/>
                <a:gd name="T56" fmla="*/ 2147483647 w 124"/>
                <a:gd name="T57" fmla="*/ 2147483647 h 1492"/>
                <a:gd name="T58" fmla="*/ 2147483647 w 124"/>
                <a:gd name="T59" fmla="*/ 2147483647 h 1492"/>
                <a:gd name="T60" fmla="*/ 2147483647 w 124"/>
                <a:gd name="T61" fmla="*/ 2147483647 h 1492"/>
                <a:gd name="T62" fmla="*/ 2147483647 w 124"/>
                <a:gd name="T63" fmla="*/ 2147483647 h 1492"/>
                <a:gd name="T64" fmla="*/ 2147483647 w 124"/>
                <a:gd name="T65" fmla="*/ 2147483647 h 1492"/>
                <a:gd name="T66" fmla="*/ 2147483647 w 124"/>
                <a:gd name="T67" fmla="*/ 2147483647 h 1492"/>
                <a:gd name="T68" fmla="*/ 0 w 124"/>
                <a:gd name="T69" fmla="*/ 2147483647 h 1492"/>
                <a:gd name="T70" fmla="*/ 2147483647 w 124"/>
                <a:gd name="T71" fmla="*/ 2147483647 h 1492"/>
                <a:gd name="T72" fmla="*/ 2147483647 w 124"/>
                <a:gd name="T73" fmla="*/ 2147483647 h 1492"/>
                <a:gd name="T74" fmla="*/ 2147483647 w 124"/>
                <a:gd name="T75" fmla="*/ 2147483647 h 1492"/>
                <a:gd name="T76" fmla="*/ 2147483647 w 124"/>
                <a:gd name="T77" fmla="*/ 2147483647 h 1492"/>
                <a:gd name="T78" fmla="*/ 2147483647 w 124"/>
                <a:gd name="T79" fmla="*/ 2147483647 h 1492"/>
                <a:gd name="T80" fmla="*/ 2147483647 w 124"/>
                <a:gd name="T81" fmla="*/ 2147483647 h 1492"/>
                <a:gd name="T82" fmla="*/ 2147483647 w 124"/>
                <a:gd name="T83" fmla="*/ 2147483647 h 1492"/>
                <a:gd name="T84" fmla="*/ 2147483647 w 124"/>
                <a:gd name="T85" fmla="*/ 2147483647 h 14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4"/>
                <a:gd name="T130" fmla="*/ 0 h 1492"/>
                <a:gd name="T131" fmla="*/ 124 w 124"/>
                <a:gd name="T132" fmla="*/ 1492 h 14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4" h="1492">
                  <a:moveTo>
                    <a:pt x="24" y="1072"/>
                  </a:moveTo>
                  <a:lnTo>
                    <a:pt x="24" y="1072"/>
                  </a:lnTo>
                  <a:lnTo>
                    <a:pt x="46" y="1046"/>
                  </a:lnTo>
                  <a:lnTo>
                    <a:pt x="66" y="1018"/>
                  </a:lnTo>
                  <a:lnTo>
                    <a:pt x="82" y="984"/>
                  </a:lnTo>
                  <a:lnTo>
                    <a:pt x="96" y="948"/>
                  </a:lnTo>
                  <a:lnTo>
                    <a:pt x="108" y="910"/>
                  </a:lnTo>
                  <a:lnTo>
                    <a:pt x="116" y="868"/>
                  </a:lnTo>
                  <a:lnTo>
                    <a:pt x="122" y="824"/>
                  </a:lnTo>
                  <a:lnTo>
                    <a:pt x="124" y="778"/>
                  </a:lnTo>
                  <a:lnTo>
                    <a:pt x="122" y="730"/>
                  </a:lnTo>
                  <a:lnTo>
                    <a:pt x="116" y="684"/>
                  </a:lnTo>
                  <a:lnTo>
                    <a:pt x="108" y="638"/>
                  </a:lnTo>
                  <a:lnTo>
                    <a:pt x="96" y="592"/>
                  </a:lnTo>
                  <a:lnTo>
                    <a:pt x="82" y="548"/>
                  </a:lnTo>
                  <a:lnTo>
                    <a:pt x="66" y="508"/>
                  </a:lnTo>
                  <a:lnTo>
                    <a:pt x="46" y="468"/>
                  </a:lnTo>
                  <a:lnTo>
                    <a:pt x="24" y="430"/>
                  </a:lnTo>
                  <a:lnTo>
                    <a:pt x="24" y="424"/>
                  </a:lnTo>
                  <a:lnTo>
                    <a:pt x="36" y="412"/>
                  </a:lnTo>
                  <a:lnTo>
                    <a:pt x="48" y="396"/>
                  </a:lnTo>
                  <a:lnTo>
                    <a:pt x="62" y="376"/>
                  </a:lnTo>
                  <a:lnTo>
                    <a:pt x="78" y="350"/>
                  </a:lnTo>
                  <a:lnTo>
                    <a:pt x="90" y="320"/>
                  </a:lnTo>
                  <a:lnTo>
                    <a:pt x="94" y="302"/>
                  </a:lnTo>
                  <a:lnTo>
                    <a:pt x="98" y="284"/>
                  </a:lnTo>
                  <a:lnTo>
                    <a:pt x="102" y="264"/>
                  </a:lnTo>
                  <a:lnTo>
                    <a:pt x="102" y="242"/>
                  </a:lnTo>
                  <a:lnTo>
                    <a:pt x="102" y="222"/>
                  </a:lnTo>
                  <a:lnTo>
                    <a:pt x="98" y="200"/>
                  </a:lnTo>
                  <a:lnTo>
                    <a:pt x="94" y="178"/>
                  </a:lnTo>
                  <a:lnTo>
                    <a:pt x="90" y="158"/>
                  </a:lnTo>
                  <a:lnTo>
                    <a:pt x="78" y="118"/>
                  </a:lnTo>
                  <a:lnTo>
                    <a:pt x="62" y="82"/>
                  </a:lnTo>
                  <a:lnTo>
                    <a:pt x="48" y="52"/>
                  </a:lnTo>
                  <a:lnTo>
                    <a:pt x="36" y="28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2" y="22"/>
                  </a:lnTo>
                  <a:lnTo>
                    <a:pt x="24" y="46"/>
                  </a:lnTo>
                  <a:lnTo>
                    <a:pt x="38" y="76"/>
                  </a:lnTo>
                  <a:lnTo>
                    <a:pt x="54" y="112"/>
                  </a:lnTo>
                  <a:lnTo>
                    <a:pt x="66" y="152"/>
                  </a:lnTo>
                  <a:lnTo>
                    <a:pt x="70" y="172"/>
                  </a:lnTo>
                  <a:lnTo>
                    <a:pt x="74" y="194"/>
                  </a:lnTo>
                  <a:lnTo>
                    <a:pt x="78" y="214"/>
                  </a:lnTo>
                  <a:lnTo>
                    <a:pt x="78" y="236"/>
                  </a:lnTo>
                  <a:lnTo>
                    <a:pt x="78" y="258"/>
                  </a:lnTo>
                  <a:lnTo>
                    <a:pt x="74" y="278"/>
                  </a:lnTo>
                  <a:lnTo>
                    <a:pt x="70" y="296"/>
                  </a:lnTo>
                  <a:lnTo>
                    <a:pt x="66" y="314"/>
                  </a:lnTo>
                  <a:lnTo>
                    <a:pt x="54" y="344"/>
                  </a:lnTo>
                  <a:lnTo>
                    <a:pt x="38" y="370"/>
                  </a:lnTo>
                  <a:lnTo>
                    <a:pt x="24" y="390"/>
                  </a:lnTo>
                  <a:lnTo>
                    <a:pt x="12" y="406"/>
                  </a:lnTo>
                  <a:lnTo>
                    <a:pt x="0" y="418"/>
                  </a:lnTo>
                  <a:lnTo>
                    <a:pt x="0" y="424"/>
                  </a:lnTo>
                  <a:lnTo>
                    <a:pt x="22" y="462"/>
                  </a:lnTo>
                  <a:lnTo>
                    <a:pt x="40" y="500"/>
                  </a:lnTo>
                  <a:lnTo>
                    <a:pt x="58" y="542"/>
                  </a:lnTo>
                  <a:lnTo>
                    <a:pt x="72" y="586"/>
                  </a:lnTo>
                  <a:lnTo>
                    <a:pt x="84" y="630"/>
                  </a:lnTo>
                  <a:lnTo>
                    <a:pt x="92" y="678"/>
                  </a:lnTo>
                  <a:lnTo>
                    <a:pt x="98" y="724"/>
                  </a:lnTo>
                  <a:lnTo>
                    <a:pt x="100" y="772"/>
                  </a:lnTo>
                  <a:lnTo>
                    <a:pt x="98" y="818"/>
                  </a:lnTo>
                  <a:lnTo>
                    <a:pt x="92" y="862"/>
                  </a:lnTo>
                  <a:lnTo>
                    <a:pt x="84" y="904"/>
                  </a:lnTo>
                  <a:lnTo>
                    <a:pt x="72" y="942"/>
                  </a:lnTo>
                  <a:lnTo>
                    <a:pt x="58" y="978"/>
                  </a:lnTo>
                  <a:lnTo>
                    <a:pt x="40" y="1010"/>
                  </a:lnTo>
                  <a:lnTo>
                    <a:pt x="22" y="1040"/>
                  </a:lnTo>
                  <a:lnTo>
                    <a:pt x="0" y="1066"/>
                  </a:lnTo>
                  <a:lnTo>
                    <a:pt x="0" y="1068"/>
                  </a:lnTo>
                  <a:lnTo>
                    <a:pt x="12" y="1090"/>
                  </a:lnTo>
                  <a:lnTo>
                    <a:pt x="24" y="1114"/>
                  </a:lnTo>
                  <a:lnTo>
                    <a:pt x="38" y="1144"/>
                  </a:lnTo>
                  <a:lnTo>
                    <a:pt x="54" y="1180"/>
                  </a:lnTo>
                  <a:lnTo>
                    <a:pt x="66" y="1218"/>
                  </a:lnTo>
                  <a:lnTo>
                    <a:pt x="70" y="1240"/>
                  </a:lnTo>
                  <a:lnTo>
                    <a:pt x="74" y="1262"/>
                  </a:lnTo>
                  <a:lnTo>
                    <a:pt x="78" y="1282"/>
                  </a:lnTo>
                  <a:lnTo>
                    <a:pt x="78" y="1304"/>
                  </a:lnTo>
                  <a:lnTo>
                    <a:pt x="78" y="1326"/>
                  </a:lnTo>
                  <a:lnTo>
                    <a:pt x="74" y="1344"/>
                  </a:lnTo>
                  <a:lnTo>
                    <a:pt x="70" y="1364"/>
                  </a:lnTo>
                  <a:lnTo>
                    <a:pt x="66" y="1380"/>
                  </a:lnTo>
                  <a:lnTo>
                    <a:pt x="54" y="1412"/>
                  </a:lnTo>
                  <a:lnTo>
                    <a:pt x="38" y="1438"/>
                  </a:lnTo>
                  <a:lnTo>
                    <a:pt x="24" y="1458"/>
                  </a:lnTo>
                  <a:lnTo>
                    <a:pt x="12" y="1472"/>
                  </a:lnTo>
                  <a:lnTo>
                    <a:pt x="0" y="1486"/>
                  </a:lnTo>
                  <a:lnTo>
                    <a:pt x="24" y="1492"/>
                  </a:lnTo>
                  <a:lnTo>
                    <a:pt x="36" y="1480"/>
                  </a:lnTo>
                  <a:lnTo>
                    <a:pt x="48" y="1464"/>
                  </a:lnTo>
                  <a:lnTo>
                    <a:pt x="62" y="1444"/>
                  </a:lnTo>
                  <a:lnTo>
                    <a:pt x="78" y="1418"/>
                  </a:lnTo>
                  <a:lnTo>
                    <a:pt x="90" y="1388"/>
                  </a:lnTo>
                  <a:lnTo>
                    <a:pt x="94" y="1370"/>
                  </a:lnTo>
                  <a:lnTo>
                    <a:pt x="98" y="1352"/>
                  </a:lnTo>
                  <a:lnTo>
                    <a:pt x="102" y="1332"/>
                  </a:lnTo>
                  <a:lnTo>
                    <a:pt x="102" y="1310"/>
                  </a:lnTo>
                  <a:lnTo>
                    <a:pt x="102" y="1290"/>
                  </a:lnTo>
                  <a:lnTo>
                    <a:pt x="98" y="1268"/>
                  </a:lnTo>
                  <a:lnTo>
                    <a:pt x="94" y="1246"/>
                  </a:lnTo>
                  <a:lnTo>
                    <a:pt x="90" y="1226"/>
                  </a:lnTo>
                  <a:lnTo>
                    <a:pt x="78" y="1186"/>
                  </a:lnTo>
                  <a:lnTo>
                    <a:pt x="62" y="1150"/>
                  </a:lnTo>
                  <a:lnTo>
                    <a:pt x="48" y="1120"/>
                  </a:lnTo>
                  <a:lnTo>
                    <a:pt x="36" y="1096"/>
                  </a:lnTo>
                  <a:lnTo>
                    <a:pt x="24" y="1076"/>
                  </a:lnTo>
                  <a:lnTo>
                    <a:pt x="24" y="1072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8" name="Freeform 2642"/>
            <p:cNvSpPr>
              <a:spLocks/>
            </p:cNvSpPr>
            <p:nvPr/>
          </p:nvSpPr>
          <p:spPr bwMode="auto">
            <a:xfrm>
              <a:off x="2027238" y="2949575"/>
              <a:ext cx="63500" cy="65088"/>
            </a:xfrm>
            <a:custGeom>
              <a:avLst/>
              <a:gdLst>
                <a:gd name="T0" fmla="*/ 2147483647 w 140"/>
                <a:gd name="T1" fmla="*/ 2147483647 h 144"/>
                <a:gd name="T2" fmla="*/ 2147483647 w 140"/>
                <a:gd name="T3" fmla="*/ 2147483647 h 144"/>
                <a:gd name="T4" fmla="*/ 2147483647 w 140"/>
                <a:gd name="T5" fmla="*/ 2147483647 h 144"/>
                <a:gd name="T6" fmla="*/ 2147483647 w 140"/>
                <a:gd name="T7" fmla="*/ 2147483647 h 144"/>
                <a:gd name="T8" fmla="*/ 2147483647 w 140"/>
                <a:gd name="T9" fmla="*/ 2147483647 h 144"/>
                <a:gd name="T10" fmla="*/ 2147483647 w 140"/>
                <a:gd name="T11" fmla="*/ 2147483647 h 144"/>
                <a:gd name="T12" fmla="*/ 2147483647 w 140"/>
                <a:gd name="T13" fmla="*/ 2147483647 h 144"/>
                <a:gd name="T14" fmla="*/ 2147483647 w 140"/>
                <a:gd name="T15" fmla="*/ 2147483647 h 144"/>
                <a:gd name="T16" fmla="*/ 2147483647 w 140"/>
                <a:gd name="T17" fmla="*/ 2147483647 h 144"/>
                <a:gd name="T18" fmla="*/ 2147483647 w 140"/>
                <a:gd name="T19" fmla="*/ 2147483647 h 144"/>
                <a:gd name="T20" fmla="*/ 2147483647 w 140"/>
                <a:gd name="T21" fmla="*/ 2147483647 h 144"/>
                <a:gd name="T22" fmla="*/ 2147483647 w 140"/>
                <a:gd name="T23" fmla="*/ 2147483647 h 144"/>
                <a:gd name="T24" fmla="*/ 2147483647 w 140"/>
                <a:gd name="T25" fmla="*/ 2147483647 h 144"/>
                <a:gd name="T26" fmla="*/ 2147483647 w 140"/>
                <a:gd name="T27" fmla="*/ 2147483647 h 144"/>
                <a:gd name="T28" fmla="*/ 2147483647 w 140"/>
                <a:gd name="T29" fmla="*/ 2147483647 h 144"/>
                <a:gd name="T30" fmla="*/ 2147483647 w 140"/>
                <a:gd name="T31" fmla="*/ 2147483647 h 144"/>
                <a:gd name="T32" fmla="*/ 2147483647 w 140"/>
                <a:gd name="T33" fmla="*/ 2147483647 h 144"/>
                <a:gd name="T34" fmla="*/ 2147483647 w 140"/>
                <a:gd name="T35" fmla="*/ 2147483647 h 144"/>
                <a:gd name="T36" fmla="*/ 0 w 140"/>
                <a:gd name="T37" fmla="*/ 2147483647 h 144"/>
                <a:gd name="T38" fmla="*/ 0 w 140"/>
                <a:gd name="T39" fmla="*/ 2147483647 h 144"/>
                <a:gd name="T40" fmla="*/ 2147483647 w 140"/>
                <a:gd name="T41" fmla="*/ 2147483647 h 144"/>
                <a:gd name="T42" fmla="*/ 2147483647 w 140"/>
                <a:gd name="T43" fmla="*/ 2147483647 h 144"/>
                <a:gd name="T44" fmla="*/ 2147483647 w 140"/>
                <a:gd name="T45" fmla="*/ 2147483647 h 144"/>
                <a:gd name="T46" fmla="*/ 2147483647 w 140"/>
                <a:gd name="T47" fmla="*/ 2147483647 h 144"/>
                <a:gd name="T48" fmla="*/ 2147483647 w 140"/>
                <a:gd name="T49" fmla="*/ 2147483647 h 144"/>
                <a:gd name="T50" fmla="*/ 2147483647 w 140"/>
                <a:gd name="T51" fmla="*/ 0 h 144"/>
                <a:gd name="T52" fmla="*/ 2147483647 w 140"/>
                <a:gd name="T53" fmla="*/ 0 h 144"/>
                <a:gd name="T54" fmla="*/ 2147483647 w 140"/>
                <a:gd name="T55" fmla="*/ 2147483647 h 144"/>
                <a:gd name="T56" fmla="*/ 2147483647 w 140"/>
                <a:gd name="T57" fmla="*/ 2147483647 h 144"/>
                <a:gd name="T58" fmla="*/ 2147483647 w 140"/>
                <a:gd name="T59" fmla="*/ 2147483647 h 144"/>
                <a:gd name="T60" fmla="*/ 2147483647 w 140"/>
                <a:gd name="T61" fmla="*/ 2147483647 h 144"/>
                <a:gd name="T62" fmla="*/ 2147483647 w 140"/>
                <a:gd name="T63" fmla="*/ 2147483647 h 144"/>
                <a:gd name="T64" fmla="*/ 2147483647 w 140"/>
                <a:gd name="T65" fmla="*/ 2147483647 h 144"/>
                <a:gd name="T66" fmla="*/ 2147483647 w 140"/>
                <a:gd name="T67" fmla="*/ 2147483647 h 144"/>
                <a:gd name="T68" fmla="*/ 2147483647 w 140"/>
                <a:gd name="T69" fmla="*/ 2147483647 h 144"/>
                <a:gd name="T70" fmla="*/ 2147483647 w 140"/>
                <a:gd name="T71" fmla="*/ 2147483647 h 144"/>
                <a:gd name="T72" fmla="*/ 2147483647 w 140"/>
                <a:gd name="T73" fmla="*/ 2147483647 h 144"/>
                <a:gd name="T74" fmla="*/ 2147483647 w 140"/>
                <a:gd name="T75" fmla="*/ 2147483647 h 1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0"/>
                <a:gd name="T115" fmla="*/ 0 h 144"/>
                <a:gd name="T116" fmla="*/ 140 w 140"/>
                <a:gd name="T117" fmla="*/ 144 h 1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0" h="144">
                  <a:moveTo>
                    <a:pt x="140" y="92"/>
                  </a:moveTo>
                  <a:lnTo>
                    <a:pt x="140" y="92"/>
                  </a:lnTo>
                  <a:lnTo>
                    <a:pt x="138" y="106"/>
                  </a:lnTo>
                  <a:lnTo>
                    <a:pt x="134" y="118"/>
                  </a:lnTo>
                  <a:lnTo>
                    <a:pt x="128" y="128"/>
                  </a:lnTo>
                  <a:lnTo>
                    <a:pt x="118" y="136"/>
                  </a:lnTo>
                  <a:lnTo>
                    <a:pt x="108" y="140"/>
                  </a:lnTo>
                  <a:lnTo>
                    <a:pt x="96" y="144"/>
                  </a:lnTo>
                  <a:lnTo>
                    <a:pt x="84" y="144"/>
                  </a:lnTo>
                  <a:lnTo>
                    <a:pt x="70" y="142"/>
                  </a:lnTo>
                  <a:lnTo>
                    <a:pt x="56" y="136"/>
                  </a:lnTo>
                  <a:lnTo>
                    <a:pt x="42" y="128"/>
                  </a:lnTo>
                  <a:lnTo>
                    <a:pt x="32" y="118"/>
                  </a:lnTo>
                  <a:lnTo>
                    <a:pt x="20" y="108"/>
                  </a:lnTo>
                  <a:lnTo>
                    <a:pt x="12" y="94"/>
                  </a:lnTo>
                  <a:lnTo>
                    <a:pt x="6" y="80"/>
                  </a:lnTo>
                  <a:lnTo>
                    <a:pt x="2" y="66"/>
                  </a:lnTo>
                  <a:lnTo>
                    <a:pt x="0" y="52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2" y="16"/>
                  </a:lnTo>
                  <a:lnTo>
                    <a:pt x="20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84" y="8"/>
                  </a:lnTo>
                  <a:lnTo>
                    <a:pt x="96" y="16"/>
                  </a:lnTo>
                  <a:lnTo>
                    <a:pt x="108" y="26"/>
                  </a:lnTo>
                  <a:lnTo>
                    <a:pt x="118" y="38"/>
                  </a:lnTo>
                  <a:lnTo>
                    <a:pt x="128" y="50"/>
                  </a:lnTo>
                  <a:lnTo>
                    <a:pt x="134" y="64"/>
                  </a:lnTo>
                  <a:lnTo>
                    <a:pt x="138" y="78"/>
                  </a:lnTo>
                  <a:lnTo>
                    <a:pt x="140" y="92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9" name="Freeform 2643"/>
            <p:cNvSpPr>
              <a:spLocks/>
            </p:cNvSpPr>
            <p:nvPr/>
          </p:nvSpPr>
          <p:spPr bwMode="auto">
            <a:xfrm>
              <a:off x="2033588" y="2954339"/>
              <a:ext cx="57150" cy="58737"/>
            </a:xfrm>
            <a:custGeom>
              <a:avLst/>
              <a:gdLst>
                <a:gd name="T0" fmla="*/ 2147483647 w 126"/>
                <a:gd name="T1" fmla="*/ 2147483647 h 130"/>
                <a:gd name="T2" fmla="*/ 2147483647 w 126"/>
                <a:gd name="T3" fmla="*/ 2147483647 h 130"/>
                <a:gd name="T4" fmla="*/ 2147483647 w 126"/>
                <a:gd name="T5" fmla="*/ 2147483647 h 130"/>
                <a:gd name="T6" fmla="*/ 2147483647 w 126"/>
                <a:gd name="T7" fmla="*/ 2147483647 h 130"/>
                <a:gd name="T8" fmla="*/ 2147483647 w 126"/>
                <a:gd name="T9" fmla="*/ 2147483647 h 130"/>
                <a:gd name="T10" fmla="*/ 2147483647 w 126"/>
                <a:gd name="T11" fmla="*/ 2147483647 h 130"/>
                <a:gd name="T12" fmla="*/ 2147483647 w 126"/>
                <a:gd name="T13" fmla="*/ 2147483647 h 130"/>
                <a:gd name="T14" fmla="*/ 2147483647 w 126"/>
                <a:gd name="T15" fmla="*/ 2147483647 h 130"/>
                <a:gd name="T16" fmla="*/ 2147483647 w 126"/>
                <a:gd name="T17" fmla="*/ 2147483647 h 130"/>
                <a:gd name="T18" fmla="*/ 2147483647 w 126"/>
                <a:gd name="T19" fmla="*/ 2147483647 h 130"/>
                <a:gd name="T20" fmla="*/ 2147483647 w 126"/>
                <a:gd name="T21" fmla="*/ 2147483647 h 130"/>
                <a:gd name="T22" fmla="*/ 2147483647 w 126"/>
                <a:gd name="T23" fmla="*/ 2147483647 h 130"/>
                <a:gd name="T24" fmla="*/ 2147483647 w 126"/>
                <a:gd name="T25" fmla="*/ 2147483647 h 130"/>
                <a:gd name="T26" fmla="*/ 2147483647 w 126"/>
                <a:gd name="T27" fmla="*/ 2147483647 h 130"/>
                <a:gd name="T28" fmla="*/ 2147483647 w 126"/>
                <a:gd name="T29" fmla="*/ 2147483647 h 130"/>
                <a:gd name="T30" fmla="*/ 2147483647 w 126"/>
                <a:gd name="T31" fmla="*/ 2147483647 h 130"/>
                <a:gd name="T32" fmla="*/ 2147483647 w 126"/>
                <a:gd name="T33" fmla="*/ 2147483647 h 130"/>
                <a:gd name="T34" fmla="*/ 2147483647 w 126"/>
                <a:gd name="T35" fmla="*/ 2147483647 h 130"/>
                <a:gd name="T36" fmla="*/ 0 w 126"/>
                <a:gd name="T37" fmla="*/ 2147483647 h 130"/>
                <a:gd name="T38" fmla="*/ 0 w 126"/>
                <a:gd name="T39" fmla="*/ 2147483647 h 130"/>
                <a:gd name="T40" fmla="*/ 2147483647 w 126"/>
                <a:gd name="T41" fmla="*/ 2147483647 h 130"/>
                <a:gd name="T42" fmla="*/ 2147483647 w 126"/>
                <a:gd name="T43" fmla="*/ 2147483647 h 130"/>
                <a:gd name="T44" fmla="*/ 2147483647 w 126"/>
                <a:gd name="T45" fmla="*/ 2147483647 h 130"/>
                <a:gd name="T46" fmla="*/ 2147483647 w 126"/>
                <a:gd name="T47" fmla="*/ 2147483647 h 130"/>
                <a:gd name="T48" fmla="*/ 2147483647 w 126"/>
                <a:gd name="T49" fmla="*/ 2147483647 h 130"/>
                <a:gd name="T50" fmla="*/ 2147483647 w 126"/>
                <a:gd name="T51" fmla="*/ 0 h 130"/>
                <a:gd name="T52" fmla="*/ 2147483647 w 126"/>
                <a:gd name="T53" fmla="*/ 0 h 130"/>
                <a:gd name="T54" fmla="*/ 2147483647 w 126"/>
                <a:gd name="T55" fmla="*/ 2147483647 h 130"/>
                <a:gd name="T56" fmla="*/ 2147483647 w 126"/>
                <a:gd name="T57" fmla="*/ 2147483647 h 130"/>
                <a:gd name="T58" fmla="*/ 2147483647 w 126"/>
                <a:gd name="T59" fmla="*/ 2147483647 h 130"/>
                <a:gd name="T60" fmla="*/ 2147483647 w 126"/>
                <a:gd name="T61" fmla="*/ 2147483647 h 130"/>
                <a:gd name="T62" fmla="*/ 2147483647 w 126"/>
                <a:gd name="T63" fmla="*/ 2147483647 h 130"/>
                <a:gd name="T64" fmla="*/ 2147483647 w 126"/>
                <a:gd name="T65" fmla="*/ 2147483647 h 130"/>
                <a:gd name="T66" fmla="*/ 2147483647 w 126"/>
                <a:gd name="T67" fmla="*/ 2147483647 h 130"/>
                <a:gd name="T68" fmla="*/ 2147483647 w 126"/>
                <a:gd name="T69" fmla="*/ 2147483647 h 130"/>
                <a:gd name="T70" fmla="*/ 2147483647 w 126"/>
                <a:gd name="T71" fmla="*/ 2147483647 h 130"/>
                <a:gd name="T72" fmla="*/ 2147483647 w 126"/>
                <a:gd name="T73" fmla="*/ 2147483647 h 130"/>
                <a:gd name="T74" fmla="*/ 2147483647 w 126"/>
                <a:gd name="T75" fmla="*/ 2147483647 h 1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6"/>
                <a:gd name="T115" fmla="*/ 0 h 130"/>
                <a:gd name="T116" fmla="*/ 126 w 126"/>
                <a:gd name="T117" fmla="*/ 130 h 1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6" h="130">
                  <a:moveTo>
                    <a:pt x="126" y="82"/>
                  </a:moveTo>
                  <a:lnTo>
                    <a:pt x="126" y="82"/>
                  </a:lnTo>
                  <a:lnTo>
                    <a:pt x="124" y="94"/>
                  </a:lnTo>
                  <a:lnTo>
                    <a:pt x="120" y="104"/>
                  </a:lnTo>
                  <a:lnTo>
                    <a:pt x="114" y="114"/>
                  </a:lnTo>
                  <a:lnTo>
                    <a:pt x="106" y="120"/>
                  </a:lnTo>
                  <a:lnTo>
                    <a:pt x="98" y="126"/>
                  </a:lnTo>
                  <a:lnTo>
                    <a:pt x="86" y="128"/>
                  </a:lnTo>
                  <a:lnTo>
                    <a:pt x="76" y="130"/>
                  </a:lnTo>
                  <a:lnTo>
                    <a:pt x="62" y="126"/>
                  </a:lnTo>
                  <a:lnTo>
                    <a:pt x="50" y="122"/>
                  </a:lnTo>
                  <a:lnTo>
                    <a:pt x="38" y="114"/>
                  </a:lnTo>
                  <a:lnTo>
                    <a:pt x="28" y="106"/>
                  </a:lnTo>
                  <a:lnTo>
                    <a:pt x="18" y="96"/>
                  </a:lnTo>
                  <a:lnTo>
                    <a:pt x="10" y="84"/>
                  </a:lnTo>
                  <a:lnTo>
                    <a:pt x="4" y="72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4"/>
                  </a:lnTo>
                  <a:lnTo>
                    <a:pt x="4" y="24"/>
                  </a:lnTo>
                  <a:lnTo>
                    <a:pt x="10" y="14"/>
                  </a:lnTo>
                  <a:lnTo>
                    <a:pt x="18" y="8"/>
                  </a:lnTo>
                  <a:lnTo>
                    <a:pt x="28" y="2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6" y="6"/>
                  </a:lnTo>
                  <a:lnTo>
                    <a:pt x="86" y="14"/>
                  </a:lnTo>
                  <a:lnTo>
                    <a:pt x="98" y="22"/>
                  </a:lnTo>
                  <a:lnTo>
                    <a:pt x="106" y="32"/>
                  </a:lnTo>
                  <a:lnTo>
                    <a:pt x="114" y="44"/>
                  </a:lnTo>
                  <a:lnTo>
                    <a:pt x="120" y="56"/>
                  </a:lnTo>
                  <a:lnTo>
                    <a:pt x="124" y="68"/>
                  </a:lnTo>
                  <a:lnTo>
                    <a:pt x="126" y="8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" name="Freeform 2644"/>
            <p:cNvSpPr>
              <a:spLocks/>
            </p:cNvSpPr>
            <p:nvPr/>
          </p:nvSpPr>
          <p:spPr bwMode="auto">
            <a:xfrm>
              <a:off x="2027238" y="2549525"/>
              <a:ext cx="63500" cy="65088"/>
            </a:xfrm>
            <a:custGeom>
              <a:avLst/>
              <a:gdLst>
                <a:gd name="T0" fmla="*/ 2147483647 w 140"/>
                <a:gd name="T1" fmla="*/ 2147483647 h 144"/>
                <a:gd name="T2" fmla="*/ 2147483647 w 140"/>
                <a:gd name="T3" fmla="*/ 2147483647 h 144"/>
                <a:gd name="T4" fmla="*/ 2147483647 w 140"/>
                <a:gd name="T5" fmla="*/ 2147483647 h 144"/>
                <a:gd name="T6" fmla="*/ 2147483647 w 140"/>
                <a:gd name="T7" fmla="*/ 2147483647 h 144"/>
                <a:gd name="T8" fmla="*/ 2147483647 w 140"/>
                <a:gd name="T9" fmla="*/ 2147483647 h 144"/>
                <a:gd name="T10" fmla="*/ 2147483647 w 140"/>
                <a:gd name="T11" fmla="*/ 2147483647 h 144"/>
                <a:gd name="T12" fmla="*/ 2147483647 w 140"/>
                <a:gd name="T13" fmla="*/ 2147483647 h 144"/>
                <a:gd name="T14" fmla="*/ 2147483647 w 140"/>
                <a:gd name="T15" fmla="*/ 2147483647 h 144"/>
                <a:gd name="T16" fmla="*/ 2147483647 w 140"/>
                <a:gd name="T17" fmla="*/ 2147483647 h 144"/>
                <a:gd name="T18" fmla="*/ 2147483647 w 140"/>
                <a:gd name="T19" fmla="*/ 2147483647 h 144"/>
                <a:gd name="T20" fmla="*/ 2147483647 w 140"/>
                <a:gd name="T21" fmla="*/ 2147483647 h 144"/>
                <a:gd name="T22" fmla="*/ 2147483647 w 140"/>
                <a:gd name="T23" fmla="*/ 2147483647 h 144"/>
                <a:gd name="T24" fmla="*/ 2147483647 w 140"/>
                <a:gd name="T25" fmla="*/ 2147483647 h 144"/>
                <a:gd name="T26" fmla="*/ 2147483647 w 140"/>
                <a:gd name="T27" fmla="*/ 2147483647 h 144"/>
                <a:gd name="T28" fmla="*/ 2147483647 w 140"/>
                <a:gd name="T29" fmla="*/ 2147483647 h 144"/>
                <a:gd name="T30" fmla="*/ 2147483647 w 140"/>
                <a:gd name="T31" fmla="*/ 2147483647 h 144"/>
                <a:gd name="T32" fmla="*/ 2147483647 w 140"/>
                <a:gd name="T33" fmla="*/ 2147483647 h 144"/>
                <a:gd name="T34" fmla="*/ 2147483647 w 140"/>
                <a:gd name="T35" fmla="*/ 2147483647 h 144"/>
                <a:gd name="T36" fmla="*/ 0 w 140"/>
                <a:gd name="T37" fmla="*/ 2147483647 h 144"/>
                <a:gd name="T38" fmla="*/ 0 w 140"/>
                <a:gd name="T39" fmla="*/ 2147483647 h 144"/>
                <a:gd name="T40" fmla="*/ 2147483647 w 140"/>
                <a:gd name="T41" fmla="*/ 2147483647 h 144"/>
                <a:gd name="T42" fmla="*/ 2147483647 w 140"/>
                <a:gd name="T43" fmla="*/ 2147483647 h 144"/>
                <a:gd name="T44" fmla="*/ 2147483647 w 140"/>
                <a:gd name="T45" fmla="*/ 2147483647 h 144"/>
                <a:gd name="T46" fmla="*/ 2147483647 w 140"/>
                <a:gd name="T47" fmla="*/ 2147483647 h 144"/>
                <a:gd name="T48" fmla="*/ 2147483647 w 140"/>
                <a:gd name="T49" fmla="*/ 2147483647 h 144"/>
                <a:gd name="T50" fmla="*/ 2147483647 w 140"/>
                <a:gd name="T51" fmla="*/ 0 h 144"/>
                <a:gd name="T52" fmla="*/ 2147483647 w 140"/>
                <a:gd name="T53" fmla="*/ 0 h 144"/>
                <a:gd name="T54" fmla="*/ 2147483647 w 140"/>
                <a:gd name="T55" fmla="*/ 2147483647 h 144"/>
                <a:gd name="T56" fmla="*/ 2147483647 w 140"/>
                <a:gd name="T57" fmla="*/ 2147483647 h 144"/>
                <a:gd name="T58" fmla="*/ 2147483647 w 140"/>
                <a:gd name="T59" fmla="*/ 2147483647 h 144"/>
                <a:gd name="T60" fmla="*/ 2147483647 w 140"/>
                <a:gd name="T61" fmla="*/ 2147483647 h 144"/>
                <a:gd name="T62" fmla="*/ 2147483647 w 140"/>
                <a:gd name="T63" fmla="*/ 2147483647 h 144"/>
                <a:gd name="T64" fmla="*/ 2147483647 w 140"/>
                <a:gd name="T65" fmla="*/ 2147483647 h 144"/>
                <a:gd name="T66" fmla="*/ 2147483647 w 140"/>
                <a:gd name="T67" fmla="*/ 2147483647 h 144"/>
                <a:gd name="T68" fmla="*/ 2147483647 w 140"/>
                <a:gd name="T69" fmla="*/ 2147483647 h 144"/>
                <a:gd name="T70" fmla="*/ 2147483647 w 140"/>
                <a:gd name="T71" fmla="*/ 2147483647 h 144"/>
                <a:gd name="T72" fmla="*/ 2147483647 w 140"/>
                <a:gd name="T73" fmla="*/ 2147483647 h 144"/>
                <a:gd name="T74" fmla="*/ 2147483647 w 140"/>
                <a:gd name="T75" fmla="*/ 2147483647 h 1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0"/>
                <a:gd name="T115" fmla="*/ 0 h 144"/>
                <a:gd name="T116" fmla="*/ 140 w 140"/>
                <a:gd name="T117" fmla="*/ 144 h 14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0" h="144">
                  <a:moveTo>
                    <a:pt x="140" y="92"/>
                  </a:moveTo>
                  <a:lnTo>
                    <a:pt x="140" y="92"/>
                  </a:lnTo>
                  <a:lnTo>
                    <a:pt x="138" y="104"/>
                  </a:lnTo>
                  <a:lnTo>
                    <a:pt x="134" y="116"/>
                  </a:lnTo>
                  <a:lnTo>
                    <a:pt x="128" y="126"/>
                  </a:lnTo>
                  <a:lnTo>
                    <a:pt x="118" y="134"/>
                  </a:lnTo>
                  <a:lnTo>
                    <a:pt x="108" y="140"/>
                  </a:lnTo>
                  <a:lnTo>
                    <a:pt x="96" y="144"/>
                  </a:lnTo>
                  <a:lnTo>
                    <a:pt x="84" y="144"/>
                  </a:lnTo>
                  <a:lnTo>
                    <a:pt x="70" y="140"/>
                  </a:lnTo>
                  <a:lnTo>
                    <a:pt x="56" y="136"/>
                  </a:lnTo>
                  <a:lnTo>
                    <a:pt x="42" y="128"/>
                  </a:lnTo>
                  <a:lnTo>
                    <a:pt x="32" y="118"/>
                  </a:lnTo>
                  <a:lnTo>
                    <a:pt x="20" y="106"/>
                  </a:lnTo>
                  <a:lnTo>
                    <a:pt x="12" y="94"/>
                  </a:lnTo>
                  <a:lnTo>
                    <a:pt x="6" y="80"/>
                  </a:lnTo>
                  <a:lnTo>
                    <a:pt x="2" y="66"/>
                  </a:lnTo>
                  <a:lnTo>
                    <a:pt x="0" y="52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2" y="16"/>
                  </a:lnTo>
                  <a:lnTo>
                    <a:pt x="20" y="8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84" y="8"/>
                  </a:lnTo>
                  <a:lnTo>
                    <a:pt x="96" y="16"/>
                  </a:lnTo>
                  <a:lnTo>
                    <a:pt x="108" y="26"/>
                  </a:lnTo>
                  <a:lnTo>
                    <a:pt x="118" y="36"/>
                  </a:lnTo>
                  <a:lnTo>
                    <a:pt x="128" y="50"/>
                  </a:lnTo>
                  <a:lnTo>
                    <a:pt x="134" y="62"/>
                  </a:lnTo>
                  <a:lnTo>
                    <a:pt x="138" y="76"/>
                  </a:lnTo>
                  <a:lnTo>
                    <a:pt x="140" y="92"/>
                  </a:lnTo>
                  <a:close/>
                </a:path>
              </a:pathLst>
            </a:custGeom>
            <a:solidFill>
              <a:srgbClr val="AB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" name="Freeform 2645"/>
            <p:cNvSpPr>
              <a:spLocks/>
            </p:cNvSpPr>
            <p:nvPr/>
          </p:nvSpPr>
          <p:spPr bwMode="auto">
            <a:xfrm>
              <a:off x="2033588" y="2552700"/>
              <a:ext cx="57150" cy="58738"/>
            </a:xfrm>
            <a:custGeom>
              <a:avLst/>
              <a:gdLst>
                <a:gd name="T0" fmla="*/ 2147483647 w 126"/>
                <a:gd name="T1" fmla="*/ 2147483647 h 130"/>
                <a:gd name="T2" fmla="*/ 2147483647 w 126"/>
                <a:gd name="T3" fmla="*/ 2147483647 h 130"/>
                <a:gd name="T4" fmla="*/ 2147483647 w 126"/>
                <a:gd name="T5" fmla="*/ 2147483647 h 130"/>
                <a:gd name="T6" fmla="*/ 2147483647 w 126"/>
                <a:gd name="T7" fmla="*/ 2147483647 h 130"/>
                <a:gd name="T8" fmla="*/ 2147483647 w 126"/>
                <a:gd name="T9" fmla="*/ 2147483647 h 130"/>
                <a:gd name="T10" fmla="*/ 2147483647 w 126"/>
                <a:gd name="T11" fmla="*/ 2147483647 h 130"/>
                <a:gd name="T12" fmla="*/ 2147483647 w 126"/>
                <a:gd name="T13" fmla="*/ 2147483647 h 130"/>
                <a:gd name="T14" fmla="*/ 2147483647 w 126"/>
                <a:gd name="T15" fmla="*/ 2147483647 h 130"/>
                <a:gd name="T16" fmla="*/ 2147483647 w 126"/>
                <a:gd name="T17" fmla="*/ 2147483647 h 130"/>
                <a:gd name="T18" fmla="*/ 2147483647 w 126"/>
                <a:gd name="T19" fmla="*/ 2147483647 h 130"/>
                <a:gd name="T20" fmla="*/ 2147483647 w 126"/>
                <a:gd name="T21" fmla="*/ 2147483647 h 130"/>
                <a:gd name="T22" fmla="*/ 2147483647 w 126"/>
                <a:gd name="T23" fmla="*/ 2147483647 h 130"/>
                <a:gd name="T24" fmla="*/ 2147483647 w 126"/>
                <a:gd name="T25" fmla="*/ 2147483647 h 130"/>
                <a:gd name="T26" fmla="*/ 2147483647 w 126"/>
                <a:gd name="T27" fmla="*/ 2147483647 h 130"/>
                <a:gd name="T28" fmla="*/ 2147483647 w 126"/>
                <a:gd name="T29" fmla="*/ 2147483647 h 130"/>
                <a:gd name="T30" fmla="*/ 2147483647 w 126"/>
                <a:gd name="T31" fmla="*/ 2147483647 h 130"/>
                <a:gd name="T32" fmla="*/ 2147483647 w 126"/>
                <a:gd name="T33" fmla="*/ 2147483647 h 130"/>
                <a:gd name="T34" fmla="*/ 2147483647 w 126"/>
                <a:gd name="T35" fmla="*/ 2147483647 h 130"/>
                <a:gd name="T36" fmla="*/ 0 w 126"/>
                <a:gd name="T37" fmla="*/ 2147483647 h 130"/>
                <a:gd name="T38" fmla="*/ 0 w 126"/>
                <a:gd name="T39" fmla="*/ 2147483647 h 130"/>
                <a:gd name="T40" fmla="*/ 2147483647 w 126"/>
                <a:gd name="T41" fmla="*/ 2147483647 h 130"/>
                <a:gd name="T42" fmla="*/ 2147483647 w 126"/>
                <a:gd name="T43" fmla="*/ 2147483647 h 130"/>
                <a:gd name="T44" fmla="*/ 2147483647 w 126"/>
                <a:gd name="T45" fmla="*/ 2147483647 h 130"/>
                <a:gd name="T46" fmla="*/ 2147483647 w 126"/>
                <a:gd name="T47" fmla="*/ 2147483647 h 130"/>
                <a:gd name="T48" fmla="*/ 2147483647 w 126"/>
                <a:gd name="T49" fmla="*/ 2147483647 h 130"/>
                <a:gd name="T50" fmla="*/ 2147483647 w 126"/>
                <a:gd name="T51" fmla="*/ 0 h 130"/>
                <a:gd name="T52" fmla="*/ 2147483647 w 126"/>
                <a:gd name="T53" fmla="*/ 0 h 130"/>
                <a:gd name="T54" fmla="*/ 2147483647 w 126"/>
                <a:gd name="T55" fmla="*/ 2147483647 h 130"/>
                <a:gd name="T56" fmla="*/ 2147483647 w 126"/>
                <a:gd name="T57" fmla="*/ 2147483647 h 130"/>
                <a:gd name="T58" fmla="*/ 2147483647 w 126"/>
                <a:gd name="T59" fmla="*/ 2147483647 h 130"/>
                <a:gd name="T60" fmla="*/ 2147483647 w 126"/>
                <a:gd name="T61" fmla="*/ 2147483647 h 130"/>
                <a:gd name="T62" fmla="*/ 2147483647 w 126"/>
                <a:gd name="T63" fmla="*/ 2147483647 h 130"/>
                <a:gd name="T64" fmla="*/ 2147483647 w 126"/>
                <a:gd name="T65" fmla="*/ 2147483647 h 130"/>
                <a:gd name="T66" fmla="*/ 2147483647 w 126"/>
                <a:gd name="T67" fmla="*/ 2147483647 h 130"/>
                <a:gd name="T68" fmla="*/ 2147483647 w 126"/>
                <a:gd name="T69" fmla="*/ 2147483647 h 130"/>
                <a:gd name="T70" fmla="*/ 2147483647 w 126"/>
                <a:gd name="T71" fmla="*/ 2147483647 h 130"/>
                <a:gd name="T72" fmla="*/ 2147483647 w 126"/>
                <a:gd name="T73" fmla="*/ 2147483647 h 130"/>
                <a:gd name="T74" fmla="*/ 2147483647 w 126"/>
                <a:gd name="T75" fmla="*/ 2147483647 h 1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6"/>
                <a:gd name="T115" fmla="*/ 0 h 130"/>
                <a:gd name="T116" fmla="*/ 126 w 126"/>
                <a:gd name="T117" fmla="*/ 130 h 1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6" h="130">
                  <a:moveTo>
                    <a:pt x="126" y="84"/>
                  </a:moveTo>
                  <a:lnTo>
                    <a:pt x="126" y="84"/>
                  </a:lnTo>
                  <a:lnTo>
                    <a:pt x="124" y="96"/>
                  </a:lnTo>
                  <a:lnTo>
                    <a:pt x="120" y="106"/>
                  </a:lnTo>
                  <a:lnTo>
                    <a:pt x="114" y="116"/>
                  </a:lnTo>
                  <a:lnTo>
                    <a:pt x="106" y="122"/>
                  </a:lnTo>
                  <a:lnTo>
                    <a:pt x="98" y="128"/>
                  </a:lnTo>
                  <a:lnTo>
                    <a:pt x="86" y="130"/>
                  </a:lnTo>
                  <a:lnTo>
                    <a:pt x="76" y="130"/>
                  </a:lnTo>
                  <a:lnTo>
                    <a:pt x="62" y="128"/>
                  </a:lnTo>
                  <a:lnTo>
                    <a:pt x="50" y="124"/>
                  </a:lnTo>
                  <a:lnTo>
                    <a:pt x="38" y="116"/>
                  </a:lnTo>
                  <a:lnTo>
                    <a:pt x="28" y="108"/>
                  </a:lnTo>
                  <a:lnTo>
                    <a:pt x="18" y="96"/>
                  </a:lnTo>
                  <a:lnTo>
                    <a:pt x="10" y="86"/>
                  </a:lnTo>
                  <a:lnTo>
                    <a:pt x="4" y="74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4" y="24"/>
                  </a:lnTo>
                  <a:lnTo>
                    <a:pt x="10" y="16"/>
                  </a:lnTo>
                  <a:lnTo>
                    <a:pt x="18" y="8"/>
                  </a:lnTo>
                  <a:lnTo>
                    <a:pt x="28" y="4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6" y="8"/>
                  </a:lnTo>
                  <a:lnTo>
                    <a:pt x="86" y="14"/>
                  </a:lnTo>
                  <a:lnTo>
                    <a:pt x="98" y="24"/>
                  </a:lnTo>
                  <a:lnTo>
                    <a:pt x="106" y="34"/>
                  </a:lnTo>
                  <a:lnTo>
                    <a:pt x="114" y="46"/>
                  </a:lnTo>
                  <a:lnTo>
                    <a:pt x="120" y="58"/>
                  </a:lnTo>
                  <a:lnTo>
                    <a:pt x="124" y="70"/>
                  </a:lnTo>
                  <a:lnTo>
                    <a:pt x="126" y="8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" name="Freeform 2646"/>
            <p:cNvSpPr>
              <a:spLocks/>
            </p:cNvSpPr>
            <p:nvPr/>
          </p:nvSpPr>
          <p:spPr bwMode="auto">
            <a:xfrm>
              <a:off x="2660651" y="2590800"/>
              <a:ext cx="17463" cy="660400"/>
            </a:xfrm>
            <a:custGeom>
              <a:avLst/>
              <a:gdLst>
                <a:gd name="T0" fmla="*/ 2147483647 w 40"/>
                <a:gd name="T1" fmla="*/ 2147483647 h 1464"/>
                <a:gd name="T2" fmla="*/ 2147483647 w 40"/>
                <a:gd name="T3" fmla="*/ 2147483647 h 1464"/>
                <a:gd name="T4" fmla="*/ 0 w 40"/>
                <a:gd name="T5" fmla="*/ 0 h 1464"/>
                <a:gd name="T6" fmla="*/ 0 w 40"/>
                <a:gd name="T7" fmla="*/ 0 h 1464"/>
                <a:gd name="T8" fmla="*/ 0 w 40"/>
                <a:gd name="T9" fmla="*/ 2147483647 h 1464"/>
                <a:gd name="T10" fmla="*/ 0 w 40"/>
                <a:gd name="T11" fmla="*/ 2147483647 h 1464"/>
                <a:gd name="T12" fmla="*/ 2147483647 w 40"/>
                <a:gd name="T13" fmla="*/ 2147483647 h 1464"/>
                <a:gd name="T14" fmla="*/ 2147483647 w 40"/>
                <a:gd name="T15" fmla="*/ 2147483647 h 1464"/>
                <a:gd name="T16" fmla="*/ 2147483647 w 40"/>
                <a:gd name="T17" fmla="*/ 2147483647 h 1464"/>
                <a:gd name="T18" fmla="*/ 2147483647 w 40"/>
                <a:gd name="T19" fmla="*/ 2147483647 h 1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4"/>
                <a:gd name="T32" fmla="*/ 40 w 40"/>
                <a:gd name="T33" fmla="*/ 1464 h 1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4">
                  <a:moveTo>
                    <a:pt x="40" y="6"/>
                  </a:moveTo>
                  <a:lnTo>
                    <a:pt x="40" y="6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" name="Freeform 2647"/>
            <p:cNvSpPr>
              <a:spLocks/>
            </p:cNvSpPr>
            <p:nvPr/>
          </p:nvSpPr>
          <p:spPr bwMode="auto">
            <a:xfrm>
              <a:off x="3492500" y="2667001"/>
              <a:ext cx="19050" cy="658813"/>
            </a:xfrm>
            <a:custGeom>
              <a:avLst/>
              <a:gdLst>
                <a:gd name="T0" fmla="*/ 2147483647 w 40"/>
                <a:gd name="T1" fmla="*/ 2147483647 h 1460"/>
                <a:gd name="T2" fmla="*/ 2147483647 w 40"/>
                <a:gd name="T3" fmla="*/ 2147483647 h 1460"/>
                <a:gd name="T4" fmla="*/ 0 w 40"/>
                <a:gd name="T5" fmla="*/ 0 h 1460"/>
                <a:gd name="T6" fmla="*/ 0 w 40"/>
                <a:gd name="T7" fmla="*/ 0 h 1460"/>
                <a:gd name="T8" fmla="*/ 0 w 40"/>
                <a:gd name="T9" fmla="*/ 2147483647 h 1460"/>
                <a:gd name="T10" fmla="*/ 0 w 40"/>
                <a:gd name="T11" fmla="*/ 2147483647 h 1460"/>
                <a:gd name="T12" fmla="*/ 2147483647 w 40"/>
                <a:gd name="T13" fmla="*/ 2147483647 h 1460"/>
                <a:gd name="T14" fmla="*/ 2147483647 w 40"/>
                <a:gd name="T15" fmla="*/ 2147483647 h 1460"/>
                <a:gd name="T16" fmla="*/ 2147483647 w 40"/>
                <a:gd name="T17" fmla="*/ 2147483647 h 1460"/>
                <a:gd name="T18" fmla="*/ 2147483647 w 40"/>
                <a:gd name="T19" fmla="*/ 2147483647 h 1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0"/>
                <a:gd name="T32" fmla="*/ 40 w 40"/>
                <a:gd name="T33" fmla="*/ 1460 h 1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0">
                  <a:moveTo>
                    <a:pt x="40" y="2"/>
                  </a:moveTo>
                  <a:lnTo>
                    <a:pt x="40" y="2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0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" name="Freeform 2648"/>
            <p:cNvSpPr>
              <a:spLocks/>
            </p:cNvSpPr>
            <p:nvPr/>
          </p:nvSpPr>
          <p:spPr bwMode="auto">
            <a:xfrm>
              <a:off x="2868613" y="3122613"/>
              <a:ext cx="19050" cy="157162"/>
            </a:xfrm>
            <a:custGeom>
              <a:avLst/>
              <a:gdLst>
                <a:gd name="T0" fmla="*/ 2147483647 w 42"/>
                <a:gd name="T1" fmla="*/ 2147483647 h 350"/>
                <a:gd name="T2" fmla="*/ 2147483647 w 42"/>
                <a:gd name="T3" fmla="*/ 2147483647 h 350"/>
                <a:gd name="T4" fmla="*/ 0 w 42"/>
                <a:gd name="T5" fmla="*/ 0 h 350"/>
                <a:gd name="T6" fmla="*/ 0 w 42"/>
                <a:gd name="T7" fmla="*/ 0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2147483647 h 350"/>
                <a:gd name="T18" fmla="*/ 2147483647 w 42"/>
                <a:gd name="T19" fmla="*/ 2147483647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6"/>
                  </a:moveTo>
                  <a:lnTo>
                    <a:pt x="42" y="6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" name="Freeform 2649"/>
            <p:cNvSpPr>
              <a:spLocks/>
            </p:cNvSpPr>
            <p:nvPr/>
          </p:nvSpPr>
          <p:spPr bwMode="auto">
            <a:xfrm>
              <a:off x="2767014" y="3141664"/>
              <a:ext cx="14287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6" name="Freeform 2650"/>
            <p:cNvSpPr>
              <a:spLocks/>
            </p:cNvSpPr>
            <p:nvPr/>
          </p:nvSpPr>
          <p:spPr bwMode="auto">
            <a:xfrm>
              <a:off x="2714625" y="3186114"/>
              <a:ext cx="14288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7" name="Freeform 2651"/>
            <p:cNvSpPr>
              <a:spLocks/>
            </p:cNvSpPr>
            <p:nvPr/>
          </p:nvSpPr>
          <p:spPr bwMode="auto">
            <a:xfrm>
              <a:off x="2819400" y="3200401"/>
              <a:ext cx="14288" cy="73025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0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8" name="Freeform 2652"/>
            <p:cNvSpPr>
              <a:spLocks/>
            </p:cNvSpPr>
            <p:nvPr/>
          </p:nvSpPr>
          <p:spPr bwMode="auto">
            <a:xfrm>
              <a:off x="2974975" y="3168651"/>
              <a:ext cx="12700" cy="123825"/>
            </a:xfrm>
            <a:custGeom>
              <a:avLst/>
              <a:gdLst>
                <a:gd name="T0" fmla="*/ 2147483647 w 30"/>
                <a:gd name="T1" fmla="*/ 2147483647 h 274"/>
                <a:gd name="T2" fmla="*/ 2147483647 w 30"/>
                <a:gd name="T3" fmla="*/ 2147483647 h 274"/>
                <a:gd name="T4" fmla="*/ 0 w 30"/>
                <a:gd name="T5" fmla="*/ 0 h 274"/>
                <a:gd name="T6" fmla="*/ 0 w 30"/>
                <a:gd name="T7" fmla="*/ 0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2147483647 h 274"/>
                <a:gd name="T18" fmla="*/ 2147483647 w 30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4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9" name="Freeform 2653"/>
            <p:cNvSpPr>
              <a:spLocks/>
            </p:cNvSpPr>
            <p:nvPr/>
          </p:nvSpPr>
          <p:spPr bwMode="auto">
            <a:xfrm>
              <a:off x="2922589" y="3213101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0" name="Freeform 2654"/>
            <p:cNvSpPr>
              <a:spLocks/>
            </p:cNvSpPr>
            <p:nvPr/>
          </p:nvSpPr>
          <p:spPr bwMode="auto">
            <a:xfrm>
              <a:off x="3027363" y="3225800"/>
              <a:ext cx="12700" cy="71438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1" name="Freeform 2655"/>
            <p:cNvSpPr>
              <a:spLocks/>
            </p:cNvSpPr>
            <p:nvPr/>
          </p:nvSpPr>
          <p:spPr bwMode="auto">
            <a:xfrm>
              <a:off x="3182939" y="3187700"/>
              <a:ext cx="14287" cy="122238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2" name="Freeform 2656"/>
            <p:cNvSpPr>
              <a:spLocks/>
            </p:cNvSpPr>
            <p:nvPr/>
          </p:nvSpPr>
          <p:spPr bwMode="auto">
            <a:xfrm>
              <a:off x="3130550" y="3233739"/>
              <a:ext cx="14288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3" name="Freeform 2657"/>
            <p:cNvSpPr>
              <a:spLocks/>
            </p:cNvSpPr>
            <p:nvPr/>
          </p:nvSpPr>
          <p:spPr bwMode="auto">
            <a:xfrm>
              <a:off x="3235325" y="3243263"/>
              <a:ext cx="14288" cy="69850"/>
            </a:xfrm>
            <a:custGeom>
              <a:avLst/>
              <a:gdLst>
                <a:gd name="T0" fmla="*/ 2147483647 w 32"/>
                <a:gd name="T1" fmla="*/ 2147483647 h 158"/>
                <a:gd name="T2" fmla="*/ 2147483647 w 32"/>
                <a:gd name="T3" fmla="*/ 2147483647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2147483647 h 158"/>
                <a:gd name="T18" fmla="*/ 2147483647 w 32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4" name="Freeform 2658"/>
            <p:cNvSpPr>
              <a:spLocks/>
            </p:cNvSpPr>
            <p:nvPr/>
          </p:nvSpPr>
          <p:spPr bwMode="auto">
            <a:xfrm>
              <a:off x="3390900" y="3200400"/>
              <a:ext cx="14288" cy="122238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5" name="Freeform 2659"/>
            <p:cNvSpPr>
              <a:spLocks/>
            </p:cNvSpPr>
            <p:nvPr/>
          </p:nvSpPr>
          <p:spPr bwMode="auto">
            <a:xfrm>
              <a:off x="3338514" y="3248025"/>
              <a:ext cx="14287" cy="71438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6" name="Freeform 2660"/>
            <p:cNvSpPr>
              <a:spLocks/>
            </p:cNvSpPr>
            <p:nvPr/>
          </p:nvSpPr>
          <p:spPr bwMode="auto">
            <a:xfrm>
              <a:off x="3443289" y="3252789"/>
              <a:ext cx="14287" cy="71437"/>
            </a:xfrm>
            <a:custGeom>
              <a:avLst/>
              <a:gdLst>
                <a:gd name="T0" fmla="*/ 2147483647 w 30"/>
                <a:gd name="T1" fmla="*/ 2147483647 h 158"/>
                <a:gd name="T2" fmla="*/ 2147483647 w 30"/>
                <a:gd name="T3" fmla="*/ 2147483647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2147483647 h 158"/>
                <a:gd name="T18" fmla="*/ 2147483647 w 30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7" name="Freeform 2661"/>
            <p:cNvSpPr>
              <a:spLocks/>
            </p:cNvSpPr>
            <p:nvPr/>
          </p:nvSpPr>
          <p:spPr bwMode="auto">
            <a:xfrm>
              <a:off x="3284538" y="3160713"/>
              <a:ext cx="19050" cy="157162"/>
            </a:xfrm>
            <a:custGeom>
              <a:avLst/>
              <a:gdLst>
                <a:gd name="T0" fmla="*/ 2147483647 w 42"/>
                <a:gd name="T1" fmla="*/ 2147483647 h 346"/>
                <a:gd name="T2" fmla="*/ 2147483647 w 42"/>
                <a:gd name="T3" fmla="*/ 2147483647 h 346"/>
                <a:gd name="T4" fmla="*/ 0 w 42"/>
                <a:gd name="T5" fmla="*/ 0 h 346"/>
                <a:gd name="T6" fmla="*/ 0 w 42"/>
                <a:gd name="T7" fmla="*/ 0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2147483647 h 346"/>
                <a:gd name="T18" fmla="*/ 2147483647 w 42"/>
                <a:gd name="T19" fmla="*/ 2147483647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6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8" name="Freeform 2662"/>
            <p:cNvSpPr>
              <a:spLocks/>
            </p:cNvSpPr>
            <p:nvPr/>
          </p:nvSpPr>
          <p:spPr bwMode="auto">
            <a:xfrm>
              <a:off x="3076575" y="3094038"/>
              <a:ext cx="19050" cy="207962"/>
            </a:xfrm>
            <a:custGeom>
              <a:avLst/>
              <a:gdLst>
                <a:gd name="T0" fmla="*/ 2147483647 w 40"/>
                <a:gd name="T1" fmla="*/ 2147483647 h 462"/>
                <a:gd name="T2" fmla="*/ 2147483647 w 40"/>
                <a:gd name="T3" fmla="*/ 2147483647 h 462"/>
                <a:gd name="T4" fmla="*/ 0 w 40"/>
                <a:gd name="T5" fmla="*/ 0 h 462"/>
                <a:gd name="T6" fmla="*/ 0 w 40"/>
                <a:gd name="T7" fmla="*/ 0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2147483647 h 462"/>
                <a:gd name="T18" fmla="*/ 2147483647 w 40"/>
                <a:gd name="T19" fmla="*/ 2147483647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4"/>
                  </a:moveTo>
                  <a:lnTo>
                    <a:pt x="40" y="4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62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9" name="Freeform 2663"/>
            <p:cNvSpPr>
              <a:spLocks/>
            </p:cNvSpPr>
            <p:nvPr/>
          </p:nvSpPr>
          <p:spPr bwMode="auto">
            <a:xfrm>
              <a:off x="2868613" y="2619375"/>
              <a:ext cx="19050" cy="158750"/>
            </a:xfrm>
            <a:custGeom>
              <a:avLst/>
              <a:gdLst>
                <a:gd name="T0" fmla="*/ 2147483647 w 42"/>
                <a:gd name="T1" fmla="*/ 2147483647 h 350"/>
                <a:gd name="T2" fmla="*/ 2147483647 w 42"/>
                <a:gd name="T3" fmla="*/ 2147483647 h 350"/>
                <a:gd name="T4" fmla="*/ 0 w 42"/>
                <a:gd name="T5" fmla="*/ 0 h 350"/>
                <a:gd name="T6" fmla="*/ 0 w 42"/>
                <a:gd name="T7" fmla="*/ 0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2147483647 h 350"/>
                <a:gd name="T18" fmla="*/ 2147483647 w 42"/>
                <a:gd name="T19" fmla="*/ 2147483647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6"/>
                  </a:moveTo>
                  <a:lnTo>
                    <a:pt x="42" y="6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0" name="Freeform 2664"/>
            <p:cNvSpPr>
              <a:spLocks/>
            </p:cNvSpPr>
            <p:nvPr/>
          </p:nvSpPr>
          <p:spPr bwMode="auto">
            <a:xfrm>
              <a:off x="2767014" y="2606676"/>
              <a:ext cx="14287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4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1" name="Freeform 2665"/>
            <p:cNvSpPr>
              <a:spLocks/>
            </p:cNvSpPr>
            <p:nvPr/>
          </p:nvSpPr>
          <p:spPr bwMode="auto">
            <a:xfrm>
              <a:off x="2714625" y="2598739"/>
              <a:ext cx="14288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Freeform 2666"/>
            <p:cNvSpPr>
              <a:spLocks/>
            </p:cNvSpPr>
            <p:nvPr/>
          </p:nvSpPr>
          <p:spPr bwMode="auto">
            <a:xfrm>
              <a:off x="2819400" y="2613026"/>
              <a:ext cx="14288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3" name="Freeform 2667"/>
            <p:cNvSpPr>
              <a:spLocks/>
            </p:cNvSpPr>
            <p:nvPr/>
          </p:nvSpPr>
          <p:spPr bwMode="auto">
            <a:xfrm>
              <a:off x="2974975" y="2632076"/>
              <a:ext cx="12700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4" name="Freeform 2668"/>
            <p:cNvSpPr>
              <a:spLocks/>
            </p:cNvSpPr>
            <p:nvPr/>
          </p:nvSpPr>
          <p:spPr bwMode="auto">
            <a:xfrm>
              <a:off x="2922589" y="2625726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5" name="Freeform 2669"/>
            <p:cNvSpPr>
              <a:spLocks/>
            </p:cNvSpPr>
            <p:nvPr/>
          </p:nvSpPr>
          <p:spPr bwMode="auto">
            <a:xfrm>
              <a:off x="3027363" y="2638425"/>
              <a:ext cx="12700" cy="71438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6" name="Freeform 2670"/>
            <p:cNvSpPr>
              <a:spLocks/>
            </p:cNvSpPr>
            <p:nvPr/>
          </p:nvSpPr>
          <p:spPr bwMode="auto">
            <a:xfrm>
              <a:off x="3182939" y="2651126"/>
              <a:ext cx="14287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7" name="Freeform 2671"/>
            <p:cNvSpPr>
              <a:spLocks/>
            </p:cNvSpPr>
            <p:nvPr/>
          </p:nvSpPr>
          <p:spPr bwMode="auto">
            <a:xfrm>
              <a:off x="3130550" y="2646364"/>
              <a:ext cx="14288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8" name="Freeform 2672"/>
            <p:cNvSpPr>
              <a:spLocks/>
            </p:cNvSpPr>
            <p:nvPr/>
          </p:nvSpPr>
          <p:spPr bwMode="auto">
            <a:xfrm>
              <a:off x="3235325" y="2654301"/>
              <a:ext cx="14288" cy="73025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0" name="Freeform 2673"/>
            <p:cNvSpPr>
              <a:spLocks/>
            </p:cNvSpPr>
            <p:nvPr/>
          </p:nvSpPr>
          <p:spPr bwMode="auto">
            <a:xfrm>
              <a:off x="3390900" y="2663825"/>
              <a:ext cx="14288" cy="122238"/>
            </a:xfrm>
            <a:custGeom>
              <a:avLst/>
              <a:gdLst>
                <a:gd name="T0" fmla="*/ 2147483647 w 32"/>
                <a:gd name="T1" fmla="*/ 2147483647 h 272"/>
                <a:gd name="T2" fmla="*/ 2147483647 w 32"/>
                <a:gd name="T3" fmla="*/ 2147483647 h 272"/>
                <a:gd name="T4" fmla="*/ 0 w 32"/>
                <a:gd name="T5" fmla="*/ 0 h 272"/>
                <a:gd name="T6" fmla="*/ 0 w 32"/>
                <a:gd name="T7" fmla="*/ 0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2147483647 h 272"/>
                <a:gd name="T18" fmla="*/ 2147483647 w 32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1" name="Freeform 2674"/>
            <p:cNvSpPr>
              <a:spLocks/>
            </p:cNvSpPr>
            <p:nvPr/>
          </p:nvSpPr>
          <p:spPr bwMode="auto">
            <a:xfrm>
              <a:off x="3338514" y="2660650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2" name="Freeform 2675"/>
            <p:cNvSpPr>
              <a:spLocks/>
            </p:cNvSpPr>
            <p:nvPr/>
          </p:nvSpPr>
          <p:spPr bwMode="auto">
            <a:xfrm>
              <a:off x="3443289" y="2665414"/>
              <a:ext cx="14287" cy="71437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3" name="Freeform 2676"/>
            <p:cNvSpPr>
              <a:spLocks/>
            </p:cNvSpPr>
            <p:nvPr/>
          </p:nvSpPr>
          <p:spPr bwMode="auto">
            <a:xfrm>
              <a:off x="3284538" y="2657476"/>
              <a:ext cx="19050" cy="157163"/>
            </a:xfrm>
            <a:custGeom>
              <a:avLst/>
              <a:gdLst>
                <a:gd name="T0" fmla="*/ 2147483647 w 42"/>
                <a:gd name="T1" fmla="*/ 2147483647 h 348"/>
                <a:gd name="T2" fmla="*/ 2147483647 w 42"/>
                <a:gd name="T3" fmla="*/ 2147483647 h 348"/>
                <a:gd name="T4" fmla="*/ 0 w 42"/>
                <a:gd name="T5" fmla="*/ 0 h 348"/>
                <a:gd name="T6" fmla="*/ 0 w 42"/>
                <a:gd name="T7" fmla="*/ 0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2147483647 h 348"/>
                <a:gd name="T18" fmla="*/ 2147483647 w 42"/>
                <a:gd name="T19" fmla="*/ 2147483647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8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4" name="Freeform 2677"/>
            <p:cNvSpPr>
              <a:spLocks/>
            </p:cNvSpPr>
            <p:nvPr/>
          </p:nvSpPr>
          <p:spPr bwMode="auto">
            <a:xfrm>
              <a:off x="3076575" y="2641600"/>
              <a:ext cx="19050" cy="209550"/>
            </a:xfrm>
            <a:custGeom>
              <a:avLst/>
              <a:gdLst>
                <a:gd name="T0" fmla="*/ 2147483647 w 40"/>
                <a:gd name="T1" fmla="*/ 2147483647 h 462"/>
                <a:gd name="T2" fmla="*/ 2147483647 w 40"/>
                <a:gd name="T3" fmla="*/ 2147483647 h 462"/>
                <a:gd name="T4" fmla="*/ 0 w 40"/>
                <a:gd name="T5" fmla="*/ 0 h 462"/>
                <a:gd name="T6" fmla="*/ 0 w 40"/>
                <a:gd name="T7" fmla="*/ 0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2147483647 h 462"/>
                <a:gd name="T18" fmla="*/ 2147483647 w 40"/>
                <a:gd name="T19" fmla="*/ 2147483647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4"/>
                  </a:moveTo>
                  <a:lnTo>
                    <a:pt x="40" y="4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2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5" name="Freeform 2678"/>
            <p:cNvSpPr>
              <a:spLocks/>
            </p:cNvSpPr>
            <p:nvPr/>
          </p:nvSpPr>
          <p:spPr bwMode="auto">
            <a:xfrm>
              <a:off x="1827213" y="2382838"/>
              <a:ext cx="19050" cy="665162"/>
            </a:xfrm>
            <a:custGeom>
              <a:avLst/>
              <a:gdLst>
                <a:gd name="T0" fmla="*/ 2147483647 w 42"/>
                <a:gd name="T1" fmla="*/ 2147483647 h 1474"/>
                <a:gd name="T2" fmla="*/ 2147483647 w 42"/>
                <a:gd name="T3" fmla="*/ 2147483647 h 1474"/>
                <a:gd name="T4" fmla="*/ 0 w 42"/>
                <a:gd name="T5" fmla="*/ 0 h 1474"/>
                <a:gd name="T6" fmla="*/ 0 w 42"/>
                <a:gd name="T7" fmla="*/ 0 h 1474"/>
                <a:gd name="T8" fmla="*/ 0 w 42"/>
                <a:gd name="T9" fmla="*/ 2147483647 h 1474"/>
                <a:gd name="T10" fmla="*/ 0 w 42"/>
                <a:gd name="T11" fmla="*/ 2147483647 h 1474"/>
                <a:gd name="T12" fmla="*/ 2147483647 w 42"/>
                <a:gd name="T13" fmla="*/ 2147483647 h 1474"/>
                <a:gd name="T14" fmla="*/ 2147483647 w 42"/>
                <a:gd name="T15" fmla="*/ 2147483647 h 1474"/>
                <a:gd name="T16" fmla="*/ 2147483647 w 42"/>
                <a:gd name="T17" fmla="*/ 2147483647 h 1474"/>
                <a:gd name="T18" fmla="*/ 2147483647 w 42"/>
                <a:gd name="T19" fmla="*/ 2147483647 h 14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74"/>
                <a:gd name="T32" fmla="*/ 42 w 42"/>
                <a:gd name="T33" fmla="*/ 1474 h 14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74">
                  <a:moveTo>
                    <a:pt x="42" y="14"/>
                  </a:moveTo>
                  <a:lnTo>
                    <a:pt x="42" y="14"/>
                  </a:lnTo>
                  <a:lnTo>
                    <a:pt x="0" y="0"/>
                  </a:lnTo>
                  <a:lnTo>
                    <a:pt x="0" y="1460"/>
                  </a:lnTo>
                  <a:lnTo>
                    <a:pt x="42" y="1474"/>
                  </a:lnTo>
                  <a:lnTo>
                    <a:pt x="42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6" name="Freeform 2679"/>
            <p:cNvSpPr>
              <a:spLocks/>
            </p:cNvSpPr>
            <p:nvPr/>
          </p:nvSpPr>
          <p:spPr bwMode="auto">
            <a:xfrm>
              <a:off x="2036763" y="2951164"/>
              <a:ext cx="19050" cy="160337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7" name="Freeform 2680"/>
            <p:cNvSpPr>
              <a:spLocks/>
            </p:cNvSpPr>
            <p:nvPr/>
          </p:nvSpPr>
          <p:spPr bwMode="auto">
            <a:xfrm>
              <a:off x="1933575" y="2954338"/>
              <a:ext cx="14288" cy="125412"/>
            </a:xfrm>
            <a:custGeom>
              <a:avLst/>
              <a:gdLst>
                <a:gd name="T0" fmla="*/ 2147483647 w 32"/>
                <a:gd name="T1" fmla="*/ 2147483647 h 280"/>
                <a:gd name="T2" fmla="*/ 2147483647 w 32"/>
                <a:gd name="T3" fmla="*/ 2147483647 h 280"/>
                <a:gd name="T4" fmla="*/ 0 w 32"/>
                <a:gd name="T5" fmla="*/ 0 h 280"/>
                <a:gd name="T6" fmla="*/ 0 w 32"/>
                <a:gd name="T7" fmla="*/ 0 h 280"/>
                <a:gd name="T8" fmla="*/ 0 w 32"/>
                <a:gd name="T9" fmla="*/ 2147483647 h 280"/>
                <a:gd name="T10" fmla="*/ 0 w 32"/>
                <a:gd name="T11" fmla="*/ 2147483647 h 280"/>
                <a:gd name="T12" fmla="*/ 2147483647 w 32"/>
                <a:gd name="T13" fmla="*/ 2147483647 h 280"/>
                <a:gd name="T14" fmla="*/ 2147483647 w 32"/>
                <a:gd name="T15" fmla="*/ 2147483647 h 280"/>
                <a:gd name="T16" fmla="*/ 2147483647 w 32"/>
                <a:gd name="T17" fmla="*/ 2147483647 h 280"/>
                <a:gd name="T18" fmla="*/ 2147483647 w 32"/>
                <a:gd name="T19" fmla="*/ 2147483647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80"/>
                <a:gd name="T32" fmla="*/ 32 w 32"/>
                <a:gd name="T33" fmla="*/ 280 h 2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80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8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8" name="Freeform 2681"/>
            <p:cNvSpPr>
              <a:spLocks/>
            </p:cNvSpPr>
            <p:nvPr/>
          </p:nvSpPr>
          <p:spPr bwMode="auto">
            <a:xfrm>
              <a:off x="1882775" y="2987675"/>
              <a:ext cx="12700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9" name="Freeform 2682"/>
            <p:cNvSpPr>
              <a:spLocks/>
            </p:cNvSpPr>
            <p:nvPr/>
          </p:nvSpPr>
          <p:spPr bwMode="auto">
            <a:xfrm>
              <a:off x="1985964" y="3021013"/>
              <a:ext cx="14287" cy="74612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Freeform 2683"/>
            <p:cNvSpPr>
              <a:spLocks/>
            </p:cNvSpPr>
            <p:nvPr/>
          </p:nvSpPr>
          <p:spPr bwMode="auto">
            <a:xfrm>
              <a:off x="2143125" y="3014663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1" name="Freeform 2684"/>
            <p:cNvSpPr>
              <a:spLocks/>
            </p:cNvSpPr>
            <p:nvPr/>
          </p:nvSpPr>
          <p:spPr bwMode="auto">
            <a:xfrm>
              <a:off x="2090739" y="3051176"/>
              <a:ext cx="14287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2" name="Freeform 2685"/>
            <p:cNvSpPr>
              <a:spLocks/>
            </p:cNvSpPr>
            <p:nvPr/>
          </p:nvSpPr>
          <p:spPr bwMode="auto">
            <a:xfrm>
              <a:off x="2193925" y="3079751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3" name="Freeform 2686"/>
            <p:cNvSpPr>
              <a:spLocks/>
            </p:cNvSpPr>
            <p:nvPr/>
          </p:nvSpPr>
          <p:spPr bwMode="auto">
            <a:xfrm>
              <a:off x="2349501" y="3065463"/>
              <a:ext cx="15875" cy="125412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8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4" name="Freeform 2687"/>
            <p:cNvSpPr>
              <a:spLocks/>
            </p:cNvSpPr>
            <p:nvPr/>
          </p:nvSpPr>
          <p:spPr bwMode="auto">
            <a:xfrm>
              <a:off x="2298700" y="3105151"/>
              <a:ext cx="14288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5" name="Freeform 2688"/>
            <p:cNvSpPr>
              <a:spLocks/>
            </p:cNvSpPr>
            <p:nvPr/>
          </p:nvSpPr>
          <p:spPr bwMode="auto">
            <a:xfrm>
              <a:off x="2401889" y="3127376"/>
              <a:ext cx="14287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6" name="Freeform 2689"/>
            <p:cNvSpPr>
              <a:spLocks/>
            </p:cNvSpPr>
            <p:nvPr/>
          </p:nvSpPr>
          <p:spPr bwMode="auto">
            <a:xfrm>
              <a:off x="2559050" y="3108326"/>
              <a:ext cx="12700" cy="123825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7" name="Freeform 2690"/>
            <p:cNvSpPr>
              <a:spLocks/>
            </p:cNvSpPr>
            <p:nvPr/>
          </p:nvSpPr>
          <p:spPr bwMode="auto">
            <a:xfrm>
              <a:off x="2506664" y="3149601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8" name="Freeform 2691"/>
            <p:cNvSpPr>
              <a:spLocks/>
            </p:cNvSpPr>
            <p:nvPr/>
          </p:nvSpPr>
          <p:spPr bwMode="auto">
            <a:xfrm>
              <a:off x="2611438" y="3168651"/>
              <a:ext cx="12700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9" name="Freeform 2692"/>
            <p:cNvSpPr>
              <a:spLocks/>
            </p:cNvSpPr>
            <p:nvPr/>
          </p:nvSpPr>
          <p:spPr bwMode="auto">
            <a:xfrm>
              <a:off x="2452688" y="3054350"/>
              <a:ext cx="19050" cy="158750"/>
            </a:xfrm>
            <a:custGeom>
              <a:avLst/>
              <a:gdLst>
                <a:gd name="T0" fmla="*/ 2147483647 w 42"/>
                <a:gd name="T1" fmla="*/ 2147483647 h 354"/>
                <a:gd name="T2" fmla="*/ 2147483647 w 42"/>
                <a:gd name="T3" fmla="*/ 2147483647 h 354"/>
                <a:gd name="T4" fmla="*/ 0 w 42"/>
                <a:gd name="T5" fmla="*/ 0 h 354"/>
                <a:gd name="T6" fmla="*/ 0 w 42"/>
                <a:gd name="T7" fmla="*/ 0 h 354"/>
                <a:gd name="T8" fmla="*/ 0 w 42"/>
                <a:gd name="T9" fmla="*/ 2147483647 h 354"/>
                <a:gd name="T10" fmla="*/ 0 w 42"/>
                <a:gd name="T11" fmla="*/ 2147483647 h 354"/>
                <a:gd name="T12" fmla="*/ 2147483647 w 42"/>
                <a:gd name="T13" fmla="*/ 2147483647 h 354"/>
                <a:gd name="T14" fmla="*/ 2147483647 w 42"/>
                <a:gd name="T15" fmla="*/ 2147483647 h 354"/>
                <a:gd name="T16" fmla="*/ 2147483647 w 42"/>
                <a:gd name="T17" fmla="*/ 2147483647 h 354"/>
                <a:gd name="T18" fmla="*/ 2147483647 w 42"/>
                <a:gd name="T19" fmla="*/ 2147483647 h 3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4"/>
                <a:gd name="T32" fmla="*/ 42 w 42"/>
                <a:gd name="T33" fmla="*/ 354 h 3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4">
                  <a:moveTo>
                    <a:pt x="42" y="8"/>
                  </a:moveTo>
                  <a:lnTo>
                    <a:pt x="42" y="8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4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0" name="Freeform 2693"/>
            <p:cNvSpPr>
              <a:spLocks/>
            </p:cNvSpPr>
            <p:nvPr/>
          </p:nvSpPr>
          <p:spPr bwMode="auto">
            <a:xfrm>
              <a:off x="2244726" y="2955925"/>
              <a:ext cx="17463" cy="211138"/>
            </a:xfrm>
            <a:custGeom>
              <a:avLst/>
              <a:gdLst>
                <a:gd name="T0" fmla="*/ 2147483647 w 40"/>
                <a:gd name="T1" fmla="*/ 2147483647 h 470"/>
                <a:gd name="T2" fmla="*/ 2147483647 w 40"/>
                <a:gd name="T3" fmla="*/ 2147483647 h 470"/>
                <a:gd name="T4" fmla="*/ 0 w 40"/>
                <a:gd name="T5" fmla="*/ 0 h 470"/>
                <a:gd name="T6" fmla="*/ 0 w 40"/>
                <a:gd name="T7" fmla="*/ 0 h 470"/>
                <a:gd name="T8" fmla="*/ 0 w 40"/>
                <a:gd name="T9" fmla="*/ 2147483647 h 470"/>
                <a:gd name="T10" fmla="*/ 0 w 40"/>
                <a:gd name="T11" fmla="*/ 2147483647 h 470"/>
                <a:gd name="T12" fmla="*/ 2147483647 w 40"/>
                <a:gd name="T13" fmla="*/ 2147483647 h 470"/>
                <a:gd name="T14" fmla="*/ 2147483647 w 40"/>
                <a:gd name="T15" fmla="*/ 2147483647 h 470"/>
                <a:gd name="T16" fmla="*/ 2147483647 w 40"/>
                <a:gd name="T17" fmla="*/ 2147483647 h 470"/>
                <a:gd name="T18" fmla="*/ 2147483647 w 40"/>
                <a:gd name="T19" fmla="*/ 2147483647 h 4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70"/>
                <a:gd name="T32" fmla="*/ 40 w 40"/>
                <a:gd name="T33" fmla="*/ 470 h 4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70">
                  <a:moveTo>
                    <a:pt x="40" y="10"/>
                  </a:moveTo>
                  <a:lnTo>
                    <a:pt x="40" y="10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7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1" name="Freeform 2694"/>
            <p:cNvSpPr>
              <a:spLocks/>
            </p:cNvSpPr>
            <p:nvPr/>
          </p:nvSpPr>
          <p:spPr bwMode="auto">
            <a:xfrm>
              <a:off x="2036763" y="2447925"/>
              <a:ext cx="19050" cy="160338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2" name="Freeform 2695"/>
            <p:cNvSpPr>
              <a:spLocks/>
            </p:cNvSpPr>
            <p:nvPr/>
          </p:nvSpPr>
          <p:spPr bwMode="auto">
            <a:xfrm>
              <a:off x="1933575" y="2417763"/>
              <a:ext cx="14288" cy="127000"/>
            </a:xfrm>
            <a:custGeom>
              <a:avLst/>
              <a:gdLst>
                <a:gd name="T0" fmla="*/ 2147483647 w 32"/>
                <a:gd name="T1" fmla="*/ 2147483647 h 280"/>
                <a:gd name="T2" fmla="*/ 2147483647 w 32"/>
                <a:gd name="T3" fmla="*/ 2147483647 h 280"/>
                <a:gd name="T4" fmla="*/ 0 w 32"/>
                <a:gd name="T5" fmla="*/ 0 h 280"/>
                <a:gd name="T6" fmla="*/ 0 w 32"/>
                <a:gd name="T7" fmla="*/ 0 h 280"/>
                <a:gd name="T8" fmla="*/ 0 w 32"/>
                <a:gd name="T9" fmla="*/ 2147483647 h 280"/>
                <a:gd name="T10" fmla="*/ 0 w 32"/>
                <a:gd name="T11" fmla="*/ 2147483647 h 280"/>
                <a:gd name="T12" fmla="*/ 2147483647 w 32"/>
                <a:gd name="T13" fmla="*/ 2147483647 h 280"/>
                <a:gd name="T14" fmla="*/ 2147483647 w 32"/>
                <a:gd name="T15" fmla="*/ 2147483647 h 280"/>
                <a:gd name="T16" fmla="*/ 2147483647 w 32"/>
                <a:gd name="T17" fmla="*/ 2147483647 h 280"/>
                <a:gd name="T18" fmla="*/ 2147483647 w 32"/>
                <a:gd name="T19" fmla="*/ 2147483647 h 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80"/>
                <a:gd name="T32" fmla="*/ 32 w 32"/>
                <a:gd name="T33" fmla="*/ 280 h 2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80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8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3" name="Freeform 2696"/>
            <p:cNvSpPr>
              <a:spLocks/>
            </p:cNvSpPr>
            <p:nvPr/>
          </p:nvSpPr>
          <p:spPr bwMode="auto">
            <a:xfrm>
              <a:off x="1882775" y="2400300"/>
              <a:ext cx="12700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4" name="Freeform 2697"/>
            <p:cNvSpPr>
              <a:spLocks/>
            </p:cNvSpPr>
            <p:nvPr/>
          </p:nvSpPr>
          <p:spPr bwMode="auto">
            <a:xfrm>
              <a:off x="1985964" y="2433638"/>
              <a:ext cx="14287" cy="74612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5" name="Freeform 2698"/>
            <p:cNvSpPr>
              <a:spLocks/>
            </p:cNvSpPr>
            <p:nvPr/>
          </p:nvSpPr>
          <p:spPr bwMode="auto">
            <a:xfrm>
              <a:off x="2143125" y="2478088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6" name="Freeform 2699"/>
            <p:cNvSpPr>
              <a:spLocks/>
            </p:cNvSpPr>
            <p:nvPr/>
          </p:nvSpPr>
          <p:spPr bwMode="auto">
            <a:xfrm>
              <a:off x="2090739" y="2463801"/>
              <a:ext cx="14287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7" name="Freeform 2700"/>
            <p:cNvSpPr>
              <a:spLocks/>
            </p:cNvSpPr>
            <p:nvPr/>
          </p:nvSpPr>
          <p:spPr bwMode="auto">
            <a:xfrm>
              <a:off x="2193925" y="2492376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8" name="Freeform 2701"/>
            <p:cNvSpPr>
              <a:spLocks/>
            </p:cNvSpPr>
            <p:nvPr/>
          </p:nvSpPr>
          <p:spPr bwMode="auto">
            <a:xfrm>
              <a:off x="2349501" y="2528888"/>
              <a:ext cx="15875" cy="125412"/>
            </a:xfrm>
            <a:custGeom>
              <a:avLst/>
              <a:gdLst>
                <a:gd name="T0" fmla="*/ 2147483647 w 32"/>
                <a:gd name="T1" fmla="*/ 2147483647 h 276"/>
                <a:gd name="T2" fmla="*/ 2147483647 w 32"/>
                <a:gd name="T3" fmla="*/ 2147483647 h 276"/>
                <a:gd name="T4" fmla="*/ 0 w 32"/>
                <a:gd name="T5" fmla="*/ 0 h 276"/>
                <a:gd name="T6" fmla="*/ 0 w 32"/>
                <a:gd name="T7" fmla="*/ 0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2147483647 h 276"/>
                <a:gd name="T18" fmla="*/ 2147483647 w 32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6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9" name="Freeform 2702"/>
            <p:cNvSpPr>
              <a:spLocks/>
            </p:cNvSpPr>
            <p:nvPr/>
          </p:nvSpPr>
          <p:spPr bwMode="auto">
            <a:xfrm>
              <a:off x="2298700" y="2517776"/>
              <a:ext cx="14288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0" name="Freeform 2703"/>
            <p:cNvSpPr>
              <a:spLocks/>
            </p:cNvSpPr>
            <p:nvPr/>
          </p:nvSpPr>
          <p:spPr bwMode="auto">
            <a:xfrm>
              <a:off x="2401889" y="2540001"/>
              <a:ext cx="14287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" name="Freeform 2704"/>
            <p:cNvSpPr>
              <a:spLocks/>
            </p:cNvSpPr>
            <p:nvPr/>
          </p:nvSpPr>
          <p:spPr bwMode="auto">
            <a:xfrm>
              <a:off x="2559050" y="2571751"/>
              <a:ext cx="12700" cy="125413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3" name="Freeform 2705"/>
            <p:cNvSpPr>
              <a:spLocks/>
            </p:cNvSpPr>
            <p:nvPr/>
          </p:nvSpPr>
          <p:spPr bwMode="auto">
            <a:xfrm>
              <a:off x="2506664" y="2562226"/>
              <a:ext cx="14287" cy="74613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4" name="Freeform 2706"/>
            <p:cNvSpPr>
              <a:spLocks/>
            </p:cNvSpPr>
            <p:nvPr/>
          </p:nvSpPr>
          <p:spPr bwMode="auto">
            <a:xfrm>
              <a:off x="2611438" y="2581276"/>
              <a:ext cx="12700" cy="73025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5" name="Freeform 2707"/>
            <p:cNvSpPr>
              <a:spLocks/>
            </p:cNvSpPr>
            <p:nvPr/>
          </p:nvSpPr>
          <p:spPr bwMode="auto">
            <a:xfrm>
              <a:off x="2452688" y="2551113"/>
              <a:ext cx="19050" cy="158750"/>
            </a:xfrm>
            <a:custGeom>
              <a:avLst/>
              <a:gdLst>
                <a:gd name="T0" fmla="*/ 2147483647 w 42"/>
                <a:gd name="T1" fmla="*/ 2147483647 h 352"/>
                <a:gd name="T2" fmla="*/ 2147483647 w 42"/>
                <a:gd name="T3" fmla="*/ 2147483647 h 352"/>
                <a:gd name="T4" fmla="*/ 0 w 42"/>
                <a:gd name="T5" fmla="*/ 0 h 352"/>
                <a:gd name="T6" fmla="*/ 0 w 42"/>
                <a:gd name="T7" fmla="*/ 0 h 352"/>
                <a:gd name="T8" fmla="*/ 0 w 42"/>
                <a:gd name="T9" fmla="*/ 2147483647 h 352"/>
                <a:gd name="T10" fmla="*/ 0 w 42"/>
                <a:gd name="T11" fmla="*/ 2147483647 h 352"/>
                <a:gd name="T12" fmla="*/ 2147483647 w 42"/>
                <a:gd name="T13" fmla="*/ 2147483647 h 352"/>
                <a:gd name="T14" fmla="*/ 2147483647 w 42"/>
                <a:gd name="T15" fmla="*/ 2147483647 h 352"/>
                <a:gd name="T16" fmla="*/ 2147483647 w 42"/>
                <a:gd name="T17" fmla="*/ 2147483647 h 352"/>
                <a:gd name="T18" fmla="*/ 2147483647 w 42"/>
                <a:gd name="T19" fmla="*/ 2147483647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2"/>
                <a:gd name="T32" fmla="*/ 42 w 42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2">
                  <a:moveTo>
                    <a:pt x="42" y="8"/>
                  </a:moveTo>
                  <a:lnTo>
                    <a:pt x="42" y="8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2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6" name="Freeform 2708"/>
            <p:cNvSpPr>
              <a:spLocks/>
            </p:cNvSpPr>
            <p:nvPr/>
          </p:nvSpPr>
          <p:spPr bwMode="auto">
            <a:xfrm>
              <a:off x="2244726" y="2505075"/>
              <a:ext cx="17463" cy="211138"/>
            </a:xfrm>
            <a:custGeom>
              <a:avLst/>
              <a:gdLst>
                <a:gd name="T0" fmla="*/ 2147483647 w 40"/>
                <a:gd name="T1" fmla="*/ 2147483647 h 468"/>
                <a:gd name="T2" fmla="*/ 2147483647 w 40"/>
                <a:gd name="T3" fmla="*/ 2147483647 h 468"/>
                <a:gd name="T4" fmla="*/ 0 w 40"/>
                <a:gd name="T5" fmla="*/ 0 h 468"/>
                <a:gd name="T6" fmla="*/ 0 w 40"/>
                <a:gd name="T7" fmla="*/ 0 h 468"/>
                <a:gd name="T8" fmla="*/ 0 w 40"/>
                <a:gd name="T9" fmla="*/ 2147483647 h 468"/>
                <a:gd name="T10" fmla="*/ 0 w 40"/>
                <a:gd name="T11" fmla="*/ 2147483647 h 468"/>
                <a:gd name="T12" fmla="*/ 2147483647 w 40"/>
                <a:gd name="T13" fmla="*/ 2147483647 h 468"/>
                <a:gd name="T14" fmla="*/ 2147483647 w 40"/>
                <a:gd name="T15" fmla="*/ 2147483647 h 468"/>
                <a:gd name="T16" fmla="*/ 2147483647 w 40"/>
                <a:gd name="T17" fmla="*/ 2147483647 h 468"/>
                <a:gd name="T18" fmla="*/ 2147483647 w 40"/>
                <a:gd name="T19" fmla="*/ 2147483647 h 4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8"/>
                <a:gd name="T32" fmla="*/ 40 w 40"/>
                <a:gd name="T33" fmla="*/ 468 h 4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8">
                  <a:moveTo>
                    <a:pt x="40" y="10"/>
                  </a:moveTo>
                  <a:lnTo>
                    <a:pt x="40" y="10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8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7" name="Freeform 2709"/>
            <p:cNvSpPr>
              <a:spLocks/>
            </p:cNvSpPr>
            <p:nvPr/>
          </p:nvSpPr>
          <p:spPr bwMode="auto">
            <a:xfrm>
              <a:off x="2505075" y="2790826"/>
              <a:ext cx="90488" cy="284163"/>
            </a:xfrm>
            <a:custGeom>
              <a:avLst/>
              <a:gdLst>
                <a:gd name="T0" fmla="*/ 2147483647 w 202"/>
                <a:gd name="T1" fmla="*/ 2147483647 h 628"/>
                <a:gd name="T2" fmla="*/ 2147483647 w 202"/>
                <a:gd name="T3" fmla="*/ 2147483647 h 628"/>
                <a:gd name="T4" fmla="*/ 2147483647 w 202"/>
                <a:gd name="T5" fmla="*/ 2147483647 h 628"/>
                <a:gd name="T6" fmla="*/ 2147483647 w 202"/>
                <a:gd name="T7" fmla="*/ 2147483647 h 628"/>
                <a:gd name="T8" fmla="*/ 2147483647 w 202"/>
                <a:gd name="T9" fmla="*/ 2147483647 h 628"/>
                <a:gd name="T10" fmla="*/ 2147483647 w 202"/>
                <a:gd name="T11" fmla="*/ 2147483647 h 628"/>
                <a:gd name="T12" fmla="*/ 2147483647 w 202"/>
                <a:gd name="T13" fmla="*/ 2147483647 h 628"/>
                <a:gd name="T14" fmla="*/ 2147483647 w 202"/>
                <a:gd name="T15" fmla="*/ 2147483647 h 628"/>
                <a:gd name="T16" fmla="*/ 2147483647 w 202"/>
                <a:gd name="T17" fmla="*/ 2147483647 h 628"/>
                <a:gd name="T18" fmla="*/ 2147483647 w 202"/>
                <a:gd name="T19" fmla="*/ 2147483647 h 628"/>
                <a:gd name="T20" fmla="*/ 2147483647 w 202"/>
                <a:gd name="T21" fmla="*/ 2147483647 h 628"/>
                <a:gd name="T22" fmla="*/ 2147483647 w 202"/>
                <a:gd name="T23" fmla="*/ 2147483647 h 628"/>
                <a:gd name="T24" fmla="*/ 0 w 202"/>
                <a:gd name="T25" fmla="*/ 2147483647 h 628"/>
                <a:gd name="T26" fmla="*/ 0 w 202"/>
                <a:gd name="T27" fmla="*/ 2147483647 h 628"/>
                <a:gd name="T28" fmla="*/ 0 w 202"/>
                <a:gd name="T29" fmla="*/ 2147483647 h 628"/>
                <a:gd name="T30" fmla="*/ 0 w 202"/>
                <a:gd name="T31" fmla="*/ 2147483647 h 628"/>
                <a:gd name="T32" fmla="*/ 2147483647 w 202"/>
                <a:gd name="T33" fmla="*/ 2147483647 h 628"/>
                <a:gd name="T34" fmla="*/ 2147483647 w 202"/>
                <a:gd name="T35" fmla="*/ 2147483647 h 628"/>
                <a:gd name="T36" fmla="*/ 2147483647 w 202"/>
                <a:gd name="T37" fmla="*/ 2147483647 h 628"/>
                <a:gd name="T38" fmla="*/ 2147483647 w 202"/>
                <a:gd name="T39" fmla="*/ 2147483647 h 628"/>
                <a:gd name="T40" fmla="*/ 2147483647 w 202"/>
                <a:gd name="T41" fmla="*/ 2147483647 h 628"/>
                <a:gd name="T42" fmla="*/ 2147483647 w 202"/>
                <a:gd name="T43" fmla="*/ 2147483647 h 628"/>
                <a:gd name="T44" fmla="*/ 2147483647 w 202"/>
                <a:gd name="T45" fmla="*/ 2147483647 h 628"/>
                <a:gd name="T46" fmla="*/ 2147483647 w 202"/>
                <a:gd name="T47" fmla="*/ 2147483647 h 628"/>
                <a:gd name="T48" fmla="*/ 2147483647 w 202"/>
                <a:gd name="T49" fmla="*/ 0 h 628"/>
                <a:gd name="T50" fmla="*/ 2147483647 w 202"/>
                <a:gd name="T51" fmla="*/ 0 h 628"/>
                <a:gd name="T52" fmla="*/ 2147483647 w 202"/>
                <a:gd name="T53" fmla="*/ 2147483647 h 628"/>
                <a:gd name="T54" fmla="*/ 2147483647 w 202"/>
                <a:gd name="T55" fmla="*/ 2147483647 h 628"/>
                <a:gd name="T56" fmla="*/ 2147483647 w 202"/>
                <a:gd name="T57" fmla="*/ 2147483647 h 628"/>
                <a:gd name="T58" fmla="*/ 2147483647 w 202"/>
                <a:gd name="T59" fmla="*/ 2147483647 h 6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2"/>
                <a:gd name="T91" fmla="*/ 0 h 628"/>
                <a:gd name="T92" fmla="*/ 202 w 202"/>
                <a:gd name="T93" fmla="*/ 628 h 6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2" h="628">
                  <a:moveTo>
                    <a:pt x="202" y="628"/>
                  </a:moveTo>
                  <a:lnTo>
                    <a:pt x="202" y="628"/>
                  </a:lnTo>
                  <a:lnTo>
                    <a:pt x="114" y="612"/>
                  </a:lnTo>
                  <a:lnTo>
                    <a:pt x="114" y="170"/>
                  </a:lnTo>
                  <a:lnTo>
                    <a:pt x="88" y="192"/>
                  </a:lnTo>
                  <a:lnTo>
                    <a:pt x="76" y="202"/>
                  </a:lnTo>
                  <a:lnTo>
                    <a:pt x="62" y="212"/>
                  </a:lnTo>
                  <a:lnTo>
                    <a:pt x="46" y="220"/>
                  </a:lnTo>
                  <a:lnTo>
                    <a:pt x="32" y="226"/>
                  </a:lnTo>
                  <a:lnTo>
                    <a:pt x="16" y="232"/>
                  </a:lnTo>
                  <a:lnTo>
                    <a:pt x="0" y="236"/>
                  </a:lnTo>
                  <a:lnTo>
                    <a:pt x="0" y="130"/>
                  </a:lnTo>
                  <a:lnTo>
                    <a:pt x="18" y="124"/>
                  </a:lnTo>
                  <a:lnTo>
                    <a:pt x="36" y="114"/>
                  </a:lnTo>
                  <a:lnTo>
                    <a:pt x="56" y="102"/>
                  </a:lnTo>
                  <a:lnTo>
                    <a:pt x="76" y="88"/>
                  </a:lnTo>
                  <a:lnTo>
                    <a:pt x="94" y="68"/>
                  </a:lnTo>
                  <a:lnTo>
                    <a:pt x="110" y="48"/>
                  </a:lnTo>
                  <a:lnTo>
                    <a:pt x="122" y="24"/>
                  </a:lnTo>
                  <a:lnTo>
                    <a:pt x="130" y="0"/>
                  </a:lnTo>
                  <a:lnTo>
                    <a:pt x="202" y="12"/>
                  </a:lnTo>
                  <a:lnTo>
                    <a:pt x="202" y="6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8" name="Freeform 2710"/>
            <p:cNvSpPr>
              <a:spLocks/>
            </p:cNvSpPr>
            <p:nvPr/>
          </p:nvSpPr>
          <p:spPr bwMode="auto">
            <a:xfrm>
              <a:off x="3322638" y="2881314"/>
              <a:ext cx="139700" cy="280987"/>
            </a:xfrm>
            <a:custGeom>
              <a:avLst/>
              <a:gdLst>
                <a:gd name="T0" fmla="*/ 2147483647 w 308"/>
                <a:gd name="T1" fmla="*/ 2147483647 h 622"/>
                <a:gd name="T2" fmla="*/ 2147483647 w 308"/>
                <a:gd name="T3" fmla="*/ 2147483647 h 622"/>
                <a:gd name="T4" fmla="*/ 0 w 308"/>
                <a:gd name="T5" fmla="*/ 2147483647 h 622"/>
                <a:gd name="T6" fmla="*/ 2147483647 w 308"/>
                <a:gd name="T7" fmla="*/ 2147483647 h 622"/>
                <a:gd name="T8" fmla="*/ 2147483647 w 308"/>
                <a:gd name="T9" fmla="*/ 2147483647 h 622"/>
                <a:gd name="T10" fmla="*/ 2147483647 w 308"/>
                <a:gd name="T11" fmla="*/ 2147483647 h 622"/>
                <a:gd name="T12" fmla="*/ 2147483647 w 308"/>
                <a:gd name="T13" fmla="*/ 2147483647 h 622"/>
                <a:gd name="T14" fmla="*/ 2147483647 w 308"/>
                <a:gd name="T15" fmla="*/ 2147483647 h 622"/>
                <a:gd name="T16" fmla="*/ 2147483647 w 308"/>
                <a:gd name="T17" fmla="*/ 2147483647 h 622"/>
                <a:gd name="T18" fmla="*/ 2147483647 w 308"/>
                <a:gd name="T19" fmla="*/ 2147483647 h 622"/>
                <a:gd name="T20" fmla="*/ 2147483647 w 308"/>
                <a:gd name="T21" fmla="*/ 2147483647 h 622"/>
                <a:gd name="T22" fmla="*/ 2147483647 w 308"/>
                <a:gd name="T23" fmla="*/ 2147483647 h 622"/>
                <a:gd name="T24" fmla="*/ 2147483647 w 308"/>
                <a:gd name="T25" fmla="*/ 2147483647 h 622"/>
                <a:gd name="T26" fmla="*/ 2147483647 w 308"/>
                <a:gd name="T27" fmla="*/ 2147483647 h 622"/>
                <a:gd name="T28" fmla="*/ 2147483647 w 308"/>
                <a:gd name="T29" fmla="*/ 2147483647 h 622"/>
                <a:gd name="T30" fmla="*/ 2147483647 w 308"/>
                <a:gd name="T31" fmla="*/ 2147483647 h 622"/>
                <a:gd name="T32" fmla="*/ 2147483647 w 308"/>
                <a:gd name="T33" fmla="*/ 2147483647 h 622"/>
                <a:gd name="T34" fmla="*/ 2147483647 w 308"/>
                <a:gd name="T35" fmla="*/ 2147483647 h 622"/>
                <a:gd name="T36" fmla="*/ 2147483647 w 308"/>
                <a:gd name="T37" fmla="*/ 2147483647 h 622"/>
                <a:gd name="T38" fmla="*/ 2147483647 w 308"/>
                <a:gd name="T39" fmla="*/ 2147483647 h 622"/>
                <a:gd name="T40" fmla="*/ 2147483647 w 308"/>
                <a:gd name="T41" fmla="*/ 2147483647 h 622"/>
                <a:gd name="T42" fmla="*/ 2147483647 w 308"/>
                <a:gd name="T43" fmla="*/ 2147483647 h 622"/>
                <a:gd name="T44" fmla="*/ 2147483647 w 308"/>
                <a:gd name="T45" fmla="*/ 2147483647 h 622"/>
                <a:gd name="T46" fmla="*/ 2147483647 w 308"/>
                <a:gd name="T47" fmla="*/ 2147483647 h 622"/>
                <a:gd name="T48" fmla="*/ 2147483647 w 308"/>
                <a:gd name="T49" fmla="*/ 2147483647 h 622"/>
                <a:gd name="T50" fmla="*/ 2147483647 w 308"/>
                <a:gd name="T51" fmla="*/ 2147483647 h 622"/>
                <a:gd name="T52" fmla="*/ 2147483647 w 308"/>
                <a:gd name="T53" fmla="*/ 2147483647 h 622"/>
                <a:gd name="T54" fmla="*/ 2147483647 w 308"/>
                <a:gd name="T55" fmla="*/ 2147483647 h 622"/>
                <a:gd name="T56" fmla="*/ 2147483647 w 308"/>
                <a:gd name="T57" fmla="*/ 2147483647 h 622"/>
                <a:gd name="T58" fmla="*/ 2147483647 w 308"/>
                <a:gd name="T59" fmla="*/ 2147483647 h 622"/>
                <a:gd name="T60" fmla="*/ 2147483647 w 308"/>
                <a:gd name="T61" fmla="*/ 2147483647 h 622"/>
                <a:gd name="T62" fmla="*/ 2147483647 w 308"/>
                <a:gd name="T63" fmla="*/ 0 h 622"/>
                <a:gd name="T64" fmla="*/ 2147483647 w 308"/>
                <a:gd name="T65" fmla="*/ 0 h 622"/>
                <a:gd name="T66" fmla="*/ 2147483647 w 308"/>
                <a:gd name="T67" fmla="*/ 2147483647 h 622"/>
                <a:gd name="T68" fmla="*/ 2147483647 w 308"/>
                <a:gd name="T69" fmla="*/ 2147483647 h 622"/>
                <a:gd name="T70" fmla="*/ 2147483647 w 308"/>
                <a:gd name="T71" fmla="*/ 2147483647 h 622"/>
                <a:gd name="T72" fmla="*/ 2147483647 w 308"/>
                <a:gd name="T73" fmla="*/ 2147483647 h 622"/>
                <a:gd name="T74" fmla="*/ 2147483647 w 308"/>
                <a:gd name="T75" fmla="*/ 2147483647 h 622"/>
                <a:gd name="T76" fmla="*/ 2147483647 w 308"/>
                <a:gd name="T77" fmla="*/ 2147483647 h 622"/>
                <a:gd name="T78" fmla="*/ 2147483647 w 308"/>
                <a:gd name="T79" fmla="*/ 2147483647 h 622"/>
                <a:gd name="T80" fmla="*/ 2147483647 w 308"/>
                <a:gd name="T81" fmla="*/ 2147483647 h 622"/>
                <a:gd name="T82" fmla="*/ 2147483647 w 308"/>
                <a:gd name="T83" fmla="*/ 2147483647 h 622"/>
                <a:gd name="T84" fmla="*/ 2147483647 w 308"/>
                <a:gd name="T85" fmla="*/ 2147483647 h 622"/>
                <a:gd name="T86" fmla="*/ 2147483647 w 308"/>
                <a:gd name="T87" fmla="*/ 2147483647 h 622"/>
                <a:gd name="T88" fmla="*/ 2147483647 w 308"/>
                <a:gd name="T89" fmla="*/ 2147483647 h 622"/>
                <a:gd name="T90" fmla="*/ 2147483647 w 308"/>
                <a:gd name="T91" fmla="*/ 2147483647 h 622"/>
                <a:gd name="T92" fmla="*/ 2147483647 w 308"/>
                <a:gd name="T93" fmla="*/ 2147483647 h 622"/>
                <a:gd name="T94" fmla="*/ 2147483647 w 308"/>
                <a:gd name="T95" fmla="*/ 2147483647 h 622"/>
                <a:gd name="T96" fmla="*/ 2147483647 w 308"/>
                <a:gd name="T97" fmla="*/ 2147483647 h 622"/>
                <a:gd name="T98" fmla="*/ 2147483647 w 308"/>
                <a:gd name="T99" fmla="*/ 2147483647 h 622"/>
                <a:gd name="T100" fmla="*/ 2147483647 w 308"/>
                <a:gd name="T101" fmla="*/ 2147483647 h 622"/>
                <a:gd name="T102" fmla="*/ 2147483647 w 308"/>
                <a:gd name="T103" fmla="*/ 2147483647 h 6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08"/>
                <a:gd name="T157" fmla="*/ 0 h 622"/>
                <a:gd name="T158" fmla="*/ 308 w 308"/>
                <a:gd name="T159" fmla="*/ 622 h 6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08" h="622">
                  <a:moveTo>
                    <a:pt x="308" y="512"/>
                  </a:moveTo>
                  <a:lnTo>
                    <a:pt x="308" y="512"/>
                  </a:lnTo>
                  <a:lnTo>
                    <a:pt x="308" y="622"/>
                  </a:lnTo>
                  <a:lnTo>
                    <a:pt x="154" y="616"/>
                  </a:lnTo>
                  <a:lnTo>
                    <a:pt x="0" y="610"/>
                  </a:lnTo>
                  <a:lnTo>
                    <a:pt x="2" y="578"/>
                  </a:lnTo>
                  <a:lnTo>
                    <a:pt x="10" y="550"/>
                  </a:lnTo>
                  <a:lnTo>
                    <a:pt x="18" y="520"/>
                  </a:lnTo>
                  <a:lnTo>
                    <a:pt x="30" y="494"/>
                  </a:lnTo>
                  <a:lnTo>
                    <a:pt x="44" y="464"/>
                  </a:lnTo>
                  <a:lnTo>
                    <a:pt x="66" y="430"/>
                  </a:lnTo>
                  <a:lnTo>
                    <a:pt x="94" y="392"/>
                  </a:lnTo>
                  <a:lnTo>
                    <a:pt x="128" y="350"/>
                  </a:lnTo>
                  <a:lnTo>
                    <a:pt x="176" y="290"/>
                  </a:lnTo>
                  <a:lnTo>
                    <a:pt x="192" y="268"/>
                  </a:lnTo>
                  <a:lnTo>
                    <a:pt x="202" y="254"/>
                  </a:lnTo>
                  <a:lnTo>
                    <a:pt x="210" y="236"/>
                  </a:lnTo>
                  <a:lnTo>
                    <a:pt x="216" y="218"/>
                  </a:lnTo>
                  <a:lnTo>
                    <a:pt x="218" y="200"/>
                  </a:lnTo>
                  <a:lnTo>
                    <a:pt x="220" y="182"/>
                  </a:lnTo>
                  <a:lnTo>
                    <a:pt x="220" y="164"/>
                  </a:lnTo>
                  <a:lnTo>
                    <a:pt x="216" y="146"/>
                  </a:lnTo>
                  <a:lnTo>
                    <a:pt x="212" y="132"/>
                  </a:lnTo>
                  <a:lnTo>
                    <a:pt x="204" y="120"/>
                  </a:lnTo>
                  <a:lnTo>
                    <a:pt x="196" y="110"/>
                  </a:lnTo>
                  <a:lnTo>
                    <a:pt x="186" y="104"/>
                  </a:lnTo>
                  <a:lnTo>
                    <a:pt x="174" y="100"/>
                  </a:lnTo>
                  <a:lnTo>
                    <a:pt x="160" y="98"/>
                  </a:lnTo>
                  <a:lnTo>
                    <a:pt x="148" y="98"/>
                  </a:lnTo>
                  <a:lnTo>
                    <a:pt x="136" y="102"/>
                  </a:lnTo>
                  <a:lnTo>
                    <a:pt x="126" y="108"/>
                  </a:lnTo>
                  <a:lnTo>
                    <a:pt x="116" y="118"/>
                  </a:lnTo>
                  <a:lnTo>
                    <a:pt x="110" y="130"/>
                  </a:lnTo>
                  <a:lnTo>
                    <a:pt x="104" y="146"/>
                  </a:lnTo>
                  <a:lnTo>
                    <a:pt x="100" y="168"/>
                  </a:lnTo>
                  <a:lnTo>
                    <a:pt x="98" y="190"/>
                  </a:lnTo>
                  <a:lnTo>
                    <a:pt x="10" y="174"/>
                  </a:lnTo>
                  <a:lnTo>
                    <a:pt x="12" y="152"/>
                  </a:lnTo>
                  <a:lnTo>
                    <a:pt x="16" y="130"/>
                  </a:lnTo>
                  <a:lnTo>
                    <a:pt x="20" y="110"/>
                  </a:lnTo>
                  <a:lnTo>
                    <a:pt x="26" y="92"/>
                  </a:lnTo>
                  <a:lnTo>
                    <a:pt x="32" y="76"/>
                  </a:lnTo>
                  <a:lnTo>
                    <a:pt x="40" y="62"/>
                  </a:lnTo>
                  <a:lnTo>
                    <a:pt x="48" y="48"/>
                  </a:lnTo>
                  <a:lnTo>
                    <a:pt x="58" y="38"/>
                  </a:lnTo>
                  <a:lnTo>
                    <a:pt x="70" y="28"/>
                  </a:lnTo>
                  <a:lnTo>
                    <a:pt x="80" y="20"/>
                  </a:lnTo>
                  <a:lnTo>
                    <a:pt x="92" y="14"/>
                  </a:lnTo>
                  <a:lnTo>
                    <a:pt x="106" y="8"/>
                  </a:lnTo>
                  <a:lnTo>
                    <a:pt x="118" y="4"/>
                  </a:lnTo>
                  <a:lnTo>
                    <a:pt x="132" y="2"/>
                  </a:lnTo>
                  <a:lnTo>
                    <a:pt x="148" y="0"/>
                  </a:lnTo>
                  <a:lnTo>
                    <a:pt x="162" y="0"/>
                  </a:lnTo>
                  <a:lnTo>
                    <a:pt x="180" y="2"/>
                  </a:lnTo>
                  <a:lnTo>
                    <a:pt x="194" y="4"/>
                  </a:lnTo>
                  <a:lnTo>
                    <a:pt x="210" y="8"/>
                  </a:lnTo>
                  <a:lnTo>
                    <a:pt x="224" y="14"/>
                  </a:lnTo>
                  <a:lnTo>
                    <a:pt x="236" y="22"/>
                  </a:lnTo>
                  <a:lnTo>
                    <a:pt x="248" y="30"/>
                  </a:lnTo>
                  <a:lnTo>
                    <a:pt x="260" y="42"/>
                  </a:lnTo>
                  <a:lnTo>
                    <a:pt x="270" y="54"/>
                  </a:lnTo>
                  <a:lnTo>
                    <a:pt x="278" y="66"/>
                  </a:lnTo>
                  <a:lnTo>
                    <a:pt x="286" y="80"/>
                  </a:lnTo>
                  <a:lnTo>
                    <a:pt x="294" y="94"/>
                  </a:lnTo>
                  <a:lnTo>
                    <a:pt x="298" y="110"/>
                  </a:lnTo>
                  <a:lnTo>
                    <a:pt x="304" y="124"/>
                  </a:lnTo>
                  <a:lnTo>
                    <a:pt x="306" y="142"/>
                  </a:lnTo>
                  <a:lnTo>
                    <a:pt x="308" y="158"/>
                  </a:lnTo>
                  <a:lnTo>
                    <a:pt x="308" y="176"/>
                  </a:lnTo>
                  <a:lnTo>
                    <a:pt x="308" y="196"/>
                  </a:lnTo>
                  <a:lnTo>
                    <a:pt x="306" y="216"/>
                  </a:lnTo>
                  <a:lnTo>
                    <a:pt x="302" y="236"/>
                  </a:lnTo>
                  <a:lnTo>
                    <a:pt x="298" y="254"/>
                  </a:lnTo>
                  <a:lnTo>
                    <a:pt x="292" y="274"/>
                  </a:lnTo>
                  <a:lnTo>
                    <a:pt x="284" y="292"/>
                  </a:lnTo>
                  <a:lnTo>
                    <a:pt x="274" y="312"/>
                  </a:lnTo>
                  <a:lnTo>
                    <a:pt x="262" y="332"/>
                  </a:lnTo>
                  <a:lnTo>
                    <a:pt x="240" y="364"/>
                  </a:lnTo>
                  <a:lnTo>
                    <a:pt x="204" y="408"/>
                  </a:lnTo>
                  <a:lnTo>
                    <a:pt x="170" y="450"/>
                  </a:lnTo>
                  <a:lnTo>
                    <a:pt x="152" y="474"/>
                  </a:lnTo>
                  <a:lnTo>
                    <a:pt x="142" y="490"/>
                  </a:lnTo>
                  <a:lnTo>
                    <a:pt x="134" y="506"/>
                  </a:lnTo>
                  <a:lnTo>
                    <a:pt x="308" y="5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9" name="Freeform 2711"/>
            <p:cNvSpPr>
              <a:spLocks/>
            </p:cNvSpPr>
            <p:nvPr/>
          </p:nvSpPr>
          <p:spPr bwMode="auto">
            <a:xfrm>
              <a:off x="4324350" y="2643188"/>
              <a:ext cx="19050" cy="660400"/>
            </a:xfrm>
            <a:custGeom>
              <a:avLst/>
              <a:gdLst>
                <a:gd name="T0" fmla="*/ 2147483647 w 40"/>
                <a:gd name="T1" fmla="*/ 0 h 1462"/>
                <a:gd name="T2" fmla="*/ 2147483647 w 40"/>
                <a:gd name="T3" fmla="*/ 0 h 1462"/>
                <a:gd name="T4" fmla="*/ 0 w 40"/>
                <a:gd name="T5" fmla="*/ 2147483647 h 1462"/>
                <a:gd name="T6" fmla="*/ 0 w 40"/>
                <a:gd name="T7" fmla="*/ 2147483647 h 1462"/>
                <a:gd name="T8" fmla="*/ 0 w 40"/>
                <a:gd name="T9" fmla="*/ 2147483647 h 1462"/>
                <a:gd name="T10" fmla="*/ 0 w 40"/>
                <a:gd name="T11" fmla="*/ 2147483647 h 1462"/>
                <a:gd name="T12" fmla="*/ 2147483647 w 40"/>
                <a:gd name="T13" fmla="*/ 2147483647 h 1462"/>
                <a:gd name="T14" fmla="*/ 2147483647 w 40"/>
                <a:gd name="T15" fmla="*/ 2147483647 h 1462"/>
                <a:gd name="T16" fmla="*/ 2147483647 w 40"/>
                <a:gd name="T17" fmla="*/ 0 h 1462"/>
                <a:gd name="T18" fmla="*/ 2147483647 w 40"/>
                <a:gd name="T19" fmla="*/ 0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2"/>
                <a:gd name="T32" fmla="*/ 40 w 40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1462"/>
                  </a:lnTo>
                  <a:lnTo>
                    <a:pt x="40" y="1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0" name="Freeform 2712"/>
            <p:cNvSpPr>
              <a:spLocks/>
            </p:cNvSpPr>
            <p:nvPr/>
          </p:nvSpPr>
          <p:spPr bwMode="auto">
            <a:xfrm>
              <a:off x="3700463" y="3171826"/>
              <a:ext cx="19050" cy="155575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" name="Freeform 2713"/>
            <p:cNvSpPr>
              <a:spLocks/>
            </p:cNvSpPr>
            <p:nvPr/>
          </p:nvSpPr>
          <p:spPr bwMode="auto">
            <a:xfrm>
              <a:off x="3598864" y="3205164"/>
              <a:ext cx="14287" cy="122237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" name="Freeform 2714"/>
            <p:cNvSpPr>
              <a:spLocks/>
            </p:cNvSpPr>
            <p:nvPr/>
          </p:nvSpPr>
          <p:spPr bwMode="auto">
            <a:xfrm>
              <a:off x="3546475" y="3255963"/>
              <a:ext cx="14288" cy="69850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3" name="Freeform 2715"/>
            <p:cNvSpPr>
              <a:spLocks/>
            </p:cNvSpPr>
            <p:nvPr/>
          </p:nvSpPr>
          <p:spPr bwMode="auto">
            <a:xfrm>
              <a:off x="3651250" y="3255964"/>
              <a:ext cx="14288" cy="71437"/>
            </a:xfrm>
            <a:custGeom>
              <a:avLst/>
              <a:gdLst>
                <a:gd name="T0" fmla="*/ 2147483647 w 32"/>
                <a:gd name="T1" fmla="*/ 2147483647 h 158"/>
                <a:gd name="T2" fmla="*/ 2147483647 w 32"/>
                <a:gd name="T3" fmla="*/ 2147483647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2147483647 h 158"/>
                <a:gd name="T18" fmla="*/ 2147483647 w 32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4" name="Freeform 2716"/>
            <p:cNvSpPr>
              <a:spLocks/>
            </p:cNvSpPr>
            <p:nvPr/>
          </p:nvSpPr>
          <p:spPr bwMode="auto">
            <a:xfrm>
              <a:off x="3806825" y="3205163"/>
              <a:ext cx="14288" cy="120650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5" name="Freeform 2717"/>
            <p:cNvSpPr>
              <a:spLocks/>
            </p:cNvSpPr>
            <p:nvPr/>
          </p:nvSpPr>
          <p:spPr bwMode="auto">
            <a:xfrm>
              <a:off x="3754439" y="3255964"/>
              <a:ext cx="14287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6" name="Freeform 2718"/>
            <p:cNvSpPr>
              <a:spLocks/>
            </p:cNvSpPr>
            <p:nvPr/>
          </p:nvSpPr>
          <p:spPr bwMode="auto">
            <a:xfrm>
              <a:off x="3859214" y="3254375"/>
              <a:ext cx="14287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7" name="Freeform 2719"/>
            <p:cNvSpPr>
              <a:spLocks/>
            </p:cNvSpPr>
            <p:nvPr/>
          </p:nvSpPr>
          <p:spPr bwMode="auto">
            <a:xfrm>
              <a:off x="4014789" y="3198814"/>
              <a:ext cx="14287" cy="122237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8" name="Freeform 2720"/>
            <p:cNvSpPr>
              <a:spLocks/>
            </p:cNvSpPr>
            <p:nvPr/>
          </p:nvSpPr>
          <p:spPr bwMode="auto">
            <a:xfrm>
              <a:off x="3962400" y="3251200"/>
              <a:ext cx="14288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9" name="Freeform 2721"/>
            <p:cNvSpPr>
              <a:spLocks/>
            </p:cNvSpPr>
            <p:nvPr/>
          </p:nvSpPr>
          <p:spPr bwMode="auto">
            <a:xfrm>
              <a:off x="4067175" y="3246439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0" name="Freeform 2722"/>
            <p:cNvSpPr>
              <a:spLocks/>
            </p:cNvSpPr>
            <p:nvPr/>
          </p:nvSpPr>
          <p:spPr bwMode="auto">
            <a:xfrm>
              <a:off x="4222750" y="3187700"/>
              <a:ext cx="14288" cy="122238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" name="Freeform 2723"/>
            <p:cNvSpPr>
              <a:spLocks/>
            </p:cNvSpPr>
            <p:nvPr/>
          </p:nvSpPr>
          <p:spPr bwMode="auto">
            <a:xfrm>
              <a:off x="4171950" y="3240089"/>
              <a:ext cx="12700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2" name="Freeform 2724"/>
            <p:cNvSpPr>
              <a:spLocks/>
            </p:cNvSpPr>
            <p:nvPr/>
          </p:nvSpPr>
          <p:spPr bwMode="auto">
            <a:xfrm>
              <a:off x="4275139" y="3233739"/>
              <a:ext cx="14287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3" name="Freeform 2725"/>
            <p:cNvSpPr>
              <a:spLocks/>
            </p:cNvSpPr>
            <p:nvPr/>
          </p:nvSpPr>
          <p:spPr bwMode="auto">
            <a:xfrm>
              <a:off x="4116388" y="3159126"/>
              <a:ext cx="19050" cy="157163"/>
            </a:xfrm>
            <a:custGeom>
              <a:avLst/>
              <a:gdLst>
                <a:gd name="T0" fmla="*/ 2147483647 w 42"/>
                <a:gd name="T1" fmla="*/ 0 h 346"/>
                <a:gd name="T2" fmla="*/ 2147483647 w 42"/>
                <a:gd name="T3" fmla="*/ 0 h 346"/>
                <a:gd name="T4" fmla="*/ 0 w 42"/>
                <a:gd name="T5" fmla="*/ 2147483647 h 346"/>
                <a:gd name="T6" fmla="*/ 0 w 42"/>
                <a:gd name="T7" fmla="*/ 2147483647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0 h 346"/>
                <a:gd name="T18" fmla="*/ 2147483647 w 42"/>
                <a:gd name="T19" fmla="*/ 0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0"/>
                  </a:moveTo>
                  <a:lnTo>
                    <a:pt x="42" y="0"/>
                  </a:lnTo>
                  <a:lnTo>
                    <a:pt x="0" y="2"/>
                  </a:lnTo>
                  <a:lnTo>
                    <a:pt x="0" y="346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4" name="Freeform 2726"/>
            <p:cNvSpPr>
              <a:spLocks/>
            </p:cNvSpPr>
            <p:nvPr/>
          </p:nvSpPr>
          <p:spPr bwMode="auto">
            <a:xfrm>
              <a:off x="3908425" y="3117851"/>
              <a:ext cx="19050" cy="206375"/>
            </a:xfrm>
            <a:custGeom>
              <a:avLst/>
              <a:gdLst>
                <a:gd name="T0" fmla="*/ 2147483647 w 40"/>
                <a:gd name="T1" fmla="*/ 0 h 460"/>
                <a:gd name="T2" fmla="*/ 2147483647 w 40"/>
                <a:gd name="T3" fmla="*/ 0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0 h 460"/>
                <a:gd name="T18" fmla="*/ 2147483647 w 40"/>
                <a:gd name="T19" fmla="*/ 0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5" name="Freeform 2727"/>
            <p:cNvSpPr>
              <a:spLocks/>
            </p:cNvSpPr>
            <p:nvPr/>
          </p:nvSpPr>
          <p:spPr bwMode="auto">
            <a:xfrm>
              <a:off x="3700463" y="2670175"/>
              <a:ext cx="19050" cy="153988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6" name="Freeform 2728"/>
            <p:cNvSpPr>
              <a:spLocks/>
            </p:cNvSpPr>
            <p:nvPr/>
          </p:nvSpPr>
          <p:spPr bwMode="auto">
            <a:xfrm>
              <a:off x="3598864" y="2668589"/>
              <a:ext cx="14287" cy="122237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7" name="Freeform 2729"/>
            <p:cNvSpPr>
              <a:spLocks/>
            </p:cNvSpPr>
            <p:nvPr/>
          </p:nvSpPr>
          <p:spPr bwMode="auto">
            <a:xfrm>
              <a:off x="3546475" y="2667000"/>
              <a:ext cx="14288" cy="71438"/>
            </a:xfrm>
            <a:custGeom>
              <a:avLst/>
              <a:gdLst>
                <a:gd name="T0" fmla="*/ 2147483647 w 30"/>
                <a:gd name="T1" fmla="*/ 2147483647 h 158"/>
                <a:gd name="T2" fmla="*/ 2147483647 w 30"/>
                <a:gd name="T3" fmla="*/ 2147483647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2147483647 h 158"/>
                <a:gd name="T18" fmla="*/ 2147483647 w 30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8" name="Freeform 2730"/>
            <p:cNvSpPr>
              <a:spLocks/>
            </p:cNvSpPr>
            <p:nvPr/>
          </p:nvSpPr>
          <p:spPr bwMode="auto">
            <a:xfrm>
              <a:off x="3651250" y="2670175"/>
              <a:ext cx="14288" cy="69850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9" name="Freeform 2731"/>
            <p:cNvSpPr>
              <a:spLocks/>
            </p:cNvSpPr>
            <p:nvPr/>
          </p:nvSpPr>
          <p:spPr bwMode="auto">
            <a:xfrm>
              <a:off x="3806825" y="2668589"/>
              <a:ext cx="14288" cy="122237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0" name="Freeform 2732"/>
            <p:cNvSpPr>
              <a:spLocks/>
            </p:cNvSpPr>
            <p:nvPr/>
          </p:nvSpPr>
          <p:spPr bwMode="auto">
            <a:xfrm>
              <a:off x="3754439" y="2668589"/>
              <a:ext cx="14287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1" name="Freeform 2733"/>
            <p:cNvSpPr>
              <a:spLocks/>
            </p:cNvSpPr>
            <p:nvPr/>
          </p:nvSpPr>
          <p:spPr bwMode="auto">
            <a:xfrm>
              <a:off x="3859214" y="2667000"/>
              <a:ext cx="14287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2147483647 h 158"/>
                <a:gd name="T6" fmla="*/ 0 w 30"/>
                <a:gd name="T7" fmla="*/ 2147483647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2" name="Freeform 2734"/>
            <p:cNvSpPr>
              <a:spLocks/>
            </p:cNvSpPr>
            <p:nvPr/>
          </p:nvSpPr>
          <p:spPr bwMode="auto">
            <a:xfrm>
              <a:off x="4014789" y="2662239"/>
              <a:ext cx="14287" cy="122237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3" name="Freeform 2735"/>
            <p:cNvSpPr>
              <a:spLocks/>
            </p:cNvSpPr>
            <p:nvPr/>
          </p:nvSpPr>
          <p:spPr bwMode="auto">
            <a:xfrm>
              <a:off x="3962400" y="2663825"/>
              <a:ext cx="14288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4" name="Freeform 2736"/>
            <p:cNvSpPr>
              <a:spLocks/>
            </p:cNvSpPr>
            <p:nvPr/>
          </p:nvSpPr>
          <p:spPr bwMode="auto">
            <a:xfrm>
              <a:off x="4067175" y="2659064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5" name="Freeform 2737"/>
            <p:cNvSpPr>
              <a:spLocks/>
            </p:cNvSpPr>
            <p:nvPr/>
          </p:nvSpPr>
          <p:spPr bwMode="auto">
            <a:xfrm>
              <a:off x="4222750" y="2651125"/>
              <a:ext cx="14288" cy="122238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6" name="Freeform 2738"/>
            <p:cNvSpPr>
              <a:spLocks/>
            </p:cNvSpPr>
            <p:nvPr/>
          </p:nvSpPr>
          <p:spPr bwMode="auto">
            <a:xfrm>
              <a:off x="4171950" y="2654300"/>
              <a:ext cx="12700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2147483647 h 158"/>
                <a:gd name="T6" fmla="*/ 0 w 30"/>
                <a:gd name="T7" fmla="*/ 2147483647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7" name="Freeform 2739"/>
            <p:cNvSpPr>
              <a:spLocks/>
            </p:cNvSpPr>
            <p:nvPr/>
          </p:nvSpPr>
          <p:spPr bwMode="auto">
            <a:xfrm>
              <a:off x="4275139" y="2646364"/>
              <a:ext cx="14287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8" name="Freeform 2740"/>
            <p:cNvSpPr>
              <a:spLocks/>
            </p:cNvSpPr>
            <p:nvPr/>
          </p:nvSpPr>
          <p:spPr bwMode="auto">
            <a:xfrm>
              <a:off x="4116388" y="2657476"/>
              <a:ext cx="19050" cy="155575"/>
            </a:xfrm>
            <a:custGeom>
              <a:avLst/>
              <a:gdLst>
                <a:gd name="T0" fmla="*/ 2147483647 w 42"/>
                <a:gd name="T1" fmla="*/ 0 h 346"/>
                <a:gd name="T2" fmla="*/ 2147483647 w 42"/>
                <a:gd name="T3" fmla="*/ 0 h 346"/>
                <a:gd name="T4" fmla="*/ 0 w 42"/>
                <a:gd name="T5" fmla="*/ 2147483647 h 346"/>
                <a:gd name="T6" fmla="*/ 0 w 42"/>
                <a:gd name="T7" fmla="*/ 2147483647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0 h 346"/>
                <a:gd name="T18" fmla="*/ 2147483647 w 42"/>
                <a:gd name="T19" fmla="*/ 0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0"/>
                  </a:moveTo>
                  <a:lnTo>
                    <a:pt x="42" y="0"/>
                  </a:lnTo>
                  <a:lnTo>
                    <a:pt x="0" y="2"/>
                  </a:lnTo>
                  <a:lnTo>
                    <a:pt x="0" y="346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9" name="Freeform 2741"/>
            <p:cNvSpPr>
              <a:spLocks/>
            </p:cNvSpPr>
            <p:nvPr/>
          </p:nvSpPr>
          <p:spPr bwMode="auto">
            <a:xfrm>
              <a:off x="3908425" y="2665413"/>
              <a:ext cx="19050" cy="207962"/>
            </a:xfrm>
            <a:custGeom>
              <a:avLst/>
              <a:gdLst>
                <a:gd name="T0" fmla="*/ 2147483647 w 40"/>
                <a:gd name="T1" fmla="*/ 0 h 460"/>
                <a:gd name="T2" fmla="*/ 2147483647 w 40"/>
                <a:gd name="T3" fmla="*/ 0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0 h 460"/>
                <a:gd name="T18" fmla="*/ 2147483647 w 40"/>
                <a:gd name="T19" fmla="*/ 0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1" name="Freeform 2743"/>
            <p:cNvSpPr>
              <a:spLocks/>
            </p:cNvSpPr>
            <p:nvPr/>
          </p:nvSpPr>
          <p:spPr bwMode="auto">
            <a:xfrm>
              <a:off x="4324350" y="2643188"/>
              <a:ext cx="19050" cy="660400"/>
            </a:xfrm>
            <a:custGeom>
              <a:avLst/>
              <a:gdLst>
                <a:gd name="T0" fmla="*/ 2147483647 w 40"/>
                <a:gd name="T1" fmla="*/ 0 h 1462"/>
                <a:gd name="T2" fmla="*/ 2147483647 w 40"/>
                <a:gd name="T3" fmla="*/ 0 h 1462"/>
                <a:gd name="T4" fmla="*/ 0 w 40"/>
                <a:gd name="T5" fmla="*/ 2147483647 h 1462"/>
                <a:gd name="T6" fmla="*/ 0 w 40"/>
                <a:gd name="T7" fmla="*/ 2147483647 h 1462"/>
                <a:gd name="T8" fmla="*/ 0 w 40"/>
                <a:gd name="T9" fmla="*/ 2147483647 h 1462"/>
                <a:gd name="T10" fmla="*/ 0 w 40"/>
                <a:gd name="T11" fmla="*/ 2147483647 h 1462"/>
                <a:gd name="T12" fmla="*/ 2147483647 w 40"/>
                <a:gd name="T13" fmla="*/ 2147483647 h 1462"/>
                <a:gd name="T14" fmla="*/ 2147483647 w 40"/>
                <a:gd name="T15" fmla="*/ 2147483647 h 1462"/>
                <a:gd name="T16" fmla="*/ 2147483647 w 40"/>
                <a:gd name="T17" fmla="*/ 0 h 1462"/>
                <a:gd name="T18" fmla="*/ 2147483647 w 40"/>
                <a:gd name="T19" fmla="*/ 0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2"/>
                <a:gd name="T32" fmla="*/ 40 w 40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1462"/>
                  </a:lnTo>
                  <a:lnTo>
                    <a:pt x="40" y="1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" name="Freeform 2744"/>
            <p:cNvSpPr>
              <a:spLocks/>
            </p:cNvSpPr>
            <p:nvPr/>
          </p:nvSpPr>
          <p:spPr bwMode="auto">
            <a:xfrm>
              <a:off x="5157788" y="2551113"/>
              <a:ext cx="19050" cy="660400"/>
            </a:xfrm>
            <a:custGeom>
              <a:avLst/>
              <a:gdLst>
                <a:gd name="T0" fmla="*/ 2147483647 w 42"/>
                <a:gd name="T1" fmla="*/ 0 h 1464"/>
                <a:gd name="T2" fmla="*/ 2147483647 w 42"/>
                <a:gd name="T3" fmla="*/ 0 h 1464"/>
                <a:gd name="T4" fmla="*/ 0 w 42"/>
                <a:gd name="T5" fmla="*/ 2147483647 h 1464"/>
                <a:gd name="T6" fmla="*/ 0 w 42"/>
                <a:gd name="T7" fmla="*/ 2147483647 h 1464"/>
                <a:gd name="T8" fmla="*/ 0 w 42"/>
                <a:gd name="T9" fmla="*/ 2147483647 h 1464"/>
                <a:gd name="T10" fmla="*/ 0 w 42"/>
                <a:gd name="T11" fmla="*/ 2147483647 h 1464"/>
                <a:gd name="T12" fmla="*/ 2147483647 w 42"/>
                <a:gd name="T13" fmla="*/ 2147483647 h 1464"/>
                <a:gd name="T14" fmla="*/ 2147483647 w 42"/>
                <a:gd name="T15" fmla="*/ 2147483647 h 1464"/>
                <a:gd name="T16" fmla="*/ 2147483647 w 42"/>
                <a:gd name="T17" fmla="*/ 0 h 1464"/>
                <a:gd name="T18" fmla="*/ 2147483647 w 42"/>
                <a:gd name="T19" fmla="*/ 0 h 1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4"/>
                <a:gd name="T32" fmla="*/ 42 w 42"/>
                <a:gd name="T33" fmla="*/ 1464 h 1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4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1464"/>
                  </a:lnTo>
                  <a:lnTo>
                    <a:pt x="42" y="1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" name="Freeform 2745"/>
            <p:cNvSpPr>
              <a:spLocks/>
            </p:cNvSpPr>
            <p:nvPr/>
          </p:nvSpPr>
          <p:spPr bwMode="auto">
            <a:xfrm>
              <a:off x="4532313" y="3127376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" name="Freeform 2746"/>
            <p:cNvSpPr>
              <a:spLocks/>
            </p:cNvSpPr>
            <p:nvPr/>
          </p:nvSpPr>
          <p:spPr bwMode="auto">
            <a:xfrm>
              <a:off x="4432300" y="3171825"/>
              <a:ext cx="12700" cy="122238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Freeform 2747"/>
            <p:cNvSpPr>
              <a:spLocks/>
            </p:cNvSpPr>
            <p:nvPr/>
          </p:nvSpPr>
          <p:spPr bwMode="auto">
            <a:xfrm>
              <a:off x="4379914" y="3225801"/>
              <a:ext cx="14287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" name="Freeform 2748"/>
            <p:cNvSpPr>
              <a:spLocks/>
            </p:cNvSpPr>
            <p:nvPr/>
          </p:nvSpPr>
          <p:spPr bwMode="auto">
            <a:xfrm>
              <a:off x="4483100" y="3217864"/>
              <a:ext cx="14288" cy="71437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" name="Freeform 2749"/>
            <p:cNvSpPr>
              <a:spLocks/>
            </p:cNvSpPr>
            <p:nvPr/>
          </p:nvSpPr>
          <p:spPr bwMode="auto">
            <a:xfrm>
              <a:off x="4638675" y="3151189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8" name="Freeform 2750"/>
            <p:cNvSpPr>
              <a:spLocks/>
            </p:cNvSpPr>
            <p:nvPr/>
          </p:nvSpPr>
          <p:spPr bwMode="auto">
            <a:xfrm>
              <a:off x="4587875" y="3206751"/>
              <a:ext cx="12700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9" name="Freeform 2751"/>
            <p:cNvSpPr>
              <a:spLocks/>
            </p:cNvSpPr>
            <p:nvPr/>
          </p:nvSpPr>
          <p:spPr bwMode="auto">
            <a:xfrm>
              <a:off x="4691064" y="3197225"/>
              <a:ext cx="14287" cy="71438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0" name="Freeform 2752"/>
            <p:cNvSpPr>
              <a:spLocks/>
            </p:cNvSpPr>
            <p:nvPr/>
          </p:nvSpPr>
          <p:spPr bwMode="auto">
            <a:xfrm>
              <a:off x="4848225" y="3127376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1" name="Freeform 2753"/>
            <p:cNvSpPr>
              <a:spLocks/>
            </p:cNvSpPr>
            <p:nvPr/>
          </p:nvSpPr>
          <p:spPr bwMode="auto">
            <a:xfrm>
              <a:off x="4795839" y="318452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2" name="Freeform 2754"/>
            <p:cNvSpPr>
              <a:spLocks/>
            </p:cNvSpPr>
            <p:nvPr/>
          </p:nvSpPr>
          <p:spPr bwMode="auto">
            <a:xfrm>
              <a:off x="4899025" y="3171826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3" name="Freeform 2755"/>
            <p:cNvSpPr>
              <a:spLocks/>
            </p:cNvSpPr>
            <p:nvPr/>
          </p:nvSpPr>
          <p:spPr bwMode="auto">
            <a:xfrm>
              <a:off x="5054601" y="3101976"/>
              <a:ext cx="15875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4" name="Freeform 2756"/>
            <p:cNvSpPr>
              <a:spLocks/>
            </p:cNvSpPr>
            <p:nvPr/>
          </p:nvSpPr>
          <p:spPr bwMode="auto">
            <a:xfrm>
              <a:off x="5003800" y="3159126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5" name="Freeform 2757"/>
            <p:cNvSpPr>
              <a:spLocks/>
            </p:cNvSpPr>
            <p:nvPr/>
          </p:nvSpPr>
          <p:spPr bwMode="auto">
            <a:xfrm>
              <a:off x="5106989" y="3144839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6" name="Freeform 2758"/>
            <p:cNvSpPr>
              <a:spLocks/>
            </p:cNvSpPr>
            <p:nvPr/>
          </p:nvSpPr>
          <p:spPr bwMode="auto">
            <a:xfrm>
              <a:off x="4948238" y="3081338"/>
              <a:ext cx="19050" cy="157162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7" name="Freeform 2759"/>
            <p:cNvSpPr>
              <a:spLocks/>
            </p:cNvSpPr>
            <p:nvPr/>
          </p:nvSpPr>
          <p:spPr bwMode="auto">
            <a:xfrm>
              <a:off x="4741863" y="3054350"/>
              <a:ext cx="19050" cy="209550"/>
            </a:xfrm>
            <a:custGeom>
              <a:avLst/>
              <a:gdLst>
                <a:gd name="T0" fmla="*/ 2147483647 w 42"/>
                <a:gd name="T1" fmla="*/ 0 h 462"/>
                <a:gd name="T2" fmla="*/ 2147483647 w 42"/>
                <a:gd name="T3" fmla="*/ 0 h 462"/>
                <a:gd name="T4" fmla="*/ 0 w 42"/>
                <a:gd name="T5" fmla="*/ 2147483647 h 462"/>
                <a:gd name="T6" fmla="*/ 0 w 42"/>
                <a:gd name="T7" fmla="*/ 2147483647 h 462"/>
                <a:gd name="T8" fmla="*/ 0 w 42"/>
                <a:gd name="T9" fmla="*/ 2147483647 h 462"/>
                <a:gd name="T10" fmla="*/ 0 w 42"/>
                <a:gd name="T11" fmla="*/ 2147483647 h 462"/>
                <a:gd name="T12" fmla="*/ 2147483647 w 42"/>
                <a:gd name="T13" fmla="*/ 2147483647 h 462"/>
                <a:gd name="T14" fmla="*/ 2147483647 w 42"/>
                <a:gd name="T15" fmla="*/ 2147483647 h 462"/>
                <a:gd name="T16" fmla="*/ 2147483647 w 42"/>
                <a:gd name="T17" fmla="*/ 0 h 462"/>
                <a:gd name="T18" fmla="*/ 2147483647 w 42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2"/>
                <a:gd name="T32" fmla="*/ 42 w 42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2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462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8" name="Freeform 2760"/>
            <p:cNvSpPr>
              <a:spLocks/>
            </p:cNvSpPr>
            <p:nvPr/>
          </p:nvSpPr>
          <p:spPr bwMode="auto">
            <a:xfrm>
              <a:off x="4532313" y="2625726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29" name="Freeform 2761"/>
            <p:cNvSpPr>
              <a:spLocks/>
            </p:cNvSpPr>
            <p:nvPr/>
          </p:nvSpPr>
          <p:spPr bwMode="auto">
            <a:xfrm>
              <a:off x="4432300" y="2635250"/>
              <a:ext cx="12700" cy="122238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0" name="Freeform 2762"/>
            <p:cNvSpPr>
              <a:spLocks/>
            </p:cNvSpPr>
            <p:nvPr/>
          </p:nvSpPr>
          <p:spPr bwMode="auto">
            <a:xfrm>
              <a:off x="4379914" y="2638426"/>
              <a:ext cx="14287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1" name="Freeform 2763"/>
            <p:cNvSpPr>
              <a:spLocks/>
            </p:cNvSpPr>
            <p:nvPr/>
          </p:nvSpPr>
          <p:spPr bwMode="auto">
            <a:xfrm>
              <a:off x="4483100" y="2630489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2" name="Freeform 2764"/>
            <p:cNvSpPr>
              <a:spLocks/>
            </p:cNvSpPr>
            <p:nvPr/>
          </p:nvSpPr>
          <p:spPr bwMode="auto">
            <a:xfrm>
              <a:off x="4638675" y="2614614"/>
              <a:ext cx="14288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3" name="Freeform 2765"/>
            <p:cNvSpPr>
              <a:spLocks/>
            </p:cNvSpPr>
            <p:nvPr/>
          </p:nvSpPr>
          <p:spPr bwMode="auto">
            <a:xfrm>
              <a:off x="4587875" y="2619376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4" name="Freeform 2766"/>
            <p:cNvSpPr>
              <a:spLocks/>
            </p:cNvSpPr>
            <p:nvPr/>
          </p:nvSpPr>
          <p:spPr bwMode="auto">
            <a:xfrm>
              <a:off x="4691064" y="2608263"/>
              <a:ext cx="14287" cy="74612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5" name="Freeform 2767"/>
            <p:cNvSpPr>
              <a:spLocks/>
            </p:cNvSpPr>
            <p:nvPr/>
          </p:nvSpPr>
          <p:spPr bwMode="auto">
            <a:xfrm>
              <a:off x="4848225" y="2592389"/>
              <a:ext cx="12700" cy="122237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6" name="Freeform 2768"/>
            <p:cNvSpPr>
              <a:spLocks/>
            </p:cNvSpPr>
            <p:nvPr/>
          </p:nvSpPr>
          <p:spPr bwMode="auto">
            <a:xfrm>
              <a:off x="4795839" y="2597151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7" name="Freeform 2769"/>
            <p:cNvSpPr>
              <a:spLocks/>
            </p:cNvSpPr>
            <p:nvPr/>
          </p:nvSpPr>
          <p:spPr bwMode="auto">
            <a:xfrm>
              <a:off x="4899025" y="2584451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8" name="Freeform 2770"/>
            <p:cNvSpPr>
              <a:spLocks/>
            </p:cNvSpPr>
            <p:nvPr/>
          </p:nvSpPr>
          <p:spPr bwMode="auto">
            <a:xfrm>
              <a:off x="5054601" y="2565400"/>
              <a:ext cx="15875" cy="122238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39" name="Freeform 2771"/>
            <p:cNvSpPr>
              <a:spLocks/>
            </p:cNvSpPr>
            <p:nvPr/>
          </p:nvSpPr>
          <p:spPr bwMode="auto">
            <a:xfrm>
              <a:off x="5003800" y="2571751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0" name="Freeform 2772"/>
            <p:cNvSpPr>
              <a:spLocks/>
            </p:cNvSpPr>
            <p:nvPr/>
          </p:nvSpPr>
          <p:spPr bwMode="auto">
            <a:xfrm>
              <a:off x="5106989" y="2557464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1" name="Freeform 2773"/>
            <p:cNvSpPr>
              <a:spLocks/>
            </p:cNvSpPr>
            <p:nvPr/>
          </p:nvSpPr>
          <p:spPr bwMode="auto">
            <a:xfrm>
              <a:off x="4948238" y="2578100"/>
              <a:ext cx="19050" cy="158750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2" name="Freeform 2774"/>
            <p:cNvSpPr>
              <a:spLocks/>
            </p:cNvSpPr>
            <p:nvPr/>
          </p:nvSpPr>
          <p:spPr bwMode="auto">
            <a:xfrm>
              <a:off x="4741863" y="2603501"/>
              <a:ext cx="19050" cy="207963"/>
            </a:xfrm>
            <a:custGeom>
              <a:avLst/>
              <a:gdLst>
                <a:gd name="T0" fmla="*/ 2147483647 w 42"/>
                <a:gd name="T1" fmla="*/ 0 h 462"/>
                <a:gd name="T2" fmla="*/ 2147483647 w 42"/>
                <a:gd name="T3" fmla="*/ 0 h 462"/>
                <a:gd name="T4" fmla="*/ 0 w 42"/>
                <a:gd name="T5" fmla="*/ 2147483647 h 462"/>
                <a:gd name="T6" fmla="*/ 0 w 42"/>
                <a:gd name="T7" fmla="*/ 2147483647 h 462"/>
                <a:gd name="T8" fmla="*/ 0 w 42"/>
                <a:gd name="T9" fmla="*/ 2147483647 h 462"/>
                <a:gd name="T10" fmla="*/ 0 w 42"/>
                <a:gd name="T11" fmla="*/ 2147483647 h 462"/>
                <a:gd name="T12" fmla="*/ 2147483647 w 42"/>
                <a:gd name="T13" fmla="*/ 2147483647 h 462"/>
                <a:gd name="T14" fmla="*/ 2147483647 w 42"/>
                <a:gd name="T15" fmla="*/ 2147483647 h 462"/>
                <a:gd name="T16" fmla="*/ 2147483647 w 42"/>
                <a:gd name="T17" fmla="*/ 0 h 462"/>
                <a:gd name="T18" fmla="*/ 2147483647 w 42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2"/>
                <a:gd name="T32" fmla="*/ 42 w 42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2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462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3" name="Freeform 2775"/>
            <p:cNvSpPr>
              <a:spLocks noEditPoints="1"/>
            </p:cNvSpPr>
            <p:nvPr/>
          </p:nvSpPr>
          <p:spPr bwMode="auto">
            <a:xfrm>
              <a:off x="4986339" y="2778126"/>
              <a:ext cx="149225" cy="282575"/>
            </a:xfrm>
            <a:custGeom>
              <a:avLst/>
              <a:gdLst>
                <a:gd name="T0" fmla="*/ 2147483647 w 330"/>
                <a:gd name="T1" fmla="*/ 2147483647 h 628"/>
                <a:gd name="T2" fmla="*/ 2147483647 w 330"/>
                <a:gd name="T3" fmla="*/ 2147483647 h 628"/>
                <a:gd name="T4" fmla="*/ 2147483647 w 330"/>
                <a:gd name="T5" fmla="*/ 2147483647 h 628"/>
                <a:gd name="T6" fmla="*/ 2147483647 w 330"/>
                <a:gd name="T7" fmla="*/ 2147483647 h 628"/>
                <a:gd name="T8" fmla="*/ 0 w 330"/>
                <a:gd name="T9" fmla="*/ 2147483647 h 628"/>
                <a:gd name="T10" fmla="*/ 0 w 330"/>
                <a:gd name="T11" fmla="*/ 2147483647 h 628"/>
                <a:gd name="T12" fmla="*/ 0 w 330"/>
                <a:gd name="T13" fmla="*/ 2147483647 h 628"/>
                <a:gd name="T14" fmla="*/ 0 w 330"/>
                <a:gd name="T15" fmla="*/ 2147483647 h 628"/>
                <a:gd name="T16" fmla="*/ 2147483647 w 330"/>
                <a:gd name="T17" fmla="*/ 2147483647 h 628"/>
                <a:gd name="T18" fmla="*/ 2147483647 w 330"/>
                <a:gd name="T19" fmla="*/ 2147483647 h 628"/>
                <a:gd name="T20" fmla="*/ 2147483647 w 330"/>
                <a:gd name="T21" fmla="*/ 0 h 628"/>
                <a:gd name="T22" fmla="*/ 2147483647 w 330"/>
                <a:gd name="T23" fmla="*/ 0 h 628"/>
                <a:gd name="T24" fmla="*/ 2147483647 w 330"/>
                <a:gd name="T25" fmla="*/ 2147483647 h 628"/>
                <a:gd name="T26" fmla="*/ 2147483647 w 330"/>
                <a:gd name="T27" fmla="*/ 2147483647 h 628"/>
                <a:gd name="T28" fmla="*/ 2147483647 w 330"/>
                <a:gd name="T29" fmla="*/ 2147483647 h 628"/>
                <a:gd name="T30" fmla="*/ 2147483647 w 330"/>
                <a:gd name="T31" fmla="*/ 2147483647 h 628"/>
                <a:gd name="T32" fmla="*/ 2147483647 w 330"/>
                <a:gd name="T33" fmla="*/ 2147483647 h 628"/>
                <a:gd name="T34" fmla="*/ 2147483647 w 330"/>
                <a:gd name="T35" fmla="*/ 2147483647 h 628"/>
                <a:gd name="T36" fmla="*/ 2147483647 w 330"/>
                <a:gd name="T37" fmla="*/ 2147483647 h 628"/>
                <a:gd name="T38" fmla="*/ 2147483647 w 330"/>
                <a:gd name="T39" fmla="*/ 2147483647 h 628"/>
                <a:gd name="T40" fmla="*/ 2147483647 w 330"/>
                <a:gd name="T41" fmla="*/ 2147483647 h 628"/>
                <a:gd name="T42" fmla="*/ 2147483647 w 330"/>
                <a:gd name="T43" fmla="*/ 2147483647 h 628"/>
                <a:gd name="T44" fmla="*/ 2147483647 w 330"/>
                <a:gd name="T45" fmla="*/ 2147483647 h 628"/>
                <a:gd name="T46" fmla="*/ 2147483647 w 330"/>
                <a:gd name="T47" fmla="*/ 2147483647 h 628"/>
                <a:gd name="T48" fmla="*/ 2147483647 w 330"/>
                <a:gd name="T49" fmla="*/ 2147483647 h 628"/>
                <a:gd name="T50" fmla="*/ 2147483647 w 330"/>
                <a:gd name="T51" fmla="*/ 2147483647 h 628"/>
                <a:gd name="T52" fmla="*/ 2147483647 w 330"/>
                <a:gd name="T53" fmla="*/ 2147483647 h 628"/>
                <a:gd name="T54" fmla="*/ 2147483647 w 330"/>
                <a:gd name="T55" fmla="*/ 2147483647 h 628"/>
                <a:gd name="T56" fmla="*/ 2147483647 w 330"/>
                <a:gd name="T57" fmla="*/ 2147483647 h 628"/>
                <a:gd name="T58" fmla="*/ 2147483647 w 330"/>
                <a:gd name="T59" fmla="*/ 2147483647 h 628"/>
                <a:gd name="T60" fmla="*/ 2147483647 w 330"/>
                <a:gd name="T61" fmla="*/ 2147483647 h 628"/>
                <a:gd name="T62" fmla="*/ 2147483647 w 330"/>
                <a:gd name="T63" fmla="*/ 2147483647 h 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628"/>
                <a:gd name="T98" fmla="*/ 330 w 330"/>
                <a:gd name="T99" fmla="*/ 628 h 6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628">
                  <a:moveTo>
                    <a:pt x="188" y="628"/>
                  </a:moveTo>
                  <a:lnTo>
                    <a:pt x="188" y="628"/>
                  </a:lnTo>
                  <a:lnTo>
                    <a:pt x="188" y="504"/>
                  </a:lnTo>
                  <a:lnTo>
                    <a:pt x="0" y="530"/>
                  </a:lnTo>
                  <a:lnTo>
                    <a:pt x="0" y="426"/>
                  </a:lnTo>
                  <a:lnTo>
                    <a:pt x="200" y="10"/>
                  </a:lnTo>
                  <a:lnTo>
                    <a:pt x="274" y="0"/>
                  </a:lnTo>
                  <a:lnTo>
                    <a:pt x="274" y="390"/>
                  </a:lnTo>
                  <a:lnTo>
                    <a:pt x="330" y="382"/>
                  </a:lnTo>
                  <a:lnTo>
                    <a:pt x="330" y="484"/>
                  </a:lnTo>
                  <a:lnTo>
                    <a:pt x="274" y="492"/>
                  </a:lnTo>
                  <a:lnTo>
                    <a:pt x="274" y="616"/>
                  </a:lnTo>
                  <a:lnTo>
                    <a:pt x="188" y="628"/>
                  </a:lnTo>
                  <a:close/>
                  <a:moveTo>
                    <a:pt x="188" y="400"/>
                  </a:moveTo>
                  <a:lnTo>
                    <a:pt x="188" y="400"/>
                  </a:lnTo>
                  <a:lnTo>
                    <a:pt x="188" y="190"/>
                  </a:lnTo>
                  <a:lnTo>
                    <a:pt x="82" y="414"/>
                  </a:lnTo>
                  <a:lnTo>
                    <a:pt x="188" y="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4" name="Freeform 2776"/>
            <p:cNvSpPr>
              <a:spLocks/>
            </p:cNvSpPr>
            <p:nvPr/>
          </p:nvSpPr>
          <p:spPr bwMode="auto">
            <a:xfrm>
              <a:off x="5989638" y="2419350"/>
              <a:ext cx="19050" cy="660400"/>
            </a:xfrm>
            <a:custGeom>
              <a:avLst/>
              <a:gdLst>
                <a:gd name="T0" fmla="*/ 2147483647 w 42"/>
                <a:gd name="T1" fmla="*/ 0 h 1466"/>
                <a:gd name="T2" fmla="*/ 2147483647 w 42"/>
                <a:gd name="T3" fmla="*/ 0 h 1466"/>
                <a:gd name="T4" fmla="*/ 0 w 42"/>
                <a:gd name="T5" fmla="*/ 2147483647 h 1466"/>
                <a:gd name="T6" fmla="*/ 0 w 42"/>
                <a:gd name="T7" fmla="*/ 2147483647 h 1466"/>
                <a:gd name="T8" fmla="*/ 0 w 42"/>
                <a:gd name="T9" fmla="*/ 2147483647 h 1466"/>
                <a:gd name="T10" fmla="*/ 0 w 42"/>
                <a:gd name="T11" fmla="*/ 2147483647 h 1466"/>
                <a:gd name="T12" fmla="*/ 2147483647 w 42"/>
                <a:gd name="T13" fmla="*/ 2147483647 h 1466"/>
                <a:gd name="T14" fmla="*/ 2147483647 w 42"/>
                <a:gd name="T15" fmla="*/ 2147483647 h 1466"/>
                <a:gd name="T16" fmla="*/ 2147483647 w 42"/>
                <a:gd name="T17" fmla="*/ 0 h 1466"/>
                <a:gd name="T18" fmla="*/ 2147483647 w 42"/>
                <a:gd name="T19" fmla="*/ 0 h 1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6"/>
                <a:gd name="T32" fmla="*/ 42 w 42"/>
                <a:gd name="T33" fmla="*/ 1466 h 1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466"/>
                  </a:lnTo>
                  <a:lnTo>
                    <a:pt x="42" y="1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5" name="Freeform 2777"/>
            <p:cNvSpPr>
              <a:spLocks/>
            </p:cNvSpPr>
            <p:nvPr/>
          </p:nvSpPr>
          <p:spPr bwMode="auto">
            <a:xfrm>
              <a:off x="5365751" y="3022600"/>
              <a:ext cx="17463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6" name="Freeform 2778"/>
            <p:cNvSpPr>
              <a:spLocks/>
            </p:cNvSpPr>
            <p:nvPr/>
          </p:nvSpPr>
          <p:spPr bwMode="auto">
            <a:xfrm>
              <a:off x="5264150" y="307181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Freeform 2779"/>
            <p:cNvSpPr>
              <a:spLocks/>
            </p:cNvSpPr>
            <p:nvPr/>
          </p:nvSpPr>
          <p:spPr bwMode="auto">
            <a:xfrm>
              <a:off x="5211764" y="3130551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8" name="Freeform 2780"/>
            <p:cNvSpPr>
              <a:spLocks/>
            </p:cNvSpPr>
            <p:nvPr/>
          </p:nvSpPr>
          <p:spPr bwMode="auto">
            <a:xfrm>
              <a:off x="5314950" y="3114676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9" name="Freeform 2781"/>
            <p:cNvSpPr>
              <a:spLocks/>
            </p:cNvSpPr>
            <p:nvPr/>
          </p:nvSpPr>
          <p:spPr bwMode="auto">
            <a:xfrm>
              <a:off x="5472114" y="3040063"/>
              <a:ext cx="14287" cy="125412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0" name="Freeform 2782"/>
            <p:cNvSpPr>
              <a:spLocks/>
            </p:cNvSpPr>
            <p:nvPr/>
          </p:nvSpPr>
          <p:spPr bwMode="auto">
            <a:xfrm>
              <a:off x="5419725" y="3098801"/>
              <a:ext cx="14288" cy="74613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1" name="Freeform 2783"/>
            <p:cNvSpPr>
              <a:spLocks/>
            </p:cNvSpPr>
            <p:nvPr/>
          </p:nvSpPr>
          <p:spPr bwMode="auto">
            <a:xfrm>
              <a:off x="5524500" y="30845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2" name="Freeform 2784"/>
            <p:cNvSpPr>
              <a:spLocks/>
            </p:cNvSpPr>
            <p:nvPr/>
          </p:nvSpPr>
          <p:spPr bwMode="auto">
            <a:xfrm>
              <a:off x="5680075" y="300831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3" name="Freeform 2785"/>
            <p:cNvSpPr>
              <a:spLocks/>
            </p:cNvSpPr>
            <p:nvPr/>
          </p:nvSpPr>
          <p:spPr bwMode="auto">
            <a:xfrm>
              <a:off x="5627689" y="3067051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4" name="Freeform 2786"/>
            <p:cNvSpPr>
              <a:spLocks/>
            </p:cNvSpPr>
            <p:nvPr/>
          </p:nvSpPr>
          <p:spPr bwMode="auto">
            <a:xfrm>
              <a:off x="5732463" y="3049588"/>
              <a:ext cx="12700" cy="74612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5" name="Freeform 2787"/>
            <p:cNvSpPr>
              <a:spLocks/>
            </p:cNvSpPr>
            <p:nvPr/>
          </p:nvSpPr>
          <p:spPr bwMode="auto">
            <a:xfrm>
              <a:off x="5888039" y="2973389"/>
              <a:ext cx="14287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6" name="Freeform 2788"/>
            <p:cNvSpPr>
              <a:spLocks/>
            </p:cNvSpPr>
            <p:nvPr/>
          </p:nvSpPr>
          <p:spPr bwMode="auto">
            <a:xfrm>
              <a:off x="5835650" y="3032126"/>
              <a:ext cx="14288" cy="74613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7" name="Freeform 2789"/>
            <p:cNvSpPr>
              <a:spLocks/>
            </p:cNvSpPr>
            <p:nvPr/>
          </p:nvSpPr>
          <p:spPr bwMode="auto">
            <a:xfrm>
              <a:off x="5940425" y="301466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8" name="Freeform 2790"/>
            <p:cNvSpPr>
              <a:spLocks/>
            </p:cNvSpPr>
            <p:nvPr/>
          </p:nvSpPr>
          <p:spPr bwMode="auto">
            <a:xfrm>
              <a:off x="5781675" y="2955925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2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9" name="Freeform 2791"/>
            <p:cNvSpPr>
              <a:spLocks/>
            </p:cNvSpPr>
            <p:nvPr/>
          </p:nvSpPr>
          <p:spPr bwMode="auto">
            <a:xfrm>
              <a:off x="5573713" y="2938463"/>
              <a:ext cx="19050" cy="209550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466"/>
                  </a:lnTo>
                  <a:lnTo>
                    <a:pt x="42" y="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0" name="Freeform 2792"/>
            <p:cNvSpPr>
              <a:spLocks/>
            </p:cNvSpPr>
            <p:nvPr/>
          </p:nvSpPr>
          <p:spPr bwMode="auto">
            <a:xfrm>
              <a:off x="5365751" y="2519363"/>
              <a:ext cx="17463" cy="158750"/>
            </a:xfrm>
            <a:custGeom>
              <a:avLst/>
              <a:gdLst>
                <a:gd name="T0" fmla="*/ 2147483647 w 40"/>
                <a:gd name="T1" fmla="*/ 0 h 350"/>
                <a:gd name="T2" fmla="*/ 2147483647 w 40"/>
                <a:gd name="T3" fmla="*/ 0 h 350"/>
                <a:gd name="T4" fmla="*/ 0 w 40"/>
                <a:gd name="T5" fmla="*/ 2147483647 h 350"/>
                <a:gd name="T6" fmla="*/ 0 w 40"/>
                <a:gd name="T7" fmla="*/ 2147483647 h 350"/>
                <a:gd name="T8" fmla="*/ 0 w 40"/>
                <a:gd name="T9" fmla="*/ 2147483647 h 350"/>
                <a:gd name="T10" fmla="*/ 0 w 40"/>
                <a:gd name="T11" fmla="*/ 2147483647 h 350"/>
                <a:gd name="T12" fmla="*/ 2147483647 w 40"/>
                <a:gd name="T13" fmla="*/ 2147483647 h 350"/>
                <a:gd name="T14" fmla="*/ 2147483647 w 40"/>
                <a:gd name="T15" fmla="*/ 2147483647 h 350"/>
                <a:gd name="T16" fmla="*/ 2147483647 w 40"/>
                <a:gd name="T17" fmla="*/ 0 h 350"/>
                <a:gd name="T18" fmla="*/ 2147483647 w 40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0"/>
                <a:gd name="T32" fmla="*/ 40 w 40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0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1" name="Freeform 2793"/>
            <p:cNvSpPr>
              <a:spLocks/>
            </p:cNvSpPr>
            <p:nvPr/>
          </p:nvSpPr>
          <p:spPr bwMode="auto">
            <a:xfrm>
              <a:off x="5264150" y="2535239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2" name="Freeform 2794"/>
            <p:cNvSpPr>
              <a:spLocks/>
            </p:cNvSpPr>
            <p:nvPr/>
          </p:nvSpPr>
          <p:spPr bwMode="auto">
            <a:xfrm>
              <a:off x="5211764" y="254317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3" name="Freeform 2795"/>
            <p:cNvSpPr>
              <a:spLocks/>
            </p:cNvSpPr>
            <p:nvPr/>
          </p:nvSpPr>
          <p:spPr bwMode="auto">
            <a:xfrm>
              <a:off x="5314950" y="2527301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4" name="Freeform 2796"/>
            <p:cNvSpPr>
              <a:spLocks/>
            </p:cNvSpPr>
            <p:nvPr/>
          </p:nvSpPr>
          <p:spPr bwMode="auto">
            <a:xfrm>
              <a:off x="5472114" y="2505075"/>
              <a:ext cx="14287" cy="122238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5" name="Freeform 2797"/>
            <p:cNvSpPr>
              <a:spLocks/>
            </p:cNvSpPr>
            <p:nvPr/>
          </p:nvSpPr>
          <p:spPr bwMode="auto">
            <a:xfrm>
              <a:off x="5419725" y="2513014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6" name="Freeform 2798"/>
            <p:cNvSpPr>
              <a:spLocks/>
            </p:cNvSpPr>
            <p:nvPr/>
          </p:nvSpPr>
          <p:spPr bwMode="auto">
            <a:xfrm>
              <a:off x="5524500" y="2495551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7" name="Freeform 2799"/>
            <p:cNvSpPr>
              <a:spLocks/>
            </p:cNvSpPr>
            <p:nvPr/>
          </p:nvSpPr>
          <p:spPr bwMode="auto">
            <a:xfrm>
              <a:off x="5680075" y="2470151"/>
              <a:ext cx="12700" cy="125413"/>
            </a:xfrm>
            <a:custGeom>
              <a:avLst/>
              <a:gdLst>
                <a:gd name="T0" fmla="*/ 2147483647 w 30"/>
                <a:gd name="T1" fmla="*/ 0 h 276"/>
                <a:gd name="T2" fmla="*/ 2147483647 w 30"/>
                <a:gd name="T3" fmla="*/ 0 h 276"/>
                <a:gd name="T4" fmla="*/ 0 w 30"/>
                <a:gd name="T5" fmla="*/ 2147483647 h 276"/>
                <a:gd name="T6" fmla="*/ 0 w 30"/>
                <a:gd name="T7" fmla="*/ 2147483647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0 h 276"/>
                <a:gd name="T18" fmla="*/ 2147483647 w 30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8" name="Freeform 2800"/>
            <p:cNvSpPr>
              <a:spLocks/>
            </p:cNvSpPr>
            <p:nvPr/>
          </p:nvSpPr>
          <p:spPr bwMode="auto">
            <a:xfrm>
              <a:off x="5627689" y="2479676"/>
              <a:ext cx="14287" cy="73025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9" name="Freeform 2801"/>
            <p:cNvSpPr>
              <a:spLocks/>
            </p:cNvSpPr>
            <p:nvPr/>
          </p:nvSpPr>
          <p:spPr bwMode="auto">
            <a:xfrm>
              <a:off x="5732463" y="24622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0" name="Freeform 2802"/>
            <p:cNvSpPr>
              <a:spLocks/>
            </p:cNvSpPr>
            <p:nvPr/>
          </p:nvSpPr>
          <p:spPr bwMode="auto">
            <a:xfrm>
              <a:off x="5888039" y="2436814"/>
              <a:ext cx="14287" cy="123825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1" name="Freeform 2803"/>
            <p:cNvSpPr>
              <a:spLocks/>
            </p:cNvSpPr>
            <p:nvPr/>
          </p:nvSpPr>
          <p:spPr bwMode="auto">
            <a:xfrm>
              <a:off x="5835650" y="2446339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2" name="Freeform 2804"/>
            <p:cNvSpPr>
              <a:spLocks/>
            </p:cNvSpPr>
            <p:nvPr/>
          </p:nvSpPr>
          <p:spPr bwMode="auto">
            <a:xfrm>
              <a:off x="5940425" y="2427288"/>
              <a:ext cx="14288" cy="74612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3" name="Freeform 2805"/>
            <p:cNvSpPr>
              <a:spLocks/>
            </p:cNvSpPr>
            <p:nvPr/>
          </p:nvSpPr>
          <p:spPr bwMode="auto">
            <a:xfrm>
              <a:off x="5781675" y="2454276"/>
              <a:ext cx="19050" cy="157163"/>
            </a:xfrm>
            <a:custGeom>
              <a:avLst/>
              <a:gdLst>
                <a:gd name="T0" fmla="*/ 2147483647 w 40"/>
                <a:gd name="T1" fmla="*/ 0 h 350"/>
                <a:gd name="T2" fmla="*/ 2147483647 w 40"/>
                <a:gd name="T3" fmla="*/ 0 h 350"/>
                <a:gd name="T4" fmla="*/ 0 w 40"/>
                <a:gd name="T5" fmla="*/ 2147483647 h 350"/>
                <a:gd name="T6" fmla="*/ 0 w 40"/>
                <a:gd name="T7" fmla="*/ 2147483647 h 350"/>
                <a:gd name="T8" fmla="*/ 0 w 40"/>
                <a:gd name="T9" fmla="*/ 2147483647 h 350"/>
                <a:gd name="T10" fmla="*/ 0 w 40"/>
                <a:gd name="T11" fmla="*/ 2147483647 h 350"/>
                <a:gd name="T12" fmla="*/ 2147483647 w 40"/>
                <a:gd name="T13" fmla="*/ 2147483647 h 350"/>
                <a:gd name="T14" fmla="*/ 2147483647 w 40"/>
                <a:gd name="T15" fmla="*/ 2147483647 h 350"/>
                <a:gd name="T16" fmla="*/ 2147483647 w 40"/>
                <a:gd name="T17" fmla="*/ 0 h 350"/>
                <a:gd name="T18" fmla="*/ 2147483647 w 40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0"/>
                <a:gd name="T32" fmla="*/ 40 w 40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0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4" name="Freeform 2806"/>
            <p:cNvSpPr>
              <a:spLocks/>
            </p:cNvSpPr>
            <p:nvPr/>
          </p:nvSpPr>
          <p:spPr bwMode="auto">
            <a:xfrm>
              <a:off x="5573713" y="2487613"/>
              <a:ext cx="19050" cy="209550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466"/>
                  </a:lnTo>
                  <a:lnTo>
                    <a:pt x="42" y="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6" name="Freeform 2808"/>
            <p:cNvSpPr>
              <a:spLocks/>
            </p:cNvSpPr>
            <p:nvPr/>
          </p:nvSpPr>
          <p:spPr bwMode="auto">
            <a:xfrm>
              <a:off x="6821488" y="2278064"/>
              <a:ext cx="19050" cy="661987"/>
            </a:xfrm>
            <a:custGeom>
              <a:avLst/>
              <a:gdLst>
                <a:gd name="T0" fmla="*/ 2147483647 w 42"/>
                <a:gd name="T1" fmla="*/ 0 h 1466"/>
                <a:gd name="T2" fmla="*/ 2147483647 w 42"/>
                <a:gd name="T3" fmla="*/ 0 h 1466"/>
                <a:gd name="T4" fmla="*/ 0 w 42"/>
                <a:gd name="T5" fmla="*/ 2147483647 h 1466"/>
                <a:gd name="T6" fmla="*/ 0 w 42"/>
                <a:gd name="T7" fmla="*/ 2147483647 h 1466"/>
                <a:gd name="T8" fmla="*/ 0 w 42"/>
                <a:gd name="T9" fmla="*/ 2147483647 h 1466"/>
                <a:gd name="T10" fmla="*/ 0 w 42"/>
                <a:gd name="T11" fmla="*/ 2147483647 h 1466"/>
                <a:gd name="T12" fmla="*/ 2147483647 w 42"/>
                <a:gd name="T13" fmla="*/ 2147483647 h 1466"/>
                <a:gd name="T14" fmla="*/ 2147483647 w 42"/>
                <a:gd name="T15" fmla="*/ 2147483647 h 1466"/>
                <a:gd name="T16" fmla="*/ 2147483647 w 42"/>
                <a:gd name="T17" fmla="*/ 0 h 1466"/>
                <a:gd name="T18" fmla="*/ 2147483647 w 42"/>
                <a:gd name="T19" fmla="*/ 0 h 1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6"/>
                <a:gd name="T32" fmla="*/ 42 w 42"/>
                <a:gd name="T33" fmla="*/ 1466 h 1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6">
                  <a:moveTo>
                    <a:pt x="42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466"/>
                  </a:lnTo>
                  <a:lnTo>
                    <a:pt x="42" y="146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7" name="Freeform 2809"/>
            <p:cNvSpPr>
              <a:spLocks/>
            </p:cNvSpPr>
            <p:nvPr/>
          </p:nvSpPr>
          <p:spPr bwMode="auto">
            <a:xfrm>
              <a:off x="6197600" y="2886075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8" name="Freeform 2810"/>
            <p:cNvSpPr>
              <a:spLocks/>
            </p:cNvSpPr>
            <p:nvPr/>
          </p:nvSpPr>
          <p:spPr bwMode="auto">
            <a:xfrm>
              <a:off x="6096000" y="2938464"/>
              <a:ext cx="14288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9" name="Freeform 2811"/>
            <p:cNvSpPr>
              <a:spLocks/>
            </p:cNvSpPr>
            <p:nvPr/>
          </p:nvSpPr>
          <p:spPr bwMode="auto">
            <a:xfrm>
              <a:off x="6043614" y="2997201"/>
              <a:ext cx="14287" cy="74613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0" name="Freeform 2812"/>
            <p:cNvSpPr>
              <a:spLocks/>
            </p:cNvSpPr>
            <p:nvPr/>
          </p:nvSpPr>
          <p:spPr bwMode="auto">
            <a:xfrm>
              <a:off x="6148389" y="2979739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1" name="Freeform 2813"/>
            <p:cNvSpPr>
              <a:spLocks/>
            </p:cNvSpPr>
            <p:nvPr/>
          </p:nvSpPr>
          <p:spPr bwMode="auto">
            <a:xfrm>
              <a:off x="6303964" y="2903539"/>
              <a:ext cx="14287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2" name="Freeform 2814"/>
            <p:cNvSpPr>
              <a:spLocks/>
            </p:cNvSpPr>
            <p:nvPr/>
          </p:nvSpPr>
          <p:spPr bwMode="auto">
            <a:xfrm>
              <a:off x="6251575" y="2962276"/>
              <a:ext cx="14288" cy="73025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3" name="Freeform 2815"/>
            <p:cNvSpPr>
              <a:spLocks/>
            </p:cNvSpPr>
            <p:nvPr/>
          </p:nvSpPr>
          <p:spPr bwMode="auto">
            <a:xfrm>
              <a:off x="6356350" y="294481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4" name="Freeform 2816"/>
            <p:cNvSpPr>
              <a:spLocks/>
            </p:cNvSpPr>
            <p:nvPr/>
          </p:nvSpPr>
          <p:spPr bwMode="auto">
            <a:xfrm>
              <a:off x="6511925" y="2867026"/>
              <a:ext cx="14288" cy="125413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5" name="Freeform 2817"/>
            <p:cNvSpPr>
              <a:spLocks/>
            </p:cNvSpPr>
            <p:nvPr/>
          </p:nvSpPr>
          <p:spPr bwMode="auto">
            <a:xfrm>
              <a:off x="6459539" y="2927351"/>
              <a:ext cx="14287" cy="73025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6" name="Freeform 2818"/>
            <p:cNvSpPr>
              <a:spLocks/>
            </p:cNvSpPr>
            <p:nvPr/>
          </p:nvSpPr>
          <p:spPr bwMode="auto">
            <a:xfrm>
              <a:off x="6564314" y="2909889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7" name="Freeform 2819"/>
            <p:cNvSpPr>
              <a:spLocks/>
            </p:cNvSpPr>
            <p:nvPr/>
          </p:nvSpPr>
          <p:spPr bwMode="auto">
            <a:xfrm>
              <a:off x="6719889" y="2832101"/>
              <a:ext cx="14287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8" name="Freeform 2821"/>
            <p:cNvSpPr>
              <a:spLocks/>
            </p:cNvSpPr>
            <p:nvPr/>
          </p:nvSpPr>
          <p:spPr bwMode="auto">
            <a:xfrm>
              <a:off x="6669088" y="2892426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9" name="Freeform 2822"/>
            <p:cNvSpPr>
              <a:spLocks/>
            </p:cNvSpPr>
            <p:nvPr/>
          </p:nvSpPr>
          <p:spPr bwMode="auto">
            <a:xfrm>
              <a:off x="6772275" y="287496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0" name="Freeform 2823"/>
            <p:cNvSpPr>
              <a:spLocks/>
            </p:cNvSpPr>
            <p:nvPr/>
          </p:nvSpPr>
          <p:spPr bwMode="auto">
            <a:xfrm>
              <a:off x="6613525" y="2816225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1" name="Freeform 2824"/>
            <p:cNvSpPr>
              <a:spLocks/>
            </p:cNvSpPr>
            <p:nvPr/>
          </p:nvSpPr>
          <p:spPr bwMode="auto">
            <a:xfrm>
              <a:off x="6405563" y="2798764"/>
              <a:ext cx="19050" cy="211137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6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2" name="Freeform 2825"/>
            <p:cNvSpPr>
              <a:spLocks/>
            </p:cNvSpPr>
            <p:nvPr/>
          </p:nvSpPr>
          <p:spPr bwMode="auto">
            <a:xfrm>
              <a:off x="6197600" y="2382838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3" name="Freeform 2826"/>
            <p:cNvSpPr>
              <a:spLocks/>
            </p:cNvSpPr>
            <p:nvPr/>
          </p:nvSpPr>
          <p:spPr bwMode="auto">
            <a:xfrm>
              <a:off x="6096000" y="2401889"/>
              <a:ext cx="14288" cy="123825"/>
            </a:xfrm>
            <a:custGeom>
              <a:avLst/>
              <a:gdLst>
                <a:gd name="T0" fmla="*/ 2147483647 w 30"/>
                <a:gd name="T1" fmla="*/ 0 h 276"/>
                <a:gd name="T2" fmla="*/ 2147483647 w 30"/>
                <a:gd name="T3" fmla="*/ 0 h 276"/>
                <a:gd name="T4" fmla="*/ 0 w 30"/>
                <a:gd name="T5" fmla="*/ 2147483647 h 276"/>
                <a:gd name="T6" fmla="*/ 0 w 30"/>
                <a:gd name="T7" fmla="*/ 2147483647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0 h 276"/>
                <a:gd name="T18" fmla="*/ 2147483647 w 30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4" name="Freeform 2827"/>
            <p:cNvSpPr>
              <a:spLocks/>
            </p:cNvSpPr>
            <p:nvPr/>
          </p:nvSpPr>
          <p:spPr bwMode="auto">
            <a:xfrm>
              <a:off x="6043614" y="240982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5" name="Freeform 2828"/>
            <p:cNvSpPr>
              <a:spLocks/>
            </p:cNvSpPr>
            <p:nvPr/>
          </p:nvSpPr>
          <p:spPr bwMode="auto">
            <a:xfrm>
              <a:off x="6148389" y="2392363"/>
              <a:ext cx="14287" cy="74612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6" name="Freeform 2829"/>
            <p:cNvSpPr>
              <a:spLocks/>
            </p:cNvSpPr>
            <p:nvPr/>
          </p:nvSpPr>
          <p:spPr bwMode="auto">
            <a:xfrm>
              <a:off x="6303964" y="2366964"/>
              <a:ext cx="14287" cy="122237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7" name="Freeform 2830"/>
            <p:cNvSpPr>
              <a:spLocks/>
            </p:cNvSpPr>
            <p:nvPr/>
          </p:nvSpPr>
          <p:spPr bwMode="auto">
            <a:xfrm>
              <a:off x="6251575" y="2374901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8" name="Freeform 2831"/>
            <p:cNvSpPr>
              <a:spLocks/>
            </p:cNvSpPr>
            <p:nvPr/>
          </p:nvSpPr>
          <p:spPr bwMode="auto">
            <a:xfrm>
              <a:off x="6356350" y="2357439"/>
              <a:ext cx="14288" cy="73025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9" name="Freeform 2832"/>
            <p:cNvSpPr>
              <a:spLocks/>
            </p:cNvSpPr>
            <p:nvPr/>
          </p:nvSpPr>
          <p:spPr bwMode="auto">
            <a:xfrm>
              <a:off x="6511925" y="2330451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0" name="Freeform 2833"/>
            <p:cNvSpPr>
              <a:spLocks/>
            </p:cNvSpPr>
            <p:nvPr/>
          </p:nvSpPr>
          <p:spPr bwMode="auto">
            <a:xfrm>
              <a:off x="6459539" y="233997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1" name="Freeform 2834"/>
            <p:cNvSpPr>
              <a:spLocks/>
            </p:cNvSpPr>
            <p:nvPr/>
          </p:nvSpPr>
          <p:spPr bwMode="auto">
            <a:xfrm>
              <a:off x="6564314" y="2322514"/>
              <a:ext cx="14287" cy="73025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2" name="Freeform 2835"/>
            <p:cNvSpPr>
              <a:spLocks/>
            </p:cNvSpPr>
            <p:nvPr/>
          </p:nvSpPr>
          <p:spPr bwMode="auto">
            <a:xfrm>
              <a:off x="6719889" y="2297114"/>
              <a:ext cx="14287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6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3" name="Freeform 2836"/>
            <p:cNvSpPr>
              <a:spLocks/>
            </p:cNvSpPr>
            <p:nvPr/>
          </p:nvSpPr>
          <p:spPr bwMode="auto">
            <a:xfrm>
              <a:off x="6669088" y="2305051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4" name="Freeform 2837"/>
            <p:cNvSpPr>
              <a:spLocks/>
            </p:cNvSpPr>
            <p:nvPr/>
          </p:nvSpPr>
          <p:spPr bwMode="auto">
            <a:xfrm>
              <a:off x="6772275" y="2287589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5" name="Freeform 2838"/>
            <p:cNvSpPr>
              <a:spLocks/>
            </p:cNvSpPr>
            <p:nvPr/>
          </p:nvSpPr>
          <p:spPr bwMode="auto">
            <a:xfrm>
              <a:off x="6613525" y="2312988"/>
              <a:ext cx="19050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6" name="Freeform 2839"/>
            <p:cNvSpPr>
              <a:spLocks/>
            </p:cNvSpPr>
            <p:nvPr/>
          </p:nvSpPr>
          <p:spPr bwMode="auto">
            <a:xfrm>
              <a:off x="6405563" y="2347914"/>
              <a:ext cx="19050" cy="211137"/>
            </a:xfrm>
            <a:custGeom>
              <a:avLst/>
              <a:gdLst>
                <a:gd name="T0" fmla="*/ 2147483647 w 42"/>
                <a:gd name="T1" fmla="*/ 0 h 466"/>
                <a:gd name="T2" fmla="*/ 2147483647 w 42"/>
                <a:gd name="T3" fmla="*/ 0 h 466"/>
                <a:gd name="T4" fmla="*/ 0 w 42"/>
                <a:gd name="T5" fmla="*/ 2147483647 h 466"/>
                <a:gd name="T6" fmla="*/ 0 w 42"/>
                <a:gd name="T7" fmla="*/ 2147483647 h 466"/>
                <a:gd name="T8" fmla="*/ 0 w 42"/>
                <a:gd name="T9" fmla="*/ 2147483647 h 466"/>
                <a:gd name="T10" fmla="*/ 0 w 42"/>
                <a:gd name="T11" fmla="*/ 2147483647 h 466"/>
                <a:gd name="T12" fmla="*/ 2147483647 w 42"/>
                <a:gd name="T13" fmla="*/ 2147483647 h 466"/>
                <a:gd name="T14" fmla="*/ 2147483647 w 42"/>
                <a:gd name="T15" fmla="*/ 2147483647 h 466"/>
                <a:gd name="T16" fmla="*/ 2147483647 w 42"/>
                <a:gd name="T17" fmla="*/ 0 h 466"/>
                <a:gd name="T18" fmla="*/ 2147483647 w 42"/>
                <a:gd name="T19" fmla="*/ 0 h 4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6"/>
                <a:gd name="T32" fmla="*/ 42 w 42"/>
                <a:gd name="T33" fmla="*/ 466 h 4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6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6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7" name="Freeform 2840"/>
            <p:cNvSpPr>
              <a:spLocks noEditPoints="1"/>
            </p:cNvSpPr>
            <p:nvPr/>
          </p:nvSpPr>
          <p:spPr bwMode="auto">
            <a:xfrm>
              <a:off x="6657976" y="2513013"/>
              <a:ext cx="138113" cy="285750"/>
            </a:xfrm>
            <a:custGeom>
              <a:avLst/>
              <a:gdLst>
                <a:gd name="T0" fmla="*/ 2147483647 w 308"/>
                <a:gd name="T1" fmla="*/ 2147483647 h 634"/>
                <a:gd name="T2" fmla="*/ 2147483647 w 308"/>
                <a:gd name="T3" fmla="*/ 2147483647 h 634"/>
                <a:gd name="T4" fmla="*/ 2147483647 w 308"/>
                <a:gd name="T5" fmla="*/ 2147483647 h 634"/>
                <a:gd name="T6" fmla="*/ 2147483647 w 308"/>
                <a:gd name="T7" fmla="*/ 2147483647 h 634"/>
                <a:gd name="T8" fmla="*/ 2147483647 w 308"/>
                <a:gd name="T9" fmla="*/ 2147483647 h 634"/>
                <a:gd name="T10" fmla="*/ 2147483647 w 308"/>
                <a:gd name="T11" fmla="*/ 2147483647 h 634"/>
                <a:gd name="T12" fmla="*/ 2147483647 w 308"/>
                <a:gd name="T13" fmla="*/ 2147483647 h 634"/>
                <a:gd name="T14" fmla="*/ 2147483647 w 308"/>
                <a:gd name="T15" fmla="*/ 2147483647 h 634"/>
                <a:gd name="T16" fmla="*/ 2147483647 w 308"/>
                <a:gd name="T17" fmla="*/ 2147483647 h 634"/>
                <a:gd name="T18" fmla="*/ 2147483647 w 308"/>
                <a:gd name="T19" fmla="*/ 2147483647 h 634"/>
                <a:gd name="T20" fmla="*/ 2147483647 w 308"/>
                <a:gd name="T21" fmla="*/ 2147483647 h 634"/>
                <a:gd name="T22" fmla="*/ 2147483647 w 308"/>
                <a:gd name="T23" fmla="*/ 2147483647 h 634"/>
                <a:gd name="T24" fmla="*/ 2147483647 w 308"/>
                <a:gd name="T25" fmla="*/ 2147483647 h 634"/>
                <a:gd name="T26" fmla="*/ 2147483647 w 308"/>
                <a:gd name="T27" fmla="*/ 2147483647 h 634"/>
                <a:gd name="T28" fmla="*/ 2147483647 w 308"/>
                <a:gd name="T29" fmla="*/ 2147483647 h 634"/>
                <a:gd name="T30" fmla="*/ 2147483647 w 308"/>
                <a:gd name="T31" fmla="*/ 2147483647 h 634"/>
                <a:gd name="T32" fmla="*/ 2147483647 w 308"/>
                <a:gd name="T33" fmla="*/ 2147483647 h 634"/>
                <a:gd name="T34" fmla="*/ 2147483647 w 308"/>
                <a:gd name="T35" fmla="*/ 2147483647 h 634"/>
                <a:gd name="T36" fmla="*/ 2147483647 w 308"/>
                <a:gd name="T37" fmla="*/ 2147483647 h 634"/>
                <a:gd name="T38" fmla="*/ 2147483647 w 308"/>
                <a:gd name="T39" fmla="*/ 2147483647 h 634"/>
                <a:gd name="T40" fmla="*/ 2147483647 w 308"/>
                <a:gd name="T41" fmla="*/ 2147483647 h 634"/>
                <a:gd name="T42" fmla="*/ 2147483647 w 308"/>
                <a:gd name="T43" fmla="*/ 2147483647 h 634"/>
                <a:gd name="T44" fmla="*/ 2147483647 w 308"/>
                <a:gd name="T45" fmla="*/ 2147483647 h 634"/>
                <a:gd name="T46" fmla="*/ 2147483647 w 308"/>
                <a:gd name="T47" fmla="*/ 2147483647 h 634"/>
                <a:gd name="T48" fmla="*/ 2147483647 w 308"/>
                <a:gd name="T49" fmla="*/ 2147483647 h 634"/>
                <a:gd name="T50" fmla="*/ 2147483647 w 308"/>
                <a:gd name="T51" fmla="*/ 2147483647 h 634"/>
                <a:gd name="T52" fmla="*/ 2147483647 w 308"/>
                <a:gd name="T53" fmla="*/ 2147483647 h 634"/>
                <a:gd name="T54" fmla="*/ 2147483647 w 308"/>
                <a:gd name="T55" fmla="*/ 2147483647 h 634"/>
                <a:gd name="T56" fmla="*/ 0 w 308"/>
                <a:gd name="T57" fmla="*/ 2147483647 h 634"/>
                <a:gd name="T58" fmla="*/ 2147483647 w 308"/>
                <a:gd name="T59" fmla="*/ 2147483647 h 634"/>
                <a:gd name="T60" fmla="*/ 2147483647 w 308"/>
                <a:gd name="T61" fmla="*/ 2147483647 h 634"/>
                <a:gd name="T62" fmla="*/ 2147483647 w 308"/>
                <a:gd name="T63" fmla="*/ 2147483647 h 634"/>
                <a:gd name="T64" fmla="*/ 2147483647 w 308"/>
                <a:gd name="T65" fmla="*/ 2147483647 h 634"/>
                <a:gd name="T66" fmla="*/ 2147483647 w 308"/>
                <a:gd name="T67" fmla="*/ 2147483647 h 634"/>
                <a:gd name="T68" fmla="*/ 2147483647 w 308"/>
                <a:gd name="T69" fmla="*/ 2147483647 h 634"/>
                <a:gd name="T70" fmla="*/ 2147483647 w 308"/>
                <a:gd name="T71" fmla="*/ 0 h 634"/>
                <a:gd name="T72" fmla="*/ 2147483647 w 308"/>
                <a:gd name="T73" fmla="*/ 2147483647 h 634"/>
                <a:gd name="T74" fmla="*/ 2147483647 w 308"/>
                <a:gd name="T75" fmla="*/ 2147483647 h 634"/>
                <a:gd name="T76" fmla="*/ 2147483647 w 308"/>
                <a:gd name="T77" fmla="*/ 2147483647 h 634"/>
                <a:gd name="T78" fmla="*/ 2147483647 w 308"/>
                <a:gd name="T79" fmla="*/ 2147483647 h 634"/>
                <a:gd name="T80" fmla="*/ 2147483647 w 308"/>
                <a:gd name="T81" fmla="*/ 2147483647 h 634"/>
                <a:gd name="T82" fmla="*/ 2147483647 w 308"/>
                <a:gd name="T83" fmla="*/ 2147483647 h 634"/>
                <a:gd name="T84" fmla="*/ 2147483647 w 308"/>
                <a:gd name="T85" fmla="*/ 2147483647 h 634"/>
                <a:gd name="T86" fmla="*/ 2147483647 w 308"/>
                <a:gd name="T87" fmla="*/ 2147483647 h 634"/>
                <a:gd name="T88" fmla="*/ 2147483647 w 308"/>
                <a:gd name="T89" fmla="*/ 2147483647 h 634"/>
                <a:gd name="T90" fmla="*/ 2147483647 w 308"/>
                <a:gd name="T91" fmla="*/ 2147483647 h 634"/>
                <a:gd name="T92" fmla="*/ 2147483647 w 308"/>
                <a:gd name="T93" fmla="*/ 2147483647 h 634"/>
                <a:gd name="T94" fmla="*/ 2147483647 w 308"/>
                <a:gd name="T95" fmla="*/ 2147483647 h 634"/>
                <a:gd name="T96" fmla="*/ 2147483647 w 308"/>
                <a:gd name="T97" fmla="*/ 2147483647 h 634"/>
                <a:gd name="T98" fmla="*/ 2147483647 w 308"/>
                <a:gd name="T99" fmla="*/ 2147483647 h 634"/>
                <a:gd name="T100" fmla="*/ 2147483647 w 308"/>
                <a:gd name="T101" fmla="*/ 2147483647 h 634"/>
                <a:gd name="T102" fmla="*/ 2147483647 w 308"/>
                <a:gd name="T103" fmla="*/ 2147483647 h 634"/>
                <a:gd name="T104" fmla="*/ 2147483647 w 308"/>
                <a:gd name="T105" fmla="*/ 2147483647 h 634"/>
                <a:gd name="T106" fmla="*/ 2147483647 w 308"/>
                <a:gd name="T107" fmla="*/ 2147483647 h 6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8"/>
                <a:gd name="T163" fmla="*/ 0 h 634"/>
                <a:gd name="T164" fmla="*/ 308 w 308"/>
                <a:gd name="T165" fmla="*/ 634 h 6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8" h="634">
                  <a:moveTo>
                    <a:pt x="298" y="134"/>
                  </a:moveTo>
                  <a:lnTo>
                    <a:pt x="298" y="134"/>
                  </a:lnTo>
                  <a:lnTo>
                    <a:pt x="214" y="160"/>
                  </a:lnTo>
                  <a:lnTo>
                    <a:pt x="212" y="144"/>
                  </a:lnTo>
                  <a:lnTo>
                    <a:pt x="208" y="132"/>
                  </a:lnTo>
                  <a:lnTo>
                    <a:pt x="202" y="120"/>
                  </a:lnTo>
                  <a:lnTo>
                    <a:pt x="196" y="112"/>
                  </a:lnTo>
                  <a:lnTo>
                    <a:pt x="190" y="106"/>
                  </a:lnTo>
                  <a:lnTo>
                    <a:pt x="182" y="102"/>
                  </a:lnTo>
                  <a:lnTo>
                    <a:pt x="172" y="100"/>
                  </a:lnTo>
                  <a:lnTo>
                    <a:pt x="162" y="100"/>
                  </a:lnTo>
                  <a:lnTo>
                    <a:pt x="150" y="104"/>
                  </a:lnTo>
                  <a:lnTo>
                    <a:pt x="136" y="112"/>
                  </a:lnTo>
                  <a:lnTo>
                    <a:pt x="126" y="126"/>
                  </a:lnTo>
                  <a:lnTo>
                    <a:pt x="116" y="142"/>
                  </a:lnTo>
                  <a:lnTo>
                    <a:pt x="110" y="152"/>
                  </a:lnTo>
                  <a:lnTo>
                    <a:pt x="106" y="164"/>
                  </a:lnTo>
                  <a:lnTo>
                    <a:pt x="100" y="196"/>
                  </a:lnTo>
                  <a:lnTo>
                    <a:pt x="94" y="236"/>
                  </a:lnTo>
                  <a:lnTo>
                    <a:pt x="92" y="286"/>
                  </a:lnTo>
                  <a:lnTo>
                    <a:pt x="100" y="272"/>
                  </a:lnTo>
                  <a:lnTo>
                    <a:pt x="108" y="260"/>
                  </a:lnTo>
                  <a:lnTo>
                    <a:pt x="118" y="250"/>
                  </a:lnTo>
                  <a:lnTo>
                    <a:pt x="128" y="240"/>
                  </a:lnTo>
                  <a:lnTo>
                    <a:pt x="138" y="232"/>
                  </a:lnTo>
                  <a:lnTo>
                    <a:pt x="150" y="226"/>
                  </a:lnTo>
                  <a:lnTo>
                    <a:pt x="162" y="222"/>
                  </a:lnTo>
                  <a:lnTo>
                    <a:pt x="174" y="220"/>
                  </a:lnTo>
                  <a:lnTo>
                    <a:pt x="186" y="218"/>
                  </a:lnTo>
                  <a:lnTo>
                    <a:pt x="200" y="218"/>
                  </a:lnTo>
                  <a:lnTo>
                    <a:pt x="212" y="222"/>
                  </a:lnTo>
                  <a:lnTo>
                    <a:pt x="224" y="226"/>
                  </a:lnTo>
                  <a:lnTo>
                    <a:pt x="236" y="232"/>
                  </a:lnTo>
                  <a:lnTo>
                    <a:pt x="248" y="240"/>
                  </a:lnTo>
                  <a:lnTo>
                    <a:pt x="258" y="248"/>
                  </a:lnTo>
                  <a:lnTo>
                    <a:pt x="268" y="260"/>
                  </a:lnTo>
                  <a:lnTo>
                    <a:pt x="278" y="274"/>
                  </a:lnTo>
                  <a:lnTo>
                    <a:pt x="286" y="288"/>
                  </a:lnTo>
                  <a:lnTo>
                    <a:pt x="292" y="304"/>
                  </a:lnTo>
                  <a:lnTo>
                    <a:pt x="298" y="320"/>
                  </a:lnTo>
                  <a:lnTo>
                    <a:pt x="302" y="338"/>
                  </a:lnTo>
                  <a:lnTo>
                    <a:pt x="304" y="358"/>
                  </a:lnTo>
                  <a:lnTo>
                    <a:pt x="306" y="378"/>
                  </a:lnTo>
                  <a:lnTo>
                    <a:pt x="308" y="398"/>
                  </a:lnTo>
                  <a:lnTo>
                    <a:pt x="306" y="422"/>
                  </a:lnTo>
                  <a:lnTo>
                    <a:pt x="304" y="444"/>
                  </a:lnTo>
                  <a:lnTo>
                    <a:pt x="302" y="466"/>
                  </a:lnTo>
                  <a:lnTo>
                    <a:pt x="296" y="486"/>
                  </a:lnTo>
                  <a:lnTo>
                    <a:pt x="292" y="504"/>
                  </a:lnTo>
                  <a:lnTo>
                    <a:pt x="284" y="524"/>
                  </a:lnTo>
                  <a:lnTo>
                    <a:pt x="276" y="540"/>
                  </a:lnTo>
                  <a:lnTo>
                    <a:pt x="266" y="556"/>
                  </a:lnTo>
                  <a:lnTo>
                    <a:pt x="256" y="572"/>
                  </a:lnTo>
                  <a:lnTo>
                    <a:pt x="244" y="586"/>
                  </a:lnTo>
                  <a:lnTo>
                    <a:pt x="232" y="598"/>
                  </a:lnTo>
                  <a:lnTo>
                    <a:pt x="218" y="608"/>
                  </a:lnTo>
                  <a:lnTo>
                    <a:pt x="204" y="616"/>
                  </a:lnTo>
                  <a:lnTo>
                    <a:pt x="190" y="622"/>
                  </a:lnTo>
                  <a:lnTo>
                    <a:pt x="176" y="628"/>
                  </a:lnTo>
                  <a:lnTo>
                    <a:pt x="160" y="632"/>
                  </a:lnTo>
                  <a:lnTo>
                    <a:pt x="142" y="634"/>
                  </a:lnTo>
                  <a:lnTo>
                    <a:pt x="126" y="632"/>
                  </a:lnTo>
                  <a:lnTo>
                    <a:pt x="110" y="630"/>
                  </a:lnTo>
                  <a:lnTo>
                    <a:pt x="96" y="624"/>
                  </a:lnTo>
                  <a:lnTo>
                    <a:pt x="82" y="616"/>
                  </a:lnTo>
                  <a:lnTo>
                    <a:pt x="68" y="606"/>
                  </a:lnTo>
                  <a:lnTo>
                    <a:pt x="56" y="594"/>
                  </a:lnTo>
                  <a:lnTo>
                    <a:pt x="44" y="578"/>
                  </a:lnTo>
                  <a:lnTo>
                    <a:pt x="34" y="560"/>
                  </a:lnTo>
                  <a:lnTo>
                    <a:pt x="24" y="540"/>
                  </a:lnTo>
                  <a:lnTo>
                    <a:pt x="18" y="516"/>
                  </a:lnTo>
                  <a:lnTo>
                    <a:pt x="10" y="488"/>
                  </a:lnTo>
                  <a:lnTo>
                    <a:pt x="6" y="458"/>
                  </a:lnTo>
                  <a:lnTo>
                    <a:pt x="2" y="424"/>
                  </a:lnTo>
                  <a:lnTo>
                    <a:pt x="0" y="388"/>
                  </a:lnTo>
                  <a:lnTo>
                    <a:pt x="0" y="348"/>
                  </a:lnTo>
                  <a:lnTo>
                    <a:pt x="0" y="308"/>
                  </a:lnTo>
                  <a:lnTo>
                    <a:pt x="2" y="270"/>
                  </a:lnTo>
                  <a:lnTo>
                    <a:pt x="6" y="234"/>
                  </a:lnTo>
                  <a:lnTo>
                    <a:pt x="12" y="202"/>
                  </a:lnTo>
                  <a:lnTo>
                    <a:pt x="18" y="172"/>
                  </a:lnTo>
                  <a:lnTo>
                    <a:pt x="26" y="144"/>
                  </a:lnTo>
                  <a:lnTo>
                    <a:pt x="36" y="120"/>
                  </a:lnTo>
                  <a:lnTo>
                    <a:pt x="46" y="98"/>
                  </a:lnTo>
                  <a:lnTo>
                    <a:pt x="58" y="78"/>
                  </a:lnTo>
                  <a:lnTo>
                    <a:pt x="72" y="60"/>
                  </a:lnTo>
                  <a:lnTo>
                    <a:pt x="86" y="46"/>
                  </a:lnTo>
                  <a:lnTo>
                    <a:pt x="100" y="32"/>
                  </a:lnTo>
                  <a:lnTo>
                    <a:pt x="116" y="22"/>
                  </a:lnTo>
                  <a:lnTo>
                    <a:pt x="132" y="14"/>
                  </a:lnTo>
                  <a:lnTo>
                    <a:pt x="150" y="6"/>
                  </a:lnTo>
                  <a:lnTo>
                    <a:pt x="168" y="2"/>
                  </a:lnTo>
                  <a:lnTo>
                    <a:pt x="180" y="2"/>
                  </a:lnTo>
                  <a:lnTo>
                    <a:pt x="194" y="0"/>
                  </a:lnTo>
                  <a:lnTo>
                    <a:pt x="204" y="2"/>
                  </a:lnTo>
                  <a:lnTo>
                    <a:pt x="216" y="4"/>
                  </a:lnTo>
                  <a:lnTo>
                    <a:pt x="226" y="8"/>
                  </a:lnTo>
                  <a:lnTo>
                    <a:pt x="236" y="14"/>
                  </a:lnTo>
                  <a:lnTo>
                    <a:pt x="246" y="20"/>
                  </a:lnTo>
                  <a:lnTo>
                    <a:pt x="254" y="28"/>
                  </a:lnTo>
                  <a:lnTo>
                    <a:pt x="264" y="36"/>
                  </a:lnTo>
                  <a:lnTo>
                    <a:pt x="270" y="46"/>
                  </a:lnTo>
                  <a:lnTo>
                    <a:pt x="278" y="58"/>
                  </a:lnTo>
                  <a:lnTo>
                    <a:pt x="284" y="72"/>
                  </a:lnTo>
                  <a:lnTo>
                    <a:pt x="292" y="100"/>
                  </a:lnTo>
                  <a:lnTo>
                    <a:pt x="298" y="134"/>
                  </a:lnTo>
                  <a:close/>
                  <a:moveTo>
                    <a:pt x="98" y="424"/>
                  </a:moveTo>
                  <a:lnTo>
                    <a:pt x="98" y="424"/>
                  </a:lnTo>
                  <a:lnTo>
                    <a:pt x="100" y="450"/>
                  </a:lnTo>
                  <a:lnTo>
                    <a:pt x="104" y="474"/>
                  </a:lnTo>
                  <a:lnTo>
                    <a:pt x="110" y="494"/>
                  </a:lnTo>
                  <a:lnTo>
                    <a:pt x="118" y="510"/>
                  </a:lnTo>
                  <a:lnTo>
                    <a:pt x="128" y="522"/>
                  </a:lnTo>
                  <a:lnTo>
                    <a:pt x="140" y="530"/>
                  </a:lnTo>
                  <a:lnTo>
                    <a:pt x="152" y="534"/>
                  </a:lnTo>
                  <a:lnTo>
                    <a:pt x="164" y="534"/>
                  </a:lnTo>
                  <a:lnTo>
                    <a:pt x="176" y="530"/>
                  </a:lnTo>
                  <a:lnTo>
                    <a:pt x="186" y="522"/>
                  </a:lnTo>
                  <a:lnTo>
                    <a:pt x="196" y="514"/>
                  </a:lnTo>
                  <a:lnTo>
                    <a:pt x="204" y="500"/>
                  </a:lnTo>
                  <a:lnTo>
                    <a:pt x="212" y="484"/>
                  </a:lnTo>
                  <a:lnTo>
                    <a:pt x="216" y="466"/>
                  </a:lnTo>
                  <a:lnTo>
                    <a:pt x="220" y="442"/>
                  </a:lnTo>
                  <a:lnTo>
                    <a:pt x="220" y="414"/>
                  </a:lnTo>
                  <a:lnTo>
                    <a:pt x="220" y="386"/>
                  </a:lnTo>
                  <a:lnTo>
                    <a:pt x="216" y="364"/>
                  </a:lnTo>
                  <a:lnTo>
                    <a:pt x="210" y="344"/>
                  </a:lnTo>
                  <a:lnTo>
                    <a:pt x="204" y="330"/>
                  </a:lnTo>
                  <a:lnTo>
                    <a:pt x="194" y="318"/>
                  </a:lnTo>
                  <a:lnTo>
                    <a:pt x="184" y="312"/>
                  </a:lnTo>
                  <a:lnTo>
                    <a:pt x="172" y="308"/>
                  </a:lnTo>
                  <a:lnTo>
                    <a:pt x="160" y="308"/>
                  </a:lnTo>
                  <a:lnTo>
                    <a:pt x="146" y="312"/>
                  </a:lnTo>
                  <a:lnTo>
                    <a:pt x="136" y="320"/>
                  </a:lnTo>
                  <a:lnTo>
                    <a:pt x="126" y="330"/>
                  </a:lnTo>
                  <a:lnTo>
                    <a:pt x="116" y="342"/>
                  </a:lnTo>
                  <a:lnTo>
                    <a:pt x="108" y="358"/>
                  </a:lnTo>
                  <a:lnTo>
                    <a:pt x="102" y="378"/>
                  </a:lnTo>
                  <a:lnTo>
                    <a:pt x="100" y="400"/>
                  </a:lnTo>
                  <a:lnTo>
                    <a:pt x="98" y="4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8" name="Freeform 2841"/>
            <p:cNvSpPr>
              <a:spLocks/>
            </p:cNvSpPr>
            <p:nvPr/>
          </p:nvSpPr>
          <p:spPr bwMode="auto">
            <a:xfrm>
              <a:off x="7653338" y="2160588"/>
              <a:ext cx="19050" cy="660400"/>
            </a:xfrm>
            <a:custGeom>
              <a:avLst/>
              <a:gdLst>
                <a:gd name="T0" fmla="*/ 2147483647 w 42"/>
                <a:gd name="T1" fmla="*/ 0 h 1462"/>
                <a:gd name="T2" fmla="*/ 2147483647 w 42"/>
                <a:gd name="T3" fmla="*/ 0 h 1462"/>
                <a:gd name="T4" fmla="*/ 0 w 42"/>
                <a:gd name="T5" fmla="*/ 2147483647 h 1462"/>
                <a:gd name="T6" fmla="*/ 0 w 42"/>
                <a:gd name="T7" fmla="*/ 2147483647 h 1462"/>
                <a:gd name="T8" fmla="*/ 0 w 42"/>
                <a:gd name="T9" fmla="*/ 2147483647 h 1462"/>
                <a:gd name="T10" fmla="*/ 0 w 42"/>
                <a:gd name="T11" fmla="*/ 2147483647 h 1462"/>
                <a:gd name="T12" fmla="*/ 2147483647 w 42"/>
                <a:gd name="T13" fmla="*/ 2147483647 h 1462"/>
                <a:gd name="T14" fmla="*/ 2147483647 w 42"/>
                <a:gd name="T15" fmla="*/ 2147483647 h 1462"/>
                <a:gd name="T16" fmla="*/ 2147483647 w 42"/>
                <a:gd name="T17" fmla="*/ 0 h 1462"/>
                <a:gd name="T18" fmla="*/ 2147483647 w 42"/>
                <a:gd name="T19" fmla="*/ 0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462"/>
                <a:gd name="T32" fmla="*/ 42 w 42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462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1462"/>
                  </a:lnTo>
                  <a:lnTo>
                    <a:pt x="42" y="1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9" name="Freeform 2842"/>
            <p:cNvSpPr>
              <a:spLocks/>
            </p:cNvSpPr>
            <p:nvPr/>
          </p:nvSpPr>
          <p:spPr bwMode="auto">
            <a:xfrm>
              <a:off x="7031038" y="2749550"/>
              <a:ext cx="17462" cy="158750"/>
            </a:xfrm>
            <a:custGeom>
              <a:avLst/>
              <a:gdLst>
                <a:gd name="T0" fmla="*/ 2147483647 w 40"/>
                <a:gd name="T1" fmla="*/ 0 h 352"/>
                <a:gd name="T2" fmla="*/ 2147483647 w 40"/>
                <a:gd name="T3" fmla="*/ 0 h 352"/>
                <a:gd name="T4" fmla="*/ 0 w 40"/>
                <a:gd name="T5" fmla="*/ 2147483647 h 352"/>
                <a:gd name="T6" fmla="*/ 0 w 40"/>
                <a:gd name="T7" fmla="*/ 2147483647 h 352"/>
                <a:gd name="T8" fmla="*/ 0 w 40"/>
                <a:gd name="T9" fmla="*/ 2147483647 h 352"/>
                <a:gd name="T10" fmla="*/ 0 w 40"/>
                <a:gd name="T11" fmla="*/ 2147483647 h 352"/>
                <a:gd name="T12" fmla="*/ 2147483647 w 40"/>
                <a:gd name="T13" fmla="*/ 2147483647 h 352"/>
                <a:gd name="T14" fmla="*/ 2147483647 w 40"/>
                <a:gd name="T15" fmla="*/ 2147483647 h 352"/>
                <a:gd name="T16" fmla="*/ 2147483647 w 40"/>
                <a:gd name="T17" fmla="*/ 0 h 352"/>
                <a:gd name="T18" fmla="*/ 2147483647 w 40"/>
                <a:gd name="T19" fmla="*/ 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2"/>
                <a:gd name="T32" fmla="*/ 40 w 40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2">
                  <a:moveTo>
                    <a:pt x="40" y="0"/>
                  </a:moveTo>
                  <a:lnTo>
                    <a:pt x="40" y="0"/>
                  </a:lnTo>
                  <a:lnTo>
                    <a:pt x="0" y="8"/>
                  </a:lnTo>
                  <a:lnTo>
                    <a:pt x="0" y="352"/>
                  </a:lnTo>
                  <a:lnTo>
                    <a:pt x="40" y="3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0" name="Freeform 2843"/>
            <p:cNvSpPr>
              <a:spLocks/>
            </p:cNvSpPr>
            <p:nvPr/>
          </p:nvSpPr>
          <p:spPr bwMode="auto">
            <a:xfrm>
              <a:off x="6927850" y="2798764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1" name="Freeform 2844"/>
            <p:cNvSpPr>
              <a:spLocks/>
            </p:cNvSpPr>
            <p:nvPr/>
          </p:nvSpPr>
          <p:spPr bwMode="auto">
            <a:xfrm>
              <a:off x="6877050" y="2857501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2" name="Freeform 2845"/>
            <p:cNvSpPr>
              <a:spLocks/>
            </p:cNvSpPr>
            <p:nvPr/>
          </p:nvSpPr>
          <p:spPr bwMode="auto">
            <a:xfrm>
              <a:off x="6980239" y="2841626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3" name="Freeform 2846"/>
            <p:cNvSpPr>
              <a:spLocks/>
            </p:cNvSpPr>
            <p:nvPr/>
          </p:nvSpPr>
          <p:spPr bwMode="auto">
            <a:xfrm>
              <a:off x="7137400" y="2768600"/>
              <a:ext cx="12700" cy="122238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4" name="Freeform 2847"/>
            <p:cNvSpPr>
              <a:spLocks/>
            </p:cNvSpPr>
            <p:nvPr/>
          </p:nvSpPr>
          <p:spPr bwMode="auto">
            <a:xfrm>
              <a:off x="7085014" y="2825751"/>
              <a:ext cx="14287" cy="74613"/>
            </a:xfrm>
            <a:custGeom>
              <a:avLst/>
              <a:gdLst>
                <a:gd name="T0" fmla="*/ 2147483647 w 32"/>
                <a:gd name="T1" fmla="*/ 0 h 164"/>
                <a:gd name="T2" fmla="*/ 2147483647 w 32"/>
                <a:gd name="T3" fmla="*/ 0 h 164"/>
                <a:gd name="T4" fmla="*/ 0 w 32"/>
                <a:gd name="T5" fmla="*/ 2147483647 h 164"/>
                <a:gd name="T6" fmla="*/ 0 w 32"/>
                <a:gd name="T7" fmla="*/ 2147483647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0 h 164"/>
                <a:gd name="T18" fmla="*/ 2147483647 w 32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5" name="Freeform 2848"/>
            <p:cNvSpPr>
              <a:spLocks/>
            </p:cNvSpPr>
            <p:nvPr/>
          </p:nvSpPr>
          <p:spPr bwMode="auto">
            <a:xfrm>
              <a:off x="7188200" y="2809876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6" name="Freeform 2849"/>
            <p:cNvSpPr>
              <a:spLocks/>
            </p:cNvSpPr>
            <p:nvPr/>
          </p:nvSpPr>
          <p:spPr bwMode="auto">
            <a:xfrm>
              <a:off x="7343775" y="2738439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7" name="Freeform 2850"/>
            <p:cNvSpPr>
              <a:spLocks/>
            </p:cNvSpPr>
            <p:nvPr/>
          </p:nvSpPr>
          <p:spPr bwMode="auto">
            <a:xfrm>
              <a:off x="7292975" y="2795589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8" name="Freeform 2851"/>
            <p:cNvSpPr>
              <a:spLocks/>
            </p:cNvSpPr>
            <p:nvPr/>
          </p:nvSpPr>
          <p:spPr bwMode="auto">
            <a:xfrm>
              <a:off x="7396164" y="2781301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9" name="Freeform 2852"/>
            <p:cNvSpPr>
              <a:spLocks/>
            </p:cNvSpPr>
            <p:nvPr/>
          </p:nvSpPr>
          <p:spPr bwMode="auto">
            <a:xfrm>
              <a:off x="7553325" y="270986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0" name="Freeform 2853"/>
            <p:cNvSpPr>
              <a:spLocks/>
            </p:cNvSpPr>
            <p:nvPr/>
          </p:nvSpPr>
          <p:spPr bwMode="auto">
            <a:xfrm>
              <a:off x="7500939" y="2768600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1" name="Freeform 2854"/>
            <p:cNvSpPr>
              <a:spLocks/>
            </p:cNvSpPr>
            <p:nvPr/>
          </p:nvSpPr>
          <p:spPr bwMode="auto">
            <a:xfrm>
              <a:off x="7604125" y="2754314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2" name="Freeform 2855"/>
            <p:cNvSpPr>
              <a:spLocks/>
            </p:cNvSpPr>
            <p:nvPr/>
          </p:nvSpPr>
          <p:spPr bwMode="auto">
            <a:xfrm>
              <a:off x="7446963" y="2689225"/>
              <a:ext cx="19050" cy="158750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3" name="Freeform 2856"/>
            <p:cNvSpPr>
              <a:spLocks/>
            </p:cNvSpPr>
            <p:nvPr/>
          </p:nvSpPr>
          <p:spPr bwMode="auto">
            <a:xfrm>
              <a:off x="7237413" y="2667000"/>
              <a:ext cx="19050" cy="209550"/>
            </a:xfrm>
            <a:custGeom>
              <a:avLst/>
              <a:gdLst>
                <a:gd name="T0" fmla="*/ 2147483647 w 42"/>
                <a:gd name="T1" fmla="*/ 0 h 464"/>
                <a:gd name="T2" fmla="*/ 2147483647 w 42"/>
                <a:gd name="T3" fmla="*/ 0 h 464"/>
                <a:gd name="T4" fmla="*/ 0 w 42"/>
                <a:gd name="T5" fmla="*/ 2147483647 h 464"/>
                <a:gd name="T6" fmla="*/ 0 w 42"/>
                <a:gd name="T7" fmla="*/ 2147483647 h 464"/>
                <a:gd name="T8" fmla="*/ 0 w 42"/>
                <a:gd name="T9" fmla="*/ 2147483647 h 464"/>
                <a:gd name="T10" fmla="*/ 0 w 42"/>
                <a:gd name="T11" fmla="*/ 2147483647 h 464"/>
                <a:gd name="T12" fmla="*/ 2147483647 w 42"/>
                <a:gd name="T13" fmla="*/ 2147483647 h 464"/>
                <a:gd name="T14" fmla="*/ 2147483647 w 42"/>
                <a:gd name="T15" fmla="*/ 2147483647 h 464"/>
                <a:gd name="T16" fmla="*/ 2147483647 w 42"/>
                <a:gd name="T17" fmla="*/ 0 h 464"/>
                <a:gd name="T18" fmla="*/ 2147483647 w 42"/>
                <a:gd name="T19" fmla="*/ 0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4"/>
                <a:gd name="T32" fmla="*/ 42 w 42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4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4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4" name="Freeform 2857"/>
            <p:cNvSpPr>
              <a:spLocks/>
            </p:cNvSpPr>
            <p:nvPr/>
          </p:nvSpPr>
          <p:spPr bwMode="auto">
            <a:xfrm>
              <a:off x="7031038" y="2246313"/>
              <a:ext cx="17462" cy="157162"/>
            </a:xfrm>
            <a:custGeom>
              <a:avLst/>
              <a:gdLst>
                <a:gd name="T0" fmla="*/ 2147483647 w 40"/>
                <a:gd name="T1" fmla="*/ 0 h 350"/>
                <a:gd name="T2" fmla="*/ 2147483647 w 40"/>
                <a:gd name="T3" fmla="*/ 0 h 350"/>
                <a:gd name="T4" fmla="*/ 0 w 40"/>
                <a:gd name="T5" fmla="*/ 2147483647 h 350"/>
                <a:gd name="T6" fmla="*/ 0 w 40"/>
                <a:gd name="T7" fmla="*/ 2147483647 h 350"/>
                <a:gd name="T8" fmla="*/ 0 w 40"/>
                <a:gd name="T9" fmla="*/ 2147483647 h 350"/>
                <a:gd name="T10" fmla="*/ 0 w 40"/>
                <a:gd name="T11" fmla="*/ 2147483647 h 350"/>
                <a:gd name="T12" fmla="*/ 2147483647 w 40"/>
                <a:gd name="T13" fmla="*/ 2147483647 h 350"/>
                <a:gd name="T14" fmla="*/ 2147483647 w 40"/>
                <a:gd name="T15" fmla="*/ 2147483647 h 350"/>
                <a:gd name="T16" fmla="*/ 2147483647 w 40"/>
                <a:gd name="T17" fmla="*/ 0 h 350"/>
                <a:gd name="T18" fmla="*/ 2147483647 w 40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350"/>
                <a:gd name="T32" fmla="*/ 40 w 40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350">
                  <a:moveTo>
                    <a:pt x="40" y="0"/>
                  </a:moveTo>
                  <a:lnTo>
                    <a:pt x="40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0" y="34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5" name="Freeform 2858"/>
            <p:cNvSpPr>
              <a:spLocks/>
            </p:cNvSpPr>
            <p:nvPr/>
          </p:nvSpPr>
          <p:spPr bwMode="auto">
            <a:xfrm>
              <a:off x="6927850" y="2262188"/>
              <a:ext cx="14288" cy="125412"/>
            </a:xfrm>
            <a:custGeom>
              <a:avLst/>
              <a:gdLst>
                <a:gd name="T0" fmla="*/ 2147483647 w 32"/>
                <a:gd name="T1" fmla="*/ 0 h 276"/>
                <a:gd name="T2" fmla="*/ 2147483647 w 32"/>
                <a:gd name="T3" fmla="*/ 0 h 276"/>
                <a:gd name="T4" fmla="*/ 0 w 32"/>
                <a:gd name="T5" fmla="*/ 2147483647 h 276"/>
                <a:gd name="T6" fmla="*/ 0 w 32"/>
                <a:gd name="T7" fmla="*/ 2147483647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0 h 276"/>
                <a:gd name="T18" fmla="*/ 2147483647 w 32"/>
                <a:gd name="T19" fmla="*/ 0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0"/>
                  </a:moveTo>
                  <a:lnTo>
                    <a:pt x="32" y="0"/>
                  </a:lnTo>
                  <a:lnTo>
                    <a:pt x="0" y="6"/>
                  </a:lnTo>
                  <a:lnTo>
                    <a:pt x="0" y="276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6" name="Freeform 2859"/>
            <p:cNvSpPr>
              <a:spLocks/>
            </p:cNvSpPr>
            <p:nvPr/>
          </p:nvSpPr>
          <p:spPr bwMode="auto">
            <a:xfrm>
              <a:off x="6877050" y="22717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7" name="Freeform 2860"/>
            <p:cNvSpPr>
              <a:spLocks/>
            </p:cNvSpPr>
            <p:nvPr/>
          </p:nvSpPr>
          <p:spPr bwMode="auto">
            <a:xfrm>
              <a:off x="6980239" y="2254251"/>
              <a:ext cx="14287" cy="74613"/>
            </a:xfrm>
            <a:custGeom>
              <a:avLst/>
              <a:gdLst>
                <a:gd name="T0" fmla="*/ 2147483647 w 30"/>
                <a:gd name="T1" fmla="*/ 0 h 164"/>
                <a:gd name="T2" fmla="*/ 2147483647 w 30"/>
                <a:gd name="T3" fmla="*/ 0 h 164"/>
                <a:gd name="T4" fmla="*/ 0 w 30"/>
                <a:gd name="T5" fmla="*/ 2147483647 h 164"/>
                <a:gd name="T6" fmla="*/ 0 w 30"/>
                <a:gd name="T7" fmla="*/ 2147483647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0 h 164"/>
                <a:gd name="T18" fmla="*/ 2147483647 w 30"/>
                <a:gd name="T19" fmla="*/ 0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0" y="164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8" name="Freeform 2861"/>
            <p:cNvSpPr>
              <a:spLocks/>
            </p:cNvSpPr>
            <p:nvPr/>
          </p:nvSpPr>
          <p:spPr bwMode="auto">
            <a:xfrm>
              <a:off x="7137400" y="2230439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9" name="Freeform 2862"/>
            <p:cNvSpPr>
              <a:spLocks/>
            </p:cNvSpPr>
            <p:nvPr/>
          </p:nvSpPr>
          <p:spPr bwMode="auto">
            <a:xfrm>
              <a:off x="7085014" y="2238376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0" name="Freeform 2863"/>
            <p:cNvSpPr>
              <a:spLocks/>
            </p:cNvSpPr>
            <p:nvPr/>
          </p:nvSpPr>
          <p:spPr bwMode="auto">
            <a:xfrm>
              <a:off x="7188200" y="2224089"/>
              <a:ext cx="14288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1" name="Freeform 2864"/>
            <p:cNvSpPr>
              <a:spLocks/>
            </p:cNvSpPr>
            <p:nvPr/>
          </p:nvSpPr>
          <p:spPr bwMode="auto">
            <a:xfrm>
              <a:off x="7343775" y="2200276"/>
              <a:ext cx="14288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2" name="Freeform 2865"/>
            <p:cNvSpPr>
              <a:spLocks/>
            </p:cNvSpPr>
            <p:nvPr/>
          </p:nvSpPr>
          <p:spPr bwMode="auto">
            <a:xfrm>
              <a:off x="7292975" y="2208214"/>
              <a:ext cx="12700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3" name="Freeform 2866"/>
            <p:cNvSpPr>
              <a:spLocks/>
            </p:cNvSpPr>
            <p:nvPr/>
          </p:nvSpPr>
          <p:spPr bwMode="auto">
            <a:xfrm>
              <a:off x="7396164" y="2193926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4" name="Freeform 2867"/>
            <p:cNvSpPr>
              <a:spLocks/>
            </p:cNvSpPr>
            <p:nvPr/>
          </p:nvSpPr>
          <p:spPr bwMode="auto">
            <a:xfrm>
              <a:off x="7553325" y="2173289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5" name="Freeform 2868"/>
            <p:cNvSpPr>
              <a:spLocks/>
            </p:cNvSpPr>
            <p:nvPr/>
          </p:nvSpPr>
          <p:spPr bwMode="auto">
            <a:xfrm>
              <a:off x="7500939" y="2179639"/>
              <a:ext cx="14287" cy="73025"/>
            </a:xfrm>
            <a:custGeom>
              <a:avLst/>
              <a:gdLst>
                <a:gd name="T0" fmla="*/ 2147483647 w 32"/>
                <a:gd name="T1" fmla="*/ 0 h 162"/>
                <a:gd name="T2" fmla="*/ 2147483647 w 32"/>
                <a:gd name="T3" fmla="*/ 0 h 162"/>
                <a:gd name="T4" fmla="*/ 0 w 32"/>
                <a:gd name="T5" fmla="*/ 2147483647 h 162"/>
                <a:gd name="T6" fmla="*/ 0 w 32"/>
                <a:gd name="T7" fmla="*/ 2147483647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0 h 162"/>
                <a:gd name="T18" fmla="*/ 2147483647 w 32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6" name="Freeform 2869"/>
            <p:cNvSpPr>
              <a:spLocks/>
            </p:cNvSpPr>
            <p:nvPr/>
          </p:nvSpPr>
          <p:spPr bwMode="auto">
            <a:xfrm>
              <a:off x="7604125" y="2166939"/>
              <a:ext cx="14288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7" name="Freeform 2870"/>
            <p:cNvSpPr>
              <a:spLocks/>
            </p:cNvSpPr>
            <p:nvPr/>
          </p:nvSpPr>
          <p:spPr bwMode="auto">
            <a:xfrm>
              <a:off x="7446963" y="2185988"/>
              <a:ext cx="19050" cy="158750"/>
            </a:xfrm>
            <a:custGeom>
              <a:avLst/>
              <a:gdLst>
                <a:gd name="T0" fmla="*/ 2147483647 w 42"/>
                <a:gd name="T1" fmla="*/ 0 h 350"/>
                <a:gd name="T2" fmla="*/ 2147483647 w 42"/>
                <a:gd name="T3" fmla="*/ 0 h 350"/>
                <a:gd name="T4" fmla="*/ 0 w 42"/>
                <a:gd name="T5" fmla="*/ 2147483647 h 350"/>
                <a:gd name="T6" fmla="*/ 0 w 42"/>
                <a:gd name="T7" fmla="*/ 2147483647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0 h 350"/>
                <a:gd name="T18" fmla="*/ 2147483647 w 42"/>
                <a:gd name="T19" fmla="*/ 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350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8" name="Freeform 2871"/>
            <p:cNvSpPr>
              <a:spLocks/>
            </p:cNvSpPr>
            <p:nvPr/>
          </p:nvSpPr>
          <p:spPr bwMode="auto">
            <a:xfrm>
              <a:off x="7237413" y="2216151"/>
              <a:ext cx="19050" cy="207963"/>
            </a:xfrm>
            <a:custGeom>
              <a:avLst/>
              <a:gdLst>
                <a:gd name="T0" fmla="*/ 2147483647 w 42"/>
                <a:gd name="T1" fmla="*/ 0 h 464"/>
                <a:gd name="T2" fmla="*/ 2147483647 w 42"/>
                <a:gd name="T3" fmla="*/ 0 h 464"/>
                <a:gd name="T4" fmla="*/ 0 w 42"/>
                <a:gd name="T5" fmla="*/ 2147483647 h 464"/>
                <a:gd name="T6" fmla="*/ 0 w 42"/>
                <a:gd name="T7" fmla="*/ 2147483647 h 464"/>
                <a:gd name="T8" fmla="*/ 0 w 42"/>
                <a:gd name="T9" fmla="*/ 2147483647 h 464"/>
                <a:gd name="T10" fmla="*/ 0 w 42"/>
                <a:gd name="T11" fmla="*/ 2147483647 h 464"/>
                <a:gd name="T12" fmla="*/ 2147483647 w 42"/>
                <a:gd name="T13" fmla="*/ 2147483647 h 464"/>
                <a:gd name="T14" fmla="*/ 2147483647 w 42"/>
                <a:gd name="T15" fmla="*/ 2147483647 h 464"/>
                <a:gd name="T16" fmla="*/ 2147483647 w 42"/>
                <a:gd name="T17" fmla="*/ 0 h 464"/>
                <a:gd name="T18" fmla="*/ 2147483647 w 42"/>
                <a:gd name="T19" fmla="*/ 0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64"/>
                <a:gd name="T32" fmla="*/ 42 w 42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64">
                  <a:moveTo>
                    <a:pt x="42" y="0"/>
                  </a:moveTo>
                  <a:lnTo>
                    <a:pt x="42" y="0"/>
                  </a:lnTo>
                  <a:lnTo>
                    <a:pt x="0" y="6"/>
                  </a:lnTo>
                  <a:lnTo>
                    <a:pt x="0" y="464"/>
                  </a:lnTo>
                  <a:lnTo>
                    <a:pt x="42" y="45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0" name="Freeform 2873"/>
            <p:cNvSpPr>
              <a:spLocks/>
            </p:cNvSpPr>
            <p:nvPr/>
          </p:nvSpPr>
          <p:spPr bwMode="auto">
            <a:xfrm>
              <a:off x="8486775" y="2093913"/>
              <a:ext cx="19050" cy="658812"/>
            </a:xfrm>
            <a:custGeom>
              <a:avLst/>
              <a:gdLst>
                <a:gd name="T0" fmla="*/ 2147483647 w 40"/>
                <a:gd name="T1" fmla="*/ 0 h 1460"/>
                <a:gd name="T2" fmla="*/ 2147483647 w 40"/>
                <a:gd name="T3" fmla="*/ 0 h 1460"/>
                <a:gd name="T4" fmla="*/ 0 w 40"/>
                <a:gd name="T5" fmla="*/ 2147483647 h 1460"/>
                <a:gd name="T6" fmla="*/ 0 w 40"/>
                <a:gd name="T7" fmla="*/ 2147483647 h 1460"/>
                <a:gd name="T8" fmla="*/ 0 w 40"/>
                <a:gd name="T9" fmla="*/ 2147483647 h 1460"/>
                <a:gd name="T10" fmla="*/ 0 w 40"/>
                <a:gd name="T11" fmla="*/ 2147483647 h 1460"/>
                <a:gd name="T12" fmla="*/ 2147483647 w 40"/>
                <a:gd name="T13" fmla="*/ 2147483647 h 1460"/>
                <a:gd name="T14" fmla="*/ 2147483647 w 40"/>
                <a:gd name="T15" fmla="*/ 2147483647 h 1460"/>
                <a:gd name="T16" fmla="*/ 2147483647 w 40"/>
                <a:gd name="T17" fmla="*/ 0 h 1460"/>
                <a:gd name="T18" fmla="*/ 2147483647 w 40"/>
                <a:gd name="T19" fmla="*/ 0 h 1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0"/>
                <a:gd name="T32" fmla="*/ 40 w 40"/>
                <a:gd name="T33" fmla="*/ 1460 h 1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0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1460"/>
                  </a:lnTo>
                  <a:lnTo>
                    <a:pt x="40" y="14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1" name="Freeform 2874"/>
            <p:cNvSpPr>
              <a:spLocks/>
            </p:cNvSpPr>
            <p:nvPr/>
          </p:nvSpPr>
          <p:spPr bwMode="auto">
            <a:xfrm>
              <a:off x="7862888" y="2641601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2" name="Freeform 2875"/>
            <p:cNvSpPr>
              <a:spLocks/>
            </p:cNvSpPr>
            <p:nvPr/>
          </p:nvSpPr>
          <p:spPr bwMode="auto">
            <a:xfrm>
              <a:off x="7759701" y="2686051"/>
              <a:ext cx="15875" cy="123825"/>
            </a:xfrm>
            <a:custGeom>
              <a:avLst/>
              <a:gdLst>
                <a:gd name="T0" fmla="*/ 2147483647 w 32"/>
                <a:gd name="T1" fmla="*/ 0 h 274"/>
                <a:gd name="T2" fmla="*/ 2147483647 w 32"/>
                <a:gd name="T3" fmla="*/ 0 h 274"/>
                <a:gd name="T4" fmla="*/ 0 w 32"/>
                <a:gd name="T5" fmla="*/ 2147483647 h 274"/>
                <a:gd name="T6" fmla="*/ 0 w 32"/>
                <a:gd name="T7" fmla="*/ 2147483647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0 h 274"/>
                <a:gd name="T18" fmla="*/ 2147483647 w 32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3" name="Freeform 2876"/>
            <p:cNvSpPr>
              <a:spLocks/>
            </p:cNvSpPr>
            <p:nvPr/>
          </p:nvSpPr>
          <p:spPr bwMode="auto">
            <a:xfrm>
              <a:off x="7708900" y="2743200"/>
              <a:ext cx="14288" cy="71438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4" name="Freeform 2877"/>
            <p:cNvSpPr>
              <a:spLocks/>
            </p:cNvSpPr>
            <p:nvPr/>
          </p:nvSpPr>
          <p:spPr bwMode="auto">
            <a:xfrm>
              <a:off x="7812089" y="2730501"/>
              <a:ext cx="14287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" name="Freeform 2878"/>
            <p:cNvSpPr>
              <a:spLocks/>
            </p:cNvSpPr>
            <p:nvPr/>
          </p:nvSpPr>
          <p:spPr bwMode="auto">
            <a:xfrm>
              <a:off x="7969250" y="2665414"/>
              <a:ext cx="12700" cy="123825"/>
            </a:xfrm>
            <a:custGeom>
              <a:avLst/>
              <a:gdLst>
                <a:gd name="T0" fmla="*/ 2147483647 w 30"/>
                <a:gd name="T1" fmla="*/ 0 h 274"/>
                <a:gd name="T2" fmla="*/ 2147483647 w 30"/>
                <a:gd name="T3" fmla="*/ 0 h 274"/>
                <a:gd name="T4" fmla="*/ 0 w 30"/>
                <a:gd name="T5" fmla="*/ 2147483647 h 274"/>
                <a:gd name="T6" fmla="*/ 0 w 30"/>
                <a:gd name="T7" fmla="*/ 2147483647 h 274"/>
                <a:gd name="T8" fmla="*/ 0 w 30"/>
                <a:gd name="T9" fmla="*/ 2147483647 h 274"/>
                <a:gd name="T10" fmla="*/ 0 w 30"/>
                <a:gd name="T11" fmla="*/ 2147483647 h 274"/>
                <a:gd name="T12" fmla="*/ 2147483647 w 30"/>
                <a:gd name="T13" fmla="*/ 2147483647 h 274"/>
                <a:gd name="T14" fmla="*/ 2147483647 w 30"/>
                <a:gd name="T15" fmla="*/ 2147483647 h 274"/>
                <a:gd name="T16" fmla="*/ 2147483647 w 30"/>
                <a:gd name="T17" fmla="*/ 0 h 274"/>
                <a:gd name="T18" fmla="*/ 2147483647 w 3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4"/>
                <a:gd name="T32" fmla="*/ 30 w 3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4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274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6" name="Freeform 2879"/>
            <p:cNvSpPr>
              <a:spLocks/>
            </p:cNvSpPr>
            <p:nvPr/>
          </p:nvSpPr>
          <p:spPr bwMode="auto">
            <a:xfrm>
              <a:off x="7916864" y="2720975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7" name="Freeform 2880"/>
            <p:cNvSpPr>
              <a:spLocks/>
            </p:cNvSpPr>
            <p:nvPr/>
          </p:nvSpPr>
          <p:spPr bwMode="auto">
            <a:xfrm>
              <a:off x="8020050" y="2711450"/>
              <a:ext cx="14288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8" name="Freeform 2881"/>
            <p:cNvSpPr>
              <a:spLocks/>
            </p:cNvSpPr>
            <p:nvPr/>
          </p:nvSpPr>
          <p:spPr bwMode="auto">
            <a:xfrm>
              <a:off x="8177214" y="2647951"/>
              <a:ext cx="14287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6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9" name="Freeform 2882"/>
            <p:cNvSpPr>
              <a:spLocks/>
            </p:cNvSpPr>
            <p:nvPr/>
          </p:nvSpPr>
          <p:spPr bwMode="auto">
            <a:xfrm>
              <a:off x="8124825" y="2703514"/>
              <a:ext cx="14288" cy="71437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0" name="Freeform 2883"/>
            <p:cNvSpPr>
              <a:spLocks/>
            </p:cNvSpPr>
            <p:nvPr/>
          </p:nvSpPr>
          <p:spPr bwMode="auto">
            <a:xfrm>
              <a:off x="8229600" y="2695576"/>
              <a:ext cx="12700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1" name="Freeform 2884"/>
            <p:cNvSpPr>
              <a:spLocks/>
            </p:cNvSpPr>
            <p:nvPr/>
          </p:nvSpPr>
          <p:spPr bwMode="auto">
            <a:xfrm>
              <a:off x="8385175" y="2636838"/>
              <a:ext cx="12700" cy="120650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2147483647 h 270"/>
                <a:gd name="T6" fmla="*/ 0 w 30"/>
                <a:gd name="T7" fmla="*/ 2147483647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2" name="Freeform 2885"/>
            <p:cNvSpPr>
              <a:spLocks/>
            </p:cNvSpPr>
            <p:nvPr/>
          </p:nvSpPr>
          <p:spPr bwMode="auto">
            <a:xfrm>
              <a:off x="8332789" y="2689225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3" name="Freeform 2886"/>
            <p:cNvSpPr>
              <a:spLocks/>
            </p:cNvSpPr>
            <p:nvPr/>
          </p:nvSpPr>
          <p:spPr bwMode="auto">
            <a:xfrm>
              <a:off x="8437563" y="2684464"/>
              <a:ext cx="12700" cy="71437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4" name="Freeform 2887"/>
            <p:cNvSpPr>
              <a:spLocks/>
            </p:cNvSpPr>
            <p:nvPr/>
          </p:nvSpPr>
          <p:spPr bwMode="auto">
            <a:xfrm>
              <a:off x="8278813" y="2608264"/>
              <a:ext cx="19050" cy="155575"/>
            </a:xfrm>
            <a:custGeom>
              <a:avLst/>
              <a:gdLst>
                <a:gd name="T0" fmla="*/ 2147483647 w 42"/>
                <a:gd name="T1" fmla="*/ 0 h 346"/>
                <a:gd name="T2" fmla="*/ 2147483647 w 42"/>
                <a:gd name="T3" fmla="*/ 0 h 346"/>
                <a:gd name="T4" fmla="*/ 0 w 42"/>
                <a:gd name="T5" fmla="*/ 2147483647 h 346"/>
                <a:gd name="T6" fmla="*/ 0 w 42"/>
                <a:gd name="T7" fmla="*/ 2147483647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0 h 346"/>
                <a:gd name="T18" fmla="*/ 2147483647 w 42"/>
                <a:gd name="T19" fmla="*/ 0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0"/>
                  </a:moveTo>
                  <a:lnTo>
                    <a:pt x="42" y="0"/>
                  </a:lnTo>
                  <a:lnTo>
                    <a:pt x="0" y="2"/>
                  </a:lnTo>
                  <a:lnTo>
                    <a:pt x="0" y="346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5" name="Freeform 2888"/>
            <p:cNvSpPr>
              <a:spLocks/>
            </p:cNvSpPr>
            <p:nvPr/>
          </p:nvSpPr>
          <p:spPr bwMode="auto">
            <a:xfrm>
              <a:off x="8070851" y="2571751"/>
              <a:ext cx="17463" cy="207963"/>
            </a:xfrm>
            <a:custGeom>
              <a:avLst/>
              <a:gdLst>
                <a:gd name="T0" fmla="*/ 2147483647 w 40"/>
                <a:gd name="T1" fmla="*/ 0 h 462"/>
                <a:gd name="T2" fmla="*/ 2147483647 w 40"/>
                <a:gd name="T3" fmla="*/ 0 h 462"/>
                <a:gd name="T4" fmla="*/ 0 w 40"/>
                <a:gd name="T5" fmla="*/ 2147483647 h 462"/>
                <a:gd name="T6" fmla="*/ 0 w 40"/>
                <a:gd name="T7" fmla="*/ 2147483647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0 h 462"/>
                <a:gd name="T18" fmla="*/ 2147483647 w 40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462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6" name="Freeform 2889"/>
            <p:cNvSpPr>
              <a:spLocks/>
            </p:cNvSpPr>
            <p:nvPr/>
          </p:nvSpPr>
          <p:spPr bwMode="auto">
            <a:xfrm>
              <a:off x="7862888" y="2138363"/>
              <a:ext cx="19050" cy="157162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7" name="Freeform 2890"/>
            <p:cNvSpPr>
              <a:spLocks/>
            </p:cNvSpPr>
            <p:nvPr/>
          </p:nvSpPr>
          <p:spPr bwMode="auto">
            <a:xfrm>
              <a:off x="7759701" y="2149475"/>
              <a:ext cx="15875" cy="122238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8" name="Freeform 2891"/>
            <p:cNvSpPr>
              <a:spLocks/>
            </p:cNvSpPr>
            <p:nvPr/>
          </p:nvSpPr>
          <p:spPr bwMode="auto">
            <a:xfrm>
              <a:off x="7708900" y="2155826"/>
              <a:ext cx="14288" cy="73025"/>
            </a:xfrm>
            <a:custGeom>
              <a:avLst/>
              <a:gdLst>
                <a:gd name="T0" fmla="*/ 2147483647 w 30"/>
                <a:gd name="T1" fmla="*/ 0 h 162"/>
                <a:gd name="T2" fmla="*/ 2147483647 w 30"/>
                <a:gd name="T3" fmla="*/ 0 h 162"/>
                <a:gd name="T4" fmla="*/ 0 w 30"/>
                <a:gd name="T5" fmla="*/ 2147483647 h 162"/>
                <a:gd name="T6" fmla="*/ 0 w 30"/>
                <a:gd name="T7" fmla="*/ 2147483647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0 h 162"/>
                <a:gd name="T18" fmla="*/ 2147483647 w 30"/>
                <a:gd name="T19" fmla="*/ 0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0"/>
                  </a:moveTo>
                  <a:lnTo>
                    <a:pt x="30" y="0"/>
                  </a:lnTo>
                  <a:lnTo>
                    <a:pt x="0" y="4"/>
                  </a:lnTo>
                  <a:lnTo>
                    <a:pt x="0" y="162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9" name="Freeform 2892"/>
            <p:cNvSpPr>
              <a:spLocks/>
            </p:cNvSpPr>
            <p:nvPr/>
          </p:nvSpPr>
          <p:spPr bwMode="auto">
            <a:xfrm>
              <a:off x="7812089" y="2144714"/>
              <a:ext cx="14287" cy="71437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0" name="Freeform 2893"/>
            <p:cNvSpPr>
              <a:spLocks/>
            </p:cNvSpPr>
            <p:nvPr/>
          </p:nvSpPr>
          <p:spPr bwMode="auto">
            <a:xfrm>
              <a:off x="7969250" y="2128839"/>
              <a:ext cx="12700" cy="122237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1" name="Freeform 2894"/>
            <p:cNvSpPr>
              <a:spLocks/>
            </p:cNvSpPr>
            <p:nvPr/>
          </p:nvSpPr>
          <p:spPr bwMode="auto">
            <a:xfrm>
              <a:off x="7916864" y="2133600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4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2" name="Freeform 2895"/>
            <p:cNvSpPr>
              <a:spLocks/>
            </p:cNvSpPr>
            <p:nvPr/>
          </p:nvSpPr>
          <p:spPr bwMode="auto">
            <a:xfrm>
              <a:off x="8020050" y="2124076"/>
              <a:ext cx="14288" cy="73025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3" name="Freeform 2896"/>
            <p:cNvSpPr>
              <a:spLocks/>
            </p:cNvSpPr>
            <p:nvPr/>
          </p:nvSpPr>
          <p:spPr bwMode="auto">
            <a:xfrm>
              <a:off x="8177214" y="2111376"/>
              <a:ext cx="14287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4" name="Freeform 2897"/>
            <p:cNvSpPr>
              <a:spLocks/>
            </p:cNvSpPr>
            <p:nvPr/>
          </p:nvSpPr>
          <p:spPr bwMode="auto">
            <a:xfrm>
              <a:off x="8124825" y="2114551"/>
              <a:ext cx="14288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5" name="Freeform 2898"/>
            <p:cNvSpPr>
              <a:spLocks/>
            </p:cNvSpPr>
            <p:nvPr/>
          </p:nvSpPr>
          <p:spPr bwMode="auto">
            <a:xfrm>
              <a:off x="8229600" y="2108200"/>
              <a:ext cx="12700" cy="71438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6" name="Freeform 2899"/>
            <p:cNvSpPr>
              <a:spLocks/>
            </p:cNvSpPr>
            <p:nvPr/>
          </p:nvSpPr>
          <p:spPr bwMode="auto">
            <a:xfrm>
              <a:off x="8385175" y="2098676"/>
              <a:ext cx="12700" cy="123825"/>
            </a:xfrm>
            <a:custGeom>
              <a:avLst/>
              <a:gdLst>
                <a:gd name="T0" fmla="*/ 2147483647 w 30"/>
                <a:gd name="T1" fmla="*/ 0 h 272"/>
                <a:gd name="T2" fmla="*/ 2147483647 w 30"/>
                <a:gd name="T3" fmla="*/ 0 h 272"/>
                <a:gd name="T4" fmla="*/ 0 w 30"/>
                <a:gd name="T5" fmla="*/ 2147483647 h 272"/>
                <a:gd name="T6" fmla="*/ 0 w 30"/>
                <a:gd name="T7" fmla="*/ 2147483647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0 h 272"/>
                <a:gd name="T18" fmla="*/ 2147483647 w 30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7" name="Freeform 2900"/>
            <p:cNvSpPr>
              <a:spLocks/>
            </p:cNvSpPr>
            <p:nvPr/>
          </p:nvSpPr>
          <p:spPr bwMode="auto">
            <a:xfrm>
              <a:off x="8332789" y="2101850"/>
              <a:ext cx="14287" cy="71438"/>
            </a:xfrm>
            <a:custGeom>
              <a:avLst/>
              <a:gdLst>
                <a:gd name="T0" fmla="*/ 2147483647 w 32"/>
                <a:gd name="T1" fmla="*/ 0 h 160"/>
                <a:gd name="T2" fmla="*/ 2147483647 w 32"/>
                <a:gd name="T3" fmla="*/ 0 h 160"/>
                <a:gd name="T4" fmla="*/ 0 w 32"/>
                <a:gd name="T5" fmla="*/ 2147483647 h 160"/>
                <a:gd name="T6" fmla="*/ 0 w 32"/>
                <a:gd name="T7" fmla="*/ 2147483647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0 h 160"/>
                <a:gd name="T18" fmla="*/ 2147483647 w 32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8" name="Freeform 2901"/>
            <p:cNvSpPr>
              <a:spLocks/>
            </p:cNvSpPr>
            <p:nvPr/>
          </p:nvSpPr>
          <p:spPr bwMode="auto">
            <a:xfrm>
              <a:off x="8437563" y="2097089"/>
              <a:ext cx="12700" cy="71437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9" name="Freeform 2902"/>
            <p:cNvSpPr>
              <a:spLocks/>
            </p:cNvSpPr>
            <p:nvPr/>
          </p:nvSpPr>
          <p:spPr bwMode="auto">
            <a:xfrm>
              <a:off x="8278813" y="2105026"/>
              <a:ext cx="19050" cy="157163"/>
            </a:xfrm>
            <a:custGeom>
              <a:avLst/>
              <a:gdLst>
                <a:gd name="T0" fmla="*/ 2147483647 w 42"/>
                <a:gd name="T1" fmla="*/ 0 h 348"/>
                <a:gd name="T2" fmla="*/ 2147483647 w 42"/>
                <a:gd name="T3" fmla="*/ 0 h 348"/>
                <a:gd name="T4" fmla="*/ 0 w 42"/>
                <a:gd name="T5" fmla="*/ 2147483647 h 348"/>
                <a:gd name="T6" fmla="*/ 0 w 42"/>
                <a:gd name="T7" fmla="*/ 2147483647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0 h 348"/>
                <a:gd name="T18" fmla="*/ 2147483647 w 42"/>
                <a:gd name="T19" fmla="*/ 0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0"/>
                  </a:moveTo>
                  <a:lnTo>
                    <a:pt x="42" y="0"/>
                  </a:lnTo>
                  <a:lnTo>
                    <a:pt x="0" y="4"/>
                  </a:lnTo>
                  <a:lnTo>
                    <a:pt x="0" y="348"/>
                  </a:lnTo>
                  <a:lnTo>
                    <a:pt x="42" y="34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Freeform 2903"/>
            <p:cNvSpPr>
              <a:spLocks/>
            </p:cNvSpPr>
            <p:nvPr/>
          </p:nvSpPr>
          <p:spPr bwMode="auto">
            <a:xfrm>
              <a:off x="8070851" y="2119313"/>
              <a:ext cx="17463" cy="209550"/>
            </a:xfrm>
            <a:custGeom>
              <a:avLst/>
              <a:gdLst>
                <a:gd name="T0" fmla="*/ 2147483647 w 40"/>
                <a:gd name="T1" fmla="*/ 0 h 462"/>
                <a:gd name="T2" fmla="*/ 2147483647 w 40"/>
                <a:gd name="T3" fmla="*/ 0 h 462"/>
                <a:gd name="T4" fmla="*/ 0 w 40"/>
                <a:gd name="T5" fmla="*/ 2147483647 h 462"/>
                <a:gd name="T6" fmla="*/ 0 w 40"/>
                <a:gd name="T7" fmla="*/ 2147483647 h 462"/>
                <a:gd name="T8" fmla="*/ 0 w 40"/>
                <a:gd name="T9" fmla="*/ 2147483647 h 462"/>
                <a:gd name="T10" fmla="*/ 0 w 40"/>
                <a:gd name="T11" fmla="*/ 2147483647 h 462"/>
                <a:gd name="T12" fmla="*/ 2147483647 w 40"/>
                <a:gd name="T13" fmla="*/ 2147483647 h 462"/>
                <a:gd name="T14" fmla="*/ 2147483647 w 40"/>
                <a:gd name="T15" fmla="*/ 2147483647 h 462"/>
                <a:gd name="T16" fmla="*/ 2147483647 w 40"/>
                <a:gd name="T17" fmla="*/ 0 h 462"/>
                <a:gd name="T18" fmla="*/ 2147483647 w 40"/>
                <a:gd name="T19" fmla="*/ 0 h 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2"/>
                <a:gd name="T32" fmla="*/ 40 w 40"/>
                <a:gd name="T33" fmla="*/ 462 h 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2">
                  <a:moveTo>
                    <a:pt x="40" y="0"/>
                  </a:moveTo>
                  <a:lnTo>
                    <a:pt x="40" y="0"/>
                  </a:lnTo>
                  <a:lnTo>
                    <a:pt x="0" y="2"/>
                  </a:lnTo>
                  <a:lnTo>
                    <a:pt x="0" y="462"/>
                  </a:lnTo>
                  <a:lnTo>
                    <a:pt x="40" y="45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Freeform 2904"/>
            <p:cNvSpPr>
              <a:spLocks noEditPoints="1"/>
            </p:cNvSpPr>
            <p:nvPr/>
          </p:nvSpPr>
          <p:spPr bwMode="auto">
            <a:xfrm>
              <a:off x="8321676" y="2317751"/>
              <a:ext cx="136525" cy="282575"/>
            </a:xfrm>
            <a:custGeom>
              <a:avLst/>
              <a:gdLst>
                <a:gd name="T0" fmla="*/ 2147483647 w 304"/>
                <a:gd name="T1" fmla="*/ 2147483647 h 628"/>
                <a:gd name="T2" fmla="*/ 2147483647 w 304"/>
                <a:gd name="T3" fmla="*/ 2147483647 h 628"/>
                <a:gd name="T4" fmla="*/ 2147483647 w 304"/>
                <a:gd name="T5" fmla="*/ 2147483647 h 628"/>
                <a:gd name="T6" fmla="*/ 2147483647 w 304"/>
                <a:gd name="T7" fmla="*/ 2147483647 h 628"/>
                <a:gd name="T8" fmla="*/ 2147483647 w 304"/>
                <a:gd name="T9" fmla="*/ 2147483647 h 628"/>
                <a:gd name="T10" fmla="*/ 2147483647 w 304"/>
                <a:gd name="T11" fmla="*/ 2147483647 h 628"/>
                <a:gd name="T12" fmla="*/ 2147483647 w 304"/>
                <a:gd name="T13" fmla="*/ 0 h 628"/>
                <a:gd name="T14" fmla="*/ 2147483647 w 304"/>
                <a:gd name="T15" fmla="*/ 2147483647 h 628"/>
                <a:gd name="T16" fmla="*/ 2147483647 w 304"/>
                <a:gd name="T17" fmla="*/ 2147483647 h 628"/>
                <a:gd name="T18" fmla="*/ 2147483647 w 304"/>
                <a:gd name="T19" fmla="*/ 2147483647 h 628"/>
                <a:gd name="T20" fmla="*/ 2147483647 w 304"/>
                <a:gd name="T21" fmla="*/ 2147483647 h 628"/>
                <a:gd name="T22" fmla="*/ 2147483647 w 304"/>
                <a:gd name="T23" fmla="*/ 2147483647 h 628"/>
                <a:gd name="T24" fmla="*/ 2147483647 w 304"/>
                <a:gd name="T25" fmla="*/ 2147483647 h 628"/>
                <a:gd name="T26" fmla="*/ 2147483647 w 304"/>
                <a:gd name="T27" fmla="*/ 2147483647 h 628"/>
                <a:gd name="T28" fmla="*/ 2147483647 w 304"/>
                <a:gd name="T29" fmla="*/ 2147483647 h 628"/>
                <a:gd name="T30" fmla="*/ 2147483647 w 304"/>
                <a:gd name="T31" fmla="*/ 2147483647 h 628"/>
                <a:gd name="T32" fmla="*/ 2147483647 w 304"/>
                <a:gd name="T33" fmla="*/ 2147483647 h 628"/>
                <a:gd name="T34" fmla="*/ 2147483647 w 304"/>
                <a:gd name="T35" fmla="*/ 2147483647 h 628"/>
                <a:gd name="T36" fmla="*/ 2147483647 w 304"/>
                <a:gd name="T37" fmla="*/ 2147483647 h 628"/>
                <a:gd name="T38" fmla="*/ 2147483647 w 304"/>
                <a:gd name="T39" fmla="*/ 2147483647 h 628"/>
                <a:gd name="T40" fmla="*/ 2147483647 w 304"/>
                <a:gd name="T41" fmla="*/ 2147483647 h 628"/>
                <a:gd name="T42" fmla="*/ 2147483647 w 304"/>
                <a:gd name="T43" fmla="*/ 2147483647 h 628"/>
                <a:gd name="T44" fmla="*/ 2147483647 w 304"/>
                <a:gd name="T45" fmla="*/ 2147483647 h 628"/>
                <a:gd name="T46" fmla="*/ 2147483647 w 304"/>
                <a:gd name="T47" fmla="*/ 2147483647 h 628"/>
                <a:gd name="T48" fmla="*/ 2147483647 w 304"/>
                <a:gd name="T49" fmla="*/ 2147483647 h 628"/>
                <a:gd name="T50" fmla="*/ 2147483647 w 304"/>
                <a:gd name="T51" fmla="*/ 2147483647 h 628"/>
                <a:gd name="T52" fmla="*/ 2147483647 w 304"/>
                <a:gd name="T53" fmla="*/ 2147483647 h 628"/>
                <a:gd name="T54" fmla="*/ 2147483647 w 304"/>
                <a:gd name="T55" fmla="*/ 2147483647 h 628"/>
                <a:gd name="T56" fmla="*/ 2147483647 w 304"/>
                <a:gd name="T57" fmla="*/ 2147483647 h 628"/>
                <a:gd name="T58" fmla="*/ 2147483647 w 304"/>
                <a:gd name="T59" fmla="*/ 2147483647 h 628"/>
                <a:gd name="T60" fmla="*/ 2147483647 w 304"/>
                <a:gd name="T61" fmla="*/ 2147483647 h 628"/>
                <a:gd name="T62" fmla="*/ 2147483647 w 304"/>
                <a:gd name="T63" fmla="*/ 2147483647 h 628"/>
                <a:gd name="T64" fmla="*/ 2147483647 w 304"/>
                <a:gd name="T65" fmla="*/ 2147483647 h 628"/>
                <a:gd name="T66" fmla="*/ 2147483647 w 304"/>
                <a:gd name="T67" fmla="*/ 2147483647 h 628"/>
                <a:gd name="T68" fmla="*/ 2147483647 w 304"/>
                <a:gd name="T69" fmla="*/ 2147483647 h 628"/>
                <a:gd name="T70" fmla="*/ 2147483647 w 304"/>
                <a:gd name="T71" fmla="*/ 2147483647 h 628"/>
                <a:gd name="T72" fmla="*/ 2147483647 w 304"/>
                <a:gd name="T73" fmla="*/ 2147483647 h 628"/>
                <a:gd name="T74" fmla="*/ 2147483647 w 304"/>
                <a:gd name="T75" fmla="*/ 2147483647 h 628"/>
                <a:gd name="T76" fmla="*/ 2147483647 w 304"/>
                <a:gd name="T77" fmla="*/ 2147483647 h 628"/>
                <a:gd name="T78" fmla="*/ 2147483647 w 304"/>
                <a:gd name="T79" fmla="*/ 2147483647 h 628"/>
                <a:gd name="T80" fmla="*/ 2147483647 w 304"/>
                <a:gd name="T81" fmla="*/ 2147483647 h 628"/>
                <a:gd name="T82" fmla="*/ 2147483647 w 304"/>
                <a:gd name="T83" fmla="*/ 2147483647 h 628"/>
                <a:gd name="T84" fmla="*/ 2147483647 w 304"/>
                <a:gd name="T85" fmla="*/ 2147483647 h 628"/>
                <a:gd name="T86" fmla="*/ 2147483647 w 304"/>
                <a:gd name="T87" fmla="*/ 2147483647 h 628"/>
                <a:gd name="T88" fmla="*/ 2147483647 w 304"/>
                <a:gd name="T89" fmla="*/ 2147483647 h 628"/>
                <a:gd name="T90" fmla="*/ 2147483647 w 304"/>
                <a:gd name="T91" fmla="*/ 2147483647 h 628"/>
                <a:gd name="T92" fmla="*/ 2147483647 w 304"/>
                <a:gd name="T93" fmla="*/ 2147483647 h 628"/>
                <a:gd name="T94" fmla="*/ 2147483647 w 304"/>
                <a:gd name="T95" fmla="*/ 2147483647 h 628"/>
                <a:gd name="T96" fmla="*/ 2147483647 w 304"/>
                <a:gd name="T97" fmla="*/ 2147483647 h 6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4"/>
                <a:gd name="T148" fmla="*/ 0 h 628"/>
                <a:gd name="T149" fmla="*/ 304 w 304"/>
                <a:gd name="T150" fmla="*/ 628 h 6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4" h="628">
                  <a:moveTo>
                    <a:pt x="78" y="290"/>
                  </a:moveTo>
                  <a:lnTo>
                    <a:pt x="78" y="290"/>
                  </a:lnTo>
                  <a:lnTo>
                    <a:pt x="62" y="280"/>
                  </a:lnTo>
                  <a:lnTo>
                    <a:pt x="48" y="268"/>
                  </a:lnTo>
                  <a:lnTo>
                    <a:pt x="36" y="256"/>
                  </a:lnTo>
                  <a:lnTo>
                    <a:pt x="28" y="240"/>
                  </a:lnTo>
                  <a:lnTo>
                    <a:pt x="22" y="222"/>
                  </a:lnTo>
                  <a:lnTo>
                    <a:pt x="16" y="204"/>
                  </a:lnTo>
                  <a:lnTo>
                    <a:pt x="14" y="186"/>
                  </a:lnTo>
                  <a:lnTo>
                    <a:pt x="12" y="166"/>
                  </a:lnTo>
                  <a:lnTo>
                    <a:pt x="14" y="134"/>
                  </a:lnTo>
                  <a:lnTo>
                    <a:pt x="18" y="118"/>
                  </a:lnTo>
                  <a:lnTo>
                    <a:pt x="22" y="104"/>
                  </a:lnTo>
                  <a:lnTo>
                    <a:pt x="26" y="90"/>
                  </a:lnTo>
                  <a:lnTo>
                    <a:pt x="32" y="76"/>
                  </a:lnTo>
                  <a:lnTo>
                    <a:pt x="40" y="62"/>
                  </a:lnTo>
                  <a:lnTo>
                    <a:pt x="48" y="50"/>
                  </a:lnTo>
                  <a:lnTo>
                    <a:pt x="58" y="40"/>
                  </a:lnTo>
                  <a:lnTo>
                    <a:pt x="68" y="30"/>
                  </a:lnTo>
                  <a:lnTo>
                    <a:pt x="80" y="22"/>
                  </a:lnTo>
                  <a:lnTo>
                    <a:pt x="92" y="14"/>
                  </a:lnTo>
                  <a:lnTo>
                    <a:pt x="106" y="10"/>
                  </a:lnTo>
                  <a:lnTo>
                    <a:pt x="120" y="6"/>
                  </a:lnTo>
                  <a:lnTo>
                    <a:pt x="134" y="2"/>
                  </a:lnTo>
                  <a:lnTo>
                    <a:pt x="150" y="0"/>
                  </a:lnTo>
                  <a:lnTo>
                    <a:pt x="166" y="0"/>
                  </a:lnTo>
                  <a:lnTo>
                    <a:pt x="182" y="2"/>
                  </a:lnTo>
                  <a:lnTo>
                    <a:pt x="196" y="4"/>
                  </a:lnTo>
                  <a:lnTo>
                    <a:pt x="210" y="10"/>
                  </a:lnTo>
                  <a:lnTo>
                    <a:pt x="222" y="14"/>
                  </a:lnTo>
                  <a:lnTo>
                    <a:pt x="232" y="22"/>
                  </a:lnTo>
                  <a:lnTo>
                    <a:pt x="244" y="30"/>
                  </a:lnTo>
                  <a:lnTo>
                    <a:pt x="252" y="40"/>
                  </a:lnTo>
                  <a:lnTo>
                    <a:pt x="262" y="52"/>
                  </a:lnTo>
                  <a:lnTo>
                    <a:pt x="268" y="64"/>
                  </a:lnTo>
                  <a:lnTo>
                    <a:pt x="274" y="76"/>
                  </a:lnTo>
                  <a:lnTo>
                    <a:pt x="280" y="90"/>
                  </a:lnTo>
                  <a:lnTo>
                    <a:pt x="284" y="104"/>
                  </a:lnTo>
                  <a:lnTo>
                    <a:pt x="286" y="120"/>
                  </a:lnTo>
                  <a:lnTo>
                    <a:pt x="290" y="152"/>
                  </a:lnTo>
                  <a:lnTo>
                    <a:pt x="288" y="174"/>
                  </a:lnTo>
                  <a:lnTo>
                    <a:pt x="284" y="194"/>
                  </a:lnTo>
                  <a:lnTo>
                    <a:pt x="280" y="212"/>
                  </a:lnTo>
                  <a:lnTo>
                    <a:pt x="272" y="230"/>
                  </a:lnTo>
                  <a:lnTo>
                    <a:pt x="264" y="246"/>
                  </a:lnTo>
                  <a:lnTo>
                    <a:pt x="252" y="260"/>
                  </a:lnTo>
                  <a:lnTo>
                    <a:pt x="240" y="272"/>
                  </a:lnTo>
                  <a:lnTo>
                    <a:pt x="226" y="282"/>
                  </a:lnTo>
                  <a:lnTo>
                    <a:pt x="244" y="294"/>
                  </a:lnTo>
                  <a:lnTo>
                    <a:pt x="260" y="306"/>
                  </a:lnTo>
                  <a:lnTo>
                    <a:pt x="272" y="322"/>
                  </a:lnTo>
                  <a:lnTo>
                    <a:pt x="284" y="340"/>
                  </a:lnTo>
                  <a:lnTo>
                    <a:pt x="292" y="360"/>
                  </a:lnTo>
                  <a:lnTo>
                    <a:pt x="298" y="382"/>
                  </a:lnTo>
                  <a:lnTo>
                    <a:pt x="302" y="404"/>
                  </a:lnTo>
                  <a:lnTo>
                    <a:pt x="304" y="430"/>
                  </a:lnTo>
                  <a:lnTo>
                    <a:pt x="304" y="450"/>
                  </a:lnTo>
                  <a:lnTo>
                    <a:pt x="302" y="470"/>
                  </a:lnTo>
                  <a:lnTo>
                    <a:pt x="298" y="490"/>
                  </a:lnTo>
                  <a:lnTo>
                    <a:pt x="294" y="508"/>
                  </a:lnTo>
                  <a:lnTo>
                    <a:pt x="288" y="524"/>
                  </a:lnTo>
                  <a:lnTo>
                    <a:pt x="280" y="540"/>
                  </a:lnTo>
                  <a:lnTo>
                    <a:pt x="272" y="556"/>
                  </a:lnTo>
                  <a:lnTo>
                    <a:pt x="264" y="570"/>
                  </a:lnTo>
                  <a:lnTo>
                    <a:pt x="252" y="582"/>
                  </a:lnTo>
                  <a:lnTo>
                    <a:pt x="242" y="594"/>
                  </a:lnTo>
                  <a:lnTo>
                    <a:pt x="228" y="604"/>
                  </a:lnTo>
                  <a:lnTo>
                    <a:pt x="216" y="612"/>
                  </a:lnTo>
                  <a:lnTo>
                    <a:pt x="202" y="618"/>
                  </a:lnTo>
                  <a:lnTo>
                    <a:pt x="186" y="624"/>
                  </a:lnTo>
                  <a:lnTo>
                    <a:pt x="172" y="626"/>
                  </a:lnTo>
                  <a:lnTo>
                    <a:pt x="154" y="628"/>
                  </a:lnTo>
                  <a:lnTo>
                    <a:pt x="140" y="628"/>
                  </a:lnTo>
                  <a:lnTo>
                    <a:pt x="124" y="628"/>
                  </a:lnTo>
                  <a:lnTo>
                    <a:pt x="110" y="624"/>
                  </a:lnTo>
                  <a:lnTo>
                    <a:pt x="98" y="620"/>
                  </a:lnTo>
                  <a:lnTo>
                    <a:pt x="84" y="614"/>
                  </a:lnTo>
                  <a:lnTo>
                    <a:pt x="72" y="608"/>
                  </a:lnTo>
                  <a:lnTo>
                    <a:pt x="60" y="600"/>
                  </a:lnTo>
                  <a:lnTo>
                    <a:pt x="50" y="590"/>
                  </a:lnTo>
                  <a:lnTo>
                    <a:pt x="38" y="576"/>
                  </a:lnTo>
                  <a:lnTo>
                    <a:pt x="28" y="562"/>
                  </a:lnTo>
                  <a:lnTo>
                    <a:pt x="20" y="546"/>
                  </a:lnTo>
                  <a:lnTo>
                    <a:pt x="14" y="530"/>
                  </a:lnTo>
                  <a:lnTo>
                    <a:pt x="8" y="512"/>
                  </a:lnTo>
                  <a:lnTo>
                    <a:pt x="4" y="492"/>
                  </a:lnTo>
                  <a:lnTo>
                    <a:pt x="2" y="472"/>
                  </a:lnTo>
                  <a:lnTo>
                    <a:pt x="0" y="450"/>
                  </a:lnTo>
                  <a:lnTo>
                    <a:pt x="2" y="426"/>
                  </a:lnTo>
                  <a:lnTo>
                    <a:pt x="6" y="402"/>
                  </a:lnTo>
                  <a:lnTo>
                    <a:pt x="12" y="380"/>
                  </a:lnTo>
                  <a:lnTo>
                    <a:pt x="20" y="358"/>
                  </a:lnTo>
                  <a:lnTo>
                    <a:pt x="30" y="338"/>
                  </a:lnTo>
                  <a:lnTo>
                    <a:pt x="44" y="320"/>
                  </a:lnTo>
                  <a:lnTo>
                    <a:pt x="60" y="304"/>
                  </a:lnTo>
                  <a:lnTo>
                    <a:pt x="78" y="290"/>
                  </a:lnTo>
                  <a:close/>
                  <a:moveTo>
                    <a:pt x="88" y="434"/>
                  </a:moveTo>
                  <a:lnTo>
                    <a:pt x="88" y="434"/>
                  </a:lnTo>
                  <a:lnTo>
                    <a:pt x="90" y="456"/>
                  </a:lnTo>
                  <a:lnTo>
                    <a:pt x="92" y="476"/>
                  </a:lnTo>
                  <a:lnTo>
                    <a:pt x="98" y="494"/>
                  </a:lnTo>
                  <a:lnTo>
                    <a:pt x="106" y="508"/>
                  </a:lnTo>
                  <a:lnTo>
                    <a:pt x="116" y="520"/>
                  </a:lnTo>
                  <a:lnTo>
                    <a:pt x="128" y="528"/>
                  </a:lnTo>
                  <a:lnTo>
                    <a:pt x="140" y="532"/>
                  </a:lnTo>
                  <a:lnTo>
                    <a:pt x="154" y="534"/>
                  </a:lnTo>
                  <a:lnTo>
                    <a:pt x="166" y="532"/>
                  </a:lnTo>
                  <a:lnTo>
                    <a:pt x="178" y="526"/>
                  </a:lnTo>
                  <a:lnTo>
                    <a:pt x="190" y="518"/>
                  </a:lnTo>
                  <a:lnTo>
                    <a:pt x="198" y="506"/>
                  </a:lnTo>
                  <a:lnTo>
                    <a:pt x="206" y="490"/>
                  </a:lnTo>
                  <a:lnTo>
                    <a:pt x="212" y="472"/>
                  </a:lnTo>
                  <a:lnTo>
                    <a:pt x="216" y="452"/>
                  </a:lnTo>
                  <a:lnTo>
                    <a:pt x="216" y="428"/>
                  </a:lnTo>
                  <a:lnTo>
                    <a:pt x="216" y="408"/>
                  </a:lnTo>
                  <a:lnTo>
                    <a:pt x="212" y="390"/>
                  </a:lnTo>
                  <a:lnTo>
                    <a:pt x="206" y="374"/>
                  </a:lnTo>
                  <a:lnTo>
                    <a:pt x="198" y="360"/>
                  </a:lnTo>
                  <a:lnTo>
                    <a:pt x="188" y="350"/>
                  </a:lnTo>
                  <a:lnTo>
                    <a:pt x="178" y="342"/>
                  </a:lnTo>
                  <a:lnTo>
                    <a:pt x="166" y="338"/>
                  </a:lnTo>
                  <a:lnTo>
                    <a:pt x="152" y="336"/>
                  </a:lnTo>
                  <a:lnTo>
                    <a:pt x="136" y="338"/>
                  </a:lnTo>
                  <a:lnTo>
                    <a:pt x="124" y="346"/>
                  </a:lnTo>
                  <a:lnTo>
                    <a:pt x="112" y="356"/>
                  </a:lnTo>
                  <a:lnTo>
                    <a:pt x="104" y="368"/>
                  </a:lnTo>
                  <a:lnTo>
                    <a:pt x="96" y="384"/>
                  </a:lnTo>
                  <a:lnTo>
                    <a:pt x="92" y="400"/>
                  </a:lnTo>
                  <a:lnTo>
                    <a:pt x="88" y="416"/>
                  </a:lnTo>
                  <a:lnTo>
                    <a:pt x="88" y="434"/>
                  </a:lnTo>
                  <a:close/>
                  <a:moveTo>
                    <a:pt x="96" y="170"/>
                  </a:moveTo>
                  <a:lnTo>
                    <a:pt x="96" y="170"/>
                  </a:lnTo>
                  <a:lnTo>
                    <a:pt x="98" y="186"/>
                  </a:lnTo>
                  <a:lnTo>
                    <a:pt x="100" y="202"/>
                  </a:lnTo>
                  <a:lnTo>
                    <a:pt x="104" y="214"/>
                  </a:lnTo>
                  <a:lnTo>
                    <a:pt x="112" y="224"/>
                  </a:lnTo>
                  <a:lnTo>
                    <a:pt x="120" y="232"/>
                  </a:lnTo>
                  <a:lnTo>
                    <a:pt x="128" y="238"/>
                  </a:lnTo>
                  <a:lnTo>
                    <a:pt x="138" y="242"/>
                  </a:lnTo>
                  <a:lnTo>
                    <a:pt x="150" y="242"/>
                  </a:lnTo>
                  <a:lnTo>
                    <a:pt x="162" y="240"/>
                  </a:lnTo>
                  <a:lnTo>
                    <a:pt x="174" y="236"/>
                  </a:lnTo>
                  <a:lnTo>
                    <a:pt x="182" y="230"/>
                  </a:lnTo>
                  <a:lnTo>
                    <a:pt x="192" y="220"/>
                  </a:lnTo>
                  <a:lnTo>
                    <a:pt x="198" y="210"/>
                  </a:lnTo>
                  <a:lnTo>
                    <a:pt x="202" y="196"/>
                  </a:lnTo>
                  <a:lnTo>
                    <a:pt x="206" y="182"/>
                  </a:lnTo>
                  <a:lnTo>
                    <a:pt x="206" y="164"/>
                  </a:lnTo>
                  <a:lnTo>
                    <a:pt x="206" y="148"/>
                  </a:lnTo>
                  <a:lnTo>
                    <a:pt x="202" y="134"/>
                  </a:lnTo>
                  <a:lnTo>
                    <a:pt x="198" y="122"/>
                  </a:lnTo>
                  <a:lnTo>
                    <a:pt x="192" y="112"/>
                  </a:lnTo>
                  <a:lnTo>
                    <a:pt x="184" y="104"/>
                  </a:lnTo>
                  <a:lnTo>
                    <a:pt x="174" y="98"/>
                  </a:lnTo>
                  <a:lnTo>
                    <a:pt x="164" y="94"/>
                  </a:lnTo>
                  <a:lnTo>
                    <a:pt x="152" y="94"/>
                  </a:lnTo>
                  <a:lnTo>
                    <a:pt x="140" y="96"/>
                  </a:lnTo>
                  <a:lnTo>
                    <a:pt x="128" y="100"/>
                  </a:lnTo>
                  <a:lnTo>
                    <a:pt x="120" y="108"/>
                  </a:lnTo>
                  <a:lnTo>
                    <a:pt x="112" y="116"/>
                  </a:lnTo>
                  <a:lnTo>
                    <a:pt x="104" y="128"/>
                  </a:lnTo>
                  <a:lnTo>
                    <a:pt x="100" y="140"/>
                  </a:lnTo>
                  <a:lnTo>
                    <a:pt x="98" y="154"/>
                  </a:lnTo>
                  <a:lnTo>
                    <a:pt x="96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Freeform 2905"/>
            <p:cNvSpPr>
              <a:spLocks/>
            </p:cNvSpPr>
            <p:nvPr/>
          </p:nvSpPr>
          <p:spPr bwMode="auto">
            <a:xfrm>
              <a:off x="9318625" y="2109788"/>
              <a:ext cx="19050" cy="658812"/>
            </a:xfrm>
            <a:custGeom>
              <a:avLst/>
              <a:gdLst>
                <a:gd name="T0" fmla="*/ 2147483647 w 40"/>
                <a:gd name="T1" fmla="*/ 2147483647 h 1462"/>
                <a:gd name="T2" fmla="*/ 2147483647 w 40"/>
                <a:gd name="T3" fmla="*/ 2147483647 h 1462"/>
                <a:gd name="T4" fmla="*/ 0 w 40"/>
                <a:gd name="T5" fmla="*/ 0 h 1462"/>
                <a:gd name="T6" fmla="*/ 0 w 40"/>
                <a:gd name="T7" fmla="*/ 0 h 1462"/>
                <a:gd name="T8" fmla="*/ 0 w 40"/>
                <a:gd name="T9" fmla="*/ 2147483647 h 1462"/>
                <a:gd name="T10" fmla="*/ 0 w 40"/>
                <a:gd name="T11" fmla="*/ 2147483647 h 1462"/>
                <a:gd name="T12" fmla="*/ 2147483647 w 40"/>
                <a:gd name="T13" fmla="*/ 2147483647 h 1462"/>
                <a:gd name="T14" fmla="*/ 2147483647 w 40"/>
                <a:gd name="T15" fmla="*/ 2147483647 h 1462"/>
                <a:gd name="T16" fmla="*/ 2147483647 w 40"/>
                <a:gd name="T17" fmla="*/ 2147483647 h 1462"/>
                <a:gd name="T18" fmla="*/ 2147483647 w 40"/>
                <a:gd name="T19" fmla="*/ 2147483647 h 14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2"/>
                <a:gd name="T32" fmla="*/ 40 w 40"/>
                <a:gd name="T33" fmla="*/ 1462 h 14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2">
                  <a:moveTo>
                    <a:pt x="40" y="4"/>
                  </a:moveTo>
                  <a:lnTo>
                    <a:pt x="40" y="4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2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2906"/>
            <p:cNvSpPr>
              <a:spLocks/>
            </p:cNvSpPr>
            <p:nvPr/>
          </p:nvSpPr>
          <p:spPr bwMode="auto">
            <a:xfrm>
              <a:off x="8694738" y="2592389"/>
              <a:ext cx="19050" cy="155575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4" name="Freeform 2907"/>
            <p:cNvSpPr>
              <a:spLocks/>
            </p:cNvSpPr>
            <p:nvPr/>
          </p:nvSpPr>
          <p:spPr bwMode="auto">
            <a:xfrm>
              <a:off x="8593139" y="2627314"/>
              <a:ext cx="14287" cy="123825"/>
            </a:xfrm>
            <a:custGeom>
              <a:avLst/>
              <a:gdLst>
                <a:gd name="T0" fmla="*/ 2147483647 w 32"/>
                <a:gd name="T1" fmla="*/ 0 h 272"/>
                <a:gd name="T2" fmla="*/ 2147483647 w 32"/>
                <a:gd name="T3" fmla="*/ 0 h 272"/>
                <a:gd name="T4" fmla="*/ 0 w 32"/>
                <a:gd name="T5" fmla="*/ 2147483647 h 272"/>
                <a:gd name="T6" fmla="*/ 0 w 32"/>
                <a:gd name="T7" fmla="*/ 2147483647 h 272"/>
                <a:gd name="T8" fmla="*/ 0 w 32"/>
                <a:gd name="T9" fmla="*/ 2147483647 h 272"/>
                <a:gd name="T10" fmla="*/ 0 w 32"/>
                <a:gd name="T11" fmla="*/ 2147483647 h 272"/>
                <a:gd name="T12" fmla="*/ 2147483647 w 32"/>
                <a:gd name="T13" fmla="*/ 2147483647 h 272"/>
                <a:gd name="T14" fmla="*/ 2147483647 w 32"/>
                <a:gd name="T15" fmla="*/ 2147483647 h 272"/>
                <a:gd name="T16" fmla="*/ 2147483647 w 32"/>
                <a:gd name="T17" fmla="*/ 0 h 272"/>
                <a:gd name="T18" fmla="*/ 2147483647 w 32"/>
                <a:gd name="T19" fmla="*/ 0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2"/>
                <a:gd name="T32" fmla="*/ 32 w 32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2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272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5" name="Freeform 2908"/>
            <p:cNvSpPr>
              <a:spLocks/>
            </p:cNvSpPr>
            <p:nvPr/>
          </p:nvSpPr>
          <p:spPr bwMode="auto">
            <a:xfrm>
              <a:off x="8540750" y="2679700"/>
              <a:ext cx="14288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2147483647 h 158"/>
                <a:gd name="T6" fmla="*/ 0 w 30"/>
                <a:gd name="T7" fmla="*/ 2147483647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6" name="Freeform 2909"/>
            <p:cNvSpPr>
              <a:spLocks/>
            </p:cNvSpPr>
            <p:nvPr/>
          </p:nvSpPr>
          <p:spPr bwMode="auto">
            <a:xfrm>
              <a:off x="8645525" y="2678114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2147483647 h 158"/>
                <a:gd name="T6" fmla="*/ 0 w 32"/>
                <a:gd name="T7" fmla="*/ 2147483647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7" name="Freeform 2910"/>
            <p:cNvSpPr>
              <a:spLocks/>
            </p:cNvSpPr>
            <p:nvPr/>
          </p:nvSpPr>
          <p:spPr bwMode="auto">
            <a:xfrm>
              <a:off x="8801100" y="2625725"/>
              <a:ext cx="14288" cy="122238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8" name="Freeform 2911"/>
            <p:cNvSpPr>
              <a:spLocks/>
            </p:cNvSpPr>
            <p:nvPr/>
          </p:nvSpPr>
          <p:spPr bwMode="auto">
            <a:xfrm>
              <a:off x="8748714" y="2676525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9" name="Freeform 2912"/>
            <p:cNvSpPr>
              <a:spLocks/>
            </p:cNvSpPr>
            <p:nvPr/>
          </p:nvSpPr>
          <p:spPr bwMode="auto">
            <a:xfrm>
              <a:off x="8853489" y="2676525"/>
              <a:ext cx="14287" cy="71438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0" name="Freeform 2913"/>
            <p:cNvSpPr>
              <a:spLocks/>
            </p:cNvSpPr>
            <p:nvPr/>
          </p:nvSpPr>
          <p:spPr bwMode="auto">
            <a:xfrm>
              <a:off x="9009064" y="2628900"/>
              <a:ext cx="14287" cy="122238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1" name="Freeform 2914"/>
            <p:cNvSpPr>
              <a:spLocks/>
            </p:cNvSpPr>
            <p:nvPr/>
          </p:nvSpPr>
          <p:spPr bwMode="auto">
            <a:xfrm>
              <a:off x="8956675" y="2678114"/>
              <a:ext cx="14288" cy="71437"/>
            </a:xfrm>
            <a:custGeom>
              <a:avLst/>
              <a:gdLst>
                <a:gd name="T0" fmla="*/ 2147483647 w 30"/>
                <a:gd name="T1" fmla="*/ 0 h 158"/>
                <a:gd name="T2" fmla="*/ 2147483647 w 30"/>
                <a:gd name="T3" fmla="*/ 0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0 h 158"/>
                <a:gd name="T18" fmla="*/ 2147483647 w 30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2" name="Freeform 2915"/>
            <p:cNvSpPr>
              <a:spLocks/>
            </p:cNvSpPr>
            <p:nvPr/>
          </p:nvSpPr>
          <p:spPr bwMode="auto">
            <a:xfrm>
              <a:off x="9061450" y="2681289"/>
              <a:ext cx="14288" cy="71437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3" name="Freeform 2916"/>
            <p:cNvSpPr>
              <a:spLocks/>
            </p:cNvSpPr>
            <p:nvPr/>
          </p:nvSpPr>
          <p:spPr bwMode="auto">
            <a:xfrm>
              <a:off x="9217025" y="2638426"/>
              <a:ext cx="14288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4" name="Freeform 2917"/>
            <p:cNvSpPr>
              <a:spLocks/>
            </p:cNvSpPr>
            <p:nvPr/>
          </p:nvSpPr>
          <p:spPr bwMode="auto">
            <a:xfrm>
              <a:off x="9164639" y="2686050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5" name="Freeform 2918"/>
            <p:cNvSpPr>
              <a:spLocks/>
            </p:cNvSpPr>
            <p:nvPr/>
          </p:nvSpPr>
          <p:spPr bwMode="auto">
            <a:xfrm>
              <a:off x="9269414" y="2692401"/>
              <a:ext cx="14287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6" name="Freeform 2919"/>
            <p:cNvSpPr>
              <a:spLocks/>
            </p:cNvSpPr>
            <p:nvPr/>
          </p:nvSpPr>
          <p:spPr bwMode="auto">
            <a:xfrm>
              <a:off x="9110663" y="2598738"/>
              <a:ext cx="19050" cy="157162"/>
            </a:xfrm>
            <a:custGeom>
              <a:avLst/>
              <a:gdLst>
                <a:gd name="T0" fmla="*/ 2147483647 w 42"/>
                <a:gd name="T1" fmla="*/ 2147483647 h 346"/>
                <a:gd name="T2" fmla="*/ 2147483647 w 42"/>
                <a:gd name="T3" fmla="*/ 2147483647 h 346"/>
                <a:gd name="T4" fmla="*/ 0 w 42"/>
                <a:gd name="T5" fmla="*/ 0 h 346"/>
                <a:gd name="T6" fmla="*/ 0 w 42"/>
                <a:gd name="T7" fmla="*/ 0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2147483647 h 346"/>
                <a:gd name="T18" fmla="*/ 2147483647 w 42"/>
                <a:gd name="T19" fmla="*/ 2147483647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6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7" name="Freeform 2920"/>
            <p:cNvSpPr>
              <a:spLocks/>
            </p:cNvSpPr>
            <p:nvPr/>
          </p:nvSpPr>
          <p:spPr bwMode="auto">
            <a:xfrm>
              <a:off x="8902700" y="2541588"/>
              <a:ext cx="19050" cy="207962"/>
            </a:xfrm>
            <a:custGeom>
              <a:avLst/>
              <a:gdLst>
                <a:gd name="T0" fmla="*/ 2147483647 w 40"/>
                <a:gd name="T1" fmla="*/ 2147483647 h 460"/>
                <a:gd name="T2" fmla="*/ 2147483647 w 40"/>
                <a:gd name="T3" fmla="*/ 2147483647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2147483647 h 460"/>
                <a:gd name="T18" fmla="*/ 2147483647 w 40"/>
                <a:gd name="T19" fmla="*/ 2147483647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2"/>
                  </a:moveTo>
                  <a:lnTo>
                    <a:pt x="40" y="2"/>
                  </a:lnTo>
                  <a:lnTo>
                    <a:pt x="0" y="0"/>
                  </a:lnTo>
                  <a:lnTo>
                    <a:pt x="0" y="460"/>
                  </a:lnTo>
                  <a:lnTo>
                    <a:pt x="40" y="460"/>
                  </a:lnTo>
                  <a:lnTo>
                    <a:pt x="4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8" name="Freeform 2921"/>
            <p:cNvSpPr>
              <a:spLocks/>
            </p:cNvSpPr>
            <p:nvPr/>
          </p:nvSpPr>
          <p:spPr bwMode="auto">
            <a:xfrm>
              <a:off x="8694738" y="2090739"/>
              <a:ext cx="19050" cy="153987"/>
            </a:xfrm>
            <a:custGeom>
              <a:avLst/>
              <a:gdLst>
                <a:gd name="T0" fmla="*/ 2147483647 w 42"/>
                <a:gd name="T1" fmla="*/ 0 h 344"/>
                <a:gd name="T2" fmla="*/ 2147483647 w 42"/>
                <a:gd name="T3" fmla="*/ 0 h 344"/>
                <a:gd name="T4" fmla="*/ 0 w 42"/>
                <a:gd name="T5" fmla="*/ 0 h 344"/>
                <a:gd name="T6" fmla="*/ 0 w 42"/>
                <a:gd name="T7" fmla="*/ 0 h 344"/>
                <a:gd name="T8" fmla="*/ 0 w 42"/>
                <a:gd name="T9" fmla="*/ 2147483647 h 344"/>
                <a:gd name="T10" fmla="*/ 0 w 42"/>
                <a:gd name="T11" fmla="*/ 2147483647 h 344"/>
                <a:gd name="T12" fmla="*/ 2147483647 w 42"/>
                <a:gd name="T13" fmla="*/ 2147483647 h 344"/>
                <a:gd name="T14" fmla="*/ 2147483647 w 42"/>
                <a:gd name="T15" fmla="*/ 2147483647 h 344"/>
                <a:gd name="T16" fmla="*/ 2147483647 w 42"/>
                <a:gd name="T17" fmla="*/ 0 h 344"/>
                <a:gd name="T18" fmla="*/ 2147483647 w 42"/>
                <a:gd name="T19" fmla="*/ 0 h 3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4"/>
                <a:gd name="T32" fmla="*/ 42 w 42"/>
                <a:gd name="T33" fmla="*/ 344 h 3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4">
                  <a:moveTo>
                    <a:pt x="42" y="0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4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9" name="Freeform 2922"/>
            <p:cNvSpPr>
              <a:spLocks/>
            </p:cNvSpPr>
            <p:nvPr/>
          </p:nvSpPr>
          <p:spPr bwMode="auto">
            <a:xfrm>
              <a:off x="8593139" y="2092325"/>
              <a:ext cx="14287" cy="120650"/>
            </a:xfrm>
            <a:custGeom>
              <a:avLst/>
              <a:gdLst>
                <a:gd name="T0" fmla="*/ 2147483647 w 32"/>
                <a:gd name="T1" fmla="*/ 0 h 270"/>
                <a:gd name="T2" fmla="*/ 2147483647 w 32"/>
                <a:gd name="T3" fmla="*/ 0 h 270"/>
                <a:gd name="T4" fmla="*/ 0 w 32"/>
                <a:gd name="T5" fmla="*/ 0 h 270"/>
                <a:gd name="T6" fmla="*/ 0 w 32"/>
                <a:gd name="T7" fmla="*/ 0 h 270"/>
                <a:gd name="T8" fmla="*/ 0 w 32"/>
                <a:gd name="T9" fmla="*/ 2147483647 h 270"/>
                <a:gd name="T10" fmla="*/ 0 w 32"/>
                <a:gd name="T11" fmla="*/ 2147483647 h 270"/>
                <a:gd name="T12" fmla="*/ 2147483647 w 32"/>
                <a:gd name="T13" fmla="*/ 2147483647 h 270"/>
                <a:gd name="T14" fmla="*/ 2147483647 w 32"/>
                <a:gd name="T15" fmla="*/ 2147483647 h 270"/>
                <a:gd name="T16" fmla="*/ 2147483647 w 32"/>
                <a:gd name="T17" fmla="*/ 0 h 270"/>
                <a:gd name="T18" fmla="*/ 2147483647 w 32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0"/>
                <a:gd name="T32" fmla="*/ 32 w 32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0" name="Freeform 2923"/>
            <p:cNvSpPr>
              <a:spLocks/>
            </p:cNvSpPr>
            <p:nvPr/>
          </p:nvSpPr>
          <p:spPr bwMode="auto">
            <a:xfrm>
              <a:off x="8540750" y="2092326"/>
              <a:ext cx="14288" cy="73025"/>
            </a:xfrm>
            <a:custGeom>
              <a:avLst/>
              <a:gdLst>
                <a:gd name="T0" fmla="*/ 2147483647 w 30"/>
                <a:gd name="T1" fmla="*/ 0 h 160"/>
                <a:gd name="T2" fmla="*/ 2147483647 w 30"/>
                <a:gd name="T3" fmla="*/ 0 h 160"/>
                <a:gd name="T4" fmla="*/ 0 w 30"/>
                <a:gd name="T5" fmla="*/ 2147483647 h 160"/>
                <a:gd name="T6" fmla="*/ 0 w 30"/>
                <a:gd name="T7" fmla="*/ 2147483647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0 h 160"/>
                <a:gd name="T18" fmla="*/ 2147483647 w 30"/>
                <a:gd name="T19" fmla="*/ 0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0"/>
                  </a:moveTo>
                  <a:lnTo>
                    <a:pt x="30" y="0"/>
                  </a:lnTo>
                  <a:lnTo>
                    <a:pt x="0" y="2"/>
                  </a:lnTo>
                  <a:lnTo>
                    <a:pt x="0" y="160"/>
                  </a:lnTo>
                  <a:lnTo>
                    <a:pt x="30" y="158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1" name="Freeform 2924"/>
            <p:cNvSpPr>
              <a:spLocks/>
            </p:cNvSpPr>
            <p:nvPr/>
          </p:nvSpPr>
          <p:spPr bwMode="auto">
            <a:xfrm>
              <a:off x="8645525" y="2090739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2" name="Freeform 2925"/>
            <p:cNvSpPr>
              <a:spLocks/>
            </p:cNvSpPr>
            <p:nvPr/>
          </p:nvSpPr>
          <p:spPr bwMode="auto">
            <a:xfrm>
              <a:off x="8801100" y="2089150"/>
              <a:ext cx="14288" cy="122238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3" name="Freeform 2926"/>
            <p:cNvSpPr>
              <a:spLocks/>
            </p:cNvSpPr>
            <p:nvPr/>
          </p:nvSpPr>
          <p:spPr bwMode="auto">
            <a:xfrm>
              <a:off x="8748714" y="2089150"/>
              <a:ext cx="14287" cy="71438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4" name="Freeform 2927"/>
            <p:cNvSpPr>
              <a:spLocks/>
            </p:cNvSpPr>
            <p:nvPr/>
          </p:nvSpPr>
          <p:spPr bwMode="auto">
            <a:xfrm>
              <a:off x="8853489" y="2090738"/>
              <a:ext cx="14287" cy="69850"/>
            </a:xfrm>
            <a:custGeom>
              <a:avLst/>
              <a:gdLst>
                <a:gd name="T0" fmla="*/ 2147483647 w 30"/>
                <a:gd name="T1" fmla="*/ 0 h 156"/>
                <a:gd name="T2" fmla="*/ 2147483647 w 30"/>
                <a:gd name="T3" fmla="*/ 0 h 156"/>
                <a:gd name="T4" fmla="*/ 0 w 30"/>
                <a:gd name="T5" fmla="*/ 0 h 156"/>
                <a:gd name="T6" fmla="*/ 0 w 30"/>
                <a:gd name="T7" fmla="*/ 0 h 156"/>
                <a:gd name="T8" fmla="*/ 0 w 30"/>
                <a:gd name="T9" fmla="*/ 2147483647 h 156"/>
                <a:gd name="T10" fmla="*/ 0 w 30"/>
                <a:gd name="T11" fmla="*/ 2147483647 h 156"/>
                <a:gd name="T12" fmla="*/ 2147483647 w 30"/>
                <a:gd name="T13" fmla="*/ 2147483647 h 156"/>
                <a:gd name="T14" fmla="*/ 2147483647 w 30"/>
                <a:gd name="T15" fmla="*/ 2147483647 h 156"/>
                <a:gd name="T16" fmla="*/ 2147483647 w 30"/>
                <a:gd name="T17" fmla="*/ 0 h 156"/>
                <a:gd name="T18" fmla="*/ 2147483647 w 30"/>
                <a:gd name="T19" fmla="*/ 0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6"/>
                <a:gd name="T32" fmla="*/ 30 w 30"/>
                <a:gd name="T33" fmla="*/ 156 h 1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6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5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5" name="Freeform 2928"/>
            <p:cNvSpPr>
              <a:spLocks/>
            </p:cNvSpPr>
            <p:nvPr/>
          </p:nvSpPr>
          <p:spPr bwMode="auto">
            <a:xfrm>
              <a:off x="9009064" y="2092325"/>
              <a:ext cx="14287" cy="122238"/>
            </a:xfrm>
            <a:custGeom>
              <a:avLst/>
              <a:gdLst>
                <a:gd name="T0" fmla="*/ 2147483647 w 30"/>
                <a:gd name="T1" fmla="*/ 0 h 270"/>
                <a:gd name="T2" fmla="*/ 2147483647 w 30"/>
                <a:gd name="T3" fmla="*/ 0 h 270"/>
                <a:gd name="T4" fmla="*/ 0 w 30"/>
                <a:gd name="T5" fmla="*/ 0 h 270"/>
                <a:gd name="T6" fmla="*/ 0 w 30"/>
                <a:gd name="T7" fmla="*/ 0 h 270"/>
                <a:gd name="T8" fmla="*/ 0 w 30"/>
                <a:gd name="T9" fmla="*/ 2147483647 h 270"/>
                <a:gd name="T10" fmla="*/ 0 w 30"/>
                <a:gd name="T11" fmla="*/ 2147483647 h 270"/>
                <a:gd name="T12" fmla="*/ 2147483647 w 30"/>
                <a:gd name="T13" fmla="*/ 2147483647 h 270"/>
                <a:gd name="T14" fmla="*/ 2147483647 w 30"/>
                <a:gd name="T15" fmla="*/ 2147483647 h 270"/>
                <a:gd name="T16" fmla="*/ 2147483647 w 30"/>
                <a:gd name="T17" fmla="*/ 0 h 270"/>
                <a:gd name="T18" fmla="*/ 2147483647 w 30"/>
                <a:gd name="T19" fmla="*/ 0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0"/>
                <a:gd name="T32" fmla="*/ 30 w 30"/>
                <a:gd name="T33" fmla="*/ 270 h 2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6" name="Freeform 2929"/>
            <p:cNvSpPr>
              <a:spLocks/>
            </p:cNvSpPr>
            <p:nvPr/>
          </p:nvSpPr>
          <p:spPr bwMode="auto">
            <a:xfrm>
              <a:off x="8956675" y="2090739"/>
              <a:ext cx="14288" cy="71437"/>
            </a:xfrm>
            <a:custGeom>
              <a:avLst/>
              <a:gdLst>
                <a:gd name="T0" fmla="*/ 2147483647 w 30"/>
                <a:gd name="T1" fmla="*/ 2147483647 h 158"/>
                <a:gd name="T2" fmla="*/ 2147483647 w 30"/>
                <a:gd name="T3" fmla="*/ 2147483647 h 158"/>
                <a:gd name="T4" fmla="*/ 0 w 30"/>
                <a:gd name="T5" fmla="*/ 0 h 158"/>
                <a:gd name="T6" fmla="*/ 0 w 30"/>
                <a:gd name="T7" fmla="*/ 0 h 158"/>
                <a:gd name="T8" fmla="*/ 0 w 30"/>
                <a:gd name="T9" fmla="*/ 2147483647 h 158"/>
                <a:gd name="T10" fmla="*/ 0 w 30"/>
                <a:gd name="T11" fmla="*/ 2147483647 h 158"/>
                <a:gd name="T12" fmla="*/ 2147483647 w 30"/>
                <a:gd name="T13" fmla="*/ 2147483647 h 158"/>
                <a:gd name="T14" fmla="*/ 2147483647 w 30"/>
                <a:gd name="T15" fmla="*/ 2147483647 h 158"/>
                <a:gd name="T16" fmla="*/ 2147483647 w 30"/>
                <a:gd name="T17" fmla="*/ 2147483647 h 158"/>
                <a:gd name="T18" fmla="*/ 2147483647 w 30"/>
                <a:gd name="T19" fmla="*/ 2147483647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8"/>
                <a:gd name="T32" fmla="*/ 30 w 30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8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58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7" name="Freeform 2930"/>
            <p:cNvSpPr>
              <a:spLocks/>
            </p:cNvSpPr>
            <p:nvPr/>
          </p:nvSpPr>
          <p:spPr bwMode="auto">
            <a:xfrm>
              <a:off x="9061450" y="2093914"/>
              <a:ext cx="14288" cy="71437"/>
            </a:xfrm>
            <a:custGeom>
              <a:avLst/>
              <a:gdLst>
                <a:gd name="T0" fmla="*/ 2147483647 w 32"/>
                <a:gd name="T1" fmla="*/ 0 h 158"/>
                <a:gd name="T2" fmla="*/ 2147483647 w 32"/>
                <a:gd name="T3" fmla="*/ 0 h 158"/>
                <a:gd name="T4" fmla="*/ 0 w 32"/>
                <a:gd name="T5" fmla="*/ 0 h 158"/>
                <a:gd name="T6" fmla="*/ 0 w 32"/>
                <a:gd name="T7" fmla="*/ 0 h 158"/>
                <a:gd name="T8" fmla="*/ 0 w 32"/>
                <a:gd name="T9" fmla="*/ 2147483647 h 158"/>
                <a:gd name="T10" fmla="*/ 0 w 32"/>
                <a:gd name="T11" fmla="*/ 2147483647 h 158"/>
                <a:gd name="T12" fmla="*/ 2147483647 w 32"/>
                <a:gd name="T13" fmla="*/ 2147483647 h 158"/>
                <a:gd name="T14" fmla="*/ 2147483647 w 32"/>
                <a:gd name="T15" fmla="*/ 2147483647 h 158"/>
                <a:gd name="T16" fmla="*/ 2147483647 w 32"/>
                <a:gd name="T17" fmla="*/ 0 h 158"/>
                <a:gd name="T18" fmla="*/ 2147483647 w 32"/>
                <a:gd name="T19" fmla="*/ 0 h 1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8"/>
                <a:gd name="T32" fmla="*/ 32 w 32"/>
                <a:gd name="T33" fmla="*/ 158 h 1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8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5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8" name="Freeform 2931"/>
            <p:cNvSpPr>
              <a:spLocks/>
            </p:cNvSpPr>
            <p:nvPr/>
          </p:nvSpPr>
          <p:spPr bwMode="auto">
            <a:xfrm>
              <a:off x="9217025" y="2101850"/>
              <a:ext cx="14288" cy="122238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99" name="Freeform 2932"/>
            <p:cNvSpPr>
              <a:spLocks/>
            </p:cNvSpPr>
            <p:nvPr/>
          </p:nvSpPr>
          <p:spPr bwMode="auto">
            <a:xfrm>
              <a:off x="9164639" y="2098676"/>
              <a:ext cx="14287" cy="73025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0" name="Freeform 2933"/>
            <p:cNvSpPr>
              <a:spLocks/>
            </p:cNvSpPr>
            <p:nvPr/>
          </p:nvSpPr>
          <p:spPr bwMode="auto">
            <a:xfrm>
              <a:off x="9269414" y="2105026"/>
              <a:ext cx="14287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1" name="Freeform 2934"/>
            <p:cNvSpPr>
              <a:spLocks/>
            </p:cNvSpPr>
            <p:nvPr/>
          </p:nvSpPr>
          <p:spPr bwMode="auto">
            <a:xfrm>
              <a:off x="9110663" y="2097089"/>
              <a:ext cx="19050" cy="155575"/>
            </a:xfrm>
            <a:custGeom>
              <a:avLst/>
              <a:gdLst>
                <a:gd name="T0" fmla="*/ 2147483647 w 42"/>
                <a:gd name="T1" fmla="*/ 2147483647 h 346"/>
                <a:gd name="T2" fmla="*/ 2147483647 w 42"/>
                <a:gd name="T3" fmla="*/ 2147483647 h 346"/>
                <a:gd name="T4" fmla="*/ 0 w 42"/>
                <a:gd name="T5" fmla="*/ 0 h 346"/>
                <a:gd name="T6" fmla="*/ 0 w 42"/>
                <a:gd name="T7" fmla="*/ 0 h 346"/>
                <a:gd name="T8" fmla="*/ 0 w 42"/>
                <a:gd name="T9" fmla="*/ 2147483647 h 346"/>
                <a:gd name="T10" fmla="*/ 0 w 42"/>
                <a:gd name="T11" fmla="*/ 2147483647 h 346"/>
                <a:gd name="T12" fmla="*/ 2147483647 w 42"/>
                <a:gd name="T13" fmla="*/ 2147483647 h 346"/>
                <a:gd name="T14" fmla="*/ 2147483647 w 42"/>
                <a:gd name="T15" fmla="*/ 2147483647 h 346"/>
                <a:gd name="T16" fmla="*/ 2147483647 w 42"/>
                <a:gd name="T17" fmla="*/ 2147483647 h 346"/>
                <a:gd name="T18" fmla="*/ 2147483647 w 42"/>
                <a:gd name="T19" fmla="*/ 2147483647 h 3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6"/>
                <a:gd name="T32" fmla="*/ 42 w 42"/>
                <a:gd name="T33" fmla="*/ 346 h 3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6">
                  <a:moveTo>
                    <a:pt x="42" y="2"/>
                  </a:moveTo>
                  <a:lnTo>
                    <a:pt x="42" y="2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6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2" name="Freeform 2935"/>
            <p:cNvSpPr>
              <a:spLocks/>
            </p:cNvSpPr>
            <p:nvPr/>
          </p:nvSpPr>
          <p:spPr bwMode="auto">
            <a:xfrm>
              <a:off x="8902700" y="2090739"/>
              <a:ext cx="19050" cy="206375"/>
            </a:xfrm>
            <a:custGeom>
              <a:avLst/>
              <a:gdLst>
                <a:gd name="T0" fmla="*/ 2147483647 w 40"/>
                <a:gd name="T1" fmla="*/ 0 h 460"/>
                <a:gd name="T2" fmla="*/ 2147483647 w 40"/>
                <a:gd name="T3" fmla="*/ 0 h 460"/>
                <a:gd name="T4" fmla="*/ 0 w 40"/>
                <a:gd name="T5" fmla="*/ 0 h 460"/>
                <a:gd name="T6" fmla="*/ 0 w 40"/>
                <a:gd name="T7" fmla="*/ 0 h 460"/>
                <a:gd name="T8" fmla="*/ 0 w 40"/>
                <a:gd name="T9" fmla="*/ 2147483647 h 460"/>
                <a:gd name="T10" fmla="*/ 0 w 40"/>
                <a:gd name="T11" fmla="*/ 2147483647 h 460"/>
                <a:gd name="T12" fmla="*/ 2147483647 w 40"/>
                <a:gd name="T13" fmla="*/ 2147483647 h 460"/>
                <a:gd name="T14" fmla="*/ 2147483647 w 40"/>
                <a:gd name="T15" fmla="*/ 2147483647 h 460"/>
                <a:gd name="T16" fmla="*/ 2147483647 w 40"/>
                <a:gd name="T17" fmla="*/ 0 h 460"/>
                <a:gd name="T18" fmla="*/ 2147483647 w 40"/>
                <a:gd name="T19" fmla="*/ 0 h 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0"/>
                <a:gd name="T32" fmla="*/ 40 w 40"/>
                <a:gd name="T33" fmla="*/ 460 h 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0">
                  <a:moveTo>
                    <a:pt x="40" y="0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4" name="Freeform 2937"/>
            <p:cNvSpPr>
              <a:spLocks/>
            </p:cNvSpPr>
            <p:nvPr/>
          </p:nvSpPr>
          <p:spPr bwMode="auto">
            <a:xfrm>
              <a:off x="10152063" y="2235200"/>
              <a:ext cx="17462" cy="661988"/>
            </a:xfrm>
            <a:custGeom>
              <a:avLst/>
              <a:gdLst>
                <a:gd name="T0" fmla="*/ 2147483647 w 40"/>
                <a:gd name="T1" fmla="*/ 2147483647 h 1468"/>
                <a:gd name="T2" fmla="*/ 2147483647 w 40"/>
                <a:gd name="T3" fmla="*/ 2147483647 h 1468"/>
                <a:gd name="T4" fmla="*/ 0 w 40"/>
                <a:gd name="T5" fmla="*/ 0 h 1468"/>
                <a:gd name="T6" fmla="*/ 0 w 40"/>
                <a:gd name="T7" fmla="*/ 0 h 1468"/>
                <a:gd name="T8" fmla="*/ 0 w 40"/>
                <a:gd name="T9" fmla="*/ 2147483647 h 1468"/>
                <a:gd name="T10" fmla="*/ 0 w 40"/>
                <a:gd name="T11" fmla="*/ 2147483647 h 1468"/>
                <a:gd name="T12" fmla="*/ 2147483647 w 40"/>
                <a:gd name="T13" fmla="*/ 2147483647 h 1468"/>
                <a:gd name="T14" fmla="*/ 2147483647 w 40"/>
                <a:gd name="T15" fmla="*/ 2147483647 h 1468"/>
                <a:gd name="T16" fmla="*/ 2147483647 w 40"/>
                <a:gd name="T17" fmla="*/ 2147483647 h 1468"/>
                <a:gd name="T18" fmla="*/ 2147483647 w 40"/>
                <a:gd name="T19" fmla="*/ 2147483647 h 14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468"/>
                <a:gd name="T32" fmla="*/ 40 w 40"/>
                <a:gd name="T33" fmla="*/ 1468 h 14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468">
                  <a:moveTo>
                    <a:pt x="40" y="8"/>
                  </a:moveTo>
                  <a:lnTo>
                    <a:pt x="40" y="8"/>
                  </a:lnTo>
                  <a:lnTo>
                    <a:pt x="0" y="0"/>
                  </a:lnTo>
                  <a:lnTo>
                    <a:pt x="0" y="1458"/>
                  </a:lnTo>
                  <a:lnTo>
                    <a:pt x="40" y="1468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5" name="Freeform 2938"/>
            <p:cNvSpPr>
              <a:spLocks/>
            </p:cNvSpPr>
            <p:nvPr/>
          </p:nvSpPr>
          <p:spPr bwMode="auto">
            <a:xfrm>
              <a:off x="9526588" y="2632076"/>
              <a:ext cx="19050" cy="157163"/>
            </a:xfrm>
            <a:custGeom>
              <a:avLst/>
              <a:gdLst>
                <a:gd name="T0" fmla="*/ 2147483647 w 42"/>
                <a:gd name="T1" fmla="*/ 2147483647 h 350"/>
                <a:gd name="T2" fmla="*/ 2147483647 w 42"/>
                <a:gd name="T3" fmla="*/ 2147483647 h 350"/>
                <a:gd name="T4" fmla="*/ 0 w 42"/>
                <a:gd name="T5" fmla="*/ 0 h 350"/>
                <a:gd name="T6" fmla="*/ 0 w 42"/>
                <a:gd name="T7" fmla="*/ 0 h 350"/>
                <a:gd name="T8" fmla="*/ 0 w 42"/>
                <a:gd name="T9" fmla="*/ 2147483647 h 350"/>
                <a:gd name="T10" fmla="*/ 0 w 42"/>
                <a:gd name="T11" fmla="*/ 2147483647 h 350"/>
                <a:gd name="T12" fmla="*/ 2147483647 w 42"/>
                <a:gd name="T13" fmla="*/ 2147483647 h 350"/>
                <a:gd name="T14" fmla="*/ 2147483647 w 42"/>
                <a:gd name="T15" fmla="*/ 2147483647 h 350"/>
                <a:gd name="T16" fmla="*/ 2147483647 w 42"/>
                <a:gd name="T17" fmla="*/ 2147483647 h 350"/>
                <a:gd name="T18" fmla="*/ 2147483647 w 42"/>
                <a:gd name="T19" fmla="*/ 2147483647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0"/>
                <a:gd name="T32" fmla="*/ 42 w 42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0">
                  <a:moveTo>
                    <a:pt x="42" y="4"/>
                  </a:moveTo>
                  <a:lnTo>
                    <a:pt x="42" y="4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0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6" name="Freeform 2939"/>
            <p:cNvSpPr>
              <a:spLocks/>
            </p:cNvSpPr>
            <p:nvPr/>
          </p:nvSpPr>
          <p:spPr bwMode="auto">
            <a:xfrm>
              <a:off x="9424989" y="2654301"/>
              <a:ext cx="14287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7" name="Freeform 2940"/>
            <p:cNvSpPr>
              <a:spLocks/>
            </p:cNvSpPr>
            <p:nvPr/>
          </p:nvSpPr>
          <p:spPr bwMode="auto">
            <a:xfrm>
              <a:off x="9374188" y="2700339"/>
              <a:ext cx="12700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8" name="Freeform 2941"/>
            <p:cNvSpPr>
              <a:spLocks/>
            </p:cNvSpPr>
            <p:nvPr/>
          </p:nvSpPr>
          <p:spPr bwMode="auto">
            <a:xfrm>
              <a:off x="9477375" y="2711450"/>
              <a:ext cx="14288" cy="71438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9" name="Freeform 2942"/>
            <p:cNvSpPr>
              <a:spLocks/>
            </p:cNvSpPr>
            <p:nvPr/>
          </p:nvSpPr>
          <p:spPr bwMode="auto">
            <a:xfrm>
              <a:off x="9632950" y="2678114"/>
              <a:ext cx="14288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32" y="274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0" name="Freeform 2943"/>
            <p:cNvSpPr>
              <a:spLocks/>
            </p:cNvSpPr>
            <p:nvPr/>
          </p:nvSpPr>
          <p:spPr bwMode="auto">
            <a:xfrm>
              <a:off x="9580564" y="2722564"/>
              <a:ext cx="14287" cy="73025"/>
            </a:xfrm>
            <a:custGeom>
              <a:avLst/>
              <a:gdLst>
                <a:gd name="T0" fmla="*/ 2147483647 w 32"/>
                <a:gd name="T1" fmla="*/ 2147483647 h 162"/>
                <a:gd name="T2" fmla="*/ 2147483647 w 32"/>
                <a:gd name="T3" fmla="*/ 2147483647 h 162"/>
                <a:gd name="T4" fmla="*/ 0 w 32"/>
                <a:gd name="T5" fmla="*/ 0 h 162"/>
                <a:gd name="T6" fmla="*/ 0 w 32"/>
                <a:gd name="T7" fmla="*/ 0 h 162"/>
                <a:gd name="T8" fmla="*/ 0 w 32"/>
                <a:gd name="T9" fmla="*/ 2147483647 h 162"/>
                <a:gd name="T10" fmla="*/ 0 w 32"/>
                <a:gd name="T11" fmla="*/ 2147483647 h 162"/>
                <a:gd name="T12" fmla="*/ 2147483647 w 32"/>
                <a:gd name="T13" fmla="*/ 2147483647 h 162"/>
                <a:gd name="T14" fmla="*/ 2147483647 w 32"/>
                <a:gd name="T15" fmla="*/ 2147483647 h 162"/>
                <a:gd name="T16" fmla="*/ 2147483647 w 32"/>
                <a:gd name="T17" fmla="*/ 2147483647 h 162"/>
                <a:gd name="T18" fmla="*/ 2147483647 w 3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2"/>
                <a:gd name="T32" fmla="*/ 32 w 32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2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2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1" name="Freeform 2944"/>
            <p:cNvSpPr>
              <a:spLocks/>
            </p:cNvSpPr>
            <p:nvPr/>
          </p:nvSpPr>
          <p:spPr bwMode="auto">
            <a:xfrm>
              <a:off x="9685339" y="2736850"/>
              <a:ext cx="14287" cy="71438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2" name="Freeform 2945"/>
            <p:cNvSpPr>
              <a:spLocks/>
            </p:cNvSpPr>
            <p:nvPr/>
          </p:nvSpPr>
          <p:spPr bwMode="auto">
            <a:xfrm>
              <a:off x="9842500" y="2709864"/>
              <a:ext cx="12700" cy="123825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3" name="Freeform 2946"/>
            <p:cNvSpPr>
              <a:spLocks/>
            </p:cNvSpPr>
            <p:nvPr/>
          </p:nvSpPr>
          <p:spPr bwMode="auto">
            <a:xfrm>
              <a:off x="9790113" y="2751139"/>
              <a:ext cx="12700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0" y="1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4" name="Freeform 2947"/>
            <p:cNvSpPr>
              <a:spLocks/>
            </p:cNvSpPr>
            <p:nvPr/>
          </p:nvSpPr>
          <p:spPr bwMode="auto">
            <a:xfrm>
              <a:off x="9893300" y="2768601"/>
              <a:ext cx="14288" cy="74613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5" name="Freeform 2948"/>
            <p:cNvSpPr>
              <a:spLocks/>
            </p:cNvSpPr>
            <p:nvPr/>
          </p:nvSpPr>
          <p:spPr bwMode="auto">
            <a:xfrm>
              <a:off x="10048875" y="2747963"/>
              <a:ext cx="14288" cy="125412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8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6" name="Freeform 2949"/>
            <p:cNvSpPr>
              <a:spLocks/>
            </p:cNvSpPr>
            <p:nvPr/>
          </p:nvSpPr>
          <p:spPr bwMode="auto">
            <a:xfrm>
              <a:off x="9998075" y="2789239"/>
              <a:ext cx="12700" cy="73025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7" name="Freeform 2950"/>
            <p:cNvSpPr>
              <a:spLocks/>
            </p:cNvSpPr>
            <p:nvPr/>
          </p:nvSpPr>
          <p:spPr bwMode="auto">
            <a:xfrm>
              <a:off x="10101264" y="2809876"/>
              <a:ext cx="14287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8" name="Freeform 2951"/>
            <p:cNvSpPr>
              <a:spLocks/>
            </p:cNvSpPr>
            <p:nvPr/>
          </p:nvSpPr>
          <p:spPr bwMode="auto">
            <a:xfrm>
              <a:off x="9942513" y="2693988"/>
              <a:ext cx="19050" cy="158750"/>
            </a:xfrm>
            <a:custGeom>
              <a:avLst/>
              <a:gdLst>
                <a:gd name="T0" fmla="*/ 2147483647 w 42"/>
                <a:gd name="T1" fmla="*/ 2147483647 h 352"/>
                <a:gd name="T2" fmla="*/ 2147483647 w 42"/>
                <a:gd name="T3" fmla="*/ 2147483647 h 352"/>
                <a:gd name="T4" fmla="*/ 0 w 42"/>
                <a:gd name="T5" fmla="*/ 0 h 352"/>
                <a:gd name="T6" fmla="*/ 0 w 42"/>
                <a:gd name="T7" fmla="*/ 0 h 352"/>
                <a:gd name="T8" fmla="*/ 0 w 42"/>
                <a:gd name="T9" fmla="*/ 2147483647 h 352"/>
                <a:gd name="T10" fmla="*/ 0 w 42"/>
                <a:gd name="T11" fmla="*/ 2147483647 h 352"/>
                <a:gd name="T12" fmla="*/ 2147483647 w 42"/>
                <a:gd name="T13" fmla="*/ 2147483647 h 352"/>
                <a:gd name="T14" fmla="*/ 2147483647 w 42"/>
                <a:gd name="T15" fmla="*/ 2147483647 h 352"/>
                <a:gd name="T16" fmla="*/ 2147483647 w 42"/>
                <a:gd name="T17" fmla="*/ 2147483647 h 352"/>
                <a:gd name="T18" fmla="*/ 2147483647 w 42"/>
                <a:gd name="T19" fmla="*/ 2147483647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2"/>
                <a:gd name="T32" fmla="*/ 42 w 42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2">
                  <a:moveTo>
                    <a:pt x="42" y="8"/>
                  </a:moveTo>
                  <a:lnTo>
                    <a:pt x="42" y="8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2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9" name="Freeform 2952"/>
            <p:cNvSpPr>
              <a:spLocks/>
            </p:cNvSpPr>
            <p:nvPr/>
          </p:nvSpPr>
          <p:spPr bwMode="auto">
            <a:xfrm>
              <a:off x="9736138" y="2606675"/>
              <a:ext cx="17462" cy="209550"/>
            </a:xfrm>
            <a:custGeom>
              <a:avLst/>
              <a:gdLst>
                <a:gd name="T0" fmla="*/ 2147483647 w 40"/>
                <a:gd name="T1" fmla="*/ 2147483647 h 464"/>
                <a:gd name="T2" fmla="*/ 2147483647 w 40"/>
                <a:gd name="T3" fmla="*/ 2147483647 h 464"/>
                <a:gd name="T4" fmla="*/ 0 w 40"/>
                <a:gd name="T5" fmla="*/ 0 h 464"/>
                <a:gd name="T6" fmla="*/ 0 w 40"/>
                <a:gd name="T7" fmla="*/ 0 h 464"/>
                <a:gd name="T8" fmla="*/ 0 w 40"/>
                <a:gd name="T9" fmla="*/ 2147483647 h 464"/>
                <a:gd name="T10" fmla="*/ 0 w 40"/>
                <a:gd name="T11" fmla="*/ 2147483647 h 464"/>
                <a:gd name="T12" fmla="*/ 2147483647 w 40"/>
                <a:gd name="T13" fmla="*/ 2147483647 h 464"/>
                <a:gd name="T14" fmla="*/ 2147483647 w 40"/>
                <a:gd name="T15" fmla="*/ 2147483647 h 464"/>
                <a:gd name="T16" fmla="*/ 2147483647 w 40"/>
                <a:gd name="T17" fmla="*/ 2147483647 h 464"/>
                <a:gd name="T18" fmla="*/ 2147483647 w 40"/>
                <a:gd name="T19" fmla="*/ 2147483647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4"/>
                <a:gd name="T32" fmla="*/ 40 w 40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4">
                  <a:moveTo>
                    <a:pt x="40" y="6"/>
                  </a:moveTo>
                  <a:lnTo>
                    <a:pt x="40" y="6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0" name="Freeform 2953"/>
            <p:cNvSpPr>
              <a:spLocks/>
            </p:cNvSpPr>
            <p:nvPr/>
          </p:nvSpPr>
          <p:spPr bwMode="auto">
            <a:xfrm>
              <a:off x="9526588" y="2128838"/>
              <a:ext cx="19050" cy="157162"/>
            </a:xfrm>
            <a:custGeom>
              <a:avLst/>
              <a:gdLst>
                <a:gd name="T0" fmla="*/ 2147483647 w 42"/>
                <a:gd name="T1" fmla="*/ 2147483647 h 348"/>
                <a:gd name="T2" fmla="*/ 2147483647 w 42"/>
                <a:gd name="T3" fmla="*/ 2147483647 h 348"/>
                <a:gd name="T4" fmla="*/ 0 w 42"/>
                <a:gd name="T5" fmla="*/ 0 h 348"/>
                <a:gd name="T6" fmla="*/ 0 w 42"/>
                <a:gd name="T7" fmla="*/ 0 h 348"/>
                <a:gd name="T8" fmla="*/ 0 w 42"/>
                <a:gd name="T9" fmla="*/ 2147483647 h 348"/>
                <a:gd name="T10" fmla="*/ 0 w 42"/>
                <a:gd name="T11" fmla="*/ 2147483647 h 348"/>
                <a:gd name="T12" fmla="*/ 2147483647 w 42"/>
                <a:gd name="T13" fmla="*/ 2147483647 h 348"/>
                <a:gd name="T14" fmla="*/ 2147483647 w 42"/>
                <a:gd name="T15" fmla="*/ 2147483647 h 348"/>
                <a:gd name="T16" fmla="*/ 2147483647 w 42"/>
                <a:gd name="T17" fmla="*/ 2147483647 h 348"/>
                <a:gd name="T18" fmla="*/ 2147483647 w 42"/>
                <a:gd name="T19" fmla="*/ 2147483647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48"/>
                <a:gd name="T32" fmla="*/ 42 w 42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48">
                  <a:moveTo>
                    <a:pt x="42" y="4"/>
                  </a:moveTo>
                  <a:lnTo>
                    <a:pt x="42" y="4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48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1" name="Freeform 2954"/>
            <p:cNvSpPr>
              <a:spLocks/>
            </p:cNvSpPr>
            <p:nvPr/>
          </p:nvSpPr>
          <p:spPr bwMode="auto">
            <a:xfrm>
              <a:off x="9424989" y="2117726"/>
              <a:ext cx="14287" cy="123825"/>
            </a:xfrm>
            <a:custGeom>
              <a:avLst/>
              <a:gdLst>
                <a:gd name="T0" fmla="*/ 2147483647 w 30"/>
                <a:gd name="T1" fmla="*/ 2147483647 h 272"/>
                <a:gd name="T2" fmla="*/ 2147483647 w 30"/>
                <a:gd name="T3" fmla="*/ 2147483647 h 272"/>
                <a:gd name="T4" fmla="*/ 0 w 30"/>
                <a:gd name="T5" fmla="*/ 0 h 272"/>
                <a:gd name="T6" fmla="*/ 0 w 30"/>
                <a:gd name="T7" fmla="*/ 0 h 272"/>
                <a:gd name="T8" fmla="*/ 0 w 30"/>
                <a:gd name="T9" fmla="*/ 2147483647 h 272"/>
                <a:gd name="T10" fmla="*/ 0 w 30"/>
                <a:gd name="T11" fmla="*/ 2147483647 h 272"/>
                <a:gd name="T12" fmla="*/ 2147483647 w 30"/>
                <a:gd name="T13" fmla="*/ 2147483647 h 272"/>
                <a:gd name="T14" fmla="*/ 2147483647 w 30"/>
                <a:gd name="T15" fmla="*/ 2147483647 h 272"/>
                <a:gd name="T16" fmla="*/ 2147483647 w 30"/>
                <a:gd name="T17" fmla="*/ 2147483647 h 272"/>
                <a:gd name="T18" fmla="*/ 2147483647 w 30"/>
                <a:gd name="T19" fmla="*/ 2147483647 h 2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2"/>
                <a:gd name="T32" fmla="*/ 30 w 30"/>
                <a:gd name="T33" fmla="*/ 272 h 2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2" name="Freeform 2955"/>
            <p:cNvSpPr>
              <a:spLocks/>
            </p:cNvSpPr>
            <p:nvPr/>
          </p:nvSpPr>
          <p:spPr bwMode="auto">
            <a:xfrm>
              <a:off x="9374188" y="2112964"/>
              <a:ext cx="12700" cy="73025"/>
            </a:xfrm>
            <a:custGeom>
              <a:avLst/>
              <a:gdLst>
                <a:gd name="T0" fmla="*/ 2147483647 w 30"/>
                <a:gd name="T1" fmla="*/ 2147483647 h 160"/>
                <a:gd name="T2" fmla="*/ 2147483647 w 30"/>
                <a:gd name="T3" fmla="*/ 2147483647 h 160"/>
                <a:gd name="T4" fmla="*/ 0 w 30"/>
                <a:gd name="T5" fmla="*/ 0 h 160"/>
                <a:gd name="T6" fmla="*/ 0 w 30"/>
                <a:gd name="T7" fmla="*/ 0 h 160"/>
                <a:gd name="T8" fmla="*/ 0 w 30"/>
                <a:gd name="T9" fmla="*/ 2147483647 h 160"/>
                <a:gd name="T10" fmla="*/ 0 w 30"/>
                <a:gd name="T11" fmla="*/ 2147483647 h 160"/>
                <a:gd name="T12" fmla="*/ 2147483647 w 30"/>
                <a:gd name="T13" fmla="*/ 2147483647 h 160"/>
                <a:gd name="T14" fmla="*/ 2147483647 w 30"/>
                <a:gd name="T15" fmla="*/ 2147483647 h 160"/>
                <a:gd name="T16" fmla="*/ 2147483647 w 30"/>
                <a:gd name="T17" fmla="*/ 2147483647 h 160"/>
                <a:gd name="T18" fmla="*/ 2147483647 w 30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0"/>
                <a:gd name="T32" fmla="*/ 30 w 30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0">
                  <a:moveTo>
                    <a:pt x="30" y="2"/>
                  </a:moveTo>
                  <a:lnTo>
                    <a:pt x="30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3" name="Freeform 2956"/>
            <p:cNvSpPr>
              <a:spLocks/>
            </p:cNvSpPr>
            <p:nvPr/>
          </p:nvSpPr>
          <p:spPr bwMode="auto">
            <a:xfrm>
              <a:off x="9477375" y="2124075"/>
              <a:ext cx="14288" cy="71438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2"/>
                  </a:moveTo>
                  <a:lnTo>
                    <a:pt x="32" y="2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4" name="Freeform 2957"/>
            <p:cNvSpPr>
              <a:spLocks/>
            </p:cNvSpPr>
            <p:nvPr/>
          </p:nvSpPr>
          <p:spPr bwMode="auto">
            <a:xfrm>
              <a:off x="9632950" y="2141539"/>
              <a:ext cx="14288" cy="123825"/>
            </a:xfrm>
            <a:custGeom>
              <a:avLst/>
              <a:gdLst>
                <a:gd name="T0" fmla="*/ 2147483647 w 32"/>
                <a:gd name="T1" fmla="*/ 2147483647 h 274"/>
                <a:gd name="T2" fmla="*/ 2147483647 w 32"/>
                <a:gd name="T3" fmla="*/ 2147483647 h 274"/>
                <a:gd name="T4" fmla="*/ 0 w 32"/>
                <a:gd name="T5" fmla="*/ 0 h 274"/>
                <a:gd name="T6" fmla="*/ 0 w 32"/>
                <a:gd name="T7" fmla="*/ 0 h 274"/>
                <a:gd name="T8" fmla="*/ 0 w 32"/>
                <a:gd name="T9" fmla="*/ 2147483647 h 274"/>
                <a:gd name="T10" fmla="*/ 0 w 32"/>
                <a:gd name="T11" fmla="*/ 2147483647 h 274"/>
                <a:gd name="T12" fmla="*/ 2147483647 w 32"/>
                <a:gd name="T13" fmla="*/ 2147483647 h 274"/>
                <a:gd name="T14" fmla="*/ 2147483647 w 32"/>
                <a:gd name="T15" fmla="*/ 2147483647 h 274"/>
                <a:gd name="T16" fmla="*/ 2147483647 w 32"/>
                <a:gd name="T17" fmla="*/ 2147483647 h 274"/>
                <a:gd name="T18" fmla="*/ 2147483647 w 32"/>
                <a:gd name="T19" fmla="*/ 2147483647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4"/>
                <a:gd name="T32" fmla="*/ 32 w 32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4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4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5" name="Freeform 2958"/>
            <p:cNvSpPr>
              <a:spLocks/>
            </p:cNvSpPr>
            <p:nvPr/>
          </p:nvSpPr>
          <p:spPr bwMode="auto">
            <a:xfrm>
              <a:off x="9580564" y="2135189"/>
              <a:ext cx="14287" cy="71437"/>
            </a:xfrm>
            <a:custGeom>
              <a:avLst/>
              <a:gdLst>
                <a:gd name="T0" fmla="*/ 2147483647 w 32"/>
                <a:gd name="T1" fmla="*/ 2147483647 h 160"/>
                <a:gd name="T2" fmla="*/ 2147483647 w 32"/>
                <a:gd name="T3" fmla="*/ 2147483647 h 160"/>
                <a:gd name="T4" fmla="*/ 0 w 32"/>
                <a:gd name="T5" fmla="*/ 0 h 160"/>
                <a:gd name="T6" fmla="*/ 0 w 32"/>
                <a:gd name="T7" fmla="*/ 0 h 160"/>
                <a:gd name="T8" fmla="*/ 0 w 32"/>
                <a:gd name="T9" fmla="*/ 2147483647 h 160"/>
                <a:gd name="T10" fmla="*/ 0 w 32"/>
                <a:gd name="T11" fmla="*/ 2147483647 h 160"/>
                <a:gd name="T12" fmla="*/ 2147483647 w 32"/>
                <a:gd name="T13" fmla="*/ 2147483647 h 160"/>
                <a:gd name="T14" fmla="*/ 2147483647 w 32"/>
                <a:gd name="T15" fmla="*/ 2147483647 h 160"/>
                <a:gd name="T16" fmla="*/ 2147483647 w 32"/>
                <a:gd name="T17" fmla="*/ 2147483647 h 160"/>
                <a:gd name="T18" fmla="*/ 2147483647 w 32"/>
                <a:gd name="T19" fmla="*/ 2147483647 h 1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0"/>
                <a:gd name="T32" fmla="*/ 32 w 32"/>
                <a:gd name="T33" fmla="*/ 160 h 1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0">
                  <a:moveTo>
                    <a:pt x="32" y="4"/>
                  </a:moveTo>
                  <a:lnTo>
                    <a:pt x="32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0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6" name="Freeform 2959"/>
            <p:cNvSpPr>
              <a:spLocks/>
            </p:cNvSpPr>
            <p:nvPr/>
          </p:nvSpPr>
          <p:spPr bwMode="auto">
            <a:xfrm>
              <a:off x="9685339" y="2149476"/>
              <a:ext cx="14287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7" name="Freeform 2960"/>
            <p:cNvSpPr>
              <a:spLocks/>
            </p:cNvSpPr>
            <p:nvPr/>
          </p:nvSpPr>
          <p:spPr bwMode="auto">
            <a:xfrm>
              <a:off x="9842500" y="2171701"/>
              <a:ext cx="12700" cy="125413"/>
            </a:xfrm>
            <a:custGeom>
              <a:avLst/>
              <a:gdLst>
                <a:gd name="T0" fmla="*/ 2147483647 w 30"/>
                <a:gd name="T1" fmla="*/ 2147483647 h 276"/>
                <a:gd name="T2" fmla="*/ 2147483647 w 30"/>
                <a:gd name="T3" fmla="*/ 2147483647 h 276"/>
                <a:gd name="T4" fmla="*/ 0 w 30"/>
                <a:gd name="T5" fmla="*/ 0 h 276"/>
                <a:gd name="T6" fmla="*/ 0 w 30"/>
                <a:gd name="T7" fmla="*/ 0 h 276"/>
                <a:gd name="T8" fmla="*/ 0 w 30"/>
                <a:gd name="T9" fmla="*/ 2147483647 h 276"/>
                <a:gd name="T10" fmla="*/ 0 w 30"/>
                <a:gd name="T11" fmla="*/ 2147483647 h 276"/>
                <a:gd name="T12" fmla="*/ 2147483647 w 30"/>
                <a:gd name="T13" fmla="*/ 2147483647 h 276"/>
                <a:gd name="T14" fmla="*/ 2147483647 w 30"/>
                <a:gd name="T15" fmla="*/ 2147483647 h 276"/>
                <a:gd name="T16" fmla="*/ 2147483647 w 30"/>
                <a:gd name="T17" fmla="*/ 2147483647 h 276"/>
                <a:gd name="T18" fmla="*/ 2147483647 w 30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6"/>
                <a:gd name="T32" fmla="*/ 30 w 30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6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8" name="Freeform 2961"/>
            <p:cNvSpPr>
              <a:spLocks/>
            </p:cNvSpPr>
            <p:nvPr/>
          </p:nvSpPr>
          <p:spPr bwMode="auto">
            <a:xfrm>
              <a:off x="9790113" y="2163764"/>
              <a:ext cx="12700" cy="73025"/>
            </a:xfrm>
            <a:custGeom>
              <a:avLst/>
              <a:gdLst>
                <a:gd name="T0" fmla="*/ 2147483647 w 30"/>
                <a:gd name="T1" fmla="*/ 2147483647 h 162"/>
                <a:gd name="T2" fmla="*/ 2147483647 w 30"/>
                <a:gd name="T3" fmla="*/ 2147483647 h 162"/>
                <a:gd name="T4" fmla="*/ 0 w 30"/>
                <a:gd name="T5" fmla="*/ 0 h 162"/>
                <a:gd name="T6" fmla="*/ 0 w 30"/>
                <a:gd name="T7" fmla="*/ 0 h 162"/>
                <a:gd name="T8" fmla="*/ 0 w 30"/>
                <a:gd name="T9" fmla="*/ 2147483647 h 162"/>
                <a:gd name="T10" fmla="*/ 0 w 30"/>
                <a:gd name="T11" fmla="*/ 2147483647 h 162"/>
                <a:gd name="T12" fmla="*/ 2147483647 w 30"/>
                <a:gd name="T13" fmla="*/ 2147483647 h 162"/>
                <a:gd name="T14" fmla="*/ 2147483647 w 30"/>
                <a:gd name="T15" fmla="*/ 2147483647 h 162"/>
                <a:gd name="T16" fmla="*/ 2147483647 w 30"/>
                <a:gd name="T17" fmla="*/ 2147483647 h 162"/>
                <a:gd name="T18" fmla="*/ 2147483647 w 30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2"/>
                <a:gd name="T32" fmla="*/ 30 w 30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2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9" name="Freeform 2962"/>
            <p:cNvSpPr>
              <a:spLocks/>
            </p:cNvSpPr>
            <p:nvPr/>
          </p:nvSpPr>
          <p:spPr bwMode="auto">
            <a:xfrm>
              <a:off x="9893300" y="2181226"/>
              <a:ext cx="14288" cy="74613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0" name="Freeform 2963"/>
            <p:cNvSpPr>
              <a:spLocks/>
            </p:cNvSpPr>
            <p:nvPr/>
          </p:nvSpPr>
          <p:spPr bwMode="auto">
            <a:xfrm>
              <a:off x="10048875" y="2211388"/>
              <a:ext cx="14288" cy="125412"/>
            </a:xfrm>
            <a:custGeom>
              <a:avLst/>
              <a:gdLst>
                <a:gd name="T0" fmla="*/ 2147483647 w 32"/>
                <a:gd name="T1" fmla="*/ 2147483647 h 276"/>
                <a:gd name="T2" fmla="*/ 2147483647 w 32"/>
                <a:gd name="T3" fmla="*/ 2147483647 h 276"/>
                <a:gd name="T4" fmla="*/ 0 w 32"/>
                <a:gd name="T5" fmla="*/ 0 h 276"/>
                <a:gd name="T6" fmla="*/ 0 w 32"/>
                <a:gd name="T7" fmla="*/ 0 h 276"/>
                <a:gd name="T8" fmla="*/ 0 w 32"/>
                <a:gd name="T9" fmla="*/ 2147483647 h 276"/>
                <a:gd name="T10" fmla="*/ 0 w 32"/>
                <a:gd name="T11" fmla="*/ 2147483647 h 276"/>
                <a:gd name="T12" fmla="*/ 2147483647 w 32"/>
                <a:gd name="T13" fmla="*/ 2147483647 h 276"/>
                <a:gd name="T14" fmla="*/ 2147483647 w 32"/>
                <a:gd name="T15" fmla="*/ 2147483647 h 276"/>
                <a:gd name="T16" fmla="*/ 2147483647 w 32"/>
                <a:gd name="T17" fmla="*/ 2147483647 h 276"/>
                <a:gd name="T18" fmla="*/ 2147483647 w 32"/>
                <a:gd name="T19" fmla="*/ 2147483647 h 2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6"/>
                <a:gd name="T32" fmla="*/ 32 w 32"/>
                <a:gd name="T33" fmla="*/ 276 h 2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6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6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1" name="Freeform 2964"/>
            <p:cNvSpPr>
              <a:spLocks/>
            </p:cNvSpPr>
            <p:nvPr/>
          </p:nvSpPr>
          <p:spPr bwMode="auto">
            <a:xfrm>
              <a:off x="9998075" y="2200276"/>
              <a:ext cx="12700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6"/>
                  </a:moveTo>
                  <a:lnTo>
                    <a:pt x="30" y="6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2" name="Freeform 2965"/>
            <p:cNvSpPr>
              <a:spLocks/>
            </p:cNvSpPr>
            <p:nvPr/>
          </p:nvSpPr>
          <p:spPr bwMode="auto">
            <a:xfrm>
              <a:off x="10101264" y="2222501"/>
              <a:ext cx="14287" cy="74613"/>
            </a:xfrm>
            <a:custGeom>
              <a:avLst/>
              <a:gdLst>
                <a:gd name="T0" fmla="*/ 2147483647 w 30"/>
                <a:gd name="T1" fmla="*/ 2147483647 h 164"/>
                <a:gd name="T2" fmla="*/ 2147483647 w 30"/>
                <a:gd name="T3" fmla="*/ 2147483647 h 164"/>
                <a:gd name="T4" fmla="*/ 0 w 30"/>
                <a:gd name="T5" fmla="*/ 0 h 164"/>
                <a:gd name="T6" fmla="*/ 0 w 30"/>
                <a:gd name="T7" fmla="*/ 0 h 164"/>
                <a:gd name="T8" fmla="*/ 0 w 30"/>
                <a:gd name="T9" fmla="*/ 2147483647 h 164"/>
                <a:gd name="T10" fmla="*/ 0 w 30"/>
                <a:gd name="T11" fmla="*/ 2147483647 h 164"/>
                <a:gd name="T12" fmla="*/ 2147483647 w 30"/>
                <a:gd name="T13" fmla="*/ 2147483647 h 164"/>
                <a:gd name="T14" fmla="*/ 2147483647 w 30"/>
                <a:gd name="T15" fmla="*/ 2147483647 h 164"/>
                <a:gd name="T16" fmla="*/ 2147483647 w 30"/>
                <a:gd name="T17" fmla="*/ 2147483647 h 164"/>
                <a:gd name="T18" fmla="*/ 2147483647 w 30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4"/>
                <a:gd name="T32" fmla="*/ 30 w 30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4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4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3" name="Freeform 2966"/>
            <p:cNvSpPr>
              <a:spLocks/>
            </p:cNvSpPr>
            <p:nvPr/>
          </p:nvSpPr>
          <p:spPr bwMode="auto">
            <a:xfrm>
              <a:off x="9942513" y="2190750"/>
              <a:ext cx="19050" cy="158750"/>
            </a:xfrm>
            <a:custGeom>
              <a:avLst/>
              <a:gdLst>
                <a:gd name="T0" fmla="*/ 2147483647 w 42"/>
                <a:gd name="T1" fmla="*/ 2147483647 h 352"/>
                <a:gd name="T2" fmla="*/ 2147483647 w 42"/>
                <a:gd name="T3" fmla="*/ 2147483647 h 352"/>
                <a:gd name="T4" fmla="*/ 0 w 42"/>
                <a:gd name="T5" fmla="*/ 0 h 352"/>
                <a:gd name="T6" fmla="*/ 0 w 42"/>
                <a:gd name="T7" fmla="*/ 0 h 352"/>
                <a:gd name="T8" fmla="*/ 0 w 42"/>
                <a:gd name="T9" fmla="*/ 2147483647 h 352"/>
                <a:gd name="T10" fmla="*/ 0 w 42"/>
                <a:gd name="T11" fmla="*/ 2147483647 h 352"/>
                <a:gd name="T12" fmla="*/ 2147483647 w 42"/>
                <a:gd name="T13" fmla="*/ 2147483647 h 352"/>
                <a:gd name="T14" fmla="*/ 2147483647 w 42"/>
                <a:gd name="T15" fmla="*/ 2147483647 h 352"/>
                <a:gd name="T16" fmla="*/ 2147483647 w 42"/>
                <a:gd name="T17" fmla="*/ 2147483647 h 352"/>
                <a:gd name="T18" fmla="*/ 2147483647 w 42"/>
                <a:gd name="T19" fmla="*/ 2147483647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2"/>
                <a:gd name="T32" fmla="*/ 42 w 42"/>
                <a:gd name="T33" fmla="*/ 352 h 3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2">
                  <a:moveTo>
                    <a:pt x="42" y="6"/>
                  </a:moveTo>
                  <a:lnTo>
                    <a:pt x="42" y="6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4" name="Freeform 2967"/>
            <p:cNvSpPr>
              <a:spLocks/>
            </p:cNvSpPr>
            <p:nvPr/>
          </p:nvSpPr>
          <p:spPr bwMode="auto">
            <a:xfrm>
              <a:off x="9736138" y="2155825"/>
              <a:ext cx="17462" cy="209550"/>
            </a:xfrm>
            <a:custGeom>
              <a:avLst/>
              <a:gdLst>
                <a:gd name="T0" fmla="*/ 2147483647 w 40"/>
                <a:gd name="T1" fmla="*/ 2147483647 h 464"/>
                <a:gd name="T2" fmla="*/ 2147483647 w 40"/>
                <a:gd name="T3" fmla="*/ 2147483647 h 464"/>
                <a:gd name="T4" fmla="*/ 0 w 40"/>
                <a:gd name="T5" fmla="*/ 0 h 464"/>
                <a:gd name="T6" fmla="*/ 0 w 40"/>
                <a:gd name="T7" fmla="*/ 0 h 464"/>
                <a:gd name="T8" fmla="*/ 0 w 40"/>
                <a:gd name="T9" fmla="*/ 2147483647 h 464"/>
                <a:gd name="T10" fmla="*/ 0 w 40"/>
                <a:gd name="T11" fmla="*/ 2147483647 h 464"/>
                <a:gd name="T12" fmla="*/ 2147483647 w 40"/>
                <a:gd name="T13" fmla="*/ 2147483647 h 464"/>
                <a:gd name="T14" fmla="*/ 2147483647 w 40"/>
                <a:gd name="T15" fmla="*/ 2147483647 h 464"/>
                <a:gd name="T16" fmla="*/ 2147483647 w 40"/>
                <a:gd name="T17" fmla="*/ 2147483647 h 464"/>
                <a:gd name="T18" fmla="*/ 2147483647 w 40"/>
                <a:gd name="T19" fmla="*/ 2147483647 h 4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464"/>
                <a:gd name="T32" fmla="*/ 40 w 40"/>
                <a:gd name="T33" fmla="*/ 464 h 4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464">
                  <a:moveTo>
                    <a:pt x="40" y="6"/>
                  </a:moveTo>
                  <a:lnTo>
                    <a:pt x="40" y="6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0" y="46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5" name="Freeform 2968"/>
            <p:cNvSpPr>
              <a:spLocks/>
            </p:cNvSpPr>
            <p:nvPr/>
          </p:nvSpPr>
          <p:spPr bwMode="auto">
            <a:xfrm>
              <a:off x="10358438" y="2789239"/>
              <a:ext cx="19050" cy="160337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0"/>
                  </a:moveTo>
                  <a:lnTo>
                    <a:pt x="42" y="10"/>
                  </a:lnTo>
                  <a:lnTo>
                    <a:pt x="0" y="0"/>
                  </a:lnTo>
                  <a:lnTo>
                    <a:pt x="0" y="344"/>
                  </a:lnTo>
                  <a:lnTo>
                    <a:pt x="42" y="356"/>
                  </a:lnTo>
                  <a:lnTo>
                    <a:pt x="4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6" name="Freeform 2969"/>
            <p:cNvSpPr>
              <a:spLocks/>
            </p:cNvSpPr>
            <p:nvPr/>
          </p:nvSpPr>
          <p:spPr bwMode="auto">
            <a:xfrm>
              <a:off x="10258425" y="2795588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7" name="Freeform 2970"/>
            <p:cNvSpPr>
              <a:spLocks/>
            </p:cNvSpPr>
            <p:nvPr/>
          </p:nvSpPr>
          <p:spPr bwMode="auto">
            <a:xfrm>
              <a:off x="10206039" y="2833688"/>
              <a:ext cx="14287" cy="74612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8" name="Freeform 2971"/>
            <p:cNvSpPr>
              <a:spLocks/>
            </p:cNvSpPr>
            <p:nvPr/>
          </p:nvSpPr>
          <p:spPr bwMode="auto">
            <a:xfrm>
              <a:off x="10309225" y="2860676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9" name="Freeform 2972"/>
            <p:cNvSpPr>
              <a:spLocks/>
            </p:cNvSpPr>
            <p:nvPr/>
          </p:nvSpPr>
          <p:spPr bwMode="auto">
            <a:xfrm>
              <a:off x="10464801" y="2854326"/>
              <a:ext cx="15875" cy="125413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268"/>
                  </a:lnTo>
                  <a:lnTo>
                    <a:pt x="32" y="278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0" name="Freeform 2973"/>
            <p:cNvSpPr>
              <a:spLocks/>
            </p:cNvSpPr>
            <p:nvPr/>
          </p:nvSpPr>
          <p:spPr bwMode="auto">
            <a:xfrm>
              <a:off x="10414000" y="2889251"/>
              <a:ext cx="14288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1" name="Freeform 2974"/>
            <p:cNvSpPr>
              <a:spLocks/>
            </p:cNvSpPr>
            <p:nvPr/>
          </p:nvSpPr>
          <p:spPr bwMode="auto">
            <a:xfrm>
              <a:off x="10517189" y="2919413"/>
              <a:ext cx="14287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2" name="Freeform 2975"/>
            <p:cNvSpPr>
              <a:spLocks/>
            </p:cNvSpPr>
            <p:nvPr/>
          </p:nvSpPr>
          <p:spPr bwMode="auto">
            <a:xfrm>
              <a:off x="10621964" y="2952750"/>
              <a:ext cx="14287" cy="76200"/>
            </a:xfrm>
            <a:custGeom>
              <a:avLst/>
              <a:gdLst>
                <a:gd name="T0" fmla="*/ 2147483647 w 32"/>
                <a:gd name="T1" fmla="*/ 2147483647 h 168"/>
                <a:gd name="T2" fmla="*/ 2147483647 w 32"/>
                <a:gd name="T3" fmla="*/ 2147483647 h 168"/>
                <a:gd name="T4" fmla="*/ 0 w 32"/>
                <a:gd name="T5" fmla="*/ 0 h 168"/>
                <a:gd name="T6" fmla="*/ 0 w 32"/>
                <a:gd name="T7" fmla="*/ 0 h 168"/>
                <a:gd name="T8" fmla="*/ 0 w 32"/>
                <a:gd name="T9" fmla="*/ 2147483647 h 168"/>
                <a:gd name="T10" fmla="*/ 0 w 32"/>
                <a:gd name="T11" fmla="*/ 2147483647 h 168"/>
                <a:gd name="T12" fmla="*/ 2147483647 w 32"/>
                <a:gd name="T13" fmla="*/ 2147483647 h 168"/>
                <a:gd name="T14" fmla="*/ 2147483647 w 32"/>
                <a:gd name="T15" fmla="*/ 2147483647 h 168"/>
                <a:gd name="T16" fmla="*/ 2147483647 w 32"/>
                <a:gd name="T17" fmla="*/ 2147483647 h 168"/>
                <a:gd name="T18" fmla="*/ 2147483647 w 32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8"/>
                <a:gd name="T32" fmla="*/ 32 w 32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8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8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3" name="Freeform 2976"/>
            <p:cNvSpPr>
              <a:spLocks/>
            </p:cNvSpPr>
            <p:nvPr/>
          </p:nvSpPr>
          <p:spPr bwMode="auto">
            <a:xfrm>
              <a:off x="10567988" y="2798763"/>
              <a:ext cx="19050" cy="214312"/>
            </a:xfrm>
            <a:custGeom>
              <a:avLst/>
              <a:gdLst>
                <a:gd name="T0" fmla="*/ 2147483647 w 42"/>
                <a:gd name="T1" fmla="*/ 2147483647 h 472"/>
                <a:gd name="T2" fmla="*/ 2147483647 w 42"/>
                <a:gd name="T3" fmla="*/ 2147483647 h 472"/>
                <a:gd name="T4" fmla="*/ 0 w 42"/>
                <a:gd name="T5" fmla="*/ 0 h 472"/>
                <a:gd name="T6" fmla="*/ 0 w 42"/>
                <a:gd name="T7" fmla="*/ 0 h 472"/>
                <a:gd name="T8" fmla="*/ 0 w 42"/>
                <a:gd name="T9" fmla="*/ 2147483647 h 472"/>
                <a:gd name="T10" fmla="*/ 0 w 42"/>
                <a:gd name="T11" fmla="*/ 2147483647 h 472"/>
                <a:gd name="T12" fmla="*/ 2147483647 w 42"/>
                <a:gd name="T13" fmla="*/ 2147483647 h 472"/>
                <a:gd name="T14" fmla="*/ 2147483647 w 42"/>
                <a:gd name="T15" fmla="*/ 2147483647 h 472"/>
                <a:gd name="T16" fmla="*/ 2147483647 w 42"/>
                <a:gd name="T17" fmla="*/ 2147483647 h 472"/>
                <a:gd name="T18" fmla="*/ 2147483647 w 42"/>
                <a:gd name="T19" fmla="*/ 2147483647 h 4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72"/>
                <a:gd name="T32" fmla="*/ 42 w 42"/>
                <a:gd name="T33" fmla="*/ 472 h 4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72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2" y="47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4" name="Freeform 2977"/>
            <p:cNvSpPr>
              <a:spLocks/>
            </p:cNvSpPr>
            <p:nvPr/>
          </p:nvSpPr>
          <p:spPr bwMode="auto">
            <a:xfrm>
              <a:off x="10358438" y="2286000"/>
              <a:ext cx="19050" cy="160338"/>
            </a:xfrm>
            <a:custGeom>
              <a:avLst/>
              <a:gdLst>
                <a:gd name="T0" fmla="*/ 2147483647 w 42"/>
                <a:gd name="T1" fmla="*/ 2147483647 h 356"/>
                <a:gd name="T2" fmla="*/ 2147483647 w 42"/>
                <a:gd name="T3" fmla="*/ 2147483647 h 356"/>
                <a:gd name="T4" fmla="*/ 0 w 42"/>
                <a:gd name="T5" fmla="*/ 0 h 356"/>
                <a:gd name="T6" fmla="*/ 0 w 42"/>
                <a:gd name="T7" fmla="*/ 0 h 356"/>
                <a:gd name="T8" fmla="*/ 0 w 42"/>
                <a:gd name="T9" fmla="*/ 2147483647 h 356"/>
                <a:gd name="T10" fmla="*/ 0 w 42"/>
                <a:gd name="T11" fmla="*/ 2147483647 h 356"/>
                <a:gd name="T12" fmla="*/ 2147483647 w 42"/>
                <a:gd name="T13" fmla="*/ 2147483647 h 356"/>
                <a:gd name="T14" fmla="*/ 2147483647 w 42"/>
                <a:gd name="T15" fmla="*/ 2147483647 h 356"/>
                <a:gd name="T16" fmla="*/ 2147483647 w 42"/>
                <a:gd name="T17" fmla="*/ 2147483647 h 356"/>
                <a:gd name="T18" fmla="*/ 2147483647 w 42"/>
                <a:gd name="T19" fmla="*/ 2147483647 h 3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356"/>
                <a:gd name="T32" fmla="*/ 42 w 42"/>
                <a:gd name="T33" fmla="*/ 356 h 3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356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346"/>
                  </a:lnTo>
                  <a:lnTo>
                    <a:pt x="42" y="35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5" name="Freeform 2978"/>
            <p:cNvSpPr>
              <a:spLocks/>
            </p:cNvSpPr>
            <p:nvPr/>
          </p:nvSpPr>
          <p:spPr bwMode="auto">
            <a:xfrm>
              <a:off x="10258425" y="2259013"/>
              <a:ext cx="12700" cy="125412"/>
            </a:xfrm>
            <a:custGeom>
              <a:avLst/>
              <a:gdLst>
                <a:gd name="T0" fmla="*/ 2147483647 w 30"/>
                <a:gd name="T1" fmla="*/ 2147483647 h 278"/>
                <a:gd name="T2" fmla="*/ 2147483647 w 30"/>
                <a:gd name="T3" fmla="*/ 2147483647 h 278"/>
                <a:gd name="T4" fmla="*/ 0 w 30"/>
                <a:gd name="T5" fmla="*/ 0 h 278"/>
                <a:gd name="T6" fmla="*/ 0 w 30"/>
                <a:gd name="T7" fmla="*/ 0 h 278"/>
                <a:gd name="T8" fmla="*/ 0 w 30"/>
                <a:gd name="T9" fmla="*/ 2147483647 h 278"/>
                <a:gd name="T10" fmla="*/ 0 w 30"/>
                <a:gd name="T11" fmla="*/ 2147483647 h 278"/>
                <a:gd name="T12" fmla="*/ 2147483647 w 30"/>
                <a:gd name="T13" fmla="*/ 2147483647 h 278"/>
                <a:gd name="T14" fmla="*/ 2147483647 w 30"/>
                <a:gd name="T15" fmla="*/ 2147483647 h 278"/>
                <a:gd name="T16" fmla="*/ 2147483647 w 30"/>
                <a:gd name="T17" fmla="*/ 2147483647 h 278"/>
                <a:gd name="T18" fmla="*/ 2147483647 w 3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278"/>
                <a:gd name="T32" fmla="*/ 30 w 3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278">
                  <a:moveTo>
                    <a:pt x="30" y="8"/>
                  </a:moveTo>
                  <a:lnTo>
                    <a:pt x="30" y="8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0" y="27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6" name="Freeform 2979"/>
            <p:cNvSpPr>
              <a:spLocks/>
            </p:cNvSpPr>
            <p:nvPr/>
          </p:nvSpPr>
          <p:spPr bwMode="auto">
            <a:xfrm>
              <a:off x="10206039" y="2246313"/>
              <a:ext cx="14287" cy="74612"/>
            </a:xfrm>
            <a:custGeom>
              <a:avLst/>
              <a:gdLst>
                <a:gd name="T0" fmla="*/ 2147483647 w 32"/>
                <a:gd name="T1" fmla="*/ 2147483647 h 164"/>
                <a:gd name="T2" fmla="*/ 2147483647 w 32"/>
                <a:gd name="T3" fmla="*/ 2147483647 h 164"/>
                <a:gd name="T4" fmla="*/ 0 w 32"/>
                <a:gd name="T5" fmla="*/ 0 h 164"/>
                <a:gd name="T6" fmla="*/ 0 w 32"/>
                <a:gd name="T7" fmla="*/ 0 h 164"/>
                <a:gd name="T8" fmla="*/ 0 w 32"/>
                <a:gd name="T9" fmla="*/ 2147483647 h 164"/>
                <a:gd name="T10" fmla="*/ 0 w 32"/>
                <a:gd name="T11" fmla="*/ 2147483647 h 164"/>
                <a:gd name="T12" fmla="*/ 2147483647 w 32"/>
                <a:gd name="T13" fmla="*/ 2147483647 h 164"/>
                <a:gd name="T14" fmla="*/ 2147483647 w 32"/>
                <a:gd name="T15" fmla="*/ 2147483647 h 164"/>
                <a:gd name="T16" fmla="*/ 2147483647 w 32"/>
                <a:gd name="T17" fmla="*/ 2147483647 h 164"/>
                <a:gd name="T18" fmla="*/ 2147483647 w 32"/>
                <a:gd name="T19" fmla="*/ 2147483647 h 1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4"/>
                <a:gd name="T32" fmla="*/ 32 w 32"/>
                <a:gd name="T33" fmla="*/ 164 h 1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4">
                  <a:moveTo>
                    <a:pt x="32" y="6"/>
                  </a:moveTo>
                  <a:lnTo>
                    <a:pt x="32" y="6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4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7" name="Freeform 2980"/>
            <p:cNvSpPr>
              <a:spLocks/>
            </p:cNvSpPr>
            <p:nvPr/>
          </p:nvSpPr>
          <p:spPr bwMode="auto">
            <a:xfrm>
              <a:off x="10309225" y="2273301"/>
              <a:ext cx="14288" cy="74613"/>
            </a:xfrm>
            <a:custGeom>
              <a:avLst/>
              <a:gdLst>
                <a:gd name="T0" fmla="*/ 2147483647 w 32"/>
                <a:gd name="T1" fmla="*/ 2147483647 h 166"/>
                <a:gd name="T2" fmla="*/ 2147483647 w 32"/>
                <a:gd name="T3" fmla="*/ 2147483647 h 166"/>
                <a:gd name="T4" fmla="*/ 0 w 32"/>
                <a:gd name="T5" fmla="*/ 0 h 166"/>
                <a:gd name="T6" fmla="*/ 0 w 32"/>
                <a:gd name="T7" fmla="*/ 0 h 166"/>
                <a:gd name="T8" fmla="*/ 0 w 32"/>
                <a:gd name="T9" fmla="*/ 2147483647 h 166"/>
                <a:gd name="T10" fmla="*/ 0 w 32"/>
                <a:gd name="T11" fmla="*/ 2147483647 h 166"/>
                <a:gd name="T12" fmla="*/ 2147483647 w 32"/>
                <a:gd name="T13" fmla="*/ 2147483647 h 166"/>
                <a:gd name="T14" fmla="*/ 2147483647 w 32"/>
                <a:gd name="T15" fmla="*/ 2147483647 h 166"/>
                <a:gd name="T16" fmla="*/ 2147483647 w 32"/>
                <a:gd name="T17" fmla="*/ 2147483647 h 166"/>
                <a:gd name="T18" fmla="*/ 2147483647 w 32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6"/>
                <a:gd name="T32" fmla="*/ 32 w 32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6">
                  <a:moveTo>
                    <a:pt x="32" y="8"/>
                  </a:moveTo>
                  <a:lnTo>
                    <a:pt x="32" y="8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32" y="166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8" name="Freeform 2981"/>
            <p:cNvSpPr>
              <a:spLocks/>
            </p:cNvSpPr>
            <p:nvPr/>
          </p:nvSpPr>
          <p:spPr bwMode="auto">
            <a:xfrm>
              <a:off x="10464801" y="2316163"/>
              <a:ext cx="15875" cy="125412"/>
            </a:xfrm>
            <a:custGeom>
              <a:avLst/>
              <a:gdLst>
                <a:gd name="T0" fmla="*/ 2147483647 w 32"/>
                <a:gd name="T1" fmla="*/ 2147483647 h 278"/>
                <a:gd name="T2" fmla="*/ 2147483647 w 32"/>
                <a:gd name="T3" fmla="*/ 2147483647 h 278"/>
                <a:gd name="T4" fmla="*/ 0 w 32"/>
                <a:gd name="T5" fmla="*/ 0 h 278"/>
                <a:gd name="T6" fmla="*/ 0 w 32"/>
                <a:gd name="T7" fmla="*/ 0 h 278"/>
                <a:gd name="T8" fmla="*/ 0 w 32"/>
                <a:gd name="T9" fmla="*/ 2147483647 h 278"/>
                <a:gd name="T10" fmla="*/ 0 w 32"/>
                <a:gd name="T11" fmla="*/ 2147483647 h 278"/>
                <a:gd name="T12" fmla="*/ 2147483647 w 32"/>
                <a:gd name="T13" fmla="*/ 2147483647 h 278"/>
                <a:gd name="T14" fmla="*/ 2147483647 w 32"/>
                <a:gd name="T15" fmla="*/ 2147483647 h 278"/>
                <a:gd name="T16" fmla="*/ 2147483647 w 32"/>
                <a:gd name="T17" fmla="*/ 2147483647 h 278"/>
                <a:gd name="T18" fmla="*/ 2147483647 w 32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78"/>
                <a:gd name="T32" fmla="*/ 32 w 32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78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270"/>
                  </a:lnTo>
                  <a:lnTo>
                    <a:pt x="32" y="278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9" name="Freeform 2982"/>
            <p:cNvSpPr>
              <a:spLocks/>
            </p:cNvSpPr>
            <p:nvPr/>
          </p:nvSpPr>
          <p:spPr bwMode="auto">
            <a:xfrm>
              <a:off x="10414000" y="2301876"/>
              <a:ext cx="14288" cy="74613"/>
            </a:xfrm>
            <a:custGeom>
              <a:avLst/>
              <a:gdLst>
                <a:gd name="T0" fmla="*/ 2147483647 w 30"/>
                <a:gd name="T1" fmla="*/ 2147483647 h 166"/>
                <a:gd name="T2" fmla="*/ 2147483647 w 30"/>
                <a:gd name="T3" fmla="*/ 2147483647 h 166"/>
                <a:gd name="T4" fmla="*/ 0 w 30"/>
                <a:gd name="T5" fmla="*/ 0 h 166"/>
                <a:gd name="T6" fmla="*/ 0 w 30"/>
                <a:gd name="T7" fmla="*/ 0 h 166"/>
                <a:gd name="T8" fmla="*/ 0 w 30"/>
                <a:gd name="T9" fmla="*/ 2147483647 h 166"/>
                <a:gd name="T10" fmla="*/ 0 w 30"/>
                <a:gd name="T11" fmla="*/ 2147483647 h 166"/>
                <a:gd name="T12" fmla="*/ 2147483647 w 30"/>
                <a:gd name="T13" fmla="*/ 2147483647 h 166"/>
                <a:gd name="T14" fmla="*/ 2147483647 w 30"/>
                <a:gd name="T15" fmla="*/ 2147483647 h 166"/>
                <a:gd name="T16" fmla="*/ 2147483647 w 30"/>
                <a:gd name="T17" fmla="*/ 2147483647 h 166"/>
                <a:gd name="T18" fmla="*/ 2147483647 w 30"/>
                <a:gd name="T19" fmla="*/ 2147483647 h 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6"/>
                <a:gd name="T32" fmla="*/ 30 w 30"/>
                <a:gd name="T33" fmla="*/ 166 h 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6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6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0" name="Freeform 2983"/>
            <p:cNvSpPr>
              <a:spLocks/>
            </p:cNvSpPr>
            <p:nvPr/>
          </p:nvSpPr>
          <p:spPr bwMode="auto">
            <a:xfrm>
              <a:off x="10517189" y="2332038"/>
              <a:ext cx="14287" cy="76200"/>
            </a:xfrm>
            <a:custGeom>
              <a:avLst/>
              <a:gdLst>
                <a:gd name="T0" fmla="*/ 2147483647 w 30"/>
                <a:gd name="T1" fmla="*/ 2147483647 h 168"/>
                <a:gd name="T2" fmla="*/ 2147483647 w 30"/>
                <a:gd name="T3" fmla="*/ 2147483647 h 168"/>
                <a:gd name="T4" fmla="*/ 0 w 30"/>
                <a:gd name="T5" fmla="*/ 0 h 168"/>
                <a:gd name="T6" fmla="*/ 0 w 30"/>
                <a:gd name="T7" fmla="*/ 0 h 168"/>
                <a:gd name="T8" fmla="*/ 0 w 30"/>
                <a:gd name="T9" fmla="*/ 2147483647 h 168"/>
                <a:gd name="T10" fmla="*/ 0 w 30"/>
                <a:gd name="T11" fmla="*/ 2147483647 h 168"/>
                <a:gd name="T12" fmla="*/ 2147483647 w 30"/>
                <a:gd name="T13" fmla="*/ 2147483647 h 168"/>
                <a:gd name="T14" fmla="*/ 2147483647 w 30"/>
                <a:gd name="T15" fmla="*/ 2147483647 h 168"/>
                <a:gd name="T16" fmla="*/ 2147483647 w 30"/>
                <a:gd name="T17" fmla="*/ 2147483647 h 168"/>
                <a:gd name="T18" fmla="*/ 2147483647 w 30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8"/>
                <a:gd name="T32" fmla="*/ 30 w 30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8">
                  <a:moveTo>
                    <a:pt x="30" y="10"/>
                  </a:moveTo>
                  <a:lnTo>
                    <a:pt x="30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0" y="16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1" name="Freeform 2984"/>
            <p:cNvSpPr>
              <a:spLocks/>
            </p:cNvSpPr>
            <p:nvPr/>
          </p:nvSpPr>
          <p:spPr bwMode="auto">
            <a:xfrm>
              <a:off x="10621964" y="2365375"/>
              <a:ext cx="14287" cy="76200"/>
            </a:xfrm>
            <a:custGeom>
              <a:avLst/>
              <a:gdLst>
                <a:gd name="T0" fmla="*/ 2147483647 w 32"/>
                <a:gd name="T1" fmla="*/ 2147483647 h 168"/>
                <a:gd name="T2" fmla="*/ 2147483647 w 32"/>
                <a:gd name="T3" fmla="*/ 2147483647 h 168"/>
                <a:gd name="T4" fmla="*/ 0 w 32"/>
                <a:gd name="T5" fmla="*/ 0 h 168"/>
                <a:gd name="T6" fmla="*/ 0 w 32"/>
                <a:gd name="T7" fmla="*/ 0 h 168"/>
                <a:gd name="T8" fmla="*/ 0 w 32"/>
                <a:gd name="T9" fmla="*/ 2147483647 h 168"/>
                <a:gd name="T10" fmla="*/ 0 w 32"/>
                <a:gd name="T11" fmla="*/ 2147483647 h 168"/>
                <a:gd name="T12" fmla="*/ 2147483647 w 32"/>
                <a:gd name="T13" fmla="*/ 2147483647 h 168"/>
                <a:gd name="T14" fmla="*/ 2147483647 w 32"/>
                <a:gd name="T15" fmla="*/ 2147483647 h 168"/>
                <a:gd name="T16" fmla="*/ 2147483647 w 32"/>
                <a:gd name="T17" fmla="*/ 2147483647 h 168"/>
                <a:gd name="T18" fmla="*/ 2147483647 w 32"/>
                <a:gd name="T19" fmla="*/ 2147483647 h 1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68"/>
                <a:gd name="T32" fmla="*/ 32 w 32"/>
                <a:gd name="T33" fmla="*/ 168 h 1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68">
                  <a:moveTo>
                    <a:pt x="32" y="10"/>
                  </a:moveTo>
                  <a:lnTo>
                    <a:pt x="32" y="1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32" y="168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2" name="Freeform 2985"/>
            <p:cNvSpPr>
              <a:spLocks/>
            </p:cNvSpPr>
            <p:nvPr/>
          </p:nvSpPr>
          <p:spPr bwMode="auto">
            <a:xfrm>
              <a:off x="10567988" y="2347914"/>
              <a:ext cx="19050" cy="212725"/>
            </a:xfrm>
            <a:custGeom>
              <a:avLst/>
              <a:gdLst>
                <a:gd name="T0" fmla="*/ 2147483647 w 42"/>
                <a:gd name="T1" fmla="*/ 2147483647 h 472"/>
                <a:gd name="T2" fmla="*/ 2147483647 w 42"/>
                <a:gd name="T3" fmla="*/ 2147483647 h 472"/>
                <a:gd name="T4" fmla="*/ 0 w 42"/>
                <a:gd name="T5" fmla="*/ 0 h 472"/>
                <a:gd name="T6" fmla="*/ 0 w 42"/>
                <a:gd name="T7" fmla="*/ 0 h 472"/>
                <a:gd name="T8" fmla="*/ 0 w 42"/>
                <a:gd name="T9" fmla="*/ 2147483647 h 472"/>
                <a:gd name="T10" fmla="*/ 0 w 42"/>
                <a:gd name="T11" fmla="*/ 2147483647 h 472"/>
                <a:gd name="T12" fmla="*/ 2147483647 w 42"/>
                <a:gd name="T13" fmla="*/ 2147483647 h 472"/>
                <a:gd name="T14" fmla="*/ 2147483647 w 42"/>
                <a:gd name="T15" fmla="*/ 2147483647 h 472"/>
                <a:gd name="T16" fmla="*/ 2147483647 w 42"/>
                <a:gd name="T17" fmla="*/ 2147483647 h 472"/>
                <a:gd name="T18" fmla="*/ 2147483647 w 42"/>
                <a:gd name="T19" fmla="*/ 2147483647 h 4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472"/>
                <a:gd name="T32" fmla="*/ 42 w 42"/>
                <a:gd name="T33" fmla="*/ 472 h 4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472">
                  <a:moveTo>
                    <a:pt x="42" y="12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458"/>
                  </a:lnTo>
                  <a:lnTo>
                    <a:pt x="42" y="47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3" name="Freeform 2986"/>
            <p:cNvSpPr>
              <a:spLocks/>
            </p:cNvSpPr>
            <p:nvPr/>
          </p:nvSpPr>
          <p:spPr bwMode="auto">
            <a:xfrm>
              <a:off x="10007600" y="2433638"/>
              <a:ext cx="90488" cy="284162"/>
            </a:xfrm>
            <a:custGeom>
              <a:avLst/>
              <a:gdLst>
                <a:gd name="T0" fmla="*/ 2147483647 w 202"/>
                <a:gd name="T1" fmla="*/ 2147483647 h 632"/>
                <a:gd name="T2" fmla="*/ 2147483647 w 202"/>
                <a:gd name="T3" fmla="*/ 2147483647 h 632"/>
                <a:gd name="T4" fmla="*/ 2147483647 w 202"/>
                <a:gd name="T5" fmla="*/ 2147483647 h 632"/>
                <a:gd name="T6" fmla="*/ 2147483647 w 202"/>
                <a:gd name="T7" fmla="*/ 2147483647 h 632"/>
                <a:gd name="T8" fmla="*/ 2147483647 w 202"/>
                <a:gd name="T9" fmla="*/ 2147483647 h 632"/>
                <a:gd name="T10" fmla="*/ 2147483647 w 202"/>
                <a:gd name="T11" fmla="*/ 2147483647 h 632"/>
                <a:gd name="T12" fmla="*/ 2147483647 w 202"/>
                <a:gd name="T13" fmla="*/ 2147483647 h 632"/>
                <a:gd name="T14" fmla="*/ 2147483647 w 202"/>
                <a:gd name="T15" fmla="*/ 2147483647 h 632"/>
                <a:gd name="T16" fmla="*/ 2147483647 w 202"/>
                <a:gd name="T17" fmla="*/ 2147483647 h 632"/>
                <a:gd name="T18" fmla="*/ 2147483647 w 202"/>
                <a:gd name="T19" fmla="*/ 2147483647 h 632"/>
                <a:gd name="T20" fmla="*/ 0 w 202"/>
                <a:gd name="T21" fmla="*/ 2147483647 h 632"/>
                <a:gd name="T22" fmla="*/ 0 w 202"/>
                <a:gd name="T23" fmla="*/ 2147483647 h 632"/>
                <a:gd name="T24" fmla="*/ 0 w 202"/>
                <a:gd name="T25" fmla="*/ 2147483647 h 632"/>
                <a:gd name="T26" fmla="*/ 0 w 202"/>
                <a:gd name="T27" fmla="*/ 2147483647 h 632"/>
                <a:gd name="T28" fmla="*/ 2147483647 w 202"/>
                <a:gd name="T29" fmla="*/ 2147483647 h 632"/>
                <a:gd name="T30" fmla="*/ 2147483647 w 202"/>
                <a:gd name="T31" fmla="*/ 2147483647 h 632"/>
                <a:gd name="T32" fmla="*/ 2147483647 w 202"/>
                <a:gd name="T33" fmla="*/ 2147483647 h 632"/>
                <a:gd name="T34" fmla="*/ 2147483647 w 202"/>
                <a:gd name="T35" fmla="*/ 2147483647 h 632"/>
                <a:gd name="T36" fmla="*/ 2147483647 w 202"/>
                <a:gd name="T37" fmla="*/ 2147483647 h 632"/>
                <a:gd name="T38" fmla="*/ 2147483647 w 202"/>
                <a:gd name="T39" fmla="*/ 2147483647 h 632"/>
                <a:gd name="T40" fmla="*/ 2147483647 w 202"/>
                <a:gd name="T41" fmla="*/ 2147483647 h 632"/>
                <a:gd name="T42" fmla="*/ 2147483647 w 202"/>
                <a:gd name="T43" fmla="*/ 2147483647 h 632"/>
                <a:gd name="T44" fmla="*/ 2147483647 w 202"/>
                <a:gd name="T45" fmla="*/ 0 h 632"/>
                <a:gd name="T46" fmla="*/ 2147483647 w 202"/>
                <a:gd name="T47" fmla="*/ 0 h 632"/>
                <a:gd name="T48" fmla="*/ 2147483647 w 202"/>
                <a:gd name="T49" fmla="*/ 2147483647 h 632"/>
                <a:gd name="T50" fmla="*/ 2147483647 w 202"/>
                <a:gd name="T51" fmla="*/ 2147483647 h 632"/>
                <a:gd name="T52" fmla="*/ 2147483647 w 202"/>
                <a:gd name="T53" fmla="*/ 2147483647 h 632"/>
                <a:gd name="T54" fmla="*/ 2147483647 w 202"/>
                <a:gd name="T55" fmla="*/ 2147483647 h 6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2"/>
                <a:gd name="T85" fmla="*/ 0 h 632"/>
                <a:gd name="T86" fmla="*/ 202 w 202"/>
                <a:gd name="T87" fmla="*/ 632 h 63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2" h="632">
                  <a:moveTo>
                    <a:pt x="202" y="632"/>
                  </a:moveTo>
                  <a:lnTo>
                    <a:pt x="202" y="632"/>
                  </a:lnTo>
                  <a:lnTo>
                    <a:pt x="114" y="614"/>
                  </a:lnTo>
                  <a:lnTo>
                    <a:pt x="114" y="170"/>
                  </a:lnTo>
                  <a:lnTo>
                    <a:pt x="88" y="194"/>
                  </a:lnTo>
                  <a:lnTo>
                    <a:pt x="62" y="212"/>
                  </a:lnTo>
                  <a:lnTo>
                    <a:pt x="46" y="220"/>
                  </a:lnTo>
                  <a:lnTo>
                    <a:pt x="32" y="226"/>
                  </a:lnTo>
                  <a:lnTo>
                    <a:pt x="0" y="236"/>
                  </a:lnTo>
                  <a:lnTo>
                    <a:pt x="0" y="130"/>
                  </a:lnTo>
                  <a:lnTo>
                    <a:pt x="18" y="124"/>
                  </a:lnTo>
                  <a:lnTo>
                    <a:pt x="36" y="114"/>
                  </a:lnTo>
                  <a:lnTo>
                    <a:pt x="56" y="102"/>
                  </a:lnTo>
                  <a:lnTo>
                    <a:pt x="76" y="88"/>
                  </a:lnTo>
                  <a:lnTo>
                    <a:pt x="94" y="70"/>
                  </a:lnTo>
                  <a:lnTo>
                    <a:pt x="110" y="48"/>
                  </a:lnTo>
                  <a:lnTo>
                    <a:pt x="122" y="26"/>
                  </a:lnTo>
                  <a:lnTo>
                    <a:pt x="130" y="0"/>
                  </a:lnTo>
                  <a:lnTo>
                    <a:pt x="202" y="16"/>
                  </a:lnTo>
                  <a:lnTo>
                    <a:pt x="202" y="6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4" name="Freeform 2987"/>
            <p:cNvSpPr>
              <a:spLocks noEditPoints="1"/>
            </p:cNvSpPr>
            <p:nvPr/>
          </p:nvSpPr>
          <p:spPr bwMode="auto">
            <a:xfrm>
              <a:off x="10186989" y="2474914"/>
              <a:ext cx="134937" cy="287337"/>
            </a:xfrm>
            <a:custGeom>
              <a:avLst/>
              <a:gdLst>
                <a:gd name="T0" fmla="*/ 2147483647 w 300"/>
                <a:gd name="T1" fmla="*/ 2147483647 h 634"/>
                <a:gd name="T2" fmla="*/ 2147483647 w 300"/>
                <a:gd name="T3" fmla="*/ 2147483647 h 634"/>
                <a:gd name="T4" fmla="*/ 2147483647 w 300"/>
                <a:gd name="T5" fmla="*/ 2147483647 h 634"/>
                <a:gd name="T6" fmla="*/ 2147483647 w 300"/>
                <a:gd name="T7" fmla="*/ 2147483647 h 634"/>
                <a:gd name="T8" fmla="*/ 2147483647 w 300"/>
                <a:gd name="T9" fmla="*/ 2147483647 h 634"/>
                <a:gd name="T10" fmla="*/ 2147483647 w 300"/>
                <a:gd name="T11" fmla="*/ 2147483647 h 634"/>
                <a:gd name="T12" fmla="*/ 2147483647 w 300"/>
                <a:gd name="T13" fmla="*/ 2147483647 h 634"/>
                <a:gd name="T14" fmla="*/ 2147483647 w 300"/>
                <a:gd name="T15" fmla="*/ 2147483647 h 634"/>
                <a:gd name="T16" fmla="*/ 2147483647 w 300"/>
                <a:gd name="T17" fmla="*/ 2147483647 h 634"/>
                <a:gd name="T18" fmla="*/ 2147483647 w 300"/>
                <a:gd name="T19" fmla="*/ 2147483647 h 634"/>
                <a:gd name="T20" fmla="*/ 2147483647 w 300"/>
                <a:gd name="T21" fmla="*/ 2147483647 h 634"/>
                <a:gd name="T22" fmla="*/ 2147483647 w 300"/>
                <a:gd name="T23" fmla="*/ 2147483647 h 634"/>
                <a:gd name="T24" fmla="*/ 2147483647 w 300"/>
                <a:gd name="T25" fmla="*/ 2147483647 h 634"/>
                <a:gd name="T26" fmla="*/ 2147483647 w 300"/>
                <a:gd name="T27" fmla="*/ 2147483647 h 634"/>
                <a:gd name="T28" fmla="*/ 2147483647 w 300"/>
                <a:gd name="T29" fmla="*/ 2147483647 h 634"/>
                <a:gd name="T30" fmla="*/ 2147483647 w 300"/>
                <a:gd name="T31" fmla="*/ 2147483647 h 634"/>
                <a:gd name="T32" fmla="*/ 2147483647 w 300"/>
                <a:gd name="T33" fmla="*/ 2147483647 h 634"/>
                <a:gd name="T34" fmla="*/ 2147483647 w 300"/>
                <a:gd name="T35" fmla="*/ 2147483647 h 634"/>
                <a:gd name="T36" fmla="*/ 2147483647 w 300"/>
                <a:gd name="T37" fmla="*/ 2147483647 h 634"/>
                <a:gd name="T38" fmla="*/ 2147483647 w 300"/>
                <a:gd name="T39" fmla="*/ 2147483647 h 634"/>
                <a:gd name="T40" fmla="*/ 2147483647 w 300"/>
                <a:gd name="T41" fmla="*/ 2147483647 h 634"/>
                <a:gd name="T42" fmla="*/ 2147483647 w 300"/>
                <a:gd name="T43" fmla="*/ 2147483647 h 634"/>
                <a:gd name="T44" fmla="*/ 2147483647 w 300"/>
                <a:gd name="T45" fmla="*/ 2147483647 h 634"/>
                <a:gd name="T46" fmla="*/ 2147483647 w 300"/>
                <a:gd name="T47" fmla="*/ 0 h 634"/>
                <a:gd name="T48" fmla="*/ 2147483647 w 300"/>
                <a:gd name="T49" fmla="*/ 2147483647 h 634"/>
                <a:gd name="T50" fmla="*/ 2147483647 w 300"/>
                <a:gd name="T51" fmla="*/ 2147483647 h 634"/>
                <a:gd name="T52" fmla="*/ 2147483647 w 300"/>
                <a:gd name="T53" fmla="*/ 2147483647 h 634"/>
                <a:gd name="T54" fmla="*/ 2147483647 w 300"/>
                <a:gd name="T55" fmla="*/ 2147483647 h 634"/>
                <a:gd name="T56" fmla="*/ 2147483647 w 300"/>
                <a:gd name="T57" fmla="*/ 2147483647 h 634"/>
                <a:gd name="T58" fmla="*/ 2147483647 w 300"/>
                <a:gd name="T59" fmla="*/ 2147483647 h 634"/>
                <a:gd name="T60" fmla="*/ 2147483647 w 300"/>
                <a:gd name="T61" fmla="*/ 2147483647 h 634"/>
                <a:gd name="T62" fmla="*/ 2147483647 w 300"/>
                <a:gd name="T63" fmla="*/ 2147483647 h 634"/>
                <a:gd name="T64" fmla="*/ 2147483647 w 300"/>
                <a:gd name="T65" fmla="*/ 2147483647 h 634"/>
                <a:gd name="T66" fmla="*/ 2147483647 w 300"/>
                <a:gd name="T67" fmla="*/ 2147483647 h 634"/>
                <a:gd name="T68" fmla="*/ 2147483647 w 300"/>
                <a:gd name="T69" fmla="*/ 2147483647 h 634"/>
                <a:gd name="T70" fmla="*/ 2147483647 w 300"/>
                <a:gd name="T71" fmla="*/ 2147483647 h 634"/>
                <a:gd name="T72" fmla="*/ 2147483647 w 300"/>
                <a:gd name="T73" fmla="*/ 2147483647 h 634"/>
                <a:gd name="T74" fmla="*/ 2147483647 w 300"/>
                <a:gd name="T75" fmla="*/ 2147483647 h 634"/>
                <a:gd name="T76" fmla="*/ 2147483647 w 300"/>
                <a:gd name="T77" fmla="*/ 2147483647 h 634"/>
                <a:gd name="T78" fmla="*/ 2147483647 w 300"/>
                <a:gd name="T79" fmla="*/ 2147483647 h 634"/>
                <a:gd name="T80" fmla="*/ 2147483647 w 300"/>
                <a:gd name="T81" fmla="*/ 2147483647 h 634"/>
                <a:gd name="T82" fmla="*/ 2147483647 w 300"/>
                <a:gd name="T83" fmla="*/ 2147483647 h 634"/>
                <a:gd name="T84" fmla="*/ 2147483647 w 300"/>
                <a:gd name="T85" fmla="*/ 2147483647 h 634"/>
                <a:gd name="T86" fmla="*/ 2147483647 w 300"/>
                <a:gd name="T87" fmla="*/ 2147483647 h 634"/>
                <a:gd name="T88" fmla="*/ 2147483647 w 300"/>
                <a:gd name="T89" fmla="*/ 2147483647 h 63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0"/>
                <a:gd name="T136" fmla="*/ 0 h 634"/>
                <a:gd name="T137" fmla="*/ 300 w 300"/>
                <a:gd name="T138" fmla="*/ 634 h 63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0" h="634">
                  <a:moveTo>
                    <a:pt x="150" y="4"/>
                  </a:moveTo>
                  <a:lnTo>
                    <a:pt x="150" y="4"/>
                  </a:lnTo>
                  <a:lnTo>
                    <a:pt x="166" y="8"/>
                  </a:lnTo>
                  <a:lnTo>
                    <a:pt x="182" y="16"/>
                  </a:lnTo>
                  <a:lnTo>
                    <a:pt x="196" y="24"/>
                  </a:lnTo>
                  <a:lnTo>
                    <a:pt x="210" y="34"/>
                  </a:lnTo>
                  <a:lnTo>
                    <a:pt x="222" y="46"/>
                  </a:lnTo>
                  <a:lnTo>
                    <a:pt x="234" y="60"/>
                  </a:lnTo>
                  <a:lnTo>
                    <a:pt x="244" y="76"/>
                  </a:lnTo>
                  <a:lnTo>
                    <a:pt x="254" y="94"/>
                  </a:lnTo>
                  <a:lnTo>
                    <a:pt x="266" y="116"/>
                  </a:lnTo>
                  <a:lnTo>
                    <a:pt x="274" y="142"/>
                  </a:lnTo>
                  <a:lnTo>
                    <a:pt x="282" y="172"/>
                  </a:lnTo>
                  <a:lnTo>
                    <a:pt x="288" y="202"/>
                  </a:lnTo>
                  <a:lnTo>
                    <a:pt x="294" y="236"/>
                  </a:lnTo>
                  <a:lnTo>
                    <a:pt x="296" y="274"/>
                  </a:lnTo>
                  <a:lnTo>
                    <a:pt x="298" y="314"/>
                  </a:lnTo>
                  <a:lnTo>
                    <a:pt x="300" y="356"/>
                  </a:lnTo>
                  <a:lnTo>
                    <a:pt x="298" y="398"/>
                  </a:lnTo>
                  <a:lnTo>
                    <a:pt x="296" y="436"/>
                  </a:lnTo>
                  <a:lnTo>
                    <a:pt x="294" y="470"/>
                  </a:lnTo>
                  <a:lnTo>
                    <a:pt x="288" y="502"/>
                  </a:lnTo>
                  <a:lnTo>
                    <a:pt x="282" y="530"/>
                  </a:lnTo>
                  <a:lnTo>
                    <a:pt x="274" y="556"/>
                  </a:lnTo>
                  <a:lnTo>
                    <a:pt x="264" y="576"/>
                  </a:lnTo>
                  <a:lnTo>
                    <a:pt x="254" y="594"/>
                  </a:lnTo>
                  <a:lnTo>
                    <a:pt x="244" y="606"/>
                  </a:lnTo>
                  <a:lnTo>
                    <a:pt x="234" y="616"/>
                  </a:lnTo>
                  <a:lnTo>
                    <a:pt x="222" y="624"/>
                  </a:lnTo>
                  <a:lnTo>
                    <a:pt x="210" y="630"/>
                  </a:lnTo>
                  <a:lnTo>
                    <a:pt x="196" y="634"/>
                  </a:lnTo>
                  <a:lnTo>
                    <a:pt x="182" y="634"/>
                  </a:lnTo>
                  <a:lnTo>
                    <a:pt x="166" y="634"/>
                  </a:lnTo>
                  <a:lnTo>
                    <a:pt x="150" y="630"/>
                  </a:lnTo>
                  <a:lnTo>
                    <a:pt x="134" y="626"/>
                  </a:lnTo>
                  <a:lnTo>
                    <a:pt x="118" y="618"/>
                  </a:lnTo>
                  <a:lnTo>
                    <a:pt x="104" y="610"/>
                  </a:lnTo>
                  <a:lnTo>
                    <a:pt x="90" y="598"/>
                  </a:lnTo>
                  <a:lnTo>
                    <a:pt x="76" y="586"/>
                  </a:lnTo>
                  <a:lnTo>
                    <a:pt x="64" y="570"/>
                  </a:lnTo>
                  <a:lnTo>
                    <a:pt x="52" y="554"/>
                  </a:lnTo>
                  <a:lnTo>
                    <a:pt x="42" y="534"/>
                  </a:lnTo>
                  <a:lnTo>
                    <a:pt x="32" y="514"/>
                  </a:lnTo>
                  <a:lnTo>
                    <a:pt x="24" y="490"/>
                  </a:lnTo>
                  <a:lnTo>
                    <a:pt x="16" y="462"/>
                  </a:lnTo>
                  <a:lnTo>
                    <a:pt x="10" y="432"/>
                  </a:lnTo>
                  <a:lnTo>
                    <a:pt x="6" y="398"/>
                  </a:lnTo>
                  <a:lnTo>
                    <a:pt x="2" y="362"/>
                  </a:lnTo>
                  <a:lnTo>
                    <a:pt x="2" y="322"/>
                  </a:lnTo>
                  <a:lnTo>
                    <a:pt x="0" y="280"/>
                  </a:lnTo>
                  <a:lnTo>
                    <a:pt x="2" y="238"/>
                  </a:lnTo>
                  <a:lnTo>
                    <a:pt x="4" y="200"/>
                  </a:lnTo>
                  <a:lnTo>
                    <a:pt x="6" y="164"/>
                  </a:lnTo>
                  <a:lnTo>
                    <a:pt x="12" y="132"/>
                  </a:lnTo>
                  <a:lnTo>
                    <a:pt x="18" y="104"/>
                  </a:lnTo>
                  <a:lnTo>
                    <a:pt x="26" y="80"/>
                  </a:lnTo>
                  <a:lnTo>
                    <a:pt x="36" y="58"/>
                  </a:lnTo>
                  <a:lnTo>
                    <a:pt x="46" y="40"/>
                  </a:lnTo>
                  <a:lnTo>
                    <a:pt x="56" y="28"/>
                  </a:lnTo>
                  <a:lnTo>
                    <a:pt x="66" y="18"/>
                  </a:lnTo>
                  <a:lnTo>
                    <a:pt x="78" y="10"/>
                  </a:lnTo>
                  <a:lnTo>
                    <a:pt x="90" y="4"/>
                  </a:lnTo>
                  <a:lnTo>
                    <a:pt x="104" y="0"/>
                  </a:lnTo>
                  <a:lnTo>
                    <a:pt x="118" y="0"/>
                  </a:lnTo>
                  <a:lnTo>
                    <a:pt x="134" y="0"/>
                  </a:lnTo>
                  <a:lnTo>
                    <a:pt x="150" y="4"/>
                  </a:lnTo>
                  <a:close/>
                  <a:moveTo>
                    <a:pt x="150" y="100"/>
                  </a:moveTo>
                  <a:lnTo>
                    <a:pt x="150" y="100"/>
                  </a:lnTo>
                  <a:lnTo>
                    <a:pt x="142" y="100"/>
                  </a:lnTo>
                  <a:lnTo>
                    <a:pt x="134" y="100"/>
                  </a:lnTo>
                  <a:lnTo>
                    <a:pt x="128" y="102"/>
                  </a:lnTo>
                  <a:lnTo>
                    <a:pt x="122" y="108"/>
                  </a:lnTo>
                  <a:lnTo>
                    <a:pt x="116" y="114"/>
                  </a:lnTo>
                  <a:lnTo>
                    <a:pt x="110" y="124"/>
                  </a:lnTo>
                  <a:lnTo>
                    <a:pt x="106" y="136"/>
                  </a:lnTo>
                  <a:lnTo>
                    <a:pt x="102" y="152"/>
                  </a:lnTo>
                  <a:lnTo>
                    <a:pt x="98" y="178"/>
                  </a:lnTo>
                  <a:lnTo>
                    <a:pt x="96" y="210"/>
                  </a:lnTo>
                  <a:lnTo>
                    <a:pt x="94" y="252"/>
                  </a:lnTo>
                  <a:lnTo>
                    <a:pt x="92" y="302"/>
                  </a:lnTo>
                  <a:lnTo>
                    <a:pt x="94" y="352"/>
                  </a:lnTo>
                  <a:lnTo>
                    <a:pt x="94" y="394"/>
                  </a:lnTo>
                  <a:lnTo>
                    <a:pt x="98" y="428"/>
                  </a:lnTo>
                  <a:lnTo>
                    <a:pt x="100" y="454"/>
                  </a:lnTo>
                  <a:lnTo>
                    <a:pt x="106" y="474"/>
                  </a:lnTo>
                  <a:lnTo>
                    <a:pt x="110" y="490"/>
                  </a:lnTo>
                  <a:lnTo>
                    <a:pt x="116" y="502"/>
                  </a:lnTo>
                  <a:lnTo>
                    <a:pt x="122" y="512"/>
                  </a:lnTo>
                  <a:lnTo>
                    <a:pt x="128" y="520"/>
                  </a:lnTo>
                  <a:lnTo>
                    <a:pt x="134" y="526"/>
                  </a:lnTo>
                  <a:lnTo>
                    <a:pt x="142" y="530"/>
                  </a:lnTo>
                  <a:lnTo>
                    <a:pt x="150" y="532"/>
                  </a:lnTo>
                  <a:lnTo>
                    <a:pt x="158" y="534"/>
                  </a:lnTo>
                  <a:lnTo>
                    <a:pt x="166" y="534"/>
                  </a:lnTo>
                  <a:lnTo>
                    <a:pt x="172" y="530"/>
                  </a:lnTo>
                  <a:lnTo>
                    <a:pt x="178" y="526"/>
                  </a:lnTo>
                  <a:lnTo>
                    <a:pt x="184" y="520"/>
                  </a:lnTo>
                  <a:lnTo>
                    <a:pt x="190" y="510"/>
                  </a:lnTo>
                  <a:lnTo>
                    <a:pt x="194" y="498"/>
                  </a:lnTo>
                  <a:lnTo>
                    <a:pt x="198" y="482"/>
                  </a:lnTo>
                  <a:lnTo>
                    <a:pt x="202" y="458"/>
                  </a:lnTo>
                  <a:lnTo>
                    <a:pt x="204" y="424"/>
                  </a:lnTo>
                  <a:lnTo>
                    <a:pt x="206" y="382"/>
                  </a:lnTo>
                  <a:lnTo>
                    <a:pt x="208" y="332"/>
                  </a:lnTo>
                  <a:lnTo>
                    <a:pt x="206" y="282"/>
                  </a:lnTo>
                  <a:lnTo>
                    <a:pt x="206" y="240"/>
                  </a:lnTo>
                  <a:lnTo>
                    <a:pt x="202" y="206"/>
                  </a:lnTo>
                  <a:lnTo>
                    <a:pt x="200" y="180"/>
                  </a:lnTo>
                  <a:lnTo>
                    <a:pt x="194" y="162"/>
                  </a:lnTo>
                  <a:lnTo>
                    <a:pt x="190" y="144"/>
                  </a:lnTo>
                  <a:lnTo>
                    <a:pt x="184" y="132"/>
                  </a:lnTo>
                  <a:lnTo>
                    <a:pt x="178" y="122"/>
                  </a:lnTo>
                  <a:lnTo>
                    <a:pt x="172" y="114"/>
                  </a:lnTo>
                  <a:lnTo>
                    <a:pt x="166" y="108"/>
                  </a:lnTo>
                  <a:lnTo>
                    <a:pt x="158" y="104"/>
                  </a:lnTo>
                  <a:lnTo>
                    <a:pt x="15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5" name="Freeform 2988"/>
            <p:cNvSpPr>
              <a:spLocks noEditPoints="1"/>
            </p:cNvSpPr>
            <p:nvPr/>
          </p:nvSpPr>
          <p:spPr bwMode="auto">
            <a:xfrm>
              <a:off x="1817689" y="2373313"/>
              <a:ext cx="339725" cy="760412"/>
            </a:xfrm>
            <a:custGeom>
              <a:avLst/>
              <a:gdLst>
                <a:gd name="T0" fmla="*/ 2147483647 w 752"/>
                <a:gd name="T1" fmla="*/ 2147483647 h 1686"/>
                <a:gd name="T2" fmla="*/ 2147483647 w 752"/>
                <a:gd name="T3" fmla="*/ 2147483647 h 1686"/>
                <a:gd name="T4" fmla="*/ 2147483647 w 752"/>
                <a:gd name="T5" fmla="*/ 2147483647 h 1686"/>
                <a:gd name="T6" fmla="*/ 2147483647 w 752"/>
                <a:gd name="T7" fmla="*/ 2147483647 h 1686"/>
                <a:gd name="T8" fmla="*/ 2147483647 w 752"/>
                <a:gd name="T9" fmla="*/ 2147483647 h 1686"/>
                <a:gd name="T10" fmla="*/ 2147483647 w 752"/>
                <a:gd name="T11" fmla="*/ 2147483647 h 1686"/>
                <a:gd name="T12" fmla="*/ 2147483647 w 752"/>
                <a:gd name="T13" fmla="*/ 2147483647 h 1686"/>
                <a:gd name="T14" fmla="*/ 2147483647 w 752"/>
                <a:gd name="T15" fmla="*/ 2147483647 h 1686"/>
                <a:gd name="T16" fmla="*/ 2147483647 w 752"/>
                <a:gd name="T17" fmla="*/ 2147483647 h 1686"/>
                <a:gd name="T18" fmla="*/ 2147483647 w 752"/>
                <a:gd name="T19" fmla="*/ 2147483647 h 1686"/>
                <a:gd name="T20" fmla="*/ 2147483647 w 752"/>
                <a:gd name="T21" fmla="*/ 2147483647 h 1686"/>
                <a:gd name="T22" fmla="*/ 2147483647 w 752"/>
                <a:gd name="T23" fmla="*/ 2147483647 h 1686"/>
                <a:gd name="T24" fmla="*/ 2147483647 w 752"/>
                <a:gd name="T25" fmla="*/ 2147483647 h 1686"/>
                <a:gd name="T26" fmla="*/ 2147483647 w 752"/>
                <a:gd name="T27" fmla="*/ 2147483647 h 1686"/>
                <a:gd name="T28" fmla="*/ 2147483647 w 752"/>
                <a:gd name="T29" fmla="*/ 2147483647 h 1686"/>
                <a:gd name="T30" fmla="*/ 0 w 752"/>
                <a:gd name="T31" fmla="*/ 2147483647 h 1686"/>
                <a:gd name="T32" fmla="*/ 2147483647 w 752"/>
                <a:gd name="T33" fmla="*/ 2147483647 h 1686"/>
                <a:gd name="T34" fmla="*/ 2147483647 w 752"/>
                <a:gd name="T35" fmla="*/ 2147483647 h 1686"/>
                <a:gd name="T36" fmla="*/ 2147483647 w 752"/>
                <a:gd name="T37" fmla="*/ 2147483647 h 1686"/>
                <a:gd name="T38" fmla="*/ 2147483647 w 752"/>
                <a:gd name="T39" fmla="*/ 2147483647 h 1686"/>
                <a:gd name="T40" fmla="*/ 2147483647 w 752"/>
                <a:gd name="T41" fmla="*/ 2147483647 h 1686"/>
                <a:gd name="T42" fmla="*/ 2147483647 w 752"/>
                <a:gd name="T43" fmla="*/ 2147483647 h 1686"/>
                <a:gd name="T44" fmla="*/ 2147483647 w 752"/>
                <a:gd name="T45" fmla="*/ 2147483647 h 1686"/>
                <a:gd name="T46" fmla="*/ 2147483647 w 752"/>
                <a:gd name="T47" fmla="*/ 2147483647 h 1686"/>
                <a:gd name="T48" fmla="*/ 2147483647 w 752"/>
                <a:gd name="T49" fmla="*/ 2147483647 h 1686"/>
                <a:gd name="T50" fmla="*/ 2147483647 w 752"/>
                <a:gd name="T51" fmla="*/ 2147483647 h 1686"/>
                <a:gd name="T52" fmla="*/ 2147483647 w 752"/>
                <a:gd name="T53" fmla="*/ 2147483647 h 1686"/>
                <a:gd name="T54" fmla="*/ 2147483647 w 752"/>
                <a:gd name="T55" fmla="*/ 2147483647 h 1686"/>
                <a:gd name="T56" fmla="*/ 2147483647 w 752"/>
                <a:gd name="T57" fmla="*/ 2147483647 h 1686"/>
                <a:gd name="T58" fmla="*/ 2147483647 w 752"/>
                <a:gd name="T59" fmla="*/ 2147483647 h 1686"/>
                <a:gd name="T60" fmla="*/ 2147483647 w 752"/>
                <a:gd name="T61" fmla="*/ 2147483647 h 1686"/>
                <a:gd name="T62" fmla="*/ 2147483647 w 752"/>
                <a:gd name="T63" fmla="*/ 2147483647 h 1686"/>
                <a:gd name="T64" fmla="*/ 2147483647 w 752"/>
                <a:gd name="T65" fmla="*/ 2147483647 h 1686"/>
                <a:gd name="T66" fmla="*/ 2147483647 w 752"/>
                <a:gd name="T67" fmla="*/ 2147483647 h 1686"/>
                <a:gd name="T68" fmla="*/ 2147483647 w 752"/>
                <a:gd name="T69" fmla="*/ 2147483647 h 1686"/>
                <a:gd name="T70" fmla="*/ 2147483647 w 752"/>
                <a:gd name="T71" fmla="*/ 2147483647 h 1686"/>
                <a:gd name="T72" fmla="*/ 2147483647 w 752"/>
                <a:gd name="T73" fmla="*/ 2147483647 h 1686"/>
                <a:gd name="T74" fmla="*/ 2147483647 w 752"/>
                <a:gd name="T75" fmla="*/ 2147483647 h 1686"/>
                <a:gd name="T76" fmla="*/ 2147483647 w 752"/>
                <a:gd name="T77" fmla="*/ 2147483647 h 1686"/>
                <a:gd name="T78" fmla="*/ 2147483647 w 752"/>
                <a:gd name="T79" fmla="*/ 2147483647 h 1686"/>
                <a:gd name="T80" fmla="*/ 2147483647 w 752"/>
                <a:gd name="T81" fmla="*/ 2147483647 h 1686"/>
                <a:gd name="T82" fmla="*/ 2147483647 w 752"/>
                <a:gd name="T83" fmla="*/ 2147483647 h 1686"/>
                <a:gd name="T84" fmla="*/ 2147483647 w 752"/>
                <a:gd name="T85" fmla="*/ 2147483647 h 1686"/>
                <a:gd name="T86" fmla="*/ 2147483647 w 752"/>
                <a:gd name="T87" fmla="*/ 2147483647 h 1686"/>
                <a:gd name="T88" fmla="*/ 2147483647 w 752"/>
                <a:gd name="T89" fmla="*/ 2147483647 h 1686"/>
                <a:gd name="T90" fmla="*/ 2147483647 w 752"/>
                <a:gd name="T91" fmla="*/ 2147483647 h 1686"/>
                <a:gd name="T92" fmla="*/ 2147483647 w 752"/>
                <a:gd name="T93" fmla="*/ 2147483647 h 1686"/>
                <a:gd name="T94" fmla="*/ 2147483647 w 752"/>
                <a:gd name="T95" fmla="*/ 2147483647 h 1686"/>
                <a:gd name="T96" fmla="*/ 2147483647 w 752"/>
                <a:gd name="T97" fmla="*/ 2147483647 h 16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2"/>
                <a:gd name="T148" fmla="*/ 0 h 1686"/>
                <a:gd name="T149" fmla="*/ 752 w 752"/>
                <a:gd name="T150" fmla="*/ 1686 h 16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2" h="1686">
                  <a:moveTo>
                    <a:pt x="652" y="1266"/>
                  </a:moveTo>
                  <a:lnTo>
                    <a:pt x="652" y="1266"/>
                  </a:lnTo>
                  <a:lnTo>
                    <a:pt x="674" y="1240"/>
                  </a:lnTo>
                  <a:lnTo>
                    <a:pt x="692" y="1210"/>
                  </a:lnTo>
                  <a:lnTo>
                    <a:pt x="710" y="1178"/>
                  </a:lnTo>
                  <a:lnTo>
                    <a:pt x="724" y="1142"/>
                  </a:lnTo>
                  <a:lnTo>
                    <a:pt x="736" y="1104"/>
                  </a:lnTo>
                  <a:lnTo>
                    <a:pt x="744" y="1062"/>
                  </a:lnTo>
                  <a:lnTo>
                    <a:pt x="750" y="1018"/>
                  </a:lnTo>
                  <a:lnTo>
                    <a:pt x="752" y="972"/>
                  </a:lnTo>
                  <a:lnTo>
                    <a:pt x="750" y="924"/>
                  </a:lnTo>
                  <a:lnTo>
                    <a:pt x="744" y="878"/>
                  </a:lnTo>
                  <a:lnTo>
                    <a:pt x="736" y="830"/>
                  </a:lnTo>
                  <a:lnTo>
                    <a:pt x="724" y="786"/>
                  </a:lnTo>
                  <a:lnTo>
                    <a:pt x="710" y="742"/>
                  </a:lnTo>
                  <a:lnTo>
                    <a:pt x="692" y="700"/>
                  </a:lnTo>
                  <a:lnTo>
                    <a:pt x="674" y="662"/>
                  </a:lnTo>
                  <a:lnTo>
                    <a:pt x="652" y="624"/>
                  </a:lnTo>
                  <a:lnTo>
                    <a:pt x="652" y="618"/>
                  </a:lnTo>
                  <a:lnTo>
                    <a:pt x="664" y="606"/>
                  </a:lnTo>
                  <a:lnTo>
                    <a:pt x="676" y="590"/>
                  </a:lnTo>
                  <a:lnTo>
                    <a:pt x="690" y="570"/>
                  </a:lnTo>
                  <a:lnTo>
                    <a:pt x="706" y="544"/>
                  </a:lnTo>
                  <a:lnTo>
                    <a:pt x="718" y="514"/>
                  </a:lnTo>
                  <a:lnTo>
                    <a:pt x="722" y="496"/>
                  </a:lnTo>
                  <a:lnTo>
                    <a:pt x="726" y="478"/>
                  </a:lnTo>
                  <a:lnTo>
                    <a:pt x="730" y="458"/>
                  </a:lnTo>
                  <a:lnTo>
                    <a:pt x="730" y="436"/>
                  </a:lnTo>
                  <a:lnTo>
                    <a:pt x="730" y="414"/>
                  </a:lnTo>
                  <a:lnTo>
                    <a:pt x="726" y="394"/>
                  </a:lnTo>
                  <a:lnTo>
                    <a:pt x="722" y="372"/>
                  </a:lnTo>
                  <a:lnTo>
                    <a:pt x="718" y="352"/>
                  </a:lnTo>
                  <a:lnTo>
                    <a:pt x="706" y="312"/>
                  </a:lnTo>
                  <a:lnTo>
                    <a:pt x="690" y="276"/>
                  </a:lnTo>
                  <a:lnTo>
                    <a:pt x="676" y="246"/>
                  </a:lnTo>
                  <a:lnTo>
                    <a:pt x="664" y="222"/>
                  </a:lnTo>
                  <a:lnTo>
                    <a:pt x="652" y="200"/>
                  </a:lnTo>
                  <a:lnTo>
                    <a:pt x="488" y="154"/>
                  </a:lnTo>
                  <a:lnTo>
                    <a:pt x="326" y="106"/>
                  </a:lnTo>
                  <a:lnTo>
                    <a:pt x="162" y="54"/>
                  </a:lnTo>
                  <a:lnTo>
                    <a:pt x="0" y="0"/>
                  </a:lnTo>
                  <a:lnTo>
                    <a:pt x="0" y="1484"/>
                  </a:lnTo>
                  <a:lnTo>
                    <a:pt x="162" y="1538"/>
                  </a:lnTo>
                  <a:lnTo>
                    <a:pt x="326" y="1590"/>
                  </a:lnTo>
                  <a:lnTo>
                    <a:pt x="488" y="1638"/>
                  </a:lnTo>
                  <a:lnTo>
                    <a:pt x="652" y="1686"/>
                  </a:lnTo>
                  <a:lnTo>
                    <a:pt x="664" y="1672"/>
                  </a:lnTo>
                  <a:lnTo>
                    <a:pt x="676" y="1658"/>
                  </a:lnTo>
                  <a:lnTo>
                    <a:pt x="690" y="1638"/>
                  </a:lnTo>
                  <a:lnTo>
                    <a:pt x="706" y="1612"/>
                  </a:lnTo>
                  <a:lnTo>
                    <a:pt x="718" y="1580"/>
                  </a:lnTo>
                  <a:lnTo>
                    <a:pt x="722" y="1564"/>
                  </a:lnTo>
                  <a:lnTo>
                    <a:pt x="726" y="1544"/>
                  </a:lnTo>
                  <a:lnTo>
                    <a:pt x="730" y="1526"/>
                  </a:lnTo>
                  <a:lnTo>
                    <a:pt x="730" y="1504"/>
                  </a:lnTo>
                  <a:lnTo>
                    <a:pt x="730" y="1482"/>
                  </a:lnTo>
                  <a:lnTo>
                    <a:pt x="726" y="1462"/>
                  </a:lnTo>
                  <a:lnTo>
                    <a:pt x="722" y="1440"/>
                  </a:lnTo>
                  <a:lnTo>
                    <a:pt x="718" y="1418"/>
                  </a:lnTo>
                  <a:lnTo>
                    <a:pt x="706" y="1380"/>
                  </a:lnTo>
                  <a:lnTo>
                    <a:pt x="690" y="1344"/>
                  </a:lnTo>
                  <a:lnTo>
                    <a:pt x="676" y="1314"/>
                  </a:lnTo>
                  <a:lnTo>
                    <a:pt x="664" y="1290"/>
                  </a:lnTo>
                  <a:lnTo>
                    <a:pt x="652" y="1268"/>
                  </a:lnTo>
                  <a:lnTo>
                    <a:pt x="652" y="1266"/>
                  </a:lnTo>
                  <a:close/>
                  <a:moveTo>
                    <a:pt x="378" y="1072"/>
                  </a:moveTo>
                  <a:lnTo>
                    <a:pt x="378" y="1072"/>
                  </a:lnTo>
                  <a:lnTo>
                    <a:pt x="362" y="1066"/>
                  </a:lnTo>
                  <a:lnTo>
                    <a:pt x="346" y="1060"/>
                  </a:lnTo>
                  <a:lnTo>
                    <a:pt x="332" y="1050"/>
                  </a:lnTo>
                  <a:lnTo>
                    <a:pt x="318" y="1042"/>
                  </a:lnTo>
                  <a:lnTo>
                    <a:pt x="304" y="1030"/>
                  </a:lnTo>
                  <a:lnTo>
                    <a:pt x="292" y="1020"/>
                  </a:lnTo>
                  <a:lnTo>
                    <a:pt x="280" y="1006"/>
                  </a:lnTo>
                  <a:lnTo>
                    <a:pt x="268" y="994"/>
                  </a:lnTo>
                  <a:lnTo>
                    <a:pt x="258" y="980"/>
                  </a:lnTo>
                  <a:lnTo>
                    <a:pt x="250" y="964"/>
                  </a:lnTo>
                  <a:lnTo>
                    <a:pt x="242" y="950"/>
                  </a:lnTo>
                  <a:lnTo>
                    <a:pt x="236" y="934"/>
                  </a:lnTo>
                  <a:lnTo>
                    <a:pt x="230" y="918"/>
                  </a:lnTo>
                  <a:lnTo>
                    <a:pt x="226" y="902"/>
                  </a:lnTo>
                  <a:lnTo>
                    <a:pt x="224" y="886"/>
                  </a:lnTo>
                  <a:lnTo>
                    <a:pt x="224" y="870"/>
                  </a:lnTo>
                  <a:lnTo>
                    <a:pt x="224" y="752"/>
                  </a:lnTo>
                  <a:lnTo>
                    <a:pt x="224" y="738"/>
                  </a:lnTo>
                  <a:lnTo>
                    <a:pt x="226" y="722"/>
                  </a:lnTo>
                  <a:lnTo>
                    <a:pt x="230" y="710"/>
                  </a:lnTo>
                  <a:lnTo>
                    <a:pt x="236" y="696"/>
                  </a:lnTo>
                  <a:lnTo>
                    <a:pt x="242" y="686"/>
                  </a:lnTo>
                  <a:lnTo>
                    <a:pt x="250" y="674"/>
                  </a:lnTo>
                  <a:lnTo>
                    <a:pt x="258" y="666"/>
                  </a:lnTo>
                  <a:lnTo>
                    <a:pt x="268" y="658"/>
                  </a:lnTo>
                  <a:lnTo>
                    <a:pt x="280" y="652"/>
                  </a:lnTo>
                  <a:lnTo>
                    <a:pt x="292" y="646"/>
                  </a:lnTo>
                  <a:lnTo>
                    <a:pt x="304" y="642"/>
                  </a:lnTo>
                  <a:lnTo>
                    <a:pt x="318" y="640"/>
                  </a:lnTo>
                  <a:lnTo>
                    <a:pt x="332" y="640"/>
                  </a:lnTo>
                  <a:lnTo>
                    <a:pt x="346" y="640"/>
                  </a:lnTo>
                  <a:lnTo>
                    <a:pt x="362" y="642"/>
                  </a:lnTo>
                  <a:lnTo>
                    <a:pt x="378" y="646"/>
                  </a:lnTo>
                  <a:lnTo>
                    <a:pt x="390" y="650"/>
                  </a:lnTo>
                  <a:lnTo>
                    <a:pt x="404" y="656"/>
                  </a:lnTo>
                  <a:lnTo>
                    <a:pt x="418" y="664"/>
                  </a:lnTo>
                  <a:lnTo>
                    <a:pt x="444" y="682"/>
                  </a:lnTo>
                  <a:lnTo>
                    <a:pt x="468" y="704"/>
                  </a:lnTo>
                  <a:lnTo>
                    <a:pt x="490" y="730"/>
                  </a:lnTo>
                  <a:lnTo>
                    <a:pt x="506" y="756"/>
                  </a:lnTo>
                  <a:lnTo>
                    <a:pt x="520" y="786"/>
                  </a:lnTo>
                  <a:lnTo>
                    <a:pt x="524" y="800"/>
                  </a:lnTo>
                  <a:lnTo>
                    <a:pt x="528" y="816"/>
                  </a:lnTo>
                  <a:lnTo>
                    <a:pt x="530" y="830"/>
                  </a:lnTo>
                  <a:lnTo>
                    <a:pt x="530" y="846"/>
                  </a:lnTo>
                  <a:lnTo>
                    <a:pt x="530" y="964"/>
                  </a:lnTo>
                  <a:lnTo>
                    <a:pt x="530" y="978"/>
                  </a:lnTo>
                  <a:lnTo>
                    <a:pt x="528" y="992"/>
                  </a:lnTo>
                  <a:lnTo>
                    <a:pt x="524" y="1006"/>
                  </a:lnTo>
                  <a:lnTo>
                    <a:pt x="520" y="1018"/>
                  </a:lnTo>
                  <a:lnTo>
                    <a:pt x="514" y="1028"/>
                  </a:lnTo>
                  <a:lnTo>
                    <a:pt x="506" y="1038"/>
                  </a:lnTo>
                  <a:lnTo>
                    <a:pt x="498" y="1048"/>
                  </a:lnTo>
                  <a:lnTo>
                    <a:pt x="490" y="1056"/>
                  </a:lnTo>
                  <a:lnTo>
                    <a:pt x="480" y="1062"/>
                  </a:lnTo>
                  <a:lnTo>
                    <a:pt x="468" y="1068"/>
                  </a:lnTo>
                  <a:lnTo>
                    <a:pt x="458" y="1074"/>
                  </a:lnTo>
                  <a:lnTo>
                    <a:pt x="444" y="1076"/>
                  </a:lnTo>
                  <a:lnTo>
                    <a:pt x="432" y="1078"/>
                  </a:lnTo>
                  <a:lnTo>
                    <a:pt x="418" y="1078"/>
                  </a:lnTo>
                  <a:lnTo>
                    <a:pt x="404" y="1078"/>
                  </a:lnTo>
                  <a:lnTo>
                    <a:pt x="390" y="1074"/>
                  </a:lnTo>
                  <a:lnTo>
                    <a:pt x="378" y="1072"/>
                  </a:lnTo>
                  <a:close/>
                </a:path>
              </a:pathLst>
            </a:custGeom>
            <a:gradFill rotWithShape="1">
              <a:gsLst>
                <a:gs pos="0">
                  <a:srgbClr val="918F90"/>
                </a:gs>
                <a:gs pos="5000">
                  <a:srgbClr val="D9D9D9"/>
                </a:gs>
                <a:gs pos="10001">
                  <a:srgbClr val="A6A6A6"/>
                </a:gs>
                <a:gs pos="100000">
                  <a:srgbClr val="A6A6A6"/>
                </a:gs>
              </a:gsLst>
              <a:lin ang="0" scaled="1"/>
            </a:gradFill>
            <a:ln>
              <a:noFill/>
            </a:ln>
            <a:effectLst>
              <a:outerShdw dist="12700" dir="2700000" rotWithShape="0">
                <a:srgbClr val="808080">
                  <a:alpha val="42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b-NO" sz="27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TekstSylinder 3"/>
            <p:cNvSpPr txBox="1">
              <a:spLocks noChangeArrowheads="1"/>
            </p:cNvSpPr>
            <p:nvPr/>
          </p:nvSpPr>
          <p:spPr bwMode="auto">
            <a:xfrm>
              <a:off x="7319964" y="2276475"/>
              <a:ext cx="504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788" name="TekstSylinder 787"/>
            <p:cNvSpPr txBox="1">
              <a:spLocks noChangeArrowheads="1"/>
            </p:cNvSpPr>
            <p:nvPr/>
          </p:nvSpPr>
          <p:spPr bwMode="auto">
            <a:xfrm>
              <a:off x="5664200" y="2546351"/>
              <a:ext cx="5032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789" name="TekstSylinder 788"/>
            <p:cNvSpPr txBox="1">
              <a:spLocks noChangeArrowheads="1"/>
            </p:cNvSpPr>
            <p:nvPr/>
          </p:nvSpPr>
          <p:spPr bwMode="auto">
            <a:xfrm>
              <a:off x="4008439" y="2781301"/>
              <a:ext cx="5032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90" name="TekstSylinder 789"/>
            <p:cNvSpPr txBox="1">
              <a:spLocks noChangeArrowheads="1"/>
            </p:cNvSpPr>
            <p:nvPr/>
          </p:nvSpPr>
          <p:spPr bwMode="auto">
            <a:xfrm>
              <a:off x="8975726" y="2144714"/>
              <a:ext cx="504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950" b="1">
                  <a:solidFill>
                    <a:srgbClr val="000000"/>
                  </a:solidFill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05" name="Gruppe 404"/>
          <p:cNvGrpSpPr/>
          <p:nvPr/>
        </p:nvGrpSpPr>
        <p:grpSpPr>
          <a:xfrm>
            <a:off x="7020496" y="254140"/>
            <a:ext cx="727472" cy="2701529"/>
            <a:chOff x="684213" y="908050"/>
            <a:chExt cx="969962" cy="3602039"/>
          </a:xfrm>
        </p:grpSpPr>
        <p:sp>
          <p:nvSpPr>
            <p:cNvPr id="439" name="Pentagon 450"/>
            <p:cNvSpPr>
              <a:spLocks noChangeArrowheads="1"/>
            </p:cNvSpPr>
            <p:nvPr/>
          </p:nvSpPr>
          <p:spPr bwMode="auto">
            <a:xfrm rot="5400000">
              <a:off x="501650" y="1492250"/>
              <a:ext cx="1295400" cy="850900"/>
            </a:xfrm>
            <a:prstGeom prst="homePlate">
              <a:avLst>
                <a:gd name="adj" fmla="val 49999"/>
              </a:avLst>
            </a:prstGeom>
            <a:solidFill>
              <a:srgbClr val="262626"/>
            </a:soli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b-NO" sz="1350">
                <a:solidFill>
                  <a:srgbClr val="FFFFFF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472" name="Rektangel 3557"/>
            <p:cNvSpPr>
              <a:spLocks noChangeArrowheads="1"/>
            </p:cNvSpPr>
            <p:nvPr/>
          </p:nvSpPr>
          <p:spPr bwMode="auto">
            <a:xfrm>
              <a:off x="684213" y="1317625"/>
              <a:ext cx="941387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016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01688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01688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01688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01688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Aft>
                  <a:spcPct val="0"/>
                </a:spcAft>
                <a:buFontTx/>
                <a:buNone/>
              </a:pP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Center for World </a:t>
              </a:r>
              <a:r>
                <a:rPr lang="nb-NO" altLang="nb-NO" sz="825" b="1" err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University</a:t>
              </a:r>
              <a:r>
                <a:rPr lang="nb-NO" altLang="nb-NO" sz="825" b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Rankings</a:t>
              </a:r>
              <a:endParaRPr lang="nb-NO" altLang="nb-NO" sz="1050" noProof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510" name="Group 385"/>
            <p:cNvGrpSpPr>
              <a:grpSpLocks/>
            </p:cNvGrpSpPr>
            <p:nvPr/>
          </p:nvGrpSpPr>
          <p:grpSpPr bwMode="auto">
            <a:xfrm>
              <a:off x="712788" y="3311526"/>
              <a:ext cx="941387" cy="1198563"/>
              <a:chOff x="959" y="2128"/>
              <a:chExt cx="593" cy="755"/>
            </a:xfrm>
          </p:grpSpPr>
          <p:sp>
            <p:nvSpPr>
              <p:cNvPr id="639" name="Pentagon 460"/>
              <p:cNvSpPr>
                <a:spLocks noChangeArrowheads="1"/>
              </p:cNvSpPr>
              <p:nvPr/>
            </p:nvSpPr>
            <p:spPr bwMode="auto">
              <a:xfrm rot="16200000">
                <a:off x="874" y="2238"/>
                <a:ext cx="755" cy="536"/>
              </a:xfrm>
              <a:prstGeom prst="homePlate">
                <a:avLst>
                  <a:gd name="adj" fmla="val 49999"/>
                </a:avLst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rgbClr val="D9D9D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vert="eaVert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nb-NO" sz="1350">
                  <a:solidFill>
                    <a:srgbClr val="FFFFFF"/>
                  </a:solidFill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703" name="Rektangel 3557"/>
              <p:cNvSpPr>
                <a:spLocks noChangeArrowheads="1"/>
              </p:cNvSpPr>
              <p:nvPr/>
            </p:nvSpPr>
            <p:spPr bwMode="auto">
              <a:xfrm>
                <a:off x="959" y="2396"/>
                <a:ext cx="593" cy="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801688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01688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01688" eaLnBrk="0" hangingPunct="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01688" eaLnBrk="0" hangingPunct="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0168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Nr. 182 i verden</a:t>
                </a:r>
              </a:p>
              <a:p>
                <a:pPr algn="ctr" eaLnBrk="1" fontAlgn="base" hangingPunct="1">
                  <a:spcAft>
                    <a:spcPct val="0"/>
                  </a:spcAft>
                  <a:buFontTx/>
                  <a:buNone/>
                </a:pPr>
                <a:r>
                  <a:rPr lang="nb-NO" altLang="nb-NO" sz="825" b="1" dirty="0">
                    <a:solidFill>
                      <a:srgbClr val="FFFFFF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(okt. 2020)</a:t>
                </a:r>
                <a:endParaRPr lang="nb-NO" altLang="nb-NO" sz="1050" noProof="1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5" name="TekstSylinder 574"/>
            <p:cNvSpPr txBox="1">
              <a:spLocks noChangeArrowheads="1"/>
            </p:cNvSpPr>
            <p:nvPr/>
          </p:nvSpPr>
          <p:spPr bwMode="auto">
            <a:xfrm>
              <a:off x="684213" y="908050"/>
              <a:ext cx="935037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nb-NO" sz="1050">
                  <a:solidFill>
                    <a:srgbClr val="000000"/>
                  </a:solidFill>
                  <a:cs typeface="Arial" panose="020B0604020202020204" pitchFamily="34" charset="0"/>
                </a:rPr>
                <a:t>CWUR</a:t>
              </a:r>
            </a:p>
          </p:txBody>
        </p:sp>
      </p:grpSp>
      <p:sp>
        <p:nvSpPr>
          <p:cNvPr id="9" name="TekstSylinder 8"/>
          <p:cNvSpPr txBox="1"/>
          <p:nvPr/>
        </p:nvSpPr>
        <p:spPr>
          <a:xfrm>
            <a:off x="4137887" y="3474439"/>
            <a:ext cx="45830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I mars 2017 </a:t>
            </a:r>
            <a:r>
              <a:rPr lang="en-US" sz="1200" err="1">
                <a:solidFill>
                  <a:prstClr val="black"/>
                </a:solidFill>
              </a:rPr>
              <a:t>publiserte</a:t>
            </a:r>
            <a:r>
              <a:rPr lang="en-US" sz="1200">
                <a:solidFill>
                  <a:prstClr val="black"/>
                </a:solidFill>
              </a:rPr>
              <a:t> THES </a:t>
            </a:r>
            <a:r>
              <a:rPr lang="en-US" sz="1200" err="1">
                <a:solidFill>
                  <a:prstClr val="black"/>
                </a:solidFill>
              </a:rPr>
              <a:t>en</a:t>
            </a:r>
            <a:r>
              <a:rPr lang="en-US" sz="1200">
                <a:solidFill>
                  <a:prstClr val="black"/>
                </a:solidFill>
              </a:rPr>
              <a:t> </a:t>
            </a:r>
            <a:r>
              <a:rPr lang="en-US" sz="1200" err="1">
                <a:solidFill>
                  <a:prstClr val="black"/>
                </a:solidFill>
              </a:rPr>
              <a:t>oversikt</a:t>
            </a:r>
            <a:r>
              <a:rPr lang="en-US" sz="1200">
                <a:solidFill>
                  <a:prstClr val="black"/>
                </a:solidFill>
              </a:rPr>
              <a:t> </a:t>
            </a:r>
            <a:r>
              <a:rPr lang="en-US" sz="1200" err="1">
                <a:solidFill>
                  <a:prstClr val="black"/>
                </a:solidFill>
              </a:rPr>
              <a:t>som</a:t>
            </a:r>
            <a:r>
              <a:rPr lang="en-US" sz="1200">
                <a:solidFill>
                  <a:prstClr val="black"/>
                </a:solidFill>
              </a:rPr>
              <a:t> </a:t>
            </a:r>
            <a:r>
              <a:rPr lang="en-US" sz="1200" err="1">
                <a:solidFill>
                  <a:prstClr val="black"/>
                </a:solidFill>
              </a:rPr>
              <a:t>viste</a:t>
            </a:r>
            <a:r>
              <a:rPr lang="en-US" sz="1200">
                <a:solidFill>
                  <a:prstClr val="black"/>
                </a:solidFill>
              </a:rPr>
              <a:t> at </a:t>
            </a:r>
          </a:p>
          <a:p>
            <a:r>
              <a:rPr lang="en-US" sz="1200">
                <a:solidFill>
                  <a:prstClr val="black"/>
                </a:solidFill>
                <a:hlinkClick r:id="rId3"/>
              </a:rPr>
              <a:t>NTNU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har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det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mest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produktive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institusjonssamarbeidet</a:t>
            </a:r>
            <a:r>
              <a:rPr lang="en-US" sz="1200">
                <a:solidFill>
                  <a:prstClr val="black"/>
                </a:solidFill>
                <a:hlinkClick r:id="rId3"/>
              </a:rPr>
              <a:t> i </a:t>
            </a:r>
            <a:r>
              <a:rPr lang="en-US" sz="1200" err="1">
                <a:solidFill>
                  <a:prstClr val="black"/>
                </a:solidFill>
                <a:hlinkClick r:id="rId3"/>
              </a:rPr>
              <a:t>verden</a:t>
            </a:r>
            <a:r>
              <a:rPr lang="en-US" sz="1200">
                <a:solidFill>
                  <a:prstClr val="black"/>
                </a:solidFill>
              </a:rPr>
              <a:t>, </a:t>
            </a:r>
            <a:r>
              <a:rPr lang="en-US" sz="1200" err="1">
                <a:solidFill>
                  <a:prstClr val="black"/>
                </a:solidFill>
              </a:rPr>
              <a:t>som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følge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av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det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tette</a:t>
            </a:r>
            <a:r>
              <a:rPr lang="en-US" sz="1200">
                <a:solidFill>
                  <a:prstClr val="black"/>
                </a:solidFill>
              </a:rPr>
              <a:t> </a:t>
            </a:r>
            <a:r>
              <a:rPr lang="en-US" sz="1200" err="1">
                <a:solidFill>
                  <a:prstClr val="black"/>
                </a:solidFill>
              </a:rPr>
              <a:t>samarbeidet</a:t>
            </a:r>
            <a:r>
              <a:rPr lang="en-US" sz="1200">
                <a:solidFill>
                  <a:prstClr val="black"/>
                </a:solidFill>
              </a:rPr>
              <a:t> med SINTEF. </a:t>
            </a:r>
            <a:endParaRPr lang="nb-NO" sz="1200">
              <a:solidFill>
                <a:prstClr val="black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212177" y="2850894"/>
            <a:ext cx="2161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Et internasjonalt panel nedsatt av Forskningsrådet konkluderte i 2015 med at Norge har to teknologimiljøer i verdenstoppen, begge ved NTNU: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 err="1"/>
              <a:t>Structural</a:t>
            </a:r>
            <a:r>
              <a:rPr lang="nb-NO" sz="1200"/>
              <a:t> </a:t>
            </a:r>
            <a:r>
              <a:rPr lang="nb-NO" sz="1200" err="1"/>
              <a:t>Impact</a:t>
            </a:r>
            <a:r>
              <a:rPr lang="nb-NO" sz="1200"/>
              <a:t> Laboratory (</a:t>
            </a:r>
            <a:r>
              <a:rPr lang="nb-NO" sz="1200" err="1"/>
              <a:t>SIMLab</a:t>
            </a:r>
            <a:r>
              <a:rPr lang="nb-NO" sz="120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200"/>
              <a:t>Marine </a:t>
            </a:r>
            <a:r>
              <a:rPr lang="nb-NO" sz="1200" err="1"/>
              <a:t>Structures</a:t>
            </a:r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41271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Rett linje 118">
            <a:extLst>
              <a:ext uri="{FF2B5EF4-FFF2-40B4-BE49-F238E27FC236}">
                <a16:creationId xmlns:a16="http://schemas.microsoft.com/office/drawing/2014/main" id="{D98FF1E3-A4EE-284A-BE59-7433D38B2FBF}"/>
              </a:ext>
            </a:extLst>
          </p:cNvPr>
          <p:cNvCxnSpPr>
            <a:cxnSpLocks/>
            <a:stCxn id="109" idx="2"/>
          </p:cNvCxnSpPr>
          <p:nvPr/>
        </p:nvCxnSpPr>
        <p:spPr>
          <a:xfrm>
            <a:off x="3628262" y="1865043"/>
            <a:ext cx="0" cy="25478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/>
          <p:cNvCxnSpPr/>
          <p:nvPr/>
        </p:nvCxnSpPr>
        <p:spPr>
          <a:xfrm>
            <a:off x="4837213" y="482147"/>
            <a:ext cx="0" cy="2275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Rett linje 89"/>
          <p:cNvCxnSpPr/>
          <p:nvPr/>
        </p:nvCxnSpPr>
        <p:spPr>
          <a:xfrm>
            <a:off x="2846237" y="1150030"/>
            <a:ext cx="33757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Rett linje 90"/>
          <p:cNvCxnSpPr/>
          <p:nvPr/>
        </p:nvCxnSpPr>
        <p:spPr>
          <a:xfrm>
            <a:off x="6208281" y="1153566"/>
            <a:ext cx="0" cy="1456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Rett linje 91"/>
          <p:cNvCxnSpPr/>
          <p:nvPr/>
        </p:nvCxnSpPr>
        <p:spPr>
          <a:xfrm>
            <a:off x="5553286" y="1161854"/>
            <a:ext cx="0" cy="145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kstSylinder 92"/>
          <p:cNvSpPr txBox="1"/>
          <p:nvPr/>
        </p:nvSpPr>
        <p:spPr>
          <a:xfrm>
            <a:off x="4189235" y="182065"/>
            <a:ext cx="1302306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1350">
                <a:solidFill>
                  <a:prstClr val="black"/>
                </a:solidFill>
                <a:latin typeface="Arial"/>
                <a:cs typeface="Arial"/>
              </a:rPr>
              <a:t>STYRET</a:t>
            </a:r>
          </a:p>
        </p:txBody>
      </p:sp>
      <p:sp>
        <p:nvSpPr>
          <p:cNvPr id="95" name="Rektangel 94"/>
          <p:cNvSpPr/>
          <p:nvPr/>
        </p:nvSpPr>
        <p:spPr>
          <a:xfrm>
            <a:off x="4400390" y="712367"/>
            <a:ext cx="835543" cy="22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nb-NO" sz="1200">
              <a:solidFill>
                <a:prstClr val="white"/>
              </a:solidFill>
            </a:endParaRPr>
          </a:p>
        </p:txBody>
      </p:sp>
      <p:sp>
        <p:nvSpPr>
          <p:cNvPr id="100" name="TekstSylinder 99"/>
          <p:cNvSpPr txBox="1"/>
          <p:nvPr/>
        </p:nvSpPr>
        <p:spPr>
          <a:xfrm>
            <a:off x="4328541" y="718422"/>
            <a:ext cx="9738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900">
                <a:solidFill>
                  <a:prstClr val="black"/>
                </a:solidFill>
                <a:latin typeface="Arial"/>
                <a:cs typeface="Arial"/>
              </a:rPr>
              <a:t>REKTOR</a:t>
            </a:r>
          </a:p>
        </p:txBody>
      </p:sp>
      <p:grpSp>
        <p:nvGrpSpPr>
          <p:cNvPr id="102" name="Gruppe 101"/>
          <p:cNvGrpSpPr/>
          <p:nvPr/>
        </p:nvGrpSpPr>
        <p:grpSpPr>
          <a:xfrm>
            <a:off x="5193580" y="1317535"/>
            <a:ext cx="736586" cy="532421"/>
            <a:chOff x="8046441" y="2343480"/>
            <a:chExt cx="982114" cy="709895"/>
          </a:xfrm>
        </p:grpSpPr>
        <p:sp>
          <p:nvSpPr>
            <p:cNvPr id="103" name="Rektangel 102"/>
            <p:cNvSpPr/>
            <p:nvPr/>
          </p:nvSpPr>
          <p:spPr>
            <a:xfrm>
              <a:off x="8189561" y="2343480"/>
              <a:ext cx="723766" cy="70989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kstSylinder 103"/>
            <p:cNvSpPr txBox="1"/>
            <p:nvPr/>
          </p:nvSpPr>
          <p:spPr>
            <a:xfrm>
              <a:off x="8046441" y="2346225"/>
              <a:ext cx="982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Organisasjons-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direktør</a:t>
              </a:r>
            </a:p>
          </p:txBody>
        </p:sp>
      </p:grpSp>
      <p:grpSp>
        <p:nvGrpSpPr>
          <p:cNvPr id="105" name="Gruppe 104"/>
          <p:cNvGrpSpPr/>
          <p:nvPr/>
        </p:nvGrpSpPr>
        <p:grpSpPr>
          <a:xfrm>
            <a:off x="4025465" y="1332622"/>
            <a:ext cx="591780" cy="532421"/>
            <a:chOff x="4394767" y="1801273"/>
            <a:chExt cx="591780" cy="532421"/>
          </a:xfrm>
        </p:grpSpPr>
        <p:sp>
          <p:nvSpPr>
            <p:cNvPr id="106" name="Rektangel 105"/>
            <p:cNvSpPr/>
            <p:nvPr/>
          </p:nvSpPr>
          <p:spPr>
            <a:xfrm>
              <a:off x="4446877" y="1801273"/>
              <a:ext cx="491067" cy="532421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kstSylinder 106"/>
            <p:cNvSpPr txBox="1"/>
            <p:nvPr/>
          </p:nvSpPr>
          <p:spPr>
            <a:xfrm>
              <a:off x="4394767" y="1808368"/>
              <a:ext cx="591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Prorektor</a:t>
              </a:r>
              <a:b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nyskaping</a:t>
              </a:r>
            </a:p>
          </p:txBody>
        </p:sp>
      </p:grpSp>
      <p:grpSp>
        <p:nvGrpSpPr>
          <p:cNvPr id="111" name="Gruppe 110"/>
          <p:cNvGrpSpPr/>
          <p:nvPr/>
        </p:nvGrpSpPr>
        <p:grpSpPr>
          <a:xfrm>
            <a:off x="2570020" y="1332622"/>
            <a:ext cx="595077" cy="532421"/>
            <a:chOff x="3175514" y="2143807"/>
            <a:chExt cx="793435" cy="709895"/>
          </a:xfrm>
        </p:grpSpPr>
        <p:sp>
          <p:nvSpPr>
            <p:cNvPr id="112" name="Rektangel 111"/>
            <p:cNvSpPr/>
            <p:nvPr/>
          </p:nvSpPr>
          <p:spPr>
            <a:xfrm>
              <a:off x="3246212" y="2143807"/>
              <a:ext cx="654756" cy="70989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kstSylinder 112"/>
            <p:cNvSpPr txBox="1"/>
            <p:nvPr/>
          </p:nvSpPr>
          <p:spPr>
            <a:xfrm>
              <a:off x="3175514" y="2168206"/>
              <a:ext cx="7934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Prorektor for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utdanning</a:t>
              </a:r>
            </a:p>
          </p:txBody>
        </p:sp>
      </p:grpSp>
      <p:sp>
        <p:nvSpPr>
          <p:cNvPr id="114" name="Rektangel 113"/>
          <p:cNvSpPr/>
          <p:nvPr/>
        </p:nvSpPr>
        <p:spPr>
          <a:xfrm>
            <a:off x="5979018" y="1334681"/>
            <a:ext cx="491067" cy="532421"/>
          </a:xfrm>
          <a:prstGeom prst="rect">
            <a:avLst/>
          </a:prstGeom>
          <a:solidFill>
            <a:schemeClr val="tx2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nb-NO" sz="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kstSylinder 114"/>
          <p:cNvSpPr txBox="1"/>
          <p:nvPr/>
        </p:nvSpPr>
        <p:spPr>
          <a:xfrm>
            <a:off x="5954785" y="1332621"/>
            <a:ext cx="52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Økonomi- og </a:t>
            </a:r>
            <a:r>
              <a:rPr lang="nb-NO" sz="6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eien</a:t>
            </a:r>
            <a:r>
              <a: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-doms-</a:t>
            </a:r>
          </a:p>
          <a:p>
            <a:pPr algn="ctr" defTabSz="342900"/>
            <a:r>
              <a:rPr lang="nb-NO" sz="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direktør</a:t>
            </a:r>
          </a:p>
        </p:txBody>
      </p:sp>
      <p:cxnSp>
        <p:nvCxnSpPr>
          <p:cNvPr id="116" name="Rett linje 115"/>
          <p:cNvCxnSpPr/>
          <p:nvPr/>
        </p:nvCxnSpPr>
        <p:spPr>
          <a:xfrm>
            <a:off x="2858898" y="1152755"/>
            <a:ext cx="1" cy="150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Rett linje 116"/>
          <p:cNvCxnSpPr/>
          <p:nvPr/>
        </p:nvCxnSpPr>
        <p:spPr>
          <a:xfrm>
            <a:off x="4835897" y="1153566"/>
            <a:ext cx="0" cy="1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Rett linje 117"/>
          <p:cNvCxnSpPr/>
          <p:nvPr/>
        </p:nvCxnSpPr>
        <p:spPr>
          <a:xfrm>
            <a:off x="4308593" y="1150030"/>
            <a:ext cx="0" cy="1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Rett linje 118"/>
          <p:cNvCxnSpPr>
            <a:stCxn id="112" idx="2"/>
          </p:cNvCxnSpPr>
          <p:nvPr/>
        </p:nvCxnSpPr>
        <p:spPr>
          <a:xfrm>
            <a:off x="2868575" y="1865043"/>
            <a:ext cx="0" cy="26911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Rett linje 119"/>
          <p:cNvCxnSpPr/>
          <p:nvPr/>
        </p:nvCxnSpPr>
        <p:spPr>
          <a:xfrm>
            <a:off x="5561704" y="1865043"/>
            <a:ext cx="0" cy="26911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/>
          <p:cNvCxnSpPr/>
          <p:nvPr/>
        </p:nvCxnSpPr>
        <p:spPr>
          <a:xfrm>
            <a:off x="6218217" y="1865043"/>
            <a:ext cx="0" cy="269113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/>
          <p:cNvCxnSpPr/>
          <p:nvPr/>
        </p:nvCxnSpPr>
        <p:spPr>
          <a:xfrm>
            <a:off x="3612948" y="1160810"/>
            <a:ext cx="0" cy="15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/>
          <p:cNvCxnSpPr/>
          <p:nvPr/>
        </p:nvCxnSpPr>
        <p:spPr>
          <a:xfrm>
            <a:off x="1571953" y="2760199"/>
            <a:ext cx="6018580" cy="9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>
            <a:off x="1583975" y="275365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/>
          <p:cNvCxnSpPr/>
          <p:nvPr/>
        </p:nvCxnSpPr>
        <p:spPr>
          <a:xfrm>
            <a:off x="2296004" y="276540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tt linje 26"/>
          <p:cNvCxnSpPr/>
          <p:nvPr/>
        </p:nvCxnSpPr>
        <p:spPr>
          <a:xfrm>
            <a:off x="3025752" y="275365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/>
        </p:nvCxnSpPr>
        <p:spPr>
          <a:xfrm>
            <a:off x="3723494" y="276630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/>
          <p:nvPr/>
        </p:nvCxnSpPr>
        <p:spPr>
          <a:xfrm>
            <a:off x="4416021" y="276630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/>
          <p:nvPr/>
        </p:nvCxnSpPr>
        <p:spPr>
          <a:xfrm>
            <a:off x="7577333" y="2765408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TekstSylinder 221"/>
          <p:cNvSpPr txBox="1"/>
          <p:nvPr/>
        </p:nvSpPr>
        <p:spPr>
          <a:xfrm>
            <a:off x="201471" y="270415"/>
            <a:ext cx="2644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nb-NO" sz="1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Organisering av NTNU</a:t>
            </a:r>
          </a:p>
        </p:txBody>
      </p:sp>
      <p:cxnSp>
        <p:nvCxnSpPr>
          <p:cNvPr id="345" name="Rett linje 344"/>
          <p:cNvCxnSpPr/>
          <p:nvPr/>
        </p:nvCxnSpPr>
        <p:spPr>
          <a:xfrm>
            <a:off x="5138401" y="276630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Rett linje 345"/>
          <p:cNvCxnSpPr/>
          <p:nvPr/>
        </p:nvCxnSpPr>
        <p:spPr>
          <a:xfrm>
            <a:off x="5887509" y="276032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Rett linje 347"/>
          <p:cNvCxnSpPr/>
          <p:nvPr/>
        </p:nvCxnSpPr>
        <p:spPr>
          <a:xfrm>
            <a:off x="6659178" y="2760329"/>
            <a:ext cx="0" cy="287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kstSylinder 167"/>
          <p:cNvSpPr txBox="1"/>
          <p:nvPr/>
        </p:nvSpPr>
        <p:spPr>
          <a:xfrm>
            <a:off x="6661551" y="2996431"/>
            <a:ext cx="499511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endParaRPr lang="nb-NO" sz="525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5" name="Rektangel 184">
            <a:hlinkClick r:id="rId3" action="ppaction://hlinksldjump"/>
          </p:cNvPr>
          <p:cNvSpPr/>
          <p:nvPr/>
        </p:nvSpPr>
        <p:spPr>
          <a:xfrm>
            <a:off x="2412593" y="2112516"/>
            <a:ext cx="4272402" cy="411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86" name="TekstSylinder 185"/>
          <p:cNvSpPr txBox="1"/>
          <p:nvPr/>
        </p:nvSpPr>
        <p:spPr>
          <a:xfrm>
            <a:off x="3324839" y="2221319"/>
            <a:ext cx="26789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900" u="sng">
                <a:latin typeface="Arial" charset="0"/>
                <a:ea typeface="Arial" charset="0"/>
                <a:cs typeface="Arial" charset="0"/>
                <a:hlinkClick r:id="rId4" action="ppaction://hlinksldjump"/>
              </a:rPr>
              <a:t>Fellesadministrasjonen og Universitetsbiblioteket</a:t>
            </a:r>
            <a:endParaRPr lang="nb-NO" sz="900" u="sng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" name="Gruppe 9"/>
          <p:cNvGrpSpPr/>
          <p:nvPr/>
        </p:nvGrpSpPr>
        <p:grpSpPr>
          <a:xfrm>
            <a:off x="7577333" y="2764705"/>
            <a:ext cx="772677" cy="172169"/>
            <a:chOff x="7253719" y="3225613"/>
            <a:chExt cx="1096291" cy="172169"/>
          </a:xfrm>
        </p:grpSpPr>
        <p:cxnSp>
          <p:nvCxnSpPr>
            <p:cNvPr id="173" name="Rett linje 172"/>
            <p:cNvCxnSpPr/>
            <p:nvPr/>
          </p:nvCxnSpPr>
          <p:spPr>
            <a:xfrm flipH="1">
              <a:off x="7253719" y="3229065"/>
              <a:ext cx="109629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tt linje 187"/>
            <p:cNvCxnSpPr/>
            <p:nvPr/>
          </p:nvCxnSpPr>
          <p:spPr>
            <a:xfrm>
              <a:off x="8350009" y="3225613"/>
              <a:ext cx="0" cy="1721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e 8"/>
          <p:cNvGrpSpPr/>
          <p:nvPr/>
        </p:nvGrpSpPr>
        <p:grpSpPr>
          <a:xfrm>
            <a:off x="821946" y="2752567"/>
            <a:ext cx="762029" cy="172169"/>
            <a:chOff x="821946" y="3216650"/>
            <a:chExt cx="886345" cy="172169"/>
          </a:xfrm>
        </p:grpSpPr>
        <p:cxnSp>
          <p:nvCxnSpPr>
            <p:cNvPr id="65" name="Rett linje 64"/>
            <p:cNvCxnSpPr/>
            <p:nvPr/>
          </p:nvCxnSpPr>
          <p:spPr>
            <a:xfrm flipH="1" flipV="1">
              <a:off x="833005" y="3224345"/>
              <a:ext cx="875286" cy="12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ett linje 98"/>
            <p:cNvCxnSpPr/>
            <p:nvPr/>
          </p:nvCxnSpPr>
          <p:spPr>
            <a:xfrm>
              <a:off x="821946" y="3216650"/>
              <a:ext cx="0" cy="1721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e 3"/>
          <p:cNvGrpSpPr/>
          <p:nvPr/>
        </p:nvGrpSpPr>
        <p:grpSpPr>
          <a:xfrm>
            <a:off x="485290" y="2910679"/>
            <a:ext cx="8226473" cy="885784"/>
            <a:chOff x="485290" y="3371587"/>
            <a:chExt cx="8226473" cy="885784"/>
          </a:xfrm>
        </p:grpSpPr>
        <p:sp>
          <p:nvSpPr>
            <p:cNvPr id="195" name="Rektangel 194"/>
            <p:cNvSpPr/>
            <p:nvPr/>
          </p:nvSpPr>
          <p:spPr>
            <a:xfrm>
              <a:off x="1977565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196" name="TekstSylinder 195">
              <a:hlinkClick r:id="rId5" action="ppaction://hlinksldjump"/>
            </p:cNvPr>
            <p:cNvSpPr txBox="1"/>
            <p:nvPr/>
          </p:nvSpPr>
          <p:spPr>
            <a:xfrm>
              <a:off x="1976271" y="3487423"/>
              <a:ext cx="6345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 arkitektur og design</a:t>
              </a:r>
            </a:p>
          </p:txBody>
        </p:sp>
        <p:sp>
          <p:nvSpPr>
            <p:cNvPr id="259" name="TekstSylinder 258"/>
            <p:cNvSpPr txBox="1"/>
            <p:nvPr/>
          </p:nvSpPr>
          <p:spPr>
            <a:xfrm>
              <a:off x="1983772" y="3991869"/>
              <a:ext cx="6223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AD</a:t>
              </a:r>
            </a:p>
          </p:txBody>
        </p:sp>
        <p:sp>
          <p:nvSpPr>
            <p:cNvPr id="214" name="Rektangel 213"/>
            <p:cNvSpPr/>
            <p:nvPr/>
          </p:nvSpPr>
          <p:spPr>
            <a:xfrm>
              <a:off x="6337801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23" name="TekstSylinder 222">
              <a:hlinkClick r:id="rId6" action="ppaction://hlinksldjump"/>
            </p:cNvPr>
            <p:cNvSpPr txBox="1"/>
            <p:nvPr/>
          </p:nvSpPr>
          <p:spPr>
            <a:xfrm>
              <a:off x="6346683" y="3487423"/>
              <a:ext cx="5864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økonomi</a:t>
              </a:r>
            </a:p>
          </p:txBody>
        </p:sp>
        <p:sp>
          <p:nvSpPr>
            <p:cNvPr id="263" name="TekstSylinder 262"/>
            <p:cNvSpPr txBox="1"/>
            <p:nvPr/>
          </p:nvSpPr>
          <p:spPr>
            <a:xfrm>
              <a:off x="6351375" y="3991869"/>
              <a:ext cx="6196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ØK</a:t>
              </a:r>
            </a:p>
          </p:txBody>
        </p:sp>
        <p:sp>
          <p:nvSpPr>
            <p:cNvPr id="264" name="TekstSylinder 263"/>
            <p:cNvSpPr txBox="1"/>
            <p:nvPr/>
          </p:nvSpPr>
          <p:spPr>
            <a:xfrm>
              <a:off x="5568443" y="4003455"/>
              <a:ext cx="6782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SU</a:t>
              </a:r>
            </a:p>
          </p:txBody>
        </p:sp>
        <p:sp>
          <p:nvSpPr>
            <p:cNvPr id="228" name="Rektangel 227"/>
            <p:cNvSpPr/>
            <p:nvPr/>
          </p:nvSpPr>
          <p:spPr>
            <a:xfrm>
              <a:off x="4129739" y="3371587"/>
              <a:ext cx="633245" cy="655094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29" name="TekstSylinder 228">
              <a:hlinkClick r:id="rId7" action="ppaction://hlinksldjump"/>
            </p:cNvPr>
            <p:cNvSpPr txBox="1"/>
            <p:nvPr/>
          </p:nvSpPr>
          <p:spPr>
            <a:xfrm>
              <a:off x="4099065" y="3429715"/>
              <a:ext cx="701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medisin og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helse-vitenskap</a:t>
              </a:r>
            </a:p>
          </p:txBody>
        </p:sp>
        <p:sp>
          <p:nvSpPr>
            <p:cNvPr id="265" name="TekstSylinder 264"/>
            <p:cNvSpPr txBox="1"/>
            <p:nvPr/>
          </p:nvSpPr>
          <p:spPr>
            <a:xfrm>
              <a:off x="4131941" y="3995114"/>
              <a:ext cx="6283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MH</a:t>
              </a:r>
            </a:p>
          </p:txBody>
        </p:sp>
        <p:sp>
          <p:nvSpPr>
            <p:cNvPr id="230" name="Rektangel 229"/>
            <p:cNvSpPr/>
            <p:nvPr/>
          </p:nvSpPr>
          <p:spPr>
            <a:xfrm>
              <a:off x="1257200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1" name="TekstSylinder 230">
              <a:hlinkClick r:id="rId4" action="ppaction://hlinksldjump"/>
            </p:cNvPr>
            <p:cNvSpPr txBox="1"/>
            <p:nvPr/>
          </p:nvSpPr>
          <p:spPr>
            <a:xfrm>
              <a:off x="1222160" y="3478684"/>
              <a:ext cx="7034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Det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humanistiske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</a:p>
          </p:txBody>
        </p:sp>
        <p:sp>
          <p:nvSpPr>
            <p:cNvPr id="266" name="TekstSylinder 265"/>
            <p:cNvSpPr txBox="1"/>
            <p:nvPr/>
          </p:nvSpPr>
          <p:spPr>
            <a:xfrm>
              <a:off x="1254961" y="3991869"/>
              <a:ext cx="6339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HF</a:t>
              </a:r>
            </a:p>
          </p:txBody>
        </p:sp>
        <p:sp>
          <p:nvSpPr>
            <p:cNvPr id="232" name="Rektangel 231"/>
            <p:cNvSpPr/>
            <p:nvPr/>
          </p:nvSpPr>
          <p:spPr>
            <a:xfrm>
              <a:off x="2699429" y="3371587"/>
              <a:ext cx="633244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3" name="TekstSylinder 232">
              <a:hlinkClick r:id="rId8" action="ppaction://hlinksldjump"/>
            </p:cNvPr>
            <p:cNvSpPr txBox="1"/>
            <p:nvPr/>
          </p:nvSpPr>
          <p:spPr>
            <a:xfrm>
              <a:off x="2640020" y="3425546"/>
              <a:ext cx="760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 informasjons-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teknologi og elektroteknikk</a:t>
              </a:r>
            </a:p>
          </p:txBody>
        </p:sp>
        <p:sp>
          <p:nvSpPr>
            <p:cNvPr id="269" name="TekstSylinder 268"/>
            <p:cNvSpPr txBox="1"/>
            <p:nvPr/>
          </p:nvSpPr>
          <p:spPr>
            <a:xfrm>
              <a:off x="2701959" y="3991869"/>
              <a:ext cx="6234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IE</a:t>
              </a:r>
            </a:p>
          </p:txBody>
        </p:sp>
        <p:sp>
          <p:nvSpPr>
            <p:cNvPr id="234" name="Rektangel 233"/>
            <p:cNvSpPr/>
            <p:nvPr/>
          </p:nvSpPr>
          <p:spPr>
            <a:xfrm>
              <a:off x="4849266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5" name="TekstSylinder 234">
              <a:hlinkClick r:id="rId9" action="ppaction://hlinksldjump"/>
            </p:cNvPr>
            <p:cNvSpPr txBox="1"/>
            <p:nvPr/>
          </p:nvSpPr>
          <p:spPr>
            <a:xfrm>
              <a:off x="4840451" y="3473312"/>
              <a:ext cx="6509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natur-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</a:t>
              </a:r>
            </a:p>
          </p:txBody>
        </p:sp>
        <p:sp>
          <p:nvSpPr>
            <p:cNvPr id="270" name="TekstSylinder 269"/>
            <p:cNvSpPr txBox="1"/>
            <p:nvPr/>
          </p:nvSpPr>
          <p:spPr>
            <a:xfrm>
              <a:off x="4856807" y="3991869"/>
              <a:ext cx="6221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NV</a:t>
              </a:r>
            </a:p>
          </p:txBody>
        </p:sp>
        <p:sp>
          <p:nvSpPr>
            <p:cNvPr id="236" name="Rektangel 235"/>
            <p:cNvSpPr/>
            <p:nvPr/>
          </p:nvSpPr>
          <p:spPr>
            <a:xfrm>
              <a:off x="3408307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38" name="TekstSylinder 237">
              <a:hlinkClick r:id="rId10" action="ppaction://hlinksldjump"/>
            </p:cNvPr>
            <p:cNvSpPr txBox="1"/>
            <p:nvPr/>
          </p:nvSpPr>
          <p:spPr>
            <a:xfrm>
              <a:off x="3418766" y="3429715"/>
              <a:ext cx="5963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 ingeniør-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</a:t>
              </a:r>
            </a:p>
          </p:txBody>
        </p:sp>
        <p:sp>
          <p:nvSpPr>
            <p:cNvPr id="271" name="TekstSylinder 270"/>
            <p:cNvSpPr txBox="1"/>
            <p:nvPr/>
          </p:nvSpPr>
          <p:spPr>
            <a:xfrm>
              <a:off x="3418765" y="3991869"/>
              <a:ext cx="61908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IV</a:t>
              </a:r>
            </a:p>
          </p:txBody>
        </p:sp>
        <p:sp>
          <p:nvSpPr>
            <p:cNvPr id="257" name="Rektangel 256"/>
            <p:cNvSpPr/>
            <p:nvPr/>
          </p:nvSpPr>
          <p:spPr>
            <a:xfrm>
              <a:off x="7275034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258" name="TekstSylinder 257">
              <a:hlinkClick r:id="rId11" action="ppaction://hlinksldjump"/>
            </p:cNvPr>
            <p:cNvSpPr txBox="1"/>
            <p:nvPr/>
          </p:nvSpPr>
          <p:spPr>
            <a:xfrm>
              <a:off x="7243229" y="3480601"/>
              <a:ext cx="7090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Vitenskaps-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museet</a:t>
              </a:r>
            </a:p>
          </p:txBody>
        </p:sp>
        <p:sp>
          <p:nvSpPr>
            <p:cNvPr id="272" name="TekstSylinder 271"/>
            <p:cNvSpPr txBox="1"/>
            <p:nvPr/>
          </p:nvSpPr>
          <p:spPr>
            <a:xfrm>
              <a:off x="7272794" y="3991869"/>
              <a:ext cx="6354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b="1">
                  <a:latin typeface="Arial" charset="0"/>
                  <a:ea typeface="Arial" charset="0"/>
                  <a:cs typeface="Arial" charset="0"/>
                </a:rPr>
                <a:t>VM</a:t>
              </a:r>
            </a:p>
          </p:txBody>
        </p:sp>
        <p:sp>
          <p:nvSpPr>
            <p:cNvPr id="97" name="Rektangel 96"/>
            <p:cNvSpPr/>
            <p:nvPr/>
          </p:nvSpPr>
          <p:spPr>
            <a:xfrm>
              <a:off x="5568434" y="3371587"/>
              <a:ext cx="686977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98" name="TekstSylinder 97">
              <a:hlinkClick r:id="rId12" action="ppaction://hlinksldjump"/>
            </p:cNvPr>
            <p:cNvSpPr txBox="1"/>
            <p:nvPr/>
          </p:nvSpPr>
          <p:spPr>
            <a:xfrm>
              <a:off x="5559978" y="3372513"/>
              <a:ext cx="700247" cy="63094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Fakultet for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samfunns- 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og utdannings-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vitenskap</a:t>
              </a:r>
            </a:p>
          </p:txBody>
        </p:sp>
        <p:sp>
          <p:nvSpPr>
            <p:cNvPr id="85" name="Rektangel 84"/>
            <p:cNvSpPr/>
            <p:nvPr/>
          </p:nvSpPr>
          <p:spPr>
            <a:xfrm>
              <a:off x="520330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86" name="TekstSylinder 85">
              <a:hlinkClick r:id="rId4" action="ppaction://hlinksldjump"/>
            </p:cNvPr>
            <p:cNvSpPr txBox="1"/>
            <p:nvPr/>
          </p:nvSpPr>
          <p:spPr>
            <a:xfrm>
              <a:off x="485290" y="3478684"/>
              <a:ext cx="7034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Viserektor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i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Gjøvik</a:t>
              </a:r>
            </a:p>
          </p:txBody>
        </p:sp>
        <p:sp>
          <p:nvSpPr>
            <p:cNvPr id="88" name="Rektangel 87"/>
            <p:cNvSpPr/>
            <p:nvPr/>
          </p:nvSpPr>
          <p:spPr>
            <a:xfrm>
              <a:off x="8034482" y="3371587"/>
              <a:ext cx="633245" cy="655093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/>
            </a:p>
          </p:txBody>
        </p:sp>
        <p:sp>
          <p:nvSpPr>
            <p:cNvPr id="89" name="TekstSylinder 88">
              <a:hlinkClick r:id="rId11" action="ppaction://hlinksldjump"/>
            </p:cNvPr>
            <p:cNvSpPr txBox="1"/>
            <p:nvPr/>
          </p:nvSpPr>
          <p:spPr>
            <a:xfrm>
              <a:off x="8002677" y="3480601"/>
              <a:ext cx="70908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Viserektor</a:t>
              </a:r>
              <a:b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NTNU i</a:t>
              </a:r>
            </a:p>
            <a:p>
              <a:pPr algn="ctr"/>
              <a:r>
                <a:rPr lang="nb-NO" sz="700" u="sng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Ålesund</a:t>
              </a: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571D789B-76A6-AE45-90FF-444102DC7C3F}"/>
              </a:ext>
            </a:extLst>
          </p:cNvPr>
          <p:cNvGrpSpPr/>
          <p:nvPr/>
        </p:nvGrpSpPr>
        <p:grpSpPr>
          <a:xfrm>
            <a:off x="1254961" y="3828349"/>
            <a:ext cx="633244" cy="397316"/>
            <a:chOff x="1254961" y="4259177"/>
            <a:chExt cx="633244" cy="397316"/>
          </a:xfrm>
        </p:grpSpPr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81A3652E-83CF-594E-B8F4-2255D7CB51B6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C730AC3C-A6E4-1941-94E0-538A1E46F73E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79CE5E0D-E9B8-5240-A848-DE14697B7A67}"/>
              </a:ext>
            </a:extLst>
          </p:cNvPr>
          <p:cNvGrpSpPr/>
          <p:nvPr/>
        </p:nvGrpSpPr>
        <p:grpSpPr>
          <a:xfrm>
            <a:off x="1971775" y="3828349"/>
            <a:ext cx="633244" cy="397316"/>
            <a:chOff x="1254961" y="4259177"/>
            <a:chExt cx="633244" cy="397316"/>
          </a:xfrm>
        </p:grpSpPr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54275370-3F16-6B4B-B7C2-DA5BCF964796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kstSylinder 129">
              <a:extLst>
                <a:ext uri="{FF2B5EF4-FFF2-40B4-BE49-F238E27FC236}">
                  <a16:creationId xmlns:a16="http://schemas.microsoft.com/office/drawing/2014/main" id="{446A706A-6F1E-0C40-86A9-28F9E4CE40A3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1" name="Gruppe 130">
            <a:extLst>
              <a:ext uri="{FF2B5EF4-FFF2-40B4-BE49-F238E27FC236}">
                <a16:creationId xmlns:a16="http://schemas.microsoft.com/office/drawing/2014/main" id="{0431B39F-5A8A-4E4A-B971-0CECEA5540F6}"/>
              </a:ext>
            </a:extLst>
          </p:cNvPr>
          <p:cNvGrpSpPr/>
          <p:nvPr/>
        </p:nvGrpSpPr>
        <p:grpSpPr>
          <a:xfrm>
            <a:off x="2707878" y="3828349"/>
            <a:ext cx="633244" cy="397316"/>
            <a:chOff x="1254961" y="4259177"/>
            <a:chExt cx="633244" cy="397316"/>
          </a:xfrm>
        </p:grpSpPr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CCF4D339-70F4-254C-B513-0FDBA4CCE680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kstSylinder 132">
              <a:extLst>
                <a:ext uri="{FF2B5EF4-FFF2-40B4-BE49-F238E27FC236}">
                  <a16:creationId xmlns:a16="http://schemas.microsoft.com/office/drawing/2014/main" id="{5CF26E01-DE79-184C-A5DF-618B618B0293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35AD0864-31CF-7D43-9219-E400D7D7B269}"/>
              </a:ext>
            </a:extLst>
          </p:cNvPr>
          <p:cNvGrpSpPr/>
          <p:nvPr/>
        </p:nvGrpSpPr>
        <p:grpSpPr>
          <a:xfrm>
            <a:off x="3405468" y="3828349"/>
            <a:ext cx="633244" cy="397316"/>
            <a:chOff x="1254961" y="4259177"/>
            <a:chExt cx="633244" cy="397316"/>
          </a:xfrm>
        </p:grpSpPr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5E98227F-BB43-2244-8105-E1388B1183B2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kstSylinder 135">
              <a:extLst>
                <a:ext uri="{FF2B5EF4-FFF2-40B4-BE49-F238E27FC236}">
                  <a16:creationId xmlns:a16="http://schemas.microsoft.com/office/drawing/2014/main" id="{8E705FA2-7840-224A-8D70-132802E6EC58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7" name="Gruppe 136">
            <a:extLst>
              <a:ext uri="{FF2B5EF4-FFF2-40B4-BE49-F238E27FC236}">
                <a16:creationId xmlns:a16="http://schemas.microsoft.com/office/drawing/2014/main" id="{A928881B-7E95-9740-9119-7F0E202FFC3E}"/>
              </a:ext>
            </a:extLst>
          </p:cNvPr>
          <p:cNvGrpSpPr/>
          <p:nvPr/>
        </p:nvGrpSpPr>
        <p:grpSpPr>
          <a:xfrm>
            <a:off x="4126894" y="3828349"/>
            <a:ext cx="633244" cy="397316"/>
            <a:chOff x="1254961" y="4259177"/>
            <a:chExt cx="633244" cy="397316"/>
          </a:xfrm>
        </p:grpSpPr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60C4E6DA-AD71-B043-8EC4-71A1E79FD60E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kstSylinder 138">
              <a:extLst>
                <a:ext uri="{FF2B5EF4-FFF2-40B4-BE49-F238E27FC236}">
                  <a16:creationId xmlns:a16="http://schemas.microsoft.com/office/drawing/2014/main" id="{88EDDAA1-80F6-F547-812D-68891BBBDE54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0" name="Gruppe 139">
            <a:extLst>
              <a:ext uri="{FF2B5EF4-FFF2-40B4-BE49-F238E27FC236}">
                <a16:creationId xmlns:a16="http://schemas.microsoft.com/office/drawing/2014/main" id="{360216F4-007E-BB44-864F-91DA10C9FAAA}"/>
              </a:ext>
            </a:extLst>
          </p:cNvPr>
          <p:cNvGrpSpPr/>
          <p:nvPr/>
        </p:nvGrpSpPr>
        <p:grpSpPr>
          <a:xfrm>
            <a:off x="4842701" y="3828349"/>
            <a:ext cx="633244" cy="397316"/>
            <a:chOff x="1254961" y="4259177"/>
            <a:chExt cx="633244" cy="397316"/>
          </a:xfrm>
        </p:grpSpPr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29774078-14AF-7F44-AC80-88DDC8A98AEE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kstSylinder 141">
              <a:extLst>
                <a:ext uri="{FF2B5EF4-FFF2-40B4-BE49-F238E27FC236}">
                  <a16:creationId xmlns:a16="http://schemas.microsoft.com/office/drawing/2014/main" id="{95DF937E-1A6E-0945-AAC9-91CA951164A7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622AA41E-0BF2-4E48-8BE1-72A90C831E69}"/>
              </a:ext>
            </a:extLst>
          </p:cNvPr>
          <p:cNvGrpSpPr/>
          <p:nvPr/>
        </p:nvGrpSpPr>
        <p:grpSpPr>
          <a:xfrm>
            <a:off x="5570887" y="3828349"/>
            <a:ext cx="633244" cy="397316"/>
            <a:chOff x="1254961" y="4259177"/>
            <a:chExt cx="633244" cy="397316"/>
          </a:xfrm>
        </p:grpSpPr>
        <p:cxnSp>
          <p:nvCxnSpPr>
            <p:cNvPr id="144" name="Rett linje 143">
              <a:extLst>
                <a:ext uri="{FF2B5EF4-FFF2-40B4-BE49-F238E27FC236}">
                  <a16:creationId xmlns:a16="http://schemas.microsoft.com/office/drawing/2014/main" id="{02B0AC06-45C7-9648-BCD4-1864867D2239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kstSylinder 144">
              <a:extLst>
                <a:ext uri="{FF2B5EF4-FFF2-40B4-BE49-F238E27FC236}">
                  <a16:creationId xmlns:a16="http://schemas.microsoft.com/office/drawing/2014/main" id="{82B68C40-46BF-1D40-B5A1-50FCBEC3FB55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375A3770-102F-0444-A0DD-58D695C48ACB}"/>
              </a:ext>
            </a:extLst>
          </p:cNvPr>
          <p:cNvGrpSpPr/>
          <p:nvPr/>
        </p:nvGrpSpPr>
        <p:grpSpPr>
          <a:xfrm>
            <a:off x="6332997" y="3828349"/>
            <a:ext cx="633244" cy="397316"/>
            <a:chOff x="1254961" y="4259177"/>
            <a:chExt cx="633244" cy="397316"/>
          </a:xfrm>
        </p:grpSpPr>
        <p:cxnSp>
          <p:nvCxnSpPr>
            <p:cNvPr id="147" name="Rett linje 146">
              <a:extLst>
                <a:ext uri="{FF2B5EF4-FFF2-40B4-BE49-F238E27FC236}">
                  <a16:creationId xmlns:a16="http://schemas.microsoft.com/office/drawing/2014/main" id="{91B2FAB7-F520-5E4B-A2AB-3683C11BC7B1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kstSylinder 147">
              <a:extLst>
                <a:ext uri="{FF2B5EF4-FFF2-40B4-BE49-F238E27FC236}">
                  <a16:creationId xmlns:a16="http://schemas.microsoft.com/office/drawing/2014/main" id="{E881214D-B0BD-B34B-8FF2-FD972C059B08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9" name="Gruppe 148">
            <a:extLst>
              <a:ext uri="{FF2B5EF4-FFF2-40B4-BE49-F238E27FC236}">
                <a16:creationId xmlns:a16="http://schemas.microsoft.com/office/drawing/2014/main" id="{770045D0-7AA7-B94B-8582-3AC9721F858F}"/>
              </a:ext>
            </a:extLst>
          </p:cNvPr>
          <p:cNvGrpSpPr/>
          <p:nvPr/>
        </p:nvGrpSpPr>
        <p:grpSpPr>
          <a:xfrm>
            <a:off x="7273911" y="3828349"/>
            <a:ext cx="633244" cy="397316"/>
            <a:chOff x="1254961" y="4259177"/>
            <a:chExt cx="633244" cy="397316"/>
          </a:xfrm>
        </p:grpSpPr>
        <p:cxnSp>
          <p:nvCxnSpPr>
            <p:cNvPr id="150" name="Rett linje 149">
              <a:extLst>
                <a:ext uri="{FF2B5EF4-FFF2-40B4-BE49-F238E27FC236}">
                  <a16:creationId xmlns:a16="http://schemas.microsoft.com/office/drawing/2014/main" id="{FE8905D2-281C-F046-B655-FCFC6ED7D3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7969" y="4259177"/>
              <a:ext cx="0" cy="1263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kstSylinder 150">
              <a:extLst>
                <a:ext uri="{FF2B5EF4-FFF2-40B4-BE49-F238E27FC236}">
                  <a16:creationId xmlns:a16="http://schemas.microsoft.com/office/drawing/2014/main" id="{7A8D4732-1E4B-C245-A549-F033B827A069}"/>
                </a:ext>
              </a:extLst>
            </p:cNvPr>
            <p:cNvSpPr txBox="1"/>
            <p:nvPr/>
          </p:nvSpPr>
          <p:spPr>
            <a:xfrm>
              <a:off x="1254961" y="4379494"/>
              <a:ext cx="6332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nb-NO" sz="1200" err="1">
                  <a:latin typeface="Arial" panose="020B0604020202020204" pitchFamily="34" charset="0"/>
                  <a:cs typeface="Arial" panose="020B0604020202020204" pitchFamily="34" charset="0"/>
                </a:rPr>
                <a:t>inst</a:t>
              </a:r>
              <a:r>
                <a:rPr lang="nb-NO" sz="1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23" name="TekstSylinder 122">
            <a:extLst>
              <a:ext uri="{FF2B5EF4-FFF2-40B4-BE49-F238E27FC236}">
                <a16:creationId xmlns:a16="http://schemas.microsoft.com/office/drawing/2014/main" id="{E3B92B08-0532-0149-A5D4-02F7D6C42293}"/>
              </a:ext>
            </a:extLst>
          </p:cNvPr>
          <p:cNvSpPr txBox="1"/>
          <p:nvPr/>
        </p:nvSpPr>
        <p:spPr>
          <a:xfrm>
            <a:off x="297668" y="4212010"/>
            <a:ext cx="854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-----------------------</a:t>
            </a:r>
          </a:p>
          <a:p>
            <a:pPr algn="ctr"/>
            <a:r>
              <a:rPr lang="nb-NO" sz="1200">
                <a:latin typeface="Arial" panose="020B0604020202020204" pitchFamily="34" charset="0"/>
                <a:cs typeface="Arial" panose="020B0604020202020204" pitchFamily="34" charset="0"/>
              </a:rPr>
              <a:t>55 INSTITUTTER</a:t>
            </a:r>
          </a:p>
        </p:txBody>
      </p:sp>
      <p:grpSp>
        <p:nvGrpSpPr>
          <p:cNvPr id="108" name="Gruppe 107"/>
          <p:cNvGrpSpPr/>
          <p:nvPr/>
        </p:nvGrpSpPr>
        <p:grpSpPr>
          <a:xfrm>
            <a:off x="3358643" y="1332622"/>
            <a:ext cx="515152" cy="532421"/>
            <a:chOff x="4974693" y="2143807"/>
            <a:chExt cx="686869" cy="709895"/>
          </a:xfrm>
        </p:grpSpPr>
        <p:sp>
          <p:nvSpPr>
            <p:cNvPr id="109" name="Rektangel 108"/>
            <p:cNvSpPr/>
            <p:nvPr/>
          </p:nvSpPr>
          <p:spPr>
            <a:xfrm>
              <a:off x="5006806" y="2143807"/>
              <a:ext cx="654756" cy="70989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kstSylinder 109"/>
            <p:cNvSpPr txBox="1"/>
            <p:nvPr/>
          </p:nvSpPr>
          <p:spPr>
            <a:xfrm>
              <a:off x="4974693" y="2143807"/>
              <a:ext cx="68676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Prorektor for</a:t>
              </a:r>
            </a:p>
            <a:p>
              <a:pPr algn="ctr" defTabSz="342900"/>
              <a:r>
                <a:rPr lang="nb-NO" sz="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forskning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37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53" y="1677958"/>
            <a:ext cx="4941570" cy="27418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950"/>
              <a:t>Teknisk-naturvitenskapelig hovedprofil</a:t>
            </a:r>
            <a:br>
              <a:rPr lang="nb-NO" sz="1950"/>
            </a:br>
            <a:br>
              <a:rPr lang="nb-NO" sz="1950"/>
            </a:br>
            <a:r>
              <a:rPr lang="nb-NO" sz="1950"/>
              <a:t>Faglig bredde med humaniora, samfunnsvitenskap, medisin, helsevitenskap, utdanningsvitenskap, arkitektur og kunstnerisk virksomhet</a:t>
            </a:r>
            <a:br>
              <a:rPr lang="nb-NO" sz="1950"/>
            </a:br>
            <a:br>
              <a:rPr lang="nb-NO" sz="1950"/>
            </a:br>
            <a:r>
              <a:rPr lang="nb-NO" sz="1950"/>
              <a:t>Hovedsete i Trondheim og campuser i Gjøvik og Ålesund </a:t>
            </a:r>
          </a:p>
        </p:txBody>
      </p:sp>
      <p:pic>
        <p:nvPicPr>
          <p:cNvPr id="4" name="Bilde 1" descr="samf_h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18107"/>
          <a:stretch/>
        </p:blipFill>
        <p:spPr>
          <a:xfrm>
            <a:off x="5857153" y="0"/>
            <a:ext cx="3286847" cy="1822269"/>
          </a:xfrm>
          <a:prstGeom prst="rect">
            <a:avLst/>
          </a:prstGeom>
        </p:spPr>
      </p:pic>
      <p:pic>
        <p:nvPicPr>
          <p:cNvPr id="5" name="Picture 2" descr="https://www.ntnu.no/documents/1265706950/1266606739/gbygg_ntnu.jpg/91a107bd-f77c-4570-91c4-651775e93e21?t=14526831518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3" y="1971742"/>
            <a:ext cx="3286847" cy="136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53" y="3500076"/>
            <a:ext cx="3286848" cy="164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388940"/>
            <a:ext cx="3750097" cy="9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ilde 48" descr="Et bilde som inneholder person, innendørs, ung, smilende&#10;&#10;Automatisk generert beskrivelse">
            <a:extLst>
              <a:ext uri="{FF2B5EF4-FFF2-40B4-BE49-F238E27FC236}">
                <a16:creationId xmlns:a16="http://schemas.microsoft.com/office/drawing/2014/main" id="{3254831F-716E-F04C-975C-1CF607B9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9" t="14316" r="3157" b="2121"/>
          <a:stretch/>
        </p:blipFill>
        <p:spPr>
          <a:xfrm>
            <a:off x="5769530" y="3057335"/>
            <a:ext cx="729610" cy="72961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pic>
        <p:nvPicPr>
          <p:cNvPr id="50" name="Bilde 49">
            <a:extLst>
              <a:ext uri="{FF2B5EF4-FFF2-40B4-BE49-F238E27FC236}">
                <a16:creationId xmlns:a16="http://schemas.microsoft.com/office/drawing/2014/main" id="{D272564A-B410-8D4F-95FE-84FBEE1C5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141" y="1649731"/>
            <a:ext cx="729611" cy="729609"/>
          </a:xfrm>
          <a:prstGeom prst="ellipse">
            <a:avLst/>
          </a:prstGeom>
        </p:spPr>
      </p:pic>
      <p:sp>
        <p:nvSpPr>
          <p:cNvPr id="52" name="Rektangel 51">
            <a:extLst>
              <a:ext uri="{FF2B5EF4-FFF2-40B4-BE49-F238E27FC236}">
                <a16:creationId xmlns:a16="http://schemas.microsoft.com/office/drawing/2014/main" id="{B99125C9-F16A-CA44-9DE3-20565A361E4D}"/>
              </a:ext>
            </a:extLst>
          </p:cNvPr>
          <p:cNvSpPr/>
          <p:nvPr/>
        </p:nvSpPr>
        <p:spPr>
          <a:xfrm>
            <a:off x="0" y="375488"/>
            <a:ext cx="9144000" cy="7155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2017813D-7F4C-1A43-90DB-BE92755437EE}"/>
              </a:ext>
            </a:extLst>
          </p:cNvPr>
          <p:cNvGrpSpPr/>
          <p:nvPr/>
        </p:nvGrpSpPr>
        <p:grpSpPr>
          <a:xfrm>
            <a:off x="258052" y="3080000"/>
            <a:ext cx="719150" cy="1240878"/>
            <a:chOff x="258052" y="3080000"/>
            <a:chExt cx="719150" cy="1240878"/>
          </a:xfrm>
        </p:grpSpPr>
        <p:pic>
          <p:nvPicPr>
            <p:cNvPr id="54" name="Bilde 53">
              <a:extLst>
                <a:ext uri="{FF2B5EF4-FFF2-40B4-BE49-F238E27FC236}">
                  <a16:creationId xmlns:a16="http://schemas.microsoft.com/office/drawing/2014/main" id="{7FBB19F5-A81E-7C4F-865F-F53DD8B47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258052" y="3080000"/>
              <a:ext cx="706945" cy="706945"/>
            </a:xfrm>
            <a:prstGeom prst="ellipse">
              <a:avLst/>
            </a:prstGeom>
          </p:spPr>
        </p:pic>
        <p:sp>
          <p:nvSpPr>
            <p:cNvPr id="55" name="TekstSylinder 54">
              <a:extLst>
                <a:ext uri="{FF2B5EF4-FFF2-40B4-BE49-F238E27FC236}">
                  <a16:creationId xmlns:a16="http://schemas.microsoft.com/office/drawing/2014/main" id="{85CC0818-5DF6-6D47-ABA4-5327C4A20BB4}"/>
                </a:ext>
              </a:extLst>
            </p:cNvPr>
            <p:cNvSpPr txBox="1"/>
            <p:nvPr/>
          </p:nvSpPr>
          <p:spPr>
            <a:xfrm>
              <a:off x="281179" y="3859213"/>
              <a:ext cx="696023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nb-NO" sz="600" dirty="0">
                  <a:latin typeface="Arial"/>
                  <a:ea typeface="Arial" charset="0"/>
                  <a:cs typeface="Arial"/>
                </a:rPr>
                <a:t>Viserektor i</a:t>
              </a:r>
              <a:br>
                <a:rPr lang="nb-NO" sz="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dirty="0">
                  <a:latin typeface="Arial"/>
                  <a:ea typeface="Arial" charset="0"/>
                  <a:cs typeface="Arial"/>
                </a:rPr>
                <a:t>Gjøvik</a:t>
              </a:r>
            </a:p>
            <a:p>
              <a:pPr algn="ctr"/>
              <a:r>
                <a:rPr lang="nb-NO" sz="600" b="1" dirty="0">
                  <a:latin typeface="Arial"/>
                  <a:ea typeface="Arial" charset="0"/>
                  <a:cs typeface="Arial"/>
                  <a:hlinkClick r:id="" action="ppaction://noaction"/>
                </a:rPr>
                <a:t>Gro Iren</a:t>
              </a:r>
              <a:endParaRPr lang="nb-NO" sz="600" b="1" dirty="0" err="1">
                <a:latin typeface="Arial"/>
                <a:ea typeface="Arial" charset="0"/>
                <a:cs typeface="Arial" charset="0"/>
              </a:endParaRPr>
            </a:p>
            <a:p>
              <a:pPr algn="ctr"/>
              <a:r>
                <a:rPr lang="nb-NO" sz="600" b="1" dirty="0" err="1">
                  <a:latin typeface="Arial"/>
                  <a:ea typeface="Arial" charset="0"/>
                  <a:cs typeface="Arial"/>
                  <a:hlinkClick r:id="" action="ppaction://noaction"/>
                </a:rPr>
                <a:t>Kvanli</a:t>
              </a:r>
              <a:r>
                <a:rPr lang="nb-NO" sz="600" b="1" dirty="0">
                  <a:latin typeface="Arial"/>
                  <a:ea typeface="Arial" charset="0"/>
                  <a:cs typeface="Arial"/>
                  <a:hlinkClick r:id="" action="ppaction://noaction"/>
                </a:rPr>
                <a:t> Dæhlin</a:t>
              </a:r>
              <a:endParaRPr lang="nb-NO" sz="600" b="1" dirty="0">
                <a:latin typeface="Arial"/>
                <a:ea typeface="Arial" charset="0"/>
                <a:cs typeface="Arial" charset="0"/>
              </a:endParaRPr>
            </a:p>
          </p:txBody>
        </p:sp>
      </p:grpSp>
      <p:sp>
        <p:nvSpPr>
          <p:cNvPr id="56" name="TekstSylinder 55">
            <a:extLst>
              <a:ext uri="{FF2B5EF4-FFF2-40B4-BE49-F238E27FC236}">
                <a16:creationId xmlns:a16="http://schemas.microsoft.com/office/drawing/2014/main" id="{CBC19FD2-C396-7D47-ACA2-D9ABE839F717}"/>
              </a:ext>
            </a:extLst>
          </p:cNvPr>
          <p:cNvSpPr txBox="1"/>
          <p:nvPr/>
        </p:nvSpPr>
        <p:spPr>
          <a:xfrm>
            <a:off x="4262766" y="1137571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Rektor NTNU</a:t>
            </a:r>
          </a:p>
          <a:p>
            <a:pPr algn="ctr"/>
            <a:r>
              <a:rPr lang="nb-NO" sz="600" b="1">
                <a:latin typeface="Arial" charset="0"/>
                <a:ea typeface="Arial" charset="0"/>
                <a:cs typeface="Arial" charset="0"/>
                <a:hlinkClick r:id="rId6"/>
              </a:rPr>
              <a:t>Anne Borg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986B1A0D-758A-1D41-95A0-F5F6F1E7ACE0}"/>
              </a:ext>
            </a:extLst>
          </p:cNvPr>
          <p:cNvSpPr txBox="1"/>
          <p:nvPr/>
        </p:nvSpPr>
        <p:spPr>
          <a:xfrm>
            <a:off x="461369" y="546139"/>
            <a:ext cx="20298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100" spc="-23">
                <a:latin typeface="Arial" charset="0"/>
                <a:ea typeface="Arial" charset="0"/>
                <a:cs typeface="Arial" charset="0"/>
              </a:rPr>
              <a:t>NTNUs ledelse</a:t>
            </a:r>
          </a:p>
        </p:txBody>
      </p: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24A0F492-37D0-0942-B89A-793C1B2A4AFC}"/>
              </a:ext>
            </a:extLst>
          </p:cNvPr>
          <p:cNvGrpSpPr/>
          <p:nvPr/>
        </p:nvGrpSpPr>
        <p:grpSpPr>
          <a:xfrm>
            <a:off x="8157689" y="3066148"/>
            <a:ext cx="721948" cy="1234378"/>
            <a:chOff x="8157689" y="3066148"/>
            <a:chExt cx="721948" cy="1234378"/>
          </a:xfrm>
        </p:grpSpPr>
        <p:sp>
          <p:nvSpPr>
            <p:cNvPr id="71" name="TekstSylinder 70">
              <a:extLst>
                <a:ext uri="{FF2B5EF4-FFF2-40B4-BE49-F238E27FC236}">
                  <a16:creationId xmlns:a16="http://schemas.microsoft.com/office/drawing/2014/main" id="{B97EEF53-178E-D846-AF6A-21E77DC26534}"/>
                </a:ext>
              </a:extLst>
            </p:cNvPr>
            <p:cNvSpPr txBox="1"/>
            <p:nvPr/>
          </p:nvSpPr>
          <p:spPr>
            <a:xfrm>
              <a:off x="8215513" y="3838861"/>
              <a:ext cx="641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Viserektor i</a:t>
              </a:r>
              <a:br>
                <a:rPr lang="nb-NO" sz="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Ålesund</a:t>
              </a:r>
            </a:p>
            <a:p>
              <a:pPr algn="ctr"/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7"/>
                </a:rPr>
                <a:t>Anne Lise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7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7"/>
                </a:rPr>
                <a:t>Sagen Major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3" name="Bilde 72">
              <a:extLst>
                <a:ext uri="{FF2B5EF4-FFF2-40B4-BE49-F238E27FC236}">
                  <a16:creationId xmlns:a16="http://schemas.microsoft.com/office/drawing/2014/main" id="{DE59C472-419F-5240-BA67-B65CBD71F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1931" t="-1603" r="1167" b="18047"/>
            <a:stretch/>
          </p:blipFill>
          <p:spPr>
            <a:xfrm>
              <a:off x="8157689" y="3066148"/>
              <a:ext cx="721948" cy="721948"/>
            </a:xfrm>
            <a:prstGeom prst="ellipse">
              <a:avLst/>
            </a:prstGeom>
          </p:spPr>
        </p:pic>
      </p:grpSp>
      <p:grpSp>
        <p:nvGrpSpPr>
          <p:cNvPr id="74" name="Gruppe 73">
            <a:extLst>
              <a:ext uri="{FF2B5EF4-FFF2-40B4-BE49-F238E27FC236}">
                <a16:creationId xmlns:a16="http://schemas.microsoft.com/office/drawing/2014/main" id="{C354F91F-E80E-834C-AE99-24730627C6AD}"/>
              </a:ext>
            </a:extLst>
          </p:cNvPr>
          <p:cNvGrpSpPr/>
          <p:nvPr/>
        </p:nvGrpSpPr>
        <p:grpSpPr>
          <a:xfrm>
            <a:off x="4226462" y="3059178"/>
            <a:ext cx="778445" cy="1448599"/>
            <a:chOff x="4226462" y="3059178"/>
            <a:chExt cx="778445" cy="1448599"/>
          </a:xfrm>
        </p:grpSpPr>
        <p:sp>
          <p:nvSpPr>
            <p:cNvPr id="76" name="TekstSylinder 75">
              <a:extLst>
                <a:ext uri="{FF2B5EF4-FFF2-40B4-BE49-F238E27FC236}">
                  <a16:creationId xmlns:a16="http://schemas.microsoft.com/office/drawing/2014/main" id="{C3C8B9DE-36C7-3549-A0C7-34CF819CCF3B}"/>
                </a:ext>
              </a:extLst>
            </p:cNvPr>
            <p:cNvSpPr txBox="1"/>
            <p:nvPr/>
          </p:nvSpPr>
          <p:spPr>
            <a:xfrm>
              <a:off x="4226462" y="3861446"/>
              <a:ext cx="778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Fakultet for  medisin og helsevitenskap (MH), Dekan</a:t>
              </a:r>
              <a:r>
                <a:rPr lang="nb-NO" sz="6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10"/>
                </a:rPr>
                <a:t>Siri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1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10"/>
                </a:rPr>
                <a:t>Forsmo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6" name="Bilde 85">
              <a:extLst>
                <a:ext uri="{FF2B5EF4-FFF2-40B4-BE49-F238E27FC236}">
                  <a16:creationId xmlns:a16="http://schemas.microsoft.com/office/drawing/2014/main" id="{7ED55CA6-00DE-6940-8D15-F14D6EB5D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6400" t="4259" r="23128" b="20128"/>
            <a:stretch/>
          </p:blipFill>
          <p:spPr>
            <a:xfrm>
              <a:off x="4229626" y="3059178"/>
              <a:ext cx="724982" cy="724980"/>
            </a:xfrm>
            <a:prstGeom prst="ellipse">
              <a:avLst/>
            </a:prstGeom>
          </p:spPr>
        </p:pic>
      </p:grpSp>
      <p:grpSp>
        <p:nvGrpSpPr>
          <p:cNvPr id="87" name="Gruppe 86">
            <a:extLst>
              <a:ext uri="{FF2B5EF4-FFF2-40B4-BE49-F238E27FC236}">
                <a16:creationId xmlns:a16="http://schemas.microsoft.com/office/drawing/2014/main" id="{49C9E52A-3573-B648-B3E9-A71C525ABDF4}"/>
              </a:ext>
            </a:extLst>
          </p:cNvPr>
          <p:cNvGrpSpPr/>
          <p:nvPr/>
        </p:nvGrpSpPr>
        <p:grpSpPr>
          <a:xfrm>
            <a:off x="1043058" y="3061575"/>
            <a:ext cx="738781" cy="1443969"/>
            <a:chOff x="3378654" y="3061575"/>
            <a:chExt cx="738781" cy="1443969"/>
          </a:xfrm>
        </p:grpSpPr>
        <p:sp>
          <p:nvSpPr>
            <p:cNvPr id="88" name="TekstSylinder 87">
              <a:extLst>
                <a:ext uri="{FF2B5EF4-FFF2-40B4-BE49-F238E27FC236}">
                  <a16:creationId xmlns:a16="http://schemas.microsoft.com/office/drawing/2014/main" id="{6534DCFD-661E-234A-8CA2-4EB2A2130065}"/>
                </a:ext>
              </a:extLst>
            </p:cNvPr>
            <p:cNvSpPr txBox="1"/>
            <p:nvPr/>
          </p:nvSpPr>
          <p:spPr>
            <a:xfrm>
              <a:off x="3388079" y="3859213"/>
              <a:ext cx="729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Det humanistiske </a:t>
              </a:r>
              <a:br>
                <a:rPr lang="nb-NO" sz="60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fakultet (HF),</a:t>
              </a:r>
            </a:p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Dekan</a:t>
              </a:r>
              <a:r>
                <a:rPr lang="nb-NO" sz="600" b="1">
                  <a:latin typeface="Arial" charset="0"/>
                  <a:ea typeface="Arial" charset="0"/>
                  <a:cs typeface="Arial" charset="0"/>
                </a:rPr>
                <a:t> </a:t>
              </a:r>
              <a:br>
                <a:rPr lang="nb-NO" sz="600" b="1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rId13"/>
                </a:rPr>
                <a:t>Anne Kristine</a:t>
              </a:r>
              <a:br>
                <a:rPr lang="nb-NO" sz="600" b="1">
                  <a:latin typeface="Arial" charset="0"/>
                  <a:ea typeface="Arial" charset="0"/>
                  <a:cs typeface="Arial" charset="0"/>
                  <a:hlinkClick r:id="rId13"/>
                </a:rPr>
              </a:br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rId13"/>
                </a:rPr>
                <a:t>Børresen</a:t>
              </a:r>
              <a:endParaRPr lang="nb-NO" sz="600" b="1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9" name="Bilde 88">
              <a:extLst>
                <a:ext uri="{FF2B5EF4-FFF2-40B4-BE49-F238E27FC236}">
                  <a16:creationId xmlns:a16="http://schemas.microsoft.com/office/drawing/2014/main" id="{C1F9C800-52AC-984B-81C5-59090CA3F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bright="1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8654" y="3061575"/>
              <a:ext cx="723249" cy="723248"/>
            </a:xfrm>
            <a:prstGeom prst="ellipse">
              <a:avLst/>
            </a:prstGeom>
          </p:spPr>
        </p:pic>
      </p:grpSp>
      <p:sp>
        <p:nvSpPr>
          <p:cNvPr id="90" name="TekstSylinder 89">
            <a:extLst>
              <a:ext uri="{FF2B5EF4-FFF2-40B4-BE49-F238E27FC236}">
                <a16:creationId xmlns:a16="http://schemas.microsoft.com/office/drawing/2014/main" id="{C0C2C7F7-E665-9D42-89F4-4258084B4973}"/>
              </a:ext>
            </a:extLst>
          </p:cNvPr>
          <p:cNvSpPr txBox="1"/>
          <p:nvPr/>
        </p:nvSpPr>
        <p:spPr>
          <a:xfrm>
            <a:off x="5004907" y="3849666"/>
            <a:ext cx="70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Fakultet for </a:t>
            </a:r>
          </a:p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naturvitenskap (NV), Dekan </a:t>
            </a:r>
            <a:br>
              <a:rPr lang="nb-NO" sz="600">
                <a:latin typeface="Arial" charset="0"/>
                <a:ea typeface="Arial" charset="0"/>
                <a:cs typeface="Arial" charset="0"/>
              </a:rPr>
            </a:br>
            <a:r>
              <a:rPr lang="nb-NO" sz="600" b="1">
                <a:latin typeface="Arial" charset="0"/>
                <a:ea typeface="Arial" charset="0"/>
                <a:cs typeface="Arial" charset="0"/>
                <a:hlinkClick r:id="rId16"/>
              </a:rPr>
              <a:t>Øyvind</a:t>
            </a:r>
            <a:br>
              <a:rPr lang="nb-NO" sz="600" b="1">
                <a:latin typeface="Arial" charset="0"/>
                <a:ea typeface="Arial" charset="0"/>
                <a:cs typeface="Arial" charset="0"/>
                <a:hlinkClick r:id="rId16"/>
              </a:rPr>
            </a:br>
            <a:r>
              <a:rPr lang="nb-NO" sz="600" b="1" err="1">
                <a:latin typeface="Arial" charset="0"/>
                <a:ea typeface="Arial" charset="0"/>
                <a:cs typeface="Arial" charset="0"/>
                <a:hlinkClick r:id="rId16"/>
              </a:rPr>
              <a:t>Weiby</a:t>
            </a:r>
            <a:endParaRPr lang="nb-NO" sz="600" b="1">
              <a:latin typeface="Arial" charset="0"/>
              <a:ea typeface="Arial" charset="0"/>
              <a:cs typeface="Arial" charset="0"/>
              <a:hlinkClick r:id="" action="ppaction://noaction"/>
            </a:endParaRPr>
          </a:p>
          <a:p>
            <a:pPr algn="ctr"/>
            <a:r>
              <a:rPr lang="nb-NO" sz="600" b="1">
                <a:latin typeface="Arial" charset="0"/>
                <a:ea typeface="Arial" charset="0"/>
                <a:cs typeface="Arial" charset="0"/>
                <a:hlinkClick r:id="" action="ppaction://noaction"/>
              </a:rPr>
              <a:t>Gregersen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04AD1788-BEE9-3F45-AC8C-13B15C1CFB80}"/>
              </a:ext>
            </a:extLst>
          </p:cNvPr>
          <p:cNvSpPr txBox="1"/>
          <p:nvPr/>
        </p:nvSpPr>
        <p:spPr>
          <a:xfrm>
            <a:off x="5711884" y="3849666"/>
            <a:ext cx="869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Fakultet for samfunns- 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og utdannings-vitenskap (SU),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Konstituert dekan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17"/>
              </a:rPr>
              <a:t>Tine Arntzen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17"/>
              </a:rPr>
            </a:br>
            <a:r>
              <a:rPr lang="nb-NO" sz="600" b="1" dirty="0" err="1">
                <a:latin typeface="Arial" charset="0"/>
                <a:ea typeface="Arial" charset="0"/>
                <a:cs typeface="Arial" charset="0"/>
                <a:hlinkClick r:id="rId17"/>
              </a:rPr>
              <a:t>Hestbek</a:t>
            </a:r>
            <a:endParaRPr lang="nb-NO" sz="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5867870C-A8B0-A64B-BFDC-D8F37700834C}"/>
              </a:ext>
            </a:extLst>
          </p:cNvPr>
          <p:cNvSpPr txBox="1"/>
          <p:nvPr/>
        </p:nvSpPr>
        <p:spPr>
          <a:xfrm>
            <a:off x="3392658" y="3863131"/>
            <a:ext cx="73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Fakultet for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dirty="0">
                <a:latin typeface="Arial" charset="0"/>
                <a:ea typeface="Arial" charset="0"/>
                <a:cs typeface="Arial" charset="0"/>
              </a:rPr>
              <a:t>ingeniør-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vitenskap (IV), Dekan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18"/>
              </a:rPr>
              <a:t>Olav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18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18"/>
              </a:rPr>
              <a:t>Bolland</a:t>
            </a:r>
            <a:endParaRPr lang="nb-NO" sz="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" name="TekstSylinder 92">
            <a:extLst>
              <a:ext uri="{FF2B5EF4-FFF2-40B4-BE49-F238E27FC236}">
                <a16:creationId xmlns:a16="http://schemas.microsoft.com/office/drawing/2014/main" id="{CDC66ECB-8A4B-5D4B-804C-EB8A985722DE}"/>
              </a:ext>
            </a:extLst>
          </p:cNvPr>
          <p:cNvSpPr txBox="1"/>
          <p:nvPr/>
        </p:nvSpPr>
        <p:spPr>
          <a:xfrm>
            <a:off x="2633870" y="3863689"/>
            <a:ext cx="714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Fakultet for </a:t>
            </a:r>
          </a:p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informasjons-teknologi og elektroteknikk (IE), Dekan</a:t>
            </a:r>
          </a:p>
          <a:p>
            <a:pPr algn="ctr"/>
            <a:r>
              <a:rPr lang="nb-NO" sz="600" b="1">
                <a:latin typeface="Arial" charset="0"/>
                <a:ea typeface="Arial" charset="0"/>
                <a:cs typeface="Arial" charset="0"/>
                <a:hlinkClick r:id="rId19"/>
              </a:rPr>
              <a:t>Ingrid Schjølberg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4" name="Gruppe 93">
            <a:extLst>
              <a:ext uri="{FF2B5EF4-FFF2-40B4-BE49-F238E27FC236}">
                <a16:creationId xmlns:a16="http://schemas.microsoft.com/office/drawing/2014/main" id="{B910F52D-C18E-1844-B67B-9F6F4BAC6772}"/>
              </a:ext>
            </a:extLst>
          </p:cNvPr>
          <p:cNvGrpSpPr/>
          <p:nvPr/>
        </p:nvGrpSpPr>
        <p:grpSpPr>
          <a:xfrm>
            <a:off x="6581810" y="3059566"/>
            <a:ext cx="724982" cy="1333293"/>
            <a:chOff x="6857392" y="3059566"/>
            <a:chExt cx="724982" cy="1333293"/>
          </a:xfrm>
        </p:grpSpPr>
        <p:sp>
          <p:nvSpPr>
            <p:cNvPr id="95" name="TekstSylinder 94">
              <a:extLst>
                <a:ext uri="{FF2B5EF4-FFF2-40B4-BE49-F238E27FC236}">
                  <a16:creationId xmlns:a16="http://schemas.microsoft.com/office/drawing/2014/main" id="{DDA72CB6-BAAF-C042-AC76-DA514446C5EE}"/>
                </a:ext>
              </a:extLst>
            </p:cNvPr>
            <p:cNvSpPr txBox="1"/>
            <p:nvPr/>
          </p:nvSpPr>
          <p:spPr>
            <a:xfrm>
              <a:off x="6908949" y="3838861"/>
              <a:ext cx="6734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Fakultet for </a:t>
              </a:r>
            </a:p>
            <a:p>
              <a:pPr algn="ctr"/>
              <a:r>
                <a:rPr lang="nb-NO" sz="600">
                  <a:latin typeface="Arial" charset="0"/>
                  <a:ea typeface="Arial" charset="0"/>
                  <a:cs typeface="Arial" charset="0"/>
                </a:rPr>
                <a:t>økonomi (ØK), Dekan </a:t>
              </a:r>
              <a:br>
                <a:rPr lang="nb-NO" sz="60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" action="ppaction://noaction"/>
                </a:rPr>
                <a:t>Monica</a:t>
              </a:r>
            </a:p>
            <a:p>
              <a:pPr algn="ctr"/>
              <a:r>
                <a:rPr lang="nb-NO" sz="600" b="1">
                  <a:latin typeface="Arial" charset="0"/>
                  <a:ea typeface="Arial" charset="0"/>
                  <a:cs typeface="Arial" charset="0"/>
                  <a:hlinkClick r:id="" action="ppaction://noaction"/>
                </a:rPr>
                <a:t>Rolfsen</a:t>
              </a:r>
              <a:endParaRPr lang="nb-NO" sz="600" b="1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6" name="Bilde 95">
              <a:extLst>
                <a:ext uri="{FF2B5EF4-FFF2-40B4-BE49-F238E27FC236}">
                  <a16:creationId xmlns:a16="http://schemas.microsoft.com/office/drawing/2014/main" id="{DE6CD632-6868-A048-8EB3-A5400BFC2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7392" y="3059566"/>
              <a:ext cx="724982" cy="724982"/>
            </a:xfrm>
            <a:prstGeom prst="ellipse">
              <a:avLst/>
            </a:prstGeom>
          </p:spPr>
        </p:pic>
      </p:grpSp>
      <p:grpSp>
        <p:nvGrpSpPr>
          <p:cNvPr id="97" name="Gruppe 96">
            <a:extLst>
              <a:ext uri="{FF2B5EF4-FFF2-40B4-BE49-F238E27FC236}">
                <a16:creationId xmlns:a16="http://schemas.microsoft.com/office/drawing/2014/main" id="{4BBD73DC-E82A-6F43-AEE1-9087F3F1FE72}"/>
              </a:ext>
            </a:extLst>
          </p:cNvPr>
          <p:cNvGrpSpPr/>
          <p:nvPr/>
        </p:nvGrpSpPr>
        <p:grpSpPr>
          <a:xfrm>
            <a:off x="1853458" y="3057168"/>
            <a:ext cx="780412" cy="1443978"/>
            <a:chOff x="1692910" y="3057168"/>
            <a:chExt cx="780412" cy="1443978"/>
          </a:xfrm>
        </p:grpSpPr>
        <p:sp>
          <p:nvSpPr>
            <p:cNvPr id="98" name="TekstSylinder 97">
              <a:extLst>
                <a:ext uri="{FF2B5EF4-FFF2-40B4-BE49-F238E27FC236}">
                  <a16:creationId xmlns:a16="http://schemas.microsoft.com/office/drawing/2014/main" id="{BFB924D6-633C-7740-A909-76FA978D1D1E}"/>
                </a:ext>
              </a:extLst>
            </p:cNvPr>
            <p:cNvSpPr txBox="1"/>
            <p:nvPr/>
          </p:nvSpPr>
          <p:spPr>
            <a:xfrm>
              <a:off x="1702751" y="3854815"/>
              <a:ext cx="770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Fakultet for</a:t>
              </a:r>
            </a:p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 arkitektur og design (AD), Dekan</a:t>
              </a:r>
              <a:r>
                <a:rPr lang="nb-NO" sz="600" b="1" dirty="0">
                  <a:latin typeface="Arial" charset="0"/>
                  <a:ea typeface="Arial" charset="0"/>
                  <a:cs typeface="Arial" charset="0"/>
                </a:rPr>
                <a:t> 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2"/>
                </a:rPr>
                <a:t>Marianne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22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2"/>
                </a:rPr>
                <a:t>Skjulhaug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99" name="Bilde 98">
              <a:extLst>
                <a:ext uri="{FF2B5EF4-FFF2-40B4-BE49-F238E27FC236}">
                  <a16:creationId xmlns:a16="http://schemas.microsoft.com/office/drawing/2014/main" id="{F9CA069C-1FCD-3E40-BE55-E60765B7B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711" r="711"/>
            <a:stretch/>
          </p:blipFill>
          <p:spPr>
            <a:xfrm>
              <a:off x="1692910" y="3057168"/>
              <a:ext cx="719393" cy="729777"/>
            </a:xfrm>
            <a:prstGeom prst="ellipse">
              <a:avLst/>
            </a:prstGeom>
          </p:spPr>
        </p:pic>
      </p:grp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0E9FFD38-C755-D845-9E24-59F1CB1CF6B7}"/>
              </a:ext>
            </a:extLst>
          </p:cNvPr>
          <p:cNvGrpSpPr/>
          <p:nvPr/>
        </p:nvGrpSpPr>
        <p:grpSpPr>
          <a:xfrm>
            <a:off x="7366816" y="3042735"/>
            <a:ext cx="770571" cy="1534790"/>
            <a:chOff x="7728213" y="3042735"/>
            <a:chExt cx="770571" cy="1534790"/>
          </a:xfrm>
        </p:grpSpPr>
        <p:sp>
          <p:nvSpPr>
            <p:cNvPr id="101" name="TekstSylinder 100">
              <a:extLst>
                <a:ext uri="{FF2B5EF4-FFF2-40B4-BE49-F238E27FC236}">
                  <a16:creationId xmlns:a16="http://schemas.microsoft.com/office/drawing/2014/main" id="{5373105B-A1E3-CF46-BF93-A54970270085}"/>
                </a:ext>
              </a:extLst>
            </p:cNvPr>
            <p:cNvSpPr txBox="1"/>
            <p:nvPr/>
          </p:nvSpPr>
          <p:spPr>
            <a:xfrm>
              <a:off x="7728213" y="3838861"/>
              <a:ext cx="7705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NTNU Vitenskaps-museet,</a:t>
              </a:r>
              <a:br>
                <a:rPr lang="nb-NO" sz="6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Museums-direktør,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5"/>
                </a:rPr>
                <a:t>Hans K.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25"/>
                </a:rPr>
              </a:br>
              <a:r>
                <a:rPr lang="nb-NO" sz="600" b="1" dirty="0" err="1">
                  <a:latin typeface="Arial" charset="0"/>
                  <a:ea typeface="Arial" charset="0"/>
                  <a:cs typeface="Arial" charset="0"/>
                  <a:hlinkClick r:id="rId25"/>
                </a:rPr>
                <a:t>Stenøien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2" name="Bilde 101">
              <a:extLst>
                <a:ext uri="{FF2B5EF4-FFF2-40B4-BE49-F238E27FC236}">
                  <a16:creationId xmlns:a16="http://schemas.microsoft.com/office/drawing/2014/main" id="{C4FE3AAE-5950-454D-B300-2308753B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737000" y="3042735"/>
              <a:ext cx="736381" cy="736381"/>
            </a:xfrm>
            <a:prstGeom prst="ellipse">
              <a:avLst/>
            </a:prstGeom>
          </p:spPr>
        </p:pic>
      </p:grpSp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40B0BE0F-CF5C-5C45-B8BE-CD3253CED9F9}"/>
              </a:ext>
            </a:extLst>
          </p:cNvPr>
          <p:cNvSpPr txBox="1"/>
          <p:nvPr/>
        </p:nvSpPr>
        <p:spPr>
          <a:xfrm>
            <a:off x="4571279" y="2397811"/>
            <a:ext cx="8146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Prorektor for</a:t>
            </a:r>
          </a:p>
          <a:p>
            <a:pPr algn="ctr"/>
            <a:r>
              <a:rPr lang="nb-NO" sz="600">
                <a:latin typeface="Arial" charset="0"/>
                <a:ea typeface="Arial" charset="0"/>
                <a:cs typeface="Arial" charset="0"/>
              </a:rPr>
              <a:t>Nyskaping</a:t>
            </a:r>
            <a:br>
              <a:rPr lang="nb-NO" sz="600">
                <a:latin typeface="Arial" charset="0"/>
                <a:ea typeface="Arial" charset="0"/>
                <a:cs typeface="Arial" charset="0"/>
              </a:rPr>
            </a:br>
            <a:r>
              <a:rPr lang="nb-NO" sz="600" b="1">
                <a:latin typeface="Arial" charset="0"/>
                <a:ea typeface="Arial" charset="0"/>
                <a:cs typeface="Arial" charset="0"/>
                <a:hlinkClick r:id="rId28"/>
              </a:rPr>
              <a:t>Toril A.</a:t>
            </a:r>
            <a:br>
              <a:rPr lang="nb-NO" sz="600" b="1">
                <a:latin typeface="Arial" charset="0"/>
                <a:ea typeface="Arial" charset="0"/>
                <a:cs typeface="Arial" charset="0"/>
                <a:hlinkClick r:id="rId28"/>
              </a:rPr>
            </a:br>
            <a:r>
              <a:rPr lang="nb-NO" sz="600" b="1" err="1">
                <a:latin typeface="Arial" charset="0"/>
                <a:ea typeface="Arial" charset="0"/>
                <a:cs typeface="Arial" charset="0"/>
                <a:hlinkClick r:id="rId28"/>
              </a:rPr>
              <a:t>Nagelhus</a:t>
            </a:r>
            <a:r>
              <a:rPr lang="nb-NO" sz="600" b="1">
                <a:latin typeface="Arial" charset="0"/>
                <a:ea typeface="Arial" charset="0"/>
                <a:cs typeface="Arial" charset="0"/>
                <a:hlinkClick r:id="rId28"/>
              </a:rPr>
              <a:t> Hernes</a:t>
            </a:r>
            <a:endParaRPr lang="nb-NO" sz="600" b="1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nb-NO" sz="60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4" name="Gruppe 103">
            <a:extLst>
              <a:ext uri="{FF2B5EF4-FFF2-40B4-BE49-F238E27FC236}">
                <a16:creationId xmlns:a16="http://schemas.microsoft.com/office/drawing/2014/main" id="{7EF8E2BA-090F-3B43-9946-FC1CD7C898E2}"/>
              </a:ext>
            </a:extLst>
          </p:cNvPr>
          <p:cNvGrpSpPr/>
          <p:nvPr/>
        </p:nvGrpSpPr>
        <p:grpSpPr>
          <a:xfrm>
            <a:off x="5265141" y="1654239"/>
            <a:ext cx="1160894" cy="1203141"/>
            <a:chOff x="2326367" y="1688614"/>
            <a:chExt cx="1160894" cy="1203141"/>
          </a:xfrm>
        </p:grpSpPr>
        <p:sp>
          <p:nvSpPr>
            <p:cNvPr id="105" name="TekstSylinder 104">
              <a:extLst>
                <a:ext uri="{FF2B5EF4-FFF2-40B4-BE49-F238E27FC236}">
                  <a16:creationId xmlns:a16="http://schemas.microsoft.com/office/drawing/2014/main" id="{76E6A1F3-3964-124D-B035-60B7ACDED0DB}"/>
                </a:ext>
              </a:extLst>
            </p:cNvPr>
            <p:cNvSpPr txBox="1"/>
            <p:nvPr/>
          </p:nvSpPr>
          <p:spPr>
            <a:xfrm>
              <a:off x="2326367" y="2430090"/>
              <a:ext cx="11608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Direktør for</a:t>
              </a:r>
            </a:p>
            <a:p>
              <a:pPr algn="ctr"/>
              <a:r>
                <a:rPr lang="nb-NO" sz="600" dirty="0">
                  <a:latin typeface="Arial" charset="0"/>
                  <a:ea typeface="Arial" charset="0"/>
                  <a:cs typeface="Arial" charset="0"/>
                </a:rPr>
                <a:t>organisasjon og infrastruktur</a:t>
              </a:r>
            </a:p>
            <a:p>
              <a:pPr algn="ctr"/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9"/>
                </a:rPr>
                <a:t>Bjørn</a:t>
              </a:r>
              <a:br>
                <a:rPr lang="nb-NO" sz="600" b="1" dirty="0">
                  <a:latin typeface="Arial" charset="0"/>
                  <a:ea typeface="Arial" charset="0"/>
                  <a:cs typeface="Arial" charset="0"/>
                  <a:hlinkClick r:id="rId29"/>
                </a:rPr>
              </a:br>
              <a:r>
                <a:rPr lang="nb-NO" sz="600" b="1" dirty="0">
                  <a:latin typeface="Arial" charset="0"/>
                  <a:ea typeface="Arial" charset="0"/>
                  <a:cs typeface="Arial" charset="0"/>
                  <a:hlinkClick r:id="rId29"/>
                </a:rPr>
                <a:t>Haugstad</a:t>
              </a:r>
              <a:endParaRPr lang="nb-NO" sz="6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6" name="Bilde 105">
              <a:extLst>
                <a:ext uri="{FF2B5EF4-FFF2-40B4-BE49-F238E27FC236}">
                  <a16:creationId xmlns:a16="http://schemas.microsoft.com/office/drawing/2014/main" id="{15C4B78C-5AB3-3E42-8A57-B82E11FF0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9316" t="7530" r="19909" b="46276"/>
            <a:stretch/>
          </p:blipFill>
          <p:spPr>
            <a:xfrm>
              <a:off x="2550689" y="1688614"/>
              <a:ext cx="712247" cy="712247"/>
            </a:xfrm>
            <a:prstGeom prst="ellipse">
              <a:avLst/>
            </a:prstGeom>
          </p:spPr>
        </p:pic>
      </p:grpSp>
      <p:sp>
        <p:nvSpPr>
          <p:cNvPr id="109" name="TekstSylinder 108">
            <a:extLst>
              <a:ext uri="{FF2B5EF4-FFF2-40B4-BE49-F238E27FC236}">
                <a16:creationId xmlns:a16="http://schemas.microsoft.com/office/drawing/2014/main" id="{7628A24F-AF7A-0243-BC5F-99D9487612CF}"/>
              </a:ext>
            </a:extLst>
          </p:cNvPr>
          <p:cNvSpPr txBox="1"/>
          <p:nvPr/>
        </p:nvSpPr>
        <p:spPr>
          <a:xfrm>
            <a:off x="2933422" y="2395715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Prorektor </a:t>
            </a:r>
            <a:br>
              <a:rPr lang="nb-NO" sz="600" dirty="0">
                <a:latin typeface="Arial" charset="0"/>
                <a:ea typeface="Arial" charset="0"/>
                <a:cs typeface="Arial" charset="0"/>
              </a:rPr>
            </a:br>
            <a:r>
              <a:rPr lang="nb-NO" sz="600" dirty="0">
                <a:latin typeface="Arial" charset="0"/>
                <a:ea typeface="Arial" charset="0"/>
                <a:cs typeface="Arial" charset="0"/>
              </a:rPr>
              <a:t>for utdanning</a:t>
            </a:r>
          </a:p>
          <a:p>
            <a:pPr algn="ctr"/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32"/>
              </a:rPr>
              <a:t>Marit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32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32"/>
              </a:rPr>
              <a:t>Reitan</a:t>
            </a:r>
            <a:endParaRPr lang="nb-NO" sz="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1" name="Bilde 110">
            <a:extLst>
              <a:ext uri="{FF2B5EF4-FFF2-40B4-BE49-F238E27FC236}">
                <a16:creationId xmlns:a16="http://schemas.microsoft.com/office/drawing/2014/main" id="{6E527657-3CEA-E446-A254-488896316EB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  <a14:imgEffect>
                      <a14:brightnessContrast bright="6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699" y="1647622"/>
            <a:ext cx="698745" cy="698745"/>
          </a:xfrm>
          <a:prstGeom prst="ellipse">
            <a:avLst/>
          </a:prstGeom>
        </p:spPr>
      </p:pic>
      <p:pic>
        <p:nvPicPr>
          <p:cNvPr id="113" name="Bilde 112">
            <a:extLst>
              <a:ext uri="{FF2B5EF4-FFF2-40B4-BE49-F238E27FC236}">
                <a16:creationId xmlns:a16="http://schemas.microsoft.com/office/drawing/2014/main" id="{8CAA8633-43A1-A746-9CCE-1A3D267B5331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15" y="3042735"/>
            <a:ext cx="744210" cy="744210"/>
          </a:xfrm>
          <a:prstGeom prst="ellipse">
            <a:avLst/>
          </a:prstGeom>
        </p:spPr>
      </p:pic>
      <p:pic>
        <p:nvPicPr>
          <p:cNvPr id="114" name="Bilde 113">
            <a:extLst>
              <a:ext uri="{FF2B5EF4-FFF2-40B4-BE49-F238E27FC236}">
                <a16:creationId xmlns:a16="http://schemas.microsoft.com/office/drawing/2014/main" id="{60D4DE03-E098-234E-BE7F-0E27D9B65A42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  <a14:imgEffect>
                      <a14:brightnessContrast bright="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93" y="3057168"/>
            <a:ext cx="742125" cy="742125"/>
          </a:xfrm>
          <a:prstGeom prst="ellipse">
            <a:avLst/>
          </a:prstGeom>
        </p:spPr>
      </p:pic>
      <p:pic>
        <p:nvPicPr>
          <p:cNvPr id="115" name="Bilde 114">
            <a:extLst>
              <a:ext uri="{FF2B5EF4-FFF2-40B4-BE49-F238E27FC236}">
                <a16:creationId xmlns:a16="http://schemas.microsoft.com/office/drawing/2014/main" id="{907EFD6B-CD30-7245-B1B7-D49AC03D7D79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6929"/>
                    </a14:imgEffect>
                    <a14:imgEffect>
                      <a14:saturation sat="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18" y="351208"/>
            <a:ext cx="752415" cy="752415"/>
          </a:xfrm>
          <a:prstGeom prst="ellipse">
            <a:avLst/>
          </a:prstGeom>
        </p:spPr>
      </p:pic>
      <p:pic>
        <p:nvPicPr>
          <p:cNvPr id="116" name="Bilde 115">
            <a:extLst>
              <a:ext uri="{FF2B5EF4-FFF2-40B4-BE49-F238E27FC236}">
                <a16:creationId xmlns:a16="http://schemas.microsoft.com/office/drawing/2014/main" id="{62D253FE-F807-C648-B882-6604E617DC62}"/>
              </a:ext>
            </a:extLst>
          </p:cNvPr>
          <p:cNvPicPr>
            <a:picLocks/>
          </p:cNvPicPr>
          <p:nvPr/>
        </p:nvPicPr>
        <p:blipFill rotWithShape="1">
          <a:blip r:embed="rId41"/>
          <a:srcRect l="713" t="6349" r="1505" b="18353"/>
          <a:stretch/>
        </p:blipFill>
        <p:spPr>
          <a:xfrm>
            <a:off x="2656638" y="3059598"/>
            <a:ext cx="723600" cy="7236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bevelT w="0" h="0"/>
            <a:contourClr>
              <a:srgbClr val="333333"/>
            </a:contourClr>
          </a:sp3d>
        </p:spPr>
      </p:pic>
      <p:pic>
        <p:nvPicPr>
          <p:cNvPr id="117" name="Bilde 116">
            <a:extLst>
              <a:ext uri="{FF2B5EF4-FFF2-40B4-BE49-F238E27FC236}">
                <a16:creationId xmlns:a16="http://schemas.microsoft.com/office/drawing/2014/main" id="{F6275CA7-2148-9048-8E3E-759F2A45999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68074" y="623151"/>
            <a:ext cx="2941217" cy="235726"/>
          </a:xfrm>
          <a:prstGeom prst="rect">
            <a:avLst/>
          </a:prstGeom>
        </p:spPr>
      </p:pic>
      <p:sp>
        <p:nvSpPr>
          <p:cNvPr id="47" name="TekstSylinder 108">
            <a:extLst>
              <a:ext uri="{FF2B5EF4-FFF2-40B4-BE49-F238E27FC236}">
                <a16:creationId xmlns:a16="http://schemas.microsoft.com/office/drawing/2014/main" id="{B6F304BF-F4DE-4645-BE8C-247243008C6D}"/>
              </a:ext>
            </a:extLst>
          </p:cNvPr>
          <p:cNvSpPr txBox="1"/>
          <p:nvPr/>
        </p:nvSpPr>
        <p:spPr>
          <a:xfrm>
            <a:off x="3838929" y="2395715"/>
            <a:ext cx="61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Prorektor for</a:t>
            </a:r>
          </a:p>
          <a:p>
            <a:pPr algn="ctr"/>
            <a:r>
              <a:rPr lang="nb-NO" sz="600" dirty="0">
                <a:latin typeface="Arial" charset="0"/>
                <a:ea typeface="Arial" charset="0"/>
                <a:cs typeface="Arial" charset="0"/>
              </a:rPr>
              <a:t>forskning</a:t>
            </a:r>
          </a:p>
          <a:p>
            <a:pPr algn="ctr"/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43"/>
              </a:rPr>
              <a:t>Tor</a:t>
            </a:r>
            <a:br>
              <a:rPr lang="nb-NO" sz="600" b="1" dirty="0">
                <a:latin typeface="Arial" charset="0"/>
                <a:ea typeface="Arial" charset="0"/>
                <a:cs typeface="Arial" charset="0"/>
                <a:hlinkClick r:id="rId43"/>
              </a:rPr>
            </a:br>
            <a:r>
              <a:rPr lang="nb-NO" sz="600" b="1" dirty="0">
                <a:latin typeface="Arial" charset="0"/>
                <a:ea typeface="Arial" charset="0"/>
                <a:cs typeface="Arial" charset="0"/>
                <a:hlinkClick r:id="rId43"/>
              </a:rPr>
              <a:t>Grande</a:t>
            </a:r>
            <a:endParaRPr lang="nb-NO" sz="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8" name="Picture 4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F46CC75-27CD-604D-8F4E-1413E7CEDB3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739812" y="1617235"/>
            <a:ext cx="759492" cy="77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kstSylinder 112"/>
          <p:cNvSpPr txBox="1"/>
          <p:nvPr/>
        </p:nvSpPr>
        <p:spPr>
          <a:xfrm>
            <a:off x="2020174" y="505824"/>
            <a:ext cx="5033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b="1" dirty="0">
                <a:latin typeface="Arial" charset="0"/>
                <a:ea typeface="Arial" charset="0"/>
                <a:cs typeface="Arial" charset="0"/>
              </a:rPr>
              <a:t>Fellesadministrasjonen og Universitetsbiblioteket</a:t>
            </a:r>
          </a:p>
        </p:txBody>
      </p:sp>
      <p:sp>
        <p:nvSpPr>
          <p:cNvPr id="151" name="Rektangel 150"/>
          <p:cNvSpPr/>
          <p:nvPr/>
        </p:nvSpPr>
        <p:spPr>
          <a:xfrm>
            <a:off x="2792749" y="1007707"/>
            <a:ext cx="673954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2" name="TekstSylinder 151"/>
          <p:cNvSpPr txBox="1"/>
          <p:nvPr/>
        </p:nvSpPr>
        <p:spPr>
          <a:xfrm>
            <a:off x="2740930" y="1038301"/>
            <a:ext cx="7977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Kommunika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sjons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3" name="Rektangel 152"/>
          <p:cNvSpPr/>
          <p:nvPr/>
        </p:nvSpPr>
        <p:spPr>
          <a:xfrm>
            <a:off x="3509499" y="1007707"/>
            <a:ext cx="775427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4" name="TekstSylinder 153"/>
          <p:cNvSpPr txBox="1"/>
          <p:nvPr/>
        </p:nvSpPr>
        <p:spPr>
          <a:xfrm>
            <a:off x="3396093" y="1038301"/>
            <a:ext cx="991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</a:t>
            </a:r>
          </a:p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dokumentasjons-forvaltning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2" name="Rektangel 181"/>
          <p:cNvSpPr/>
          <p:nvPr/>
        </p:nvSpPr>
        <p:spPr>
          <a:xfrm>
            <a:off x="6402846" y="1007707"/>
            <a:ext cx="61603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83" name="TekstSylinder 182"/>
          <p:cNvSpPr txBox="1"/>
          <p:nvPr/>
        </p:nvSpPr>
        <p:spPr>
          <a:xfrm>
            <a:off x="6380764" y="1038301"/>
            <a:ext cx="651663" cy="46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Eiendoms-avdelingen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4" name="Rektangel 183"/>
          <p:cNvSpPr/>
          <p:nvPr/>
        </p:nvSpPr>
        <p:spPr>
          <a:xfrm>
            <a:off x="7720170" y="1007707"/>
            <a:ext cx="660403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85" name="TekstSylinder 184"/>
          <p:cNvSpPr txBox="1"/>
          <p:nvPr/>
        </p:nvSpPr>
        <p:spPr>
          <a:xfrm>
            <a:off x="7716626" y="1038301"/>
            <a:ext cx="663946" cy="660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forskning,</a:t>
            </a:r>
          </a:p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innovasjon og eksterne</a:t>
            </a:r>
          </a:p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relasjoner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9" name="TekstSylinder 128"/>
          <p:cNvSpPr txBox="1"/>
          <p:nvPr/>
        </p:nvSpPr>
        <p:spPr>
          <a:xfrm>
            <a:off x="1409133" y="1914523"/>
            <a:ext cx="7940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Inter-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nasjonal seksjon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1553994" y="1007707"/>
            <a:ext cx="536504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47" name="TekstSylinder 146"/>
          <p:cNvSpPr txBox="1"/>
          <p:nvPr/>
        </p:nvSpPr>
        <p:spPr>
          <a:xfrm>
            <a:off x="1521840" y="1038301"/>
            <a:ext cx="610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student-tjenester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6" name="Rett linje 185"/>
          <p:cNvCxnSpPr/>
          <p:nvPr/>
        </p:nvCxnSpPr>
        <p:spPr>
          <a:xfrm flipH="1">
            <a:off x="1816706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Rektangel 161"/>
          <p:cNvSpPr/>
          <p:nvPr/>
        </p:nvSpPr>
        <p:spPr>
          <a:xfrm>
            <a:off x="5745527" y="1007707"/>
            <a:ext cx="615201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63" name="TekstSylinder 162"/>
          <p:cNvSpPr txBox="1"/>
          <p:nvPr/>
        </p:nvSpPr>
        <p:spPr>
          <a:xfrm>
            <a:off x="5686355" y="1038301"/>
            <a:ext cx="738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Økonomi-avdelingen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7" name="TekstSylinder 166"/>
          <p:cNvSpPr txBox="1"/>
          <p:nvPr/>
        </p:nvSpPr>
        <p:spPr>
          <a:xfrm>
            <a:off x="5680005" y="1914523"/>
            <a:ext cx="738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økonomi-rådgivning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1" name="TekstSylinder 170"/>
          <p:cNvSpPr txBox="1"/>
          <p:nvPr/>
        </p:nvSpPr>
        <p:spPr>
          <a:xfrm>
            <a:off x="5680005" y="2390046"/>
            <a:ext cx="738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økonomi-tjenester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2" name="TekstSylinder 171"/>
          <p:cNvSpPr txBox="1"/>
          <p:nvPr/>
        </p:nvSpPr>
        <p:spPr>
          <a:xfrm>
            <a:off x="5680005" y="2865569"/>
            <a:ext cx="738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Service-senter for økonomi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3" name="Rett linje 172"/>
          <p:cNvCxnSpPr/>
          <p:nvPr/>
        </p:nvCxnSpPr>
        <p:spPr>
          <a:xfrm>
            <a:off x="5871078" y="2368603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Rett linje 173"/>
          <p:cNvCxnSpPr/>
          <p:nvPr/>
        </p:nvCxnSpPr>
        <p:spPr>
          <a:xfrm>
            <a:off x="5871078" y="2841489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Rett linje 187"/>
          <p:cNvCxnSpPr/>
          <p:nvPr/>
        </p:nvCxnSpPr>
        <p:spPr>
          <a:xfrm flipH="1">
            <a:off x="6028311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kstSylinder 175"/>
          <p:cNvSpPr txBox="1"/>
          <p:nvPr/>
        </p:nvSpPr>
        <p:spPr>
          <a:xfrm>
            <a:off x="6347012" y="1919449"/>
            <a:ext cx="738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Prosjekt-seksjonen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" name="TekstSylinder 176"/>
          <p:cNvSpPr txBox="1"/>
          <p:nvPr/>
        </p:nvSpPr>
        <p:spPr>
          <a:xfrm>
            <a:off x="6308879" y="2333491"/>
            <a:ext cx="7874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bygningsdrift 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" name="TekstSylinder 177"/>
          <p:cNvSpPr txBox="1"/>
          <p:nvPr/>
        </p:nvSpPr>
        <p:spPr>
          <a:xfrm>
            <a:off x="6249590" y="2744875"/>
            <a:ext cx="90598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Plan, Utvikling og Forvaltning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9" name="Rett linje 178"/>
          <p:cNvCxnSpPr/>
          <p:nvPr/>
        </p:nvCxnSpPr>
        <p:spPr>
          <a:xfrm>
            <a:off x="6541766" y="2306938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Rett linje 179"/>
          <p:cNvCxnSpPr/>
          <p:nvPr/>
        </p:nvCxnSpPr>
        <p:spPr>
          <a:xfrm>
            <a:off x="6541766" y="2733820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Rett linje 180"/>
          <p:cNvCxnSpPr/>
          <p:nvPr/>
        </p:nvCxnSpPr>
        <p:spPr>
          <a:xfrm>
            <a:off x="6541766" y="3244245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Rett linje 188"/>
          <p:cNvCxnSpPr/>
          <p:nvPr/>
        </p:nvCxnSpPr>
        <p:spPr>
          <a:xfrm flipH="1">
            <a:off x="6702584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TekstSylinder 177">
            <a:extLst>
              <a:ext uri="{FF2B5EF4-FFF2-40B4-BE49-F238E27FC236}">
                <a16:creationId xmlns:a16="http://schemas.microsoft.com/office/drawing/2014/main" id="{674C46E2-381C-D846-8684-B325498565D2}"/>
              </a:ext>
            </a:extLst>
          </p:cNvPr>
          <p:cNvSpPr txBox="1"/>
          <p:nvPr/>
        </p:nvSpPr>
        <p:spPr>
          <a:xfrm>
            <a:off x="6319580" y="3321620"/>
            <a:ext cx="738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teknisk drift 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9" name="TekstSylinder 177">
            <a:extLst>
              <a:ext uri="{FF2B5EF4-FFF2-40B4-BE49-F238E27FC236}">
                <a16:creationId xmlns:a16="http://schemas.microsoft.com/office/drawing/2014/main" id="{6AA0625B-F36C-4241-B352-B26ED3F3F8CD}"/>
              </a:ext>
            </a:extLst>
          </p:cNvPr>
          <p:cNvSpPr txBox="1"/>
          <p:nvPr/>
        </p:nvSpPr>
        <p:spPr>
          <a:xfrm>
            <a:off x="6300300" y="3806249"/>
            <a:ext cx="8148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Servicesenter for eiendom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70" name="Rett linje 180">
            <a:extLst>
              <a:ext uri="{FF2B5EF4-FFF2-40B4-BE49-F238E27FC236}">
                <a16:creationId xmlns:a16="http://schemas.microsoft.com/office/drawing/2014/main" id="{ACCEA7C5-B1FD-6A48-AD96-DDC1B6B58C89}"/>
              </a:ext>
            </a:extLst>
          </p:cNvPr>
          <p:cNvCxnSpPr/>
          <p:nvPr/>
        </p:nvCxnSpPr>
        <p:spPr>
          <a:xfrm>
            <a:off x="6541766" y="3722101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ktangel 143"/>
          <p:cNvSpPr/>
          <p:nvPr/>
        </p:nvSpPr>
        <p:spPr>
          <a:xfrm>
            <a:off x="949988" y="1007707"/>
            <a:ext cx="556952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45" name="TekstSylinder 144"/>
          <p:cNvSpPr txBox="1"/>
          <p:nvPr/>
        </p:nvSpPr>
        <p:spPr>
          <a:xfrm>
            <a:off x="924183" y="1038301"/>
            <a:ext cx="64296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for studie-</a:t>
            </a: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admini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strasjon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1" name="TekstSylinder 130"/>
          <p:cNvSpPr txBox="1"/>
          <p:nvPr/>
        </p:nvSpPr>
        <p:spPr>
          <a:xfrm>
            <a:off x="849365" y="1914523"/>
            <a:ext cx="7311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utdanning Gjøvik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2" name="TekstSylinder 131"/>
          <p:cNvSpPr txBox="1"/>
          <p:nvPr/>
        </p:nvSpPr>
        <p:spPr>
          <a:xfrm>
            <a:off x="849365" y="2394885"/>
            <a:ext cx="7311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utdanning Ålesund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3" name="Rett linje 132"/>
          <p:cNvCxnSpPr/>
          <p:nvPr/>
        </p:nvCxnSpPr>
        <p:spPr>
          <a:xfrm>
            <a:off x="1048327" y="2372155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Rett linje 133"/>
          <p:cNvCxnSpPr/>
          <p:nvPr/>
        </p:nvCxnSpPr>
        <p:spPr>
          <a:xfrm flipH="1">
            <a:off x="1218560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ktangel 135"/>
          <p:cNvSpPr/>
          <p:nvPr/>
        </p:nvSpPr>
        <p:spPr>
          <a:xfrm>
            <a:off x="4960876" y="1007707"/>
            <a:ext cx="738221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37" name="TekstSylinder 136"/>
          <p:cNvSpPr txBox="1"/>
          <p:nvPr/>
        </p:nvSpPr>
        <p:spPr>
          <a:xfrm>
            <a:off x="4893137" y="1038301"/>
            <a:ext cx="8814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virksomhets-styring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221762" y="1007707"/>
            <a:ext cx="680209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18" name="TekstSylinder 117"/>
          <p:cNvSpPr txBox="1"/>
          <p:nvPr/>
        </p:nvSpPr>
        <p:spPr>
          <a:xfrm>
            <a:off x="182097" y="1038301"/>
            <a:ext cx="75581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 for utdannings-kvalitet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TekstSylinder 119"/>
          <p:cNvSpPr txBox="1"/>
          <p:nvPr/>
        </p:nvSpPr>
        <p:spPr>
          <a:xfrm>
            <a:off x="183661" y="1914523"/>
            <a:ext cx="731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etter- og videre-utdanning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9" name="Rett linje 138"/>
          <p:cNvCxnSpPr/>
          <p:nvPr/>
        </p:nvCxnSpPr>
        <p:spPr>
          <a:xfrm flipH="1">
            <a:off x="558134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ktangel 147"/>
          <p:cNvSpPr/>
          <p:nvPr/>
        </p:nvSpPr>
        <p:spPr>
          <a:xfrm>
            <a:off x="2142832" y="1007707"/>
            <a:ext cx="598098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0" name="TekstSylinder 149"/>
          <p:cNvSpPr txBox="1"/>
          <p:nvPr/>
        </p:nvSpPr>
        <p:spPr>
          <a:xfrm>
            <a:off x="2081473" y="1038301"/>
            <a:ext cx="7165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>
                <a:latin typeface="Arial" charset="0"/>
                <a:ea typeface="Arial" charset="0"/>
                <a:cs typeface="Arial" charset="0"/>
              </a:rPr>
              <a:t>HR-</a:t>
            </a:r>
            <a:br>
              <a:rPr lang="nb-NO" sz="700">
                <a:latin typeface="Arial" charset="0"/>
                <a:ea typeface="Arial" charset="0"/>
                <a:cs typeface="Arial" charset="0"/>
              </a:rPr>
            </a:br>
            <a:r>
              <a:rPr lang="nb-NO" sz="700">
                <a:latin typeface="Arial" charset="0"/>
                <a:ea typeface="Arial" charset="0"/>
                <a:cs typeface="Arial" charset="0"/>
              </a:rPr>
              <a:t>og 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HMS-avdelingen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ekstSylinder 137"/>
          <p:cNvSpPr txBox="1"/>
          <p:nvPr/>
        </p:nvSpPr>
        <p:spPr>
          <a:xfrm>
            <a:off x="2081472" y="1914523"/>
            <a:ext cx="794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HMS-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0" name="Rett linje 139"/>
          <p:cNvCxnSpPr/>
          <p:nvPr/>
        </p:nvCxnSpPr>
        <p:spPr>
          <a:xfrm flipH="1">
            <a:off x="2489045" y="1738430"/>
            <a:ext cx="3542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ektangel 154"/>
          <p:cNvSpPr/>
          <p:nvPr/>
        </p:nvSpPr>
        <p:spPr>
          <a:xfrm>
            <a:off x="4339617" y="1007707"/>
            <a:ext cx="562619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56" name="TekstSylinder 155"/>
          <p:cNvSpPr txBox="1"/>
          <p:nvPr/>
        </p:nvSpPr>
        <p:spPr>
          <a:xfrm>
            <a:off x="4283890" y="1038301"/>
            <a:ext cx="696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IT-</a:t>
            </a:r>
          </a:p>
          <a:p>
            <a:pPr algn="ctr"/>
            <a:r>
              <a:rPr lang="nb-NO" sz="700" dirty="0">
                <a:latin typeface="Arial" charset="0"/>
                <a:ea typeface="Arial" charset="0"/>
                <a:cs typeface="Arial" charset="0"/>
              </a:rPr>
              <a:t>avdelingen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7" name="TekstSylinder 156"/>
          <p:cNvSpPr txBox="1"/>
          <p:nvPr/>
        </p:nvSpPr>
        <p:spPr>
          <a:xfrm>
            <a:off x="4263000" y="1914523"/>
            <a:ext cx="696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for IT-brukerstøtte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8" name="TekstSylinder 157"/>
          <p:cNvSpPr txBox="1"/>
          <p:nvPr/>
        </p:nvSpPr>
        <p:spPr>
          <a:xfrm>
            <a:off x="4263000" y="2390046"/>
            <a:ext cx="6962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IT-drift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9" name="TekstSylinder 158"/>
          <p:cNvSpPr txBox="1"/>
          <p:nvPr/>
        </p:nvSpPr>
        <p:spPr>
          <a:xfrm>
            <a:off x="4263000" y="2750152"/>
            <a:ext cx="696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>
                <a:latin typeface="Arial" charset="0"/>
                <a:ea typeface="Arial" charset="0"/>
                <a:cs typeface="Arial" charset="0"/>
              </a:rPr>
              <a:t>for IT-forvaltning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0" name="TekstSylinder 159"/>
          <p:cNvSpPr txBox="1"/>
          <p:nvPr/>
        </p:nvSpPr>
        <p:spPr>
          <a:xfrm>
            <a:off x="4263000" y="3221703"/>
            <a:ext cx="6962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IT-utvikling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1" name="TekstSylinder 160"/>
          <p:cNvSpPr txBox="1"/>
          <p:nvPr/>
        </p:nvSpPr>
        <p:spPr>
          <a:xfrm>
            <a:off x="4263000" y="3577837"/>
            <a:ext cx="6962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IT-strategi og -styring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Rett linje 5"/>
          <p:cNvCxnSpPr/>
          <p:nvPr/>
        </p:nvCxnSpPr>
        <p:spPr>
          <a:xfrm>
            <a:off x="4445563" y="2353105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Rett linje 167"/>
          <p:cNvCxnSpPr/>
          <p:nvPr/>
        </p:nvCxnSpPr>
        <p:spPr>
          <a:xfrm>
            <a:off x="4445563" y="2733820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Rett linje 168"/>
          <p:cNvCxnSpPr/>
          <p:nvPr/>
        </p:nvCxnSpPr>
        <p:spPr>
          <a:xfrm>
            <a:off x="4445563" y="3204232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Rett linje 169"/>
          <p:cNvCxnSpPr/>
          <p:nvPr/>
        </p:nvCxnSpPr>
        <p:spPr>
          <a:xfrm>
            <a:off x="4445563" y="3571947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Rett linje 186"/>
          <p:cNvCxnSpPr/>
          <p:nvPr/>
        </p:nvCxnSpPr>
        <p:spPr>
          <a:xfrm flipH="1">
            <a:off x="4611678" y="1738430"/>
            <a:ext cx="3320" cy="17609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kstSylinder 140"/>
          <p:cNvSpPr txBox="1"/>
          <p:nvPr/>
        </p:nvSpPr>
        <p:spPr>
          <a:xfrm>
            <a:off x="4263000" y="4082084"/>
            <a:ext cx="696286" cy="43858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digital sikkerhet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2" name="Rett linje 141"/>
          <p:cNvCxnSpPr/>
          <p:nvPr/>
        </p:nvCxnSpPr>
        <p:spPr>
          <a:xfrm>
            <a:off x="4445563" y="4033893"/>
            <a:ext cx="31230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ktangel 142"/>
          <p:cNvSpPr/>
          <p:nvPr/>
        </p:nvSpPr>
        <p:spPr>
          <a:xfrm>
            <a:off x="7080308" y="1007707"/>
            <a:ext cx="578854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149" name="TekstSylinder 148"/>
          <p:cNvSpPr txBox="1"/>
          <p:nvPr/>
        </p:nvSpPr>
        <p:spPr>
          <a:xfrm>
            <a:off x="7060994" y="1038301"/>
            <a:ext cx="626183" cy="63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Universi-tetsbiblio</a:t>
            </a:r>
            <a:r>
              <a:rPr lang="nb-NO" sz="700" dirty="0">
                <a:latin typeface="Arial" charset="0"/>
                <a:ea typeface="Arial" charset="0"/>
                <a:cs typeface="Arial" charset="0"/>
              </a:rPr>
              <a:t>-</a:t>
            </a:r>
            <a:br>
              <a:rPr lang="nb-NO" sz="700" dirty="0">
                <a:latin typeface="Arial" charset="0"/>
                <a:ea typeface="Arial" charset="0"/>
                <a:cs typeface="Arial" charset="0"/>
              </a:rPr>
            </a:br>
            <a:r>
              <a:rPr lang="nb-NO" sz="700" dirty="0" err="1">
                <a:latin typeface="Arial" charset="0"/>
                <a:ea typeface="Arial" charset="0"/>
                <a:cs typeface="Arial" charset="0"/>
              </a:rPr>
              <a:t>teket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90" name="Gruppe 189"/>
          <p:cNvGrpSpPr/>
          <p:nvPr/>
        </p:nvGrpSpPr>
        <p:grpSpPr>
          <a:xfrm>
            <a:off x="221780" y="207233"/>
            <a:ext cx="805463" cy="700745"/>
            <a:chOff x="1222160" y="594675"/>
            <a:chExt cx="1067957" cy="929114"/>
          </a:xfrm>
        </p:grpSpPr>
        <p:cxnSp>
          <p:nvCxnSpPr>
            <p:cNvPr id="192" name="Rett linje 191"/>
            <p:cNvCxnSpPr/>
            <p:nvPr/>
          </p:nvCxnSpPr>
          <p:spPr>
            <a:xfrm flipV="1">
              <a:off x="1458042" y="806037"/>
              <a:ext cx="593054" cy="88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Rett linje 192"/>
            <p:cNvCxnSpPr/>
            <p:nvPr/>
          </p:nvCxnSpPr>
          <p:spPr>
            <a:xfrm>
              <a:off x="1463381" y="805840"/>
              <a:ext cx="0" cy="2325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Rett linje 193"/>
            <p:cNvCxnSpPr/>
            <p:nvPr/>
          </p:nvCxnSpPr>
          <p:spPr>
            <a:xfrm>
              <a:off x="2054055" y="807763"/>
              <a:ext cx="0" cy="2327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tt linje 194"/>
            <p:cNvCxnSpPr/>
            <p:nvPr/>
          </p:nvCxnSpPr>
          <p:spPr>
            <a:xfrm>
              <a:off x="1278013" y="1061141"/>
              <a:ext cx="961011" cy="152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tt linje 195"/>
            <p:cNvCxnSpPr/>
            <p:nvPr/>
          </p:nvCxnSpPr>
          <p:spPr>
            <a:xfrm>
              <a:off x="1279932" y="106009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Rett linje 196"/>
            <p:cNvCxnSpPr/>
            <p:nvPr/>
          </p:nvCxnSpPr>
          <p:spPr>
            <a:xfrm>
              <a:off x="1393625" y="1061973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Rett linje 197"/>
            <p:cNvCxnSpPr/>
            <p:nvPr/>
          </p:nvCxnSpPr>
          <p:spPr>
            <a:xfrm>
              <a:off x="1510147" y="106009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Rett linje 198"/>
            <p:cNvCxnSpPr/>
            <p:nvPr/>
          </p:nvCxnSpPr>
          <p:spPr>
            <a:xfrm>
              <a:off x="1621558" y="106211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Rett linje 199"/>
            <p:cNvCxnSpPr/>
            <p:nvPr/>
          </p:nvCxnSpPr>
          <p:spPr>
            <a:xfrm>
              <a:off x="1732137" y="106211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Rett linje 200"/>
            <p:cNvCxnSpPr/>
            <p:nvPr/>
          </p:nvCxnSpPr>
          <p:spPr>
            <a:xfrm>
              <a:off x="2236916" y="1061973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ktangel 201"/>
            <p:cNvSpPr/>
            <p:nvPr/>
          </p:nvSpPr>
          <p:spPr>
            <a:xfrm>
              <a:off x="2013759" y="832021"/>
              <a:ext cx="86675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kstSylinder 202"/>
            <p:cNvSpPr txBox="1"/>
            <p:nvPr/>
          </p:nvSpPr>
          <p:spPr>
            <a:xfrm>
              <a:off x="1996620" y="832351"/>
              <a:ext cx="117615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ktangel 203"/>
            <p:cNvSpPr/>
            <p:nvPr/>
          </p:nvSpPr>
          <p:spPr>
            <a:xfrm>
              <a:off x="1904594" y="834430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TekstSylinder 204"/>
            <p:cNvSpPr txBox="1"/>
            <p:nvPr/>
          </p:nvSpPr>
          <p:spPr>
            <a:xfrm>
              <a:off x="1901334" y="835563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ktangel 205"/>
            <p:cNvSpPr/>
            <p:nvPr/>
          </p:nvSpPr>
          <p:spPr>
            <a:xfrm>
              <a:off x="1793645" y="834430"/>
              <a:ext cx="78410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TekstSylinder 206"/>
            <p:cNvSpPr txBox="1"/>
            <p:nvPr/>
          </p:nvSpPr>
          <p:spPr>
            <a:xfrm>
              <a:off x="1789800" y="834430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ktangel 207"/>
            <p:cNvSpPr/>
            <p:nvPr/>
          </p:nvSpPr>
          <p:spPr>
            <a:xfrm>
              <a:off x="1672343" y="834430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kstSylinder 208"/>
            <p:cNvSpPr txBox="1"/>
            <p:nvPr/>
          </p:nvSpPr>
          <p:spPr>
            <a:xfrm>
              <a:off x="1673726" y="837352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ktangel 209"/>
            <p:cNvSpPr/>
            <p:nvPr/>
          </p:nvSpPr>
          <p:spPr>
            <a:xfrm>
              <a:off x="1429186" y="834759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TekstSylinder 210"/>
            <p:cNvSpPr txBox="1"/>
            <p:nvPr/>
          </p:nvSpPr>
          <p:spPr>
            <a:xfrm>
              <a:off x="1429185" y="834430"/>
              <a:ext cx="79367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ktangel 211"/>
            <p:cNvSpPr/>
            <p:nvPr/>
          </p:nvSpPr>
          <p:spPr>
            <a:xfrm>
              <a:off x="1548764" y="834430"/>
              <a:ext cx="78411" cy="85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TekstSylinder 212"/>
            <p:cNvSpPr txBox="1"/>
            <p:nvPr/>
          </p:nvSpPr>
          <p:spPr>
            <a:xfrm>
              <a:off x="1544616" y="835234"/>
              <a:ext cx="82244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4" name="Rett linje 213"/>
            <p:cNvCxnSpPr/>
            <p:nvPr/>
          </p:nvCxnSpPr>
          <p:spPr>
            <a:xfrm>
              <a:off x="1587969" y="806919"/>
              <a:ext cx="0" cy="2408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Rett linje 214"/>
            <p:cNvCxnSpPr/>
            <p:nvPr/>
          </p:nvCxnSpPr>
          <p:spPr>
            <a:xfrm>
              <a:off x="1710609" y="805710"/>
              <a:ext cx="0" cy="24081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Rett linje 215"/>
            <p:cNvCxnSpPr/>
            <p:nvPr/>
          </p:nvCxnSpPr>
          <p:spPr>
            <a:xfrm>
              <a:off x="1939507" y="805840"/>
              <a:ext cx="0" cy="240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Rett linje 216"/>
            <p:cNvCxnSpPr/>
            <p:nvPr/>
          </p:nvCxnSpPr>
          <p:spPr>
            <a:xfrm>
              <a:off x="1832495" y="805275"/>
              <a:ext cx="0" cy="2402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Rett linje 217"/>
            <p:cNvCxnSpPr/>
            <p:nvPr/>
          </p:nvCxnSpPr>
          <p:spPr>
            <a:xfrm>
              <a:off x="1711548" y="919444"/>
              <a:ext cx="0" cy="42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Rett linje 218"/>
            <p:cNvCxnSpPr/>
            <p:nvPr/>
          </p:nvCxnSpPr>
          <p:spPr>
            <a:xfrm>
              <a:off x="1847482" y="1062116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Rett linje 219"/>
            <p:cNvCxnSpPr/>
            <p:nvPr/>
          </p:nvCxnSpPr>
          <p:spPr>
            <a:xfrm>
              <a:off x="1959456" y="1061162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Rett linje 220"/>
            <p:cNvCxnSpPr/>
            <p:nvPr/>
          </p:nvCxnSpPr>
          <p:spPr>
            <a:xfrm>
              <a:off x="2076116" y="1061162"/>
              <a:ext cx="0" cy="459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ktangel 221"/>
            <p:cNvSpPr/>
            <p:nvPr/>
          </p:nvSpPr>
          <p:spPr>
            <a:xfrm>
              <a:off x="1246566" y="837147"/>
              <a:ext cx="76500" cy="79888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TekstSylinder 222"/>
            <p:cNvSpPr txBox="1"/>
            <p:nvPr/>
          </p:nvSpPr>
          <p:spPr>
            <a:xfrm>
              <a:off x="1235129" y="835297"/>
              <a:ext cx="94657" cy="244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kstSylinder 223"/>
            <p:cNvSpPr txBox="1"/>
            <p:nvPr/>
          </p:nvSpPr>
          <p:spPr>
            <a:xfrm>
              <a:off x="2090690" y="1098860"/>
              <a:ext cx="79759" cy="229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525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cxnSp>
          <p:nvCxnSpPr>
            <p:cNvPr id="225" name="Rett linje 224"/>
            <p:cNvCxnSpPr/>
            <p:nvPr/>
          </p:nvCxnSpPr>
          <p:spPr>
            <a:xfrm flipH="1">
              <a:off x="1274766" y="806261"/>
              <a:ext cx="175049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Rett linje 225"/>
            <p:cNvCxnSpPr/>
            <p:nvPr/>
          </p:nvCxnSpPr>
          <p:spPr>
            <a:xfrm flipH="1">
              <a:off x="2051096" y="806261"/>
              <a:ext cx="175049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Rett linje 226"/>
            <p:cNvCxnSpPr/>
            <p:nvPr/>
          </p:nvCxnSpPr>
          <p:spPr>
            <a:xfrm>
              <a:off x="1274766" y="804864"/>
              <a:ext cx="834" cy="29384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Rett linje 227"/>
            <p:cNvCxnSpPr/>
            <p:nvPr/>
          </p:nvCxnSpPr>
          <p:spPr>
            <a:xfrm>
              <a:off x="1466759" y="919444"/>
              <a:ext cx="0" cy="42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tt linje 228"/>
            <p:cNvCxnSpPr/>
            <p:nvPr/>
          </p:nvCxnSpPr>
          <p:spPr>
            <a:xfrm>
              <a:off x="2057096" y="919444"/>
              <a:ext cx="0" cy="429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Rektangel 229"/>
            <p:cNvSpPr/>
            <p:nvPr/>
          </p:nvSpPr>
          <p:spPr>
            <a:xfrm>
              <a:off x="1412241" y="957723"/>
              <a:ext cx="682192" cy="6570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sz="1350"/>
            </a:p>
          </p:txBody>
        </p:sp>
        <p:cxnSp>
          <p:nvCxnSpPr>
            <p:cNvPr id="231" name="Rett linje 230"/>
            <p:cNvCxnSpPr/>
            <p:nvPr/>
          </p:nvCxnSpPr>
          <p:spPr>
            <a:xfrm>
              <a:off x="2226145" y="805710"/>
              <a:ext cx="0" cy="2749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2" name="Gruppe 231"/>
            <p:cNvGrpSpPr/>
            <p:nvPr/>
          </p:nvGrpSpPr>
          <p:grpSpPr>
            <a:xfrm>
              <a:off x="1342572" y="1087561"/>
              <a:ext cx="101319" cy="435709"/>
              <a:chOff x="2651504" y="4515437"/>
              <a:chExt cx="846052" cy="3638317"/>
            </a:xfrm>
          </p:grpSpPr>
          <p:sp>
            <p:nvSpPr>
              <p:cNvPr id="263" name="Rektangel 262"/>
              <p:cNvSpPr/>
              <p:nvPr/>
            </p:nvSpPr>
            <p:spPr>
              <a:xfrm>
                <a:off x="2653229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64" name="TekstSylinder 263">
                <a:hlinkClick r:id="" action="ppaction://noaction"/>
              </p:cNvPr>
              <p:cNvSpPr txBox="1"/>
              <p:nvPr/>
            </p:nvSpPr>
            <p:spPr>
              <a:xfrm>
                <a:off x="2651504" y="4669886"/>
                <a:ext cx="846052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5" name="TekstSylinder 264"/>
              <p:cNvSpPr txBox="1"/>
              <p:nvPr/>
            </p:nvSpPr>
            <p:spPr>
              <a:xfrm>
                <a:off x="2661502" y="5342480"/>
                <a:ext cx="829777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33" name="Rektangel 232"/>
            <p:cNvSpPr/>
            <p:nvPr/>
          </p:nvSpPr>
          <p:spPr>
            <a:xfrm>
              <a:off x="2038995" y="1087562"/>
              <a:ext cx="101113" cy="104601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sz="1350"/>
            </a:p>
          </p:txBody>
        </p:sp>
        <p:sp>
          <p:nvSpPr>
            <p:cNvPr id="234" name="Rektangel 233"/>
            <p:cNvSpPr/>
            <p:nvPr/>
          </p:nvSpPr>
          <p:spPr>
            <a:xfrm>
              <a:off x="1919272" y="1087562"/>
              <a:ext cx="101113" cy="104601"/>
            </a:xfrm>
            <a:prstGeom prst="rect">
              <a:avLst/>
            </a:prstGeom>
            <a:solidFill>
              <a:srgbClr val="014E9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sz="1350"/>
            </a:p>
          </p:txBody>
        </p:sp>
        <p:grpSp>
          <p:nvGrpSpPr>
            <p:cNvPr id="235" name="Gruppe 234"/>
            <p:cNvGrpSpPr/>
            <p:nvPr/>
          </p:nvGrpSpPr>
          <p:grpSpPr>
            <a:xfrm>
              <a:off x="1681527" y="1087561"/>
              <a:ext cx="111986" cy="436228"/>
              <a:chOff x="5481895" y="4515437"/>
              <a:chExt cx="935121" cy="3642655"/>
            </a:xfrm>
          </p:grpSpPr>
          <p:sp>
            <p:nvSpPr>
              <p:cNvPr id="260" name="Rektangel 259"/>
              <p:cNvSpPr/>
              <p:nvPr/>
            </p:nvSpPr>
            <p:spPr>
              <a:xfrm>
                <a:off x="5522793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61" name="TekstSylinder 260">
                <a:hlinkClick r:id="" action="ppaction://noaction"/>
              </p:cNvPr>
              <p:cNvSpPr txBox="1"/>
              <p:nvPr/>
            </p:nvSpPr>
            <p:spPr>
              <a:xfrm>
                <a:off x="5481895" y="4592939"/>
                <a:ext cx="935121" cy="2300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2" name="TekstSylinder 261"/>
              <p:cNvSpPr txBox="1"/>
              <p:nvPr/>
            </p:nvSpPr>
            <p:spPr>
              <a:xfrm>
                <a:off x="5525728" y="5346811"/>
                <a:ext cx="837735" cy="2811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6" name="Gruppe 235"/>
            <p:cNvGrpSpPr/>
            <p:nvPr/>
          </p:nvGrpSpPr>
          <p:grpSpPr>
            <a:xfrm>
              <a:off x="1222160" y="1087562"/>
              <a:ext cx="112318" cy="435709"/>
              <a:chOff x="1646023" y="4515437"/>
              <a:chExt cx="937892" cy="3638318"/>
            </a:xfrm>
          </p:grpSpPr>
          <p:sp>
            <p:nvSpPr>
              <p:cNvPr id="257" name="Rektangel 256"/>
              <p:cNvSpPr/>
              <p:nvPr/>
            </p:nvSpPr>
            <p:spPr>
              <a:xfrm>
                <a:off x="1692743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58" name="TekstSylinder 257">
                <a:hlinkClick r:id="" action="ppaction://noaction"/>
              </p:cNvPr>
              <p:cNvSpPr txBox="1"/>
              <p:nvPr/>
            </p:nvSpPr>
            <p:spPr>
              <a:xfrm>
                <a:off x="1646023" y="4658228"/>
                <a:ext cx="937892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9" name="TekstSylinder 258"/>
              <p:cNvSpPr txBox="1"/>
              <p:nvPr/>
            </p:nvSpPr>
            <p:spPr>
              <a:xfrm>
                <a:off x="1689756" y="5342480"/>
                <a:ext cx="845311" cy="281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7" name="Gruppe 236"/>
            <p:cNvGrpSpPr/>
            <p:nvPr/>
          </p:nvGrpSpPr>
          <p:grpSpPr>
            <a:xfrm>
              <a:off x="1448556" y="1087561"/>
              <a:ext cx="121378" cy="435709"/>
              <a:chOff x="3536502" y="4515437"/>
              <a:chExt cx="1013551" cy="3638317"/>
            </a:xfrm>
          </p:grpSpPr>
          <p:sp>
            <p:nvSpPr>
              <p:cNvPr id="254" name="Rektangel 253"/>
              <p:cNvSpPr/>
              <p:nvPr/>
            </p:nvSpPr>
            <p:spPr>
              <a:xfrm>
                <a:off x="3615714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55" name="TekstSylinder 254">
                <a:hlinkClick r:id="" action="ppaction://noaction"/>
              </p:cNvPr>
              <p:cNvSpPr txBox="1"/>
              <p:nvPr/>
            </p:nvSpPr>
            <p:spPr>
              <a:xfrm>
                <a:off x="3536502" y="4587380"/>
                <a:ext cx="1013551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" name="TekstSylinder 255"/>
              <p:cNvSpPr txBox="1"/>
              <p:nvPr/>
            </p:nvSpPr>
            <p:spPr>
              <a:xfrm>
                <a:off x="3619086" y="5342480"/>
                <a:ext cx="831310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8" name="Gruppe 237"/>
            <p:cNvGrpSpPr/>
            <p:nvPr/>
          </p:nvGrpSpPr>
          <p:grpSpPr>
            <a:xfrm>
              <a:off x="1801315" y="1087563"/>
              <a:ext cx="101113" cy="435710"/>
              <a:chOff x="6473926" y="4515437"/>
              <a:chExt cx="844326" cy="3638317"/>
            </a:xfrm>
          </p:grpSpPr>
          <p:sp>
            <p:nvSpPr>
              <p:cNvPr id="251" name="Rektangel 250"/>
              <p:cNvSpPr/>
              <p:nvPr/>
            </p:nvSpPr>
            <p:spPr>
              <a:xfrm>
                <a:off x="6473926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52" name="TekstSylinder 251">
                <a:hlinkClick r:id="" action="ppaction://noaction"/>
              </p:cNvPr>
              <p:cNvSpPr txBox="1"/>
              <p:nvPr/>
            </p:nvSpPr>
            <p:spPr>
              <a:xfrm>
                <a:off x="6516951" y="4651075"/>
                <a:ext cx="733720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3" name="TekstSylinder 252"/>
              <p:cNvSpPr txBox="1"/>
              <p:nvPr/>
            </p:nvSpPr>
            <p:spPr>
              <a:xfrm>
                <a:off x="6483979" y="5342480"/>
                <a:ext cx="829601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39" name="Gruppe 238"/>
            <p:cNvGrpSpPr/>
            <p:nvPr/>
          </p:nvGrpSpPr>
          <p:grpSpPr>
            <a:xfrm>
              <a:off x="1571231" y="1087562"/>
              <a:ext cx="101113" cy="435709"/>
              <a:chOff x="4560886" y="4515437"/>
              <a:chExt cx="844326" cy="3638317"/>
            </a:xfrm>
          </p:grpSpPr>
          <p:sp>
            <p:nvSpPr>
              <p:cNvPr id="248" name="Rektangel 247"/>
              <p:cNvSpPr/>
              <p:nvPr/>
            </p:nvSpPr>
            <p:spPr>
              <a:xfrm>
                <a:off x="4560886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49" name="TekstSylinder 248">
                <a:hlinkClick r:id="" action="ppaction://noaction"/>
              </p:cNvPr>
              <p:cNvSpPr txBox="1"/>
              <p:nvPr/>
            </p:nvSpPr>
            <p:spPr>
              <a:xfrm>
                <a:off x="4574836" y="4592938"/>
                <a:ext cx="795112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0" name="TekstSylinder 249"/>
              <p:cNvSpPr txBox="1"/>
              <p:nvPr/>
            </p:nvSpPr>
            <p:spPr>
              <a:xfrm>
                <a:off x="4574825" y="5342480"/>
                <a:ext cx="825438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40" name="Gruppe 239"/>
            <p:cNvGrpSpPr/>
            <p:nvPr/>
          </p:nvGrpSpPr>
          <p:grpSpPr>
            <a:xfrm>
              <a:off x="2188289" y="1087560"/>
              <a:ext cx="101828" cy="435708"/>
              <a:chOff x="9606342" y="4515437"/>
              <a:chExt cx="850299" cy="3638317"/>
            </a:xfrm>
          </p:grpSpPr>
          <p:sp>
            <p:nvSpPr>
              <p:cNvPr id="245" name="Rektangel 244"/>
              <p:cNvSpPr/>
              <p:nvPr/>
            </p:nvSpPr>
            <p:spPr>
              <a:xfrm>
                <a:off x="9609329" y="4515437"/>
                <a:ext cx="844326" cy="873458"/>
              </a:xfrm>
              <a:prstGeom prst="rect">
                <a:avLst/>
              </a:prstGeom>
              <a:solidFill>
                <a:srgbClr val="014E9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nb-NO" sz="1350"/>
              </a:p>
            </p:txBody>
          </p:sp>
          <p:sp>
            <p:nvSpPr>
              <p:cNvPr id="246" name="TekstSylinder 245">
                <a:hlinkClick r:id="" action="ppaction://noaction"/>
              </p:cNvPr>
              <p:cNvSpPr txBox="1"/>
              <p:nvPr/>
            </p:nvSpPr>
            <p:spPr>
              <a:xfrm>
                <a:off x="9607527" y="4660785"/>
                <a:ext cx="849114" cy="230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750" u="sng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7" name="TekstSylinder 246"/>
              <p:cNvSpPr txBox="1"/>
              <p:nvPr/>
            </p:nvSpPr>
            <p:spPr>
              <a:xfrm>
                <a:off x="9606342" y="5342480"/>
                <a:ext cx="847310" cy="281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nb-NO" sz="105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41" name="Rektangel 240"/>
            <p:cNvSpPr/>
            <p:nvPr/>
          </p:nvSpPr>
          <p:spPr>
            <a:xfrm>
              <a:off x="2189831" y="832856"/>
              <a:ext cx="76500" cy="84179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342900"/>
              <a:endParaRPr lang="nb-NO" sz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TekstSylinder 241"/>
            <p:cNvSpPr txBox="1"/>
            <p:nvPr/>
          </p:nvSpPr>
          <p:spPr>
            <a:xfrm>
              <a:off x="1668722" y="594675"/>
              <a:ext cx="207945" cy="3978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135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243" name="Rett linje 242"/>
            <p:cNvCxnSpPr/>
            <p:nvPr/>
          </p:nvCxnSpPr>
          <p:spPr>
            <a:xfrm>
              <a:off x="1772695" y="642590"/>
              <a:ext cx="0" cy="3151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TekstSylinder 243"/>
            <p:cNvSpPr txBox="1"/>
            <p:nvPr/>
          </p:nvSpPr>
          <p:spPr>
            <a:xfrm>
              <a:off x="1710609" y="696433"/>
              <a:ext cx="121887" cy="3978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algn="r" defTabSz="342900"/>
              <a:endParaRPr lang="nb-NO" sz="135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1" name="Rektangel 190">
            <a:hlinkClick r:id="rId2" action="ppaction://hlinksldjump"/>
          </p:cNvPr>
          <p:cNvSpPr/>
          <p:nvPr/>
        </p:nvSpPr>
        <p:spPr>
          <a:xfrm>
            <a:off x="138778" y="143933"/>
            <a:ext cx="987875" cy="615091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b-NO"/>
          </a:p>
        </p:txBody>
      </p:sp>
      <p:cxnSp>
        <p:nvCxnSpPr>
          <p:cNvPr id="266" name="Rett linje 132">
            <a:extLst>
              <a:ext uri="{FF2B5EF4-FFF2-40B4-BE49-F238E27FC236}">
                <a16:creationId xmlns:a16="http://schemas.microsoft.com/office/drawing/2014/main" id="{874D9A40-9EB6-3048-9581-315DEBA1FC28}"/>
              </a:ext>
            </a:extLst>
          </p:cNvPr>
          <p:cNvCxnSpPr/>
          <p:nvPr/>
        </p:nvCxnSpPr>
        <p:spPr>
          <a:xfrm>
            <a:off x="2315511" y="2247643"/>
            <a:ext cx="333213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7" name="TekstSylinder 137">
            <a:extLst>
              <a:ext uri="{FF2B5EF4-FFF2-40B4-BE49-F238E27FC236}">
                <a16:creationId xmlns:a16="http://schemas.microsoft.com/office/drawing/2014/main" id="{2BC465C2-7FA5-C54D-8053-A1815B8932EE}"/>
              </a:ext>
            </a:extLst>
          </p:cNvPr>
          <p:cNvSpPr txBox="1"/>
          <p:nvPr/>
        </p:nvSpPr>
        <p:spPr>
          <a:xfrm>
            <a:off x="2081472" y="2306938"/>
            <a:ext cx="7940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Seksjon for lønn og HR-tjenester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ktangel 183">
            <a:extLst>
              <a:ext uri="{FF2B5EF4-FFF2-40B4-BE49-F238E27FC236}">
                <a16:creationId xmlns:a16="http://schemas.microsoft.com/office/drawing/2014/main" id="{89BC3F6D-9EA9-2CA2-DE29-9AE5BB125DF1}"/>
              </a:ext>
            </a:extLst>
          </p:cNvPr>
          <p:cNvSpPr/>
          <p:nvPr/>
        </p:nvSpPr>
        <p:spPr>
          <a:xfrm>
            <a:off x="8440390" y="1007707"/>
            <a:ext cx="498586" cy="7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00"/>
          </a:p>
        </p:txBody>
      </p:sp>
      <p:sp>
        <p:nvSpPr>
          <p:cNvPr id="9" name="TekstSylinder 184">
            <a:extLst>
              <a:ext uri="{FF2B5EF4-FFF2-40B4-BE49-F238E27FC236}">
                <a16:creationId xmlns:a16="http://schemas.microsoft.com/office/drawing/2014/main" id="{B6F28C47-AB54-0793-CC98-E50989B18AE8}"/>
              </a:ext>
            </a:extLst>
          </p:cNvPr>
          <p:cNvSpPr txBox="1"/>
          <p:nvPr/>
        </p:nvSpPr>
        <p:spPr>
          <a:xfrm>
            <a:off x="8422544" y="1038301"/>
            <a:ext cx="544610" cy="45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nb-NO" sz="700" dirty="0">
                <a:latin typeface="Arial" charset="0"/>
                <a:ea typeface="Arial" charset="0"/>
                <a:cs typeface="Arial" charset="0"/>
              </a:rPr>
              <a:t>Campus-utvikling</a:t>
            </a:r>
            <a:endParaRPr lang="nb-NO" sz="700" u="sng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36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456726"/>
            <a:ext cx="7886700" cy="994172"/>
          </a:xfrm>
        </p:spPr>
        <p:txBody>
          <a:bodyPr>
            <a:normAutofit/>
          </a:bodyPr>
          <a:lstStyle/>
          <a:p>
            <a:r>
              <a:rPr lang="nb-NO" sz="2700"/>
              <a:t>NTNU utvikler campus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1" y="1200151"/>
            <a:ext cx="5152189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/>
              <a:t>Bedre i stand til å løse komplekse samfunnsutfordringer</a:t>
            </a:r>
          </a:p>
          <a:p>
            <a:pPr marL="0" indent="0">
              <a:buNone/>
            </a:pPr>
            <a:endParaRPr lang="nb-NO" sz="1100"/>
          </a:p>
          <a:p>
            <a:pPr marL="0" indent="0">
              <a:buNone/>
            </a:pPr>
            <a:r>
              <a:rPr lang="nb-NO"/>
              <a:t>Relevante kandidater med tverrfaglig kompetanse</a:t>
            </a:r>
          </a:p>
          <a:p>
            <a:pPr marL="0" indent="0">
              <a:buNone/>
            </a:pPr>
            <a:endParaRPr lang="nb-NO" sz="1100"/>
          </a:p>
          <a:p>
            <a:pPr marL="0" indent="0">
              <a:buNone/>
            </a:pPr>
            <a:r>
              <a:rPr lang="nb-NO"/>
              <a:t>Økt verdiskaping </a:t>
            </a:r>
          </a:p>
          <a:p>
            <a:pPr marL="0" indent="0">
              <a:buNone/>
            </a:pPr>
            <a:endParaRPr lang="nb-NO" sz="1200"/>
          </a:p>
          <a:p>
            <a:pPr marL="0" indent="0">
              <a:buNone/>
            </a:pPr>
            <a:r>
              <a:rPr lang="nb-NO"/>
              <a:t>Forbilde for miljø og bærekraft</a:t>
            </a:r>
          </a:p>
          <a:p>
            <a:pPr marL="0" indent="0">
              <a:buNone/>
            </a:pPr>
            <a:endParaRPr lang="nb-NO" sz="1200"/>
          </a:p>
          <a:p>
            <a:pPr marL="0" indent="0">
              <a:buNone/>
            </a:pPr>
            <a:r>
              <a:rPr lang="nb-NO"/>
              <a:t>Modell for offentlige utbygginger i Norge – innovativt og i front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5556" r="40285"/>
          <a:stretch/>
        </p:blipFill>
        <p:spPr>
          <a:xfrm>
            <a:off x="5710990" y="88070"/>
            <a:ext cx="3352800" cy="49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0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14420" y="530306"/>
            <a:ext cx="3445576" cy="697424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b-NO" sz="2700" b="1" dirty="0"/>
              <a:t>Nøkkeltall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3549" y="1087422"/>
            <a:ext cx="6584769" cy="29675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1950" dirty="0"/>
              <a:t>8 fakulteter, 55 institutter og NTNU Vitenskapsmuseet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8051 årsverk (2022), hvorav 5319 i vitenskapelige stillinger (44 prosent kvinner og 39 prosent utenlandske)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43 422 registrerte studenter (2022)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8333 med avsluttet bachelor- og mastergrad (2022)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399 doktorgrader (2022)</a:t>
            </a:r>
          </a:p>
        </p:txBody>
      </p:sp>
      <p:pic>
        <p:nvPicPr>
          <p:cNvPr id="6" name="Bilde 5" descr="hb_nordly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319" y="0"/>
            <a:ext cx="22556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14420" y="530306"/>
            <a:ext cx="3445576" cy="697424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b-NO" sz="2700" b="1" dirty="0"/>
              <a:t>Nøkkeltall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82924" y="1403680"/>
            <a:ext cx="6369038" cy="29675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1950" dirty="0"/>
              <a:t>Budsjett: 10,5 milliarder kroner</a:t>
            </a:r>
            <a:br>
              <a:rPr lang="nb-NO" sz="1950" dirty="0"/>
            </a:br>
            <a:r>
              <a:rPr lang="nb-NO" sz="1950" dirty="0"/>
              <a:t>hvorav 2,6 milliarder fra eksterne kilder</a:t>
            </a:r>
          </a:p>
          <a:p>
            <a:pPr>
              <a:lnSpc>
                <a:spcPct val="150000"/>
              </a:lnSpc>
            </a:pPr>
            <a:r>
              <a:rPr lang="nb-NO" sz="1950" dirty="0"/>
              <a:t>Eier eller leier til sammen 734 000 m</a:t>
            </a:r>
            <a:r>
              <a:rPr lang="nb-NO" sz="1950" baseline="30000" dirty="0"/>
              <a:t>2</a:t>
            </a:r>
            <a:r>
              <a:rPr lang="nb-NO" sz="1950" dirty="0"/>
              <a:t> arealer</a:t>
            </a:r>
            <a:endParaRPr lang="nb-NO" sz="1950" baseline="30000" dirty="0"/>
          </a:p>
        </p:txBody>
      </p:sp>
      <p:pic>
        <p:nvPicPr>
          <p:cNvPr id="6" name="Bilde 5" descr="hb_nordly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319" y="0"/>
            <a:ext cx="22556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7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9200" y="164889"/>
            <a:ext cx="4200272" cy="626994"/>
          </a:xfrm>
        </p:spPr>
        <p:txBody>
          <a:bodyPr>
            <a:normAutofit/>
          </a:bodyPr>
          <a:lstStyle/>
          <a:p>
            <a:r>
              <a:rPr lang="nb-NO" sz="2700"/>
              <a:t>Studier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9200" y="791883"/>
            <a:ext cx="5287201" cy="372031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nb-NO" sz="1800" dirty="0"/>
              <a:t>399 studieprogram (2022), samt etter- og videreutdanninger</a:t>
            </a:r>
          </a:p>
          <a:p>
            <a:pPr marL="0" indent="0">
              <a:buNone/>
            </a:pPr>
            <a:r>
              <a:rPr lang="nb-NO" sz="1800" dirty="0"/>
              <a:t>Hovedansvar for høyere teknologiutdanning, og er størst i landet innen ingeniør, lærer og arkitektur</a:t>
            </a:r>
          </a:p>
          <a:p>
            <a:pPr marL="0" indent="0">
              <a:buNone/>
            </a:pPr>
            <a:r>
              <a:rPr lang="nb-NO" sz="1800" dirty="0"/>
              <a:t>Skal være et nasjonalt tyngdepunkt innen profesjonsutdanning</a:t>
            </a:r>
          </a:p>
          <a:p>
            <a:pPr marL="0" indent="0">
              <a:buNone/>
            </a:pPr>
            <a:br>
              <a:rPr lang="nb-NO" sz="1800" dirty="0"/>
            </a:br>
            <a:r>
              <a:rPr lang="nb-NO" sz="1800" dirty="0"/>
              <a:t>Uteksaminerte:</a:t>
            </a:r>
          </a:p>
          <a:p>
            <a:pPr marL="170815" indent="-170815"/>
            <a:r>
              <a:rPr lang="nb-NO" sz="1500" dirty="0"/>
              <a:t>8333 med avsluttet bachelor- og mastergrad (2022)</a:t>
            </a:r>
          </a:p>
          <a:p>
            <a:pPr marL="170815" indent="-170815"/>
            <a:r>
              <a:rPr lang="nb-NO" sz="1500" dirty="0"/>
              <a:t>4062 på videreutdanningskurs med studiepoeng, </a:t>
            </a:r>
            <a:br>
              <a:rPr lang="nb-NO" sz="1500" dirty="0"/>
            </a:br>
            <a:r>
              <a:rPr lang="nb-NO" sz="1500" dirty="0"/>
              <a:t>og i erfaringsbaserte masterprogram (2022)</a:t>
            </a:r>
          </a:p>
          <a:p>
            <a:pPr marL="170815" indent="-170815"/>
            <a:r>
              <a:rPr lang="nn-NO" sz="1500" dirty="0"/>
              <a:t>399 avlagte doktorgrader (2022)</a:t>
            </a:r>
          </a:p>
          <a:p>
            <a:pPr marL="170815" indent="-170815"/>
            <a:endParaRPr lang="nb-NO" sz="1800" dirty="0"/>
          </a:p>
        </p:txBody>
      </p:sp>
      <p:pic>
        <p:nvPicPr>
          <p:cNvPr id="4" name="Bilde 3" descr="student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207" y="0"/>
            <a:ext cx="3582793" cy="5143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34573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10664" y="464887"/>
            <a:ext cx="1728371" cy="519344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nb-NO">
                <a:solidFill>
                  <a:srgbClr val="FF0000"/>
                </a:solidFill>
                <a:latin typeface="Arial MT Bold" charset="0"/>
              </a:rPr>
            </a:br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64879" y="223828"/>
            <a:ext cx="1800493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nb-NO" sz="2700" b="1" dirty="0"/>
              <a:t>Studenter</a:t>
            </a:r>
          </a:p>
          <a:p>
            <a:r>
              <a:rPr lang="nb-NO" sz="2700" b="1" dirty="0"/>
              <a:t>2021</a:t>
            </a:r>
            <a:endParaRPr lang="nb-NO" sz="2700" b="1" dirty="0">
              <a:cs typeface="Arial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996726" y="297519"/>
            <a:ext cx="1946367" cy="10618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nb-NO" sz="1350" dirty="0"/>
              <a:t>44 200 studenter: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200" dirty="0"/>
              <a:t> Trondheim: 85 %</a:t>
            </a:r>
            <a:endParaRPr lang="nb-NO" sz="1200" dirty="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200" dirty="0"/>
              <a:t> Gjøvik:        9 %</a:t>
            </a:r>
            <a:endParaRPr lang="nb-NO" sz="1200" dirty="0"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200" dirty="0">
                <a:solidFill>
                  <a:prstClr val="black"/>
                </a:solidFill>
              </a:rPr>
              <a:t> Ålesund:       6 %</a:t>
            </a:r>
          </a:p>
          <a:p>
            <a:endParaRPr lang="nb-NO" sz="135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3980969" y="262586"/>
            <a:ext cx="269048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Litt over halvparten kvinner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8 % utenlandske, fra 121 land</a:t>
            </a:r>
          </a:p>
          <a:p>
            <a:endParaRPr lang="nb-NO" sz="135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6557715" y="297518"/>
            <a:ext cx="2632772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Flest førsteprioritetssøkere, </a:t>
            </a:r>
            <a:br>
              <a:rPr lang="nb-NO" sz="1350" dirty="0"/>
            </a:br>
            <a:r>
              <a:rPr lang="nb-NO" sz="1350" dirty="0"/>
              <a:t>25 400 i 2021 (SO)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350" dirty="0"/>
              <a:t>Universitetet som rekrutterer </a:t>
            </a:r>
            <a:br>
              <a:rPr lang="nb-NO" sz="1350" dirty="0"/>
            </a:br>
            <a:r>
              <a:rPr lang="nb-NO" sz="1350" dirty="0"/>
              <a:t>mest nasjonalt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1996725" y="1258377"/>
            <a:ext cx="331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 syv største utdanningene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F0DAA8E-38A2-4091-A8BE-21841EA626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793658"/>
              </p:ext>
            </p:extLst>
          </p:nvPr>
        </p:nvGraphicFramePr>
        <p:xfrm>
          <a:off x="1750218" y="1801884"/>
          <a:ext cx="56435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589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3857" y="167738"/>
            <a:ext cx="7753349" cy="589755"/>
          </a:xfrm>
        </p:spPr>
        <p:txBody>
          <a:bodyPr>
            <a:normAutofit fontScale="90000"/>
          </a:bodyPr>
          <a:lstStyle/>
          <a:p>
            <a:r>
              <a:rPr lang="nb-NO" sz="2700" dirty="0"/>
              <a:t>Studenter på fakultetene i 2021 – menn og kvinner</a:t>
            </a:r>
            <a:endParaRPr lang="nb-NO" sz="165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3F5BC7A-B03C-4015-979A-824FBA07B8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1625" y="1009650"/>
          <a:ext cx="8418513" cy="361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511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1273" y="204286"/>
            <a:ext cx="7282465" cy="685005"/>
          </a:xfrm>
        </p:spPr>
        <p:txBody>
          <a:bodyPr>
            <a:normAutofit fontScale="90000"/>
          </a:bodyPr>
          <a:lstStyle/>
          <a:p>
            <a:r>
              <a:rPr lang="nb-NO" sz="2700" dirty="0"/>
              <a:t>Studenter på fakultetene i 2021 – utenlandske</a:t>
            </a:r>
            <a:endParaRPr lang="nb-NO" sz="15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979347"/>
              </p:ext>
            </p:extLst>
          </p:nvPr>
        </p:nvGraphicFramePr>
        <p:xfrm>
          <a:off x="302669" y="815603"/>
          <a:ext cx="8072523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947">
                  <a:extLst>
                    <a:ext uri="{9D8B030D-6E8A-4147-A177-3AD203B41FA5}">
                      <a16:colId xmlns:a16="http://schemas.microsoft.com/office/drawing/2014/main" val="1193654564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96298002"/>
                    </a:ext>
                  </a:extLst>
                </a:gridCol>
                <a:gridCol w="1057435">
                  <a:extLst>
                    <a:ext uri="{9D8B030D-6E8A-4147-A177-3AD203B41FA5}">
                      <a16:colId xmlns:a16="http://schemas.microsoft.com/office/drawing/2014/main" val="970549849"/>
                    </a:ext>
                  </a:extLst>
                </a:gridCol>
                <a:gridCol w="936535">
                  <a:extLst>
                    <a:ext uri="{9D8B030D-6E8A-4147-A177-3AD203B41FA5}">
                      <a16:colId xmlns:a16="http://schemas.microsoft.com/office/drawing/2014/main" val="3468862564"/>
                    </a:ext>
                  </a:extLst>
                </a:gridCol>
                <a:gridCol w="896947">
                  <a:extLst>
                    <a:ext uri="{9D8B030D-6E8A-4147-A177-3AD203B41FA5}">
                      <a16:colId xmlns:a16="http://schemas.microsoft.com/office/drawing/2014/main" val="2179587790"/>
                    </a:ext>
                  </a:extLst>
                </a:gridCol>
                <a:gridCol w="936538">
                  <a:extLst>
                    <a:ext uri="{9D8B030D-6E8A-4147-A177-3AD203B41FA5}">
                      <a16:colId xmlns:a16="http://schemas.microsoft.com/office/drawing/2014/main" val="3421563461"/>
                    </a:ext>
                  </a:extLst>
                </a:gridCol>
                <a:gridCol w="1019122">
                  <a:extLst>
                    <a:ext uri="{9D8B030D-6E8A-4147-A177-3AD203B41FA5}">
                      <a16:colId xmlns:a16="http://schemas.microsoft.com/office/drawing/2014/main" val="545656791"/>
                    </a:ext>
                  </a:extLst>
                </a:gridCol>
                <a:gridCol w="911846">
                  <a:extLst>
                    <a:ext uri="{9D8B030D-6E8A-4147-A177-3AD203B41FA5}">
                      <a16:colId xmlns:a16="http://schemas.microsoft.com/office/drawing/2014/main" val="3489021655"/>
                    </a:ext>
                  </a:extLst>
                </a:gridCol>
                <a:gridCol w="720282">
                  <a:extLst>
                    <a:ext uri="{9D8B030D-6E8A-4147-A177-3AD203B41FA5}">
                      <a16:colId xmlns:a16="http://schemas.microsoft.com/office/drawing/2014/main" val="1808671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Andeler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16,8 %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13,0 %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6,6 %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13,6 %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9,8 %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3,4 %</a:t>
                      </a:r>
                    </a:p>
                  </a:txBody>
                  <a:tcPr marL="4082" marR="4082" marT="4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5,8 %</a:t>
                      </a:r>
                    </a:p>
                  </a:txBody>
                  <a:tcPr marL="4082" marR="4082" marT="4082" marB="0" anchor="b"/>
                </a:tc>
                <a:extLst>
                  <a:ext uri="{0D108BD9-81ED-4DB2-BD59-A6C34878D82A}">
                    <a16:rowId xmlns:a16="http://schemas.microsoft.com/office/drawing/2014/main" val="2574915522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B99D5AD-00E4-40D0-8FBD-A23079E14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826871"/>
              </p:ext>
            </p:extLst>
          </p:nvPr>
        </p:nvGraphicFramePr>
        <p:xfrm>
          <a:off x="301625" y="1182532"/>
          <a:ext cx="8418513" cy="344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8485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610922"/>
          </a:xfrm>
        </p:spPr>
        <p:txBody>
          <a:bodyPr>
            <a:normAutofit/>
          </a:bodyPr>
          <a:lstStyle/>
          <a:p>
            <a:r>
              <a:rPr lang="nb-NO" sz="2700" dirty="0"/>
              <a:t>Årsverk i 2020: 7761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628650" y="786871"/>
            <a:ext cx="8053917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1350" dirty="0"/>
              <a:t>To av tre (5057) arbeider med undervisning, forskning og formidling (vitenskapelige stillinger), hvorav over 42 prosent er kvinner og omkring 35 prosent er utenlandske.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621631" y="815181"/>
          <a:ext cx="5900737" cy="351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329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1807</Words>
  <Application>Microsoft Office PowerPoint</Application>
  <PresentationFormat>Skjermfremvisning (16:9)</PresentationFormat>
  <Paragraphs>347</Paragraphs>
  <Slides>22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Adobe Devanagari</vt:lpstr>
      <vt:lpstr>Arial</vt:lpstr>
      <vt:lpstr>Arial MT Bold</vt:lpstr>
      <vt:lpstr>Calibri</vt:lpstr>
      <vt:lpstr>Courier New</vt:lpstr>
      <vt:lpstr>Office-tema</vt:lpstr>
      <vt:lpstr>KORT OM NTNU</vt:lpstr>
      <vt:lpstr>PowerPoint-presentasjon</vt:lpstr>
      <vt:lpstr>PowerPoint-presentasjon</vt:lpstr>
      <vt:lpstr>PowerPoint-presentasjon</vt:lpstr>
      <vt:lpstr>Studier</vt:lpstr>
      <vt:lpstr> </vt:lpstr>
      <vt:lpstr>Studenter på fakultetene i 2021 – menn og kvinner</vt:lpstr>
      <vt:lpstr>Studenter på fakultetene i 2021 – utenlandske</vt:lpstr>
      <vt:lpstr>Årsverk i 2020: 7761</vt:lpstr>
      <vt:lpstr>NTNUs andel av sektoren i 2017</vt:lpstr>
      <vt:lpstr>PowerPoint-presentasjon</vt:lpstr>
      <vt:lpstr>Forskning</vt:lpstr>
      <vt:lpstr>PowerPoint-presentasjon</vt:lpstr>
      <vt:lpstr>Ecosystem for innovation</vt:lpstr>
      <vt:lpstr>Innovasjon og kommersialisering</vt:lpstr>
      <vt:lpstr>Samarbeid med arbeidslivet</vt:lpstr>
      <vt:lpstr>                </vt:lpstr>
      <vt:lpstr>PowerPoint-presentasjon</vt:lpstr>
      <vt:lpstr>PowerPoint-presentasjon</vt:lpstr>
      <vt:lpstr>PowerPoint-presentasjon</vt:lpstr>
      <vt:lpstr>PowerPoint-presentasjon</vt:lpstr>
      <vt:lpstr>NTNU utvikler campus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Siv Ingrid Eriksen</cp:lastModifiedBy>
  <cp:revision>71</cp:revision>
  <dcterms:created xsi:type="dcterms:W3CDTF">2013-06-10T16:56:09Z</dcterms:created>
  <dcterms:modified xsi:type="dcterms:W3CDTF">2023-04-14T10:48:55Z</dcterms:modified>
</cp:coreProperties>
</file>