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7"/>
  </p:notesMasterIdLst>
  <p:sldIdLst>
    <p:sldId id="256" r:id="rId2"/>
    <p:sldId id="597" r:id="rId3"/>
    <p:sldId id="345" r:id="rId4"/>
    <p:sldId id="627" r:id="rId5"/>
    <p:sldId id="622" r:id="rId6"/>
    <p:sldId id="646" r:id="rId7"/>
    <p:sldId id="333" r:id="rId8"/>
    <p:sldId id="639" r:id="rId9"/>
    <p:sldId id="598" r:id="rId10"/>
    <p:sldId id="599" r:id="rId11"/>
    <p:sldId id="600" r:id="rId12"/>
    <p:sldId id="489" r:id="rId13"/>
    <p:sldId id="617" r:id="rId14"/>
    <p:sldId id="644" r:id="rId15"/>
    <p:sldId id="619" r:id="rId16"/>
    <p:sldId id="590" r:id="rId17"/>
    <p:sldId id="591" r:id="rId18"/>
    <p:sldId id="592" r:id="rId19"/>
    <p:sldId id="623" r:id="rId20"/>
    <p:sldId id="645" r:id="rId21"/>
    <p:sldId id="629" r:id="rId22"/>
    <p:sldId id="607" r:id="rId23"/>
    <p:sldId id="609" r:id="rId24"/>
    <p:sldId id="601" r:id="rId25"/>
    <p:sldId id="621" r:id="rId26"/>
    <p:sldId id="638" r:id="rId27"/>
    <p:sldId id="633" r:id="rId28"/>
    <p:sldId id="634" r:id="rId29"/>
    <p:sldId id="642" r:id="rId30"/>
    <p:sldId id="643" r:id="rId31"/>
    <p:sldId id="628" r:id="rId32"/>
    <p:sldId id="397" r:id="rId33"/>
    <p:sldId id="602" r:id="rId34"/>
    <p:sldId id="395" r:id="rId35"/>
    <p:sldId id="398" r:id="rId36"/>
  </p:sldIdLst>
  <p:sldSz cx="9144000" cy="5143500" type="screen16x9"/>
  <p:notesSz cx="6858000" cy="9144000"/>
  <p:defaultTextStyle>
    <a:defPPr>
      <a:defRPr lang="nb-NO"/>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BAC76"/>
    <a:srgbClr val="0D347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444F5AA-E672-4E18-9F95-99BA48A30137}" v="135" dt="2020-08-25T08:34:25.352"/>
    <p1510:client id="{CD1001C2-1EC0-7162-C92C-FD07871ACDE9}" v="10" dt="2020-08-25T09:15:38.672"/>
  </p1510:revLst>
</p1510:revInfo>
</file>

<file path=ppt/tableStyles.xml><?xml version="1.0" encoding="utf-8"?>
<a:tblStyleLst xmlns:a="http://schemas.openxmlformats.org/drawingml/2006/main" def="{5C22544A-7EE6-4342-B048-85BDC9FD1C3A}">
  <a:tblStyle styleId="{21E4AEA4-8DFA-4A89-87EB-49C32662AFE0}" styleName="Middels stil 2 – utheving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730" autoAdjust="0"/>
    <p:restoredTop sz="94694"/>
  </p:normalViewPr>
  <p:slideViewPr>
    <p:cSldViewPr snapToGrid="0" snapToObjects="1">
      <p:cViewPr varScale="1">
        <p:scale>
          <a:sx n="123" d="100"/>
          <a:sy n="123" d="100"/>
        </p:scale>
        <p:origin x="68" y="652"/>
      </p:cViewPr>
      <p:guideLst>
        <p:guide orient="horz" pos="162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42"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microsoft.com/office/2015/10/relationships/revisionInfo" Target="revisionInfo.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var Pettersen" userId="S::ivarp@ntnu.no::2a1f3ab2-cfa6-4129-8ecc-e2b786775a02" providerId="AD" clId="Web-{B444F5AA-E672-4E18-9F95-99BA48A30137}"/>
    <pc:docChg chg="addSld delSld modSld">
      <pc:chgData name="Ivar Pettersen" userId="S::ivarp@ntnu.no::2a1f3ab2-cfa6-4129-8ecc-e2b786775a02" providerId="AD" clId="Web-{B444F5AA-E672-4E18-9F95-99BA48A30137}" dt="2020-08-25T08:34:25.352" v="134"/>
      <pc:docMkLst>
        <pc:docMk/>
      </pc:docMkLst>
      <pc:sldChg chg="del">
        <pc:chgData name="Ivar Pettersen" userId="S::ivarp@ntnu.no::2a1f3ab2-cfa6-4129-8ecc-e2b786775a02" providerId="AD" clId="Web-{B444F5AA-E672-4E18-9F95-99BA48A30137}" dt="2020-08-25T08:34:25.352" v="134"/>
        <pc:sldMkLst>
          <pc:docMk/>
          <pc:sldMk cId="3153708213" sldId="582"/>
        </pc:sldMkLst>
      </pc:sldChg>
      <pc:sldChg chg="addSp delSp modSp add replId">
        <pc:chgData name="Ivar Pettersen" userId="S::ivarp@ntnu.no::2a1f3ab2-cfa6-4129-8ecc-e2b786775a02" providerId="AD" clId="Web-{B444F5AA-E672-4E18-9F95-99BA48A30137}" dt="2020-08-25T08:31:47.727" v="131" actId="20577"/>
        <pc:sldMkLst>
          <pc:docMk/>
          <pc:sldMk cId="1417656961" sldId="646"/>
        </pc:sldMkLst>
        <pc:spChg chg="add del mod">
          <ac:chgData name="Ivar Pettersen" userId="S::ivarp@ntnu.no::2a1f3ab2-cfa6-4129-8ecc-e2b786775a02" providerId="AD" clId="Web-{B444F5AA-E672-4E18-9F95-99BA48A30137}" dt="2020-08-25T08:17:37.664" v="11"/>
          <ac:spMkLst>
            <pc:docMk/>
            <pc:sldMk cId="1417656961" sldId="646"/>
            <ac:spMk id="4" creationId="{5753B021-A209-4405-B761-FCC63D280D3D}"/>
          </ac:spMkLst>
        </pc:spChg>
        <pc:spChg chg="add del mod">
          <ac:chgData name="Ivar Pettersen" userId="S::ivarp@ntnu.no::2a1f3ab2-cfa6-4129-8ecc-e2b786775a02" providerId="AD" clId="Web-{B444F5AA-E672-4E18-9F95-99BA48A30137}" dt="2020-08-25T08:17:47.211" v="15"/>
          <ac:spMkLst>
            <pc:docMk/>
            <pc:sldMk cId="1417656961" sldId="646"/>
            <ac:spMk id="5" creationId="{7F5036EF-61B9-403E-ADD2-74DB5C98DA2A}"/>
          </ac:spMkLst>
        </pc:spChg>
        <pc:spChg chg="add del mod">
          <ac:chgData name="Ivar Pettersen" userId="S::ivarp@ntnu.no::2a1f3ab2-cfa6-4129-8ecc-e2b786775a02" providerId="AD" clId="Web-{B444F5AA-E672-4E18-9F95-99BA48A30137}" dt="2020-08-25T08:18:04.211" v="19"/>
          <ac:spMkLst>
            <pc:docMk/>
            <pc:sldMk cId="1417656961" sldId="646"/>
            <ac:spMk id="6" creationId="{E91E4090-2C87-40CA-8F6F-8B8C2AB647BD}"/>
          </ac:spMkLst>
        </pc:spChg>
        <pc:spChg chg="add del mod">
          <ac:chgData name="Ivar Pettersen" userId="S::ivarp@ntnu.no::2a1f3ab2-cfa6-4129-8ecc-e2b786775a02" providerId="AD" clId="Web-{B444F5AA-E672-4E18-9F95-99BA48A30137}" dt="2020-08-25T08:27:06.899" v="118"/>
          <ac:spMkLst>
            <pc:docMk/>
            <pc:sldMk cId="1417656961" sldId="646"/>
            <ac:spMk id="9" creationId="{99FC7135-A299-4A1F-A663-91F43C911E8C}"/>
          </ac:spMkLst>
        </pc:spChg>
        <pc:spChg chg="mod">
          <ac:chgData name="Ivar Pettersen" userId="S::ivarp@ntnu.no::2a1f3ab2-cfa6-4129-8ecc-e2b786775a02" providerId="AD" clId="Web-{B444F5AA-E672-4E18-9F95-99BA48A30137}" dt="2020-08-25T08:31:47.727" v="131" actId="20577"/>
          <ac:spMkLst>
            <pc:docMk/>
            <pc:sldMk cId="1417656961" sldId="646"/>
            <ac:spMk id="14" creationId="{092B615F-0227-4171-BF66-03265BDB6F6C}"/>
          </ac:spMkLst>
        </pc:spChg>
        <pc:graphicFrameChg chg="add mod modGraphic">
          <ac:chgData name="Ivar Pettersen" userId="S::ivarp@ntnu.no::2a1f3ab2-cfa6-4129-8ecc-e2b786775a02" providerId="AD" clId="Web-{B444F5AA-E672-4E18-9F95-99BA48A30137}" dt="2020-08-25T08:28:02.165" v="124"/>
          <ac:graphicFrameMkLst>
            <pc:docMk/>
            <pc:sldMk cId="1417656961" sldId="646"/>
            <ac:graphicFrameMk id="8" creationId="{D98A1863-EFAB-40AF-9C2D-41233345101A}"/>
          </ac:graphicFrameMkLst>
        </pc:graphicFrameChg>
        <pc:graphicFrameChg chg="del mod modGraphic">
          <ac:chgData name="Ivar Pettersen" userId="S::ivarp@ntnu.no::2a1f3ab2-cfa6-4129-8ecc-e2b786775a02" providerId="AD" clId="Web-{B444F5AA-E672-4E18-9F95-99BA48A30137}" dt="2020-08-25T08:16:30.274" v="5"/>
          <ac:graphicFrameMkLst>
            <pc:docMk/>
            <pc:sldMk cId="1417656961" sldId="646"/>
            <ac:graphicFrameMk id="11" creationId="{C0C6F030-5585-49B7-AE36-844CA7F5B715}"/>
          </ac:graphicFrameMkLst>
        </pc:graphicFrameChg>
      </pc:sldChg>
    </pc:docChg>
  </pc:docChgLst>
  <pc:docChgLst>
    <pc:chgData name="Ivar Pettersen" userId="S::ivarp@ntnu.no::2a1f3ab2-cfa6-4129-8ecc-e2b786775a02" providerId="AD" clId="Web-{CD1001C2-1EC0-7162-C92C-FD07871ACDE9}"/>
    <pc:docChg chg="modSld">
      <pc:chgData name="Ivar Pettersen" userId="S::ivarp@ntnu.no::2a1f3ab2-cfa6-4129-8ecc-e2b786775a02" providerId="AD" clId="Web-{CD1001C2-1EC0-7162-C92C-FD07871ACDE9}" dt="2020-08-25T09:15:38.672" v="9" actId="20577"/>
      <pc:docMkLst>
        <pc:docMk/>
      </pc:docMkLst>
      <pc:sldChg chg="modSp">
        <pc:chgData name="Ivar Pettersen" userId="S::ivarp@ntnu.no::2a1f3ab2-cfa6-4129-8ecc-e2b786775a02" providerId="AD" clId="Web-{CD1001C2-1EC0-7162-C92C-FD07871ACDE9}" dt="2020-08-25T09:15:38.672" v="9" actId="20577"/>
        <pc:sldMkLst>
          <pc:docMk/>
          <pc:sldMk cId="288861503" sldId="333"/>
        </pc:sldMkLst>
        <pc:spChg chg="mod">
          <ac:chgData name="Ivar Pettersen" userId="S::ivarp@ntnu.no::2a1f3ab2-cfa6-4129-8ecc-e2b786775a02" providerId="AD" clId="Web-{CD1001C2-1EC0-7162-C92C-FD07871ACDE9}" dt="2020-08-25T09:15:38.672" v="9" actId="20577"/>
          <ac:spMkLst>
            <pc:docMk/>
            <pc:sldMk cId="288861503" sldId="333"/>
            <ac:spMk id="6" creationId="{00000000-0000-0000-0000-000000000000}"/>
          </ac:spMkLst>
        </pc:spChg>
        <pc:spChg chg="mod">
          <ac:chgData name="Ivar Pettersen" userId="S::ivarp@ntnu.no::2a1f3ab2-cfa6-4129-8ecc-e2b786775a02" providerId="AD" clId="Web-{CD1001C2-1EC0-7162-C92C-FD07871ACDE9}" dt="2020-08-25T09:07:12.308" v="3" actId="20577"/>
          <ac:spMkLst>
            <pc:docMk/>
            <pc:sldMk cId="288861503" sldId="333"/>
            <ac:spMk id="7" creationId="{00000000-0000-0000-0000-000000000000}"/>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file:///C:\Sync\Fak\2019\Foresp&#248;rsler\Kommunikasjonsavd\Rapportering_H2019.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Sheet6!$C$1</c:f>
              <c:strCache>
                <c:ptCount val="1"/>
                <c:pt idx="0">
                  <c:v>Women</c:v>
                </c:pt>
              </c:strCache>
            </c:strRef>
          </c:tx>
          <c:spPr>
            <a:solidFill>
              <a:schemeClr val="accent1"/>
            </a:solidFill>
            <a:ln>
              <a:noFill/>
            </a:ln>
            <a:effectLst/>
          </c:spPr>
          <c:invertIfNegative val="0"/>
          <c:cat>
            <c:strRef>
              <c:f>Sheet6!$B$2:$B$9</c:f>
              <c:strCache>
                <c:ptCount val="8"/>
                <c:pt idx="0">
                  <c:v>SU</c:v>
                </c:pt>
                <c:pt idx="1">
                  <c:v>IE</c:v>
                </c:pt>
                <c:pt idx="2">
                  <c:v>IV</c:v>
                </c:pt>
                <c:pt idx="3">
                  <c:v>MH</c:v>
                </c:pt>
                <c:pt idx="4">
                  <c:v>HF</c:v>
                </c:pt>
                <c:pt idx="5">
                  <c:v>ØK</c:v>
                </c:pt>
                <c:pt idx="6">
                  <c:v>NV</c:v>
                </c:pt>
                <c:pt idx="7">
                  <c:v>AD</c:v>
                </c:pt>
              </c:strCache>
            </c:strRef>
          </c:cat>
          <c:val>
            <c:numRef>
              <c:f>Sheet6!$C$2:$C$9</c:f>
              <c:numCache>
                <c:formatCode>General</c:formatCode>
                <c:ptCount val="8"/>
                <c:pt idx="0">
                  <c:v>5821</c:v>
                </c:pt>
                <c:pt idx="1">
                  <c:v>1940</c:v>
                </c:pt>
                <c:pt idx="2">
                  <c:v>1894</c:v>
                </c:pt>
                <c:pt idx="3">
                  <c:v>4689</c:v>
                </c:pt>
                <c:pt idx="4">
                  <c:v>2382</c:v>
                </c:pt>
                <c:pt idx="5">
                  <c:v>1759</c:v>
                </c:pt>
                <c:pt idx="6">
                  <c:v>1887</c:v>
                </c:pt>
                <c:pt idx="7">
                  <c:v>775</c:v>
                </c:pt>
              </c:numCache>
            </c:numRef>
          </c:val>
          <c:extLst>
            <c:ext xmlns:c16="http://schemas.microsoft.com/office/drawing/2014/chart" uri="{C3380CC4-5D6E-409C-BE32-E72D297353CC}">
              <c16:uniqueId val="{00000000-9F66-413B-8AD0-F141CE924ABB}"/>
            </c:ext>
          </c:extLst>
        </c:ser>
        <c:ser>
          <c:idx val="1"/>
          <c:order val="1"/>
          <c:tx>
            <c:strRef>
              <c:f>Sheet6!$D$1</c:f>
              <c:strCache>
                <c:ptCount val="1"/>
                <c:pt idx="0">
                  <c:v>Men</c:v>
                </c:pt>
              </c:strCache>
            </c:strRef>
          </c:tx>
          <c:spPr>
            <a:solidFill>
              <a:schemeClr val="accent2"/>
            </a:solidFill>
            <a:ln>
              <a:noFill/>
            </a:ln>
            <a:effectLst/>
          </c:spPr>
          <c:invertIfNegative val="0"/>
          <c:cat>
            <c:strRef>
              <c:f>Sheet6!$B$2:$B$9</c:f>
              <c:strCache>
                <c:ptCount val="8"/>
                <c:pt idx="0">
                  <c:v>SU</c:v>
                </c:pt>
                <c:pt idx="1">
                  <c:v>IE</c:v>
                </c:pt>
                <c:pt idx="2">
                  <c:v>IV</c:v>
                </c:pt>
                <c:pt idx="3">
                  <c:v>MH</c:v>
                </c:pt>
                <c:pt idx="4">
                  <c:v>HF</c:v>
                </c:pt>
                <c:pt idx="5">
                  <c:v>ØK</c:v>
                </c:pt>
                <c:pt idx="6">
                  <c:v>NV</c:v>
                </c:pt>
                <c:pt idx="7">
                  <c:v>AD</c:v>
                </c:pt>
              </c:strCache>
            </c:strRef>
          </c:cat>
          <c:val>
            <c:numRef>
              <c:f>Sheet6!$D$2:$D$9</c:f>
              <c:numCache>
                <c:formatCode>General</c:formatCode>
                <c:ptCount val="8"/>
                <c:pt idx="0">
                  <c:v>2540</c:v>
                </c:pt>
                <c:pt idx="1">
                  <c:v>5780</c:v>
                </c:pt>
                <c:pt idx="2">
                  <c:v>4589</c:v>
                </c:pt>
                <c:pt idx="3">
                  <c:v>1367</c:v>
                </c:pt>
                <c:pt idx="4">
                  <c:v>1822</c:v>
                </c:pt>
                <c:pt idx="5">
                  <c:v>2433</c:v>
                </c:pt>
                <c:pt idx="6">
                  <c:v>1653</c:v>
                </c:pt>
                <c:pt idx="7">
                  <c:v>577</c:v>
                </c:pt>
              </c:numCache>
            </c:numRef>
          </c:val>
          <c:extLst>
            <c:ext xmlns:c16="http://schemas.microsoft.com/office/drawing/2014/chart" uri="{C3380CC4-5D6E-409C-BE32-E72D297353CC}">
              <c16:uniqueId val="{00000001-9F66-413B-8AD0-F141CE924ABB}"/>
            </c:ext>
          </c:extLst>
        </c:ser>
        <c:dLbls>
          <c:showLegendKey val="0"/>
          <c:showVal val="0"/>
          <c:showCatName val="0"/>
          <c:showSerName val="0"/>
          <c:showPercent val="0"/>
          <c:showBubbleSize val="0"/>
        </c:dLbls>
        <c:gapWidth val="150"/>
        <c:overlap val="100"/>
        <c:axId val="1113845832"/>
        <c:axId val="625931296"/>
      </c:barChart>
      <c:catAx>
        <c:axId val="11138458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25931296"/>
        <c:crosses val="autoZero"/>
        <c:auto val="1"/>
        <c:lblAlgn val="ctr"/>
        <c:lblOffset val="100"/>
        <c:noMultiLvlLbl val="0"/>
      </c:catAx>
      <c:valAx>
        <c:axId val="62593129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1384583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6C20C35-9C67-3B47-B190-029A9B418F3A}" type="datetimeFigureOut">
              <a:rPr lang="nb-NO" smtClean="0"/>
              <a:t>25.08.2020</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E85B380-F4FA-2F49-BEA7-ADF69B500410}" type="slidenum">
              <a:rPr lang="nb-NO" smtClean="0"/>
              <a:t>‹#›</a:t>
            </a:fld>
            <a:endParaRPr lang="nb-NO"/>
          </a:p>
        </p:txBody>
      </p:sp>
    </p:spTree>
    <p:extLst>
      <p:ext uri="{BB962C8B-B14F-4D97-AF65-F5344CB8AC3E}">
        <p14:creationId xmlns:p14="http://schemas.microsoft.com/office/powerpoint/2010/main" val="5070525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8" Type="http://schemas.openxmlformats.org/officeDocument/2006/relationships/hyperlink" Target="http://dbh.nsd.uib.no/statistikk/rapport.action?visningId=124&amp;visKode=false&amp;columns=arstall&amp;hier=insttype!9!instkode!9!fakkode!9!ufakkode!9!progkode&amp;formel=222&amp;index=4&amp;sti=Universiteter!9!Norges%20teknisk-naturvitenskapelige%20universitet!9!Fakultet%20for%20&#248;konomi&amp;param=arstall=2017!9!semester=3!9!dep_id=1!9!kategori=S!9!insttype=11!9!instkode=1150!9!fakkode=230" TargetMode="External"/><Relationship Id="rId3" Type="http://schemas.openxmlformats.org/officeDocument/2006/relationships/hyperlink" Target="http://dbh.nsd.uib.no/statistikk/rapport.action?visningId=124&amp;visKode=false&amp;columns=arstall&amp;hier=insttype!9!instkode!9!fakkode!9!ufakkode!9!progkode&amp;formel=222&amp;index=4&amp;sti=Universiteter!9!Norges%20teknisk-naturvitenskapelige%20universitet!9!Fakultet%20for%20samfunns-%20og%20utdanningsvitenskap&amp;param=arstall=2017!9!semester=3!9!dep_id=1!9!kategori=S!9!insttype=11!9!instkode=1150!9!fakkode=210" TargetMode="External"/><Relationship Id="rId7" Type="http://schemas.openxmlformats.org/officeDocument/2006/relationships/hyperlink" Target="http://dbh.nsd.uib.no/statistikk/rapport.action?visningId=124&amp;visKode=false&amp;columns=arstall&amp;hier=insttype!9!instkode!9!fakkode!9!ufakkode!9!progkode&amp;formel=222&amp;index=4&amp;sti=Universiteter!9!Norges%20teknisk-naturvitenskapelige%20universitet!9!Det%20humanistiske%20fakultet&amp;param=arstall=2017!9!semester=3!9!dep_id=1!9!kategori=S!9!insttype=11!9!instkode=1150!9!fakkode=220" TargetMode="External"/><Relationship Id="rId2" Type="http://schemas.openxmlformats.org/officeDocument/2006/relationships/slide" Target="../slides/slide5.xml"/><Relationship Id="rId1" Type="http://schemas.openxmlformats.org/officeDocument/2006/relationships/notesMaster" Target="../notesMasters/notesMaster1.xml"/><Relationship Id="rId6" Type="http://schemas.openxmlformats.org/officeDocument/2006/relationships/hyperlink" Target="http://dbh.nsd.uib.no/statistikk/rapport.action?visningId=124&amp;visKode=false&amp;columns=arstall&amp;hier=insttype!9!instkode!9!fakkode!9!ufakkode!9!progkode&amp;formel=222&amp;index=4&amp;sti=Universiteter!9!Norges%20teknisk-naturvitenskapelige%20universitet!9!Fakultet%20for%20medisin%20og%20helsevitenskap&amp;param=arstall=2017!9!semester=3!9!dep_id=1!9!kategori=S!9!insttype=11!9!instkode=1150!9!fakkode=250" TargetMode="External"/><Relationship Id="rId11" Type="http://schemas.openxmlformats.org/officeDocument/2006/relationships/hyperlink" Target="http://dbh.nsd.uib.no/statistikk/rapport.action?visningId=124&amp;visKode=false&amp;columns=arstall&amp;hier=insttype!9!instkode!9!fakkode!9!ufakkode!9!progkode&amp;formel=222&amp;index=4&amp;sti=Universiteter!9!Norges%20teknisk-naturvitenskapelige%20universitet!9!NTNU%20(uspesifisert%20underenhet)&amp;param=arstall=2017!9!semester=3!9!dep_id=1!9!kategori=S!9!insttype=11!9!instkode=1150!9!fakkode=000" TargetMode="External"/><Relationship Id="rId5" Type="http://schemas.openxmlformats.org/officeDocument/2006/relationships/hyperlink" Target="http://dbh.nsd.uib.no/statistikk/rapport.action?visningId=124&amp;visKode=false&amp;columns=arstall&amp;hier=insttype!9!instkode!9!fakkode!9!ufakkode!9!progkode&amp;formel=222&amp;index=4&amp;sti=Universiteter!9!Norges%20teknisk-naturvitenskapelige%20universitet!9!Fakultet%20for%20ingeni&#248;rvitenskap&amp;param=arstall=2017!9!semester=3!9!dep_id=1!9!kategori=S!9!insttype=11!9!instkode=1150!9!fakkode=271" TargetMode="External"/><Relationship Id="rId10" Type="http://schemas.openxmlformats.org/officeDocument/2006/relationships/hyperlink" Target="http://dbh.nsd.uib.no/statistikk/rapport.action?visningId=124&amp;visKode=false&amp;columns=arstall&amp;hier=insttype!9!instkode!9!fakkode!9!ufakkode!9!progkode&amp;formel=222&amp;index=4&amp;sti=Universiteter!9!Norges%20teknisk-naturvitenskapelige%20universitet!9!Fakultet%20for%20arkitektur%20og%20design&amp;param=arstall=2017!9!semester=3!9!dep_id=1!9!kategori=S!9!insttype=11!9!instkode=1150!9!fakkode=274" TargetMode="External"/><Relationship Id="rId4" Type="http://schemas.openxmlformats.org/officeDocument/2006/relationships/hyperlink" Target="http://dbh.nsd.uib.no/statistikk/rapport.action?visningId=124&amp;visKode=false&amp;columns=arstall&amp;hier=insttype!9!instkode!9!fakkode!9!ufakkode!9!progkode&amp;formel=222&amp;index=4&amp;sti=Universiteter!9!Norges%20teknisk-naturvitenskapelige%20universitet!9!Fakultet%20for%20informasjonsteknologi%20og%20elektroteknikk&amp;param=arstall=2017!9!semester=3!9!dep_id=1!9!kategori=S!9!insttype=11!9!instkode=1150!9!fakkode=273" TargetMode="External"/><Relationship Id="rId9" Type="http://schemas.openxmlformats.org/officeDocument/2006/relationships/hyperlink" Target="http://dbh.nsd.uib.no/statistikk/rapport.action?visningId=124&amp;visKode=false&amp;columns=arstall&amp;hier=insttype!9!instkode!9!fakkode!9!ufakkode!9!progkode&amp;formel=222&amp;index=4&amp;sti=Universiteter!9!Norges%20teknisk-naturvitenskapelige%20universitet!9!Fakultet%20for%20naturvitenskap&amp;param=arstall=2017!9!semester=3!9!dep_id=1!9!kategori=S!9!insttype=11!9!instkode=1150!9!fakkode=272" TargetMode="Externa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defRPr b="0" i="0"/>
            </a:pPr>
            <a:endParaRPr lang="nb-NO"/>
          </a:p>
        </p:txBody>
      </p:sp>
      <p:sp>
        <p:nvSpPr>
          <p:cNvPr id="4" name="Plassholder for lysbildenummer 3"/>
          <p:cNvSpPr>
            <a:spLocks noGrp="1"/>
          </p:cNvSpPr>
          <p:nvPr>
            <p:ph type="sldNum" sz="quarter" idx="10"/>
          </p:nvPr>
        </p:nvSpPr>
        <p:spPr/>
        <p:txBody>
          <a:bodyPr/>
          <a:lstStyle/>
          <a:p>
            <a:pPr>
              <a:defRPr b="0" i="0"/>
            </a:pPr>
            <a:fld id="{DBF6C24A-1BE1-4D28-AAAB-98AFFAE32308}" type="slidenum">
              <a:rPr lang="nb-NO" smtClean="0"/>
              <a:t>2</a:t>
            </a:fld>
            <a:endParaRPr lang="nb-NO"/>
          </a:p>
        </p:txBody>
      </p:sp>
    </p:spTree>
    <p:extLst>
      <p:ext uri="{BB962C8B-B14F-4D97-AF65-F5344CB8AC3E}">
        <p14:creationId xmlns:p14="http://schemas.microsoft.com/office/powerpoint/2010/main" val="30000905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defRPr b="0" i="0"/>
            </a:pPr>
            <a:r>
              <a:rPr lang="2057"/>
              <a:t>NTNU Teaching Excellence is a strategic initiative aimed at helping NTNU to achieve its goal of providing education reflecting quality at a high international level. This requires long-term and systematic efforts to develop and strengthen teaching skills and quality. </a:t>
            </a:r>
          </a:p>
          <a:p>
            <a:pPr>
              <a:defRPr b="0" i="0"/>
            </a:pPr>
            <a:endParaRPr lang="nb-NO"/>
          </a:p>
          <a:p>
            <a:pPr>
              <a:defRPr b="0" i="0"/>
            </a:pPr>
            <a:r>
              <a:rPr lang="2057"/>
              <a:t>NTNU Teaching Excellence was established in 2015 as a superstructure over several initiatives promoting development of innovative teaching, learning and assessment methods.The aim of the initiatives is to improve students’ learning outcomes. </a:t>
            </a:r>
          </a:p>
          <a:p>
            <a:pPr>
              <a:defRPr b="0" i="0"/>
            </a:pPr>
            <a:endParaRPr lang="nb-NO"/>
          </a:p>
          <a:p>
            <a:pPr>
              <a:defRPr b="0" i="0"/>
            </a:pPr>
            <a:endParaRPr lang="en-US"/>
          </a:p>
        </p:txBody>
      </p:sp>
      <p:sp>
        <p:nvSpPr>
          <p:cNvPr id="4" name="Plassholder for lysbildenummer 3"/>
          <p:cNvSpPr>
            <a:spLocks noGrp="1"/>
          </p:cNvSpPr>
          <p:nvPr>
            <p:ph type="sldNum" sz="quarter" idx="10"/>
          </p:nvPr>
        </p:nvSpPr>
        <p:spPr/>
        <p:txBody>
          <a:bodyPr/>
          <a:lstStyle/>
          <a:p>
            <a:pPr>
              <a:defRPr b="0" i="0"/>
            </a:pPr>
            <a:fld id="{56037617-B2A1-4353-8239-3D62F6F363DD}" type="slidenum">
              <a:rPr lang="nb-NO" smtClean="0"/>
              <a:t>12</a:t>
            </a:fld>
            <a:endParaRPr lang="nb-NO"/>
          </a:p>
        </p:txBody>
      </p:sp>
    </p:spTree>
    <p:extLst>
      <p:ext uri="{BB962C8B-B14F-4D97-AF65-F5344CB8AC3E}">
        <p14:creationId xmlns:p14="http://schemas.microsoft.com/office/powerpoint/2010/main" val="11384481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defRPr b="0" i="0"/>
            </a:pPr>
            <a:r>
              <a:rPr lang="2057"/>
              <a:t>Photos: https://www.ntnu.edu/excited og https://www.ntnu.no/toppundervisning/it-i-utdanning</a:t>
            </a:r>
          </a:p>
        </p:txBody>
      </p:sp>
      <p:sp>
        <p:nvSpPr>
          <p:cNvPr id="4" name="Plassholder for lysbildenummer 3"/>
          <p:cNvSpPr>
            <a:spLocks noGrp="1"/>
          </p:cNvSpPr>
          <p:nvPr>
            <p:ph type="sldNum" sz="quarter" idx="10"/>
          </p:nvPr>
        </p:nvSpPr>
        <p:spPr/>
        <p:txBody>
          <a:bodyPr/>
          <a:lstStyle/>
          <a:p>
            <a:pPr>
              <a:defRPr b="0" i="0"/>
            </a:pPr>
            <a:fld id="{224D6D1F-FC5C-4DE0-8E39-AEDD246D0E13}" type="slidenum">
              <a:rPr lang="nb-NO" smtClean="0"/>
              <a:t>13</a:t>
            </a:fld>
            <a:endParaRPr lang="nb-NO"/>
          </a:p>
        </p:txBody>
      </p:sp>
    </p:spTree>
    <p:extLst>
      <p:ext uri="{BB962C8B-B14F-4D97-AF65-F5344CB8AC3E}">
        <p14:creationId xmlns:p14="http://schemas.microsoft.com/office/powerpoint/2010/main" val="4366350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defRPr b="0" i="0"/>
            </a:pPr>
            <a:endParaRPr lang="nb-NO"/>
          </a:p>
        </p:txBody>
      </p:sp>
      <p:sp>
        <p:nvSpPr>
          <p:cNvPr id="4" name="Plassholder for lysbildenummer 3"/>
          <p:cNvSpPr>
            <a:spLocks noGrp="1"/>
          </p:cNvSpPr>
          <p:nvPr>
            <p:ph type="sldNum" sz="quarter" idx="10"/>
          </p:nvPr>
        </p:nvSpPr>
        <p:spPr/>
        <p:txBody>
          <a:bodyPr/>
          <a:lstStyle/>
          <a:p>
            <a:pPr>
              <a:defRPr b="0" i="0"/>
            </a:pPr>
            <a:fld id="{EE1A9E48-4A7C-4B46-A48C-246B2F7BD14C}" type="slidenum">
              <a:rPr lang="nb-NO" smtClean="0"/>
              <a:t>14</a:t>
            </a:fld>
            <a:endParaRPr lang="nb-NO"/>
          </a:p>
        </p:txBody>
      </p:sp>
    </p:spTree>
    <p:extLst>
      <p:ext uri="{BB962C8B-B14F-4D97-AF65-F5344CB8AC3E}">
        <p14:creationId xmlns:p14="http://schemas.microsoft.com/office/powerpoint/2010/main" val="3220365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defRPr b="0" i="0"/>
            </a:pPr>
            <a:r>
              <a:rPr lang="2057" sz="1200" b="1"/>
              <a:t>Quality in assessment </a:t>
            </a:r>
            <a:r>
              <a:rPr lang="2057" sz="1200" b="0"/>
              <a:t>– closer to reality with tools and forms of expression that reflect teaching and working life </a:t>
            </a:r>
          </a:p>
          <a:p>
            <a:pPr>
              <a:defRPr b="0" i="0"/>
            </a:pPr>
            <a:r>
              <a:rPr lang="2057" sz="1200" b="0" i="0" kern="1200">
                <a:solidFill>
                  <a:schemeClr val="tx1"/>
                </a:solidFill>
                <a:latin typeface="+mn-lt"/>
                <a:ea typeface="+mn-ea"/>
                <a:cs typeface="+mn-cs"/>
              </a:rPr>
              <a:t>We have conducted digital written exams supported by:</a:t>
            </a:r>
          </a:p>
          <a:p>
            <a:pPr marL="171450" indent="-171450">
              <a:buFont typeface="Arial" panose="020B0604020202020204" pitchFamily="34" charset="0"/>
              <a:buChar char="•"/>
              <a:defRPr b="0" i="0"/>
            </a:pPr>
            <a:r>
              <a:rPr lang="2057" sz="1200" b="0" i="0" kern="1200">
                <a:solidFill>
                  <a:schemeClr val="tx1"/>
                </a:solidFill>
                <a:latin typeface="+mn-lt"/>
                <a:ea typeface="+mn-ea"/>
                <a:cs typeface="+mn-cs"/>
              </a:rPr>
              <a:t>The LingIT package (tool adapted to special needs)</a:t>
            </a:r>
          </a:p>
          <a:p>
            <a:pPr marL="171450" indent="-171450">
              <a:buFont typeface="Arial" panose="020B0604020202020204" pitchFamily="34" charset="0"/>
              <a:buChar char="•"/>
              <a:defRPr b="0" i="0"/>
            </a:pPr>
            <a:r>
              <a:rPr lang="2057" sz="1200" b="0" i="0" kern="1200">
                <a:solidFill>
                  <a:schemeClr val="tx1"/>
                </a:solidFill>
                <a:latin typeface="+mn-lt"/>
                <a:ea typeface="+mn-ea"/>
                <a:cs typeface="+mn-cs"/>
              </a:rPr>
              <a:t>Office support: Word and Excel</a:t>
            </a:r>
          </a:p>
          <a:p>
            <a:pPr marL="171450" indent="-171450">
              <a:buFont typeface="Arial" panose="020B0604020202020204" pitchFamily="34" charset="0"/>
              <a:buChar char="•"/>
              <a:defRPr b="0" i="0"/>
            </a:pPr>
            <a:r>
              <a:rPr lang="2057" sz="1200" b="0" i="0" kern="1200">
                <a:solidFill>
                  <a:schemeClr val="tx1"/>
                </a:solidFill>
                <a:latin typeface="+mn-lt"/>
                <a:ea typeface="+mn-ea"/>
                <a:cs typeface="+mn-cs"/>
              </a:rPr>
              <a:t>Various tools for drawing, design and modelling: Solidworks, Autodesk AutoCAD 17, Autodesk Dynamo 18, Autodesk Robot 18, Plaxis 2D, </a:t>
            </a:r>
          </a:p>
          <a:p>
            <a:pPr marL="0" indent="0">
              <a:buFont typeface="Arial" panose="020B0604020202020204" pitchFamily="34" charset="0"/>
              <a:buNone/>
              <a:defRPr b="0" i="0"/>
            </a:pPr>
            <a:endParaRPr lang="nb-NO" sz="1200" b="0" i="0" kern="1200">
              <a:solidFill>
                <a:schemeClr val="tx1"/>
              </a:solidFill>
              <a:latin typeface="+mn-lt"/>
              <a:ea typeface="+mn-ea"/>
              <a:cs typeface="+mn-cs"/>
            </a:endParaRPr>
          </a:p>
          <a:p>
            <a:pPr marL="0" indent="0">
              <a:buFont typeface="Arial" panose="020B0604020202020204" pitchFamily="34" charset="0"/>
              <a:buNone/>
              <a:defRPr b="0" i="0"/>
            </a:pPr>
            <a:r>
              <a:rPr lang="2057" sz="1200" b="0" i="0" kern="1200">
                <a:solidFill>
                  <a:schemeClr val="tx1"/>
                </a:solidFill>
                <a:latin typeface="+mn-lt"/>
                <a:ea typeface="+mn-ea"/>
                <a:cs typeface="+mn-cs"/>
              </a:rPr>
              <a:t>We use multimedia for a richer form of expression. Examples include:</a:t>
            </a:r>
          </a:p>
          <a:p>
            <a:pPr marL="171450" indent="-171450">
              <a:buFont typeface="Arial" panose="020B0604020202020204" pitchFamily="34" charset="0"/>
              <a:buChar char="•"/>
              <a:defRPr b="0" i="0"/>
            </a:pPr>
            <a:r>
              <a:rPr lang="2057" sz="1200" b="0" i="0" kern="1200">
                <a:solidFill>
                  <a:schemeClr val="tx1"/>
                </a:solidFill>
                <a:latin typeface="+mn-lt"/>
                <a:ea typeface="+mn-ea"/>
                <a:cs typeface="+mn-cs"/>
              </a:rPr>
              <a:t>Video for sign language interpreters where they both submit videos as an assignment and film themselves during exams</a:t>
            </a:r>
          </a:p>
          <a:p>
            <a:pPr marL="171450" indent="-171450">
              <a:buFont typeface="Arial" panose="020B0604020202020204" pitchFamily="34" charset="0"/>
              <a:buChar char="•"/>
              <a:defRPr b="0" i="0"/>
            </a:pPr>
            <a:r>
              <a:rPr lang="2057" sz="1200" b="0" i="0" kern="1200">
                <a:solidFill>
                  <a:schemeClr val="tx1"/>
                </a:solidFill>
                <a:latin typeface="+mn-lt"/>
                <a:ea typeface="+mn-ea"/>
                <a:cs typeface="+mn-cs"/>
              </a:rPr>
              <a:t>Music for music education, including “listening tests”</a:t>
            </a:r>
          </a:p>
          <a:p>
            <a:pPr marL="171450" indent="-171450">
              <a:buFont typeface="Arial" panose="020B0604020202020204" pitchFamily="34" charset="0"/>
              <a:buChar char="•"/>
              <a:defRPr b="0" i="0"/>
            </a:pPr>
            <a:r>
              <a:rPr lang="2057" sz="1200" b="0" i="0" kern="1200">
                <a:solidFill>
                  <a:schemeClr val="tx1"/>
                </a:solidFill>
                <a:latin typeface="+mn-lt"/>
                <a:ea typeface="+mn-ea"/>
                <a:cs typeface="+mn-cs"/>
              </a:rPr>
              <a:t>Colour images that can be used interactively as examination questions</a:t>
            </a:r>
          </a:p>
          <a:p>
            <a:pPr marL="171450" indent="-171450">
              <a:buFont typeface="Arial" panose="020B0604020202020204" pitchFamily="34" charset="0"/>
              <a:buChar char="•"/>
              <a:defRPr b="0" i="0"/>
            </a:pPr>
            <a:endParaRPr lang="nb-NO" sz="1200" b="0" i="0" kern="1200">
              <a:solidFill>
                <a:schemeClr val="tx1"/>
              </a:solidFill>
              <a:latin typeface="+mn-lt"/>
              <a:ea typeface="+mn-ea"/>
              <a:cs typeface="+mn-cs"/>
            </a:endParaRPr>
          </a:p>
          <a:p>
            <a:pPr marL="0" indent="0">
              <a:buFont typeface="Arial" panose="020B0604020202020204" pitchFamily="34" charset="0"/>
              <a:buNone/>
              <a:defRPr b="0" i="0"/>
            </a:pPr>
            <a:r>
              <a:rPr lang="2057" sz="1200" b="0" i="0" kern="1200">
                <a:solidFill>
                  <a:schemeClr val="tx1"/>
                </a:solidFill>
                <a:latin typeface="+mn-lt"/>
                <a:ea typeface="+mn-ea"/>
                <a:cs typeface="+mn-cs"/>
              </a:rPr>
              <a:t>We have had some continuous assessments in digital form, which are relatively low-cost in that they often (primarily) have automatic grading or are in the form of assignments/shorter take-home examinations.</a:t>
            </a:r>
          </a:p>
          <a:p>
            <a:pPr marL="0" indent="0">
              <a:buFont typeface="Arial" panose="020B0604020202020204" pitchFamily="34" charset="0"/>
              <a:buNone/>
              <a:defRPr b="0" i="0"/>
            </a:pPr>
            <a:endParaRPr lang="nb-NO" sz="1200" b="0" i="0" kern="1200" baseline="0">
              <a:solidFill>
                <a:schemeClr val="tx1"/>
              </a:solidFill>
              <a:latin typeface="+mn-lt"/>
              <a:ea typeface="+mn-ea"/>
              <a:cs typeface="+mn-cs"/>
            </a:endParaRPr>
          </a:p>
          <a:p>
            <a:pPr>
              <a:defRPr b="0" i="0"/>
            </a:pPr>
            <a:r>
              <a:rPr lang="2057" sz="1200" b="0" i="0" kern="1200" baseline="0">
                <a:latin typeface="+mn-lt"/>
                <a:ea typeface="+mn-ea"/>
                <a:cs typeface="+mn-cs"/>
              </a:rPr>
              <a:t>Photo 1 was taken by </a:t>
            </a:r>
            <a:r>
              <a:rPr lang="2057" err="1"/>
              <a:t>Arve</a:t>
            </a:r>
            <a:r>
              <a:rPr lang="2057"/>
              <a:t> Bremseth</a:t>
            </a:r>
            <a:r>
              <a:rPr lang="2057" sz="1200" b="0" i="0" kern="1200" baseline="0">
                <a:latin typeface="+mn-lt"/>
                <a:ea typeface="+mn-ea"/>
                <a:cs typeface="+mn-cs"/>
              </a:rPr>
              <a:t> at the IT Division. The picture shows digital exams </a:t>
            </a:r>
            <a:r>
              <a:rPr lang="2057"/>
              <a:t>at Sluppen.</a:t>
            </a:r>
            <a:endParaRPr lang="2057" sz="1200" b="0" i="0" kern="1200" baseline="0">
              <a:latin typeface="+mn-lt"/>
              <a:cs typeface="Calibri"/>
            </a:endParaRPr>
          </a:p>
          <a:p>
            <a:pPr marL="0" indent="0">
              <a:buFont typeface="Arial" panose="020B0604020202020204" pitchFamily="34" charset="0"/>
              <a:buNone/>
              <a:defRPr b="0" i="0"/>
            </a:pPr>
            <a:r>
              <a:rPr lang="2057" sz="1200" b="0" i="0" kern="1200" baseline="0">
                <a:solidFill>
                  <a:schemeClr val="tx1"/>
                </a:solidFill>
                <a:latin typeface="+mn-lt"/>
                <a:ea typeface="+mn-ea"/>
                <a:cs typeface="+mn-cs"/>
              </a:rPr>
              <a:t>The last two pictures here are from ntnu.no/bilder. They illustrate the growing diversity in assessment possibilities that the use of multimedia and 3rd-party software can provide. </a:t>
            </a:r>
          </a:p>
          <a:p>
            <a:pPr marL="0" indent="0">
              <a:buFont typeface="Arial" panose="020B0604020202020204" pitchFamily="34" charset="0"/>
              <a:buNone/>
              <a:defRPr b="0" i="0"/>
            </a:pPr>
            <a:endParaRPr lang="nb-NO" sz="1200" b="0" i="0" kern="1200" baseline="0">
              <a:solidFill>
                <a:schemeClr val="tx1"/>
              </a:solidFill>
              <a:latin typeface="+mn-lt"/>
              <a:ea typeface="+mn-ea"/>
              <a:cs typeface="+mn-cs"/>
            </a:endParaRPr>
          </a:p>
          <a:p>
            <a:pPr marL="0" indent="0">
              <a:buFont typeface="Arial" panose="020B0604020202020204" pitchFamily="34" charset="0"/>
              <a:buNone/>
              <a:defRPr b="0" i="0"/>
            </a:pPr>
            <a:r>
              <a:rPr lang="2057" sz="1200" b="1" i="0" kern="1200" baseline="0">
                <a:solidFill>
                  <a:schemeClr val="tx1"/>
                </a:solidFill>
                <a:latin typeface="+mn-lt"/>
                <a:ea typeface="+mn-ea"/>
                <a:cs typeface="+mn-cs"/>
              </a:rPr>
              <a:t>Benefits of digital assessment:</a:t>
            </a:r>
          </a:p>
          <a:p>
            <a:pPr marL="171450" indent="-171450">
              <a:buFont typeface="Arial" panose="020B0604020202020204" pitchFamily="34" charset="0"/>
              <a:buChar char="•"/>
              <a:defRPr b="0" i="0"/>
            </a:pPr>
            <a:r>
              <a:rPr lang="2057" sz="1200" b="0" i="0" kern="1200" baseline="0">
                <a:solidFill>
                  <a:schemeClr val="tx1"/>
                </a:solidFill>
                <a:latin typeface="+mn-lt"/>
                <a:ea typeface="+mn-ea"/>
                <a:cs typeface="+mn-cs"/>
              </a:rPr>
              <a:t>Quality of administrative procedures – digital workflow reduces the number of manual errors</a:t>
            </a:r>
          </a:p>
          <a:p>
            <a:pPr marL="171450" indent="-171450">
              <a:buFont typeface="Arial" panose="020B0604020202020204" pitchFamily="34" charset="0"/>
              <a:buChar char="•"/>
              <a:defRPr b="0" i="0"/>
            </a:pPr>
            <a:r>
              <a:rPr lang="2057" sz="1200" b="0" i="0" kern="1200" baseline="0">
                <a:solidFill>
                  <a:schemeClr val="tx1"/>
                </a:solidFill>
                <a:latin typeface="+mn-lt"/>
                <a:ea typeface="+mn-ea"/>
                <a:cs typeface="+mn-cs"/>
              </a:rPr>
              <a:t>Modernization – digitalization of assessment and work tools</a:t>
            </a:r>
          </a:p>
          <a:p>
            <a:pPr marL="171450" indent="-171450">
              <a:buFont typeface="Arial" panose="020B0604020202020204" pitchFamily="34" charset="0"/>
              <a:buChar char="•"/>
              <a:defRPr b="0" i="0"/>
            </a:pPr>
            <a:r>
              <a:rPr lang="2057" sz="1200" b="0" i="0" kern="1200" baseline="0">
                <a:solidFill>
                  <a:schemeClr val="tx1"/>
                </a:solidFill>
                <a:latin typeface="+mn-lt"/>
                <a:ea typeface="+mn-ea"/>
                <a:cs typeface="+mn-cs"/>
              </a:rPr>
              <a:t>Standardization and efficiency – coordination and digitalization of solutions and processes towards a more effective NTNU</a:t>
            </a:r>
          </a:p>
          <a:p>
            <a:pPr>
              <a:defRPr b="0" i="0"/>
            </a:pPr>
            <a:endParaRPr lang="nb-NO" sz="1200"/>
          </a:p>
          <a:p>
            <a:pPr>
              <a:defRPr b="0" i="0"/>
            </a:pPr>
            <a:r>
              <a:rPr lang="2057" sz="1200"/>
              <a:t>Total exams written at NTNU (both traditional and digital): 165</a:t>
            </a:r>
            <a:r>
              <a:rPr lang="en-GB" sz="1200"/>
              <a:t> 000</a:t>
            </a:r>
            <a:r>
              <a:rPr lang="2057" sz="1200"/>
              <a:t> consisting of: 143</a:t>
            </a:r>
            <a:r>
              <a:rPr lang="en-GB" sz="1200"/>
              <a:t> 000</a:t>
            </a:r>
            <a:r>
              <a:rPr lang="2057" sz="1200"/>
              <a:t> in Trondheim, 12</a:t>
            </a:r>
            <a:r>
              <a:rPr lang="en-GB" sz="1200"/>
              <a:t> 000</a:t>
            </a:r>
            <a:r>
              <a:rPr lang="2057" sz="1200"/>
              <a:t> in Ålesund, 10</a:t>
            </a:r>
            <a:r>
              <a:rPr lang="en-GB" sz="1200"/>
              <a:t> 000</a:t>
            </a:r>
            <a:r>
              <a:rPr lang="2057" sz="1200"/>
              <a:t> in Gjøvik</a:t>
            </a:r>
          </a:p>
        </p:txBody>
      </p:sp>
      <p:sp>
        <p:nvSpPr>
          <p:cNvPr id="4" name="Plassholder for lysbildenummer 3"/>
          <p:cNvSpPr>
            <a:spLocks noGrp="1"/>
          </p:cNvSpPr>
          <p:nvPr>
            <p:ph type="sldNum" sz="quarter" idx="10"/>
          </p:nvPr>
        </p:nvSpPr>
        <p:spPr/>
        <p:txBody>
          <a:bodyPr/>
          <a:lstStyle/>
          <a:p>
            <a:pPr>
              <a:defRPr b="0" i="0"/>
            </a:pPr>
            <a:fld id="{145895DE-B0D1-4DE2-AA8E-9F3EFD22CF6C}" type="slidenum">
              <a:rPr lang="nb-NO" smtClean="0"/>
              <a:t>15</a:t>
            </a:fld>
            <a:endParaRPr lang="nb-NO"/>
          </a:p>
        </p:txBody>
      </p:sp>
    </p:spTree>
    <p:extLst>
      <p:ext uri="{BB962C8B-B14F-4D97-AF65-F5344CB8AC3E}">
        <p14:creationId xmlns:p14="http://schemas.microsoft.com/office/powerpoint/2010/main" val="9692582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defRPr b="0" i="0"/>
            </a:pPr>
            <a:r>
              <a:rPr lang="2057" sz="1200" b="0" i="0" kern="1200">
                <a:solidFill>
                  <a:schemeClr val="tx1"/>
                </a:solidFill>
                <a:latin typeface="+mn-lt"/>
                <a:ea typeface="+mn-ea"/>
                <a:cs typeface="+mn-cs"/>
              </a:rPr>
              <a:t>NTNU DRIVE wants to share and develop knowledge about how new technologies and digital services can help to improve the quality of teaching and learning. </a:t>
            </a:r>
          </a:p>
          <a:p>
            <a:pPr>
              <a:defRPr b="0" i="0"/>
            </a:pPr>
            <a:endParaRPr lang="nb-NO" sz="1200" b="0" i="0" kern="1200">
              <a:solidFill>
                <a:schemeClr val="tx1"/>
              </a:solidFill>
              <a:latin typeface="+mn-lt"/>
              <a:ea typeface="+mn-ea"/>
              <a:cs typeface="+mn-cs"/>
            </a:endParaRPr>
          </a:p>
          <a:p>
            <a:pPr>
              <a:defRPr b="0" i="0"/>
            </a:pPr>
            <a:r>
              <a:rPr lang="2057" sz="1200" b="0" i="0" kern="1200">
                <a:solidFill>
                  <a:schemeClr val="tx1"/>
                </a:solidFill>
                <a:latin typeface="+mn-lt"/>
                <a:ea typeface="+mn-ea"/>
                <a:cs typeface="+mn-cs"/>
              </a:rPr>
              <a:t>Good teaching depends on sound skills in the subject area as well as knowledge about how learning takes place, how learning processes are organized and how competence is assessed. Good teaching enables variation and adaptation in the development of students’ knowledge, skills and attitudes in academic and relevant contexts. Good teaching uses new technologies and digital services to encourage cooperation and learning, and is adapted to our digitalized society. Changing the way we teach and organize learning processes requires motivation, attention and not least time. For NTNU to develop new understanding and practices in teaching at the individual department or programme of study, systematic collaboration over time will be needed. </a:t>
            </a:r>
          </a:p>
          <a:p>
            <a:pPr>
              <a:defRPr b="0" i="0"/>
            </a:pPr>
            <a:endParaRPr lang="nb-NO" sz="1200" b="0" i="0" kern="1200">
              <a:solidFill>
                <a:schemeClr val="tx1"/>
              </a:solidFill>
              <a:latin typeface="+mn-lt"/>
              <a:ea typeface="+mn-ea"/>
              <a:cs typeface="+mn-cs"/>
            </a:endParaRPr>
          </a:p>
          <a:p>
            <a:pPr>
              <a:defRPr b="0" i="0"/>
            </a:pPr>
            <a:r>
              <a:rPr lang="2057" sz="1200" b="0" i="0" kern="1200">
                <a:solidFill>
                  <a:schemeClr val="tx1"/>
                </a:solidFill>
                <a:latin typeface="+mn-lt"/>
                <a:ea typeface="+mn-ea"/>
                <a:cs typeface="+mn-cs"/>
              </a:rPr>
              <a:t>NTNU DRIVE is a strategic initiative that aims to support teaching staff, heads of departments and heads of study programmes who want to develop digital skills in several ways:</a:t>
            </a:r>
          </a:p>
          <a:p>
            <a:pPr marL="171450" indent="-171450">
              <a:buFont typeface="Arial" panose="020B0604020202020204" pitchFamily="34" charset="0"/>
              <a:buChar char="•"/>
              <a:defRPr b="0" i="0"/>
            </a:pPr>
            <a:r>
              <a:rPr lang="2057" sz="1200" b="0" i="0" kern="1200">
                <a:solidFill>
                  <a:schemeClr val="tx1"/>
                </a:solidFill>
                <a:latin typeface="+mn-lt"/>
                <a:ea typeface="+mn-ea"/>
                <a:cs typeface="+mn-cs"/>
              </a:rPr>
              <a:t>Courses with an online component and development support are offered through NTNU IKU. </a:t>
            </a:r>
          </a:p>
          <a:p>
            <a:pPr marL="171450" indent="-171450">
              <a:buFont typeface="Arial" panose="020B0604020202020204" pitchFamily="34" charset="0"/>
              <a:buChar char="•"/>
              <a:defRPr b="0" i="0"/>
            </a:pPr>
            <a:r>
              <a:rPr lang="2057" sz="1200" b="0" i="0" kern="1200">
                <a:solidFill>
                  <a:schemeClr val="tx1"/>
                </a:solidFill>
                <a:latin typeface="+mn-lt"/>
                <a:ea typeface="+mn-ea"/>
                <a:cs typeface="+mn-cs"/>
              </a:rPr>
              <a:t>Help in technology-supported teaching for the production of online courses and training is provided through NTNU MOOC.</a:t>
            </a:r>
          </a:p>
          <a:p>
            <a:pPr marL="171450" indent="-171450">
              <a:buFont typeface="Arial" panose="020B0604020202020204" pitchFamily="34" charset="0"/>
              <a:buChar char="•"/>
              <a:defRPr b="0" i="0"/>
            </a:pPr>
            <a:r>
              <a:rPr lang="2057" sz="1200" b="0" i="0" kern="1200">
                <a:solidFill>
                  <a:schemeClr val="tx1"/>
                </a:solidFill>
                <a:latin typeface="+mn-lt"/>
                <a:ea typeface="+mn-ea"/>
                <a:cs typeface="+mn-cs"/>
              </a:rPr>
              <a:t>Teaching staff who want to pilot new digital services can get help through NTNU BETA.</a:t>
            </a:r>
          </a:p>
          <a:p>
            <a:pPr marL="171450" indent="-171450">
              <a:buFont typeface="Arial" panose="020B0604020202020204" pitchFamily="34" charset="0"/>
              <a:buChar char="•"/>
              <a:defRPr b="0" i="0"/>
            </a:pPr>
            <a:endParaRPr lang="nb-NO"/>
          </a:p>
          <a:p>
            <a:pPr marL="171450" indent="-171450">
              <a:buFont typeface="Arial" panose="020B0604020202020204" pitchFamily="34" charset="0"/>
              <a:buChar char="•"/>
              <a:defRPr b="0" i="0"/>
            </a:pPr>
            <a:endParaRPr lang="nb-NO"/>
          </a:p>
        </p:txBody>
      </p:sp>
      <p:sp>
        <p:nvSpPr>
          <p:cNvPr id="4" name="Plassholder for lysbildenummer 3"/>
          <p:cNvSpPr>
            <a:spLocks noGrp="1"/>
          </p:cNvSpPr>
          <p:nvPr>
            <p:ph type="sldNum" sz="quarter" idx="10"/>
          </p:nvPr>
        </p:nvSpPr>
        <p:spPr/>
        <p:txBody>
          <a:bodyPr/>
          <a:lstStyle/>
          <a:p>
            <a:pPr>
              <a:defRPr b="0" i="0"/>
            </a:pPr>
            <a:fld id="{4F4D792E-9B80-47DA-89ED-647520760A96}" type="slidenum">
              <a:rPr lang="nb-NO" smtClean="0"/>
              <a:t>16</a:t>
            </a:fld>
            <a:endParaRPr lang="nb-NO"/>
          </a:p>
        </p:txBody>
      </p:sp>
    </p:spTree>
    <p:extLst>
      <p:ext uri="{BB962C8B-B14F-4D97-AF65-F5344CB8AC3E}">
        <p14:creationId xmlns:p14="http://schemas.microsoft.com/office/powerpoint/2010/main" val="42005969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defRPr b="0" i="0"/>
            </a:pPr>
            <a:r>
              <a:rPr lang="2057" sz="1200" b="0" i="0" kern="1200">
                <a:solidFill>
                  <a:schemeClr val="tx1"/>
                </a:solidFill>
                <a:latin typeface="+mn-lt"/>
                <a:ea typeface="+mn-ea"/>
                <a:cs typeface="+mn-cs"/>
              </a:rPr>
              <a:t>NTNU’s campuses should encourage and inspire learning, research, dissemination and innovation. Buildings and rooms have an impact on forms of learning and patterns of interaction. They are an important tool for creating a good learning and work environment for students and employees.</a:t>
            </a:r>
          </a:p>
          <a:p>
            <a:pPr>
              <a:defRPr b="0" i="0"/>
            </a:pPr>
            <a:endParaRPr lang="nb-NO" sz="1200" b="0" i="0" kern="1200">
              <a:solidFill>
                <a:schemeClr val="tx1"/>
              </a:solidFill>
              <a:latin typeface="+mn-lt"/>
              <a:ea typeface="+mn-ea"/>
              <a:cs typeface="+mn-cs"/>
            </a:endParaRPr>
          </a:p>
          <a:p>
            <a:pPr>
              <a:defRPr b="0" i="0"/>
            </a:pPr>
            <a:r>
              <a:rPr lang="2057" sz="1200" b="0" i="0" kern="1200">
                <a:solidFill>
                  <a:schemeClr val="tx1"/>
                </a:solidFill>
                <a:latin typeface="+mn-lt"/>
                <a:ea typeface="+mn-ea"/>
                <a:cs typeface="+mn-cs"/>
              </a:rPr>
              <a:t>In January 2016, work began on the Campus project at NTNU. In this connection, the Property Division has been asked to plan and establish pilot projects that support new forms of learning and teaching while creating effective social and academic meeting places. Pilots are developed by the Property Division, students, educators, academic employees, architects and IT employees in collaboration. Evaluation of these pilots provides an important basis for NTNU’s campus development.</a:t>
            </a:r>
          </a:p>
          <a:p>
            <a:pPr marL="0" marR="0" lvl="0" indent="0" algn="l" defTabSz="914400" rtl="0" eaLnBrk="1" fontAlgn="auto" latinLnBrk="0" hangingPunct="1">
              <a:lnSpc>
                <a:spcPct val="100000"/>
              </a:lnSpc>
              <a:spcBef>
                <a:spcPct val="0"/>
              </a:spcBef>
              <a:spcAft>
                <a:spcPct val="0"/>
              </a:spcAft>
              <a:buClrTx/>
              <a:buSzTx/>
              <a:buFontTx/>
              <a:buNone/>
              <a:defRPr b="0" i="0"/>
            </a:pPr>
            <a:endParaRPr lang="nb-NO" sz="1200"/>
          </a:p>
          <a:p>
            <a:pPr>
              <a:defRPr b="0" i="0"/>
            </a:pPr>
            <a:r>
              <a:rPr lang="2057" sz="1200"/>
              <a:t>The picture shows R2, which is a large auditorium extending over two levels in the Realfagbygget building. This pilot project involves testing students’ learning outcomes after the modernization of a traditional amphitheatre auditorium.</a:t>
            </a:r>
            <a:r>
              <a:rPr lang="en-GB" sz="1200"/>
              <a:t> </a:t>
            </a:r>
            <a:r>
              <a:rPr lang="2057" sz="1200"/>
              <a:t>After the reconstruction, R2 still has the lectern, projector and blackboard familiar from traditional auditorium teaching. However, the rows of desks have been replaced by 4 (5) levels, where 28 group stations have been distributed. Each station has a shared screen that can be linked to students’ own devices. Near the screens, each group also has a whiteboard, a speaker, and a microphone. At the lectern, the subject teacher/instructor can control the content to be shared on the screens. In this way, we have tried to facilitate increased student activity, increased teamwork, and opportunities for switching between a variety of learning activities. </a:t>
            </a:r>
          </a:p>
          <a:p>
            <a:pPr>
              <a:defRPr b="0" i="0"/>
            </a:pPr>
            <a:r>
              <a:rPr lang="2057" sz="1200" b="0" i="0" kern="1200">
                <a:solidFill>
                  <a:schemeClr val="tx1"/>
                </a:solidFill>
                <a:latin typeface="+mn-lt"/>
                <a:ea typeface="+mn-ea"/>
                <a:cs typeface="+mn-cs"/>
              </a:rPr>
              <a:t>R2 has capacity for 160 students and was put into service in September 2017. </a:t>
            </a:r>
          </a:p>
          <a:p>
            <a:pPr marL="0" marR="0" lvl="0" indent="0" algn="l" defTabSz="914400" rtl="0" eaLnBrk="1" fontAlgn="auto" latinLnBrk="0" hangingPunct="1">
              <a:lnSpc>
                <a:spcPct val="100000"/>
              </a:lnSpc>
              <a:spcBef>
                <a:spcPct val="0"/>
              </a:spcBef>
              <a:spcAft>
                <a:spcPct val="0"/>
              </a:spcAft>
              <a:buClrTx/>
              <a:buSzTx/>
              <a:buFontTx/>
              <a:buNone/>
              <a:defRPr b="0" i="0"/>
            </a:pPr>
            <a:endParaRPr lang="nb-NO" sz="1200"/>
          </a:p>
        </p:txBody>
      </p:sp>
      <p:sp>
        <p:nvSpPr>
          <p:cNvPr id="4" name="Plassholder for lysbildenummer 3"/>
          <p:cNvSpPr>
            <a:spLocks noGrp="1"/>
          </p:cNvSpPr>
          <p:nvPr>
            <p:ph type="sldNum" sz="quarter" idx="10"/>
          </p:nvPr>
        </p:nvSpPr>
        <p:spPr/>
        <p:txBody>
          <a:bodyPr/>
          <a:lstStyle/>
          <a:p>
            <a:pPr>
              <a:defRPr b="0" i="0"/>
            </a:pPr>
            <a:fld id="{4B4A524D-90A5-4136-8B95-EE9EC2D7DE20}" type="slidenum">
              <a:rPr lang="nb-NO" smtClean="0"/>
              <a:t>17</a:t>
            </a:fld>
            <a:endParaRPr lang="nb-NO"/>
          </a:p>
        </p:txBody>
      </p:sp>
    </p:spTree>
    <p:extLst>
      <p:ext uri="{BB962C8B-B14F-4D97-AF65-F5344CB8AC3E}">
        <p14:creationId xmlns:p14="http://schemas.microsoft.com/office/powerpoint/2010/main" val="41254546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b="0" i="0"/>
            </a:pPr>
            <a:r>
              <a:rPr lang="2057" sz="1200" b="1" i="0" u="sng" kern="1200">
                <a:solidFill>
                  <a:schemeClr val="tx1"/>
                </a:solidFill>
                <a:latin typeface="+mn-lt"/>
                <a:ea typeface="+mn-ea"/>
                <a:cs typeface="+mn-cs"/>
              </a:rPr>
              <a:t>R2</a:t>
            </a:r>
            <a:r>
              <a:rPr lang="2057" sz="1200" b="0" i="0" u="none" kern="1200">
                <a:solidFill>
                  <a:schemeClr val="tx1"/>
                </a:solidFill>
                <a:latin typeface="+mn-lt"/>
                <a:ea typeface="+mn-ea"/>
                <a:cs typeface="+mn-cs"/>
              </a:rPr>
              <a:t> is a large auditorium extending over two levels in the Realfagbygget building. This pilot project involves testing students’ learning outcomes after the modernization of a traditional amphitheatre auditorium.We have tried to adapt the space to encourage increased student activity, increased teamwork, and opportunities for switching between a variety of learning activities.</a:t>
            </a:r>
          </a:p>
          <a:p>
            <a:pPr marL="0" marR="0" lvl="0" indent="0" algn="l" defTabSz="914400" rtl="0" eaLnBrk="1" fontAlgn="auto" latinLnBrk="0" hangingPunct="1">
              <a:lnSpc>
                <a:spcPct val="100000"/>
              </a:lnSpc>
              <a:spcBef>
                <a:spcPct val="0"/>
              </a:spcBef>
              <a:spcAft>
                <a:spcPct val="0"/>
              </a:spcAft>
              <a:buClrTx/>
              <a:buSzTx/>
              <a:buFontTx/>
              <a:buNone/>
              <a:defRPr b="0" i="0"/>
            </a:pPr>
            <a:endParaRPr lang="nb-NO" sz="1200"/>
          </a:p>
          <a:p>
            <a:pPr marL="0" marR="0" lvl="0" indent="0" algn="l" defTabSz="914400" rtl="0" eaLnBrk="1" fontAlgn="auto" latinLnBrk="0" hangingPunct="1">
              <a:lnSpc>
                <a:spcPct val="100000"/>
              </a:lnSpc>
              <a:spcBef>
                <a:spcPct val="0"/>
              </a:spcBef>
              <a:spcAft>
                <a:spcPct val="0"/>
              </a:spcAft>
              <a:buClrTx/>
              <a:buSzTx/>
              <a:buFontTx/>
              <a:buNone/>
              <a:defRPr b="0" i="0"/>
            </a:pPr>
            <a:r>
              <a:rPr lang="2057" sz="1200" b="1" i="0" u="sng" kern="1200">
                <a:solidFill>
                  <a:schemeClr val="tx1"/>
                </a:solidFill>
                <a:latin typeface="+mn-lt"/>
                <a:ea typeface="+mn-ea"/>
                <a:cs typeface="+mn-cs"/>
              </a:rPr>
              <a:t>Sandkassa</a:t>
            </a:r>
            <a:r>
              <a:rPr lang="2057" sz="1200" b="1" i="0" u="none" kern="1200">
                <a:solidFill>
                  <a:schemeClr val="tx1"/>
                </a:solidFill>
                <a:latin typeface="+mn-lt"/>
                <a:ea typeface="+mn-ea"/>
                <a:cs typeface="+mn-cs"/>
              </a:rPr>
              <a:t> </a:t>
            </a:r>
            <a:r>
              <a:rPr lang="2057" sz="1200" b="0" i="0" u="none" kern="1200">
                <a:solidFill>
                  <a:schemeClr val="tx1"/>
                </a:solidFill>
                <a:latin typeface="+mn-lt"/>
                <a:ea typeface="+mn-ea"/>
                <a:cs typeface="+mn-cs"/>
              </a:rPr>
              <a:t>at Dragvoll and </a:t>
            </a:r>
            <a:r>
              <a:rPr lang="2057" sz="1200" b="1" i="0" u="sng" kern="1200">
                <a:solidFill>
                  <a:schemeClr val="tx1"/>
                </a:solidFill>
                <a:latin typeface="+mn-lt"/>
                <a:ea typeface="+mn-ea"/>
                <a:cs typeface="+mn-cs"/>
              </a:rPr>
              <a:t>Smia </a:t>
            </a:r>
            <a:r>
              <a:rPr lang="2057" sz="1200" b="0" i="0" u="none" kern="1200">
                <a:solidFill>
                  <a:schemeClr val="tx1"/>
                </a:solidFill>
                <a:latin typeface="+mn-lt"/>
                <a:ea typeface="+mn-ea"/>
                <a:cs typeface="+mn-cs"/>
              </a:rPr>
              <a:t>at Gløshaugen aim to explore how teaching spaces can be designed for more varied teaching that switches between lecturing and group work. It has been important to pilot new technology, such as interactive screens and sharing of screens. In Sandkassa, students also have access to several adjoining group rooms as well as a video recording booth. </a:t>
            </a:r>
          </a:p>
          <a:p>
            <a:pPr marL="0" marR="0" lvl="0" indent="0" algn="l" defTabSz="914400" rtl="0" eaLnBrk="1" fontAlgn="auto" latinLnBrk="0" hangingPunct="1">
              <a:lnSpc>
                <a:spcPct val="100000"/>
              </a:lnSpc>
              <a:spcBef>
                <a:spcPct val="0"/>
              </a:spcBef>
              <a:spcAft>
                <a:spcPct val="0"/>
              </a:spcAft>
              <a:buClrTx/>
              <a:buSzTx/>
              <a:buFontTx/>
              <a:buNone/>
              <a:defRPr b="0" i="0"/>
            </a:pPr>
            <a:endParaRPr lang="nb-NO" sz="1200" b="0" i="0" kern="1200">
              <a:solidFill>
                <a:schemeClr val="tx1"/>
              </a:solidFill>
              <a:latin typeface="+mn-lt"/>
              <a:ea typeface="+mn-ea"/>
              <a:cs typeface="+mn-cs"/>
            </a:endParaRPr>
          </a:p>
          <a:p>
            <a:pPr marL="0" marR="0" lvl="0" indent="0" algn="l" defTabSz="914400" rtl="0" eaLnBrk="1" fontAlgn="auto" latinLnBrk="0" hangingPunct="1">
              <a:lnSpc>
                <a:spcPct val="100000"/>
              </a:lnSpc>
              <a:spcBef>
                <a:spcPct val="0"/>
              </a:spcBef>
              <a:spcAft>
                <a:spcPct val="0"/>
              </a:spcAft>
              <a:buClrTx/>
              <a:buSzTx/>
              <a:buFontTx/>
              <a:buNone/>
              <a:defRPr b="0" i="0"/>
            </a:pPr>
            <a:r>
              <a:rPr lang="2057" b="1" u="sng"/>
              <a:t>Koopen</a:t>
            </a:r>
            <a:r>
              <a:rPr lang="2057" b="0" u="none"/>
              <a:t> was a pilot project for adapting to more practical teaching in groups, as a supplement to auditorium teaching. The area was also intended to function as an informal student area/meeting point outside class hours, and help to give the students a sense of belonging to the place where they were studying.</a:t>
            </a:r>
          </a:p>
          <a:p>
            <a:pPr marL="0" marR="0" lvl="0" indent="0" algn="l" defTabSz="914400" rtl="0" eaLnBrk="1" fontAlgn="auto" latinLnBrk="0" hangingPunct="1">
              <a:lnSpc>
                <a:spcPct val="100000"/>
              </a:lnSpc>
              <a:spcBef>
                <a:spcPct val="0"/>
              </a:spcBef>
              <a:spcAft>
                <a:spcPct val="0"/>
              </a:spcAft>
              <a:buClrTx/>
              <a:buSzTx/>
              <a:buFontTx/>
              <a:buNone/>
              <a:defRPr b="0" i="0"/>
            </a:pPr>
            <a:endParaRPr lang="nb-NO" sz="1200" b="0" i="0" kern="1200">
              <a:solidFill>
                <a:schemeClr val="tx1"/>
              </a:solidFill>
              <a:latin typeface="+mn-lt"/>
              <a:ea typeface="+mn-ea"/>
              <a:cs typeface="+mn-cs"/>
            </a:endParaRPr>
          </a:p>
          <a:p>
            <a:pPr>
              <a:defRPr b="0" i="0"/>
            </a:pPr>
            <a:r>
              <a:rPr lang="2057" sz="1200" b="0" i="0" kern="1200">
                <a:solidFill>
                  <a:schemeClr val="tx1"/>
                </a:solidFill>
                <a:latin typeface="+mn-lt"/>
                <a:ea typeface="+mn-ea"/>
                <a:cs typeface="+mn-cs"/>
              </a:rPr>
              <a:t>The learning spaces in </a:t>
            </a:r>
            <a:r>
              <a:rPr lang="2057" sz="1200" b="1" i="0" u="sng" kern="1200">
                <a:solidFill>
                  <a:schemeClr val="tx1"/>
                </a:solidFill>
                <a:latin typeface="+mn-lt"/>
                <a:ea typeface="+mn-ea"/>
                <a:cs typeface="+mn-cs"/>
              </a:rPr>
              <a:t>U1</a:t>
            </a:r>
            <a:r>
              <a:rPr lang="2057" sz="1200" b="0" i="0" kern="1200">
                <a:solidFill>
                  <a:schemeClr val="tx1"/>
                </a:solidFill>
                <a:latin typeface="+mn-lt"/>
                <a:ea typeface="+mn-ea"/>
                <a:cs typeface="+mn-cs"/>
              </a:rPr>
              <a:t> were a pilot project launched in the context of NTNU’s ongoing efforts to develop a living campus. The goal of the pilot project was to explore new forms of learning spaces – with a sharper focus on self-initiated work – teamwork – exploration and experimentation. However, an important part of the project was to investigate how the new learning arena could be seen in connection with the common areas of the Realfagbygget and could provide access to them, such as the library, the cafeteria, the café, and the social zones around the auditoriums, corridors and atriums.</a:t>
            </a:r>
          </a:p>
          <a:p>
            <a:pPr>
              <a:defRPr b="0" i="0"/>
            </a:pPr>
            <a:endParaRPr lang="nb-NO" sz="1200" b="0" i="0" kern="1200">
              <a:solidFill>
                <a:schemeClr val="tx1"/>
              </a:solidFill>
              <a:latin typeface="+mn-lt"/>
              <a:ea typeface="+mn-ea"/>
              <a:cs typeface="+mn-cs"/>
            </a:endParaRPr>
          </a:p>
          <a:p>
            <a:pPr>
              <a:defRPr b="0" i="0"/>
            </a:pPr>
            <a:r>
              <a:rPr lang="en-GB" sz="1200" b="1" i="0" u="sng" kern="1200">
                <a:solidFill>
                  <a:schemeClr val="tx1"/>
                </a:solidFill>
                <a:latin typeface="+mn-lt"/>
                <a:ea typeface="+mn-ea"/>
                <a:cs typeface="+mn-cs"/>
              </a:rPr>
              <a:t>The </a:t>
            </a:r>
            <a:r>
              <a:rPr lang="2057" sz="1200" b="1" i="0" u="sng" kern="1200">
                <a:solidFill>
                  <a:schemeClr val="tx1"/>
                </a:solidFill>
                <a:latin typeface="+mn-lt"/>
                <a:ea typeface="+mn-ea"/>
                <a:cs typeface="+mn-cs"/>
              </a:rPr>
              <a:t>VR Lab Dragvoll </a:t>
            </a:r>
            <a:r>
              <a:rPr lang="2057" sz="1200" b="0" i="0" u="none" kern="1200">
                <a:solidFill>
                  <a:schemeClr val="tx1"/>
                </a:solidFill>
                <a:latin typeface="+mn-lt"/>
                <a:ea typeface="+mn-ea"/>
                <a:cs typeface="+mn-cs"/>
              </a:rPr>
              <a:t>focuses on learning and has state-of-the-art VR / AR equipment. This includes HTC Vive, Hololens and Mixed Reality.  From the start, the lab has been widely used by students at master’s and bachelor’s degree level in a variety of subject areas: IT, geography, psychology, cybernetics, biotechnology, educational theory and practice, and teacher education.</a:t>
            </a:r>
          </a:p>
          <a:p>
            <a:pPr marL="0" marR="0" lvl="0" indent="0" algn="l" defTabSz="914400" rtl="0" eaLnBrk="1" fontAlgn="auto" latinLnBrk="0" hangingPunct="1">
              <a:lnSpc>
                <a:spcPct val="100000"/>
              </a:lnSpc>
              <a:spcBef>
                <a:spcPct val="0"/>
              </a:spcBef>
              <a:spcAft>
                <a:spcPct val="0"/>
              </a:spcAft>
              <a:buClrTx/>
              <a:buSzTx/>
              <a:buFontTx/>
              <a:buNone/>
              <a:defRPr b="0" i="0"/>
            </a:pPr>
            <a:endParaRPr lang="nb-NO" sz="1200"/>
          </a:p>
        </p:txBody>
      </p:sp>
      <p:sp>
        <p:nvSpPr>
          <p:cNvPr id="4" name="Plassholder for lysbildenummer 3"/>
          <p:cNvSpPr>
            <a:spLocks noGrp="1"/>
          </p:cNvSpPr>
          <p:nvPr>
            <p:ph type="sldNum" sz="quarter" idx="10"/>
          </p:nvPr>
        </p:nvSpPr>
        <p:spPr/>
        <p:txBody>
          <a:bodyPr/>
          <a:lstStyle/>
          <a:p>
            <a:pPr>
              <a:defRPr b="0" i="0"/>
            </a:pPr>
            <a:fld id="{3C470EE0-8B53-4B0B-851C-9CD588ECDE8C}" type="slidenum">
              <a:rPr lang="nb-NO" smtClean="0"/>
              <a:t>18</a:t>
            </a:fld>
            <a:endParaRPr lang="nb-NO"/>
          </a:p>
        </p:txBody>
      </p:sp>
    </p:spTree>
    <p:extLst>
      <p:ext uri="{BB962C8B-B14F-4D97-AF65-F5344CB8AC3E}">
        <p14:creationId xmlns:p14="http://schemas.microsoft.com/office/powerpoint/2010/main" val="29521534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b="0" i="0"/>
            </a:pPr>
            <a:r>
              <a:rPr lang="2057" b="1">
                <a:cs typeface="Calibri"/>
              </a:rPr>
              <a:t> Video production</a:t>
            </a:r>
          </a:p>
          <a:p>
            <a:pPr marL="171450" indent="-171450">
              <a:buFont typeface="Arial" panose="020B0604020202020204" pitchFamily="34" charset="0"/>
              <a:buChar char="•"/>
              <a:defRPr b="0" i="0"/>
            </a:pPr>
            <a:r>
              <a:rPr lang="2057">
                <a:cs typeface="Calibri"/>
              </a:rPr>
              <a:t>Automatic recording </a:t>
            </a:r>
          </a:p>
          <a:p>
            <a:pPr marL="628650" lvl="1" indent="-171450">
              <a:buFont typeface="Arial" panose="020B0604020202020204" pitchFamily="34" charset="0"/>
              <a:buChar char="•"/>
              <a:defRPr b="0" i="0"/>
            </a:pPr>
            <a:r>
              <a:rPr lang="2057">
                <a:cs typeface="Calibri"/>
              </a:rPr>
              <a:t>Currently about 30 rooms</a:t>
            </a:r>
          </a:p>
          <a:p>
            <a:pPr marL="628650" lvl="1" indent="-171450">
              <a:buFont typeface="Arial" panose="020B0604020202020204" pitchFamily="34" charset="0"/>
              <a:buChar char="•"/>
              <a:defRPr b="0" i="0"/>
            </a:pPr>
            <a:r>
              <a:rPr lang="2057">
                <a:cs typeface="Calibri"/>
              </a:rPr>
              <a:t>Fly on the wall – Documentation of teaching</a:t>
            </a:r>
          </a:p>
          <a:p>
            <a:pPr marL="628650" lvl="1" indent="-171450">
              <a:buFont typeface="Arial" panose="020B0604020202020204" pitchFamily="34" charset="0"/>
              <a:buChar char="•"/>
              <a:defRPr b="0" i="0"/>
            </a:pPr>
            <a:r>
              <a:rPr lang="2057">
                <a:cs typeface="Calibri"/>
              </a:rPr>
              <a:t>Up-to-date</a:t>
            </a:r>
          </a:p>
          <a:p>
            <a:pPr marL="628650" lvl="1" indent="-171450">
              <a:buFont typeface="Arial" panose="020B0604020202020204" pitchFamily="34" charset="0"/>
              <a:buChar char="•"/>
              <a:defRPr b="0" i="0"/>
            </a:pPr>
            <a:r>
              <a:rPr lang="2057">
                <a:cs typeface="Calibri"/>
              </a:rPr>
              <a:t>Unmanned</a:t>
            </a:r>
          </a:p>
          <a:p>
            <a:pPr marL="628650" lvl="1" indent="-171450">
              <a:buFont typeface="Arial" panose="020B0604020202020204" pitchFamily="34" charset="0"/>
              <a:buChar char="•"/>
              <a:defRPr b="0" i="0"/>
            </a:pPr>
            <a:r>
              <a:rPr lang="2057">
                <a:cs typeface="Calibri"/>
              </a:rPr>
              <a:t>Set up manually at the beginning of the semester.</a:t>
            </a:r>
          </a:p>
          <a:p>
            <a:pPr marL="171450" lvl="0" indent="-171450">
              <a:buFont typeface="Arial" panose="020B0604020202020204" pitchFamily="34" charset="0"/>
              <a:buChar char="•"/>
              <a:defRPr b="0" i="0"/>
            </a:pPr>
            <a:r>
              <a:rPr lang="2057">
                <a:cs typeface="Calibri"/>
              </a:rPr>
              <a:t>Studio recording </a:t>
            </a:r>
          </a:p>
          <a:p>
            <a:pPr marL="628650" lvl="1" indent="-171450">
              <a:buFont typeface="Arial" panose="020B0604020202020204" pitchFamily="34" charset="0"/>
              <a:buChar char="•"/>
              <a:defRPr b="0" i="0"/>
            </a:pPr>
            <a:r>
              <a:rPr lang="2057">
                <a:cs typeface="Calibri"/>
              </a:rPr>
              <a:t>Videos adapted for teaching purposes</a:t>
            </a:r>
          </a:p>
          <a:p>
            <a:pPr marL="628650" lvl="1" indent="-171450">
              <a:buFont typeface="Arial" panose="020B0604020202020204" pitchFamily="34" charset="0"/>
              <a:buChar char="•"/>
              <a:defRPr b="0" i="0"/>
            </a:pPr>
            <a:r>
              <a:rPr lang="2057">
                <a:cs typeface="Calibri"/>
              </a:rPr>
              <a:t>Requires staffing</a:t>
            </a:r>
          </a:p>
          <a:p>
            <a:pPr marL="628650" lvl="1" indent="-171450">
              <a:buFont typeface="Arial" panose="020B0604020202020204" pitchFamily="34" charset="0"/>
              <a:buChar char="•"/>
              <a:defRPr b="0" i="0"/>
            </a:pPr>
            <a:r>
              <a:rPr lang="2057">
                <a:cs typeface="Calibri"/>
              </a:rPr>
              <a:t>Tailored content – shorter</a:t>
            </a:r>
          </a:p>
          <a:p>
            <a:pPr marL="628650" lvl="1" indent="-171450">
              <a:buFont typeface="Arial" panose="020B0604020202020204" pitchFamily="34" charset="0"/>
              <a:buChar char="•"/>
              <a:defRPr b="0" i="0"/>
            </a:pPr>
            <a:r>
              <a:rPr lang="2057">
                <a:cs typeface="Calibri"/>
              </a:rPr>
              <a:t>Can be used for flipped learning, for example</a:t>
            </a:r>
          </a:p>
          <a:p>
            <a:pPr marL="628650" lvl="1" indent="-171450">
              <a:buFont typeface="Arial" panose="020B0604020202020204" pitchFamily="34" charset="0"/>
              <a:buChar char="•"/>
              <a:defRPr b="0" i="0"/>
            </a:pPr>
            <a:r>
              <a:rPr lang="2057">
                <a:cs typeface="Calibri"/>
              </a:rPr>
              <a:t>Created with the format in mind</a:t>
            </a:r>
          </a:p>
          <a:p>
            <a:pPr marL="171450" lvl="0" indent="-171450">
              <a:buFont typeface="Arial" panose="020B0604020202020204" pitchFamily="34" charset="0"/>
              <a:buChar char="•"/>
              <a:defRPr b="0" i="0"/>
            </a:pPr>
            <a:r>
              <a:rPr lang="2057">
                <a:cs typeface="Calibri"/>
              </a:rPr>
              <a:t>Field recording </a:t>
            </a:r>
          </a:p>
          <a:p>
            <a:pPr marL="628650" lvl="1" indent="-171450">
              <a:buFont typeface="Arial" panose="020B0604020202020204" pitchFamily="34" charset="0"/>
              <a:buChar char="•"/>
              <a:defRPr b="0" i="0"/>
            </a:pPr>
            <a:r>
              <a:rPr lang="en-GB">
                <a:cs typeface="Calibri"/>
              </a:rPr>
              <a:t>Go</a:t>
            </a:r>
            <a:r>
              <a:rPr lang="2057">
                <a:cs typeface="Calibri"/>
              </a:rPr>
              <a:t> out into the lab, field, office etc</a:t>
            </a:r>
          </a:p>
          <a:p>
            <a:pPr marL="628650" lvl="1" indent="-171450">
              <a:buFont typeface="Arial" panose="020B0604020202020204" pitchFamily="34" charset="0"/>
              <a:buChar char="•"/>
              <a:defRPr b="0" i="0"/>
            </a:pPr>
            <a:r>
              <a:rPr lang="2057">
                <a:cs typeface="Calibri"/>
              </a:rPr>
              <a:t>Lighting, camera, audio equipment</a:t>
            </a:r>
          </a:p>
          <a:p>
            <a:pPr marL="628650" lvl="1" indent="-171450">
              <a:buFont typeface="Arial" panose="020B0604020202020204" pitchFamily="34" charset="0"/>
              <a:buChar char="•"/>
              <a:defRPr b="0" i="0"/>
            </a:pPr>
            <a:r>
              <a:rPr lang="2057">
                <a:cs typeface="Calibri"/>
              </a:rPr>
              <a:t>Documentary approach</a:t>
            </a:r>
          </a:p>
          <a:p>
            <a:pPr marL="628650" lvl="1" indent="-171450">
              <a:buFont typeface="Arial" panose="020B0604020202020204" pitchFamily="34" charset="0"/>
              <a:buChar char="•"/>
              <a:defRPr b="0" i="0"/>
            </a:pPr>
            <a:r>
              <a:rPr lang="2057">
                <a:cs typeface="Calibri"/>
              </a:rPr>
              <a:t>Interview setting </a:t>
            </a:r>
          </a:p>
          <a:p>
            <a:pPr marL="171450" lvl="0" indent="-171450">
              <a:buFont typeface="Arial" panose="020B0604020202020204" pitchFamily="34" charset="0"/>
              <a:buChar char="•"/>
              <a:defRPr b="0" i="0"/>
            </a:pPr>
            <a:r>
              <a:rPr lang="2057">
                <a:cs typeface="Calibri"/>
              </a:rPr>
              <a:t>Self-service studio</a:t>
            </a:r>
          </a:p>
          <a:p>
            <a:pPr marL="628650" lvl="1" indent="-171450">
              <a:buFont typeface="Arial" panose="020B0604020202020204" pitchFamily="34" charset="0"/>
              <a:buChar char="•"/>
              <a:defRPr b="0" i="0"/>
            </a:pPr>
            <a:r>
              <a:rPr lang="2057">
                <a:cs typeface="Calibri"/>
              </a:rPr>
              <a:t>Own production with good technical facilities</a:t>
            </a:r>
          </a:p>
          <a:p>
            <a:pPr marL="628650" lvl="1" indent="-171450">
              <a:buFont typeface="Arial" panose="020B0604020202020204" pitchFamily="34" charset="0"/>
              <a:buChar char="•"/>
              <a:defRPr b="0" i="0"/>
            </a:pPr>
            <a:r>
              <a:rPr lang="2057">
                <a:cs typeface="Calibri"/>
              </a:rPr>
              <a:t>We provide training at the start</a:t>
            </a:r>
          </a:p>
          <a:p>
            <a:pPr marL="628650" lvl="1" indent="-171450">
              <a:buFont typeface="Arial" panose="020B0604020202020204" pitchFamily="34" charset="0"/>
              <a:buChar char="•"/>
              <a:defRPr b="0" i="0"/>
            </a:pPr>
            <a:r>
              <a:rPr lang="2057">
                <a:cs typeface="Calibri"/>
              </a:rPr>
              <a:t>Well-suited for volume production of video</a:t>
            </a:r>
          </a:p>
          <a:p>
            <a:pPr marL="628650" lvl="1" indent="-171450">
              <a:buFont typeface="Arial" panose="020B0604020202020204" pitchFamily="34" charset="0"/>
              <a:buChar char="•"/>
              <a:defRPr b="0" i="0"/>
            </a:pPr>
            <a:r>
              <a:rPr lang="2057">
                <a:cs typeface="Calibri"/>
              </a:rPr>
              <a:t>Flipped classroom – Students can produce video themselves</a:t>
            </a:r>
          </a:p>
          <a:p>
            <a:pPr marL="628650" lvl="1" indent="-171450">
              <a:buFont typeface="Arial" panose="020B0604020202020204" pitchFamily="34" charset="0"/>
              <a:buChar char="•"/>
              <a:defRPr b="0" i="0"/>
            </a:pPr>
            <a:r>
              <a:rPr lang="2057">
                <a:cs typeface="Calibri"/>
              </a:rPr>
              <a:t>Increases technical quality compared to recording at your own desk </a:t>
            </a:r>
          </a:p>
          <a:p>
            <a:pPr>
              <a:defRPr b="0" i="0"/>
            </a:pPr>
            <a:endParaRPr lang="en-US">
              <a:cs typeface="Calibri"/>
            </a:endParaRPr>
          </a:p>
          <a:p>
            <a:pPr>
              <a:defRPr b="0" i="0"/>
            </a:pPr>
            <a:r>
              <a:rPr lang="2057" b="1">
                <a:cs typeface="Calibri"/>
              </a:rPr>
              <a:t>Experimental development </a:t>
            </a:r>
          </a:p>
          <a:p>
            <a:pPr marL="171450" indent="-171450">
              <a:buFont typeface="Arial" panose="020B0604020202020204" pitchFamily="34" charset="0"/>
              <a:buChar char="•"/>
              <a:defRPr b="0" i="0"/>
            </a:pPr>
            <a:r>
              <a:rPr lang="2057" b="0">
                <a:cs typeface="Calibri"/>
              </a:rPr>
              <a:t>New technology for teaching</a:t>
            </a:r>
          </a:p>
          <a:p>
            <a:pPr marL="171450" indent="-171450">
              <a:buFont typeface="Arial" panose="020B0604020202020204" pitchFamily="34" charset="0"/>
              <a:buChar char="•"/>
              <a:defRPr b="0" i="0"/>
            </a:pPr>
            <a:r>
              <a:rPr lang="2057" b="0">
                <a:cs typeface="Calibri"/>
              </a:rPr>
              <a:t>Need not be created for educational use – Find new areas of application</a:t>
            </a:r>
          </a:p>
          <a:p>
            <a:pPr marL="171450" indent="-171450">
              <a:buFont typeface="Arial" panose="020B0604020202020204" pitchFamily="34" charset="0"/>
              <a:buChar char="•"/>
              <a:defRPr b="0" i="0"/>
            </a:pPr>
            <a:r>
              <a:rPr lang="2057" b="0">
                <a:cs typeface="Calibri"/>
              </a:rPr>
              <a:t>Development of premises. New learning spaces. New use of technology. </a:t>
            </a:r>
          </a:p>
          <a:p>
            <a:pPr marL="171450" indent="-171450">
              <a:buFont typeface="Arial" panose="020B0604020202020204" pitchFamily="34" charset="0"/>
              <a:buChar char="•"/>
              <a:defRPr b="0" i="0"/>
            </a:pPr>
            <a:r>
              <a:rPr lang="2057" b="0">
                <a:cs typeface="Calibri"/>
              </a:rPr>
              <a:t>Self-service studio</a:t>
            </a:r>
          </a:p>
          <a:p>
            <a:pPr marL="171450" indent="-171450">
              <a:buFont typeface="Arial" panose="020B0604020202020204" pitchFamily="34" charset="0"/>
              <a:buChar char="•"/>
              <a:defRPr b="0" i="0"/>
            </a:pPr>
            <a:r>
              <a:rPr lang="2057" b="0">
                <a:cs typeface="Calibri"/>
              </a:rPr>
              <a:t>Virtual reality</a:t>
            </a:r>
          </a:p>
          <a:p>
            <a:pPr>
              <a:defRPr b="0" i="0"/>
            </a:pPr>
            <a:endParaRPr lang="en-US">
              <a:cs typeface="Calibri"/>
            </a:endParaRPr>
          </a:p>
          <a:p>
            <a:pPr>
              <a:defRPr b="0" i="0"/>
            </a:pPr>
            <a:r>
              <a:rPr lang="2057" b="1">
                <a:cs typeface="Calibri"/>
              </a:rPr>
              <a:t>Advice</a:t>
            </a:r>
          </a:p>
          <a:p>
            <a:pPr marL="171450" indent="-171450">
              <a:buFont typeface="Arial" panose="020B0604020202020204" pitchFamily="34" charset="0"/>
              <a:buChar char="•"/>
              <a:defRPr b="0" i="0"/>
            </a:pPr>
            <a:r>
              <a:rPr lang="2057" b="0">
                <a:cs typeface="Calibri"/>
              </a:rPr>
              <a:t>For video production in a studio and the field, as well as self-service studio</a:t>
            </a:r>
          </a:p>
          <a:p>
            <a:pPr marL="171450" indent="-171450">
              <a:buFont typeface="Arial" panose="020B0604020202020204" pitchFamily="34" charset="0"/>
              <a:buChar char="•"/>
              <a:defRPr b="0" i="0"/>
            </a:pPr>
            <a:r>
              <a:rPr lang="2057" b="0"/>
              <a:t>Investments in own equipment</a:t>
            </a:r>
          </a:p>
          <a:p>
            <a:pPr marL="171450" indent="-171450">
              <a:buFont typeface="Arial" panose="020B0604020202020204" pitchFamily="34" charset="0"/>
              <a:buChar char="•"/>
              <a:defRPr b="0" i="0"/>
            </a:pPr>
            <a:r>
              <a:rPr lang="2057" b="0"/>
              <a:t>Digitalization of teaching </a:t>
            </a:r>
          </a:p>
          <a:p>
            <a:pPr marL="171450" indent="-171450">
              <a:buFont typeface="Arial" panose="020B0604020202020204" pitchFamily="34" charset="0"/>
              <a:buChar char="•"/>
              <a:defRPr b="0" i="0"/>
            </a:pPr>
            <a:r>
              <a:rPr lang="2057" b="0"/>
              <a:t>Content production – Adaptation with video in mind</a:t>
            </a:r>
          </a:p>
          <a:p>
            <a:pPr>
              <a:defRPr b="0" i="0"/>
            </a:pPr>
            <a:endParaRPr lang="en-US">
              <a:cs typeface="Calibri"/>
            </a:endParaRPr>
          </a:p>
          <a:p>
            <a:pPr>
              <a:defRPr b="0" i="0"/>
            </a:pPr>
            <a:r>
              <a:rPr lang="2057" b="1">
                <a:cs typeface="Calibri"/>
              </a:rPr>
              <a:t>Collaboration </a:t>
            </a:r>
          </a:p>
          <a:p>
            <a:pPr marL="171450" indent="-171450">
              <a:buFont typeface="Arial" panose="020B0604020202020204" pitchFamily="34" charset="0"/>
              <a:buChar char="•"/>
              <a:defRPr b="0" i="0"/>
            </a:pPr>
            <a:r>
              <a:rPr lang="2057" b="0">
                <a:cs typeface="Calibri"/>
              </a:rPr>
              <a:t>NTNU DRIVE</a:t>
            </a:r>
          </a:p>
          <a:p>
            <a:pPr marL="171450" indent="-171450">
              <a:buFont typeface="Arial" panose="020B0604020202020204" pitchFamily="34" charset="0"/>
              <a:buChar char="•"/>
              <a:defRPr b="0" i="0"/>
            </a:pPr>
            <a:r>
              <a:rPr lang="2057" b="0">
                <a:cs typeface="Calibri"/>
              </a:rPr>
              <a:t>The Centre for Teaching and Learning</a:t>
            </a:r>
          </a:p>
          <a:p>
            <a:pPr marL="171450" indent="-171450">
              <a:buFont typeface="Arial" panose="020B0604020202020204" pitchFamily="34" charset="0"/>
              <a:buChar char="•"/>
              <a:defRPr b="0" i="0"/>
            </a:pPr>
            <a:r>
              <a:rPr lang="2057" b="0">
                <a:cs typeface="Calibri"/>
              </a:rPr>
              <a:t>IT Division</a:t>
            </a:r>
          </a:p>
          <a:p>
            <a:pPr marL="171450" indent="-171450">
              <a:buFont typeface="Arial" panose="020B0604020202020204" pitchFamily="34" charset="0"/>
              <a:buChar char="•"/>
              <a:defRPr b="0" i="0"/>
            </a:pPr>
            <a:r>
              <a:rPr lang="2057" b="0">
                <a:cs typeface="Calibri"/>
              </a:rPr>
              <a:t>Communication Division</a:t>
            </a:r>
          </a:p>
          <a:p>
            <a:pPr marL="171450" indent="-171450">
              <a:buFont typeface="Arial" panose="020B0604020202020204" pitchFamily="34" charset="0"/>
              <a:buChar char="•"/>
              <a:defRPr b="0" i="0"/>
            </a:pPr>
            <a:r>
              <a:rPr lang="2057" b="0">
                <a:cs typeface="Calibri"/>
              </a:rPr>
              <a:t>Campus Services Division</a:t>
            </a:r>
          </a:p>
          <a:p>
            <a:pPr marL="171450" indent="-171450">
              <a:buFont typeface="Arial" panose="020B0604020202020204" pitchFamily="34" charset="0"/>
              <a:buChar char="•"/>
              <a:defRPr b="0" i="0"/>
            </a:pPr>
            <a:r>
              <a:rPr lang="2057" b="0">
                <a:cs typeface="Calibri"/>
              </a:rPr>
              <a:t>Property Division</a:t>
            </a:r>
          </a:p>
          <a:p>
            <a:pPr marL="171450" indent="-171450">
              <a:buFont typeface="Arial" panose="020B0604020202020204" pitchFamily="34" charset="0"/>
              <a:buChar char="•"/>
              <a:defRPr b="0" i="0"/>
            </a:pPr>
            <a:endParaRPr lang="en-US" b="0">
              <a:cs typeface="Calibri"/>
            </a:endParaRPr>
          </a:p>
        </p:txBody>
      </p:sp>
      <p:sp>
        <p:nvSpPr>
          <p:cNvPr id="4" name="Slide Number Placeholder 3"/>
          <p:cNvSpPr>
            <a:spLocks noGrp="1"/>
          </p:cNvSpPr>
          <p:nvPr>
            <p:ph type="sldNum" sz="quarter" idx="10"/>
          </p:nvPr>
        </p:nvSpPr>
        <p:spPr/>
        <p:txBody>
          <a:bodyPr/>
          <a:lstStyle/>
          <a:p>
            <a:pPr>
              <a:defRPr b="0" i="0"/>
            </a:pPr>
            <a:fld id="{47662780-58A4-4DDD-BFEB-6D460E24833B}" type="slidenum">
              <a:rPr lang="nb-NO" smtClean="0"/>
              <a:t>19</a:t>
            </a:fld>
            <a:endParaRPr lang="nb-NO"/>
          </a:p>
        </p:txBody>
      </p:sp>
    </p:spTree>
    <p:extLst>
      <p:ext uri="{BB962C8B-B14F-4D97-AF65-F5344CB8AC3E}">
        <p14:creationId xmlns:p14="http://schemas.microsoft.com/office/powerpoint/2010/main" val="28195480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defRPr b="0" i="0"/>
            </a:pPr>
            <a:r>
              <a:rPr lang="2057"/>
              <a:t>The university has established the Centre for Teaching and Learning, also known as LSS, to offer guidance to educators and academic groups. The centre showcases the potential of technology-supported learning. It provides opportunities for sharing experience by creating meeting places and contributing to advisory services and skills development. The centre's activities focus on technology-supported learning. </a:t>
            </a:r>
          </a:p>
          <a:p>
            <a:pPr>
              <a:defRPr b="0" i="0"/>
            </a:pPr>
            <a:endParaRPr lang="nb-NO" baseline="0"/>
          </a:p>
          <a:p>
            <a:pPr>
              <a:defRPr b="0" i="0"/>
            </a:pPr>
            <a:r>
              <a:rPr lang="2057" baseline="0"/>
              <a:t>The figure shows how the centre has created and maintains networks at NTNU: </a:t>
            </a:r>
          </a:p>
          <a:p>
            <a:pPr marL="171450" indent="-171450">
              <a:buFontTx/>
              <a:buChar char="-"/>
              <a:defRPr b="0" i="0"/>
            </a:pPr>
            <a:r>
              <a:rPr lang="2057" baseline="0"/>
              <a:t>The teaching and learning support network has dedicated representatives from all the faculties, who provide a link to support and coordinate activities close to the subject areas.</a:t>
            </a:r>
          </a:p>
          <a:p>
            <a:pPr marL="171450" indent="-171450">
              <a:buFontTx/>
              <a:buChar char="-"/>
              <a:defRPr b="0" i="0"/>
            </a:pPr>
            <a:r>
              <a:rPr lang="2057" baseline="0"/>
              <a:t>The central network of units providing support services and organizational units is a meeting place for coordinating activities in relation to the faculty as well as support for strategic research areas</a:t>
            </a:r>
          </a:p>
          <a:p>
            <a:pPr marL="171450" indent="-171450">
              <a:buFontTx/>
              <a:buChar char="-"/>
              <a:defRPr b="0" i="0"/>
            </a:pPr>
            <a:r>
              <a:rPr lang="2057" baseline="0"/>
              <a:t>In addition, strategic research areas are mentioned because the LSS centre aims to contribute both before they begin and during the implementation phase. Ahead of the initiatives, the centre can help to provide an effective direction in calls for proposals, in design and possibly in applications for funding. During the implementation phase, the centre can offer its internal resources and can draw on expertise and resources from the networks when needed. </a:t>
            </a:r>
          </a:p>
          <a:p>
            <a:pPr marL="0" indent="0">
              <a:buFontTx/>
              <a:buNone/>
              <a:defRPr b="0" i="0"/>
            </a:pPr>
            <a:endParaRPr lang="nb-NO" baseline="0"/>
          </a:p>
          <a:p>
            <a:pPr marL="0" indent="0">
              <a:buFontTx/>
              <a:buNone/>
              <a:defRPr b="0" i="0"/>
            </a:pPr>
            <a:r>
              <a:rPr lang="2057" b="1" baseline="0"/>
              <a:t>Management of digital tools and services: </a:t>
            </a:r>
          </a:p>
          <a:p>
            <a:pPr marL="171450" indent="-171450">
              <a:buFontTx/>
              <a:buChar char="-"/>
              <a:defRPr b="0" i="0"/>
            </a:pPr>
            <a:r>
              <a:rPr lang="2057" baseline="0"/>
              <a:t>The Centre for Teaching and Learning has worked closely with the Blackboard project in the implementation phase.</a:t>
            </a:r>
          </a:p>
          <a:p>
            <a:pPr marL="171450" indent="-171450">
              <a:buFontTx/>
              <a:buChar char="-"/>
              <a:defRPr b="0" i="0"/>
            </a:pPr>
            <a:r>
              <a:rPr lang="2057" baseline="0"/>
              <a:t>On behalf of the education area, the centre works closely with NTNU IT to develop a management model that also creates a basis for development. </a:t>
            </a:r>
          </a:p>
          <a:p>
            <a:pPr marL="171450" indent="-171450">
              <a:buFontTx/>
              <a:buChar char="-"/>
              <a:defRPr b="0" i="0"/>
            </a:pPr>
            <a:r>
              <a:rPr lang="2057" baseline="0"/>
              <a:t>This model is so generic that it can be used to provide a system for the management of other tools for education, such as </a:t>
            </a:r>
          </a:p>
          <a:p>
            <a:pPr marL="628650" lvl="1" indent="-171450">
              <a:buFontTx/>
              <a:buChar char="-"/>
              <a:defRPr b="0" i="0"/>
            </a:pPr>
            <a:r>
              <a:rPr lang="2057" baseline="0"/>
              <a:t>Office 365 for co-writing, collaboration and sharing </a:t>
            </a:r>
          </a:p>
          <a:p>
            <a:pPr marL="628650" lvl="1" indent="-171450">
              <a:buFontTx/>
              <a:buChar char="-"/>
              <a:defRPr b="0" i="0"/>
            </a:pPr>
            <a:r>
              <a:rPr lang="2057" baseline="0"/>
              <a:t>URKUND, plagiarism checker, </a:t>
            </a:r>
          </a:p>
          <a:p>
            <a:pPr marL="628650" lvl="1" indent="-171450">
              <a:buFontTx/>
              <a:buChar char="-"/>
              <a:defRPr b="0" i="0"/>
            </a:pPr>
            <a:r>
              <a:rPr lang="2057" baseline="0"/>
              <a:t>DLR (Digital Learning Resources) for reuse of learning resources, </a:t>
            </a:r>
          </a:p>
          <a:p>
            <a:pPr marL="628650" lvl="1" indent="-171450">
              <a:buFontTx/>
              <a:buChar char="-"/>
              <a:defRPr b="0" i="0"/>
            </a:pPr>
            <a:r>
              <a:rPr lang="2057" baseline="0"/>
              <a:t>Inspera for assessment and exams.</a:t>
            </a:r>
          </a:p>
          <a:p>
            <a:pPr marL="171450" indent="-171450">
              <a:buFontTx/>
              <a:buChar char="-"/>
              <a:defRPr b="0" i="0"/>
            </a:pPr>
            <a:r>
              <a:rPr lang="2057" baseline="0"/>
              <a:t>This community for technology-supported learning also offers the interdisciplinary skills that are vital for identifying which skills development, at which level and to what extent, is needed to exploit digital tools and services. </a:t>
            </a:r>
          </a:p>
          <a:p>
            <a:pPr marL="0" indent="0">
              <a:buFontTx/>
              <a:buNone/>
              <a:defRPr b="0" i="0"/>
            </a:pPr>
            <a:endParaRPr lang="nb-NO" baseline="0"/>
          </a:p>
          <a:p>
            <a:pPr marL="0" indent="0">
              <a:buFontTx/>
              <a:buNone/>
              <a:defRPr b="0" i="0"/>
            </a:pPr>
            <a:r>
              <a:rPr lang="2057" b="1" baseline="0"/>
              <a:t>Sharing of experience </a:t>
            </a:r>
            <a:r>
              <a:rPr lang="2057" b="0" baseline="0"/>
              <a:t>is important for spreading good ideas and for motivating and inspiring more and more people to make use of new forms of learning, teaching and assessment. The Centre for Teaching and Learning therefore offers </a:t>
            </a:r>
          </a:p>
          <a:p>
            <a:pPr marL="171450" indent="-171450">
              <a:buFontTx/>
              <a:buChar char="-"/>
              <a:defRPr b="0" i="0"/>
            </a:pPr>
            <a:r>
              <a:rPr lang="2057" baseline="0"/>
              <a:t>Local meetings on learning and teaching at NTNU</a:t>
            </a:r>
          </a:p>
          <a:p>
            <a:pPr marL="171450" indent="-171450">
              <a:buFontTx/>
              <a:buChar char="-"/>
              <a:defRPr b="0" i="0"/>
            </a:pPr>
            <a:r>
              <a:rPr lang="2057" baseline="0"/>
              <a:t>The Learning Festival (læringsfestivalen), which is a national conference</a:t>
            </a:r>
          </a:p>
          <a:p>
            <a:pPr marL="171450" indent="-171450">
              <a:buFontTx/>
              <a:buChar char="-"/>
              <a:defRPr b="0" i="0"/>
            </a:pPr>
            <a:r>
              <a:rPr lang="2057" baseline="0"/>
              <a:t>The journal Læring om læring (Learning about learning) for publishing – currently nationally, but it is open to Scandinavian languages. </a:t>
            </a:r>
          </a:p>
          <a:p>
            <a:pPr marL="171450" indent="-171450">
              <a:buFontTx/>
              <a:buChar char="-"/>
              <a:defRPr b="0" i="0"/>
            </a:pPr>
            <a:endParaRPr lang="nb-NO" baseline="0"/>
          </a:p>
          <a:p>
            <a:pPr marL="0" indent="0">
              <a:buFontTx/>
              <a:buNone/>
              <a:defRPr b="0" i="0"/>
            </a:pPr>
            <a:r>
              <a:rPr lang="2057" b="1" baseline="0"/>
              <a:t>Learning spaces </a:t>
            </a:r>
            <a:r>
              <a:rPr lang="2057" b="0" baseline="0"/>
              <a:t>have been an area of focus for NTNU, and will continue to be throughout the campus process. The Centre for Teaching and Learning has dedicated a half-time position to coordination, events, training and documentation of the use of these spaces. The centre would like to contribute this competence to further development at NTNU. </a:t>
            </a:r>
          </a:p>
          <a:p>
            <a:pPr>
              <a:defRPr b="0" i="0"/>
            </a:pPr>
            <a:endParaRPr lang="nb-NO"/>
          </a:p>
        </p:txBody>
      </p:sp>
      <p:sp>
        <p:nvSpPr>
          <p:cNvPr id="4" name="Plassholder for lysbildenummer 3"/>
          <p:cNvSpPr>
            <a:spLocks noGrp="1"/>
          </p:cNvSpPr>
          <p:nvPr>
            <p:ph type="sldNum" sz="quarter" idx="10"/>
          </p:nvPr>
        </p:nvSpPr>
        <p:spPr/>
        <p:txBody>
          <a:bodyPr/>
          <a:lstStyle/>
          <a:p>
            <a:pPr>
              <a:defRPr b="0" i="0"/>
            </a:pPr>
            <a:fld id="{F2DD092B-F192-4FB6-B767-F3CCBC8541AE}" type="slidenum">
              <a:rPr lang="nb-NO" smtClean="0"/>
              <a:t>20</a:t>
            </a:fld>
            <a:endParaRPr lang="nb-NO"/>
          </a:p>
        </p:txBody>
      </p:sp>
    </p:spTree>
    <p:extLst>
      <p:ext uri="{BB962C8B-B14F-4D97-AF65-F5344CB8AC3E}">
        <p14:creationId xmlns:p14="http://schemas.microsoft.com/office/powerpoint/2010/main" val="28443863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b="0" i="0"/>
            </a:pPr>
            <a:r>
              <a:rPr lang="2057"/>
              <a:t>New opportunity: 200 hours distributed over one academic year. Goal: The basic skills achieved will provide a solid platform for the individual, giving them an opportunity for further development in the merit system. Learning outcome descriptions (LUBs) in accordance with the Norwegian Qualifications Framework (NKR) and guidelines from the Norwegian Council for Higher Education (UHR) will form the basis of the new model. The proposed model consists of five phases that build on and reinforce each other, illustrated in the figure:</a:t>
            </a:r>
          </a:p>
          <a:p>
            <a:pPr marL="171450" indent="-171450">
              <a:buFont typeface="Arial" panose="020B0604020202020204" pitchFamily="34" charset="0"/>
              <a:buChar char="•"/>
              <a:defRPr b="0" i="0"/>
            </a:pPr>
            <a:r>
              <a:rPr lang="2057"/>
              <a:t>The model emphasizes commitment (phase 1), development (phase 4) and dissemination (phase 5) in the participants’ academic environment to address teaching, guidance and development work as a collective concern. </a:t>
            </a:r>
          </a:p>
          <a:p>
            <a:pPr marL="171450" indent="-171450">
              <a:buFont typeface="Arial" panose="020B0604020202020204" pitchFamily="34" charset="0"/>
              <a:buChar char="•"/>
              <a:defRPr b="0" i="0"/>
            </a:pPr>
            <a:r>
              <a:rPr lang="2057"/>
              <a:t>The introduction (phase 2) addresses research-based knowledge and skills in teaching and guidance. </a:t>
            </a:r>
          </a:p>
          <a:p>
            <a:pPr marL="171450" indent="-171450">
              <a:buFont typeface="Arial" panose="020B0604020202020204" pitchFamily="34" charset="0"/>
              <a:buChar char="•"/>
              <a:defRPr b="0" i="0"/>
            </a:pPr>
            <a:r>
              <a:rPr lang="2057"/>
              <a:t>A prerequisite for the model is that all faculties at NTNU, in cooperation with relevant support units, are gradually involved by contributing modules (phase 3) that are based on the strengths of the academic communities. The Working Committee recommends that external (national and international) and online modules can be included (phase 3).</a:t>
            </a:r>
          </a:p>
          <a:p>
            <a:pPr marL="171450" indent="-171450">
              <a:buFont typeface="Arial" panose="020B0604020202020204" pitchFamily="34" charset="0"/>
              <a:buChar char="•"/>
              <a:defRPr b="0" i="0"/>
            </a:pPr>
            <a:endParaRPr lang="nb-NO"/>
          </a:p>
          <a:p>
            <a:pPr marL="0" indent="0">
              <a:buFont typeface="Arial" panose="020B0604020202020204" pitchFamily="34" charset="0"/>
              <a:buNone/>
              <a:defRPr b="0" i="0"/>
            </a:pPr>
            <a:r>
              <a:rPr lang="2057"/>
              <a:t>The aim of the modules is to ensure relevance for the faculties and flexibility for participants, as well as to realize the opportunities offered by multiple campuses. The term “phases” is used to show the structure, framework and progression of the model, but can be developed further in the academic community in connection with the pilot. The same applies to the name of the phases and the proposed sequence. The pilot creates an opportunity for testing and evaluation of the model. </a:t>
            </a:r>
          </a:p>
          <a:p>
            <a:pPr marL="0" indent="0">
              <a:buFont typeface="Arial" panose="020B0604020202020204" pitchFamily="34" charset="0"/>
              <a:buNone/>
              <a:defRPr b="0" i="0"/>
            </a:pPr>
            <a:endParaRPr lang="nb-NO"/>
          </a:p>
          <a:p>
            <a:pPr marL="0" indent="0">
              <a:buFont typeface="Arial" panose="020B0604020202020204" pitchFamily="34" charset="0"/>
              <a:buNone/>
              <a:defRPr b="0" i="0"/>
            </a:pPr>
            <a:r>
              <a:rPr lang="2057"/>
              <a:t>The plan is that all or part (modules) of the new programme will be made available to new employees without basic competence as in current practice, and that the programme will also be made available to everyone in both academic and technical-administrative positions. </a:t>
            </a:r>
          </a:p>
        </p:txBody>
      </p:sp>
      <p:sp>
        <p:nvSpPr>
          <p:cNvPr id="4" name="Plassholder for lysbildenummer 3"/>
          <p:cNvSpPr>
            <a:spLocks noGrp="1"/>
          </p:cNvSpPr>
          <p:nvPr>
            <p:ph type="sldNum" sz="quarter" idx="10"/>
          </p:nvPr>
        </p:nvSpPr>
        <p:spPr/>
        <p:txBody>
          <a:bodyPr/>
          <a:lstStyle/>
          <a:p>
            <a:pPr>
              <a:defRPr b="0" i="0"/>
            </a:pPr>
            <a:fld id="{CDEF279B-211A-4CAC-AEFC-3890753F7A64}" type="slidenum">
              <a:rPr lang="nb-NO" smtClean="0"/>
              <a:t>21</a:t>
            </a:fld>
            <a:endParaRPr lang="nb-NO"/>
          </a:p>
        </p:txBody>
      </p:sp>
    </p:spTree>
    <p:extLst>
      <p:ext uri="{BB962C8B-B14F-4D97-AF65-F5344CB8AC3E}">
        <p14:creationId xmlns:p14="http://schemas.microsoft.com/office/powerpoint/2010/main" val="976864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b="0" i="0"/>
            </a:pPr>
            <a:r>
              <a:rPr lang="2057" sz="1200"/>
              <a:t>After the merger with the university colleges in Sør-Trøndelag, Gjøvik and Ålesund, NTNU has become Norway's largest university with 42</a:t>
            </a:r>
            <a:r>
              <a:rPr lang="en-GB" sz="1200"/>
              <a:t> 000</a:t>
            </a:r>
            <a:r>
              <a:rPr lang="2057" sz="1200"/>
              <a:t> registered students in </a:t>
            </a:r>
            <a:r>
              <a:rPr lang="en-GB" sz="1200"/>
              <a:t>the </a:t>
            </a:r>
            <a:r>
              <a:rPr lang="2057" sz="1200"/>
              <a:t>autumn </a:t>
            </a:r>
            <a:r>
              <a:rPr lang="en-GB" sz="1200"/>
              <a:t>of </a:t>
            </a:r>
            <a:r>
              <a:rPr lang="2057" sz="1200"/>
              <a:t>2018 </a:t>
            </a:r>
          </a:p>
          <a:p>
            <a:pPr marL="0" marR="0" lvl="0" indent="0" algn="l" defTabSz="914400" rtl="0" eaLnBrk="1" fontAlgn="auto" latinLnBrk="0" hangingPunct="1">
              <a:lnSpc>
                <a:spcPct val="100000"/>
              </a:lnSpc>
              <a:spcBef>
                <a:spcPct val="0"/>
              </a:spcBef>
              <a:spcAft>
                <a:spcPct val="0"/>
              </a:spcAft>
              <a:buClrTx/>
              <a:buSzTx/>
              <a:buFontTx/>
              <a:buNone/>
              <a:defRPr b="0" i="0"/>
            </a:pPr>
            <a:endParaRPr lang="nb-NO" sz="1200"/>
          </a:p>
          <a:p>
            <a:pPr marL="0" marR="0" lvl="0" indent="0" algn="l" defTabSz="914400" rtl="0" eaLnBrk="1" fontAlgn="auto" latinLnBrk="0" hangingPunct="1">
              <a:lnSpc>
                <a:spcPct val="100000"/>
              </a:lnSpc>
              <a:spcBef>
                <a:spcPct val="0"/>
              </a:spcBef>
              <a:spcAft>
                <a:spcPct val="0"/>
              </a:spcAft>
              <a:buClrTx/>
              <a:buSzTx/>
              <a:buFontTx/>
              <a:buNone/>
              <a:defRPr b="0" i="0"/>
            </a:pPr>
            <a:endParaRPr lang="nb-NO" sz="1200"/>
          </a:p>
          <a:p>
            <a:pPr marL="0" marR="0" lvl="0" indent="0" algn="l" defTabSz="914400" rtl="0" eaLnBrk="1" fontAlgn="auto" latinLnBrk="0" hangingPunct="1">
              <a:lnSpc>
                <a:spcPct val="100000"/>
              </a:lnSpc>
              <a:spcBef>
                <a:spcPct val="0"/>
              </a:spcBef>
              <a:spcAft>
                <a:spcPct val="0"/>
              </a:spcAft>
              <a:buClrTx/>
              <a:buSzTx/>
              <a:buFontTx/>
              <a:buNone/>
              <a:defRPr b="0" i="0"/>
            </a:pPr>
            <a:r>
              <a:rPr lang="2057" sz="1200"/>
              <a:t>(Here, subjects in science and technology are defined as the following codes in the Norwegian Database for Statistics on Higher Education (DBH): engineering, technology, mathematical and natural sciences, maritime, medical laboratory technology. The number of registered students in these categories totals 18066, which is 45 %.)</a:t>
            </a:r>
          </a:p>
          <a:p>
            <a:pPr marL="0" marR="0" lvl="0" indent="0" algn="l" defTabSz="914400" rtl="0" eaLnBrk="1" fontAlgn="auto" latinLnBrk="0" hangingPunct="1">
              <a:lnSpc>
                <a:spcPct val="100000"/>
              </a:lnSpc>
              <a:spcBef>
                <a:spcPct val="0"/>
              </a:spcBef>
              <a:spcAft>
                <a:spcPct val="0"/>
              </a:spcAft>
              <a:buClrTx/>
              <a:buSzTx/>
              <a:buFontTx/>
              <a:buNone/>
              <a:defRPr b="0" i="0"/>
            </a:pPr>
            <a:endParaRPr lang="nb-NO" sz="1200" baseline="0"/>
          </a:p>
          <a:p>
            <a:pPr marL="0" marR="0" lvl="0" indent="0" algn="l" defTabSz="914400" rtl="0" eaLnBrk="1" fontAlgn="auto" latinLnBrk="0" hangingPunct="1">
              <a:lnSpc>
                <a:spcPct val="100000"/>
              </a:lnSpc>
              <a:spcBef>
                <a:spcPct val="0"/>
              </a:spcBef>
              <a:spcAft>
                <a:spcPct val="0"/>
              </a:spcAft>
              <a:buClrTx/>
              <a:buSzTx/>
              <a:buFontTx/>
              <a:buNone/>
              <a:defRPr b="0" i="0"/>
            </a:pPr>
            <a:r>
              <a:rPr lang="2057" sz="1200" baseline="0"/>
              <a:t>About half of the students are women, but we see that there is an unbalanced (and traditional) gender ratio for a number of our study programmes. </a:t>
            </a:r>
          </a:p>
          <a:p>
            <a:pPr marL="0" marR="0" lvl="0" indent="0" algn="l" defTabSz="914400" rtl="0" eaLnBrk="1" fontAlgn="auto" latinLnBrk="0" hangingPunct="1">
              <a:lnSpc>
                <a:spcPct val="100000"/>
              </a:lnSpc>
              <a:spcBef>
                <a:spcPct val="0"/>
              </a:spcBef>
              <a:spcAft>
                <a:spcPct val="0"/>
              </a:spcAft>
              <a:buClrTx/>
              <a:buSzTx/>
              <a:buFontTx/>
              <a:buNone/>
              <a:defRPr b="0" i="0"/>
            </a:pPr>
            <a:endParaRPr lang="nb-NO" sz="1200"/>
          </a:p>
          <a:p>
            <a:pPr>
              <a:defRPr b="0" i="0"/>
            </a:pPr>
            <a:endParaRPr lang="en-US"/>
          </a:p>
          <a:p>
            <a:pPr>
              <a:defRPr b="0" i="0"/>
            </a:pPr>
            <a:endParaRPr lang="en-US"/>
          </a:p>
          <a:p>
            <a:pPr>
              <a:defRPr b="0" i="0"/>
            </a:pPr>
            <a:endParaRPr lang="en-US"/>
          </a:p>
          <a:p>
            <a:pPr>
              <a:defRPr b="0" i="0"/>
            </a:pPr>
            <a:endParaRPr lang="en-US"/>
          </a:p>
          <a:p>
            <a:pPr marL="0" marR="0" lvl="0" indent="0" algn="l" defTabSz="914400" rtl="0" eaLnBrk="1" fontAlgn="auto" latinLnBrk="0" hangingPunct="1">
              <a:lnSpc>
                <a:spcPct val="100000"/>
              </a:lnSpc>
              <a:spcBef>
                <a:spcPct val="0"/>
              </a:spcBef>
              <a:spcAft>
                <a:spcPct val="0"/>
              </a:spcAft>
              <a:buClrTx/>
              <a:buSzTx/>
              <a:buFontTx/>
              <a:buNone/>
              <a:defRPr b="0" i="0"/>
            </a:pPr>
            <a:endParaRPr lang="nb-NO" sz="1200"/>
          </a:p>
          <a:p>
            <a:pPr>
              <a:defRPr b="0" i="0"/>
            </a:pPr>
            <a:endParaRPr lang="en-US"/>
          </a:p>
        </p:txBody>
      </p:sp>
      <p:sp>
        <p:nvSpPr>
          <p:cNvPr id="4" name="Slide Number Placeholder 3"/>
          <p:cNvSpPr>
            <a:spLocks noGrp="1"/>
          </p:cNvSpPr>
          <p:nvPr>
            <p:ph type="sldNum" sz="quarter" idx="10"/>
          </p:nvPr>
        </p:nvSpPr>
        <p:spPr/>
        <p:txBody>
          <a:bodyPr/>
          <a:lstStyle/>
          <a:p>
            <a:pPr>
              <a:defRPr b="0" i="0"/>
            </a:pPr>
            <a:fld id="{EAF69247-EB88-44AD-8B1A-AB26392D7BDD}" type="slidenum">
              <a:rPr lang="nb-NO" smtClean="0"/>
              <a:t>3</a:t>
            </a:fld>
            <a:endParaRPr lang="nb-NO"/>
          </a:p>
        </p:txBody>
      </p:sp>
    </p:spTree>
    <p:extLst>
      <p:ext uri="{BB962C8B-B14F-4D97-AF65-F5344CB8AC3E}">
        <p14:creationId xmlns:p14="http://schemas.microsoft.com/office/powerpoint/2010/main" val="12542666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defRPr b="0" i="0"/>
            </a:pPr>
            <a:endParaRPr lang="nb-NO"/>
          </a:p>
          <a:p>
            <a:pPr marL="0" marR="0" lvl="0" indent="0" algn="l" defTabSz="914400" rtl="0" eaLnBrk="1" fontAlgn="auto" latinLnBrk="0" hangingPunct="1">
              <a:lnSpc>
                <a:spcPct val="100000"/>
              </a:lnSpc>
              <a:spcBef>
                <a:spcPct val="0"/>
              </a:spcBef>
              <a:spcAft>
                <a:spcPct val="0"/>
              </a:spcAft>
              <a:buClrTx/>
              <a:buSzTx/>
              <a:buFontTx/>
              <a:buNone/>
              <a:defRPr b="0" i="0"/>
            </a:pPr>
            <a:r>
              <a:rPr lang="2057" baseline="0"/>
              <a:t>Work on </a:t>
            </a:r>
            <a:r>
              <a:rPr lang="en-GB" baseline="0"/>
              <a:t>pedagogical</a:t>
            </a:r>
            <a:r>
              <a:rPr lang="2057" baseline="0"/>
              <a:t> merit systems began in cooperation with UiT The Arctic University of Norway in 2015. In 2016, a joint working group delivered the report “Innsats for kvalitet” (“A Commitment to Quality”), with the aim of creating the basis for a system so generic that it could also be extended to the rest of the sector. </a:t>
            </a:r>
          </a:p>
          <a:p>
            <a:pPr marL="0" marR="0" lvl="0" indent="0" algn="l" defTabSz="914400" rtl="0" eaLnBrk="1" fontAlgn="auto" latinLnBrk="0" hangingPunct="1">
              <a:lnSpc>
                <a:spcPct val="100000"/>
              </a:lnSpc>
              <a:spcBef>
                <a:spcPct val="0"/>
              </a:spcBef>
              <a:spcAft>
                <a:spcPct val="0"/>
              </a:spcAft>
              <a:buClrTx/>
              <a:buSzTx/>
              <a:buFontTx/>
              <a:buNone/>
              <a:defRPr b="0" i="0"/>
            </a:pPr>
            <a:endParaRPr lang="nb-NO" baseline="0"/>
          </a:p>
          <a:p>
            <a:pPr marL="0" marR="0" lvl="0" indent="0" algn="l" defTabSz="914400" rtl="0" eaLnBrk="1" fontAlgn="auto" latinLnBrk="0" hangingPunct="1">
              <a:lnSpc>
                <a:spcPct val="100000"/>
              </a:lnSpc>
              <a:spcBef>
                <a:spcPct val="0"/>
              </a:spcBef>
              <a:spcAft>
                <a:spcPct val="0"/>
              </a:spcAft>
              <a:buClrTx/>
              <a:buSzTx/>
              <a:buFontTx/>
              <a:buNone/>
              <a:defRPr b="0" i="0"/>
            </a:pPr>
            <a:r>
              <a:rPr lang="2057" baseline="0"/>
              <a:t>Report to the Storting 16 (2016-2017) Quality Culture in Higher Education, page 22, states that</a:t>
            </a:r>
          </a:p>
          <a:p>
            <a:pPr marL="0" marR="0" lvl="0" indent="0" algn="l" defTabSz="914400" rtl="0" eaLnBrk="1" fontAlgn="auto" latinLnBrk="0" hangingPunct="1">
              <a:lnSpc>
                <a:spcPct val="100000"/>
              </a:lnSpc>
              <a:spcBef>
                <a:spcPct val="0"/>
              </a:spcBef>
              <a:spcAft>
                <a:spcPct val="0"/>
              </a:spcAft>
              <a:buClrTx/>
              <a:buSzTx/>
              <a:buFontTx/>
              <a:buNone/>
              <a:defRPr b="0" i="0"/>
            </a:pPr>
            <a:r>
              <a:rPr lang="2057" baseline="0"/>
              <a:t>“The Government requires the higher education institutions to develop pedagogical merit systems to encourage more teaching initiatives and to reward important development work. Merit systems should promote education quality by remunerating academic employees according to documented results. One of the goals of this White Paper is to raise the status of educational activities and place greater value on teaching competence than it currently enjoys, not just at the appointment stage but from a career perspective. </a:t>
            </a:r>
          </a:p>
          <a:p>
            <a:pPr marL="0" marR="0" lvl="0" indent="0" algn="l" defTabSz="914400" rtl="0" eaLnBrk="1" fontAlgn="auto" latinLnBrk="0" hangingPunct="1">
              <a:lnSpc>
                <a:spcPct val="100000"/>
              </a:lnSpc>
              <a:spcBef>
                <a:spcPct val="0"/>
              </a:spcBef>
              <a:spcAft>
                <a:spcPct val="0"/>
              </a:spcAft>
              <a:buClrTx/>
              <a:buSzTx/>
              <a:buFontTx/>
              <a:buNone/>
              <a:defRPr b="0" i="0"/>
            </a:pPr>
            <a:endParaRPr lang="nb-NO" baseline="0"/>
          </a:p>
          <a:p>
            <a:pPr marL="0" marR="0" lvl="0" indent="0" algn="l" defTabSz="914400" rtl="0" eaLnBrk="1" fontAlgn="auto" latinLnBrk="0" hangingPunct="1">
              <a:lnSpc>
                <a:spcPct val="100000"/>
              </a:lnSpc>
              <a:spcBef>
                <a:spcPct val="0"/>
              </a:spcBef>
              <a:spcAft>
                <a:spcPct val="0"/>
              </a:spcAft>
              <a:buClrTx/>
              <a:buSzTx/>
              <a:buFontTx/>
              <a:buNone/>
              <a:defRPr b="0" i="0"/>
            </a:pPr>
            <a:r>
              <a:rPr lang="2057" baseline="0"/>
              <a:t>NTNU advertised the first application period - a pilot - from 15 August to 15 October 2017</a:t>
            </a:r>
            <a:r>
              <a:rPr lang="2057">
                <a:cs typeface="Calibri"/>
              </a:rPr>
              <a:t>.  </a:t>
            </a:r>
            <a:r>
              <a:rPr lang="2057" baseline="0"/>
              <a:t>The Application Committee is broad-based, with experience from Lund University, from Tromsø, the academic director of the work and a student representative. In addition, a representative of each faculty with close links to the disciplines has participated in the work. In this first pilot period, we received 37 applications and 9 teaching staff members received merit awards – see the photo: Hans Georg Schaathun, Jan Ketil Rød, Eirik J. Irgens, Henning Fjørtoft, Hilde Lea Lein, Frank Alexander Kraemer, Lars Lundheim, Jan Frode Hatlen, Jonathan Wright (not shown). </a:t>
            </a:r>
          </a:p>
          <a:p>
            <a:pPr>
              <a:defRPr b="0" i="0"/>
            </a:pPr>
            <a:endParaRPr lang="nb-NO" baseline="0"/>
          </a:p>
          <a:p>
            <a:pPr>
              <a:defRPr b="0" i="0"/>
            </a:pPr>
            <a:endParaRPr lang="nb-NO" baseline="0"/>
          </a:p>
          <a:p>
            <a:pPr>
              <a:defRPr b="0" i="0"/>
            </a:pPr>
            <a:r>
              <a:rPr lang="2057" b="1" baseline="0"/>
              <a:t>2018:</a:t>
            </a:r>
          </a:p>
          <a:p>
            <a:pPr>
              <a:defRPr b="0" i="0"/>
            </a:pPr>
            <a:r>
              <a:rPr lang="2057" b="0" baseline="0"/>
              <a:t>The second application period took place from 15 April to 15 September. This time 23 applications were received, of which 9 were from women. </a:t>
            </a:r>
          </a:p>
          <a:p>
            <a:pPr>
              <a:defRPr b="0" i="0"/>
            </a:pPr>
            <a:r>
              <a:rPr lang="2057" b="0" baseline="0"/>
              <a:t>In this second round, associate professors (førstelektorer) and professors (dosenter) were also eligible to apply for recognition of teaching merit. </a:t>
            </a:r>
          </a:p>
          <a:p>
            <a:pPr marL="228600" indent="-228600">
              <a:buAutoNum type="arabicPeriod"/>
              <a:defRPr b="0" i="0"/>
            </a:pPr>
            <a:endParaRPr lang="nb-NO" b="0" baseline="0"/>
          </a:p>
          <a:p>
            <a:pPr marL="0" indent="0">
              <a:buNone/>
              <a:defRPr b="0" i="0"/>
            </a:pPr>
            <a:r>
              <a:rPr lang="2057" b="1" baseline="0"/>
              <a:t>Future:</a:t>
            </a:r>
          </a:p>
          <a:p>
            <a:pPr marL="0" indent="0">
              <a:buNone/>
              <a:defRPr b="0" i="0"/>
            </a:pPr>
            <a:r>
              <a:rPr lang="2057" b="0" baseline="0"/>
              <a:t>The university would like to establish a “Teaching Academy” for teaching staff with recognized merit. The details have not been fully specified, but the scheme should provide a basis for further development of practitioners with merit in cooperation, and for a form that enables NTNU to benefit from their skills at the institutional level.</a:t>
            </a:r>
          </a:p>
        </p:txBody>
      </p:sp>
      <p:sp>
        <p:nvSpPr>
          <p:cNvPr id="4" name="Plassholder for lysbildenummer 3"/>
          <p:cNvSpPr>
            <a:spLocks noGrp="1"/>
          </p:cNvSpPr>
          <p:nvPr>
            <p:ph type="sldNum" sz="quarter" idx="10"/>
          </p:nvPr>
        </p:nvSpPr>
        <p:spPr/>
        <p:txBody>
          <a:bodyPr/>
          <a:lstStyle/>
          <a:p>
            <a:pPr>
              <a:defRPr b="0" i="0"/>
            </a:pPr>
            <a:fld id="{639948CE-93F7-4DC5-A612-1524520C540A}" type="slidenum">
              <a:rPr lang="nb-NO" smtClean="0"/>
              <a:t>22</a:t>
            </a:fld>
            <a:endParaRPr lang="nb-NO"/>
          </a:p>
        </p:txBody>
      </p:sp>
    </p:spTree>
    <p:extLst>
      <p:ext uri="{BB962C8B-B14F-4D97-AF65-F5344CB8AC3E}">
        <p14:creationId xmlns:p14="http://schemas.microsoft.com/office/powerpoint/2010/main" val="2511619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defRPr b="0" i="0"/>
            </a:pPr>
            <a:endParaRPr lang="nb-NO" baseline="0"/>
          </a:p>
          <a:p>
            <a:pPr>
              <a:defRPr b="0" i="0"/>
            </a:pPr>
            <a:r>
              <a:rPr lang="2057" baseline="0"/>
              <a:t>The R&amp;D track is the core of the project</a:t>
            </a:r>
          </a:p>
          <a:p>
            <a:pPr>
              <a:defRPr b="0" i="0"/>
            </a:pPr>
            <a:endParaRPr lang="nb-NO" baseline="0"/>
          </a:p>
          <a:p>
            <a:pPr>
              <a:defRPr b="0" i="0"/>
            </a:pPr>
            <a:r>
              <a:rPr lang="2057" baseline="0"/>
              <a:t>Develop co-created R&amp;D practices in the school-university partnerships – teachers, researchers and students</a:t>
            </a:r>
          </a:p>
          <a:p>
            <a:pPr>
              <a:defRPr b="0" i="0"/>
            </a:pPr>
            <a:endParaRPr lang="nb-NO" baseline="0"/>
          </a:p>
          <a:p>
            <a:pPr marL="0" marR="0" lvl="0" indent="0" algn="l" defTabSz="914400" rtl="0" eaLnBrk="1" fontAlgn="auto" latinLnBrk="0" hangingPunct="1">
              <a:lnSpc>
                <a:spcPct val="100000"/>
              </a:lnSpc>
              <a:spcBef>
                <a:spcPct val="0"/>
              </a:spcBef>
              <a:spcAft>
                <a:spcPct val="0"/>
              </a:spcAft>
              <a:buClrTx/>
              <a:buSzTx/>
              <a:buFontTx/>
              <a:buNone/>
              <a:defRPr b="0" i="0"/>
            </a:pPr>
            <a:r>
              <a:rPr lang="2057" baseline="0"/>
              <a:t>The initiatives/tools are inspired by the university hospital model, but the approach has been adapted to schools </a:t>
            </a:r>
          </a:p>
          <a:p>
            <a:pPr>
              <a:defRPr b="0" i="0"/>
            </a:pPr>
            <a:endParaRPr lang="nb-NO" baseline="0"/>
          </a:p>
          <a:p>
            <a:pPr marL="228600" indent="-228600">
              <a:buAutoNum type="arabicPeriod"/>
              <a:defRPr b="0" i="0"/>
            </a:pPr>
            <a:r>
              <a:rPr lang="2057" baseline="0"/>
              <a:t>Continuing and further education for employees at the university schools, joint and school-based </a:t>
            </a:r>
          </a:p>
          <a:p>
            <a:pPr marL="0" indent="0">
              <a:buNone/>
              <a:defRPr b="0" i="0"/>
            </a:pPr>
            <a:r>
              <a:rPr lang="2057" baseline="0"/>
              <a:t>      - in 2016 further education in guidance and R&amp;D work, courses for practical training supervisors, for teachers at the Charlottenlund schools</a:t>
            </a:r>
          </a:p>
          <a:p>
            <a:pPr marL="0" indent="0">
              <a:buNone/>
              <a:defRPr b="0" i="0"/>
            </a:pPr>
            <a:r>
              <a:rPr lang="2057" baseline="0"/>
              <a:t>        15 credits, – Gunnar presents research and experience from this initiative </a:t>
            </a:r>
          </a:p>
          <a:p>
            <a:pPr marL="0" indent="0">
              <a:buNone/>
              <a:defRPr b="0" i="0"/>
            </a:pPr>
            <a:r>
              <a:rPr lang="2057" baseline="0"/>
              <a:t>      - in autumn further continuing and further education in experimental development at primary schools. Further education for teachers and</a:t>
            </a:r>
          </a:p>
          <a:p>
            <a:pPr marL="0" indent="0">
              <a:buNone/>
              <a:defRPr b="0" i="0"/>
            </a:pPr>
            <a:r>
              <a:rPr lang="2057" baseline="0"/>
              <a:t>         continuing education for school staff responsible for before- and after-school care (SFO). Parallel joint and school-based courses. Nina Vasseljen is responsible and </a:t>
            </a:r>
          </a:p>
          <a:p>
            <a:pPr marL="0" indent="0">
              <a:buNone/>
              <a:defRPr b="0" i="0"/>
            </a:pPr>
            <a:r>
              <a:rPr lang="2057" baseline="0"/>
              <a:t>work with the primary schools will </a:t>
            </a:r>
            <a:r>
              <a:rPr lang="en-GB" baseline="0"/>
              <a:t>be presented</a:t>
            </a:r>
            <a:r>
              <a:rPr lang="2057" baseline="0"/>
              <a:t> during the parallel sessions after lunch.</a:t>
            </a:r>
          </a:p>
          <a:p>
            <a:pPr marL="0" indent="0">
              <a:buNone/>
              <a:defRPr b="0" i="0"/>
            </a:pPr>
            <a:endParaRPr lang="nb-NO" baseline="0"/>
          </a:p>
          <a:p>
            <a:pPr marL="0" indent="0">
              <a:buNone/>
              <a:defRPr b="0" i="0"/>
            </a:pPr>
            <a:r>
              <a:rPr lang="2057" baseline="0"/>
              <a:t>2. PhD candidates are important in the university hospital. We have appointed 4 PhD candidates, two from the public sector whose workplace is at the Charlottenlund schools and two at the university. Currently appointing two more in connection with the primary schools initiative. Important to keep research skills in the school system after the candidates have defended their thesis. A strategy in the project is to develop a separate job category as a PhD teacher in order to achieve this. Rune Flatås, coordinator of the Charlottenlund university-school partnership is leading this initiative. Together with Even Einum, who is a PhD candidate at Charlottenlund, he will present this work later today. </a:t>
            </a:r>
          </a:p>
          <a:p>
            <a:pPr marL="0" indent="0">
              <a:buNone/>
              <a:defRPr b="0" i="0"/>
            </a:pPr>
            <a:r>
              <a:rPr lang="en-GB" baseline="0"/>
              <a:t>3/4</a:t>
            </a:r>
            <a:r>
              <a:rPr lang="2057" baseline="0"/>
              <a:t>. It is important to develop R&amp;D projects in the school system – teachers develop inquiry-based practices, apply and take part in R&amp;D. Appointed R&amp;D managers in 20% positions who are researchers from NTNU who will help teachers in this work. During the spring of 2017, a number of R &amp; D projects started in the Charlottenlund schools – some large and some small – presentation during the p</a:t>
            </a:r>
            <a:r>
              <a:rPr lang="en-GB" baseline="0" err="1"/>
              <a:t>arallel</a:t>
            </a:r>
            <a:r>
              <a:rPr lang="2057" baseline="0"/>
              <a:t> sessions – university schools, upper secondary schools, separate section for vocational subjects with projects related to vocational subjects. </a:t>
            </a:r>
          </a:p>
          <a:p>
            <a:pPr marL="0" indent="0">
              <a:buNone/>
              <a:defRPr b="0" i="0"/>
            </a:pPr>
            <a:r>
              <a:rPr lang="2057" baseline="0"/>
              <a:t>        </a:t>
            </a:r>
          </a:p>
          <a:p>
            <a:pPr marL="171193" indent="-171193">
              <a:buFont typeface="Arial" panose="020B0604020202020204" pitchFamily="34" charset="0"/>
              <a:buChar char="•"/>
              <a:defRPr b="0" i="0"/>
            </a:pPr>
            <a:endParaRPr lang="nb-NO" baseline="0"/>
          </a:p>
          <a:p>
            <a:pPr marL="171193" indent="-171193">
              <a:buFont typeface="Arial" panose="020B0604020202020204" pitchFamily="34" charset="0"/>
              <a:buChar char="•"/>
              <a:defRPr b="0" i="0"/>
            </a:pPr>
            <a:endParaRPr lang="nb-NO" baseline="0"/>
          </a:p>
          <a:p>
            <a:pPr marL="171193" indent="-171193">
              <a:buFont typeface="Arial" panose="020B0604020202020204" pitchFamily="34" charset="0"/>
              <a:buChar char="•"/>
              <a:defRPr b="0" i="0"/>
            </a:pPr>
            <a:endParaRPr lang="nb-NO" baseline="0"/>
          </a:p>
          <a:p>
            <a:pPr>
              <a:defRPr b="0" i="0"/>
            </a:pPr>
            <a:endParaRPr lang="nb-NO" baseline="0"/>
          </a:p>
          <a:p>
            <a:pPr>
              <a:defRPr b="0" i="0"/>
            </a:pPr>
            <a:endParaRPr lang="nb-NO" baseline="0"/>
          </a:p>
        </p:txBody>
      </p:sp>
      <p:sp>
        <p:nvSpPr>
          <p:cNvPr id="4" name="Plassholder for lysbildenummer 3"/>
          <p:cNvSpPr>
            <a:spLocks noGrp="1"/>
          </p:cNvSpPr>
          <p:nvPr>
            <p:ph type="sldNum" sz="quarter" idx="10"/>
          </p:nvPr>
        </p:nvSpPr>
        <p:spPr/>
        <p:txBody>
          <a:bodyPr/>
          <a:lstStyle/>
          <a:p>
            <a:pPr>
              <a:defRPr b="0" i="0"/>
            </a:pPr>
            <a:fld id="{5177A85C-AEAA-4646-B7CB-718E1210E44E}" type="slidenum">
              <a:rPr lang="nb-NO" smtClean="0"/>
              <a:t>23</a:t>
            </a:fld>
            <a:endParaRPr lang="nb-NO"/>
          </a:p>
        </p:txBody>
      </p:sp>
    </p:spTree>
    <p:extLst>
      <p:ext uri="{BB962C8B-B14F-4D97-AF65-F5344CB8AC3E}">
        <p14:creationId xmlns:p14="http://schemas.microsoft.com/office/powerpoint/2010/main" val="40204976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b="0" i="0"/>
            </a:pPr>
            <a:endParaRPr lang="nb-NO"/>
          </a:p>
          <a:p>
            <a:pPr marL="0" marR="0" lvl="0" indent="0" algn="l" defTabSz="914400" rtl="0" eaLnBrk="1" fontAlgn="auto" latinLnBrk="0" hangingPunct="1">
              <a:lnSpc>
                <a:spcPct val="100000"/>
              </a:lnSpc>
              <a:spcBef>
                <a:spcPct val="0"/>
              </a:spcBef>
              <a:spcAft>
                <a:spcPct val="0"/>
              </a:spcAft>
              <a:buClrTx/>
              <a:buSzTx/>
              <a:buFontTx/>
              <a:buNone/>
              <a:defRPr b="0" i="0"/>
            </a:pPr>
            <a:r>
              <a:rPr lang="2057"/>
              <a:t>NTNU received two Centres of Excellence in Higher Education (SFU) </a:t>
            </a:r>
            <a:r>
              <a:rPr lang="2057" sz="1200"/>
              <a:t>in the autumn of 2016, with start-up in 2017. Project period for both: 2017-2021.</a:t>
            </a:r>
          </a:p>
          <a:p>
            <a:pPr>
              <a:defRPr b="0" i="0"/>
            </a:pPr>
            <a:endParaRPr lang="nb-NO"/>
          </a:p>
          <a:p>
            <a:pPr marL="0" marR="0" lvl="0" indent="0" algn="l" defTabSz="914400" rtl="0" eaLnBrk="1" fontAlgn="auto" latinLnBrk="0" hangingPunct="1">
              <a:lnSpc>
                <a:spcPct val="100000"/>
              </a:lnSpc>
              <a:spcBef>
                <a:spcPct val="0"/>
              </a:spcBef>
              <a:spcAft>
                <a:spcPct val="0"/>
              </a:spcAft>
              <a:buClrTx/>
              <a:buSzTx/>
              <a:buFontTx/>
              <a:buNone/>
              <a:defRPr b="0" i="0"/>
            </a:pPr>
            <a:r>
              <a:rPr lang="2057"/>
              <a:t>Each centre receives between four and eight million Norwegian kroner per year. The purpose is to encourage outstanding education. The Centres of Excellence also aim to contribute to good relationships between education and society and the professions, as well as spreading knowledge.</a:t>
            </a:r>
          </a:p>
          <a:p>
            <a:pPr>
              <a:defRPr b="0" i="0"/>
            </a:pPr>
            <a:endParaRPr lang="nb-NO"/>
          </a:p>
          <a:p>
            <a:pPr>
              <a:defRPr b="0" i="0"/>
            </a:pPr>
            <a:r>
              <a:rPr lang="2057"/>
              <a:t>Centre of Excellence in Higher Education (SFU): duration of 5 years, with potential for renewal for another 5 years.</a:t>
            </a:r>
          </a:p>
          <a:p>
            <a:pPr>
              <a:defRPr b="0" i="0"/>
            </a:pPr>
            <a:endParaRPr lang="nb-NO"/>
          </a:p>
          <a:p>
            <a:pPr marL="0" marR="0" lvl="0" indent="0" algn="l" defTabSz="914400" rtl="0" eaLnBrk="1" fontAlgn="auto" latinLnBrk="0" hangingPunct="1">
              <a:lnSpc>
                <a:spcPct val="100000"/>
              </a:lnSpc>
              <a:spcBef>
                <a:spcPct val="0"/>
              </a:spcBef>
              <a:spcAft>
                <a:spcPct val="0"/>
              </a:spcAft>
              <a:buClrTx/>
              <a:buSzTx/>
              <a:buFontTx/>
              <a:buNone/>
              <a:defRPr b="0" i="0"/>
            </a:pPr>
            <a:r>
              <a:rPr lang="2057" b="1"/>
              <a:t>Entrepreneur</a:t>
            </a:r>
            <a:r>
              <a:rPr lang="en-GB" b="1"/>
              <a:t>ship</a:t>
            </a:r>
            <a:r>
              <a:rPr lang="2057" b="1"/>
              <a:t> as a vehicle for student engagement and learning (ENgage)</a:t>
            </a:r>
            <a:r>
              <a:rPr lang="2057" b="0"/>
              <a:t> originates from the Faculty of Social Sciences and Technology Management, but is a consortium which consists of a number of participants, such as the NTNU Entrepreneurship Center, Experts in Teamwork, TrollLABs  and Spark NTNU. The Centre is headed by Roger Sørheim.</a:t>
            </a:r>
          </a:p>
          <a:p>
            <a:pPr marL="0" marR="0" lvl="0" indent="0" algn="l" defTabSz="914400" rtl="0" eaLnBrk="1" fontAlgn="auto" latinLnBrk="0" hangingPunct="1">
              <a:lnSpc>
                <a:spcPct val="100000"/>
              </a:lnSpc>
              <a:spcBef>
                <a:spcPct val="0"/>
              </a:spcBef>
              <a:spcAft>
                <a:spcPct val="0"/>
              </a:spcAft>
              <a:buClrTx/>
              <a:buSzTx/>
              <a:buFontTx/>
              <a:buNone/>
              <a:defRPr b="0" i="0"/>
            </a:pPr>
            <a:endParaRPr lang="nb-NO"/>
          </a:p>
          <a:p>
            <a:pPr>
              <a:defRPr b="0" i="0"/>
            </a:pPr>
            <a:r>
              <a:rPr lang="2057"/>
              <a:t>From the web pages on Centres of Excellence in Higher Education (SFUs) from the Norwegian Agency for Quality Assurance in Education (NOKUT):</a:t>
            </a:r>
          </a:p>
          <a:p>
            <a:pPr marL="171450" indent="-171450">
              <a:buFont typeface="Arial" panose="020B0604020202020204" pitchFamily="34" charset="0"/>
              <a:buChar char="•"/>
              <a:defRPr b="0" i="0"/>
            </a:pPr>
            <a:r>
              <a:rPr lang="2057"/>
              <a:t>ENgage works to increase the number of students with entrepreneurial skills and mindsets that make them change agents in a variety of contexts in Norway and the rest of the world. The purpose of the Centre is to educate students to meet complex societal challenges through entrepreneurship whatever the business or industry they enter.</a:t>
            </a:r>
          </a:p>
          <a:p>
            <a:pPr marL="171450" indent="-171450">
              <a:buFont typeface="Arial" panose="020B0604020202020204" pitchFamily="34" charset="0"/>
              <a:buChar char="•"/>
              <a:defRPr b="0" i="0"/>
            </a:pPr>
            <a:r>
              <a:rPr lang="2057"/>
              <a:t>ENgage develops education for students from all disciplines and professions. The Centre focuses on students’ commitment and creativity to enable them to manage future challenges. Through interdisciplinary cooperation in real-life projects, students gain knowledge and competence both inside and outside the classroom.</a:t>
            </a:r>
          </a:p>
          <a:p>
            <a:pPr marL="171450" indent="-171450">
              <a:buFont typeface="Arial" panose="020B0604020202020204" pitchFamily="34" charset="0"/>
              <a:buChar char="•"/>
              <a:defRPr b="0" i="0"/>
            </a:pPr>
            <a:r>
              <a:rPr lang="2057"/>
              <a:t>With their partners, students can develop their own businesses, bringing business ideas to life and work with real societal challenges. Through a consortium consisting of the NTNU Entrepreneurship School, Nord University Business School, Spark NTNU, TrollLABS and Experts in Teamwork at NTNU, ENgage will have dedicated learning and research activities. The Centre also has other partners domestically and abroad.</a:t>
            </a:r>
          </a:p>
          <a:p>
            <a:pPr marL="0" marR="0" lvl="0" indent="0" algn="l" defTabSz="914400" rtl="0" eaLnBrk="1" fontAlgn="auto" latinLnBrk="0" hangingPunct="1">
              <a:lnSpc>
                <a:spcPct val="100000"/>
              </a:lnSpc>
              <a:spcBef>
                <a:spcPct val="0"/>
              </a:spcBef>
              <a:spcAft>
                <a:spcPct val="0"/>
              </a:spcAft>
              <a:buClrTx/>
              <a:buSzTx/>
              <a:buFontTx/>
              <a:buNone/>
              <a:defRPr b="0" i="0"/>
            </a:pPr>
            <a:endParaRPr lang="nb-NO"/>
          </a:p>
          <a:p>
            <a:pPr marL="0" marR="0" lvl="0" indent="0" algn="l" defTabSz="914400" rtl="0" eaLnBrk="1" fontAlgn="auto" latinLnBrk="0" hangingPunct="1">
              <a:lnSpc>
                <a:spcPct val="100000"/>
              </a:lnSpc>
              <a:spcBef>
                <a:spcPct val="0"/>
              </a:spcBef>
              <a:spcAft>
                <a:spcPct val="0"/>
              </a:spcAft>
              <a:buClrTx/>
              <a:buSzTx/>
              <a:buFontTx/>
              <a:buNone/>
              <a:defRPr b="0" i="0"/>
            </a:pPr>
            <a:endParaRPr lang="nb-NO"/>
          </a:p>
          <a:p>
            <a:pPr>
              <a:defRPr b="0" i="0"/>
            </a:pPr>
            <a:r>
              <a:rPr lang="2057" b="1"/>
              <a:t>Excellent IT Education (ExcITEd)</a:t>
            </a:r>
            <a:r>
              <a:rPr lang="2057" b="0"/>
              <a:t> originates from the Faculty of Information Technology, Mathematics and Electrical Engineering (IME) at NTNU. The aim of this centre is to boost tertiary education in Norway</a:t>
            </a:r>
            <a:r>
              <a:rPr lang="en-GB" b="0"/>
              <a:t>:</a:t>
            </a:r>
            <a:r>
              <a:rPr lang="2057" b="0"/>
              <a:t> all education above secondary level and vocational schools. Keywords: Increased learning through increased student participation, a stronger focus on project-based learning, earlier involvement of students in R&amp;D. The Centre is strongly committed to testing and to some extent developing computer-aided learning tools. The same academic group was also a finalist in 2013, when it was named 2-IT. The Centre is headed by Guttorm Sindre.</a:t>
            </a:r>
          </a:p>
          <a:p>
            <a:pPr>
              <a:defRPr b="0" i="0"/>
            </a:pPr>
            <a:endParaRPr lang="nb-NO"/>
          </a:p>
          <a:p>
            <a:pPr marL="0" marR="0" lvl="0" indent="0" algn="l" defTabSz="914400" rtl="0" eaLnBrk="1" fontAlgn="auto" latinLnBrk="0" hangingPunct="1">
              <a:lnSpc>
                <a:spcPct val="100000"/>
              </a:lnSpc>
              <a:spcBef>
                <a:spcPct val="0"/>
              </a:spcBef>
              <a:spcAft>
                <a:spcPct val="0"/>
              </a:spcAft>
              <a:buClrTx/>
              <a:buSzTx/>
              <a:buFontTx/>
              <a:buNone/>
              <a:defRPr b="0" i="0"/>
            </a:pPr>
            <a:r>
              <a:rPr lang="2057"/>
              <a:t>From the web pages on Centres of Excellence in Higher Education (SFUs) from the Norwegian Agency for Quality Assurance in Education (NOKUT):</a:t>
            </a:r>
          </a:p>
          <a:p>
            <a:pPr marL="171450" indent="-171450">
              <a:buFont typeface="Arial" panose="020B0604020202020204" pitchFamily="34" charset="0"/>
              <a:buChar char="•"/>
              <a:defRPr b="0" i="0"/>
            </a:pPr>
            <a:r>
              <a:rPr lang="2057"/>
              <a:t>ExcITEd aims to put Norway at the forefront of innovative IT education and to make ICT subjects more attractive to young people. To achieve this, the centre works closely with students, other faculties and potential employers – and not least, the school system. ExcITEd wants to increase diversity in IT education by improving knowledge about different IT disciplines and career opportunities in this field. </a:t>
            </a:r>
          </a:p>
          <a:p>
            <a:pPr marL="171450" indent="-171450">
              <a:buFont typeface="Arial" panose="020B0604020202020204" pitchFamily="34" charset="0"/>
              <a:buChar char="•"/>
              <a:defRPr b="0" i="0"/>
            </a:pPr>
            <a:r>
              <a:rPr lang="2057"/>
              <a:t>ExcITEd wants to raise the quality of IT education both in Norway and abroad. The Centre therefore uses research-based knowledge of didactics in IT subjects. By evaluating new learning methods and working together with students and across disciplines, the Centre will find the success factors that contribute to a good learning environment. </a:t>
            </a:r>
          </a:p>
          <a:p>
            <a:pPr marL="171450" indent="-171450">
              <a:buFont typeface="Arial" panose="020B0604020202020204" pitchFamily="34" charset="0"/>
              <a:buChar char="•"/>
              <a:defRPr b="0" i="0"/>
            </a:pPr>
            <a:r>
              <a:rPr lang="2057"/>
              <a:t>Project-based learning plays a key role at ExcITEd and the Centre uses active learning methods to achieve its goals. Examples of these methods are that students learn from each other, use state-of-the-art technology and build networks with the business community. An important point for ExcITEd is that students get the opportunity to develop and to design their own projects themselves – sometimes right up to the finished product. In this way, they hope that students </a:t>
            </a:r>
            <a:r>
              <a:rPr lang="en-GB"/>
              <a:t>will </a:t>
            </a:r>
            <a:r>
              <a:rPr lang="2057"/>
              <a:t>build the skills to work creatively in a real-life "playground".</a:t>
            </a:r>
          </a:p>
          <a:p>
            <a:pPr>
              <a:defRPr b="0" i="0"/>
            </a:pPr>
            <a:endParaRPr lang="nb-NO"/>
          </a:p>
          <a:p>
            <a:pPr>
              <a:defRPr b="0" i="0"/>
            </a:pPr>
            <a:endParaRPr lang="nb-NO"/>
          </a:p>
        </p:txBody>
      </p:sp>
      <p:sp>
        <p:nvSpPr>
          <p:cNvPr id="4" name="Plassholder for lysbildenummer 3"/>
          <p:cNvSpPr>
            <a:spLocks noGrp="1"/>
          </p:cNvSpPr>
          <p:nvPr>
            <p:ph type="sldNum" sz="quarter" idx="10"/>
          </p:nvPr>
        </p:nvSpPr>
        <p:spPr/>
        <p:txBody>
          <a:bodyPr/>
          <a:lstStyle/>
          <a:p>
            <a:pPr>
              <a:defRPr b="0" i="0"/>
            </a:pPr>
            <a:fld id="{3F018FED-66A4-463D-B1C3-304C26A9DBE6}" type="slidenum">
              <a:rPr lang="nb-NO" smtClean="0"/>
              <a:t>24</a:t>
            </a:fld>
            <a:endParaRPr lang="nb-NO"/>
          </a:p>
        </p:txBody>
      </p:sp>
    </p:spTree>
    <p:extLst>
      <p:ext uri="{BB962C8B-B14F-4D97-AF65-F5344CB8AC3E}">
        <p14:creationId xmlns:p14="http://schemas.microsoft.com/office/powerpoint/2010/main" val="415292081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defRPr b="0" i="0"/>
            </a:pPr>
            <a:endParaRPr lang="nb-NO"/>
          </a:p>
        </p:txBody>
      </p:sp>
      <p:sp>
        <p:nvSpPr>
          <p:cNvPr id="4" name="Plassholder for lysbildenummer 3"/>
          <p:cNvSpPr>
            <a:spLocks noGrp="1"/>
          </p:cNvSpPr>
          <p:nvPr>
            <p:ph type="sldNum" sz="quarter" idx="10"/>
          </p:nvPr>
        </p:nvSpPr>
        <p:spPr/>
        <p:txBody>
          <a:bodyPr/>
          <a:lstStyle/>
          <a:p>
            <a:pPr>
              <a:defRPr b="0" i="0"/>
            </a:pPr>
            <a:fld id="{08B6C9C0-CD22-4132-B1CA-60E67139A4B4}" type="slidenum">
              <a:rPr lang="nb-NO" smtClean="0"/>
              <a:t>25</a:t>
            </a:fld>
            <a:endParaRPr lang="nb-NO"/>
          </a:p>
        </p:txBody>
      </p:sp>
    </p:spTree>
    <p:extLst>
      <p:ext uri="{BB962C8B-B14F-4D97-AF65-F5344CB8AC3E}">
        <p14:creationId xmlns:p14="http://schemas.microsoft.com/office/powerpoint/2010/main" val="152219909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defRPr b="0" i="0"/>
            </a:pPr>
            <a:r>
              <a:rPr lang="2057" b="1"/>
              <a:t>Adaptive formative testing of progression </a:t>
            </a:r>
          </a:p>
          <a:p>
            <a:pPr marL="0" marR="0" lvl="0" indent="0" algn="l" defTabSz="914400" rtl="0" eaLnBrk="1" fontAlgn="auto" latinLnBrk="0" hangingPunct="1">
              <a:lnSpc>
                <a:spcPct val="100000"/>
              </a:lnSpc>
              <a:spcBef>
                <a:spcPct val="0"/>
              </a:spcBef>
              <a:spcAft>
                <a:spcPct val="0"/>
              </a:spcAft>
              <a:buClrTx/>
              <a:buSzTx/>
              <a:buFontTx/>
              <a:buNone/>
              <a:defRPr b="0" i="0"/>
            </a:pPr>
            <a:r>
              <a:rPr lang="2057" sz="1200">
                <a:latin typeface="Helvetica Neue" panose="02000503000000020004" pitchFamily="2" charset="0"/>
                <a:ea typeface="Helvetica Neue" panose="02000503000000020004" pitchFamily="2" charset="0"/>
                <a:cs typeface="Helvetica Neue" panose="02000503000000020004" pitchFamily="2" charset="0"/>
              </a:rPr>
              <a:t>Every month, all students at NTNU’s medical school will be given a test from a test database developed in-house. The test consists of multiple-choice questions from subjects in the current semester/year. They can keep track of their own progress and compare themselves with their fellow students. The final test for the semester or the year will be adaptive: The system has identified the areas in which the individual student needs most practice before the exam, and asks the student questions based on these specific areas. </a:t>
            </a:r>
          </a:p>
          <a:p>
            <a:pPr>
              <a:defRPr b="0" i="0"/>
            </a:pPr>
            <a:endParaRPr lang="nb-NO"/>
          </a:p>
          <a:p>
            <a:pPr>
              <a:defRPr b="0" i="0"/>
            </a:pPr>
            <a:r>
              <a:rPr lang="2057" b="1"/>
              <a:t>Formative Objective Structured Clinical Examination (OSCE) with peer feedback (testing clinical skills)</a:t>
            </a:r>
          </a:p>
          <a:p>
            <a:pPr marL="0" marR="0" lvl="0" indent="0" algn="l" defTabSz="914400" rtl="0" eaLnBrk="1" fontAlgn="auto" latinLnBrk="0" hangingPunct="1">
              <a:lnSpc>
                <a:spcPct val="100000"/>
              </a:lnSpc>
              <a:spcBef>
                <a:spcPct val="0"/>
              </a:spcBef>
              <a:spcAft>
                <a:spcPct val="0"/>
              </a:spcAft>
              <a:buClrTx/>
              <a:buSzTx/>
              <a:buFontTx/>
              <a:buNone/>
              <a:defRPr b="0" i="0"/>
            </a:pPr>
            <a:r>
              <a:rPr lang="2057" sz="1200">
                <a:latin typeface="Helvetica Neue" panose="02000503000000020004" pitchFamily="2" charset="0"/>
                <a:ea typeface="Helvetica Neue" panose="02000503000000020004" pitchFamily="2" charset="0"/>
                <a:cs typeface="Helvetica Neue" panose="02000503000000020004" pitchFamily="2" charset="0"/>
              </a:rPr>
              <a:t>Medical students are tested in clinical skills through an OSCE exam. In this project, we want to develop a system in which students themselves create exercises for a test circuit and then test each other and give each other feedback on clinical skills such as recording a medical history, examination techniques and other skills. </a:t>
            </a:r>
          </a:p>
          <a:p>
            <a:pPr>
              <a:defRPr b="0" i="0"/>
            </a:pPr>
            <a:endParaRPr lang="nb-NO"/>
          </a:p>
          <a:p>
            <a:pPr>
              <a:defRPr b="0" i="0"/>
            </a:pPr>
            <a:r>
              <a:rPr lang="2057" b="1"/>
              <a:t>Mini Clinical Evaluation Exercise (Mini-CEX) in practice (Feedback on Practice) </a:t>
            </a:r>
          </a:p>
          <a:p>
            <a:pPr marL="0" marR="0" lvl="0" indent="0" algn="l" defTabSz="914400" rtl="0" eaLnBrk="1" fontAlgn="auto" latinLnBrk="0" hangingPunct="1">
              <a:lnSpc>
                <a:spcPct val="100000"/>
              </a:lnSpc>
              <a:spcBef>
                <a:spcPct val="0"/>
              </a:spcBef>
              <a:spcAft>
                <a:spcPct val="0"/>
              </a:spcAft>
              <a:buClrTx/>
              <a:buSzTx/>
              <a:buFontTx/>
              <a:buNone/>
              <a:defRPr b="0" i="0"/>
            </a:pPr>
            <a:r>
              <a:rPr lang="2057" sz="1200">
                <a:latin typeface="Helvetica Neue" panose="02000503000000020004" pitchFamily="2" charset="0"/>
                <a:ea typeface="Helvetica Neue" panose="02000503000000020004" pitchFamily="2" charset="0"/>
                <a:cs typeface="Helvetica Neue" panose="02000503000000020004" pitchFamily="2" charset="0"/>
              </a:rPr>
              <a:t>Medical students have placements at local hospitals in central Norway. Medical students, and students in general, receive little feedback on their own skills. We want to test a method for feedback that is used in specialist training of doctors in the USA, among other countries, to find out whether students receive more feedback and learn more from this feedback. </a:t>
            </a:r>
          </a:p>
          <a:p>
            <a:pPr>
              <a:defRPr b="0" i="0"/>
            </a:pPr>
            <a:endParaRPr lang="nb-NO"/>
          </a:p>
        </p:txBody>
      </p:sp>
      <p:sp>
        <p:nvSpPr>
          <p:cNvPr id="4" name="Plassholder for lysbildenummer 3"/>
          <p:cNvSpPr>
            <a:spLocks noGrp="1"/>
          </p:cNvSpPr>
          <p:nvPr>
            <p:ph type="sldNum" sz="quarter" idx="10"/>
          </p:nvPr>
        </p:nvSpPr>
        <p:spPr/>
        <p:txBody>
          <a:bodyPr/>
          <a:lstStyle/>
          <a:p>
            <a:pPr>
              <a:defRPr b="0" i="0"/>
            </a:pPr>
            <a:fld id="{C8110E6A-28A6-40F9-8754-A406A9CC73B3}" type="slidenum">
              <a:rPr lang="nb-NO" smtClean="0"/>
              <a:t>26</a:t>
            </a:fld>
            <a:endParaRPr lang="nb-NO"/>
          </a:p>
        </p:txBody>
      </p:sp>
    </p:spTree>
    <p:extLst>
      <p:ext uri="{BB962C8B-B14F-4D97-AF65-F5344CB8AC3E}">
        <p14:creationId xmlns:p14="http://schemas.microsoft.com/office/powerpoint/2010/main" val="425442485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58024A4-EF8F-4F95-9C4A-FBFE475D5F48}" type="slidenum">
              <a:rPr lang="nb-NO" smtClean="0"/>
              <a:t>27</a:t>
            </a:fld>
            <a:endParaRPr lang="nb-NO"/>
          </a:p>
        </p:txBody>
      </p:sp>
    </p:spTree>
    <p:extLst>
      <p:ext uri="{BB962C8B-B14F-4D97-AF65-F5344CB8AC3E}">
        <p14:creationId xmlns:p14="http://schemas.microsoft.com/office/powerpoint/2010/main" val="408063225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defRPr b="0" i="0"/>
            </a:pPr>
            <a:endParaRPr lang="nb-NO"/>
          </a:p>
        </p:txBody>
      </p:sp>
      <p:sp>
        <p:nvSpPr>
          <p:cNvPr id="4" name="Plassholder for lysbildenummer 3"/>
          <p:cNvSpPr>
            <a:spLocks noGrp="1"/>
          </p:cNvSpPr>
          <p:nvPr>
            <p:ph type="sldNum" sz="quarter" idx="10"/>
          </p:nvPr>
        </p:nvSpPr>
        <p:spPr/>
        <p:txBody>
          <a:bodyPr/>
          <a:lstStyle/>
          <a:p>
            <a:pPr>
              <a:defRPr b="0" i="0"/>
            </a:pPr>
            <a:fld id="{8D4C99AC-CA62-4065-892E-E201AE6061AA}" type="slidenum">
              <a:rPr lang="nb-NO" smtClean="0"/>
              <a:t>28</a:t>
            </a:fld>
            <a:endParaRPr lang="nb-NO"/>
          </a:p>
        </p:txBody>
      </p:sp>
    </p:spTree>
    <p:extLst>
      <p:ext uri="{BB962C8B-B14F-4D97-AF65-F5344CB8AC3E}">
        <p14:creationId xmlns:p14="http://schemas.microsoft.com/office/powerpoint/2010/main" val="233057091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b="0" i="0"/>
            </a:pPr>
            <a:r>
              <a:rPr lang="2057" sz="1200" kern="1200">
                <a:solidFill>
                  <a:schemeClr val="tx1"/>
                </a:solidFill>
                <a:latin typeface="+mn-lt"/>
                <a:ea typeface="+mn-ea"/>
                <a:cs typeface="+mn-cs"/>
              </a:rPr>
              <a:t>Project Manager Aslak Steinsbekk aslak.steinsbekk@ntnu.no. </a:t>
            </a:r>
            <a:br>
              <a:rPr lang="2057" sz="1200" kern="1200">
                <a:solidFill>
                  <a:schemeClr val="tx1"/>
                </a:solidFill>
                <a:latin typeface="+mn-lt"/>
                <a:ea typeface="+mn-ea"/>
                <a:cs typeface="+mn-cs"/>
              </a:rPr>
            </a:br>
            <a:r>
              <a:rPr lang="2057" sz="1200" kern="1200">
                <a:solidFill>
                  <a:schemeClr val="tx1"/>
                </a:solidFill>
                <a:latin typeface="+mn-lt"/>
                <a:ea typeface="+mn-ea"/>
                <a:cs typeface="+mn-cs"/>
              </a:rPr>
              <a:t>Coordinator: Bjørn Rosén </a:t>
            </a:r>
            <a:r>
              <a:rPr lang="2057" sz="1200" u="sng" kern="1200">
                <a:solidFill>
                  <a:schemeClr val="tx1"/>
                </a:solidFill>
                <a:latin typeface="+mn-lt"/>
                <a:ea typeface="+mn-ea"/>
                <a:cs typeface="+mn-cs"/>
              </a:rPr>
              <a:t>bjorn.rosen@ntnu.no</a:t>
            </a:r>
          </a:p>
          <a:p>
            <a:pPr>
              <a:defRPr b="0" i="0"/>
            </a:pPr>
            <a:r>
              <a:rPr lang="2057" sz="1200" kern="1200">
                <a:solidFill>
                  <a:schemeClr val="tx1"/>
                </a:solidFill>
                <a:latin typeface="+mn-lt"/>
                <a:ea typeface="+mn-ea"/>
                <a:cs typeface="+mn-cs"/>
              </a:rPr>
              <a:t> </a:t>
            </a:r>
          </a:p>
          <a:p>
            <a:pPr>
              <a:defRPr b="0" i="0"/>
            </a:pPr>
            <a:r>
              <a:rPr lang="2057" sz="1200" b="1" kern="1200">
                <a:solidFill>
                  <a:schemeClr val="tx1"/>
                </a:solidFill>
                <a:latin typeface="+mn-lt"/>
                <a:ea typeface="+mn-ea"/>
                <a:cs typeface="+mn-cs"/>
              </a:rPr>
              <a:t>Background: </a:t>
            </a:r>
            <a:r>
              <a:rPr lang="2057" sz="1200" b="0" kern="1200">
                <a:solidFill>
                  <a:schemeClr val="tx1"/>
                </a:solidFill>
                <a:latin typeface="+mn-lt"/>
                <a:ea typeface="+mn-ea"/>
                <a:cs typeface="+mn-cs"/>
              </a:rPr>
              <a:t>With growing specialization in the health services, more people will be involved in the treatment and follow-up of the individual patient. These must have insight into each other's competence and must be able to work together across their disciplines. However, the programmes of study offer little opportunity for interdisciplinary practice, and there is a national requirement and a professional desire to establish such practice as part of interprofessional teamwork (TPS). </a:t>
            </a:r>
          </a:p>
          <a:p>
            <a:pPr>
              <a:defRPr b="0" i="0"/>
            </a:pPr>
            <a:r>
              <a:rPr lang="2057" sz="1200" kern="1200">
                <a:solidFill>
                  <a:schemeClr val="tx1"/>
                </a:solidFill>
                <a:latin typeface="+mn-lt"/>
                <a:ea typeface="+mn-ea"/>
                <a:cs typeface="+mn-cs"/>
              </a:rPr>
              <a:t> </a:t>
            </a:r>
          </a:p>
          <a:p>
            <a:pPr>
              <a:defRPr b="0" i="0"/>
            </a:pPr>
            <a:r>
              <a:rPr lang="2057" sz="1200" b="1" kern="1200">
                <a:solidFill>
                  <a:schemeClr val="tx1"/>
                </a:solidFill>
                <a:latin typeface="+mn-lt"/>
                <a:ea typeface="+mn-ea"/>
                <a:cs typeface="+mn-cs"/>
              </a:rPr>
              <a:t>Goal: </a:t>
            </a:r>
            <a:r>
              <a:rPr lang="2057" sz="1200" b="0" kern="1200">
                <a:solidFill>
                  <a:schemeClr val="tx1"/>
                </a:solidFill>
                <a:latin typeface="+mn-lt"/>
                <a:ea typeface="+mn-ea"/>
                <a:cs typeface="+mn-cs"/>
              </a:rPr>
              <a:t>TverrPraks aims to prepare students for interdisciplinary collaboration in the workplace. </a:t>
            </a:r>
          </a:p>
          <a:p>
            <a:pPr>
              <a:defRPr b="0" i="0"/>
            </a:pPr>
            <a:r>
              <a:rPr lang="2057" sz="1200" kern="1200">
                <a:solidFill>
                  <a:schemeClr val="tx1"/>
                </a:solidFill>
                <a:latin typeface="+mn-lt"/>
                <a:ea typeface="+mn-ea"/>
                <a:cs typeface="+mn-cs"/>
              </a:rPr>
              <a:t> </a:t>
            </a:r>
          </a:p>
          <a:p>
            <a:pPr>
              <a:defRPr b="0" i="0"/>
            </a:pPr>
            <a:r>
              <a:rPr lang="2057" sz="1200" b="1" kern="1200">
                <a:solidFill>
                  <a:schemeClr val="tx1"/>
                </a:solidFill>
                <a:latin typeface="+mn-lt"/>
                <a:ea typeface="+mn-ea"/>
                <a:cs typeface="+mn-cs"/>
              </a:rPr>
              <a:t>Method: </a:t>
            </a:r>
            <a:r>
              <a:rPr lang="2057" sz="1200" b="0" kern="1200">
                <a:solidFill>
                  <a:schemeClr val="tx1"/>
                </a:solidFill>
                <a:latin typeface="+mn-lt"/>
                <a:ea typeface="+mn-ea"/>
                <a:cs typeface="+mn-cs"/>
              </a:rPr>
              <a:t>Through TverrPraks, all students in the final year of NTNU’s 12 different programmes in the health and social professions will carry out an interdisciplinary assessment together with other professions in a real practice situation. </a:t>
            </a:r>
          </a:p>
          <a:p>
            <a:pPr>
              <a:defRPr b="0" i="0"/>
            </a:pPr>
            <a:r>
              <a:rPr lang="2057" sz="1200" kern="1200">
                <a:solidFill>
                  <a:schemeClr val="tx1"/>
                </a:solidFill>
                <a:latin typeface="+mn-lt"/>
                <a:ea typeface="+mn-ea"/>
                <a:cs typeface="+mn-cs"/>
              </a:rPr>
              <a:t> </a:t>
            </a:r>
          </a:p>
          <a:p>
            <a:pPr>
              <a:defRPr b="0" i="0"/>
            </a:pPr>
            <a:r>
              <a:rPr lang="2057" sz="1200" kern="1200">
                <a:solidFill>
                  <a:schemeClr val="tx1"/>
                </a:solidFill>
                <a:latin typeface="+mn-lt"/>
                <a:ea typeface="+mn-ea"/>
                <a:cs typeface="+mn-cs"/>
              </a:rPr>
              <a:t>The participating programmes of study at NTNU are </a:t>
            </a:r>
            <a:r>
              <a:rPr lang="en-GB" sz="1200" kern="1200">
                <a:solidFill>
                  <a:schemeClr val="tx1"/>
                </a:solidFill>
                <a:latin typeface="+mn-lt"/>
                <a:ea typeface="+mn-ea"/>
                <a:cs typeface="+mn-cs"/>
              </a:rPr>
              <a:t>social education</a:t>
            </a:r>
            <a:r>
              <a:rPr lang="2057" sz="1200" kern="1200">
                <a:solidFill>
                  <a:schemeClr val="tx1"/>
                </a:solidFill>
                <a:latin typeface="+mn-lt"/>
                <a:ea typeface="+mn-ea"/>
                <a:cs typeface="+mn-cs"/>
              </a:rPr>
              <a:t> (vernepleie), nursing, physiotherapy, audiology, radiography, pharmacy, medicine, occupational therapy, child welfare, social work, medical laboratory technology and psychology. The nursing and medical laboratory technology programmes in Ålesund and the nursing, occupational therapy and radiography programmes in Gjøvik also participate. This </a:t>
            </a:r>
            <a:r>
              <a:rPr lang="en-GB" sz="1200" kern="1200">
                <a:solidFill>
                  <a:schemeClr val="tx1"/>
                </a:solidFill>
                <a:latin typeface="+mn-lt"/>
                <a:ea typeface="+mn-ea"/>
                <a:cs typeface="+mn-cs"/>
              </a:rPr>
              <a:t>totals</a:t>
            </a:r>
            <a:r>
              <a:rPr lang="2057" sz="1200" kern="1200">
                <a:solidFill>
                  <a:schemeClr val="tx1"/>
                </a:solidFill>
                <a:latin typeface="+mn-lt"/>
                <a:ea typeface="+mn-ea"/>
                <a:cs typeface="+mn-cs"/>
              </a:rPr>
              <a:t> just over 1300 students every year.</a:t>
            </a:r>
          </a:p>
          <a:p>
            <a:pPr>
              <a:defRPr b="0" i="0"/>
            </a:pPr>
            <a:r>
              <a:rPr lang="2057" sz="1200" kern="1200">
                <a:solidFill>
                  <a:schemeClr val="tx1"/>
                </a:solidFill>
                <a:latin typeface="+mn-lt"/>
                <a:ea typeface="+mn-ea"/>
                <a:cs typeface="+mn-cs"/>
              </a:rPr>
              <a:t> </a:t>
            </a:r>
          </a:p>
          <a:p>
            <a:pPr>
              <a:defRPr b="0" i="0"/>
            </a:pPr>
            <a:r>
              <a:rPr lang="2057" sz="1200" kern="1200">
                <a:solidFill>
                  <a:schemeClr val="tx1"/>
                </a:solidFill>
                <a:latin typeface="+mn-lt"/>
                <a:ea typeface="+mn-ea"/>
                <a:cs typeface="+mn-cs"/>
              </a:rPr>
              <a:t> </a:t>
            </a:r>
          </a:p>
          <a:p>
            <a:pPr>
              <a:defRPr b="0" i="0"/>
            </a:pPr>
            <a:r>
              <a:rPr lang="2057" sz="1200" b="1" kern="1200">
                <a:solidFill>
                  <a:schemeClr val="tx1"/>
                </a:solidFill>
                <a:latin typeface="+mn-lt"/>
                <a:ea typeface="+mn-ea"/>
                <a:cs typeface="+mn-cs"/>
              </a:rPr>
              <a:t>Implementation: </a:t>
            </a:r>
            <a:r>
              <a:rPr lang="2057" sz="1200" b="0" kern="1200">
                <a:solidFill>
                  <a:schemeClr val="tx1"/>
                </a:solidFill>
                <a:latin typeface="+mn-lt"/>
                <a:ea typeface="+mn-ea"/>
                <a:cs typeface="+mn-cs"/>
              </a:rPr>
              <a:t>Students are assigned to interdisciplinary groups with 4-6 students from different programmes of study in their final year. The team gathers at the agreed practice site and receive</a:t>
            </a:r>
            <a:r>
              <a:rPr lang="en-GB" sz="1200" b="0" kern="1200">
                <a:solidFill>
                  <a:schemeClr val="tx1"/>
                </a:solidFill>
                <a:latin typeface="+mn-lt"/>
                <a:ea typeface="+mn-ea"/>
                <a:cs typeface="+mn-cs"/>
              </a:rPr>
              <a:t>s</a:t>
            </a:r>
            <a:r>
              <a:rPr lang="2057" sz="1200" b="0" kern="1200">
                <a:solidFill>
                  <a:schemeClr val="tx1"/>
                </a:solidFill>
                <a:latin typeface="+mn-lt"/>
                <a:ea typeface="+mn-ea"/>
                <a:cs typeface="+mn-cs"/>
              </a:rPr>
              <a:t> information about the person they are to assess. They have given time to plan what they will do before they start the assessment, which lasts for a maximum of 2 hours. </a:t>
            </a:r>
          </a:p>
          <a:p>
            <a:pPr>
              <a:defRPr b="0" i="0"/>
            </a:pPr>
            <a:r>
              <a:rPr lang="2057" sz="1200" kern="1200">
                <a:solidFill>
                  <a:schemeClr val="tx1"/>
                </a:solidFill>
                <a:latin typeface="+mn-lt"/>
                <a:ea typeface="+mn-ea"/>
                <a:cs typeface="+mn-cs"/>
              </a:rPr>
              <a:t>How they solve the task is up to the team and the composition of professions among its members. The students each contribute their specialized skills in the assessment, and they will use this in teamwork so that their combined competence leads to a better result for the patient. </a:t>
            </a:r>
          </a:p>
          <a:p>
            <a:pPr>
              <a:defRPr b="0" i="0"/>
            </a:pPr>
            <a:r>
              <a:rPr lang="2057" sz="1200" kern="1200">
                <a:solidFill>
                  <a:schemeClr val="tx1"/>
                </a:solidFill>
                <a:latin typeface="+mn-lt"/>
                <a:ea typeface="+mn-ea"/>
                <a:cs typeface="+mn-cs"/>
              </a:rPr>
              <a:t> </a:t>
            </a:r>
          </a:p>
          <a:p>
            <a:pPr>
              <a:defRPr b="0" i="0"/>
            </a:pPr>
            <a:r>
              <a:rPr lang="2057" sz="1200" kern="1200">
                <a:solidFill>
                  <a:schemeClr val="tx1"/>
                </a:solidFill>
                <a:latin typeface="+mn-lt"/>
                <a:ea typeface="+mn-ea"/>
                <a:cs typeface="+mn-cs"/>
              </a:rPr>
              <a:t> </a:t>
            </a:r>
          </a:p>
          <a:p>
            <a:pPr>
              <a:defRPr b="0" i="0"/>
            </a:pPr>
            <a:r>
              <a:rPr lang="2057" sz="1200" b="1" kern="1200">
                <a:solidFill>
                  <a:schemeClr val="tx1"/>
                </a:solidFill>
                <a:latin typeface="+mn-lt"/>
                <a:ea typeface="+mn-ea"/>
                <a:cs typeface="+mn-cs"/>
              </a:rPr>
              <a:t>A challenge to be solved</a:t>
            </a:r>
            <a:r>
              <a:rPr lang="2057" sz="1200" b="0" kern="1200">
                <a:solidFill>
                  <a:schemeClr val="tx1"/>
                </a:solidFill>
                <a:latin typeface="+mn-lt"/>
                <a:ea typeface="+mn-ea"/>
                <a:cs typeface="+mn-cs"/>
              </a:rPr>
              <a:t>: The reason that there is no full-scale interdisciplinary practice with many professions in the current programmes of study is the complexity of organizing this. TverrPraks is therefore also a logistics project for exploring and establishing solutions that help to realize interdisciplinary practice in areas outside the programmes in health and social professions as well.</a:t>
            </a:r>
          </a:p>
          <a:p>
            <a:pPr>
              <a:defRPr b="0" i="0"/>
            </a:pPr>
            <a:endParaRPr lang="nb-NO"/>
          </a:p>
        </p:txBody>
      </p:sp>
      <p:sp>
        <p:nvSpPr>
          <p:cNvPr id="4" name="Slide Number Placeholder 3"/>
          <p:cNvSpPr>
            <a:spLocks noGrp="1"/>
          </p:cNvSpPr>
          <p:nvPr>
            <p:ph type="sldNum" sz="quarter" idx="10"/>
          </p:nvPr>
        </p:nvSpPr>
        <p:spPr/>
        <p:txBody>
          <a:bodyPr/>
          <a:lstStyle/>
          <a:p>
            <a:pPr>
              <a:defRPr b="0" i="0"/>
            </a:pPr>
            <a:fld id="{F5DAD927-DACD-4156-B3BC-22D9ACD8DC2E}" type="slidenum">
              <a:rPr lang="nb-NO" smtClean="0"/>
              <a:t>29</a:t>
            </a:fld>
            <a:endParaRPr lang="nb-NO"/>
          </a:p>
        </p:txBody>
      </p:sp>
    </p:spTree>
    <p:extLst>
      <p:ext uri="{BB962C8B-B14F-4D97-AF65-F5344CB8AC3E}">
        <p14:creationId xmlns:p14="http://schemas.microsoft.com/office/powerpoint/2010/main" val="270288587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defRPr b="0" i="0"/>
            </a:pPr>
            <a:r>
              <a:rPr lang="2057" sz="1200" kern="1200">
                <a:solidFill>
                  <a:schemeClr val="tx1"/>
                </a:solidFill>
                <a:latin typeface="+mn-lt"/>
                <a:ea typeface="+mn-ea"/>
                <a:cs typeface="+mn-cs"/>
              </a:rPr>
              <a:t>The starting point for the project is the division of students across two campuses, a highly relevant challenge after the structural reform in Norway’s higher education sector. We aim to develop effective pedagogy with activity on both campuses at the same time, with an emphasis on teamwork, resource sharing and communication. We will look at established strategies for active student learning and develop them further in a “cross-campus” context: </a:t>
            </a:r>
          </a:p>
          <a:p>
            <a:pPr>
              <a:defRPr b="0" i="0"/>
            </a:pPr>
            <a:endParaRPr lang="nb-NO" sz="1200" kern="1200">
              <a:solidFill>
                <a:schemeClr val="tx1"/>
              </a:solidFill>
              <a:latin typeface="+mn-lt"/>
              <a:ea typeface="+mn-ea"/>
              <a:cs typeface="+mn-cs"/>
            </a:endParaRPr>
          </a:p>
          <a:p>
            <a:pPr lvl="0">
              <a:defRPr b="0" i="0"/>
            </a:pPr>
            <a:r>
              <a:rPr lang="2057" sz="1200" kern="1200">
                <a:solidFill>
                  <a:schemeClr val="tx1"/>
                </a:solidFill>
                <a:latin typeface="+mn-lt"/>
                <a:ea typeface="+mn-ea"/>
                <a:cs typeface="+mn-cs"/>
              </a:rPr>
              <a:t>Collaborative learning: Project work, problem-based learning and development projects in groups across campuses. </a:t>
            </a:r>
          </a:p>
          <a:p>
            <a:pPr lvl="0">
              <a:defRPr b="0" i="0"/>
            </a:pPr>
            <a:r>
              <a:rPr lang="2057" sz="1200" kern="1200">
                <a:solidFill>
                  <a:schemeClr val="tx1"/>
                </a:solidFill>
                <a:latin typeface="+mn-lt"/>
                <a:ea typeface="+mn-ea"/>
                <a:cs typeface="+mn-cs"/>
              </a:rPr>
              <a:t>Flipped classroom: Development of digital learning materials and common methods for in-depth exploration, discussion and application of subject matter across campus boundaries.</a:t>
            </a:r>
          </a:p>
          <a:p>
            <a:pPr>
              <a:defRPr b="0" i="0"/>
            </a:pPr>
            <a:endParaRPr lang="nn-NO" sz="1200" kern="1200">
              <a:solidFill>
                <a:schemeClr val="tx1"/>
              </a:solidFill>
              <a:latin typeface="+mn-lt"/>
              <a:ea typeface="+mn-ea"/>
              <a:cs typeface="+mn-cs"/>
            </a:endParaRPr>
          </a:p>
          <a:p>
            <a:pPr>
              <a:defRPr b="0" i="0"/>
            </a:pPr>
            <a:r>
              <a:rPr lang="2057" sz="1200" kern="1200">
                <a:solidFill>
                  <a:schemeClr val="tx1"/>
                </a:solidFill>
                <a:latin typeface="+mn-lt"/>
                <a:ea typeface="+mn-ea"/>
                <a:cs typeface="+mn-cs"/>
              </a:rPr>
              <a:t>The project will manage and refine a two-campus learning space for physical-virtual collaboration over the Internet, so that students and teachers can explore solutions in pedagogy, methods and technology together.  A joint master’s programme in Music, Communication and Technology (NTNU and the University of Oslo, UiO) forms the framework for the project. We expect to be an open laboratory of “cross-campus” teaching and will regularly share our experience in academic communities within and outside NTNU. </a:t>
            </a:r>
          </a:p>
        </p:txBody>
      </p:sp>
      <p:sp>
        <p:nvSpPr>
          <p:cNvPr id="4" name="Plassholder for lysbildenummer 3"/>
          <p:cNvSpPr>
            <a:spLocks noGrp="1"/>
          </p:cNvSpPr>
          <p:nvPr>
            <p:ph type="sldNum" sz="quarter" idx="10"/>
          </p:nvPr>
        </p:nvSpPr>
        <p:spPr/>
        <p:txBody>
          <a:bodyPr/>
          <a:lstStyle/>
          <a:p>
            <a:pPr>
              <a:defRPr b="0" i="0"/>
            </a:pPr>
            <a:fld id="{91408CCD-52FA-4495-98D9-EF4DA635E190}" type="slidenum">
              <a:rPr lang="nb-NO" smtClean="0"/>
              <a:t>30</a:t>
            </a:fld>
            <a:endParaRPr lang="nb-NO"/>
          </a:p>
        </p:txBody>
      </p:sp>
    </p:spTree>
    <p:extLst>
      <p:ext uri="{BB962C8B-B14F-4D97-AF65-F5344CB8AC3E}">
        <p14:creationId xmlns:p14="http://schemas.microsoft.com/office/powerpoint/2010/main" val="294304101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b="0" i="0"/>
            </a:pPr>
            <a:r>
              <a:rPr lang="2057" noProof="0"/>
              <a:t>The purpose of the Educational Quality Award is to reward outstanding quality initiatives in Norwegian higher education, and encourage institutions and academic communities to make systematic efforts to develop the quality of their programmes further. The Ministry of Education and Research presents the Educational Quality Award every year. The award is managed by the Norwegian Agency for Quality Assurance in Education (NOKUT).</a:t>
            </a:r>
          </a:p>
          <a:p>
            <a:pPr>
              <a:defRPr b="0" i="0"/>
            </a:pPr>
            <a:endParaRPr lang="nb-NO"/>
          </a:p>
          <a:p>
            <a:pPr marL="0" marR="0" lvl="0" indent="0" algn="l" defTabSz="914400" rtl="0" eaLnBrk="1" fontAlgn="auto" latinLnBrk="0" hangingPunct="1">
              <a:lnSpc>
                <a:spcPct val="100000"/>
              </a:lnSpc>
              <a:spcBef>
                <a:spcPct val="0"/>
              </a:spcBef>
              <a:spcAft>
                <a:spcPct val="0"/>
              </a:spcAft>
              <a:buClrTx/>
              <a:buSzTx/>
              <a:buFontTx/>
              <a:buNone/>
              <a:defRPr b="0" i="0"/>
            </a:pPr>
            <a:r>
              <a:rPr lang="2057" b="1"/>
              <a:t>The Educational Quality Award for 2017 went to the project “National Assessment in Medicine (Nasjonal delprøve i medisin)”, </a:t>
            </a:r>
            <a:r>
              <a:rPr lang="2057" b="0"/>
              <a:t>which is a collaborative project between the four faculties of medicine at the University of Oslo (UiO), NTNU, the University of Bergen (UiB) and UiT, the Arctic University of Norway. The project involves developing an exam for medical students in the 12th semester of their studies. The assessment is uniform across the universities. The assessment assesses clinical reasoning through multiple-choice questions (MCQ) that are administered digitally.</a:t>
            </a:r>
            <a:r>
              <a:rPr lang="en-GB" b="0"/>
              <a:t> </a:t>
            </a:r>
            <a:r>
              <a:rPr lang="2057" b="0"/>
              <a:t>In 2017, 319 students completed the assessment. The attendance rate was between 73 % and 94 % at the different places of study. </a:t>
            </a:r>
          </a:p>
          <a:p>
            <a:pPr marL="0" marR="0" lvl="0" indent="0" algn="l" defTabSz="914400" rtl="0" eaLnBrk="1" fontAlgn="auto" latinLnBrk="0" hangingPunct="1">
              <a:lnSpc>
                <a:spcPct val="100000"/>
              </a:lnSpc>
              <a:spcBef>
                <a:spcPct val="0"/>
              </a:spcBef>
              <a:spcAft>
                <a:spcPct val="0"/>
              </a:spcAft>
              <a:buClrTx/>
              <a:buSzTx/>
              <a:buFontTx/>
              <a:buNone/>
              <a:defRPr b="0" i="0"/>
            </a:pPr>
            <a:endParaRPr lang="nb-NO"/>
          </a:p>
          <a:p>
            <a:pPr>
              <a:defRPr b="0" i="0"/>
            </a:pPr>
            <a:r>
              <a:rPr lang="2057"/>
              <a:t>The aim of the national assessment project is to test relevant knowledge that recent graduates in medicine should master. This assessment also provides an additional learning opportunity because the questions and the answer key with reasons are published online immediately after the examination. This gives students an opportunity to comment on and criticize the exam. Students also have access to an examiners’ note, where students can see what has been considered and acted on as a result of comments on the exam.</a:t>
            </a:r>
          </a:p>
          <a:p>
            <a:pPr>
              <a:defRPr b="0" i="0"/>
            </a:pPr>
            <a:endParaRPr lang="nb-NO"/>
          </a:p>
          <a:p>
            <a:pPr>
              <a:defRPr b="0" i="0"/>
            </a:pPr>
            <a:r>
              <a:rPr lang="2057" b="1"/>
              <a:t>Previous good results in the competition for the Educational Quality Award: </a:t>
            </a:r>
          </a:p>
          <a:p>
            <a:pPr>
              <a:defRPr b="0" i="0"/>
            </a:pPr>
            <a:endParaRPr lang="2057" b="1"/>
          </a:p>
          <a:p>
            <a:pPr>
              <a:defRPr b="0" i="0"/>
            </a:pPr>
            <a:r>
              <a:rPr lang="2057" b="0"/>
              <a:t>NTNU and the university colleges in Sør-Trøndelag, Gjøvik and Ålesund have also won awards individually before the merger:</a:t>
            </a:r>
          </a:p>
          <a:p>
            <a:pPr>
              <a:defRPr b="0" i="0"/>
            </a:pPr>
            <a:endParaRPr lang="2057" b="1" baseline="0"/>
          </a:p>
          <a:p>
            <a:pPr>
              <a:defRPr b="0" i="0"/>
            </a:pPr>
            <a:r>
              <a:rPr lang="2057" b="1"/>
              <a:t>Educational Quality Award 2015: </a:t>
            </a:r>
            <a:r>
              <a:rPr lang="2057" b="0"/>
              <a:t>NTNU Live Studio </a:t>
            </a:r>
            <a:br>
              <a:rPr lang="2057" b="0"/>
            </a:br>
            <a:r>
              <a:rPr lang="2057" b="0"/>
              <a:t>NTNU Live Studio is a community of practice between students and NTNU. Through NTNU Live Studio, students have an opportunity to carry out real-world building and planning projects. Examples of Live Studio projects include FRIrom, which is a rooftop pavilion for patients and their families at St. Olavs Hospital, reconstruction after Typhoon Haiyan in the Philippines, rebuilding of an old smokehouse on a Hardanger apple farm and a variety of projects related to urban development in Trondheim. NTNU Live </a:t>
            </a:r>
            <a:r>
              <a:rPr lang="2057" sz="1200" kern="1200">
                <a:solidFill>
                  <a:schemeClr val="tx1"/>
                </a:solidFill>
                <a:latin typeface="+mn-lt"/>
                <a:ea typeface="+mn-ea"/>
                <a:cs typeface="+mn-cs"/>
              </a:rPr>
              <a:t>Studio is also part of NTNU’s TRANSark Centre, which conducts research on learning in architectural education programmes </a:t>
            </a:r>
            <a:r>
              <a:rPr lang="2057" b="0"/>
              <a:t>. Through NTNU Live Studio, TRANSark will systematize and develop knowledge about learning through real-world projects. </a:t>
            </a:r>
          </a:p>
          <a:p>
            <a:pPr>
              <a:defRPr b="0" i="0"/>
            </a:pPr>
            <a:endParaRPr lang="nb-NO"/>
          </a:p>
          <a:p>
            <a:pPr>
              <a:defRPr b="0" i="0"/>
            </a:pPr>
            <a:r>
              <a:rPr lang="2057" b="1"/>
              <a:t>Educational Quality Award 2012:</a:t>
            </a:r>
            <a:r>
              <a:rPr lang="2057" b="0"/>
              <a:t> Ranking: 1. Lillehammer University College (HiL), 2. University of Oslo (UiO) and 3. Gjøvik University College (HiG) . “The Simulation Centre” at Gjøvik University College received NOK 200 000  (out of NOK 1 million in total).</a:t>
            </a:r>
            <a:br>
              <a:rPr lang="2057" b="0"/>
            </a:br>
            <a:endParaRPr lang="2057" b="0"/>
          </a:p>
          <a:p>
            <a:pPr>
              <a:defRPr b="0" i="0"/>
            </a:pPr>
            <a:r>
              <a:rPr lang="2057" b="1"/>
              <a:t>Educational Quality Award 2011:</a:t>
            </a:r>
            <a:r>
              <a:rPr lang="2057" b="0"/>
              <a:t>  Sør-Trøndelag University College (HiST) and UiO shared the first place. “Room for Learning” at the HiST Faculty of Informatics and e-Learning was awarded NOK 500 000 (out of NOK 1 million in total). </a:t>
            </a:r>
          </a:p>
          <a:p>
            <a:pPr>
              <a:defRPr b="0" i="0"/>
            </a:pPr>
            <a:endParaRPr lang="nb-NO" baseline="0"/>
          </a:p>
          <a:p>
            <a:pPr>
              <a:defRPr b="0" i="0"/>
            </a:pPr>
            <a:r>
              <a:rPr lang="2057" b="1"/>
              <a:t>Educational Quality Award 2010: </a:t>
            </a:r>
            <a:r>
              <a:rPr lang="2057" b="0"/>
              <a:t>Ranking: 1. Telemark University College (HiT), 2. University of Oslo (UiO) and 3. NTNU. «ForVei - guidance to students from a preventive perspective emphasizing well-being, mastery and the ability to get things done» received NOK 200 000 (out of NOK 1 million in total).</a:t>
            </a:r>
          </a:p>
          <a:p>
            <a:pPr>
              <a:defRPr b="0" i="0"/>
            </a:pPr>
            <a:endParaRPr lang="nb-NO"/>
          </a:p>
          <a:p>
            <a:pPr>
              <a:defRPr b="0" i="0"/>
            </a:pPr>
            <a:r>
              <a:rPr lang="2057"/>
              <a:t>(Source: https://www.nokut.no/siteassets/utdanningskvalitetsprisen/tidligere-vinnere-ukp.pdf) </a:t>
            </a:r>
          </a:p>
        </p:txBody>
      </p:sp>
      <p:sp>
        <p:nvSpPr>
          <p:cNvPr id="4" name="Plassholder for lysbildenummer 3"/>
          <p:cNvSpPr>
            <a:spLocks noGrp="1"/>
          </p:cNvSpPr>
          <p:nvPr>
            <p:ph type="sldNum" sz="quarter" idx="10"/>
          </p:nvPr>
        </p:nvSpPr>
        <p:spPr/>
        <p:txBody>
          <a:bodyPr/>
          <a:lstStyle/>
          <a:p>
            <a:pPr>
              <a:defRPr b="0" i="0"/>
            </a:pPr>
            <a:fld id="{7B919726-E047-42A7-BF70-E51192041284}" type="slidenum">
              <a:rPr lang="nb-NO" smtClean="0"/>
              <a:t>31</a:t>
            </a:fld>
            <a:endParaRPr lang="nb-NO"/>
          </a:p>
        </p:txBody>
      </p:sp>
    </p:spTree>
    <p:extLst>
      <p:ext uri="{BB962C8B-B14F-4D97-AF65-F5344CB8AC3E}">
        <p14:creationId xmlns:p14="http://schemas.microsoft.com/office/powerpoint/2010/main" val="23561684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b="0" i="0"/>
            </a:pPr>
            <a:r>
              <a:rPr lang="en-US">
                <a:cs typeface="Calibri"/>
              </a:rPr>
              <a:t>Reg stud 2018</a:t>
            </a:r>
            <a:endParaRPr lang="en-US"/>
          </a:p>
          <a:p>
            <a:pPr>
              <a:defRPr b="0" i="0"/>
            </a:pPr>
            <a:r>
              <a:rPr lang="en-US" err="1"/>
              <a:t>Fak</a:t>
            </a:r>
            <a:r>
              <a:rPr lang="en-US"/>
              <a:t>    </a:t>
            </a:r>
            <a:r>
              <a:rPr lang="en-US" err="1"/>
              <a:t>Totalt</a:t>
            </a:r>
            <a:r>
              <a:rPr lang="en-US"/>
              <a:t>    Andel </a:t>
            </a:r>
            <a:r>
              <a:rPr lang="en-US" err="1"/>
              <a:t>kvinner</a:t>
            </a:r>
            <a:endParaRPr lang="2057" err="1"/>
          </a:p>
          <a:p>
            <a:pPr>
              <a:defRPr b="0" i="0"/>
            </a:pPr>
            <a:r>
              <a:rPr lang="en-US"/>
              <a:t>AD    1352    57.3 %</a:t>
            </a:r>
            <a:endParaRPr lang="2057"/>
          </a:p>
          <a:p>
            <a:pPr>
              <a:defRPr b="0" i="0"/>
            </a:pPr>
            <a:r>
              <a:rPr lang="en-US"/>
              <a:t>HF    4204     56.7 %</a:t>
            </a:r>
            <a:endParaRPr lang="2057"/>
          </a:p>
          <a:p>
            <a:pPr>
              <a:defRPr b="0" i="0"/>
            </a:pPr>
            <a:r>
              <a:rPr lang="en-US"/>
              <a:t>IE    7720      25.1 %</a:t>
            </a:r>
            <a:endParaRPr lang="2057"/>
          </a:p>
          <a:p>
            <a:pPr>
              <a:defRPr b="0" i="0"/>
            </a:pPr>
            <a:r>
              <a:rPr lang="en-US"/>
              <a:t>IV    6483      29.2 %</a:t>
            </a:r>
            <a:endParaRPr lang="2057"/>
          </a:p>
          <a:p>
            <a:pPr>
              <a:defRPr b="0" i="0"/>
            </a:pPr>
            <a:r>
              <a:rPr lang="en-US"/>
              <a:t>MH    6056    77.4 %</a:t>
            </a:r>
            <a:endParaRPr lang="2057"/>
          </a:p>
          <a:p>
            <a:pPr>
              <a:defRPr b="0" i="0"/>
            </a:pPr>
            <a:r>
              <a:rPr lang="en-US"/>
              <a:t>NV    3540     53.3 %</a:t>
            </a:r>
            <a:endParaRPr lang="2057"/>
          </a:p>
          <a:p>
            <a:pPr>
              <a:defRPr b="0" i="0"/>
            </a:pPr>
            <a:r>
              <a:rPr lang="en-US"/>
              <a:t>SU    8361     69.6 %</a:t>
            </a:r>
            <a:endParaRPr lang="2057"/>
          </a:p>
          <a:p>
            <a:pPr>
              <a:defRPr b="0" i="0"/>
            </a:pPr>
            <a:r>
              <a:rPr lang="en-US"/>
              <a:t>ØK    4192     42.0 %</a:t>
            </a:r>
            <a:endParaRPr lang="2057"/>
          </a:p>
          <a:p>
            <a:pPr>
              <a:defRPr b="0" i="0"/>
            </a:pPr>
            <a:r>
              <a:rPr lang="en-US"/>
              <a:t>NTNU    63    63.5 %</a:t>
            </a:r>
            <a:endParaRPr lang="2057"/>
          </a:p>
          <a:p>
            <a:pPr>
              <a:defRPr b="0" i="0"/>
            </a:pPr>
            <a:r>
              <a:rPr lang="en-US"/>
              <a:t>Sum    41971    50.5 %</a:t>
            </a:r>
            <a:endParaRPr lang="2057"/>
          </a:p>
          <a:p>
            <a:pPr>
              <a:defRPr b="0" i="0"/>
            </a:pPr>
            <a:endParaRPr lang="2057"/>
          </a:p>
          <a:p>
            <a:pPr>
              <a:defRPr b="0" i="0"/>
            </a:pPr>
            <a:endParaRPr lang="2057"/>
          </a:p>
          <a:p>
            <a:pPr>
              <a:defRPr b="0" i="0"/>
            </a:pPr>
            <a:r>
              <a:rPr lang="2057" u="none">
                <a:solidFill>
                  <a:schemeClr val="tx1"/>
                </a:solidFill>
              </a:rPr>
              <a:t>DBH: Number of registered students in the autumn of 2017 – number of registered students (% women)</a:t>
            </a:r>
            <a:endParaRPr lang="2057">
              <a:cs typeface="Calibri"/>
            </a:endParaRPr>
          </a:p>
          <a:p>
            <a:pPr>
              <a:defRPr b="0" i="0"/>
            </a:pPr>
            <a:endParaRPr lang="nb-NO" u="none">
              <a:solidFill>
                <a:schemeClr val="tx1"/>
              </a:solidFill>
            </a:endParaRPr>
          </a:p>
          <a:p>
            <a:pPr>
              <a:spcBef>
                <a:spcPct val="0"/>
              </a:spcBef>
              <a:spcAft>
                <a:spcPct val="0"/>
              </a:spcAft>
              <a:defRPr b="0" i="0"/>
            </a:pPr>
            <a:r>
              <a:rPr lang="2057" sz="1200" u="none" kern="1200">
                <a:solidFill>
                  <a:schemeClr val="tx1"/>
                </a:solidFill>
                <a:latin typeface="+mn-lt"/>
                <a:ea typeface="+mn-ea"/>
                <a:cs typeface="+mn-cs"/>
                <a:hlinkClick r:id="rId3" invalidUrl="http://dbh.nsd.uib.no/statistikk/rapport.action?visningId=124&amp;visKode=false&amp;columns=arstall&amp;hier=insttype!9!instkode!9!fakkode!9!ufakkode!9!progkode&amp;formel=222&amp;index=4&amp;sti=Universiteter!9!Norges teknisk-naturvitenskapelige universitet!9!Fakultet for samfunns- og utdanningsvitenskap&amp;param=arstall=2017!9!semester=3!9!dep_id=1!9!kategori=S!9!insttype=11!9!instkode=1150!9!fakkode=210"/>
              </a:rPr>
              <a:t>Faculty of Social and Educational Sciences</a:t>
            </a:r>
            <a:r>
              <a:rPr lang="nb-NO"/>
              <a:t>                               </a:t>
            </a:r>
            <a:r>
              <a:rPr lang="nb-NO" sz="1200" b="0" i="0" u="none" kern="1200">
                <a:solidFill>
                  <a:schemeClr val="tx1"/>
                </a:solidFill>
                <a:effectLst/>
                <a:latin typeface="+mn-lt"/>
                <a:ea typeface="+mn-ea"/>
                <a:cs typeface="+mn-cs"/>
              </a:rPr>
              <a:t> </a:t>
            </a:r>
            <a:r>
              <a:rPr lang="nb-NO" sz="1200" u="none" kern="1200">
                <a:solidFill>
                  <a:schemeClr val="tx1"/>
                </a:solidFill>
                <a:effectLst/>
                <a:latin typeface="+mn-lt"/>
                <a:ea typeface="+mn-ea"/>
                <a:cs typeface="+mn-cs"/>
              </a:rPr>
              <a:t>8 201	(69,4 %)</a:t>
            </a:r>
            <a:r>
              <a:rPr lang="2057" u="sng">
                <a:hlinkClick r:id="rId3" invalidUrl="http://dbh.nsd.uib.no/statistikk/rapport.action?visningId=124&amp;visKode=false&amp;columns=arstall&amp;hier=insttype!9!instkode!9!fakkode!9!ufakkode!9!progkode&amp;formel=222&amp;index=4&amp;sti=Universiteter!9!Norges teknisk-naturvitenskapelige universitet!9!Fakultet for samfunns- og utdanningsvitenskap&amp;param=arstall=2017!9!semester=3!9!dep_id=1!9!kategori=S!9!insttype=11!9!instkode=1150!9!fakkode=210"/>
              </a:rPr>
              <a:t> </a:t>
            </a:r>
            <a:endParaRPr lang="2057" sz="1200" u="sng" kern="1200">
              <a:solidFill>
                <a:schemeClr val="tx1"/>
              </a:solidFill>
              <a:latin typeface="+mn-lt"/>
              <a:cs typeface="Calibri"/>
              <a:hlinkClick r:id="rId3"/>
            </a:endParaRPr>
          </a:p>
          <a:p>
            <a:pPr>
              <a:defRPr b="0" i="0"/>
            </a:pPr>
            <a:r>
              <a:rPr lang="2057" sz="1200" u="none" kern="1200">
                <a:solidFill>
                  <a:schemeClr val="tx1"/>
                </a:solidFill>
                <a:latin typeface="+mn-lt"/>
                <a:ea typeface="+mn-ea"/>
                <a:cs typeface="+mn-cs"/>
                <a:hlinkClick r:id="rId4" invalidUrl="http://dbh.nsd.uib.no/statistikk/rapport.action?visningId=124&amp;visKode=false&amp;columns=arstall&amp;hier=insttype!9!instkode!9!fakkode!9!ufakkode!9!progkode&amp;formel=222&amp;index=4&amp;sti=Universiteter!9!Norges teknisk-naturvitenskapelige universitet!9!Fakultet for informasjonsteknologi og elektroteknikk&amp;param=arstall=2017!9!semester=3!9!dep_id=1!9!kategori=S!9!insttype=11!9!instkode=1150!9!fakkode=273"/>
              </a:rPr>
              <a:t>Faculty of Information Technology and Electrical Engineering</a:t>
            </a:r>
            <a:r>
              <a:rPr lang="2057" sz="1200" b="0" i="0" u="none" kern="1200">
                <a:solidFill>
                  <a:schemeClr val="tx1"/>
                </a:solidFill>
                <a:effectLst/>
                <a:latin typeface="+mn-lt"/>
                <a:ea typeface="+mn-ea"/>
                <a:cs typeface="+mn-cs"/>
                <a:hlinkClick r:id="rId4" invalidUrl="http://dbh.nsd.uib.no/statistikk/rapport.action?visningId=124&amp;visKode=false&amp;columns=arstall&amp;hier=insttype!9!instkode!9!fakkode!9!ufakkode!9!progkode&amp;formel=222&amp;index=4&amp;sti=Universiteter!9!Norges teknisk-naturvitenskapelige universitet!9!Fakultet for informasjonsteknologi og elektroteknikk&amp;param=arstall=2017!9!semester=3!9!dep_id=1!9!kategori=S!9!insttype=11!9!instkode=1150!9!fakkode=273">
                  <a:extLst>
                    <a:ext uri="{A12FA001-AC4F-418D-AE19-62706E023703}">
                      <ahyp:hlinkClr xmlns:ahyp="http://schemas.microsoft.com/office/drawing/2018/hyperlinkcolor" val="tx"/>
                    </a:ext>
                  </a:extLst>
                </a:hlinkClick>
              </a:rPr>
              <a:t> </a:t>
            </a:r>
            <a:r>
              <a:rPr lang="nb-NO" sz="1200" u="none" kern="1200">
                <a:solidFill>
                  <a:schemeClr val="tx1"/>
                </a:solidFill>
                <a:effectLst/>
                <a:latin typeface="+mn-lt"/>
                <a:ea typeface="+mn-ea"/>
                <a:cs typeface="+mn-cs"/>
              </a:rPr>
              <a:t>7 069	(22,5 %)</a:t>
            </a:r>
            <a:r>
              <a:rPr lang="2057">
                <a:hlinkClick r:id="rId4" invalidUrl="http://dbh.nsd.uib.no/statistikk/rapport.action?visningId=124&amp;visKode=false&amp;columns=arstall&amp;hier=insttype!9!instkode!9!fakkode!9!ufakkode!9!progkode&amp;formel=222&amp;index=4&amp;sti=Universiteter!9!Norges teknisk-naturvitenskapelige universitet!9!Fakultet for informasjonsteknologi og elektroteknikk&amp;param=arstall=2017!9!semester=3!9!dep_id=1!9!kategori=S!9!insttype=11!9!instkode=1150!9!fakkode=273">
                  <a:extLst>
                    <a:ext uri="{A12FA001-AC4F-418D-AE19-62706E023703}">
                      <ahyp:hlinkClr xmlns:ahyp="http://schemas.microsoft.com/office/drawing/2018/hyperlinkcolor" val="tx"/>
                    </a:ext>
                  </a:extLst>
                </a:hlinkClick>
              </a:rPr>
              <a:t> </a:t>
            </a:r>
            <a:endParaRPr lang="2057" sz="1200" b="0" i="0" u="none" kern="1200">
              <a:solidFill>
                <a:schemeClr val="tx1"/>
              </a:solidFill>
              <a:effectLst/>
              <a:latin typeface="+mn-lt"/>
              <a:cs typeface="Calibri"/>
              <a:hlinkClick r:id="rId4"/>
            </a:endParaRPr>
          </a:p>
          <a:p>
            <a:pPr>
              <a:defRPr b="0" i="0"/>
            </a:pPr>
            <a:r>
              <a:rPr lang="2057" sz="1200" u="none" kern="1200">
                <a:solidFill>
                  <a:schemeClr val="tx1"/>
                </a:solidFill>
                <a:latin typeface="+mn-lt"/>
                <a:ea typeface="+mn-ea"/>
                <a:cs typeface="+mn-cs"/>
                <a:hlinkClick r:id="rId5" invalidUrl="http://dbh.nsd.uib.no/statistikk/rapport.action?visningId=124&amp;visKode=false&amp;columns=arstall&amp;hier=insttype!9!instkode!9!fakkode!9!ufakkode!9!progkode&amp;formel=222&amp;index=4&amp;sti=Universiteter!9!Norges teknisk-naturvitenskapelige universitet!9!Fakultet for ingeniørvitenskap&amp;param=arstall=2017!9!semester=3!9!dep_id=1!9!kategori=S!9!insttype=11!9!instkode=1150!9!fakkode=271"/>
              </a:rPr>
              <a:t>Faculty of Engineering</a:t>
            </a:r>
            <a:r>
              <a:rPr lang="en-GB"/>
              <a:t>    			   </a:t>
            </a:r>
            <a:r>
              <a:rPr lang="en-GB" sz="1200" b="0" i="0" u="none" kern="1200">
                <a:solidFill>
                  <a:schemeClr val="tx1"/>
                </a:solidFill>
                <a:effectLst/>
                <a:latin typeface="+mn-lt"/>
                <a:ea typeface="+mn-ea"/>
                <a:cs typeface="+mn-cs"/>
              </a:rPr>
              <a:t> </a:t>
            </a:r>
            <a:r>
              <a:rPr lang="nb-NO" sz="1200" u="none" kern="1200">
                <a:solidFill>
                  <a:schemeClr val="tx1"/>
                </a:solidFill>
                <a:effectLst/>
                <a:latin typeface="+mn-lt"/>
                <a:ea typeface="+mn-ea"/>
                <a:cs typeface="+mn-cs"/>
              </a:rPr>
              <a:t>6 833	(30,2 %)</a:t>
            </a:r>
            <a:endParaRPr lang="2057" sz="1200" b="0" i="0" u="none" kern="1200">
              <a:solidFill>
                <a:schemeClr val="tx1"/>
              </a:solidFill>
              <a:effectLst/>
              <a:latin typeface="+mn-lt"/>
              <a:ea typeface="+mn-ea"/>
              <a:cs typeface="+mn-cs"/>
              <a:hlinkClick r:id="rId5" invalidUrl="http://dbh.nsd.uib.no/statistikk/rapport.action?visningId=124&amp;visKode=false&amp;columns=arstall&amp;hier=insttype!9!instkode!9!fakkode!9!ufakkode!9!progkode&amp;formel=222&amp;index=4&amp;sti=Universiteter!9!Norges teknisk-naturvitenskapelige universitet!9!Fakultet for ingeniørvitenskap&amp;param=arstall=2017!9!semester=3!9!dep_id=1!9!kategori=S!9!insttype=11!9!instkode=1150!9!fakkode=271">
                <a:extLst>
                  <a:ext uri="{A12FA001-AC4F-418D-AE19-62706E023703}">
                    <ahyp:hlinkClr xmlns:ahyp="http://schemas.microsoft.com/office/drawing/2018/hyperlinkcolor" val="tx"/>
                  </a:ext>
                </a:extLst>
              </a:hlinkClick>
            </a:endParaRPr>
          </a:p>
          <a:p>
            <a:pPr>
              <a:defRPr b="0" i="0"/>
            </a:pPr>
            <a:r>
              <a:rPr lang="2057" sz="1200" u="none" kern="1200">
                <a:solidFill>
                  <a:schemeClr val="tx1"/>
                </a:solidFill>
                <a:latin typeface="+mn-lt"/>
                <a:ea typeface="+mn-ea"/>
                <a:cs typeface="+mn-cs"/>
                <a:hlinkClick r:id="rId6" invalidUrl="http://dbh.nsd.uib.no/statistikk/rapport.action?visningId=124&amp;visKode=false&amp;columns=arstall&amp;hier=insttype!9!instkode!9!fakkode!9!ufakkode!9!progkode&amp;formel=222&amp;index=4&amp;sti=Universiteter!9!Norges teknisk-naturvitenskapelige universitet!9!Fakultet for medisin og helsevitenskap&amp;param=arstall=2017!9!semester=3!9!dep_id=1!9!kategori=S!9!insttype=11!9!instkode=1150!9!fakkode=250"/>
              </a:rPr>
              <a:t>Faculty of Medicine and Health Sciences </a:t>
            </a:r>
            <a:r>
              <a:rPr lang="en-GB" sz="1200" u="none" kern="1200">
                <a:solidFill>
                  <a:schemeClr val="tx1"/>
                </a:solidFill>
                <a:latin typeface="+mn-lt"/>
                <a:ea typeface="+mn-ea"/>
                <a:cs typeface="+mn-cs"/>
              </a:rPr>
              <a:t>		</a:t>
            </a:r>
            <a:r>
              <a:rPr lang="en-GB"/>
              <a:t>   </a:t>
            </a:r>
            <a:r>
              <a:rPr lang="en-GB" sz="1200" u="none" kern="1200">
                <a:solidFill>
                  <a:schemeClr val="tx1"/>
                </a:solidFill>
                <a:latin typeface="+mn-lt"/>
                <a:ea typeface="+mn-ea"/>
                <a:cs typeface="+mn-cs"/>
              </a:rPr>
              <a:t> </a:t>
            </a:r>
            <a:r>
              <a:rPr lang="nb-NO" sz="1200" u="none" kern="1200">
                <a:solidFill>
                  <a:schemeClr val="tx1"/>
                </a:solidFill>
                <a:effectLst/>
                <a:latin typeface="+mn-lt"/>
                <a:ea typeface="+mn-ea"/>
                <a:cs typeface="+mn-cs"/>
              </a:rPr>
              <a:t>5 615	(77,2 %)</a:t>
            </a:r>
            <a:endParaRPr lang="2057" sz="1200" b="0" i="0" u="none" kern="1200">
              <a:solidFill>
                <a:schemeClr val="tx1"/>
              </a:solidFill>
              <a:effectLst/>
              <a:latin typeface="+mn-lt"/>
              <a:ea typeface="+mn-ea"/>
              <a:cs typeface="+mn-cs"/>
              <a:hlinkClick r:id="rId6" invalidUrl="http://dbh.nsd.uib.no/statistikk/rapport.action?visningId=124&amp;visKode=false&amp;columns=arstall&amp;hier=insttype!9!instkode!9!fakkode!9!ufakkode!9!progkode&amp;formel=222&amp;index=4&amp;sti=Universiteter!9!Norges teknisk-naturvitenskapelige universitet!9!Fakultet for medisin og helsevitenskap&amp;param=arstall=2017!9!semester=3!9!dep_id=1!9!kategori=S!9!insttype=11!9!instkode=1150!9!fakkode=250">
                <a:extLst>
                  <a:ext uri="{A12FA001-AC4F-418D-AE19-62706E023703}">
                    <ahyp:hlinkClr xmlns:ahyp="http://schemas.microsoft.com/office/drawing/2018/hyperlinkcolor" val="tx"/>
                  </a:ext>
                </a:extLst>
              </a:hlinkClick>
            </a:endParaRPr>
          </a:p>
          <a:p>
            <a:pPr>
              <a:defRPr b="0" i="0"/>
            </a:pPr>
            <a:r>
              <a:rPr lang="2057" sz="1200" u="none" kern="1200">
                <a:solidFill>
                  <a:schemeClr val="tx1"/>
                </a:solidFill>
                <a:latin typeface="+mn-lt"/>
                <a:ea typeface="+mn-ea"/>
                <a:cs typeface="+mn-cs"/>
                <a:hlinkClick r:id="rId7" invalidUrl="http://dbh.nsd.uib.no/statistikk/rapport.action?visningId=124&amp;visKode=false&amp;columns=arstall&amp;hier=insttype!9!instkode!9!fakkode!9!ufakkode!9!progkode&amp;formel=222&amp;index=4&amp;sti=Universiteter!9!Norges teknisk-naturvitenskapelige universitet!9!Det humanistiske fakultet&amp;param=arstall=2017!9!semester=3!9!dep_id=1!9!kategori=S!9!insttype=11!9!instkode=1150!9!fakkode=220"/>
              </a:rPr>
              <a:t>Faculty of Humanities </a:t>
            </a:r>
            <a:r>
              <a:rPr lang="en-GB" sz="1200" u="none" kern="1200">
                <a:solidFill>
                  <a:schemeClr val="tx1"/>
                </a:solidFill>
                <a:latin typeface="+mn-lt"/>
                <a:ea typeface="+mn-ea"/>
                <a:cs typeface="+mn-cs"/>
              </a:rPr>
              <a:t>			</a:t>
            </a:r>
            <a:r>
              <a:rPr lang="en-GB"/>
              <a:t>   </a:t>
            </a:r>
            <a:r>
              <a:rPr lang="en-GB" sz="1200" u="none" kern="1200">
                <a:solidFill>
                  <a:schemeClr val="tx1"/>
                </a:solidFill>
                <a:latin typeface="+mn-lt"/>
                <a:ea typeface="+mn-ea"/>
                <a:cs typeface="+mn-cs"/>
              </a:rPr>
              <a:t> </a:t>
            </a:r>
            <a:r>
              <a:rPr lang="nb-NO" sz="1200" u="none" kern="1200">
                <a:solidFill>
                  <a:schemeClr val="tx1"/>
                </a:solidFill>
                <a:effectLst/>
                <a:latin typeface="+mn-lt"/>
                <a:ea typeface="+mn-ea"/>
                <a:cs typeface="+mn-cs"/>
              </a:rPr>
              <a:t>3 825	(58,3 %)</a:t>
            </a:r>
            <a:endParaRPr lang="2057" sz="1200" b="0" i="0" u="none" kern="1200">
              <a:solidFill>
                <a:schemeClr val="tx1"/>
              </a:solidFill>
              <a:effectLst/>
              <a:latin typeface="+mn-lt"/>
              <a:ea typeface="+mn-ea"/>
              <a:cs typeface="+mn-cs"/>
              <a:hlinkClick r:id="rId7" invalidUrl="http://dbh.nsd.uib.no/statistikk/rapport.action?visningId=124&amp;visKode=false&amp;columns=arstall&amp;hier=insttype!9!instkode!9!fakkode!9!ufakkode!9!progkode&amp;formel=222&amp;index=4&amp;sti=Universiteter!9!Norges teknisk-naturvitenskapelige universitet!9!Det humanistiske fakultet&amp;param=arstall=2017!9!semester=3!9!dep_id=1!9!kategori=S!9!insttype=11!9!instkode=1150!9!fakkode=220">
                <a:extLst>
                  <a:ext uri="{A12FA001-AC4F-418D-AE19-62706E023703}">
                    <ahyp:hlinkClr xmlns:ahyp="http://schemas.microsoft.com/office/drawing/2018/hyperlinkcolor" val="tx"/>
                  </a:ext>
                </a:extLst>
              </a:hlinkClick>
            </a:endParaRPr>
          </a:p>
          <a:p>
            <a:pPr>
              <a:spcBef>
                <a:spcPct val="0"/>
              </a:spcBef>
              <a:spcAft>
                <a:spcPct val="0"/>
              </a:spcAft>
              <a:defRPr b="0" i="0"/>
            </a:pPr>
            <a:r>
              <a:rPr lang="2057" sz="1200" u="none" kern="1200">
                <a:solidFill>
                  <a:schemeClr val="tx1"/>
                </a:solidFill>
                <a:latin typeface="+mn-lt"/>
                <a:ea typeface="+mn-ea"/>
                <a:cs typeface="+mn-cs"/>
                <a:hlinkClick r:id="rId8" invalidUrl="http://dbh.nsd.uib.no/statistikk/rapport.action?visningId=124&amp;visKode=false&amp;columns=arstall&amp;hier=insttype!9!instkode!9!fakkode!9!ufakkode!9!progkode&amp;formel=222&amp;index=4&amp;sti=Universiteter!9!Norges teknisk-naturvitenskapelige universitet!9!Fakultet for økonomi&amp;param=arstall=2017!9!semester=3!9!dep_id=1!9!kategori=S!9!insttype=11!9!instkode=1150!9!fakkode=230"/>
              </a:rPr>
              <a:t>Faculty of Economics</a:t>
            </a:r>
            <a:r>
              <a:rPr lang="2057" sz="1200" b="0" i="0" u="none" kern="1200">
                <a:solidFill>
                  <a:schemeClr val="tx1"/>
                </a:solidFill>
                <a:effectLst/>
                <a:latin typeface="+mn-lt"/>
                <a:ea typeface="+mn-ea"/>
                <a:cs typeface="+mn-cs"/>
                <a:hlinkClick r:id="rId8" invalidUrl="http://dbh.nsd.uib.no/statistikk/rapport.action?visningId=124&amp;visKode=false&amp;columns=arstall&amp;hier=insttype!9!instkode!9!fakkode!9!ufakkode!9!progkode&amp;formel=222&amp;index=4&amp;sti=Universiteter!9!Norges teknisk-naturvitenskapelige universitet!9!Fakultet for økonomi&amp;param=arstall=2017!9!semester=3!9!dep_id=1!9!kategori=S!9!insttype=11!9!instkode=1150!9!fakkode=230">
                  <a:extLst>
                    <a:ext uri="{A12FA001-AC4F-418D-AE19-62706E023703}">
                      <ahyp:hlinkClr xmlns:ahyp="http://schemas.microsoft.com/office/drawing/2018/hyperlinkcolor" val="tx"/>
                    </a:ext>
                  </a:extLst>
                </a:hlinkClick>
              </a:rPr>
              <a:t> </a:t>
            </a:r>
            <a:r>
              <a:rPr lang="nb-NO" sz="1200" u="none" kern="1200">
                <a:solidFill>
                  <a:schemeClr val="tx1"/>
                </a:solidFill>
                <a:effectLst/>
                <a:latin typeface="+mn-lt"/>
                <a:ea typeface="+mn-ea"/>
                <a:cs typeface="+mn-cs"/>
              </a:rPr>
              <a:t>			</a:t>
            </a:r>
            <a:r>
              <a:rPr lang="nb-NO"/>
              <a:t>   </a:t>
            </a:r>
            <a:r>
              <a:rPr lang="nb-NO" sz="1200" u="none" kern="1200">
                <a:solidFill>
                  <a:schemeClr val="tx1"/>
                </a:solidFill>
                <a:effectLst/>
                <a:latin typeface="+mn-lt"/>
                <a:ea typeface="+mn-ea"/>
                <a:cs typeface="+mn-cs"/>
              </a:rPr>
              <a:t> 3 820	(45,9 %)</a:t>
            </a:r>
            <a:endParaRPr lang="2057" sz="1200" b="0" i="0" u="none" kern="1200">
              <a:solidFill>
                <a:schemeClr val="tx1"/>
              </a:solidFill>
              <a:effectLst/>
              <a:latin typeface="+mn-lt"/>
              <a:ea typeface="+mn-ea"/>
              <a:cs typeface="+mn-cs"/>
              <a:hlinkClick r:id="rId8" invalidUrl="http://dbh.nsd.uib.no/statistikk/rapport.action?visningId=124&amp;visKode=false&amp;columns=arstall&amp;hier=insttype!9!instkode!9!fakkode!9!ufakkode!9!progkode&amp;formel=222&amp;index=4&amp;sti=Universiteter!9!Norges teknisk-naturvitenskapelige universitet!9!Fakultet for økonomi&amp;param=arstall=2017!9!semester=3!9!dep_id=1!9!kategori=S!9!insttype=11!9!instkode=1150!9!fakkode=230">
                <a:extLst>
                  <a:ext uri="{A12FA001-AC4F-418D-AE19-62706E023703}">
                    <ahyp:hlinkClr xmlns:ahyp="http://schemas.microsoft.com/office/drawing/2018/hyperlinkcolor" val="tx"/>
                  </a:ext>
                </a:extLst>
              </a:hlinkClick>
            </a:endParaRPr>
          </a:p>
          <a:p>
            <a:pPr>
              <a:spcBef>
                <a:spcPct val="0"/>
              </a:spcBef>
              <a:spcAft>
                <a:spcPct val="0"/>
              </a:spcAft>
              <a:defRPr b="0" i="0"/>
            </a:pPr>
            <a:r>
              <a:rPr lang="2057" sz="1200" u="none" kern="1200">
                <a:solidFill>
                  <a:schemeClr val="tx1"/>
                </a:solidFill>
                <a:latin typeface="+mn-lt"/>
                <a:ea typeface="+mn-ea"/>
                <a:cs typeface="+mn-cs"/>
                <a:hlinkClick r:id="rId9" invalidUrl="http://dbh.nsd.uib.no/statistikk/rapport.action?visningId=124&amp;visKode=false&amp;columns=arstall&amp;hier=insttype!9!instkode!9!fakkode!9!ufakkode!9!progkode&amp;formel=222&amp;index=4&amp;sti=Universiteter!9!Norges teknisk-naturvitenskapelige universitet!9!Fakultet for naturvitenskap&amp;param=arstall=2017!9!semester=3!9!dep_id=1!9!kategori=S!9!insttype=11!9!instkode=1150!9!fakkode=272"/>
              </a:rPr>
              <a:t>Faculty of Natural Sciences</a:t>
            </a:r>
            <a:r>
              <a:rPr lang="nb-NO" sz="1200" u="none" kern="1200">
                <a:solidFill>
                  <a:schemeClr val="tx1"/>
                </a:solidFill>
                <a:effectLst/>
                <a:latin typeface="+mn-lt"/>
                <a:ea typeface="+mn-ea"/>
                <a:cs typeface="+mn-cs"/>
              </a:rPr>
              <a:t>			</a:t>
            </a:r>
            <a:r>
              <a:rPr lang="nb-NO"/>
              <a:t>   </a:t>
            </a:r>
            <a:r>
              <a:rPr lang="nb-NO" sz="1200" u="none" kern="1200">
                <a:solidFill>
                  <a:schemeClr val="tx1"/>
                </a:solidFill>
                <a:effectLst/>
                <a:latin typeface="+mn-lt"/>
                <a:ea typeface="+mn-ea"/>
                <a:cs typeface="+mn-cs"/>
              </a:rPr>
              <a:t> 3 524	(52,9 %)</a:t>
            </a:r>
            <a:r>
              <a:rPr lang="2057">
                <a:hlinkClick r:id="rId9" invalidUrl="http://dbh.nsd.uib.no/statistikk/rapport.action?visningId=124&amp;visKode=false&amp;columns=arstall&amp;hier=insttype!9!instkode!9!fakkode!9!ufakkode!9!progkode&amp;formel=222&amp;index=4&amp;sti=Universiteter!9!Norges teknisk-naturvitenskapelige universitet!9!Fakultet for naturvitenskap&amp;param=arstall=2017!9!semester=3!9!dep_id=1!9!kategori=S!9!insttype=11!9!instkode=1150!9!fakkode=272">
                  <a:extLst>
                    <a:ext uri="{A12FA001-AC4F-418D-AE19-62706E023703}">
                      <ahyp:hlinkClr xmlns:ahyp="http://schemas.microsoft.com/office/drawing/2018/hyperlinkcolor" val="tx"/>
                    </a:ext>
                  </a:extLst>
                </a:hlinkClick>
              </a:rPr>
              <a:t> </a:t>
            </a:r>
            <a:endParaRPr lang="2057" sz="1200" b="0" i="0" u="none" kern="1200">
              <a:solidFill>
                <a:schemeClr val="tx1"/>
              </a:solidFill>
              <a:effectLst/>
              <a:latin typeface="+mn-lt"/>
              <a:cs typeface="Calibri"/>
              <a:hlinkClick r:id="rId9"/>
            </a:endParaRPr>
          </a:p>
          <a:p>
            <a:pPr>
              <a:defRPr b="0" i="0"/>
            </a:pPr>
            <a:r>
              <a:rPr lang="2057" sz="1200" u="none" kern="1200">
                <a:solidFill>
                  <a:schemeClr val="tx1"/>
                </a:solidFill>
                <a:latin typeface="+mn-lt"/>
                <a:ea typeface="+mn-ea"/>
                <a:cs typeface="+mn-cs"/>
                <a:hlinkClick r:id="rId10" invalidUrl="http://dbh.nsd.uib.no/statistikk/rapport.action?visningId=124&amp;visKode=false&amp;columns=arstall&amp;hier=insttype!9!instkode!9!fakkode!9!ufakkode!9!progkode&amp;formel=222&amp;index=4&amp;sti=Universiteter!9!Norges teknisk-naturvitenskapelige universitet!9!Fakultet for arkitektur og design&amp;param=arstall=2017!9!semester=3!9!dep_id=1!9!kategori=S!9!insttype=11!9!instkode=1150!9!fakkode=274"/>
              </a:rPr>
              <a:t>Faculty of Architecture and Design</a:t>
            </a:r>
            <a:r>
              <a:rPr lang="nb-NO" sz="1200" u="none" kern="1200">
                <a:solidFill>
                  <a:schemeClr val="tx1"/>
                </a:solidFill>
                <a:effectLst/>
                <a:latin typeface="+mn-lt"/>
                <a:ea typeface="+mn-ea"/>
                <a:cs typeface="+mn-cs"/>
              </a:rPr>
              <a:t>		</a:t>
            </a:r>
            <a:r>
              <a:rPr lang="nb-NO"/>
              <a:t>   </a:t>
            </a:r>
            <a:r>
              <a:rPr lang="nb-NO" sz="1200" u="none" kern="1200">
                <a:solidFill>
                  <a:schemeClr val="tx1"/>
                </a:solidFill>
                <a:effectLst/>
                <a:latin typeface="+mn-lt"/>
                <a:ea typeface="+mn-ea"/>
                <a:cs typeface="+mn-cs"/>
              </a:rPr>
              <a:t> 1 239	(54,6 %)</a:t>
            </a:r>
            <a:br>
              <a:rPr lang="2057" sz="1200" u="none" kern="1200">
                <a:cs typeface="+mn-lt"/>
                <a:hlinkClick r:id="rId10"/>
              </a:rPr>
            </a:br>
            <a:endParaRPr lang="2057" sz="1200" u="none" kern="1200">
              <a:solidFill>
                <a:schemeClr val="tx1"/>
              </a:solidFill>
              <a:latin typeface="+mn-lt"/>
              <a:ea typeface="+mn-ea"/>
              <a:cs typeface="+mn-cs"/>
              <a:hlinkClick r:id="rId10" invalidUrl="http://dbh.nsd.uib.no/statistikk/rapport.action?visningId=124&amp;visKode=false&amp;columns=arstall&amp;hier=insttype!9!instkode!9!fakkode!9!ufakkode!9!progkode&amp;formel=222&amp;index=4&amp;sti=Universiteter!9!Norges teknisk-naturvitenskapelige universitet!9!Fakultet for arkitektur og design&amp;param=arstall=2017!9!semester=3!9!dep_id=1!9!kategori=S!9!insttype=11!9!instkode=1150!9!fakkode=274"/>
            </a:endParaRPr>
          </a:p>
          <a:p>
            <a:pPr>
              <a:defRPr b="0" i="0"/>
            </a:pPr>
            <a:r>
              <a:rPr lang="2057" u="none">
                <a:solidFill>
                  <a:schemeClr val="tx1"/>
                </a:solidFill>
                <a:hlinkClick r:id="rId11" invalidUrl="http://dbh.nsd.uib.no/statistikk/rapport.action?visningId=124&amp;visKode=false&amp;columns=arstall&amp;hier=insttype!9!instkode!9!fakkode!9!ufakkode!9!progkode&amp;formel=222&amp;index=4&amp;sti=Universiteter!9!Norges teknisk-naturvitenskapelige universitet!9!NTNU (uspesifisert underenhet)&amp;param=arstall=2017!9!semester=3!9!dep_id=1!9!kategori=S!9!insttype=11!9!instkode=1150!9!fakkode=000"/>
              </a:rPr>
              <a:t>NTNU (unspecified sub-unit</a:t>
            </a:r>
            <a:r>
              <a:rPr lang="en-GB" u="none">
                <a:solidFill>
                  <a:schemeClr val="tx1"/>
                </a:solidFill>
                <a:hlinkClick r:id="rId11" invalidUrl="http://dbh.nsd.uib.no/statistikk/rapport.action?visningId=124&amp;visKode=false&amp;columns=arstall&amp;hier=insttype!9!instkode!9!fakkode!9!ufakkode!9!progkode&amp;formel=222&amp;index=4&amp;sti=Universiteter!9!Norges teknisk-naturvitenskapelige universitet!9!NTNU (uspesifisert underenhet)&amp;param=arstall=2017!9!semester=3!9!dep_id=1!9!kategori=S!9!insttype=11!9!instkode=1150!9!fakkode=000"/>
              </a:rPr>
              <a:t>s</a:t>
            </a:r>
            <a:r>
              <a:rPr lang="2057" u="none">
                <a:solidFill>
                  <a:schemeClr val="tx1"/>
                </a:solidFill>
                <a:hlinkClick r:id="rId11" invalidUrl="http://dbh.nsd.uib.no/statistikk/rapport.action?visningId=124&amp;visKode=false&amp;columns=arstall&amp;hier=insttype!9!instkode!9!fakkode!9!ufakkode!9!progkode&amp;formel=222&amp;index=4&amp;sti=Universiteter!9!Norges teknisk-naturvitenskapelige universitet!9!NTNU (uspesifisert underenhet)&amp;param=arstall=2017!9!semester=3!9!dep_id=1!9!kategori=S!9!insttype=11!9!instkode=1150!9!fakkode=000"/>
              </a:rPr>
              <a:t>)</a:t>
            </a:r>
            <a:r>
              <a:rPr lang="2057" sz="1200" b="0" i="0" u="none" kern="1200">
                <a:solidFill>
                  <a:schemeClr val="tx1"/>
                </a:solidFill>
                <a:latin typeface="+mn-lt"/>
                <a:ea typeface="+mn-ea"/>
                <a:cs typeface="+mn-cs"/>
                <a:hlinkClick r:id="rId11" invalidUrl="http://dbh.nsd.uib.no/statistikk/rapport.action?visningId=124&amp;visKode=false&amp;columns=arstall&amp;hier=insttype!9!instkode!9!fakkode!9!ufakkode!9!progkode&amp;formel=222&amp;index=4&amp;sti=Universiteter!9!Norges teknisk-naturvitenskapelige universitet!9!NTNU (uspesifisert underenhet)&amp;param=arstall=2017!9!semester=3!9!dep_id=1!9!kategori=S!9!insttype=11!9!instkode=1150!9!fakkode=000">
                  <a:extLst>
                    <a:ext uri="{A12FA001-AC4F-418D-AE19-62706E023703}">
                      <ahyp:hlinkClr xmlns:ahyp="http://schemas.microsoft.com/office/drawing/2018/hyperlinkcolor" val="tx"/>
                    </a:ext>
                  </a:extLst>
                </a:hlinkClick>
              </a:rPr>
              <a:t>	</a:t>
            </a:r>
            <a:r>
              <a:rPr lang="nb-NO" u="none">
                <a:solidFill>
                  <a:schemeClr val="tx1"/>
                </a:solidFill>
                <a:effectLst/>
              </a:rPr>
              <a:t>		</a:t>
            </a:r>
            <a:r>
              <a:rPr lang="nb-NO"/>
              <a:t>        </a:t>
            </a:r>
            <a:r>
              <a:rPr lang="nb-NO" u="none">
                <a:solidFill>
                  <a:schemeClr val="tx1"/>
                </a:solidFill>
                <a:effectLst/>
              </a:rPr>
              <a:t> 54	(55,6 %)</a:t>
            </a:r>
            <a:endParaRPr lang="2057" sz="1200" b="0" i="0" u="sng" kern="1200">
              <a:solidFill>
                <a:schemeClr val="tx1"/>
              </a:solidFill>
              <a:latin typeface="+mn-lt"/>
              <a:ea typeface="+mn-ea"/>
              <a:cs typeface="+mn-cs"/>
              <a:hlinkClick r:id="rId11" invalidUrl="http://dbh.nsd.uib.no/statistikk/rapport.action?visningId=124&amp;visKode=false&amp;columns=arstall&amp;hier=insttype!9!instkode!9!fakkode!9!ufakkode!9!progkode&amp;formel=222&amp;index=4&amp;sti=Universiteter!9!Norges teknisk-naturvitenskapelige universitet!9!NTNU (uspesifisert underenhet)&amp;param=arstall=2017!9!semester=3!9!dep_id=1!9!kategori=S!9!insttype=11!9!instkode=1150!9!fakkode=000">
                <a:extLst>
                  <a:ext uri="{A12FA001-AC4F-418D-AE19-62706E023703}">
                    <ahyp:hlinkClr xmlns:ahyp="http://schemas.microsoft.com/office/drawing/2018/hyperlinkcolor" val="tx"/>
                  </a:ext>
                </a:extLst>
              </a:hlinkClick>
            </a:endParaRPr>
          </a:p>
          <a:p>
            <a:pPr>
              <a:defRPr b="0" i="0"/>
            </a:pPr>
            <a:endParaRPr lang="nb-NO" u="none">
              <a:solidFill>
                <a:schemeClr val="tx1"/>
              </a:solidFill>
            </a:endParaRPr>
          </a:p>
          <a:p>
            <a:pPr>
              <a:defRPr b="0" i="0"/>
            </a:pPr>
            <a:r>
              <a:rPr lang="2057" u="none">
                <a:solidFill>
                  <a:schemeClr val="tx1"/>
                </a:solidFill>
              </a:rPr>
              <a:t>Total </a:t>
            </a:r>
            <a:r>
              <a:rPr lang="en-GB" u="none">
                <a:solidFill>
                  <a:schemeClr val="tx1"/>
                </a:solidFill>
              </a:rPr>
              <a:t>				</a:t>
            </a:r>
            <a:r>
              <a:rPr lang="en-GB"/>
              <a:t>  </a:t>
            </a:r>
            <a:r>
              <a:rPr lang="en-GB" u="none">
                <a:solidFill>
                  <a:schemeClr val="tx1"/>
                </a:solidFill>
              </a:rPr>
              <a:t> </a:t>
            </a:r>
            <a:r>
              <a:rPr lang="2057" u="none">
                <a:solidFill>
                  <a:schemeClr val="tx1"/>
                </a:solidFill>
              </a:rPr>
              <a:t>40 180</a:t>
            </a:r>
            <a:r>
              <a:rPr lang="2057"/>
              <a:t> </a:t>
            </a:r>
            <a:r>
              <a:rPr lang="en-GB"/>
              <a:t>        </a:t>
            </a:r>
            <a:r>
              <a:rPr lang="en-GB" u="none">
                <a:solidFill>
                  <a:schemeClr val="tx1"/>
                </a:solidFill>
              </a:rPr>
              <a:t> </a:t>
            </a:r>
            <a:r>
              <a:rPr lang="2057" u="none">
                <a:solidFill>
                  <a:schemeClr val="tx1"/>
                </a:solidFill>
              </a:rPr>
              <a:t>(50.4%)</a:t>
            </a:r>
            <a:r>
              <a:rPr lang="2057"/>
              <a:t> </a:t>
            </a:r>
            <a:endParaRPr lang="en-GB" u="none">
              <a:solidFill>
                <a:schemeClr val="tx1"/>
              </a:solidFill>
            </a:endParaRPr>
          </a:p>
          <a:p>
            <a:pPr>
              <a:defRPr b="0" i="0"/>
            </a:pPr>
            <a:endParaRPr lang="nb-NO" u="none">
              <a:solidFill>
                <a:schemeClr val="tx1"/>
              </a:solidFill>
            </a:endParaRPr>
          </a:p>
          <a:p>
            <a:pPr>
              <a:defRPr b="0" i="0"/>
            </a:pPr>
            <a:endParaRPr lang="2057" u="none">
              <a:solidFill>
                <a:schemeClr val="tx1"/>
              </a:solidFill>
            </a:endParaRPr>
          </a:p>
        </p:txBody>
      </p:sp>
      <p:sp>
        <p:nvSpPr>
          <p:cNvPr id="4" name="Slide Number Placeholder 3"/>
          <p:cNvSpPr>
            <a:spLocks noGrp="1"/>
          </p:cNvSpPr>
          <p:nvPr>
            <p:ph type="sldNum" sz="quarter" idx="10"/>
          </p:nvPr>
        </p:nvSpPr>
        <p:spPr/>
        <p:txBody>
          <a:bodyPr/>
          <a:lstStyle/>
          <a:p>
            <a:pPr>
              <a:defRPr b="0" i="0"/>
            </a:pPr>
            <a:fld id="{49BD14B3-2718-4A40-B026-DAF055F485AF}" type="slidenum">
              <a:rPr lang="nb-NO" smtClean="0"/>
              <a:t>5</a:t>
            </a:fld>
            <a:endParaRPr lang="nb-NO"/>
          </a:p>
        </p:txBody>
      </p:sp>
    </p:spTree>
    <p:extLst>
      <p:ext uri="{BB962C8B-B14F-4D97-AF65-F5344CB8AC3E}">
        <p14:creationId xmlns:p14="http://schemas.microsoft.com/office/powerpoint/2010/main" val="106719516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defRPr b="0" i="0"/>
            </a:pPr>
            <a:r>
              <a:rPr lang="2057"/>
              <a:t>NTNU students have a strong commitment and organize most student activities themselves. </a:t>
            </a:r>
          </a:p>
          <a:p>
            <a:pPr>
              <a:defRPr b="0" i="0"/>
            </a:pPr>
            <a:r>
              <a:rPr lang="2057"/>
              <a:t>All the NTNU cities have an attractive study environment close to the business community. </a:t>
            </a:r>
          </a:p>
          <a:p>
            <a:pPr>
              <a:defRPr b="0" i="0"/>
            </a:pPr>
            <a:r>
              <a:rPr lang="2057"/>
              <a:t>Students highlight the study environment as one of the reasons for applying to NTNU. The study environments offer a wealth of social activities that students organize themselves, ranging from sports and culture to events for meeting businesses and study tours. </a:t>
            </a:r>
          </a:p>
          <a:p>
            <a:pPr>
              <a:defRPr b="0" i="0"/>
            </a:pPr>
            <a:r>
              <a:rPr lang="en-GB"/>
              <a:t>Many exercise and</a:t>
            </a:r>
            <a:r>
              <a:rPr lang="2057"/>
              <a:t> fitness </a:t>
            </a:r>
            <a:r>
              <a:rPr lang="en-GB"/>
              <a:t>activities are available to</a:t>
            </a:r>
            <a:r>
              <a:rPr lang="2057"/>
              <a:t> students and each city has its “Student House" for student events. </a:t>
            </a:r>
          </a:p>
          <a:p>
            <a:pPr>
              <a:defRPr b="0" i="0"/>
            </a:pPr>
            <a:endParaRPr lang="nb-NO"/>
          </a:p>
          <a:p>
            <a:pPr>
              <a:defRPr b="0" i="0"/>
            </a:pPr>
            <a:r>
              <a:rPr lang="2057"/>
              <a:t>When students start their studies, they spend the first few weeks getting to know the city, the campus and each other through Fadderuken, the orientation programme. During this period, new students are integrated in the programme of study, the student environment and activities. They are assigned a “buddy”, who is an experienced student in the same programme of study but at a higher level.</a:t>
            </a:r>
          </a:p>
          <a:p>
            <a:pPr>
              <a:defRPr b="0" i="0"/>
            </a:pPr>
            <a:endParaRPr lang="nb-NO"/>
          </a:p>
          <a:p>
            <a:pPr>
              <a:defRPr b="0" i="0"/>
            </a:pPr>
            <a:r>
              <a:rPr lang="2057"/>
              <a:t>The academic and social student organizations known as Linjeforeningene play an important role in the student community. A Linjeforening is a group of students from a specific programme of study who work together to create a better social and academic environment. They organize seminars, conferences in specific disciplines (fagdager) and business presentations where students meet representatives of the business community, and many of them find summer jobs in this way.</a:t>
            </a:r>
          </a:p>
          <a:p>
            <a:pPr>
              <a:defRPr b="0" i="0"/>
            </a:pPr>
            <a:endParaRPr lang="nb-NO"/>
          </a:p>
          <a:p>
            <a:pPr>
              <a:defRPr b="0" i="0"/>
            </a:pPr>
            <a:endParaRPr lang="nb-NO"/>
          </a:p>
        </p:txBody>
      </p:sp>
      <p:sp>
        <p:nvSpPr>
          <p:cNvPr id="4" name="Plassholder for lysbildenummer 3"/>
          <p:cNvSpPr>
            <a:spLocks noGrp="1"/>
          </p:cNvSpPr>
          <p:nvPr>
            <p:ph type="sldNum" sz="quarter" idx="10"/>
          </p:nvPr>
        </p:nvSpPr>
        <p:spPr/>
        <p:txBody>
          <a:bodyPr/>
          <a:lstStyle/>
          <a:p>
            <a:pPr>
              <a:defRPr b="0" i="0"/>
            </a:pPr>
            <a:fld id="{193A46AF-5D9C-4E1D-9F08-08D6E1657B20}" type="slidenum">
              <a:rPr lang="nb-NO" smtClean="0"/>
              <a:t>32</a:t>
            </a:fld>
            <a:endParaRPr lang="nb-NO"/>
          </a:p>
        </p:txBody>
      </p:sp>
    </p:spTree>
    <p:extLst>
      <p:ext uri="{BB962C8B-B14F-4D97-AF65-F5344CB8AC3E}">
        <p14:creationId xmlns:p14="http://schemas.microsoft.com/office/powerpoint/2010/main" val="235724638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defRPr b="0" i="0"/>
            </a:pPr>
            <a:r>
              <a:rPr lang="2057"/>
              <a:t>What makes </a:t>
            </a:r>
            <a:r>
              <a:rPr lang="2057" b="1"/>
              <a:t>Trondheim </a:t>
            </a:r>
            <a:r>
              <a:rPr lang="2057"/>
              <a:t>the best student city in Norway? </a:t>
            </a:r>
          </a:p>
          <a:p>
            <a:pPr>
              <a:defRPr b="0" i="0"/>
            </a:pPr>
            <a:endParaRPr lang="nb-NO"/>
          </a:p>
          <a:p>
            <a:pPr>
              <a:defRPr b="0" i="0"/>
            </a:pPr>
            <a:r>
              <a:rPr lang="2057"/>
              <a:t>More than one out of every five residents is a student – this means that students make up a large proportion of Trondheim's population. This makes students a strong group who make their mark on the city, with a wide variety of activities on offer, organized for and by students throughout the year. </a:t>
            </a:r>
          </a:p>
          <a:p>
            <a:pPr>
              <a:defRPr b="0" i="0"/>
            </a:pPr>
            <a:r>
              <a:rPr lang="2057" baseline="0"/>
              <a:t>The city bustles with life when the students are here. Major student events and the summer holidays both make an impression on Trondheim.</a:t>
            </a:r>
          </a:p>
          <a:p>
            <a:pPr>
              <a:defRPr b="0" i="0"/>
            </a:pPr>
            <a:endParaRPr lang="nb-NO" baseline="0"/>
          </a:p>
          <a:p>
            <a:pPr>
              <a:defRPr b="0" i="0"/>
            </a:pPr>
            <a:r>
              <a:rPr lang="2057" baseline="0"/>
              <a:t>Volunteering plays a key role in Trondheim as a student city. Almost all student activities are based on volunteer work. Some of the voluntary organizations run by students for students are:</a:t>
            </a:r>
          </a:p>
          <a:p>
            <a:pPr>
              <a:defRPr b="0" i="0"/>
            </a:pPr>
            <a:r>
              <a:rPr lang="2057" baseline="0"/>
              <a:t>The Studentersamfundet student association, NTNU’s sports association NTNUI, the student newspaper Under Dusken, the cultural event UKA, and the international student festival ISFiT.</a:t>
            </a:r>
          </a:p>
          <a:p>
            <a:pPr>
              <a:defRPr b="0" i="0"/>
            </a:pPr>
            <a:r>
              <a:rPr lang="2057"/>
              <a:t>In addition, the linjeforeninger (academic and social student associations) and student businesses offer a social arena for their members for both personal and professional development. </a:t>
            </a:r>
            <a:br>
              <a:rPr lang="2057"/>
            </a:br>
            <a:endParaRPr lang="2057"/>
          </a:p>
          <a:p>
            <a:pPr>
              <a:defRPr b="0" i="0"/>
            </a:pPr>
            <a:r>
              <a:rPr lang="2057"/>
              <a:t>Studentersamfundet in Trondheim: An organization for students in Trondheim, which is owned and run by its 12 000 members. The round red building houses a café and a restaurant as well as countless bars. Concerts, a variety of cultural events and debates are held throughout the year. Virtually all of the work at Studentersamfundet in Trondheim is done by students on a voluntary basis. The work is organized in </a:t>
            </a:r>
            <a:r>
              <a:rPr lang="en-GB"/>
              <a:t>teams</a:t>
            </a:r>
            <a:r>
              <a:rPr lang="2057"/>
              <a:t> called </a:t>
            </a:r>
            <a:r>
              <a:rPr lang="2057" i="1"/>
              <a:t>gjenger (gangs),</a:t>
            </a:r>
            <a:r>
              <a:rPr lang="2057"/>
              <a:t> which take on everything from student radio, theatre and the Symphony Orchestra to marketing, cafés and catering as well as renovation of the building itself. Fully 1250 students work </a:t>
            </a:r>
            <a:r>
              <a:rPr lang="2057" i="1"/>
              <a:t>voluntarily </a:t>
            </a:r>
            <a:r>
              <a:rPr lang="2057"/>
              <a:t>at Samfundet.</a:t>
            </a:r>
          </a:p>
          <a:p>
            <a:pPr>
              <a:defRPr b="0" i="0"/>
            </a:pPr>
            <a:endParaRPr lang="nb-NO"/>
          </a:p>
          <a:p>
            <a:pPr>
              <a:defRPr b="0" i="0"/>
            </a:pPr>
            <a:r>
              <a:rPr lang="2057"/>
              <a:t>Examples of some of the gangs at Studentersamfundet include Under Dusken, UKA and ISFiT.</a:t>
            </a:r>
          </a:p>
          <a:p>
            <a:pPr>
              <a:defRPr b="0" i="0"/>
            </a:pPr>
            <a:r>
              <a:rPr lang="2057" b="1"/>
              <a:t>Under Dusken</a:t>
            </a:r>
            <a:r>
              <a:rPr lang="2057" b="0"/>
              <a:t> Is Scandinavia’s oldest active student newspaper. This is a free newspaper produced by students, concentrating on topics and content relevant to students.</a:t>
            </a:r>
          </a:p>
          <a:p>
            <a:pPr>
              <a:defRPr b="0" i="0"/>
            </a:pPr>
            <a:r>
              <a:rPr lang="2057" b="1"/>
              <a:t>UKA</a:t>
            </a:r>
            <a:r>
              <a:rPr lang="2057" b="0"/>
              <a:t> is Norway’s largest cultural festival, and 1600 student volunteers organize the entire event. UKA includes a review, theatre, courses and concerts. UKA is organized every second year, and last</a:t>
            </a:r>
            <a:r>
              <a:rPr lang="en-GB" b="0"/>
              <a:t>s</a:t>
            </a:r>
            <a:r>
              <a:rPr lang="2057" b="0"/>
              <a:t> for about 3 weeks in October. </a:t>
            </a:r>
          </a:p>
          <a:p>
            <a:pPr>
              <a:defRPr b="0" i="0"/>
            </a:pPr>
            <a:r>
              <a:rPr lang="2057" b="1"/>
              <a:t>ISFiT </a:t>
            </a:r>
            <a:r>
              <a:rPr lang="2057" b="0"/>
              <a:t>is the international student festival in Trondheim, which is THE WORLD’S largest international thematic student festival. ISFiT is held every other year in February. Here, more than 400 students from all over the world take part, and the students’ peace prize is awarded. The festival covers relevant political or social issues. There are concerts, workshops and debates with famous international participants. </a:t>
            </a:r>
          </a:p>
          <a:p>
            <a:pPr>
              <a:defRPr b="0" i="0"/>
            </a:pPr>
            <a:endParaRPr lang="nb-NO"/>
          </a:p>
          <a:p>
            <a:pPr>
              <a:defRPr b="0" i="0"/>
            </a:pPr>
            <a:r>
              <a:rPr lang="2057" b="1"/>
              <a:t>NTNUI</a:t>
            </a:r>
            <a:r>
              <a:rPr lang="2057" b="0"/>
              <a:t> is Norway’s largest and most comprehensive sports association with more than 12</a:t>
            </a:r>
            <a:r>
              <a:rPr lang="en-GB" b="0"/>
              <a:t> 000</a:t>
            </a:r>
            <a:r>
              <a:rPr lang="2057" b="0"/>
              <a:t> members and 50 different activities. Examples of these activities include football, basketball, lacrosse, underwater rugby, diving, rowing, biathlon (cross-country skiing combined with rifle shooting) and dog walking. Many of the groups have various levels of difficulty, so that one can both try something new or practise a familiar sport at a higher level. </a:t>
            </a:r>
          </a:p>
        </p:txBody>
      </p:sp>
      <p:sp>
        <p:nvSpPr>
          <p:cNvPr id="4" name="Plassholder for lysbildenummer 3"/>
          <p:cNvSpPr>
            <a:spLocks noGrp="1"/>
          </p:cNvSpPr>
          <p:nvPr>
            <p:ph type="sldNum" sz="quarter" idx="10"/>
          </p:nvPr>
        </p:nvSpPr>
        <p:spPr/>
        <p:txBody>
          <a:bodyPr/>
          <a:lstStyle/>
          <a:p>
            <a:pPr>
              <a:defRPr b="0" i="0"/>
            </a:pPr>
            <a:fld id="{35327954-2EBD-4A88-809D-92D5185E6278}" type="slidenum">
              <a:rPr lang="nb-NO" smtClean="0"/>
              <a:t>33</a:t>
            </a:fld>
            <a:endParaRPr lang="nb-NO"/>
          </a:p>
        </p:txBody>
      </p:sp>
    </p:spTree>
    <p:extLst>
      <p:ext uri="{BB962C8B-B14F-4D97-AF65-F5344CB8AC3E}">
        <p14:creationId xmlns:p14="http://schemas.microsoft.com/office/powerpoint/2010/main" val="126637505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b="0" i="0"/>
            </a:pPr>
            <a:r>
              <a:rPr lang="2057" b="1"/>
              <a:t>Gjøvik</a:t>
            </a:r>
            <a:r>
              <a:rPr lang="2057" b="0"/>
              <a:t> – the student city close to everything.</a:t>
            </a:r>
          </a:p>
          <a:p>
            <a:pPr>
              <a:defRPr b="0" i="0"/>
            </a:pPr>
            <a:r>
              <a:rPr lang="2057"/>
              <a:t>Gjøvik is the largest city in the Innlandet region with a population of 30 000.The city is well-known for its wealth of music, cultural and outdoor activities. </a:t>
            </a:r>
            <a:br>
              <a:rPr lang="2057"/>
            </a:br>
            <a:r>
              <a:rPr lang="2057"/>
              <a:t>Gjøvik has beautiful beaches along Lake Mjøsa, and students have magnificent cycling and ski trails as well as hiking trails nearby. </a:t>
            </a:r>
          </a:p>
          <a:p>
            <a:pPr>
              <a:defRPr b="0" i="0"/>
            </a:pPr>
            <a:endParaRPr lang="en-US"/>
          </a:p>
          <a:p>
            <a:pPr>
              <a:defRPr b="0" i="0"/>
            </a:pPr>
            <a:r>
              <a:rPr lang="2057"/>
              <a:t>There are </a:t>
            </a:r>
            <a:r>
              <a:rPr lang="2057" i="1"/>
              <a:t>3600 students</a:t>
            </a:r>
            <a:r>
              <a:rPr lang="2057"/>
              <a:t> at NTNU in Gjøvik, which means that it is a small and close-knit student community. As a student in Gjøvik, it is easy to get to know your fellow students even across disciplines, and many students meet in the common cafeteria on campus.</a:t>
            </a:r>
          </a:p>
          <a:p>
            <a:pPr>
              <a:defRPr b="0" i="0"/>
            </a:pPr>
            <a:r>
              <a:rPr lang="2057"/>
              <a:t>Students say that they appreciate the close contact they have with lecturers and academic groups. </a:t>
            </a:r>
          </a:p>
          <a:p>
            <a:pPr>
              <a:defRPr b="0" i="0"/>
            </a:pPr>
            <a:br>
              <a:rPr lang="2057"/>
            </a:br>
            <a:r>
              <a:rPr lang="2057"/>
              <a:t>In Gjøvik there are many student groups and student organizations for everything from board games to American football.</a:t>
            </a:r>
          </a:p>
          <a:p>
            <a:pPr>
              <a:defRPr b="0" i="0"/>
            </a:pPr>
            <a:endParaRPr lang="en-US">
              <a:solidFill>
                <a:srgbClr val="FFFFFF"/>
              </a:solidFill>
            </a:endParaRPr>
          </a:p>
          <a:p>
            <a:pPr>
              <a:defRPr b="0" i="0"/>
            </a:pPr>
            <a:r>
              <a:rPr lang="2057" i="1"/>
              <a:t>UKA</a:t>
            </a:r>
            <a:r>
              <a:rPr lang="2057" i="0"/>
              <a:t> in Gjøvik is a student festival held each year in February. UKA includes everything from skiing days at Hafjell, reunions for high school graduates, a revue, concerts and stand-up. </a:t>
            </a:r>
          </a:p>
          <a:p>
            <a:pPr>
              <a:defRPr b="0" i="0"/>
            </a:pPr>
            <a:br>
              <a:rPr lang="2057"/>
            </a:br>
            <a:r>
              <a:rPr lang="2057"/>
              <a:t>Gjøvik has the Olympic Cavern Hall – which is the world’s largest subterranean auditorium. Events held here include hockey, ballet and concerts.</a:t>
            </a:r>
          </a:p>
          <a:p>
            <a:pPr>
              <a:defRPr b="0" i="0"/>
            </a:pPr>
            <a:r>
              <a:rPr lang="2057"/>
              <a:t>Studenthuset in Gjøvik is a social meeting place where students organize activities including gaming evenings, quizzes, stand up, concerts and theme evenings. They have a pub/café, disco and much more.</a:t>
            </a:r>
          </a:p>
          <a:p>
            <a:pPr>
              <a:defRPr b="0" i="0"/>
            </a:pPr>
            <a:endParaRPr lang="en-US"/>
          </a:p>
          <a:p>
            <a:pPr>
              <a:defRPr b="0" i="0"/>
            </a:pPr>
            <a:endParaRPr lang="en-US"/>
          </a:p>
        </p:txBody>
      </p:sp>
      <p:sp>
        <p:nvSpPr>
          <p:cNvPr id="4" name="Slide Number Placeholder 3"/>
          <p:cNvSpPr>
            <a:spLocks noGrp="1"/>
          </p:cNvSpPr>
          <p:nvPr>
            <p:ph type="sldNum" sz="quarter" idx="10"/>
          </p:nvPr>
        </p:nvSpPr>
        <p:spPr/>
        <p:txBody>
          <a:bodyPr/>
          <a:lstStyle/>
          <a:p>
            <a:pPr>
              <a:defRPr b="0" i="0"/>
            </a:pPr>
            <a:fld id="{B8C88EB2-6DDC-4441-8454-C904CE9F8B7D}" type="slidenum">
              <a:rPr lang="nb-NO" smtClean="0"/>
              <a:t>34</a:t>
            </a:fld>
            <a:endParaRPr lang="nb-NO"/>
          </a:p>
        </p:txBody>
      </p:sp>
    </p:spTree>
    <p:extLst>
      <p:ext uri="{BB962C8B-B14F-4D97-AF65-F5344CB8AC3E}">
        <p14:creationId xmlns:p14="http://schemas.microsoft.com/office/powerpoint/2010/main" val="307849646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b="0" i="0"/>
            </a:pPr>
            <a:r>
              <a:rPr lang="2057" b="1"/>
              <a:t>Ålesund  </a:t>
            </a:r>
            <a:r>
              <a:rPr lang="2057" b="0"/>
              <a:t>- City between </a:t>
            </a:r>
            <a:r>
              <a:rPr lang="en-GB" b="0"/>
              <a:t>the </a:t>
            </a:r>
            <a:r>
              <a:rPr lang="2057" b="0"/>
              <a:t>fjord and </a:t>
            </a:r>
            <a:r>
              <a:rPr lang="en-GB" b="0"/>
              <a:t>the </a:t>
            </a:r>
            <a:r>
              <a:rPr lang="2057" b="0"/>
              <a:t>mountains </a:t>
            </a:r>
          </a:p>
          <a:p>
            <a:pPr>
              <a:defRPr b="0" i="0"/>
            </a:pPr>
            <a:r>
              <a:rPr lang="2057"/>
              <a:t>With a population of almost 50 000, Ålesund is known as one of Norway’s most beautiful cities, close to the ocean, the mountains and the city centre. </a:t>
            </a:r>
          </a:p>
          <a:p>
            <a:pPr>
              <a:defRPr b="0" i="0"/>
            </a:pPr>
            <a:endParaRPr lang="en-US"/>
          </a:p>
          <a:p>
            <a:pPr>
              <a:defRPr b="0" i="0"/>
            </a:pPr>
            <a:r>
              <a:rPr lang="2057"/>
              <a:t>There are 2500 students at NTNU in Ålesund.  As a new student, it is easy to get to know fellow students, both in the orientation period and on campus, especially in the cafeteria where students often meet. </a:t>
            </a:r>
          </a:p>
          <a:p>
            <a:pPr>
              <a:defRPr b="0" i="0"/>
            </a:pPr>
            <a:r>
              <a:rPr lang="2057"/>
              <a:t>The student building “Banken Studenthus” is the home of the Ålesund Studentersamfundet students’ association (ÅSS), run by student volunteers, who organize everything from student revues, quizzes, wine bars with </a:t>
            </a:r>
            <a:r>
              <a:rPr lang="en-GB"/>
              <a:t>a </a:t>
            </a:r>
            <a:r>
              <a:rPr lang="2057"/>
              <a:t>troubadour, Oktoberfest, Halloween, school-leavers’ reunions, courses and more. </a:t>
            </a:r>
            <a:br>
              <a:rPr lang="2057"/>
            </a:br>
            <a:r>
              <a:rPr lang="2057"/>
              <a:t> As well as ÅSS, the student city offers a variety of organizations and activities for students. </a:t>
            </a:r>
          </a:p>
          <a:p>
            <a:pPr>
              <a:defRPr b="0" i="0"/>
            </a:pPr>
            <a:endParaRPr lang="en-US"/>
          </a:p>
          <a:p>
            <a:pPr>
              <a:defRPr b="0" i="0"/>
            </a:pPr>
            <a:r>
              <a:rPr lang="2057" i="1"/>
              <a:t>U.-KA </a:t>
            </a:r>
            <a:r>
              <a:rPr lang="2057" i="0"/>
              <a:t>is a city ​​festival organized by the students. During U.-KA you can experience everything from theme parties, live music, concerts and revues.</a:t>
            </a:r>
          </a:p>
          <a:p>
            <a:pPr>
              <a:defRPr b="0" i="0"/>
            </a:pPr>
            <a:endParaRPr lang="en-US"/>
          </a:p>
          <a:p>
            <a:pPr>
              <a:defRPr b="0" i="0"/>
            </a:pPr>
            <a:r>
              <a:rPr lang="2057"/>
              <a:t>The programmes of study in Ålesund have close ties with the maritime business cluster with subjects such as nautical studies and shipping. An extensive and globally oriented export industry also makes its mark on the city, with several large companies close to the campus. </a:t>
            </a:r>
            <a:r>
              <a:rPr lang="en-GB"/>
              <a:t>E</a:t>
            </a:r>
            <a:r>
              <a:rPr lang="2057"/>
              <a:t>xample: Rolls Royce</a:t>
            </a:r>
            <a:br>
              <a:rPr lang="2057"/>
            </a:br>
            <a:endParaRPr lang="2057"/>
          </a:p>
          <a:p>
            <a:pPr>
              <a:defRPr b="0" i="0"/>
            </a:pPr>
            <a:r>
              <a:rPr lang="2057"/>
              <a:t>Ålesund offers a wealth of opportunities for sporting activities in natural surroundings. Summit hikes in the Sunnmøre Alps, paddling in the </a:t>
            </a:r>
            <a:r>
              <a:rPr lang="en-GB"/>
              <a:t>city</a:t>
            </a:r>
            <a:r>
              <a:rPr lang="2057"/>
              <a:t> centre, surfing at Alnes or diving in Brosundet. </a:t>
            </a:r>
          </a:p>
          <a:p>
            <a:pPr>
              <a:defRPr b="0" i="0"/>
            </a:pPr>
            <a:r>
              <a:rPr lang="2057" i="0"/>
              <a:t>The </a:t>
            </a:r>
            <a:r>
              <a:rPr lang="2057" i="1"/>
              <a:t>Jugendfest,</a:t>
            </a:r>
            <a:r>
              <a:rPr lang="2057" i="0"/>
              <a:t> held each year in August, is a large music festival. Matoma, Sivert Høyem and Europe are some of the artists who have performed here.</a:t>
            </a:r>
          </a:p>
          <a:p>
            <a:pPr>
              <a:defRPr b="0" i="0"/>
            </a:pPr>
            <a:r>
              <a:rPr lang="2057"/>
              <a:t>NTNU Ålesund also has CampusUka (Campus Week), which takes place in the last week of September - and offers activities between students and employees, with concerts, drive-in cinema, academic conferences and quiz challenges.</a:t>
            </a:r>
          </a:p>
          <a:p>
            <a:pPr>
              <a:defRPr b="0" i="0"/>
            </a:pPr>
            <a:endParaRPr lang="en-US"/>
          </a:p>
          <a:p>
            <a:pPr>
              <a:defRPr b="0" i="0"/>
            </a:pPr>
            <a:endParaRPr lang="en-US"/>
          </a:p>
        </p:txBody>
      </p:sp>
      <p:sp>
        <p:nvSpPr>
          <p:cNvPr id="4" name="Slide Number Placeholder 3"/>
          <p:cNvSpPr>
            <a:spLocks noGrp="1"/>
          </p:cNvSpPr>
          <p:nvPr>
            <p:ph type="sldNum" sz="quarter" idx="10"/>
          </p:nvPr>
        </p:nvSpPr>
        <p:spPr/>
        <p:txBody>
          <a:bodyPr/>
          <a:lstStyle/>
          <a:p>
            <a:pPr>
              <a:defRPr b="0" i="0"/>
            </a:pPr>
            <a:fld id="{F9D575CA-579E-4D0F-A945-D429E434CD08}" type="slidenum">
              <a:rPr lang="nb-NO" smtClean="0"/>
              <a:t>35</a:t>
            </a:fld>
            <a:endParaRPr lang="nb-NO"/>
          </a:p>
        </p:txBody>
      </p:sp>
    </p:spTree>
    <p:extLst>
      <p:ext uri="{BB962C8B-B14F-4D97-AF65-F5344CB8AC3E}">
        <p14:creationId xmlns:p14="http://schemas.microsoft.com/office/powerpoint/2010/main" val="13839826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b="0" i="0"/>
            </a:pPr>
            <a:r>
              <a:rPr lang="2057"/>
              <a:t>The table shows which full-time programmes at NTNU have the most first-priority applicants per place. </a:t>
            </a:r>
          </a:p>
          <a:p>
            <a:pPr>
              <a:defRPr b="0" i="0"/>
            </a:pPr>
            <a:endParaRPr lang="nb-NO"/>
          </a:p>
          <a:p>
            <a:pPr>
              <a:defRPr b="0" i="0"/>
            </a:pPr>
            <a:r>
              <a:rPr lang="2057"/>
              <a:t>In total 23,502 applicants had </a:t>
            </a:r>
            <a:r>
              <a:rPr lang="2057" dirty="0" err="1"/>
              <a:t>programmes</a:t>
            </a:r>
            <a:r>
              <a:rPr lang="2057" dirty="0"/>
              <a:t> of study at NTNU as </a:t>
            </a:r>
            <a:r>
              <a:rPr lang="en-GB" dirty="0"/>
              <a:t>their </a:t>
            </a:r>
            <a:r>
              <a:rPr lang="2057" dirty="0"/>
              <a:t>first priority in the autumn of 2019. (In addition to these numbers of applicants, there </a:t>
            </a:r>
            <a:r>
              <a:rPr lang="en-GB" dirty="0"/>
              <a:t>are</a:t>
            </a:r>
            <a:r>
              <a:rPr lang="2057" dirty="0"/>
              <a:t> local admission</a:t>
            </a:r>
            <a:r>
              <a:rPr lang="en-GB" dirty="0"/>
              <a:t>s</a:t>
            </a:r>
            <a:r>
              <a:rPr lang="2057" dirty="0"/>
              <a:t> to master’s </a:t>
            </a:r>
            <a:r>
              <a:rPr lang="2057" dirty="0" err="1"/>
              <a:t>programmes</a:t>
            </a:r>
            <a:r>
              <a:rPr lang="2057" dirty="0"/>
              <a:t> and further education.)</a:t>
            </a:r>
            <a:endParaRPr lang="2057" dirty="0">
              <a:cs typeface="Calibri"/>
            </a:endParaRPr>
          </a:p>
          <a:p>
            <a:pPr>
              <a:defRPr b="0" i="0"/>
            </a:pPr>
            <a:endParaRPr lang="nb-NO" sz="1200" b="0" i="0" u="none" kern="1200">
              <a:solidFill>
                <a:schemeClr val="tx1"/>
              </a:solidFill>
              <a:latin typeface="+mn-lt"/>
              <a:ea typeface="+mn-ea"/>
              <a:cs typeface="+mn-cs"/>
            </a:endParaRPr>
          </a:p>
          <a:p>
            <a:pPr>
              <a:defRPr b="0" i="0"/>
            </a:pPr>
            <a:r>
              <a:rPr lang="2057" sz="1200" b="0" i="0" kern="1200">
                <a:solidFill>
                  <a:schemeClr val="tx1"/>
                </a:solidFill>
                <a:latin typeface="+mn-lt"/>
                <a:ea typeface="+mn-ea"/>
                <a:cs typeface="+mn-cs"/>
              </a:rPr>
              <a:t>In total, </a:t>
            </a:r>
            <a:r>
              <a:rPr lang="2057"/>
              <a:t>50,393</a:t>
            </a:r>
            <a:r>
              <a:rPr lang="2057" sz="1200" b="0" i="0" kern="1200">
                <a:solidFill>
                  <a:schemeClr val="tx1"/>
                </a:solidFill>
                <a:latin typeface="+mn-lt"/>
                <a:ea typeface="+mn-ea"/>
                <a:cs typeface="+mn-cs"/>
              </a:rPr>
              <a:t> people – more than every third applicant – have NTNU as one of several choices.</a:t>
            </a:r>
            <a:endParaRPr lang="2057" sz="1200" b="0" i="0" kern="1200">
              <a:solidFill>
                <a:schemeClr val="tx1"/>
              </a:solidFill>
              <a:latin typeface="+mn-lt"/>
              <a:cs typeface="Calibri"/>
            </a:endParaRPr>
          </a:p>
          <a:p>
            <a:pPr>
              <a:defRPr b="0" i="0"/>
            </a:pPr>
            <a:endParaRPr lang="nb-NO">
              <a:cs typeface="Calibri"/>
            </a:endParaRPr>
          </a:p>
          <a:p>
            <a:pPr>
              <a:defRPr b="0" i="0"/>
            </a:pPr>
            <a:r>
              <a:rPr lang="nb-NO"/>
              <a:t>1. BIBYG-F Bachelor i ingeniørfag - Bygg- Nettbasert (11,8)</a:t>
            </a:r>
            <a:endParaRPr lang="nb-NO">
              <a:cs typeface="Calibri"/>
            </a:endParaRPr>
          </a:p>
          <a:p>
            <a:pPr>
              <a:defRPr b="0" i="0"/>
            </a:pPr>
            <a:endParaRPr lang="nb-NO">
              <a:cs typeface="Calibri"/>
            </a:endParaRPr>
          </a:p>
          <a:p>
            <a:pPr>
              <a:defRPr b="0" i="0"/>
            </a:pPr>
            <a:r>
              <a:rPr lang="nb-NO">
                <a:cs typeface="Calibri"/>
              </a:rPr>
              <a:t>7. </a:t>
            </a:r>
            <a:r>
              <a:rPr lang="nb-NO"/>
              <a:t>BØKLED-F Bachelor i økonomi, ledelse og bærekraft (6,6)</a:t>
            </a:r>
            <a:endParaRPr lang="nb-NO">
              <a:cs typeface="Calibri"/>
            </a:endParaRPr>
          </a:p>
          <a:p>
            <a:pPr>
              <a:defRPr b="0" i="0"/>
            </a:pPr>
            <a:endParaRPr lang="nb-NO">
              <a:cs typeface="Calibri"/>
            </a:endParaRPr>
          </a:p>
        </p:txBody>
      </p:sp>
      <p:sp>
        <p:nvSpPr>
          <p:cNvPr id="4" name="Plassholder for lysbildenummer 3"/>
          <p:cNvSpPr>
            <a:spLocks noGrp="1"/>
          </p:cNvSpPr>
          <p:nvPr>
            <p:ph type="sldNum" sz="quarter" idx="10"/>
          </p:nvPr>
        </p:nvSpPr>
        <p:spPr/>
        <p:txBody>
          <a:bodyPr/>
          <a:lstStyle/>
          <a:p>
            <a:pPr>
              <a:defRPr b="0" i="0"/>
            </a:pPr>
            <a:fld id="{7D68DB5E-14DE-4840-A60A-95FAC4357450}" type="slidenum">
              <a:rPr lang="nb-NO" smtClean="0"/>
              <a:t>6</a:t>
            </a:fld>
            <a:endParaRPr lang="nb-NO"/>
          </a:p>
        </p:txBody>
      </p:sp>
    </p:spTree>
    <p:extLst>
      <p:ext uri="{BB962C8B-B14F-4D97-AF65-F5344CB8AC3E}">
        <p14:creationId xmlns:p14="http://schemas.microsoft.com/office/powerpoint/2010/main" val="1566711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defRPr b="0" i="0"/>
            </a:pPr>
            <a:r>
              <a:rPr lang="2057"/>
              <a:t>The photo is from: https://www.flickr.com/photos/ntnuime/35239962586/in/album-72157685003532715/</a:t>
            </a:r>
          </a:p>
          <a:p>
            <a:pPr>
              <a:defRPr b="0" i="0"/>
            </a:pPr>
            <a:endParaRPr lang="nb-NO"/>
          </a:p>
        </p:txBody>
      </p:sp>
      <p:sp>
        <p:nvSpPr>
          <p:cNvPr id="4" name="Plassholder for lysbildenummer 3"/>
          <p:cNvSpPr>
            <a:spLocks noGrp="1"/>
          </p:cNvSpPr>
          <p:nvPr>
            <p:ph type="sldNum" sz="quarter" idx="10"/>
          </p:nvPr>
        </p:nvSpPr>
        <p:spPr/>
        <p:txBody>
          <a:bodyPr/>
          <a:lstStyle/>
          <a:p>
            <a:pPr>
              <a:defRPr b="0" i="0"/>
            </a:pPr>
            <a:fld id="{547FAEF8-96D4-497C-8776-FCE0782EC9B2}" type="slidenum">
              <a:rPr lang="nb-NO" smtClean="0"/>
              <a:t>7</a:t>
            </a:fld>
            <a:endParaRPr lang="nb-NO"/>
          </a:p>
        </p:txBody>
      </p:sp>
    </p:spTree>
    <p:extLst>
      <p:ext uri="{BB962C8B-B14F-4D97-AF65-F5344CB8AC3E}">
        <p14:creationId xmlns:p14="http://schemas.microsoft.com/office/powerpoint/2010/main" val="19353985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defRPr b="0" i="0"/>
            </a:pPr>
            <a:r>
              <a:rPr lang="2057"/>
              <a:t>John Helge Hamberg and Unni Lundberg are specialist nurses at Helsehus in Trondheim. They have taken the further education programme “Advanced Clinical Nursing”.</a:t>
            </a:r>
          </a:p>
          <a:p>
            <a:pPr>
              <a:defRPr b="0" i="0"/>
            </a:pPr>
            <a:endParaRPr lang="nb-NO" baseline="0"/>
          </a:p>
          <a:p>
            <a:pPr>
              <a:defRPr b="0" i="0"/>
            </a:pPr>
            <a:r>
              <a:rPr lang="2057" sz="1200" b="0" i="0" kern="1200">
                <a:solidFill>
                  <a:schemeClr val="tx1"/>
                </a:solidFill>
                <a:latin typeface="+mn-lt"/>
                <a:ea typeface="+mn-ea"/>
                <a:cs typeface="+mn-cs"/>
              </a:rPr>
              <a:t>“After I took the further education programme, I have a better understanding of what </a:t>
            </a:r>
            <a:r>
              <a:rPr lang="en-GB" sz="1200" b="0" i="0" kern="1200">
                <a:solidFill>
                  <a:schemeClr val="tx1"/>
                </a:solidFill>
                <a:latin typeface="+mn-lt"/>
                <a:ea typeface="+mn-ea"/>
                <a:cs typeface="+mn-cs"/>
              </a:rPr>
              <a:t>to</a:t>
            </a:r>
            <a:r>
              <a:rPr lang="2057" sz="1200" b="0" i="0" kern="1200">
                <a:solidFill>
                  <a:schemeClr val="tx1"/>
                </a:solidFill>
                <a:latin typeface="+mn-lt"/>
                <a:ea typeface="+mn-ea"/>
                <a:cs typeface="+mn-cs"/>
              </a:rPr>
              <a:t> priorit</a:t>
            </a:r>
            <a:r>
              <a:rPr lang="en-GB" sz="1200" b="0" i="0" kern="1200" err="1">
                <a:solidFill>
                  <a:schemeClr val="tx1"/>
                </a:solidFill>
                <a:latin typeface="+mn-lt"/>
                <a:ea typeface="+mn-ea"/>
                <a:cs typeface="+mn-cs"/>
              </a:rPr>
              <a:t>ize</a:t>
            </a:r>
            <a:r>
              <a:rPr lang="2057" sz="1200" b="0" i="0" kern="1200">
                <a:solidFill>
                  <a:schemeClr val="tx1"/>
                </a:solidFill>
                <a:latin typeface="+mn-lt"/>
                <a:ea typeface="+mn-ea"/>
                <a:cs typeface="+mn-cs"/>
              </a:rPr>
              <a:t> and patients’ needs. I see other actions we can take for patients now than I did before, and I clearly notice that what I do in my work has become more knowledge-based,” says John Helge.</a:t>
            </a:r>
          </a:p>
          <a:p>
            <a:pPr>
              <a:defRPr b="0" i="0"/>
            </a:pPr>
            <a:endParaRPr lang="nb-NO"/>
          </a:p>
        </p:txBody>
      </p:sp>
      <p:sp>
        <p:nvSpPr>
          <p:cNvPr id="4" name="Plassholder for lysbildenummer 3"/>
          <p:cNvSpPr>
            <a:spLocks noGrp="1"/>
          </p:cNvSpPr>
          <p:nvPr>
            <p:ph type="sldNum" sz="quarter" idx="10"/>
          </p:nvPr>
        </p:nvSpPr>
        <p:spPr/>
        <p:txBody>
          <a:bodyPr/>
          <a:lstStyle/>
          <a:p>
            <a:pPr>
              <a:defRPr b="0" i="0"/>
            </a:pPr>
            <a:fld id="{44643D83-1DC8-4798-ACC1-1D957FA23EAB}" type="slidenum">
              <a:rPr lang="nb-NO" smtClean="0"/>
              <a:t>8</a:t>
            </a:fld>
            <a:endParaRPr lang="nb-NO"/>
          </a:p>
        </p:txBody>
      </p:sp>
    </p:spTree>
    <p:extLst>
      <p:ext uri="{BB962C8B-B14F-4D97-AF65-F5344CB8AC3E}">
        <p14:creationId xmlns:p14="http://schemas.microsoft.com/office/powerpoint/2010/main" val="18781429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defRPr b="0" i="0"/>
            </a:pPr>
            <a:r>
              <a:rPr lang="2057"/>
              <a:t>Why do students choose NTNU – what do they say themselves?</a:t>
            </a:r>
          </a:p>
          <a:p>
            <a:pPr>
              <a:defRPr b="0" i="0"/>
            </a:pPr>
            <a:endParaRPr lang="nb-NO" baseline="0"/>
          </a:p>
          <a:p>
            <a:pPr>
              <a:defRPr b="0" i="0"/>
            </a:pPr>
            <a:r>
              <a:rPr lang="2057" baseline="0"/>
              <a:t>Students highlight “Opportunities”. Both in their studies and in their free time. The breadth at NTNU give students a wealth of opportunities to explore what they are interested in greater depth. There are also many opportunities for a variety of leisure interests. </a:t>
            </a:r>
          </a:p>
          <a:p>
            <a:pPr>
              <a:defRPr b="0" i="0"/>
            </a:pPr>
            <a:endParaRPr lang="nb-NO" baseline="0"/>
          </a:p>
          <a:p>
            <a:pPr>
              <a:defRPr b="0" i="0"/>
            </a:pPr>
            <a:r>
              <a:rPr lang="2057" baseline="0"/>
              <a:t>They highlight “Quality”. Students emphasize the professional quality of NTNU’s programmes, and the high academic standard, which challenges them. They also highlight NTNU’s good reputation and contact with the business community.</a:t>
            </a:r>
          </a:p>
          <a:p>
            <a:pPr>
              <a:defRPr b="0" i="0"/>
            </a:pPr>
            <a:endParaRPr lang="nb-NO" baseline="0"/>
          </a:p>
          <a:p>
            <a:pPr>
              <a:defRPr b="0" i="0"/>
            </a:pPr>
            <a:r>
              <a:rPr lang="2057" baseline="0"/>
              <a:t>“Jobs” and careers are important for our students. Many students highlight good opportunities for jobs as one of their reasons for choosing NTNU. </a:t>
            </a:r>
          </a:p>
        </p:txBody>
      </p:sp>
      <p:sp>
        <p:nvSpPr>
          <p:cNvPr id="4" name="Plassholder for lysbildenummer 3"/>
          <p:cNvSpPr>
            <a:spLocks noGrp="1"/>
          </p:cNvSpPr>
          <p:nvPr>
            <p:ph type="sldNum" sz="quarter" idx="10"/>
          </p:nvPr>
        </p:nvSpPr>
        <p:spPr/>
        <p:txBody>
          <a:bodyPr/>
          <a:lstStyle/>
          <a:p>
            <a:pPr>
              <a:defRPr b="0" i="0"/>
            </a:pPr>
            <a:fld id="{82074C6C-8756-4A9A-A065-0A22D327F249}" type="slidenum">
              <a:rPr lang="nb-NO" smtClean="0"/>
              <a:t>9</a:t>
            </a:fld>
            <a:endParaRPr lang="nb-NO"/>
          </a:p>
        </p:txBody>
      </p:sp>
    </p:spTree>
    <p:extLst>
      <p:ext uri="{BB962C8B-B14F-4D97-AF65-F5344CB8AC3E}">
        <p14:creationId xmlns:p14="http://schemas.microsoft.com/office/powerpoint/2010/main" val="19700393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defRPr b="0" i="0"/>
            </a:pPr>
            <a:endParaRPr lang="2057" b="1"/>
          </a:p>
          <a:p>
            <a:pPr>
              <a:defRPr b="0" i="0"/>
            </a:pPr>
            <a:r>
              <a:rPr lang="2057" b="1"/>
              <a:t>NTNU’s career service (NTNU Karriere)</a:t>
            </a:r>
            <a:r>
              <a:rPr lang="2057" b="0"/>
              <a:t> offers career guidance and courses in studying effectively, study techniques, exam techniques, and presentation techniques for students. Job search and interview training courses are also available. </a:t>
            </a:r>
            <a:br>
              <a:rPr lang="2057" b="0"/>
            </a:br>
            <a:r>
              <a:rPr lang="2057" b="0"/>
              <a:t>The service aims to help students to see their potential and opportunities and to make meaningful choices throughout their studies. </a:t>
            </a:r>
          </a:p>
          <a:p>
            <a:pPr>
              <a:defRPr b="0" i="0"/>
            </a:pPr>
            <a:endParaRPr lang="2057" b="1"/>
          </a:p>
          <a:p>
            <a:pPr>
              <a:defRPr b="0" i="0"/>
            </a:pPr>
            <a:r>
              <a:rPr lang="2057" b="1"/>
              <a:t>NTNU Bridge is NTNU’s official portal linking NTNU students with the working world for collaboration on topics for theses and assignments, internships and jobs </a:t>
            </a:r>
          </a:p>
          <a:p>
            <a:pPr>
              <a:defRPr b="0" i="0"/>
            </a:pPr>
            <a:r>
              <a:rPr lang="2057"/>
              <a:t>Talented graduates from NTNU are in demand in the private and the public sector. NTNU has a strong position in Norwegian working life – many employers start seeking out our students long before they graduate.</a:t>
            </a:r>
          </a:p>
          <a:p>
            <a:pPr>
              <a:defRPr b="0" i="0"/>
            </a:pPr>
            <a:endParaRPr lang="nb-NO"/>
          </a:p>
        </p:txBody>
      </p:sp>
      <p:sp>
        <p:nvSpPr>
          <p:cNvPr id="4" name="Plassholder for lysbildenummer 3"/>
          <p:cNvSpPr>
            <a:spLocks noGrp="1"/>
          </p:cNvSpPr>
          <p:nvPr>
            <p:ph type="sldNum" sz="quarter" idx="10"/>
          </p:nvPr>
        </p:nvSpPr>
        <p:spPr/>
        <p:txBody>
          <a:bodyPr/>
          <a:lstStyle/>
          <a:p>
            <a:pPr>
              <a:defRPr b="0" i="0"/>
            </a:pPr>
            <a:fld id="{30FE7CD9-2D4D-4D52-AF3D-12C62D161BAB}" type="slidenum">
              <a:rPr lang="nb-NO" smtClean="0"/>
              <a:t>10</a:t>
            </a:fld>
            <a:endParaRPr lang="nb-NO"/>
          </a:p>
        </p:txBody>
      </p:sp>
    </p:spTree>
    <p:extLst>
      <p:ext uri="{BB962C8B-B14F-4D97-AF65-F5344CB8AC3E}">
        <p14:creationId xmlns:p14="http://schemas.microsoft.com/office/powerpoint/2010/main" val="28486632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defRPr b="0" i="0"/>
            </a:pPr>
            <a:endParaRPr lang="nb-NO" b="0"/>
          </a:p>
        </p:txBody>
      </p:sp>
      <p:sp>
        <p:nvSpPr>
          <p:cNvPr id="4" name="Plassholder for lysbildenummer 3"/>
          <p:cNvSpPr>
            <a:spLocks noGrp="1"/>
          </p:cNvSpPr>
          <p:nvPr>
            <p:ph type="sldNum" sz="quarter" idx="10"/>
          </p:nvPr>
        </p:nvSpPr>
        <p:spPr/>
        <p:txBody>
          <a:bodyPr/>
          <a:lstStyle/>
          <a:p>
            <a:pPr>
              <a:defRPr b="0" i="0"/>
            </a:pPr>
            <a:fld id="{B22BBB8E-6BDA-4BF0-B01E-D40D8A80C2E2}" type="slidenum">
              <a:rPr lang="nb-NO" smtClean="0"/>
              <a:t>11</a:t>
            </a:fld>
            <a:endParaRPr lang="nb-NO"/>
          </a:p>
        </p:txBody>
      </p:sp>
    </p:spTree>
    <p:extLst>
      <p:ext uri="{BB962C8B-B14F-4D97-AF65-F5344CB8AC3E}">
        <p14:creationId xmlns:p14="http://schemas.microsoft.com/office/powerpoint/2010/main" val="41912451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368315" y="2008061"/>
            <a:ext cx="7772400" cy="675821"/>
          </a:xfrm>
        </p:spPr>
        <p:txBody>
          <a:bodyPr anchor="t" anchorCtr="0"/>
          <a:lstStyle/>
          <a:p>
            <a:r>
              <a:rPr lang="nb-NO" dirty="0"/>
              <a:t>Klikk for å redigere tittelstil</a:t>
            </a:r>
          </a:p>
        </p:txBody>
      </p:sp>
      <p:sp>
        <p:nvSpPr>
          <p:cNvPr id="3" name="Undertittel 2"/>
          <p:cNvSpPr>
            <a:spLocks noGrp="1"/>
          </p:cNvSpPr>
          <p:nvPr>
            <p:ph type="subTitle" idx="1"/>
          </p:nvPr>
        </p:nvSpPr>
        <p:spPr>
          <a:xfrm>
            <a:off x="368315" y="2733866"/>
            <a:ext cx="7772400" cy="131445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dirty="0"/>
              <a:t>Klikk for å redigere undertittelstil i malen</a:t>
            </a:r>
          </a:p>
        </p:txBody>
      </p:sp>
    </p:spTree>
    <p:extLst>
      <p:ext uri="{BB962C8B-B14F-4D97-AF65-F5344CB8AC3E}">
        <p14:creationId xmlns:p14="http://schemas.microsoft.com/office/powerpoint/2010/main" val="10001595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loddrett tekst 2"/>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lysbildenummer 5"/>
          <p:cNvSpPr>
            <a:spLocks noGrp="1"/>
          </p:cNvSpPr>
          <p:nvPr>
            <p:ph type="sldNum" sz="quarter" idx="12"/>
          </p:nvPr>
        </p:nvSpPr>
        <p:spPr>
          <a:xfrm>
            <a:off x="8185682" y="4767263"/>
            <a:ext cx="501118" cy="273844"/>
          </a:xfrm>
          <a:prstGeom prst="rect">
            <a:avLst/>
          </a:prstGeom>
        </p:spPr>
        <p:txBody>
          <a:bodyPr/>
          <a:lstStyle/>
          <a:p>
            <a:fld id="{91853A39-49B3-554A-AE82-85611CEBD8E3}" type="slidenum">
              <a:rPr lang="nb-NO" smtClean="0"/>
              <a:t>‹#›</a:t>
            </a:fld>
            <a:endParaRPr lang="nb-NO"/>
          </a:p>
        </p:txBody>
      </p:sp>
    </p:spTree>
    <p:extLst>
      <p:ext uri="{BB962C8B-B14F-4D97-AF65-F5344CB8AC3E}">
        <p14:creationId xmlns:p14="http://schemas.microsoft.com/office/powerpoint/2010/main" val="19838506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6629400" y="205979"/>
            <a:ext cx="2057400" cy="4388644"/>
          </a:xfrm>
        </p:spPr>
        <p:txBody>
          <a:bodyPr vert="eaVert"/>
          <a:lstStyle/>
          <a:p>
            <a:r>
              <a:rPr lang="nb-NO"/>
              <a:t>Klikk for å redigere tittelstil</a:t>
            </a:r>
          </a:p>
        </p:txBody>
      </p:sp>
      <p:sp>
        <p:nvSpPr>
          <p:cNvPr id="3" name="Plassholder for loddrett tekst 2"/>
          <p:cNvSpPr>
            <a:spLocks noGrp="1"/>
          </p:cNvSpPr>
          <p:nvPr>
            <p:ph type="body" orient="vert" idx="1"/>
          </p:nvPr>
        </p:nvSpPr>
        <p:spPr>
          <a:xfrm>
            <a:off x="457200" y="205979"/>
            <a:ext cx="6019800" cy="4388644"/>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lysbildenummer 5"/>
          <p:cNvSpPr>
            <a:spLocks noGrp="1"/>
          </p:cNvSpPr>
          <p:nvPr>
            <p:ph type="sldNum" sz="quarter" idx="12"/>
          </p:nvPr>
        </p:nvSpPr>
        <p:spPr>
          <a:xfrm>
            <a:off x="8185682" y="4767263"/>
            <a:ext cx="501118" cy="273844"/>
          </a:xfrm>
          <a:prstGeom prst="rect">
            <a:avLst/>
          </a:prstGeom>
        </p:spPr>
        <p:txBody>
          <a:bodyPr/>
          <a:lstStyle/>
          <a:p>
            <a:fld id="{91853A39-49B3-554A-AE82-85611CEBD8E3}" type="slidenum">
              <a:rPr lang="nb-NO" smtClean="0"/>
              <a:t>‹#›</a:t>
            </a:fld>
            <a:endParaRPr lang="nb-NO"/>
          </a:p>
        </p:txBody>
      </p:sp>
    </p:spTree>
    <p:extLst>
      <p:ext uri="{BB962C8B-B14F-4D97-AF65-F5344CB8AC3E}">
        <p14:creationId xmlns:p14="http://schemas.microsoft.com/office/powerpoint/2010/main" val="30318319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49_Tittellysbilde">
    <p:spTree>
      <p:nvGrpSpPr>
        <p:cNvPr id="1" name=""/>
        <p:cNvGrpSpPr/>
        <p:nvPr/>
      </p:nvGrpSpPr>
      <p:grpSpPr>
        <a:xfrm>
          <a:off x="0" y="0"/>
          <a:ext cx="0" cy="0"/>
          <a:chOff x="0" y="0"/>
          <a:chExt cx="0" cy="0"/>
        </a:xfrm>
      </p:grpSpPr>
      <p:sp>
        <p:nvSpPr>
          <p:cNvPr id="6" name="Plassholder for tekst 6"/>
          <p:cNvSpPr>
            <a:spLocks noGrp="1"/>
          </p:cNvSpPr>
          <p:nvPr>
            <p:ph type="body" sz="quarter" idx="10" hasCustomPrompt="1"/>
          </p:nvPr>
        </p:nvSpPr>
        <p:spPr>
          <a:xfrm>
            <a:off x="541842" y="466706"/>
            <a:ext cx="4760912" cy="285440"/>
          </a:xfrm>
        </p:spPr>
        <p:txBody>
          <a:bodyPr/>
          <a:lstStyle>
            <a:lvl1pPr marL="0" indent="0">
              <a:buNone/>
              <a:defRPr b="1" baseline="0">
                <a:solidFill>
                  <a:srgbClr val="03509E"/>
                </a:solidFill>
                <a:latin typeface="NTNU-DIN NTNU-DIN-Regular" charset="0"/>
                <a:ea typeface="NTNU-DIN NTNU-DIN-Regular" charset="0"/>
                <a:cs typeface="NTNU-DIN NTNU-DIN-Regular" charset="0"/>
              </a:defRPr>
            </a:lvl1pPr>
          </a:lstStyle>
          <a:p>
            <a:r>
              <a:rPr lang="nb-NO"/>
              <a:t>Studietilbud</a:t>
            </a:r>
          </a:p>
        </p:txBody>
      </p:sp>
      <p:sp>
        <p:nvSpPr>
          <p:cNvPr id="11" name="Plassholder for tekst 4"/>
          <p:cNvSpPr>
            <a:spLocks noGrp="1"/>
          </p:cNvSpPr>
          <p:nvPr>
            <p:ph type="body" sz="quarter" idx="18" hasCustomPrompt="1"/>
          </p:nvPr>
        </p:nvSpPr>
        <p:spPr>
          <a:xfrm>
            <a:off x="541842" y="1109097"/>
            <a:ext cx="2067352" cy="1341471"/>
          </a:xfrm>
        </p:spPr>
        <p:txBody>
          <a:bodyPr>
            <a:normAutofit/>
          </a:bodyPr>
          <a:lstStyle>
            <a:lvl1pPr marL="0" indent="0">
              <a:buNone/>
              <a:defRPr sz="1500" baseline="0">
                <a:solidFill>
                  <a:srgbClr val="03509E"/>
                </a:solidFill>
                <a:latin typeface="NTNU-DIN NTNU-DIN-Regular" charset="0"/>
                <a:ea typeface="NTNU-DIN NTNU-DIN-Regular" charset="0"/>
                <a:cs typeface="NTNU-DIN NTNU-DIN-Regular" charset="0"/>
              </a:defRPr>
            </a:lvl1pPr>
          </a:lstStyle>
          <a:p>
            <a:pPr lvl="0"/>
            <a:r>
              <a:rPr lang="nb-NO"/>
              <a:t>Her er det plass til brødtekst Et ex evel molorem oluptae lis re, volores </a:t>
            </a:r>
          </a:p>
        </p:txBody>
      </p:sp>
    </p:spTree>
    <p:extLst>
      <p:ext uri="{BB962C8B-B14F-4D97-AF65-F5344CB8AC3E}">
        <p14:creationId xmlns:p14="http://schemas.microsoft.com/office/powerpoint/2010/main" val="4134231917"/>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tel og innhold">
    <p:spTree>
      <p:nvGrpSpPr>
        <p:cNvPr id="1" name=""/>
        <p:cNvGrpSpPr/>
        <p:nvPr/>
      </p:nvGrpSpPr>
      <p:grpSpPr>
        <a:xfrm>
          <a:off x="0" y="0"/>
          <a:ext cx="0" cy="0"/>
          <a:chOff x="0" y="0"/>
          <a:chExt cx="0" cy="0"/>
        </a:xfrm>
      </p:grpSpPr>
      <p:sp>
        <p:nvSpPr>
          <p:cNvPr id="3" name="Plassholder for innhold 2"/>
          <p:cNvSpPr>
            <a:spLocks noGrp="1"/>
          </p:cNvSpPr>
          <p:nvPr>
            <p:ph idx="1"/>
          </p:nvPr>
        </p:nvSpPr>
        <p:spPr>
          <a:xfrm>
            <a:off x="314320" y="922492"/>
            <a:ext cx="8229600" cy="3672131"/>
          </a:xfrm>
        </p:spPr>
        <p:txBody>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14" name="Plassholder for lysbildenummer 5"/>
          <p:cNvSpPr txBox="1">
            <a:spLocks/>
          </p:cNvSpPr>
          <p:nvPr userDrawn="1"/>
        </p:nvSpPr>
        <p:spPr>
          <a:xfrm>
            <a:off x="8474801" y="4815936"/>
            <a:ext cx="342081" cy="273844"/>
          </a:xfrm>
          <a:prstGeom prst="rect">
            <a:avLst/>
          </a:prstGeom>
        </p:spPr>
        <p:txBody>
          <a:bodyPr/>
          <a:lstStyle>
            <a:defPPr>
              <a:defRPr lang="nb-NO"/>
            </a:defPPr>
            <a:lvl1pPr marL="0" algn="l" defTabSz="457200" rtl="0" eaLnBrk="1" latinLnBrk="0" hangingPunct="1">
              <a:defRPr sz="10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91853A39-49B3-554A-AE82-85611CEBD8E3}" type="slidenum">
              <a:rPr lang="nb-NO" b="0" i="0" smtClean="0">
                <a:solidFill>
                  <a:schemeClr val="tx1"/>
                </a:solidFill>
                <a:latin typeface="Arial"/>
                <a:cs typeface="Arial"/>
              </a:rPr>
              <a:pPr algn="ctr"/>
              <a:t>‹#›</a:t>
            </a:fld>
            <a:endParaRPr lang="nb-NO" b="0" i="0" dirty="0">
              <a:solidFill>
                <a:schemeClr val="tx1"/>
              </a:solidFill>
              <a:latin typeface="Arial"/>
              <a:cs typeface="Arial"/>
            </a:endParaRPr>
          </a:p>
        </p:txBody>
      </p:sp>
      <p:sp>
        <p:nvSpPr>
          <p:cNvPr id="8" name="Plassholder for tittel 1">
            <a:extLst>
              <a:ext uri="{FF2B5EF4-FFF2-40B4-BE49-F238E27FC236}">
                <a16:creationId xmlns:a16="http://schemas.microsoft.com/office/drawing/2014/main" id="{1C81586A-D2DD-7947-8C07-6EE6282AF742}"/>
              </a:ext>
            </a:extLst>
          </p:cNvPr>
          <p:cNvSpPr>
            <a:spLocks noGrp="1"/>
          </p:cNvSpPr>
          <p:nvPr>
            <p:ph type="title"/>
          </p:nvPr>
        </p:nvSpPr>
        <p:spPr>
          <a:xfrm>
            <a:off x="314320" y="205979"/>
            <a:ext cx="8229600" cy="646331"/>
          </a:xfrm>
          <a:prstGeom prst="rect">
            <a:avLst/>
          </a:prstGeom>
        </p:spPr>
        <p:txBody>
          <a:bodyPr vert="horz" lIns="91440" tIns="45720" rIns="91440" bIns="45720" rtlCol="0" anchor="t" anchorCtr="0">
            <a:spAutoFit/>
          </a:bodyPr>
          <a:lstStyle/>
          <a:p>
            <a:r>
              <a:rPr lang="nb-NO" dirty="0"/>
              <a:t>Klikk for å redigere tittelstil</a:t>
            </a:r>
          </a:p>
        </p:txBody>
      </p:sp>
    </p:spTree>
    <p:extLst>
      <p:ext uri="{BB962C8B-B14F-4D97-AF65-F5344CB8AC3E}">
        <p14:creationId xmlns:p14="http://schemas.microsoft.com/office/powerpoint/2010/main" val="20600198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ndelingsoverskrift">
    <p:spTree>
      <p:nvGrpSpPr>
        <p:cNvPr id="1" name=""/>
        <p:cNvGrpSpPr/>
        <p:nvPr/>
      </p:nvGrpSpPr>
      <p:grpSpPr>
        <a:xfrm>
          <a:off x="0" y="0"/>
          <a:ext cx="0" cy="0"/>
          <a:chOff x="0" y="0"/>
          <a:chExt cx="0" cy="0"/>
        </a:xfrm>
      </p:grpSpPr>
      <p:sp>
        <p:nvSpPr>
          <p:cNvPr id="2" name="Tittel 1"/>
          <p:cNvSpPr>
            <a:spLocks noGrp="1"/>
          </p:cNvSpPr>
          <p:nvPr>
            <p:ph type="title"/>
          </p:nvPr>
        </p:nvSpPr>
        <p:spPr>
          <a:xfrm>
            <a:off x="722313" y="3305176"/>
            <a:ext cx="7772400" cy="1021556"/>
          </a:xfrm>
        </p:spPr>
        <p:txBody>
          <a:bodyPr anchor="t"/>
          <a:lstStyle>
            <a:lvl1pPr algn="l">
              <a:defRPr sz="4000" b="1" cap="all"/>
            </a:lvl1pPr>
          </a:lstStyle>
          <a:p>
            <a:r>
              <a:rPr lang="nb-NO"/>
              <a:t>Klikk for å redigere tittelstil</a:t>
            </a:r>
          </a:p>
        </p:txBody>
      </p:sp>
      <p:sp>
        <p:nvSpPr>
          <p:cNvPr id="3" name="Plassholder for tekst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b-NO"/>
              <a:t>Klikk for å redigere tekststiler i malen</a:t>
            </a:r>
          </a:p>
        </p:txBody>
      </p:sp>
      <p:sp>
        <p:nvSpPr>
          <p:cNvPr id="7" name="Plassholder for lysbildenummer 5"/>
          <p:cNvSpPr>
            <a:spLocks noGrp="1"/>
          </p:cNvSpPr>
          <p:nvPr>
            <p:ph type="sldNum" sz="quarter" idx="12"/>
          </p:nvPr>
        </p:nvSpPr>
        <p:spPr>
          <a:xfrm>
            <a:off x="8241294" y="4815936"/>
            <a:ext cx="426966" cy="273844"/>
          </a:xfrm>
          <a:prstGeom prst="rect">
            <a:avLst/>
          </a:prstGeom>
        </p:spPr>
        <p:txBody>
          <a:bodyPr/>
          <a:lstStyle>
            <a:lvl1pPr>
              <a:defRPr sz="1000"/>
            </a:lvl1pPr>
          </a:lstStyle>
          <a:p>
            <a:pPr algn="r"/>
            <a:fld id="{91853A39-49B3-554A-AE82-85611CEBD8E3}" type="slidenum">
              <a:rPr lang="nb-NO" smtClean="0">
                <a:latin typeface="Arial"/>
                <a:cs typeface="Arial"/>
              </a:rPr>
              <a:pPr algn="r"/>
              <a:t>‹#›</a:t>
            </a:fld>
            <a:endParaRPr lang="nb-NO" dirty="0">
              <a:latin typeface="Arial"/>
              <a:cs typeface="Arial"/>
            </a:endParaRPr>
          </a:p>
        </p:txBody>
      </p:sp>
    </p:spTree>
    <p:extLst>
      <p:ext uri="{BB962C8B-B14F-4D97-AF65-F5344CB8AC3E}">
        <p14:creationId xmlns:p14="http://schemas.microsoft.com/office/powerpoint/2010/main" val="29824604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lysbildenummer 6"/>
          <p:cNvSpPr>
            <a:spLocks noGrp="1"/>
          </p:cNvSpPr>
          <p:nvPr>
            <p:ph type="sldNum" sz="quarter" idx="12"/>
          </p:nvPr>
        </p:nvSpPr>
        <p:spPr>
          <a:xfrm>
            <a:off x="8185682" y="4767263"/>
            <a:ext cx="501118" cy="273844"/>
          </a:xfrm>
          <a:prstGeom prst="rect">
            <a:avLst/>
          </a:prstGeom>
        </p:spPr>
        <p:txBody>
          <a:bodyPr/>
          <a:lstStyle/>
          <a:p>
            <a:fld id="{91853A39-49B3-554A-AE82-85611CEBD8E3}" type="slidenum">
              <a:rPr lang="nb-NO" smtClean="0"/>
              <a:t>‹#›</a:t>
            </a:fld>
            <a:endParaRPr lang="nb-NO"/>
          </a:p>
        </p:txBody>
      </p:sp>
    </p:spTree>
    <p:extLst>
      <p:ext uri="{BB962C8B-B14F-4D97-AF65-F5344CB8AC3E}">
        <p14:creationId xmlns:p14="http://schemas.microsoft.com/office/powerpoint/2010/main" val="13729142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ammenligning">
    <p:spTree>
      <p:nvGrpSpPr>
        <p:cNvPr id="1" name=""/>
        <p:cNvGrpSpPr/>
        <p:nvPr/>
      </p:nvGrpSpPr>
      <p:grpSpPr>
        <a:xfrm>
          <a:off x="0" y="0"/>
          <a:ext cx="0" cy="0"/>
          <a:chOff x="0" y="0"/>
          <a:chExt cx="0" cy="0"/>
        </a:xfrm>
      </p:grpSpPr>
      <p:sp>
        <p:nvSpPr>
          <p:cNvPr id="8" name="Tittel 1">
            <a:extLst>
              <a:ext uri="{FF2B5EF4-FFF2-40B4-BE49-F238E27FC236}">
                <a16:creationId xmlns:a16="http://schemas.microsoft.com/office/drawing/2014/main" id="{AEE93D7A-5A17-EC4F-B9C3-76C226D331B9}"/>
              </a:ext>
            </a:extLst>
          </p:cNvPr>
          <p:cNvSpPr>
            <a:spLocks noGrp="1"/>
          </p:cNvSpPr>
          <p:nvPr>
            <p:ph type="title"/>
          </p:nvPr>
        </p:nvSpPr>
        <p:spPr>
          <a:xfrm>
            <a:off x="280219" y="205979"/>
            <a:ext cx="8229600" cy="646331"/>
          </a:xfrm>
        </p:spPr>
        <p:txBody>
          <a:bodyPr/>
          <a:lstStyle>
            <a:lvl1pPr>
              <a:defRPr/>
            </a:lvl1pPr>
          </a:lstStyle>
          <a:p>
            <a:r>
              <a:rPr lang="nb-NO"/>
              <a:t>Klikk for å redigere tittelstil</a:t>
            </a:r>
          </a:p>
        </p:txBody>
      </p:sp>
      <p:sp>
        <p:nvSpPr>
          <p:cNvPr id="10" name="Plassholder for innhold 3">
            <a:extLst>
              <a:ext uri="{FF2B5EF4-FFF2-40B4-BE49-F238E27FC236}">
                <a16:creationId xmlns:a16="http://schemas.microsoft.com/office/drawing/2014/main" id="{535197FD-69E0-9640-999B-9975263423DC}"/>
              </a:ext>
            </a:extLst>
          </p:cNvPr>
          <p:cNvSpPr>
            <a:spLocks noGrp="1"/>
          </p:cNvSpPr>
          <p:nvPr>
            <p:ph sz="half" idx="2"/>
          </p:nvPr>
        </p:nvSpPr>
        <p:spPr>
          <a:xfrm>
            <a:off x="280219" y="1444342"/>
            <a:ext cx="4040188" cy="336363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11" name="Plassholder for tekst 4">
            <a:extLst>
              <a:ext uri="{FF2B5EF4-FFF2-40B4-BE49-F238E27FC236}">
                <a16:creationId xmlns:a16="http://schemas.microsoft.com/office/drawing/2014/main" id="{5FCFC815-88F1-F54D-931D-DFB06C53CCC1}"/>
              </a:ext>
            </a:extLst>
          </p:cNvPr>
          <p:cNvSpPr>
            <a:spLocks noGrp="1"/>
          </p:cNvSpPr>
          <p:nvPr>
            <p:ph type="body" sz="quarter" idx="3"/>
          </p:nvPr>
        </p:nvSpPr>
        <p:spPr>
          <a:xfrm>
            <a:off x="4468045" y="964522"/>
            <a:ext cx="4041775" cy="479822"/>
          </a:xfrm>
        </p:spPr>
        <p:txBody>
          <a:bodyPr anchor="t" anchorCtr="0"/>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dirty="0"/>
              <a:t>Klikk for å redigere</a:t>
            </a:r>
          </a:p>
        </p:txBody>
      </p:sp>
      <p:sp>
        <p:nvSpPr>
          <p:cNvPr id="12" name="Plassholder for innhold 5">
            <a:extLst>
              <a:ext uri="{FF2B5EF4-FFF2-40B4-BE49-F238E27FC236}">
                <a16:creationId xmlns:a16="http://schemas.microsoft.com/office/drawing/2014/main" id="{09690C63-91BD-DF46-89B9-CE22FFC54125}"/>
              </a:ext>
            </a:extLst>
          </p:cNvPr>
          <p:cNvSpPr>
            <a:spLocks noGrp="1"/>
          </p:cNvSpPr>
          <p:nvPr>
            <p:ph sz="quarter" idx="4"/>
          </p:nvPr>
        </p:nvSpPr>
        <p:spPr>
          <a:xfrm>
            <a:off x="4468045" y="1444342"/>
            <a:ext cx="4041775" cy="336363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13" name="Plassholder for tekst 4">
            <a:extLst>
              <a:ext uri="{FF2B5EF4-FFF2-40B4-BE49-F238E27FC236}">
                <a16:creationId xmlns:a16="http://schemas.microsoft.com/office/drawing/2014/main" id="{FC862961-AFCA-7E4D-BB5E-885FA1C594D2}"/>
              </a:ext>
            </a:extLst>
          </p:cNvPr>
          <p:cNvSpPr>
            <a:spLocks noGrp="1"/>
          </p:cNvSpPr>
          <p:nvPr>
            <p:ph type="body" sz="quarter" idx="10"/>
          </p:nvPr>
        </p:nvSpPr>
        <p:spPr>
          <a:xfrm>
            <a:off x="280218" y="964521"/>
            <a:ext cx="4041775" cy="479822"/>
          </a:xfrm>
        </p:spPr>
        <p:txBody>
          <a:bodyPr anchor="t" anchorCtr="0"/>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dirty="0"/>
              <a:t>Klikk for å redigere</a:t>
            </a:r>
          </a:p>
        </p:txBody>
      </p:sp>
    </p:spTree>
    <p:extLst>
      <p:ext uri="{BB962C8B-B14F-4D97-AF65-F5344CB8AC3E}">
        <p14:creationId xmlns:p14="http://schemas.microsoft.com/office/powerpoint/2010/main" val="7022366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5" name="Plassholder for lysbildenummer 4"/>
          <p:cNvSpPr>
            <a:spLocks noGrp="1"/>
          </p:cNvSpPr>
          <p:nvPr>
            <p:ph type="sldNum" sz="quarter" idx="12"/>
          </p:nvPr>
        </p:nvSpPr>
        <p:spPr>
          <a:xfrm>
            <a:off x="8185682" y="4767263"/>
            <a:ext cx="501118" cy="273844"/>
          </a:xfrm>
          <a:prstGeom prst="rect">
            <a:avLst/>
          </a:prstGeom>
        </p:spPr>
        <p:txBody>
          <a:bodyPr/>
          <a:lstStyle/>
          <a:p>
            <a:fld id="{91853A39-49B3-554A-AE82-85611CEBD8E3}" type="slidenum">
              <a:rPr lang="nb-NO" smtClean="0"/>
              <a:t>‹#›</a:t>
            </a:fld>
            <a:endParaRPr lang="nb-NO"/>
          </a:p>
        </p:txBody>
      </p:sp>
    </p:spTree>
    <p:extLst>
      <p:ext uri="{BB962C8B-B14F-4D97-AF65-F5344CB8AC3E}">
        <p14:creationId xmlns:p14="http://schemas.microsoft.com/office/powerpoint/2010/main" val="31722496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4" name="Plassholder for lysbildenummer 3"/>
          <p:cNvSpPr>
            <a:spLocks noGrp="1"/>
          </p:cNvSpPr>
          <p:nvPr>
            <p:ph type="sldNum" sz="quarter" idx="12"/>
          </p:nvPr>
        </p:nvSpPr>
        <p:spPr>
          <a:xfrm>
            <a:off x="8185682" y="4767263"/>
            <a:ext cx="501118" cy="273844"/>
          </a:xfrm>
          <a:prstGeom prst="rect">
            <a:avLst/>
          </a:prstGeom>
        </p:spPr>
        <p:txBody>
          <a:bodyPr/>
          <a:lstStyle/>
          <a:p>
            <a:fld id="{91853A39-49B3-554A-AE82-85611CEBD8E3}" type="slidenum">
              <a:rPr lang="nb-NO" smtClean="0"/>
              <a:t>‹#›</a:t>
            </a:fld>
            <a:endParaRPr lang="nb-NO"/>
          </a:p>
        </p:txBody>
      </p:sp>
    </p:spTree>
    <p:extLst>
      <p:ext uri="{BB962C8B-B14F-4D97-AF65-F5344CB8AC3E}">
        <p14:creationId xmlns:p14="http://schemas.microsoft.com/office/powerpoint/2010/main" val="16497185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457201" y="204787"/>
            <a:ext cx="3008313" cy="871538"/>
          </a:xfrm>
        </p:spPr>
        <p:txBody>
          <a:bodyPr anchor="b"/>
          <a:lstStyle>
            <a:lvl1pPr algn="l">
              <a:defRPr sz="2000" b="1"/>
            </a:lvl1pPr>
          </a:lstStyle>
          <a:p>
            <a:r>
              <a:rPr lang="nb-NO"/>
              <a:t>Klikk for å redigere tittelstil</a:t>
            </a:r>
          </a:p>
        </p:txBody>
      </p:sp>
      <p:sp>
        <p:nvSpPr>
          <p:cNvPr id="3" name="Plassholder for innhold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
        <p:nvSpPr>
          <p:cNvPr id="7" name="Plassholder for lysbildenummer 6"/>
          <p:cNvSpPr>
            <a:spLocks noGrp="1"/>
          </p:cNvSpPr>
          <p:nvPr>
            <p:ph type="sldNum" sz="quarter" idx="12"/>
          </p:nvPr>
        </p:nvSpPr>
        <p:spPr>
          <a:xfrm>
            <a:off x="8185682" y="4767263"/>
            <a:ext cx="501118" cy="273844"/>
          </a:xfrm>
          <a:prstGeom prst="rect">
            <a:avLst/>
          </a:prstGeom>
        </p:spPr>
        <p:txBody>
          <a:bodyPr/>
          <a:lstStyle/>
          <a:p>
            <a:fld id="{91853A39-49B3-554A-AE82-85611CEBD8E3}" type="slidenum">
              <a:rPr lang="nb-NO" smtClean="0"/>
              <a:t>‹#›</a:t>
            </a:fld>
            <a:endParaRPr lang="nb-NO"/>
          </a:p>
        </p:txBody>
      </p:sp>
    </p:spTree>
    <p:extLst>
      <p:ext uri="{BB962C8B-B14F-4D97-AF65-F5344CB8AC3E}">
        <p14:creationId xmlns:p14="http://schemas.microsoft.com/office/powerpoint/2010/main" val="15964862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1792288" y="3600450"/>
            <a:ext cx="5486400" cy="425054"/>
          </a:xfrm>
        </p:spPr>
        <p:txBody>
          <a:bodyPr anchor="b"/>
          <a:lstStyle>
            <a:lvl1pPr algn="l">
              <a:defRPr sz="2000" b="1"/>
            </a:lvl1pPr>
          </a:lstStyle>
          <a:p>
            <a:r>
              <a:rPr lang="nb-NO"/>
              <a:t>Klikk for å redigere tittelstil</a:t>
            </a:r>
          </a:p>
        </p:txBody>
      </p:sp>
      <p:sp>
        <p:nvSpPr>
          <p:cNvPr id="3" name="Plassholder for bilde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
        <p:nvSpPr>
          <p:cNvPr id="7" name="Plassholder for lysbildenummer 6"/>
          <p:cNvSpPr>
            <a:spLocks noGrp="1"/>
          </p:cNvSpPr>
          <p:nvPr>
            <p:ph type="sldNum" sz="quarter" idx="12"/>
          </p:nvPr>
        </p:nvSpPr>
        <p:spPr>
          <a:xfrm>
            <a:off x="8185682" y="4767263"/>
            <a:ext cx="501118" cy="273844"/>
          </a:xfrm>
          <a:prstGeom prst="rect">
            <a:avLst/>
          </a:prstGeom>
        </p:spPr>
        <p:txBody>
          <a:bodyPr/>
          <a:lstStyle/>
          <a:p>
            <a:fld id="{91853A39-49B3-554A-AE82-85611CEBD8E3}" type="slidenum">
              <a:rPr lang="nb-NO" smtClean="0"/>
              <a:t>‹#›</a:t>
            </a:fld>
            <a:endParaRPr lang="nb-NO"/>
          </a:p>
        </p:txBody>
      </p:sp>
    </p:spTree>
    <p:extLst>
      <p:ext uri="{BB962C8B-B14F-4D97-AF65-F5344CB8AC3E}">
        <p14:creationId xmlns:p14="http://schemas.microsoft.com/office/powerpoint/2010/main" val="35322368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314320" y="205979"/>
            <a:ext cx="8229600" cy="646331"/>
          </a:xfrm>
          <a:prstGeom prst="rect">
            <a:avLst/>
          </a:prstGeom>
        </p:spPr>
        <p:txBody>
          <a:bodyPr vert="horz" lIns="91440" tIns="45720" rIns="91440" bIns="45720" rtlCol="0" anchor="t" anchorCtr="0">
            <a:spAutoFit/>
          </a:bodyPr>
          <a:lstStyle/>
          <a:p>
            <a:r>
              <a:rPr lang="nb-NO" dirty="0"/>
              <a:t>Klikk for å redigere tittelstil</a:t>
            </a:r>
          </a:p>
        </p:txBody>
      </p:sp>
      <p:sp>
        <p:nvSpPr>
          <p:cNvPr id="3" name="Plassholder for tekst 2"/>
          <p:cNvSpPr>
            <a:spLocks noGrp="1"/>
          </p:cNvSpPr>
          <p:nvPr>
            <p:ph type="body" idx="1"/>
          </p:nvPr>
        </p:nvSpPr>
        <p:spPr>
          <a:xfrm>
            <a:off x="314320" y="946768"/>
            <a:ext cx="8229600" cy="3647855"/>
          </a:xfrm>
          <a:prstGeom prst="rect">
            <a:avLst/>
          </a:prstGeom>
        </p:spPr>
        <p:txBody>
          <a:bodyPr vert="horz" lIns="91440" tIns="45720" rIns="91440" bIns="45720" rtlCol="0">
            <a:normAutofit/>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4" name="Plassholder for lysbildenummer 5"/>
          <p:cNvSpPr>
            <a:spLocks noGrp="1"/>
          </p:cNvSpPr>
          <p:nvPr>
            <p:ph type="sldNum" sz="quarter" idx="4"/>
          </p:nvPr>
        </p:nvSpPr>
        <p:spPr>
          <a:xfrm>
            <a:off x="8241294" y="4815936"/>
            <a:ext cx="426966" cy="273844"/>
          </a:xfrm>
          <a:prstGeom prst="rect">
            <a:avLst/>
          </a:prstGeom>
        </p:spPr>
        <p:txBody>
          <a:bodyPr/>
          <a:lstStyle>
            <a:lvl1pPr>
              <a:defRPr sz="1000"/>
            </a:lvl1pPr>
          </a:lstStyle>
          <a:p>
            <a:pPr algn="r"/>
            <a:fld id="{91853A39-49B3-554A-AE82-85611CEBD8E3}" type="slidenum">
              <a:rPr lang="nb-NO" smtClean="0">
                <a:latin typeface="Arial"/>
                <a:cs typeface="Arial"/>
              </a:rPr>
              <a:pPr algn="r"/>
              <a:t>‹#›</a:t>
            </a:fld>
            <a:endParaRPr lang="nb-NO" dirty="0">
              <a:latin typeface="Arial"/>
              <a:cs typeface="Arial"/>
            </a:endParaRPr>
          </a:p>
        </p:txBody>
      </p:sp>
      <p:pic>
        <p:nvPicPr>
          <p:cNvPr id="9" name="Bilde 8">
            <a:extLst>
              <a:ext uri="{FF2B5EF4-FFF2-40B4-BE49-F238E27FC236}">
                <a16:creationId xmlns:a16="http://schemas.microsoft.com/office/drawing/2014/main" id="{EC151788-4963-A348-A694-628F9AEA45FA}"/>
              </a:ext>
            </a:extLst>
          </p:cNvPr>
          <p:cNvPicPr>
            <a:picLocks noChangeAspect="1"/>
          </p:cNvPicPr>
          <p:nvPr userDrawn="1"/>
        </p:nvPicPr>
        <p:blipFill>
          <a:blip r:embed="rId14"/>
          <a:stretch>
            <a:fillRect/>
          </a:stretch>
        </p:blipFill>
        <p:spPr>
          <a:xfrm>
            <a:off x="425115" y="4785586"/>
            <a:ext cx="2693470" cy="247457"/>
          </a:xfrm>
          <a:prstGeom prst="rect">
            <a:avLst/>
          </a:prstGeom>
        </p:spPr>
      </p:pic>
    </p:spTree>
    <p:extLst>
      <p:ext uri="{BB962C8B-B14F-4D97-AF65-F5344CB8AC3E}">
        <p14:creationId xmlns:p14="http://schemas.microsoft.com/office/powerpoint/2010/main" val="57779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457200" rtl="0" eaLnBrk="1" latinLnBrk="0" hangingPunct="1">
        <a:spcBef>
          <a:spcPct val="0"/>
        </a:spcBef>
        <a:buNone/>
        <a:defRPr sz="3600" b="1" i="0" kern="1200">
          <a:solidFill>
            <a:schemeClr val="tx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24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0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18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16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14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b-NO"/>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jpeg"/></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18.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image" Target="../media/image24.jpeg"/><Relationship Id="rId7" Type="http://schemas.openxmlformats.org/officeDocument/2006/relationships/image" Target="../media/image28.jpe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1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32.jpeg"/><Relationship Id="rId4" Type="http://schemas.openxmlformats.org/officeDocument/2006/relationships/image" Target="../media/image31.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37.jpeg"/><Relationship Id="rId4" Type="http://schemas.openxmlformats.org/officeDocument/2006/relationships/image" Target="../media/image36.png"/></Relationships>
</file>

<file path=ppt/slides/_rels/slide23.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38.jpeg"/><Relationship Id="rId7" Type="http://schemas.openxmlformats.org/officeDocument/2006/relationships/image" Target="../media/image42.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41.jpeg"/><Relationship Id="rId5" Type="http://schemas.openxmlformats.org/officeDocument/2006/relationships/image" Target="../media/image40.jpeg"/><Relationship Id="rId4" Type="http://schemas.openxmlformats.org/officeDocument/2006/relationships/image" Target="../media/image39.jpeg"/></Relationships>
</file>

<file path=ppt/slides/_rels/slide24.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47.jpeg"/><Relationship Id="rId5" Type="http://schemas.openxmlformats.org/officeDocument/2006/relationships/image" Target="../media/image46.jpeg"/><Relationship Id="rId4" Type="http://schemas.openxmlformats.org/officeDocument/2006/relationships/image" Target="../media/image45.png"/></Relationships>
</file>

<file path=ppt/slides/_rels/slide25.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image" Target="../media/image49.png"/><Relationship Id="rId7" Type="http://schemas.openxmlformats.org/officeDocument/2006/relationships/image" Target="../media/image53.emf"/><Relationship Id="rId2" Type="http://schemas.openxmlformats.org/officeDocument/2006/relationships/notesSlide" Target="../notesSlides/notesSlide24.xml"/><Relationship Id="rId1" Type="http://schemas.openxmlformats.org/officeDocument/2006/relationships/slideLayout" Target="../slideLayouts/slideLayout6.xml"/><Relationship Id="rId6" Type="http://schemas.openxmlformats.org/officeDocument/2006/relationships/image" Target="../media/image52.emf"/><Relationship Id="rId11" Type="http://schemas.openxmlformats.org/officeDocument/2006/relationships/image" Target="../media/image57.png"/><Relationship Id="rId5" Type="http://schemas.openxmlformats.org/officeDocument/2006/relationships/image" Target="../media/image51.png"/><Relationship Id="rId10" Type="http://schemas.openxmlformats.org/officeDocument/2006/relationships/image" Target="../media/image56.png"/><Relationship Id="rId4" Type="http://schemas.openxmlformats.org/officeDocument/2006/relationships/image" Target="../media/image50.png"/><Relationship Id="rId9" Type="http://schemas.openxmlformats.org/officeDocument/2006/relationships/image" Target="../media/image55.png"/></Relationships>
</file>

<file path=ppt/slides/_rels/slide27.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25.xml"/><Relationship Id="rId1" Type="http://schemas.openxmlformats.org/officeDocument/2006/relationships/slideLayout" Target="../slideLayouts/slideLayout4.xml"/><Relationship Id="rId4" Type="http://schemas.openxmlformats.org/officeDocument/2006/relationships/image" Target="../media/image57.png"/></Relationships>
</file>

<file path=ppt/slides/_rels/slide28.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57.png"/></Relationships>
</file>

<file path=ppt/slides/_rels/slide29.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image" Target="../media/image61.png"/><Relationship Id="rId4" Type="http://schemas.openxmlformats.org/officeDocument/2006/relationships/image" Target="../media/image60.pn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57.png"/><Relationship Id="rId4" Type="http://schemas.openxmlformats.org/officeDocument/2006/relationships/image" Target="../media/image63.png"/></Relationships>
</file>

<file path=ppt/slides/_rels/slide31.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67.jpeg"/><Relationship Id="rId4" Type="http://schemas.openxmlformats.org/officeDocument/2006/relationships/image" Target="../media/image66.jpeg"/></Relationships>
</file>

<file path=ppt/slides/_rels/slide33.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714EA05B-DC29-9A49-9E07-BD359950FFCC}"/>
              </a:ext>
            </a:extLst>
          </p:cNvPr>
          <p:cNvSpPr/>
          <p:nvPr/>
        </p:nvSpPr>
        <p:spPr>
          <a:xfrm>
            <a:off x="0" y="0"/>
            <a:ext cx="9144000" cy="5143500"/>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dirty="0"/>
          </a:p>
        </p:txBody>
      </p:sp>
      <p:pic>
        <p:nvPicPr>
          <p:cNvPr id="16" name="Bilde 15">
            <a:extLst>
              <a:ext uri="{FF2B5EF4-FFF2-40B4-BE49-F238E27FC236}">
                <a16:creationId xmlns:a16="http://schemas.microsoft.com/office/drawing/2014/main" id="{A71F1799-6D83-B042-96E3-C1F8A01F93BE}"/>
              </a:ext>
            </a:extLst>
          </p:cNvPr>
          <p:cNvPicPr>
            <a:picLocks noChangeAspect="1"/>
          </p:cNvPicPr>
          <p:nvPr/>
        </p:nvPicPr>
        <p:blipFill>
          <a:blip r:embed="rId2"/>
          <a:stretch>
            <a:fillRect/>
          </a:stretch>
        </p:blipFill>
        <p:spPr>
          <a:xfrm>
            <a:off x="1868821" y="776739"/>
            <a:ext cx="5406359" cy="504325"/>
          </a:xfrm>
          <a:prstGeom prst="rect">
            <a:avLst/>
          </a:prstGeom>
        </p:spPr>
      </p:pic>
      <p:sp>
        <p:nvSpPr>
          <p:cNvPr id="10" name="Tittel 1">
            <a:extLst>
              <a:ext uri="{FF2B5EF4-FFF2-40B4-BE49-F238E27FC236}">
                <a16:creationId xmlns:a16="http://schemas.microsoft.com/office/drawing/2014/main" id="{226967EA-4EEA-744D-A7DE-B83696A46F8D}"/>
              </a:ext>
            </a:extLst>
          </p:cNvPr>
          <p:cNvSpPr>
            <a:spLocks noGrp="1"/>
          </p:cNvSpPr>
          <p:nvPr>
            <p:ph type="ctrTitle"/>
          </p:nvPr>
        </p:nvSpPr>
        <p:spPr>
          <a:xfrm>
            <a:off x="514956" y="1775798"/>
            <a:ext cx="8114088" cy="646331"/>
          </a:xfrm>
        </p:spPr>
        <p:txBody>
          <a:bodyPr/>
          <a:lstStyle/>
          <a:p>
            <a:pPr algn="ctr"/>
            <a:r>
              <a:rPr lang="nb-NO" dirty="0">
                <a:solidFill>
                  <a:schemeClr val="bg1"/>
                </a:solidFill>
              </a:rPr>
              <a:t>EDUCATION</a:t>
            </a:r>
          </a:p>
        </p:txBody>
      </p:sp>
      <p:sp>
        <p:nvSpPr>
          <p:cNvPr id="11" name="TekstSylinder 10">
            <a:extLst>
              <a:ext uri="{FF2B5EF4-FFF2-40B4-BE49-F238E27FC236}">
                <a16:creationId xmlns:a16="http://schemas.microsoft.com/office/drawing/2014/main" id="{EFE39FC5-344B-584E-8213-2E4CE2198EE8}"/>
              </a:ext>
            </a:extLst>
          </p:cNvPr>
          <p:cNvSpPr txBox="1"/>
          <p:nvPr/>
        </p:nvSpPr>
        <p:spPr>
          <a:xfrm>
            <a:off x="3232205" y="3769205"/>
            <a:ext cx="2679590" cy="671787"/>
          </a:xfrm>
          <a:prstGeom prst="rect">
            <a:avLst/>
          </a:prstGeom>
          <a:noFill/>
        </p:spPr>
        <p:txBody>
          <a:bodyPr wrap="square" rtlCol="0">
            <a:spAutoFit/>
          </a:bodyPr>
          <a:lstStyle/>
          <a:p>
            <a:pPr algn="ctr"/>
            <a:r>
              <a:rPr lang="nb-NO" sz="1400" dirty="0">
                <a:solidFill>
                  <a:schemeClr val="bg1"/>
                </a:solidFill>
              </a:rPr>
              <a:t>Trondheim  |  Gjøvik  |  Ålesund</a:t>
            </a:r>
          </a:p>
          <a:p>
            <a:pPr algn="ctr">
              <a:lnSpc>
                <a:spcPct val="200000"/>
              </a:lnSpc>
            </a:pPr>
            <a:r>
              <a:rPr lang="nb-NO" sz="1400" dirty="0">
                <a:solidFill>
                  <a:schemeClr val="bg1"/>
                </a:solidFill>
              </a:rPr>
              <a:t>NTNU Brussels Office</a:t>
            </a:r>
            <a:endParaRPr lang="nb-NO" sz="1400" dirty="0"/>
          </a:p>
        </p:txBody>
      </p:sp>
      <p:pic>
        <p:nvPicPr>
          <p:cNvPr id="15" name="Bilde 14">
            <a:extLst>
              <a:ext uri="{FF2B5EF4-FFF2-40B4-BE49-F238E27FC236}">
                <a16:creationId xmlns:a16="http://schemas.microsoft.com/office/drawing/2014/main" id="{1EF127A3-7BE9-6142-B244-92AFEBA2898E}"/>
              </a:ext>
            </a:extLst>
          </p:cNvPr>
          <p:cNvPicPr>
            <a:picLocks noChangeAspect="1"/>
          </p:cNvPicPr>
          <p:nvPr/>
        </p:nvPicPr>
        <p:blipFill>
          <a:blip r:embed="rId3"/>
          <a:stretch>
            <a:fillRect/>
          </a:stretch>
        </p:blipFill>
        <p:spPr>
          <a:xfrm>
            <a:off x="3583461" y="3320978"/>
            <a:ext cx="1970525" cy="345311"/>
          </a:xfrm>
          <a:prstGeom prst="rect">
            <a:avLst/>
          </a:prstGeom>
        </p:spPr>
      </p:pic>
      <p:sp>
        <p:nvSpPr>
          <p:cNvPr id="17" name="Undertittel 2">
            <a:extLst>
              <a:ext uri="{FF2B5EF4-FFF2-40B4-BE49-F238E27FC236}">
                <a16:creationId xmlns:a16="http://schemas.microsoft.com/office/drawing/2014/main" id="{0C78FF5A-653D-1C47-8E33-B75BC49B2993}"/>
              </a:ext>
            </a:extLst>
          </p:cNvPr>
          <p:cNvSpPr>
            <a:spLocks noGrp="1"/>
          </p:cNvSpPr>
          <p:nvPr>
            <p:ph type="subTitle" idx="1"/>
          </p:nvPr>
        </p:nvSpPr>
        <p:spPr>
          <a:xfrm>
            <a:off x="514956" y="2318766"/>
            <a:ext cx="8114089" cy="598097"/>
          </a:xfrm>
        </p:spPr>
        <p:txBody>
          <a:bodyPr>
            <a:normAutofit/>
          </a:bodyPr>
          <a:lstStyle/>
          <a:p>
            <a:pPr algn="ctr"/>
            <a:r>
              <a:rPr lang="nb-NO" dirty="0">
                <a:solidFill>
                  <a:schemeClr val="bg1">
                    <a:lumMod val="85000"/>
                  </a:schemeClr>
                </a:solidFill>
              </a:rPr>
              <a:t>Knowledge for a </a:t>
            </a:r>
            <a:r>
              <a:rPr lang="nb-NO" dirty="0" err="1">
                <a:solidFill>
                  <a:schemeClr val="bg1">
                    <a:lumMod val="85000"/>
                  </a:schemeClr>
                </a:solidFill>
              </a:rPr>
              <a:t>better</a:t>
            </a:r>
            <a:r>
              <a:rPr lang="nb-NO" dirty="0">
                <a:solidFill>
                  <a:schemeClr val="bg1">
                    <a:lumMod val="85000"/>
                  </a:schemeClr>
                </a:solidFill>
              </a:rPr>
              <a:t> </a:t>
            </a:r>
            <a:r>
              <a:rPr lang="nb-NO" dirty="0" err="1">
                <a:solidFill>
                  <a:schemeClr val="bg1">
                    <a:lumMod val="85000"/>
                  </a:schemeClr>
                </a:solidFill>
              </a:rPr>
              <a:t>world</a:t>
            </a:r>
            <a:endParaRPr lang="nb-NO" dirty="0">
              <a:solidFill>
                <a:schemeClr val="bg1">
                  <a:lumMod val="85000"/>
                </a:schemeClr>
              </a:solidFill>
            </a:endParaRPr>
          </a:p>
        </p:txBody>
      </p:sp>
    </p:spTree>
    <p:extLst>
      <p:ext uri="{BB962C8B-B14F-4D97-AF65-F5344CB8AC3E}">
        <p14:creationId xmlns:p14="http://schemas.microsoft.com/office/powerpoint/2010/main" val="32431020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297368" y="623468"/>
            <a:ext cx="3798875" cy="994172"/>
          </a:xfrm>
        </p:spPr>
        <p:txBody>
          <a:bodyPr>
            <a:normAutofit/>
          </a:bodyPr>
          <a:lstStyle/>
          <a:p>
            <a:pPr>
              <a:defRPr b="0" i="0"/>
            </a:pPr>
            <a:r>
              <a:rPr lang="2057" sz="3000"/>
              <a:t>Career opportunities</a:t>
            </a:r>
          </a:p>
        </p:txBody>
      </p:sp>
      <p:sp>
        <p:nvSpPr>
          <p:cNvPr id="3" name="Plassholder for innhold 2"/>
          <p:cNvSpPr>
            <a:spLocks noGrp="1"/>
          </p:cNvSpPr>
          <p:nvPr>
            <p:ph idx="1"/>
          </p:nvPr>
        </p:nvSpPr>
        <p:spPr>
          <a:xfrm>
            <a:off x="297368" y="1400189"/>
            <a:ext cx="3744011" cy="3263504"/>
          </a:xfrm>
        </p:spPr>
        <p:txBody>
          <a:bodyPr>
            <a:normAutofit/>
          </a:bodyPr>
          <a:lstStyle/>
          <a:p>
            <a:pPr marL="0" indent="0">
              <a:buNone/>
              <a:defRPr b="0" i="0"/>
            </a:pPr>
            <a:r>
              <a:rPr lang="2057"/>
              <a:t>NTNU</a:t>
            </a:r>
            <a:r>
              <a:rPr lang="en-GB" dirty="0"/>
              <a:t>’s</a:t>
            </a:r>
            <a:r>
              <a:rPr lang="2057"/>
              <a:t> career services (NTNU Karriere)</a:t>
            </a:r>
          </a:p>
          <a:p>
            <a:pPr marL="342892" lvl="1" indent="0">
              <a:buNone/>
              <a:defRPr b="0" i="0"/>
            </a:pPr>
            <a:r>
              <a:rPr lang="2057" sz="1575"/>
              <a:t>Training and guidance in how to choose a study programme, student life and job search</a:t>
            </a:r>
          </a:p>
          <a:p>
            <a:pPr marL="0" indent="0">
              <a:buNone/>
              <a:defRPr b="0" i="0"/>
            </a:pPr>
            <a:r>
              <a:rPr lang="2057"/>
              <a:t>NTNU Bridge </a:t>
            </a:r>
          </a:p>
          <a:p>
            <a:pPr marL="342892" lvl="1" indent="0">
              <a:buNone/>
              <a:defRPr b="0" i="0"/>
            </a:pPr>
            <a:r>
              <a:rPr lang="2057" sz="1575"/>
              <a:t>Contact between students and the business community</a:t>
            </a:r>
          </a:p>
        </p:txBody>
      </p:sp>
      <p:pic>
        <p:nvPicPr>
          <p:cNvPr id="5" name="Bilde 4"/>
          <p:cNvPicPr>
            <a:picLocks noChangeAspect="1"/>
          </p:cNvPicPr>
          <p:nvPr/>
        </p:nvPicPr>
        <p:blipFill>
          <a:blip r:embed="rId3">
            <a:extLst>
              <a:ext uri="{28A0092B-C50C-407E-A947-70E740481C1C}">
                <a14:useLocalDpi xmlns:a14="http://schemas.microsoft.com/office/drawing/2010/main"/>
              </a:ext>
            </a:extLst>
          </a:blip>
          <a:stretch/>
        </p:blipFill>
        <p:spPr>
          <a:xfrm>
            <a:off x="4645959" y="0"/>
            <a:ext cx="4498041" cy="5143500"/>
          </a:xfrm>
          <a:prstGeom prst="rect">
            <a:avLst/>
          </a:prstGeom>
        </p:spPr>
      </p:pic>
    </p:spTree>
    <p:extLst>
      <p:ext uri="{BB962C8B-B14F-4D97-AF65-F5344CB8AC3E}">
        <p14:creationId xmlns:p14="http://schemas.microsoft.com/office/powerpoint/2010/main" val="17963675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303881" y="294456"/>
            <a:ext cx="4809444" cy="612629"/>
          </a:xfrm>
        </p:spPr>
        <p:txBody>
          <a:bodyPr>
            <a:normAutofit/>
          </a:bodyPr>
          <a:lstStyle/>
          <a:p>
            <a:pPr>
              <a:defRPr b="0" i="0"/>
            </a:pPr>
            <a:r>
              <a:rPr lang="2057" sz="3000"/>
              <a:t>Recruitment of women</a:t>
            </a:r>
          </a:p>
        </p:txBody>
      </p:sp>
      <p:sp>
        <p:nvSpPr>
          <p:cNvPr id="3" name="Plassholder for innhold 2"/>
          <p:cNvSpPr>
            <a:spLocks noGrp="1"/>
          </p:cNvSpPr>
          <p:nvPr>
            <p:ph idx="1"/>
          </p:nvPr>
        </p:nvSpPr>
        <p:spPr>
          <a:xfrm>
            <a:off x="303882" y="981390"/>
            <a:ext cx="5478236" cy="3649238"/>
          </a:xfrm>
        </p:spPr>
        <p:txBody>
          <a:bodyPr>
            <a:normAutofit lnSpcReduction="10000"/>
          </a:bodyPr>
          <a:lstStyle/>
          <a:p>
            <a:pPr marL="0" indent="0">
              <a:buNone/>
              <a:defRPr b="0" i="0"/>
            </a:pPr>
            <a:r>
              <a:rPr lang="2057" sz="1575"/>
              <a:t>Recruitment of female students to education in technology, engineering master’s and bachelor’s degrees and IT </a:t>
            </a:r>
          </a:p>
          <a:p>
            <a:pPr marL="0" indent="0">
              <a:buNone/>
              <a:defRPr b="0" i="0"/>
            </a:pPr>
            <a:r>
              <a:rPr lang="2057" sz="1575"/>
              <a:t>Examples of actions:</a:t>
            </a:r>
          </a:p>
          <a:p>
            <a:pPr lvl="1">
              <a:defRPr b="0" i="0"/>
            </a:pPr>
            <a:r>
              <a:rPr lang="2057" sz="1575"/>
              <a:t>The Girl Project Ada</a:t>
            </a:r>
          </a:p>
          <a:p>
            <a:pPr lvl="1">
              <a:defRPr b="0" i="0"/>
            </a:pPr>
            <a:r>
              <a:rPr lang="2057" sz="1575"/>
              <a:t>Jentedagen (Girls’ Day) and technology camp for girls</a:t>
            </a:r>
          </a:p>
          <a:p>
            <a:pPr lvl="1">
              <a:defRPr b="0" i="0"/>
            </a:pPr>
            <a:r>
              <a:rPr lang="2057" sz="1575"/>
              <a:t>Career networks</a:t>
            </a:r>
          </a:p>
          <a:p>
            <a:pPr marL="0" indent="0">
              <a:buNone/>
              <a:defRPr b="0" i="0"/>
            </a:pPr>
            <a:endParaRPr lang="nb-NO" sz="1575" dirty="0"/>
          </a:p>
          <a:p>
            <a:pPr marL="0" indent="0">
              <a:buNone/>
              <a:defRPr b="0" i="0"/>
            </a:pPr>
            <a:r>
              <a:rPr lang="2057" sz="1575"/>
              <a:t>Recruitment of female employees </a:t>
            </a:r>
          </a:p>
          <a:p>
            <a:pPr marL="0" indent="0">
              <a:buNone/>
              <a:defRPr b="0" i="0"/>
            </a:pPr>
            <a:r>
              <a:rPr lang="2057" sz="1575"/>
              <a:t>Examples of actions:</a:t>
            </a:r>
          </a:p>
          <a:p>
            <a:pPr lvl="1">
              <a:defRPr b="0" i="0"/>
            </a:pPr>
            <a:r>
              <a:rPr lang="2057" sz="1575"/>
              <a:t>Start-up packages</a:t>
            </a:r>
          </a:p>
          <a:p>
            <a:pPr lvl="1">
              <a:defRPr b="0" i="0"/>
            </a:pPr>
            <a:r>
              <a:rPr lang="2057" sz="1575"/>
              <a:t>Qualification fellowships</a:t>
            </a:r>
          </a:p>
          <a:p>
            <a:pPr lvl="1">
              <a:defRPr b="0" i="0"/>
            </a:pPr>
            <a:r>
              <a:rPr lang="2057" sz="1575"/>
              <a:t>Mentoring programmes</a:t>
            </a:r>
          </a:p>
        </p:txBody>
      </p:sp>
      <p:pic>
        <p:nvPicPr>
          <p:cNvPr id="7" name="Bilde 6"/>
          <p:cNvPicPr>
            <a:picLocks noChangeAspect="1"/>
          </p:cNvPicPr>
          <p:nvPr/>
        </p:nvPicPr>
        <p:blipFill>
          <a:blip r:embed="rId3">
            <a:extLst>
              <a:ext uri="{28A0092B-C50C-407E-A947-70E740481C1C}">
                <a14:useLocalDpi xmlns:a14="http://schemas.microsoft.com/office/drawing/2010/main"/>
              </a:ext>
            </a:extLst>
          </a:blip>
          <a:stretch/>
        </p:blipFill>
        <p:spPr>
          <a:xfrm>
            <a:off x="6062703" y="-1"/>
            <a:ext cx="3081298" cy="2509678"/>
          </a:xfrm>
          <a:prstGeom prst="rect">
            <a:avLst/>
          </a:prstGeom>
        </p:spPr>
      </p:pic>
      <p:pic>
        <p:nvPicPr>
          <p:cNvPr id="1026" name="Picture 2" descr="https://www.ntnu.no/documents/448593/0/Stand+Geologi.jpg/c7091a83-f646-41e1-8d20-602ccb3e0dec?t=1454489111036"/>
          <p:cNvPicPr>
            <a:picLocks noChangeAspect="1" noChangeArrowheads="1"/>
          </p:cNvPicPr>
          <p:nvPr/>
        </p:nvPicPr>
        <p:blipFill>
          <a:blip r:embed="rId4">
            <a:extLst>
              <a:ext uri="{28A0092B-C50C-407E-A947-70E740481C1C}">
                <a14:useLocalDpi xmlns:a14="http://schemas.microsoft.com/office/drawing/2010/main"/>
              </a:ext>
            </a:extLst>
          </a:blip>
          <a:stretch/>
        </p:blipFill>
        <p:spPr>
          <a:xfrm>
            <a:off x="6062702" y="2509678"/>
            <a:ext cx="3081298" cy="26338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19174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297157" y="832183"/>
            <a:ext cx="3797765" cy="989894"/>
          </a:xfrm>
        </p:spPr>
        <p:txBody>
          <a:bodyPr>
            <a:normAutofit fontScale="90000"/>
          </a:bodyPr>
          <a:lstStyle/>
          <a:p>
            <a:pPr>
              <a:defRPr b="0" i="0"/>
            </a:pPr>
            <a:r>
              <a:rPr lang="2057" sz="3000"/>
              <a:t>NTNU </a:t>
            </a:r>
            <a:br>
              <a:rPr lang="2057" sz="3000"/>
            </a:br>
            <a:r>
              <a:rPr lang="2057" sz="3000"/>
              <a:t>Teaching Excellence</a:t>
            </a:r>
          </a:p>
        </p:txBody>
      </p:sp>
      <p:sp>
        <p:nvSpPr>
          <p:cNvPr id="3" name="Plassholder for innhold 2"/>
          <p:cNvSpPr>
            <a:spLocks noGrp="1"/>
          </p:cNvSpPr>
          <p:nvPr>
            <p:ph idx="1"/>
          </p:nvPr>
        </p:nvSpPr>
        <p:spPr>
          <a:xfrm>
            <a:off x="297158" y="2043473"/>
            <a:ext cx="3199848" cy="2981739"/>
          </a:xfrm>
        </p:spPr>
        <p:txBody>
          <a:bodyPr vert="horz" lIns="68580" tIns="34290" rIns="68580" bIns="34290" rtlCol="0" anchor="t">
            <a:noAutofit/>
          </a:bodyPr>
          <a:lstStyle/>
          <a:p>
            <a:pPr marL="0" indent="0">
              <a:buNone/>
              <a:defRPr b="0" i="0"/>
            </a:pPr>
            <a:r>
              <a:rPr lang="2057" sz="1575"/>
              <a:t>The aim is to promote: </a:t>
            </a:r>
          </a:p>
          <a:p>
            <a:pPr marL="0" indent="0">
              <a:buNone/>
              <a:defRPr b="0" i="0"/>
            </a:pPr>
            <a:r>
              <a:rPr lang="2057" sz="1575"/>
              <a:t>development of innovative teaching, learning </a:t>
            </a:r>
            <a:br>
              <a:rPr lang="2057" sz="1575"/>
            </a:br>
            <a:r>
              <a:rPr lang="2057" sz="1575"/>
              <a:t>and assessment methods</a:t>
            </a:r>
            <a:br>
              <a:rPr lang="2057" sz="1575">
                <a:latin typeface="+mn-ea"/>
                <a:cs typeface="+mn-ea"/>
              </a:rPr>
            </a:br>
            <a:endParaRPr lang="2057" sz="1575">
              <a:latin typeface="+mn-ea"/>
              <a:cs typeface="+mn-ea"/>
            </a:endParaRPr>
          </a:p>
          <a:p>
            <a:pPr marL="0" indent="0">
              <a:buNone/>
              <a:defRPr b="0" i="0"/>
            </a:pPr>
            <a:r>
              <a:rPr lang="2057" sz="1575"/>
              <a:t>The initiatives should lead to: </a:t>
            </a:r>
          </a:p>
          <a:p>
            <a:pPr marL="0" indent="0">
              <a:buNone/>
              <a:defRPr b="0" i="0"/>
            </a:pPr>
            <a:r>
              <a:rPr lang="2057" sz="1575"/>
              <a:t>improved learning outcomes for students</a:t>
            </a:r>
          </a:p>
          <a:p>
            <a:pPr marL="0" indent="0">
              <a:buNone/>
              <a:defRPr b="0" i="0"/>
            </a:pPr>
            <a:endParaRPr lang="nb-NO" sz="1800"/>
          </a:p>
        </p:txBody>
      </p:sp>
      <p:pic>
        <p:nvPicPr>
          <p:cNvPr id="7" name="Bild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95813" y="113874"/>
            <a:ext cx="5269218" cy="4978844"/>
          </a:xfrm>
          <a:prstGeom prst="rect">
            <a:avLst/>
          </a:prstGeom>
        </p:spPr>
      </p:pic>
    </p:spTree>
    <p:extLst>
      <p:ext uri="{BB962C8B-B14F-4D97-AF65-F5344CB8AC3E}">
        <p14:creationId xmlns:p14="http://schemas.microsoft.com/office/powerpoint/2010/main" val="33616218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p:cNvSpPr>
            <a:spLocks noGrp="1"/>
          </p:cNvSpPr>
          <p:nvPr>
            <p:ph type="title"/>
          </p:nvPr>
        </p:nvSpPr>
        <p:spPr>
          <a:xfrm>
            <a:off x="290434" y="294300"/>
            <a:ext cx="7886700" cy="718200"/>
          </a:xfrm>
        </p:spPr>
        <p:txBody>
          <a:bodyPr>
            <a:normAutofit/>
          </a:bodyPr>
          <a:lstStyle/>
          <a:p>
            <a:pPr>
              <a:defRPr b="0" i="0"/>
            </a:pPr>
            <a:r>
              <a:rPr lang="2057" sz="3000"/>
              <a:t>IT in education</a:t>
            </a:r>
          </a:p>
        </p:txBody>
      </p:sp>
      <p:sp>
        <p:nvSpPr>
          <p:cNvPr id="5" name="Plassholder for innhold 4"/>
          <p:cNvSpPr>
            <a:spLocks noGrp="1"/>
          </p:cNvSpPr>
          <p:nvPr>
            <p:ph idx="1"/>
          </p:nvPr>
        </p:nvSpPr>
        <p:spPr>
          <a:xfrm>
            <a:off x="290434" y="1008625"/>
            <a:ext cx="5238707" cy="3662339"/>
          </a:xfrm>
        </p:spPr>
        <p:txBody>
          <a:bodyPr>
            <a:normAutofit/>
          </a:bodyPr>
          <a:lstStyle/>
          <a:p>
            <a:pPr marL="0" indent="0">
              <a:spcBef>
                <a:spcPts val="1350"/>
              </a:spcBef>
              <a:buNone/>
              <a:defRPr b="0" i="0"/>
            </a:pPr>
            <a:r>
              <a:rPr lang="2057" sz="1800" kern="0">
                <a:solidFill>
                  <a:prstClr val="black"/>
                </a:solidFill>
              </a:rPr>
              <a:t>A programme in cooperation between IT and Education focused on improving education quality by customizing good IT services</a:t>
            </a:r>
          </a:p>
          <a:p>
            <a:pPr marL="0" indent="0">
              <a:spcBef>
                <a:spcPts val="1350"/>
              </a:spcBef>
              <a:buNone/>
              <a:defRPr b="0" i="0"/>
            </a:pPr>
            <a:r>
              <a:rPr lang="2057" sz="1800" kern="0">
                <a:solidFill>
                  <a:prstClr val="black"/>
                </a:solidFill>
              </a:rPr>
              <a:t>Previous and ongoing projects: </a:t>
            </a:r>
          </a:p>
          <a:p>
            <a:pPr lvl="1">
              <a:spcBef>
                <a:spcPts val="1350"/>
              </a:spcBef>
              <a:defRPr b="0" i="0"/>
            </a:pPr>
            <a:r>
              <a:rPr lang="2057" sz="1800" kern="0">
                <a:solidFill>
                  <a:prstClr val="black"/>
                </a:solidFill>
              </a:rPr>
              <a:t>New e-learning system – Blackboard</a:t>
            </a:r>
          </a:p>
          <a:p>
            <a:pPr lvl="1">
              <a:spcBef>
                <a:spcPts val="1350"/>
              </a:spcBef>
              <a:defRPr b="0" i="0"/>
            </a:pPr>
            <a:r>
              <a:rPr lang="2057" sz="1800" kern="0">
                <a:solidFill>
                  <a:prstClr val="black"/>
                </a:solidFill>
              </a:rPr>
              <a:t>Computer-aided assessment</a:t>
            </a:r>
          </a:p>
          <a:p>
            <a:pPr lvl="1">
              <a:spcBef>
                <a:spcPts val="1350"/>
              </a:spcBef>
              <a:defRPr b="0" i="0"/>
            </a:pPr>
            <a:r>
              <a:rPr lang="2057" sz="1800" kern="0">
                <a:solidFill>
                  <a:prstClr val="black"/>
                </a:solidFill>
              </a:rPr>
              <a:t>Office 365 for students and staff </a:t>
            </a:r>
          </a:p>
          <a:p>
            <a:pPr lvl="1">
              <a:spcBef>
                <a:spcPts val="1350"/>
              </a:spcBef>
              <a:defRPr b="0" i="0"/>
            </a:pPr>
            <a:r>
              <a:rPr lang="2057" sz="1800" kern="0">
                <a:solidFill>
                  <a:prstClr val="black"/>
                </a:solidFill>
              </a:rPr>
              <a:t>Learning object repository (LOR) </a:t>
            </a:r>
            <a:r>
              <a:rPr lang="en-GB" sz="1800" kern="0" dirty="0">
                <a:solidFill>
                  <a:prstClr val="black"/>
                </a:solidFill>
              </a:rPr>
              <a:t>for storing and sharing learning resources</a:t>
            </a:r>
            <a:endParaRPr lang="2057" sz="1800" kern="0">
              <a:solidFill>
                <a:prstClr val="black"/>
              </a:solidFill>
            </a:endParaRPr>
          </a:p>
          <a:p>
            <a:pPr>
              <a:lnSpc>
                <a:spcPct val="100000"/>
              </a:lnSpc>
              <a:defRPr b="0" i="0"/>
            </a:pPr>
            <a:endParaRPr lang="nb-NO" sz="1800" dirty="0"/>
          </a:p>
        </p:txBody>
      </p:sp>
      <p:pic>
        <p:nvPicPr>
          <p:cNvPr id="7" name="Bilde 6"/>
          <p:cNvPicPr>
            <a:picLocks noChangeAspect="1"/>
          </p:cNvPicPr>
          <p:nvPr/>
        </p:nvPicPr>
        <p:blipFill>
          <a:blip r:embed="rId3">
            <a:extLst>
              <a:ext uri="{28A0092B-C50C-407E-A947-70E740481C1C}">
                <a14:useLocalDpi xmlns:a14="http://schemas.microsoft.com/office/drawing/2010/main"/>
              </a:ext>
            </a:extLst>
          </a:blip>
          <a:stretch/>
        </p:blipFill>
        <p:spPr>
          <a:xfrm>
            <a:off x="5580529" y="0"/>
            <a:ext cx="3563471" cy="2475605"/>
          </a:xfrm>
          <a:prstGeom prst="rect">
            <a:avLst/>
          </a:prstGeom>
        </p:spPr>
      </p:pic>
      <p:pic>
        <p:nvPicPr>
          <p:cNvPr id="6" name="Bilde 5" descr="indoek.jpg"/>
          <p:cNvPicPr>
            <a:picLocks noChangeAspect="1"/>
          </p:cNvPicPr>
          <p:nvPr/>
        </p:nvPicPr>
        <p:blipFill>
          <a:blip r:embed="rId4">
            <a:extLst>
              <a:ext uri="{28A0092B-C50C-407E-A947-70E740481C1C}">
                <a14:useLocalDpi xmlns:a14="http://schemas.microsoft.com/office/drawing/2010/main"/>
              </a:ext>
            </a:extLst>
          </a:blip>
          <a:stretch/>
        </p:blipFill>
        <p:spPr>
          <a:xfrm>
            <a:off x="5580529" y="2475604"/>
            <a:ext cx="3563471" cy="2676926"/>
          </a:xfrm>
          <a:prstGeom prst="rect">
            <a:avLst/>
          </a:prstGeom>
        </p:spPr>
      </p:pic>
    </p:spTree>
    <p:extLst>
      <p:ext uri="{BB962C8B-B14F-4D97-AF65-F5344CB8AC3E}">
        <p14:creationId xmlns:p14="http://schemas.microsoft.com/office/powerpoint/2010/main" val="25550485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p:cNvSpPr>
            <a:spLocks noGrp="1"/>
          </p:cNvSpPr>
          <p:nvPr>
            <p:ph idx="1"/>
          </p:nvPr>
        </p:nvSpPr>
        <p:spPr>
          <a:xfrm>
            <a:off x="253574" y="1364490"/>
            <a:ext cx="4737207" cy="3718214"/>
          </a:xfrm>
        </p:spPr>
        <p:txBody>
          <a:bodyPr vert="horz" lIns="68580" tIns="34290" rIns="68580" bIns="34290" rtlCol="0" anchor="t">
            <a:noAutofit/>
          </a:bodyPr>
          <a:lstStyle/>
          <a:p>
            <a:pPr marL="0" indent="0">
              <a:lnSpc>
                <a:spcPct val="120000"/>
              </a:lnSpc>
              <a:buNone/>
              <a:defRPr b="0" i="0"/>
            </a:pPr>
            <a:r>
              <a:rPr lang="2057" sz="1575"/>
              <a:t>Aim: Learn anywhere, any time!</a:t>
            </a:r>
          </a:p>
          <a:p>
            <a:pPr>
              <a:lnSpc>
                <a:spcPct val="120000"/>
              </a:lnSpc>
              <a:defRPr b="0" i="0"/>
            </a:pPr>
            <a:r>
              <a:rPr lang="2057" sz="1575">
                <a:latin typeface="+mn-ea"/>
                <a:cs typeface="+mn-ea"/>
              </a:rPr>
              <a:t>Blackboard is used across campuses to support learning that actively involves students</a:t>
            </a:r>
          </a:p>
          <a:p>
            <a:pPr>
              <a:lnSpc>
                <a:spcPct val="120000"/>
              </a:lnSpc>
              <a:defRPr b="0" i="0"/>
            </a:pPr>
            <a:r>
              <a:rPr lang="2057" sz="1575">
                <a:latin typeface="+mn-ea"/>
                <a:cs typeface="+mn-ea"/>
              </a:rPr>
              <a:t>NTNU is working to make Blackboard </a:t>
            </a:r>
          </a:p>
          <a:p>
            <a:pPr lvl="1">
              <a:lnSpc>
                <a:spcPct val="120000"/>
              </a:lnSpc>
              <a:defRPr b="0" i="0"/>
            </a:pPr>
            <a:r>
              <a:rPr lang="2057" sz="1575">
                <a:latin typeface="+mn-ea"/>
                <a:cs typeface="+mn-ea"/>
              </a:rPr>
              <a:t>unifying</a:t>
            </a:r>
            <a:r>
              <a:rPr lang="en-GB" sz="1575">
                <a:latin typeface="+mn-ea"/>
                <a:cs typeface="+mn-ea"/>
              </a:rPr>
              <a:t> –</a:t>
            </a:r>
            <a:r>
              <a:rPr lang="2057" sz="1575">
                <a:latin typeface="+mn-ea"/>
                <a:cs typeface="+mn-ea"/>
              </a:rPr>
              <a:t> a </a:t>
            </a:r>
            <a:r>
              <a:rPr lang="en-GB" sz="1575">
                <a:latin typeface="+mn-ea"/>
                <a:cs typeface="+mn-ea"/>
              </a:rPr>
              <a:t>consistent</a:t>
            </a:r>
            <a:r>
              <a:rPr lang="2057" sz="1575">
                <a:latin typeface="+mn-ea"/>
                <a:cs typeface="+mn-ea"/>
              </a:rPr>
              <a:t> shared workspace</a:t>
            </a:r>
          </a:p>
          <a:p>
            <a:pPr lvl="1">
              <a:lnSpc>
                <a:spcPct val="120000"/>
              </a:lnSpc>
              <a:defRPr b="0" i="0"/>
            </a:pPr>
            <a:r>
              <a:rPr lang="2057" sz="1575">
                <a:latin typeface="+mn-ea"/>
                <a:cs typeface="+mn-ea"/>
              </a:rPr>
              <a:t>flexible</a:t>
            </a:r>
          </a:p>
          <a:p>
            <a:pPr lvl="1">
              <a:lnSpc>
                <a:spcPct val="120000"/>
              </a:lnSpc>
              <a:defRPr b="0" i="0"/>
            </a:pPr>
            <a:r>
              <a:rPr lang="2057" sz="1575">
                <a:latin typeface="+mn-ea"/>
                <a:cs typeface="+mn-ea"/>
              </a:rPr>
              <a:t>close to </a:t>
            </a:r>
            <a:r>
              <a:rPr lang="en-GB" sz="1575">
                <a:latin typeface="+mn-ea"/>
                <a:cs typeface="+mn-ea"/>
              </a:rPr>
              <a:t>academic disciplines</a:t>
            </a:r>
            <a:endParaRPr lang="2057" sz="1575">
              <a:latin typeface="+mn-ea"/>
              <a:cs typeface="+mn-ea"/>
            </a:endParaRPr>
          </a:p>
          <a:p>
            <a:pPr>
              <a:lnSpc>
                <a:spcPct val="120000"/>
              </a:lnSpc>
              <a:defRPr b="0" i="0"/>
            </a:pPr>
            <a:r>
              <a:rPr lang="2057" sz="1575"/>
              <a:t>6</a:t>
            </a:r>
            <a:r>
              <a:rPr lang="en-GB" sz="1575"/>
              <a:t> </a:t>
            </a:r>
            <a:r>
              <a:rPr lang="2057" sz="1575"/>
              <a:t>700 employees and 40</a:t>
            </a:r>
            <a:r>
              <a:rPr lang="en-GB" sz="1575"/>
              <a:t> </a:t>
            </a:r>
            <a:r>
              <a:rPr lang="2057" sz="1575"/>
              <a:t>000 students adopted Blackboard in autumn 2017</a:t>
            </a:r>
          </a:p>
        </p:txBody>
      </p:sp>
      <p:sp>
        <p:nvSpPr>
          <p:cNvPr id="7" name="Tittel 1"/>
          <p:cNvSpPr>
            <a:spLocks noGrp="1"/>
          </p:cNvSpPr>
          <p:nvPr>
            <p:ph type="title"/>
          </p:nvPr>
        </p:nvSpPr>
        <p:spPr>
          <a:xfrm>
            <a:off x="280468" y="334643"/>
            <a:ext cx="7477934" cy="889041"/>
          </a:xfrm>
        </p:spPr>
        <p:txBody>
          <a:bodyPr>
            <a:noAutofit/>
          </a:bodyPr>
          <a:lstStyle/>
          <a:p>
            <a:pPr>
              <a:defRPr b="0" i="0"/>
            </a:pPr>
            <a:r>
              <a:rPr lang="2057" sz="3000"/>
              <a:t>E-learning platform </a:t>
            </a:r>
            <a:br>
              <a:rPr lang="2057" sz="3000"/>
            </a:br>
            <a:r>
              <a:rPr lang="2057" sz="3000"/>
              <a:t>– Blackboard</a:t>
            </a:r>
          </a:p>
        </p:txBody>
      </p:sp>
      <p:pic>
        <p:nvPicPr>
          <p:cNvPr id="2" name="Bilde 1"/>
          <p:cNvPicPr>
            <a:picLocks noChangeAspect="1"/>
          </p:cNvPicPr>
          <p:nvPr/>
        </p:nvPicPr>
        <p:blipFill>
          <a:blip r:embed="rId3">
            <a:extLst>
              <a:ext uri="{28A0092B-C50C-407E-A947-70E740481C1C}">
                <a14:useLocalDpi xmlns:a14="http://schemas.microsoft.com/office/drawing/2010/main"/>
              </a:ext>
            </a:extLst>
          </a:blip>
          <a:stretch/>
        </p:blipFill>
        <p:spPr>
          <a:xfrm>
            <a:off x="5159828" y="0"/>
            <a:ext cx="3984172" cy="5143500"/>
          </a:xfrm>
          <a:prstGeom prst="rect">
            <a:avLst/>
          </a:prstGeom>
        </p:spPr>
      </p:pic>
    </p:spTree>
    <p:extLst>
      <p:ext uri="{BB962C8B-B14F-4D97-AF65-F5344CB8AC3E}">
        <p14:creationId xmlns:p14="http://schemas.microsoft.com/office/powerpoint/2010/main" val="11421896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Pil høyre 14"/>
          <p:cNvSpPr/>
          <p:nvPr/>
        </p:nvSpPr>
        <p:spPr>
          <a:xfrm>
            <a:off x="3282253" y="1361985"/>
            <a:ext cx="5630611" cy="862642"/>
          </a:xfrm>
          <a:prstGeom prst="rightArrow">
            <a:avLst/>
          </a:prstGeom>
          <a:solidFill>
            <a:srgbClr val="91A8C5">
              <a:alpha val="50000"/>
            </a:srgbClr>
          </a:solidFill>
          <a:ln w="127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b="0" i="0"/>
            </a:pPr>
            <a:endParaRPr lang="nb-NO" sz="1350"/>
          </a:p>
        </p:txBody>
      </p:sp>
      <p:sp>
        <p:nvSpPr>
          <p:cNvPr id="2" name="Tittel 1"/>
          <p:cNvSpPr>
            <a:spLocks noGrp="1"/>
          </p:cNvSpPr>
          <p:nvPr>
            <p:ph type="title"/>
          </p:nvPr>
        </p:nvSpPr>
        <p:spPr>
          <a:xfrm>
            <a:off x="264755" y="184791"/>
            <a:ext cx="7886700" cy="994172"/>
          </a:xfrm>
        </p:spPr>
        <p:txBody>
          <a:bodyPr>
            <a:normAutofit/>
          </a:bodyPr>
          <a:lstStyle/>
          <a:p>
            <a:pPr>
              <a:spcAft>
                <a:spcPts val="1350"/>
              </a:spcAft>
              <a:defRPr b="0" i="0"/>
            </a:pPr>
            <a:r>
              <a:rPr lang="2057" sz="3000"/>
              <a:t>Computer-aided assessment</a:t>
            </a:r>
            <a:br>
              <a:rPr lang="2057" sz="3000"/>
            </a:br>
            <a:r>
              <a:rPr lang="2057" sz="2325"/>
              <a:t>quality – modernization – standardization and efficiency</a:t>
            </a:r>
          </a:p>
        </p:txBody>
      </p:sp>
      <p:sp>
        <p:nvSpPr>
          <p:cNvPr id="3" name="Plassholder for innhold 2"/>
          <p:cNvSpPr>
            <a:spLocks noGrp="1"/>
          </p:cNvSpPr>
          <p:nvPr>
            <p:ph idx="1"/>
          </p:nvPr>
        </p:nvSpPr>
        <p:spPr>
          <a:xfrm>
            <a:off x="628650" y="1160875"/>
            <a:ext cx="7886700" cy="531923"/>
          </a:xfrm>
        </p:spPr>
        <p:txBody>
          <a:bodyPr/>
          <a:lstStyle/>
          <a:p>
            <a:pPr marL="0" indent="0">
              <a:buNone/>
              <a:defRPr b="0" i="0"/>
            </a:pPr>
            <a:endParaRPr lang="nb-NO"/>
          </a:p>
          <a:p>
            <a:pPr marL="0" indent="0">
              <a:buNone/>
              <a:defRPr b="0" i="0"/>
            </a:pPr>
            <a:endParaRPr lang="nb-NO"/>
          </a:p>
        </p:txBody>
      </p:sp>
      <p:pic>
        <p:nvPicPr>
          <p:cNvPr id="9" name="Bilde 8" descr="musikk.jpg"/>
          <p:cNvPicPr>
            <a:picLocks noChangeAspect="1"/>
          </p:cNvPicPr>
          <p:nvPr/>
        </p:nvPicPr>
        <p:blipFill>
          <a:blip r:embed="rId3">
            <a:extLst>
              <a:ext uri="{28A0092B-C50C-407E-A947-70E740481C1C}">
                <a14:useLocalDpi xmlns:a14="http://schemas.microsoft.com/office/drawing/2010/main"/>
              </a:ext>
            </a:extLst>
          </a:blip>
          <a:stretch/>
        </p:blipFill>
        <p:spPr>
          <a:xfrm>
            <a:off x="7400967" y="2650796"/>
            <a:ext cx="1743033" cy="1249174"/>
          </a:xfrm>
          <a:prstGeom prst="rect">
            <a:avLst/>
          </a:prstGeom>
        </p:spPr>
      </p:pic>
      <p:pic>
        <p:nvPicPr>
          <p:cNvPr id="10" name="Bilde 9" descr="mr.jpg"/>
          <p:cNvPicPr>
            <a:picLocks noChangeAspect="1"/>
          </p:cNvPicPr>
          <p:nvPr/>
        </p:nvPicPr>
        <p:blipFill>
          <a:blip r:embed="rId4">
            <a:extLst>
              <a:ext uri="{28A0092B-C50C-407E-A947-70E740481C1C}">
                <a14:useLocalDpi xmlns:a14="http://schemas.microsoft.com/office/drawing/2010/main"/>
              </a:ext>
            </a:extLst>
          </a:blip>
          <a:srcRect t="-1"/>
          <a:stretch/>
        </p:blipFill>
        <p:spPr>
          <a:xfrm>
            <a:off x="7400967" y="3900114"/>
            <a:ext cx="1743033" cy="1243387"/>
          </a:xfrm>
          <a:prstGeom prst="rect">
            <a:avLst/>
          </a:prstGeom>
        </p:spPr>
      </p:pic>
      <p:sp>
        <p:nvSpPr>
          <p:cNvPr id="8" name="Plassholder for innhold 2"/>
          <p:cNvSpPr txBox="1"/>
          <p:nvPr/>
        </p:nvSpPr>
        <p:spPr>
          <a:xfrm>
            <a:off x="264756" y="1374581"/>
            <a:ext cx="2862772" cy="2936162"/>
          </a:xfrm>
          <a:prstGeom prst="rect">
            <a:avLst/>
          </a:prstGeom>
          <a:solidFill>
            <a:schemeClr val="bg1"/>
          </a:solidFill>
          <a:ln>
            <a:noFill/>
          </a:ln>
        </p:spPr>
        <p:txBody>
          <a:bodyPr vert="horz" lIns="68580" tIns="34290" rIns="68580" bIns="34290" rtlCol="0" anchor="t">
            <a:no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Arial"/>
                <a:ea typeface="+mn-ea"/>
                <a:cs typeface="Arial"/>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Arial"/>
                <a:ea typeface="+mn-ea"/>
                <a:cs typeface="Arial"/>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Arial"/>
                <a:ea typeface="+mn-ea"/>
                <a:cs typeface="Arial"/>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Arial"/>
                <a:ea typeface="+mn-ea"/>
                <a:cs typeface="Arial"/>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Arial"/>
                <a:ea typeface="+mn-ea"/>
                <a:cs typeface="Arial"/>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defRPr b="0" i="0"/>
            </a:pPr>
            <a:r>
              <a:rPr lang="2057" sz="1575"/>
              <a:t>NTNU (2018):</a:t>
            </a:r>
          </a:p>
          <a:p>
            <a:pPr marL="170974" indent="-170974">
              <a:lnSpc>
                <a:spcPct val="100000"/>
              </a:lnSpc>
              <a:defRPr b="0" i="0"/>
            </a:pPr>
            <a:r>
              <a:rPr lang="2057" sz="1575"/>
              <a:t>200</a:t>
            </a:r>
            <a:r>
              <a:rPr lang="en-GB" sz="1575"/>
              <a:t> </a:t>
            </a:r>
            <a:r>
              <a:rPr lang="2057" sz="1575"/>
              <a:t>000 grades </a:t>
            </a:r>
          </a:p>
          <a:p>
            <a:pPr marL="170974" indent="-170974">
              <a:lnSpc>
                <a:spcPct val="100000"/>
              </a:lnSpc>
              <a:defRPr b="0" i="0"/>
            </a:pPr>
            <a:r>
              <a:rPr lang="2057" sz="1575"/>
              <a:t>Over 6</a:t>
            </a:r>
            <a:r>
              <a:rPr lang="en-GB" sz="1575"/>
              <a:t> </a:t>
            </a:r>
            <a:r>
              <a:rPr lang="2057" sz="1575"/>
              <a:t>000 courses </a:t>
            </a:r>
          </a:p>
          <a:p>
            <a:pPr marL="170974" indent="-170974">
              <a:lnSpc>
                <a:spcPct val="100000"/>
              </a:lnSpc>
              <a:defRPr b="0" i="0"/>
            </a:pPr>
            <a:r>
              <a:rPr lang="2057" sz="1575"/>
              <a:t>Courses with more than </a:t>
            </a:r>
            <a:br>
              <a:rPr lang="2057" sz="1575"/>
            </a:br>
            <a:r>
              <a:rPr lang="2057" sz="1575"/>
              <a:t>2 000 candidates</a:t>
            </a:r>
          </a:p>
          <a:p>
            <a:pPr marL="170974" indent="-170974">
              <a:lnSpc>
                <a:spcPct val="100000"/>
              </a:lnSpc>
              <a:defRPr b="0" i="0"/>
            </a:pPr>
            <a:r>
              <a:rPr lang="2057" sz="1575"/>
              <a:t>More than</a:t>
            </a:r>
            <a:r>
              <a:rPr lang="en-GB" sz="1575"/>
              <a:t> 7 </a:t>
            </a:r>
            <a:r>
              <a:rPr lang="2057" sz="1575"/>
              <a:t>000 bachelor’s and master’s degrees</a:t>
            </a:r>
          </a:p>
          <a:p>
            <a:pPr marL="170974" indent="-170974">
              <a:lnSpc>
                <a:spcPct val="100000"/>
              </a:lnSpc>
              <a:defRPr b="0" i="0"/>
            </a:pPr>
            <a:r>
              <a:rPr lang="2057" sz="1575"/>
              <a:t>165</a:t>
            </a:r>
            <a:r>
              <a:rPr lang="en-GB" sz="1575"/>
              <a:t> </a:t>
            </a:r>
            <a:r>
              <a:rPr lang="2057" sz="1575"/>
              <a:t>000 written exams</a:t>
            </a:r>
          </a:p>
          <a:p>
            <a:pPr marL="170974" indent="-170974">
              <a:lnSpc>
                <a:spcPct val="100000"/>
              </a:lnSpc>
              <a:defRPr b="0" i="0"/>
            </a:pPr>
            <a:r>
              <a:rPr lang="2057" sz="1575"/>
              <a:t>35 % digital implementation</a:t>
            </a:r>
          </a:p>
          <a:p>
            <a:pPr marL="300038" indent="-170974">
              <a:lnSpc>
                <a:spcPct val="100000"/>
              </a:lnSpc>
              <a:defRPr b="0" i="0"/>
            </a:pPr>
            <a:endParaRPr lang="nb-NO" sz="1500"/>
          </a:p>
        </p:txBody>
      </p:sp>
      <p:grpSp>
        <p:nvGrpSpPr>
          <p:cNvPr id="4" name="Gruppe 3"/>
          <p:cNvGrpSpPr/>
          <p:nvPr/>
        </p:nvGrpSpPr>
        <p:grpSpPr>
          <a:xfrm>
            <a:off x="3281780" y="1460609"/>
            <a:ext cx="945255" cy="667130"/>
            <a:chOff x="4612171" y="3790070"/>
            <a:chExt cx="1260340" cy="889506"/>
          </a:xfrm>
        </p:grpSpPr>
        <p:sp>
          <p:nvSpPr>
            <p:cNvPr id="13" name="Avrundet rektangel 12"/>
            <p:cNvSpPr/>
            <p:nvPr/>
          </p:nvSpPr>
          <p:spPr>
            <a:xfrm>
              <a:off x="4612801" y="3790070"/>
              <a:ext cx="1259081" cy="889506"/>
            </a:xfrm>
            <a:prstGeom prst="roundRect">
              <a:avLst/>
            </a:prstGeom>
            <a:solidFill>
              <a:srgbClr val="0D4788"/>
            </a:solidFill>
            <a:ln w="127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b="0" i="0"/>
              </a:pPr>
              <a:endParaRPr lang="nb-NO" sz="1350"/>
            </a:p>
          </p:txBody>
        </p:sp>
        <p:sp>
          <p:nvSpPr>
            <p:cNvPr id="14" name="TekstSylinder 13"/>
            <p:cNvSpPr txBox="1"/>
            <p:nvPr/>
          </p:nvSpPr>
          <p:spPr>
            <a:xfrm>
              <a:off x="4612171" y="3859577"/>
              <a:ext cx="1260340" cy="769441"/>
            </a:xfrm>
            <a:prstGeom prst="rect">
              <a:avLst/>
            </a:prstGeom>
            <a:noFill/>
          </p:spPr>
          <p:txBody>
            <a:bodyPr wrap="square" rtlCol="0">
              <a:spAutoFit/>
            </a:bodyPr>
            <a:lstStyle/>
            <a:p>
              <a:pPr lvl="0" algn="ctr">
                <a:defRPr b="0" i="0"/>
              </a:pPr>
              <a:r>
                <a:rPr lang="2057" sz="1050">
                  <a:solidFill>
                    <a:schemeClr val="bg1"/>
                  </a:solidFill>
                </a:rPr>
                <a:t>Plan </a:t>
              </a:r>
              <a:br>
                <a:rPr lang="2057" sz="1050">
                  <a:solidFill>
                    <a:schemeClr val="bg1"/>
                  </a:solidFill>
                </a:rPr>
              </a:br>
              <a:r>
                <a:rPr lang="2057" sz="1050">
                  <a:solidFill>
                    <a:schemeClr val="bg1"/>
                  </a:solidFill>
                </a:rPr>
                <a:t>and </a:t>
              </a:r>
              <a:br>
                <a:rPr lang="2057" sz="1050">
                  <a:solidFill>
                    <a:schemeClr val="bg1"/>
                  </a:solidFill>
                </a:rPr>
              </a:br>
              <a:r>
                <a:rPr lang="2057" sz="1050">
                  <a:solidFill>
                    <a:schemeClr val="bg1"/>
                  </a:solidFill>
                </a:rPr>
                <a:t>prepare</a:t>
              </a:r>
            </a:p>
          </p:txBody>
        </p:sp>
      </p:grpSp>
      <p:grpSp>
        <p:nvGrpSpPr>
          <p:cNvPr id="22" name="Gruppe 21"/>
          <p:cNvGrpSpPr/>
          <p:nvPr/>
        </p:nvGrpSpPr>
        <p:grpSpPr>
          <a:xfrm>
            <a:off x="4297033" y="1460609"/>
            <a:ext cx="945255" cy="667130"/>
            <a:chOff x="4612171" y="3790070"/>
            <a:chExt cx="1260340" cy="889506"/>
          </a:xfrm>
        </p:grpSpPr>
        <p:sp>
          <p:nvSpPr>
            <p:cNvPr id="23" name="Avrundet rektangel 22"/>
            <p:cNvSpPr/>
            <p:nvPr/>
          </p:nvSpPr>
          <p:spPr>
            <a:xfrm>
              <a:off x="4612801" y="3790070"/>
              <a:ext cx="1259081" cy="889506"/>
            </a:xfrm>
            <a:prstGeom prst="roundRect">
              <a:avLst/>
            </a:prstGeom>
            <a:solidFill>
              <a:srgbClr val="0D4788"/>
            </a:solidFill>
            <a:ln w="127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b="0" i="0"/>
              </a:pPr>
              <a:endParaRPr lang="nb-NO" sz="1350"/>
            </a:p>
          </p:txBody>
        </p:sp>
        <p:sp>
          <p:nvSpPr>
            <p:cNvPr id="24" name="TekstSylinder 23"/>
            <p:cNvSpPr txBox="1"/>
            <p:nvPr/>
          </p:nvSpPr>
          <p:spPr>
            <a:xfrm>
              <a:off x="4612171" y="4056807"/>
              <a:ext cx="1260340" cy="338554"/>
            </a:xfrm>
            <a:prstGeom prst="rect">
              <a:avLst/>
            </a:prstGeom>
            <a:noFill/>
          </p:spPr>
          <p:txBody>
            <a:bodyPr wrap="square" rtlCol="0">
              <a:spAutoFit/>
            </a:bodyPr>
            <a:lstStyle/>
            <a:p>
              <a:pPr lvl="0" algn="ctr">
                <a:defRPr b="0" i="0"/>
              </a:pPr>
              <a:r>
                <a:rPr lang="2057" sz="1050">
                  <a:solidFill>
                    <a:schemeClr val="bg1"/>
                  </a:solidFill>
                </a:rPr>
                <a:t>Carry out</a:t>
              </a:r>
            </a:p>
          </p:txBody>
        </p:sp>
      </p:grpSp>
      <p:grpSp>
        <p:nvGrpSpPr>
          <p:cNvPr id="25" name="Gruppe 24"/>
          <p:cNvGrpSpPr/>
          <p:nvPr/>
        </p:nvGrpSpPr>
        <p:grpSpPr>
          <a:xfrm>
            <a:off x="6328401" y="1457451"/>
            <a:ext cx="945255" cy="667130"/>
            <a:chOff x="4612172" y="3790070"/>
            <a:chExt cx="1260340" cy="889506"/>
          </a:xfrm>
        </p:grpSpPr>
        <p:sp>
          <p:nvSpPr>
            <p:cNvPr id="26" name="Avrundet rektangel 25"/>
            <p:cNvSpPr/>
            <p:nvPr/>
          </p:nvSpPr>
          <p:spPr>
            <a:xfrm>
              <a:off x="4612801" y="3790070"/>
              <a:ext cx="1259081" cy="889506"/>
            </a:xfrm>
            <a:prstGeom prst="roundRect">
              <a:avLst/>
            </a:prstGeom>
            <a:solidFill>
              <a:srgbClr val="0D4788"/>
            </a:solidFill>
            <a:ln w="127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b="0" i="0"/>
              </a:pPr>
              <a:endParaRPr lang="nb-NO" sz="1350"/>
            </a:p>
          </p:txBody>
        </p:sp>
        <p:sp>
          <p:nvSpPr>
            <p:cNvPr id="27" name="TekstSylinder 26"/>
            <p:cNvSpPr txBox="1"/>
            <p:nvPr/>
          </p:nvSpPr>
          <p:spPr>
            <a:xfrm>
              <a:off x="4612172" y="3868545"/>
              <a:ext cx="1260340" cy="769441"/>
            </a:xfrm>
            <a:prstGeom prst="rect">
              <a:avLst/>
            </a:prstGeom>
            <a:noFill/>
          </p:spPr>
          <p:txBody>
            <a:bodyPr wrap="square" rtlCol="0">
              <a:spAutoFit/>
            </a:bodyPr>
            <a:lstStyle/>
            <a:p>
              <a:pPr lvl="0" algn="ctr">
                <a:defRPr b="0" i="0"/>
              </a:pPr>
              <a:r>
                <a:rPr lang="2057" sz="1050">
                  <a:solidFill>
                    <a:schemeClr val="bg1"/>
                  </a:solidFill>
                </a:rPr>
                <a:t>Process </a:t>
              </a:r>
              <a:br>
                <a:rPr lang="2057" sz="1050">
                  <a:solidFill>
                    <a:schemeClr val="bg1"/>
                  </a:solidFill>
                </a:rPr>
              </a:br>
              <a:r>
                <a:rPr lang="2057" sz="1050">
                  <a:solidFill>
                    <a:schemeClr val="bg1"/>
                  </a:solidFill>
                </a:rPr>
                <a:t>explanation</a:t>
              </a:r>
              <a:br>
                <a:rPr lang="2057" sz="1050">
                  <a:solidFill>
                    <a:schemeClr val="bg1"/>
                  </a:solidFill>
                </a:rPr>
              </a:br>
              <a:r>
                <a:rPr lang="2057" sz="1050">
                  <a:solidFill>
                    <a:schemeClr val="bg1"/>
                  </a:solidFill>
                </a:rPr>
                <a:t>/appeal</a:t>
              </a:r>
            </a:p>
          </p:txBody>
        </p:sp>
      </p:grpSp>
      <p:grpSp>
        <p:nvGrpSpPr>
          <p:cNvPr id="28" name="Gruppe 27"/>
          <p:cNvGrpSpPr/>
          <p:nvPr/>
        </p:nvGrpSpPr>
        <p:grpSpPr>
          <a:xfrm>
            <a:off x="5315214" y="1460609"/>
            <a:ext cx="945255" cy="667130"/>
            <a:chOff x="4612172" y="3790070"/>
            <a:chExt cx="1260340" cy="889506"/>
          </a:xfrm>
        </p:grpSpPr>
        <p:sp>
          <p:nvSpPr>
            <p:cNvPr id="29" name="Avrundet rektangel 28"/>
            <p:cNvSpPr/>
            <p:nvPr/>
          </p:nvSpPr>
          <p:spPr>
            <a:xfrm>
              <a:off x="4612801" y="3790070"/>
              <a:ext cx="1259081" cy="889506"/>
            </a:xfrm>
            <a:prstGeom prst="roundRect">
              <a:avLst/>
            </a:prstGeom>
            <a:solidFill>
              <a:srgbClr val="0D4788"/>
            </a:solidFill>
            <a:ln w="127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b="0" i="0"/>
              </a:pPr>
              <a:endParaRPr lang="nb-NO" sz="1350"/>
            </a:p>
          </p:txBody>
        </p:sp>
        <p:sp>
          <p:nvSpPr>
            <p:cNvPr id="30" name="TekstSylinder 29"/>
            <p:cNvSpPr txBox="1"/>
            <p:nvPr/>
          </p:nvSpPr>
          <p:spPr>
            <a:xfrm>
              <a:off x="4612172" y="4056807"/>
              <a:ext cx="1260340" cy="338554"/>
            </a:xfrm>
            <a:prstGeom prst="rect">
              <a:avLst/>
            </a:prstGeom>
            <a:noFill/>
          </p:spPr>
          <p:txBody>
            <a:bodyPr wrap="square" rtlCol="0">
              <a:spAutoFit/>
            </a:bodyPr>
            <a:lstStyle/>
            <a:p>
              <a:pPr lvl="0" algn="ctr">
                <a:defRPr b="0" i="0"/>
              </a:pPr>
              <a:r>
                <a:rPr lang="2057" sz="1050">
                  <a:solidFill>
                    <a:schemeClr val="bg1"/>
                  </a:solidFill>
                </a:rPr>
                <a:t>Grade</a:t>
              </a:r>
            </a:p>
          </p:txBody>
        </p:sp>
      </p:grpSp>
      <p:grpSp>
        <p:nvGrpSpPr>
          <p:cNvPr id="31" name="Gruppe 30"/>
          <p:cNvGrpSpPr/>
          <p:nvPr/>
        </p:nvGrpSpPr>
        <p:grpSpPr>
          <a:xfrm>
            <a:off x="7346582" y="1457451"/>
            <a:ext cx="945255" cy="667130"/>
            <a:chOff x="4612172" y="3790070"/>
            <a:chExt cx="1260340" cy="889506"/>
          </a:xfrm>
        </p:grpSpPr>
        <p:sp>
          <p:nvSpPr>
            <p:cNvPr id="32" name="Avrundet rektangel 31"/>
            <p:cNvSpPr/>
            <p:nvPr/>
          </p:nvSpPr>
          <p:spPr>
            <a:xfrm>
              <a:off x="4612801" y="3790070"/>
              <a:ext cx="1259081" cy="889506"/>
            </a:xfrm>
            <a:prstGeom prst="roundRect">
              <a:avLst/>
            </a:prstGeom>
            <a:solidFill>
              <a:srgbClr val="0D4788"/>
            </a:solidFill>
            <a:ln w="127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b="0" i="0"/>
              </a:pPr>
              <a:endParaRPr lang="nb-NO" sz="1350"/>
            </a:p>
          </p:txBody>
        </p:sp>
        <p:sp>
          <p:nvSpPr>
            <p:cNvPr id="33" name="TekstSylinder 32"/>
            <p:cNvSpPr txBox="1"/>
            <p:nvPr/>
          </p:nvSpPr>
          <p:spPr>
            <a:xfrm>
              <a:off x="4612172" y="3967161"/>
              <a:ext cx="1260340" cy="553997"/>
            </a:xfrm>
            <a:prstGeom prst="rect">
              <a:avLst/>
            </a:prstGeom>
            <a:noFill/>
          </p:spPr>
          <p:txBody>
            <a:bodyPr wrap="square" rtlCol="0">
              <a:spAutoFit/>
            </a:bodyPr>
            <a:lstStyle/>
            <a:p>
              <a:pPr lvl="0" algn="ctr">
                <a:defRPr b="0" i="0"/>
              </a:pPr>
              <a:r>
                <a:rPr lang="2057" sz="1050">
                  <a:solidFill>
                    <a:schemeClr val="bg1"/>
                  </a:solidFill>
                </a:rPr>
                <a:t>Finalize and archive</a:t>
              </a:r>
            </a:p>
          </p:txBody>
        </p:sp>
      </p:grpSp>
      <p:pic>
        <p:nvPicPr>
          <p:cNvPr id="5" name="Picture 5" descr="A group of people sitting in a chair in a room&#10;&#10;Description generated with very high confidence">
            <a:extLst>
              <a:ext uri="{FF2B5EF4-FFF2-40B4-BE49-F238E27FC236}">
                <a16:creationId xmlns:a16="http://schemas.microsoft.com/office/drawing/2014/main" id="{10BEE3DA-700A-408A-8D6D-99B4383959AC}"/>
              </a:ext>
            </a:extLst>
          </p:cNvPr>
          <p:cNvPicPr>
            <a:picLocks noChangeAspect="1"/>
          </p:cNvPicPr>
          <p:nvPr/>
        </p:nvPicPr>
        <p:blipFill>
          <a:blip r:embed="rId5"/>
          <a:stretch>
            <a:fillRect/>
          </a:stretch>
        </p:blipFill>
        <p:spPr>
          <a:xfrm>
            <a:off x="3338690" y="2647670"/>
            <a:ext cx="4061177" cy="2493993"/>
          </a:xfrm>
          <a:prstGeom prst="rect">
            <a:avLst/>
          </a:prstGeom>
        </p:spPr>
      </p:pic>
    </p:spTree>
    <p:extLst>
      <p:ext uri="{BB962C8B-B14F-4D97-AF65-F5344CB8AC3E}">
        <p14:creationId xmlns:p14="http://schemas.microsoft.com/office/powerpoint/2010/main" val="3345277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0-#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8" fill="hold" nodeType="afterEffect">
                                  <p:stCondLst>
                                    <p:cond delay="0"/>
                                  </p:stCondLst>
                                  <p:childTnLst>
                                    <p:set>
                                      <p:cBhvr>
                                        <p:cTn id="15" dur="1" fill="hold">
                                          <p:stCondLst>
                                            <p:cond delay="0"/>
                                          </p:stCondLst>
                                        </p:cTn>
                                        <p:tgtEl>
                                          <p:spTgt spid="22"/>
                                        </p:tgtEl>
                                        <p:attrNameLst>
                                          <p:attrName>style.visibility</p:attrName>
                                        </p:attrNameLst>
                                      </p:cBhvr>
                                      <p:to>
                                        <p:strVal val="visible"/>
                                      </p:to>
                                    </p:set>
                                    <p:anim calcmode="lin" valueType="num">
                                      <p:cBhvr additive="base">
                                        <p:cTn id="16" dur="500" fill="hold"/>
                                        <p:tgtEl>
                                          <p:spTgt spid="22"/>
                                        </p:tgtEl>
                                        <p:attrNameLst>
                                          <p:attrName>ppt_x</p:attrName>
                                        </p:attrNameLst>
                                      </p:cBhvr>
                                      <p:tavLst>
                                        <p:tav tm="0">
                                          <p:val>
                                            <p:strVal val="0-#ppt_w/2"/>
                                          </p:val>
                                        </p:tav>
                                        <p:tav tm="100000">
                                          <p:val>
                                            <p:strVal val="#ppt_x"/>
                                          </p:val>
                                        </p:tav>
                                      </p:tavLst>
                                    </p:anim>
                                    <p:anim calcmode="lin" valueType="num">
                                      <p:cBhvr additive="base">
                                        <p:cTn id="17" dur="500" fill="hold"/>
                                        <p:tgtEl>
                                          <p:spTgt spid="22"/>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 presetClass="entr" presetSubtype="8"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additive="base">
                                        <p:cTn id="21" dur="500" fill="hold"/>
                                        <p:tgtEl>
                                          <p:spTgt spid="28"/>
                                        </p:tgtEl>
                                        <p:attrNameLst>
                                          <p:attrName>ppt_x</p:attrName>
                                        </p:attrNameLst>
                                      </p:cBhvr>
                                      <p:tavLst>
                                        <p:tav tm="0">
                                          <p:val>
                                            <p:strVal val="0-#ppt_w/2"/>
                                          </p:val>
                                        </p:tav>
                                        <p:tav tm="100000">
                                          <p:val>
                                            <p:strVal val="#ppt_x"/>
                                          </p:val>
                                        </p:tav>
                                      </p:tavLst>
                                    </p:anim>
                                    <p:anim calcmode="lin" valueType="num">
                                      <p:cBhvr additive="base">
                                        <p:cTn id="22" dur="500" fill="hold"/>
                                        <p:tgtEl>
                                          <p:spTgt spid="28"/>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8" fill="hold"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500" fill="hold"/>
                                        <p:tgtEl>
                                          <p:spTgt spid="25"/>
                                        </p:tgtEl>
                                        <p:attrNameLst>
                                          <p:attrName>ppt_x</p:attrName>
                                        </p:attrNameLst>
                                      </p:cBhvr>
                                      <p:tavLst>
                                        <p:tav tm="0">
                                          <p:val>
                                            <p:strVal val="0-#ppt_w/2"/>
                                          </p:val>
                                        </p:tav>
                                        <p:tav tm="100000">
                                          <p:val>
                                            <p:strVal val="#ppt_x"/>
                                          </p:val>
                                        </p:tav>
                                      </p:tavLst>
                                    </p:anim>
                                    <p:anim calcmode="lin" valueType="num">
                                      <p:cBhvr additive="base">
                                        <p:cTn id="27" dur="500" fill="hold"/>
                                        <p:tgtEl>
                                          <p:spTgt spid="25"/>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2" presetClass="entr" presetSubtype="8" fill="hold" nodeType="after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additive="base">
                                        <p:cTn id="31" dur="500" fill="hold"/>
                                        <p:tgtEl>
                                          <p:spTgt spid="31"/>
                                        </p:tgtEl>
                                        <p:attrNameLst>
                                          <p:attrName>ppt_x</p:attrName>
                                        </p:attrNameLst>
                                      </p:cBhvr>
                                      <p:tavLst>
                                        <p:tav tm="0">
                                          <p:val>
                                            <p:strVal val="0-#ppt_w/2"/>
                                          </p:val>
                                        </p:tav>
                                        <p:tav tm="100000">
                                          <p:val>
                                            <p:strVal val="#ppt_x"/>
                                          </p:val>
                                        </p:tav>
                                      </p:tavLst>
                                    </p:anim>
                                    <p:anim calcmode="lin" valueType="num">
                                      <p:cBhvr additive="base">
                                        <p:cTn id="32" dur="500" fill="hold"/>
                                        <p:tgtEl>
                                          <p:spTgt spid="3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Bilde 23" descr="C:\Users\iasaeter\Downloads\NTNU DRIVE_logo 1.jpg"/>
          <p:cNvPicPr>
            <a:picLocks noChangeAspect="1"/>
          </p:cNvPicPr>
          <p:nvPr/>
        </p:nvPicPr>
        <p:blipFill>
          <a:blip r:embed="rId3">
            <a:extLst>
              <a:ext uri="{28A0092B-C50C-407E-A947-70E740481C1C}">
                <a14:useLocalDpi xmlns:a14="http://schemas.microsoft.com/office/drawing/2010/main"/>
              </a:ext>
            </a:extLst>
          </a:blip>
          <a:stretch/>
        </p:blipFill>
        <p:spPr>
          <a:xfrm>
            <a:off x="325129" y="241916"/>
            <a:ext cx="3894058" cy="1331367"/>
          </a:xfrm>
          <a:prstGeom prst="rect">
            <a:avLst/>
          </a:prstGeom>
          <a:noFill/>
          <a:ln>
            <a:noFill/>
          </a:ln>
          <a:extLst>
            <a:ext uri="{53640926-AAD7-44D8-BBD7-CCE9431645EC}">
              <a14:shadowObscured xmlns:a14="http://schemas.microsoft.com/office/drawing/2010/main"/>
            </a:ext>
          </a:extLst>
        </p:spPr>
      </p:pic>
      <p:sp>
        <p:nvSpPr>
          <p:cNvPr id="14" name="Tekstboks 2"/>
          <p:cNvSpPr txBox="1">
            <a:spLocks noChangeArrowheads="1"/>
          </p:cNvSpPr>
          <p:nvPr/>
        </p:nvSpPr>
        <p:spPr>
          <a:xfrm>
            <a:off x="292606" y="2861807"/>
            <a:ext cx="2798649" cy="1565298"/>
          </a:xfrm>
          <a:prstGeom prst="rect">
            <a:avLst/>
          </a:prstGeom>
          <a:solidFill>
            <a:srgbClr val="91A8C5">
              <a:alpha val="50000"/>
            </a:srgbClr>
          </a:solidFill>
          <a:ln>
            <a:noFill/>
          </a:ln>
        </p:spPr>
        <p:txBody>
          <a:bodyPr vert="horz" wrap="square" lIns="135000" tIns="135000" rIns="135000" bIns="135000" anchor="ctr" anchorCtr="0" compatLnSpc="1">
            <a:prstTxWarp prst="textNoShape">
              <a:avLst/>
            </a:prstTxWarp>
            <a:spAutoFit/>
          </a:bodyPr>
          <a:lstStyle/>
          <a:p>
            <a:pPr algn="ctr" eaLnBrk="0" fontAlgn="base" hangingPunct="0">
              <a:spcBef>
                <a:spcPct val="0"/>
              </a:spcBef>
              <a:spcAft>
                <a:spcPct val="0"/>
              </a:spcAft>
              <a:defRPr b="0" i="0"/>
            </a:pPr>
            <a:r>
              <a:rPr lang="2057" altLang="nb-NO" sz="1200" b="1">
                <a:latin typeface="Arial" panose="020B0604020202020204" pitchFamily="34" charset="0"/>
                <a:ea typeface="Times New Roman" panose="02020603050405020304" pitchFamily="18" charset="0"/>
                <a:cs typeface="Arial" panose="020B0604020202020204" pitchFamily="34" charset="0"/>
              </a:rPr>
              <a:t>NTNU MOOC</a:t>
            </a:r>
          </a:p>
          <a:p>
            <a:pPr algn="ctr" eaLnBrk="0" fontAlgn="base" hangingPunct="0">
              <a:spcBef>
                <a:spcPct val="0"/>
              </a:spcBef>
              <a:spcAft>
                <a:spcPct val="0"/>
              </a:spcAft>
              <a:defRPr b="0" i="0"/>
            </a:pPr>
            <a:r>
              <a:rPr lang="2057" altLang="nb-NO" sz="1200"/>
              <a:t>Develops teaching, technical and administrative support for educators who want to develop flexible online courses using MOOC (Massive Open Online Course) technologies at local, national and international level. </a:t>
            </a:r>
          </a:p>
        </p:txBody>
      </p:sp>
      <p:sp>
        <p:nvSpPr>
          <p:cNvPr id="15" name="Text Box 18"/>
          <p:cNvSpPr txBox="1">
            <a:spLocks noChangeArrowheads="1"/>
          </p:cNvSpPr>
          <p:nvPr/>
        </p:nvSpPr>
        <p:spPr>
          <a:xfrm>
            <a:off x="3291434" y="2861807"/>
            <a:ext cx="2691372" cy="1565298"/>
          </a:xfrm>
          <a:prstGeom prst="rect">
            <a:avLst/>
          </a:prstGeom>
          <a:solidFill>
            <a:srgbClr val="91A8C5">
              <a:alpha val="50000"/>
            </a:srgbClr>
          </a:solidFill>
          <a:ln>
            <a:noFill/>
          </a:ln>
        </p:spPr>
        <p:txBody>
          <a:bodyPr vert="horz" wrap="square" lIns="135000" tIns="135000" rIns="135000" bIns="135000" anchor="ctr" anchorCtr="0" compatLnSpc="1">
            <a:prstTxWarp prst="textNoShape">
              <a:avLst/>
            </a:prstTxWarp>
            <a:spAutoFit/>
          </a:bodyPr>
          <a:lstStyle/>
          <a:p>
            <a:pPr algn="ctr" eaLnBrk="0" fontAlgn="base" hangingPunct="0">
              <a:spcBef>
                <a:spcPct val="0"/>
              </a:spcBef>
              <a:spcAft>
                <a:spcPct val="0"/>
              </a:spcAft>
              <a:defRPr b="0" i="0"/>
            </a:pPr>
            <a:r>
              <a:rPr lang="2057" altLang="nb-NO" sz="1200" b="1">
                <a:latin typeface="Arial" panose="020B0604020202020204" pitchFamily="34" charset="0"/>
                <a:ea typeface="Times New Roman" panose="02020603050405020304" pitchFamily="18" charset="0"/>
                <a:cs typeface="Arial" panose="020B0604020202020204" pitchFamily="34" charset="0"/>
              </a:rPr>
              <a:t>NTNU IKU</a:t>
            </a:r>
          </a:p>
          <a:p>
            <a:pPr algn="ctr" eaLnBrk="0" fontAlgn="base" hangingPunct="0">
              <a:spcBef>
                <a:spcPct val="0"/>
              </a:spcBef>
              <a:spcAft>
                <a:spcPct val="0"/>
              </a:spcAft>
              <a:defRPr b="0" i="0"/>
            </a:pPr>
            <a:r>
              <a:rPr lang="2057" sz="1200"/>
              <a:t>Offers support and training to employee groups who want to develop teaching and study programmes systematically. IKU stands for internal skills development in Norwegian.</a:t>
            </a:r>
          </a:p>
        </p:txBody>
      </p:sp>
      <p:sp>
        <p:nvSpPr>
          <p:cNvPr id="16" name="Text Box 17"/>
          <p:cNvSpPr txBox="1">
            <a:spLocks noChangeArrowheads="1"/>
          </p:cNvSpPr>
          <p:nvPr/>
        </p:nvSpPr>
        <p:spPr>
          <a:xfrm>
            <a:off x="6182985" y="2861807"/>
            <a:ext cx="2691372" cy="1565298"/>
          </a:xfrm>
          <a:prstGeom prst="rect">
            <a:avLst/>
          </a:prstGeom>
          <a:solidFill>
            <a:srgbClr val="91A8C5">
              <a:alpha val="50000"/>
            </a:srgbClr>
          </a:solidFill>
          <a:ln>
            <a:noFill/>
          </a:ln>
        </p:spPr>
        <p:txBody>
          <a:bodyPr vert="horz" wrap="square" lIns="135000" tIns="135000" rIns="135000" bIns="135000" anchor="ctr" anchorCtr="0" compatLnSpc="1">
            <a:prstTxWarp prst="textNoShape">
              <a:avLst/>
            </a:prstTxWarp>
            <a:spAutoFit/>
          </a:bodyPr>
          <a:lstStyle/>
          <a:p>
            <a:pPr algn="ctr" eaLnBrk="0" fontAlgn="base" hangingPunct="0">
              <a:spcBef>
                <a:spcPct val="0"/>
              </a:spcBef>
              <a:spcAft>
                <a:spcPct val="0"/>
              </a:spcAft>
              <a:defRPr b="0" i="0"/>
            </a:pPr>
            <a:r>
              <a:rPr lang="2057" altLang="nb-NO" sz="1200" b="1">
                <a:latin typeface="Arial" panose="020B0604020202020204" pitchFamily="34" charset="0"/>
                <a:ea typeface="Times New Roman" panose="02020603050405020304" pitchFamily="18" charset="0"/>
                <a:cs typeface="Arial" panose="020B0604020202020204" pitchFamily="34" charset="0"/>
              </a:rPr>
              <a:t>NTNU BETA</a:t>
            </a:r>
          </a:p>
          <a:p>
            <a:pPr algn="ctr" eaLnBrk="0" fontAlgn="base" hangingPunct="0">
              <a:spcBef>
                <a:spcPct val="0"/>
              </a:spcBef>
              <a:spcAft>
                <a:spcPct val="0"/>
              </a:spcAft>
              <a:defRPr b="0" i="0"/>
            </a:pPr>
            <a:r>
              <a:rPr lang="2057" sz="1200"/>
              <a:t>Offers support and collaboration in innovation as well as learning technology and digital services. They will help you experiment and gain experience in the use of educational technology.</a:t>
            </a:r>
          </a:p>
        </p:txBody>
      </p:sp>
      <p:sp>
        <p:nvSpPr>
          <p:cNvPr id="18" name="Rectangle 24"/>
          <p:cNvSpPr>
            <a:spLocks noChangeArrowheads="1"/>
          </p:cNvSpPr>
          <p:nvPr/>
        </p:nvSpPr>
        <p:spPr>
          <a:xfrm>
            <a:off x="1410038" y="2259233"/>
            <a:ext cx="138564" cy="5886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anchor="ctr" anchorCtr="0" compatLnSpc="1">
            <a:prstTxWarp prst="textNoShape">
              <a:avLst/>
            </a:prstTxWarp>
            <a:spAutoFit/>
          </a:bodyPr>
          <a:lstStyle/>
          <a:p>
            <a:pPr eaLnBrk="0" fontAlgn="base" hangingPunct="0">
              <a:spcBef>
                <a:spcPct val="0"/>
              </a:spcBef>
              <a:spcAft>
                <a:spcPct val="0"/>
              </a:spcAft>
              <a:defRPr b="0" i="0"/>
            </a:pPr>
            <a:endParaRPr lang="2057" altLang="nb-NO" sz="1125" b="1">
              <a:latin typeface="Arial" panose="020B0604020202020204" pitchFamily="34" charset="0"/>
              <a:ea typeface="Calibri" panose="020F0502020204030204" pitchFamily="34" charset="0"/>
              <a:cs typeface="Arial" panose="020B0604020202020204" pitchFamily="34" charset="0"/>
            </a:endParaRPr>
          </a:p>
          <a:p>
            <a:pPr eaLnBrk="0" fontAlgn="base" hangingPunct="0">
              <a:spcBef>
                <a:spcPct val="0"/>
              </a:spcBef>
              <a:spcAft>
                <a:spcPct val="0"/>
              </a:spcAft>
              <a:defRPr b="0" i="0"/>
            </a:pPr>
            <a:br>
              <a:rPr lang="2057" altLang="nb-NO" sz="1125" b="1">
                <a:latin typeface="Arial" panose="020B0604020202020204" pitchFamily="34" charset="0"/>
                <a:ea typeface="Calibri" panose="020F0502020204030204" pitchFamily="34" charset="0"/>
                <a:cs typeface="Arial" panose="020B0604020202020204" pitchFamily="34" charset="0"/>
              </a:rPr>
            </a:br>
            <a:endParaRPr lang="2057" altLang="nb-NO" sz="1125" b="1">
              <a:latin typeface="Arial" panose="020B0604020202020204" pitchFamily="34" charset="0"/>
              <a:ea typeface="Calibri" panose="020F0502020204030204" pitchFamily="34" charset="0"/>
              <a:cs typeface="Arial" panose="020B0604020202020204" pitchFamily="34" charset="0"/>
            </a:endParaRPr>
          </a:p>
        </p:txBody>
      </p:sp>
      <p:sp>
        <p:nvSpPr>
          <p:cNvPr id="21" name="TekstSylinder 20"/>
          <p:cNvSpPr txBox="1"/>
          <p:nvPr/>
        </p:nvSpPr>
        <p:spPr>
          <a:xfrm>
            <a:off x="308271" y="1720103"/>
            <a:ext cx="4698858" cy="819455"/>
          </a:xfrm>
          <a:prstGeom prst="rect">
            <a:avLst/>
          </a:prstGeom>
          <a:noFill/>
        </p:spPr>
        <p:txBody>
          <a:bodyPr wrap="square" rtlCol="0">
            <a:spAutoFit/>
          </a:bodyPr>
          <a:lstStyle/>
          <a:p>
            <a:pPr eaLnBrk="0" fontAlgn="base" hangingPunct="0">
              <a:spcBef>
                <a:spcPct val="0"/>
              </a:spcBef>
              <a:spcAft>
                <a:spcPct val="0"/>
              </a:spcAft>
              <a:defRPr b="0" i="0"/>
            </a:pPr>
            <a:r>
              <a:rPr lang="2057" altLang="nb-NO" sz="1575" b="1">
                <a:latin typeface="Arial" panose="020B0604020202020204" pitchFamily="34" charset="0"/>
                <a:ea typeface="Calibri" panose="020F0502020204030204" pitchFamily="34" charset="0"/>
                <a:cs typeface="Arial" panose="020B0604020202020204" pitchFamily="34" charset="0"/>
              </a:rPr>
              <a:t>NTNU DRIVE </a:t>
            </a:r>
            <a:r>
              <a:rPr lang="2057" altLang="nb-NO" sz="1575">
                <a:latin typeface="Arial" panose="020B0604020202020204" pitchFamily="34" charset="0"/>
                <a:ea typeface="Calibri" panose="020F0502020204030204" pitchFamily="34" charset="0"/>
                <a:cs typeface="Arial" panose="020B0604020202020204" pitchFamily="34" charset="0"/>
              </a:rPr>
              <a:t>is a network of employees working with technology, teaching methods, change management and research in education  </a:t>
            </a:r>
          </a:p>
        </p:txBody>
      </p:sp>
      <p:pic>
        <p:nvPicPr>
          <p:cNvPr id="22" name="Bilde 21" descr="https://studntnu.sharepoint.com/sites/TeamSite/1639/_layouts/15/guestaccess.aspx?docid=10058412a57a9487ca532ab60d107310c&amp;authkey=ASQjqRdjcH95jKCr4Mo8rzQ"/>
          <p:cNvPicPr>
            <a:picLocks noChangeAspect="1"/>
          </p:cNvPicPr>
          <p:nvPr/>
        </p:nvPicPr>
        <p:blipFill>
          <a:blip r:embed="rId4">
            <a:extLst>
              <a:ext uri="{28A0092B-C50C-407E-A947-70E740481C1C}">
                <a14:useLocalDpi xmlns:a14="http://schemas.microsoft.com/office/drawing/2010/main"/>
              </a:ext>
            </a:extLst>
          </a:blip>
          <a:srcRect t="-547"/>
          <a:stretch/>
        </p:blipFill>
        <p:spPr>
          <a:xfrm>
            <a:off x="5292032" y="-13407"/>
            <a:ext cx="3851969" cy="2529881"/>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60337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0-#ppt_w/2"/>
                                          </p:val>
                                        </p:tav>
                                        <p:tav tm="100000">
                                          <p:val>
                                            <p:strVal val="#ppt_x"/>
                                          </p:val>
                                        </p:tav>
                                      </p:tavLst>
                                    </p:anim>
                                    <p:anim calcmode="lin" valueType="num">
                                      <p:cBhvr additive="base">
                                        <p:cTn id="8" dur="500" fill="hold"/>
                                        <p:tgtEl>
                                          <p:spTgt spid="1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additive="base">
                                        <p:cTn id="12" dur="500" fill="hold"/>
                                        <p:tgtEl>
                                          <p:spTgt spid="15"/>
                                        </p:tgtEl>
                                        <p:attrNameLst>
                                          <p:attrName>ppt_x</p:attrName>
                                        </p:attrNameLst>
                                      </p:cBhvr>
                                      <p:tavLst>
                                        <p:tav tm="0">
                                          <p:val>
                                            <p:strVal val="0-#ppt_w/2"/>
                                          </p:val>
                                        </p:tav>
                                        <p:tav tm="100000">
                                          <p:val>
                                            <p:strVal val="#ppt_x"/>
                                          </p:val>
                                        </p:tav>
                                      </p:tavLst>
                                    </p:anim>
                                    <p:anim calcmode="lin" valueType="num">
                                      <p:cBhvr additive="base">
                                        <p:cTn id="13" dur="500" fill="hold"/>
                                        <p:tgtEl>
                                          <p:spTgt spid="15"/>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500" fill="hold"/>
                                        <p:tgtEl>
                                          <p:spTgt spid="16"/>
                                        </p:tgtEl>
                                        <p:attrNameLst>
                                          <p:attrName>ppt_x</p:attrName>
                                        </p:attrNameLst>
                                      </p:cBhvr>
                                      <p:tavLst>
                                        <p:tav tm="0">
                                          <p:val>
                                            <p:strVal val="0-#ppt_w/2"/>
                                          </p:val>
                                        </p:tav>
                                        <p:tav tm="100000">
                                          <p:val>
                                            <p:strVal val="#ppt_x"/>
                                          </p:val>
                                        </p:tav>
                                      </p:tavLst>
                                    </p:anim>
                                    <p:anim calcmode="lin" valueType="num">
                                      <p:cBhvr additive="base">
                                        <p:cTn id="18" dur="5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282126" y="294300"/>
            <a:ext cx="8133688" cy="718200"/>
          </a:xfrm>
        </p:spPr>
        <p:txBody>
          <a:bodyPr>
            <a:normAutofit/>
          </a:bodyPr>
          <a:lstStyle/>
          <a:p>
            <a:pPr>
              <a:defRPr b="0" i="0"/>
            </a:pPr>
            <a:r>
              <a:rPr lang="2057" sz="3000"/>
              <a:t>Learning spaces</a:t>
            </a:r>
          </a:p>
        </p:txBody>
      </p:sp>
      <p:sp>
        <p:nvSpPr>
          <p:cNvPr id="3" name="Plassholder for innhold 2"/>
          <p:cNvSpPr>
            <a:spLocks noGrp="1"/>
          </p:cNvSpPr>
          <p:nvPr>
            <p:ph idx="1"/>
          </p:nvPr>
        </p:nvSpPr>
        <p:spPr>
          <a:xfrm>
            <a:off x="293629" y="1133258"/>
            <a:ext cx="8682824" cy="3263504"/>
          </a:xfrm>
        </p:spPr>
        <p:txBody>
          <a:bodyPr>
            <a:normAutofit/>
          </a:bodyPr>
          <a:lstStyle/>
          <a:p>
            <a:pPr defTabSz="685800">
              <a:spcBef>
                <a:spcPct val="0"/>
              </a:spcBef>
              <a:defRPr b="0" i="0"/>
            </a:pPr>
            <a:r>
              <a:rPr lang="2057" sz="1575"/>
              <a:t>Have an impact on forms of learning and interaction patterns</a:t>
            </a:r>
          </a:p>
          <a:p>
            <a:pPr defTabSz="685800">
              <a:spcBef>
                <a:spcPct val="0"/>
              </a:spcBef>
              <a:defRPr b="0" i="0"/>
            </a:pPr>
            <a:r>
              <a:rPr lang="2057" sz="1575"/>
              <a:t>Important tools for creating a good learning and working environment for students and staff</a:t>
            </a:r>
          </a:p>
        </p:txBody>
      </p:sp>
      <p:pic>
        <p:nvPicPr>
          <p:cNvPr id="12" name="Bilde 11"/>
          <p:cNvPicPr>
            <a:picLocks noChangeAspect="1"/>
          </p:cNvPicPr>
          <p:nvPr/>
        </p:nvPicPr>
        <p:blipFill>
          <a:blip r:embed="rId3">
            <a:extLst>
              <a:ext uri="{28A0092B-C50C-407E-A947-70E740481C1C}">
                <a14:useLocalDpi xmlns:a14="http://schemas.microsoft.com/office/drawing/2010/main"/>
              </a:ext>
            </a:extLst>
          </a:blip>
          <a:stretch/>
        </p:blipFill>
        <p:spPr>
          <a:xfrm>
            <a:off x="345883" y="2442199"/>
            <a:ext cx="2784420" cy="2107439"/>
          </a:xfrm>
          <a:prstGeom prst="rect">
            <a:avLst/>
          </a:prstGeom>
        </p:spPr>
      </p:pic>
      <p:pic>
        <p:nvPicPr>
          <p:cNvPr id="9" name="Bilde 8"/>
          <p:cNvPicPr>
            <a:picLocks noChangeAspect="1"/>
          </p:cNvPicPr>
          <p:nvPr/>
        </p:nvPicPr>
        <p:blipFill>
          <a:blip r:embed="rId4">
            <a:extLst>
              <a:ext uri="{28A0092B-C50C-407E-A947-70E740481C1C}">
                <a14:useLocalDpi xmlns:a14="http://schemas.microsoft.com/office/drawing/2010/main"/>
              </a:ext>
            </a:extLst>
          </a:blip>
          <a:stretch/>
        </p:blipFill>
        <p:spPr>
          <a:xfrm>
            <a:off x="3741399" y="2442199"/>
            <a:ext cx="5402601" cy="2701301"/>
          </a:xfrm>
          <a:prstGeom prst="rect">
            <a:avLst/>
          </a:prstGeom>
          <a:ln w="60325">
            <a:noFill/>
          </a:ln>
        </p:spPr>
      </p:pic>
      <p:sp>
        <p:nvSpPr>
          <p:cNvPr id="13" name="TekstSylinder 12"/>
          <p:cNvSpPr txBox="1"/>
          <p:nvPr/>
        </p:nvSpPr>
        <p:spPr>
          <a:xfrm>
            <a:off x="286333" y="2044443"/>
            <a:ext cx="7565580" cy="334707"/>
          </a:xfrm>
          <a:prstGeom prst="rect">
            <a:avLst/>
          </a:prstGeom>
          <a:noFill/>
        </p:spPr>
        <p:txBody>
          <a:bodyPr wrap="square" rtlCol="0">
            <a:spAutoFit/>
          </a:bodyPr>
          <a:lstStyle/>
          <a:p>
            <a:pPr>
              <a:defRPr b="0" i="0"/>
            </a:pPr>
            <a:r>
              <a:rPr lang="2057" sz="1575"/>
              <a:t>Lecture room R2 at NTNU’s Gløshaugen campus, before and after modernization</a:t>
            </a:r>
          </a:p>
        </p:txBody>
      </p:sp>
    </p:spTree>
    <p:extLst>
      <p:ext uri="{BB962C8B-B14F-4D97-AF65-F5344CB8AC3E}">
        <p14:creationId xmlns:p14="http://schemas.microsoft.com/office/powerpoint/2010/main" val="11066410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274877" y="133291"/>
            <a:ext cx="7999513" cy="718200"/>
          </a:xfrm>
        </p:spPr>
        <p:txBody>
          <a:bodyPr>
            <a:normAutofit/>
          </a:bodyPr>
          <a:lstStyle/>
          <a:p>
            <a:pPr>
              <a:defRPr b="0" i="0"/>
            </a:pPr>
            <a:r>
              <a:rPr lang="2057" sz="3000"/>
              <a:t>Learning spaces</a:t>
            </a:r>
          </a:p>
        </p:txBody>
      </p:sp>
      <p:pic>
        <p:nvPicPr>
          <p:cNvPr id="4" name="Bilde 3"/>
          <p:cNvPicPr>
            <a:picLocks noChangeAspect="1"/>
          </p:cNvPicPr>
          <p:nvPr/>
        </p:nvPicPr>
        <p:blipFill>
          <a:blip r:embed="rId3">
            <a:extLst>
              <a:ext uri="{28A0092B-C50C-407E-A947-70E740481C1C}">
                <a14:useLocalDpi xmlns:a14="http://schemas.microsoft.com/office/drawing/2010/main"/>
              </a:ext>
            </a:extLst>
          </a:blip>
          <a:stretch/>
        </p:blipFill>
        <p:spPr>
          <a:xfrm>
            <a:off x="348331" y="878252"/>
            <a:ext cx="2231033" cy="1489214"/>
          </a:xfrm>
          <a:prstGeom prst="rect">
            <a:avLst/>
          </a:prstGeom>
        </p:spPr>
      </p:pic>
      <p:pic>
        <p:nvPicPr>
          <p:cNvPr id="5" name="Bilde 4"/>
          <p:cNvPicPr>
            <a:picLocks noChangeAspect="1"/>
          </p:cNvPicPr>
          <p:nvPr/>
        </p:nvPicPr>
        <p:blipFill>
          <a:blip r:embed="rId4">
            <a:extLst>
              <a:ext uri="{28A0092B-C50C-407E-A947-70E740481C1C}">
                <a14:useLocalDpi xmlns:a14="http://schemas.microsoft.com/office/drawing/2010/main"/>
              </a:ext>
            </a:extLst>
          </a:blip>
          <a:stretch/>
        </p:blipFill>
        <p:spPr>
          <a:xfrm>
            <a:off x="3215568" y="878251"/>
            <a:ext cx="2241381" cy="1494254"/>
          </a:xfrm>
          <a:prstGeom prst="rect">
            <a:avLst/>
          </a:prstGeom>
        </p:spPr>
      </p:pic>
      <p:pic>
        <p:nvPicPr>
          <p:cNvPr id="6" name="Bilde 5"/>
          <p:cNvPicPr>
            <a:picLocks noChangeAspect="1"/>
          </p:cNvPicPr>
          <p:nvPr/>
        </p:nvPicPr>
        <p:blipFill>
          <a:blip r:embed="rId5">
            <a:extLst>
              <a:ext uri="{28A0092B-C50C-407E-A947-70E740481C1C}">
                <a14:useLocalDpi xmlns:a14="http://schemas.microsoft.com/office/drawing/2010/main"/>
              </a:ext>
            </a:extLst>
          </a:blip>
          <a:stretch/>
        </p:blipFill>
        <p:spPr>
          <a:xfrm>
            <a:off x="6045447" y="877188"/>
            <a:ext cx="2233822" cy="1489214"/>
          </a:xfrm>
          <a:prstGeom prst="rect">
            <a:avLst/>
          </a:prstGeom>
        </p:spPr>
      </p:pic>
      <p:pic>
        <p:nvPicPr>
          <p:cNvPr id="7" name="Bilde 6"/>
          <p:cNvPicPr>
            <a:picLocks noChangeAspect="1"/>
          </p:cNvPicPr>
          <p:nvPr/>
        </p:nvPicPr>
        <p:blipFill>
          <a:blip r:embed="rId6">
            <a:extLst>
              <a:ext uri="{28A0092B-C50C-407E-A947-70E740481C1C}">
                <a14:useLocalDpi xmlns:a14="http://schemas.microsoft.com/office/drawing/2010/main"/>
              </a:ext>
            </a:extLst>
          </a:blip>
          <a:stretch/>
        </p:blipFill>
        <p:spPr>
          <a:xfrm>
            <a:off x="348331" y="2789042"/>
            <a:ext cx="2250959" cy="1500639"/>
          </a:xfrm>
          <a:prstGeom prst="rect">
            <a:avLst/>
          </a:prstGeom>
        </p:spPr>
      </p:pic>
      <p:pic>
        <p:nvPicPr>
          <p:cNvPr id="8" name="Bilde 7"/>
          <p:cNvPicPr>
            <a:picLocks noChangeAspect="1"/>
          </p:cNvPicPr>
          <p:nvPr/>
        </p:nvPicPr>
        <p:blipFill>
          <a:blip r:embed="rId7">
            <a:extLst>
              <a:ext uri="{28A0092B-C50C-407E-A947-70E740481C1C}">
                <a14:useLocalDpi xmlns:a14="http://schemas.microsoft.com/office/drawing/2010/main"/>
              </a:ext>
            </a:extLst>
          </a:blip>
          <a:stretch/>
        </p:blipFill>
        <p:spPr>
          <a:xfrm>
            <a:off x="3205990" y="2789042"/>
            <a:ext cx="2250959" cy="1500639"/>
          </a:xfrm>
          <a:prstGeom prst="rect">
            <a:avLst/>
          </a:prstGeom>
        </p:spPr>
      </p:pic>
      <p:sp>
        <p:nvSpPr>
          <p:cNvPr id="9" name="TekstSylinder 8"/>
          <p:cNvSpPr txBox="1"/>
          <p:nvPr/>
        </p:nvSpPr>
        <p:spPr>
          <a:xfrm>
            <a:off x="274878" y="2421568"/>
            <a:ext cx="2525866" cy="276999"/>
          </a:xfrm>
          <a:prstGeom prst="rect">
            <a:avLst/>
          </a:prstGeom>
          <a:noFill/>
        </p:spPr>
        <p:txBody>
          <a:bodyPr wrap="square" rtlCol="0">
            <a:spAutoFit/>
          </a:bodyPr>
          <a:lstStyle/>
          <a:p>
            <a:pPr>
              <a:defRPr b="0" i="0"/>
            </a:pPr>
            <a:r>
              <a:rPr lang="2057" sz="1200"/>
              <a:t>R2 – Realfagsbygget, Gløshaugen</a:t>
            </a:r>
          </a:p>
        </p:txBody>
      </p:sp>
      <p:sp>
        <p:nvSpPr>
          <p:cNvPr id="10" name="TekstSylinder 9"/>
          <p:cNvSpPr txBox="1"/>
          <p:nvPr/>
        </p:nvSpPr>
        <p:spPr>
          <a:xfrm>
            <a:off x="3130960" y="2424060"/>
            <a:ext cx="1976247" cy="461665"/>
          </a:xfrm>
          <a:prstGeom prst="rect">
            <a:avLst/>
          </a:prstGeom>
          <a:noFill/>
        </p:spPr>
        <p:txBody>
          <a:bodyPr wrap="square" rtlCol="0">
            <a:spAutoFit/>
          </a:bodyPr>
          <a:lstStyle/>
          <a:p>
            <a:pPr>
              <a:defRPr b="0" i="0"/>
            </a:pPr>
            <a:r>
              <a:rPr lang="2057" sz="1200"/>
              <a:t>Sandkassa (Sandbox) – Dragvoll</a:t>
            </a:r>
          </a:p>
        </p:txBody>
      </p:sp>
      <p:sp>
        <p:nvSpPr>
          <p:cNvPr id="11" name="TekstSylinder 10"/>
          <p:cNvSpPr txBox="1"/>
          <p:nvPr/>
        </p:nvSpPr>
        <p:spPr>
          <a:xfrm>
            <a:off x="3138456" y="4336285"/>
            <a:ext cx="2565193" cy="276999"/>
          </a:xfrm>
          <a:prstGeom prst="rect">
            <a:avLst/>
          </a:prstGeom>
          <a:noFill/>
        </p:spPr>
        <p:txBody>
          <a:bodyPr wrap="square" rtlCol="0">
            <a:spAutoFit/>
          </a:bodyPr>
          <a:lstStyle/>
          <a:p>
            <a:pPr>
              <a:defRPr b="0" i="0"/>
            </a:pPr>
            <a:r>
              <a:rPr lang="2057" sz="1200"/>
              <a:t>U1 – Realfagsbygget Gløshaugen</a:t>
            </a:r>
          </a:p>
        </p:txBody>
      </p:sp>
      <p:sp>
        <p:nvSpPr>
          <p:cNvPr id="12" name="TekstSylinder 11"/>
          <p:cNvSpPr txBox="1"/>
          <p:nvPr/>
        </p:nvSpPr>
        <p:spPr>
          <a:xfrm>
            <a:off x="259753" y="4336285"/>
            <a:ext cx="2787548" cy="276999"/>
          </a:xfrm>
          <a:prstGeom prst="rect">
            <a:avLst/>
          </a:prstGeom>
          <a:noFill/>
        </p:spPr>
        <p:txBody>
          <a:bodyPr wrap="square" rtlCol="0">
            <a:spAutoFit/>
          </a:bodyPr>
          <a:lstStyle/>
          <a:p>
            <a:pPr>
              <a:defRPr b="0" i="0"/>
            </a:pPr>
            <a:r>
              <a:rPr lang="2057" sz="1200"/>
              <a:t>Koopen  – Elektrobygget, Gløshaugen</a:t>
            </a:r>
          </a:p>
        </p:txBody>
      </p:sp>
      <p:sp>
        <p:nvSpPr>
          <p:cNvPr id="13" name="TekstSylinder 12"/>
          <p:cNvSpPr txBox="1"/>
          <p:nvPr/>
        </p:nvSpPr>
        <p:spPr>
          <a:xfrm>
            <a:off x="5976034" y="2421568"/>
            <a:ext cx="2623945" cy="276999"/>
          </a:xfrm>
          <a:prstGeom prst="rect">
            <a:avLst/>
          </a:prstGeom>
          <a:noFill/>
        </p:spPr>
        <p:txBody>
          <a:bodyPr wrap="square" rtlCol="0">
            <a:spAutoFit/>
          </a:bodyPr>
          <a:lstStyle/>
          <a:p>
            <a:pPr>
              <a:defRPr b="0" i="0"/>
            </a:pPr>
            <a:r>
              <a:rPr lang="2057" sz="1200"/>
              <a:t>Smia – Sentralbygget, Gløshaugen</a:t>
            </a:r>
          </a:p>
        </p:txBody>
      </p:sp>
      <p:pic>
        <p:nvPicPr>
          <p:cNvPr id="1026" name="Picture 2" descr="https://www.ntnu.no/documents/1271490433/1278108366/VR_1.png/246f1d04-91e0-41ed-9f11-08ac67c02da1?t=1516629259443"/>
          <p:cNvPicPr>
            <a:picLocks noChangeAspect="1" noChangeArrowheads="1"/>
          </p:cNvPicPr>
          <p:nvPr/>
        </p:nvPicPr>
        <p:blipFill>
          <a:blip r:embed="rId8">
            <a:extLst>
              <a:ext uri="{28A0092B-C50C-407E-A947-70E740481C1C}">
                <a14:useLocalDpi xmlns:a14="http://schemas.microsoft.com/office/drawing/2010/main"/>
              </a:ext>
            </a:extLst>
          </a:blip>
          <a:stretch/>
        </p:blipFill>
        <p:spPr>
          <a:xfrm>
            <a:off x="6045447" y="2786424"/>
            <a:ext cx="2254885" cy="1503257"/>
          </a:xfrm>
          <a:prstGeom prst="rect">
            <a:avLst/>
          </a:prstGeom>
          <a:noFill/>
          <a:extLst>
            <a:ext uri="{909E8E84-426E-40DD-AFC4-6F175D3DCCD1}">
              <a14:hiddenFill xmlns:a14="http://schemas.microsoft.com/office/drawing/2010/main">
                <a:solidFill>
                  <a:srgbClr val="FFFFFF"/>
                </a:solidFill>
              </a14:hiddenFill>
            </a:ext>
          </a:extLst>
        </p:spPr>
      </p:pic>
      <p:sp>
        <p:nvSpPr>
          <p:cNvPr id="14" name="TekstSylinder 13"/>
          <p:cNvSpPr txBox="1"/>
          <p:nvPr/>
        </p:nvSpPr>
        <p:spPr>
          <a:xfrm>
            <a:off x="5988438" y="4336285"/>
            <a:ext cx="2708543" cy="276999"/>
          </a:xfrm>
          <a:prstGeom prst="rect">
            <a:avLst/>
          </a:prstGeom>
          <a:noFill/>
        </p:spPr>
        <p:txBody>
          <a:bodyPr wrap="square" rtlCol="0">
            <a:spAutoFit/>
          </a:bodyPr>
          <a:lstStyle/>
          <a:p>
            <a:pPr>
              <a:defRPr b="0" i="0"/>
            </a:pPr>
            <a:r>
              <a:rPr lang="2057" sz="1200"/>
              <a:t>VRLab – Dragvoll</a:t>
            </a:r>
          </a:p>
        </p:txBody>
      </p:sp>
    </p:spTree>
    <p:extLst>
      <p:ext uri="{BB962C8B-B14F-4D97-AF65-F5344CB8AC3E}">
        <p14:creationId xmlns:p14="http://schemas.microsoft.com/office/powerpoint/2010/main" val="15072916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1EB7C9DD-02D3-C748-84B6-7E8A52D0DCED}"/>
              </a:ext>
            </a:extLst>
          </p:cNvPr>
          <p:cNvSpPr txBox="1"/>
          <p:nvPr/>
        </p:nvSpPr>
        <p:spPr>
          <a:xfrm>
            <a:off x="6210607" y="4698241"/>
            <a:ext cx="2312375" cy="481835"/>
          </a:xfrm>
          <a:prstGeom prst="parallelogram">
            <a:avLst>
              <a:gd name="adj" fmla="val 14314"/>
            </a:avLst>
          </a:prstGeom>
          <a:noFill/>
        </p:spPr>
        <p:txBody>
          <a:bodyPr vert="horz" lIns="68580" tIns="34290" rIns="68580" bIns="34290" rtlCol="0" anchor="ctr">
            <a:noAutofit/>
          </a:bodyPr>
          <a:lstStyle>
            <a:lvl1pPr algn="l" defTabSz="914377" rtl="0" eaLnBrk="1" latinLnBrk="0" hangingPunct="1">
              <a:lnSpc>
                <a:spcPct val="90000"/>
              </a:lnSpc>
              <a:spcBef>
                <a:spcPct val="0"/>
              </a:spcBef>
              <a:buNone/>
              <a:defRPr sz="4400" kern="1200">
                <a:solidFill>
                  <a:schemeClr val="tx1"/>
                </a:solidFill>
                <a:latin typeface="Arial"/>
                <a:ea typeface="+mj-ea"/>
                <a:cs typeface="Arial"/>
              </a:defRPr>
            </a:lvl1pPr>
          </a:lstStyle>
          <a:p>
            <a:pPr algn="r">
              <a:defRPr b="0" i="0"/>
            </a:pPr>
            <a:r>
              <a:rPr lang="2057" sz="1500"/>
              <a:t>Multimedia Centre</a:t>
            </a:r>
          </a:p>
        </p:txBody>
      </p:sp>
      <p:sp>
        <p:nvSpPr>
          <p:cNvPr id="11" name="Rektangel 10">
            <a:extLst>
              <a:ext uri="{FF2B5EF4-FFF2-40B4-BE49-F238E27FC236}">
                <a16:creationId xmlns:a16="http://schemas.microsoft.com/office/drawing/2014/main" id="{7C9A6134-3684-D94B-B07A-75ECB19A7E1D}"/>
              </a:ext>
            </a:extLst>
          </p:cNvPr>
          <p:cNvSpPr/>
          <p:nvPr/>
        </p:nvSpPr>
        <p:spPr>
          <a:xfrm>
            <a:off x="0" y="267101"/>
            <a:ext cx="9144000" cy="4394566"/>
          </a:xfrm>
          <a:prstGeom prst="rect">
            <a:avLst/>
          </a:prstGeom>
          <a:solidFill>
            <a:schemeClr val="bg2">
              <a:lumMod val="90000"/>
            </a:schemeClr>
          </a:solidFill>
          <a:ln w="12700" cap="flat" algn="ctr">
            <a:noFill/>
            <a:prstDash val="solid"/>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defRPr b="0" i="0"/>
            </a:pPr>
            <a:endParaRPr lang="nb-NO" sz="1350"/>
          </a:p>
        </p:txBody>
      </p:sp>
      <p:pic>
        <p:nvPicPr>
          <p:cNvPr id="24" name="Bilde 23">
            <a:extLst>
              <a:ext uri="{FF2B5EF4-FFF2-40B4-BE49-F238E27FC236}">
                <a16:creationId xmlns:a16="http://schemas.microsoft.com/office/drawing/2014/main" id="{F8B259DC-B463-0445-8FF9-DBFFAFCB4BF6}"/>
              </a:ext>
            </a:extLst>
          </p:cNvPr>
          <p:cNvPicPr>
            <a:picLocks noChangeAspect="1"/>
          </p:cNvPicPr>
          <p:nvPr/>
        </p:nvPicPr>
        <p:blipFill>
          <a:blip r:embed="rId3">
            <a:extLst>
              <a:ext uri="{28A0092B-C50C-407E-A947-70E740481C1C}">
                <a14:useLocalDpi xmlns:a14="http://schemas.microsoft.com/office/drawing/2010/main"/>
              </a:ext>
            </a:extLst>
          </a:blip>
          <a:srcRect l="-1077" r="-3003"/>
          <a:stretch/>
        </p:blipFill>
        <p:spPr>
          <a:xfrm>
            <a:off x="-298174" y="397045"/>
            <a:ext cx="3074615" cy="4136457"/>
          </a:xfrm>
          <a:prstGeom prst="parallelogram">
            <a:avLst>
              <a:gd name="adj" fmla="val 9548"/>
            </a:avLst>
          </a:prstGeom>
        </p:spPr>
      </p:pic>
      <p:pic>
        <p:nvPicPr>
          <p:cNvPr id="8" name="Plassholder for innhold 7">
            <a:extLst>
              <a:ext uri="{FF2B5EF4-FFF2-40B4-BE49-F238E27FC236}">
                <a16:creationId xmlns:a16="http://schemas.microsoft.com/office/drawing/2014/main" id="{824AF12B-2973-EE46-90E4-E71BBB9A2711}"/>
              </a:ext>
            </a:extLst>
          </p:cNvPr>
          <p:cNvPicPr>
            <a:picLocks noGrp="1" noChangeAspect="1"/>
          </p:cNvPicPr>
          <p:nvPr>
            <p:ph idx="1"/>
          </p:nvPr>
        </p:nvPicPr>
        <p:blipFill>
          <a:blip r:embed="rId4">
            <a:extLst>
              <a:ext uri="{28A0092B-C50C-407E-A947-70E740481C1C}">
                <a14:useLocalDpi xmlns:a14="http://schemas.microsoft.com/office/drawing/2010/main"/>
              </a:ext>
            </a:extLst>
          </a:blip>
          <a:stretch/>
        </p:blipFill>
        <p:spPr>
          <a:xfrm>
            <a:off x="2440875" y="397045"/>
            <a:ext cx="3589514" cy="4136457"/>
          </a:xfrm>
          <a:prstGeom prst="parallelogram">
            <a:avLst>
              <a:gd name="adj" fmla="val 10604"/>
            </a:avLst>
          </a:prstGeom>
        </p:spPr>
      </p:pic>
      <p:sp>
        <p:nvSpPr>
          <p:cNvPr id="2" name="Title 1">
            <a:extLst>
              <a:ext uri="{FF2B5EF4-FFF2-40B4-BE49-F238E27FC236}">
                <a16:creationId xmlns:a16="http://schemas.microsoft.com/office/drawing/2014/main" id="{D9BC4603-0FC6-4AEA-AF90-0831DE5D3AA1}"/>
              </a:ext>
            </a:extLst>
          </p:cNvPr>
          <p:cNvSpPr>
            <a:spLocks noGrp="1"/>
          </p:cNvSpPr>
          <p:nvPr>
            <p:ph type="title"/>
          </p:nvPr>
        </p:nvSpPr>
        <p:spPr>
          <a:xfrm>
            <a:off x="343571" y="3990344"/>
            <a:ext cx="2071343" cy="318178"/>
          </a:xfrm>
          <a:prstGeom prst="parallelogram">
            <a:avLst>
              <a:gd name="adj" fmla="val 9890"/>
            </a:avLst>
          </a:prstGeom>
          <a:solidFill>
            <a:srgbClr val="00508E"/>
          </a:solidFill>
        </p:spPr>
        <p:txBody>
          <a:bodyPr anchor="ctr" anchorCtr="0">
            <a:noAutofit/>
          </a:bodyPr>
          <a:lstStyle/>
          <a:p>
            <a:pPr>
              <a:defRPr b="0" i="0"/>
            </a:pPr>
            <a:r>
              <a:rPr lang="2057" sz="1500" i="1">
                <a:solidFill>
                  <a:schemeClr val="bg1"/>
                </a:solidFill>
              </a:rPr>
              <a:t> Video production </a:t>
            </a:r>
          </a:p>
        </p:txBody>
      </p:sp>
      <p:sp>
        <p:nvSpPr>
          <p:cNvPr id="9" name="Title 1">
            <a:extLst>
              <a:ext uri="{FF2B5EF4-FFF2-40B4-BE49-F238E27FC236}">
                <a16:creationId xmlns:a16="http://schemas.microsoft.com/office/drawing/2014/main" id="{8E65104C-C174-FE44-9EED-04A796EB73E6}"/>
              </a:ext>
            </a:extLst>
          </p:cNvPr>
          <p:cNvSpPr txBox="1"/>
          <p:nvPr/>
        </p:nvSpPr>
        <p:spPr>
          <a:xfrm>
            <a:off x="2758485" y="3990344"/>
            <a:ext cx="2951128" cy="318178"/>
          </a:xfrm>
          <a:prstGeom prst="parallelogram">
            <a:avLst>
              <a:gd name="adj" fmla="val 9866"/>
            </a:avLst>
          </a:prstGeom>
          <a:solidFill>
            <a:srgbClr val="00509E"/>
          </a:solidFill>
        </p:spPr>
        <p:txBody>
          <a:bodyPr vert="horz" lIns="68580" tIns="34290" rIns="68580" bIns="34290" rtlCol="0" anchor="ctr">
            <a:noAutofit/>
          </a:bodyPr>
          <a:lstStyle>
            <a:lvl1pPr algn="l" defTabSz="914377" rtl="0" eaLnBrk="1" latinLnBrk="0" hangingPunct="1">
              <a:lnSpc>
                <a:spcPct val="90000"/>
              </a:lnSpc>
              <a:spcBef>
                <a:spcPct val="0"/>
              </a:spcBef>
              <a:buNone/>
              <a:defRPr sz="4400" kern="1200">
                <a:solidFill>
                  <a:schemeClr val="tx1"/>
                </a:solidFill>
                <a:latin typeface="Arial"/>
                <a:ea typeface="+mj-ea"/>
                <a:cs typeface="Arial"/>
              </a:defRPr>
            </a:lvl1pPr>
          </a:lstStyle>
          <a:p>
            <a:pPr>
              <a:defRPr b="0" i="0"/>
            </a:pPr>
            <a:r>
              <a:rPr lang="2057" sz="1500" i="1">
                <a:solidFill>
                  <a:schemeClr val="bg1"/>
                </a:solidFill>
              </a:rPr>
              <a:t>Experimental</a:t>
            </a:r>
            <a:r>
              <a:rPr lang="en-GB" sz="1500" i="1">
                <a:solidFill>
                  <a:schemeClr val="bg1"/>
                </a:solidFill>
              </a:rPr>
              <a:t> </a:t>
            </a:r>
            <a:r>
              <a:rPr lang="2057" sz="1500" i="1">
                <a:solidFill>
                  <a:schemeClr val="bg1"/>
                </a:solidFill>
              </a:rPr>
              <a:t>development</a:t>
            </a:r>
            <a:r>
              <a:rPr lang="2057" sz="1800" i="1">
                <a:solidFill>
                  <a:schemeClr val="bg1"/>
                </a:solidFill>
              </a:rPr>
              <a:t> </a:t>
            </a:r>
          </a:p>
        </p:txBody>
      </p:sp>
      <p:pic>
        <p:nvPicPr>
          <p:cNvPr id="15" name="Bilde 14">
            <a:extLst>
              <a:ext uri="{FF2B5EF4-FFF2-40B4-BE49-F238E27FC236}">
                <a16:creationId xmlns:a16="http://schemas.microsoft.com/office/drawing/2014/main" id="{80C77D92-A020-5948-8BFF-ED7BF7052DFB}"/>
              </a:ext>
            </a:extLst>
          </p:cNvPr>
          <p:cNvPicPr>
            <a:picLocks noChangeAspect="1"/>
          </p:cNvPicPr>
          <p:nvPr/>
        </p:nvPicPr>
        <p:blipFill>
          <a:blip r:embed="rId5">
            <a:extLst>
              <a:ext uri="{28A0092B-C50C-407E-A947-70E740481C1C}">
                <a14:useLocalDpi xmlns:a14="http://schemas.microsoft.com/office/drawing/2010/main"/>
              </a:ext>
            </a:extLst>
          </a:blip>
          <a:srcRect r="-1503"/>
          <a:stretch/>
        </p:blipFill>
        <p:spPr>
          <a:xfrm>
            <a:off x="5709613" y="397045"/>
            <a:ext cx="4031051" cy="4136457"/>
          </a:xfrm>
          <a:prstGeom prst="parallelogram">
            <a:avLst>
              <a:gd name="adj" fmla="val 10029"/>
            </a:avLst>
          </a:prstGeom>
        </p:spPr>
      </p:pic>
      <p:sp>
        <p:nvSpPr>
          <p:cNvPr id="14" name="Title 1">
            <a:extLst>
              <a:ext uri="{FF2B5EF4-FFF2-40B4-BE49-F238E27FC236}">
                <a16:creationId xmlns:a16="http://schemas.microsoft.com/office/drawing/2014/main" id="{5B9A7F5C-A50E-9943-AB90-44119C882B58}"/>
              </a:ext>
            </a:extLst>
          </p:cNvPr>
          <p:cNvSpPr txBox="1"/>
          <p:nvPr/>
        </p:nvSpPr>
        <p:spPr>
          <a:xfrm>
            <a:off x="7546454" y="3990343"/>
            <a:ext cx="1641462" cy="318179"/>
          </a:xfrm>
          <a:prstGeom prst="parallelogram">
            <a:avLst>
              <a:gd name="adj" fmla="val 9819"/>
            </a:avLst>
          </a:prstGeom>
          <a:solidFill>
            <a:srgbClr val="00508E"/>
          </a:solidFill>
        </p:spPr>
        <p:txBody>
          <a:bodyPr vert="horz" lIns="68580" tIns="34290" rIns="68580" bIns="34290" rtlCol="0" anchor="ctr">
            <a:noAutofit/>
          </a:bodyPr>
          <a:lstStyle>
            <a:lvl1pPr algn="l" defTabSz="914377" rtl="0" eaLnBrk="1" latinLnBrk="0" hangingPunct="1">
              <a:lnSpc>
                <a:spcPct val="90000"/>
              </a:lnSpc>
              <a:spcBef>
                <a:spcPct val="0"/>
              </a:spcBef>
              <a:buNone/>
              <a:defRPr sz="4400" kern="1200">
                <a:solidFill>
                  <a:schemeClr val="tx1"/>
                </a:solidFill>
                <a:latin typeface="Arial"/>
                <a:ea typeface="+mj-ea"/>
                <a:cs typeface="Arial"/>
              </a:defRPr>
            </a:lvl1pPr>
          </a:lstStyle>
          <a:p>
            <a:pPr>
              <a:defRPr b="0" i="0"/>
            </a:pPr>
            <a:r>
              <a:rPr lang="2057" sz="1500" i="1">
                <a:solidFill>
                  <a:schemeClr val="bg1"/>
                </a:solidFill>
              </a:rPr>
              <a:t>  Advice</a:t>
            </a:r>
          </a:p>
        </p:txBody>
      </p:sp>
      <p:sp>
        <p:nvSpPr>
          <p:cNvPr id="10" name="Parallellogram 9">
            <a:extLst>
              <a:ext uri="{FF2B5EF4-FFF2-40B4-BE49-F238E27FC236}">
                <a16:creationId xmlns:a16="http://schemas.microsoft.com/office/drawing/2014/main" id="{8AA4624C-DCD9-C445-B38C-D9CE14A2DC80}"/>
              </a:ext>
            </a:extLst>
          </p:cNvPr>
          <p:cNvSpPr/>
          <p:nvPr/>
        </p:nvSpPr>
        <p:spPr>
          <a:xfrm>
            <a:off x="5601763" y="332005"/>
            <a:ext cx="531086" cy="4250254"/>
          </a:xfrm>
          <a:prstGeom prst="parallelogram">
            <a:avLst>
              <a:gd name="adj" fmla="val 73907"/>
            </a:avLst>
          </a:prstGeom>
          <a:solidFill>
            <a:schemeClr val="bg2">
              <a:lumMod val="90000"/>
            </a:schemeClr>
          </a:solidFill>
          <a:ln w="127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b="0" i="0"/>
            </a:pPr>
            <a:endParaRPr lang="nb-NO" sz="1350"/>
          </a:p>
        </p:txBody>
      </p:sp>
      <p:sp>
        <p:nvSpPr>
          <p:cNvPr id="5" name="Parallellogram 4">
            <a:extLst>
              <a:ext uri="{FF2B5EF4-FFF2-40B4-BE49-F238E27FC236}">
                <a16:creationId xmlns:a16="http://schemas.microsoft.com/office/drawing/2014/main" id="{0C2D9A35-5C30-2047-83F9-F50434E23544}"/>
              </a:ext>
            </a:extLst>
          </p:cNvPr>
          <p:cNvSpPr/>
          <p:nvPr/>
        </p:nvSpPr>
        <p:spPr>
          <a:xfrm>
            <a:off x="2297897" y="332006"/>
            <a:ext cx="531086" cy="4250254"/>
          </a:xfrm>
          <a:prstGeom prst="parallelogram">
            <a:avLst>
              <a:gd name="adj" fmla="val 73907"/>
            </a:avLst>
          </a:prstGeom>
          <a:solidFill>
            <a:schemeClr val="bg2">
              <a:lumMod val="90000"/>
            </a:schemeClr>
          </a:solidFill>
          <a:ln w="127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b="0" i="0"/>
            </a:pPr>
            <a:endParaRPr lang="nb-NO" sz="1350"/>
          </a:p>
        </p:txBody>
      </p:sp>
    </p:spTree>
    <p:extLst>
      <p:ext uri="{BB962C8B-B14F-4D97-AF65-F5344CB8AC3E}">
        <p14:creationId xmlns:p14="http://schemas.microsoft.com/office/powerpoint/2010/main" val="13249411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e 7"/>
          <p:cNvPicPr>
            <a:picLocks noChangeAspect="1"/>
          </p:cNvPicPr>
          <p:nvPr/>
        </p:nvPicPr>
        <p:blipFill>
          <a:blip r:embed="rId3">
            <a:extLst>
              <a:ext uri="{28A0092B-C50C-407E-A947-70E740481C1C}">
                <a14:useLocalDpi xmlns:a14="http://schemas.microsoft.com/office/drawing/2010/main"/>
              </a:ext>
            </a:extLst>
          </a:blip>
          <a:stretch/>
        </p:blipFill>
        <p:spPr>
          <a:xfrm>
            <a:off x="5121613" y="-15551"/>
            <a:ext cx="4022387" cy="5159051"/>
          </a:xfrm>
          <a:prstGeom prst="rect">
            <a:avLst/>
          </a:prstGeom>
        </p:spPr>
      </p:pic>
      <p:sp>
        <p:nvSpPr>
          <p:cNvPr id="2" name="Plassholder for tekst 1"/>
          <p:cNvSpPr>
            <a:spLocks noGrp="1"/>
          </p:cNvSpPr>
          <p:nvPr>
            <p:ph type="body" sz="quarter" idx="10"/>
          </p:nvPr>
        </p:nvSpPr>
        <p:spPr>
          <a:xfrm>
            <a:off x="296597" y="292996"/>
            <a:ext cx="4716275" cy="574102"/>
          </a:xfrm>
        </p:spPr>
        <p:txBody>
          <a:bodyPr>
            <a:normAutofit fontScale="87500"/>
          </a:bodyPr>
          <a:lstStyle/>
          <a:p>
            <a:pPr>
              <a:defRPr b="0" i="0"/>
            </a:pPr>
            <a:r>
              <a:rPr lang="2057" sz="3000" b="0">
                <a:solidFill>
                  <a:prstClr val="black"/>
                </a:solidFill>
                <a:latin typeface="Arial"/>
                <a:ea typeface="+mj-ea"/>
                <a:cs typeface="Arial"/>
              </a:rPr>
              <a:t>Study programmes at NTNU</a:t>
            </a:r>
          </a:p>
        </p:txBody>
      </p:sp>
      <p:sp>
        <p:nvSpPr>
          <p:cNvPr id="4" name="Plassholder for tekst 3"/>
          <p:cNvSpPr>
            <a:spLocks noGrp="1"/>
          </p:cNvSpPr>
          <p:nvPr>
            <p:ph type="body" sz="quarter" idx="4294967295"/>
          </p:nvPr>
        </p:nvSpPr>
        <p:spPr>
          <a:xfrm>
            <a:off x="6424204" y="2328981"/>
            <a:ext cx="2221618" cy="294261"/>
          </a:xfrm>
        </p:spPr>
        <p:txBody>
          <a:bodyPr>
            <a:normAutofit fontScale="67500" lnSpcReduction="20000"/>
          </a:bodyPr>
          <a:lstStyle/>
          <a:p>
            <a:pPr marL="0" indent="0">
              <a:buNone/>
              <a:defRPr b="0" i="0"/>
            </a:pPr>
            <a:r>
              <a:rPr lang="2057"/>
              <a:t>Three university cities</a:t>
            </a:r>
          </a:p>
        </p:txBody>
      </p:sp>
      <p:sp>
        <p:nvSpPr>
          <p:cNvPr id="9" name="Plassholder for innhold 2"/>
          <p:cNvSpPr txBox="1"/>
          <p:nvPr/>
        </p:nvSpPr>
        <p:spPr>
          <a:xfrm>
            <a:off x="280449" y="867098"/>
            <a:ext cx="4558470" cy="3712377"/>
          </a:xfrm>
          <a:prstGeom prst="rect">
            <a:avLst/>
          </a:prstGeom>
        </p:spPr>
        <p:txBody>
          <a:bodyPr>
            <a:no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Arial"/>
                <a:ea typeface="+mn-ea"/>
                <a:cs typeface="Arial"/>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Arial"/>
                <a:ea typeface="+mn-ea"/>
                <a:cs typeface="Arial"/>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Arial"/>
                <a:ea typeface="+mn-ea"/>
                <a:cs typeface="Arial"/>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Arial"/>
                <a:ea typeface="+mn-ea"/>
                <a:cs typeface="Arial"/>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Arial"/>
                <a:ea typeface="+mn-ea"/>
                <a:cs typeface="Arial"/>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defRPr b="0" i="0"/>
            </a:pPr>
            <a:r>
              <a:rPr lang="2057" sz="1575"/>
              <a:t>Main profile in science and technology</a:t>
            </a:r>
          </a:p>
          <a:p>
            <a:pPr>
              <a:lnSpc>
                <a:spcPct val="150000"/>
              </a:lnSpc>
              <a:defRPr b="0" i="0"/>
            </a:pPr>
            <a:r>
              <a:rPr lang="2057" sz="1575"/>
              <a:t>Several professional programmes </a:t>
            </a:r>
          </a:p>
          <a:p>
            <a:pPr>
              <a:lnSpc>
                <a:spcPct val="100000"/>
              </a:lnSpc>
              <a:defRPr b="0" i="0"/>
            </a:pPr>
            <a:r>
              <a:rPr lang="2057" sz="1575"/>
              <a:t>Great academic breadth in the humanities, social sciences, economics, medicine, health sciences, educational science, architecture, entrepreneurship, art disciplines and artistic activities</a:t>
            </a:r>
          </a:p>
          <a:p>
            <a:pPr>
              <a:lnSpc>
                <a:spcPct val="100000"/>
              </a:lnSpc>
              <a:defRPr b="0" i="0"/>
            </a:pPr>
            <a:r>
              <a:rPr lang="2057" sz="1575"/>
              <a:t>Variety of continuing and further education opportunities</a:t>
            </a:r>
          </a:p>
          <a:p>
            <a:pPr>
              <a:lnSpc>
                <a:spcPct val="100000"/>
              </a:lnSpc>
              <a:defRPr b="0" i="0"/>
            </a:pPr>
            <a:r>
              <a:rPr lang="2057" sz="1575"/>
              <a:t>Programmes of study are developed in close partnership with business and the working world</a:t>
            </a:r>
          </a:p>
        </p:txBody>
      </p:sp>
    </p:spTree>
    <p:extLst>
      <p:ext uri="{BB962C8B-B14F-4D97-AF65-F5344CB8AC3E}">
        <p14:creationId xmlns:p14="http://schemas.microsoft.com/office/powerpoint/2010/main" val="3984143702"/>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e 4">
            <a:extLst>
              <a:ext uri="{FF2B5EF4-FFF2-40B4-BE49-F238E27FC236}">
                <a16:creationId xmlns:a16="http://schemas.microsoft.com/office/drawing/2014/main" id="{1266C0DB-BF14-2144-B4EC-8FBC8B48B902}"/>
              </a:ext>
            </a:extLst>
          </p:cNvPr>
          <p:cNvPicPr>
            <a:picLocks noChangeAspect="1"/>
          </p:cNvPicPr>
          <p:nvPr/>
        </p:nvPicPr>
        <p:blipFill>
          <a:blip r:embed="rId3">
            <a:extLst>
              <a:ext uri="{28A0092B-C50C-407E-A947-70E740481C1C}">
                <a14:useLocalDpi xmlns:a14="http://schemas.microsoft.com/office/drawing/2010/main"/>
              </a:ext>
            </a:extLst>
          </a:blip>
          <a:stretch/>
        </p:blipFill>
        <p:spPr>
          <a:xfrm>
            <a:off x="3133556" y="355305"/>
            <a:ext cx="5989190" cy="4683036"/>
          </a:xfrm>
          <a:prstGeom prst="rect">
            <a:avLst/>
          </a:prstGeom>
        </p:spPr>
      </p:pic>
      <p:sp>
        <p:nvSpPr>
          <p:cNvPr id="2" name="Tittel 1"/>
          <p:cNvSpPr>
            <a:spLocks noGrp="1"/>
          </p:cNvSpPr>
          <p:nvPr>
            <p:ph type="title"/>
          </p:nvPr>
        </p:nvSpPr>
        <p:spPr>
          <a:xfrm>
            <a:off x="300925" y="173276"/>
            <a:ext cx="4234500" cy="2262158"/>
          </a:xfrm>
        </p:spPr>
        <p:txBody>
          <a:bodyPr wrap="square">
            <a:spAutoFit/>
          </a:bodyPr>
          <a:lstStyle/>
          <a:p>
            <a:pPr>
              <a:lnSpc>
                <a:spcPct val="100000"/>
              </a:lnSpc>
              <a:defRPr b="0" i="0"/>
            </a:pPr>
            <a:r>
              <a:rPr lang="2057" sz="3000"/>
              <a:t>Pedagogical</a:t>
            </a:r>
            <a:r>
              <a:rPr lang="en-GB" sz="3000" dirty="0"/>
              <a:t> support and skills development</a:t>
            </a:r>
            <a:r>
              <a:rPr lang="en-GB" sz="2700" dirty="0"/>
              <a:t> </a:t>
            </a:r>
            <a:br>
              <a:rPr lang="2057" sz="2700"/>
            </a:br>
            <a:r>
              <a:rPr lang="en-GB" sz="2700" dirty="0"/>
              <a:t> </a:t>
            </a:r>
            <a:r>
              <a:rPr lang="2057" sz="2700"/>
              <a:t> </a:t>
            </a:r>
            <a:br>
              <a:rPr lang="2057" sz="2700"/>
            </a:br>
            <a:br>
              <a:rPr lang="2057" sz="2700"/>
            </a:br>
            <a:endParaRPr lang="2057" sz="2700"/>
          </a:p>
        </p:txBody>
      </p:sp>
      <p:sp>
        <p:nvSpPr>
          <p:cNvPr id="3" name="TextBox 2">
            <a:extLst>
              <a:ext uri="{FF2B5EF4-FFF2-40B4-BE49-F238E27FC236}">
                <a16:creationId xmlns:a16="http://schemas.microsoft.com/office/drawing/2014/main" id="{3F7D567C-7252-4AEA-A5F3-B3B8C2B337EE}"/>
              </a:ext>
            </a:extLst>
          </p:cNvPr>
          <p:cNvSpPr txBox="1"/>
          <p:nvPr/>
        </p:nvSpPr>
        <p:spPr>
          <a:xfrm>
            <a:off x="319403" y="1340767"/>
            <a:ext cx="3578087" cy="3231654"/>
          </a:xfrm>
          <a:prstGeom prst="rect">
            <a:avLst/>
          </a:prstGeom>
          <a:noFill/>
        </p:spPr>
        <p:txBody>
          <a:bodyPr wrap="square" rtlCol="0">
            <a:spAutoFit/>
          </a:bodyPr>
          <a:lstStyle/>
          <a:p>
            <a:r>
              <a:rPr lang="en-GB" sz="1200" dirty="0"/>
              <a:t>Learning Centre</a:t>
            </a:r>
          </a:p>
          <a:p>
            <a:r>
              <a:rPr lang="en-GB" sz="1200" dirty="0"/>
              <a:t>Guide, consulting, meeting places</a:t>
            </a:r>
          </a:p>
          <a:p>
            <a:r>
              <a:rPr lang="nb-NO" sz="1200" dirty="0"/>
              <a:t> </a:t>
            </a:r>
            <a:endParaRPr lang="en-GB" sz="1200" dirty="0"/>
          </a:p>
          <a:p>
            <a:r>
              <a:rPr lang="en-GB" sz="1200" dirty="0"/>
              <a:t>Uniped</a:t>
            </a:r>
          </a:p>
          <a:p>
            <a:r>
              <a:rPr lang="en-GB" sz="1200" dirty="0"/>
              <a:t>Multimedia Centre</a:t>
            </a:r>
          </a:p>
          <a:p>
            <a:r>
              <a:rPr lang="en-GB" sz="1200" dirty="0"/>
              <a:t>AV service</a:t>
            </a:r>
          </a:p>
          <a:p>
            <a:r>
              <a:rPr lang="en-GB" sz="1200" dirty="0"/>
              <a:t>IT Division</a:t>
            </a:r>
          </a:p>
          <a:p>
            <a:r>
              <a:rPr lang="en-GB" sz="1200" dirty="0"/>
              <a:t>Others</a:t>
            </a:r>
          </a:p>
          <a:p>
            <a:r>
              <a:rPr lang="en-GB" sz="1200" dirty="0"/>
              <a:t>HR</a:t>
            </a:r>
          </a:p>
          <a:p>
            <a:r>
              <a:rPr lang="en-GB" sz="1200" dirty="0"/>
              <a:t>Comm. division</a:t>
            </a:r>
          </a:p>
          <a:p>
            <a:r>
              <a:rPr lang="en-GB" sz="1200" dirty="0"/>
              <a:t>Property</a:t>
            </a:r>
          </a:p>
          <a:p>
            <a:r>
              <a:rPr lang="en-GB" sz="1200" dirty="0"/>
              <a:t>Universal / Special needs</a:t>
            </a:r>
          </a:p>
          <a:p>
            <a:r>
              <a:rPr lang="en-GB" sz="1200" dirty="0"/>
              <a:t>University Library</a:t>
            </a:r>
          </a:p>
          <a:p>
            <a:r>
              <a:rPr lang="nb-NO" sz="1200" dirty="0"/>
              <a:t> </a:t>
            </a:r>
            <a:endParaRPr lang="en-GB" sz="1200" dirty="0"/>
          </a:p>
          <a:p>
            <a:r>
              <a:rPr lang="en-GB" sz="1200" dirty="0"/>
              <a:t>Strategic initiatives</a:t>
            </a:r>
          </a:p>
          <a:p>
            <a:r>
              <a:rPr lang="nb-NO" sz="1200" dirty="0"/>
              <a:t> </a:t>
            </a:r>
            <a:endParaRPr lang="en-GB" sz="1200" dirty="0"/>
          </a:p>
          <a:p>
            <a:r>
              <a:rPr lang="en-GB" sz="1200" dirty="0"/>
              <a:t>Learning network</a:t>
            </a:r>
          </a:p>
        </p:txBody>
      </p:sp>
    </p:spTree>
    <p:extLst>
      <p:ext uri="{BB962C8B-B14F-4D97-AF65-F5344CB8AC3E}">
        <p14:creationId xmlns:p14="http://schemas.microsoft.com/office/powerpoint/2010/main" val="4309475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306622" y="363297"/>
            <a:ext cx="7886700" cy="798581"/>
          </a:xfrm>
        </p:spPr>
        <p:txBody>
          <a:bodyPr>
            <a:noAutofit/>
          </a:bodyPr>
          <a:lstStyle/>
          <a:p>
            <a:pPr>
              <a:defRPr b="0" i="0"/>
            </a:pPr>
            <a:r>
              <a:rPr lang="2057" sz="3000"/>
              <a:t>Core skills in university teaching </a:t>
            </a:r>
            <a:br>
              <a:rPr lang="2057" sz="3000"/>
            </a:br>
            <a:r>
              <a:rPr lang="2057" sz="3000"/>
              <a:t>– development and pilot of new model</a:t>
            </a:r>
          </a:p>
        </p:txBody>
      </p:sp>
      <p:pic>
        <p:nvPicPr>
          <p:cNvPr id="6" name="Plassholder for innhold 5" descr="Figur rapport"/>
          <p:cNvPicPr>
            <a:picLocks noGrp="1"/>
          </p:cNvPicPr>
          <p:nvPr>
            <p:ph idx="1"/>
          </p:nvPr>
        </p:nvPicPr>
        <p:blipFill>
          <a:blip r:embed="rId3">
            <a:extLst>
              <a:ext uri="{28A0092B-C50C-407E-A947-70E740481C1C}">
                <a14:useLocalDpi xmlns:a14="http://schemas.microsoft.com/office/drawing/2010/main"/>
              </a:ext>
            </a:extLst>
          </a:blip>
          <a:stretch/>
        </p:blipFill>
        <p:spPr>
          <a:xfrm>
            <a:off x="2767054" y="1258294"/>
            <a:ext cx="6376947" cy="3519677"/>
          </a:xfrm>
          <a:prstGeom prst="rect">
            <a:avLst/>
          </a:prstGeom>
          <a:noFill/>
          <a:ln>
            <a:noFill/>
          </a:ln>
        </p:spPr>
      </p:pic>
      <p:sp>
        <p:nvSpPr>
          <p:cNvPr id="5" name="TekstSylinder 4"/>
          <p:cNvSpPr txBox="1"/>
          <p:nvPr/>
        </p:nvSpPr>
        <p:spPr>
          <a:xfrm>
            <a:off x="306622" y="1629938"/>
            <a:ext cx="2838967" cy="1338828"/>
          </a:xfrm>
          <a:prstGeom prst="rect">
            <a:avLst/>
          </a:prstGeom>
          <a:noFill/>
        </p:spPr>
        <p:txBody>
          <a:bodyPr wrap="square" rtlCol="0">
            <a:spAutoFit/>
          </a:bodyPr>
          <a:lstStyle/>
          <a:p>
            <a:pPr>
              <a:defRPr b="0" i="0"/>
            </a:pPr>
            <a:r>
              <a:rPr lang="2057" sz="1350"/>
              <a:t>New model for core skills in university teaching that will replace today’s programme (Pedup).</a:t>
            </a:r>
          </a:p>
          <a:p>
            <a:pPr>
              <a:defRPr b="0" i="0"/>
            </a:pPr>
            <a:r>
              <a:rPr lang="2057" sz="1350"/>
              <a:t> </a:t>
            </a:r>
          </a:p>
          <a:p>
            <a:pPr>
              <a:defRPr b="0" i="0"/>
            </a:pPr>
            <a:r>
              <a:rPr lang="2057" sz="1350"/>
              <a:t>The model will be tested in a pilot in 2018-2020.</a:t>
            </a:r>
          </a:p>
        </p:txBody>
      </p:sp>
      <p:sp>
        <p:nvSpPr>
          <p:cNvPr id="4" name="TextBox 3">
            <a:extLst>
              <a:ext uri="{FF2B5EF4-FFF2-40B4-BE49-F238E27FC236}">
                <a16:creationId xmlns:a16="http://schemas.microsoft.com/office/drawing/2014/main" id="{C0D7218A-DC05-48CD-8CC1-07AB28556CB3}"/>
              </a:ext>
            </a:extLst>
          </p:cNvPr>
          <p:cNvSpPr txBox="1"/>
          <p:nvPr/>
        </p:nvSpPr>
        <p:spPr>
          <a:xfrm>
            <a:off x="1726105" y="3342750"/>
            <a:ext cx="1510747" cy="1107996"/>
          </a:xfrm>
          <a:prstGeom prst="rect">
            <a:avLst/>
          </a:prstGeom>
          <a:noFill/>
        </p:spPr>
        <p:txBody>
          <a:bodyPr wrap="square" rtlCol="0">
            <a:spAutoFit/>
          </a:bodyPr>
          <a:lstStyle/>
          <a:p>
            <a:r>
              <a:rPr lang="en-GB" sz="1050"/>
              <a:t>PHASE 1 (20 hours) </a:t>
            </a:r>
          </a:p>
          <a:p>
            <a:r>
              <a:rPr lang="en-GB" sz="1050"/>
              <a:t>MAPPING, ANCHORING; development dialogue and peer mentoring</a:t>
            </a:r>
          </a:p>
          <a:p>
            <a:endParaRPr lang="en-GB" sz="1350"/>
          </a:p>
        </p:txBody>
      </p:sp>
      <p:sp>
        <p:nvSpPr>
          <p:cNvPr id="7" name="TextBox 6">
            <a:extLst>
              <a:ext uri="{FF2B5EF4-FFF2-40B4-BE49-F238E27FC236}">
                <a16:creationId xmlns:a16="http://schemas.microsoft.com/office/drawing/2014/main" id="{B4BB2E99-357D-4399-A9E7-9D05AC1404D9}"/>
              </a:ext>
            </a:extLst>
          </p:cNvPr>
          <p:cNvSpPr txBox="1"/>
          <p:nvPr/>
        </p:nvSpPr>
        <p:spPr>
          <a:xfrm>
            <a:off x="3338553" y="1930140"/>
            <a:ext cx="1510747" cy="1148841"/>
          </a:xfrm>
          <a:prstGeom prst="rect">
            <a:avLst/>
          </a:prstGeom>
          <a:noFill/>
        </p:spPr>
        <p:txBody>
          <a:bodyPr wrap="square" rtlCol="0">
            <a:spAutoFit/>
          </a:bodyPr>
          <a:lstStyle/>
          <a:p>
            <a:r>
              <a:rPr lang="en-GB" sz="788" dirty="0"/>
              <a:t>PHASE 2 (40 hours)</a:t>
            </a:r>
          </a:p>
          <a:p>
            <a:r>
              <a:rPr lang="en-GB" sz="788" dirty="0"/>
              <a:t>INTRODUCTION </a:t>
            </a:r>
          </a:p>
          <a:p>
            <a:r>
              <a:rPr lang="en-GB" sz="788" dirty="0"/>
              <a:t>topics on teaching and supervision;</a:t>
            </a:r>
          </a:p>
          <a:p>
            <a:r>
              <a:rPr lang="en-GB" sz="788" dirty="0"/>
              <a:t>planning, implementation, assessment and development</a:t>
            </a:r>
          </a:p>
          <a:p>
            <a:endParaRPr lang="en-GB" sz="1350" dirty="0"/>
          </a:p>
        </p:txBody>
      </p:sp>
      <p:sp>
        <p:nvSpPr>
          <p:cNvPr id="8" name="TextBox 7">
            <a:extLst>
              <a:ext uri="{FF2B5EF4-FFF2-40B4-BE49-F238E27FC236}">
                <a16:creationId xmlns:a16="http://schemas.microsoft.com/office/drawing/2014/main" id="{3E5124BA-87AD-49B2-A0F0-89BABBEC507E}"/>
              </a:ext>
            </a:extLst>
          </p:cNvPr>
          <p:cNvSpPr txBox="1"/>
          <p:nvPr/>
        </p:nvSpPr>
        <p:spPr>
          <a:xfrm>
            <a:off x="5317435" y="3964285"/>
            <a:ext cx="1510747" cy="1391343"/>
          </a:xfrm>
          <a:prstGeom prst="rect">
            <a:avLst/>
          </a:prstGeom>
          <a:noFill/>
        </p:spPr>
        <p:txBody>
          <a:bodyPr wrap="square" rtlCol="0">
            <a:spAutoFit/>
          </a:bodyPr>
          <a:lstStyle/>
          <a:p>
            <a:r>
              <a:rPr lang="en-GB" sz="788" dirty="0"/>
              <a:t>PHASE 3 (40 hours)</a:t>
            </a:r>
          </a:p>
          <a:p>
            <a:r>
              <a:rPr lang="en-GB" sz="788" dirty="0"/>
              <a:t>SPECIALIZATION; opportunity to specialize by taking part in two elective modules developed by various academic environments at NTNU (2O+20 hours), or in relevant external programmes</a:t>
            </a:r>
          </a:p>
          <a:p>
            <a:endParaRPr lang="en-GB" sz="1350" dirty="0"/>
          </a:p>
        </p:txBody>
      </p:sp>
      <p:sp>
        <p:nvSpPr>
          <p:cNvPr id="9" name="TextBox 8">
            <a:extLst>
              <a:ext uri="{FF2B5EF4-FFF2-40B4-BE49-F238E27FC236}">
                <a16:creationId xmlns:a16="http://schemas.microsoft.com/office/drawing/2014/main" id="{7AC3A653-2921-42EB-BC93-16BDCD063619}"/>
              </a:ext>
            </a:extLst>
          </p:cNvPr>
          <p:cNvSpPr txBox="1"/>
          <p:nvPr/>
        </p:nvSpPr>
        <p:spPr>
          <a:xfrm>
            <a:off x="6600576" y="3258256"/>
            <a:ext cx="1510747" cy="1148841"/>
          </a:xfrm>
          <a:prstGeom prst="rect">
            <a:avLst/>
          </a:prstGeom>
          <a:noFill/>
        </p:spPr>
        <p:txBody>
          <a:bodyPr wrap="square" rtlCol="0">
            <a:spAutoFit/>
          </a:bodyPr>
          <a:lstStyle/>
          <a:p>
            <a:r>
              <a:rPr lang="en-GB" sz="788"/>
              <a:t>PHASE 4 (80 hours)</a:t>
            </a:r>
          </a:p>
          <a:p>
            <a:r>
              <a:rPr lang="en-GB" sz="788"/>
              <a:t>DEVELOPMENT;</a:t>
            </a:r>
          </a:p>
          <a:p>
            <a:r>
              <a:rPr lang="en-GB" sz="788"/>
              <a:t>planning, justification, implementation and evaluation of work in experimental development</a:t>
            </a:r>
          </a:p>
          <a:p>
            <a:r>
              <a:rPr lang="nb-NO" sz="788"/>
              <a:t> </a:t>
            </a:r>
            <a:endParaRPr lang="en-GB" sz="788"/>
          </a:p>
          <a:p>
            <a:endParaRPr lang="en-GB" sz="1350"/>
          </a:p>
        </p:txBody>
      </p:sp>
      <p:sp>
        <p:nvSpPr>
          <p:cNvPr id="14" name="TextBox 13">
            <a:extLst>
              <a:ext uri="{FF2B5EF4-FFF2-40B4-BE49-F238E27FC236}">
                <a16:creationId xmlns:a16="http://schemas.microsoft.com/office/drawing/2014/main" id="{E8F40414-38DA-4397-BC4B-5C11758DFD5A}"/>
              </a:ext>
            </a:extLst>
          </p:cNvPr>
          <p:cNvSpPr txBox="1"/>
          <p:nvPr/>
        </p:nvSpPr>
        <p:spPr>
          <a:xfrm>
            <a:off x="7534431" y="1067283"/>
            <a:ext cx="1510747" cy="1148841"/>
          </a:xfrm>
          <a:prstGeom prst="rect">
            <a:avLst/>
          </a:prstGeom>
          <a:noFill/>
        </p:spPr>
        <p:txBody>
          <a:bodyPr wrap="square" rtlCol="0">
            <a:spAutoFit/>
          </a:bodyPr>
          <a:lstStyle/>
          <a:p>
            <a:r>
              <a:rPr lang="en-GB" sz="788"/>
              <a:t>PHASE 5 (20 hours) </a:t>
            </a:r>
          </a:p>
          <a:p>
            <a:r>
              <a:rPr lang="en-GB" sz="788"/>
              <a:t>DOCUMENTATION AND DISSEMINATION; sharing with participants in the programme, as well as in the academic community or conferences</a:t>
            </a:r>
          </a:p>
          <a:p>
            <a:endParaRPr lang="en-GB" sz="1350"/>
          </a:p>
        </p:txBody>
      </p:sp>
    </p:spTree>
    <p:extLst>
      <p:ext uri="{BB962C8B-B14F-4D97-AF65-F5344CB8AC3E}">
        <p14:creationId xmlns:p14="http://schemas.microsoft.com/office/powerpoint/2010/main" val="5547763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337500" y="139251"/>
            <a:ext cx="7886700" cy="718200"/>
          </a:xfrm>
        </p:spPr>
        <p:txBody>
          <a:bodyPr>
            <a:normAutofit/>
          </a:bodyPr>
          <a:lstStyle/>
          <a:p>
            <a:pPr>
              <a:defRPr b="0" i="0"/>
            </a:pPr>
            <a:r>
              <a:rPr lang="en-GB" sz="3000"/>
              <a:t>Pedagogical</a:t>
            </a:r>
            <a:r>
              <a:rPr lang="2057" sz="3000"/>
              <a:t> merit systems</a:t>
            </a:r>
          </a:p>
        </p:txBody>
      </p:sp>
      <p:pic>
        <p:nvPicPr>
          <p:cNvPr id="4" name="Bilde 3"/>
          <p:cNvPicPr>
            <a:picLocks noChangeAspect="1"/>
          </p:cNvPicPr>
          <p:nvPr/>
        </p:nvPicPr>
        <p:blipFill>
          <a:blip r:embed="rId3">
            <a:extLst>
              <a:ext uri="{28A0092B-C50C-407E-A947-70E740481C1C}">
                <a14:useLocalDpi xmlns:a14="http://schemas.microsoft.com/office/drawing/2010/main"/>
              </a:ext>
            </a:extLst>
          </a:blip>
          <a:stretch/>
        </p:blipFill>
        <p:spPr>
          <a:xfrm rot="1078722">
            <a:off x="6348142" y="449719"/>
            <a:ext cx="2185916" cy="2814034"/>
          </a:xfrm>
          <a:prstGeom prst="rect">
            <a:avLst/>
          </a:prstGeom>
          <a:ln w="19050">
            <a:solidFill>
              <a:schemeClr val="tx1"/>
            </a:solidFill>
          </a:ln>
        </p:spPr>
      </p:pic>
      <p:pic>
        <p:nvPicPr>
          <p:cNvPr id="6" name="Bilde 5"/>
          <p:cNvPicPr>
            <a:picLocks noChangeAspect="1"/>
          </p:cNvPicPr>
          <p:nvPr/>
        </p:nvPicPr>
        <p:blipFill>
          <a:blip r:embed="rId4">
            <a:extLst>
              <a:ext uri="{28A0092B-C50C-407E-A947-70E740481C1C}">
                <a14:useLocalDpi xmlns:a14="http://schemas.microsoft.com/office/drawing/2010/main"/>
              </a:ext>
            </a:extLst>
          </a:blip>
          <a:stretch/>
        </p:blipFill>
        <p:spPr>
          <a:xfrm rot="20744764">
            <a:off x="526185" y="1165416"/>
            <a:ext cx="2070263" cy="2820361"/>
          </a:xfrm>
          <a:prstGeom prst="rect">
            <a:avLst/>
          </a:prstGeom>
          <a:ln w="19050">
            <a:solidFill>
              <a:schemeClr val="tx1"/>
            </a:solidFill>
          </a:ln>
        </p:spPr>
      </p:pic>
      <p:pic>
        <p:nvPicPr>
          <p:cNvPr id="5" name="Bilde 4"/>
          <p:cNvPicPr>
            <a:picLocks noChangeAspect="1"/>
          </p:cNvPicPr>
          <p:nvPr/>
        </p:nvPicPr>
        <p:blipFill>
          <a:blip r:embed="rId5">
            <a:extLst>
              <a:ext uri="{28A0092B-C50C-407E-A947-70E740481C1C}">
                <a14:useLocalDpi xmlns:a14="http://schemas.microsoft.com/office/drawing/2010/main"/>
              </a:ext>
            </a:extLst>
          </a:blip>
          <a:stretch/>
        </p:blipFill>
        <p:spPr>
          <a:xfrm>
            <a:off x="2313041" y="1696698"/>
            <a:ext cx="4704461" cy="2506055"/>
          </a:xfrm>
          <a:prstGeom prst="rect">
            <a:avLst/>
          </a:prstGeom>
          <a:ln w="19050">
            <a:solidFill>
              <a:schemeClr val="tx1"/>
            </a:solidFill>
          </a:ln>
        </p:spPr>
      </p:pic>
      <p:sp>
        <p:nvSpPr>
          <p:cNvPr id="8" name="TekstSylinder 7"/>
          <p:cNvSpPr txBox="1"/>
          <p:nvPr/>
        </p:nvSpPr>
        <p:spPr>
          <a:xfrm>
            <a:off x="2224043" y="4272358"/>
            <a:ext cx="5937847" cy="461665"/>
          </a:xfrm>
          <a:prstGeom prst="rect">
            <a:avLst/>
          </a:prstGeom>
          <a:noFill/>
        </p:spPr>
        <p:txBody>
          <a:bodyPr wrap="square" rtlCol="0" anchor="t">
            <a:spAutoFit/>
          </a:bodyPr>
          <a:lstStyle/>
          <a:p>
            <a:pPr>
              <a:defRPr b="0" i="0"/>
            </a:pPr>
            <a:r>
              <a:rPr lang="2057" sz="1200"/>
              <a:t>NTNU wants to raise the status of teaching through initiatives including recognition and reward of skilled teachers. In January 2018, 9 teachers received merit awards.</a:t>
            </a:r>
          </a:p>
        </p:txBody>
      </p:sp>
    </p:spTree>
    <p:extLst>
      <p:ext uri="{BB962C8B-B14F-4D97-AF65-F5344CB8AC3E}">
        <p14:creationId xmlns:p14="http://schemas.microsoft.com/office/powerpoint/2010/main" val="39644616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Bilde 35"/>
          <p:cNvPicPr>
            <a:picLocks noChangeAspect="1"/>
          </p:cNvPicPr>
          <p:nvPr/>
        </p:nvPicPr>
        <p:blipFill>
          <a:blip r:embed="rId3">
            <a:extLst>
              <a:ext uri="{28A0092B-C50C-407E-A947-70E740481C1C}">
                <a14:useLocalDpi xmlns:a14="http://schemas.microsoft.com/office/drawing/2010/main"/>
              </a:ext>
            </a:extLst>
          </a:blip>
          <a:stretch/>
        </p:blipFill>
        <p:spPr>
          <a:xfrm>
            <a:off x="0" y="963034"/>
            <a:ext cx="9144000" cy="3689253"/>
          </a:xfrm>
          <a:prstGeom prst="rect">
            <a:avLst/>
          </a:prstGeom>
        </p:spPr>
      </p:pic>
      <p:sp>
        <p:nvSpPr>
          <p:cNvPr id="14" name="Rektangel 13"/>
          <p:cNvSpPr/>
          <p:nvPr/>
        </p:nvSpPr>
        <p:spPr>
          <a:xfrm>
            <a:off x="0" y="961295"/>
            <a:ext cx="9144000" cy="3690992"/>
          </a:xfrm>
          <a:prstGeom prst="rect">
            <a:avLst/>
          </a:prstGeom>
          <a:solidFill>
            <a:schemeClr val="tx1">
              <a:alpha val="40000"/>
            </a:schemeClr>
          </a:solidFill>
          <a:ln w="127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b="0" i="0"/>
            </a:pPr>
            <a:endParaRPr lang="nb-NO" sz="1350"/>
          </a:p>
        </p:txBody>
      </p:sp>
      <p:sp>
        <p:nvSpPr>
          <p:cNvPr id="5" name="Likebent trekant 4"/>
          <p:cNvSpPr/>
          <p:nvPr/>
        </p:nvSpPr>
        <p:spPr>
          <a:xfrm rot="10800000">
            <a:off x="4021406" y="2313991"/>
            <a:ext cx="1494497" cy="755953"/>
          </a:xfrm>
          <a:prstGeom prst="triangle">
            <a:avLst/>
          </a:prstGeom>
          <a:gradFill>
            <a:gsLst>
              <a:gs pos="0">
                <a:schemeClr val="tx1">
                  <a:lumMod val="75000"/>
                  <a:lumOff val="25000"/>
                </a:schemeClr>
              </a:gs>
              <a:gs pos="100000">
                <a:schemeClr val="tx2">
                  <a:alpha val="40000"/>
                </a:schemeClr>
              </a:gs>
            </a:gsLst>
          </a:gradFill>
          <a:ln w="6350" cap="flat" algn="ctr">
            <a:solidFill>
              <a:schemeClr val="bg1"/>
            </a:solidFill>
            <a:prstDash val="solid"/>
          </a:ln>
        </p:spPr>
        <p:style>
          <a:lnRef idx="1">
            <a:schemeClr val="accent1"/>
          </a:lnRef>
          <a:fillRef idx="3">
            <a:schemeClr val="accent1"/>
          </a:fillRef>
          <a:effectRef idx="2">
            <a:schemeClr val="accent1"/>
          </a:effectRef>
          <a:fontRef idx="minor">
            <a:schemeClr val="lt1"/>
          </a:fontRef>
        </p:style>
        <p:txBody>
          <a:bodyPr vert="vert270" rtlCol="0" anchor="ctr"/>
          <a:lstStyle/>
          <a:p>
            <a:pPr algn="ctr">
              <a:defRPr b="0" i="0"/>
            </a:pPr>
            <a:endParaRPr lang="nb-NO" sz="1350"/>
          </a:p>
        </p:txBody>
      </p:sp>
      <p:sp>
        <p:nvSpPr>
          <p:cNvPr id="6" name="Ellipse 5"/>
          <p:cNvSpPr/>
          <p:nvPr/>
        </p:nvSpPr>
        <p:spPr>
          <a:xfrm>
            <a:off x="182084" y="4235980"/>
            <a:ext cx="316706" cy="316706"/>
          </a:xfrm>
          <a:prstGeom prst="ellipse">
            <a:avLst/>
          </a:prstGeom>
          <a:solidFill>
            <a:schemeClr val="bg1"/>
          </a:solidFill>
          <a:ln w="6350" cap="flat" algn="ctr">
            <a:solidFill>
              <a:schemeClr val="bg1">
                <a:lumMod val="85000"/>
              </a:schemeClr>
            </a:solidFill>
            <a:prstDash val="solid"/>
          </a:ln>
        </p:spPr>
        <p:style>
          <a:lnRef idx="1">
            <a:schemeClr val="accent1"/>
          </a:lnRef>
          <a:fillRef idx="3">
            <a:schemeClr val="accent1"/>
          </a:fillRef>
          <a:effectRef idx="2">
            <a:schemeClr val="accent1"/>
          </a:effectRef>
          <a:fontRef idx="minor">
            <a:schemeClr val="lt1"/>
          </a:fontRef>
        </p:style>
        <p:txBody>
          <a:bodyPr rtlCol="0" anchor="ctr"/>
          <a:lstStyle/>
          <a:p>
            <a:pPr algn="ctr">
              <a:defRPr b="0" i="0"/>
            </a:pPr>
            <a:endParaRPr lang="nb-NO" sz="1350"/>
          </a:p>
        </p:txBody>
      </p:sp>
      <p:pic>
        <p:nvPicPr>
          <p:cNvPr id="7" name="Bilde 6"/>
          <p:cNvPicPr>
            <a:picLocks noChangeAspect="1"/>
          </p:cNvPicPr>
          <p:nvPr/>
        </p:nvPicPr>
        <p:blipFill>
          <a:blip r:embed="rId4">
            <a:extLst>
              <a:ext uri="{28A0092B-C50C-407E-A947-70E740481C1C}">
                <a14:useLocalDpi xmlns:a14="http://schemas.microsoft.com/office/drawing/2010/main"/>
              </a:ext>
            </a:extLst>
          </a:blip>
          <a:stretch/>
        </p:blipFill>
        <p:spPr>
          <a:xfrm>
            <a:off x="245358" y="4311733"/>
            <a:ext cx="189820" cy="205913"/>
          </a:xfrm>
          <a:prstGeom prst="rect">
            <a:avLst/>
          </a:prstGeom>
        </p:spPr>
      </p:pic>
      <p:sp>
        <p:nvSpPr>
          <p:cNvPr id="8" name="Ellipse 7"/>
          <p:cNvSpPr/>
          <p:nvPr/>
        </p:nvSpPr>
        <p:spPr>
          <a:xfrm>
            <a:off x="571933" y="4235980"/>
            <a:ext cx="316706" cy="316706"/>
          </a:xfrm>
          <a:prstGeom prst="ellipse">
            <a:avLst/>
          </a:prstGeom>
          <a:solidFill>
            <a:schemeClr val="bg1"/>
          </a:solidFill>
          <a:ln w="6350" cap="flat" algn="ctr">
            <a:solidFill>
              <a:schemeClr val="bg1">
                <a:lumMod val="85000"/>
              </a:schemeClr>
            </a:solidFill>
            <a:prstDash val="solid"/>
          </a:ln>
        </p:spPr>
        <p:style>
          <a:lnRef idx="1">
            <a:schemeClr val="accent1"/>
          </a:lnRef>
          <a:fillRef idx="3">
            <a:schemeClr val="accent1"/>
          </a:fillRef>
          <a:effectRef idx="2">
            <a:schemeClr val="accent1"/>
          </a:effectRef>
          <a:fontRef idx="minor">
            <a:schemeClr val="lt1"/>
          </a:fontRef>
        </p:style>
        <p:txBody>
          <a:bodyPr rtlCol="0" anchor="ctr"/>
          <a:lstStyle/>
          <a:p>
            <a:pPr algn="ctr">
              <a:defRPr b="0" i="0"/>
            </a:pPr>
            <a:endParaRPr lang="nb-NO" sz="1350"/>
          </a:p>
        </p:txBody>
      </p:sp>
      <p:pic>
        <p:nvPicPr>
          <p:cNvPr id="9" name="Bilde 8"/>
          <p:cNvPicPr>
            <a:picLocks noChangeAspect="1"/>
          </p:cNvPicPr>
          <p:nvPr/>
        </p:nvPicPr>
        <p:blipFill>
          <a:blip r:embed="rId5">
            <a:extLst>
              <a:ext uri="{28A0092B-C50C-407E-A947-70E740481C1C}">
                <a14:useLocalDpi xmlns:a14="http://schemas.microsoft.com/office/drawing/2010/main"/>
              </a:ext>
            </a:extLst>
          </a:blip>
          <a:stretch/>
        </p:blipFill>
        <p:spPr>
          <a:xfrm>
            <a:off x="629244" y="4305770"/>
            <a:ext cx="189820" cy="205913"/>
          </a:xfrm>
          <a:prstGeom prst="rect">
            <a:avLst/>
          </a:prstGeom>
        </p:spPr>
      </p:pic>
      <p:sp>
        <p:nvSpPr>
          <p:cNvPr id="10" name="Ellipse 9"/>
          <p:cNvSpPr/>
          <p:nvPr/>
        </p:nvSpPr>
        <p:spPr>
          <a:xfrm>
            <a:off x="974026" y="4235980"/>
            <a:ext cx="316706" cy="316706"/>
          </a:xfrm>
          <a:prstGeom prst="ellipse">
            <a:avLst/>
          </a:prstGeom>
          <a:solidFill>
            <a:schemeClr val="bg1"/>
          </a:solidFill>
          <a:ln w="6350" cap="flat" algn="ctr">
            <a:solidFill>
              <a:schemeClr val="bg1">
                <a:lumMod val="85000"/>
              </a:schemeClr>
            </a:solidFill>
            <a:prstDash val="solid"/>
          </a:ln>
        </p:spPr>
        <p:style>
          <a:lnRef idx="1">
            <a:schemeClr val="accent1"/>
          </a:lnRef>
          <a:fillRef idx="3">
            <a:schemeClr val="accent1"/>
          </a:fillRef>
          <a:effectRef idx="2">
            <a:schemeClr val="accent1"/>
          </a:effectRef>
          <a:fontRef idx="minor">
            <a:schemeClr val="lt1"/>
          </a:fontRef>
        </p:style>
        <p:txBody>
          <a:bodyPr rtlCol="0" anchor="ctr"/>
          <a:lstStyle/>
          <a:p>
            <a:pPr algn="ctr">
              <a:defRPr b="0" i="0"/>
            </a:pPr>
            <a:endParaRPr lang="nb-NO" sz="1350"/>
          </a:p>
        </p:txBody>
      </p:sp>
      <p:pic>
        <p:nvPicPr>
          <p:cNvPr id="11" name="Bilde 10"/>
          <p:cNvPicPr>
            <a:picLocks noChangeAspect="1"/>
          </p:cNvPicPr>
          <p:nvPr/>
        </p:nvPicPr>
        <p:blipFill>
          <a:blip r:embed="rId6">
            <a:extLst>
              <a:ext uri="{28A0092B-C50C-407E-A947-70E740481C1C}">
                <a14:useLocalDpi xmlns:a14="http://schemas.microsoft.com/office/drawing/2010/main"/>
              </a:ext>
            </a:extLst>
          </a:blip>
          <a:stretch/>
        </p:blipFill>
        <p:spPr>
          <a:xfrm>
            <a:off x="1025373" y="4305770"/>
            <a:ext cx="189820" cy="205913"/>
          </a:xfrm>
          <a:prstGeom prst="rect">
            <a:avLst/>
          </a:prstGeom>
        </p:spPr>
      </p:pic>
      <p:pic>
        <p:nvPicPr>
          <p:cNvPr id="12" name="Bilde 11"/>
          <p:cNvPicPr/>
          <p:nvPr/>
        </p:nvPicPr>
        <p:blipFill>
          <a:blip r:embed="rId7">
            <a:extLst>
              <a:ext uri="{28A0092B-C50C-407E-A947-70E740481C1C}">
                <a14:useLocalDpi xmlns:a14="http://schemas.microsoft.com/office/drawing/2010/main"/>
              </a:ext>
            </a:extLst>
          </a:blip>
          <a:stretch/>
        </p:blipFill>
        <p:spPr>
          <a:xfrm>
            <a:off x="1318751" y="1486391"/>
            <a:ext cx="1317600" cy="1287900"/>
          </a:xfrm>
          <a:prstGeom prst="rect">
            <a:avLst/>
          </a:prstGeom>
          <a:effectLst>
            <a:outerShdw blurRad="50800" dist="38100" dir="13500000" algn="br" rotWithShape="0">
              <a:prstClr val="black">
                <a:alpha val="40000"/>
              </a:prstClr>
            </a:outerShdw>
          </a:effectLst>
        </p:spPr>
      </p:pic>
      <p:pic>
        <p:nvPicPr>
          <p:cNvPr id="13" name="Bilde 12"/>
          <p:cNvPicPr>
            <a:picLocks noChangeAspect="1"/>
          </p:cNvPicPr>
          <p:nvPr/>
        </p:nvPicPr>
        <p:blipFill>
          <a:blip r:embed="rId8">
            <a:extLst>
              <a:ext uri="{28A0092B-C50C-407E-A947-70E740481C1C}">
                <a14:useLocalDpi xmlns:a14="http://schemas.microsoft.com/office/drawing/2010/main"/>
              </a:ext>
            </a:extLst>
          </a:blip>
          <a:srcRect t="-5303"/>
          <a:stretch/>
        </p:blipFill>
        <p:spPr>
          <a:xfrm>
            <a:off x="6639737" y="1486391"/>
            <a:ext cx="1317600" cy="1287829"/>
          </a:xfrm>
          <a:prstGeom prst="rect">
            <a:avLst/>
          </a:prstGeom>
          <a:effectLst>
            <a:outerShdw blurRad="50800" dist="38100" dir="13500000" algn="br" rotWithShape="0">
              <a:prstClr val="black">
                <a:alpha val="40000"/>
              </a:prstClr>
            </a:outerShdw>
          </a:effectLst>
        </p:spPr>
      </p:pic>
      <p:cxnSp>
        <p:nvCxnSpPr>
          <p:cNvPr id="17" name="Rett pil 16"/>
          <p:cNvCxnSpPr/>
          <p:nvPr/>
        </p:nvCxnSpPr>
        <p:spPr>
          <a:xfrm>
            <a:off x="3850645" y="1723174"/>
            <a:ext cx="1836017" cy="0"/>
          </a:xfrm>
          <a:prstGeom prst="straightConnector1">
            <a:avLst/>
          </a:prstGeom>
          <a:ln w="22225" cap="flat" algn="ctr">
            <a:solidFill>
              <a:srgbClr val="F58025"/>
            </a:solidFill>
            <a:prstDash val="solid"/>
            <a:tailEnd type="triangle" w="lg" len="med"/>
          </a:ln>
        </p:spPr>
        <p:style>
          <a:lnRef idx="2">
            <a:schemeClr val="accent1"/>
          </a:lnRef>
          <a:fillRef idx="0">
            <a:schemeClr val="accent1"/>
          </a:fillRef>
          <a:effectRef idx="1">
            <a:schemeClr val="accent1"/>
          </a:effectRef>
          <a:fontRef idx="minor">
            <a:schemeClr val="tx1"/>
          </a:fontRef>
        </p:style>
      </p:cxnSp>
      <p:cxnSp>
        <p:nvCxnSpPr>
          <p:cNvPr id="18" name="Rett pil 17"/>
          <p:cNvCxnSpPr/>
          <p:nvPr/>
        </p:nvCxnSpPr>
        <p:spPr>
          <a:xfrm>
            <a:off x="3850645" y="2034901"/>
            <a:ext cx="1836017" cy="0"/>
          </a:xfrm>
          <a:prstGeom prst="straightConnector1">
            <a:avLst/>
          </a:prstGeom>
          <a:ln w="22225" cap="flat" algn="ctr">
            <a:solidFill>
              <a:srgbClr val="F58025"/>
            </a:solidFill>
            <a:prstDash val="solid"/>
            <a:headEnd type="triangle" w="lg" len="med"/>
            <a:tailEnd type="none" w="lg" len="med"/>
          </a:ln>
        </p:spPr>
        <p:style>
          <a:lnRef idx="2">
            <a:schemeClr val="accent1"/>
          </a:lnRef>
          <a:fillRef idx="0">
            <a:schemeClr val="accent1"/>
          </a:fillRef>
          <a:effectRef idx="1">
            <a:schemeClr val="accent1"/>
          </a:effectRef>
          <a:fontRef idx="minor">
            <a:schemeClr val="tx1"/>
          </a:fontRef>
        </p:style>
      </p:cxnSp>
      <p:cxnSp>
        <p:nvCxnSpPr>
          <p:cNvPr id="41" name="Rett linje 40"/>
          <p:cNvCxnSpPr/>
          <p:nvPr/>
        </p:nvCxnSpPr>
        <p:spPr>
          <a:xfrm>
            <a:off x="3563678" y="4231668"/>
            <a:ext cx="2313669" cy="0"/>
          </a:xfrm>
          <a:prstGeom prst="line">
            <a:avLst/>
          </a:prstGeom>
          <a:ln w="22225" cap="flat" algn="ctr">
            <a:solidFill>
              <a:srgbClr val="F58025"/>
            </a:solidFill>
            <a:prstDash val="solid"/>
          </a:ln>
        </p:spPr>
        <p:style>
          <a:lnRef idx="2">
            <a:schemeClr val="accent1"/>
          </a:lnRef>
          <a:fillRef idx="0">
            <a:schemeClr val="accent1"/>
          </a:fillRef>
          <a:effectRef idx="1">
            <a:schemeClr val="accent1"/>
          </a:effectRef>
          <a:fontRef idx="minor">
            <a:schemeClr val="tx1"/>
          </a:fontRef>
        </p:style>
      </p:cxnSp>
      <p:sp>
        <p:nvSpPr>
          <p:cNvPr id="2" name="Ellipse 1"/>
          <p:cNvSpPr/>
          <p:nvPr/>
        </p:nvSpPr>
        <p:spPr>
          <a:xfrm>
            <a:off x="4278010" y="3167577"/>
            <a:ext cx="985298" cy="976405"/>
          </a:xfrm>
          <a:prstGeom prst="ellipse">
            <a:avLst/>
          </a:prstGeom>
          <a:noFill/>
          <a:ln w="38100" cap="flat" algn="ctr">
            <a:solidFill>
              <a:schemeClr val="bg1"/>
            </a:solidFill>
            <a:prstDash val="solid"/>
          </a:ln>
        </p:spPr>
        <p:style>
          <a:lnRef idx="1">
            <a:schemeClr val="accent1"/>
          </a:lnRef>
          <a:fillRef idx="3">
            <a:schemeClr val="accent1"/>
          </a:fillRef>
          <a:effectRef idx="2">
            <a:schemeClr val="accent1"/>
          </a:effectRef>
          <a:fontRef idx="minor">
            <a:schemeClr val="lt1"/>
          </a:fontRef>
        </p:style>
        <p:txBody>
          <a:bodyPr rtlCol="0" anchor="ctr"/>
          <a:lstStyle/>
          <a:p>
            <a:pPr algn="ctr">
              <a:defRPr b="0" i="0"/>
            </a:pPr>
            <a:endParaRPr lang="nb-NO" sz="1350"/>
          </a:p>
        </p:txBody>
      </p:sp>
      <p:sp>
        <p:nvSpPr>
          <p:cNvPr id="3" name="TekstSylinder 2"/>
          <p:cNvSpPr txBox="1"/>
          <p:nvPr/>
        </p:nvSpPr>
        <p:spPr>
          <a:xfrm>
            <a:off x="5896269" y="2738360"/>
            <a:ext cx="2935064" cy="1762021"/>
          </a:xfrm>
          <a:prstGeom prst="rect">
            <a:avLst/>
          </a:prstGeom>
          <a:noFill/>
        </p:spPr>
        <p:txBody>
          <a:bodyPr wrap="square" rtlCol="0">
            <a:spAutoFit/>
          </a:bodyPr>
          <a:lstStyle/>
          <a:p>
            <a:pPr marL="257175" indent="-257175">
              <a:spcBef>
                <a:spcPts val="450"/>
              </a:spcBef>
              <a:buFont typeface="Arial" panose="020B0604020202020204" pitchFamily="34" charset="0"/>
              <a:buChar char="•"/>
              <a:defRPr b="0" i="0"/>
            </a:pPr>
            <a:r>
              <a:rPr lang="2057" sz="1350">
                <a:solidFill>
                  <a:schemeClr val="bg1"/>
                </a:solidFill>
                <a:effectLst>
                  <a:outerShdw blurRad="38100" dist="38100" dir="2700000" algn="tl">
                    <a:srgbClr val="000000">
                      <a:alpha val="43137"/>
                    </a:srgbClr>
                  </a:outerShdw>
                </a:effectLst>
              </a:rPr>
              <a:t>Professional learning community </a:t>
            </a:r>
          </a:p>
          <a:p>
            <a:pPr marL="257175" indent="-257175">
              <a:spcBef>
                <a:spcPts val="450"/>
              </a:spcBef>
              <a:buFont typeface="Arial" panose="020B0604020202020204" pitchFamily="34" charset="0"/>
              <a:buChar char="•"/>
              <a:defRPr b="0" i="0"/>
            </a:pPr>
            <a:r>
              <a:rPr lang="2057" sz="1350">
                <a:solidFill>
                  <a:schemeClr val="bg1"/>
                </a:solidFill>
                <a:effectLst>
                  <a:outerShdw blurRad="38100" dist="38100" dir="2700000" algn="tl">
                    <a:srgbClr val="000000">
                      <a:alpha val="43137"/>
                    </a:srgbClr>
                  </a:outerShdw>
                </a:effectLst>
              </a:rPr>
              <a:t>Exploratory and knowledge-based teaching and guidance</a:t>
            </a:r>
          </a:p>
          <a:p>
            <a:pPr marL="257175" indent="-257175">
              <a:spcBef>
                <a:spcPts val="450"/>
              </a:spcBef>
              <a:buFont typeface="Arial" panose="020B0604020202020204" pitchFamily="34" charset="0"/>
              <a:buChar char="•"/>
              <a:defRPr b="0" i="0"/>
            </a:pPr>
            <a:r>
              <a:rPr lang="2057" sz="1350">
                <a:solidFill>
                  <a:schemeClr val="bg1"/>
                </a:solidFill>
                <a:effectLst>
                  <a:outerShdw blurRad="38100" dist="38100" dir="2700000" algn="tl">
                    <a:srgbClr val="000000">
                      <a:alpha val="43137"/>
                    </a:srgbClr>
                  </a:outerShdw>
                </a:effectLst>
              </a:rPr>
              <a:t>Identity as educators of teachers and a teacher education institution</a:t>
            </a:r>
          </a:p>
          <a:p>
            <a:pPr marL="214313" indent="-214313">
              <a:spcBef>
                <a:spcPts val="450"/>
              </a:spcBef>
              <a:buFont typeface="Arial" panose="020B0604020202020204" pitchFamily="34" charset="0"/>
              <a:buChar char="•"/>
              <a:defRPr b="0" i="0"/>
            </a:pPr>
            <a:endParaRPr lang="nb-NO" sz="1500">
              <a:solidFill>
                <a:schemeClr val="bg1"/>
              </a:solidFill>
              <a:effectLst>
                <a:outerShdw blurRad="38100" dist="38100" dir="2700000" algn="tl">
                  <a:srgbClr val="000000">
                    <a:alpha val="43137"/>
                  </a:srgbClr>
                </a:outerShdw>
              </a:effectLst>
            </a:endParaRPr>
          </a:p>
        </p:txBody>
      </p:sp>
      <p:sp>
        <p:nvSpPr>
          <p:cNvPr id="4" name="TekstSylinder 3"/>
          <p:cNvSpPr txBox="1"/>
          <p:nvPr/>
        </p:nvSpPr>
        <p:spPr>
          <a:xfrm>
            <a:off x="1586430" y="4315791"/>
            <a:ext cx="6808910" cy="300082"/>
          </a:xfrm>
          <a:prstGeom prst="rect">
            <a:avLst/>
          </a:prstGeom>
          <a:noFill/>
        </p:spPr>
        <p:txBody>
          <a:bodyPr wrap="square" rtlCol="0">
            <a:spAutoFit/>
          </a:bodyPr>
          <a:lstStyle/>
          <a:p>
            <a:pPr>
              <a:defRPr b="0" i="0"/>
            </a:pPr>
            <a:r>
              <a:rPr lang="2057" sz="1350">
                <a:solidFill>
                  <a:schemeClr val="bg1"/>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t>New practice-based and relevant knowledge about schools and teacher education</a:t>
            </a:r>
          </a:p>
        </p:txBody>
      </p:sp>
      <p:sp>
        <p:nvSpPr>
          <p:cNvPr id="15" name="TekstSylinder 14"/>
          <p:cNvSpPr txBox="1"/>
          <p:nvPr/>
        </p:nvSpPr>
        <p:spPr>
          <a:xfrm>
            <a:off x="710588" y="2742799"/>
            <a:ext cx="2739111" cy="1738938"/>
          </a:xfrm>
          <a:prstGeom prst="rect">
            <a:avLst/>
          </a:prstGeom>
          <a:noFill/>
        </p:spPr>
        <p:txBody>
          <a:bodyPr wrap="square" rtlCol="0">
            <a:spAutoFit/>
          </a:bodyPr>
          <a:lstStyle/>
          <a:p>
            <a:pPr marL="214313" indent="-214313">
              <a:spcBef>
                <a:spcPts val="450"/>
              </a:spcBef>
              <a:buFont typeface="Arial" panose="020B0604020202020204" pitchFamily="34" charset="0"/>
              <a:buChar char="•"/>
              <a:defRPr b="0" i="0"/>
            </a:pPr>
            <a:r>
              <a:rPr lang="2057" sz="1350">
                <a:solidFill>
                  <a:schemeClr val="bg1"/>
                </a:solidFill>
                <a:effectLst>
                  <a:outerShdw blurRad="38100" dist="38100" dir="2700000" algn="tl">
                    <a:srgbClr val="000000">
                      <a:alpha val="43137"/>
                    </a:srgbClr>
                  </a:outerShdw>
                </a:effectLst>
              </a:rPr>
              <a:t>Practice- and research-based teacher education</a:t>
            </a:r>
          </a:p>
          <a:p>
            <a:pPr marL="214313" indent="-214313">
              <a:spcBef>
                <a:spcPts val="450"/>
              </a:spcBef>
              <a:buFont typeface="Arial" panose="020B0604020202020204" pitchFamily="34" charset="0"/>
              <a:buChar char="•"/>
              <a:defRPr b="0" i="0"/>
            </a:pPr>
            <a:r>
              <a:rPr lang="2057" sz="1350">
                <a:solidFill>
                  <a:schemeClr val="bg1"/>
                </a:solidFill>
                <a:effectLst>
                  <a:outerShdw blurRad="38100" dist="38100" dir="2700000" algn="tl">
                    <a:srgbClr val="000000">
                      <a:alpha val="43137"/>
                    </a:srgbClr>
                  </a:outerShdw>
                </a:effectLst>
              </a:rPr>
              <a:t>Strengthen practice as a learning arena in teacher education</a:t>
            </a:r>
          </a:p>
          <a:p>
            <a:pPr marL="214313" indent="-214313">
              <a:spcBef>
                <a:spcPts val="450"/>
              </a:spcBef>
              <a:buFont typeface="Arial" panose="020B0604020202020204" pitchFamily="34" charset="0"/>
              <a:buChar char="•"/>
              <a:defRPr b="0" i="0"/>
            </a:pPr>
            <a:endParaRPr lang="nb-NO" sz="1350">
              <a:effectLst>
                <a:outerShdw blurRad="38100" dist="38100" dir="2700000" algn="tl">
                  <a:srgbClr val="000000">
                    <a:alpha val="43137"/>
                  </a:srgbClr>
                </a:outerShdw>
              </a:effectLst>
            </a:endParaRPr>
          </a:p>
          <a:p>
            <a:pPr marL="214313" indent="-214313">
              <a:spcBef>
                <a:spcPts val="450"/>
              </a:spcBef>
              <a:buFont typeface="Arial" panose="020B0604020202020204" pitchFamily="34" charset="0"/>
              <a:buChar char="•"/>
              <a:defRPr b="0" i="0"/>
            </a:pPr>
            <a:endParaRPr lang="nb-NO" sz="1350">
              <a:effectLst>
                <a:outerShdw blurRad="38100" dist="38100" dir="2700000" algn="tl">
                  <a:srgbClr val="000000">
                    <a:alpha val="43137"/>
                  </a:srgbClr>
                </a:outerShdw>
              </a:effectLst>
            </a:endParaRPr>
          </a:p>
        </p:txBody>
      </p:sp>
      <p:sp>
        <p:nvSpPr>
          <p:cNvPr id="23" name="TekstSylinder 22"/>
          <p:cNvSpPr txBox="1"/>
          <p:nvPr/>
        </p:nvSpPr>
        <p:spPr>
          <a:xfrm>
            <a:off x="736476" y="1096751"/>
            <a:ext cx="2901246" cy="369332"/>
          </a:xfrm>
          <a:prstGeom prst="rect">
            <a:avLst/>
          </a:prstGeom>
          <a:noFill/>
        </p:spPr>
        <p:txBody>
          <a:bodyPr wrap="square" rtlCol="0">
            <a:spAutoFit/>
          </a:bodyPr>
          <a:lstStyle/>
          <a:p>
            <a:pPr>
              <a:defRPr b="0" i="0"/>
            </a:pPr>
            <a:r>
              <a:rPr lang="2057" b="1">
                <a:solidFill>
                  <a:schemeClr val="bg1"/>
                </a:solidFill>
                <a:latin typeface="Arial Bold" panose="020B0704020202020204" pitchFamily="34" charset="0"/>
                <a:cs typeface="Arial Bold" panose="020B0704020202020204" pitchFamily="34" charset="0"/>
              </a:rPr>
              <a:t>Better </a:t>
            </a:r>
            <a:r>
              <a:rPr lang="2057" b="1">
                <a:solidFill>
                  <a:schemeClr val="bg1"/>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t>teacher education</a:t>
            </a:r>
          </a:p>
        </p:txBody>
      </p:sp>
      <p:sp>
        <p:nvSpPr>
          <p:cNvPr id="24" name="TekstSylinder 23"/>
          <p:cNvSpPr txBox="1"/>
          <p:nvPr/>
        </p:nvSpPr>
        <p:spPr>
          <a:xfrm>
            <a:off x="6510030" y="1096751"/>
            <a:ext cx="1897494" cy="369332"/>
          </a:xfrm>
          <a:prstGeom prst="rect">
            <a:avLst/>
          </a:prstGeom>
          <a:noFill/>
        </p:spPr>
        <p:txBody>
          <a:bodyPr wrap="square" rtlCol="0">
            <a:spAutoFit/>
          </a:bodyPr>
          <a:lstStyle/>
          <a:p>
            <a:pPr>
              <a:defRPr b="0" i="0"/>
            </a:pPr>
            <a:r>
              <a:rPr lang="2057" b="1">
                <a:solidFill>
                  <a:schemeClr val="bg1"/>
                </a:solidFill>
                <a:latin typeface="Arial Bold" panose="020B0704020202020204" pitchFamily="34" charset="0"/>
                <a:cs typeface="Arial Bold" panose="020B0704020202020204" pitchFamily="34" charset="0"/>
              </a:rPr>
              <a:t>Better </a:t>
            </a:r>
            <a:r>
              <a:rPr lang="2057" b="1">
                <a:solidFill>
                  <a:schemeClr val="bg1"/>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t>schools</a:t>
            </a:r>
          </a:p>
        </p:txBody>
      </p:sp>
      <p:sp>
        <p:nvSpPr>
          <p:cNvPr id="25" name="TekstSylinder 24"/>
          <p:cNvSpPr txBox="1"/>
          <p:nvPr/>
        </p:nvSpPr>
        <p:spPr>
          <a:xfrm>
            <a:off x="337500" y="243095"/>
            <a:ext cx="8289665" cy="553998"/>
          </a:xfrm>
          <a:prstGeom prst="rect">
            <a:avLst/>
          </a:prstGeom>
          <a:noFill/>
        </p:spPr>
        <p:txBody>
          <a:bodyPr wrap="square" rtlCol="0">
            <a:spAutoFit/>
          </a:bodyPr>
          <a:lstStyle/>
          <a:p>
            <a:pPr>
              <a:defRPr b="0" i="0"/>
            </a:pPr>
            <a:r>
              <a:rPr lang="2057" sz="3000">
                <a:latin typeface="Arial" panose="020B0604020202020204" pitchFamily="34" charset="0"/>
                <a:cs typeface="Arial" panose="020B0604020202020204" pitchFamily="34" charset="0"/>
              </a:rPr>
              <a:t>School-university partnerships in Trondheim </a:t>
            </a:r>
          </a:p>
        </p:txBody>
      </p:sp>
      <p:sp>
        <p:nvSpPr>
          <p:cNvPr id="21" name="TekstSylinder 20"/>
          <p:cNvSpPr txBox="1"/>
          <p:nvPr/>
        </p:nvSpPr>
        <p:spPr>
          <a:xfrm>
            <a:off x="4277025" y="3435193"/>
            <a:ext cx="987269" cy="461665"/>
          </a:xfrm>
          <a:prstGeom prst="rect">
            <a:avLst/>
          </a:prstGeom>
          <a:noFill/>
        </p:spPr>
        <p:txBody>
          <a:bodyPr wrap="square" rtlCol="0">
            <a:spAutoFit/>
          </a:bodyPr>
          <a:lstStyle/>
          <a:p>
            <a:pPr algn="ctr">
              <a:defRPr b="0" i="0"/>
            </a:pPr>
            <a:r>
              <a:rPr lang="2057" sz="1200">
                <a:solidFill>
                  <a:schemeClr val="bg1"/>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t>Co-created R &amp; D</a:t>
            </a:r>
          </a:p>
        </p:txBody>
      </p:sp>
    </p:spTree>
    <p:extLst>
      <p:ext uri="{BB962C8B-B14F-4D97-AF65-F5344CB8AC3E}">
        <p14:creationId xmlns:p14="http://schemas.microsoft.com/office/powerpoint/2010/main" val="41391556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tel 1"/>
          <p:cNvSpPr txBox="1"/>
          <p:nvPr/>
        </p:nvSpPr>
        <p:spPr>
          <a:xfrm>
            <a:off x="238109" y="291393"/>
            <a:ext cx="7333380" cy="718200"/>
          </a:xfrm>
          <a:prstGeom prst="rect">
            <a:avLst/>
          </a:prstGeom>
        </p:spPr>
        <p:txBody>
          <a:bodyPr vert="horz" lIns="68580" tIns="34290" rIns="68580" bIns="34290" rtlCol="0" anchor="ctr">
            <a:noAutofit/>
          </a:bodyPr>
          <a:lstStyle>
            <a:lvl1pPr algn="l" defTabSz="914377" rtl="0" eaLnBrk="1" latinLnBrk="0" hangingPunct="1">
              <a:lnSpc>
                <a:spcPct val="90000"/>
              </a:lnSpc>
              <a:spcBef>
                <a:spcPct val="0"/>
              </a:spcBef>
              <a:buNone/>
              <a:defRPr sz="4400" kern="1200">
                <a:solidFill>
                  <a:schemeClr val="tx1"/>
                </a:solidFill>
                <a:latin typeface="Arial"/>
                <a:ea typeface="+mj-ea"/>
                <a:cs typeface="Arial"/>
              </a:defRPr>
            </a:lvl1pPr>
          </a:lstStyle>
          <a:p>
            <a:pPr>
              <a:defRPr b="0" i="0"/>
            </a:pPr>
            <a:r>
              <a:rPr lang="2057" sz="3000"/>
              <a:t>Centres </a:t>
            </a:r>
            <a:r>
              <a:rPr lang="en-GB" sz="3000"/>
              <a:t>of</a:t>
            </a:r>
            <a:r>
              <a:rPr lang="2057" sz="3000"/>
              <a:t> Excellence in Higher Education</a:t>
            </a:r>
          </a:p>
        </p:txBody>
      </p:sp>
      <p:pic>
        <p:nvPicPr>
          <p:cNvPr id="15" name="Bilde 14" descr="SFU_logo_BM_BLAA.jpg"/>
          <p:cNvPicPr>
            <a:picLocks noChangeAspect="1"/>
          </p:cNvPicPr>
          <p:nvPr/>
        </p:nvPicPr>
        <p:blipFill>
          <a:blip r:embed="rId3">
            <a:extLst>
              <a:ext uri="{28A0092B-C50C-407E-A947-70E740481C1C}">
                <a14:useLocalDpi xmlns:a14="http://schemas.microsoft.com/office/drawing/2010/main"/>
              </a:ext>
            </a:extLst>
          </a:blip>
          <a:stretch/>
        </p:blipFill>
        <p:spPr>
          <a:xfrm>
            <a:off x="7670880" y="101890"/>
            <a:ext cx="1099975" cy="907703"/>
          </a:xfrm>
          <a:prstGeom prst="rect">
            <a:avLst/>
          </a:prstGeom>
        </p:spPr>
      </p:pic>
      <p:sp>
        <p:nvSpPr>
          <p:cNvPr id="16" name="Plassholder for innhold 2"/>
          <p:cNvSpPr txBox="1"/>
          <p:nvPr/>
        </p:nvSpPr>
        <p:spPr>
          <a:xfrm>
            <a:off x="313648" y="1232880"/>
            <a:ext cx="5319056" cy="3542110"/>
          </a:xfrm>
          <a:prstGeom prst="rect">
            <a:avLst/>
          </a:prstGeom>
        </p:spPr>
        <p:txBody>
          <a:bodyPr vert="horz" lIns="68580" tIns="34290" rIns="68580" bIns="34290" rtlCol="0" anchor="t">
            <a:no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Arial"/>
                <a:ea typeface="+mn-ea"/>
                <a:cs typeface="Arial"/>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Arial"/>
                <a:ea typeface="+mn-ea"/>
                <a:cs typeface="Arial"/>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Arial"/>
                <a:ea typeface="+mn-ea"/>
                <a:cs typeface="Arial"/>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Arial"/>
                <a:ea typeface="+mn-ea"/>
                <a:cs typeface="Arial"/>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Arial"/>
                <a:ea typeface="+mn-ea"/>
                <a:cs typeface="Arial"/>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b="0" i="0"/>
            </a:pPr>
            <a:r>
              <a:rPr lang="2057" sz="1500" b="1"/>
              <a:t>ENgage – Centre for Engaged Education through Entrepreneurship</a:t>
            </a:r>
          </a:p>
          <a:p>
            <a:pPr marL="0" indent="0">
              <a:buNone/>
              <a:defRPr b="0" i="0"/>
            </a:pPr>
            <a:r>
              <a:rPr lang="2057" sz="1500"/>
              <a:t>ENgage aims to increase the number of students with entrepreneurial skills and a mindset that will make them change agents in a variety of contexts in Norway and the rest of the world. </a:t>
            </a:r>
            <a:endParaRPr lang="2057" sz="1500" b="1"/>
          </a:p>
          <a:p>
            <a:pPr marL="0" indent="0">
              <a:buNone/>
              <a:defRPr b="0" i="0"/>
            </a:pPr>
            <a:r>
              <a:rPr lang="2057" sz="1500">
                <a:latin typeface="+mn-ea"/>
                <a:cs typeface="+mn-ea"/>
              </a:rPr>
              <a:t>Linked with NTNU and Nord University.</a:t>
            </a:r>
            <a:br>
              <a:rPr lang="2057" sz="2100">
                <a:latin typeface="+mn-ea"/>
                <a:cs typeface="+mn-ea"/>
              </a:rPr>
            </a:br>
            <a:r>
              <a:rPr lang="2057" sz="1500"/>
              <a:t> </a:t>
            </a:r>
          </a:p>
          <a:p>
            <a:pPr marL="0" indent="0">
              <a:buNone/>
              <a:defRPr b="0" i="0"/>
            </a:pPr>
            <a:r>
              <a:rPr lang="2057" sz="1500" b="1"/>
              <a:t>ExcITEd – Excellent IT Education</a:t>
            </a:r>
            <a:endParaRPr lang="2057" sz="1500" b="1">
              <a:solidFill>
                <a:srgbClr val="FF0000"/>
              </a:solidFill>
            </a:endParaRPr>
          </a:p>
          <a:p>
            <a:pPr marL="0" indent="0">
              <a:buNone/>
              <a:defRPr b="0" i="0"/>
            </a:pPr>
            <a:r>
              <a:rPr lang="2057" sz="1500"/>
              <a:t>ExcITEd wants to put Norway at the forefront of innovative IT education and to make ICT subjects more attractive. </a:t>
            </a:r>
          </a:p>
          <a:p>
            <a:pPr marL="0" indent="0">
              <a:buNone/>
              <a:defRPr b="0" i="0"/>
            </a:pPr>
            <a:r>
              <a:rPr lang="2057" sz="1500">
                <a:solidFill>
                  <a:srgbClr val="000000"/>
                </a:solidFill>
              </a:rPr>
              <a:t>Linked with NTNU and Nord University.</a:t>
            </a:r>
          </a:p>
          <a:p>
            <a:pPr marL="0" indent="0">
              <a:buNone/>
              <a:defRPr b="0" i="0"/>
            </a:pPr>
            <a:endParaRPr lang="2057" sz="1500" b="1">
              <a:solidFill>
                <a:srgbClr val="FF0000"/>
              </a:solidFill>
            </a:endParaRPr>
          </a:p>
          <a:p>
            <a:pPr marL="0" indent="0">
              <a:buNone/>
              <a:defRPr b="0" i="0"/>
            </a:pPr>
            <a:endParaRPr lang="nb-NO" sz="1500" dirty="0"/>
          </a:p>
        </p:txBody>
      </p:sp>
      <p:pic>
        <p:nvPicPr>
          <p:cNvPr id="2" name="Picture 2" descr="A group of people looking at a computer&#10;&#10;Description generated with very high confidence">
            <a:extLst>
              <a:ext uri="{FF2B5EF4-FFF2-40B4-BE49-F238E27FC236}">
                <a16:creationId xmlns:a16="http://schemas.microsoft.com/office/drawing/2014/main" id="{D2645BD3-89CA-43BD-BA6D-F2B4AB0365D8}"/>
              </a:ext>
            </a:extLst>
          </p:cNvPr>
          <p:cNvPicPr>
            <a:picLocks noChangeAspect="1"/>
          </p:cNvPicPr>
          <p:nvPr/>
        </p:nvPicPr>
        <p:blipFill>
          <a:blip r:embed="rId4"/>
          <a:stretch/>
        </p:blipFill>
        <p:spPr>
          <a:xfrm>
            <a:off x="5825253" y="1139543"/>
            <a:ext cx="3284220" cy="1423814"/>
          </a:xfrm>
          <a:prstGeom prst="rect">
            <a:avLst/>
          </a:prstGeom>
        </p:spPr>
      </p:pic>
      <p:pic>
        <p:nvPicPr>
          <p:cNvPr id="4" name="Bilde 3">
            <a:extLst>
              <a:ext uri="{FF2B5EF4-FFF2-40B4-BE49-F238E27FC236}">
                <a16:creationId xmlns:a16="http://schemas.microsoft.com/office/drawing/2014/main" id="{AC388263-EDB3-2342-A2FB-B7A9D2377072}"/>
              </a:ext>
            </a:extLst>
          </p:cNvPr>
          <p:cNvPicPr>
            <a:picLocks noChangeAspect="1"/>
          </p:cNvPicPr>
          <p:nvPr/>
        </p:nvPicPr>
        <p:blipFill>
          <a:blip r:embed="rId5">
            <a:extLst>
              <a:ext uri="{28A0092B-C50C-407E-A947-70E740481C1C}">
                <a14:useLocalDpi xmlns:a14="http://schemas.microsoft.com/office/drawing/2010/main"/>
              </a:ext>
            </a:extLst>
          </a:blip>
          <a:stretch/>
        </p:blipFill>
        <p:spPr>
          <a:xfrm>
            <a:off x="5825253" y="1128371"/>
            <a:ext cx="3318747" cy="1680143"/>
          </a:xfrm>
          <a:prstGeom prst="rect">
            <a:avLst/>
          </a:prstGeom>
        </p:spPr>
      </p:pic>
      <p:pic>
        <p:nvPicPr>
          <p:cNvPr id="6" name="Bilde 5">
            <a:extLst>
              <a:ext uri="{FF2B5EF4-FFF2-40B4-BE49-F238E27FC236}">
                <a16:creationId xmlns:a16="http://schemas.microsoft.com/office/drawing/2014/main" id="{EC39691B-B82A-2044-B61B-DD3998938A62}"/>
              </a:ext>
            </a:extLst>
          </p:cNvPr>
          <p:cNvPicPr>
            <a:picLocks noChangeAspect="1"/>
          </p:cNvPicPr>
          <p:nvPr/>
        </p:nvPicPr>
        <p:blipFill>
          <a:blip r:embed="rId6">
            <a:extLst>
              <a:ext uri="{28A0092B-C50C-407E-A947-70E740481C1C}">
                <a14:useLocalDpi xmlns:a14="http://schemas.microsoft.com/office/drawing/2010/main"/>
              </a:ext>
            </a:extLst>
          </a:blip>
          <a:stretch/>
        </p:blipFill>
        <p:spPr>
          <a:xfrm>
            <a:off x="5822096" y="2939953"/>
            <a:ext cx="3318747" cy="1693207"/>
          </a:xfrm>
          <a:prstGeom prst="rect">
            <a:avLst/>
          </a:prstGeom>
        </p:spPr>
      </p:pic>
    </p:spTree>
    <p:extLst>
      <p:ext uri="{BB962C8B-B14F-4D97-AF65-F5344CB8AC3E}">
        <p14:creationId xmlns:p14="http://schemas.microsoft.com/office/powerpoint/2010/main" val="9898134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320473" y="321917"/>
            <a:ext cx="4403266" cy="718200"/>
          </a:xfrm>
        </p:spPr>
        <p:txBody>
          <a:bodyPr>
            <a:normAutofit/>
          </a:bodyPr>
          <a:lstStyle/>
          <a:p>
            <a:pPr>
              <a:defRPr b="0" i="0"/>
            </a:pPr>
            <a:r>
              <a:rPr lang="2057" sz="3000"/>
              <a:t>Development projects</a:t>
            </a:r>
          </a:p>
        </p:txBody>
      </p:sp>
      <p:sp>
        <p:nvSpPr>
          <p:cNvPr id="3" name="Plassholder for innhold 2"/>
          <p:cNvSpPr>
            <a:spLocks noGrp="1"/>
          </p:cNvSpPr>
          <p:nvPr>
            <p:ph idx="1"/>
          </p:nvPr>
        </p:nvSpPr>
        <p:spPr>
          <a:xfrm>
            <a:off x="320473" y="1206966"/>
            <a:ext cx="4112115" cy="3263504"/>
          </a:xfrm>
        </p:spPr>
        <p:txBody>
          <a:bodyPr>
            <a:normAutofit fontScale="50000" lnSpcReduction="20000"/>
          </a:bodyPr>
          <a:lstStyle/>
          <a:p>
            <a:pPr>
              <a:lnSpc>
                <a:spcPct val="120000"/>
              </a:lnSpc>
              <a:defRPr b="0" i="0"/>
            </a:pPr>
            <a:r>
              <a:rPr lang="2057"/>
              <a:t>NTNU Teaching Excellence grants funding for 15 projects focusing on innovative education. Project start 2018 </a:t>
            </a:r>
            <a:br>
              <a:rPr lang="2057"/>
            </a:br>
            <a:endParaRPr lang="2057"/>
          </a:p>
          <a:p>
            <a:pPr>
              <a:lnSpc>
                <a:spcPct val="120000"/>
              </a:lnSpc>
              <a:defRPr b="0" i="0"/>
            </a:pPr>
            <a:r>
              <a:rPr lang="2057"/>
              <a:t>7 of 22 projects in flexible higher education supported by the Norwegian Agency for Digital Learning in Higher Education for 2018 were from NTNU.</a:t>
            </a:r>
            <a:br>
              <a:rPr lang="2057"/>
            </a:br>
            <a:endParaRPr lang="2057"/>
          </a:p>
          <a:p>
            <a:pPr>
              <a:lnSpc>
                <a:spcPct val="120000"/>
              </a:lnSpc>
              <a:defRPr b="0" i="0"/>
            </a:pPr>
            <a:r>
              <a:rPr lang="2057"/>
              <a:t>The Norwegian Agency for Digital Learning in Higher Education has awarded NOK 22 million over three years to the DigGiLU project, aimed at a lasting improvement in digital skills among various actors in teacher education.</a:t>
            </a:r>
          </a:p>
          <a:p>
            <a:pPr>
              <a:lnSpc>
                <a:spcPct val="120000"/>
              </a:lnSpc>
              <a:defRPr b="0" i="0"/>
            </a:pPr>
            <a:endParaRPr lang="nb-NO"/>
          </a:p>
        </p:txBody>
      </p:sp>
      <p:pic>
        <p:nvPicPr>
          <p:cNvPr id="5" name="Bilde 4"/>
          <p:cNvPicPr>
            <a:picLocks noChangeAspect="1"/>
          </p:cNvPicPr>
          <p:nvPr/>
        </p:nvPicPr>
        <p:blipFill>
          <a:blip r:embed="rId3">
            <a:extLst>
              <a:ext uri="{28A0092B-C50C-407E-A947-70E740481C1C}">
                <a14:useLocalDpi xmlns:a14="http://schemas.microsoft.com/office/drawing/2010/main"/>
              </a:ext>
            </a:extLst>
          </a:blip>
          <a:stretch/>
        </p:blipFill>
        <p:spPr>
          <a:xfrm>
            <a:off x="4585917" y="578458"/>
            <a:ext cx="4366543" cy="4113282"/>
          </a:xfrm>
          <a:prstGeom prst="rect">
            <a:avLst/>
          </a:prstGeom>
        </p:spPr>
      </p:pic>
      <p:sp>
        <p:nvSpPr>
          <p:cNvPr id="6" name="TextBox 5">
            <a:extLst>
              <a:ext uri="{FF2B5EF4-FFF2-40B4-BE49-F238E27FC236}">
                <a16:creationId xmlns:a16="http://schemas.microsoft.com/office/drawing/2014/main" id="{9421F0EE-683F-4502-B75D-E8EAF7572AF2}"/>
              </a:ext>
            </a:extLst>
          </p:cNvPr>
          <p:cNvSpPr txBox="1"/>
          <p:nvPr/>
        </p:nvSpPr>
        <p:spPr>
          <a:xfrm>
            <a:off x="7259766" y="342317"/>
            <a:ext cx="655383" cy="577081"/>
          </a:xfrm>
          <a:prstGeom prst="rect">
            <a:avLst/>
          </a:prstGeom>
          <a:noFill/>
        </p:spPr>
        <p:txBody>
          <a:bodyPr wrap="square" rtlCol="0">
            <a:spAutoFit/>
          </a:bodyPr>
          <a:lstStyle/>
          <a:p>
            <a:r>
              <a:rPr lang="en-US" sz="1350" baseline="-25000"/>
              <a:t>Incentive systems</a:t>
            </a:r>
          </a:p>
          <a:p>
            <a:endParaRPr lang="en-GB" sz="1350"/>
          </a:p>
        </p:txBody>
      </p:sp>
      <p:sp>
        <p:nvSpPr>
          <p:cNvPr id="7" name="TextBox 6">
            <a:extLst>
              <a:ext uri="{FF2B5EF4-FFF2-40B4-BE49-F238E27FC236}">
                <a16:creationId xmlns:a16="http://schemas.microsoft.com/office/drawing/2014/main" id="{3244DF89-F3F0-4D5F-9AD0-11CC9FA869FE}"/>
              </a:ext>
            </a:extLst>
          </p:cNvPr>
          <p:cNvSpPr txBox="1"/>
          <p:nvPr/>
        </p:nvSpPr>
        <p:spPr>
          <a:xfrm>
            <a:off x="8258874" y="1040117"/>
            <a:ext cx="878315" cy="577081"/>
          </a:xfrm>
          <a:prstGeom prst="rect">
            <a:avLst/>
          </a:prstGeom>
          <a:noFill/>
        </p:spPr>
        <p:txBody>
          <a:bodyPr wrap="square" rtlCol="0">
            <a:spAutoFit/>
          </a:bodyPr>
          <a:lstStyle/>
          <a:p>
            <a:r>
              <a:rPr lang="en-US" sz="1350" baseline="-25000"/>
              <a:t>Development projects, SFU</a:t>
            </a:r>
          </a:p>
          <a:p>
            <a:endParaRPr lang="en-GB" sz="1350"/>
          </a:p>
        </p:txBody>
      </p:sp>
      <p:sp>
        <p:nvSpPr>
          <p:cNvPr id="8" name="TextBox 7">
            <a:extLst>
              <a:ext uri="{FF2B5EF4-FFF2-40B4-BE49-F238E27FC236}">
                <a16:creationId xmlns:a16="http://schemas.microsoft.com/office/drawing/2014/main" id="{67C22097-B1FD-40A9-9589-D40C2EDF6BCC}"/>
              </a:ext>
            </a:extLst>
          </p:cNvPr>
          <p:cNvSpPr txBox="1"/>
          <p:nvPr/>
        </p:nvSpPr>
        <p:spPr>
          <a:xfrm>
            <a:off x="8384370" y="3306745"/>
            <a:ext cx="878315" cy="715581"/>
          </a:xfrm>
          <a:prstGeom prst="rect">
            <a:avLst/>
          </a:prstGeom>
          <a:noFill/>
        </p:spPr>
        <p:txBody>
          <a:bodyPr wrap="square" rtlCol="0">
            <a:spAutoFit/>
          </a:bodyPr>
          <a:lstStyle/>
          <a:p>
            <a:r>
              <a:rPr lang="en-US" sz="1350" baseline="-25000"/>
              <a:t>School-university partnerships</a:t>
            </a:r>
          </a:p>
          <a:p>
            <a:endParaRPr lang="en-GB" sz="1350"/>
          </a:p>
        </p:txBody>
      </p:sp>
      <p:sp>
        <p:nvSpPr>
          <p:cNvPr id="9" name="TextBox 8">
            <a:extLst>
              <a:ext uri="{FF2B5EF4-FFF2-40B4-BE49-F238E27FC236}">
                <a16:creationId xmlns:a16="http://schemas.microsoft.com/office/drawing/2014/main" id="{A2F3D218-A71B-48DC-81CB-662AE8601904}"/>
              </a:ext>
            </a:extLst>
          </p:cNvPr>
          <p:cNvSpPr txBox="1"/>
          <p:nvPr/>
        </p:nvSpPr>
        <p:spPr>
          <a:xfrm>
            <a:off x="8266657" y="4098968"/>
            <a:ext cx="878315" cy="715581"/>
          </a:xfrm>
          <a:prstGeom prst="rect">
            <a:avLst/>
          </a:prstGeom>
          <a:noFill/>
        </p:spPr>
        <p:txBody>
          <a:bodyPr wrap="square" rtlCol="0">
            <a:spAutoFit/>
          </a:bodyPr>
          <a:lstStyle/>
          <a:p>
            <a:r>
              <a:rPr lang="en-US" sz="1350" baseline="-25000"/>
              <a:t>Alternative forms of assessment</a:t>
            </a:r>
          </a:p>
          <a:p>
            <a:endParaRPr lang="en-GB" sz="1350"/>
          </a:p>
        </p:txBody>
      </p:sp>
      <p:sp>
        <p:nvSpPr>
          <p:cNvPr id="10" name="TextBox 9">
            <a:extLst>
              <a:ext uri="{FF2B5EF4-FFF2-40B4-BE49-F238E27FC236}">
                <a16:creationId xmlns:a16="http://schemas.microsoft.com/office/drawing/2014/main" id="{112EE7C4-FE21-4893-BD81-26139A1980CC}"/>
              </a:ext>
            </a:extLst>
          </p:cNvPr>
          <p:cNvSpPr txBox="1"/>
          <p:nvPr/>
        </p:nvSpPr>
        <p:spPr>
          <a:xfrm>
            <a:off x="5293823" y="3987814"/>
            <a:ext cx="878315" cy="577081"/>
          </a:xfrm>
          <a:prstGeom prst="rect">
            <a:avLst/>
          </a:prstGeom>
          <a:noFill/>
        </p:spPr>
        <p:txBody>
          <a:bodyPr wrap="square" rtlCol="0">
            <a:spAutoFit/>
          </a:bodyPr>
          <a:lstStyle/>
          <a:p>
            <a:r>
              <a:rPr lang="en-US" sz="1350" baseline="-25000"/>
              <a:t>IT in education</a:t>
            </a:r>
          </a:p>
          <a:p>
            <a:endParaRPr lang="en-GB" sz="1350"/>
          </a:p>
        </p:txBody>
      </p:sp>
      <p:sp>
        <p:nvSpPr>
          <p:cNvPr id="11" name="TextBox 10">
            <a:extLst>
              <a:ext uri="{FF2B5EF4-FFF2-40B4-BE49-F238E27FC236}">
                <a16:creationId xmlns:a16="http://schemas.microsoft.com/office/drawing/2014/main" id="{DFCAB5F8-3AF4-4B73-8E7A-D2B25CD71BD5}"/>
              </a:ext>
            </a:extLst>
          </p:cNvPr>
          <p:cNvSpPr txBox="1"/>
          <p:nvPr/>
        </p:nvSpPr>
        <p:spPr>
          <a:xfrm>
            <a:off x="4415744" y="2156252"/>
            <a:ext cx="878315" cy="854080"/>
          </a:xfrm>
          <a:prstGeom prst="rect">
            <a:avLst/>
          </a:prstGeom>
          <a:noFill/>
        </p:spPr>
        <p:txBody>
          <a:bodyPr wrap="square" rtlCol="0">
            <a:spAutoFit/>
          </a:bodyPr>
          <a:lstStyle/>
          <a:p>
            <a:r>
              <a:rPr lang="en-US" sz="1350" baseline="-25000"/>
              <a:t>Pedagogical support and skills development</a:t>
            </a:r>
          </a:p>
          <a:p>
            <a:endParaRPr lang="en-GB" sz="1350"/>
          </a:p>
        </p:txBody>
      </p:sp>
      <p:sp>
        <p:nvSpPr>
          <p:cNvPr id="12" name="TextBox 11">
            <a:extLst>
              <a:ext uri="{FF2B5EF4-FFF2-40B4-BE49-F238E27FC236}">
                <a16:creationId xmlns:a16="http://schemas.microsoft.com/office/drawing/2014/main" id="{9E0633B9-B6A4-428C-8FCF-083F1BA757E5}"/>
              </a:ext>
            </a:extLst>
          </p:cNvPr>
          <p:cNvSpPr txBox="1"/>
          <p:nvPr/>
        </p:nvSpPr>
        <p:spPr>
          <a:xfrm>
            <a:off x="4443697" y="700237"/>
            <a:ext cx="878315" cy="577081"/>
          </a:xfrm>
          <a:prstGeom prst="rect">
            <a:avLst/>
          </a:prstGeom>
          <a:noFill/>
        </p:spPr>
        <p:txBody>
          <a:bodyPr wrap="square" rtlCol="0">
            <a:spAutoFit/>
          </a:bodyPr>
          <a:lstStyle/>
          <a:p>
            <a:r>
              <a:rPr lang="en-US" sz="1350" baseline="-25000"/>
              <a:t>Pedagogical merit system</a:t>
            </a:r>
          </a:p>
          <a:p>
            <a:endParaRPr lang="en-GB" sz="1350"/>
          </a:p>
        </p:txBody>
      </p:sp>
    </p:spTree>
    <p:extLst>
      <p:ext uri="{BB962C8B-B14F-4D97-AF65-F5344CB8AC3E}">
        <p14:creationId xmlns:p14="http://schemas.microsoft.com/office/powerpoint/2010/main" val="3549981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tel 5">
            <a:extLst>
              <a:ext uri="{FF2B5EF4-FFF2-40B4-BE49-F238E27FC236}">
                <a16:creationId xmlns:a16="http://schemas.microsoft.com/office/drawing/2014/main" id="{81B8D604-E1EC-AA4C-8F6E-0293BB8418D7}"/>
              </a:ext>
            </a:extLst>
          </p:cNvPr>
          <p:cNvSpPr>
            <a:spLocks noGrp="1"/>
          </p:cNvSpPr>
          <p:nvPr>
            <p:ph type="title"/>
          </p:nvPr>
        </p:nvSpPr>
        <p:spPr>
          <a:xfrm>
            <a:off x="347679" y="110296"/>
            <a:ext cx="6135177" cy="673909"/>
          </a:xfrm>
        </p:spPr>
        <p:txBody>
          <a:bodyPr>
            <a:noAutofit/>
          </a:bodyPr>
          <a:lstStyle/>
          <a:p>
            <a:pPr>
              <a:defRPr b="0" i="0"/>
            </a:pPr>
            <a:r>
              <a:rPr lang="2057" sz="3000"/>
              <a:t>Formative testing and feedback</a:t>
            </a:r>
          </a:p>
        </p:txBody>
      </p:sp>
      <p:pic>
        <p:nvPicPr>
          <p:cNvPr id="12" name="Bilde 11">
            <a:extLst>
              <a:ext uri="{FF2B5EF4-FFF2-40B4-BE49-F238E27FC236}">
                <a16:creationId xmlns:a16="http://schemas.microsoft.com/office/drawing/2014/main" id="{2B073AEF-0CD5-1545-BB13-C3ABC690E26A}"/>
              </a:ext>
            </a:extLst>
          </p:cNvPr>
          <p:cNvPicPr>
            <a:picLocks noChangeAspect="1"/>
          </p:cNvPicPr>
          <p:nvPr/>
        </p:nvPicPr>
        <p:blipFill>
          <a:blip r:embed="rId3">
            <a:extLst>
              <a:ext uri="{28A0092B-C50C-407E-A947-70E740481C1C}">
                <a14:useLocalDpi xmlns:a14="http://schemas.microsoft.com/office/drawing/2010/main"/>
              </a:ext>
            </a:extLst>
          </a:blip>
          <a:stretch/>
        </p:blipFill>
        <p:spPr>
          <a:xfrm>
            <a:off x="7008515" y="4758981"/>
            <a:ext cx="1839433" cy="227526"/>
          </a:xfrm>
          <a:prstGeom prst="rect">
            <a:avLst/>
          </a:prstGeom>
        </p:spPr>
      </p:pic>
      <p:pic>
        <p:nvPicPr>
          <p:cNvPr id="13" name="Bilde 12">
            <a:extLst>
              <a:ext uri="{FF2B5EF4-FFF2-40B4-BE49-F238E27FC236}">
                <a16:creationId xmlns:a16="http://schemas.microsoft.com/office/drawing/2014/main" id="{7E7A4637-277F-BE40-A192-3902B602A63F}"/>
              </a:ext>
            </a:extLst>
          </p:cNvPr>
          <p:cNvPicPr>
            <a:picLocks noChangeAspect="1"/>
          </p:cNvPicPr>
          <p:nvPr/>
        </p:nvPicPr>
        <p:blipFill>
          <a:blip r:embed="rId4">
            <a:extLst>
              <a:ext uri="{28A0092B-C50C-407E-A947-70E740481C1C}">
                <a14:useLocalDpi xmlns:a14="http://schemas.microsoft.com/office/drawing/2010/main"/>
              </a:ext>
            </a:extLst>
          </a:blip>
          <a:stretch/>
        </p:blipFill>
        <p:spPr>
          <a:xfrm>
            <a:off x="6113001" y="4748742"/>
            <a:ext cx="728116" cy="248005"/>
          </a:xfrm>
          <a:prstGeom prst="rect">
            <a:avLst/>
          </a:prstGeom>
        </p:spPr>
      </p:pic>
      <p:sp>
        <p:nvSpPr>
          <p:cNvPr id="100" name="Rektangel 99">
            <a:extLst>
              <a:ext uri="{FF2B5EF4-FFF2-40B4-BE49-F238E27FC236}">
                <a16:creationId xmlns:a16="http://schemas.microsoft.com/office/drawing/2014/main" id="{72497D09-4C72-BA4E-94C4-9EE30C351F1B}"/>
              </a:ext>
            </a:extLst>
          </p:cNvPr>
          <p:cNvSpPr/>
          <p:nvPr/>
        </p:nvSpPr>
        <p:spPr>
          <a:xfrm>
            <a:off x="2022507" y="1077026"/>
            <a:ext cx="5314275" cy="369332"/>
          </a:xfrm>
          <a:prstGeom prst="rect">
            <a:avLst/>
          </a:prstGeom>
        </p:spPr>
        <p:txBody>
          <a:bodyPr wrap="none">
            <a:spAutoFit/>
          </a:bodyPr>
          <a:lstStyle/>
          <a:p>
            <a:pPr>
              <a:defRPr b="0" i="0"/>
            </a:pPr>
            <a:r>
              <a:rPr lang="2057">
                <a:latin typeface="Arial" panose="020B0604020202020204" pitchFamily="34" charset="0"/>
                <a:cs typeface="Arial" panose="020B0604020202020204" pitchFamily="34" charset="0"/>
              </a:rPr>
              <a:t>Three principles of learning are used in the project</a:t>
            </a:r>
          </a:p>
        </p:txBody>
      </p:sp>
      <p:grpSp>
        <p:nvGrpSpPr>
          <p:cNvPr id="106" name="Gruppe 105">
            <a:extLst>
              <a:ext uri="{FF2B5EF4-FFF2-40B4-BE49-F238E27FC236}">
                <a16:creationId xmlns:a16="http://schemas.microsoft.com/office/drawing/2014/main" id="{432F7995-ACFA-9448-A74B-359C50BE7D9A}"/>
              </a:ext>
            </a:extLst>
          </p:cNvPr>
          <p:cNvGrpSpPr/>
          <p:nvPr/>
        </p:nvGrpSpPr>
        <p:grpSpPr>
          <a:xfrm>
            <a:off x="293972" y="1567741"/>
            <a:ext cx="779468" cy="779468"/>
            <a:chOff x="279897" y="1511047"/>
            <a:chExt cx="779468" cy="779468"/>
          </a:xfrm>
        </p:grpSpPr>
        <p:pic>
          <p:nvPicPr>
            <p:cNvPr id="88" name="Bilde 87">
              <a:extLst>
                <a:ext uri="{FF2B5EF4-FFF2-40B4-BE49-F238E27FC236}">
                  <a16:creationId xmlns:a16="http://schemas.microsoft.com/office/drawing/2014/main" id="{5B4D04AD-DF9F-184D-96D5-ED1BF9B71519}"/>
                </a:ext>
              </a:extLst>
            </p:cNvPr>
            <p:cNvPicPr>
              <a:picLocks noChangeAspect="1"/>
            </p:cNvPicPr>
            <p:nvPr/>
          </p:nvPicPr>
          <p:blipFill>
            <a:blip r:embed="rId5">
              <a:extLst>
                <a:ext uri="{28A0092B-C50C-407E-A947-70E740481C1C}">
                  <a14:useLocalDpi xmlns:a14="http://schemas.microsoft.com/office/drawing/2010/main"/>
                </a:ext>
              </a:extLst>
            </a:blip>
            <a:stretch/>
          </p:blipFill>
          <p:spPr>
            <a:xfrm>
              <a:off x="499856" y="1684815"/>
              <a:ext cx="391127" cy="391127"/>
            </a:xfrm>
            <a:prstGeom prst="rect">
              <a:avLst/>
            </a:prstGeom>
          </p:spPr>
        </p:pic>
        <p:sp>
          <p:nvSpPr>
            <p:cNvPr id="101" name="Ellipse 100">
              <a:extLst>
                <a:ext uri="{FF2B5EF4-FFF2-40B4-BE49-F238E27FC236}">
                  <a16:creationId xmlns:a16="http://schemas.microsoft.com/office/drawing/2014/main" id="{84F88966-B859-FB4E-AB5D-2E2B17E1F892}"/>
                </a:ext>
              </a:extLst>
            </p:cNvPr>
            <p:cNvSpPr/>
            <p:nvPr/>
          </p:nvSpPr>
          <p:spPr>
            <a:xfrm>
              <a:off x="279897" y="1511047"/>
              <a:ext cx="779468" cy="779468"/>
            </a:xfrm>
            <a:prstGeom prst="ellipse">
              <a:avLst/>
            </a:prstGeom>
            <a:noFill/>
            <a:ln w="25400" cap="flat" algn="ctr">
              <a:solidFill>
                <a:srgbClr val="0D3475"/>
              </a:solidFill>
              <a:prstDash val="solid"/>
            </a:ln>
          </p:spPr>
          <p:style>
            <a:lnRef idx="1">
              <a:schemeClr val="accent1"/>
            </a:lnRef>
            <a:fillRef idx="3">
              <a:schemeClr val="accent1"/>
            </a:fillRef>
            <a:effectRef idx="2">
              <a:schemeClr val="accent1"/>
            </a:effectRef>
            <a:fontRef idx="minor">
              <a:schemeClr val="lt1"/>
            </a:fontRef>
          </p:style>
          <p:txBody>
            <a:bodyPr rtlCol="0" anchor="ctr"/>
            <a:lstStyle/>
            <a:p>
              <a:pPr algn="ctr">
                <a:defRPr b="0" i="0"/>
              </a:pPr>
              <a:endParaRPr lang="nb-NO"/>
            </a:p>
          </p:txBody>
        </p:sp>
      </p:grpSp>
      <p:grpSp>
        <p:nvGrpSpPr>
          <p:cNvPr id="103" name="Gruppe 102">
            <a:extLst>
              <a:ext uri="{FF2B5EF4-FFF2-40B4-BE49-F238E27FC236}">
                <a16:creationId xmlns:a16="http://schemas.microsoft.com/office/drawing/2014/main" id="{1DC08832-E46E-5A4A-8A24-394247A72A04}"/>
              </a:ext>
            </a:extLst>
          </p:cNvPr>
          <p:cNvGrpSpPr/>
          <p:nvPr/>
        </p:nvGrpSpPr>
        <p:grpSpPr>
          <a:xfrm>
            <a:off x="3104592" y="1567741"/>
            <a:ext cx="779468" cy="779468"/>
            <a:chOff x="2701843" y="1536157"/>
            <a:chExt cx="779468" cy="779468"/>
          </a:xfrm>
        </p:grpSpPr>
        <p:pic>
          <p:nvPicPr>
            <p:cNvPr id="92" name="Bilde 91">
              <a:extLst>
                <a:ext uri="{FF2B5EF4-FFF2-40B4-BE49-F238E27FC236}">
                  <a16:creationId xmlns:a16="http://schemas.microsoft.com/office/drawing/2014/main" id="{EC563E2E-2B4B-384C-9735-C4A345A2C734}"/>
                </a:ext>
              </a:extLst>
            </p:cNvPr>
            <p:cNvPicPr>
              <a:picLocks noChangeAspect="1"/>
            </p:cNvPicPr>
            <p:nvPr/>
          </p:nvPicPr>
          <p:blipFill>
            <a:blip r:embed="rId6">
              <a:extLst>
                <a:ext uri="{28A0092B-C50C-407E-A947-70E740481C1C}">
                  <a14:useLocalDpi xmlns:a14="http://schemas.microsoft.com/office/drawing/2010/main"/>
                </a:ext>
              </a:extLst>
            </a:blip>
            <a:stretch/>
          </p:blipFill>
          <p:spPr>
            <a:xfrm>
              <a:off x="2852764" y="1775840"/>
              <a:ext cx="477627" cy="300102"/>
            </a:xfrm>
            <a:prstGeom prst="rect">
              <a:avLst/>
            </a:prstGeom>
          </p:spPr>
        </p:pic>
        <p:sp>
          <p:nvSpPr>
            <p:cNvPr id="102" name="Ellipse 101">
              <a:extLst>
                <a:ext uri="{FF2B5EF4-FFF2-40B4-BE49-F238E27FC236}">
                  <a16:creationId xmlns:a16="http://schemas.microsoft.com/office/drawing/2014/main" id="{9F14ED19-15AA-4D49-A588-226F2A15DD4F}"/>
                </a:ext>
              </a:extLst>
            </p:cNvPr>
            <p:cNvSpPr/>
            <p:nvPr/>
          </p:nvSpPr>
          <p:spPr>
            <a:xfrm>
              <a:off x="2701843" y="1536157"/>
              <a:ext cx="779468" cy="779468"/>
            </a:xfrm>
            <a:prstGeom prst="ellipse">
              <a:avLst/>
            </a:prstGeom>
            <a:noFill/>
            <a:ln w="25400" cap="flat" algn="ctr">
              <a:solidFill>
                <a:srgbClr val="0D3475"/>
              </a:solidFill>
              <a:prstDash val="solid"/>
            </a:ln>
          </p:spPr>
          <p:style>
            <a:lnRef idx="1">
              <a:schemeClr val="accent1"/>
            </a:lnRef>
            <a:fillRef idx="3">
              <a:schemeClr val="accent1"/>
            </a:fillRef>
            <a:effectRef idx="2">
              <a:schemeClr val="accent1"/>
            </a:effectRef>
            <a:fontRef idx="minor">
              <a:schemeClr val="lt1"/>
            </a:fontRef>
          </p:style>
          <p:txBody>
            <a:bodyPr rtlCol="0" anchor="ctr"/>
            <a:lstStyle/>
            <a:p>
              <a:pPr algn="ctr">
                <a:defRPr b="0" i="0"/>
              </a:pPr>
              <a:endParaRPr lang="nb-NO"/>
            </a:p>
          </p:txBody>
        </p:sp>
      </p:grpSp>
      <p:grpSp>
        <p:nvGrpSpPr>
          <p:cNvPr id="105" name="Gruppe 104">
            <a:extLst>
              <a:ext uri="{FF2B5EF4-FFF2-40B4-BE49-F238E27FC236}">
                <a16:creationId xmlns:a16="http://schemas.microsoft.com/office/drawing/2014/main" id="{AF4D9A32-FC56-184A-87D7-4FF4059F1B6D}"/>
              </a:ext>
            </a:extLst>
          </p:cNvPr>
          <p:cNvGrpSpPr/>
          <p:nvPr/>
        </p:nvGrpSpPr>
        <p:grpSpPr>
          <a:xfrm>
            <a:off x="6104488" y="1573302"/>
            <a:ext cx="779468" cy="779468"/>
            <a:chOff x="3155827" y="1480931"/>
            <a:chExt cx="779468" cy="779468"/>
          </a:xfrm>
        </p:grpSpPr>
        <p:pic>
          <p:nvPicPr>
            <p:cNvPr id="99" name="Bilde 98">
              <a:extLst>
                <a:ext uri="{FF2B5EF4-FFF2-40B4-BE49-F238E27FC236}">
                  <a16:creationId xmlns:a16="http://schemas.microsoft.com/office/drawing/2014/main" id="{4B94FCB3-69F2-A543-B3B6-B57F75483549}"/>
                </a:ext>
              </a:extLst>
            </p:cNvPr>
            <p:cNvPicPr>
              <a:picLocks noChangeAspect="1"/>
            </p:cNvPicPr>
            <p:nvPr/>
          </p:nvPicPr>
          <p:blipFill>
            <a:blip r:embed="rId7"/>
            <a:stretch/>
          </p:blipFill>
          <p:spPr>
            <a:xfrm>
              <a:off x="3276580" y="1690499"/>
              <a:ext cx="537963" cy="360333"/>
            </a:xfrm>
            <a:prstGeom prst="rect">
              <a:avLst/>
            </a:prstGeom>
          </p:spPr>
        </p:pic>
        <p:sp>
          <p:nvSpPr>
            <p:cNvPr id="104" name="Ellipse 103">
              <a:extLst>
                <a:ext uri="{FF2B5EF4-FFF2-40B4-BE49-F238E27FC236}">
                  <a16:creationId xmlns:a16="http://schemas.microsoft.com/office/drawing/2014/main" id="{59DF700B-954A-1B41-8754-254DCE4A4647}"/>
                </a:ext>
              </a:extLst>
            </p:cNvPr>
            <p:cNvSpPr/>
            <p:nvPr/>
          </p:nvSpPr>
          <p:spPr>
            <a:xfrm>
              <a:off x="3155827" y="1480931"/>
              <a:ext cx="779468" cy="779468"/>
            </a:xfrm>
            <a:prstGeom prst="ellipse">
              <a:avLst/>
            </a:prstGeom>
            <a:noFill/>
            <a:ln w="25400" cap="flat" algn="ctr">
              <a:solidFill>
                <a:srgbClr val="0D3475"/>
              </a:solidFill>
              <a:prstDash val="solid"/>
            </a:ln>
          </p:spPr>
          <p:style>
            <a:lnRef idx="1">
              <a:schemeClr val="accent1"/>
            </a:lnRef>
            <a:fillRef idx="3">
              <a:schemeClr val="accent1"/>
            </a:fillRef>
            <a:effectRef idx="2">
              <a:schemeClr val="accent1"/>
            </a:effectRef>
            <a:fontRef idx="minor">
              <a:schemeClr val="lt1"/>
            </a:fontRef>
          </p:style>
          <p:txBody>
            <a:bodyPr rtlCol="0" anchor="ctr"/>
            <a:lstStyle/>
            <a:p>
              <a:pPr algn="ctr">
                <a:defRPr b="0" i="0"/>
              </a:pPr>
              <a:endParaRPr lang="nb-NO"/>
            </a:p>
          </p:txBody>
        </p:sp>
      </p:grpSp>
      <p:sp>
        <p:nvSpPr>
          <p:cNvPr id="107" name="Rektangel 106">
            <a:extLst>
              <a:ext uri="{FF2B5EF4-FFF2-40B4-BE49-F238E27FC236}">
                <a16:creationId xmlns:a16="http://schemas.microsoft.com/office/drawing/2014/main" id="{1AE1E52E-B270-BB4B-B3AA-8B33AD99043E}"/>
              </a:ext>
            </a:extLst>
          </p:cNvPr>
          <p:cNvSpPr/>
          <p:nvPr/>
        </p:nvSpPr>
        <p:spPr>
          <a:xfrm>
            <a:off x="1103799" y="1529594"/>
            <a:ext cx="721480" cy="276999"/>
          </a:xfrm>
          <a:prstGeom prst="rect">
            <a:avLst/>
          </a:prstGeom>
        </p:spPr>
        <p:txBody>
          <a:bodyPr wrap="none">
            <a:spAutoFit/>
          </a:bodyPr>
          <a:lstStyle/>
          <a:p>
            <a:pPr>
              <a:defRPr b="0" i="0"/>
            </a:pPr>
            <a:r>
              <a:rPr lang="2057" sz="1200" b="1">
                <a:latin typeface="Arial" panose="020B0604020202020204" pitchFamily="34" charset="0"/>
                <a:cs typeface="Arial" panose="020B0604020202020204" pitchFamily="34" charset="0"/>
              </a:rPr>
              <a:t>Testing</a:t>
            </a:r>
          </a:p>
        </p:txBody>
      </p:sp>
      <p:sp>
        <p:nvSpPr>
          <p:cNvPr id="108" name="Rektangel 107">
            <a:extLst>
              <a:ext uri="{FF2B5EF4-FFF2-40B4-BE49-F238E27FC236}">
                <a16:creationId xmlns:a16="http://schemas.microsoft.com/office/drawing/2014/main" id="{B1FDD8B3-CCA5-FE43-A09B-29DBA33A0D57}"/>
              </a:ext>
            </a:extLst>
          </p:cNvPr>
          <p:cNvSpPr/>
          <p:nvPr/>
        </p:nvSpPr>
        <p:spPr>
          <a:xfrm>
            <a:off x="1133817" y="1793211"/>
            <a:ext cx="1363915" cy="577081"/>
          </a:xfrm>
          <a:prstGeom prst="rect">
            <a:avLst/>
          </a:prstGeom>
        </p:spPr>
        <p:txBody>
          <a:bodyPr wrap="square">
            <a:spAutoFit/>
          </a:bodyPr>
          <a:lstStyle/>
          <a:p>
            <a:pPr>
              <a:defRPr b="0" i="0"/>
            </a:pPr>
            <a:r>
              <a:rPr lang="2057" sz="1050">
                <a:ea typeface="Helvetica Neue" panose="02000503000000020004" pitchFamily="2" charset="0"/>
                <a:cs typeface="Helvetica Neue" panose="02000503000000020004" pitchFamily="2" charset="0"/>
              </a:rPr>
              <a:t>Testing improves memory of what is tested</a:t>
            </a:r>
          </a:p>
        </p:txBody>
      </p:sp>
      <p:sp>
        <p:nvSpPr>
          <p:cNvPr id="109" name="Rektangel 108">
            <a:extLst>
              <a:ext uri="{FF2B5EF4-FFF2-40B4-BE49-F238E27FC236}">
                <a16:creationId xmlns:a16="http://schemas.microsoft.com/office/drawing/2014/main" id="{1EE9CA6E-9C6C-1A46-80FA-7AC60AB90998}"/>
              </a:ext>
            </a:extLst>
          </p:cNvPr>
          <p:cNvSpPr/>
          <p:nvPr/>
        </p:nvSpPr>
        <p:spPr>
          <a:xfrm>
            <a:off x="3981505" y="1537662"/>
            <a:ext cx="816249" cy="276999"/>
          </a:xfrm>
          <a:prstGeom prst="rect">
            <a:avLst/>
          </a:prstGeom>
        </p:spPr>
        <p:txBody>
          <a:bodyPr wrap="none">
            <a:spAutoFit/>
          </a:bodyPr>
          <a:lstStyle/>
          <a:p>
            <a:pPr>
              <a:defRPr b="0" i="0"/>
            </a:pPr>
            <a:r>
              <a:rPr lang="2057" sz="1200" b="1">
                <a:latin typeface="Arial" panose="020B0604020202020204" pitchFamily="34" charset="0"/>
                <a:cs typeface="Arial" panose="020B0604020202020204" pitchFamily="34" charset="0"/>
              </a:rPr>
              <a:t>Intervals</a:t>
            </a:r>
          </a:p>
        </p:txBody>
      </p:sp>
      <p:sp>
        <p:nvSpPr>
          <p:cNvPr id="110" name="Rektangel 109">
            <a:extLst>
              <a:ext uri="{FF2B5EF4-FFF2-40B4-BE49-F238E27FC236}">
                <a16:creationId xmlns:a16="http://schemas.microsoft.com/office/drawing/2014/main" id="{3E56A650-6F0F-104C-99D1-7B9EDD36EA36}"/>
              </a:ext>
            </a:extLst>
          </p:cNvPr>
          <p:cNvSpPr/>
          <p:nvPr/>
        </p:nvSpPr>
        <p:spPr>
          <a:xfrm>
            <a:off x="3962381" y="1780387"/>
            <a:ext cx="1693956" cy="738664"/>
          </a:xfrm>
          <a:prstGeom prst="rect">
            <a:avLst/>
          </a:prstGeom>
        </p:spPr>
        <p:txBody>
          <a:bodyPr wrap="square">
            <a:spAutoFit/>
          </a:bodyPr>
          <a:lstStyle/>
          <a:p>
            <a:pPr>
              <a:defRPr b="0" i="0"/>
            </a:pPr>
            <a:r>
              <a:rPr lang="2057" sz="1050">
                <a:ea typeface="Helvetica Neue" panose="02000503000000020004" pitchFamily="2" charset="0"/>
                <a:cs typeface="Helvetica Neue" panose="02000503000000020004" pitchFamily="2" charset="0"/>
              </a:rPr>
              <a:t>You remember better if you study at intervals over time and not in blocks.</a:t>
            </a:r>
          </a:p>
        </p:txBody>
      </p:sp>
      <p:sp>
        <p:nvSpPr>
          <p:cNvPr id="111" name="Rektangel 110">
            <a:extLst>
              <a:ext uri="{FF2B5EF4-FFF2-40B4-BE49-F238E27FC236}">
                <a16:creationId xmlns:a16="http://schemas.microsoft.com/office/drawing/2014/main" id="{828CB616-3EF2-274E-A4D4-3E910679484C}"/>
              </a:ext>
            </a:extLst>
          </p:cNvPr>
          <p:cNvSpPr/>
          <p:nvPr/>
        </p:nvSpPr>
        <p:spPr>
          <a:xfrm>
            <a:off x="6957922" y="1524039"/>
            <a:ext cx="1048685" cy="276999"/>
          </a:xfrm>
          <a:prstGeom prst="rect">
            <a:avLst/>
          </a:prstGeom>
        </p:spPr>
        <p:txBody>
          <a:bodyPr wrap="none">
            <a:spAutoFit/>
          </a:bodyPr>
          <a:lstStyle/>
          <a:p>
            <a:pPr>
              <a:defRPr b="0" i="0"/>
            </a:pPr>
            <a:r>
              <a:rPr lang="2057" sz="1200" b="1">
                <a:latin typeface="Arial" panose="020B0604020202020204" pitchFamily="34" charset="0"/>
                <a:cs typeface="Arial" panose="020B0604020202020204" pitchFamily="34" charset="0"/>
              </a:rPr>
              <a:t>Interleaving</a:t>
            </a:r>
          </a:p>
        </p:txBody>
      </p:sp>
      <p:sp>
        <p:nvSpPr>
          <p:cNvPr id="112" name="Rektangel 111">
            <a:extLst>
              <a:ext uri="{FF2B5EF4-FFF2-40B4-BE49-F238E27FC236}">
                <a16:creationId xmlns:a16="http://schemas.microsoft.com/office/drawing/2014/main" id="{A8324861-0F60-C343-B623-92C8D48F5CF9}"/>
              </a:ext>
            </a:extLst>
          </p:cNvPr>
          <p:cNvSpPr/>
          <p:nvPr/>
        </p:nvSpPr>
        <p:spPr>
          <a:xfrm>
            <a:off x="6960259" y="1782858"/>
            <a:ext cx="1685369" cy="577081"/>
          </a:xfrm>
          <a:prstGeom prst="rect">
            <a:avLst/>
          </a:prstGeom>
        </p:spPr>
        <p:txBody>
          <a:bodyPr wrap="square">
            <a:spAutoFit/>
          </a:bodyPr>
          <a:lstStyle/>
          <a:p>
            <a:pPr>
              <a:defRPr b="0" i="0"/>
            </a:pPr>
            <a:r>
              <a:rPr lang="2057" sz="1050">
                <a:ea typeface="Helvetica Neue" panose="02000503000000020004" pitchFamily="2" charset="0"/>
                <a:cs typeface="Helvetica Neue" panose="02000503000000020004" pitchFamily="2" charset="0"/>
              </a:rPr>
              <a:t>You remember better if you mix the subjects you want to learn</a:t>
            </a:r>
          </a:p>
        </p:txBody>
      </p:sp>
      <p:sp>
        <p:nvSpPr>
          <p:cNvPr id="113" name="Rektangel 112">
            <a:extLst>
              <a:ext uri="{FF2B5EF4-FFF2-40B4-BE49-F238E27FC236}">
                <a16:creationId xmlns:a16="http://schemas.microsoft.com/office/drawing/2014/main" id="{D4E50F96-3696-7A46-A901-2A5155149969}"/>
              </a:ext>
            </a:extLst>
          </p:cNvPr>
          <p:cNvSpPr/>
          <p:nvPr/>
        </p:nvSpPr>
        <p:spPr>
          <a:xfrm>
            <a:off x="2138740" y="2579300"/>
            <a:ext cx="5147563" cy="369332"/>
          </a:xfrm>
          <a:prstGeom prst="rect">
            <a:avLst/>
          </a:prstGeom>
        </p:spPr>
        <p:txBody>
          <a:bodyPr wrap="none">
            <a:spAutoFit/>
          </a:bodyPr>
          <a:lstStyle/>
          <a:p>
            <a:pPr>
              <a:defRPr b="0" i="0"/>
            </a:pPr>
            <a:r>
              <a:rPr lang="2057">
                <a:latin typeface="Arial" panose="020B0604020202020204" pitchFamily="34" charset="0"/>
                <a:cs typeface="Arial" panose="020B0604020202020204" pitchFamily="34" charset="0"/>
              </a:rPr>
              <a:t>Application in three projects for medical students</a:t>
            </a:r>
          </a:p>
        </p:txBody>
      </p:sp>
      <p:pic>
        <p:nvPicPr>
          <p:cNvPr id="114" name="Bilde 113">
            <a:extLst>
              <a:ext uri="{FF2B5EF4-FFF2-40B4-BE49-F238E27FC236}">
                <a16:creationId xmlns:a16="http://schemas.microsoft.com/office/drawing/2014/main" id="{0CF1D9AB-C62A-F54F-9D77-3DE3AFF8F88A}"/>
              </a:ext>
            </a:extLst>
          </p:cNvPr>
          <p:cNvPicPr>
            <a:picLocks noChangeAspect="1"/>
          </p:cNvPicPr>
          <p:nvPr/>
        </p:nvPicPr>
        <p:blipFill>
          <a:blip r:embed="rId8">
            <a:extLst>
              <a:ext uri="{28A0092B-C50C-407E-A947-70E740481C1C}">
                <a14:useLocalDpi xmlns:a14="http://schemas.microsoft.com/office/drawing/2010/main"/>
              </a:ext>
            </a:extLst>
          </a:blip>
          <a:stretch/>
        </p:blipFill>
        <p:spPr>
          <a:xfrm>
            <a:off x="420586" y="3331972"/>
            <a:ext cx="648161" cy="648161"/>
          </a:xfrm>
          <a:prstGeom prst="rect">
            <a:avLst/>
          </a:prstGeom>
        </p:spPr>
      </p:pic>
      <p:sp>
        <p:nvSpPr>
          <p:cNvPr id="115" name="Rektangel 114">
            <a:extLst>
              <a:ext uri="{FF2B5EF4-FFF2-40B4-BE49-F238E27FC236}">
                <a16:creationId xmlns:a16="http://schemas.microsoft.com/office/drawing/2014/main" id="{96C0DADD-F2C9-374C-B681-E8CCEE428BF5}"/>
              </a:ext>
            </a:extLst>
          </p:cNvPr>
          <p:cNvSpPr/>
          <p:nvPr/>
        </p:nvSpPr>
        <p:spPr>
          <a:xfrm>
            <a:off x="567327" y="2981437"/>
            <a:ext cx="1421992" cy="276999"/>
          </a:xfrm>
          <a:prstGeom prst="rect">
            <a:avLst/>
          </a:prstGeom>
        </p:spPr>
        <p:txBody>
          <a:bodyPr wrap="none">
            <a:spAutoFit/>
          </a:bodyPr>
          <a:lstStyle/>
          <a:p>
            <a:pPr>
              <a:defRPr b="0" i="0"/>
            </a:pPr>
            <a:r>
              <a:rPr lang="2057" sz="1200" b="1">
                <a:latin typeface="Arial" panose="020B0604020202020204" pitchFamily="34" charset="0"/>
                <a:cs typeface="Arial" panose="020B0604020202020204" pitchFamily="34" charset="0"/>
              </a:rPr>
              <a:t>Testing progress</a:t>
            </a:r>
            <a:endParaRPr lang="2057" sz="1200"/>
          </a:p>
        </p:txBody>
      </p:sp>
      <p:sp>
        <p:nvSpPr>
          <p:cNvPr id="116" name="Rektangel 115">
            <a:extLst>
              <a:ext uri="{FF2B5EF4-FFF2-40B4-BE49-F238E27FC236}">
                <a16:creationId xmlns:a16="http://schemas.microsoft.com/office/drawing/2014/main" id="{CB85C982-9DDD-B24C-BC96-E28814DF4245}"/>
              </a:ext>
            </a:extLst>
          </p:cNvPr>
          <p:cNvSpPr/>
          <p:nvPr/>
        </p:nvSpPr>
        <p:spPr>
          <a:xfrm>
            <a:off x="1122749" y="3254757"/>
            <a:ext cx="1740035" cy="1223412"/>
          </a:xfrm>
          <a:prstGeom prst="rect">
            <a:avLst/>
          </a:prstGeom>
        </p:spPr>
        <p:txBody>
          <a:bodyPr wrap="square">
            <a:spAutoFit/>
          </a:bodyPr>
          <a:lstStyle/>
          <a:p>
            <a:pPr>
              <a:defRPr b="0" i="0"/>
            </a:pPr>
            <a:r>
              <a:rPr lang="2057" sz="1050">
                <a:ea typeface="Helvetica Neue" panose="02000503000000020004" pitchFamily="2" charset="0"/>
                <a:cs typeface="Helvetica Neue" panose="02000503000000020004" pitchFamily="2" charset="0"/>
              </a:rPr>
              <a:t>Students track their progress through monthly tests and can compare results with fellow students. The </a:t>
            </a:r>
            <a:r>
              <a:rPr lang="en-GB" sz="1050">
                <a:ea typeface="Helvetica Neue" panose="02000503000000020004" pitchFamily="2" charset="0"/>
                <a:cs typeface="Helvetica Neue" panose="02000503000000020004" pitchFamily="2" charset="0"/>
              </a:rPr>
              <a:t>final</a:t>
            </a:r>
            <a:r>
              <a:rPr lang="2057" sz="1050">
                <a:ea typeface="Helvetica Neue" panose="02000503000000020004" pitchFamily="2" charset="0"/>
                <a:cs typeface="Helvetica Neue" panose="02000503000000020004" pitchFamily="2" charset="0"/>
              </a:rPr>
              <a:t> test has questions based on previous tests. </a:t>
            </a:r>
          </a:p>
        </p:txBody>
      </p:sp>
      <p:pic>
        <p:nvPicPr>
          <p:cNvPr id="118" name="Bilde 117">
            <a:extLst>
              <a:ext uri="{FF2B5EF4-FFF2-40B4-BE49-F238E27FC236}">
                <a16:creationId xmlns:a16="http://schemas.microsoft.com/office/drawing/2014/main" id="{358DE8DA-08DA-A842-83DF-CDC2D91976DA}"/>
              </a:ext>
            </a:extLst>
          </p:cNvPr>
          <p:cNvPicPr>
            <a:picLocks noChangeAspect="1"/>
          </p:cNvPicPr>
          <p:nvPr/>
        </p:nvPicPr>
        <p:blipFill>
          <a:blip r:embed="rId9">
            <a:extLst>
              <a:ext uri="{28A0092B-C50C-407E-A947-70E740481C1C}">
                <a14:useLocalDpi xmlns:a14="http://schemas.microsoft.com/office/drawing/2010/main"/>
              </a:ext>
            </a:extLst>
          </a:blip>
          <a:stretch/>
        </p:blipFill>
        <p:spPr>
          <a:xfrm>
            <a:off x="3265020" y="3285418"/>
            <a:ext cx="667545" cy="667545"/>
          </a:xfrm>
          <a:prstGeom prst="rect">
            <a:avLst/>
          </a:prstGeom>
        </p:spPr>
      </p:pic>
      <p:pic>
        <p:nvPicPr>
          <p:cNvPr id="119" name="Bilde 118">
            <a:extLst>
              <a:ext uri="{FF2B5EF4-FFF2-40B4-BE49-F238E27FC236}">
                <a16:creationId xmlns:a16="http://schemas.microsoft.com/office/drawing/2014/main" id="{A6BCAD46-FBEA-CB47-A9B6-08DE2FD98E0D}"/>
              </a:ext>
            </a:extLst>
          </p:cNvPr>
          <p:cNvPicPr>
            <a:picLocks noChangeAspect="1"/>
          </p:cNvPicPr>
          <p:nvPr/>
        </p:nvPicPr>
        <p:blipFill>
          <a:blip r:embed="rId10">
            <a:extLst>
              <a:ext uri="{28A0092B-C50C-407E-A947-70E740481C1C}">
                <a14:useLocalDpi xmlns:a14="http://schemas.microsoft.com/office/drawing/2010/main"/>
              </a:ext>
            </a:extLst>
          </a:blip>
          <a:stretch/>
        </p:blipFill>
        <p:spPr>
          <a:xfrm>
            <a:off x="6324177" y="3225578"/>
            <a:ext cx="721883" cy="721883"/>
          </a:xfrm>
          <a:prstGeom prst="rect">
            <a:avLst/>
          </a:prstGeom>
        </p:spPr>
      </p:pic>
      <p:sp>
        <p:nvSpPr>
          <p:cNvPr id="120" name="Rektangel 119">
            <a:extLst>
              <a:ext uri="{FF2B5EF4-FFF2-40B4-BE49-F238E27FC236}">
                <a16:creationId xmlns:a16="http://schemas.microsoft.com/office/drawing/2014/main" id="{23FFEDE4-2E2A-6244-8E76-2E90F3A3841B}"/>
              </a:ext>
            </a:extLst>
          </p:cNvPr>
          <p:cNvSpPr/>
          <p:nvPr/>
        </p:nvSpPr>
        <p:spPr>
          <a:xfrm>
            <a:off x="3392261" y="2971687"/>
            <a:ext cx="2882342" cy="276999"/>
          </a:xfrm>
          <a:prstGeom prst="rect">
            <a:avLst/>
          </a:prstGeom>
        </p:spPr>
        <p:txBody>
          <a:bodyPr wrap="square">
            <a:spAutoFit/>
          </a:bodyPr>
          <a:lstStyle/>
          <a:p>
            <a:pPr>
              <a:defRPr b="0" i="0"/>
            </a:pPr>
            <a:r>
              <a:rPr lang="2057" sz="1200" b="1">
                <a:ea typeface="Helvetica Neue" panose="02000503000000020004" pitchFamily="2" charset="0"/>
                <a:cs typeface="Helvetica Neue" panose="02000503000000020004" pitchFamily="2" charset="0"/>
              </a:rPr>
              <a:t>Testing clinical skills</a:t>
            </a:r>
            <a:endParaRPr lang="2057" sz="1200"/>
          </a:p>
        </p:txBody>
      </p:sp>
      <p:sp>
        <p:nvSpPr>
          <p:cNvPr id="121" name="Rektangel 120">
            <a:extLst>
              <a:ext uri="{FF2B5EF4-FFF2-40B4-BE49-F238E27FC236}">
                <a16:creationId xmlns:a16="http://schemas.microsoft.com/office/drawing/2014/main" id="{D5C60C11-FBCA-4749-BC2A-841E21103C30}"/>
              </a:ext>
            </a:extLst>
          </p:cNvPr>
          <p:cNvSpPr/>
          <p:nvPr/>
        </p:nvSpPr>
        <p:spPr>
          <a:xfrm>
            <a:off x="3962381" y="3233985"/>
            <a:ext cx="1633570" cy="1223412"/>
          </a:xfrm>
          <a:prstGeom prst="rect">
            <a:avLst/>
          </a:prstGeom>
        </p:spPr>
        <p:txBody>
          <a:bodyPr wrap="square">
            <a:spAutoFit/>
          </a:bodyPr>
          <a:lstStyle/>
          <a:p>
            <a:pPr>
              <a:defRPr b="0" i="0"/>
            </a:pPr>
            <a:r>
              <a:rPr lang="2057" sz="1050">
                <a:ea typeface="Helvetica Neue" panose="02000503000000020004" pitchFamily="2" charset="0"/>
                <a:cs typeface="Helvetica Neue" panose="02000503000000020004" pitchFamily="2" charset="0"/>
              </a:rPr>
              <a:t>Development of a system where the students themselves create exercises for a test circuit and then test each other and give each other feedback. </a:t>
            </a:r>
          </a:p>
        </p:txBody>
      </p:sp>
      <p:sp>
        <p:nvSpPr>
          <p:cNvPr id="122" name="Rektangel 121">
            <a:extLst>
              <a:ext uri="{FF2B5EF4-FFF2-40B4-BE49-F238E27FC236}">
                <a16:creationId xmlns:a16="http://schemas.microsoft.com/office/drawing/2014/main" id="{D097987B-DC5D-134E-8B75-BB65902055EA}"/>
              </a:ext>
            </a:extLst>
          </p:cNvPr>
          <p:cNvSpPr/>
          <p:nvPr/>
        </p:nvSpPr>
        <p:spPr>
          <a:xfrm>
            <a:off x="6482857" y="2982722"/>
            <a:ext cx="2809805" cy="276999"/>
          </a:xfrm>
          <a:prstGeom prst="rect">
            <a:avLst/>
          </a:prstGeom>
        </p:spPr>
        <p:txBody>
          <a:bodyPr wrap="square">
            <a:spAutoFit/>
          </a:bodyPr>
          <a:lstStyle/>
          <a:p>
            <a:pPr>
              <a:defRPr b="0" i="0"/>
            </a:pPr>
            <a:r>
              <a:rPr lang="2057" sz="1200" b="1">
                <a:latin typeface="Arial" panose="020B0604020202020204" pitchFamily="34" charset="0"/>
                <a:cs typeface="Arial" panose="020B0604020202020204" pitchFamily="34" charset="0"/>
              </a:rPr>
              <a:t>Feedback on practice</a:t>
            </a:r>
            <a:endParaRPr lang="2057" sz="1200"/>
          </a:p>
        </p:txBody>
      </p:sp>
      <p:sp>
        <p:nvSpPr>
          <p:cNvPr id="123" name="Rektangel 122">
            <a:extLst>
              <a:ext uri="{FF2B5EF4-FFF2-40B4-BE49-F238E27FC236}">
                <a16:creationId xmlns:a16="http://schemas.microsoft.com/office/drawing/2014/main" id="{7D01C8D1-E726-0340-BA47-B156EA46FC04}"/>
              </a:ext>
            </a:extLst>
          </p:cNvPr>
          <p:cNvSpPr/>
          <p:nvPr/>
        </p:nvSpPr>
        <p:spPr>
          <a:xfrm>
            <a:off x="7075876" y="3232881"/>
            <a:ext cx="1930752" cy="1384995"/>
          </a:xfrm>
          <a:prstGeom prst="rect">
            <a:avLst/>
          </a:prstGeom>
        </p:spPr>
        <p:txBody>
          <a:bodyPr wrap="square">
            <a:spAutoFit/>
          </a:bodyPr>
          <a:lstStyle/>
          <a:p>
            <a:pPr>
              <a:defRPr b="0" i="0"/>
            </a:pPr>
            <a:r>
              <a:rPr lang="2057" sz="1050">
                <a:ea typeface="Helvetica Neue" panose="02000503000000020004" pitchFamily="2" charset="0"/>
                <a:cs typeface="Helvetica Neue" panose="02000503000000020004" pitchFamily="2" charset="0"/>
              </a:rPr>
              <a:t>Trial of a method for feedback to students in supervised professional training at a local hospital in central Norway. The method is used in specialist education of doctors in the USA, among other countries.</a:t>
            </a:r>
          </a:p>
        </p:txBody>
      </p:sp>
      <p:sp>
        <p:nvSpPr>
          <p:cNvPr id="124" name="Rektangel 123">
            <a:extLst>
              <a:ext uri="{FF2B5EF4-FFF2-40B4-BE49-F238E27FC236}">
                <a16:creationId xmlns:a16="http://schemas.microsoft.com/office/drawing/2014/main" id="{3EEE349E-E30C-2440-B2CC-C4BCB92A9FE1}"/>
              </a:ext>
            </a:extLst>
          </p:cNvPr>
          <p:cNvSpPr/>
          <p:nvPr/>
        </p:nvSpPr>
        <p:spPr>
          <a:xfrm>
            <a:off x="347679" y="654219"/>
            <a:ext cx="4913691" cy="246221"/>
          </a:xfrm>
          <a:prstGeom prst="rect">
            <a:avLst/>
          </a:prstGeom>
        </p:spPr>
        <p:txBody>
          <a:bodyPr wrap="square">
            <a:spAutoFit/>
          </a:bodyPr>
          <a:lstStyle/>
          <a:p>
            <a:pPr>
              <a:defRPr b="0" i="0"/>
            </a:pPr>
            <a:r>
              <a:rPr lang="2057" sz="1000">
                <a:ea typeface="Helvetica Neue" panose="02000503000000020004" pitchFamily="2" charset="0"/>
                <a:cs typeface="Helvetica Neue" panose="02000503000000020004" pitchFamily="2" charset="0"/>
              </a:rPr>
              <a:t>An innovative education project led by Tobias S. Slørdahl, MD PhD</a:t>
            </a:r>
          </a:p>
        </p:txBody>
      </p:sp>
      <p:sp>
        <p:nvSpPr>
          <p:cNvPr id="125" name="Rektangel 124">
            <a:extLst>
              <a:ext uri="{FF2B5EF4-FFF2-40B4-BE49-F238E27FC236}">
                <a16:creationId xmlns:a16="http://schemas.microsoft.com/office/drawing/2014/main" id="{D2CF37B8-1B74-FF43-88A2-ECF31F2D043A}"/>
              </a:ext>
            </a:extLst>
          </p:cNvPr>
          <p:cNvSpPr/>
          <p:nvPr/>
        </p:nvSpPr>
        <p:spPr>
          <a:xfrm>
            <a:off x="4770069" y="4872744"/>
            <a:ext cx="1177888" cy="196208"/>
          </a:xfrm>
          <a:prstGeom prst="rect">
            <a:avLst/>
          </a:prstGeom>
        </p:spPr>
        <p:txBody>
          <a:bodyPr wrap="square">
            <a:spAutoFit/>
          </a:bodyPr>
          <a:lstStyle/>
          <a:p>
            <a:pPr>
              <a:defRPr b="0" i="0"/>
            </a:pPr>
            <a:r>
              <a:rPr lang="2057" sz="675" i="1">
                <a:latin typeface="+mj-lt"/>
                <a:ea typeface="Helvetica Neue" panose="02000503000000020004" pitchFamily="2" charset="0"/>
                <a:cs typeface="Helvetica Neue" panose="02000503000000020004" pitchFamily="2" charset="0"/>
              </a:rPr>
              <a:t>Icons from flaticon.com</a:t>
            </a:r>
            <a:endParaRPr lang="2057" sz="675" i="1">
              <a:latin typeface="+mj-lt"/>
            </a:endParaRPr>
          </a:p>
        </p:txBody>
      </p:sp>
      <p:pic>
        <p:nvPicPr>
          <p:cNvPr id="34" name="Bilde 33"/>
          <p:cNvPicPr>
            <a:picLocks noChangeAspect="1"/>
          </p:cNvPicPr>
          <p:nvPr/>
        </p:nvPicPr>
        <p:blipFill>
          <a:blip r:embed="rId11">
            <a:extLst>
              <a:ext uri="{28A0092B-C50C-407E-A947-70E740481C1C}">
                <a14:useLocalDpi xmlns:a14="http://schemas.microsoft.com/office/drawing/2010/main"/>
              </a:ext>
            </a:extLst>
          </a:blip>
          <a:stretch/>
        </p:blipFill>
        <p:spPr>
          <a:xfrm>
            <a:off x="7461357" y="178906"/>
            <a:ext cx="1449023" cy="1364981"/>
          </a:xfrm>
          <a:prstGeom prst="rect">
            <a:avLst/>
          </a:prstGeom>
        </p:spPr>
      </p:pic>
    </p:spTree>
    <p:extLst>
      <p:ext uri="{BB962C8B-B14F-4D97-AF65-F5344CB8AC3E}">
        <p14:creationId xmlns:p14="http://schemas.microsoft.com/office/powerpoint/2010/main" val="16307702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84708" y="204960"/>
            <a:ext cx="7886700" cy="674308"/>
          </a:xfrm>
        </p:spPr>
        <p:txBody>
          <a:bodyPr>
            <a:normAutofit/>
          </a:bodyPr>
          <a:lstStyle/>
          <a:p>
            <a:pPr>
              <a:defRPr b="0" i="0"/>
            </a:pPr>
            <a:r>
              <a:rPr lang="2057" sz="3000"/>
              <a:t>χ: Collective. Individual</a:t>
            </a:r>
          </a:p>
        </p:txBody>
      </p:sp>
      <p:sp>
        <p:nvSpPr>
          <p:cNvPr id="6" name="Content Placeholder 5"/>
          <p:cNvSpPr>
            <a:spLocks noGrp="1"/>
          </p:cNvSpPr>
          <p:nvPr>
            <p:ph sz="half" idx="1"/>
          </p:nvPr>
        </p:nvSpPr>
        <p:spPr>
          <a:xfrm>
            <a:off x="384708" y="858841"/>
            <a:ext cx="4344330" cy="3654060"/>
          </a:xfrm>
        </p:spPr>
        <p:txBody>
          <a:bodyPr>
            <a:noAutofit/>
          </a:bodyPr>
          <a:lstStyle/>
          <a:p>
            <a:pPr marL="0" indent="0">
              <a:buNone/>
              <a:defRPr b="0" i="0"/>
            </a:pPr>
            <a:r>
              <a:rPr lang="2057" sz="1575"/>
              <a:t>In an optimal learning environment, students and teachers have good individual skills and the ability to work together</a:t>
            </a:r>
          </a:p>
          <a:p>
            <a:pPr marL="0" indent="0">
              <a:buNone/>
              <a:defRPr b="0" i="0"/>
            </a:pPr>
            <a:endParaRPr lang="nb-NO" sz="1575" dirty="0"/>
          </a:p>
          <a:p>
            <a:pPr>
              <a:defRPr b="0" i="0"/>
            </a:pPr>
            <a:r>
              <a:rPr lang="2057" sz="1575"/>
              <a:t>How can we encourage course teachers to use of scientifically documented teaching methods?</a:t>
            </a:r>
          </a:p>
          <a:p>
            <a:pPr>
              <a:defRPr b="0" i="0"/>
            </a:pPr>
            <a:r>
              <a:rPr lang="2057" sz="1575"/>
              <a:t>How can we encourage course teachers to work together on teaching?</a:t>
            </a:r>
          </a:p>
          <a:p>
            <a:pPr>
              <a:defRPr b="0" i="0"/>
            </a:pPr>
            <a:r>
              <a:rPr lang="2057" sz="1575"/>
              <a:t>Can we gain inspiration from top-level sports to optimize the learning situation?</a:t>
            </a:r>
          </a:p>
          <a:p>
            <a:pPr>
              <a:defRPr b="0" i="0"/>
            </a:pPr>
            <a:r>
              <a:rPr lang="2057" sz="1575"/>
              <a:t>How can we use digital </a:t>
            </a:r>
            <a:br>
              <a:rPr lang="2057" sz="1575"/>
            </a:br>
            <a:r>
              <a:rPr lang="2057" sz="1575"/>
              <a:t>tools to collaborate in creating </a:t>
            </a:r>
            <a:br>
              <a:rPr lang="2057" sz="1575"/>
            </a:br>
            <a:r>
              <a:rPr lang="2057" sz="1575"/>
              <a:t>new learning activities?</a:t>
            </a:r>
          </a:p>
        </p:txBody>
      </p:sp>
      <p:pic>
        <p:nvPicPr>
          <p:cNvPr id="8" name="Content Placeholder 7"/>
          <p:cNvPicPr>
            <a:picLocks noGrp="1" noChangeAspect="1"/>
          </p:cNvPicPr>
          <p:nvPr>
            <p:ph sz="half" idx="2"/>
          </p:nvPr>
        </p:nvPicPr>
        <p:blipFill rotWithShape="1">
          <a:blip r:embed="rId3">
            <a:extLst>
              <a:ext uri="{28A0092B-C50C-407E-A947-70E740481C1C}">
                <a14:useLocalDpi xmlns:a14="http://schemas.microsoft.com/office/drawing/2010/main"/>
              </a:ext>
            </a:extLst>
          </a:blip>
          <a:srcRect l="7378"/>
          <a:stretch/>
        </p:blipFill>
        <p:spPr>
          <a:xfrm>
            <a:off x="5054802" y="2072971"/>
            <a:ext cx="4089197" cy="3070529"/>
          </a:xfrm>
        </p:spPr>
      </p:pic>
      <p:pic>
        <p:nvPicPr>
          <p:cNvPr id="7" name="Bilde 6"/>
          <p:cNvPicPr>
            <a:picLocks noChangeAspect="1"/>
          </p:cNvPicPr>
          <p:nvPr/>
        </p:nvPicPr>
        <p:blipFill>
          <a:blip r:embed="rId4">
            <a:extLst>
              <a:ext uri="{28A0092B-C50C-407E-A947-70E740481C1C}">
                <a14:useLocalDpi xmlns:a14="http://schemas.microsoft.com/office/drawing/2010/main"/>
              </a:ext>
            </a:extLst>
          </a:blip>
          <a:stretch/>
        </p:blipFill>
        <p:spPr>
          <a:xfrm>
            <a:off x="7461357" y="178906"/>
            <a:ext cx="1449023" cy="1364981"/>
          </a:xfrm>
          <a:prstGeom prst="rect">
            <a:avLst/>
          </a:prstGeom>
        </p:spPr>
      </p:pic>
    </p:spTree>
    <p:extLst>
      <p:ext uri="{BB962C8B-B14F-4D97-AF65-F5344CB8AC3E}">
        <p14:creationId xmlns:p14="http://schemas.microsoft.com/office/powerpoint/2010/main" val="36568526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286927" y="246418"/>
            <a:ext cx="7309408" cy="1402866"/>
          </a:xfrm>
        </p:spPr>
        <p:txBody>
          <a:bodyPr>
            <a:normAutofit fontScale="90000"/>
          </a:bodyPr>
          <a:lstStyle/>
          <a:p>
            <a:pPr>
              <a:defRPr b="0" i="0"/>
            </a:pPr>
            <a:r>
              <a:rPr lang="2057" sz="3000"/>
              <a:t>ACT! ACTive learning in </a:t>
            </a:r>
            <a:br>
              <a:rPr lang="2057" sz="3000"/>
            </a:br>
            <a:r>
              <a:rPr lang="2057" sz="3000"/>
              <a:t>core courses in mathematics </a:t>
            </a:r>
            <a:br>
              <a:rPr lang="2057" sz="3000"/>
            </a:br>
            <a:r>
              <a:rPr lang="2057" sz="3000"/>
              <a:t>and statistics for engineering education</a:t>
            </a:r>
          </a:p>
        </p:txBody>
      </p:sp>
      <p:sp>
        <p:nvSpPr>
          <p:cNvPr id="7" name="TekstSylinder 6"/>
          <p:cNvSpPr txBox="1"/>
          <p:nvPr/>
        </p:nvSpPr>
        <p:spPr>
          <a:xfrm>
            <a:off x="290121" y="1669264"/>
            <a:ext cx="3757458" cy="2793072"/>
          </a:xfrm>
          <a:prstGeom prst="rect">
            <a:avLst/>
          </a:prstGeom>
          <a:noFill/>
        </p:spPr>
        <p:txBody>
          <a:bodyPr wrap="square" rtlCol="0">
            <a:spAutoFit/>
          </a:bodyPr>
          <a:lstStyle/>
          <a:p>
            <a:pPr lvl="0">
              <a:defRPr b="0" i="0"/>
            </a:pPr>
            <a:r>
              <a:rPr lang="2057" sz="1575"/>
              <a:t>Goal: Modernize the form and content of basic course units in mathematics and statistics</a:t>
            </a:r>
          </a:p>
          <a:p>
            <a:pPr lvl="0">
              <a:defRPr b="0" i="0"/>
            </a:pPr>
            <a:endParaRPr lang="nb-NO" dirty="0"/>
          </a:p>
          <a:p>
            <a:pPr marL="257175" indent="-257175">
              <a:buFont typeface="Arial" panose="020B0604020202020204" pitchFamily="34" charset="0"/>
              <a:buChar char="•"/>
              <a:defRPr b="0" i="0"/>
            </a:pPr>
            <a:r>
              <a:rPr lang="2057" sz="1575"/>
              <a:t>Develop the content of the courses in dialogue with users for a better match with current needs</a:t>
            </a:r>
          </a:p>
          <a:p>
            <a:pPr marL="257175" indent="-257175">
              <a:buFont typeface="Arial" panose="020B0604020202020204" pitchFamily="34" charset="0"/>
              <a:buChar char="•"/>
              <a:defRPr b="0" i="0"/>
            </a:pPr>
            <a:r>
              <a:rPr lang="2057" sz="1575"/>
              <a:t>Develop open access interactive, multimodal digital learning resources </a:t>
            </a:r>
          </a:p>
          <a:p>
            <a:pPr marL="257175" indent="-257175">
              <a:buFont typeface="Arial" panose="020B0604020202020204" pitchFamily="34" charset="0"/>
              <a:buChar char="•"/>
              <a:defRPr b="0" i="0"/>
            </a:pPr>
            <a:r>
              <a:rPr lang="2057" sz="1575"/>
              <a:t>Develop learning environments characterized by student activity</a:t>
            </a:r>
          </a:p>
        </p:txBody>
      </p:sp>
      <p:pic>
        <p:nvPicPr>
          <p:cNvPr id="11" name="Bilde 10"/>
          <p:cNvPicPr>
            <a:picLocks noChangeAspect="1"/>
          </p:cNvPicPr>
          <p:nvPr/>
        </p:nvPicPr>
        <p:blipFill>
          <a:blip r:embed="rId3">
            <a:extLst>
              <a:ext uri="{28A0092B-C50C-407E-A947-70E740481C1C}">
                <a14:useLocalDpi xmlns:a14="http://schemas.microsoft.com/office/drawing/2010/main"/>
              </a:ext>
            </a:extLst>
          </a:blip>
          <a:stretch/>
        </p:blipFill>
        <p:spPr>
          <a:xfrm>
            <a:off x="4911064" y="2073391"/>
            <a:ext cx="4232936" cy="3070109"/>
          </a:xfrm>
          <a:prstGeom prst="rect">
            <a:avLst/>
          </a:prstGeom>
        </p:spPr>
      </p:pic>
      <p:pic>
        <p:nvPicPr>
          <p:cNvPr id="8" name="Bilde 7"/>
          <p:cNvPicPr>
            <a:picLocks noChangeAspect="1"/>
          </p:cNvPicPr>
          <p:nvPr/>
        </p:nvPicPr>
        <p:blipFill>
          <a:blip r:embed="rId4">
            <a:extLst>
              <a:ext uri="{28A0092B-C50C-407E-A947-70E740481C1C}">
                <a14:useLocalDpi xmlns:a14="http://schemas.microsoft.com/office/drawing/2010/main"/>
              </a:ext>
            </a:extLst>
          </a:blip>
          <a:stretch/>
        </p:blipFill>
        <p:spPr>
          <a:xfrm>
            <a:off x="7461357" y="178906"/>
            <a:ext cx="1449023" cy="1364981"/>
          </a:xfrm>
          <a:prstGeom prst="rect">
            <a:avLst/>
          </a:prstGeom>
        </p:spPr>
      </p:pic>
    </p:spTree>
    <p:extLst>
      <p:ext uri="{BB962C8B-B14F-4D97-AF65-F5344CB8AC3E}">
        <p14:creationId xmlns:p14="http://schemas.microsoft.com/office/powerpoint/2010/main" val="9733885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Bilde 8"/>
          <p:cNvPicPr>
            <a:picLocks noChangeAspect="1"/>
          </p:cNvPicPr>
          <p:nvPr/>
        </p:nvPicPr>
        <p:blipFill>
          <a:blip r:embed="rId3">
            <a:extLst>
              <a:ext uri="{28A0092B-C50C-407E-A947-70E740481C1C}">
                <a14:useLocalDpi xmlns:a14="http://schemas.microsoft.com/office/drawing/2010/main"/>
              </a:ext>
            </a:extLst>
          </a:blip>
          <a:stretch/>
        </p:blipFill>
        <p:spPr>
          <a:xfrm>
            <a:off x="7461357" y="3679470"/>
            <a:ext cx="1449023" cy="1364981"/>
          </a:xfrm>
          <a:prstGeom prst="rect">
            <a:avLst/>
          </a:prstGeom>
        </p:spPr>
      </p:pic>
      <p:pic>
        <p:nvPicPr>
          <p:cNvPr id="43" name="Picture 42"/>
          <p:cNvPicPr>
            <a:picLocks noChangeAspect="1"/>
          </p:cNvPicPr>
          <p:nvPr/>
        </p:nvPicPr>
        <p:blipFill>
          <a:blip r:embed="rId4">
            <a:extLst>
              <a:ext uri="{28A0092B-C50C-407E-A947-70E740481C1C}">
                <a14:useLocalDpi xmlns:a14="http://schemas.microsoft.com/office/drawing/2010/main"/>
              </a:ext>
            </a:extLst>
          </a:blip>
          <a:stretch/>
        </p:blipFill>
        <p:spPr>
          <a:xfrm>
            <a:off x="4871890" y="97834"/>
            <a:ext cx="4135270" cy="2226314"/>
          </a:xfrm>
          <a:prstGeom prst="rect">
            <a:avLst/>
          </a:prstGeom>
        </p:spPr>
      </p:pic>
      <p:sp>
        <p:nvSpPr>
          <p:cNvPr id="44" name="TextBox 43"/>
          <p:cNvSpPr txBox="1"/>
          <p:nvPr/>
        </p:nvSpPr>
        <p:spPr>
          <a:xfrm>
            <a:off x="302248" y="259685"/>
            <a:ext cx="4400513" cy="553998"/>
          </a:xfrm>
          <a:prstGeom prst="rect">
            <a:avLst/>
          </a:prstGeom>
          <a:noFill/>
        </p:spPr>
        <p:txBody>
          <a:bodyPr wrap="square" rtlCol="0">
            <a:spAutoFit/>
          </a:bodyPr>
          <a:lstStyle/>
          <a:p>
            <a:pPr>
              <a:defRPr b="0" i="0"/>
            </a:pPr>
            <a:r>
              <a:rPr lang="2057" sz="3000">
                <a:latin typeface="Arial" panose="020B0604020202020204" pitchFamily="34" charset="0"/>
                <a:cs typeface="Arial" panose="020B0604020202020204" pitchFamily="34" charset="0"/>
              </a:rPr>
              <a:t>TverrPraks</a:t>
            </a:r>
          </a:p>
        </p:txBody>
      </p:sp>
      <p:sp>
        <p:nvSpPr>
          <p:cNvPr id="45" name="TextBox 44"/>
          <p:cNvSpPr txBox="1"/>
          <p:nvPr/>
        </p:nvSpPr>
        <p:spPr>
          <a:xfrm>
            <a:off x="317327" y="816559"/>
            <a:ext cx="3823145" cy="507831"/>
          </a:xfrm>
          <a:prstGeom prst="rect">
            <a:avLst/>
          </a:prstGeom>
          <a:noFill/>
        </p:spPr>
        <p:txBody>
          <a:bodyPr wrap="square" rtlCol="0">
            <a:spAutoFit/>
          </a:bodyPr>
          <a:lstStyle/>
          <a:p>
            <a:pPr>
              <a:defRPr b="0" i="0"/>
            </a:pPr>
            <a:r>
              <a:rPr lang="2057" sz="1350">
                <a:latin typeface="Arial" panose="020B0604020202020204" pitchFamily="34" charset="0"/>
                <a:cs typeface="Arial" panose="020B0604020202020204" pitchFamily="34" charset="0"/>
              </a:rPr>
              <a:t>TverrPraks aims to prepare students for </a:t>
            </a:r>
            <a:br>
              <a:rPr lang="2057" sz="1350">
                <a:latin typeface="Arial" panose="020B0604020202020204" pitchFamily="34" charset="0"/>
                <a:cs typeface="Arial" panose="020B0604020202020204" pitchFamily="34" charset="0"/>
              </a:rPr>
            </a:br>
            <a:r>
              <a:rPr lang="2057" sz="1350">
                <a:latin typeface="Arial" panose="020B0604020202020204" pitchFamily="34" charset="0"/>
                <a:cs typeface="Arial" panose="020B0604020202020204" pitchFamily="34" charset="0"/>
              </a:rPr>
              <a:t>interdisciplinary collaboration in the workplace. </a:t>
            </a:r>
          </a:p>
        </p:txBody>
      </p:sp>
      <p:sp>
        <p:nvSpPr>
          <p:cNvPr id="2" name="TextBox 1"/>
          <p:cNvSpPr txBox="1"/>
          <p:nvPr/>
        </p:nvSpPr>
        <p:spPr>
          <a:xfrm>
            <a:off x="280669" y="1643238"/>
            <a:ext cx="5401902" cy="2708434"/>
          </a:xfrm>
          <a:prstGeom prst="rect">
            <a:avLst/>
          </a:prstGeom>
          <a:noFill/>
        </p:spPr>
        <p:txBody>
          <a:bodyPr wrap="square" rtlCol="0">
            <a:spAutoFit/>
          </a:bodyPr>
          <a:lstStyle/>
          <a:p>
            <a:pPr>
              <a:defRPr b="0" i="0"/>
            </a:pPr>
            <a:r>
              <a:rPr lang="2057" sz="1700">
                <a:latin typeface="Arial" panose="020B0604020202020204" pitchFamily="34" charset="0"/>
                <a:cs typeface="Arial" panose="020B0604020202020204" pitchFamily="34" charset="0"/>
              </a:rPr>
              <a:t>TverrPraks is a full-scale interdisciplinary practice. </a:t>
            </a:r>
          </a:p>
          <a:p>
            <a:pPr>
              <a:defRPr b="0" i="0"/>
            </a:pPr>
            <a:endParaRPr lang="nb-NO" sz="1700" dirty="0">
              <a:latin typeface="Arial" panose="020B0604020202020204" pitchFamily="34" charset="0"/>
              <a:cs typeface="Arial" panose="020B0604020202020204" pitchFamily="34" charset="0"/>
            </a:endParaRPr>
          </a:p>
          <a:p>
            <a:pPr>
              <a:defRPr b="0" i="0"/>
            </a:pPr>
            <a:r>
              <a:rPr lang="2057" sz="1700">
                <a:latin typeface="Arial" panose="020B0604020202020204" pitchFamily="34" charset="0"/>
                <a:cs typeface="Arial" panose="020B0604020202020204" pitchFamily="34" charset="0"/>
              </a:rPr>
              <a:t>TverrPraks includes all 1300 students in the final </a:t>
            </a:r>
            <a:br>
              <a:rPr lang="nb-NO" sz="1700" dirty="0">
                <a:latin typeface="Arial" panose="020B0604020202020204" pitchFamily="34" charset="0"/>
                <a:cs typeface="Arial" panose="020B0604020202020204" pitchFamily="34" charset="0"/>
              </a:rPr>
            </a:br>
            <a:r>
              <a:rPr lang="2057" sz="1700">
                <a:latin typeface="Arial" panose="020B0604020202020204" pitchFamily="34" charset="0"/>
                <a:cs typeface="Arial" panose="020B0604020202020204" pitchFamily="34" charset="0"/>
              </a:rPr>
              <a:t>year of NTNU’s 12 different study programmes in </a:t>
            </a:r>
            <a:br>
              <a:rPr lang="nb-NO" sz="1700" dirty="0">
                <a:latin typeface="Arial" panose="020B0604020202020204" pitchFamily="34" charset="0"/>
                <a:cs typeface="Arial" panose="020B0604020202020204" pitchFamily="34" charset="0"/>
              </a:rPr>
            </a:br>
            <a:r>
              <a:rPr lang="2057" sz="1700">
                <a:latin typeface="Arial" panose="020B0604020202020204" pitchFamily="34" charset="0"/>
                <a:cs typeface="Arial" panose="020B0604020202020204" pitchFamily="34" charset="0"/>
              </a:rPr>
              <a:t>the health and social professions, distributed across three faculties and three campuses. </a:t>
            </a:r>
          </a:p>
          <a:p>
            <a:pPr>
              <a:defRPr b="0" i="0"/>
            </a:pPr>
            <a:endParaRPr lang="nb-NO" sz="1700" dirty="0">
              <a:latin typeface="Arial" panose="020B0604020202020204" pitchFamily="34" charset="0"/>
              <a:cs typeface="Arial" panose="020B0604020202020204" pitchFamily="34" charset="0"/>
            </a:endParaRPr>
          </a:p>
          <a:p>
            <a:pPr>
              <a:defRPr b="0" i="0"/>
            </a:pPr>
            <a:r>
              <a:rPr lang="2057" sz="1700">
                <a:latin typeface="Arial" panose="020B0604020202020204" pitchFamily="34" charset="0"/>
                <a:cs typeface="Arial" panose="020B0604020202020204" pitchFamily="34" charset="0"/>
              </a:rPr>
              <a:t>Students participate in interdisciplinary teams where, on an independent basis, they carry out inter</a:t>
            </a:r>
            <a:r>
              <a:rPr lang="nb-NO" sz="1700" dirty="0">
                <a:latin typeface="Arial" panose="020B0604020202020204" pitchFamily="34" charset="0"/>
                <a:cs typeface="Arial" panose="020B0604020202020204" pitchFamily="34" charset="0"/>
              </a:rPr>
              <a:t>- </a:t>
            </a:r>
            <a:r>
              <a:rPr lang="2057" sz="1700">
                <a:latin typeface="Arial" panose="020B0604020202020204" pitchFamily="34" charset="0"/>
                <a:cs typeface="Arial" panose="020B0604020202020204" pitchFamily="34" charset="0"/>
              </a:rPr>
              <a:t>disciplinary assessment in a real-life practice</a:t>
            </a:r>
            <a:r>
              <a:rPr lang="nb-NO" sz="1700" dirty="0">
                <a:latin typeface="Arial" panose="020B0604020202020204" pitchFamily="34" charset="0"/>
                <a:cs typeface="Arial" panose="020B0604020202020204" pitchFamily="34" charset="0"/>
              </a:rPr>
              <a:t> </a:t>
            </a:r>
            <a:r>
              <a:rPr lang="2057" sz="1700">
                <a:latin typeface="Arial" panose="020B0604020202020204" pitchFamily="34" charset="0"/>
                <a:cs typeface="Arial" panose="020B0604020202020204" pitchFamily="34" charset="0"/>
              </a:rPr>
              <a:t>situation </a:t>
            </a:r>
          </a:p>
        </p:txBody>
      </p:sp>
      <p:pic>
        <p:nvPicPr>
          <p:cNvPr id="4" name="Picture 3"/>
          <p:cNvPicPr>
            <a:picLocks noChangeAspect="1"/>
          </p:cNvPicPr>
          <p:nvPr/>
        </p:nvPicPr>
        <p:blipFill>
          <a:blip r:embed="rId5">
            <a:extLst>
              <a:ext uri="{28A0092B-C50C-407E-A947-70E740481C1C}">
                <a14:useLocalDpi xmlns:a14="http://schemas.microsoft.com/office/drawing/2010/main"/>
              </a:ext>
            </a:extLst>
          </a:blip>
          <a:stretch/>
        </p:blipFill>
        <p:spPr>
          <a:xfrm>
            <a:off x="6105497" y="2324148"/>
            <a:ext cx="1668054" cy="1689945"/>
          </a:xfrm>
          <a:prstGeom prst="rect">
            <a:avLst/>
          </a:prstGeom>
        </p:spPr>
      </p:pic>
      <p:sp>
        <p:nvSpPr>
          <p:cNvPr id="3" name="TextBox 2">
            <a:extLst>
              <a:ext uri="{FF2B5EF4-FFF2-40B4-BE49-F238E27FC236}">
                <a16:creationId xmlns:a16="http://schemas.microsoft.com/office/drawing/2014/main" id="{EA6B4812-01D9-4FDB-97C7-E7A823ECEC18}"/>
              </a:ext>
            </a:extLst>
          </p:cNvPr>
          <p:cNvSpPr txBox="1"/>
          <p:nvPr/>
        </p:nvSpPr>
        <p:spPr>
          <a:xfrm flipH="1">
            <a:off x="5748366" y="2397298"/>
            <a:ext cx="3119805" cy="2516073"/>
          </a:xfrm>
          <a:prstGeom prst="rect">
            <a:avLst/>
          </a:prstGeom>
          <a:noFill/>
        </p:spPr>
        <p:txBody>
          <a:bodyPr wrap="square" rtlCol="0">
            <a:spAutoFit/>
          </a:bodyPr>
          <a:lstStyle/>
          <a:p>
            <a:r>
              <a:rPr lang="en-GB" sz="1050" b="1" dirty="0"/>
              <a:t>Faculty of Medicine and Health Sciences</a:t>
            </a:r>
          </a:p>
          <a:p>
            <a:r>
              <a:rPr lang="en-GB" sz="1050" dirty="0"/>
              <a:t>Medicine  |  Social Education  |  Audiology</a:t>
            </a:r>
          </a:p>
          <a:p>
            <a:r>
              <a:rPr lang="en-GB" sz="1050" dirty="0"/>
              <a:t>Pharmacy | Nursing | Occupational Therapy</a:t>
            </a:r>
          </a:p>
          <a:p>
            <a:r>
              <a:rPr lang="en-GB" sz="1050" dirty="0"/>
              <a:t>Radiography | Physiotherapy</a:t>
            </a:r>
          </a:p>
          <a:p>
            <a:endParaRPr lang="en-GB" sz="1050" dirty="0"/>
          </a:p>
          <a:p>
            <a:r>
              <a:rPr lang="en-GB" sz="1050" dirty="0"/>
              <a:t>Faculty of Social and Educational Sciences</a:t>
            </a:r>
          </a:p>
          <a:p>
            <a:r>
              <a:rPr lang="en-GB" sz="1050" dirty="0"/>
              <a:t>Social work | Social education and child welfare</a:t>
            </a:r>
          </a:p>
          <a:p>
            <a:r>
              <a:rPr lang="en-GB" sz="1050" dirty="0"/>
              <a:t>Psychology</a:t>
            </a:r>
          </a:p>
          <a:p>
            <a:endParaRPr lang="en-GB" sz="1050" dirty="0"/>
          </a:p>
          <a:p>
            <a:r>
              <a:rPr lang="en-GB" sz="1050" dirty="0"/>
              <a:t>Faculty of Natural Sciences</a:t>
            </a:r>
          </a:p>
          <a:p>
            <a:r>
              <a:rPr lang="en-GB" sz="1050" dirty="0"/>
              <a:t>Medical laboratory technology</a:t>
            </a:r>
          </a:p>
          <a:p>
            <a:endParaRPr lang="en-GB" sz="1050" dirty="0"/>
          </a:p>
          <a:p>
            <a:r>
              <a:rPr lang="en-GB" sz="1050" dirty="0"/>
              <a:t>Interdisciplinary teams</a:t>
            </a:r>
          </a:p>
          <a:p>
            <a:r>
              <a:rPr lang="en-GB" sz="1050" dirty="0"/>
              <a:t>Primary health service</a:t>
            </a:r>
          </a:p>
          <a:p>
            <a:r>
              <a:rPr lang="en-GB" sz="1050" dirty="0"/>
              <a:t>Specialist health services</a:t>
            </a:r>
          </a:p>
        </p:txBody>
      </p:sp>
    </p:spTree>
    <p:extLst>
      <p:ext uri="{BB962C8B-B14F-4D97-AF65-F5344CB8AC3E}">
        <p14:creationId xmlns:p14="http://schemas.microsoft.com/office/powerpoint/2010/main" val="36157937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txBox="1">
            <a:spLocks noChangeArrowheads="1"/>
          </p:cNvSpPr>
          <p:nvPr/>
        </p:nvSpPr>
        <p:spPr>
          <a:xfrm>
            <a:off x="286428" y="287004"/>
            <a:ext cx="5182045" cy="619397"/>
          </a:xfrm>
          <a:prstGeom prst="rect">
            <a:avLst/>
          </a:prstGeom>
        </p:spPr>
        <p:txBody>
          <a:bodyPr anchor="t"/>
          <a:lstStyle>
            <a:lvl1pPr algn="l" rtl="0" eaLnBrk="0" fontAlgn="base" hangingPunct="0">
              <a:spcBef>
                <a:spcPct val="0"/>
              </a:spcBef>
              <a:spcAft>
                <a:spcPct val="0"/>
              </a:spcAft>
              <a:defRPr sz="4400">
                <a:solidFill>
                  <a:schemeClr val="tx2"/>
                </a:solidFill>
                <a:latin typeface="+mj-lt"/>
                <a:ea typeface="+mj-ea"/>
                <a:cs typeface="ＭＳ Ｐゴシック" charset="0"/>
              </a:defRPr>
            </a:lvl1pPr>
            <a:lvl2pPr algn="l"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l"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l"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l"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l" rtl="0" eaLnBrk="0" fontAlgn="base" hangingPunct="0">
              <a:spcBef>
                <a:spcPct val="0"/>
              </a:spcBef>
              <a:spcAft>
                <a:spcPct val="0"/>
              </a:spcAft>
              <a:defRPr sz="4400">
                <a:solidFill>
                  <a:schemeClr val="tx2"/>
                </a:solidFill>
                <a:latin typeface="Arial" charset="0"/>
                <a:ea typeface="ＭＳ Ｐゴシック" charset="0"/>
              </a:defRPr>
            </a:lvl6pPr>
            <a:lvl7pPr marL="914400" algn="l" rtl="0" eaLnBrk="0" fontAlgn="base" hangingPunct="0">
              <a:spcBef>
                <a:spcPct val="0"/>
              </a:spcBef>
              <a:spcAft>
                <a:spcPct val="0"/>
              </a:spcAft>
              <a:defRPr sz="4400">
                <a:solidFill>
                  <a:schemeClr val="tx2"/>
                </a:solidFill>
                <a:latin typeface="Arial" charset="0"/>
                <a:ea typeface="ＭＳ Ｐゴシック" charset="0"/>
              </a:defRPr>
            </a:lvl7pPr>
            <a:lvl8pPr marL="1371600" algn="l" rtl="0" eaLnBrk="0" fontAlgn="base" hangingPunct="0">
              <a:spcBef>
                <a:spcPct val="0"/>
              </a:spcBef>
              <a:spcAft>
                <a:spcPct val="0"/>
              </a:spcAft>
              <a:defRPr sz="4400">
                <a:solidFill>
                  <a:schemeClr val="tx2"/>
                </a:solidFill>
                <a:latin typeface="Arial" charset="0"/>
                <a:ea typeface="ＭＳ Ｐゴシック" charset="0"/>
              </a:defRPr>
            </a:lvl8pPr>
            <a:lvl9pPr marL="1828800" algn="l" rtl="0" eaLnBrk="0" fontAlgn="base" hangingPunct="0">
              <a:spcBef>
                <a:spcPct val="0"/>
              </a:spcBef>
              <a:spcAft>
                <a:spcPct val="0"/>
              </a:spcAft>
              <a:defRPr sz="4400">
                <a:solidFill>
                  <a:schemeClr val="tx2"/>
                </a:solidFill>
                <a:latin typeface="Arial" charset="0"/>
                <a:ea typeface="ＭＳ Ｐゴシック" charset="0"/>
              </a:defRPr>
            </a:lvl9pPr>
          </a:lstStyle>
          <a:p>
            <a:pPr defTabSz="685783" eaLnBrk="1" hangingPunct="1">
              <a:lnSpc>
                <a:spcPct val="90000"/>
              </a:lnSpc>
              <a:spcBef>
                <a:spcPts val="750"/>
              </a:spcBef>
              <a:defRPr b="0" i="0"/>
            </a:pPr>
            <a:r>
              <a:rPr lang="2057" sz="3000">
                <a:latin typeface="Arial"/>
                <a:cs typeface="Arial"/>
              </a:rPr>
              <a:t>NTNU students </a:t>
            </a:r>
            <a:endParaRPr lang="2057" sz="3000">
              <a:solidFill>
                <a:prstClr val="black"/>
              </a:solidFill>
              <a:latin typeface="Arial"/>
              <a:cs typeface="Arial"/>
            </a:endParaRPr>
          </a:p>
          <a:p>
            <a:pPr>
              <a:defRPr b="0" i="0"/>
            </a:pPr>
            <a:r>
              <a:rPr lang="2057" sz="1575">
                <a:solidFill>
                  <a:srgbClr val="000000"/>
                </a:solidFill>
                <a:latin typeface="Arial MT Bold"/>
              </a:rPr>
              <a:t>autumn 2019</a:t>
            </a:r>
            <a:endParaRPr lang="2057" sz="1575">
              <a:solidFill>
                <a:srgbClr val="000000"/>
              </a:solidFill>
              <a:latin typeface="Arial MT Bold" charset="0"/>
            </a:endParaRPr>
          </a:p>
        </p:txBody>
      </p:sp>
      <p:sp>
        <p:nvSpPr>
          <p:cNvPr id="5" name="Rectangle 5"/>
          <p:cNvSpPr txBox="1">
            <a:spLocks noChangeArrowheads="1"/>
          </p:cNvSpPr>
          <p:nvPr/>
        </p:nvSpPr>
        <p:spPr>
          <a:xfrm>
            <a:off x="286427" y="1200701"/>
            <a:ext cx="5442959" cy="3510643"/>
          </a:xfrm>
          <a:prstGeom prst="rect">
            <a:avLst/>
          </a:prstGeom>
        </p:spPr>
        <p:txBody>
          <a:bodyPr anchor="t"/>
          <a:lstStyle>
            <a:lvl1pPr marL="342900" indent="-342900" algn="l" rtl="0" eaLnBrk="0" fontAlgn="base" hangingPunct="0">
              <a:spcBef>
                <a:spcPct val="20000"/>
              </a:spcBef>
              <a:spcAft>
                <a:spcPct val="0"/>
              </a:spcAft>
              <a:buChar char="•"/>
              <a:defRPr sz="24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har char="–"/>
              <a:defRPr>
                <a:solidFill>
                  <a:schemeClr val="tx1"/>
                </a:solidFill>
                <a:latin typeface="+mn-lt"/>
                <a:ea typeface="+mn-ea"/>
              </a:defRPr>
            </a:lvl2pPr>
            <a:lvl3pPr marL="1143000" indent="-228600" algn="l" rtl="0" eaLnBrk="0" fontAlgn="base" hangingPunct="0">
              <a:spcBef>
                <a:spcPct val="20000"/>
              </a:spcBef>
              <a:spcAft>
                <a:spcPct val="0"/>
              </a:spcAft>
              <a:buChar char="•"/>
              <a:defRPr sz="1600">
                <a:solidFill>
                  <a:schemeClr val="tx1"/>
                </a:solidFill>
                <a:latin typeface="+mn-lt"/>
                <a:ea typeface="+mn-ea"/>
              </a:defRPr>
            </a:lvl3pPr>
            <a:lvl4pPr marL="1562100" indent="-228600" algn="l" rtl="0" eaLnBrk="0" fontAlgn="base" hangingPunct="0">
              <a:spcBef>
                <a:spcPct val="20000"/>
              </a:spcBef>
              <a:spcAft>
                <a:spcPct val="0"/>
              </a:spcAft>
              <a:buChar char="–"/>
              <a:defRPr sz="1600">
                <a:solidFill>
                  <a:schemeClr val="tx1"/>
                </a:solidFill>
                <a:latin typeface="+mn-lt"/>
                <a:ea typeface="+mn-ea"/>
              </a:defRPr>
            </a:lvl4pPr>
            <a:lvl5pPr marL="1981200" indent="-228600" algn="l" rtl="0" eaLnBrk="0" fontAlgn="base" hangingPunct="0">
              <a:spcBef>
                <a:spcPct val="20000"/>
              </a:spcBef>
              <a:spcAft>
                <a:spcPct val="0"/>
              </a:spcAft>
              <a:buChar char="•"/>
              <a:defRPr sz="1600">
                <a:solidFill>
                  <a:schemeClr val="tx1"/>
                </a:solidFill>
                <a:latin typeface="+mn-lt"/>
                <a:ea typeface="+mn-ea"/>
              </a:defRPr>
            </a:lvl5pPr>
            <a:lvl6pPr marL="2438400" indent="-228600" algn="l" rtl="0" eaLnBrk="0" fontAlgn="base" hangingPunct="0">
              <a:spcBef>
                <a:spcPct val="20000"/>
              </a:spcBef>
              <a:spcAft>
                <a:spcPct val="0"/>
              </a:spcAft>
              <a:buChar char="•"/>
              <a:defRPr sz="1600">
                <a:solidFill>
                  <a:schemeClr val="tx1"/>
                </a:solidFill>
                <a:latin typeface="+mn-lt"/>
                <a:ea typeface="+mn-ea"/>
              </a:defRPr>
            </a:lvl6pPr>
            <a:lvl7pPr marL="2895600" indent="-228600" algn="l" rtl="0" eaLnBrk="0" fontAlgn="base" hangingPunct="0">
              <a:spcBef>
                <a:spcPct val="20000"/>
              </a:spcBef>
              <a:spcAft>
                <a:spcPct val="0"/>
              </a:spcAft>
              <a:buChar char="•"/>
              <a:defRPr sz="1600">
                <a:solidFill>
                  <a:schemeClr val="tx1"/>
                </a:solidFill>
                <a:latin typeface="+mn-lt"/>
                <a:ea typeface="+mn-ea"/>
              </a:defRPr>
            </a:lvl7pPr>
            <a:lvl8pPr marL="3352800" indent="-228600" algn="l" rtl="0" eaLnBrk="0" fontAlgn="base" hangingPunct="0">
              <a:spcBef>
                <a:spcPct val="20000"/>
              </a:spcBef>
              <a:spcAft>
                <a:spcPct val="0"/>
              </a:spcAft>
              <a:buChar char="•"/>
              <a:defRPr sz="1600">
                <a:solidFill>
                  <a:schemeClr val="tx1"/>
                </a:solidFill>
                <a:latin typeface="+mn-lt"/>
                <a:ea typeface="+mn-ea"/>
              </a:defRPr>
            </a:lvl8pPr>
            <a:lvl9pPr marL="3810000" indent="-228600" algn="l" rtl="0" eaLnBrk="0" fontAlgn="base" hangingPunct="0">
              <a:spcBef>
                <a:spcPct val="20000"/>
              </a:spcBef>
              <a:spcAft>
                <a:spcPct val="0"/>
              </a:spcAft>
              <a:buChar char="•"/>
              <a:defRPr sz="1600">
                <a:solidFill>
                  <a:schemeClr val="tx1"/>
                </a:solidFill>
                <a:latin typeface="+mn-lt"/>
                <a:ea typeface="+mn-ea"/>
              </a:defRPr>
            </a:lvl9pPr>
          </a:lstStyle>
          <a:p>
            <a:pPr marL="0" indent="0">
              <a:buNone/>
              <a:defRPr b="0" i="0"/>
            </a:pPr>
            <a:r>
              <a:rPr lang="2057" sz="1575"/>
              <a:t>Total 		</a:t>
            </a:r>
            <a:r>
              <a:rPr lang="en-GB" sz="1575" dirty="0"/>
              <a:t>	</a:t>
            </a:r>
            <a:r>
              <a:rPr lang="2057" sz="1575"/>
              <a:t>41</a:t>
            </a:r>
            <a:r>
              <a:rPr lang="en-GB" sz="1575" dirty="0"/>
              <a:t> 97</a:t>
            </a:r>
            <a:r>
              <a:rPr lang="2057" sz="1575"/>
              <a:t>1 students</a:t>
            </a:r>
          </a:p>
          <a:p>
            <a:pPr lvl="1">
              <a:buFont typeface="Courier New" panose="02070309020205020404" pitchFamily="49" charset="0"/>
              <a:buChar char="o"/>
              <a:defRPr b="0" i="0"/>
            </a:pPr>
            <a:r>
              <a:rPr lang="2057" sz="1575"/>
              <a:t>Trondheim: 	35</a:t>
            </a:r>
            <a:r>
              <a:rPr lang="en-GB" sz="1575" dirty="0"/>
              <a:t> 638</a:t>
            </a:r>
            <a:r>
              <a:rPr lang="2057" sz="1575"/>
              <a:t> (84.9 per cent) </a:t>
            </a:r>
            <a:endParaRPr lang="2057" sz="1575">
              <a:cs typeface="Arial"/>
            </a:endParaRPr>
          </a:p>
          <a:p>
            <a:pPr lvl="1">
              <a:buFont typeface="Courier New" panose="02070309020205020404" pitchFamily="49" charset="0"/>
              <a:buChar char="o"/>
              <a:defRPr b="0" i="0"/>
            </a:pPr>
            <a:r>
              <a:rPr lang="2057" sz="1575"/>
              <a:t>Gjøvik:      </a:t>
            </a:r>
            <a:r>
              <a:rPr lang="nb-NO" sz="1575" dirty="0"/>
              <a:t>	</a:t>
            </a:r>
            <a:r>
              <a:rPr lang="2057" sz="1575"/>
              <a:t>3 920(9.3 per cent)</a:t>
            </a:r>
            <a:endParaRPr lang="2057" sz="1575">
              <a:cs typeface="Arial"/>
            </a:endParaRPr>
          </a:p>
          <a:p>
            <a:pPr lvl="1">
              <a:buFont typeface="Courier New" panose="02070309020205020404" pitchFamily="49" charset="0"/>
              <a:buChar char="o"/>
              <a:defRPr b="0" i="0"/>
            </a:pPr>
            <a:r>
              <a:rPr lang="2057" sz="1575"/>
              <a:t>Ålesund: 	2</a:t>
            </a:r>
            <a:r>
              <a:rPr lang="en-GB" sz="1575" dirty="0"/>
              <a:t> 413</a:t>
            </a:r>
            <a:r>
              <a:rPr lang="2057" sz="1575"/>
              <a:t> (5.7 per cent)</a:t>
            </a:r>
            <a:br>
              <a:rPr lang="2057" sz="1575">
                <a:latin typeface="+mn-ea"/>
                <a:cs typeface="+mn-ea"/>
              </a:rPr>
            </a:br>
            <a:endParaRPr lang="2057" sz="1575">
              <a:latin typeface="+mn-ea"/>
              <a:cs typeface="+mn-ea"/>
            </a:endParaRPr>
          </a:p>
          <a:p>
            <a:pPr>
              <a:defRPr b="0" i="0"/>
            </a:pPr>
            <a:r>
              <a:rPr lang="2057" sz="1575"/>
              <a:t>Almost half in science and technology subjects </a:t>
            </a:r>
          </a:p>
          <a:p>
            <a:pPr>
              <a:defRPr b="0" i="0"/>
            </a:pPr>
            <a:r>
              <a:rPr lang="2057" sz="1575">
                <a:solidFill>
                  <a:srgbClr val="000000"/>
                </a:solidFill>
              </a:rPr>
              <a:t>NTNU is Norway’s largest in technology, engineering, teacher education and architecture</a:t>
            </a:r>
          </a:p>
          <a:p>
            <a:pPr>
              <a:defRPr b="0" i="0"/>
            </a:pPr>
            <a:r>
              <a:rPr lang="2057" sz="1575">
                <a:solidFill>
                  <a:srgbClr val="000000"/>
                </a:solidFill>
              </a:rPr>
              <a:t>Nationally, NTNU is the university that recruits the most</a:t>
            </a:r>
          </a:p>
          <a:p>
            <a:pPr>
              <a:defRPr b="0" i="0"/>
            </a:pPr>
            <a:r>
              <a:rPr lang="2057" sz="1575">
                <a:solidFill>
                  <a:srgbClr val="000000"/>
                </a:solidFill>
              </a:rPr>
              <a:t>3629 students are from abroad (9 per cent) </a:t>
            </a:r>
          </a:p>
        </p:txBody>
      </p:sp>
      <p:pic>
        <p:nvPicPr>
          <p:cNvPr id="7" name="Bilde 6"/>
          <p:cNvPicPr>
            <a:picLocks noChangeAspect="1"/>
          </p:cNvPicPr>
          <p:nvPr/>
        </p:nvPicPr>
        <p:blipFill rotWithShape="1">
          <a:blip r:embed="rId3">
            <a:extLst>
              <a:ext uri="{28A0092B-C50C-407E-A947-70E740481C1C}">
                <a14:useLocalDpi xmlns:a14="http://schemas.microsoft.com/office/drawing/2010/main"/>
              </a:ext>
            </a:extLst>
          </a:blip>
          <a:srcRect l="7999" r="11240"/>
          <a:stretch/>
        </p:blipFill>
        <p:spPr>
          <a:xfrm>
            <a:off x="5799726" y="0"/>
            <a:ext cx="3344274" cy="5143500"/>
          </a:xfrm>
          <a:prstGeom prst="rect">
            <a:avLst/>
          </a:prstGeom>
        </p:spPr>
      </p:pic>
    </p:spTree>
    <p:extLst>
      <p:ext uri="{BB962C8B-B14F-4D97-AF65-F5344CB8AC3E}">
        <p14:creationId xmlns:p14="http://schemas.microsoft.com/office/powerpoint/2010/main" val="328983849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286068" y="189117"/>
            <a:ext cx="6552054" cy="1127948"/>
          </a:xfrm>
        </p:spPr>
        <p:txBody>
          <a:bodyPr>
            <a:normAutofit fontScale="90000"/>
          </a:bodyPr>
          <a:lstStyle/>
          <a:p>
            <a:pPr>
              <a:defRPr b="0" i="0"/>
            </a:pPr>
            <a:r>
              <a:rPr lang="2057"/>
              <a:t>SALTO</a:t>
            </a:r>
            <a:br>
              <a:rPr lang="2057"/>
            </a:br>
            <a:r>
              <a:rPr lang="2057" sz="2325"/>
              <a:t>Student-active learning with two-campus organization</a:t>
            </a:r>
          </a:p>
        </p:txBody>
      </p:sp>
      <p:sp>
        <p:nvSpPr>
          <p:cNvPr id="3" name="Plassholder for innhold 2"/>
          <p:cNvSpPr>
            <a:spLocks noGrp="1"/>
          </p:cNvSpPr>
          <p:nvPr>
            <p:ph idx="1"/>
          </p:nvPr>
        </p:nvSpPr>
        <p:spPr>
          <a:xfrm>
            <a:off x="286068" y="1214655"/>
            <a:ext cx="5089293" cy="3572288"/>
          </a:xfrm>
        </p:spPr>
        <p:txBody>
          <a:bodyPr>
            <a:normAutofit fontScale="65000" lnSpcReduction="20000"/>
          </a:bodyPr>
          <a:lstStyle/>
          <a:p>
            <a:pPr>
              <a:lnSpc>
                <a:spcPct val="120000"/>
              </a:lnSpc>
              <a:defRPr b="0" i="0"/>
            </a:pPr>
            <a:r>
              <a:rPr lang="2057" sz="2625"/>
              <a:t>Goal: Develop effective pedagogy for study  </a:t>
            </a:r>
            <a:br>
              <a:rPr lang="2057" sz="2625"/>
            </a:br>
            <a:r>
              <a:rPr lang="2057" sz="2625"/>
              <a:t>programmes with students on two campuses</a:t>
            </a:r>
          </a:p>
          <a:p>
            <a:pPr>
              <a:lnSpc>
                <a:spcPct val="120000"/>
              </a:lnSpc>
              <a:defRPr b="0" i="0"/>
            </a:pPr>
            <a:r>
              <a:rPr lang="2057" sz="2625"/>
              <a:t>Focus on active student learning:</a:t>
            </a:r>
          </a:p>
          <a:p>
            <a:pPr lvl="1">
              <a:lnSpc>
                <a:spcPct val="120000"/>
              </a:lnSpc>
              <a:defRPr b="0" i="0"/>
            </a:pPr>
            <a:r>
              <a:rPr lang="2057" sz="2625"/>
              <a:t>Collaborative learning</a:t>
            </a:r>
          </a:p>
          <a:p>
            <a:pPr lvl="1">
              <a:lnSpc>
                <a:spcPct val="120000"/>
              </a:lnSpc>
              <a:defRPr b="0" i="0"/>
            </a:pPr>
            <a:r>
              <a:rPr lang="2057" sz="2625"/>
              <a:t>Flipped classroom</a:t>
            </a:r>
          </a:p>
          <a:p>
            <a:pPr>
              <a:lnSpc>
                <a:spcPct val="120000"/>
              </a:lnSpc>
              <a:defRPr b="0" i="0"/>
            </a:pPr>
            <a:r>
              <a:rPr lang="2057" sz="2625"/>
              <a:t>A flexible learning space:</a:t>
            </a:r>
          </a:p>
          <a:p>
            <a:pPr lvl="1">
              <a:lnSpc>
                <a:spcPct val="120000"/>
              </a:lnSpc>
              <a:defRPr b="0" i="0"/>
            </a:pPr>
            <a:r>
              <a:rPr lang="2057" sz="2625"/>
              <a:t>Pedagogy-Space-Technology (PST) </a:t>
            </a:r>
          </a:p>
          <a:p>
            <a:pPr lvl="1">
              <a:lnSpc>
                <a:spcPct val="120000"/>
              </a:lnSpc>
              <a:defRPr b="0" i="0"/>
            </a:pPr>
            <a:r>
              <a:rPr lang="2057" sz="2625"/>
              <a:t>Physical-virtual interaction, being together </a:t>
            </a:r>
            <a:br>
              <a:rPr lang="2057" sz="2625"/>
            </a:br>
            <a:r>
              <a:rPr lang="2057" sz="2625"/>
              <a:t>and resource sharing</a:t>
            </a:r>
          </a:p>
          <a:p>
            <a:pPr>
              <a:lnSpc>
                <a:spcPct val="120000"/>
              </a:lnSpc>
              <a:defRPr b="0" i="0"/>
            </a:pPr>
            <a:r>
              <a:rPr lang="2057" sz="2625"/>
              <a:t>Ambition: Be a laboratory for </a:t>
            </a:r>
            <a:br>
              <a:rPr lang="2057" sz="2625"/>
            </a:br>
            <a:r>
              <a:rPr lang="2057" sz="2625"/>
              <a:t>"cross-campus" teaching </a:t>
            </a:r>
          </a:p>
        </p:txBody>
      </p:sp>
      <p:pic>
        <p:nvPicPr>
          <p:cNvPr id="4" name="Google Shape;191;p40"/>
          <p:cNvPicPr preferRelativeResize="0">
            <a:picLocks noChangeAspect="1"/>
          </p:cNvPicPr>
          <p:nvPr/>
        </p:nvPicPr>
        <p:blipFill>
          <a:blip r:embed="rId3">
            <a:alphaModFix/>
            <a:extLst>
              <a:ext uri="{28A0092B-C50C-407E-A947-70E740481C1C}">
                <a14:useLocalDpi xmlns:a14="http://schemas.microsoft.com/office/drawing/2010/main"/>
              </a:ext>
            </a:extLst>
          </a:blip>
          <a:stretch/>
        </p:blipFill>
        <p:spPr>
          <a:xfrm>
            <a:off x="5384979" y="3091991"/>
            <a:ext cx="3759021" cy="2051509"/>
          </a:xfrm>
          <a:prstGeom prst="rect">
            <a:avLst/>
          </a:prstGeom>
          <a:noFill/>
          <a:ln>
            <a:noFill/>
          </a:ln>
        </p:spPr>
      </p:pic>
      <p:pic>
        <p:nvPicPr>
          <p:cNvPr id="5" name="Bilde 4"/>
          <p:cNvPicPr>
            <a:picLocks noChangeAspect="1"/>
          </p:cNvPicPr>
          <p:nvPr/>
        </p:nvPicPr>
        <p:blipFill>
          <a:blip r:embed="rId4">
            <a:extLst>
              <a:ext uri="{28A0092B-C50C-407E-A947-70E740481C1C}">
                <a14:useLocalDpi xmlns:a14="http://schemas.microsoft.com/office/drawing/2010/main"/>
              </a:ext>
            </a:extLst>
          </a:blip>
          <a:stretch/>
        </p:blipFill>
        <p:spPr>
          <a:xfrm>
            <a:off x="5384979" y="1962553"/>
            <a:ext cx="3766724" cy="1074771"/>
          </a:xfrm>
          <a:prstGeom prst="rect">
            <a:avLst/>
          </a:prstGeom>
        </p:spPr>
      </p:pic>
      <p:pic>
        <p:nvPicPr>
          <p:cNvPr id="8" name="Bilde 7"/>
          <p:cNvPicPr>
            <a:picLocks noChangeAspect="1"/>
          </p:cNvPicPr>
          <p:nvPr/>
        </p:nvPicPr>
        <p:blipFill>
          <a:blip r:embed="rId5">
            <a:extLst>
              <a:ext uri="{28A0092B-C50C-407E-A947-70E740481C1C}">
                <a14:useLocalDpi xmlns:a14="http://schemas.microsoft.com/office/drawing/2010/main"/>
              </a:ext>
            </a:extLst>
          </a:blip>
          <a:stretch/>
        </p:blipFill>
        <p:spPr>
          <a:xfrm>
            <a:off x="7461357" y="178906"/>
            <a:ext cx="1449023" cy="1364981"/>
          </a:xfrm>
          <a:prstGeom prst="rect">
            <a:avLst/>
          </a:prstGeom>
        </p:spPr>
      </p:pic>
    </p:spTree>
    <p:extLst>
      <p:ext uri="{BB962C8B-B14F-4D97-AF65-F5344CB8AC3E}">
        <p14:creationId xmlns:p14="http://schemas.microsoft.com/office/powerpoint/2010/main" val="31771697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Sylinder 3"/>
          <p:cNvSpPr txBox="1"/>
          <p:nvPr/>
        </p:nvSpPr>
        <p:spPr>
          <a:xfrm>
            <a:off x="332565" y="1126755"/>
            <a:ext cx="5716900" cy="553998"/>
          </a:xfrm>
          <a:prstGeom prst="rect">
            <a:avLst/>
          </a:prstGeom>
          <a:noFill/>
        </p:spPr>
        <p:txBody>
          <a:bodyPr wrap="square" rtlCol="0">
            <a:spAutoFit/>
          </a:bodyPr>
          <a:lstStyle/>
          <a:p>
            <a:pPr>
              <a:defRPr b="0" i="0"/>
            </a:pPr>
            <a:r>
              <a:rPr lang="2057" sz="3000"/>
              <a:t>Education quality</a:t>
            </a:r>
          </a:p>
        </p:txBody>
      </p:sp>
      <p:sp>
        <p:nvSpPr>
          <p:cNvPr id="7" name="Rektangel 6"/>
          <p:cNvSpPr/>
          <p:nvPr/>
        </p:nvSpPr>
        <p:spPr>
          <a:xfrm>
            <a:off x="332563" y="1844955"/>
            <a:ext cx="3271823" cy="2031325"/>
          </a:xfrm>
          <a:prstGeom prst="rect">
            <a:avLst/>
          </a:prstGeom>
        </p:spPr>
        <p:txBody>
          <a:bodyPr wrap="square">
            <a:spAutoFit/>
          </a:bodyPr>
          <a:lstStyle/>
          <a:p>
            <a:pPr>
              <a:defRPr b="0" i="0"/>
            </a:pPr>
            <a:r>
              <a:rPr lang="2057" sz="1575"/>
              <a:t>In 2017, the project “National Assessment in Medicine</a:t>
            </a:r>
            <a:r>
              <a:rPr lang="en-GB" sz="1575"/>
              <a:t>”</a:t>
            </a:r>
            <a:r>
              <a:rPr lang="2057" sz="1575"/>
              <a:t> won the Educational Quality Award. </a:t>
            </a:r>
          </a:p>
          <a:p>
            <a:pPr>
              <a:defRPr b="0" i="0"/>
            </a:pPr>
            <a:endParaRPr lang="en-US" sz="1575"/>
          </a:p>
          <a:p>
            <a:pPr>
              <a:defRPr b="0" i="0"/>
            </a:pPr>
            <a:r>
              <a:rPr lang="2057" sz="1575"/>
              <a:t>The project is a collaboration between the faculties of medicine at the universities of Oslo, Bergen, Tromsø and NTNU. </a:t>
            </a:r>
          </a:p>
        </p:txBody>
      </p:sp>
      <p:sp>
        <p:nvSpPr>
          <p:cNvPr id="13" name="TekstSylinder 12"/>
          <p:cNvSpPr txBox="1"/>
          <p:nvPr/>
        </p:nvSpPr>
        <p:spPr>
          <a:xfrm>
            <a:off x="4977650" y="3675613"/>
            <a:ext cx="3608680" cy="196208"/>
          </a:xfrm>
          <a:prstGeom prst="rect">
            <a:avLst/>
          </a:prstGeom>
          <a:noFill/>
        </p:spPr>
        <p:txBody>
          <a:bodyPr wrap="none" rtlCol="0">
            <a:spAutoFit/>
          </a:bodyPr>
          <a:lstStyle/>
          <a:p>
            <a:pPr>
              <a:defRPr b="0" i="0"/>
            </a:pPr>
            <a:r>
              <a:rPr lang="2057" sz="675" i="1"/>
              <a:t>Photo: NORWEGIAN AGENCY FOR QUALITY ASSURANCE IN EDUCATION (NOKUT) </a:t>
            </a:r>
          </a:p>
        </p:txBody>
      </p:sp>
      <p:pic>
        <p:nvPicPr>
          <p:cNvPr id="2" name="Bilde 1"/>
          <p:cNvPicPr>
            <a:picLocks noChangeAspect="1"/>
          </p:cNvPicPr>
          <p:nvPr/>
        </p:nvPicPr>
        <p:blipFill>
          <a:blip r:embed="rId3">
            <a:extLst>
              <a:ext uri="{28A0092B-C50C-407E-A947-70E740481C1C}">
                <a14:useLocalDpi xmlns:a14="http://schemas.microsoft.com/office/drawing/2010/main"/>
              </a:ext>
            </a:extLst>
          </a:blip>
          <a:stretch/>
        </p:blipFill>
        <p:spPr>
          <a:xfrm>
            <a:off x="4342890" y="1204718"/>
            <a:ext cx="4801111" cy="2407163"/>
          </a:xfrm>
          <a:prstGeom prst="rect">
            <a:avLst/>
          </a:prstGeom>
        </p:spPr>
      </p:pic>
    </p:spTree>
    <p:extLst>
      <p:ext uri="{BB962C8B-B14F-4D97-AF65-F5344CB8AC3E}">
        <p14:creationId xmlns:p14="http://schemas.microsoft.com/office/powerpoint/2010/main" val="154279426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e 1" descr="trondheim_eriksson_low.jpg"/>
          <p:cNvPicPr>
            <a:picLocks noChangeAspect="1"/>
          </p:cNvPicPr>
          <p:nvPr/>
        </p:nvPicPr>
        <p:blipFill>
          <a:blip r:embed="rId3">
            <a:extLst>
              <a:ext uri="{28A0092B-C50C-407E-A947-70E740481C1C}">
                <a14:useLocalDpi xmlns:a14="http://schemas.microsoft.com/office/drawing/2010/main"/>
              </a:ext>
            </a:extLst>
          </a:blip>
          <a:stretch/>
        </p:blipFill>
        <p:spPr>
          <a:xfrm>
            <a:off x="2" y="2"/>
            <a:ext cx="2928178" cy="4639647"/>
          </a:xfrm>
          <a:prstGeom prst="rect">
            <a:avLst/>
          </a:prstGeom>
        </p:spPr>
      </p:pic>
      <p:pic>
        <p:nvPicPr>
          <p:cNvPr id="4" name="Bilde 3" descr="gjovik_brygge_skibladner_low.jpg"/>
          <p:cNvPicPr>
            <a:picLocks noChangeAspect="1"/>
          </p:cNvPicPr>
          <p:nvPr/>
        </p:nvPicPr>
        <p:blipFill>
          <a:blip r:embed="rId4">
            <a:extLst>
              <a:ext uri="{28A0092B-C50C-407E-A947-70E740481C1C}">
                <a14:useLocalDpi xmlns:a14="http://schemas.microsoft.com/office/drawing/2010/main"/>
              </a:ext>
            </a:extLst>
          </a:blip>
          <a:stretch/>
        </p:blipFill>
        <p:spPr>
          <a:xfrm>
            <a:off x="3112065" y="2"/>
            <a:ext cx="2928178" cy="4639647"/>
          </a:xfrm>
          <a:prstGeom prst="rect">
            <a:avLst/>
          </a:prstGeom>
        </p:spPr>
      </p:pic>
      <p:pic>
        <p:nvPicPr>
          <p:cNvPr id="5" name="Bilde 4" descr="aalesund_by_low.jpg"/>
          <p:cNvPicPr>
            <a:picLocks noChangeAspect="1"/>
          </p:cNvPicPr>
          <p:nvPr/>
        </p:nvPicPr>
        <p:blipFill>
          <a:blip r:embed="rId5">
            <a:extLst>
              <a:ext uri="{28A0092B-C50C-407E-A947-70E740481C1C}">
                <a14:useLocalDpi xmlns:a14="http://schemas.microsoft.com/office/drawing/2010/main"/>
              </a:ext>
            </a:extLst>
          </a:blip>
          <a:stretch/>
        </p:blipFill>
        <p:spPr>
          <a:xfrm>
            <a:off x="6215823" y="2"/>
            <a:ext cx="2928178" cy="4639647"/>
          </a:xfrm>
          <a:prstGeom prst="rect">
            <a:avLst/>
          </a:prstGeom>
        </p:spPr>
      </p:pic>
      <p:sp>
        <p:nvSpPr>
          <p:cNvPr id="13" name="Rektangel 12"/>
          <p:cNvSpPr/>
          <p:nvPr/>
        </p:nvSpPr>
        <p:spPr>
          <a:xfrm>
            <a:off x="6" y="3857915"/>
            <a:ext cx="9143999" cy="472362"/>
          </a:xfrm>
          <a:prstGeom prst="rect">
            <a:avLst/>
          </a:prstGeom>
          <a:solidFill>
            <a:schemeClr val="bg1">
              <a:alpha val="75000"/>
            </a:schemeClr>
          </a:solidFill>
          <a:ln w="6350" cap="flat" algn="ctr">
            <a:noFill/>
            <a:prstDash val="solid"/>
          </a:ln>
        </p:spPr>
        <p:style>
          <a:lnRef idx="1">
            <a:schemeClr val="accent1"/>
          </a:lnRef>
          <a:fillRef idx="3">
            <a:schemeClr val="accent1"/>
          </a:fillRef>
          <a:effectRef idx="2">
            <a:schemeClr val="accent1"/>
          </a:effectRef>
          <a:fontRef idx="minor">
            <a:schemeClr val="lt1"/>
          </a:fontRef>
        </p:style>
        <p:txBody>
          <a:bodyPr lIns="91438" tIns="45719" rIns="91438" bIns="45719" rtlCol="0" anchor="ctr"/>
          <a:lstStyle/>
          <a:p>
            <a:pPr algn="ctr">
              <a:defRPr b="0" i="0"/>
            </a:pPr>
            <a:endParaRPr lang="nb-NO" sz="1350"/>
          </a:p>
        </p:txBody>
      </p:sp>
      <p:sp>
        <p:nvSpPr>
          <p:cNvPr id="14" name="TekstSylinder 13"/>
          <p:cNvSpPr txBox="1"/>
          <p:nvPr/>
        </p:nvSpPr>
        <p:spPr>
          <a:xfrm>
            <a:off x="-1459" y="3876131"/>
            <a:ext cx="2931107" cy="415496"/>
          </a:xfrm>
          <a:prstGeom prst="rect">
            <a:avLst/>
          </a:prstGeom>
          <a:noFill/>
        </p:spPr>
        <p:txBody>
          <a:bodyPr wrap="square" lIns="91438" tIns="45719" rIns="91438" bIns="45719" rtlCol="0">
            <a:spAutoFit/>
          </a:bodyPr>
          <a:lstStyle/>
          <a:p>
            <a:pPr algn="ctr">
              <a:defRPr b="0" i="0"/>
            </a:pPr>
            <a:r>
              <a:rPr lang="2057" sz="2100">
                <a:latin typeface="Arial"/>
                <a:cs typeface="Arial"/>
              </a:rPr>
              <a:t>Trondheim</a:t>
            </a:r>
          </a:p>
        </p:txBody>
      </p:sp>
      <p:sp>
        <p:nvSpPr>
          <p:cNvPr id="15" name="TekstSylinder 14"/>
          <p:cNvSpPr txBox="1"/>
          <p:nvPr/>
        </p:nvSpPr>
        <p:spPr>
          <a:xfrm>
            <a:off x="3110605" y="3876131"/>
            <a:ext cx="2931107" cy="415496"/>
          </a:xfrm>
          <a:prstGeom prst="rect">
            <a:avLst/>
          </a:prstGeom>
          <a:noFill/>
        </p:spPr>
        <p:txBody>
          <a:bodyPr wrap="square" lIns="91438" tIns="45719" rIns="91438" bIns="45719" rtlCol="0">
            <a:spAutoFit/>
          </a:bodyPr>
          <a:lstStyle/>
          <a:p>
            <a:pPr algn="ctr">
              <a:defRPr b="0" i="0"/>
            </a:pPr>
            <a:r>
              <a:rPr lang="2057" sz="2100">
                <a:latin typeface="Arial"/>
                <a:cs typeface="Arial"/>
              </a:rPr>
              <a:t>Gjøvik</a:t>
            </a:r>
          </a:p>
        </p:txBody>
      </p:sp>
      <p:sp>
        <p:nvSpPr>
          <p:cNvPr id="16" name="TekstSylinder 15"/>
          <p:cNvSpPr txBox="1"/>
          <p:nvPr/>
        </p:nvSpPr>
        <p:spPr>
          <a:xfrm>
            <a:off x="6214362" y="3869136"/>
            <a:ext cx="2931107" cy="415496"/>
          </a:xfrm>
          <a:prstGeom prst="rect">
            <a:avLst/>
          </a:prstGeom>
          <a:noFill/>
        </p:spPr>
        <p:txBody>
          <a:bodyPr wrap="square" lIns="91438" tIns="45719" rIns="91438" bIns="45719" rtlCol="0">
            <a:spAutoFit/>
          </a:bodyPr>
          <a:lstStyle/>
          <a:p>
            <a:pPr algn="ctr">
              <a:defRPr b="0" i="0"/>
            </a:pPr>
            <a:r>
              <a:rPr lang="2057" sz="2100">
                <a:latin typeface="Arial"/>
                <a:cs typeface="Arial"/>
              </a:rPr>
              <a:t>Ålesund</a:t>
            </a:r>
          </a:p>
        </p:txBody>
      </p:sp>
      <p:sp>
        <p:nvSpPr>
          <p:cNvPr id="9" name="Rektangel 8"/>
          <p:cNvSpPr/>
          <p:nvPr/>
        </p:nvSpPr>
        <p:spPr>
          <a:xfrm>
            <a:off x="2573383" y="427107"/>
            <a:ext cx="3971109" cy="657596"/>
          </a:xfrm>
          <a:prstGeom prst="rect">
            <a:avLst/>
          </a:prstGeom>
          <a:solidFill>
            <a:schemeClr val="bg1">
              <a:alpha val="75000"/>
            </a:schemeClr>
          </a:solidFill>
          <a:ln w="6350" cap="flat" algn="ctr">
            <a:noFill/>
            <a:prstDash val="solid"/>
          </a:ln>
        </p:spPr>
        <p:style>
          <a:lnRef idx="1">
            <a:schemeClr val="accent1"/>
          </a:lnRef>
          <a:fillRef idx="3">
            <a:schemeClr val="accent1"/>
          </a:fillRef>
          <a:effectRef idx="2">
            <a:schemeClr val="accent1"/>
          </a:effectRef>
          <a:fontRef idx="minor">
            <a:schemeClr val="lt1"/>
          </a:fontRef>
        </p:style>
        <p:txBody>
          <a:bodyPr lIns="91438" tIns="45719" rIns="91438" bIns="45719" rtlCol="0" anchor="ctr"/>
          <a:lstStyle/>
          <a:p>
            <a:pPr algn="ctr">
              <a:defRPr b="0" i="0"/>
            </a:pPr>
            <a:endParaRPr lang="nb-NO" sz="1350"/>
          </a:p>
        </p:txBody>
      </p:sp>
      <p:sp>
        <p:nvSpPr>
          <p:cNvPr id="10" name="TekstSylinder 9"/>
          <p:cNvSpPr txBox="1"/>
          <p:nvPr/>
        </p:nvSpPr>
        <p:spPr>
          <a:xfrm>
            <a:off x="1972752" y="460999"/>
            <a:ext cx="5094509" cy="553996"/>
          </a:xfrm>
          <a:prstGeom prst="rect">
            <a:avLst/>
          </a:prstGeom>
          <a:noFill/>
        </p:spPr>
        <p:txBody>
          <a:bodyPr wrap="square" lIns="91438" tIns="45719" rIns="91438" bIns="45719" rtlCol="0">
            <a:spAutoFit/>
          </a:bodyPr>
          <a:lstStyle/>
          <a:p>
            <a:pPr algn="ctr">
              <a:defRPr b="0" i="0"/>
            </a:pPr>
            <a:r>
              <a:rPr lang="en-GB" sz="3000">
                <a:latin typeface="Arial"/>
                <a:cs typeface="Arial"/>
              </a:rPr>
              <a:t>UNIVERSITY CITIES</a:t>
            </a:r>
            <a:endParaRPr lang="2057" sz="3000">
              <a:latin typeface="Arial"/>
              <a:cs typeface="Arial"/>
            </a:endParaRPr>
          </a:p>
        </p:txBody>
      </p:sp>
    </p:spTree>
    <p:extLst>
      <p:ext uri="{BB962C8B-B14F-4D97-AF65-F5344CB8AC3E}">
        <p14:creationId xmlns:p14="http://schemas.microsoft.com/office/powerpoint/2010/main" val="334471692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txBox="1">
            <a:spLocks noChangeArrowheads="1"/>
          </p:cNvSpPr>
          <p:nvPr/>
        </p:nvSpPr>
        <p:spPr>
          <a:xfrm>
            <a:off x="317686" y="632021"/>
            <a:ext cx="2427770" cy="1000548"/>
          </a:xfrm>
          <a:prstGeom prst="rect">
            <a:avLst/>
          </a:prstGeom>
        </p:spPr>
        <p:txBody>
          <a:bodyPr/>
          <a:lstStyle>
            <a:lvl1pPr algn="l" rtl="0" eaLnBrk="0" fontAlgn="base" hangingPunct="0">
              <a:spcBef>
                <a:spcPct val="0"/>
              </a:spcBef>
              <a:spcAft>
                <a:spcPct val="0"/>
              </a:spcAft>
              <a:defRPr sz="4400">
                <a:solidFill>
                  <a:schemeClr val="tx2"/>
                </a:solidFill>
                <a:latin typeface="+mj-lt"/>
                <a:ea typeface="+mj-ea"/>
                <a:cs typeface="ＭＳ Ｐゴシック" charset="0"/>
              </a:defRPr>
            </a:lvl1pPr>
            <a:lvl2pPr algn="l"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l"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l"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l"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l" rtl="0" eaLnBrk="0" fontAlgn="base" hangingPunct="0">
              <a:spcBef>
                <a:spcPct val="0"/>
              </a:spcBef>
              <a:spcAft>
                <a:spcPct val="0"/>
              </a:spcAft>
              <a:defRPr sz="4400">
                <a:solidFill>
                  <a:schemeClr val="tx2"/>
                </a:solidFill>
                <a:latin typeface="Arial" charset="0"/>
                <a:ea typeface="ＭＳ Ｐゴシック" charset="0"/>
              </a:defRPr>
            </a:lvl6pPr>
            <a:lvl7pPr marL="914400" algn="l" rtl="0" eaLnBrk="0" fontAlgn="base" hangingPunct="0">
              <a:spcBef>
                <a:spcPct val="0"/>
              </a:spcBef>
              <a:spcAft>
                <a:spcPct val="0"/>
              </a:spcAft>
              <a:defRPr sz="4400">
                <a:solidFill>
                  <a:schemeClr val="tx2"/>
                </a:solidFill>
                <a:latin typeface="Arial" charset="0"/>
                <a:ea typeface="ＭＳ Ｐゴシック" charset="0"/>
              </a:defRPr>
            </a:lvl7pPr>
            <a:lvl8pPr marL="1371600" algn="l" rtl="0" eaLnBrk="0" fontAlgn="base" hangingPunct="0">
              <a:spcBef>
                <a:spcPct val="0"/>
              </a:spcBef>
              <a:spcAft>
                <a:spcPct val="0"/>
              </a:spcAft>
              <a:defRPr sz="4400">
                <a:solidFill>
                  <a:schemeClr val="tx2"/>
                </a:solidFill>
                <a:latin typeface="Arial" charset="0"/>
                <a:ea typeface="ＭＳ Ｐゴシック" charset="0"/>
              </a:defRPr>
            </a:lvl8pPr>
            <a:lvl9pPr marL="1828800" algn="l" rtl="0" eaLnBrk="0" fontAlgn="base" hangingPunct="0">
              <a:spcBef>
                <a:spcPct val="0"/>
              </a:spcBef>
              <a:spcAft>
                <a:spcPct val="0"/>
              </a:spcAft>
              <a:defRPr sz="4400">
                <a:solidFill>
                  <a:schemeClr val="tx2"/>
                </a:solidFill>
                <a:latin typeface="Arial" charset="0"/>
                <a:ea typeface="ＭＳ Ｐゴシック" charset="0"/>
              </a:defRPr>
            </a:lvl9pPr>
          </a:lstStyle>
          <a:p>
            <a:pPr>
              <a:defRPr b="0" i="0"/>
            </a:pPr>
            <a:r>
              <a:rPr lang="2057" sz="3000">
                <a:solidFill>
                  <a:schemeClr val="tx1"/>
                </a:solidFill>
                <a:latin typeface="+mn-lt"/>
              </a:rPr>
              <a:t>Studying in</a:t>
            </a:r>
            <a:br>
              <a:rPr lang="2057" sz="3000">
                <a:solidFill>
                  <a:schemeClr val="tx1"/>
                </a:solidFill>
                <a:latin typeface="+mn-lt"/>
              </a:rPr>
            </a:br>
            <a:r>
              <a:rPr lang="2057" sz="3000">
                <a:solidFill>
                  <a:schemeClr val="tx1"/>
                </a:solidFill>
                <a:latin typeface="+mn-lt"/>
              </a:rPr>
              <a:t>Trondheim</a:t>
            </a:r>
          </a:p>
        </p:txBody>
      </p:sp>
      <p:sp>
        <p:nvSpPr>
          <p:cNvPr id="5" name="Rectangle 5"/>
          <p:cNvSpPr txBox="1">
            <a:spLocks noChangeArrowheads="1"/>
          </p:cNvSpPr>
          <p:nvPr/>
        </p:nvSpPr>
        <p:spPr>
          <a:xfrm>
            <a:off x="281321" y="2629736"/>
            <a:ext cx="4176216" cy="1979408"/>
          </a:xfrm>
          <a:prstGeom prst="rect">
            <a:avLst/>
          </a:prstGeom>
        </p:spPr>
        <p:txBody>
          <a:bodyPr/>
          <a:lstStyle>
            <a:lvl1pPr marL="342900" indent="-342900" algn="l" rtl="0" eaLnBrk="0" fontAlgn="base" hangingPunct="0">
              <a:spcBef>
                <a:spcPct val="20000"/>
              </a:spcBef>
              <a:spcAft>
                <a:spcPct val="0"/>
              </a:spcAft>
              <a:buChar char="•"/>
              <a:defRPr sz="24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har char="–"/>
              <a:defRPr>
                <a:solidFill>
                  <a:schemeClr val="tx1"/>
                </a:solidFill>
                <a:latin typeface="+mn-lt"/>
                <a:ea typeface="+mn-ea"/>
              </a:defRPr>
            </a:lvl2pPr>
            <a:lvl3pPr marL="1143000" indent="-228600" algn="l" rtl="0" eaLnBrk="0" fontAlgn="base" hangingPunct="0">
              <a:spcBef>
                <a:spcPct val="20000"/>
              </a:spcBef>
              <a:spcAft>
                <a:spcPct val="0"/>
              </a:spcAft>
              <a:buChar char="•"/>
              <a:defRPr sz="1600">
                <a:solidFill>
                  <a:schemeClr val="tx1"/>
                </a:solidFill>
                <a:latin typeface="+mn-lt"/>
                <a:ea typeface="+mn-ea"/>
              </a:defRPr>
            </a:lvl3pPr>
            <a:lvl4pPr marL="1562100" indent="-228600" algn="l" rtl="0" eaLnBrk="0" fontAlgn="base" hangingPunct="0">
              <a:spcBef>
                <a:spcPct val="20000"/>
              </a:spcBef>
              <a:spcAft>
                <a:spcPct val="0"/>
              </a:spcAft>
              <a:buChar char="–"/>
              <a:defRPr sz="1600">
                <a:solidFill>
                  <a:schemeClr val="tx1"/>
                </a:solidFill>
                <a:latin typeface="+mn-lt"/>
                <a:ea typeface="+mn-ea"/>
              </a:defRPr>
            </a:lvl4pPr>
            <a:lvl5pPr marL="1981200" indent="-228600" algn="l" rtl="0" eaLnBrk="0" fontAlgn="base" hangingPunct="0">
              <a:spcBef>
                <a:spcPct val="20000"/>
              </a:spcBef>
              <a:spcAft>
                <a:spcPct val="0"/>
              </a:spcAft>
              <a:buChar char="•"/>
              <a:defRPr sz="1600">
                <a:solidFill>
                  <a:schemeClr val="tx1"/>
                </a:solidFill>
                <a:latin typeface="+mn-lt"/>
                <a:ea typeface="+mn-ea"/>
              </a:defRPr>
            </a:lvl5pPr>
            <a:lvl6pPr marL="2438400" indent="-228600" algn="l" rtl="0" eaLnBrk="0" fontAlgn="base" hangingPunct="0">
              <a:spcBef>
                <a:spcPct val="20000"/>
              </a:spcBef>
              <a:spcAft>
                <a:spcPct val="0"/>
              </a:spcAft>
              <a:buChar char="•"/>
              <a:defRPr sz="1600">
                <a:solidFill>
                  <a:schemeClr val="tx1"/>
                </a:solidFill>
                <a:latin typeface="+mn-lt"/>
                <a:ea typeface="+mn-ea"/>
              </a:defRPr>
            </a:lvl6pPr>
            <a:lvl7pPr marL="2895600" indent="-228600" algn="l" rtl="0" eaLnBrk="0" fontAlgn="base" hangingPunct="0">
              <a:spcBef>
                <a:spcPct val="20000"/>
              </a:spcBef>
              <a:spcAft>
                <a:spcPct val="0"/>
              </a:spcAft>
              <a:buChar char="•"/>
              <a:defRPr sz="1600">
                <a:solidFill>
                  <a:schemeClr val="tx1"/>
                </a:solidFill>
                <a:latin typeface="+mn-lt"/>
                <a:ea typeface="+mn-ea"/>
              </a:defRPr>
            </a:lvl7pPr>
            <a:lvl8pPr marL="3352800" indent="-228600" algn="l" rtl="0" eaLnBrk="0" fontAlgn="base" hangingPunct="0">
              <a:spcBef>
                <a:spcPct val="20000"/>
              </a:spcBef>
              <a:spcAft>
                <a:spcPct val="0"/>
              </a:spcAft>
              <a:buChar char="•"/>
              <a:defRPr sz="1600">
                <a:solidFill>
                  <a:schemeClr val="tx1"/>
                </a:solidFill>
                <a:latin typeface="+mn-lt"/>
                <a:ea typeface="+mn-ea"/>
              </a:defRPr>
            </a:lvl8pPr>
            <a:lvl9pPr marL="3810000" indent="-228600" algn="l" rtl="0" eaLnBrk="0" fontAlgn="base" hangingPunct="0">
              <a:spcBef>
                <a:spcPct val="20000"/>
              </a:spcBef>
              <a:spcAft>
                <a:spcPct val="0"/>
              </a:spcAft>
              <a:buChar char="•"/>
              <a:defRPr sz="1600">
                <a:solidFill>
                  <a:schemeClr val="tx1"/>
                </a:solidFill>
                <a:latin typeface="+mn-lt"/>
                <a:ea typeface="+mn-ea"/>
              </a:defRPr>
            </a:lvl9pPr>
          </a:lstStyle>
          <a:p>
            <a:pPr>
              <a:spcBef>
                <a:spcPct val="0"/>
              </a:spcBef>
              <a:defRPr b="0" i="0"/>
            </a:pPr>
            <a:r>
              <a:rPr lang="2057" sz="2100"/>
              <a:t>Norway’s best student city</a:t>
            </a:r>
          </a:p>
          <a:p>
            <a:pPr>
              <a:lnSpc>
                <a:spcPct val="150000"/>
              </a:lnSpc>
              <a:spcBef>
                <a:spcPct val="0"/>
              </a:spcBef>
              <a:defRPr b="0" i="0"/>
            </a:pPr>
            <a:r>
              <a:rPr lang="2057" sz="2100"/>
              <a:t>Studentersamfundet</a:t>
            </a:r>
          </a:p>
          <a:p>
            <a:pPr>
              <a:spcBef>
                <a:spcPct val="0"/>
              </a:spcBef>
              <a:defRPr b="0" i="0"/>
            </a:pPr>
            <a:r>
              <a:rPr lang="2057" sz="2100"/>
              <a:t>NTNUI – Norway’s largest and most comprehensive sports club with 14</a:t>
            </a:r>
            <a:r>
              <a:rPr lang="en-GB" sz="2100"/>
              <a:t> 000</a:t>
            </a:r>
            <a:r>
              <a:rPr lang="2057" sz="2100"/>
              <a:t> members</a:t>
            </a:r>
          </a:p>
        </p:txBody>
      </p:sp>
      <p:pic>
        <p:nvPicPr>
          <p:cNvPr id="2" name="Bilde 1"/>
          <p:cNvPicPr>
            <a:picLocks noChangeAspect="1"/>
          </p:cNvPicPr>
          <p:nvPr/>
        </p:nvPicPr>
        <p:blipFill>
          <a:blip r:embed="rId3">
            <a:extLst>
              <a:ext uri="{28A0092B-C50C-407E-A947-70E740481C1C}">
                <a14:useLocalDpi xmlns:a14="http://schemas.microsoft.com/office/drawing/2010/main"/>
              </a:ext>
            </a:extLst>
          </a:blip>
          <a:srcRect r="-1"/>
          <a:stretch/>
        </p:blipFill>
        <p:spPr>
          <a:xfrm>
            <a:off x="2932612" y="-1"/>
            <a:ext cx="6211388" cy="2235953"/>
          </a:xfrm>
          <a:prstGeom prst="rect">
            <a:avLst/>
          </a:prstGeom>
        </p:spPr>
      </p:pic>
      <p:sp>
        <p:nvSpPr>
          <p:cNvPr id="3" name="TekstSylinder 2"/>
          <p:cNvSpPr txBox="1"/>
          <p:nvPr/>
        </p:nvSpPr>
        <p:spPr>
          <a:xfrm>
            <a:off x="4612204" y="3349929"/>
            <a:ext cx="4352892" cy="415498"/>
          </a:xfrm>
          <a:prstGeom prst="rect">
            <a:avLst/>
          </a:prstGeom>
          <a:noFill/>
        </p:spPr>
        <p:txBody>
          <a:bodyPr wrap="square" rtlCol="0">
            <a:spAutoFit/>
          </a:bodyPr>
          <a:lstStyle/>
          <a:p>
            <a:pPr marL="214313" indent="-214313">
              <a:spcBef>
                <a:spcPct val="0"/>
              </a:spcBef>
              <a:buFont typeface="Arial" panose="020B0604020202020204" pitchFamily="34" charset="0"/>
              <a:buChar char="•"/>
              <a:defRPr b="0" i="0"/>
            </a:pPr>
            <a:r>
              <a:rPr lang="2057" sz="2100"/>
              <a:t>UKA </a:t>
            </a:r>
            <a:r>
              <a:rPr lang="2057"/>
              <a:t>– Norway’s largest cultural event</a:t>
            </a:r>
          </a:p>
        </p:txBody>
      </p:sp>
      <p:sp>
        <p:nvSpPr>
          <p:cNvPr id="6" name="TekstSylinder 5"/>
          <p:cNvSpPr txBox="1"/>
          <p:nvPr/>
        </p:nvSpPr>
        <p:spPr>
          <a:xfrm>
            <a:off x="317686" y="1786087"/>
            <a:ext cx="2091846" cy="784830"/>
          </a:xfrm>
          <a:prstGeom prst="rect">
            <a:avLst/>
          </a:prstGeom>
          <a:noFill/>
        </p:spPr>
        <p:txBody>
          <a:bodyPr wrap="square" rtlCol="0">
            <a:spAutoFit/>
          </a:bodyPr>
          <a:lstStyle/>
          <a:p>
            <a:pPr>
              <a:defRPr b="0" i="0"/>
            </a:pPr>
            <a:r>
              <a:rPr lang="2057" sz="1500"/>
              <a:t>– more than one of five residents is a student</a:t>
            </a:r>
          </a:p>
        </p:txBody>
      </p:sp>
      <p:sp>
        <p:nvSpPr>
          <p:cNvPr id="7" name="TekstSylinder 6"/>
          <p:cNvSpPr txBox="1"/>
          <p:nvPr/>
        </p:nvSpPr>
        <p:spPr>
          <a:xfrm>
            <a:off x="4612204" y="2629736"/>
            <a:ext cx="3930587" cy="692497"/>
          </a:xfrm>
          <a:prstGeom prst="rect">
            <a:avLst/>
          </a:prstGeom>
          <a:noFill/>
        </p:spPr>
        <p:txBody>
          <a:bodyPr wrap="square" rtlCol="0">
            <a:spAutoFit/>
          </a:bodyPr>
          <a:lstStyle/>
          <a:p>
            <a:pPr marL="214313" indent="-214313">
              <a:spcBef>
                <a:spcPct val="0"/>
              </a:spcBef>
              <a:buFont typeface="Arial" panose="020B0604020202020204" pitchFamily="34" charset="0"/>
              <a:buChar char="•"/>
              <a:defRPr b="0" i="0"/>
            </a:pPr>
            <a:r>
              <a:rPr lang="2057" sz="2100"/>
              <a:t>Under Dusken </a:t>
            </a:r>
            <a:r>
              <a:rPr lang="2057"/>
              <a:t>– Scandinavia’s oldest active student newspaper</a:t>
            </a:r>
          </a:p>
        </p:txBody>
      </p:sp>
      <p:sp>
        <p:nvSpPr>
          <p:cNvPr id="8" name="TekstSylinder 7"/>
          <p:cNvSpPr txBox="1"/>
          <p:nvPr/>
        </p:nvSpPr>
        <p:spPr>
          <a:xfrm>
            <a:off x="4612204" y="3798935"/>
            <a:ext cx="3930587" cy="692497"/>
          </a:xfrm>
          <a:prstGeom prst="rect">
            <a:avLst/>
          </a:prstGeom>
          <a:noFill/>
        </p:spPr>
        <p:txBody>
          <a:bodyPr wrap="square" rtlCol="0">
            <a:spAutoFit/>
          </a:bodyPr>
          <a:lstStyle/>
          <a:p>
            <a:pPr marL="214313" indent="-214313">
              <a:spcBef>
                <a:spcPct val="0"/>
              </a:spcBef>
              <a:buFont typeface="Arial" panose="020B0604020202020204" pitchFamily="34" charset="0"/>
              <a:buChar char="•"/>
              <a:defRPr b="0" i="0"/>
            </a:pPr>
            <a:r>
              <a:rPr lang="2057" sz="2100"/>
              <a:t>ISFiT </a:t>
            </a:r>
            <a:r>
              <a:rPr lang="2057"/>
              <a:t>– the world's largest international student festival</a:t>
            </a:r>
          </a:p>
        </p:txBody>
      </p:sp>
    </p:spTree>
    <p:extLst>
      <p:ext uri="{BB962C8B-B14F-4D97-AF65-F5344CB8AC3E}">
        <p14:creationId xmlns:p14="http://schemas.microsoft.com/office/powerpoint/2010/main" val="409305970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txBox="1">
            <a:spLocks noChangeArrowheads="1"/>
          </p:cNvSpPr>
          <p:nvPr/>
        </p:nvSpPr>
        <p:spPr>
          <a:xfrm>
            <a:off x="279176" y="293358"/>
            <a:ext cx="3284736" cy="607295"/>
          </a:xfrm>
          <a:prstGeom prst="rect">
            <a:avLst/>
          </a:prstGeom>
        </p:spPr>
        <p:txBody>
          <a:bodyPr/>
          <a:lstStyle>
            <a:lvl1pPr algn="l" rtl="0" eaLnBrk="0" fontAlgn="base" hangingPunct="0">
              <a:spcBef>
                <a:spcPct val="0"/>
              </a:spcBef>
              <a:spcAft>
                <a:spcPct val="0"/>
              </a:spcAft>
              <a:defRPr sz="4400">
                <a:solidFill>
                  <a:schemeClr val="tx2"/>
                </a:solidFill>
                <a:latin typeface="+mj-lt"/>
                <a:ea typeface="+mj-ea"/>
                <a:cs typeface="ＭＳ Ｐゴシック" charset="0"/>
              </a:defRPr>
            </a:lvl1pPr>
            <a:lvl2pPr algn="l"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l"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l"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l"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l" rtl="0" eaLnBrk="0" fontAlgn="base" hangingPunct="0">
              <a:spcBef>
                <a:spcPct val="0"/>
              </a:spcBef>
              <a:spcAft>
                <a:spcPct val="0"/>
              </a:spcAft>
              <a:defRPr sz="4400">
                <a:solidFill>
                  <a:schemeClr val="tx2"/>
                </a:solidFill>
                <a:latin typeface="Arial" charset="0"/>
                <a:ea typeface="ＭＳ Ｐゴシック" charset="0"/>
              </a:defRPr>
            </a:lvl6pPr>
            <a:lvl7pPr marL="914400" algn="l" rtl="0" eaLnBrk="0" fontAlgn="base" hangingPunct="0">
              <a:spcBef>
                <a:spcPct val="0"/>
              </a:spcBef>
              <a:spcAft>
                <a:spcPct val="0"/>
              </a:spcAft>
              <a:defRPr sz="4400">
                <a:solidFill>
                  <a:schemeClr val="tx2"/>
                </a:solidFill>
                <a:latin typeface="Arial" charset="0"/>
                <a:ea typeface="ＭＳ Ｐゴシック" charset="0"/>
              </a:defRPr>
            </a:lvl7pPr>
            <a:lvl8pPr marL="1371600" algn="l" rtl="0" eaLnBrk="0" fontAlgn="base" hangingPunct="0">
              <a:spcBef>
                <a:spcPct val="0"/>
              </a:spcBef>
              <a:spcAft>
                <a:spcPct val="0"/>
              </a:spcAft>
              <a:defRPr sz="4400">
                <a:solidFill>
                  <a:schemeClr val="tx2"/>
                </a:solidFill>
                <a:latin typeface="Arial" charset="0"/>
                <a:ea typeface="ＭＳ Ｐゴシック" charset="0"/>
              </a:defRPr>
            </a:lvl8pPr>
            <a:lvl9pPr marL="1828800" algn="l" rtl="0" eaLnBrk="0" fontAlgn="base" hangingPunct="0">
              <a:spcBef>
                <a:spcPct val="0"/>
              </a:spcBef>
              <a:spcAft>
                <a:spcPct val="0"/>
              </a:spcAft>
              <a:defRPr sz="4400">
                <a:solidFill>
                  <a:schemeClr val="tx2"/>
                </a:solidFill>
                <a:latin typeface="Arial" charset="0"/>
                <a:ea typeface="ＭＳ Ｐゴシック" charset="0"/>
              </a:defRPr>
            </a:lvl9pPr>
          </a:lstStyle>
          <a:p>
            <a:pPr>
              <a:defRPr b="0" i="0"/>
            </a:pPr>
            <a:r>
              <a:rPr lang="2057" sz="3000">
                <a:solidFill>
                  <a:schemeClr val="tx1"/>
                </a:solidFill>
                <a:latin typeface="+mn-lt"/>
              </a:rPr>
              <a:t>Studying in Gjøvik</a:t>
            </a:r>
          </a:p>
        </p:txBody>
      </p:sp>
      <p:sp>
        <p:nvSpPr>
          <p:cNvPr id="5" name="Rectangle 5"/>
          <p:cNvSpPr txBox="1">
            <a:spLocks noChangeArrowheads="1"/>
          </p:cNvSpPr>
          <p:nvPr/>
        </p:nvSpPr>
        <p:spPr>
          <a:xfrm>
            <a:off x="279175" y="969279"/>
            <a:ext cx="4116680" cy="2327223"/>
          </a:xfrm>
          <a:prstGeom prst="rect">
            <a:avLst/>
          </a:prstGeom>
        </p:spPr>
        <p:txBody>
          <a:bodyPr/>
          <a:lstStyle>
            <a:lvl1pPr marL="342900" indent="-342900" algn="l" rtl="0" eaLnBrk="0" fontAlgn="base" hangingPunct="0">
              <a:spcBef>
                <a:spcPct val="20000"/>
              </a:spcBef>
              <a:spcAft>
                <a:spcPct val="0"/>
              </a:spcAft>
              <a:buChar char="•"/>
              <a:defRPr sz="24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har char="–"/>
              <a:defRPr>
                <a:solidFill>
                  <a:schemeClr val="tx1"/>
                </a:solidFill>
                <a:latin typeface="+mn-lt"/>
                <a:ea typeface="+mn-ea"/>
              </a:defRPr>
            </a:lvl2pPr>
            <a:lvl3pPr marL="1143000" indent="-228600" algn="l" rtl="0" eaLnBrk="0" fontAlgn="base" hangingPunct="0">
              <a:spcBef>
                <a:spcPct val="20000"/>
              </a:spcBef>
              <a:spcAft>
                <a:spcPct val="0"/>
              </a:spcAft>
              <a:buChar char="•"/>
              <a:defRPr sz="1600">
                <a:solidFill>
                  <a:schemeClr val="tx1"/>
                </a:solidFill>
                <a:latin typeface="+mn-lt"/>
                <a:ea typeface="+mn-ea"/>
              </a:defRPr>
            </a:lvl3pPr>
            <a:lvl4pPr marL="1562100" indent="-228600" algn="l" rtl="0" eaLnBrk="0" fontAlgn="base" hangingPunct="0">
              <a:spcBef>
                <a:spcPct val="20000"/>
              </a:spcBef>
              <a:spcAft>
                <a:spcPct val="0"/>
              </a:spcAft>
              <a:buChar char="–"/>
              <a:defRPr sz="1600">
                <a:solidFill>
                  <a:schemeClr val="tx1"/>
                </a:solidFill>
                <a:latin typeface="+mn-lt"/>
                <a:ea typeface="+mn-ea"/>
              </a:defRPr>
            </a:lvl4pPr>
            <a:lvl5pPr marL="1981200" indent="-228600" algn="l" rtl="0" eaLnBrk="0" fontAlgn="base" hangingPunct="0">
              <a:spcBef>
                <a:spcPct val="20000"/>
              </a:spcBef>
              <a:spcAft>
                <a:spcPct val="0"/>
              </a:spcAft>
              <a:buChar char="•"/>
              <a:defRPr sz="1600">
                <a:solidFill>
                  <a:schemeClr val="tx1"/>
                </a:solidFill>
                <a:latin typeface="+mn-lt"/>
                <a:ea typeface="+mn-ea"/>
              </a:defRPr>
            </a:lvl5pPr>
            <a:lvl6pPr marL="2438400" indent="-228600" algn="l" rtl="0" eaLnBrk="0" fontAlgn="base" hangingPunct="0">
              <a:spcBef>
                <a:spcPct val="20000"/>
              </a:spcBef>
              <a:spcAft>
                <a:spcPct val="0"/>
              </a:spcAft>
              <a:buChar char="•"/>
              <a:defRPr sz="1600">
                <a:solidFill>
                  <a:schemeClr val="tx1"/>
                </a:solidFill>
                <a:latin typeface="+mn-lt"/>
                <a:ea typeface="+mn-ea"/>
              </a:defRPr>
            </a:lvl6pPr>
            <a:lvl7pPr marL="2895600" indent="-228600" algn="l" rtl="0" eaLnBrk="0" fontAlgn="base" hangingPunct="0">
              <a:spcBef>
                <a:spcPct val="20000"/>
              </a:spcBef>
              <a:spcAft>
                <a:spcPct val="0"/>
              </a:spcAft>
              <a:buChar char="•"/>
              <a:defRPr sz="1600">
                <a:solidFill>
                  <a:schemeClr val="tx1"/>
                </a:solidFill>
                <a:latin typeface="+mn-lt"/>
                <a:ea typeface="+mn-ea"/>
              </a:defRPr>
            </a:lvl7pPr>
            <a:lvl8pPr marL="3352800" indent="-228600" algn="l" rtl="0" eaLnBrk="0" fontAlgn="base" hangingPunct="0">
              <a:spcBef>
                <a:spcPct val="20000"/>
              </a:spcBef>
              <a:spcAft>
                <a:spcPct val="0"/>
              </a:spcAft>
              <a:buChar char="•"/>
              <a:defRPr sz="1600">
                <a:solidFill>
                  <a:schemeClr val="tx1"/>
                </a:solidFill>
                <a:latin typeface="+mn-lt"/>
                <a:ea typeface="+mn-ea"/>
              </a:defRPr>
            </a:lvl8pPr>
            <a:lvl9pPr marL="3810000" indent="-228600" algn="l" rtl="0" eaLnBrk="0" fontAlgn="base" hangingPunct="0">
              <a:spcBef>
                <a:spcPct val="20000"/>
              </a:spcBef>
              <a:spcAft>
                <a:spcPct val="0"/>
              </a:spcAft>
              <a:buChar char="•"/>
              <a:defRPr sz="1600">
                <a:solidFill>
                  <a:schemeClr val="tx1"/>
                </a:solidFill>
                <a:latin typeface="+mn-lt"/>
                <a:ea typeface="+mn-ea"/>
              </a:defRPr>
            </a:lvl9pPr>
          </a:lstStyle>
          <a:p>
            <a:pPr>
              <a:spcBef>
                <a:spcPct val="0"/>
              </a:spcBef>
              <a:defRPr b="0" i="0"/>
            </a:pPr>
            <a:r>
              <a:rPr lang="2057" sz="1800"/>
              <a:t>The city on Lake Mjøsa, </a:t>
            </a:r>
            <a:br>
              <a:rPr lang="2057" sz="1800"/>
            </a:br>
            <a:r>
              <a:rPr lang="2057" sz="1800"/>
              <a:t>largest in Innlandet. </a:t>
            </a:r>
          </a:p>
          <a:p>
            <a:pPr>
              <a:spcBef>
                <a:spcPct val="0"/>
              </a:spcBef>
              <a:defRPr b="0" i="0"/>
            </a:pPr>
            <a:endParaRPr lang="nn-NO" sz="1800" dirty="0"/>
          </a:p>
          <a:p>
            <a:pPr>
              <a:spcBef>
                <a:spcPct val="0"/>
              </a:spcBef>
              <a:defRPr b="0" i="0"/>
            </a:pPr>
            <a:r>
              <a:rPr lang="2057" sz="1800"/>
              <a:t>Long traditions as a centre </a:t>
            </a:r>
            <a:br>
              <a:rPr lang="2057" sz="1800"/>
            </a:br>
            <a:r>
              <a:rPr lang="2057" sz="1800"/>
              <a:t>of trade, industry and education</a:t>
            </a:r>
          </a:p>
          <a:p>
            <a:pPr>
              <a:spcBef>
                <a:spcPct val="0"/>
              </a:spcBef>
              <a:defRPr b="0" i="0"/>
            </a:pPr>
            <a:endParaRPr lang="nn-NO" sz="1800" dirty="0"/>
          </a:p>
          <a:p>
            <a:pPr>
              <a:spcBef>
                <a:spcPct val="0"/>
              </a:spcBef>
              <a:defRPr b="0" i="0"/>
            </a:pPr>
            <a:r>
              <a:rPr lang="2057" sz="1800"/>
              <a:t>International research community</a:t>
            </a:r>
          </a:p>
          <a:p>
            <a:pPr>
              <a:spcBef>
                <a:spcPct val="0"/>
              </a:spcBef>
              <a:defRPr b="0" i="0"/>
            </a:pPr>
            <a:endParaRPr lang="nn-NO" sz="1800" dirty="0"/>
          </a:p>
          <a:p>
            <a:pPr>
              <a:spcBef>
                <a:spcPct val="0"/>
              </a:spcBef>
              <a:defRPr b="0" i="0"/>
            </a:pPr>
            <a:r>
              <a:rPr lang="2057" sz="1800"/>
              <a:t>The academic groups work closely with the community and business </a:t>
            </a:r>
          </a:p>
          <a:p>
            <a:pPr>
              <a:spcBef>
                <a:spcPct val="0"/>
              </a:spcBef>
              <a:defRPr b="0" i="0"/>
            </a:pPr>
            <a:endParaRPr lang="nn-NO" sz="1800" dirty="0"/>
          </a:p>
          <a:p>
            <a:pPr>
              <a:spcBef>
                <a:spcPct val="0"/>
              </a:spcBef>
              <a:defRPr b="0" i="0"/>
            </a:pPr>
            <a:r>
              <a:rPr lang="2057" sz="1800"/>
              <a:t>A wealth of music, cultural and outdoor activities</a:t>
            </a:r>
          </a:p>
        </p:txBody>
      </p:sp>
      <p:pic>
        <p:nvPicPr>
          <p:cNvPr id="6" name="Bilde 5"/>
          <p:cNvPicPr>
            <a:picLocks noChangeAspect="1"/>
          </p:cNvPicPr>
          <p:nvPr/>
        </p:nvPicPr>
        <p:blipFill>
          <a:blip r:embed="rId3">
            <a:extLst>
              <a:ext uri="{28A0092B-C50C-407E-A947-70E740481C1C}">
                <a14:useLocalDpi xmlns:a14="http://schemas.microsoft.com/office/drawing/2010/main"/>
              </a:ext>
            </a:extLst>
          </a:blip>
          <a:stretch/>
        </p:blipFill>
        <p:spPr>
          <a:xfrm>
            <a:off x="4323805" y="1"/>
            <a:ext cx="4820195" cy="2579914"/>
          </a:xfrm>
          <a:prstGeom prst="rect">
            <a:avLst/>
          </a:prstGeom>
        </p:spPr>
      </p:pic>
      <p:sp>
        <p:nvSpPr>
          <p:cNvPr id="7" name="TekstSylinder 6"/>
          <p:cNvSpPr txBox="1"/>
          <p:nvPr/>
        </p:nvSpPr>
        <p:spPr>
          <a:xfrm>
            <a:off x="4634744" y="2872767"/>
            <a:ext cx="4408153" cy="1615827"/>
          </a:xfrm>
          <a:prstGeom prst="rect">
            <a:avLst/>
          </a:prstGeom>
          <a:noFill/>
        </p:spPr>
        <p:txBody>
          <a:bodyPr wrap="square" rtlCol="0">
            <a:spAutoFit/>
          </a:bodyPr>
          <a:lstStyle/>
          <a:p>
            <a:pPr marL="257175" indent="-257175">
              <a:buFont typeface="Arial" panose="020B0604020202020204" pitchFamily="34" charset="0"/>
              <a:buChar char="•"/>
              <a:defRPr b="0" i="0"/>
            </a:pPr>
            <a:r>
              <a:rPr lang="2057"/>
              <a:t>Inclusive, active student environment</a:t>
            </a:r>
          </a:p>
          <a:p>
            <a:pPr marL="600075" lvl="1" indent="-257175">
              <a:buFont typeface="Arial" panose="020B0604020202020204" pitchFamily="34" charset="0"/>
              <a:buChar char="•"/>
              <a:defRPr b="0" i="0"/>
            </a:pPr>
            <a:r>
              <a:rPr lang="2057" sz="1350"/>
              <a:t>Student groups for all interests </a:t>
            </a:r>
          </a:p>
          <a:p>
            <a:pPr marL="600075" lvl="1" indent="-257175">
              <a:buFont typeface="Arial" panose="020B0604020202020204" pitchFamily="34" charset="0"/>
              <a:buChar char="•"/>
              <a:defRPr b="0" i="0"/>
            </a:pPr>
            <a:r>
              <a:rPr lang="2057" sz="1350"/>
              <a:t>The Media House Fiber; student radio, student TV, student newspaper </a:t>
            </a:r>
          </a:p>
          <a:p>
            <a:pPr marL="600075" lvl="1" indent="-257175">
              <a:buFont typeface="Arial" panose="020B0604020202020204" pitchFamily="34" charset="0"/>
              <a:buChar char="•"/>
              <a:defRPr b="0" i="0"/>
            </a:pPr>
            <a:r>
              <a:rPr lang="2057" sz="1350"/>
              <a:t>Huset, the students’ building and an important meeting place</a:t>
            </a:r>
          </a:p>
          <a:p>
            <a:pPr marL="600075" lvl="1" indent="-257175">
              <a:buFont typeface="Arial" panose="020B0604020202020204" pitchFamily="34" charset="0"/>
              <a:buChar char="•"/>
              <a:defRPr b="0" i="0"/>
            </a:pPr>
            <a:r>
              <a:rPr lang="2057" sz="1350"/>
              <a:t>UKA festival</a:t>
            </a:r>
          </a:p>
        </p:txBody>
      </p:sp>
    </p:spTree>
    <p:extLst>
      <p:ext uri="{BB962C8B-B14F-4D97-AF65-F5344CB8AC3E}">
        <p14:creationId xmlns:p14="http://schemas.microsoft.com/office/powerpoint/2010/main" val="400953923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txBox="1">
            <a:spLocks noChangeArrowheads="1"/>
          </p:cNvSpPr>
          <p:nvPr/>
        </p:nvSpPr>
        <p:spPr>
          <a:xfrm>
            <a:off x="349573" y="229657"/>
            <a:ext cx="3652801" cy="701987"/>
          </a:xfrm>
          <a:prstGeom prst="rect">
            <a:avLst/>
          </a:prstGeom>
        </p:spPr>
        <p:txBody>
          <a:bodyPr/>
          <a:lstStyle>
            <a:lvl1pPr algn="l" rtl="0" eaLnBrk="0" fontAlgn="base" hangingPunct="0">
              <a:spcBef>
                <a:spcPct val="0"/>
              </a:spcBef>
              <a:spcAft>
                <a:spcPct val="0"/>
              </a:spcAft>
              <a:defRPr sz="4400">
                <a:solidFill>
                  <a:schemeClr val="tx2"/>
                </a:solidFill>
                <a:latin typeface="+mj-lt"/>
                <a:ea typeface="+mj-ea"/>
                <a:cs typeface="ＭＳ Ｐゴシック" charset="0"/>
              </a:defRPr>
            </a:lvl1pPr>
            <a:lvl2pPr algn="l"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l"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l"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l"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l" rtl="0" eaLnBrk="0" fontAlgn="base" hangingPunct="0">
              <a:spcBef>
                <a:spcPct val="0"/>
              </a:spcBef>
              <a:spcAft>
                <a:spcPct val="0"/>
              </a:spcAft>
              <a:defRPr sz="4400">
                <a:solidFill>
                  <a:schemeClr val="tx2"/>
                </a:solidFill>
                <a:latin typeface="Arial" charset="0"/>
                <a:ea typeface="ＭＳ Ｐゴシック" charset="0"/>
              </a:defRPr>
            </a:lvl6pPr>
            <a:lvl7pPr marL="914400" algn="l" rtl="0" eaLnBrk="0" fontAlgn="base" hangingPunct="0">
              <a:spcBef>
                <a:spcPct val="0"/>
              </a:spcBef>
              <a:spcAft>
                <a:spcPct val="0"/>
              </a:spcAft>
              <a:defRPr sz="4400">
                <a:solidFill>
                  <a:schemeClr val="tx2"/>
                </a:solidFill>
                <a:latin typeface="Arial" charset="0"/>
                <a:ea typeface="ＭＳ Ｐゴシック" charset="0"/>
              </a:defRPr>
            </a:lvl7pPr>
            <a:lvl8pPr marL="1371600" algn="l" rtl="0" eaLnBrk="0" fontAlgn="base" hangingPunct="0">
              <a:spcBef>
                <a:spcPct val="0"/>
              </a:spcBef>
              <a:spcAft>
                <a:spcPct val="0"/>
              </a:spcAft>
              <a:defRPr sz="4400">
                <a:solidFill>
                  <a:schemeClr val="tx2"/>
                </a:solidFill>
                <a:latin typeface="Arial" charset="0"/>
                <a:ea typeface="ＭＳ Ｐゴシック" charset="0"/>
              </a:defRPr>
            </a:lvl8pPr>
            <a:lvl9pPr marL="1828800" algn="l" rtl="0" eaLnBrk="0" fontAlgn="base" hangingPunct="0">
              <a:spcBef>
                <a:spcPct val="0"/>
              </a:spcBef>
              <a:spcAft>
                <a:spcPct val="0"/>
              </a:spcAft>
              <a:defRPr sz="4400">
                <a:solidFill>
                  <a:schemeClr val="tx2"/>
                </a:solidFill>
                <a:latin typeface="Arial" charset="0"/>
                <a:ea typeface="ＭＳ Ｐゴシック" charset="0"/>
              </a:defRPr>
            </a:lvl9pPr>
          </a:lstStyle>
          <a:p>
            <a:pPr>
              <a:defRPr b="0" i="0"/>
            </a:pPr>
            <a:r>
              <a:rPr lang="2057" sz="3000">
                <a:solidFill>
                  <a:schemeClr val="tx1"/>
                </a:solidFill>
                <a:latin typeface="+mn-lt"/>
              </a:rPr>
              <a:t>Studying in Ålesund</a:t>
            </a:r>
          </a:p>
        </p:txBody>
      </p:sp>
      <p:sp>
        <p:nvSpPr>
          <p:cNvPr id="5" name="Rectangle 5"/>
          <p:cNvSpPr txBox="1">
            <a:spLocks noChangeArrowheads="1"/>
          </p:cNvSpPr>
          <p:nvPr/>
        </p:nvSpPr>
        <p:spPr>
          <a:xfrm>
            <a:off x="349573" y="907966"/>
            <a:ext cx="4323523" cy="3852259"/>
          </a:xfrm>
          <a:prstGeom prst="rect">
            <a:avLst/>
          </a:prstGeom>
        </p:spPr>
        <p:txBody>
          <a:bodyPr/>
          <a:lstStyle>
            <a:lvl1pPr marL="342900" indent="-342900" algn="l" rtl="0" eaLnBrk="0" fontAlgn="base" hangingPunct="0">
              <a:spcBef>
                <a:spcPct val="20000"/>
              </a:spcBef>
              <a:spcAft>
                <a:spcPct val="0"/>
              </a:spcAft>
              <a:buChar char="•"/>
              <a:defRPr sz="24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har char="–"/>
              <a:defRPr>
                <a:solidFill>
                  <a:schemeClr val="tx1"/>
                </a:solidFill>
                <a:latin typeface="+mn-lt"/>
                <a:ea typeface="+mn-ea"/>
              </a:defRPr>
            </a:lvl2pPr>
            <a:lvl3pPr marL="1143000" indent="-228600" algn="l" rtl="0" eaLnBrk="0" fontAlgn="base" hangingPunct="0">
              <a:spcBef>
                <a:spcPct val="20000"/>
              </a:spcBef>
              <a:spcAft>
                <a:spcPct val="0"/>
              </a:spcAft>
              <a:buChar char="•"/>
              <a:defRPr sz="1600">
                <a:solidFill>
                  <a:schemeClr val="tx1"/>
                </a:solidFill>
                <a:latin typeface="+mn-lt"/>
                <a:ea typeface="+mn-ea"/>
              </a:defRPr>
            </a:lvl3pPr>
            <a:lvl4pPr marL="1562100" indent="-228600" algn="l" rtl="0" eaLnBrk="0" fontAlgn="base" hangingPunct="0">
              <a:spcBef>
                <a:spcPct val="20000"/>
              </a:spcBef>
              <a:spcAft>
                <a:spcPct val="0"/>
              </a:spcAft>
              <a:buChar char="–"/>
              <a:defRPr sz="1600">
                <a:solidFill>
                  <a:schemeClr val="tx1"/>
                </a:solidFill>
                <a:latin typeface="+mn-lt"/>
                <a:ea typeface="+mn-ea"/>
              </a:defRPr>
            </a:lvl4pPr>
            <a:lvl5pPr marL="1981200" indent="-228600" algn="l" rtl="0" eaLnBrk="0" fontAlgn="base" hangingPunct="0">
              <a:spcBef>
                <a:spcPct val="20000"/>
              </a:spcBef>
              <a:spcAft>
                <a:spcPct val="0"/>
              </a:spcAft>
              <a:buChar char="•"/>
              <a:defRPr sz="1600">
                <a:solidFill>
                  <a:schemeClr val="tx1"/>
                </a:solidFill>
                <a:latin typeface="+mn-lt"/>
                <a:ea typeface="+mn-ea"/>
              </a:defRPr>
            </a:lvl5pPr>
            <a:lvl6pPr marL="2438400" indent="-228600" algn="l" rtl="0" eaLnBrk="0" fontAlgn="base" hangingPunct="0">
              <a:spcBef>
                <a:spcPct val="20000"/>
              </a:spcBef>
              <a:spcAft>
                <a:spcPct val="0"/>
              </a:spcAft>
              <a:buChar char="•"/>
              <a:defRPr sz="1600">
                <a:solidFill>
                  <a:schemeClr val="tx1"/>
                </a:solidFill>
                <a:latin typeface="+mn-lt"/>
                <a:ea typeface="+mn-ea"/>
              </a:defRPr>
            </a:lvl6pPr>
            <a:lvl7pPr marL="2895600" indent="-228600" algn="l" rtl="0" eaLnBrk="0" fontAlgn="base" hangingPunct="0">
              <a:spcBef>
                <a:spcPct val="20000"/>
              </a:spcBef>
              <a:spcAft>
                <a:spcPct val="0"/>
              </a:spcAft>
              <a:buChar char="•"/>
              <a:defRPr sz="1600">
                <a:solidFill>
                  <a:schemeClr val="tx1"/>
                </a:solidFill>
                <a:latin typeface="+mn-lt"/>
                <a:ea typeface="+mn-ea"/>
              </a:defRPr>
            </a:lvl7pPr>
            <a:lvl8pPr marL="3352800" indent="-228600" algn="l" rtl="0" eaLnBrk="0" fontAlgn="base" hangingPunct="0">
              <a:spcBef>
                <a:spcPct val="20000"/>
              </a:spcBef>
              <a:spcAft>
                <a:spcPct val="0"/>
              </a:spcAft>
              <a:buChar char="•"/>
              <a:defRPr sz="1600">
                <a:solidFill>
                  <a:schemeClr val="tx1"/>
                </a:solidFill>
                <a:latin typeface="+mn-lt"/>
                <a:ea typeface="+mn-ea"/>
              </a:defRPr>
            </a:lvl8pPr>
            <a:lvl9pPr marL="3810000" indent="-228600" algn="l" rtl="0" eaLnBrk="0" fontAlgn="base" hangingPunct="0">
              <a:spcBef>
                <a:spcPct val="20000"/>
              </a:spcBef>
              <a:spcAft>
                <a:spcPct val="0"/>
              </a:spcAft>
              <a:buChar char="•"/>
              <a:defRPr sz="1600">
                <a:solidFill>
                  <a:schemeClr val="tx1"/>
                </a:solidFill>
                <a:latin typeface="+mn-lt"/>
                <a:ea typeface="+mn-ea"/>
              </a:defRPr>
            </a:lvl9pPr>
          </a:lstStyle>
          <a:p>
            <a:pPr>
              <a:spcBef>
                <a:spcPct val="0"/>
              </a:spcBef>
              <a:defRPr b="0" i="0"/>
            </a:pPr>
            <a:r>
              <a:rPr lang="2057" sz="1800"/>
              <a:t>Student city between fjord and mountains,</a:t>
            </a:r>
            <a:r>
              <a:rPr lang="en-GB" sz="1800" dirty="0"/>
              <a:t> </a:t>
            </a:r>
            <a:r>
              <a:rPr lang="2057" sz="1800"/>
              <a:t>with unique Art </a:t>
            </a:r>
            <a:br>
              <a:rPr lang="nb-NO" sz="1800" dirty="0"/>
            </a:br>
            <a:r>
              <a:rPr lang="2057" sz="1800"/>
              <a:t>Nouveau architecture</a:t>
            </a:r>
          </a:p>
          <a:p>
            <a:pPr>
              <a:spcBef>
                <a:spcPct val="0"/>
              </a:spcBef>
              <a:defRPr b="0" i="0"/>
            </a:pPr>
            <a:endParaRPr lang="nn-NO" sz="1800" dirty="0"/>
          </a:p>
          <a:p>
            <a:pPr>
              <a:spcBef>
                <a:spcPct val="0"/>
              </a:spcBef>
              <a:defRPr b="0" i="0"/>
            </a:pPr>
            <a:r>
              <a:rPr lang="2057" sz="1800"/>
              <a:t>Globally oriented business with </a:t>
            </a:r>
            <a:br>
              <a:rPr lang="nb-NO" sz="1800" dirty="0"/>
            </a:br>
            <a:r>
              <a:rPr lang="2057" sz="1800"/>
              <a:t>an entrepreneurial mindset and innovative communities</a:t>
            </a:r>
          </a:p>
          <a:p>
            <a:pPr>
              <a:spcBef>
                <a:spcPct val="0"/>
              </a:spcBef>
              <a:defRPr b="0" i="0"/>
            </a:pPr>
            <a:endParaRPr lang="nn-NO" sz="1800" dirty="0"/>
          </a:p>
          <a:p>
            <a:pPr>
              <a:spcBef>
                <a:spcPct val="0"/>
              </a:spcBef>
              <a:defRPr b="0" i="0"/>
            </a:pPr>
            <a:r>
              <a:rPr lang="2057" sz="1800"/>
              <a:t>World-leading maritime business clusters </a:t>
            </a:r>
          </a:p>
          <a:p>
            <a:pPr>
              <a:spcBef>
                <a:spcPct val="0"/>
              </a:spcBef>
              <a:defRPr b="0" i="0"/>
            </a:pPr>
            <a:endParaRPr lang="nn-NO" sz="1800" dirty="0"/>
          </a:p>
          <a:p>
            <a:pPr>
              <a:spcBef>
                <a:spcPct val="0"/>
              </a:spcBef>
              <a:defRPr b="0" i="0"/>
            </a:pPr>
            <a:r>
              <a:rPr lang="2057" sz="1800"/>
              <a:t>Campus Ålesund brings education, research and business close together</a:t>
            </a:r>
          </a:p>
        </p:txBody>
      </p:sp>
      <p:pic>
        <p:nvPicPr>
          <p:cNvPr id="2" name="Bilde 1"/>
          <p:cNvPicPr>
            <a:picLocks noChangeAspect="1"/>
          </p:cNvPicPr>
          <p:nvPr/>
        </p:nvPicPr>
        <p:blipFill>
          <a:blip r:embed="rId3">
            <a:extLst>
              <a:ext uri="{28A0092B-C50C-407E-A947-70E740481C1C}">
                <a14:useLocalDpi xmlns:a14="http://schemas.microsoft.com/office/drawing/2010/main"/>
              </a:ext>
            </a:extLst>
          </a:blip>
          <a:stretch/>
        </p:blipFill>
        <p:spPr>
          <a:xfrm>
            <a:off x="4369526" y="0"/>
            <a:ext cx="4774474" cy="2743200"/>
          </a:xfrm>
          <a:prstGeom prst="rect">
            <a:avLst/>
          </a:prstGeom>
        </p:spPr>
      </p:pic>
      <p:sp>
        <p:nvSpPr>
          <p:cNvPr id="3" name="TekstSylinder 2"/>
          <p:cNvSpPr txBox="1"/>
          <p:nvPr/>
        </p:nvSpPr>
        <p:spPr>
          <a:xfrm>
            <a:off x="4673096" y="3058189"/>
            <a:ext cx="4128380" cy="1408078"/>
          </a:xfrm>
          <a:prstGeom prst="rect">
            <a:avLst/>
          </a:prstGeom>
          <a:noFill/>
        </p:spPr>
        <p:txBody>
          <a:bodyPr wrap="square" rtlCol="0">
            <a:spAutoFit/>
          </a:bodyPr>
          <a:lstStyle/>
          <a:p>
            <a:pPr marL="214313" indent="-214313">
              <a:buFont typeface="Arial" panose="020B0604020202020204" pitchFamily="34" charset="0"/>
              <a:buChar char="•"/>
              <a:defRPr b="0" i="0"/>
            </a:pPr>
            <a:r>
              <a:rPr lang="2057"/>
              <a:t>Social and inclusive student life </a:t>
            </a:r>
          </a:p>
          <a:p>
            <a:pPr marL="557213" lvl="1" indent="-214313">
              <a:buFont typeface="Arial" panose="020B0604020202020204" pitchFamily="34" charset="0"/>
              <a:buChar char="•"/>
              <a:defRPr b="0" i="0"/>
            </a:pPr>
            <a:r>
              <a:rPr lang="2057" sz="1350"/>
              <a:t>Student organizations work for activities and events for everyone</a:t>
            </a:r>
          </a:p>
          <a:p>
            <a:pPr marL="557213" lvl="1" indent="-214313">
              <a:buFont typeface="Arial" panose="020B0604020202020204" pitchFamily="34" charset="0"/>
              <a:buChar char="•"/>
              <a:defRPr b="0" i="0"/>
            </a:pPr>
            <a:r>
              <a:rPr lang="2057" sz="1350"/>
              <a:t>U.-KA Festival </a:t>
            </a:r>
          </a:p>
          <a:p>
            <a:pPr marL="557213" lvl="1" indent="-214313">
              <a:buFont typeface="Arial" panose="020B0604020202020204" pitchFamily="34" charset="0"/>
              <a:buChar char="•"/>
              <a:defRPr b="0" i="0"/>
            </a:pPr>
            <a:r>
              <a:rPr lang="2057" sz="1350"/>
              <a:t>Banken Studenthus, the students’ building and an important meeting place</a:t>
            </a:r>
          </a:p>
        </p:txBody>
      </p:sp>
    </p:spTree>
    <p:extLst>
      <p:ext uri="{BB962C8B-B14F-4D97-AF65-F5344CB8AC3E}">
        <p14:creationId xmlns:p14="http://schemas.microsoft.com/office/powerpoint/2010/main" val="32771301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D250C-A7A0-D946-8035-FA90B7184AA6}"/>
              </a:ext>
            </a:extLst>
          </p:cNvPr>
          <p:cNvSpPr>
            <a:spLocks noGrp="1"/>
          </p:cNvSpPr>
          <p:nvPr>
            <p:ph type="title"/>
          </p:nvPr>
        </p:nvSpPr>
        <p:spPr>
          <a:xfrm>
            <a:off x="277705" y="233244"/>
            <a:ext cx="8193239" cy="553998"/>
          </a:xfrm>
        </p:spPr>
        <p:txBody>
          <a:bodyPr/>
          <a:lstStyle/>
          <a:p>
            <a:pPr>
              <a:defRPr b="0" i="0"/>
            </a:pPr>
            <a:r>
              <a:rPr lang="2057" sz="3000">
                <a:solidFill>
                  <a:prstClr val="black"/>
                </a:solidFill>
              </a:rPr>
              <a:t>Internationalization  of education at NTNU</a:t>
            </a:r>
          </a:p>
        </p:txBody>
      </p:sp>
      <p:pic>
        <p:nvPicPr>
          <p:cNvPr id="4" name="Picture 3">
            <a:extLst>
              <a:ext uri="{FF2B5EF4-FFF2-40B4-BE49-F238E27FC236}">
                <a16:creationId xmlns:a16="http://schemas.microsoft.com/office/drawing/2014/main" id="{D5D02021-5964-8548-A129-24FB5A1693B7}"/>
              </a:ext>
            </a:extLst>
          </p:cNvPr>
          <p:cNvPicPr>
            <a:picLocks noChangeAspect="1"/>
          </p:cNvPicPr>
          <p:nvPr/>
        </p:nvPicPr>
        <p:blipFill>
          <a:blip r:embed="rId2">
            <a:extLst>
              <a:ext uri="{28A0092B-C50C-407E-A947-70E740481C1C}">
                <a14:useLocalDpi xmlns:a14="http://schemas.microsoft.com/office/drawing/2010/main"/>
              </a:ext>
            </a:extLst>
          </a:blip>
          <a:stretch/>
        </p:blipFill>
        <p:spPr>
          <a:xfrm>
            <a:off x="5583909" y="1094362"/>
            <a:ext cx="3560092" cy="4049138"/>
          </a:xfrm>
          <a:prstGeom prst="rect">
            <a:avLst/>
          </a:prstGeom>
        </p:spPr>
      </p:pic>
      <p:sp>
        <p:nvSpPr>
          <p:cNvPr id="5" name="TekstSylinder 4"/>
          <p:cNvSpPr txBox="1"/>
          <p:nvPr/>
        </p:nvSpPr>
        <p:spPr>
          <a:xfrm>
            <a:off x="291071" y="878415"/>
            <a:ext cx="4838352" cy="3727944"/>
          </a:xfrm>
          <a:prstGeom prst="rect">
            <a:avLst/>
          </a:prstGeom>
          <a:noFill/>
        </p:spPr>
        <p:txBody>
          <a:bodyPr wrap="square" rtlCol="0" anchor="t">
            <a:spAutoFit/>
          </a:bodyPr>
          <a:lstStyle/>
          <a:p>
            <a:pPr>
              <a:defRPr b="0" i="0"/>
            </a:pPr>
            <a:r>
              <a:rPr lang="2057" sz="1575"/>
              <a:t>NTNU is an internationally oriented university, with: </a:t>
            </a:r>
          </a:p>
          <a:p>
            <a:pPr>
              <a:defRPr b="0" i="0"/>
            </a:pPr>
            <a:endParaRPr lang="nb-NO" sz="1575" dirty="0"/>
          </a:p>
          <a:p>
            <a:pPr marL="214313" indent="-214313">
              <a:buFont typeface="Arial" panose="020B0604020202020204" pitchFamily="34" charset="0"/>
              <a:buChar char="•"/>
              <a:defRPr b="0" i="0"/>
            </a:pPr>
            <a:r>
              <a:rPr lang="2057" sz="1575"/>
              <a:t>about 3500 international students</a:t>
            </a:r>
            <a:endParaRPr lang="2057" sz="1575">
              <a:cs typeface="Arial"/>
            </a:endParaRPr>
          </a:p>
          <a:p>
            <a:pPr marL="214313" indent="-214313">
              <a:buFont typeface="Arial" panose="020B0604020202020204" pitchFamily="34" charset="0"/>
              <a:buChar char="•"/>
              <a:defRPr b="0" i="0"/>
            </a:pPr>
            <a:endParaRPr lang="nb-NO" sz="1575" dirty="0"/>
          </a:p>
          <a:p>
            <a:pPr marL="214313" indent="-214313">
              <a:buFont typeface="Arial" panose="020B0604020202020204" pitchFamily="34" charset="0"/>
              <a:buChar char="•"/>
              <a:defRPr b="0" i="0"/>
            </a:pPr>
            <a:r>
              <a:rPr lang="2057" sz="1575"/>
              <a:t>hundreds of mobility and collaboration agreements with leading international academic communities and institutions worldwide</a:t>
            </a:r>
            <a:endParaRPr lang="2057" sz="1575">
              <a:cs typeface="Arial"/>
            </a:endParaRPr>
          </a:p>
          <a:p>
            <a:pPr marL="214313" indent="-214313">
              <a:buFont typeface="Arial" panose="020B0604020202020204" pitchFamily="34" charset="0"/>
              <a:buChar char="•"/>
              <a:defRPr b="0" i="0"/>
            </a:pPr>
            <a:endParaRPr lang="nb-NO" sz="1575" dirty="0"/>
          </a:p>
          <a:p>
            <a:pPr marL="214313" indent="-214313">
              <a:buFont typeface="Arial" panose="020B0604020202020204" pitchFamily="34" charset="0"/>
              <a:buChar char="•"/>
              <a:defRPr b="0" i="0"/>
            </a:pPr>
            <a:r>
              <a:rPr lang="2057" sz="1575"/>
              <a:t>about 70 master’s </a:t>
            </a:r>
            <a:r>
              <a:rPr lang="2057" sz="1575" err="1"/>
              <a:t>programmes</a:t>
            </a:r>
            <a:r>
              <a:rPr lang="2057" sz="1575"/>
              <a:t> taught in English</a:t>
            </a:r>
            <a:endParaRPr lang="2057" sz="1575">
              <a:cs typeface="Arial"/>
            </a:endParaRPr>
          </a:p>
          <a:p>
            <a:pPr marL="214313" indent="-214313">
              <a:buFont typeface="Arial" panose="020B0604020202020204" pitchFamily="34" charset="0"/>
              <a:buChar char="•"/>
              <a:defRPr b="0" i="0"/>
            </a:pPr>
            <a:endParaRPr lang="nb-NO" sz="1575" dirty="0"/>
          </a:p>
          <a:p>
            <a:pPr marL="214313" indent="-214313">
              <a:buFont typeface="Arial" panose="020B0604020202020204" pitchFamily="34" charset="0"/>
              <a:buChar char="•"/>
              <a:defRPr b="0" i="0"/>
            </a:pPr>
            <a:r>
              <a:rPr lang="2057" sz="1575"/>
              <a:t>a goal that at least 40 per cent of all full-degree students will have a period of study abroad</a:t>
            </a:r>
            <a:endParaRPr lang="2057" sz="1575">
              <a:cs typeface="Arial"/>
            </a:endParaRPr>
          </a:p>
          <a:p>
            <a:pPr marL="214313" indent="-214313">
              <a:buFont typeface="Arial" panose="020B0604020202020204" pitchFamily="34" charset="0"/>
              <a:buChar char="•"/>
              <a:defRPr b="0" i="0"/>
            </a:pPr>
            <a:endParaRPr lang="nb-NO" sz="1575" dirty="0"/>
          </a:p>
          <a:p>
            <a:pPr marL="214313" indent="-214313">
              <a:buFont typeface="Arial" panose="020B0604020202020204" pitchFamily="34" charset="0"/>
              <a:buChar char="•"/>
              <a:defRPr b="0" i="0"/>
            </a:pPr>
            <a:r>
              <a:rPr lang="2057" sz="1575"/>
              <a:t>a vision of being internationally outstanding in education and research </a:t>
            </a:r>
            <a:endParaRPr lang="2057" sz="1575">
              <a:cs typeface="Arial"/>
            </a:endParaRPr>
          </a:p>
        </p:txBody>
      </p:sp>
    </p:spTree>
    <p:extLst>
      <p:ext uri="{BB962C8B-B14F-4D97-AF65-F5344CB8AC3E}">
        <p14:creationId xmlns:p14="http://schemas.microsoft.com/office/powerpoint/2010/main" val="28198563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txBox="1">
            <a:spLocks noChangeArrowheads="1"/>
          </p:cNvSpPr>
          <p:nvPr/>
        </p:nvSpPr>
        <p:spPr>
          <a:xfrm>
            <a:off x="301020" y="294300"/>
            <a:ext cx="5182045" cy="619397"/>
          </a:xfrm>
          <a:prstGeom prst="rect">
            <a:avLst/>
          </a:prstGeom>
        </p:spPr>
        <p:txBody>
          <a:bodyPr anchor="t"/>
          <a:lstStyle>
            <a:lvl1pPr algn="l" rtl="0" eaLnBrk="0" fontAlgn="base" hangingPunct="0">
              <a:spcBef>
                <a:spcPct val="0"/>
              </a:spcBef>
              <a:spcAft>
                <a:spcPct val="0"/>
              </a:spcAft>
              <a:defRPr sz="4400">
                <a:solidFill>
                  <a:schemeClr val="tx2"/>
                </a:solidFill>
                <a:latin typeface="+mj-lt"/>
                <a:ea typeface="+mj-ea"/>
                <a:cs typeface="ＭＳ Ｐゴシック" charset="0"/>
              </a:defRPr>
            </a:lvl1pPr>
            <a:lvl2pPr algn="l"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l"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l"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l"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l" rtl="0" eaLnBrk="0" fontAlgn="base" hangingPunct="0">
              <a:spcBef>
                <a:spcPct val="0"/>
              </a:spcBef>
              <a:spcAft>
                <a:spcPct val="0"/>
              </a:spcAft>
              <a:defRPr sz="4400">
                <a:solidFill>
                  <a:schemeClr val="tx2"/>
                </a:solidFill>
                <a:latin typeface="Arial" charset="0"/>
                <a:ea typeface="ＭＳ Ｐゴシック" charset="0"/>
              </a:defRPr>
            </a:lvl6pPr>
            <a:lvl7pPr marL="914400" algn="l" rtl="0" eaLnBrk="0" fontAlgn="base" hangingPunct="0">
              <a:spcBef>
                <a:spcPct val="0"/>
              </a:spcBef>
              <a:spcAft>
                <a:spcPct val="0"/>
              </a:spcAft>
              <a:defRPr sz="4400">
                <a:solidFill>
                  <a:schemeClr val="tx2"/>
                </a:solidFill>
                <a:latin typeface="Arial" charset="0"/>
                <a:ea typeface="ＭＳ Ｐゴシック" charset="0"/>
              </a:defRPr>
            </a:lvl7pPr>
            <a:lvl8pPr marL="1371600" algn="l" rtl="0" eaLnBrk="0" fontAlgn="base" hangingPunct="0">
              <a:spcBef>
                <a:spcPct val="0"/>
              </a:spcBef>
              <a:spcAft>
                <a:spcPct val="0"/>
              </a:spcAft>
              <a:defRPr sz="4400">
                <a:solidFill>
                  <a:schemeClr val="tx2"/>
                </a:solidFill>
                <a:latin typeface="Arial" charset="0"/>
                <a:ea typeface="ＭＳ Ｐゴシック" charset="0"/>
              </a:defRPr>
            </a:lvl8pPr>
            <a:lvl9pPr marL="1828800" algn="l" rtl="0" eaLnBrk="0" fontAlgn="base" hangingPunct="0">
              <a:spcBef>
                <a:spcPct val="0"/>
              </a:spcBef>
              <a:spcAft>
                <a:spcPct val="0"/>
              </a:spcAft>
              <a:defRPr sz="4400">
                <a:solidFill>
                  <a:schemeClr val="tx2"/>
                </a:solidFill>
                <a:latin typeface="Arial" charset="0"/>
                <a:ea typeface="ＭＳ Ｐゴシック" charset="0"/>
              </a:defRPr>
            </a:lvl9pPr>
          </a:lstStyle>
          <a:p>
            <a:pPr defTabSz="685783" eaLnBrk="1" hangingPunct="1">
              <a:lnSpc>
                <a:spcPct val="90000"/>
              </a:lnSpc>
              <a:spcBef>
                <a:spcPts val="750"/>
              </a:spcBef>
              <a:defRPr b="0" i="0"/>
            </a:pPr>
            <a:r>
              <a:rPr lang="2057" sz="3000">
                <a:solidFill>
                  <a:prstClr val="black"/>
                </a:solidFill>
                <a:latin typeface="Arial"/>
                <a:cs typeface="Arial"/>
              </a:rPr>
              <a:t>Number of students at NTNU </a:t>
            </a:r>
          </a:p>
          <a:p>
            <a:pPr>
              <a:defRPr b="0" i="0"/>
            </a:pPr>
            <a:r>
              <a:rPr lang="2057" sz="1575">
                <a:solidFill>
                  <a:srgbClr val="000000"/>
                </a:solidFill>
                <a:latin typeface="+mn-lt"/>
              </a:rPr>
              <a:t>autumn 201</a:t>
            </a:r>
            <a:r>
              <a:rPr lang="nb-NO" sz="1575">
                <a:solidFill>
                  <a:srgbClr val="000000"/>
                </a:solidFill>
                <a:latin typeface="+mn-lt"/>
              </a:rPr>
              <a:t>9</a:t>
            </a:r>
            <a:endParaRPr lang="2057" sz="1575">
              <a:solidFill>
                <a:srgbClr val="000000"/>
              </a:solidFill>
              <a:latin typeface="+mn-lt"/>
            </a:endParaRPr>
          </a:p>
        </p:txBody>
      </p:sp>
      <p:sp>
        <p:nvSpPr>
          <p:cNvPr id="5" name="Rectangle 5"/>
          <p:cNvSpPr txBox="1">
            <a:spLocks noChangeArrowheads="1"/>
          </p:cNvSpPr>
          <p:nvPr/>
        </p:nvSpPr>
        <p:spPr>
          <a:xfrm>
            <a:off x="349572" y="1289958"/>
            <a:ext cx="4653503" cy="3510643"/>
          </a:xfrm>
          <a:prstGeom prst="rect">
            <a:avLst/>
          </a:prstGeom>
        </p:spPr>
        <p:txBody>
          <a:bodyPr anchor="t"/>
          <a:lstStyle>
            <a:lvl1pPr marL="342900" indent="-342900" algn="l" rtl="0" eaLnBrk="0" fontAlgn="base" hangingPunct="0">
              <a:spcBef>
                <a:spcPct val="20000"/>
              </a:spcBef>
              <a:spcAft>
                <a:spcPct val="0"/>
              </a:spcAft>
              <a:buChar char="•"/>
              <a:defRPr sz="24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har char="–"/>
              <a:defRPr>
                <a:solidFill>
                  <a:schemeClr val="tx1"/>
                </a:solidFill>
                <a:latin typeface="+mn-lt"/>
                <a:ea typeface="+mn-ea"/>
              </a:defRPr>
            </a:lvl2pPr>
            <a:lvl3pPr marL="1143000" indent="-228600" algn="l" rtl="0" eaLnBrk="0" fontAlgn="base" hangingPunct="0">
              <a:spcBef>
                <a:spcPct val="20000"/>
              </a:spcBef>
              <a:spcAft>
                <a:spcPct val="0"/>
              </a:spcAft>
              <a:buChar char="•"/>
              <a:defRPr sz="1600">
                <a:solidFill>
                  <a:schemeClr val="tx1"/>
                </a:solidFill>
                <a:latin typeface="+mn-lt"/>
                <a:ea typeface="+mn-ea"/>
              </a:defRPr>
            </a:lvl3pPr>
            <a:lvl4pPr marL="1562100" indent="-228600" algn="l" rtl="0" eaLnBrk="0" fontAlgn="base" hangingPunct="0">
              <a:spcBef>
                <a:spcPct val="20000"/>
              </a:spcBef>
              <a:spcAft>
                <a:spcPct val="0"/>
              </a:spcAft>
              <a:buChar char="–"/>
              <a:defRPr sz="1600">
                <a:solidFill>
                  <a:schemeClr val="tx1"/>
                </a:solidFill>
                <a:latin typeface="+mn-lt"/>
                <a:ea typeface="+mn-ea"/>
              </a:defRPr>
            </a:lvl4pPr>
            <a:lvl5pPr marL="1981200" indent="-228600" algn="l" rtl="0" eaLnBrk="0" fontAlgn="base" hangingPunct="0">
              <a:spcBef>
                <a:spcPct val="20000"/>
              </a:spcBef>
              <a:spcAft>
                <a:spcPct val="0"/>
              </a:spcAft>
              <a:buChar char="•"/>
              <a:defRPr sz="1600">
                <a:solidFill>
                  <a:schemeClr val="tx1"/>
                </a:solidFill>
                <a:latin typeface="+mn-lt"/>
                <a:ea typeface="+mn-ea"/>
              </a:defRPr>
            </a:lvl5pPr>
            <a:lvl6pPr marL="2438400" indent="-228600" algn="l" rtl="0" eaLnBrk="0" fontAlgn="base" hangingPunct="0">
              <a:spcBef>
                <a:spcPct val="20000"/>
              </a:spcBef>
              <a:spcAft>
                <a:spcPct val="0"/>
              </a:spcAft>
              <a:buChar char="•"/>
              <a:defRPr sz="1600">
                <a:solidFill>
                  <a:schemeClr val="tx1"/>
                </a:solidFill>
                <a:latin typeface="+mn-lt"/>
                <a:ea typeface="+mn-ea"/>
              </a:defRPr>
            </a:lvl6pPr>
            <a:lvl7pPr marL="2895600" indent="-228600" algn="l" rtl="0" eaLnBrk="0" fontAlgn="base" hangingPunct="0">
              <a:spcBef>
                <a:spcPct val="20000"/>
              </a:spcBef>
              <a:spcAft>
                <a:spcPct val="0"/>
              </a:spcAft>
              <a:buChar char="•"/>
              <a:defRPr sz="1600">
                <a:solidFill>
                  <a:schemeClr val="tx1"/>
                </a:solidFill>
                <a:latin typeface="+mn-lt"/>
                <a:ea typeface="+mn-ea"/>
              </a:defRPr>
            </a:lvl7pPr>
            <a:lvl8pPr marL="3352800" indent="-228600" algn="l" rtl="0" eaLnBrk="0" fontAlgn="base" hangingPunct="0">
              <a:spcBef>
                <a:spcPct val="20000"/>
              </a:spcBef>
              <a:spcAft>
                <a:spcPct val="0"/>
              </a:spcAft>
              <a:buChar char="•"/>
              <a:defRPr sz="1600">
                <a:solidFill>
                  <a:schemeClr val="tx1"/>
                </a:solidFill>
                <a:latin typeface="+mn-lt"/>
                <a:ea typeface="+mn-ea"/>
              </a:defRPr>
            </a:lvl8pPr>
            <a:lvl9pPr marL="3810000" indent="-228600" algn="l" rtl="0" eaLnBrk="0" fontAlgn="base" hangingPunct="0">
              <a:spcBef>
                <a:spcPct val="20000"/>
              </a:spcBef>
              <a:spcAft>
                <a:spcPct val="0"/>
              </a:spcAft>
              <a:buChar char="•"/>
              <a:defRPr sz="1600">
                <a:solidFill>
                  <a:schemeClr val="tx1"/>
                </a:solidFill>
                <a:latin typeface="+mn-lt"/>
                <a:ea typeface="+mn-ea"/>
              </a:defRPr>
            </a:lvl9pPr>
          </a:lstStyle>
          <a:p>
            <a:pPr marL="0" indent="0">
              <a:buNone/>
              <a:defRPr b="0" i="0"/>
            </a:pPr>
            <a:endParaRPr lang="nb-NO" sz="1800">
              <a:solidFill>
                <a:srgbClr val="FF0000"/>
              </a:solidFill>
              <a:cs typeface="Arial"/>
            </a:endParaRPr>
          </a:p>
          <a:p>
            <a:pPr>
              <a:defRPr b="0" i="0"/>
            </a:pPr>
            <a:endParaRPr lang="nb-NO" sz="1800"/>
          </a:p>
          <a:p>
            <a:pPr marL="0" indent="0">
              <a:buNone/>
              <a:defRPr b="0" i="0"/>
            </a:pPr>
            <a:endParaRPr lang="nb-NO" sz="1800"/>
          </a:p>
        </p:txBody>
      </p:sp>
      <p:sp>
        <p:nvSpPr>
          <p:cNvPr id="2" name="TekstSylinder 1"/>
          <p:cNvSpPr txBox="1"/>
          <p:nvPr/>
        </p:nvSpPr>
        <p:spPr>
          <a:xfrm>
            <a:off x="5158409" y="4751614"/>
            <a:ext cx="3812505" cy="230832"/>
          </a:xfrm>
          <a:prstGeom prst="rect">
            <a:avLst/>
          </a:prstGeom>
          <a:noFill/>
        </p:spPr>
        <p:txBody>
          <a:bodyPr wrap="square" rtlCol="0" anchor="t">
            <a:spAutoFit/>
          </a:bodyPr>
          <a:lstStyle/>
          <a:p>
            <a:pPr>
              <a:defRPr b="0" i="0"/>
            </a:pPr>
            <a:r>
              <a:rPr lang="2057" sz="900"/>
              <a:t>Registered students in autumn 201</a:t>
            </a:r>
            <a:r>
              <a:rPr lang="nb-NO" sz="900"/>
              <a:t>9</a:t>
            </a:r>
            <a:r>
              <a:rPr lang="2057" sz="900"/>
              <a:t> (Source: DBH)</a:t>
            </a:r>
          </a:p>
        </p:txBody>
      </p:sp>
      <p:graphicFrame>
        <p:nvGraphicFramePr>
          <p:cNvPr id="3" name="Tabell 2"/>
          <p:cNvGraphicFramePr>
            <a:graphicFrameLocks noGrp="1"/>
          </p:cNvGraphicFramePr>
          <p:nvPr>
            <p:extLst>
              <p:ext uri="{D42A27DB-BD31-4B8C-83A1-F6EECF244321}">
                <p14:modId xmlns:p14="http://schemas.microsoft.com/office/powerpoint/2010/main" val="3889700111"/>
              </p:ext>
            </p:extLst>
          </p:nvPr>
        </p:nvGraphicFramePr>
        <p:xfrm>
          <a:off x="6195666" y="913697"/>
          <a:ext cx="2424793" cy="3360411"/>
        </p:xfrm>
        <a:graphic>
          <a:graphicData uri="http://schemas.openxmlformats.org/drawingml/2006/table">
            <a:tbl>
              <a:tblPr>
                <a:tableStyleId>{5C22544A-7EE6-4342-B048-85BDC9FD1C3A}</a:tableStyleId>
              </a:tblPr>
              <a:tblGrid>
                <a:gridCol w="433899">
                  <a:extLst>
                    <a:ext uri="{9D8B030D-6E8A-4147-A177-3AD203B41FA5}">
                      <a16:colId xmlns:a16="http://schemas.microsoft.com/office/drawing/2014/main" val="580830434"/>
                    </a:ext>
                  </a:extLst>
                </a:gridCol>
                <a:gridCol w="1990894">
                  <a:extLst>
                    <a:ext uri="{9D8B030D-6E8A-4147-A177-3AD203B41FA5}">
                      <a16:colId xmlns:a16="http://schemas.microsoft.com/office/drawing/2014/main" val="1102617524"/>
                    </a:ext>
                  </a:extLst>
                </a:gridCol>
              </a:tblGrid>
              <a:tr h="407282">
                <a:tc>
                  <a:txBody>
                    <a:bodyPr/>
                    <a:lstStyle/>
                    <a:p>
                      <a:pPr algn="l" fontAlgn="b">
                        <a:defRPr b="0" i="0"/>
                      </a:pPr>
                      <a:r>
                        <a:rPr lang="2057" sz="1100" b="0" u="none" strike="noStrike"/>
                        <a:t>SU</a:t>
                      </a:r>
                    </a:p>
                  </a:txBody>
                  <a:tcPr marL="6517" marR="6517" marT="6517" marB="0" anchor="ctr">
                    <a:noFill/>
                  </a:tcPr>
                </a:tc>
                <a:tc>
                  <a:txBody>
                    <a:bodyPr/>
                    <a:lstStyle/>
                    <a:p>
                      <a:pPr algn="l" fontAlgn="b">
                        <a:defRPr b="0" i="0"/>
                      </a:pPr>
                      <a:r>
                        <a:rPr lang="2057" sz="1100" b="0" u="none" strike="noStrike"/>
                        <a:t>Faculty of Social and Educational Sciences</a:t>
                      </a:r>
                    </a:p>
                  </a:txBody>
                  <a:tcPr marL="6517" marR="6517" marT="6517" marB="0" anchor="ctr">
                    <a:noFill/>
                  </a:tcPr>
                </a:tc>
                <a:extLst>
                  <a:ext uri="{0D108BD9-81ED-4DB2-BD59-A6C34878D82A}">
                    <a16:rowId xmlns:a16="http://schemas.microsoft.com/office/drawing/2014/main" val="1236617787"/>
                  </a:ext>
                </a:extLst>
              </a:tr>
              <a:tr h="486577">
                <a:tc>
                  <a:txBody>
                    <a:bodyPr/>
                    <a:lstStyle/>
                    <a:p>
                      <a:pPr algn="l" fontAlgn="b">
                        <a:defRPr b="0" i="0"/>
                      </a:pPr>
                      <a:r>
                        <a:rPr lang="2057" sz="1100" b="0" u="none" strike="noStrike"/>
                        <a:t>IE</a:t>
                      </a:r>
                    </a:p>
                  </a:txBody>
                  <a:tcPr marL="6517" marR="6517" marT="6517" marB="0" anchor="ctr">
                    <a:noFill/>
                  </a:tcPr>
                </a:tc>
                <a:tc>
                  <a:txBody>
                    <a:bodyPr/>
                    <a:lstStyle/>
                    <a:p>
                      <a:pPr algn="l" fontAlgn="b">
                        <a:defRPr b="0" i="0"/>
                      </a:pPr>
                      <a:r>
                        <a:rPr lang="2057" sz="1100" b="0" u="none" strike="noStrike"/>
                        <a:t>Faculty of Information Technology and Electrical Engineering </a:t>
                      </a:r>
                    </a:p>
                  </a:txBody>
                  <a:tcPr marL="6517" marR="6517" marT="6517" marB="0" anchor="ctr">
                    <a:noFill/>
                  </a:tcPr>
                </a:tc>
                <a:extLst>
                  <a:ext uri="{0D108BD9-81ED-4DB2-BD59-A6C34878D82A}">
                    <a16:rowId xmlns:a16="http://schemas.microsoft.com/office/drawing/2014/main" val="1699411258"/>
                  </a:ext>
                </a:extLst>
              </a:tr>
              <a:tr h="407282">
                <a:tc>
                  <a:txBody>
                    <a:bodyPr/>
                    <a:lstStyle/>
                    <a:p>
                      <a:pPr algn="l" fontAlgn="b">
                        <a:defRPr b="0" i="0"/>
                      </a:pPr>
                      <a:r>
                        <a:rPr lang="2057" sz="1100" b="0" u="none" strike="noStrike"/>
                        <a:t>IV</a:t>
                      </a:r>
                    </a:p>
                  </a:txBody>
                  <a:tcPr marL="6517" marR="6517" marT="6517" marB="0" anchor="ctr">
                    <a:noFill/>
                  </a:tcPr>
                </a:tc>
                <a:tc>
                  <a:txBody>
                    <a:bodyPr/>
                    <a:lstStyle/>
                    <a:p>
                      <a:pPr algn="l" fontAlgn="b">
                        <a:defRPr b="0" i="0"/>
                      </a:pPr>
                      <a:r>
                        <a:rPr lang="2057" sz="1100" b="0" u="none" strike="noStrike"/>
                        <a:t>Faculty of Engineering</a:t>
                      </a:r>
                    </a:p>
                  </a:txBody>
                  <a:tcPr marL="6517" marR="6517" marT="6517" marB="0" anchor="ctr">
                    <a:noFill/>
                  </a:tcPr>
                </a:tc>
                <a:extLst>
                  <a:ext uri="{0D108BD9-81ED-4DB2-BD59-A6C34878D82A}">
                    <a16:rowId xmlns:a16="http://schemas.microsoft.com/office/drawing/2014/main" val="2399032393"/>
                  </a:ext>
                </a:extLst>
              </a:tr>
              <a:tr h="407282">
                <a:tc>
                  <a:txBody>
                    <a:bodyPr/>
                    <a:lstStyle/>
                    <a:p>
                      <a:pPr algn="l" fontAlgn="b">
                        <a:defRPr b="0" i="0"/>
                      </a:pPr>
                      <a:r>
                        <a:rPr lang="2057" sz="1100" b="0" u="none" strike="noStrike"/>
                        <a:t>MH</a:t>
                      </a:r>
                    </a:p>
                  </a:txBody>
                  <a:tcPr marL="6517" marR="6517" marT="6517" marB="0" anchor="ctr">
                    <a:noFill/>
                  </a:tcPr>
                </a:tc>
                <a:tc>
                  <a:txBody>
                    <a:bodyPr/>
                    <a:lstStyle/>
                    <a:p>
                      <a:pPr algn="l" fontAlgn="b">
                        <a:defRPr b="0" i="0"/>
                      </a:pPr>
                      <a:r>
                        <a:rPr lang="2057" sz="1100" b="0" u="none" strike="noStrike"/>
                        <a:t>Faculty of Medicine and Health Sciences</a:t>
                      </a:r>
                    </a:p>
                  </a:txBody>
                  <a:tcPr marL="6517" marR="6517" marT="6517" marB="0" anchor="ctr">
                    <a:noFill/>
                  </a:tcPr>
                </a:tc>
                <a:extLst>
                  <a:ext uri="{0D108BD9-81ED-4DB2-BD59-A6C34878D82A}">
                    <a16:rowId xmlns:a16="http://schemas.microsoft.com/office/drawing/2014/main" val="3971858952"/>
                  </a:ext>
                </a:extLst>
              </a:tr>
              <a:tr h="407282">
                <a:tc>
                  <a:txBody>
                    <a:bodyPr/>
                    <a:lstStyle/>
                    <a:p>
                      <a:pPr algn="l" fontAlgn="b">
                        <a:defRPr b="0" i="0"/>
                      </a:pPr>
                      <a:r>
                        <a:rPr lang="2057" sz="1100" b="0" u="none" strike="noStrike"/>
                        <a:t>HF</a:t>
                      </a:r>
                    </a:p>
                  </a:txBody>
                  <a:tcPr marL="6517" marR="6517" marT="6517" marB="0" anchor="ctr">
                    <a:noFill/>
                  </a:tcPr>
                </a:tc>
                <a:tc>
                  <a:txBody>
                    <a:bodyPr/>
                    <a:lstStyle/>
                    <a:p>
                      <a:pPr algn="l" fontAlgn="b">
                        <a:defRPr b="0" i="0"/>
                      </a:pPr>
                      <a:r>
                        <a:rPr lang="2057" sz="1100" b="0" u="none" strike="noStrike"/>
                        <a:t>Faculty of Humanities</a:t>
                      </a:r>
                    </a:p>
                  </a:txBody>
                  <a:tcPr marL="6517" marR="6517" marT="6517" marB="0" anchor="ctr">
                    <a:noFill/>
                  </a:tcPr>
                </a:tc>
                <a:extLst>
                  <a:ext uri="{0D108BD9-81ED-4DB2-BD59-A6C34878D82A}">
                    <a16:rowId xmlns:a16="http://schemas.microsoft.com/office/drawing/2014/main" val="811569789"/>
                  </a:ext>
                </a:extLst>
              </a:tr>
              <a:tr h="407282">
                <a:tc>
                  <a:txBody>
                    <a:bodyPr/>
                    <a:lstStyle/>
                    <a:p>
                      <a:pPr algn="l" fontAlgn="b">
                        <a:defRPr b="0" i="0"/>
                      </a:pPr>
                      <a:r>
                        <a:rPr lang="2057" sz="1100" b="0" u="none" strike="noStrike"/>
                        <a:t>ØK</a:t>
                      </a:r>
                    </a:p>
                  </a:txBody>
                  <a:tcPr marL="6517" marR="6517" marT="6517" marB="0" anchor="ctr">
                    <a:noFill/>
                  </a:tcPr>
                </a:tc>
                <a:tc>
                  <a:txBody>
                    <a:bodyPr/>
                    <a:lstStyle/>
                    <a:p>
                      <a:pPr algn="l" fontAlgn="b">
                        <a:defRPr b="0" i="0"/>
                      </a:pPr>
                      <a:r>
                        <a:rPr lang="2057" sz="1100" b="0" u="none" strike="noStrike"/>
                        <a:t>Faculty of Economics and Management</a:t>
                      </a:r>
                    </a:p>
                  </a:txBody>
                  <a:tcPr marL="6517" marR="6517" marT="6517" marB="0" anchor="ctr">
                    <a:noFill/>
                  </a:tcPr>
                </a:tc>
                <a:extLst>
                  <a:ext uri="{0D108BD9-81ED-4DB2-BD59-A6C34878D82A}">
                    <a16:rowId xmlns:a16="http://schemas.microsoft.com/office/drawing/2014/main" val="3501961857"/>
                  </a:ext>
                </a:extLst>
              </a:tr>
              <a:tr h="407282">
                <a:tc>
                  <a:txBody>
                    <a:bodyPr/>
                    <a:lstStyle/>
                    <a:p>
                      <a:pPr algn="l" fontAlgn="b">
                        <a:defRPr b="0" i="0"/>
                      </a:pPr>
                      <a:r>
                        <a:rPr lang="2057" sz="1100" b="0" u="none" strike="noStrike"/>
                        <a:t>NV</a:t>
                      </a:r>
                    </a:p>
                  </a:txBody>
                  <a:tcPr marL="6517" marR="6517" marT="6517" marB="0" anchor="ctr">
                    <a:noFill/>
                  </a:tcPr>
                </a:tc>
                <a:tc>
                  <a:txBody>
                    <a:bodyPr/>
                    <a:lstStyle/>
                    <a:p>
                      <a:pPr algn="l" fontAlgn="b">
                        <a:defRPr b="0" i="0"/>
                      </a:pPr>
                      <a:r>
                        <a:rPr lang="2057" sz="1100" b="0" u="none" strike="noStrike"/>
                        <a:t>Faculty of Natural Sciences</a:t>
                      </a:r>
                    </a:p>
                  </a:txBody>
                  <a:tcPr marL="6517" marR="6517" marT="6517" marB="0" anchor="ctr">
                    <a:noFill/>
                  </a:tcPr>
                </a:tc>
                <a:extLst>
                  <a:ext uri="{0D108BD9-81ED-4DB2-BD59-A6C34878D82A}">
                    <a16:rowId xmlns:a16="http://schemas.microsoft.com/office/drawing/2014/main" val="732803654"/>
                  </a:ext>
                </a:extLst>
              </a:tr>
              <a:tr h="407282">
                <a:tc>
                  <a:txBody>
                    <a:bodyPr/>
                    <a:lstStyle/>
                    <a:p>
                      <a:pPr algn="l" fontAlgn="b">
                        <a:defRPr b="0" i="0"/>
                      </a:pPr>
                      <a:r>
                        <a:rPr lang="2057" sz="1100" b="0" u="none" strike="noStrike"/>
                        <a:t>AD</a:t>
                      </a:r>
                    </a:p>
                  </a:txBody>
                  <a:tcPr marL="6517" marR="6517" marT="6517" marB="0" anchor="ctr">
                    <a:noFill/>
                  </a:tcPr>
                </a:tc>
                <a:tc>
                  <a:txBody>
                    <a:bodyPr/>
                    <a:lstStyle/>
                    <a:p>
                      <a:pPr algn="l" fontAlgn="b">
                        <a:defRPr b="0" i="0"/>
                      </a:pPr>
                      <a:r>
                        <a:rPr lang="2057" sz="1100" b="0" u="none" strike="noStrike"/>
                        <a:t>Faculty of Architecture and Design</a:t>
                      </a:r>
                    </a:p>
                  </a:txBody>
                  <a:tcPr marL="6517" marR="6517" marT="6517" marB="0" anchor="ctr">
                    <a:noFill/>
                  </a:tcPr>
                </a:tc>
                <a:extLst>
                  <a:ext uri="{0D108BD9-81ED-4DB2-BD59-A6C34878D82A}">
                    <a16:rowId xmlns:a16="http://schemas.microsoft.com/office/drawing/2014/main" val="2782264418"/>
                  </a:ext>
                </a:extLst>
              </a:tr>
            </a:tbl>
          </a:graphicData>
        </a:graphic>
      </p:graphicFrame>
      <p:graphicFrame>
        <p:nvGraphicFramePr>
          <p:cNvPr id="7" name="Chart 6"/>
          <p:cNvGraphicFramePr>
            <a:graphicFrameLocks/>
          </p:cNvGraphicFramePr>
          <p:nvPr>
            <p:extLst>
              <p:ext uri="{D42A27DB-BD31-4B8C-83A1-F6EECF244321}">
                <p14:modId xmlns:p14="http://schemas.microsoft.com/office/powerpoint/2010/main" val="2760555732"/>
              </p:ext>
            </p:extLst>
          </p:nvPr>
        </p:nvGraphicFramePr>
        <p:xfrm>
          <a:off x="349572" y="1289958"/>
          <a:ext cx="4808837" cy="311467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393974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271838" y="199458"/>
            <a:ext cx="7886700" cy="546622"/>
          </a:xfrm>
        </p:spPr>
        <p:txBody>
          <a:bodyPr>
            <a:normAutofit fontScale="90000"/>
          </a:bodyPr>
          <a:lstStyle/>
          <a:p>
            <a:pPr fontAlgn="base">
              <a:spcBef>
                <a:spcPts val="750"/>
              </a:spcBef>
              <a:spcAft>
                <a:spcPct val="0"/>
              </a:spcAft>
              <a:defRPr b="0" i="0"/>
            </a:pPr>
            <a:r>
              <a:rPr lang="2057" sz="3000">
                <a:solidFill>
                  <a:prstClr val="black"/>
                </a:solidFill>
              </a:rPr>
              <a:t>Top 10 programmes of study</a:t>
            </a:r>
          </a:p>
        </p:txBody>
      </p:sp>
      <p:sp>
        <p:nvSpPr>
          <p:cNvPr id="14" name="Tittel 1">
            <a:extLst>
              <a:ext uri="{FF2B5EF4-FFF2-40B4-BE49-F238E27FC236}">
                <a16:creationId xmlns:a16="http://schemas.microsoft.com/office/drawing/2014/main" id="{092B615F-0227-4171-BF66-03265BDB6F6C}"/>
              </a:ext>
            </a:extLst>
          </p:cNvPr>
          <p:cNvSpPr txBox="1"/>
          <p:nvPr/>
        </p:nvSpPr>
        <p:spPr>
          <a:xfrm>
            <a:off x="296578" y="799924"/>
            <a:ext cx="8420040" cy="343928"/>
          </a:xfrm>
          <a:prstGeom prst="rect">
            <a:avLst/>
          </a:prstGeom>
        </p:spPr>
        <p:txBody>
          <a:bodyPr vert="horz" lIns="68580" tIns="34290" rIns="68580" bIns="34290" rtlCol="0" anchor="ctr">
            <a:normAutofit fontScale="90000"/>
          </a:bodyPr>
          <a:lstStyle>
            <a:lvl1pPr algn="l" defTabSz="914377" rtl="0" eaLnBrk="1" latinLnBrk="0" hangingPunct="1">
              <a:lnSpc>
                <a:spcPct val="90000"/>
              </a:lnSpc>
              <a:spcBef>
                <a:spcPct val="0"/>
              </a:spcBef>
              <a:buNone/>
              <a:defRPr sz="4400" kern="1200">
                <a:solidFill>
                  <a:schemeClr val="tx1"/>
                </a:solidFill>
                <a:latin typeface="Arial"/>
                <a:ea typeface="+mj-ea"/>
                <a:cs typeface="Arial"/>
              </a:defRPr>
            </a:lvl1pPr>
          </a:lstStyle>
          <a:p>
            <a:pPr>
              <a:defRPr b="0" i="0"/>
            </a:pPr>
            <a:r>
              <a:rPr lang="2057" sz="1550"/>
              <a:t>NTNU has the most first-priority applicants in Norway - 25</a:t>
            </a:r>
            <a:r>
              <a:rPr lang="en-GB" sz="1550" dirty="0"/>
              <a:t> 240</a:t>
            </a:r>
            <a:r>
              <a:rPr lang="2057" sz="1550"/>
              <a:t> in 2020 (NUCAS admission service)</a:t>
            </a:r>
          </a:p>
        </p:txBody>
      </p:sp>
      <p:graphicFrame>
        <p:nvGraphicFramePr>
          <p:cNvPr id="8" name="Table 7">
            <a:extLst>
              <a:ext uri="{FF2B5EF4-FFF2-40B4-BE49-F238E27FC236}">
                <a16:creationId xmlns:a16="http://schemas.microsoft.com/office/drawing/2014/main" id="{D98A1863-EFAB-40AF-9C2D-41233345101A}"/>
              </a:ext>
            </a:extLst>
          </p:cNvPr>
          <p:cNvGraphicFramePr>
            <a:graphicFrameLocks noGrp="1"/>
          </p:cNvGraphicFramePr>
          <p:nvPr>
            <p:extLst>
              <p:ext uri="{D42A27DB-BD31-4B8C-83A1-F6EECF244321}">
                <p14:modId xmlns:p14="http://schemas.microsoft.com/office/powerpoint/2010/main" val="2710309386"/>
              </p:ext>
            </p:extLst>
          </p:nvPr>
        </p:nvGraphicFramePr>
        <p:xfrm>
          <a:off x="373224" y="1154663"/>
          <a:ext cx="8271094" cy="3468179"/>
        </p:xfrm>
        <a:graphic>
          <a:graphicData uri="http://schemas.openxmlformats.org/drawingml/2006/table">
            <a:tbl>
              <a:tblPr firstRow="1" bandRow="1">
                <a:tableStyleId>{5C22544A-7EE6-4342-B048-85BDC9FD1C3A}</a:tableStyleId>
              </a:tblPr>
              <a:tblGrid>
                <a:gridCol w="3764483">
                  <a:extLst>
                    <a:ext uri="{9D8B030D-6E8A-4147-A177-3AD203B41FA5}">
                      <a16:colId xmlns:a16="http://schemas.microsoft.com/office/drawing/2014/main" val="95980143"/>
                    </a:ext>
                  </a:extLst>
                </a:gridCol>
                <a:gridCol w="1448821">
                  <a:extLst>
                    <a:ext uri="{9D8B030D-6E8A-4147-A177-3AD203B41FA5}">
                      <a16:colId xmlns:a16="http://schemas.microsoft.com/office/drawing/2014/main" val="1886304407"/>
                    </a:ext>
                  </a:extLst>
                </a:gridCol>
                <a:gridCol w="1642361">
                  <a:extLst>
                    <a:ext uri="{9D8B030D-6E8A-4147-A177-3AD203B41FA5}">
                      <a16:colId xmlns:a16="http://schemas.microsoft.com/office/drawing/2014/main" val="1555481224"/>
                    </a:ext>
                  </a:extLst>
                </a:gridCol>
                <a:gridCol w="1415429">
                  <a:extLst>
                    <a:ext uri="{9D8B030D-6E8A-4147-A177-3AD203B41FA5}">
                      <a16:colId xmlns:a16="http://schemas.microsoft.com/office/drawing/2014/main" val="1590135032"/>
                    </a:ext>
                  </a:extLst>
                </a:gridCol>
              </a:tblGrid>
              <a:tr h="612674">
                <a:tc>
                  <a:txBody>
                    <a:bodyPr/>
                    <a:lstStyle/>
                    <a:p>
                      <a:r>
                        <a:rPr lang="en-US" sz="1200">
                          <a:effectLst/>
                        </a:rPr>
                        <a:t>Programme​</a:t>
                      </a:r>
                    </a:p>
                  </a:txBody>
                  <a:tcPr marL="68580" marR="68580" marT="0" marB="0"/>
                </a:tc>
                <a:tc>
                  <a:txBody>
                    <a:bodyPr/>
                    <a:lstStyle/>
                    <a:p>
                      <a:r>
                        <a:rPr lang="en-US" sz="1200">
                          <a:effectLst/>
                        </a:rPr>
                        <a:t>Number of places planned​</a:t>
                      </a:r>
                    </a:p>
                  </a:txBody>
                  <a:tcPr marL="68580" marR="68580" marT="0" marB="0"/>
                </a:tc>
                <a:tc>
                  <a:txBody>
                    <a:bodyPr/>
                    <a:lstStyle/>
                    <a:p>
                      <a:r>
                        <a:rPr lang="en-US" sz="1200">
                          <a:effectLst/>
                        </a:rPr>
                        <a:t>Number of 1. priority applicants​</a:t>
                      </a:r>
                    </a:p>
                  </a:txBody>
                  <a:tcPr marL="68580" marR="68580" marT="0" marB="0"/>
                </a:tc>
                <a:tc>
                  <a:txBody>
                    <a:bodyPr/>
                    <a:lstStyle/>
                    <a:p>
                      <a:r>
                        <a:rPr lang="en-US" sz="1200">
                          <a:effectLst/>
                        </a:rPr>
                        <a:t>First-priority applicants per place​</a:t>
                      </a:r>
                    </a:p>
                  </a:txBody>
                  <a:tcPr marL="68580" marR="68580" marT="0" marB="0"/>
                </a:tc>
                <a:extLst>
                  <a:ext uri="{0D108BD9-81ED-4DB2-BD59-A6C34878D82A}">
                    <a16:rowId xmlns:a16="http://schemas.microsoft.com/office/drawing/2014/main" val="4153042147"/>
                  </a:ext>
                </a:extLst>
              </a:tr>
              <a:tr h="306309">
                <a:tc>
                  <a:txBody>
                    <a:bodyPr/>
                    <a:lstStyle/>
                    <a:p>
                      <a:r>
                        <a:rPr lang="en-US" sz="1200">
                          <a:effectLst/>
                        </a:rPr>
                        <a:t>Film and Video Production - Bachelor's Programme</a:t>
                      </a:r>
                    </a:p>
                  </a:txBody>
                  <a:tcPr marL="68580" marR="68580" marT="0" marB="0"/>
                </a:tc>
                <a:tc>
                  <a:txBody>
                    <a:bodyPr/>
                    <a:lstStyle/>
                    <a:p>
                      <a:pPr algn="r"/>
                      <a:r>
                        <a:rPr lang="en-US" sz="1200">
                          <a:effectLst/>
                        </a:rPr>
                        <a:t>20</a:t>
                      </a:r>
                    </a:p>
                  </a:txBody>
                  <a:tcPr marL="68580" marR="68580" marT="0" marB="0"/>
                </a:tc>
                <a:tc>
                  <a:txBody>
                    <a:bodyPr/>
                    <a:lstStyle/>
                    <a:p>
                      <a:pPr algn="r"/>
                      <a:r>
                        <a:rPr lang="en-US" sz="1200">
                          <a:effectLst/>
                        </a:rPr>
                        <a:t>212</a:t>
                      </a:r>
                    </a:p>
                  </a:txBody>
                  <a:tcPr marL="68580" marR="68580" marT="0" marB="0"/>
                </a:tc>
                <a:tc>
                  <a:txBody>
                    <a:bodyPr/>
                    <a:lstStyle/>
                    <a:p>
                      <a:pPr algn="r"/>
                      <a:r>
                        <a:rPr lang="en-US" sz="1200">
                          <a:effectLst/>
                        </a:rPr>
                        <a:t>10,6</a:t>
                      </a:r>
                    </a:p>
                  </a:txBody>
                  <a:tcPr marL="68580" marR="68580" marT="0" marB="0"/>
                </a:tc>
                <a:extLst>
                  <a:ext uri="{0D108BD9-81ED-4DB2-BD59-A6C34878D82A}">
                    <a16:rowId xmlns:a16="http://schemas.microsoft.com/office/drawing/2014/main" val="2648111638"/>
                  </a:ext>
                </a:extLst>
              </a:tr>
              <a:tr h="246144">
                <a:tc>
                  <a:txBody>
                    <a:bodyPr/>
                    <a:lstStyle/>
                    <a:p>
                      <a:r>
                        <a:rPr lang="en-US" sz="1200">
                          <a:effectLst/>
                        </a:rPr>
                        <a:t>Clinical Psychology Programme, 6 years</a:t>
                      </a:r>
                    </a:p>
                  </a:txBody>
                  <a:tcPr marL="68580" marR="68580" marT="0" marB="0"/>
                </a:tc>
                <a:tc>
                  <a:txBody>
                    <a:bodyPr/>
                    <a:lstStyle/>
                    <a:p>
                      <a:pPr algn="r"/>
                      <a:r>
                        <a:rPr lang="en-US" sz="1200">
                          <a:effectLst/>
                        </a:rPr>
                        <a:t>94</a:t>
                      </a:r>
                    </a:p>
                  </a:txBody>
                  <a:tcPr marL="68580" marR="68580" marT="0" marB="0"/>
                </a:tc>
                <a:tc>
                  <a:txBody>
                    <a:bodyPr/>
                    <a:lstStyle/>
                    <a:p>
                      <a:pPr algn="r"/>
                      <a:r>
                        <a:rPr lang="en-US" sz="1200">
                          <a:effectLst/>
                        </a:rPr>
                        <a:t>778</a:t>
                      </a:r>
                    </a:p>
                  </a:txBody>
                  <a:tcPr marL="68580" marR="68580" marT="0" marB="0"/>
                </a:tc>
                <a:tc>
                  <a:txBody>
                    <a:bodyPr/>
                    <a:lstStyle/>
                    <a:p>
                      <a:pPr algn="r"/>
                      <a:r>
                        <a:rPr lang="en-US" sz="1200">
                          <a:effectLst/>
                        </a:rPr>
                        <a:t>8,3</a:t>
                      </a:r>
                    </a:p>
                  </a:txBody>
                  <a:tcPr marL="68580" marR="68580" marT="0" marB="0"/>
                </a:tc>
                <a:extLst>
                  <a:ext uri="{0D108BD9-81ED-4DB2-BD59-A6C34878D82A}">
                    <a16:rowId xmlns:a16="http://schemas.microsoft.com/office/drawing/2014/main" val="2079409828"/>
                  </a:ext>
                </a:extLst>
              </a:tr>
              <a:tr h="257113">
                <a:tc>
                  <a:txBody>
                    <a:bodyPr/>
                    <a:lstStyle/>
                    <a:p>
                      <a:r>
                        <a:rPr lang="en-US" sz="1200">
                          <a:effectLst/>
                        </a:rPr>
                        <a:t>Physiotherapy Programme</a:t>
                      </a:r>
                    </a:p>
                  </a:txBody>
                  <a:tcPr marL="68580" marR="68580" marT="0" marB="0"/>
                </a:tc>
                <a:tc>
                  <a:txBody>
                    <a:bodyPr/>
                    <a:lstStyle/>
                    <a:p>
                      <a:pPr algn="r"/>
                      <a:r>
                        <a:rPr lang="en-US" sz="1200">
                          <a:effectLst/>
                        </a:rPr>
                        <a:t>80</a:t>
                      </a:r>
                    </a:p>
                  </a:txBody>
                  <a:tcPr marL="68580" marR="68580" marT="0" marB="0"/>
                </a:tc>
                <a:tc>
                  <a:txBody>
                    <a:bodyPr/>
                    <a:lstStyle/>
                    <a:p>
                      <a:pPr algn="r"/>
                      <a:r>
                        <a:rPr lang="en-US" sz="1200">
                          <a:effectLst/>
                        </a:rPr>
                        <a:t>583</a:t>
                      </a:r>
                    </a:p>
                  </a:txBody>
                  <a:tcPr marL="68580" marR="68580" marT="0" marB="0"/>
                </a:tc>
                <a:tc>
                  <a:txBody>
                    <a:bodyPr/>
                    <a:lstStyle/>
                    <a:p>
                      <a:pPr algn="r"/>
                      <a:r>
                        <a:rPr lang="en-US" sz="1200">
                          <a:effectLst/>
                        </a:rPr>
                        <a:t>7,3</a:t>
                      </a:r>
                    </a:p>
                  </a:txBody>
                  <a:tcPr marL="68580" marR="68580" marT="0" marB="0"/>
                </a:tc>
                <a:extLst>
                  <a:ext uri="{0D108BD9-81ED-4DB2-BD59-A6C34878D82A}">
                    <a16:rowId xmlns:a16="http://schemas.microsoft.com/office/drawing/2014/main" val="2390756937"/>
                  </a:ext>
                </a:extLst>
              </a:tr>
              <a:tr h="240659">
                <a:tc>
                  <a:txBody>
                    <a:bodyPr/>
                    <a:lstStyle/>
                    <a:p>
                      <a:r>
                        <a:rPr lang="en-US" sz="1200">
                          <a:effectLst/>
                        </a:rPr>
                        <a:t>Medical studies</a:t>
                      </a:r>
                    </a:p>
                  </a:txBody>
                  <a:tcPr marL="68580" marR="68580" marT="0" marB="0"/>
                </a:tc>
                <a:tc>
                  <a:txBody>
                    <a:bodyPr/>
                    <a:lstStyle/>
                    <a:p>
                      <a:pPr algn="r"/>
                      <a:r>
                        <a:rPr lang="en-US" sz="1200">
                          <a:effectLst/>
                        </a:rPr>
                        <a:t>155</a:t>
                      </a:r>
                    </a:p>
                  </a:txBody>
                  <a:tcPr marL="68580" marR="68580" marT="0" marB="0"/>
                </a:tc>
                <a:tc>
                  <a:txBody>
                    <a:bodyPr/>
                    <a:lstStyle/>
                    <a:p>
                      <a:pPr algn="r"/>
                      <a:r>
                        <a:rPr lang="en-US" sz="1200">
                          <a:effectLst/>
                        </a:rPr>
                        <a:t>1071</a:t>
                      </a:r>
                    </a:p>
                  </a:txBody>
                  <a:tcPr marL="68580" marR="68580" marT="0" marB="0"/>
                </a:tc>
                <a:tc>
                  <a:txBody>
                    <a:bodyPr/>
                    <a:lstStyle/>
                    <a:p>
                      <a:pPr algn="r"/>
                      <a:r>
                        <a:rPr lang="en-US" sz="1200">
                          <a:effectLst/>
                        </a:rPr>
                        <a:t>6,9</a:t>
                      </a:r>
                    </a:p>
                  </a:txBody>
                  <a:tcPr marL="68580" marR="68580" marT="0" marB="0"/>
                </a:tc>
                <a:extLst>
                  <a:ext uri="{0D108BD9-81ED-4DB2-BD59-A6C34878D82A}">
                    <a16:rowId xmlns:a16="http://schemas.microsoft.com/office/drawing/2014/main" val="1402048026"/>
                  </a:ext>
                </a:extLst>
              </a:tr>
              <a:tr h="300880">
                <a:tc>
                  <a:txBody>
                    <a:bodyPr/>
                    <a:lstStyle/>
                    <a:p>
                      <a:r>
                        <a:rPr lang="en-US" sz="1200">
                          <a:effectLst/>
                        </a:rPr>
                        <a:t>Music Technology - Bachelor's Programme</a:t>
                      </a:r>
                    </a:p>
                  </a:txBody>
                  <a:tcPr marL="68580" marR="68580" marT="0" marB="0"/>
                </a:tc>
                <a:tc>
                  <a:txBody>
                    <a:bodyPr/>
                    <a:lstStyle/>
                    <a:p>
                      <a:pPr algn="r"/>
                      <a:r>
                        <a:rPr lang="en-US" sz="1200">
                          <a:effectLst/>
                        </a:rPr>
                        <a:t>25</a:t>
                      </a:r>
                    </a:p>
                  </a:txBody>
                  <a:tcPr marL="68580" marR="68580" marT="0" marB="0"/>
                </a:tc>
                <a:tc>
                  <a:txBody>
                    <a:bodyPr/>
                    <a:lstStyle/>
                    <a:p>
                      <a:pPr algn="r"/>
                      <a:r>
                        <a:rPr lang="en-US" sz="1200">
                          <a:effectLst/>
                        </a:rPr>
                        <a:t>146</a:t>
                      </a:r>
                    </a:p>
                  </a:txBody>
                  <a:tcPr marL="68580" marR="68580" marT="0" marB="0"/>
                </a:tc>
                <a:tc>
                  <a:txBody>
                    <a:bodyPr/>
                    <a:lstStyle/>
                    <a:p>
                      <a:pPr algn="r"/>
                      <a:r>
                        <a:rPr lang="en-US" sz="1200">
                          <a:effectLst/>
                        </a:rPr>
                        <a:t>5,8</a:t>
                      </a:r>
                    </a:p>
                  </a:txBody>
                  <a:tcPr marL="68580" marR="68580" marT="0" marB="0"/>
                </a:tc>
                <a:extLst>
                  <a:ext uri="{0D108BD9-81ED-4DB2-BD59-A6C34878D82A}">
                    <a16:rowId xmlns:a16="http://schemas.microsoft.com/office/drawing/2014/main" val="1765344412"/>
                  </a:ext>
                </a:extLst>
              </a:tr>
              <a:tr h="300880">
                <a:tc>
                  <a:txBody>
                    <a:bodyPr/>
                    <a:lstStyle/>
                    <a:p>
                      <a:r>
                        <a:rPr lang="en-US" sz="1200">
                          <a:effectLst/>
                        </a:rPr>
                        <a:t>Industrial Economics and Technology Management</a:t>
                      </a:r>
                    </a:p>
                  </a:txBody>
                  <a:tcPr marL="68580" marR="68580" marT="0" marB="0"/>
                </a:tc>
                <a:tc>
                  <a:txBody>
                    <a:bodyPr/>
                    <a:lstStyle/>
                    <a:p>
                      <a:pPr algn="r"/>
                      <a:r>
                        <a:rPr lang="en-US" sz="1200">
                          <a:effectLst/>
                        </a:rPr>
                        <a:t>180</a:t>
                      </a:r>
                    </a:p>
                  </a:txBody>
                  <a:tcPr marL="68580" marR="68580" marT="0" marB="0"/>
                </a:tc>
                <a:tc>
                  <a:txBody>
                    <a:bodyPr/>
                    <a:lstStyle/>
                    <a:p>
                      <a:pPr algn="r"/>
                      <a:r>
                        <a:rPr lang="en-US" sz="1200">
                          <a:effectLst/>
                        </a:rPr>
                        <a:t>994</a:t>
                      </a:r>
                    </a:p>
                  </a:txBody>
                  <a:tcPr marL="68580" marR="68580" marT="0" marB="0"/>
                </a:tc>
                <a:tc>
                  <a:txBody>
                    <a:bodyPr/>
                    <a:lstStyle/>
                    <a:p>
                      <a:pPr algn="r"/>
                      <a:r>
                        <a:rPr lang="en-US" sz="1200">
                          <a:effectLst/>
                        </a:rPr>
                        <a:t>5,5</a:t>
                      </a:r>
                    </a:p>
                  </a:txBody>
                  <a:tcPr marL="68580" marR="68580" marT="0" marB="0"/>
                </a:tc>
                <a:extLst>
                  <a:ext uri="{0D108BD9-81ED-4DB2-BD59-A6C34878D82A}">
                    <a16:rowId xmlns:a16="http://schemas.microsoft.com/office/drawing/2014/main" val="1460841632"/>
                  </a:ext>
                </a:extLst>
              </a:tr>
              <a:tr h="300880">
                <a:tc>
                  <a:txBody>
                    <a:bodyPr/>
                    <a:lstStyle/>
                    <a:p>
                      <a:r>
                        <a:rPr lang="en-US" sz="1200">
                          <a:effectLst/>
                        </a:rPr>
                        <a:t>Bachelor of Science - Nautical Studies </a:t>
                      </a:r>
                    </a:p>
                  </a:txBody>
                  <a:tcPr marL="68580" marR="68580" marT="0" marB="0"/>
                </a:tc>
                <a:tc>
                  <a:txBody>
                    <a:bodyPr/>
                    <a:lstStyle/>
                    <a:p>
                      <a:pPr algn="r"/>
                      <a:r>
                        <a:rPr lang="en-US" sz="1200">
                          <a:effectLst/>
                        </a:rPr>
                        <a:t>27</a:t>
                      </a:r>
                    </a:p>
                  </a:txBody>
                  <a:tcPr marL="68580" marR="68580" marT="0" marB="0"/>
                </a:tc>
                <a:tc>
                  <a:txBody>
                    <a:bodyPr/>
                    <a:lstStyle/>
                    <a:p>
                      <a:pPr algn="r"/>
                      <a:r>
                        <a:rPr lang="en-US" sz="1200">
                          <a:effectLst/>
                        </a:rPr>
                        <a:t>143</a:t>
                      </a:r>
                    </a:p>
                  </a:txBody>
                  <a:tcPr marL="68580" marR="68580" marT="0" marB="0"/>
                </a:tc>
                <a:tc>
                  <a:txBody>
                    <a:bodyPr/>
                    <a:lstStyle/>
                    <a:p>
                      <a:pPr algn="r"/>
                      <a:r>
                        <a:rPr lang="en-US" sz="1200">
                          <a:effectLst/>
                        </a:rPr>
                        <a:t>5,3</a:t>
                      </a:r>
                    </a:p>
                  </a:txBody>
                  <a:tcPr marL="68580" marR="68580" marT="0" marB="0"/>
                </a:tc>
                <a:extLst>
                  <a:ext uri="{0D108BD9-81ED-4DB2-BD59-A6C34878D82A}">
                    <a16:rowId xmlns:a16="http://schemas.microsoft.com/office/drawing/2014/main" val="4005907823"/>
                  </a:ext>
                </a:extLst>
              </a:tr>
              <a:tr h="300880">
                <a:tc>
                  <a:txBody>
                    <a:bodyPr/>
                    <a:lstStyle/>
                    <a:p>
                      <a:r>
                        <a:rPr lang="en-US" sz="1200">
                          <a:effectLst/>
                        </a:rPr>
                        <a:t>Bachelor in Information Technology</a:t>
                      </a:r>
                    </a:p>
                  </a:txBody>
                  <a:tcPr marL="68580" marR="68580" marT="0" marB="0"/>
                </a:tc>
                <a:tc>
                  <a:txBody>
                    <a:bodyPr/>
                    <a:lstStyle/>
                    <a:p>
                      <a:pPr algn="r"/>
                      <a:r>
                        <a:rPr lang="en-US" sz="1200">
                          <a:effectLst/>
                        </a:rPr>
                        <a:t>55</a:t>
                      </a:r>
                    </a:p>
                  </a:txBody>
                  <a:tcPr marL="68580" marR="68580" marT="0" marB="0"/>
                </a:tc>
                <a:tc>
                  <a:txBody>
                    <a:bodyPr/>
                    <a:lstStyle/>
                    <a:p>
                      <a:pPr algn="r"/>
                      <a:r>
                        <a:rPr lang="en-US" sz="1200">
                          <a:effectLst/>
                        </a:rPr>
                        <a:t>291</a:t>
                      </a:r>
                    </a:p>
                  </a:txBody>
                  <a:tcPr marL="68580" marR="68580" marT="0" marB="0"/>
                </a:tc>
                <a:tc>
                  <a:txBody>
                    <a:bodyPr/>
                    <a:lstStyle/>
                    <a:p>
                      <a:pPr algn="r"/>
                      <a:r>
                        <a:rPr lang="en-US" sz="1200">
                          <a:effectLst/>
                        </a:rPr>
                        <a:t>5,3</a:t>
                      </a:r>
                    </a:p>
                  </a:txBody>
                  <a:tcPr marL="68580" marR="68580" marT="0" marB="0"/>
                </a:tc>
                <a:extLst>
                  <a:ext uri="{0D108BD9-81ED-4DB2-BD59-A6C34878D82A}">
                    <a16:rowId xmlns:a16="http://schemas.microsoft.com/office/drawing/2014/main" val="504818429"/>
                  </a:ext>
                </a:extLst>
              </a:tr>
              <a:tr h="300880">
                <a:tc>
                  <a:txBody>
                    <a:bodyPr/>
                    <a:lstStyle/>
                    <a:p>
                      <a:r>
                        <a:rPr lang="en-US" sz="1200">
                          <a:effectLst/>
                        </a:rPr>
                        <a:t>Graphic Design - Bachelor's Programme</a:t>
                      </a:r>
                    </a:p>
                  </a:txBody>
                  <a:tcPr marL="68580" marR="68580" marT="0" marB="0"/>
                </a:tc>
                <a:tc>
                  <a:txBody>
                    <a:bodyPr/>
                    <a:lstStyle/>
                    <a:p>
                      <a:pPr algn="r"/>
                      <a:r>
                        <a:rPr lang="en-US" sz="1200">
                          <a:effectLst/>
                        </a:rPr>
                        <a:t>30</a:t>
                      </a:r>
                    </a:p>
                  </a:txBody>
                  <a:tcPr marL="68580" marR="68580" marT="0" marB="0"/>
                </a:tc>
                <a:tc>
                  <a:txBody>
                    <a:bodyPr/>
                    <a:lstStyle/>
                    <a:p>
                      <a:pPr algn="r"/>
                      <a:r>
                        <a:rPr lang="en-US" sz="1200">
                          <a:effectLst/>
                        </a:rPr>
                        <a:t>150</a:t>
                      </a:r>
                    </a:p>
                  </a:txBody>
                  <a:tcPr marL="68580" marR="68580" marT="0" marB="0"/>
                </a:tc>
                <a:tc>
                  <a:txBody>
                    <a:bodyPr/>
                    <a:lstStyle/>
                    <a:p>
                      <a:pPr algn="r"/>
                      <a:r>
                        <a:rPr lang="en-US" sz="1200">
                          <a:effectLst/>
                        </a:rPr>
                        <a:t>5,0</a:t>
                      </a:r>
                    </a:p>
                  </a:txBody>
                  <a:tcPr marL="68580" marR="68580" marT="0" marB="0"/>
                </a:tc>
                <a:extLst>
                  <a:ext uri="{0D108BD9-81ED-4DB2-BD59-A6C34878D82A}">
                    <a16:rowId xmlns:a16="http://schemas.microsoft.com/office/drawing/2014/main" val="1363830996"/>
                  </a:ext>
                </a:extLst>
              </a:tr>
              <a:tr h="300880">
                <a:tc>
                  <a:txBody>
                    <a:bodyPr/>
                    <a:lstStyle/>
                    <a:p>
                      <a:r>
                        <a:rPr lang="en-US" sz="1200">
                          <a:effectLst/>
                        </a:rPr>
                        <a:t>Bachelor in Digital Business Development</a:t>
                      </a:r>
                    </a:p>
                  </a:txBody>
                  <a:tcPr marL="68580" marR="68580" marT="0" marB="0"/>
                </a:tc>
                <a:tc>
                  <a:txBody>
                    <a:bodyPr/>
                    <a:lstStyle/>
                    <a:p>
                      <a:pPr algn="r"/>
                      <a:r>
                        <a:rPr lang="en-US" sz="1200">
                          <a:effectLst/>
                        </a:rPr>
                        <a:t>65</a:t>
                      </a:r>
                    </a:p>
                  </a:txBody>
                  <a:tcPr marL="68580" marR="68580" marT="0" marB="0"/>
                </a:tc>
                <a:tc>
                  <a:txBody>
                    <a:bodyPr/>
                    <a:lstStyle/>
                    <a:p>
                      <a:pPr algn="r"/>
                      <a:r>
                        <a:rPr lang="en-US" sz="1200">
                          <a:effectLst/>
                        </a:rPr>
                        <a:t>323</a:t>
                      </a:r>
                    </a:p>
                  </a:txBody>
                  <a:tcPr marL="68580" marR="68580" marT="0" marB="0"/>
                </a:tc>
                <a:tc>
                  <a:txBody>
                    <a:bodyPr/>
                    <a:lstStyle/>
                    <a:p>
                      <a:pPr algn="r"/>
                      <a:r>
                        <a:rPr lang="en-US" sz="1200">
                          <a:effectLst/>
                        </a:rPr>
                        <a:t>5,0</a:t>
                      </a:r>
                    </a:p>
                  </a:txBody>
                  <a:tcPr marL="68580" marR="68580" marT="0" marB="0"/>
                </a:tc>
                <a:extLst>
                  <a:ext uri="{0D108BD9-81ED-4DB2-BD59-A6C34878D82A}">
                    <a16:rowId xmlns:a16="http://schemas.microsoft.com/office/drawing/2014/main" val="1732886919"/>
                  </a:ext>
                </a:extLst>
              </a:tr>
            </a:tbl>
          </a:graphicData>
        </a:graphic>
      </p:graphicFrame>
    </p:spTree>
    <p:extLst>
      <p:ext uri="{BB962C8B-B14F-4D97-AF65-F5344CB8AC3E}">
        <p14:creationId xmlns:p14="http://schemas.microsoft.com/office/powerpoint/2010/main" val="14176569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e 3"/>
          <p:cNvPicPr>
            <a:picLocks noChangeAspect="1"/>
          </p:cNvPicPr>
          <p:nvPr/>
        </p:nvPicPr>
        <p:blipFill>
          <a:blip r:embed="rId3">
            <a:extLst>
              <a:ext uri="{28A0092B-C50C-407E-A947-70E740481C1C}">
                <a14:useLocalDpi xmlns:a14="http://schemas.microsoft.com/office/drawing/2010/main"/>
              </a:ext>
            </a:extLst>
          </a:blip>
          <a:srcRect l="-212"/>
          <a:stretch/>
        </p:blipFill>
        <p:spPr>
          <a:xfrm>
            <a:off x="2769270" y="1298681"/>
            <a:ext cx="6374730" cy="2925928"/>
          </a:xfrm>
          <a:prstGeom prst="rect">
            <a:avLst/>
          </a:prstGeom>
        </p:spPr>
      </p:pic>
      <p:sp>
        <p:nvSpPr>
          <p:cNvPr id="6" name="Rectangle 2"/>
          <p:cNvSpPr txBox="1">
            <a:spLocks noChangeArrowheads="1"/>
          </p:cNvSpPr>
          <p:nvPr/>
        </p:nvSpPr>
        <p:spPr>
          <a:xfrm>
            <a:off x="288079" y="1276794"/>
            <a:ext cx="2427689" cy="2925928"/>
          </a:xfrm>
          <a:prstGeom prst="rect">
            <a:avLst/>
          </a:prstGeom>
        </p:spPr>
        <p:txBody>
          <a:bodyPr vert="horz" lIns="68580" tIns="34290" rIns="68580" bIns="34290" rtlCol="0" anchor="t">
            <a:noAutofit/>
          </a:bodyPr>
          <a:lstStyle>
            <a:lvl1pPr marL="0" indent="0" algn="ctr" defTabSz="914377"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189" indent="0" algn="ctr" defTabSz="914377"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377" indent="0" algn="ctr" defTabSz="914377"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566" indent="0" algn="ctr" defTabSz="914377"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754" indent="0" algn="ctr" defTabSz="914377"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5943" indent="0" algn="ctr" defTabSz="914377"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131" indent="0" algn="ctr" defTabSz="914377"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320" indent="0" algn="ctr" defTabSz="914377"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509" indent="0" algn="ctr" defTabSz="914377"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57175" indent="-257175" algn="l">
              <a:buFont typeface="Arial" panose="020B0604020202020204" pitchFamily="34" charset="0"/>
              <a:buChar char="•"/>
              <a:defRPr b="0" i="0"/>
            </a:pPr>
            <a:r>
              <a:rPr lang="2057" sz="1550"/>
              <a:t>7 586 bachelor’s and </a:t>
            </a:r>
            <a:r>
              <a:rPr lang="2057" sz="1550" dirty="0"/>
              <a:t>master’s degrees</a:t>
            </a:r>
          </a:p>
          <a:p>
            <a:pPr marL="257175" indent="-257175" algn="l">
              <a:buFont typeface="Arial" panose="020B0604020202020204" pitchFamily="34" charset="0"/>
              <a:buChar char="•"/>
              <a:defRPr b="0" i="0"/>
            </a:pPr>
            <a:endParaRPr lang="nb-NO" sz="1575">
              <a:cs typeface="Arial"/>
            </a:endParaRPr>
          </a:p>
          <a:p>
            <a:pPr marL="257175" indent="-257175" algn="l">
              <a:buFont typeface="Arial" panose="020B0604020202020204" pitchFamily="34" charset="0"/>
              <a:buChar char="•"/>
              <a:defRPr b="0" i="0"/>
            </a:pPr>
            <a:r>
              <a:rPr lang="2057" sz="1550">
                <a:latin typeface="Arial"/>
                <a:cs typeface="Arial"/>
              </a:rPr>
              <a:t>3</a:t>
            </a:r>
            <a:r>
              <a:rPr lang="nb-NO" sz="1550">
                <a:latin typeface="Arial"/>
                <a:cs typeface="Arial"/>
              </a:rPr>
              <a:t>7</a:t>
            </a:r>
            <a:r>
              <a:rPr lang="nb-NO" sz="1550" dirty="0">
                <a:latin typeface="Arial"/>
                <a:cs typeface="Arial"/>
              </a:rPr>
              <a:t>7</a:t>
            </a:r>
            <a:r>
              <a:rPr lang="2057" sz="1550" dirty="0">
                <a:latin typeface="Arial"/>
                <a:cs typeface="Arial"/>
              </a:rPr>
              <a:t> doctorates</a:t>
            </a:r>
          </a:p>
          <a:p>
            <a:pPr algn="l">
              <a:defRPr b="0" i="0"/>
            </a:pPr>
            <a:endParaRPr lang="nn-NO" sz="1575">
              <a:latin typeface="Arial"/>
              <a:cs typeface="Arial"/>
            </a:endParaRPr>
          </a:p>
          <a:p>
            <a:pPr marL="257175" indent="-257175" algn="l">
              <a:buFont typeface="Arial" panose="020B0604020202020204" pitchFamily="34" charset="0"/>
              <a:buChar char="•"/>
              <a:defRPr b="0" i="0"/>
            </a:pPr>
            <a:r>
              <a:rPr lang="2057" sz="1550" dirty="0"/>
              <a:t>4 624 in further education with credits, and in experience-based master’s degree </a:t>
            </a:r>
            <a:r>
              <a:rPr lang="2057" sz="1550" err="1"/>
              <a:t>programmes</a:t>
            </a:r>
            <a:endParaRPr lang="2057" sz="1550" err="1">
              <a:cs typeface="Arial"/>
            </a:endParaRPr>
          </a:p>
        </p:txBody>
      </p:sp>
      <p:sp>
        <p:nvSpPr>
          <p:cNvPr id="7" name="Rectangle 4"/>
          <p:cNvSpPr txBox="1">
            <a:spLocks noChangeArrowheads="1"/>
          </p:cNvSpPr>
          <p:nvPr/>
        </p:nvSpPr>
        <p:spPr>
          <a:xfrm>
            <a:off x="337500" y="294301"/>
            <a:ext cx="8265176" cy="612980"/>
          </a:xfrm>
          <a:prstGeom prst="rect">
            <a:avLst/>
          </a:prstGeom>
        </p:spPr>
        <p:txBody>
          <a:bodyPr lIns="91440" tIns="45720" rIns="91440" bIns="45720" anchor="t"/>
          <a:lstStyle>
            <a:lvl1pPr algn="l" rtl="0" eaLnBrk="0" fontAlgn="base" hangingPunct="0">
              <a:spcBef>
                <a:spcPct val="0"/>
              </a:spcBef>
              <a:spcAft>
                <a:spcPct val="0"/>
              </a:spcAft>
              <a:defRPr sz="4400">
                <a:solidFill>
                  <a:schemeClr val="tx2"/>
                </a:solidFill>
                <a:latin typeface="+mj-lt"/>
                <a:ea typeface="+mj-ea"/>
                <a:cs typeface="ＭＳ Ｐゴシック" charset="0"/>
              </a:defRPr>
            </a:lvl1pPr>
            <a:lvl2pPr algn="l"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l"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l"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l"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l" rtl="0" eaLnBrk="0" fontAlgn="base" hangingPunct="0">
              <a:spcBef>
                <a:spcPct val="0"/>
              </a:spcBef>
              <a:spcAft>
                <a:spcPct val="0"/>
              </a:spcAft>
              <a:defRPr sz="4400">
                <a:solidFill>
                  <a:schemeClr val="tx2"/>
                </a:solidFill>
                <a:latin typeface="Arial" charset="0"/>
                <a:ea typeface="ＭＳ Ｐゴシック" charset="0"/>
              </a:defRPr>
            </a:lvl6pPr>
            <a:lvl7pPr marL="914400" algn="l" rtl="0" eaLnBrk="0" fontAlgn="base" hangingPunct="0">
              <a:spcBef>
                <a:spcPct val="0"/>
              </a:spcBef>
              <a:spcAft>
                <a:spcPct val="0"/>
              </a:spcAft>
              <a:defRPr sz="4400">
                <a:solidFill>
                  <a:schemeClr val="tx2"/>
                </a:solidFill>
                <a:latin typeface="Arial" charset="0"/>
                <a:ea typeface="ＭＳ Ｐゴシック" charset="0"/>
              </a:defRPr>
            </a:lvl7pPr>
            <a:lvl8pPr marL="1371600" algn="l" rtl="0" eaLnBrk="0" fontAlgn="base" hangingPunct="0">
              <a:spcBef>
                <a:spcPct val="0"/>
              </a:spcBef>
              <a:spcAft>
                <a:spcPct val="0"/>
              </a:spcAft>
              <a:defRPr sz="4400">
                <a:solidFill>
                  <a:schemeClr val="tx2"/>
                </a:solidFill>
                <a:latin typeface="Arial" charset="0"/>
                <a:ea typeface="ＭＳ Ｐゴシック" charset="0"/>
              </a:defRPr>
            </a:lvl8pPr>
            <a:lvl9pPr marL="1828800" algn="l" rtl="0" eaLnBrk="0" fontAlgn="base" hangingPunct="0">
              <a:spcBef>
                <a:spcPct val="0"/>
              </a:spcBef>
              <a:spcAft>
                <a:spcPct val="0"/>
              </a:spcAft>
              <a:defRPr sz="4400">
                <a:solidFill>
                  <a:schemeClr val="tx2"/>
                </a:solidFill>
                <a:latin typeface="Arial" charset="0"/>
                <a:ea typeface="ＭＳ Ｐゴシック" charset="0"/>
              </a:defRPr>
            </a:lvl9pPr>
          </a:lstStyle>
          <a:p>
            <a:pPr>
              <a:defRPr b="0" i="0"/>
            </a:pPr>
            <a:r>
              <a:rPr lang="2057" sz="3000">
                <a:solidFill>
                  <a:srgbClr val="000000"/>
                </a:solidFill>
                <a:latin typeface="Arial"/>
                <a:cs typeface="Arial"/>
              </a:rPr>
              <a:t>Number of graduates in 2019</a:t>
            </a:r>
            <a:endParaRPr lang="2057" sz="300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88615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247114" y="328225"/>
            <a:ext cx="4537538" cy="761723"/>
          </a:xfrm>
        </p:spPr>
        <p:txBody>
          <a:bodyPr>
            <a:normAutofit fontScale="90000"/>
          </a:bodyPr>
          <a:lstStyle/>
          <a:p>
            <a:pPr>
              <a:defRPr b="0" i="0"/>
            </a:pPr>
            <a:r>
              <a:rPr lang="2057" sz="3000"/>
              <a:t>NTNU VIDERE</a:t>
            </a:r>
            <a:br>
              <a:rPr lang="2057" sz="3000"/>
            </a:br>
            <a:r>
              <a:rPr lang="2057" sz="1800"/>
              <a:t>Further education and part-time studies</a:t>
            </a:r>
          </a:p>
        </p:txBody>
      </p:sp>
      <p:sp>
        <p:nvSpPr>
          <p:cNvPr id="3" name="Plassholder for innhold 2"/>
          <p:cNvSpPr>
            <a:spLocks noGrp="1"/>
          </p:cNvSpPr>
          <p:nvPr>
            <p:ph idx="1"/>
          </p:nvPr>
        </p:nvSpPr>
        <p:spPr>
          <a:xfrm>
            <a:off x="247114" y="975715"/>
            <a:ext cx="4537539" cy="4052015"/>
          </a:xfrm>
        </p:spPr>
        <p:txBody>
          <a:bodyPr>
            <a:normAutofit/>
          </a:bodyPr>
          <a:lstStyle/>
          <a:p>
            <a:pPr marL="0" indent="0">
              <a:buNone/>
              <a:defRPr b="0" i="0"/>
            </a:pPr>
            <a:endParaRPr lang="nb-NO" sz="1575" dirty="0"/>
          </a:p>
          <a:p>
            <a:pPr marL="0" indent="0">
              <a:buNone/>
              <a:defRPr b="0" i="0"/>
            </a:pPr>
            <a:r>
              <a:rPr lang="2057" sz="1800" i="1"/>
              <a:t>Study while working</a:t>
            </a:r>
            <a:br>
              <a:rPr lang="2057"/>
            </a:br>
            <a:br>
              <a:rPr lang="nb-NO" dirty="0"/>
            </a:br>
            <a:r>
              <a:rPr lang="2057" sz="1800"/>
              <a:t>Short- and longer-term courses with credits</a:t>
            </a:r>
          </a:p>
          <a:p>
            <a:pPr>
              <a:defRPr b="0" i="0"/>
            </a:pPr>
            <a:r>
              <a:rPr lang="2057" sz="1800"/>
              <a:t>Flexible teaching: </a:t>
            </a:r>
            <a:br>
              <a:rPr lang="2057" sz="1800"/>
            </a:br>
            <a:r>
              <a:rPr lang="2057" sz="1800"/>
              <a:t>online courses and courses with group sessions</a:t>
            </a:r>
          </a:p>
          <a:p>
            <a:pPr>
              <a:defRPr b="0" i="0"/>
            </a:pPr>
            <a:r>
              <a:rPr lang="2057" sz="1800"/>
              <a:t>Bachelor’s and master's level</a:t>
            </a:r>
          </a:p>
          <a:p>
            <a:pPr>
              <a:defRPr b="0" i="0"/>
            </a:pPr>
            <a:r>
              <a:rPr lang="2057" sz="1800"/>
              <a:t>Customized in partnership with public- and private-sector organizations</a:t>
            </a:r>
          </a:p>
          <a:p>
            <a:pPr marL="0" indent="0">
              <a:buNone/>
              <a:defRPr b="0" i="0"/>
            </a:pPr>
            <a:endParaRPr lang="nb-NO" sz="1575" dirty="0"/>
          </a:p>
        </p:txBody>
      </p:sp>
      <p:pic>
        <p:nvPicPr>
          <p:cNvPr id="5" name="Bilde 4"/>
          <p:cNvPicPr>
            <a:picLocks noChangeAspect="1"/>
          </p:cNvPicPr>
          <p:nvPr/>
        </p:nvPicPr>
        <p:blipFill>
          <a:blip r:embed="rId3">
            <a:extLst>
              <a:ext uri="{28A0092B-C50C-407E-A947-70E740481C1C}">
                <a14:useLocalDpi xmlns:a14="http://schemas.microsoft.com/office/drawing/2010/main"/>
              </a:ext>
            </a:extLst>
          </a:blip>
          <a:stretch/>
        </p:blipFill>
        <p:spPr>
          <a:xfrm>
            <a:off x="4958460" y="-13941"/>
            <a:ext cx="4185541" cy="5157441"/>
          </a:xfrm>
          <a:prstGeom prst="rect">
            <a:avLst/>
          </a:prstGeom>
        </p:spPr>
      </p:pic>
    </p:spTree>
    <p:extLst>
      <p:ext uri="{BB962C8B-B14F-4D97-AF65-F5344CB8AC3E}">
        <p14:creationId xmlns:p14="http://schemas.microsoft.com/office/powerpoint/2010/main" val="23930242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0BB9A8B2-4DDB-45A8-8866-64BA0E1C0FCE}"/>
              </a:ext>
            </a:extLst>
          </p:cNvPr>
          <p:cNvPicPr>
            <a:picLocks noChangeAspect="1"/>
          </p:cNvPicPr>
          <p:nvPr/>
        </p:nvPicPr>
        <p:blipFill>
          <a:blip r:embed="rId3">
            <a:extLst>
              <a:ext uri="{28A0092B-C50C-407E-A947-70E740481C1C}">
                <a14:useLocalDpi xmlns:a14="http://schemas.microsoft.com/office/drawing/2010/main"/>
              </a:ext>
            </a:extLst>
          </a:blip>
          <a:stretch/>
        </p:blipFill>
        <p:spPr>
          <a:xfrm>
            <a:off x="4235824" y="1"/>
            <a:ext cx="4904987" cy="5146073"/>
          </a:xfrm>
          <a:prstGeom prst="rect">
            <a:avLst/>
          </a:prstGeom>
        </p:spPr>
      </p:pic>
      <p:sp>
        <p:nvSpPr>
          <p:cNvPr id="2" name="Tittel 1"/>
          <p:cNvSpPr>
            <a:spLocks noGrp="1"/>
          </p:cNvSpPr>
          <p:nvPr>
            <p:ph type="title"/>
          </p:nvPr>
        </p:nvSpPr>
        <p:spPr>
          <a:xfrm>
            <a:off x="248826" y="931786"/>
            <a:ext cx="3429461" cy="1257452"/>
          </a:xfrm>
        </p:spPr>
        <p:txBody>
          <a:bodyPr>
            <a:noAutofit/>
          </a:bodyPr>
          <a:lstStyle/>
          <a:p>
            <a:pPr>
              <a:defRPr b="0" i="0"/>
            </a:pPr>
            <a:r>
              <a:rPr lang="2057" sz="3000"/>
              <a:t>Why do students choose NTNU?</a:t>
            </a:r>
          </a:p>
        </p:txBody>
      </p:sp>
      <p:sp>
        <p:nvSpPr>
          <p:cNvPr id="3" name="Plassholder for innhold 2"/>
          <p:cNvSpPr>
            <a:spLocks noGrp="1"/>
          </p:cNvSpPr>
          <p:nvPr>
            <p:ph idx="1"/>
          </p:nvPr>
        </p:nvSpPr>
        <p:spPr>
          <a:xfrm>
            <a:off x="257075" y="2253946"/>
            <a:ext cx="3421212" cy="1758334"/>
          </a:xfrm>
        </p:spPr>
        <p:txBody>
          <a:bodyPr vert="horz" lIns="68580" tIns="34290" rIns="68580" bIns="34290" rtlCol="0" anchor="t">
            <a:normAutofit/>
          </a:bodyPr>
          <a:lstStyle/>
          <a:p>
            <a:pPr marL="0" indent="0">
              <a:lnSpc>
                <a:spcPct val="150000"/>
              </a:lnSpc>
              <a:buNone/>
              <a:defRPr b="0" i="0"/>
            </a:pPr>
            <a:r>
              <a:rPr lang="2057" sz="1575"/>
              <a:t>Academic quality and opportunities</a:t>
            </a:r>
          </a:p>
          <a:p>
            <a:pPr marL="0" indent="0">
              <a:lnSpc>
                <a:spcPct val="150000"/>
              </a:lnSpc>
              <a:buNone/>
              <a:defRPr b="0" i="0"/>
            </a:pPr>
            <a:r>
              <a:rPr lang="2057" sz="1575"/>
              <a:t>Attractive study environment</a:t>
            </a:r>
          </a:p>
          <a:p>
            <a:pPr marL="0" indent="0">
              <a:lnSpc>
                <a:spcPct val="150000"/>
              </a:lnSpc>
              <a:buNone/>
              <a:defRPr b="0" i="0"/>
            </a:pPr>
            <a:r>
              <a:rPr lang="2057" sz="1575"/>
              <a:t>Career opportunities</a:t>
            </a:r>
          </a:p>
        </p:txBody>
      </p:sp>
    </p:spTree>
    <p:extLst>
      <p:ext uri="{BB962C8B-B14F-4D97-AF65-F5344CB8AC3E}">
        <p14:creationId xmlns:p14="http://schemas.microsoft.com/office/powerpoint/2010/main" val="2691585662"/>
      </p:ext>
    </p:extLst>
  </p:cSld>
  <p:clrMapOvr>
    <a:masterClrMapping/>
  </p:clrMapOvr>
</p:sld>
</file>

<file path=ppt/theme/theme1.xml><?xml version="1.0" encoding="utf-8"?>
<a:theme xmlns:a="http://schemas.openxmlformats.org/drawingml/2006/main" name="Office-tema">
  <a:themeElements>
    <a:clrScheme name="NTNU FARGER UU">
      <a:dk1>
        <a:srgbClr val="000000"/>
      </a:dk1>
      <a:lt1>
        <a:srgbClr val="FFFFFF"/>
      </a:lt1>
      <a:dk2>
        <a:srgbClr val="014693"/>
      </a:dk2>
      <a:lt2>
        <a:srgbClr val="D6D7D6"/>
      </a:lt2>
      <a:accent1>
        <a:srgbClr val="B6C8E9"/>
      </a:accent1>
      <a:accent2>
        <a:srgbClr val="014693"/>
      </a:accent2>
      <a:accent3>
        <a:srgbClr val="BCD024"/>
      </a:accent3>
      <a:accent4>
        <a:srgbClr val="B01B81"/>
      </a:accent4>
      <a:accent5>
        <a:srgbClr val="F7D019"/>
      </a:accent5>
      <a:accent6>
        <a:srgbClr val="ED8013"/>
      </a:accent6>
      <a:hlink>
        <a:srgbClr val="3D2A68"/>
      </a:hlink>
      <a:folHlink>
        <a:srgbClr val="338C8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43B7B0"/>
        </a:solidFill>
        <a:ln>
          <a:noFill/>
        </a:ln>
        <a:effectLst>
          <a:outerShdw blurRad="114300" dist="12700" dir="5400000" rotWithShape="0">
            <a:srgbClr val="000000">
              <a:alpha val="35000"/>
            </a:srgbClr>
          </a:outerShdw>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5308</Words>
  <Application>Microsoft Office PowerPoint</Application>
  <PresentationFormat>On-screen Show (16:9)</PresentationFormat>
  <Paragraphs>731</Paragraphs>
  <Slides>35</Slides>
  <Notes>33</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Office-tema</vt:lpstr>
      <vt:lpstr>EDUCATION</vt:lpstr>
      <vt:lpstr>PowerPoint Presentation</vt:lpstr>
      <vt:lpstr>PowerPoint Presentation</vt:lpstr>
      <vt:lpstr>Internationalization  of education at NTNU</vt:lpstr>
      <vt:lpstr>PowerPoint Presentation</vt:lpstr>
      <vt:lpstr>Top 10 programmes of study</vt:lpstr>
      <vt:lpstr>PowerPoint Presentation</vt:lpstr>
      <vt:lpstr>NTNU VIDERE Further education and part-time studies</vt:lpstr>
      <vt:lpstr>Why do students choose NTNU?</vt:lpstr>
      <vt:lpstr>Career opportunities</vt:lpstr>
      <vt:lpstr>Recruitment of women</vt:lpstr>
      <vt:lpstr>NTNU  Teaching Excellence</vt:lpstr>
      <vt:lpstr>IT in education</vt:lpstr>
      <vt:lpstr>E-learning platform  – Blackboard</vt:lpstr>
      <vt:lpstr>Computer-aided assessment quality – modernization – standardization and efficiency</vt:lpstr>
      <vt:lpstr>PowerPoint Presentation</vt:lpstr>
      <vt:lpstr>Learning spaces</vt:lpstr>
      <vt:lpstr>Learning spaces</vt:lpstr>
      <vt:lpstr> Video production </vt:lpstr>
      <vt:lpstr>Pedagogical support and skills development      </vt:lpstr>
      <vt:lpstr>Core skills in university teaching  – development and pilot of new model</vt:lpstr>
      <vt:lpstr>Pedagogical merit systems</vt:lpstr>
      <vt:lpstr>PowerPoint Presentation</vt:lpstr>
      <vt:lpstr>PowerPoint Presentation</vt:lpstr>
      <vt:lpstr>Development projects</vt:lpstr>
      <vt:lpstr>Formative testing and feedback</vt:lpstr>
      <vt:lpstr>χ: Collective. Individual</vt:lpstr>
      <vt:lpstr>ACT! ACTive learning in  core courses in mathematics  and statistics for engineering education</vt:lpstr>
      <vt:lpstr>PowerPoint Presentation</vt:lpstr>
      <vt:lpstr>SALTO Student-active learning with two-campus organization</vt:lpstr>
      <vt:lpstr>PowerPoint Presentation</vt:lpstr>
      <vt:lpstr>PowerPoint Presentation</vt:lpstr>
      <vt:lpstr>PowerPoint Presentation</vt:lpstr>
      <vt:lpstr>PowerPoint Presentation</vt:lpstr>
      <vt:lpstr>PowerPoint Presentation</vt:lpstr>
    </vt:vector>
  </TitlesOfParts>
  <Company>NTNU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Kolbjørn Skarpnes</dc:creator>
  <cp:lastModifiedBy>Siv Ingrid Ekra</cp:lastModifiedBy>
  <cp:revision>182</cp:revision>
  <dcterms:created xsi:type="dcterms:W3CDTF">2013-06-10T16:56:09Z</dcterms:created>
  <dcterms:modified xsi:type="dcterms:W3CDTF">2020-08-25T09:15:39Z</dcterms:modified>
</cp:coreProperties>
</file>