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82" r:id="rId3"/>
    <p:sldId id="266" r:id="rId4"/>
    <p:sldId id="326" r:id="rId5"/>
    <p:sldId id="277" r:id="rId6"/>
    <p:sldId id="297" r:id="rId7"/>
    <p:sldId id="298" r:id="rId8"/>
    <p:sldId id="315" r:id="rId9"/>
    <p:sldId id="324" r:id="rId10"/>
    <p:sldId id="308" r:id="rId11"/>
    <p:sldId id="313" r:id="rId12"/>
    <p:sldId id="258" r:id="rId13"/>
    <p:sldId id="320" r:id="rId14"/>
    <p:sldId id="309" r:id="rId15"/>
    <p:sldId id="310" r:id="rId16"/>
    <p:sldId id="300" r:id="rId17"/>
    <p:sldId id="287" r:id="rId18"/>
    <p:sldId id="321" r:id="rId19"/>
    <p:sldId id="325" r:id="rId20"/>
    <p:sldId id="280" r:id="rId21"/>
    <p:sldId id="316" r:id="rId22"/>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A975E-92CB-C140-A0DB-39D741F9510A}" v="2" dt="2023-03-17T08:56:32.425"/>
  </p1510:revLst>
</p1510:revInfo>
</file>

<file path=ppt/tableStyles.xml><?xml version="1.0" encoding="utf-8"?>
<a:tblStyleLst xmlns:a="http://schemas.openxmlformats.org/drawingml/2006/main" def="{5C22544A-7EE6-4342-B048-85BDC9FD1C3A}">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8"/>
    <p:restoredTop sz="94720"/>
  </p:normalViewPr>
  <p:slideViewPr>
    <p:cSldViewPr snapToGrid="0">
      <p:cViewPr varScale="1">
        <p:scale>
          <a:sx n="88" d="100"/>
          <a:sy n="88" d="100"/>
        </p:scale>
        <p:origin x="144"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Sync\Fak\2019\Foresp&#248;rsler\Kommunikasjonsavd\Rapportering_H20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Sync\Fak\2021\Siste_regstud\Reg_stud_H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Sync\Fak\2021\Siste_regstud\Reg_stud_H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Sync\Fak\2021\Siste_regstud\Reg_stud_H20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home.ansatt.ntnu.no\sivek\Desktop\Kopi%20av%20&#197;rsverk_DBH_2020_grafer%20til%20pp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home.ansatt.ntnu.no\sivek\Desktop\Studiepoeng,%20publ.%20UFF%20NTNU%20UiB%20UiO%202017.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182"/>
        <c:axId val="703173800"/>
        <c:axId val="703174456"/>
      </c:barChart>
      <c:catAx>
        <c:axId val="703173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03174456"/>
        <c:crosses val="autoZero"/>
        <c:auto val="1"/>
        <c:lblAlgn val="ctr"/>
        <c:lblOffset val="100"/>
        <c:noMultiLvlLbl val="0"/>
      </c:catAx>
      <c:valAx>
        <c:axId val="7031744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03173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 presentasjoner'!$M$42:$M$48</c:f>
              <c:strCache>
                <c:ptCount val="7"/>
                <c:pt idx="0">
                  <c:v>Technology</c:v>
                </c:pt>
                <c:pt idx="1">
                  <c:v>Mathematics and Natural Sciences</c:v>
                </c:pt>
                <c:pt idx="2">
                  <c:v>Humanities</c:v>
                </c:pt>
                <c:pt idx="3">
                  <c:v>Economics and Business Administration</c:v>
                </c:pt>
                <c:pt idx="4">
                  <c:v>Engineering</c:v>
                </c:pt>
                <c:pt idx="5">
                  <c:v>Social Sciences</c:v>
                </c:pt>
                <c:pt idx="6">
                  <c:v>Health Sciences</c:v>
                </c:pt>
              </c:strCache>
            </c:strRef>
          </c:cat>
          <c:val>
            <c:numRef>
              <c:f>'Til presentasjoner'!$N$42:$N$48</c:f>
              <c:numCache>
                <c:formatCode>General</c:formatCode>
                <c:ptCount val="7"/>
                <c:pt idx="0">
                  <c:v>11075</c:v>
                </c:pt>
                <c:pt idx="1">
                  <c:v>4539</c:v>
                </c:pt>
                <c:pt idx="2">
                  <c:v>3567</c:v>
                </c:pt>
                <c:pt idx="3">
                  <c:v>3308</c:v>
                </c:pt>
                <c:pt idx="4">
                  <c:v>3305</c:v>
                </c:pt>
                <c:pt idx="5">
                  <c:v>2955</c:v>
                </c:pt>
                <c:pt idx="6">
                  <c:v>2067</c:v>
                </c:pt>
              </c:numCache>
            </c:numRef>
          </c:val>
          <c:extLst>
            <c:ext xmlns:c16="http://schemas.microsoft.com/office/drawing/2014/chart" uri="{C3380CC4-5D6E-409C-BE32-E72D297353CC}">
              <c16:uniqueId val="{00000000-F5AE-45B5-9488-4E0262CDFAFB}"/>
            </c:ext>
          </c:extLst>
        </c:ser>
        <c:dLbls>
          <c:showLegendKey val="0"/>
          <c:showVal val="0"/>
          <c:showCatName val="0"/>
          <c:showSerName val="0"/>
          <c:showPercent val="0"/>
          <c:showBubbleSize val="0"/>
        </c:dLbls>
        <c:gapWidth val="182"/>
        <c:axId val="538594455"/>
        <c:axId val="538592159"/>
      </c:barChart>
      <c:catAx>
        <c:axId val="5385944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8592159"/>
        <c:crosses val="autoZero"/>
        <c:auto val="1"/>
        <c:lblAlgn val="ctr"/>
        <c:lblOffset val="100"/>
        <c:noMultiLvlLbl val="0"/>
      </c:catAx>
      <c:valAx>
        <c:axId val="538592159"/>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385944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'Til presentasjoner'!$O$3</c:f>
              <c:strCache>
                <c:ptCount val="1"/>
                <c:pt idx="0">
                  <c:v>Men</c:v>
                </c:pt>
              </c:strCache>
            </c:strRef>
          </c:tx>
          <c:spPr>
            <a:solidFill>
              <a:schemeClr val="accent1"/>
            </a:solidFill>
            <a:ln>
              <a:noFill/>
            </a:ln>
            <a:effectLst/>
          </c:spPr>
          <c:invertIfNegative val="0"/>
          <c:cat>
            <c:strRef>
              <c:f>'Til presentasjoner'!$N$4:$N$11</c:f>
              <c:strCache>
                <c:ptCount val="8"/>
                <c:pt idx="0">
                  <c:v>AD</c:v>
                </c:pt>
                <c:pt idx="1">
                  <c:v>HF</c:v>
                </c:pt>
                <c:pt idx="2">
                  <c:v>IE</c:v>
                </c:pt>
                <c:pt idx="3">
                  <c:v>IV</c:v>
                </c:pt>
                <c:pt idx="4">
                  <c:v>MH</c:v>
                </c:pt>
                <c:pt idx="5">
                  <c:v>NV</c:v>
                </c:pt>
                <c:pt idx="6">
                  <c:v>SU</c:v>
                </c:pt>
                <c:pt idx="7">
                  <c:v>ØK</c:v>
                </c:pt>
              </c:strCache>
            </c:strRef>
          </c:cat>
          <c:val>
            <c:numRef>
              <c:f>'Til presentasjoner'!$O$4:$O$11</c:f>
              <c:numCache>
                <c:formatCode>General</c:formatCode>
                <c:ptCount val="8"/>
                <c:pt idx="0">
                  <c:v>637</c:v>
                </c:pt>
                <c:pt idx="1">
                  <c:v>1781</c:v>
                </c:pt>
                <c:pt idx="2">
                  <c:v>5860</c:v>
                </c:pt>
                <c:pt idx="3">
                  <c:v>4543</c:v>
                </c:pt>
                <c:pt idx="4">
                  <c:v>1414</c:v>
                </c:pt>
                <c:pt idx="5">
                  <c:v>1697</c:v>
                </c:pt>
                <c:pt idx="6">
                  <c:v>2587</c:v>
                </c:pt>
                <c:pt idx="7">
                  <c:v>2647</c:v>
                </c:pt>
              </c:numCache>
            </c:numRef>
          </c:val>
          <c:extLst>
            <c:ext xmlns:c16="http://schemas.microsoft.com/office/drawing/2014/chart" uri="{C3380CC4-5D6E-409C-BE32-E72D297353CC}">
              <c16:uniqueId val="{00000000-77A5-47F3-9827-3ED88715C4E1}"/>
            </c:ext>
          </c:extLst>
        </c:ser>
        <c:ser>
          <c:idx val="1"/>
          <c:order val="1"/>
          <c:tx>
            <c:strRef>
              <c:f>'Til presentasjoner'!$P$3</c:f>
              <c:strCache>
                <c:ptCount val="1"/>
                <c:pt idx="0">
                  <c:v>Women</c:v>
                </c:pt>
              </c:strCache>
            </c:strRef>
          </c:tx>
          <c:spPr>
            <a:solidFill>
              <a:schemeClr val="accent2"/>
            </a:solidFill>
            <a:ln>
              <a:noFill/>
            </a:ln>
            <a:effectLst/>
          </c:spPr>
          <c:invertIfNegative val="0"/>
          <c:cat>
            <c:strRef>
              <c:f>'Til presentasjoner'!$N$4:$N$11</c:f>
              <c:strCache>
                <c:ptCount val="8"/>
                <c:pt idx="0">
                  <c:v>AD</c:v>
                </c:pt>
                <c:pt idx="1">
                  <c:v>HF</c:v>
                </c:pt>
                <c:pt idx="2">
                  <c:v>IE</c:v>
                </c:pt>
                <c:pt idx="3">
                  <c:v>IV</c:v>
                </c:pt>
                <c:pt idx="4">
                  <c:v>MH</c:v>
                </c:pt>
                <c:pt idx="5">
                  <c:v>NV</c:v>
                </c:pt>
                <c:pt idx="6">
                  <c:v>SU</c:v>
                </c:pt>
                <c:pt idx="7">
                  <c:v>ØK</c:v>
                </c:pt>
              </c:strCache>
            </c:strRef>
          </c:cat>
          <c:val>
            <c:numRef>
              <c:f>'Til presentasjoner'!$P$4:$P$11</c:f>
              <c:numCache>
                <c:formatCode>General</c:formatCode>
                <c:ptCount val="8"/>
                <c:pt idx="0">
                  <c:v>912</c:v>
                </c:pt>
                <c:pt idx="1">
                  <c:v>2426</c:v>
                </c:pt>
                <c:pt idx="2">
                  <c:v>2188</c:v>
                </c:pt>
                <c:pt idx="3">
                  <c:v>2028</c:v>
                </c:pt>
                <c:pt idx="4">
                  <c:v>5263</c:v>
                </c:pt>
                <c:pt idx="5">
                  <c:v>2057</c:v>
                </c:pt>
                <c:pt idx="6">
                  <c:v>6285</c:v>
                </c:pt>
                <c:pt idx="7">
                  <c:v>1793</c:v>
                </c:pt>
              </c:numCache>
            </c:numRef>
          </c:val>
          <c:extLst>
            <c:ext xmlns:c16="http://schemas.microsoft.com/office/drawing/2014/chart" uri="{C3380CC4-5D6E-409C-BE32-E72D297353CC}">
              <c16:uniqueId val="{00000001-77A5-47F3-9827-3ED88715C4E1}"/>
            </c:ext>
          </c:extLst>
        </c:ser>
        <c:dLbls>
          <c:showLegendKey val="0"/>
          <c:showVal val="0"/>
          <c:showCatName val="0"/>
          <c:showSerName val="0"/>
          <c:showPercent val="0"/>
          <c:showBubbleSize val="0"/>
        </c:dLbls>
        <c:gapWidth val="150"/>
        <c:overlap val="100"/>
        <c:axId val="534462263"/>
        <c:axId val="534460623"/>
      </c:barChart>
      <c:catAx>
        <c:axId val="534462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4460623"/>
        <c:crosses val="autoZero"/>
        <c:auto val="1"/>
        <c:lblAlgn val="ctr"/>
        <c:lblOffset val="100"/>
        <c:noMultiLvlLbl val="0"/>
      </c:catAx>
      <c:valAx>
        <c:axId val="534460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44622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b-N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'Til presentasjoner'!$Q$24:$Q$31</c:f>
              <c:strCache>
                <c:ptCount val="8"/>
                <c:pt idx="0">
                  <c:v>AD</c:v>
                </c:pt>
                <c:pt idx="1">
                  <c:v>HF</c:v>
                </c:pt>
                <c:pt idx="2">
                  <c:v>IE</c:v>
                </c:pt>
                <c:pt idx="3">
                  <c:v>IV</c:v>
                </c:pt>
                <c:pt idx="4">
                  <c:v>MH</c:v>
                </c:pt>
                <c:pt idx="5">
                  <c:v>NV</c:v>
                </c:pt>
                <c:pt idx="6">
                  <c:v>SU</c:v>
                </c:pt>
                <c:pt idx="7">
                  <c:v>ØK</c:v>
                </c:pt>
              </c:strCache>
            </c:strRef>
          </c:cat>
          <c:val>
            <c:numRef>
              <c:f>'Til presentasjoner'!$R$24:$R$31</c:f>
              <c:numCache>
                <c:formatCode>General</c:formatCode>
                <c:ptCount val="8"/>
                <c:pt idx="0">
                  <c:v>261</c:v>
                </c:pt>
                <c:pt idx="1">
                  <c:v>546</c:v>
                </c:pt>
                <c:pt idx="2">
                  <c:v>529</c:v>
                </c:pt>
                <c:pt idx="3">
                  <c:v>891</c:v>
                </c:pt>
                <c:pt idx="4">
                  <c:v>361</c:v>
                </c:pt>
                <c:pt idx="5">
                  <c:v>371</c:v>
                </c:pt>
                <c:pt idx="6">
                  <c:v>300</c:v>
                </c:pt>
                <c:pt idx="7">
                  <c:v>259</c:v>
                </c:pt>
              </c:numCache>
            </c:numRef>
          </c:val>
          <c:extLst>
            <c:ext xmlns:c16="http://schemas.microsoft.com/office/drawing/2014/chart" uri="{C3380CC4-5D6E-409C-BE32-E72D297353CC}">
              <c16:uniqueId val="{00000000-3F0C-47D1-969B-C297CA45130A}"/>
            </c:ext>
          </c:extLst>
        </c:ser>
        <c:dLbls>
          <c:showLegendKey val="0"/>
          <c:showVal val="0"/>
          <c:showCatName val="0"/>
          <c:showSerName val="0"/>
          <c:showPercent val="0"/>
          <c:showBubbleSize val="0"/>
        </c:dLbls>
        <c:gapWidth val="219"/>
        <c:overlap val="-27"/>
        <c:axId val="538583631"/>
        <c:axId val="538580351"/>
      </c:barChart>
      <c:catAx>
        <c:axId val="538583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8580351"/>
        <c:crosses val="autoZero"/>
        <c:auto val="1"/>
        <c:lblAlgn val="ctr"/>
        <c:lblOffset val="100"/>
        <c:noMultiLvlLbl val="0"/>
      </c:catAx>
      <c:valAx>
        <c:axId val="5385803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385836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'årsverk type stilling'!$B$22</c:f>
              <c:strCache>
                <c:ptCount val="1"/>
                <c:pt idx="0">
                  <c:v>Other positions</c:v>
                </c:pt>
              </c:strCache>
            </c:strRef>
          </c:tx>
          <c:spPr>
            <a:solidFill>
              <a:schemeClr val="accent1"/>
            </a:solidFill>
            <a:ln>
              <a:noFill/>
            </a:ln>
            <a:effectLst/>
          </c:spPr>
          <c:invertIfNegative val="0"/>
          <c:val>
            <c:numRef>
              <c:f>'årsverk type stilling'!$C$22</c:f>
              <c:numCache>
                <c:formatCode>General</c:formatCode>
                <c:ptCount val="1"/>
                <c:pt idx="0">
                  <c:v>77.2</c:v>
                </c:pt>
              </c:numCache>
            </c:numRef>
          </c:val>
          <c:extLst>
            <c:ext xmlns:c16="http://schemas.microsoft.com/office/drawing/2014/chart" uri="{C3380CC4-5D6E-409C-BE32-E72D297353CC}">
              <c16:uniqueId val="{00000000-9898-4192-BF15-AE39B8C7C4F9}"/>
            </c:ext>
          </c:extLst>
        </c:ser>
        <c:ser>
          <c:idx val="1"/>
          <c:order val="1"/>
          <c:tx>
            <c:strRef>
              <c:f>'årsverk type stilling'!$B$23</c:f>
              <c:strCache>
                <c:ptCount val="1"/>
                <c:pt idx="0">
                  <c:v>Operations and maintenance positions</c:v>
                </c:pt>
              </c:strCache>
            </c:strRef>
          </c:tx>
          <c:spPr>
            <a:solidFill>
              <a:schemeClr val="accent2"/>
            </a:solidFill>
            <a:ln>
              <a:noFill/>
            </a:ln>
            <a:effectLst/>
          </c:spPr>
          <c:invertIfNegative val="0"/>
          <c:val>
            <c:numRef>
              <c:f>'årsverk type stilling'!$C$23</c:f>
              <c:numCache>
                <c:formatCode>General</c:formatCode>
                <c:ptCount val="1"/>
                <c:pt idx="0">
                  <c:v>237.95</c:v>
                </c:pt>
              </c:numCache>
            </c:numRef>
          </c:val>
          <c:extLst>
            <c:ext xmlns:c16="http://schemas.microsoft.com/office/drawing/2014/chart" uri="{C3380CC4-5D6E-409C-BE32-E72D297353CC}">
              <c16:uniqueId val="{00000001-9898-4192-BF15-AE39B8C7C4F9}"/>
            </c:ext>
          </c:extLst>
        </c:ser>
        <c:ser>
          <c:idx val="2"/>
          <c:order val="2"/>
          <c:tx>
            <c:strRef>
              <c:f>'årsverk type stilling'!$B$24</c:f>
              <c:strCache>
                <c:ptCount val="1"/>
                <c:pt idx="0">
                  <c:v>Administrative positions</c:v>
                </c:pt>
              </c:strCache>
            </c:strRef>
          </c:tx>
          <c:spPr>
            <a:solidFill>
              <a:schemeClr val="accent3"/>
            </a:solidFill>
            <a:ln>
              <a:noFill/>
            </a:ln>
            <a:effectLst/>
          </c:spPr>
          <c:invertIfNegative val="0"/>
          <c:val>
            <c:numRef>
              <c:f>'årsverk type stilling'!$C$24</c:f>
              <c:numCache>
                <c:formatCode>General</c:formatCode>
                <c:ptCount val="1"/>
                <c:pt idx="0">
                  <c:v>1554.03</c:v>
                </c:pt>
              </c:numCache>
            </c:numRef>
          </c:val>
          <c:extLst>
            <c:ext xmlns:c16="http://schemas.microsoft.com/office/drawing/2014/chart" uri="{C3380CC4-5D6E-409C-BE32-E72D297353CC}">
              <c16:uniqueId val="{00000002-9898-4192-BF15-AE39B8C7C4F9}"/>
            </c:ext>
          </c:extLst>
        </c:ser>
        <c:ser>
          <c:idx val="3"/>
          <c:order val="3"/>
          <c:tx>
            <c:strRef>
              <c:f>'årsverk type stilling'!$B$25</c:f>
              <c:strCache>
                <c:ptCount val="1"/>
                <c:pt idx="0">
                  <c:v>Support positions for teaching, research and dissemination</c:v>
                </c:pt>
              </c:strCache>
            </c:strRef>
          </c:tx>
          <c:spPr>
            <a:solidFill>
              <a:schemeClr val="accent4"/>
            </a:solidFill>
            <a:ln>
              <a:noFill/>
            </a:ln>
            <a:effectLst/>
          </c:spPr>
          <c:invertIfNegative val="0"/>
          <c:val>
            <c:numRef>
              <c:f>'årsverk type stilling'!$C$25</c:f>
              <c:numCache>
                <c:formatCode>General</c:formatCode>
                <c:ptCount val="1"/>
                <c:pt idx="0">
                  <c:v>834.63</c:v>
                </c:pt>
              </c:numCache>
            </c:numRef>
          </c:val>
          <c:extLst>
            <c:ext xmlns:c16="http://schemas.microsoft.com/office/drawing/2014/chart" uri="{C3380CC4-5D6E-409C-BE32-E72D297353CC}">
              <c16:uniqueId val="{00000003-9898-4192-BF15-AE39B8C7C4F9}"/>
            </c:ext>
          </c:extLst>
        </c:ser>
        <c:ser>
          <c:idx val="4"/>
          <c:order val="4"/>
          <c:tx>
            <c:strRef>
              <c:f>'årsverk type stilling'!$B$26</c:f>
              <c:strCache>
                <c:ptCount val="1"/>
                <c:pt idx="0">
                  <c:v>Teaching, research and dissemination</c:v>
                </c:pt>
              </c:strCache>
            </c:strRef>
          </c:tx>
          <c:spPr>
            <a:solidFill>
              <a:schemeClr val="accent5"/>
            </a:solidFill>
            <a:ln>
              <a:noFill/>
            </a:ln>
            <a:effectLst/>
          </c:spPr>
          <c:invertIfNegative val="0"/>
          <c:val>
            <c:numRef>
              <c:f>'årsverk type stilling'!$C$26</c:f>
              <c:numCache>
                <c:formatCode>General</c:formatCode>
                <c:ptCount val="1"/>
                <c:pt idx="0">
                  <c:v>5057.92</c:v>
                </c:pt>
              </c:numCache>
            </c:numRef>
          </c:val>
          <c:extLst>
            <c:ext xmlns:c16="http://schemas.microsoft.com/office/drawing/2014/chart" uri="{C3380CC4-5D6E-409C-BE32-E72D297353CC}">
              <c16:uniqueId val="{00000004-9898-4192-BF15-AE39B8C7C4F9}"/>
            </c:ext>
          </c:extLst>
        </c:ser>
        <c:dLbls>
          <c:showLegendKey val="0"/>
          <c:showVal val="0"/>
          <c:showCatName val="0"/>
          <c:showSerName val="0"/>
          <c:showPercent val="0"/>
          <c:showBubbleSize val="0"/>
        </c:dLbls>
        <c:gapWidth val="150"/>
        <c:overlap val="100"/>
        <c:axId val="258442536"/>
        <c:axId val="219789504"/>
      </c:barChart>
      <c:catAx>
        <c:axId val="258442536"/>
        <c:scaling>
          <c:orientation val="minMax"/>
        </c:scaling>
        <c:delete val="1"/>
        <c:axPos val="b"/>
        <c:numFmt formatCode="General" sourceLinked="1"/>
        <c:majorTickMark val="none"/>
        <c:minorTickMark val="none"/>
        <c:tickLblPos val="nextTo"/>
        <c:crossAx val="219789504"/>
        <c:crosses val="autoZero"/>
        <c:auto val="1"/>
        <c:lblAlgn val="ctr"/>
        <c:lblOffset val="100"/>
        <c:noMultiLvlLbl val="0"/>
      </c:catAx>
      <c:valAx>
        <c:axId val="219789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58442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'Ark1'!$B$19</c:f>
              <c:strCache>
                <c:ptCount val="1"/>
                <c:pt idx="0">
                  <c:v>NTNU</c:v>
                </c:pt>
              </c:strCache>
            </c:strRef>
          </c:tx>
          <c:spPr>
            <a:solidFill>
              <a:schemeClr val="accent1"/>
            </a:solidFill>
            <a:ln>
              <a:noFill/>
            </a:ln>
            <a:effectLst/>
          </c:spPr>
          <c:invertIfNegative val="0"/>
          <c:cat>
            <c:strRef>
              <c:f>'Ark1'!$C$18:$E$18</c:f>
              <c:strCache>
                <c:ptCount val="3"/>
                <c:pt idx="0">
                  <c:v>Academic FTEs</c:v>
                </c:pt>
                <c:pt idx="1">
                  <c:v>Credits</c:v>
                </c:pt>
                <c:pt idx="2">
                  <c:v>Publication points</c:v>
                </c:pt>
              </c:strCache>
            </c:strRef>
          </c:cat>
          <c:val>
            <c:numRef>
              <c:f>'Ark1'!$C$19:$E$19</c:f>
              <c:numCache>
                <c:formatCode>0%</c:formatCode>
                <c:ptCount val="3"/>
                <c:pt idx="0">
                  <c:v>0.20177626071344121</c:v>
                </c:pt>
                <c:pt idx="1">
                  <c:v>0.15802737509646422</c:v>
                </c:pt>
                <c:pt idx="2">
                  <c:v>0.21197026334579361</c:v>
                </c:pt>
              </c:numCache>
            </c:numRef>
          </c:val>
          <c:extLst>
            <c:ext xmlns:c16="http://schemas.microsoft.com/office/drawing/2014/chart" uri="{C3380CC4-5D6E-409C-BE32-E72D297353CC}">
              <c16:uniqueId val="{00000000-514F-40F9-A13C-B50679BBF62F}"/>
            </c:ext>
          </c:extLst>
        </c:ser>
        <c:ser>
          <c:idx val="1"/>
          <c:order val="1"/>
          <c:tx>
            <c:strRef>
              <c:f>'Ark1'!$B$20</c:f>
              <c:strCache>
                <c:ptCount val="1"/>
                <c:pt idx="0">
                  <c:v>UiB</c:v>
                </c:pt>
              </c:strCache>
            </c:strRef>
          </c:tx>
          <c:spPr>
            <a:solidFill>
              <a:schemeClr val="accent2"/>
            </a:solidFill>
            <a:ln>
              <a:noFill/>
            </a:ln>
            <a:effectLst/>
          </c:spPr>
          <c:invertIfNegative val="0"/>
          <c:cat>
            <c:strRef>
              <c:f>'Ark1'!$C$18:$E$18</c:f>
              <c:strCache>
                <c:ptCount val="3"/>
                <c:pt idx="0">
                  <c:v>Academic FTEs</c:v>
                </c:pt>
                <c:pt idx="1">
                  <c:v>Credits</c:v>
                </c:pt>
                <c:pt idx="2">
                  <c:v>Publication points</c:v>
                </c:pt>
              </c:strCache>
            </c:strRef>
          </c:cat>
          <c:val>
            <c:numRef>
              <c:f>'Ark1'!$C$20:$E$20</c:f>
              <c:numCache>
                <c:formatCode>0%</c:formatCode>
                <c:ptCount val="3"/>
                <c:pt idx="0">
                  <c:v>0.10129583893248674</c:v>
                </c:pt>
                <c:pt idx="1">
                  <c:v>6.4425683640802131E-2</c:v>
                </c:pt>
                <c:pt idx="2">
                  <c:v>0.13537737830232263</c:v>
                </c:pt>
              </c:numCache>
            </c:numRef>
          </c:val>
          <c:extLst>
            <c:ext xmlns:c16="http://schemas.microsoft.com/office/drawing/2014/chart" uri="{C3380CC4-5D6E-409C-BE32-E72D297353CC}">
              <c16:uniqueId val="{00000001-514F-40F9-A13C-B50679BBF62F}"/>
            </c:ext>
          </c:extLst>
        </c:ser>
        <c:ser>
          <c:idx val="2"/>
          <c:order val="2"/>
          <c:tx>
            <c:strRef>
              <c:f>'Ark1'!$B$21</c:f>
              <c:strCache>
                <c:ptCount val="1"/>
                <c:pt idx="0">
                  <c:v>UiO</c:v>
                </c:pt>
              </c:strCache>
            </c:strRef>
          </c:tx>
          <c:spPr>
            <a:solidFill>
              <a:schemeClr val="accent3"/>
            </a:solidFill>
            <a:ln>
              <a:noFill/>
            </a:ln>
            <a:effectLst/>
          </c:spPr>
          <c:invertIfNegative val="0"/>
          <c:cat>
            <c:strRef>
              <c:f>'Ark1'!$C$18:$E$18</c:f>
              <c:strCache>
                <c:ptCount val="3"/>
                <c:pt idx="0">
                  <c:v>Academic FTEs</c:v>
                </c:pt>
                <c:pt idx="1">
                  <c:v>Credits</c:v>
                </c:pt>
                <c:pt idx="2">
                  <c:v>Publication points</c:v>
                </c:pt>
              </c:strCache>
            </c:strRef>
          </c:cat>
          <c:val>
            <c:numRef>
              <c:f>'Ark1'!$C$21:$E$21</c:f>
              <c:numCache>
                <c:formatCode>0%</c:formatCode>
                <c:ptCount val="3"/>
                <c:pt idx="0">
                  <c:v>0.16741250569527621</c:v>
                </c:pt>
                <c:pt idx="1">
                  <c:v>0.10360640312088393</c:v>
                </c:pt>
                <c:pt idx="2">
                  <c:v>0.26427401402830863</c:v>
                </c:pt>
              </c:numCache>
            </c:numRef>
          </c:val>
          <c:extLst>
            <c:ext xmlns:c16="http://schemas.microsoft.com/office/drawing/2014/chart" uri="{C3380CC4-5D6E-409C-BE32-E72D297353CC}">
              <c16:uniqueId val="{00000002-514F-40F9-A13C-B50679BBF62F}"/>
            </c:ext>
          </c:extLst>
        </c:ser>
        <c:dLbls>
          <c:showLegendKey val="0"/>
          <c:showVal val="0"/>
          <c:showCatName val="0"/>
          <c:showSerName val="0"/>
          <c:showPercent val="0"/>
          <c:showBubbleSize val="0"/>
        </c:dLbls>
        <c:gapWidth val="219"/>
        <c:overlap val="-27"/>
        <c:axId val="641079232"/>
        <c:axId val="641087760"/>
      </c:barChart>
      <c:catAx>
        <c:axId val="6410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41087760"/>
        <c:crosses val="autoZero"/>
        <c:auto val="1"/>
        <c:lblAlgn val="ctr"/>
        <c:lblOffset val="100"/>
        <c:noMultiLvlLbl val="0"/>
      </c:catAx>
      <c:valAx>
        <c:axId val="641087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4107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20C35-9C67-3B47-B190-029A9B418F3A}" type="datetimeFigureOut">
              <a:rPr lang="nb-NO" smtClean="0"/>
              <a:t>14.04.2023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5B380-F4FA-2F49-BEA7-ADF69B500410}" type="slidenum">
              <a:rPr lang="nb-NO" smtClean="0"/>
              <a:t>‹#›</a:t>
            </a:fld>
            <a:endParaRPr lang="nb-NO"/>
          </a:p>
        </p:txBody>
      </p:sp>
    </p:spTree>
    <p:extLst>
      <p:ext uri="{BB962C8B-B14F-4D97-AF65-F5344CB8AC3E}">
        <p14:creationId xmlns:p14="http://schemas.microsoft.com/office/powerpoint/2010/main" val="5070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x-none" sz="1200" kern="1200">
                <a:solidFill>
                  <a:schemeClr val="tx1"/>
                </a:solidFill>
                <a:latin typeface="+mn-lt"/>
                <a:ea typeface="+mn-ea"/>
                <a:cs typeface="+mn-cs"/>
              </a:rPr>
              <a:t>Basis for the statement that we “educate most teachers”: The merged NTNU has postgraduate teacher education (praktisk-pedagogisk utdanning, PPU), master’s programmes in teacher education (lektorutdanning), teacher education for primary and lower secondary schools (grunnskolelærerutdanning - GLU programme, grades 1-7 and 5-10) and teacher education in vocational subjects. According to the Database for Statistics on Higher Education (DBH), NTNU educated 571 teachers in 2016, while HIOA educated 498.  Here, we have not included preschool teacher education (where HIOA has 171 and NTNU has none)</a:t>
            </a:r>
          </a:p>
          <a:p>
            <a:pPr>
              <a:defRPr b="0" i="0"/>
            </a:pPr>
            <a:endParaRPr lang="nb-NO"/>
          </a:p>
        </p:txBody>
      </p:sp>
      <p:sp>
        <p:nvSpPr>
          <p:cNvPr id="4" name="Plassholder for lysbildenummer 3"/>
          <p:cNvSpPr>
            <a:spLocks noGrp="1"/>
          </p:cNvSpPr>
          <p:nvPr>
            <p:ph type="sldNum" sz="quarter" idx="10"/>
          </p:nvPr>
        </p:nvSpPr>
        <p:spPr/>
        <p:txBody>
          <a:bodyPr/>
          <a:lstStyle/>
          <a:p>
            <a:pPr>
              <a:defRPr b="0" i="0"/>
            </a:pPr>
            <a:fld id="{C2394554-ED65-4F83-8D66-188CF49F594D}" type="slidenum">
              <a:rPr lang="nb-NO" smtClean="0">
                <a:solidFill>
                  <a:prstClr val="black"/>
                </a:solidFill>
              </a:rPr>
              <a:t>5</a:t>
            </a:fld>
            <a:endParaRPr lang="nb-NO">
              <a:solidFill>
                <a:prstClr val="black"/>
              </a:solidFill>
            </a:endParaRPr>
          </a:p>
        </p:txBody>
      </p:sp>
    </p:spTree>
    <p:extLst>
      <p:ext uri="{BB962C8B-B14F-4D97-AF65-F5344CB8AC3E}">
        <p14:creationId xmlns:p14="http://schemas.microsoft.com/office/powerpoint/2010/main" val="253253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NTNU Discovery</a:t>
            </a:r>
            <a:r>
              <a:rPr lang="nb-NO" baseline="0"/>
              <a:t> – 10 millioner per år med ramme på 1 mnok per hovedprosjekt</a:t>
            </a:r>
            <a:endParaRPr lang="nb-NO"/>
          </a:p>
        </p:txBody>
      </p:sp>
      <p:sp>
        <p:nvSpPr>
          <p:cNvPr id="4" name="Plassholder for lysbildenummer 3"/>
          <p:cNvSpPr>
            <a:spLocks noGrp="1"/>
          </p:cNvSpPr>
          <p:nvPr>
            <p:ph type="sldNum" sz="quarter" idx="10"/>
          </p:nvPr>
        </p:nvSpPr>
        <p:spPr/>
        <p:txBody>
          <a:bodyPr/>
          <a:lstStyle/>
          <a:p>
            <a:fld id="{E05394A4-99E0-4DAF-B0D3-78C26FE63373}" type="slidenum">
              <a:rPr lang="nb-NO" smtClean="0"/>
              <a:t>14</a:t>
            </a:fld>
            <a:endParaRPr lang="nb-NO"/>
          </a:p>
        </p:txBody>
      </p:sp>
    </p:spTree>
    <p:extLst>
      <p:ext uri="{BB962C8B-B14F-4D97-AF65-F5344CB8AC3E}">
        <p14:creationId xmlns:p14="http://schemas.microsoft.com/office/powerpoint/2010/main" val="85773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Andre viktige samarbeidspartnere i tillegg til SINTEF:</a:t>
            </a:r>
          </a:p>
          <a:p>
            <a:pPr marL="171450" indent="-171450">
              <a:buFont typeface="Arial" panose="020B0604020202020204" pitchFamily="34" charset="0"/>
              <a:buChar char="•"/>
            </a:pPr>
            <a:r>
              <a:rPr lang="nb-NO"/>
              <a:t>St. Olavs Hospital</a:t>
            </a:r>
          </a:p>
          <a:p>
            <a:pPr marL="171450" indent="-171450">
              <a:buFont typeface="Arial" panose="020B0604020202020204" pitchFamily="34" charset="0"/>
              <a:buChar char="•"/>
            </a:pPr>
            <a:r>
              <a:rPr lang="nb-NO"/>
              <a:t>NTNU Samfunnsforskning</a:t>
            </a:r>
          </a:p>
          <a:p>
            <a:pPr marL="171450" indent="-171450">
              <a:buFont typeface="Arial" panose="020B0604020202020204" pitchFamily="34" charset="0"/>
              <a:buChar char="•"/>
            </a:pPr>
            <a:r>
              <a:rPr lang="nb-NO"/>
              <a:t>Senter for omsorgsforskning</a:t>
            </a:r>
          </a:p>
          <a:p>
            <a:pPr marL="171450" indent="-171450">
              <a:buFont typeface="Arial" panose="020B0604020202020204" pitchFamily="34" charset="0"/>
              <a:buChar char="•"/>
            </a:pPr>
            <a:r>
              <a:rPr lang="nb-NO"/>
              <a:t>Møreforsking</a:t>
            </a:r>
          </a:p>
          <a:p>
            <a:pPr marL="171450" indent="-171450">
              <a:buFont typeface="Arial" panose="020B0604020202020204" pitchFamily="34" charset="0"/>
              <a:buChar char="•"/>
            </a:pPr>
            <a:r>
              <a:rPr lang="nb-NO"/>
              <a:t>Smartgrid</a:t>
            </a:r>
          </a:p>
          <a:p>
            <a:pPr marL="171450" indent="-171450">
              <a:buFont typeface="Arial" panose="020B0604020202020204" pitchFamily="34" charset="0"/>
              <a:buChar char="•"/>
            </a:pPr>
            <a:r>
              <a:rPr lang="nb-NO"/>
              <a:t>Næringslivet</a:t>
            </a:r>
          </a:p>
          <a:p>
            <a:endParaRPr lang="nb-NO"/>
          </a:p>
          <a:p>
            <a:endParaRPr lang="nb-NO"/>
          </a:p>
        </p:txBody>
      </p:sp>
      <p:sp>
        <p:nvSpPr>
          <p:cNvPr id="4" name="Plassholder for lysbildenummer 3"/>
          <p:cNvSpPr>
            <a:spLocks noGrp="1"/>
          </p:cNvSpPr>
          <p:nvPr>
            <p:ph type="sldNum" sz="quarter" idx="10"/>
          </p:nvPr>
        </p:nvSpPr>
        <p:spPr/>
        <p:txBody>
          <a:bodyPr/>
          <a:lstStyle/>
          <a:p>
            <a:fld id="{E05394A4-99E0-4DAF-B0D3-78C26FE63373}" type="slidenum">
              <a:rPr lang="nb-NO" smtClean="0"/>
              <a:t>15</a:t>
            </a:fld>
            <a:endParaRPr lang="nb-NO"/>
          </a:p>
        </p:txBody>
      </p:sp>
    </p:spTree>
    <p:extLst>
      <p:ext uri="{BB962C8B-B14F-4D97-AF65-F5344CB8AC3E}">
        <p14:creationId xmlns:p14="http://schemas.microsoft.com/office/powerpoint/2010/main" val="288017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fontAlgn="base" hangingPunct="1">
              <a:spcBef>
                <a:spcPct val="0"/>
              </a:spcBef>
              <a:spcAft>
                <a:spcPct val="0"/>
              </a:spcAft>
              <a:buFontTx/>
              <a:buNone/>
              <a:defRPr b="0" i="0"/>
            </a:pPr>
            <a:r>
              <a:rPr lang="x-none" altLang="nb-NO" sz="1300"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THES </a:t>
            </a: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is regarded as the best and most prestigious ranking. </a:t>
            </a: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In research and education, </a:t>
            </a:r>
            <a:r>
              <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reputation</a:t>
            </a:r>
            <a:r>
              <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 makes up 33% of the score for each university. </a:t>
            </a: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The results are based on a survey of 17 500 academics from all over the world. </a:t>
            </a: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endParaRPr lang="nb-NO" altLang="nb-NO" sz="1100" b="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r>
              <a:rPr lang="x-none" altLang="nb-NO" sz="1300" b="0">
                <a:solidFill>
                  <a:srgbClr val="FFFFFF"/>
                </a:solidFill>
                <a:latin typeface="Calibri" panose="020F0502020204030204" pitchFamily="34" charset="0"/>
                <a:ea typeface="ＭＳ Ｐゴシック" panose="020B0600070205080204" pitchFamily="34" charset="-128"/>
                <a:cs typeface="Arial" panose="020B0604020202020204" pitchFamily="34" charset="0"/>
              </a:rPr>
              <a:t>NTNU has a poor score in</a:t>
            </a: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 this reputation survey. </a:t>
            </a: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If we had done as well here as the number of research citations would </a:t>
            </a:r>
            <a:r>
              <a:rPr lang="en-GB"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suggest</a:t>
            </a: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 </a:t>
            </a:r>
            <a:endParaRPr lang="nb-NO"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a:p>
            <a:pPr eaLnBrk="1" fontAlgn="base" hangingPunct="1">
              <a:spcBef>
                <a:spcPct val="0"/>
              </a:spcBef>
              <a:spcAft>
                <a:spcPct val="0"/>
              </a:spcAft>
              <a:buFontTx/>
              <a:buNone/>
              <a:defRPr b="0" i="0"/>
            </a:pPr>
            <a:r>
              <a:rPr lang="x-none" altLang="nb-NO" sz="1100">
                <a:solidFill>
                  <a:srgbClr val="FFFFFF"/>
                </a:solidFill>
                <a:latin typeface="Calibri" panose="020F0502020204030204" pitchFamily="34" charset="0"/>
                <a:ea typeface="ＭＳ Ｐゴシック" panose="020B0600070205080204" pitchFamily="34" charset="-128"/>
                <a:cs typeface="Arial" panose="020B0604020202020204" pitchFamily="34" charset="0"/>
              </a:rPr>
              <a:t>calculations show that we would have ended up in group number 135–140 in the world.</a:t>
            </a:r>
          </a:p>
        </p:txBody>
      </p:sp>
      <p:sp>
        <p:nvSpPr>
          <p:cNvPr id="4" name="Plassholder for lysbildenummer 3"/>
          <p:cNvSpPr>
            <a:spLocks noGrp="1"/>
          </p:cNvSpPr>
          <p:nvPr>
            <p:ph type="sldNum" sz="quarter" idx="10"/>
          </p:nvPr>
        </p:nvSpPr>
        <p:spPr/>
        <p:txBody>
          <a:bodyPr/>
          <a:lstStyle/>
          <a:p>
            <a:pPr>
              <a:defRPr b="0" i="0"/>
            </a:pPr>
            <a:fld id="{907F536A-2B83-460F-8C18-7A61CA5D6A42}" type="slidenum">
              <a:rPr lang="nb-NO" smtClean="0">
                <a:solidFill>
                  <a:prstClr val="black"/>
                </a:solidFill>
              </a:rPr>
              <a:t>17</a:t>
            </a:fld>
            <a:endParaRPr lang="nb-NO">
              <a:solidFill>
                <a:prstClr val="black"/>
              </a:solidFill>
            </a:endParaRPr>
          </a:p>
        </p:txBody>
      </p:sp>
    </p:spTree>
    <p:extLst>
      <p:ext uri="{BB962C8B-B14F-4D97-AF65-F5344CB8AC3E}">
        <p14:creationId xmlns:p14="http://schemas.microsoft.com/office/powerpoint/2010/main" val="2350377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3B964935-61D9-47D3-B6C8-C22B2486DFC7}" type="slidenum">
              <a:rPr lang="nb-NO" smtClean="0">
                <a:solidFill>
                  <a:prstClr val="black"/>
                </a:solidFill>
              </a:rPr>
              <a:pPr/>
              <a:t>18</a:t>
            </a:fld>
            <a:endParaRPr lang="nb-NO">
              <a:solidFill>
                <a:prstClr val="black"/>
              </a:solidFill>
            </a:endParaRPr>
          </a:p>
        </p:txBody>
      </p:sp>
    </p:spTree>
    <p:extLst>
      <p:ext uri="{BB962C8B-B14F-4D97-AF65-F5344CB8AC3E}">
        <p14:creationId xmlns:p14="http://schemas.microsoft.com/office/powerpoint/2010/main" val="182379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solidFill>
                  <a:prstClr val="black"/>
                </a:solidFill>
              </a:rPr>
              <a:t>Total </a:t>
            </a:r>
            <a:r>
              <a:rPr lang="nb-NO" err="1">
                <a:solidFill>
                  <a:prstClr val="black"/>
                </a:solidFill>
              </a:rPr>
              <a:t>number</a:t>
            </a:r>
            <a:r>
              <a:rPr lang="nb-NO" baseline="0">
                <a:solidFill>
                  <a:prstClr val="black"/>
                </a:solidFill>
              </a:rPr>
              <a:t> </a:t>
            </a:r>
            <a:r>
              <a:rPr lang="nb-NO" baseline="0" err="1">
                <a:solidFill>
                  <a:prstClr val="black"/>
                </a:solidFill>
              </a:rPr>
              <a:t>of</a:t>
            </a:r>
            <a:r>
              <a:rPr lang="nb-NO" baseline="0">
                <a:solidFill>
                  <a:prstClr val="black"/>
                </a:solidFill>
              </a:rPr>
              <a:t> </a:t>
            </a:r>
            <a:r>
              <a:rPr lang="x-none">
                <a:solidFill>
                  <a:prstClr val="black"/>
                </a:solidFill>
              </a:rPr>
              <a:t>first-priority applicants</a:t>
            </a:r>
            <a:r>
              <a:rPr lang="nb-NO">
                <a:solidFill>
                  <a:prstClr val="black"/>
                </a:solidFill>
              </a:rPr>
              <a:t>: 51 170 </a:t>
            </a:r>
            <a:endParaRPr lang="nb-NO"/>
          </a:p>
        </p:txBody>
      </p:sp>
      <p:sp>
        <p:nvSpPr>
          <p:cNvPr id="4" name="Plassholder for lysbildenummer 3"/>
          <p:cNvSpPr>
            <a:spLocks noGrp="1"/>
          </p:cNvSpPr>
          <p:nvPr>
            <p:ph type="sldNum" sz="quarter" idx="10"/>
          </p:nvPr>
        </p:nvSpPr>
        <p:spPr/>
        <p:txBody>
          <a:bodyPr/>
          <a:lstStyle/>
          <a:p>
            <a:pPr>
              <a:defRPr b="0" i="0"/>
            </a:pPr>
            <a:fld id="{03FED6E5-ED65-4858-B424-9922C4728F8B}" type="slidenum">
              <a:rPr lang="nb-NO" smtClean="0"/>
              <a:t>6</a:t>
            </a:fld>
            <a:endParaRPr lang="nb-NO"/>
          </a:p>
        </p:txBody>
      </p:sp>
    </p:spTree>
    <p:extLst>
      <p:ext uri="{BB962C8B-B14F-4D97-AF65-F5344CB8AC3E}">
        <p14:creationId xmlns:p14="http://schemas.microsoft.com/office/powerpoint/2010/main" val="159067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HF: </a:t>
            </a:r>
            <a:r>
              <a:rPr lang="nb-NO" err="1"/>
              <a:t>Faculty</a:t>
            </a:r>
            <a:r>
              <a:rPr lang="nb-NO"/>
              <a:t> </a:t>
            </a:r>
            <a:r>
              <a:rPr lang="nb-NO" err="1"/>
              <a:t>of</a:t>
            </a:r>
            <a:r>
              <a:rPr lang="nb-NO" baseline="0"/>
              <a:t> </a:t>
            </a:r>
            <a:r>
              <a:rPr lang="nb-NO" baseline="0" err="1"/>
              <a:t>Humanities</a:t>
            </a:r>
            <a:endParaRPr lang="nb-NO" baseline="0"/>
          </a:p>
          <a:p>
            <a:r>
              <a:rPr lang="nb-NO" baseline="0"/>
              <a:t>AD: </a:t>
            </a:r>
            <a:r>
              <a:rPr lang="nb-NO" baseline="0" err="1"/>
              <a:t>Faculty</a:t>
            </a:r>
            <a:r>
              <a:rPr lang="nb-NO" baseline="0"/>
              <a:t> </a:t>
            </a:r>
            <a:r>
              <a:rPr lang="nb-NO" baseline="0" err="1"/>
              <a:t>of</a:t>
            </a:r>
            <a:r>
              <a:rPr lang="nb-NO" baseline="0"/>
              <a:t> Architecture and Design</a:t>
            </a:r>
          </a:p>
          <a:p>
            <a:r>
              <a:rPr lang="nb-NO" baseline="0"/>
              <a:t>IE: </a:t>
            </a:r>
            <a:r>
              <a:rPr lang="nb-NO" baseline="0" err="1"/>
              <a:t>Faculty</a:t>
            </a:r>
            <a:r>
              <a:rPr lang="nb-NO" baseline="0"/>
              <a:t> </a:t>
            </a:r>
            <a:r>
              <a:rPr lang="nb-NO" baseline="0" err="1"/>
              <a:t>of</a:t>
            </a:r>
            <a:r>
              <a:rPr lang="nb-NO" baseline="0"/>
              <a:t> Information Technology and </a:t>
            </a:r>
            <a:r>
              <a:rPr lang="nb-NO" baseline="0" err="1"/>
              <a:t>Electrical</a:t>
            </a:r>
            <a:r>
              <a:rPr lang="nb-NO" baseline="0"/>
              <a:t> Engineering</a:t>
            </a:r>
          </a:p>
          <a:p>
            <a:r>
              <a:rPr lang="nb-NO" baseline="0"/>
              <a:t>IV: </a:t>
            </a:r>
            <a:r>
              <a:rPr lang="nb-NO" baseline="0" err="1"/>
              <a:t>Faculty</a:t>
            </a:r>
            <a:r>
              <a:rPr lang="nb-NO" baseline="0"/>
              <a:t> </a:t>
            </a:r>
            <a:r>
              <a:rPr lang="nb-NO" baseline="0" err="1"/>
              <a:t>of</a:t>
            </a:r>
            <a:r>
              <a:rPr lang="nb-NO" baseline="0"/>
              <a:t> Engineering</a:t>
            </a:r>
          </a:p>
          <a:p>
            <a:r>
              <a:rPr lang="nb-NO" baseline="0"/>
              <a:t>MH: </a:t>
            </a:r>
            <a:r>
              <a:rPr lang="nb-NO" baseline="0" err="1"/>
              <a:t>Faculty</a:t>
            </a:r>
            <a:r>
              <a:rPr lang="nb-NO" baseline="0"/>
              <a:t> </a:t>
            </a:r>
            <a:r>
              <a:rPr lang="nb-NO" baseline="0" err="1"/>
              <a:t>of</a:t>
            </a:r>
            <a:r>
              <a:rPr lang="nb-NO" baseline="0"/>
              <a:t> </a:t>
            </a:r>
            <a:r>
              <a:rPr lang="nb-NO" baseline="0" err="1"/>
              <a:t>Medicine</a:t>
            </a:r>
            <a:r>
              <a:rPr lang="nb-NO" baseline="0"/>
              <a:t> and Health Sciences</a:t>
            </a:r>
          </a:p>
          <a:p>
            <a:r>
              <a:rPr lang="nb-NO" baseline="0"/>
              <a:t>NV: </a:t>
            </a:r>
            <a:r>
              <a:rPr lang="nb-NO" baseline="0" err="1"/>
              <a:t>Faculty</a:t>
            </a:r>
            <a:r>
              <a:rPr lang="nb-NO" baseline="0"/>
              <a:t> </a:t>
            </a:r>
            <a:r>
              <a:rPr lang="nb-NO" baseline="0" err="1"/>
              <a:t>of</a:t>
            </a:r>
            <a:r>
              <a:rPr lang="nb-NO" baseline="0"/>
              <a:t> Natural Sciences</a:t>
            </a:r>
          </a:p>
          <a:p>
            <a:r>
              <a:rPr lang="nb-NO" baseline="0"/>
              <a:t>SU: </a:t>
            </a:r>
            <a:r>
              <a:rPr lang="nb-NO" baseline="0" err="1"/>
              <a:t>Faculty</a:t>
            </a:r>
            <a:r>
              <a:rPr lang="nb-NO" baseline="0"/>
              <a:t> </a:t>
            </a:r>
            <a:r>
              <a:rPr lang="nb-NO" baseline="0" err="1"/>
              <a:t>of</a:t>
            </a:r>
            <a:r>
              <a:rPr lang="nb-NO" baseline="0"/>
              <a:t> </a:t>
            </a:r>
            <a:r>
              <a:rPr lang="nb-NO" baseline="0" err="1"/>
              <a:t>Social</a:t>
            </a:r>
            <a:r>
              <a:rPr lang="nb-NO" baseline="0"/>
              <a:t> and </a:t>
            </a:r>
            <a:r>
              <a:rPr lang="nb-NO" baseline="0" err="1"/>
              <a:t>Educational</a:t>
            </a:r>
            <a:r>
              <a:rPr lang="nb-NO" baseline="0"/>
              <a:t> Sciences</a:t>
            </a:r>
          </a:p>
          <a:p>
            <a:r>
              <a:rPr lang="nb-NO" baseline="0"/>
              <a:t>ØK: </a:t>
            </a:r>
            <a:r>
              <a:rPr lang="nb-NO" baseline="0" err="1"/>
              <a:t>Faculty</a:t>
            </a:r>
            <a:r>
              <a:rPr lang="nb-NO" baseline="0"/>
              <a:t> </a:t>
            </a:r>
            <a:r>
              <a:rPr lang="nb-NO" baseline="0" err="1"/>
              <a:t>of</a:t>
            </a:r>
            <a:r>
              <a:rPr lang="nb-NO" baseline="0"/>
              <a:t> </a:t>
            </a:r>
            <a:r>
              <a:rPr lang="nb-NO" baseline="0" err="1"/>
              <a:t>Economics</a:t>
            </a:r>
            <a:r>
              <a:rPr lang="nb-NO" baseline="0"/>
              <a:t> and Management</a:t>
            </a:r>
            <a:endParaRPr lang="nb-NO"/>
          </a:p>
        </p:txBody>
      </p:sp>
      <p:sp>
        <p:nvSpPr>
          <p:cNvPr id="4" name="Plassholder for lysbildenummer 3"/>
          <p:cNvSpPr>
            <a:spLocks noGrp="1"/>
          </p:cNvSpPr>
          <p:nvPr>
            <p:ph type="sldNum" sz="quarter" idx="10"/>
          </p:nvPr>
        </p:nvSpPr>
        <p:spPr/>
        <p:txBody>
          <a:bodyPr/>
          <a:lstStyle/>
          <a:p>
            <a:pPr>
              <a:defRPr b="0" i="0"/>
            </a:pPr>
            <a:fld id="{03FED6E5-ED65-4858-B424-9922C4728F8B}" type="slidenum">
              <a:rPr lang="nb-NO" smtClean="0"/>
              <a:t>7</a:t>
            </a:fld>
            <a:endParaRPr lang="nb-NO"/>
          </a:p>
        </p:txBody>
      </p:sp>
    </p:spTree>
    <p:extLst>
      <p:ext uri="{BB962C8B-B14F-4D97-AF65-F5344CB8AC3E}">
        <p14:creationId xmlns:p14="http://schemas.microsoft.com/office/powerpoint/2010/main" val="234060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HF – Det humanistiske</a:t>
            </a:r>
            <a:r>
              <a:rPr lang="nb-NO" baseline="0"/>
              <a:t> fakultet</a:t>
            </a:r>
          </a:p>
          <a:p>
            <a:r>
              <a:rPr lang="nb-NO" baseline="0"/>
              <a:t>AD – Fakultet for arkitektur og design</a:t>
            </a:r>
          </a:p>
          <a:p>
            <a:r>
              <a:rPr lang="nb-NO" baseline="0"/>
              <a:t>IE – Fakultet for informasjonsteknologi og elektroteknikk</a:t>
            </a:r>
          </a:p>
          <a:p>
            <a:r>
              <a:rPr lang="nb-NO" baseline="0"/>
              <a:t>IV – Fakultet for ingeniørvitenskap</a:t>
            </a:r>
          </a:p>
          <a:p>
            <a:r>
              <a:rPr lang="nb-NO" baseline="0"/>
              <a:t>MH – Fakultet for medisin og helsevitenskap</a:t>
            </a:r>
          </a:p>
          <a:p>
            <a:r>
              <a:rPr lang="nb-NO" baseline="0"/>
              <a:t>NV – Fakultet for naturvitenskap</a:t>
            </a:r>
          </a:p>
          <a:p>
            <a:r>
              <a:rPr lang="nb-NO" baseline="0"/>
              <a:t>SU – Fakultet for samfunns- og utdanningsvitenskap</a:t>
            </a:r>
          </a:p>
          <a:p>
            <a:r>
              <a:rPr lang="nb-NO" baseline="0"/>
              <a:t>ØK – Fakultet for økonomi</a:t>
            </a:r>
            <a:endParaRPr lang="nb-NO"/>
          </a:p>
        </p:txBody>
      </p:sp>
      <p:sp>
        <p:nvSpPr>
          <p:cNvPr id="4" name="Plassholder for lysbildenummer 3"/>
          <p:cNvSpPr>
            <a:spLocks noGrp="1"/>
          </p:cNvSpPr>
          <p:nvPr>
            <p:ph type="sldNum" sz="quarter" idx="10"/>
          </p:nvPr>
        </p:nvSpPr>
        <p:spPr/>
        <p:txBody>
          <a:bodyPr/>
          <a:lstStyle/>
          <a:p>
            <a:fld id="{E05394A4-99E0-4DAF-B0D3-78C26FE63373}" type="slidenum">
              <a:rPr lang="nb-NO" smtClean="0"/>
              <a:t>8</a:t>
            </a:fld>
            <a:endParaRPr lang="nb-NO"/>
          </a:p>
        </p:txBody>
      </p:sp>
    </p:spTree>
    <p:extLst>
      <p:ext uri="{BB962C8B-B14F-4D97-AF65-F5344CB8AC3E}">
        <p14:creationId xmlns:p14="http://schemas.microsoft.com/office/powerpoint/2010/main" val="46773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800" b="0" i="0" u="none" strike="noStrike">
                <a:solidFill>
                  <a:srgbClr val="000000"/>
                </a:solidFill>
                <a:effectLst/>
                <a:latin typeface="Calibri" panose="020F0502020204030204" pitchFamily="34" charset="0"/>
              </a:rPr>
              <a:t>2020:</a:t>
            </a:r>
          </a:p>
          <a:p>
            <a:r>
              <a:rPr lang="en-US" sz="1800" b="0" i="0" u="none" strike="noStrike">
                <a:solidFill>
                  <a:srgbClr val="000000"/>
                </a:solidFill>
                <a:effectLst/>
                <a:latin typeface="Calibri" panose="020F0502020204030204" pitchFamily="34" charset="0"/>
              </a:rPr>
              <a:t>Other positions</a:t>
            </a:r>
            <a:r>
              <a:rPr lang="en-US"/>
              <a:t> </a:t>
            </a:r>
            <a:r>
              <a:rPr lang="en-US" sz="1800" b="0" i="0" u="none" strike="noStrike">
                <a:solidFill>
                  <a:srgbClr val="000000"/>
                </a:solidFill>
                <a:effectLst/>
                <a:latin typeface="Calibri" panose="020F0502020204030204" pitchFamily="34" charset="0"/>
              </a:rPr>
              <a:t>77,2</a:t>
            </a:r>
            <a:r>
              <a:rPr lang="en-US"/>
              <a:t> </a:t>
            </a:r>
          </a:p>
          <a:p>
            <a:r>
              <a:rPr lang="en-US" sz="1800" b="0" i="0" u="none" strike="noStrike">
                <a:solidFill>
                  <a:srgbClr val="000000"/>
                </a:solidFill>
                <a:effectLst/>
                <a:latin typeface="Calibri" panose="020F0502020204030204" pitchFamily="34" charset="0"/>
              </a:rPr>
              <a:t>Operations and maintenance positions</a:t>
            </a:r>
            <a:r>
              <a:rPr lang="en-US"/>
              <a:t> </a:t>
            </a:r>
            <a:r>
              <a:rPr lang="en-US" sz="1800" b="0" i="0" u="none" strike="noStrike">
                <a:solidFill>
                  <a:srgbClr val="000000"/>
                </a:solidFill>
                <a:effectLst/>
                <a:latin typeface="Calibri" panose="020F0502020204030204" pitchFamily="34" charset="0"/>
              </a:rPr>
              <a:t>237,95</a:t>
            </a:r>
            <a:r>
              <a:rPr lang="en-US"/>
              <a:t> </a:t>
            </a:r>
          </a:p>
          <a:p>
            <a:r>
              <a:rPr lang="en-US" sz="1800" b="0" i="0" u="none" strike="noStrike">
                <a:solidFill>
                  <a:srgbClr val="000000"/>
                </a:solidFill>
                <a:effectLst/>
                <a:latin typeface="Calibri" panose="020F0502020204030204" pitchFamily="34" charset="0"/>
              </a:rPr>
              <a:t>Administrative positions</a:t>
            </a:r>
            <a:r>
              <a:rPr lang="en-US"/>
              <a:t> </a:t>
            </a:r>
            <a:r>
              <a:rPr lang="en-US" sz="1800" b="0" i="0" u="none" strike="noStrike">
                <a:solidFill>
                  <a:srgbClr val="000000"/>
                </a:solidFill>
                <a:effectLst/>
                <a:latin typeface="Calibri" panose="020F0502020204030204" pitchFamily="34" charset="0"/>
              </a:rPr>
              <a:t>1554,03</a:t>
            </a:r>
            <a:r>
              <a:rPr lang="en-US"/>
              <a:t> </a:t>
            </a:r>
          </a:p>
          <a:p>
            <a:r>
              <a:rPr lang="en-US" sz="1800" b="0" i="0" u="none" strike="noStrike">
                <a:solidFill>
                  <a:srgbClr val="000000"/>
                </a:solidFill>
                <a:effectLst/>
                <a:latin typeface="Calibri" panose="020F0502020204030204" pitchFamily="34" charset="0"/>
              </a:rPr>
              <a:t>Support positions for teaching, research and dissemination</a:t>
            </a:r>
            <a:r>
              <a:rPr lang="en-US"/>
              <a:t> </a:t>
            </a:r>
            <a:r>
              <a:rPr lang="en-US" sz="1800" b="0" i="0" u="none" strike="noStrike">
                <a:solidFill>
                  <a:srgbClr val="000000"/>
                </a:solidFill>
                <a:effectLst/>
                <a:latin typeface="Calibri" panose="020F0502020204030204" pitchFamily="34" charset="0"/>
              </a:rPr>
              <a:t>834,63</a:t>
            </a:r>
            <a:r>
              <a:rPr lang="en-US"/>
              <a:t> </a:t>
            </a:r>
          </a:p>
          <a:p>
            <a:r>
              <a:rPr lang="en-US" sz="1800" b="0" i="0" u="none" strike="noStrike">
                <a:solidFill>
                  <a:srgbClr val="000000"/>
                </a:solidFill>
                <a:effectLst/>
                <a:latin typeface="Calibri" panose="020F0502020204030204" pitchFamily="34" charset="0"/>
              </a:rPr>
              <a:t>Teaching, research and dissemination</a:t>
            </a:r>
            <a:r>
              <a:rPr lang="en-US"/>
              <a:t> </a:t>
            </a:r>
            <a:r>
              <a:rPr lang="en-US" sz="1800" b="0" i="0" u="none" strike="noStrike">
                <a:solidFill>
                  <a:srgbClr val="000000"/>
                </a:solidFill>
                <a:effectLst/>
                <a:latin typeface="Calibri" panose="020F0502020204030204" pitchFamily="34" charset="0"/>
              </a:rPr>
              <a:t>5057,92</a:t>
            </a:r>
            <a:r>
              <a:rPr lang="en-US"/>
              <a:t> </a:t>
            </a:r>
          </a:p>
          <a:p>
            <a:r>
              <a:rPr lang="en-US" sz="1800" b="0" i="0" u="none" strike="noStrike">
                <a:solidFill>
                  <a:srgbClr val="000000"/>
                </a:solidFill>
                <a:effectLst/>
                <a:latin typeface="Calibri" panose="020F0502020204030204" pitchFamily="34" charset="0"/>
              </a:rPr>
              <a:t>Total 7761,73</a:t>
            </a:r>
            <a:r>
              <a:rPr lang="en-US"/>
              <a:t> </a:t>
            </a:r>
            <a:endParaRPr lang="nb-NO"/>
          </a:p>
        </p:txBody>
      </p:sp>
      <p:sp>
        <p:nvSpPr>
          <p:cNvPr id="4" name="Plassholder for lysbildenummer 3"/>
          <p:cNvSpPr>
            <a:spLocks noGrp="1"/>
          </p:cNvSpPr>
          <p:nvPr>
            <p:ph type="sldNum" sz="quarter" idx="10"/>
          </p:nvPr>
        </p:nvSpPr>
        <p:spPr/>
        <p:txBody>
          <a:bodyPr/>
          <a:lstStyle/>
          <a:p>
            <a:pPr>
              <a:defRPr b="0" i="0"/>
            </a:pPr>
            <a:fld id="{03FED6E5-ED65-4858-B424-9922C4728F8B}" type="slidenum">
              <a:rPr lang="nb-NO" smtClean="0"/>
              <a:t>9</a:t>
            </a:fld>
            <a:endParaRPr lang="nb-NO"/>
          </a:p>
        </p:txBody>
      </p:sp>
    </p:spTree>
    <p:extLst>
      <p:ext uri="{BB962C8B-B14F-4D97-AF65-F5344CB8AC3E}">
        <p14:creationId xmlns:p14="http://schemas.microsoft.com/office/powerpoint/2010/main" val="3600541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err="1"/>
              <a:t>Academic</a:t>
            </a:r>
            <a:r>
              <a:rPr lang="nb-NO"/>
              <a:t> </a:t>
            </a:r>
            <a:r>
              <a:rPr lang="nb-NO" err="1"/>
              <a:t>FTEs</a:t>
            </a:r>
            <a:r>
              <a:rPr lang="nb-NO"/>
              <a:t> (</a:t>
            </a:r>
            <a:r>
              <a:rPr lang="nb-NO" err="1"/>
              <a:t>teaching</a:t>
            </a:r>
            <a:r>
              <a:rPr lang="nb-NO"/>
              <a:t>,</a:t>
            </a:r>
            <a:r>
              <a:rPr lang="nb-NO" baseline="0"/>
              <a:t> </a:t>
            </a:r>
            <a:r>
              <a:rPr lang="nb-NO" baseline="0" err="1"/>
              <a:t>research</a:t>
            </a:r>
            <a:r>
              <a:rPr lang="nb-NO" baseline="0"/>
              <a:t> and </a:t>
            </a:r>
            <a:r>
              <a:rPr lang="nb-NO" baseline="0" err="1"/>
              <a:t>dissemination</a:t>
            </a:r>
            <a:r>
              <a:rPr lang="nb-NO" baseline="0"/>
              <a:t> </a:t>
            </a:r>
            <a:r>
              <a:rPr lang="nb-NO" baseline="0" err="1"/>
              <a:t>positions</a:t>
            </a:r>
            <a:r>
              <a:rPr lang="nb-NO" baseline="0"/>
              <a:t>)</a:t>
            </a:r>
          </a:p>
          <a:p>
            <a:r>
              <a:rPr lang="nb-NO" baseline="0"/>
              <a:t>NTNU: 20 %</a:t>
            </a:r>
          </a:p>
          <a:p>
            <a:r>
              <a:rPr lang="nb-NO" baseline="0"/>
              <a:t>UiB: 10 %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UiO: 17 % </a:t>
            </a:r>
          </a:p>
          <a:p>
            <a:endParaRPr lang="nb-NO" baseline="0"/>
          </a:p>
          <a:p>
            <a:r>
              <a:rPr lang="nb-NO" baseline="0"/>
              <a:t>Credits</a:t>
            </a:r>
          </a:p>
          <a:p>
            <a:r>
              <a:rPr lang="nb-NO" baseline="0"/>
              <a:t>NTNU: 16 %</a:t>
            </a:r>
          </a:p>
          <a:p>
            <a:r>
              <a:rPr lang="nb-NO" baseline="0"/>
              <a:t>UiB: 6 %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UiO: 10 %</a:t>
            </a:r>
          </a:p>
          <a:p>
            <a:endParaRPr lang="nb-NO" baseline="0"/>
          </a:p>
          <a:p>
            <a:r>
              <a:rPr lang="nb-NO" baseline="0" err="1"/>
              <a:t>Publication</a:t>
            </a:r>
            <a:r>
              <a:rPr lang="nb-NO" baseline="0"/>
              <a:t> </a:t>
            </a:r>
            <a:r>
              <a:rPr lang="nb-NO" baseline="0" err="1"/>
              <a:t>points</a:t>
            </a:r>
            <a:endParaRPr lang="nb-NO" baseline="0"/>
          </a:p>
          <a:p>
            <a:r>
              <a:rPr lang="nb-NO" baseline="0"/>
              <a:t>NTNU: 21 %</a:t>
            </a:r>
          </a:p>
          <a:p>
            <a:r>
              <a:rPr lang="nb-NO" baseline="0"/>
              <a:t>UiB: 14 %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a:t>UiO: 26 %</a:t>
            </a:r>
          </a:p>
          <a:p>
            <a:endParaRPr lang="nb-NO"/>
          </a:p>
        </p:txBody>
      </p:sp>
      <p:sp>
        <p:nvSpPr>
          <p:cNvPr id="4" name="Plassholder for lysbildenummer 3"/>
          <p:cNvSpPr>
            <a:spLocks noGrp="1"/>
          </p:cNvSpPr>
          <p:nvPr>
            <p:ph type="sldNum" sz="quarter" idx="10"/>
          </p:nvPr>
        </p:nvSpPr>
        <p:spPr/>
        <p:txBody>
          <a:bodyPr/>
          <a:lstStyle/>
          <a:p>
            <a:pPr>
              <a:defRPr b="0" i="0"/>
            </a:pPr>
            <a:fld id="{03FED6E5-ED65-4858-B424-9922C4728F8B}" type="slidenum">
              <a:rPr lang="nb-NO" smtClean="0"/>
              <a:t>10</a:t>
            </a:fld>
            <a:endParaRPr lang="nb-NO"/>
          </a:p>
        </p:txBody>
      </p:sp>
    </p:spTree>
    <p:extLst>
      <p:ext uri="{BB962C8B-B14F-4D97-AF65-F5344CB8AC3E}">
        <p14:creationId xmlns:p14="http://schemas.microsoft.com/office/powerpoint/2010/main" val="68308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From </a:t>
            </a:r>
            <a:r>
              <a:rPr lang="nb-NO" b="1" err="1"/>
              <a:t>vision</a:t>
            </a:r>
            <a:r>
              <a:rPr lang="nb-NO" b="1" baseline="0"/>
              <a:t> to action</a:t>
            </a:r>
            <a:r>
              <a:rPr lang="nb-NO" baseline="0"/>
              <a:t>:</a:t>
            </a:r>
          </a:p>
          <a:p>
            <a:endParaRPr lang="nb-NO" baseline="0"/>
          </a:p>
          <a:p>
            <a:r>
              <a:rPr lang="nb-NO" baseline="0" err="1"/>
              <a:t>Trough</a:t>
            </a:r>
            <a:r>
              <a:rPr lang="nb-NO" baseline="0"/>
              <a:t> </a:t>
            </a:r>
            <a:r>
              <a:rPr lang="nb-NO" baseline="0" err="1"/>
              <a:t>the</a:t>
            </a:r>
            <a:r>
              <a:rPr lang="nb-NO" baseline="0"/>
              <a:t> UN, </a:t>
            </a:r>
            <a:r>
              <a:rPr lang="nb-NO" baseline="0" err="1"/>
              <a:t>the</a:t>
            </a:r>
            <a:r>
              <a:rPr lang="nb-NO" baseline="0"/>
              <a:t> </a:t>
            </a:r>
            <a:r>
              <a:rPr lang="nb-NO" baseline="0" err="1"/>
              <a:t>world</a:t>
            </a:r>
            <a:r>
              <a:rPr lang="nb-NO" baseline="0"/>
              <a:t> has </a:t>
            </a:r>
            <a:r>
              <a:rPr lang="nb-NO" baseline="0" err="1"/>
              <a:t>agreed</a:t>
            </a:r>
            <a:r>
              <a:rPr lang="nb-NO" baseline="0"/>
              <a:t> </a:t>
            </a:r>
            <a:r>
              <a:rPr lang="nb-NO" baseline="0" err="1"/>
              <a:t>on</a:t>
            </a:r>
            <a:r>
              <a:rPr lang="nb-NO" baseline="0"/>
              <a:t> 17 </a:t>
            </a:r>
            <a:r>
              <a:rPr lang="nb-NO" baseline="0" err="1"/>
              <a:t>sustainability</a:t>
            </a:r>
            <a:r>
              <a:rPr lang="nb-NO" baseline="0"/>
              <a:t> </a:t>
            </a:r>
            <a:r>
              <a:rPr lang="nb-NO" baseline="0" err="1"/>
              <a:t>development</a:t>
            </a:r>
            <a:r>
              <a:rPr lang="nb-NO" baseline="0"/>
              <a:t> goals.</a:t>
            </a:r>
          </a:p>
          <a:p>
            <a:endParaRPr lang="nb-NO" baseline="0"/>
          </a:p>
          <a:p>
            <a:r>
              <a:rPr lang="nb-NO" baseline="0"/>
              <a:t>NTNU has </a:t>
            </a:r>
            <a:r>
              <a:rPr lang="nb-NO" baseline="0" err="1"/>
              <a:t>contributed</a:t>
            </a:r>
            <a:r>
              <a:rPr lang="nb-NO" baseline="0"/>
              <a:t> to </a:t>
            </a:r>
            <a:r>
              <a:rPr lang="nb-NO" i="1" baseline="0" err="1"/>
              <a:t>knowledge</a:t>
            </a:r>
            <a:r>
              <a:rPr lang="nb-NO" i="1" baseline="0"/>
              <a:t> for a </a:t>
            </a:r>
            <a:r>
              <a:rPr lang="nb-NO" i="1" baseline="0" err="1"/>
              <a:t>better</a:t>
            </a:r>
            <a:r>
              <a:rPr lang="nb-NO" i="1" baseline="0"/>
              <a:t> </a:t>
            </a:r>
            <a:r>
              <a:rPr lang="nb-NO" i="1" baseline="0" err="1"/>
              <a:t>world</a:t>
            </a:r>
            <a:r>
              <a:rPr lang="nb-NO" baseline="0"/>
              <a:t> by </a:t>
            </a:r>
            <a:r>
              <a:rPr lang="nb-NO" baseline="0" err="1"/>
              <a:t>clearly</a:t>
            </a:r>
            <a:r>
              <a:rPr lang="nb-NO" baseline="0"/>
              <a:t> </a:t>
            </a:r>
            <a:r>
              <a:rPr lang="nb-NO" baseline="0" err="1"/>
              <a:t>prioritizing</a:t>
            </a:r>
            <a:r>
              <a:rPr lang="nb-NO" baseline="0"/>
              <a:t> </a:t>
            </a:r>
            <a:r>
              <a:rPr lang="nb-NO" baseline="0" err="1"/>
              <a:t>efforts</a:t>
            </a:r>
            <a:r>
              <a:rPr lang="nb-NO" baseline="0"/>
              <a:t> and </a:t>
            </a:r>
            <a:r>
              <a:rPr lang="nb-NO" baseline="0" err="1"/>
              <a:t>resources</a:t>
            </a:r>
            <a:r>
              <a:rPr lang="nb-NO" baseline="0"/>
              <a:t> in line </a:t>
            </a:r>
            <a:r>
              <a:rPr lang="nb-NO" baseline="0" err="1"/>
              <a:t>with</a:t>
            </a:r>
            <a:r>
              <a:rPr lang="nb-NO" baseline="0"/>
              <a:t> </a:t>
            </a:r>
            <a:r>
              <a:rPr lang="nb-NO" baseline="0" err="1"/>
              <a:t>the</a:t>
            </a:r>
            <a:r>
              <a:rPr lang="nb-NO" baseline="0"/>
              <a:t> </a:t>
            </a:r>
            <a:r>
              <a:rPr lang="nb-NO" baseline="0" err="1"/>
              <a:t>UN’s</a:t>
            </a:r>
            <a:r>
              <a:rPr lang="nb-NO" baseline="0"/>
              <a:t> </a:t>
            </a:r>
            <a:r>
              <a:rPr lang="nb-NO" baseline="0" err="1"/>
              <a:t>sustainability</a:t>
            </a:r>
            <a:r>
              <a:rPr lang="nb-NO" baseline="0"/>
              <a:t> </a:t>
            </a:r>
            <a:r>
              <a:rPr lang="nb-NO" baseline="0" err="1"/>
              <a:t>development</a:t>
            </a:r>
            <a:r>
              <a:rPr lang="nb-NO" baseline="0"/>
              <a:t> goals.</a:t>
            </a:r>
            <a:endParaRPr lang="nb-NO"/>
          </a:p>
        </p:txBody>
      </p:sp>
      <p:sp>
        <p:nvSpPr>
          <p:cNvPr id="4" name="Plassholder for lysbildenummer 3"/>
          <p:cNvSpPr>
            <a:spLocks noGrp="1"/>
          </p:cNvSpPr>
          <p:nvPr>
            <p:ph type="sldNum" sz="quarter" idx="10"/>
          </p:nvPr>
        </p:nvSpPr>
        <p:spPr/>
        <p:txBody>
          <a:bodyPr/>
          <a:lstStyle/>
          <a:p>
            <a:pPr>
              <a:defRPr b="0" i="0"/>
            </a:pPr>
            <a:fld id="{03FED6E5-ED65-4858-B424-9922C4728F8B}" type="slidenum">
              <a:rPr lang="nb-NO" smtClean="0"/>
              <a:t>11</a:t>
            </a:fld>
            <a:endParaRPr lang="nb-NO"/>
          </a:p>
        </p:txBody>
      </p:sp>
    </p:spTree>
    <p:extLst>
      <p:ext uri="{BB962C8B-B14F-4D97-AF65-F5344CB8AC3E}">
        <p14:creationId xmlns:p14="http://schemas.microsoft.com/office/powerpoint/2010/main" val="1030502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b="0" i="0"/>
            </a:pPr>
            <a:r>
              <a:rPr lang="x-none"/>
              <a:t>Other important partners in addition to SINTEF:</a:t>
            </a:r>
          </a:p>
          <a:p>
            <a:pPr marL="171450" indent="-171450">
              <a:buFont typeface="Arial" panose="020B0604020202020204" pitchFamily="34" charset="0"/>
              <a:buChar char="•"/>
              <a:defRPr b="0" i="0"/>
            </a:pPr>
            <a:r>
              <a:rPr lang="x-none"/>
              <a:t>St Olavs Hospital</a:t>
            </a:r>
          </a:p>
          <a:p>
            <a:pPr marL="171450" indent="-171450">
              <a:buFont typeface="Arial" panose="020B0604020202020204" pitchFamily="34" charset="0"/>
              <a:buChar char="•"/>
              <a:defRPr b="0" i="0"/>
            </a:pPr>
            <a:r>
              <a:rPr lang="x-none"/>
              <a:t>NTNU Samfunnsforskning AS (NTNU Social Research)</a:t>
            </a:r>
          </a:p>
          <a:p>
            <a:pPr marL="171450" indent="-171450">
              <a:buFont typeface="Arial" panose="020B0604020202020204" pitchFamily="34" charset="0"/>
              <a:buChar char="•"/>
              <a:defRPr b="0" i="0"/>
            </a:pPr>
            <a:r>
              <a:rPr lang="x-none"/>
              <a:t>Centre for Care Research</a:t>
            </a:r>
          </a:p>
          <a:p>
            <a:pPr marL="171450" indent="-171450">
              <a:buFont typeface="Arial" panose="020B0604020202020204" pitchFamily="34" charset="0"/>
              <a:buChar char="•"/>
              <a:defRPr b="0" i="0"/>
            </a:pPr>
            <a:r>
              <a:rPr lang="x-none"/>
              <a:t>Møreforsking (applied research and development)</a:t>
            </a:r>
          </a:p>
          <a:p>
            <a:pPr marL="171450" indent="-171450">
              <a:buFont typeface="Arial" panose="020B0604020202020204" pitchFamily="34" charset="0"/>
              <a:buChar char="•"/>
              <a:defRPr b="0" i="0"/>
            </a:pPr>
            <a:r>
              <a:rPr lang="x-none"/>
              <a:t>Smartgrid</a:t>
            </a:r>
          </a:p>
          <a:p>
            <a:pPr marL="171450" indent="-171450">
              <a:buFont typeface="Arial" panose="020B0604020202020204" pitchFamily="34" charset="0"/>
              <a:buChar char="•"/>
              <a:defRPr b="0" i="0"/>
            </a:pPr>
            <a:r>
              <a:rPr lang="x-none"/>
              <a:t>Business and industry</a:t>
            </a:r>
            <a:endParaRPr lang="en-GB"/>
          </a:p>
          <a:p>
            <a:pPr marL="171450" indent="-171450">
              <a:buFont typeface="Arial" panose="020B0604020202020204" pitchFamily="34" charset="0"/>
              <a:buChar char="•"/>
              <a:defRPr b="0" i="0"/>
            </a:pPr>
            <a:endParaRPr lang="nb-NO"/>
          </a:p>
          <a:p>
            <a:pPr marL="171450" indent="-171450">
              <a:buFont typeface="Arial" panose="020B0604020202020204" pitchFamily="34" charset="0"/>
              <a:buChar char="•"/>
              <a:defRPr b="0" i="0"/>
            </a:pPr>
            <a:r>
              <a:rPr lang="nb-NO"/>
              <a:t>SFF – Centres </a:t>
            </a:r>
            <a:r>
              <a:rPr lang="nb-NO" err="1"/>
              <a:t>of</a:t>
            </a:r>
            <a:r>
              <a:rPr lang="nb-NO"/>
              <a:t> </a:t>
            </a:r>
            <a:r>
              <a:rPr lang="nb-NO" err="1"/>
              <a:t>Excellence</a:t>
            </a:r>
            <a:endParaRPr lang="nb-NO"/>
          </a:p>
          <a:p>
            <a:pPr marL="171450" indent="-171450">
              <a:buFont typeface="Arial" panose="020B0604020202020204" pitchFamily="34" charset="0"/>
              <a:buChar char="•"/>
              <a:defRPr b="0" i="0"/>
            </a:pPr>
            <a:r>
              <a:rPr lang="nb-NO"/>
              <a:t>SFI – Centres for Research-</a:t>
            </a:r>
            <a:r>
              <a:rPr lang="nb-NO" err="1"/>
              <a:t>based</a:t>
            </a:r>
            <a:r>
              <a:rPr lang="nb-NO"/>
              <a:t> </a:t>
            </a:r>
            <a:r>
              <a:rPr lang="nb-NO" err="1"/>
              <a:t>Innovation</a:t>
            </a:r>
            <a:endParaRPr lang="nb-NO"/>
          </a:p>
          <a:p>
            <a:pPr marL="171450" indent="-171450">
              <a:buFont typeface="Arial" panose="020B0604020202020204" pitchFamily="34" charset="0"/>
              <a:buChar char="•"/>
              <a:defRPr b="0" i="0"/>
            </a:pPr>
            <a:r>
              <a:rPr lang="nb-NO"/>
              <a:t>FME – Centres for Environment-</a:t>
            </a:r>
            <a:r>
              <a:rPr lang="nb-NO" err="1"/>
              <a:t>friendly</a:t>
            </a:r>
            <a:r>
              <a:rPr lang="nb-NO"/>
              <a:t> Energy Research</a:t>
            </a:r>
            <a:endParaRPr lang="x-none"/>
          </a:p>
          <a:p>
            <a:pPr>
              <a:defRPr b="0" i="0"/>
            </a:pPr>
            <a:endParaRPr lang="nb-NO"/>
          </a:p>
          <a:p>
            <a:pPr>
              <a:defRPr b="0" i="0"/>
            </a:pPr>
            <a:endParaRPr lang="nb-NO"/>
          </a:p>
        </p:txBody>
      </p:sp>
      <p:sp>
        <p:nvSpPr>
          <p:cNvPr id="4" name="Plassholder for lysbildenummer 3"/>
          <p:cNvSpPr>
            <a:spLocks noGrp="1"/>
          </p:cNvSpPr>
          <p:nvPr>
            <p:ph type="sldNum" sz="quarter" idx="10"/>
          </p:nvPr>
        </p:nvSpPr>
        <p:spPr/>
        <p:txBody>
          <a:bodyPr/>
          <a:lstStyle/>
          <a:p>
            <a:pPr>
              <a:defRPr b="0" i="0"/>
            </a:pPr>
            <a:fld id="{53AF08A8-F735-4504-A273-4A78DF6F2D53}" type="slidenum">
              <a:rPr lang="nb-NO" smtClean="0"/>
              <a:t>12</a:t>
            </a:fld>
            <a:endParaRPr lang="nb-NO"/>
          </a:p>
        </p:txBody>
      </p:sp>
    </p:spTree>
    <p:extLst>
      <p:ext uri="{BB962C8B-B14F-4D97-AF65-F5344CB8AC3E}">
        <p14:creationId xmlns:p14="http://schemas.microsoft.com/office/powerpoint/2010/main" val="287473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Open Science: </a:t>
            </a:r>
            <a:r>
              <a:rPr lang="nb-NO" i="1" err="1"/>
              <a:t>open</a:t>
            </a:r>
            <a:r>
              <a:rPr lang="nb-NO" i="1"/>
              <a:t> and </a:t>
            </a:r>
            <a:r>
              <a:rPr lang="nb-NO" i="1" err="1"/>
              <a:t>free</a:t>
            </a:r>
            <a:r>
              <a:rPr lang="nb-NO" i="1"/>
              <a:t> </a:t>
            </a:r>
            <a:r>
              <a:rPr lang="nb-NO" i="1" err="1"/>
              <a:t>sharing</a:t>
            </a:r>
            <a:r>
              <a:rPr lang="nb-NO" i="1"/>
              <a:t> </a:t>
            </a:r>
            <a:r>
              <a:rPr lang="nb-NO" i="1" err="1"/>
              <a:t>of</a:t>
            </a:r>
            <a:r>
              <a:rPr lang="nb-NO" i="1"/>
              <a:t> </a:t>
            </a:r>
            <a:r>
              <a:rPr lang="nb-NO" i="1" err="1"/>
              <a:t>knowledge</a:t>
            </a:r>
            <a:r>
              <a:rPr lang="nb-NO" i="1"/>
              <a:t>.</a:t>
            </a:r>
            <a:r>
              <a:rPr lang="nb-NO" i="0"/>
              <a:t> </a:t>
            </a:r>
            <a:r>
              <a:rPr lang="nb-NO" i="0" err="1"/>
              <a:t>But</a:t>
            </a:r>
            <a:r>
              <a:rPr lang="nb-NO" i="0"/>
              <a:t> Open Science has </a:t>
            </a:r>
            <a:r>
              <a:rPr lang="nb-NO" i="0" err="1"/>
              <a:t>the</a:t>
            </a:r>
            <a:r>
              <a:rPr lang="nb-NO" i="0"/>
              <a:t> motto «As </a:t>
            </a:r>
            <a:r>
              <a:rPr lang="nb-NO" i="0" err="1"/>
              <a:t>open</a:t>
            </a:r>
            <a:r>
              <a:rPr lang="nb-NO" i="0"/>
              <a:t> as </a:t>
            </a:r>
            <a:r>
              <a:rPr lang="nb-NO" i="0" err="1"/>
              <a:t>possible</a:t>
            </a:r>
            <a:r>
              <a:rPr lang="nb-NO" i="0"/>
              <a:t>, as </a:t>
            </a:r>
            <a:r>
              <a:rPr lang="nb-NO" i="0" err="1"/>
              <a:t>closed</a:t>
            </a:r>
            <a:r>
              <a:rPr lang="nb-NO" i="0"/>
              <a:t> as </a:t>
            </a:r>
            <a:r>
              <a:rPr lang="nb-NO" i="0" err="1"/>
              <a:t>necessary</a:t>
            </a:r>
            <a:r>
              <a:rPr lang="nb-NO" i="0"/>
              <a:t>», and </a:t>
            </a:r>
            <a:r>
              <a:rPr lang="nb-NO" i="0" err="1"/>
              <a:t>emphasizes</a:t>
            </a:r>
            <a:r>
              <a:rPr lang="nb-NO" i="0"/>
              <a:t> </a:t>
            </a:r>
            <a:r>
              <a:rPr lang="nb-NO" i="0" err="1"/>
              <a:t>responsible</a:t>
            </a:r>
            <a:r>
              <a:rPr lang="nb-NO" i="0"/>
              <a:t> and </a:t>
            </a:r>
            <a:r>
              <a:rPr lang="nb-NO" i="0" err="1"/>
              <a:t>ethical</a:t>
            </a:r>
            <a:r>
              <a:rPr lang="nb-NO" i="0"/>
              <a:t> </a:t>
            </a:r>
            <a:r>
              <a:rPr lang="nb-NO" i="0" err="1"/>
              <a:t>research</a:t>
            </a:r>
            <a:r>
              <a:rPr lang="nb-NO" i="0"/>
              <a:t>, and </a:t>
            </a:r>
            <a:r>
              <a:rPr lang="nb-NO" i="0" err="1"/>
              <a:t>the</a:t>
            </a:r>
            <a:r>
              <a:rPr lang="nb-NO" i="0"/>
              <a:t> </a:t>
            </a:r>
            <a:r>
              <a:rPr lang="nb-NO" i="0" err="1"/>
              <a:t>balancing</a:t>
            </a:r>
            <a:r>
              <a:rPr lang="nb-NO" i="0"/>
              <a:t> </a:t>
            </a:r>
            <a:r>
              <a:rPr lang="nb-NO" i="0" err="1"/>
              <a:t>of</a:t>
            </a:r>
            <a:r>
              <a:rPr lang="nb-NO" i="0"/>
              <a:t> different </a:t>
            </a:r>
            <a:r>
              <a:rPr lang="nb-NO" i="0" err="1"/>
              <a:t>concerns</a:t>
            </a:r>
            <a:r>
              <a:rPr lang="nb-NO" i="0"/>
              <a:t>. This is in line </a:t>
            </a:r>
            <a:r>
              <a:rPr lang="nb-NO" i="0" err="1"/>
              <a:t>with</a:t>
            </a:r>
            <a:r>
              <a:rPr lang="nb-NO" i="0"/>
              <a:t> </a:t>
            </a:r>
            <a:r>
              <a:rPr lang="nb-NO" i="0" err="1"/>
              <a:t>NTNU’s</a:t>
            </a:r>
            <a:r>
              <a:rPr lang="nb-NO" i="0"/>
              <a:t> «Knowledge for a </a:t>
            </a:r>
            <a:r>
              <a:rPr lang="nb-NO" i="0" err="1"/>
              <a:t>better</a:t>
            </a:r>
            <a:r>
              <a:rPr lang="nb-NO" i="0"/>
              <a:t> </a:t>
            </a:r>
            <a:r>
              <a:rPr lang="nb-NO" i="0" err="1"/>
              <a:t>world</a:t>
            </a:r>
            <a:r>
              <a:rPr lang="nb-NO" i="0"/>
              <a:t>».</a:t>
            </a:r>
          </a:p>
          <a:p>
            <a:r>
              <a:rPr lang="nb-NO" i="0"/>
              <a:t>NTNU </a:t>
            </a:r>
            <a:r>
              <a:rPr lang="nb-NO" i="0" err="1"/>
              <a:t>would</a:t>
            </a:r>
            <a:r>
              <a:rPr lang="nb-NO" i="0"/>
              <a:t> like to </a:t>
            </a:r>
            <a:r>
              <a:rPr lang="nb-NO" i="0" err="1"/>
              <a:t>highlight</a:t>
            </a:r>
            <a:r>
              <a:rPr lang="nb-NO" i="0"/>
              <a:t> </a:t>
            </a:r>
            <a:r>
              <a:rPr lang="nb-NO" i="0" err="1"/>
              <a:t>four</a:t>
            </a:r>
            <a:r>
              <a:rPr lang="nb-NO" i="0"/>
              <a:t> </a:t>
            </a:r>
            <a:r>
              <a:rPr lang="nb-NO" i="0" err="1"/>
              <a:t>essential</a:t>
            </a:r>
            <a:r>
              <a:rPr lang="nb-NO" i="0"/>
              <a:t> </a:t>
            </a:r>
            <a:r>
              <a:rPr lang="nb-NO" i="0" err="1"/>
              <a:t>values</a:t>
            </a:r>
            <a:r>
              <a:rPr lang="nb-NO" i="0"/>
              <a:t> and ideals as </a:t>
            </a:r>
            <a:r>
              <a:rPr lang="nb-NO" i="0" err="1"/>
              <a:t>the</a:t>
            </a:r>
            <a:r>
              <a:rPr lang="nb-NO" i="0"/>
              <a:t> basis for </a:t>
            </a:r>
            <a:r>
              <a:rPr lang="nb-NO" i="0" err="1"/>
              <a:t>the</a:t>
            </a:r>
            <a:r>
              <a:rPr lang="nb-NO" i="0"/>
              <a:t> </a:t>
            </a:r>
            <a:r>
              <a:rPr lang="nb-NO" i="0" err="1"/>
              <a:t>work</a:t>
            </a:r>
            <a:r>
              <a:rPr lang="nb-NO" i="0"/>
              <a:t> </a:t>
            </a:r>
            <a:r>
              <a:rPr lang="nb-NO" i="0" err="1"/>
              <a:t>with</a:t>
            </a:r>
            <a:r>
              <a:rPr lang="nb-NO" i="0"/>
              <a:t> Open Science:</a:t>
            </a:r>
          </a:p>
          <a:p>
            <a:r>
              <a:rPr lang="nb-NO" i="0"/>
              <a:t>-Collaboration: Research is an </a:t>
            </a:r>
            <a:r>
              <a:rPr lang="nb-NO" i="0" err="1"/>
              <a:t>enterprise</a:t>
            </a:r>
            <a:r>
              <a:rPr lang="nb-NO" i="0"/>
              <a:t> </a:t>
            </a:r>
            <a:r>
              <a:rPr lang="nb-NO" i="0" err="1"/>
              <a:t>based</a:t>
            </a:r>
            <a:r>
              <a:rPr lang="nb-NO" i="0"/>
              <a:t> </a:t>
            </a:r>
            <a:r>
              <a:rPr lang="nb-NO" i="0" err="1"/>
              <a:t>on</a:t>
            </a:r>
            <a:r>
              <a:rPr lang="nb-NO" i="0"/>
              <a:t> </a:t>
            </a:r>
            <a:r>
              <a:rPr lang="nb-NO" i="0" err="1"/>
              <a:t>cooperative</a:t>
            </a:r>
            <a:r>
              <a:rPr lang="nb-NO" i="0"/>
              <a:t> </a:t>
            </a:r>
            <a:r>
              <a:rPr lang="nb-NO" i="0" err="1"/>
              <a:t>work</a:t>
            </a:r>
            <a:r>
              <a:rPr lang="nb-NO" i="0"/>
              <a:t>, and </a:t>
            </a:r>
            <a:r>
              <a:rPr lang="nb-NO" i="0" err="1"/>
              <a:t>builds</a:t>
            </a:r>
            <a:r>
              <a:rPr lang="nb-NO" i="0"/>
              <a:t> </a:t>
            </a:r>
            <a:r>
              <a:rPr lang="nb-NO" i="0" err="1"/>
              <a:t>on</a:t>
            </a:r>
            <a:r>
              <a:rPr lang="nb-NO" i="0"/>
              <a:t> </a:t>
            </a:r>
            <a:r>
              <a:rPr lang="nb-NO" i="0" err="1"/>
              <a:t>knowledge</a:t>
            </a:r>
            <a:r>
              <a:rPr lang="nb-NO" i="0"/>
              <a:t> </a:t>
            </a:r>
            <a:r>
              <a:rPr lang="nb-NO" i="0" err="1"/>
              <a:t>that</a:t>
            </a:r>
            <a:r>
              <a:rPr lang="nb-NO" i="0"/>
              <a:t> </a:t>
            </a:r>
            <a:r>
              <a:rPr lang="nb-NO" i="0" err="1"/>
              <a:t>others</a:t>
            </a:r>
            <a:r>
              <a:rPr lang="nb-NO" i="0"/>
              <a:t> have </a:t>
            </a:r>
            <a:r>
              <a:rPr lang="nb-NO" i="0" err="1"/>
              <a:t>produced</a:t>
            </a:r>
            <a:endParaRPr lang="nb-NO" i="0"/>
          </a:p>
          <a:p>
            <a:r>
              <a:rPr lang="nb-NO" i="0"/>
              <a:t>-</a:t>
            </a:r>
            <a:r>
              <a:rPr lang="nb-NO" i="0" err="1"/>
              <a:t>Dissemination</a:t>
            </a:r>
            <a:r>
              <a:rPr lang="nb-NO" i="0"/>
              <a:t>: Research output </a:t>
            </a:r>
            <a:r>
              <a:rPr lang="nb-NO" i="0" err="1"/>
              <a:t>should</a:t>
            </a:r>
            <a:r>
              <a:rPr lang="nb-NO" i="0"/>
              <a:t> be </a:t>
            </a:r>
            <a:r>
              <a:rPr lang="nb-NO" i="0" err="1"/>
              <a:t>shared</a:t>
            </a:r>
            <a:r>
              <a:rPr lang="nb-NO" i="0"/>
              <a:t> and </a:t>
            </a:r>
            <a:r>
              <a:rPr lang="nb-NO" i="0" err="1"/>
              <a:t>made</a:t>
            </a:r>
            <a:r>
              <a:rPr lang="nb-NO" i="0"/>
              <a:t> </a:t>
            </a:r>
            <a:r>
              <a:rPr lang="nb-NO" i="0" err="1"/>
              <a:t>accessible</a:t>
            </a:r>
            <a:r>
              <a:rPr lang="nb-NO" i="0"/>
              <a:t>, </a:t>
            </a:r>
            <a:r>
              <a:rPr lang="nb-NO" i="0" err="1"/>
              <a:t>both</a:t>
            </a:r>
            <a:r>
              <a:rPr lang="nb-NO" i="0"/>
              <a:t> for </a:t>
            </a:r>
            <a:r>
              <a:rPr lang="nb-NO" i="0" err="1"/>
              <a:t>other</a:t>
            </a:r>
            <a:r>
              <a:rPr lang="nb-NO" i="0"/>
              <a:t> </a:t>
            </a:r>
            <a:r>
              <a:rPr lang="nb-NO" i="0" err="1"/>
              <a:t>researchers</a:t>
            </a:r>
            <a:r>
              <a:rPr lang="nb-NO" i="0"/>
              <a:t> as </a:t>
            </a:r>
            <a:r>
              <a:rPr lang="nb-NO" i="0" err="1"/>
              <a:t>well</a:t>
            </a:r>
            <a:r>
              <a:rPr lang="nb-NO" i="0"/>
              <a:t> as </a:t>
            </a:r>
            <a:r>
              <a:rPr lang="nb-NO" i="0" err="1"/>
              <a:t>the</a:t>
            </a:r>
            <a:r>
              <a:rPr lang="nb-NO" i="0"/>
              <a:t> rest </a:t>
            </a:r>
            <a:r>
              <a:rPr lang="nb-NO" i="0" err="1"/>
              <a:t>of</a:t>
            </a:r>
            <a:r>
              <a:rPr lang="nb-NO" i="0"/>
              <a:t> </a:t>
            </a:r>
            <a:r>
              <a:rPr lang="nb-NO" i="0" err="1"/>
              <a:t>society</a:t>
            </a:r>
            <a:endParaRPr lang="nb-NO" i="0"/>
          </a:p>
          <a:p>
            <a:r>
              <a:rPr lang="nb-NO" i="0"/>
              <a:t>-</a:t>
            </a:r>
            <a:r>
              <a:rPr lang="nb-NO" i="0" err="1"/>
              <a:t>Transparency</a:t>
            </a:r>
            <a:r>
              <a:rPr lang="nb-NO" i="0"/>
              <a:t>: </a:t>
            </a:r>
            <a:r>
              <a:rPr lang="nb-NO" i="0" err="1"/>
              <a:t>Opening</a:t>
            </a:r>
            <a:r>
              <a:rPr lang="nb-NO" i="0"/>
              <a:t> up </a:t>
            </a:r>
            <a:r>
              <a:rPr lang="nb-NO" i="0" err="1"/>
              <a:t>the</a:t>
            </a:r>
            <a:r>
              <a:rPr lang="nb-NO" i="0"/>
              <a:t> </a:t>
            </a:r>
            <a:r>
              <a:rPr lang="nb-NO" i="0" err="1"/>
              <a:t>reserach</a:t>
            </a:r>
            <a:r>
              <a:rPr lang="nb-NO" i="0"/>
              <a:t> </a:t>
            </a:r>
            <a:r>
              <a:rPr lang="nb-NO" i="0" err="1"/>
              <a:t>process</a:t>
            </a:r>
            <a:r>
              <a:rPr lang="nb-NO" i="0"/>
              <a:t> from </a:t>
            </a:r>
            <a:r>
              <a:rPr lang="nb-NO" i="0" err="1"/>
              <a:t>beginning</a:t>
            </a:r>
            <a:r>
              <a:rPr lang="nb-NO" i="0"/>
              <a:t> to end, </a:t>
            </a:r>
            <a:r>
              <a:rPr lang="nb-NO" i="0" err="1"/>
              <a:t>including</a:t>
            </a:r>
            <a:r>
              <a:rPr lang="nb-NO" i="0"/>
              <a:t> </a:t>
            </a:r>
            <a:r>
              <a:rPr lang="nb-NO" i="0" err="1"/>
              <a:t>methods</a:t>
            </a:r>
            <a:r>
              <a:rPr lang="nb-NO" i="0"/>
              <a:t>, </a:t>
            </a:r>
            <a:r>
              <a:rPr lang="nb-NO" i="0" err="1"/>
              <a:t>procedures</a:t>
            </a:r>
            <a:r>
              <a:rPr lang="nb-NO" i="0"/>
              <a:t>, </a:t>
            </a:r>
            <a:r>
              <a:rPr lang="nb-NO" i="0" err="1"/>
              <a:t>results</a:t>
            </a:r>
            <a:r>
              <a:rPr lang="nb-NO" i="0"/>
              <a:t> and </a:t>
            </a:r>
            <a:r>
              <a:rPr lang="nb-NO" i="0" err="1"/>
              <a:t>ethical</a:t>
            </a:r>
            <a:r>
              <a:rPr lang="nb-NO" i="0"/>
              <a:t> </a:t>
            </a:r>
            <a:r>
              <a:rPr lang="nb-NO" i="0" err="1"/>
              <a:t>considerations</a:t>
            </a:r>
            <a:r>
              <a:rPr lang="nb-NO" i="0"/>
              <a:t>, to </a:t>
            </a:r>
            <a:r>
              <a:rPr lang="nb-NO" i="0" err="1"/>
              <a:t>ensure</a:t>
            </a:r>
            <a:r>
              <a:rPr lang="nb-NO" i="0"/>
              <a:t> </a:t>
            </a:r>
            <a:r>
              <a:rPr lang="nb-NO" i="0" err="1"/>
              <a:t>quality</a:t>
            </a:r>
            <a:r>
              <a:rPr lang="nb-NO" i="0"/>
              <a:t> and </a:t>
            </a:r>
            <a:r>
              <a:rPr lang="nb-NO" i="0" err="1"/>
              <a:t>integrity</a:t>
            </a:r>
            <a:endParaRPr lang="nb-NO" i="0"/>
          </a:p>
          <a:p>
            <a:r>
              <a:rPr lang="nb-NO" i="0"/>
              <a:t>-</a:t>
            </a:r>
            <a:r>
              <a:rPr lang="nb-NO" i="0" err="1"/>
              <a:t>Reproducibility</a:t>
            </a:r>
            <a:r>
              <a:rPr lang="nb-NO" i="0"/>
              <a:t>: Research </a:t>
            </a:r>
            <a:r>
              <a:rPr lang="nb-NO" i="0" err="1"/>
              <a:t>results</a:t>
            </a:r>
            <a:r>
              <a:rPr lang="nb-NO" i="0"/>
              <a:t> </a:t>
            </a:r>
            <a:r>
              <a:rPr lang="nb-NO" i="0" err="1"/>
              <a:t>should</a:t>
            </a:r>
            <a:r>
              <a:rPr lang="nb-NO" i="0"/>
              <a:t> be </a:t>
            </a:r>
            <a:r>
              <a:rPr lang="nb-NO" i="0" err="1"/>
              <a:t>validated</a:t>
            </a:r>
            <a:r>
              <a:rPr lang="nb-NO" i="0"/>
              <a:t> and </a:t>
            </a:r>
            <a:r>
              <a:rPr lang="nb-NO" i="0" err="1"/>
              <a:t>reproduced</a:t>
            </a:r>
            <a:endParaRPr lang="nb-NO" i="0"/>
          </a:p>
          <a:p>
            <a:r>
              <a:rPr lang="nb-NO" i="0"/>
              <a:t>Open Science = Science done right!</a:t>
            </a:r>
          </a:p>
          <a:p>
            <a:endParaRPr lang="nb-NO"/>
          </a:p>
        </p:txBody>
      </p:sp>
      <p:sp>
        <p:nvSpPr>
          <p:cNvPr id="4" name="Plassholder for lysbildenummer 3"/>
          <p:cNvSpPr>
            <a:spLocks noGrp="1"/>
          </p:cNvSpPr>
          <p:nvPr>
            <p:ph type="sldNum" sz="quarter" idx="5"/>
          </p:nvPr>
        </p:nvSpPr>
        <p:spPr/>
        <p:txBody>
          <a:bodyPr/>
          <a:lstStyle/>
          <a:p>
            <a:fld id="{2D6F550F-E1FD-4FCE-BDB6-D169D0563244}" type="slidenum">
              <a:rPr lang="nb-NO" smtClean="0"/>
              <a:t>13</a:t>
            </a:fld>
            <a:endParaRPr lang="nb-NO"/>
          </a:p>
        </p:txBody>
      </p:sp>
    </p:spTree>
    <p:extLst>
      <p:ext uri="{BB962C8B-B14F-4D97-AF65-F5344CB8AC3E}">
        <p14:creationId xmlns:p14="http://schemas.microsoft.com/office/powerpoint/2010/main" val="355121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a:t>Klikk for å redigere tittelstil</a:t>
            </a:r>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14320" y="922492"/>
            <a:ext cx="8229600" cy="36721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8" name="Plassholder for tittel 1">
            <a:extLst>
              <a:ext uri="{FF2B5EF4-FFF2-40B4-BE49-F238E27FC236}">
                <a16:creationId xmlns:a16="http://schemas.microsoft.com/office/drawing/2014/main" id="{1C81586A-D2DD-7947-8C07-6EE6282AF742}"/>
              </a:ext>
            </a:extLst>
          </p:cNvPr>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p>
            <a:r>
              <a:rPr lang="nb-NO"/>
              <a:t>Klikk for å redigere tittelstil</a:t>
            </a: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tel 1">
            <a:extLst>
              <a:ext uri="{FF2B5EF4-FFF2-40B4-BE49-F238E27FC236}">
                <a16:creationId xmlns:a16="http://schemas.microsoft.com/office/drawing/2014/main" id="{AEE93D7A-5A17-EC4F-B9C3-76C226D331B9}"/>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10" name="Plassholder for innhold 3">
            <a:extLst>
              <a:ext uri="{FF2B5EF4-FFF2-40B4-BE49-F238E27FC236}">
                <a16:creationId xmlns:a16="http://schemas.microsoft.com/office/drawing/2014/main" id="{535197FD-69E0-9640-999B-9975263423DC}"/>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5FCFC815-88F1-F54D-931D-DFB06C53CCC1}"/>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
        <p:nvSpPr>
          <p:cNvPr id="12" name="Plassholder for innhold 5">
            <a:extLst>
              <a:ext uri="{FF2B5EF4-FFF2-40B4-BE49-F238E27FC236}">
                <a16:creationId xmlns:a16="http://schemas.microsoft.com/office/drawing/2014/main" id="{09690C63-91BD-DF46-89B9-CE22FFC54125}"/>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tekst 4">
            <a:extLst>
              <a:ext uri="{FF2B5EF4-FFF2-40B4-BE49-F238E27FC236}">
                <a16:creationId xmlns:a16="http://schemas.microsoft.com/office/drawing/2014/main" id="{FC862961-AFCA-7E4D-BB5E-885FA1C594D2}"/>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lysbildenummer 4"/>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lysbildenummer 6"/>
          <p:cNvSpPr>
            <a:spLocks noGrp="1"/>
          </p:cNvSpPr>
          <p:nvPr>
            <p:ph type="sldNum" sz="quarter" idx="12"/>
          </p:nvPr>
        </p:nvSpPr>
        <p:spPr>
          <a:xfrm>
            <a:off x="8185682" y="4767263"/>
            <a:ext cx="501118" cy="273844"/>
          </a:xfrm>
          <a:prstGeom prst="rect">
            <a:avLst/>
          </a:prstGeom>
        </p:spPr>
        <p:txBody>
          <a:bodyPr/>
          <a:lstStyle/>
          <a:p>
            <a:fld id="{91853A39-49B3-554A-AE82-85611CEBD8E3}" type="slidenum">
              <a:rPr lang="nb-NO" smtClean="0"/>
              <a:t>‹#›</a:t>
            </a:fld>
            <a:endParaRPr lang="nb-NO"/>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14320" y="205979"/>
            <a:ext cx="8229600" cy="646331"/>
          </a:xfrm>
          <a:prstGeom prst="rect">
            <a:avLst/>
          </a:prstGeom>
        </p:spPr>
        <p:txBody>
          <a:bodyPr vert="horz" lIns="91440" tIns="45720" rIns="91440" bIns="45720" rtlCol="0" anchor="t" anchorCtr="0">
            <a:spAutoFit/>
          </a:bodyPr>
          <a:lstStyle/>
          <a:p>
            <a:r>
              <a:rPr lang="nb-NO"/>
              <a:t>Klikk for å redigere tittelstil</a:t>
            </a:r>
          </a:p>
        </p:txBody>
      </p:sp>
      <p:sp>
        <p:nvSpPr>
          <p:cNvPr id="3" name="Plassholder for tekst 2"/>
          <p:cNvSpPr>
            <a:spLocks noGrp="1"/>
          </p:cNvSpPr>
          <p:nvPr>
            <p:ph type="body" idx="1"/>
          </p:nvPr>
        </p:nvSpPr>
        <p:spPr>
          <a:xfrm>
            <a:off x="314320" y="946768"/>
            <a:ext cx="8229600" cy="3647855"/>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lysbildenummer 5"/>
          <p:cNvSpPr>
            <a:spLocks noGrp="1"/>
          </p:cNvSpPr>
          <p:nvPr>
            <p:ph type="sldNum" sz="quarter" idx="4"/>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a:latin typeface="Arial"/>
              <a:cs typeface="Arial"/>
            </a:endParaRPr>
          </a:p>
        </p:txBody>
      </p:sp>
      <p:pic>
        <p:nvPicPr>
          <p:cNvPr id="9" name="Bilde 8">
            <a:extLst>
              <a:ext uri="{FF2B5EF4-FFF2-40B4-BE49-F238E27FC236}">
                <a16:creationId xmlns:a16="http://schemas.microsoft.com/office/drawing/2014/main" id="{EC151788-4963-A348-A694-628F9AEA45FA}"/>
              </a:ext>
            </a:extLst>
          </p:cNvPr>
          <p:cNvPicPr>
            <a:picLocks noChangeAspect="1"/>
          </p:cNvPicPr>
          <p:nvPr userDrawn="1"/>
        </p:nvPicPr>
        <p:blipFill>
          <a:blip r:embed="rId13"/>
          <a:stretch>
            <a:fillRect/>
          </a:stretch>
        </p:blipFill>
        <p:spPr>
          <a:xfrm>
            <a:off x="425115" y="4785586"/>
            <a:ext cx="2693470" cy="247457"/>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hyperlink" Target="https://www.ntnu.edu/research/partnership" TargetMode="Externa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hyperlink" Target="https://www.timeshighereducation.com/features/universities-with-biggest-corporate-link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8.xml"/><Relationship Id="rId7" Type="http://schemas.openxmlformats.org/officeDocument/2006/relationships/slide" Target="slide9.xml"/><Relationship Id="rId12"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2.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10.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hyperlink" Target="http://www.ntnu.no/ansatte/oyvind.w.gregersen" TargetMode="External"/><Relationship Id="rId18" Type="http://schemas.microsoft.com/office/2007/relationships/hdphoto" Target="../media/hdphoto4.wdp"/><Relationship Id="rId26" Type="http://schemas.microsoft.com/office/2007/relationships/hdphoto" Target="../media/hdphoto5.wdp"/><Relationship Id="rId39" Type="http://schemas.openxmlformats.org/officeDocument/2006/relationships/image" Target="../media/image52.png"/><Relationship Id="rId3" Type="http://schemas.openxmlformats.org/officeDocument/2006/relationships/image" Target="../media/image39.jpeg"/><Relationship Id="rId21" Type="http://schemas.openxmlformats.org/officeDocument/2006/relationships/hyperlink" Target="https://www.ntnu.no/ansatte/bjorn.haugstad" TargetMode="External"/><Relationship Id="rId34" Type="http://schemas.openxmlformats.org/officeDocument/2006/relationships/image" Target="../media/image48.jpg"/><Relationship Id="rId42" Type="http://schemas.microsoft.com/office/2007/relationships/hdphoto" Target="../media/hdphoto11.wdp"/><Relationship Id="rId7" Type="http://schemas.openxmlformats.org/officeDocument/2006/relationships/image" Target="../media/image41.png"/><Relationship Id="rId12" Type="http://schemas.microsoft.com/office/2007/relationships/hdphoto" Target="../media/hdphoto3.wdp"/><Relationship Id="rId17" Type="http://schemas.openxmlformats.org/officeDocument/2006/relationships/image" Target="../media/image43.jpeg"/><Relationship Id="rId25" Type="http://schemas.openxmlformats.org/officeDocument/2006/relationships/image" Target="../media/image44.jpeg"/><Relationship Id="rId33" Type="http://schemas.microsoft.com/office/2007/relationships/hdphoto" Target="../media/hdphoto8.wdp"/><Relationship Id="rId38" Type="http://schemas.microsoft.com/office/2007/relationships/hdphoto" Target="../media/hdphoto9.wdp"/><Relationship Id="rId2" Type="http://schemas.openxmlformats.org/officeDocument/2006/relationships/image" Target="../media/image38.jpg"/><Relationship Id="rId16" Type="http://schemas.openxmlformats.org/officeDocument/2006/relationships/hyperlink" Target="https://www.ntnu.no/ansatte/ingrid.schjolberg" TargetMode="External"/><Relationship Id="rId20" Type="http://schemas.openxmlformats.org/officeDocument/2006/relationships/hyperlink" Target="https://www.ntnu.edu/employees/hans.stenoien" TargetMode="External"/><Relationship Id="rId29" Type="http://schemas.openxmlformats.org/officeDocument/2006/relationships/image" Target="../media/image46.jpeg"/><Relationship Id="rId41"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hyperlink" Target="https://www.ntnu.edu/employees/annells" TargetMode="External"/><Relationship Id="rId11" Type="http://schemas.openxmlformats.org/officeDocument/2006/relationships/image" Target="../media/image42.jpeg"/><Relationship Id="rId24" Type="http://schemas.openxmlformats.org/officeDocument/2006/relationships/hyperlink" Target="https://innsida.ntnu.no/person/torilh" TargetMode="External"/><Relationship Id="rId32" Type="http://schemas.openxmlformats.org/officeDocument/2006/relationships/image" Target="../media/image47.jpeg"/><Relationship Id="rId37" Type="http://schemas.openxmlformats.org/officeDocument/2006/relationships/image" Target="../media/image51.png"/><Relationship Id="rId40" Type="http://schemas.microsoft.com/office/2007/relationships/hdphoto" Target="../media/hdphoto10.wdp"/><Relationship Id="rId5" Type="http://schemas.openxmlformats.org/officeDocument/2006/relationships/image" Target="../media/image40.png"/><Relationship Id="rId15" Type="http://schemas.openxmlformats.org/officeDocument/2006/relationships/hyperlink" Target="http://www.ntnu.no/ansatte/olav.bolland" TargetMode="External"/><Relationship Id="rId23" Type="http://schemas.openxmlformats.org/officeDocument/2006/relationships/hyperlink" Target="https://www.ntnu.no/ansatte/tor.grande" TargetMode="External"/><Relationship Id="rId28" Type="http://schemas.microsoft.com/office/2007/relationships/hdphoto" Target="../media/hdphoto6.wdp"/><Relationship Id="rId36" Type="http://schemas.openxmlformats.org/officeDocument/2006/relationships/image" Target="../media/image50.jpg"/><Relationship Id="rId10" Type="http://schemas.openxmlformats.org/officeDocument/2006/relationships/hyperlink" Target="http://www.ntnu.edu/employees/anne.k.borresen" TargetMode="External"/><Relationship Id="rId19" Type="http://schemas.openxmlformats.org/officeDocument/2006/relationships/hyperlink" Target="https://www.ntnu.edu/employees/marianne.skjulhaug" TargetMode="External"/><Relationship Id="rId31" Type="http://schemas.openxmlformats.org/officeDocument/2006/relationships/hyperlink" Target="http://www.ntnu.no/ansatte/anne.borg" TargetMode="External"/><Relationship Id="rId44" Type="http://schemas.microsoft.com/office/2007/relationships/hdphoto" Target="../media/hdphoto12.wdp"/><Relationship Id="rId4" Type="http://schemas.microsoft.com/office/2007/relationships/hdphoto" Target="../media/hdphoto1.wdp"/><Relationship Id="rId9" Type="http://schemas.openxmlformats.org/officeDocument/2006/relationships/hyperlink" Target="https://www.ntnu.edu/employees/siri.forsmo" TargetMode="External"/><Relationship Id="rId14" Type="http://schemas.openxmlformats.org/officeDocument/2006/relationships/hyperlink" Target="https://www.ntnu.edu/employees/tine.hestbek" TargetMode="External"/><Relationship Id="rId22" Type="http://schemas.openxmlformats.org/officeDocument/2006/relationships/hyperlink" Target="http://www.ntnu.edu/employees/marit.reitan" TargetMode="External"/><Relationship Id="rId27" Type="http://schemas.openxmlformats.org/officeDocument/2006/relationships/image" Target="../media/image45.jpeg"/><Relationship Id="rId30" Type="http://schemas.microsoft.com/office/2007/relationships/hdphoto" Target="../media/hdphoto7.wdp"/><Relationship Id="rId35" Type="http://schemas.openxmlformats.org/officeDocument/2006/relationships/image" Target="../media/image49.png"/><Relationship Id="rId43"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714EA05B-DC29-9A49-9E07-BD359950FFCC}"/>
              </a:ext>
            </a:extLst>
          </p:cNvPr>
          <p:cNvSpPr/>
          <p:nvPr/>
        </p:nvSpPr>
        <p:spPr>
          <a:xfrm>
            <a:off x="0" y="0"/>
            <a:ext cx="9144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A71F1799-6D83-B042-96E3-C1F8A01F93BE}"/>
              </a:ext>
            </a:extLst>
          </p:cNvPr>
          <p:cNvPicPr>
            <a:picLocks noChangeAspect="1"/>
          </p:cNvPicPr>
          <p:nvPr/>
        </p:nvPicPr>
        <p:blipFill>
          <a:blip r:embed="rId2"/>
          <a:stretch>
            <a:fillRect/>
          </a:stretch>
        </p:blipFill>
        <p:spPr>
          <a:xfrm>
            <a:off x="1868821" y="776739"/>
            <a:ext cx="5406359" cy="504325"/>
          </a:xfrm>
          <a:prstGeom prst="rect">
            <a:avLst/>
          </a:prstGeom>
        </p:spPr>
      </p:pic>
      <p:sp>
        <p:nvSpPr>
          <p:cNvPr id="10" name="Tittel 1">
            <a:extLst>
              <a:ext uri="{FF2B5EF4-FFF2-40B4-BE49-F238E27FC236}">
                <a16:creationId xmlns:a16="http://schemas.microsoft.com/office/drawing/2014/main" id="{226967EA-4EEA-744D-A7DE-B83696A46F8D}"/>
              </a:ext>
            </a:extLst>
          </p:cNvPr>
          <p:cNvSpPr>
            <a:spLocks noGrp="1"/>
          </p:cNvSpPr>
          <p:nvPr>
            <p:ph type="ctrTitle"/>
          </p:nvPr>
        </p:nvSpPr>
        <p:spPr>
          <a:xfrm>
            <a:off x="514956" y="1775798"/>
            <a:ext cx="8114088" cy="646331"/>
          </a:xfrm>
        </p:spPr>
        <p:txBody>
          <a:bodyPr/>
          <a:lstStyle/>
          <a:p>
            <a:pPr algn="ctr"/>
            <a:r>
              <a:rPr lang="nb-NO">
                <a:solidFill>
                  <a:schemeClr val="bg1"/>
                </a:solidFill>
              </a:rPr>
              <a:t>SHORT INTRO</a:t>
            </a:r>
          </a:p>
        </p:txBody>
      </p:sp>
      <p:sp>
        <p:nvSpPr>
          <p:cNvPr id="11" name="TekstSylinder 10">
            <a:extLst>
              <a:ext uri="{FF2B5EF4-FFF2-40B4-BE49-F238E27FC236}">
                <a16:creationId xmlns:a16="http://schemas.microsoft.com/office/drawing/2014/main" id="{EFE39FC5-344B-584E-8213-2E4CE2198EE8}"/>
              </a:ext>
            </a:extLst>
          </p:cNvPr>
          <p:cNvSpPr txBox="1"/>
          <p:nvPr/>
        </p:nvSpPr>
        <p:spPr>
          <a:xfrm>
            <a:off x="3232205" y="3769205"/>
            <a:ext cx="2679590" cy="671787"/>
          </a:xfrm>
          <a:prstGeom prst="rect">
            <a:avLst/>
          </a:prstGeom>
          <a:noFill/>
        </p:spPr>
        <p:txBody>
          <a:bodyPr wrap="square" rtlCol="0">
            <a:spAutoFit/>
          </a:bodyPr>
          <a:lstStyle/>
          <a:p>
            <a:pPr algn="ctr"/>
            <a:r>
              <a:rPr lang="nb-NO" sz="1400">
                <a:solidFill>
                  <a:schemeClr val="bg1"/>
                </a:solidFill>
              </a:rPr>
              <a:t>Trondheim  |  Gjøvik  |  Ålesund</a:t>
            </a:r>
          </a:p>
          <a:p>
            <a:pPr algn="ctr">
              <a:lnSpc>
                <a:spcPct val="200000"/>
              </a:lnSpc>
            </a:pPr>
            <a:r>
              <a:rPr lang="nb-NO" sz="1400">
                <a:solidFill>
                  <a:schemeClr val="bg1"/>
                </a:solidFill>
              </a:rPr>
              <a:t>NTNU Brussels Office</a:t>
            </a:r>
            <a:endParaRPr lang="nb-NO" sz="1400"/>
          </a:p>
        </p:txBody>
      </p:sp>
      <p:pic>
        <p:nvPicPr>
          <p:cNvPr id="15" name="Bilde 14">
            <a:extLst>
              <a:ext uri="{FF2B5EF4-FFF2-40B4-BE49-F238E27FC236}">
                <a16:creationId xmlns:a16="http://schemas.microsoft.com/office/drawing/2014/main" id="{1EF127A3-7BE9-6142-B244-92AFEBA2898E}"/>
              </a:ext>
            </a:extLst>
          </p:cNvPr>
          <p:cNvPicPr>
            <a:picLocks noChangeAspect="1"/>
          </p:cNvPicPr>
          <p:nvPr/>
        </p:nvPicPr>
        <p:blipFill>
          <a:blip r:embed="rId3"/>
          <a:stretch>
            <a:fillRect/>
          </a:stretch>
        </p:blipFill>
        <p:spPr>
          <a:xfrm>
            <a:off x="3583461" y="3320978"/>
            <a:ext cx="1970525" cy="345311"/>
          </a:xfrm>
          <a:prstGeom prst="rect">
            <a:avLst/>
          </a:prstGeom>
        </p:spPr>
      </p:pic>
      <p:sp>
        <p:nvSpPr>
          <p:cNvPr id="17" name="Undertittel 2">
            <a:extLst>
              <a:ext uri="{FF2B5EF4-FFF2-40B4-BE49-F238E27FC236}">
                <a16:creationId xmlns:a16="http://schemas.microsoft.com/office/drawing/2014/main" id="{0C78FF5A-653D-1C47-8E33-B75BC49B2993}"/>
              </a:ext>
            </a:extLst>
          </p:cNvPr>
          <p:cNvSpPr>
            <a:spLocks noGrp="1"/>
          </p:cNvSpPr>
          <p:nvPr>
            <p:ph type="subTitle" idx="1"/>
          </p:nvPr>
        </p:nvSpPr>
        <p:spPr>
          <a:xfrm>
            <a:off x="514956" y="2318766"/>
            <a:ext cx="8114089" cy="598097"/>
          </a:xfrm>
        </p:spPr>
        <p:txBody>
          <a:bodyPr>
            <a:normAutofit/>
          </a:bodyPr>
          <a:lstStyle/>
          <a:p>
            <a:pPr algn="ctr"/>
            <a:r>
              <a:rPr lang="nb-NO">
                <a:solidFill>
                  <a:schemeClr val="bg1">
                    <a:lumMod val="85000"/>
                  </a:schemeClr>
                </a:solidFill>
              </a:rPr>
              <a:t>Knowledge for a </a:t>
            </a:r>
            <a:r>
              <a:rPr lang="nb-NO" err="1">
                <a:solidFill>
                  <a:schemeClr val="bg1">
                    <a:lumMod val="85000"/>
                  </a:schemeClr>
                </a:solidFill>
              </a:rPr>
              <a:t>better</a:t>
            </a:r>
            <a:r>
              <a:rPr lang="nb-NO">
                <a:solidFill>
                  <a:schemeClr val="bg1">
                    <a:lumMod val="85000"/>
                  </a:schemeClr>
                </a:solidFill>
              </a:rPr>
              <a:t> </a:t>
            </a:r>
            <a:r>
              <a:rPr lang="nb-NO" err="1">
                <a:solidFill>
                  <a:schemeClr val="bg1">
                    <a:lumMod val="85000"/>
                  </a:schemeClr>
                </a:solidFill>
              </a:rPr>
              <a:t>world</a:t>
            </a:r>
            <a:endParaRPr lang="nb-NO">
              <a:solidFill>
                <a:schemeClr val="bg1">
                  <a:lumMod val="85000"/>
                </a:schemeClr>
              </a:solidFill>
            </a:endParaRP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700" err="1"/>
              <a:t>NTNU’s</a:t>
            </a:r>
            <a:r>
              <a:rPr lang="nb-NO" sz="2700"/>
              <a:t> </a:t>
            </a:r>
            <a:r>
              <a:rPr lang="nb-NO" sz="2700" err="1"/>
              <a:t>percentage</a:t>
            </a:r>
            <a:r>
              <a:rPr lang="nb-NO" sz="2700"/>
              <a:t> </a:t>
            </a:r>
            <a:r>
              <a:rPr lang="nb-NO" sz="2700" err="1"/>
              <a:t>of</a:t>
            </a:r>
            <a:r>
              <a:rPr lang="nb-NO" sz="2700"/>
              <a:t> </a:t>
            </a:r>
            <a:r>
              <a:rPr lang="nb-NO" sz="2700" err="1"/>
              <a:t>the</a:t>
            </a:r>
            <a:r>
              <a:rPr lang="nb-NO" sz="2700"/>
              <a:t> </a:t>
            </a:r>
            <a:r>
              <a:rPr lang="nb-NO" sz="2700" err="1"/>
              <a:t>sector</a:t>
            </a:r>
            <a:r>
              <a:rPr lang="nb-NO" sz="2700"/>
              <a:t> in 2017</a:t>
            </a:r>
          </a:p>
        </p:txBody>
      </p:sp>
      <p:graphicFrame>
        <p:nvGraphicFramePr>
          <p:cNvPr id="4" name="Diagram 3"/>
          <p:cNvGraphicFramePr>
            <a:graphicFrameLocks/>
          </p:cNvGraphicFramePr>
          <p:nvPr>
            <p:extLst>
              <p:ext uri="{D42A27DB-BD31-4B8C-83A1-F6EECF244321}">
                <p14:modId xmlns:p14="http://schemas.microsoft.com/office/powerpoint/2010/main" val="1963244463"/>
              </p:ext>
            </p:extLst>
          </p:nvPr>
        </p:nvGraphicFramePr>
        <p:xfrm>
          <a:off x="357714" y="982435"/>
          <a:ext cx="6360194" cy="3692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548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49845" y="180709"/>
            <a:ext cx="8080835" cy="994172"/>
          </a:xfrm>
        </p:spPr>
        <p:txBody>
          <a:bodyPr>
            <a:normAutofit/>
          </a:bodyPr>
          <a:lstStyle/>
          <a:p>
            <a:r>
              <a:rPr lang="nb-NO" sz="2700"/>
              <a:t>NTNU </a:t>
            </a:r>
            <a:r>
              <a:rPr lang="nb-NO" sz="2700" err="1"/>
              <a:t>will</a:t>
            </a:r>
            <a:r>
              <a:rPr lang="nb-NO" sz="2700"/>
              <a:t> </a:t>
            </a:r>
            <a:r>
              <a:rPr lang="nb-NO" sz="2700" err="1"/>
              <a:t>actively</a:t>
            </a:r>
            <a:r>
              <a:rPr lang="nb-NO" sz="2700"/>
              <a:t> </a:t>
            </a:r>
            <a:r>
              <a:rPr lang="nb-NO" sz="2700" err="1"/>
              <a:t>contribute</a:t>
            </a:r>
            <a:r>
              <a:rPr lang="nb-NO" sz="2700"/>
              <a:t> to </a:t>
            </a:r>
            <a:r>
              <a:rPr lang="nb-NO" sz="2700" err="1"/>
              <a:t>achieve</a:t>
            </a:r>
            <a:r>
              <a:rPr lang="nb-NO" sz="2700"/>
              <a:t> </a:t>
            </a:r>
            <a:br>
              <a:rPr lang="nb-NO" sz="2700"/>
            </a:br>
            <a:r>
              <a:rPr lang="nb-NO" sz="2700" err="1"/>
              <a:t>the</a:t>
            </a:r>
            <a:r>
              <a:rPr lang="nb-NO" sz="2700"/>
              <a:t> UN </a:t>
            </a:r>
            <a:r>
              <a:rPr lang="nb-NO" sz="2700" err="1"/>
              <a:t>Sustainability</a:t>
            </a:r>
            <a:r>
              <a:rPr lang="nb-NO" sz="2700"/>
              <a:t> Development Goals</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4512" y="1285159"/>
            <a:ext cx="1003681" cy="1003681"/>
          </a:xfr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522" y="1285159"/>
            <a:ext cx="1003680" cy="1003680"/>
          </a:xfrm>
          <a:prstGeom prst="rect">
            <a:avLst/>
          </a:prstGeom>
        </p:spPr>
      </p:pic>
      <p:pic>
        <p:nvPicPr>
          <p:cNvPr id="6" name="Bil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0531" y="1285158"/>
            <a:ext cx="1003681" cy="1003681"/>
          </a:xfrm>
          <a:prstGeom prst="rect">
            <a:avLst/>
          </a:prstGeom>
        </p:spPr>
      </p:pic>
      <p:pic>
        <p:nvPicPr>
          <p:cNvPr id="7" name="Bild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9624" y="1282526"/>
            <a:ext cx="1006313" cy="1006313"/>
          </a:xfrm>
          <a:prstGeom prst="rect">
            <a:avLst/>
          </a:prstGeom>
        </p:spPr>
      </p:pic>
      <p:pic>
        <p:nvPicPr>
          <p:cNvPr id="8" name="Bild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7633" y="1285157"/>
            <a:ext cx="1003681" cy="1003681"/>
          </a:xfrm>
          <a:prstGeom prst="rect">
            <a:avLst/>
          </a:prstGeom>
        </p:spPr>
      </p:pic>
      <p:pic>
        <p:nvPicPr>
          <p:cNvPr id="9" name="Bild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3009" y="1282526"/>
            <a:ext cx="1006314" cy="1006314"/>
          </a:xfrm>
          <a:prstGeom prst="rect">
            <a:avLst/>
          </a:prstGeom>
        </p:spPr>
      </p:pic>
      <p:pic>
        <p:nvPicPr>
          <p:cNvPr id="10" name="Bild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4512" y="2399116"/>
            <a:ext cx="1003681" cy="1003681"/>
          </a:xfrm>
          <a:prstGeom prst="rect">
            <a:avLst/>
          </a:prstGeom>
        </p:spPr>
      </p:pic>
      <p:pic>
        <p:nvPicPr>
          <p:cNvPr id="11" name="Bild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92522" y="2399116"/>
            <a:ext cx="1003682" cy="1003682"/>
          </a:xfrm>
          <a:prstGeom prst="rect">
            <a:avLst/>
          </a:prstGeom>
        </p:spPr>
      </p:pic>
      <p:pic>
        <p:nvPicPr>
          <p:cNvPr id="12" name="Bild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39648" y="2399114"/>
            <a:ext cx="1006313" cy="1006313"/>
          </a:xfrm>
          <a:prstGeom prst="rect">
            <a:avLst/>
          </a:prstGeom>
        </p:spPr>
      </p:pic>
      <p:pic>
        <p:nvPicPr>
          <p:cNvPr id="13" name="Bild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64960" y="2396484"/>
            <a:ext cx="1006313" cy="1006313"/>
          </a:xfrm>
          <a:prstGeom prst="rect">
            <a:avLst/>
          </a:prstGeom>
        </p:spPr>
      </p:pic>
      <p:pic>
        <p:nvPicPr>
          <p:cNvPr id="15" name="Bild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51264" y="2396483"/>
            <a:ext cx="1006314" cy="1006314"/>
          </a:xfrm>
          <a:prstGeom prst="rect">
            <a:avLst/>
          </a:prstGeom>
        </p:spPr>
      </p:pic>
      <p:pic>
        <p:nvPicPr>
          <p:cNvPr id="16" name="Bild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03252" y="2396483"/>
            <a:ext cx="1006314" cy="1006314"/>
          </a:xfrm>
          <a:prstGeom prst="rect">
            <a:avLst/>
          </a:prstGeom>
        </p:spPr>
      </p:pic>
      <p:pic>
        <p:nvPicPr>
          <p:cNvPr id="17" name="Bild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4511" y="3513073"/>
            <a:ext cx="1003681" cy="1003681"/>
          </a:xfrm>
          <a:prstGeom prst="rect">
            <a:avLst/>
          </a:prstGeom>
        </p:spPr>
      </p:pic>
      <p:pic>
        <p:nvPicPr>
          <p:cNvPr id="18" name="Bild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92522" y="3513073"/>
            <a:ext cx="1003681" cy="1003681"/>
          </a:xfrm>
          <a:prstGeom prst="rect">
            <a:avLst/>
          </a:prstGeom>
        </p:spPr>
      </p:pic>
      <p:pic>
        <p:nvPicPr>
          <p:cNvPr id="19" name="Bild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39648" y="3513072"/>
            <a:ext cx="1003681" cy="1003681"/>
          </a:xfrm>
          <a:prstGeom prst="rect">
            <a:avLst/>
          </a:prstGeom>
        </p:spPr>
      </p:pic>
      <p:pic>
        <p:nvPicPr>
          <p:cNvPr id="20" name="Bild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59624" y="3510441"/>
            <a:ext cx="1006313" cy="1006313"/>
          </a:xfrm>
          <a:prstGeom prst="rect">
            <a:avLst/>
          </a:prstGeom>
        </p:spPr>
      </p:pic>
      <p:pic>
        <p:nvPicPr>
          <p:cNvPr id="21" name="Bild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03252" y="3510440"/>
            <a:ext cx="1006314" cy="1006314"/>
          </a:xfrm>
          <a:prstGeom prst="rect">
            <a:avLst/>
          </a:prstGeom>
        </p:spPr>
      </p:pic>
    </p:spTree>
    <p:extLst>
      <p:ext uri="{BB962C8B-B14F-4D97-AF65-F5344CB8AC3E}">
        <p14:creationId xmlns:p14="http://schemas.microsoft.com/office/powerpoint/2010/main" val="162317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7420" y="305973"/>
            <a:ext cx="7886700" cy="656053"/>
          </a:xfrm>
        </p:spPr>
        <p:txBody>
          <a:bodyPr>
            <a:normAutofit/>
          </a:bodyPr>
          <a:lstStyle/>
          <a:p>
            <a:pPr>
              <a:defRPr b="0" i="0"/>
            </a:pPr>
            <a:r>
              <a:rPr lang="x-none" sz="2700"/>
              <a:t>Research</a:t>
            </a:r>
          </a:p>
        </p:txBody>
      </p:sp>
      <p:sp>
        <p:nvSpPr>
          <p:cNvPr id="3" name="Plassholder for innhold 2"/>
          <p:cNvSpPr>
            <a:spLocks noGrp="1"/>
          </p:cNvSpPr>
          <p:nvPr>
            <p:ph idx="1"/>
          </p:nvPr>
        </p:nvSpPr>
        <p:spPr>
          <a:xfrm>
            <a:off x="337420" y="851959"/>
            <a:ext cx="8687708" cy="2204024"/>
          </a:xfrm>
        </p:spPr>
        <p:txBody>
          <a:bodyPr vert="horz" lIns="68580" tIns="34290" rIns="68580" bIns="34290" rtlCol="0" anchor="t">
            <a:noAutofit/>
          </a:bodyPr>
          <a:lstStyle/>
          <a:p>
            <a:pPr marL="170815" indent="-170815">
              <a:defRPr b="0" i="0"/>
            </a:pPr>
            <a:r>
              <a:rPr lang="x-none" sz="1550" dirty="0"/>
              <a:t>Participat</a:t>
            </a:r>
            <a:r>
              <a:rPr lang="en-GB" sz="1550" dirty="0" err="1"/>
              <a:t>ing</a:t>
            </a:r>
            <a:r>
              <a:rPr lang="x-none" sz="1550" dirty="0"/>
              <a:t> in </a:t>
            </a:r>
            <a:r>
              <a:rPr lang="nb-NO" sz="1550" dirty="0"/>
              <a:t>263</a:t>
            </a:r>
            <a:r>
              <a:rPr lang="x-none" sz="1550" dirty="0"/>
              <a:t> Horizon 2020 projects and has </a:t>
            </a:r>
            <a:r>
              <a:rPr lang="nb-NO" sz="1550" dirty="0" err="1"/>
              <a:t>been</a:t>
            </a:r>
            <a:r>
              <a:rPr lang="nb-NO" sz="1550" dirty="0"/>
              <a:t> </a:t>
            </a:r>
            <a:r>
              <a:rPr lang="nb-NO" sz="1550" dirty="0" err="1"/>
              <a:t>awarded</a:t>
            </a:r>
            <a:r>
              <a:rPr lang="nb-NO" sz="1550" dirty="0"/>
              <a:t> 27</a:t>
            </a:r>
            <a:r>
              <a:rPr lang="x-none" sz="1550" dirty="0"/>
              <a:t> ERC grants</a:t>
            </a:r>
            <a:endParaRPr lang="en-US" sz="1550" dirty="0"/>
          </a:p>
          <a:p>
            <a:pPr marL="170815" indent="-170815">
              <a:defRPr b="0" i="0"/>
            </a:pPr>
            <a:r>
              <a:rPr lang="x-none" sz="1550" dirty="0"/>
              <a:t>Granted NOK 800 million from the Horizon 2020 programme.</a:t>
            </a:r>
          </a:p>
          <a:p>
            <a:pPr marL="170974" indent="-170974">
              <a:defRPr b="0" i="0"/>
            </a:pPr>
            <a:r>
              <a:rPr lang="x-none" sz="1575" dirty="0"/>
              <a:t>Is the institution that is awarded the most funding from the Research Council of Norway</a:t>
            </a:r>
          </a:p>
          <a:p>
            <a:pPr marL="170815" indent="-170815">
              <a:defRPr b="0" i="0"/>
            </a:pPr>
            <a:r>
              <a:rPr lang="x-none" sz="1550" dirty="0"/>
              <a:t>Host or partner for 46 major research centres (SFF, SFI, and FME)</a:t>
            </a:r>
          </a:p>
          <a:p>
            <a:pPr marL="170815" indent="-170815">
              <a:defRPr b="0" i="0"/>
            </a:pPr>
            <a:r>
              <a:rPr lang="nb-NO" sz="1550" dirty="0"/>
              <a:t>399</a:t>
            </a:r>
            <a:r>
              <a:rPr lang="x-none" sz="1550" dirty="0"/>
              <a:t> doctoral degrees completed in 202</a:t>
            </a:r>
            <a:r>
              <a:rPr lang="nb-NO" sz="1550" dirty="0"/>
              <a:t>2</a:t>
            </a:r>
          </a:p>
          <a:p>
            <a:pPr marL="170974" indent="-170974">
              <a:defRPr b="0" i="0"/>
            </a:pPr>
            <a:r>
              <a:rPr lang="x-none" sz="1575" dirty="0">
                <a:solidFill>
                  <a:prstClr val="black"/>
                </a:solidFill>
              </a:rPr>
              <a:t>Internal initiatives to develop and recruit top researchers</a:t>
            </a:r>
          </a:p>
          <a:p>
            <a:pPr marL="170974" indent="-170974">
              <a:defRPr b="0" i="0"/>
            </a:pPr>
            <a:r>
              <a:rPr lang="x-none" sz="1575" dirty="0"/>
              <a:t>Strategic research areas and enabling technologies in 2014–2023: </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p:blipFill>
        <p:spPr>
          <a:xfrm>
            <a:off x="378233" y="3341408"/>
            <a:ext cx="827202" cy="1088597"/>
          </a:xfrm>
          <a:prstGeom prst="rect">
            <a:avLst/>
          </a:prstGeom>
        </p:spPr>
      </p:pic>
      <p:pic>
        <p:nvPicPr>
          <p:cNvPr id="18" name="Bilde 4"/>
          <p:cNvPicPr>
            <a:picLocks noChangeAspect="1"/>
          </p:cNvPicPr>
          <p:nvPr/>
        </p:nvPicPr>
        <p:blipFill>
          <a:blip r:embed="rId4">
            <a:extLst>
              <a:ext uri="{28A0092B-C50C-407E-A947-70E740481C1C}">
                <a14:useLocalDpi xmlns:a14="http://schemas.microsoft.com/office/drawing/2010/main" val="0"/>
              </a:ext>
            </a:extLst>
          </a:blip>
          <a:stretch/>
        </p:blipFill>
        <p:spPr>
          <a:xfrm>
            <a:off x="3470963" y="3289651"/>
            <a:ext cx="831702" cy="1088597"/>
          </a:xfrm>
          <a:prstGeom prst="rect">
            <a:avLst/>
          </a:prstGeom>
        </p:spPr>
      </p:pic>
      <p:pic>
        <p:nvPicPr>
          <p:cNvPr id="19" name="Bilde 4"/>
          <p:cNvPicPr>
            <a:picLocks noChangeAspect="1"/>
          </p:cNvPicPr>
          <p:nvPr/>
        </p:nvPicPr>
        <p:blipFill>
          <a:blip r:embed="rId5">
            <a:extLst>
              <a:ext uri="{28A0092B-C50C-407E-A947-70E740481C1C}">
                <a14:useLocalDpi xmlns:a14="http://schemas.microsoft.com/office/drawing/2010/main" val="0"/>
              </a:ext>
            </a:extLst>
          </a:blip>
          <a:stretch/>
        </p:blipFill>
        <p:spPr>
          <a:xfrm>
            <a:off x="2348878" y="3340747"/>
            <a:ext cx="1105853" cy="1088597"/>
          </a:xfrm>
          <a:prstGeom prst="rect">
            <a:avLst/>
          </a:prstGeom>
        </p:spPr>
      </p:pic>
      <p:pic>
        <p:nvPicPr>
          <p:cNvPr id="20" name="Bilde 4"/>
          <p:cNvPicPr>
            <a:picLocks noChangeAspect="1"/>
          </p:cNvPicPr>
          <p:nvPr/>
        </p:nvPicPr>
        <p:blipFill>
          <a:blip r:embed="rId6">
            <a:extLst>
              <a:ext uri="{28A0092B-C50C-407E-A947-70E740481C1C}">
                <a14:useLocalDpi xmlns:a14="http://schemas.microsoft.com/office/drawing/2010/main" val="0"/>
              </a:ext>
            </a:extLst>
          </a:blip>
          <a:stretch/>
        </p:blipFill>
        <p:spPr>
          <a:xfrm>
            <a:off x="1229380" y="3340747"/>
            <a:ext cx="1183005" cy="1088597"/>
          </a:xfrm>
          <a:prstGeom prst="rect">
            <a:avLst/>
          </a:prstGeom>
        </p:spPr>
      </p:pic>
      <p:cxnSp>
        <p:nvCxnSpPr>
          <p:cNvPr id="11" name="Straight Connector 10"/>
          <p:cNvCxnSpPr>
            <a:cxnSpLocks/>
          </p:cNvCxnSpPr>
          <p:nvPr/>
        </p:nvCxnSpPr>
        <p:spPr>
          <a:xfrm>
            <a:off x="4860557" y="3210945"/>
            <a:ext cx="0" cy="1218400"/>
          </a:xfrm>
          <a:prstGeom prst="line">
            <a:avLst/>
          </a:prstGeom>
          <a:ln w="8890"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 name="Text Box 2">
            <a:extLst>
              <a:ext uri="{FF2B5EF4-FFF2-40B4-BE49-F238E27FC236}">
                <a16:creationId xmlns:a16="http://schemas.microsoft.com/office/drawing/2014/main" id="{304B8AAB-9574-47CB-8454-E763E35A9529}"/>
              </a:ext>
            </a:extLst>
          </p:cNvPr>
          <p:cNvSpPr txBox="1">
            <a:spLocks noChangeArrowheads="1"/>
          </p:cNvSpPr>
          <p:nvPr/>
        </p:nvSpPr>
        <p:spPr bwMode="auto">
          <a:xfrm>
            <a:off x="472976" y="4246730"/>
            <a:ext cx="4276795" cy="155675"/>
          </a:xfrm>
          <a:prstGeom prst="rect">
            <a:avLst/>
          </a:prstGeom>
          <a:solidFill>
            <a:srgbClr val="FFFFFF"/>
          </a:solidFill>
          <a:ln w="9525">
            <a:noFill/>
            <a:miter lim="800000"/>
            <a:headEnd/>
            <a:tailEnd/>
          </a:ln>
        </p:spPr>
        <p:txBody>
          <a:bodyPr rot="0" vert="horz" wrap="square" lIns="68580" tIns="34290" rIns="68580" bIns="34290" anchor="t" anchorCtr="0">
            <a:noAutofit/>
          </a:bodyPr>
          <a:lstStyle/>
          <a:p>
            <a:pPr>
              <a:lnSpc>
                <a:spcPct val="107000"/>
              </a:lnSpc>
              <a:spcAft>
                <a:spcPts val="600"/>
              </a:spcAft>
            </a:pPr>
            <a:r>
              <a:rPr lang="en-GB" sz="900" b="1"/>
              <a:t>ENERGY</a:t>
            </a:r>
            <a:r>
              <a:rPr lang="nn-NO" sz="900" b="1"/>
              <a:t>	   </a:t>
            </a:r>
            <a:r>
              <a:rPr lang="en-GB" sz="900" b="1"/>
              <a:t>HEALTH</a:t>
            </a:r>
            <a:r>
              <a:rPr lang="nn-NO" sz="900" b="1"/>
              <a:t>	        </a:t>
            </a:r>
            <a:r>
              <a:rPr lang="en-GB" sz="900" b="1"/>
              <a:t>OCEANS</a:t>
            </a:r>
            <a:r>
              <a:rPr lang="nn-NO" sz="900" b="1"/>
              <a:t>	     </a:t>
            </a:r>
            <a:r>
              <a:rPr lang="en-GB" sz="900" b="1"/>
              <a:t>SUSTAINABILITY</a:t>
            </a:r>
            <a:r>
              <a:rPr lang="nn-NO" sz="900">
                <a:latin typeface="Arial Narrow" panose="020B0606020202030204" pitchFamily="34" charset="0"/>
                <a:ea typeface="Times New Roman" panose="02020603050405020304" pitchFamily="18" charset="0"/>
                <a:cs typeface="Courier New" panose="02070309020205020404" pitchFamily="49"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825">
                <a:latin typeface="Calibri" panose="020F0502020204030204" pitchFamily="34" charset="0"/>
                <a:ea typeface="Calibri" panose="020F0502020204030204" pitchFamily="34" charset="0"/>
                <a:cs typeface="Times New Roman" panose="02020603050405020304" pitchFamily="18" charset="0"/>
              </a:rPr>
              <a:t> </a:t>
            </a:r>
          </a:p>
        </p:txBody>
      </p:sp>
      <p:pic>
        <p:nvPicPr>
          <p:cNvPr id="22" name="Bilde 21">
            <a:extLst>
              <a:ext uri="{FF2B5EF4-FFF2-40B4-BE49-F238E27FC236}">
                <a16:creationId xmlns:a16="http://schemas.microsoft.com/office/drawing/2014/main" id="{0155D9F6-6C47-174A-AA0A-6294E5608C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6044" y="3162542"/>
            <a:ext cx="3045703" cy="1292204"/>
          </a:xfrm>
          <a:prstGeom prst="rect">
            <a:avLst/>
          </a:prstGeom>
        </p:spPr>
      </p:pic>
    </p:spTree>
    <p:extLst>
      <p:ext uri="{BB962C8B-B14F-4D97-AF65-F5344CB8AC3E}">
        <p14:creationId xmlns:p14="http://schemas.microsoft.com/office/powerpoint/2010/main" val="258315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enhet, skilt&#10;&#10;Automatisk generert beskrivelse">
            <a:extLst>
              <a:ext uri="{FF2B5EF4-FFF2-40B4-BE49-F238E27FC236}">
                <a16:creationId xmlns:a16="http://schemas.microsoft.com/office/drawing/2014/main" id="{F3A332BA-DCFC-A24E-BE66-719F7C258BC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54576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89784" y="481926"/>
            <a:ext cx="7886700" cy="994172"/>
          </a:xfrm>
        </p:spPr>
        <p:txBody>
          <a:bodyPr>
            <a:normAutofit/>
          </a:bodyPr>
          <a:lstStyle/>
          <a:p>
            <a:pPr>
              <a:defRPr b="0" i="0"/>
            </a:pPr>
            <a:r>
              <a:rPr lang="2057" sz="2700">
                <a:latin typeface="+mn-lt"/>
              </a:rPr>
              <a:t>Innovation and commercialization</a:t>
            </a:r>
          </a:p>
        </p:txBody>
      </p:sp>
      <p:sp>
        <p:nvSpPr>
          <p:cNvPr id="3" name="Plassholder for innhold 2"/>
          <p:cNvSpPr>
            <a:spLocks noGrp="1"/>
          </p:cNvSpPr>
          <p:nvPr>
            <p:ph idx="1"/>
          </p:nvPr>
        </p:nvSpPr>
        <p:spPr>
          <a:xfrm>
            <a:off x="289784" y="1220800"/>
            <a:ext cx="4656743" cy="3576611"/>
          </a:xfrm>
        </p:spPr>
        <p:txBody>
          <a:bodyPr/>
          <a:lstStyle/>
          <a:p>
            <a:pPr marL="0" indent="0">
              <a:buNone/>
              <a:defRPr b="0" i="0"/>
            </a:pPr>
            <a:r>
              <a:rPr lang="2057" sz="1800"/>
              <a:t>NTNU allocates NOK 10 million for verification of technology each year </a:t>
            </a:r>
            <a:br>
              <a:rPr lang="2057" sz="1800"/>
            </a:br>
            <a:br>
              <a:rPr lang="2057" sz="1800"/>
            </a:br>
            <a:r>
              <a:rPr lang="2057" sz="1800"/>
              <a:t>Establish</a:t>
            </a:r>
            <a:r>
              <a:rPr lang="nb-NO" sz="1800" err="1"/>
              <a:t>ing</a:t>
            </a:r>
            <a:r>
              <a:rPr lang="2057" sz="1800"/>
              <a:t> internal network with 15 innovation positions working with </a:t>
            </a:r>
            <a:br>
              <a:rPr lang="2057" sz="1800"/>
            </a:br>
            <a:r>
              <a:rPr lang="2057" sz="1800"/>
              <a:t>idea search and </a:t>
            </a:r>
            <a:r>
              <a:rPr lang="nb-NO" sz="1800"/>
              <a:t>paving </a:t>
            </a:r>
            <a:r>
              <a:rPr lang="nb-NO" sz="1800" err="1"/>
              <a:t>the</a:t>
            </a:r>
            <a:r>
              <a:rPr lang="nb-NO" sz="1800"/>
              <a:t> </a:t>
            </a:r>
            <a:r>
              <a:rPr lang="nb-NO" sz="1800" err="1"/>
              <a:t>way</a:t>
            </a:r>
            <a:r>
              <a:rPr lang="2057" sz="1800"/>
              <a:t> for development and commercialization of research</a:t>
            </a:r>
            <a:br>
              <a:rPr lang="2057" sz="1800"/>
            </a:br>
            <a:br>
              <a:rPr lang="2057" sz="1800"/>
            </a:br>
            <a:r>
              <a:rPr lang="2057" sz="1800"/>
              <a:t>So far, TTO has raised NOK 1.1 billion in loan capital for spin-offs</a:t>
            </a:r>
            <a:r>
              <a:rPr lang="nb-NO" sz="1800"/>
              <a:t> </a:t>
            </a:r>
            <a:r>
              <a:rPr lang="2057" sz="1800"/>
              <a:t>from NTNU </a:t>
            </a:r>
          </a:p>
        </p:txBody>
      </p:sp>
      <p:pic>
        <p:nvPicPr>
          <p:cNvPr id="4" name="Bilde 3"/>
          <p:cNvPicPr>
            <a:picLocks noChangeAspect="1"/>
          </p:cNvPicPr>
          <p:nvPr/>
        </p:nvPicPr>
        <p:blipFill>
          <a:blip r:embed="rId3"/>
          <a:srcRect t="58771" b="12743"/>
          <a:stretch/>
        </p:blipFill>
        <p:spPr>
          <a:xfrm>
            <a:off x="6953943" y="2738746"/>
            <a:ext cx="2023135" cy="565563"/>
          </a:xfrm>
          <a:prstGeom prst="rect">
            <a:avLst/>
          </a:prstGeom>
        </p:spPr>
      </p:pic>
      <p:pic>
        <p:nvPicPr>
          <p:cNvPr id="5" name="Bilde 4"/>
          <p:cNvPicPr>
            <a:picLocks noChangeAspect="1"/>
          </p:cNvPicPr>
          <p:nvPr/>
        </p:nvPicPr>
        <p:blipFill>
          <a:blip r:embed="rId4"/>
          <a:srcRect t="52612" b="19873"/>
          <a:stretch/>
        </p:blipFill>
        <p:spPr>
          <a:xfrm>
            <a:off x="5028946" y="2747653"/>
            <a:ext cx="1924998" cy="556656"/>
          </a:xfrm>
          <a:prstGeom prst="rect">
            <a:avLst/>
          </a:prstGeom>
        </p:spPr>
      </p:pic>
      <p:pic>
        <p:nvPicPr>
          <p:cNvPr id="6" name="Bilde 5"/>
          <p:cNvPicPr>
            <a:picLocks noChangeAspect="1"/>
          </p:cNvPicPr>
          <p:nvPr/>
        </p:nvPicPr>
        <p:blipFill>
          <a:blip r:embed="rId4"/>
          <a:srcRect b="67508"/>
          <a:stretch/>
        </p:blipFill>
        <p:spPr>
          <a:xfrm>
            <a:off x="5028946" y="1568608"/>
            <a:ext cx="1924998" cy="657356"/>
          </a:xfrm>
          <a:prstGeom prst="rect">
            <a:avLst/>
          </a:prstGeom>
        </p:spPr>
      </p:pic>
      <p:pic>
        <p:nvPicPr>
          <p:cNvPr id="7" name="Bilde 6"/>
          <p:cNvPicPr>
            <a:picLocks noChangeAspect="1"/>
          </p:cNvPicPr>
          <p:nvPr/>
        </p:nvPicPr>
        <p:blipFill>
          <a:blip r:embed="rId3"/>
          <a:srcRect b="68863"/>
          <a:stretch/>
        </p:blipFill>
        <p:spPr>
          <a:xfrm>
            <a:off x="6953944" y="1607773"/>
            <a:ext cx="2023135" cy="618191"/>
          </a:xfrm>
          <a:prstGeom prst="rect">
            <a:avLst/>
          </a:prstGeom>
        </p:spPr>
      </p:pic>
      <p:sp>
        <p:nvSpPr>
          <p:cNvPr id="8" name="TekstSylinder 7"/>
          <p:cNvSpPr txBox="1"/>
          <p:nvPr/>
        </p:nvSpPr>
        <p:spPr>
          <a:xfrm>
            <a:off x="5128065" y="2166510"/>
            <a:ext cx="1481496" cy="323165"/>
          </a:xfrm>
          <a:prstGeom prst="rect">
            <a:avLst/>
          </a:prstGeom>
          <a:noFill/>
        </p:spPr>
        <p:txBody>
          <a:bodyPr wrap="none" rtlCol="0">
            <a:spAutoFit/>
          </a:bodyPr>
          <a:lstStyle/>
          <a:p>
            <a:pPr>
              <a:defRPr b="0" i="0"/>
            </a:pPr>
            <a:r>
              <a:rPr lang="2057" sz="1500"/>
              <a:t>ideas received </a:t>
            </a:r>
          </a:p>
        </p:txBody>
      </p:sp>
      <p:sp>
        <p:nvSpPr>
          <p:cNvPr id="9" name="TekstSylinder 8"/>
          <p:cNvSpPr txBox="1"/>
          <p:nvPr/>
        </p:nvSpPr>
        <p:spPr>
          <a:xfrm>
            <a:off x="5091055" y="3302256"/>
            <a:ext cx="1780469" cy="323165"/>
          </a:xfrm>
          <a:prstGeom prst="rect">
            <a:avLst/>
          </a:prstGeom>
          <a:noFill/>
        </p:spPr>
        <p:txBody>
          <a:bodyPr wrap="square" rtlCol="0">
            <a:spAutoFit/>
          </a:bodyPr>
          <a:lstStyle/>
          <a:p>
            <a:pPr>
              <a:defRPr b="0" i="0"/>
            </a:pPr>
            <a:r>
              <a:rPr lang="2057" sz="1500"/>
              <a:t>patent applications</a:t>
            </a:r>
          </a:p>
        </p:txBody>
      </p:sp>
      <p:sp>
        <p:nvSpPr>
          <p:cNvPr id="10" name="TekstSylinder 9"/>
          <p:cNvSpPr txBox="1"/>
          <p:nvPr/>
        </p:nvSpPr>
        <p:spPr>
          <a:xfrm>
            <a:off x="7104314" y="2166510"/>
            <a:ext cx="908967" cy="323165"/>
          </a:xfrm>
          <a:prstGeom prst="rect">
            <a:avLst/>
          </a:prstGeom>
          <a:noFill/>
        </p:spPr>
        <p:txBody>
          <a:bodyPr wrap="none" rtlCol="0">
            <a:spAutoFit/>
          </a:bodyPr>
          <a:lstStyle/>
          <a:p>
            <a:pPr>
              <a:defRPr b="0" i="0"/>
            </a:pPr>
            <a:r>
              <a:rPr lang="2057" sz="1500"/>
              <a:t>spin-offs</a:t>
            </a:r>
          </a:p>
        </p:txBody>
      </p:sp>
      <p:sp>
        <p:nvSpPr>
          <p:cNvPr id="11" name="TekstSylinder 10"/>
          <p:cNvSpPr txBox="1"/>
          <p:nvPr/>
        </p:nvSpPr>
        <p:spPr>
          <a:xfrm>
            <a:off x="7104313" y="3304309"/>
            <a:ext cx="1856598" cy="323165"/>
          </a:xfrm>
          <a:prstGeom prst="rect">
            <a:avLst/>
          </a:prstGeom>
          <a:noFill/>
        </p:spPr>
        <p:txBody>
          <a:bodyPr wrap="none" rtlCol="0">
            <a:spAutoFit/>
          </a:bodyPr>
          <a:lstStyle/>
          <a:p>
            <a:pPr>
              <a:defRPr b="0" i="0"/>
            </a:pPr>
            <a:r>
              <a:rPr lang="2057" sz="1500"/>
              <a:t>licence agreements</a:t>
            </a:r>
          </a:p>
        </p:txBody>
      </p:sp>
    </p:spTree>
    <p:extLst>
      <p:ext uri="{BB962C8B-B14F-4D97-AF65-F5344CB8AC3E}">
        <p14:creationId xmlns:p14="http://schemas.microsoft.com/office/powerpoint/2010/main" val="1700765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37419" y="433771"/>
            <a:ext cx="7886700" cy="656053"/>
          </a:xfrm>
        </p:spPr>
        <p:txBody>
          <a:bodyPr>
            <a:normAutofit/>
          </a:bodyPr>
          <a:lstStyle/>
          <a:p>
            <a:pPr>
              <a:defRPr b="0" i="0"/>
            </a:pPr>
            <a:r>
              <a:rPr lang="2057" sz="2700"/>
              <a:t>Collaboration with the working world</a:t>
            </a:r>
          </a:p>
        </p:txBody>
      </p:sp>
      <p:sp>
        <p:nvSpPr>
          <p:cNvPr id="3" name="Plassholder for innhold 2"/>
          <p:cNvSpPr>
            <a:spLocks noGrp="1"/>
          </p:cNvSpPr>
          <p:nvPr>
            <p:ph idx="1"/>
          </p:nvPr>
        </p:nvSpPr>
        <p:spPr>
          <a:xfrm>
            <a:off x="337420" y="1163636"/>
            <a:ext cx="8501780" cy="3267875"/>
          </a:xfrm>
        </p:spPr>
        <p:txBody>
          <a:bodyPr>
            <a:noAutofit/>
          </a:bodyPr>
          <a:lstStyle/>
          <a:p>
            <a:pPr>
              <a:defRPr b="0" i="0"/>
            </a:pPr>
            <a:r>
              <a:rPr lang="2057" sz="1575"/>
              <a:t>Wide-ranging collaboration in education (internships, business networks, etc)</a:t>
            </a:r>
          </a:p>
          <a:p>
            <a:pPr>
              <a:defRPr b="0" i="0"/>
            </a:pPr>
            <a:r>
              <a:rPr lang="2057" sz="1575"/>
              <a:t>Almost 8% of NTNU’s external income comes from business and industry</a:t>
            </a:r>
          </a:p>
          <a:p>
            <a:pPr>
              <a:defRPr b="0" i="0"/>
            </a:pPr>
            <a:r>
              <a:rPr lang="2057" sz="1575"/>
              <a:t>In 2005–2015, NTNU collaborated with business and industry in more than 10 000 projects. </a:t>
            </a:r>
            <a:br>
              <a:rPr lang="2057" sz="1575"/>
            </a:br>
            <a:r>
              <a:rPr lang="2057" sz="1575"/>
              <a:t>This included some 1 200 Norwegian and 760 international companies</a:t>
            </a:r>
          </a:p>
          <a:p>
            <a:pPr>
              <a:defRPr b="0" i="0"/>
            </a:pPr>
            <a:r>
              <a:rPr lang="2057" sz="1575"/>
              <a:t>Close collaboration with SINTEF, ranked as No. 1 in the world in the Times Higher Education ranking</a:t>
            </a:r>
          </a:p>
          <a:p>
            <a:pPr>
              <a:defRPr b="0" i="0"/>
            </a:pPr>
            <a:r>
              <a:rPr lang="2057" sz="1575"/>
              <a:t>88 industrial PhDs and 9 public-sector PhD projects</a:t>
            </a:r>
          </a:p>
          <a:p>
            <a:pPr>
              <a:defRPr b="0" i="0"/>
            </a:pPr>
            <a:r>
              <a:rPr lang="2057" sz="1575"/>
              <a:t>Participates in 6 Norwegian Centres of Expertise, 2 Global Centres of Expertise and 2 European Knowledge and Innovation Communities (KICs) </a:t>
            </a:r>
          </a:p>
          <a:p>
            <a:pPr>
              <a:defRPr b="0" i="0"/>
            </a:pPr>
            <a:r>
              <a:rPr lang="2057" sz="1575"/>
              <a:t>University Hospital, University Schools and University Municipality </a:t>
            </a:r>
          </a:p>
        </p:txBody>
      </p:sp>
    </p:spTree>
    <p:extLst>
      <p:ext uri="{BB962C8B-B14F-4D97-AF65-F5344CB8AC3E}">
        <p14:creationId xmlns:p14="http://schemas.microsoft.com/office/powerpoint/2010/main" val="235650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89866" y="465300"/>
            <a:ext cx="906358" cy="646331"/>
          </a:xfrm>
        </p:spPr>
        <p:txBody>
          <a:bodyPr/>
          <a:lstStyle/>
          <a:p>
            <a:r>
              <a:rPr lang="nb-NO" sz="3000" b="0"/>
              <a:t>and</a:t>
            </a:r>
            <a:r>
              <a:rPr lang="nb-NO"/>
              <a:t> </a:t>
            </a:r>
          </a:p>
        </p:txBody>
      </p:sp>
      <p:pic>
        <p:nvPicPr>
          <p:cNvPr id="4" name="Plassholder for innhold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 r="-4435" b="29900"/>
          <a:stretch/>
        </p:blipFill>
        <p:spPr>
          <a:xfrm>
            <a:off x="492176" y="668995"/>
            <a:ext cx="1933799" cy="357966"/>
          </a:xfrm>
          <a:prstGeom prst="rect">
            <a:avLst/>
          </a:prstGeom>
        </p:spPr>
      </p:pic>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9095" y="598962"/>
            <a:ext cx="2004583" cy="413478"/>
          </a:xfrm>
          <a:prstGeom prst="rect">
            <a:avLst/>
          </a:prstGeom>
        </p:spPr>
      </p:pic>
      <p:sp>
        <p:nvSpPr>
          <p:cNvPr id="6" name="TekstSylinder 5"/>
          <p:cNvSpPr txBox="1"/>
          <p:nvPr/>
        </p:nvSpPr>
        <p:spPr>
          <a:xfrm>
            <a:off x="381177" y="1307811"/>
            <a:ext cx="4772545" cy="3200876"/>
          </a:xfrm>
          <a:prstGeom prst="rect">
            <a:avLst/>
          </a:prstGeom>
          <a:noFill/>
        </p:spPr>
        <p:txBody>
          <a:bodyPr wrap="square" rtlCol="0">
            <a:spAutoFit/>
          </a:bodyPr>
          <a:lstStyle/>
          <a:p>
            <a:pPr>
              <a:spcAft>
                <a:spcPts val="750"/>
              </a:spcAft>
            </a:pPr>
            <a:r>
              <a:rPr lang="nb-NO" sz="1350"/>
              <a:t>The </a:t>
            </a:r>
            <a:r>
              <a:rPr lang="nb-NO" sz="1350" err="1"/>
              <a:t>collaboration</a:t>
            </a:r>
            <a:r>
              <a:rPr lang="nb-NO" sz="1350"/>
              <a:t> </a:t>
            </a:r>
            <a:r>
              <a:rPr lang="nb-NO" sz="1350" err="1"/>
              <a:t>was</a:t>
            </a:r>
            <a:r>
              <a:rPr lang="nb-NO" sz="1350"/>
              <a:t> </a:t>
            </a:r>
            <a:r>
              <a:rPr lang="nb-NO" sz="1350" err="1"/>
              <a:t>ranked</a:t>
            </a:r>
            <a:r>
              <a:rPr lang="nb-NO" sz="1350"/>
              <a:t> as #1 in </a:t>
            </a:r>
            <a:r>
              <a:rPr lang="nb-NO" sz="1350" err="1"/>
              <a:t>the</a:t>
            </a:r>
            <a:r>
              <a:rPr lang="nb-NO" sz="1350"/>
              <a:t> </a:t>
            </a:r>
            <a:r>
              <a:rPr lang="nb-NO" sz="1350" err="1"/>
              <a:t>world</a:t>
            </a:r>
            <a:r>
              <a:rPr lang="nb-NO" sz="1350"/>
              <a:t> (THE)</a:t>
            </a:r>
          </a:p>
          <a:p>
            <a:pPr>
              <a:spcAft>
                <a:spcPts val="750"/>
              </a:spcAft>
            </a:pPr>
            <a:r>
              <a:rPr lang="nb-NO" sz="1350" err="1"/>
              <a:t>Daily</a:t>
            </a:r>
            <a:r>
              <a:rPr lang="nb-NO" sz="1350"/>
              <a:t> </a:t>
            </a:r>
            <a:r>
              <a:rPr lang="nb-NO" sz="1350" err="1"/>
              <a:t>collaboration</a:t>
            </a:r>
            <a:r>
              <a:rPr lang="nb-NO" sz="1350"/>
              <a:t> in 27 SFI, FME og </a:t>
            </a:r>
            <a:r>
              <a:rPr lang="nb-NO" sz="1350" err="1"/>
              <a:t>SFF’s</a:t>
            </a:r>
            <a:r>
              <a:rPr lang="nb-NO" sz="1350"/>
              <a:t> and </a:t>
            </a:r>
            <a:br>
              <a:rPr lang="nb-NO" sz="1350"/>
            </a:br>
            <a:r>
              <a:rPr lang="nb-NO" sz="1350"/>
              <a:t>23 Gemini-</a:t>
            </a:r>
            <a:r>
              <a:rPr lang="nb-NO" sz="1350" err="1"/>
              <a:t>centres</a:t>
            </a:r>
            <a:r>
              <a:rPr lang="nb-NO" sz="1350"/>
              <a:t>, </a:t>
            </a:r>
            <a:r>
              <a:rPr lang="nb-NO" sz="1350" err="1"/>
              <a:t>including</a:t>
            </a:r>
            <a:r>
              <a:rPr lang="nb-NO" sz="1350"/>
              <a:t> more </a:t>
            </a:r>
            <a:r>
              <a:rPr lang="nb-NO" sz="1350" err="1"/>
              <a:t>than</a:t>
            </a:r>
            <a:r>
              <a:rPr lang="nb-NO" sz="1350"/>
              <a:t> 1,000 </a:t>
            </a:r>
            <a:r>
              <a:rPr lang="nb-NO" sz="1350" err="1"/>
              <a:t>employees</a:t>
            </a:r>
            <a:endParaRPr lang="nb-NO" sz="1350"/>
          </a:p>
          <a:p>
            <a:pPr>
              <a:spcAft>
                <a:spcPts val="750"/>
              </a:spcAft>
            </a:pPr>
            <a:r>
              <a:rPr lang="nb-NO" sz="1350"/>
              <a:t>Collaboration in 18 H2020 </a:t>
            </a:r>
            <a:r>
              <a:rPr lang="nb-NO" sz="1350" err="1"/>
              <a:t>projects</a:t>
            </a:r>
            <a:r>
              <a:rPr lang="nb-NO" sz="1350"/>
              <a:t> </a:t>
            </a:r>
            <a:r>
              <a:rPr lang="nb-NO" sz="1350" err="1"/>
              <a:t>with</a:t>
            </a:r>
            <a:r>
              <a:rPr lang="nb-NO" sz="1350"/>
              <a:t> more </a:t>
            </a:r>
            <a:r>
              <a:rPr lang="nb-NO" sz="1350" err="1"/>
              <a:t>than</a:t>
            </a:r>
            <a:r>
              <a:rPr lang="nb-NO" sz="1350"/>
              <a:t> 300 links to </a:t>
            </a:r>
            <a:r>
              <a:rPr lang="nb-NO" sz="1350" err="1"/>
              <a:t>project</a:t>
            </a:r>
            <a:r>
              <a:rPr lang="nb-NO" sz="1350"/>
              <a:t> partners </a:t>
            </a:r>
            <a:r>
              <a:rPr lang="nb-NO" sz="1350" err="1"/>
              <a:t>internationally</a:t>
            </a:r>
            <a:endParaRPr lang="nb-NO" sz="1350"/>
          </a:p>
          <a:p>
            <a:pPr>
              <a:spcAft>
                <a:spcPts val="750"/>
              </a:spcAft>
            </a:pPr>
            <a:r>
              <a:rPr lang="nb-NO" sz="1350" err="1"/>
              <a:t>Collaborates</a:t>
            </a:r>
            <a:r>
              <a:rPr lang="nb-NO" sz="1350"/>
              <a:t> </a:t>
            </a:r>
            <a:r>
              <a:rPr lang="nb-NO" sz="1350" err="1"/>
              <a:t>on</a:t>
            </a:r>
            <a:r>
              <a:rPr lang="nb-NO" sz="1350"/>
              <a:t> 200 </a:t>
            </a:r>
            <a:r>
              <a:rPr lang="nb-NO" sz="1350" err="1"/>
              <a:t>laboratories</a:t>
            </a:r>
            <a:endParaRPr lang="nb-NO" sz="1350"/>
          </a:p>
          <a:p>
            <a:pPr>
              <a:spcAft>
                <a:spcPts val="750"/>
              </a:spcAft>
            </a:pPr>
            <a:r>
              <a:rPr lang="nb-NO" sz="1350" err="1"/>
              <a:t>Collaborates</a:t>
            </a:r>
            <a:r>
              <a:rPr lang="nb-NO" sz="1350"/>
              <a:t> </a:t>
            </a:r>
            <a:r>
              <a:rPr lang="nb-NO" sz="1350" err="1"/>
              <a:t>on</a:t>
            </a:r>
            <a:r>
              <a:rPr lang="nb-NO" sz="1350"/>
              <a:t> ECCSEL-ERIC, European </a:t>
            </a:r>
            <a:r>
              <a:rPr lang="nb-NO" sz="1350" err="1"/>
              <a:t>Carbon</a:t>
            </a:r>
            <a:r>
              <a:rPr lang="nb-NO" sz="1350"/>
              <a:t> </a:t>
            </a:r>
            <a:r>
              <a:rPr lang="nb-NO" sz="1350" err="1"/>
              <a:t>Dioxide</a:t>
            </a:r>
            <a:r>
              <a:rPr lang="nb-NO" sz="1350"/>
              <a:t> </a:t>
            </a:r>
            <a:r>
              <a:rPr lang="nb-NO" sz="1350" err="1"/>
              <a:t>Capture</a:t>
            </a:r>
            <a:r>
              <a:rPr lang="nb-NO" sz="1350"/>
              <a:t> and Storage Laboratory </a:t>
            </a:r>
            <a:r>
              <a:rPr lang="nb-NO" sz="1350" err="1"/>
              <a:t>Infrastructure</a:t>
            </a:r>
            <a:r>
              <a:rPr lang="nb-NO" sz="1350"/>
              <a:t> – European Research </a:t>
            </a:r>
            <a:r>
              <a:rPr lang="nb-NO" sz="1350" err="1"/>
              <a:t>Infrastructure</a:t>
            </a:r>
            <a:r>
              <a:rPr lang="nb-NO" sz="1350"/>
              <a:t> </a:t>
            </a:r>
            <a:r>
              <a:rPr lang="nb-NO" sz="1350" err="1"/>
              <a:t>Consortium</a:t>
            </a:r>
            <a:r>
              <a:rPr lang="nb-NO" sz="1350"/>
              <a:t>.</a:t>
            </a:r>
          </a:p>
          <a:p>
            <a:pPr>
              <a:spcAft>
                <a:spcPts val="750"/>
              </a:spcAft>
            </a:pPr>
            <a:r>
              <a:rPr lang="nb-NO" sz="1350"/>
              <a:t>Publishing </a:t>
            </a:r>
            <a:r>
              <a:rPr lang="nb-NO" sz="1350" err="1"/>
              <a:t>scientific</a:t>
            </a:r>
            <a:r>
              <a:rPr lang="nb-NO" sz="1350"/>
              <a:t> </a:t>
            </a:r>
            <a:r>
              <a:rPr lang="nb-NO" sz="1350" err="1"/>
              <a:t>articles</a:t>
            </a:r>
            <a:r>
              <a:rPr lang="nb-NO" sz="1350"/>
              <a:t> </a:t>
            </a:r>
            <a:r>
              <a:rPr lang="nb-NO" sz="1350" err="1"/>
              <a:t>together</a:t>
            </a:r>
            <a:r>
              <a:rPr lang="nb-NO" sz="1350"/>
              <a:t>, </a:t>
            </a:r>
            <a:br>
              <a:rPr lang="nb-NO" sz="1350"/>
            </a:br>
            <a:r>
              <a:rPr lang="nb-NO" sz="1350"/>
              <a:t>1600 </a:t>
            </a:r>
            <a:r>
              <a:rPr lang="nb-NO" sz="1350" err="1"/>
              <a:t>articles</a:t>
            </a:r>
            <a:r>
              <a:rPr lang="nb-NO" sz="1350"/>
              <a:t> in </a:t>
            </a:r>
            <a:r>
              <a:rPr lang="nb-NO" sz="1350" err="1"/>
              <a:t>the</a:t>
            </a:r>
            <a:r>
              <a:rPr lang="nb-NO" sz="1350"/>
              <a:t> </a:t>
            </a:r>
            <a:r>
              <a:rPr lang="nb-NO" sz="1350" err="1"/>
              <a:t>period</a:t>
            </a:r>
            <a:r>
              <a:rPr lang="nb-NO" sz="1350"/>
              <a:t> 2012–2017</a:t>
            </a:r>
          </a:p>
          <a:p>
            <a:endParaRPr lang="nb-NO" sz="1350"/>
          </a:p>
        </p:txBody>
      </p:sp>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1750" y="628121"/>
            <a:ext cx="2733675" cy="2286000"/>
          </a:xfrm>
          <a:prstGeom prst="rect">
            <a:avLst/>
          </a:prstGeom>
        </p:spPr>
      </p:pic>
      <p:sp>
        <p:nvSpPr>
          <p:cNvPr id="9" name="Freeform 16"/>
          <p:cNvSpPr>
            <a:spLocks noEditPoints="1"/>
          </p:cNvSpPr>
          <p:nvPr/>
        </p:nvSpPr>
        <p:spPr bwMode="auto">
          <a:xfrm>
            <a:off x="7079626" y="1170883"/>
            <a:ext cx="210233" cy="171305"/>
          </a:xfrm>
          <a:custGeom>
            <a:avLst/>
            <a:gdLst>
              <a:gd name="T0" fmla="*/ 291 w 522"/>
              <a:gd name="T1" fmla="*/ 188 h 442"/>
              <a:gd name="T2" fmla="*/ 231 w 522"/>
              <a:gd name="T3" fmla="*/ 188 h 442"/>
              <a:gd name="T4" fmla="*/ 231 w 522"/>
              <a:gd name="T5" fmla="*/ 276 h 442"/>
              <a:gd name="T6" fmla="*/ 291 w 522"/>
              <a:gd name="T7" fmla="*/ 276 h 442"/>
              <a:gd name="T8" fmla="*/ 291 w 522"/>
              <a:gd name="T9" fmla="*/ 188 h 442"/>
              <a:gd name="T10" fmla="*/ 156 w 522"/>
              <a:gd name="T11" fmla="*/ 54 h 442"/>
              <a:gd name="T12" fmla="*/ 173 w 522"/>
              <a:gd name="T13" fmla="*/ 37 h 442"/>
              <a:gd name="T14" fmla="*/ 349 w 522"/>
              <a:gd name="T15" fmla="*/ 37 h 442"/>
              <a:gd name="T16" fmla="*/ 366 w 522"/>
              <a:gd name="T17" fmla="*/ 54 h 442"/>
              <a:gd name="T18" fmla="*/ 366 w 522"/>
              <a:gd name="T19" fmla="*/ 54 h 442"/>
              <a:gd name="T20" fmla="*/ 366 w 522"/>
              <a:gd name="T21" fmla="*/ 87 h 442"/>
              <a:gd name="T22" fmla="*/ 156 w 522"/>
              <a:gd name="T23" fmla="*/ 87 h 442"/>
              <a:gd name="T24" fmla="*/ 156 w 522"/>
              <a:gd name="T25" fmla="*/ 54 h 442"/>
              <a:gd name="T26" fmla="*/ 202 w 522"/>
              <a:gd name="T27" fmla="*/ 158 h 442"/>
              <a:gd name="T28" fmla="*/ 321 w 522"/>
              <a:gd name="T29" fmla="*/ 158 h 442"/>
              <a:gd name="T30" fmla="*/ 321 w 522"/>
              <a:gd name="T31" fmla="*/ 206 h 442"/>
              <a:gd name="T32" fmla="*/ 522 w 522"/>
              <a:gd name="T33" fmla="*/ 206 h 442"/>
              <a:gd name="T34" fmla="*/ 522 w 522"/>
              <a:gd name="T35" fmla="*/ 112 h 442"/>
              <a:gd name="T36" fmla="*/ 496 w 522"/>
              <a:gd name="T37" fmla="*/ 87 h 442"/>
              <a:gd name="T38" fmla="*/ 496 w 522"/>
              <a:gd name="T39" fmla="*/ 87 h 442"/>
              <a:gd name="T40" fmla="*/ 403 w 522"/>
              <a:gd name="T41" fmla="*/ 87 h 442"/>
              <a:gd name="T42" fmla="*/ 403 w 522"/>
              <a:gd name="T43" fmla="*/ 54 h 442"/>
              <a:gd name="T44" fmla="*/ 349 w 522"/>
              <a:gd name="T45" fmla="*/ 0 h 442"/>
              <a:gd name="T46" fmla="*/ 173 w 522"/>
              <a:gd name="T47" fmla="*/ 0 h 442"/>
              <a:gd name="T48" fmla="*/ 119 w 522"/>
              <a:gd name="T49" fmla="*/ 54 h 442"/>
              <a:gd name="T50" fmla="*/ 119 w 522"/>
              <a:gd name="T51" fmla="*/ 87 h 442"/>
              <a:gd name="T52" fmla="*/ 26 w 522"/>
              <a:gd name="T53" fmla="*/ 87 h 442"/>
              <a:gd name="T54" fmla="*/ 0 w 522"/>
              <a:gd name="T55" fmla="*/ 112 h 442"/>
              <a:gd name="T56" fmla="*/ 0 w 522"/>
              <a:gd name="T57" fmla="*/ 206 h 442"/>
              <a:gd name="T58" fmla="*/ 202 w 522"/>
              <a:gd name="T59" fmla="*/ 206 h 442"/>
              <a:gd name="T60" fmla="*/ 202 w 522"/>
              <a:gd name="T61" fmla="*/ 158 h 442"/>
              <a:gd name="T62" fmla="*/ 321 w 522"/>
              <a:gd name="T63" fmla="*/ 236 h 442"/>
              <a:gd name="T64" fmla="*/ 321 w 522"/>
              <a:gd name="T65" fmla="*/ 306 h 442"/>
              <a:gd name="T66" fmla="*/ 202 w 522"/>
              <a:gd name="T67" fmla="*/ 306 h 442"/>
              <a:gd name="T68" fmla="*/ 202 w 522"/>
              <a:gd name="T69" fmla="*/ 236 h 442"/>
              <a:gd name="T70" fmla="*/ 1 w 522"/>
              <a:gd name="T71" fmla="*/ 236 h 442"/>
              <a:gd name="T72" fmla="*/ 1 w 522"/>
              <a:gd name="T73" fmla="*/ 442 h 442"/>
              <a:gd name="T74" fmla="*/ 522 w 522"/>
              <a:gd name="T75" fmla="*/ 442 h 442"/>
              <a:gd name="T76" fmla="*/ 522 w 522"/>
              <a:gd name="T77" fmla="*/ 236 h 442"/>
              <a:gd name="T78" fmla="*/ 321 w 522"/>
              <a:gd name="T79" fmla="*/ 23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2" h="442">
                <a:moveTo>
                  <a:pt x="291" y="188"/>
                </a:moveTo>
                <a:cubicBezTo>
                  <a:pt x="231" y="188"/>
                  <a:pt x="231" y="188"/>
                  <a:pt x="231" y="188"/>
                </a:cubicBezTo>
                <a:cubicBezTo>
                  <a:pt x="231" y="276"/>
                  <a:pt x="231" y="276"/>
                  <a:pt x="231" y="276"/>
                </a:cubicBezTo>
                <a:cubicBezTo>
                  <a:pt x="291" y="276"/>
                  <a:pt x="291" y="276"/>
                  <a:pt x="291" y="276"/>
                </a:cubicBezTo>
                <a:cubicBezTo>
                  <a:pt x="291" y="188"/>
                  <a:pt x="291" y="188"/>
                  <a:pt x="291" y="188"/>
                </a:cubicBezTo>
                <a:close/>
                <a:moveTo>
                  <a:pt x="156" y="54"/>
                </a:moveTo>
                <a:cubicBezTo>
                  <a:pt x="156" y="45"/>
                  <a:pt x="164" y="37"/>
                  <a:pt x="173" y="37"/>
                </a:cubicBezTo>
                <a:cubicBezTo>
                  <a:pt x="349" y="37"/>
                  <a:pt x="349" y="37"/>
                  <a:pt x="349" y="37"/>
                </a:cubicBezTo>
                <a:cubicBezTo>
                  <a:pt x="358" y="37"/>
                  <a:pt x="366" y="45"/>
                  <a:pt x="366" y="54"/>
                </a:cubicBezTo>
                <a:cubicBezTo>
                  <a:pt x="366" y="54"/>
                  <a:pt x="366" y="54"/>
                  <a:pt x="366" y="54"/>
                </a:cubicBezTo>
                <a:cubicBezTo>
                  <a:pt x="366" y="87"/>
                  <a:pt x="366" y="87"/>
                  <a:pt x="366" y="87"/>
                </a:cubicBezTo>
                <a:cubicBezTo>
                  <a:pt x="156" y="87"/>
                  <a:pt x="156" y="87"/>
                  <a:pt x="156" y="87"/>
                </a:cubicBezTo>
                <a:lnTo>
                  <a:pt x="156" y="54"/>
                </a:lnTo>
                <a:close/>
                <a:moveTo>
                  <a:pt x="202" y="158"/>
                </a:moveTo>
                <a:cubicBezTo>
                  <a:pt x="321" y="158"/>
                  <a:pt x="321" y="158"/>
                  <a:pt x="321" y="158"/>
                </a:cubicBezTo>
                <a:cubicBezTo>
                  <a:pt x="321" y="206"/>
                  <a:pt x="321" y="206"/>
                  <a:pt x="321" y="206"/>
                </a:cubicBezTo>
                <a:cubicBezTo>
                  <a:pt x="522" y="206"/>
                  <a:pt x="522" y="206"/>
                  <a:pt x="522" y="206"/>
                </a:cubicBezTo>
                <a:cubicBezTo>
                  <a:pt x="522" y="112"/>
                  <a:pt x="522" y="112"/>
                  <a:pt x="522" y="112"/>
                </a:cubicBezTo>
                <a:cubicBezTo>
                  <a:pt x="522" y="98"/>
                  <a:pt x="510" y="86"/>
                  <a:pt x="496" y="87"/>
                </a:cubicBezTo>
                <a:cubicBezTo>
                  <a:pt x="496" y="87"/>
                  <a:pt x="496" y="87"/>
                  <a:pt x="496" y="87"/>
                </a:cubicBezTo>
                <a:cubicBezTo>
                  <a:pt x="403" y="87"/>
                  <a:pt x="403" y="87"/>
                  <a:pt x="403" y="87"/>
                </a:cubicBezTo>
                <a:cubicBezTo>
                  <a:pt x="403" y="54"/>
                  <a:pt x="403" y="54"/>
                  <a:pt x="403" y="54"/>
                </a:cubicBezTo>
                <a:cubicBezTo>
                  <a:pt x="403" y="24"/>
                  <a:pt x="379" y="0"/>
                  <a:pt x="349" y="0"/>
                </a:cubicBezTo>
                <a:cubicBezTo>
                  <a:pt x="173" y="0"/>
                  <a:pt x="173" y="0"/>
                  <a:pt x="173" y="0"/>
                </a:cubicBezTo>
                <a:cubicBezTo>
                  <a:pt x="143" y="0"/>
                  <a:pt x="119" y="24"/>
                  <a:pt x="119" y="54"/>
                </a:cubicBezTo>
                <a:cubicBezTo>
                  <a:pt x="119" y="87"/>
                  <a:pt x="119" y="87"/>
                  <a:pt x="119" y="87"/>
                </a:cubicBezTo>
                <a:cubicBezTo>
                  <a:pt x="26" y="87"/>
                  <a:pt x="26" y="87"/>
                  <a:pt x="26" y="87"/>
                </a:cubicBezTo>
                <a:cubicBezTo>
                  <a:pt x="12" y="86"/>
                  <a:pt x="0" y="98"/>
                  <a:pt x="0" y="112"/>
                </a:cubicBezTo>
                <a:cubicBezTo>
                  <a:pt x="0" y="206"/>
                  <a:pt x="0" y="206"/>
                  <a:pt x="0" y="206"/>
                </a:cubicBezTo>
                <a:cubicBezTo>
                  <a:pt x="202" y="206"/>
                  <a:pt x="202" y="206"/>
                  <a:pt x="202" y="206"/>
                </a:cubicBezTo>
                <a:cubicBezTo>
                  <a:pt x="202" y="158"/>
                  <a:pt x="202" y="158"/>
                  <a:pt x="202" y="158"/>
                </a:cubicBezTo>
                <a:close/>
                <a:moveTo>
                  <a:pt x="321" y="236"/>
                </a:moveTo>
                <a:cubicBezTo>
                  <a:pt x="321" y="306"/>
                  <a:pt x="321" y="306"/>
                  <a:pt x="321" y="306"/>
                </a:cubicBezTo>
                <a:cubicBezTo>
                  <a:pt x="202" y="306"/>
                  <a:pt x="202" y="306"/>
                  <a:pt x="202" y="306"/>
                </a:cubicBezTo>
                <a:cubicBezTo>
                  <a:pt x="202" y="236"/>
                  <a:pt x="202" y="236"/>
                  <a:pt x="202" y="236"/>
                </a:cubicBezTo>
                <a:cubicBezTo>
                  <a:pt x="1" y="236"/>
                  <a:pt x="1" y="236"/>
                  <a:pt x="1" y="236"/>
                </a:cubicBezTo>
                <a:cubicBezTo>
                  <a:pt x="1" y="442"/>
                  <a:pt x="1" y="442"/>
                  <a:pt x="1" y="442"/>
                </a:cubicBezTo>
                <a:cubicBezTo>
                  <a:pt x="522" y="442"/>
                  <a:pt x="522" y="442"/>
                  <a:pt x="522" y="442"/>
                </a:cubicBezTo>
                <a:cubicBezTo>
                  <a:pt x="522" y="236"/>
                  <a:pt x="522" y="236"/>
                  <a:pt x="522" y="236"/>
                </a:cubicBezTo>
                <a:lnTo>
                  <a:pt x="321" y="236"/>
                </a:lnTo>
                <a:close/>
              </a:path>
            </a:pathLst>
          </a:custGeom>
          <a:solidFill>
            <a:schemeClr val="bg1"/>
          </a:solidFill>
          <a:ln>
            <a:noFill/>
          </a:ln>
        </p:spPr>
        <p:txBody>
          <a:bodyPr vert="horz" wrap="square" lIns="25712" tIns="12856" rIns="25712" bIns="12856" numCol="1" anchor="t" anchorCtr="0" compatLnSpc="1">
            <a:prstTxWarp prst="textNoShape">
              <a:avLst/>
            </a:prstTxWarp>
          </a:bodyPr>
          <a:lstStyle/>
          <a:p>
            <a:pPr defTabSz="514222"/>
            <a:endParaRPr lang="nb-NO" sz="1013">
              <a:solidFill>
                <a:prstClr val="white"/>
              </a:solidFill>
            </a:endParaRPr>
          </a:p>
        </p:txBody>
      </p:sp>
      <p:grpSp>
        <p:nvGrpSpPr>
          <p:cNvPr id="10" name="Group 12"/>
          <p:cNvGrpSpPr>
            <a:grpSpLocks noChangeAspect="1"/>
          </p:cNvGrpSpPr>
          <p:nvPr/>
        </p:nvGrpSpPr>
        <p:grpSpPr bwMode="auto">
          <a:xfrm>
            <a:off x="7698057" y="2083619"/>
            <a:ext cx="162000" cy="275922"/>
            <a:chOff x="1763" y="3257"/>
            <a:chExt cx="692" cy="1226"/>
          </a:xfrm>
          <a:solidFill>
            <a:schemeClr val="bg1"/>
          </a:solidFill>
        </p:grpSpPr>
        <p:sp>
          <p:nvSpPr>
            <p:cNvPr id="11" name="Freeform 18"/>
            <p:cNvSpPr>
              <a:spLocks/>
            </p:cNvSpPr>
            <p:nvPr/>
          </p:nvSpPr>
          <p:spPr bwMode="auto">
            <a:xfrm>
              <a:off x="1763" y="3257"/>
              <a:ext cx="692" cy="976"/>
            </a:xfrm>
            <a:custGeom>
              <a:avLst/>
              <a:gdLst>
                <a:gd name="T0" fmla="*/ 290 w 290"/>
                <a:gd name="T1" fmla="*/ 158 h 411"/>
                <a:gd name="T2" fmla="*/ 273 w 290"/>
                <a:gd name="T3" fmla="*/ 215 h 411"/>
                <a:gd name="T4" fmla="*/ 218 w 290"/>
                <a:gd name="T5" fmla="*/ 375 h 411"/>
                <a:gd name="T6" fmla="*/ 216 w 290"/>
                <a:gd name="T7" fmla="*/ 393 h 411"/>
                <a:gd name="T8" fmla="*/ 197 w 290"/>
                <a:gd name="T9" fmla="*/ 411 h 411"/>
                <a:gd name="T10" fmla="*/ 93 w 290"/>
                <a:gd name="T11" fmla="*/ 411 h 411"/>
                <a:gd name="T12" fmla="*/ 74 w 290"/>
                <a:gd name="T13" fmla="*/ 393 h 411"/>
                <a:gd name="T14" fmla="*/ 72 w 290"/>
                <a:gd name="T15" fmla="*/ 375 h 411"/>
                <a:gd name="T16" fmla="*/ 18 w 290"/>
                <a:gd name="T17" fmla="*/ 215 h 411"/>
                <a:gd name="T18" fmla="*/ 0 w 290"/>
                <a:gd name="T19" fmla="*/ 158 h 411"/>
                <a:gd name="T20" fmla="*/ 0 w 290"/>
                <a:gd name="T21" fmla="*/ 145 h 411"/>
                <a:gd name="T22" fmla="*/ 145 w 290"/>
                <a:gd name="T23" fmla="*/ 0 h 411"/>
                <a:gd name="T24" fmla="*/ 290 w 290"/>
                <a:gd name="T25" fmla="*/ 145 h 411"/>
                <a:gd name="T26" fmla="*/ 290 w 290"/>
                <a:gd name="T27" fmla="*/ 15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411">
                  <a:moveTo>
                    <a:pt x="290" y="158"/>
                  </a:moveTo>
                  <a:cubicBezTo>
                    <a:pt x="288" y="178"/>
                    <a:pt x="282" y="197"/>
                    <a:pt x="273" y="215"/>
                  </a:cubicBezTo>
                  <a:cubicBezTo>
                    <a:pt x="272" y="216"/>
                    <a:pt x="218" y="314"/>
                    <a:pt x="218" y="375"/>
                  </a:cubicBezTo>
                  <a:cubicBezTo>
                    <a:pt x="216" y="393"/>
                    <a:pt x="216" y="393"/>
                    <a:pt x="216" y="393"/>
                  </a:cubicBezTo>
                  <a:cubicBezTo>
                    <a:pt x="213" y="405"/>
                    <a:pt x="207" y="411"/>
                    <a:pt x="197" y="411"/>
                  </a:cubicBezTo>
                  <a:cubicBezTo>
                    <a:pt x="93" y="411"/>
                    <a:pt x="93" y="411"/>
                    <a:pt x="93" y="411"/>
                  </a:cubicBezTo>
                  <a:cubicBezTo>
                    <a:pt x="83" y="411"/>
                    <a:pt x="77" y="405"/>
                    <a:pt x="74" y="393"/>
                  </a:cubicBezTo>
                  <a:cubicBezTo>
                    <a:pt x="72" y="375"/>
                    <a:pt x="72" y="375"/>
                    <a:pt x="72" y="375"/>
                  </a:cubicBezTo>
                  <a:cubicBezTo>
                    <a:pt x="72" y="314"/>
                    <a:pt x="18" y="216"/>
                    <a:pt x="18" y="215"/>
                  </a:cubicBezTo>
                  <a:cubicBezTo>
                    <a:pt x="8" y="198"/>
                    <a:pt x="2" y="178"/>
                    <a:pt x="0" y="158"/>
                  </a:cubicBezTo>
                  <a:cubicBezTo>
                    <a:pt x="0" y="145"/>
                    <a:pt x="0" y="145"/>
                    <a:pt x="0" y="145"/>
                  </a:cubicBezTo>
                  <a:cubicBezTo>
                    <a:pt x="0" y="65"/>
                    <a:pt x="65" y="0"/>
                    <a:pt x="145" y="0"/>
                  </a:cubicBezTo>
                  <a:cubicBezTo>
                    <a:pt x="225" y="0"/>
                    <a:pt x="290" y="65"/>
                    <a:pt x="290" y="145"/>
                  </a:cubicBezTo>
                  <a:lnTo>
                    <a:pt x="290"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514222"/>
              <a:endParaRPr lang="nb-NO" sz="1013">
                <a:solidFill>
                  <a:prstClr val="white"/>
                </a:solidFill>
              </a:endParaRPr>
            </a:p>
          </p:txBody>
        </p:sp>
        <p:sp>
          <p:nvSpPr>
            <p:cNvPr id="12" name="Freeform 19"/>
            <p:cNvSpPr>
              <a:spLocks/>
            </p:cNvSpPr>
            <p:nvPr/>
          </p:nvSpPr>
          <p:spPr bwMode="auto">
            <a:xfrm>
              <a:off x="1968" y="4295"/>
              <a:ext cx="281" cy="88"/>
            </a:xfrm>
            <a:custGeom>
              <a:avLst/>
              <a:gdLst>
                <a:gd name="T0" fmla="*/ 0 w 281"/>
                <a:gd name="T1" fmla="*/ 88 h 88"/>
                <a:gd name="T2" fmla="*/ 0 w 281"/>
                <a:gd name="T3" fmla="*/ 0 h 88"/>
                <a:gd name="T4" fmla="*/ 281 w 281"/>
                <a:gd name="T5" fmla="*/ 0 h 88"/>
                <a:gd name="T6" fmla="*/ 281 w 281"/>
                <a:gd name="T7" fmla="*/ 88 h 88"/>
                <a:gd name="T8" fmla="*/ 0 w 281"/>
                <a:gd name="T9" fmla="*/ 88 h 88"/>
                <a:gd name="T10" fmla="*/ 0 w 281"/>
                <a:gd name="T11" fmla="*/ 88 h 88"/>
              </a:gdLst>
              <a:ahLst/>
              <a:cxnLst>
                <a:cxn ang="0">
                  <a:pos x="T0" y="T1"/>
                </a:cxn>
                <a:cxn ang="0">
                  <a:pos x="T2" y="T3"/>
                </a:cxn>
                <a:cxn ang="0">
                  <a:pos x="T4" y="T5"/>
                </a:cxn>
                <a:cxn ang="0">
                  <a:pos x="T6" y="T7"/>
                </a:cxn>
                <a:cxn ang="0">
                  <a:pos x="T8" y="T9"/>
                </a:cxn>
                <a:cxn ang="0">
                  <a:pos x="T10" y="T11"/>
                </a:cxn>
              </a:cxnLst>
              <a:rect l="0" t="0" r="r" b="b"/>
              <a:pathLst>
                <a:path w="281" h="88">
                  <a:moveTo>
                    <a:pt x="0" y="88"/>
                  </a:moveTo>
                  <a:lnTo>
                    <a:pt x="0" y="0"/>
                  </a:lnTo>
                  <a:lnTo>
                    <a:pt x="281" y="0"/>
                  </a:lnTo>
                  <a:lnTo>
                    <a:pt x="281" y="88"/>
                  </a:lnTo>
                  <a:lnTo>
                    <a:pt x="0" y="88"/>
                  </a:lnTo>
                  <a:lnTo>
                    <a:pt x="0" y="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514222"/>
              <a:endParaRPr lang="nb-NO" sz="1013">
                <a:solidFill>
                  <a:prstClr val="white"/>
                </a:solidFill>
              </a:endParaRPr>
            </a:p>
          </p:txBody>
        </p:sp>
        <p:sp>
          <p:nvSpPr>
            <p:cNvPr id="13" name="Freeform 20"/>
            <p:cNvSpPr>
              <a:spLocks/>
            </p:cNvSpPr>
            <p:nvPr/>
          </p:nvSpPr>
          <p:spPr bwMode="auto">
            <a:xfrm>
              <a:off x="2030" y="4433"/>
              <a:ext cx="157" cy="50"/>
            </a:xfrm>
            <a:custGeom>
              <a:avLst/>
              <a:gdLst>
                <a:gd name="T0" fmla="*/ 0 w 157"/>
                <a:gd name="T1" fmla="*/ 50 h 50"/>
                <a:gd name="T2" fmla="*/ 0 w 157"/>
                <a:gd name="T3" fmla="*/ 0 h 50"/>
                <a:gd name="T4" fmla="*/ 157 w 157"/>
                <a:gd name="T5" fmla="*/ 0 h 50"/>
                <a:gd name="T6" fmla="*/ 157 w 157"/>
                <a:gd name="T7" fmla="*/ 50 h 50"/>
                <a:gd name="T8" fmla="*/ 0 w 157"/>
                <a:gd name="T9" fmla="*/ 50 h 50"/>
                <a:gd name="T10" fmla="*/ 0 w 157"/>
                <a:gd name="T11" fmla="*/ 50 h 50"/>
              </a:gdLst>
              <a:ahLst/>
              <a:cxnLst>
                <a:cxn ang="0">
                  <a:pos x="T0" y="T1"/>
                </a:cxn>
                <a:cxn ang="0">
                  <a:pos x="T2" y="T3"/>
                </a:cxn>
                <a:cxn ang="0">
                  <a:pos x="T4" y="T5"/>
                </a:cxn>
                <a:cxn ang="0">
                  <a:pos x="T6" y="T7"/>
                </a:cxn>
                <a:cxn ang="0">
                  <a:pos x="T8" y="T9"/>
                </a:cxn>
                <a:cxn ang="0">
                  <a:pos x="T10" y="T11"/>
                </a:cxn>
              </a:cxnLst>
              <a:rect l="0" t="0" r="r" b="b"/>
              <a:pathLst>
                <a:path w="157" h="50">
                  <a:moveTo>
                    <a:pt x="0" y="50"/>
                  </a:moveTo>
                  <a:lnTo>
                    <a:pt x="0" y="0"/>
                  </a:lnTo>
                  <a:lnTo>
                    <a:pt x="157" y="0"/>
                  </a:lnTo>
                  <a:lnTo>
                    <a:pt x="157" y="50"/>
                  </a:lnTo>
                  <a:lnTo>
                    <a:pt x="0" y="50"/>
                  </a:ln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23" tIns="25712" rIns="51423" bIns="25712" numCol="1" anchor="t" anchorCtr="0" compatLnSpc="1">
              <a:prstTxWarp prst="textNoShape">
                <a:avLst/>
              </a:prstTxWarp>
            </a:bodyPr>
            <a:lstStyle/>
            <a:p>
              <a:pPr defTabSz="514222"/>
              <a:endParaRPr lang="nb-NO" sz="1013">
                <a:solidFill>
                  <a:prstClr val="white"/>
                </a:solidFill>
              </a:endParaRPr>
            </a:p>
          </p:txBody>
        </p:sp>
      </p:grpSp>
      <p:sp>
        <p:nvSpPr>
          <p:cNvPr id="15" name="Freeform 20"/>
          <p:cNvSpPr>
            <a:spLocks noEditPoints="1"/>
          </p:cNvSpPr>
          <p:nvPr/>
        </p:nvSpPr>
        <p:spPr bwMode="auto">
          <a:xfrm>
            <a:off x="6536253" y="2146764"/>
            <a:ext cx="249903" cy="190271"/>
          </a:xfrm>
          <a:custGeom>
            <a:avLst/>
            <a:gdLst>
              <a:gd name="T0" fmla="*/ 375 w 514"/>
              <a:gd name="T1" fmla="*/ 0 h 406"/>
              <a:gd name="T2" fmla="*/ 239 w 514"/>
              <a:gd name="T3" fmla="*/ 41 h 406"/>
              <a:gd name="T4" fmla="*/ 2 w 514"/>
              <a:gd name="T5" fmla="*/ 82 h 406"/>
              <a:gd name="T6" fmla="*/ 35 w 514"/>
              <a:gd name="T7" fmla="*/ 394 h 406"/>
              <a:gd name="T8" fmla="*/ 137 w 514"/>
              <a:gd name="T9" fmla="*/ 332 h 406"/>
              <a:gd name="T10" fmla="*/ 239 w 514"/>
              <a:gd name="T11" fmla="*/ 392 h 406"/>
              <a:gd name="T12" fmla="*/ 274 w 514"/>
              <a:gd name="T13" fmla="*/ 393 h 406"/>
              <a:gd name="T14" fmla="*/ 453 w 514"/>
              <a:gd name="T15" fmla="*/ 363 h 406"/>
              <a:gd name="T16" fmla="*/ 479 w 514"/>
              <a:gd name="T17" fmla="*/ 394 h 406"/>
              <a:gd name="T18" fmla="*/ 514 w 514"/>
              <a:gd name="T19" fmla="*/ 385 h 406"/>
              <a:gd name="T20" fmla="*/ 238 w 514"/>
              <a:gd name="T21" fmla="*/ 334 h 406"/>
              <a:gd name="T22" fmla="*/ 37 w 514"/>
              <a:gd name="T23" fmla="*/ 333 h 406"/>
              <a:gd name="T24" fmla="*/ 137 w 514"/>
              <a:gd name="T25" fmla="*/ 38 h 406"/>
              <a:gd name="T26" fmla="*/ 238 w 514"/>
              <a:gd name="T27" fmla="*/ 96 h 406"/>
              <a:gd name="T28" fmla="*/ 376 w 514"/>
              <a:gd name="T29" fmla="*/ 294 h 406"/>
              <a:gd name="T30" fmla="*/ 301 w 514"/>
              <a:gd name="T31" fmla="*/ 67 h 406"/>
              <a:gd name="T32" fmla="*/ 473 w 514"/>
              <a:gd name="T33" fmla="*/ 91 h 406"/>
              <a:gd name="T34" fmla="*/ 60 w 514"/>
              <a:gd name="T35" fmla="*/ 114 h 406"/>
              <a:gd name="T36" fmla="*/ 139 w 514"/>
              <a:gd name="T37" fmla="*/ 122 h 406"/>
              <a:gd name="T38" fmla="*/ 202 w 514"/>
              <a:gd name="T39" fmla="*/ 137 h 406"/>
              <a:gd name="T40" fmla="*/ 208 w 514"/>
              <a:gd name="T41" fmla="*/ 131 h 406"/>
              <a:gd name="T42" fmla="*/ 60 w 514"/>
              <a:gd name="T43" fmla="*/ 114 h 406"/>
              <a:gd name="T44" fmla="*/ 188 w 514"/>
              <a:gd name="T45" fmla="*/ 193 h 406"/>
              <a:gd name="T46" fmla="*/ 203 w 514"/>
              <a:gd name="T47" fmla="*/ 200 h 406"/>
              <a:gd name="T48" fmla="*/ 220 w 514"/>
              <a:gd name="T49" fmla="*/ 176 h 406"/>
              <a:gd name="T50" fmla="*/ 60 w 514"/>
              <a:gd name="T51" fmla="*/ 177 h 406"/>
              <a:gd name="T52" fmla="*/ 77 w 514"/>
              <a:gd name="T53" fmla="*/ 200 h 406"/>
              <a:gd name="T54" fmla="*/ 75 w 514"/>
              <a:gd name="T55" fmla="*/ 259 h 406"/>
              <a:gd name="T56" fmla="*/ 139 w 514"/>
              <a:gd name="T57" fmla="*/ 247 h 406"/>
              <a:gd name="T58" fmla="*/ 202 w 514"/>
              <a:gd name="T59" fmla="*/ 262 h 406"/>
              <a:gd name="T60" fmla="*/ 208 w 514"/>
              <a:gd name="T61" fmla="*/ 256 h 406"/>
              <a:gd name="T62" fmla="*/ 60 w 514"/>
              <a:gd name="T63" fmla="*/ 239 h 406"/>
              <a:gd name="T64" fmla="*/ 443 w 514"/>
              <a:gd name="T65" fmla="*/ 137 h 406"/>
              <a:gd name="T66" fmla="*/ 317 w 514"/>
              <a:gd name="T67" fmla="*/ 137 h 406"/>
              <a:gd name="T68" fmla="*/ 428 w 514"/>
              <a:gd name="T69" fmla="*/ 130 h 406"/>
              <a:gd name="T70" fmla="*/ 443 w 514"/>
              <a:gd name="T71" fmla="*/ 137 h 406"/>
              <a:gd name="T72" fmla="*/ 300 w 514"/>
              <a:gd name="T73" fmla="*/ 114 h 406"/>
              <a:gd name="T74" fmla="*/ 317 w 514"/>
              <a:gd name="T75" fmla="*/ 200 h 406"/>
              <a:gd name="T76" fmla="*/ 440 w 514"/>
              <a:gd name="T77" fmla="*/ 198 h 406"/>
              <a:gd name="T78" fmla="*/ 443 w 514"/>
              <a:gd name="T79" fmla="*/ 200 h 406"/>
              <a:gd name="T80" fmla="*/ 460 w 514"/>
              <a:gd name="T81" fmla="*/ 176 h 406"/>
              <a:gd name="T82" fmla="*/ 317 w 514"/>
              <a:gd name="T83" fmla="*/ 200 h 406"/>
              <a:gd name="T84" fmla="*/ 300 w 514"/>
              <a:gd name="T85" fmla="*/ 239 h 406"/>
              <a:gd name="T86" fmla="*/ 317 w 514"/>
              <a:gd name="T87" fmla="*/ 262 h 406"/>
              <a:gd name="T88" fmla="*/ 440 w 514"/>
              <a:gd name="T89" fmla="*/ 261 h 406"/>
              <a:gd name="T90" fmla="*/ 443 w 514"/>
              <a:gd name="T91" fmla="*/ 262 h 406"/>
              <a:gd name="T92" fmla="*/ 379 w 514"/>
              <a:gd name="T93" fmla="*/ 21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 h="406">
                <a:moveTo>
                  <a:pt x="512" y="82"/>
                </a:moveTo>
                <a:cubicBezTo>
                  <a:pt x="503" y="66"/>
                  <a:pt x="491" y="53"/>
                  <a:pt x="478" y="41"/>
                </a:cubicBezTo>
                <a:cubicBezTo>
                  <a:pt x="450" y="15"/>
                  <a:pt x="413" y="1"/>
                  <a:pt x="375" y="0"/>
                </a:cubicBezTo>
                <a:cubicBezTo>
                  <a:pt x="338" y="1"/>
                  <a:pt x="301" y="15"/>
                  <a:pt x="274" y="41"/>
                </a:cubicBezTo>
                <a:cubicBezTo>
                  <a:pt x="268" y="47"/>
                  <a:pt x="262" y="53"/>
                  <a:pt x="257" y="59"/>
                </a:cubicBezTo>
                <a:cubicBezTo>
                  <a:pt x="251" y="53"/>
                  <a:pt x="245" y="47"/>
                  <a:pt x="239" y="41"/>
                </a:cubicBezTo>
                <a:cubicBezTo>
                  <a:pt x="211" y="15"/>
                  <a:pt x="175" y="1"/>
                  <a:pt x="137" y="0"/>
                </a:cubicBezTo>
                <a:cubicBezTo>
                  <a:pt x="99" y="1"/>
                  <a:pt x="63" y="15"/>
                  <a:pt x="35" y="41"/>
                </a:cubicBezTo>
                <a:cubicBezTo>
                  <a:pt x="22" y="53"/>
                  <a:pt x="11" y="67"/>
                  <a:pt x="2" y="82"/>
                </a:cubicBezTo>
                <a:cubicBezTo>
                  <a:pt x="0" y="91"/>
                  <a:pt x="0" y="91"/>
                  <a:pt x="0" y="91"/>
                </a:cubicBezTo>
                <a:cubicBezTo>
                  <a:pt x="0" y="385"/>
                  <a:pt x="0" y="385"/>
                  <a:pt x="0" y="385"/>
                </a:cubicBezTo>
                <a:cubicBezTo>
                  <a:pt x="35" y="394"/>
                  <a:pt x="35" y="394"/>
                  <a:pt x="35" y="394"/>
                </a:cubicBezTo>
                <a:cubicBezTo>
                  <a:pt x="35" y="394"/>
                  <a:pt x="35" y="394"/>
                  <a:pt x="35" y="394"/>
                </a:cubicBezTo>
                <a:cubicBezTo>
                  <a:pt x="42" y="382"/>
                  <a:pt x="51" y="371"/>
                  <a:pt x="62" y="361"/>
                </a:cubicBezTo>
                <a:cubicBezTo>
                  <a:pt x="82" y="342"/>
                  <a:pt x="109" y="332"/>
                  <a:pt x="137" y="332"/>
                </a:cubicBezTo>
                <a:cubicBezTo>
                  <a:pt x="170" y="332"/>
                  <a:pt x="196" y="347"/>
                  <a:pt x="214" y="363"/>
                </a:cubicBezTo>
                <a:cubicBezTo>
                  <a:pt x="221" y="370"/>
                  <a:pt x="228" y="377"/>
                  <a:pt x="234" y="385"/>
                </a:cubicBezTo>
                <a:cubicBezTo>
                  <a:pt x="237" y="388"/>
                  <a:pt x="238" y="390"/>
                  <a:pt x="239" y="392"/>
                </a:cubicBezTo>
                <a:cubicBezTo>
                  <a:pt x="240" y="393"/>
                  <a:pt x="240" y="393"/>
                  <a:pt x="240" y="393"/>
                </a:cubicBezTo>
                <a:cubicBezTo>
                  <a:pt x="245" y="403"/>
                  <a:pt x="256" y="406"/>
                  <a:pt x="266" y="401"/>
                </a:cubicBezTo>
                <a:cubicBezTo>
                  <a:pt x="269" y="400"/>
                  <a:pt x="272" y="397"/>
                  <a:pt x="274" y="393"/>
                </a:cubicBezTo>
                <a:cubicBezTo>
                  <a:pt x="281" y="381"/>
                  <a:pt x="290" y="370"/>
                  <a:pt x="301" y="361"/>
                </a:cubicBezTo>
                <a:cubicBezTo>
                  <a:pt x="321" y="342"/>
                  <a:pt x="348" y="332"/>
                  <a:pt x="375" y="332"/>
                </a:cubicBezTo>
                <a:cubicBezTo>
                  <a:pt x="409" y="332"/>
                  <a:pt x="435" y="347"/>
                  <a:pt x="453" y="363"/>
                </a:cubicBezTo>
                <a:cubicBezTo>
                  <a:pt x="460" y="369"/>
                  <a:pt x="467" y="377"/>
                  <a:pt x="473" y="385"/>
                </a:cubicBezTo>
                <a:cubicBezTo>
                  <a:pt x="475" y="388"/>
                  <a:pt x="477" y="390"/>
                  <a:pt x="478" y="392"/>
                </a:cubicBezTo>
                <a:cubicBezTo>
                  <a:pt x="479" y="394"/>
                  <a:pt x="479" y="394"/>
                  <a:pt x="479" y="394"/>
                </a:cubicBezTo>
                <a:cubicBezTo>
                  <a:pt x="479" y="394"/>
                  <a:pt x="479" y="394"/>
                  <a:pt x="479" y="394"/>
                </a:cubicBezTo>
                <a:cubicBezTo>
                  <a:pt x="479" y="394"/>
                  <a:pt x="479" y="394"/>
                  <a:pt x="479" y="394"/>
                </a:cubicBezTo>
                <a:cubicBezTo>
                  <a:pt x="514" y="385"/>
                  <a:pt x="514" y="385"/>
                  <a:pt x="514" y="385"/>
                </a:cubicBezTo>
                <a:cubicBezTo>
                  <a:pt x="514" y="91"/>
                  <a:pt x="514" y="91"/>
                  <a:pt x="514" y="91"/>
                </a:cubicBezTo>
                <a:lnTo>
                  <a:pt x="512" y="82"/>
                </a:lnTo>
                <a:close/>
                <a:moveTo>
                  <a:pt x="238" y="334"/>
                </a:moveTo>
                <a:cubicBezTo>
                  <a:pt x="210" y="309"/>
                  <a:pt x="174" y="294"/>
                  <a:pt x="137" y="294"/>
                </a:cubicBezTo>
                <a:cubicBezTo>
                  <a:pt x="137" y="294"/>
                  <a:pt x="137" y="294"/>
                  <a:pt x="137" y="294"/>
                </a:cubicBezTo>
                <a:cubicBezTo>
                  <a:pt x="100" y="294"/>
                  <a:pt x="64" y="308"/>
                  <a:pt x="37" y="333"/>
                </a:cubicBezTo>
                <a:cubicBezTo>
                  <a:pt x="37" y="96"/>
                  <a:pt x="37" y="96"/>
                  <a:pt x="37" y="96"/>
                </a:cubicBezTo>
                <a:cubicBezTo>
                  <a:pt x="44" y="86"/>
                  <a:pt x="52" y="76"/>
                  <a:pt x="62" y="67"/>
                </a:cubicBezTo>
                <a:cubicBezTo>
                  <a:pt x="82" y="49"/>
                  <a:pt x="109" y="38"/>
                  <a:pt x="137" y="38"/>
                </a:cubicBezTo>
                <a:cubicBezTo>
                  <a:pt x="166" y="38"/>
                  <a:pt x="193" y="49"/>
                  <a:pt x="214" y="69"/>
                </a:cubicBezTo>
                <a:cubicBezTo>
                  <a:pt x="222" y="76"/>
                  <a:pt x="228" y="83"/>
                  <a:pt x="234" y="91"/>
                </a:cubicBezTo>
                <a:cubicBezTo>
                  <a:pt x="236" y="93"/>
                  <a:pt x="237" y="95"/>
                  <a:pt x="238" y="96"/>
                </a:cubicBezTo>
                <a:cubicBezTo>
                  <a:pt x="238" y="334"/>
                  <a:pt x="238" y="334"/>
                  <a:pt x="238" y="334"/>
                </a:cubicBezTo>
                <a:close/>
                <a:moveTo>
                  <a:pt x="477" y="334"/>
                </a:moveTo>
                <a:cubicBezTo>
                  <a:pt x="449" y="309"/>
                  <a:pt x="413" y="294"/>
                  <a:pt x="376" y="294"/>
                </a:cubicBezTo>
                <a:cubicBezTo>
                  <a:pt x="339" y="294"/>
                  <a:pt x="303" y="308"/>
                  <a:pt x="276" y="333"/>
                </a:cubicBezTo>
                <a:cubicBezTo>
                  <a:pt x="276" y="96"/>
                  <a:pt x="276" y="96"/>
                  <a:pt x="276" y="96"/>
                </a:cubicBezTo>
                <a:cubicBezTo>
                  <a:pt x="283" y="86"/>
                  <a:pt x="291" y="76"/>
                  <a:pt x="301" y="67"/>
                </a:cubicBezTo>
                <a:cubicBezTo>
                  <a:pt x="321" y="49"/>
                  <a:pt x="348" y="38"/>
                  <a:pt x="375" y="38"/>
                </a:cubicBezTo>
                <a:cubicBezTo>
                  <a:pt x="409" y="38"/>
                  <a:pt x="435" y="53"/>
                  <a:pt x="453" y="69"/>
                </a:cubicBezTo>
                <a:cubicBezTo>
                  <a:pt x="460" y="76"/>
                  <a:pt x="467" y="83"/>
                  <a:pt x="473" y="91"/>
                </a:cubicBezTo>
                <a:cubicBezTo>
                  <a:pt x="475" y="93"/>
                  <a:pt x="476" y="95"/>
                  <a:pt x="477" y="96"/>
                </a:cubicBezTo>
                <a:lnTo>
                  <a:pt x="477" y="334"/>
                </a:lnTo>
                <a:close/>
                <a:moveTo>
                  <a:pt x="60" y="114"/>
                </a:moveTo>
                <a:cubicBezTo>
                  <a:pt x="75" y="134"/>
                  <a:pt x="75" y="134"/>
                  <a:pt x="75" y="134"/>
                </a:cubicBezTo>
                <a:cubicBezTo>
                  <a:pt x="77" y="137"/>
                  <a:pt x="77" y="137"/>
                  <a:pt x="77" y="137"/>
                </a:cubicBezTo>
                <a:cubicBezTo>
                  <a:pt x="78" y="137"/>
                  <a:pt x="98" y="122"/>
                  <a:pt x="139" y="122"/>
                </a:cubicBezTo>
                <a:cubicBezTo>
                  <a:pt x="156" y="122"/>
                  <a:pt x="172" y="125"/>
                  <a:pt x="188" y="130"/>
                </a:cubicBezTo>
                <a:cubicBezTo>
                  <a:pt x="192" y="132"/>
                  <a:pt x="196" y="134"/>
                  <a:pt x="200" y="136"/>
                </a:cubicBezTo>
                <a:cubicBezTo>
                  <a:pt x="201" y="136"/>
                  <a:pt x="202" y="137"/>
                  <a:pt x="202" y="137"/>
                </a:cubicBezTo>
                <a:cubicBezTo>
                  <a:pt x="203" y="137"/>
                  <a:pt x="203" y="137"/>
                  <a:pt x="203" y="137"/>
                </a:cubicBezTo>
                <a:cubicBezTo>
                  <a:pt x="203" y="137"/>
                  <a:pt x="203" y="137"/>
                  <a:pt x="203" y="137"/>
                </a:cubicBezTo>
                <a:cubicBezTo>
                  <a:pt x="208" y="131"/>
                  <a:pt x="208" y="131"/>
                  <a:pt x="208" y="131"/>
                </a:cubicBezTo>
                <a:cubicBezTo>
                  <a:pt x="220" y="114"/>
                  <a:pt x="220" y="114"/>
                  <a:pt x="220" y="114"/>
                </a:cubicBezTo>
                <a:cubicBezTo>
                  <a:pt x="218" y="113"/>
                  <a:pt x="191" y="93"/>
                  <a:pt x="139" y="93"/>
                </a:cubicBezTo>
                <a:cubicBezTo>
                  <a:pt x="88" y="93"/>
                  <a:pt x="61" y="113"/>
                  <a:pt x="60" y="114"/>
                </a:cubicBezTo>
                <a:close/>
                <a:moveTo>
                  <a:pt x="77" y="200"/>
                </a:moveTo>
                <a:cubicBezTo>
                  <a:pt x="78" y="199"/>
                  <a:pt x="98" y="185"/>
                  <a:pt x="139" y="185"/>
                </a:cubicBezTo>
                <a:cubicBezTo>
                  <a:pt x="156" y="185"/>
                  <a:pt x="172" y="187"/>
                  <a:pt x="188" y="193"/>
                </a:cubicBezTo>
                <a:cubicBezTo>
                  <a:pt x="192" y="194"/>
                  <a:pt x="196" y="196"/>
                  <a:pt x="200" y="198"/>
                </a:cubicBezTo>
                <a:cubicBezTo>
                  <a:pt x="201" y="199"/>
                  <a:pt x="202" y="199"/>
                  <a:pt x="203" y="200"/>
                </a:cubicBezTo>
                <a:cubicBezTo>
                  <a:pt x="203" y="200"/>
                  <a:pt x="203" y="200"/>
                  <a:pt x="203" y="200"/>
                </a:cubicBezTo>
                <a:cubicBezTo>
                  <a:pt x="203" y="200"/>
                  <a:pt x="203" y="200"/>
                  <a:pt x="203" y="200"/>
                </a:cubicBezTo>
                <a:cubicBezTo>
                  <a:pt x="208" y="193"/>
                  <a:pt x="208" y="193"/>
                  <a:pt x="208" y="193"/>
                </a:cubicBezTo>
                <a:cubicBezTo>
                  <a:pt x="220" y="176"/>
                  <a:pt x="220" y="176"/>
                  <a:pt x="220" y="176"/>
                </a:cubicBezTo>
                <a:cubicBezTo>
                  <a:pt x="220" y="176"/>
                  <a:pt x="220" y="176"/>
                  <a:pt x="220" y="176"/>
                </a:cubicBezTo>
                <a:cubicBezTo>
                  <a:pt x="218" y="175"/>
                  <a:pt x="191" y="156"/>
                  <a:pt x="139" y="156"/>
                </a:cubicBezTo>
                <a:cubicBezTo>
                  <a:pt x="88" y="156"/>
                  <a:pt x="61" y="175"/>
                  <a:pt x="60" y="177"/>
                </a:cubicBezTo>
                <a:cubicBezTo>
                  <a:pt x="77" y="200"/>
                  <a:pt x="77" y="200"/>
                  <a:pt x="77" y="200"/>
                </a:cubicBezTo>
                <a:cubicBezTo>
                  <a:pt x="75" y="197"/>
                  <a:pt x="75" y="197"/>
                  <a:pt x="75" y="197"/>
                </a:cubicBezTo>
                <a:lnTo>
                  <a:pt x="77" y="200"/>
                </a:lnTo>
                <a:close/>
                <a:moveTo>
                  <a:pt x="60" y="239"/>
                </a:moveTo>
                <a:cubicBezTo>
                  <a:pt x="76" y="260"/>
                  <a:pt x="76" y="260"/>
                  <a:pt x="76" y="260"/>
                </a:cubicBezTo>
                <a:cubicBezTo>
                  <a:pt x="75" y="259"/>
                  <a:pt x="75" y="259"/>
                  <a:pt x="75" y="259"/>
                </a:cubicBezTo>
                <a:cubicBezTo>
                  <a:pt x="77" y="262"/>
                  <a:pt x="77" y="262"/>
                  <a:pt x="77" y="262"/>
                </a:cubicBezTo>
                <a:cubicBezTo>
                  <a:pt x="77" y="262"/>
                  <a:pt x="77" y="262"/>
                  <a:pt x="77" y="262"/>
                </a:cubicBezTo>
                <a:cubicBezTo>
                  <a:pt x="79" y="261"/>
                  <a:pt x="99" y="247"/>
                  <a:pt x="139" y="247"/>
                </a:cubicBezTo>
                <a:cubicBezTo>
                  <a:pt x="156" y="247"/>
                  <a:pt x="172" y="250"/>
                  <a:pt x="188" y="255"/>
                </a:cubicBezTo>
                <a:cubicBezTo>
                  <a:pt x="192" y="257"/>
                  <a:pt x="196" y="258"/>
                  <a:pt x="200" y="261"/>
                </a:cubicBezTo>
                <a:cubicBezTo>
                  <a:pt x="201" y="261"/>
                  <a:pt x="202" y="262"/>
                  <a:pt x="202" y="262"/>
                </a:cubicBezTo>
                <a:cubicBezTo>
                  <a:pt x="203" y="262"/>
                  <a:pt x="203" y="262"/>
                  <a:pt x="203" y="262"/>
                </a:cubicBezTo>
                <a:cubicBezTo>
                  <a:pt x="203" y="262"/>
                  <a:pt x="203" y="262"/>
                  <a:pt x="203" y="262"/>
                </a:cubicBezTo>
                <a:cubicBezTo>
                  <a:pt x="208" y="256"/>
                  <a:pt x="208" y="256"/>
                  <a:pt x="208" y="256"/>
                </a:cubicBezTo>
                <a:cubicBezTo>
                  <a:pt x="220" y="239"/>
                  <a:pt x="220" y="239"/>
                  <a:pt x="220" y="239"/>
                </a:cubicBezTo>
                <a:cubicBezTo>
                  <a:pt x="218" y="238"/>
                  <a:pt x="190" y="218"/>
                  <a:pt x="139" y="218"/>
                </a:cubicBezTo>
                <a:cubicBezTo>
                  <a:pt x="88" y="218"/>
                  <a:pt x="61" y="238"/>
                  <a:pt x="60" y="239"/>
                </a:cubicBezTo>
                <a:close/>
                <a:moveTo>
                  <a:pt x="443" y="137"/>
                </a:moveTo>
                <a:cubicBezTo>
                  <a:pt x="448" y="131"/>
                  <a:pt x="448" y="131"/>
                  <a:pt x="448" y="131"/>
                </a:cubicBezTo>
                <a:cubicBezTo>
                  <a:pt x="443" y="137"/>
                  <a:pt x="443" y="137"/>
                  <a:pt x="443" y="137"/>
                </a:cubicBezTo>
                <a:cubicBezTo>
                  <a:pt x="443" y="137"/>
                  <a:pt x="443" y="137"/>
                  <a:pt x="443" y="137"/>
                </a:cubicBezTo>
                <a:close/>
                <a:moveTo>
                  <a:pt x="315" y="134"/>
                </a:moveTo>
                <a:cubicBezTo>
                  <a:pt x="317" y="137"/>
                  <a:pt x="317" y="137"/>
                  <a:pt x="317" y="137"/>
                </a:cubicBezTo>
                <a:cubicBezTo>
                  <a:pt x="317" y="137"/>
                  <a:pt x="317" y="137"/>
                  <a:pt x="317" y="137"/>
                </a:cubicBezTo>
                <a:cubicBezTo>
                  <a:pt x="318" y="137"/>
                  <a:pt x="338" y="122"/>
                  <a:pt x="379" y="122"/>
                </a:cubicBezTo>
                <a:cubicBezTo>
                  <a:pt x="396" y="122"/>
                  <a:pt x="413" y="125"/>
                  <a:pt x="428" y="130"/>
                </a:cubicBezTo>
                <a:cubicBezTo>
                  <a:pt x="432" y="132"/>
                  <a:pt x="436" y="134"/>
                  <a:pt x="440" y="136"/>
                </a:cubicBezTo>
                <a:cubicBezTo>
                  <a:pt x="441" y="136"/>
                  <a:pt x="442" y="137"/>
                  <a:pt x="443" y="137"/>
                </a:cubicBezTo>
                <a:cubicBezTo>
                  <a:pt x="443" y="137"/>
                  <a:pt x="443" y="137"/>
                  <a:pt x="443" y="137"/>
                </a:cubicBezTo>
                <a:cubicBezTo>
                  <a:pt x="460" y="114"/>
                  <a:pt x="460" y="114"/>
                  <a:pt x="460" y="114"/>
                </a:cubicBezTo>
                <a:cubicBezTo>
                  <a:pt x="458" y="113"/>
                  <a:pt x="431" y="93"/>
                  <a:pt x="380" y="93"/>
                </a:cubicBezTo>
                <a:cubicBezTo>
                  <a:pt x="328" y="93"/>
                  <a:pt x="302" y="113"/>
                  <a:pt x="300" y="114"/>
                </a:cubicBezTo>
                <a:cubicBezTo>
                  <a:pt x="317" y="137"/>
                  <a:pt x="317" y="137"/>
                  <a:pt x="317" y="137"/>
                </a:cubicBezTo>
                <a:lnTo>
                  <a:pt x="315" y="134"/>
                </a:lnTo>
                <a:close/>
                <a:moveTo>
                  <a:pt x="317" y="200"/>
                </a:moveTo>
                <a:cubicBezTo>
                  <a:pt x="318" y="199"/>
                  <a:pt x="338" y="185"/>
                  <a:pt x="379" y="185"/>
                </a:cubicBezTo>
                <a:cubicBezTo>
                  <a:pt x="396" y="185"/>
                  <a:pt x="413" y="187"/>
                  <a:pt x="428" y="193"/>
                </a:cubicBezTo>
                <a:cubicBezTo>
                  <a:pt x="432" y="194"/>
                  <a:pt x="436" y="196"/>
                  <a:pt x="440" y="198"/>
                </a:cubicBezTo>
                <a:cubicBezTo>
                  <a:pt x="441" y="199"/>
                  <a:pt x="442" y="199"/>
                  <a:pt x="443" y="200"/>
                </a:cubicBezTo>
                <a:cubicBezTo>
                  <a:pt x="443" y="200"/>
                  <a:pt x="443" y="200"/>
                  <a:pt x="443" y="200"/>
                </a:cubicBezTo>
                <a:cubicBezTo>
                  <a:pt x="443" y="200"/>
                  <a:pt x="443" y="200"/>
                  <a:pt x="443" y="200"/>
                </a:cubicBezTo>
                <a:cubicBezTo>
                  <a:pt x="448" y="193"/>
                  <a:pt x="448" y="193"/>
                  <a:pt x="448" y="193"/>
                </a:cubicBezTo>
                <a:cubicBezTo>
                  <a:pt x="460" y="176"/>
                  <a:pt x="460" y="176"/>
                  <a:pt x="460" y="176"/>
                </a:cubicBezTo>
                <a:cubicBezTo>
                  <a:pt x="460" y="176"/>
                  <a:pt x="460" y="176"/>
                  <a:pt x="460" y="176"/>
                </a:cubicBezTo>
                <a:cubicBezTo>
                  <a:pt x="458" y="175"/>
                  <a:pt x="431" y="156"/>
                  <a:pt x="379" y="156"/>
                </a:cubicBezTo>
                <a:cubicBezTo>
                  <a:pt x="328" y="156"/>
                  <a:pt x="302" y="175"/>
                  <a:pt x="300" y="177"/>
                </a:cubicBezTo>
                <a:cubicBezTo>
                  <a:pt x="317" y="200"/>
                  <a:pt x="317" y="200"/>
                  <a:pt x="317" y="200"/>
                </a:cubicBezTo>
                <a:cubicBezTo>
                  <a:pt x="315" y="197"/>
                  <a:pt x="315" y="197"/>
                  <a:pt x="315" y="197"/>
                </a:cubicBezTo>
                <a:lnTo>
                  <a:pt x="317" y="200"/>
                </a:lnTo>
                <a:close/>
                <a:moveTo>
                  <a:pt x="300" y="239"/>
                </a:moveTo>
                <a:cubicBezTo>
                  <a:pt x="315" y="259"/>
                  <a:pt x="315" y="259"/>
                  <a:pt x="315" y="259"/>
                </a:cubicBezTo>
                <a:cubicBezTo>
                  <a:pt x="317" y="262"/>
                  <a:pt x="317" y="262"/>
                  <a:pt x="317" y="262"/>
                </a:cubicBezTo>
                <a:cubicBezTo>
                  <a:pt x="317" y="262"/>
                  <a:pt x="317" y="262"/>
                  <a:pt x="317" y="262"/>
                </a:cubicBezTo>
                <a:cubicBezTo>
                  <a:pt x="319" y="261"/>
                  <a:pt x="339" y="247"/>
                  <a:pt x="379" y="247"/>
                </a:cubicBezTo>
                <a:cubicBezTo>
                  <a:pt x="396" y="247"/>
                  <a:pt x="412" y="250"/>
                  <a:pt x="428" y="255"/>
                </a:cubicBezTo>
                <a:cubicBezTo>
                  <a:pt x="432" y="257"/>
                  <a:pt x="436" y="259"/>
                  <a:pt x="440" y="261"/>
                </a:cubicBezTo>
                <a:cubicBezTo>
                  <a:pt x="441" y="261"/>
                  <a:pt x="442" y="262"/>
                  <a:pt x="443" y="262"/>
                </a:cubicBezTo>
                <a:cubicBezTo>
                  <a:pt x="443" y="262"/>
                  <a:pt x="443" y="262"/>
                  <a:pt x="443" y="262"/>
                </a:cubicBezTo>
                <a:cubicBezTo>
                  <a:pt x="443" y="262"/>
                  <a:pt x="443" y="262"/>
                  <a:pt x="443" y="262"/>
                </a:cubicBezTo>
                <a:cubicBezTo>
                  <a:pt x="448" y="256"/>
                  <a:pt x="448" y="256"/>
                  <a:pt x="448" y="256"/>
                </a:cubicBezTo>
                <a:cubicBezTo>
                  <a:pt x="460" y="239"/>
                  <a:pt x="460" y="239"/>
                  <a:pt x="460" y="239"/>
                </a:cubicBezTo>
                <a:cubicBezTo>
                  <a:pt x="458" y="238"/>
                  <a:pt x="431" y="218"/>
                  <a:pt x="379" y="218"/>
                </a:cubicBezTo>
                <a:cubicBezTo>
                  <a:pt x="328" y="218"/>
                  <a:pt x="302" y="238"/>
                  <a:pt x="300" y="239"/>
                </a:cubicBezTo>
                <a:close/>
              </a:path>
            </a:pathLst>
          </a:custGeom>
          <a:solidFill>
            <a:schemeClr val="bg1"/>
          </a:solidFill>
          <a:ln>
            <a:noFill/>
          </a:ln>
        </p:spPr>
        <p:txBody>
          <a:bodyPr vert="horz" wrap="square" lIns="25712" tIns="12856" rIns="25712" bIns="12856" numCol="1" anchor="t" anchorCtr="0" compatLnSpc="1">
            <a:prstTxWarp prst="textNoShape">
              <a:avLst/>
            </a:prstTxWarp>
          </a:bodyPr>
          <a:lstStyle/>
          <a:p>
            <a:pPr defTabSz="514222"/>
            <a:endParaRPr lang="nb-NO" sz="1013">
              <a:solidFill>
                <a:prstClr val="white"/>
              </a:solidFill>
            </a:endParaRPr>
          </a:p>
        </p:txBody>
      </p:sp>
      <p:sp>
        <p:nvSpPr>
          <p:cNvPr id="17" name="TekstSylinder 16"/>
          <p:cNvSpPr txBox="1"/>
          <p:nvPr/>
        </p:nvSpPr>
        <p:spPr>
          <a:xfrm>
            <a:off x="6611819" y="1353441"/>
            <a:ext cx="1167120" cy="767711"/>
          </a:xfrm>
          <a:prstGeom prst="rect">
            <a:avLst/>
          </a:prstGeom>
          <a:noFill/>
        </p:spPr>
        <p:txBody>
          <a:bodyPr wrap="square" rtlCol="0">
            <a:spAutoFit/>
          </a:bodyPr>
          <a:lstStyle/>
          <a:p>
            <a:pPr algn="ctr"/>
            <a:r>
              <a:rPr lang="en-US" sz="1013" b="1">
                <a:solidFill>
                  <a:schemeClr val="bg1"/>
                </a:solidFill>
                <a:latin typeface="Arial" charset="0"/>
                <a:ea typeface="Arial" charset="0"/>
                <a:cs typeface="Arial" charset="0"/>
              </a:rPr>
              <a:t>Business </a:t>
            </a:r>
            <a:br>
              <a:rPr lang="en-US" sz="1013" b="1">
                <a:solidFill>
                  <a:schemeClr val="bg1"/>
                </a:solidFill>
                <a:latin typeface="Arial" charset="0"/>
                <a:ea typeface="Arial" charset="0"/>
                <a:cs typeface="Arial" charset="0"/>
              </a:rPr>
            </a:br>
            <a:r>
              <a:rPr lang="en-US" sz="1013" b="1">
                <a:solidFill>
                  <a:schemeClr val="bg1"/>
                </a:solidFill>
                <a:latin typeface="Arial" charset="0"/>
                <a:ea typeface="Arial" charset="0"/>
                <a:cs typeface="Arial" charset="0"/>
              </a:rPr>
              <a:t>and public administration</a:t>
            </a:r>
          </a:p>
          <a:p>
            <a:pPr algn="ctr"/>
            <a:endParaRPr lang="nb-NO" sz="1350"/>
          </a:p>
        </p:txBody>
      </p:sp>
      <p:sp>
        <p:nvSpPr>
          <p:cNvPr id="18" name="TekstSylinder 17"/>
          <p:cNvSpPr txBox="1"/>
          <p:nvPr/>
        </p:nvSpPr>
        <p:spPr>
          <a:xfrm>
            <a:off x="7161433" y="2373370"/>
            <a:ext cx="1221809" cy="404085"/>
          </a:xfrm>
          <a:prstGeom prst="rect">
            <a:avLst/>
          </a:prstGeom>
          <a:noFill/>
        </p:spPr>
        <p:txBody>
          <a:bodyPr wrap="none" rtlCol="0">
            <a:spAutoFit/>
          </a:bodyPr>
          <a:lstStyle/>
          <a:p>
            <a:pPr algn="ctr" defTabSz="514222"/>
            <a:r>
              <a:rPr lang="en-US" sz="1013" b="1">
                <a:solidFill>
                  <a:schemeClr val="bg1"/>
                </a:solidFill>
                <a:latin typeface="Arial" charset="0"/>
                <a:ea typeface="Arial" charset="0"/>
                <a:cs typeface="Arial" charset="0"/>
              </a:rPr>
              <a:t>SINTEF</a:t>
            </a:r>
          </a:p>
          <a:p>
            <a:pPr algn="ctr" defTabSz="514222"/>
            <a:r>
              <a:rPr lang="en-US" sz="1013">
                <a:solidFill>
                  <a:schemeClr val="bg1"/>
                </a:solidFill>
                <a:latin typeface="Arial" charset="0"/>
                <a:ea typeface="Arial" charset="0"/>
                <a:cs typeface="Arial" charset="0"/>
              </a:rPr>
              <a:t>Contract research</a:t>
            </a:r>
          </a:p>
        </p:txBody>
      </p:sp>
      <p:sp>
        <p:nvSpPr>
          <p:cNvPr id="19" name="TekstSylinder 18"/>
          <p:cNvSpPr txBox="1"/>
          <p:nvPr/>
        </p:nvSpPr>
        <p:spPr>
          <a:xfrm>
            <a:off x="6188960" y="2348288"/>
            <a:ext cx="944490" cy="559961"/>
          </a:xfrm>
          <a:prstGeom prst="rect">
            <a:avLst/>
          </a:prstGeom>
          <a:noFill/>
        </p:spPr>
        <p:txBody>
          <a:bodyPr wrap="none" rtlCol="0">
            <a:spAutoFit/>
          </a:bodyPr>
          <a:lstStyle/>
          <a:p>
            <a:pPr algn="ctr" defTabSz="514222"/>
            <a:r>
              <a:rPr lang="en-US" sz="1013" b="1">
                <a:solidFill>
                  <a:schemeClr val="bg1"/>
                </a:solidFill>
                <a:latin typeface="Arial" charset="0"/>
                <a:ea typeface="Arial" charset="0"/>
                <a:cs typeface="Arial" charset="0"/>
              </a:rPr>
              <a:t>NTNU</a:t>
            </a:r>
          </a:p>
          <a:p>
            <a:pPr algn="ctr" defTabSz="514222"/>
            <a:r>
              <a:rPr lang="en-US" sz="1013">
                <a:solidFill>
                  <a:schemeClr val="bg1"/>
                </a:solidFill>
                <a:latin typeface="Arial" charset="0"/>
                <a:ea typeface="Arial" charset="0"/>
                <a:cs typeface="Arial" charset="0"/>
              </a:rPr>
              <a:t>Education </a:t>
            </a:r>
            <a:br>
              <a:rPr lang="en-US" sz="1013">
                <a:solidFill>
                  <a:schemeClr val="bg1"/>
                </a:solidFill>
                <a:latin typeface="Arial" charset="0"/>
                <a:ea typeface="Arial" charset="0"/>
                <a:cs typeface="Arial" charset="0"/>
              </a:rPr>
            </a:br>
            <a:r>
              <a:rPr lang="en-US" sz="1013">
                <a:solidFill>
                  <a:schemeClr val="bg1"/>
                </a:solidFill>
                <a:latin typeface="Arial" charset="0"/>
                <a:ea typeface="Arial" charset="0"/>
                <a:cs typeface="Arial" charset="0"/>
              </a:rPr>
              <a:t>and research</a:t>
            </a:r>
          </a:p>
        </p:txBody>
      </p:sp>
      <p:sp>
        <p:nvSpPr>
          <p:cNvPr id="20" name="TextBox 21"/>
          <p:cNvSpPr txBox="1"/>
          <p:nvPr/>
        </p:nvSpPr>
        <p:spPr>
          <a:xfrm>
            <a:off x="5683118" y="3166882"/>
            <a:ext cx="3213482" cy="577081"/>
          </a:xfrm>
          <a:prstGeom prst="rect">
            <a:avLst/>
          </a:prstGeom>
          <a:noFill/>
        </p:spPr>
        <p:txBody>
          <a:bodyPr wrap="square" rtlCol="0">
            <a:spAutoFit/>
          </a:bodyPr>
          <a:lstStyle/>
          <a:p>
            <a:r>
              <a:rPr lang="nb-NO" sz="1050" b="1" err="1">
                <a:latin typeface="Arial" charset="0"/>
                <a:ea typeface="Arial" charset="0"/>
                <a:cs typeface="Arial" charset="0"/>
              </a:rPr>
              <a:t>Interaction</a:t>
            </a:r>
            <a:r>
              <a:rPr lang="nb-NO" sz="1050" b="1">
                <a:latin typeface="Arial" charset="0"/>
                <a:ea typeface="Arial" charset="0"/>
                <a:cs typeface="Arial" charset="0"/>
              </a:rPr>
              <a:t> </a:t>
            </a:r>
            <a:r>
              <a:rPr lang="nb-NO" sz="1050" b="1" err="1">
                <a:latin typeface="Arial" charset="0"/>
                <a:ea typeface="Arial" charset="0"/>
                <a:cs typeface="Arial" charset="0"/>
              </a:rPr>
              <a:t>model</a:t>
            </a:r>
            <a:r>
              <a:rPr lang="nb-NO" sz="1050" b="1">
                <a:latin typeface="Arial" charset="0"/>
                <a:ea typeface="Arial" charset="0"/>
                <a:cs typeface="Arial" charset="0"/>
              </a:rPr>
              <a:t> – </a:t>
            </a:r>
            <a:r>
              <a:rPr lang="nb-NO" sz="1050" err="1">
                <a:latin typeface="Arial" charset="0"/>
                <a:ea typeface="Arial" charset="0"/>
                <a:cs typeface="Arial" charset="0"/>
              </a:rPr>
              <a:t>Extensive</a:t>
            </a:r>
            <a:r>
              <a:rPr lang="nb-NO" sz="1050">
                <a:latin typeface="Arial" charset="0"/>
                <a:ea typeface="Arial" charset="0"/>
                <a:cs typeface="Arial" charset="0"/>
              </a:rPr>
              <a:t> </a:t>
            </a:r>
            <a:r>
              <a:rPr lang="nb-NO" sz="1050" err="1">
                <a:latin typeface="Arial" charset="0"/>
                <a:ea typeface="Arial" charset="0"/>
                <a:cs typeface="Arial" charset="0"/>
              </a:rPr>
              <a:t>collaboration</a:t>
            </a:r>
            <a:r>
              <a:rPr lang="nb-NO" sz="1050">
                <a:latin typeface="Arial" charset="0"/>
                <a:ea typeface="Arial" charset="0"/>
                <a:cs typeface="Arial" charset="0"/>
              </a:rPr>
              <a:t> </a:t>
            </a:r>
            <a:r>
              <a:rPr lang="nb-NO" sz="1050" err="1">
                <a:latin typeface="Arial" charset="0"/>
                <a:ea typeface="Arial" charset="0"/>
                <a:cs typeface="Arial" charset="0"/>
              </a:rPr>
              <a:t>with</a:t>
            </a:r>
            <a:r>
              <a:rPr lang="nb-NO" sz="1050">
                <a:latin typeface="Arial" charset="0"/>
                <a:ea typeface="Arial" charset="0"/>
                <a:cs typeface="Arial" charset="0"/>
              </a:rPr>
              <a:t> business and </a:t>
            </a:r>
            <a:r>
              <a:rPr lang="nb-NO" sz="1050" err="1">
                <a:latin typeface="Arial" charset="0"/>
                <a:ea typeface="Arial" charset="0"/>
                <a:cs typeface="Arial" charset="0"/>
              </a:rPr>
              <a:t>public</a:t>
            </a:r>
            <a:r>
              <a:rPr lang="nb-NO" sz="1050">
                <a:latin typeface="Arial" charset="0"/>
                <a:ea typeface="Arial" charset="0"/>
                <a:cs typeface="Arial" charset="0"/>
              </a:rPr>
              <a:t> </a:t>
            </a:r>
            <a:r>
              <a:rPr lang="nb-NO" sz="1050" err="1">
                <a:latin typeface="Arial" charset="0"/>
                <a:ea typeface="Arial" charset="0"/>
                <a:cs typeface="Arial" charset="0"/>
              </a:rPr>
              <a:t>sector</a:t>
            </a:r>
            <a:r>
              <a:rPr lang="nb-NO" sz="1050">
                <a:latin typeface="Arial" charset="0"/>
                <a:ea typeface="Arial" charset="0"/>
                <a:cs typeface="Arial" charset="0"/>
              </a:rPr>
              <a:t> </a:t>
            </a:r>
            <a:r>
              <a:rPr lang="nb-NO" sz="1050" err="1">
                <a:latin typeface="Arial" charset="0"/>
                <a:ea typeface="Arial" charset="0"/>
                <a:cs typeface="Arial" charset="0"/>
              </a:rPr>
              <a:t>through</a:t>
            </a:r>
            <a:r>
              <a:rPr lang="nb-NO" sz="1050">
                <a:latin typeface="Arial" charset="0"/>
                <a:ea typeface="Arial" charset="0"/>
                <a:cs typeface="Arial" charset="0"/>
              </a:rPr>
              <a:t> joint </a:t>
            </a:r>
            <a:r>
              <a:rPr lang="nb-NO" sz="1050" err="1">
                <a:latin typeface="Arial" charset="0"/>
                <a:ea typeface="Arial" charset="0"/>
                <a:cs typeface="Arial" charset="0"/>
              </a:rPr>
              <a:t>projects</a:t>
            </a:r>
            <a:r>
              <a:rPr lang="nb-NO" sz="1050">
                <a:latin typeface="Arial" charset="0"/>
                <a:ea typeface="Arial" charset="0"/>
                <a:cs typeface="Arial" charset="0"/>
              </a:rPr>
              <a:t> and </a:t>
            </a:r>
            <a:r>
              <a:rPr lang="nb-NO" sz="1050" err="1">
                <a:latin typeface="Arial" charset="0"/>
                <a:ea typeface="Arial" charset="0"/>
                <a:cs typeface="Arial" charset="0"/>
              </a:rPr>
              <a:t>research</a:t>
            </a:r>
            <a:r>
              <a:rPr lang="nb-NO" sz="1050">
                <a:latin typeface="Arial" charset="0"/>
                <a:ea typeface="Arial" charset="0"/>
                <a:cs typeface="Arial" charset="0"/>
              </a:rPr>
              <a:t> </a:t>
            </a:r>
            <a:r>
              <a:rPr lang="nb-NO" sz="1050" err="1">
                <a:latin typeface="Arial" charset="0"/>
                <a:ea typeface="Arial" charset="0"/>
                <a:cs typeface="Arial" charset="0"/>
              </a:rPr>
              <a:t>centers</a:t>
            </a:r>
            <a:endParaRPr lang="nb-NO" sz="1050" b="1">
              <a:latin typeface="Arial" charset="0"/>
              <a:ea typeface="Arial" charset="0"/>
              <a:cs typeface="Arial" charset="0"/>
            </a:endParaRPr>
          </a:p>
        </p:txBody>
      </p:sp>
      <p:sp>
        <p:nvSpPr>
          <p:cNvPr id="21" name="TekstSylinder 20"/>
          <p:cNvSpPr txBox="1"/>
          <p:nvPr/>
        </p:nvSpPr>
        <p:spPr>
          <a:xfrm>
            <a:off x="5696841" y="3951283"/>
            <a:ext cx="2848585" cy="415498"/>
          </a:xfrm>
          <a:prstGeom prst="rect">
            <a:avLst/>
          </a:prstGeom>
          <a:noFill/>
        </p:spPr>
        <p:txBody>
          <a:bodyPr wrap="square" rtlCol="0">
            <a:spAutoFit/>
          </a:bodyPr>
          <a:lstStyle/>
          <a:p>
            <a:r>
              <a:rPr lang="nb-NO" sz="1050">
                <a:latin typeface="Arial" panose="020B0604020202020204" pitchFamily="34" charset="0"/>
                <a:cs typeface="Arial" panose="020B0604020202020204" pitchFamily="34" charset="0"/>
              </a:rPr>
              <a:t>For more </a:t>
            </a:r>
            <a:r>
              <a:rPr lang="nb-NO" sz="1050" err="1">
                <a:latin typeface="Arial" panose="020B0604020202020204" pitchFamily="34" charset="0"/>
                <a:cs typeface="Arial" panose="020B0604020202020204" pitchFamily="34" charset="0"/>
              </a:rPr>
              <a:t>information</a:t>
            </a:r>
            <a:r>
              <a:rPr lang="nb-NO" sz="1050">
                <a:latin typeface="Arial" panose="020B0604020202020204" pitchFamily="34" charset="0"/>
                <a:cs typeface="Arial" panose="020B0604020202020204" pitchFamily="34" charset="0"/>
              </a:rPr>
              <a:t>: </a:t>
            </a:r>
          </a:p>
          <a:p>
            <a:r>
              <a:rPr lang="nb-NO" sz="1050">
                <a:latin typeface="Arial" panose="020B0604020202020204" pitchFamily="34" charset="0"/>
                <a:cs typeface="Arial" panose="020B0604020202020204" pitchFamily="34" charset="0"/>
                <a:hlinkClick r:id="rId5"/>
              </a:rPr>
              <a:t>ntnu.edu/</a:t>
            </a:r>
            <a:r>
              <a:rPr lang="nb-NO" sz="1050" err="1">
                <a:latin typeface="Arial" panose="020B0604020202020204" pitchFamily="34" charset="0"/>
                <a:cs typeface="Arial" panose="020B0604020202020204" pitchFamily="34" charset="0"/>
                <a:hlinkClick r:id="rId5"/>
              </a:rPr>
              <a:t>research</a:t>
            </a:r>
            <a:r>
              <a:rPr lang="nb-NO" sz="1050">
                <a:latin typeface="Arial" panose="020B0604020202020204" pitchFamily="34" charset="0"/>
                <a:cs typeface="Arial" panose="020B0604020202020204" pitchFamily="34" charset="0"/>
                <a:hlinkClick r:id="rId5"/>
              </a:rPr>
              <a:t>/</a:t>
            </a:r>
            <a:r>
              <a:rPr lang="nb-NO" sz="1050" err="1">
                <a:latin typeface="Arial" panose="020B0604020202020204" pitchFamily="34" charset="0"/>
                <a:cs typeface="Arial" panose="020B0604020202020204" pitchFamily="34" charset="0"/>
                <a:hlinkClick r:id="rId5"/>
              </a:rPr>
              <a:t>partnership</a:t>
            </a:r>
            <a:endParaRPr lang="nb-NO"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96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Oval 474"/>
          <p:cNvSpPr>
            <a:spLocks noChangeArrowheads="1"/>
          </p:cNvSpPr>
          <p:nvPr/>
        </p:nvSpPr>
        <p:spPr>
          <a:xfrm>
            <a:off x="2740569" y="3239692"/>
            <a:ext cx="188119" cy="188119"/>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398" name="Isosceles Triangle 475"/>
          <p:cNvSpPr>
            <a:spLocks noChangeArrowheads="1"/>
          </p:cNvSpPr>
          <p:nvPr/>
        </p:nvSpPr>
        <p:spPr>
          <a:xfrm rot="5400000">
            <a:off x="2790575" y="3284936"/>
            <a:ext cx="111919" cy="97631"/>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353637"/>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400" name="Oval 478"/>
          <p:cNvSpPr>
            <a:spLocks noChangeArrowheads="1"/>
          </p:cNvSpPr>
          <p:nvPr/>
        </p:nvSpPr>
        <p:spPr>
          <a:xfrm>
            <a:off x="4759869" y="3239692"/>
            <a:ext cx="188119" cy="188119"/>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401" name="Isosceles Triangle 479"/>
          <p:cNvSpPr>
            <a:spLocks noChangeArrowheads="1"/>
          </p:cNvSpPr>
          <p:nvPr/>
        </p:nvSpPr>
        <p:spPr>
          <a:xfrm rot="5400000">
            <a:off x="4809875" y="3284936"/>
            <a:ext cx="111919" cy="97631"/>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353637"/>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403" name="Oval 482"/>
          <p:cNvSpPr>
            <a:spLocks noChangeArrowheads="1"/>
          </p:cNvSpPr>
          <p:nvPr/>
        </p:nvSpPr>
        <p:spPr>
          <a:xfrm>
            <a:off x="6664869" y="3239692"/>
            <a:ext cx="188119" cy="188119"/>
          </a:xfrm>
          <a:prstGeom prst="ellipse">
            <a:avLst/>
          </a:prstGeom>
          <a:noFill/>
          <a:ln w="9525">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FFFFFF"/>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404" name="Isosceles Triangle 483"/>
          <p:cNvSpPr>
            <a:spLocks noChangeArrowheads="1"/>
          </p:cNvSpPr>
          <p:nvPr/>
        </p:nvSpPr>
        <p:spPr>
          <a:xfrm rot="5400000">
            <a:off x="6714875" y="3284936"/>
            <a:ext cx="111919" cy="97631"/>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endParaRPr lang="nb-NO" altLang="nb-NO" sz="1350">
              <a:solidFill>
                <a:srgbClr val="353637"/>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1623" name="TextBox 54"/>
          <p:cNvSpPr txBox="1">
            <a:spLocks noChangeArrowheads="1"/>
          </p:cNvSpPr>
          <p:nvPr/>
        </p:nvSpPr>
        <p:spPr>
          <a:xfrm>
            <a:off x="229728" y="626468"/>
            <a:ext cx="2328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base" hangingPunct="1">
              <a:spcBef>
                <a:spcPct val="0"/>
              </a:spcBef>
              <a:spcAft>
                <a:spcPct val="0"/>
              </a:spcAft>
              <a:buFontTx/>
              <a:buNone/>
              <a:defRPr b="0" i="0"/>
            </a:pPr>
            <a:r>
              <a:rPr lang="x-none" altLang="nb-NO" sz="2700">
                <a:solidFill>
                  <a:prstClr val="black"/>
                </a:solidFill>
                <a:latin typeface="Arial"/>
                <a:ea typeface="ＭＳ Ｐゴシック" panose="020B0600070205080204" pitchFamily="34" charset="-128"/>
                <a:cs typeface="Arial" panose="020B0604020202020204" pitchFamily="34" charset="0"/>
              </a:rPr>
              <a:t>International rankings</a:t>
            </a:r>
          </a:p>
        </p:txBody>
      </p:sp>
      <p:grpSp>
        <p:nvGrpSpPr>
          <p:cNvPr id="6" name="Gruppe 5"/>
          <p:cNvGrpSpPr/>
          <p:nvPr/>
        </p:nvGrpSpPr>
        <p:grpSpPr>
          <a:xfrm>
            <a:off x="2974177" y="779075"/>
            <a:ext cx="768102" cy="2658667"/>
            <a:chOff x="3995270" y="765175"/>
            <a:chExt cx="1024136" cy="3544889"/>
          </a:xfrm>
        </p:grpSpPr>
        <p:sp>
          <p:nvSpPr>
            <p:cNvPr id="759" name="Pentagon 444"/>
            <p:cNvSpPr>
              <a:spLocks noChangeArrowheads="1"/>
            </p:cNvSpPr>
            <p:nvPr/>
          </p:nvSpPr>
          <p:spPr>
            <a:xfrm rot="5400000">
              <a:off x="3816350" y="1314450"/>
              <a:ext cx="1295400" cy="850900"/>
            </a:xfrm>
            <a:prstGeom prst="homePlate">
              <a:avLst>
                <a:gd name="adj" fmla="val 49999"/>
              </a:avLst>
            </a:prstGeom>
            <a:solidFill>
              <a:srgbClr val="262626"/>
            </a:solidFill>
            <a:ln w="9525">
              <a:solidFill>
                <a:srgbClr val="D9D9D9"/>
              </a:solidFill>
              <a:miter lim="800000"/>
            </a:ln>
            <a:effectLst>
              <a:outerShdw blurRad="63500" dist="23000" dir="5400000" rotWithShape="0">
                <a:srgbClr val="000000">
                  <a:alpha val="34998"/>
                </a:srgbClr>
              </a:outerShdw>
            </a:effectLst>
          </p:spPr>
          <p:txBody>
            <a:bodyPr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760" name="Rektangel 3557"/>
            <p:cNvSpPr>
              <a:spLocks noChangeArrowheads="1"/>
            </p:cNvSpPr>
            <p:nvPr/>
          </p:nvSpPr>
          <p:spPr>
            <a:xfrm>
              <a:off x="3997971" y="1187450"/>
              <a:ext cx="94327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Academic Ranking of World Universities (Jia Tong)</a:t>
              </a:r>
            </a:p>
          </p:txBody>
        </p:sp>
        <p:grpSp>
          <p:nvGrpSpPr>
            <p:cNvPr id="773" name="Group 388"/>
            <p:cNvGrpSpPr/>
            <p:nvPr/>
          </p:nvGrpSpPr>
          <p:grpSpPr>
            <a:xfrm>
              <a:off x="4030663" y="3136901"/>
              <a:ext cx="944562" cy="1173163"/>
              <a:chOff x="3055" y="1880"/>
              <a:chExt cx="595" cy="739"/>
            </a:xfrm>
          </p:grpSpPr>
          <p:sp>
            <p:nvSpPr>
              <p:cNvPr id="774" name="Pentagon 464"/>
              <p:cNvSpPr>
                <a:spLocks noChangeArrowheads="1"/>
              </p:cNvSpPr>
              <p:nvPr/>
            </p:nvSpPr>
            <p:spPr>
              <a:xfrm rot="16200000">
                <a:off x="2978" y="1982"/>
                <a:ext cx="739" cy="536"/>
              </a:xfrm>
              <a:prstGeom prst="homePlate">
                <a:avLst>
                  <a:gd name="adj" fmla="val 49999"/>
                </a:avLst>
              </a:prstGeom>
              <a:solidFill>
                <a:schemeClr val="accent2">
                  <a:lumMod val="75000"/>
                </a:schemeClr>
              </a:solidFill>
              <a:ln w="9525">
                <a:solidFill>
                  <a:srgbClr val="D9D9D9"/>
                </a:solidFill>
                <a:miter lim="800000"/>
              </a:ln>
              <a:effectLst>
                <a:outerShdw blurRad="63500" dist="23000" dir="5400000" rotWithShape="0">
                  <a:srgbClr val="000000">
                    <a:alpha val="34998"/>
                  </a:srgbClr>
                </a:outerShdw>
              </a:effectLst>
            </p:spPr>
            <p:txBody>
              <a:bodyPr vert="eaVert"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11653" name="Rektangel 3557"/>
              <p:cNvSpPr>
                <a:spLocks noChangeArrowheads="1"/>
              </p:cNvSpPr>
              <p:nvPr/>
            </p:nvSpPr>
            <p:spPr>
              <a:xfrm>
                <a:off x="3055" y="2076"/>
                <a:ext cx="595"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In group  101-150 </a:t>
                </a:r>
                <a:b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in the world </a:t>
                </a:r>
                <a:b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(Aug.  201</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9</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p>
            </p:txBody>
          </p:sp>
        </p:grpSp>
        <p:sp>
          <p:nvSpPr>
            <p:cNvPr id="785" name="TekstSylinder 784"/>
            <p:cNvSpPr txBox="1">
              <a:spLocks noChangeArrowheads="1"/>
            </p:cNvSpPr>
            <p:nvPr/>
          </p:nvSpPr>
          <p:spPr>
            <a:xfrm>
              <a:off x="3995270" y="765175"/>
              <a:ext cx="1024136"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r>
                <a:rPr lang="x-none" altLang="nb-NO" sz="1050">
                  <a:solidFill>
                    <a:srgbClr val="000000"/>
                  </a:solidFill>
                  <a:cs typeface="Arial" panose="020B0604020202020204" pitchFamily="34" charset="0"/>
                </a:rPr>
                <a:t>Shanghai</a:t>
              </a:r>
            </a:p>
          </p:txBody>
        </p:sp>
      </p:grpSp>
      <p:grpSp>
        <p:nvGrpSpPr>
          <p:cNvPr id="7" name="Gruppe 6"/>
          <p:cNvGrpSpPr/>
          <p:nvPr/>
        </p:nvGrpSpPr>
        <p:grpSpPr>
          <a:xfrm>
            <a:off x="4434235" y="543332"/>
            <a:ext cx="842964" cy="3000377"/>
            <a:chOff x="5572125" y="404813"/>
            <a:chExt cx="1123950" cy="4000503"/>
          </a:xfrm>
        </p:grpSpPr>
        <p:sp>
          <p:nvSpPr>
            <p:cNvPr id="761" name="Pentagon 446"/>
            <p:cNvSpPr>
              <a:spLocks noChangeArrowheads="1"/>
            </p:cNvSpPr>
            <p:nvPr/>
          </p:nvSpPr>
          <p:spPr>
            <a:xfrm rot="5400000">
              <a:off x="5480050" y="1060450"/>
              <a:ext cx="1295400" cy="850900"/>
            </a:xfrm>
            <a:prstGeom prst="homePlate">
              <a:avLst>
                <a:gd name="adj" fmla="val 49999"/>
              </a:avLst>
            </a:prstGeom>
            <a:solidFill>
              <a:srgbClr val="262626"/>
            </a:solidFill>
            <a:ln w="9525">
              <a:solidFill>
                <a:srgbClr val="D9D9D9"/>
              </a:solidFill>
              <a:miter lim="800000"/>
            </a:ln>
            <a:effectLst>
              <a:outerShdw blurRad="63500" dist="23000" dir="5400000" rotWithShape="0">
                <a:srgbClr val="000000">
                  <a:alpha val="34998"/>
                </a:srgbClr>
              </a:outerShdw>
            </a:effectLst>
          </p:spPr>
          <p:txBody>
            <a:bodyPr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762" name="Rektangel 3557"/>
            <p:cNvSpPr>
              <a:spLocks noChangeArrowheads="1"/>
            </p:cNvSpPr>
            <p:nvPr/>
          </p:nvSpPr>
          <p:spPr>
            <a:xfrm>
              <a:off x="5661672" y="892353"/>
              <a:ext cx="94327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Times Higher Education Supplement (THES)</a:t>
              </a:r>
            </a:p>
          </p:txBody>
        </p:sp>
        <p:grpSp>
          <p:nvGrpSpPr>
            <p:cNvPr id="776" name="Group 389"/>
            <p:cNvGrpSpPr/>
            <p:nvPr/>
          </p:nvGrpSpPr>
          <p:grpSpPr>
            <a:xfrm>
              <a:off x="5632446" y="2892425"/>
              <a:ext cx="1049336" cy="1295400"/>
              <a:chOff x="4076" y="1768"/>
              <a:chExt cx="661" cy="816"/>
            </a:xfrm>
          </p:grpSpPr>
          <p:sp>
            <p:nvSpPr>
              <p:cNvPr id="777" name="Pentagon 466"/>
              <p:cNvSpPr>
                <a:spLocks noChangeArrowheads="1"/>
              </p:cNvSpPr>
              <p:nvPr/>
            </p:nvSpPr>
            <p:spPr>
              <a:xfrm rot="-5400000">
                <a:off x="3996" y="1908"/>
                <a:ext cx="816" cy="536"/>
              </a:xfrm>
              <a:prstGeom prst="homePlate">
                <a:avLst>
                  <a:gd name="adj" fmla="val 49999"/>
                </a:avLst>
              </a:prstGeom>
              <a:solidFill>
                <a:schemeClr val="accent2">
                  <a:lumMod val="75000"/>
                </a:schemeClr>
              </a:solidFill>
              <a:ln w="9525">
                <a:solidFill>
                  <a:srgbClr val="D9D9D9"/>
                </a:solidFill>
                <a:miter lim="800000"/>
              </a:ln>
              <a:effectLst>
                <a:outerShdw blurRad="63500" dist="23000" dir="5400000" rotWithShape="0">
                  <a:srgbClr val="000000">
                    <a:alpha val="34998"/>
                  </a:srgbClr>
                </a:outerShdw>
              </a:effectLst>
            </p:spPr>
            <p:txBody>
              <a:bodyPr vert="eaVert"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11651" name="Rektangel 3557"/>
              <p:cNvSpPr>
                <a:spLocks noChangeArrowheads="1"/>
              </p:cNvSpPr>
              <p:nvPr/>
            </p:nvSpPr>
            <p:spPr>
              <a:xfrm>
                <a:off x="4076" y="2036"/>
                <a:ext cx="661"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In group  </a:t>
                </a:r>
                <a:b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40</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1-</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5</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00 </a:t>
                </a:r>
                <a:b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in the world </a:t>
                </a:r>
                <a:b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(Sept.  201</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9</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 </a:t>
                </a:r>
              </a:p>
            </p:txBody>
          </p:sp>
        </p:grpSp>
        <p:sp>
          <p:nvSpPr>
            <p:cNvPr id="782" name="Rectangle 393"/>
            <p:cNvSpPr>
              <a:spLocks noChangeArrowheads="1"/>
            </p:cNvSpPr>
            <p:nvPr/>
          </p:nvSpPr>
          <p:spPr>
            <a:xfrm>
              <a:off x="5572125" y="733426"/>
              <a:ext cx="1123950" cy="367189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fontAlgn="base">
                <a:spcBef>
                  <a:spcPct val="0"/>
                </a:spcBef>
                <a:spcAft>
                  <a:spcPct val="0"/>
                </a:spcAft>
                <a:buFontTx/>
                <a:buNone/>
                <a:defRPr b="0" i="0"/>
              </a:pPr>
              <a:endParaRPr lang="nb-NO" altLang="nb-NO" sz="2700">
                <a:solidFill>
                  <a:srgbClr val="000000"/>
                </a:solidFill>
                <a:cs typeface="Arial" panose="020B0604020202020204" pitchFamily="34" charset="0"/>
              </a:endParaRPr>
            </a:p>
          </p:txBody>
        </p:sp>
        <p:sp>
          <p:nvSpPr>
            <p:cNvPr id="786" name="TekstSylinder 785"/>
            <p:cNvSpPr txBox="1">
              <a:spLocks noChangeArrowheads="1"/>
            </p:cNvSpPr>
            <p:nvPr/>
          </p:nvSpPr>
          <p:spPr>
            <a:xfrm>
              <a:off x="5651032" y="404813"/>
              <a:ext cx="93756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r>
                <a:rPr lang="x-none" altLang="nb-NO" sz="1050">
                  <a:solidFill>
                    <a:srgbClr val="000000"/>
                  </a:solidFill>
                  <a:cs typeface="Arial" panose="020B0604020202020204" pitchFamily="34" charset="0"/>
                </a:rPr>
                <a:t>THES</a:t>
              </a:r>
            </a:p>
          </p:txBody>
        </p:sp>
      </p:grpSp>
      <p:grpSp>
        <p:nvGrpSpPr>
          <p:cNvPr id="12" name="Gruppe 11"/>
          <p:cNvGrpSpPr/>
          <p:nvPr/>
        </p:nvGrpSpPr>
        <p:grpSpPr>
          <a:xfrm>
            <a:off x="5916208" y="407006"/>
            <a:ext cx="762351" cy="2583656"/>
            <a:chOff x="7308382" y="476250"/>
            <a:chExt cx="1016468" cy="3444875"/>
          </a:xfrm>
        </p:grpSpPr>
        <p:sp>
          <p:nvSpPr>
            <p:cNvPr id="763" name="Pentagon 448"/>
            <p:cNvSpPr>
              <a:spLocks noChangeArrowheads="1"/>
            </p:cNvSpPr>
            <p:nvPr/>
          </p:nvSpPr>
          <p:spPr>
            <a:xfrm rot="5400000">
              <a:off x="7156450" y="1009650"/>
              <a:ext cx="1295400" cy="850900"/>
            </a:xfrm>
            <a:prstGeom prst="homePlate">
              <a:avLst>
                <a:gd name="adj" fmla="val 49999"/>
              </a:avLst>
            </a:prstGeom>
            <a:solidFill>
              <a:srgbClr val="262626"/>
            </a:solidFill>
            <a:ln w="9525">
              <a:solidFill>
                <a:srgbClr val="D9D9D9"/>
              </a:solidFill>
              <a:miter lim="800000"/>
            </a:ln>
            <a:effectLst>
              <a:outerShdw blurRad="63500" dist="23000" dir="5400000" rotWithShape="0">
                <a:srgbClr val="000000">
                  <a:alpha val="34998"/>
                </a:srgbClr>
              </a:outerShdw>
            </a:effectLst>
          </p:spPr>
          <p:txBody>
            <a:bodyPr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764" name="Rektangel 3557"/>
            <p:cNvSpPr>
              <a:spLocks noChangeArrowheads="1"/>
            </p:cNvSpPr>
            <p:nvPr/>
          </p:nvSpPr>
          <p:spPr>
            <a:xfrm>
              <a:off x="7338071" y="882650"/>
              <a:ext cx="943271" cy="63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QS World University Rankings</a:t>
              </a:r>
            </a:p>
          </p:txBody>
        </p:sp>
        <p:grpSp>
          <p:nvGrpSpPr>
            <p:cNvPr id="779" name="Group 390"/>
            <p:cNvGrpSpPr/>
            <p:nvPr/>
          </p:nvGrpSpPr>
          <p:grpSpPr>
            <a:xfrm>
              <a:off x="7380288" y="2803525"/>
              <a:ext cx="944562" cy="1117600"/>
              <a:chOff x="4111" y="1768"/>
              <a:chExt cx="595" cy="704"/>
            </a:xfrm>
          </p:grpSpPr>
          <p:sp>
            <p:nvSpPr>
              <p:cNvPr id="780" name="Pentagon 466"/>
              <p:cNvSpPr>
                <a:spLocks noChangeArrowheads="1"/>
              </p:cNvSpPr>
              <p:nvPr/>
            </p:nvSpPr>
            <p:spPr>
              <a:xfrm rot="16200000">
                <a:off x="4052" y="1852"/>
                <a:ext cx="704" cy="536"/>
              </a:xfrm>
              <a:prstGeom prst="homePlate">
                <a:avLst>
                  <a:gd name="adj" fmla="val 49999"/>
                </a:avLst>
              </a:prstGeom>
              <a:solidFill>
                <a:schemeClr val="accent2">
                  <a:lumMod val="75000"/>
                </a:schemeClr>
              </a:solidFill>
              <a:ln w="9525">
                <a:solidFill>
                  <a:srgbClr val="D9D9D9"/>
                </a:solidFill>
                <a:miter lim="800000"/>
              </a:ln>
              <a:effectLst>
                <a:outerShdw blurRad="63500" dist="23000" dir="5400000" rotWithShape="0">
                  <a:srgbClr val="000000">
                    <a:alpha val="34998"/>
                  </a:srgbClr>
                </a:outerShdw>
              </a:effectLst>
            </p:spPr>
            <p:txBody>
              <a:bodyPr vert="eaVert"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11649" name="Rektangel 3557"/>
              <p:cNvSpPr>
                <a:spLocks noChangeArrowheads="1"/>
              </p:cNvSpPr>
              <p:nvPr/>
            </p:nvSpPr>
            <p:spPr>
              <a:xfrm>
                <a:off x="4111" y="2036"/>
                <a:ext cx="595"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No. </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3</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59 in the world</a:t>
                </a:r>
                <a:b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b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June</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  201</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9</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p>
            </p:txBody>
          </p:sp>
        </p:grpSp>
        <p:sp>
          <p:nvSpPr>
            <p:cNvPr id="787" name="TekstSylinder 786"/>
            <p:cNvSpPr txBox="1">
              <a:spLocks noChangeArrowheads="1"/>
            </p:cNvSpPr>
            <p:nvPr/>
          </p:nvSpPr>
          <p:spPr>
            <a:xfrm>
              <a:off x="7308382" y="476250"/>
              <a:ext cx="935973"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r>
                <a:rPr lang="x-none" altLang="nb-NO" sz="1050">
                  <a:solidFill>
                    <a:srgbClr val="000000"/>
                  </a:solidFill>
                  <a:cs typeface="Arial" panose="020B0604020202020204" pitchFamily="34" charset="0"/>
                </a:rPr>
                <a:t>QS</a:t>
              </a:r>
            </a:p>
          </p:txBody>
        </p:sp>
      </p:grpSp>
      <p:grpSp>
        <p:nvGrpSpPr>
          <p:cNvPr id="8" name="Gruppe 7"/>
          <p:cNvGrpSpPr/>
          <p:nvPr/>
        </p:nvGrpSpPr>
        <p:grpSpPr>
          <a:xfrm>
            <a:off x="2039885" y="1589296"/>
            <a:ext cx="6634163" cy="928688"/>
            <a:chOff x="1817688" y="2089150"/>
            <a:chExt cx="8845550" cy="1238251"/>
          </a:xfrm>
        </p:grpSpPr>
        <p:sp>
          <p:nvSpPr>
            <p:cNvPr id="791" name="Freeform 2639"/>
            <p:cNvSpPr/>
            <p:nvPr/>
          </p:nvSpPr>
          <p:spPr>
            <a:xfrm>
              <a:off x="1817688" y="2089150"/>
              <a:ext cx="8845550" cy="1238250"/>
            </a:xfrm>
            <a:custGeom>
              <a:avLst/>
              <a:gdLst>
                <a:gd name="T0" fmla="*/ 2147483647 w 19600"/>
                <a:gd name="T1" fmla="*/ 2147483647 h 2744"/>
                <a:gd name="T2" fmla="*/ 2147483647 w 19600"/>
                <a:gd name="T3" fmla="*/ 2147483647 h 2744"/>
                <a:gd name="T4" fmla="*/ 2147483647 w 19600"/>
                <a:gd name="T5" fmla="*/ 2147483647 h 2744"/>
                <a:gd name="T6" fmla="*/ 2147483647 w 19600"/>
                <a:gd name="T7" fmla="*/ 2147483647 h 2744"/>
                <a:gd name="T8" fmla="*/ 2147483647 w 19600"/>
                <a:gd name="T9" fmla="*/ 2147483647 h 2744"/>
                <a:gd name="T10" fmla="*/ 2147483647 w 19600"/>
                <a:gd name="T11" fmla="*/ 2147483647 h 2744"/>
                <a:gd name="T12" fmla="*/ 2147483647 w 19600"/>
                <a:gd name="T13" fmla="*/ 2147483647 h 2744"/>
                <a:gd name="T14" fmla="*/ 2147483647 w 19600"/>
                <a:gd name="T15" fmla="*/ 2147483647 h 2744"/>
                <a:gd name="T16" fmla="*/ 2147483647 w 19600"/>
                <a:gd name="T17" fmla="*/ 2147483647 h 2744"/>
                <a:gd name="T18" fmla="*/ 2147483647 w 19600"/>
                <a:gd name="T19" fmla="*/ 2147483647 h 2744"/>
                <a:gd name="T20" fmla="*/ 2147483647 w 19600"/>
                <a:gd name="T21" fmla="*/ 2147483647 h 2744"/>
                <a:gd name="T22" fmla="*/ 2147483647 w 19600"/>
                <a:gd name="T23" fmla="*/ 2147483647 h 2744"/>
                <a:gd name="T24" fmla="*/ 2147483647 w 19600"/>
                <a:gd name="T25" fmla="*/ 2147483647 h 2744"/>
                <a:gd name="T26" fmla="*/ 2147483647 w 19600"/>
                <a:gd name="T27" fmla="*/ 2147483647 h 2744"/>
                <a:gd name="T28" fmla="*/ 2147483647 w 19600"/>
                <a:gd name="T29" fmla="*/ 2147483647 h 2744"/>
                <a:gd name="T30" fmla="*/ 2147483647 w 19600"/>
                <a:gd name="T31" fmla="*/ 2147483647 h 2744"/>
                <a:gd name="T32" fmla="*/ 2147483647 w 19600"/>
                <a:gd name="T33" fmla="*/ 2147483647 h 2744"/>
                <a:gd name="T34" fmla="*/ 2147483647 w 19600"/>
                <a:gd name="T35" fmla="*/ 2147483647 h 2744"/>
                <a:gd name="T36" fmla="*/ 2147483647 w 19600"/>
                <a:gd name="T37" fmla="*/ 2147483647 h 2744"/>
                <a:gd name="T38" fmla="*/ 2147483647 w 19600"/>
                <a:gd name="T39" fmla="*/ 2147483647 h 2744"/>
                <a:gd name="T40" fmla="*/ 2147483647 w 19600"/>
                <a:gd name="T41" fmla="*/ 2147483647 h 2744"/>
                <a:gd name="T42" fmla="*/ 2147483647 w 19600"/>
                <a:gd name="T43" fmla="*/ 2147483647 h 2744"/>
                <a:gd name="T44" fmla="*/ 2147483647 w 19600"/>
                <a:gd name="T45" fmla="*/ 2147483647 h 2744"/>
                <a:gd name="T46" fmla="*/ 2147483647 w 19600"/>
                <a:gd name="T47" fmla="*/ 2147483647 h 2744"/>
                <a:gd name="T48" fmla="*/ 0 w 19600"/>
                <a:gd name="T49" fmla="*/ 2147483647 h 2744"/>
                <a:gd name="T50" fmla="*/ 2147483647 w 19600"/>
                <a:gd name="T51" fmla="*/ 2147483647 h 2744"/>
                <a:gd name="T52" fmla="*/ 2147483647 w 19600"/>
                <a:gd name="T53" fmla="*/ 2147483647 h 2744"/>
                <a:gd name="T54" fmla="*/ 2147483647 w 19600"/>
                <a:gd name="T55" fmla="*/ 2147483647 h 2744"/>
                <a:gd name="T56" fmla="*/ 2147483647 w 19600"/>
                <a:gd name="T57" fmla="*/ 2147483647 h 2744"/>
                <a:gd name="T58" fmla="*/ 2147483647 w 19600"/>
                <a:gd name="T59" fmla="*/ 2147483647 h 2744"/>
                <a:gd name="T60" fmla="*/ 2147483647 w 19600"/>
                <a:gd name="T61" fmla="*/ 2147483647 h 2744"/>
                <a:gd name="T62" fmla="*/ 2147483647 w 19600"/>
                <a:gd name="T63" fmla="*/ 2147483647 h 2744"/>
                <a:gd name="T64" fmla="*/ 2147483647 w 19600"/>
                <a:gd name="T65" fmla="*/ 2147483647 h 2744"/>
                <a:gd name="T66" fmla="*/ 2147483647 w 19600"/>
                <a:gd name="T67" fmla="*/ 2147483647 h 2744"/>
                <a:gd name="T68" fmla="*/ 2147483647 w 19600"/>
                <a:gd name="T69" fmla="*/ 2147483647 h 2744"/>
                <a:gd name="T70" fmla="*/ 2147483647 w 19600"/>
                <a:gd name="T71" fmla="*/ 2147483647 h 2744"/>
                <a:gd name="T72" fmla="*/ 2147483647 w 19600"/>
                <a:gd name="T73" fmla="*/ 2147483647 h 2744"/>
                <a:gd name="T74" fmla="*/ 2147483647 w 19600"/>
                <a:gd name="T75" fmla="*/ 2147483647 h 2744"/>
                <a:gd name="T76" fmla="*/ 2147483647 w 19600"/>
                <a:gd name="T77" fmla="*/ 2147483647 h 2744"/>
                <a:gd name="T78" fmla="*/ 2147483647 w 19600"/>
                <a:gd name="T79" fmla="*/ 2147483647 h 2744"/>
                <a:gd name="T80" fmla="*/ 2147483647 w 19600"/>
                <a:gd name="T81" fmla="*/ 2147483647 h 2744"/>
                <a:gd name="T82" fmla="*/ 2147483647 w 19600"/>
                <a:gd name="T83" fmla="*/ 2147483647 h 2744"/>
                <a:gd name="T84" fmla="*/ 2147483647 w 19600"/>
                <a:gd name="T85" fmla="*/ 2147483647 h 2744"/>
                <a:gd name="T86" fmla="*/ 2147483647 w 19600"/>
                <a:gd name="T87" fmla="*/ 2147483647 h 2744"/>
                <a:gd name="T88" fmla="*/ 2147483647 w 19600"/>
                <a:gd name="T89" fmla="*/ 2147483647 h 2744"/>
                <a:gd name="T90" fmla="*/ 2147483647 w 19600"/>
                <a:gd name="T91" fmla="*/ 2147483647 h 2744"/>
                <a:gd name="T92" fmla="*/ 2147483647 w 19600"/>
                <a:gd name="T93" fmla="*/ 2147483647 h 2744"/>
                <a:gd name="T94" fmla="*/ 2147483647 w 19600"/>
                <a:gd name="T95" fmla="*/ 2147483647 h 2744"/>
                <a:gd name="T96" fmla="*/ 2147483647 w 19600"/>
                <a:gd name="T97" fmla="*/ 2147483647 h 2744"/>
                <a:gd name="T98" fmla="*/ 2147483647 w 19600"/>
                <a:gd name="T99" fmla="*/ 2147483647 h 2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00"/>
                <a:gd name="T151" fmla="*/ 0 h 2744"/>
                <a:gd name="T152" fmla="*/ 19600 w 19600"/>
                <a:gd name="T153" fmla="*/ 2744 h 2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00" h="2744">
                  <a:moveTo>
                    <a:pt x="19600" y="644"/>
                  </a:moveTo>
                  <a:lnTo>
                    <a:pt x="19600" y="644"/>
                  </a:lnTo>
                  <a:lnTo>
                    <a:pt x="19452" y="594"/>
                  </a:lnTo>
                  <a:lnTo>
                    <a:pt x="19304" y="548"/>
                  </a:lnTo>
                  <a:lnTo>
                    <a:pt x="19156" y="502"/>
                  </a:lnTo>
                  <a:lnTo>
                    <a:pt x="19008" y="460"/>
                  </a:lnTo>
                  <a:lnTo>
                    <a:pt x="18862" y="420"/>
                  </a:lnTo>
                  <a:lnTo>
                    <a:pt x="18714" y="380"/>
                  </a:lnTo>
                  <a:lnTo>
                    <a:pt x="18566" y="344"/>
                  </a:lnTo>
                  <a:lnTo>
                    <a:pt x="18418" y="310"/>
                  </a:lnTo>
                  <a:lnTo>
                    <a:pt x="18270" y="278"/>
                  </a:lnTo>
                  <a:lnTo>
                    <a:pt x="18122" y="248"/>
                  </a:lnTo>
                  <a:lnTo>
                    <a:pt x="17974" y="220"/>
                  </a:lnTo>
                  <a:lnTo>
                    <a:pt x="17826" y="194"/>
                  </a:lnTo>
                  <a:lnTo>
                    <a:pt x="17678" y="168"/>
                  </a:lnTo>
                  <a:lnTo>
                    <a:pt x="17532" y="146"/>
                  </a:lnTo>
                  <a:lnTo>
                    <a:pt x="17384" y="124"/>
                  </a:lnTo>
                  <a:lnTo>
                    <a:pt x="17236" y="106"/>
                  </a:lnTo>
                  <a:lnTo>
                    <a:pt x="17088" y="88"/>
                  </a:lnTo>
                  <a:lnTo>
                    <a:pt x="16940" y="72"/>
                  </a:lnTo>
                  <a:lnTo>
                    <a:pt x="16792" y="58"/>
                  </a:lnTo>
                  <a:lnTo>
                    <a:pt x="16644" y="46"/>
                  </a:lnTo>
                  <a:lnTo>
                    <a:pt x="16496" y="36"/>
                  </a:lnTo>
                  <a:lnTo>
                    <a:pt x="16348" y="26"/>
                  </a:lnTo>
                  <a:lnTo>
                    <a:pt x="16202" y="18"/>
                  </a:lnTo>
                  <a:lnTo>
                    <a:pt x="16054" y="12"/>
                  </a:lnTo>
                  <a:lnTo>
                    <a:pt x="15906" y="6"/>
                  </a:lnTo>
                  <a:lnTo>
                    <a:pt x="15758" y="4"/>
                  </a:lnTo>
                  <a:lnTo>
                    <a:pt x="15610" y="2"/>
                  </a:lnTo>
                  <a:lnTo>
                    <a:pt x="15462" y="0"/>
                  </a:lnTo>
                  <a:lnTo>
                    <a:pt x="15314" y="2"/>
                  </a:lnTo>
                  <a:lnTo>
                    <a:pt x="15166" y="4"/>
                  </a:lnTo>
                  <a:lnTo>
                    <a:pt x="15018" y="6"/>
                  </a:lnTo>
                  <a:lnTo>
                    <a:pt x="14872" y="10"/>
                  </a:lnTo>
                  <a:lnTo>
                    <a:pt x="14576" y="22"/>
                  </a:lnTo>
                  <a:lnTo>
                    <a:pt x="14280" y="40"/>
                  </a:lnTo>
                  <a:lnTo>
                    <a:pt x="13984" y="60"/>
                  </a:lnTo>
                  <a:lnTo>
                    <a:pt x="13688" y="84"/>
                  </a:lnTo>
                  <a:lnTo>
                    <a:pt x="13394" y="114"/>
                  </a:lnTo>
                  <a:lnTo>
                    <a:pt x="13098" y="144"/>
                  </a:lnTo>
                  <a:lnTo>
                    <a:pt x="12802" y="180"/>
                  </a:lnTo>
                  <a:lnTo>
                    <a:pt x="12506" y="218"/>
                  </a:lnTo>
                  <a:lnTo>
                    <a:pt x="12212" y="258"/>
                  </a:lnTo>
                  <a:lnTo>
                    <a:pt x="11916" y="300"/>
                  </a:lnTo>
                  <a:lnTo>
                    <a:pt x="11620" y="344"/>
                  </a:lnTo>
                  <a:lnTo>
                    <a:pt x="11324" y="390"/>
                  </a:lnTo>
                  <a:lnTo>
                    <a:pt x="11030" y="438"/>
                  </a:lnTo>
                  <a:lnTo>
                    <a:pt x="10734" y="486"/>
                  </a:lnTo>
                  <a:lnTo>
                    <a:pt x="10142" y="584"/>
                  </a:lnTo>
                  <a:lnTo>
                    <a:pt x="9552" y="686"/>
                  </a:lnTo>
                  <a:lnTo>
                    <a:pt x="8960" y="786"/>
                  </a:lnTo>
                  <a:lnTo>
                    <a:pt x="8370" y="882"/>
                  </a:lnTo>
                  <a:lnTo>
                    <a:pt x="8074" y="928"/>
                  </a:lnTo>
                  <a:lnTo>
                    <a:pt x="7778" y="974"/>
                  </a:lnTo>
                  <a:lnTo>
                    <a:pt x="7482" y="1016"/>
                  </a:lnTo>
                  <a:lnTo>
                    <a:pt x="7186" y="1056"/>
                  </a:lnTo>
                  <a:lnTo>
                    <a:pt x="6892" y="1096"/>
                  </a:lnTo>
                  <a:lnTo>
                    <a:pt x="6596" y="1130"/>
                  </a:lnTo>
                  <a:lnTo>
                    <a:pt x="6300" y="1164"/>
                  </a:lnTo>
                  <a:lnTo>
                    <a:pt x="6004" y="1192"/>
                  </a:lnTo>
                  <a:lnTo>
                    <a:pt x="5710" y="1218"/>
                  </a:lnTo>
                  <a:lnTo>
                    <a:pt x="5414" y="1240"/>
                  </a:lnTo>
                  <a:lnTo>
                    <a:pt x="5118" y="1258"/>
                  </a:lnTo>
                  <a:lnTo>
                    <a:pt x="4822" y="1272"/>
                  </a:lnTo>
                  <a:lnTo>
                    <a:pt x="4674" y="1278"/>
                  </a:lnTo>
                  <a:lnTo>
                    <a:pt x="4526" y="1282"/>
                  </a:lnTo>
                  <a:lnTo>
                    <a:pt x="4380" y="1284"/>
                  </a:lnTo>
                  <a:lnTo>
                    <a:pt x="4232" y="1286"/>
                  </a:lnTo>
                  <a:lnTo>
                    <a:pt x="4084" y="1286"/>
                  </a:lnTo>
                  <a:lnTo>
                    <a:pt x="3936" y="1284"/>
                  </a:lnTo>
                  <a:lnTo>
                    <a:pt x="3788" y="1282"/>
                  </a:lnTo>
                  <a:lnTo>
                    <a:pt x="3640" y="1278"/>
                  </a:lnTo>
                  <a:lnTo>
                    <a:pt x="3492" y="1272"/>
                  </a:lnTo>
                  <a:lnTo>
                    <a:pt x="3344" y="1266"/>
                  </a:lnTo>
                  <a:lnTo>
                    <a:pt x="3196" y="1258"/>
                  </a:lnTo>
                  <a:lnTo>
                    <a:pt x="3050" y="1248"/>
                  </a:lnTo>
                  <a:lnTo>
                    <a:pt x="2902" y="1236"/>
                  </a:lnTo>
                  <a:lnTo>
                    <a:pt x="2754" y="1224"/>
                  </a:lnTo>
                  <a:lnTo>
                    <a:pt x="2606" y="1208"/>
                  </a:lnTo>
                  <a:lnTo>
                    <a:pt x="2458" y="1192"/>
                  </a:lnTo>
                  <a:lnTo>
                    <a:pt x="2310" y="1174"/>
                  </a:lnTo>
                  <a:lnTo>
                    <a:pt x="2162" y="1154"/>
                  </a:lnTo>
                  <a:lnTo>
                    <a:pt x="2014" y="1132"/>
                  </a:lnTo>
                  <a:lnTo>
                    <a:pt x="1866" y="1110"/>
                  </a:lnTo>
                  <a:lnTo>
                    <a:pt x="1720" y="1084"/>
                  </a:lnTo>
                  <a:lnTo>
                    <a:pt x="1572" y="1056"/>
                  </a:lnTo>
                  <a:lnTo>
                    <a:pt x="1424" y="1028"/>
                  </a:lnTo>
                  <a:lnTo>
                    <a:pt x="1276" y="996"/>
                  </a:lnTo>
                  <a:lnTo>
                    <a:pt x="1128" y="964"/>
                  </a:lnTo>
                  <a:lnTo>
                    <a:pt x="980" y="928"/>
                  </a:lnTo>
                  <a:lnTo>
                    <a:pt x="832" y="892"/>
                  </a:lnTo>
                  <a:lnTo>
                    <a:pt x="684" y="852"/>
                  </a:lnTo>
                  <a:lnTo>
                    <a:pt x="676" y="838"/>
                  </a:lnTo>
                  <a:lnTo>
                    <a:pt x="506" y="790"/>
                  </a:lnTo>
                  <a:lnTo>
                    <a:pt x="338" y="740"/>
                  </a:lnTo>
                  <a:lnTo>
                    <a:pt x="168" y="686"/>
                  </a:lnTo>
                  <a:lnTo>
                    <a:pt x="0" y="630"/>
                  </a:lnTo>
                  <a:lnTo>
                    <a:pt x="0" y="2114"/>
                  </a:lnTo>
                  <a:lnTo>
                    <a:pt x="168" y="2170"/>
                  </a:lnTo>
                  <a:lnTo>
                    <a:pt x="338" y="2224"/>
                  </a:lnTo>
                  <a:lnTo>
                    <a:pt x="506" y="2274"/>
                  </a:lnTo>
                  <a:lnTo>
                    <a:pt x="676" y="2322"/>
                  </a:lnTo>
                  <a:lnTo>
                    <a:pt x="686" y="2312"/>
                  </a:lnTo>
                  <a:lnTo>
                    <a:pt x="834" y="2350"/>
                  </a:lnTo>
                  <a:lnTo>
                    <a:pt x="982" y="2388"/>
                  </a:lnTo>
                  <a:lnTo>
                    <a:pt x="1130" y="2422"/>
                  </a:lnTo>
                  <a:lnTo>
                    <a:pt x="1276" y="2456"/>
                  </a:lnTo>
                  <a:lnTo>
                    <a:pt x="1424" y="2486"/>
                  </a:lnTo>
                  <a:lnTo>
                    <a:pt x="1572" y="2516"/>
                  </a:lnTo>
                  <a:lnTo>
                    <a:pt x="1720" y="2542"/>
                  </a:lnTo>
                  <a:lnTo>
                    <a:pt x="1868" y="2568"/>
                  </a:lnTo>
                  <a:lnTo>
                    <a:pt x="2016" y="2592"/>
                  </a:lnTo>
                  <a:lnTo>
                    <a:pt x="2164" y="2614"/>
                  </a:lnTo>
                  <a:lnTo>
                    <a:pt x="2312" y="2632"/>
                  </a:lnTo>
                  <a:lnTo>
                    <a:pt x="2460" y="2650"/>
                  </a:lnTo>
                  <a:lnTo>
                    <a:pt x="2606" y="2668"/>
                  </a:lnTo>
                  <a:lnTo>
                    <a:pt x="2754" y="2682"/>
                  </a:lnTo>
                  <a:lnTo>
                    <a:pt x="2902" y="2696"/>
                  </a:lnTo>
                  <a:lnTo>
                    <a:pt x="3050" y="2706"/>
                  </a:lnTo>
                  <a:lnTo>
                    <a:pt x="3198" y="2716"/>
                  </a:lnTo>
                  <a:lnTo>
                    <a:pt x="3346" y="2724"/>
                  </a:lnTo>
                  <a:lnTo>
                    <a:pt x="3494" y="2732"/>
                  </a:lnTo>
                  <a:lnTo>
                    <a:pt x="3642" y="2736"/>
                  </a:lnTo>
                  <a:lnTo>
                    <a:pt x="3788" y="2740"/>
                  </a:lnTo>
                  <a:lnTo>
                    <a:pt x="3936" y="2744"/>
                  </a:lnTo>
                  <a:lnTo>
                    <a:pt x="4084" y="2744"/>
                  </a:lnTo>
                  <a:lnTo>
                    <a:pt x="4232" y="2744"/>
                  </a:lnTo>
                  <a:lnTo>
                    <a:pt x="4380" y="2744"/>
                  </a:lnTo>
                  <a:lnTo>
                    <a:pt x="4528" y="2740"/>
                  </a:lnTo>
                  <a:lnTo>
                    <a:pt x="4676" y="2736"/>
                  </a:lnTo>
                  <a:lnTo>
                    <a:pt x="4824" y="2732"/>
                  </a:lnTo>
                  <a:lnTo>
                    <a:pt x="5118" y="2718"/>
                  </a:lnTo>
                  <a:lnTo>
                    <a:pt x="5414" y="2700"/>
                  </a:lnTo>
                  <a:lnTo>
                    <a:pt x="5710" y="2678"/>
                  </a:lnTo>
                  <a:lnTo>
                    <a:pt x="6006" y="2652"/>
                  </a:lnTo>
                  <a:lnTo>
                    <a:pt x="6300" y="2622"/>
                  </a:lnTo>
                  <a:lnTo>
                    <a:pt x="6596" y="2590"/>
                  </a:lnTo>
                  <a:lnTo>
                    <a:pt x="6892" y="2554"/>
                  </a:lnTo>
                  <a:lnTo>
                    <a:pt x="7188" y="2516"/>
                  </a:lnTo>
                  <a:lnTo>
                    <a:pt x="7484" y="2474"/>
                  </a:lnTo>
                  <a:lnTo>
                    <a:pt x="7778" y="2432"/>
                  </a:lnTo>
                  <a:lnTo>
                    <a:pt x="8074" y="2386"/>
                  </a:lnTo>
                  <a:lnTo>
                    <a:pt x="8370" y="2340"/>
                  </a:lnTo>
                  <a:lnTo>
                    <a:pt x="8960" y="2244"/>
                  </a:lnTo>
                  <a:lnTo>
                    <a:pt x="9552" y="2144"/>
                  </a:lnTo>
                  <a:lnTo>
                    <a:pt x="10142" y="2044"/>
                  </a:lnTo>
                  <a:lnTo>
                    <a:pt x="10734" y="1944"/>
                  </a:lnTo>
                  <a:lnTo>
                    <a:pt x="11030" y="1896"/>
                  </a:lnTo>
                  <a:lnTo>
                    <a:pt x="11326" y="1848"/>
                  </a:lnTo>
                  <a:lnTo>
                    <a:pt x="11620" y="1802"/>
                  </a:lnTo>
                  <a:lnTo>
                    <a:pt x="11916" y="1758"/>
                  </a:lnTo>
                  <a:lnTo>
                    <a:pt x="12212" y="1716"/>
                  </a:lnTo>
                  <a:lnTo>
                    <a:pt x="12508" y="1676"/>
                  </a:lnTo>
                  <a:lnTo>
                    <a:pt x="12802" y="1638"/>
                  </a:lnTo>
                  <a:lnTo>
                    <a:pt x="13098" y="1604"/>
                  </a:lnTo>
                  <a:lnTo>
                    <a:pt x="13394" y="1572"/>
                  </a:lnTo>
                  <a:lnTo>
                    <a:pt x="13690" y="1544"/>
                  </a:lnTo>
                  <a:lnTo>
                    <a:pt x="13984" y="1520"/>
                  </a:lnTo>
                  <a:lnTo>
                    <a:pt x="14280" y="1498"/>
                  </a:lnTo>
                  <a:lnTo>
                    <a:pt x="14576" y="1482"/>
                  </a:lnTo>
                  <a:lnTo>
                    <a:pt x="14872" y="1470"/>
                  </a:lnTo>
                  <a:lnTo>
                    <a:pt x="15020" y="1466"/>
                  </a:lnTo>
                  <a:lnTo>
                    <a:pt x="15166" y="1462"/>
                  </a:lnTo>
                  <a:lnTo>
                    <a:pt x="15314" y="1460"/>
                  </a:lnTo>
                  <a:lnTo>
                    <a:pt x="15462" y="1460"/>
                  </a:lnTo>
                  <a:lnTo>
                    <a:pt x="15610" y="1460"/>
                  </a:lnTo>
                  <a:lnTo>
                    <a:pt x="15758" y="1462"/>
                  </a:lnTo>
                  <a:lnTo>
                    <a:pt x="15906" y="1466"/>
                  </a:lnTo>
                  <a:lnTo>
                    <a:pt x="16054" y="1470"/>
                  </a:lnTo>
                  <a:lnTo>
                    <a:pt x="16202" y="1476"/>
                  </a:lnTo>
                  <a:lnTo>
                    <a:pt x="16350" y="1484"/>
                  </a:lnTo>
                  <a:lnTo>
                    <a:pt x="16496" y="1494"/>
                  </a:lnTo>
                  <a:lnTo>
                    <a:pt x="16644" y="1504"/>
                  </a:lnTo>
                  <a:lnTo>
                    <a:pt x="16792" y="1518"/>
                  </a:lnTo>
                  <a:lnTo>
                    <a:pt x="16940" y="1532"/>
                  </a:lnTo>
                  <a:lnTo>
                    <a:pt x="17088" y="1548"/>
                  </a:lnTo>
                  <a:lnTo>
                    <a:pt x="17236" y="1564"/>
                  </a:lnTo>
                  <a:lnTo>
                    <a:pt x="17384" y="1584"/>
                  </a:lnTo>
                  <a:lnTo>
                    <a:pt x="17532" y="1604"/>
                  </a:lnTo>
                  <a:lnTo>
                    <a:pt x="17680" y="1628"/>
                  </a:lnTo>
                  <a:lnTo>
                    <a:pt x="17826" y="1652"/>
                  </a:lnTo>
                  <a:lnTo>
                    <a:pt x="17974" y="1678"/>
                  </a:lnTo>
                  <a:lnTo>
                    <a:pt x="18122" y="1706"/>
                  </a:lnTo>
                  <a:lnTo>
                    <a:pt x="18270" y="1738"/>
                  </a:lnTo>
                  <a:lnTo>
                    <a:pt x="18418" y="1770"/>
                  </a:lnTo>
                  <a:lnTo>
                    <a:pt x="18566" y="1804"/>
                  </a:lnTo>
                  <a:lnTo>
                    <a:pt x="18714" y="1840"/>
                  </a:lnTo>
                  <a:lnTo>
                    <a:pt x="18862" y="1878"/>
                  </a:lnTo>
                  <a:lnTo>
                    <a:pt x="19008" y="1918"/>
                  </a:lnTo>
                  <a:lnTo>
                    <a:pt x="19156" y="1962"/>
                  </a:lnTo>
                  <a:lnTo>
                    <a:pt x="19304" y="2006"/>
                  </a:lnTo>
                  <a:lnTo>
                    <a:pt x="19452" y="2052"/>
                  </a:lnTo>
                  <a:lnTo>
                    <a:pt x="19600" y="2102"/>
                  </a:lnTo>
                  <a:lnTo>
                    <a:pt x="19600" y="644"/>
                  </a:lnTo>
                  <a:close/>
                </a:path>
              </a:pathLst>
            </a:custGeom>
            <a:gradFill rotWithShape="1">
              <a:gsLst>
                <a:gs pos="0">
                  <a:srgbClr val="FFFFFF"/>
                </a:gs>
                <a:gs pos="30000">
                  <a:srgbClr val="BFBFBF"/>
                </a:gs>
                <a:gs pos="66000">
                  <a:srgbClr val="F2F2F2"/>
                </a:gs>
                <a:gs pos="84000">
                  <a:srgbClr val="F2F2F2"/>
                </a:gs>
                <a:gs pos="100000">
                  <a:srgbClr val="BFBFBF"/>
                </a:gs>
              </a:gsLst>
              <a:lin ang="0" scaled="1"/>
            </a:gradFill>
            <a:ln>
              <a:noFill/>
            </a:ln>
            <a:effectLst>
              <a:outerShdw dist="38100" dir="2700000" rotWithShape="0">
                <a:srgbClr val="808080">
                  <a:alpha val="42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06" name="Freeform 2640"/>
            <p:cNvSpPr/>
            <p:nvPr/>
          </p:nvSpPr>
          <p:spPr>
            <a:xfrm>
              <a:off x="1919288" y="2662238"/>
              <a:ext cx="74612" cy="195262"/>
            </a:xfrm>
            <a:custGeom>
              <a:avLst/>
              <a:gdLst>
                <a:gd name="T0" fmla="*/ 2147483647 w 166"/>
                <a:gd name="T1" fmla="*/ 2147483647 h 434"/>
                <a:gd name="T2" fmla="*/ 2147483647 w 166"/>
                <a:gd name="T3" fmla="*/ 2147483647 h 434"/>
                <a:gd name="T4" fmla="*/ 2147483647 w 166"/>
                <a:gd name="T5" fmla="*/ 2147483647 h 434"/>
                <a:gd name="T6" fmla="*/ 2147483647 w 166"/>
                <a:gd name="T7" fmla="*/ 2147483647 h 434"/>
                <a:gd name="T8" fmla="*/ 2147483647 w 166"/>
                <a:gd name="T9" fmla="*/ 2147483647 h 434"/>
                <a:gd name="T10" fmla="*/ 2147483647 w 166"/>
                <a:gd name="T11" fmla="*/ 2147483647 h 434"/>
                <a:gd name="T12" fmla="*/ 2147483647 w 166"/>
                <a:gd name="T13" fmla="*/ 2147483647 h 434"/>
                <a:gd name="T14" fmla="*/ 2147483647 w 166"/>
                <a:gd name="T15" fmla="*/ 2147483647 h 434"/>
                <a:gd name="T16" fmla="*/ 2147483647 w 166"/>
                <a:gd name="T17" fmla="*/ 2147483647 h 434"/>
                <a:gd name="T18" fmla="*/ 2147483647 w 166"/>
                <a:gd name="T19" fmla="*/ 2147483647 h 434"/>
                <a:gd name="T20" fmla="*/ 2147483647 w 166"/>
                <a:gd name="T21" fmla="*/ 2147483647 h 434"/>
                <a:gd name="T22" fmla="*/ 2147483647 w 166"/>
                <a:gd name="T23" fmla="*/ 2147483647 h 434"/>
                <a:gd name="T24" fmla="*/ 2147483647 w 166"/>
                <a:gd name="T25" fmla="*/ 0 h 434"/>
                <a:gd name="T26" fmla="*/ 2147483647 w 166"/>
                <a:gd name="T27" fmla="*/ 2147483647 h 434"/>
                <a:gd name="T28" fmla="*/ 2147483647 w 166"/>
                <a:gd name="T29" fmla="*/ 2147483647 h 434"/>
                <a:gd name="T30" fmla="*/ 2147483647 w 166"/>
                <a:gd name="T31" fmla="*/ 2147483647 h 434"/>
                <a:gd name="T32" fmla="*/ 2147483647 w 166"/>
                <a:gd name="T33" fmla="*/ 2147483647 h 434"/>
                <a:gd name="T34" fmla="*/ 2147483647 w 166"/>
                <a:gd name="T35" fmla="*/ 2147483647 h 434"/>
                <a:gd name="T36" fmla="*/ 0 w 166"/>
                <a:gd name="T37" fmla="*/ 2147483647 h 434"/>
                <a:gd name="T38" fmla="*/ 0 w 166"/>
                <a:gd name="T39" fmla="*/ 2147483647 h 434"/>
                <a:gd name="T40" fmla="*/ 0 w 166"/>
                <a:gd name="T41" fmla="*/ 2147483647 h 434"/>
                <a:gd name="T42" fmla="*/ 2147483647 w 166"/>
                <a:gd name="T43" fmla="*/ 2147483647 h 434"/>
                <a:gd name="T44" fmla="*/ 2147483647 w 166"/>
                <a:gd name="T45" fmla="*/ 2147483647 h 434"/>
                <a:gd name="T46" fmla="*/ 2147483647 w 166"/>
                <a:gd name="T47" fmla="*/ 2147483647 h 434"/>
                <a:gd name="T48" fmla="*/ 2147483647 w 166"/>
                <a:gd name="T49" fmla="*/ 2147483647 h 434"/>
                <a:gd name="T50" fmla="*/ 2147483647 w 166"/>
                <a:gd name="T51" fmla="*/ 2147483647 h 434"/>
                <a:gd name="T52" fmla="*/ 2147483647 w 166"/>
                <a:gd name="T53" fmla="*/ 2147483647 h 434"/>
                <a:gd name="T54" fmla="*/ 2147483647 w 166"/>
                <a:gd name="T55" fmla="*/ 2147483647 h 434"/>
                <a:gd name="T56" fmla="*/ 2147483647 w 166"/>
                <a:gd name="T57" fmla="*/ 2147483647 h 434"/>
                <a:gd name="T58" fmla="*/ 2147483647 w 166"/>
                <a:gd name="T59" fmla="*/ 2147483647 h 434"/>
                <a:gd name="T60" fmla="*/ 2147483647 w 166"/>
                <a:gd name="T61" fmla="*/ 2147483647 h 434"/>
                <a:gd name="T62" fmla="*/ 2147483647 w 166"/>
                <a:gd name="T63" fmla="*/ 2147483647 h 434"/>
                <a:gd name="T64" fmla="*/ 2147483647 w 166"/>
                <a:gd name="T65" fmla="*/ 2147483647 h 434"/>
                <a:gd name="T66" fmla="*/ 2147483647 w 166"/>
                <a:gd name="T67" fmla="*/ 2147483647 h 434"/>
                <a:gd name="T68" fmla="*/ 2147483647 w 166"/>
                <a:gd name="T69" fmla="*/ 2147483647 h 434"/>
                <a:gd name="T70" fmla="*/ 2147483647 w 166"/>
                <a:gd name="T71" fmla="*/ 2147483647 h 434"/>
                <a:gd name="T72" fmla="*/ 2147483647 w 166"/>
                <a:gd name="T73" fmla="*/ 2147483647 h 4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434"/>
                <a:gd name="T113" fmla="*/ 166 w 166"/>
                <a:gd name="T114" fmla="*/ 434 h 4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432">
                  <a:moveTo>
                    <a:pt x="24" y="238"/>
                  </a:moveTo>
                  <a:lnTo>
                    <a:pt x="24" y="238"/>
                  </a:lnTo>
                  <a:lnTo>
                    <a:pt x="24" y="120"/>
                  </a:lnTo>
                  <a:lnTo>
                    <a:pt x="24" y="106"/>
                  </a:lnTo>
                  <a:lnTo>
                    <a:pt x="26" y="92"/>
                  </a:lnTo>
                  <a:lnTo>
                    <a:pt x="30" y="78"/>
                  </a:lnTo>
                  <a:lnTo>
                    <a:pt x="34" y="66"/>
                  </a:lnTo>
                  <a:lnTo>
                    <a:pt x="40" y="56"/>
                  </a:lnTo>
                  <a:lnTo>
                    <a:pt x="48" y="46"/>
                  </a:lnTo>
                  <a:lnTo>
                    <a:pt x="56" y="36"/>
                  </a:lnTo>
                  <a:lnTo>
                    <a:pt x="64" y="28"/>
                  </a:lnTo>
                  <a:lnTo>
                    <a:pt x="74" y="22"/>
                  </a:lnTo>
                  <a:lnTo>
                    <a:pt x="86" y="16"/>
                  </a:lnTo>
                  <a:lnTo>
                    <a:pt x="98" y="12"/>
                  </a:lnTo>
                  <a:lnTo>
                    <a:pt x="110" y="10"/>
                  </a:lnTo>
                  <a:lnTo>
                    <a:pt x="122" y="8"/>
                  </a:lnTo>
                  <a:lnTo>
                    <a:pt x="136" y="8"/>
                  </a:lnTo>
                  <a:lnTo>
                    <a:pt x="150" y="8"/>
                  </a:lnTo>
                  <a:lnTo>
                    <a:pt x="166" y="10"/>
                  </a:lnTo>
                  <a:lnTo>
                    <a:pt x="154" y="6"/>
                  </a:lnTo>
                  <a:lnTo>
                    <a:pt x="138" y="2"/>
                  </a:lnTo>
                  <a:lnTo>
                    <a:pt x="122" y="0"/>
                  </a:lnTo>
                  <a:lnTo>
                    <a:pt x="108" y="0"/>
                  </a:lnTo>
                  <a:lnTo>
                    <a:pt x="94" y="0"/>
                  </a:lnTo>
                  <a:lnTo>
                    <a:pt x="80" y="2"/>
                  </a:lnTo>
                  <a:lnTo>
                    <a:pt x="68" y="6"/>
                  </a:lnTo>
                  <a:lnTo>
                    <a:pt x="56" y="12"/>
                  </a:lnTo>
                  <a:lnTo>
                    <a:pt x="44" y="18"/>
                  </a:lnTo>
                  <a:lnTo>
                    <a:pt x="34" y="26"/>
                  </a:lnTo>
                  <a:lnTo>
                    <a:pt x="26" y="34"/>
                  </a:lnTo>
                  <a:lnTo>
                    <a:pt x="18" y="46"/>
                  </a:lnTo>
                  <a:lnTo>
                    <a:pt x="12" y="56"/>
                  </a:lnTo>
                  <a:lnTo>
                    <a:pt x="6" y="70"/>
                  </a:lnTo>
                  <a:lnTo>
                    <a:pt x="2" y="82"/>
                  </a:lnTo>
                  <a:lnTo>
                    <a:pt x="0" y="98"/>
                  </a:lnTo>
                  <a:lnTo>
                    <a:pt x="0" y="112"/>
                  </a:lnTo>
                  <a:lnTo>
                    <a:pt x="0" y="230"/>
                  </a:lnTo>
                  <a:lnTo>
                    <a:pt x="0" y="246"/>
                  </a:lnTo>
                  <a:lnTo>
                    <a:pt x="2" y="262"/>
                  </a:lnTo>
                  <a:lnTo>
                    <a:pt x="6" y="278"/>
                  </a:lnTo>
                  <a:lnTo>
                    <a:pt x="12" y="294"/>
                  </a:lnTo>
                  <a:lnTo>
                    <a:pt x="18" y="310"/>
                  </a:lnTo>
                  <a:lnTo>
                    <a:pt x="26" y="324"/>
                  </a:lnTo>
                  <a:lnTo>
                    <a:pt x="34" y="340"/>
                  </a:lnTo>
                  <a:lnTo>
                    <a:pt x="44" y="354"/>
                  </a:lnTo>
                  <a:lnTo>
                    <a:pt x="56" y="366"/>
                  </a:lnTo>
                  <a:lnTo>
                    <a:pt x="68" y="380"/>
                  </a:lnTo>
                  <a:lnTo>
                    <a:pt x="80" y="390"/>
                  </a:lnTo>
                  <a:lnTo>
                    <a:pt x="94" y="402"/>
                  </a:lnTo>
                  <a:lnTo>
                    <a:pt x="108" y="410"/>
                  </a:lnTo>
                  <a:lnTo>
                    <a:pt x="122" y="420"/>
                  </a:lnTo>
                  <a:lnTo>
                    <a:pt x="138" y="426"/>
                  </a:lnTo>
                  <a:lnTo>
                    <a:pt x="154" y="432"/>
                  </a:lnTo>
                  <a:lnTo>
                    <a:pt x="166" y="434"/>
                  </a:lnTo>
                  <a:lnTo>
                    <a:pt x="150" y="428"/>
                  </a:lnTo>
                  <a:lnTo>
                    <a:pt x="136" y="422"/>
                  </a:lnTo>
                  <a:lnTo>
                    <a:pt x="122" y="412"/>
                  </a:lnTo>
                  <a:lnTo>
                    <a:pt x="110" y="402"/>
                  </a:lnTo>
                  <a:lnTo>
                    <a:pt x="86" y="380"/>
                  </a:lnTo>
                  <a:lnTo>
                    <a:pt x="64" y="356"/>
                  </a:lnTo>
                  <a:lnTo>
                    <a:pt x="48" y="328"/>
                  </a:lnTo>
                  <a:lnTo>
                    <a:pt x="34" y="298"/>
                  </a:lnTo>
                  <a:lnTo>
                    <a:pt x="30" y="284"/>
                  </a:lnTo>
                  <a:lnTo>
                    <a:pt x="26" y="268"/>
                  </a:lnTo>
                  <a:lnTo>
                    <a:pt x="24" y="254"/>
                  </a:lnTo>
                  <a:lnTo>
                    <a:pt x="24" y="238"/>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07" name="Freeform 2641"/>
            <p:cNvSpPr/>
            <p:nvPr/>
          </p:nvSpPr>
          <p:spPr>
            <a:xfrm>
              <a:off x="2111375" y="2463800"/>
              <a:ext cx="57150" cy="673100"/>
            </a:xfrm>
            <a:custGeom>
              <a:avLst/>
              <a:gdLst>
                <a:gd name="T0" fmla="*/ 2147483647 w 124"/>
                <a:gd name="T1" fmla="*/ 2147483647 h 1492"/>
                <a:gd name="T2" fmla="*/ 2147483647 w 124"/>
                <a:gd name="T3" fmla="*/ 2147483647 h 1492"/>
                <a:gd name="T4" fmla="*/ 2147483647 w 124"/>
                <a:gd name="T5" fmla="*/ 2147483647 h 1492"/>
                <a:gd name="T6" fmla="*/ 2147483647 w 124"/>
                <a:gd name="T7" fmla="*/ 2147483647 h 1492"/>
                <a:gd name="T8" fmla="*/ 2147483647 w 124"/>
                <a:gd name="T9" fmla="*/ 2147483647 h 1492"/>
                <a:gd name="T10" fmla="*/ 2147483647 w 124"/>
                <a:gd name="T11" fmla="*/ 2147483647 h 1492"/>
                <a:gd name="T12" fmla="*/ 2147483647 w 124"/>
                <a:gd name="T13" fmla="*/ 2147483647 h 1492"/>
                <a:gd name="T14" fmla="*/ 2147483647 w 124"/>
                <a:gd name="T15" fmla="*/ 2147483647 h 1492"/>
                <a:gd name="T16" fmla="*/ 2147483647 w 124"/>
                <a:gd name="T17" fmla="*/ 2147483647 h 1492"/>
                <a:gd name="T18" fmla="*/ 2147483647 w 124"/>
                <a:gd name="T19" fmla="*/ 2147483647 h 1492"/>
                <a:gd name="T20" fmla="*/ 2147483647 w 124"/>
                <a:gd name="T21" fmla="*/ 2147483647 h 1492"/>
                <a:gd name="T22" fmla="*/ 2147483647 w 124"/>
                <a:gd name="T23" fmla="*/ 2147483647 h 1492"/>
                <a:gd name="T24" fmla="*/ 2147483647 w 124"/>
                <a:gd name="T25" fmla="*/ 2147483647 h 1492"/>
                <a:gd name="T26" fmla="*/ 2147483647 w 124"/>
                <a:gd name="T27" fmla="*/ 2147483647 h 1492"/>
                <a:gd name="T28" fmla="*/ 2147483647 w 124"/>
                <a:gd name="T29" fmla="*/ 2147483647 h 1492"/>
                <a:gd name="T30" fmla="*/ 2147483647 w 124"/>
                <a:gd name="T31" fmla="*/ 2147483647 h 1492"/>
                <a:gd name="T32" fmla="*/ 2147483647 w 124"/>
                <a:gd name="T33" fmla="*/ 2147483647 h 1492"/>
                <a:gd name="T34" fmla="*/ 2147483647 w 124"/>
                <a:gd name="T35" fmla="*/ 2147483647 h 1492"/>
                <a:gd name="T36" fmla="*/ 2147483647 w 124"/>
                <a:gd name="T37" fmla="*/ 2147483647 h 1492"/>
                <a:gd name="T38" fmla="*/ 2147483647 w 124"/>
                <a:gd name="T39" fmla="*/ 2147483647 h 1492"/>
                <a:gd name="T40" fmla="*/ 0 w 124"/>
                <a:gd name="T41" fmla="*/ 2147483647 h 1492"/>
                <a:gd name="T42" fmla="*/ 0 w 124"/>
                <a:gd name="T43" fmla="*/ 2147483647 h 1492"/>
                <a:gd name="T44" fmla="*/ 2147483647 w 124"/>
                <a:gd name="T45" fmla="*/ 2147483647 h 1492"/>
                <a:gd name="T46" fmla="*/ 2147483647 w 124"/>
                <a:gd name="T47" fmla="*/ 2147483647 h 1492"/>
                <a:gd name="T48" fmla="*/ 2147483647 w 124"/>
                <a:gd name="T49" fmla="*/ 2147483647 h 1492"/>
                <a:gd name="T50" fmla="*/ 2147483647 w 124"/>
                <a:gd name="T51" fmla="*/ 2147483647 h 1492"/>
                <a:gd name="T52" fmla="*/ 2147483647 w 124"/>
                <a:gd name="T53" fmla="*/ 2147483647 h 1492"/>
                <a:gd name="T54" fmla="*/ 0 w 124"/>
                <a:gd name="T55" fmla="*/ 2147483647 h 1492"/>
                <a:gd name="T56" fmla="*/ 2147483647 w 124"/>
                <a:gd name="T57" fmla="*/ 2147483647 h 1492"/>
                <a:gd name="T58" fmla="*/ 2147483647 w 124"/>
                <a:gd name="T59" fmla="*/ 2147483647 h 1492"/>
                <a:gd name="T60" fmla="*/ 2147483647 w 124"/>
                <a:gd name="T61" fmla="*/ 2147483647 h 1492"/>
                <a:gd name="T62" fmla="*/ 2147483647 w 124"/>
                <a:gd name="T63" fmla="*/ 2147483647 h 1492"/>
                <a:gd name="T64" fmla="*/ 2147483647 w 124"/>
                <a:gd name="T65" fmla="*/ 2147483647 h 1492"/>
                <a:gd name="T66" fmla="*/ 2147483647 w 124"/>
                <a:gd name="T67" fmla="*/ 2147483647 h 1492"/>
                <a:gd name="T68" fmla="*/ 0 w 124"/>
                <a:gd name="T69" fmla="*/ 2147483647 h 1492"/>
                <a:gd name="T70" fmla="*/ 2147483647 w 124"/>
                <a:gd name="T71" fmla="*/ 2147483647 h 1492"/>
                <a:gd name="T72" fmla="*/ 2147483647 w 124"/>
                <a:gd name="T73" fmla="*/ 2147483647 h 1492"/>
                <a:gd name="T74" fmla="*/ 2147483647 w 124"/>
                <a:gd name="T75" fmla="*/ 2147483647 h 1492"/>
                <a:gd name="T76" fmla="*/ 2147483647 w 124"/>
                <a:gd name="T77" fmla="*/ 2147483647 h 1492"/>
                <a:gd name="T78" fmla="*/ 2147483647 w 124"/>
                <a:gd name="T79" fmla="*/ 2147483647 h 1492"/>
                <a:gd name="T80" fmla="*/ 2147483647 w 124"/>
                <a:gd name="T81" fmla="*/ 2147483647 h 1492"/>
                <a:gd name="T82" fmla="*/ 2147483647 w 124"/>
                <a:gd name="T83" fmla="*/ 2147483647 h 1492"/>
                <a:gd name="T84" fmla="*/ 2147483647 w 124"/>
                <a:gd name="T85" fmla="*/ 2147483647 h 14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
                <a:gd name="T130" fmla="*/ 0 h 1492"/>
                <a:gd name="T131" fmla="*/ 124 w 124"/>
                <a:gd name="T132" fmla="*/ 1492 h 14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 h="1492">
                  <a:moveTo>
                    <a:pt x="24" y="1072"/>
                  </a:moveTo>
                  <a:lnTo>
                    <a:pt x="24" y="1072"/>
                  </a:lnTo>
                  <a:lnTo>
                    <a:pt x="46" y="1046"/>
                  </a:lnTo>
                  <a:lnTo>
                    <a:pt x="66" y="1018"/>
                  </a:lnTo>
                  <a:lnTo>
                    <a:pt x="82" y="984"/>
                  </a:lnTo>
                  <a:lnTo>
                    <a:pt x="96" y="948"/>
                  </a:lnTo>
                  <a:lnTo>
                    <a:pt x="108" y="910"/>
                  </a:lnTo>
                  <a:lnTo>
                    <a:pt x="116" y="868"/>
                  </a:lnTo>
                  <a:lnTo>
                    <a:pt x="122" y="824"/>
                  </a:lnTo>
                  <a:lnTo>
                    <a:pt x="124" y="778"/>
                  </a:lnTo>
                  <a:lnTo>
                    <a:pt x="122" y="730"/>
                  </a:lnTo>
                  <a:lnTo>
                    <a:pt x="116" y="684"/>
                  </a:lnTo>
                  <a:lnTo>
                    <a:pt x="108" y="638"/>
                  </a:lnTo>
                  <a:lnTo>
                    <a:pt x="96" y="592"/>
                  </a:lnTo>
                  <a:lnTo>
                    <a:pt x="82" y="548"/>
                  </a:lnTo>
                  <a:lnTo>
                    <a:pt x="66" y="508"/>
                  </a:lnTo>
                  <a:lnTo>
                    <a:pt x="46" y="468"/>
                  </a:lnTo>
                  <a:lnTo>
                    <a:pt x="24" y="430"/>
                  </a:lnTo>
                  <a:lnTo>
                    <a:pt x="24" y="424"/>
                  </a:lnTo>
                  <a:lnTo>
                    <a:pt x="36" y="412"/>
                  </a:lnTo>
                  <a:lnTo>
                    <a:pt x="48" y="396"/>
                  </a:lnTo>
                  <a:lnTo>
                    <a:pt x="62" y="376"/>
                  </a:lnTo>
                  <a:lnTo>
                    <a:pt x="78" y="350"/>
                  </a:lnTo>
                  <a:lnTo>
                    <a:pt x="90" y="320"/>
                  </a:lnTo>
                  <a:lnTo>
                    <a:pt x="94" y="302"/>
                  </a:lnTo>
                  <a:lnTo>
                    <a:pt x="98" y="284"/>
                  </a:lnTo>
                  <a:lnTo>
                    <a:pt x="102" y="264"/>
                  </a:lnTo>
                  <a:lnTo>
                    <a:pt x="102" y="242"/>
                  </a:lnTo>
                  <a:lnTo>
                    <a:pt x="102" y="222"/>
                  </a:lnTo>
                  <a:lnTo>
                    <a:pt x="98" y="200"/>
                  </a:lnTo>
                  <a:lnTo>
                    <a:pt x="94" y="178"/>
                  </a:lnTo>
                  <a:lnTo>
                    <a:pt x="90" y="158"/>
                  </a:lnTo>
                  <a:lnTo>
                    <a:pt x="78" y="118"/>
                  </a:lnTo>
                  <a:lnTo>
                    <a:pt x="62" y="82"/>
                  </a:lnTo>
                  <a:lnTo>
                    <a:pt x="48" y="52"/>
                  </a:lnTo>
                  <a:lnTo>
                    <a:pt x="36" y="28"/>
                  </a:lnTo>
                  <a:lnTo>
                    <a:pt x="24" y="8"/>
                  </a:lnTo>
                  <a:lnTo>
                    <a:pt x="0" y="0"/>
                  </a:lnTo>
                  <a:lnTo>
                    <a:pt x="12" y="22"/>
                  </a:lnTo>
                  <a:lnTo>
                    <a:pt x="24" y="46"/>
                  </a:lnTo>
                  <a:lnTo>
                    <a:pt x="38" y="76"/>
                  </a:lnTo>
                  <a:lnTo>
                    <a:pt x="54" y="112"/>
                  </a:lnTo>
                  <a:lnTo>
                    <a:pt x="66" y="152"/>
                  </a:lnTo>
                  <a:lnTo>
                    <a:pt x="70" y="172"/>
                  </a:lnTo>
                  <a:lnTo>
                    <a:pt x="74" y="194"/>
                  </a:lnTo>
                  <a:lnTo>
                    <a:pt x="78" y="214"/>
                  </a:lnTo>
                  <a:lnTo>
                    <a:pt x="78" y="236"/>
                  </a:lnTo>
                  <a:lnTo>
                    <a:pt x="78" y="258"/>
                  </a:lnTo>
                  <a:lnTo>
                    <a:pt x="74" y="278"/>
                  </a:lnTo>
                  <a:lnTo>
                    <a:pt x="70" y="296"/>
                  </a:lnTo>
                  <a:lnTo>
                    <a:pt x="66" y="314"/>
                  </a:lnTo>
                  <a:lnTo>
                    <a:pt x="54" y="344"/>
                  </a:lnTo>
                  <a:lnTo>
                    <a:pt x="38" y="370"/>
                  </a:lnTo>
                  <a:lnTo>
                    <a:pt x="24" y="390"/>
                  </a:lnTo>
                  <a:lnTo>
                    <a:pt x="12" y="406"/>
                  </a:lnTo>
                  <a:lnTo>
                    <a:pt x="0" y="418"/>
                  </a:lnTo>
                  <a:lnTo>
                    <a:pt x="0" y="424"/>
                  </a:lnTo>
                  <a:lnTo>
                    <a:pt x="22" y="462"/>
                  </a:lnTo>
                  <a:lnTo>
                    <a:pt x="40" y="500"/>
                  </a:lnTo>
                  <a:lnTo>
                    <a:pt x="58" y="542"/>
                  </a:lnTo>
                  <a:lnTo>
                    <a:pt x="72" y="586"/>
                  </a:lnTo>
                  <a:lnTo>
                    <a:pt x="84" y="630"/>
                  </a:lnTo>
                  <a:lnTo>
                    <a:pt x="92" y="678"/>
                  </a:lnTo>
                  <a:lnTo>
                    <a:pt x="98" y="724"/>
                  </a:lnTo>
                  <a:lnTo>
                    <a:pt x="100" y="772"/>
                  </a:lnTo>
                  <a:lnTo>
                    <a:pt x="98" y="818"/>
                  </a:lnTo>
                  <a:lnTo>
                    <a:pt x="92" y="862"/>
                  </a:lnTo>
                  <a:lnTo>
                    <a:pt x="84" y="904"/>
                  </a:lnTo>
                  <a:lnTo>
                    <a:pt x="72" y="942"/>
                  </a:lnTo>
                  <a:lnTo>
                    <a:pt x="58" y="978"/>
                  </a:lnTo>
                  <a:lnTo>
                    <a:pt x="40" y="1010"/>
                  </a:lnTo>
                  <a:lnTo>
                    <a:pt x="22" y="1040"/>
                  </a:lnTo>
                  <a:lnTo>
                    <a:pt x="0" y="1066"/>
                  </a:lnTo>
                  <a:lnTo>
                    <a:pt x="0" y="1068"/>
                  </a:lnTo>
                  <a:lnTo>
                    <a:pt x="12" y="1090"/>
                  </a:lnTo>
                  <a:lnTo>
                    <a:pt x="24" y="1114"/>
                  </a:lnTo>
                  <a:lnTo>
                    <a:pt x="38" y="1144"/>
                  </a:lnTo>
                  <a:lnTo>
                    <a:pt x="54" y="1180"/>
                  </a:lnTo>
                  <a:lnTo>
                    <a:pt x="66" y="1218"/>
                  </a:lnTo>
                  <a:lnTo>
                    <a:pt x="70" y="1240"/>
                  </a:lnTo>
                  <a:lnTo>
                    <a:pt x="74" y="1262"/>
                  </a:lnTo>
                  <a:lnTo>
                    <a:pt x="78" y="1282"/>
                  </a:lnTo>
                  <a:lnTo>
                    <a:pt x="78" y="1304"/>
                  </a:lnTo>
                  <a:lnTo>
                    <a:pt x="78" y="1326"/>
                  </a:lnTo>
                  <a:lnTo>
                    <a:pt x="74" y="1344"/>
                  </a:lnTo>
                  <a:lnTo>
                    <a:pt x="70" y="1364"/>
                  </a:lnTo>
                  <a:lnTo>
                    <a:pt x="66" y="1380"/>
                  </a:lnTo>
                  <a:lnTo>
                    <a:pt x="54" y="1412"/>
                  </a:lnTo>
                  <a:lnTo>
                    <a:pt x="38" y="1438"/>
                  </a:lnTo>
                  <a:lnTo>
                    <a:pt x="24" y="1458"/>
                  </a:lnTo>
                  <a:lnTo>
                    <a:pt x="12" y="1472"/>
                  </a:lnTo>
                  <a:lnTo>
                    <a:pt x="0" y="1486"/>
                  </a:lnTo>
                  <a:lnTo>
                    <a:pt x="24" y="1492"/>
                  </a:lnTo>
                  <a:lnTo>
                    <a:pt x="36" y="1480"/>
                  </a:lnTo>
                  <a:lnTo>
                    <a:pt x="48" y="1464"/>
                  </a:lnTo>
                  <a:lnTo>
                    <a:pt x="62" y="1444"/>
                  </a:lnTo>
                  <a:lnTo>
                    <a:pt x="78" y="1418"/>
                  </a:lnTo>
                  <a:lnTo>
                    <a:pt x="90" y="1388"/>
                  </a:lnTo>
                  <a:lnTo>
                    <a:pt x="94" y="1370"/>
                  </a:lnTo>
                  <a:lnTo>
                    <a:pt x="98" y="1352"/>
                  </a:lnTo>
                  <a:lnTo>
                    <a:pt x="102" y="1332"/>
                  </a:lnTo>
                  <a:lnTo>
                    <a:pt x="102" y="1310"/>
                  </a:lnTo>
                  <a:lnTo>
                    <a:pt x="102" y="1290"/>
                  </a:lnTo>
                  <a:lnTo>
                    <a:pt x="98" y="1268"/>
                  </a:lnTo>
                  <a:lnTo>
                    <a:pt x="94" y="1246"/>
                  </a:lnTo>
                  <a:lnTo>
                    <a:pt x="90" y="1226"/>
                  </a:lnTo>
                  <a:lnTo>
                    <a:pt x="78" y="1186"/>
                  </a:lnTo>
                  <a:lnTo>
                    <a:pt x="62" y="1150"/>
                  </a:lnTo>
                  <a:lnTo>
                    <a:pt x="48" y="1120"/>
                  </a:lnTo>
                  <a:lnTo>
                    <a:pt x="36" y="1096"/>
                  </a:lnTo>
                  <a:lnTo>
                    <a:pt x="24" y="1076"/>
                  </a:lnTo>
                  <a:lnTo>
                    <a:pt x="24" y="1072"/>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08" name="Freeform 2642"/>
            <p:cNvSpPr/>
            <p:nvPr/>
          </p:nvSpPr>
          <p:spPr>
            <a:xfrm>
              <a:off x="2027238" y="2949575"/>
              <a:ext cx="63500" cy="65088"/>
            </a:xfrm>
            <a:custGeom>
              <a:avLst/>
              <a:gdLst>
                <a:gd name="T0" fmla="*/ 2147483647 w 140"/>
                <a:gd name="T1" fmla="*/ 2147483647 h 144"/>
                <a:gd name="T2" fmla="*/ 2147483647 w 140"/>
                <a:gd name="T3" fmla="*/ 2147483647 h 144"/>
                <a:gd name="T4" fmla="*/ 2147483647 w 140"/>
                <a:gd name="T5" fmla="*/ 2147483647 h 144"/>
                <a:gd name="T6" fmla="*/ 2147483647 w 140"/>
                <a:gd name="T7" fmla="*/ 2147483647 h 144"/>
                <a:gd name="T8" fmla="*/ 2147483647 w 140"/>
                <a:gd name="T9" fmla="*/ 2147483647 h 144"/>
                <a:gd name="T10" fmla="*/ 2147483647 w 140"/>
                <a:gd name="T11" fmla="*/ 2147483647 h 144"/>
                <a:gd name="T12" fmla="*/ 2147483647 w 140"/>
                <a:gd name="T13" fmla="*/ 2147483647 h 144"/>
                <a:gd name="T14" fmla="*/ 2147483647 w 140"/>
                <a:gd name="T15" fmla="*/ 2147483647 h 144"/>
                <a:gd name="T16" fmla="*/ 2147483647 w 140"/>
                <a:gd name="T17" fmla="*/ 2147483647 h 144"/>
                <a:gd name="T18" fmla="*/ 2147483647 w 140"/>
                <a:gd name="T19" fmla="*/ 2147483647 h 144"/>
                <a:gd name="T20" fmla="*/ 2147483647 w 140"/>
                <a:gd name="T21" fmla="*/ 2147483647 h 144"/>
                <a:gd name="T22" fmla="*/ 2147483647 w 140"/>
                <a:gd name="T23" fmla="*/ 2147483647 h 144"/>
                <a:gd name="T24" fmla="*/ 2147483647 w 140"/>
                <a:gd name="T25" fmla="*/ 2147483647 h 144"/>
                <a:gd name="T26" fmla="*/ 2147483647 w 140"/>
                <a:gd name="T27" fmla="*/ 2147483647 h 144"/>
                <a:gd name="T28" fmla="*/ 2147483647 w 140"/>
                <a:gd name="T29" fmla="*/ 2147483647 h 144"/>
                <a:gd name="T30" fmla="*/ 2147483647 w 140"/>
                <a:gd name="T31" fmla="*/ 2147483647 h 144"/>
                <a:gd name="T32" fmla="*/ 2147483647 w 140"/>
                <a:gd name="T33" fmla="*/ 2147483647 h 144"/>
                <a:gd name="T34" fmla="*/ 2147483647 w 140"/>
                <a:gd name="T35" fmla="*/ 2147483647 h 144"/>
                <a:gd name="T36" fmla="*/ 0 w 140"/>
                <a:gd name="T37" fmla="*/ 2147483647 h 144"/>
                <a:gd name="T38" fmla="*/ 0 w 140"/>
                <a:gd name="T39" fmla="*/ 2147483647 h 144"/>
                <a:gd name="T40" fmla="*/ 2147483647 w 140"/>
                <a:gd name="T41" fmla="*/ 2147483647 h 144"/>
                <a:gd name="T42" fmla="*/ 2147483647 w 140"/>
                <a:gd name="T43" fmla="*/ 2147483647 h 144"/>
                <a:gd name="T44" fmla="*/ 2147483647 w 140"/>
                <a:gd name="T45" fmla="*/ 2147483647 h 144"/>
                <a:gd name="T46" fmla="*/ 2147483647 w 140"/>
                <a:gd name="T47" fmla="*/ 2147483647 h 144"/>
                <a:gd name="T48" fmla="*/ 2147483647 w 140"/>
                <a:gd name="T49" fmla="*/ 2147483647 h 144"/>
                <a:gd name="T50" fmla="*/ 2147483647 w 140"/>
                <a:gd name="T51" fmla="*/ 0 h 144"/>
                <a:gd name="T52" fmla="*/ 2147483647 w 140"/>
                <a:gd name="T53" fmla="*/ 0 h 144"/>
                <a:gd name="T54" fmla="*/ 2147483647 w 140"/>
                <a:gd name="T55" fmla="*/ 2147483647 h 144"/>
                <a:gd name="T56" fmla="*/ 2147483647 w 140"/>
                <a:gd name="T57" fmla="*/ 2147483647 h 144"/>
                <a:gd name="T58" fmla="*/ 2147483647 w 140"/>
                <a:gd name="T59" fmla="*/ 2147483647 h 144"/>
                <a:gd name="T60" fmla="*/ 2147483647 w 140"/>
                <a:gd name="T61" fmla="*/ 2147483647 h 144"/>
                <a:gd name="T62" fmla="*/ 2147483647 w 140"/>
                <a:gd name="T63" fmla="*/ 2147483647 h 144"/>
                <a:gd name="T64" fmla="*/ 2147483647 w 140"/>
                <a:gd name="T65" fmla="*/ 2147483647 h 144"/>
                <a:gd name="T66" fmla="*/ 2147483647 w 140"/>
                <a:gd name="T67" fmla="*/ 2147483647 h 144"/>
                <a:gd name="T68" fmla="*/ 2147483647 w 140"/>
                <a:gd name="T69" fmla="*/ 2147483647 h 144"/>
                <a:gd name="T70" fmla="*/ 2147483647 w 140"/>
                <a:gd name="T71" fmla="*/ 2147483647 h 144"/>
                <a:gd name="T72" fmla="*/ 2147483647 w 140"/>
                <a:gd name="T73" fmla="*/ 2147483647 h 144"/>
                <a:gd name="T74" fmla="*/ 2147483647 w 140"/>
                <a:gd name="T75" fmla="*/ 2147483647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44"/>
                <a:gd name="T116" fmla="*/ 140 w 140"/>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44">
                  <a:moveTo>
                    <a:pt x="140" y="92"/>
                  </a:moveTo>
                  <a:lnTo>
                    <a:pt x="140" y="92"/>
                  </a:lnTo>
                  <a:lnTo>
                    <a:pt x="138" y="106"/>
                  </a:lnTo>
                  <a:lnTo>
                    <a:pt x="134" y="118"/>
                  </a:lnTo>
                  <a:lnTo>
                    <a:pt x="128" y="128"/>
                  </a:lnTo>
                  <a:lnTo>
                    <a:pt x="118" y="136"/>
                  </a:lnTo>
                  <a:lnTo>
                    <a:pt x="108" y="140"/>
                  </a:lnTo>
                  <a:lnTo>
                    <a:pt x="96" y="144"/>
                  </a:lnTo>
                  <a:lnTo>
                    <a:pt x="84" y="144"/>
                  </a:lnTo>
                  <a:lnTo>
                    <a:pt x="70" y="142"/>
                  </a:lnTo>
                  <a:lnTo>
                    <a:pt x="56" y="136"/>
                  </a:lnTo>
                  <a:lnTo>
                    <a:pt x="42" y="128"/>
                  </a:lnTo>
                  <a:lnTo>
                    <a:pt x="32" y="118"/>
                  </a:lnTo>
                  <a:lnTo>
                    <a:pt x="20" y="108"/>
                  </a:lnTo>
                  <a:lnTo>
                    <a:pt x="12" y="94"/>
                  </a:lnTo>
                  <a:lnTo>
                    <a:pt x="6" y="80"/>
                  </a:lnTo>
                  <a:lnTo>
                    <a:pt x="2" y="66"/>
                  </a:lnTo>
                  <a:lnTo>
                    <a:pt x="0" y="52"/>
                  </a:lnTo>
                  <a:lnTo>
                    <a:pt x="2" y="38"/>
                  </a:lnTo>
                  <a:lnTo>
                    <a:pt x="6" y="26"/>
                  </a:lnTo>
                  <a:lnTo>
                    <a:pt x="12" y="16"/>
                  </a:lnTo>
                  <a:lnTo>
                    <a:pt x="20" y="8"/>
                  </a:lnTo>
                  <a:lnTo>
                    <a:pt x="32" y="4"/>
                  </a:lnTo>
                  <a:lnTo>
                    <a:pt x="42" y="0"/>
                  </a:lnTo>
                  <a:lnTo>
                    <a:pt x="56" y="0"/>
                  </a:lnTo>
                  <a:lnTo>
                    <a:pt x="70" y="2"/>
                  </a:lnTo>
                  <a:lnTo>
                    <a:pt x="84" y="8"/>
                  </a:lnTo>
                  <a:lnTo>
                    <a:pt x="96" y="16"/>
                  </a:lnTo>
                  <a:lnTo>
                    <a:pt x="108" y="26"/>
                  </a:lnTo>
                  <a:lnTo>
                    <a:pt x="118" y="38"/>
                  </a:lnTo>
                  <a:lnTo>
                    <a:pt x="128" y="50"/>
                  </a:lnTo>
                  <a:lnTo>
                    <a:pt x="134" y="64"/>
                  </a:lnTo>
                  <a:lnTo>
                    <a:pt x="138" y="78"/>
                  </a:lnTo>
                  <a:lnTo>
                    <a:pt x="140" y="92"/>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09" name="Freeform 2643"/>
            <p:cNvSpPr/>
            <p:nvPr/>
          </p:nvSpPr>
          <p:spPr>
            <a:xfrm>
              <a:off x="2033588" y="2954339"/>
              <a:ext cx="57150" cy="58737"/>
            </a:xfrm>
            <a:custGeom>
              <a:avLst/>
              <a:gdLst>
                <a:gd name="T0" fmla="*/ 2147483647 w 126"/>
                <a:gd name="T1" fmla="*/ 2147483647 h 130"/>
                <a:gd name="T2" fmla="*/ 2147483647 w 126"/>
                <a:gd name="T3" fmla="*/ 2147483647 h 130"/>
                <a:gd name="T4" fmla="*/ 2147483647 w 126"/>
                <a:gd name="T5" fmla="*/ 2147483647 h 130"/>
                <a:gd name="T6" fmla="*/ 2147483647 w 126"/>
                <a:gd name="T7" fmla="*/ 2147483647 h 130"/>
                <a:gd name="T8" fmla="*/ 2147483647 w 126"/>
                <a:gd name="T9" fmla="*/ 2147483647 h 130"/>
                <a:gd name="T10" fmla="*/ 2147483647 w 126"/>
                <a:gd name="T11" fmla="*/ 2147483647 h 130"/>
                <a:gd name="T12" fmla="*/ 2147483647 w 126"/>
                <a:gd name="T13" fmla="*/ 2147483647 h 130"/>
                <a:gd name="T14" fmla="*/ 2147483647 w 126"/>
                <a:gd name="T15" fmla="*/ 2147483647 h 130"/>
                <a:gd name="T16" fmla="*/ 2147483647 w 126"/>
                <a:gd name="T17" fmla="*/ 2147483647 h 130"/>
                <a:gd name="T18" fmla="*/ 2147483647 w 126"/>
                <a:gd name="T19" fmla="*/ 2147483647 h 130"/>
                <a:gd name="T20" fmla="*/ 2147483647 w 126"/>
                <a:gd name="T21" fmla="*/ 2147483647 h 130"/>
                <a:gd name="T22" fmla="*/ 2147483647 w 126"/>
                <a:gd name="T23" fmla="*/ 2147483647 h 130"/>
                <a:gd name="T24" fmla="*/ 2147483647 w 126"/>
                <a:gd name="T25" fmla="*/ 2147483647 h 130"/>
                <a:gd name="T26" fmla="*/ 2147483647 w 126"/>
                <a:gd name="T27" fmla="*/ 2147483647 h 130"/>
                <a:gd name="T28" fmla="*/ 2147483647 w 126"/>
                <a:gd name="T29" fmla="*/ 2147483647 h 130"/>
                <a:gd name="T30" fmla="*/ 2147483647 w 126"/>
                <a:gd name="T31" fmla="*/ 2147483647 h 130"/>
                <a:gd name="T32" fmla="*/ 2147483647 w 126"/>
                <a:gd name="T33" fmla="*/ 2147483647 h 130"/>
                <a:gd name="T34" fmla="*/ 2147483647 w 126"/>
                <a:gd name="T35" fmla="*/ 2147483647 h 130"/>
                <a:gd name="T36" fmla="*/ 0 w 126"/>
                <a:gd name="T37" fmla="*/ 2147483647 h 130"/>
                <a:gd name="T38" fmla="*/ 0 w 126"/>
                <a:gd name="T39" fmla="*/ 2147483647 h 130"/>
                <a:gd name="T40" fmla="*/ 2147483647 w 126"/>
                <a:gd name="T41" fmla="*/ 2147483647 h 130"/>
                <a:gd name="T42" fmla="*/ 2147483647 w 126"/>
                <a:gd name="T43" fmla="*/ 2147483647 h 130"/>
                <a:gd name="T44" fmla="*/ 2147483647 w 126"/>
                <a:gd name="T45" fmla="*/ 2147483647 h 130"/>
                <a:gd name="T46" fmla="*/ 2147483647 w 126"/>
                <a:gd name="T47" fmla="*/ 2147483647 h 130"/>
                <a:gd name="T48" fmla="*/ 2147483647 w 126"/>
                <a:gd name="T49" fmla="*/ 2147483647 h 130"/>
                <a:gd name="T50" fmla="*/ 2147483647 w 126"/>
                <a:gd name="T51" fmla="*/ 0 h 130"/>
                <a:gd name="T52" fmla="*/ 2147483647 w 126"/>
                <a:gd name="T53" fmla="*/ 0 h 130"/>
                <a:gd name="T54" fmla="*/ 2147483647 w 126"/>
                <a:gd name="T55" fmla="*/ 2147483647 h 130"/>
                <a:gd name="T56" fmla="*/ 2147483647 w 126"/>
                <a:gd name="T57" fmla="*/ 2147483647 h 130"/>
                <a:gd name="T58" fmla="*/ 2147483647 w 126"/>
                <a:gd name="T59" fmla="*/ 2147483647 h 130"/>
                <a:gd name="T60" fmla="*/ 2147483647 w 126"/>
                <a:gd name="T61" fmla="*/ 2147483647 h 130"/>
                <a:gd name="T62" fmla="*/ 2147483647 w 126"/>
                <a:gd name="T63" fmla="*/ 2147483647 h 130"/>
                <a:gd name="T64" fmla="*/ 2147483647 w 126"/>
                <a:gd name="T65" fmla="*/ 2147483647 h 130"/>
                <a:gd name="T66" fmla="*/ 2147483647 w 126"/>
                <a:gd name="T67" fmla="*/ 2147483647 h 130"/>
                <a:gd name="T68" fmla="*/ 2147483647 w 126"/>
                <a:gd name="T69" fmla="*/ 2147483647 h 130"/>
                <a:gd name="T70" fmla="*/ 2147483647 w 126"/>
                <a:gd name="T71" fmla="*/ 2147483647 h 130"/>
                <a:gd name="T72" fmla="*/ 2147483647 w 126"/>
                <a:gd name="T73" fmla="*/ 2147483647 h 130"/>
                <a:gd name="T74" fmla="*/ 2147483647 w 126"/>
                <a:gd name="T75" fmla="*/ 2147483647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0"/>
                <a:gd name="T116" fmla="*/ 126 w 126"/>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30">
                  <a:moveTo>
                    <a:pt x="126" y="82"/>
                  </a:moveTo>
                  <a:lnTo>
                    <a:pt x="126" y="82"/>
                  </a:lnTo>
                  <a:lnTo>
                    <a:pt x="124" y="94"/>
                  </a:lnTo>
                  <a:lnTo>
                    <a:pt x="120" y="104"/>
                  </a:lnTo>
                  <a:lnTo>
                    <a:pt x="114" y="114"/>
                  </a:lnTo>
                  <a:lnTo>
                    <a:pt x="106" y="120"/>
                  </a:lnTo>
                  <a:lnTo>
                    <a:pt x="98" y="126"/>
                  </a:lnTo>
                  <a:lnTo>
                    <a:pt x="86" y="128"/>
                  </a:lnTo>
                  <a:lnTo>
                    <a:pt x="76" y="130"/>
                  </a:lnTo>
                  <a:lnTo>
                    <a:pt x="62" y="126"/>
                  </a:lnTo>
                  <a:lnTo>
                    <a:pt x="50" y="122"/>
                  </a:lnTo>
                  <a:lnTo>
                    <a:pt x="38" y="114"/>
                  </a:lnTo>
                  <a:lnTo>
                    <a:pt x="28" y="106"/>
                  </a:lnTo>
                  <a:lnTo>
                    <a:pt x="18" y="96"/>
                  </a:lnTo>
                  <a:lnTo>
                    <a:pt x="10" y="84"/>
                  </a:lnTo>
                  <a:lnTo>
                    <a:pt x="4" y="72"/>
                  </a:lnTo>
                  <a:lnTo>
                    <a:pt x="2" y="58"/>
                  </a:lnTo>
                  <a:lnTo>
                    <a:pt x="0" y="46"/>
                  </a:lnTo>
                  <a:lnTo>
                    <a:pt x="2" y="34"/>
                  </a:lnTo>
                  <a:lnTo>
                    <a:pt x="4" y="24"/>
                  </a:lnTo>
                  <a:lnTo>
                    <a:pt x="10" y="14"/>
                  </a:lnTo>
                  <a:lnTo>
                    <a:pt x="18" y="8"/>
                  </a:lnTo>
                  <a:lnTo>
                    <a:pt x="28" y="2"/>
                  </a:lnTo>
                  <a:lnTo>
                    <a:pt x="38" y="0"/>
                  </a:lnTo>
                  <a:lnTo>
                    <a:pt x="50" y="0"/>
                  </a:lnTo>
                  <a:lnTo>
                    <a:pt x="62" y="2"/>
                  </a:lnTo>
                  <a:lnTo>
                    <a:pt x="76" y="6"/>
                  </a:lnTo>
                  <a:lnTo>
                    <a:pt x="86" y="14"/>
                  </a:lnTo>
                  <a:lnTo>
                    <a:pt x="98" y="22"/>
                  </a:lnTo>
                  <a:lnTo>
                    <a:pt x="106" y="32"/>
                  </a:lnTo>
                  <a:lnTo>
                    <a:pt x="114" y="44"/>
                  </a:lnTo>
                  <a:lnTo>
                    <a:pt x="120" y="56"/>
                  </a:lnTo>
                  <a:lnTo>
                    <a:pt x="124" y="68"/>
                  </a:lnTo>
                  <a:lnTo>
                    <a:pt x="126" y="8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0" name="Freeform 2644"/>
            <p:cNvSpPr/>
            <p:nvPr/>
          </p:nvSpPr>
          <p:spPr>
            <a:xfrm>
              <a:off x="2027238" y="2549525"/>
              <a:ext cx="63500" cy="65088"/>
            </a:xfrm>
            <a:custGeom>
              <a:avLst/>
              <a:gdLst>
                <a:gd name="T0" fmla="*/ 2147483647 w 140"/>
                <a:gd name="T1" fmla="*/ 2147483647 h 144"/>
                <a:gd name="T2" fmla="*/ 2147483647 w 140"/>
                <a:gd name="T3" fmla="*/ 2147483647 h 144"/>
                <a:gd name="T4" fmla="*/ 2147483647 w 140"/>
                <a:gd name="T5" fmla="*/ 2147483647 h 144"/>
                <a:gd name="T6" fmla="*/ 2147483647 w 140"/>
                <a:gd name="T7" fmla="*/ 2147483647 h 144"/>
                <a:gd name="T8" fmla="*/ 2147483647 w 140"/>
                <a:gd name="T9" fmla="*/ 2147483647 h 144"/>
                <a:gd name="T10" fmla="*/ 2147483647 w 140"/>
                <a:gd name="T11" fmla="*/ 2147483647 h 144"/>
                <a:gd name="T12" fmla="*/ 2147483647 w 140"/>
                <a:gd name="T13" fmla="*/ 2147483647 h 144"/>
                <a:gd name="T14" fmla="*/ 2147483647 w 140"/>
                <a:gd name="T15" fmla="*/ 2147483647 h 144"/>
                <a:gd name="T16" fmla="*/ 2147483647 w 140"/>
                <a:gd name="T17" fmla="*/ 2147483647 h 144"/>
                <a:gd name="T18" fmla="*/ 2147483647 w 140"/>
                <a:gd name="T19" fmla="*/ 2147483647 h 144"/>
                <a:gd name="T20" fmla="*/ 2147483647 w 140"/>
                <a:gd name="T21" fmla="*/ 2147483647 h 144"/>
                <a:gd name="T22" fmla="*/ 2147483647 w 140"/>
                <a:gd name="T23" fmla="*/ 2147483647 h 144"/>
                <a:gd name="T24" fmla="*/ 2147483647 w 140"/>
                <a:gd name="T25" fmla="*/ 2147483647 h 144"/>
                <a:gd name="T26" fmla="*/ 2147483647 w 140"/>
                <a:gd name="T27" fmla="*/ 2147483647 h 144"/>
                <a:gd name="T28" fmla="*/ 2147483647 w 140"/>
                <a:gd name="T29" fmla="*/ 2147483647 h 144"/>
                <a:gd name="T30" fmla="*/ 2147483647 w 140"/>
                <a:gd name="T31" fmla="*/ 2147483647 h 144"/>
                <a:gd name="T32" fmla="*/ 2147483647 w 140"/>
                <a:gd name="T33" fmla="*/ 2147483647 h 144"/>
                <a:gd name="T34" fmla="*/ 2147483647 w 140"/>
                <a:gd name="T35" fmla="*/ 2147483647 h 144"/>
                <a:gd name="T36" fmla="*/ 0 w 140"/>
                <a:gd name="T37" fmla="*/ 2147483647 h 144"/>
                <a:gd name="T38" fmla="*/ 0 w 140"/>
                <a:gd name="T39" fmla="*/ 2147483647 h 144"/>
                <a:gd name="T40" fmla="*/ 2147483647 w 140"/>
                <a:gd name="T41" fmla="*/ 2147483647 h 144"/>
                <a:gd name="T42" fmla="*/ 2147483647 w 140"/>
                <a:gd name="T43" fmla="*/ 2147483647 h 144"/>
                <a:gd name="T44" fmla="*/ 2147483647 w 140"/>
                <a:gd name="T45" fmla="*/ 2147483647 h 144"/>
                <a:gd name="T46" fmla="*/ 2147483647 w 140"/>
                <a:gd name="T47" fmla="*/ 2147483647 h 144"/>
                <a:gd name="T48" fmla="*/ 2147483647 w 140"/>
                <a:gd name="T49" fmla="*/ 2147483647 h 144"/>
                <a:gd name="T50" fmla="*/ 2147483647 w 140"/>
                <a:gd name="T51" fmla="*/ 0 h 144"/>
                <a:gd name="T52" fmla="*/ 2147483647 w 140"/>
                <a:gd name="T53" fmla="*/ 0 h 144"/>
                <a:gd name="T54" fmla="*/ 2147483647 w 140"/>
                <a:gd name="T55" fmla="*/ 2147483647 h 144"/>
                <a:gd name="T56" fmla="*/ 2147483647 w 140"/>
                <a:gd name="T57" fmla="*/ 2147483647 h 144"/>
                <a:gd name="T58" fmla="*/ 2147483647 w 140"/>
                <a:gd name="T59" fmla="*/ 2147483647 h 144"/>
                <a:gd name="T60" fmla="*/ 2147483647 w 140"/>
                <a:gd name="T61" fmla="*/ 2147483647 h 144"/>
                <a:gd name="T62" fmla="*/ 2147483647 w 140"/>
                <a:gd name="T63" fmla="*/ 2147483647 h 144"/>
                <a:gd name="T64" fmla="*/ 2147483647 w 140"/>
                <a:gd name="T65" fmla="*/ 2147483647 h 144"/>
                <a:gd name="T66" fmla="*/ 2147483647 w 140"/>
                <a:gd name="T67" fmla="*/ 2147483647 h 144"/>
                <a:gd name="T68" fmla="*/ 2147483647 w 140"/>
                <a:gd name="T69" fmla="*/ 2147483647 h 144"/>
                <a:gd name="T70" fmla="*/ 2147483647 w 140"/>
                <a:gd name="T71" fmla="*/ 2147483647 h 144"/>
                <a:gd name="T72" fmla="*/ 2147483647 w 140"/>
                <a:gd name="T73" fmla="*/ 2147483647 h 144"/>
                <a:gd name="T74" fmla="*/ 2147483647 w 140"/>
                <a:gd name="T75" fmla="*/ 2147483647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0"/>
                <a:gd name="T115" fmla="*/ 0 h 144"/>
                <a:gd name="T116" fmla="*/ 140 w 140"/>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0" h="144">
                  <a:moveTo>
                    <a:pt x="140" y="92"/>
                  </a:moveTo>
                  <a:lnTo>
                    <a:pt x="140" y="92"/>
                  </a:lnTo>
                  <a:lnTo>
                    <a:pt x="138" y="104"/>
                  </a:lnTo>
                  <a:lnTo>
                    <a:pt x="134" y="116"/>
                  </a:lnTo>
                  <a:lnTo>
                    <a:pt x="128" y="126"/>
                  </a:lnTo>
                  <a:lnTo>
                    <a:pt x="118" y="134"/>
                  </a:lnTo>
                  <a:lnTo>
                    <a:pt x="108" y="140"/>
                  </a:lnTo>
                  <a:lnTo>
                    <a:pt x="96" y="144"/>
                  </a:lnTo>
                  <a:lnTo>
                    <a:pt x="84" y="144"/>
                  </a:lnTo>
                  <a:lnTo>
                    <a:pt x="70" y="140"/>
                  </a:lnTo>
                  <a:lnTo>
                    <a:pt x="56" y="136"/>
                  </a:lnTo>
                  <a:lnTo>
                    <a:pt x="42" y="128"/>
                  </a:lnTo>
                  <a:lnTo>
                    <a:pt x="32" y="118"/>
                  </a:lnTo>
                  <a:lnTo>
                    <a:pt x="20" y="106"/>
                  </a:lnTo>
                  <a:lnTo>
                    <a:pt x="12" y="94"/>
                  </a:lnTo>
                  <a:lnTo>
                    <a:pt x="6" y="80"/>
                  </a:lnTo>
                  <a:lnTo>
                    <a:pt x="2" y="66"/>
                  </a:lnTo>
                  <a:lnTo>
                    <a:pt x="0" y="52"/>
                  </a:lnTo>
                  <a:lnTo>
                    <a:pt x="2" y="38"/>
                  </a:lnTo>
                  <a:lnTo>
                    <a:pt x="6" y="26"/>
                  </a:lnTo>
                  <a:lnTo>
                    <a:pt x="12" y="16"/>
                  </a:lnTo>
                  <a:lnTo>
                    <a:pt x="20" y="8"/>
                  </a:lnTo>
                  <a:lnTo>
                    <a:pt x="32" y="2"/>
                  </a:lnTo>
                  <a:lnTo>
                    <a:pt x="42" y="0"/>
                  </a:lnTo>
                  <a:lnTo>
                    <a:pt x="56" y="0"/>
                  </a:lnTo>
                  <a:lnTo>
                    <a:pt x="70" y="2"/>
                  </a:lnTo>
                  <a:lnTo>
                    <a:pt x="84" y="8"/>
                  </a:lnTo>
                  <a:lnTo>
                    <a:pt x="96" y="16"/>
                  </a:lnTo>
                  <a:lnTo>
                    <a:pt x="108" y="26"/>
                  </a:lnTo>
                  <a:lnTo>
                    <a:pt x="118" y="36"/>
                  </a:lnTo>
                  <a:lnTo>
                    <a:pt x="128" y="50"/>
                  </a:lnTo>
                  <a:lnTo>
                    <a:pt x="134" y="62"/>
                  </a:lnTo>
                  <a:lnTo>
                    <a:pt x="138" y="76"/>
                  </a:lnTo>
                  <a:lnTo>
                    <a:pt x="140" y="92"/>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1" name="Freeform 2645"/>
            <p:cNvSpPr/>
            <p:nvPr/>
          </p:nvSpPr>
          <p:spPr>
            <a:xfrm>
              <a:off x="2033588" y="2552700"/>
              <a:ext cx="57150" cy="58738"/>
            </a:xfrm>
            <a:custGeom>
              <a:avLst/>
              <a:gdLst>
                <a:gd name="T0" fmla="*/ 2147483647 w 126"/>
                <a:gd name="T1" fmla="*/ 2147483647 h 130"/>
                <a:gd name="T2" fmla="*/ 2147483647 w 126"/>
                <a:gd name="T3" fmla="*/ 2147483647 h 130"/>
                <a:gd name="T4" fmla="*/ 2147483647 w 126"/>
                <a:gd name="T5" fmla="*/ 2147483647 h 130"/>
                <a:gd name="T6" fmla="*/ 2147483647 w 126"/>
                <a:gd name="T7" fmla="*/ 2147483647 h 130"/>
                <a:gd name="T8" fmla="*/ 2147483647 w 126"/>
                <a:gd name="T9" fmla="*/ 2147483647 h 130"/>
                <a:gd name="T10" fmla="*/ 2147483647 w 126"/>
                <a:gd name="T11" fmla="*/ 2147483647 h 130"/>
                <a:gd name="T12" fmla="*/ 2147483647 w 126"/>
                <a:gd name="T13" fmla="*/ 2147483647 h 130"/>
                <a:gd name="T14" fmla="*/ 2147483647 w 126"/>
                <a:gd name="T15" fmla="*/ 2147483647 h 130"/>
                <a:gd name="T16" fmla="*/ 2147483647 w 126"/>
                <a:gd name="T17" fmla="*/ 2147483647 h 130"/>
                <a:gd name="T18" fmla="*/ 2147483647 w 126"/>
                <a:gd name="T19" fmla="*/ 2147483647 h 130"/>
                <a:gd name="T20" fmla="*/ 2147483647 w 126"/>
                <a:gd name="T21" fmla="*/ 2147483647 h 130"/>
                <a:gd name="T22" fmla="*/ 2147483647 w 126"/>
                <a:gd name="T23" fmla="*/ 2147483647 h 130"/>
                <a:gd name="T24" fmla="*/ 2147483647 w 126"/>
                <a:gd name="T25" fmla="*/ 2147483647 h 130"/>
                <a:gd name="T26" fmla="*/ 2147483647 w 126"/>
                <a:gd name="T27" fmla="*/ 2147483647 h 130"/>
                <a:gd name="T28" fmla="*/ 2147483647 w 126"/>
                <a:gd name="T29" fmla="*/ 2147483647 h 130"/>
                <a:gd name="T30" fmla="*/ 2147483647 w 126"/>
                <a:gd name="T31" fmla="*/ 2147483647 h 130"/>
                <a:gd name="T32" fmla="*/ 2147483647 w 126"/>
                <a:gd name="T33" fmla="*/ 2147483647 h 130"/>
                <a:gd name="T34" fmla="*/ 2147483647 w 126"/>
                <a:gd name="T35" fmla="*/ 2147483647 h 130"/>
                <a:gd name="T36" fmla="*/ 0 w 126"/>
                <a:gd name="T37" fmla="*/ 2147483647 h 130"/>
                <a:gd name="T38" fmla="*/ 0 w 126"/>
                <a:gd name="T39" fmla="*/ 2147483647 h 130"/>
                <a:gd name="T40" fmla="*/ 2147483647 w 126"/>
                <a:gd name="T41" fmla="*/ 2147483647 h 130"/>
                <a:gd name="T42" fmla="*/ 2147483647 w 126"/>
                <a:gd name="T43" fmla="*/ 2147483647 h 130"/>
                <a:gd name="T44" fmla="*/ 2147483647 w 126"/>
                <a:gd name="T45" fmla="*/ 2147483647 h 130"/>
                <a:gd name="T46" fmla="*/ 2147483647 w 126"/>
                <a:gd name="T47" fmla="*/ 2147483647 h 130"/>
                <a:gd name="T48" fmla="*/ 2147483647 w 126"/>
                <a:gd name="T49" fmla="*/ 2147483647 h 130"/>
                <a:gd name="T50" fmla="*/ 2147483647 w 126"/>
                <a:gd name="T51" fmla="*/ 0 h 130"/>
                <a:gd name="T52" fmla="*/ 2147483647 w 126"/>
                <a:gd name="T53" fmla="*/ 0 h 130"/>
                <a:gd name="T54" fmla="*/ 2147483647 w 126"/>
                <a:gd name="T55" fmla="*/ 2147483647 h 130"/>
                <a:gd name="T56" fmla="*/ 2147483647 w 126"/>
                <a:gd name="T57" fmla="*/ 2147483647 h 130"/>
                <a:gd name="T58" fmla="*/ 2147483647 w 126"/>
                <a:gd name="T59" fmla="*/ 2147483647 h 130"/>
                <a:gd name="T60" fmla="*/ 2147483647 w 126"/>
                <a:gd name="T61" fmla="*/ 2147483647 h 130"/>
                <a:gd name="T62" fmla="*/ 2147483647 w 126"/>
                <a:gd name="T63" fmla="*/ 2147483647 h 130"/>
                <a:gd name="T64" fmla="*/ 2147483647 w 126"/>
                <a:gd name="T65" fmla="*/ 2147483647 h 130"/>
                <a:gd name="T66" fmla="*/ 2147483647 w 126"/>
                <a:gd name="T67" fmla="*/ 2147483647 h 130"/>
                <a:gd name="T68" fmla="*/ 2147483647 w 126"/>
                <a:gd name="T69" fmla="*/ 2147483647 h 130"/>
                <a:gd name="T70" fmla="*/ 2147483647 w 126"/>
                <a:gd name="T71" fmla="*/ 2147483647 h 130"/>
                <a:gd name="T72" fmla="*/ 2147483647 w 126"/>
                <a:gd name="T73" fmla="*/ 2147483647 h 130"/>
                <a:gd name="T74" fmla="*/ 2147483647 w 126"/>
                <a:gd name="T75" fmla="*/ 2147483647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30"/>
                <a:gd name="T116" fmla="*/ 126 w 126"/>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5" h="130">
                  <a:moveTo>
                    <a:pt x="126" y="84"/>
                  </a:moveTo>
                  <a:lnTo>
                    <a:pt x="126" y="84"/>
                  </a:lnTo>
                  <a:lnTo>
                    <a:pt x="124" y="96"/>
                  </a:lnTo>
                  <a:lnTo>
                    <a:pt x="120" y="106"/>
                  </a:lnTo>
                  <a:lnTo>
                    <a:pt x="114" y="116"/>
                  </a:lnTo>
                  <a:lnTo>
                    <a:pt x="106" y="122"/>
                  </a:lnTo>
                  <a:lnTo>
                    <a:pt x="98" y="128"/>
                  </a:lnTo>
                  <a:lnTo>
                    <a:pt x="86" y="130"/>
                  </a:lnTo>
                  <a:lnTo>
                    <a:pt x="76" y="130"/>
                  </a:lnTo>
                  <a:lnTo>
                    <a:pt x="62" y="128"/>
                  </a:lnTo>
                  <a:lnTo>
                    <a:pt x="50" y="124"/>
                  </a:lnTo>
                  <a:lnTo>
                    <a:pt x="38" y="116"/>
                  </a:lnTo>
                  <a:lnTo>
                    <a:pt x="28" y="108"/>
                  </a:lnTo>
                  <a:lnTo>
                    <a:pt x="18" y="96"/>
                  </a:lnTo>
                  <a:lnTo>
                    <a:pt x="10" y="86"/>
                  </a:lnTo>
                  <a:lnTo>
                    <a:pt x="4" y="74"/>
                  </a:lnTo>
                  <a:lnTo>
                    <a:pt x="2" y="60"/>
                  </a:lnTo>
                  <a:lnTo>
                    <a:pt x="0" y="48"/>
                  </a:lnTo>
                  <a:lnTo>
                    <a:pt x="2" y="36"/>
                  </a:lnTo>
                  <a:lnTo>
                    <a:pt x="4" y="24"/>
                  </a:lnTo>
                  <a:lnTo>
                    <a:pt x="10" y="16"/>
                  </a:lnTo>
                  <a:lnTo>
                    <a:pt x="18" y="8"/>
                  </a:lnTo>
                  <a:lnTo>
                    <a:pt x="28" y="4"/>
                  </a:lnTo>
                  <a:lnTo>
                    <a:pt x="38" y="0"/>
                  </a:lnTo>
                  <a:lnTo>
                    <a:pt x="50" y="0"/>
                  </a:lnTo>
                  <a:lnTo>
                    <a:pt x="62" y="2"/>
                  </a:lnTo>
                  <a:lnTo>
                    <a:pt x="76" y="8"/>
                  </a:lnTo>
                  <a:lnTo>
                    <a:pt x="86" y="14"/>
                  </a:lnTo>
                  <a:lnTo>
                    <a:pt x="98" y="24"/>
                  </a:lnTo>
                  <a:lnTo>
                    <a:pt x="106" y="34"/>
                  </a:lnTo>
                  <a:lnTo>
                    <a:pt x="114" y="46"/>
                  </a:lnTo>
                  <a:lnTo>
                    <a:pt x="120" y="58"/>
                  </a:lnTo>
                  <a:lnTo>
                    <a:pt x="124" y="70"/>
                  </a:lnTo>
                  <a:lnTo>
                    <a:pt x="126" y="8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2" name="Freeform 2646"/>
            <p:cNvSpPr/>
            <p:nvPr/>
          </p:nvSpPr>
          <p:spPr>
            <a:xfrm>
              <a:off x="2660651" y="2590800"/>
              <a:ext cx="17463" cy="660400"/>
            </a:xfrm>
            <a:custGeom>
              <a:avLst/>
              <a:gdLst>
                <a:gd name="T0" fmla="*/ 2147483647 w 40"/>
                <a:gd name="T1" fmla="*/ 2147483647 h 1464"/>
                <a:gd name="T2" fmla="*/ 2147483647 w 40"/>
                <a:gd name="T3" fmla="*/ 2147483647 h 1464"/>
                <a:gd name="T4" fmla="*/ 0 w 40"/>
                <a:gd name="T5" fmla="*/ 0 h 1464"/>
                <a:gd name="T6" fmla="*/ 0 w 40"/>
                <a:gd name="T7" fmla="*/ 0 h 1464"/>
                <a:gd name="T8" fmla="*/ 0 w 40"/>
                <a:gd name="T9" fmla="*/ 2147483647 h 1464"/>
                <a:gd name="T10" fmla="*/ 0 w 40"/>
                <a:gd name="T11" fmla="*/ 2147483647 h 1464"/>
                <a:gd name="T12" fmla="*/ 2147483647 w 40"/>
                <a:gd name="T13" fmla="*/ 2147483647 h 1464"/>
                <a:gd name="T14" fmla="*/ 2147483647 w 40"/>
                <a:gd name="T15" fmla="*/ 2147483647 h 1464"/>
                <a:gd name="T16" fmla="*/ 2147483647 w 40"/>
                <a:gd name="T17" fmla="*/ 2147483647 h 1464"/>
                <a:gd name="T18" fmla="*/ 2147483647 w 40"/>
                <a:gd name="T19" fmla="*/ 2147483647 h 1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4"/>
                <a:gd name="T32" fmla="*/ 40 w 40"/>
                <a:gd name="T33" fmla="*/ 1464 h 1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4">
                  <a:moveTo>
                    <a:pt x="40" y="6"/>
                  </a:moveTo>
                  <a:lnTo>
                    <a:pt x="40" y="6"/>
                  </a:lnTo>
                  <a:lnTo>
                    <a:pt x="0" y="0"/>
                  </a:lnTo>
                  <a:lnTo>
                    <a:pt x="0" y="1458"/>
                  </a:lnTo>
                  <a:lnTo>
                    <a:pt x="40" y="1464"/>
                  </a:lnTo>
                  <a:lnTo>
                    <a:pt x="4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3" name="Freeform 2647"/>
            <p:cNvSpPr/>
            <p:nvPr/>
          </p:nvSpPr>
          <p:spPr>
            <a:xfrm>
              <a:off x="3492500" y="2667001"/>
              <a:ext cx="19050" cy="658813"/>
            </a:xfrm>
            <a:custGeom>
              <a:avLst/>
              <a:gdLst>
                <a:gd name="T0" fmla="*/ 2147483647 w 40"/>
                <a:gd name="T1" fmla="*/ 2147483647 h 1460"/>
                <a:gd name="T2" fmla="*/ 2147483647 w 40"/>
                <a:gd name="T3" fmla="*/ 2147483647 h 1460"/>
                <a:gd name="T4" fmla="*/ 0 w 40"/>
                <a:gd name="T5" fmla="*/ 0 h 1460"/>
                <a:gd name="T6" fmla="*/ 0 w 40"/>
                <a:gd name="T7" fmla="*/ 0 h 1460"/>
                <a:gd name="T8" fmla="*/ 0 w 40"/>
                <a:gd name="T9" fmla="*/ 2147483647 h 1460"/>
                <a:gd name="T10" fmla="*/ 0 w 40"/>
                <a:gd name="T11" fmla="*/ 2147483647 h 1460"/>
                <a:gd name="T12" fmla="*/ 2147483647 w 40"/>
                <a:gd name="T13" fmla="*/ 2147483647 h 1460"/>
                <a:gd name="T14" fmla="*/ 2147483647 w 40"/>
                <a:gd name="T15" fmla="*/ 2147483647 h 1460"/>
                <a:gd name="T16" fmla="*/ 2147483647 w 40"/>
                <a:gd name="T17" fmla="*/ 2147483647 h 1460"/>
                <a:gd name="T18" fmla="*/ 2147483647 w 40"/>
                <a:gd name="T19" fmla="*/ 2147483647 h 1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0"/>
                <a:gd name="T32" fmla="*/ 40 w 40"/>
                <a:gd name="T33" fmla="*/ 1460 h 1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0">
                  <a:moveTo>
                    <a:pt x="40" y="2"/>
                  </a:moveTo>
                  <a:lnTo>
                    <a:pt x="40" y="2"/>
                  </a:lnTo>
                  <a:lnTo>
                    <a:pt x="0" y="0"/>
                  </a:lnTo>
                  <a:lnTo>
                    <a:pt x="0" y="1458"/>
                  </a:lnTo>
                  <a:lnTo>
                    <a:pt x="40" y="1460"/>
                  </a:lnTo>
                  <a:lnTo>
                    <a:pt x="4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4" name="Freeform 2648"/>
            <p:cNvSpPr/>
            <p:nvPr/>
          </p:nvSpPr>
          <p:spPr>
            <a:xfrm>
              <a:off x="2868613" y="3122613"/>
              <a:ext cx="19050" cy="157162"/>
            </a:xfrm>
            <a:custGeom>
              <a:avLst/>
              <a:gdLst>
                <a:gd name="T0" fmla="*/ 2147483647 w 42"/>
                <a:gd name="T1" fmla="*/ 2147483647 h 350"/>
                <a:gd name="T2" fmla="*/ 2147483647 w 42"/>
                <a:gd name="T3" fmla="*/ 2147483647 h 350"/>
                <a:gd name="T4" fmla="*/ 0 w 42"/>
                <a:gd name="T5" fmla="*/ 0 h 350"/>
                <a:gd name="T6" fmla="*/ 0 w 42"/>
                <a:gd name="T7" fmla="*/ 0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2147483647 h 350"/>
                <a:gd name="T18" fmla="*/ 2147483647 w 42"/>
                <a:gd name="T19" fmla="*/ 214748364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6"/>
                  </a:moveTo>
                  <a:lnTo>
                    <a:pt x="42" y="6"/>
                  </a:lnTo>
                  <a:lnTo>
                    <a:pt x="0" y="0"/>
                  </a:lnTo>
                  <a:lnTo>
                    <a:pt x="0" y="344"/>
                  </a:lnTo>
                  <a:lnTo>
                    <a:pt x="42" y="350"/>
                  </a:lnTo>
                  <a:lnTo>
                    <a:pt x="4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5" name="Freeform 2649"/>
            <p:cNvSpPr/>
            <p:nvPr/>
          </p:nvSpPr>
          <p:spPr>
            <a:xfrm>
              <a:off x="2767014" y="3141664"/>
              <a:ext cx="14287" cy="123825"/>
            </a:xfrm>
            <a:custGeom>
              <a:avLst/>
              <a:gdLst>
                <a:gd name="T0" fmla="*/ 2147483647 w 32"/>
                <a:gd name="T1" fmla="*/ 2147483647 h 274"/>
                <a:gd name="T2" fmla="*/ 2147483647 w 32"/>
                <a:gd name="T3" fmla="*/ 2147483647 h 274"/>
                <a:gd name="T4" fmla="*/ 0 w 32"/>
                <a:gd name="T5" fmla="*/ 0 h 274"/>
                <a:gd name="T6" fmla="*/ 0 w 32"/>
                <a:gd name="T7" fmla="*/ 0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2147483647 h 274"/>
                <a:gd name="T18" fmla="*/ 2147483647 w 32"/>
                <a:gd name="T19" fmla="*/ 2147483647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6"/>
                  </a:moveTo>
                  <a:lnTo>
                    <a:pt x="32" y="6"/>
                  </a:lnTo>
                  <a:lnTo>
                    <a:pt x="0" y="0"/>
                  </a:lnTo>
                  <a:lnTo>
                    <a:pt x="0" y="270"/>
                  </a:lnTo>
                  <a:lnTo>
                    <a:pt x="32" y="274"/>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6" name="Freeform 2650"/>
            <p:cNvSpPr/>
            <p:nvPr/>
          </p:nvSpPr>
          <p:spPr>
            <a:xfrm>
              <a:off x="2714625" y="3186114"/>
              <a:ext cx="14288"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4"/>
                  </a:moveTo>
                  <a:lnTo>
                    <a:pt x="30" y="4"/>
                  </a:lnTo>
                  <a:lnTo>
                    <a:pt x="0" y="0"/>
                  </a:lnTo>
                  <a:lnTo>
                    <a:pt x="0" y="158"/>
                  </a:lnTo>
                  <a:lnTo>
                    <a:pt x="30" y="16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7" name="Freeform 2651"/>
            <p:cNvSpPr/>
            <p:nvPr/>
          </p:nvSpPr>
          <p:spPr>
            <a:xfrm>
              <a:off x="2819400" y="3200401"/>
              <a:ext cx="14288" cy="73025"/>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4"/>
                  </a:moveTo>
                  <a:lnTo>
                    <a:pt x="32" y="4"/>
                  </a:lnTo>
                  <a:lnTo>
                    <a:pt x="0" y="0"/>
                  </a:lnTo>
                  <a:lnTo>
                    <a:pt x="0" y="156"/>
                  </a:lnTo>
                  <a:lnTo>
                    <a:pt x="32" y="160"/>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8" name="Freeform 2652"/>
            <p:cNvSpPr/>
            <p:nvPr/>
          </p:nvSpPr>
          <p:spPr>
            <a:xfrm>
              <a:off x="2974975" y="3168651"/>
              <a:ext cx="12700" cy="123825"/>
            </a:xfrm>
            <a:custGeom>
              <a:avLst/>
              <a:gdLst>
                <a:gd name="T0" fmla="*/ 2147483647 w 30"/>
                <a:gd name="T1" fmla="*/ 2147483647 h 274"/>
                <a:gd name="T2" fmla="*/ 2147483647 w 30"/>
                <a:gd name="T3" fmla="*/ 2147483647 h 274"/>
                <a:gd name="T4" fmla="*/ 0 w 30"/>
                <a:gd name="T5" fmla="*/ 0 h 274"/>
                <a:gd name="T6" fmla="*/ 0 w 30"/>
                <a:gd name="T7" fmla="*/ 0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2147483647 h 274"/>
                <a:gd name="T18" fmla="*/ 2147483647 w 30"/>
                <a:gd name="T19" fmla="*/ 2147483647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4"/>
                  </a:moveTo>
                  <a:lnTo>
                    <a:pt x="30" y="4"/>
                  </a:lnTo>
                  <a:lnTo>
                    <a:pt x="0" y="0"/>
                  </a:lnTo>
                  <a:lnTo>
                    <a:pt x="0" y="270"/>
                  </a:lnTo>
                  <a:lnTo>
                    <a:pt x="30" y="274"/>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19" name="Freeform 2653"/>
            <p:cNvSpPr/>
            <p:nvPr/>
          </p:nvSpPr>
          <p:spPr>
            <a:xfrm>
              <a:off x="2922589" y="3213101"/>
              <a:ext cx="14287" cy="73025"/>
            </a:xfrm>
            <a:custGeom>
              <a:avLst/>
              <a:gdLst>
                <a:gd name="T0" fmla="*/ 2147483647 w 32"/>
                <a:gd name="T1" fmla="*/ 2147483647 h 162"/>
                <a:gd name="T2" fmla="*/ 2147483647 w 32"/>
                <a:gd name="T3" fmla="*/ 2147483647 h 162"/>
                <a:gd name="T4" fmla="*/ 0 w 32"/>
                <a:gd name="T5" fmla="*/ 0 h 162"/>
                <a:gd name="T6" fmla="*/ 0 w 32"/>
                <a:gd name="T7" fmla="*/ 0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2147483647 h 162"/>
                <a:gd name="T18" fmla="*/ 2147483647 w 3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4"/>
                  </a:moveTo>
                  <a:lnTo>
                    <a:pt x="32" y="4"/>
                  </a:lnTo>
                  <a:lnTo>
                    <a:pt x="0" y="0"/>
                  </a:lnTo>
                  <a:lnTo>
                    <a:pt x="0" y="158"/>
                  </a:lnTo>
                  <a:lnTo>
                    <a:pt x="32" y="162"/>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0" name="Freeform 2654"/>
            <p:cNvSpPr/>
            <p:nvPr/>
          </p:nvSpPr>
          <p:spPr>
            <a:xfrm>
              <a:off x="3027363" y="3225800"/>
              <a:ext cx="12700" cy="71438"/>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6"/>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1" name="Freeform 2655"/>
            <p:cNvSpPr/>
            <p:nvPr/>
          </p:nvSpPr>
          <p:spPr>
            <a:xfrm>
              <a:off x="3182939" y="3187700"/>
              <a:ext cx="14287" cy="122238"/>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4"/>
                  </a:moveTo>
                  <a:lnTo>
                    <a:pt x="30" y="4"/>
                  </a:lnTo>
                  <a:lnTo>
                    <a:pt x="0" y="0"/>
                  </a:lnTo>
                  <a:lnTo>
                    <a:pt x="0" y="270"/>
                  </a:lnTo>
                  <a:lnTo>
                    <a:pt x="30" y="27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2" name="Freeform 2656"/>
            <p:cNvSpPr/>
            <p:nvPr/>
          </p:nvSpPr>
          <p:spPr>
            <a:xfrm>
              <a:off x="3130550" y="3233739"/>
              <a:ext cx="14288"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8"/>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3" name="Freeform 2657"/>
            <p:cNvSpPr/>
            <p:nvPr/>
          </p:nvSpPr>
          <p:spPr>
            <a:xfrm>
              <a:off x="3235325" y="3243263"/>
              <a:ext cx="14288" cy="69850"/>
            </a:xfrm>
            <a:custGeom>
              <a:avLst/>
              <a:gdLst>
                <a:gd name="T0" fmla="*/ 2147483647 w 32"/>
                <a:gd name="T1" fmla="*/ 2147483647 h 158"/>
                <a:gd name="T2" fmla="*/ 2147483647 w 32"/>
                <a:gd name="T3" fmla="*/ 2147483647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2147483647 h 158"/>
                <a:gd name="T18" fmla="*/ 2147483647 w 32"/>
                <a:gd name="T19" fmla="*/ 2147483647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2"/>
                  </a:moveTo>
                  <a:lnTo>
                    <a:pt x="32" y="2"/>
                  </a:lnTo>
                  <a:lnTo>
                    <a:pt x="0" y="0"/>
                  </a:lnTo>
                  <a:lnTo>
                    <a:pt x="0" y="156"/>
                  </a:lnTo>
                  <a:lnTo>
                    <a:pt x="32" y="158"/>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4" name="Freeform 2658"/>
            <p:cNvSpPr/>
            <p:nvPr/>
          </p:nvSpPr>
          <p:spPr>
            <a:xfrm>
              <a:off x="3390900" y="3200400"/>
              <a:ext cx="14288" cy="122238"/>
            </a:xfrm>
            <a:custGeom>
              <a:avLst/>
              <a:gdLst>
                <a:gd name="T0" fmla="*/ 2147483647 w 32"/>
                <a:gd name="T1" fmla="*/ 0 h 270"/>
                <a:gd name="T2" fmla="*/ 2147483647 w 32"/>
                <a:gd name="T3" fmla="*/ 0 h 270"/>
                <a:gd name="T4" fmla="*/ 0 w 32"/>
                <a:gd name="T5" fmla="*/ 0 h 270"/>
                <a:gd name="T6" fmla="*/ 0 w 32"/>
                <a:gd name="T7" fmla="*/ 0 h 270"/>
                <a:gd name="T8" fmla="*/ 0 w 32"/>
                <a:gd name="T9" fmla="*/ 2147483647 h 270"/>
                <a:gd name="T10" fmla="*/ 0 w 32"/>
                <a:gd name="T11" fmla="*/ 2147483647 h 270"/>
                <a:gd name="T12" fmla="*/ 2147483647 w 32"/>
                <a:gd name="T13" fmla="*/ 2147483647 h 270"/>
                <a:gd name="T14" fmla="*/ 2147483647 w 32"/>
                <a:gd name="T15" fmla="*/ 2147483647 h 270"/>
                <a:gd name="T16" fmla="*/ 2147483647 w 32"/>
                <a:gd name="T17" fmla="*/ 0 h 270"/>
                <a:gd name="T18" fmla="*/ 2147483647 w 32"/>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0"/>
                <a:gd name="T32" fmla="*/ 32 w 32"/>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0">
                  <a:moveTo>
                    <a:pt x="32" y="0"/>
                  </a:moveTo>
                  <a:lnTo>
                    <a:pt x="32" y="0"/>
                  </a:lnTo>
                  <a:lnTo>
                    <a:pt x="0" y="0"/>
                  </a:lnTo>
                  <a:lnTo>
                    <a:pt x="0" y="270"/>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5" name="Freeform 2659"/>
            <p:cNvSpPr/>
            <p:nvPr/>
          </p:nvSpPr>
          <p:spPr>
            <a:xfrm>
              <a:off x="3338514" y="3248025"/>
              <a:ext cx="14287" cy="71438"/>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8"/>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6" name="Freeform 2660"/>
            <p:cNvSpPr/>
            <p:nvPr/>
          </p:nvSpPr>
          <p:spPr>
            <a:xfrm>
              <a:off x="3443289" y="3252789"/>
              <a:ext cx="14287" cy="71437"/>
            </a:xfrm>
            <a:custGeom>
              <a:avLst/>
              <a:gdLst>
                <a:gd name="T0" fmla="*/ 2147483647 w 30"/>
                <a:gd name="T1" fmla="*/ 2147483647 h 158"/>
                <a:gd name="T2" fmla="*/ 2147483647 w 30"/>
                <a:gd name="T3" fmla="*/ 2147483647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2147483647 h 158"/>
                <a:gd name="T18" fmla="*/ 2147483647 w 30"/>
                <a:gd name="T19" fmla="*/ 2147483647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2"/>
                  </a:moveTo>
                  <a:lnTo>
                    <a:pt x="30" y="2"/>
                  </a:lnTo>
                  <a:lnTo>
                    <a:pt x="0" y="0"/>
                  </a:lnTo>
                  <a:lnTo>
                    <a:pt x="0" y="158"/>
                  </a:lnTo>
                  <a:lnTo>
                    <a:pt x="30" y="158"/>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7" name="Freeform 2661"/>
            <p:cNvSpPr/>
            <p:nvPr/>
          </p:nvSpPr>
          <p:spPr>
            <a:xfrm>
              <a:off x="3284538" y="3160713"/>
              <a:ext cx="19050" cy="157162"/>
            </a:xfrm>
            <a:custGeom>
              <a:avLst/>
              <a:gdLst>
                <a:gd name="T0" fmla="*/ 2147483647 w 42"/>
                <a:gd name="T1" fmla="*/ 2147483647 h 346"/>
                <a:gd name="T2" fmla="*/ 2147483647 w 42"/>
                <a:gd name="T3" fmla="*/ 2147483647 h 346"/>
                <a:gd name="T4" fmla="*/ 0 w 42"/>
                <a:gd name="T5" fmla="*/ 0 h 346"/>
                <a:gd name="T6" fmla="*/ 0 w 42"/>
                <a:gd name="T7" fmla="*/ 0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2147483647 h 346"/>
                <a:gd name="T18" fmla="*/ 2147483647 w 42"/>
                <a:gd name="T19" fmla="*/ 2147483647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2"/>
                  </a:moveTo>
                  <a:lnTo>
                    <a:pt x="42" y="2"/>
                  </a:lnTo>
                  <a:lnTo>
                    <a:pt x="0" y="0"/>
                  </a:lnTo>
                  <a:lnTo>
                    <a:pt x="0" y="344"/>
                  </a:lnTo>
                  <a:lnTo>
                    <a:pt x="42" y="346"/>
                  </a:lnTo>
                  <a:lnTo>
                    <a:pt x="4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8" name="Freeform 2662"/>
            <p:cNvSpPr/>
            <p:nvPr/>
          </p:nvSpPr>
          <p:spPr>
            <a:xfrm>
              <a:off x="3076575" y="3094038"/>
              <a:ext cx="19050" cy="207962"/>
            </a:xfrm>
            <a:custGeom>
              <a:avLst/>
              <a:gdLst>
                <a:gd name="T0" fmla="*/ 2147483647 w 40"/>
                <a:gd name="T1" fmla="*/ 2147483647 h 462"/>
                <a:gd name="T2" fmla="*/ 2147483647 w 40"/>
                <a:gd name="T3" fmla="*/ 2147483647 h 462"/>
                <a:gd name="T4" fmla="*/ 0 w 40"/>
                <a:gd name="T5" fmla="*/ 0 h 462"/>
                <a:gd name="T6" fmla="*/ 0 w 40"/>
                <a:gd name="T7" fmla="*/ 0 h 462"/>
                <a:gd name="T8" fmla="*/ 0 w 40"/>
                <a:gd name="T9" fmla="*/ 2147483647 h 462"/>
                <a:gd name="T10" fmla="*/ 0 w 40"/>
                <a:gd name="T11" fmla="*/ 2147483647 h 462"/>
                <a:gd name="T12" fmla="*/ 2147483647 w 40"/>
                <a:gd name="T13" fmla="*/ 2147483647 h 462"/>
                <a:gd name="T14" fmla="*/ 2147483647 w 40"/>
                <a:gd name="T15" fmla="*/ 2147483647 h 462"/>
                <a:gd name="T16" fmla="*/ 2147483647 w 40"/>
                <a:gd name="T17" fmla="*/ 2147483647 h 462"/>
                <a:gd name="T18" fmla="*/ 2147483647 w 40"/>
                <a:gd name="T19" fmla="*/ 2147483647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2"/>
                <a:gd name="T32" fmla="*/ 40 w 40"/>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4"/>
                  </a:moveTo>
                  <a:lnTo>
                    <a:pt x="40" y="4"/>
                  </a:lnTo>
                  <a:lnTo>
                    <a:pt x="0" y="0"/>
                  </a:lnTo>
                  <a:lnTo>
                    <a:pt x="0" y="460"/>
                  </a:lnTo>
                  <a:lnTo>
                    <a:pt x="40" y="462"/>
                  </a:lnTo>
                  <a:lnTo>
                    <a:pt x="4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29" name="Freeform 2663"/>
            <p:cNvSpPr/>
            <p:nvPr/>
          </p:nvSpPr>
          <p:spPr>
            <a:xfrm>
              <a:off x="2868613" y="2619375"/>
              <a:ext cx="19050" cy="158750"/>
            </a:xfrm>
            <a:custGeom>
              <a:avLst/>
              <a:gdLst>
                <a:gd name="T0" fmla="*/ 2147483647 w 42"/>
                <a:gd name="T1" fmla="*/ 2147483647 h 350"/>
                <a:gd name="T2" fmla="*/ 2147483647 w 42"/>
                <a:gd name="T3" fmla="*/ 2147483647 h 350"/>
                <a:gd name="T4" fmla="*/ 0 w 42"/>
                <a:gd name="T5" fmla="*/ 0 h 350"/>
                <a:gd name="T6" fmla="*/ 0 w 42"/>
                <a:gd name="T7" fmla="*/ 0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2147483647 h 350"/>
                <a:gd name="T18" fmla="*/ 2147483647 w 42"/>
                <a:gd name="T19" fmla="*/ 214748364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6"/>
                  </a:moveTo>
                  <a:lnTo>
                    <a:pt x="42" y="6"/>
                  </a:lnTo>
                  <a:lnTo>
                    <a:pt x="0" y="0"/>
                  </a:lnTo>
                  <a:lnTo>
                    <a:pt x="0" y="344"/>
                  </a:lnTo>
                  <a:lnTo>
                    <a:pt x="42" y="350"/>
                  </a:lnTo>
                  <a:lnTo>
                    <a:pt x="4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0" name="Freeform 2664"/>
            <p:cNvSpPr/>
            <p:nvPr/>
          </p:nvSpPr>
          <p:spPr>
            <a:xfrm>
              <a:off x="2767014" y="2606676"/>
              <a:ext cx="14287" cy="123825"/>
            </a:xfrm>
            <a:custGeom>
              <a:avLst/>
              <a:gdLst>
                <a:gd name="T0" fmla="*/ 2147483647 w 32"/>
                <a:gd name="T1" fmla="*/ 2147483647 h 274"/>
                <a:gd name="T2" fmla="*/ 2147483647 w 32"/>
                <a:gd name="T3" fmla="*/ 2147483647 h 274"/>
                <a:gd name="T4" fmla="*/ 0 w 32"/>
                <a:gd name="T5" fmla="*/ 0 h 274"/>
                <a:gd name="T6" fmla="*/ 0 w 32"/>
                <a:gd name="T7" fmla="*/ 0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2147483647 h 274"/>
                <a:gd name="T18" fmla="*/ 2147483647 w 32"/>
                <a:gd name="T19" fmla="*/ 2147483647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4"/>
                  </a:moveTo>
                  <a:lnTo>
                    <a:pt x="32" y="4"/>
                  </a:lnTo>
                  <a:lnTo>
                    <a:pt x="0" y="0"/>
                  </a:lnTo>
                  <a:lnTo>
                    <a:pt x="0" y="270"/>
                  </a:lnTo>
                  <a:lnTo>
                    <a:pt x="32" y="274"/>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1" name="Freeform 2665"/>
            <p:cNvSpPr/>
            <p:nvPr/>
          </p:nvSpPr>
          <p:spPr>
            <a:xfrm>
              <a:off x="2714625" y="2598739"/>
              <a:ext cx="14288"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6"/>
                  </a:moveTo>
                  <a:lnTo>
                    <a:pt x="30" y="6"/>
                  </a:lnTo>
                  <a:lnTo>
                    <a:pt x="0" y="0"/>
                  </a:lnTo>
                  <a:lnTo>
                    <a:pt x="0" y="158"/>
                  </a:lnTo>
                  <a:lnTo>
                    <a:pt x="30" y="162"/>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2" name="Freeform 2666"/>
            <p:cNvSpPr/>
            <p:nvPr/>
          </p:nvSpPr>
          <p:spPr>
            <a:xfrm>
              <a:off x="2819400" y="2613026"/>
              <a:ext cx="14288" cy="73025"/>
            </a:xfrm>
            <a:custGeom>
              <a:avLst/>
              <a:gdLst>
                <a:gd name="T0" fmla="*/ 2147483647 w 32"/>
                <a:gd name="T1" fmla="*/ 2147483647 h 162"/>
                <a:gd name="T2" fmla="*/ 2147483647 w 32"/>
                <a:gd name="T3" fmla="*/ 2147483647 h 162"/>
                <a:gd name="T4" fmla="*/ 0 w 32"/>
                <a:gd name="T5" fmla="*/ 0 h 162"/>
                <a:gd name="T6" fmla="*/ 0 w 32"/>
                <a:gd name="T7" fmla="*/ 0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2147483647 h 162"/>
                <a:gd name="T18" fmla="*/ 2147483647 w 3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4"/>
                  </a:moveTo>
                  <a:lnTo>
                    <a:pt x="32" y="4"/>
                  </a:lnTo>
                  <a:lnTo>
                    <a:pt x="0" y="0"/>
                  </a:lnTo>
                  <a:lnTo>
                    <a:pt x="0" y="158"/>
                  </a:lnTo>
                  <a:lnTo>
                    <a:pt x="32" y="162"/>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3" name="Freeform 2667"/>
            <p:cNvSpPr/>
            <p:nvPr/>
          </p:nvSpPr>
          <p:spPr>
            <a:xfrm>
              <a:off x="2974975" y="2632076"/>
              <a:ext cx="12700" cy="123825"/>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4"/>
                  </a:moveTo>
                  <a:lnTo>
                    <a:pt x="30" y="4"/>
                  </a:lnTo>
                  <a:lnTo>
                    <a:pt x="0" y="0"/>
                  </a:lnTo>
                  <a:lnTo>
                    <a:pt x="0" y="270"/>
                  </a:lnTo>
                  <a:lnTo>
                    <a:pt x="30" y="27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4" name="Freeform 2668"/>
            <p:cNvSpPr/>
            <p:nvPr/>
          </p:nvSpPr>
          <p:spPr>
            <a:xfrm>
              <a:off x="2922589" y="2625726"/>
              <a:ext cx="14287" cy="73025"/>
            </a:xfrm>
            <a:custGeom>
              <a:avLst/>
              <a:gdLst>
                <a:gd name="T0" fmla="*/ 2147483647 w 32"/>
                <a:gd name="T1" fmla="*/ 2147483647 h 162"/>
                <a:gd name="T2" fmla="*/ 2147483647 w 32"/>
                <a:gd name="T3" fmla="*/ 2147483647 h 162"/>
                <a:gd name="T4" fmla="*/ 0 w 32"/>
                <a:gd name="T5" fmla="*/ 0 h 162"/>
                <a:gd name="T6" fmla="*/ 0 w 32"/>
                <a:gd name="T7" fmla="*/ 0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2147483647 h 162"/>
                <a:gd name="T18" fmla="*/ 2147483647 w 3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4"/>
                  </a:moveTo>
                  <a:lnTo>
                    <a:pt x="32" y="4"/>
                  </a:lnTo>
                  <a:lnTo>
                    <a:pt x="0" y="0"/>
                  </a:lnTo>
                  <a:lnTo>
                    <a:pt x="0" y="158"/>
                  </a:lnTo>
                  <a:lnTo>
                    <a:pt x="32" y="162"/>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5" name="Freeform 2669"/>
            <p:cNvSpPr/>
            <p:nvPr/>
          </p:nvSpPr>
          <p:spPr>
            <a:xfrm>
              <a:off x="3027363" y="2638425"/>
              <a:ext cx="12700" cy="71438"/>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8"/>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6" name="Freeform 2670"/>
            <p:cNvSpPr/>
            <p:nvPr/>
          </p:nvSpPr>
          <p:spPr>
            <a:xfrm>
              <a:off x="3182939" y="2651126"/>
              <a:ext cx="14287" cy="123825"/>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2"/>
                  </a:moveTo>
                  <a:lnTo>
                    <a:pt x="30" y="2"/>
                  </a:lnTo>
                  <a:lnTo>
                    <a:pt x="0" y="0"/>
                  </a:lnTo>
                  <a:lnTo>
                    <a:pt x="0" y="270"/>
                  </a:lnTo>
                  <a:lnTo>
                    <a:pt x="30" y="272"/>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7" name="Freeform 2671"/>
            <p:cNvSpPr/>
            <p:nvPr/>
          </p:nvSpPr>
          <p:spPr>
            <a:xfrm>
              <a:off x="3130550" y="2646364"/>
              <a:ext cx="14288"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4"/>
                  </a:moveTo>
                  <a:lnTo>
                    <a:pt x="30" y="4"/>
                  </a:lnTo>
                  <a:lnTo>
                    <a:pt x="0" y="0"/>
                  </a:lnTo>
                  <a:lnTo>
                    <a:pt x="0" y="158"/>
                  </a:lnTo>
                  <a:lnTo>
                    <a:pt x="30" y="160"/>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38" name="Freeform 2672"/>
            <p:cNvSpPr/>
            <p:nvPr/>
          </p:nvSpPr>
          <p:spPr>
            <a:xfrm>
              <a:off x="3235325" y="2654301"/>
              <a:ext cx="14288" cy="73025"/>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8"/>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0" name="Freeform 2673"/>
            <p:cNvSpPr/>
            <p:nvPr/>
          </p:nvSpPr>
          <p:spPr>
            <a:xfrm>
              <a:off x="3390900" y="2663825"/>
              <a:ext cx="14288" cy="122238"/>
            </a:xfrm>
            <a:custGeom>
              <a:avLst/>
              <a:gdLst>
                <a:gd name="T0" fmla="*/ 2147483647 w 32"/>
                <a:gd name="T1" fmla="*/ 2147483647 h 272"/>
                <a:gd name="T2" fmla="*/ 2147483647 w 32"/>
                <a:gd name="T3" fmla="*/ 2147483647 h 272"/>
                <a:gd name="T4" fmla="*/ 0 w 32"/>
                <a:gd name="T5" fmla="*/ 0 h 272"/>
                <a:gd name="T6" fmla="*/ 0 w 32"/>
                <a:gd name="T7" fmla="*/ 0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2147483647 h 272"/>
                <a:gd name="T18" fmla="*/ 2147483647 w 32"/>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2"/>
                  </a:moveTo>
                  <a:lnTo>
                    <a:pt x="32" y="2"/>
                  </a:lnTo>
                  <a:lnTo>
                    <a:pt x="0" y="0"/>
                  </a:lnTo>
                  <a:lnTo>
                    <a:pt x="0" y="270"/>
                  </a:lnTo>
                  <a:lnTo>
                    <a:pt x="32" y="272"/>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1" name="Freeform 2674"/>
            <p:cNvSpPr/>
            <p:nvPr/>
          </p:nvSpPr>
          <p:spPr>
            <a:xfrm>
              <a:off x="3338514" y="2660650"/>
              <a:ext cx="14287" cy="71438"/>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6"/>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2" name="Freeform 2675"/>
            <p:cNvSpPr/>
            <p:nvPr/>
          </p:nvSpPr>
          <p:spPr>
            <a:xfrm>
              <a:off x="3443289" y="2665414"/>
              <a:ext cx="14287" cy="71437"/>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8"/>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3" name="Freeform 2676"/>
            <p:cNvSpPr/>
            <p:nvPr/>
          </p:nvSpPr>
          <p:spPr>
            <a:xfrm>
              <a:off x="3284538" y="2657476"/>
              <a:ext cx="19050" cy="157163"/>
            </a:xfrm>
            <a:custGeom>
              <a:avLst/>
              <a:gdLst>
                <a:gd name="T0" fmla="*/ 2147483647 w 42"/>
                <a:gd name="T1" fmla="*/ 2147483647 h 348"/>
                <a:gd name="T2" fmla="*/ 2147483647 w 42"/>
                <a:gd name="T3" fmla="*/ 2147483647 h 348"/>
                <a:gd name="T4" fmla="*/ 0 w 42"/>
                <a:gd name="T5" fmla="*/ 0 h 348"/>
                <a:gd name="T6" fmla="*/ 0 w 42"/>
                <a:gd name="T7" fmla="*/ 0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2147483647 h 348"/>
                <a:gd name="T18" fmla="*/ 2147483647 w 42"/>
                <a:gd name="T19" fmla="*/ 2147483647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2"/>
                  </a:moveTo>
                  <a:lnTo>
                    <a:pt x="42" y="2"/>
                  </a:lnTo>
                  <a:lnTo>
                    <a:pt x="0" y="0"/>
                  </a:lnTo>
                  <a:lnTo>
                    <a:pt x="0" y="344"/>
                  </a:lnTo>
                  <a:lnTo>
                    <a:pt x="42" y="348"/>
                  </a:lnTo>
                  <a:lnTo>
                    <a:pt x="4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4" name="Freeform 2677"/>
            <p:cNvSpPr/>
            <p:nvPr/>
          </p:nvSpPr>
          <p:spPr>
            <a:xfrm>
              <a:off x="3076575" y="2641600"/>
              <a:ext cx="19050" cy="209550"/>
            </a:xfrm>
            <a:custGeom>
              <a:avLst/>
              <a:gdLst>
                <a:gd name="T0" fmla="*/ 2147483647 w 40"/>
                <a:gd name="T1" fmla="*/ 2147483647 h 462"/>
                <a:gd name="T2" fmla="*/ 2147483647 w 40"/>
                <a:gd name="T3" fmla="*/ 2147483647 h 462"/>
                <a:gd name="T4" fmla="*/ 0 w 40"/>
                <a:gd name="T5" fmla="*/ 0 h 462"/>
                <a:gd name="T6" fmla="*/ 0 w 40"/>
                <a:gd name="T7" fmla="*/ 0 h 462"/>
                <a:gd name="T8" fmla="*/ 0 w 40"/>
                <a:gd name="T9" fmla="*/ 2147483647 h 462"/>
                <a:gd name="T10" fmla="*/ 0 w 40"/>
                <a:gd name="T11" fmla="*/ 2147483647 h 462"/>
                <a:gd name="T12" fmla="*/ 2147483647 w 40"/>
                <a:gd name="T13" fmla="*/ 2147483647 h 462"/>
                <a:gd name="T14" fmla="*/ 2147483647 w 40"/>
                <a:gd name="T15" fmla="*/ 2147483647 h 462"/>
                <a:gd name="T16" fmla="*/ 2147483647 w 40"/>
                <a:gd name="T17" fmla="*/ 2147483647 h 462"/>
                <a:gd name="T18" fmla="*/ 2147483647 w 40"/>
                <a:gd name="T19" fmla="*/ 2147483647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2"/>
                <a:gd name="T32" fmla="*/ 40 w 40"/>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4"/>
                  </a:moveTo>
                  <a:lnTo>
                    <a:pt x="40" y="4"/>
                  </a:lnTo>
                  <a:lnTo>
                    <a:pt x="0" y="0"/>
                  </a:lnTo>
                  <a:lnTo>
                    <a:pt x="0" y="458"/>
                  </a:lnTo>
                  <a:lnTo>
                    <a:pt x="40" y="462"/>
                  </a:lnTo>
                  <a:lnTo>
                    <a:pt x="4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5" name="Freeform 2678"/>
            <p:cNvSpPr/>
            <p:nvPr/>
          </p:nvSpPr>
          <p:spPr>
            <a:xfrm>
              <a:off x="1827213" y="2382838"/>
              <a:ext cx="19050" cy="665162"/>
            </a:xfrm>
            <a:custGeom>
              <a:avLst/>
              <a:gdLst>
                <a:gd name="T0" fmla="*/ 2147483647 w 42"/>
                <a:gd name="T1" fmla="*/ 2147483647 h 1474"/>
                <a:gd name="T2" fmla="*/ 2147483647 w 42"/>
                <a:gd name="T3" fmla="*/ 2147483647 h 1474"/>
                <a:gd name="T4" fmla="*/ 0 w 42"/>
                <a:gd name="T5" fmla="*/ 0 h 1474"/>
                <a:gd name="T6" fmla="*/ 0 w 42"/>
                <a:gd name="T7" fmla="*/ 0 h 1474"/>
                <a:gd name="T8" fmla="*/ 0 w 42"/>
                <a:gd name="T9" fmla="*/ 2147483647 h 1474"/>
                <a:gd name="T10" fmla="*/ 0 w 42"/>
                <a:gd name="T11" fmla="*/ 2147483647 h 1474"/>
                <a:gd name="T12" fmla="*/ 2147483647 w 42"/>
                <a:gd name="T13" fmla="*/ 2147483647 h 1474"/>
                <a:gd name="T14" fmla="*/ 2147483647 w 42"/>
                <a:gd name="T15" fmla="*/ 2147483647 h 1474"/>
                <a:gd name="T16" fmla="*/ 2147483647 w 42"/>
                <a:gd name="T17" fmla="*/ 2147483647 h 1474"/>
                <a:gd name="T18" fmla="*/ 2147483647 w 42"/>
                <a:gd name="T19" fmla="*/ 2147483647 h 14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474"/>
                <a:gd name="T32" fmla="*/ 42 w 42"/>
                <a:gd name="T33" fmla="*/ 1474 h 14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474">
                  <a:moveTo>
                    <a:pt x="42" y="14"/>
                  </a:moveTo>
                  <a:lnTo>
                    <a:pt x="42" y="14"/>
                  </a:lnTo>
                  <a:lnTo>
                    <a:pt x="0" y="0"/>
                  </a:lnTo>
                  <a:lnTo>
                    <a:pt x="0" y="1460"/>
                  </a:lnTo>
                  <a:lnTo>
                    <a:pt x="42" y="1474"/>
                  </a:lnTo>
                  <a:lnTo>
                    <a:pt x="42" y="1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6" name="Freeform 2679"/>
            <p:cNvSpPr/>
            <p:nvPr/>
          </p:nvSpPr>
          <p:spPr>
            <a:xfrm>
              <a:off x="2036763" y="2951164"/>
              <a:ext cx="19050" cy="160337"/>
            </a:xfrm>
            <a:custGeom>
              <a:avLst/>
              <a:gdLst>
                <a:gd name="T0" fmla="*/ 2147483647 w 42"/>
                <a:gd name="T1" fmla="*/ 2147483647 h 356"/>
                <a:gd name="T2" fmla="*/ 2147483647 w 42"/>
                <a:gd name="T3" fmla="*/ 2147483647 h 356"/>
                <a:gd name="T4" fmla="*/ 0 w 42"/>
                <a:gd name="T5" fmla="*/ 0 h 356"/>
                <a:gd name="T6" fmla="*/ 0 w 42"/>
                <a:gd name="T7" fmla="*/ 0 h 356"/>
                <a:gd name="T8" fmla="*/ 0 w 42"/>
                <a:gd name="T9" fmla="*/ 2147483647 h 356"/>
                <a:gd name="T10" fmla="*/ 0 w 42"/>
                <a:gd name="T11" fmla="*/ 2147483647 h 356"/>
                <a:gd name="T12" fmla="*/ 2147483647 w 42"/>
                <a:gd name="T13" fmla="*/ 2147483647 h 356"/>
                <a:gd name="T14" fmla="*/ 2147483647 w 42"/>
                <a:gd name="T15" fmla="*/ 2147483647 h 356"/>
                <a:gd name="T16" fmla="*/ 2147483647 w 42"/>
                <a:gd name="T17" fmla="*/ 2147483647 h 356"/>
                <a:gd name="T18" fmla="*/ 2147483647 w 42"/>
                <a:gd name="T19" fmla="*/ 2147483647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6"/>
                <a:gd name="T32" fmla="*/ 42 w 42"/>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6">
                  <a:moveTo>
                    <a:pt x="42" y="12"/>
                  </a:moveTo>
                  <a:lnTo>
                    <a:pt x="42" y="12"/>
                  </a:lnTo>
                  <a:lnTo>
                    <a:pt x="0" y="0"/>
                  </a:lnTo>
                  <a:lnTo>
                    <a:pt x="0" y="344"/>
                  </a:lnTo>
                  <a:lnTo>
                    <a:pt x="42" y="356"/>
                  </a:lnTo>
                  <a:lnTo>
                    <a:pt x="42"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7" name="Freeform 2680"/>
            <p:cNvSpPr/>
            <p:nvPr/>
          </p:nvSpPr>
          <p:spPr>
            <a:xfrm>
              <a:off x="1933575" y="2954338"/>
              <a:ext cx="14288" cy="125412"/>
            </a:xfrm>
            <a:custGeom>
              <a:avLst/>
              <a:gdLst>
                <a:gd name="T0" fmla="*/ 2147483647 w 32"/>
                <a:gd name="T1" fmla="*/ 2147483647 h 280"/>
                <a:gd name="T2" fmla="*/ 2147483647 w 32"/>
                <a:gd name="T3" fmla="*/ 2147483647 h 280"/>
                <a:gd name="T4" fmla="*/ 0 w 32"/>
                <a:gd name="T5" fmla="*/ 0 h 280"/>
                <a:gd name="T6" fmla="*/ 0 w 32"/>
                <a:gd name="T7" fmla="*/ 0 h 280"/>
                <a:gd name="T8" fmla="*/ 0 w 32"/>
                <a:gd name="T9" fmla="*/ 2147483647 h 280"/>
                <a:gd name="T10" fmla="*/ 0 w 32"/>
                <a:gd name="T11" fmla="*/ 2147483647 h 280"/>
                <a:gd name="T12" fmla="*/ 2147483647 w 32"/>
                <a:gd name="T13" fmla="*/ 2147483647 h 280"/>
                <a:gd name="T14" fmla="*/ 2147483647 w 32"/>
                <a:gd name="T15" fmla="*/ 2147483647 h 280"/>
                <a:gd name="T16" fmla="*/ 2147483647 w 32"/>
                <a:gd name="T17" fmla="*/ 2147483647 h 280"/>
                <a:gd name="T18" fmla="*/ 2147483647 w 32"/>
                <a:gd name="T19" fmla="*/ 2147483647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0"/>
                <a:gd name="T32" fmla="*/ 32 w 32"/>
                <a:gd name="T33" fmla="*/ 280 h 2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0">
                  <a:moveTo>
                    <a:pt x="32" y="10"/>
                  </a:moveTo>
                  <a:lnTo>
                    <a:pt x="32" y="10"/>
                  </a:lnTo>
                  <a:lnTo>
                    <a:pt x="0" y="0"/>
                  </a:lnTo>
                  <a:lnTo>
                    <a:pt x="0" y="270"/>
                  </a:lnTo>
                  <a:lnTo>
                    <a:pt x="32" y="280"/>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8" name="Freeform 2681"/>
            <p:cNvSpPr/>
            <p:nvPr/>
          </p:nvSpPr>
          <p:spPr>
            <a:xfrm>
              <a:off x="1882775" y="2987675"/>
              <a:ext cx="12700" cy="76200"/>
            </a:xfrm>
            <a:custGeom>
              <a:avLst/>
              <a:gdLst>
                <a:gd name="T0" fmla="*/ 2147483647 w 30"/>
                <a:gd name="T1" fmla="*/ 2147483647 h 168"/>
                <a:gd name="T2" fmla="*/ 2147483647 w 30"/>
                <a:gd name="T3" fmla="*/ 2147483647 h 168"/>
                <a:gd name="T4" fmla="*/ 0 w 30"/>
                <a:gd name="T5" fmla="*/ 0 h 168"/>
                <a:gd name="T6" fmla="*/ 0 w 30"/>
                <a:gd name="T7" fmla="*/ 0 h 168"/>
                <a:gd name="T8" fmla="*/ 0 w 30"/>
                <a:gd name="T9" fmla="*/ 2147483647 h 168"/>
                <a:gd name="T10" fmla="*/ 0 w 30"/>
                <a:gd name="T11" fmla="*/ 2147483647 h 168"/>
                <a:gd name="T12" fmla="*/ 2147483647 w 30"/>
                <a:gd name="T13" fmla="*/ 2147483647 h 168"/>
                <a:gd name="T14" fmla="*/ 2147483647 w 30"/>
                <a:gd name="T15" fmla="*/ 2147483647 h 168"/>
                <a:gd name="T16" fmla="*/ 2147483647 w 30"/>
                <a:gd name="T17" fmla="*/ 2147483647 h 168"/>
                <a:gd name="T18" fmla="*/ 2147483647 w 3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8"/>
                <a:gd name="T32" fmla="*/ 30 w 30"/>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8">
                  <a:moveTo>
                    <a:pt x="30" y="10"/>
                  </a:moveTo>
                  <a:lnTo>
                    <a:pt x="30" y="10"/>
                  </a:lnTo>
                  <a:lnTo>
                    <a:pt x="0" y="0"/>
                  </a:lnTo>
                  <a:lnTo>
                    <a:pt x="0" y="158"/>
                  </a:lnTo>
                  <a:lnTo>
                    <a:pt x="30" y="168"/>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49" name="Freeform 2682"/>
            <p:cNvSpPr/>
            <p:nvPr/>
          </p:nvSpPr>
          <p:spPr>
            <a:xfrm>
              <a:off x="1985964" y="3021013"/>
              <a:ext cx="14287" cy="74612"/>
            </a:xfrm>
            <a:custGeom>
              <a:avLst/>
              <a:gdLst>
                <a:gd name="T0" fmla="*/ 2147483647 w 30"/>
                <a:gd name="T1" fmla="*/ 2147483647 h 168"/>
                <a:gd name="T2" fmla="*/ 2147483647 w 30"/>
                <a:gd name="T3" fmla="*/ 2147483647 h 168"/>
                <a:gd name="T4" fmla="*/ 0 w 30"/>
                <a:gd name="T5" fmla="*/ 0 h 168"/>
                <a:gd name="T6" fmla="*/ 0 w 30"/>
                <a:gd name="T7" fmla="*/ 0 h 168"/>
                <a:gd name="T8" fmla="*/ 0 w 30"/>
                <a:gd name="T9" fmla="*/ 2147483647 h 168"/>
                <a:gd name="T10" fmla="*/ 0 w 30"/>
                <a:gd name="T11" fmla="*/ 2147483647 h 168"/>
                <a:gd name="T12" fmla="*/ 2147483647 w 30"/>
                <a:gd name="T13" fmla="*/ 2147483647 h 168"/>
                <a:gd name="T14" fmla="*/ 2147483647 w 30"/>
                <a:gd name="T15" fmla="*/ 2147483647 h 168"/>
                <a:gd name="T16" fmla="*/ 2147483647 w 30"/>
                <a:gd name="T17" fmla="*/ 2147483647 h 168"/>
                <a:gd name="T18" fmla="*/ 2147483647 w 3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8"/>
                <a:gd name="T32" fmla="*/ 30 w 30"/>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8">
                  <a:moveTo>
                    <a:pt x="30" y="10"/>
                  </a:moveTo>
                  <a:lnTo>
                    <a:pt x="30" y="10"/>
                  </a:lnTo>
                  <a:lnTo>
                    <a:pt x="0" y="0"/>
                  </a:lnTo>
                  <a:lnTo>
                    <a:pt x="0" y="158"/>
                  </a:lnTo>
                  <a:lnTo>
                    <a:pt x="30" y="168"/>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0" name="Freeform 2683"/>
            <p:cNvSpPr/>
            <p:nvPr/>
          </p:nvSpPr>
          <p:spPr>
            <a:xfrm>
              <a:off x="2143125" y="3014663"/>
              <a:ext cx="12700" cy="125412"/>
            </a:xfrm>
            <a:custGeom>
              <a:avLst/>
              <a:gdLst>
                <a:gd name="T0" fmla="*/ 2147483647 w 30"/>
                <a:gd name="T1" fmla="*/ 2147483647 h 278"/>
                <a:gd name="T2" fmla="*/ 2147483647 w 30"/>
                <a:gd name="T3" fmla="*/ 2147483647 h 278"/>
                <a:gd name="T4" fmla="*/ 0 w 30"/>
                <a:gd name="T5" fmla="*/ 0 h 278"/>
                <a:gd name="T6" fmla="*/ 0 w 30"/>
                <a:gd name="T7" fmla="*/ 0 h 278"/>
                <a:gd name="T8" fmla="*/ 0 w 30"/>
                <a:gd name="T9" fmla="*/ 2147483647 h 278"/>
                <a:gd name="T10" fmla="*/ 0 w 30"/>
                <a:gd name="T11" fmla="*/ 2147483647 h 278"/>
                <a:gd name="T12" fmla="*/ 2147483647 w 30"/>
                <a:gd name="T13" fmla="*/ 2147483647 h 278"/>
                <a:gd name="T14" fmla="*/ 2147483647 w 30"/>
                <a:gd name="T15" fmla="*/ 2147483647 h 278"/>
                <a:gd name="T16" fmla="*/ 2147483647 w 30"/>
                <a:gd name="T17" fmla="*/ 2147483647 h 278"/>
                <a:gd name="T18" fmla="*/ 2147483647 w 30"/>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8"/>
                <a:gd name="T32" fmla="*/ 30 w 30"/>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8">
                  <a:moveTo>
                    <a:pt x="30" y="8"/>
                  </a:moveTo>
                  <a:lnTo>
                    <a:pt x="30" y="8"/>
                  </a:lnTo>
                  <a:lnTo>
                    <a:pt x="0" y="0"/>
                  </a:lnTo>
                  <a:lnTo>
                    <a:pt x="0" y="268"/>
                  </a:lnTo>
                  <a:lnTo>
                    <a:pt x="30" y="278"/>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1" name="Freeform 2684"/>
            <p:cNvSpPr/>
            <p:nvPr/>
          </p:nvSpPr>
          <p:spPr>
            <a:xfrm>
              <a:off x="2090739" y="3051176"/>
              <a:ext cx="14287"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8"/>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2" name="Freeform 2685"/>
            <p:cNvSpPr/>
            <p:nvPr/>
          </p:nvSpPr>
          <p:spPr>
            <a:xfrm>
              <a:off x="2193925" y="3079751"/>
              <a:ext cx="14288"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8"/>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3" name="Freeform 2686"/>
            <p:cNvSpPr/>
            <p:nvPr/>
          </p:nvSpPr>
          <p:spPr>
            <a:xfrm>
              <a:off x="2349501" y="3065463"/>
              <a:ext cx="15875" cy="125412"/>
            </a:xfrm>
            <a:custGeom>
              <a:avLst/>
              <a:gdLst>
                <a:gd name="T0" fmla="*/ 2147483647 w 32"/>
                <a:gd name="T1" fmla="*/ 2147483647 h 278"/>
                <a:gd name="T2" fmla="*/ 2147483647 w 32"/>
                <a:gd name="T3" fmla="*/ 2147483647 h 278"/>
                <a:gd name="T4" fmla="*/ 0 w 32"/>
                <a:gd name="T5" fmla="*/ 0 h 278"/>
                <a:gd name="T6" fmla="*/ 0 w 32"/>
                <a:gd name="T7" fmla="*/ 0 h 278"/>
                <a:gd name="T8" fmla="*/ 0 w 32"/>
                <a:gd name="T9" fmla="*/ 2147483647 h 278"/>
                <a:gd name="T10" fmla="*/ 0 w 32"/>
                <a:gd name="T11" fmla="*/ 2147483647 h 278"/>
                <a:gd name="T12" fmla="*/ 2147483647 w 32"/>
                <a:gd name="T13" fmla="*/ 2147483647 h 278"/>
                <a:gd name="T14" fmla="*/ 2147483647 w 32"/>
                <a:gd name="T15" fmla="*/ 2147483647 h 278"/>
                <a:gd name="T16" fmla="*/ 2147483647 w 32"/>
                <a:gd name="T17" fmla="*/ 2147483647 h 278"/>
                <a:gd name="T18" fmla="*/ 2147483647 w 32"/>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8"/>
                <a:gd name="T32" fmla="*/ 32 w 32"/>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8">
                  <a:moveTo>
                    <a:pt x="32" y="8"/>
                  </a:moveTo>
                  <a:lnTo>
                    <a:pt x="32" y="8"/>
                  </a:lnTo>
                  <a:lnTo>
                    <a:pt x="0" y="0"/>
                  </a:lnTo>
                  <a:lnTo>
                    <a:pt x="0" y="270"/>
                  </a:lnTo>
                  <a:lnTo>
                    <a:pt x="32" y="278"/>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4" name="Freeform 2687"/>
            <p:cNvSpPr/>
            <p:nvPr/>
          </p:nvSpPr>
          <p:spPr>
            <a:xfrm>
              <a:off x="2298700" y="3105151"/>
              <a:ext cx="14288" cy="74613"/>
            </a:xfrm>
            <a:custGeom>
              <a:avLst/>
              <a:gdLst>
                <a:gd name="T0" fmla="*/ 2147483647 w 30"/>
                <a:gd name="T1" fmla="*/ 2147483647 h 166"/>
                <a:gd name="T2" fmla="*/ 2147483647 w 30"/>
                <a:gd name="T3" fmla="*/ 2147483647 h 166"/>
                <a:gd name="T4" fmla="*/ 0 w 30"/>
                <a:gd name="T5" fmla="*/ 0 h 166"/>
                <a:gd name="T6" fmla="*/ 0 w 30"/>
                <a:gd name="T7" fmla="*/ 0 h 166"/>
                <a:gd name="T8" fmla="*/ 0 w 30"/>
                <a:gd name="T9" fmla="*/ 2147483647 h 166"/>
                <a:gd name="T10" fmla="*/ 0 w 30"/>
                <a:gd name="T11" fmla="*/ 2147483647 h 166"/>
                <a:gd name="T12" fmla="*/ 2147483647 w 30"/>
                <a:gd name="T13" fmla="*/ 2147483647 h 166"/>
                <a:gd name="T14" fmla="*/ 2147483647 w 30"/>
                <a:gd name="T15" fmla="*/ 2147483647 h 166"/>
                <a:gd name="T16" fmla="*/ 2147483647 w 30"/>
                <a:gd name="T17" fmla="*/ 2147483647 h 166"/>
                <a:gd name="T18" fmla="*/ 2147483647 w 30"/>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6"/>
                <a:gd name="T32" fmla="*/ 30 w 3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6">
                  <a:moveTo>
                    <a:pt x="30" y="8"/>
                  </a:moveTo>
                  <a:lnTo>
                    <a:pt x="30" y="8"/>
                  </a:lnTo>
                  <a:lnTo>
                    <a:pt x="0" y="0"/>
                  </a:lnTo>
                  <a:lnTo>
                    <a:pt x="0" y="158"/>
                  </a:lnTo>
                  <a:lnTo>
                    <a:pt x="30" y="166"/>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5" name="Freeform 2688"/>
            <p:cNvSpPr/>
            <p:nvPr/>
          </p:nvSpPr>
          <p:spPr>
            <a:xfrm>
              <a:off x="2401889" y="3127376"/>
              <a:ext cx="14287" cy="74613"/>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8"/>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6" name="Freeform 2689"/>
            <p:cNvSpPr/>
            <p:nvPr/>
          </p:nvSpPr>
          <p:spPr>
            <a:xfrm>
              <a:off x="2559050" y="3108326"/>
              <a:ext cx="12700" cy="123825"/>
            </a:xfrm>
            <a:custGeom>
              <a:avLst/>
              <a:gdLst>
                <a:gd name="T0" fmla="*/ 2147483647 w 30"/>
                <a:gd name="T1" fmla="*/ 2147483647 h 276"/>
                <a:gd name="T2" fmla="*/ 2147483647 w 30"/>
                <a:gd name="T3" fmla="*/ 2147483647 h 276"/>
                <a:gd name="T4" fmla="*/ 0 w 30"/>
                <a:gd name="T5" fmla="*/ 0 h 276"/>
                <a:gd name="T6" fmla="*/ 0 w 30"/>
                <a:gd name="T7" fmla="*/ 0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2147483647 h 276"/>
                <a:gd name="T18" fmla="*/ 2147483647 w 30"/>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6"/>
                  </a:moveTo>
                  <a:lnTo>
                    <a:pt x="30" y="6"/>
                  </a:lnTo>
                  <a:lnTo>
                    <a:pt x="0" y="0"/>
                  </a:lnTo>
                  <a:lnTo>
                    <a:pt x="0" y="270"/>
                  </a:lnTo>
                  <a:lnTo>
                    <a:pt x="30" y="276"/>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7" name="Freeform 2690"/>
            <p:cNvSpPr/>
            <p:nvPr/>
          </p:nvSpPr>
          <p:spPr>
            <a:xfrm>
              <a:off x="2506664" y="3149601"/>
              <a:ext cx="14287" cy="73025"/>
            </a:xfrm>
            <a:custGeom>
              <a:avLst/>
              <a:gdLst>
                <a:gd name="T0" fmla="*/ 2147483647 w 32"/>
                <a:gd name="T1" fmla="*/ 2147483647 h 162"/>
                <a:gd name="T2" fmla="*/ 2147483647 w 32"/>
                <a:gd name="T3" fmla="*/ 2147483647 h 162"/>
                <a:gd name="T4" fmla="*/ 0 w 32"/>
                <a:gd name="T5" fmla="*/ 0 h 162"/>
                <a:gd name="T6" fmla="*/ 0 w 32"/>
                <a:gd name="T7" fmla="*/ 0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2147483647 h 162"/>
                <a:gd name="T18" fmla="*/ 2147483647 w 3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6"/>
                  </a:moveTo>
                  <a:lnTo>
                    <a:pt x="32" y="6"/>
                  </a:lnTo>
                  <a:lnTo>
                    <a:pt x="0" y="0"/>
                  </a:lnTo>
                  <a:lnTo>
                    <a:pt x="0" y="156"/>
                  </a:lnTo>
                  <a:lnTo>
                    <a:pt x="32" y="162"/>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8" name="Freeform 2691"/>
            <p:cNvSpPr/>
            <p:nvPr/>
          </p:nvSpPr>
          <p:spPr>
            <a:xfrm>
              <a:off x="2611438" y="3168651"/>
              <a:ext cx="12700"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6"/>
                  </a:moveTo>
                  <a:lnTo>
                    <a:pt x="30" y="6"/>
                  </a:lnTo>
                  <a:lnTo>
                    <a:pt x="0" y="0"/>
                  </a:lnTo>
                  <a:lnTo>
                    <a:pt x="0" y="158"/>
                  </a:lnTo>
                  <a:lnTo>
                    <a:pt x="30" y="162"/>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59" name="Freeform 2692"/>
            <p:cNvSpPr/>
            <p:nvPr/>
          </p:nvSpPr>
          <p:spPr>
            <a:xfrm>
              <a:off x="2452688" y="3054350"/>
              <a:ext cx="19050" cy="158750"/>
            </a:xfrm>
            <a:custGeom>
              <a:avLst/>
              <a:gdLst>
                <a:gd name="T0" fmla="*/ 2147483647 w 42"/>
                <a:gd name="T1" fmla="*/ 2147483647 h 354"/>
                <a:gd name="T2" fmla="*/ 2147483647 w 42"/>
                <a:gd name="T3" fmla="*/ 2147483647 h 354"/>
                <a:gd name="T4" fmla="*/ 0 w 42"/>
                <a:gd name="T5" fmla="*/ 0 h 354"/>
                <a:gd name="T6" fmla="*/ 0 w 42"/>
                <a:gd name="T7" fmla="*/ 0 h 354"/>
                <a:gd name="T8" fmla="*/ 0 w 42"/>
                <a:gd name="T9" fmla="*/ 2147483647 h 354"/>
                <a:gd name="T10" fmla="*/ 0 w 42"/>
                <a:gd name="T11" fmla="*/ 2147483647 h 354"/>
                <a:gd name="T12" fmla="*/ 2147483647 w 42"/>
                <a:gd name="T13" fmla="*/ 2147483647 h 354"/>
                <a:gd name="T14" fmla="*/ 2147483647 w 42"/>
                <a:gd name="T15" fmla="*/ 2147483647 h 354"/>
                <a:gd name="T16" fmla="*/ 2147483647 w 42"/>
                <a:gd name="T17" fmla="*/ 2147483647 h 354"/>
                <a:gd name="T18" fmla="*/ 2147483647 w 42"/>
                <a:gd name="T19" fmla="*/ 2147483647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4"/>
                <a:gd name="T32" fmla="*/ 42 w 42"/>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4">
                  <a:moveTo>
                    <a:pt x="42" y="8"/>
                  </a:moveTo>
                  <a:lnTo>
                    <a:pt x="42" y="8"/>
                  </a:lnTo>
                  <a:lnTo>
                    <a:pt x="0" y="0"/>
                  </a:lnTo>
                  <a:lnTo>
                    <a:pt x="0" y="344"/>
                  </a:lnTo>
                  <a:lnTo>
                    <a:pt x="42" y="354"/>
                  </a:lnTo>
                  <a:lnTo>
                    <a:pt x="4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0" name="Freeform 2693"/>
            <p:cNvSpPr/>
            <p:nvPr/>
          </p:nvSpPr>
          <p:spPr>
            <a:xfrm>
              <a:off x="2244726" y="2955925"/>
              <a:ext cx="17463" cy="211138"/>
            </a:xfrm>
            <a:custGeom>
              <a:avLst/>
              <a:gdLst>
                <a:gd name="T0" fmla="*/ 2147483647 w 40"/>
                <a:gd name="T1" fmla="*/ 2147483647 h 470"/>
                <a:gd name="T2" fmla="*/ 2147483647 w 40"/>
                <a:gd name="T3" fmla="*/ 2147483647 h 470"/>
                <a:gd name="T4" fmla="*/ 0 w 40"/>
                <a:gd name="T5" fmla="*/ 0 h 470"/>
                <a:gd name="T6" fmla="*/ 0 w 40"/>
                <a:gd name="T7" fmla="*/ 0 h 470"/>
                <a:gd name="T8" fmla="*/ 0 w 40"/>
                <a:gd name="T9" fmla="*/ 2147483647 h 470"/>
                <a:gd name="T10" fmla="*/ 0 w 40"/>
                <a:gd name="T11" fmla="*/ 2147483647 h 470"/>
                <a:gd name="T12" fmla="*/ 2147483647 w 40"/>
                <a:gd name="T13" fmla="*/ 2147483647 h 470"/>
                <a:gd name="T14" fmla="*/ 2147483647 w 40"/>
                <a:gd name="T15" fmla="*/ 2147483647 h 470"/>
                <a:gd name="T16" fmla="*/ 2147483647 w 40"/>
                <a:gd name="T17" fmla="*/ 2147483647 h 470"/>
                <a:gd name="T18" fmla="*/ 2147483647 w 40"/>
                <a:gd name="T19" fmla="*/ 2147483647 h 4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70"/>
                <a:gd name="T32" fmla="*/ 40 w 40"/>
                <a:gd name="T33" fmla="*/ 470 h 4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70">
                  <a:moveTo>
                    <a:pt x="40" y="10"/>
                  </a:moveTo>
                  <a:lnTo>
                    <a:pt x="40" y="10"/>
                  </a:lnTo>
                  <a:lnTo>
                    <a:pt x="0" y="0"/>
                  </a:lnTo>
                  <a:lnTo>
                    <a:pt x="0" y="458"/>
                  </a:lnTo>
                  <a:lnTo>
                    <a:pt x="40" y="470"/>
                  </a:lnTo>
                  <a:lnTo>
                    <a:pt x="4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1" name="Freeform 2694"/>
            <p:cNvSpPr/>
            <p:nvPr/>
          </p:nvSpPr>
          <p:spPr>
            <a:xfrm>
              <a:off x="2036763" y="2447925"/>
              <a:ext cx="19050" cy="160338"/>
            </a:xfrm>
            <a:custGeom>
              <a:avLst/>
              <a:gdLst>
                <a:gd name="T0" fmla="*/ 2147483647 w 42"/>
                <a:gd name="T1" fmla="*/ 2147483647 h 356"/>
                <a:gd name="T2" fmla="*/ 2147483647 w 42"/>
                <a:gd name="T3" fmla="*/ 2147483647 h 356"/>
                <a:gd name="T4" fmla="*/ 0 w 42"/>
                <a:gd name="T5" fmla="*/ 0 h 356"/>
                <a:gd name="T6" fmla="*/ 0 w 42"/>
                <a:gd name="T7" fmla="*/ 0 h 356"/>
                <a:gd name="T8" fmla="*/ 0 w 42"/>
                <a:gd name="T9" fmla="*/ 2147483647 h 356"/>
                <a:gd name="T10" fmla="*/ 0 w 42"/>
                <a:gd name="T11" fmla="*/ 2147483647 h 356"/>
                <a:gd name="T12" fmla="*/ 2147483647 w 42"/>
                <a:gd name="T13" fmla="*/ 2147483647 h 356"/>
                <a:gd name="T14" fmla="*/ 2147483647 w 42"/>
                <a:gd name="T15" fmla="*/ 2147483647 h 356"/>
                <a:gd name="T16" fmla="*/ 2147483647 w 42"/>
                <a:gd name="T17" fmla="*/ 2147483647 h 356"/>
                <a:gd name="T18" fmla="*/ 2147483647 w 42"/>
                <a:gd name="T19" fmla="*/ 2147483647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6"/>
                <a:gd name="T32" fmla="*/ 42 w 42"/>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6">
                  <a:moveTo>
                    <a:pt x="42" y="12"/>
                  </a:moveTo>
                  <a:lnTo>
                    <a:pt x="42" y="12"/>
                  </a:lnTo>
                  <a:lnTo>
                    <a:pt x="0" y="0"/>
                  </a:lnTo>
                  <a:lnTo>
                    <a:pt x="0" y="344"/>
                  </a:lnTo>
                  <a:lnTo>
                    <a:pt x="42" y="356"/>
                  </a:lnTo>
                  <a:lnTo>
                    <a:pt x="42"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2" name="Freeform 2695"/>
            <p:cNvSpPr/>
            <p:nvPr/>
          </p:nvSpPr>
          <p:spPr>
            <a:xfrm>
              <a:off x="1933575" y="2417763"/>
              <a:ext cx="14288" cy="127000"/>
            </a:xfrm>
            <a:custGeom>
              <a:avLst/>
              <a:gdLst>
                <a:gd name="T0" fmla="*/ 2147483647 w 32"/>
                <a:gd name="T1" fmla="*/ 2147483647 h 280"/>
                <a:gd name="T2" fmla="*/ 2147483647 w 32"/>
                <a:gd name="T3" fmla="*/ 2147483647 h 280"/>
                <a:gd name="T4" fmla="*/ 0 w 32"/>
                <a:gd name="T5" fmla="*/ 0 h 280"/>
                <a:gd name="T6" fmla="*/ 0 w 32"/>
                <a:gd name="T7" fmla="*/ 0 h 280"/>
                <a:gd name="T8" fmla="*/ 0 w 32"/>
                <a:gd name="T9" fmla="*/ 2147483647 h 280"/>
                <a:gd name="T10" fmla="*/ 0 w 32"/>
                <a:gd name="T11" fmla="*/ 2147483647 h 280"/>
                <a:gd name="T12" fmla="*/ 2147483647 w 32"/>
                <a:gd name="T13" fmla="*/ 2147483647 h 280"/>
                <a:gd name="T14" fmla="*/ 2147483647 w 32"/>
                <a:gd name="T15" fmla="*/ 2147483647 h 280"/>
                <a:gd name="T16" fmla="*/ 2147483647 w 32"/>
                <a:gd name="T17" fmla="*/ 2147483647 h 280"/>
                <a:gd name="T18" fmla="*/ 2147483647 w 32"/>
                <a:gd name="T19" fmla="*/ 2147483647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80"/>
                <a:gd name="T32" fmla="*/ 32 w 32"/>
                <a:gd name="T33" fmla="*/ 280 h 2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80">
                  <a:moveTo>
                    <a:pt x="32" y="10"/>
                  </a:moveTo>
                  <a:lnTo>
                    <a:pt x="32" y="10"/>
                  </a:lnTo>
                  <a:lnTo>
                    <a:pt x="0" y="0"/>
                  </a:lnTo>
                  <a:lnTo>
                    <a:pt x="0" y="270"/>
                  </a:lnTo>
                  <a:lnTo>
                    <a:pt x="32" y="280"/>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3" name="Freeform 2696"/>
            <p:cNvSpPr/>
            <p:nvPr/>
          </p:nvSpPr>
          <p:spPr>
            <a:xfrm>
              <a:off x="1882775" y="2400300"/>
              <a:ext cx="12700" cy="76200"/>
            </a:xfrm>
            <a:custGeom>
              <a:avLst/>
              <a:gdLst>
                <a:gd name="T0" fmla="*/ 2147483647 w 30"/>
                <a:gd name="T1" fmla="*/ 2147483647 h 168"/>
                <a:gd name="T2" fmla="*/ 2147483647 w 30"/>
                <a:gd name="T3" fmla="*/ 2147483647 h 168"/>
                <a:gd name="T4" fmla="*/ 0 w 30"/>
                <a:gd name="T5" fmla="*/ 0 h 168"/>
                <a:gd name="T6" fmla="*/ 0 w 30"/>
                <a:gd name="T7" fmla="*/ 0 h 168"/>
                <a:gd name="T8" fmla="*/ 0 w 30"/>
                <a:gd name="T9" fmla="*/ 2147483647 h 168"/>
                <a:gd name="T10" fmla="*/ 0 w 30"/>
                <a:gd name="T11" fmla="*/ 2147483647 h 168"/>
                <a:gd name="T12" fmla="*/ 2147483647 w 30"/>
                <a:gd name="T13" fmla="*/ 2147483647 h 168"/>
                <a:gd name="T14" fmla="*/ 2147483647 w 30"/>
                <a:gd name="T15" fmla="*/ 2147483647 h 168"/>
                <a:gd name="T16" fmla="*/ 2147483647 w 30"/>
                <a:gd name="T17" fmla="*/ 2147483647 h 168"/>
                <a:gd name="T18" fmla="*/ 2147483647 w 3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8"/>
                <a:gd name="T32" fmla="*/ 30 w 30"/>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8">
                  <a:moveTo>
                    <a:pt x="30" y="10"/>
                  </a:moveTo>
                  <a:lnTo>
                    <a:pt x="30" y="10"/>
                  </a:lnTo>
                  <a:lnTo>
                    <a:pt x="0" y="0"/>
                  </a:lnTo>
                  <a:lnTo>
                    <a:pt x="0" y="158"/>
                  </a:lnTo>
                  <a:lnTo>
                    <a:pt x="30" y="168"/>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4" name="Freeform 2697"/>
            <p:cNvSpPr/>
            <p:nvPr/>
          </p:nvSpPr>
          <p:spPr>
            <a:xfrm>
              <a:off x="1985964" y="2433638"/>
              <a:ext cx="14287" cy="74612"/>
            </a:xfrm>
            <a:custGeom>
              <a:avLst/>
              <a:gdLst>
                <a:gd name="T0" fmla="*/ 2147483647 w 30"/>
                <a:gd name="T1" fmla="*/ 2147483647 h 166"/>
                <a:gd name="T2" fmla="*/ 2147483647 w 30"/>
                <a:gd name="T3" fmla="*/ 2147483647 h 166"/>
                <a:gd name="T4" fmla="*/ 0 w 30"/>
                <a:gd name="T5" fmla="*/ 0 h 166"/>
                <a:gd name="T6" fmla="*/ 0 w 30"/>
                <a:gd name="T7" fmla="*/ 0 h 166"/>
                <a:gd name="T8" fmla="*/ 0 w 30"/>
                <a:gd name="T9" fmla="*/ 2147483647 h 166"/>
                <a:gd name="T10" fmla="*/ 0 w 30"/>
                <a:gd name="T11" fmla="*/ 2147483647 h 166"/>
                <a:gd name="T12" fmla="*/ 2147483647 w 30"/>
                <a:gd name="T13" fmla="*/ 2147483647 h 166"/>
                <a:gd name="T14" fmla="*/ 2147483647 w 30"/>
                <a:gd name="T15" fmla="*/ 2147483647 h 166"/>
                <a:gd name="T16" fmla="*/ 2147483647 w 30"/>
                <a:gd name="T17" fmla="*/ 2147483647 h 166"/>
                <a:gd name="T18" fmla="*/ 2147483647 w 30"/>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6"/>
                <a:gd name="T32" fmla="*/ 30 w 3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6">
                  <a:moveTo>
                    <a:pt x="30" y="8"/>
                  </a:moveTo>
                  <a:lnTo>
                    <a:pt x="30" y="8"/>
                  </a:lnTo>
                  <a:lnTo>
                    <a:pt x="0" y="0"/>
                  </a:lnTo>
                  <a:lnTo>
                    <a:pt x="0" y="156"/>
                  </a:lnTo>
                  <a:lnTo>
                    <a:pt x="30" y="166"/>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5" name="Freeform 2698"/>
            <p:cNvSpPr/>
            <p:nvPr/>
          </p:nvSpPr>
          <p:spPr>
            <a:xfrm>
              <a:off x="2143125" y="2478088"/>
              <a:ext cx="12700" cy="125412"/>
            </a:xfrm>
            <a:custGeom>
              <a:avLst/>
              <a:gdLst>
                <a:gd name="T0" fmla="*/ 2147483647 w 30"/>
                <a:gd name="T1" fmla="*/ 2147483647 h 278"/>
                <a:gd name="T2" fmla="*/ 2147483647 w 30"/>
                <a:gd name="T3" fmla="*/ 2147483647 h 278"/>
                <a:gd name="T4" fmla="*/ 0 w 30"/>
                <a:gd name="T5" fmla="*/ 0 h 278"/>
                <a:gd name="T6" fmla="*/ 0 w 30"/>
                <a:gd name="T7" fmla="*/ 0 h 278"/>
                <a:gd name="T8" fmla="*/ 0 w 30"/>
                <a:gd name="T9" fmla="*/ 2147483647 h 278"/>
                <a:gd name="T10" fmla="*/ 0 w 30"/>
                <a:gd name="T11" fmla="*/ 2147483647 h 278"/>
                <a:gd name="T12" fmla="*/ 2147483647 w 30"/>
                <a:gd name="T13" fmla="*/ 2147483647 h 278"/>
                <a:gd name="T14" fmla="*/ 2147483647 w 30"/>
                <a:gd name="T15" fmla="*/ 2147483647 h 278"/>
                <a:gd name="T16" fmla="*/ 2147483647 w 30"/>
                <a:gd name="T17" fmla="*/ 2147483647 h 278"/>
                <a:gd name="T18" fmla="*/ 2147483647 w 30"/>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8"/>
                <a:gd name="T32" fmla="*/ 30 w 30"/>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8">
                  <a:moveTo>
                    <a:pt x="30" y="8"/>
                  </a:moveTo>
                  <a:lnTo>
                    <a:pt x="30" y="8"/>
                  </a:lnTo>
                  <a:lnTo>
                    <a:pt x="0" y="0"/>
                  </a:lnTo>
                  <a:lnTo>
                    <a:pt x="0" y="270"/>
                  </a:lnTo>
                  <a:lnTo>
                    <a:pt x="30" y="278"/>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6" name="Freeform 2699"/>
            <p:cNvSpPr/>
            <p:nvPr/>
          </p:nvSpPr>
          <p:spPr>
            <a:xfrm>
              <a:off x="2090739" y="2463801"/>
              <a:ext cx="14287"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10"/>
                  </a:moveTo>
                  <a:lnTo>
                    <a:pt x="32" y="10"/>
                  </a:lnTo>
                  <a:lnTo>
                    <a:pt x="0" y="0"/>
                  </a:lnTo>
                  <a:lnTo>
                    <a:pt x="0" y="158"/>
                  </a:lnTo>
                  <a:lnTo>
                    <a:pt x="32" y="166"/>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7" name="Freeform 2700"/>
            <p:cNvSpPr/>
            <p:nvPr/>
          </p:nvSpPr>
          <p:spPr>
            <a:xfrm>
              <a:off x="2193925" y="2492376"/>
              <a:ext cx="14288"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8"/>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8" name="Freeform 2701"/>
            <p:cNvSpPr/>
            <p:nvPr/>
          </p:nvSpPr>
          <p:spPr>
            <a:xfrm>
              <a:off x="2349501" y="2528888"/>
              <a:ext cx="15875" cy="125412"/>
            </a:xfrm>
            <a:custGeom>
              <a:avLst/>
              <a:gdLst>
                <a:gd name="T0" fmla="*/ 2147483647 w 32"/>
                <a:gd name="T1" fmla="*/ 2147483647 h 276"/>
                <a:gd name="T2" fmla="*/ 2147483647 w 32"/>
                <a:gd name="T3" fmla="*/ 2147483647 h 276"/>
                <a:gd name="T4" fmla="*/ 0 w 32"/>
                <a:gd name="T5" fmla="*/ 0 h 276"/>
                <a:gd name="T6" fmla="*/ 0 w 32"/>
                <a:gd name="T7" fmla="*/ 0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2147483647 h 276"/>
                <a:gd name="T18" fmla="*/ 2147483647 w 32"/>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6"/>
                  </a:moveTo>
                  <a:lnTo>
                    <a:pt x="32" y="6"/>
                  </a:lnTo>
                  <a:lnTo>
                    <a:pt x="0" y="0"/>
                  </a:lnTo>
                  <a:lnTo>
                    <a:pt x="0" y="270"/>
                  </a:lnTo>
                  <a:lnTo>
                    <a:pt x="32" y="276"/>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69" name="Freeform 2702"/>
            <p:cNvSpPr/>
            <p:nvPr/>
          </p:nvSpPr>
          <p:spPr>
            <a:xfrm>
              <a:off x="2298700" y="2517776"/>
              <a:ext cx="14288" cy="74613"/>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6"/>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0" name="Freeform 2703"/>
            <p:cNvSpPr/>
            <p:nvPr/>
          </p:nvSpPr>
          <p:spPr>
            <a:xfrm>
              <a:off x="2401889" y="2540001"/>
              <a:ext cx="14287" cy="74613"/>
            </a:xfrm>
            <a:custGeom>
              <a:avLst/>
              <a:gdLst>
                <a:gd name="T0" fmla="*/ 2147483647 w 30"/>
                <a:gd name="T1" fmla="*/ 2147483647 h 166"/>
                <a:gd name="T2" fmla="*/ 2147483647 w 30"/>
                <a:gd name="T3" fmla="*/ 2147483647 h 166"/>
                <a:gd name="T4" fmla="*/ 0 w 30"/>
                <a:gd name="T5" fmla="*/ 0 h 166"/>
                <a:gd name="T6" fmla="*/ 0 w 30"/>
                <a:gd name="T7" fmla="*/ 0 h 166"/>
                <a:gd name="T8" fmla="*/ 0 w 30"/>
                <a:gd name="T9" fmla="*/ 2147483647 h 166"/>
                <a:gd name="T10" fmla="*/ 0 w 30"/>
                <a:gd name="T11" fmla="*/ 2147483647 h 166"/>
                <a:gd name="T12" fmla="*/ 2147483647 w 30"/>
                <a:gd name="T13" fmla="*/ 2147483647 h 166"/>
                <a:gd name="T14" fmla="*/ 2147483647 w 30"/>
                <a:gd name="T15" fmla="*/ 2147483647 h 166"/>
                <a:gd name="T16" fmla="*/ 2147483647 w 30"/>
                <a:gd name="T17" fmla="*/ 2147483647 h 166"/>
                <a:gd name="T18" fmla="*/ 2147483647 w 30"/>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6"/>
                <a:gd name="T32" fmla="*/ 30 w 3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6">
                  <a:moveTo>
                    <a:pt x="30" y="8"/>
                  </a:moveTo>
                  <a:lnTo>
                    <a:pt x="30" y="8"/>
                  </a:lnTo>
                  <a:lnTo>
                    <a:pt x="0" y="0"/>
                  </a:lnTo>
                  <a:lnTo>
                    <a:pt x="0" y="158"/>
                  </a:lnTo>
                  <a:lnTo>
                    <a:pt x="30" y="166"/>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1" name="Freeform 2704"/>
            <p:cNvSpPr/>
            <p:nvPr/>
          </p:nvSpPr>
          <p:spPr>
            <a:xfrm>
              <a:off x="2559050" y="2571751"/>
              <a:ext cx="12700" cy="125413"/>
            </a:xfrm>
            <a:custGeom>
              <a:avLst/>
              <a:gdLst>
                <a:gd name="T0" fmla="*/ 2147483647 w 30"/>
                <a:gd name="T1" fmla="*/ 2147483647 h 276"/>
                <a:gd name="T2" fmla="*/ 2147483647 w 30"/>
                <a:gd name="T3" fmla="*/ 2147483647 h 276"/>
                <a:gd name="T4" fmla="*/ 0 w 30"/>
                <a:gd name="T5" fmla="*/ 0 h 276"/>
                <a:gd name="T6" fmla="*/ 0 w 30"/>
                <a:gd name="T7" fmla="*/ 0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2147483647 h 276"/>
                <a:gd name="T18" fmla="*/ 2147483647 w 30"/>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6"/>
                  </a:moveTo>
                  <a:lnTo>
                    <a:pt x="30" y="6"/>
                  </a:lnTo>
                  <a:lnTo>
                    <a:pt x="0" y="0"/>
                  </a:lnTo>
                  <a:lnTo>
                    <a:pt x="0" y="270"/>
                  </a:lnTo>
                  <a:lnTo>
                    <a:pt x="30" y="276"/>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3" name="Freeform 2705"/>
            <p:cNvSpPr/>
            <p:nvPr/>
          </p:nvSpPr>
          <p:spPr>
            <a:xfrm>
              <a:off x="2506664" y="2562226"/>
              <a:ext cx="14287" cy="74613"/>
            </a:xfrm>
            <a:custGeom>
              <a:avLst/>
              <a:gdLst>
                <a:gd name="T0" fmla="*/ 2147483647 w 32"/>
                <a:gd name="T1" fmla="*/ 2147483647 h 164"/>
                <a:gd name="T2" fmla="*/ 2147483647 w 32"/>
                <a:gd name="T3" fmla="*/ 2147483647 h 164"/>
                <a:gd name="T4" fmla="*/ 0 w 32"/>
                <a:gd name="T5" fmla="*/ 0 h 164"/>
                <a:gd name="T6" fmla="*/ 0 w 32"/>
                <a:gd name="T7" fmla="*/ 0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2147483647 h 164"/>
                <a:gd name="T18" fmla="*/ 2147483647 w 32"/>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6"/>
                  </a:moveTo>
                  <a:lnTo>
                    <a:pt x="32" y="6"/>
                  </a:lnTo>
                  <a:lnTo>
                    <a:pt x="0" y="0"/>
                  </a:lnTo>
                  <a:lnTo>
                    <a:pt x="0" y="158"/>
                  </a:lnTo>
                  <a:lnTo>
                    <a:pt x="32" y="164"/>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4" name="Freeform 2706"/>
            <p:cNvSpPr/>
            <p:nvPr/>
          </p:nvSpPr>
          <p:spPr>
            <a:xfrm>
              <a:off x="2611438" y="2581276"/>
              <a:ext cx="12700" cy="73025"/>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8"/>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5" name="Freeform 2707"/>
            <p:cNvSpPr/>
            <p:nvPr/>
          </p:nvSpPr>
          <p:spPr>
            <a:xfrm>
              <a:off x="2452688" y="2551113"/>
              <a:ext cx="19050" cy="158750"/>
            </a:xfrm>
            <a:custGeom>
              <a:avLst/>
              <a:gdLst>
                <a:gd name="T0" fmla="*/ 2147483647 w 42"/>
                <a:gd name="T1" fmla="*/ 2147483647 h 352"/>
                <a:gd name="T2" fmla="*/ 2147483647 w 42"/>
                <a:gd name="T3" fmla="*/ 2147483647 h 352"/>
                <a:gd name="T4" fmla="*/ 0 w 42"/>
                <a:gd name="T5" fmla="*/ 0 h 352"/>
                <a:gd name="T6" fmla="*/ 0 w 42"/>
                <a:gd name="T7" fmla="*/ 0 h 352"/>
                <a:gd name="T8" fmla="*/ 0 w 42"/>
                <a:gd name="T9" fmla="*/ 2147483647 h 352"/>
                <a:gd name="T10" fmla="*/ 0 w 42"/>
                <a:gd name="T11" fmla="*/ 2147483647 h 352"/>
                <a:gd name="T12" fmla="*/ 2147483647 w 42"/>
                <a:gd name="T13" fmla="*/ 2147483647 h 352"/>
                <a:gd name="T14" fmla="*/ 2147483647 w 42"/>
                <a:gd name="T15" fmla="*/ 2147483647 h 352"/>
                <a:gd name="T16" fmla="*/ 2147483647 w 42"/>
                <a:gd name="T17" fmla="*/ 2147483647 h 352"/>
                <a:gd name="T18" fmla="*/ 2147483647 w 42"/>
                <a:gd name="T19" fmla="*/ 2147483647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2"/>
                <a:gd name="T32" fmla="*/ 42 w 4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2">
                  <a:moveTo>
                    <a:pt x="42" y="8"/>
                  </a:moveTo>
                  <a:lnTo>
                    <a:pt x="42" y="8"/>
                  </a:lnTo>
                  <a:lnTo>
                    <a:pt x="0" y="0"/>
                  </a:lnTo>
                  <a:lnTo>
                    <a:pt x="0" y="344"/>
                  </a:lnTo>
                  <a:lnTo>
                    <a:pt x="42" y="352"/>
                  </a:lnTo>
                  <a:lnTo>
                    <a:pt x="4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6" name="Freeform 2708"/>
            <p:cNvSpPr/>
            <p:nvPr/>
          </p:nvSpPr>
          <p:spPr>
            <a:xfrm>
              <a:off x="2244726" y="2505075"/>
              <a:ext cx="17463" cy="211138"/>
            </a:xfrm>
            <a:custGeom>
              <a:avLst/>
              <a:gdLst>
                <a:gd name="T0" fmla="*/ 2147483647 w 40"/>
                <a:gd name="T1" fmla="*/ 2147483647 h 468"/>
                <a:gd name="T2" fmla="*/ 2147483647 w 40"/>
                <a:gd name="T3" fmla="*/ 2147483647 h 468"/>
                <a:gd name="T4" fmla="*/ 0 w 40"/>
                <a:gd name="T5" fmla="*/ 0 h 468"/>
                <a:gd name="T6" fmla="*/ 0 w 40"/>
                <a:gd name="T7" fmla="*/ 0 h 468"/>
                <a:gd name="T8" fmla="*/ 0 w 40"/>
                <a:gd name="T9" fmla="*/ 2147483647 h 468"/>
                <a:gd name="T10" fmla="*/ 0 w 40"/>
                <a:gd name="T11" fmla="*/ 2147483647 h 468"/>
                <a:gd name="T12" fmla="*/ 2147483647 w 40"/>
                <a:gd name="T13" fmla="*/ 2147483647 h 468"/>
                <a:gd name="T14" fmla="*/ 2147483647 w 40"/>
                <a:gd name="T15" fmla="*/ 2147483647 h 468"/>
                <a:gd name="T16" fmla="*/ 2147483647 w 40"/>
                <a:gd name="T17" fmla="*/ 2147483647 h 468"/>
                <a:gd name="T18" fmla="*/ 2147483647 w 40"/>
                <a:gd name="T19" fmla="*/ 2147483647 h 4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8"/>
                <a:gd name="T32" fmla="*/ 40 w 40"/>
                <a:gd name="T33" fmla="*/ 468 h 4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8">
                  <a:moveTo>
                    <a:pt x="40" y="10"/>
                  </a:moveTo>
                  <a:lnTo>
                    <a:pt x="40" y="10"/>
                  </a:lnTo>
                  <a:lnTo>
                    <a:pt x="0" y="0"/>
                  </a:lnTo>
                  <a:lnTo>
                    <a:pt x="0" y="458"/>
                  </a:lnTo>
                  <a:lnTo>
                    <a:pt x="40" y="468"/>
                  </a:lnTo>
                  <a:lnTo>
                    <a:pt x="4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7" name="Freeform 2709"/>
            <p:cNvSpPr/>
            <p:nvPr/>
          </p:nvSpPr>
          <p:spPr>
            <a:xfrm>
              <a:off x="2505075" y="2790826"/>
              <a:ext cx="90488" cy="284163"/>
            </a:xfrm>
            <a:custGeom>
              <a:avLst/>
              <a:gdLst>
                <a:gd name="T0" fmla="*/ 2147483647 w 202"/>
                <a:gd name="T1" fmla="*/ 2147483647 h 628"/>
                <a:gd name="T2" fmla="*/ 2147483647 w 202"/>
                <a:gd name="T3" fmla="*/ 2147483647 h 628"/>
                <a:gd name="T4" fmla="*/ 2147483647 w 202"/>
                <a:gd name="T5" fmla="*/ 2147483647 h 628"/>
                <a:gd name="T6" fmla="*/ 2147483647 w 202"/>
                <a:gd name="T7" fmla="*/ 2147483647 h 628"/>
                <a:gd name="T8" fmla="*/ 2147483647 w 202"/>
                <a:gd name="T9" fmla="*/ 2147483647 h 628"/>
                <a:gd name="T10" fmla="*/ 2147483647 w 202"/>
                <a:gd name="T11" fmla="*/ 2147483647 h 628"/>
                <a:gd name="T12" fmla="*/ 2147483647 w 202"/>
                <a:gd name="T13" fmla="*/ 2147483647 h 628"/>
                <a:gd name="T14" fmla="*/ 2147483647 w 202"/>
                <a:gd name="T15" fmla="*/ 2147483647 h 628"/>
                <a:gd name="T16" fmla="*/ 2147483647 w 202"/>
                <a:gd name="T17" fmla="*/ 2147483647 h 628"/>
                <a:gd name="T18" fmla="*/ 2147483647 w 202"/>
                <a:gd name="T19" fmla="*/ 2147483647 h 628"/>
                <a:gd name="T20" fmla="*/ 2147483647 w 202"/>
                <a:gd name="T21" fmla="*/ 2147483647 h 628"/>
                <a:gd name="T22" fmla="*/ 2147483647 w 202"/>
                <a:gd name="T23" fmla="*/ 2147483647 h 628"/>
                <a:gd name="T24" fmla="*/ 0 w 202"/>
                <a:gd name="T25" fmla="*/ 2147483647 h 628"/>
                <a:gd name="T26" fmla="*/ 0 w 202"/>
                <a:gd name="T27" fmla="*/ 2147483647 h 628"/>
                <a:gd name="T28" fmla="*/ 0 w 202"/>
                <a:gd name="T29" fmla="*/ 2147483647 h 628"/>
                <a:gd name="T30" fmla="*/ 0 w 202"/>
                <a:gd name="T31" fmla="*/ 2147483647 h 628"/>
                <a:gd name="T32" fmla="*/ 2147483647 w 202"/>
                <a:gd name="T33" fmla="*/ 2147483647 h 628"/>
                <a:gd name="T34" fmla="*/ 2147483647 w 202"/>
                <a:gd name="T35" fmla="*/ 2147483647 h 628"/>
                <a:gd name="T36" fmla="*/ 2147483647 w 202"/>
                <a:gd name="T37" fmla="*/ 2147483647 h 628"/>
                <a:gd name="T38" fmla="*/ 2147483647 w 202"/>
                <a:gd name="T39" fmla="*/ 2147483647 h 628"/>
                <a:gd name="T40" fmla="*/ 2147483647 w 202"/>
                <a:gd name="T41" fmla="*/ 2147483647 h 628"/>
                <a:gd name="T42" fmla="*/ 2147483647 w 202"/>
                <a:gd name="T43" fmla="*/ 2147483647 h 628"/>
                <a:gd name="T44" fmla="*/ 2147483647 w 202"/>
                <a:gd name="T45" fmla="*/ 2147483647 h 628"/>
                <a:gd name="T46" fmla="*/ 2147483647 w 202"/>
                <a:gd name="T47" fmla="*/ 2147483647 h 628"/>
                <a:gd name="T48" fmla="*/ 2147483647 w 202"/>
                <a:gd name="T49" fmla="*/ 0 h 628"/>
                <a:gd name="T50" fmla="*/ 2147483647 w 202"/>
                <a:gd name="T51" fmla="*/ 0 h 628"/>
                <a:gd name="T52" fmla="*/ 2147483647 w 202"/>
                <a:gd name="T53" fmla="*/ 2147483647 h 628"/>
                <a:gd name="T54" fmla="*/ 2147483647 w 202"/>
                <a:gd name="T55" fmla="*/ 2147483647 h 628"/>
                <a:gd name="T56" fmla="*/ 2147483647 w 202"/>
                <a:gd name="T57" fmla="*/ 2147483647 h 628"/>
                <a:gd name="T58" fmla="*/ 2147483647 w 202"/>
                <a:gd name="T59" fmla="*/ 2147483647 h 6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2"/>
                <a:gd name="T91" fmla="*/ 0 h 628"/>
                <a:gd name="T92" fmla="*/ 202 w 202"/>
                <a:gd name="T93" fmla="*/ 628 h 6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1" h="628">
                  <a:moveTo>
                    <a:pt x="202" y="628"/>
                  </a:moveTo>
                  <a:lnTo>
                    <a:pt x="202" y="628"/>
                  </a:lnTo>
                  <a:lnTo>
                    <a:pt x="114" y="612"/>
                  </a:lnTo>
                  <a:lnTo>
                    <a:pt x="114" y="170"/>
                  </a:lnTo>
                  <a:lnTo>
                    <a:pt x="88" y="192"/>
                  </a:lnTo>
                  <a:lnTo>
                    <a:pt x="76" y="202"/>
                  </a:lnTo>
                  <a:lnTo>
                    <a:pt x="62" y="212"/>
                  </a:lnTo>
                  <a:lnTo>
                    <a:pt x="46" y="220"/>
                  </a:lnTo>
                  <a:lnTo>
                    <a:pt x="32" y="226"/>
                  </a:lnTo>
                  <a:lnTo>
                    <a:pt x="16" y="232"/>
                  </a:lnTo>
                  <a:lnTo>
                    <a:pt x="0" y="236"/>
                  </a:lnTo>
                  <a:lnTo>
                    <a:pt x="0" y="130"/>
                  </a:lnTo>
                  <a:lnTo>
                    <a:pt x="18" y="124"/>
                  </a:lnTo>
                  <a:lnTo>
                    <a:pt x="36" y="114"/>
                  </a:lnTo>
                  <a:lnTo>
                    <a:pt x="56" y="102"/>
                  </a:lnTo>
                  <a:lnTo>
                    <a:pt x="76" y="88"/>
                  </a:lnTo>
                  <a:lnTo>
                    <a:pt x="94" y="68"/>
                  </a:lnTo>
                  <a:lnTo>
                    <a:pt x="110" y="48"/>
                  </a:lnTo>
                  <a:lnTo>
                    <a:pt x="122" y="24"/>
                  </a:lnTo>
                  <a:lnTo>
                    <a:pt x="130" y="0"/>
                  </a:lnTo>
                  <a:lnTo>
                    <a:pt x="202" y="12"/>
                  </a:lnTo>
                  <a:lnTo>
                    <a:pt x="202" y="6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8" name="Freeform 2710"/>
            <p:cNvSpPr/>
            <p:nvPr/>
          </p:nvSpPr>
          <p:spPr>
            <a:xfrm>
              <a:off x="3322638" y="2881314"/>
              <a:ext cx="139700" cy="280987"/>
            </a:xfrm>
            <a:custGeom>
              <a:avLst/>
              <a:gdLst>
                <a:gd name="T0" fmla="*/ 2147483647 w 308"/>
                <a:gd name="T1" fmla="*/ 2147483647 h 622"/>
                <a:gd name="T2" fmla="*/ 2147483647 w 308"/>
                <a:gd name="T3" fmla="*/ 2147483647 h 622"/>
                <a:gd name="T4" fmla="*/ 0 w 308"/>
                <a:gd name="T5" fmla="*/ 2147483647 h 622"/>
                <a:gd name="T6" fmla="*/ 2147483647 w 308"/>
                <a:gd name="T7" fmla="*/ 2147483647 h 622"/>
                <a:gd name="T8" fmla="*/ 2147483647 w 308"/>
                <a:gd name="T9" fmla="*/ 2147483647 h 622"/>
                <a:gd name="T10" fmla="*/ 2147483647 w 308"/>
                <a:gd name="T11" fmla="*/ 2147483647 h 622"/>
                <a:gd name="T12" fmla="*/ 2147483647 w 308"/>
                <a:gd name="T13" fmla="*/ 2147483647 h 622"/>
                <a:gd name="T14" fmla="*/ 2147483647 w 308"/>
                <a:gd name="T15" fmla="*/ 2147483647 h 622"/>
                <a:gd name="T16" fmla="*/ 2147483647 w 308"/>
                <a:gd name="T17" fmla="*/ 2147483647 h 622"/>
                <a:gd name="T18" fmla="*/ 2147483647 w 308"/>
                <a:gd name="T19" fmla="*/ 2147483647 h 622"/>
                <a:gd name="T20" fmla="*/ 2147483647 w 308"/>
                <a:gd name="T21" fmla="*/ 2147483647 h 622"/>
                <a:gd name="T22" fmla="*/ 2147483647 w 308"/>
                <a:gd name="T23" fmla="*/ 2147483647 h 622"/>
                <a:gd name="T24" fmla="*/ 2147483647 w 308"/>
                <a:gd name="T25" fmla="*/ 2147483647 h 622"/>
                <a:gd name="T26" fmla="*/ 2147483647 w 308"/>
                <a:gd name="T27" fmla="*/ 2147483647 h 622"/>
                <a:gd name="T28" fmla="*/ 2147483647 w 308"/>
                <a:gd name="T29" fmla="*/ 2147483647 h 622"/>
                <a:gd name="T30" fmla="*/ 2147483647 w 308"/>
                <a:gd name="T31" fmla="*/ 2147483647 h 622"/>
                <a:gd name="T32" fmla="*/ 2147483647 w 308"/>
                <a:gd name="T33" fmla="*/ 2147483647 h 622"/>
                <a:gd name="T34" fmla="*/ 2147483647 w 308"/>
                <a:gd name="T35" fmla="*/ 2147483647 h 622"/>
                <a:gd name="T36" fmla="*/ 2147483647 w 308"/>
                <a:gd name="T37" fmla="*/ 2147483647 h 622"/>
                <a:gd name="T38" fmla="*/ 2147483647 w 308"/>
                <a:gd name="T39" fmla="*/ 2147483647 h 622"/>
                <a:gd name="T40" fmla="*/ 2147483647 w 308"/>
                <a:gd name="T41" fmla="*/ 2147483647 h 622"/>
                <a:gd name="T42" fmla="*/ 2147483647 w 308"/>
                <a:gd name="T43" fmla="*/ 2147483647 h 622"/>
                <a:gd name="T44" fmla="*/ 2147483647 w 308"/>
                <a:gd name="T45" fmla="*/ 2147483647 h 622"/>
                <a:gd name="T46" fmla="*/ 2147483647 w 308"/>
                <a:gd name="T47" fmla="*/ 2147483647 h 622"/>
                <a:gd name="T48" fmla="*/ 2147483647 w 308"/>
                <a:gd name="T49" fmla="*/ 2147483647 h 622"/>
                <a:gd name="T50" fmla="*/ 2147483647 w 308"/>
                <a:gd name="T51" fmla="*/ 2147483647 h 622"/>
                <a:gd name="T52" fmla="*/ 2147483647 w 308"/>
                <a:gd name="T53" fmla="*/ 2147483647 h 622"/>
                <a:gd name="T54" fmla="*/ 2147483647 w 308"/>
                <a:gd name="T55" fmla="*/ 2147483647 h 622"/>
                <a:gd name="T56" fmla="*/ 2147483647 w 308"/>
                <a:gd name="T57" fmla="*/ 2147483647 h 622"/>
                <a:gd name="T58" fmla="*/ 2147483647 w 308"/>
                <a:gd name="T59" fmla="*/ 2147483647 h 622"/>
                <a:gd name="T60" fmla="*/ 2147483647 w 308"/>
                <a:gd name="T61" fmla="*/ 2147483647 h 622"/>
                <a:gd name="T62" fmla="*/ 2147483647 w 308"/>
                <a:gd name="T63" fmla="*/ 0 h 622"/>
                <a:gd name="T64" fmla="*/ 2147483647 w 308"/>
                <a:gd name="T65" fmla="*/ 0 h 622"/>
                <a:gd name="T66" fmla="*/ 2147483647 w 308"/>
                <a:gd name="T67" fmla="*/ 2147483647 h 622"/>
                <a:gd name="T68" fmla="*/ 2147483647 w 308"/>
                <a:gd name="T69" fmla="*/ 2147483647 h 622"/>
                <a:gd name="T70" fmla="*/ 2147483647 w 308"/>
                <a:gd name="T71" fmla="*/ 2147483647 h 622"/>
                <a:gd name="T72" fmla="*/ 2147483647 w 308"/>
                <a:gd name="T73" fmla="*/ 2147483647 h 622"/>
                <a:gd name="T74" fmla="*/ 2147483647 w 308"/>
                <a:gd name="T75" fmla="*/ 2147483647 h 622"/>
                <a:gd name="T76" fmla="*/ 2147483647 w 308"/>
                <a:gd name="T77" fmla="*/ 2147483647 h 622"/>
                <a:gd name="T78" fmla="*/ 2147483647 w 308"/>
                <a:gd name="T79" fmla="*/ 2147483647 h 622"/>
                <a:gd name="T80" fmla="*/ 2147483647 w 308"/>
                <a:gd name="T81" fmla="*/ 2147483647 h 622"/>
                <a:gd name="T82" fmla="*/ 2147483647 w 308"/>
                <a:gd name="T83" fmla="*/ 2147483647 h 622"/>
                <a:gd name="T84" fmla="*/ 2147483647 w 308"/>
                <a:gd name="T85" fmla="*/ 2147483647 h 622"/>
                <a:gd name="T86" fmla="*/ 2147483647 w 308"/>
                <a:gd name="T87" fmla="*/ 2147483647 h 622"/>
                <a:gd name="T88" fmla="*/ 2147483647 w 308"/>
                <a:gd name="T89" fmla="*/ 2147483647 h 622"/>
                <a:gd name="T90" fmla="*/ 2147483647 w 308"/>
                <a:gd name="T91" fmla="*/ 2147483647 h 622"/>
                <a:gd name="T92" fmla="*/ 2147483647 w 308"/>
                <a:gd name="T93" fmla="*/ 2147483647 h 622"/>
                <a:gd name="T94" fmla="*/ 2147483647 w 308"/>
                <a:gd name="T95" fmla="*/ 2147483647 h 622"/>
                <a:gd name="T96" fmla="*/ 2147483647 w 308"/>
                <a:gd name="T97" fmla="*/ 2147483647 h 622"/>
                <a:gd name="T98" fmla="*/ 2147483647 w 308"/>
                <a:gd name="T99" fmla="*/ 2147483647 h 622"/>
                <a:gd name="T100" fmla="*/ 2147483647 w 308"/>
                <a:gd name="T101" fmla="*/ 2147483647 h 622"/>
                <a:gd name="T102" fmla="*/ 2147483647 w 308"/>
                <a:gd name="T103" fmla="*/ 2147483647 h 6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8"/>
                <a:gd name="T157" fmla="*/ 0 h 622"/>
                <a:gd name="T158" fmla="*/ 308 w 308"/>
                <a:gd name="T159" fmla="*/ 622 h 6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8" h="622">
                  <a:moveTo>
                    <a:pt x="308" y="512"/>
                  </a:moveTo>
                  <a:lnTo>
                    <a:pt x="308" y="512"/>
                  </a:lnTo>
                  <a:lnTo>
                    <a:pt x="308" y="622"/>
                  </a:lnTo>
                  <a:lnTo>
                    <a:pt x="154" y="616"/>
                  </a:lnTo>
                  <a:lnTo>
                    <a:pt x="0" y="610"/>
                  </a:lnTo>
                  <a:lnTo>
                    <a:pt x="2" y="578"/>
                  </a:lnTo>
                  <a:lnTo>
                    <a:pt x="10" y="550"/>
                  </a:lnTo>
                  <a:lnTo>
                    <a:pt x="18" y="520"/>
                  </a:lnTo>
                  <a:lnTo>
                    <a:pt x="30" y="494"/>
                  </a:lnTo>
                  <a:lnTo>
                    <a:pt x="44" y="464"/>
                  </a:lnTo>
                  <a:lnTo>
                    <a:pt x="66" y="430"/>
                  </a:lnTo>
                  <a:lnTo>
                    <a:pt x="94" y="392"/>
                  </a:lnTo>
                  <a:lnTo>
                    <a:pt x="128" y="350"/>
                  </a:lnTo>
                  <a:lnTo>
                    <a:pt x="176" y="290"/>
                  </a:lnTo>
                  <a:lnTo>
                    <a:pt x="192" y="268"/>
                  </a:lnTo>
                  <a:lnTo>
                    <a:pt x="202" y="254"/>
                  </a:lnTo>
                  <a:lnTo>
                    <a:pt x="210" y="236"/>
                  </a:lnTo>
                  <a:lnTo>
                    <a:pt x="216" y="218"/>
                  </a:lnTo>
                  <a:lnTo>
                    <a:pt x="218" y="200"/>
                  </a:lnTo>
                  <a:lnTo>
                    <a:pt x="220" y="182"/>
                  </a:lnTo>
                  <a:lnTo>
                    <a:pt x="220" y="164"/>
                  </a:lnTo>
                  <a:lnTo>
                    <a:pt x="216" y="146"/>
                  </a:lnTo>
                  <a:lnTo>
                    <a:pt x="212" y="132"/>
                  </a:lnTo>
                  <a:lnTo>
                    <a:pt x="204" y="120"/>
                  </a:lnTo>
                  <a:lnTo>
                    <a:pt x="196" y="110"/>
                  </a:lnTo>
                  <a:lnTo>
                    <a:pt x="186" y="104"/>
                  </a:lnTo>
                  <a:lnTo>
                    <a:pt x="174" y="100"/>
                  </a:lnTo>
                  <a:lnTo>
                    <a:pt x="160" y="98"/>
                  </a:lnTo>
                  <a:lnTo>
                    <a:pt x="148" y="98"/>
                  </a:lnTo>
                  <a:lnTo>
                    <a:pt x="136" y="102"/>
                  </a:lnTo>
                  <a:lnTo>
                    <a:pt x="126" y="108"/>
                  </a:lnTo>
                  <a:lnTo>
                    <a:pt x="116" y="118"/>
                  </a:lnTo>
                  <a:lnTo>
                    <a:pt x="110" y="130"/>
                  </a:lnTo>
                  <a:lnTo>
                    <a:pt x="104" y="146"/>
                  </a:lnTo>
                  <a:lnTo>
                    <a:pt x="100" y="168"/>
                  </a:lnTo>
                  <a:lnTo>
                    <a:pt x="98" y="190"/>
                  </a:lnTo>
                  <a:lnTo>
                    <a:pt x="10" y="174"/>
                  </a:lnTo>
                  <a:lnTo>
                    <a:pt x="12" y="152"/>
                  </a:lnTo>
                  <a:lnTo>
                    <a:pt x="16" y="130"/>
                  </a:lnTo>
                  <a:lnTo>
                    <a:pt x="20" y="110"/>
                  </a:lnTo>
                  <a:lnTo>
                    <a:pt x="26" y="92"/>
                  </a:lnTo>
                  <a:lnTo>
                    <a:pt x="32" y="76"/>
                  </a:lnTo>
                  <a:lnTo>
                    <a:pt x="40" y="62"/>
                  </a:lnTo>
                  <a:lnTo>
                    <a:pt x="48" y="48"/>
                  </a:lnTo>
                  <a:lnTo>
                    <a:pt x="58" y="38"/>
                  </a:lnTo>
                  <a:lnTo>
                    <a:pt x="70" y="28"/>
                  </a:lnTo>
                  <a:lnTo>
                    <a:pt x="80" y="20"/>
                  </a:lnTo>
                  <a:lnTo>
                    <a:pt x="92" y="14"/>
                  </a:lnTo>
                  <a:lnTo>
                    <a:pt x="106" y="8"/>
                  </a:lnTo>
                  <a:lnTo>
                    <a:pt x="118" y="4"/>
                  </a:lnTo>
                  <a:lnTo>
                    <a:pt x="132" y="2"/>
                  </a:lnTo>
                  <a:lnTo>
                    <a:pt x="148" y="0"/>
                  </a:lnTo>
                  <a:lnTo>
                    <a:pt x="162" y="0"/>
                  </a:lnTo>
                  <a:lnTo>
                    <a:pt x="180" y="2"/>
                  </a:lnTo>
                  <a:lnTo>
                    <a:pt x="194" y="4"/>
                  </a:lnTo>
                  <a:lnTo>
                    <a:pt x="210" y="8"/>
                  </a:lnTo>
                  <a:lnTo>
                    <a:pt x="224" y="14"/>
                  </a:lnTo>
                  <a:lnTo>
                    <a:pt x="236" y="22"/>
                  </a:lnTo>
                  <a:lnTo>
                    <a:pt x="248" y="30"/>
                  </a:lnTo>
                  <a:lnTo>
                    <a:pt x="260" y="42"/>
                  </a:lnTo>
                  <a:lnTo>
                    <a:pt x="270" y="54"/>
                  </a:lnTo>
                  <a:lnTo>
                    <a:pt x="278" y="66"/>
                  </a:lnTo>
                  <a:lnTo>
                    <a:pt x="286" y="80"/>
                  </a:lnTo>
                  <a:lnTo>
                    <a:pt x="294" y="94"/>
                  </a:lnTo>
                  <a:lnTo>
                    <a:pt x="298" y="110"/>
                  </a:lnTo>
                  <a:lnTo>
                    <a:pt x="304" y="124"/>
                  </a:lnTo>
                  <a:lnTo>
                    <a:pt x="306" y="142"/>
                  </a:lnTo>
                  <a:lnTo>
                    <a:pt x="308" y="158"/>
                  </a:lnTo>
                  <a:lnTo>
                    <a:pt x="308" y="176"/>
                  </a:lnTo>
                  <a:lnTo>
                    <a:pt x="308" y="196"/>
                  </a:lnTo>
                  <a:lnTo>
                    <a:pt x="306" y="216"/>
                  </a:lnTo>
                  <a:lnTo>
                    <a:pt x="302" y="236"/>
                  </a:lnTo>
                  <a:lnTo>
                    <a:pt x="298" y="254"/>
                  </a:lnTo>
                  <a:lnTo>
                    <a:pt x="292" y="274"/>
                  </a:lnTo>
                  <a:lnTo>
                    <a:pt x="284" y="292"/>
                  </a:lnTo>
                  <a:lnTo>
                    <a:pt x="274" y="312"/>
                  </a:lnTo>
                  <a:lnTo>
                    <a:pt x="262" y="332"/>
                  </a:lnTo>
                  <a:lnTo>
                    <a:pt x="240" y="364"/>
                  </a:lnTo>
                  <a:lnTo>
                    <a:pt x="204" y="408"/>
                  </a:lnTo>
                  <a:lnTo>
                    <a:pt x="170" y="450"/>
                  </a:lnTo>
                  <a:lnTo>
                    <a:pt x="152" y="474"/>
                  </a:lnTo>
                  <a:lnTo>
                    <a:pt x="142" y="490"/>
                  </a:lnTo>
                  <a:lnTo>
                    <a:pt x="134" y="506"/>
                  </a:lnTo>
                  <a:lnTo>
                    <a:pt x="308" y="5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79" name="Freeform 2711"/>
            <p:cNvSpPr/>
            <p:nvPr/>
          </p:nvSpPr>
          <p:spPr>
            <a:xfrm>
              <a:off x="4324350" y="2643188"/>
              <a:ext cx="19050" cy="660400"/>
            </a:xfrm>
            <a:custGeom>
              <a:avLst/>
              <a:gdLst>
                <a:gd name="T0" fmla="*/ 2147483647 w 40"/>
                <a:gd name="T1" fmla="*/ 0 h 1462"/>
                <a:gd name="T2" fmla="*/ 2147483647 w 40"/>
                <a:gd name="T3" fmla="*/ 0 h 1462"/>
                <a:gd name="T4" fmla="*/ 0 w 40"/>
                <a:gd name="T5" fmla="*/ 2147483647 h 1462"/>
                <a:gd name="T6" fmla="*/ 0 w 40"/>
                <a:gd name="T7" fmla="*/ 2147483647 h 1462"/>
                <a:gd name="T8" fmla="*/ 0 w 40"/>
                <a:gd name="T9" fmla="*/ 2147483647 h 1462"/>
                <a:gd name="T10" fmla="*/ 0 w 40"/>
                <a:gd name="T11" fmla="*/ 2147483647 h 1462"/>
                <a:gd name="T12" fmla="*/ 2147483647 w 40"/>
                <a:gd name="T13" fmla="*/ 2147483647 h 1462"/>
                <a:gd name="T14" fmla="*/ 2147483647 w 40"/>
                <a:gd name="T15" fmla="*/ 2147483647 h 1462"/>
                <a:gd name="T16" fmla="*/ 2147483647 w 40"/>
                <a:gd name="T17" fmla="*/ 0 h 1462"/>
                <a:gd name="T18" fmla="*/ 2147483647 w 40"/>
                <a:gd name="T19" fmla="*/ 0 h 1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2"/>
                <a:gd name="T32" fmla="*/ 40 w 40"/>
                <a:gd name="T33" fmla="*/ 1462 h 1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2">
                  <a:moveTo>
                    <a:pt x="40" y="0"/>
                  </a:moveTo>
                  <a:lnTo>
                    <a:pt x="40" y="0"/>
                  </a:lnTo>
                  <a:lnTo>
                    <a:pt x="0" y="2"/>
                  </a:lnTo>
                  <a:lnTo>
                    <a:pt x="0" y="1462"/>
                  </a:lnTo>
                  <a:lnTo>
                    <a:pt x="40" y="1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0" name="Freeform 2712"/>
            <p:cNvSpPr/>
            <p:nvPr/>
          </p:nvSpPr>
          <p:spPr>
            <a:xfrm>
              <a:off x="3700463" y="3171826"/>
              <a:ext cx="19050" cy="155575"/>
            </a:xfrm>
            <a:custGeom>
              <a:avLst/>
              <a:gdLst>
                <a:gd name="T0" fmla="*/ 2147483647 w 42"/>
                <a:gd name="T1" fmla="*/ 0 h 344"/>
                <a:gd name="T2" fmla="*/ 2147483647 w 42"/>
                <a:gd name="T3" fmla="*/ 0 h 344"/>
                <a:gd name="T4" fmla="*/ 0 w 42"/>
                <a:gd name="T5" fmla="*/ 0 h 344"/>
                <a:gd name="T6" fmla="*/ 0 w 42"/>
                <a:gd name="T7" fmla="*/ 0 h 344"/>
                <a:gd name="T8" fmla="*/ 0 w 42"/>
                <a:gd name="T9" fmla="*/ 2147483647 h 344"/>
                <a:gd name="T10" fmla="*/ 0 w 42"/>
                <a:gd name="T11" fmla="*/ 2147483647 h 344"/>
                <a:gd name="T12" fmla="*/ 2147483647 w 42"/>
                <a:gd name="T13" fmla="*/ 2147483647 h 344"/>
                <a:gd name="T14" fmla="*/ 2147483647 w 42"/>
                <a:gd name="T15" fmla="*/ 2147483647 h 344"/>
                <a:gd name="T16" fmla="*/ 2147483647 w 42"/>
                <a:gd name="T17" fmla="*/ 0 h 344"/>
                <a:gd name="T18" fmla="*/ 2147483647 w 4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4"/>
                <a:gd name="T32" fmla="*/ 42 w 42"/>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4">
                  <a:moveTo>
                    <a:pt x="42" y="0"/>
                  </a:moveTo>
                  <a:lnTo>
                    <a:pt x="42" y="0"/>
                  </a:lnTo>
                  <a:lnTo>
                    <a:pt x="0" y="0"/>
                  </a:lnTo>
                  <a:lnTo>
                    <a:pt x="0" y="344"/>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1" name="Freeform 2713"/>
            <p:cNvSpPr/>
            <p:nvPr/>
          </p:nvSpPr>
          <p:spPr>
            <a:xfrm>
              <a:off x="3598864" y="3205164"/>
              <a:ext cx="14287" cy="122237"/>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2" name="Freeform 2714"/>
            <p:cNvSpPr/>
            <p:nvPr/>
          </p:nvSpPr>
          <p:spPr>
            <a:xfrm>
              <a:off x="3546475" y="3255963"/>
              <a:ext cx="14288" cy="69850"/>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3" name="Freeform 2715"/>
            <p:cNvSpPr/>
            <p:nvPr/>
          </p:nvSpPr>
          <p:spPr>
            <a:xfrm>
              <a:off x="3651250" y="3255964"/>
              <a:ext cx="14288" cy="71437"/>
            </a:xfrm>
            <a:custGeom>
              <a:avLst/>
              <a:gdLst>
                <a:gd name="T0" fmla="*/ 2147483647 w 32"/>
                <a:gd name="T1" fmla="*/ 2147483647 h 158"/>
                <a:gd name="T2" fmla="*/ 2147483647 w 32"/>
                <a:gd name="T3" fmla="*/ 2147483647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2147483647 h 158"/>
                <a:gd name="T18" fmla="*/ 2147483647 w 32"/>
                <a:gd name="T19" fmla="*/ 2147483647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2"/>
                  </a:moveTo>
                  <a:lnTo>
                    <a:pt x="32" y="2"/>
                  </a:lnTo>
                  <a:lnTo>
                    <a:pt x="0" y="0"/>
                  </a:lnTo>
                  <a:lnTo>
                    <a:pt x="0" y="158"/>
                  </a:lnTo>
                  <a:lnTo>
                    <a:pt x="32" y="158"/>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4" name="Freeform 2716"/>
            <p:cNvSpPr/>
            <p:nvPr/>
          </p:nvSpPr>
          <p:spPr>
            <a:xfrm>
              <a:off x="3806825" y="3205163"/>
              <a:ext cx="14288" cy="120650"/>
            </a:xfrm>
            <a:custGeom>
              <a:avLst/>
              <a:gdLst>
                <a:gd name="T0" fmla="*/ 2147483647 w 32"/>
                <a:gd name="T1" fmla="*/ 0 h 270"/>
                <a:gd name="T2" fmla="*/ 2147483647 w 32"/>
                <a:gd name="T3" fmla="*/ 0 h 270"/>
                <a:gd name="T4" fmla="*/ 0 w 32"/>
                <a:gd name="T5" fmla="*/ 0 h 270"/>
                <a:gd name="T6" fmla="*/ 0 w 32"/>
                <a:gd name="T7" fmla="*/ 0 h 270"/>
                <a:gd name="T8" fmla="*/ 0 w 32"/>
                <a:gd name="T9" fmla="*/ 2147483647 h 270"/>
                <a:gd name="T10" fmla="*/ 0 w 32"/>
                <a:gd name="T11" fmla="*/ 2147483647 h 270"/>
                <a:gd name="T12" fmla="*/ 2147483647 w 32"/>
                <a:gd name="T13" fmla="*/ 2147483647 h 270"/>
                <a:gd name="T14" fmla="*/ 2147483647 w 32"/>
                <a:gd name="T15" fmla="*/ 2147483647 h 270"/>
                <a:gd name="T16" fmla="*/ 2147483647 w 32"/>
                <a:gd name="T17" fmla="*/ 0 h 270"/>
                <a:gd name="T18" fmla="*/ 2147483647 w 32"/>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0"/>
                <a:gd name="T32" fmla="*/ 32 w 32"/>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0">
                  <a:moveTo>
                    <a:pt x="32" y="0"/>
                  </a:moveTo>
                  <a:lnTo>
                    <a:pt x="32" y="0"/>
                  </a:lnTo>
                  <a:lnTo>
                    <a:pt x="0" y="0"/>
                  </a:lnTo>
                  <a:lnTo>
                    <a:pt x="0" y="270"/>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5" name="Freeform 2717"/>
            <p:cNvSpPr/>
            <p:nvPr/>
          </p:nvSpPr>
          <p:spPr>
            <a:xfrm>
              <a:off x="3754439" y="3255964"/>
              <a:ext cx="14287" cy="71437"/>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6" name="Freeform 2718"/>
            <p:cNvSpPr/>
            <p:nvPr/>
          </p:nvSpPr>
          <p:spPr>
            <a:xfrm>
              <a:off x="3859214" y="3254375"/>
              <a:ext cx="14287" cy="71438"/>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7" name="Freeform 2719"/>
            <p:cNvSpPr/>
            <p:nvPr/>
          </p:nvSpPr>
          <p:spPr>
            <a:xfrm>
              <a:off x="4014789" y="3198814"/>
              <a:ext cx="14287" cy="122237"/>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8" name="Freeform 2720"/>
            <p:cNvSpPr/>
            <p:nvPr/>
          </p:nvSpPr>
          <p:spPr>
            <a:xfrm>
              <a:off x="3962400" y="3251200"/>
              <a:ext cx="14288" cy="71438"/>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89" name="Freeform 2721"/>
            <p:cNvSpPr/>
            <p:nvPr/>
          </p:nvSpPr>
          <p:spPr>
            <a:xfrm>
              <a:off x="4067175" y="3246439"/>
              <a:ext cx="14288" cy="71437"/>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0" name="Freeform 2722"/>
            <p:cNvSpPr/>
            <p:nvPr/>
          </p:nvSpPr>
          <p:spPr>
            <a:xfrm>
              <a:off x="4222750" y="3187700"/>
              <a:ext cx="14288" cy="122238"/>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1" name="Freeform 2723"/>
            <p:cNvSpPr/>
            <p:nvPr/>
          </p:nvSpPr>
          <p:spPr>
            <a:xfrm>
              <a:off x="4171950" y="3240089"/>
              <a:ext cx="12700"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2" name="Freeform 2724"/>
            <p:cNvSpPr/>
            <p:nvPr/>
          </p:nvSpPr>
          <p:spPr>
            <a:xfrm>
              <a:off x="4275139" y="3233739"/>
              <a:ext cx="14287"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3" name="Freeform 2725"/>
            <p:cNvSpPr/>
            <p:nvPr/>
          </p:nvSpPr>
          <p:spPr>
            <a:xfrm>
              <a:off x="4116388" y="3159126"/>
              <a:ext cx="19050" cy="157163"/>
            </a:xfrm>
            <a:custGeom>
              <a:avLst/>
              <a:gdLst>
                <a:gd name="T0" fmla="*/ 2147483647 w 42"/>
                <a:gd name="T1" fmla="*/ 0 h 346"/>
                <a:gd name="T2" fmla="*/ 2147483647 w 42"/>
                <a:gd name="T3" fmla="*/ 0 h 346"/>
                <a:gd name="T4" fmla="*/ 0 w 42"/>
                <a:gd name="T5" fmla="*/ 2147483647 h 346"/>
                <a:gd name="T6" fmla="*/ 0 w 42"/>
                <a:gd name="T7" fmla="*/ 2147483647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0 h 346"/>
                <a:gd name="T18" fmla="*/ 2147483647 w 42"/>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0"/>
                  </a:moveTo>
                  <a:lnTo>
                    <a:pt x="42" y="0"/>
                  </a:lnTo>
                  <a:lnTo>
                    <a:pt x="0" y="2"/>
                  </a:lnTo>
                  <a:lnTo>
                    <a:pt x="0" y="346"/>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4" name="Freeform 2726"/>
            <p:cNvSpPr/>
            <p:nvPr/>
          </p:nvSpPr>
          <p:spPr>
            <a:xfrm>
              <a:off x="3908425" y="3117851"/>
              <a:ext cx="19050" cy="206375"/>
            </a:xfrm>
            <a:custGeom>
              <a:avLst/>
              <a:gdLst>
                <a:gd name="T0" fmla="*/ 2147483647 w 40"/>
                <a:gd name="T1" fmla="*/ 0 h 460"/>
                <a:gd name="T2" fmla="*/ 2147483647 w 40"/>
                <a:gd name="T3" fmla="*/ 0 h 460"/>
                <a:gd name="T4" fmla="*/ 0 w 40"/>
                <a:gd name="T5" fmla="*/ 0 h 460"/>
                <a:gd name="T6" fmla="*/ 0 w 40"/>
                <a:gd name="T7" fmla="*/ 0 h 460"/>
                <a:gd name="T8" fmla="*/ 0 w 40"/>
                <a:gd name="T9" fmla="*/ 2147483647 h 460"/>
                <a:gd name="T10" fmla="*/ 0 w 40"/>
                <a:gd name="T11" fmla="*/ 2147483647 h 460"/>
                <a:gd name="T12" fmla="*/ 2147483647 w 40"/>
                <a:gd name="T13" fmla="*/ 2147483647 h 460"/>
                <a:gd name="T14" fmla="*/ 2147483647 w 40"/>
                <a:gd name="T15" fmla="*/ 2147483647 h 460"/>
                <a:gd name="T16" fmla="*/ 2147483647 w 40"/>
                <a:gd name="T17" fmla="*/ 0 h 460"/>
                <a:gd name="T18" fmla="*/ 2147483647 w 40"/>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0"/>
                <a:gd name="T32" fmla="*/ 40 w 40"/>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0">
                  <a:moveTo>
                    <a:pt x="40" y="0"/>
                  </a:moveTo>
                  <a:lnTo>
                    <a:pt x="40" y="0"/>
                  </a:lnTo>
                  <a:lnTo>
                    <a:pt x="0" y="0"/>
                  </a:lnTo>
                  <a:lnTo>
                    <a:pt x="0" y="460"/>
                  </a:lnTo>
                  <a:lnTo>
                    <a:pt x="40" y="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5" name="Freeform 2727"/>
            <p:cNvSpPr/>
            <p:nvPr/>
          </p:nvSpPr>
          <p:spPr>
            <a:xfrm>
              <a:off x="3700463" y="2670175"/>
              <a:ext cx="19050" cy="153988"/>
            </a:xfrm>
            <a:custGeom>
              <a:avLst/>
              <a:gdLst>
                <a:gd name="T0" fmla="*/ 2147483647 w 42"/>
                <a:gd name="T1" fmla="*/ 0 h 344"/>
                <a:gd name="T2" fmla="*/ 2147483647 w 42"/>
                <a:gd name="T3" fmla="*/ 0 h 344"/>
                <a:gd name="T4" fmla="*/ 0 w 42"/>
                <a:gd name="T5" fmla="*/ 0 h 344"/>
                <a:gd name="T6" fmla="*/ 0 w 42"/>
                <a:gd name="T7" fmla="*/ 0 h 344"/>
                <a:gd name="T8" fmla="*/ 0 w 42"/>
                <a:gd name="T9" fmla="*/ 2147483647 h 344"/>
                <a:gd name="T10" fmla="*/ 0 w 42"/>
                <a:gd name="T11" fmla="*/ 2147483647 h 344"/>
                <a:gd name="T12" fmla="*/ 2147483647 w 42"/>
                <a:gd name="T13" fmla="*/ 2147483647 h 344"/>
                <a:gd name="T14" fmla="*/ 2147483647 w 42"/>
                <a:gd name="T15" fmla="*/ 2147483647 h 344"/>
                <a:gd name="T16" fmla="*/ 2147483647 w 42"/>
                <a:gd name="T17" fmla="*/ 0 h 344"/>
                <a:gd name="T18" fmla="*/ 2147483647 w 4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4"/>
                <a:gd name="T32" fmla="*/ 42 w 42"/>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4">
                  <a:moveTo>
                    <a:pt x="42" y="0"/>
                  </a:moveTo>
                  <a:lnTo>
                    <a:pt x="42" y="0"/>
                  </a:lnTo>
                  <a:lnTo>
                    <a:pt x="0" y="0"/>
                  </a:lnTo>
                  <a:lnTo>
                    <a:pt x="0" y="344"/>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6" name="Freeform 2728"/>
            <p:cNvSpPr/>
            <p:nvPr/>
          </p:nvSpPr>
          <p:spPr>
            <a:xfrm>
              <a:off x="3598864" y="2668589"/>
              <a:ext cx="14287" cy="122237"/>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7" name="Freeform 2729"/>
            <p:cNvSpPr/>
            <p:nvPr/>
          </p:nvSpPr>
          <p:spPr>
            <a:xfrm>
              <a:off x="3546475" y="2667000"/>
              <a:ext cx="14288" cy="71438"/>
            </a:xfrm>
            <a:custGeom>
              <a:avLst/>
              <a:gdLst>
                <a:gd name="T0" fmla="*/ 2147483647 w 30"/>
                <a:gd name="T1" fmla="*/ 2147483647 h 158"/>
                <a:gd name="T2" fmla="*/ 2147483647 w 30"/>
                <a:gd name="T3" fmla="*/ 2147483647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2147483647 h 158"/>
                <a:gd name="T18" fmla="*/ 2147483647 w 30"/>
                <a:gd name="T19" fmla="*/ 2147483647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2"/>
                  </a:moveTo>
                  <a:lnTo>
                    <a:pt x="30" y="2"/>
                  </a:lnTo>
                  <a:lnTo>
                    <a:pt x="0" y="0"/>
                  </a:lnTo>
                  <a:lnTo>
                    <a:pt x="0" y="158"/>
                  </a:lnTo>
                  <a:lnTo>
                    <a:pt x="30" y="158"/>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8" name="Freeform 2730"/>
            <p:cNvSpPr/>
            <p:nvPr/>
          </p:nvSpPr>
          <p:spPr>
            <a:xfrm>
              <a:off x="3651250" y="2670175"/>
              <a:ext cx="14288" cy="69850"/>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99" name="Freeform 2731"/>
            <p:cNvSpPr/>
            <p:nvPr/>
          </p:nvSpPr>
          <p:spPr>
            <a:xfrm>
              <a:off x="3806825" y="2668589"/>
              <a:ext cx="14288" cy="122237"/>
            </a:xfrm>
            <a:custGeom>
              <a:avLst/>
              <a:gdLst>
                <a:gd name="T0" fmla="*/ 2147483647 w 32"/>
                <a:gd name="T1" fmla="*/ 0 h 270"/>
                <a:gd name="T2" fmla="*/ 2147483647 w 32"/>
                <a:gd name="T3" fmla="*/ 0 h 270"/>
                <a:gd name="T4" fmla="*/ 0 w 32"/>
                <a:gd name="T5" fmla="*/ 0 h 270"/>
                <a:gd name="T6" fmla="*/ 0 w 32"/>
                <a:gd name="T7" fmla="*/ 0 h 270"/>
                <a:gd name="T8" fmla="*/ 0 w 32"/>
                <a:gd name="T9" fmla="*/ 2147483647 h 270"/>
                <a:gd name="T10" fmla="*/ 0 w 32"/>
                <a:gd name="T11" fmla="*/ 2147483647 h 270"/>
                <a:gd name="T12" fmla="*/ 2147483647 w 32"/>
                <a:gd name="T13" fmla="*/ 2147483647 h 270"/>
                <a:gd name="T14" fmla="*/ 2147483647 w 32"/>
                <a:gd name="T15" fmla="*/ 2147483647 h 270"/>
                <a:gd name="T16" fmla="*/ 2147483647 w 32"/>
                <a:gd name="T17" fmla="*/ 0 h 270"/>
                <a:gd name="T18" fmla="*/ 2147483647 w 32"/>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0"/>
                <a:gd name="T32" fmla="*/ 32 w 32"/>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0">
                  <a:moveTo>
                    <a:pt x="32" y="0"/>
                  </a:moveTo>
                  <a:lnTo>
                    <a:pt x="32" y="0"/>
                  </a:lnTo>
                  <a:lnTo>
                    <a:pt x="0" y="0"/>
                  </a:lnTo>
                  <a:lnTo>
                    <a:pt x="0" y="270"/>
                  </a:lnTo>
                  <a:lnTo>
                    <a:pt x="32" y="26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0" name="Freeform 2732"/>
            <p:cNvSpPr/>
            <p:nvPr/>
          </p:nvSpPr>
          <p:spPr>
            <a:xfrm>
              <a:off x="3754439" y="2668589"/>
              <a:ext cx="14287" cy="71437"/>
            </a:xfrm>
            <a:custGeom>
              <a:avLst/>
              <a:gdLst>
                <a:gd name="T0" fmla="*/ 2147483647 w 32"/>
                <a:gd name="T1" fmla="*/ 0 h 158"/>
                <a:gd name="T2" fmla="*/ 2147483647 w 32"/>
                <a:gd name="T3" fmla="*/ 0 h 158"/>
                <a:gd name="T4" fmla="*/ 0 w 32"/>
                <a:gd name="T5" fmla="*/ 2147483647 h 158"/>
                <a:gd name="T6" fmla="*/ 0 w 32"/>
                <a:gd name="T7" fmla="*/ 2147483647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2"/>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1" name="Freeform 2733"/>
            <p:cNvSpPr/>
            <p:nvPr/>
          </p:nvSpPr>
          <p:spPr>
            <a:xfrm>
              <a:off x="3859214" y="2667000"/>
              <a:ext cx="14287" cy="71438"/>
            </a:xfrm>
            <a:custGeom>
              <a:avLst/>
              <a:gdLst>
                <a:gd name="T0" fmla="*/ 2147483647 w 30"/>
                <a:gd name="T1" fmla="*/ 0 h 158"/>
                <a:gd name="T2" fmla="*/ 2147483647 w 30"/>
                <a:gd name="T3" fmla="*/ 0 h 158"/>
                <a:gd name="T4" fmla="*/ 0 w 30"/>
                <a:gd name="T5" fmla="*/ 2147483647 h 158"/>
                <a:gd name="T6" fmla="*/ 0 w 30"/>
                <a:gd name="T7" fmla="*/ 2147483647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2"/>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2" name="Freeform 2734"/>
            <p:cNvSpPr/>
            <p:nvPr/>
          </p:nvSpPr>
          <p:spPr>
            <a:xfrm>
              <a:off x="4014789" y="2662239"/>
              <a:ext cx="14287" cy="122237"/>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6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3" name="Freeform 2735"/>
            <p:cNvSpPr/>
            <p:nvPr/>
          </p:nvSpPr>
          <p:spPr>
            <a:xfrm>
              <a:off x="3962400" y="2663825"/>
              <a:ext cx="14288" cy="71438"/>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4" name="Freeform 2736"/>
            <p:cNvSpPr/>
            <p:nvPr/>
          </p:nvSpPr>
          <p:spPr>
            <a:xfrm>
              <a:off x="4067175" y="2659064"/>
              <a:ext cx="14288" cy="71437"/>
            </a:xfrm>
            <a:custGeom>
              <a:avLst/>
              <a:gdLst>
                <a:gd name="T0" fmla="*/ 2147483647 w 32"/>
                <a:gd name="T1" fmla="*/ 0 h 158"/>
                <a:gd name="T2" fmla="*/ 2147483647 w 32"/>
                <a:gd name="T3" fmla="*/ 0 h 158"/>
                <a:gd name="T4" fmla="*/ 0 w 32"/>
                <a:gd name="T5" fmla="*/ 2147483647 h 158"/>
                <a:gd name="T6" fmla="*/ 0 w 32"/>
                <a:gd name="T7" fmla="*/ 2147483647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2"/>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5" name="Freeform 2737"/>
            <p:cNvSpPr/>
            <p:nvPr/>
          </p:nvSpPr>
          <p:spPr>
            <a:xfrm>
              <a:off x="4222750" y="2651125"/>
              <a:ext cx="14288" cy="122238"/>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6" name="Freeform 2738"/>
            <p:cNvSpPr/>
            <p:nvPr/>
          </p:nvSpPr>
          <p:spPr>
            <a:xfrm>
              <a:off x="4171950" y="2654300"/>
              <a:ext cx="12700" cy="71438"/>
            </a:xfrm>
            <a:custGeom>
              <a:avLst/>
              <a:gdLst>
                <a:gd name="T0" fmla="*/ 2147483647 w 30"/>
                <a:gd name="T1" fmla="*/ 0 h 158"/>
                <a:gd name="T2" fmla="*/ 2147483647 w 30"/>
                <a:gd name="T3" fmla="*/ 0 h 158"/>
                <a:gd name="T4" fmla="*/ 0 w 30"/>
                <a:gd name="T5" fmla="*/ 2147483647 h 158"/>
                <a:gd name="T6" fmla="*/ 0 w 30"/>
                <a:gd name="T7" fmla="*/ 2147483647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2"/>
                  </a:lnTo>
                  <a:lnTo>
                    <a:pt x="0" y="158"/>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7" name="Freeform 2739"/>
            <p:cNvSpPr/>
            <p:nvPr/>
          </p:nvSpPr>
          <p:spPr>
            <a:xfrm>
              <a:off x="4275139" y="2646364"/>
              <a:ext cx="14287"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8" name="Freeform 2740"/>
            <p:cNvSpPr/>
            <p:nvPr/>
          </p:nvSpPr>
          <p:spPr>
            <a:xfrm>
              <a:off x="4116388" y="2657476"/>
              <a:ext cx="19050" cy="155575"/>
            </a:xfrm>
            <a:custGeom>
              <a:avLst/>
              <a:gdLst>
                <a:gd name="T0" fmla="*/ 2147483647 w 42"/>
                <a:gd name="T1" fmla="*/ 0 h 346"/>
                <a:gd name="T2" fmla="*/ 2147483647 w 42"/>
                <a:gd name="T3" fmla="*/ 0 h 346"/>
                <a:gd name="T4" fmla="*/ 0 w 42"/>
                <a:gd name="T5" fmla="*/ 2147483647 h 346"/>
                <a:gd name="T6" fmla="*/ 0 w 42"/>
                <a:gd name="T7" fmla="*/ 2147483647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0 h 346"/>
                <a:gd name="T18" fmla="*/ 2147483647 w 42"/>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0"/>
                  </a:moveTo>
                  <a:lnTo>
                    <a:pt x="42" y="0"/>
                  </a:lnTo>
                  <a:lnTo>
                    <a:pt x="0" y="2"/>
                  </a:lnTo>
                  <a:lnTo>
                    <a:pt x="0" y="346"/>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09" name="Freeform 2741"/>
            <p:cNvSpPr/>
            <p:nvPr/>
          </p:nvSpPr>
          <p:spPr>
            <a:xfrm>
              <a:off x="3908425" y="2665413"/>
              <a:ext cx="19050" cy="207962"/>
            </a:xfrm>
            <a:custGeom>
              <a:avLst/>
              <a:gdLst>
                <a:gd name="T0" fmla="*/ 2147483647 w 40"/>
                <a:gd name="T1" fmla="*/ 0 h 460"/>
                <a:gd name="T2" fmla="*/ 2147483647 w 40"/>
                <a:gd name="T3" fmla="*/ 0 h 460"/>
                <a:gd name="T4" fmla="*/ 0 w 40"/>
                <a:gd name="T5" fmla="*/ 0 h 460"/>
                <a:gd name="T6" fmla="*/ 0 w 40"/>
                <a:gd name="T7" fmla="*/ 0 h 460"/>
                <a:gd name="T8" fmla="*/ 0 w 40"/>
                <a:gd name="T9" fmla="*/ 2147483647 h 460"/>
                <a:gd name="T10" fmla="*/ 0 w 40"/>
                <a:gd name="T11" fmla="*/ 2147483647 h 460"/>
                <a:gd name="T12" fmla="*/ 2147483647 w 40"/>
                <a:gd name="T13" fmla="*/ 2147483647 h 460"/>
                <a:gd name="T14" fmla="*/ 2147483647 w 40"/>
                <a:gd name="T15" fmla="*/ 2147483647 h 460"/>
                <a:gd name="T16" fmla="*/ 2147483647 w 40"/>
                <a:gd name="T17" fmla="*/ 0 h 460"/>
                <a:gd name="T18" fmla="*/ 2147483647 w 40"/>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0"/>
                <a:gd name="T32" fmla="*/ 40 w 40"/>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0">
                  <a:moveTo>
                    <a:pt x="40" y="0"/>
                  </a:moveTo>
                  <a:lnTo>
                    <a:pt x="40" y="0"/>
                  </a:lnTo>
                  <a:lnTo>
                    <a:pt x="0" y="0"/>
                  </a:lnTo>
                  <a:lnTo>
                    <a:pt x="0" y="460"/>
                  </a:lnTo>
                  <a:lnTo>
                    <a:pt x="40" y="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1" name="Freeform 2743"/>
            <p:cNvSpPr/>
            <p:nvPr/>
          </p:nvSpPr>
          <p:spPr>
            <a:xfrm>
              <a:off x="4324350" y="2643188"/>
              <a:ext cx="19050" cy="660400"/>
            </a:xfrm>
            <a:custGeom>
              <a:avLst/>
              <a:gdLst>
                <a:gd name="T0" fmla="*/ 2147483647 w 40"/>
                <a:gd name="T1" fmla="*/ 0 h 1462"/>
                <a:gd name="T2" fmla="*/ 2147483647 w 40"/>
                <a:gd name="T3" fmla="*/ 0 h 1462"/>
                <a:gd name="T4" fmla="*/ 0 w 40"/>
                <a:gd name="T5" fmla="*/ 2147483647 h 1462"/>
                <a:gd name="T6" fmla="*/ 0 w 40"/>
                <a:gd name="T7" fmla="*/ 2147483647 h 1462"/>
                <a:gd name="T8" fmla="*/ 0 w 40"/>
                <a:gd name="T9" fmla="*/ 2147483647 h 1462"/>
                <a:gd name="T10" fmla="*/ 0 w 40"/>
                <a:gd name="T11" fmla="*/ 2147483647 h 1462"/>
                <a:gd name="T12" fmla="*/ 2147483647 w 40"/>
                <a:gd name="T13" fmla="*/ 2147483647 h 1462"/>
                <a:gd name="T14" fmla="*/ 2147483647 w 40"/>
                <a:gd name="T15" fmla="*/ 2147483647 h 1462"/>
                <a:gd name="T16" fmla="*/ 2147483647 w 40"/>
                <a:gd name="T17" fmla="*/ 0 h 1462"/>
                <a:gd name="T18" fmla="*/ 2147483647 w 40"/>
                <a:gd name="T19" fmla="*/ 0 h 1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2"/>
                <a:gd name="T32" fmla="*/ 40 w 40"/>
                <a:gd name="T33" fmla="*/ 1462 h 1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2">
                  <a:moveTo>
                    <a:pt x="40" y="0"/>
                  </a:moveTo>
                  <a:lnTo>
                    <a:pt x="40" y="0"/>
                  </a:lnTo>
                  <a:lnTo>
                    <a:pt x="0" y="2"/>
                  </a:lnTo>
                  <a:lnTo>
                    <a:pt x="0" y="1462"/>
                  </a:lnTo>
                  <a:lnTo>
                    <a:pt x="40" y="1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2" name="Freeform 2744"/>
            <p:cNvSpPr/>
            <p:nvPr/>
          </p:nvSpPr>
          <p:spPr>
            <a:xfrm>
              <a:off x="5157788" y="2551113"/>
              <a:ext cx="19050" cy="660400"/>
            </a:xfrm>
            <a:custGeom>
              <a:avLst/>
              <a:gdLst>
                <a:gd name="T0" fmla="*/ 2147483647 w 42"/>
                <a:gd name="T1" fmla="*/ 0 h 1464"/>
                <a:gd name="T2" fmla="*/ 2147483647 w 42"/>
                <a:gd name="T3" fmla="*/ 0 h 1464"/>
                <a:gd name="T4" fmla="*/ 0 w 42"/>
                <a:gd name="T5" fmla="*/ 2147483647 h 1464"/>
                <a:gd name="T6" fmla="*/ 0 w 42"/>
                <a:gd name="T7" fmla="*/ 2147483647 h 1464"/>
                <a:gd name="T8" fmla="*/ 0 w 42"/>
                <a:gd name="T9" fmla="*/ 2147483647 h 1464"/>
                <a:gd name="T10" fmla="*/ 0 w 42"/>
                <a:gd name="T11" fmla="*/ 2147483647 h 1464"/>
                <a:gd name="T12" fmla="*/ 2147483647 w 42"/>
                <a:gd name="T13" fmla="*/ 2147483647 h 1464"/>
                <a:gd name="T14" fmla="*/ 2147483647 w 42"/>
                <a:gd name="T15" fmla="*/ 2147483647 h 1464"/>
                <a:gd name="T16" fmla="*/ 2147483647 w 42"/>
                <a:gd name="T17" fmla="*/ 0 h 1464"/>
                <a:gd name="T18" fmla="*/ 2147483647 w 42"/>
                <a:gd name="T19" fmla="*/ 0 h 1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464"/>
                <a:gd name="T32" fmla="*/ 42 w 42"/>
                <a:gd name="T33" fmla="*/ 1464 h 1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464">
                  <a:moveTo>
                    <a:pt x="42" y="0"/>
                  </a:moveTo>
                  <a:lnTo>
                    <a:pt x="42" y="0"/>
                  </a:lnTo>
                  <a:lnTo>
                    <a:pt x="0" y="6"/>
                  </a:lnTo>
                  <a:lnTo>
                    <a:pt x="0" y="1464"/>
                  </a:lnTo>
                  <a:lnTo>
                    <a:pt x="42" y="1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3" name="Freeform 2745"/>
            <p:cNvSpPr/>
            <p:nvPr/>
          </p:nvSpPr>
          <p:spPr>
            <a:xfrm>
              <a:off x="4532313" y="3127376"/>
              <a:ext cx="19050" cy="157163"/>
            </a:xfrm>
            <a:custGeom>
              <a:avLst/>
              <a:gdLst>
                <a:gd name="T0" fmla="*/ 2147483647 w 42"/>
                <a:gd name="T1" fmla="*/ 0 h 348"/>
                <a:gd name="T2" fmla="*/ 2147483647 w 42"/>
                <a:gd name="T3" fmla="*/ 0 h 348"/>
                <a:gd name="T4" fmla="*/ 0 w 42"/>
                <a:gd name="T5" fmla="*/ 2147483647 h 348"/>
                <a:gd name="T6" fmla="*/ 0 w 42"/>
                <a:gd name="T7" fmla="*/ 2147483647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0 h 348"/>
                <a:gd name="T18" fmla="*/ 2147483647 w 4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0"/>
                  </a:moveTo>
                  <a:lnTo>
                    <a:pt x="42" y="0"/>
                  </a:lnTo>
                  <a:lnTo>
                    <a:pt x="0" y="4"/>
                  </a:lnTo>
                  <a:lnTo>
                    <a:pt x="0" y="348"/>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4" name="Freeform 2746"/>
            <p:cNvSpPr/>
            <p:nvPr/>
          </p:nvSpPr>
          <p:spPr>
            <a:xfrm>
              <a:off x="4432300" y="3171825"/>
              <a:ext cx="12700" cy="122238"/>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5" name="Freeform 2747"/>
            <p:cNvSpPr/>
            <p:nvPr/>
          </p:nvSpPr>
          <p:spPr>
            <a:xfrm>
              <a:off x="4379914" y="3225801"/>
              <a:ext cx="14287" cy="73025"/>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2"/>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6" name="Freeform 2748"/>
            <p:cNvSpPr/>
            <p:nvPr/>
          </p:nvSpPr>
          <p:spPr>
            <a:xfrm>
              <a:off x="4483100" y="3217864"/>
              <a:ext cx="14288" cy="71437"/>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7" name="Freeform 2749"/>
            <p:cNvSpPr/>
            <p:nvPr/>
          </p:nvSpPr>
          <p:spPr>
            <a:xfrm>
              <a:off x="4638675" y="3151189"/>
              <a:ext cx="14288"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8" name="Freeform 2750"/>
            <p:cNvSpPr/>
            <p:nvPr/>
          </p:nvSpPr>
          <p:spPr>
            <a:xfrm>
              <a:off x="4587875" y="3206751"/>
              <a:ext cx="12700"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4"/>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19" name="Freeform 2751"/>
            <p:cNvSpPr/>
            <p:nvPr/>
          </p:nvSpPr>
          <p:spPr>
            <a:xfrm>
              <a:off x="4691064" y="3197225"/>
              <a:ext cx="14287" cy="71438"/>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4"/>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0" name="Freeform 2752"/>
            <p:cNvSpPr/>
            <p:nvPr/>
          </p:nvSpPr>
          <p:spPr>
            <a:xfrm>
              <a:off x="4848225" y="3127376"/>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1" name="Freeform 2753"/>
            <p:cNvSpPr/>
            <p:nvPr/>
          </p:nvSpPr>
          <p:spPr>
            <a:xfrm>
              <a:off x="4795839" y="3184526"/>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2" name="Freeform 2754"/>
            <p:cNvSpPr/>
            <p:nvPr/>
          </p:nvSpPr>
          <p:spPr>
            <a:xfrm>
              <a:off x="4899025" y="3171826"/>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3" name="Freeform 2755"/>
            <p:cNvSpPr/>
            <p:nvPr/>
          </p:nvSpPr>
          <p:spPr>
            <a:xfrm>
              <a:off x="5054601" y="3101976"/>
              <a:ext cx="15875"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4" name="Freeform 2756"/>
            <p:cNvSpPr/>
            <p:nvPr/>
          </p:nvSpPr>
          <p:spPr>
            <a:xfrm>
              <a:off x="5003800" y="3159126"/>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5" name="Freeform 2757"/>
            <p:cNvSpPr/>
            <p:nvPr/>
          </p:nvSpPr>
          <p:spPr>
            <a:xfrm>
              <a:off x="5106989" y="3144839"/>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6" name="Freeform 2758"/>
            <p:cNvSpPr/>
            <p:nvPr/>
          </p:nvSpPr>
          <p:spPr>
            <a:xfrm>
              <a:off x="4948238" y="3081338"/>
              <a:ext cx="19050" cy="157162"/>
            </a:xfrm>
            <a:custGeom>
              <a:avLst/>
              <a:gdLst>
                <a:gd name="T0" fmla="*/ 2147483647 w 42"/>
                <a:gd name="T1" fmla="*/ 0 h 350"/>
                <a:gd name="T2" fmla="*/ 2147483647 w 42"/>
                <a:gd name="T3" fmla="*/ 0 h 350"/>
                <a:gd name="T4" fmla="*/ 0 w 42"/>
                <a:gd name="T5" fmla="*/ 2147483647 h 350"/>
                <a:gd name="T6" fmla="*/ 0 w 42"/>
                <a:gd name="T7" fmla="*/ 2147483647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0 h 350"/>
                <a:gd name="T18" fmla="*/ 2147483647 w 42"/>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0"/>
                  </a:moveTo>
                  <a:lnTo>
                    <a:pt x="42" y="0"/>
                  </a:lnTo>
                  <a:lnTo>
                    <a:pt x="0" y="6"/>
                  </a:lnTo>
                  <a:lnTo>
                    <a:pt x="0" y="350"/>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7" name="Freeform 2759"/>
            <p:cNvSpPr/>
            <p:nvPr/>
          </p:nvSpPr>
          <p:spPr>
            <a:xfrm>
              <a:off x="4741863" y="3054350"/>
              <a:ext cx="19050" cy="209550"/>
            </a:xfrm>
            <a:custGeom>
              <a:avLst/>
              <a:gdLst>
                <a:gd name="T0" fmla="*/ 2147483647 w 42"/>
                <a:gd name="T1" fmla="*/ 0 h 462"/>
                <a:gd name="T2" fmla="*/ 2147483647 w 42"/>
                <a:gd name="T3" fmla="*/ 0 h 462"/>
                <a:gd name="T4" fmla="*/ 0 w 42"/>
                <a:gd name="T5" fmla="*/ 2147483647 h 462"/>
                <a:gd name="T6" fmla="*/ 0 w 42"/>
                <a:gd name="T7" fmla="*/ 2147483647 h 462"/>
                <a:gd name="T8" fmla="*/ 0 w 42"/>
                <a:gd name="T9" fmla="*/ 2147483647 h 462"/>
                <a:gd name="T10" fmla="*/ 0 w 42"/>
                <a:gd name="T11" fmla="*/ 2147483647 h 462"/>
                <a:gd name="T12" fmla="*/ 2147483647 w 42"/>
                <a:gd name="T13" fmla="*/ 2147483647 h 462"/>
                <a:gd name="T14" fmla="*/ 2147483647 w 42"/>
                <a:gd name="T15" fmla="*/ 2147483647 h 462"/>
                <a:gd name="T16" fmla="*/ 2147483647 w 42"/>
                <a:gd name="T17" fmla="*/ 0 h 462"/>
                <a:gd name="T18" fmla="*/ 2147483647 w 42"/>
                <a:gd name="T19" fmla="*/ 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2"/>
                <a:gd name="T32" fmla="*/ 42 w 42"/>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2">
                  <a:moveTo>
                    <a:pt x="42" y="0"/>
                  </a:moveTo>
                  <a:lnTo>
                    <a:pt x="42" y="0"/>
                  </a:lnTo>
                  <a:lnTo>
                    <a:pt x="0" y="4"/>
                  </a:lnTo>
                  <a:lnTo>
                    <a:pt x="0" y="462"/>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8" name="Freeform 2760"/>
            <p:cNvSpPr/>
            <p:nvPr/>
          </p:nvSpPr>
          <p:spPr>
            <a:xfrm>
              <a:off x="4532313" y="2625726"/>
              <a:ext cx="19050" cy="157163"/>
            </a:xfrm>
            <a:custGeom>
              <a:avLst/>
              <a:gdLst>
                <a:gd name="T0" fmla="*/ 2147483647 w 42"/>
                <a:gd name="T1" fmla="*/ 0 h 348"/>
                <a:gd name="T2" fmla="*/ 2147483647 w 42"/>
                <a:gd name="T3" fmla="*/ 0 h 348"/>
                <a:gd name="T4" fmla="*/ 0 w 42"/>
                <a:gd name="T5" fmla="*/ 2147483647 h 348"/>
                <a:gd name="T6" fmla="*/ 0 w 42"/>
                <a:gd name="T7" fmla="*/ 2147483647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0 h 348"/>
                <a:gd name="T18" fmla="*/ 2147483647 w 4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0"/>
                  </a:moveTo>
                  <a:lnTo>
                    <a:pt x="42" y="0"/>
                  </a:lnTo>
                  <a:lnTo>
                    <a:pt x="0" y="4"/>
                  </a:lnTo>
                  <a:lnTo>
                    <a:pt x="0" y="348"/>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29" name="Freeform 2761"/>
            <p:cNvSpPr/>
            <p:nvPr/>
          </p:nvSpPr>
          <p:spPr>
            <a:xfrm>
              <a:off x="4432300" y="2635250"/>
              <a:ext cx="12700" cy="122238"/>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6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0" name="Freeform 2762"/>
            <p:cNvSpPr/>
            <p:nvPr/>
          </p:nvSpPr>
          <p:spPr>
            <a:xfrm>
              <a:off x="4379914" y="2638426"/>
              <a:ext cx="14287" cy="73025"/>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1" name="Freeform 2763"/>
            <p:cNvSpPr/>
            <p:nvPr/>
          </p:nvSpPr>
          <p:spPr>
            <a:xfrm>
              <a:off x="4483100" y="2630489"/>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2" name="Freeform 2764"/>
            <p:cNvSpPr/>
            <p:nvPr/>
          </p:nvSpPr>
          <p:spPr>
            <a:xfrm>
              <a:off x="4638675" y="2614614"/>
              <a:ext cx="14288" cy="123825"/>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6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3" name="Freeform 2765"/>
            <p:cNvSpPr/>
            <p:nvPr/>
          </p:nvSpPr>
          <p:spPr>
            <a:xfrm>
              <a:off x="4587875" y="2619376"/>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4" name="Freeform 2766"/>
            <p:cNvSpPr/>
            <p:nvPr/>
          </p:nvSpPr>
          <p:spPr>
            <a:xfrm>
              <a:off x="4691064" y="2608263"/>
              <a:ext cx="14287" cy="74612"/>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5" name="Freeform 2767"/>
            <p:cNvSpPr/>
            <p:nvPr/>
          </p:nvSpPr>
          <p:spPr>
            <a:xfrm>
              <a:off x="4848225" y="2592389"/>
              <a:ext cx="12700" cy="122237"/>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6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6" name="Freeform 2768"/>
            <p:cNvSpPr/>
            <p:nvPr/>
          </p:nvSpPr>
          <p:spPr>
            <a:xfrm>
              <a:off x="4795839" y="2597151"/>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7" name="Freeform 2769"/>
            <p:cNvSpPr/>
            <p:nvPr/>
          </p:nvSpPr>
          <p:spPr>
            <a:xfrm>
              <a:off x="4899025" y="2584451"/>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8" name="Freeform 2770"/>
            <p:cNvSpPr/>
            <p:nvPr/>
          </p:nvSpPr>
          <p:spPr>
            <a:xfrm>
              <a:off x="5054601" y="2565400"/>
              <a:ext cx="15875" cy="122238"/>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39" name="Freeform 2771"/>
            <p:cNvSpPr/>
            <p:nvPr/>
          </p:nvSpPr>
          <p:spPr>
            <a:xfrm>
              <a:off x="5003800" y="2571751"/>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0" name="Freeform 2772"/>
            <p:cNvSpPr/>
            <p:nvPr/>
          </p:nvSpPr>
          <p:spPr>
            <a:xfrm>
              <a:off x="5106989" y="2557464"/>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1" name="Freeform 2773"/>
            <p:cNvSpPr/>
            <p:nvPr/>
          </p:nvSpPr>
          <p:spPr>
            <a:xfrm>
              <a:off x="4948238" y="2578100"/>
              <a:ext cx="19050" cy="158750"/>
            </a:xfrm>
            <a:custGeom>
              <a:avLst/>
              <a:gdLst>
                <a:gd name="T0" fmla="*/ 2147483647 w 42"/>
                <a:gd name="T1" fmla="*/ 0 h 350"/>
                <a:gd name="T2" fmla="*/ 2147483647 w 42"/>
                <a:gd name="T3" fmla="*/ 0 h 350"/>
                <a:gd name="T4" fmla="*/ 0 w 42"/>
                <a:gd name="T5" fmla="*/ 2147483647 h 350"/>
                <a:gd name="T6" fmla="*/ 0 w 42"/>
                <a:gd name="T7" fmla="*/ 2147483647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0 h 350"/>
                <a:gd name="T18" fmla="*/ 2147483647 w 42"/>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0"/>
                  </a:moveTo>
                  <a:lnTo>
                    <a:pt x="42" y="0"/>
                  </a:lnTo>
                  <a:lnTo>
                    <a:pt x="0" y="6"/>
                  </a:lnTo>
                  <a:lnTo>
                    <a:pt x="0" y="350"/>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2" name="Freeform 2774"/>
            <p:cNvSpPr/>
            <p:nvPr/>
          </p:nvSpPr>
          <p:spPr>
            <a:xfrm>
              <a:off x="4741863" y="2603501"/>
              <a:ext cx="19050" cy="207963"/>
            </a:xfrm>
            <a:custGeom>
              <a:avLst/>
              <a:gdLst>
                <a:gd name="T0" fmla="*/ 2147483647 w 42"/>
                <a:gd name="T1" fmla="*/ 0 h 462"/>
                <a:gd name="T2" fmla="*/ 2147483647 w 42"/>
                <a:gd name="T3" fmla="*/ 0 h 462"/>
                <a:gd name="T4" fmla="*/ 0 w 42"/>
                <a:gd name="T5" fmla="*/ 2147483647 h 462"/>
                <a:gd name="T6" fmla="*/ 0 w 42"/>
                <a:gd name="T7" fmla="*/ 2147483647 h 462"/>
                <a:gd name="T8" fmla="*/ 0 w 42"/>
                <a:gd name="T9" fmla="*/ 2147483647 h 462"/>
                <a:gd name="T10" fmla="*/ 0 w 42"/>
                <a:gd name="T11" fmla="*/ 2147483647 h 462"/>
                <a:gd name="T12" fmla="*/ 2147483647 w 42"/>
                <a:gd name="T13" fmla="*/ 2147483647 h 462"/>
                <a:gd name="T14" fmla="*/ 2147483647 w 42"/>
                <a:gd name="T15" fmla="*/ 2147483647 h 462"/>
                <a:gd name="T16" fmla="*/ 2147483647 w 42"/>
                <a:gd name="T17" fmla="*/ 0 h 462"/>
                <a:gd name="T18" fmla="*/ 2147483647 w 42"/>
                <a:gd name="T19" fmla="*/ 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2"/>
                <a:gd name="T32" fmla="*/ 42 w 42"/>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2">
                  <a:moveTo>
                    <a:pt x="42" y="0"/>
                  </a:moveTo>
                  <a:lnTo>
                    <a:pt x="42" y="0"/>
                  </a:lnTo>
                  <a:lnTo>
                    <a:pt x="0" y="4"/>
                  </a:lnTo>
                  <a:lnTo>
                    <a:pt x="0" y="462"/>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3" name="Freeform 2775"/>
            <p:cNvSpPr>
              <a:spLocks noEditPoints="1"/>
            </p:cNvSpPr>
            <p:nvPr/>
          </p:nvSpPr>
          <p:spPr>
            <a:xfrm>
              <a:off x="4986339" y="2778126"/>
              <a:ext cx="149225" cy="282575"/>
            </a:xfrm>
            <a:custGeom>
              <a:avLst/>
              <a:gdLst>
                <a:gd name="T0" fmla="*/ 2147483647 w 330"/>
                <a:gd name="T1" fmla="*/ 2147483647 h 628"/>
                <a:gd name="T2" fmla="*/ 2147483647 w 330"/>
                <a:gd name="T3" fmla="*/ 2147483647 h 628"/>
                <a:gd name="T4" fmla="*/ 2147483647 w 330"/>
                <a:gd name="T5" fmla="*/ 2147483647 h 628"/>
                <a:gd name="T6" fmla="*/ 2147483647 w 330"/>
                <a:gd name="T7" fmla="*/ 2147483647 h 628"/>
                <a:gd name="T8" fmla="*/ 0 w 330"/>
                <a:gd name="T9" fmla="*/ 2147483647 h 628"/>
                <a:gd name="T10" fmla="*/ 0 w 330"/>
                <a:gd name="T11" fmla="*/ 2147483647 h 628"/>
                <a:gd name="T12" fmla="*/ 0 w 330"/>
                <a:gd name="T13" fmla="*/ 2147483647 h 628"/>
                <a:gd name="T14" fmla="*/ 0 w 330"/>
                <a:gd name="T15" fmla="*/ 2147483647 h 628"/>
                <a:gd name="T16" fmla="*/ 2147483647 w 330"/>
                <a:gd name="T17" fmla="*/ 2147483647 h 628"/>
                <a:gd name="T18" fmla="*/ 2147483647 w 330"/>
                <a:gd name="T19" fmla="*/ 2147483647 h 628"/>
                <a:gd name="T20" fmla="*/ 2147483647 w 330"/>
                <a:gd name="T21" fmla="*/ 0 h 628"/>
                <a:gd name="T22" fmla="*/ 2147483647 w 330"/>
                <a:gd name="T23" fmla="*/ 0 h 628"/>
                <a:gd name="T24" fmla="*/ 2147483647 w 330"/>
                <a:gd name="T25" fmla="*/ 2147483647 h 628"/>
                <a:gd name="T26" fmla="*/ 2147483647 w 330"/>
                <a:gd name="T27" fmla="*/ 2147483647 h 628"/>
                <a:gd name="T28" fmla="*/ 2147483647 w 330"/>
                <a:gd name="T29" fmla="*/ 2147483647 h 628"/>
                <a:gd name="T30" fmla="*/ 2147483647 w 330"/>
                <a:gd name="T31" fmla="*/ 2147483647 h 628"/>
                <a:gd name="T32" fmla="*/ 2147483647 w 330"/>
                <a:gd name="T33" fmla="*/ 2147483647 h 628"/>
                <a:gd name="T34" fmla="*/ 2147483647 w 330"/>
                <a:gd name="T35" fmla="*/ 2147483647 h 628"/>
                <a:gd name="T36" fmla="*/ 2147483647 w 330"/>
                <a:gd name="T37" fmla="*/ 2147483647 h 628"/>
                <a:gd name="T38" fmla="*/ 2147483647 w 330"/>
                <a:gd name="T39" fmla="*/ 2147483647 h 628"/>
                <a:gd name="T40" fmla="*/ 2147483647 w 330"/>
                <a:gd name="T41" fmla="*/ 2147483647 h 628"/>
                <a:gd name="T42" fmla="*/ 2147483647 w 330"/>
                <a:gd name="T43" fmla="*/ 2147483647 h 628"/>
                <a:gd name="T44" fmla="*/ 2147483647 w 330"/>
                <a:gd name="T45" fmla="*/ 2147483647 h 628"/>
                <a:gd name="T46" fmla="*/ 2147483647 w 330"/>
                <a:gd name="T47" fmla="*/ 2147483647 h 628"/>
                <a:gd name="T48" fmla="*/ 2147483647 w 330"/>
                <a:gd name="T49" fmla="*/ 2147483647 h 628"/>
                <a:gd name="T50" fmla="*/ 2147483647 w 330"/>
                <a:gd name="T51" fmla="*/ 2147483647 h 628"/>
                <a:gd name="T52" fmla="*/ 2147483647 w 330"/>
                <a:gd name="T53" fmla="*/ 2147483647 h 628"/>
                <a:gd name="T54" fmla="*/ 2147483647 w 330"/>
                <a:gd name="T55" fmla="*/ 2147483647 h 628"/>
                <a:gd name="T56" fmla="*/ 2147483647 w 330"/>
                <a:gd name="T57" fmla="*/ 2147483647 h 628"/>
                <a:gd name="T58" fmla="*/ 2147483647 w 330"/>
                <a:gd name="T59" fmla="*/ 2147483647 h 628"/>
                <a:gd name="T60" fmla="*/ 2147483647 w 330"/>
                <a:gd name="T61" fmla="*/ 2147483647 h 628"/>
                <a:gd name="T62" fmla="*/ 2147483647 w 330"/>
                <a:gd name="T63" fmla="*/ 2147483647 h 6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0"/>
                <a:gd name="T97" fmla="*/ 0 h 628"/>
                <a:gd name="T98" fmla="*/ 330 w 330"/>
                <a:gd name="T99" fmla="*/ 628 h 6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0" h="628">
                  <a:moveTo>
                    <a:pt x="188" y="628"/>
                  </a:moveTo>
                  <a:lnTo>
                    <a:pt x="188" y="628"/>
                  </a:lnTo>
                  <a:lnTo>
                    <a:pt x="188" y="504"/>
                  </a:lnTo>
                  <a:lnTo>
                    <a:pt x="0" y="530"/>
                  </a:lnTo>
                  <a:lnTo>
                    <a:pt x="0" y="426"/>
                  </a:lnTo>
                  <a:lnTo>
                    <a:pt x="200" y="10"/>
                  </a:lnTo>
                  <a:lnTo>
                    <a:pt x="274" y="0"/>
                  </a:lnTo>
                  <a:lnTo>
                    <a:pt x="274" y="390"/>
                  </a:lnTo>
                  <a:lnTo>
                    <a:pt x="330" y="382"/>
                  </a:lnTo>
                  <a:lnTo>
                    <a:pt x="330" y="484"/>
                  </a:lnTo>
                  <a:lnTo>
                    <a:pt x="274" y="492"/>
                  </a:lnTo>
                  <a:lnTo>
                    <a:pt x="274" y="616"/>
                  </a:lnTo>
                  <a:lnTo>
                    <a:pt x="188" y="628"/>
                  </a:lnTo>
                  <a:close/>
                  <a:moveTo>
                    <a:pt x="188" y="400"/>
                  </a:moveTo>
                  <a:lnTo>
                    <a:pt x="188" y="400"/>
                  </a:lnTo>
                  <a:lnTo>
                    <a:pt x="188" y="190"/>
                  </a:lnTo>
                  <a:lnTo>
                    <a:pt x="82" y="414"/>
                  </a:lnTo>
                  <a:lnTo>
                    <a:pt x="188" y="4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4" name="Freeform 2776"/>
            <p:cNvSpPr/>
            <p:nvPr/>
          </p:nvSpPr>
          <p:spPr>
            <a:xfrm>
              <a:off x="5989638" y="2419350"/>
              <a:ext cx="19050" cy="660400"/>
            </a:xfrm>
            <a:custGeom>
              <a:avLst/>
              <a:gdLst>
                <a:gd name="T0" fmla="*/ 2147483647 w 42"/>
                <a:gd name="T1" fmla="*/ 0 h 1466"/>
                <a:gd name="T2" fmla="*/ 2147483647 w 42"/>
                <a:gd name="T3" fmla="*/ 0 h 1466"/>
                <a:gd name="T4" fmla="*/ 0 w 42"/>
                <a:gd name="T5" fmla="*/ 2147483647 h 1466"/>
                <a:gd name="T6" fmla="*/ 0 w 42"/>
                <a:gd name="T7" fmla="*/ 2147483647 h 1466"/>
                <a:gd name="T8" fmla="*/ 0 w 42"/>
                <a:gd name="T9" fmla="*/ 2147483647 h 1466"/>
                <a:gd name="T10" fmla="*/ 0 w 42"/>
                <a:gd name="T11" fmla="*/ 2147483647 h 1466"/>
                <a:gd name="T12" fmla="*/ 2147483647 w 42"/>
                <a:gd name="T13" fmla="*/ 2147483647 h 1466"/>
                <a:gd name="T14" fmla="*/ 2147483647 w 42"/>
                <a:gd name="T15" fmla="*/ 2147483647 h 1466"/>
                <a:gd name="T16" fmla="*/ 2147483647 w 42"/>
                <a:gd name="T17" fmla="*/ 0 h 1466"/>
                <a:gd name="T18" fmla="*/ 2147483647 w 42"/>
                <a:gd name="T19" fmla="*/ 0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466"/>
                <a:gd name="T32" fmla="*/ 42 w 42"/>
                <a:gd name="T33" fmla="*/ 1466 h 1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466">
                  <a:moveTo>
                    <a:pt x="42" y="0"/>
                  </a:moveTo>
                  <a:lnTo>
                    <a:pt x="42" y="0"/>
                  </a:lnTo>
                  <a:lnTo>
                    <a:pt x="0" y="8"/>
                  </a:lnTo>
                  <a:lnTo>
                    <a:pt x="0" y="1466"/>
                  </a:lnTo>
                  <a:lnTo>
                    <a:pt x="42" y="1460"/>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5" name="Freeform 2777"/>
            <p:cNvSpPr/>
            <p:nvPr/>
          </p:nvSpPr>
          <p:spPr>
            <a:xfrm>
              <a:off x="5365751" y="3022600"/>
              <a:ext cx="17463"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6"/>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6" name="Freeform 2778"/>
            <p:cNvSpPr/>
            <p:nvPr/>
          </p:nvSpPr>
          <p:spPr>
            <a:xfrm>
              <a:off x="5264150" y="3071814"/>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6"/>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7" name="Freeform 2779"/>
            <p:cNvSpPr/>
            <p:nvPr/>
          </p:nvSpPr>
          <p:spPr>
            <a:xfrm>
              <a:off x="5211764" y="3130551"/>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8" name="Freeform 2780"/>
            <p:cNvSpPr/>
            <p:nvPr/>
          </p:nvSpPr>
          <p:spPr>
            <a:xfrm>
              <a:off x="5314950" y="3114676"/>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49" name="Freeform 2781"/>
            <p:cNvSpPr/>
            <p:nvPr/>
          </p:nvSpPr>
          <p:spPr>
            <a:xfrm>
              <a:off x="5472114" y="3040063"/>
              <a:ext cx="14287" cy="125412"/>
            </a:xfrm>
            <a:custGeom>
              <a:avLst/>
              <a:gdLst>
                <a:gd name="T0" fmla="*/ 2147483647 w 32"/>
                <a:gd name="T1" fmla="*/ 0 h 276"/>
                <a:gd name="T2" fmla="*/ 2147483647 w 32"/>
                <a:gd name="T3" fmla="*/ 0 h 276"/>
                <a:gd name="T4" fmla="*/ 0 w 32"/>
                <a:gd name="T5" fmla="*/ 2147483647 h 276"/>
                <a:gd name="T6" fmla="*/ 0 w 32"/>
                <a:gd name="T7" fmla="*/ 2147483647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0 h 276"/>
                <a:gd name="T18" fmla="*/ 2147483647 w 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0"/>
                  </a:moveTo>
                  <a:lnTo>
                    <a:pt x="32" y="0"/>
                  </a:lnTo>
                  <a:lnTo>
                    <a:pt x="0" y="6"/>
                  </a:lnTo>
                  <a:lnTo>
                    <a:pt x="0" y="276"/>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0" name="Freeform 2782"/>
            <p:cNvSpPr/>
            <p:nvPr/>
          </p:nvSpPr>
          <p:spPr>
            <a:xfrm>
              <a:off x="5419725" y="3098801"/>
              <a:ext cx="14288" cy="74613"/>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1" name="Freeform 2783"/>
            <p:cNvSpPr/>
            <p:nvPr/>
          </p:nvSpPr>
          <p:spPr>
            <a:xfrm>
              <a:off x="5524500" y="3084514"/>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2" name="Freeform 2784"/>
            <p:cNvSpPr/>
            <p:nvPr/>
          </p:nvSpPr>
          <p:spPr>
            <a:xfrm>
              <a:off x="5680075" y="3008314"/>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3" name="Freeform 2785"/>
            <p:cNvSpPr/>
            <p:nvPr/>
          </p:nvSpPr>
          <p:spPr>
            <a:xfrm>
              <a:off x="5627689" y="3067051"/>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6"/>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4" name="Freeform 2786"/>
            <p:cNvSpPr/>
            <p:nvPr/>
          </p:nvSpPr>
          <p:spPr>
            <a:xfrm>
              <a:off x="5732463" y="3049588"/>
              <a:ext cx="12700" cy="74612"/>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5" name="Freeform 2787"/>
            <p:cNvSpPr/>
            <p:nvPr/>
          </p:nvSpPr>
          <p:spPr>
            <a:xfrm>
              <a:off x="5888039" y="2973389"/>
              <a:ext cx="14287"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6" name="Freeform 2788"/>
            <p:cNvSpPr/>
            <p:nvPr/>
          </p:nvSpPr>
          <p:spPr>
            <a:xfrm>
              <a:off x="5835650" y="3032126"/>
              <a:ext cx="14288" cy="74613"/>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7" name="Freeform 2789"/>
            <p:cNvSpPr/>
            <p:nvPr/>
          </p:nvSpPr>
          <p:spPr>
            <a:xfrm>
              <a:off x="5940425" y="3014664"/>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6"/>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8" name="Freeform 2790"/>
            <p:cNvSpPr/>
            <p:nvPr/>
          </p:nvSpPr>
          <p:spPr>
            <a:xfrm>
              <a:off x="5781675" y="2955925"/>
              <a:ext cx="19050"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6"/>
                  </a:lnTo>
                  <a:lnTo>
                    <a:pt x="0" y="352"/>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59" name="Freeform 2791"/>
            <p:cNvSpPr/>
            <p:nvPr/>
          </p:nvSpPr>
          <p:spPr>
            <a:xfrm>
              <a:off x="5573713" y="2938463"/>
              <a:ext cx="19050" cy="209550"/>
            </a:xfrm>
            <a:custGeom>
              <a:avLst/>
              <a:gdLst>
                <a:gd name="T0" fmla="*/ 2147483647 w 42"/>
                <a:gd name="T1" fmla="*/ 0 h 466"/>
                <a:gd name="T2" fmla="*/ 2147483647 w 42"/>
                <a:gd name="T3" fmla="*/ 0 h 466"/>
                <a:gd name="T4" fmla="*/ 0 w 42"/>
                <a:gd name="T5" fmla="*/ 2147483647 h 466"/>
                <a:gd name="T6" fmla="*/ 0 w 42"/>
                <a:gd name="T7" fmla="*/ 2147483647 h 466"/>
                <a:gd name="T8" fmla="*/ 0 w 42"/>
                <a:gd name="T9" fmla="*/ 2147483647 h 466"/>
                <a:gd name="T10" fmla="*/ 0 w 42"/>
                <a:gd name="T11" fmla="*/ 2147483647 h 466"/>
                <a:gd name="T12" fmla="*/ 2147483647 w 42"/>
                <a:gd name="T13" fmla="*/ 2147483647 h 466"/>
                <a:gd name="T14" fmla="*/ 2147483647 w 42"/>
                <a:gd name="T15" fmla="*/ 2147483647 h 466"/>
                <a:gd name="T16" fmla="*/ 2147483647 w 42"/>
                <a:gd name="T17" fmla="*/ 0 h 466"/>
                <a:gd name="T18" fmla="*/ 2147483647 w 42"/>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6"/>
                <a:gd name="T32" fmla="*/ 42 w 42"/>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6">
                  <a:moveTo>
                    <a:pt x="42" y="0"/>
                  </a:moveTo>
                  <a:lnTo>
                    <a:pt x="42" y="0"/>
                  </a:lnTo>
                  <a:lnTo>
                    <a:pt x="0" y="8"/>
                  </a:lnTo>
                  <a:lnTo>
                    <a:pt x="0" y="466"/>
                  </a:lnTo>
                  <a:lnTo>
                    <a:pt x="42" y="460"/>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0" name="Freeform 2792"/>
            <p:cNvSpPr/>
            <p:nvPr/>
          </p:nvSpPr>
          <p:spPr>
            <a:xfrm>
              <a:off x="5365751" y="2519363"/>
              <a:ext cx="17463" cy="158750"/>
            </a:xfrm>
            <a:custGeom>
              <a:avLst/>
              <a:gdLst>
                <a:gd name="T0" fmla="*/ 2147483647 w 40"/>
                <a:gd name="T1" fmla="*/ 0 h 350"/>
                <a:gd name="T2" fmla="*/ 2147483647 w 40"/>
                <a:gd name="T3" fmla="*/ 0 h 350"/>
                <a:gd name="T4" fmla="*/ 0 w 40"/>
                <a:gd name="T5" fmla="*/ 2147483647 h 350"/>
                <a:gd name="T6" fmla="*/ 0 w 40"/>
                <a:gd name="T7" fmla="*/ 2147483647 h 350"/>
                <a:gd name="T8" fmla="*/ 0 w 40"/>
                <a:gd name="T9" fmla="*/ 2147483647 h 350"/>
                <a:gd name="T10" fmla="*/ 0 w 40"/>
                <a:gd name="T11" fmla="*/ 2147483647 h 350"/>
                <a:gd name="T12" fmla="*/ 2147483647 w 40"/>
                <a:gd name="T13" fmla="*/ 2147483647 h 350"/>
                <a:gd name="T14" fmla="*/ 2147483647 w 40"/>
                <a:gd name="T15" fmla="*/ 2147483647 h 350"/>
                <a:gd name="T16" fmla="*/ 2147483647 w 40"/>
                <a:gd name="T17" fmla="*/ 0 h 350"/>
                <a:gd name="T18" fmla="*/ 2147483647 w 40"/>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0"/>
                <a:gd name="T32" fmla="*/ 40 w 40"/>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0">
                  <a:moveTo>
                    <a:pt x="40" y="0"/>
                  </a:moveTo>
                  <a:lnTo>
                    <a:pt x="40" y="0"/>
                  </a:lnTo>
                  <a:lnTo>
                    <a:pt x="0" y="6"/>
                  </a:lnTo>
                  <a:lnTo>
                    <a:pt x="0" y="350"/>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1" name="Freeform 2793"/>
            <p:cNvSpPr/>
            <p:nvPr/>
          </p:nvSpPr>
          <p:spPr>
            <a:xfrm>
              <a:off x="5264150" y="2535239"/>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2" name="Freeform 2794"/>
            <p:cNvSpPr/>
            <p:nvPr/>
          </p:nvSpPr>
          <p:spPr>
            <a:xfrm>
              <a:off x="5211764" y="2543176"/>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3" name="Freeform 2795"/>
            <p:cNvSpPr/>
            <p:nvPr/>
          </p:nvSpPr>
          <p:spPr>
            <a:xfrm>
              <a:off x="5314950" y="2527301"/>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4" name="Freeform 2796"/>
            <p:cNvSpPr/>
            <p:nvPr/>
          </p:nvSpPr>
          <p:spPr>
            <a:xfrm>
              <a:off x="5472114" y="2505075"/>
              <a:ext cx="14287" cy="122238"/>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5" name="Freeform 2797"/>
            <p:cNvSpPr/>
            <p:nvPr/>
          </p:nvSpPr>
          <p:spPr>
            <a:xfrm>
              <a:off x="5419725" y="2513014"/>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6" name="Freeform 2798"/>
            <p:cNvSpPr/>
            <p:nvPr/>
          </p:nvSpPr>
          <p:spPr>
            <a:xfrm>
              <a:off x="5524500" y="2495551"/>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7" name="Freeform 2799"/>
            <p:cNvSpPr/>
            <p:nvPr/>
          </p:nvSpPr>
          <p:spPr>
            <a:xfrm>
              <a:off x="5680075" y="2470151"/>
              <a:ext cx="12700" cy="125413"/>
            </a:xfrm>
            <a:custGeom>
              <a:avLst/>
              <a:gdLst>
                <a:gd name="T0" fmla="*/ 2147483647 w 30"/>
                <a:gd name="T1" fmla="*/ 0 h 276"/>
                <a:gd name="T2" fmla="*/ 2147483647 w 30"/>
                <a:gd name="T3" fmla="*/ 0 h 276"/>
                <a:gd name="T4" fmla="*/ 0 w 30"/>
                <a:gd name="T5" fmla="*/ 2147483647 h 276"/>
                <a:gd name="T6" fmla="*/ 0 w 30"/>
                <a:gd name="T7" fmla="*/ 2147483647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0 h 276"/>
                <a:gd name="T18" fmla="*/ 2147483647 w 30"/>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0"/>
                  </a:moveTo>
                  <a:lnTo>
                    <a:pt x="30" y="0"/>
                  </a:lnTo>
                  <a:lnTo>
                    <a:pt x="0" y="6"/>
                  </a:lnTo>
                  <a:lnTo>
                    <a:pt x="0" y="276"/>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8" name="Freeform 2800"/>
            <p:cNvSpPr/>
            <p:nvPr/>
          </p:nvSpPr>
          <p:spPr>
            <a:xfrm>
              <a:off x="5627689" y="2479676"/>
              <a:ext cx="14287" cy="73025"/>
            </a:xfrm>
            <a:custGeom>
              <a:avLst/>
              <a:gdLst>
                <a:gd name="T0" fmla="*/ 2147483647 w 32"/>
                <a:gd name="T1" fmla="*/ 0 h 164"/>
                <a:gd name="T2" fmla="*/ 2147483647 w 32"/>
                <a:gd name="T3" fmla="*/ 0 h 164"/>
                <a:gd name="T4" fmla="*/ 0 w 32"/>
                <a:gd name="T5" fmla="*/ 2147483647 h 164"/>
                <a:gd name="T6" fmla="*/ 0 w 32"/>
                <a:gd name="T7" fmla="*/ 2147483647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0 h 164"/>
                <a:gd name="T18" fmla="*/ 2147483647 w 32"/>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0"/>
                  </a:moveTo>
                  <a:lnTo>
                    <a:pt x="32" y="0"/>
                  </a:lnTo>
                  <a:lnTo>
                    <a:pt x="0" y="6"/>
                  </a:lnTo>
                  <a:lnTo>
                    <a:pt x="0" y="164"/>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69" name="Freeform 2801"/>
            <p:cNvSpPr/>
            <p:nvPr/>
          </p:nvSpPr>
          <p:spPr>
            <a:xfrm>
              <a:off x="5732463" y="2462214"/>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0" name="Freeform 2802"/>
            <p:cNvSpPr/>
            <p:nvPr/>
          </p:nvSpPr>
          <p:spPr>
            <a:xfrm>
              <a:off x="5888039" y="2436814"/>
              <a:ext cx="14287" cy="123825"/>
            </a:xfrm>
            <a:custGeom>
              <a:avLst/>
              <a:gdLst>
                <a:gd name="T0" fmla="*/ 2147483647 w 32"/>
                <a:gd name="T1" fmla="*/ 0 h 276"/>
                <a:gd name="T2" fmla="*/ 2147483647 w 32"/>
                <a:gd name="T3" fmla="*/ 0 h 276"/>
                <a:gd name="T4" fmla="*/ 0 w 32"/>
                <a:gd name="T5" fmla="*/ 2147483647 h 276"/>
                <a:gd name="T6" fmla="*/ 0 w 32"/>
                <a:gd name="T7" fmla="*/ 2147483647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0 h 276"/>
                <a:gd name="T18" fmla="*/ 2147483647 w 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0"/>
                  </a:moveTo>
                  <a:lnTo>
                    <a:pt x="32" y="0"/>
                  </a:lnTo>
                  <a:lnTo>
                    <a:pt x="0" y="6"/>
                  </a:lnTo>
                  <a:lnTo>
                    <a:pt x="0" y="276"/>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1" name="Freeform 2803"/>
            <p:cNvSpPr/>
            <p:nvPr/>
          </p:nvSpPr>
          <p:spPr>
            <a:xfrm>
              <a:off x="5835650" y="2446339"/>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2" name="Freeform 2804"/>
            <p:cNvSpPr/>
            <p:nvPr/>
          </p:nvSpPr>
          <p:spPr>
            <a:xfrm>
              <a:off x="5940425" y="2427288"/>
              <a:ext cx="14288" cy="74612"/>
            </a:xfrm>
            <a:custGeom>
              <a:avLst/>
              <a:gdLst>
                <a:gd name="T0" fmla="*/ 2147483647 w 32"/>
                <a:gd name="T1" fmla="*/ 0 h 164"/>
                <a:gd name="T2" fmla="*/ 2147483647 w 32"/>
                <a:gd name="T3" fmla="*/ 0 h 164"/>
                <a:gd name="T4" fmla="*/ 0 w 32"/>
                <a:gd name="T5" fmla="*/ 2147483647 h 164"/>
                <a:gd name="T6" fmla="*/ 0 w 32"/>
                <a:gd name="T7" fmla="*/ 2147483647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0 h 164"/>
                <a:gd name="T18" fmla="*/ 2147483647 w 32"/>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0"/>
                  </a:moveTo>
                  <a:lnTo>
                    <a:pt x="32" y="0"/>
                  </a:lnTo>
                  <a:lnTo>
                    <a:pt x="0" y="6"/>
                  </a:lnTo>
                  <a:lnTo>
                    <a:pt x="0" y="164"/>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3" name="Freeform 2805"/>
            <p:cNvSpPr/>
            <p:nvPr/>
          </p:nvSpPr>
          <p:spPr>
            <a:xfrm>
              <a:off x="5781675" y="2454276"/>
              <a:ext cx="19050" cy="157163"/>
            </a:xfrm>
            <a:custGeom>
              <a:avLst/>
              <a:gdLst>
                <a:gd name="T0" fmla="*/ 2147483647 w 40"/>
                <a:gd name="T1" fmla="*/ 0 h 350"/>
                <a:gd name="T2" fmla="*/ 2147483647 w 40"/>
                <a:gd name="T3" fmla="*/ 0 h 350"/>
                <a:gd name="T4" fmla="*/ 0 w 40"/>
                <a:gd name="T5" fmla="*/ 2147483647 h 350"/>
                <a:gd name="T6" fmla="*/ 0 w 40"/>
                <a:gd name="T7" fmla="*/ 2147483647 h 350"/>
                <a:gd name="T8" fmla="*/ 0 w 40"/>
                <a:gd name="T9" fmla="*/ 2147483647 h 350"/>
                <a:gd name="T10" fmla="*/ 0 w 40"/>
                <a:gd name="T11" fmla="*/ 2147483647 h 350"/>
                <a:gd name="T12" fmla="*/ 2147483647 w 40"/>
                <a:gd name="T13" fmla="*/ 2147483647 h 350"/>
                <a:gd name="T14" fmla="*/ 2147483647 w 40"/>
                <a:gd name="T15" fmla="*/ 2147483647 h 350"/>
                <a:gd name="T16" fmla="*/ 2147483647 w 40"/>
                <a:gd name="T17" fmla="*/ 0 h 350"/>
                <a:gd name="T18" fmla="*/ 2147483647 w 40"/>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0"/>
                <a:gd name="T32" fmla="*/ 40 w 40"/>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0">
                  <a:moveTo>
                    <a:pt x="40" y="0"/>
                  </a:moveTo>
                  <a:lnTo>
                    <a:pt x="40" y="0"/>
                  </a:lnTo>
                  <a:lnTo>
                    <a:pt x="0" y="6"/>
                  </a:lnTo>
                  <a:lnTo>
                    <a:pt x="0" y="350"/>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4" name="Freeform 2806"/>
            <p:cNvSpPr/>
            <p:nvPr/>
          </p:nvSpPr>
          <p:spPr>
            <a:xfrm>
              <a:off x="5573713" y="2487613"/>
              <a:ext cx="19050" cy="209550"/>
            </a:xfrm>
            <a:custGeom>
              <a:avLst/>
              <a:gdLst>
                <a:gd name="T0" fmla="*/ 2147483647 w 42"/>
                <a:gd name="T1" fmla="*/ 0 h 466"/>
                <a:gd name="T2" fmla="*/ 2147483647 w 42"/>
                <a:gd name="T3" fmla="*/ 0 h 466"/>
                <a:gd name="T4" fmla="*/ 0 w 42"/>
                <a:gd name="T5" fmla="*/ 2147483647 h 466"/>
                <a:gd name="T6" fmla="*/ 0 w 42"/>
                <a:gd name="T7" fmla="*/ 2147483647 h 466"/>
                <a:gd name="T8" fmla="*/ 0 w 42"/>
                <a:gd name="T9" fmla="*/ 2147483647 h 466"/>
                <a:gd name="T10" fmla="*/ 0 w 42"/>
                <a:gd name="T11" fmla="*/ 2147483647 h 466"/>
                <a:gd name="T12" fmla="*/ 2147483647 w 42"/>
                <a:gd name="T13" fmla="*/ 2147483647 h 466"/>
                <a:gd name="T14" fmla="*/ 2147483647 w 42"/>
                <a:gd name="T15" fmla="*/ 2147483647 h 466"/>
                <a:gd name="T16" fmla="*/ 2147483647 w 42"/>
                <a:gd name="T17" fmla="*/ 0 h 466"/>
                <a:gd name="T18" fmla="*/ 2147483647 w 42"/>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6"/>
                <a:gd name="T32" fmla="*/ 42 w 42"/>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6">
                  <a:moveTo>
                    <a:pt x="42" y="0"/>
                  </a:moveTo>
                  <a:lnTo>
                    <a:pt x="42" y="0"/>
                  </a:lnTo>
                  <a:lnTo>
                    <a:pt x="0" y="8"/>
                  </a:lnTo>
                  <a:lnTo>
                    <a:pt x="0" y="466"/>
                  </a:lnTo>
                  <a:lnTo>
                    <a:pt x="42" y="460"/>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6" name="Freeform 2808"/>
            <p:cNvSpPr/>
            <p:nvPr/>
          </p:nvSpPr>
          <p:spPr>
            <a:xfrm>
              <a:off x="6821488" y="2278064"/>
              <a:ext cx="19050" cy="661987"/>
            </a:xfrm>
            <a:custGeom>
              <a:avLst/>
              <a:gdLst>
                <a:gd name="T0" fmla="*/ 2147483647 w 42"/>
                <a:gd name="T1" fmla="*/ 0 h 1466"/>
                <a:gd name="T2" fmla="*/ 2147483647 w 42"/>
                <a:gd name="T3" fmla="*/ 0 h 1466"/>
                <a:gd name="T4" fmla="*/ 0 w 42"/>
                <a:gd name="T5" fmla="*/ 2147483647 h 1466"/>
                <a:gd name="T6" fmla="*/ 0 w 42"/>
                <a:gd name="T7" fmla="*/ 2147483647 h 1466"/>
                <a:gd name="T8" fmla="*/ 0 w 42"/>
                <a:gd name="T9" fmla="*/ 2147483647 h 1466"/>
                <a:gd name="T10" fmla="*/ 0 w 42"/>
                <a:gd name="T11" fmla="*/ 2147483647 h 1466"/>
                <a:gd name="T12" fmla="*/ 2147483647 w 42"/>
                <a:gd name="T13" fmla="*/ 2147483647 h 1466"/>
                <a:gd name="T14" fmla="*/ 2147483647 w 42"/>
                <a:gd name="T15" fmla="*/ 2147483647 h 1466"/>
                <a:gd name="T16" fmla="*/ 2147483647 w 42"/>
                <a:gd name="T17" fmla="*/ 0 h 1466"/>
                <a:gd name="T18" fmla="*/ 2147483647 w 42"/>
                <a:gd name="T19" fmla="*/ 0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466"/>
                <a:gd name="T32" fmla="*/ 42 w 42"/>
                <a:gd name="T33" fmla="*/ 1466 h 1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466">
                  <a:moveTo>
                    <a:pt x="42" y="0"/>
                  </a:moveTo>
                  <a:lnTo>
                    <a:pt x="42" y="0"/>
                  </a:lnTo>
                  <a:lnTo>
                    <a:pt x="0" y="8"/>
                  </a:lnTo>
                  <a:lnTo>
                    <a:pt x="0" y="1466"/>
                  </a:lnTo>
                  <a:lnTo>
                    <a:pt x="42" y="1460"/>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7" name="Freeform 2809"/>
            <p:cNvSpPr/>
            <p:nvPr/>
          </p:nvSpPr>
          <p:spPr>
            <a:xfrm>
              <a:off x="6197600" y="2886075"/>
              <a:ext cx="19050"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6"/>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8" name="Freeform 2810"/>
            <p:cNvSpPr/>
            <p:nvPr/>
          </p:nvSpPr>
          <p:spPr>
            <a:xfrm>
              <a:off x="6096000" y="2938464"/>
              <a:ext cx="14288"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79" name="Freeform 2811"/>
            <p:cNvSpPr/>
            <p:nvPr/>
          </p:nvSpPr>
          <p:spPr>
            <a:xfrm>
              <a:off x="6043614" y="2997201"/>
              <a:ext cx="14287" cy="74613"/>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0" name="Freeform 2812"/>
            <p:cNvSpPr/>
            <p:nvPr/>
          </p:nvSpPr>
          <p:spPr>
            <a:xfrm>
              <a:off x="6148389" y="2979739"/>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6"/>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1" name="Freeform 2813"/>
            <p:cNvSpPr/>
            <p:nvPr/>
          </p:nvSpPr>
          <p:spPr>
            <a:xfrm>
              <a:off x="6303964" y="2903539"/>
              <a:ext cx="14287"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6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2" name="Freeform 2814"/>
            <p:cNvSpPr/>
            <p:nvPr/>
          </p:nvSpPr>
          <p:spPr>
            <a:xfrm>
              <a:off x="6251575" y="2962276"/>
              <a:ext cx="14288" cy="73025"/>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3" name="Freeform 2815"/>
            <p:cNvSpPr/>
            <p:nvPr/>
          </p:nvSpPr>
          <p:spPr>
            <a:xfrm>
              <a:off x="6356350" y="2944814"/>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4" name="Freeform 2816"/>
            <p:cNvSpPr/>
            <p:nvPr/>
          </p:nvSpPr>
          <p:spPr>
            <a:xfrm>
              <a:off x="6511925" y="2867026"/>
              <a:ext cx="14288" cy="125413"/>
            </a:xfrm>
            <a:custGeom>
              <a:avLst/>
              <a:gdLst>
                <a:gd name="T0" fmla="*/ 2147483647 w 32"/>
                <a:gd name="T1" fmla="*/ 0 h 276"/>
                <a:gd name="T2" fmla="*/ 2147483647 w 32"/>
                <a:gd name="T3" fmla="*/ 0 h 276"/>
                <a:gd name="T4" fmla="*/ 0 w 32"/>
                <a:gd name="T5" fmla="*/ 2147483647 h 276"/>
                <a:gd name="T6" fmla="*/ 0 w 32"/>
                <a:gd name="T7" fmla="*/ 2147483647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0 h 276"/>
                <a:gd name="T18" fmla="*/ 2147483647 w 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0"/>
                  </a:moveTo>
                  <a:lnTo>
                    <a:pt x="32" y="0"/>
                  </a:lnTo>
                  <a:lnTo>
                    <a:pt x="0" y="6"/>
                  </a:lnTo>
                  <a:lnTo>
                    <a:pt x="0" y="276"/>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5" name="Freeform 2817"/>
            <p:cNvSpPr/>
            <p:nvPr/>
          </p:nvSpPr>
          <p:spPr>
            <a:xfrm>
              <a:off x="6459539" y="2927351"/>
              <a:ext cx="14287" cy="73025"/>
            </a:xfrm>
            <a:custGeom>
              <a:avLst/>
              <a:gdLst>
                <a:gd name="T0" fmla="*/ 2147483647 w 32"/>
                <a:gd name="T1" fmla="*/ 0 h 164"/>
                <a:gd name="T2" fmla="*/ 2147483647 w 32"/>
                <a:gd name="T3" fmla="*/ 0 h 164"/>
                <a:gd name="T4" fmla="*/ 0 w 32"/>
                <a:gd name="T5" fmla="*/ 2147483647 h 164"/>
                <a:gd name="T6" fmla="*/ 0 w 32"/>
                <a:gd name="T7" fmla="*/ 2147483647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0 h 164"/>
                <a:gd name="T18" fmla="*/ 2147483647 w 32"/>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0"/>
                  </a:moveTo>
                  <a:lnTo>
                    <a:pt x="32" y="0"/>
                  </a:lnTo>
                  <a:lnTo>
                    <a:pt x="0" y="6"/>
                  </a:lnTo>
                  <a:lnTo>
                    <a:pt x="0" y="164"/>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6" name="Freeform 2818"/>
            <p:cNvSpPr/>
            <p:nvPr/>
          </p:nvSpPr>
          <p:spPr>
            <a:xfrm>
              <a:off x="6564314" y="2909889"/>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7" name="Freeform 2819"/>
            <p:cNvSpPr/>
            <p:nvPr/>
          </p:nvSpPr>
          <p:spPr>
            <a:xfrm>
              <a:off x="6719889" y="2832101"/>
              <a:ext cx="14287"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6"/>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8" name="Freeform 2821"/>
            <p:cNvSpPr/>
            <p:nvPr/>
          </p:nvSpPr>
          <p:spPr>
            <a:xfrm>
              <a:off x="6669088" y="2892426"/>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89" name="Freeform 2822"/>
            <p:cNvSpPr/>
            <p:nvPr/>
          </p:nvSpPr>
          <p:spPr>
            <a:xfrm>
              <a:off x="6772275" y="2874964"/>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0" name="Freeform 2823"/>
            <p:cNvSpPr/>
            <p:nvPr/>
          </p:nvSpPr>
          <p:spPr>
            <a:xfrm>
              <a:off x="6613525" y="2816225"/>
              <a:ext cx="19050"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6"/>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1" name="Freeform 2824"/>
            <p:cNvSpPr/>
            <p:nvPr/>
          </p:nvSpPr>
          <p:spPr>
            <a:xfrm>
              <a:off x="6405563" y="2798764"/>
              <a:ext cx="19050" cy="211137"/>
            </a:xfrm>
            <a:custGeom>
              <a:avLst/>
              <a:gdLst>
                <a:gd name="T0" fmla="*/ 2147483647 w 42"/>
                <a:gd name="T1" fmla="*/ 0 h 466"/>
                <a:gd name="T2" fmla="*/ 2147483647 w 42"/>
                <a:gd name="T3" fmla="*/ 0 h 466"/>
                <a:gd name="T4" fmla="*/ 0 w 42"/>
                <a:gd name="T5" fmla="*/ 2147483647 h 466"/>
                <a:gd name="T6" fmla="*/ 0 w 42"/>
                <a:gd name="T7" fmla="*/ 2147483647 h 466"/>
                <a:gd name="T8" fmla="*/ 0 w 42"/>
                <a:gd name="T9" fmla="*/ 2147483647 h 466"/>
                <a:gd name="T10" fmla="*/ 0 w 42"/>
                <a:gd name="T11" fmla="*/ 2147483647 h 466"/>
                <a:gd name="T12" fmla="*/ 2147483647 w 42"/>
                <a:gd name="T13" fmla="*/ 2147483647 h 466"/>
                <a:gd name="T14" fmla="*/ 2147483647 w 42"/>
                <a:gd name="T15" fmla="*/ 2147483647 h 466"/>
                <a:gd name="T16" fmla="*/ 2147483647 w 42"/>
                <a:gd name="T17" fmla="*/ 0 h 466"/>
                <a:gd name="T18" fmla="*/ 2147483647 w 42"/>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6"/>
                <a:gd name="T32" fmla="*/ 42 w 42"/>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6">
                  <a:moveTo>
                    <a:pt x="42" y="0"/>
                  </a:moveTo>
                  <a:lnTo>
                    <a:pt x="42" y="0"/>
                  </a:lnTo>
                  <a:lnTo>
                    <a:pt x="0" y="6"/>
                  </a:lnTo>
                  <a:lnTo>
                    <a:pt x="0" y="466"/>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2" name="Freeform 2825"/>
            <p:cNvSpPr/>
            <p:nvPr/>
          </p:nvSpPr>
          <p:spPr>
            <a:xfrm>
              <a:off x="6197600" y="2382838"/>
              <a:ext cx="19050"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3" name="Freeform 2826"/>
            <p:cNvSpPr/>
            <p:nvPr/>
          </p:nvSpPr>
          <p:spPr>
            <a:xfrm>
              <a:off x="6096000" y="2401889"/>
              <a:ext cx="14288" cy="123825"/>
            </a:xfrm>
            <a:custGeom>
              <a:avLst/>
              <a:gdLst>
                <a:gd name="T0" fmla="*/ 2147483647 w 30"/>
                <a:gd name="T1" fmla="*/ 0 h 276"/>
                <a:gd name="T2" fmla="*/ 2147483647 w 30"/>
                <a:gd name="T3" fmla="*/ 0 h 276"/>
                <a:gd name="T4" fmla="*/ 0 w 30"/>
                <a:gd name="T5" fmla="*/ 2147483647 h 276"/>
                <a:gd name="T6" fmla="*/ 0 w 30"/>
                <a:gd name="T7" fmla="*/ 2147483647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0 h 276"/>
                <a:gd name="T18" fmla="*/ 2147483647 w 30"/>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0"/>
                  </a:moveTo>
                  <a:lnTo>
                    <a:pt x="30" y="0"/>
                  </a:lnTo>
                  <a:lnTo>
                    <a:pt x="0" y="6"/>
                  </a:lnTo>
                  <a:lnTo>
                    <a:pt x="0" y="276"/>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4" name="Freeform 2827"/>
            <p:cNvSpPr/>
            <p:nvPr/>
          </p:nvSpPr>
          <p:spPr>
            <a:xfrm>
              <a:off x="6043614" y="2409826"/>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6"/>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5" name="Freeform 2828"/>
            <p:cNvSpPr/>
            <p:nvPr/>
          </p:nvSpPr>
          <p:spPr>
            <a:xfrm>
              <a:off x="6148389" y="2392363"/>
              <a:ext cx="14287" cy="74612"/>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6" name="Freeform 2829"/>
            <p:cNvSpPr/>
            <p:nvPr/>
          </p:nvSpPr>
          <p:spPr>
            <a:xfrm>
              <a:off x="6303964" y="2366964"/>
              <a:ext cx="14287" cy="122237"/>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6"/>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7" name="Freeform 2830"/>
            <p:cNvSpPr/>
            <p:nvPr/>
          </p:nvSpPr>
          <p:spPr>
            <a:xfrm>
              <a:off x="6251575" y="2374901"/>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8" name="Freeform 2831"/>
            <p:cNvSpPr/>
            <p:nvPr/>
          </p:nvSpPr>
          <p:spPr>
            <a:xfrm>
              <a:off x="6356350" y="2357439"/>
              <a:ext cx="14288" cy="73025"/>
            </a:xfrm>
            <a:custGeom>
              <a:avLst/>
              <a:gdLst>
                <a:gd name="T0" fmla="*/ 2147483647 w 32"/>
                <a:gd name="T1" fmla="*/ 0 h 164"/>
                <a:gd name="T2" fmla="*/ 2147483647 w 32"/>
                <a:gd name="T3" fmla="*/ 0 h 164"/>
                <a:gd name="T4" fmla="*/ 0 w 32"/>
                <a:gd name="T5" fmla="*/ 2147483647 h 164"/>
                <a:gd name="T6" fmla="*/ 0 w 32"/>
                <a:gd name="T7" fmla="*/ 2147483647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0 h 164"/>
                <a:gd name="T18" fmla="*/ 2147483647 w 32"/>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0"/>
                  </a:moveTo>
                  <a:lnTo>
                    <a:pt x="32" y="0"/>
                  </a:lnTo>
                  <a:lnTo>
                    <a:pt x="0" y="6"/>
                  </a:lnTo>
                  <a:lnTo>
                    <a:pt x="0" y="164"/>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599" name="Freeform 2832"/>
            <p:cNvSpPr/>
            <p:nvPr/>
          </p:nvSpPr>
          <p:spPr>
            <a:xfrm>
              <a:off x="6511925" y="2330451"/>
              <a:ext cx="14288"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0" name="Freeform 2833"/>
            <p:cNvSpPr/>
            <p:nvPr/>
          </p:nvSpPr>
          <p:spPr>
            <a:xfrm>
              <a:off x="6459539" y="2339976"/>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1" name="Freeform 2834"/>
            <p:cNvSpPr/>
            <p:nvPr/>
          </p:nvSpPr>
          <p:spPr>
            <a:xfrm>
              <a:off x="6564314" y="2322514"/>
              <a:ext cx="14287" cy="73025"/>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2" name="Freeform 2835"/>
            <p:cNvSpPr/>
            <p:nvPr/>
          </p:nvSpPr>
          <p:spPr>
            <a:xfrm>
              <a:off x="6719889" y="2297114"/>
              <a:ext cx="14287"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6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3" name="Freeform 2836"/>
            <p:cNvSpPr/>
            <p:nvPr/>
          </p:nvSpPr>
          <p:spPr>
            <a:xfrm>
              <a:off x="6669088" y="2305051"/>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6"/>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4" name="Freeform 2837"/>
            <p:cNvSpPr/>
            <p:nvPr/>
          </p:nvSpPr>
          <p:spPr>
            <a:xfrm>
              <a:off x="6772275" y="2287589"/>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6"/>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5" name="Freeform 2838"/>
            <p:cNvSpPr/>
            <p:nvPr/>
          </p:nvSpPr>
          <p:spPr>
            <a:xfrm>
              <a:off x="6613525" y="2312988"/>
              <a:ext cx="19050"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6" name="Freeform 2839"/>
            <p:cNvSpPr/>
            <p:nvPr/>
          </p:nvSpPr>
          <p:spPr>
            <a:xfrm>
              <a:off x="6405563" y="2347914"/>
              <a:ext cx="19050" cy="211137"/>
            </a:xfrm>
            <a:custGeom>
              <a:avLst/>
              <a:gdLst>
                <a:gd name="T0" fmla="*/ 2147483647 w 42"/>
                <a:gd name="T1" fmla="*/ 0 h 466"/>
                <a:gd name="T2" fmla="*/ 2147483647 w 42"/>
                <a:gd name="T3" fmla="*/ 0 h 466"/>
                <a:gd name="T4" fmla="*/ 0 w 42"/>
                <a:gd name="T5" fmla="*/ 2147483647 h 466"/>
                <a:gd name="T6" fmla="*/ 0 w 42"/>
                <a:gd name="T7" fmla="*/ 2147483647 h 466"/>
                <a:gd name="T8" fmla="*/ 0 w 42"/>
                <a:gd name="T9" fmla="*/ 2147483647 h 466"/>
                <a:gd name="T10" fmla="*/ 0 w 42"/>
                <a:gd name="T11" fmla="*/ 2147483647 h 466"/>
                <a:gd name="T12" fmla="*/ 2147483647 w 42"/>
                <a:gd name="T13" fmla="*/ 2147483647 h 466"/>
                <a:gd name="T14" fmla="*/ 2147483647 w 42"/>
                <a:gd name="T15" fmla="*/ 2147483647 h 466"/>
                <a:gd name="T16" fmla="*/ 2147483647 w 42"/>
                <a:gd name="T17" fmla="*/ 0 h 466"/>
                <a:gd name="T18" fmla="*/ 2147483647 w 42"/>
                <a:gd name="T19" fmla="*/ 0 h 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6"/>
                <a:gd name="T32" fmla="*/ 42 w 42"/>
                <a:gd name="T33" fmla="*/ 466 h 4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6">
                  <a:moveTo>
                    <a:pt x="42" y="0"/>
                  </a:moveTo>
                  <a:lnTo>
                    <a:pt x="42" y="0"/>
                  </a:lnTo>
                  <a:lnTo>
                    <a:pt x="0" y="6"/>
                  </a:lnTo>
                  <a:lnTo>
                    <a:pt x="0" y="466"/>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7" name="Freeform 2840"/>
            <p:cNvSpPr>
              <a:spLocks noEditPoints="1"/>
            </p:cNvSpPr>
            <p:nvPr/>
          </p:nvSpPr>
          <p:spPr>
            <a:xfrm>
              <a:off x="6657976" y="2513013"/>
              <a:ext cx="138113" cy="285750"/>
            </a:xfrm>
            <a:custGeom>
              <a:avLst/>
              <a:gdLst>
                <a:gd name="T0" fmla="*/ 2147483647 w 308"/>
                <a:gd name="T1" fmla="*/ 2147483647 h 634"/>
                <a:gd name="T2" fmla="*/ 2147483647 w 308"/>
                <a:gd name="T3" fmla="*/ 2147483647 h 634"/>
                <a:gd name="T4" fmla="*/ 2147483647 w 308"/>
                <a:gd name="T5" fmla="*/ 2147483647 h 634"/>
                <a:gd name="T6" fmla="*/ 2147483647 w 308"/>
                <a:gd name="T7" fmla="*/ 2147483647 h 634"/>
                <a:gd name="T8" fmla="*/ 2147483647 w 308"/>
                <a:gd name="T9" fmla="*/ 2147483647 h 634"/>
                <a:gd name="T10" fmla="*/ 2147483647 w 308"/>
                <a:gd name="T11" fmla="*/ 2147483647 h 634"/>
                <a:gd name="T12" fmla="*/ 2147483647 w 308"/>
                <a:gd name="T13" fmla="*/ 2147483647 h 634"/>
                <a:gd name="T14" fmla="*/ 2147483647 w 308"/>
                <a:gd name="T15" fmla="*/ 2147483647 h 634"/>
                <a:gd name="T16" fmla="*/ 2147483647 w 308"/>
                <a:gd name="T17" fmla="*/ 2147483647 h 634"/>
                <a:gd name="T18" fmla="*/ 2147483647 w 308"/>
                <a:gd name="T19" fmla="*/ 2147483647 h 634"/>
                <a:gd name="T20" fmla="*/ 2147483647 w 308"/>
                <a:gd name="T21" fmla="*/ 2147483647 h 634"/>
                <a:gd name="T22" fmla="*/ 2147483647 w 308"/>
                <a:gd name="T23" fmla="*/ 2147483647 h 634"/>
                <a:gd name="T24" fmla="*/ 2147483647 w 308"/>
                <a:gd name="T25" fmla="*/ 2147483647 h 634"/>
                <a:gd name="T26" fmla="*/ 2147483647 w 308"/>
                <a:gd name="T27" fmla="*/ 2147483647 h 634"/>
                <a:gd name="T28" fmla="*/ 2147483647 w 308"/>
                <a:gd name="T29" fmla="*/ 2147483647 h 634"/>
                <a:gd name="T30" fmla="*/ 2147483647 w 308"/>
                <a:gd name="T31" fmla="*/ 2147483647 h 634"/>
                <a:gd name="T32" fmla="*/ 2147483647 w 308"/>
                <a:gd name="T33" fmla="*/ 2147483647 h 634"/>
                <a:gd name="T34" fmla="*/ 2147483647 w 308"/>
                <a:gd name="T35" fmla="*/ 2147483647 h 634"/>
                <a:gd name="T36" fmla="*/ 2147483647 w 308"/>
                <a:gd name="T37" fmla="*/ 2147483647 h 634"/>
                <a:gd name="T38" fmla="*/ 2147483647 w 308"/>
                <a:gd name="T39" fmla="*/ 2147483647 h 634"/>
                <a:gd name="T40" fmla="*/ 2147483647 w 308"/>
                <a:gd name="T41" fmla="*/ 2147483647 h 634"/>
                <a:gd name="T42" fmla="*/ 2147483647 w 308"/>
                <a:gd name="T43" fmla="*/ 2147483647 h 634"/>
                <a:gd name="T44" fmla="*/ 2147483647 w 308"/>
                <a:gd name="T45" fmla="*/ 2147483647 h 634"/>
                <a:gd name="T46" fmla="*/ 2147483647 w 308"/>
                <a:gd name="T47" fmla="*/ 2147483647 h 634"/>
                <a:gd name="T48" fmla="*/ 2147483647 w 308"/>
                <a:gd name="T49" fmla="*/ 2147483647 h 634"/>
                <a:gd name="T50" fmla="*/ 2147483647 w 308"/>
                <a:gd name="T51" fmla="*/ 2147483647 h 634"/>
                <a:gd name="T52" fmla="*/ 2147483647 w 308"/>
                <a:gd name="T53" fmla="*/ 2147483647 h 634"/>
                <a:gd name="T54" fmla="*/ 2147483647 w 308"/>
                <a:gd name="T55" fmla="*/ 2147483647 h 634"/>
                <a:gd name="T56" fmla="*/ 0 w 308"/>
                <a:gd name="T57" fmla="*/ 2147483647 h 634"/>
                <a:gd name="T58" fmla="*/ 2147483647 w 308"/>
                <a:gd name="T59" fmla="*/ 2147483647 h 634"/>
                <a:gd name="T60" fmla="*/ 2147483647 w 308"/>
                <a:gd name="T61" fmla="*/ 2147483647 h 634"/>
                <a:gd name="T62" fmla="*/ 2147483647 w 308"/>
                <a:gd name="T63" fmla="*/ 2147483647 h 634"/>
                <a:gd name="T64" fmla="*/ 2147483647 w 308"/>
                <a:gd name="T65" fmla="*/ 2147483647 h 634"/>
                <a:gd name="T66" fmla="*/ 2147483647 w 308"/>
                <a:gd name="T67" fmla="*/ 2147483647 h 634"/>
                <a:gd name="T68" fmla="*/ 2147483647 w 308"/>
                <a:gd name="T69" fmla="*/ 2147483647 h 634"/>
                <a:gd name="T70" fmla="*/ 2147483647 w 308"/>
                <a:gd name="T71" fmla="*/ 0 h 634"/>
                <a:gd name="T72" fmla="*/ 2147483647 w 308"/>
                <a:gd name="T73" fmla="*/ 2147483647 h 634"/>
                <a:gd name="T74" fmla="*/ 2147483647 w 308"/>
                <a:gd name="T75" fmla="*/ 2147483647 h 634"/>
                <a:gd name="T76" fmla="*/ 2147483647 w 308"/>
                <a:gd name="T77" fmla="*/ 2147483647 h 634"/>
                <a:gd name="T78" fmla="*/ 2147483647 w 308"/>
                <a:gd name="T79" fmla="*/ 2147483647 h 634"/>
                <a:gd name="T80" fmla="*/ 2147483647 w 308"/>
                <a:gd name="T81" fmla="*/ 2147483647 h 634"/>
                <a:gd name="T82" fmla="*/ 2147483647 w 308"/>
                <a:gd name="T83" fmla="*/ 2147483647 h 634"/>
                <a:gd name="T84" fmla="*/ 2147483647 w 308"/>
                <a:gd name="T85" fmla="*/ 2147483647 h 634"/>
                <a:gd name="T86" fmla="*/ 2147483647 w 308"/>
                <a:gd name="T87" fmla="*/ 2147483647 h 634"/>
                <a:gd name="T88" fmla="*/ 2147483647 w 308"/>
                <a:gd name="T89" fmla="*/ 2147483647 h 634"/>
                <a:gd name="T90" fmla="*/ 2147483647 w 308"/>
                <a:gd name="T91" fmla="*/ 2147483647 h 634"/>
                <a:gd name="T92" fmla="*/ 2147483647 w 308"/>
                <a:gd name="T93" fmla="*/ 2147483647 h 634"/>
                <a:gd name="T94" fmla="*/ 2147483647 w 308"/>
                <a:gd name="T95" fmla="*/ 2147483647 h 634"/>
                <a:gd name="T96" fmla="*/ 2147483647 w 308"/>
                <a:gd name="T97" fmla="*/ 2147483647 h 634"/>
                <a:gd name="T98" fmla="*/ 2147483647 w 308"/>
                <a:gd name="T99" fmla="*/ 2147483647 h 634"/>
                <a:gd name="T100" fmla="*/ 2147483647 w 308"/>
                <a:gd name="T101" fmla="*/ 2147483647 h 634"/>
                <a:gd name="T102" fmla="*/ 2147483647 w 308"/>
                <a:gd name="T103" fmla="*/ 2147483647 h 634"/>
                <a:gd name="T104" fmla="*/ 2147483647 w 308"/>
                <a:gd name="T105" fmla="*/ 2147483647 h 634"/>
                <a:gd name="T106" fmla="*/ 2147483647 w 308"/>
                <a:gd name="T107" fmla="*/ 2147483647 h 6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8"/>
                <a:gd name="T163" fmla="*/ 0 h 634"/>
                <a:gd name="T164" fmla="*/ 308 w 308"/>
                <a:gd name="T165" fmla="*/ 634 h 6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8" h="634">
                  <a:moveTo>
                    <a:pt x="298" y="134"/>
                  </a:moveTo>
                  <a:lnTo>
                    <a:pt x="298" y="134"/>
                  </a:lnTo>
                  <a:lnTo>
                    <a:pt x="214" y="160"/>
                  </a:lnTo>
                  <a:lnTo>
                    <a:pt x="212" y="144"/>
                  </a:lnTo>
                  <a:lnTo>
                    <a:pt x="208" y="132"/>
                  </a:lnTo>
                  <a:lnTo>
                    <a:pt x="202" y="120"/>
                  </a:lnTo>
                  <a:lnTo>
                    <a:pt x="196" y="112"/>
                  </a:lnTo>
                  <a:lnTo>
                    <a:pt x="190" y="106"/>
                  </a:lnTo>
                  <a:lnTo>
                    <a:pt x="182" y="102"/>
                  </a:lnTo>
                  <a:lnTo>
                    <a:pt x="172" y="100"/>
                  </a:lnTo>
                  <a:lnTo>
                    <a:pt x="162" y="100"/>
                  </a:lnTo>
                  <a:lnTo>
                    <a:pt x="150" y="104"/>
                  </a:lnTo>
                  <a:lnTo>
                    <a:pt x="136" y="112"/>
                  </a:lnTo>
                  <a:lnTo>
                    <a:pt x="126" y="126"/>
                  </a:lnTo>
                  <a:lnTo>
                    <a:pt x="116" y="142"/>
                  </a:lnTo>
                  <a:lnTo>
                    <a:pt x="110" y="152"/>
                  </a:lnTo>
                  <a:lnTo>
                    <a:pt x="106" y="164"/>
                  </a:lnTo>
                  <a:lnTo>
                    <a:pt x="100" y="196"/>
                  </a:lnTo>
                  <a:lnTo>
                    <a:pt x="94" y="236"/>
                  </a:lnTo>
                  <a:lnTo>
                    <a:pt x="92" y="286"/>
                  </a:lnTo>
                  <a:lnTo>
                    <a:pt x="100" y="272"/>
                  </a:lnTo>
                  <a:lnTo>
                    <a:pt x="108" y="260"/>
                  </a:lnTo>
                  <a:lnTo>
                    <a:pt x="118" y="250"/>
                  </a:lnTo>
                  <a:lnTo>
                    <a:pt x="128" y="240"/>
                  </a:lnTo>
                  <a:lnTo>
                    <a:pt x="138" y="232"/>
                  </a:lnTo>
                  <a:lnTo>
                    <a:pt x="150" y="226"/>
                  </a:lnTo>
                  <a:lnTo>
                    <a:pt x="162" y="222"/>
                  </a:lnTo>
                  <a:lnTo>
                    <a:pt x="174" y="220"/>
                  </a:lnTo>
                  <a:lnTo>
                    <a:pt x="186" y="218"/>
                  </a:lnTo>
                  <a:lnTo>
                    <a:pt x="200" y="218"/>
                  </a:lnTo>
                  <a:lnTo>
                    <a:pt x="212" y="222"/>
                  </a:lnTo>
                  <a:lnTo>
                    <a:pt x="224" y="226"/>
                  </a:lnTo>
                  <a:lnTo>
                    <a:pt x="236" y="232"/>
                  </a:lnTo>
                  <a:lnTo>
                    <a:pt x="248" y="240"/>
                  </a:lnTo>
                  <a:lnTo>
                    <a:pt x="258" y="248"/>
                  </a:lnTo>
                  <a:lnTo>
                    <a:pt x="268" y="260"/>
                  </a:lnTo>
                  <a:lnTo>
                    <a:pt x="278" y="274"/>
                  </a:lnTo>
                  <a:lnTo>
                    <a:pt x="286" y="288"/>
                  </a:lnTo>
                  <a:lnTo>
                    <a:pt x="292" y="304"/>
                  </a:lnTo>
                  <a:lnTo>
                    <a:pt x="298" y="320"/>
                  </a:lnTo>
                  <a:lnTo>
                    <a:pt x="302" y="338"/>
                  </a:lnTo>
                  <a:lnTo>
                    <a:pt x="304" y="358"/>
                  </a:lnTo>
                  <a:lnTo>
                    <a:pt x="306" y="378"/>
                  </a:lnTo>
                  <a:lnTo>
                    <a:pt x="308" y="398"/>
                  </a:lnTo>
                  <a:lnTo>
                    <a:pt x="306" y="422"/>
                  </a:lnTo>
                  <a:lnTo>
                    <a:pt x="304" y="444"/>
                  </a:lnTo>
                  <a:lnTo>
                    <a:pt x="302" y="466"/>
                  </a:lnTo>
                  <a:lnTo>
                    <a:pt x="296" y="486"/>
                  </a:lnTo>
                  <a:lnTo>
                    <a:pt x="292" y="504"/>
                  </a:lnTo>
                  <a:lnTo>
                    <a:pt x="284" y="524"/>
                  </a:lnTo>
                  <a:lnTo>
                    <a:pt x="276" y="540"/>
                  </a:lnTo>
                  <a:lnTo>
                    <a:pt x="266" y="556"/>
                  </a:lnTo>
                  <a:lnTo>
                    <a:pt x="256" y="572"/>
                  </a:lnTo>
                  <a:lnTo>
                    <a:pt x="244" y="586"/>
                  </a:lnTo>
                  <a:lnTo>
                    <a:pt x="232" y="598"/>
                  </a:lnTo>
                  <a:lnTo>
                    <a:pt x="218" y="608"/>
                  </a:lnTo>
                  <a:lnTo>
                    <a:pt x="204" y="616"/>
                  </a:lnTo>
                  <a:lnTo>
                    <a:pt x="190" y="622"/>
                  </a:lnTo>
                  <a:lnTo>
                    <a:pt x="176" y="628"/>
                  </a:lnTo>
                  <a:lnTo>
                    <a:pt x="160" y="632"/>
                  </a:lnTo>
                  <a:lnTo>
                    <a:pt x="142" y="634"/>
                  </a:lnTo>
                  <a:lnTo>
                    <a:pt x="126" y="632"/>
                  </a:lnTo>
                  <a:lnTo>
                    <a:pt x="110" y="630"/>
                  </a:lnTo>
                  <a:lnTo>
                    <a:pt x="96" y="624"/>
                  </a:lnTo>
                  <a:lnTo>
                    <a:pt x="82" y="616"/>
                  </a:lnTo>
                  <a:lnTo>
                    <a:pt x="68" y="606"/>
                  </a:lnTo>
                  <a:lnTo>
                    <a:pt x="56" y="594"/>
                  </a:lnTo>
                  <a:lnTo>
                    <a:pt x="44" y="578"/>
                  </a:lnTo>
                  <a:lnTo>
                    <a:pt x="34" y="560"/>
                  </a:lnTo>
                  <a:lnTo>
                    <a:pt x="24" y="540"/>
                  </a:lnTo>
                  <a:lnTo>
                    <a:pt x="18" y="516"/>
                  </a:lnTo>
                  <a:lnTo>
                    <a:pt x="10" y="488"/>
                  </a:lnTo>
                  <a:lnTo>
                    <a:pt x="6" y="458"/>
                  </a:lnTo>
                  <a:lnTo>
                    <a:pt x="2" y="424"/>
                  </a:lnTo>
                  <a:lnTo>
                    <a:pt x="0" y="388"/>
                  </a:lnTo>
                  <a:lnTo>
                    <a:pt x="0" y="348"/>
                  </a:lnTo>
                  <a:lnTo>
                    <a:pt x="0" y="308"/>
                  </a:lnTo>
                  <a:lnTo>
                    <a:pt x="2" y="270"/>
                  </a:lnTo>
                  <a:lnTo>
                    <a:pt x="6" y="234"/>
                  </a:lnTo>
                  <a:lnTo>
                    <a:pt x="12" y="202"/>
                  </a:lnTo>
                  <a:lnTo>
                    <a:pt x="18" y="172"/>
                  </a:lnTo>
                  <a:lnTo>
                    <a:pt x="26" y="144"/>
                  </a:lnTo>
                  <a:lnTo>
                    <a:pt x="36" y="120"/>
                  </a:lnTo>
                  <a:lnTo>
                    <a:pt x="46" y="98"/>
                  </a:lnTo>
                  <a:lnTo>
                    <a:pt x="58" y="78"/>
                  </a:lnTo>
                  <a:lnTo>
                    <a:pt x="72" y="60"/>
                  </a:lnTo>
                  <a:lnTo>
                    <a:pt x="86" y="46"/>
                  </a:lnTo>
                  <a:lnTo>
                    <a:pt x="100" y="32"/>
                  </a:lnTo>
                  <a:lnTo>
                    <a:pt x="116" y="22"/>
                  </a:lnTo>
                  <a:lnTo>
                    <a:pt x="132" y="14"/>
                  </a:lnTo>
                  <a:lnTo>
                    <a:pt x="150" y="6"/>
                  </a:lnTo>
                  <a:lnTo>
                    <a:pt x="168" y="2"/>
                  </a:lnTo>
                  <a:lnTo>
                    <a:pt x="180" y="2"/>
                  </a:lnTo>
                  <a:lnTo>
                    <a:pt x="194" y="0"/>
                  </a:lnTo>
                  <a:lnTo>
                    <a:pt x="204" y="2"/>
                  </a:lnTo>
                  <a:lnTo>
                    <a:pt x="216" y="4"/>
                  </a:lnTo>
                  <a:lnTo>
                    <a:pt x="226" y="8"/>
                  </a:lnTo>
                  <a:lnTo>
                    <a:pt x="236" y="14"/>
                  </a:lnTo>
                  <a:lnTo>
                    <a:pt x="246" y="20"/>
                  </a:lnTo>
                  <a:lnTo>
                    <a:pt x="254" y="28"/>
                  </a:lnTo>
                  <a:lnTo>
                    <a:pt x="264" y="36"/>
                  </a:lnTo>
                  <a:lnTo>
                    <a:pt x="270" y="46"/>
                  </a:lnTo>
                  <a:lnTo>
                    <a:pt x="278" y="58"/>
                  </a:lnTo>
                  <a:lnTo>
                    <a:pt x="284" y="72"/>
                  </a:lnTo>
                  <a:lnTo>
                    <a:pt x="292" y="100"/>
                  </a:lnTo>
                  <a:lnTo>
                    <a:pt x="298" y="134"/>
                  </a:lnTo>
                  <a:close/>
                  <a:moveTo>
                    <a:pt x="98" y="424"/>
                  </a:moveTo>
                  <a:lnTo>
                    <a:pt x="98" y="424"/>
                  </a:lnTo>
                  <a:lnTo>
                    <a:pt x="100" y="450"/>
                  </a:lnTo>
                  <a:lnTo>
                    <a:pt x="104" y="474"/>
                  </a:lnTo>
                  <a:lnTo>
                    <a:pt x="110" y="494"/>
                  </a:lnTo>
                  <a:lnTo>
                    <a:pt x="118" y="510"/>
                  </a:lnTo>
                  <a:lnTo>
                    <a:pt x="128" y="522"/>
                  </a:lnTo>
                  <a:lnTo>
                    <a:pt x="140" y="530"/>
                  </a:lnTo>
                  <a:lnTo>
                    <a:pt x="152" y="534"/>
                  </a:lnTo>
                  <a:lnTo>
                    <a:pt x="164" y="534"/>
                  </a:lnTo>
                  <a:lnTo>
                    <a:pt x="176" y="530"/>
                  </a:lnTo>
                  <a:lnTo>
                    <a:pt x="186" y="522"/>
                  </a:lnTo>
                  <a:lnTo>
                    <a:pt x="196" y="514"/>
                  </a:lnTo>
                  <a:lnTo>
                    <a:pt x="204" y="500"/>
                  </a:lnTo>
                  <a:lnTo>
                    <a:pt x="212" y="484"/>
                  </a:lnTo>
                  <a:lnTo>
                    <a:pt x="216" y="466"/>
                  </a:lnTo>
                  <a:lnTo>
                    <a:pt x="220" y="442"/>
                  </a:lnTo>
                  <a:lnTo>
                    <a:pt x="220" y="414"/>
                  </a:lnTo>
                  <a:lnTo>
                    <a:pt x="220" y="386"/>
                  </a:lnTo>
                  <a:lnTo>
                    <a:pt x="216" y="364"/>
                  </a:lnTo>
                  <a:lnTo>
                    <a:pt x="210" y="344"/>
                  </a:lnTo>
                  <a:lnTo>
                    <a:pt x="204" y="330"/>
                  </a:lnTo>
                  <a:lnTo>
                    <a:pt x="194" y="318"/>
                  </a:lnTo>
                  <a:lnTo>
                    <a:pt x="184" y="312"/>
                  </a:lnTo>
                  <a:lnTo>
                    <a:pt x="172" y="308"/>
                  </a:lnTo>
                  <a:lnTo>
                    <a:pt x="160" y="308"/>
                  </a:lnTo>
                  <a:lnTo>
                    <a:pt x="146" y="312"/>
                  </a:lnTo>
                  <a:lnTo>
                    <a:pt x="136" y="320"/>
                  </a:lnTo>
                  <a:lnTo>
                    <a:pt x="126" y="330"/>
                  </a:lnTo>
                  <a:lnTo>
                    <a:pt x="116" y="342"/>
                  </a:lnTo>
                  <a:lnTo>
                    <a:pt x="108" y="358"/>
                  </a:lnTo>
                  <a:lnTo>
                    <a:pt x="102" y="378"/>
                  </a:lnTo>
                  <a:lnTo>
                    <a:pt x="100" y="400"/>
                  </a:lnTo>
                  <a:lnTo>
                    <a:pt x="98" y="4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8" name="Freeform 2841"/>
            <p:cNvSpPr/>
            <p:nvPr/>
          </p:nvSpPr>
          <p:spPr>
            <a:xfrm>
              <a:off x="7653338" y="2160588"/>
              <a:ext cx="19050" cy="660400"/>
            </a:xfrm>
            <a:custGeom>
              <a:avLst/>
              <a:gdLst>
                <a:gd name="T0" fmla="*/ 2147483647 w 42"/>
                <a:gd name="T1" fmla="*/ 0 h 1462"/>
                <a:gd name="T2" fmla="*/ 2147483647 w 42"/>
                <a:gd name="T3" fmla="*/ 0 h 1462"/>
                <a:gd name="T4" fmla="*/ 0 w 42"/>
                <a:gd name="T5" fmla="*/ 2147483647 h 1462"/>
                <a:gd name="T6" fmla="*/ 0 w 42"/>
                <a:gd name="T7" fmla="*/ 2147483647 h 1462"/>
                <a:gd name="T8" fmla="*/ 0 w 42"/>
                <a:gd name="T9" fmla="*/ 2147483647 h 1462"/>
                <a:gd name="T10" fmla="*/ 0 w 42"/>
                <a:gd name="T11" fmla="*/ 2147483647 h 1462"/>
                <a:gd name="T12" fmla="*/ 2147483647 w 42"/>
                <a:gd name="T13" fmla="*/ 2147483647 h 1462"/>
                <a:gd name="T14" fmla="*/ 2147483647 w 42"/>
                <a:gd name="T15" fmla="*/ 2147483647 h 1462"/>
                <a:gd name="T16" fmla="*/ 2147483647 w 42"/>
                <a:gd name="T17" fmla="*/ 0 h 1462"/>
                <a:gd name="T18" fmla="*/ 2147483647 w 42"/>
                <a:gd name="T19" fmla="*/ 0 h 1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1462"/>
                <a:gd name="T32" fmla="*/ 42 w 42"/>
                <a:gd name="T33" fmla="*/ 1462 h 1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1462">
                  <a:moveTo>
                    <a:pt x="42" y="0"/>
                  </a:moveTo>
                  <a:lnTo>
                    <a:pt x="42" y="0"/>
                  </a:lnTo>
                  <a:lnTo>
                    <a:pt x="0" y="4"/>
                  </a:lnTo>
                  <a:lnTo>
                    <a:pt x="0" y="1462"/>
                  </a:lnTo>
                  <a:lnTo>
                    <a:pt x="42" y="1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09" name="Freeform 2842"/>
            <p:cNvSpPr/>
            <p:nvPr/>
          </p:nvSpPr>
          <p:spPr>
            <a:xfrm>
              <a:off x="7031038" y="2749550"/>
              <a:ext cx="17462" cy="158750"/>
            </a:xfrm>
            <a:custGeom>
              <a:avLst/>
              <a:gdLst>
                <a:gd name="T0" fmla="*/ 2147483647 w 40"/>
                <a:gd name="T1" fmla="*/ 0 h 352"/>
                <a:gd name="T2" fmla="*/ 2147483647 w 40"/>
                <a:gd name="T3" fmla="*/ 0 h 352"/>
                <a:gd name="T4" fmla="*/ 0 w 40"/>
                <a:gd name="T5" fmla="*/ 2147483647 h 352"/>
                <a:gd name="T6" fmla="*/ 0 w 40"/>
                <a:gd name="T7" fmla="*/ 2147483647 h 352"/>
                <a:gd name="T8" fmla="*/ 0 w 40"/>
                <a:gd name="T9" fmla="*/ 2147483647 h 352"/>
                <a:gd name="T10" fmla="*/ 0 w 40"/>
                <a:gd name="T11" fmla="*/ 2147483647 h 352"/>
                <a:gd name="T12" fmla="*/ 2147483647 w 40"/>
                <a:gd name="T13" fmla="*/ 2147483647 h 352"/>
                <a:gd name="T14" fmla="*/ 2147483647 w 40"/>
                <a:gd name="T15" fmla="*/ 2147483647 h 352"/>
                <a:gd name="T16" fmla="*/ 2147483647 w 40"/>
                <a:gd name="T17" fmla="*/ 0 h 352"/>
                <a:gd name="T18" fmla="*/ 2147483647 w 40"/>
                <a:gd name="T19" fmla="*/ 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2"/>
                <a:gd name="T32" fmla="*/ 40 w 40"/>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2">
                  <a:moveTo>
                    <a:pt x="40" y="0"/>
                  </a:moveTo>
                  <a:lnTo>
                    <a:pt x="40" y="0"/>
                  </a:lnTo>
                  <a:lnTo>
                    <a:pt x="0" y="8"/>
                  </a:lnTo>
                  <a:lnTo>
                    <a:pt x="0" y="352"/>
                  </a:lnTo>
                  <a:lnTo>
                    <a:pt x="40" y="346"/>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0" name="Freeform 2843"/>
            <p:cNvSpPr/>
            <p:nvPr/>
          </p:nvSpPr>
          <p:spPr>
            <a:xfrm>
              <a:off x="6927850" y="2798764"/>
              <a:ext cx="14288"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1" name="Freeform 2844"/>
            <p:cNvSpPr/>
            <p:nvPr/>
          </p:nvSpPr>
          <p:spPr>
            <a:xfrm>
              <a:off x="6877050" y="2857501"/>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6"/>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2" name="Freeform 2845"/>
            <p:cNvSpPr/>
            <p:nvPr/>
          </p:nvSpPr>
          <p:spPr>
            <a:xfrm>
              <a:off x="6980239" y="2841626"/>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3" name="Freeform 2846"/>
            <p:cNvSpPr/>
            <p:nvPr/>
          </p:nvSpPr>
          <p:spPr>
            <a:xfrm>
              <a:off x="7137400" y="2768600"/>
              <a:ext cx="12700" cy="122238"/>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4" name="Freeform 2847"/>
            <p:cNvSpPr/>
            <p:nvPr/>
          </p:nvSpPr>
          <p:spPr>
            <a:xfrm>
              <a:off x="7085014" y="2825751"/>
              <a:ext cx="14287" cy="74613"/>
            </a:xfrm>
            <a:custGeom>
              <a:avLst/>
              <a:gdLst>
                <a:gd name="T0" fmla="*/ 2147483647 w 32"/>
                <a:gd name="T1" fmla="*/ 0 h 164"/>
                <a:gd name="T2" fmla="*/ 2147483647 w 32"/>
                <a:gd name="T3" fmla="*/ 0 h 164"/>
                <a:gd name="T4" fmla="*/ 0 w 32"/>
                <a:gd name="T5" fmla="*/ 2147483647 h 164"/>
                <a:gd name="T6" fmla="*/ 0 w 32"/>
                <a:gd name="T7" fmla="*/ 2147483647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0 h 164"/>
                <a:gd name="T18" fmla="*/ 2147483647 w 32"/>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0"/>
                  </a:moveTo>
                  <a:lnTo>
                    <a:pt x="32" y="0"/>
                  </a:lnTo>
                  <a:lnTo>
                    <a:pt x="0" y="6"/>
                  </a:lnTo>
                  <a:lnTo>
                    <a:pt x="0" y="164"/>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5" name="Freeform 2848"/>
            <p:cNvSpPr/>
            <p:nvPr/>
          </p:nvSpPr>
          <p:spPr>
            <a:xfrm>
              <a:off x="7188200" y="2809876"/>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6"/>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6" name="Freeform 2849"/>
            <p:cNvSpPr/>
            <p:nvPr/>
          </p:nvSpPr>
          <p:spPr>
            <a:xfrm>
              <a:off x="7343775" y="2738439"/>
              <a:ext cx="14288"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6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7" name="Freeform 2850"/>
            <p:cNvSpPr/>
            <p:nvPr/>
          </p:nvSpPr>
          <p:spPr>
            <a:xfrm>
              <a:off x="7292975" y="2795589"/>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8" name="Freeform 2851"/>
            <p:cNvSpPr/>
            <p:nvPr/>
          </p:nvSpPr>
          <p:spPr>
            <a:xfrm>
              <a:off x="7396164" y="2781301"/>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19" name="Freeform 2852"/>
            <p:cNvSpPr/>
            <p:nvPr/>
          </p:nvSpPr>
          <p:spPr>
            <a:xfrm>
              <a:off x="7553325" y="2709864"/>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0" name="Freeform 2853"/>
            <p:cNvSpPr/>
            <p:nvPr/>
          </p:nvSpPr>
          <p:spPr>
            <a:xfrm>
              <a:off x="7500939" y="2768600"/>
              <a:ext cx="14287" cy="71438"/>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1" name="Freeform 2854"/>
            <p:cNvSpPr/>
            <p:nvPr/>
          </p:nvSpPr>
          <p:spPr>
            <a:xfrm>
              <a:off x="7604125" y="2754314"/>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2" name="Freeform 2855"/>
            <p:cNvSpPr/>
            <p:nvPr/>
          </p:nvSpPr>
          <p:spPr>
            <a:xfrm>
              <a:off x="7446963" y="2689225"/>
              <a:ext cx="19050" cy="158750"/>
            </a:xfrm>
            <a:custGeom>
              <a:avLst/>
              <a:gdLst>
                <a:gd name="T0" fmla="*/ 2147483647 w 42"/>
                <a:gd name="T1" fmla="*/ 0 h 350"/>
                <a:gd name="T2" fmla="*/ 2147483647 w 42"/>
                <a:gd name="T3" fmla="*/ 0 h 350"/>
                <a:gd name="T4" fmla="*/ 0 w 42"/>
                <a:gd name="T5" fmla="*/ 2147483647 h 350"/>
                <a:gd name="T6" fmla="*/ 0 w 42"/>
                <a:gd name="T7" fmla="*/ 2147483647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0 h 350"/>
                <a:gd name="T18" fmla="*/ 2147483647 w 42"/>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0"/>
                  </a:moveTo>
                  <a:lnTo>
                    <a:pt x="42" y="0"/>
                  </a:lnTo>
                  <a:lnTo>
                    <a:pt x="0" y="6"/>
                  </a:lnTo>
                  <a:lnTo>
                    <a:pt x="0" y="350"/>
                  </a:lnTo>
                  <a:lnTo>
                    <a:pt x="42" y="346"/>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3" name="Freeform 2856"/>
            <p:cNvSpPr/>
            <p:nvPr/>
          </p:nvSpPr>
          <p:spPr>
            <a:xfrm>
              <a:off x="7237413" y="2667000"/>
              <a:ext cx="19050" cy="209550"/>
            </a:xfrm>
            <a:custGeom>
              <a:avLst/>
              <a:gdLst>
                <a:gd name="T0" fmla="*/ 2147483647 w 42"/>
                <a:gd name="T1" fmla="*/ 0 h 464"/>
                <a:gd name="T2" fmla="*/ 2147483647 w 42"/>
                <a:gd name="T3" fmla="*/ 0 h 464"/>
                <a:gd name="T4" fmla="*/ 0 w 42"/>
                <a:gd name="T5" fmla="*/ 2147483647 h 464"/>
                <a:gd name="T6" fmla="*/ 0 w 42"/>
                <a:gd name="T7" fmla="*/ 2147483647 h 464"/>
                <a:gd name="T8" fmla="*/ 0 w 42"/>
                <a:gd name="T9" fmla="*/ 2147483647 h 464"/>
                <a:gd name="T10" fmla="*/ 0 w 42"/>
                <a:gd name="T11" fmla="*/ 2147483647 h 464"/>
                <a:gd name="T12" fmla="*/ 2147483647 w 42"/>
                <a:gd name="T13" fmla="*/ 2147483647 h 464"/>
                <a:gd name="T14" fmla="*/ 2147483647 w 42"/>
                <a:gd name="T15" fmla="*/ 2147483647 h 464"/>
                <a:gd name="T16" fmla="*/ 2147483647 w 42"/>
                <a:gd name="T17" fmla="*/ 0 h 464"/>
                <a:gd name="T18" fmla="*/ 2147483647 w 42"/>
                <a:gd name="T19" fmla="*/ 0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4"/>
                <a:gd name="T32" fmla="*/ 42 w 42"/>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2">
                  <a:moveTo>
                    <a:pt x="42" y="0"/>
                  </a:moveTo>
                  <a:lnTo>
                    <a:pt x="42" y="0"/>
                  </a:lnTo>
                  <a:lnTo>
                    <a:pt x="0" y="6"/>
                  </a:lnTo>
                  <a:lnTo>
                    <a:pt x="0" y="464"/>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4" name="Freeform 2857"/>
            <p:cNvSpPr/>
            <p:nvPr/>
          </p:nvSpPr>
          <p:spPr>
            <a:xfrm>
              <a:off x="7031038" y="2246313"/>
              <a:ext cx="17462" cy="157162"/>
            </a:xfrm>
            <a:custGeom>
              <a:avLst/>
              <a:gdLst>
                <a:gd name="T0" fmla="*/ 2147483647 w 40"/>
                <a:gd name="T1" fmla="*/ 0 h 350"/>
                <a:gd name="T2" fmla="*/ 2147483647 w 40"/>
                <a:gd name="T3" fmla="*/ 0 h 350"/>
                <a:gd name="T4" fmla="*/ 0 w 40"/>
                <a:gd name="T5" fmla="*/ 2147483647 h 350"/>
                <a:gd name="T6" fmla="*/ 0 w 40"/>
                <a:gd name="T7" fmla="*/ 2147483647 h 350"/>
                <a:gd name="T8" fmla="*/ 0 w 40"/>
                <a:gd name="T9" fmla="*/ 2147483647 h 350"/>
                <a:gd name="T10" fmla="*/ 0 w 40"/>
                <a:gd name="T11" fmla="*/ 2147483647 h 350"/>
                <a:gd name="T12" fmla="*/ 2147483647 w 40"/>
                <a:gd name="T13" fmla="*/ 2147483647 h 350"/>
                <a:gd name="T14" fmla="*/ 2147483647 w 40"/>
                <a:gd name="T15" fmla="*/ 2147483647 h 350"/>
                <a:gd name="T16" fmla="*/ 2147483647 w 40"/>
                <a:gd name="T17" fmla="*/ 0 h 350"/>
                <a:gd name="T18" fmla="*/ 2147483647 w 40"/>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350"/>
                <a:gd name="T32" fmla="*/ 40 w 40"/>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350">
                  <a:moveTo>
                    <a:pt x="40" y="0"/>
                  </a:moveTo>
                  <a:lnTo>
                    <a:pt x="40" y="0"/>
                  </a:lnTo>
                  <a:lnTo>
                    <a:pt x="0" y="6"/>
                  </a:lnTo>
                  <a:lnTo>
                    <a:pt x="0" y="350"/>
                  </a:lnTo>
                  <a:lnTo>
                    <a:pt x="40" y="344"/>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5" name="Freeform 2858"/>
            <p:cNvSpPr/>
            <p:nvPr/>
          </p:nvSpPr>
          <p:spPr>
            <a:xfrm>
              <a:off x="6927850" y="2262188"/>
              <a:ext cx="14288" cy="125412"/>
            </a:xfrm>
            <a:custGeom>
              <a:avLst/>
              <a:gdLst>
                <a:gd name="T0" fmla="*/ 2147483647 w 32"/>
                <a:gd name="T1" fmla="*/ 0 h 276"/>
                <a:gd name="T2" fmla="*/ 2147483647 w 32"/>
                <a:gd name="T3" fmla="*/ 0 h 276"/>
                <a:gd name="T4" fmla="*/ 0 w 32"/>
                <a:gd name="T5" fmla="*/ 2147483647 h 276"/>
                <a:gd name="T6" fmla="*/ 0 w 32"/>
                <a:gd name="T7" fmla="*/ 2147483647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0 h 276"/>
                <a:gd name="T18" fmla="*/ 2147483647 w 32"/>
                <a:gd name="T19" fmla="*/ 0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0"/>
                  </a:moveTo>
                  <a:lnTo>
                    <a:pt x="32" y="0"/>
                  </a:lnTo>
                  <a:lnTo>
                    <a:pt x="0" y="6"/>
                  </a:lnTo>
                  <a:lnTo>
                    <a:pt x="0" y="276"/>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6" name="Freeform 2859"/>
            <p:cNvSpPr/>
            <p:nvPr/>
          </p:nvSpPr>
          <p:spPr>
            <a:xfrm>
              <a:off x="6877050" y="2271714"/>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7" name="Freeform 2860"/>
            <p:cNvSpPr/>
            <p:nvPr/>
          </p:nvSpPr>
          <p:spPr>
            <a:xfrm>
              <a:off x="6980239" y="2254251"/>
              <a:ext cx="14287" cy="74613"/>
            </a:xfrm>
            <a:custGeom>
              <a:avLst/>
              <a:gdLst>
                <a:gd name="T0" fmla="*/ 2147483647 w 30"/>
                <a:gd name="T1" fmla="*/ 0 h 164"/>
                <a:gd name="T2" fmla="*/ 2147483647 w 30"/>
                <a:gd name="T3" fmla="*/ 0 h 164"/>
                <a:gd name="T4" fmla="*/ 0 w 30"/>
                <a:gd name="T5" fmla="*/ 2147483647 h 164"/>
                <a:gd name="T6" fmla="*/ 0 w 30"/>
                <a:gd name="T7" fmla="*/ 2147483647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0 h 164"/>
                <a:gd name="T18" fmla="*/ 2147483647 w 30"/>
                <a:gd name="T19" fmla="*/ 0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0"/>
                  </a:moveTo>
                  <a:lnTo>
                    <a:pt x="30" y="0"/>
                  </a:lnTo>
                  <a:lnTo>
                    <a:pt x="0" y="6"/>
                  </a:lnTo>
                  <a:lnTo>
                    <a:pt x="0" y="164"/>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8" name="Freeform 2861"/>
            <p:cNvSpPr/>
            <p:nvPr/>
          </p:nvSpPr>
          <p:spPr>
            <a:xfrm>
              <a:off x="7137400" y="2230439"/>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29" name="Freeform 2862"/>
            <p:cNvSpPr/>
            <p:nvPr/>
          </p:nvSpPr>
          <p:spPr>
            <a:xfrm>
              <a:off x="7085014" y="2238376"/>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0" name="Freeform 2863"/>
            <p:cNvSpPr/>
            <p:nvPr/>
          </p:nvSpPr>
          <p:spPr>
            <a:xfrm>
              <a:off x="7188200" y="2224089"/>
              <a:ext cx="14288"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1" name="Freeform 2864"/>
            <p:cNvSpPr/>
            <p:nvPr/>
          </p:nvSpPr>
          <p:spPr>
            <a:xfrm>
              <a:off x="7343775" y="2200276"/>
              <a:ext cx="14288"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2" name="Freeform 2865"/>
            <p:cNvSpPr/>
            <p:nvPr/>
          </p:nvSpPr>
          <p:spPr>
            <a:xfrm>
              <a:off x="7292975" y="2208214"/>
              <a:ext cx="12700"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3" name="Freeform 2866"/>
            <p:cNvSpPr/>
            <p:nvPr/>
          </p:nvSpPr>
          <p:spPr>
            <a:xfrm>
              <a:off x="7396164" y="2193926"/>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4" name="Freeform 2867"/>
            <p:cNvSpPr/>
            <p:nvPr/>
          </p:nvSpPr>
          <p:spPr>
            <a:xfrm>
              <a:off x="7553325" y="2173289"/>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5" name="Freeform 2868"/>
            <p:cNvSpPr/>
            <p:nvPr/>
          </p:nvSpPr>
          <p:spPr>
            <a:xfrm>
              <a:off x="7500939" y="2179639"/>
              <a:ext cx="14287" cy="73025"/>
            </a:xfrm>
            <a:custGeom>
              <a:avLst/>
              <a:gdLst>
                <a:gd name="T0" fmla="*/ 2147483647 w 32"/>
                <a:gd name="T1" fmla="*/ 0 h 162"/>
                <a:gd name="T2" fmla="*/ 2147483647 w 32"/>
                <a:gd name="T3" fmla="*/ 0 h 162"/>
                <a:gd name="T4" fmla="*/ 0 w 32"/>
                <a:gd name="T5" fmla="*/ 2147483647 h 162"/>
                <a:gd name="T6" fmla="*/ 0 w 32"/>
                <a:gd name="T7" fmla="*/ 2147483647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0 h 162"/>
                <a:gd name="T18" fmla="*/ 2147483647 w 32"/>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0"/>
                  </a:moveTo>
                  <a:lnTo>
                    <a:pt x="32" y="0"/>
                  </a:lnTo>
                  <a:lnTo>
                    <a:pt x="0" y="4"/>
                  </a:lnTo>
                  <a:lnTo>
                    <a:pt x="0" y="162"/>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6" name="Freeform 2869"/>
            <p:cNvSpPr/>
            <p:nvPr/>
          </p:nvSpPr>
          <p:spPr>
            <a:xfrm>
              <a:off x="7604125" y="2166939"/>
              <a:ext cx="14288" cy="73025"/>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7" name="Freeform 2870"/>
            <p:cNvSpPr/>
            <p:nvPr/>
          </p:nvSpPr>
          <p:spPr>
            <a:xfrm>
              <a:off x="7446963" y="2185988"/>
              <a:ext cx="19050" cy="158750"/>
            </a:xfrm>
            <a:custGeom>
              <a:avLst/>
              <a:gdLst>
                <a:gd name="T0" fmla="*/ 2147483647 w 42"/>
                <a:gd name="T1" fmla="*/ 0 h 350"/>
                <a:gd name="T2" fmla="*/ 2147483647 w 42"/>
                <a:gd name="T3" fmla="*/ 0 h 350"/>
                <a:gd name="T4" fmla="*/ 0 w 42"/>
                <a:gd name="T5" fmla="*/ 2147483647 h 350"/>
                <a:gd name="T6" fmla="*/ 0 w 42"/>
                <a:gd name="T7" fmla="*/ 2147483647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0 h 350"/>
                <a:gd name="T18" fmla="*/ 2147483647 w 42"/>
                <a:gd name="T19" fmla="*/ 0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0"/>
                  </a:moveTo>
                  <a:lnTo>
                    <a:pt x="42" y="0"/>
                  </a:lnTo>
                  <a:lnTo>
                    <a:pt x="0" y="6"/>
                  </a:lnTo>
                  <a:lnTo>
                    <a:pt x="0" y="350"/>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38" name="Freeform 2871"/>
            <p:cNvSpPr/>
            <p:nvPr/>
          </p:nvSpPr>
          <p:spPr>
            <a:xfrm>
              <a:off x="7237413" y="2216151"/>
              <a:ext cx="19050" cy="207963"/>
            </a:xfrm>
            <a:custGeom>
              <a:avLst/>
              <a:gdLst>
                <a:gd name="T0" fmla="*/ 2147483647 w 42"/>
                <a:gd name="T1" fmla="*/ 0 h 464"/>
                <a:gd name="T2" fmla="*/ 2147483647 w 42"/>
                <a:gd name="T3" fmla="*/ 0 h 464"/>
                <a:gd name="T4" fmla="*/ 0 w 42"/>
                <a:gd name="T5" fmla="*/ 2147483647 h 464"/>
                <a:gd name="T6" fmla="*/ 0 w 42"/>
                <a:gd name="T7" fmla="*/ 2147483647 h 464"/>
                <a:gd name="T8" fmla="*/ 0 w 42"/>
                <a:gd name="T9" fmla="*/ 2147483647 h 464"/>
                <a:gd name="T10" fmla="*/ 0 w 42"/>
                <a:gd name="T11" fmla="*/ 2147483647 h 464"/>
                <a:gd name="T12" fmla="*/ 2147483647 w 42"/>
                <a:gd name="T13" fmla="*/ 2147483647 h 464"/>
                <a:gd name="T14" fmla="*/ 2147483647 w 42"/>
                <a:gd name="T15" fmla="*/ 2147483647 h 464"/>
                <a:gd name="T16" fmla="*/ 2147483647 w 42"/>
                <a:gd name="T17" fmla="*/ 0 h 464"/>
                <a:gd name="T18" fmla="*/ 2147483647 w 42"/>
                <a:gd name="T19" fmla="*/ 0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64"/>
                <a:gd name="T32" fmla="*/ 42 w 42"/>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62">
                  <a:moveTo>
                    <a:pt x="42" y="0"/>
                  </a:moveTo>
                  <a:lnTo>
                    <a:pt x="42" y="0"/>
                  </a:lnTo>
                  <a:lnTo>
                    <a:pt x="0" y="6"/>
                  </a:lnTo>
                  <a:lnTo>
                    <a:pt x="0" y="464"/>
                  </a:lnTo>
                  <a:lnTo>
                    <a:pt x="42" y="458"/>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0" name="Freeform 2873"/>
            <p:cNvSpPr/>
            <p:nvPr/>
          </p:nvSpPr>
          <p:spPr>
            <a:xfrm>
              <a:off x="8486775" y="2093913"/>
              <a:ext cx="19050" cy="658812"/>
            </a:xfrm>
            <a:custGeom>
              <a:avLst/>
              <a:gdLst>
                <a:gd name="T0" fmla="*/ 2147483647 w 40"/>
                <a:gd name="T1" fmla="*/ 0 h 1460"/>
                <a:gd name="T2" fmla="*/ 2147483647 w 40"/>
                <a:gd name="T3" fmla="*/ 0 h 1460"/>
                <a:gd name="T4" fmla="*/ 0 w 40"/>
                <a:gd name="T5" fmla="*/ 2147483647 h 1460"/>
                <a:gd name="T6" fmla="*/ 0 w 40"/>
                <a:gd name="T7" fmla="*/ 2147483647 h 1460"/>
                <a:gd name="T8" fmla="*/ 0 w 40"/>
                <a:gd name="T9" fmla="*/ 2147483647 h 1460"/>
                <a:gd name="T10" fmla="*/ 0 w 40"/>
                <a:gd name="T11" fmla="*/ 2147483647 h 1460"/>
                <a:gd name="T12" fmla="*/ 2147483647 w 40"/>
                <a:gd name="T13" fmla="*/ 2147483647 h 1460"/>
                <a:gd name="T14" fmla="*/ 2147483647 w 40"/>
                <a:gd name="T15" fmla="*/ 2147483647 h 1460"/>
                <a:gd name="T16" fmla="*/ 2147483647 w 40"/>
                <a:gd name="T17" fmla="*/ 0 h 1460"/>
                <a:gd name="T18" fmla="*/ 2147483647 w 40"/>
                <a:gd name="T19" fmla="*/ 0 h 1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0"/>
                <a:gd name="T32" fmla="*/ 40 w 40"/>
                <a:gd name="T33" fmla="*/ 1460 h 1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0">
                  <a:moveTo>
                    <a:pt x="40" y="0"/>
                  </a:moveTo>
                  <a:lnTo>
                    <a:pt x="40" y="0"/>
                  </a:lnTo>
                  <a:lnTo>
                    <a:pt x="0" y="2"/>
                  </a:lnTo>
                  <a:lnTo>
                    <a:pt x="0" y="1460"/>
                  </a:lnTo>
                  <a:lnTo>
                    <a:pt x="40" y="1460"/>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1" name="Freeform 2874"/>
            <p:cNvSpPr/>
            <p:nvPr/>
          </p:nvSpPr>
          <p:spPr>
            <a:xfrm>
              <a:off x="7862888" y="2641601"/>
              <a:ext cx="19050" cy="157163"/>
            </a:xfrm>
            <a:custGeom>
              <a:avLst/>
              <a:gdLst>
                <a:gd name="T0" fmla="*/ 2147483647 w 42"/>
                <a:gd name="T1" fmla="*/ 0 h 348"/>
                <a:gd name="T2" fmla="*/ 2147483647 w 42"/>
                <a:gd name="T3" fmla="*/ 0 h 348"/>
                <a:gd name="T4" fmla="*/ 0 w 42"/>
                <a:gd name="T5" fmla="*/ 2147483647 h 348"/>
                <a:gd name="T6" fmla="*/ 0 w 42"/>
                <a:gd name="T7" fmla="*/ 2147483647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0 h 348"/>
                <a:gd name="T18" fmla="*/ 2147483647 w 4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0"/>
                  </a:moveTo>
                  <a:lnTo>
                    <a:pt x="42" y="0"/>
                  </a:lnTo>
                  <a:lnTo>
                    <a:pt x="0" y="4"/>
                  </a:lnTo>
                  <a:lnTo>
                    <a:pt x="0" y="348"/>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2" name="Freeform 2875"/>
            <p:cNvSpPr/>
            <p:nvPr/>
          </p:nvSpPr>
          <p:spPr>
            <a:xfrm>
              <a:off x="7759701" y="2686051"/>
              <a:ext cx="15875" cy="123825"/>
            </a:xfrm>
            <a:custGeom>
              <a:avLst/>
              <a:gdLst>
                <a:gd name="T0" fmla="*/ 2147483647 w 32"/>
                <a:gd name="T1" fmla="*/ 0 h 274"/>
                <a:gd name="T2" fmla="*/ 2147483647 w 32"/>
                <a:gd name="T3" fmla="*/ 0 h 274"/>
                <a:gd name="T4" fmla="*/ 0 w 32"/>
                <a:gd name="T5" fmla="*/ 2147483647 h 274"/>
                <a:gd name="T6" fmla="*/ 0 w 32"/>
                <a:gd name="T7" fmla="*/ 2147483647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0 h 274"/>
                <a:gd name="T18" fmla="*/ 2147483647 w 32"/>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0"/>
                  </a:moveTo>
                  <a:lnTo>
                    <a:pt x="32" y="0"/>
                  </a:lnTo>
                  <a:lnTo>
                    <a:pt x="0" y="4"/>
                  </a:lnTo>
                  <a:lnTo>
                    <a:pt x="0" y="274"/>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3" name="Freeform 2876"/>
            <p:cNvSpPr/>
            <p:nvPr/>
          </p:nvSpPr>
          <p:spPr>
            <a:xfrm>
              <a:off x="7708900" y="2743200"/>
              <a:ext cx="14288" cy="71438"/>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4"/>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4" name="Freeform 2877"/>
            <p:cNvSpPr/>
            <p:nvPr/>
          </p:nvSpPr>
          <p:spPr>
            <a:xfrm>
              <a:off x="7812089" y="2730501"/>
              <a:ext cx="14287"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5" name="Freeform 2878"/>
            <p:cNvSpPr/>
            <p:nvPr/>
          </p:nvSpPr>
          <p:spPr>
            <a:xfrm>
              <a:off x="7969250" y="2665414"/>
              <a:ext cx="12700" cy="123825"/>
            </a:xfrm>
            <a:custGeom>
              <a:avLst/>
              <a:gdLst>
                <a:gd name="T0" fmla="*/ 2147483647 w 30"/>
                <a:gd name="T1" fmla="*/ 0 h 274"/>
                <a:gd name="T2" fmla="*/ 2147483647 w 30"/>
                <a:gd name="T3" fmla="*/ 0 h 274"/>
                <a:gd name="T4" fmla="*/ 0 w 30"/>
                <a:gd name="T5" fmla="*/ 2147483647 h 274"/>
                <a:gd name="T6" fmla="*/ 0 w 30"/>
                <a:gd name="T7" fmla="*/ 2147483647 h 274"/>
                <a:gd name="T8" fmla="*/ 0 w 30"/>
                <a:gd name="T9" fmla="*/ 2147483647 h 274"/>
                <a:gd name="T10" fmla="*/ 0 w 30"/>
                <a:gd name="T11" fmla="*/ 2147483647 h 274"/>
                <a:gd name="T12" fmla="*/ 2147483647 w 30"/>
                <a:gd name="T13" fmla="*/ 2147483647 h 274"/>
                <a:gd name="T14" fmla="*/ 2147483647 w 30"/>
                <a:gd name="T15" fmla="*/ 2147483647 h 274"/>
                <a:gd name="T16" fmla="*/ 2147483647 w 30"/>
                <a:gd name="T17" fmla="*/ 0 h 274"/>
                <a:gd name="T18" fmla="*/ 2147483647 w 3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4"/>
                <a:gd name="T32" fmla="*/ 30 w 3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4">
                  <a:moveTo>
                    <a:pt x="30" y="0"/>
                  </a:moveTo>
                  <a:lnTo>
                    <a:pt x="30" y="0"/>
                  </a:lnTo>
                  <a:lnTo>
                    <a:pt x="0" y="4"/>
                  </a:lnTo>
                  <a:lnTo>
                    <a:pt x="0" y="274"/>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6" name="Freeform 2879"/>
            <p:cNvSpPr/>
            <p:nvPr/>
          </p:nvSpPr>
          <p:spPr>
            <a:xfrm>
              <a:off x="7916864" y="2720975"/>
              <a:ext cx="14287" cy="71438"/>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2"/>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7" name="Freeform 2880"/>
            <p:cNvSpPr/>
            <p:nvPr/>
          </p:nvSpPr>
          <p:spPr>
            <a:xfrm>
              <a:off x="8020050" y="2711450"/>
              <a:ext cx="14288" cy="71438"/>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8" name="Freeform 2881"/>
            <p:cNvSpPr/>
            <p:nvPr/>
          </p:nvSpPr>
          <p:spPr>
            <a:xfrm>
              <a:off x="8177214" y="2647951"/>
              <a:ext cx="14287" cy="123825"/>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6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49" name="Freeform 2882"/>
            <p:cNvSpPr/>
            <p:nvPr/>
          </p:nvSpPr>
          <p:spPr>
            <a:xfrm>
              <a:off x="8124825" y="2703514"/>
              <a:ext cx="14288" cy="71437"/>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0" name="Freeform 2883"/>
            <p:cNvSpPr/>
            <p:nvPr/>
          </p:nvSpPr>
          <p:spPr>
            <a:xfrm>
              <a:off x="8229600" y="2695576"/>
              <a:ext cx="12700"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1" name="Freeform 2884"/>
            <p:cNvSpPr/>
            <p:nvPr/>
          </p:nvSpPr>
          <p:spPr>
            <a:xfrm>
              <a:off x="8385175" y="2636838"/>
              <a:ext cx="12700" cy="120650"/>
            </a:xfrm>
            <a:custGeom>
              <a:avLst/>
              <a:gdLst>
                <a:gd name="T0" fmla="*/ 2147483647 w 30"/>
                <a:gd name="T1" fmla="*/ 0 h 270"/>
                <a:gd name="T2" fmla="*/ 2147483647 w 30"/>
                <a:gd name="T3" fmla="*/ 0 h 270"/>
                <a:gd name="T4" fmla="*/ 0 w 30"/>
                <a:gd name="T5" fmla="*/ 2147483647 h 270"/>
                <a:gd name="T6" fmla="*/ 0 w 30"/>
                <a:gd name="T7" fmla="*/ 2147483647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2"/>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2" name="Freeform 2885"/>
            <p:cNvSpPr/>
            <p:nvPr/>
          </p:nvSpPr>
          <p:spPr>
            <a:xfrm>
              <a:off x="8332789" y="2689225"/>
              <a:ext cx="14287" cy="71438"/>
            </a:xfrm>
            <a:custGeom>
              <a:avLst/>
              <a:gdLst>
                <a:gd name="T0" fmla="*/ 2147483647 w 32"/>
                <a:gd name="T1" fmla="*/ 0 h 158"/>
                <a:gd name="T2" fmla="*/ 2147483647 w 32"/>
                <a:gd name="T3" fmla="*/ 0 h 158"/>
                <a:gd name="T4" fmla="*/ 0 w 32"/>
                <a:gd name="T5" fmla="*/ 2147483647 h 158"/>
                <a:gd name="T6" fmla="*/ 0 w 32"/>
                <a:gd name="T7" fmla="*/ 2147483647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2"/>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3" name="Freeform 2886"/>
            <p:cNvSpPr/>
            <p:nvPr/>
          </p:nvSpPr>
          <p:spPr>
            <a:xfrm>
              <a:off x="8437563" y="2684464"/>
              <a:ext cx="12700" cy="71437"/>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4" name="Freeform 2887"/>
            <p:cNvSpPr/>
            <p:nvPr/>
          </p:nvSpPr>
          <p:spPr>
            <a:xfrm>
              <a:off x="8278813" y="2608264"/>
              <a:ext cx="19050" cy="155575"/>
            </a:xfrm>
            <a:custGeom>
              <a:avLst/>
              <a:gdLst>
                <a:gd name="T0" fmla="*/ 2147483647 w 42"/>
                <a:gd name="T1" fmla="*/ 0 h 346"/>
                <a:gd name="T2" fmla="*/ 2147483647 w 42"/>
                <a:gd name="T3" fmla="*/ 0 h 346"/>
                <a:gd name="T4" fmla="*/ 0 w 42"/>
                <a:gd name="T5" fmla="*/ 2147483647 h 346"/>
                <a:gd name="T6" fmla="*/ 0 w 42"/>
                <a:gd name="T7" fmla="*/ 2147483647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0 h 346"/>
                <a:gd name="T18" fmla="*/ 2147483647 w 42"/>
                <a:gd name="T19" fmla="*/ 0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0"/>
                  </a:moveTo>
                  <a:lnTo>
                    <a:pt x="42" y="0"/>
                  </a:lnTo>
                  <a:lnTo>
                    <a:pt x="0" y="2"/>
                  </a:lnTo>
                  <a:lnTo>
                    <a:pt x="0" y="346"/>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5" name="Freeform 2888"/>
            <p:cNvSpPr/>
            <p:nvPr/>
          </p:nvSpPr>
          <p:spPr>
            <a:xfrm>
              <a:off x="8070851" y="2571751"/>
              <a:ext cx="17463" cy="207963"/>
            </a:xfrm>
            <a:custGeom>
              <a:avLst/>
              <a:gdLst>
                <a:gd name="T0" fmla="*/ 2147483647 w 40"/>
                <a:gd name="T1" fmla="*/ 0 h 462"/>
                <a:gd name="T2" fmla="*/ 2147483647 w 40"/>
                <a:gd name="T3" fmla="*/ 0 h 462"/>
                <a:gd name="T4" fmla="*/ 0 w 40"/>
                <a:gd name="T5" fmla="*/ 2147483647 h 462"/>
                <a:gd name="T6" fmla="*/ 0 w 40"/>
                <a:gd name="T7" fmla="*/ 2147483647 h 462"/>
                <a:gd name="T8" fmla="*/ 0 w 40"/>
                <a:gd name="T9" fmla="*/ 2147483647 h 462"/>
                <a:gd name="T10" fmla="*/ 0 w 40"/>
                <a:gd name="T11" fmla="*/ 2147483647 h 462"/>
                <a:gd name="T12" fmla="*/ 2147483647 w 40"/>
                <a:gd name="T13" fmla="*/ 2147483647 h 462"/>
                <a:gd name="T14" fmla="*/ 2147483647 w 40"/>
                <a:gd name="T15" fmla="*/ 2147483647 h 462"/>
                <a:gd name="T16" fmla="*/ 2147483647 w 40"/>
                <a:gd name="T17" fmla="*/ 0 h 462"/>
                <a:gd name="T18" fmla="*/ 2147483647 w 40"/>
                <a:gd name="T19" fmla="*/ 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2"/>
                <a:gd name="T32" fmla="*/ 40 w 40"/>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0"/>
                  </a:moveTo>
                  <a:lnTo>
                    <a:pt x="40" y="0"/>
                  </a:lnTo>
                  <a:lnTo>
                    <a:pt x="0" y="2"/>
                  </a:lnTo>
                  <a:lnTo>
                    <a:pt x="0" y="462"/>
                  </a:lnTo>
                  <a:lnTo>
                    <a:pt x="40" y="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6" name="Freeform 2889"/>
            <p:cNvSpPr/>
            <p:nvPr/>
          </p:nvSpPr>
          <p:spPr>
            <a:xfrm>
              <a:off x="7862888" y="2138363"/>
              <a:ext cx="19050" cy="157162"/>
            </a:xfrm>
            <a:custGeom>
              <a:avLst/>
              <a:gdLst>
                <a:gd name="T0" fmla="*/ 2147483647 w 42"/>
                <a:gd name="T1" fmla="*/ 0 h 348"/>
                <a:gd name="T2" fmla="*/ 2147483647 w 42"/>
                <a:gd name="T3" fmla="*/ 0 h 348"/>
                <a:gd name="T4" fmla="*/ 0 w 42"/>
                <a:gd name="T5" fmla="*/ 2147483647 h 348"/>
                <a:gd name="T6" fmla="*/ 0 w 42"/>
                <a:gd name="T7" fmla="*/ 2147483647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0 h 348"/>
                <a:gd name="T18" fmla="*/ 2147483647 w 4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0"/>
                  </a:moveTo>
                  <a:lnTo>
                    <a:pt x="42" y="0"/>
                  </a:lnTo>
                  <a:lnTo>
                    <a:pt x="0" y="4"/>
                  </a:lnTo>
                  <a:lnTo>
                    <a:pt x="0" y="348"/>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7" name="Freeform 2890"/>
            <p:cNvSpPr/>
            <p:nvPr/>
          </p:nvSpPr>
          <p:spPr>
            <a:xfrm>
              <a:off x="7759701" y="2149475"/>
              <a:ext cx="15875" cy="122238"/>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4"/>
                  </a:lnTo>
                  <a:lnTo>
                    <a:pt x="0" y="272"/>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8" name="Freeform 2891"/>
            <p:cNvSpPr/>
            <p:nvPr/>
          </p:nvSpPr>
          <p:spPr>
            <a:xfrm>
              <a:off x="7708900" y="2155826"/>
              <a:ext cx="14288" cy="73025"/>
            </a:xfrm>
            <a:custGeom>
              <a:avLst/>
              <a:gdLst>
                <a:gd name="T0" fmla="*/ 2147483647 w 30"/>
                <a:gd name="T1" fmla="*/ 0 h 162"/>
                <a:gd name="T2" fmla="*/ 2147483647 w 30"/>
                <a:gd name="T3" fmla="*/ 0 h 162"/>
                <a:gd name="T4" fmla="*/ 0 w 30"/>
                <a:gd name="T5" fmla="*/ 2147483647 h 162"/>
                <a:gd name="T6" fmla="*/ 0 w 30"/>
                <a:gd name="T7" fmla="*/ 2147483647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0 h 162"/>
                <a:gd name="T18" fmla="*/ 2147483647 w 30"/>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0"/>
                  </a:moveTo>
                  <a:lnTo>
                    <a:pt x="30" y="0"/>
                  </a:lnTo>
                  <a:lnTo>
                    <a:pt x="0" y="4"/>
                  </a:lnTo>
                  <a:lnTo>
                    <a:pt x="0" y="162"/>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59" name="Freeform 2892"/>
            <p:cNvSpPr/>
            <p:nvPr/>
          </p:nvSpPr>
          <p:spPr>
            <a:xfrm>
              <a:off x="7812089" y="2144714"/>
              <a:ext cx="14287" cy="71437"/>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0" name="Freeform 2893"/>
            <p:cNvSpPr/>
            <p:nvPr/>
          </p:nvSpPr>
          <p:spPr>
            <a:xfrm>
              <a:off x="7969250" y="2128839"/>
              <a:ext cx="12700" cy="122237"/>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1" name="Freeform 2894"/>
            <p:cNvSpPr/>
            <p:nvPr/>
          </p:nvSpPr>
          <p:spPr>
            <a:xfrm>
              <a:off x="7916864" y="2133600"/>
              <a:ext cx="14287" cy="71438"/>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4"/>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2" name="Freeform 2895"/>
            <p:cNvSpPr/>
            <p:nvPr/>
          </p:nvSpPr>
          <p:spPr>
            <a:xfrm>
              <a:off x="8020050" y="2124076"/>
              <a:ext cx="14288" cy="73025"/>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2"/>
                  </a:lnTo>
                  <a:lnTo>
                    <a:pt x="0" y="160"/>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3" name="Freeform 2896"/>
            <p:cNvSpPr/>
            <p:nvPr/>
          </p:nvSpPr>
          <p:spPr>
            <a:xfrm>
              <a:off x="8177214" y="2111376"/>
              <a:ext cx="14287" cy="123825"/>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4" name="Freeform 2897"/>
            <p:cNvSpPr/>
            <p:nvPr/>
          </p:nvSpPr>
          <p:spPr>
            <a:xfrm>
              <a:off x="8124825" y="2114551"/>
              <a:ext cx="14288"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5" name="Freeform 2898"/>
            <p:cNvSpPr/>
            <p:nvPr/>
          </p:nvSpPr>
          <p:spPr>
            <a:xfrm>
              <a:off x="8229600" y="2108200"/>
              <a:ext cx="12700" cy="71438"/>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6" name="Freeform 2899"/>
            <p:cNvSpPr/>
            <p:nvPr/>
          </p:nvSpPr>
          <p:spPr>
            <a:xfrm>
              <a:off x="8385175" y="2098676"/>
              <a:ext cx="12700" cy="123825"/>
            </a:xfrm>
            <a:custGeom>
              <a:avLst/>
              <a:gdLst>
                <a:gd name="T0" fmla="*/ 2147483647 w 30"/>
                <a:gd name="T1" fmla="*/ 0 h 272"/>
                <a:gd name="T2" fmla="*/ 2147483647 w 30"/>
                <a:gd name="T3" fmla="*/ 0 h 272"/>
                <a:gd name="T4" fmla="*/ 0 w 30"/>
                <a:gd name="T5" fmla="*/ 2147483647 h 272"/>
                <a:gd name="T6" fmla="*/ 0 w 30"/>
                <a:gd name="T7" fmla="*/ 2147483647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0 h 272"/>
                <a:gd name="T18" fmla="*/ 2147483647 w 30"/>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0"/>
                  </a:moveTo>
                  <a:lnTo>
                    <a:pt x="30" y="0"/>
                  </a:lnTo>
                  <a:lnTo>
                    <a:pt x="0" y="2"/>
                  </a:lnTo>
                  <a:lnTo>
                    <a:pt x="0" y="272"/>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7" name="Freeform 2900"/>
            <p:cNvSpPr/>
            <p:nvPr/>
          </p:nvSpPr>
          <p:spPr>
            <a:xfrm>
              <a:off x="8332789" y="2101850"/>
              <a:ext cx="14287" cy="71438"/>
            </a:xfrm>
            <a:custGeom>
              <a:avLst/>
              <a:gdLst>
                <a:gd name="T0" fmla="*/ 2147483647 w 32"/>
                <a:gd name="T1" fmla="*/ 0 h 160"/>
                <a:gd name="T2" fmla="*/ 2147483647 w 32"/>
                <a:gd name="T3" fmla="*/ 0 h 160"/>
                <a:gd name="T4" fmla="*/ 0 w 32"/>
                <a:gd name="T5" fmla="*/ 2147483647 h 160"/>
                <a:gd name="T6" fmla="*/ 0 w 32"/>
                <a:gd name="T7" fmla="*/ 2147483647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0 h 160"/>
                <a:gd name="T18" fmla="*/ 2147483647 w 32"/>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0"/>
                  </a:moveTo>
                  <a:lnTo>
                    <a:pt x="32" y="0"/>
                  </a:lnTo>
                  <a:lnTo>
                    <a:pt x="0" y="2"/>
                  </a:lnTo>
                  <a:lnTo>
                    <a:pt x="0" y="160"/>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8" name="Freeform 2901"/>
            <p:cNvSpPr/>
            <p:nvPr/>
          </p:nvSpPr>
          <p:spPr>
            <a:xfrm>
              <a:off x="8437563" y="2097089"/>
              <a:ext cx="12700" cy="71437"/>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69" name="Freeform 2902"/>
            <p:cNvSpPr/>
            <p:nvPr/>
          </p:nvSpPr>
          <p:spPr>
            <a:xfrm>
              <a:off x="8278813" y="2105026"/>
              <a:ext cx="19050" cy="157163"/>
            </a:xfrm>
            <a:custGeom>
              <a:avLst/>
              <a:gdLst>
                <a:gd name="T0" fmla="*/ 2147483647 w 42"/>
                <a:gd name="T1" fmla="*/ 0 h 348"/>
                <a:gd name="T2" fmla="*/ 2147483647 w 42"/>
                <a:gd name="T3" fmla="*/ 0 h 348"/>
                <a:gd name="T4" fmla="*/ 0 w 42"/>
                <a:gd name="T5" fmla="*/ 2147483647 h 348"/>
                <a:gd name="T6" fmla="*/ 0 w 42"/>
                <a:gd name="T7" fmla="*/ 2147483647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0 h 348"/>
                <a:gd name="T18" fmla="*/ 2147483647 w 42"/>
                <a:gd name="T19" fmla="*/ 0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0"/>
                  </a:moveTo>
                  <a:lnTo>
                    <a:pt x="42" y="0"/>
                  </a:lnTo>
                  <a:lnTo>
                    <a:pt x="0" y="4"/>
                  </a:lnTo>
                  <a:lnTo>
                    <a:pt x="0" y="348"/>
                  </a:lnTo>
                  <a:lnTo>
                    <a:pt x="42" y="346"/>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0" name="Freeform 2903"/>
            <p:cNvSpPr/>
            <p:nvPr/>
          </p:nvSpPr>
          <p:spPr>
            <a:xfrm>
              <a:off x="8070851" y="2119313"/>
              <a:ext cx="17463" cy="209550"/>
            </a:xfrm>
            <a:custGeom>
              <a:avLst/>
              <a:gdLst>
                <a:gd name="T0" fmla="*/ 2147483647 w 40"/>
                <a:gd name="T1" fmla="*/ 0 h 462"/>
                <a:gd name="T2" fmla="*/ 2147483647 w 40"/>
                <a:gd name="T3" fmla="*/ 0 h 462"/>
                <a:gd name="T4" fmla="*/ 0 w 40"/>
                <a:gd name="T5" fmla="*/ 2147483647 h 462"/>
                <a:gd name="T6" fmla="*/ 0 w 40"/>
                <a:gd name="T7" fmla="*/ 2147483647 h 462"/>
                <a:gd name="T8" fmla="*/ 0 w 40"/>
                <a:gd name="T9" fmla="*/ 2147483647 h 462"/>
                <a:gd name="T10" fmla="*/ 0 w 40"/>
                <a:gd name="T11" fmla="*/ 2147483647 h 462"/>
                <a:gd name="T12" fmla="*/ 2147483647 w 40"/>
                <a:gd name="T13" fmla="*/ 2147483647 h 462"/>
                <a:gd name="T14" fmla="*/ 2147483647 w 40"/>
                <a:gd name="T15" fmla="*/ 2147483647 h 462"/>
                <a:gd name="T16" fmla="*/ 2147483647 w 40"/>
                <a:gd name="T17" fmla="*/ 0 h 462"/>
                <a:gd name="T18" fmla="*/ 2147483647 w 40"/>
                <a:gd name="T19" fmla="*/ 0 h 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2"/>
                <a:gd name="T32" fmla="*/ 40 w 40"/>
                <a:gd name="T33" fmla="*/ 462 h 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0"/>
                  </a:moveTo>
                  <a:lnTo>
                    <a:pt x="40" y="0"/>
                  </a:lnTo>
                  <a:lnTo>
                    <a:pt x="0" y="2"/>
                  </a:lnTo>
                  <a:lnTo>
                    <a:pt x="0" y="462"/>
                  </a:lnTo>
                  <a:lnTo>
                    <a:pt x="40" y="458"/>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1" name="Freeform 2904"/>
            <p:cNvSpPr>
              <a:spLocks noEditPoints="1"/>
            </p:cNvSpPr>
            <p:nvPr/>
          </p:nvSpPr>
          <p:spPr>
            <a:xfrm>
              <a:off x="8321676" y="2317751"/>
              <a:ext cx="136525" cy="282575"/>
            </a:xfrm>
            <a:custGeom>
              <a:avLst/>
              <a:gdLst>
                <a:gd name="T0" fmla="*/ 2147483647 w 304"/>
                <a:gd name="T1" fmla="*/ 2147483647 h 628"/>
                <a:gd name="T2" fmla="*/ 2147483647 w 304"/>
                <a:gd name="T3" fmla="*/ 2147483647 h 628"/>
                <a:gd name="T4" fmla="*/ 2147483647 w 304"/>
                <a:gd name="T5" fmla="*/ 2147483647 h 628"/>
                <a:gd name="T6" fmla="*/ 2147483647 w 304"/>
                <a:gd name="T7" fmla="*/ 2147483647 h 628"/>
                <a:gd name="T8" fmla="*/ 2147483647 w 304"/>
                <a:gd name="T9" fmla="*/ 2147483647 h 628"/>
                <a:gd name="T10" fmla="*/ 2147483647 w 304"/>
                <a:gd name="T11" fmla="*/ 2147483647 h 628"/>
                <a:gd name="T12" fmla="*/ 2147483647 w 304"/>
                <a:gd name="T13" fmla="*/ 0 h 628"/>
                <a:gd name="T14" fmla="*/ 2147483647 w 304"/>
                <a:gd name="T15" fmla="*/ 2147483647 h 628"/>
                <a:gd name="T16" fmla="*/ 2147483647 w 304"/>
                <a:gd name="T17" fmla="*/ 2147483647 h 628"/>
                <a:gd name="T18" fmla="*/ 2147483647 w 304"/>
                <a:gd name="T19" fmla="*/ 2147483647 h 628"/>
                <a:gd name="T20" fmla="*/ 2147483647 w 304"/>
                <a:gd name="T21" fmla="*/ 2147483647 h 628"/>
                <a:gd name="T22" fmla="*/ 2147483647 w 304"/>
                <a:gd name="T23" fmla="*/ 2147483647 h 628"/>
                <a:gd name="T24" fmla="*/ 2147483647 w 304"/>
                <a:gd name="T25" fmla="*/ 2147483647 h 628"/>
                <a:gd name="T26" fmla="*/ 2147483647 w 304"/>
                <a:gd name="T27" fmla="*/ 2147483647 h 628"/>
                <a:gd name="T28" fmla="*/ 2147483647 w 304"/>
                <a:gd name="T29" fmla="*/ 2147483647 h 628"/>
                <a:gd name="T30" fmla="*/ 2147483647 w 304"/>
                <a:gd name="T31" fmla="*/ 2147483647 h 628"/>
                <a:gd name="T32" fmla="*/ 2147483647 w 304"/>
                <a:gd name="T33" fmla="*/ 2147483647 h 628"/>
                <a:gd name="T34" fmla="*/ 2147483647 w 304"/>
                <a:gd name="T35" fmla="*/ 2147483647 h 628"/>
                <a:gd name="T36" fmla="*/ 2147483647 w 304"/>
                <a:gd name="T37" fmla="*/ 2147483647 h 628"/>
                <a:gd name="T38" fmla="*/ 2147483647 w 304"/>
                <a:gd name="T39" fmla="*/ 2147483647 h 628"/>
                <a:gd name="T40" fmla="*/ 2147483647 w 304"/>
                <a:gd name="T41" fmla="*/ 2147483647 h 628"/>
                <a:gd name="T42" fmla="*/ 2147483647 w 304"/>
                <a:gd name="T43" fmla="*/ 2147483647 h 628"/>
                <a:gd name="T44" fmla="*/ 2147483647 w 304"/>
                <a:gd name="T45" fmla="*/ 2147483647 h 628"/>
                <a:gd name="T46" fmla="*/ 2147483647 w 304"/>
                <a:gd name="T47" fmla="*/ 2147483647 h 628"/>
                <a:gd name="T48" fmla="*/ 2147483647 w 304"/>
                <a:gd name="T49" fmla="*/ 2147483647 h 628"/>
                <a:gd name="T50" fmla="*/ 2147483647 w 304"/>
                <a:gd name="T51" fmla="*/ 2147483647 h 628"/>
                <a:gd name="T52" fmla="*/ 2147483647 w 304"/>
                <a:gd name="T53" fmla="*/ 2147483647 h 628"/>
                <a:gd name="T54" fmla="*/ 2147483647 w 304"/>
                <a:gd name="T55" fmla="*/ 2147483647 h 628"/>
                <a:gd name="T56" fmla="*/ 2147483647 w 304"/>
                <a:gd name="T57" fmla="*/ 2147483647 h 628"/>
                <a:gd name="T58" fmla="*/ 2147483647 w 304"/>
                <a:gd name="T59" fmla="*/ 2147483647 h 628"/>
                <a:gd name="T60" fmla="*/ 2147483647 w 304"/>
                <a:gd name="T61" fmla="*/ 2147483647 h 628"/>
                <a:gd name="T62" fmla="*/ 2147483647 w 304"/>
                <a:gd name="T63" fmla="*/ 2147483647 h 628"/>
                <a:gd name="T64" fmla="*/ 2147483647 w 304"/>
                <a:gd name="T65" fmla="*/ 2147483647 h 628"/>
                <a:gd name="T66" fmla="*/ 2147483647 w 304"/>
                <a:gd name="T67" fmla="*/ 2147483647 h 628"/>
                <a:gd name="T68" fmla="*/ 2147483647 w 304"/>
                <a:gd name="T69" fmla="*/ 2147483647 h 628"/>
                <a:gd name="T70" fmla="*/ 2147483647 w 304"/>
                <a:gd name="T71" fmla="*/ 2147483647 h 628"/>
                <a:gd name="T72" fmla="*/ 2147483647 w 304"/>
                <a:gd name="T73" fmla="*/ 2147483647 h 628"/>
                <a:gd name="T74" fmla="*/ 2147483647 w 304"/>
                <a:gd name="T75" fmla="*/ 2147483647 h 628"/>
                <a:gd name="T76" fmla="*/ 2147483647 w 304"/>
                <a:gd name="T77" fmla="*/ 2147483647 h 628"/>
                <a:gd name="T78" fmla="*/ 2147483647 w 304"/>
                <a:gd name="T79" fmla="*/ 2147483647 h 628"/>
                <a:gd name="T80" fmla="*/ 2147483647 w 304"/>
                <a:gd name="T81" fmla="*/ 2147483647 h 628"/>
                <a:gd name="T82" fmla="*/ 2147483647 w 304"/>
                <a:gd name="T83" fmla="*/ 2147483647 h 628"/>
                <a:gd name="T84" fmla="*/ 2147483647 w 304"/>
                <a:gd name="T85" fmla="*/ 2147483647 h 628"/>
                <a:gd name="T86" fmla="*/ 2147483647 w 304"/>
                <a:gd name="T87" fmla="*/ 2147483647 h 628"/>
                <a:gd name="T88" fmla="*/ 2147483647 w 304"/>
                <a:gd name="T89" fmla="*/ 2147483647 h 628"/>
                <a:gd name="T90" fmla="*/ 2147483647 w 304"/>
                <a:gd name="T91" fmla="*/ 2147483647 h 628"/>
                <a:gd name="T92" fmla="*/ 2147483647 w 304"/>
                <a:gd name="T93" fmla="*/ 2147483647 h 628"/>
                <a:gd name="T94" fmla="*/ 2147483647 w 304"/>
                <a:gd name="T95" fmla="*/ 2147483647 h 628"/>
                <a:gd name="T96" fmla="*/ 2147483647 w 304"/>
                <a:gd name="T97" fmla="*/ 2147483647 h 6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4"/>
                <a:gd name="T148" fmla="*/ 0 h 628"/>
                <a:gd name="T149" fmla="*/ 304 w 304"/>
                <a:gd name="T150" fmla="*/ 628 h 6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4" h="628">
                  <a:moveTo>
                    <a:pt x="78" y="290"/>
                  </a:moveTo>
                  <a:lnTo>
                    <a:pt x="78" y="290"/>
                  </a:lnTo>
                  <a:lnTo>
                    <a:pt x="62" y="280"/>
                  </a:lnTo>
                  <a:lnTo>
                    <a:pt x="48" y="268"/>
                  </a:lnTo>
                  <a:lnTo>
                    <a:pt x="36" y="256"/>
                  </a:lnTo>
                  <a:lnTo>
                    <a:pt x="28" y="240"/>
                  </a:lnTo>
                  <a:lnTo>
                    <a:pt x="22" y="222"/>
                  </a:lnTo>
                  <a:lnTo>
                    <a:pt x="16" y="204"/>
                  </a:lnTo>
                  <a:lnTo>
                    <a:pt x="14" y="186"/>
                  </a:lnTo>
                  <a:lnTo>
                    <a:pt x="12" y="166"/>
                  </a:lnTo>
                  <a:lnTo>
                    <a:pt x="14" y="134"/>
                  </a:lnTo>
                  <a:lnTo>
                    <a:pt x="18" y="118"/>
                  </a:lnTo>
                  <a:lnTo>
                    <a:pt x="22" y="104"/>
                  </a:lnTo>
                  <a:lnTo>
                    <a:pt x="26" y="90"/>
                  </a:lnTo>
                  <a:lnTo>
                    <a:pt x="32" y="76"/>
                  </a:lnTo>
                  <a:lnTo>
                    <a:pt x="40" y="62"/>
                  </a:lnTo>
                  <a:lnTo>
                    <a:pt x="48" y="50"/>
                  </a:lnTo>
                  <a:lnTo>
                    <a:pt x="58" y="40"/>
                  </a:lnTo>
                  <a:lnTo>
                    <a:pt x="68" y="30"/>
                  </a:lnTo>
                  <a:lnTo>
                    <a:pt x="80" y="22"/>
                  </a:lnTo>
                  <a:lnTo>
                    <a:pt x="92" y="14"/>
                  </a:lnTo>
                  <a:lnTo>
                    <a:pt x="106" y="10"/>
                  </a:lnTo>
                  <a:lnTo>
                    <a:pt x="120" y="6"/>
                  </a:lnTo>
                  <a:lnTo>
                    <a:pt x="134" y="2"/>
                  </a:lnTo>
                  <a:lnTo>
                    <a:pt x="150" y="0"/>
                  </a:lnTo>
                  <a:lnTo>
                    <a:pt x="166" y="0"/>
                  </a:lnTo>
                  <a:lnTo>
                    <a:pt x="182" y="2"/>
                  </a:lnTo>
                  <a:lnTo>
                    <a:pt x="196" y="4"/>
                  </a:lnTo>
                  <a:lnTo>
                    <a:pt x="210" y="10"/>
                  </a:lnTo>
                  <a:lnTo>
                    <a:pt x="222" y="14"/>
                  </a:lnTo>
                  <a:lnTo>
                    <a:pt x="232" y="22"/>
                  </a:lnTo>
                  <a:lnTo>
                    <a:pt x="244" y="30"/>
                  </a:lnTo>
                  <a:lnTo>
                    <a:pt x="252" y="40"/>
                  </a:lnTo>
                  <a:lnTo>
                    <a:pt x="262" y="52"/>
                  </a:lnTo>
                  <a:lnTo>
                    <a:pt x="268" y="64"/>
                  </a:lnTo>
                  <a:lnTo>
                    <a:pt x="274" y="76"/>
                  </a:lnTo>
                  <a:lnTo>
                    <a:pt x="280" y="90"/>
                  </a:lnTo>
                  <a:lnTo>
                    <a:pt x="284" y="104"/>
                  </a:lnTo>
                  <a:lnTo>
                    <a:pt x="286" y="120"/>
                  </a:lnTo>
                  <a:lnTo>
                    <a:pt x="290" y="152"/>
                  </a:lnTo>
                  <a:lnTo>
                    <a:pt x="288" y="174"/>
                  </a:lnTo>
                  <a:lnTo>
                    <a:pt x="284" y="194"/>
                  </a:lnTo>
                  <a:lnTo>
                    <a:pt x="280" y="212"/>
                  </a:lnTo>
                  <a:lnTo>
                    <a:pt x="272" y="230"/>
                  </a:lnTo>
                  <a:lnTo>
                    <a:pt x="264" y="246"/>
                  </a:lnTo>
                  <a:lnTo>
                    <a:pt x="252" y="260"/>
                  </a:lnTo>
                  <a:lnTo>
                    <a:pt x="240" y="272"/>
                  </a:lnTo>
                  <a:lnTo>
                    <a:pt x="226" y="282"/>
                  </a:lnTo>
                  <a:lnTo>
                    <a:pt x="244" y="294"/>
                  </a:lnTo>
                  <a:lnTo>
                    <a:pt x="260" y="306"/>
                  </a:lnTo>
                  <a:lnTo>
                    <a:pt x="272" y="322"/>
                  </a:lnTo>
                  <a:lnTo>
                    <a:pt x="284" y="340"/>
                  </a:lnTo>
                  <a:lnTo>
                    <a:pt x="292" y="360"/>
                  </a:lnTo>
                  <a:lnTo>
                    <a:pt x="298" y="382"/>
                  </a:lnTo>
                  <a:lnTo>
                    <a:pt x="302" y="404"/>
                  </a:lnTo>
                  <a:lnTo>
                    <a:pt x="304" y="430"/>
                  </a:lnTo>
                  <a:lnTo>
                    <a:pt x="304" y="450"/>
                  </a:lnTo>
                  <a:lnTo>
                    <a:pt x="302" y="470"/>
                  </a:lnTo>
                  <a:lnTo>
                    <a:pt x="298" y="490"/>
                  </a:lnTo>
                  <a:lnTo>
                    <a:pt x="294" y="508"/>
                  </a:lnTo>
                  <a:lnTo>
                    <a:pt x="288" y="524"/>
                  </a:lnTo>
                  <a:lnTo>
                    <a:pt x="280" y="540"/>
                  </a:lnTo>
                  <a:lnTo>
                    <a:pt x="272" y="556"/>
                  </a:lnTo>
                  <a:lnTo>
                    <a:pt x="264" y="570"/>
                  </a:lnTo>
                  <a:lnTo>
                    <a:pt x="252" y="582"/>
                  </a:lnTo>
                  <a:lnTo>
                    <a:pt x="242" y="594"/>
                  </a:lnTo>
                  <a:lnTo>
                    <a:pt x="228" y="604"/>
                  </a:lnTo>
                  <a:lnTo>
                    <a:pt x="216" y="612"/>
                  </a:lnTo>
                  <a:lnTo>
                    <a:pt x="202" y="618"/>
                  </a:lnTo>
                  <a:lnTo>
                    <a:pt x="186" y="624"/>
                  </a:lnTo>
                  <a:lnTo>
                    <a:pt x="172" y="626"/>
                  </a:lnTo>
                  <a:lnTo>
                    <a:pt x="154" y="628"/>
                  </a:lnTo>
                  <a:lnTo>
                    <a:pt x="140" y="628"/>
                  </a:lnTo>
                  <a:lnTo>
                    <a:pt x="124" y="628"/>
                  </a:lnTo>
                  <a:lnTo>
                    <a:pt x="110" y="624"/>
                  </a:lnTo>
                  <a:lnTo>
                    <a:pt x="98" y="620"/>
                  </a:lnTo>
                  <a:lnTo>
                    <a:pt x="84" y="614"/>
                  </a:lnTo>
                  <a:lnTo>
                    <a:pt x="72" y="608"/>
                  </a:lnTo>
                  <a:lnTo>
                    <a:pt x="60" y="600"/>
                  </a:lnTo>
                  <a:lnTo>
                    <a:pt x="50" y="590"/>
                  </a:lnTo>
                  <a:lnTo>
                    <a:pt x="38" y="576"/>
                  </a:lnTo>
                  <a:lnTo>
                    <a:pt x="28" y="562"/>
                  </a:lnTo>
                  <a:lnTo>
                    <a:pt x="20" y="546"/>
                  </a:lnTo>
                  <a:lnTo>
                    <a:pt x="14" y="530"/>
                  </a:lnTo>
                  <a:lnTo>
                    <a:pt x="8" y="512"/>
                  </a:lnTo>
                  <a:lnTo>
                    <a:pt x="4" y="492"/>
                  </a:lnTo>
                  <a:lnTo>
                    <a:pt x="2" y="472"/>
                  </a:lnTo>
                  <a:lnTo>
                    <a:pt x="0" y="450"/>
                  </a:lnTo>
                  <a:lnTo>
                    <a:pt x="2" y="426"/>
                  </a:lnTo>
                  <a:lnTo>
                    <a:pt x="6" y="402"/>
                  </a:lnTo>
                  <a:lnTo>
                    <a:pt x="12" y="380"/>
                  </a:lnTo>
                  <a:lnTo>
                    <a:pt x="20" y="358"/>
                  </a:lnTo>
                  <a:lnTo>
                    <a:pt x="30" y="338"/>
                  </a:lnTo>
                  <a:lnTo>
                    <a:pt x="44" y="320"/>
                  </a:lnTo>
                  <a:lnTo>
                    <a:pt x="60" y="304"/>
                  </a:lnTo>
                  <a:lnTo>
                    <a:pt x="78" y="290"/>
                  </a:lnTo>
                  <a:close/>
                  <a:moveTo>
                    <a:pt x="88" y="434"/>
                  </a:moveTo>
                  <a:lnTo>
                    <a:pt x="88" y="434"/>
                  </a:lnTo>
                  <a:lnTo>
                    <a:pt x="90" y="456"/>
                  </a:lnTo>
                  <a:lnTo>
                    <a:pt x="92" y="476"/>
                  </a:lnTo>
                  <a:lnTo>
                    <a:pt x="98" y="494"/>
                  </a:lnTo>
                  <a:lnTo>
                    <a:pt x="106" y="508"/>
                  </a:lnTo>
                  <a:lnTo>
                    <a:pt x="116" y="520"/>
                  </a:lnTo>
                  <a:lnTo>
                    <a:pt x="128" y="528"/>
                  </a:lnTo>
                  <a:lnTo>
                    <a:pt x="140" y="532"/>
                  </a:lnTo>
                  <a:lnTo>
                    <a:pt x="154" y="534"/>
                  </a:lnTo>
                  <a:lnTo>
                    <a:pt x="166" y="532"/>
                  </a:lnTo>
                  <a:lnTo>
                    <a:pt x="178" y="526"/>
                  </a:lnTo>
                  <a:lnTo>
                    <a:pt x="190" y="518"/>
                  </a:lnTo>
                  <a:lnTo>
                    <a:pt x="198" y="506"/>
                  </a:lnTo>
                  <a:lnTo>
                    <a:pt x="206" y="490"/>
                  </a:lnTo>
                  <a:lnTo>
                    <a:pt x="212" y="472"/>
                  </a:lnTo>
                  <a:lnTo>
                    <a:pt x="216" y="452"/>
                  </a:lnTo>
                  <a:lnTo>
                    <a:pt x="216" y="428"/>
                  </a:lnTo>
                  <a:lnTo>
                    <a:pt x="216" y="408"/>
                  </a:lnTo>
                  <a:lnTo>
                    <a:pt x="212" y="390"/>
                  </a:lnTo>
                  <a:lnTo>
                    <a:pt x="206" y="374"/>
                  </a:lnTo>
                  <a:lnTo>
                    <a:pt x="198" y="360"/>
                  </a:lnTo>
                  <a:lnTo>
                    <a:pt x="188" y="350"/>
                  </a:lnTo>
                  <a:lnTo>
                    <a:pt x="178" y="342"/>
                  </a:lnTo>
                  <a:lnTo>
                    <a:pt x="166" y="338"/>
                  </a:lnTo>
                  <a:lnTo>
                    <a:pt x="152" y="336"/>
                  </a:lnTo>
                  <a:lnTo>
                    <a:pt x="136" y="338"/>
                  </a:lnTo>
                  <a:lnTo>
                    <a:pt x="124" y="346"/>
                  </a:lnTo>
                  <a:lnTo>
                    <a:pt x="112" y="356"/>
                  </a:lnTo>
                  <a:lnTo>
                    <a:pt x="104" y="368"/>
                  </a:lnTo>
                  <a:lnTo>
                    <a:pt x="96" y="384"/>
                  </a:lnTo>
                  <a:lnTo>
                    <a:pt x="92" y="400"/>
                  </a:lnTo>
                  <a:lnTo>
                    <a:pt x="88" y="416"/>
                  </a:lnTo>
                  <a:lnTo>
                    <a:pt x="88" y="434"/>
                  </a:lnTo>
                  <a:close/>
                  <a:moveTo>
                    <a:pt x="96" y="170"/>
                  </a:moveTo>
                  <a:lnTo>
                    <a:pt x="96" y="170"/>
                  </a:lnTo>
                  <a:lnTo>
                    <a:pt x="98" y="186"/>
                  </a:lnTo>
                  <a:lnTo>
                    <a:pt x="100" y="202"/>
                  </a:lnTo>
                  <a:lnTo>
                    <a:pt x="104" y="214"/>
                  </a:lnTo>
                  <a:lnTo>
                    <a:pt x="112" y="224"/>
                  </a:lnTo>
                  <a:lnTo>
                    <a:pt x="120" y="232"/>
                  </a:lnTo>
                  <a:lnTo>
                    <a:pt x="128" y="238"/>
                  </a:lnTo>
                  <a:lnTo>
                    <a:pt x="138" y="242"/>
                  </a:lnTo>
                  <a:lnTo>
                    <a:pt x="150" y="242"/>
                  </a:lnTo>
                  <a:lnTo>
                    <a:pt x="162" y="240"/>
                  </a:lnTo>
                  <a:lnTo>
                    <a:pt x="174" y="236"/>
                  </a:lnTo>
                  <a:lnTo>
                    <a:pt x="182" y="230"/>
                  </a:lnTo>
                  <a:lnTo>
                    <a:pt x="192" y="220"/>
                  </a:lnTo>
                  <a:lnTo>
                    <a:pt x="198" y="210"/>
                  </a:lnTo>
                  <a:lnTo>
                    <a:pt x="202" y="196"/>
                  </a:lnTo>
                  <a:lnTo>
                    <a:pt x="206" y="182"/>
                  </a:lnTo>
                  <a:lnTo>
                    <a:pt x="206" y="164"/>
                  </a:lnTo>
                  <a:lnTo>
                    <a:pt x="206" y="148"/>
                  </a:lnTo>
                  <a:lnTo>
                    <a:pt x="202" y="134"/>
                  </a:lnTo>
                  <a:lnTo>
                    <a:pt x="198" y="122"/>
                  </a:lnTo>
                  <a:lnTo>
                    <a:pt x="192" y="112"/>
                  </a:lnTo>
                  <a:lnTo>
                    <a:pt x="184" y="104"/>
                  </a:lnTo>
                  <a:lnTo>
                    <a:pt x="174" y="98"/>
                  </a:lnTo>
                  <a:lnTo>
                    <a:pt x="164" y="94"/>
                  </a:lnTo>
                  <a:lnTo>
                    <a:pt x="152" y="94"/>
                  </a:lnTo>
                  <a:lnTo>
                    <a:pt x="140" y="96"/>
                  </a:lnTo>
                  <a:lnTo>
                    <a:pt x="128" y="100"/>
                  </a:lnTo>
                  <a:lnTo>
                    <a:pt x="120" y="108"/>
                  </a:lnTo>
                  <a:lnTo>
                    <a:pt x="112" y="116"/>
                  </a:lnTo>
                  <a:lnTo>
                    <a:pt x="104" y="128"/>
                  </a:lnTo>
                  <a:lnTo>
                    <a:pt x="100" y="140"/>
                  </a:lnTo>
                  <a:lnTo>
                    <a:pt x="98" y="154"/>
                  </a:lnTo>
                  <a:lnTo>
                    <a:pt x="96" y="1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2" name="Freeform 2905"/>
            <p:cNvSpPr/>
            <p:nvPr/>
          </p:nvSpPr>
          <p:spPr>
            <a:xfrm>
              <a:off x="9318625" y="2109788"/>
              <a:ext cx="19050" cy="658812"/>
            </a:xfrm>
            <a:custGeom>
              <a:avLst/>
              <a:gdLst>
                <a:gd name="T0" fmla="*/ 2147483647 w 40"/>
                <a:gd name="T1" fmla="*/ 2147483647 h 1462"/>
                <a:gd name="T2" fmla="*/ 2147483647 w 40"/>
                <a:gd name="T3" fmla="*/ 2147483647 h 1462"/>
                <a:gd name="T4" fmla="*/ 0 w 40"/>
                <a:gd name="T5" fmla="*/ 0 h 1462"/>
                <a:gd name="T6" fmla="*/ 0 w 40"/>
                <a:gd name="T7" fmla="*/ 0 h 1462"/>
                <a:gd name="T8" fmla="*/ 0 w 40"/>
                <a:gd name="T9" fmla="*/ 2147483647 h 1462"/>
                <a:gd name="T10" fmla="*/ 0 w 40"/>
                <a:gd name="T11" fmla="*/ 2147483647 h 1462"/>
                <a:gd name="T12" fmla="*/ 2147483647 w 40"/>
                <a:gd name="T13" fmla="*/ 2147483647 h 1462"/>
                <a:gd name="T14" fmla="*/ 2147483647 w 40"/>
                <a:gd name="T15" fmla="*/ 2147483647 h 1462"/>
                <a:gd name="T16" fmla="*/ 2147483647 w 40"/>
                <a:gd name="T17" fmla="*/ 2147483647 h 1462"/>
                <a:gd name="T18" fmla="*/ 2147483647 w 40"/>
                <a:gd name="T19" fmla="*/ 2147483647 h 14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2"/>
                <a:gd name="T32" fmla="*/ 40 w 40"/>
                <a:gd name="T33" fmla="*/ 1462 h 14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2">
                  <a:moveTo>
                    <a:pt x="40" y="4"/>
                  </a:moveTo>
                  <a:lnTo>
                    <a:pt x="40" y="4"/>
                  </a:lnTo>
                  <a:lnTo>
                    <a:pt x="0" y="0"/>
                  </a:lnTo>
                  <a:lnTo>
                    <a:pt x="0" y="1458"/>
                  </a:lnTo>
                  <a:lnTo>
                    <a:pt x="40" y="1462"/>
                  </a:lnTo>
                  <a:lnTo>
                    <a:pt x="4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3" name="Freeform 2906"/>
            <p:cNvSpPr/>
            <p:nvPr/>
          </p:nvSpPr>
          <p:spPr>
            <a:xfrm>
              <a:off x="8694738" y="2592389"/>
              <a:ext cx="19050" cy="155575"/>
            </a:xfrm>
            <a:custGeom>
              <a:avLst/>
              <a:gdLst>
                <a:gd name="T0" fmla="*/ 2147483647 w 42"/>
                <a:gd name="T1" fmla="*/ 0 h 344"/>
                <a:gd name="T2" fmla="*/ 2147483647 w 42"/>
                <a:gd name="T3" fmla="*/ 0 h 344"/>
                <a:gd name="T4" fmla="*/ 0 w 42"/>
                <a:gd name="T5" fmla="*/ 0 h 344"/>
                <a:gd name="T6" fmla="*/ 0 w 42"/>
                <a:gd name="T7" fmla="*/ 0 h 344"/>
                <a:gd name="T8" fmla="*/ 0 w 42"/>
                <a:gd name="T9" fmla="*/ 2147483647 h 344"/>
                <a:gd name="T10" fmla="*/ 0 w 42"/>
                <a:gd name="T11" fmla="*/ 2147483647 h 344"/>
                <a:gd name="T12" fmla="*/ 2147483647 w 42"/>
                <a:gd name="T13" fmla="*/ 2147483647 h 344"/>
                <a:gd name="T14" fmla="*/ 2147483647 w 42"/>
                <a:gd name="T15" fmla="*/ 2147483647 h 344"/>
                <a:gd name="T16" fmla="*/ 2147483647 w 42"/>
                <a:gd name="T17" fmla="*/ 0 h 344"/>
                <a:gd name="T18" fmla="*/ 2147483647 w 4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4"/>
                <a:gd name="T32" fmla="*/ 42 w 42"/>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4">
                  <a:moveTo>
                    <a:pt x="42" y="0"/>
                  </a:moveTo>
                  <a:lnTo>
                    <a:pt x="42" y="0"/>
                  </a:lnTo>
                  <a:lnTo>
                    <a:pt x="0" y="0"/>
                  </a:lnTo>
                  <a:lnTo>
                    <a:pt x="0" y="344"/>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4" name="Freeform 2907"/>
            <p:cNvSpPr/>
            <p:nvPr/>
          </p:nvSpPr>
          <p:spPr>
            <a:xfrm>
              <a:off x="8593139" y="2627314"/>
              <a:ext cx="14287" cy="123825"/>
            </a:xfrm>
            <a:custGeom>
              <a:avLst/>
              <a:gdLst>
                <a:gd name="T0" fmla="*/ 2147483647 w 32"/>
                <a:gd name="T1" fmla="*/ 0 h 272"/>
                <a:gd name="T2" fmla="*/ 2147483647 w 32"/>
                <a:gd name="T3" fmla="*/ 0 h 272"/>
                <a:gd name="T4" fmla="*/ 0 w 32"/>
                <a:gd name="T5" fmla="*/ 2147483647 h 272"/>
                <a:gd name="T6" fmla="*/ 0 w 32"/>
                <a:gd name="T7" fmla="*/ 2147483647 h 272"/>
                <a:gd name="T8" fmla="*/ 0 w 32"/>
                <a:gd name="T9" fmla="*/ 2147483647 h 272"/>
                <a:gd name="T10" fmla="*/ 0 w 32"/>
                <a:gd name="T11" fmla="*/ 2147483647 h 272"/>
                <a:gd name="T12" fmla="*/ 2147483647 w 32"/>
                <a:gd name="T13" fmla="*/ 2147483647 h 272"/>
                <a:gd name="T14" fmla="*/ 2147483647 w 32"/>
                <a:gd name="T15" fmla="*/ 2147483647 h 272"/>
                <a:gd name="T16" fmla="*/ 2147483647 w 32"/>
                <a:gd name="T17" fmla="*/ 0 h 272"/>
                <a:gd name="T18" fmla="*/ 2147483647 w 32"/>
                <a:gd name="T19" fmla="*/ 0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2"/>
                <a:gd name="T32" fmla="*/ 32 w 32"/>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2">
                  <a:moveTo>
                    <a:pt x="32" y="0"/>
                  </a:moveTo>
                  <a:lnTo>
                    <a:pt x="32" y="0"/>
                  </a:lnTo>
                  <a:lnTo>
                    <a:pt x="0" y="2"/>
                  </a:lnTo>
                  <a:lnTo>
                    <a:pt x="0" y="272"/>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5" name="Freeform 2908"/>
            <p:cNvSpPr/>
            <p:nvPr/>
          </p:nvSpPr>
          <p:spPr>
            <a:xfrm>
              <a:off x="8540750" y="2679700"/>
              <a:ext cx="14288" cy="71438"/>
            </a:xfrm>
            <a:custGeom>
              <a:avLst/>
              <a:gdLst>
                <a:gd name="T0" fmla="*/ 2147483647 w 30"/>
                <a:gd name="T1" fmla="*/ 0 h 158"/>
                <a:gd name="T2" fmla="*/ 2147483647 w 30"/>
                <a:gd name="T3" fmla="*/ 0 h 158"/>
                <a:gd name="T4" fmla="*/ 0 w 30"/>
                <a:gd name="T5" fmla="*/ 2147483647 h 158"/>
                <a:gd name="T6" fmla="*/ 0 w 30"/>
                <a:gd name="T7" fmla="*/ 2147483647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2"/>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6" name="Freeform 2909"/>
            <p:cNvSpPr/>
            <p:nvPr/>
          </p:nvSpPr>
          <p:spPr>
            <a:xfrm>
              <a:off x="8645525" y="2678114"/>
              <a:ext cx="14288" cy="71437"/>
            </a:xfrm>
            <a:custGeom>
              <a:avLst/>
              <a:gdLst>
                <a:gd name="T0" fmla="*/ 2147483647 w 32"/>
                <a:gd name="T1" fmla="*/ 0 h 158"/>
                <a:gd name="T2" fmla="*/ 2147483647 w 32"/>
                <a:gd name="T3" fmla="*/ 0 h 158"/>
                <a:gd name="T4" fmla="*/ 0 w 32"/>
                <a:gd name="T5" fmla="*/ 2147483647 h 158"/>
                <a:gd name="T6" fmla="*/ 0 w 32"/>
                <a:gd name="T7" fmla="*/ 2147483647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2"/>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7" name="Freeform 2910"/>
            <p:cNvSpPr/>
            <p:nvPr/>
          </p:nvSpPr>
          <p:spPr>
            <a:xfrm>
              <a:off x="8801100" y="2625725"/>
              <a:ext cx="14288" cy="122238"/>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8" name="Freeform 2911"/>
            <p:cNvSpPr/>
            <p:nvPr/>
          </p:nvSpPr>
          <p:spPr>
            <a:xfrm>
              <a:off x="8748714" y="2676525"/>
              <a:ext cx="14287" cy="71438"/>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79" name="Freeform 2912"/>
            <p:cNvSpPr/>
            <p:nvPr/>
          </p:nvSpPr>
          <p:spPr>
            <a:xfrm>
              <a:off x="8853489" y="2676525"/>
              <a:ext cx="14287" cy="71438"/>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0" name="Freeform 2913"/>
            <p:cNvSpPr/>
            <p:nvPr/>
          </p:nvSpPr>
          <p:spPr>
            <a:xfrm>
              <a:off x="9009064" y="2628900"/>
              <a:ext cx="14287" cy="122238"/>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2"/>
                  </a:moveTo>
                  <a:lnTo>
                    <a:pt x="30" y="2"/>
                  </a:lnTo>
                  <a:lnTo>
                    <a:pt x="0" y="0"/>
                  </a:lnTo>
                  <a:lnTo>
                    <a:pt x="0" y="270"/>
                  </a:lnTo>
                  <a:lnTo>
                    <a:pt x="30" y="272"/>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1" name="Freeform 2914"/>
            <p:cNvSpPr/>
            <p:nvPr/>
          </p:nvSpPr>
          <p:spPr>
            <a:xfrm>
              <a:off x="8956675" y="2678114"/>
              <a:ext cx="14288" cy="71437"/>
            </a:xfrm>
            <a:custGeom>
              <a:avLst/>
              <a:gdLst>
                <a:gd name="T0" fmla="*/ 2147483647 w 30"/>
                <a:gd name="T1" fmla="*/ 0 h 158"/>
                <a:gd name="T2" fmla="*/ 2147483647 w 30"/>
                <a:gd name="T3" fmla="*/ 0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0 h 158"/>
                <a:gd name="T18" fmla="*/ 2147483647 w 30"/>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0"/>
                  </a:moveTo>
                  <a:lnTo>
                    <a:pt x="30" y="0"/>
                  </a:lnTo>
                  <a:lnTo>
                    <a:pt x="0" y="0"/>
                  </a:lnTo>
                  <a:lnTo>
                    <a:pt x="0" y="158"/>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2" name="Freeform 2915"/>
            <p:cNvSpPr/>
            <p:nvPr/>
          </p:nvSpPr>
          <p:spPr>
            <a:xfrm>
              <a:off x="9061450" y="2681289"/>
              <a:ext cx="14288" cy="71437"/>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8"/>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3" name="Freeform 2916"/>
            <p:cNvSpPr/>
            <p:nvPr/>
          </p:nvSpPr>
          <p:spPr>
            <a:xfrm>
              <a:off x="9217025" y="2638426"/>
              <a:ext cx="14288" cy="123825"/>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2"/>
                  </a:moveTo>
                  <a:lnTo>
                    <a:pt x="30" y="2"/>
                  </a:lnTo>
                  <a:lnTo>
                    <a:pt x="0" y="0"/>
                  </a:lnTo>
                  <a:lnTo>
                    <a:pt x="0" y="270"/>
                  </a:lnTo>
                  <a:lnTo>
                    <a:pt x="30" y="272"/>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4" name="Freeform 2917"/>
            <p:cNvSpPr/>
            <p:nvPr/>
          </p:nvSpPr>
          <p:spPr>
            <a:xfrm>
              <a:off x="9164639" y="2686050"/>
              <a:ext cx="14287" cy="71438"/>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6"/>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5" name="Freeform 2918"/>
            <p:cNvSpPr/>
            <p:nvPr/>
          </p:nvSpPr>
          <p:spPr>
            <a:xfrm>
              <a:off x="9269414" y="2692401"/>
              <a:ext cx="14287"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6"/>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6" name="Freeform 2919"/>
            <p:cNvSpPr/>
            <p:nvPr/>
          </p:nvSpPr>
          <p:spPr>
            <a:xfrm>
              <a:off x="9110663" y="2598738"/>
              <a:ext cx="19050" cy="157162"/>
            </a:xfrm>
            <a:custGeom>
              <a:avLst/>
              <a:gdLst>
                <a:gd name="T0" fmla="*/ 2147483647 w 42"/>
                <a:gd name="T1" fmla="*/ 2147483647 h 346"/>
                <a:gd name="T2" fmla="*/ 2147483647 w 42"/>
                <a:gd name="T3" fmla="*/ 2147483647 h 346"/>
                <a:gd name="T4" fmla="*/ 0 w 42"/>
                <a:gd name="T5" fmla="*/ 0 h 346"/>
                <a:gd name="T6" fmla="*/ 0 w 42"/>
                <a:gd name="T7" fmla="*/ 0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2147483647 h 346"/>
                <a:gd name="T18" fmla="*/ 2147483647 w 42"/>
                <a:gd name="T19" fmla="*/ 2147483647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2"/>
                  </a:moveTo>
                  <a:lnTo>
                    <a:pt x="42" y="2"/>
                  </a:lnTo>
                  <a:lnTo>
                    <a:pt x="0" y="0"/>
                  </a:lnTo>
                  <a:lnTo>
                    <a:pt x="0" y="344"/>
                  </a:lnTo>
                  <a:lnTo>
                    <a:pt x="42" y="346"/>
                  </a:lnTo>
                  <a:lnTo>
                    <a:pt x="4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7" name="Freeform 2920"/>
            <p:cNvSpPr/>
            <p:nvPr/>
          </p:nvSpPr>
          <p:spPr>
            <a:xfrm>
              <a:off x="8902700" y="2541588"/>
              <a:ext cx="19050" cy="207962"/>
            </a:xfrm>
            <a:custGeom>
              <a:avLst/>
              <a:gdLst>
                <a:gd name="T0" fmla="*/ 2147483647 w 40"/>
                <a:gd name="T1" fmla="*/ 2147483647 h 460"/>
                <a:gd name="T2" fmla="*/ 2147483647 w 40"/>
                <a:gd name="T3" fmla="*/ 2147483647 h 460"/>
                <a:gd name="T4" fmla="*/ 0 w 40"/>
                <a:gd name="T5" fmla="*/ 0 h 460"/>
                <a:gd name="T6" fmla="*/ 0 w 40"/>
                <a:gd name="T7" fmla="*/ 0 h 460"/>
                <a:gd name="T8" fmla="*/ 0 w 40"/>
                <a:gd name="T9" fmla="*/ 2147483647 h 460"/>
                <a:gd name="T10" fmla="*/ 0 w 40"/>
                <a:gd name="T11" fmla="*/ 2147483647 h 460"/>
                <a:gd name="T12" fmla="*/ 2147483647 w 40"/>
                <a:gd name="T13" fmla="*/ 2147483647 h 460"/>
                <a:gd name="T14" fmla="*/ 2147483647 w 40"/>
                <a:gd name="T15" fmla="*/ 2147483647 h 460"/>
                <a:gd name="T16" fmla="*/ 2147483647 w 40"/>
                <a:gd name="T17" fmla="*/ 2147483647 h 460"/>
                <a:gd name="T18" fmla="*/ 2147483647 w 40"/>
                <a:gd name="T19" fmla="*/ 2147483647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0"/>
                <a:gd name="T32" fmla="*/ 40 w 40"/>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0">
                  <a:moveTo>
                    <a:pt x="40" y="2"/>
                  </a:moveTo>
                  <a:lnTo>
                    <a:pt x="40" y="2"/>
                  </a:lnTo>
                  <a:lnTo>
                    <a:pt x="0" y="0"/>
                  </a:lnTo>
                  <a:lnTo>
                    <a:pt x="0" y="460"/>
                  </a:lnTo>
                  <a:lnTo>
                    <a:pt x="40" y="460"/>
                  </a:lnTo>
                  <a:lnTo>
                    <a:pt x="4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8" name="Freeform 2921"/>
            <p:cNvSpPr/>
            <p:nvPr/>
          </p:nvSpPr>
          <p:spPr>
            <a:xfrm>
              <a:off x="8694738" y="2090739"/>
              <a:ext cx="19050" cy="153987"/>
            </a:xfrm>
            <a:custGeom>
              <a:avLst/>
              <a:gdLst>
                <a:gd name="T0" fmla="*/ 2147483647 w 42"/>
                <a:gd name="T1" fmla="*/ 0 h 344"/>
                <a:gd name="T2" fmla="*/ 2147483647 w 42"/>
                <a:gd name="T3" fmla="*/ 0 h 344"/>
                <a:gd name="T4" fmla="*/ 0 w 42"/>
                <a:gd name="T5" fmla="*/ 0 h 344"/>
                <a:gd name="T6" fmla="*/ 0 w 42"/>
                <a:gd name="T7" fmla="*/ 0 h 344"/>
                <a:gd name="T8" fmla="*/ 0 w 42"/>
                <a:gd name="T9" fmla="*/ 2147483647 h 344"/>
                <a:gd name="T10" fmla="*/ 0 w 42"/>
                <a:gd name="T11" fmla="*/ 2147483647 h 344"/>
                <a:gd name="T12" fmla="*/ 2147483647 w 42"/>
                <a:gd name="T13" fmla="*/ 2147483647 h 344"/>
                <a:gd name="T14" fmla="*/ 2147483647 w 42"/>
                <a:gd name="T15" fmla="*/ 2147483647 h 344"/>
                <a:gd name="T16" fmla="*/ 2147483647 w 42"/>
                <a:gd name="T17" fmla="*/ 0 h 344"/>
                <a:gd name="T18" fmla="*/ 2147483647 w 42"/>
                <a:gd name="T19" fmla="*/ 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4"/>
                <a:gd name="T32" fmla="*/ 42 w 42"/>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4">
                  <a:moveTo>
                    <a:pt x="42" y="0"/>
                  </a:moveTo>
                  <a:lnTo>
                    <a:pt x="42" y="0"/>
                  </a:lnTo>
                  <a:lnTo>
                    <a:pt x="0" y="0"/>
                  </a:lnTo>
                  <a:lnTo>
                    <a:pt x="0" y="344"/>
                  </a:lnTo>
                  <a:lnTo>
                    <a:pt x="42" y="344"/>
                  </a:lnTo>
                  <a:lnTo>
                    <a:pt x="4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89" name="Freeform 2922"/>
            <p:cNvSpPr/>
            <p:nvPr/>
          </p:nvSpPr>
          <p:spPr>
            <a:xfrm>
              <a:off x="8593139" y="2092325"/>
              <a:ext cx="14287" cy="120650"/>
            </a:xfrm>
            <a:custGeom>
              <a:avLst/>
              <a:gdLst>
                <a:gd name="T0" fmla="*/ 2147483647 w 32"/>
                <a:gd name="T1" fmla="*/ 0 h 270"/>
                <a:gd name="T2" fmla="*/ 2147483647 w 32"/>
                <a:gd name="T3" fmla="*/ 0 h 270"/>
                <a:gd name="T4" fmla="*/ 0 w 32"/>
                <a:gd name="T5" fmla="*/ 0 h 270"/>
                <a:gd name="T6" fmla="*/ 0 w 32"/>
                <a:gd name="T7" fmla="*/ 0 h 270"/>
                <a:gd name="T8" fmla="*/ 0 w 32"/>
                <a:gd name="T9" fmla="*/ 2147483647 h 270"/>
                <a:gd name="T10" fmla="*/ 0 w 32"/>
                <a:gd name="T11" fmla="*/ 2147483647 h 270"/>
                <a:gd name="T12" fmla="*/ 2147483647 w 32"/>
                <a:gd name="T13" fmla="*/ 2147483647 h 270"/>
                <a:gd name="T14" fmla="*/ 2147483647 w 32"/>
                <a:gd name="T15" fmla="*/ 2147483647 h 270"/>
                <a:gd name="T16" fmla="*/ 2147483647 w 32"/>
                <a:gd name="T17" fmla="*/ 0 h 270"/>
                <a:gd name="T18" fmla="*/ 2147483647 w 32"/>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0"/>
                <a:gd name="T32" fmla="*/ 32 w 32"/>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0">
                  <a:moveTo>
                    <a:pt x="32" y="0"/>
                  </a:moveTo>
                  <a:lnTo>
                    <a:pt x="32" y="0"/>
                  </a:lnTo>
                  <a:lnTo>
                    <a:pt x="0" y="0"/>
                  </a:lnTo>
                  <a:lnTo>
                    <a:pt x="0" y="270"/>
                  </a:lnTo>
                  <a:lnTo>
                    <a:pt x="32" y="270"/>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0" name="Freeform 2923"/>
            <p:cNvSpPr/>
            <p:nvPr/>
          </p:nvSpPr>
          <p:spPr>
            <a:xfrm>
              <a:off x="8540750" y="2092326"/>
              <a:ext cx="14288" cy="73025"/>
            </a:xfrm>
            <a:custGeom>
              <a:avLst/>
              <a:gdLst>
                <a:gd name="T0" fmla="*/ 2147483647 w 30"/>
                <a:gd name="T1" fmla="*/ 0 h 160"/>
                <a:gd name="T2" fmla="*/ 2147483647 w 30"/>
                <a:gd name="T3" fmla="*/ 0 h 160"/>
                <a:gd name="T4" fmla="*/ 0 w 30"/>
                <a:gd name="T5" fmla="*/ 2147483647 h 160"/>
                <a:gd name="T6" fmla="*/ 0 w 30"/>
                <a:gd name="T7" fmla="*/ 2147483647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0 h 160"/>
                <a:gd name="T18" fmla="*/ 2147483647 w 30"/>
                <a:gd name="T19" fmla="*/ 0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0"/>
                  </a:moveTo>
                  <a:lnTo>
                    <a:pt x="30" y="0"/>
                  </a:lnTo>
                  <a:lnTo>
                    <a:pt x="0" y="2"/>
                  </a:lnTo>
                  <a:lnTo>
                    <a:pt x="0" y="160"/>
                  </a:lnTo>
                  <a:lnTo>
                    <a:pt x="30" y="158"/>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1" name="Freeform 2924"/>
            <p:cNvSpPr/>
            <p:nvPr/>
          </p:nvSpPr>
          <p:spPr>
            <a:xfrm>
              <a:off x="8645525" y="2090739"/>
              <a:ext cx="14288" cy="71437"/>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6"/>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2" name="Freeform 2925"/>
            <p:cNvSpPr/>
            <p:nvPr/>
          </p:nvSpPr>
          <p:spPr>
            <a:xfrm>
              <a:off x="8801100" y="2089150"/>
              <a:ext cx="14288" cy="122238"/>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3" name="Freeform 2926"/>
            <p:cNvSpPr/>
            <p:nvPr/>
          </p:nvSpPr>
          <p:spPr>
            <a:xfrm>
              <a:off x="8748714" y="2089150"/>
              <a:ext cx="14287" cy="71438"/>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8"/>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4" name="Freeform 2927"/>
            <p:cNvSpPr/>
            <p:nvPr/>
          </p:nvSpPr>
          <p:spPr>
            <a:xfrm>
              <a:off x="8853489" y="2090738"/>
              <a:ext cx="14287" cy="69850"/>
            </a:xfrm>
            <a:custGeom>
              <a:avLst/>
              <a:gdLst>
                <a:gd name="T0" fmla="*/ 2147483647 w 30"/>
                <a:gd name="T1" fmla="*/ 0 h 156"/>
                <a:gd name="T2" fmla="*/ 2147483647 w 30"/>
                <a:gd name="T3" fmla="*/ 0 h 156"/>
                <a:gd name="T4" fmla="*/ 0 w 30"/>
                <a:gd name="T5" fmla="*/ 0 h 156"/>
                <a:gd name="T6" fmla="*/ 0 w 30"/>
                <a:gd name="T7" fmla="*/ 0 h 156"/>
                <a:gd name="T8" fmla="*/ 0 w 30"/>
                <a:gd name="T9" fmla="*/ 2147483647 h 156"/>
                <a:gd name="T10" fmla="*/ 0 w 30"/>
                <a:gd name="T11" fmla="*/ 2147483647 h 156"/>
                <a:gd name="T12" fmla="*/ 2147483647 w 30"/>
                <a:gd name="T13" fmla="*/ 2147483647 h 156"/>
                <a:gd name="T14" fmla="*/ 2147483647 w 30"/>
                <a:gd name="T15" fmla="*/ 2147483647 h 156"/>
                <a:gd name="T16" fmla="*/ 2147483647 w 30"/>
                <a:gd name="T17" fmla="*/ 0 h 156"/>
                <a:gd name="T18" fmla="*/ 2147483647 w 30"/>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6"/>
                <a:gd name="T32" fmla="*/ 30 w 30"/>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6">
                  <a:moveTo>
                    <a:pt x="30" y="0"/>
                  </a:moveTo>
                  <a:lnTo>
                    <a:pt x="30" y="0"/>
                  </a:lnTo>
                  <a:lnTo>
                    <a:pt x="0" y="0"/>
                  </a:lnTo>
                  <a:lnTo>
                    <a:pt x="0" y="156"/>
                  </a:lnTo>
                  <a:lnTo>
                    <a:pt x="30" y="156"/>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5" name="Freeform 2928"/>
            <p:cNvSpPr/>
            <p:nvPr/>
          </p:nvSpPr>
          <p:spPr>
            <a:xfrm>
              <a:off x="9009064" y="2092325"/>
              <a:ext cx="14287" cy="122238"/>
            </a:xfrm>
            <a:custGeom>
              <a:avLst/>
              <a:gdLst>
                <a:gd name="T0" fmla="*/ 2147483647 w 30"/>
                <a:gd name="T1" fmla="*/ 0 h 270"/>
                <a:gd name="T2" fmla="*/ 2147483647 w 30"/>
                <a:gd name="T3" fmla="*/ 0 h 270"/>
                <a:gd name="T4" fmla="*/ 0 w 30"/>
                <a:gd name="T5" fmla="*/ 0 h 270"/>
                <a:gd name="T6" fmla="*/ 0 w 30"/>
                <a:gd name="T7" fmla="*/ 0 h 270"/>
                <a:gd name="T8" fmla="*/ 0 w 30"/>
                <a:gd name="T9" fmla="*/ 2147483647 h 270"/>
                <a:gd name="T10" fmla="*/ 0 w 30"/>
                <a:gd name="T11" fmla="*/ 2147483647 h 270"/>
                <a:gd name="T12" fmla="*/ 2147483647 w 30"/>
                <a:gd name="T13" fmla="*/ 2147483647 h 270"/>
                <a:gd name="T14" fmla="*/ 2147483647 w 30"/>
                <a:gd name="T15" fmla="*/ 2147483647 h 270"/>
                <a:gd name="T16" fmla="*/ 2147483647 w 30"/>
                <a:gd name="T17" fmla="*/ 0 h 270"/>
                <a:gd name="T18" fmla="*/ 2147483647 w 30"/>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0"/>
                <a:gd name="T32" fmla="*/ 30 w 30"/>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0">
                  <a:moveTo>
                    <a:pt x="30" y="0"/>
                  </a:moveTo>
                  <a:lnTo>
                    <a:pt x="30" y="0"/>
                  </a:lnTo>
                  <a:lnTo>
                    <a:pt x="0" y="0"/>
                  </a:lnTo>
                  <a:lnTo>
                    <a:pt x="0" y="270"/>
                  </a:lnTo>
                  <a:lnTo>
                    <a:pt x="30" y="270"/>
                  </a:lnTo>
                  <a:lnTo>
                    <a:pt x="3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6" name="Freeform 2929"/>
            <p:cNvSpPr/>
            <p:nvPr/>
          </p:nvSpPr>
          <p:spPr>
            <a:xfrm>
              <a:off x="8956675" y="2090739"/>
              <a:ext cx="14288" cy="71437"/>
            </a:xfrm>
            <a:custGeom>
              <a:avLst/>
              <a:gdLst>
                <a:gd name="T0" fmla="*/ 2147483647 w 30"/>
                <a:gd name="T1" fmla="*/ 2147483647 h 158"/>
                <a:gd name="T2" fmla="*/ 2147483647 w 30"/>
                <a:gd name="T3" fmla="*/ 2147483647 h 158"/>
                <a:gd name="T4" fmla="*/ 0 w 30"/>
                <a:gd name="T5" fmla="*/ 0 h 158"/>
                <a:gd name="T6" fmla="*/ 0 w 30"/>
                <a:gd name="T7" fmla="*/ 0 h 158"/>
                <a:gd name="T8" fmla="*/ 0 w 30"/>
                <a:gd name="T9" fmla="*/ 2147483647 h 158"/>
                <a:gd name="T10" fmla="*/ 0 w 30"/>
                <a:gd name="T11" fmla="*/ 2147483647 h 158"/>
                <a:gd name="T12" fmla="*/ 2147483647 w 30"/>
                <a:gd name="T13" fmla="*/ 2147483647 h 158"/>
                <a:gd name="T14" fmla="*/ 2147483647 w 30"/>
                <a:gd name="T15" fmla="*/ 2147483647 h 158"/>
                <a:gd name="T16" fmla="*/ 2147483647 w 30"/>
                <a:gd name="T17" fmla="*/ 2147483647 h 158"/>
                <a:gd name="T18" fmla="*/ 2147483647 w 30"/>
                <a:gd name="T19" fmla="*/ 2147483647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8"/>
                <a:gd name="T32" fmla="*/ 30 w 30"/>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8">
                  <a:moveTo>
                    <a:pt x="30" y="2"/>
                  </a:moveTo>
                  <a:lnTo>
                    <a:pt x="30" y="2"/>
                  </a:lnTo>
                  <a:lnTo>
                    <a:pt x="0" y="0"/>
                  </a:lnTo>
                  <a:lnTo>
                    <a:pt x="0" y="158"/>
                  </a:lnTo>
                  <a:lnTo>
                    <a:pt x="30" y="158"/>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7" name="Freeform 2930"/>
            <p:cNvSpPr/>
            <p:nvPr/>
          </p:nvSpPr>
          <p:spPr>
            <a:xfrm>
              <a:off x="9061450" y="2093914"/>
              <a:ext cx="14288" cy="71437"/>
            </a:xfrm>
            <a:custGeom>
              <a:avLst/>
              <a:gdLst>
                <a:gd name="T0" fmla="*/ 2147483647 w 32"/>
                <a:gd name="T1" fmla="*/ 0 h 158"/>
                <a:gd name="T2" fmla="*/ 2147483647 w 32"/>
                <a:gd name="T3" fmla="*/ 0 h 158"/>
                <a:gd name="T4" fmla="*/ 0 w 32"/>
                <a:gd name="T5" fmla="*/ 0 h 158"/>
                <a:gd name="T6" fmla="*/ 0 w 32"/>
                <a:gd name="T7" fmla="*/ 0 h 158"/>
                <a:gd name="T8" fmla="*/ 0 w 32"/>
                <a:gd name="T9" fmla="*/ 2147483647 h 158"/>
                <a:gd name="T10" fmla="*/ 0 w 32"/>
                <a:gd name="T11" fmla="*/ 2147483647 h 158"/>
                <a:gd name="T12" fmla="*/ 2147483647 w 32"/>
                <a:gd name="T13" fmla="*/ 2147483647 h 158"/>
                <a:gd name="T14" fmla="*/ 2147483647 w 32"/>
                <a:gd name="T15" fmla="*/ 2147483647 h 158"/>
                <a:gd name="T16" fmla="*/ 2147483647 w 32"/>
                <a:gd name="T17" fmla="*/ 0 h 158"/>
                <a:gd name="T18" fmla="*/ 2147483647 w 32"/>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8"/>
                <a:gd name="T32" fmla="*/ 32 w 32"/>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8">
                  <a:moveTo>
                    <a:pt x="32" y="0"/>
                  </a:moveTo>
                  <a:lnTo>
                    <a:pt x="32" y="0"/>
                  </a:lnTo>
                  <a:lnTo>
                    <a:pt x="0" y="0"/>
                  </a:lnTo>
                  <a:lnTo>
                    <a:pt x="0" y="156"/>
                  </a:lnTo>
                  <a:lnTo>
                    <a:pt x="32" y="158"/>
                  </a:lnTo>
                  <a:lnTo>
                    <a:pt x="3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8" name="Freeform 2931"/>
            <p:cNvSpPr/>
            <p:nvPr/>
          </p:nvSpPr>
          <p:spPr>
            <a:xfrm>
              <a:off x="9217025" y="2101850"/>
              <a:ext cx="14288" cy="122238"/>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2"/>
                  </a:moveTo>
                  <a:lnTo>
                    <a:pt x="30" y="2"/>
                  </a:lnTo>
                  <a:lnTo>
                    <a:pt x="0" y="0"/>
                  </a:lnTo>
                  <a:lnTo>
                    <a:pt x="0" y="270"/>
                  </a:lnTo>
                  <a:lnTo>
                    <a:pt x="30" y="272"/>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699" name="Freeform 2932"/>
            <p:cNvSpPr/>
            <p:nvPr/>
          </p:nvSpPr>
          <p:spPr>
            <a:xfrm>
              <a:off x="9164639" y="2098676"/>
              <a:ext cx="14287" cy="73025"/>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8"/>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0" name="Freeform 2933"/>
            <p:cNvSpPr/>
            <p:nvPr/>
          </p:nvSpPr>
          <p:spPr>
            <a:xfrm>
              <a:off x="9269414" y="2105026"/>
              <a:ext cx="14287"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8"/>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1" name="Freeform 2934"/>
            <p:cNvSpPr/>
            <p:nvPr/>
          </p:nvSpPr>
          <p:spPr>
            <a:xfrm>
              <a:off x="9110663" y="2097089"/>
              <a:ext cx="19050" cy="155575"/>
            </a:xfrm>
            <a:custGeom>
              <a:avLst/>
              <a:gdLst>
                <a:gd name="T0" fmla="*/ 2147483647 w 42"/>
                <a:gd name="T1" fmla="*/ 2147483647 h 346"/>
                <a:gd name="T2" fmla="*/ 2147483647 w 42"/>
                <a:gd name="T3" fmla="*/ 2147483647 h 346"/>
                <a:gd name="T4" fmla="*/ 0 w 42"/>
                <a:gd name="T5" fmla="*/ 0 h 346"/>
                <a:gd name="T6" fmla="*/ 0 w 42"/>
                <a:gd name="T7" fmla="*/ 0 h 346"/>
                <a:gd name="T8" fmla="*/ 0 w 42"/>
                <a:gd name="T9" fmla="*/ 2147483647 h 346"/>
                <a:gd name="T10" fmla="*/ 0 w 42"/>
                <a:gd name="T11" fmla="*/ 2147483647 h 346"/>
                <a:gd name="T12" fmla="*/ 2147483647 w 42"/>
                <a:gd name="T13" fmla="*/ 2147483647 h 346"/>
                <a:gd name="T14" fmla="*/ 2147483647 w 42"/>
                <a:gd name="T15" fmla="*/ 2147483647 h 346"/>
                <a:gd name="T16" fmla="*/ 2147483647 w 42"/>
                <a:gd name="T17" fmla="*/ 2147483647 h 346"/>
                <a:gd name="T18" fmla="*/ 2147483647 w 42"/>
                <a:gd name="T19" fmla="*/ 2147483647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6"/>
                <a:gd name="T32" fmla="*/ 42 w 42"/>
                <a:gd name="T33" fmla="*/ 346 h 3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6">
                  <a:moveTo>
                    <a:pt x="42" y="2"/>
                  </a:moveTo>
                  <a:lnTo>
                    <a:pt x="42" y="2"/>
                  </a:lnTo>
                  <a:lnTo>
                    <a:pt x="0" y="0"/>
                  </a:lnTo>
                  <a:lnTo>
                    <a:pt x="0" y="344"/>
                  </a:lnTo>
                  <a:lnTo>
                    <a:pt x="42" y="346"/>
                  </a:lnTo>
                  <a:lnTo>
                    <a:pt x="4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2" name="Freeform 2935"/>
            <p:cNvSpPr/>
            <p:nvPr/>
          </p:nvSpPr>
          <p:spPr>
            <a:xfrm>
              <a:off x="8902700" y="2090739"/>
              <a:ext cx="19050" cy="206375"/>
            </a:xfrm>
            <a:custGeom>
              <a:avLst/>
              <a:gdLst>
                <a:gd name="T0" fmla="*/ 2147483647 w 40"/>
                <a:gd name="T1" fmla="*/ 0 h 460"/>
                <a:gd name="T2" fmla="*/ 2147483647 w 40"/>
                <a:gd name="T3" fmla="*/ 0 h 460"/>
                <a:gd name="T4" fmla="*/ 0 w 40"/>
                <a:gd name="T5" fmla="*/ 0 h 460"/>
                <a:gd name="T6" fmla="*/ 0 w 40"/>
                <a:gd name="T7" fmla="*/ 0 h 460"/>
                <a:gd name="T8" fmla="*/ 0 w 40"/>
                <a:gd name="T9" fmla="*/ 2147483647 h 460"/>
                <a:gd name="T10" fmla="*/ 0 w 40"/>
                <a:gd name="T11" fmla="*/ 2147483647 h 460"/>
                <a:gd name="T12" fmla="*/ 2147483647 w 40"/>
                <a:gd name="T13" fmla="*/ 2147483647 h 460"/>
                <a:gd name="T14" fmla="*/ 2147483647 w 40"/>
                <a:gd name="T15" fmla="*/ 2147483647 h 460"/>
                <a:gd name="T16" fmla="*/ 2147483647 w 40"/>
                <a:gd name="T17" fmla="*/ 0 h 460"/>
                <a:gd name="T18" fmla="*/ 2147483647 w 40"/>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0"/>
                <a:gd name="T32" fmla="*/ 40 w 40"/>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0">
                  <a:moveTo>
                    <a:pt x="40" y="0"/>
                  </a:moveTo>
                  <a:lnTo>
                    <a:pt x="40" y="0"/>
                  </a:lnTo>
                  <a:lnTo>
                    <a:pt x="0" y="0"/>
                  </a:lnTo>
                  <a:lnTo>
                    <a:pt x="0" y="458"/>
                  </a:lnTo>
                  <a:lnTo>
                    <a:pt x="40" y="460"/>
                  </a:lnTo>
                  <a:lnTo>
                    <a:pt x="4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4" name="Freeform 2937"/>
            <p:cNvSpPr/>
            <p:nvPr/>
          </p:nvSpPr>
          <p:spPr>
            <a:xfrm>
              <a:off x="10152063" y="2235200"/>
              <a:ext cx="17462" cy="661988"/>
            </a:xfrm>
            <a:custGeom>
              <a:avLst/>
              <a:gdLst>
                <a:gd name="T0" fmla="*/ 2147483647 w 40"/>
                <a:gd name="T1" fmla="*/ 2147483647 h 1468"/>
                <a:gd name="T2" fmla="*/ 2147483647 w 40"/>
                <a:gd name="T3" fmla="*/ 2147483647 h 1468"/>
                <a:gd name="T4" fmla="*/ 0 w 40"/>
                <a:gd name="T5" fmla="*/ 0 h 1468"/>
                <a:gd name="T6" fmla="*/ 0 w 40"/>
                <a:gd name="T7" fmla="*/ 0 h 1468"/>
                <a:gd name="T8" fmla="*/ 0 w 40"/>
                <a:gd name="T9" fmla="*/ 2147483647 h 1468"/>
                <a:gd name="T10" fmla="*/ 0 w 40"/>
                <a:gd name="T11" fmla="*/ 2147483647 h 1468"/>
                <a:gd name="T12" fmla="*/ 2147483647 w 40"/>
                <a:gd name="T13" fmla="*/ 2147483647 h 1468"/>
                <a:gd name="T14" fmla="*/ 2147483647 w 40"/>
                <a:gd name="T15" fmla="*/ 2147483647 h 1468"/>
                <a:gd name="T16" fmla="*/ 2147483647 w 40"/>
                <a:gd name="T17" fmla="*/ 2147483647 h 1468"/>
                <a:gd name="T18" fmla="*/ 2147483647 w 40"/>
                <a:gd name="T19" fmla="*/ 2147483647 h 14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468"/>
                <a:gd name="T32" fmla="*/ 40 w 40"/>
                <a:gd name="T33" fmla="*/ 1468 h 14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468">
                  <a:moveTo>
                    <a:pt x="40" y="8"/>
                  </a:moveTo>
                  <a:lnTo>
                    <a:pt x="40" y="8"/>
                  </a:lnTo>
                  <a:lnTo>
                    <a:pt x="0" y="0"/>
                  </a:lnTo>
                  <a:lnTo>
                    <a:pt x="0" y="1458"/>
                  </a:lnTo>
                  <a:lnTo>
                    <a:pt x="40" y="1468"/>
                  </a:lnTo>
                  <a:lnTo>
                    <a:pt x="4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5" name="Freeform 2938"/>
            <p:cNvSpPr/>
            <p:nvPr/>
          </p:nvSpPr>
          <p:spPr>
            <a:xfrm>
              <a:off x="9526588" y="2632076"/>
              <a:ext cx="19050" cy="157163"/>
            </a:xfrm>
            <a:custGeom>
              <a:avLst/>
              <a:gdLst>
                <a:gd name="T0" fmla="*/ 2147483647 w 42"/>
                <a:gd name="T1" fmla="*/ 2147483647 h 350"/>
                <a:gd name="T2" fmla="*/ 2147483647 w 42"/>
                <a:gd name="T3" fmla="*/ 2147483647 h 350"/>
                <a:gd name="T4" fmla="*/ 0 w 42"/>
                <a:gd name="T5" fmla="*/ 0 h 350"/>
                <a:gd name="T6" fmla="*/ 0 w 42"/>
                <a:gd name="T7" fmla="*/ 0 h 350"/>
                <a:gd name="T8" fmla="*/ 0 w 42"/>
                <a:gd name="T9" fmla="*/ 2147483647 h 350"/>
                <a:gd name="T10" fmla="*/ 0 w 42"/>
                <a:gd name="T11" fmla="*/ 2147483647 h 350"/>
                <a:gd name="T12" fmla="*/ 2147483647 w 42"/>
                <a:gd name="T13" fmla="*/ 2147483647 h 350"/>
                <a:gd name="T14" fmla="*/ 2147483647 w 42"/>
                <a:gd name="T15" fmla="*/ 2147483647 h 350"/>
                <a:gd name="T16" fmla="*/ 2147483647 w 42"/>
                <a:gd name="T17" fmla="*/ 2147483647 h 350"/>
                <a:gd name="T18" fmla="*/ 2147483647 w 42"/>
                <a:gd name="T19" fmla="*/ 2147483647 h 3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0"/>
                <a:gd name="T32" fmla="*/ 42 w 42"/>
                <a:gd name="T33" fmla="*/ 350 h 3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0">
                  <a:moveTo>
                    <a:pt x="42" y="4"/>
                  </a:moveTo>
                  <a:lnTo>
                    <a:pt x="42" y="4"/>
                  </a:lnTo>
                  <a:lnTo>
                    <a:pt x="0" y="0"/>
                  </a:lnTo>
                  <a:lnTo>
                    <a:pt x="0" y="344"/>
                  </a:lnTo>
                  <a:lnTo>
                    <a:pt x="42" y="350"/>
                  </a:lnTo>
                  <a:lnTo>
                    <a:pt x="4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6" name="Freeform 2939"/>
            <p:cNvSpPr/>
            <p:nvPr/>
          </p:nvSpPr>
          <p:spPr>
            <a:xfrm>
              <a:off x="9424989" y="2654301"/>
              <a:ext cx="14287" cy="123825"/>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2"/>
                  </a:moveTo>
                  <a:lnTo>
                    <a:pt x="30" y="2"/>
                  </a:lnTo>
                  <a:lnTo>
                    <a:pt x="0" y="0"/>
                  </a:lnTo>
                  <a:lnTo>
                    <a:pt x="0" y="270"/>
                  </a:lnTo>
                  <a:lnTo>
                    <a:pt x="30" y="272"/>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7" name="Freeform 2940"/>
            <p:cNvSpPr/>
            <p:nvPr/>
          </p:nvSpPr>
          <p:spPr>
            <a:xfrm>
              <a:off x="9374188" y="2700339"/>
              <a:ext cx="12700"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6"/>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8" name="Freeform 2941"/>
            <p:cNvSpPr/>
            <p:nvPr/>
          </p:nvSpPr>
          <p:spPr>
            <a:xfrm>
              <a:off x="9477375" y="2711450"/>
              <a:ext cx="14288" cy="71438"/>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6"/>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09" name="Freeform 2942"/>
            <p:cNvSpPr/>
            <p:nvPr/>
          </p:nvSpPr>
          <p:spPr>
            <a:xfrm>
              <a:off x="9632950" y="2678114"/>
              <a:ext cx="14288" cy="123825"/>
            </a:xfrm>
            <a:custGeom>
              <a:avLst/>
              <a:gdLst>
                <a:gd name="T0" fmla="*/ 2147483647 w 32"/>
                <a:gd name="T1" fmla="*/ 2147483647 h 274"/>
                <a:gd name="T2" fmla="*/ 2147483647 w 32"/>
                <a:gd name="T3" fmla="*/ 2147483647 h 274"/>
                <a:gd name="T4" fmla="*/ 0 w 32"/>
                <a:gd name="T5" fmla="*/ 0 h 274"/>
                <a:gd name="T6" fmla="*/ 0 w 32"/>
                <a:gd name="T7" fmla="*/ 0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2147483647 h 274"/>
                <a:gd name="T18" fmla="*/ 2147483647 w 32"/>
                <a:gd name="T19" fmla="*/ 2147483647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4"/>
                  </a:moveTo>
                  <a:lnTo>
                    <a:pt x="32" y="4"/>
                  </a:lnTo>
                  <a:lnTo>
                    <a:pt x="0" y="0"/>
                  </a:lnTo>
                  <a:lnTo>
                    <a:pt x="0" y="268"/>
                  </a:lnTo>
                  <a:lnTo>
                    <a:pt x="32" y="274"/>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0" name="Freeform 2943"/>
            <p:cNvSpPr/>
            <p:nvPr/>
          </p:nvSpPr>
          <p:spPr>
            <a:xfrm>
              <a:off x="9580564" y="2722564"/>
              <a:ext cx="14287" cy="73025"/>
            </a:xfrm>
            <a:custGeom>
              <a:avLst/>
              <a:gdLst>
                <a:gd name="T0" fmla="*/ 2147483647 w 32"/>
                <a:gd name="T1" fmla="*/ 2147483647 h 162"/>
                <a:gd name="T2" fmla="*/ 2147483647 w 32"/>
                <a:gd name="T3" fmla="*/ 2147483647 h 162"/>
                <a:gd name="T4" fmla="*/ 0 w 32"/>
                <a:gd name="T5" fmla="*/ 0 h 162"/>
                <a:gd name="T6" fmla="*/ 0 w 32"/>
                <a:gd name="T7" fmla="*/ 0 h 162"/>
                <a:gd name="T8" fmla="*/ 0 w 32"/>
                <a:gd name="T9" fmla="*/ 2147483647 h 162"/>
                <a:gd name="T10" fmla="*/ 0 w 32"/>
                <a:gd name="T11" fmla="*/ 2147483647 h 162"/>
                <a:gd name="T12" fmla="*/ 2147483647 w 32"/>
                <a:gd name="T13" fmla="*/ 2147483647 h 162"/>
                <a:gd name="T14" fmla="*/ 2147483647 w 32"/>
                <a:gd name="T15" fmla="*/ 2147483647 h 162"/>
                <a:gd name="T16" fmla="*/ 2147483647 w 32"/>
                <a:gd name="T17" fmla="*/ 2147483647 h 162"/>
                <a:gd name="T18" fmla="*/ 2147483647 w 32"/>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2"/>
                <a:gd name="T32" fmla="*/ 32 w 32"/>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2">
                  <a:moveTo>
                    <a:pt x="32" y="4"/>
                  </a:moveTo>
                  <a:lnTo>
                    <a:pt x="32" y="4"/>
                  </a:lnTo>
                  <a:lnTo>
                    <a:pt x="0" y="0"/>
                  </a:lnTo>
                  <a:lnTo>
                    <a:pt x="0" y="158"/>
                  </a:lnTo>
                  <a:lnTo>
                    <a:pt x="32" y="162"/>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1" name="Freeform 2944"/>
            <p:cNvSpPr/>
            <p:nvPr/>
          </p:nvSpPr>
          <p:spPr>
            <a:xfrm>
              <a:off x="9685339" y="2736850"/>
              <a:ext cx="14287" cy="71438"/>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4"/>
                  </a:moveTo>
                  <a:lnTo>
                    <a:pt x="30" y="4"/>
                  </a:lnTo>
                  <a:lnTo>
                    <a:pt x="0" y="0"/>
                  </a:lnTo>
                  <a:lnTo>
                    <a:pt x="0" y="156"/>
                  </a:lnTo>
                  <a:lnTo>
                    <a:pt x="30" y="160"/>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2" name="Freeform 2945"/>
            <p:cNvSpPr/>
            <p:nvPr/>
          </p:nvSpPr>
          <p:spPr>
            <a:xfrm>
              <a:off x="9842500" y="2709864"/>
              <a:ext cx="12700" cy="123825"/>
            </a:xfrm>
            <a:custGeom>
              <a:avLst/>
              <a:gdLst>
                <a:gd name="T0" fmla="*/ 2147483647 w 30"/>
                <a:gd name="T1" fmla="*/ 2147483647 h 276"/>
                <a:gd name="T2" fmla="*/ 2147483647 w 30"/>
                <a:gd name="T3" fmla="*/ 2147483647 h 276"/>
                <a:gd name="T4" fmla="*/ 0 w 30"/>
                <a:gd name="T5" fmla="*/ 0 h 276"/>
                <a:gd name="T6" fmla="*/ 0 w 30"/>
                <a:gd name="T7" fmla="*/ 0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2147483647 h 276"/>
                <a:gd name="T18" fmla="*/ 2147483647 w 30"/>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6"/>
                  </a:moveTo>
                  <a:lnTo>
                    <a:pt x="30" y="6"/>
                  </a:lnTo>
                  <a:lnTo>
                    <a:pt x="0" y="0"/>
                  </a:lnTo>
                  <a:lnTo>
                    <a:pt x="0" y="270"/>
                  </a:lnTo>
                  <a:lnTo>
                    <a:pt x="30" y="276"/>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3" name="Freeform 2946"/>
            <p:cNvSpPr/>
            <p:nvPr/>
          </p:nvSpPr>
          <p:spPr>
            <a:xfrm>
              <a:off x="9790113" y="2751139"/>
              <a:ext cx="12700"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4"/>
                  </a:moveTo>
                  <a:lnTo>
                    <a:pt x="30" y="4"/>
                  </a:lnTo>
                  <a:lnTo>
                    <a:pt x="0" y="0"/>
                  </a:lnTo>
                  <a:lnTo>
                    <a:pt x="0" y="156"/>
                  </a:lnTo>
                  <a:lnTo>
                    <a:pt x="30" y="16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4" name="Freeform 2947"/>
            <p:cNvSpPr/>
            <p:nvPr/>
          </p:nvSpPr>
          <p:spPr>
            <a:xfrm>
              <a:off x="9893300" y="2768601"/>
              <a:ext cx="14288" cy="74613"/>
            </a:xfrm>
            <a:custGeom>
              <a:avLst/>
              <a:gdLst>
                <a:gd name="T0" fmla="*/ 2147483647 w 32"/>
                <a:gd name="T1" fmla="*/ 2147483647 h 164"/>
                <a:gd name="T2" fmla="*/ 2147483647 w 32"/>
                <a:gd name="T3" fmla="*/ 2147483647 h 164"/>
                <a:gd name="T4" fmla="*/ 0 w 32"/>
                <a:gd name="T5" fmla="*/ 0 h 164"/>
                <a:gd name="T6" fmla="*/ 0 w 32"/>
                <a:gd name="T7" fmla="*/ 0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2147483647 h 164"/>
                <a:gd name="T18" fmla="*/ 2147483647 w 32"/>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6"/>
                  </a:moveTo>
                  <a:lnTo>
                    <a:pt x="32" y="6"/>
                  </a:lnTo>
                  <a:lnTo>
                    <a:pt x="0" y="0"/>
                  </a:lnTo>
                  <a:lnTo>
                    <a:pt x="0" y="158"/>
                  </a:lnTo>
                  <a:lnTo>
                    <a:pt x="32" y="164"/>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5" name="Freeform 2948"/>
            <p:cNvSpPr/>
            <p:nvPr/>
          </p:nvSpPr>
          <p:spPr>
            <a:xfrm>
              <a:off x="10048875" y="2747963"/>
              <a:ext cx="14288" cy="125412"/>
            </a:xfrm>
            <a:custGeom>
              <a:avLst/>
              <a:gdLst>
                <a:gd name="T0" fmla="*/ 2147483647 w 32"/>
                <a:gd name="T1" fmla="*/ 2147483647 h 278"/>
                <a:gd name="T2" fmla="*/ 2147483647 w 32"/>
                <a:gd name="T3" fmla="*/ 2147483647 h 278"/>
                <a:gd name="T4" fmla="*/ 0 w 32"/>
                <a:gd name="T5" fmla="*/ 0 h 278"/>
                <a:gd name="T6" fmla="*/ 0 w 32"/>
                <a:gd name="T7" fmla="*/ 0 h 278"/>
                <a:gd name="T8" fmla="*/ 0 w 32"/>
                <a:gd name="T9" fmla="*/ 2147483647 h 278"/>
                <a:gd name="T10" fmla="*/ 0 w 32"/>
                <a:gd name="T11" fmla="*/ 2147483647 h 278"/>
                <a:gd name="T12" fmla="*/ 2147483647 w 32"/>
                <a:gd name="T13" fmla="*/ 2147483647 h 278"/>
                <a:gd name="T14" fmla="*/ 2147483647 w 32"/>
                <a:gd name="T15" fmla="*/ 2147483647 h 278"/>
                <a:gd name="T16" fmla="*/ 2147483647 w 32"/>
                <a:gd name="T17" fmla="*/ 2147483647 h 278"/>
                <a:gd name="T18" fmla="*/ 2147483647 w 32"/>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8"/>
                <a:gd name="T32" fmla="*/ 32 w 32"/>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8">
                  <a:moveTo>
                    <a:pt x="32" y="8"/>
                  </a:moveTo>
                  <a:lnTo>
                    <a:pt x="32" y="8"/>
                  </a:lnTo>
                  <a:lnTo>
                    <a:pt x="0" y="0"/>
                  </a:lnTo>
                  <a:lnTo>
                    <a:pt x="0" y="270"/>
                  </a:lnTo>
                  <a:lnTo>
                    <a:pt x="32" y="278"/>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6" name="Freeform 2949"/>
            <p:cNvSpPr/>
            <p:nvPr/>
          </p:nvSpPr>
          <p:spPr>
            <a:xfrm>
              <a:off x="9998075" y="2789239"/>
              <a:ext cx="12700" cy="73025"/>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8"/>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7" name="Freeform 2950"/>
            <p:cNvSpPr/>
            <p:nvPr/>
          </p:nvSpPr>
          <p:spPr>
            <a:xfrm>
              <a:off x="10101264" y="2809876"/>
              <a:ext cx="14287" cy="74613"/>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8"/>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8" name="Freeform 2951"/>
            <p:cNvSpPr/>
            <p:nvPr/>
          </p:nvSpPr>
          <p:spPr>
            <a:xfrm>
              <a:off x="9942513" y="2693988"/>
              <a:ext cx="19050" cy="158750"/>
            </a:xfrm>
            <a:custGeom>
              <a:avLst/>
              <a:gdLst>
                <a:gd name="T0" fmla="*/ 2147483647 w 42"/>
                <a:gd name="T1" fmla="*/ 2147483647 h 352"/>
                <a:gd name="T2" fmla="*/ 2147483647 w 42"/>
                <a:gd name="T3" fmla="*/ 2147483647 h 352"/>
                <a:gd name="T4" fmla="*/ 0 w 42"/>
                <a:gd name="T5" fmla="*/ 0 h 352"/>
                <a:gd name="T6" fmla="*/ 0 w 42"/>
                <a:gd name="T7" fmla="*/ 0 h 352"/>
                <a:gd name="T8" fmla="*/ 0 w 42"/>
                <a:gd name="T9" fmla="*/ 2147483647 h 352"/>
                <a:gd name="T10" fmla="*/ 0 w 42"/>
                <a:gd name="T11" fmla="*/ 2147483647 h 352"/>
                <a:gd name="T12" fmla="*/ 2147483647 w 42"/>
                <a:gd name="T13" fmla="*/ 2147483647 h 352"/>
                <a:gd name="T14" fmla="*/ 2147483647 w 42"/>
                <a:gd name="T15" fmla="*/ 2147483647 h 352"/>
                <a:gd name="T16" fmla="*/ 2147483647 w 42"/>
                <a:gd name="T17" fmla="*/ 2147483647 h 352"/>
                <a:gd name="T18" fmla="*/ 2147483647 w 42"/>
                <a:gd name="T19" fmla="*/ 2147483647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2"/>
                <a:gd name="T32" fmla="*/ 42 w 4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2">
                  <a:moveTo>
                    <a:pt x="42" y="8"/>
                  </a:moveTo>
                  <a:lnTo>
                    <a:pt x="42" y="8"/>
                  </a:lnTo>
                  <a:lnTo>
                    <a:pt x="0" y="0"/>
                  </a:lnTo>
                  <a:lnTo>
                    <a:pt x="0" y="344"/>
                  </a:lnTo>
                  <a:lnTo>
                    <a:pt x="42" y="352"/>
                  </a:lnTo>
                  <a:lnTo>
                    <a:pt x="4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19" name="Freeform 2952"/>
            <p:cNvSpPr/>
            <p:nvPr/>
          </p:nvSpPr>
          <p:spPr>
            <a:xfrm>
              <a:off x="9736138" y="2606675"/>
              <a:ext cx="17462" cy="209550"/>
            </a:xfrm>
            <a:custGeom>
              <a:avLst/>
              <a:gdLst>
                <a:gd name="T0" fmla="*/ 2147483647 w 40"/>
                <a:gd name="T1" fmla="*/ 2147483647 h 464"/>
                <a:gd name="T2" fmla="*/ 2147483647 w 40"/>
                <a:gd name="T3" fmla="*/ 2147483647 h 464"/>
                <a:gd name="T4" fmla="*/ 0 w 40"/>
                <a:gd name="T5" fmla="*/ 0 h 464"/>
                <a:gd name="T6" fmla="*/ 0 w 40"/>
                <a:gd name="T7" fmla="*/ 0 h 464"/>
                <a:gd name="T8" fmla="*/ 0 w 40"/>
                <a:gd name="T9" fmla="*/ 2147483647 h 464"/>
                <a:gd name="T10" fmla="*/ 0 w 40"/>
                <a:gd name="T11" fmla="*/ 2147483647 h 464"/>
                <a:gd name="T12" fmla="*/ 2147483647 w 40"/>
                <a:gd name="T13" fmla="*/ 2147483647 h 464"/>
                <a:gd name="T14" fmla="*/ 2147483647 w 40"/>
                <a:gd name="T15" fmla="*/ 2147483647 h 464"/>
                <a:gd name="T16" fmla="*/ 2147483647 w 40"/>
                <a:gd name="T17" fmla="*/ 2147483647 h 464"/>
                <a:gd name="T18" fmla="*/ 2147483647 w 40"/>
                <a:gd name="T19" fmla="*/ 2147483647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4"/>
                <a:gd name="T32" fmla="*/ 40 w 40"/>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6"/>
                  </a:moveTo>
                  <a:lnTo>
                    <a:pt x="40" y="6"/>
                  </a:lnTo>
                  <a:lnTo>
                    <a:pt x="0" y="0"/>
                  </a:lnTo>
                  <a:lnTo>
                    <a:pt x="0" y="458"/>
                  </a:lnTo>
                  <a:lnTo>
                    <a:pt x="40" y="464"/>
                  </a:lnTo>
                  <a:lnTo>
                    <a:pt x="4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0" name="Freeform 2953"/>
            <p:cNvSpPr/>
            <p:nvPr/>
          </p:nvSpPr>
          <p:spPr>
            <a:xfrm>
              <a:off x="9526588" y="2128838"/>
              <a:ext cx="19050" cy="157162"/>
            </a:xfrm>
            <a:custGeom>
              <a:avLst/>
              <a:gdLst>
                <a:gd name="T0" fmla="*/ 2147483647 w 42"/>
                <a:gd name="T1" fmla="*/ 2147483647 h 348"/>
                <a:gd name="T2" fmla="*/ 2147483647 w 42"/>
                <a:gd name="T3" fmla="*/ 2147483647 h 348"/>
                <a:gd name="T4" fmla="*/ 0 w 42"/>
                <a:gd name="T5" fmla="*/ 0 h 348"/>
                <a:gd name="T6" fmla="*/ 0 w 42"/>
                <a:gd name="T7" fmla="*/ 0 h 348"/>
                <a:gd name="T8" fmla="*/ 0 w 42"/>
                <a:gd name="T9" fmla="*/ 2147483647 h 348"/>
                <a:gd name="T10" fmla="*/ 0 w 42"/>
                <a:gd name="T11" fmla="*/ 2147483647 h 348"/>
                <a:gd name="T12" fmla="*/ 2147483647 w 42"/>
                <a:gd name="T13" fmla="*/ 2147483647 h 348"/>
                <a:gd name="T14" fmla="*/ 2147483647 w 42"/>
                <a:gd name="T15" fmla="*/ 2147483647 h 348"/>
                <a:gd name="T16" fmla="*/ 2147483647 w 42"/>
                <a:gd name="T17" fmla="*/ 2147483647 h 348"/>
                <a:gd name="T18" fmla="*/ 2147483647 w 42"/>
                <a:gd name="T19" fmla="*/ 2147483647 h 3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48"/>
                <a:gd name="T32" fmla="*/ 42 w 42"/>
                <a:gd name="T33" fmla="*/ 348 h 3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48">
                  <a:moveTo>
                    <a:pt x="42" y="4"/>
                  </a:moveTo>
                  <a:lnTo>
                    <a:pt x="42" y="4"/>
                  </a:lnTo>
                  <a:lnTo>
                    <a:pt x="0" y="0"/>
                  </a:lnTo>
                  <a:lnTo>
                    <a:pt x="0" y="344"/>
                  </a:lnTo>
                  <a:lnTo>
                    <a:pt x="42" y="348"/>
                  </a:lnTo>
                  <a:lnTo>
                    <a:pt x="4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1" name="Freeform 2954"/>
            <p:cNvSpPr/>
            <p:nvPr/>
          </p:nvSpPr>
          <p:spPr>
            <a:xfrm>
              <a:off x="9424989" y="2117726"/>
              <a:ext cx="14287" cy="123825"/>
            </a:xfrm>
            <a:custGeom>
              <a:avLst/>
              <a:gdLst>
                <a:gd name="T0" fmla="*/ 2147483647 w 30"/>
                <a:gd name="T1" fmla="*/ 2147483647 h 272"/>
                <a:gd name="T2" fmla="*/ 2147483647 w 30"/>
                <a:gd name="T3" fmla="*/ 2147483647 h 272"/>
                <a:gd name="T4" fmla="*/ 0 w 30"/>
                <a:gd name="T5" fmla="*/ 0 h 272"/>
                <a:gd name="T6" fmla="*/ 0 w 30"/>
                <a:gd name="T7" fmla="*/ 0 h 272"/>
                <a:gd name="T8" fmla="*/ 0 w 30"/>
                <a:gd name="T9" fmla="*/ 2147483647 h 272"/>
                <a:gd name="T10" fmla="*/ 0 w 30"/>
                <a:gd name="T11" fmla="*/ 2147483647 h 272"/>
                <a:gd name="T12" fmla="*/ 2147483647 w 30"/>
                <a:gd name="T13" fmla="*/ 2147483647 h 272"/>
                <a:gd name="T14" fmla="*/ 2147483647 w 30"/>
                <a:gd name="T15" fmla="*/ 2147483647 h 272"/>
                <a:gd name="T16" fmla="*/ 2147483647 w 30"/>
                <a:gd name="T17" fmla="*/ 2147483647 h 272"/>
                <a:gd name="T18" fmla="*/ 2147483647 w 30"/>
                <a:gd name="T19" fmla="*/ 2147483647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2"/>
                <a:gd name="T32" fmla="*/ 30 w 30"/>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2">
                  <a:moveTo>
                    <a:pt x="30" y="4"/>
                  </a:moveTo>
                  <a:lnTo>
                    <a:pt x="30" y="4"/>
                  </a:lnTo>
                  <a:lnTo>
                    <a:pt x="0" y="0"/>
                  </a:lnTo>
                  <a:lnTo>
                    <a:pt x="0" y="270"/>
                  </a:lnTo>
                  <a:lnTo>
                    <a:pt x="30" y="27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2" name="Freeform 2955"/>
            <p:cNvSpPr/>
            <p:nvPr/>
          </p:nvSpPr>
          <p:spPr>
            <a:xfrm>
              <a:off x="9374188" y="2112964"/>
              <a:ext cx="12700" cy="73025"/>
            </a:xfrm>
            <a:custGeom>
              <a:avLst/>
              <a:gdLst>
                <a:gd name="T0" fmla="*/ 2147483647 w 30"/>
                <a:gd name="T1" fmla="*/ 2147483647 h 160"/>
                <a:gd name="T2" fmla="*/ 2147483647 w 30"/>
                <a:gd name="T3" fmla="*/ 2147483647 h 160"/>
                <a:gd name="T4" fmla="*/ 0 w 30"/>
                <a:gd name="T5" fmla="*/ 0 h 160"/>
                <a:gd name="T6" fmla="*/ 0 w 30"/>
                <a:gd name="T7" fmla="*/ 0 h 160"/>
                <a:gd name="T8" fmla="*/ 0 w 30"/>
                <a:gd name="T9" fmla="*/ 2147483647 h 160"/>
                <a:gd name="T10" fmla="*/ 0 w 30"/>
                <a:gd name="T11" fmla="*/ 2147483647 h 160"/>
                <a:gd name="T12" fmla="*/ 2147483647 w 30"/>
                <a:gd name="T13" fmla="*/ 2147483647 h 160"/>
                <a:gd name="T14" fmla="*/ 2147483647 w 30"/>
                <a:gd name="T15" fmla="*/ 2147483647 h 160"/>
                <a:gd name="T16" fmla="*/ 2147483647 w 30"/>
                <a:gd name="T17" fmla="*/ 2147483647 h 160"/>
                <a:gd name="T18" fmla="*/ 2147483647 w 30"/>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0"/>
                <a:gd name="T32" fmla="*/ 30 w 30"/>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0">
                  <a:moveTo>
                    <a:pt x="30" y="2"/>
                  </a:moveTo>
                  <a:lnTo>
                    <a:pt x="30" y="2"/>
                  </a:lnTo>
                  <a:lnTo>
                    <a:pt x="0" y="0"/>
                  </a:lnTo>
                  <a:lnTo>
                    <a:pt x="0" y="158"/>
                  </a:lnTo>
                  <a:lnTo>
                    <a:pt x="30" y="160"/>
                  </a:lnTo>
                  <a:lnTo>
                    <a:pt x="30"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3" name="Freeform 2956"/>
            <p:cNvSpPr/>
            <p:nvPr/>
          </p:nvSpPr>
          <p:spPr>
            <a:xfrm>
              <a:off x="9477375" y="2124075"/>
              <a:ext cx="14288" cy="71438"/>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2"/>
                  </a:moveTo>
                  <a:lnTo>
                    <a:pt x="32" y="2"/>
                  </a:lnTo>
                  <a:lnTo>
                    <a:pt x="0" y="0"/>
                  </a:lnTo>
                  <a:lnTo>
                    <a:pt x="0" y="158"/>
                  </a:lnTo>
                  <a:lnTo>
                    <a:pt x="32" y="160"/>
                  </a:lnTo>
                  <a:lnTo>
                    <a:pt x="32" y="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4" name="Freeform 2957"/>
            <p:cNvSpPr/>
            <p:nvPr/>
          </p:nvSpPr>
          <p:spPr>
            <a:xfrm>
              <a:off x="9632950" y="2141539"/>
              <a:ext cx="14288" cy="123825"/>
            </a:xfrm>
            <a:custGeom>
              <a:avLst/>
              <a:gdLst>
                <a:gd name="T0" fmla="*/ 2147483647 w 32"/>
                <a:gd name="T1" fmla="*/ 2147483647 h 274"/>
                <a:gd name="T2" fmla="*/ 2147483647 w 32"/>
                <a:gd name="T3" fmla="*/ 2147483647 h 274"/>
                <a:gd name="T4" fmla="*/ 0 w 32"/>
                <a:gd name="T5" fmla="*/ 0 h 274"/>
                <a:gd name="T6" fmla="*/ 0 w 32"/>
                <a:gd name="T7" fmla="*/ 0 h 274"/>
                <a:gd name="T8" fmla="*/ 0 w 32"/>
                <a:gd name="T9" fmla="*/ 2147483647 h 274"/>
                <a:gd name="T10" fmla="*/ 0 w 32"/>
                <a:gd name="T11" fmla="*/ 2147483647 h 274"/>
                <a:gd name="T12" fmla="*/ 2147483647 w 32"/>
                <a:gd name="T13" fmla="*/ 2147483647 h 274"/>
                <a:gd name="T14" fmla="*/ 2147483647 w 32"/>
                <a:gd name="T15" fmla="*/ 2147483647 h 274"/>
                <a:gd name="T16" fmla="*/ 2147483647 w 32"/>
                <a:gd name="T17" fmla="*/ 2147483647 h 274"/>
                <a:gd name="T18" fmla="*/ 2147483647 w 32"/>
                <a:gd name="T19" fmla="*/ 2147483647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4"/>
                <a:gd name="T32" fmla="*/ 32 w 32"/>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4">
                  <a:moveTo>
                    <a:pt x="32" y="4"/>
                  </a:moveTo>
                  <a:lnTo>
                    <a:pt x="32" y="4"/>
                  </a:lnTo>
                  <a:lnTo>
                    <a:pt x="0" y="0"/>
                  </a:lnTo>
                  <a:lnTo>
                    <a:pt x="0" y="270"/>
                  </a:lnTo>
                  <a:lnTo>
                    <a:pt x="32" y="274"/>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5" name="Freeform 2958"/>
            <p:cNvSpPr/>
            <p:nvPr/>
          </p:nvSpPr>
          <p:spPr>
            <a:xfrm>
              <a:off x="9580564" y="2135189"/>
              <a:ext cx="14287" cy="71437"/>
            </a:xfrm>
            <a:custGeom>
              <a:avLst/>
              <a:gdLst>
                <a:gd name="T0" fmla="*/ 2147483647 w 32"/>
                <a:gd name="T1" fmla="*/ 2147483647 h 160"/>
                <a:gd name="T2" fmla="*/ 2147483647 w 32"/>
                <a:gd name="T3" fmla="*/ 2147483647 h 160"/>
                <a:gd name="T4" fmla="*/ 0 w 32"/>
                <a:gd name="T5" fmla="*/ 0 h 160"/>
                <a:gd name="T6" fmla="*/ 0 w 32"/>
                <a:gd name="T7" fmla="*/ 0 h 160"/>
                <a:gd name="T8" fmla="*/ 0 w 32"/>
                <a:gd name="T9" fmla="*/ 2147483647 h 160"/>
                <a:gd name="T10" fmla="*/ 0 w 32"/>
                <a:gd name="T11" fmla="*/ 2147483647 h 160"/>
                <a:gd name="T12" fmla="*/ 2147483647 w 32"/>
                <a:gd name="T13" fmla="*/ 2147483647 h 160"/>
                <a:gd name="T14" fmla="*/ 2147483647 w 32"/>
                <a:gd name="T15" fmla="*/ 2147483647 h 160"/>
                <a:gd name="T16" fmla="*/ 2147483647 w 32"/>
                <a:gd name="T17" fmla="*/ 2147483647 h 160"/>
                <a:gd name="T18" fmla="*/ 2147483647 w 32"/>
                <a:gd name="T19" fmla="*/ 2147483647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0"/>
                <a:gd name="T32" fmla="*/ 32 w 32"/>
                <a:gd name="T33" fmla="*/ 160 h 1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0">
                  <a:moveTo>
                    <a:pt x="32" y="4"/>
                  </a:moveTo>
                  <a:lnTo>
                    <a:pt x="32" y="4"/>
                  </a:lnTo>
                  <a:lnTo>
                    <a:pt x="0" y="0"/>
                  </a:lnTo>
                  <a:lnTo>
                    <a:pt x="0" y="158"/>
                  </a:lnTo>
                  <a:lnTo>
                    <a:pt x="32" y="160"/>
                  </a:lnTo>
                  <a:lnTo>
                    <a:pt x="32"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6" name="Freeform 2959"/>
            <p:cNvSpPr/>
            <p:nvPr/>
          </p:nvSpPr>
          <p:spPr>
            <a:xfrm>
              <a:off x="9685339" y="2149476"/>
              <a:ext cx="14287"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4"/>
                  </a:moveTo>
                  <a:lnTo>
                    <a:pt x="30" y="4"/>
                  </a:lnTo>
                  <a:lnTo>
                    <a:pt x="0" y="0"/>
                  </a:lnTo>
                  <a:lnTo>
                    <a:pt x="0" y="158"/>
                  </a:lnTo>
                  <a:lnTo>
                    <a:pt x="30" y="162"/>
                  </a:lnTo>
                  <a:lnTo>
                    <a:pt x="30" y="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7" name="Freeform 2960"/>
            <p:cNvSpPr/>
            <p:nvPr/>
          </p:nvSpPr>
          <p:spPr>
            <a:xfrm>
              <a:off x="9842500" y="2171701"/>
              <a:ext cx="12700" cy="125413"/>
            </a:xfrm>
            <a:custGeom>
              <a:avLst/>
              <a:gdLst>
                <a:gd name="T0" fmla="*/ 2147483647 w 30"/>
                <a:gd name="T1" fmla="*/ 2147483647 h 276"/>
                <a:gd name="T2" fmla="*/ 2147483647 w 30"/>
                <a:gd name="T3" fmla="*/ 2147483647 h 276"/>
                <a:gd name="T4" fmla="*/ 0 w 30"/>
                <a:gd name="T5" fmla="*/ 0 h 276"/>
                <a:gd name="T6" fmla="*/ 0 w 30"/>
                <a:gd name="T7" fmla="*/ 0 h 276"/>
                <a:gd name="T8" fmla="*/ 0 w 30"/>
                <a:gd name="T9" fmla="*/ 2147483647 h 276"/>
                <a:gd name="T10" fmla="*/ 0 w 30"/>
                <a:gd name="T11" fmla="*/ 2147483647 h 276"/>
                <a:gd name="T12" fmla="*/ 2147483647 w 30"/>
                <a:gd name="T13" fmla="*/ 2147483647 h 276"/>
                <a:gd name="T14" fmla="*/ 2147483647 w 30"/>
                <a:gd name="T15" fmla="*/ 2147483647 h 276"/>
                <a:gd name="T16" fmla="*/ 2147483647 w 30"/>
                <a:gd name="T17" fmla="*/ 2147483647 h 276"/>
                <a:gd name="T18" fmla="*/ 2147483647 w 30"/>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6"/>
                <a:gd name="T32" fmla="*/ 30 w 30"/>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6">
                  <a:moveTo>
                    <a:pt x="30" y="6"/>
                  </a:moveTo>
                  <a:lnTo>
                    <a:pt x="30" y="6"/>
                  </a:lnTo>
                  <a:lnTo>
                    <a:pt x="0" y="0"/>
                  </a:lnTo>
                  <a:lnTo>
                    <a:pt x="0" y="270"/>
                  </a:lnTo>
                  <a:lnTo>
                    <a:pt x="30" y="276"/>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8" name="Freeform 2961"/>
            <p:cNvSpPr/>
            <p:nvPr/>
          </p:nvSpPr>
          <p:spPr>
            <a:xfrm>
              <a:off x="9790113" y="2163764"/>
              <a:ext cx="12700" cy="73025"/>
            </a:xfrm>
            <a:custGeom>
              <a:avLst/>
              <a:gdLst>
                <a:gd name="T0" fmla="*/ 2147483647 w 30"/>
                <a:gd name="T1" fmla="*/ 2147483647 h 162"/>
                <a:gd name="T2" fmla="*/ 2147483647 w 30"/>
                <a:gd name="T3" fmla="*/ 2147483647 h 162"/>
                <a:gd name="T4" fmla="*/ 0 w 30"/>
                <a:gd name="T5" fmla="*/ 0 h 162"/>
                <a:gd name="T6" fmla="*/ 0 w 30"/>
                <a:gd name="T7" fmla="*/ 0 h 162"/>
                <a:gd name="T8" fmla="*/ 0 w 30"/>
                <a:gd name="T9" fmla="*/ 2147483647 h 162"/>
                <a:gd name="T10" fmla="*/ 0 w 30"/>
                <a:gd name="T11" fmla="*/ 2147483647 h 162"/>
                <a:gd name="T12" fmla="*/ 2147483647 w 30"/>
                <a:gd name="T13" fmla="*/ 2147483647 h 162"/>
                <a:gd name="T14" fmla="*/ 2147483647 w 30"/>
                <a:gd name="T15" fmla="*/ 2147483647 h 162"/>
                <a:gd name="T16" fmla="*/ 2147483647 w 30"/>
                <a:gd name="T17" fmla="*/ 2147483647 h 162"/>
                <a:gd name="T18" fmla="*/ 2147483647 w 30"/>
                <a:gd name="T19" fmla="*/ 2147483647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2"/>
                <a:gd name="T32" fmla="*/ 30 w 30"/>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2">
                  <a:moveTo>
                    <a:pt x="30" y="6"/>
                  </a:moveTo>
                  <a:lnTo>
                    <a:pt x="30" y="6"/>
                  </a:lnTo>
                  <a:lnTo>
                    <a:pt x="0" y="0"/>
                  </a:lnTo>
                  <a:lnTo>
                    <a:pt x="0" y="158"/>
                  </a:lnTo>
                  <a:lnTo>
                    <a:pt x="30" y="162"/>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29" name="Freeform 2962"/>
            <p:cNvSpPr/>
            <p:nvPr/>
          </p:nvSpPr>
          <p:spPr>
            <a:xfrm>
              <a:off x="9893300" y="2181226"/>
              <a:ext cx="14288" cy="74613"/>
            </a:xfrm>
            <a:custGeom>
              <a:avLst/>
              <a:gdLst>
                <a:gd name="T0" fmla="*/ 2147483647 w 32"/>
                <a:gd name="T1" fmla="*/ 2147483647 h 164"/>
                <a:gd name="T2" fmla="*/ 2147483647 w 32"/>
                <a:gd name="T3" fmla="*/ 2147483647 h 164"/>
                <a:gd name="T4" fmla="*/ 0 w 32"/>
                <a:gd name="T5" fmla="*/ 0 h 164"/>
                <a:gd name="T6" fmla="*/ 0 w 32"/>
                <a:gd name="T7" fmla="*/ 0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2147483647 h 164"/>
                <a:gd name="T18" fmla="*/ 2147483647 w 32"/>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6"/>
                  </a:moveTo>
                  <a:lnTo>
                    <a:pt x="32" y="6"/>
                  </a:lnTo>
                  <a:lnTo>
                    <a:pt x="0" y="0"/>
                  </a:lnTo>
                  <a:lnTo>
                    <a:pt x="0" y="158"/>
                  </a:lnTo>
                  <a:lnTo>
                    <a:pt x="32" y="164"/>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0" name="Freeform 2963"/>
            <p:cNvSpPr/>
            <p:nvPr/>
          </p:nvSpPr>
          <p:spPr>
            <a:xfrm>
              <a:off x="10048875" y="2211388"/>
              <a:ext cx="14288" cy="125412"/>
            </a:xfrm>
            <a:custGeom>
              <a:avLst/>
              <a:gdLst>
                <a:gd name="T0" fmla="*/ 2147483647 w 32"/>
                <a:gd name="T1" fmla="*/ 2147483647 h 276"/>
                <a:gd name="T2" fmla="*/ 2147483647 w 32"/>
                <a:gd name="T3" fmla="*/ 2147483647 h 276"/>
                <a:gd name="T4" fmla="*/ 0 w 32"/>
                <a:gd name="T5" fmla="*/ 0 h 276"/>
                <a:gd name="T6" fmla="*/ 0 w 32"/>
                <a:gd name="T7" fmla="*/ 0 h 276"/>
                <a:gd name="T8" fmla="*/ 0 w 32"/>
                <a:gd name="T9" fmla="*/ 2147483647 h 276"/>
                <a:gd name="T10" fmla="*/ 0 w 32"/>
                <a:gd name="T11" fmla="*/ 2147483647 h 276"/>
                <a:gd name="T12" fmla="*/ 2147483647 w 32"/>
                <a:gd name="T13" fmla="*/ 2147483647 h 276"/>
                <a:gd name="T14" fmla="*/ 2147483647 w 32"/>
                <a:gd name="T15" fmla="*/ 2147483647 h 276"/>
                <a:gd name="T16" fmla="*/ 2147483647 w 32"/>
                <a:gd name="T17" fmla="*/ 2147483647 h 276"/>
                <a:gd name="T18" fmla="*/ 2147483647 w 32"/>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6"/>
                <a:gd name="T32" fmla="*/ 32 w 32"/>
                <a:gd name="T33" fmla="*/ 276 h 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6">
                  <a:moveTo>
                    <a:pt x="32" y="6"/>
                  </a:moveTo>
                  <a:lnTo>
                    <a:pt x="32" y="6"/>
                  </a:lnTo>
                  <a:lnTo>
                    <a:pt x="0" y="0"/>
                  </a:lnTo>
                  <a:lnTo>
                    <a:pt x="0" y="270"/>
                  </a:lnTo>
                  <a:lnTo>
                    <a:pt x="32" y="276"/>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1" name="Freeform 2964"/>
            <p:cNvSpPr/>
            <p:nvPr/>
          </p:nvSpPr>
          <p:spPr>
            <a:xfrm>
              <a:off x="9998075" y="2200276"/>
              <a:ext cx="12700" cy="74613"/>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6"/>
                  </a:moveTo>
                  <a:lnTo>
                    <a:pt x="30" y="6"/>
                  </a:lnTo>
                  <a:lnTo>
                    <a:pt x="0" y="0"/>
                  </a:lnTo>
                  <a:lnTo>
                    <a:pt x="0" y="158"/>
                  </a:lnTo>
                  <a:lnTo>
                    <a:pt x="30" y="164"/>
                  </a:lnTo>
                  <a:lnTo>
                    <a:pt x="3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2" name="Freeform 2965"/>
            <p:cNvSpPr/>
            <p:nvPr/>
          </p:nvSpPr>
          <p:spPr>
            <a:xfrm>
              <a:off x="10101264" y="2222501"/>
              <a:ext cx="14287" cy="74613"/>
            </a:xfrm>
            <a:custGeom>
              <a:avLst/>
              <a:gdLst>
                <a:gd name="T0" fmla="*/ 2147483647 w 30"/>
                <a:gd name="T1" fmla="*/ 2147483647 h 164"/>
                <a:gd name="T2" fmla="*/ 2147483647 w 30"/>
                <a:gd name="T3" fmla="*/ 2147483647 h 164"/>
                <a:gd name="T4" fmla="*/ 0 w 30"/>
                <a:gd name="T5" fmla="*/ 0 h 164"/>
                <a:gd name="T6" fmla="*/ 0 w 30"/>
                <a:gd name="T7" fmla="*/ 0 h 164"/>
                <a:gd name="T8" fmla="*/ 0 w 30"/>
                <a:gd name="T9" fmla="*/ 2147483647 h 164"/>
                <a:gd name="T10" fmla="*/ 0 w 30"/>
                <a:gd name="T11" fmla="*/ 2147483647 h 164"/>
                <a:gd name="T12" fmla="*/ 2147483647 w 30"/>
                <a:gd name="T13" fmla="*/ 2147483647 h 164"/>
                <a:gd name="T14" fmla="*/ 2147483647 w 30"/>
                <a:gd name="T15" fmla="*/ 2147483647 h 164"/>
                <a:gd name="T16" fmla="*/ 2147483647 w 30"/>
                <a:gd name="T17" fmla="*/ 2147483647 h 164"/>
                <a:gd name="T18" fmla="*/ 2147483647 w 30"/>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4"/>
                <a:gd name="T32" fmla="*/ 30 w 30"/>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4">
                  <a:moveTo>
                    <a:pt x="30" y="8"/>
                  </a:moveTo>
                  <a:lnTo>
                    <a:pt x="30" y="8"/>
                  </a:lnTo>
                  <a:lnTo>
                    <a:pt x="0" y="0"/>
                  </a:lnTo>
                  <a:lnTo>
                    <a:pt x="0" y="158"/>
                  </a:lnTo>
                  <a:lnTo>
                    <a:pt x="30" y="164"/>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3" name="Freeform 2966"/>
            <p:cNvSpPr/>
            <p:nvPr/>
          </p:nvSpPr>
          <p:spPr>
            <a:xfrm>
              <a:off x="9942513" y="2190750"/>
              <a:ext cx="19050" cy="158750"/>
            </a:xfrm>
            <a:custGeom>
              <a:avLst/>
              <a:gdLst>
                <a:gd name="T0" fmla="*/ 2147483647 w 42"/>
                <a:gd name="T1" fmla="*/ 2147483647 h 352"/>
                <a:gd name="T2" fmla="*/ 2147483647 w 42"/>
                <a:gd name="T3" fmla="*/ 2147483647 h 352"/>
                <a:gd name="T4" fmla="*/ 0 w 42"/>
                <a:gd name="T5" fmla="*/ 0 h 352"/>
                <a:gd name="T6" fmla="*/ 0 w 42"/>
                <a:gd name="T7" fmla="*/ 0 h 352"/>
                <a:gd name="T8" fmla="*/ 0 w 42"/>
                <a:gd name="T9" fmla="*/ 2147483647 h 352"/>
                <a:gd name="T10" fmla="*/ 0 w 42"/>
                <a:gd name="T11" fmla="*/ 2147483647 h 352"/>
                <a:gd name="T12" fmla="*/ 2147483647 w 42"/>
                <a:gd name="T13" fmla="*/ 2147483647 h 352"/>
                <a:gd name="T14" fmla="*/ 2147483647 w 42"/>
                <a:gd name="T15" fmla="*/ 2147483647 h 352"/>
                <a:gd name="T16" fmla="*/ 2147483647 w 42"/>
                <a:gd name="T17" fmla="*/ 2147483647 h 352"/>
                <a:gd name="T18" fmla="*/ 2147483647 w 42"/>
                <a:gd name="T19" fmla="*/ 2147483647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2"/>
                <a:gd name="T32" fmla="*/ 42 w 42"/>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2">
                  <a:moveTo>
                    <a:pt x="42" y="6"/>
                  </a:moveTo>
                  <a:lnTo>
                    <a:pt x="42" y="6"/>
                  </a:lnTo>
                  <a:lnTo>
                    <a:pt x="0" y="0"/>
                  </a:lnTo>
                  <a:lnTo>
                    <a:pt x="0" y="344"/>
                  </a:lnTo>
                  <a:lnTo>
                    <a:pt x="42" y="352"/>
                  </a:lnTo>
                  <a:lnTo>
                    <a:pt x="4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4" name="Freeform 2967"/>
            <p:cNvSpPr/>
            <p:nvPr/>
          </p:nvSpPr>
          <p:spPr>
            <a:xfrm>
              <a:off x="9736138" y="2155825"/>
              <a:ext cx="17462" cy="209550"/>
            </a:xfrm>
            <a:custGeom>
              <a:avLst/>
              <a:gdLst>
                <a:gd name="T0" fmla="*/ 2147483647 w 40"/>
                <a:gd name="T1" fmla="*/ 2147483647 h 464"/>
                <a:gd name="T2" fmla="*/ 2147483647 w 40"/>
                <a:gd name="T3" fmla="*/ 2147483647 h 464"/>
                <a:gd name="T4" fmla="*/ 0 w 40"/>
                <a:gd name="T5" fmla="*/ 0 h 464"/>
                <a:gd name="T6" fmla="*/ 0 w 40"/>
                <a:gd name="T7" fmla="*/ 0 h 464"/>
                <a:gd name="T8" fmla="*/ 0 w 40"/>
                <a:gd name="T9" fmla="*/ 2147483647 h 464"/>
                <a:gd name="T10" fmla="*/ 0 w 40"/>
                <a:gd name="T11" fmla="*/ 2147483647 h 464"/>
                <a:gd name="T12" fmla="*/ 2147483647 w 40"/>
                <a:gd name="T13" fmla="*/ 2147483647 h 464"/>
                <a:gd name="T14" fmla="*/ 2147483647 w 40"/>
                <a:gd name="T15" fmla="*/ 2147483647 h 464"/>
                <a:gd name="T16" fmla="*/ 2147483647 w 40"/>
                <a:gd name="T17" fmla="*/ 2147483647 h 464"/>
                <a:gd name="T18" fmla="*/ 2147483647 w 40"/>
                <a:gd name="T19" fmla="*/ 2147483647 h 4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64"/>
                <a:gd name="T32" fmla="*/ 40 w 40"/>
                <a:gd name="T33" fmla="*/ 464 h 4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62">
                  <a:moveTo>
                    <a:pt x="40" y="6"/>
                  </a:moveTo>
                  <a:lnTo>
                    <a:pt x="40" y="6"/>
                  </a:lnTo>
                  <a:lnTo>
                    <a:pt x="0" y="0"/>
                  </a:lnTo>
                  <a:lnTo>
                    <a:pt x="0" y="458"/>
                  </a:lnTo>
                  <a:lnTo>
                    <a:pt x="40" y="464"/>
                  </a:lnTo>
                  <a:lnTo>
                    <a:pt x="40"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5" name="Freeform 2968"/>
            <p:cNvSpPr/>
            <p:nvPr/>
          </p:nvSpPr>
          <p:spPr>
            <a:xfrm>
              <a:off x="10358438" y="2789239"/>
              <a:ext cx="19050" cy="160337"/>
            </a:xfrm>
            <a:custGeom>
              <a:avLst/>
              <a:gdLst>
                <a:gd name="T0" fmla="*/ 2147483647 w 42"/>
                <a:gd name="T1" fmla="*/ 2147483647 h 356"/>
                <a:gd name="T2" fmla="*/ 2147483647 w 42"/>
                <a:gd name="T3" fmla="*/ 2147483647 h 356"/>
                <a:gd name="T4" fmla="*/ 0 w 42"/>
                <a:gd name="T5" fmla="*/ 0 h 356"/>
                <a:gd name="T6" fmla="*/ 0 w 42"/>
                <a:gd name="T7" fmla="*/ 0 h 356"/>
                <a:gd name="T8" fmla="*/ 0 w 42"/>
                <a:gd name="T9" fmla="*/ 2147483647 h 356"/>
                <a:gd name="T10" fmla="*/ 0 w 42"/>
                <a:gd name="T11" fmla="*/ 2147483647 h 356"/>
                <a:gd name="T12" fmla="*/ 2147483647 w 42"/>
                <a:gd name="T13" fmla="*/ 2147483647 h 356"/>
                <a:gd name="T14" fmla="*/ 2147483647 w 42"/>
                <a:gd name="T15" fmla="*/ 2147483647 h 356"/>
                <a:gd name="T16" fmla="*/ 2147483647 w 42"/>
                <a:gd name="T17" fmla="*/ 2147483647 h 356"/>
                <a:gd name="T18" fmla="*/ 2147483647 w 42"/>
                <a:gd name="T19" fmla="*/ 2147483647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6"/>
                <a:gd name="T32" fmla="*/ 42 w 42"/>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6">
                  <a:moveTo>
                    <a:pt x="42" y="10"/>
                  </a:moveTo>
                  <a:lnTo>
                    <a:pt x="42" y="10"/>
                  </a:lnTo>
                  <a:lnTo>
                    <a:pt x="0" y="0"/>
                  </a:lnTo>
                  <a:lnTo>
                    <a:pt x="0" y="344"/>
                  </a:lnTo>
                  <a:lnTo>
                    <a:pt x="42" y="356"/>
                  </a:lnTo>
                  <a:lnTo>
                    <a:pt x="4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6" name="Freeform 2969"/>
            <p:cNvSpPr/>
            <p:nvPr/>
          </p:nvSpPr>
          <p:spPr>
            <a:xfrm>
              <a:off x="10258425" y="2795588"/>
              <a:ext cx="12700" cy="125412"/>
            </a:xfrm>
            <a:custGeom>
              <a:avLst/>
              <a:gdLst>
                <a:gd name="T0" fmla="*/ 2147483647 w 30"/>
                <a:gd name="T1" fmla="*/ 2147483647 h 278"/>
                <a:gd name="T2" fmla="*/ 2147483647 w 30"/>
                <a:gd name="T3" fmla="*/ 2147483647 h 278"/>
                <a:gd name="T4" fmla="*/ 0 w 30"/>
                <a:gd name="T5" fmla="*/ 0 h 278"/>
                <a:gd name="T6" fmla="*/ 0 w 30"/>
                <a:gd name="T7" fmla="*/ 0 h 278"/>
                <a:gd name="T8" fmla="*/ 0 w 30"/>
                <a:gd name="T9" fmla="*/ 2147483647 h 278"/>
                <a:gd name="T10" fmla="*/ 0 w 30"/>
                <a:gd name="T11" fmla="*/ 2147483647 h 278"/>
                <a:gd name="T12" fmla="*/ 2147483647 w 30"/>
                <a:gd name="T13" fmla="*/ 2147483647 h 278"/>
                <a:gd name="T14" fmla="*/ 2147483647 w 30"/>
                <a:gd name="T15" fmla="*/ 2147483647 h 278"/>
                <a:gd name="T16" fmla="*/ 2147483647 w 30"/>
                <a:gd name="T17" fmla="*/ 2147483647 h 278"/>
                <a:gd name="T18" fmla="*/ 2147483647 w 30"/>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8"/>
                <a:gd name="T32" fmla="*/ 30 w 30"/>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8">
                  <a:moveTo>
                    <a:pt x="30" y="8"/>
                  </a:moveTo>
                  <a:lnTo>
                    <a:pt x="30" y="8"/>
                  </a:lnTo>
                  <a:lnTo>
                    <a:pt x="0" y="0"/>
                  </a:lnTo>
                  <a:lnTo>
                    <a:pt x="0" y="270"/>
                  </a:lnTo>
                  <a:lnTo>
                    <a:pt x="30" y="278"/>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7" name="Freeform 2970"/>
            <p:cNvSpPr/>
            <p:nvPr/>
          </p:nvSpPr>
          <p:spPr>
            <a:xfrm>
              <a:off x="10206039" y="2833688"/>
              <a:ext cx="14287" cy="74612"/>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8"/>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8" name="Freeform 2971"/>
            <p:cNvSpPr/>
            <p:nvPr/>
          </p:nvSpPr>
          <p:spPr>
            <a:xfrm>
              <a:off x="10309225" y="2860676"/>
              <a:ext cx="14288"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8"/>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39" name="Freeform 2972"/>
            <p:cNvSpPr/>
            <p:nvPr/>
          </p:nvSpPr>
          <p:spPr>
            <a:xfrm>
              <a:off x="10464801" y="2854326"/>
              <a:ext cx="15875" cy="125413"/>
            </a:xfrm>
            <a:custGeom>
              <a:avLst/>
              <a:gdLst>
                <a:gd name="T0" fmla="*/ 2147483647 w 32"/>
                <a:gd name="T1" fmla="*/ 2147483647 h 278"/>
                <a:gd name="T2" fmla="*/ 2147483647 w 32"/>
                <a:gd name="T3" fmla="*/ 2147483647 h 278"/>
                <a:gd name="T4" fmla="*/ 0 w 32"/>
                <a:gd name="T5" fmla="*/ 0 h 278"/>
                <a:gd name="T6" fmla="*/ 0 w 32"/>
                <a:gd name="T7" fmla="*/ 0 h 278"/>
                <a:gd name="T8" fmla="*/ 0 w 32"/>
                <a:gd name="T9" fmla="*/ 2147483647 h 278"/>
                <a:gd name="T10" fmla="*/ 0 w 32"/>
                <a:gd name="T11" fmla="*/ 2147483647 h 278"/>
                <a:gd name="T12" fmla="*/ 2147483647 w 32"/>
                <a:gd name="T13" fmla="*/ 2147483647 h 278"/>
                <a:gd name="T14" fmla="*/ 2147483647 w 32"/>
                <a:gd name="T15" fmla="*/ 2147483647 h 278"/>
                <a:gd name="T16" fmla="*/ 2147483647 w 32"/>
                <a:gd name="T17" fmla="*/ 2147483647 h 278"/>
                <a:gd name="T18" fmla="*/ 2147483647 w 32"/>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8"/>
                <a:gd name="T32" fmla="*/ 32 w 32"/>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8">
                  <a:moveTo>
                    <a:pt x="32" y="8"/>
                  </a:moveTo>
                  <a:lnTo>
                    <a:pt x="32" y="8"/>
                  </a:lnTo>
                  <a:lnTo>
                    <a:pt x="0" y="0"/>
                  </a:lnTo>
                  <a:lnTo>
                    <a:pt x="0" y="268"/>
                  </a:lnTo>
                  <a:lnTo>
                    <a:pt x="32" y="278"/>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0" name="Freeform 2973"/>
            <p:cNvSpPr/>
            <p:nvPr/>
          </p:nvSpPr>
          <p:spPr>
            <a:xfrm>
              <a:off x="10414000" y="2889251"/>
              <a:ext cx="14288" cy="74613"/>
            </a:xfrm>
            <a:custGeom>
              <a:avLst/>
              <a:gdLst>
                <a:gd name="T0" fmla="*/ 2147483647 w 30"/>
                <a:gd name="T1" fmla="*/ 2147483647 h 166"/>
                <a:gd name="T2" fmla="*/ 2147483647 w 30"/>
                <a:gd name="T3" fmla="*/ 2147483647 h 166"/>
                <a:gd name="T4" fmla="*/ 0 w 30"/>
                <a:gd name="T5" fmla="*/ 0 h 166"/>
                <a:gd name="T6" fmla="*/ 0 w 30"/>
                <a:gd name="T7" fmla="*/ 0 h 166"/>
                <a:gd name="T8" fmla="*/ 0 w 30"/>
                <a:gd name="T9" fmla="*/ 2147483647 h 166"/>
                <a:gd name="T10" fmla="*/ 0 w 30"/>
                <a:gd name="T11" fmla="*/ 2147483647 h 166"/>
                <a:gd name="T12" fmla="*/ 2147483647 w 30"/>
                <a:gd name="T13" fmla="*/ 2147483647 h 166"/>
                <a:gd name="T14" fmla="*/ 2147483647 w 30"/>
                <a:gd name="T15" fmla="*/ 2147483647 h 166"/>
                <a:gd name="T16" fmla="*/ 2147483647 w 30"/>
                <a:gd name="T17" fmla="*/ 2147483647 h 166"/>
                <a:gd name="T18" fmla="*/ 2147483647 w 30"/>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6"/>
                <a:gd name="T32" fmla="*/ 30 w 3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6">
                  <a:moveTo>
                    <a:pt x="30" y="8"/>
                  </a:moveTo>
                  <a:lnTo>
                    <a:pt x="30" y="8"/>
                  </a:lnTo>
                  <a:lnTo>
                    <a:pt x="0" y="0"/>
                  </a:lnTo>
                  <a:lnTo>
                    <a:pt x="0" y="158"/>
                  </a:lnTo>
                  <a:lnTo>
                    <a:pt x="30" y="166"/>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1" name="Freeform 2974"/>
            <p:cNvSpPr/>
            <p:nvPr/>
          </p:nvSpPr>
          <p:spPr>
            <a:xfrm>
              <a:off x="10517189" y="2919413"/>
              <a:ext cx="14287" cy="76200"/>
            </a:xfrm>
            <a:custGeom>
              <a:avLst/>
              <a:gdLst>
                <a:gd name="T0" fmla="*/ 2147483647 w 30"/>
                <a:gd name="T1" fmla="*/ 2147483647 h 168"/>
                <a:gd name="T2" fmla="*/ 2147483647 w 30"/>
                <a:gd name="T3" fmla="*/ 2147483647 h 168"/>
                <a:gd name="T4" fmla="*/ 0 w 30"/>
                <a:gd name="T5" fmla="*/ 0 h 168"/>
                <a:gd name="T6" fmla="*/ 0 w 30"/>
                <a:gd name="T7" fmla="*/ 0 h 168"/>
                <a:gd name="T8" fmla="*/ 0 w 30"/>
                <a:gd name="T9" fmla="*/ 2147483647 h 168"/>
                <a:gd name="T10" fmla="*/ 0 w 30"/>
                <a:gd name="T11" fmla="*/ 2147483647 h 168"/>
                <a:gd name="T12" fmla="*/ 2147483647 w 30"/>
                <a:gd name="T13" fmla="*/ 2147483647 h 168"/>
                <a:gd name="T14" fmla="*/ 2147483647 w 30"/>
                <a:gd name="T15" fmla="*/ 2147483647 h 168"/>
                <a:gd name="T16" fmla="*/ 2147483647 w 30"/>
                <a:gd name="T17" fmla="*/ 2147483647 h 168"/>
                <a:gd name="T18" fmla="*/ 2147483647 w 3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8"/>
                <a:gd name="T32" fmla="*/ 30 w 30"/>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8">
                  <a:moveTo>
                    <a:pt x="30" y="10"/>
                  </a:moveTo>
                  <a:lnTo>
                    <a:pt x="30" y="10"/>
                  </a:lnTo>
                  <a:lnTo>
                    <a:pt x="0" y="0"/>
                  </a:lnTo>
                  <a:lnTo>
                    <a:pt x="0" y="158"/>
                  </a:lnTo>
                  <a:lnTo>
                    <a:pt x="30" y="168"/>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2" name="Freeform 2975"/>
            <p:cNvSpPr/>
            <p:nvPr/>
          </p:nvSpPr>
          <p:spPr>
            <a:xfrm>
              <a:off x="10621964" y="2952750"/>
              <a:ext cx="14287" cy="76200"/>
            </a:xfrm>
            <a:custGeom>
              <a:avLst/>
              <a:gdLst>
                <a:gd name="T0" fmla="*/ 2147483647 w 32"/>
                <a:gd name="T1" fmla="*/ 2147483647 h 168"/>
                <a:gd name="T2" fmla="*/ 2147483647 w 32"/>
                <a:gd name="T3" fmla="*/ 2147483647 h 168"/>
                <a:gd name="T4" fmla="*/ 0 w 32"/>
                <a:gd name="T5" fmla="*/ 0 h 168"/>
                <a:gd name="T6" fmla="*/ 0 w 32"/>
                <a:gd name="T7" fmla="*/ 0 h 168"/>
                <a:gd name="T8" fmla="*/ 0 w 32"/>
                <a:gd name="T9" fmla="*/ 2147483647 h 168"/>
                <a:gd name="T10" fmla="*/ 0 w 32"/>
                <a:gd name="T11" fmla="*/ 2147483647 h 168"/>
                <a:gd name="T12" fmla="*/ 2147483647 w 32"/>
                <a:gd name="T13" fmla="*/ 2147483647 h 168"/>
                <a:gd name="T14" fmla="*/ 2147483647 w 32"/>
                <a:gd name="T15" fmla="*/ 2147483647 h 168"/>
                <a:gd name="T16" fmla="*/ 2147483647 w 32"/>
                <a:gd name="T17" fmla="*/ 2147483647 h 168"/>
                <a:gd name="T18" fmla="*/ 2147483647 w 32"/>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8"/>
                <a:gd name="T32" fmla="*/ 32 w 3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8">
                  <a:moveTo>
                    <a:pt x="32" y="10"/>
                  </a:moveTo>
                  <a:lnTo>
                    <a:pt x="32" y="10"/>
                  </a:lnTo>
                  <a:lnTo>
                    <a:pt x="0" y="0"/>
                  </a:lnTo>
                  <a:lnTo>
                    <a:pt x="0" y="158"/>
                  </a:lnTo>
                  <a:lnTo>
                    <a:pt x="32" y="168"/>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3" name="Freeform 2976"/>
            <p:cNvSpPr/>
            <p:nvPr/>
          </p:nvSpPr>
          <p:spPr>
            <a:xfrm>
              <a:off x="10567988" y="2798763"/>
              <a:ext cx="19050" cy="214312"/>
            </a:xfrm>
            <a:custGeom>
              <a:avLst/>
              <a:gdLst>
                <a:gd name="T0" fmla="*/ 2147483647 w 42"/>
                <a:gd name="T1" fmla="*/ 2147483647 h 472"/>
                <a:gd name="T2" fmla="*/ 2147483647 w 42"/>
                <a:gd name="T3" fmla="*/ 2147483647 h 472"/>
                <a:gd name="T4" fmla="*/ 0 w 42"/>
                <a:gd name="T5" fmla="*/ 0 h 472"/>
                <a:gd name="T6" fmla="*/ 0 w 42"/>
                <a:gd name="T7" fmla="*/ 0 h 472"/>
                <a:gd name="T8" fmla="*/ 0 w 42"/>
                <a:gd name="T9" fmla="*/ 2147483647 h 472"/>
                <a:gd name="T10" fmla="*/ 0 w 42"/>
                <a:gd name="T11" fmla="*/ 2147483647 h 472"/>
                <a:gd name="T12" fmla="*/ 2147483647 w 42"/>
                <a:gd name="T13" fmla="*/ 2147483647 h 472"/>
                <a:gd name="T14" fmla="*/ 2147483647 w 42"/>
                <a:gd name="T15" fmla="*/ 2147483647 h 472"/>
                <a:gd name="T16" fmla="*/ 2147483647 w 42"/>
                <a:gd name="T17" fmla="*/ 2147483647 h 472"/>
                <a:gd name="T18" fmla="*/ 2147483647 w 42"/>
                <a:gd name="T19" fmla="*/ 2147483647 h 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72"/>
                <a:gd name="T32" fmla="*/ 42 w 42"/>
                <a:gd name="T33" fmla="*/ 472 h 4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72">
                  <a:moveTo>
                    <a:pt x="42" y="12"/>
                  </a:moveTo>
                  <a:lnTo>
                    <a:pt x="42" y="12"/>
                  </a:lnTo>
                  <a:lnTo>
                    <a:pt x="0" y="0"/>
                  </a:lnTo>
                  <a:lnTo>
                    <a:pt x="0" y="458"/>
                  </a:lnTo>
                  <a:lnTo>
                    <a:pt x="42" y="472"/>
                  </a:lnTo>
                  <a:lnTo>
                    <a:pt x="42"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4" name="Freeform 2977"/>
            <p:cNvSpPr/>
            <p:nvPr/>
          </p:nvSpPr>
          <p:spPr>
            <a:xfrm>
              <a:off x="10358438" y="2286000"/>
              <a:ext cx="19050" cy="160338"/>
            </a:xfrm>
            <a:custGeom>
              <a:avLst/>
              <a:gdLst>
                <a:gd name="T0" fmla="*/ 2147483647 w 42"/>
                <a:gd name="T1" fmla="*/ 2147483647 h 356"/>
                <a:gd name="T2" fmla="*/ 2147483647 w 42"/>
                <a:gd name="T3" fmla="*/ 2147483647 h 356"/>
                <a:gd name="T4" fmla="*/ 0 w 42"/>
                <a:gd name="T5" fmla="*/ 0 h 356"/>
                <a:gd name="T6" fmla="*/ 0 w 42"/>
                <a:gd name="T7" fmla="*/ 0 h 356"/>
                <a:gd name="T8" fmla="*/ 0 w 42"/>
                <a:gd name="T9" fmla="*/ 2147483647 h 356"/>
                <a:gd name="T10" fmla="*/ 0 w 42"/>
                <a:gd name="T11" fmla="*/ 2147483647 h 356"/>
                <a:gd name="T12" fmla="*/ 2147483647 w 42"/>
                <a:gd name="T13" fmla="*/ 2147483647 h 356"/>
                <a:gd name="T14" fmla="*/ 2147483647 w 42"/>
                <a:gd name="T15" fmla="*/ 2147483647 h 356"/>
                <a:gd name="T16" fmla="*/ 2147483647 w 42"/>
                <a:gd name="T17" fmla="*/ 2147483647 h 356"/>
                <a:gd name="T18" fmla="*/ 2147483647 w 42"/>
                <a:gd name="T19" fmla="*/ 2147483647 h 3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356"/>
                <a:gd name="T32" fmla="*/ 42 w 42"/>
                <a:gd name="T33" fmla="*/ 356 h 3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356">
                  <a:moveTo>
                    <a:pt x="42" y="12"/>
                  </a:moveTo>
                  <a:lnTo>
                    <a:pt x="42" y="12"/>
                  </a:lnTo>
                  <a:lnTo>
                    <a:pt x="0" y="0"/>
                  </a:lnTo>
                  <a:lnTo>
                    <a:pt x="0" y="346"/>
                  </a:lnTo>
                  <a:lnTo>
                    <a:pt x="42" y="356"/>
                  </a:lnTo>
                  <a:lnTo>
                    <a:pt x="42"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5" name="Freeform 2978"/>
            <p:cNvSpPr/>
            <p:nvPr/>
          </p:nvSpPr>
          <p:spPr>
            <a:xfrm>
              <a:off x="10258425" y="2259013"/>
              <a:ext cx="12700" cy="125412"/>
            </a:xfrm>
            <a:custGeom>
              <a:avLst/>
              <a:gdLst>
                <a:gd name="T0" fmla="*/ 2147483647 w 30"/>
                <a:gd name="T1" fmla="*/ 2147483647 h 278"/>
                <a:gd name="T2" fmla="*/ 2147483647 w 30"/>
                <a:gd name="T3" fmla="*/ 2147483647 h 278"/>
                <a:gd name="T4" fmla="*/ 0 w 30"/>
                <a:gd name="T5" fmla="*/ 0 h 278"/>
                <a:gd name="T6" fmla="*/ 0 w 30"/>
                <a:gd name="T7" fmla="*/ 0 h 278"/>
                <a:gd name="T8" fmla="*/ 0 w 30"/>
                <a:gd name="T9" fmla="*/ 2147483647 h 278"/>
                <a:gd name="T10" fmla="*/ 0 w 30"/>
                <a:gd name="T11" fmla="*/ 2147483647 h 278"/>
                <a:gd name="T12" fmla="*/ 2147483647 w 30"/>
                <a:gd name="T13" fmla="*/ 2147483647 h 278"/>
                <a:gd name="T14" fmla="*/ 2147483647 w 30"/>
                <a:gd name="T15" fmla="*/ 2147483647 h 278"/>
                <a:gd name="T16" fmla="*/ 2147483647 w 30"/>
                <a:gd name="T17" fmla="*/ 2147483647 h 278"/>
                <a:gd name="T18" fmla="*/ 2147483647 w 30"/>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8"/>
                <a:gd name="T32" fmla="*/ 30 w 30"/>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8">
                  <a:moveTo>
                    <a:pt x="30" y="8"/>
                  </a:moveTo>
                  <a:lnTo>
                    <a:pt x="30" y="8"/>
                  </a:lnTo>
                  <a:lnTo>
                    <a:pt x="0" y="0"/>
                  </a:lnTo>
                  <a:lnTo>
                    <a:pt x="0" y="270"/>
                  </a:lnTo>
                  <a:lnTo>
                    <a:pt x="30" y="278"/>
                  </a:lnTo>
                  <a:lnTo>
                    <a:pt x="30"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6" name="Freeform 2979"/>
            <p:cNvSpPr/>
            <p:nvPr/>
          </p:nvSpPr>
          <p:spPr>
            <a:xfrm>
              <a:off x="10206039" y="2246313"/>
              <a:ext cx="14287" cy="74612"/>
            </a:xfrm>
            <a:custGeom>
              <a:avLst/>
              <a:gdLst>
                <a:gd name="T0" fmla="*/ 2147483647 w 32"/>
                <a:gd name="T1" fmla="*/ 2147483647 h 164"/>
                <a:gd name="T2" fmla="*/ 2147483647 w 32"/>
                <a:gd name="T3" fmla="*/ 2147483647 h 164"/>
                <a:gd name="T4" fmla="*/ 0 w 32"/>
                <a:gd name="T5" fmla="*/ 0 h 164"/>
                <a:gd name="T6" fmla="*/ 0 w 32"/>
                <a:gd name="T7" fmla="*/ 0 h 164"/>
                <a:gd name="T8" fmla="*/ 0 w 32"/>
                <a:gd name="T9" fmla="*/ 2147483647 h 164"/>
                <a:gd name="T10" fmla="*/ 0 w 32"/>
                <a:gd name="T11" fmla="*/ 2147483647 h 164"/>
                <a:gd name="T12" fmla="*/ 2147483647 w 32"/>
                <a:gd name="T13" fmla="*/ 2147483647 h 164"/>
                <a:gd name="T14" fmla="*/ 2147483647 w 32"/>
                <a:gd name="T15" fmla="*/ 2147483647 h 164"/>
                <a:gd name="T16" fmla="*/ 2147483647 w 32"/>
                <a:gd name="T17" fmla="*/ 2147483647 h 164"/>
                <a:gd name="T18" fmla="*/ 2147483647 w 32"/>
                <a:gd name="T19" fmla="*/ 2147483647 h 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4"/>
                <a:gd name="T32" fmla="*/ 32 w 32"/>
                <a:gd name="T33" fmla="*/ 164 h 1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4">
                  <a:moveTo>
                    <a:pt x="32" y="6"/>
                  </a:moveTo>
                  <a:lnTo>
                    <a:pt x="32" y="6"/>
                  </a:lnTo>
                  <a:lnTo>
                    <a:pt x="0" y="0"/>
                  </a:lnTo>
                  <a:lnTo>
                    <a:pt x="0" y="156"/>
                  </a:lnTo>
                  <a:lnTo>
                    <a:pt x="32" y="164"/>
                  </a:lnTo>
                  <a:lnTo>
                    <a:pt x="32" y="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7" name="Freeform 2980"/>
            <p:cNvSpPr/>
            <p:nvPr/>
          </p:nvSpPr>
          <p:spPr>
            <a:xfrm>
              <a:off x="10309225" y="2273301"/>
              <a:ext cx="14288" cy="74613"/>
            </a:xfrm>
            <a:custGeom>
              <a:avLst/>
              <a:gdLst>
                <a:gd name="T0" fmla="*/ 2147483647 w 32"/>
                <a:gd name="T1" fmla="*/ 2147483647 h 166"/>
                <a:gd name="T2" fmla="*/ 2147483647 w 32"/>
                <a:gd name="T3" fmla="*/ 2147483647 h 166"/>
                <a:gd name="T4" fmla="*/ 0 w 32"/>
                <a:gd name="T5" fmla="*/ 0 h 166"/>
                <a:gd name="T6" fmla="*/ 0 w 32"/>
                <a:gd name="T7" fmla="*/ 0 h 166"/>
                <a:gd name="T8" fmla="*/ 0 w 32"/>
                <a:gd name="T9" fmla="*/ 2147483647 h 166"/>
                <a:gd name="T10" fmla="*/ 0 w 32"/>
                <a:gd name="T11" fmla="*/ 2147483647 h 166"/>
                <a:gd name="T12" fmla="*/ 2147483647 w 32"/>
                <a:gd name="T13" fmla="*/ 2147483647 h 166"/>
                <a:gd name="T14" fmla="*/ 2147483647 w 32"/>
                <a:gd name="T15" fmla="*/ 2147483647 h 166"/>
                <a:gd name="T16" fmla="*/ 2147483647 w 32"/>
                <a:gd name="T17" fmla="*/ 2147483647 h 166"/>
                <a:gd name="T18" fmla="*/ 2147483647 w 32"/>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6"/>
                <a:gd name="T32" fmla="*/ 32 w 32"/>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6">
                  <a:moveTo>
                    <a:pt x="32" y="8"/>
                  </a:moveTo>
                  <a:lnTo>
                    <a:pt x="32" y="8"/>
                  </a:lnTo>
                  <a:lnTo>
                    <a:pt x="0" y="0"/>
                  </a:lnTo>
                  <a:lnTo>
                    <a:pt x="0" y="156"/>
                  </a:lnTo>
                  <a:lnTo>
                    <a:pt x="32" y="166"/>
                  </a:lnTo>
                  <a:lnTo>
                    <a:pt x="32" y="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8" name="Freeform 2981"/>
            <p:cNvSpPr/>
            <p:nvPr/>
          </p:nvSpPr>
          <p:spPr>
            <a:xfrm>
              <a:off x="10464801" y="2316163"/>
              <a:ext cx="15875" cy="125412"/>
            </a:xfrm>
            <a:custGeom>
              <a:avLst/>
              <a:gdLst>
                <a:gd name="T0" fmla="*/ 2147483647 w 32"/>
                <a:gd name="T1" fmla="*/ 2147483647 h 278"/>
                <a:gd name="T2" fmla="*/ 2147483647 w 32"/>
                <a:gd name="T3" fmla="*/ 2147483647 h 278"/>
                <a:gd name="T4" fmla="*/ 0 w 32"/>
                <a:gd name="T5" fmla="*/ 0 h 278"/>
                <a:gd name="T6" fmla="*/ 0 w 32"/>
                <a:gd name="T7" fmla="*/ 0 h 278"/>
                <a:gd name="T8" fmla="*/ 0 w 32"/>
                <a:gd name="T9" fmla="*/ 2147483647 h 278"/>
                <a:gd name="T10" fmla="*/ 0 w 32"/>
                <a:gd name="T11" fmla="*/ 2147483647 h 278"/>
                <a:gd name="T12" fmla="*/ 2147483647 w 32"/>
                <a:gd name="T13" fmla="*/ 2147483647 h 278"/>
                <a:gd name="T14" fmla="*/ 2147483647 w 32"/>
                <a:gd name="T15" fmla="*/ 2147483647 h 278"/>
                <a:gd name="T16" fmla="*/ 2147483647 w 32"/>
                <a:gd name="T17" fmla="*/ 2147483647 h 278"/>
                <a:gd name="T18" fmla="*/ 2147483647 w 32"/>
                <a:gd name="T19" fmla="*/ 2147483647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78"/>
                <a:gd name="T32" fmla="*/ 32 w 32"/>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78">
                  <a:moveTo>
                    <a:pt x="32" y="10"/>
                  </a:moveTo>
                  <a:lnTo>
                    <a:pt x="32" y="10"/>
                  </a:lnTo>
                  <a:lnTo>
                    <a:pt x="0" y="0"/>
                  </a:lnTo>
                  <a:lnTo>
                    <a:pt x="0" y="270"/>
                  </a:lnTo>
                  <a:lnTo>
                    <a:pt x="32" y="278"/>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49" name="Freeform 2982"/>
            <p:cNvSpPr/>
            <p:nvPr/>
          </p:nvSpPr>
          <p:spPr>
            <a:xfrm>
              <a:off x="10414000" y="2301876"/>
              <a:ext cx="14288" cy="74613"/>
            </a:xfrm>
            <a:custGeom>
              <a:avLst/>
              <a:gdLst>
                <a:gd name="T0" fmla="*/ 2147483647 w 30"/>
                <a:gd name="T1" fmla="*/ 2147483647 h 166"/>
                <a:gd name="T2" fmla="*/ 2147483647 w 30"/>
                <a:gd name="T3" fmla="*/ 2147483647 h 166"/>
                <a:gd name="T4" fmla="*/ 0 w 30"/>
                <a:gd name="T5" fmla="*/ 0 h 166"/>
                <a:gd name="T6" fmla="*/ 0 w 30"/>
                <a:gd name="T7" fmla="*/ 0 h 166"/>
                <a:gd name="T8" fmla="*/ 0 w 30"/>
                <a:gd name="T9" fmla="*/ 2147483647 h 166"/>
                <a:gd name="T10" fmla="*/ 0 w 30"/>
                <a:gd name="T11" fmla="*/ 2147483647 h 166"/>
                <a:gd name="T12" fmla="*/ 2147483647 w 30"/>
                <a:gd name="T13" fmla="*/ 2147483647 h 166"/>
                <a:gd name="T14" fmla="*/ 2147483647 w 30"/>
                <a:gd name="T15" fmla="*/ 2147483647 h 166"/>
                <a:gd name="T16" fmla="*/ 2147483647 w 30"/>
                <a:gd name="T17" fmla="*/ 2147483647 h 166"/>
                <a:gd name="T18" fmla="*/ 2147483647 w 30"/>
                <a:gd name="T19" fmla="*/ 2147483647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6"/>
                <a:gd name="T32" fmla="*/ 30 w 30"/>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6">
                  <a:moveTo>
                    <a:pt x="30" y="10"/>
                  </a:moveTo>
                  <a:lnTo>
                    <a:pt x="30" y="10"/>
                  </a:lnTo>
                  <a:lnTo>
                    <a:pt x="0" y="0"/>
                  </a:lnTo>
                  <a:lnTo>
                    <a:pt x="0" y="158"/>
                  </a:lnTo>
                  <a:lnTo>
                    <a:pt x="30" y="166"/>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0" name="Freeform 2983"/>
            <p:cNvSpPr/>
            <p:nvPr/>
          </p:nvSpPr>
          <p:spPr>
            <a:xfrm>
              <a:off x="10517189" y="2332038"/>
              <a:ext cx="14287" cy="76200"/>
            </a:xfrm>
            <a:custGeom>
              <a:avLst/>
              <a:gdLst>
                <a:gd name="T0" fmla="*/ 2147483647 w 30"/>
                <a:gd name="T1" fmla="*/ 2147483647 h 168"/>
                <a:gd name="T2" fmla="*/ 2147483647 w 30"/>
                <a:gd name="T3" fmla="*/ 2147483647 h 168"/>
                <a:gd name="T4" fmla="*/ 0 w 30"/>
                <a:gd name="T5" fmla="*/ 0 h 168"/>
                <a:gd name="T6" fmla="*/ 0 w 30"/>
                <a:gd name="T7" fmla="*/ 0 h 168"/>
                <a:gd name="T8" fmla="*/ 0 w 30"/>
                <a:gd name="T9" fmla="*/ 2147483647 h 168"/>
                <a:gd name="T10" fmla="*/ 0 w 30"/>
                <a:gd name="T11" fmla="*/ 2147483647 h 168"/>
                <a:gd name="T12" fmla="*/ 2147483647 w 30"/>
                <a:gd name="T13" fmla="*/ 2147483647 h 168"/>
                <a:gd name="T14" fmla="*/ 2147483647 w 30"/>
                <a:gd name="T15" fmla="*/ 2147483647 h 168"/>
                <a:gd name="T16" fmla="*/ 2147483647 w 30"/>
                <a:gd name="T17" fmla="*/ 2147483647 h 168"/>
                <a:gd name="T18" fmla="*/ 2147483647 w 30"/>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8"/>
                <a:gd name="T32" fmla="*/ 30 w 30"/>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8">
                  <a:moveTo>
                    <a:pt x="30" y="10"/>
                  </a:moveTo>
                  <a:lnTo>
                    <a:pt x="30" y="10"/>
                  </a:lnTo>
                  <a:lnTo>
                    <a:pt x="0" y="0"/>
                  </a:lnTo>
                  <a:lnTo>
                    <a:pt x="0" y="158"/>
                  </a:lnTo>
                  <a:lnTo>
                    <a:pt x="30" y="168"/>
                  </a:lnTo>
                  <a:lnTo>
                    <a:pt x="30"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1" name="Freeform 2984"/>
            <p:cNvSpPr/>
            <p:nvPr/>
          </p:nvSpPr>
          <p:spPr>
            <a:xfrm>
              <a:off x="10621964" y="2365375"/>
              <a:ext cx="14287" cy="76200"/>
            </a:xfrm>
            <a:custGeom>
              <a:avLst/>
              <a:gdLst>
                <a:gd name="T0" fmla="*/ 2147483647 w 32"/>
                <a:gd name="T1" fmla="*/ 2147483647 h 168"/>
                <a:gd name="T2" fmla="*/ 2147483647 w 32"/>
                <a:gd name="T3" fmla="*/ 2147483647 h 168"/>
                <a:gd name="T4" fmla="*/ 0 w 32"/>
                <a:gd name="T5" fmla="*/ 0 h 168"/>
                <a:gd name="T6" fmla="*/ 0 w 32"/>
                <a:gd name="T7" fmla="*/ 0 h 168"/>
                <a:gd name="T8" fmla="*/ 0 w 32"/>
                <a:gd name="T9" fmla="*/ 2147483647 h 168"/>
                <a:gd name="T10" fmla="*/ 0 w 32"/>
                <a:gd name="T11" fmla="*/ 2147483647 h 168"/>
                <a:gd name="T12" fmla="*/ 2147483647 w 32"/>
                <a:gd name="T13" fmla="*/ 2147483647 h 168"/>
                <a:gd name="T14" fmla="*/ 2147483647 w 32"/>
                <a:gd name="T15" fmla="*/ 2147483647 h 168"/>
                <a:gd name="T16" fmla="*/ 2147483647 w 32"/>
                <a:gd name="T17" fmla="*/ 2147483647 h 168"/>
                <a:gd name="T18" fmla="*/ 2147483647 w 32"/>
                <a:gd name="T19" fmla="*/ 2147483647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68"/>
                <a:gd name="T32" fmla="*/ 32 w 32"/>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68">
                  <a:moveTo>
                    <a:pt x="32" y="10"/>
                  </a:moveTo>
                  <a:lnTo>
                    <a:pt x="32" y="10"/>
                  </a:lnTo>
                  <a:lnTo>
                    <a:pt x="0" y="0"/>
                  </a:lnTo>
                  <a:lnTo>
                    <a:pt x="0" y="158"/>
                  </a:lnTo>
                  <a:lnTo>
                    <a:pt x="32" y="168"/>
                  </a:lnTo>
                  <a:lnTo>
                    <a:pt x="32" y="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2" name="Freeform 2985"/>
            <p:cNvSpPr/>
            <p:nvPr/>
          </p:nvSpPr>
          <p:spPr>
            <a:xfrm>
              <a:off x="10567988" y="2347914"/>
              <a:ext cx="19050" cy="212725"/>
            </a:xfrm>
            <a:custGeom>
              <a:avLst/>
              <a:gdLst>
                <a:gd name="T0" fmla="*/ 2147483647 w 42"/>
                <a:gd name="T1" fmla="*/ 2147483647 h 472"/>
                <a:gd name="T2" fmla="*/ 2147483647 w 42"/>
                <a:gd name="T3" fmla="*/ 2147483647 h 472"/>
                <a:gd name="T4" fmla="*/ 0 w 42"/>
                <a:gd name="T5" fmla="*/ 0 h 472"/>
                <a:gd name="T6" fmla="*/ 0 w 42"/>
                <a:gd name="T7" fmla="*/ 0 h 472"/>
                <a:gd name="T8" fmla="*/ 0 w 42"/>
                <a:gd name="T9" fmla="*/ 2147483647 h 472"/>
                <a:gd name="T10" fmla="*/ 0 w 42"/>
                <a:gd name="T11" fmla="*/ 2147483647 h 472"/>
                <a:gd name="T12" fmla="*/ 2147483647 w 42"/>
                <a:gd name="T13" fmla="*/ 2147483647 h 472"/>
                <a:gd name="T14" fmla="*/ 2147483647 w 42"/>
                <a:gd name="T15" fmla="*/ 2147483647 h 472"/>
                <a:gd name="T16" fmla="*/ 2147483647 w 42"/>
                <a:gd name="T17" fmla="*/ 2147483647 h 472"/>
                <a:gd name="T18" fmla="*/ 2147483647 w 42"/>
                <a:gd name="T19" fmla="*/ 2147483647 h 4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472"/>
                <a:gd name="T32" fmla="*/ 42 w 42"/>
                <a:gd name="T33" fmla="*/ 472 h 4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472">
                  <a:moveTo>
                    <a:pt x="42" y="12"/>
                  </a:moveTo>
                  <a:lnTo>
                    <a:pt x="42" y="12"/>
                  </a:lnTo>
                  <a:lnTo>
                    <a:pt x="0" y="0"/>
                  </a:lnTo>
                  <a:lnTo>
                    <a:pt x="0" y="458"/>
                  </a:lnTo>
                  <a:lnTo>
                    <a:pt x="42" y="472"/>
                  </a:lnTo>
                  <a:lnTo>
                    <a:pt x="42"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3" name="Freeform 2986"/>
            <p:cNvSpPr/>
            <p:nvPr/>
          </p:nvSpPr>
          <p:spPr>
            <a:xfrm>
              <a:off x="10007600" y="2433638"/>
              <a:ext cx="90488" cy="284162"/>
            </a:xfrm>
            <a:custGeom>
              <a:avLst/>
              <a:gdLst>
                <a:gd name="T0" fmla="*/ 2147483647 w 202"/>
                <a:gd name="T1" fmla="*/ 2147483647 h 632"/>
                <a:gd name="T2" fmla="*/ 2147483647 w 202"/>
                <a:gd name="T3" fmla="*/ 2147483647 h 632"/>
                <a:gd name="T4" fmla="*/ 2147483647 w 202"/>
                <a:gd name="T5" fmla="*/ 2147483647 h 632"/>
                <a:gd name="T6" fmla="*/ 2147483647 w 202"/>
                <a:gd name="T7" fmla="*/ 2147483647 h 632"/>
                <a:gd name="T8" fmla="*/ 2147483647 w 202"/>
                <a:gd name="T9" fmla="*/ 2147483647 h 632"/>
                <a:gd name="T10" fmla="*/ 2147483647 w 202"/>
                <a:gd name="T11" fmla="*/ 2147483647 h 632"/>
                <a:gd name="T12" fmla="*/ 2147483647 w 202"/>
                <a:gd name="T13" fmla="*/ 2147483647 h 632"/>
                <a:gd name="T14" fmla="*/ 2147483647 w 202"/>
                <a:gd name="T15" fmla="*/ 2147483647 h 632"/>
                <a:gd name="T16" fmla="*/ 2147483647 w 202"/>
                <a:gd name="T17" fmla="*/ 2147483647 h 632"/>
                <a:gd name="T18" fmla="*/ 2147483647 w 202"/>
                <a:gd name="T19" fmla="*/ 2147483647 h 632"/>
                <a:gd name="T20" fmla="*/ 0 w 202"/>
                <a:gd name="T21" fmla="*/ 2147483647 h 632"/>
                <a:gd name="T22" fmla="*/ 0 w 202"/>
                <a:gd name="T23" fmla="*/ 2147483647 h 632"/>
                <a:gd name="T24" fmla="*/ 0 w 202"/>
                <a:gd name="T25" fmla="*/ 2147483647 h 632"/>
                <a:gd name="T26" fmla="*/ 0 w 202"/>
                <a:gd name="T27" fmla="*/ 2147483647 h 632"/>
                <a:gd name="T28" fmla="*/ 2147483647 w 202"/>
                <a:gd name="T29" fmla="*/ 2147483647 h 632"/>
                <a:gd name="T30" fmla="*/ 2147483647 w 202"/>
                <a:gd name="T31" fmla="*/ 2147483647 h 632"/>
                <a:gd name="T32" fmla="*/ 2147483647 w 202"/>
                <a:gd name="T33" fmla="*/ 2147483647 h 632"/>
                <a:gd name="T34" fmla="*/ 2147483647 w 202"/>
                <a:gd name="T35" fmla="*/ 2147483647 h 632"/>
                <a:gd name="T36" fmla="*/ 2147483647 w 202"/>
                <a:gd name="T37" fmla="*/ 2147483647 h 632"/>
                <a:gd name="T38" fmla="*/ 2147483647 w 202"/>
                <a:gd name="T39" fmla="*/ 2147483647 h 632"/>
                <a:gd name="T40" fmla="*/ 2147483647 w 202"/>
                <a:gd name="T41" fmla="*/ 2147483647 h 632"/>
                <a:gd name="T42" fmla="*/ 2147483647 w 202"/>
                <a:gd name="T43" fmla="*/ 2147483647 h 632"/>
                <a:gd name="T44" fmla="*/ 2147483647 w 202"/>
                <a:gd name="T45" fmla="*/ 0 h 632"/>
                <a:gd name="T46" fmla="*/ 2147483647 w 202"/>
                <a:gd name="T47" fmla="*/ 0 h 632"/>
                <a:gd name="T48" fmla="*/ 2147483647 w 202"/>
                <a:gd name="T49" fmla="*/ 2147483647 h 632"/>
                <a:gd name="T50" fmla="*/ 2147483647 w 202"/>
                <a:gd name="T51" fmla="*/ 2147483647 h 632"/>
                <a:gd name="T52" fmla="*/ 2147483647 w 202"/>
                <a:gd name="T53" fmla="*/ 2147483647 h 632"/>
                <a:gd name="T54" fmla="*/ 2147483647 w 202"/>
                <a:gd name="T55" fmla="*/ 2147483647 h 6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632"/>
                <a:gd name="T86" fmla="*/ 202 w 202"/>
                <a:gd name="T87" fmla="*/ 632 h 6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632">
                  <a:moveTo>
                    <a:pt x="202" y="632"/>
                  </a:moveTo>
                  <a:lnTo>
                    <a:pt x="202" y="632"/>
                  </a:lnTo>
                  <a:lnTo>
                    <a:pt x="114" y="614"/>
                  </a:lnTo>
                  <a:lnTo>
                    <a:pt x="114" y="170"/>
                  </a:lnTo>
                  <a:lnTo>
                    <a:pt x="88" y="194"/>
                  </a:lnTo>
                  <a:lnTo>
                    <a:pt x="62" y="212"/>
                  </a:lnTo>
                  <a:lnTo>
                    <a:pt x="46" y="220"/>
                  </a:lnTo>
                  <a:lnTo>
                    <a:pt x="32" y="226"/>
                  </a:lnTo>
                  <a:lnTo>
                    <a:pt x="0" y="236"/>
                  </a:lnTo>
                  <a:lnTo>
                    <a:pt x="0" y="130"/>
                  </a:lnTo>
                  <a:lnTo>
                    <a:pt x="18" y="124"/>
                  </a:lnTo>
                  <a:lnTo>
                    <a:pt x="36" y="114"/>
                  </a:lnTo>
                  <a:lnTo>
                    <a:pt x="56" y="102"/>
                  </a:lnTo>
                  <a:lnTo>
                    <a:pt x="76" y="88"/>
                  </a:lnTo>
                  <a:lnTo>
                    <a:pt x="94" y="70"/>
                  </a:lnTo>
                  <a:lnTo>
                    <a:pt x="110" y="48"/>
                  </a:lnTo>
                  <a:lnTo>
                    <a:pt x="122" y="26"/>
                  </a:lnTo>
                  <a:lnTo>
                    <a:pt x="130" y="0"/>
                  </a:lnTo>
                  <a:lnTo>
                    <a:pt x="202" y="16"/>
                  </a:lnTo>
                  <a:lnTo>
                    <a:pt x="202" y="6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4" name="Freeform 2987"/>
            <p:cNvSpPr>
              <a:spLocks noEditPoints="1"/>
            </p:cNvSpPr>
            <p:nvPr/>
          </p:nvSpPr>
          <p:spPr>
            <a:xfrm>
              <a:off x="10186989" y="2474914"/>
              <a:ext cx="134937" cy="287337"/>
            </a:xfrm>
            <a:custGeom>
              <a:avLst/>
              <a:gdLst>
                <a:gd name="T0" fmla="*/ 2147483647 w 300"/>
                <a:gd name="T1" fmla="*/ 2147483647 h 634"/>
                <a:gd name="T2" fmla="*/ 2147483647 w 300"/>
                <a:gd name="T3" fmla="*/ 2147483647 h 634"/>
                <a:gd name="T4" fmla="*/ 2147483647 w 300"/>
                <a:gd name="T5" fmla="*/ 2147483647 h 634"/>
                <a:gd name="T6" fmla="*/ 2147483647 w 300"/>
                <a:gd name="T7" fmla="*/ 2147483647 h 634"/>
                <a:gd name="T8" fmla="*/ 2147483647 w 300"/>
                <a:gd name="T9" fmla="*/ 2147483647 h 634"/>
                <a:gd name="T10" fmla="*/ 2147483647 w 300"/>
                <a:gd name="T11" fmla="*/ 2147483647 h 634"/>
                <a:gd name="T12" fmla="*/ 2147483647 w 300"/>
                <a:gd name="T13" fmla="*/ 2147483647 h 634"/>
                <a:gd name="T14" fmla="*/ 2147483647 w 300"/>
                <a:gd name="T15" fmla="*/ 2147483647 h 634"/>
                <a:gd name="T16" fmla="*/ 2147483647 w 300"/>
                <a:gd name="T17" fmla="*/ 2147483647 h 634"/>
                <a:gd name="T18" fmla="*/ 2147483647 w 300"/>
                <a:gd name="T19" fmla="*/ 2147483647 h 634"/>
                <a:gd name="T20" fmla="*/ 2147483647 w 300"/>
                <a:gd name="T21" fmla="*/ 2147483647 h 634"/>
                <a:gd name="T22" fmla="*/ 2147483647 w 300"/>
                <a:gd name="T23" fmla="*/ 2147483647 h 634"/>
                <a:gd name="T24" fmla="*/ 2147483647 w 300"/>
                <a:gd name="T25" fmla="*/ 2147483647 h 634"/>
                <a:gd name="T26" fmla="*/ 2147483647 w 300"/>
                <a:gd name="T27" fmla="*/ 2147483647 h 634"/>
                <a:gd name="T28" fmla="*/ 2147483647 w 300"/>
                <a:gd name="T29" fmla="*/ 2147483647 h 634"/>
                <a:gd name="T30" fmla="*/ 2147483647 w 300"/>
                <a:gd name="T31" fmla="*/ 2147483647 h 634"/>
                <a:gd name="T32" fmla="*/ 2147483647 w 300"/>
                <a:gd name="T33" fmla="*/ 2147483647 h 634"/>
                <a:gd name="T34" fmla="*/ 2147483647 w 300"/>
                <a:gd name="T35" fmla="*/ 2147483647 h 634"/>
                <a:gd name="T36" fmla="*/ 2147483647 w 300"/>
                <a:gd name="T37" fmla="*/ 2147483647 h 634"/>
                <a:gd name="T38" fmla="*/ 2147483647 w 300"/>
                <a:gd name="T39" fmla="*/ 2147483647 h 634"/>
                <a:gd name="T40" fmla="*/ 2147483647 w 300"/>
                <a:gd name="T41" fmla="*/ 2147483647 h 634"/>
                <a:gd name="T42" fmla="*/ 2147483647 w 300"/>
                <a:gd name="T43" fmla="*/ 2147483647 h 634"/>
                <a:gd name="T44" fmla="*/ 2147483647 w 300"/>
                <a:gd name="T45" fmla="*/ 2147483647 h 634"/>
                <a:gd name="T46" fmla="*/ 2147483647 w 300"/>
                <a:gd name="T47" fmla="*/ 0 h 634"/>
                <a:gd name="T48" fmla="*/ 2147483647 w 300"/>
                <a:gd name="T49" fmla="*/ 2147483647 h 634"/>
                <a:gd name="T50" fmla="*/ 2147483647 w 300"/>
                <a:gd name="T51" fmla="*/ 2147483647 h 634"/>
                <a:gd name="T52" fmla="*/ 2147483647 w 300"/>
                <a:gd name="T53" fmla="*/ 2147483647 h 634"/>
                <a:gd name="T54" fmla="*/ 2147483647 w 300"/>
                <a:gd name="T55" fmla="*/ 2147483647 h 634"/>
                <a:gd name="T56" fmla="*/ 2147483647 w 300"/>
                <a:gd name="T57" fmla="*/ 2147483647 h 634"/>
                <a:gd name="T58" fmla="*/ 2147483647 w 300"/>
                <a:gd name="T59" fmla="*/ 2147483647 h 634"/>
                <a:gd name="T60" fmla="*/ 2147483647 w 300"/>
                <a:gd name="T61" fmla="*/ 2147483647 h 634"/>
                <a:gd name="T62" fmla="*/ 2147483647 w 300"/>
                <a:gd name="T63" fmla="*/ 2147483647 h 634"/>
                <a:gd name="T64" fmla="*/ 2147483647 w 300"/>
                <a:gd name="T65" fmla="*/ 2147483647 h 634"/>
                <a:gd name="T66" fmla="*/ 2147483647 w 300"/>
                <a:gd name="T67" fmla="*/ 2147483647 h 634"/>
                <a:gd name="T68" fmla="*/ 2147483647 w 300"/>
                <a:gd name="T69" fmla="*/ 2147483647 h 634"/>
                <a:gd name="T70" fmla="*/ 2147483647 w 300"/>
                <a:gd name="T71" fmla="*/ 2147483647 h 634"/>
                <a:gd name="T72" fmla="*/ 2147483647 w 300"/>
                <a:gd name="T73" fmla="*/ 2147483647 h 634"/>
                <a:gd name="T74" fmla="*/ 2147483647 w 300"/>
                <a:gd name="T75" fmla="*/ 2147483647 h 634"/>
                <a:gd name="T76" fmla="*/ 2147483647 w 300"/>
                <a:gd name="T77" fmla="*/ 2147483647 h 634"/>
                <a:gd name="T78" fmla="*/ 2147483647 w 300"/>
                <a:gd name="T79" fmla="*/ 2147483647 h 634"/>
                <a:gd name="T80" fmla="*/ 2147483647 w 300"/>
                <a:gd name="T81" fmla="*/ 2147483647 h 634"/>
                <a:gd name="T82" fmla="*/ 2147483647 w 300"/>
                <a:gd name="T83" fmla="*/ 2147483647 h 634"/>
                <a:gd name="T84" fmla="*/ 2147483647 w 300"/>
                <a:gd name="T85" fmla="*/ 2147483647 h 634"/>
                <a:gd name="T86" fmla="*/ 2147483647 w 300"/>
                <a:gd name="T87" fmla="*/ 2147483647 h 634"/>
                <a:gd name="T88" fmla="*/ 2147483647 w 300"/>
                <a:gd name="T89" fmla="*/ 2147483647 h 6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0"/>
                <a:gd name="T136" fmla="*/ 0 h 634"/>
                <a:gd name="T137" fmla="*/ 300 w 300"/>
                <a:gd name="T138" fmla="*/ 634 h 6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0" h="634">
                  <a:moveTo>
                    <a:pt x="150" y="4"/>
                  </a:moveTo>
                  <a:lnTo>
                    <a:pt x="150" y="4"/>
                  </a:lnTo>
                  <a:lnTo>
                    <a:pt x="166" y="8"/>
                  </a:lnTo>
                  <a:lnTo>
                    <a:pt x="182" y="16"/>
                  </a:lnTo>
                  <a:lnTo>
                    <a:pt x="196" y="24"/>
                  </a:lnTo>
                  <a:lnTo>
                    <a:pt x="210" y="34"/>
                  </a:lnTo>
                  <a:lnTo>
                    <a:pt x="222" y="46"/>
                  </a:lnTo>
                  <a:lnTo>
                    <a:pt x="234" y="60"/>
                  </a:lnTo>
                  <a:lnTo>
                    <a:pt x="244" y="76"/>
                  </a:lnTo>
                  <a:lnTo>
                    <a:pt x="254" y="94"/>
                  </a:lnTo>
                  <a:lnTo>
                    <a:pt x="266" y="116"/>
                  </a:lnTo>
                  <a:lnTo>
                    <a:pt x="274" y="142"/>
                  </a:lnTo>
                  <a:lnTo>
                    <a:pt x="282" y="172"/>
                  </a:lnTo>
                  <a:lnTo>
                    <a:pt x="288" y="202"/>
                  </a:lnTo>
                  <a:lnTo>
                    <a:pt x="294" y="236"/>
                  </a:lnTo>
                  <a:lnTo>
                    <a:pt x="296" y="274"/>
                  </a:lnTo>
                  <a:lnTo>
                    <a:pt x="298" y="314"/>
                  </a:lnTo>
                  <a:lnTo>
                    <a:pt x="300" y="356"/>
                  </a:lnTo>
                  <a:lnTo>
                    <a:pt x="298" y="398"/>
                  </a:lnTo>
                  <a:lnTo>
                    <a:pt x="296" y="436"/>
                  </a:lnTo>
                  <a:lnTo>
                    <a:pt x="294" y="470"/>
                  </a:lnTo>
                  <a:lnTo>
                    <a:pt x="288" y="502"/>
                  </a:lnTo>
                  <a:lnTo>
                    <a:pt x="282" y="530"/>
                  </a:lnTo>
                  <a:lnTo>
                    <a:pt x="274" y="556"/>
                  </a:lnTo>
                  <a:lnTo>
                    <a:pt x="264" y="576"/>
                  </a:lnTo>
                  <a:lnTo>
                    <a:pt x="254" y="594"/>
                  </a:lnTo>
                  <a:lnTo>
                    <a:pt x="244" y="606"/>
                  </a:lnTo>
                  <a:lnTo>
                    <a:pt x="234" y="616"/>
                  </a:lnTo>
                  <a:lnTo>
                    <a:pt x="222" y="624"/>
                  </a:lnTo>
                  <a:lnTo>
                    <a:pt x="210" y="630"/>
                  </a:lnTo>
                  <a:lnTo>
                    <a:pt x="196" y="634"/>
                  </a:lnTo>
                  <a:lnTo>
                    <a:pt x="182" y="634"/>
                  </a:lnTo>
                  <a:lnTo>
                    <a:pt x="166" y="634"/>
                  </a:lnTo>
                  <a:lnTo>
                    <a:pt x="150" y="630"/>
                  </a:lnTo>
                  <a:lnTo>
                    <a:pt x="134" y="626"/>
                  </a:lnTo>
                  <a:lnTo>
                    <a:pt x="118" y="618"/>
                  </a:lnTo>
                  <a:lnTo>
                    <a:pt x="104" y="610"/>
                  </a:lnTo>
                  <a:lnTo>
                    <a:pt x="90" y="598"/>
                  </a:lnTo>
                  <a:lnTo>
                    <a:pt x="76" y="586"/>
                  </a:lnTo>
                  <a:lnTo>
                    <a:pt x="64" y="570"/>
                  </a:lnTo>
                  <a:lnTo>
                    <a:pt x="52" y="554"/>
                  </a:lnTo>
                  <a:lnTo>
                    <a:pt x="42" y="534"/>
                  </a:lnTo>
                  <a:lnTo>
                    <a:pt x="32" y="514"/>
                  </a:lnTo>
                  <a:lnTo>
                    <a:pt x="24" y="490"/>
                  </a:lnTo>
                  <a:lnTo>
                    <a:pt x="16" y="462"/>
                  </a:lnTo>
                  <a:lnTo>
                    <a:pt x="10" y="432"/>
                  </a:lnTo>
                  <a:lnTo>
                    <a:pt x="6" y="398"/>
                  </a:lnTo>
                  <a:lnTo>
                    <a:pt x="2" y="362"/>
                  </a:lnTo>
                  <a:lnTo>
                    <a:pt x="2" y="322"/>
                  </a:lnTo>
                  <a:lnTo>
                    <a:pt x="0" y="280"/>
                  </a:lnTo>
                  <a:lnTo>
                    <a:pt x="2" y="238"/>
                  </a:lnTo>
                  <a:lnTo>
                    <a:pt x="4" y="200"/>
                  </a:lnTo>
                  <a:lnTo>
                    <a:pt x="6" y="164"/>
                  </a:lnTo>
                  <a:lnTo>
                    <a:pt x="12" y="132"/>
                  </a:lnTo>
                  <a:lnTo>
                    <a:pt x="18" y="104"/>
                  </a:lnTo>
                  <a:lnTo>
                    <a:pt x="26" y="80"/>
                  </a:lnTo>
                  <a:lnTo>
                    <a:pt x="36" y="58"/>
                  </a:lnTo>
                  <a:lnTo>
                    <a:pt x="46" y="40"/>
                  </a:lnTo>
                  <a:lnTo>
                    <a:pt x="56" y="28"/>
                  </a:lnTo>
                  <a:lnTo>
                    <a:pt x="66" y="18"/>
                  </a:lnTo>
                  <a:lnTo>
                    <a:pt x="78" y="10"/>
                  </a:lnTo>
                  <a:lnTo>
                    <a:pt x="90" y="4"/>
                  </a:lnTo>
                  <a:lnTo>
                    <a:pt x="104" y="0"/>
                  </a:lnTo>
                  <a:lnTo>
                    <a:pt x="118" y="0"/>
                  </a:lnTo>
                  <a:lnTo>
                    <a:pt x="134" y="0"/>
                  </a:lnTo>
                  <a:lnTo>
                    <a:pt x="150" y="4"/>
                  </a:lnTo>
                  <a:close/>
                  <a:moveTo>
                    <a:pt x="150" y="100"/>
                  </a:moveTo>
                  <a:lnTo>
                    <a:pt x="150" y="100"/>
                  </a:lnTo>
                  <a:lnTo>
                    <a:pt x="142" y="100"/>
                  </a:lnTo>
                  <a:lnTo>
                    <a:pt x="134" y="100"/>
                  </a:lnTo>
                  <a:lnTo>
                    <a:pt x="128" y="102"/>
                  </a:lnTo>
                  <a:lnTo>
                    <a:pt x="122" y="108"/>
                  </a:lnTo>
                  <a:lnTo>
                    <a:pt x="116" y="114"/>
                  </a:lnTo>
                  <a:lnTo>
                    <a:pt x="110" y="124"/>
                  </a:lnTo>
                  <a:lnTo>
                    <a:pt x="106" y="136"/>
                  </a:lnTo>
                  <a:lnTo>
                    <a:pt x="102" y="152"/>
                  </a:lnTo>
                  <a:lnTo>
                    <a:pt x="98" y="178"/>
                  </a:lnTo>
                  <a:lnTo>
                    <a:pt x="96" y="210"/>
                  </a:lnTo>
                  <a:lnTo>
                    <a:pt x="94" y="252"/>
                  </a:lnTo>
                  <a:lnTo>
                    <a:pt x="92" y="302"/>
                  </a:lnTo>
                  <a:lnTo>
                    <a:pt x="94" y="352"/>
                  </a:lnTo>
                  <a:lnTo>
                    <a:pt x="94" y="394"/>
                  </a:lnTo>
                  <a:lnTo>
                    <a:pt x="98" y="428"/>
                  </a:lnTo>
                  <a:lnTo>
                    <a:pt x="100" y="454"/>
                  </a:lnTo>
                  <a:lnTo>
                    <a:pt x="106" y="474"/>
                  </a:lnTo>
                  <a:lnTo>
                    <a:pt x="110" y="490"/>
                  </a:lnTo>
                  <a:lnTo>
                    <a:pt x="116" y="502"/>
                  </a:lnTo>
                  <a:lnTo>
                    <a:pt x="122" y="512"/>
                  </a:lnTo>
                  <a:lnTo>
                    <a:pt x="128" y="520"/>
                  </a:lnTo>
                  <a:lnTo>
                    <a:pt x="134" y="526"/>
                  </a:lnTo>
                  <a:lnTo>
                    <a:pt x="142" y="530"/>
                  </a:lnTo>
                  <a:lnTo>
                    <a:pt x="150" y="532"/>
                  </a:lnTo>
                  <a:lnTo>
                    <a:pt x="158" y="534"/>
                  </a:lnTo>
                  <a:lnTo>
                    <a:pt x="166" y="534"/>
                  </a:lnTo>
                  <a:lnTo>
                    <a:pt x="172" y="530"/>
                  </a:lnTo>
                  <a:lnTo>
                    <a:pt x="178" y="526"/>
                  </a:lnTo>
                  <a:lnTo>
                    <a:pt x="184" y="520"/>
                  </a:lnTo>
                  <a:lnTo>
                    <a:pt x="190" y="510"/>
                  </a:lnTo>
                  <a:lnTo>
                    <a:pt x="194" y="498"/>
                  </a:lnTo>
                  <a:lnTo>
                    <a:pt x="198" y="482"/>
                  </a:lnTo>
                  <a:lnTo>
                    <a:pt x="202" y="458"/>
                  </a:lnTo>
                  <a:lnTo>
                    <a:pt x="204" y="424"/>
                  </a:lnTo>
                  <a:lnTo>
                    <a:pt x="206" y="382"/>
                  </a:lnTo>
                  <a:lnTo>
                    <a:pt x="208" y="332"/>
                  </a:lnTo>
                  <a:lnTo>
                    <a:pt x="206" y="282"/>
                  </a:lnTo>
                  <a:lnTo>
                    <a:pt x="206" y="240"/>
                  </a:lnTo>
                  <a:lnTo>
                    <a:pt x="202" y="206"/>
                  </a:lnTo>
                  <a:lnTo>
                    <a:pt x="200" y="180"/>
                  </a:lnTo>
                  <a:lnTo>
                    <a:pt x="194" y="162"/>
                  </a:lnTo>
                  <a:lnTo>
                    <a:pt x="190" y="144"/>
                  </a:lnTo>
                  <a:lnTo>
                    <a:pt x="184" y="132"/>
                  </a:lnTo>
                  <a:lnTo>
                    <a:pt x="178" y="122"/>
                  </a:lnTo>
                  <a:lnTo>
                    <a:pt x="172" y="114"/>
                  </a:lnTo>
                  <a:lnTo>
                    <a:pt x="166" y="108"/>
                  </a:lnTo>
                  <a:lnTo>
                    <a:pt x="158" y="104"/>
                  </a:lnTo>
                  <a:lnTo>
                    <a:pt x="150"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755" name="Freeform 2988"/>
            <p:cNvSpPr>
              <a:spLocks noEditPoints="1"/>
            </p:cNvSpPr>
            <p:nvPr/>
          </p:nvSpPr>
          <p:spPr>
            <a:xfrm>
              <a:off x="1817689" y="2373313"/>
              <a:ext cx="339725" cy="760412"/>
            </a:xfrm>
            <a:custGeom>
              <a:avLst/>
              <a:gdLst>
                <a:gd name="T0" fmla="*/ 2147483647 w 752"/>
                <a:gd name="T1" fmla="*/ 2147483647 h 1686"/>
                <a:gd name="T2" fmla="*/ 2147483647 w 752"/>
                <a:gd name="T3" fmla="*/ 2147483647 h 1686"/>
                <a:gd name="T4" fmla="*/ 2147483647 w 752"/>
                <a:gd name="T5" fmla="*/ 2147483647 h 1686"/>
                <a:gd name="T6" fmla="*/ 2147483647 w 752"/>
                <a:gd name="T7" fmla="*/ 2147483647 h 1686"/>
                <a:gd name="T8" fmla="*/ 2147483647 w 752"/>
                <a:gd name="T9" fmla="*/ 2147483647 h 1686"/>
                <a:gd name="T10" fmla="*/ 2147483647 w 752"/>
                <a:gd name="T11" fmla="*/ 2147483647 h 1686"/>
                <a:gd name="T12" fmla="*/ 2147483647 w 752"/>
                <a:gd name="T13" fmla="*/ 2147483647 h 1686"/>
                <a:gd name="T14" fmla="*/ 2147483647 w 752"/>
                <a:gd name="T15" fmla="*/ 2147483647 h 1686"/>
                <a:gd name="T16" fmla="*/ 2147483647 w 752"/>
                <a:gd name="T17" fmla="*/ 2147483647 h 1686"/>
                <a:gd name="T18" fmla="*/ 2147483647 w 752"/>
                <a:gd name="T19" fmla="*/ 2147483647 h 1686"/>
                <a:gd name="T20" fmla="*/ 2147483647 w 752"/>
                <a:gd name="T21" fmla="*/ 2147483647 h 1686"/>
                <a:gd name="T22" fmla="*/ 2147483647 w 752"/>
                <a:gd name="T23" fmla="*/ 2147483647 h 1686"/>
                <a:gd name="T24" fmla="*/ 2147483647 w 752"/>
                <a:gd name="T25" fmla="*/ 2147483647 h 1686"/>
                <a:gd name="T26" fmla="*/ 2147483647 w 752"/>
                <a:gd name="T27" fmla="*/ 2147483647 h 1686"/>
                <a:gd name="T28" fmla="*/ 2147483647 w 752"/>
                <a:gd name="T29" fmla="*/ 2147483647 h 1686"/>
                <a:gd name="T30" fmla="*/ 0 w 752"/>
                <a:gd name="T31" fmla="*/ 2147483647 h 1686"/>
                <a:gd name="T32" fmla="*/ 2147483647 w 752"/>
                <a:gd name="T33" fmla="*/ 2147483647 h 1686"/>
                <a:gd name="T34" fmla="*/ 2147483647 w 752"/>
                <a:gd name="T35" fmla="*/ 2147483647 h 1686"/>
                <a:gd name="T36" fmla="*/ 2147483647 w 752"/>
                <a:gd name="T37" fmla="*/ 2147483647 h 1686"/>
                <a:gd name="T38" fmla="*/ 2147483647 w 752"/>
                <a:gd name="T39" fmla="*/ 2147483647 h 1686"/>
                <a:gd name="T40" fmla="*/ 2147483647 w 752"/>
                <a:gd name="T41" fmla="*/ 2147483647 h 1686"/>
                <a:gd name="T42" fmla="*/ 2147483647 w 752"/>
                <a:gd name="T43" fmla="*/ 2147483647 h 1686"/>
                <a:gd name="T44" fmla="*/ 2147483647 w 752"/>
                <a:gd name="T45" fmla="*/ 2147483647 h 1686"/>
                <a:gd name="T46" fmla="*/ 2147483647 w 752"/>
                <a:gd name="T47" fmla="*/ 2147483647 h 1686"/>
                <a:gd name="T48" fmla="*/ 2147483647 w 752"/>
                <a:gd name="T49" fmla="*/ 2147483647 h 1686"/>
                <a:gd name="T50" fmla="*/ 2147483647 w 752"/>
                <a:gd name="T51" fmla="*/ 2147483647 h 1686"/>
                <a:gd name="T52" fmla="*/ 2147483647 w 752"/>
                <a:gd name="T53" fmla="*/ 2147483647 h 1686"/>
                <a:gd name="T54" fmla="*/ 2147483647 w 752"/>
                <a:gd name="T55" fmla="*/ 2147483647 h 1686"/>
                <a:gd name="T56" fmla="*/ 2147483647 w 752"/>
                <a:gd name="T57" fmla="*/ 2147483647 h 1686"/>
                <a:gd name="T58" fmla="*/ 2147483647 w 752"/>
                <a:gd name="T59" fmla="*/ 2147483647 h 1686"/>
                <a:gd name="T60" fmla="*/ 2147483647 w 752"/>
                <a:gd name="T61" fmla="*/ 2147483647 h 1686"/>
                <a:gd name="T62" fmla="*/ 2147483647 w 752"/>
                <a:gd name="T63" fmla="*/ 2147483647 h 1686"/>
                <a:gd name="T64" fmla="*/ 2147483647 w 752"/>
                <a:gd name="T65" fmla="*/ 2147483647 h 1686"/>
                <a:gd name="T66" fmla="*/ 2147483647 w 752"/>
                <a:gd name="T67" fmla="*/ 2147483647 h 1686"/>
                <a:gd name="T68" fmla="*/ 2147483647 w 752"/>
                <a:gd name="T69" fmla="*/ 2147483647 h 1686"/>
                <a:gd name="T70" fmla="*/ 2147483647 w 752"/>
                <a:gd name="T71" fmla="*/ 2147483647 h 1686"/>
                <a:gd name="T72" fmla="*/ 2147483647 w 752"/>
                <a:gd name="T73" fmla="*/ 2147483647 h 1686"/>
                <a:gd name="T74" fmla="*/ 2147483647 w 752"/>
                <a:gd name="T75" fmla="*/ 2147483647 h 1686"/>
                <a:gd name="T76" fmla="*/ 2147483647 w 752"/>
                <a:gd name="T77" fmla="*/ 2147483647 h 1686"/>
                <a:gd name="T78" fmla="*/ 2147483647 w 752"/>
                <a:gd name="T79" fmla="*/ 2147483647 h 1686"/>
                <a:gd name="T80" fmla="*/ 2147483647 w 752"/>
                <a:gd name="T81" fmla="*/ 2147483647 h 1686"/>
                <a:gd name="T82" fmla="*/ 2147483647 w 752"/>
                <a:gd name="T83" fmla="*/ 2147483647 h 1686"/>
                <a:gd name="T84" fmla="*/ 2147483647 w 752"/>
                <a:gd name="T85" fmla="*/ 2147483647 h 1686"/>
                <a:gd name="T86" fmla="*/ 2147483647 w 752"/>
                <a:gd name="T87" fmla="*/ 2147483647 h 1686"/>
                <a:gd name="T88" fmla="*/ 2147483647 w 752"/>
                <a:gd name="T89" fmla="*/ 2147483647 h 1686"/>
                <a:gd name="T90" fmla="*/ 2147483647 w 752"/>
                <a:gd name="T91" fmla="*/ 2147483647 h 1686"/>
                <a:gd name="T92" fmla="*/ 2147483647 w 752"/>
                <a:gd name="T93" fmla="*/ 2147483647 h 1686"/>
                <a:gd name="T94" fmla="*/ 2147483647 w 752"/>
                <a:gd name="T95" fmla="*/ 2147483647 h 1686"/>
                <a:gd name="T96" fmla="*/ 2147483647 w 752"/>
                <a:gd name="T97" fmla="*/ 2147483647 h 16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2"/>
                <a:gd name="T148" fmla="*/ 0 h 1686"/>
                <a:gd name="T149" fmla="*/ 752 w 752"/>
                <a:gd name="T150" fmla="*/ 1686 h 16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2" h="1686">
                  <a:moveTo>
                    <a:pt x="652" y="1266"/>
                  </a:moveTo>
                  <a:lnTo>
                    <a:pt x="652" y="1266"/>
                  </a:lnTo>
                  <a:lnTo>
                    <a:pt x="674" y="1240"/>
                  </a:lnTo>
                  <a:lnTo>
                    <a:pt x="692" y="1210"/>
                  </a:lnTo>
                  <a:lnTo>
                    <a:pt x="710" y="1178"/>
                  </a:lnTo>
                  <a:lnTo>
                    <a:pt x="724" y="1142"/>
                  </a:lnTo>
                  <a:lnTo>
                    <a:pt x="736" y="1104"/>
                  </a:lnTo>
                  <a:lnTo>
                    <a:pt x="744" y="1062"/>
                  </a:lnTo>
                  <a:lnTo>
                    <a:pt x="750" y="1018"/>
                  </a:lnTo>
                  <a:lnTo>
                    <a:pt x="752" y="972"/>
                  </a:lnTo>
                  <a:lnTo>
                    <a:pt x="750" y="924"/>
                  </a:lnTo>
                  <a:lnTo>
                    <a:pt x="744" y="878"/>
                  </a:lnTo>
                  <a:lnTo>
                    <a:pt x="736" y="830"/>
                  </a:lnTo>
                  <a:lnTo>
                    <a:pt x="724" y="786"/>
                  </a:lnTo>
                  <a:lnTo>
                    <a:pt x="710" y="742"/>
                  </a:lnTo>
                  <a:lnTo>
                    <a:pt x="692" y="700"/>
                  </a:lnTo>
                  <a:lnTo>
                    <a:pt x="674" y="662"/>
                  </a:lnTo>
                  <a:lnTo>
                    <a:pt x="652" y="624"/>
                  </a:lnTo>
                  <a:lnTo>
                    <a:pt x="652" y="618"/>
                  </a:lnTo>
                  <a:lnTo>
                    <a:pt x="664" y="606"/>
                  </a:lnTo>
                  <a:lnTo>
                    <a:pt x="676" y="590"/>
                  </a:lnTo>
                  <a:lnTo>
                    <a:pt x="690" y="570"/>
                  </a:lnTo>
                  <a:lnTo>
                    <a:pt x="706" y="544"/>
                  </a:lnTo>
                  <a:lnTo>
                    <a:pt x="718" y="514"/>
                  </a:lnTo>
                  <a:lnTo>
                    <a:pt x="722" y="496"/>
                  </a:lnTo>
                  <a:lnTo>
                    <a:pt x="726" y="478"/>
                  </a:lnTo>
                  <a:lnTo>
                    <a:pt x="730" y="458"/>
                  </a:lnTo>
                  <a:lnTo>
                    <a:pt x="730" y="436"/>
                  </a:lnTo>
                  <a:lnTo>
                    <a:pt x="730" y="414"/>
                  </a:lnTo>
                  <a:lnTo>
                    <a:pt x="726" y="394"/>
                  </a:lnTo>
                  <a:lnTo>
                    <a:pt x="722" y="372"/>
                  </a:lnTo>
                  <a:lnTo>
                    <a:pt x="718" y="352"/>
                  </a:lnTo>
                  <a:lnTo>
                    <a:pt x="706" y="312"/>
                  </a:lnTo>
                  <a:lnTo>
                    <a:pt x="690" y="276"/>
                  </a:lnTo>
                  <a:lnTo>
                    <a:pt x="676" y="246"/>
                  </a:lnTo>
                  <a:lnTo>
                    <a:pt x="664" y="222"/>
                  </a:lnTo>
                  <a:lnTo>
                    <a:pt x="652" y="200"/>
                  </a:lnTo>
                  <a:lnTo>
                    <a:pt x="488" y="154"/>
                  </a:lnTo>
                  <a:lnTo>
                    <a:pt x="326" y="106"/>
                  </a:lnTo>
                  <a:lnTo>
                    <a:pt x="162" y="54"/>
                  </a:lnTo>
                  <a:lnTo>
                    <a:pt x="0" y="0"/>
                  </a:lnTo>
                  <a:lnTo>
                    <a:pt x="0" y="1484"/>
                  </a:lnTo>
                  <a:lnTo>
                    <a:pt x="162" y="1538"/>
                  </a:lnTo>
                  <a:lnTo>
                    <a:pt x="326" y="1590"/>
                  </a:lnTo>
                  <a:lnTo>
                    <a:pt x="488" y="1638"/>
                  </a:lnTo>
                  <a:lnTo>
                    <a:pt x="652" y="1686"/>
                  </a:lnTo>
                  <a:lnTo>
                    <a:pt x="664" y="1672"/>
                  </a:lnTo>
                  <a:lnTo>
                    <a:pt x="676" y="1658"/>
                  </a:lnTo>
                  <a:lnTo>
                    <a:pt x="690" y="1638"/>
                  </a:lnTo>
                  <a:lnTo>
                    <a:pt x="706" y="1612"/>
                  </a:lnTo>
                  <a:lnTo>
                    <a:pt x="718" y="1580"/>
                  </a:lnTo>
                  <a:lnTo>
                    <a:pt x="722" y="1564"/>
                  </a:lnTo>
                  <a:lnTo>
                    <a:pt x="726" y="1544"/>
                  </a:lnTo>
                  <a:lnTo>
                    <a:pt x="730" y="1526"/>
                  </a:lnTo>
                  <a:lnTo>
                    <a:pt x="730" y="1504"/>
                  </a:lnTo>
                  <a:lnTo>
                    <a:pt x="730" y="1482"/>
                  </a:lnTo>
                  <a:lnTo>
                    <a:pt x="726" y="1462"/>
                  </a:lnTo>
                  <a:lnTo>
                    <a:pt x="722" y="1440"/>
                  </a:lnTo>
                  <a:lnTo>
                    <a:pt x="718" y="1418"/>
                  </a:lnTo>
                  <a:lnTo>
                    <a:pt x="706" y="1380"/>
                  </a:lnTo>
                  <a:lnTo>
                    <a:pt x="690" y="1344"/>
                  </a:lnTo>
                  <a:lnTo>
                    <a:pt x="676" y="1314"/>
                  </a:lnTo>
                  <a:lnTo>
                    <a:pt x="664" y="1290"/>
                  </a:lnTo>
                  <a:lnTo>
                    <a:pt x="652" y="1268"/>
                  </a:lnTo>
                  <a:lnTo>
                    <a:pt x="652" y="1266"/>
                  </a:lnTo>
                  <a:close/>
                  <a:moveTo>
                    <a:pt x="378" y="1072"/>
                  </a:moveTo>
                  <a:lnTo>
                    <a:pt x="378" y="1072"/>
                  </a:lnTo>
                  <a:lnTo>
                    <a:pt x="362" y="1066"/>
                  </a:lnTo>
                  <a:lnTo>
                    <a:pt x="346" y="1060"/>
                  </a:lnTo>
                  <a:lnTo>
                    <a:pt x="332" y="1050"/>
                  </a:lnTo>
                  <a:lnTo>
                    <a:pt x="318" y="1042"/>
                  </a:lnTo>
                  <a:lnTo>
                    <a:pt x="304" y="1030"/>
                  </a:lnTo>
                  <a:lnTo>
                    <a:pt x="292" y="1020"/>
                  </a:lnTo>
                  <a:lnTo>
                    <a:pt x="280" y="1006"/>
                  </a:lnTo>
                  <a:lnTo>
                    <a:pt x="268" y="994"/>
                  </a:lnTo>
                  <a:lnTo>
                    <a:pt x="258" y="980"/>
                  </a:lnTo>
                  <a:lnTo>
                    <a:pt x="250" y="964"/>
                  </a:lnTo>
                  <a:lnTo>
                    <a:pt x="242" y="950"/>
                  </a:lnTo>
                  <a:lnTo>
                    <a:pt x="236" y="934"/>
                  </a:lnTo>
                  <a:lnTo>
                    <a:pt x="230" y="918"/>
                  </a:lnTo>
                  <a:lnTo>
                    <a:pt x="226" y="902"/>
                  </a:lnTo>
                  <a:lnTo>
                    <a:pt x="224" y="886"/>
                  </a:lnTo>
                  <a:lnTo>
                    <a:pt x="224" y="870"/>
                  </a:lnTo>
                  <a:lnTo>
                    <a:pt x="224" y="752"/>
                  </a:lnTo>
                  <a:lnTo>
                    <a:pt x="224" y="738"/>
                  </a:lnTo>
                  <a:lnTo>
                    <a:pt x="226" y="722"/>
                  </a:lnTo>
                  <a:lnTo>
                    <a:pt x="230" y="710"/>
                  </a:lnTo>
                  <a:lnTo>
                    <a:pt x="236" y="696"/>
                  </a:lnTo>
                  <a:lnTo>
                    <a:pt x="242" y="686"/>
                  </a:lnTo>
                  <a:lnTo>
                    <a:pt x="250" y="674"/>
                  </a:lnTo>
                  <a:lnTo>
                    <a:pt x="258" y="666"/>
                  </a:lnTo>
                  <a:lnTo>
                    <a:pt x="268" y="658"/>
                  </a:lnTo>
                  <a:lnTo>
                    <a:pt x="280" y="652"/>
                  </a:lnTo>
                  <a:lnTo>
                    <a:pt x="292" y="646"/>
                  </a:lnTo>
                  <a:lnTo>
                    <a:pt x="304" y="642"/>
                  </a:lnTo>
                  <a:lnTo>
                    <a:pt x="318" y="640"/>
                  </a:lnTo>
                  <a:lnTo>
                    <a:pt x="332" y="640"/>
                  </a:lnTo>
                  <a:lnTo>
                    <a:pt x="346" y="640"/>
                  </a:lnTo>
                  <a:lnTo>
                    <a:pt x="362" y="642"/>
                  </a:lnTo>
                  <a:lnTo>
                    <a:pt x="378" y="646"/>
                  </a:lnTo>
                  <a:lnTo>
                    <a:pt x="390" y="650"/>
                  </a:lnTo>
                  <a:lnTo>
                    <a:pt x="404" y="656"/>
                  </a:lnTo>
                  <a:lnTo>
                    <a:pt x="418" y="664"/>
                  </a:lnTo>
                  <a:lnTo>
                    <a:pt x="444" y="682"/>
                  </a:lnTo>
                  <a:lnTo>
                    <a:pt x="468" y="704"/>
                  </a:lnTo>
                  <a:lnTo>
                    <a:pt x="490" y="730"/>
                  </a:lnTo>
                  <a:lnTo>
                    <a:pt x="506" y="756"/>
                  </a:lnTo>
                  <a:lnTo>
                    <a:pt x="520" y="786"/>
                  </a:lnTo>
                  <a:lnTo>
                    <a:pt x="524" y="800"/>
                  </a:lnTo>
                  <a:lnTo>
                    <a:pt x="528" y="816"/>
                  </a:lnTo>
                  <a:lnTo>
                    <a:pt x="530" y="830"/>
                  </a:lnTo>
                  <a:lnTo>
                    <a:pt x="530" y="846"/>
                  </a:lnTo>
                  <a:lnTo>
                    <a:pt x="530" y="964"/>
                  </a:lnTo>
                  <a:lnTo>
                    <a:pt x="530" y="978"/>
                  </a:lnTo>
                  <a:lnTo>
                    <a:pt x="528" y="992"/>
                  </a:lnTo>
                  <a:lnTo>
                    <a:pt x="524" y="1006"/>
                  </a:lnTo>
                  <a:lnTo>
                    <a:pt x="520" y="1018"/>
                  </a:lnTo>
                  <a:lnTo>
                    <a:pt x="514" y="1028"/>
                  </a:lnTo>
                  <a:lnTo>
                    <a:pt x="506" y="1038"/>
                  </a:lnTo>
                  <a:lnTo>
                    <a:pt x="498" y="1048"/>
                  </a:lnTo>
                  <a:lnTo>
                    <a:pt x="490" y="1056"/>
                  </a:lnTo>
                  <a:lnTo>
                    <a:pt x="480" y="1062"/>
                  </a:lnTo>
                  <a:lnTo>
                    <a:pt x="468" y="1068"/>
                  </a:lnTo>
                  <a:lnTo>
                    <a:pt x="458" y="1074"/>
                  </a:lnTo>
                  <a:lnTo>
                    <a:pt x="444" y="1076"/>
                  </a:lnTo>
                  <a:lnTo>
                    <a:pt x="432" y="1078"/>
                  </a:lnTo>
                  <a:lnTo>
                    <a:pt x="418" y="1078"/>
                  </a:lnTo>
                  <a:lnTo>
                    <a:pt x="404" y="1078"/>
                  </a:lnTo>
                  <a:lnTo>
                    <a:pt x="390" y="1074"/>
                  </a:lnTo>
                  <a:lnTo>
                    <a:pt x="378" y="1072"/>
                  </a:lnTo>
                  <a:close/>
                </a:path>
              </a:pathLst>
            </a:custGeom>
            <a:gradFill rotWithShape="1">
              <a:gsLst>
                <a:gs pos="0">
                  <a:srgbClr val="918F90"/>
                </a:gs>
                <a:gs pos="5000">
                  <a:srgbClr val="D9D9D9"/>
                </a:gs>
                <a:gs pos="10001">
                  <a:srgbClr val="A6A6A6"/>
                </a:gs>
                <a:gs pos="100000">
                  <a:srgbClr val="A6A6A6"/>
                </a:gs>
              </a:gsLst>
              <a:lin ang="0" scaled="1"/>
            </a:gradFill>
            <a:ln>
              <a:noFill/>
            </a:ln>
            <a:effectLst>
              <a:outerShdw dist="12700" dir="2700000" rotWithShape="0">
                <a:srgbClr val="808080">
                  <a:alpha val="42998"/>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b="0" i="0"/>
              </a:pPr>
              <a:endParaRPr lang="nb-NO" sz="2700">
                <a:solidFill>
                  <a:srgbClr val="000000"/>
                </a:solidFill>
                <a:cs typeface="Arial" panose="020B0604020202020204" pitchFamily="34" charset="0"/>
              </a:endParaRPr>
            </a:p>
          </p:txBody>
        </p:sp>
        <p:sp>
          <p:nvSpPr>
            <p:cNvPr id="4" name="TekstSylinder 3"/>
            <p:cNvSpPr txBox="1">
              <a:spLocks noChangeArrowheads="1"/>
            </p:cNvSpPr>
            <p:nvPr/>
          </p:nvSpPr>
          <p:spPr>
            <a:xfrm>
              <a:off x="7319964" y="2276475"/>
              <a:ext cx="505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base" hangingPunct="1">
                <a:spcBef>
                  <a:spcPct val="0"/>
                </a:spcBef>
                <a:spcAft>
                  <a:spcPct val="0"/>
                </a:spcAft>
                <a:buFontTx/>
                <a:buNone/>
                <a:defRPr b="0" i="0"/>
              </a:pPr>
              <a:r>
                <a:rPr lang="x-none" altLang="nb-NO" sz="1950" b="1">
                  <a:solidFill>
                    <a:srgbClr val="000000"/>
                  </a:solidFill>
                  <a:cs typeface="Arial" panose="020B0604020202020204" pitchFamily="34" charset="0"/>
                </a:rPr>
                <a:t>7</a:t>
              </a:r>
            </a:p>
          </p:txBody>
        </p:sp>
        <p:sp>
          <p:nvSpPr>
            <p:cNvPr id="788" name="TekstSylinder 787"/>
            <p:cNvSpPr txBox="1">
              <a:spLocks noChangeArrowheads="1"/>
            </p:cNvSpPr>
            <p:nvPr/>
          </p:nvSpPr>
          <p:spPr>
            <a:xfrm>
              <a:off x="5664200" y="2546351"/>
              <a:ext cx="5042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base" hangingPunct="1">
                <a:spcBef>
                  <a:spcPct val="0"/>
                </a:spcBef>
                <a:spcAft>
                  <a:spcPct val="0"/>
                </a:spcAft>
                <a:buFontTx/>
                <a:buNone/>
                <a:defRPr b="0" i="0"/>
              </a:pPr>
              <a:r>
                <a:rPr lang="x-none" altLang="nb-NO" sz="1950" b="1">
                  <a:solidFill>
                    <a:srgbClr val="000000"/>
                  </a:solidFill>
                  <a:cs typeface="Arial" panose="020B0604020202020204" pitchFamily="34" charset="0"/>
                </a:rPr>
                <a:t>5</a:t>
              </a:r>
            </a:p>
          </p:txBody>
        </p:sp>
        <p:sp>
          <p:nvSpPr>
            <p:cNvPr id="789" name="TekstSylinder 788"/>
            <p:cNvSpPr txBox="1">
              <a:spLocks noChangeArrowheads="1"/>
            </p:cNvSpPr>
            <p:nvPr/>
          </p:nvSpPr>
          <p:spPr>
            <a:xfrm>
              <a:off x="4008439" y="2781301"/>
              <a:ext cx="504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base" hangingPunct="1">
                <a:spcBef>
                  <a:spcPct val="0"/>
                </a:spcBef>
                <a:spcAft>
                  <a:spcPct val="0"/>
                </a:spcAft>
                <a:buFontTx/>
                <a:buNone/>
                <a:defRPr b="0" i="0"/>
              </a:pPr>
              <a:r>
                <a:rPr lang="x-none" altLang="nb-NO" sz="1950" b="1">
                  <a:solidFill>
                    <a:srgbClr val="000000"/>
                  </a:solidFill>
                  <a:cs typeface="Arial" panose="020B0604020202020204" pitchFamily="34" charset="0"/>
                </a:rPr>
                <a:t>3</a:t>
              </a:r>
            </a:p>
          </p:txBody>
        </p:sp>
        <p:sp>
          <p:nvSpPr>
            <p:cNvPr id="790" name="TekstSylinder 789"/>
            <p:cNvSpPr txBox="1">
              <a:spLocks noChangeArrowheads="1"/>
            </p:cNvSpPr>
            <p:nvPr/>
          </p:nvSpPr>
          <p:spPr>
            <a:xfrm>
              <a:off x="8975726" y="2144714"/>
              <a:ext cx="5058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base" hangingPunct="1">
                <a:spcBef>
                  <a:spcPct val="0"/>
                </a:spcBef>
                <a:spcAft>
                  <a:spcPct val="0"/>
                </a:spcAft>
                <a:buFontTx/>
                <a:buNone/>
                <a:defRPr b="0" i="0"/>
              </a:pPr>
              <a:r>
                <a:rPr lang="x-none" altLang="nb-NO" sz="1950" b="1">
                  <a:solidFill>
                    <a:srgbClr val="000000"/>
                  </a:solidFill>
                  <a:cs typeface="Arial" panose="020B0604020202020204" pitchFamily="34" charset="0"/>
                </a:rPr>
                <a:t>9</a:t>
              </a:r>
            </a:p>
          </p:txBody>
        </p:sp>
      </p:grpSp>
      <p:grpSp>
        <p:nvGrpSpPr>
          <p:cNvPr id="405" name="Gruppe 404"/>
          <p:cNvGrpSpPr/>
          <p:nvPr/>
        </p:nvGrpSpPr>
        <p:grpSpPr>
          <a:xfrm>
            <a:off x="7316135" y="321876"/>
            <a:ext cx="730559" cy="2701529"/>
            <a:chOff x="683271" y="908050"/>
            <a:chExt cx="974079" cy="3602039"/>
          </a:xfrm>
        </p:grpSpPr>
        <p:sp>
          <p:nvSpPr>
            <p:cNvPr id="439" name="Pentagon 450"/>
            <p:cNvSpPr>
              <a:spLocks noChangeArrowheads="1"/>
            </p:cNvSpPr>
            <p:nvPr/>
          </p:nvSpPr>
          <p:spPr>
            <a:xfrm rot="5400000">
              <a:off x="501650" y="1492250"/>
              <a:ext cx="1295400" cy="850900"/>
            </a:xfrm>
            <a:prstGeom prst="homePlate">
              <a:avLst>
                <a:gd name="adj" fmla="val 49999"/>
              </a:avLst>
            </a:prstGeom>
            <a:solidFill>
              <a:srgbClr val="262626"/>
            </a:solidFill>
            <a:ln w="9525">
              <a:solidFill>
                <a:srgbClr val="D9D9D9"/>
              </a:solidFill>
              <a:miter lim="800000"/>
            </a:ln>
            <a:effectLst>
              <a:outerShdw blurRad="63500" dist="23000" dir="5400000" rotWithShape="0">
                <a:srgbClr val="000000">
                  <a:alpha val="34998"/>
                </a:srgbClr>
              </a:outerShdw>
            </a:effectLst>
          </p:spPr>
          <p:txBody>
            <a:bodyPr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472" name="Rektangel 3557"/>
            <p:cNvSpPr>
              <a:spLocks noChangeArrowheads="1"/>
            </p:cNvSpPr>
            <p:nvPr/>
          </p:nvSpPr>
          <p:spPr>
            <a:xfrm>
              <a:off x="683271" y="1317625"/>
              <a:ext cx="94327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Center for World University Rankings</a:t>
              </a:r>
            </a:p>
          </p:txBody>
        </p:sp>
        <p:grpSp>
          <p:nvGrpSpPr>
            <p:cNvPr id="510" name="Group 385"/>
            <p:cNvGrpSpPr/>
            <p:nvPr/>
          </p:nvGrpSpPr>
          <p:grpSpPr>
            <a:xfrm>
              <a:off x="712788" y="3311526"/>
              <a:ext cx="944562" cy="1198563"/>
              <a:chOff x="959" y="2128"/>
              <a:chExt cx="595" cy="755"/>
            </a:xfrm>
          </p:grpSpPr>
          <p:sp>
            <p:nvSpPr>
              <p:cNvPr id="639" name="Pentagon 460"/>
              <p:cNvSpPr>
                <a:spLocks noChangeArrowheads="1"/>
              </p:cNvSpPr>
              <p:nvPr/>
            </p:nvSpPr>
            <p:spPr>
              <a:xfrm rot="16200000">
                <a:off x="874" y="2238"/>
                <a:ext cx="755" cy="536"/>
              </a:xfrm>
              <a:prstGeom prst="homePlate">
                <a:avLst>
                  <a:gd name="adj" fmla="val 49999"/>
                </a:avLst>
              </a:prstGeom>
              <a:solidFill>
                <a:schemeClr val="accent2">
                  <a:lumMod val="75000"/>
                </a:schemeClr>
              </a:solidFill>
              <a:ln w="9525">
                <a:solidFill>
                  <a:srgbClr val="D9D9D9"/>
                </a:solidFill>
                <a:miter lim="800000"/>
              </a:ln>
              <a:effectLst>
                <a:outerShdw blurRad="63500" dist="23000" dir="5400000" rotWithShape="0">
                  <a:srgbClr val="000000">
                    <a:alpha val="34998"/>
                  </a:srgbClr>
                </a:outerShdw>
              </a:effectLst>
            </p:spPr>
            <p:txBody>
              <a:bodyPr vert="eaVert" anchor="ctr"/>
              <a:lstStyle/>
              <a:p>
                <a:pPr algn="ctr" fontAlgn="base">
                  <a:spcBef>
                    <a:spcPct val="0"/>
                  </a:spcBef>
                  <a:spcAft>
                    <a:spcPct val="0"/>
                  </a:spcAft>
                  <a:defRPr b="0" i="0"/>
                </a:pPr>
                <a:endParaRPr lang="nb-NO" sz="1350">
                  <a:solidFill>
                    <a:srgbClr val="FFFFFF"/>
                  </a:solidFill>
                  <a:latin typeface="Calibri" charset="0"/>
                  <a:cs typeface="ＭＳ Ｐゴシック" charset="0"/>
                </a:endParaRPr>
              </a:p>
            </p:txBody>
          </p:sp>
          <p:sp>
            <p:nvSpPr>
              <p:cNvPr id="703" name="Rektangel 3557"/>
              <p:cNvSpPr>
                <a:spLocks noChangeArrowheads="1"/>
              </p:cNvSpPr>
              <p:nvPr/>
            </p:nvSpPr>
            <p:spPr>
              <a:xfrm>
                <a:off x="959" y="2396"/>
                <a:ext cx="595"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eaLnBrk="0" hangingPunct="0">
                  <a:spcBef>
                    <a:spcPct val="20000"/>
                  </a:spcBef>
                  <a:buChar char="•"/>
                  <a:defRPr sz="2400">
                    <a:solidFill>
                      <a:schemeClr val="tx1"/>
                    </a:solidFill>
                    <a:latin typeface="Arial" panose="020B0604020202020204" pitchFamily="34" charset="0"/>
                  </a:defRPr>
                </a:lvl1pPr>
                <a:lvl2pPr marL="742950" indent="-285750" defTabSz="801688" eaLnBrk="0" hangingPunct="0">
                  <a:spcBef>
                    <a:spcPct val="20000"/>
                  </a:spcBef>
                  <a:buChar char="–"/>
                  <a:defRPr>
                    <a:solidFill>
                      <a:schemeClr val="tx1"/>
                    </a:solidFill>
                    <a:latin typeface="Arial" panose="020B0604020202020204" pitchFamily="34" charset="0"/>
                  </a:defRPr>
                </a:lvl2pPr>
                <a:lvl3pPr marL="1143000" indent="-228600" defTabSz="801688" eaLnBrk="0" hangingPunct="0">
                  <a:spcBef>
                    <a:spcPct val="20000"/>
                  </a:spcBef>
                  <a:buChar char="•"/>
                  <a:defRPr sz="1600">
                    <a:solidFill>
                      <a:schemeClr val="tx1"/>
                    </a:solidFill>
                    <a:latin typeface="Arial" panose="020B0604020202020204" pitchFamily="34" charset="0"/>
                  </a:defRPr>
                </a:lvl3pPr>
                <a:lvl4pPr marL="1600200" indent="-228600" defTabSz="801688" eaLnBrk="0" hangingPunct="0">
                  <a:spcBef>
                    <a:spcPct val="20000"/>
                  </a:spcBef>
                  <a:buChar char="–"/>
                  <a:defRPr sz="1600">
                    <a:solidFill>
                      <a:schemeClr val="tx1"/>
                    </a:solidFill>
                    <a:latin typeface="Arial" panose="020B0604020202020204" pitchFamily="34" charset="0"/>
                  </a:defRPr>
                </a:lvl4pPr>
                <a:lvl5pPr marL="2057400" indent="-228600" defTabSz="801688" eaLnBrk="0" hangingPunct="0">
                  <a:spcBef>
                    <a:spcPct val="20000"/>
                  </a:spcBef>
                  <a:buChar char="•"/>
                  <a:defRPr sz="16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No. </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162</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 in the world</a:t>
                </a:r>
              </a:p>
              <a:p>
                <a:pPr algn="ctr" eaLnBrk="1" fontAlgn="base" hangingPunct="1">
                  <a:spcAft>
                    <a:spcPct val="0"/>
                  </a:spcAft>
                  <a:buFontTx/>
                  <a:buNone/>
                  <a:defRPr b="0" i="0"/>
                </a:pP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r>
                  <a:rPr lang="nb-NO" altLang="nb-NO" sz="825" b="1" err="1">
                    <a:solidFill>
                      <a:srgbClr val="FFFFFF"/>
                    </a:solidFill>
                    <a:latin typeface="Calibri" panose="020F0502020204030204" pitchFamily="34" charset="0"/>
                    <a:ea typeface="ＭＳ Ｐゴシック" panose="020B0600070205080204" pitchFamily="34" charset="-128"/>
                    <a:cs typeface="Arial" panose="020B0604020202020204" pitchFamily="34" charset="0"/>
                  </a:rPr>
                  <a:t>Oct</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 201</a:t>
                </a:r>
                <a:r>
                  <a:rPr lang="nb-NO"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9</a:t>
                </a:r>
                <a:r>
                  <a:rPr lang="x-none" altLang="nb-NO" sz="825" b="1">
                    <a:solidFill>
                      <a:srgbClr val="FFFFFF"/>
                    </a:solidFill>
                    <a:latin typeface="Calibri" panose="020F0502020204030204" pitchFamily="34" charset="0"/>
                    <a:ea typeface="ＭＳ Ｐゴシック" panose="020B0600070205080204" pitchFamily="34" charset="-128"/>
                    <a:cs typeface="Arial" panose="020B0604020202020204" pitchFamily="34" charset="0"/>
                  </a:rPr>
                  <a:t>)</a:t>
                </a:r>
              </a:p>
            </p:txBody>
          </p:sp>
        </p:grpSp>
        <p:sp>
          <p:nvSpPr>
            <p:cNvPr id="575" name="TekstSylinder 574"/>
            <p:cNvSpPr txBox="1">
              <a:spLocks noChangeArrowheads="1"/>
            </p:cNvSpPr>
            <p:nvPr/>
          </p:nvSpPr>
          <p:spPr>
            <a:xfrm>
              <a:off x="683746" y="908050"/>
              <a:ext cx="93597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a:solidFill>
                    <a:schemeClr val="tx1"/>
                  </a:solidFill>
                  <a:latin typeface="Arial" panose="020B0604020202020204" pitchFamily="34" charset="0"/>
                </a:defRPr>
              </a:lvl2pPr>
              <a:lvl3pPr marL="1143000" indent="-228600" eaLnBrk="0" hangingPunct="0">
                <a:spcBef>
                  <a:spcPct val="20000"/>
                </a:spcBef>
                <a:buChar char="•"/>
                <a:defRPr sz="1600">
                  <a:solidFill>
                    <a:schemeClr val="tx1"/>
                  </a:solidFill>
                  <a:latin typeface="Arial" panose="020B0604020202020204" pitchFamily="34" charset="0"/>
                </a:defRPr>
              </a:lvl3pPr>
              <a:lvl4pPr marL="1600200" indent="-228600" eaLnBrk="0" hangingPunct="0">
                <a:spcBef>
                  <a:spcPct val="20000"/>
                </a:spcBef>
                <a:buChar char="–"/>
                <a:defRPr sz="1600">
                  <a:solidFill>
                    <a:schemeClr val="tx1"/>
                  </a:solidFill>
                  <a:latin typeface="Arial" panose="020B0604020202020204" pitchFamily="34" charset="0"/>
                </a:defRPr>
              </a:lvl4pPr>
              <a:lvl5pPr marL="2057400" indent="-228600" eaLnBrk="0" hangingPunct="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fontAlgn="base" hangingPunct="1">
                <a:spcBef>
                  <a:spcPct val="0"/>
                </a:spcBef>
                <a:spcAft>
                  <a:spcPct val="0"/>
                </a:spcAft>
                <a:buFontTx/>
                <a:buNone/>
                <a:defRPr b="0" i="0"/>
              </a:pPr>
              <a:r>
                <a:rPr lang="x-none" altLang="nb-NO" sz="1050">
                  <a:solidFill>
                    <a:srgbClr val="000000"/>
                  </a:solidFill>
                  <a:cs typeface="Arial" panose="020B0604020202020204" pitchFamily="34" charset="0"/>
                </a:rPr>
                <a:t>CWUR</a:t>
              </a:r>
            </a:p>
          </p:txBody>
        </p:sp>
      </p:grpSp>
      <p:sp>
        <p:nvSpPr>
          <p:cNvPr id="9" name="TekstSylinder 8"/>
          <p:cNvSpPr txBox="1"/>
          <p:nvPr/>
        </p:nvSpPr>
        <p:spPr>
          <a:xfrm>
            <a:off x="4434232" y="3542175"/>
            <a:ext cx="4592229" cy="646331"/>
          </a:xfrm>
          <a:prstGeom prst="rect">
            <a:avLst/>
          </a:prstGeom>
          <a:noFill/>
          <a:ln>
            <a:solidFill>
              <a:schemeClr val="tx1"/>
            </a:solidFill>
          </a:ln>
        </p:spPr>
        <p:txBody>
          <a:bodyPr wrap="square" rtlCol="0">
            <a:spAutoFit/>
          </a:bodyPr>
          <a:lstStyle/>
          <a:p>
            <a:pPr>
              <a:defRPr b="0" i="0"/>
            </a:pPr>
            <a:r>
              <a:rPr lang="x-none" sz="1200">
                <a:solidFill>
                  <a:prstClr val="black"/>
                </a:solidFill>
              </a:rPr>
              <a:t>In March 2017 THES published an overview showing that </a:t>
            </a:r>
          </a:p>
          <a:p>
            <a:pPr>
              <a:defRPr b="0" i="0"/>
            </a:pPr>
            <a:r>
              <a:rPr lang="x-none" sz="1200">
                <a:solidFill>
                  <a:prstClr val="black"/>
                </a:solidFill>
                <a:hlinkClick r:id="rId3"/>
              </a:rPr>
              <a:t>NTNU has the most productive institutional collaboration in the world, due to the close teamwork with SINTEF. </a:t>
            </a:r>
          </a:p>
        </p:txBody>
      </p:sp>
      <p:sp>
        <p:nvSpPr>
          <p:cNvPr id="11" name="TekstSylinder 10"/>
          <p:cNvSpPr txBox="1"/>
          <p:nvPr/>
        </p:nvSpPr>
        <p:spPr>
          <a:xfrm>
            <a:off x="227718" y="2662707"/>
            <a:ext cx="2328751" cy="1754326"/>
          </a:xfrm>
          <a:prstGeom prst="rect">
            <a:avLst/>
          </a:prstGeom>
          <a:noFill/>
        </p:spPr>
        <p:txBody>
          <a:bodyPr wrap="square" rtlCol="0">
            <a:spAutoFit/>
          </a:bodyPr>
          <a:lstStyle/>
          <a:p>
            <a:pPr>
              <a:defRPr b="0" i="0"/>
            </a:pPr>
            <a:r>
              <a:rPr lang="x-none" sz="1200"/>
              <a:t>An international panel established by the Research Council of Norway concluded in 2015 that Norway has two technology environments at the world’s top level, both at NTNU</a:t>
            </a:r>
            <a:r>
              <a:rPr lang="nb-NO" sz="1200"/>
              <a:t>:</a:t>
            </a:r>
          </a:p>
          <a:p>
            <a:pPr marL="214313" indent="-214313">
              <a:buFont typeface="Arial" panose="020B0604020202020204" pitchFamily="34" charset="0"/>
              <a:buChar char="•"/>
              <a:defRPr b="0" i="0"/>
            </a:pPr>
            <a:r>
              <a:rPr lang="x-none" sz="1200"/>
              <a:t>Structural Impact Laboratory (SIMLab)</a:t>
            </a:r>
            <a:endParaRPr lang="nb-NO" sz="1200"/>
          </a:p>
          <a:p>
            <a:pPr marL="214313" indent="-214313">
              <a:buFont typeface="Arial" panose="020B0604020202020204" pitchFamily="34" charset="0"/>
              <a:buChar char="•"/>
              <a:defRPr b="0" i="0"/>
            </a:pPr>
            <a:r>
              <a:rPr lang="x-none" sz="1200"/>
              <a:t>Marine Structures</a:t>
            </a:r>
          </a:p>
        </p:txBody>
      </p:sp>
    </p:spTree>
    <p:extLst>
      <p:ext uri="{BB962C8B-B14F-4D97-AF65-F5344CB8AC3E}">
        <p14:creationId xmlns:p14="http://schemas.microsoft.com/office/powerpoint/2010/main" val="402944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Rett linje 118">
            <a:extLst>
              <a:ext uri="{FF2B5EF4-FFF2-40B4-BE49-F238E27FC236}">
                <a16:creationId xmlns:a16="http://schemas.microsoft.com/office/drawing/2014/main" id="{7782BAAE-1ED7-0B44-9C1F-E2E218139DA0}"/>
              </a:ext>
            </a:extLst>
          </p:cNvPr>
          <p:cNvCxnSpPr>
            <a:cxnSpLocks/>
            <a:stCxn id="114" idx="2"/>
          </p:cNvCxnSpPr>
          <p:nvPr/>
        </p:nvCxnSpPr>
        <p:spPr>
          <a:xfrm>
            <a:off x="3632632" y="1915015"/>
            <a:ext cx="0" cy="26911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Rett linje 85"/>
          <p:cNvCxnSpPr/>
          <p:nvPr/>
        </p:nvCxnSpPr>
        <p:spPr>
          <a:xfrm>
            <a:off x="4841583" y="532119"/>
            <a:ext cx="0" cy="227551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Rett linje 86"/>
          <p:cNvCxnSpPr/>
          <p:nvPr/>
        </p:nvCxnSpPr>
        <p:spPr>
          <a:xfrm>
            <a:off x="2850607" y="1200002"/>
            <a:ext cx="33757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Rett linje 87"/>
          <p:cNvCxnSpPr/>
          <p:nvPr/>
        </p:nvCxnSpPr>
        <p:spPr>
          <a:xfrm>
            <a:off x="6212651" y="1203538"/>
            <a:ext cx="0" cy="1456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Rett linje 88"/>
          <p:cNvCxnSpPr/>
          <p:nvPr/>
        </p:nvCxnSpPr>
        <p:spPr>
          <a:xfrm>
            <a:off x="5557656" y="1211826"/>
            <a:ext cx="0" cy="145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0" name="TekstSylinder 89"/>
          <p:cNvSpPr txBox="1"/>
          <p:nvPr/>
        </p:nvSpPr>
        <p:spPr>
          <a:xfrm>
            <a:off x="4193605" y="232037"/>
            <a:ext cx="1302306" cy="300082"/>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ctr" defTabSz="342900"/>
            <a:r>
              <a:rPr lang="nb-NO" sz="1350">
                <a:solidFill>
                  <a:prstClr val="black"/>
                </a:solidFill>
                <a:latin typeface="Arial"/>
                <a:cs typeface="Arial"/>
              </a:rPr>
              <a:t>BOARD</a:t>
            </a:r>
          </a:p>
        </p:txBody>
      </p:sp>
      <p:sp>
        <p:nvSpPr>
          <p:cNvPr id="91" name="Rektangel 90"/>
          <p:cNvSpPr/>
          <p:nvPr/>
        </p:nvSpPr>
        <p:spPr>
          <a:xfrm>
            <a:off x="4404760" y="762339"/>
            <a:ext cx="835543" cy="220936"/>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1200">
              <a:solidFill>
                <a:prstClr val="white"/>
              </a:solidFill>
            </a:endParaRPr>
          </a:p>
        </p:txBody>
      </p:sp>
      <p:sp>
        <p:nvSpPr>
          <p:cNvPr id="92" name="TekstSylinder 91"/>
          <p:cNvSpPr txBox="1"/>
          <p:nvPr/>
        </p:nvSpPr>
        <p:spPr>
          <a:xfrm>
            <a:off x="4332911" y="768394"/>
            <a:ext cx="973894" cy="230832"/>
          </a:xfrm>
          <a:prstGeom prst="rect">
            <a:avLst/>
          </a:prstGeom>
          <a:noFill/>
        </p:spPr>
        <p:txBody>
          <a:bodyPr wrap="square" rtlCol="0">
            <a:spAutoFit/>
          </a:bodyPr>
          <a:lstStyle/>
          <a:p>
            <a:pPr algn="ctr" defTabSz="342900"/>
            <a:r>
              <a:rPr lang="nb-NO" sz="900">
                <a:solidFill>
                  <a:prstClr val="black"/>
                </a:solidFill>
                <a:latin typeface="Arial"/>
                <a:cs typeface="Arial"/>
              </a:rPr>
              <a:t>RECTOR</a:t>
            </a:r>
          </a:p>
        </p:txBody>
      </p:sp>
      <p:grpSp>
        <p:nvGrpSpPr>
          <p:cNvPr id="93" name="Gruppe 92"/>
          <p:cNvGrpSpPr/>
          <p:nvPr/>
        </p:nvGrpSpPr>
        <p:grpSpPr>
          <a:xfrm>
            <a:off x="5197950" y="1367507"/>
            <a:ext cx="736586" cy="532421"/>
            <a:chOff x="8046441" y="2343480"/>
            <a:chExt cx="982114" cy="709895"/>
          </a:xfrm>
        </p:grpSpPr>
        <p:sp>
          <p:nvSpPr>
            <p:cNvPr id="118" name="Rektangel 117"/>
            <p:cNvSpPr/>
            <p:nvPr/>
          </p:nvSpPr>
          <p:spPr>
            <a:xfrm>
              <a:off x="8189561" y="2343480"/>
              <a:ext cx="723766" cy="709895"/>
            </a:xfrm>
            <a:prstGeom prst="rect">
              <a:avLst/>
            </a:prstGeom>
            <a:solidFill>
              <a:schemeClr val="tx2">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600">
                <a:solidFill>
                  <a:prstClr val="white"/>
                </a:solidFill>
                <a:latin typeface="Arial" panose="020B0604020202020204" pitchFamily="34" charset="0"/>
                <a:cs typeface="Arial" panose="020B0604020202020204" pitchFamily="34" charset="0"/>
              </a:endParaRPr>
            </a:p>
          </p:txBody>
        </p:sp>
        <p:sp>
          <p:nvSpPr>
            <p:cNvPr id="119" name="TekstSylinder 118"/>
            <p:cNvSpPr txBox="1"/>
            <p:nvPr/>
          </p:nvSpPr>
          <p:spPr>
            <a:xfrm>
              <a:off x="8046441" y="2346225"/>
              <a:ext cx="982114" cy="369332"/>
            </a:xfrm>
            <a:prstGeom prst="rect">
              <a:avLst/>
            </a:prstGeom>
            <a:noFill/>
          </p:spPr>
          <p:txBody>
            <a:bodyPr wrap="square" rtlCol="0">
              <a:spAutoFit/>
            </a:bodyPr>
            <a:lstStyle/>
            <a:p>
              <a:pPr algn="ctr"/>
              <a:r>
                <a:rPr lang="nb-NO" sz="600" err="1">
                  <a:latin typeface="Arial" charset="0"/>
                  <a:ea typeface="Arial" charset="0"/>
                  <a:cs typeface="Arial" charset="0"/>
                </a:rPr>
                <a:t>Director</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Organization </a:t>
              </a:r>
            </a:p>
          </p:txBody>
        </p:sp>
      </p:grpSp>
      <p:grpSp>
        <p:nvGrpSpPr>
          <p:cNvPr id="95" name="Gruppe 94"/>
          <p:cNvGrpSpPr/>
          <p:nvPr/>
        </p:nvGrpSpPr>
        <p:grpSpPr>
          <a:xfrm>
            <a:off x="4029835" y="1382594"/>
            <a:ext cx="591780" cy="532421"/>
            <a:chOff x="4394767" y="1801273"/>
            <a:chExt cx="591780" cy="532421"/>
          </a:xfrm>
        </p:grpSpPr>
        <p:sp>
          <p:nvSpPr>
            <p:cNvPr id="116" name="Rektangel 115"/>
            <p:cNvSpPr/>
            <p:nvPr/>
          </p:nvSpPr>
          <p:spPr>
            <a:xfrm>
              <a:off x="4446877" y="1801273"/>
              <a:ext cx="491067" cy="532421"/>
            </a:xfrm>
            <a:prstGeom prst="rect">
              <a:avLst/>
            </a:prstGeom>
            <a:solidFill>
              <a:schemeClr val="tx2">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600">
                <a:solidFill>
                  <a:prstClr val="white"/>
                </a:solidFill>
                <a:latin typeface="Arial" panose="020B0604020202020204" pitchFamily="34" charset="0"/>
                <a:cs typeface="Arial" panose="020B0604020202020204" pitchFamily="34" charset="0"/>
              </a:endParaRPr>
            </a:p>
          </p:txBody>
        </p:sp>
        <p:sp>
          <p:nvSpPr>
            <p:cNvPr id="117" name="TekstSylinder 116"/>
            <p:cNvSpPr txBox="1"/>
            <p:nvPr/>
          </p:nvSpPr>
          <p:spPr>
            <a:xfrm>
              <a:off x="4394767" y="1808368"/>
              <a:ext cx="591780" cy="369332"/>
            </a:xfrm>
            <a:prstGeom prst="rect">
              <a:avLst/>
            </a:prstGeom>
            <a:noFill/>
          </p:spPr>
          <p:txBody>
            <a:bodyPr wrap="square" rtlCol="0">
              <a:spAutoFit/>
            </a:bodyPr>
            <a:lstStyle/>
            <a:p>
              <a:pPr algn="ctr"/>
              <a:r>
                <a:rPr lang="nb-NO" sz="600">
                  <a:latin typeface="Arial" charset="0"/>
                  <a:ea typeface="Arial" charset="0"/>
                  <a:cs typeface="Arial" charset="0"/>
                </a:rPr>
                <a:t>Pro-</a:t>
              </a:r>
              <a:r>
                <a:rPr lang="nb-NO" sz="600" err="1">
                  <a:latin typeface="Arial" charset="0"/>
                  <a:ea typeface="Arial" charset="0"/>
                  <a:cs typeface="Arial" charset="0"/>
                </a:rPr>
                <a:t>Rector</a:t>
              </a:r>
              <a:r>
                <a:rPr lang="nb-NO" sz="600">
                  <a:latin typeface="Arial" charset="0"/>
                  <a:ea typeface="Arial" charset="0"/>
                  <a:cs typeface="Arial" charset="0"/>
                </a:rPr>
                <a:t> for </a:t>
              </a:r>
              <a:r>
                <a:rPr lang="nb-NO" sz="600" err="1">
                  <a:latin typeface="Arial" charset="0"/>
                  <a:ea typeface="Arial" charset="0"/>
                  <a:cs typeface="Arial" charset="0"/>
                </a:rPr>
                <a:t>Innovation</a:t>
              </a:r>
              <a:r>
                <a:rPr lang="nb-NO" sz="600">
                  <a:latin typeface="Arial" charset="0"/>
                  <a:ea typeface="Arial" charset="0"/>
                  <a:cs typeface="Arial" charset="0"/>
                </a:rPr>
                <a:t> </a:t>
              </a:r>
            </a:p>
          </p:txBody>
        </p:sp>
      </p:grpSp>
      <p:grpSp>
        <p:nvGrpSpPr>
          <p:cNvPr id="100" name="Gruppe 99"/>
          <p:cNvGrpSpPr/>
          <p:nvPr/>
        </p:nvGrpSpPr>
        <p:grpSpPr>
          <a:xfrm>
            <a:off x="3363013" y="1382594"/>
            <a:ext cx="515152" cy="532421"/>
            <a:chOff x="4974693" y="2143807"/>
            <a:chExt cx="686869" cy="709895"/>
          </a:xfrm>
        </p:grpSpPr>
        <p:sp>
          <p:nvSpPr>
            <p:cNvPr id="114" name="Rektangel 113"/>
            <p:cNvSpPr/>
            <p:nvPr/>
          </p:nvSpPr>
          <p:spPr>
            <a:xfrm>
              <a:off x="5006806" y="2143807"/>
              <a:ext cx="654756" cy="709895"/>
            </a:xfrm>
            <a:prstGeom prst="rect">
              <a:avLst/>
            </a:prstGeom>
            <a:solidFill>
              <a:schemeClr val="tx2">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600">
                <a:solidFill>
                  <a:prstClr val="white"/>
                </a:solidFill>
                <a:latin typeface="Arial" panose="020B0604020202020204" pitchFamily="34" charset="0"/>
                <a:cs typeface="Arial" panose="020B0604020202020204" pitchFamily="34" charset="0"/>
              </a:endParaRPr>
            </a:p>
          </p:txBody>
        </p:sp>
        <p:sp>
          <p:nvSpPr>
            <p:cNvPr id="115" name="TekstSylinder 114"/>
            <p:cNvSpPr txBox="1"/>
            <p:nvPr/>
          </p:nvSpPr>
          <p:spPr>
            <a:xfrm>
              <a:off x="4974693" y="2143807"/>
              <a:ext cx="686765" cy="492443"/>
            </a:xfrm>
            <a:prstGeom prst="rect">
              <a:avLst/>
            </a:prstGeom>
            <a:noFill/>
          </p:spPr>
          <p:txBody>
            <a:bodyPr wrap="square" rtlCol="0">
              <a:spAutoFit/>
            </a:bodyPr>
            <a:lstStyle/>
            <a:p>
              <a:pPr algn="ctr"/>
              <a:r>
                <a:rPr lang="nb-NO" sz="600">
                  <a:latin typeface="Arial" charset="0"/>
                  <a:ea typeface="Arial" charset="0"/>
                  <a:cs typeface="Arial" charset="0"/>
                </a:rPr>
                <a:t>Pro-</a:t>
              </a:r>
              <a:r>
                <a:rPr lang="nb-NO" sz="600" err="1">
                  <a:latin typeface="Arial" charset="0"/>
                  <a:ea typeface="Arial" charset="0"/>
                  <a:cs typeface="Arial" charset="0"/>
                </a:rPr>
                <a:t>Rector</a:t>
              </a:r>
              <a:r>
                <a:rPr lang="nb-NO" sz="600">
                  <a:latin typeface="Arial" charset="0"/>
                  <a:ea typeface="Arial" charset="0"/>
                  <a:cs typeface="Arial" charset="0"/>
                </a:rPr>
                <a:t> for Research </a:t>
              </a:r>
            </a:p>
          </p:txBody>
        </p:sp>
      </p:grpSp>
      <p:grpSp>
        <p:nvGrpSpPr>
          <p:cNvPr id="102" name="Gruppe 101"/>
          <p:cNvGrpSpPr/>
          <p:nvPr/>
        </p:nvGrpSpPr>
        <p:grpSpPr>
          <a:xfrm>
            <a:off x="2574390" y="1382594"/>
            <a:ext cx="595077" cy="532421"/>
            <a:chOff x="3175514" y="2143807"/>
            <a:chExt cx="793435" cy="709895"/>
          </a:xfrm>
        </p:grpSpPr>
        <p:sp>
          <p:nvSpPr>
            <p:cNvPr id="112" name="Rektangel 111"/>
            <p:cNvSpPr/>
            <p:nvPr/>
          </p:nvSpPr>
          <p:spPr>
            <a:xfrm>
              <a:off x="3246212" y="2143807"/>
              <a:ext cx="654756" cy="709895"/>
            </a:xfrm>
            <a:prstGeom prst="rect">
              <a:avLst/>
            </a:prstGeom>
            <a:solidFill>
              <a:schemeClr val="tx2">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600">
                <a:solidFill>
                  <a:prstClr val="white"/>
                </a:solidFill>
                <a:latin typeface="Arial" panose="020B0604020202020204" pitchFamily="34" charset="0"/>
                <a:cs typeface="Arial" panose="020B0604020202020204" pitchFamily="34" charset="0"/>
              </a:endParaRPr>
            </a:p>
          </p:txBody>
        </p:sp>
        <p:sp>
          <p:nvSpPr>
            <p:cNvPr id="113" name="TekstSylinder 112"/>
            <p:cNvSpPr txBox="1"/>
            <p:nvPr/>
          </p:nvSpPr>
          <p:spPr>
            <a:xfrm>
              <a:off x="3175514" y="2168206"/>
              <a:ext cx="793435" cy="492443"/>
            </a:xfrm>
            <a:prstGeom prst="rect">
              <a:avLst/>
            </a:prstGeom>
            <a:noFill/>
          </p:spPr>
          <p:txBody>
            <a:bodyPr wrap="square" rtlCol="0">
              <a:spAutoFit/>
            </a:bodyPr>
            <a:lstStyle/>
            <a:p>
              <a:pPr algn="ctr"/>
              <a:r>
                <a:rPr lang="nb-NO" sz="600">
                  <a:latin typeface="Arial" charset="0"/>
                  <a:ea typeface="Arial" charset="0"/>
                  <a:cs typeface="Arial" charset="0"/>
                </a:rPr>
                <a:t>Pro-</a:t>
              </a:r>
              <a:r>
                <a:rPr lang="nb-NO" sz="600" err="1">
                  <a:latin typeface="Arial" charset="0"/>
                  <a:ea typeface="Arial" charset="0"/>
                  <a:cs typeface="Arial" charset="0"/>
                </a:rPr>
                <a:t>Rector</a:t>
              </a:r>
              <a:r>
                <a:rPr lang="nb-NO" sz="600">
                  <a:latin typeface="Arial" charset="0"/>
                  <a:ea typeface="Arial" charset="0"/>
                  <a:cs typeface="Arial" charset="0"/>
                </a:rPr>
                <a:t> for </a:t>
              </a:r>
              <a:r>
                <a:rPr lang="nb-NO" sz="600" err="1">
                  <a:latin typeface="Arial" charset="0"/>
                  <a:ea typeface="Arial" charset="0"/>
                  <a:cs typeface="Arial" charset="0"/>
                </a:rPr>
                <a:t>Education</a:t>
              </a:r>
              <a:r>
                <a:rPr lang="nb-NO" sz="600">
                  <a:latin typeface="Arial" charset="0"/>
                  <a:ea typeface="Arial" charset="0"/>
                  <a:cs typeface="Arial" charset="0"/>
                </a:rPr>
                <a:t> </a:t>
              </a:r>
            </a:p>
          </p:txBody>
        </p:sp>
      </p:grpSp>
      <p:sp>
        <p:nvSpPr>
          <p:cNvPr id="103" name="Rektangel 102"/>
          <p:cNvSpPr/>
          <p:nvPr/>
        </p:nvSpPr>
        <p:spPr>
          <a:xfrm>
            <a:off x="5983388" y="1384653"/>
            <a:ext cx="491067" cy="532421"/>
          </a:xfrm>
          <a:prstGeom prst="rect">
            <a:avLst/>
          </a:prstGeom>
          <a:solidFill>
            <a:schemeClr val="tx2">
              <a:lumMod val="20000"/>
              <a:lumOff val="80000"/>
              <a:alpha val="3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nb-NO" sz="600">
              <a:solidFill>
                <a:prstClr val="white"/>
              </a:solidFill>
              <a:latin typeface="Arial" panose="020B0604020202020204" pitchFamily="34" charset="0"/>
              <a:cs typeface="Arial" panose="020B0604020202020204" pitchFamily="34" charset="0"/>
            </a:endParaRPr>
          </a:p>
        </p:txBody>
      </p:sp>
      <p:sp>
        <p:nvSpPr>
          <p:cNvPr id="104" name="TekstSylinder 103"/>
          <p:cNvSpPr txBox="1"/>
          <p:nvPr/>
        </p:nvSpPr>
        <p:spPr>
          <a:xfrm>
            <a:off x="5934537" y="1382593"/>
            <a:ext cx="549004" cy="461665"/>
          </a:xfrm>
          <a:prstGeom prst="rect">
            <a:avLst/>
          </a:prstGeom>
          <a:noFill/>
        </p:spPr>
        <p:txBody>
          <a:bodyPr wrap="square" rtlCol="0">
            <a:spAutoFit/>
          </a:bodyPr>
          <a:lstStyle/>
          <a:p>
            <a:pPr algn="ctr"/>
            <a:r>
              <a:rPr lang="nb-NO" sz="600" err="1">
                <a:latin typeface="Arial" charset="0"/>
                <a:ea typeface="Arial" charset="0"/>
                <a:cs typeface="Arial" charset="0"/>
              </a:rPr>
              <a:t>Director</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Finances and Property </a:t>
            </a:r>
          </a:p>
        </p:txBody>
      </p:sp>
      <p:cxnSp>
        <p:nvCxnSpPr>
          <p:cNvPr id="105" name="Rett linje 104"/>
          <p:cNvCxnSpPr/>
          <p:nvPr/>
        </p:nvCxnSpPr>
        <p:spPr>
          <a:xfrm>
            <a:off x="2863268" y="1202727"/>
            <a:ext cx="1" cy="1508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Rett linje 105"/>
          <p:cNvCxnSpPr/>
          <p:nvPr/>
        </p:nvCxnSpPr>
        <p:spPr>
          <a:xfrm>
            <a:off x="4840267" y="1203538"/>
            <a:ext cx="0" cy="1504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Rett linje 106"/>
          <p:cNvCxnSpPr/>
          <p:nvPr/>
        </p:nvCxnSpPr>
        <p:spPr>
          <a:xfrm>
            <a:off x="4312963" y="1200002"/>
            <a:ext cx="0" cy="1504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Rett linje 107"/>
          <p:cNvCxnSpPr>
            <a:stCxn id="112" idx="2"/>
          </p:cNvCxnSpPr>
          <p:nvPr/>
        </p:nvCxnSpPr>
        <p:spPr>
          <a:xfrm>
            <a:off x="2872945" y="1915015"/>
            <a:ext cx="0" cy="26911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Rett linje 108"/>
          <p:cNvCxnSpPr/>
          <p:nvPr/>
        </p:nvCxnSpPr>
        <p:spPr>
          <a:xfrm>
            <a:off x="5566074" y="1915015"/>
            <a:ext cx="0" cy="26911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Rett linje 109"/>
          <p:cNvCxnSpPr/>
          <p:nvPr/>
        </p:nvCxnSpPr>
        <p:spPr>
          <a:xfrm>
            <a:off x="6222587" y="1915015"/>
            <a:ext cx="0" cy="269113"/>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Rett linje 110"/>
          <p:cNvCxnSpPr/>
          <p:nvPr/>
        </p:nvCxnSpPr>
        <p:spPr>
          <a:xfrm>
            <a:off x="3617318" y="1210782"/>
            <a:ext cx="0" cy="1504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Rett linje 4"/>
          <p:cNvCxnSpPr/>
          <p:nvPr/>
        </p:nvCxnSpPr>
        <p:spPr>
          <a:xfrm>
            <a:off x="1571953" y="2800361"/>
            <a:ext cx="6018580" cy="952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Rett linje 23"/>
          <p:cNvCxnSpPr/>
          <p:nvPr/>
        </p:nvCxnSpPr>
        <p:spPr>
          <a:xfrm>
            <a:off x="1583975" y="2793820"/>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Rett linje 24"/>
          <p:cNvCxnSpPr/>
          <p:nvPr/>
        </p:nvCxnSpPr>
        <p:spPr>
          <a:xfrm>
            <a:off x="2296004" y="2805570"/>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Rett linje 26"/>
          <p:cNvCxnSpPr/>
          <p:nvPr/>
        </p:nvCxnSpPr>
        <p:spPr>
          <a:xfrm>
            <a:off x="3025752" y="2793820"/>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Rett linje 27"/>
          <p:cNvCxnSpPr/>
          <p:nvPr/>
        </p:nvCxnSpPr>
        <p:spPr>
          <a:xfrm>
            <a:off x="3723494" y="2806471"/>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Rett linje 28"/>
          <p:cNvCxnSpPr/>
          <p:nvPr/>
        </p:nvCxnSpPr>
        <p:spPr>
          <a:xfrm>
            <a:off x="4416021" y="2806471"/>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Rett linje 29"/>
          <p:cNvCxnSpPr/>
          <p:nvPr/>
        </p:nvCxnSpPr>
        <p:spPr>
          <a:xfrm>
            <a:off x="7577333" y="2805570"/>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2" name="TekstSylinder 221"/>
          <p:cNvSpPr txBox="1"/>
          <p:nvPr/>
        </p:nvSpPr>
        <p:spPr>
          <a:xfrm>
            <a:off x="368957" y="245720"/>
            <a:ext cx="2067489" cy="323165"/>
          </a:xfrm>
          <a:prstGeom prst="rect">
            <a:avLst/>
          </a:prstGeom>
          <a:noFill/>
        </p:spPr>
        <p:txBody>
          <a:bodyPr wrap="none" rtlCol="0">
            <a:spAutoFit/>
          </a:bodyPr>
          <a:lstStyle/>
          <a:p>
            <a:pPr algn="ctr" defTabSz="342900"/>
            <a:r>
              <a:rPr lang="nb-NO" sz="1500" b="1" err="1">
                <a:solidFill>
                  <a:prstClr val="black"/>
                </a:solidFill>
                <a:latin typeface="Arial" panose="020B0604020202020204" pitchFamily="34" charset="0"/>
                <a:cs typeface="Arial" panose="020B0604020202020204" pitchFamily="34" charset="0"/>
              </a:rPr>
              <a:t>NTNU’s</a:t>
            </a:r>
            <a:r>
              <a:rPr lang="nb-NO" sz="1500" b="1">
                <a:solidFill>
                  <a:prstClr val="black"/>
                </a:solidFill>
                <a:latin typeface="Arial" panose="020B0604020202020204" pitchFamily="34" charset="0"/>
                <a:cs typeface="Arial" panose="020B0604020202020204" pitchFamily="34" charset="0"/>
              </a:rPr>
              <a:t> </a:t>
            </a:r>
            <a:r>
              <a:rPr lang="nb-NO" sz="1500" b="1" err="1">
                <a:solidFill>
                  <a:prstClr val="black"/>
                </a:solidFill>
                <a:latin typeface="Arial" panose="020B0604020202020204" pitchFamily="34" charset="0"/>
                <a:cs typeface="Arial" panose="020B0604020202020204" pitchFamily="34" charset="0"/>
              </a:rPr>
              <a:t>organization</a:t>
            </a:r>
            <a:endParaRPr lang="nb-NO" sz="1500" b="1">
              <a:solidFill>
                <a:prstClr val="black"/>
              </a:solidFill>
              <a:latin typeface="Arial" panose="020B0604020202020204" pitchFamily="34" charset="0"/>
              <a:cs typeface="Arial" panose="020B0604020202020204" pitchFamily="34" charset="0"/>
            </a:endParaRPr>
          </a:p>
        </p:txBody>
      </p:sp>
      <p:cxnSp>
        <p:nvCxnSpPr>
          <p:cNvPr id="345" name="Rett linje 344"/>
          <p:cNvCxnSpPr/>
          <p:nvPr/>
        </p:nvCxnSpPr>
        <p:spPr>
          <a:xfrm>
            <a:off x="5138401" y="2806471"/>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6" name="Rett linje 345"/>
          <p:cNvCxnSpPr/>
          <p:nvPr/>
        </p:nvCxnSpPr>
        <p:spPr>
          <a:xfrm>
            <a:off x="5887509" y="2800491"/>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8" name="Rett linje 347"/>
          <p:cNvCxnSpPr/>
          <p:nvPr/>
        </p:nvCxnSpPr>
        <p:spPr>
          <a:xfrm>
            <a:off x="6570278" y="2800491"/>
            <a:ext cx="0" cy="287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8" name="TekstSylinder 167"/>
          <p:cNvSpPr txBox="1"/>
          <p:nvPr/>
        </p:nvSpPr>
        <p:spPr>
          <a:xfrm>
            <a:off x="6661551" y="3036593"/>
            <a:ext cx="499511" cy="173124"/>
          </a:xfrm>
          <a:prstGeom prst="rect">
            <a:avLst/>
          </a:prstGeom>
          <a:noFill/>
        </p:spPr>
        <p:txBody>
          <a:bodyPr wrap="square" rtlCol="0">
            <a:spAutoFit/>
          </a:bodyPr>
          <a:lstStyle/>
          <a:p>
            <a:pPr algn="ctr" defTabSz="342900"/>
            <a:endParaRPr lang="nb-NO" sz="525">
              <a:solidFill>
                <a:prstClr val="white"/>
              </a:solidFill>
              <a:latin typeface="Arial"/>
              <a:cs typeface="Arial"/>
            </a:endParaRPr>
          </a:p>
        </p:txBody>
      </p:sp>
      <p:sp>
        <p:nvSpPr>
          <p:cNvPr id="185" name="Rektangel 184">
            <a:hlinkClick r:id="rId3" action="ppaction://hlinksldjump"/>
          </p:cNvPr>
          <p:cNvSpPr/>
          <p:nvPr/>
        </p:nvSpPr>
        <p:spPr>
          <a:xfrm>
            <a:off x="2412593" y="2152678"/>
            <a:ext cx="4272402" cy="41148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86" name="TekstSylinder 185"/>
          <p:cNvSpPr txBox="1"/>
          <p:nvPr/>
        </p:nvSpPr>
        <p:spPr>
          <a:xfrm>
            <a:off x="3270337" y="2261481"/>
            <a:ext cx="2787943" cy="230832"/>
          </a:xfrm>
          <a:prstGeom prst="rect">
            <a:avLst/>
          </a:prstGeom>
          <a:noFill/>
        </p:spPr>
        <p:txBody>
          <a:bodyPr wrap="none" rtlCol="0">
            <a:spAutoFit/>
          </a:bodyPr>
          <a:lstStyle/>
          <a:p>
            <a:pPr algn="ctr"/>
            <a:r>
              <a:rPr lang="nb-NO" sz="900" u="sng">
                <a:latin typeface="Arial" charset="0"/>
                <a:ea typeface="Arial" charset="0"/>
                <a:cs typeface="Arial" charset="0"/>
                <a:hlinkClick r:id="rId4" action="ppaction://hlinksldjump"/>
              </a:rPr>
              <a:t>Management, Administration and </a:t>
            </a:r>
            <a:r>
              <a:rPr lang="nb-NO" sz="900" u="sng" err="1">
                <a:latin typeface="Arial" charset="0"/>
                <a:ea typeface="Arial" charset="0"/>
                <a:cs typeface="Arial" charset="0"/>
                <a:hlinkClick r:id="rId4" action="ppaction://hlinksldjump"/>
              </a:rPr>
              <a:t>University</a:t>
            </a:r>
            <a:r>
              <a:rPr lang="nb-NO" sz="900" u="sng">
                <a:latin typeface="Arial" charset="0"/>
                <a:ea typeface="Arial" charset="0"/>
                <a:cs typeface="Arial" charset="0"/>
                <a:hlinkClick r:id="rId4" action="ppaction://hlinksldjump"/>
              </a:rPr>
              <a:t> Library</a:t>
            </a:r>
            <a:endParaRPr lang="nb-NO" sz="900" u="sng">
              <a:latin typeface="Arial" charset="0"/>
              <a:ea typeface="Arial" charset="0"/>
              <a:cs typeface="Arial" charset="0"/>
            </a:endParaRPr>
          </a:p>
        </p:txBody>
      </p:sp>
      <p:cxnSp>
        <p:nvCxnSpPr>
          <p:cNvPr id="173" name="Rett linje 172"/>
          <p:cNvCxnSpPr/>
          <p:nvPr/>
        </p:nvCxnSpPr>
        <p:spPr>
          <a:xfrm flipH="1" flipV="1">
            <a:off x="7577333" y="2810116"/>
            <a:ext cx="771204" cy="96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88" name="Rett linje 187"/>
          <p:cNvCxnSpPr/>
          <p:nvPr/>
        </p:nvCxnSpPr>
        <p:spPr>
          <a:xfrm>
            <a:off x="8348534" y="2806770"/>
            <a:ext cx="0" cy="17216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5" name="Rektangel 194"/>
          <p:cNvSpPr/>
          <p:nvPr/>
        </p:nvSpPr>
        <p:spPr>
          <a:xfrm>
            <a:off x="1977565"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96" name="TekstSylinder 195">
            <a:hlinkClick r:id="rId5" action="ppaction://hlinksldjump"/>
          </p:cNvPr>
          <p:cNvSpPr txBox="1"/>
          <p:nvPr/>
        </p:nvSpPr>
        <p:spPr>
          <a:xfrm>
            <a:off x="1949854" y="3067556"/>
            <a:ext cx="689697" cy="415498"/>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Architecture and Design</a:t>
            </a:r>
          </a:p>
        </p:txBody>
      </p:sp>
      <p:sp>
        <p:nvSpPr>
          <p:cNvPr id="259" name="TekstSylinder 258"/>
          <p:cNvSpPr txBox="1"/>
          <p:nvPr/>
        </p:nvSpPr>
        <p:spPr>
          <a:xfrm>
            <a:off x="1983772" y="3586113"/>
            <a:ext cx="622329" cy="253916"/>
          </a:xfrm>
          <a:prstGeom prst="rect">
            <a:avLst/>
          </a:prstGeom>
          <a:noFill/>
        </p:spPr>
        <p:txBody>
          <a:bodyPr wrap="square" rtlCol="0">
            <a:spAutoFit/>
          </a:bodyPr>
          <a:lstStyle/>
          <a:p>
            <a:pPr algn="ctr"/>
            <a:r>
              <a:rPr lang="nb-NO" sz="1050" b="1">
                <a:latin typeface="Arial" charset="0"/>
                <a:ea typeface="Arial" charset="0"/>
                <a:cs typeface="Arial" charset="0"/>
              </a:rPr>
              <a:t>AD</a:t>
            </a:r>
          </a:p>
        </p:txBody>
      </p:sp>
      <p:sp>
        <p:nvSpPr>
          <p:cNvPr id="214" name="Rektangel 213"/>
          <p:cNvSpPr/>
          <p:nvPr/>
        </p:nvSpPr>
        <p:spPr>
          <a:xfrm>
            <a:off x="6337801"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23" name="TekstSylinder 222">
            <a:hlinkClick r:id="rId6" action="ppaction://hlinksldjump"/>
          </p:cNvPr>
          <p:cNvSpPr txBox="1"/>
          <p:nvPr/>
        </p:nvSpPr>
        <p:spPr>
          <a:xfrm>
            <a:off x="6307339" y="3031945"/>
            <a:ext cx="714649" cy="523220"/>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Economics</a:t>
            </a:r>
            <a:r>
              <a:rPr lang="nb-NO" sz="700" u="sng">
                <a:solidFill>
                  <a:schemeClr val="bg1"/>
                </a:solidFill>
                <a:latin typeface="Arial" charset="0"/>
                <a:ea typeface="Arial" charset="0"/>
                <a:cs typeface="Arial" charset="0"/>
              </a:rPr>
              <a:t> and Management</a:t>
            </a:r>
          </a:p>
        </p:txBody>
      </p:sp>
      <p:sp>
        <p:nvSpPr>
          <p:cNvPr id="263" name="TekstSylinder 262"/>
          <p:cNvSpPr txBox="1"/>
          <p:nvPr/>
        </p:nvSpPr>
        <p:spPr>
          <a:xfrm>
            <a:off x="6351375" y="3586113"/>
            <a:ext cx="619671" cy="253916"/>
          </a:xfrm>
          <a:prstGeom prst="rect">
            <a:avLst/>
          </a:prstGeom>
          <a:noFill/>
        </p:spPr>
        <p:txBody>
          <a:bodyPr wrap="square" rtlCol="0">
            <a:spAutoFit/>
          </a:bodyPr>
          <a:lstStyle/>
          <a:p>
            <a:pPr algn="ctr"/>
            <a:r>
              <a:rPr lang="nb-NO" sz="1050" b="1">
                <a:latin typeface="Arial" charset="0"/>
                <a:ea typeface="Arial" charset="0"/>
                <a:cs typeface="Arial" charset="0"/>
              </a:rPr>
              <a:t>OK</a:t>
            </a:r>
          </a:p>
        </p:txBody>
      </p:sp>
      <p:sp>
        <p:nvSpPr>
          <p:cNvPr id="264" name="TekstSylinder 263"/>
          <p:cNvSpPr txBox="1"/>
          <p:nvPr/>
        </p:nvSpPr>
        <p:spPr>
          <a:xfrm>
            <a:off x="5568443" y="3597699"/>
            <a:ext cx="678208" cy="253916"/>
          </a:xfrm>
          <a:prstGeom prst="rect">
            <a:avLst/>
          </a:prstGeom>
          <a:noFill/>
        </p:spPr>
        <p:txBody>
          <a:bodyPr wrap="square" rtlCol="0">
            <a:spAutoFit/>
          </a:bodyPr>
          <a:lstStyle/>
          <a:p>
            <a:pPr algn="ctr"/>
            <a:r>
              <a:rPr lang="nb-NO" sz="1050" b="1">
                <a:latin typeface="Arial" charset="0"/>
                <a:ea typeface="Arial" charset="0"/>
                <a:cs typeface="Arial" charset="0"/>
              </a:rPr>
              <a:t>SU</a:t>
            </a:r>
          </a:p>
        </p:txBody>
      </p:sp>
      <p:sp>
        <p:nvSpPr>
          <p:cNvPr id="228" name="Rektangel 227"/>
          <p:cNvSpPr/>
          <p:nvPr/>
        </p:nvSpPr>
        <p:spPr>
          <a:xfrm>
            <a:off x="4129739" y="2965831"/>
            <a:ext cx="633245" cy="655094"/>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29" name="TekstSylinder 228">
            <a:hlinkClick r:id="rId7" action="ppaction://hlinksldjump"/>
          </p:cNvPr>
          <p:cNvSpPr txBox="1"/>
          <p:nvPr/>
        </p:nvSpPr>
        <p:spPr>
          <a:xfrm>
            <a:off x="4099065" y="3039388"/>
            <a:ext cx="701341" cy="523220"/>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Medicine</a:t>
            </a:r>
            <a:r>
              <a:rPr lang="nb-NO" sz="700" u="sng">
                <a:solidFill>
                  <a:schemeClr val="bg1"/>
                </a:solidFill>
                <a:latin typeface="Arial" charset="0"/>
                <a:ea typeface="Arial" charset="0"/>
                <a:cs typeface="Arial" charset="0"/>
              </a:rPr>
              <a:t> and Health Sciences</a:t>
            </a:r>
          </a:p>
        </p:txBody>
      </p:sp>
      <p:sp>
        <p:nvSpPr>
          <p:cNvPr id="265" name="TekstSylinder 264"/>
          <p:cNvSpPr txBox="1"/>
          <p:nvPr/>
        </p:nvSpPr>
        <p:spPr>
          <a:xfrm>
            <a:off x="4131941" y="3589358"/>
            <a:ext cx="628302" cy="253916"/>
          </a:xfrm>
          <a:prstGeom prst="rect">
            <a:avLst/>
          </a:prstGeom>
          <a:noFill/>
        </p:spPr>
        <p:txBody>
          <a:bodyPr wrap="square" rtlCol="0">
            <a:spAutoFit/>
          </a:bodyPr>
          <a:lstStyle/>
          <a:p>
            <a:pPr algn="ctr"/>
            <a:r>
              <a:rPr lang="nb-NO" sz="1050" b="1">
                <a:latin typeface="Arial" charset="0"/>
                <a:ea typeface="Arial" charset="0"/>
                <a:cs typeface="Arial" charset="0"/>
              </a:rPr>
              <a:t>MH</a:t>
            </a:r>
          </a:p>
        </p:txBody>
      </p:sp>
      <p:sp>
        <p:nvSpPr>
          <p:cNvPr id="230" name="Rektangel 229"/>
          <p:cNvSpPr/>
          <p:nvPr/>
        </p:nvSpPr>
        <p:spPr>
          <a:xfrm>
            <a:off x="1257200"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31" name="TekstSylinder 230">
            <a:hlinkClick r:id="rId4" action="ppaction://hlinksldjump"/>
          </p:cNvPr>
          <p:cNvSpPr txBox="1"/>
          <p:nvPr/>
        </p:nvSpPr>
        <p:spPr>
          <a:xfrm>
            <a:off x="1222160" y="3072928"/>
            <a:ext cx="703419" cy="307777"/>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Humanities</a:t>
            </a:r>
            <a:endParaRPr lang="nb-NO" sz="700" u="sng">
              <a:solidFill>
                <a:schemeClr val="bg1"/>
              </a:solidFill>
              <a:latin typeface="Arial" charset="0"/>
              <a:ea typeface="Arial" charset="0"/>
              <a:cs typeface="Arial" charset="0"/>
            </a:endParaRPr>
          </a:p>
        </p:txBody>
      </p:sp>
      <p:sp>
        <p:nvSpPr>
          <p:cNvPr id="266" name="TekstSylinder 265"/>
          <p:cNvSpPr txBox="1"/>
          <p:nvPr/>
        </p:nvSpPr>
        <p:spPr>
          <a:xfrm>
            <a:off x="1254961" y="3586113"/>
            <a:ext cx="633984" cy="253916"/>
          </a:xfrm>
          <a:prstGeom prst="rect">
            <a:avLst/>
          </a:prstGeom>
          <a:noFill/>
        </p:spPr>
        <p:txBody>
          <a:bodyPr wrap="square" rtlCol="0">
            <a:spAutoFit/>
          </a:bodyPr>
          <a:lstStyle/>
          <a:p>
            <a:pPr algn="ctr"/>
            <a:r>
              <a:rPr lang="nb-NO" sz="1050" b="1">
                <a:latin typeface="Arial" charset="0"/>
                <a:ea typeface="Arial" charset="0"/>
                <a:cs typeface="Arial" charset="0"/>
              </a:rPr>
              <a:t>HF</a:t>
            </a:r>
          </a:p>
        </p:txBody>
      </p:sp>
      <p:sp>
        <p:nvSpPr>
          <p:cNvPr id="232" name="Rektangel 231"/>
          <p:cNvSpPr/>
          <p:nvPr/>
        </p:nvSpPr>
        <p:spPr>
          <a:xfrm>
            <a:off x="2699429" y="2965831"/>
            <a:ext cx="633244"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33" name="TekstSylinder 232">
            <a:hlinkClick r:id="rId8" action="ppaction://hlinksldjump"/>
          </p:cNvPr>
          <p:cNvSpPr txBox="1"/>
          <p:nvPr/>
        </p:nvSpPr>
        <p:spPr>
          <a:xfrm>
            <a:off x="2640020" y="2986240"/>
            <a:ext cx="760163" cy="630942"/>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Information Technology and </a:t>
            </a:r>
            <a:r>
              <a:rPr lang="nb-NO" sz="700" u="sng" err="1">
                <a:solidFill>
                  <a:schemeClr val="bg1"/>
                </a:solidFill>
                <a:latin typeface="Arial" charset="0"/>
                <a:ea typeface="Arial" charset="0"/>
                <a:cs typeface="Arial" charset="0"/>
              </a:rPr>
              <a:t>Electrical</a:t>
            </a:r>
            <a:r>
              <a:rPr lang="nb-NO" sz="700" u="sng">
                <a:solidFill>
                  <a:schemeClr val="bg1"/>
                </a:solidFill>
                <a:latin typeface="Arial" charset="0"/>
                <a:ea typeface="Arial" charset="0"/>
                <a:cs typeface="Arial" charset="0"/>
              </a:rPr>
              <a:t> Engineering</a:t>
            </a:r>
          </a:p>
        </p:txBody>
      </p:sp>
      <p:sp>
        <p:nvSpPr>
          <p:cNvPr id="269" name="TekstSylinder 268"/>
          <p:cNvSpPr txBox="1"/>
          <p:nvPr/>
        </p:nvSpPr>
        <p:spPr>
          <a:xfrm>
            <a:off x="2701959" y="3586113"/>
            <a:ext cx="623479" cy="253916"/>
          </a:xfrm>
          <a:prstGeom prst="rect">
            <a:avLst/>
          </a:prstGeom>
          <a:noFill/>
        </p:spPr>
        <p:txBody>
          <a:bodyPr wrap="square" rtlCol="0">
            <a:spAutoFit/>
          </a:bodyPr>
          <a:lstStyle/>
          <a:p>
            <a:pPr algn="ctr"/>
            <a:r>
              <a:rPr lang="nb-NO" sz="1050" b="1">
                <a:latin typeface="Arial" charset="0"/>
                <a:ea typeface="Arial" charset="0"/>
                <a:cs typeface="Arial" charset="0"/>
              </a:rPr>
              <a:t>IE</a:t>
            </a:r>
          </a:p>
        </p:txBody>
      </p:sp>
      <p:sp>
        <p:nvSpPr>
          <p:cNvPr id="234" name="Rektangel 233"/>
          <p:cNvSpPr/>
          <p:nvPr/>
        </p:nvSpPr>
        <p:spPr>
          <a:xfrm>
            <a:off x="4849266"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35" name="TekstSylinder 234">
            <a:hlinkClick r:id="rId9" action="ppaction://hlinksldjump"/>
          </p:cNvPr>
          <p:cNvSpPr txBox="1"/>
          <p:nvPr/>
        </p:nvSpPr>
        <p:spPr>
          <a:xfrm>
            <a:off x="4840451" y="3082226"/>
            <a:ext cx="650942" cy="415498"/>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Natural Sciences</a:t>
            </a:r>
          </a:p>
        </p:txBody>
      </p:sp>
      <p:sp>
        <p:nvSpPr>
          <p:cNvPr id="270" name="TekstSylinder 269"/>
          <p:cNvSpPr txBox="1"/>
          <p:nvPr/>
        </p:nvSpPr>
        <p:spPr>
          <a:xfrm>
            <a:off x="4856807" y="3586113"/>
            <a:ext cx="622199" cy="253916"/>
          </a:xfrm>
          <a:prstGeom prst="rect">
            <a:avLst/>
          </a:prstGeom>
          <a:noFill/>
        </p:spPr>
        <p:txBody>
          <a:bodyPr wrap="square" rtlCol="0">
            <a:spAutoFit/>
          </a:bodyPr>
          <a:lstStyle/>
          <a:p>
            <a:pPr algn="ctr"/>
            <a:r>
              <a:rPr lang="nb-NO" sz="1050" b="1">
                <a:latin typeface="Arial" charset="0"/>
                <a:ea typeface="Arial" charset="0"/>
                <a:cs typeface="Arial" charset="0"/>
              </a:rPr>
              <a:t>NV</a:t>
            </a:r>
          </a:p>
        </p:txBody>
      </p:sp>
      <p:sp>
        <p:nvSpPr>
          <p:cNvPr id="236" name="Rektangel 235"/>
          <p:cNvSpPr/>
          <p:nvPr/>
        </p:nvSpPr>
        <p:spPr>
          <a:xfrm>
            <a:off x="3408307"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38" name="TekstSylinder 237">
            <a:hlinkClick r:id="rId10" action="ppaction://hlinksldjump"/>
          </p:cNvPr>
          <p:cNvSpPr txBox="1"/>
          <p:nvPr/>
        </p:nvSpPr>
        <p:spPr>
          <a:xfrm>
            <a:off x="3418766" y="3079957"/>
            <a:ext cx="596337" cy="415498"/>
          </a:xfrm>
          <a:prstGeom prst="rect">
            <a:avLst/>
          </a:prstGeom>
          <a:noFill/>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Engineer-ing</a:t>
            </a:r>
            <a:endParaRPr lang="nb-NO" sz="700" u="sng">
              <a:solidFill>
                <a:schemeClr val="bg1"/>
              </a:solidFill>
              <a:latin typeface="Arial" charset="0"/>
              <a:ea typeface="Arial" charset="0"/>
              <a:cs typeface="Arial" charset="0"/>
            </a:endParaRPr>
          </a:p>
        </p:txBody>
      </p:sp>
      <p:sp>
        <p:nvSpPr>
          <p:cNvPr id="271" name="TekstSylinder 270"/>
          <p:cNvSpPr txBox="1"/>
          <p:nvPr/>
        </p:nvSpPr>
        <p:spPr>
          <a:xfrm>
            <a:off x="3418765" y="3586113"/>
            <a:ext cx="619083" cy="253916"/>
          </a:xfrm>
          <a:prstGeom prst="rect">
            <a:avLst/>
          </a:prstGeom>
          <a:noFill/>
        </p:spPr>
        <p:txBody>
          <a:bodyPr wrap="square" rtlCol="0">
            <a:spAutoFit/>
          </a:bodyPr>
          <a:lstStyle/>
          <a:p>
            <a:pPr algn="ctr"/>
            <a:r>
              <a:rPr lang="nb-NO" sz="1050" b="1">
                <a:latin typeface="Arial" charset="0"/>
                <a:ea typeface="Arial" charset="0"/>
                <a:cs typeface="Arial" charset="0"/>
              </a:rPr>
              <a:t>IV</a:t>
            </a:r>
          </a:p>
        </p:txBody>
      </p:sp>
      <p:sp>
        <p:nvSpPr>
          <p:cNvPr id="257" name="Rektangel 256"/>
          <p:cNvSpPr/>
          <p:nvPr/>
        </p:nvSpPr>
        <p:spPr>
          <a:xfrm>
            <a:off x="7275034"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58" name="TekstSylinder 257">
            <a:hlinkClick r:id="rId11" action="ppaction://hlinksldjump"/>
          </p:cNvPr>
          <p:cNvSpPr txBox="1"/>
          <p:nvPr/>
        </p:nvSpPr>
        <p:spPr>
          <a:xfrm>
            <a:off x="7243229" y="3087951"/>
            <a:ext cx="709086" cy="415498"/>
          </a:xfrm>
          <a:prstGeom prst="rect">
            <a:avLst/>
          </a:prstGeom>
          <a:noFill/>
        </p:spPr>
        <p:txBody>
          <a:bodyPr wrap="square" rtlCol="0">
            <a:spAutoFit/>
          </a:bodyPr>
          <a:lstStyle/>
          <a:p>
            <a:pPr algn="ctr"/>
            <a:r>
              <a:rPr lang="nb-NO" sz="700" u="sng">
                <a:solidFill>
                  <a:schemeClr val="bg1"/>
                </a:solidFill>
                <a:latin typeface="Arial" charset="0"/>
                <a:ea typeface="Arial" charset="0"/>
                <a:cs typeface="Arial" charset="0"/>
              </a:rPr>
              <a:t>NTNU </a:t>
            </a:r>
            <a:r>
              <a:rPr lang="nb-NO" sz="700" u="sng" err="1">
                <a:solidFill>
                  <a:schemeClr val="bg1"/>
                </a:solidFill>
                <a:latin typeface="Arial" charset="0"/>
                <a:ea typeface="Arial" charset="0"/>
                <a:cs typeface="Arial" charset="0"/>
              </a:rPr>
              <a:t>University</a:t>
            </a:r>
            <a:r>
              <a:rPr lang="nb-NO" sz="700" u="sng">
                <a:solidFill>
                  <a:schemeClr val="bg1"/>
                </a:solidFill>
                <a:latin typeface="Arial" charset="0"/>
                <a:ea typeface="Arial" charset="0"/>
                <a:cs typeface="Arial" charset="0"/>
              </a:rPr>
              <a:t> Museum</a:t>
            </a:r>
          </a:p>
        </p:txBody>
      </p:sp>
      <p:sp>
        <p:nvSpPr>
          <p:cNvPr id="272" name="TekstSylinder 271"/>
          <p:cNvSpPr txBox="1"/>
          <p:nvPr/>
        </p:nvSpPr>
        <p:spPr>
          <a:xfrm>
            <a:off x="7272794" y="3586113"/>
            <a:ext cx="635486" cy="253916"/>
          </a:xfrm>
          <a:prstGeom prst="rect">
            <a:avLst/>
          </a:prstGeom>
          <a:noFill/>
        </p:spPr>
        <p:txBody>
          <a:bodyPr wrap="square" rtlCol="0">
            <a:spAutoFit/>
          </a:bodyPr>
          <a:lstStyle/>
          <a:p>
            <a:pPr algn="ctr"/>
            <a:r>
              <a:rPr lang="nb-NO" sz="1050" b="1">
                <a:latin typeface="Arial" charset="0"/>
                <a:ea typeface="Arial" charset="0"/>
                <a:cs typeface="Arial" charset="0"/>
              </a:rPr>
              <a:t>VM</a:t>
            </a:r>
          </a:p>
        </p:txBody>
      </p:sp>
      <p:cxnSp>
        <p:nvCxnSpPr>
          <p:cNvPr id="65" name="Rett linje 64"/>
          <p:cNvCxnSpPr/>
          <p:nvPr/>
        </p:nvCxnSpPr>
        <p:spPr>
          <a:xfrm flipH="1">
            <a:off x="838442" y="2800361"/>
            <a:ext cx="745533" cy="23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9" name="Rett linje 98"/>
          <p:cNvCxnSpPr/>
          <p:nvPr/>
        </p:nvCxnSpPr>
        <p:spPr>
          <a:xfrm>
            <a:off x="851141" y="2792896"/>
            <a:ext cx="0" cy="17216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7" name="Rektangel 96"/>
          <p:cNvSpPr/>
          <p:nvPr/>
        </p:nvSpPr>
        <p:spPr>
          <a:xfrm>
            <a:off x="5568434" y="2965831"/>
            <a:ext cx="686977"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98" name="TekstSylinder 97">
            <a:hlinkClick r:id="rId12" action="ppaction://hlinksldjump"/>
          </p:cNvPr>
          <p:cNvSpPr txBox="1"/>
          <p:nvPr/>
        </p:nvSpPr>
        <p:spPr>
          <a:xfrm>
            <a:off x="5559978" y="3037586"/>
            <a:ext cx="700247" cy="523220"/>
          </a:xfrm>
          <a:prstGeom prst="rect">
            <a:avLst/>
          </a:prstGeom>
          <a:noFill/>
          <a:effectLst/>
        </p:spPr>
        <p:txBody>
          <a:bodyPr wrap="square" rtlCol="0">
            <a:spAutoFit/>
          </a:bodyPr>
          <a:lstStyle/>
          <a:p>
            <a:pPr algn="ctr"/>
            <a:r>
              <a:rPr lang="nb-NO" sz="700" u="sng" err="1">
                <a:solidFill>
                  <a:schemeClr val="bg1"/>
                </a:solidFill>
                <a:latin typeface="Arial" charset="0"/>
                <a:ea typeface="Arial" charset="0"/>
                <a:cs typeface="Arial" charset="0"/>
              </a:rPr>
              <a:t>Faculty</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of</a:t>
            </a:r>
            <a:r>
              <a:rPr lang="nb-NO" sz="700" u="sng">
                <a:solidFill>
                  <a:schemeClr val="bg1"/>
                </a:solidFill>
                <a:latin typeface="Arial" charset="0"/>
                <a:ea typeface="Arial" charset="0"/>
                <a:cs typeface="Arial" charset="0"/>
              </a:rPr>
              <a:t> </a:t>
            </a:r>
            <a:r>
              <a:rPr lang="nb-NO" sz="700" u="sng" err="1">
                <a:solidFill>
                  <a:schemeClr val="bg1"/>
                </a:solidFill>
                <a:latin typeface="Arial" charset="0"/>
                <a:ea typeface="Arial" charset="0"/>
                <a:cs typeface="Arial" charset="0"/>
              </a:rPr>
              <a:t>Social</a:t>
            </a:r>
            <a:r>
              <a:rPr lang="nb-NO" sz="700" u="sng">
                <a:solidFill>
                  <a:schemeClr val="bg1"/>
                </a:solidFill>
                <a:latin typeface="Arial" charset="0"/>
                <a:ea typeface="Arial" charset="0"/>
                <a:cs typeface="Arial" charset="0"/>
              </a:rPr>
              <a:t> and </a:t>
            </a:r>
            <a:r>
              <a:rPr lang="nb-NO" sz="700" u="sng" err="1">
                <a:solidFill>
                  <a:schemeClr val="bg1"/>
                </a:solidFill>
                <a:latin typeface="Arial" charset="0"/>
                <a:ea typeface="Arial" charset="0"/>
                <a:cs typeface="Arial" charset="0"/>
              </a:rPr>
              <a:t>Educational</a:t>
            </a:r>
            <a:r>
              <a:rPr lang="nb-NO" sz="700" u="sng">
                <a:solidFill>
                  <a:schemeClr val="bg1"/>
                </a:solidFill>
                <a:latin typeface="Arial" charset="0"/>
                <a:ea typeface="Arial" charset="0"/>
                <a:cs typeface="Arial" charset="0"/>
              </a:rPr>
              <a:t> Sciences</a:t>
            </a:r>
          </a:p>
        </p:txBody>
      </p:sp>
      <p:sp>
        <p:nvSpPr>
          <p:cNvPr id="81" name="Rektangel 80"/>
          <p:cNvSpPr/>
          <p:nvPr/>
        </p:nvSpPr>
        <p:spPr>
          <a:xfrm>
            <a:off x="521580"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2" name="TekstSylinder 81">
            <a:hlinkClick r:id="rId4" action="ppaction://hlinksldjump"/>
          </p:cNvPr>
          <p:cNvSpPr txBox="1"/>
          <p:nvPr/>
        </p:nvSpPr>
        <p:spPr>
          <a:xfrm>
            <a:off x="486540" y="3072928"/>
            <a:ext cx="703419" cy="415498"/>
          </a:xfrm>
          <a:prstGeom prst="rect">
            <a:avLst/>
          </a:prstGeom>
          <a:noFill/>
        </p:spPr>
        <p:txBody>
          <a:bodyPr wrap="square" rtlCol="0">
            <a:spAutoFit/>
          </a:bodyPr>
          <a:lstStyle/>
          <a:p>
            <a:pPr algn="ctr"/>
            <a:r>
              <a:rPr lang="nb-NO" sz="700" u="sng">
                <a:solidFill>
                  <a:schemeClr val="bg1"/>
                </a:solidFill>
                <a:latin typeface="Arial" charset="0"/>
                <a:ea typeface="Arial" charset="0"/>
                <a:cs typeface="Arial" charset="0"/>
              </a:rPr>
              <a:t>Vice-</a:t>
            </a:r>
            <a:r>
              <a:rPr lang="nb-NO" sz="700" u="sng" err="1">
                <a:solidFill>
                  <a:schemeClr val="bg1"/>
                </a:solidFill>
                <a:latin typeface="Arial" charset="0"/>
                <a:ea typeface="Arial" charset="0"/>
                <a:cs typeface="Arial" charset="0"/>
              </a:rPr>
              <a:t>Rector</a:t>
            </a:r>
            <a:br>
              <a:rPr lang="nb-NO" sz="700" u="sng">
                <a:solidFill>
                  <a:schemeClr val="bg1"/>
                </a:solidFill>
                <a:latin typeface="Arial" charset="0"/>
                <a:ea typeface="Arial" charset="0"/>
                <a:cs typeface="Arial" charset="0"/>
              </a:rPr>
            </a:br>
            <a:r>
              <a:rPr lang="nb-NO" sz="700" u="sng">
                <a:solidFill>
                  <a:schemeClr val="bg1"/>
                </a:solidFill>
                <a:latin typeface="Arial" charset="0"/>
                <a:ea typeface="Arial" charset="0"/>
                <a:cs typeface="Arial" charset="0"/>
              </a:rPr>
              <a:t>NTNU in</a:t>
            </a:r>
            <a:br>
              <a:rPr lang="nb-NO" sz="700" u="sng">
                <a:solidFill>
                  <a:schemeClr val="bg1"/>
                </a:solidFill>
                <a:latin typeface="Arial" charset="0"/>
                <a:ea typeface="Arial" charset="0"/>
                <a:cs typeface="Arial" charset="0"/>
              </a:rPr>
            </a:br>
            <a:r>
              <a:rPr lang="nb-NO" sz="700" u="sng">
                <a:solidFill>
                  <a:schemeClr val="bg1"/>
                </a:solidFill>
                <a:latin typeface="Arial" charset="0"/>
                <a:ea typeface="Arial" charset="0"/>
                <a:cs typeface="Arial" charset="0"/>
              </a:rPr>
              <a:t>Gjøvik</a:t>
            </a:r>
          </a:p>
        </p:txBody>
      </p:sp>
      <p:sp>
        <p:nvSpPr>
          <p:cNvPr id="83" name="Rektangel 82"/>
          <p:cNvSpPr/>
          <p:nvPr/>
        </p:nvSpPr>
        <p:spPr>
          <a:xfrm>
            <a:off x="8008291" y="2965831"/>
            <a:ext cx="633245" cy="655093"/>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4" name="TekstSylinder 83">
            <a:hlinkClick r:id="rId11" action="ppaction://hlinksldjump"/>
          </p:cNvPr>
          <p:cNvSpPr txBox="1"/>
          <p:nvPr/>
        </p:nvSpPr>
        <p:spPr>
          <a:xfrm>
            <a:off x="7976486" y="3087951"/>
            <a:ext cx="709086" cy="415498"/>
          </a:xfrm>
          <a:prstGeom prst="rect">
            <a:avLst/>
          </a:prstGeom>
          <a:noFill/>
        </p:spPr>
        <p:txBody>
          <a:bodyPr wrap="square" rtlCol="0">
            <a:spAutoFit/>
          </a:bodyPr>
          <a:lstStyle/>
          <a:p>
            <a:pPr algn="ctr"/>
            <a:r>
              <a:rPr lang="nb-NO" sz="700" u="sng">
                <a:solidFill>
                  <a:schemeClr val="bg1"/>
                </a:solidFill>
                <a:latin typeface="Arial" charset="0"/>
                <a:ea typeface="Arial" charset="0"/>
                <a:cs typeface="Arial" charset="0"/>
              </a:rPr>
              <a:t>Vice-</a:t>
            </a:r>
            <a:r>
              <a:rPr lang="nb-NO" sz="700" u="sng" err="1">
                <a:solidFill>
                  <a:schemeClr val="bg1"/>
                </a:solidFill>
                <a:latin typeface="Arial" charset="0"/>
                <a:ea typeface="Arial" charset="0"/>
                <a:cs typeface="Arial" charset="0"/>
              </a:rPr>
              <a:t>Rector</a:t>
            </a:r>
            <a:br>
              <a:rPr lang="nb-NO" sz="700" u="sng">
                <a:solidFill>
                  <a:schemeClr val="bg1"/>
                </a:solidFill>
                <a:latin typeface="Arial" charset="0"/>
                <a:ea typeface="Arial" charset="0"/>
                <a:cs typeface="Arial" charset="0"/>
              </a:rPr>
            </a:br>
            <a:r>
              <a:rPr lang="nb-NO" sz="700" u="sng">
                <a:solidFill>
                  <a:schemeClr val="bg1"/>
                </a:solidFill>
                <a:latin typeface="Arial" charset="0"/>
                <a:ea typeface="Arial" charset="0"/>
                <a:cs typeface="Arial" charset="0"/>
              </a:rPr>
              <a:t>NTNU in</a:t>
            </a:r>
            <a:br>
              <a:rPr lang="nb-NO" sz="700" u="sng">
                <a:solidFill>
                  <a:schemeClr val="bg1"/>
                </a:solidFill>
                <a:latin typeface="Arial" charset="0"/>
                <a:ea typeface="Arial" charset="0"/>
                <a:cs typeface="Arial" charset="0"/>
              </a:rPr>
            </a:br>
            <a:r>
              <a:rPr lang="nb-NO" sz="700" u="sng">
                <a:solidFill>
                  <a:schemeClr val="bg1"/>
                </a:solidFill>
                <a:latin typeface="Arial" charset="0"/>
                <a:ea typeface="Arial" charset="0"/>
                <a:cs typeface="Arial" charset="0"/>
              </a:rPr>
              <a:t>Ålesund</a:t>
            </a:r>
          </a:p>
        </p:txBody>
      </p:sp>
      <p:grpSp>
        <p:nvGrpSpPr>
          <p:cNvPr id="80" name="Gruppe 79">
            <a:extLst>
              <a:ext uri="{FF2B5EF4-FFF2-40B4-BE49-F238E27FC236}">
                <a16:creationId xmlns:a16="http://schemas.microsoft.com/office/drawing/2014/main" id="{2415B105-816F-2945-9493-05B3A7E09BB9}"/>
              </a:ext>
            </a:extLst>
          </p:cNvPr>
          <p:cNvGrpSpPr/>
          <p:nvPr/>
        </p:nvGrpSpPr>
        <p:grpSpPr>
          <a:xfrm>
            <a:off x="1254961" y="3851952"/>
            <a:ext cx="633244" cy="366538"/>
            <a:chOff x="1254961" y="4259177"/>
            <a:chExt cx="633244" cy="366538"/>
          </a:xfrm>
        </p:grpSpPr>
        <p:cxnSp>
          <p:nvCxnSpPr>
            <p:cNvPr id="94" name="Rett linje 93">
              <a:extLst>
                <a:ext uri="{FF2B5EF4-FFF2-40B4-BE49-F238E27FC236}">
                  <a16:creationId xmlns:a16="http://schemas.microsoft.com/office/drawing/2014/main" id="{8DAA1518-575B-814D-B0C1-D8027FA5EF5F}"/>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6" name="TekstSylinder 95">
              <a:extLst>
                <a:ext uri="{FF2B5EF4-FFF2-40B4-BE49-F238E27FC236}">
                  <a16:creationId xmlns:a16="http://schemas.microsoft.com/office/drawing/2014/main" id="{7F29E1EE-0435-8A48-BA0C-BB714032C81A}"/>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7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01" name="Gruppe 100">
            <a:extLst>
              <a:ext uri="{FF2B5EF4-FFF2-40B4-BE49-F238E27FC236}">
                <a16:creationId xmlns:a16="http://schemas.microsoft.com/office/drawing/2014/main" id="{E82189BE-BCEE-F34D-A8EB-453F377499AC}"/>
              </a:ext>
            </a:extLst>
          </p:cNvPr>
          <p:cNvGrpSpPr/>
          <p:nvPr/>
        </p:nvGrpSpPr>
        <p:grpSpPr>
          <a:xfrm>
            <a:off x="1971775" y="3851952"/>
            <a:ext cx="633244" cy="366538"/>
            <a:chOff x="1254961" y="4259177"/>
            <a:chExt cx="633244" cy="366538"/>
          </a:xfrm>
        </p:grpSpPr>
        <p:cxnSp>
          <p:nvCxnSpPr>
            <p:cNvPr id="120" name="Rett linje 119">
              <a:extLst>
                <a:ext uri="{FF2B5EF4-FFF2-40B4-BE49-F238E27FC236}">
                  <a16:creationId xmlns:a16="http://schemas.microsoft.com/office/drawing/2014/main" id="{5680C215-71D8-9E4B-9BBE-B5076011534C}"/>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TekstSylinder 120">
              <a:extLst>
                <a:ext uri="{FF2B5EF4-FFF2-40B4-BE49-F238E27FC236}">
                  <a16:creationId xmlns:a16="http://schemas.microsoft.com/office/drawing/2014/main" id="{74D65A2D-F623-D44C-B2E2-6061984290F0}"/>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4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22" name="Gruppe 121">
            <a:extLst>
              <a:ext uri="{FF2B5EF4-FFF2-40B4-BE49-F238E27FC236}">
                <a16:creationId xmlns:a16="http://schemas.microsoft.com/office/drawing/2014/main" id="{38C14E71-E264-DA48-B5E2-FE05BB99C217}"/>
              </a:ext>
            </a:extLst>
          </p:cNvPr>
          <p:cNvGrpSpPr/>
          <p:nvPr/>
        </p:nvGrpSpPr>
        <p:grpSpPr>
          <a:xfrm>
            <a:off x="2707878" y="3851952"/>
            <a:ext cx="633244" cy="366538"/>
            <a:chOff x="1254961" y="4259177"/>
            <a:chExt cx="633244" cy="366538"/>
          </a:xfrm>
        </p:grpSpPr>
        <p:cxnSp>
          <p:nvCxnSpPr>
            <p:cNvPr id="123" name="Rett linje 122">
              <a:extLst>
                <a:ext uri="{FF2B5EF4-FFF2-40B4-BE49-F238E27FC236}">
                  <a16:creationId xmlns:a16="http://schemas.microsoft.com/office/drawing/2014/main" id="{7F8DA6FC-A37D-8F44-A362-9E423C4F150C}"/>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4" name="TekstSylinder 123">
              <a:extLst>
                <a:ext uri="{FF2B5EF4-FFF2-40B4-BE49-F238E27FC236}">
                  <a16:creationId xmlns:a16="http://schemas.microsoft.com/office/drawing/2014/main" id="{7AF83B0E-C5F3-9E49-A7F3-7A0047B92437}"/>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7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25" name="Gruppe 124">
            <a:extLst>
              <a:ext uri="{FF2B5EF4-FFF2-40B4-BE49-F238E27FC236}">
                <a16:creationId xmlns:a16="http://schemas.microsoft.com/office/drawing/2014/main" id="{61B15D90-CF29-BF4B-A8AC-286FE081E977}"/>
              </a:ext>
            </a:extLst>
          </p:cNvPr>
          <p:cNvGrpSpPr/>
          <p:nvPr/>
        </p:nvGrpSpPr>
        <p:grpSpPr>
          <a:xfrm>
            <a:off x="3405468" y="3851952"/>
            <a:ext cx="633244" cy="366538"/>
            <a:chOff x="1254961" y="4259177"/>
            <a:chExt cx="633244" cy="366538"/>
          </a:xfrm>
        </p:grpSpPr>
        <p:cxnSp>
          <p:nvCxnSpPr>
            <p:cNvPr id="126" name="Rett linje 125">
              <a:extLst>
                <a:ext uri="{FF2B5EF4-FFF2-40B4-BE49-F238E27FC236}">
                  <a16:creationId xmlns:a16="http://schemas.microsoft.com/office/drawing/2014/main" id="{D94095FD-10AC-364C-9DE1-6C12D84AB350}"/>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7" name="TekstSylinder 126">
              <a:extLst>
                <a:ext uri="{FF2B5EF4-FFF2-40B4-BE49-F238E27FC236}">
                  <a16:creationId xmlns:a16="http://schemas.microsoft.com/office/drawing/2014/main" id="{3FE17999-9FBA-D04E-BFD7-9008B476F852}"/>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8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28" name="Gruppe 127">
            <a:extLst>
              <a:ext uri="{FF2B5EF4-FFF2-40B4-BE49-F238E27FC236}">
                <a16:creationId xmlns:a16="http://schemas.microsoft.com/office/drawing/2014/main" id="{F9304319-1F78-5947-AF36-02E0014D0B70}"/>
              </a:ext>
            </a:extLst>
          </p:cNvPr>
          <p:cNvGrpSpPr/>
          <p:nvPr/>
        </p:nvGrpSpPr>
        <p:grpSpPr>
          <a:xfrm>
            <a:off x="4126894" y="3851952"/>
            <a:ext cx="633244" cy="366538"/>
            <a:chOff x="1254961" y="4259177"/>
            <a:chExt cx="633244" cy="366538"/>
          </a:xfrm>
        </p:grpSpPr>
        <p:cxnSp>
          <p:nvCxnSpPr>
            <p:cNvPr id="129" name="Rett linje 128">
              <a:extLst>
                <a:ext uri="{FF2B5EF4-FFF2-40B4-BE49-F238E27FC236}">
                  <a16:creationId xmlns:a16="http://schemas.microsoft.com/office/drawing/2014/main" id="{E75EE00C-FADE-0C4A-9399-2D07901B91A0}"/>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0" name="TekstSylinder 129">
              <a:extLst>
                <a:ext uri="{FF2B5EF4-FFF2-40B4-BE49-F238E27FC236}">
                  <a16:creationId xmlns:a16="http://schemas.microsoft.com/office/drawing/2014/main" id="{B6A5CD41-66D0-7248-B047-6AFD00EC6E3B}"/>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8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31" name="Gruppe 130">
            <a:extLst>
              <a:ext uri="{FF2B5EF4-FFF2-40B4-BE49-F238E27FC236}">
                <a16:creationId xmlns:a16="http://schemas.microsoft.com/office/drawing/2014/main" id="{74EEFD41-DF42-8442-A8D9-8F728C4B5DBA}"/>
              </a:ext>
            </a:extLst>
          </p:cNvPr>
          <p:cNvGrpSpPr/>
          <p:nvPr/>
        </p:nvGrpSpPr>
        <p:grpSpPr>
          <a:xfrm>
            <a:off x="4842701" y="3851952"/>
            <a:ext cx="633244" cy="366538"/>
            <a:chOff x="1254961" y="4259177"/>
            <a:chExt cx="633244" cy="366538"/>
          </a:xfrm>
        </p:grpSpPr>
        <p:cxnSp>
          <p:nvCxnSpPr>
            <p:cNvPr id="132" name="Rett linje 131">
              <a:extLst>
                <a:ext uri="{FF2B5EF4-FFF2-40B4-BE49-F238E27FC236}">
                  <a16:creationId xmlns:a16="http://schemas.microsoft.com/office/drawing/2014/main" id="{5787CDDF-5749-FB44-BDB3-097649ECB63C}"/>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3" name="TekstSylinder 132">
              <a:extLst>
                <a:ext uri="{FF2B5EF4-FFF2-40B4-BE49-F238E27FC236}">
                  <a16:creationId xmlns:a16="http://schemas.microsoft.com/office/drawing/2014/main" id="{884546E5-0959-A14F-801D-04289636DFFB}"/>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8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34" name="Gruppe 133">
            <a:extLst>
              <a:ext uri="{FF2B5EF4-FFF2-40B4-BE49-F238E27FC236}">
                <a16:creationId xmlns:a16="http://schemas.microsoft.com/office/drawing/2014/main" id="{E0AB85CF-20D9-184C-97E0-4AA5CB2E1350}"/>
              </a:ext>
            </a:extLst>
          </p:cNvPr>
          <p:cNvGrpSpPr/>
          <p:nvPr/>
        </p:nvGrpSpPr>
        <p:grpSpPr>
          <a:xfrm>
            <a:off x="5570887" y="3851952"/>
            <a:ext cx="633244" cy="366538"/>
            <a:chOff x="1254961" y="4259177"/>
            <a:chExt cx="633244" cy="366538"/>
          </a:xfrm>
        </p:grpSpPr>
        <p:cxnSp>
          <p:nvCxnSpPr>
            <p:cNvPr id="135" name="Rett linje 134">
              <a:extLst>
                <a:ext uri="{FF2B5EF4-FFF2-40B4-BE49-F238E27FC236}">
                  <a16:creationId xmlns:a16="http://schemas.microsoft.com/office/drawing/2014/main" id="{F512A030-B774-7941-B28A-5953C65B95E6}"/>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6" name="TekstSylinder 135">
              <a:extLst>
                <a:ext uri="{FF2B5EF4-FFF2-40B4-BE49-F238E27FC236}">
                  <a16:creationId xmlns:a16="http://schemas.microsoft.com/office/drawing/2014/main" id="{DCB7854B-E9F4-1040-8937-F1A52C644FE9}"/>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7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37" name="Gruppe 136">
            <a:extLst>
              <a:ext uri="{FF2B5EF4-FFF2-40B4-BE49-F238E27FC236}">
                <a16:creationId xmlns:a16="http://schemas.microsoft.com/office/drawing/2014/main" id="{C6FB489F-29A3-A64D-9C14-8594778DDB28}"/>
              </a:ext>
            </a:extLst>
          </p:cNvPr>
          <p:cNvGrpSpPr/>
          <p:nvPr/>
        </p:nvGrpSpPr>
        <p:grpSpPr>
          <a:xfrm>
            <a:off x="6332997" y="3851952"/>
            <a:ext cx="633244" cy="366538"/>
            <a:chOff x="1254961" y="4259177"/>
            <a:chExt cx="633244" cy="366538"/>
          </a:xfrm>
        </p:grpSpPr>
        <p:cxnSp>
          <p:nvCxnSpPr>
            <p:cNvPr id="138" name="Rett linje 137">
              <a:extLst>
                <a:ext uri="{FF2B5EF4-FFF2-40B4-BE49-F238E27FC236}">
                  <a16:creationId xmlns:a16="http://schemas.microsoft.com/office/drawing/2014/main" id="{B0FF9E37-C417-2E4B-9563-D95BDEE41DBB}"/>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39" name="TekstSylinder 138">
              <a:extLst>
                <a:ext uri="{FF2B5EF4-FFF2-40B4-BE49-F238E27FC236}">
                  <a16:creationId xmlns:a16="http://schemas.microsoft.com/office/drawing/2014/main" id="{6F4B4B1A-FDAE-4242-A59A-C828DC40E1E7}"/>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4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grpSp>
        <p:nvGrpSpPr>
          <p:cNvPr id="140" name="Gruppe 139">
            <a:extLst>
              <a:ext uri="{FF2B5EF4-FFF2-40B4-BE49-F238E27FC236}">
                <a16:creationId xmlns:a16="http://schemas.microsoft.com/office/drawing/2014/main" id="{D8A7F6BB-5011-8E41-8968-5332348A4992}"/>
              </a:ext>
            </a:extLst>
          </p:cNvPr>
          <p:cNvGrpSpPr/>
          <p:nvPr/>
        </p:nvGrpSpPr>
        <p:grpSpPr>
          <a:xfrm>
            <a:off x="7273911" y="3851952"/>
            <a:ext cx="633244" cy="366538"/>
            <a:chOff x="1254961" y="4259177"/>
            <a:chExt cx="633244" cy="366538"/>
          </a:xfrm>
        </p:grpSpPr>
        <p:cxnSp>
          <p:nvCxnSpPr>
            <p:cNvPr id="141" name="Rett linje 140">
              <a:extLst>
                <a:ext uri="{FF2B5EF4-FFF2-40B4-BE49-F238E27FC236}">
                  <a16:creationId xmlns:a16="http://schemas.microsoft.com/office/drawing/2014/main" id="{9F9FEB53-0F3B-624B-AB85-4AC993A88340}"/>
                </a:ext>
              </a:extLst>
            </p:cNvPr>
            <p:cNvCxnSpPr>
              <a:cxnSpLocks/>
            </p:cNvCxnSpPr>
            <p:nvPr/>
          </p:nvCxnSpPr>
          <p:spPr>
            <a:xfrm>
              <a:off x="1577969" y="4259177"/>
              <a:ext cx="0" cy="12633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42" name="TekstSylinder 141">
              <a:extLst>
                <a:ext uri="{FF2B5EF4-FFF2-40B4-BE49-F238E27FC236}">
                  <a16:creationId xmlns:a16="http://schemas.microsoft.com/office/drawing/2014/main" id="{190ECB72-5826-4948-B096-DDBE0B32EDB6}"/>
                </a:ext>
              </a:extLst>
            </p:cNvPr>
            <p:cNvSpPr txBox="1"/>
            <p:nvPr/>
          </p:nvSpPr>
          <p:spPr>
            <a:xfrm>
              <a:off x="1254961" y="4379494"/>
              <a:ext cx="633244" cy="246221"/>
            </a:xfrm>
            <a:prstGeom prst="rect">
              <a:avLst/>
            </a:prstGeom>
            <a:noFill/>
          </p:spPr>
          <p:txBody>
            <a:bodyPr wrap="square" rtlCol="0">
              <a:spAutoFit/>
            </a:bodyPr>
            <a:lstStyle/>
            <a:p>
              <a:pPr algn="ctr"/>
              <a:r>
                <a:rPr lang="nb-NO" sz="1000">
                  <a:latin typeface="Arial" panose="020B0604020202020204" pitchFamily="34" charset="0"/>
                  <a:cs typeface="Arial" panose="020B0604020202020204" pitchFamily="34" charset="0"/>
                </a:rPr>
                <a:t>2 </a:t>
              </a:r>
              <a:r>
                <a:rPr lang="nb-NO" sz="1000" err="1">
                  <a:latin typeface="Arial" panose="020B0604020202020204" pitchFamily="34" charset="0"/>
                  <a:cs typeface="Arial" panose="020B0604020202020204" pitchFamily="34" charset="0"/>
                </a:rPr>
                <a:t>depts</a:t>
              </a:r>
              <a:r>
                <a:rPr lang="nb-NO" sz="1000">
                  <a:latin typeface="Arial" panose="020B0604020202020204" pitchFamily="34" charset="0"/>
                  <a:cs typeface="Arial" panose="020B0604020202020204" pitchFamily="34" charset="0"/>
                </a:rPr>
                <a:t>.</a:t>
              </a:r>
            </a:p>
          </p:txBody>
        </p:sp>
      </p:grpSp>
      <p:sp>
        <p:nvSpPr>
          <p:cNvPr id="143" name="TekstSylinder 142">
            <a:extLst>
              <a:ext uri="{FF2B5EF4-FFF2-40B4-BE49-F238E27FC236}">
                <a16:creationId xmlns:a16="http://schemas.microsoft.com/office/drawing/2014/main" id="{620939B3-4BD3-2D41-825E-C5FF8E0F4A8F}"/>
              </a:ext>
            </a:extLst>
          </p:cNvPr>
          <p:cNvSpPr txBox="1"/>
          <p:nvPr/>
        </p:nvSpPr>
        <p:spPr>
          <a:xfrm>
            <a:off x="297668" y="4212010"/>
            <a:ext cx="8543136" cy="461665"/>
          </a:xfrm>
          <a:prstGeom prst="rect">
            <a:avLst/>
          </a:prstGeom>
          <a:noFill/>
        </p:spPr>
        <p:txBody>
          <a:bodyPr wrap="square" rtlCol="0">
            <a:spAutoFit/>
          </a:bodyPr>
          <a:lstStyle/>
          <a:p>
            <a:pPr algn="ctr"/>
            <a:r>
              <a:rPr lang="nb-NO" sz="1200">
                <a:latin typeface="Arial" panose="020B0604020202020204" pitchFamily="34" charset="0"/>
                <a:cs typeface="Arial" panose="020B0604020202020204" pitchFamily="34" charset="0"/>
              </a:rPr>
              <a:t>--------------------------</a:t>
            </a:r>
          </a:p>
          <a:p>
            <a:pPr algn="ctr"/>
            <a:r>
              <a:rPr lang="nb-NO" sz="1200">
                <a:latin typeface="Arial" panose="020B0604020202020204" pitchFamily="34" charset="0"/>
                <a:cs typeface="Arial" panose="020B0604020202020204" pitchFamily="34" charset="0"/>
              </a:rPr>
              <a:t>55 DEPARTMENTS</a:t>
            </a:r>
          </a:p>
        </p:txBody>
      </p:sp>
    </p:spTree>
    <p:extLst>
      <p:ext uri="{BB962C8B-B14F-4D97-AF65-F5344CB8AC3E}">
        <p14:creationId xmlns:p14="http://schemas.microsoft.com/office/powerpoint/2010/main" val="27022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Bilde 48" descr="Et bilde som inneholder person, innendørs, ung, smilende&#10;&#10;Automatisk generert beskrivelse">
            <a:extLst>
              <a:ext uri="{FF2B5EF4-FFF2-40B4-BE49-F238E27FC236}">
                <a16:creationId xmlns:a16="http://schemas.microsoft.com/office/drawing/2014/main" id="{77DC70AC-583D-E344-800B-E6D2B5E92175}"/>
              </a:ext>
            </a:extLst>
          </p:cNvPr>
          <p:cNvPicPr>
            <a:picLocks noChangeAspect="1"/>
          </p:cNvPicPr>
          <p:nvPr/>
        </p:nvPicPr>
        <p:blipFill rotWithShape="1">
          <a:blip r:embed="rId2"/>
          <a:srcRect l="13279" t="14316" r="3157" b="2121"/>
          <a:stretch/>
        </p:blipFill>
        <p:spPr>
          <a:xfrm>
            <a:off x="5729775" y="3057335"/>
            <a:ext cx="729610" cy="729610"/>
          </a:xfrm>
          <a:prstGeom prst="ellipse">
            <a:avLst/>
          </a:prstGeom>
          <a:ln w="63500" cap="rnd">
            <a:noFill/>
          </a:ln>
          <a:effectLst/>
          <a:scene3d>
            <a:camera prst="orthographicFront"/>
            <a:lightRig rig="contrasting" dir="t">
              <a:rot lat="0" lon="0" rev="3000000"/>
            </a:lightRig>
          </a:scene3d>
          <a:sp3d>
            <a:bevelT w="0" h="0"/>
            <a:contourClr>
              <a:srgbClr val="333333"/>
            </a:contourClr>
          </a:sp3d>
        </p:spPr>
      </p:pic>
      <p:pic>
        <p:nvPicPr>
          <p:cNvPr id="50" name="Bilde 49">
            <a:extLst>
              <a:ext uri="{FF2B5EF4-FFF2-40B4-BE49-F238E27FC236}">
                <a16:creationId xmlns:a16="http://schemas.microsoft.com/office/drawing/2014/main" id="{F2CBA6E7-7897-B14A-A639-2CAF90E2C9F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Effect>
                      <a14:brightnessContrast bright="10000" contrast="8000"/>
                    </a14:imgEffect>
                  </a14:imgLayer>
                </a14:imgProps>
              </a:ext>
              <a:ext uri="{28A0092B-C50C-407E-A947-70E740481C1C}">
                <a14:useLocalDpi xmlns:a14="http://schemas.microsoft.com/office/drawing/2010/main"/>
              </a:ext>
            </a:extLst>
          </a:blip>
          <a:srcRect/>
          <a:stretch/>
        </p:blipFill>
        <p:spPr>
          <a:xfrm>
            <a:off x="2909777" y="1649731"/>
            <a:ext cx="729611" cy="729609"/>
          </a:xfrm>
          <a:prstGeom prst="ellipse">
            <a:avLst/>
          </a:prstGeom>
        </p:spPr>
      </p:pic>
      <p:sp>
        <p:nvSpPr>
          <p:cNvPr id="64" name="Rektangel 63">
            <a:extLst>
              <a:ext uri="{FF2B5EF4-FFF2-40B4-BE49-F238E27FC236}">
                <a16:creationId xmlns:a16="http://schemas.microsoft.com/office/drawing/2014/main" id="{E765395B-682D-2648-A2A0-50537B87F270}"/>
              </a:ext>
            </a:extLst>
          </p:cNvPr>
          <p:cNvSpPr/>
          <p:nvPr/>
        </p:nvSpPr>
        <p:spPr>
          <a:xfrm>
            <a:off x="0" y="375488"/>
            <a:ext cx="9144000" cy="7155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grpSp>
        <p:nvGrpSpPr>
          <p:cNvPr id="65" name="Gruppe 64">
            <a:extLst>
              <a:ext uri="{FF2B5EF4-FFF2-40B4-BE49-F238E27FC236}">
                <a16:creationId xmlns:a16="http://schemas.microsoft.com/office/drawing/2014/main" id="{53F8DEA7-E13D-8645-8BDF-373E063920C6}"/>
              </a:ext>
            </a:extLst>
          </p:cNvPr>
          <p:cNvGrpSpPr/>
          <p:nvPr/>
        </p:nvGrpSpPr>
        <p:grpSpPr>
          <a:xfrm>
            <a:off x="318743" y="3064123"/>
            <a:ext cx="706945" cy="1255687"/>
            <a:chOff x="318743" y="3064123"/>
            <a:chExt cx="706945" cy="1255687"/>
          </a:xfrm>
        </p:grpSpPr>
        <p:pic>
          <p:nvPicPr>
            <p:cNvPr id="67" name="Bilde 66">
              <a:extLst>
                <a:ext uri="{FF2B5EF4-FFF2-40B4-BE49-F238E27FC236}">
                  <a16:creationId xmlns:a16="http://schemas.microsoft.com/office/drawing/2014/main" id="{040F5092-786E-2C4A-BEC0-304A3E885C4B}"/>
                </a:ext>
              </a:extLst>
            </p:cNvPr>
            <p:cNvPicPr>
              <a:picLocks noChangeAspect="1"/>
            </p:cNvPicPr>
            <p:nvPr/>
          </p:nvPicPr>
          <p:blipFill rotWithShape="1">
            <a:blip r:embed="rId5"/>
            <a:srcRect/>
            <a:stretch/>
          </p:blipFill>
          <p:spPr>
            <a:xfrm>
              <a:off x="318743" y="3064123"/>
              <a:ext cx="706945" cy="706945"/>
            </a:xfrm>
            <a:prstGeom prst="ellipse">
              <a:avLst/>
            </a:prstGeom>
          </p:spPr>
        </p:pic>
        <p:sp>
          <p:nvSpPr>
            <p:cNvPr id="71" name="TekstSylinder 70">
              <a:extLst>
                <a:ext uri="{FF2B5EF4-FFF2-40B4-BE49-F238E27FC236}">
                  <a16:creationId xmlns:a16="http://schemas.microsoft.com/office/drawing/2014/main" id="{58BC82D3-0038-1F4B-85E1-A9FF284653E7}"/>
                </a:ext>
              </a:extLst>
            </p:cNvPr>
            <p:cNvSpPr txBox="1"/>
            <p:nvPr/>
          </p:nvSpPr>
          <p:spPr>
            <a:xfrm>
              <a:off x="324202" y="3858145"/>
              <a:ext cx="696024" cy="461665"/>
            </a:xfrm>
            <a:prstGeom prst="rect">
              <a:avLst/>
            </a:prstGeom>
            <a:noFill/>
          </p:spPr>
          <p:txBody>
            <a:bodyPr wrap="none" lIns="91440" tIns="45720" rIns="91440" bIns="45720" rtlCol="0" anchor="t">
              <a:spAutoFit/>
            </a:bodyPr>
            <a:lstStyle/>
            <a:p>
              <a:pPr algn="ctr"/>
              <a:r>
                <a:rPr lang="nb-NO" sz="600" dirty="0">
                  <a:latin typeface="Arial"/>
                  <a:ea typeface="Arial" charset="0"/>
                  <a:cs typeface="Arial"/>
                </a:rPr>
                <a:t>Vice-</a:t>
              </a:r>
              <a:r>
                <a:rPr lang="nb-NO" sz="600" dirty="0" err="1">
                  <a:latin typeface="Arial"/>
                  <a:ea typeface="Arial" charset="0"/>
                  <a:cs typeface="Arial"/>
                </a:rPr>
                <a:t>Rector</a:t>
              </a:r>
              <a:r>
                <a:rPr lang="nb-NO" sz="600" dirty="0">
                  <a:latin typeface="Arial"/>
                  <a:ea typeface="Arial" charset="0"/>
                  <a:cs typeface="Arial"/>
                </a:rPr>
                <a:t> in</a:t>
              </a:r>
              <a:br>
                <a:rPr lang="nb-NO" sz="600" dirty="0">
                  <a:latin typeface="Arial" charset="0"/>
                  <a:ea typeface="Arial" charset="0"/>
                  <a:cs typeface="Arial" charset="0"/>
                </a:rPr>
              </a:br>
              <a:r>
                <a:rPr lang="nb-NO" sz="600" dirty="0">
                  <a:latin typeface="Arial"/>
                  <a:ea typeface="Arial" charset="0"/>
                  <a:cs typeface="Arial"/>
                </a:rPr>
                <a:t>Gjøvik</a:t>
              </a:r>
            </a:p>
            <a:p>
              <a:pPr algn="ctr"/>
              <a:r>
                <a:rPr lang="nb-NO" sz="600" b="1" dirty="0">
                  <a:latin typeface="Arial"/>
                  <a:ea typeface="Arial" charset="0"/>
                  <a:cs typeface="Arial"/>
                  <a:hlinkClick r:id="" action="ppaction://noaction"/>
                </a:rPr>
                <a:t>Gro Iren</a:t>
              </a:r>
              <a:endParaRPr lang="nb-NO" sz="600" b="1" dirty="0" err="1">
                <a:latin typeface="Arial"/>
                <a:ea typeface="Arial" charset="0"/>
                <a:cs typeface="Arial" charset="0"/>
              </a:endParaRPr>
            </a:p>
            <a:p>
              <a:pPr algn="ctr"/>
              <a:r>
                <a:rPr lang="nb-NO" sz="600" b="1" dirty="0" err="1">
                  <a:latin typeface="Arial"/>
                  <a:ea typeface="Arial" charset="0"/>
                  <a:cs typeface="Arial"/>
                  <a:hlinkClick r:id="" action="ppaction://noaction"/>
                </a:rPr>
                <a:t>Kvanli</a:t>
              </a:r>
              <a:r>
                <a:rPr lang="nb-NO" sz="600" b="1" dirty="0">
                  <a:latin typeface="Arial"/>
                  <a:ea typeface="Arial" charset="0"/>
                  <a:cs typeface="Arial"/>
                  <a:hlinkClick r:id="" action="ppaction://noaction"/>
                </a:rPr>
                <a:t> Dæhlin</a:t>
              </a:r>
              <a:endParaRPr lang="nb-NO" sz="600" b="1" dirty="0" err="1">
                <a:latin typeface="Arial"/>
                <a:ea typeface="Arial" charset="0"/>
                <a:cs typeface="Arial" charset="0"/>
              </a:endParaRPr>
            </a:p>
          </p:txBody>
        </p:sp>
      </p:grpSp>
      <p:sp>
        <p:nvSpPr>
          <p:cNvPr id="74" name="TekstSylinder 73">
            <a:extLst>
              <a:ext uri="{FF2B5EF4-FFF2-40B4-BE49-F238E27FC236}">
                <a16:creationId xmlns:a16="http://schemas.microsoft.com/office/drawing/2014/main" id="{A2380D93-55B3-7C41-ABCD-C8CD0B23C6A6}"/>
              </a:ext>
            </a:extLst>
          </p:cNvPr>
          <p:cNvSpPr txBox="1"/>
          <p:nvPr/>
        </p:nvSpPr>
        <p:spPr>
          <a:xfrm>
            <a:off x="349707" y="504687"/>
            <a:ext cx="3091295" cy="461665"/>
          </a:xfrm>
          <a:prstGeom prst="rect">
            <a:avLst/>
          </a:prstGeom>
          <a:noFill/>
        </p:spPr>
        <p:txBody>
          <a:bodyPr wrap="none" rtlCol="0">
            <a:spAutoFit/>
          </a:bodyPr>
          <a:lstStyle/>
          <a:p>
            <a:pPr>
              <a:defRPr b="0" i="0"/>
            </a:pPr>
            <a:r>
              <a:rPr lang="x-none" sz="2400" spc="-23">
                <a:solidFill>
                  <a:prstClr val="black"/>
                </a:solidFill>
                <a:latin typeface="Arial" panose="020B0604020202020204" pitchFamily="34" charset="0"/>
                <a:ea typeface="Arial" charset="0"/>
                <a:cs typeface="Arial" panose="020B0604020202020204" pitchFamily="34" charset="0"/>
              </a:rPr>
              <a:t>NTNU’s management</a:t>
            </a:r>
          </a:p>
        </p:txBody>
      </p:sp>
      <p:grpSp>
        <p:nvGrpSpPr>
          <p:cNvPr id="80" name="Gruppe 79">
            <a:extLst>
              <a:ext uri="{FF2B5EF4-FFF2-40B4-BE49-F238E27FC236}">
                <a16:creationId xmlns:a16="http://schemas.microsoft.com/office/drawing/2014/main" id="{F506D567-C0AB-5847-A081-ABE037E23F68}"/>
              </a:ext>
            </a:extLst>
          </p:cNvPr>
          <p:cNvGrpSpPr/>
          <p:nvPr/>
        </p:nvGrpSpPr>
        <p:grpSpPr>
          <a:xfrm>
            <a:off x="8082261" y="3042735"/>
            <a:ext cx="721948" cy="1257791"/>
            <a:chOff x="8081757" y="3042735"/>
            <a:chExt cx="721948" cy="1257791"/>
          </a:xfrm>
        </p:grpSpPr>
        <p:sp>
          <p:nvSpPr>
            <p:cNvPr id="84" name="TekstSylinder 83">
              <a:extLst>
                <a:ext uri="{FF2B5EF4-FFF2-40B4-BE49-F238E27FC236}">
                  <a16:creationId xmlns:a16="http://schemas.microsoft.com/office/drawing/2014/main" id="{580E187E-FF22-CC48-ACCD-BB438D5318F9}"/>
                </a:ext>
              </a:extLst>
            </p:cNvPr>
            <p:cNvSpPr txBox="1"/>
            <p:nvPr/>
          </p:nvSpPr>
          <p:spPr>
            <a:xfrm>
              <a:off x="8125155" y="3838861"/>
              <a:ext cx="670375" cy="461665"/>
            </a:xfrm>
            <a:prstGeom prst="rect">
              <a:avLst/>
            </a:prstGeom>
            <a:noFill/>
          </p:spPr>
          <p:txBody>
            <a:bodyPr wrap="none" rtlCol="0">
              <a:spAutoFit/>
            </a:bodyPr>
            <a:lstStyle/>
            <a:p>
              <a:pPr algn="ctr"/>
              <a:r>
                <a:rPr lang="nb-NO" sz="600" dirty="0">
                  <a:solidFill>
                    <a:prstClr val="black"/>
                  </a:solidFill>
                  <a:latin typeface="Arial" panose="020B0604020202020204" pitchFamily="34" charset="0"/>
                  <a:cs typeface="Arial" panose="020B0604020202020204" pitchFamily="34" charset="0"/>
                </a:rPr>
                <a:t>Vice-</a:t>
              </a:r>
              <a:r>
                <a:rPr lang="nb-NO" sz="600" dirty="0" err="1">
                  <a:solidFill>
                    <a:prstClr val="black"/>
                  </a:solidFill>
                  <a:latin typeface="Arial" panose="020B0604020202020204" pitchFamily="34" charset="0"/>
                  <a:cs typeface="Arial" panose="020B0604020202020204" pitchFamily="34" charset="0"/>
                </a:rPr>
                <a:t>Rector</a:t>
              </a:r>
              <a:r>
                <a:rPr lang="nb-NO" sz="600" dirty="0">
                  <a:solidFill>
                    <a:prstClr val="black"/>
                  </a:solidFill>
                  <a:latin typeface="Arial" panose="020B0604020202020204" pitchFamily="34" charset="0"/>
                  <a:cs typeface="Arial" panose="020B0604020202020204" pitchFamily="34" charset="0"/>
                </a:rPr>
                <a:t> </a:t>
              </a:r>
              <a:r>
                <a:rPr lang="nb-NO" sz="600" dirty="0">
                  <a:latin typeface="Arial" charset="0"/>
                  <a:ea typeface="Arial" charset="0"/>
                  <a:cs typeface="Arial" charset="0"/>
                </a:rPr>
                <a:t>in</a:t>
              </a:r>
            </a:p>
            <a:p>
              <a:pPr algn="ctr"/>
              <a:r>
                <a:rPr lang="nb-NO" sz="600" dirty="0">
                  <a:latin typeface="Arial" charset="0"/>
                  <a:ea typeface="Arial" charset="0"/>
                  <a:cs typeface="Arial" charset="0"/>
                </a:rPr>
                <a:t>Ålesund</a:t>
              </a:r>
            </a:p>
            <a:p>
              <a:pPr algn="ctr"/>
              <a:r>
                <a:rPr lang="nb-NO" sz="600" b="1" dirty="0">
                  <a:latin typeface="Arial" charset="0"/>
                  <a:ea typeface="Arial" charset="0"/>
                  <a:cs typeface="Arial" charset="0"/>
                  <a:hlinkClick r:id="rId6"/>
                </a:rPr>
                <a:t>Anne Lise</a:t>
              </a:r>
              <a:br>
                <a:rPr lang="nb-NO" sz="600" b="1" dirty="0">
                  <a:latin typeface="Arial" charset="0"/>
                  <a:ea typeface="Arial" charset="0"/>
                  <a:cs typeface="Arial" charset="0"/>
                  <a:hlinkClick r:id="rId6"/>
                </a:rPr>
              </a:br>
              <a:r>
                <a:rPr lang="nb-NO" sz="600" b="1" dirty="0">
                  <a:latin typeface="Arial" charset="0"/>
                  <a:ea typeface="Arial" charset="0"/>
                  <a:cs typeface="Arial" charset="0"/>
                  <a:hlinkClick r:id="rId6"/>
                </a:rPr>
                <a:t>Sagen Major</a:t>
              </a:r>
              <a:endParaRPr lang="nb-NO" sz="600" b="1" dirty="0">
                <a:latin typeface="Arial" charset="0"/>
                <a:ea typeface="Arial" charset="0"/>
                <a:cs typeface="Arial" charset="0"/>
              </a:endParaRPr>
            </a:p>
          </p:txBody>
        </p:sp>
        <p:pic>
          <p:nvPicPr>
            <p:cNvPr id="85" name="Bilde 84">
              <a:extLst>
                <a:ext uri="{FF2B5EF4-FFF2-40B4-BE49-F238E27FC236}">
                  <a16:creationId xmlns:a16="http://schemas.microsoft.com/office/drawing/2014/main" id="{A31393C3-6A06-684E-BEB6-0FC1CEA6E9F6}"/>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l="9264" r="2570" b="15224"/>
            <a:stretch/>
          </p:blipFill>
          <p:spPr>
            <a:xfrm>
              <a:off x="8081757" y="3042735"/>
              <a:ext cx="721948" cy="721948"/>
            </a:xfrm>
            <a:prstGeom prst="ellipse">
              <a:avLst/>
            </a:prstGeom>
          </p:spPr>
        </p:pic>
      </p:grpSp>
      <p:sp>
        <p:nvSpPr>
          <p:cNvPr id="87" name="TekstSylinder 86">
            <a:extLst>
              <a:ext uri="{FF2B5EF4-FFF2-40B4-BE49-F238E27FC236}">
                <a16:creationId xmlns:a16="http://schemas.microsoft.com/office/drawing/2014/main" id="{759F13E3-3815-BF4D-9B57-98708F689F64}"/>
              </a:ext>
            </a:extLst>
          </p:cNvPr>
          <p:cNvSpPr txBox="1"/>
          <p:nvPr/>
        </p:nvSpPr>
        <p:spPr>
          <a:xfrm>
            <a:off x="4161674" y="3861446"/>
            <a:ext cx="778445" cy="646331"/>
          </a:xfrm>
          <a:prstGeom prst="rect">
            <a:avLst/>
          </a:prstGeom>
          <a:noFill/>
        </p:spPr>
        <p:txBody>
          <a:bodyPr wrap="square" rtlCol="0">
            <a:spAutoFit/>
          </a:bodyPr>
          <a:lstStyle/>
          <a:p>
            <a:pPr algn="ctr"/>
            <a:r>
              <a:rPr lang="nb-NO" sz="600" dirty="0" err="1">
                <a:latin typeface="Arial" charset="0"/>
                <a:ea typeface="Arial" charset="0"/>
                <a:cs typeface="Arial" charset="0"/>
              </a:rPr>
              <a:t>Faculty</a:t>
            </a:r>
            <a:r>
              <a:rPr lang="nb-NO" sz="600" dirty="0">
                <a:latin typeface="Arial" charset="0"/>
                <a:ea typeface="Arial" charset="0"/>
                <a:cs typeface="Arial" charset="0"/>
              </a:rPr>
              <a:t> </a:t>
            </a:r>
            <a:r>
              <a:rPr lang="nb-NO" sz="600" dirty="0" err="1">
                <a:latin typeface="Arial" charset="0"/>
                <a:ea typeface="Arial" charset="0"/>
                <a:cs typeface="Arial" charset="0"/>
              </a:rPr>
              <a:t>of</a:t>
            </a:r>
            <a:r>
              <a:rPr lang="nb-NO" sz="600" dirty="0">
                <a:latin typeface="Arial" charset="0"/>
                <a:ea typeface="Arial" charset="0"/>
                <a:cs typeface="Arial" charset="0"/>
              </a:rPr>
              <a:t> </a:t>
            </a:r>
            <a:r>
              <a:rPr lang="nb-NO" sz="600" dirty="0" err="1">
                <a:latin typeface="Arial" charset="0"/>
                <a:ea typeface="Arial" charset="0"/>
                <a:cs typeface="Arial" charset="0"/>
              </a:rPr>
              <a:t>Medicine</a:t>
            </a:r>
            <a:r>
              <a:rPr lang="nb-NO" sz="600" dirty="0">
                <a:latin typeface="Arial" charset="0"/>
                <a:ea typeface="Arial" charset="0"/>
                <a:cs typeface="Arial" charset="0"/>
              </a:rPr>
              <a:t> and Health Sciences</a:t>
            </a:r>
          </a:p>
          <a:p>
            <a:pPr algn="ctr"/>
            <a:r>
              <a:rPr lang="nb-NO" sz="600" dirty="0">
                <a:latin typeface="Arial" charset="0"/>
                <a:ea typeface="Arial" charset="0"/>
                <a:cs typeface="Arial" charset="0"/>
              </a:rPr>
              <a:t>(MH), Dean</a:t>
            </a:r>
          </a:p>
          <a:p>
            <a:pPr algn="ctr"/>
            <a:r>
              <a:rPr lang="nb-NO" sz="600" b="1" dirty="0">
                <a:latin typeface="Arial" charset="0"/>
                <a:ea typeface="Arial" charset="0"/>
                <a:cs typeface="Arial" charset="0"/>
                <a:hlinkClick r:id="rId9"/>
              </a:rPr>
              <a:t> Siri</a:t>
            </a:r>
            <a:br>
              <a:rPr lang="nb-NO" sz="600" b="1" dirty="0">
                <a:latin typeface="Arial" charset="0"/>
                <a:ea typeface="Arial" charset="0"/>
                <a:cs typeface="Arial" charset="0"/>
                <a:hlinkClick r:id="rId9"/>
              </a:rPr>
            </a:br>
            <a:r>
              <a:rPr lang="nb-NO" sz="600" b="1" dirty="0">
                <a:latin typeface="Arial" charset="0"/>
                <a:ea typeface="Arial" charset="0"/>
                <a:cs typeface="Arial" charset="0"/>
                <a:hlinkClick r:id="rId9"/>
              </a:rPr>
              <a:t>Forsmo</a:t>
            </a:r>
            <a:endParaRPr lang="nb-NO" sz="600" b="1" dirty="0">
              <a:latin typeface="Arial" charset="0"/>
              <a:ea typeface="Arial" charset="0"/>
              <a:cs typeface="Arial" charset="0"/>
            </a:endParaRPr>
          </a:p>
        </p:txBody>
      </p:sp>
      <p:grpSp>
        <p:nvGrpSpPr>
          <p:cNvPr id="89" name="Gruppe 88">
            <a:extLst>
              <a:ext uri="{FF2B5EF4-FFF2-40B4-BE49-F238E27FC236}">
                <a16:creationId xmlns:a16="http://schemas.microsoft.com/office/drawing/2014/main" id="{72705E30-1940-9F4E-8590-99CC93A245D7}"/>
              </a:ext>
            </a:extLst>
          </p:cNvPr>
          <p:cNvGrpSpPr/>
          <p:nvPr/>
        </p:nvGrpSpPr>
        <p:grpSpPr>
          <a:xfrm>
            <a:off x="1115177" y="3061575"/>
            <a:ext cx="738781" cy="1443969"/>
            <a:chOff x="3378654" y="3061575"/>
            <a:chExt cx="738781" cy="1443969"/>
          </a:xfrm>
        </p:grpSpPr>
        <p:sp>
          <p:nvSpPr>
            <p:cNvPr id="90" name="TekstSylinder 89">
              <a:extLst>
                <a:ext uri="{FF2B5EF4-FFF2-40B4-BE49-F238E27FC236}">
                  <a16:creationId xmlns:a16="http://schemas.microsoft.com/office/drawing/2014/main" id="{781D183C-0B08-694A-9C3C-B13FDC33E5E9}"/>
                </a:ext>
              </a:extLst>
            </p:cNvPr>
            <p:cNvSpPr txBox="1"/>
            <p:nvPr/>
          </p:nvSpPr>
          <p:spPr>
            <a:xfrm>
              <a:off x="3388079" y="3859213"/>
              <a:ext cx="729356" cy="646331"/>
            </a:xfrm>
            <a:prstGeom prst="rect">
              <a:avLst/>
            </a:prstGeom>
            <a:noFill/>
          </p:spPr>
          <p:txBody>
            <a:bodyPr wrap="square" rtlCol="0">
              <a:spAutoFit/>
            </a:bodyPr>
            <a:lstStyle/>
            <a:p>
              <a:pPr algn="ctr"/>
              <a:r>
                <a:rPr lang="nb-NO" sz="600" err="1">
                  <a:latin typeface="Arial" charset="0"/>
                  <a:ea typeface="Arial" charset="0"/>
                  <a:cs typeface="Arial" charset="0"/>
                </a:rPr>
                <a:t>Faculty</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a:t>
              </a:r>
              <a:r>
                <a:rPr lang="nb-NO" sz="600" err="1">
                  <a:latin typeface="Arial" charset="0"/>
                  <a:ea typeface="Arial" charset="0"/>
                  <a:cs typeface="Arial" charset="0"/>
                </a:rPr>
                <a:t>Humanities</a:t>
              </a:r>
              <a:r>
                <a:rPr lang="nb-NO" sz="600">
                  <a:latin typeface="Arial" charset="0"/>
                  <a:ea typeface="Arial" charset="0"/>
                  <a:cs typeface="Arial" charset="0"/>
                </a:rPr>
                <a:t>  (HF),</a:t>
              </a:r>
            </a:p>
            <a:p>
              <a:pPr algn="ctr"/>
              <a:r>
                <a:rPr lang="nb-NO" sz="600">
                  <a:latin typeface="Arial" charset="0"/>
                  <a:ea typeface="Arial" charset="0"/>
                  <a:cs typeface="Arial" charset="0"/>
                </a:rPr>
                <a:t>Dean</a:t>
              </a:r>
              <a:r>
                <a:rPr lang="nb-NO" sz="600" b="1">
                  <a:latin typeface="Arial" charset="0"/>
                  <a:ea typeface="Arial" charset="0"/>
                  <a:cs typeface="Arial" charset="0"/>
                </a:rPr>
                <a:t> </a:t>
              </a:r>
              <a:br>
                <a:rPr lang="nb-NO" sz="600" b="1">
                  <a:latin typeface="Arial" charset="0"/>
                  <a:ea typeface="Arial" charset="0"/>
                  <a:cs typeface="Arial" charset="0"/>
                </a:rPr>
              </a:br>
              <a:r>
                <a:rPr lang="nb-NO" sz="600" b="1">
                  <a:latin typeface="Arial" charset="0"/>
                  <a:ea typeface="Arial" charset="0"/>
                  <a:cs typeface="Arial" charset="0"/>
                  <a:hlinkClick r:id="rId10"/>
                </a:rPr>
                <a:t>Anne Kristine</a:t>
              </a:r>
              <a:br>
                <a:rPr lang="nb-NO" sz="600" b="1">
                  <a:latin typeface="Arial" charset="0"/>
                  <a:ea typeface="Arial" charset="0"/>
                  <a:cs typeface="Arial" charset="0"/>
                  <a:hlinkClick r:id="rId10"/>
                </a:rPr>
              </a:br>
              <a:r>
                <a:rPr lang="nb-NO" sz="600" b="1">
                  <a:latin typeface="Arial" charset="0"/>
                  <a:ea typeface="Arial" charset="0"/>
                  <a:cs typeface="Arial" charset="0"/>
                  <a:hlinkClick r:id="rId10"/>
                </a:rPr>
                <a:t>Børresen</a:t>
              </a:r>
              <a:endParaRPr lang="nb-NO" sz="600" b="1">
                <a:latin typeface="Arial" charset="0"/>
                <a:ea typeface="Arial" charset="0"/>
                <a:cs typeface="Arial" charset="0"/>
              </a:endParaRPr>
            </a:p>
          </p:txBody>
        </p:sp>
        <p:pic>
          <p:nvPicPr>
            <p:cNvPr id="91" name="Bilde 90">
              <a:extLst>
                <a:ext uri="{FF2B5EF4-FFF2-40B4-BE49-F238E27FC236}">
                  <a16:creationId xmlns:a16="http://schemas.microsoft.com/office/drawing/2014/main" id="{B394363E-083C-F84D-BF82-B6BE844B459B}"/>
                </a:ext>
              </a:extLst>
            </p:cNvPr>
            <p:cNvPicPr>
              <a:picLocks noChangeAspect="1"/>
            </p:cNvPicPr>
            <p:nvPr/>
          </p:nvPicPr>
          <p:blipFill rotWithShape="1">
            <a:blip r:embed="rId11" cstate="screen">
              <a:extLst>
                <a:ext uri="{BEBA8EAE-BF5A-486C-A8C5-ECC9F3942E4B}">
                  <a14:imgProps xmlns:a14="http://schemas.microsoft.com/office/drawing/2010/main">
                    <a14:imgLayer r:embed="rId12">
                      <a14:imgEffect>
                        <a14:saturation sat="0"/>
                      </a14:imgEffect>
                      <a14:imgEffect>
                        <a14:brightnessContrast bright="15000" contrast="-28000"/>
                      </a14:imgEffect>
                    </a14:imgLayer>
                  </a14:imgProps>
                </a:ext>
                <a:ext uri="{28A0092B-C50C-407E-A947-70E740481C1C}">
                  <a14:useLocalDpi xmlns:a14="http://schemas.microsoft.com/office/drawing/2010/main"/>
                </a:ext>
              </a:extLst>
            </a:blip>
            <a:srcRect/>
            <a:stretch/>
          </p:blipFill>
          <p:spPr>
            <a:xfrm>
              <a:off x="3378654" y="3061575"/>
              <a:ext cx="723249" cy="723248"/>
            </a:xfrm>
            <a:prstGeom prst="ellipse">
              <a:avLst/>
            </a:prstGeom>
          </p:spPr>
        </p:pic>
      </p:grpSp>
      <p:sp>
        <p:nvSpPr>
          <p:cNvPr id="92" name="TekstSylinder 91">
            <a:extLst>
              <a:ext uri="{FF2B5EF4-FFF2-40B4-BE49-F238E27FC236}">
                <a16:creationId xmlns:a16="http://schemas.microsoft.com/office/drawing/2014/main" id="{2A286761-4D76-5D4A-8600-AA369D901006}"/>
              </a:ext>
            </a:extLst>
          </p:cNvPr>
          <p:cNvSpPr txBox="1"/>
          <p:nvPr/>
        </p:nvSpPr>
        <p:spPr>
          <a:xfrm>
            <a:off x="4969654" y="3849666"/>
            <a:ext cx="706977" cy="738664"/>
          </a:xfrm>
          <a:prstGeom prst="rect">
            <a:avLst/>
          </a:prstGeom>
          <a:noFill/>
        </p:spPr>
        <p:txBody>
          <a:bodyPr wrap="square" rtlCol="0">
            <a:spAutoFit/>
          </a:bodyPr>
          <a:lstStyle/>
          <a:p>
            <a:pPr algn="ctr"/>
            <a:r>
              <a:rPr lang="nb-NO" sz="600" err="1">
                <a:latin typeface="Arial" charset="0"/>
                <a:ea typeface="Arial" charset="0"/>
                <a:cs typeface="Arial" charset="0"/>
              </a:rPr>
              <a:t>Faculty</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Natural Sciences</a:t>
            </a:r>
          </a:p>
          <a:p>
            <a:pPr algn="ctr"/>
            <a:r>
              <a:rPr lang="nb-NO" sz="600">
                <a:latin typeface="Arial" charset="0"/>
                <a:ea typeface="Arial" charset="0"/>
                <a:cs typeface="Arial" charset="0"/>
              </a:rPr>
              <a:t>(NV), Dean </a:t>
            </a:r>
            <a:r>
              <a:rPr lang="nb-NO" sz="600" b="1">
                <a:latin typeface="Arial" charset="0"/>
                <a:ea typeface="Arial" charset="0"/>
                <a:cs typeface="Arial" charset="0"/>
                <a:hlinkClick r:id="rId13"/>
              </a:rPr>
              <a:t>Øyvind</a:t>
            </a:r>
            <a:br>
              <a:rPr lang="nb-NO" sz="600" b="1">
                <a:latin typeface="Arial" charset="0"/>
                <a:ea typeface="Arial" charset="0"/>
                <a:cs typeface="Arial" charset="0"/>
                <a:hlinkClick r:id="rId13"/>
              </a:rPr>
            </a:br>
            <a:r>
              <a:rPr lang="nb-NO" sz="600" b="1">
                <a:latin typeface="Arial" charset="0"/>
                <a:ea typeface="Arial" charset="0"/>
                <a:cs typeface="Arial" charset="0"/>
                <a:hlinkClick r:id="rId13"/>
              </a:rPr>
              <a:t>Weiby</a:t>
            </a:r>
            <a:endParaRPr lang="nb-NO" sz="600" b="1">
              <a:latin typeface="Arial" charset="0"/>
              <a:ea typeface="Arial" charset="0"/>
              <a:cs typeface="Arial" charset="0"/>
              <a:hlinkClick r:id="" action="ppaction://noaction"/>
            </a:endParaRPr>
          </a:p>
          <a:p>
            <a:pPr algn="ctr"/>
            <a:r>
              <a:rPr lang="nb-NO" sz="600" b="1">
                <a:latin typeface="Arial" charset="0"/>
                <a:ea typeface="Arial" charset="0"/>
                <a:cs typeface="Arial" charset="0"/>
                <a:hlinkClick r:id="" action="ppaction://noaction"/>
              </a:rPr>
              <a:t>Gregersen</a:t>
            </a:r>
            <a:endParaRPr lang="nb-NO" sz="600" b="1">
              <a:latin typeface="Arial" charset="0"/>
              <a:ea typeface="Arial" charset="0"/>
              <a:cs typeface="Arial" charset="0"/>
            </a:endParaRPr>
          </a:p>
        </p:txBody>
      </p:sp>
      <p:sp>
        <p:nvSpPr>
          <p:cNvPr id="93" name="TekstSylinder 92">
            <a:extLst>
              <a:ext uri="{FF2B5EF4-FFF2-40B4-BE49-F238E27FC236}">
                <a16:creationId xmlns:a16="http://schemas.microsoft.com/office/drawing/2014/main" id="{A87E0F9C-D320-E747-B212-6AE03D61D4FA}"/>
              </a:ext>
            </a:extLst>
          </p:cNvPr>
          <p:cNvSpPr txBox="1"/>
          <p:nvPr/>
        </p:nvSpPr>
        <p:spPr>
          <a:xfrm>
            <a:off x="5676631" y="3849666"/>
            <a:ext cx="869926" cy="646331"/>
          </a:xfrm>
          <a:prstGeom prst="rect">
            <a:avLst/>
          </a:prstGeom>
          <a:noFill/>
        </p:spPr>
        <p:txBody>
          <a:bodyPr wrap="square" rtlCol="0">
            <a:spAutoFit/>
          </a:bodyPr>
          <a:lstStyle/>
          <a:p>
            <a:pPr algn="ctr"/>
            <a:r>
              <a:rPr lang="nb-NO" sz="600" dirty="0" err="1">
                <a:latin typeface="Arial" charset="0"/>
                <a:ea typeface="Arial" charset="0"/>
                <a:cs typeface="Arial" charset="0"/>
              </a:rPr>
              <a:t>Faculty</a:t>
            </a:r>
            <a:r>
              <a:rPr lang="nb-NO" sz="600" dirty="0">
                <a:latin typeface="Arial" charset="0"/>
                <a:ea typeface="Arial" charset="0"/>
                <a:cs typeface="Arial" charset="0"/>
              </a:rPr>
              <a:t> </a:t>
            </a:r>
            <a:r>
              <a:rPr lang="nb-NO" sz="600" dirty="0" err="1">
                <a:latin typeface="Arial" charset="0"/>
                <a:ea typeface="Arial" charset="0"/>
                <a:cs typeface="Arial" charset="0"/>
              </a:rPr>
              <a:t>of</a:t>
            </a:r>
            <a:r>
              <a:rPr lang="nb-NO" sz="600" dirty="0">
                <a:latin typeface="Arial" charset="0"/>
                <a:ea typeface="Arial" charset="0"/>
                <a:cs typeface="Arial" charset="0"/>
              </a:rPr>
              <a:t> </a:t>
            </a:r>
            <a:r>
              <a:rPr lang="nb-NO" sz="600" dirty="0" err="1">
                <a:latin typeface="Arial" charset="0"/>
                <a:ea typeface="Arial" charset="0"/>
                <a:cs typeface="Arial" charset="0"/>
              </a:rPr>
              <a:t>Social</a:t>
            </a:r>
            <a:r>
              <a:rPr lang="nb-NO" sz="600" dirty="0">
                <a:latin typeface="Arial" charset="0"/>
                <a:ea typeface="Arial" charset="0"/>
                <a:cs typeface="Arial" charset="0"/>
              </a:rPr>
              <a:t> and </a:t>
            </a:r>
            <a:r>
              <a:rPr lang="nb-NO" sz="600" dirty="0" err="1">
                <a:latin typeface="Arial" charset="0"/>
                <a:ea typeface="Arial" charset="0"/>
                <a:cs typeface="Arial" charset="0"/>
              </a:rPr>
              <a:t>Educational</a:t>
            </a:r>
            <a:r>
              <a:rPr lang="nb-NO" sz="600" dirty="0">
                <a:latin typeface="Arial" charset="0"/>
                <a:ea typeface="Arial" charset="0"/>
                <a:cs typeface="Arial" charset="0"/>
              </a:rPr>
              <a:t> Sciences (SU),</a:t>
            </a:r>
          </a:p>
          <a:p>
            <a:pPr algn="ctr"/>
            <a:r>
              <a:rPr lang="nb-NO" sz="600" dirty="0" err="1">
                <a:latin typeface="Arial" charset="0"/>
                <a:ea typeface="Arial" charset="0"/>
                <a:cs typeface="Arial" charset="0"/>
              </a:rPr>
              <a:t>Acting</a:t>
            </a:r>
            <a:r>
              <a:rPr lang="nb-NO" sz="600" dirty="0">
                <a:latin typeface="Arial" charset="0"/>
                <a:ea typeface="Arial" charset="0"/>
                <a:cs typeface="Arial" charset="0"/>
              </a:rPr>
              <a:t> Dean </a:t>
            </a:r>
            <a:br>
              <a:rPr lang="nb-NO" sz="600" dirty="0">
                <a:latin typeface="Arial" charset="0"/>
                <a:ea typeface="Arial" charset="0"/>
                <a:cs typeface="Arial" charset="0"/>
              </a:rPr>
            </a:br>
            <a:r>
              <a:rPr lang="nb-NO" sz="600" b="1" dirty="0">
                <a:latin typeface="Arial" charset="0"/>
                <a:ea typeface="Arial" charset="0"/>
                <a:cs typeface="Arial" charset="0"/>
                <a:hlinkClick r:id="rId14"/>
              </a:rPr>
              <a:t>Tine Arntzen</a:t>
            </a:r>
            <a:br>
              <a:rPr lang="nb-NO" sz="600" b="1" dirty="0">
                <a:latin typeface="Arial" charset="0"/>
                <a:ea typeface="Arial" charset="0"/>
                <a:cs typeface="Arial" charset="0"/>
                <a:hlinkClick r:id="rId14"/>
              </a:rPr>
            </a:br>
            <a:r>
              <a:rPr lang="nb-NO" sz="600" b="1" dirty="0">
                <a:latin typeface="Arial" charset="0"/>
                <a:ea typeface="Arial" charset="0"/>
                <a:cs typeface="Arial" charset="0"/>
                <a:hlinkClick r:id="rId14"/>
              </a:rPr>
              <a:t>Hestbek</a:t>
            </a:r>
            <a:endParaRPr lang="nb-NO" sz="600" b="1" dirty="0">
              <a:latin typeface="Arial" charset="0"/>
              <a:ea typeface="Arial" charset="0"/>
              <a:cs typeface="Arial" charset="0"/>
            </a:endParaRPr>
          </a:p>
        </p:txBody>
      </p:sp>
      <p:sp>
        <p:nvSpPr>
          <p:cNvPr id="94" name="TekstSylinder 93">
            <a:extLst>
              <a:ext uri="{FF2B5EF4-FFF2-40B4-BE49-F238E27FC236}">
                <a16:creationId xmlns:a16="http://schemas.microsoft.com/office/drawing/2014/main" id="{C93E8EA3-4C20-2140-9BA2-A60631051179}"/>
              </a:ext>
            </a:extLst>
          </p:cNvPr>
          <p:cNvSpPr txBox="1"/>
          <p:nvPr/>
        </p:nvSpPr>
        <p:spPr>
          <a:xfrm>
            <a:off x="3354239" y="3863131"/>
            <a:ext cx="739664" cy="553998"/>
          </a:xfrm>
          <a:prstGeom prst="rect">
            <a:avLst/>
          </a:prstGeom>
          <a:noFill/>
        </p:spPr>
        <p:txBody>
          <a:bodyPr wrap="square" rtlCol="0">
            <a:spAutoFit/>
          </a:bodyPr>
          <a:lstStyle/>
          <a:p>
            <a:pPr algn="ctr"/>
            <a:r>
              <a:rPr lang="nb-NO" sz="600" err="1">
                <a:latin typeface="Arial" charset="0"/>
                <a:ea typeface="Arial" charset="0"/>
                <a:cs typeface="Arial" charset="0"/>
              </a:rPr>
              <a:t>Faculty</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Engineering</a:t>
            </a:r>
          </a:p>
          <a:p>
            <a:pPr algn="ctr"/>
            <a:r>
              <a:rPr lang="nb-NO" sz="600">
                <a:latin typeface="Arial" charset="0"/>
                <a:ea typeface="Arial" charset="0"/>
                <a:cs typeface="Arial" charset="0"/>
              </a:rPr>
              <a:t>(IV), Dean </a:t>
            </a:r>
            <a:br>
              <a:rPr lang="nb-NO" sz="600">
                <a:latin typeface="Arial" charset="0"/>
                <a:ea typeface="Arial" charset="0"/>
                <a:cs typeface="Arial" charset="0"/>
              </a:rPr>
            </a:br>
            <a:r>
              <a:rPr lang="nb-NO" sz="600" b="1">
                <a:latin typeface="Arial" charset="0"/>
                <a:ea typeface="Arial" charset="0"/>
                <a:cs typeface="Arial" charset="0"/>
                <a:hlinkClick r:id="rId15"/>
              </a:rPr>
              <a:t>Olav</a:t>
            </a:r>
            <a:br>
              <a:rPr lang="nb-NO" sz="600" b="1">
                <a:latin typeface="Arial" charset="0"/>
                <a:ea typeface="Arial" charset="0"/>
                <a:cs typeface="Arial" charset="0"/>
                <a:hlinkClick r:id="rId15"/>
              </a:rPr>
            </a:br>
            <a:r>
              <a:rPr lang="nb-NO" sz="600" b="1">
                <a:latin typeface="Arial" charset="0"/>
                <a:ea typeface="Arial" charset="0"/>
                <a:cs typeface="Arial" charset="0"/>
                <a:hlinkClick r:id="rId15"/>
              </a:rPr>
              <a:t>Bolland</a:t>
            </a:r>
            <a:endParaRPr lang="nb-NO" sz="600" b="1">
              <a:latin typeface="Arial" charset="0"/>
              <a:ea typeface="Arial" charset="0"/>
              <a:cs typeface="Arial" charset="0"/>
            </a:endParaRPr>
          </a:p>
        </p:txBody>
      </p:sp>
      <p:sp>
        <p:nvSpPr>
          <p:cNvPr id="95" name="TekstSylinder 94">
            <a:extLst>
              <a:ext uri="{FF2B5EF4-FFF2-40B4-BE49-F238E27FC236}">
                <a16:creationId xmlns:a16="http://schemas.microsoft.com/office/drawing/2014/main" id="{D5909D73-4275-E243-BCC5-DFFAD7B37160}"/>
              </a:ext>
            </a:extLst>
          </p:cNvPr>
          <p:cNvSpPr txBox="1"/>
          <p:nvPr/>
        </p:nvSpPr>
        <p:spPr>
          <a:xfrm>
            <a:off x="2662136" y="3863689"/>
            <a:ext cx="714082" cy="830997"/>
          </a:xfrm>
          <a:prstGeom prst="rect">
            <a:avLst/>
          </a:prstGeom>
          <a:noFill/>
        </p:spPr>
        <p:txBody>
          <a:bodyPr wrap="square" rtlCol="0">
            <a:spAutoFit/>
          </a:bodyPr>
          <a:lstStyle/>
          <a:p>
            <a:pPr algn="ctr"/>
            <a:r>
              <a:rPr lang="nb-NO" sz="600" err="1">
                <a:latin typeface="Arial" charset="0"/>
                <a:ea typeface="Arial" charset="0"/>
                <a:cs typeface="Arial" charset="0"/>
              </a:rPr>
              <a:t>Faculty</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Information Technology and </a:t>
            </a:r>
            <a:r>
              <a:rPr lang="nb-NO" sz="600" err="1">
                <a:latin typeface="Arial" charset="0"/>
                <a:ea typeface="Arial" charset="0"/>
                <a:cs typeface="Arial" charset="0"/>
              </a:rPr>
              <a:t>Electrical</a:t>
            </a:r>
            <a:r>
              <a:rPr lang="nb-NO" sz="600">
                <a:latin typeface="Arial" charset="0"/>
                <a:ea typeface="Arial" charset="0"/>
                <a:cs typeface="Arial" charset="0"/>
              </a:rPr>
              <a:t> Engineering</a:t>
            </a:r>
          </a:p>
          <a:p>
            <a:pPr algn="ctr"/>
            <a:r>
              <a:rPr lang="nb-NO" sz="600">
                <a:latin typeface="Arial" charset="0"/>
                <a:ea typeface="Arial" charset="0"/>
                <a:cs typeface="Arial" charset="0"/>
              </a:rPr>
              <a:t>(IE), Dean</a:t>
            </a:r>
          </a:p>
          <a:p>
            <a:pPr algn="ctr"/>
            <a:r>
              <a:rPr lang="nb-NO" sz="600" b="1">
                <a:latin typeface="Arial" charset="0"/>
                <a:ea typeface="Arial" charset="0"/>
                <a:cs typeface="Arial" charset="0"/>
                <a:hlinkClick r:id="rId16"/>
              </a:rPr>
              <a:t>Ingrid Schjølberg</a:t>
            </a:r>
            <a:endParaRPr lang="nb-NO" sz="600" b="1">
              <a:latin typeface="Arial" charset="0"/>
              <a:ea typeface="Arial" charset="0"/>
              <a:cs typeface="Arial" charset="0"/>
            </a:endParaRPr>
          </a:p>
        </p:txBody>
      </p:sp>
      <p:grpSp>
        <p:nvGrpSpPr>
          <p:cNvPr id="96" name="Gruppe 95">
            <a:extLst>
              <a:ext uri="{FF2B5EF4-FFF2-40B4-BE49-F238E27FC236}">
                <a16:creationId xmlns:a16="http://schemas.microsoft.com/office/drawing/2014/main" id="{3EE026B5-DD0E-DD41-B03D-3853AF374929}"/>
              </a:ext>
            </a:extLst>
          </p:cNvPr>
          <p:cNvGrpSpPr/>
          <p:nvPr/>
        </p:nvGrpSpPr>
        <p:grpSpPr>
          <a:xfrm>
            <a:off x="6518738" y="3059566"/>
            <a:ext cx="724982" cy="1517959"/>
            <a:chOff x="6857392" y="3059566"/>
            <a:chExt cx="724982" cy="1517959"/>
          </a:xfrm>
        </p:grpSpPr>
        <p:sp>
          <p:nvSpPr>
            <p:cNvPr id="97" name="TekstSylinder 96">
              <a:extLst>
                <a:ext uri="{FF2B5EF4-FFF2-40B4-BE49-F238E27FC236}">
                  <a16:creationId xmlns:a16="http://schemas.microsoft.com/office/drawing/2014/main" id="{21EE2F61-44D2-8A4C-9059-9EFE3FDAB29D}"/>
                </a:ext>
              </a:extLst>
            </p:cNvPr>
            <p:cNvSpPr txBox="1"/>
            <p:nvPr/>
          </p:nvSpPr>
          <p:spPr>
            <a:xfrm>
              <a:off x="6908949" y="3838861"/>
              <a:ext cx="673424" cy="738664"/>
            </a:xfrm>
            <a:prstGeom prst="rect">
              <a:avLst/>
            </a:prstGeom>
            <a:noFill/>
          </p:spPr>
          <p:txBody>
            <a:bodyPr wrap="square" rtlCol="0">
              <a:spAutoFit/>
            </a:bodyPr>
            <a:lstStyle/>
            <a:p>
              <a:pPr algn="ctr"/>
              <a:r>
                <a:rPr lang="nb-NO" sz="600" err="1">
                  <a:latin typeface="Arial" charset="0"/>
                  <a:ea typeface="Arial" charset="0"/>
                  <a:cs typeface="Arial" charset="0"/>
                </a:rPr>
                <a:t>Faculty</a:t>
              </a:r>
              <a:r>
                <a:rPr lang="nb-NO" sz="600">
                  <a:latin typeface="Arial" charset="0"/>
                  <a:ea typeface="Arial" charset="0"/>
                  <a:cs typeface="Arial" charset="0"/>
                </a:rPr>
                <a:t> </a:t>
              </a:r>
              <a:r>
                <a:rPr lang="nb-NO" sz="600" err="1">
                  <a:latin typeface="Arial" charset="0"/>
                  <a:ea typeface="Arial" charset="0"/>
                  <a:cs typeface="Arial" charset="0"/>
                </a:rPr>
                <a:t>of</a:t>
              </a:r>
              <a:r>
                <a:rPr lang="nb-NO" sz="600">
                  <a:latin typeface="Arial" charset="0"/>
                  <a:ea typeface="Arial" charset="0"/>
                  <a:cs typeface="Arial" charset="0"/>
                </a:rPr>
                <a:t> </a:t>
              </a:r>
              <a:r>
                <a:rPr lang="nb-NO" sz="600" err="1">
                  <a:latin typeface="Arial" charset="0"/>
                  <a:ea typeface="Arial" charset="0"/>
                  <a:cs typeface="Arial" charset="0"/>
                </a:rPr>
                <a:t>Economics</a:t>
              </a:r>
              <a:r>
                <a:rPr lang="nb-NO" sz="600">
                  <a:latin typeface="Arial" charset="0"/>
                  <a:ea typeface="Arial" charset="0"/>
                  <a:cs typeface="Arial" charset="0"/>
                </a:rPr>
                <a:t> and </a:t>
              </a:r>
              <a:r>
                <a:rPr lang="nb-NO" sz="600" err="1">
                  <a:latin typeface="Arial" charset="0"/>
                  <a:ea typeface="Arial" charset="0"/>
                  <a:cs typeface="Arial" charset="0"/>
                </a:rPr>
                <a:t>Manage</a:t>
              </a:r>
              <a:r>
                <a:rPr lang="nb-NO" sz="600">
                  <a:latin typeface="Arial" charset="0"/>
                  <a:ea typeface="Arial" charset="0"/>
                  <a:cs typeface="Arial" charset="0"/>
                </a:rPr>
                <a:t>-ment (OK),</a:t>
              </a:r>
            </a:p>
            <a:p>
              <a:pPr algn="ctr"/>
              <a:r>
                <a:rPr lang="nb-NO" sz="600">
                  <a:latin typeface="Arial" charset="0"/>
                  <a:ea typeface="Arial" charset="0"/>
                  <a:cs typeface="Arial" charset="0"/>
                </a:rPr>
                <a:t>Dean </a:t>
              </a:r>
              <a:br>
                <a:rPr lang="nb-NO" sz="600">
                  <a:latin typeface="Arial" charset="0"/>
                  <a:ea typeface="Arial" charset="0"/>
                  <a:cs typeface="Arial" charset="0"/>
                </a:rPr>
              </a:br>
              <a:r>
                <a:rPr lang="nb-NO" sz="600" b="1">
                  <a:latin typeface="Arial" charset="0"/>
                  <a:ea typeface="Arial" charset="0"/>
                  <a:cs typeface="Arial" charset="0"/>
                  <a:hlinkClick r:id="" action="ppaction://noaction"/>
                </a:rPr>
                <a:t>Monica</a:t>
              </a:r>
            </a:p>
            <a:p>
              <a:pPr algn="ctr"/>
              <a:r>
                <a:rPr lang="nb-NO" sz="600" b="1">
                  <a:latin typeface="Arial" charset="0"/>
                  <a:ea typeface="Arial" charset="0"/>
                  <a:cs typeface="Arial" charset="0"/>
                  <a:hlinkClick r:id="" action="ppaction://noaction"/>
                </a:rPr>
                <a:t>Rolfsen</a:t>
              </a:r>
              <a:endParaRPr lang="nb-NO" sz="600" b="1">
                <a:latin typeface="Arial" charset="0"/>
                <a:ea typeface="Arial" charset="0"/>
                <a:cs typeface="Arial" charset="0"/>
              </a:endParaRPr>
            </a:p>
          </p:txBody>
        </p:sp>
        <p:pic>
          <p:nvPicPr>
            <p:cNvPr id="98" name="Bilde 97">
              <a:extLst>
                <a:ext uri="{FF2B5EF4-FFF2-40B4-BE49-F238E27FC236}">
                  <a16:creationId xmlns:a16="http://schemas.microsoft.com/office/drawing/2014/main" id="{FEE1EA8F-57B7-5F41-BF54-6589DCF4818D}"/>
                </a:ext>
              </a:extLst>
            </p:cNvPr>
            <p:cNvPicPr>
              <a:picLocks noChangeAspect="1"/>
            </p:cNvPicPr>
            <p:nvPr/>
          </p:nvPicPr>
          <p:blipFill rotWithShape="1">
            <a:blip r:embed="rId17" cstate="screen">
              <a:extLst>
                <a:ext uri="{BEBA8EAE-BF5A-486C-A8C5-ECC9F3942E4B}">
                  <a14:imgProps xmlns:a14="http://schemas.microsoft.com/office/drawing/2010/main">
                    <a14:imgLayer r:embed="rId18">
                      <a14:imgEffect>
                        <a14:saturation sat="0"/>
                      </a14:imgEffect>
                      <a14:imgEffect>
                        <a14:brightnessContrast bright="8000"/>
                      </a14:imgEffect>
                    </a14:imgLayer>
                  </a14:imgProps>
                </a:ext>
                <a:ext uri="{28A0092B-C50C-407E-A947-70E740481C1C}">
                  <a14:useLocalDpi xmlns:a14="http://schemas.microsoft.com/office/drawing/2010/main"/>
                </a:ext>
              </a:extLst>
            </a:blip>
            <a:srcRect/>
            <a:stretch/>
          </p:blipFill>
          <p:spPr>
            <a:xfrm>
              <a:off x="6857392" y="3059566"/>
              <a:ext cx="724982" cy="724982"/>
            </a:xfrm>
            <a:prstGeom prst="ellipse">
              <a:avLst/>
            </a:prstGeom>
          </p:spPr>
        </p:pic>
      </p:grpSp>
      <p:sp>
        <p:nvSpPr>
          <p:cNvPr id="100" name="TekstSylinder 99">
            <a:extLst>
              <a:ext uri="{FF2B5EF4-FFF2-40B4-BE49-F238E27FC236}">
                <a16:creationId xmlns:a16="http://schemas.microsoft.com/office/drawing/2014/main" id="{FD95279A-7529-9D49-A265-C88B1B16B5FA}"/>
              </a:ext>
            </a:extLst>
          </p:cNvPr>
          <p:cNvSpPr txBox="1"/>
          <p:nvPr/>
        </p:nvSpPr>
        <p:spPr>
          <a:xfrm>
            <a:off x="1906988" y="3854815"/>
            <a:ext cx="770571" cy="646331"/>
          </a:xfrm>
          <a:prstGeom prst="rect">
            <a:avLst/>
          </a:prstGeom>
          <a:noFill/>
        </p:spPr>
        <p:txBody>
          <a:bodyPr wrap="square" rtlCol="0">
            <a:spAutoFit/>
          </a:bodyPr>
          <a:lstStyle/>
          <a:p>
            <a:pPr algn="ctr"/>
            <a:r>
              <a:rPr lang="nb-NO" sz="600" dirty="0" err="1">
                <a:latin typeface="Arial" charset="0"/>
                <a:ea typeface="Arial" charset="0"/>
                <a:cs typeface="Arial" charset="0"/>
              </a:rPr>
              <a:t>Faculty</a:t>
            </a:r>
            <a:r>
              <a:rPr lang="nb-NO" sz="600" dirty="0">
                <a:latin typeface="Arial" charset="0"/>
                <a:ea typeface="Arial" charset="0"/>
                <a:cs typeface="Arial" charset="0"/>
              </a:rPr>
              <a:t> </a:t>
            </a:r>
            <a:r>
              <a:rPr lang="nb-NO" sz="600" dirty="0" err="1">
                <a:latin typeface="Arial" charset="0"/>
                <a:ea typeface="Arial" charset="0"/>
                <a:cs typeface="Arial" charset="0"/>
              </a:rPr>
              <a:t>of</a:t>
            </a:r>
            <a:r>
              <a:rPr lang="nb-NO" sz="600" dirty="0">
                <a:latin typeface="Arial" charset="0"/>
                <a:ea typeface="Arial" charset="0"/>
                <a:cs typeface="Arial" charset="0"/>
              </a:rPr>
              <a:t> Architecture and Design (AD), Dean</a:t>
            </a:r>
            <a:r>
              <a:rPr lang="nb-NO" sz="600" b="1" dirty="0">
                <a:latin typeface="Arial" charset="0"/>
                <a:ea typeface="Arial" charset="0"/>
                <a:cs typeface="Arial" charset="0"/>
              </a:rPr>
              <a:t> </a:t>
            </a:r>
            <a:br>
              <a:rPr lang="nb-NO" sz="600" b="1" dirty="0">
                <a:latin typeface="Arial" charset="0"/>
                <a:ea typeface="Arial" charset="0"/>
                <a:cs typeface="Arial" charset="0"/>
              </a:rPr>
            </a:br>
            <a:r>
              <a:rPr lang="nb-NO" sz="600" b="1" dirty="0">
                <a:latin typeface="Arial" charset="0"/>
                <a:ea typeface="Arial" charset="0"/>
                <a:cs typeface="Arial" charset="0"/>
                <a:hlinkClick r:id="rId19"/>
              </a:rPr>
              <a:t>Marianne</a:t>
            </a:r>
            <a:br>
              <a:rPr lang="nb-NO" sz="600" b="1" dirty="0">
                <a:latin typeface="Arial" charset="0"/>
                <a:ea typeface="Arial" charset="0"/>
                <a:cs typeface="Arial" charset="0"/>
                <a:hlinkClick r:id="rId19"/>
              </a:rPr>
            </a:br>
            <a:r>
              <a:rPr lang="nb-NO" sz="600" b="1" dirty="0">
                <a:latin typeface="Arial" charset="0"/>
                <a:ea typeface="Arial" charset="0"/>
                <a:cs typeface="Arial" charset="0"/>
                <a:hlinkClick r:id="rId19"/>
              </a:rPr>
              <a:t>Skjulhaug</a:t>
            </a:r>
            <a:endParaRPr lang="nb-NO" sz="600" b="1" dirty="0">
              <a:latin typeface="Arial" charset="0"/>
              <a:ea typeface="Arial" charset="0"/>
              <a:cs typeface="Arial" charset="0"/>
            </a:endParaRPr>
          </a:p>
        </p:txBody>
      </p:sp>
      <p:sp>
        <p:nvSpPr>
          <p:cNvPr id="103" name="TekstSylinder 102">
            <a:extLst>
              <a:ext uri="{FF2B5EF4-FFF2-40B4-BE49-F238E27FC236}">
                <a16:creationId xmlns:a16="http://schemas.microsoft.com/office/drawing/2014/main" id="{A01C1E67-55A8-B24C-80B1-0D743D236C07}"/>
              </a:ext>
            </a:extLst>
          </p:cNvPr>
          <p:cNvSpPr txBox="1"/>
          <p:nvPr/>
        </p:nvSpPr>
        <p:spPr>
          <a:xfrm>
            <a:off x="7286856" y="3838861"/>
            <a:ext cx="770571" cy="553998"/>
          </a:xfrm>
          <a:prstGeom prst="rect">
            <a:avLst/>
          </a:prstGeom>
          <a:noFill/>
        </p:spPr>
        <p:txBody>
          <a:bodyPr wrap="square" rtlCol="0">
            <a:spAutoFit/>
          </a:bodyPr>
          <a:lstStyle/>
          <a:p>
            <a:pPr algn="ctr"/>
            <a:r>
              <a:rPr lang="nb-NO" sz="600" dirty="0">
                <a:latin typeface="Arial" charset="0"/>
                <a:ea typeface="Arial" charset="0"/>
                <a:cs typeface="Arial" charset="0"/>
              </a:rPr>
              <a:t>NTNU </a:t>
            </a:r>
            <a:r>
              <a:rPr lang="nb-NO" sz="600" dirty="0" err="1">
                <a:latin typeface="Arial" charset="0"/>
                <a:ea typeface="Arial" charset="0"/>
                <a:cs typeface="Arial" charset="0"/>
              </a:rPr>
              <a:t>University</a:t>
            </a:r>
            <a:r>
              <a:rPr lang="nb-NO" sz="600" dirty="0">
                <a:latin typeface="Arial" charset="0"/>
                <a:ea typeface="Arial" charset="0"/>
                <a:cs typeface="Arial" charset="0"/>
              </a:rPr>
              <a:t> Museum,</a:t>
            </a:r>
            <a:br>
              <a:rPr lang="nb-NO" sz="600" dirty="0">
                <a:latin typeface="Arial" charset="0"/>
                <a:ea typeface="Arial" charset="0"/>
                <a:cs typeface="Arial" charset="0"/>
              </a:rPr>
            </a:br>
            <a:r>
              <a:rPr lang="nb-NO" sz="600" dirty="0" err="1">
                <a:latin typeface="Arial" charset="0"/>
                <a:ea typeface="Arial" charset="0"/>
                <a:cs typeface="Arial" charset="0"/>
              </a:rPr>
              <a:t>Director</a:t>
            </a:r>
            <a:br>
              <a:rPr lang="nb-NO" sz="600" b="1" dirty="0">
                <a:latin typeface="Arial" charset="0"/>
                <a:ea typeface="Arial" charset="0"/>
                <a:cs typeface="Arial" charset="0"/>
              </a:rPr>
            </a:br>
            <a:r>
              <a:rPr lang="nb-NO" sz="600" b="1" dirty="0">
                <a:latin typeface="Arial" charset="0"/>
                <a:ea typeface="Arial" charset="0"/>
                <a:cs typeface="Arial" charset="0"/>
                <a:hlinkClick r:id="rId20"/>
              </a:rPr>
              <a:t>Hans K. </a:t>
            </a:r>
            <a:r>
              <a:rPr lang="nb-NO" sz="600" b="1" dirty="0" err="1">
                <a:latin typeface="Arial" charset="0"/>
                <a:ea typeface="Arial" charset="0"/>
                <a:cs typeface="Arial" charset="0"/>
                <a:hlinkClick r:id="rId20"/>
              </a:rPr>
              <a:t>Stenøien</a:t>
            </a:r>
            <a:endParaRPr lang="nb-NO" sz="600" b="1" dirty="0">
              <a:latin typeface="Arial" charset="0"/>
              <a:ea typeface="Arial" charset="0"/>
              <a:cs typeface="Arial" charset="0"/>
            </a:endParaRPr>
          </a:p>
        </p:txBody>
      </p:sp>
      <p:sp>
        <p:nvSpPr>
          <p:cNvPr id="106" name="TekstSylinder 105">
            <a:extLst>
              <a:ext uri="{FF2B5EF4-FFF2-40B4-BE49-F238E27FC236}">
                <a16:creationId xmlns:a16="http://schemas.microsoft.com/office/drawing/2014/main" id="{5F354EC9-DBBC-0C49-90DC-2B3330294E34}"/>
              </a:ext>
            </a:extLst>
          </p:cNvPr>
          <p:cNvSpPr txBox="1"/>
          <p:nvPr/>
        </p:nvSpPr>
        <p:spPr>
          <a:xfrm>
            <a:off x="5260109" y="2395715"/>
            <a:ext cx="1286448" cy="461665"/>
          </a:xfrm>
          <a:prstGeom prst="rect">
            <a:avLst/>
          </a:prstGeom>
          <a:noFill/>
        </p:spPr>
        <p:txBody>
          <a:bodyPr wrap="square" rtlCol="0">
            <a:spAutoFit/>
          </a:bodyPr>
          <a:lstStyle/>
          <a:p>
            <a:pPr algn="ctr"/>
            <a:r>
              <a:rPr lang="nb-NO" sz="600" dirty="0" err="1">
                <a:latin typeface="Arial" charset="0"/>
                <a:ea typeface="Arial" charset="0"/>
                <a:cs typeface="Arial" charset="0"/>
              </a:rPr>
              <a:t>Director</a:t>
            </a:r>
            <a:r>
              <a:rPr lang="nb-NO" sz="600" dirty="0">
                <a:latin typeface="Arial" charset="0"/>
                <a:ea typeface="Arial" charset="0"/>
                <a:cs typeface="Arial" charset="0"/>
              </a:rPr>
              <a:t>,</a:t>
            </a:r>
          </a:p>
          <a:p>
            <a:pPr algn="ctr"/>
            <a:r>
              <a:rPr lang="nb-NO" sz="600" dirty="0">
                <a:latin typeface="Arial" charset="0"/>
                <a:ea typeface="Arial" charset="0"/>
                <a:cs typeface="Arial" charset="0"/>
              </a:rPr>
              <a:t>Organization and </a:t>
            </a:r>
            <a:r>
              <a:rPr lang="nb-NO" sz="600" dirty="0" err="1">
                <a:latin typeface="Arial" charset="0"/>
                <a:ea typeface="Arial" charset="0"/>
                <a:cs typeface="Arial" charset="0"/>
              </a:rPr>
              <a:t>Infrastructure</a:t>
            </a:r>
            <a:br>
              <a:rPr lang="nb-NO" sz="600" dirty="0">
                <a:latin typeface="Arial" charset="0"/>
                <a:ea typeface="Arial" charset="0"/>
                <a:cs typeface="Arial" charset="0"/>
              </a:rPr>
            </a:br>
            <a:r>
              <a:rPr lang="nb-NO" sz="600" b="1" dirty="0">
                <a:latin typeface="Arial" charset="0"/>
                <a:ea typeface="Arial" charset="0"/>
                <a:cs typeface="Arial" charset="0"/>
                <a:hlinkClick r:id="rId21"/>
              </a:rPr>
              <a:t>Bjørn</a:t>
            </a:r>
            <a:br>
              <a:rPr lang="nb-NO" sz="600" b="1" dirty="0">
                <a:latin typeface="Arial" charset="0"/>
                <a:ea typeface="Arial" charset="0"/>
                <a:cs typeface="Arial" charset="0"/>
                <a:hlinkClick r:id="rId21"/>
              </a:rPr>
            </a:br>
            <a:r>
              <a:rPr lang="nb-NO" sz="600" b="1" dirty="0">
                <a:latin typeface="Arial" charset="0"/>
                <a:ea typeface="Arial" charset="0"/>
                <a:cs typeface="Arial" charset="0"/>
                <a:hlinkClick r:id="rId21"/>
              </a:rPr>
              <a:t>Haugstad</a:t>
            </a:r>
            <a:endParaRPr lang="nb-NO" sz="600" b="1" dirty="0">
              <a:latin typeface="Arial" charset="0"/>
              <a:ea typeface="Arial" charset="0"/>
              <a:cs typeface="Arial" charset="0"/>
            </a:endParaRPr>
          </a:p>
        </p:txBody>
      </p:sp>
      <p:sp>
        <p:nvSpPr>
          <p:cNvPr id="111" name="TekstSylinder 110">
            <a:extLst>
              <a:ext uri="{FF2B5EF4-FFF2-40B4-BE49-F238E27FC236}">
                <a16:creationId xmlns:a16="http://schemas.microsoft.com/office/drawing/2014/main" id="{A89399E7-4616-C046-A583-B54618254D73}"/>
              </a:ext>
            </a:extLst>
          </p:cNvPr>
          <p:cNvSpPr txBox="1"/>
          <p:nvPr/>
        </p:nvSpPr>
        <p:spPr>
          <a:xfrm>
            <a:off x="2920154" y="2395715"/>
            <a:ext cx="639919" cy="461665"/>
          </a:xfrm>
          <a:prstGeom prst="rect">
            <a:avLst/>
          </a:prstGeom>
          <a:noFill/>
        </p:spPr>
        <p:txBody>
          <a:bodyPr wrap="none" rtlCol="0">
            <a:spAutoFit/>
          </a:bodyPr>
          <a:lstStyle/>
          <a:p>
            <a:pPr algn="ctr"/>
            <a:r>
              <a:rPr lang="nb-NO" sz="600" dirty="0">
                <a:latin typeface="Arial" charset="0"/>
                <a:ea typeface="Arial" charset="0"/>
                <a:cs typeface="Arial" charset="0"/>
              </a:rPr>
              <a:t>Pro-</a:t>
            </a:r>
            <a:r>
              <a:rPr lang="nb-NO" sz="600" dirty="0" err="1">
                <a:latin typeface="Arial" charset="0"/>
                <a:ea typeface="Arial" charset="0"/>
                <a:cs typeface="Arial" charset="0"/>
              </a:rPr>
              <a:t>Rector</a:t>
            </a:r>
            <a:br>
              <a:rPr lang="nb-NO" sz="600" dirty="0">
                <a:latin typeface="Arial" charset="0"/>
                <a:ea typeface="Arial" charset="0"/>
                <a:cs typeface="Arial" charset="0"/>
              </a:rPr>
            </a:br>
            <a:r>
              <a:rPr lang="nb-NO" sz="600" dirty="0">
                <a:latin typeface="Arial" charset="0"/>
                <a:ea typeface="Arial" charset="0"/>
                <a:cs typeface="Arial" charset="0"/>
              </a:rPr>
              <a:t>for </a:t>
            </a:r>
            <a:r>
              <a:rPr lang="nb-NO" sz="600" dirty="0" err="1">
                <a:latin typeface="Arial" charset="0"/>
                <a:ea typeface="Arial" charset="0"/>
                <a:cs typeface="Arial" charset="0"/>
              </a:rPr>
              <a:t>Education</a:t>
            </a:r>
            <a:endParaRPr lang="nb-NO" sz="600" dirty="0">
              <a:latin typeface="Arial" charset="0"/>
              <a:ea typeface="Arial" charset="0"/>
              <a:cs typeface="Arial" charset="0"/>
            </a:endParaRPr>
          </a:p>
          <a:p>
            <a:pPr algn="ctr"/>
            <a:r>
              <a:rPr lang="nb-NO" sz="600" b="1" dirty="0">
                <a:latin typeface="Arial" charset="0"/>
                <a:ea typeface="Arial" charset="0"/>
                <a:cs typeface="Arial" charset="0"/>
                <a:hlinkClick r:id="rId22"/>
              </a:rPr>
              <a:t>Marit</a:t>
            </a:r>
            <a:br>
              <a:rPr lang="nb-NO" sz="600" b="1" dirty="0">
                <a:latin typeface="Arial" charset="0"/>
                <a:ea typeface="Arial" charset="0"/>
                <a:cs typeface="Arial" charset="0"/>
                <a:hlinkClick r:id="rId22"/>
              </a:rPr>
            </a:br>
            <a:r>
              <a:rPr lang="nb-NO" sz="600" b="1" dirty="0">
                <a:latin typeface="Arial" charset="0"/>
                <a:ea typeface="Arial" charset="0"/>
                <a:cs typeface="Arial" charset="0"/>
                <a:hlinkClick r:id="rId22"/>
              </a:rPr>
              <a:t>Reitan</a:t>
            </a:r>
            <a:endParaRPr lang="nb-NO" sz="600" dirty="0">
              <a:latin typeface="Arial" charset="0"/>
              <a:ea typeface="Arial" charset="0"/>
              <a:cs typeface="Arial" charset="0"/>
            </a:endParaRPr>
          </a:p>
        </p:txBody>
      </p:sp>
      <p:sp>
        <p:nvSpPr>
          <p:cNvPr id="112" name="TekstSylinder 111">
            <a:extLst>
              <a:ext uri="{FF2B5EF4-FFF2-40B4-BE49-F238E27FC236}">
                <a16:creationId xmlns:a16="http://schemas.microsoft.com/office/drawing/2014/main" id="{C799E7C6-F23F-C94A-890D-B8627984E325}"/>
              </a:ext>
            </a:extLst>
          </p:cNvPr>
          <p:cNvSpPr txBox="1"/>
          <p:nvPr/>
        </p:nvSpPr>
        <p:spPr>
          <a:xfrm>
            <a:off x="3814979" y="2395715"/>
            <a:ext cx="647934" cy="461665"/>
          </a:xfrm>
          <a:prstGeom prst="rect">
            <a:avLst/>
          </a:prstGeom>
          <a:noFill/>
        </p:spPr>
        <p:txBody>
          <a:bodyPr wrap="none" rtlCol="0">
            <a:spAutoFit/>
          </a:bodyPr>
          <a:lstStyle/>
          <a:p>
            <a:pPr algn="ctr"/>
            <a:r>
              <a:rPr lang="nb-NO" sz="600" dirty="0">
                <a:latin typeface="Arial" charset="0"/>
                <a:ea typeface="Arial" charset="0"/>
                <a:cs typeface="Arial" charset="0"/>
              </a:rPr>
              <a:t>Pro-</a:t>
            </a:r>
            <a:r>
              <a:rPr lang="nb-NO" sz="600" dirty="0" err="1">
                <a:latin typeface="Arial" charset="0"/>
                <a:ea typeface="Arial" charset="0"/>
                <a:cs typeface="Arial" charset="0"/>
              </a:rPr>
              <a:t>Rector</a:t>
            </a:r>
            <a:br>
              <a:rPr lang="nb-NO" sz="600" dirty="0">
                <a:latin typeface="Arial" charset="0"/>
                <a:ea typeface="Arial" charset="0"/>
                <a:cs typeface="Arial" charset="0"/>
              </a:rPr>
            </a:br>
            <a:r>
              <a:rPr lang="nb-NO" sz="600" dirty="0">
                <a:latin typeface="Arial" charset="0"/>
                <a:ea typeface="Arial" charset="0"/>
                <a:cs typeface="Arial" charset="0"/>
              </a:rPr>
              <a:t>for Research </a:t>
            </a:r>
          </a:p>
          <a:p>
            <a:pPr algn="ctr"/>
            <a:r>
              <a:rPr lang="nb-NO" sz="600" b="1" dirty="0">
                <a:latin typeface="Arial" charset="0"/>
                <a:ea typeface="Arial" charset="0"/>
                <a:cs typeface="Arial" charset="0"/>
                <a:hlinkClick r:id="rId23"/>
              </a:rPr>
              <a:t>Tor</a:t>
            </a:r>
            <a:br>
              <a:rPr lang="nb-NO" sz="600" b="1" dirty="0">
                <a:latin typeface="Arial" charset="0"/>
                <a:ea typeface="Arial" charset="0"/>
                <a:cs typeface="Arial" charset="0"/>
                <a:hlinkClick r:id="rId23"/>
              </a:rPr>
            </a:br>
            <a:r>
              <a:rPr lang="nb-NO" sz="600" b="1" dirty="0">
                <a:latin typeface="Arial" charset="0"/>
                <a:ea typeface="Arial" charset="0"/>
                <a:cs typeface="Arial" charset="0"/>
                <a:hlinkClick r:id="rId23"/>
              </a:rPr>
              <a:t>Grande</a:t>
            </a:r>
            <a:endParaRPr lang="nb-NO" sz="600" b="1" dirty="0">
              <a:latin typeface="Arial" charset="0"/>
              <a:ea typeface="Arial" charset="0"/>
              <a:cs typeface="Arial" charset="0"/>
            </a:endParaRPr>
          </a:p>
        </p:txBody>
      </p:sp>
      <p:sp>
        <p:nvSpPr>
          <p:cNvPr id="113" name="TekstSylinder 112">
            <a:extLst>
              <a:ext uri="{FF2B5EF4-FFF2-40B4-BE49-F238E27FC236}">
                <a16:creationId xmlns:a16="http://schemas.microsoft.com/office/drawing/2014/main" id="{203E46DE-5522-F24C-A68E-128A26EBADFF}"/>
              </a:ext>
            </a:extLst>
          </p:cNvPr>
          <p:cNvSpPr txBox="1"/>
          <p:nvPr/>
        </p:nvSpPr>
        <p:spPr>
          <a:xfrm>
            <a:off x="4583249" y="2397811"/>
            <a:ext cx="814647" cy="553998"/>
          </a:xfrm>
          <a:prstGeom prst="rect">
            <a:avLst/>
          </a:prstGeom>
          <a:noFill/>
        </p:spPr>
        <p:txBody>
          <a:bodyPr wrap="none" rtlCol="0">
            <a:spAutoFit/>
          </a:bodyPr>
          <a:lstStyle/>
          <a:p>
            <a:pPr algn="ctr"/>
            <a:r>
              <a:rPr lang="nb-NO" sz="600">
                <a:latin typeface="Arial" charset="0"/>
                <a:ea typeface="Arial" charset="0"/>
                <a:cs typeface="Arial" charset="0"/>
              </a:rPr>
              <a:t>Pro-</a:t>
            </a:r>
            <a:r>
              <a:rPr lang="nb-NO" sz="600" err="1">
                <a:latin typeface="Arial" charset="0"/>
                <a:ea typeface="Arial" charset="0"/>
                <a:cs typeface="Arial" charset="0"/>
              </a:rPr>
              <a:t>Rector</a:t>
            </a:r>
            <a:r>
              <a:rPr lang="nb-NO" sz="600">
                <a:latin typeface="Arial" charset="0"/>
                <a:ea typeface="Arial" charset="0"/>
                <a:cs typeface="Arial" charset="0"/>
              </a:rPr>
              <a:t> for</a:t>
            </a:r>
          </a:p>
          <a:p>
            <a:pPr algn="ctr"/>
            <a:r>
              <a:rPr lang="nb-NO" sz="600" err="1">
                <a:latin typeface="Arial" charset="0"/>
                <a:ea typeface="Arial" charset="0"/>
                <a:cs typeface="Arial" charset="0"/>
              </a:rPr>
              <a:t>Innovation</a:t>
            </a:r>
            <a:br>
              <a:rPr lang="nb-NO" sz="600">
                <a:latin typeface="Arial" charset="0"/>
                <a:ea typeface="Arial" charset="0"/>
                <a:cs typeface="Arial" charset="0"/>
              </a:rPr>
            </a:br>
            <a:r>
              <a:rPr lang="nb-NO" sz="600" b="1">
                <a:latin typeface="Arial" charset="0"/>
                <a:ea typeface="Arial" charset="0"/>
                <a:cs typeface="Arial" charset="0"/>
                <a:hlinkClick r:id="rId24"/>
              </a:rPr>
              <a:t>Toril A.</a:t>
            </a:r>
            <a:br>
              <a:rPr lang="nb-NO" sz="600" b="1">
                <a:latin typeface="Arial" charset="0"/>
                <a:ea typeface="Arial" charset="0"/>
                <a:cs typeface="Arial" charset="0"/>
                <a:hlinkClick r:id="rId24"/>
              </a:rPr>
            </a:br>
            <a:r>
              <a:rPr lang="nb-NO" sz="600" b="1" err="1">
                <a:latin typeface="Arial" charset="0"/>
                <a:ea typeface="Arial" charset="0"/>
                <a:cs typeface="Arial" charset="0"/>
                <a:hlinkClick r:id="rId24"/>
              </a:rPr>
              <a:t>Nagelhus</a:t>
            </a:r>
            <a:r>
              <a:rPr lang="nb-NO" sz="600" b="1">
                <a:latin typeface="Arial" charset="0"/>
                <a:ea typeface="Arial" charset="0"/>
                <a:cs typeface="Arial" charset="0"/>
                <a:hlinkClick r:id="rId24"/>
              </a:rPr>
              <a:t> Hernes</a:t>
            </a:r>
            <a:endParaRPr lang="nb-NO" sz="600" b="1">
              <a:latin typeface="Arial" charset="0"/>
              <a:ea typeface="Arial" charset="0"/>
              <a:cs typeface="Arial" charset="0"/>
            </a:endParaRPr>
          </a:p>
          <a:p>
            <a:pPr algn="ctr"/>
            <a:endParaRPr lang="nb-NO" sz="600">
              <a:latin typeface="Arial" charset="0"/>
              <a:ea typeface="Arial" charset="0"/>
              <a:cs typeface="Arial" charset="0"/>
            </a:endParaRPr>
          </a:p>
        </p:txBody>
      </p:sp>
      <p:pic>
        <p:nvPicPr>
          <p:cNvPr id="114" name="Bilde 113">
            <a:extLst>
              <a:ext uri="{FF2B5EF4-FFF2-40B4-BE49-F238E27FC236}">
                <a16:creationId xmlns:a16="http://schemas.microsoft.com/office/drawing/2014/main" id="{19D2F9D7-637F-FC45-9F5A-6F1D6DD0F9EA}"/>
              </a:ext>
            </a:extLst>
          </p:cNvPr>
          <p:cNvPicPr>
            <a:picLocks noChangeAspect="1"/>
          </p:cNvPicPr>
          <p:nvPr/>
        </p:nvPicPr>
        <p:blipFill rotWithShape="1">
          <a:blip r:embed="rId25" cstate="screen">
            <a:extLst>
              <a:ext uri="{BEBA8EAE-BF5A-486C-A8C5-ECC9F3942E4B}">
                <a14:imgProps xmlns:a14="http://schemas.microsoft.com/office/drawing/2010/main">
                  <a14:imgLayer r:embed="rId26">
                    <a14:imgEffect>
                      <a14:saturation sat="0"/>
                    </a14:imgEffect>
                    <a14:imgEffect>
                      <a14:brightnessContrast bright="11000" contrast="18000"/>
                    </a14:imgEffect>
                  </a14:imgLayer>
                </a14:imgProps>
              </a:ext>
              <a:ext uri="{28A0092B-C50C-407E-A947-70E740481C1C}">
                <a14:useLocalDpi xmlns:a14="http://schemas.microsoft.com/office/drawing/2010/main"/>
              </a:ext>
            </a:extLst>
          </a:blip>
          <a:srcRect/>
          <a:stretch/>
        </p:blipFill>
        <p:spPr>
          <a:xfrm>
            <a:off x="4630381" y="1647622"/>
            <a:ext cx="698745" cy="698745"/>
          </a:xfrm>
          <a:prstGeom prst="ellipse">
            <a:avLst/>
          </a:prstGeom>
        </p:spPr>
      </p:pic>
      <p:pic>
        <p:nvPicPr>
          <p:cNvPr id="116" name="Bilde 115">
            <a:extLst>
              <a:ext uri="{FF2B5EF4-FFF2-40B4-BE49-F238E27FC236}">
                <a16:creationId xmlns:a16="http://schemas.microsoft.com/office/drawing/2014/main" id="{AC8A3E41-946B-BA4D-981C-F141463B1634}"/>
              </a:ext>
            </a:extLst>
          </p:cNvPr>
          <p:cNvPicPr>
            <a:picLocks noChangeAspect="1"/>
          </p:cNvPicPr>
          <p:nvPr/>
        </p:nvPicPr>
        <p:blipFill>
          <a:blip r:embed="rId27" cstate="screen">
            <a:extLst>
              <a:ext uri="{BEBA8EAE-BF5A-486C-A8C5-ECC9F3942E4B}">
                <a14:imgProps xmlns:a14="http://schemas.microsoft.com/office/drawing/2010/main">
                  <a14:imgLayer r:embed="rId28">
                    <a14:imgEffect>
                      <a14:saturation sat="0"/>
                    </a14:imgEffect>
                    <a14:imgEffect>
                      <a14:brightnessContrast bright="18000" contrast="12000"/>
                    </a14:imgEffect>
                  </a14:imgLayer>
                </a14:imgProps>
              </a:ext>
              <a:ext uri="{28A0092B-C50C-407E-A947-70E740481C1C}">
                <a14:useLocalDpi xmlns:a14="http://schemas.microsoft.com/office/drawing/2010/main"/>
              </a:ext>
            </a:extLst>
          </a:blip>
          <a:stretch>
            <a:fillRect/>
          </a:stretch>
        </p:blipFill>
        <p:spPr>
          <a:xfrm>
            <a:off x="3386593" y="3057168"/>
            <a:ext cx="742125" cy="742125"/>
          </a:xfrm>
          <a:prstGeom prst="ellipse">
            <a:avLst/>
          </a:prstGeom>
        </p:spPr>
      </p:pic>
      <p:pic>
        <p:nvPicPr>
          <p:cNvPr id="117" name="Bilde 116">
            <a:extLst>
              <a:ext uri="{FF2B5EF4-FFF2-40B4-BE49-F238E27FC236}">
                <a16:creationId xmlns:a16="http://schemas.microsoft.com/office/drawing/2014/main" id="{7FC37D28-7101-B641-BB79-4D2F40AB40EA}"/>
              </a:ext>
            </a:extLst>
          </p:cNvPr>
          <p:cNvPicPr>
            <a:picLocks noChangeAspect="1"/>
          </p:cNvPicPr>
          <p:nvPr/>
        </p:nvPicPr>
        <p:blipFill>
          <a:blip r:embed="rId29" cstate="screen">
            <a:extLst>
              <a:ext uri="{BEBA8EAE-BF5A-486C-A8C5-ECC9F3942E4B}">
                <a14:imgProps xmlns:a14="http://schemas.microsoft.com/office/drawing/2010/main">
                  <a14:imgLayer r:embed="rId30">
                    <a14:imgEffect>
                      <a14:saturation sat="0"/>
                    </a14:imgEffect>
                    <a14:imgEffect>
                      <a14:brightnessContrast bright="8000" contrast="8000"/>
                    </a14:imgEffect>
                  </a14:imgLayer>
                </a14:imgProps>
              </a:ext>
              <a:ext uri="{28A0092B-C50C-407E-A947-70E740481C1C}">
                <a14:useLocalDpi xmlns:a14="http://schemas.microsoft.com/office/drawing/2010/main"/>
              </a:ext>
            </a:extLst>
          </a:blip>
          <a:stretch>
            <a:fillRect/>
          </a:stretch>
        </p:blipFill>
        <p:spPr>
          <a:xfrm>
            <a:off x="4979615" y="3042735"/>
            <a:ext cx="744210" cy="744210"/>
          </a:xfrm>
          <a:prstGeom prst="ellipse">
            <a:avLst/>
          </a:prstGeom>
        </p:spPr>
      </p:pic>
      <p:sp>
        <p:nvSpPr>
          <p:cNvPr id="118" name="TekstSylinder 117">
            <a:extLst>
              <a:ext uri="{FF2B5EF4-FFF2-40B4-BE49-F238E27FC236}">
                <a16:creationId xmlns:a16="http://schemas.microsoft.com/office/drawing/2014/main" id="{B9CE59F4-C544-3F43-BA0A-B0C61A3B0F85}"/>
              </a:ext>
            </a:extLst>
          </p:cNvPr>
          <p:cNvSpPr txBox="1"/>
          <p:nvPr/>
        </p:nvSpPr>
        <p:spPr>
          <a:xfrm>
            <a:off x="4262768" y="1137571"/>
            <a:ext cx="647934" cy="276999"/>
          </a:xfrm>
          <a:prstGeom prst="rect">
            <a:avLst/>
          </a:prstGeom>
          <a:noFill/>
        </p:spPr>
        <p:txBody>
          <a:bodyPr wrap="none" rtlCol="0">
            <a:spAutoFit/>
          </a:bodyPr>
          <a:lstStyle/>
          <a:p>
            <a:pPr algn="ctr"/>
            <a:r>
              <a:rPr lang="nb-NO" sz="600" err="1">
                <a:latin typeface="Arial" charset="0"/>
                <a:ea typeface="Arial" charset="0"/>
                <a:cs typeface="Arial" charset="0"/>
              </a:rPr>
              <a:t>Rector</a:t>
            </a:r>
            <a:r>
              <a:rPr lang="nb-NO" sz="600">
                <a:latin typeface="Arial" charset="0"/>
                <a:ea typeface="Arial" charset="0"/>
                <a:cs typeface="Arial" charset="0"/>
              </a:rPr>
              <a:t> NTNU</a:t>
            </a:r>
          </a:p>
          <a:p>
            <a:pPr algn="ctr"/>
            <a:r>
              <a:rPr lang="nb-NO" sz="600" b="1">
                <a:latin typeface="Arial" charset="0"/>
                <a:ea typeface="Arial" charset="0"/>
                <a:cs typeface="Arial" charset="0"/>
                <a:hlinkClick r:id="rId31"/>
              </a:rPr>
              <a:t>Anne Borg</a:t>
            </a:r>
            <a:endParaRPr lang="nb-NO" sz="600" b="1">
              <a:latin typeface="Arial" charset="0"/>
              <a:ea typeface="Arial" charset="0"/>
              <a:cs typeface="Arial" charset="0"/>
            </a:endParaRPr>
          </a:p>
        </p:txBody>
      </p:sp>
      <p:pic>
        <p:nvPicPr>
          <p:cNvPr id="119" name="Bilde 118">
            <a:extLst>
              <a:ext uri="{FF2B5EF4-FFF2-40B4-BE49-F238E27FC236}">
                <a16:creationId xmlns:a16="http://schemas.microsoft.com/office/drawing/2014/main" id="{6B20630E-1A68-4D4E-92A7-15CC57343BFC}"/>
              </a:ext>
            </a:extLst>
          </p:cNvPr>
          <p:cNvPicPr>
            <a:picLocks noChangeAspect="1"/>
          </p:cNvPicPr>
          <p:nvPr/>
        </p:nvPicPr>
        <p:blipFill>
          <a:blip r:embed="rId32" cstate="screen">
            <a:extLst>
              <a:ext uri="{BEBA8EAE-BF5A-486C-A8C5-ECC9F3942E4B}">
                <a14:imgProps xmlns:a14="http://schemas.microsoft.com/office/drawing/2010/main">
                  <a14:imgLayer r:embed="rId33">
                    <a14:imgEffect>
                      <a14:colorTemperature colorTemp="6929"/>
                    </a14:imgEffect>
                    <a14:imgEffect>
                      <a14:saturation sat="0"/>
                    </a14:imgEffect>
                    <a14:imgEffect>
                      <a14:brightnessContrast contrast="9000"/>
                    </a14:imgEffect>
                  </a14:imgLayer>
                </a14:imgProps>
              </a:ext>
              <a:ext uri="{28A0092B-C50C-407E-A947-70E740481C1C}">
                <a14:useLocalDpi xmlns:a14="http://schemas.microsoft.com/office/drawing/2010/main"/>
              </a:ext>
            </a:extLst>
          </a:blip>
          <a:stretch>
            <a:fillRect/>
          </a:stretch>
        </p:blipFill>
        <p:spPr>
          <a:xfrm>
            <a:off x="4186218" y="351054"/>
            <a:ext cx="752415" cy="752415"/>
          </a:xfrm>
          <a:prstGeom prst="ellipse">
            <a:avLst/>
          </a:prstGeom>
        </p:spPr>
      </p:pic>
      <p:pic>
        <p:nvPicPr>
          <p:cNvPr id="120" name="Bilde 119">
            <a:extLst>
              <a:ext uri="{FF2B5EF4-FFF2-40B4-BE49-F238E27FC236}">
                <a16:creationId xmlns:a16="http://schemas.microsoft.com/office/drawing/2014/main" id="{E459222D-F159-4B46-A797-181A30B8140D}"/>
              </a:ext>
            </a:extLst>
          </p:cNvPr>
          <p:cNvPicPr>
            <a:picLocks/>
          </p:cNvPicPr>
          <p:nvPr/>
        </p:nvPicPr>
        <p:blipFill rotWithShape="1">
          <a:blip r:embed="rId34"/>
          <a:srcRect l="713" t="6349" r="1505" b="18353"/>
          <a:stretch/>
        </p:blipFill>
        <p:spPr>
          <a:xfrm>
            <a:off x="2674224" y="3059598"/>
            <a:ext cx="723600" cy="723600"/>
          </a:xfrm>
          <a:prstGeom prst="ellipse">
            <a:avLst/>
          </a:prstGeom>
          <a:ln w="63500" cap="rnd">
            <a:noFill/>
          </a:ln>
          <a:effectLst/>
          <a:scene3d>
            <a:camera prst="orthographicFront"/>
            <a:lightRig rig="contrasting" dir="t">
              <a:rot lat="0" lon="0" rev="3000000"/>
            </a:lightRig>
          </a:scene3d>
          <a:sp3d>
            <a:bevelT w="0" h="0"/>
            <a:contourClr>
              <a:srgbClr val="333333"/>
            </a:contourClr>
          </a:sp3d>
        </p:spPr>
      </p:pic>
      <p:pic>
        <p:nvPicPr>
          <p:cNvPr id="121" name="Bilde 120">
            <a:extLst>
              <a:ext uri="{FF2B5EF4-FFF2-40B4-BE49-F238E27FC236}">
                <a16:creationId xmlns:a16="http://schemas.microsoft.com/office/drawing/2014/main" id="{581CBCBC-4612-1A44-8441-A7D2EC5DEF62}"/>
              </a:ext>
            </a:extLst>
          </p:cNvPr>
          <p:cNvPicPr>
            <a:picLocks noChangeAspect="1"/>
          </p:cNvPicPr>
          <p:nvPr/>
        </p:nvPicPr>
        <p:blipFill>
          <a:blip r:embed="rId35"/>
          <a:stretch>
            <a:fillRect/>
          </a:stretch>
        </p:blipFill>
        <p:spPr>
          <a:xfrm>
            <a:off x="5849360" y="626129"/>
            <a:ext cx="2808901" cy="262024"/>
          </a:xfrm>
          <a:prstGeom prst="rect">
            <a:avLst/>
          </a:prstGeom>
        </p:spPr>
      </p:pic>
      <p:pic>
        <p:nvPicPr>
          <p:cNvPr id="52" name="Picture 51" descr="A person with a beard&#10;&#10;Description automatically generated with low confidence">
            <a:extLst>
              <a:ext uri="{FF2B5EF4-FFF2-40B4-BE49-F238E27FC236}">
                <a16:creationId xmlns:a16="http://schemas.microsoft.com/office/drawing/2014/main" id="{7C2598E7-57D1-564A-B8E6-E1FAD7BAFA10}"/>
              </a:ext>
            </a:extLst>
          </p:cNvPr>
          <p:cNvPicPr>
            <a:picLocks noChangeAspect="1"/>
          </p:cNvPicPr>
          <p:nvPr/>
        </p:nvPicPr>
        <p:blipFill>
          <a:blip r:embed="rId36"/>
          <a:stretch>
            <a:fillRect/>
          </a:stretch>
        </p:blipFill>
        <p:spPr>
          <a:xfrm>
            <a:off x="3748972" y="1617235"/>
            <a:ext cx="759492" cy="778479"/>
          </a:xfrm>
          <a:prstGeom prst="rect">
            <a:avLst/>
          </a:prstGeom>
        </p:spPr>
      </p:pic>
      <p:pic>
        <p:nvPicPr>
          <p:cNvPr id="48" name="Bilde 105">
            <a:extLst>
              <a:ext uri="{FF2B5EF4-FFF2-40B4-BE49-F238E27FC236}">
                <a16:creationId xmlns:a16="http://schemas.microsoft.com/office/drawing/2014/main" id="{05072FCD-B0BA-1947-AB42-147563868770}"/>
              </a:ext>
            </a:extLst>
          </p:cNvPr>
          <p:cNvPicPr>
            <a:picLocks noChangeAspect="1"/>
          </p:cNvPicPr>
          <p:nvPr/>
        </p:nvPicPr>
        <p:blipFill rotWithShape="1">
          <a:blip r:embed="rId37">
            <a:extLst>
              <a:ext uri="{BEBA8EAE-BF5A-486C-A8C5-ECC9F3942E4B}">
                <a14:imgProps xmlns:a14="http://schemas.microsoft.com/office/drawing/2010/main">
                  <a14:imgLayer r:embed="rId38">
                    <a14:imgEffect>
                      <a14:saturation sat="0"/>
                    </a14:imgEffect>
                  </a14:imgLayer>
                </a14:imgProps>
              </a:ext>
            </a:extLst>
          </a:blip>
          <a:srcRect l="49316" t="7530" r="19909" b="46276"/>
          <a:stretch/>
        </p:blipFill>
        <p:spPr>
          <a:xfrm>
            <a:off x="5489463" y="1654239"/>
            <a:ext cx="712247" cy="712247"/>
          </a:xfrm>
          <a:prstGeom prst="ellipse">
            <a:avLst/>
          </a:prstGeom>
        </p:spPr>
      </p:pic>
      <p:pic>
        <p:nvPicPr>
          <p:cNvPr id="45" name="Bilde 85">
            <a:extLst>
              <a:ext uri="{FF2B5EF4-FFF2-40B4-BE49-F238E27FC236}">
                <a16:creationId xmlns:a16="http://schemas.microsoft.com/office/drawing/2014/main" id="{8F475641-98C9-72E2-BD2D-531A7EAB80F5}"/>
              </a:ext>
            </a:extLst>
          </p:cNvPr>
          <p:cNvPicPr>
            <a:picLocks noChangeAspect="1"/>
          </p:cNvPicPr>
          <p:nvPr/>
        </p:nvPicPr>
        <p:blipFill rotWithShape="1">
          <a:blip r:embed="rId39">
            <a:extLst>
              <a:ext uri="{BEBA8EAE-BF5A-486C-A8C5-ECC9F3942E4B}">
                <a14:imgProps xmlns:a14="http://schemas.microsoft.com/office/drawing/2010/main">
                  <a14:imgLayer r:embed="rId40">
                    <a14:imgEffect>
                      <a14:saturation sat="0"/>
                    </a14:imgEffect>
                  </a14:imgLayer>
                </a14:imgProps>
              </a:ext>
            </a:extLst>
          </a:blip>
          <a:srcRect l="26400" t="4259" r="23128" b="20128"/>
          <a:stretch/>
        </p:blipFill>
        <p:spPr>
          <a:xfrm>
            <a:off x="4195251" y="3059178"/>
            <a:ext cx="724983" cy="724980"/>
          </a:xfrm>
          <a:prstGeom prst="ellipse">
            <a:avLst/>
          </a:prstGeom>
        </p:spPr>
      </p:pic>
      <p:pic>
        <p:nvPicPr>
          <p:cNvPr id="47" name="Bilde 101">
            <a:extLst>
              <a:ext uri="{FF2B5EF4-FFF2-40B4-BE49-F238E27FC236}">
                <a16:creationId xmlns:a16="http://schemas.microsoft.com/office/drawing/2014/main" id="{A6B50D5D-A5A1-3B7A-A643-6730E7B755D1}"/>
              </a:ext>
            </a:extLst>
          </p:cNvPr>
          <p:cNvPicPr>
            <a:picLocks noChangeAspect="1"/>
          </p:cNvPicPr>
          <p:nvPr/>
        </p:nvPicPr>
        <p:blipFill>
          <a:blip r:embed="rId41">
            <a:extLst>
              <a:ext uri="{BEBA8EAE-BF5A-486C-A8C5-ECC9F3942E4B}">
                <a14:imgProps xmlns:a14="http://schemas.microsoft.com/office/drawing/2010/main">
                  <a14:imgLayer r:embed="rId42">
                    <a14:imgEffect>
                      <a14:saturation sat="0"/>
                    </a14:imgEffect>
                  </a14:imgLayer>
                </a14:imgProps>
              </a:ext>
            </a:extLst>
          </a:blip>
          <a:srcRect/>
          <a:stretch/>
        </p:blipFill>
        <p:spPr>
          <a:xfrm>
            <a:off x="7303073" y="3049404"/>
            <a:ext cx="736381" cy="736381"/>
          </a:xfrm>
          <a:prstGeom prst="ellipse">
            <a:avLst/>
          </a:prstGeom>
        </p:spPr>
      </p:pic>
      <p:pic>
        <p:nvPicPr>
          <p:cNvPr id="53" name="Bilde 98">
            <a:extLst>
              <a:ext uri="{FF2B5EF4-FFF2-40B4-BE49-F238E27FC236}">
                <a16:creationId xmlns:a16="http://schemas.microsoft.com/office/drawing/2014/main" id="{8142321B-94C1-4000-76EF-EF5D235AD74E}"/>
              </a:ext>
            </a:extLst>
          </p:cNvPr>
          <p:cNvPicPr>
            <a:picLocks noChangeAspect="1"/>
          </p:cNvPicPr>
          <p:nvPr/>
        </p:nvPicPr>
        <p:blipFill rotWithShape="1">
          <a:blip r:embed="rId43">
            <a:extLst>
              <a:ext uri="{BEBA8EAE-BF5A-486C-A8C5-ECC9F3942E4B}">
                <a14:imgProps xmlns:a14="http://schemas.microsoft.com/office/drawing/2010/main">
                  <a14:imgLayer r:embed="rId44">
                    <a14:imgEffect>
                      <a14:saturation sat="0"/>
                    </a14:imgEffect>
                  </a14:imgLayer>
                </a14:imgProps>
              </a:ext>
            </a:extLst>
          </a:blip>
          <a:srcRect l="711" r="711"/>
          <a:stretch/>
        </p:blipFill>
        <p:spPr>
          <a:xfrm>
            <a:off x="1895450" y="3057168"/>
            <a:ext cx="719393" cy="729777"/>
          </a:xfrm>
          <a:prstGeom prst="ellipse">
            <a:avLst/>
          </a:prstGeom>
        </p:spPr>
      </p:pic>
    </p:spTree>
    <p:extLst>
      <p:ext uri="{BB962C8B-B14F-4D97-AF65-F5344CB8AC3E}">
        <p14:creationId xmlns:p14="http://schemas.microsoft.com/office/powerpoint/2010/main" val="403102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820" y="1590503"/>
            <a:ext cx="4941570" cy="2925280"/>
          </a:xfrm>
        </p:spPr>
        <p:txBody>
          <a:bodyPr>
            <a:normAutofit/>
          </a:bodyPr>
          <a:lstStyle/>
          <a:p>
            <a:pPr marL="0" indent="0">
              <a:buNone/>
              <a:defRPr b="0" i="0"/>
            </a:pPr>
            <a:endParaRPr lang="nb-NO" sz="1800"/>
          </a:p>
          <a:p>
            <a:pPr>
              <a:defRPr b="0" i="0"/>
            </a:pPr>
            <a:r>
              <a:rPr lang="x-none" sz="1800"/>
              <a:t>Main profile in science and technology </a:t>
            </a:r>
            <a:endParaRPr lang="nb-NO" sz="1800"/>
          </a:p>
          <a:p>
            <a:pPr>
              <a:defRPr b="0" i="0"/>
            </a:pPr>
            <a:r>
              <a:rPr lang="x-none" sz="1800"/>
              <a:t>Academic breadth: humanities, social sciences, medicine, health sciences, science of education, architecture, fine arts and performing arts </a:t>
            </a:r>
            <a:endParaRPr lang="nb-NO" sz="1800"/>
          </a:p>
          <a:p>
            <a:pPr>
              <a:defRPr b="0" i="0"/>
            </a:pPr>
            <a:r>
              <a:rPr lang="x-none" sz="1800"/>
              <a:t>Headquarters in Trondheim with campuses in Gjøvik and Ålesund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p:blipFill>
        <p:spPr>
          <a:xfrm>
            <a:off x="322821" y="611472"/>
            <a:ext cx="4336256" cy="1105913"/>
          </a:xfrm>
          <a:prstGeom prst="rect">
            <a:avLst/>
          </a:prstGeom>
        </p:spPr>
      </p:pic>
      <p:pic>
        <p:nvPicPr>
          <p:cNvPr id="7" name="Bilde 6" descr="samf_hb.jpg"/>
          <p:cNvPicPr>
            <a:picLocks noChangeAspect="1"/>
          </p:cNvPicPr>
          <p:nvPr/>
        </p:nvPicPr>
        <p:blipFill rotWithShape="1">
          <a:blip r:embed="rId3" cstate="print">
            <a:extLst>
              <a:ext uri="{28A0092B-C50C-407E-A947-70E740481C1C}">
                <a14:useLocalDpi xmlns:a14="http://schemas.microsoft.com/office/drawing/2010/main" val="0"/>
              </a:ext>
            </a:extLst>
          </a:blip>
          <a:srcRect t="4535" b="18107"/>
          <a:stretch/>
        </p:blipFill>
        <p:spPr>
          <a:xfrm>
            <a:off x="5857153" y="0"/>
            <a:ext cx="3286847" cy="1822269"/>
          </a:xfrm>
          <a:prstGeom prst="rect">
            <a:avLst/>
          </a:prstGeom>
        </p:spPr>
      </p:pic>
      <p:pic>
        <p:nvPicPr>
          <p:cNvPr id="10" name="Picture 2" descr="https://www.ntnu.no/documents/1265706950/1266606739/gbygg_ntnu.jpg/91a107bd-f77c-4570-91c4-651775e93e21?t=145268315187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153" y="1971742"/>
            <a:ext cx="3286847" cy="1369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57153" y="3500076"/>
            <a:ext cx="3286848" cy="1643425"/>
          </a:xfrm>
          <a:prstGeom prst="rect">
            <a:avLst/>
          </a:prstGeom>
        </p:spPr>
      </p:pic>
    </p:spTree>
    <p:extLst>
      <p:ext uri="{BB962C8B-B14F-4D97-AF65-F5344CB8AC3E}">
        <p14:creationId xmlns:p14="http://schemas.microsoft.com/office/powerpoint/2010/main" val="242912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kstSylinder 112"/>
          <p:cNvSpPr txBox="1"/>
          <p:nvPr/>
        </p:nvSpPr>
        <p:spPr>
          <a:xfrm>
            <a:off x="1940024" y="505824"/>
            <a:ext cx="5194051" cy="338554"/>
          </a:xfrm>
          <a:prstGeom prst="rect">
            <a:avLst/>
          </a:prstGeom>
          <a:noFill/>
        </p:spPr>
        <p:txBody>
          <a:bodyPr wrap="none" rtlCol="0">
            <a:spAutoFit/>
          </a:bodyPr>
          <a:lstStyle/>
          <a:p>
            <a:pPr algn="ctr"/>
            <a:r>
              <a:rPr lang="nb-NO" sz="1600" b="1" dirty="0">
                <a:latin typeface="Arial" charset="0"/>
                <a:ea typeface="Arial" charset="0"/>
                <a:cs typeface="Arial" charset="0"/>
              </a:rPr>
              <a:t>Management, </a:t>
            </a:r>
            <a:r>
              <a:rPr lang="nb-NO" sz="1600" b="1" dirty="0" err="1">
                <a:latin typeface="Arial" charset="0"/>
                <a:ea typeface="Arial" charset="0"/>
                <a:cs typeface="Arial" charset="0"/>
              </a:rPr>
              <a:t>administration</a:t>
            </a:r>
            <a:r>
              <a:rPr lang="nb-NO" sz="1600" b="1" dirty="0">
                <a:latin typeface="Arial" charset="0"/>
                <a:ea typeface="Arial" charset="0"/>
                <a:cs typeface="Arial" charset="0"/>
              </a:rPr>
              <a:t> and </a:t>
            </a:r>
            <a:r>
              <a:rPr lang="nb-NO" sz="1600" b="1" dirty="0" err="1">
                <a:latin typeface="Arial" charset="0"/>
                <a:ea typeface="Arial" charset="0"/>
                <a:cs typeface="Arial" charset="0"/>
              </a:rPr>
              <a:t>University</a:t>
            </a:r>
            <a:r>
              <a:rPr lang="nb-NO" sz="1600" b="1" dirty="0">
                <a:latin typeface="Arial" charset="0"/>
                <a:ea typeface="Arial" charset="0"/>
                <a:cs typeface="Arial" charset="0"/>
              </a:rPr>
              <a:t> Library</a:t>
            </a:r>
          </a:p>
        </p:txBody>
      </p:sp>
      <p:sp>
        <p:nvSpPr>
          <p:cNvPr id="151" name="Rektangel 150"/>
          <p:cNvSpPr/>
          <p:nvPr/>
        </p:nvSpPr>
        <p:spPr>
          <a:xfrm>
            <a:off x="2792749" y="1007707"/>
            <a:ext cx="673954"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52" name="TekstSylinder 151"/>
          <p:cNvSpPr txBox="1"/>
          <p:nvPr/>
        </p:nvSpPr>
        <p:spPr>
          <a:xfrm>
            <a:off x="2740930" y="1038301"/>
            <a:ext cx="797788" cy="415498"/>
          </a:xfrm>
          <a:prstGeom prst="rect">
            <a:avLst/>
          </a:prstGeom>
          <a:noFill/>
        </p:spPr>
        <p:txBody>
          <a:bodyPr wrap="square" rtlCol="0">
            <a:spAutoFit/>
          </a:bodyPr>
          <a:lstStyle/>
          <a:p>
            <a:pPr algn="ctr"/>
            <a:r>
              <a:rPr lang="nb-NO" sz="700" dirty="0" err="1">
                <a:latin typeface="Arial" charset="0"/>
                <a:ea typeface="Arial" charset="0"/>
                <a:cs typeface="Arial" charset="0"/>
              </a:rPr>
              <a:t>Communi-cation</a:t>
            </a:r>
            <a:r>
              <a:rPr lang="nb-NO" sz="700" dirty="0">
                <a:latin typeface="Arial" charset="0"/>
                <a:ea typeface="Arial" charset="0"/>
                <a:cs typeface="Arial" charset="0"/>
              </a:rPr>
              <a:t> </a:t>
            </a:r>
            <a:br>
              <a:rPr lang="nb-NO" sz="700" dirty="0">
                <a:latin typeface="Arial" charset="0"/>
                <a:ea typeface="Arial" charset="0"/>
                <a:cs typeface="Arial" charset="0"/>
              </a:rPr>
            </a:b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53" name="Rektangel 152"/>
          <p:cNvSpPr/>
          <p:nvPr/>
        </p:nvSpPr>
        <p:spPr>
          <a:xfrm>
            <a:off x="3509499" y="1007707"/>
            <a:ext cx="775427"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54" name="TekstSylinder 153"/>
          <p:cNvSpPr txBox="1"/>
          <p:nvPr/>
        </p:nvSpPr>
        <p:spPr>
          <a:xfrm>
            <a:off x="3396093" y="1038301"/>
            <a:ext cx="991814" cy="400110"/>
          </a:xfrm>
          <a:prstGeom prst="rect">
            <a:avLst/>
          </a:prstGeom>
          <a:noFill/>
        </p:spPr>
        <p:txBody>
          <a:bodyPr wrap="square" rtlCol="0">
            <a:spAutoFit/>
          </a:bodyPr>
          <a:lstStyle/>
          <a:p>
            <a:pPr algn="ctr">
              <a:lnSpc>
                <a:spcPts val="800"/>
              </a:lnSpc>
            </a:pPr>
            <a:r>
              <a:rPr lang="nb-NO" sz="700" dirty="0">
                <a:latin typeface="Arial" charset="0"/>
                <a:ea typeface="Arial" charset="0"/>
                <a:cs typeface="Arial" charset="0"/>
              </a:rPr>
              <a:t>Records</a:t>
            </a:r>
            <a:br>
              <a:rPr lang="nb-NO" sz="700" dirty="0">
                <a:latin typeface="Arial" charset="0"/>
                <a:ea typeface="Arial" charset="0"/>
                <a:cs typeface="Arial" charset="0"/>
              </a:rPr>
            </a:br>
            <a:r>
              <a:rPr lang="nb-NO" sz="700" dirty="0">
                <a:latin typeface="Arial" charset="0"/>
                <a:ea typeface="Arial" charset="0"/>
                <a:cs typeface="Arial" charset="0"/>
              </a:rPr>
              <a:t>Management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82" name="Rektangel 181"/>
          <p:cNvSpPr/>
          <p:nvPr/>
        </p:nvSpPr>
        <p:spPr>
          <a:xfrm>
            <a:off x="6402846" y="1007707"/>
            <a:ext cx="616030"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83" name="TekstSylinder 182"/>
          <p:cNvSpPr txBox="1"/>
          <p:nvPr/>
        </p:nvSpPr>
        <p:spPr>
          <a:xfrm>
            <a:off x="6380764" y="1038301"/>
            <a:ext cx="651663" cy="31470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Property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84" name="Rektangel 183"/>
          <p:cNvSpPr/>
          <p:nvPr/>
        </p:nvSpPr>
        <p:spPr>
          <a:xfrm>
            <a:off x="7720170" y="1007707"/>
            <a:ext cx="660403"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85" name="TekstSylinder 184"/>
          <p:cNvSpPr txBox="1"/>
          <p:nvPr/>
        </p:nvSpPr>
        <p:spPr>
          <a:xfrm>
            <a:off x="7656905" y="1038301"/>
            <a:ext cx="786931" cy="660950"/>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Division</a:t>
            </a:r>
            <a:endParaRPr lang="nb-NO" sz="700" dirty="0">
              <a:latin typeface="Arial" charset="0"/>
              <a:ea typeface="Arial" charset="0"/>
              <a:cs typeface="Arial" charset="0"/>
            </a:endParaRPr>
          </a:p>
          <a:p>
            <a:pPr algn="ctr">
              <a:lnSpc>
                <a:spcPts val="900"/>
              </a:lnSpc>
            </a:pPr>
            <a:r>
              <a:rPr lang="nb-NO" sz="700" dirty="0">
                <a:latin typeface="Arial" charset="0"/>
                <a:ea typeface="Arial" charset="0"/>
                <a:cs typeface="Arial" charset="0"/>
              </a:rPr>
              <a:t>for Research,</a:t>
            </a:r>
          </a:p>
          <a:p>
            <a:pPr algn="ctr">
              <a:lnSpc>
                <a:spcPts val="900"/>
              </a:lnSpc>
            </a:pPr>
            <a:r>
              <a:rPr lang="nb-NO" sz="700" dirty="0" err="1">
                <a:latin typeface="Arial" charset="0"/>
                <a:ea typeface="Arial" charset="0"/>
                <a:cs typeface="Arial" charset="0"/>
              </a:rPr>
              <a:t>innovation</a:t>
            </a:r>
            <a:r>
              <a:rPr lang="nb-NO" sz="700" dirty="0">
                <a:latin typeface="Arial" charset="0"/>
                <a:ea typeface="Arial" charset="0"/>
                <a:cs typeface="Arial" charset="0"/>
              </a:rPr>
              <a:t> and</a:t>
            </a:r>
          </a:p>
          <a:p>
            <a:pPr algn="ctr">
              <a:lnSpc>
                <a:spcPts val="900"/>
              </a:lnSpc>
            </a:pPr>
            <a:r>
              <a:rPr lang="nb-NO" sz="700" dirty="0" err="1">
                <a:latin typeface="Arial" charset="0"/>
                <a:ea typeface="Arial" charset="0"/>
                <a:cs typeface="Arial" charset="0"/>
              </a:rPr>
              <a:t>external</a:t>
            </a:r>
            <a:endParaRPr lang="nb-NO" sz="700" dirty="0">
              <a:latin typeface="Arial" charset="0"/>
              <a:ea typeface="Arial" charset="0"/>
              <a:cs typeface="Arial" charset="0"/>
            </a:endParaRPr>
          </a:p>
          <a:p>
            <a:pPr algn="ctr">
              <a:lnSpc>
                <a:spcPts val="900"/>
              </a:lnSpc>
            </a:pPr>
            <a:r>
              <a:rPr lang="nb-NO" sz="700" dirty="0">
                <a:latin typeface="Arial" charset="0"/>
                <a:ea typeface="Arial" charset="0"/>
                <a:cs typeface="Arial" charset="0"/>
              </a:rPr>
              <a:t>relationships</a:t>
            </a:r>
            <a:endParaRPr lang="nb-NO" sz="700" u="sng" dirty="0">
              <a:latin typeface="Arial" charset="0"/>
              <a:ea typeface="Arial" charset="0"/>
              <a:cs typeface="Arial" charset="0"/>
            </a:endParaRPr>
          </a:p>
        </p:txBody>
      </p:sp>
      <p:sp>
        <p:nvSpPr>
          <p:cNvPr id="129" name="TekstSylinder 128"/>
          <p:cNvSpPr txBox="1"/>
          <p:nvPr/>
        </p:nvSpPr>
        <p:spPr>
          <a:xfrm>
            <a:off x="1409133" y="1914523"/>
            <a:ext cx="794073" cy="43858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Office </a:t>
            </a:r>
            <a:r>
              <a:rPr lang="nb-NO" sz="700" dirty="0" err="1">
                <a:latin typeface="Arial" charset="0"/>
                <a:ea typeface="Arial" charset="0"/>
                <a:cs typeface="Arial" charset="0"/>
              </a:rPr>
              <a:t>of</a:t>
            </a:r>
            <a:r>
              <a:rPr lang="nb-NO" sz="700" dirty="0">
                <a:latin typeface="Arial" charset="0"/>
                <a:ea typeface="Arial" charset="0"/>
                <a:cs typeface="Arial" charset="0"/>
              </a:rPr>
              <a:t> International </a:t>
            </a:r>
            <a:r>
              <a:rPr lang="nb-NO" sz="700" dirty="0" err="1">
                <a:latin typeface="Arial" charset="0"/>
                <a:ea typeface="Arial" charset="0"/>
                <a:cs typeface="Arial" charset="0"/>
              </a:rPr>
              <a:t>Relations</a:t>
            </a:r>
            <a:endParaRPr lang="nb-NO" sz="700" u="sng" dirty="0">
              <a:latin typeface="Arial" charset="0"/>
              <a:ea typeface="Arial" charset="0"/>
              <a:cs typeface="Arial" charset="0"/>
            </a:endParaRPr>
          </a:p>
        </p:txBody>
      </p:sp>
      <p:sp>
        <p:nvSpPr>
          <p:cNvPr id="146" name="Rektangel 145"/>
          <p:cNvSpPr/>
          <p:nvPr/>
        </p:nvSpPr>
        <p:spPr>
          <a:xfrm>
            <a:off x="1553994" y="1007707"/>
            <a:ext cx="536504"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47" name="TekstSylinder 146"/>
          <p:cNvSpPr txBox="1"/>
          <p:nvPr/>
        </p:nvSpPr>
        <p:spPr>
          <a:xfrm>
            <a:off x="1521840" y="1038301"/>
            <a:ext cx="610714" cy="43858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Student Services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cxnSp>
        <p:nvCxnSpPr>
          <p:cNvPr id="186" name="Rett linje 185"/>
          <p:cNvCxnSpPr/>
          <p:nvPr/>
        </p:nvCxnSpPr>
        <p:spPr>
          <a:xfrm flipH="1">
            <a:off x="1816706"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 name="Rektangel 161"/>
          <p:cNvSpPr/>
          <p:nvPr/>
        </p:nvSpPr>
        <p:spPr>
          <a:xfrm>
            <a:off x="5745527" y="1007707"/>
            <a:ext cx="615201"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63" name="TekstSylinder 162"/>
          <p:cNvSpPr txBox="1"/>
          <p:nvPr/>
        </p:nvSpPr>
        <p:spPr>
          <a:xfrm>
            <a:off x="5686355" y="1038301"/>
            <a:ext cx="738222" cy="400110"/>
          </a:xfrm>
          <a:prstGeom prst="rect">
            <a:avLst/>
          </a:prstGeom>
          <a:noFill/>
        </p:spPr>
        <p:txBody>
          <a:bodyPr wrap="square" rtlCol="0">
            <a:spAutoFit/>
          </a:bodyPr>
          <a:lstStyle/>
          <a:p>
            <a:pPr algn="ctr">
              <a:lnSpc>
                <a:spcPts val="800"/>
              </a:lnSpc>
            </a:pPr>
            <a:r>
              <a:rPr lang="nb-NO" sz="700" dirty="0">
                <a:latin typeface="Arial" charset="0"/>
                <a:ea typeface="Arial" charset="0"/>
                <a:cs typeface="Arial" charset="0"/>
              </a:rPr>
              <a:t>Financial Services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67" name="TekstSylinder 166"/>
          <p:cNvSpPr txBox="1"/>
          <p:nvPr/>
        </p:nvSpPr>
        <p:spPr>
          <a:xfrm>
            <a:off x="5680005" y="1914523"/>
            <a:ext cx="738221" cy="43858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Financial </a:t>
            </a:r>
            <a:r>
              <a:rPr lang="nb-NO" sz="700" dirty="0" err="1">
                <a:latin typeface="Arial" charset="0"/>
                <a:ea typeface="Arial" charset="0"/>
                <a:cs typeface="Arial" charset="0"/>
              </a:rPr>
              <a:t>Advisory</a:t>
            </a:r>
            <a:r>
              <a:rPr lang="nb-NO" sz="700" dirty="0">
                <a:latin typeface="Arial" charset="0"/>
                <a:ea typeface="Arial" charset="0"/>
                <a:cs typeface="Arial" charset="0"/>
              </a:rPr>
              <a: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71" name="TekstSylinder 170"/>
          <p:cNvSpPr txBox="1"/>
          <p:nvPr/>
        </p:nvSpPr>
        <p:spPr>
          <a:xfrm>
            <a:off x="5680005" y="2390046"/>
            <a:ext cx="738221" cy="438582"/>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Transaction</a:t>
            </a:r>
            <a:r>
              <a:rPr lang="nb-NO" sz="700" dirty="0">
                <a:latin typeface="Arial" charset="0"/>
                <a:ea typeface="Arial" charset="0"/>
                <a:cs typeface="Arial" charset="0"/>
              </a:rPr>
              <a:t> Services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72" name="TekstSylinder 171"/>
          <p:cNvSpPr txBox="1"/>
          <p:nvPr/>
        </p:nvSpPr>
        <p:spPr>
          <a:xfrm>
            <a:off x="5680005" y="2865569"/>
            <a:ext cx="738221" cy="43858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Financial Services Centre</a:t>
            </a:r>
            <a:endParaRPr lang="nb-NO" sz="700" u="sng" dirty="0">
              <a:latin typeface="Arial" charset="0"/>
              <a:ea typeface="Arial" charset="0"/>
              <a:cs typeface="Arial" charset="0"/>
            </a:endParaRPr>
          </a:p>
        </p:txBody>
      </p:sp>
      <p:cxnSp>
        <p:nvCxnSpPr>
          <p:cNvPr id="173" name="Rett linje 172"/>
          <p:cNvCxnSpPr/>
          <p:nvPr/>
        </p:nvCxnSpPr>
        <p:spPr>
          <a:xfrm>
            <a:off x="5871078" y="2368603"/>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4" name="Rett linje 173"/>
          <p:cNvCxnSpPr/>
          <p:nvPr/>
        </p:nvCxnSpPr>
        <p:spPr>
          <a:xfrm>
            <a:off x="5871078" y="2841489"/>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8" name="Rett linje 187"/>
          <p:cNvCxnSpPr/>
          <p:nvPr/>
        </p:nvCxnSpPr>
        <p:spPr>
          <a:xfrm flipH="1">
            <a:off x="6028311"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kstSylinder 175"/>
          <p:cNvSpPr txBox="1"/>
          <p:nvPr/>
        </p:nvSpPr>
        <p:spPr>
          <a:xfrm>
            <a:off x="6347012" y="1919449"/>
            <a:ext cx="738221" cy="323165"/>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Project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77" name="TekstSylinder 176"/>
          <p:cNvSpPr txBox="1"/>
          <p:nvPr/>
        </p:nvSpPr>
        <p:spPr>
          <a:xfrm>
            <a:off x="6327732" y="2253490"/>
            <a:ext cx="787410" cy="430118"/>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Building</a:t>
            </a:r>
            <a:r>
              <a:rPr lang="nb-NO" sz="700" dirty="0">
                <a:latin typeface="Arial" charset="0"/>
                <a:ea typeface="Arial" charset="0"/>
                <a:cs typeface="Arial" charset="0"/>
              </a:rPr>
              <a:t> Management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78" name="TekstSylinder 177"/>
          <p:cNvSpPr txBox="1"/>
          <p:nvPr/>
        </p:nvSpPr>
        <p:spPr>
          <a:xfrm>
            <a:off x="6268442" y="2699394"/>
            <a:ext cx="905988" cy="545534"/>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Planning, Development and Management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cxnSp>
        <p:nvCxnSpPr>
          <p:cNvPr id="179" name="Rett linje 178"/>
          <p:cNvCxnSpPr/>
          <p:nvPr/>
        </p:nvCxnSpPr>
        <p:spPr>
          <a:xfrm>
            <a:off x="6541766" y="2237688"/>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0" name="Rett linje 179"/>
          <p:cNvCxnSpPr/>
          <p:nvPr/>
        </p:nvCxnSpPr>
        <p:spPr>
          <a:xfrm>
            <a:off x="6554830" y="2691034"/>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1" name="Rett linje 180"/>
          <p:cNvCxnSpPr/>
          <p:nvPr/>
        </p:nvCxnSpPr>
        <p:spPr>
          <a:xfrm>
            <a:off x="6541766" y="3244245"/>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9" name="Rett linje 188"/>
          <p:cNvCxnSpPr/>
          <p:nvPr/>
        </p:nvCxnSpPr>
        <p:spPr>
          <a:xfrm flipH="1">
            <a:off x="6702584"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8" name="TekstSylinder 177">
            <a:extLst>
              <a:ext uri="{FF2B5EF4-FFF2-40B4-BE49-F238E27FC236}">
                <a16:creationId xmlns:a16="http://schemas.microsoft.com/office/drawing/2014/main" id="{674C46E2-381C-D846-8684-B325498565D2}"/>
              </a:ext>
            </a:extLst>
          </p:cNvPr>
          <p:cNvSpPr txBox="1"/>
          <p:nvPr/>
        </p:nvSpPr>
        <p:spPr>
          <a:xfrm>
            <a:off x="6347012" y="3269022"/>
            <a:ext cx="738221" cy="430118"/>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Technical Management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269" name="TekstSylinder 177">
            <a:extLst>
              <a:ext uri="{FF2B5EF4-FFF2-40B4-BE49-F238E27FC236}">
                <a16:creationId xmlns:a16="http://schemas.microsoft.com/office/drawing/2014/main" id="{6AA0625B-F36C-4241-B352-B26ED3F3F8CD}"/>
              </a:ext>
            </a:extLst>
          </p:cNvPr>
          <p:cNvSpPr txBox="1"/>
          <p:nvPr/>
        </p:nvSpPr>
        <p:spPr>
          <a:xfrm>
            <a:off x="6319233" y="3754942"/>
            <a:ext cx="814842" cy="323165"/>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Property Service Centre</a:t>
            </a:r>
            <a:endParaRPr lang="nb-NO" sz="700" u="sng" dirty="0">
              <a:latin typeface="Arial" charset="0"/>
              <a:ea typeface="Arial" charset="0"/>
              <a:cs typeface="Arial" charset="0"/>
            </a:endParaRPr>
          </a:p>
        </p:txBody>
      </p:sp>
      <p:cxnSp>
        <p:nvCxnSpPr>
          <p:cNvPr id="270" name="Rett linje 180">
            <a:extLst>
              <a:ext uri="{FF2B5EF4-FFF2-40B4-BE49-F238E27FC236}">
                <a16:creationId xmlns:a16="http://schemas.microsoft.com/office/drawing/2014/main" id="{ACCEA7C5-B1FD-6A48-AD96-DDC1B6B58C89}"/>
              </a:ext>
            </a:extLst>
          </p:cNvPr>
          <p:cNvCxnSpPr/>
          <p:nvPr/>
        </p:nvCxnSpPr>
        <p:spPr>
          <a:xfrm>
            <a:off x="6541766" y="3722101"/>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4" name="Rektangel 143"/>
          <p:cNvSpPr/>
          <p:nvPr/>
        </p:nvSpPr>
        <p:spPr>
          <a:xfrm>
            <a:off x="949988" y="1007707"/>
            <a:ext cx="556952"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45" name="TekstSylinder 144"/>
          <p:cNvSpPr txBox="1"/>
          <p:nvPr/>
        </p:nvSpPr>
        <p:spPr>
          <a:xfrm>
            <a:off x="924183" y="1038301"/>
            <a:ext cx="642961" cy="502702"/>
          </a:xfrm>
          <a:prstGeom prst="rect">
            <a:avLst/>
          </a:prstGeom>
          <a:noFill/>
        </p:spPr>
        <p:txBody>
          <a:bodyPr wrap="square" rtlCol="0">
            <a:spAutoFit/>
          </a:bodyPr>
          <a:lstStyle/>
          <a:p>
            <a:pPr algn="ctr">
              <a:lnSpc>
                <a:spcPts val="800"/>
              </a:lnSpc>
            </a:pPr>
            <a:r>
              <a:rPr lang="nb-NO" sz="700" dirty="0">
                <a:latin typeface="Arial" charset="0"/>
                <a:ea typeface="Arial" charset="0"/>
                <a:cs typeface="Arial" charset="0"/>
              </a:rPr>
              <a:t>Student and </a:t>
            </a:r>
            <a:r>
              <a:rPr lang="nb-NO" sz="700" dirty="0" err="1">
                <a:latin typeface="Arial" charset="0"/>
                <a:ea typeface="Arial" charset="0"/>
                <a:cs typeface="Arial" charset="0"/>
              </a:rPr>
              <a:t>Academic</a:t>
            </a:r>
            <a:r>
              <a:rPr lang="nb-NO" sz="700" dirty="0">
                <a:latin typeface="Arial" charset="0"/>
                <a:ea typeface="Arial" charset="0"/>
                <a:cs typeface="Arial" charset="0"/>
              </a:rPr>
              <a:t>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31" name="TekstSylinder 130"/>
          <p:cNvSpPr txBox="1"/>
          <p:nvPr/>
        </p:nvSpPr>
        <p:spPr>
          <a:xfrm>
            <a:off x="849365" y="1914523"/>
            <a:ext cx="731139" cy="438582"/>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Education</a:t>
            </a:r>
            <a:r>
              <a:rPr lang="nb-NO" sz="700" dirty="0">
                <a:latin typeface="Arial" charset="0"/>
                <a:ea typeface="Arial" charset="0"/>
                <a:cs typeface="Arial" charset="0"/>
              </a:rPr>
              <a:t> </a:t>
            </a:r>
            <a:r>
              <a:rPr lang="nb-NO" sz="700" dirty="0" err="1">
                <a:latin typeface="Arial" charset="0"/>
                <a:ea typeface="Arial" charset="0"/>
                <a:cs typeface="Arial" charset="0"/>
              </a:rPr>
              <a:t>Section</a:t>
            </a:r>
            <a:r>
              <a:rPr lang="nb-NO" sz="700" dirty="0">
                <a:latin typeface="Arial" charset="0"/>
                <a:ea typeface="Arial" charset="0"/>
                <a:cs typeface="Arial" charset="0"/>
              </a:rPr>
              <a:t> Gjøvik</a:t>
            </a:r>
            <a:endParaRPr lang="nb-NO" sz="700" u="sng" dirty="0">
              <a:latin typeface="Arial" charset="0"/>
              <a:ea typeface="Arial" charset="0"/>
              <a:cs typeface="Arial" charset="0"/>
            </a:endParaRPr>
          </a:p>
        </p:txBody>
      </p:sp>
      <p:sp>
        <p:nvSpPr>
          <p:cNvPr id="132" name="TekstSylinder 131"/>
          <p:cNvSpPr txBox="1"/>
          <p:nvPr/>
        </p:nvSpPr>
        <p:spPr>
          <a:xfrm>
            <a:off x="849365" y="2394885"/>
            <a:ext cx="731139" cy="438582"/>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Education</a:t>
            </a:r>
            <a:r>
              <a:rPr lang="nb-NO" sz="700" dirty="0">
                <a:latin typeface="Arial" charset="0"/>
                <a:ea typeface="Arial" charset="0"/>
                <a:cs typeface="Arial" charset="0"/>
              </a:rPr>
              <a:t> </a:t>
            </a:r>
            <a:r>
              <a:rPr lang="nb-NO" sz="700" dirty="0" err="1">
                <a:latin typeface="Arial" charset="0"/>
                <a:ea typeface="Arial" charset="0"/>
                <a:cs typeface="Arial" charset="0"/>
              </a:rPr>
              <a:t>Section</a:t>
            </a:r>
            <a:r>
              <a:rPr lang="nb-NO" sz="700" dirty="0">
                <a:latin typeface="Arial" charset="0"/>
                <a:ea typeface="Arial" charset="0"/>
                <a:cs typeface="Arial" charset="0"/>
              </a:rPr>
              <a:t> Ålesund</a:t>
            </a:r>
            <a:endParaRPr lang="nb-NO" sz="700" u="sng" dirty="0">
              <a:latin typeface="Arial" charset="0"/>
              <a:ea typeface="Arial" charset="0"/>
              <a:cs typeface="Arial" charset="0"/>
            </a:endParaRPr>
          </a:p>
        </p:txBody>
      </p:sp>
      <p:cxnSp>
        <p:nvCxnSpPr>
          <p:cNvPr id="133" name="Rett linje 132"/>
          <p:cNvCxnSpPr/>
          <p:nvPr/>
        </p:nvCxnSpPr>
        <p:spPr>
          <a:xfrm>
            <a:off x="1048327" y="2372155"/>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4" name="Rett linje 133"/>
          <p:cNvCxnSpPr/>
          <p:nvPr/>
        </p:nvCxnSpPr>
        <p:spPr>
          <a:xfrm flipH="1">
            <a:off x="1218560"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6" name="Rektangel 135"/>
          <p:cNvSpPr/>
          <p:nvPr/>
        </p:nvSpPr>
        <p:spPr>
          <a:xfrm>
            <a:off x="4960876" y="1007707"/>
            <a:ext cx="738221"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37" name="TekstSylinder 136"/>
          <p:cNvSpPr txBox="1"/>
          <p:nvPr/>
        </p:nvSpPr>
        <p:spPr>
          <a:xfrm>
            <a:off x="4893137" y="1038301"/>
            <a:ext cx="881448" cy="545534"/>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Division</a:t>
            </a:r>
            <a:r>
              <a:rPr lang="nb-NO" sz="700" dirty="0">
                <a:latin typeface="Arial" charset="0"/>
                <a:ea typeface="Arial" charset="0"/>
                <a:cs typeface="Arial" charset="0"/>
              </a:rPr>
              <a:t> for </a:t>
            </a:r>
            <a:r>
              <a:rPr lang="nb-NO" sz="700" dirty="0" err="1">
                <a:latin typeface="Arial" charset="0"/>
                <a:ea typeface="Arial" charset="0"/>
                <a:cs typeface="Arial" charset="0"/>
              </a:rPr>
              <a:t>Governance</a:t>
            </a:r>
            <a:r>
              <a:rPr lang="nb-NO" sz="700" dirty="0">
                <a:latin typeface="Arial" charset="0"/>
                <a:ea typeface="Arial" charset="0"/>
                <a:cs typeface="Arial" charset="0"/>
              </a:rPr>
              <a:t> and </a:t>
            </a:r>
            <a:r>
              <a:rPr lang="nb-NO" sz="700" dirty="0" err="1">
                <a:latin typeface="Arial" charset="0"/>
                <a:ea typeface="Arial" charset="0"/>
                <a:cs typeface="Arial" charset="0"/>
              </a:rPr>
              <a:t>Manage</a:t>
            </a:r>
            <a:r>
              <a:rPr lang="nb-NO" sz="700" dirty="0">
                <a:latin typeface="Arial" charset="0"/>
                <a:ea typeface="Arial" charset="0"/>
                <a:cs typeface="Arial" charset="0"/>
              </a:rPr>
              <a:t>-ment Systems</a:t>
            </a:r>
            <a:endParaRPr lang="nb-NO" sz="700" u="sng" dirty="0">
              <a:latin typeface="Arial" charset="0"/>
              <a:ea typeface="Arial" charset="0"/>
              <a:cs typeface="Arial" charset="0"/>
            </a:endParaRPr>
          </a:p>
        </p:txBody>
      </p:sp>
      <p:sp>
        <p:nvSpPr>
          <p:cNvPr id="117" name="Rektangel 116"/>
          <p:cNvSpPr/>
          <p:nvPr/>
        </p:nvSpPr>
        <p:spPr>
          <a:xfrm>
            <a:off x="221762" y="1007707"/>
            <a:ext cx="680209"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18" name="TekstSylinder 117"/>
          <p:cNvSpPr txBox="1"/>
          <p:nvPr/>
        </p:nvSpPr>
        <p:spPr>
          <a:xfrm>
            <a:off x="182097" y="1038301"/>
            <a:ext cx="755813" cy="400110"/>
          </a:xfrm>
          <a:prstGeom prst="rect">
            <a:avLst/>
          </a:prstGeom>
          <a:noFill/>
        </p:spPr>
        <p:txBody>
          <a:bodyPr wrap="square" rtlCol="0">
            <a:spAutoFit/>
          </a:bodyPr>
          <a:lstStyle/>
          <a:p>
            <a:pPr algn="ctr">
              <a:lnSpc>
                <a:spcPts val="800"/>
              </a:lnSpc>
            </a:pPr>
            <a:r>
              <a:rPr lang="nb-NO" sz="700" dirty="0" err="1">
                <a:latin typeface="Arial" charset="0"/>
                <a:ea typeface="Arial" charset="0"/>
                <a:cs typeface="Arial" charset="0"/>
              </a:rPr>
              <a:t>Education</a:t>
            </a:r>
            <a:r>
              <a:rPr lang="nb-NO" sz="700" dirty="0">
                <a:latin typeface="Arial" charset="0"/>
                <a:ea typeface="Arial" charset="0"/>
                <a:cs typeface="Arial" charset="0"/>
              </a:rPr>
              <a:t> </a:t>
            </a:r>
            <a:r>
              <a:rPr lang="nb-NO" sz="700" dirty="0" err="1">
                <a:latin typeface="Arial" charset="0"/>
                <a:ea typeface="Arial" charset="0"/>
                <a:cs typeface="Arial" charset="0"/>
              </a:rPr>
              <a:t>Quality</a:t>
            </a:r>
            <a:r>
              <a:rPr lang="nb-NO" sz="700" dirty="0">
                <a:latin typeface="Arial" charset="0"/>
                <a:ea typeface="Arial" charset="0"/>
                <a:cs typeface="Arial" charset="0"/>
              </a:rPr>
              <a:t>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20" name="TekstSylinder 119"/>
          <p:cNvSpPr txBox="1"/>
          <p:nvPr/>
        </p:nvSpPr>
        <p:spPr>
          <a:xfrm>
            <a:off x="183661" y="1914523"/>
            <a:ext cx="731139" cy="776366"/>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Centre for </a:t>
            </a:r>
            <a:r>
              <a:rPr lang="nb-NO" sz="700" dirty="0" err="1">
                <a:latin typeface="Arial" charset="0"/>
                <a:ea typeface="Arial" charset="0"/>
                <a:cs typeface="Arial" charset="0"/>
              </a:rPr>
              <a:t>Continuing</a:t>
            </a:r>
            <a:r>
              <a:rPr lang="nb-NO" sz="700" dirty="0">
                <a:latin typeface="Arial" charset="0"/>
                <a:ea typeface="Arial" charset="0"/>
                <a:cs typeface="Arial" charset="0"/>
              </a:rPr>
              <a:t> </a:t>
            </a:r>
            <a:r>
              <a:rPr lang="nb-NO" sz="700" dirty="0" err="1">
                <a:latin typeface="Arial" charset="0"/>
                <a:ea typeface="Arial" charset="0"/>
                <a:cs typeface="Arial" charset="0"/>
              </a:rPr>
              <a:t>Education</a:t>
            </a:r>
            <a:r>
              <a:rPr lang="nb-NO" sz="700" dirty="0">
                <a:latin typeface="Arial" charset="0"/>
                <a:ea typeface="Arial" charset="0"/>
                <a:cs typeface="Arial" charset="0"/>
              </a:rPr>
              <a:t> and Professional Development</a:t>
            </a:r>
            <a:endParaRPr lang="nb-NO" sz="700" u="sng" dirty="0">
              <a:latin typeface="Arial" charset="0"/>
              <a:ea typeface="Arial" charset="0"/>
              <a:cs typeface="Arial" charset="0"/>
            </a:endParaRPr>
          </a:p>
        </p:txBody>
      </p:sp>
      <p:cxnSp>
        <p:nvCxnSpPr>
          <p:cNvPr id="139" name="Rett linje 138"/>
          <p:cNvCxnSpPr/>
          <p:nvPr/>
        </p:nvCxnSpPr>
        <p:spPr>
          <a:xfrm flipH="1">
            <a:off x="558134"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Rektangel 147"/>
          <p:cNvSpPr/>
          <p:nvPr/>
        </p:nvSpPr>
        <p:spPr>
          <a:xfrm>
            <a:off x="2142832" y="1007707"/>
            <a:ext cx="598098"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50" name="TekstSylinder 149"/>
          <p:cNvSpPr txBox="1"/>
          <p:nvPr/>
        </p:nvSpPr>
        <p:spPr>
          <a:xfrm>
            <a:off x="2081473" y="1038301"/>
            <a:ext cx="716562" cy="297517"/>
          </a:xfrm>
          <a:prstGeom prst="rect">
            <a:avLst/>
          </a:prstGeom>
          <a:noFill/>
        </p:spPr>
        <p:txBody>
          <a:bodyPr wrap="square" rtlCol="0">
            <a:spAutoFit/>
          </a:bodyPr>
          <a:lstStyle/>
          <a:p>
            <a:pPr algn="ctr">
              <a:lnSpc>
                <a:spcPts val="800"/>
              </a:lnSpc>
            </a:pPr>
            <a:r>
              <a:rPr lang="nb-NO" sz="700" dirty="0">
                <a:latin typeface="Arial" charset="0"/>
                <a:ea typeface="Arial" charset="0"/>
                <a:cs typeface="Arial" charset="0"/>
              </a:rPr>
              <a:t>HR- and HSE </a:t>
            </a: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38" name="TekstSylinder 137"/>
          <p:cNvSpPr txBox="1"/>
          <p:nvPr/>
        </p:nvSpPr>
        <p:spPr>
          <a:xfrm>
            <a:off x="2081472" y="1914523"/>
            <a:ext cx="794073" cy="323165"/>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HSE</a:t>
            </a:r>
            <a:br>
              <a:rPr lang="nb-NO" sz="700" dirty="0">
                <a:latin typeface="Arial" charset="0"/>
                <a:ea typeface="Arial" charset="0"/>
                <a:cs typeface="Arial" charset="0"/>
              </a:rPr>
            </a:b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cxnSp>
        <p:nvCxnSpPr>
          <p:cNvPr id="140" name="Rett linje 139"/>
          <p:cNvCxnSpPr/>
          <p:nvPr/>
        </p:nvCxnSpPr>
        <p:spPr>
          <a:xfrm flipH="1">
            <a:off x="2489045" y="1738430"/>
            <a:ext cx="3542"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5" name="Rektangel 154"/>
          <p:cNvSpPr/>
          <p:nvPr/>
        </p:nvSpPr>
        <p:spPr>
          <a:xfrm>
            <a:off x="4339617" y="1007707"/>
            <a:ext cx="562619"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56" name="TekstSylinder 155"/>
          <p:cNvSpPr txBox="1"/>
          <p:nvPr/>
        </p:nvSpPr>
        <p:spPr>
          <a:xfrm>
            <a:off x="4283890" y="1038301"/>
            <a:ext cx="696285" cy="307777"/>
          </a:xfrm>
          <a:prstGeom prst="rect">
            <a:avLst/>
          </a:prstGeom>
          <a:noFill/>
        </p:spPr>
        <p:txBody>
          <a:bodyPr wrap="square" rtlCol="0">
            <a:spAutoFit/>
          </a:bodyPr>
          <a:lstStyle/>
          <a:p>
            <a:pPr algn="ctr"/>
            <a:r>
              <a:rPr lang="nb-NO" sz="700" dirty="0">
                <a:latin typeface="Arial" charset="0"/>
                <a:ea typeface="Arial" charset="0"/>
                <a:cs typeface="Arial" charset="0"/>
              </a:rPr>
              <a:t>IT-</a:t>
            </a:r>
            <a:br>
              <a:rPr lang="nb-NO" sz="700" dirty="0">
                <a:latin typeface="Arial" charset="0"/>
                <a:ea typeface="Arial" charset="0"/>
                <a:cs typeface="Arial" charset="0"/>
              </a:rPr>
            </a:br>
            <a:r>
              <a:rPr lang="nb-NO" sz="700" dirty="0" err="1">
                <a:latin typeface="Arial" charset="0"/>
                <a:ea typeface="Arial" charset="0"/>
                <a:cs typeface="Arial" charset="0"/>
              </a:rPr>
              <a:t>Division</a:t>
            </a:r>
            <a:endParaRPr lang="nb-NO" sz="700" u="sng" dirty="0">
              <a:latin typeface="Arial" charset="0"/>
              <a:ea typeface="Arial" charset="0"/>
              <a:cs typeface="Arial" charset="0"/>
            </a:endParaRPr>
          </a:p>
        </p:txBody>
      </p:sp>
      <p:sp>
        <p:nvSpPr>
          <p:cNvPr id="157" name="TekstSylinder 156"/>
          <p:cNvSpPr txBox="1"/>
          <p:nvPr/>
        </p:nvSpPr>
        <p:spPr>
          <a:xfrm>
            <a:off x="4263000" y="1914523"/>
            <a:ext cx="696286" cy="31470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IT Support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58" name="TekstSylinder 157"/>
          <p:cNvSpPr txBox="1"/>
          <p:nvPr/>
        </p:nvSpPr>
        <p:spPr>
          <a:xfrm>
            <a:off x="4234424" y="2290030"/>
            <a:ext cx="738220" cy="31470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IT Operations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59" name="TekstSylinder 158"/>
          <p:cNvSpPr txBox="1"/>
          <p:nvPr/>
        </p:nvSpPr>
        <p:spPr>
          <a:xfrm>
            <a:off x="4226455" y="2667922"/>
            <a:ext cx="769375" cy="438582"/>
          </a:xfrm>
          <a:prstGeom prst="rect">
            <a:avLst/>
          </a:prstGeom>
          <a:noFill/>
        </p:spPr>
        <p:txBody>
          <a:bodyPr wrap="square" rtlCol="0">
            <a:spAutoFit/>
          </a:bodyPr>
          <a:lstStyle/>
          <a:p>
            <a:pPr algn="ctr">
              <a:lnSpc>
                <a:spcPts val="900"/>
              </a:lnSpc>
            </a:pPr>
            <a:r>
              <a:rPr lang="en-GB" sz="700" b="0" i="0" dirty="0">
                <a:solidFill>
                  <a:srgbClr val="3A3A3A"/>
                </a:solidFill>
                <a:effectLst/>
                <a:latin typeface="Arial" panose="020B0604020202020204" pitchFamily="34" charset="0"/>
                <a:cs typeface="Arial" panose="020B0604020202020204" pitchFamily="34" charset="0"/>
              </a:rPr>
              <a:t>IT Management Section</a:t>
            </a:r>
            <a:endParaRPr lang="nb-NO" sz="700" u="sng" dirty="0">
              <a:latin typeface="Arial" panose="020B0604020202020204" pitchFamily="34" charset="0"/>
              <a:ea typeface="Arial" charset="0"/>
              <a:cs typeface="Arial" panose="020B0604020202020204" pitchFamily="34" charset="0"/>
            </a:endParaRPr>
          </a:p>
        </p:txBody>
      </p:sp>
      <p:sp>
        <p:nvSpPr>
          <p:cNvPr id="160" name="TekstSylinder 159"/>
          <p:cNvSpPr txBox="1"/>
          <p:nvPr/>
        </p:nvSpPr>
        <p:spPr>
          <a:xfrm>
            <a:off x="4188353" y="3168500"/>
            <a:ext cx="845575" cy="314702"/>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IT  Development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161" name="TekstSylinder 160"/>
          <p:cNvSpPr txBox="1"/>
          <p:nvPr/>
        </p:nvSpPr>
        <p:spPr>
          <a:xfrm>
            <a:off x="4234424" y="3559093"/>
            <a:ext cx="814842" cy="432298"/>
          </a:xfrm>
          <a:prstGeom prst="rect">
            <a:avLst/>
          </a:prstGeom>
          <a:noFill/>
        </p:spPr>
        <p:txBody>
          <a:bodyPr wrap="square" rtlCol="0">
            <a:spAutoFit/>
          </a:bodyPr>
          <a:lstStyle/>
          <a:p>
            <a:pPr algn="ctr">
              <a:lnSpc>
                <a:spcPts val="900"/>
              </a:lnSpc>
            </a:pPr>
            <a:r>
              <a:rPr lang="en-GB" sz="700" b="0" i="0" dirty="0">
                <a:solidFill>
                  <a:srgbClr val="3A3A3A"/>
                </a:solidFill>
                <a:effectLst/>
                <a:latin typeface="Arial" panose="020B0604020202020204" pitchFamily="34" charset="0"/>
                <a:cs typeface="Arial" panose="020B0604020202020204" pitchFamily="34" charset="0"/>
              </a:rPr>
              <a:t>IT Strategy and Governance Section</a:t>
            </a:r>
            <a:endParaRPr lang="nb-NO" sz="700" u="sng" dirty="0">
              <a:latin typeface="Arial" panose="020B0604020202020204" pitchFamily="34" charset="0"/>
              <a:ea typeface="Arial" charset="0"/>
              <a:cs typeface="Arial" panose="020B0604020202020204" pitchFamily="34" charset="0"/>
            </a:endParaRPr>
          </a:p>
        </p:txBody>
      </p:sp>
      <p:cxnSp>
        <p:nvCxnSpPr>
          <p:cNvPr id="6" name="Rett linje 5"/>
          <p:cNvCxnSpPr/>
          <p:nvPr/>
        </p:nvCxnSpPr>
        <p:spPr>
          <a:xfrm>
            <a:off x="4445563" y="2253089"/>
            <a:ext cx="312305"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8" name="Rett linje 167"/>
          <p:cNvCxnSpPr/>
          <p:nvPr/>
        </p:nvCxnSpPr>
        <p:spPr>
          <a:xfrm>
            <a:off x="4445563" y="2650451"/>
            <a:ext cx="312305"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9" name="Rett linje 168"/>
          <p:cNvCxnSpPr/>
          <p:nvPr/>
        </p:nvCxnSpPr>
        <p:spPr>
          <a:xfrm>
            <a:off x="4454989" y="3131207"/>
            <a:ext cx="312305"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0" name="Rett linje 169"/>
          <p:cNvCxnSpPr/>
          <p:nvPr/>
        </p:nvCxnSpPr>
        <p:spPr>
          <a:xfrm>
            <a:off x="4464773" y="3521147"/>
            <a:ext cx="312305"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7" name="Rett linje 186"/>
          <p:cNvCxnSpPr/>
          <p:nvPr/>
        </p:nvCxnSpPr>
        <p:spPr>
          <a:xfrm flipH="1">
            <a:off x="4611678" y="1738430"/>
            <a:ext cx="3320" cy="17609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1" name="TekstSylinder 140"/>
          <p:cNvSpPr txBox="1"/>
          <p:nvPr/>
        </p:nvSpPr>
        <p:spPr>
          <a:xfrm>
            <a:off x="4235441" y="4060611"/>
            <a:ext cx="814842" cy="314702"/>
          </a:xfrm>
          <a:prstGeom prst="rect">
            <a:avLst/>
          </a:prstGeom>
          <a:noFill/>
          <a:ln>
            <a:noFill/>
            <a:prstDash val="dash"/>
          </a:ln>
        </p:spPr>
        <p:txBody>
          <a:bodyPr wrap="square" rtlCol="0">
            <a:spAutoFit/>
          </a:bodyPr>
          <a:lstStyle/>
          <a:p>
            <a:pPr algn="ctr">
              <a:lnSpc>
                <a:spcPts val="900"/>
              </a:lnSpc>
            </a:pPr>
            <a:r>
              <a:rPr lang="nb-NO" sz="700" dirty="0">
                <a:latin typeface="Arial" charset="0"/>
                <a:ea typeface="Arial" charset="0"/>
                <a:cs typeface="Arial" charset="0"/>
              </a:rPr>
              <a:t>Digital Security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cxnSp>
        <p:nvCxnSpPr>
          <p:cNvPr id="142" name="Rett linje 141"/>
          <p:cNvCxnSpPr/>
          <p:nvPr/>
        </p:nvCxnSpPr>
        <p:spPr>
          <a:xfrm>
            <a:off x="4485692" y="3989211"/>
            <a:ext cx="312305"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3" name="Rektangel 142"/>
          <p:cNvSpPr/>
          <p:nvPr/>
        </p:nvSpPr>
        <p:spPr>
          <a:xfrm>
            <a:off x="7080308" y="1007707"/>
            <a:ext cx="578854"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149" name="TekstSylinder 148"/>
          <p:cNvSpPr txBox="1"/>
          <p:nvPr/>
        </p:nvSpPr>
        <p:spPr>
          <a:xfrm>
            <a:off x="7060994" y="1038301"/>
            <a:ext cx="626183" cy="314702"/>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University</a:t>
            </a:r>
            <a:r>
              <a:rPr lang="nb-NO" sz="700" dirty="0">
                <a:latin typeface="Arial" charset="0"/>
                <a:ea typeface="Arial" charset="0"/>
                <a:cs typeface="Arial" charset="0"/>
              </a:rPr>
              <a:t> Library</a:t>
            </a:r>
            <a:endParaRPr lang="nb-NO" sz="700" u="sng" dirty="0">
              <a:latin typeface="Arial" charset="0"/>
              <a:ea typeface="Arial" charset="0"/>
              <a:cs typeface="Arial" charset="0"/>
            </a:endParaRPr>
          </a:p>
        </p:txBody>
      </p:sp>
      <p:grpSp>
        <p:nvGrpSpPr>
          <p:cNvPr id="190" name="Gruppe 189"/>
          <p:cNvGrpSpPr/>
          <p:nvPr/>
        </p:nvGrpSpPr>
        <p:grpSpPr>
          <a:xfrm>
            <a:off x="221780" y="207233"/>
            <a:ext cx="805463" cy="700745"/>
            <a:chOff x="1222160" y="594675"/>
            <a:chExt cx="1067957" cy="929114"/>
          </a:xfrm>
        </p:grpSpPr>
        <p:cxnSp>
          <p:nvCxnSpPr>
            <p:cNvPr id="192" name="Rett linje 191"/>
            <p:cNvCxnSpPr/>
            <p:nvPr/>
          </p:nvCxnSpPr>
          <p:spPr>
            <a:xfrm flipV="1">
              <a:off x="1458042" y="806037"/>
              <a:ext cx="593054" cy="88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3" name="Rett linje 192"/>
            <p:cNvCxnSpPr/>
            <p:nvPr/>
          </p:nvCxnSpPr>
          <p:spPr>
            <a:xfrm>
              <a:off x="1463381" y="805840"/>
              <a:ext cx="0" cy="23253"/>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4" name="Rett linje 193"/>
            <p:cNvCxnSpPr/>
            <p:nvPr/>
          </p:nvCxnSpPr>
          <p:spPr>
            <a:xfrm>
              <a:off x="2054055" y="807763"/>
              <a:ext cx="0" cy="23272"/>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5" name="Rett linje 194"/>
            <p:cNvCxnSpPr/>
            <p:nvPr/>
          </p:nvCxnSpPr>
          <p:spPr>
            <a:xfrm>
              <a:off x="1278013" y="1061141"/>
              <a:ext cx="961011" cy="152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6" name="Rett linje 195"/>
            <p:cNvCxnSpPr/>
            <p:nvPr/>
          </p:nvCxnSpPr>
          <p:spPr>
            <a:xfrm>
              <a:off x="1279932" y="1060096"/>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7" name="Rett linje 196"/>
            <p:cNvCxnSpPr/>
            <p:nvPr/>
          </p:nvCxnSpPr>
          <p:spPr>
            <a:xfrm>
              <a:off x="1393625" y="1061973"/>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8" name="Rett linje 197"/>
            <p:cNvCxnSpPr/>
            <p:nvPr/>
          </p:nvCxnSpPr>
          <p:spPr>
            <a:xfrm>
              <a:off x="1510147" y="1060096"/>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9" name="Rett linje 198"/>
            <p:cNvCxnSpPr/>
            <p:nvPr/>
          </p:nvCxnSpPr>
          <p:spPr>
            <a:xfrm>
              <a:off x="1621558" y="1062116"/>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0" name="Rett linje 199"/>
            <p:cNvCxnSpPr/>
            <p:nvPr/>
          </p:nvCxnSpPr>
          <p:spPr>
            <a:xfrm>
              <a:off x="1732137" y="1062116"/>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1" name="Rett linje 200"/>
            <p:cNvCxnSpPr/>
            <p:nvPr/>
          </p:nvCxnSpPr>
          <p:spPr>
            <a:xfrm>
              <a:off x="2236916" y="1061973"/>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02" name="Rektangel 201"/>
            <p:cNvSpPr/>
            <p:nvPr/>
          </p:nvSpPr>
          <p:spPr>
            <a:xfrm>
              <a:off x="2013759" y="832021"/>
              <a:ext cx="86675"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03" name="TekstSylinder 202"/>
            <p:cNvSpPr txBox="1"/>
            <p:nvPr/>
          </p:nvSpPr>
          <p:spPr>
            <a:xfrm>
              <a:off x="1996620" y="832351"/>
              <a:ext cx="117615"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04" name="Rektangel 203"/>
            <p:cNvSpPr/>
            <p:nvPr/>
          </p:nvSpPr>
          <p:spPr>
            <a:xfrm>
              <a:off x="1904594" y="834430"/>
              <a:ext cx="78411"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05" name="TekstSylinder 204"/>
            <p:cNvSpPr txBox="1"/>
            <p:nvPr/>
          </p:nvSpPr>
          <p:spPr>
            <a:xfrm>
              <a:off x="1901334" y="835563"/>
              <a:ext cx="82244"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06" name="Rektangel 205"/>
            <p:cNvSpPr/>
            <p:nvPr/>
          </p:nvSpPr>
          <p:spPr>
            <a:xfrm>
              <a:off x="1793645" y="834430"/>
              <a:ext cx="78410"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07" name="TekstSylinder 206"/>
            <p:cNvSpPr txBox="1"/>
            <p:nvPr/>
          </p:nvSpPr>
          <p:spPr>
            <a:xfrm>
              <a:off x="1789800" y="834430"/>
              <a:ext cx="82244"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08" name="Rektangel 207"/>
            <p:cNvSpPr/>
            <p:nvPr/>
          </p:nvSpPr>
          <p:spPr>
            <a:xfrm>
              <a:off x="1672343" y="834430"/>
              <a:ext cx="78411"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09" name="TekstSylinder 208"/>
            <p:cNvSpPr txBox="1"/>
            <p:nvPr/>
          </p:nvSpPr>
          <p:spPr>
            <a:xfrm>
              <a:off x="1673726" y="837352"/>
              <a:ext cx="82244"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10" name="Rektangel 209"/>
            <p:cNvSpPr/>
            <p:nvPr/>
          </p:nvSpPr>
          <p:spPr>
            <a:xfrm>
              <a:off x="1429186" y="834759"/>
              <a:ext cx="78411"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11" name="TekstSylinder 210"/>
            <p:cNvSpPr txBox="1"/>
            <p:nvPr/>
          </p:nvSpPr>
          <p:spPr>
            <a:xfrm>
              <a:off x="1429185" y="834430"/>
              <a:ext cx="79367"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12" name="Rektangel 211"/>
            <p:cNvSpPr/>
            <p:nvPr/>
          </p:nvSpPr>
          <p:spPr>
            <a:xfrm>
              <a:off x="1548764" y="834430"/>
              <a:ext cx="78411" cy="85014"/>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a:solidFill>
                  <a:prstClr val="white"/>
                </a:solidFill>
                <a:latin typeface="Arial" panose="020B0604020202020204" pitchFamily="34" charset="0"/>
                <a:cs typeface="Arial" panose="020B0604020202020204" pitchFamily="34" charset="0"/>
              </a:endParaRPr>
            </a:p>
          </p:txBody>
        </p:sp>
        <p:sp>
          <p:nvSpPr>
            <p:cNvPr id="213" name="TekstSylinder 212"/>
            <p:cNvSpPr txBox="1"/>
            <p:nvPr/>
          </p:nvSpPr>
          <p:spPr>
            <a:xfrm>
              <a:off x="1544616" y="835234"/>
              <a:ext cx="82244"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cxnSp>
          <p:nvCxnSpPr>
            <p:cNvPr id="214" name="Rett linje 213"/>
            <p:cNvCxnSpPr/>
            <p:nvPr/>
          </p:nvCxnSpPr>
          <p:spPr>
            <a:xfrm>
              <a:off x="1587969" y="806919"/>
              <a:ext cx="0" cy="240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5" name="Rett linje 214"/>
            <p:cNvCxnSpPr/>
            <p:nvPr/>
          </p:nvCxnSpPr>
          <p:spPr>
            <a:xfrm>
              <a:off x="1710609" y="805710"/>
              <a:ext cx="0" cy="2408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6" name="Rett linje 215"/>
            <p:cNvCxnSpPr/>
            <p:nvPr/>
          </p:nvCxnSpPr>
          <p:spPr>
            <a:xfrm>
              <a:off x="1939507" y="805840"/>
              <a:ext cx="0" cy="2402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7" name="Rett linje 216"/>
            <p:cNvCxnSpPr/>
            <p:nvPr/>
          </p:nvCxnSpPr>
          <p:spPr>
            <a:xfrm>
              <a:off x="1832495" y="805275"/>
              <a:ext cx="0" cy="24028"/>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8" name="Rett linje 217"/>
            <p:cNvCxnSpPr/>
            <p:nvPr/>
          </p:nvCxnSpPr>
          <p:spPr>
            <a:xfrm>
              <a:off x="1711548" y="919444"/>
              <a:ext cx="0" cy="4297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9" name="Rett linje 218"/>
            <p:cNvCxnSpPr/>
            <p:nvPr/>
          </p:nvCxnSpPr>
          <p:spPr>
            <a:xfrm>
              <a:off x="1847482" y="1062116"/>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0" name="Rett linje 219"/>
            <p:cNvCxnSpPr/>
            <p:nvPr/>
          </p:nvCxnSpPr>
          <p:spPr>
            <a:xfrm>
              <a:off x="1959456" y="1061162"/>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Rett linje 220"/>
            <p:cNvCxnSpPr/>
            <p:nvPr/>
          </p:nvCxnSpPr>
          <p:spPr>
            <a:xfrm>
              <a:off x="2076116" y="1061162"/>
              <a:ext cx="0" cy="4590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22" name="Rektangel 221"/>
            <p:cNvSpPr/>
            <p:nvPr/>
          </p:nvSpPr>
          <p:spPr>
            <a:xfrm>
              <a:off x="1246566" y="837147"/>
              <a:ext cx="76500" cy="79888"/>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dirty="0">
                <a:solidFill>
                  <a:prstClr val="white"/>
                </a:solidFill>
                <a:latin typeface="Arial" panose="020B0604020202020204" pitchFamily="34" charset="0"/>
                <a:cs typeface="Arial" panose="020B0604020202020204" pitchFamily="34" charset="0"/>
              </a:endParaRPr>
            </a:p>
          </p:txBody>
        </p:sp>
        <p:sp>
          <p:nvSpPr>
            <p:cNvPr id="223" name="TekstSylinder 222"/>
            <p:cNvSpPr txBox="1"/>
            <p:nvPr/>
          </p:nvSpPr>
          <p:spPr>
            <a:xfrm>
              <a:off x="1235129" y="835297"/>
              <a:ext cx="94657" cy="244847"/>
            </a:xfrm>
            <a:prstGeom prst="rect">
              <a:avLst/>
            </a:prstGeom>
            <a:noFill/>
          </p:spPr>
          <p:txBody>
            <a:bodyPr wrap="square" rtlCol="0">
              <a:spAutoFit/>
            </a:bodyPr>
            <a:lstStyle/>
            <a:p>
              <a:pPr algn="r" defTabSz="342900"/>
              <a:endParaRPr lang="nb-NO" sz="600" dirty="0">
                <a:solidFill>
                  <a:prstClr val="black"/>
                </a:solidFill>
                <a:latin typeface="Arial" panose="020B0604020202020204" pitchFamily="34" charset="0"/>
                <a:cs typeface="Arial" panose="020B0604020202020204" pitchFamily="34" charset="0"/>
              </a:endParaRPr>
            </a:p>
          </p:txBody>
        </p:sp>
        <p:sp>
          <p:nvSpPr>
            <p:cNvPr id="224" name="TekstSylinder 223"/>
            <p:cNvSpPr txBox="1"/>
            <p:nvPr/>
          </p:nvSpPr>
          <p:spPr>
            <a:xfrm>
              <a:off x="2090690" y="1098860"/>
              <a:ext cx="79759" cy="229544"/>
            </a:xfrm>
            <a:prstGeom prst="rect">
              <a:avLst/>
            </a:prstGeom>
            <a:noFill/>
          </p:spPr>
          <p:txBody>
            <a:bodyPr wrap="square" rtlCol="0">
              <a:spAutoFit/>
            </a:bodyPr>
            <a:lstStyle/>
            <a:p>
              <a:pPr algn="r" defTabSz="342900"/>
              <a:endParaRPr lang="nb-NO" sz="525" dirty="0">
                <a:solidFill>
                  <a:prstClr val="white"/>
                </a:solidFill>
                <a:latin typeface="Arial"/>
                <a:cs typeface="Arial"/>
              </a:endParaRPr>
            </a:p>
          </p:txBody>
        </p:sp>
        <p:cxnSp>
          <p:nvCxnSpPr>
            <p:cNvPr id="225" name="Rett linje 224"/>
            <p:cNvCxnSpPr/>
            <p:nvPr/>
          </p:nvCxnSpPr>
          <p:spPr>
            <a:xfrm flipH="1">
              <a:off x="1274766" y="806261"/>
              <a:ext cx="175049" cy="0"/>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6" name="Rett linje 225"/>
            <p:cNvCxnSpPr/>
            <p:nvPr/>
          </p:nvCxnSpPr>
          <p:spPr>
            <a:xfrm flipH="1">
              <a:off x="2051096" y="806261"/>
              <a:ext cx="175049" cy="0"/>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7" name="Rett linje 226"/>
            <p:cNvCxnSpPr/>
            <p:nvPr/>
          </p:nvCxnSpPr>
          <p:spPr>
            <a:xfrm>
              <a:off x="1274766" y="804864"/>
              <a:ext cx="834" cy="29384"/>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28" name="Rett linje 227"/>
            <p:cNvCxnSpPr/>
            <p:nvPr/>
          </p:nvCxnSpPr>
          <p:spPr>
            <a:xfrm>
              <a:off x="1466759" y="919444"/>
              <a:ext cx="0" cy="4297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9" name="Rett linje 228"/>
            <p:cNvCxnSpPr/>
            <p:nvPr/>
          </p:nvCxnSpPr>
          <p:spPr>
            <a:xfrm>
              <a:off x="2057096" y="919444"/>
              <a:ext cx="0" cy="42970"/>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0" name="Rektangel 229"/>
            <p:cNvSpPr/>
            <p:nvPr/>
          </p:nvSpPr>
          <p:spPr>
            <a:xfrm>
              <a:off x="1412241" y="957723"/>
              <a:ext cx="682192" cy="65703"/>
            </a:xfrm>
            <a:prstGeom prst="rect">
              <a:avLst/>
            </a:prstGeom>
            <a:solidFill>
              <a:schemeClr val="bg1"/>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cxnSp>
          <p:nvCxnSpPr>
            <p:cNvPr id="231" name="Rett linje 230"/>
            <p:cNvCxnSpPr/>
            <p:nvPr/>
          </p:nvCxnSpPr>
          <p:spPr>
            <a:xfrm>
              <a:off x="2226145" y="805710"/>
              <a:ext cx="0" cy="27491"/>
            </a:xfrm>
            <a:prstGeom prst="line">
              <a:avLst/>
            </a:prstGeom>
            <a:ln w="635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232" name="Gruppe 231"/>
            <p:cNvGrpSpPr/>
            <p:nvPr/>
          </p:nvGrpSpPr>
          <p:grpSpPr>
            <a:xfrm>
              <a:off x="1342572" y="1087561"/>
              <a:ext cx="101319" cy="435709"/>
              <a:chOff x="2651504" y="4515437"/>
              <a:chExt cx="846052" cy="3638317"/>
            </a:xfrm>
          </p:grpSpPr>
          <p:sp>
            <p:nvSpPr>
              <p:cNvPr id="263" name="Rektangel 262"/>
              <p:cNvSpPr/>
              <p:nvPr/>
            </p:nvSpPr>
            <p:spPr>
              <a:xfrm>
                <a:off x="2653229"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64" name="TekstSylinder 263">
                <a:hlinkClick r:id="" action="ppaction://noaction"/>
              </p:cNvPr>
              <p:cNvSpPr txBox="1"/>
              <p:nvPr/>
            </p:nvSpPr>
            <p:spPr>
              <a:xfrm>
                <a:off x="2651504" y="4669886"/>
                <a:ext cx="846052"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65" name="TekstSylinder 264"/>
              <p:cNvSpPr txBox="1"/>
              <p:nvPr/>
            </p:nvSpPr>
            <p:spPr>
              <a:xfrm>
                <a:off x="2661502" y="5342480"/>
                <a:ext cx="829777" cy="2811274"/>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sp>
          <p:nvSpPr>
            <p:cNvPr id="233" name="Rektangel 232"/>
            <p:cNvSpPr/>
            <p:nvPr/>
          </p:nvSpPr>
          <p:spPr>
            <a:xfrm>
              <a:off x="2038995" y="1087562"/>
              <a:ext cx="101113" cy="104601"/>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34" name="Rektangel 233"/>
            <p:cNvSpPr/>
            <p:nvPr/>
          </p:nvSpPr>
          <p:spPr>
            <a:xfrm>
              <a:off x="1919272" y="1087562"/>
              <a:ext cx="101113" cy="104601"/>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grpSp>
          <p:nvGrpSpPr>
            <p:cNvPr id="235" name="Gruppe 234"/>
            <p:cNvGrpSpPr/>
            <p:nvPr/>
          </p:nvGrpSpPr>
          <p:grpSpPr>
            <a:xfrm>
              <a:off x="1681527" y="1087561"/>
              <a:ext cx="111986" cy="436228"/>
              <a:chOff x="5481895" y="4515437"/>
              <a:chExt cx="935121" cy="3642655"/>
            </a:xfrm>
          </p:grpSpPr>
          <p:sp>
            <p:nvSpPr>
              <p:cNvPr id="260" name="Rektangel 259"/>
              <p:cNvSpPr/>
              <p:nvPr/>
            </p:nvSpPr>
            <p:spPr>
              <a:xfrm>
                <a:off x="5522793"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61" name="TekstSylinder 260">
                <a:hlinkClick r:id="" action="ppaction://noaction"/>
              </p:cNvPr>
              <p:cNvSpPr txBox="1"/>
              <p:nvPr/>
            </p:nvSpPr>
            <p:spPr>
              <a:xfrm>
                <a:off x="5481895" y="4592939"/>
                <a:ext cx="935121" cy="2300134"/>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62" name="TekstSylinder 261"/>
              <p:cNvSpPr txBox="1"/>
              <p:nvPr/>
            </p:nvSpPr>
            <p:spPr>
              <a:xfrm>
                <a:off x="5525728" y="5346811"/>
                <a:ext cx="837735" cy="2811281"/>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grpSp>
          <p:nvGrpSpPr>
            <p:cNvPr id="236" name="Gruppe 235"/>
            <p:cNvGrpSpPr/>
            <p:nvPr/>
          </p:nvGrpSpPr>
          <p:grpSpPr>
            <a:xfrm>
              <a:off x="1222160" y="1087562"/>
              <a:ext cx="112318" cy="435709"/>
              <a:chOff x="1646023" y="4515437"/>
              <a:chExt cx="937892" cy="3638318"/>
            </a:xfrm>
          </p:grpSpPr>
          <p:sp>
            <p:nvSpPr>
              <p:cNvPr id="257" name="Rektangel 256"/>
              <p:cNvSpPr/>
              <p:nvPr/>
            </p:nvSpPr>
            <p:spPr>
              <a:xfrm>
                <a:off x="1692743"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58" name="TekstSylinder 257">
                <a:hlinkClick r:id="" action="ppaction://noaction"/>
              </p:cNvPr>
              <p:cNvSpPr txBox="1"/>
              <p:nvPr/>
            </p:nvSpPr>
            <p:spPr>
              <a:xfrm>
                <a:off x="1646023" y="4658228"/>
                <a:ext cx="937892"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59" name="TekstSylinder 258"/>
              <p:cNvSpPr txBox="1"/>
              <p:nvPr/>
            </p:nvSpPr>
            <p:spPr>
              <a:xfrm>
                <a:off x="1689756" y="5342480"/>
                <a:ext cx="845311" cy="2811275"/>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grpSp>
          <p:nvGrpSpPr>
            <p:cNvPr id="237" name="Gruppe 236"/>
            <p:cNvGrpSpPr/>
            <p:nvPr/>
          </p:nvGrpSpPr>
          <p:grpSpPr>
            <a:xfrm>
              <a:off x="1448556" y="1087561"/>
              <a:ext cx="121378" cy="435709"/>
              <a:chOff x="3536502" y="4515437"/>
              <a:chExt cx="1013551" cy="3638317"/>
            </a:xfrm>
          </p:grpSpPr>
          <p:sp>
            <p:nvSpPr>
              <p:cNvPr id="254" name="Rektangel 253"/>
              <p:cNvSpPr/>
              <p:nvPr/>
            </p:nvSpPr>
            <p:spPr>
              <a:xfrm>
                <a:off x="3615714"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55" name="TekstSylinder 254">
                <a:hlinkClick r:id="" action="ppaction://noaction"/>
              </p:cNvPr>
              <p:cNvSpPr txBox="1"/>
              <p:nvPr/>
            </p:nvSpPr>
            <p:spPr>
              <a:xfrm>
                <a:off x="3536502" y="4587380"/>
                <a:ext cx="1013551"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56" name="TekstSylinder 255"/>
              <p:cNvSpPr txBox="1"/>
              <p:nvPr/>
            </p:nvSpPr>
            <p:spPr>
              <a:xfrm>
                <a:off x="3619086" y="5342480"/>
                <a:ext cx="831310" cy="2811274"/>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grpSp>
          <p:nvGrpSpPr>
            <p:cNvPr id="238" name="Gruppe 237"/>
            <p:cNvGrpSpPr/>
            <p:nvPr/>
          </p:nvGrpSpPr>
          <p:grpSpPr>
            <a:xfrm>
              <a:off x="1801315" y="1087563"/>
              <a:ext cx="101113" cy="435710"/>
              <a:chOff x="6473926" y="4515437"/>
              <a:chExt cx="844326" cy="3638317"/>
            </a:xfrm>
          </p:grpSpPr>
          <p:sp>
            <p:nvSpPr>
              <p:cNvPr id="251" name="Rektangel 250"/>
              <p:cNvSpPr/>
              <p:nvPr/>
            </p:nvSpPr>
            <p:spPr>
              <a:xfrm>
                <a:off x="6473926"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52" name="TekstSylinder 251">
                <a:hlinkClick r:id="" action="ppaction://noaction"/>
              </p:cNvPr>
              <p:cNvSpPr txBox="1"/>
              <p:nvPr/>
            </p:nvSpPr>
            <p:spPr>
              <a:xfrm>
                <a:off x="6516951" y="4651075"/>
                <a:ext cx="733720"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53" name="TekstSylinder 252"/>
              <p:cNvSpPr txBox="1"/>
              <p:nvPr/>
            </p:nvSpPr>
            <p:spPr>
              <a:xfrm>
                <a:off x="6483979" y="5342480"/>
                <a:ext cx="829601" cy="2811274"/>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grpSp>
          <p:nvGrpSpPr>
            <p:cNvPr id="239" name="Gruppe 238"/>
            <p:cNvGrpSpPr/>
            <p:nvPr/>
          </p:nvGrpSpPr>
          <p:grpSpPr>
            <a:xfrm>
              <a:off x="1571231" y="1087562"/>
              <a:ext cx="101113" cy="435709"/>
              <a:chOff x="4560886" y="4515437"/>
              <a:chExt cx="844326" cy="3638317"/>
            </a:xfrm>
          </p:grpSpPr>
          <p:sp>
            <p:nvSpPr>
              <p:cNvPr id="248" name="Rektangel 247"/>
              <p:cNvSpPr/>
              <p:nvPr/>
            </p:nvSpPr>
            <p:spPr>
              <a:xfrm>
                <a:off x="4560886"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49" name="TekstSylinder 248">
                <a:hlinkClick r:id="" action="ppaction://noaction"/>
              </p:cNvPr>
              <p:cNvSpPr txBox="1"/>
              <p:nvPr/>
            </p:nvSpPr>
            <p:spPr>
              <a:xfrm>
                <a:off x="4574836" y="4592938"/>
                <a:ext cx="795112"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50" name="TekstSylinder 249"/>
              <p:cNvSpPr txBox="1"/>
              <p:nvPr/>
            </p:nvSpPr>
            <p:spPr>
              <a:xfrm>
                <a:off x="4574825" y="5342480"/>
                <a:ext cx="825438" cy="2811274"/>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grpSp>
          <p:nvGrpSpPr>
            <p:cNvPr id="240" name="Gruppe 239"/>
            <p:cNvGrpSpPr/>
            <p:nvPr/>
          </p:nvGrpSpPr>
          <p:grpSpPr>
            <a:xfrm>
              <a:off x="2188289" y="1087560"/>
              <a:ext cx="101828" cy="435708"/>
              <a:chOff x="9606342" y="4515437"/>
              <a:chExt cx="850299" cy="3638317"/>
            </a:xfrm>
          </p:grpSpPr>
          <p:sp>
            <p:nvSpPr>
              <p:cNvPr id="245" name="Rektangel 244"/>
              <p:cNvSpPr/>
              <p:nvPr/>
            </p:nvSpPr>
            <p:spPr>
              <a:xfrm>
                <a:off x="9609329" y="4515437"/>
                <a:ext cx="844326" cy="873458"/>
              </a:xfrm>
              <a:prstGeom prst="rect">
                <a:avLst/>
              </a:prstGeom>
              <a:solidFill>
                <a:srgbClr val="014E9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sz="1350"/>
              </a:p>
            </p:txBody>
          </p:sp>
          <p:sp>
            <p:nvSpPr>
              <p:cNvPr id="246" name="TekstSylinder 245">
                <a:hlinkClick r:id="" action="ppaction://noaction"/>
              </p:cNvPr>
              <p:cNvSpPr txBox="1"/>
              <p:nvPr/>
            </p:nvSpPr>
            <p:spPr>
              <a:xfrm>
                <a:off x="9607527" y="4660785"/>
                <a:ext cx="849114" cy="2300118"/>
              </a:xfrm>
              <a:prstGeom prst="rect">
                <a:avLst/>
              </a:prstGeom>
              <a:noFill/>
            </p:spPr>
            <p:txBody>
              <a:bodyPr wrap="square" rtlCol="0">
                <a:spAutoFit/>
              </a:bodyPr>
              <a:lstStyle/>
              <a:p>
                <a:pPr algn="r"/>
                <a:endParaRPr lang="nb-NO" sz="750" u="sng" dirty="0">
                  <a:solidFill>
                    <a:schemeClr val="bg1"/>
                  </a:solidFill>
                  <a:latin typeface="Arial" charset="0"/>
                  <a:ea typeface="Arial" charset="0"/>
                  <a:cs typeface="Arial" charset="0"/>
                </a:endParaRPr>
              </a:p>
            </p:txBody>
          </p:sp>
          <p:sp>
            <p:nvSpPr>
              <p:cNvPr id="247" name="TekstSylinder 246"/>
              <p:cNvSpPr txBox="1"/>
              <p:nvPr/>
            </p:nvSpPr>
            <p:spPr>
              <a:xfrm>
                <a:off x="9606342" y="5342480"/>
                <a:ext cx="847310" cy="2811274"/>
              </a:xfrm>
              <a:prstGeom prst="rect">
                <a:avLst/>
              </a:prstGeom>
              <a:noFill/>
            </p:spPr>
            <p:txBody>
              <a:bodyPr wrap="square" rtlCol="0">
                <a:spAutoFit/>
              </a:bodyPr>
              <a:lstStyle/>
              <a:p>
                <a:pPr algn="r"/>
                <a:endParaRPr lang="nb-NO" sz="1050" b="1" dirty="0">
                  <a:latin typeface="Arial" charset="0"/>
                  <a:ea typeface="Arial" charset="0"/>
                  <a:cs typeface="Arial" charset="0"/>
                </a:endParaRPr>
              </a:p>
            </p:txBody>
          </p:sp>
        </p:grpSp>
        <p:sp>
          <p:nvSpPr>
            <p:cNvPr id="241" name="Rektangel 240"/>
            <p:cNvSpPr/>
            <p:nvPr/>
          </p:nvSpPr>
          <p:spPr>
            <a:xfrm>
              <a:off x="2189831" y="832856"/>
              <a:ext cx="76500" cy="84179"/>
            </a:xfrm>
            <a:prstGeom prst="rect">
              <a:avLst/>
            </a:prstGeom>
            <a:solidFill>
              <a:schemeClr val="tx2">
                <a:lumMod val="40000"/>
                <a:lumOff val="60000"/>
                <a:alpha val="3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nb-NO" sz="600" dirty="0">
                <a:solidFill>
                  <a:prstClr val="white"/>
                </a:solidFill>
                <a:latin typeface="Arial" panose="020B0604020202020204" pitchFamily="34" charset="0"/>
                <a:cs typeface="Arial" panose="020B0604020202020204" pitchFamily="34" charset="0"/>
              </a:endParaRPr>
            </a:p>
          </p:txBody>
        </p:sp>
        <p:sp>
          <p:nvSpPr>
            <p:cNvPr id="242" name="TekstSylinder 241"/>
            <p:cNvSpPr txBox="1"/>
            <p:nvPr/>
          </p:nvSpPr>
          <p:spPr>
            <a:xfrm>
              <a:off x="1668722" y="594675"/>
              <a:ext cx="207945" cy="397877"/>
            </a:xfrm>
            <a:prstGeom prst="rect">
              <a:avLst/>
            </a:prstGeom>
            <a:solidFill>
              <a:schemeClr val="accent1">
                <a:lumMod val="20000"/>
                <a:lumOff val="80000"/>
              </a:schemeClr>
            </a:solidFill>
            <a:effectLst/>
          </p:spPr>
          <p:txBody>
            <a:bodyPr wrap="square" rtlCol="0">
              <a:spAutoFit/>
            </a:bodyPr>
            <a:lstStyle/>
            <a:p>
              <a:pPr algn="r" defTabSz="342900"/>
              <a:endParaRPr lang="nb-NO" sz="1350" dirty="0">
                <a:solidFill>
                  <a:prstClr val="black"/>
                </a:solidFill>
                <a:latin typeface="Arial"/>
                <a:cs typeface="Arial"/>
              </a:endParaRPr>
            </a:p>
          </p:txBody>
        </p:sp>
        <p:cxnSp>
          <p:nvCxnSpPr>
            <p:cNvPr id="243" name="Rett linje 242"/>
            <p:cNvCxnSpPr/>
            <p:nvPr/>
          </p:nvCxnSpPr>
          <p:spPr>
            <a:xfrm>
              <a:off x="1772695" y="642590"/>
              <a:ext cx="0" cy="315133"/>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44" name="TekstSylinder 243"/>
            <p:cNvSpPr txBox="1"/>
            <p:nvPr/>
          </p:nvSpPr>
          <p:spPr>
            <a:xfrm>
              <a:off x="1710609" y="696433"/>
              <a:ext cx="121887" cy="397877"/>
            </a:xfrm>
            <a:prstGeom prst="rect">
              <a:avLst/>
            </a:prstGeom>
            <a:solidFill>
              <a:schemeClr val="accent1">
                <a:lumMod val="20000"/>
                <a:lumOff val="80000"/>
              </a:schemeClr>
            </a:solidFill>
            <a:effectLst/>
          </p:spPr>
          <p:txBody>
            <a:bodyPr wrap="square" rtlCol="0">
              <a:spAutoFit/>
            </a:bodyPr>
            <a:lstStyle/>
            <a:p>
              <a:pPr algn="r" defTabSz="342900"/>
              <a:endParaRPr lang="nb-NO" sz="1350" dirty="0">
                <a:solidFill>
                  <a:prstClr val="black"/>
                </a:solidFill>
                <a:latin typeface="Arial"/>
                <a:cs typeface="Arial"/>
              </a:endParaRPr>
            </a:p>
          </p:txBody>
        </p:sp>
      </p:grpSp>
      <p:sp>
        <p:nvSpPr>
          <p:cNvPr id="191" name="Rektangel 190">
            <a:hlinkClick r:id="rId2" action="ppaction://hlinksldjump"/>
          </p:cNvPr>
          <p:cNvSpPr/>
          <p:nvPr/>
        </p:nvSpPr>
        <p:spPr>
          <a:xfrm>
            <a:off x="138778" y="143933"/>
            <a:ext cx="987875" cy="615091"/>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nb-NO"/>
          </a:p>
        </p:txBody>
      </p:sp>
      <p:cxnSp>
        <p:nvCxnSpPr>
          <p:cNvPr id="266" name="Rett linje 132">
            <a:extLst>
              <a:ext uri="{FF2B5EF4-FFF2-40B4-BE49-F238E27FC236}">
                <a16:creationId xmlns:a16="http://schemas.microsoft.com/office/drawing/2014/main" id="{874D9A40-9EB6-3048-9581-315DEBA1FC28}"/>
              </a:ext>
            </a:extLst>
          </p:cNvPr>
          <p:cNvCxnSpPr/>
          <p:nvPr/>
        </p:nvCxnSpPr>
        <p:spPr>
          <a:xfrm>
            <a:off x="2315511" y="2247643"/>
            <a:ext cx="333213" cy="0"/>
          </a:xfrm>
          <a:prstGeom prst="line">
            <a:avLst/>
          </a:prstGeom>
          <a:ln w="952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67" name="TekstSylinder 137">
            <a:extLst>
              <a:ext uri="{FF2B5EF4-FFF2-40B4-BE49-F238E27FC236}">
                <a16:creationId xmlns:a16="http://schemas.microsoft.com/office/drawing/2014/main" id="{2BC465C2-7FA5-C54D-8053-A1815B8932EE}"/>
              </a:ext>
            </a:extLst>
          </p:cNvPr>
          <p:cNvSpPr txBox="1"/>
          <p:nvPr/>
        </p:nvSpPr>
        <p:spPr>
          <a:xfrm>
            <a:off x="2081472" y="2306938"/>
            <a:ext cx="794073" cy="438582"/>
          </a:xfrm>
          <a:prstGeom prst="rect">
            <a:avLst/>
          </a:prstGeom>
          <a:noFill/>
        </p:spPr>
        <p:txBody>
          <a:bodyPr wrap="square" rtlCol="0">
            <a:spAutoFit/>
          </a:bodyPr>
          <a:lstStyle/>
          <a:p>
            <a:pPr algn="ctr">
              <a:lnSpc>
                <a:spcPts val="900"/>
              </a:lnSpc>
            </a:pPr>
            <a:r>
              <a:rPr lang="nb-NO" sz="700" dirty="0" err="1">
                <a:latin typeface="Arial" charset="0"/>
                <a:ea typeface="Arial" charset="0"/>
                <a:cs typeface="Arial" charset="0"/>
              </a:rPr>
              <a:t>Payroll</a:t>
            </a:r>
            <a:r>
              <a:rPr lang="nb-NO" sz="700" dirty="0">
                <a:latin typeface="Arial" charset="0"/>
                <a:ea typeface="Arial" charset="0"/>
                <a:cs typeface="Arial" charset="0"/>
              </a:rPr>
              <a:t> and HR-services </a:t>
            </a:r>
            <a:r>
              <a:rPr lang="nb-NO" sz="700" dirty="0" err="1">
                <a:latin typeface="Arial" charset="0"/>
                <a:ea typeface="Arial" charset="0"/>
                <a:cs typeface="Arial" charset="0"/>
              </a:rPr>
              <a:t>Section</a:t>
            </a:r>
            <a:endParaRPr lang="nb-NO" sz="700" u="sng" dirty="0">
              <a:latin typeface="Arial" charset="0"/>
              <a:ea typeface="Arial" charset="0"/>
              <a:cs typeface="Arial" charset="0"/>
            </a:endParaRPr>
          </a:p>
        </p:txBody>
      </p:sp>
      <p:sp>
        <p:nvSpPr>
          <p:cNvPr id="8" name="Rektangel 183">
            <a:extLst>
              <a:ext uri="{FF2B5EF4-FFF2-40B4-BE49-F238E27FC236}">
                <a16:creationId xmlns:a16="http://schemas.microsoft.com/office/drawing/2014/main" id="{89BC3F6D-9EA9-2CA2-DE29-9AE5BB125DF1}"/>
              </a:ext>
            </a:extLst>
          </p:cNvPr>
          <p:cNvSpPr/>
          <p:nvPr/>
        </p:nvSpPr>
        <p:spPr>
          <a:xfrm>
            <a:off x="8440390" y="1007707"/>
            <a:ext cx="498586" cy="720000"/>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700"/>
          </a:p>
        </p:txBody>
      </p:sp>
      <p:sp>
        <p:nvSpPr>
          <p:cNvPr id="9" name="TekstSylinder 184">
            <a:extLst>
              <a:ext uri="{FF2B5EF4-FFF2-40B4-BE49-F238E27FC236}">
                <a16:creationId xmlns:a16="http://schemas.microsoft.com/office/drawing/2014/main" id="{B6F28C47-AB54-0793-CC98-E50989B18AE8}"/>
              </a:ext>
            </a:extLst>
          </p:cNvPr>
          <p:cNvSpPr txBox="1"/>
          <p:nvPr/>
        </p:nvSpPr>
        <p:spPr>
          <a:xfrm>
            <a:off x="8422544" y="1038301"/>
            <a:ext cx="544610" cy="430118"/>
          </a:xfrm>
          <a:prstGeom prst="rect">
            <a:avLst/>
          </a:prstGeom>
          <a:noFill/>
        </p:spPr>
        <p:txBody>
          <a:bodyPr wrap="square" rtlCol="0">
            <a:spAutoFit/>
          </a:bodyPr>
          <a:lstStyle/>
          <a:p>
            <a:pPr algn="ctr">
              <a:lnSpc>
                <a:spcPts val="900"/>
              </a:lnSpc>
            </a:pPr>
            <a:r>
              <a:rPr lang="nb-NO" sz="700" dirty="0">
                <a:latin typeface="Arial" charset="0"/>
                <a:ea typeface="Arial" charset="0"/>
                <a:cs typeface="Arial" charset="0"/>
              </a:rPr>
              <a:t>Campus</a:t>
            </a:r>
          </a:p>
          <a:p>
            <a:pPr algn="ctr">
              <a:lnSpc>
                <a:spcPts val="900"/>
              </a:lnSpc>
            </a:pPr>
            <a:r>
              <a:rPr lang="nb-NO" sz="700" dirty="0" err="1">
                <a:latin typeface="Arial" charset="0"/>
                <a:ea typeface="Arial" charset="0"/>
                <a:cs typeface="Arial" charset="0"/>
              </a:rPr>
              <a:t>Develop</a:t>
            </a:r>
            <a:r>
              <a:rPr lang="nb-NO" sz="700" dirty="0">
                <a:latin typeface="Arial" charset="0"/>
                <a:ea typeface="Arial" charset="0"/>
                <a:cs typeface="Arial" charset="0"/>
              </a:rPr>
              <a:t>-ment</a:t>
            </a:r>
            <a:endParaRPr lang="nb-NO" sz="700" u="sng" dirty="0">
              <a:latin typeface="Arial" charset="0"/>
              <a:ea typeface="Arial" charset="0"/>
              <a:cs typeface="Arial" charset="0"/>
            </a:endParaRPr>
          </a:p>
        </p:txBody>
      </p:sp>
    </p:spTree>
    <p:extLst>
      <p:ext uri="{BB962C8B-B14F-4D97-AF65-F5344CB8AC3E}">
        <p14:creationId xmlns:p14="http://schemas.microsoft.com/office/powerpoint/2010/main" val="1192312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1" y="273846"/>
            <a:ext cx="7886700" cy="994172"/>
          </a:xfrm>
        </p:spPr>
        <p:txBody>
          <a:bodyPr>
            <a:normAutofit/>
          </a:bodyPr>
          <a:lstStyle/>
          <a:p>
            <a:r>
              <a:rPr lang="nb-NO" sz="2700"/>
              <a:t>NTNU </a:t>
            </a:r>
            <a:r>
              <a:rPr lang="nb-NO" sz="2700" err="1"/>
              <a:t>develops</a:t>
            </a:r>
            <a:r>
              <a:rPr lang="nb-NO" sz="2700"/>
              <a:t> campus</a:t>
            </a:r>
          </a:p>
        </p:txBody>
      </p:sp>
      <p:sp>
        <p:nvSpPr>
          <p:cNvPr id="3" name="Plassholder for innhold 2"/>
          <p:cNvSpPr>
            <a:spLocks noGrp="1"/>
          </p:cNvSpPr>
          <p:nvPr>
            <p:ph idx="1"/>
          </p:nvPr>
        </p:nvSpPr>
        <p:spPr>
          <a:xfrm>
            <a:off x="457201" y="1125232"/>
            <a:ext cx="5152189" cy="3394472"/>
          </a:xfrm>
        </p:spPr>
        <p:txBody>
          <a:bodyPr>
            <a:normAutofit fontScale="85000" lnSpcReduction="20000"/>
          </a:bodyPr>
          <a:lstStyle/>
          <a:p>
            <a:pPr marL="0" indent="0">
              <a:buNone/>
            </a:pPr>
            <a:r>
              <a:rPr lang="nb-NO"/>
              <a:t>Better </a:t>
            </a:r>
            <a:r>
              <a:rPr lang="nb-NO" err="1"/>
              <a:t>able</a:t>
            </a:r>
            <a:r>
              <a:rPr lang="nb-NO"/>
              <a:t> to </a:t>
            </a:r>
            <a:r>
              <a:rPr lang="nb-NO" err="1"/>
              <a:t>solve</a:t>
            </a:r>
            <a:r>
              <a:rPr lang="nb-NO"/>
              <a:t> </a:t>
            </a:r>
            <a:r>
              <a:rPr lang="nb-NO" err="1"/>
              <a:t>complex</a:t>
            </a:r>
            <a:r>
              <a:rPr lang="nb-NO"/>
              <a:t> </a:t>
            </a:r>
            <a:r>
              <a:rPr lang="nb-NO" err="1"/>
              <a:t>societal</a:t>
            </a:r>
            <a:r>
              <a:rPr lang="nb-NO"/>
              <a:t> </a:t>
            </a:r>
            <a:r>
              <a:rPr lang="nb-NO" err="1"/>
              <a:t>challenges</a:t>
            </a:r>
            <a:endParaRPr lang="nb-NO"/>
          </a:p>
          <a:p>
            <a:pPr marL="0" indent="0">
              <a:buNone/>
            </a:pPr>
            <a:endParaRPr lang="nb-NO" sz="1100"/>
          </a:p>
          <a:p>
            <a:pPr marL="0" indent="0">
              <a:buNone/>
            </a:pPr>
            <a:r>
              <a:rPr lang="nb-NO"/>
              <a:t>Relevant </a:t>
            </a:r>
            <a:r>
              <a:rPr lang="nb-NO" err="1"/>
              <a:t>candidates</a:t>
            </a:r>
            <a:r>
              <a:rPr lang="nb-NO"/>
              <a:t> </a:t>
            </a:r>
            <a:r>
              <a:rPr lang="nb-NO" err="1"/>
              <a:t>with</a:t>
            </a:r>
            <a:r>
              <a:rPr lang="nb-NO"/>
              <a:t> </a:t>
            </a:r>
            <a:r>
              <a:rPr lang="nb-NO" err="1"/>
              <a:t>interdisciplinary</a:t>
            </a:r>
            <a:r>
              <a:rPr lang="nb-NO"/>
              <a:t> </a:t>
            </a:r>
            <a:r>
              <a:rPr lang="nb-NO" err="1"/>
              <a:t>competence</a:t>
            </a:r>
            <a:endParaRPr lang="nb-NO"/>
          </a:p>
          <a:p>
            <a:pPr marL="0" indent="0">
              <a:buNone/>
            </a:pPr>
            <a:endParaRPr lang="nb-NO" sz="1100"/>
          </a:p>
          <a:p>
            <a:pPr marL="0" indent="0">
              <a:buNone/>
            </a:pPr>
            <a:r>
              <a:rPr lang="nb-NO" err="1"/>
              <a:t>Increased</a:t>
            </a:r>
            <a:r>
              <a:rPr lang="nb-NO"/>
              <a:t> </a:t>
            </a:r>
            <a:r>
              <a:rPr lang="nb-NO" err="1"/>
              <a:t>value</a:t>
            </a:r>
            <a:r>
              <a:rPr lang="nb-NO"/>
              <a:t> </a:t>
            </a:r>
            <a:r>
              <a:rPr lang="nb-NO" err="1"/>
              <a:t>creation</a:t>
            </a:r>
            <a:endParaRPr lang="nb-NO"/>
          </a:p>
          <a:p>
            <a:pPr marL="0" indent="0">
              <a:buNone/>
            </a:pPr>
            <a:endParaRPr lang="nb-NO" sz="1200"/>
          </a:p>
          <a:p>
            <a:pPr marL="0" indent="0">
              <a:buNone/>
            </a:pPr>
            <a:r>
              <a:rPr lang="nb-NO" err="1"/>
              <a:t>Role</a:t>
            </a:r>
            <a:r>
              <a:rPr lang="nb-NO"/>
              <a:t> </a:t>
            </a:r>
            <a:r>
              <a:rPr lang="nb-NO" err="1"/>
              <a:t>model</a:t>
            </a:r>
            <a:r>
              <a:rPr lang="nb-NO"/>
              <a:t> for </a:t>
            </a:r>
            <a:r>
              <a:rPr lang="nb-NO" err="1"/>
              <a:t>environment</a:t>
            </a:r>
            <a:r>
              <a:rPr lang="nb-NO"/>
              <a:t> and </a:t>
            </a:r>
            <a:r>
              <a:rPr lang="nb-NO" err="1"/>
              <a:t>sustainability</a:t>
            </a:r>
            <a:endParaRPr lang="nb-NO"/>
          </a:p>
          <a:p>
            <a:pPr marL="0" indent="0">
              <a:buNone/>
            </a:pPr>
            <a:endParaRPr lang="nb-NO" sz="1200"/>
          </a:p>
          <a:p>
            <a:pPr marL="0" indent="0">
              <a:buNone/>
            </a:pPr>
            <a:r>
              <a:rPr lang="nb-NO"/>
              <a:t>Model for </a:t>
            </a:r>
            <a:r>
              <a:rPr lang="nb-NO" err="1"/>
              <a:t>public</a:t>
            </a:r>
            <a:r>
              <a:rPr lang="nb-NO"/>
              <a:t> </a:t>
            </a:r>
            <a:r>
              <a:rPr lang="nb-NO" err="1"/>
              <a:t>development</a:t>
            </a:r>
            <a:r>
              <a:rPr lang="nb-NO"/>
              <a:t> in Norway – innovative and </a:t>
            </a:r>
            <a:r>
              <a:rPr lang="nb-NO" err="1"/>
              <a:t>on</a:t>
            </a:r>
            <a:r>
              <a:rPr lang="nb-NO"/>
              <a:t> </a:t>
            </a:r>
            <a:r>
              <a:rPr lang="nb-NO" err="1"/>
              <a:t>the</a:t>
            </a:r>
            <a:r>
              <a:rPr lang="nb-NO"/>
              <a:t> </a:t>
            </a:r>
            <a:r>
              <a:rPr lang="nb-NO" err="1"/>
              <a:t>forefront</a:t>
            </a:r>
            <a:endParaRPr lang="nb-NO"/>
          </a:p>
        </p:txBody>
      </p:sp>
      <p:pic>
        <p:nvPicPr>
          <p:cNvPr id="4" name="Bilde 3"/>
          <p:cNvPicPr>
            <a:picLocks noChangeAspect="1"/>
          </p:cNvPicPr>
          <p:nvPr/>
        </p:nvPicPr>
        <p:blipFill rotWithShape="1">
          <a:blip r:embed="rId2"/>
          <a:srcRect l="15556" r="40285"/>
          <a:stretch/>
        </p:blipFill>
        <p:spPr>
          <a:xfrm>
            <a:off x="5710990" y="88070"/>
            <a:ext cx="3352800" cy="4979563"/>
          </a:xfrm>
          <a:prstGeom prst="rect">
            <a:avLst/>
          </a:prstGeom>
        </p:spPr>
      </p:pic>
    </p:spTree>
    <p:extLst>
      <p:ext uri="{BB962C8B-B14F-4D97-AF65-F5344CB8AC3E}">
        <p14:creationId xmlns:p14="http://schemas.microsoft.com/office/powerpoint/2010/main" val="177356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49572" y="599080"/>
            <a:ext cx="3445576" cy="697424"/>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x-none" sz="2700" b="1">
                <a:solidFill>
                  <a:prstClr val="black"/>
                </a:solidFill>
              </a:rPr>
              <a:t>Key figure</a:t>
            </a:r>
            <a:r>
              <a:rPr lang="nb-NO" sz="2700" b="1">
                <a:solidFill>
                  <a:prstClr val="black"/>
                </a:solidFill>
              </a:rPr>
              <a:t>s</a:t>
            </a:r>
            <a:endParaRPr lang="x-none" sz="2700" b="1">
              <a:solidFill>
                <a:prstClr val="black"/>
              </a:solidFill>
            </a:endParaRPr>
          </a:p>
        </p:txBody>
      </p:sp>
      <p:sp>
        <p:nvSpPr>
          <p:cNvPr id="5" name="Rectangle 5"/>
          <p:cNvSpPr txBox="1">
            <a:spLocks noChangeArrowheads="1"/>
          </p:cNvSpPr>
          <p:nvPr/>
        </p:nvSpPr>
        <p:spPr>
          <a:xfrm>
            <a:off x="308966" y="1324163"/>
            <a:ext cx="6335314" cy="2794134"/>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defRPr b="0" i="0"/>
            </a:pPr>
            <a:r>
              <a:rPr lang="x-none" sz="1950" dirty="0"/>
              <a:t>8 faculties, 55 departments and NTNU University Museum </a:t>
            </a:r>
            <a:endParaRPr lang="x-none" sz="1950" dirty="0">
              <a:solidFill>
                <a:prstClr val="black"/>
              </a:solidFill>
            </a:endParaRPr>
          </a:p>
          <a:p>
            <a:pPr>
              <a:defRPr b="0" i="0"/>
            </a:pPr>
            <a:r>
              <a:rPr lang="nb-NO" sz="1950" dirty="0"/>
              <a:t>8051</a:t>
            </a:r>
            <a:r>
              <a:rPr lang="x-none" sz="1950" dirty="0"/>
              <a:t> </a:t>
            </a:r>
            <a:r>
              <a:rPr lang="nb-NO" sz="1950" dirty="0"/>
              <a:t>person-</a:t>
            </a:r>
            <a:r>
              <a:rPr lang="nb-NO" sz="1950" dirty="0" err="1"/>
              <a:t>years</a:t>
            </a:r>
            <a:r>
              <a:rPr lang="nb-NO" sz="1950" dirty="0"/>
              <a:t> (2022)</a:t>
            </a:r>
            <a:endParaRPr lang="x-none" sz="1950" dirty="0"/>
          </a:p>
          <a:p>
            <a:pPr>
              <a:defRPr b="0" i="0"/>
            </a:pPr>
            <a:r>
              <a:rPr lang="nb-NO" sz="1950" dirty="0"/>
              <a:t>43 422 </a:t>
            </a:r>
            <a:r>
              <a:rPr lang="nb-NO" sz="1950" dirty="0" err="1"/>
              <a:t>registered</a:t>
            </a:r>
            <a:r>
              <a:rPr lang="nb-NO" sz="1950" dirty="0"/>
              <a:t> </a:t>
            </a:r>
            <a:r>
              <a:rPr lang="x-none" sz="1950" dirty="0"/>
              <a:t>students</a:t>
            </a:r>
            <a:r>
              <a:rPr lang="nb-NO" sz="1950" dirty="0"/>
              <a:t> (2022)</a:t>
            </a:r>
            <a:endParaRPr lang="x-none" sz="1950" dirty="0"/>
          </a:p>
          <a:p>
            <a:pPr>
              <a:defRPr b="0" i="0"/>
            </a:pPr>
            <a:r>
              <a:rPr lang="nb-NO" sz="1950" dirty="0"/>
              <a:t>8333</a:t>
            </a:r>
            <a:r>
              <a:rPr lang="x-none" sz="1950" dirty="0"/>
              <a:t> completed bachelor’s and master’s degrees</a:t>
            </a:r>
            <a:r>
              <a:rPr lang="nb-NO" sz="1950" dirty="0"/>
              <a:t> (2022)</a:t>
            </a:r>
            <a:r>
              <a:rPr lang="x-none" sz="1950" dirty="0"/>
              <a:t> </a:t>
            </a:r>
            <a:endParaRPr lang="nb-NO" sz="1950" dirty="0"/>
          </a:p>
          <a:p>
            <a:pPr>
              <a:defRPr b="0" i="0"/>
            </a:pPr>
            <a:r>
              <a:rPr lang="nb-NO" sz="1950" dirty="0"/>
              <a:t>399 </a:t>
            </a:r>
            <a:r>
              <a:rPr lang="x-none" sz="1950" dirty="0"/>
              <a:t>doctoral degrees</a:t>
            </a:r>
            <a:r>
              <a:rPr lang="nb-NO" sz="1950" dirty="0"/>
              <a:t> (2022)</a:t>
            </a:r>
            <a:endParaRPr lang="x-none" sz="1950" dirty="0"/>
          </a:p>
          <a:p>
            <a:pPr>
              <a:defRPr b="0" i="0"/>
            </a:pPr>
            <a:r>
              <a:rPr lang="nb-NO" sz="1950" dirty="0" err="1"/>
              <a:t>Owned</a:t>
            </a:r>
            <a:r>
              <a:rPr lang="nb-NO" sz="1950" dirty="0"/>
              <a:t> or </a:t>
            </a:r>
            <a:r>
              <a:rPr lang="nb-NO" sz="1950" dirty="0" err="1"/>
              <a:t>rented</a:t>
            </a:r>
            <a:r>
              <a:rPr lang="nb-NO" sz="1950" dirty="0"/>
              <a:t> </a:t>
            </a:r>
            <a:r>
              <a:rPr lang="nb-NO" sz="1950" dirty="0" err="1"/>
              <a:t>facilities</a:t>
            </a:r>
            <a:r>
              <a:rPr lang="nb-NO" sz="1950" dirty="0"/>
              <a:t> 734 000 m</a:t>
            </a:r>
            <a:r>
              <a:rPr lang="nb-NO" sz="1950" baseline="30000" dirty="0"/>
              <a:t>2</a:t>
            </a:r>
            <a:endParaRPr lang="nb-NO" sz="1950" dirty="0"/>
          </a:p>
        </p:txBody>
      </p:sp>
      <p:pic>
        <p:nvPicPr>
          <p:cNvPr id="6" name="Bilde 5" descr="hb_nordlys.jpg"/>
          <p:cNvPicPr>
            <a:picLocks noChangeAspect="1"/>
          </p:cNvPicPr>
          <p:nvPr/>
        </p:nvPicPr>
        <p:blipFill>
          <a:blip r:embed="rId2">
            <a:extLst>
              <a:ext uri="{28A0092B-C50C-407E-A947-70E740481C1C}">
                <a14:useLocalDpi xmlns:a14="http://schemas.microsoft.com/office/drawing/2010/main" val="0"/>
              </a:ext>
            </a:extLst>
          </a:blip>
          <a:stretch/>
        </p:blipFill>
        <p:spPr>
          <a:xfrm>
            <a:off x="6888319" y="0"/>
            <a:ext cx="2255682" cy="5143500"/>
          </a:xfrm>
          <a:prstGeom prst="rect">
            <a:avLst/>
          </a:prstGeom>
        </p:spPr>
      </p:pic>
    </p:spTree>
    <p:extLst>
      <p:ext uri="{BB962C8B-B14F-4D97-AF65-F5344CB8AC3E}">
        <p14:creationId xmlns:p14="http://schemas.microsoft.com/office/powerpoint/2010/main" val="185576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49572" y="599080"/>
            <a:ext cx="3445576" cy="697424"/>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latin typeface="Arial" charset="0"/>
                <a:ea typeface="ＭＳ Ｐゴシック" charset="0"/>
              </a:defRPr>
            </a:lvl6pPr>
            <a:lvl7pPr marL="914400" algn="l" rtl="0" eaLnBrk="0" fontAlgn="base" hangingPunct="0">
              <a:spcBef>
                <a:spcPct val="0"/>
              </a:spcBef>
              <a:spcAft>
                <a:spcPct val="0"/>
              </a:spcAft>
              <a:defRPr sz="4400">
                <a:solidFill>
                  <a:schemeClr val="tx2"/>
                </a:solidFill>
                <a:latin typeface="Arial" charset="0"/>
                <a:ea typeface="ＭＳ Ｐゴシック" charset="0"/>
              </a:defRPr>
            </a:lvl7pPr>
            <a:lvl8pPr marL="1371600" algn="l" rtl="0" eaLnBrk="0" fontAlgn="base" hangingPunct="0">
              <a:spcBef>
                <a:spcPct val="0"/>
              </a:spcBef>
              <a:spcAft>
                <a:spcPct val="0"/>
              </a:spcAft>
              <a:defRPr sz="4400">
                <a:solidFill>
                  <a:schemeClr val="tx2"/>
                </a:solidFill>
                <a:latin typeface="Arial" charset="0"/>
                <a:ea typeface="ＭＳ Ｐゴシック" charset="0"/>
              </a:defRPr>
            </a:lvl8pPr>
            <a:lvl9pPr marL="1828800" algn="l" rtl="0" eaLnBrk="0" fontAlgn="base" hangingPunct="0">
              <a:spcBef>
                <a:spcPct val="0"/>
              </a:spcBef>
              <a:spcAft>
                <a:spcPct val="0"/>
              </a:spcAft>
              <a:defRPr sz="4400">
                <a:solidFill>
                  <a:schemeClr val="tx2"/>
                </a:solidFill>
                <a:latin typeface="Arial" charset="0"/>
                <a:ea typeface="ＭＳ Ｐゴシック" charset="0"/>
              </a:defRPr>
            </a:lvl9pPr>
          </a:lstStyle>
          <a:p>
            <a:pPr>
              <a:defRPr b="0" i="0"/>
            </a:pPr>
            <a:r>
              <a:rPr lang="x-none" sz="2700" b="1">
                <a:solidFill>
                  <a:prstClr val="black"/>
                </a:solidFill>
              </a:rPr>
              <a:t>Key figure</a:t>
            </a:r>
            <a:r>
              <a:rPr lang="nb-NO" sz="2700" b="1">
                <a:solidFill>
                  <a:prstClr val="black"/>
                </a:solidFill>
              </a:rPr>
              <a:t>s</a:t>
            </a:r>
            <a:endParaRPr lang="x-none" sz="2700" b="1">
              <a:solidFill>
                <a:prstClr val="black"/>
              </a:solidFill>
            </a:endParaRPr>
          </a:p>
        </p:txBody>
      </p:sp>
      <p:sp>
        <p:nvSpPr>
          <p:cNvPr id="5" name="Rectangle 5"/>
          <p:cNvSpPr txBox="1">
            <a:spLocks noChangeArrowheads="1"/>
          </p:cNvSpPr>
          <p:nvPr/>
        </p:nvSpPr>
        <p:spPr>
          <a:xfrm>
            <a:off x="308966" y="1324163"/>
            <a:ext cx="6335314" cy="2794134"/>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562100" indent="-228600" algn="l" rtl="0" eaLnBrk="0" fontAlgn="base" hangingPunct="0">
              <a:spcBef>
                <a:spcPct val="20000"/>
              </a:spcBef>
              <a:spcAft>
                <a:spcPct val="0"/>
              </a:spcAft>
              <a:buChar char="–"/>
              <a:defRPr sz="1600">
                <a:solidFill>
                  <a:schemeClr val="tx1"/>
                </a:solidFill>
                <a:latin typeface="+mn-lt"/>
                <a:ea typeface="+mn-ea"/>
              </a:defRPr>
            </a:lvl4pPr>
            <a:lvl5pPr marL="1981200" indent="-228600" algn="l" rtl="0" eaLnBrk="0" fontAlgn="base" hangingPunct="0">
              <a:spcBef>
                <a:spcPct val="20000"/>
              </a:spcBef>
              <a:spcAft>
                <a:spcPct val="0"/>
              </a:spcAft>
              <a:buChar char="•"/>
              <a:defRPr sz="1600">
                <a:solidFill>
                  <a:schemeClr val="tx1"/>
                </a:solidFill>
                <a:latin typeface="+mn-lt"/>
                <a:ea typeface="+mn-ea"/>
              </a:defRPr>
            </a:lvl5pPr>
            <a:lvl6pPr marL="2438400" indent="-228600" algn="l" rtl="0" eaLnBrk="0" fontAlgn="base" hangingPunct="0">
              <a:spcBef>
                <a:spcPct val="20000"/>
              </a:spcBef>
              <a:spcAft>
                <a:spcPct val="0"/>
              </a:spcAft>
              <a:buChar char="•"/>
              <a:defRPr sz="1600">
                <a:solidFill>
                  <a:schemeClr val="tx1"/>
                </a:solidFill>
                <a:latin typeface="+mn-lt"/>
                <a:ea typeface="+mn-ea"/>
              </a:defRPr>
            </a:lvl6pPr>
            <a:lvl7pPr marL="2895600" indent="-228600" algn="l" rtl="0" eaLnBrk="0" fontAlgn="base" hangingPunct="0">
              <a:spcBef>
                <a:spcPct val="20000"/>
              </a:spcBef>
              <a:spcAft>
                <a:spcPct val="0"/>
              </a:spcAft>
              <a:buChar char="•"/>
              <a:defRPr sz="1600">
                <a:solidFill>
                  <a:schemeClr val="tx1"/>
                </a:solidFill>
                <a:latin typeface="+mn-lt"/>
                <a:ea typeface="+mn-ea"/>
              </a:defRPr>
            </a:lvl7pPr>
            <a:lvl8pPr marL="3352800" indent="-228600" algn="l" rtl="0" eaLnBrk="0" fontAlgn="base" hangingPunct="0">
              <a:spcBef>
                <a:spcPct val="20000"/>
              </a:spcBef>
              <a:spcAft>
                <a:spcPct val="0"/>
              </a:spcAft>
              <a:buChar char="•"/>
              <a:defRPr sz="1600">
                <a:solidFill>
                  <a:schemeClr val="tx1"/>
                </a:solidFill>
                <a:latin typeface="+mn-lt"/>
                <a:ea typeface="+mn-ea"/>
              </a:defRPr>
            </a:lvl8pPr>
            <a:lvl9pPr marL="3810000" indent="-228600" algn="l" rtl="0" eaLnBrk="0" fontAlgn="base" hangingPunct="0">
              <a:spcBef>
                <a:spcPct val="20000"/>
              </a:spcBef>
              <a:spcAft>
                <a:spcPct val="0"/>
              </a:spcAft>
              <a:buChar char="•"/>
              <a:defRPr sz="1600">
                <a:solidFill>
                  <a:schemeClr val="tx1"/>
                </a:solidFill>
                <a:latin typeface="+mn-lt"/>
                <a:ea typeface="+mn-ea"/>
              </a:defRPr>
            </a:lvl9pPr>
          </a:lstStyle>
          <a:p>
            <a:pPr>
              <a:defRPr b="0" i="0"/>
            </a:pPr>
            <a:r>
              <a:rPr lang="nb-NO" sz="1950" dirty="0" err="1"/>
              <a:t>Annual</a:t>
            </a:r>
            <a:r>
              <a:rPr lang="nb-NO" sz="1950" dirty="0"/>
              <a:t> </a:t>
            </a:r>
            <a:r>
              <a:rPr lang="nb-NO" sz="1950" dirty="0" err="1"/>
              <a:t>budget</a:t>
            </a:r>
            <a:r>
              <a:rPr lang="nb-NO" sz="1950" dirty="0"/>
              <a:t>: 10,5 billion NOK</a:t>
            </a:r>
            <a:br>
              <a:rPr lang="nb-NO" sz="1950" dirty="0"/>
            </a:br>
            <a:r>
              <a:rPr lang="nb-NO" sz="1950" dirty="0" err="1"/>
              <a:t>of</a:t>
            </a:r>
            <a:r>
              <a:rPr lang="nb-NO" sz="1950" dirty="0"/>
              <a:t> </a:t>
            </a:r>
            <a:r>
              <a:rPr lang="nb-NO" sz="1950" dirty="0" err="1"/>
              <a:t>which</a:t>
            </a:r>
            <a:r>
              <a:rPr lang="nb-NO" sz="1950" dirty="0"/>
              <a:t> 2,6 billion from </a:t>
            </a:r>
            <a:r>
              <a:rPr lang="nb-NO" sz="1950" dirty="0" err="1"/>
              <a:t>external</a:t>
            </a:r>
            <a:r>
              <a:rPr lang="nb-NO" sz="1950" dirty="0"/>
              <a:t> </a:t>
            </a:r>
            <a:r>
              <a:rPr lang="nb-NO" sz="1950" dirty="0" err="1"/>
              <a:t>sources</a:t>
            </a:r>
            <a:endParaRPr lang="nb-NO" sz="1950" dirty="0"/>
          </a:p>
          <a:p>
            <a:pPr>
              <a:defRPr b="0" i="0"/>
            </a:pPr>
            <a:endParaRPr lang="x-none" sz="1950" dirty="0"/>
          </a:p>
          <a:p>
            <a:pPr>
              <a:defRPr b="0" i="0"/>
            </a:pPr>
            <a:r>
              <a:rPr lang="nb-NO" sz="1950" dirty="0" err="1"/>
              <a:t>Owned</a:t>
            </a:r>
            <a:r>
              <a:rPr lang="nb-NO" sz="1950" dirty="0"/>
              <a:t> or </a:t>
            </a:r>
            <a:r>
              <a:rPr lang="nb-NO" sz="1950" dirty="0" err="1"/>
              <a:t>rented</a:t>
            </a:r>
            <a:r>
              <a:rPr lang="nb-NO" sz="1950" dirty="0"/>
              <a:t> </a:t>
            </a:r>
            <a:r>
              <a:rPr lang="nb-NO" sz="1950" dirty="0" err="1"/>
              <a:t>facilities</a:t>
            </a:r>
            <a:r>
              <a:rPr lang="nb-NO" sz="1950" dirty="0"/>
              <a:t> 734 000 m</a:t>
            </a:r>
            <a:r>
              <a:rPr lang="nb-NO" sz="1950" baseline="30000" dirty="0"/>
              <a:t>2</a:t>
            </a:r>
            <a:endParaRPr lang="nb-NO" sz="1950" dirty="0"/>
          </a:p>
        </p:txBody>
      </p:sp>
      <p:pic>
        <p:nvPicPr>
          <p:cNvPr id="6" name="Bilde 5" descr="hb_nordlys.jpg"/>
          <p:cNvPicPr>
            <a:picLocks noChangeAspect="1"/>
          </p:cNvPicPr>
          <p:nvPr/>
        </p:nvPicPr>
        <p:blipFill>
          <a:blip r:embed="rId2">
            <a:extLst>
              <a:ext uri="{28A0092B-C50C-407E-A947-70E740481C1C}">
                <a14:useLocalDpi xmlns:a14="http://schemas.microsoft.com/office/drawing/2010/main" val="0"/>
              </a:ext>
            </a:extLst>
          </a:blip>
          <a:stretch/>
        </p:blipFill>
        <p:spPr>
          <a:xfrm>
            <a:off x="6888319" y="0"/>
            <a:ext cx="2255682" cy="5143500"/>
          </a:xfrm>
          <a:prstGeom prst="rect">
            <a:avLst/>
          </a:prstGeom>
        </p:spPr>
      </p:pic>
    </p:spTree>
    <p:extLst>
      <p:ext uri="{BB962C8B-B14F-4D97-AF65-F5344CB8AC3E}">
        <p14:creationId xmlns:p14="http://schemas.microsoft.com/office/powerpoint/2010/main" val="193767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99200" y="224158"/>
            <a:ext cx="4200272" cy="626994"/>
          </a:xfrm>
        </p:spPr>
        <p:txBody>
          <a:bodyPr>
            <a:normAutofit/>
          </a:bodyPr>
          <a:lstStyle/>
          <a:p>
            <a:pPr>
              <a:defRPr b="0" i="0"/>
            </a:pPr>
            <a:r>
              <a:rPr lang="x-none" sz="2700"/>
              <a:t>Programmes of study</a:t>
            </a:r>
          </a:p>
        </p:txBody>
      </p:sp>
      <p:sp>
        <p:nvSpPr>
          <p:cNvPr id="3" name="Plassholder for innhold 2"/>
          <p:cNvSpPr>
            <a:spLocks noGrp="1"/>
          </p:cNvSpPr>
          <p:nvPr>
            <p:ph idx="1"/>
          </p:nvPr>
        </p:nvSpPr>
        <p:spPr>
          <a:xfrm>
            <a:off x="199200" y="808817"/>
            <a:ext cx="5287201" cy="3886054"/>
          </a:xfrm>
        </p:spPr>
        <p:txBody>
          <a:bodyPr vert="horz" lIns="68580" tIns="34290" rIns="68580" bIns="34290" rtlCol="0" anchor="t">
            <a:noAutofit/>
          </a:bodyPr>
          <a:lstStyle/>
          <a:p>
            <a:pPr marL="170974" indent="-170974">
              <a:defRPr b="0" i="0"/>
            </a:pPr>
            <a:r>
              <a:rPr lang="nb-NO" sz="1725" dirty="0"/>
              <a:t>399 </a:t>
            </a:r>
            <a:r>
              <a:rPr lang="x-none" sz="1725" dirty="0"/>
              <a:t>programmes of study</a:t>
            </a:r>
            <a:r>
              <a:rPr lang="nb-NO" sz="1725" dirty="0"/>
              <a:t> (2022)</a:t>
            </a:r>
            <a:r>
              <a:rPr lang="x-none" sz="1725" dirty="0"/>
              <a:t>, as well as continuing and further education</a:t>
            </a:r>
            <a:endParaRPr lang="en-US" dirty="0"/>
          </a:p>
          <a:p>
            <a:pPr marL="170974" indent="-170974">
              <a:defRPr b="0" i="0"/>
            </a:pPr>
            <a:r>
              <a:rPr lang="x-none" sz="1725" dirty="0"/>
              <a:t>Main responsibility for higher education in technology in Norway, and largest in engineering, teacher education and architecture</a:t>
            </a:r>
            <a:endParaRPr lang="nb-NO" sz="1725" dirty="0"/>
          </a:p>
          <a:p>
            <a:pPr marL="170974" indent="-170974">
              <a:defRPr b="0" i="0"/>
            </a:pPr>
            <a:r>
              <a:rPr lang="x-none" sz="1725" dirty="0"/>
              <a:t>Aims to be a national hub in programmes of professional study </a:t>
            </a:r>
            <a:endParaRPr lang="nb-NO" sz="1725" dirty="0"/>
          </a:p>
          <a:p>
            <a:pPr marL="0" indent="0">
              <a:buNone/>
              <a:defRPr b="0" i="0"/>
            </a:pPr>
            <a:endParaRPr lang="x-none" sz="1725" dirty="0"/>
          </a:p>
          <a:p>
            <a:pPr marL="0" indent="0">
              <a:buNone/>
              <a:defRPr b="0" i="0"/>
            </a:pPr>
            <a:r>
              <a:rPr lang="x-none" sz="1800" u="sng" dirty="0">
                <a:solidFill>
                  <a:prstClr val="black"/>
                </a:solidFill>
              </a:rPr>
              <a:t>Graduate</a:t>
            </a:r>
            <a:r>
              <a:rPr lang="nb-NO" sz="1800" u="sng" dirty="0">
                <a:solidFill>
                  <a:prstClr val="black"/>
                </a:solidFill>
              </a:rPr>
              <a:t>s</a:t>
            </a:r>
            <a:r>
              <a:rPr lang="x-none" sz="1800" u="sng" dirty="0">
                <a:solidFill>
                  <a:prstClr val="black"/>
                </a:solidFill>
              </a:rPr>
              <a:t>:</a:t>
            </a:r>
            <a:endParaRPr lang="nb-NO" sz="1800" u="sng" dirty="0">
              <a:solidFill>
                <a:prstClr val="black"/>
              </a:solidFill>
            </a:endParaRPr>
          </a:p>
          <a:p>
            <a:pPr>
              <a:defRPr b="0" i="0"/>
            </a:pPr>
            <a:r>
              <a:rPr lang="nb-NO" sz="1500" dirty="0"/>
              <a:t>8333</a:t>
            </a:r>
            <a:r>
              <a:rPr lang="x-none" sz="1500" dirty="0"/>
              <a:t> completed bachelor’s and master’s degrees</a:t>
            </a:r>
            <a:r>
              <a:rPr lang="nb-NO" sz="1500" dirty="0"/>
              <a:t> (2022)</a:t>
            </a:r>
          </a:p>
          <a:p>
            <a:pPr>
              <a:defRPr b="0" i="0"/>
            </a:pPr>
            <a:r>
              <a:rPr lang="nb-NO" sz="1500" dirty="0"/>
              <a:t>4062 </a:t>
            </a:r>
            <a:r>
              <a:rPr lang="x-none" sz="1500" dirty="0"/>
              <a:t>in further education courses with credits, and in experience-based master’s degree programmes(20</a:t>
            </a:r>
            <a:r>
              <a:rPr lang="nb-NO" sz="1500" dirty="0"/>
              <a:t>22</a:t>
            </a:r>
            <a:r>
              <a:rPr lang="x-none" sz="1500" dirty="0"/>
              <a:t>)</a:t>
            </a:r>
            <a:endParaRPr lang="nb-NO" sz="1500" dirty="0"/>
          </a:p>
          <a:p>
            <a:pPr>
              <a:defRPr b="0" i="0"/>
            </a:pPr>
            <a:r>
              <a:rPr lang="nb-NO" sz="1500" dirty="0"/>
              <a:t>399</a:t>
            </a:r>
            <a:r>
              <a:rPr lang="x-none" sz="1500" dirty="0"/>
              <a:t> completed doctoral degrees</a:t>
            </a:r>
            <a:r>
              <a:rPr lang="nb-NO" sz="1500" dirty="0"/>
              <a:t> (2022)</a:t>
            </a:r>
            <a:endParaRPr lang="x-none" sz="1500" dirty="0"/>
          </a:p>
          <a:p>
            <a:pPr marL="170974" indent="-170974">
              <a:defRPr b="0" i="0"/>
            </a:pPr>
            <a:endParaRPr lang="nb-NO" sz="1800" dirty="0"/>
          </a:p>
        </p:txBody>
      </p:sp>
      <p:pic>
        <p:nvPicPr>
          <p:cNvPr id="4" name="Bilde 3" descr="studenter.jpg"/>
          <p:cNvPicPr>
            <a:picLocks noChangeAspect="1"/>
          </p:cNvPicPr>
          <p:nvPr/>
        </p:nvPicPr>
        <p:blipFill>
          <a:blip r:embed="rId3">
            <a:extLst>
              <a:ext uri="{28A0092B-C50C-407E-A947-70E740481C1C}">
                <a14:useLocalDpi xmlns:a14="http://schemas.microsoft.com/office/drawing/2010/main" val="0"/>
              </a:ext>
            </a:extLst>
          </a:blip>
          <a:stretch/>
        </p:blipFill>
        <p:spPr>
          <a:xfrm>
            <a:off x="5561207" y="0"/>
            <a:ext cx="3582793" cy="51435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14898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295738" y="173667"/>
            <a:ext cx="1728371" cy="778159"/>
          </a:xfrm>
        </p:spPr>
        <p:txBody>
          <a:bodyPr>
            <a:normAutofit fontScale="90000"/>
          </a:bodyPr>
          <a:lstStyle/>
          <a:p>
            <a:pPr>
              <a:defRPr/>
            </a:pPr>
            <a:r>
              <a:rPr lang="nb-NO" sz="3000" dirty="0">
                <a:latin typeface="Arial MT Bold"/>
              </a:rPr>
              <a:t>Students</a:t>
            </a:r>
            <a:r>
              <a:rPr lang="nb-NO" sz="4950" dirty="0">
                <a:latin typeface="Arial MT Bold"/>
              </a:rPr>
              <a:t> </a:t>
            </a:r>
            <a:br>
              <a:rPr lang="nb-NO" sz="4950" dirty="0">
                <a:latin typeface="Arial MT Bold" charset="0"/>
              </a:rPr>
            </a:br>
            <a:r>
              <a:rPr lang="nb-NO" sz="3000" dirty="0">
                <a:latin typeface="Arial MT Bold"/>
              </a:rPr>
              <a:t>2021</a:t>
            </a:r>
            <a:endParaRPr lang="nb-NO" sz="3000" dirty="0"/>
          </a:p>
        </p:txBody>
      </p:sp>
      <p:sp>
        <p:nvSpPr>
          <p:cNvPr id="5" name="TekstSylinder 4"/>
          <p:cNvSpPr txBox="1"/>
          <p:nvPr/>
        </p:nvSpPr>
        <p:spPr>
          <a:xfrm>
            <a:off x="2037925" y="273846"/>
            <a:ext cx="1946367" cy="1061829"/>
          </a:xfrm>
          <a:prstGeom prst="rect">
            <a:avLst/>
          </a:prstGeom>
          <a:noFill/>
        </p:spPr>
        <p:txBody>
          <a:bodyPr wrap="none" rtlCol="0" anchor="t">
            <a:spAutoFit/>
          </a:bodyPr>
          <a:lstStyle/>
          <a:p>
            <a:r>
              <a:rPr lang="nb-NO" sz="1350" dirty="0">
                <a:solidFill>
                  <a:prstClr val="black"/>
                </a:solidFill>
              </a:rPr>
              <a:t>44 200 students:</a:t>
            </a:r>
          </a:p>
          <a:p>
            <a:pPr lvl="1">
              <a:buFont typeface="Courier New" panose="02070309020205020404" pitchFamily="49" charset="0"/>
              <a:buChar char="o"/>
            </a:pPr>
            <a:r>
              <a:rPr lang="nb-NO" sz="1200" dirty="0"/>
              <a:t> Trondheim: 85 %</a:t>
            </a:r>
            <a:endParaRPr lang="nb-NO" sz="1200" dirty="0">
              <a:cs typeface="Arial"/>
            </a:endParaRPr>
          </a:p>
          <a:p>
            <a:pPr lvl="1">
              <a:buFont typeface="Courier New" panose="02070309020205020404" pitchFamily="49" charset="0"/>
              <a:buChar char="o"/>
            </a:pPr>
            <a:r>
              <a:rPr lang="nb-NO" sz="1200" dirty="0"/>
              <a:t> Gjøvik:        9 %</a:t>
            </a:r>
            <a:endParaRPr lang="nb-NO" sz="1200" dirty="0">
              <a:cs typeface="Arial"/>
            </a:endParaRPr>
          </a:p>
          <a:p>
            <a:pPr lvl="1">
              <a:buFont typeface="Courier New" panose="02070309020205020404" pitchFamily="49" charset="0"/>
              <a:buChar char="o"/>
            </a:pPr>
            <a:r>
              <a:rPr lang="nb-NO" sz="1200" dirty="0">
                <a:solidFill>
                  <a:prstClr val="black"/>
                </a:solidFill>
              </a:rPr>
              <a:t> Ålesund:       6 %</a:t>
            </a:r>
          </a:p>
          <a:p>
            <a:endParaRPr lang="nb-NO" sz="1350" dirty="0"/>
          </a:p>
        </p:txBody>
      </p:sp>
      <p:sp>
        <p:nvSpPr>
          <p:cNvPr id="6" name="TekstSylinder 5"/>
          <p:cNvSpPr txBox="1"/>
          <p:nvPr/>
        </p:nvSpPr>
        <p:spPr>
          <a:xfrm>
            <a:off x="4126230" y="273845"/>
            <a:ext cx="1882567" cy="923330"/>
          </a:xfrm>
          <a:prstGeom prst="rect">
            <a:avLst/>
          </a:prstGeom>
          <a:noFill/>
        </p:spPr>
        <p:txBody>
          <a:bodyPr wrap="none" rtlCol="0">
            <a:spAutoFit/>
          </a:bodyPr>
          <a:lstStyle/>
          <a:p>
            <a:pPr marL="214313" indent="-214313">
              <a:buFont typeface="Arial" panose="020B0604020202020204" pitchFamily="34" charset="0"/>
              <a:buChar char="•"/>
              <a:defRPr b="0" i="0"/>
            </a:pPr>
            <a:r>
              <a:rPr lang="x-none" sz="1350" dirty="0">
                <a:solidFill>
                  <a:prstClr val="black"/>
                </a:solidFill>
              </a:rPr>
              <a:t>Just over half are </a:t>
            </a:r>
            <a:br>
              <a:rPr lang="nb-NO" sz="1350" dirty="0">
                <a:solidFill>
                  <a:prstClr val="black"/>
                </a:solidFill>
              </a:rPr>
            </a:br>
            <a:r>
              <a:rPr lang="x-none" sz="1350" dirty="0">
                <a:solidFill>
                  <a:prstClr val="black"/>
                </a:solidFill>
              </a:rPr>
              <a:t>women</a:t>
            </a:r>
            <a:endParaRPr lang="nb-NO" sz="1350" dirty="0">
              <a:solidFill>
                <a:prstClr val="black"/>
              </a:solidFill>
            </a:endParaRPr>
          </a:p>
          <a:p>
            <a:pPr marL="214313" indent="-214313">
              <a:buFont typeface="Arial" panose="020B0604020202020204" pitchFamily="34" charset="0"/>
              <a:buChar char="•"/>
              <a:defRPr b="0" i="0"/>
            </a:pPr>
            <a:r>
              <a:rPr lang="nb-NO" sz="1350" dirty="0">
                <a:solidFill>
                  <a:prstClr val="black"/>
                </a:solidFill>
              </a:rPr>
              <a:t>8 </a:t>
            </a:r>
            <a:r>
              <a:rPr lang="x-none" sz="1350" dirty="0">
                <a:solidFill>
                  <a:prstClr val="black"/>
                </a:solidFill>
              </a:rPr>
              <a:t>% international, </a:t>
            </a:r>
            <a:br>
              <a:rPr lang="nb-NO" sz="1350" dirty="0">
                <a:solidFill>
                  <a:prstClr val="black"/>
                </a:solidFill>
              </a:rPr>
            </a:br>
            <a:r>
              <a:rPr lang="x-none" sz="1350" dirty="0">
                <a:solidFill>
                  <a:prstClr val="black"/>
                </a:solidFill>
              </a:rPr>
              <a:t>from</a:t>
            </a:r>
            <a:r>
              <a:rPr lang="nb-NO" sz="1350" dirty="0">
                <a:solidFill>
                  <a:prstClr val="black"/>
                </a:solidFill>
              </a:rPr>
              <a:t> 121 </a:t>
            </a:r>
            <a:r>
              <a:rPr lang="x-none" sz="1350" dirty="0">
                <a:solidFill>
                  <a:prstClr val="black"/>
                </a:solidFill>
              </a:rPr>
              <a:t>countries </a:t>
            </a:r>
          </a:p>
        </p:txBody>
      </p:sp>
      <p:sp>
        <p:nvSpPr>
          <p:cNvPr id="7" name="TekstSylinder 6"/>
          <p:cNvSpPr txBox="1"/>
          <p:nvPr/>
        </p:nvSpPr>
        <p:spPr>
          <a:xfrm>
            <a:off x="6072326" y="260275"/>
            <a:ext cx="2812308" cy="923330"/>
          </a:xfrm>
          <a:prstGeom prst="rect">
            <a:avLst/>
          </a:prstGeom>
          <a:noFill/>
        </p:spPr>
        <p:txBody>
          <a:bodyPr wrap="none" rtlCol="0" anchor="t">
            <a:spAutoFit/>
          </a:bodyPr>
          <a:lstStyle/>
          <a:p>
            <a:pPr marL="214313" indent="-214313">
              <a:buFont typeface="Arial" panose="020B0604020202020204" pitchFamily="34" charset="0"/>
              <a:buChar char="•"/>
              <a:defRPr b="0" i="0"/>
            </a:pPr>
            <a:r>
              <a:rPr lang="x-none" sz="1350"/>
              <a:t>Most first-priority applicants</a:t>
            </a:r>
            <a:r>
              <a:rPr lang="nb-NO" sz="1350"/>
              <a:t> </a:t>
            </a:r>
            <a:br>
              <a:rPr lang="nb-NO" sz="1350">
                <a:solidFill>
                  <a:prstClr val="black"/>
                </a:solidFill>
              </a:rPr>
            </a:br>
            <a:r>
              <a:rPr lang="nb-NO" sz="1350"/>
              <a:t>in Norway, 25 500 in 2021 (SO)</a:t>
            </a:r>
          </a:p>
          <a:p>
            <a:pPr marL="214313" indent="-214313">
              <a:buFont typeface="Arial" panose="020B0604020202020204" pitchFamily="34" charset="0"/>
              <a:buChar char="•"/>
              <a:defRPr b="0" i="0"/>
            </a:pPr>
            <a:r>
              <a:rPr lang="x-none" sz="1350"/>
              <a:t>The university that recruits </a:t>
            </a:r>
            <a:br>
              <a:rPr lang="nb-NO" sz="1350"/>
            </a:br>
            <a:r>
              <a:rPr lang="x-none" sz="1350"/>
              <a:t>most nationally </a:t>
            </a:r>
            <a:endParaRPr lang="nb-NO" sz="1350"/>
          </a:p>
        </p:txBody>
      </p:sp>
      <p:sp>
        <p:nvSpPr>
          <p:cNvPr id="15" name="TekstSylinder 14"/>
          <p:cNvSpPr txBox="1"/>
          <p:nvPr/>
        </p:nvSpPr>
        <p:spPr>
          <a:xfrm>
            <a:off x="2198330" y="1239645"/>
            <a:ext cx="4053769" cy="369332"/>
          </a:xfrm>
          <a:prstGeom prst="rect">
            <a:avLst/>
          </a:prstGeom>
          <a:noFill/>
        </p:spPr>
        <p:txBody>
          <a:bodyPr wrap="square" rtlCol="0">
            <a:spAutoFit/>
          </a:bodyPr>
          <a:lstStyle/>
          <a:p>
            <a:r>
              <a:rPr lang="nb-NO"/>
              <a:t>The </a:t>
            </a:r>
            <a:r>
              <a:rPr lang="nb-NO" err="1"/>
              <a:t>seven</a:t>
            </a:r>
            <a:r>
              <a:rPr lang="nb-NO"/>
              <a:t> </a:t>
            </a:r>
            <a:r>
              <a:rPr lang="nb-NO" err="1"/>
              <a:t>largest</a:t>
            </a:r>
            <a:r>
              <a:rPr lang="nb-NO"/>
              <a:t> </a:t>
            </a:r>
            <a:r>
              <a:rPr lang="nb-NO" err="1"/>
              <a:t>education</a:t>
            </a:r>
            <a:r>
              <a:rPr lang="nb-NO"/>
              <a:t> areas</a:t>
            </a:r>
          </a:p>
        </p:txBody>
      </p:sp>
      <p:graphicFrame>
        <p:nvGraphicFramePr>
          <p:cNvPr id="10" name="Content Placeholder 9"/>
          <p:cNvGraphicFramePr>
            <a:graphicFrameLocks noGrp="1"/>
          </p:cNvGraphicFramePr>
          <p:nvPr>
            <p:ph idx="1"/>
          </p:nvPr>
        </p:nvGraphicFramePr>
        <p:xfrm>
          <a:off x="839755" y="1585894"/>
          <a:ext cx="7675595" cy="30468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C41DF6F-59A1-478B-AB68-6509071089EF}"/>
              </a:ext>
            </a:extLst>
          </p:cNvPr>
          <p:cNvGraphicFramePr>
            <a:graphicFrameLocks/>
          </p:cNvGraphicFramePr>
          <p:nvPr>
            <p:extLst>
              <p:ext uri="{D42A27DB-BD31-4B8C-83A1-F6EECF244321}">
                <p14:modId xmlns:p14="http://schemas.microsoft.com/office/powerpoint/2010/main" val="2428921035"/>
              </p:ext>
            </p:extLst>
          </p:nvPr>
        </p:nvGraphicFramePr>
        <p:xfrm>
          <a:off x="1613504" y="1714634"/>
          <a:ext cx="5610225"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69659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15382" y="307714"/>
            <a:ext cx="7886700" cy="558437"/>
          </a:xfrm>
        </p:spPr>
        <p:txBody>
          <a:bodyPr>
            <a:normAutofit fontScale="90000"/>
          </a:bodyPr>
          <a:lstStyle/>
          <a:p>
            <a:r>
              <a:rPr lang="nb-NO" sz="2700" dirty="0"/>
              <a:t>Students at </a:t>
            </a:r>
            <a:r>
              <a:rPr lang="nb-NO" sz="2700" dirty="0" err="1"/>
              <a:t>the</a:t>
            </a:r>
            <a:r>
              <a:rPr lang="nb-NO" sz="2700" dirty="0"/>
              <a:t> </a:t>
            </a:r>
            <a:r>
              <a:rPr lang="nb-NO" sz="2700" dirty="0" err="1"/>
              <a:t>faculties</a:t>
            </a:r>
            <a:r>
              <a:rPr lang="nb-NO" sz="2700" dirty="0"/>
              <a:t> i 2021 – men and </a:t>
            </a:r>
            <a:r>
              <a:rPr lang="nb-NO" sz="2700" dirty="0" err="1"/>
              <a:t>women</a:t>
            </a:r>
            <a:endParaRPr lang="nb-NO" sz="2700" dirty="0"/>
          </a:p>
        </p:txBody>
      </p:sp>
      <p:graphicFrame>
        <p:nvGraphicFramePr>
          <p:cNvPr id="4" name="Chart 3">
            <a:extLst>
              <a:ext uri="{FF2B5EF4-FFF2-40B4-BE49-F238E27FC236}">
                <a16:creationId xmlns:a16="http://schemas.microsoft.com/office/drawing/2014/main" id="{E3F5BC7A-B03C-4015-979A-824FBA07B8C4}"/>
              </a:ext>
            </a:extLst>
          </p:cNvPr>
          <p:cNvGraphicFramePr>
            <a:graphicFrameLocks/>
          </p:cNvGraphicFramePr>
          <p:nvPr>
            <p:extLst>
              <p:ext uri="{D42A27DB-BD31-4B8C-83A1-F6EECF244321}">
                <p14:modId xmlns:p14="http://schemas.microsoft.com/office/powerpoint/2010/main" val="217295670"/>
              </p:ext>
            </p:extLst>
          </p:nvPr>
        </p:nvGraphicFramePr>
        <p:xfrm>
          <a:off x="691035" y="1104900"/>
          <a:ext cx="6840549" cy="3460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607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1274" y="204070"/>
            <a:ext cx="7628126" cy="685005"/>
          </a:xfrm>
        </p:spPr>
        <p:txBody>
          <a:bodyPr>
            <a:normAutofit fontScale="90000"/>
          </a:bodyPr>
          <a:lstStyle/>
          <a:p>
            <a:r>
              <a:rPr lang="nb-NO" sz="2700" dirty="0"/>
              <a:t>Students at </a:t>
            </a:r>
            <a:r>
              <a:rPr lang="nb-NO" sz="2700" dirty="0" err="1"/>
              <a:t>the</a:t>
            </a:r>
            <a:r>
              <a:rPr lang="nb-NO" sz="2700" dirty="0"/>
              <a:t> </a:t>
            </a:r>
            <a:r>
              <a:rPr lang="nb-NO" sz="2700" dirty="0" err="1"/>
              <a:t>faculties</a:t>
            </a:r>
            <a:r>
              <a:rPr lang="nb-NO" sz="2700" dirty="0"/>
              <a:t> in 2021 – </a:t>
            </a:r>
            <a:r>
              <a:rPr lang="nb-NO" sz="2700" dirty="0" err="1"/>
              <a:t>international</a:t>
            </a:r>
            <a:endParaRPr lang="nb-NO" sz="1500" dirty="0"/>
          </a:p>
        </p:txBody>
      </p:sp>
      <p:graphicFrame>
        <p:nvGraphicFramePr>
          <p:cNvPr id="12" name="Table 11"/>
          <p:cNvGraphicFramePr>
            <a:graphicFrameLocks noGrp="1"/>
          </p:cNvGraphicFramePr>
          <p:nvPr>
            <p:extLst>
              <p:ext uri="{D42A27DB-BD31-4B8C-83A1-F6EECF244321}">
                <p14:modId xmlns:p14="http://schemas.microsoft.com/office/powerpoint/2010/main" val="908711583"/>
              </p:ext>
            </p:extLst>
          </p:nvPr>
        </p:nvGraphicFramePr>
        <p:xfrm>
          <a:off x="302669" y="815603"/>
          <a:ext cx="8072523" cy="278130"/>
        </p:xfrm>
        <a:graphic>
          <a:graphicData uri="http://schemas.openxmlformats.org/drawingml/2006/table">
            <a:tbl>
              <a:tblPr firstRow="1" bandRow="1">
                <a:tableStyleId>{5C22544A-7EE6-4342-B048-85BDC9FD1C3A}</a:tableStyleId>
              </a:tblPr>
              <a:tblGrid>
                <a:gridCol w="896947">
                  <a:extLst>
                    <a:ext uri="{9D8B030D-6E8A-4147-A177-3AD203B41FA5}">
                      <a16:colId xmlns:a16="http://schemas.microsoft.com/office/drawing/2014/main" val="1193654564"/>
                    </a:ext>
                  </a:extLst>
                </a:gridCol>
                <a:gridCol w="696871">
                  <a:extLst>
                    <a:ext uri="{9D8B030D-6E8A-4147-A177-3AD203B41FA5}">
                      <a16:colId xmlns:a16="http://schemas.microsoft.com/office/drawing/2014/main" val="296298002"/>
                    </a:ext>
                  </a:extLst>
                </a:gridCol>
                <a:gridCol w="1057435">
                  <a:extLst>
                    <a:ext uri="{9D8B030D-6E8A-4147-A177-3AD203B41FA5}">
                      <a16:colId xmlns:a16="http://schemas.microsoft.com/office/drawing/2014/main" val="970549849"/>
                    </a:ext>
                  </a:extLst>
                </a:gridCol>
                <a:gridCol w="936535">
                  <a:extLst>
                    <a:ext uri="{9D8B030D-6E8A-4147-A177-3AD203B41FA5}">
                      <a16:colId xmlns:a16="http://schemas.microsoft.com/office/drawing/2014/main" val="3468862564"/>
                    </a:ext>
                  </a:extLst>
                </a:gridCol>
                <a:gridCol w="896947">
                  <a:extLst>
                    <a:ext uri="{9D8B030D-6E8A-4147-A177-3AD203B41FA5}">
                      <a16:colId xmlns:a16="http://schemas.microsoft.com/office/drawing/2014/main" val="2179587790"/>
                    </a:ext>
                  </a:extLst>
                </a:gridCol>
                <a:gridCol w="936538">
                  <a:extLst>
                    <a:ext uri="{9D8B030D-6E8A-4147-A177-3AD203B41FA5}">
                      <a16:colId xmlns:a16="http://schemas.microsoft.com/office/drawing/2014/main" val="3421563461"/>
                    </a:ext>
                  </a:extLst>
                </a:gridCol>
                <a:gridCol w="1019122">
                  <a:extLst>
                    <a:ext uri="{9D8B030D-6E8A-4147-A177-3AD203B41FA5}">
                      <a16:colId xmlns:a16="http://schemas.microsoft.com/office/drawing/2014/main" val="545656791"/>
                    </a:ext>
                  </a:extLst>
                </a:gridCol>
                <a:gridCol w="911846">
                  <a:extLst>
                    <a:ext uri="{9D8B030D-6E8A-4147-A177-3AD203B41FA5}">
                      <a16:colId xmlns:a16="http://schemas.microsoft.com/office/drawing/2014/main" val="3489021655"/>
                    </a:ext>
                  </a:extLst>
                </a:gridCol>
                <a:gridCol w="720282">
                  <a:extLst>
                    <a:ext uri="{9D8B030D-6E8A-4147-A177-3AD203B41FA5}">
                      <a16:colId xmlns:a16="http://schemas.microsoft.com/office/drawing/2014/main" val="18086717"/>
                    </a:ext>
                  </a:extLst>
                </a:gridCol>
              </a:tblGrid>
              <a:tr h="278130">
                <a:tc>
                  <a:txBody>
                    <a:bodyPr/>
                    <a:lstStyle/>
                    <a:p>
                      <a:pPr algn="ctr" fontAlgn="b"/>
                      <a:r>
                        <a:rPr lang="nb-NO" sz="1400" b="0" i="0" u="none" strike="noStrike" err="1">
                          <a:solidFill>
                            <a:srgbClr val="000000"/>
                          </a:solidFill>
                          <a:effectLst/>
                          <a:latin typeface="Calibri" panose="020F0502020204030204" pitchFamily="34" charset="0"/>
                        </a:rPr>
                        <a:t>Shares</a:t>
                      </a:r>
                      <a:endParaRPr lang="nb-NO" sz="1400" b="0" i="0" u="none" strike="noStrike">
                        <a:solidFill>
                          <a:srgbClr val="000000"/>
                        </a:solidFill>
                        <a:effectLst/>
                        <a:latin typeface="Calibri" panose="020F0502020204030204" pitchFamily="34" charset="0"/>
                      </a:endParaRPr>
                    </a:p>
                  </a:txBody>
                  <a:tcPr marL="4082" marR="4082" marT="4082" marB="0" anchor="ctr"/>
                </a:tc>
                <a:tc>
                  <a:txBody>
                    <a:bodyPr/>
                    <a:lstStyle/>
                    <a:p>
                      <a:pPr algn="ctr" fontAlgn="b"/>
                      <a:r>
                        <a:rPr lang="nb-NO" sz="1400" b="0" i="0" u="none" strike="noStrike" dirty="0">
                          <a:solidFill>
                            <a:srgbClr val="000000"/>
                          </a:solidFill>
                          <a:effectLst/>
                          <a:latin typeface="Calibri" panose="020F0502020204030204" pitchFamily="34" charset="0"/>
                        </a:rPr>
                        <a:t>16.8 %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13.0 %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6.6 %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13.6 %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5.4 %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9.9 %</a:t>
                      </a:r>
                    </a:p>
                  </a:txBody>
                  <a:tcPr marL="9525" marR="9525" marT="9525" marB="0" anchor="b"/>
                </a:tc>
                <a:tc>
                  <a:txBody>
                    <a:bodyPr/>
                    <a:lstStyle/>
                    <a:p>
                      <a:pPr algn="ctr" fontAlgn="b"/>
                      <a:r>
                        <a:rPr lang="nb-NO" sz="1400" b="0" i="0" u="none" strike="noStrike" dirty="0">
                          <a:solidFill>
                            <a:srgbClr val="000000"/>
                          </a:solidFill>
                          <a:effectLst/>
                          <a:latin typeface="Calibri" panose="020F0502020204030204" pitchFamily="34" charset="0"/>
                        </a:rPr>
                        <a:t>3.4 %</a:t>
                      </a:r>
                    </a:p>
                  </a:txBody>
                  <a:tcPr marL="9525" marR="9525" marT="9525" marB="0" anchor="b"/>
                </a:tc>
                <a:tc>
                  <a:txBody>
                    <a:bodyPr/>
                    <a:lstStyle/>
                    <a:p>
                      <a:pPr algn="ctr" fontAlgn="b"/>
                      <a:r>
                        <a:rPr lang="nb-NO" sz="1400" b="0" i="0" u="none" strike="noStrike">
                          <a:solidFill>
                            <a:srgbClr val="000000"/>
                          </a:solidFill>
                          <a:effectLst/>
                          <a:latin typeface="Calibri" panose="020F0502020204030204" pitchFamily="34" charset="0"/>
                        </a:rPr>
                        <a:t>5.8 </a:t>
                      </a:r>
                      <a:r>
                        <a:rPr lang="nb-NO" sz="1400" b="0" i="0" u="none" strike="noStrike" dirty="0">
                          <a:solidFill>
                            <a:srgbClr val="000000"/>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2574915522"/>
                  </a:ext>
                </a:extLst>
              </a:tr>
            </a:tbl>
          </a:graphicData>
        </a:graphic>
      </p:graphicFrame>
      <p:graphicFrame>
        <p:nvGraphicFramePr>
          <p:cNvPr id="5" name="Chart 4">
            <a:extLst>
              <a:ext uri="{FF2B5EF4-FFF2-40B4-BE49-F238E27FC236}">
                <a16:creationId xmlns:a16="http://schemas.microsoft.com/office/drawing/2014/main" id="{DB99D5AD-00E4-40D0-8FBD-A23079E14CD0}"/>
              </a:ext>
            </a:extLst>
          </p:cNvPr>
          <p:cNvGraphicFramePr>
            <a:graphicFrameLocks/>
          </p:cNvGraphicFramePr>
          <p:nvPr>
            <p:extLst>
              <p:ext uri="{D42A27DB-BD31-4B8C-83A1-F6EECF244321}">
                <p14:modId xmlns:p14="http://schemas.microsoft.com/office/powerpoint/2010/main" val="859852219"/>
              </p:ext>
            </p:extLst>
          </p:nvPr>
        </p:nvGraphicFramePr>
        <p:xfrm>
          <a:off x="684325" y="1200150"/>
          <a:ext cx="7690867" cy="3430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50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19251" y="276436"/>
            <a:ext cx="8629350" cy="994172"/>
          </a:xfrm>
        </p:spPr>
        <p:txBody>
          <a:bodyPr>
            <a:normAutofit/>
          </a:bodyPr>
          <a:lstStyle/>
          <a:p>
            <a:r>
              <a:rPr lang="nb-NO" sz="2700"/>
              <a:t>Total full-time </a:t>
            </a:r>
            <a:r>
              <a:rPr lang="nb-NO" sz="2700" err="1"/>
              <a:t>equivalents</a:t>
            </a:r>
            <a:r>
              <a:rPr lang="nb-NO" sz="2700"/>
              <a:t> (</a:t>
            </a:r>
            <a:r>
              <a:rPr lang="nb-NO" sz="2700" err="1"/>
              <a:t>FTEs</a:t>
            </a:r>
            <a:r>
              <a:rPr lang="nb-NO" sz="2700"/>
              <a:t>) in 2020: 7761</a:t>
            </a:r>
            <a:br>
              <a:rPr lang="nb-NO" sz="2700"/>
            </a:br>
            <a:endParaRPr lang="nb-NO" sz="2700"/>
          </a:p>
        </p:txBody>
      </p:sp>
      <p:sp>
        <p:nvSpPr>
          <p:cNvPr id="6" name="TekstSylinder 5"/>
          <p:cNvSpPr txBox="1"/>
          <p:nvPr/>
        </p:nvSpPr>
        <p:spPr>
          <a:xfrm>
            <a:off x="310784" y="830435"/>
            <a:ext cx="7411153" cy="507831"/>
          </a:xfrm>
          <a:prstGeom prst="rect">
            <a:avLst/>
          </a:prstGeom>
          <a:noFill/>
        </p:spPr>
        <p:txBody>
          <a:bodyPr wrap="square" rtlCol="0" anchor="t">
            <a:spAutoFit/>
          </a:bodyPr>
          <a:lstStyle/>
          <a:p>
            <a:r>
              <a:rPr lang="nb-NO" sz="1350" err="1"/>
              <a:t>Two</a:t>
            </a:r>
            <a:r>
              <a:rPr lang="nb-NO" sz="1350"/>
              <a:t> </a:t>
            </a:r>
            <a:r>
              <a:rPr lang="nb-NO" sz="1350" err="1"/>
              <a:t>out</a:t>
            </a:r>
            <a:r>
              <a:rPr lang="nb-NO" sz="1350"/>
              <a:t> </a:t>
            </a:r>
            <a:r>
              <a:rPr lang="nb-NO" sz="1350" err="1"/>
              <a:t>of</a:t>
            </a:r>
            <a:r>
              <a:rPr lang="nb-NO" sz="1350"/>
              <a:t> </a:t>
            </a:r>
            <a:r>
              <a:rPr lang="nb-NO" sz="1350" err="1"/>
              <a:t>three</a:t>
            </a:r>
            <a:r>
              <a:rPr lang="nb-NO" sz="1350"/>
              <a:t> (5057) </a:t>
            </a:r>
            <a:r>
              <a:rPr lang="nb-NO" sz="1350" err="1"/>
              <a:t>work</a:t>
            </a:r>
            <a:r>
              <a:rPr lang="nb-NO" sz="1350"/>
              <a:t> </a:t>
            </a:r>
            <a:r>
              <a:rPr lang="nb-NO" sz="1350" err="1"/>
              <a:t>with</a:t>
            </a:r>
            <a:r>
              <a:rPr lang="nb-NO" sz="1350"/>
              <a:t> </a:t>
            </a:r>
            <a:r>
              <a:rPr lang="nb-NO" sz="1350" err="1"/>
              <a:t>teaching</a:t>
            </a:r>
            <a:r>
              <a:rPr lang="nb-NO" sz="1350"/>
              <a:t>, </a:t>
            </a:r>
            <a:r>
              <a:rPr lang="nb-NO" sz="1350" err="1"/>
              <a:t>research</a:t>
            </a:r>
            <a:r>
              <a:rPr lang="nb-NO" sz="1350"/>
              <a:t> and </a:t>
            </a:r>
            <a:r>
              <a:rPr lang="nb-NO" sz="1350" err="1"/>
              <a:t>dissemination</a:t>
            </a:r>
            <a:r>
              <a:rPr lang="nb-NO" sz="1350"/>
              <a:t> (</a:t>
            </a:r>
            <a:r>
              <a:rPr lang="nb-NO" sz="1350" err="1"/>
              <a:t>academic</a:t>
            </a:r>
            <a:r>
              <a:rPr lang="nb-NO" sz="1350"/>
              <a:t> </a:t>
            </a:r>
            <a:r>
              <a:rPr lang="nb-NO" sz="1350" err="1"/>
              <a:t>positions</a:t>
            </a:r>
            <a:r>
              <a:rPr lang="nb-NO" sz="1350"/>
              <a:t>), </a:t>
            </a:r>
          </a:p>
          <a:p>
            <a:r>
              <a:rPr lang="nb-NO" sz="1350" err="1"/>
              <a:t>of</a:t>
            </a:r>
            <a:r>
              <a:rPr lang="nb-NO" sz="1350"/>
              <a:t> </a:t>
            </a:r>
            <a:r>
              <a:rPr lang="nb-NO" sz="1350" err="1"/>
              <a:t>which</a:t>
            </a:r>
            <a:r>
              <a:rPr lang="nb-NO" sz="1350"/>
              <a:t> more </a:t>
            </a:r>
            <a:r>
              <a:rPr lang="nb-NO" sz="1350" err="1"/>
              <a:t>than</a:t>
            </a:r>
            <a:r>
              <a:rPr lang="nb-NO" sz="1350"/>
              <a:t> 42 per cent </a:t>
            </a:r>
            <a:r>
              <a:rPr lang="nb-NO" sz="1350" err="1"/>
              <a:t>are</a:t>
            </a:r>
            <a:r>
              <a:rPr lang="nb-NO" sz="1350"/>
              <a:t> </a:t>
            </a:r>
            <a:r>
              <a:rPr lang="nb-NO" sz="1350" err="1"/>
              <a:t>women</a:t>
            </a:r>
            <a:r>
              <a:rPr lang="nb-NO" sz="1350"/>
              <a:t> and </a:t>
            </a:r>
            <a:r>
              <a:rPr lang="nb-NO" sz="1350" err="1"/>
              <a:t>approx</a:t>
            </a:r>
            <a:r>
              <a:rPr lang="nb-NO" sz="1350"/>
              <a:t>. 35 per cent </a:t>
            </a:r>
            <a:r>
              <a:rPr lang="nb-NO" sz="1350" err="1"/>
              <a:t>are</a:t>
            </a:r>
            <a:r>
              <a:rPr lang="nb-NO" sz="1350"/>
              <a:t> </a:t>
            </a:r>
            <a:r>
              <a:rPr lang="nb-NO" sz="1350" err="1"/>
              <a:t>international</a:t>
            </a:r>
            <a:endParaRPr lang="nb-NO" sz="1350"/>
          </a:p>
        </p:txBody>
      </p:sp>
      <p:graphicFrame>
        <p:nvGraphicFramePr>
          <p:cNvPr id="5" name="Diagram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833130241"/>
              </p:ext>
            </p:extLst>
          </p:nvPr>
        </p:nvGraphicFramePr>
        <p:xfrm>
          <a:off x="3118648" y="1392793"/>
          <a:ext cx="5381199" cy="3409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744471"/>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2050</Words>
  <Application>Microsoft Office PowerPoint</Application>
  <PresentationFormat>Skjermfremvisning (16:9)</PresentationFormat>
  <Paragraphs>333</Paragraphs>
  <Slides>21</Slides>
  <Notes>13</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Arial</vt:lpstr>
      <vt:lpstr>Arial MT Bold</vt:lpstr>
      <vt:lpstr>Arial Narrow</vt:lpstr>
      <vt:lpstr>Calibri</vt:lpstr>
      <vt:lpstr>Courier New</vt:lpstr>
      <vt:lpstr>Office-tema</vt:lpstr>
      <vt:lpstr>SHORT INTRO</vt:lpstr>
      <vt:lpstr>PowerPoint-presentasjon</vt:lpstr>
      <vt:lpstr>PowerPoint-presentasjon</vt:lpstr>
      <vt:lpstr>PowerPoint-presentasjon</vt:lpstr>
      <vt:lpstr>Programmes of study</vt:lpstr>
      <vt:lpstr>Students  2021</vt:lpstr>
      <vt:lpstr>Students at the faculties i 2021 – men and women</vt:lpstr>
      <vt:lpstr>Students at the faculties in 2021 – international</vt:lpstr>
      <vt:lpstr>Total full-time equivalents (FTEs) in 2020: 7761 </vt:lpstr>
      <vt:lpstr>NTNU’s percentage of the sector in 2017</vt:lpstr>
      <vt:lpstr>NTNU will actively contribute to achieve  the UN Sustainability Development Goals</vt:lpstr>
      <vt:lpstr>Research</vt:lpstr>
      <vt:lpstr>PowerPoint-presentasjon</vt:lpstr>
      <vt:lpstr>Innovation and commercialization</vt:lpstr>
      <vt:lpstr>Collaboration with the working world</vt:lpstr>
      <vt:lpstr>and </vt:lpstr>
      <vt:lpstr>PowerPoint-presentasjon</vt:lpstr>
      <vt:lpstr>PowerPoint-presentasjon</vt:lpstr>
      <vt:lpstr>PowerPoint-presentasjon</vt:lpstr>
      <vt:lpstr>PowerPoint-presentasjon</vt:lpstr>
      <vt:lpstr>NTNU develops campus</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Siv Ingrid Eriksen</cp:lastModifiedBy>
  <cp:revision>9</cp:revision>
  <dcterms:created xsi:type="dcterms:W3CDTF">2013-06-10T16:56:09Z</dcterms:created>
  <dcterms:modified xsi:type="dcterms:W3CDTF">2023-04-14T10:48:50Z</dcterms:modified>
</cp:coreProperties>
</file>