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heme/theme9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86" r:id="rId9"/>
    <p:sldMasterId id="2147483698" r:id="rId10"/>
    <p:sldMasterId id="2147483723" r:id="rId11"/>
    <p:sldMasterId id="2147483738" r:id="rId12"/>
    <p:sldMasterId id="2147483751" r:id="rId13"/>
    <p:sldMasterId id="2147483765" r:id="rId14"/>
    <p:sldMasterId id="2147483777" r:id="rId15"/>
  </p:sldMasterIdLst>
  <p:notesMasterIdLst>
    <p:notesMasterId r:id="rId65"/>
  </p:notesMasterIdLst>
  <p:sldIdLst>
    <p:sldId id="256" r:id="rId16"/>
    <p:sldId id="3536" r:id="rId17"/>
    <p:sldId id="2147309356" r:id="rId18"/>
    <p:sldId id="2147309357" r:id="rId19"/>
    <p:sldId id="2147309319" r:id="rId20"/>
    <p:sldId id="2147309281" r:id="rId21"/>
    <p:sldId id="2147309361" r:id="rId22"/>
    <p:sldId id="4171" r:id="rId23"/>
    <p:sldId id="5150" r:id="rId24"/>
    <p:sldId id="2147309362" r:id="rId25"/>
    <p:sldId id="2147309299" r:id="rId26"/>
    <p:sldId id="2147309324" r:id="rId27"/>
    <p:sldId id="2147309325" r:id="rId28"/>
    <p:sldId id="2147309352" r:id="rId29"/>
    <p:sldId id="2147309363" r:id="rId30"/>
    <p:sldId id="2147309326" r:id="rId31"/>
    <p:sldId id="2147309327" r:id="rId32"/>
    <p:sldId id="2147309328" r:id="rId33"/>
    <p:sldId id="2147309329" r:id="rId34"/>
    <p:sldId id="2147309330" r:id="rId35"/>
    <p:sldId id="2147309331" r:id="rId36"/>
    <p:sldId id="2147309332" r:id="rId37"/>
    <p:sldId id="2147309311" r:id="rId38"/>
    <p:sldId id="2147309360" r:id="rId39"/>
    <p:sldId id="2147309365" r:id="rId40"/>
    <p:sldId id="277" r:id="rId41"/>
    <p:sldId id="2147309320" r:id="rId42"/>
    <p:sldId id="276" r:id="rId43"/>
    <p:sldId id="2147309345" r:id="rId44"/>
    <p:sldId id="2147309358" r:id="rId45"/>
    <p:sldId id="259" r:id="rId46"/>
    <p:sldId id="2147309368" r:id="rId47"/>
    <p:sldId id="2147309369" r:id="rId48"/>
    <p:sldId id="2147309370" r:id="rId49"/>
    <p:sldId id="2147309355" r:id="rId50"/>
    <p:sldId id="2147309312" r:id="rId51"/>
    <p:sldId id="258" r:id="rId52"/>
    <p:sldId id="2147309359" r:id="rId53"/>
    <p:sldId id="279" r:id="rId54"/>
    <p:sldId id="2147309353" r:id="rId55"/>
    <p:sldId id="2147309366" r:id="rId56"/>
    <p:sldId id="2147309313" r:id="rId57"/>
    <p:sldId id="2147309364" r:id="rId58"/>
    <p:sldId id="2147309305" r:id="rId59"/>
    <p:sldId id="370" r:id="rId60"/>
    <p:sldId id="375" r:id="rId61"/>
    <p:sldId id="366" r:id="rId62"/>
    <p:sldId id="374" r:id="rId63"/>
    <p:sldId id="2147309179" r:id="rId64"/>
  </p:sldIdLst>
  <p:sldSz cx="9144000" cy="5143500" type="screen16x9"/>
  <p:notesSz cx="6797675" cy="9926638"/>
  <p:custDataLst>
    <p:tags r:id="rId66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lkommen og innledning" id="{3E5CF93E-C408-4924-A8BF-81160DFF4A92}">
          <p14:sldIdLst>
            <p14:sldId id="256"/>
            <p14:sldId id="3536"/>
            <p14:sldId id="2147309356"/>
            <p14:sldId id="2147309357"/>
            <p14:sldId id="2147309319"/>
            <p14:sldId id="2147309281"/>
            <p14:sldId id="2147309361"/>
            <p14:sldId id="4171"/>
            <p14:sldId id="5150"/>
            <p14:sldId id="2147309362"/>
            <p14:sldId id="2147309299"/>
            <p14:sldId id="2147309324"/>
            <p14:sldId id="2147309325"/>
            <p14:sldId id="2147309352"/>
            <p14:sldId id="2147309363"/>
            <p14:sldId id="2147309326"/>
            <p14:sldId id="2147309327"/>
            <p14:sldId id="2147309328"/>
            <p14:sldId id="2147309329"/>
            <p14:sldId id="2147309330"/>
            <p14:sldId id="2147309331"/>
            <p14:sldId id="2147309332"/>
            <p14:sldId id="2147309311"/>
            <p14:sldId id="2147309360"/>
          </p14:sldIdLst>
        </p14:section>
        <p14:section name="Godkjennerroller" id="{6AD43536-BE69-41BF-8F43-A79C32FB683C}">
          <p14:sldIdLst>
            <p14:sldId id="2147309365"/>
            <p14:sldId id="277"/>
            <p14:sldId id="2147309320"/>
            <p14:sldId id="276"/>
            <p14:sldId id="2147309345"/>
            <p14:sldId id="2147309358"/>
            <p14:sldId id="259"/>
            <p14:sldId id="2147309368"/>
            <p14:sldId id="2147309369"/>
            <p14:sldId id="2147309370"/>
            <p14:sldId id="2147309355"/>
            <p14:sldId id="2147309312"/>
            <p14:sldId id="258"/>
          </p14:sldIdLst>
        </p14:section>
        <p14:section name="GREG - Tone Aune" id="{31A1C9F8-4ED5-4193-A015-7DB4B7E1831B}">
          <p14:sldIdLst>
            <p14:sldId id="2147309359"/>
            <p14:sldId id="279"/>
            <p14:sldId id="2147309353"/>
          </p14:sldIdLst>
        </p14:section>
        <p14:section name="Opplæring videre" id="{22CF9BE6-12CD-4F31-B546-5E2214DDE1A9}">
          <p14:sldIdLst>
            <p14:sldId id="2147309366"/>
            <p14:sldId id="2147309313"/>
          </p14:sldIdLst>
        </p14:section>
        <p14:section name="Avslutning" id="{621DABA1-1545-4375-8483-1D447714EDF7}">
          <p14:sldIdLst>
            <p14:sldId id="2147309364"/>
            <p14:sldId id="2147309305"/>
            <p14:sldId id="370"/>
            <p14:sldId id="375"/>
            <p14:sldId id="366"/>
            <p14:sldId id="374"/>
            <p14:sldId id="21473091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E9FC4E52-EE62-A9E2-A511-E4ECB00DCE4C}" name="Kristin Kårøy Overvik" initials="KO" userId="S::kristo@ntnu.no::9f32c53a-86e1-4034-b7b9-1fcc4812f6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4"/>
    <a:srgbClr val="E8EDF8"/>
    <a:srgbClr val="D2DDF2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30" d="100"/>
          <a:sy n="230" d="100"/>
        </p:scale>
        <p:origin x="355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6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presProps" Target="presProps.xml"/><Relationship Id="rId7" Type="http://schemas.openxmlformats.org/officeDocument/2006/relationships/customXml" Target="../customXml/item7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8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Master" Target="slideMasters/slideMaster7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36.xml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5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commentAuthors" Target="commentAuthor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18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07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963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17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71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992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9CD87-CB3F-43AD-B570-7AC3017860C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816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DA82D5-02B8-4079-9D1A-0A0654A4C4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14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371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97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48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791bef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791befc7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261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784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8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6a92ddc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96a92ddc8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196a92ddc8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4eeb657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84eeb6579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g184eeb6579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8caa04059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88caa04059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35" name="Google Shape;135;g188caa04059_0_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7cd871321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57cd871321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Her viser vi den overordnede flyten for å inngå en midlertidig kontrakt. -- forklare flyten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Her ser dere at rekvirenten er utenfor toa-løsningen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Kontraktstyper her er følgende: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Oppdragskontrakt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Sensur/veiledning/retting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Bedømmelse av doktorgrad avhandling og disputas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Bedømmelse av kompetanseoprykk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Bedømmelse av søkere til stilling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Studentmentor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Andre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Det er noen unntak hvor behovet starter hos behovshaver kontrakt er sensurkontrakter og eksamensvakter. Da er behovshaver lik rekvirent. Her har vi laget egne interne rutiner….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Timekontrakter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Studentassistent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Vitenskapelig assistent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Undervisning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Alderspensjonist med pensjonistvilkår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Eksamensvakt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Andre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Det er koordinator kontrakt som ser på behovet for å i noen tilfeller opprette en månedslønnskontrakt der hvor det er hensiktsmessig. Det vil forenkle administrasjonsarbeidet. Det er enklere (og mer forutsigbart) for den ansatte, og dere slipper et ekstra kontrolledd.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Typiske kontrakter som kan fungere som månedslønnskontrakter er Eksamensvakt, undervisning, studass og vitenskapelig ansatt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Kostnadsgodkjenner sin oppgaver er vudere og godkjenne kontrakten og den økonomiske rammen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>
                <a:latin typeface="Arial"/>
                <a:ea typeface="Arial"/>
                <a:cs typeface="Arial"/>
                <a:sym typeface="Arial"/>
              </a:rPr>
              <a:t>Kostnadsgodkjenner  kan motta informasjon fra både behovshaver og koordinator kontrakt som må være med i vurderingene. Du har også mulighet til å sende kontrakten i retur dersom det er noe som må endres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Merk i forbindelse med utbetaling: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Kostnadsgodkjenner har ikke noe ansvar i forbindelse med utbetaling av oppdrag. Etter at de har gitt sin budsjettdisponering til en kontrakt kan de følge denne opp ved hjelp av rapporter.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-NO" b="1">
                <a:latin typeface="Arial"/>
                <a:ea typeface="Arial"/>
                <a:cs typeface="Arial"/>
                <a:sym typeface="Arial"/>
              </a:rPr>
              <a:t>Kostnadsgodkjenner har ikke noe ansvar i forbindelse med utbetaling av timelønn og månedslønn. Etter at de har gitt sin budsjettdisponering til en kontrakt kan de følge denne opp ved hjelp av rapporter.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57cd871321_0_2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o-NO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058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582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954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Utenfor BOTT; men lagt til rollen </a:t>
            </a:r>
            <a:r>
              <a:rPr lang="nb-NO" err="1"/>
              <a:t>personalgodkjenner</a:t>
            </a:r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087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113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588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5097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454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Forklaring på noen begreper som brukes i de nye systemene.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84184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VI kan presentere brukerstøtte på NTNU kurs 3??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887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204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0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32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67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8791bef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28791befc7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b-NO" dirty="0"/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3634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738446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94474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527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524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369514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928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03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239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027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04282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8519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tellysbil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29cc102452_0_4"/>
          <p:cNvSpPr txBox="1">
            <a:spLocks noGrp="1"/>
          </p:cNvSpPr>
          <p:nvPr>
            <p:ph type="ctrTitle"/>
          </p:nvPr>
        </p:nvSpPr>
        <p:spPr>
          <a:xfrm>
            <a:off x="368315" y="2008061"/>
            <a:ext cx="7772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29cc102452_0_4"/>
          <p:cNvSpPr txBox="1"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951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29cc102452_0_7"/>
          <p:cNvSpPr txBox="1"/>
          <p:nvPr/>
        </p:nvSpPr>
        <p:spPr>
          <a:xfrm>
            <a:off x="8474800" y="4815935"/>
            <a:ext cx="3420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7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129cc102452_0_7"/>
          <p:cNvSpPr txBox="1">
            <a:spLocks noGrp="1"/>
          </p:cNvSpPr>
          <p:nvPr>
            <p:ph type="title"/>
          </p:nvPr>
        </p:nvSpPr>
        <p:spPr>
          <a:xfrm>
            <a:off x="407505" y="205979"/>
            <a:ext cx="82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29cc102452_0_7"/>
          <p:cNvSpPr txBox="1">
            <a:spLocks noGrp="1"/>
          </p:cNvSpPr>
          <p:nvPr>
            <p:ph type="body" idx="1"/>
          </p:nvPr>
        </p:nvSpPr>
        <p:spPr>
          <a:xfrm>
            <a:off x="407505" y="790161"/>
            <a:ext cx="8229600" cy="380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551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Inndelingsoverskrif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9cc102452_0_1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29cc102452_0_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129cc102452_0_11"/>
          <p:cNvSpPr txBox="1">
            <a:spLocks noGrp="1"/>
          </p:cNvSpPr>
          <p:nvPr>
            <p:ph type="sldNum" idx="12"/>
          </p:nvPr>
        </p:nvSpPr>
        <p:spPr>
          <a:xfrm>
            <a:off x="8241294" y="4815935"/>
            <a:ext cx="4269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37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o innholdsdel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9cc102452_0_15"/>
          <p:cNvSpPr txBox="1">
            <a:spLocks noGrp="1"/>
          </p:cNvSpPr>
          <p:nvPr>
            <p:ph type="title"/>
          </p:nvPr>
        </p:nvSpPr>
        <p:spPr>
          <a:xfrm>
            <a:off x="397566" y="205979"/>
            <a:ext cx="844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29cc102452_0_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g129cc102452_0_1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427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Sammenligning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9cc102452_0_19"/>
          <p:cNvSpPr txBox="1">
            <a:spLocks noGrp="1"/>
          </p:cNvSpPr>
          <p:nvPr>
            <p:ph type="title"/>
          </p:nvPr>
        </p:nvSpPr>
        <p:spPr>
          <a:xfrm>
            <a:off x="397566" y="205979"/>
            <a:ext cx="844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29cc102452_0_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g129cc102452_0_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35" name="Google Shape;35;g129cc102452_0_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g129cc102452_0_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8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Bare tittel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29cc102452_0_25"/>
          <p:cNvSpPr txBox="1">
            <a:spLocks noGrp="1"/>
          </p:cNvSpPr>
          <p:nvPr>
            <p:ph type="title"/>
          </p:nvPr>
        </p:nvSpPr>
        <p:spPr>
          <a:xfrm>
            <a:off x="397566" y="205979"/>
            <a:ext cx="844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570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720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9cc102452_0_28"/>
          <p:cNvSpPr txBox="1">
            <a:spLocks noGrp="1"/>
          </p:cNvSpPr>
          <p:nvPr>
            <p:ph type="title"/>
          </p:nvPr>
        </p:nvSpPr>
        <p:spPr>
          <a:xfrm>
            <a:off x="457200" y="753313"/>
            <a:ext cx="30084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29cc102452_0_2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g129cc102452_0_2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358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Bilde med teks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29cc102452_0_32"/>
          <p:cNvSpPr txBox="1">
            <a:spLocks noGrp="1"/>
          </p:cNvSpPr>
          <p:nvPr>
            <p:ph type="title"/>
          </p:nvPr>
        </p:nvSpPr>
        <p:spPr>
          <a:xfrm>
            <a:off x="1792288" y="3702350"/>
            <a:ext cx="54864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g129cc102452_0_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129cc102452_0_32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433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9cc102452_0_36"/>
          <p:cNvSpPr txBox="1">
            <a:spLocks noGrp="1"/>
          </p:cNvSpPr>
          <p:nvPr>
            <p:ph type="title"/>
          </p:nvPr>
        </p:nvSpPr>
        <p:spPr>
          <a:xfrm>
            <a:off x="397566" y="205979"/>
            <a:ext cx="844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29cc102452_0_36"/>
          <p:cNvSpPr txBox="1">
            <a:spLocks noGrp="1"/>
          </p:cNvSpPr>
          <p:nvPr>
            <p:ph type="body" idx="1"/>
          </p:nvPr>
        </p:nvSpPr>
        <p:spPr>
          <a:xfrm rot="5400000">
            <a:off x="2733251" y="-1517994"/>
            <a:ext cx="3776850" cy="8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66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29cc102452_0_39"/>
          <p:cNvSpPr txBox="1">
            <a:spLocks noGrp="1"/>
          </p:cNvSpPr>
          <p:nvPr>
            <p:ph type="title"/>
          </p:nvPr>
        </p:nvSpPr>
        <p:spPr>
          <a:xfrm rot="5400000">
            <a:off x="5463788" y="2077146"/>
            <a:ext cx="43886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29cc102452_0_39"/>
          <p:cNvSpPr txBox="1">
            <a:spLocks noGrp="1"/>
          </p:cNvSpPr>
          <p:nvPr>
            <p:ph type="body" idx="1"/>
          </p:nvPr>
        </p:nvSpPr>
        <p:spPr>
          <a:xfrm rot="5400000">
            <a:off x="1272788" y="-609609"/>
            <a:ext cx="43886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02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 Grey">
  <p:cSld name="Title Slide 1 Gre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9cc102452_0_74"/>
          <p:cNvSpPr/>
          <p:nvPr/>
        </p:nvSpPr>
        <p:spPr>
          <a:xfrm>
            <a:off x="0" y="0"/>
            <a:ext cx="7071300" cy="32188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29cc102452_0_74"/>
          <p:cNvSpPr/>
          <p:nvPr/>
        </p:nvSpPr>
        <p:spPr>
          <a:xfrm>
            <a:off x="0" y="3218940"/>
            <a:ext cx="7071300" cy="85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29cc102452_0_74"/>
          <p:cNvSpPr/>
          <p:nvPr/>
        </p:nvSpPr>
        <p:spPr>
          <a:xfrm>
            <a:off x="7071300" y="0"/>
            <a:ext cx="2072700" cy="32188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29cc102452_0_74"/>
          <p:cNvSpPr txBox="1">
            <a:spLocks noGrp="1"/>
          </p:cNvSpPr>
          <p:nvPr>
            <p:ph type="ctrTitle"/>
          </p:nvPr>
        </p:nvSpPr>
        <p:spPr>
          <a:xfrm>
            <a:off x="332184" y="1868776"/>
            <a:ext cx="5563800" cy="44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Georgia"/>
              <a:buNone/>
              <a:defRPr sz="3375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9pPr>
          </a:lstStyle>
          <a:p>
            <a:endParaRPr/>
          </a:p>
        </p:txBody>
      </p:sp>
      <p:pic>
        <p:nvPicPr>
          <p:cNvPr id="59" name="Google Shape;59;g129cc102452_0_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891" y="3452714"/>
            <a:ext cx="5406361" cy="32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112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9cc102452_0_50"/>
          <p:cNvSpPr txBox="1">
            <a:spLocks noGrp="1"/>
          </p:cNvSpPr>
          <p:nvPr>
            <p:ph type="body" idx="1"/>
          </p:nvPr>
        </p:nvSpPr>
        <p:spPr>
          <a:xfrm>
            <a:off x="332184" y="1577340"/>
            <a:ext cx="8479500" cy="305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lvl="0" indent="-2762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Georgia"/>
              <a:buAutoNum type="arabicPeriod"/>
              <a:defRPr sz="1650" b="0">
                <a:solidFill>
                  <a:schemeClr val="dk1"/>
                </a:solidFill>
              </a:defRPr>
            </a:lvl1pPr>
            <a:lvl2pPr marL="685800" lvl="1" indent="-1714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Georgia"/>
              <a:buNone/>
              <a:defRPr sz="900"/>
            </a:lvl2pPr>
            <a:lvl3pPr marL="1028700" lvl="2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371600" lvl="3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4pPr>
            <a:lvl5pPr marL="1714500" lvl="4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057400" lvl="5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6pPr>
            <a:lvl7pPr marL="2400300" lvl="6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2743200" lvl="7" indent="-228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/>
            </a:lvl8pPr>
            <a:lvl9pPr marL="3086100" lvl="8" indent="-228600" algn="l" rtl="0">
              <a:lnSpc>
                <a:spcPct val="100000"/>
              </a:lnSpc>
              <a:spcBef>
                <a:spcPts val="375"/>
              </a:spcBef>
              <a:spcAft>
                <a:spcPts val="375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9cc102452_0_50"/>
          <p:cNvSpPr txBox="1">
            <a:spLocks noGrp="1"/>
          </p:cNvSpPr>
          <p:nvPr>
            <p:ph type="title"/>
          </p:nvPr>
        </p:nvSpPr>
        <p:spPr>
          <a:xfrm>
            <a:off x="332185" y="324000"/>
            <a:ext cx="8479500" cy="1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Georgia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29cc102452_0_50"/>
          <p:cNvSpPr txBox="1">
            <a:spLocks noGrp="1"/>
          </p:cNvSpPr>
          <p:nvPr>
            <p:ph type="dt" idx="10"/>
          </p:nvPr>
        </p:nvSpPr>
        <p:spPr>
          <a:xfrm>
            <a:off x="7488222" y="4766310"/>
            <a:ext cx="1323600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29cc102452_0_50"/>
          <p:cNvSpPr txBox="1">
            <a:spLocks noGrp="1"/>
          </p:cNvSpPr>
          <p:nvPr>
            <p:ph type="ftr" idx="11"/>
          </p:nvPr>
        </p:nvSpPr>
        <p:spPr>
          <a:xfrm>
            <a:off x="332184" y="4766310"/>
            <a:ext cx="4105500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2118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side" type="obj">
  <p:cSld name="Teksts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9cc102452_0_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4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g129cc102452_0_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>
            <a:lvl1pPr marL="342900" lvl="0" indent="-22383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685800" lvl="1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028700" lvl="2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371600" lvl="3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1714500" lvl="4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057400" lvl="5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2400300" lvl="6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2743200" lvl="7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3086100" lvl="8" indent="-22383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oppins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cxnSp>
        <p:nvCxnSpPr>
          <p:cNvPr id="68" name="Google Shape;68;g129cc102452_0_56"/>
          <p:cNvCxnSpPr/>
          <p:nvPr/>
        </p:nvCxnSpPr>
        <p:spPr>
          <a:xfrm flipH="1">
            <a:off x="5475475" y="4754625"/>
            <a:ext cx="3666300" cy="51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g129cc102452_0_56"/>
          <p:cNvCxnSpPr/>
          <p:nvPr/>
        </p:nvCxnSpPr>
        <p:spPr>
          <a:xfrm flipH="1">
            <a:off x="6327475" y="4827019"/>
            <a:ext cx="2814300" cy="60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g129cc102452_0_56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00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0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AE51EC-7DFC-41E8-ADCD-DDA8423CF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C38A732-C36F-4786-BEEF-1BD3BBCDC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4AFB6F-5B2C-44AB-BEC5-BDE8B2F9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4A830E-26A7-4584-AC08-61C7F017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670191-35FE-4961-B16B-A642A0B3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75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0CBB1B-A364-4FDF-B09F-42DA0A59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9092CC-AB32-45D2-98FF-C4800FA6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279A8B-EF9E-405E-A8CC-FA7D9594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4142C2-97A5-4648-BDC4-35987F13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8883D5-6315-4532-B1ED-2DE1551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73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290D27-0861-48E2-BAC0-D6EBFB7D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5161DC-F6C4-4352-80B3-80985DB3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3E97F32-9A27-48D9-AE05-37EF7ADC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5D6CAB-28EF-4DCA-8DA6-094ABA66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E95AE1-EB2E-4004-A39A-2D3F60EC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681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A7D626-10D3-4600-9907-D47CC3DA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D22FB-7E9A-4902-9B0F-526ADD1E1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D6A31E8-D3AC-4493-94C5-6FB8A6000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C198E2A-C289-4481-9B51-AB11C365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2F684F0-17FE-406A-9CB9-80F959A86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EC6C2A-7299-4A54-8EF8-DFBCCE72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207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116265-6A71-4F1F-A9C2-7E952FD9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E9CB53-2248-4D05-BBAD-5A08EEBE4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5DD4B5-899E-4B58-8EFF-FF901D4D1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9D8AA9-D54C-4B65-9501-19E27208F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BB37FB8-EA22-4627-A2FC-BCCAF5F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8B1CDB5-B706-4F09-AFAE-084DE786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753E64F-AE37-40D1-90E6-E11B7CF1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822211-F197-4191-9D40-E95EC70D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138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00855-A299-4C56-9DE7-21A36C495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A64DAD-0556-4BCC-AC56-A9656382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EFB1A-84E8-4343-BDB5-59194D3B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61BB48-74B4-4E7D-B4BD-47EC56DD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45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80A3A09-9F36-463E-BF6E-E16423B1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C9E7938-8FF6-40F6-AC0F-E8289C88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71AB3D-02CC-4692-8460-DF409A9E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77826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BD7D9C-4BFE-40AF-8336-A942C1A6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A0381F-DBE1-4105-986B-E9D7FFCE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7596EA-D3F2-442D-A192-BD4E74C8A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30DBB1-F1C5-4A5C-84A8-E9BE485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111BA50-081E-4922-B720-94B12263E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29D34E0-2F3B-4C14-9AF1-B9BEE516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853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ED845-00BD-429F-99D0-A1E82680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D964A57-5568-480F-A070-7F0CEE79B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7B12CF-54A9-4CCD-86FD-A36A68DA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D835A4-3DD3-469D-90B8-7CD7535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AB870F-58C9-4D1E-9AD6-AD39BA24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3C04E0F-E055-497E-8EED-A880828F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6865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F5B60-FAFF-4CD5-A69A-731CFFA6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4CCC66-958D-4166-9888-D71AE205D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C98DD2-3E12-4ACB-B5DF-E26BF398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3A796C-82AD-4E5E-98C5-8058C0FE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9B3030-3B26-47E3-8FE8-A25B2B0D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136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CAC5654-597B-4D82-B990-C0EE36E5E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FAB5F92-136D-4605-8AAF-A8AC0B2DF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E2E510-C49E-4C4C-B194-C957D439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D18A75-2372-4A27-ABF3-9CB38B71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6117F0-BDA4-42F7-BBCD-CE0E08F9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0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86566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2856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481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23012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4377177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3819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180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624056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1926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522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316300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7898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021493"/>
            <a:ext cx="8229600" cy="3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189" lvl="0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8" lvl="1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2" lvl="5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1"/>
            <a:ext cx="6477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1"/>
            <a:ext cx="6477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8474801" y="4815936"/>
            <a:ext cx="3420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 i="0" u="none" strike="noStrike" cap="none">
                <a:solidFill>
                  <a:schemeClr val="accent2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2028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3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80649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79443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806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15291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1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1" y="1444344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7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7" y="1444344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20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017099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1958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999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834793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555285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912201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tellysbil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5124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Tittel og innhold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1800" y="2305050"/>
            <a:ext cx="647700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5"/>
          <p:cNvSpPr txBox="1"/>
          <p:nvPr/>
        </p:nvSpPr>
        <p:spPr>
          <a:xfrm>
            <a:off x="8474801" y="4815936"/>
            <a:ext cx="34208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no-NO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 i="0" u="none" strike="noStrike" cap="none">
                <a:solidFill>
                  <a:schemeClr val="accent2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044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Bare titte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7055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57cd871321_0_3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57cd871321_0_3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g157cd871321_0_3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8216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Tom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994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o innholdsdel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19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delingsoverskrift" type="secHead">
  <p:cSld name="Inndelingsoverskrif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6738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>
  <p:cSld name="Sammenligning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280219" y="1444342"/>
            <a:ext cx="4040188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468045" y="964522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3"/>
          </p:nvPr>
        </p:nvSpPr>
        <p:spPr>
          <a:xfrm>
            <a:off x="4468045" y="1444342"/>
            <a:ext cx="4041775" cy="336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4"/>
          </p:nvPr>
        </p:nvSpPr>
        <p:spPr>
          <a:xfrm>
            <a:off x="280218" y="964521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9708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Innhold med teks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7800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Bilde med teks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3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58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Loddrett teks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 rot="5400000">
            <a:off x="2506121" y="-848770"/>
            <a:ext cx="3394472" cy="749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8725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Loddrett tittel og teks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 rot="5400000">
            <a:off x="4922138" y="1773196"/>
            <a:ext cx="4388644" cy="125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 rot="5400000">
            <a:off x="1185251" y="-522072"/>
            <a:ext cx="4388644" cy="584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61.xml"/><Relationship Id="rId16" Type="http://schemas.openxmlformats.org/officeDocument/2006/relationships/tags" Target="../tags/tag10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ags" Target="../tags/tag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ags" Target="../tags/tag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75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DD88447-AF23-4504-83D0-E9D5346306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830285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DD88447-AF23-4504-83D0-E9D5346306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oogle Shape;10;g129cc102452_0_0"/>
          <p:cNvGrpSpPr/>
          <p:nvPr/>
        </p:nvGrpSpPr>
        <p:grpSpPr>
          <a:xfrm>
            <a:off x="532501" y="4757297"/>
            <a:ext cx="2277075" cy="184725"/>
            <a:chOff x="532500" y="6074175"/>
            <a:chExt cx="2277075" cy="246300"/>
          </a:xfrm>
        </p:grpSpPr>
        <p:pic>
          <p:nvPicPr>
            <p:cNvPr id="11" name="Google Shape;11;g129cc102452_0_0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532500" y="6149800"/>
              <a:ext cx="919882" cy="170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g129cc102452_0_0"/>
            <p:cNvSpPr txBox="1"/>
            <p:nvPr/>
          </p:nvSpPr>
          <p:spPr>
            <a:xfrm>
              <a:off x="1524975" y="6074175"/>
              <a:ext cx="12846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25">
                  <a:solidFill>
                    <a:srgbClr val="8888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|</a:t>
              </a:r>
              <a:r>
                <a:rPr lang="en-GB" sz="525">
                  <a:latin typeface="Calibri"/>
                  <a:ea typeface="Calibri"/>
                  <a:cs typeface="Calibri"/>
                  <a:sym typeface="Calibri"/>
                </a:rPr>
                <a:t>    Kunnskap for en bedre verden</a:t>
              </a:r>
              <a:endParaRPr sz="525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3;g129cc102452_0_0"/>
          <p:cNvSpPr txBox="1">
            <a:spLocks noGrp="1"/>
          </p:cNvSpPr>
          <p:nvPr>
            <p:ph type="title"/>
          </p:nvPr>
        </p:nvSpPr>
        <p:spPr>
          <a:xfrm>
            <a:off x="397566" y="205979"/>
            <a:ext cx="8448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g129cc102452_0_0"/>
          <p:cNvSpPr txBox="1">
            <a:spLocks noGrp="1"/>
          </p:cNvSpPr>
          <p:nvPr>
            <p:ph type="body" idx="1"/>
          </p:nvPr>
        </p:nvSpPr>
        <p:spPr>
          <a:xfrm>
            <a:off x="397566" y="817731"/>
            <a:ext cx="8448300" cy="377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g129cc102452_0_0"/>
          <p:cNvSpPr txBox="1">
            <a:spLocks noGrp="1"/>
          </p:cNvSpPr>
          <p:nvPr>
            <p:ph type="sldNum" idx="12"/>
          </p:nvPr>
        </p:nvSpPr>
        <p:spPr>
          <a:xfrm>
            <a:off x="7488222" y="4869180"/>
            <a:ext cx="1323600" cy="10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4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67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F341EAA-D526-48D8-B5AE-F7D31B5B91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31344121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F341EAA-D526-48D8-B5AE-F7D31B5B91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1C6098A-D12C-417D-B00F-205CACCE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C86732-5EA3-4148-AF67-4B42BF407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0A4263-8C39-4F10-A255-EEB2AD6EB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54DE-D927-4356-85E7-111DD85A3961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7C37B3-E040-4AAC-BDC3-E2A055093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8E4D81-D1EF-45CC-8096-BFD0B85BE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ECCBE-8117-478E-A164-AEF7DF26F0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844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70418022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64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5178283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1" progId="TCLayout.ActiveDocument.1">
                  <p:embed/>
                </p:oleObj>
              </mc:Choice>
              <mc:Fallback>
                <p:oleObj name="think-cell Slide" r:id="rId1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1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182" y="4800920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457178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84" indent="-342884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6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44" indent="-228588" algn="l" defTabSz="45717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20" indent="-228588" algn="l" defTabSz="457178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8D275F2-246E-4062-9A89-CDC1366B6E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0536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8D275F2-246E-4062-9A89-CDC1366B6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 descr="sirkler.jpg"/>
          <p:cNvPicPr preferRelativeResize="0"/>
          <p:nvPr/>
        </p:nvPicPr>
        <p:blipFill rotWithShape="1">
          <a:blip r:embed="rId17">
            <a:alphaModFix/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379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6" Type="http://schemas.openxmlformats.org/officeDocument/2006/relationships/hyperlink" Target="https://www.bott-samarbeidet.no/okonomi/opplering/index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bergen.sharepoint.com/:b:/s/KvalitetsrammeverkokonomioglonnBOTT/EQDncA5VK4pPvC8xhKQ03qkB9CijOA6Jz43G5JrasdM9PA?e=sU4jm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0.png"/><Relationship Id="rId4" Type="http://schemas.openxmlformats.org/officeDocument/2006/relationships/hyperlink" Target="https://universityofbergen.sharepoint.com/:b:/s/KvalitetsrammeverkokonomioglonnBOTT/EXR8sje_sb1MpgAP5qcXmpgBKVZ1vKJEVaF26hJrfSCdDw?e=Vyg0C3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0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42.png"/><Relationship Id="rId5" Type="http://schemas.openxmlformats.org/officeDocument/2006/relationships/image" Target="../media/image21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6.sv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38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1.e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8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39.xml"/><Relationship Id="rId6" Type="http://schemas.openxmlformats.org/officeDocument/2006/relationships/image" Target="../media/image5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fo.infocaption.com/1012.guide" TargetMode="External"/><Relationship Id="rId3" Type="http://schemas.openxmlformats.org/officeDocument/2006/relationships/oleObject" Target="../embeddings/oleObject35.bin"/><Relationship Id="rId7" Type="http://schemas.openxmlformats.org/officeDocument/2006/relationships/hyperlink" Target="https://www.bott-samarbeidet.no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1.xml"/><Relationship Id="rId6" Type="http://schemas.openxmlformats.org/officeDocument/2006/relationships/hyperlink" Target="https://mitt.uib.no/enroll/L9TP96" TargetMode="External"/><Relationship Id="rId11" Type="http://schemas.openxmlformats.org/officeDocument/2006/relationships/hyperlink" Target="https://dfo.infocaption.com/847.guide" TargetMode="External"/><Relationship Id="rId5" Type="http://schemas.openxmlformats.org/officeDocument/2006/relationships/hyperlink" Target="https://mitt.uib.no/enroll/J764CD" TargetMode="External"/><Relationship Id="rId10" Type="http://schemas.openxmlformats.org/officeDocument/2006/relationships/hyperlink" Target="https://dfo.infocaption.com/1132.guide?pageNumber=1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dfo.infocaption.com/1082.guid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1.emf"/><Relationship Id="rId9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paering-bott-ol@ntnu.no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okonomi/opplering/index.html" TargetMode="External"/><Relationship Id="rId3" Type="http://schemas.openxmlformats.org/officeDocument/2006/relationships/notesSlide" Target="../notesSlides/notesSlide40.xml"/><Relationship Id="rId7" Type="http://schemas.openxmlformats.org/officeDocument/2006/relationships/hyperlink" Target="https://i.ntnu.no/wiki/-/wiki/Norsk/Bott+%C3%B8konomi+og+l%C3%B8nn+-+Oppl%C3%A6ring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7.xml"/><Relationship Id="rId6" Type="http://schemas.openxmlformats.org/officeDocument/2006/relationships/hyperlink" Target="https://i.ntnu.no/wiki/-/wiki/Norsk/BOTT+%C3%98konomi+og+l%C3%B8nn+innf%C3%B8ringsprosjekt" TargetMode="External"/><Relationship Id="rId11" Type="http://schemas.openxmlformats.org/officeDocument/2006/relationships/image" Target="../media/image62.svg"/><Relationship Id="rId5" Type="http://schemas.openxmlformats.org/officeDocument/2006/relationships/image" Target="../media/image1.emf"/><Relationship Id="rId10" Type="http://schemas.openxmlformats.org/officeDocument/2006/relationships/image" Target="../media/image61.png"/><Relationship Id="rId4" Type="http://schemas.openxmlformats.org/officeDocument/2006/relationships/oleObject" Target="../embeddings/oleObject41.bin"/><Relationship Id="rId9" Type="http://schemas.openxmlformats.org/officeDocument/2006/relationships/hyperlink" Target="mailto:opplaering-bott-ol@ntnu.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2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tt-samarbeidet.no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3.x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60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1878467"/>
            <a:ext cx="8114088" cy="1138773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for ledere</a:t>
            </a: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Personal- og kostnadsgodkjenner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096550" y="4544295"/>
            <a:ext cx="9509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09.12.2022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78874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Om Budsjettdisponeringsmyndighet (BDM)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57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8272E-FEFF-9646-AE2A-41A0DD7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4" y="94530"/>
            <a:ext cx="8418747" cy="586957"/>
          </a:xfrm>
        </p:spPr>
        <p:txBody>
          <a:bodyPr/>
          <a:lstStyle/>
          <a:p>
            <a:r>
              <a:rPr lang="nb-NO" sz="3200"/>
              <a:t>Budsjettdisponeringsfullmakt – BDM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41022C-CE2F-7B77-F4CA-B64478978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04" y="1279754"/>
            <a:ext cx="6632815" cy="3120704"/>
          </a:xfrm>
        </p:spPr>
        <p:txBody>
          <a:bodyPr/>
          <a:lstStyle/>
          <a:p>
            <a:r>
              <a:rPr lang="nb-NO" sz="1400" b="0" i="0">
                <a:solidFill>
                  <a:srgbClr val="272833"/>
                </a:solidFill>
                <a:effectLst/>
                <a:latin typeface="Open Sans" panose="020B0606030504020204" pitchFamily="34" charset="0"/>
              </a:rPr>
              <a:t>Rektor har budsjettdisponeringsmyndighet og kan delegere denne helt eller delvis til tilsatte på lavere nivåer. Delegert budsjettdisponeringsmyndighet kan delegeres videre.</a:t>
            </a:r>
          </a:p>
          <a:p>
            <a:pPr marL="0" indent="0">
              <a:buNone/>
            </a:pPr>
            <a:endParaRPr lang="nb-NO" sz="1800" b="0" i="0">
              <a:solidFill>
                <a:srgbClr val="272833"/>
              </a:solidFill>
              <a:effectLst/>
              <a:latin typeface="Open Sans" panose="020B0606030504020204" pitchFamily="34" charset="0"/>
            </a:endParaRPr>
          </a:p>
          <a:p>
            <a:r>
              <a:rPr lang="nb-NO" sz="1400">
                <a:solidFill>
                  <a:srgbClr val="272833"/>
                </a:solidFill>
                <a:latin typeface="Open Sans" panose="020B0606030504020204" pitchFamily="34" charset="0"/>
              </a:rPr>
              <a:t>Alle disposisjoner som medfører økonomiske forpliktelser for virksomheten skal bekreftes av en som har budsjettdisponeringsmyndighet</a:t>
            </a:r>
          </a:p>
          <a:p>
            <a:pPr marL="0" indent="0">
              <a:buNone/>
            </a:pPr>
            <a:endParaRPr lang="nb-NO" sz="1400">
              <a:solidFill>
                <a:srgbClr val="272833"/>
              </a:solidFill>
              <a:latin typeface="Open Sans" panose="020B0606030504020204" pitchFamily="34" charset="0"/>
            </a:endParaRPr>
          </a:p>
          <a:p>
            <a:r>
              <a:rPr lang="nb-NO" sz="1400">
                <a:solidFill>
                  <a:srgbClr val="272833"/>
                </a:solidFill>
                <a:latin typeface="Open Sans" panose="020B0606030504020204" pitchFamily="34" charset="0"/>
              </a:rPr>
              <a:t>Disposisjonen er økonomisk forsvarlig. Budsjettmessig dekning for disposisjonen og/eller utbetalingen</a:t>
            </a:r>
          </a:p>
          <a:p>
            <a:endParaRPr lang="nb-NO" sz="1400">
              <a:solidFill>
                <a:srgbClr val="272833"/>
              </a:solidFill>
              <a:latin typeface="Open Sans" panose="020B0606030504020204" pitchFamily="34" charset="0"/>
            </a:endParaRPr>
          </a:p>
          <a:p>
            <a:r>
              <a:rPr lang="nb-NO" sz="1400">
                <a:solidFill>
                  <a:srgbClr val="272833"/>
                </a:solidFill>
                <a:latin typeface="Open Sans" panose="020B0606030504020204" pitchFamily="34" charset="0"/>
              </a:rPr>
              <a:t>Den som har budsjettdisponeringsmyndighet kan ikke godkjenne godtgjørelser eller andre utbetalinger til seg selv – dette må gjøres av overordnet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506D9FD-C0F7-6855-AA2B-41BFE54F32A0}"/>
              </a:ext>
            </a:extLst>
          </p:cNvPr>
          <p:cNvSpPr txBox="1"/>
          <p:nvPr/>
        </p:nvSpPr>
        <p:spPr>
          <a:xfrm>
            <a:off x="301384" y="743042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0D3475"/>
                </a:solidFill>
              </a:rPr>
              <a:t>Noen viktige momenter</a:t>
            </a:r>
          </a:p>
        </p:txBody>
      </p:sp>
      <p:pic>
        <p:nvPicPr>
          <p:cNvPr id="6" name="Grafikk 5" descr="Signatur kontur">
            <a:extLst>
              <a:ext uri="{FF2B5EF4-FFF2-40B4-BE49-F238E27FC236}">
                <a16:creationId xmlns:a16="http://schemas.microsoft.com/office/drawing/2014/main" id="{BB376D4B-FEE6-33D6-46C8-E79B0713C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1541">
            <a:off x="6751320" y="2785110"/>
            <a:ext cx="184404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6932DE5-906C-4BE5-8EAF-591B99EA54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66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6932DE5-906C-4BE5-8EAF-591B99EA54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D2B68F6-AA58-42FA-9576-CFF16594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1665"/>
          </a:xfrm>
        </p:spPr>
        <p:txBody>
          <a:bodyPr vert="horz"/>
          <a:lstStyle/>
          <a:p>
            <a:r>
              <a:rPr lang="nb-NO" sz="2400"/>
              <a:t>Utøvelse av BDM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6E4296-F32F-48F0-82F8-DA2B0156A67E}"/>
              </a:ext>
            </a:extLst>
          </p:cNvPr>
          <p:cNvSpPr txBox="1"/>
          <p:nvPr/>
        </p:nvSpPr>
        <p:spPr>
          <a:xfrm>
            <a:off x="457201" y="997526"/>
            <a:ext cx="82295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/>
              <a:t>Alle disposisjoner som medfører økonomiske forpliktelser for virksomheten, skal bekreftes av en ansatt som har budsjettdisponeringsmyndighet, i henhold til Delegasjonsreglement for NTNU og bestemmelser om økonomistyring i staten punkt 2.5.2.1.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04ECDA-7027-4CF2-9F06-6F9E496E623E}"/>
              </a:ext>
            </a:extLst>
          </p:cNvPr>
          <p:cNvSpPr txBox="1"/>
          <p:nvPr/>
        </p:nvSpPr>
        <p:spPr>
          <a:xfrm>
            <a:off x="1604356" y="2501928"/>
            <a:ext cx="74233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400" b="0" i="0">
                <a:effectLst/>
              </a:rPr>
              <a:t>Påse at det er hjemmel for disposisjonen i stortingsvedtak, tildelingsbrev eller andre vedtak og at disposisjonen ellers er i overensstemmelse med gjeldende lover og regler​​</a:t>
            </a:r>
            <a:br>
              <a:rPr lang="nb-NO" sz="1400" b="0" i="0">
                <a:effectLst/>
              </a:rPr>
            </a:br>
            <a:br>
              <a:rPr lang="nb-NO" sz="1400" b="0" i="0">
                <a:effectLst/>
              </a:rPr>
            </a:br>
            <a:endParaRPr lang="nb-NO" sz="1400" b="0" i="0">
              <a:effectLst/>
            </a:endParaRPr>
          </a:p>
          <a:p>
            <a:pPr algn="l"/>
            <a:r>
              <a:rPr lang="nb-NO" sz="1400" b="0" i="0">
                <a:effectLst/>
              </a:rPr>
              <a:t>Påse at det er budsjettmessig dekning for utbetalingen​​</a:t>
            </a:r>
            <a:br>
              <a:rPr lang="nb-NO" sz="1400" b="0" i="0">
                <a:effectLst/>
              </a:rPr>
            </a:br>
            <a:br>
              <a:rPr lang="nb-NO" sz="1400" b="0" i="0">
                <a:effectLst/>
              </a:rPr>
            </a:br>
            <a:endParaRPr lang="nb-NO" sz="1400" b="0" i="0">
              <a:effectLst/>
            </a:endParaRPr>
          </a:p>
          <a:p>
            <a:pPr algn="l"/>
            <a:r>
              <a:rPr lang="nb-NO" sz="1400" b="0" i="0">
                <a:effectLst/>
              </a:rPr>
              <a:t>Påse at disposisjonen er økonomisk forsvarlig​​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9B6E2-F3A5-4D41-8A33-80514D88BEF6}"/>
              </a:ext>
            </a:extLst>
          </p:cNvPr>
          <p:cNvSpPr txBox="1"/>
          <p:nvPr/>
        </p:nvSpPr>
        <p:spPr>
          <a:xfrm>
            <a:off x="457200" y="1684573"/>
            <a:ext cx="7912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1600" b="1" i="0">
                <a:effectLst/>
              </a:rPr>
              <a:t>Før en ansatt med budsjettdisponeringsmyndighet gjennomfører disposisjoner, skal vedkommende:​​</a:t>
            </a:r>
            <a:endParaRPr lang="nb-NO" sz="1600" b="0" i="0">
              <a:effectLst/>
            </a:endParaRP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CCA74F51-FB32-45FC-AFC1-4B10031C64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268" y="2409190"/>
            <a:ext cx="716972" cy="716972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70A80B3-3B09-4FD0-A04E-CC0850994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793" y="3051383"/>
            <a:ext cx="716972" cy="716972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03C78F59-1646-411D-B06A-373B517AE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055" y="3727945"/>
            <a:ext cx="716972" cy="7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6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5CFCEC5-EA5C-43C7-A7B0-DDD1498027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2492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5CFCEC5-EA5C-43C7-A7B0-DDD149802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EDD64BD-5787-43F4-BA77-26ABF350E5E6}"/>
              </a:ext>
            </a:extLst>
          </p:cNvPr>
          <p:cNvSpPr/>
          <p:nvPr/>
        </p:nvSpPr>
        <p:spPr>
          <a:xfrm>
            <a:off x="0" y="924016"/>
            <a:ext cx="9144000" cy="30407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7D62F920-3AEE-500B-53FA-FB3FA0D7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21" y="219867"/>
            <a:ext cx="8418747" cy="584775"/>
          </a:xfrm>
        </p:spPr>
        <p:txBody>
          <a:bodyPr vert="horz"/>
          <a:lstStyle/>
          <a:p>
            <a:r>
              <a:rPr lang="nb-NO" sz="3200"/>
              <a:t>Forskjell på </a:t>
            </a:r>
            <a:r>
              <a:rPr lang="nb-NO" sz="3200" err="1"/>
              <a:t>BDMs</a:t>
            </a:r>
            <a:r>
              <a:rPr lang="nb-NO" sz="3200"/>
              <a:t> og attestants ansvar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AE54F-ACCF-40C5-96ED-2386FEFB7806}"/>
              </a:ext>
            </a:extLst>
          </p:cNvPr>
          <p:cNvSpPr txBox="1"/>
          <p:nvPr/>
        </p:nvSpPr>
        <p:spPr>
          <a:xfrm>
            <a:off x="342027" y="928362"/>
            <a:ext cx="39019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rgbClr val="014694"/>
                </a:solidFill>
              </a:rPr>
              <a:t>Attestant: </a:t>
            </a:r>
          </a:p>
          <a:p>
            <a:endParaRPr lang="nb-NO" sz="1100"/>
          </a:p>
          <a:p>
            <a:r>
              <a:rPr lang="nb-NO" sz="1100" b="1"/>
              <a:t>Eksempel på roller med attestantansvar på NTNU: </a:t>
            </a:r>
            <a:r>
              <a:rPr lang="nb-NO" sz="1100" i="1"/>
              <a:t>Koordinator kontrakt, kontrollør kontrakt, prosjektøkonom, innkjøper, Controller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DE9B9-805E-45FA-81F0-A03C405C6837}"/>
              </a:ext>
            </a:extLst>
          </p:cNvPr>
          <p:cNvSpPr txBox="1"/>
          <p:nvPr/>
        </p:nvSpPr>
        <p:spPr>
          <a:xfrm>
            <a:off x="4724399" y="928362"/>
            <a:ext cx="43707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>
                <a:solidFill>
                  <a:srgbClr val="014694"/>
                </a:solidFill>
              </a:rPr>
              <a:t>Budsjettdisponeringsmyndighet</a:t>
            </a:r>
          </a:p>
          <a:p>
            <a:endParaRPr lang="nb-NO" sz="1100"/>
          </a:p>
          <a:p>
            <a:r>
              <a:rPr lang="nb-NO" sz="1100" b="1"/>
              <a:t>Eksempel på rolle på NTNU: </a:t>
            </a:r>
          </a:p>
          <a:p>
            <a:r>
              <a:rPr lang="nb-NO" sz="1100" i="1" err="1"/>
              <a:t>Personalgodkjenner</a:t>
            </a:r>
            <a:r>
              <a:rPr lang="nb-NO" sz="1100" i="1"/>
              <a:t>, Kostnadsgodkjenner </a:t>
            </a:r>
          </a:p>
          <a:p>
            <a:endParaRPr lang="nb-NO" sz="1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F41D7-9D5C-41A5-B96C-D1C9F4955329}"/>
              </a:ext>
            </a:extLst>
          </p:cNvPr>
          <p:cNvSpPr txBox="1"/>
          <p:nvPr/>
        </p:nvSpPr>
        <p:spPr>
          <a:xfrm>
            <a:off x="319838" y="2199224"/>
            <a:ext cx="3901906" cy="12234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50" b="1"/>
              <a:t>Ansvar: </a:t>
            </a:r>
            <a:r>
              <a:rPr lang="nb-NO" sz="1050"/>
              <a:t>Kontrollerer at gjeldende regelverk og interne rutiner er fulgt før det sendes til deg til godkjenning. De digitale arbeidsflytene samt prosessrollene ivaretar dette.</a:t>
            </a:r>
            <a:br>
              <a:rPr lang="nb-NO" sz="1050"/>
            </a:br>
            <a:endParaRPr lang="nb-NO" sz="1050"/>
          </a:p>
          <a:p>
            <a:r>
              <a:rPr lang="nb-NO" sz="1050" b="1"/>
              <a:t>EKSEMPEL</a:t>
            </a:r>
            <a:r>
              <a:rPr lang="nb-NO" sz="1050"/>
              <a:t>: Påse at innholdet i leveransen er korrekt, riktig kontering og korrekt dokumentasjon er mottatt. </a:t>
            </a:r>
            <a:endParaRPr lang="nb-NO" sz="1050">
              <a:cs typeface="Arial"/>
            </a:endParaRPr>
          </a:p>
          <a:p>
            <a:endParaRPr lang="nb-NO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09962-2020-4D48-903B-ACBAFC2AAAD0}"/>
              </a:ext>
            </a:extLst>
          </p:cNvPr>
          <p:cNvSpPr txBox="1"/>
          <p:nvPr/>
        </p:nvSpPr>
        <p:spPr>
          <a:xfrm>
            <a:off x="4724399" y="2175267"/>
            <a:ext cx="419789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b="1"/>
              <a:t>Ansvar: </a:t>
            </a:r>
            <a:r>
              <a:rPr lang="nb-NO" sz="1050"/>
              <a:t>Overordnede ansvar for at disponering av universitetets midler er korrekt og i henhold til budsjettet</a:t>
            </a:r>
          </a:p>
          <a:p>
            <a:br>
              <a:rPr lang="nb-NO" sz="1050"/>
            </a:br>
            <a:endParaRPr lang="nb-NO" sz="1050"/>
          </a:p>
          <a:p>
            <a:r>
              <a:rPr lang="nb-NO" sz="1050" b="1"/>
              <a:t>EKSEMPEL: </a:t>
            </a:r>
            <a:r>
              <a:rPr lang="nb-NO" sz="1050"/>
              <a:t>Påse at det er budsjettmessig dekning for innkjøpet.   </a:t>
            </a:r>
          </a:p>
          <a:p>
            <a:endParaRPr lang="nb-NO" sz="1050"/>
          </a:p>
          <a:p>
            <a:endParaRPr lang="nb-NO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F9247-5B33-4BFA-8849-AD749A7EBD4F}"/>
              </a:ext>
            </a:extLst>
          </p:cNvPr>
          <p:cNvSpPr txBox="1"/>
          <p:nvPr/>
        </p:nvSpPr>
        <p:spPr>
          <a:xfrm>
            <a:off x="991181" y="4027554"/>
            <a:ext cx="7992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solidFill>
                  <a:srgbClr val="014694"/>
                </a:solidFill>
              </a:rPr>
              <a:t>BOTT sine prosesskart og rutiner beskriver eksakt hva som forventes at de ulike rollene kontrollerer i prosessen. Se </a:t>
            </a:r>
            <a:r>
              <a:rPr lang="nb-NO" sz="1600">
                <a:solidFill>
                  <a:srgbClr val="014694"/>
                </a:solidFill>
                <a:hlinkClick r:id="rId6"/>
              </a:rPr>
              <a:t>BOTT-samarbeidet.no</a:t>
            </a:r>
            <a:endParaRPr lang="nb-NO" sz="1600">
              <a:solidFill>
                <a:srgbClr val="014694"/>
              </a:solidFill>
            </a:endParaRPr>
          </a:p>
        </p:txBody>
      </p:sp>
      <p:sp>
        <p:nvSpPr>
          <p:cNvPr id="15" name="Freeform 518">
            <a:extLst>
              <a:ext uri="{FF2B5EF4-FFF2-40B4-BE49-F238E27FC236}">
                <a16:creationId xmlns:a16="http://schemas.microsoft.com/office/drawing/2014/main" id="{54AAAFA9-C18F-40BD-895C-F4DBF047B83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2718" y="4084101"/>
            <a:ext cx="471682" cy="471682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996"/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E2E04188-EAE6-4081-8161-E16D19E160D8}"/>
              </a:ext>
            </a:extLst>
          </p:cNvPr>
          <p:cNvSpPr/>
          <p:nvPr/>
        </p:nvSpPr>
        <p:spPr>
          <a:xfrm>
            <a:off x="3228809" y="3164740"/>
            <a:ext cx="1768979" cy="573135"/>
          </a:xfrm>
          <a:prstGeom prst="curvedUp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33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953E65C-9120-40C6-BCC9-E1B086D88B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8389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953E65C-9120-40C6-BCC9-E1B086D88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4B58104B-6F2B-844F-FF2F-C7E88094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48" y="201037"/>
            <a:ext cx="8229600" cy="584775"/>
          </a:xfrm>
        </p:spPr>
        <p:txBody>
          <a:bodyPr vert="horz"/>
          <a:lstStyle/>
          <a:p>
            <a:r>
              <a:rPr lang="nb-NO" sz="3200"/>
              <a:t>Eksempel på flyt attestant - godkjenner</a:t>
            </a:r>
          </a:p>
        </p:txBody>
      </p:sp>
      <p:pic>
        <p:nvPicPr>
          <p:cNvPr id="3" name="Plassholder for bilde 5" descr="Lederopplæring BOTT and 7 more pages - Work - Microsoft​ Edge">
            <a:extLst>
              <a:ext uri="{FF2B5EF4-FFF2-40B4-BE49-F238E27FC236}">
                <a16:creationId xmlns:a16="http://schemas.microsoft.com/office/drawing/2014/main" id="{A617396B-E47D-FE1B-80A7-24F5F80825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83" t="9285" r="1897" b="51271"/>
          <a:stretch/>
        </p:blipFill>
        <p:spPr>
          <a:xfrm>
            <a:off x="1485282" y="1517396"/>
            <a:ext cx="5658883" cy="219790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E2A5F-7368-A168-2245-8CC191260949}"/>
              </a:ext>
            </a:extLst>
          </p:cNvPr>
          <p:cNvSpPr txBox="1"/>
          <p:nvPr/>
        </p:nvSpPr>
        <p:spPr>
          <a:xfrm>
            <a:off x="4745518" y="4015409"/>
            <a:ext cx="3948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/>
              <a:t>GK1 = Attestant</a:t>
            </a:r>
          </a:p>
          <a:p>
            <a:r>
              <a:rPr lang="nb-NO" sz="1100"/>
              <a:t>GK2 = Personal- eller kostnadsgodkjenner (avhengig av flyt)</a:t>
            </a:r>
          </a:p>
          <a:p>
            <a:endParaRPr lang="nb-NO" sz="1100"/>
          </a:p>
          <a:p>
            <a:r>
              <a:rPr lang="nb-NO" sz="1100"/>
              <a:t>FI-flyt: Kostandsflyt der kostnadsgodkjenner er involvert</a:t>
            </a:r>
          </a:p>
        </p:txBody>
      </p:sp>
    </p:spTree>
    <p:extLst>
      <p:ext uri="{BB962C8B-B14F-4D97-AF65-F5344CB8AC3E}">
        <p14:creationId xmlns:p14="http://schemas.microsoft.com/office/powerpoint/2010/main" val="3493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9539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Om ny økonomimodell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030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17252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BOTT økonomimodell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04406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En kort innføring</a:t>
            </a:r>
          </a:p>
        </p:txBody>
      </p:sp>
    </p:spTree>
    <p:extLst>
      <p:ext uri="{BB962C8B-B14F-4D97-AF65-F5344CB8AC3E}">
        <p14:creationId xmlns:p14="http://schemas.microsoft.com/office/powerpoint/2010/main" val="341791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862FAAF3-5850-878C-367C-ECDBDFC3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Læringsmål</a:t>
            </a:r>
          </a:p>
        </p:txBody>
      </p:sp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1389082"/>
          </a:xfrm>
        </p:spPr>
        <p:txBody>
          <a:bodyPr>
            <a:normAutofit/>
          </a:bodyPr>
          <a:lstStyle/>
          <a:p>
            <a:r>
              <a:rPr lang="nb-NO" sz="1600"/>
              <a:t>Ha oversikt over: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Ny konteringsstreng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/>
              <a:t>Hvilke konteringsfelt som vanligvis brukes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380565" y="2835474"/>
            <a:ext cx="2084949" cy="42767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66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6627"/>
            <a:ext cx="8499348" cy="648512"/>
          </a:xfrm>
        </p:spPr>
        <p:txBody>
          <a:bodyPr>
            <a:noAutofit/>
          </a:bodyPr>
          <a:lstStyle/>
          <a:p>
            <a:r>
              <a:rPr lang="nb-NO" sz="2400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65140"/>
            <a:ext cx="8229600" cy="411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u="sng"/>
              <a:t>Ny konteringsstreng</a:t>
            </a:r>
          </a:p>
          <a:p>
            <a:endParaRPr lang="nb-NO"/>
          </a:p>
          <a:p>
            <a:r>
              <a:rPr lang="nb-NO"/>
              <a:t>Ny felles BOTT kontoplan</a:t>
            </a:r>
          </a:p>
          <a:p>
            <a:pPr lvl="1"/>
            <a:r>
              <a:rPr lang="nb-NO"/>
              <a:t>Felles firesifret kontoplan</a:t>
            </a:r>
          </a:p>
          <a:p>
            <a:r>
              <a:rPr lang="nb-NO"/>
              <a:t>Ny koststedstruktur</a:t>
            </a:r>
          </a:p>
          <a:p>
            <a:pPr lvl="1"/>
            <a:r>
              <a:rPr lang="nb-NO"/>
              <a:t>Åtte sifre</a:t>
            </a:r>
          </a:p>
          <a:p>
            <a:r>
              <a:rPr lang="nb-NO"/>
              <a:t>Nytt prosjekthierarki</a:t>
            </a:r>
          </a:p>
          <a:p>
            <a:pPr lvl="1"/>
            <a:r>
              <a:rPr lang="nb-NO"/>
              <a:t>Hovedprosjekt-prosjekt-delprosjekt</a:t>
            </a:r>
          </a:p>
          <a:p>
            <a:pPr lvl="1"/>
            <a:r>
              <a:rPr lang="nb-NO"/>
              <a:t>Gjelder både BOA- og interne prosjekter</a:t>
            </a:r>
          </a:p>
          <a:p>
            <a:pPr lvl="1"/>
            <a:r>
              <a:rPr lang="nb-NO"/>
              <a:t>Nye nummer</a:t>
            </a:r>
          </a:p>
          <a:p>
            <a:r>
              <a:rPr lang="nb-NO"/>
              <a:t>Anleggsnummer på alle anleggskonteringer</a:t>
            </a:r>
          </a:p>
          <a:p>
            <a:r>
              <a:rPr lang="nb-NO"/>
              <a:t>Ansattnummer på alle lønnskonteringer</a:t>
            </a:r>
          </a:p>
          <a:p>
            <a:r>
              <a:rPr lang="nb-NO"/>
              <a:t>Byggnummer på alle </a:t>
            </a:r>
            <a:r>
              <a:rPr lang="nb-NO" err="1"/>
              <a:t>byggposteringer</a:t>
            </a:r>
            <a:endParaRPr lang="nb-NO"/>
          </a:p>
          <a:p>
            <a:r>
              <a:rPr lang="nb-NO"/>
              <a:t>Arbeidspakkenummer på alle BOA-prosjekter med arbeidspakker</a:t>
            </a:r>
          </a:p>
          <a:p>
            <a:r>
              <a:rPr lang="nb-NO"/>
              <a:t>Nåværende analysefelt utgår</a:t>
            </a:r>
          </a:p>
          <a:p>
            <a:pPr lvl="1"/>
            <a:r>
              <a:rPr lang="nb-NO"/>
              <a:t>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5970" r="1682" b="8183"/>
          <a:stretch/>
        </p:blipFill>
        <p:spPr>
          <a:xfrm>
            <a:off x="3621024" y="978855"/>
            <a:ext cx="4727448" cy="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Konteringsstrengen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9525" y="825729"/>
            <a:ext cx="7927276" cy="31917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Dagens konteringsstreng ved NTNU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 konteringsstreng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Nytt konteringsnivå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958437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Art (konto)</a:t>
            </a:r>
          </a:p>
        </p:txBody>
      </p:sp>
      <p:sp>
        <p:nvSpPr>
          <p:cNvPr id="29" name="Rectangle 4"/>
          <p:cNvSpPr/>
          <p:nvPr/>
        </p:nvSpPr>
        <p:spPr>
          <a:xfrm>
            <a:off x="2267692" y="1276670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0" name="Rectangle 5"/>
          <p:cNvSpPr/>
          <p:nvPr/>
        </p:nvSpPr>
        <p:spPr>
          <a:xfrm>
            <a:off x="3671206" y="127666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1" name="Rectangle 6"/>
          <p:cNvSpPr/>
          <p:nvPr/>
        </p:nvSpPr>
        <p:spPr>
          <a:xfrm>
            <a:off x="5053940" y="127699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Analyse</a:t>
            </a:r>
          </a:p>
        </p:txBody>
      </p:sp>
      <p:sp>
        <p:nvSpPr>
          <p:cNvPr id="33" name="Rectangle 13"/>
          <p:cNvSpPr/>
          <p:nvPr/>
        </p:nvSpPr>
        <p:spPr>
          <a:xfrm>
            <a:off x="958436" y="2618042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34" name="Rectangle 17"/>
          <p:cNvSpPr/>
          <p:nvPr/>
        </p:nvSpPr>
        <p:spPr>
          <a:xfrm>
            <a:off x="2267690" y="2618041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35" name="Rectangle 18"/>
          <p:cNvSpPr/>
          <p:nvPr/>
        </p:nvSpPr>
        <p:spPr>
          <a:xfrm>
            <a:off x="3671205" y="2618041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Prosjekt</a:t>
            </a:r>
          </a:p>
        </p:txBody>
      </p:sp>
      <p:sp>
        <p:nvSpPr>
          <p:cNvPr id="36" name="Rectangle 19"/>
          <p:cNvSpPr/>
          <p:nvPr/>
        </p:nvSpPr>
        <p:spPr>
          <a:xfrm>
            <a:off x="5047732" y="2607109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37" name="Rectangle 20"/>
          <p:cNvSpPr/>
          <p:nvPr/>
        </p:nvSpPr>
        <p:spPr>
          <a:xfrm>
            <a:off x="6356986" y="2607108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Anlegg/ </a:t>
            </a:r>
            <a:r>
              <a:rPr kumimoji="0" lang="nb-NO" sz="1800" b="0" i="0" u="none" strike="noStrike" kern="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ansattnr</a:t>
            </a:r>
            <a:endParaRPr kumimoji="0" lang="nb-NO" sz="1800" b="0" i="0" u="none" strike="noStrike" kern="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7723044" y="2607109"/>
            <a:ext cx="1110343" cy="581891"/>
          </a:xfrm>
          <a:prstGeom prst="rect">
            <a:avLst/>
          </a:prstGeom>
          <a:gradFill>
            <a:gsLst>
              <a:gs pos="0">
                <a:srgbClr val="4472C4">
                  <a:lumMod val="75000"/>
                </a:srgbClr>
              </a:gs>
              <a:gs pos="92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Bygg/ arbeids-pakke</a:t>
            </a:r>
          </a:p>
        </p:txBody>
      </p:sp>
      <p:cxnSp>
        <p:nvCxnSpPr>
          <p:cNvPr id="39" name="Straight Connector 10"/>
          <p:cNvCxnSpPr>
            <a:stCxn id="36" idx="2"/>
          </p:cNvCxnSpPr>
          <p:nvPr/>
        </p:nvCxnSpPr>
        <p:spPr>
          <a:xfrm flipH="1">
            <a:off x="5602903" y="3189000"/>
            <a:ext cx="1" cy="28699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25"/>
          <p:cNvCxnSpPr/>
          <p:nvPr/>
        </p:nvCxnSpPr>
        <p:spPr>
          <a:xfrm flipH="1">
            <a:off x="4226377" y="3475999"/>
            <a:ext cx="1376527" cy="10932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41" name="Straight Arrow Connector 27"/>
          <p:cNvCxnSpPr>
            <a:endCxn id="35" idx="2"/>
          </p:cNvCxnSpPr>
          <p:nvPr/>
        </p:nvCxnSpPr>
        <p:spPr>
          <a:xfrm flipV="1">
            <a:off x="4226376" y="3199932"/>
            <a:ext cx="1" cy="28699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TextBox 28"/>
          <p:cNvSpPr txBox="1"/>
          <p:nvPr/>
        </p:nvSpPr>
        <p:spPr>
          <a:xfrm>
            <a:off x="4488849" y="3427682"/>
            <a:ext cx="96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Utledes</a:t>
            </a:r>
          </a:p>
        </p:txBody>
      </p:sp>
      <p:sp>
        <p:nvSpPr>
          <p:cNvPr id="43" name="Rectangle 23"/>
          <p:cNvSpPr/>
          <p:nvPr/>
        </p:nvSpPr>
        <p:spPr>
          <a:xfrm>
            <a:off x="958435" y="3921654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Konto</a:t>
            </a:r>
          </a:p>
        </p:txBody>
      </p:sp>
      <p:sp>
        <p:nvSpPr>
          <p:cNvPr id="44" name="Rectangle 24"/>
          <p:cNvSpPr/>
          <p:nvPr/>
        </p:nvSpPr>
        <p:spPr>
          <a:xfrm>
            <a:off x="2267688" y="3927166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Koststed</a:t>
            </a:r>
          </a:p>
        </p:txBody>
      </p:sp>
      <p:sp>
        <p:nvSpPr>
          <p:cNvPr id="45" name="Rectangle 26"/>
          <p:cNvSpPr/>
          <p:nvPr/>
        </p:nvSpPr>
        <p:spPr>
          <a:xfrm>
            <a:off x="5047731" y="3926267"/>
            <a:ext cx="1110343" cy="581891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Delprosjekt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E5687-6C02-66AE-4278-09FEA7D19348}"/>
              </a:ext>
            </a:extLst>
          </p:cNvPr>
          <p:cNvSpPr txBox="1"/>
          <p:nvPr/>
        </p:nvSpPr>
        <p:spPr>
          <a:xfrm>
            <a:off x="6356984" y="3509438"/>
            <a:ext cx="2780041" cy="1428083"/>
          </a:xfrm>
          <a:prstGeom prst="rect">
            <a:avLst/>
          </a:prstGeom>
          <a:noFill/>
          <a:ln w="28575">
            <a:solidFill>
              <a:srgbClr val="BBAC7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Viktig: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Riktig valg av verdier ved kontering vil være avgjørende for å oppnå god kvalitet på informasjonen i regnskapet og for økonomistyringen.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849FD13-76D7-D80A-4F2A-020152A6A0D0}"/>
              </a:ext>
            </a:extLst>
          </p:cNvPr>
          <p:cNvSpPr/>
          <p:nvPr/>
        </p:nvSpPr>
        <p:spPr>
          <a:xfrm>
            <a:off x="755418" y="3528200"/>
            <a:ext cx="5518429" cy="1409320"/>
          </a:xfrm>
          <a:prstGeom prst="rect">
            <a:avLst/>
          </a:prstGeom>
          <a:noFill/>
          <a:ln w="28575" cap="flat" cmpd="sng" algn="ctr">
            <a:solidFill>
              <a:srgbClr val="BBAC7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BCD02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5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9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4" y="1441351"/>
            <a:ext cx="2685529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21" y="1441351"/>
            <a:ext cx="2685529" cy="1827579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D76AE-D5D1-42AD-90C4-F25381002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5E5B5650-8011-4149-8879-ECAD049C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734" y="1627871"/>
            <a:ext cx="8802433" cy="324178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/>
              <a:t>Deler opp regnskapet og organiserer inntekter, kostnader, eiendeler og gjeld på en slik måte at de gir oversikt over virksomhetens økonomiske situasjon</a:t>
            </a:r>
          </a:p>
          <a:p>
            <a:endParaRPr lang="nb-NO" b="1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4 siffer</a:t>
            </a:r>
          </a:p>
          <a:p>
            <a:r>
              <a:rPr lang="nb-NO"/>
              <a:t>Standardisert for BOTT (NY kontoplan)</a:t>
            </a:r>
          </a:p>
          <a:p>
            <a:r>
              <a:rPr lang="nb-NO"/>
              <a:t>Utarbeidet kontoplan med beskrivelser</a:t>
            </a:r>
          </a:p>
          <a:p>
            <a:r>
              <a:rPr lang="nb-NO"/>
              <a:t>Følger standard statlig kontoplan</a:t>
            </a:r>
          </a:p>
          <a:p>
            <a:endParaRPr lang="nb-NO"/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3"/>
              </a:rPr>
              <a:t>Lenke til kontoplan med beskrivelse (pdf) (Lenker til en ekstern side.)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>
              <a:buNone/>
            </a:pPr>
            <a:r>
              <a:rPr lang="nb-NO" b="0" i="0" u="sng">
                <a:solidFill>
                  <a:srgbClr val="2D3B45"/>
                </a:solidFill>
                <a:effectLst/>
                <a:latin typeface="Lato Extended"/>
                <a:hlinkClick r:id="rId4"/>
              </a:rPr>
              <a:t>Lenke til Håndbok 9-konti (tillegg til BOTT kontoplan) (pdf)</a:t>
            </a:r>
            <a:endParaRPr lang="nb-NO" b="0" i="0">
              <a:solidFill>
                <a:srgbClr val="2D3B45"/>
              </a:solidFill>
              <a:effectLst/>
              <a:latin typeface="Lato Extended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5F2E330-1821-4C81-8A21-23F241F916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/>
          <a:stretch/>
        </p:blipFill>
        <p:spPr>
          <a:xfrm>
            <a:off x="532328" y="904975"/>
            <a:ext cx="6696762" cy="798319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A6D0C28D-7FB5-4697-600D-966BD0D9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konto</a:t>
            </a:r>
          </a:p>
        </p:txBody>
      </p:sp>
    </p:spTree>
    <p:extLst>
      <p:ext uri="{BB962C8B-B14F-4D97-AF65-F5344CB8AC3E}">
        <p14:creationId xmlns:p14="http://schemas.microsoft.com/office/powerpoint/2010/main" val="3918211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69DD2D-EA7A-4E6B-BA9C-21170288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koststed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062E7CC8-1AFC-419B-876B-BB1B938EF7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21" name="Plassholder for innhold 20">
            <a:extLst>
              <a:ext uri="{FF2B5EF4-FFF2-40B4-BE49-F238E27FC236}">
                <a16:creationId xmlns:a16="http://schemas.microsoft.com/office/drawing/2014/main" id="{6E3A5CB6-CC3E-4527-B463-921048ED0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288" y="1919290"/>
            <a:ext cx="7857865" cy="28524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/>
              <a:t>Definerer hvilken enhet i organisasjonen transaksjonen skal tilordnes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Består av 8 siffer (NYE koststednummer)</a:t>
            </a:r>
          </a:p>
          <a:p>
            <a:r>
              <a:rPr lang="nb-NO"/>
              <a:t>Hierarkisk oppbygging som angir nivået i organisasjonen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965D42C-9575-4A7B-938F-4A2069F6B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" y="1022989"/>
            <a:ext cx="6352408" cy="8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4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1F683-72E6-4F88-98A3-168CF5D9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Kontering delprosjekt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EDB7FF7-A17D-444C-BC1E-872817346F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0" y="1093693"/>
            <a:ext cx="6111396" cy="861151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CC71455-81E5-43A3-9D21-4F122329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880" y="2011100"/>
            <a:ext cx="8611496" cy="29395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/>
              <a:t>Ivaretar behovet for mer detaljert aktivitets- og styringsinformasjon</a:t>
            </a:r>
          </a:p>
          <a:p>
            <a:pPr marL="0" indent="0">
              <a:buNone/>
            </a:pPr>
            <a:endParaRPr lang="nb-NO"/>
          </a:p>
          <a:p>
            <a:r>
              <a:rPr lang="nb-NO" b="1"/>
              <a:t>Obligatorisk for alle transaksjoner, MÅ fylles ut</a:t>
            </a:r>
          </a:p>
          <a:p>
            <a:r>
              <a:rPr lang="nb-NO"/>
              <a:t>Når det konteres en verdi på denne dimensjonen kommer prosjekt automatisk.</a:t>
            </a:r>
          </a:p>
          <a:p>
            <a:r>
              <a:rPr lang="nb-NO"/>
              <a:t>Et delprosjekt kan kun knyttes til et prosjekt</a:t>
            </a:r>
          </a:p>
          <a:p>
            <a:r>
              <a:rPr lang="nb-NO"/>
              <a:t>Består av 9 siffer 	</a:t>
            </a:r>
          </a:p>
          <a:p>
            <a:pPr lvl="1"/>
            <a:r>
              <a:rPr lang="nb-NO"/>
              <a:t>De seks første er samme som prosjektet</a:t>
            </a:r>
          </a:p>
          <a:p>
            <a:pPr lvl="1"/>
            <a:r>
              <a:rPr lang="nb-NO"/>
              <a:t>De tre siste er løpenummer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23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2AAED9-6043-5382-DD84-9F97BAB6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 err="1"/>
              <a:t>Kontobruk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87FB34-F4DD-9ADE-9DA2-499FEBB4A5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Driftskostnader</a:t>
            </a:r>
          </a:p>
          <a:p>
            <a:pPr lvl="1"/>
            <a:r>
              <a:rPr lang="nb-NO" sz="2000"/>
              <a:t>Alle kostnader som tilhører den løpende driften</a:t>
            </a:r>
          </a:p>
          <a:p>
            <a:pPr lvl="1"/>
            <a:r>
              <a:rPr lang="nb-NO" sz="2000"/>
              <a:t>Kontoklasse 6xxx eller 7xxx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7EE6A31-6276-0F1F-7725-1888C5DB73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Investering – løsøre</a:t>
            </a:r>
          </a:p>
          <a:p>
            <a:pPr lvl="1"/>
            <a:r>
              <a:rPr lang="nb-NO" sz="2000"/>
              <a:t>Utstyr med levetid &gt; 3 år</a:t>
            </a:r>
          </a:p>
          <a:p>
            <a:pPr lvl="1"/>
            <a:r>
              <a:rPr lang="nb-NO" sz="2000" err="1"/>
              <a:t>Anskaffelskost</a:t>
            </a:r>
            <a:r>
              <a:rPr lang="nb-NO" sz="2000"/>
              <a:t> &gt; NOK </a:t>
            </a:r>
            <a:br>
              <a:rPr lang="nb-NO" sz="2000"/>
            </a:br>
            <a:r>
              <a:rPr lang="nb-NO" sz="2000"/>
              <a:t>50 000 </a:t>
            </a:r>
            <a:r>
              <a:rPr lang="nb-NO" sz="2000" err="1"/>
              <a:t>inkl</a:t>
            </a:r>
            <a:r>
              <a:rPr lang="nb-NO" sz="2000"/>
              <a:t> </a:t>
            </a:r>
            <a:r>
              <a:rPr lang="nb-NO" sz="2000" err="1"/>
              <a:t>mva</a:t>
            </a:r>
            <a:endParaRPr lang="nb-NO" sz="2000"/>
          </a:p>
          <a:p>
            <a:pPr lvl="1"/>
            <a:r>
              <a:rPr lang="nb-NO" sz="2000"/>
              <a:t>Unntak poolaktivering for pc og inventar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6822AFA-02CB-A02F-742D-B59781A08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0" y="3770271"/>
            <a:ext cx="3667327" cy="87548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286B42-90E7-9F05-76B3-2FFE820EFA4A}"/>
              </a:ext>
            </a:extLst>
          </p:cNvPr>
          <p:cNvSpPr/>
          <p:nvPr/>
        </p:nvSpPr>
        <p:spPr>
          <a:xfrm>
            <a:off x="358268" y="3612471"/>
            <a:ext cx="564205" cy="1105304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11DEADF-73E8-4FA6-7762-E13771C1E2CA}"/>
              </a:ext>
            </a:extLst>
          </p:cNvPr>
          <p:cNvSpPr/>
          <p:nvPr/>
        </p:nvSpPr>
        <p:spPr>
          <a:xfrm>
            <a:off x="1021405" y="3334755"/>
            <a:ext cx="982494" cy="217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solidFill>
                  <a:schemeClr val="tx1"/>
                </a:solidFill>
              </a:rPr>
              <a:t>Kontoklasse 6xxx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BC7CFEEB-5A0F-9379-50F2-6B7448864E3C}"/>
              </a:ext>
            </a:extLst>
          </p:cNvPr>
          <p:cNvCxnSpPr>
            <a:cxnSpLocks/>
            <a:stCxn id="8" idx="1"/>
            <a:endCxn id="6" idx="0"/>
          </p:cNvCxnSpPr>
          <p:nvPr/>
        </p:nvCxnSpPr>
        <p:spPr>
          <a:xfrm flipH="1">
            <a:off x="640371" y="3443584"/>
            <a:ext cx="381034" cy="1688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ell 3">
            <a:extLst>
              <a:ext uri="{FF2B5EF4-FFF2-40B4-BE49-F238E27FC236}">
                <a16:creationId xmlns:a16="http://schemas.microsoft.com/office/drawing/2014/main" id="{644B31A6-3686-3BA7-037B-D63448C909FA}"/>
              </a:ext>
            </a:extLst>
          </p:cNvPr>
          <p:cNvGraphicFramePr>
            <a:graphicFrameLocks noGrp="1"/>
          </p:cNvGraphicFramePr>
          <p:nvPr/>
        </p:nvGraphicFramePr>
        <p:xfrm>
          <a:off x="4604241" y="3421621"/>
          <a:ext cx="4325110" cy="1572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25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1625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21773">
                <a:tc>
                  <a:txBody>
                    <a:bodyPr/>
                    <a:lstStyle/>
                    <a:p>
                      <a:r>
                        <a:rPr lang="nb-NO"/>
                        <a:t>Dagens 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932707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47xx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1xxx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6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473E55-3603-D086-E6E8-683E5CDA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Anlegg under utførelse – bygg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EF8E7-EFDE-63CC-7358-942822AC60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Vedlikehold</a:t>
            </a:r>
          </a:p>
          <a:p>
            <a:pPr lvl="1"/>
            <a:r>
              <a:rPr lang="nb-NO" sz="1600"/>
              <a:t>Kostnader som er nødvendig for å holde objektet i samme stand som da det var nytt </a:t>
            </a:r>
          </a:p>
          <a:p>
            <a:pPr lvl="1"/>
            <a:r>
              <a:rPr lang="nb-NO" sz="1600"/>
              <a:t>Kontoklasse 66xx Reparasjon og vedlikehold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207D405-6FA7-6A15-2A76-AB397C3F1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/>
              <a:t>Påkostning</a:t>
            </a:r>
          </a:p>
          <a:p>
            <a:pPr lvl="1"/>
            <a:r>
              <a:rPr lang="nb-NO" sz="1600"/>
              <a:t>Kostnader som hever standarden på eiendommen</a:t>
            </a:r>
          </a:p>
          <a:p>
            <a:pPr lvl="1"/>
            <a:r>
              <a:rPr lang="nb-NO" sz="1600"/>
              <a:t>Eiendomsavdelingen må godkjenne dersom det skal være påkostning av bygget</a:t>
            </a:r>
          </a:p>
          <a:p>
            <a:pPr lvl="2"/>
            <a:r>
              <a:rPr lang="nb-NO" sz="1200"/>
              <a:t>Dialog med arealkontakten ved fakultet</a:t>
            </a:r>
          </a:p>
        </p:txBody>
      </p:sp>
      <p:graphicFrame>
        <p:nvGraphicFramePr>
          <p:cNvPr id="6" name="Tabell 3">
            <a:extLst>
              <a:ext uri="{FF2B5EF4-FFF2-40B4-BE49-F238E27FC236}">
                <a16:creationId xmlns:a16="http://schemas.microsoft.com/office/drawing/2014/main" id="{3379CC1A-4B67-A325-D639-CC0C9CD58215}"/>
              </a:ext>
            </a:extLst>
          </p:cNvPr>
          <p:cNvGraphicFramePr>
            <a:graphicFrameLocks noGrp="1"/>
          </p:cNvGraphicFramePr>
          <p:nvPr/>
        </p:nvGraphicFramePr>
        <p:xfrm>
          <a:off x="4876799" y="3364482"/>
          <a:ext cx="4096510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8255">
                  <a:extLst>
                    <a:ext uri="{9D8B030D-6E8A-4147-A177-3AD203B41FA5}">
                      <a16:colId xmlns:a16="http://schemas.microsoft.com/office/drawing/2014/main" val="253242644"/>
                    </a:ext>
                  </a:extLst>
                </a:gridCol>
                <a:gridCol w="2048255">
                  <a:extLst>
                    <a:ext uri="{9D8B030D-6E8A-4147-A177-3AD203B41FA5}">
                      <a16:colId xmlns:a16="http://schemas.microsoft.com/office/drawing/2014/main" val="2846894525"/>
                    </a:ext>
                  </a:extLst>
                </a:gridCol>
              </a:tblGrid>
              <a:tr h="620577">
                <a:tc>
                  <a:txBody>
                    <a:bodyPr/>
                    <a:lstStyle/>
                    <a:p>
                      <a:r>
                        <a:rPr lang="nb-NO"/>
                        <a:t>Dagens løsning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Løsning fra 01.01.2023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213557"/>
                  </a:ext>
                </a:extLst>
              </a:tr>
              <a:tr h="709231"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resultatet på 46xx – konti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Kontering av faktura på investering er i balansen på 113x – konti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91367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C448EBCF-2CCF-4A47-F0D3-C5A99A3F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74" y="3513220"/>
            <a:ext cx="3675991" cy="12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26800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Oppgaver som kostnadsgodkjenner og personalgodkjenner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813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CEC0FC0-5551-4C8D-B461-78A4F8067A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63031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CEC0FC0-5551-4C8D-B461-78A4F8067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159;g128791befc7_0_3">
            <a:extLst>
              <a:ext uri="{FF2B5EF4-FFF2-40B4-BE49-F238E27FC236}">
                <a16:creationId xmlns:a16="http://schemas.microsoft.com/office/drawing/2014/main" id="{C2ABDC95-2949-4439-A929-A8ED226F9AA7}"/>
              </a:ext>
            </a:extLst>
          </p:cNvPr>
          <p:cNvSpPr/>
          <p:nvPr/>
        </p:nvSpPr>
        <p:spPr>
          <a:xfrm>
            <a:off x="4927093" y="817030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8" name="Google Shape;158;g128791befc7_0_3"/>
          <p:cNvSpPr txBox="1">
            <a:spLocks noGrp="1"/>
          </p:cNvSpPr>
          <p:nvPr>
            <p:ph type="body" idx="1"/>
          </p:nvPr>
        </p:nvSpPr>
        <p:spPr>
          <a:xfrm>
            <a:off x="4926544" y="2529148"/>
            <a:ext cx="4217456" cy="184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6663" rIns="27000" bIns="26663" anchor="t" anchorCtr="0">
            <a:noAutofit/>
          </a:bodyPr>
          <a:lstStyle/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Vurdere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godkjenne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i="1" err="1">
                <a:latin typeface="Arial"/>
                <a:cs typeface="Arial"/>
                <a:sym typeface="Arial"/>
              </a:rPr>
              <a:t>ansettelser</a:t>
            </a:r>
            <a:r>
              <a:rPr lang="en-GB" sz="900" i="1">
                <a:latin typeface="Arial"/>
                <a:cs typeface="Arial"/>
                <a:sym typeface="Arial"/>
              </a:rPr>
              <a:t>, </a:t>
            </a:r>
            <a:r>
              <a:rPr lang="en-GB" sz="900" i="1" err="1">
                <a:latin typeface="Arial"/>
                <a:cs typeface="Arial"/>
                <a:sym typeface="Arial"/>
              </a:rPr>
              <a:t>oppsigelser</a:t>
            </a:r>
            <a:r>
              <a:rPr lang="en-GB" sz="900" i="1">
                <a:latin typeface="Arial"/>
                <a:cs typeface="Arial"/>
                <a:sym typeface="Arial"/>
              </a:rPr>
              <a:t>, </a:t>
            </a:r>
            <a:r>
              <a:rPr lang="en-GB" sz="900" i="1" err="1">
                <a:latin typeface="Arial"/>
                <a:cs typeface="Arial"/>
                <a:sym typeface="Arial"/>
              </a:rPr>
              <a:t>pensjoner</a:t>
            </a:r>
            <a:r>
              <a:rPr lang="en-GB" sz="900" i="1">
                <a:latin typeface="Arial"/>
                <a:cs typeface="Arial"/>
                <a:sym typeface="Arial"/>
              </a:rPr>
              <a:t> og </a:t>
            </a:r>
            <a:r>
              <a:rPr lang="en-GB" sz="900" i="1" err="1">
                <a:latin typeface="Arial"/>
                <a:cs typeface="Arial"/>
                <a:sym typeface="Arial"/>
              </a:rPr>
              <a:t>endringer</a:t>
            </a:r>
            <a:r>
              <a:rPr lang="en-GB" sz="900" i="1">
                <a:latin typeface="Arial"/>
                <a:cs typeface="Arial"/>
                <a:sym typeface="Arial"/>
              </a:rPr>
              <a:t> i </a:t>
            </a:r>
            <a:r>
              <a:rPr lang="en-GB" sz="900" i="1" err="1">
                <a:latin typeface="Arial"/>
                <a:cs typeface="Arial"/>
                <a:sym typeface="Arial"/>
              </a:rPr>
              <a:t>ansettelsesforhold</a:t>
            </a:r>
            <a:r>
              <a:rPr lang="en-GB" sz="900" i="1">
                <a:latin typeface="Arial"/>
                <a:cs typeface="Arial"/>
                <a:sym typeface="Arial"/>
              </a:rPr>
              <a:t> </a:t>
            </a: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cs typeface="Arial"/>
                <a:sym typeface="Arial"/>
              </a:rPr>
              <a:t>Fravær</a:t>
            </a:r>
            <a:r>
              <a:rPr lang="en-GB" sz="900">
                <a:latin typeface="Arial"/>
                <a:cs typeface="Arial"/>
                <a:sym typeface="Arial"/>
              </a:rPr>
              <a:t> (</a:t>
            </a:r>
            <a:r>
              <a:rPr lang="en-GB" sz="900" err="1">
                <a:latin typeface="Arial"/>
                <a:cs typeface="Arial"/>
                <a:sym typeface="Arial"/>
              </a:rPr>
              <a:t>inkl</a:t>
            </a:r>
            <a:r>
              <a:rPr lang="en-GB" sz="900">
                <a:latin typeface="Arial"/>
                <a:cs typeface="Arial"/>
                <a:sym typeface="Arial"/>
              </a:rPr>
              <a:t>. </a:t>
            </a:r>
            <a:r>
              <a:rPr lang="en-GB" sz="900" err="1">
                <a:latin typeface="Arial"/>
                <a:cs typeface="Arial"/>
                <a:sym typeface="Arial"/>
              </a:rPr>
              <a:t>Permisjoner</a:t>
            </a:r>
            <a:r>
              <a:rPr lang="en-GB" sz="900">
                <a:latin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cs typeface="Arial"/>
                <a:sym typeface="Arial"/>
              </a:rPr>
              <a:t>sykefravær</a:t>
            </a:r>
            <a:r>
              <a:rPr lang="en-GB" sz="900">
                <a:latin typeface="Arial"/>
                <a:cs typeface="Arial"/>
                <a:sym typeface="Arial"/>
              </a:rPr>
              <a:t> ) og </a:t>
            </a:r>
            <a:r>
              <a:rPr lang="en-GB" sz="900" err="1">
                <a:latin typeface="Arial"/>
                <a:cs typeface="Arial"/>
                <a:sym typeface="Arial"/>
              </a:rPr>
              <a:t>overtid</a:t>
            </a:r>
            <a:r>
              <a:rPr lang="en-GB" sz="900">
                <a:latin typeface="Arial"/>
                <a:cs typeface="Arial"/>
                <a:sym typeface="Arial"/>
              </a:rPr>
              <a:t> (og </a:t>
            </a:r>
            <a:r>
              <a:rPr lang="en-GB" sz="900" err="1">
                <a:latin typeface="Arial"/>
                <a:cs typeface="Arial"/>
                <a:sym typeface="Arial"/>
              </a:rPr>
              <a:t>omgjøring</a:t>
            </a:r>
            <a:r>
              <a:rPr lang="en-GB" sz="900">
                <a:latin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cs typeface="Arial"/>
                <a:sym typeface="Arial"/>
              </a:rPr>
              <a:t>av</a:t>
            </a:r>
            <a:r>
              <a:rPr lang="en-GB" sz="900">
                <a:latin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cs typeface="Arial"/>
                <a:sym typeface="Arial"/>
              </a:rPr>
              <a:t>overtid</a:t>
            </a:r>
            <a:r>
              <a:rPr lang="en-GB" sz="900">
                <a:latin typeface="Arial"/>
                <a:cs typeface="Arial"/>
                <a:sym typeface="Arial"/>
              </a:rPr>
              <a:t>)</a:t>
            </a: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Feriesøknader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pg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overføring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feriedager</a:t>
            </a:r>
            <a:endParaRPr lang="en-GB" sz="900">
              <a:latin typeface="Arial"/>
              <a:ea typeface="Arial"/>
              <a:cs typeface="Arial"/>
              <a:sym typeface="Arial"/>
            </a:endParaRP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Timegodkjenning</a:t>
            </a:r>
            <a:endParaRPr lang="en-GB" sz="900">
              <a:latin typeface="Arial"/>
              <a:ea typeface="Arial"/>
              <a:cs typeface="Arial"/>
              <a:sym typeface="Arial"/>
            </a:endParaRP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reisesøknader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reiseforskudd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reiser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stipendreiser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forskningstermin</a:t>
            </a:r>
            <a:endParaRPr lang="en-GB" sz="900">
              <a:latin typeface="Arial"/>
              <a:ea typeface="Arial"/>
              <a:cs typeface="Arial"/>
              <a:sym typeface="Arial"/>
            </a:endParaRP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Sidegjøremål</a:t>
            </a:r>
            <a:endParaRPr lang="en-GB" sz="900">
              <a:latin typeface="Arial"/>
              <a:ea typeface="Arial"/>
              <a:cs typeface="Arial"/>
              <a:sym typeface="Arial"/>
            </a:endParaRPr>
          </a:p>
          <a:p>
            <a:pPr marL="547725" lvl="1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Godkjenne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refusjoner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fra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NAV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søknader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knyttet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til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foreldrepermisjoner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Søke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om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godtgjørelse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til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stedfortreder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flytting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stilling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Følge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opp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ansatte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sykemeldinger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foreldrepermisjoner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slik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virksomheten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får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lønnsrefusjonene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krav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på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28791befc7_0_3"/>
          <p:cNvSpPr/>
          <p:nvPr/>
        </p:nvSpPr>
        <p:spPr>
          <a:xfrm>
            <a:off x="493256" y="817030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160;g128791befc7_0_3"/>
          <p:cNvSpPr txBox="1">
            <a:spLocks noGrp="1"/>
          </p:cNvSpPr>
          <p:nvPr>
            <p:ph type="body" idx="1"/>
          </p:nvPr>
        </p:nvSpPr>
        <p:spPr>
          <a:xfrm>
            <a:off x="535378" y="2529148"/>
            <a:ext cx="3154950" cy="172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6663" rIns="27000" bIns="26663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Vurdere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godkjenne</a:t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>
                <a:latin typeface="Arial"/>
                <a:ea typeface="Arial"/>
                <a:cs typeface="Arial"/>
                <a:sym typeface="Arial"/>
              </a:rPr>
              <a:t>time,-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oppdrag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månedskontrakter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(SAP)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reiseregninger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utgiftsrefusjoner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godtgjørelser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(SAP)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periodeavslutningsbilag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bilag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FtI-prosessen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oversendelse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til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inkassator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særskilt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oppfølging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forfalte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krav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Godkjenne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innkjøpsforespørsler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innkjøpsplaner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periodisk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faktura,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inngående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faktura,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kreditnota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 </a:t>
            </a:r>
            <a:endParaRPr lang="en-GB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bilag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anleggsmiddel-prosessen</a:t>
            </a:r>
            <a:endParaRPr lang="nb-NO" sz="900">
              <a:latin typeface="Arial"/>
              <a:ea typeface="Arial"/>
              <a:cs typeface="Arial"/>
            </a:endParaRPr>
          </a:p>
          <a:p>
            <a:pPr marL="161925" indent="-128270">
              <a:lnSpc>
                <a:spcPct val="115000"/>
              </a:lnSpc>
              <a:spcBef>
                <a:spcPts val="0"/>
              </a:spcBef>
              <a:buSzPts val="1000"/>
              <a:buFont typeface="Arial"/>
              <a:buChar char="●"/>
            </a:pP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søknadsbudsjett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og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revidert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prosjektbudsjett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dersom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endret</a:t>
            </a:r>
            <a:r>
              <a:rPr lang="en-GB" sz="9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900" err="1">
                <a:latin typeface="Arial"/>
                <a:ea typeface="Arial"/>
                <a:cs typeface="Arial"/>
                <a:sym typeface="Arial"/>
              </a:rPr>
              <a:t>nettobidrag</a:t>
            </a:r>
            <a:endParaRPr lang="nb-NO" sz="900">
              <a:latin typeface="Arial"/>
              <a:ea typeface="Arial"/>
              <a:cs typeface="Arial"/>
            </a:endParaRPr>
          </a:p>
        </p:txBody>
      </p:sp>
      <p:sp>
        <p:nvSpPr>
          <p:cNvPr id="161" name="Google Shape;161;g128791befc7_0_3"/>
          <p:cNvSpPr txBox="1">
            <a:spLocks noGrp="1"/>
          </p:cNvSpPr>
          <p:nvPr>
            <p:ph type="sldNum" idx="12"/>
          </p:nvPr>
        </p:nvSpPr>
        <p:spPr>
          <a:xfrm>
            <a:off x="6759167" y="4869180"/>
            <a:ext cx="992700" cy="1028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fld id="{00000000-1234-1234-1234-123412341234}" type="slidenum"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t>26</a:t>
            </a:fld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g128791befc7_0_3"/>
          <p:cNvSpPr txBox="1">
            <a:spLocks noGrp="1"/>
          </p:cNvSpPr>
          <p:nvPr>
            <p:ph type="title"/>
          </p:nvPr>
        </p:nvSpPr>
        <p:spPr>
          <a:xfrm>
            <a:off x="493256" y="0"/>
            <a:ext cx="8271722" cy="994050"/>
          </a:xfrm>
          <a:prstGeom prst="rect">
            <a:avLst/>
          </a:prstGeom>
        </p:spPr>
        <p:txBody>
          <a:bodyPr spcFirstLastPara="1" wrap="square" lIns="39994" tIns="19988" rIns="39994" bIns="19988" anchor="ctr" anchorCtr="0">
            <a:noAutofit/>
          </a:bodyPr>
          <a:lstStyle/>
          <a:p>
            <a:r>
              <a:rPr lang="en-GB" sz="2800" kern="1200" err="1">
                <a:solidFill>
                  <a:srgbClr val="000000"/>
                </a:solidFill>
                <a:ea typeface="+mj-ea"/>
              </a:rPr>
              <a:t>Overordnede</a:t>
            </a:r>
            <a:r>
              <a:rPr lang="en-GB" sz="2800" kern="1200">
                <a:solidFill>
                  <a:srgbClr val="000000"/>
                </a:solidFill>
                <a:ea typeface="+mj-ea"/>
              </a:rPr>
              <a:t> </a:t>
            </a:r>
            <a:r>
              <a:rPr lang="en-GB" sz="2800" kern="1200" err="1">
                <a:solidFill>
                  <a:srgbClr val="000000"/>
                </a:solidFill>
                <a:ea typeface="+mj-ea"/>
              </a:rPr>
              <a:t>oppgaver</a:t>
            </a:r>
            <a:r>
              <a:rPr lang="en-GB" sz="2800" kern="1200">
                <a:solidFill>
                  <a:srgbClr val="000000"/>
                </a:solidFill>
                <a:ea typeface="+mj-ea"/>
              </a:rPr>
              <a:t> for </a:t>
            </a:r>
            <a:r>
              <a:rPr lang="en-GB" sz="2800" kern="1200" err="1">
                <a:solidFill>
                  <a:srgbClr val="000000"/>
                </a:solidFill>
                <a:ea typeface="+mj-ea"/>
              </a:rPr>
              <a:t>godkjennerrollene</a:t>
            </a:r>
            <a:endParaRPr lang="nb-NO" sz="2800" kern="1200">
              <a:solidFill>
                <a:srgbClr val="000000"/>
              </a:solidFill>
              <a:ea typeface="+mj-ea"/>
            </a:endParaRPr>
          </a:p>
        </p:txBody>
      </p:sp>
      <p:pic>
        <p:nvPicPr>
          <p:cNvPr id="163" name="Google Shape;163;g128791befc7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7839" y="764540"/>
            <a:ext cx="1150029" cy="11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28791befc7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191" y="883069"/>
            <a:ext cx="1056729" cy="109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28791befc7_0_3"/>
          <p:cNvSpPr/>
          <p:nvPr/>
        </p:nvSpPr>
        <p:spPr>
          <a:xfrm>
            <a:off x="514892" y="2166120"/>
            <a:ext cx="3747229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Kostnadsgodkjenner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166;g128791befc7_0_3"/>
          <p:cNvSpPr/>
          <p:nvPr/>
        </p:nvSpPr>
        <p:spPr>
          <a:xfrm>
            <a:off x="4927093" y="2169448"/>
            <a:ext cx="3770924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Personalgodkjenner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8EFC8B-6889-4D18-81FF-D6F3A81ECF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9060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8EFC8B-6889-4D18-81FF-D6F3A81EC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323116-DA1D-42C9-B080-0FCECD14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4775"/>
          </a:xfrm>
        </p:spPr>
        <p:txBody>
          <a:bodyPr vert="horz"/>
          <a:lstStyle/>
          <a:p>
            <a:r>
              <a:rPr lang="nb-NO" sz="3200"/>
              <a:t>Kostnadsgodkjenner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7EA-F84B-4A9E-B85D-DA933E19D587}"/>
              </a:ext>
            </a:extLst>
          </p:cNvPr>
          <p:cNvSpPr/>
          <p:nvPr/>
        </p:nvSpPr>
        <p:spPr>
          <a:xfrm>
            <a:off x="513041" y="986042"/>
            <a:ext cx="1957933" cy="3530116"/>
          </a:xfrm>
          <a:prstGeom prst="rect">
            <a:avLst/>
          </a:prstGeom>
          <a:solidFill>
            <a:srgbClr val="E8EDF8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F27CE-5B30-48F0-9111-83703C597A80}"/>
              </a:ext>
            </a:extLst>
          </p:cNvPr>
          <p:cNvSpPr/>
          <p:nvPr/>
        </p:nvSpPr>
        <p:spPr>
          <a:xfrm>
            <a:off x="2753670" y="1731077"/>
            <a:ext cx="6041322" cy="2785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A5354-4ED4-43D9-A7FE-9D848ECDC27A}"/>
              </a:ext>
            </a:extLst>
          </p:cNvPr>
          <p:cNvSpPr txBox="1"/>
          <p:nvPr/>
        </p:nvSpPr>
        <p:spPr>
          <a:xfrm>
            <a:off x="2861862" y="2053944"/>
            <a:ext cx="57411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Ansvar for å sikre at det er hjemmel for disposisjonen i stortingsvedtak, tildelingsbrev eller andre vedtak og at disposisjonen ellers er i overensstemmelse med gjeldende lover, regler og rutiner, og at disposisjonen er økonomisk forsvarlig​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Ansvar for å sikre at det er budsjettmessig dekning for utbetalingen og at kostnaden er belastet korrekt koststed, og delprosjekt​</a:t>
            </a:r>
            <a:b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</a:b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Ansvar for å sikre at eventuelle universitetsspesifikke bestemmelser for utøvelse av budsjettdisponeringsmyndighet (</a:t>
            </a:r>
            <a:r>
              <a:rPr lang="nb-NO" sz="1100">
                <a:solidFill>
                  <a:srgbClr val="2D3B45"/>
                </a:solidFill>
                <a:latin typeface="Lato Extended"/>
              </a:rPr>
              <a:t>BDM</a:t>
            </a: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) er overholdt​</a:t>
            </a:r>
            <a:b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</a:b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Er delegert BDM iht. internt reglement (universitetsspesifikt)​</a:t>
            </a:r>
            <a:b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</a:b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Kan ved behov delegere fullmakter til en stedfortreder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4675E-677F-4AAD-B681-08C39DB5A147}"/>
              </a:ext>
            </a:extLst>
          </p:cNvPr>
          <p:cNvSpPr txBox="1"/>
          <p:nvPr/>
        </p:nvSpPr>
        <p:spPr>
          <a:xfrm>
            <a:off x="2861862" y="1746167"/>
            <a:ext cx="3175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14694"/>
                </a:solidFill>
              </a:rPr>
              <a:t>Ansvar og myndighet 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E2CD653-E75A-43C7-B586-A4DBF6587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356765"/>
            <a:ext cx="2110127" cy="22380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CFBFD7-52AD-4016-B0A5-B6D33666E839}"/>
              </a:ext>
            </a:extLst>
          </p:cNvPr>
          <p:cNvSpPr/>
          <p:nvPr/>
        </p:nvSpPr>
        <p:spPr>
          <a:xfrm flipV="1">
            <a:off x="2753670" y="986042"/>
            <a:ext cx="60413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7D80A-2787-4E02-B346-CFB929F33AA5}"/>
              </a:ext>
            </a:extLst>
          </p:cNvPr>
          <p:cNvSpPr txBox="1"/>
          <p:nvPr/>
        </p:nvSpPr>
        <p:spPr>
          <a:xfrm>
            <a:off x="2749153" y="1123068"/>
            <a:ext cx="93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14694"/>
                </a:solidFill>
              </a:rPr>
              <a:t>Formål: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9509A-361D-4465-9AE0-6C1AE20E6A59}"/>
              </a:ext>
            </a:extLst>
          </p:cNvPr>
          <p:cNvSpPr txBox="1"/>
          <p:nvPr/>
        </p:nvSpPr>
        <p:spPr>
          <a:xfrm>
            <a:off x="3677856" y="1083866"/>
            <a:ext cx="496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Sikre at disposisjoner, avtaler og krav som medfører økonomiske forpliktelser for universitetet, er i tråd med gjeldende lover, regler og retningslinjer/rutiner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518754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D6F26B7-7703-42FE-959A-01BF3BA7DD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D6F26B7-7703-42FE-959A-01BF3BA7DD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81A63B-407B-4DC9-83C1-85C86B85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Samhandling - Kostnadsgodkjenner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9525C-5542-4E3F-B483-8DE0FF6452AA}"/>
              </a:ext>
            </a:extLst>
          </p:cNvPr>
          <p:cNvSpPr txBox="1"/>
          <p:nvPr/>
        </p:nvSpPr>
        <p:spPr>
          <a:xfrm>
            <a:off x="630841" y="1741795"/>
            <a:ext cx="21982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Behov til betaling 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(innkjøper)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Godkjenne alle transaksjoner på bakgrunn av innkjøp (forespørsler, plankjøp, periodiske faktura, inngående faktura, kreditnota)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42403-0CC3-44CC-9F64-E802A587C22B}"/>
              </a:ext>
            </a:extLst>
          </p:cNvPr>
          <p:cNvSpPr txBox="1"/>
          <p:nvPr/>
        </p:nvSpPr>
        <p:spPr>
          <a:xfrm>
            <a:off x="414119" y="3028276"/>
            <a:ext cx="318411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LØNN: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Ansettelse til adgang (kontrollør, ansatt, koordinator kontrakt, attestant)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og oppdragskontrakter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Godtgjørelse og lønn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Reiser og utlegg (Ansatt)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Reiseregninger og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utgiftsrefusjoner</a:t>
            </a: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BB6E8-CFA7-4CA6-B69D-A5D2D42FB5E8}"/>
              </a:ext>
            </a:extLst>
          </p:cNvPr>
          <p:cNvSpPr txBox="1"/>
          <p:nvPr/>
        </p:nvSpPr>
        <p:spPr>
          <a:xfrm>
            <a:off x="3048041" y="960190"/>
            <a:ext cx="38460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Fordring til innbetaling (fakturaansvarlig, salgsordreoppretter, kundereskontrooppfølger, innbetalingsoppfølger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Kreditnotaer (føres som belastning på koststed)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Følge opp krav som ikke innbetales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2E42D-7B93-4F20-B8B5-4CC03148F2E2}"/>
              </a:ext>
            </a:extLst>
          </p:cNvPr>
          <p:cNvSpPr txBox="1"/>
          <p:nvPr/>
        </p:nvSpPr>
        <p:spPr>
          <a:xfrm>
            <a:off x="6185726" y="1762709"/>
            <a:ext cx="22548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Prosjektide til prosjektavslutning (prosjekteier)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Søknadsbudsjett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Rebudsjettering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A3142-5CDE-42A9-80D4-D443B152A0A9}"/>
              </a:ext>
            </a:extLst>
          </p:cNvPr>
          <p:cNvSpPr txBox="1"/>
          <p:nvPr/>
        </p:nvSpPr>
        <p:spPr>
          <a:xfrm>
            <a:off x="6360810" y="2813015"/>
            <a:ext cx="26675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Anleggsmidler (anleggshåndterer, anleggsregisteroppfølger)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Tilsendt digitalt anleggsskjema eks </a:t>
            </a:r>
            <a:r>
              <a:rPr kumimoji="0" lang="nb-NO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ifm</a:t>
            </a: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salg og utrangering av anlegg eller endringer i anleggsregister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07B9D-E15F-4F8D-AA34-3EE2C514F6D7}"/>
              </a:ext>
            </a:extLst>
          </p:cNvPr>
          <p:cNvSpPr txBox="1"/>
          <p:nvPr/>
        </p:nvSpPr>
        <p:spPr>
          <a:xfrm>
            <a:off x="3300209" y="4043939"/>
            <a:ext cx="32535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Periodeavslutning (</a:t>
            </a:r>
            <a:r>
              <a:rPr kumimoji="0" lang="nb-NO" sz="105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Periodeavslutter</a:t>
            </a: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enhet)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Periodeavslutningsbilag som krever godkjenning er relevant for koststeder (eks. avsetninger for opptjent, ikke fakturert inntekt eller manuelle avsetninger for påløpte kostnader)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38CE5D-18FE-496C-9C77-FEA67F4DAECD}"/>
              </a:ext>
            </a:extLst>
          </p:cNvPr>
          <p:cNvCxnSpPr/>
          <p:nvPr/>
        </p:nvCxnSpPr>
        <p:spPr>
          <a:xfrm>
            <a:off x="2891305" y="2565629"/>
            <a:ext cx="817809" cy="196889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799EE5-F817-46DB-B519-2930973E2F8C}"/>
              </a:ext>
            </a:extLst>
          </p:cNvPr>
          <p:cNvCxnSpPr>
            <a:cxnSpLocks/>
          </p:cNvCxnSpPr>
          <p:nvPr/>
        </p:nvCxnSpPr>
        <p:spPr>
          <a:xfrm flipH="1">
            <a:off x="4496880" y="1931219"/>
            <a:ext cx="0" cy="375297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A11E69-E458-4BD6-88A7-CF602619A32C}"/>
              </a:ext>
            </a:extLst>
          </p:cNvPr>
          <p:cNvCxnSpPr>
            <a:cxnSpLocks/>
          </p:cNvCxnSpPr>
          <p:nvPr/>
        </p:nvCxnSpPr>
        <p:spPr>
          <a:xfrm flipV="1">
            <a:off x="4512638" y="3511548"/>
            <a:ext cx="0" cy="428350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2950ED0-B006-4C68-AEE4-836F329287A9}"/>
              </a:ext>
            </a:extLst>
          </p:cNvPr>
          <p:cNvCxnSpPr>
            <a:cxnSpLocks/>
          </p:cNvCxnSpPr>
          <p:nvPr/>
        </p:nvCxnSpPr>
        <p:spPr>
          <a:xfrm flipV="1">
            <a:off x="3338846" y="3224013"/>
            <a:ext cx="518772" cy="328842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7AD75B-122C-4C3C-ABED-DE0C0C8E703C}"/>
              </a:ext>
            </a:extLst>
          </p:cNvPr>
          <p:cNvCxnSpPr>
            <a:cxnSpLocks/>
          </p:cNvCxnSpPr>
          <p:nvPr/>
        </p:nvCxnSpPr>
        <p:spPr>
          <a:xfrm flipH="1" flipV="1">
            <a:off x="5374497" y="2896876"/>
            <a:ext cx="804463" cy="15038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8F02371-6561-4A83-B5C5-D644567150DF}"/>
              </a:ext>
            </a:extLst>
          </p:cNvPr>
          <p:cNvCxnSpPr>
            <a:cxnSpLocks/>
          </p:cNvCxnSpPr>
          <p:nvPr/>
        </p:nvCxnSpPr>
        <p:spPr>
          <a:xfrm flipH="1">
            <a:off x="5298975" y="2267561"/>
            <a:ext cx="667839" cy="227115"/>
          </a:xfrm>
          <a:prstGeom prst="straightConnector1">
            <a:avLst/>
          </a:prstGeom>
          <a:ln>
            <a:solidFill>
              <a:srgbClr val="0D347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Google Shape;163;g128791befc7_0_3">
            <a:extLst>
              <a:ext uri="{FF2B5EF4-FFF2-40B4-BE49-F238E27FC236}">
                <a16:creationId xmlns:a16="http://schemas.microsoft.com/office/drawing/2014/main" id="{363731B2-C905-4F5E-85F9-C6625BC294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365" y="2216498"/>
            <a:ext cx="1069029" cy="1162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04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5702D15-6BDD-4B80-9A98-43919AD6C5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5580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5702D15-6BDD-4B80-9A98-43919AD6C5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8C956EA2-D863-6B1D-FDC9-50CDD730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4775"/>
          </a:xfrm>
        </p:spPr>
        <p:txBody>
          <a:bodyPr vert="horz"/>
          <a:lstStyle/>
          <a:p>
            <a:r>
              <a:rPr lang="nb-NO" sz="3200"/>
              <a:t>Oppgaver for kostnadsgodkjenner</a:t>
            </a:r>
          </a:p>
        </p:txBody>
      </p:sp>
      <p:sp>
        <p:nvSpPr>
          <p:cNvPr id="3" name="Google Shape;159;g128791befc7_0_3">
            <a:extLst>
              <a:ext uri="{FF2B5EF4-FFF2-40B4-BE49-F238E27FC236}">
                <a16:creationId xmlns:a16="http://schemas.microsoft.com/office/drawing/2014/main" id="{B6F7A1AB-E37B-9769-E616-1259A44A1E64}"/>
              </a:ext>
            </a:extLst>
          </p:cNvPr>
          <p:cNvSpPr/>
          <p:nvPr/>
        </p:nvSpPr>
        <p:spPr>
          <a:xfrm>
            <a:off x="522056" y="1000195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Google Shape;163;g128791befc7_0_3">
            <a:extLst>
              <a:ext uri="{FF2B5EF4-FFF2-40B4-BE49-F238E27FC236}">
                <a16:creationId xmlns:a16="http://schemas.microsoft.com/office/drawing/2014/main" id="{944551F4-A41A-DAC9-B3D1-A695A499A9A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5839" y="950592"/>
            <a:ext cx="1150029" cy="1189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5;g128791befc7_0_3">
            <a:extLst>
              <a:ext uri="{FF2B5EF4-FFF2-40B4-BE49-F238E27FC236}">
                <a16:creationId xmlns:a16="http://schemas.microsoft.com/office/drawing/2014/main" id="{E2FEFC07-02E3-FE7D-5CD2-FAC233C9F241}"/>
              </a:ext>
            </a:extLst>
          </p:cNvPr>
          <p:cNvSpPr/>
          <p:nvPr/>
        </p:nvSpPr>
        <p:spPr>
          <a:xfrm>
            <a:off x="543692" y="2349285"/>
            <a:ext cx="3747229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Kostnadsgodkjenner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5" name="Plassholder for bilde 5" descr="PDF File viewer | Microsoft Teams">
            <a:extLst>
              <a:ext uri="{FF2B5EF4-FFF2-40B4-BE49-F238E27FC236}">
                <a16:creationId xmlns:a16="http://schemas.microsoft.com/office/drawing/2014/main" id="{B055F8F0-359B-5D54-87AB-87E4956D7F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22" t="13740" r="1312" b="14845"/>
          <a:stretch/>
        </p:blipFill>
        <p:spPr>
          <a:xfrm>
            <a:off x="543691" y="2771697"/>
            <a:ext cx="3747229" cy="1973795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A5C1C3F-EC1E-448B-8720-68F80DD4CC40}"/>
              </a:ext>
            </a:extLst>
          </p:cNvPr>
          <p:cNvSpPr/>
          <p:nvPr/>
        </p:nvSpPr>
        <p:spPr>
          <a:xfrm>
            <a:off x="5546957" y="1861504"/>
            <a:ext cx="396000" cy="49970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99677-8999-4BEE-B5E5-91C076C52EB3}"/>
              </a:ext>
            </a:extLst>
          </p:cNvPr>
          <p:cNvSpPr txBox="1"/>
          <p:nvPr/>
        </p:nvSpPr>
        <p:spPr>
          <a:xfrm>
            <a:off x="6102000" y="1926692"/>
            <a:ext cx="15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Plankjøp </a:t>
            </a:r>
            <a:r>
              <a:rPr lang="nb-NO" err="1"/>
              <a:t>btb</a:t>
            </a:r>
            <a:endParaRPr lang="nb-NO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4D7A313-2657-40C0-B17A-6249CFB3B683}"/>
              </a:ext>
            </a:extLst>
          </p:cNvPr>
          <p:cNvSpPr/>
          <p:nvPr/>
        </p:nvSpPr>
        <p:spPr>
          <a:xfrm>
            <a:off x="5546957" y="3075005"/>
            <a:ext cx="396000" cy="49970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E905A-9AC2-4511-8E14-26163902E8AA}"/>
              </a:ext>
            </a:extLst>
          </p:cNvPr>
          <p:cNvSpPr txBox="1"/>
          <p:nvPr/>
        </p:nvSpPr>
        <p:spPr>
          <a:xfrm>
            <a:off x="6102000" y="3163234"/>
            <a:ext cx="15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TOA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6019EF-50AF-4468-B9C2-6A5A55E4ADBD}"/>
              </a:ext>
            </a:extLst>
          </p:cNvPr>
          <p:cNvCxnSpPr/>
          <p:nvPr/>
        </p:nvCxnSpPr>
        <p:spPr>
          <a:xfrm>
            <a:off x="4982400" y="1229910"/>
            <a:ext cx="0" cy="3348000"/>
          </a:xfrm>
          <a:prstGeom prst="line">
            <a:avLst/>
          </a:prstGeom>
          <a:ln>
            <a:solidFill>
              <a:srgbClr val="0146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DFDB765-97B9-44F2-8532-4639E428441B}"/>
              </a:ext>
            </a:extLst>
          </p:cNvPr>
          <p:cNvSpPr txBox="1"/>
          <p:nvPr/>
        </p:nvSpPr>
        <p:spPr>
          <a:xfrm>
            <a:off x="5389329" y="1151329"/>
            <a:ext cx="1530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chemeClr val="tx2"/>
                </a:solidFill>
              </a:rPr>
              <a:t>Fokus i dag: </a:t>
            </a:r>
          </a:p>
        </p:txBody>
      </p:sp>
    </p:spTree>
    <p:extLst>
      <p:ext uri="{BB962C8B-B14F-4D97-AF65-F5344CB8AC3E}">
        <p14:creationId xmlns:p14="http://schemas.microsoft.com/office/powerpoint/2010/main" val="60285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636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086810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bg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rgbClr val="01469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31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3D1A716-27E8-4476-AE48-D3282467E8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403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3D1A716-27E8-4476-AE48-D3282467E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3D02A9C-29B5-4065-84B3-BE20D186A0AE}"/>
              </a:ext>
            </a:extLst>
          </p:cNvPr>
          <p:cNvSpPr/>
          <p:nvPr/>
        </p:nvSpPr>
        <p:spPr>
          <a:xfrm>
            <a:off x="0" y="2594505"/>
            <a:ext cx="9144000" cy="1905495"/>
          </a:xfrm>
          <a:prstGeom prst="rect">
            <a:avLst/>
          </a:prstGeom>
          <a:solidFill>
            <a:srgbClr val="E8EDF8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C1173-2F2E-459E-AF69-59DA029A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4775"/>
          </a:xfrm>
        </p:spPr>
        <p:txBody>
          <a:bodyPr vert="horz"/>
          <a:lstStyle/>
          <a:p>
            <a:r>
              <a:rPr lang="nb-NO" sz="3200"/>
              <a:t>Eksempel: Godkjenne plankjøp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8BFB3-7899-4516-BD61-1479CB1D98E7}"/>
              </a:ext>
            </a:extLst>
          </p:cNvPr>
          <p:cNvSpPr txBox="1"/>
          <p:nvPr/>
        </p:nvSpPr>
        <p:spPr>
          <a:xfrm>
            <a:off x="457200" y="970859"/>
            <a:ext cx="817560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2"/>
                </a:solidFill>
              </a:rPr>
              <a:t>Hva er et plankjøp: </a:t>
            </a:r>
            <a:r>
              <a:rPr lang="nb-NO" sz="1400"/>
              <a:t>Et kjøp fra et forhåndsgodkjent budsjett som er knyttet mot bestemte leverandører og en gitt kontering (k-sted, delprosjekt) </a:t>
            </a:r>
          </a:p>
          <a:p>
            <a:endParaRPr lang="nb-NO" sz="1400"/>
          </a:p>
          <a:p>
            <a:r>
              <a:rPr lang="nb-NO" sz="1400" b="1">
                <a:solidFill>
                  <a:schemeClr val="tx2"/>
                </a:solidFill>
              </a:rPr>
              <a:t>Betydning for kostnadsgodkjenner: </a:t>
            </a:r>
            <a:r>
              <a:rPr lang="nb-NO" sz="1400"/>
              <a:t>Dersom det foreligger en godkjent plan vil innkjøper eller fagrekvirent kunne opprette innkjøpsforespørsel uten at det går til godkjenning hos kostnadsgodkjenner </a:t>
            </a:r>
            <a:endParaRPr lang="nb-NO" sz="140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292B2-369C-4B50-B270-8BBCA4AA066A}"/>
              </a:ext>
            </a:extLst>
          </p:cNvPr>
          <p:cNvSpPr txBox="1"/>
          <p:nvPr/>
        </p:nvSpPr>
        <p:spPr>
          <a:xfrm>
            <a:off x="1434257" y="3278947"/>
            <a:ext cx="139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chemeClr val="tx2"/>
                </a:solidFill>
              </a:rPr>
              <a:t>Innkjøper</a:t>
            </a:r>
            <a:r>
              <a:rPr lang="nb-NO" sz="1000"/>
              <a:t> lager forslag til plan som kobles mot en eller flere leverandører og legger på en kontering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056DD6-5FA0-4D94-B4DE-9C4FB9239022}"/>
              </a:ext>
            </a:extLst>
          </p:cNvPr>
          <p:cNvSpPr txBox="1"/>
          <p:nvPr/>
        </p:nvSpPr>
        <p:spPr>
          <a:xfrm>
            <a:off x="3496019" y="2594505"/>
            <a:ext cx="31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>
                <a:solidFill>
                  <a:schemeClr val="tx2"/>
                </a:solidFill>
              </a:rPr>
              <a:t>Prosessflyt – godkjenning (eksempel)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881194-CE91-4914-9E76-A927485E5C31}"/>
              </a:ext>
            </a:extLst>
          </p:cNvPr>
          <p:cNvSpPr txBox="1"/>
          <p:nvPr/>
        </p:nvSpPr>
        <p:spPr>
          <a:xfrm>
            <a:off x="4073234" y="3104172"/>
            <a:ext cx="1626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solidFill>
                  <a:schemeClr val="tx2"/>
                </a:solidFill>
              </a:rPr>
              <a:t>Kostnadsgodkjenner</a:t>
            </a:r>
            <a:r>
              <a:rPr lang="nb-NO" sz="1000"/>
              <a:t> kontrollerer informasjonen registrert og vurderer hvorvidt det er budsjettmessig dekning for rammen i planen*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47D66E-734F-4554-8A84-88DAB056EE1F}"/>
              </a:ext>
            </a:extLst>
          </p:cNvPr>
          <p:cNvSpPr txBox="1"/>
          <p:nvPr/>
        </p:nvSpPr>
        <p:spPr>
          <a:xfrm>
            <a:off x="2995200" y="4772992"/>
            <a:ext cx="531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i="1"/>
              <a:t>*Bør ideelt sett være noe dialog rundt plan i forkant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109D7E1-29F5-4342-AD4D-F97BFE6DD43C}"/>
              </a:ext>
            </a:extLst>
          </p:cNvPr>
          <p:cNvSpPr/>
          <p:nvPr/>
        </p:nvSpPr>
        <p:spPr>
          <a:xfrm>
            <a:off x="2978388" y="3143682"/>
            <a:ext cx="1035263" cy="1006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1C12784-88D1-447A-90F5-3865850DA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969" y="3185749"/>
            <a:ext cx="694966" cy="73708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0FD5D6-FCE4-41E2-87B0-F36A74D3A4E8}"/>
              </a:ext>
            </a:extLst>
          </p:cNvPr>
          <p:cNvCxnSpPr/>
          <p:nvPr/>
        </p:nvCxnSpPr>
        <p:spPr>
          <a:xfrm flipV="1">
            <a:off x="5824165" y="2973924"/>
            <a:ext cx="1281600" cy="6100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E66DBF-D221-45C8-BF3B-5274EC9FBA15}"/>
              </a:ext>
            </a:extLst>
          </p:cNvPr>
          <p:cNvCxnSpPr>
            <a:cxnSpLocks/>
          </p:cNvCxnSpPr>
          <p:nvPr/>
        </p:nvCxnSpPr>
        <p:spPr>
          <a:xfrm>
            <a:off x="5824165" y="3583970"/>
            <a:ext cx="1302000" cy="4476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1E61B33-B8E0-4C5E-92B8-C00D58C9826E}"/>
              </a:ext>
            </a:extLst>
          </p:cNvPr>
          <p:cNvSpPr txBox="1"/>
          <p:nvPr/>
        </p:nvSpPr>
        <p:spPr>
          <a:xfrm>
            <a:off x="7272931" y="2823598"/>
            <a:ext cx="17039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Innkjøper gjør endringer eller gjør endringer eller avviser plan (avslutter prosessen)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4508AD-1C41-49D9-86BD-73862FDFD97E}"/>
              </a:ext>
            </a:extLst>
          </p:cNvPr>
          <p:cNvSpPr txBox="1"/>
          <p:nvPr/>
        </p:nvSpPr>
        <p:spPr>
          <a:xfrm>
            <a:off x="7283131" y="3807786"/>
            <a:ext cx="170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Plan klar til å brukes av innkjøper eller fagrekvirent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21297C-67FA-441D-A46E-2820A259C908}"/>
              </a:ext>
            </a:extLst>
          </p:cNvPr>
          <p:cNvSpPr txBox="1"/>
          <p:nvPr/>
        </p:nvSpPr>
        <p:spPr>
          <a:xfrm>
            <a:off x="5895966" y="3850905"/>
            <a:ext cx="17039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i="1"/>
              <a:t>Plan godkjennes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686232-8D63-48EA-A585-A4463B81A143}"/>
              </a:ext>
            </a:extLst>
          </p:cNvPr>
          <p:cNvSpPr txBox="1"/>
          <p:nvPr/>
        </p:nvSpPr>
        <p:spPr>
          <a:xfrm>
            <a:off x="5906166" y="3064325"/>
            <a:ext cx="17039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i="1"/>
              <a:t>Plan avvises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AF2DE8-27AB-4FC6-A5AB-BD2E92ACE7F8}"/>
              </a:ext>
            </a:extLst>
          </p:cNvPr>
          <p:cNvSpPr/>
          <p:nvPr/>
        </p:nvSpPr>
        <p:spPr>
          <a:xfrm>
            <a:off x="355794" y="3044349"/>
            <a:ext cx="1035263" cy="10066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92AC030-D165-4528-A30C-E4DD3F46BA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26" y="3143682"/>
            <a:ext cx="679165" cy="72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6a92ddc89_0_0"/>
          <p:cNvSpPr txBox="1">
            <a:spLocks noGrp="1"/>
          </p:cNvSpPr>
          <p:nvPr>
            <p:ph type="title"/>
          </p:nvPr>
        </p:nvSpPr>
        <p:spPr>
          <a:xfrm>
            <a:off x="457200" y="2248504"/>
            <a:ext cx="8229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b="1"/>
              <a:t>Kostnadsgodkjenner</a:t>
            </a:r>
            <a:r>
              <a:rPr lang="no-NO"/>
              <a:t> er involvert i kontrakter som opprettes i ToA-løsningen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184eeb65790_0_12" descr="Some notes for businesses to hire and recruit outside short-term personnel"/>
          <p:cNvPicPr preferRelativeResize="0"/>
          <p:nvPr/>
        </p:nvPicPr>
        <p:blipFill rotWithShape="1">
          <a:blip r:embed="rId3">
            <a:alphaModFix/>
          </a:blip>
          <a:srcRect l="18700" r="15592"/>
          <a:stretch/>
        </p:blipFill>
        <p:spPr>
          <a:xfrm>
            <a:off x="4732774" y="1705450"/>
            <a:ext cx="3504624" cy="266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0" name="Google Shape;130;g184eeb65790_0_12"/>
          <p:cNvSpPr txBox="1"/>
          <p:nvPr/>
        </p:nvSpPr>
        <p:spPr>
          <a:xfrm>
            <a:off x="368300" y="1828275"/>
            <a:ext cx="4301400" cy="29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er en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0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ny løsning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utviklet for universitetene i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0" i="0" u="none" strike="noStrike" kern="0" cap="none" spc="0" normalizeH="0" baseline="0" noProof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Bergen, Oslo, Tromsø og Trondheim (BOTT)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0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for å inngå midlertidige timelønns- og oppdragsavtaler digitalt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g184eeb65790_0_12"/>
          <p:cNvSpPr txBox="1"/>
          <p:nvPr/>
        </p:nvSpPr>
        <p:spPr>
          <a:xfrm>
            <a:off x="287600" y="852950"/>
            <a:ext cx="4781700" cy="8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tabLst/>
              <a:defRPr/>
            </a:pPr>
            <a:r>
              <a:rPr kumimoji="0" lang="no-NO" sz="23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Tilsetting og Arbeidskontrakt (ToA-løsningen)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8caa04059_0_241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2700" b="0">
                <a:solidFill>
                  <a:schemeClr val="dk2"/>
                </a:solidFill>
              </a:rPr>
              <a:t>De ulike rollene i tilsetting og arbeidskontrakt</a:t>
            </a:r>
            <a:endParaRPr sz="2700" b="0">
              <a:solidFill>
                <a:schemeClr val="dk2"/>
              </a:solidFill>
            </a:endParaRPr>
          </a:p>
        </p:txBody>
      </p:sp>
      <p:sp>
        <p:nvSpPr>
          <p:cNvPr id="138" name="Google Shape;138;g188caa04059_0_241"/>
          <p:cNvSpPr/>
          <p:nvPr/>
        </p:nvSpPr>
        <p:spPr>
          <a:xfrm>
            <a:off x="7436625" y="1665700"/>
            <a:ext cx="1441200" cy="2339100"/>
          </a:xfrm>
          <a:prstGeom prst="roundRect">
            <a:avLst>
              <a:gd name="adj" fmla="val 16667"/>
            </a:avLst>
          </a:prstGeom>
          <a:solidFill>
            <a:srgbClr val="B6C8E9">
              <a:alpha val="28627"/>
            </a:srgbClr>
          </a:solidFill>
          <a:ln w="254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g188caa04059_0_241"/>
          <p:cNvGrpSpPr/>
          <p:nvPr/>
        </p:nvGrpSpPr>
        <p:grpSpPr>
          <a:xfrm>
            <a:off x="711759" y="1867335"/>
            <a:ext cx="816600" cy="816600"/>
            <a:chOff x="909034" y="1780272"/>
            <a:chExt cx="816600" cy="816600"/>
          </a:xfrm>
        </p:grpSpPr>
        <p:sp>
          <p:nvSpPr>
            <p:cNvPr id="140" name="Google Shape;140;g188caa04059_0_241"/>
            <p:cNvSpPr/>
            <p:nvPr/>
          </p:nvSpPr>
          <p:spPr>
            <a:xfrm>
              <a:off x="909034" y="1780272"/>
              <a:ext cx="816600" cy="81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88caa04059_0_241"/>
            <p:cNvSpPr/>
            <p:nvPr/>
          </p:nvSpPr>
          <p:spPr>
            <a:xfrm>
              <a:off x="1090500" y="1918050"/>
              <a:ext cx="453778" cy="600226"/>
            </a:xfrm>
            <a:custGeom>
              <a:avLst/>
              <a:gdLst/>
              <a:ahLst/>
              <a:cxnLst/>
              <a:rect l="l" t="t" r="r" b="b"/>
              <a:pathLst>
                <a:path w="570" h="745" extrusionOk="0">
                  <a:moveTo>
                    <a:pt x="383" y="1"/>
                  </a:moveTo>
                  <a:cubicBezTo>
                    <a:pt x="357" y="1"/>
                    <a:pt x="293" y="1"/>
                    <a:pt x="238" y="40"/>
                  </a:cubicBezTo>
                  <a:cubicBezTo>
                    <a:pt x="80" y="43"/>
                    <a:pt x="56" y="119"/>
                    <a:pt x="56" y="191"/>
                  </a:cubicBezTo>
                  <a:cubicBezTo>
                    <a:pt x="56" y="212"/>
                    <a:pt x="61" y="251"/>
                    <a:pt x="64" y="272"/>
                  </a:cubicBezTo>
                  <a:cubicBezTo>
                    <a:pt x="53" y="278"/>
                    <a:pt x="43" y="283"/>
                    <a:pt x="38" y="291"/>
                  </a:cubicBezTo>
                  <a:cubicBezTo>
                    <a:pt x="27" y="299"/>
                    <a:pt x="22" y="317"/>
                    <a:pt x="24" y="333"/>
                  </a:cubicBezTo>
                  <a:lnTo>
                    <a:pt x="35" y="409"/>
                  </a:lnTo>
                  <a:cubicBezTo>
                    <a:pt x="38" y="433"/>
                    <a:pt x="56" y="452"/>
                    <a:pt x="80" y="454"/>
                  </a:cubicBezTo>
                  <a:cubicBezTo>
                    <a:pt x="88" y="507"/>
                    <a:pt x="114" y="560"/>
                    <a:pt x="148" y="599"/>
                  </a:cubicBezTo>
                  <a:lnTo>
                    <a:pt x="135" y="660"/>
                  </a:lnTo>
                  <a:lnTo>
                    <a:pt x="14" y="712"/>
                  </a:lnTo>
                  <a:cubicBezTo>
                    <a:pt x="3" y="718"/>
                    <a:pt x="1" y="726"/>
                    <a:pt x="3" y="733"/>
                  </a:cubicBezTo>
                  <a:cubicBezTo>
                    <a:pt x="9" y="742"/>
                    <a:pt x="14" y="745"/>
                    <a:pt x="20" y="745"/>
                  </a:cubicBezTo>
                  <a:cubicBezTo>
                    <a:pt x="22" y="745"/>
                    <a:pt x="25" y="745"/>
                    <a:pt x="27" y="744"/>
                  </a:cubicBezTo>
                  <a:lnTo>
                    <a:pt x="159" y="689"/>
                  </a:lnTo>
                  <a:cubicBezTo>
                    <a:pt x="167" y="689"/>
                    <a:pt x="169" y="686"/>
                    <a:pt x="169" y="678"/>
                  </a:cubicBezTo>
                  <a:lnTo>
                    <a:pt x="188" y="602"/>
                  </a:lnTo>
                  <a:cubicBezTo>
                    <a:pt x="193" y="596"/>
                    <a:pt x="188" y="589"/>
                    <a:pt x="185" y="586"/>
                  </a:cubicBezTo>
                  <a:cubicBezTo>
                    <a:pt x="146" y="549"/>
                    <a:pt x="119" y="494"/>
                    <a:pt x="117" y="441"/>
                  </a:cubicBezTo>
                  <a:cubicBezTo>
                    <a:pt x="117" y="430"/>
                    <a:pt x="109" y="425"/>
                    <a:pt x="101" y="425"/>
                  </a:cubicBezTo>
                  <a:lnTo>
                    <a:pt x="93" y="425"/>
                  </a:lnTo>
                  <a:cubicBezTo>
                    <a:pt x="82" y="425"/>
                    <a:pt x="75" y="415"/>
                    <a:pt x="75" y="404"/>
                  </a:cubicBezTo>
                  <a:lnTo>
                    <a:pt x="64" y="330"/>
                  </a:lnTo>
                  <a:cubicBezTo>
                    <a:pt x="64" y="322"/>
                    <a:pt x="67" y="317"/>
                    <a:pt x="69" y="312"/>
                  </a:cubicBezTo>
                  <a:cubicBezTo>
                    <a:pt x="75" y="309"/>
                    <a:pt x="80" y="307"/>
                    <a:pt x="88" y="307"/>
                  </a:cubicBezTo>
                  <a:lnTo>
                    <a:pt x="90" y="307"/>
                  </a:lnTo>
                  <a:cubicBezTo>
                    <a:pt x="96" y="307"/>
                    <a:pt x="101" y="304"/>
                    <a:pt x="104" y="301"/>
                  </a:cubicBezTo>
                  <a:cubicBezTo>
                    <a:pt x="106" y="296"/>
                    <a:pt x="106" y="291"/>
                    <a:pt x="106" y="285"/>
                  </a:cubicBezTo>
                  <a:cubicBezTo>
                    <a:pt x="106" y="283"/>
                    <a:pt x="96" y="214"/>
                    <a:pt x="96" y="191"/>
                  </a:cubicBezTo>
                  <a:cubicBezTo>
                    <a:pt x="96" y="127"/>
                    <a:pt x="109" y="72"/>
                    <a:pt x="251" y="72"/>
                  </a:cubicBezTo>
                  <a:cubicBezTo>
                    <a:pt x="254" y="72"/>
                    <a:pt x="259" y="72"/>
                    <a:pt x="262" y="69"/>
                  </a:cubicBezTo>
                  <a:cubicBezTo>
                    <a:pt x="304" y="38"/>
                    <a:pt x="351" y="32"/>
                    <a:pt x="391" y="32"/>
                  </a:cubicBezTo>
                  <a:cubicBezTo>
                    <a:pt x="446" y="32"/>
                    <a:pt x="483" y="51"/>
                    <a:pt x="504" y="83"/>
                  </a:cubicBezTo>
                  <a:cubicBezTo>
                    <a:pt x="530" y="122"/>
                    <a:pt x="523" y="146"/>
                    <a:pt x="509" y="159"/>
                  </a:cubicBezTo>
                  <a:lnTo>
                    <a:pt x="488" y="177"/>
                  </a:lnTo>
                  <a:cubicBezTo>
                    <a:pt x="488" y="183"/>
                    <a:pt x="486" y="185"/>
                    <a:pt x="486" y="188"/>
                  </a:cubicBezTo>
                  <a:lnTo>
                    <a:pt x="483" y="283"/>
                  </a:lnTo>
                  <a:cubicBezTo>
                    <a:pt x="483" y="291"/>
                    <a:pt x="483" y="293"/>
                    <a:pt x="486" y="296"/>
                  </a:cubicBezTo>
                  <a:cubicBezTo>
                    <a:pt x="488" y="301"/>
                    <a:pt x="496" y="304"/>
                    <a:pt x="499" y="304"/>
                  </a:cubicBezTo>
                  <a:cubicBezTo>
                    <a:pt x="504" y="304"/>
                    <a:pt x="512" y="307"/>
                    <a:pt x="515" y="309"/>
                  </a:cubicBezTo>
                  <a:cubicBezTo>
                    <a:pt x="523" y="314"/>
                    <a:pt x="523" y="320"/>
                    <a:pt x="523" y="328"/>
                  </a:cubicBezTo>
                  <a:lnTo>
                    <a:pt x="512" y="401"/>
                  </a:lnTo>
                  <a:cubicBezTo>
                    <a:pt x="512" y="412"/>
                    <a:pt x="501" y="423"/>
                    <a:pt x="488" y="423"/>
                  </a:cubicBezTo>
                  <a:cubicBezTo>
                    <a:pt x="478" y="423"/>
                    <a:pt x="472" y="428"/>
                    <a:pt x="472" y="438"/>
                  </a:cubicBezTo>
                  <a:cubicBezTo>
                    <a:pt x="470" y="494"/>
                    <a:pt x="438" y="552"/>
                    <a:pt x="399" y="586"/>
                  </a:cubicBezTo>
                  <a:cubicBezTo>
                    <a:pt x="396" y="591"/>
                    <a:pt x="396" y="596"/>
                    <a:pt x="396" y="604"/>
                  </a:cubicBezTo>
                  <a:lnTo>
                    <a:pt x="412" y="676"/>
                  </a:lnTo>
                  <a:cubicBezTo>
                    <a:pt x="412" y="678"/>
                    <a:pt x="420" y="683"/>
                    <a:pt x="422" y="686"/>
                  </a:cubicBezTo>
                  <a:lnTo>
                    <a:pt x="554" y="741"/>
                  </a:lnTo>
                  <a:lnTo>
                    <a:pt x="562" y="741"/>
                  </a:lnTo>
                  <a:cubicBezTo>
                    <a:pt x="567" y="741"/>
                    <a:pt x="570" y="739"/>
                    <a:pt x="562" y="733"/>
                  </a:cubicBezTo>
                  <a:cubicBezTo>
                    <a:pt x="565" y="726"/>
                    <a:pt x="562" y="715"/>
                    <a:pt x="552" y="712"/>
                  </a:cubicBezTo>
                  <a:lnTo>
                    <a:pt x="430" y="660"/>
                  </a:lnTo>
                  <a:lnTo>
                    <a:pt x="417" y="604"/>
                  </a:lnTo>
                  <a:cubicBezTo>
                    <a:pt x="457" y="565"/>
                    <a:pt x="483" y="512"/>
                    <a:pt x="488" y="454"/>
                  </a:cubicBezTo>
                  <a:cubicBezTo>
                    <a:pt x="507" y="449"/>
                    <a:pt x="525" y="433"/>
                    <a:pt x="528" y="409"/>
                  </a:cubicBezTo>
                  <a:lnTo>
                    <a:pt x="538" y="333"/>
                  </a:lnTo>
                  <a:cubicBezTo>
                    <a:pt x="541" y="317"/>
                    <a:pt x="536" y="304"/>
                    <a:pt x="525" y="291"/>
                  </a:cubicBezTo>
                  <a:cubicBezTo>
                    <a:pt x="517" y="283"/>
                    <a:pt x="512" y="278"/>
                    <a:pt x="501" y="272"/>
                  </a:cubicBezTo>
                  <a:lnTo>
                    <a:pt x="504" y="199"/>
                  </a:lnTo>
                  <a:lnTo>
                    <a:pt x="523" y="180"/>
                  </a:lnTo>
                  <a:cubicBezTo>
                    <a:pt x="544" y="162"/>
                    <a:pt x="562" y="122"/>
                    <a:pt x="525" y="67"/>
                  </a:cubicBezTo>
                  <a:cubicBezTo>
                    <a:pt x="499" y="22"/>
                    <a:pt x="449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g188caa04059_0_241"/>
          <p:cNvGrpSpPr/>
          <p:nvPr/>
        </p:nvGrpSpPr>
        <p:grpSpPr>
          <a:xfrm>
            <a:off x="4243747" y="1867335"/>
            <a:ext cx="816600" cy="816600"/>
            <a:chOff x="3232431" y="1800535"/>
            <a:chExt cx="816600" cy="816600"/>
          </a:xfrm>
        </p:grpSpPr>
        <p:sp>
          <p:nvSpPr>
            <p:cNvPr id="143" name="Google Shape;143;g188caa04059_0_241"/>
            <p:cNvSpPr/>
            <p:nvPr/>
          </p:nvSpPr>
          <p:spPr>
            <a:xfrm>
              <a:off x="3232431" y="1800535"/>
              <a:ext cx="816600" cy="81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g188caa04059_0_2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7860" y="1859895"/>
              <a:ext cx="645852" cy="6573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g188caa04059_0_241"/>
          <p:cNvGrpSpPr/>
          <p:nvPr/>
        </p:nvGrpSpPr>
        <p:grpSpPr>
          <a:xfrm>
            <a:off x="6054635" y="1867322"/>
            <a:ext cx="816600" cy="816600"/>
            <a:chOff x="5190464" y="1783722"/>
            <a:chExt cx="816600" cy="816600"/>
          </a:xfrm>
        </p:grpSpPr>
        <p:sp>
          <p:nvSpPr>
            <p:cNvPr id="146" name="Google Shape;146;g188caa04059_0_241"/>
            <p:cNvSpPr/>
            <p:nvPr/>
          </p:nvSpPr>
          <p:spPr>
            <a:xfrm>
              <a:off x="5190464" y="1783722"/>
              <a:ext cx="816600" cy="81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g188caa04059_0_2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275898" y="1846516"/>
              <a:ext cx="645842" cy="6573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g188caa04059_0_241"/>
          <p:cNvGrpSpPr/>
          <p:nvPr/>
        </p:nvGrpSpPr>
        <p:grpSpPr>
          <a:xfrm>
            <a:off x="7713123" y="1850522"/>
            <a:ext cx="816600" cy="816600"/>
            <a:chOff x="7256098" y="1766922"/>
            <a:chExt cx="816600" cy="816600"/>
          </a:xfrm>
        </p:grpSpPr>
        <p:sp>
          <p:nvSpPr>
            <p:cNvPr id="149" name="Google Shape;149;g188caa04059_0_241"/>
            <p:cNvSpPr/>
            <p:nvPr/>
          </p:nvSpPr>
          <p:spPr>
            <a:xfrm>
              <a:off x="7256098" y="1766922"/>
              <a:ext cx="816600" cy="81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" name="Google Shape;150;g188caa04059_0_2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341531" y="1829716"/>
              <a:ext cx="645842" cy="6573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g188caa04059_0_241"/>
          <p:cNvSpPr txBox="1"/>
          <p:nvPr/>
        </p:nvSpPr>
        <p:spPr>
          <a:xfrm>
            <a:off x="205975" y="2765838"/>
            <a:ext cx="1828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Oppdragstaker/</a:t>
            </a:r>
            <a:b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arbeidstaker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 du bestiller kontrakt til (for eksempel sensor eller timelærer)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88caa04059_0_241"/>
          <p:cNvSpPr txBox="1"/>
          <p:nvPr/>
        </p:nvSpPr>
        <p:spPr>
          <a:xfrm>
            <a:off x="3884200" y="2765850"/>
            <a:ext cx="1535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Behovshaver kontrakt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</a:t>
            </a:r>
            <a:r>
              <a:rPr kumimoji="0" lang="no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som bestiller kontrakten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88caa04059_0_241"/>
          <p:cNvSpPr txBox="1"/>
          <p:nvPr/>
        </p:nvSpPr>
        <p:spPr>
          <a:xfrm>
            <a:off x="5676924" y="2765850"/>
            <a:ext cx="1572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Koordinator kontrakt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 som oppretter kontrakten i tjenestesenteret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88caa04059_0_241"/>
          <p:cNvSpPr txBox="1"/>
          <p:nvPr/>
        </p:nvSpPr>
        <p:spPr>
          <a:xfrm>
            <a:off x="7304825" y="2765850"/>
            <a:ext cx="163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Kostnadsgodkjenner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Dette er din rolle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88caa04059_0_241"/>
          <p:cNvSpPr txBox="1"/>
          <p:nvPr/>
        </p:nvSpPr>
        <p:spPr>
          <a:xfrm>
            <a:off x="1971950" y="2765850"/>
            <a:ext cx="1828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Rekvirent*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Den som melder inn behovet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g188caa04059_0_241"/>
          <p:cNvGrpSpPr/>
          <p:nvPr/>
        </p:nvGrpSpPr>
        <p:grpSpPr>
          <a:xfrm>
            <a:off x="2477747" y="1850535"/>
            <a:ext cx="816600" cy="816600"/>
            <a:chOff x="2275322" y="4084435"/>
            <a:chExt cx="816600" cy="816600"/>
          </a:xfrm>
        </p:grpSpPr>
        <p:sp>
          <p:nvSpPr>
            <p:cNvPr id="157" name="Google Shape;157;g188caa04059_0_241"/>
            <p:cNvSpPr/>
            <p:nvPr/>
          </p:nvSpPr>
          <p:spPr>
            <a:xfrm>
              <a:off x="2275322" y="4084435"/>
              <a:ext cx="816600" cy="81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g188caa04059_0_24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60699" y="4121657"/>
              <a:ext cx="645850" cy="6849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g188caa04059_0_241"/>
          <p:cNvPicPr preferRelativeResize="0"/>
          <p:nvPr/>
        </p:nvPicPr>
        <p:blipFill rotWithShape="1">
          <a:blip r:embed="rId7">
            <a:alphaModFix/>
          </a:blip>
          <a:srcRect t="-289590" b="289590"/>
          <a:stretch/>
        </p:blipFill>
        <p:spPr>
          <a:xfrm>
            <a:off x="385763" y="2295525"/>
            <a:ext cx="8372475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88caa04059_0_241"/>
          <p:cNvSpPr txBox="1"/>
          <p:nvPr/>
        </p:nvSpPr>
        <p:spPr>
          <a:xfrm>
            <a:off x="37830" y="4765312"/>
            <a:ext cx="5458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no-NO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*Rollen er utenfor TOA-løsningen, men er en del av arbeidsflyten på NTNU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7cd871321_0_260"/>
          <p:cNvSpPr/>
          <p:nvPr/>
        </p:nvSpPr>
        <p:spPr>
          <a:xfrm>
            <a:off x="5278449" y="1417685"/>
            <a:ext cx="1362900" cy="345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nb-NO" sz="9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Attestere</a:t>
            </a:r>
            <a:r>
              <a:rPr kumimoji="0" lang="nb-NO" sz="9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 oppdrag</a:t>
            </a:r>
            <a:endParaRPr kumimoji="0" lang="nb-NO" sz="900" b="1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157cd871321_0_260"/>
          <p:cNvSpPr/>
          <p:nvPr/>
        </p:nvSpPr>
        <p:spPr>
          <a:xfrm>
            <a:off x="6730468" y="1417709"/>
            <a:ext cx="1362900" cy="345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no-NO" sz="9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Utbetale bonuslønn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g157cd871321_0_260"/>
          <p:cNvSpPr/>
          <p:nvPr/>
        </p:nvSpPr>
        <p:spPr>
          <a:xfrm>
            <a:off x="2374413" y="1417709"/>
            <a:ext cx="1362900" cy="345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no-NO" sz="9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Opprette kontrakt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g157cd871321_0_260"/>
          <p:cNvSpPr/>
          <p:nvPr/>
        </p:nvSpPr>
        <p:spPr>
          <a:xfrm>
            <a:off x="3826431" y="1417709"/>
            <a:ext cx="1362900" cy="34539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no-NO" sz="900" b="1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Arbeid utføres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70" name="Google Shape;170;g157cd871321_0_260"/>
          <p:cNvGraphicFramePr/>
          <p:nvPr/>
        </p:nvGraphicFramePr>
        <p:xfrm>
          <a:off x="1263300" y="1770407"/>
          <a:ext cx="6830075" cy="31168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F2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1" name="Google Shape;171;g157cd871321_0_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980" y="1892783"/>
            <a:ext cx="438501" cy="44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57cd871321_0_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6979" y="2496710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57cd871321_0_2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6979" y="3111067"/>
            <a:ext cx="438503" cy="4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157cd871321_0_2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96989" y="4341210"/>
            <a:ext cx="438501" cy="44633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57cd871321_0_260"/>
          <p:cNvSpPr txBox="1"/>
          <p:nvPr/>
        </p:nvSpPr>
        <p:spPr>
          <a:xfrm>
            <a:off x="1740079" y="1982816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Behovshaver kontrakt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g157cd871321_0_260"/>
          <p:cNvSpPr txBox="1"/>
          <p:nvPr/>
        </p:nvSpPr>
        <p:spPr>
          <a:xfrm>
            <a:off x="1740079" y="258673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Koordinator kontrakt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g157cd871321_0_260"/>
          <p:cNvSpPr txBox="1"/>
          <p:nvPr/>
        </p:nvSpPr>
        <p:spPr>
          <a:xfrm>
            <a:off x="1740079" y="3201099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Kostnads-  godkjenner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g157cd871321_0_260"/>
          <p:cNvSpPr txBox="1"/>
          <p:nvPr/>
        </p:nvSpPr>
        <p:spPr>
          <a:xfrm>
            <a:off x="1740079" y="3815483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Ansatt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g157cd871321_0_260"/>
          <p:cNvSpPr txBox="1"/>
          <p:nvPr/>
        </p:nvSpPr>
        <p:spPr>
          <a:xfrm>
            <a:off x="2719662" y="1997503"/>
            <a:ext cx="68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Registrerer bestilling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g157cd871321_0_260"/>
          <p:cNvSpPr txBox="1"/>
          <p:nvPr/>
        </p:nvSpPr>
        <p:spPr>
          <a:xfrm>
            <a:off x="2682066" y="2601014"/>
            <a:ext cx="75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Oppretter kontrakt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157cd871321_0_260"/>
          <p:cNvSpPr txBox="1"/>
          <p:nvPr/>
        </p:nvSpPr>
        <p:spPr>
          <a:xfrm>
            <a:off x="2592743" y="3210787"/>
            <a:ext cx="938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Kontrollerer og anviser kontrakt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g157cd871321_0_260"/>
          <p:cNvSpPr txBox="1"/>
          <p:nvPr/>
        </p:nvSpPr>
        <p:spPr>
          <a:xfrm>
            <a:off x="2719662" y="3820568"/>
            <a:ext cx="684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Signerer kontrakt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3" name="Google Shape;183;g157cd871321_0_260"/>
          <p:cNvCxnSpPr>
            <a:stCxn id="179" idx="2"/>
            <a:endCxn id="180" idx="0"/>
          </p:cNvCxnSpPr>
          <p:nvPr/>
        </p:nvCxnSpPr>
        <p:spPr>
          <a:xfrm>
            <a:off x="3061812" y="2243803"/>
            <a:ext cx="0" cy="35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g157cd871321_0_260"/>
          <p:cNvCxnSpPr>
            <a:stCxn id="180" idx="2"/>
            <a:endCxn id="181" idx="0"/>
          </p:cNvCxnSpPr>
          <p:nvPr/>
        </p:nvCxnSpPr>
        <p:spPr>
          <a:xfrm>
            <a:off x="3061866" y="2847314"/>
            <a:ext cx="0" cy="3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5" name="Google Shape;185;g157cd871321_0_260"/>
          <p:cNvCxnSpPr>
            <a:stCxn id="181" idx="2"/>
            <a:endCxn id="182" idx="0"/>
          </p:cNvCxnSpPr>
          <p:nvPr/>
        </p:nvCxnSpPr>
        <p:spPr>
          <a:xfrm>
            <a:off x="3061793" y="3457087"/>
            <a:ext cx="0" cy="36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g157cd871321_0_260"/>
          <p:cNvSpPr txBox="1"/>
          <p:nvPr/>
        </p:nvSpPr>
        <p:spPr>
          <a:xfrm>
            <a:off x="5549187" y="2524118"/>
            <a:ext cx="90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Kontrollerer og godkjenner oppdraget/ timeliste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7" name="Google Shape;187;g157cd871321_0_260"/>
          <p:cNvCxnSpPr>
            <a:stCxn id="188" idx="3"/>
            <a:endCxn id="186" idx="1"/>
          </p:cNvCxnSpPr>
          <p:nvPr/>
        </p:nvCxnSpPr>
        <p:spPr>
          <a:xfrm rot="10800000" flipH="1">
            <a:off x="5137213" y="2770362"/>
            <a:ext cx="411900" cy="1172100"/>
          </a:xfrm>
          <a:prstGeom prst="bentConnector3">
            <a:avLst>
              <a:gd name="adj1" fmla="val 5000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9" name="Google Shape;189;g157cd871321_0_260"/>
          <p:cNvCxnSpPr>
            <a:stCxn id="186" idx="3"/>
            <a:endCxn id="190" idx="1"/>
          </p:cNvCxnSpPr>
          <p:nvPr/>
        </p:nvCxnSpPr>
        <p:spPr>
          <a:xfrm>
            <a:off x="6459087" y="2770418"/>
            <a:ext cx="419700" cy="17829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0" name="Google Shape;190;g157cd871321_0_260"/>
          <p:cNvSpPr txBox="1"/>
          <p:nvPr/>
        </p:nvSpPr>
        <p:spPr>
          <a:xfrm>
            <a:off x="6878839" y="4368619"/>
            <a:ext cx="111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Sørger for at oppdrag/timer blir utbetalt til ansatte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g157cd871321_0_260"/>
          <p:cNvSpPr txBox="1"/>
          <p:nvPr/>
        </p:nvSpPr>
        <p:spPr>
          <a:xfrm>
            <a:off x="3903313" y="3676212"/>
            <a:ext cx="12339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Gjennomfører oppdraget/fører timer fortløpende  og sender timeliste til godkjenning én gang i måneden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1" name="Google Shape;191;g157cd871321_0_260"/>
          <p:cNvCxnSpPr>
            <a:stCxn id="182" idx="3"/>
            <a:endCxn id="188" idx="1"/>
          </p:cNvCxnSpPr>
          <p:nvPr/>
        </p:nvCxnSpPr>
        <p:spPr>
          <a:xfrm rot="10800000" flipH="1">
            <a:off x="3403962" y="3942518"/>
            <a:ext cx="499500" cy="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2" name="Google Shape;192;g157cd871321_0_260"/>
          <p:cNvSpPr txBox="1"/>
          <p:nvPr/>
        </p:nvSpPr>
        <p:spPr>
          <a:xfrm>
            <a:off x="1740079" y="4384700"/>
            <a:ext cx="6492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Fagspesialist utbetaling og offentlig rapportering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g157cd871321_0_260"/>
          <p:cNvSpPr/>
          <p:nvPr/>
        </p:nvSpPr>
        <p:spPr>
          <a:xfrm>
            <a:off x="1292389" y="3725549"/>
            <a:ext cx="447799" cy="447799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57cd871321_0_260"/>
          <p:cNvSpPr/>
          <p:nvPr/>
        </p:nvSpPr>
        <p:spPr>
          <a:xfrm>
            <a:off x="1385564" y="3776539"/>
            <a:ext cx="261441" cy="345832"/>
          </a:xfrm>
          <a:custGeom>
            <a:avLst/>
            <a:gdLst/>
            <a:ahLst/>
            <a:cxnLst/>
            <a:rect l="l" t="t" r="r" b="b"/>
            <a:pathLst>
              <a:path w="570" h="745" extrusionOk="0">
                <a:moveTo>
                  <a:pt x="383" y="1"/>
                </a:moveTo>
                <a:cubicBezTo>
                  <a:pt x="357" y="1"/>
                  <a:pt x="293" y="1"/>
                  <a:pt x="238" y="40"/>
                </a:cubicBezTo>
                <a:cubicBezTo>
                  <a:pt x="80" y="43"/>
                  <a:pt x="56" y="119"/>
                  <a:pt x="56" y="191"/>
                </a:cubicBezTo>
                <a:cubicBezTo>
                  <a:pt x="56" y="212"/>
                  <a:pt x="61" y="251"/>
                  <a:pt x="64" y="272"/>
                </a:cubicBezTo>
                <a:cubicBezTo>
                  <a:pt x="53" y="278"/>
                  <a:pt x="43" y="283"/>
                  <a:pt x="38" y="291"/>
                </a:cubicBezTo>
                <a:cubicBezTo>
                  <a:pt x="27" y="299"/>
                  <a:pt x="22" y="317"/>
                  <a:pt x="24" y="333"/>
                </a:cubicBezTo>
                <a:lnTo>
                  <a:pt x="35" y="409"/>
                </a:lnTo>
                <a:cubicBezTo>
                  <a:pt x="38" y="433"/>
                  <a:pt x="56" y="452"/>
                  <a:pt x="80" y="454"/>
                </a:cubicBezTo>
                <a:cubicBezTo>
                  <a:pt x="88" y="507"/>
                  <a:pt x="114" y="560"/>
                  <a:pt x="148" y="599"/>
                </a:cubicBezTo>
                <a:lnTo>
                  <a:pt x="135" y="660"/>
                </a:lnTo>
                <a:lnTo>
                  <a:pt x="14" y="712"/>
                </a:lnTo>
                <a:cubicBezTo>
                  <a:pt x="3" y="718"/>
                  <a:pt x="1" y="726"/>
                  <a:pt x="3" y="733"/>
                </a:cubicBezTo>
                <a:cubicBezTo>
                  <a:pt x="9" y="742"/>
                  <a:pt x="14" y="745"/>
                  <a:pt x="20" y="745"/>
                </a:cubicBezTo>
                <a:cubicBezTo>
                  <a:pt x="22" y="745"/>
                  <a:pt x="25" y="745"/>
                  <a:pt x="27" y="744"/>
                </a:cubicBezTo>
                <a:lnTo>
                  <a:pt x="159" y="689"/>
                </a:lnTo>
                <a:cubicBezTo>
                  <a:pt x="167" y="689"/>
                  <a:pt x="169" y="686"/>
                  <a:pt x="169" y="678"/>
                </a:cubicBezTo>
                <a:lnTo>
                  <a:pt x="188" y="602"/>
                </a:lnTo>
                <a:cubicBezTo>
                  <a:pt x="193" y="596"/>
                  <a:pt x="188" y="589"/>
                  <a:pt x="185" y="586"/>
                </a:cubicBezTo>
                <a:cubicBezTo>
                  <a:pt x="146" y="549"/>
                  <a:pt x="119" y="494"/>
                  <a:pt x="117" y="441"/>
                </a:cubicBezTo>
                <a:cubicBezTo>
                  <a:pt x="117" y="430"/>
                  <a:pt x="109" y="425"/>
                  <a:pt x="101" y="425"/>
                </a:cubicBezTo>
                <a:lnTo>
                  <a:pt x="93" y="425"/>
                </a:lnTo>
                <a:cubicBezTo>
                  <a:pt x="82" y="425"/>
                  <a:pt x="75" y="415"/>
                  <a:pt x="75" y="404"/>
                </a:cubicBezTo>
                <a:lnTo>
                  <a:pt x="64" y="330"/>
                </a:lnTo>
                <a:cubicBezTo>
                  <a:pt x="64" y="322"/>
                  <a:pt x="67" y="317"/>
                  <a:pt x="69" y="312"/>
                </a:cubicBezTo>
                <a:cubicBezTo>
                  <a:pt x="75" y="309"/>
                  <a:pt x="80" y="307"/>
                  <a:pt x="88" y="307"/>
                </a:cubicBezTo>
                <a:lnTo>
                  <a:pt x="90" y="307"/>
                </a:lnTo>
                <a:cubicBezTo>
                  <a:pt x="96" y="307"/>
                  <a:pt x="101" y="304"/>
                  <a:pt x="104" y="301"/>
                </a:cubicBezTo>
                <a:cubicBezTo>
                  <a:pt x="106" y="296"/>
                  <a:pt x="106" y="291"/>
                  <a:pt x="106" y="285"/>
                </a:cubicBezTo>
                <a:cubicBezTo>
                  <a:pt x="106" y="283"/>
                  <a:pt x="96" y="214"/>
                  <a:pt x="96" y="191"/>
                </a:cubicBezTo>
                <a:cubicBezTo>
                  <a:pt x="96" y="127"/>
                  <a:pt x="109" y="72"/>
                  <a:pt x="251" y="72"/>
                </a:cubicBezTo>
                <a:cubicBezTo>
                  <a:pt x="254" y="72"/>
                  <a:pt x="259" y="72"/>
                  <a:pt x="262" y="69"/>
                </a:cubicBezTo>
                <a:cubicBezTo>
                  <a:pt x="304" y="38"/>
                  <a:pt x="351" y="32"/>
                  <a:pt x="391" y="32"/>
                </a:cubicBezTo>
                <a:cubicBezTo>
                  <a:pt x="446" y="32"/>
                  <a:pt x="483" y="51"/>
                  <a:pt x="504" y="83"/>
                </a:cubicBezTo>
                <a:cubicBezTo>
                  <a:pt x="530" y="122"/>
                  <a:pt x="523" y="146"/>
                  <a:pt x="509" y="159"/>
                </a:cubicBezTo>
                <a:lnTo>
                  <a:pt x="488" y="177"/>
                </a:lnTo>
                <a:cubicBezTo>
                  <a:pt x="488" y="183"/>
                  <a:pt x="486" y="185"/>
                  <a:pt x="486" y="188"/>
                </a:cubicBezTo>
                <a:lnTo>
                  <a:pt x="483" y="283"/>
                </a:lnTo>
                <a:cubicBezTo>
                  <a:pt x="483" y="291"/>
                  <a:pt x="483" y="293"/>
                  <a:pt x="486" y="296"/>
                </a:cubicBezTo>
                <a:cubicBezTo>
                  <a:pt x="488" y="301"/>
                  <a:pt x="496" y="304"/>
                  <a:pt x="499" y="304"/>
                </a:cubicBezTo>
                <a:cubicBezTo>
                  <a:pt x="504" y="304"/>
                  <a:pt x="512" y="307"/>
                  <a:pt x="515" y="309"/>
                </a:cubicBezTo>
                <a:cubicBezTo>
                  <a:pt x="523" y="314"/>
                  <a:pt x="523" y="320"/>
                  <a:pt x="523" y="328"/>
                </a:cubicBezTo>
                <a:lnTo>
                  <a:pt x="512" y="401"/>
                </a:lnTo>
                <a:cubicBezTo>
                  <a:pt x="512" y="412"/>
                  <a:pt x="501" y="423"/>
                  <a:pt x="488" y="423"/>
                </a:cubicBezTo>
                <a:cubicBezTo>
                  <a:pt x="478" y="423"/>
                  <a:pt x="472" y="428"/>
                  <a:pt x="472" y="438"/>
                </a:cubicBezTo>
                <a:cubicBezTo>
                  <a:pt x="470" y="494"/>
                  <a:pt x="438" y="552"/>
                  <a:pt x="399" y="586"/>
                </a:cubicBezTo>
                <a:cubicBezTo>
                  <a:pt x="396" y="591"/>
                  <a:pt x="396" y="596"/>
                  <a:pt x="396" y="604"/>
                </a:cubicBezTo>
                <a:lnTo>
                  <a:pt x="412" y="676"/>
                </a:lnTo>
                <a:cubicBezTo>
                  <a:pt x="412" y="678"/>
                  <a:pt x="420" y="683"/>
                  <a:pt x="422" y="686"/>
                </a:cubicBezTo>
                <a:lnTo>
                  <a:pt x="554" y="741"/>
                </a:lnTo>
                <a:lnTo>
                  <a:pt x="562" y="741"/>
                </a:lnTo>
                <a:cubicBezTo>
                  <a:pt x="567" y="741"/>
                  <a:pt x="570" y="739"/>
                  <a:pt x="562" y="733"/>
                </a:cubicBezTo>
                <a:cubicBezTo>
                  <a:pt x="565" y="726"/>
                  <a:pt x="562" y="715"/>
                  <a:pt x="552" y="712"/>
                </a:cubicBezTo>
                <a:lnTo>
                  <a:pt x="430" y="660"/>
                </a:lnTo>
                <a:lnTo>
                  <a:pt x="417" y="604"/>
                </a:lnTo>
                <a:cubicBezTo>
                  <a:pt x="457" y="565"/>
                  <a:pt x="483" y="512"/>
                  <a:pt x="488" y="454"/>
                </a:cubicBezTo>
                <a:cubicBezTo>
                  <a:pt x="507" y="449"/>
                  <a:pt x="525" y="433"/>
                  <a:pt x="528" y="409"/>
                </a:cubicBezTo>
                <a:lnTo>
                  <a:pt x="538" y="333"/>
                </a:lnTo>
                <a:cubicBezTo>
                  <a:pt x="541" y="317"/>
                  <a:pt x="536" y="304"/>
                  <a:pt x="525" y="291"/>
                </a:cubicBezTo>
                <a:cubicBezTo>
                  <a:pt x="517" y="283"/>
                  <a:pt x="512" y="278"/>
                  <a:pt x="501" y="272"/>
                </a:cubicBezTo>
                <a:lnTo>
                  <a:pt x="504" y="199"/>
                </a:lnTo>
                <a:lnTo>
                  <a:pt x="523" y="180"/>
                </a:lnTo>
                <a:cubicBezTo>
                  <a:pt x="544" y="162"/>
                  <a:pt x="562" y="122"/>
                  <a:pt x="525" y="67"/>
                </a:cubicBezTo>
                <a:cubicBezTo>
                  <a:pt x="499" y="22"/>
                  <a:pt x="449" y="1"/>
                  <a:pt x="3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57cd871321_0_260"/>
          <p:cNvSpPr txBox="1">
            <a:spLocks noGrp="1"/>
          </p:cNvSpPr>
          <p:nvPr>
            <p:ph type="title"/>
          </p:nvPr>
        </p:nvSpPr>
        <p:spPr>
          <a:xfrm>
            <a:off x="457200" y="307575"/>
            <a:ext cx="76431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o-NO" sz="2500" b="0">
                <a:solidFill>
                  <a:schemeClr val="dk2"/>
                </a:solidFill>
              </a:rPr>
              <a:t>Inngå oppdrags- eller timelønnskontrakt</a:t>
            </a:r>
            <a:endParaRPr sz="2500" b="0"/>
          </a:p>
        </p:txBody>
      </p:sp>
      <p:sp>
        <p:nvSpPr>
          <p:cNvPr id="196" name="Google Shape;196;g157cd871321_0_260"/>
          <p:cNvSpPr/>
          <p:nvPr/>
        </p:nvSpPr>
        <p:spPr>
          <a:xfrm>
            <a:off x="455381" y="789844"/>
            <a:ext cx="872700" cy="872700"/>
          </a:xfrm>
          <a:prstGeom prst="ellipse">
            <a:avLst/>
          </a:prstGeom>
          <a:solidFill>
            <a:srgbClr val="B6C8E9">
              <a:alpha val="28627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57cd871321_0_260"/>
          <p:cNvSpPr txBox="1"/>
          <p:nvPr/>
        </p:nvSpPr>
        <p:spPr>
          <a:xfrm>
            <a:off x="455381" y="817256"/>
            <a:ext cx="878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tabLst/>
              <a:defRPr/>
            </a:pPr>
            <a:r>
              <a:rPr kumimoji="0" lang="no-NO" sz="8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Behov oppstår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g157cd871321_0_260"/>
          <p:cNvSpPr txBox="1"/>
          <p:nvPr/>
        </p:nvSpPr>
        <p:spPr>
          <a:xfrm>
            <a:off x="1490077" y="1341960"/>
            <a:ext cx="641100" cy="323100"/>
          </a:xfrm>
          <a:prstGeom prst="rect">
            <a:avLst/>
          </a:prstGeom>
          <a:solidFill>
            <a:srgbClr val="EEF2F5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r>
              <a:rPr kumimoji="0" lang="no-NO" sz="7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Sender inn skjema med bestilling</a:t>
            </a: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99" name="Google Shape;199;g157cd871321_0_260"/>
          <p:cNvCxnSpPr>
            <a:stCxn id="196" idx="6"/>
          </p:cNvCxnSpPr>
          <p:nvPr/>
        </p:nvCxnSpPr>
        <p:spPr>
          <a:xfrm rot="10800000" flipH="1">
            <a:off x="1328081" y="1225894"/>
            <a:ext cx="166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0" name="Google Shape;200;g157cd871321_0_260"/>
          <p:cNvCxnSpPr>
            <a:stCxn id="198" idx="2"/>
          </p:cNvCxnSpPr>
          <p:nvPr/>
        </p:nvCxnSpPr>
        <p:spPr>
          <a:xfrm flipH="1">
            <a:off x="1807327" y="1665060"/>
            <a:ext cx="3300" cy="14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01" name="Google Shape;201;g157cd871321_0_260"/>
          <p:cNvPicPr preferRelativeResize="0"/>
          <p:nvPr/>
        </p:nvPicPr>
        <p:blipFill rotWithShape="1">
          <a:blip r:embed="rId7">
            <a:alphaModFix/>
          </a:blip>
          <a:srcRect b="26231"/>
          <a:stretch/>
        </p:blipFill>
        <p:spPr>
          <a:xfrm>
            <a:off x="1592367" y="714544"/>
            <a:ext cx="436370" cy="61184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57cd871321_0_260"/>
          <p:cNvSpPr txBox="1"/>
          <p:nvPr/>
        </p:nvSpPr>
        <p:spPr>
          <a:xfrm>
            <a:off x="652598" y="1441668"/>
            <a:ext cx="472200" cy="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25" tIns="26650" rIns="53325" bIns="266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no-NO" sz="6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Rekvirent</a:t>
            </a:r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3" name="Google Shape;203;g157cd871321_0_26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6812" y="1160700"/>
            <a:ext cx="283775" cy="3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68EFC8B-6889-4D18-81FF-D6F3A81ECF9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190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68EFC8B-6889-4D18-81FF-D6F3A81EC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9323116-DA1D-42C9-B080-0FCECD14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4775"/>
          </a:xfrm>
        </p:spPr>
        <p:txBody>
          <a:bodyPr vert="horz"/>
          <a:lstStyle/>
          <a:p>
            <a:r>
              <a:rPr lang="nb-NO" sz="3200" err="1"/>
              <a:t>Personalgodkjenner</a:t>
            </a:r>
            <a:endParaRPr lang="nb-NO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7EA-F84B-4A9E-B85D-DA933E19D587}"/>
              </a:ext>
            </a:extLst>
          </p:cNvPr>
          <p:cNvSpPr/>
          <p:nvPr/>
        </p:nvSpPr>
        <p:spPr>
          <a:xfrm>
            <a:off x="513041" y="986042"/>
            <a:ext cx="1957933" cy="3530116"/>
          </a:xfrm>
          <a:prstGeom prst="rect">
            <a:avLst/>
          </a:prstGeom>
          <a:solidFill>
            <a:srgbClr val="E8EDF8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F27CE-5B30-48F0-9111-83703C597A80}"/>
              </a:ext>
            </a:extLst>
          </p:cNvPr>
          <p:cNvSpPr/>
          <p:nvPr/>
        </p:nvSpPr>
        <p:spPr>
          <a:xfrm>
            <a:off x="2753670" y="1731077"/>
            <a:ext cx="6041322" cy="2785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4A5354-4ED4-43D9-A7FE-9D848ECDC27A}"/>
              </a:ext>
            </a:extLst>
          </p:cNvPr>
          <p:cNvSpPr txBox="1"/>
          <p:nvPr/>
        </p:nvSpPr>
        <p:spPr>
          <a:xfrm>
            <a:off x="2861862" y="2053944"/>
            <a:ext cx="57411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Ansvar for å sikre at det er hjemmel for disposisjonen i stortingsvedtak, tildelingsbrev eller andre vedtak og at disposisjonen ellers er i overensstemmelse med gjeldende lover, regler og rutiner, og at disposisjonen er økonomisk forsvarlig​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Ansvar for å sikre at det er budsjettmessig dekning for utbetalingen og at kravene er belastet korrekt koststed, og delprosjekt​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Er delegert budsjettdisponeringsmyndighet (BDM) 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100" b="0" i="0">
              <a:solidFill>
                <a:srgbClr val="2D3B45"/>
              </a:solidFill>
              <a:effectLst/>
              <a:latin typeface="Lato Extende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Kan ved behov delegere fullmakter til en stedfortreder</a:t>
            </a:r>
            <a:endParaRPr lang="nb-NO" sz="11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4675E-677F-4AAD-B681-08C39DB5A147}"/>
              </a:ext>
            </a:extLst>
          </p:cNvPr>
          <p:cNvSpPr txBox="1"/>
          <p:nvPr/>
        </p:nvSpPr>
        <p:spPr>
          <a:xfrm>
            <a:off x="2861862" y="1746167"/>
            <a:ext cx="3175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14694"/>
                </a:solidFill>
              </a:rPr>
              <a:t>Ansvar og myndighet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FBFD7-52AD-4016-B0A5-B6D33666E839}"/>
              </a:ext>
            </a:extLst>
          </p:cNvPr>
          <p:cNvSpPr/>
          <p:nvPr/>
        </p:nvSpPr>
        <p:spPr>
          <a:xfrm flipV="1">
            <a:off x="2753670" y="986042"/>
            <a:ext cx="604132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7D80A-2787-4E02-B346-CFB929F33AA5}"/>
              </a:ext>
            </a:extLst>
          </p:cNvPr>
          <p:cNvSpPr txBox="1"/>
          <p:nvPr/>
        </p:nvSpPr>
        <p:spPr>
          <a:xfrm>
            <a:off x="2749153" y="1123068"/>
            <a:ext cx="933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solidFill>
                  <a:srgbClr val="014694"/>
                </a:solidFill>
              </a:rPr>
              <a:t>Formål: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39509A-361D-4465-9AE0-6C1AE20E6A59}"/>
              </a:ext>
            </a:extLst>
          </p:cNvPr>
          <p:cNvSpPr txBox="1"/>
          <p:nvPr/>
        </p:nvSpPr>
        <p:spPr>
          <a:xfrm>
            <a:off x="3677856" y="1083866"/>
            <a:ext cx="496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100" b="0" i="0">
                <a:solidFill>
                  <a:srgbClr val="2D3B45"/>
                </a:solidFill>
                <a:effectLst/>
                <a:latin typeface="Lato Extended"/>
              </a:rPr>
              <a:t>Sikre at disposisjoner, avtaler og krav som medfører økonomisk forpliktelse for universitetet, er i tråd med gjeldende lover, regler og retningslinjer/rutiner</a:t>
            </a:r>
            <a:endParaRPr lang="nb-NO" sz="1100"/>
          </a:p>
        </p:txBody>
      </p:sp>
      <p:pic>
        <p:nvPicPr>
          <p:cNvPr id="17" name="Google Shape;164;g128791befc7_0_3">
            <a:extLst>
              <a:ext uri="{FF2B5EF4-FFF2-40B4-BE49-F238E27FC236}">
                <a16:creationId xmlns:a16="http://schemas.microsoft.com/office/drawing/2014/main" id="{7E4DB887-9286-4F46-B885-7A9E3101400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962" y="1614228"/>
            <a:ext cx="1957934" cy="208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77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2C24C400-9E4C-486C-B598-F2F5AC21C4A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7909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9" name="Object 18" hidden="1">
                        <a:extLst>
                          <a:ext uri="{FF2B5EF4-FFF2-40B4-BE49-F238E27FC236}">
                            <a16:creationId xmlns:a16="http://schemas.microsoft.com/office/drawing/2014/main" id="{2C24C400-9E4C-486C-B598-F2F5AC21C4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Google Shape;159;g128791befc7_0_3">
            <a:extLst>
              <a:ext uri="{FF2B5EF4-FFF2-40B4-BE49-F238E27FC236}">
                <a16:creationId xmlns:a16="http://schemas.microsoft.com/office/drawing/2014/main" id="{172E723B-B5B1-4826-8171-46F8E8BBC6CF}"/>
              </a:ext>
            </a:extLst>
          </p:cNvPr>
          <p:cNvSpPr/>
          <p:nvPr/>
        </p:nvSpPr>
        <p:spPr>
          <a:xfrm>
            <a:off x="522056" y="1000195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4DC5B8-89DF-4F39-549F-A63999EF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5" y="151863"/>
            <a:ext cx="8720215" cy="586957"/>
          </a:xfrm>
        </p:spPr>
        <p:txBody>
          <a:bodyPr vert="horz"/>
          <a:lstStyle/>
          <a:p>
            <a:r>
              <a:rPr lang="nb-NO" sz="3200"/>
              <a:t>Oppgaver for deg som </a:t>
            </a:r>
            <a:r>
              <a:rPr lang="nb-NO" sz="3200" err="1"/>
              <a:t>personalgodkjenner</a:t>
            </a:r>
            <a:endParaRPr lang="nb-NO" sz="320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57722B17-95C1-1755-49BB-2EE253F77C4A}"/>
              </a:ext>
            </a:extLst>
          </p:cNvPr>
          <p:cNvGrpSpPr/>
          <p:nvPr/>
        </p:nvGrpSpPr>
        <p:grpSpPr>
          <a:xfrm>
            <a:off x="522056" y="2663368"/>
            <a:ext cx="2188821" cy="1984898"/>
            <a:chOff x="1381115" y="1830012"/>
            <a:chExt cx="2499712" cy="2546363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98883499-5387-59A8-E31C-EC7BAB240F89}"/>
                </a:ext>
              </a:extLst>
            </p:cNvPr>
            <p:cNvSpPr txBox="1"/>
            <p:nvPr/>
          </p:nvSpPr>
          <p:spPr>
            <a:xfrm>
              <a:off x="1381115" y="1830012"/>
              <a:ext cx="24997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1">
                  <a:solidFill>
                    <a:srgbClr val="0D3475"/>
                  </a:solidFill>
                </a:rPr>
                <a:t>Godkjenninger i SAP</a:t>
              </a:r>
            </a:p>
          </p:txBody>
        </p:sp>
        <p:pic>
          <p:nvPicPr>
            <p:cNvPr id="6" name="Plassholder for bilde 5" descr="PowerPoint-presentasjon and 3 more pages - Work - Microsoft​ Edge">
              <a:extLst>
                <a:ext uri="{FF2B5EF4-FFF2-40B4-BE49-F238E27FC236}">
                  <a16:creationId xmlns:a16="http://schemas.microsoft.com/office/drawing/2014/main" id="{C6BD9FD7-889A-DEF6-BD88-F54E0DBAC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8459" r="65668"/>
            <a:stretch/>
          </p:blipFill>
          <p:spPr>
            <a:xfrm>
              <a:off x="1381115" y="2289948"/>
              <a:ext cx="1970252" cy="1798230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26DDE1F-3D4A-0A42-752A-42CC67F60777}"/>
                </a:ext>
              </a:extLst>
            </p:cNvPr>
            <p:cNvSpPr/>
            <p:nvPr/>
          </p:nvSpPr>
          <p:spPr>
            <a:xfrm>
              <a:off x="1475649" y="2193973"/>
              <a:ext cx="2081269" cy="2182402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</a:endParaRPr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BAFEF43D-38C3-B63D-6145-E9C1C2EBD9A3}"/>
              </a:ext>
            </a:extLst>
          </p:cNvPr>
          <p:cNvSpPr txBox="1"/>
          <p:nvPr/>
        </p:nvSpPr>
        <p:spPr>
          <a:xfrm>
            <a:off x="2635380" y="2891756"/>
            <a:ext cx="1644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Oppgaver både fra ansatte og fagspesialister i tjenestesenteret</a:t>
            </a:r>
          </a:p>
        </p:txBody>
      </p:sp>
      <p:sp>
        <p:nvSpPr>
          <p:cNvPr id="12" name="Google Shape;165;g128791befc7_0_3">
            <a:extLst>
              <a:ext uri="{FF2B5EF4-FFF2-40B4-BE49-F238E27FC236}">
                <a16:creationId xmlns:a16="http://schemas.microsoft.com/office/drawing/2014/main" id="{B8A85520-A43E-47B7-8B7A-ADC85CB74094}"/>
              </a:ext>
            </a:extLst>
          </p:cNvPr>
          <p:cNvSpPr/>
          <p:nvPr/>
        </p:nvSpPr>
        <p:spPr>
          <a:xfrm>
            <a:off x="543692" y="2349285"/>
            <a:ext cx="3747229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Personalgodkjenner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5C09F68-C19B-4C15-A10C-82FD9EE78FE3}"/>
              </a:ext>
            </a:extLst>
          </p:cNvPr>
          <p:cNvSpPr/>
          <p:nvPr/>
        </p:nvSpPr>
        <p:spPr>
          <a:xfrm>
            <a:off x="5546957" y="2328772"/>
            <a:ext cx="396000" cy="49970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4628BC-07AB-45B5-91B3-228C9369B27D}"/>
              </a:ext>
            </a:extLst>
          </p:cNvPr>
          <p:cNvSpPr txBox="1"/>
          <p:nvPr/>
        </p:nvSpPr>
        <p:spPr>
          <a:xfrm>
            <a:off x="6012954" y="2206182"/>
            <a:ext cx="283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Godkjenne gjester i gjesteregistreringsløsning (GREG)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F39445-E0E8-46BC-B562-D30B44AB66B6}"/>
              </a:ext>
            </a:extLst>
          </p:cNvPr>
          <p:cNvCxnSpPr/>
          <p:nvPr/>
        </p:nvCxnSpPr>
        <p:spPr>
          <a:xfrm>
            <a:off x="4982400" y="1229910"/>
            <a:ext cx="0" cy="3348000"/>
          </a:xfrm>
          <a:prstGeom prst="line">
            <a:avLst/>
          </a:prstGeom>
          <a:ln>
            <a:solidFill>
              <a:srgbClr val="0146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Google Shape;164;g128791befc7_0_3">
            <a:extLst>
              <a:ext uri="{FF2B5EF4-FFF2-40B4-BE49-F238E27FC236}">
                <a16:creationId xmlns:a16="http://schemas.microsoft.com/office/drawing/2014/main" id="{1B9A254C-B0DE-43F6-8F4D-5EFF2D3760A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9852" y="983853"/>
            <a:ext cx="1140147" cy="117097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F3D829-9C69-4506-B233-6E723177F99A}"/>
              </a:ext>
            </a:extLst>
          </p:cNvPr>
          <p:cNvSpPr txBox="1"/>
          <p:nvPr/>
        </p:nvSpPr>
        <p:spPr>
          <a:xfrm>
            <a:off x="5389329" y="1151329"/>
            <a:ext cx="1530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chemeClr val="tx2"/>
                </a:solidFill>
              </a:rPr>
              <a:t>Fokus i dag: </a:t>
            </a:r>
          </a:p>
        </p:txBody>
      </p:sp>
    </p:spTree>
    <p:extLst>
      <p:ext uri="{BB962C8B-B14F-4D97-AF65-F5344CB8AC3E}">
        <p14:creationId xmlns:p14="http://schemas.microsoft.com/office/powerpoint/2010/main" val="4249966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558ADC5-5C00-4B79-A469-CEA9E5E553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558ADC5-5C00-4B79-A469-CEA9E5E553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FEF1CC-9512-4938-9234-4B3E7B30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84775"/>
          </a:xfrm>
        </p:spPr>
        <p:txBody>
          <a:bodyPr vert="horz"/>
          <a:lstStyle/>
          <a:p>
            <a:r>
              <a:rPr lang="nb-NO" sz="3200"/>
              <a:t>Samhandling – </a:t>
            </a:r>
            <a:r>
              <a:rPr lang="nb-NO" sz="3200" err="1"/>
              <a:t>Personalgodkjenner</a:t>
            </a:r>
            <a:r>
              <a:rPr lang="nb-NO" sz="32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D19F-8E8F-4A1A-BB96-4AF1FE8D2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53" y="1135136"/>
            <a:ext cx="2971027" cy="1569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900" b="1"/>
              <a:t>Ansatt: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900"/>
              <a:t>Oppsigelse, fratredelse eller endringer i arbeidsforholdet og andre ikke-</a:t>
            </a:r>
            <a:r>
              <a:rPr lang="nb-NO" sz="900" err="1"/>
              <a:t>refusjonsberrettigede</a:t>
            </a:r>
            <a:r>
              <a:rPr lang="nb-NO" sz="900"/>
              <a:t> refusjoner – sender søknad om dette som må behandles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900"/>
              <a:t>Andre søknader til behandling: Permisjon, korttidsfravær (fravær utover 14 dager – </a:t>
            </a:r>
            <a:r>
              <a:rPr lang="nb-NO" sz="900" err="1"/>
              <a:t>barne</a:t>
            </a:r>
            <a:r>
              <a:rPr lang="nb-NO" sz="900"/>
              <a:t> og </a:t>
            </a:r>
            <a:r>
              <a:rPr lang="nb-NO" sz="900" err="1"/>
              <a:t>sykfravær</a:t>
            </a:r>
            <a:r>
              <a:rPr lang="nb-NO" sz="900"/>
              <a:t>), sidegjøremål, reisesøknader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900"/>
              <a:t>Godkjenne  overtid, reisetid og omgjøring av reisetid/overtid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900"/>
              <a:t>Oppgaver knyttet til sykefravær eller pensjonsrettigheter, foreldrepermisjon – om det skal innvilges  eller ikke (gjelder også endringer av permisjon hvor man må fylle ut skjema sammen med ansatt og sende dette inn til lønnsregistrering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900" b="1"/>
              <a:t>Ferie: </a:t>
            </a:r>
            <a:r>
              <a:rPr lang="nb-NO" sz="900"/>
              <a:t>Godkjenne feriesøknad, overføring av ferie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234789-20B9-4724-ABA9-6B53100FCBDC}"/>
              </a:ext>
            </a:extLst>
          </p:cNvPr>
          <p:cNvSpPr txBox="1">
            <a:spLocks/>
          </p:cNvSpPr>
          <p:nvPr/>
        </p:nvSpPr>
        <p:spPr>
          <a:xfrm>
            <a:off x="3433315" y="3790217"/>
            <a:ext cx="2577600" cy="95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Kontrollør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Kontrollerer at søknader og oppgaver er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iht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gjeldende regelverk og rutiner før de videresendes og godkjennes av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personalgodkjenner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(eks. overføring av feriedager og permisjoner)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BAF805-E05E-4C9C-ABD9-73AD79D542E0}"/>
              </a:ext>
            </a:extLst>
          </p:cNvPr>
          <p:cNvSpPr txBox="1">
            <a:spLocks/>
          </p:cNvSpPr>
          <p:nvPr/>
        </p:nvSpPr>
        <p:spPr>
          <a:xfrm>
            <a:off x="5817600" y="1231197"/>
            <a:ext cx="2445304" cy="1193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Fagspesialist lønn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Motta e-skjemaer som må godkjennes (eks.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ifm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registrering av ansatte via rekruttering eller endringer i arbeidsforholdet 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Sluttoppgjør som må vurderes og godkjennes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A03C2A-3AF5-42A8-BC35-E5C661FA773E}"/>
              </a:ext>
            </a:extLst>
          </p:cNvPr>
          <p:cNvSpPr txBox="1">
            <a:spLocks/>
          </p:cNvSpPr>
          <p:nvPr/>
        </p:nvSpPr>
        <p:spPr>
          <a:xfrm>
            <a:off x="6134581" y="2899230"/>
            <a:ext cx="2289115" cy="124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Fagspesialist lønnsrefusjoner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Følge opp sykefravær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mht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fritak fra arbeidsgiverperioden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Søknader </a:t>
            </a: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mht</a:t>
            </a: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refusjoner fra NAV og søknader knyttet til foreldrepermisjon– må godkjennes </a:t>
            </a:r>
          </a:p>
        </p:txBody>
      </p:sp>
      <p:pic>
        <p:nvPicPr>
          <p:cNvPr id="18" name="Google Shape;164;g128791befc7_0_3">
            <a:extLst>
              <a:ext uri="{FF2B5EF4-FFF2-40B4-BE49-F238E27FC236}">
                <a16:creationId xmlns:a16="http://schemas.microsoft.com/office/drawing/2014/main" id="{4028913E-F8C3-4939-A40F-83AD9D9E5A5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6077" y="1692667"/>
            <a:ext cx="1497360" cy="14729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43F8DF-1121-4F17-A8AA-6C3793B3F526}"/>
              </a:ext>
            </a:extLst>
          </p:cNvPr>
          <p:cNvCxnSpPr/>
          <p:nvPr/>
        </p:nvCxnSpPr>
        <p:spPr>
          <a:xfrm>
            <a:off x="3278218" y="2580300"/>
            <a:ext cx="33452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A7988D-F214-44D9-A780-A58172C9AD80}"/>
              </a:ext>
            </a:extLst>
          </p:cNvPr>
          <p:cNvCxnSpPr>
            <a:cxnSpLocks/>
          </p:cNvCxnSpPr>
          <p:nvPr/>
        </p:nvCxnSpPr>
        <p:spPr>
          <a:xfrm>
            <a:off x="5360218" y="3049500"/>
            <a:ext cx="6805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C6CDFD-9A04-449D-B7EF-79D4E73179AB}"/>
              </a:ext>
            </a:extLst>
          </p:cNvPr>
          <p:cNvCxnSpPr>
            <a:cxnSpLocks/>
          </p:cNvCxnSpPr>
          <p:nvPr/>
        </p:nvCxnSpPr>
        <p:spPr>
          <a:xfrm flipV="1">
            <a:off x="5196457" y="1958630"/>
            <a:ext cx="573273" cy="2707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EDD417-0ADC-4F4A-8681-A175C712894A}"/>
              </a:ext>
            </a:extLst>
          </p:cNvPr>
          <p:cNvCxnSpPr>
            <a:cxnSpLocks/>
          </p:cNvCxnSpPr>
          <p:nvPr/>
        </p:nvCxnSpPr>
        <p:spPr>
          <a:xfrm flipV="1">
            <a:off x="4444757" y="3311450"/>
            <a:ext cx="0" cy="424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30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97C9522-A8F8-47DB-A018-4315BCB615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19518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97C9522-A8F8-47DB-A018-4315BCB61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EC08403-3A55-4FCA-BA8C-D4F8153C2D22}"/>
              </a:ext>
            </a:extLst>
          </p:cNvPr>
          <p:cNvSpPr/>
          <p:nvPr/>
        </p:nvSpPr>
        <p:spPr>
          <a:xfrm>
            <a:off x="0" y="1106887"/>
            <a:ext cx="9144000" cy="3434400"/>
          </a:xfrm>
          <a:prstGeom prst="rect">
            <a:avLst/>
          </a:prstGeom>
          <a:solidFill>
            <a:srgbClr val="E8EDF8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A2988-160E-46B2-8AF1-32D240C3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Gjesteregistreringsløsning (GREG)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B6E6C-D83D-4953-A486-E32946063A7F}"/>
              </a:ext>
            </a:extLst>
          </p:cNvPr>
          <p:cNvSpPr txBox="1"/>
          <p:nvPr/>
        </p:nvSpPr>
        <p:spPr>
          <a:xfrm>
            <a:off x="1604940" y="1155463"/>
            <a:ext cx="7081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chemeClr val="tx2"/>
                </a:solidFill>
              </a:rPr>
              <a:t>Hva er det? </a:t>
            </a:r>
            <a:br>
              <a:rPr lang="nb-NO" sz="1600" b="1">
                <a:solidFill>
                  <a:schemeClr val="tx2"/>
                </a:solidFill>
              </a:rPr>
            </a:br>
            <a:r>
              <a:rPr lang="nb-NO" sz="1600"/>
              <a:t>Løsning for registrering av eksterne gjester som skal ha tilgang til NTNU sin infrastruktur ( IT-systemer, bygg-tilgang o.l.), men som ikke skal motta neon form for utbetaling fra NTNU</a:t>
            </a:r>
          </a:p>
          <a:p>
            <a:r>
              <a:rPr lang="nb-NO" sz="1600"/>
              <a:t>Dersom de skal ha utbetaling – håndteres gjennom TOA-løsning (tilsetting- og arbeidskontrakt)</a:t>
            </a:r>
            <a:br>
              <a:rPr lang="nb-NO" sz="1600"/>
            </a:br>
            <a:endParaRPr lang="nb-NO" sz="1600"/>
          </a:p>
        </p:txBody>
      </p:sp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44ECEFC2-846B-4103-9DA7-51ED2F733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386" y="2478656"/>
            <a:ext cx="1117410" cy="111741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FD2C81E8-9029-4824-8533-B32B7DD12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164" y="1338600"/>
            <a:ext cx="1034218" cy="1034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076F0D-D34E-419C-A000-008474BE766A}"/>
              </a:ext>
            </a:extLst>
          </p:cNvPr>
          <p:cNvSpPr txBox="1"/>
          <p:nvPr/>
        </p:nvSpPr>
        <p:spPr>
          <a:xfrm>
            <a:off x="1604940" y="2815753"/>
            <a:ext cx="708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err="1">
                <a:solidFill>
                  <a:schemeClr val="tx2"/>
                </a:solidFill>
              </a:rPr>
              <a:t>Personalgodkjenner</a:t>
            </a:r>
            <a:r>
              <a:rPr lang="nb-NO" sz="1600" b="1">
                <a:solidFill>
                  <a:schemeClr val="tx2"/>
                </a:solidFill>
              </a:rPr>
              <a:t> sin rolle i løsningen: </a:t>
            </a:r>
            <a:r>
              <a:rPr lang="nb-NO" sz="1600"/>
              <a:t>Godkjenne innmeldt gjest </a:t>
            </a:r>
          </a:p>
          <a:p>
            <a:r>
              <a:rPr lang="nb-NO" sz="1600"/>
              <a:t>Godkjenne (se prosessflyt på neste side)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EFC28-A524-4AD8-9741-1B95D4FFAB60}"/>
              </a:ext>
            </a:extLst>
          </p:cNvPr>
          <p:cNvSpPr txBox="1"/>
          <p:nvPr/>
        </p:nvSpPr>
        <p:spPr>
          <a:xfrm>
            <a:off x="1604940" y="3622834"/>
            <a:ext cx="708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>
                <a:solidFill>
                  <a:schemeClr val="tx2"/>
                </a:solidFill>
              </a:rPr>
              <a:t>Fordel med ny løsning: </a:t>
            </a:r>
            <a:r>
              <a:rPr lang="nb-NO" sz="1600"/>
              <a:t>Bedre kontroll på hvilke gjester som er invitert til NTNU, hvor lenge de skal være her og hvem som har invitert de</a:t>
            </a:r>
          </a:p>
        </p:txBody>
      </p:sp>
      <p:pic>
        <p:nvPicPr>
          <p:cNvPr id="25" name="Graphic 24" descr="Key with solid fill">
            <a:extLst>
              <a:ext uri="{FF2B5EF4-FFF2-40B4-BE49-F238E27FC236}">
                <a16:creationId xmlns:a16="http://schemas.microsoft.com/office/drawing/2014/main" id="{6842B4E6-496A-4046-ADA3-2DB4ABB293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6982" y="34580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4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E2D90B-1AF0-A30A-4806-BCEBE5C28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F68CFA-4B84-3D47-D558-912FCDAF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0860A-E890-09B1-8486-2F458D6FF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1" r="3892"/>
          <a:stretch/>
        </p:blipFill>
        <p:spPr>
          <a:xfrm>
            <a:off x="0" y="0"/>
            <a:ext cx="7519041" cy="46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1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089FA8-66DF-4FB9-BA23-870B9525F0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5295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089FA8-66DF-4FB9-BA23-870B9525F0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2C2CC5-3E5B-4187-8FD3-7B642CCA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Obs </a:t>
            </a:r>
            <a:r>
              <a:rPr lang="nb-NO" err="1"/>
              <a:t>obs</a:t>
            </a:r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AF4788-1626-411C-A931-CECB8A0241B6}"/>
              </a:ext>
            </a:extLst>
          </p:cNvPr>
          <p:cNvSpPr/>
          <p:nvPr/>
        </p:nvSpPr>
        <p:spPr>
          <a:xfrm>
            <a:off x="6544800" y="0"/>
            <a:ext cx="25992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DCD29-1CA2-4C8F-A6D6-7F26DDBFBA76}"/>
              </a:ext>
            </a:extLst>
          </p:cNvPr>
          <p:cNvSpPr txBox="1"/>
          <p:nvPr/>
        </p:nvSpPr>
        <p:spPr>
          <a:xfrm>
            <a:off x="330694" y="1439496"/>
            <a:ext cx="58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Ikke et lederkurs, men et kurs for personer med rollen kostnadsgodkjenner eller </a:t>
            </a:r>
            <a:r>
              <a:rPr lang="nb-NO" err="1"/>
              <a:t>personalgodkjenner</a:t>
            </a:r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BFF6F6-14FE-4492-8CA8-93A9E7673F4E}"/>
              </a:ext>
            </a:extLst>
          </p:cNvPr>
          <p:cNvSpPr txBox="1"/>
          <p:nvPr/>
        </p:nvSpPr>
        <p:spPr>
          <a:xfrm>
            <a:off x="330692" y="4220209"/>
            <a:ext cx="565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/>
              <a:t>Merk: De fleste har begge godkjennerrollene, men noen få har kun en av rollene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70AE2-9C8F-445F-8945-FB14B0E66312}"/>
              </a:ext>
            </a:extLst>
          </p:cNvPr>
          <p:cNvSpPr txBox="1"/>
          <p:nvPr/>
        </p:nvSpPr>
        <p:spPr>
          <a:xfrm>
            <a:off x="301385" y="2527234"/>
            <a:ext cx="584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Kurset fokuserer derfor på oppgaver som ligger i rollene personal- og kostnadsgodkjenner som bare er en del av oppgavene en leder har</a:t>
            </a:r>
          </a:p>
          <a:p>
            <a:endParaRPr lang="nb-NO"/>
          </a:p>
        </p:txBody>
      </p:sp>
      <p:pic>
        <p:nvPicPr>
          <p:cNvPr id="13" name="Graphic 12" descr="Gender outline">
            <a:extLst>
              <a:ext uri="{FF2B5EF4-FFF2-40B4-BE49-F238E27FC236}">
                <a16:creationId xmlns:a16="http://schemas.microsoft.com/office/drawing/2014/main" id="{BB9E06AF-FD17-4852-BC1A-515C0ED37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4109" y="1439496"/>
            <a:ext cx="2420224" cy="2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57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B3C05E4-AA15-4F29-81B3-097749C240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9050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B3C05E4-AA15-4F29-81B3-097749C24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D56B1877-3209-CD8E-3E9D-020BC09FB4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8145" y="804509"/>
            <a:ext cx="8983825" cy="3617097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E808FA-81A3-4483-8126-8AD939C9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00" y="90780"/>
            <a:ext cx="8229600" cy="646331"/>
          </a:xfrm>
        </p:spPr>
        <p:txBody>
          <a:bodyPr vert="horz"/>
          <a:lstStyle/>
          <a:p>
            <a:r>
              <a:rPr lang="nb-NO"/>
              <a:t>Flyt for godkjenning av gjester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BB7D6-0B9A-4F04-97C9-42674BE5E415}"/>
              </a:ext>
            </a:extLst>
          </p:cNvPr>
          <p:cNvSpPr/>
          <p:nvPr/>
        </p:nvSpPr>
        <p:spPr>
          <a:xfrm>
            <a:off x="2196000" y="1490400"/>
            <a:ext cx="1440000" cy="1360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677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48563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Videre opplæring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959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CCE71B99-CF80-4497-BC71-4014A4996F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151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CCE71B99-CF80-4497-BC71-4014A4996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A975E3A9-1950-2604-395E-9223DB7A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 vert="horz"/>
          <a:lstStyle/>
          <a:p>
            <a:r>
              <a:rPr lang="nb-NO" sz="2800"/>
              <a:t>Opplæring for personal- og kostnadsgodkjenner</a:t>
            </a:r>
          </a:p>
        </p:txBody>
      </p:sp>
      <p:sp>
        <p:nvSpPr>
          <p:cNvPr id="8" name="Arrow: Up-Down 23">
            <a:extLst>
              <a:ext uri="{FF2B5EF4-FFF2-40B4-BE49-F238E27FC236}">
                <a16:creationId xmlns:a16="http://schemas.microsoft.com/office/drawing/2014/main" id="{FE22CB97-112D-1870-A649-5FAD97616CD4}"/>
              </a:ext>
            </a:extLst>
          </p:cNvPr>
          <p:cNvSpPr/>
          <p:nvPr/>
        </p:nvSpPr>
        <p:spPr>
          <a:xfrm rot="16200000">
            <a:off x="4149120" y="337614"/>
            <a:ext cx="376928" cy="3484261"/>
          </a:xfrm>
          <a:prstGeom prst="up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F38015-41B3-AE44-CEA5-666F06A983BD}"/>
              </a:ext>
            </a:extLst>
          </p:cNvPr>
          <p:cNvSpPr/>
          <p:nvPr/>
        </p:nvSpPr>
        <p:spPr>
          <a:xfrm>
            <a:off x="6079714" y="1648383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DFØ Systemopplæring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62BBC65-534D-B39C-63D2-B7CF5A8C8864}"/>
              </a:ext>
            </a:extLst>
          </p:cNvPr>
          <p:cNvSpPr/>
          <p:nvPr/>
        </p:nvSpPr>
        <p:spPr>
          <a:xfrm>
            <a:off x="368785" y="1648384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BOTT E-læring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C068444-4EB2-B8D3-6C91-BC4439516FC2}"/>
              </a:ext>
            </a:extLst>
          </p:cNvPr>
          <p:cNvSpPr/>
          <p:nvPr/>
        </p:nvSpPr>
        <p:spPr>
          <a:xfrm>
            <a:off x="3224250" y="1648382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NTNU Kurs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AB639F4-3C33-E5CD-2F30-A9D1203FD809}"/>
              </a:ext>
            </a:extLst>
          </p:cNvPr>
          <p:cNvSpPr/>
          <p:nvPr/>
        </p:nvSpPr>
        <p:spPr>
          <a:xfrm>
            <a:off x="368785" y="2585627"/>
            <a:ext cx="2226668" cy="1350208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FCCED0D-C28D-B879-B200-DF995F1CACA7}"/>
              </a:ext>
            </a:extLst>
          </p:cNvPr>
          <p:cNvSpPr/>
          <p:nvPr/>
        </p:nvSpPr>
        <p:spPr>
          <a:xfrm>
            <a:off x="3284454" y="2585627"/>
            <a:ext cx="2226668" cy="1365130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A567698-F504-7EC3-8046-72DE709B0463}"/>
              </a:ext>
            </a:extLst>
          </p:cNvPr>
          <p:cNvSpPr/>
          <p:nvPr/>
        </p:nvSpPr>
        <p:spPr>
          <a:xfrm>
            <a:off x="6079714" y="2585627"/>
            <a:ext cx="2226668" cy="1365130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099024D-D81E-7BD5-0889-EC946A8F0A86}"/>
              </a:ext>
            </a:extLst>
          </p:cNvPr>
          <p:cNvSpPr txBox="1"/>
          <p:nvPr/>
        </p:nvSpPr>
        <p:spPr>
          <a:xfrm>
            <a:off x="409067" y="2610608"/>
            <a:ext cx="222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000"/>
          </a:p>
          <a:p>
            <a:r>
              <a:rPr lang="nb-NO" sz="1000"/>
              <a:t>E-læring </a:t>
            </a:r>
            <a:r>
              <a:rPr lang="nb-NO" sz="1000" err="1">
                <a:hlinkClick r:id="rId5"/>
              </a:rPr>
              <a:t>personalgodkjenner</a:t>
            </a:r>
            <a:endParaRPr lang="nb-NO" sz="1000"/>
          </a:p>
          <a:p>
            <a:r>
              <a:rPr lang="nb-NO" sz="1000"/>
              <a:t>E-læring </a:t>
            </a:r>
            <a:r>
              <a:rPr lang="nb-NO" sz="1000">
                <a:hlinkClick r:id="rId6"/>
              </a:rPr>
              <a:t>kostnadsgodkjenner</a:t>
            </a:r>
            <a:endParaRPr lang="nb-NO" sz="1000"/>
          </a:p>
          <a:p>
            <a:endParaRPr lang="nb-NO" sz="1000"/>
          </a:p>
          <a:p>
            <a:r>
              <a:rPr lang="nb-NO" sz="1000"/>
              <a:t>Prosess  og rutinebeskrivelser på </a:t>
            </a:r>
            <a:r>
              <a:rPr lang="nb-NO" sz="1000">
                <a:hlinkClick r:id="rId7"/>
              </a:rPr>
              <a:t>BOTT-samarbeidet.no</a:t>
            </a:r>
            <a:endParaRPr lang="nb-NO" sz="100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16BE507A-DB2E-E0E3-F6DF-5655AC83C3B4}"/>
              </a:ext>
            </a:extLst>
          </p:cNvPr>
          <p:cNvSpPr txBox="1"/>
          <p:nvPr/>
        </p:nvSpPr>
        <p:spPr>
          <a:xfrm>
            <a:off x="3284454" y="2612396"/>
            <a:ext cx="216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9.12.22 NTNU kurs om rollene personal- og kostnadsgodkjenner</a:t>
            </a:r>
          </a:p>
          <a:p>
            <a:endParaRPr lang="nb-NO" sz="1000"/>
          </a:p>
          <a:p>
            <a:r>
              <a:rPr lang="nb-NO" sz="1000"/>
              <a:t>Presentasjon og opptak legges på Innsida)</a:t>
            </a:r>
          </a:p>
          <a:p>
            <a:endParaRPr lang="nb-NO" sz="1000"/>
          </a:p>
          <a:p>
            <a:r>
              <a:rPr lang="nb-NO" sz="1000"/>
              <a:t>Spørretime tidlig i januar (dato kommer)</a:t>
            </a:r>
          </a:p>
        </p:txBody>
      </p:sp>
      <p:sp>
        <p:nvSpPr>
          <p:cNvPr id="17" name="TextBox 20">
            <a:extLst>
              <a:ext uri="{FF2B5EF4-FFF2-40B4-BE49-F238E27FC236}">
                <a16:creationId xmlns:a16="http://schemas.microsoft.com/office/drawing/2014/main" id="{87217567-96DD-A779-4BF4-28BE7F5489B4}"/>
              </a:ext>
            </a:extLst>
          </p:cNvPr>
          <p:cNvSpPr txBox="1"/>
          <p:nvPr/>
        </p:nvSpPr>
        <p:spPr>
          <a:xfrm>
            <a:off x="6139919" y="2585627"/>
            <a:ext cx="2226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/>
              <a:t>Digital opplæring for </a:t>
            </a:r>
            <a:r>
              <a:rPr lang="nb-NO" sz="1000">
                <a:hlinkClick r:id="rId8"/>
              </a:rPr>
              <a:t>alle ansatte</a:t>
            </a:r>
            <a:endParaRPr lang="nb-NO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Kurs i selvbetjeningsløsninger lønn for ledere hos NTNU</a:t>
            </a:r>
            <a:endParaRPr lang="nb-NO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Kurs for ledere med godkjenningsmyndighet i regnskap</a:t>
            </a:r>
            <a:endParaRPr lang="nb-NO" sz="10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Introduksjon til Innsikt for ledere</a:t>
            </a: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2844925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1881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/>
                        <a:t>Intro til rollene kostnadsgodkjenner og personalgodkjenner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Spørsmål og svar 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390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8CFEDE1-DFDE-42FA-B7DC-0FE59C3B23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63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8CFEDE1-DFDE-42FA-B7DC-0FE59C3B2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94F31FDA-7325-F4A9-5F10-64A2E2D1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4" y="47850"/>
            <a:ext cx="8805672" cy="525401"/>
          </a:xfrm>
        </p:spPr>
        <p:txBody>
          <a:bodyPr vert="horz"/>
          <a:lstStyle/>
          <a:p>
            <a:pPr algn="ctr"/>
            <a:r>
              <a:rPr lang="nb-NO" sz="2800"/>
              <a:t>Spørsmål og svar</a:t>
            </a:r>
          </a:p>
        </p:txBody>
      </p:sp>
      <p:pic>
        <p:nvPicPr>
          <p:cNvPr id="6" name="Plassholder for innhold 5" descr="Mann i forretnings Attire">
            <a:extLst>
              <a:ext uri="{FF2B5EF4-FFF2-40B4-BE49-F238E27FC236}">
                <a16:creationId xmlns:a16="http://schemas.microsoft.com/office/drawing/2014/main" id="{E7E63D5F-9075-3DA5-821A-552ED85A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0367" y="2031395"/>
            <a:ext cx="1970745" cy="2661225"/>
          </a:xfr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34F5E0D8-7373-62FB-CE3D-760F32DB8A7F}"/>
              </a:ext>
            </a:extLst>
          </p:cNvPr>
          <p:cNvGrpSpPr/>
          <p:nvPr/>
        </p:nvGrpSpPr>
        <p:grpSpPr>
          <a:xfrm>
            <a:off x="2323303" y="384639"/>
            <a:ext cx="2078780" cy="2078780"/>
            <a:chOff x="3950837" y="1265353"/>
            <a:chExt cx="2078780" cy="2078780"/>
          </a:xfrm>
        </p:grpSpPr>
        <p:pic>
          <p:nvPicPr>
            <p:cNvPr id="10" name="Grafikk 9" descr="Spørsmålstegn med heldekkende fyll">
              <a:extLst>
                <a:ext uri="{FF2B5EF4-FFF2-40B4-BE49-F238E27FC236}">
                  <a16:creationId xmlns:a16="http://schemas.microsoft.com/office/drawing/2014/main" id="{2CE4A80A-9CA8-5660-1015-D3725396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2000" y="1699211"/>
              <a:ext cx="767166" cy="767166"/>
            </a:xfrm>
            <a:prstGeom prst="rect">
              <a:avLst/>
            </a:prstGeom>
          </p:spPr>
        </p:pic>
        <p:pic>
          <p:nvPicPr>
            <p:cNvPr id="14" name="Grafikk 13" descr="Tankeboble kontur">
              <a:extLst>
                <a:ext uri="{FF2B5EF4-FFF2-40B4-BE49-F238E27FC236}">
                  <a16:creationId xmlns:a16="http://schemas.microsoft.com/office/drawing/2014/main" id="{63B6E1D6-B93E-86ED-45A6-0CCF5EB03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950837" y="1265353"/>
              <a:ext cx="2078780" cy="2078780"/>
            </a:xfrm>
            <a:prstGeom prst="rect">
              <a:avLst/>
            </a:prstGeom>
          </p:spPr>
        </p:pic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3D7A8A8-646A-E9D5-E00A-E9EDB221B53B}"/>
              </a:ext>
            </a:extLst>
          </p:cNvPr>
          <p:cNvSpPr txBox="1"/>
          <p:nvPr/>
        </p:nvSpPr>
        <p:spPr>
          <a:xfrm>
            <a:off x="4641412" y="2290970"/>
            <a:ext cx="3125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Menti.com</a:t>
            </a:r>
          </a:p>
          <a:p>
            <a:endParaRPr lang="nb-NO"/>
          </a:p>
          <a:p>
            <a:r>
              <a:rPr lang="nb-NO"/>
              <a:t>Kode: 7289 1483</a:t>
            </a:r>
          </a:p>
        </p:txBody>
      </p:sp>
    </p:spTree>
    <p:extLst>
      <p:ext uri="{BB962C8B-B14F-4D97-AF65-F5344CB8AC3E}">
        <p14:creationId xmlns:p14="http://schemas.microsoft.com/office/powerpoint/2010/main" val="1863880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68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90" y="2247635"/>
            <a:ext cx="8229600" cy="76944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4400"/>
              <a:t>Takk for møtet </a:t>
            </a:r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789DD4-1070-461E-B0A8-A9FDEAE69C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789DD4-1070-461E-B0A8-A9FDEAE69C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B42A83-947C-4A95-AA22-939C8611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Rapporter for kostnadsgodkjenner i Unit4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26D0258-782A-4125-AA53-EA9C65F8D736}"/>
              </a:ext>
            </a:extLst>
          </p:cNvPr>
          <p:cNvGraphicFramePr>
            <a:graphicFrameLocks noGrp="1"/>
          </p:cNvGraphicFramePr>
          <p:nvPr/>
        </p:nvGraphicFramePr>
        <p:xfrm>
          <a:off x="423868" y="946851"/>
          <a:ext cx="8280382" cy="3611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4912">
                  <a:extLst>
                    <a:ext uri="{9D8B030D-6E8A-4147-A177-3AD203B41FA5}">
                      <a16:colId xmlns:a16="http://schemas.microsoft.com/office/drawing/2014/main" val="3117644823"/>
                    </a:ext>
                  </a:extLst>
                </a:gridCol>
                <a:gridCol w="1180606">
                  <a:extLst>
                    <a:ext uri="{9D8B030D-6E8A-4147-A177-3AD203B41FA5}">
                      <a16:colId xmlns:a16="http://schemas.microsoft.com/office/drawing/2014/main" val="159226263"/>
                    </a:ext>
                  </a:extLst>
                </a:gridCol>
                <a:gridCol w="5674864">
                  <a:extLst>
                    <a:ext uri="{9D8B030D-6E8A-4147-A177-3AD203B41FA5}">
                      <a16:colId xmlns:a16="http://schemas.microsoft.com/office/drawing/2014/main" val="1251874504"/>
                    </a:ext>
                  </a:extLst>
                </a:gridCol>
              </a:tblGrid>
              <a:tr h="206642">
                <a:tc>
                  <a:txBody>
                    <a:bodyPr/>
                    <a:lstStyle/>
                    <a:p>
                      <a:r>
                        <a:rPr lang="nb-NO" sz="900"/>
                        <a:t>Rapportnavn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Prosess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Beskrivelse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19052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Spørring arbeidsflyt - rekvisisjoner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aktive og historiske innkjøpsforespørsler på arbeidsflyt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26123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Brukerlogg arbeidsflyt – rekvisisjoner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aktive og historiske innkjøpsforespørsler på arbeidsflyt med brukerlogg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12292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Alle innkjøpsforespørsler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Viser alle innkjøpsforespørsler med oversikt over brukertrinn i arbeidsflyt, eier av oppgave, ordrenummer og arbeidsflytkart. Det er muligheter for å sortere og filtrere på disse.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636047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Spørring arbeidsflyt – inngående faktura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inngående fakturaer som har vært eller er på arbeidsflyt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20676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Brukerlogg arbeidsflyt – inngående faktura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aktive og historiske inngående fakturaer på arbeidsflyt med brukerlogg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631411"/>
                  </a:ext>
                </a:extLst>
              </a:tr>
              <a:tr h="206642">
                <a:tc>
                  <a:txBody>
                    <a:bodyPr/>
                    <a:lstStyle/>
                    <a:p>
                      <a:r>
                        <a:rPr lang="nb-NO" sz="900"/>
                        <a:t>Alle fakturaer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alle inngående fakturaer som har vært eller er på arbeidsflyt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41977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Mine fakturaer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Behov til 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En spørring med oversikt over alle inngående fakturaer hvor pålogget bruker er eller har vært oppgaveeier i arbeidsflyt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352866"/>
                  </a:ext>
                </a:extLst>
              </a:tr>
              <a:tr h="206642">
                <a:tc>
                  <a:txBody>
                    <a:bodyPr/>
                    <a:lstStyle/>
                    <a:p>
                      <a:r>
                        <a:rPr lang="nb-NO" sz="900"/>
                        <a:t>Spørring bilag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Regnskap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Spørringen gir mulighet til å lage en </a:t>
                      </a:r>
                      <a:r>
                        <a:rPr lang="nb-NO" sz="900" err="1"/>
                        <a:t>hovedboksrapport</a:t>
                      </a:r>
                      <a:r>
                        <a:rPr lang="nb-NO" sz="900"/>
                        <a:t> på bilagsnivå med valgte dimensjoner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05302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Status arbeidsflyt - </a:t>
                      </a:r>
                      <a:r>
                        <a:rPr lang="nb-NO" sz="900" err="1"/>
                        <a:t>hovedbokstransaksjoner</a:t>
                      </a:r>
                      <a:endParaRPr lang="nb-NO" sz="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Regnskap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Spørringen gir mulighet for oversikt over </a:t>
                      </a:r>
                      <a:r>
                        <a:rPr lang="nb-NO" sz="900" err="1"/>
                        <a:t>hovedboksbilag</a:t>
                      </a:r>
                      <a:r>
                        <a:rPr lang="nb-NO" sz="900"/>
                        <a:t> på flyt og status på arbeidsflyten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177411"/>
                  </a:ext>
                </a:extLst>
              </a:tr>
              <a:tr h="330627">
                <a:tc>
                  <a:txBody>
                    <a:bodyPr/>
                    <a:lstStyle/>
                    <a:p>
                      <a:r>
                        <a:rPr lang="nb-NO" sz="900"/>
                        <a:t>Brukerlogg arbeidsflyt – </a:t>
                      </a:r>
                      <a:r>
                        <a:rPr lang="nb-NO" sz="900" err="1"/>
                        <a:t>hovedbokstransaksjoner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Regnskap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900"/>
                        <a:t>Spørringen gir mulighet for oversikt </a:t>
                      </a:r>
                      <a:r>
                        <a:rPr lang="nb-NO" sz="900" err="1"/>
                        <a:t>hovedboksbilag</a:t>
                      </a:r>
                      <a:r>
                        <a:rPr lang="nb-NO" sz="900"/>
                        <a:t> på flyt med brukerlogg over arbeidsflyten. Viser oppgavebehandlet av og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3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990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DF4CF8B-0E40-4EE5-A4B6-8F9436DBAED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DF4CF8B-0E40-4EE5-A4B6-8F9436DBA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16C68F-B306-4CBB-B318-CF1462DBED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35447"/>
              </p:ext>
            </p:extLst>
          </p:nvPr>
        </p:nvGraphicFramePr>
        <p:xfrm>
          <a:off x="420621" y="764131"/>
          <a:ext cx="8302752" cy="393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608">
                  <a:extLst>
                    <a:ext uri="{9D8B030D-6E8A-4147-A177-3AD203B41FA5}">
                      <a16:colId xmlns:a16="http://schemas.microsoft.com/office/drawing/2014/main" val="3406027728"/>
                    </a:ext>
                  </a:extLst>
                </a:gridCol>
                <a:gridCol w="6343144">
                  <a:extLst>
                    <a:ext uri="{9D8B030D-6E8A-4147-A177-3AD203B41FA5}">
                      <a16:colId xmlns:a16="http://schemas.microsoft.com/office/drawing/2014/main" val="3389980063"/>
                    </a:ext>
                  </a:extLst>
                </a:gridCol>
              </a:tblGrid>
              <a:tr h="400529">
                <a:tc>
                  <a:txBody>
                    <a:bodyPr/>
                    <a:lstStyle/>
                    <a:p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Begrep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100">
                          <a:solidFill>
                            <a:schemeClr val="bg1"/>
                          </a:solidFill>
                        </a:rPr>
                        <a:t>Forklaring</a:t>
                      </a:r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280464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en-US" sz="800"/>
                        <a:t>SAP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Lønnssystem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som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leveres</a:t>
                      </a:r>
                      <a:r>
                        <a:rPr lang="en-US" sz="800"/>
                        <a:t> av DFØ (</a:t>
                      </a:r>
                      <a:r>
                        <a:rPr lang="en-US" sz="800" err="1"/>
                        <a:t>Direktorat</a:t>
                      </a:r>
                      <a:r>
                        <a:rPr lang="en-US" sz="800"/>
                        <a:t> for </a:t>
                      </a:r>
                      <a:r>
                        <a:rPr lang="en-US" sz="800" err="1"/>
                        <a:t>forvaltning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og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økonomistyring</a:t>
                      </a:r>
                      <a:r>
                        <a:rPr lang="en-US" sz="8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61831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en-US" sz="800"/>
                        <a:t>Unit4 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Økonomi</a:t>
                      </a:r>
                      <a:r>
                        <a:rPr lang="en-US" sz="800"/>
                        <a:t>- </a:t>
                      </a:r>
                      <a:r>
                        <a:rPr lang="en-US" sz="800" err="1"/>
                        <a:t>regnskapssystem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som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leveres</a:t>
                      </a:r>
                      <a:r>
                        <a:rPr lang="en-US" sz="800"/>
                        <a:t> av DFØ (</a:t>
                      </a:r>
                      <a:r>
                        <a:rPr lang="en-US" sz="800" err="1"/>
                        <a:t>Direktorat</a:t>
                      </a:r>
                      <a:r>
                        <a:rPr lang="en-US" sz="800"/>
                        <a:t> for </a:t>
                      </a:r>
                      <a:r>
                        <a:rPr lang="en-US" sz="800" err="1"/>
                        <a:t>forvaltning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og</a:t>
                      </a:r>
                      <a:r>
                        <a:rPr lang="en-US" sz="800"/>
                        <a:t> </a:t>
                      </a:r>
                      <a:r>
                        <a:rPr lang="en-US" sz="800" err="1"/>
                        <a:t>økonomistyring</a:t>
                      </a:r>
                      <a:r>
                        <a:rPr lang="en-US" sz="80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13594"/>
                  </a:ext>
                </a:extLst>
              </a:tr>
              <a:tr h="632636">
                <a:tc>
                  <a:txBody>
                    <a:bodyPr/>
                    <a:lstStyle/>
                    <a:p>
                      <a:r>
                        <a:rPr lang="en-US" sz="800"/>
                        <a:t>Regelverksgodkjenner/ Godkjenner 1 (SAP)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I NTNU tilsvarer dette attestant. </a:t>
                      </a:r>
                      <a:r>
                        <a:rPr lang="nb-NO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Noen oppgaver og søknader er først innom regelverksgodkjenner (godkjenner 1) før de kommer til din innkurv. Oppgaven til regelverksgodkjenner er å verifisere at søknad eller oppgave er korrekt utfylt og i tråd med gjeldende regelverk.</a:t>
                      </a:r>
                      <a:endParaRPr lang="en-US" sz="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656215"/>
                  </a:ext>
                </a:extLst>
              </a:tr>
              <a:tr h="390135">
                <a:tc>
                  <a:txBody>
                    <a:bodyPr/>
                    <a:lstStyle/>
                    <a:p>
                      <a:r>
                        <a:rPr lang="en-US" sz="800" err="1"/>
                        <a:t>Godkjenner</a:t>
                      </a:r>
                      <a:r>
                        <a:rPr lang="en-US" sz="800"/>
                        <a:t> 2 (SAP)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Enten personalgodkjenner eller kostandsgodkjenner avhengig av hvilken flyt godkjenningne utføres i. Se tidligere foil med flyt attestant - godkjenner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01140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nb-NO" sz="800"/>
                        <a:t>Innkjøpsforespørsel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En</a:t>
                      </a:r>
                      <a:r>
                        <a:rPr lang="nb-NO" sz="800" baseline="0"/>
                        <a:t> fo</a:t>
                      </a:r>
                      <a:r>
                        <a:rPr lang="nb-NO" sz="800"/>
                        <a:t>respørsel om bestilling av varer/tjenester i innkjøpsløsningen  i Unit 4. </a:t>
                      </a:r>
                      <a:r>
                        <a:rPr lang="en-US" sz="800"/>
                        <a:t>Nummerserien starter på 500000000.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47389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en-US" sz="800"/>
                        <a:t>Innkjøpsordre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En godkjent innkjøpsforespørsel. Nummerseren starter på 600000000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483128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nb-NO" sz="800"/>
                        <a:t>Innkjøpsfaktura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Faktura som har et innkjøpsordrenummer.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08997"/>
                  </a:ext>
                </a:extLst>
              </a:tr>
              <a:tr h="369310">
                <a:tc>
                  <a:txBody>
                    <a:bodyPr/>
                    <a:lstStyle/>
                    <a:p>
                      <a:r>
                        <a:rPr lang="nb-NO" sz="800"/>
                        <a:t>Leverandørfaktura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Faktura som ikke har et innkjøpsordrenummer eller kontraktsnummer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81729"/>
                  </a:ext>
                </a:extLst>
              </a:tr>
              <a:tr h="445372">
                <a:tc>
                  <a:txBody>
                    <a:bodyPr/>
                    <a:lstStyle/>
                    <a:p>
                      <a:r>
                        <a:rPr lang="nb-NO" sz="800"/>
                        <a:t>Periodisk</a:t>
                      </a:r>
                      <a:r>
                        <a:rPr lang="nb-NO" sz="800" baseline="0"/>
                        <a:t> faktura</a:t>
                      </a:r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800"/>
                        <a:t>Faktura som kommer til faste tidspunkt, eks husleie, abonnementstjenester. Inngående faktura som mottas periodisk, som blir koblet mot et objekt, og som kan behandles automatisk i arbeidsflyt hvis fakturaen er innenfor avtalen.</a:t>
                      </a:r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834807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r>
                        <a:rPr lang="en-US" sz="800"/>
                        <a:t>Tekst til hovedbok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Beskriver ytterligere informasjon som begrunner kostnaden i regnskapet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63114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86C60D8-EA93-49C7-BEA5-8AF9CCCF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3" y="0"/>
            <a:ext cx="8418747" cy="584775"/>
          </a:xfrm>
        </p:spPr>
        <p:txBody>
          <a:bodyPr vert="horz"/>
          <a:lstStyle/>
          <a:p>
            <a:r>
              <a:rPr lang="nb-NO" sz="3200"/>
              <a:t>Begreper – til informasjon </a:t>
            </a:r>
          </a:p>
        </p:txBody>
      </p:sp>
    </p:spTree>
    <p:extLst>
      <p:ext uri="{BB962C8B-B14F-4D97-AF65-F5344CB8AC3E}">
        <p14:creationId xmlns:p14="http://schemas.microsoft.com/office/powerpoint/2010/main" val="2756248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1000-D606-359A-FFCB-FE7C6F96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Kontaktpunkt - opplæring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0BEB-414E-1333-0E6E-5F9772AB9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773" y="1443722"/>
            <a:ext cx="6199306" cy="1874904"/>
          </a:xfrm>
        </p:spPr>
        <p:txBody>
          <a:bodyPr/>
          <a:lstStyle/>
          <a:p>
            <a:pPr marL="0" indent="0">
              <a:buNone/>
            </a:pPr>
            <a:endParaRPr lang="nb-NO">
              <a:hlinkClick r:id="rId4"/>
            </a:endParaRPr>
          </a:p>
          <a:p>
            <a:pPr marL="0" indent="0">
              <a:buNone/>
            </a:pPr>
            <a:endParaRPr lang="nb-NO">
              <a:hlinkClick r:id="rId4"/>
            </a:endParaRPr>
          </a:p>
          <a:p>
            <a:pPr marL="0" indent="0">
              <a:buNone/>
            </a:pPr>
            <a:r>
              <a:rPr lang="nb-NO" sz="3600">
                <a:hlinkClick r:id="rId4"/>
              </a:rPr>
              <a:t>opplaering-bott-ol@ntnu.no</a:t>
            </a:r>
            <a:endParaRPr lang="nb-NO" sz="36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690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NTNU Intranettside for innføringsprosjekt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Siste nytt, generell informasjon om prosjektet, informasjonspakker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r>
              <a:rPr lang="nb-NO" sz="1400" b="1">
                <a:solidFill>
                  <a:srgbClr val="000000"/>
                </a:solidFill>
                <a:hlinkClick r:id="rId8"/>
              </a:rPr>
              <a:t>BOTT-samarbeidet.no </a:t>
            </a:r>
            <a:r>
              <a:rPr lang="nb-NO" sz="1400">
                <a:solidFill>
                  <a:srgbClr val="000000"/>
                </a:solidFill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8EC45C-FA23-4FFE-AE43-18092BC44EF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2729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8EC45C-FA23-4FFE-AE43-18092BC44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728638CB-8303-45C1-9656-3A3119CCF055}"/>
              </a:ext>
            </a:extLst>
          </p:cNvPr>
          <p:cNvSpPr/>
          <p:nvPr/>
        </p:nvSpPr>
        <p:spPr>
          <a:xfrm rot="16200000">
            <a:off x="4149120" y="337614"/>
            <a:ext cx="376928" cy="3484261"/>
          </a:xfrm>
          <a:prstGeom prst="upDownArrow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CB7CA-804F-48D5-AC91-FB760AB7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 vert="horz"/>
          <a:lstStyle/>
          <a:p>
            <a:r>
              <a:rPr lang="nb-NO" sz="3200"/>
              <a:t>Intro om opplæring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DA8B0-E1F2-454A-9C97-B56226EBC82D}"/>
              </a:ext>
            </a:extLst>
          </p:cNvPr>
          <p:cNvSpPr/>
          <p:nvPr/>
        </p:nvSpPr>
        <p:spPr>
          <a:xfrm>
            <a:off x="6079714" y="1648383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DFØ Systemopplæring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4D6E57-C2DD-4969-9324-50337F92D6FE}"/>
              </a:ext>
            </a:extLst>
          </p:cNvPr>
          <p:cNvSpPr/>
          <p:nvPr/>
        </p:nvSpPr>
        <p:spPr>
          <a:xfrm>
            <a:off x="368785" y="1648384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BOTT E-læring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CF37C-AC2E-40B1-9EE0-C982D2F480B5}"/>
              </a:ext>
            </a:extLst>
          </p:cNvPr>
          <p:cNvSpPr/>
          <p:nvPr/>
        </p:nvSpPr>
        <p:spPr>
          <a:xfrm>
            <a:off x="3224250" y="1648382"/>
            <a:ext cx="2226668" cy="780711"/>
          </a:xfrm>
          <a:prstGeom prst="rect">
            <a:avLst/>
          </a:prstGeom>
          <a:solidFill>
            <a:srgbClr val="014694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/>
              <a:t>NTNU Kurs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60B77-7E90-4898-8008-E74461F95633}"/>
              </a:ext>
            </a:extLst>
          </p:cNvPr>
          <p:cNvSpPr txBox="1"/>
          <p:nvPr/>
        </p:nvSpPr>
        <p:spPr>
          <a:xfrm>
            <a:off x="301385" y="946851"/>
            <a:ext cx="725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NTNU Kurs er bindeleddet mellom roller- og prosessopplæringen til BOTT og systemopplæring til DFØ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3236C-E5A9-4420-9E08-FFFC03A4268E}"/>
              </a:ext>
            </a:extLst>
          </p:cNvPr>
          <p:cNvSpPr txBox="1"/>
          <p:nvPr/>
        </p:nvSpPr>
        <p:spPr>
          <a:xfrm>
            <a:off x="770976" y="3936835"/>
            <a:ext cx="936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solidFill>
                  <a:schemeClr val="accent6"/>
                </a:solidFill>
              </a:rPr>
              <a:t>Vær obs på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410531-9ED9-4138-B64B-82D4B16F20CB}"/>
              </a:ext>
            </a:extLst>
          </p:cNvPr>
          <p:cNvSpPr/>
          <p:nvPr/>
        </p:nvSpPr>
        <p:spPr>
          <a:xfrm>
            <a:off x="368785" y="2585627"/>
            <a:ext cx="2226668" cy="1169695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9F79F0-96FC-4793-BD2F-F30D0B113585}"/>
              </a:ext>
            </a:extLst>
          </p:cNvPr>
          <p:cNvSpPr/>
          <p:nvPr/>
        </p:nvSpPr>
        <p:spPr>
          <a:xfrm>
            <a:off x="3244608" y="2585627"/>
            <a:ext cx="2226668" cy="1169695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E3B196-06F3-49F4-A549-757645853ADC}"/>
              </a:ext>
            </a:extLst>
          </p:cNvPr>
          <p:cNvSpPr/>
          <p:nvPr/>
        </p:nvSpPr>
        <p:spPr>
          <a:xfrm>
            <a:off x="6079714" y="2585627"/>
            <a:ext cx="2226668" cy="1169695"/>
          </a:xfrm>
          <a:prstGeom prst="rect">
            <a:avLst/>
          </a:prstGeom>
          <a:noFill/>
          <a:ln w="28575">
            <a:solidFill>
              <a:srgbClr val="014694"/>
            </a:solidFill>
            <a:prstDash val="sysDot"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89ABF-7A8E-43A9-BDBF-4CDDA64E3C4C}"/>
              </a:ext>
            </a:extLst>
          </p:cNvPr>
          <p:cNvSpPr txBox="1"/>
          <p:nvPr/>
        </p:nvSpPr>
        <p:spPr>
          <a:xfrm>
            <a:off x="409067" y="2610608"/>
            <a:ext cx="2226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Introduksjon til rollen, hvilke prosesser man er en del av og hvilke oppgaver rollen skal utføre innenfor disse prosessene. </a:t>
            </a:r>
          </a:p>
          <a:p>
            <a:endParaRPr lang="nb-NO" sz="1000"/>
          </a:p>
          <a:p>
            <a:r>
              <a:rPr lang="nb-NO" sz="1000"/>
              <a:t>Gir en basisforståelse for rolle og prosess.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289C1-63C4-4825-883E-CCC2E7A6A87F}"/>
              </a:ext>
            </a:extLst>
          </p:cNvPr>
          <p:cNvSpPr txBox="1"/>
          <p:nvPr/>
        </p:nvSpPr>
        <p:spPr>
          <a:xfrm>
            <a:off x="368785" y="4196649"/>
            <a:ext cx="21959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Kan være NTNU-spesifikke retningslinjer som må følges utover det som presenteres i kurset.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972462-B7DB-4179-A476-5FBB6F001D67}"/>
              </a:ext>
            </a:extLst>
          </p:cNvPr>
          <p:cNvSpPr txBox="1"/>
          <p:nvPr/>
        </p:nvSpPr>
        <p:spPr>
          <a:xfrm>
            <a:off x="3284454" y="2612396"/>
            <a:ext cx="216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Bindeledd mellom systemopplæring fra DFØ og prosess- og rolleopplæring fra BOTT</a:t>
            </a:r>
          </a:p>
          <a:p>
            <a:endParaRPr lang="nb-NO" sz="1000"/>
          </a:p>
          <a:p>
            <a:r>
              <a:rPr lang="nb-NO" sz="1000"/>
              <a:t>Gir en introduksjon til de nye rollene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A8C8-0E1D-48B2-AFAA-E54FA40B4433}"/>
              </a:ext>
            </a:extLst>
          </p:cNvPr>
          <p:cNvSpPr txBox="1"/>
          <p:nvPr/>
        </p:nvSpPr>
        <p:spPr>
          <a:xfrm>
            <a:off x="6139919" y="2585771"/>
            <a:ext cx="2226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Informasjon om du godkjenner oppgaver/ bilag i systemløsningen (ene)</a:t>
            </a:r>
          </a:p>
          <a:p>
            <a:br>
              <a:rPr lang="nb-NO" sz="1000"/>
            </a:br>
            <a:endParaRPr lang="nb-NO" sz="1000"/>
          </a:p>
          <a:p>
            <a:r>
              <a:rPr lang="nb-NO" sz="1000"/>
              <a:t>Gir en basisforståelse for systemløsningen (ene)</a:t>
            </a:r>
          </a:p>
        </p:txBody>
      </p:sp>
      <p:sp>
        <p:nvSpPr>
          <p:cNvPr id="20" name="Freeform 518">
            <a:extLst>
              <a:ext uri="{FF2B5EF4-FFF2-40B4-BE49-F238E27FC236}">
                <a16:creationId xmlns:a16="http://schemas.microsoft.com/office/drawing/2014/main" id="{DF8AA768-896F-4D1E-82E6-7765DFEE18F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8990" y="3911854"/>
            <a:ext cx="281781" cy="281781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9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26FD6-E0FB-48E9-9E20-861B1A3D7937}"/>
              </a:ext>
            </a:extLst>
          </p:cNvPr>
          <p:cNvSpPr txBox="1"/>
          <p:nvPr/>
        </p:nvSpPr>
        <p:spPr>
          <a:xfrm>
            <a:off x="3626441" y="3936835"/>
            <a:ext cx="936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solidFill>
                  <a:schemeClr val="accent6"/>
                </a:solidFill>
              </a:rPr>
              <a:t>Vær obs på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A2CC65-31DA-4633-BD78-6CDB456C0522}"/>
              </a:ext>
            </a:extLst>
          </p:cNvPr>
          <p:cNvSpPr txBox="1"/>
          <p:nvPr/>
        </p:nvSpPr>
        <p:spPr>
          <a:xfrm>
            <a:off x="3224250" y="4196649"/>
            <a:ext cx="236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Ledere har ulikt utgangspunkt </a:t>
            </a:r>
            <a:r>
              <a:rPr lang="nb-NO" sz="900" err="1"/>
              <a:t>mtp</a:t>
            </a:r>
            <a:r>
              <a:rPr lang="nb-NO" sz="900"/>
              <a:t> erfaring og bakgrunn og kurset vil ikke hensynta spennet som er i ledergruppen. Viktig med oppfølging lokalt. </a:t>
            </a:r>
          </a:p>
        </p:txBody>
      </p:sp>
      <p:sp>
        <p:nvSpPr>
          <p:cNvPr id="25" name="Freeform 518">
            <a:extLst>
              <a:ext uri="{FF2B5EF4-FFF2-40B4-BE49-F238E27FC236}">
                <a16:creationId xmlns:a16="http://schemas.microsoft.com/office/drawing/2014/main" id="{95514EAB-9CF4-4969-9969-CDCBE87D90C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284455" y="3911854"/>
            <a:ext cx="281781" cy="281781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996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140FE-0B69-4A18-8AF2-3A3121DDF867}"/>
              </a:ext>
            </a:extLst>
          </p:cNvPr>
          <p:cNvSpPr txBox="1"/>
          <p:nvPr/>
        </p:nvSpPr>
        <p:spPr>
          <a:xfrm>
            <a:off x="6481905" y="3976711"/>
            <a:ext cx="936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solidFill>
                  <a:schemeClr val="accent6"/>
                </a:solidFill>
              </a:rPr>
              <a:t>Vær obs på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240C90-47D5-4C06-800D-27EC16ABDDA2}"/>
              </a:ext>
            </a:extLst>
          </p:cNvPr>
          <p:cNvSpPr txBox="1"/>
          <p:nvPr/>
        </p:nvSpPr>
        <p:spPr>
          <a:xfrm>
            <a:off x="6099637" y="4233511"/>
            <a:ext cx="2307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Videoer og E-læring er generisk for alle DFØ-kunder. Noe økonomipreget språk i opplæringen. Viser grunnleggende bruk av systemet - </a:t>
            </a:r>
            <a:r>
              <a:rPr lang="nb-NO" sz="900" err="1"/>
              <a:t>hovedflyten</a:t>
            </a:r>
            <a:r>
              <a:rPr lang="nb-NO" sz="900"/>
              <a:t>.</a:t>
            </a:r>
          </a:p>
        </p:txBody>
      </p:sp>
      <p:sp>
        <p:nvSpPr>
          <p:cNvPr id="28" name="Freeform 518">
            <a:extLst>
              <a:ext uri="{FF2B5EF4-FFF2-40B4-BE49-F238E27FC236}">
                <a16:creationId xmlns:a16="http://schemas.microsoft.com/office/drawing/2014/main" id="{63D57CE0-6049-418F-9DF4-4331F983BE6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39919" y="3951730"/>
            <a:ext cx="281781" cy="281781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121446" tIns="60723" rIns="121446" bIns="60723" numCol="1" anchor="t" anchorCtr="0" compatLnSpc="1">
            <a:prstTxWarp prst="textNoShape">
              <a:avLst/>
            </a:prstTxWarp>
          </a:bodyPr>
          <a:lstStyle/>
          <a:p>
            <a:endParaRPr lang="en-GB" sz="996"/>
          </a:p>
        </p:txBody>
      </p:sp>
    </p:spTree>
    <p:extLst>
      <p:ext uri="{BB962C8B-B14F-4D97-AF65-F5344CB8AC3E}">
        <p14:creationId xmlns:p14="http://schemas.microsoft.com/office/powerpoint/2010/main" val="310005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03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Læringsmål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13" y="1606235"/>
            <a:ext cx="5528774" cy="2054403"/>
          </a:xfrm>
        </p:spPr>
        <p:txBody>
          <a:bodyPr/>
          <a:lstStyle/>
          <a:p>
            <a:pPr marL="0" indent="0" algn="ctr">
              <a:buNone/>
            </a:pPr>
            <a:r>
              <a:rPr lang="nb-NO" i="1"/>
              <a:t>Bli kjent med oppgaver, ansvar og myndighet i BOTT ØL- rollene som</a:t>
            </a:r>
          </a:p>
          <a:p>
            <a:pPr marL="0" indent="0" algn="ctr">
              <a:buNone/>
            </a:pPr>
            <a:r>
              <a:rPr lang="nb-NO" i="1"/>
              <a:t>personal- og </a:t>
            </a:r>
            <a:r>
              <a:rPr lang="nb-NO" i="1" err="1"/>
              <a:t>kostnadsgodkjenner</a:t>
            </a:r>
            <a:endParaRPr lang="nb-NO" i="1"/>
          </a:p>
          <a:p>
            <a:pPr marL="0" indent="0">
              <a:buNone/>
            </a:pPr>
            <a:endParaRPr lang="nb-NO" i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58457C5-E65E-4843-B892-C66FC89352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58457C5-E65E-4843-B892-C66FC8935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EF3F954-0053-4D1E-BC78-8673BAB4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AD95D535-96F9-43D9-AC63-0ACE13109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47426"/>
              </p:ext>
            </p:extLst>
          </p:nvPr>
        </p:nvGraphicFramePr>
        <p:xfrm>
          <a:off x="404531" y="1062051"/>
          <a:ext cx="8212454" cy="374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71365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  <a:gridCol w="1341089">
                  <a:extLst>
                    <a:ext uri="{9D8B030D-6E8A-4147-A177-3AD203B41FA5}">
                      <a16:colId xmlns:a16="http://schemas.microsoft.com/office/drawing/2014/main" val="694349209"/>
                    </a:ext>
                  </a:extLst>
                </a:gridCol>
              </a:tblGrid>
              <a:tr h="439578">
                <a:tc>
                  <a:txBody>
                    <a:bodyPr/>
                    <a:lstStyle/>
                    <a:p>
                      <a:r>
                        <a:rPr lang="nb-NO" sz="1600" b="1">
                          <a:solidFill>
                            <a:schemeClr val="tx1"/>
                          </a:solidFill>
                        </a:rPr>
                        <a:t>Velkommen og intro til kurset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801232"/>
                  </a:ext>
                </a:extLst>
              </a:tr>
              <a:tr h="44794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600" b="1" i="0">
                          <a:solidFill>
                            <a:schemeClr val="bg1"/>
                          </a:solidFill>
                        </a:rPr>
                        <a:t>Intro til rollene kostnadsgodkjenner og personalgodkjenner</a:t>
                      </a:r>
                    </a:p>
                  </a:txBody>
                  <a:tcPr>
                    <a:solidFill>
                      <a:srgbClr val="01469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14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197445"/>
                  </a:ext>
                </a:extLst>
              </a:tr>
              <a:tr h="545284">
                <a:tc>
                  <a:txBody>
                    <a:bodyPr/>
                    <a:lstStyle/>
                    <a:p>
                      <a:r>
                        <a:rPr lang="nb-NO" sz="1600" b="1" i="0"/>
                        <a:t>Om Budsjettdisponeringsmyndighet (BDM)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403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r>
                        <a:rPr lang="nb-NO" sz="1600" b="1" i="0"/>
                        <a:t>Om ny økonomimodell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31525"/>
                  </a:ext>
                </a:extLst>
              </a:tr>
              <a:tr h="600683">
                <a:tc>
                  <a:txBody>
                    <a:bodyPr/>
                    <a:lstStyle/>
                    <a:p>
                      <a:r>
                        <a:rPr lang="nb-NO" sz="1600" b="1" i="0"/>
                        <a:t>Oppgaver som kostnadsgodkjenner og personalgodkjenner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88440"/>
                  </a:ext>
                </a:extLst>
              </a:tr>
              <a:tr h="562062">
                <a:tc>
                  <a:txBody>
                    <a:bodyPr/>
                    <a:lstStyle/>
                    <a:p>
                      <a:r>
                        <a:rPr lang="nb-NO" sz="1600" b="1" i="0"/>
                        <a:t>Videre opplæring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45895"/>
                  </a:ext>
                </a:extLst>
              </a:tr>
              <a:tr h="643383">
                <a:tc>
                  <a:txBody>
                    <a:bodyPr/>
                    <a:lstStyle/>
                    <a:p>
                      <a:r>
                        <a:rPr lang="nb-NO" sz="1600" b="1" i="0"/>
                        <a:t>Spørsmål og svar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600" i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0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2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AE167AB8-71F6-470F-9704-4D3EB0D6D1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239454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AE167AB8-71F6-470F-9704-4D3EB0D6D1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25825B7E-2C11-4264-81F1-58A58E5A3B7B}"/>
              </a:ext>
            </a:extLst>
          </p:cNvPr>
          <p:cNvSpPr/>
          <p:nvPr/>
        </p:nvSpPr>
        <p:spPr>
          <a:xfrm>
            <a:off x="4819388" y="1926860"/>
            <a:ext cx="3819832" cy="24892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nb-NO" sz="1350" b="1" err="1">
                <a:solidFill>
                  <a:schemeClr val="tx1"/>
                </a:solidFill>
                <a:latin typeface="Calibri" panose="020F0502020204030204"/>
              </a:rPr>
              <a:t>Personalgodkjenner</a:t>
            </a:r>
            <a:endParaRPr lang="nb-NO" sz="1350" b="1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4C0533C-ED40-40F0-B756-0E6F015FC069}"/>
              </a:ext>
            </a:extLst>
          </p:cNvPr>
          <p:cNvSpPr txBox="1"/>
          <p:nvPr/>
        </p:nvSpPr>
        <p:spPr>
          <a:xfrm>
            <a:off x="375362" y="213924"/>
            <a:ext cx="668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2400">
                <a:solidFill>
                  <a:prstClr val="black"/>
                </a:solidFill>
                <a:latin typeface="Calibri" panose="020F0502020204030204"/>
              </a:rPr>
              <a:t>Godkjennerroller i SAP og Unit4 ERP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0948656-E563-4870-BB85-9354DC200EA5}"/>
              </a:ext>
            </a:extLst>
          </p:cNvPr>
          <p:cNvSpPr/>
          <p:nvPr/>
        </p:nvSpPr>
        <p:spPr>
          <a:xfrm>
            <a:off x="375363" y="1932759"/>
            <a:ext cx="3819831" cy="24892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nb-NO" sz="1350" b="1">
                <a:solidFill>
                  <a:schemeClr val="tx1"/>
                </a:solidFill>
                <a:latin typeface="Calibri" panose="020F0502020204030204"/>
              </a:rPr>
              <a:t>Kostnadsgodkjenner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90A2BEA-2829-4428-B981-D120EFD9BEDA}"/>
              </a:ext>
            </a:extLst>
          </p:cNvPr>
          <p:cNvSpPr/>
          <p:nvPr/>
        </p:nvSpPr>
        <p:spPr>
          <a:xfrm>
            <a:off x="375363" y="821067"/>
            <a:ext cx="8271837" cy="807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nb-NO" sz="1350">
                <a:solidFill>
                  <a:schemeClr val="tx1"/>
                </a:solidFill>
                <a:latin typeface="Calibri" panose="020F0502020204030204"/>
              </a:rPr>
              <a:t>Organisatorisk leder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chemeClr val="tx1"/>
                </a:solidFill>
                <a:latin typeface="Calibri" panose="020F0502020204030204"/>
              </a:rPr>
              <a:t>Oppgaveflyt: NAV-oppfølging i forhold til sykefravær, mottar varsler i forhold til AML på overtid og tidsregistrering, manglende ferie, fraværssøknader o.l. 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chemeClr val="tx1"/>
                </a:solidFill>
                <a:latin typeface="Calibri" panose="020F0502020204030204"/>
              </a:rPr>
              <a:t>Økt omfang av varsler sammenlignet med i Paga. Ingen stedfortreder mulig.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nb-NO" sz="825">
                <a:solidFill>
                  <a:schemeClr val="tx1"/>
                </a:solidFill>
                <a:latin typeface="Calibri" panose="020F0502020204030204"/>
              </a:rPr>
              <a:t>Følger formell organisasjonsstruktur.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E9D2EE-B961-4D94-8494-4325BB1F78DE}"/>
              </a:ext>
            </a:extLst>
          </p:cNvPr>
          <p:cNvSpPr txBox="1"/>
          <p:nvPr/>
        </p:nvSpPr>
        <p:spPr>
          <a:xfrm>
            <a:off x="504780" y="2390700"/>
            <a:ext cx="1423219" cy="923330"/>
          </a:xfrm>
          <a:prstGeom prst="rect">
            <a:avLst/>
          </a:prstGeom>
          <a:solidFill>
            <a:srgbClr val="ECF5E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latin typeface="Calibri" panose="020F0502020204030204"/>
              </a:rPr>
              <a:t>Følger koststedstruktur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Minimum en kostnadsgodkjenner per koststed.</a:t>
            </a:r>
          </a:p>
          <a:p>
            <a:pPr marL="128588" indent="-128588" defTabSz="685800">
              <a:buFontTx/>
              <a:buChar char="-"/>
              <a:defRPr/>
            </a:pPr>
            <a:endParaRPr lang="nb-NO" sz="825">
              <a:latin typeface="Calibri" panose="020F0502020204030204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922BFE3-43E5-410F-9E4D-6B9658912535}"/>
              </a:ext>
            </a:extLst>
          </p:cNvPr>
          <p:cNvSpPr txBox="1"/>
          <p:nvPr/>
        </p:nvSpPr>
        <p:spPr>
          <a:xfrm>
            <a:off x="4948805" y="2390700"/>
            <a:ext cx="1672838" cy="1269578"/>
          </a:xfrm>
          <a:prstGeom prst="rect">
            <a:avLst/>
          </a:prstGeom>
          <a:solidFill>
            <a:srgbClr val="FFF8E5"/>
          </a:solidFill>
          <a:ln>
            <a:solidFill>
              <a:srgbClr val="9E780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latin typeface="Calibri" panose="020F0502020204030204"/>
              </a:rPr>
              <a:t>Følger strukturen i SAP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Tar utgangspunkt i formell </a:t>
            </a:r>
            <a:r>
              <a:rPr lang="nb-NO" sz="825" err="1">
                <a:latin typeface="Calibri" panose="020F0502020204030204"/>
              </a:rPr>
              <a:t>org.struktur</a:t>
            </a:r>
            <a:endParaRPr lang="nb-NO" sz="825">
              <a:latin typeface="Calibri" panose="020F0502020204030204"/>
            </a:endParaRP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Mulig å gruppere ytterligere med egne godkjenningsbokser i SAP. Tilsvarer like godkjenningsbokser i Paga, men mulig struktur er annerledes i SAP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79D8603-7EE2-4952-A28D-92F552964FEF}"/>
              </a:ext>
            </a:extLst>
          </p:cNvPr>
          <p:cNvSpPr txBox="1"/>
          <p:nvPr/>
        </p:nvSpPr>
        <p:spPr>
          <a:xfrm>
            <a:off x="2087465" y="2390700"/>
            <a:ext cx="1948262" cy="1015663"/>
          </a:xfrm>
          <a:prstGeom prst="rect">
            <a:avLst/>
          </a:prstGeom>
          <a:solidFill>
            <a:srgbClr val="C6E2B4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latin typeface="Calibri" panose="020F0502020204030204"/>
              </a:rPr>
              <a:t>Oppgaveflyt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Alle arbeidskontrakter (timer, oppdrag, månedslønte)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Reiseregninger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Godtgjørelser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 err="1">
                <a:latin typeface="Calibri" panose="020F0502020204030204"/>
              </a:rPr>
              <a:t>Utgiftsrefusjoner</a:t>
            </a:r>
            <a:endParaRPr lang="nb-NO" sz="825">
              <a:latin typeface="Calibri" panose="020F0502020204030204"/>
            </a:endParaRPr>
          </a:p>
          <a:p>
            <a:pPr defTabSz="685800">
              <a:defRPr/>
            </a:pPr>
            <a:endParaRPr lang="nb-NO" sz="825">
              <a:latin typeface="Calibri" panose="020F0502020204030204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6A95112-121D-4133-B2E8-3882C1189462}"/>
              </a:ext>
            </a:extLst>
          </p:cNvPr>
          <p:cNvSpPr txBox="1"/>
          <p:nvPr/>
        </p:nvSpPr>
        <p:spPr>
          <a:xfrm>
            <a:off x="6782492" y="2390700"/>
            <a:ext cx="1695878" cy="1650452"/>
          </a:xfrm>
          <a:prstGeom prst="rect">
            <a:avLst/>
          </a:prstGeom>
          <a:solidFill>
            <a:srgbClr val="FFDF85"/>
          </a:solidFill>
          <a:ln>
            <a:solidFill>
              <a:srgbClr val="9E780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latin typeface="Calibri" panose="020F0502020204030204"/>
              </a:rPr>
              <a:t>Oppgaveflyt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Ansettelser fra rekruttering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Fravær og overtid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Feriesøknader og overføring av feriedager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Reisesøknader samt reiseforskudd for reiser, stipendreiser og forskningstermin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Oppsigelse og pensjon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Endringer i ansettelsesforhold</a:t>
            </a:r>
          </a:p>
          <a:p>
            <a:pPr marL="128588" indent="-128588" defTabSz="685800">
              <a:buFontTx/>
              <a:buChar char="-"/>
              <a:defRPr/>
            </a:pPr>
            <a:r>
              <a:rPr lang="nb-NO" sz="825">
                <a:latin typeface="Calibri" panose="020F0502020204030204"/>
              </a:rPr>
              <a:t>Sidegjøremål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525DB7F-CFE1-4529-8CAD-D56007F8903F}"/>
              </a:ext>
            </a:extLst>
          </p:cNvPr>
          <p:cNvSpPr txBox="1"/>
          <p:nvPr/>
        </p:nvSpPr>
        <p:spPr>
          <a:xfrm>
            <a:off x="504780" y="3870202"/>
            <a:ext cx="1423219" cy="253916"/>
          </a:xfrm>
          <a:prstGeom prst="rect">
            <a:avLst/>
          </a:prstGeom>
          <a:solidFill>
            <a:srgbClr val="ECF5E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latin typeface="Calibri" panose="020F0502020204030204"/>
              </a:rPr>
              <a:t>Har BDM-fullmakt</a:t>
            </a:r>
            <a:endParaRPr lang="nb-NO" sz="825">
              <a:latin typeface="Calibri" panose="020F0502020204030204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59FE4FB8-FB49-4DB5-9812-B777A4B6A25B}"/>
              </a:ext>
            </a:extLst>
          </p:cNvPr>
          <p:cNvSpPr txBox="1"/>
          <p:nvPr/>
        </p:nvSpPr>
        <p:spPr>
          <a:xfrm>
            <a:off x="4948804" y="3870202"/>
            <a:ext cx="1672838" cy="253916"/>
          </a:xfrm>
          <a:prstGeom prst="rect">
            <a:avLst/>
          </a:prstGeom>
          <a:solidFill>
            <a:srgbClr val="FFF8E5"/>
          </a:solidFill>
          <a:ln>
            <a:solidFill>
              <a:srgbClr val="9E7800"/>
            </a:solidFill>
          </a:ln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05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Har </a:t>
            </a:r>
            <a:r>
              <a:rPr lang="nb-NO" sz="1050">
                <a:latin typeface="Calibri" panose="020F0502020204030204"/>
              </a:rPr>
              <a:t>BDM-fullmakt</a:t>
            </a:r>
            <a:endParaRPr lang="nb-NO" sz="825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80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CEC0FC0-5551-4C8D-B461-78A4F8067A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28294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CEC0FC0-5551-4C8D-B461-78A4F8067A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Google Shape;159;g128791befc7_0_3">
            <a:extLst>
              <a:ext uri="{FF2B5EF4-FFF2-40B4-BE49-F238E27FC236}">
                <a16:creationId xmlns:a16="http://schemas.microsoft.com/office/drawing/2014/main" id="{C2ABDC95-2949-4439-A929-A8ED226F9AA7}"/>
              </a:ext>
            </a:extLst>
          </p:cNvPr>
          <p:cNvSpPr/>
          <p:nvPr/>
        </p:nvSpPr>
        <p:spPr>
          <a:xfrm>
            <a:off x="4927093" y="817030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8" name="Google Shape;158;g128791befc7_0_3"/>
          <p:cNvSpPr txBox="1">
            <a:spLocks noGrp="1"/>
          </p:cNvSpPr>
          <p:nvPr>
            <p:ph type="body" idx="1"/>
          </p:nvPr>
        </p:nvSpPr>
        <p:spPr>
          <a:xfrm>
            <a:off x="4927093" y="2529148"/>
            <a:ext cx="3862364" cy="184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6663" rIns="27000" bIns="26663" anchor="t" anchorCtr="0">
            <a:noAutofit/>
          </a:bodyPr>
          <a:lstStyle/>
          <a:p>
            <a:pPr marL="33375" indent="0">
              <a:lnSpc>
                <a:spcPct val="115000"/>
              </a:lnSpc>
              <a:spcBef>
                <a:spcPts val="0"/>
              </a:spcBef>
              <a:buSzPts val="1000"/>
              <a:buNone/>
            </a:pPr>
            <a:r>
              <a:rPr lang="nb-NO" sz="1100" b="1">
                <a:latin typeface="Arial"/>
                <a:ea typeface="Arial"/>
                <a:cs typeface="Arial"/>
                <a:sym typeface="Arial"/>
              </a:rPr>
              <a:t>Lønn: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Ansettelse til adgang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Organisasjon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Lønnsrefusjoner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Reiser og utlegg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Tid og ferie </a:t>
            </a:r>
          </a:p>
          <a:p>
            <a:pPr marL="204825" indent="-171450">
              <a:lnSpc>
                <a:spcPct val="115000"/>
              </a:lnSpc>
              <a:spcBef>
                <a:spcPts val="0"/>
              </a:spcBef>
              <a:buSzPts val="1000"/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Gjesteregistrering</a:t>
            </a:r>
          </a:p>
          <a:p>
            <a:pPr marL="33375" indent="0">
              <a:lnSpc>
                <a:spcPct val="115000"/>
              </a:lnSpc>
              <a:spcBef>
                <a:spcPts val="0"/>
              </a:spcBef>
              <a:buSzPts val="1000"/>
              <a:buNone/>
            </a:pPr>
            <a:endParaRPr lang="nb-NO" sz="11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28791befc7_0_3"/>
          <p:cNvSpPr/>
          <p:nvPr/>
        </p:nvSpPr>
        <p:spPr>
          <a:xfrm>
            <a:off x="493256" y="817030"/>
            <a:ext cx="3770924" cy="124655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160;g128791befc7_0_3"/>
          <p:cNvSpPr txBox="1">
            <a:spLocks noGrp="1"/>
          </p:cNvSpPr>
          <p:nvPr>
            <p:ph type="body" idx="1"/>
          </p:nvPr>
        </p:nvSpPr>
        <p:spPr>
          <a:xfrm>
            <a:off x="535378" y="2529148"/>
            <a:ext cx="3154950" cy="172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26663" rIns="27000" bIns="26663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1100" b="1">
                <a:latin typeface="Arial"/>
                <a:ea typeface="Arial"/>
                <a:cs typeface="Arial"/>
                <a:sym typeface="Arial"/>
              </a:rPr>
              <a:t>Lønn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Ansettelse til adgang (inkl. </a:t>
            </a:r>
            <a:r>
              <a:rPr lang="nb-NO" sz="1100" err="1">
                <a:latin typeface="Arial"/>
                <a:ea typeface="Arial"/>
                <a:cs typeface="Arial"/>
                <a:sym typeface="Arial"/>
              </a:rPr>
              <a:t>ToA</a:t>
            </a:r>
            <a:r>
              <a:rPr lang="nb-NO" sz="110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Reiser og utlegg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nb-NO" sz="110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nb-NO" sz="1100" b="1">
                <a:latin typeface="Arial"/>
                <a:ea typeface="Arial"/>
                <a:cs typeface="Arial"/>
                <a:sym typeface="Arial"/>
              </a:rPr>
              <a:t>Økonomi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Behov til betaling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Anleggsmiddel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Fordring til innbetaling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Prosjektide til prosjektavslutning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Andre økonomiprosesser</a:t>
            </a:r>
          </a:p>
          <a:p>
            <a:pPr marL="171450" indent="-171450">
              <a:lnSpc>
                <a:spcPct val="115000"/>
              </a:lnSpc>
              <a:spcBef>
                <a:spcPts val="0"/>
              </a:spcBef>
            </a:pPr>
            <a:r>
              <a:rPr lang="nb-NO" sz="1100">
                <a:latin typeface="Arial"/>
                <a:ea typeface="Arial"/>
                <a:cs typeface="Arial"/>
                <a:sym typeface="Arial"/>
              </a:rPr>
              <a:t>Periodeavslutning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128791befc7_0_3"/>
          <p:cNvSpPr txBox="1">
            <a:spLocks noGrp="1"/>
          </p:cNvSpPr>
          <p:nvPr>
            <p:ph type="sldNum" idx="12"/>
          </p:nvPr>
        </p:nvSpPr>
        <p:spPr>
          <a:xfrm>
            <a:off x="6759167" y="4869180"/>
            <a:ext cx="992700" cy="1028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fld id="{00000000-1234-1234-1234-123412341234}" type="slidenum"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0146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  <a:tabLst/>
                <a:defRPr/>
              </a:pPr>
              <a:t>9</a:t>
            </a:fld>
            <a:endParaRPr kumimoji="0" sz="600" b="0" i="0" u="none" strike="noStrike" kern="0" cap="none" spc="0" normalizeH="0" baseline="0" noProof="0">
              <a:ln>
                <a:noFill/>
              </a:ln>
              <a:solidFill>
                <a:srgbClr val="01469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g128791befc7_0_3"/>
          <p:cNvSpPr txBox="1">
            <a:spLocks noGrp="1"/>
          </p:cNvSpPr>
          <p:nvPr>
            <p:ph type="title"/>
          </p:nvPr>
        </p:nvSpPr>
        <p:spPr>
          <a:xfrm>
            <a:off x="493256" y="-3087"/>
            <a:ext cx="7258611" cy="815379"/>
          </a:xfrm>
          <a:prstGeom prst="rect">
            <a:avLst/>
          </a:prstGeom>
        </p:spPr>
        <p:txBody>
          <a:bodyPr spcFirstLastPara="1" wrap="square" lIns="39994" tIns="19988" rIns="39994" bIns="19988" anchor="ctr" anchorCtr="0">
            <a:noAutofit/>
          </a:bodyPr>
          <a:lstStyle/>
          <a:p>
            <a:r>
              <a:rPr lang="nb-NO" err="1">
                <a:solidFill>
                  <a:schemeClr val="tx1"/>
                </a:solidFill>
              </a:rPr>
              <a:t>Prosesser</a:t>
            </a:r>
            <a:r>
              <a:rPr lang="nb-NO">
                <a:solidFill>
                  <a:schemeClr val="tx1"/>
                </a:solidFill>
              </a:rPr>
              <a:t> </a:t>
            </a:r>
            <a:r>
              <a:rPr lang="nb-NO" err="1">
                <a:solidFill>
                  <a:schemeClr val="tx1"/>
                </a:solidFill>
              </a:rPr>
              <a:t>godkjennerrollene</a:t>
            </a:r>
            <a:r>
              <a:rPr lang="nb-NO">
                <a:solidFill>
                  <a:schemeClr val="tx1"/>
                </a:solidFill>
              </a:rPr>
              <a:t> er </a:t>
            </a:r>
            <a:r>
              <a:rPr lang="nb-NO" err="1">
                <a:solidFill>
                  <a:schemeClr val="tx1"/>
                </a:solidFill>
              </a:rPr>
              <a:t>involvert</a:t>
            </a:r>
            <a:r>
              <a:rPr lang="nb-NO">
                <a:solidFill>
                  <a:schemeClr val="tx1"/>
                </a:solidFill>
              </a:rPr>
              <a:t> i </a:t>
            </a:r>
          </a:p>
        </p:txBody>
      </p:sp>
      <p:pic>
        <p:nvPicPr>
          <p:cNvPr id="163" name="Google Shape;163;g128791befc7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7839" y="743366"/>
            <a:ext cx="1150029" cy="118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28791befc7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4191" y="861895"/>
            <a:ext cx="1056729" cy="1092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28791befc7_0_3"/>
          <p:cNvSpPr/>
          <p:nvPr/>
        </p:nvSpPr>
        <p:spPr>
          <a:xfrm>
            <a:off x="514892" y="2166120"/>
            <a:ext cx="3747229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Kostnadsgodkjenner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166;g128791befc7_0_3"/>
          <p:cNvSpPr/>
          <p:nvPr/>
        </p:nvSpPr>
        <p:spPr>
          <a:xfrm>
            <a:off x="4927093" y="2169448"/>
            <a:ext cx="3770924" cy="313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Personalgodkjenner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68A2731-8979-4F80-8697-FA84542E70CD}"/>
              </a:ext>
            </a:extLst>
          </p:cNvPr>
          <p:cNvSpPr txBox="1"/>
          <p:nvPr/>
        </p:nvSpPr>
        <p:spPr>
          <a:xfrm>
            <a:off x="2378718" y="4804946"/>
            <a:ext cx="671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Du finner prosessbeskrivelser for prosessene på </a:t>
            </a:r>
            <a:r>
              <a:rPr lang="nb-NO" sz="1600">
                <a:hlinkClick r:id="rId8"/>
              </a:rPr>
              <a:t>bott-samarbeidet.no</a:t>
            </a:r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1476321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Props1.xml><?xml version="1.0" encoding="utf-8"?>
<ds:datastoreItem xmlns:ds="http://schemas.openxmlformats.org/officeDocument/2006/customXml" ds:itemID="{387519D4-11B9-441D-B88A-840D71859FC6}">
  <ds:schemaRefs/>
</ds:datastoreItem>
</file>

<file path=customXml/itemProps2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CE0B93-D6CB-469D-A0AA-3C983EA3ED05}">
  <ds:schemaRefs/>
</ds:datastoreItem>
</file>

<file path=customXml/itemProps4.xml><?xml version="1.0" encoding="utf-8"?>
<ds:datastoreItem xmlns:ds="http://schemas.openxmlformats.org/officeDocument/2006/customXml" ds:itemID="{10F7F9CD-48EC-495E-8331-35A94440FF7E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9DC76CE3-B835-446A-A520-10DB5B6EF169}">
  <ds:schemaRefs/>
</ds:datastoreItem>
</file>

<file path=customXml/itemProps6.xml><?xml version="1.0" encoding="utf-8"?>
<ds:datastoreItem xmlns:ds="http://schemas.openxmlformats.org/officeDocument/2006/customXml" ds:itemID="{D13B9220-694F-4FA8-9552-2F59D8596BC2}">
  <ds:schemaRefs/>
</ds:datastoreItem>
</file>

<file path=customXml/itemProps7.xml><?xml version="1.0" encoding="utf-8"?>
<ds:datastoreItem xmlns:ds="http://schemas.openxmlformats.org/officeDocument/2006/customXml" ds:itemID="{74342386-CCEB-4B03-80C6-C64950812FD5}">
  <ds:schemaRefs>
    <ds:schemaRef ds:uri="5a015d52-1a8c-45a9-b108-712092158594"/>
    <ds:schemaRef ds:uri="92f31348-0739-4467-8087-a9e650b2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3540</Words>
  <Application>Microsoft Office PowerPoint</Application>
  <PresentationFormat>On-screen Show (16:9)</PresentationFormat>
  <Paragraphs>613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Lato Extended</vt:lpstr>
      <vt:lpstr>Montserrat</vt:lpstr>
      <vt:lpstr>Open Sans</vt:lpstr>
      <vt:lpstr>Poppins</vt:lpstr>
      <vt:lpstr>Office-tema</vt:lpstr>
      <vt:lpstr>1_Office-tema</vt:lpstr>
      <vt:lpstr>2_Office-tema</vt:lpstr>
      <vt:lpstr>4_Office-tema</vt:lpstr>
      <vt:lpstr>5_Office-tema</vt:lpstr>
      <vt:lpstr>6_Office-tema</vt:lpstr>
      <vt:lpstr>3_Office-tema</vt:lpstr>
      <vt:lpstr>7_Office-tema</vt:lpstr>
      <vt:lpstr>think-cell Slide</vt:lpstr>
      <vt:lpstr>NTNU Kurs for ledere Personal- og kostnadsgodkjenner</vt:lpstr>
      <vt:lpstr>PowerPoint Presentation</vt:lpstr>
      <vt:lpstr>Agenda</vt:lpstr>
      <vt:lpstr>Obs obs</vt:lpstr>
      <vt:lpstr>Intro om opplæring</vt:lpstr>
      <vt:lpstr>Læringsmål</vt:lpstr>
      <vt:lpstr>Agenda</vt:lpstr>
      <vt:lpstr>PowerPoint Presentation</vt:lpstr>
      <vt:lpstr>Prosesser godkjennerrollene er involvert i </vt:lpstr>
      <vt:lpstr>Agenda</vt:lpstr>
      <vt:lpstr>Budsjettdisponeringsfullmakt – BDM </vt:lpstr>
      <vt:lpstr>Utøvelse av BDM</vt:lpstr>
      <vt:lpstr>Forskjell på BDMs og attestants ansvar</vt:lpstr>
      <vt:lpstr>Eksempel på flyt attestant - godkjenner</vt:lpstr>
      <vt:lpstr>Agenda</vt:lpstr>
      <vt:lpstr>BOTT økonomimodell</vt:lpstr>
      <vt:lpstr>Læringsmål</vt:lpstr>
      <vt:lpstr>Endringer sammenlignet med dagens økonomimodell</vt:lpstr>
      <vt:lpstr>Konteringsstrengen</vt:lpstr>
      <vt:lpstr>Kontering konto</vt:lpstr>
      <vt:lpstr>Kontering koststed</vt:lpstr>
      <vt:lpstr>Kontering delprosjekt</vt:lpstr>
      <vt:lpstr>Kontobruk</vt:lpstr>
      <vt:lpstr>Anlegg under utførelse – bygg</vt:lpstr>
      <vt:lpstr>Agenda</vt:lpstr>
      <vt:lpstr>Overordnede oppgaver for godkjennerrollene</vt:lpstr>
      <vt:lpstr>Kostnadsgodkjenner</vt:lpstr>
      <vt:lpstr>Samhandling - Kostnadsgodkjenner</vt:lpstr>
      <vt:lpstr>Oppgaver for kostnadsgodkjenner</vt:lpstr>
      <vt:lpstr>Eksempel: Godkjenne plankjøp</vt:lpstr>
      <vt:lpstr>Kostnadsgodkjenner er involvert i kontrakter som opprettes i ToA-løsningen</vt:lpstr>
      <vt:lpstr>PowerPoint Presentation</vt:lpstr>
      <vt:lpstr>De ulike rollene i tilsetting og arbeidskontrakt</vt:lpstr>
      <vt:lpstr>Inngå oppdrags- eller timelønnskontrakt</vt:lpstr>
      <vt:lpstr>Personalgodkjenner</vt:lpstr>
      <vt:lpstr>Oppgaver for deg som personalgodkjenner</vt:lpstr>
      <vt:lpstr>Samhandling – Personalgodkjenner </vt:lpstr>
      <vt:lpstr>Gjesteregistreringsløsning (GREG)</vt:lpstr>
      <vt:lpstr>PowerPoint Presentation</vt:lpstr>
      <vt:lpstr>Flyt for godkjenning av gjester</vt:lpstr>
      <vt:lpstr>Agenda</vt:lpstr>
      <vt:lpstr>Opplæring for personal- og kostnadsgodkjenner</vt:lpstr>
      <vt:lpstr>Agenda</vt:lpstr>
      <vt:lpstr>Spørsmål og svar</vt:lpstr>
      <vt:lpstr>Takk for møtet </vt:lpstr>
      <vt:lpstr>Rapporter for kostnadsgodkjenner i Unit4</vt:lpstr>
      <vt:lpstr>Begreper – til informasjon </vt:lpstr>
      <vt:lpstr>Kontaktpunkt - opplæring</vt:lpstr>
      <vt:lpstr>Hvor kan du finne mer informasjon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3</cp:revision>
  <cp:lastPrinted>2022-11-24T15:34:45Z</cp:lastPrinted>
  <dcterms:created xsi:type="dcterms:W3CDTF">2013-06-10T16:56:09Z</dcterms:created>
  <dcterms:modified xsi:type="dcterms:W3CDTF">2022-12-09T13:20:32Z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