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88" r:id="rId5"/>
    <p:sldId id="289" r:id="rId6"/>
    <p:sldId id="286" r:id="rId7"/>
    <p:sldId id="284" r:id="rId8"/>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6" d="100"/>
          <a:sy n="166" d="100"/>
        </p:scale>
        <p:origin x="168" y="3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27CE7-6045-4E1C-B218-62630347E441}" type="datetimeFigureOut">
              <a:rPr lang="nb-NO" smtClean="0"/>
              <a:t>19.12.2023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5D3829-7506-489F-A45C-883DEB7F0B3B}" type="slidenum">
              <a:rPr lang="nb-NO" smtClean="0"/>
              <a:t>‹#›</a:t>
            </a:fld>
            <a:endParaRPr lang="nb-NO"/>
          </a:p>
        </p:txBody>
      </p:sp>
    </p:spTree>
    <p:extLst>
      <p:ext uri="{BB962C8B-B14F-4D97-AF65-F5344CB8AC3E}">
        <p14:creationId xmlns:p14="http://schemas.microsoft.com/office/powerpoint/2010/main" val="42207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95D3829-7506-489F-A45C-883DEB7F0B3B}" type="slidenum">
              <a:rPr lang="nb-NO" smtClean="0"/>
              <a:t>1</a:t>
            </a:fld>
            <a:endParaRPr lang="nb-NO"/>
          </a:p>
        </p:txBody>
      </p:sp>
    </p:spTree>
    <p:extLst>
      <p:ext uri="{BB962C8B-B14F-4D97-AF65-F5344CB8AC3E}">
        <p14:creationId xmlns:p14="http://schemas.microsoft.com/office/powerpoint/2010/main" val="581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95D3829-7506-489F-A45C-883DEB7F0B3B}" type="slidenum">
              <a:rPr lang="nb-NO" smtClean="0"/>
              <a:t>2</a:t>
            </a:fld>
            <a:endParaRPr lang="nb-NO"/>
          </a:p>
        </p:txBody>
      </p:sp>
    </p:spTree>
    <p:extLst>
      <p:ext uri="{BB962C8B-B14F-4D97-AF65-F5344CB8AC3E}">
        <p14:creationId xmlns:p14="http://schemas.microsoft.com/office/powerpoint/2010/main" val="219450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95D3829-7506-489F-A45C-883DEB7F0B3B}" type="slidenum">
              <a:rPr lang="nb-NO" smtClean="0"/>
              <a:t>3</a:t>
            </a:fld>
            <a:endParaRPr lang="nb-NO"/>
          </a:p>
        </p:txBody>
      </p:sp>
    </p:spTree>
    <p:extLst>
      <p:ext uri="{BB962C8B-B14F-4D97-AF65-F5344CB8AC3E}">
        <p14:creationId xmlns:p14="http://schemas.microsoft.com/office/powerpoint/2010/main" val="2966497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95D3829-7506-489F-A45C-883DEB7F0B3B}" type="slidenum">
              <a:rPr lang="nb-NO" smtClean="0"/>
              <a:t>4</a:t>
            </a:fld>
            <a:endParaRPr lang="nb-NO"/>
          </a:p>
        </p:txBody>
      </p:sp>
    </p:spTree>
    <p:extLst>
      <p:ext uri="{BB962C8B-B14F-4D97-AF65-F5344CB8AC3E}">
        <p14:creationId xmlns:p14="http://schemas.microsoft.com/office/powerpoint/2010/main" val="17246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a:stretch>
            <a:fillRect/>
          </a:stretch>
        </p:blipFill>
        <p:spPr>
          <a:xfrm>
            <a:off x="4241800" y="2305050"/>
            <a:ext cx="647700" cy="523875"/>
          </a:xfrm>
          <a:prstGeom prst="rect">
            <a:avLst/>
          </a:prstGeom>
        </p:spPr>
      </p:pic>
      <p:pic>
        <p:nvPicPr>
          <p:cNvPr id="8" name="Bilde 7"/>
          <p:cNvPicPr>
            <a:picLocks noChangeAspect="1"/>
          </p:cNvPicPr>
          <p:nvPr userDrawn="1"/>
        </p:nvPicPr>
        <p:blipFill>
          <a:blip r:embed="rId2"/>
          <a:stretch>
            <a:fillRect/>
          </a:stretch>
        </p:blipFill>
        <p:spPr>
          <a:xfrm>
            <a:off x="4241800" y="2305050"/>
            <a:ext cx="647700" cy="523875"/>
          </a:xfrm>
          <a:prstGeom prst="rect">
            <a:avLst/>
          </a:prstGeom>
        </p:spPr>
      </p:pic>
      <p:sp>
        <p:nvSpPr>
          <p:cNvPr id="14" name="Plassholder for lysbildenummer 5"/>
          <p:cNvSpPr txBox="1">
            <a:spLocks/>
          </p:cNvSpPr>
          <p:nvPr userDrawn="1"/>
        </p:nvSpPr>
        <p:spPr>
          <a:xfrm>
            <a:off x="8474801" y="4815936"/>
            <a:ext cx="342081" cy="273844"/>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0" i="0" smtClean="0">
                <a:solidFill>
                  <a:schemeClr val="tx1"/>
                </a:solidFill>
                <a:latin typeface="Arial"/>
                <a:cs typeface="Arial"/>
              </a:rPr>
              <a:pPr algn="ctr"/>
              <a:t>‹#›</a:t>
            </a:fld>
            <a:endParaRPr lang="nb-NO" b="0" i="0">
              <a:solidFill>
                <a:schemeClr val="tx1"/>
              </a:solidFill>
              <a:latin typeface="Arial"/>
              <a:cs typeface="Arial"/>
            </a:endParaRPr>
          </a:p>
        </p:txBody>
      </p:sp>
      <p:sp>
        <p:nvSpPr>
          <p:cNvPr id="9" name="Tittel 1">
            <a:extLst>
              <a:ext uri="{FF2B5EF4-FFF2-40B4-BE49-F238E27FC236}">
                <a16:creationId xmlns:a16="http://schemas.microsoft.com/office/drawing/2014/main" id="{2344BB71-0781-BE4B-991A-D131BC6BED45}"/>
              </a:ext>
            </a:extLst>
          </p:cNvPr>
          <p:cNvSpPr>
            <a:spLocks noGrp="1"/>
          </p:cNvSpPr>
          <p:nvPr>
            <p:ph type="title"/>
          </p:nvPr>
        </p:nvSpPr>
        <p:spPr>
          <a:xfrm>
            <a:off x="326573" y="205979"/>
            <a:ext cx="8381997" cy="646331"/>
          </a:xfrm>
        </p:spPr>
        <p:txBody>
          <a:bodyPr/>
          <a:lstStyle/>
          <a:p>
            <a:r>
              <a:rPr lang="nb-NO"/>
              <a:t>Klikk for å redigere tittelstil</a:t>
            </a:r>
          </a:p>
        </p:txBody>
      </p:sp>
      <p:sp>
        <p:nvSpPr>
          <p:cNvPr id="10" name="Plassholder for innhold 2">
            <a:extLst>
              <a:ext uri="{FF2B5EF4-FFF2-40B4-BE49-F238E27FC236}">
                <a16:creationId xmlns:a16="http://schemas.microsoft.com/office/drawing/2014/main" id="{8AF6411C-65FD-A24C-9C3D-9E5091552B15}"/>
              </a:ext>
            </a:extLst>
          </p:cNvPr>
          <p:cNvSpPr>
            <a:spLocks noGrp="1"/>
          </p:cNvSpPr>
          <p:nvPr>
            <p:ph idx="1"/>
          </p:nvPr>
        </p:nvSpPr>
        <p:spPr>
          <a:xfrm>
            <a:off x="326573" y="928914"/>
            <a:ext cx="8381997" cy="366570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E56B820D-AB7F-5A44-8020-5D09944AA93D}"/>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AE7B768E-548A-B44A-978C-328D3FD09885}"/>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37E158BE-6530-394F-B377-3FE8EA1DC6D6}"/>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Plassholder for innhold 5">
            <a:extLst>
              <a:ext uri="{FF2B5EF4-FFF2-40B4-BE49-F238E27FC236}">
                <a16:creationId xmlns:a16="http://schemas.microsoft.com/office/drawing/2014/main" id="{9F076E42-9075-F143-9FC0-531C50D54890}"/>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F3EDB8E-E4B3-2B49-9493-A3FEF0A85B7C}"/>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304299"/>
            <a:ext cx="8229600"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457200" y="1025501"/>
            <a:ext cx="8229600" cy="38137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sirkler.jpg"/>
          <p:cNvPicPr>
            <a:picLocks noChangeAspect="1"/>
          </p:cNvPicPr>
          <p:nvPr userDrawn="1"/>
        </p:nvPicPr>
        <p:blipFill rotWithShape="1">
          <a:blip r:embed="rId13">
            <a:extLst>
              <a:ext uri="{28A0092B-C50C-407E-A947-70E740481C1C}">
                <a14:useLocalDpi xmlns:a14="http://schemas.microsoft.com/office/drawing/2010/main" val="0"/>
              </a:ext>
            </a:extLst>
          </a:blip>
          <a:srcRect r="18451"/>
          <a:stretch/>
        </p:blipFill>
        <p:spPr>
          <a:xfrm>
            <a:off x="7993703" y="379170"/>
            <a:ext cx="1151994" cy="1148515"/>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D7352B-0170-1254-1391-B86BB09E2B59}"/>
              </a:ext>
            </a:extLst>
          </p:cNvPr>
          <p:cNvSpPr>
            <a:spLocks noGrp="1"/>
          </p:cNvSpPr>
          <p:nvPr>
            <p:ph type="title"/>
          </p:nvPr>
        </p:nvSpPr>
        <p:spPr>
          <a:xfrm>
            <a:off x="66172" y="0"/>
            <a:ext cx="8381997" cy="646331"/>
          </a:xfrm>
        </p:spPr>
        <p:txBody>
          <a:bodyPr/>
          <a:lstStyle/>
          <a:p>
            <a:r>
              <a:rPr lang="nb-NO" sz="2800" dirty="0"/>
              <a:t>Status november - NTNU forvaltning </a:t>
            </a:r>
            <a:r>
              <a:rPr lang="nb-NO" dirty="0"/>
              <a:t> </a:t>
            </a:r>
          </a:p>
        </p:txBody>
      </p:sp>
      <p:graphicFrame>
        <p:nvGraphicFramePr>
          <p:cNvPr id="4" name="Tabell 5">
            <a:extLst>
              <a:ext uri="{FF2B5EF4-FFF2-40B4-BE49-F238E27FC236}">
                <a16:creationId xmlns:a16="http://schemas.microsoft.com/office/drawing/2014/main" id="{5AD73FD7-F777-33F3-BA51-ED8AF58EAD96}"/>
              </a:ext>
            </a:extLst>
          </p:cNvPr>
          <p:cNvGraphicFramePr>
            <a:graphicFrameLocks noGrp="1"/>
          </p:cNvGraphicFramePr>
          <p:nvPr>
            <p:extLst>
              <p:ext uri="{D42A27DB-BD31-4B8C-83A1-F6EECF244321}">
                <p14:modId xmlns:p14="http://schemas.microsoft.com/office/powerpoint/2010/main" val="892345125"/>
              </p:ext>
            </p:extLst>
          </p:nvPr>
        </p:nvGraphicFramePr>
        <p:xfrm>
          <a:off x="117927" y="646333"/>
          <a:ext cx="8908146" cy="4310280"/>
        </p:xfrm>
        <a:graphic>
          <a:graphicData uri="http://schemas.openxmlformats.org/drawingml/2006/table">
            <a:tbl>
              <a:tblPr bandRow="1">
                <a:tableStyleId>{5C22544A-7EE6-4342-B048-85BDC9FD1C3A}</a:tableStyleId>
              </a:tblPr>
              <a:tblGrid>
                <a:gridCol w="4454073">
                  <a:extLst>
                    <a:ext uri="{9D8B030D-6E8A-4147-A177-3AD203B41FA5}">
                      <a16:colId xmlns:a16="http://schemas.microsoft.com/office/drawing/2014/main" val="4036808284"/>
                    </a:ext>
                  </a:extLst>
                </a:gridCol>
                <a:gridCol w="4454073">
                  <a:extLst>
                    <a:ext uri="{9D8B030D-6E8A-4147-A177-3AD203B41FA5}">
                      <a16:colId xmlns:a16="http://schemas.microsoft.com/office/drawing/2014/main" val="404333240"/>
                    </a:ext>
                  </a:extLst>
                </a:gridCol>
              </a:tblGrid>
              <a:tr h="2312868">
                <a:tc>
                  <a:txBody>
                    <a:bodyPr/>
                    <a:lstStyle/>
                    <a:p>
                      <a:r>
                        <a:rPr lang="nb-NO" sz="1200" b="1" dirty="0"/>
                        <a:t>Aktiviteter denne perioden</a:t>
                      </a:r>
                    </a:p>
                    <a:p>
                      <a:endParaRPr lang="nb-NO" sz="1200" b="1" dirty="0"/>
                    </a:p>
                    <a:p>
                      <a:r>
                        <a:rPr lang="nb-NO" sz="1200" b="0" dirty="0"/>
                        <a:t>Gjennomgang av utviklingsplan for å avklare status og behov for oppfølging i enkeltsaker</a:t>
                      </a:r>
                    </a:p>
                    <a:p>
                      <a:pPr marL="0" indent="0">
                        <a:buFont typeface="Arial" panose="020B0604020202020204" pitchFamily="34" charset="0"/>
                        <a:buNone/>
                      </a:pPr>
                      <a:endParaRPr lang="nb-NO" sz="1200" b="0" kern="1200" dirty="0">
                        <a:solidFill>
                          <a:schemeClr val="dk1"/>
                        </a:solidFill>
                        <a:latin typeface="+mn-lt"/>
                        <a:ea typeface="+mn-ea"/>
                        <a:cs typeface="+mn-cs"/>
                      </a:endParaRPr>
                    </a:p>
                    <a:p>
                      <a:pPr marL="0" indent="0">
                        <a:buFont typeface="Arial" panose="020B0604020202020204" pitchFamily="34" charset="0"/>
                        <a:buNone/>
                      </a:pPr>
                      <a:r>
                        <a:rPr lang="nb-NO" sz="1200" b="0" kern="1200" dirty="0">
                          <a:solidFill>
                            <a:schemeClr val="dk1"/>
                          </a:solidFill>
                          <a:latin typeface="+mn-lt"/>
                          <a:ea typeface="+mn-ea"/>
                          <a:cs typeface="+mn-cs"/>
                        </a:rPr>
                        <a:t>Jobbe med å komme opp med utviklingsområder utover det som ligger i DFØ utviklingsplan og NTNUs prioritering av disse oppgavene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Gjennomført sist periode</a:t>
                      </a:r>
                    </a:p>
                    <a:p>
                      <a:endParaRPr lang="nb-NO" sz="1200" b="1" dirty="0"/>
                    </a:p>
                    <a:p>
                      <a:pPr marL="171450" indent="-171450">
                        <a:buFont typeface="Arial" panose="020B0604020202020204" pitchFamily="34" charset="0"/>
                        <a:buChar char="•"/>
                      </a:pPr>
                      <a:r>
                        <a:rPr lang="nb-NO" sz="1200" b="0" dirty="0"/>
                        <a:t>Samarbeidsmøte forvalting </a:t>
                      </a:r>
                    </a:p>
                    <a:p>
                      <a:pPr marL="171450" indent="-171450">
                        <a:buFont typeface="Arial" panose="020B0604020202020204" pitchFamily="34" charset="0"/>
                        <a:buChar char="•"/>
                      </a:pPr>
                      <a:r>
                        <a:rPr lang="nb-NO" sz="1200" b="0" dirty="0"/>
                        <a:t>Møte prosessansvarlige og forvaltingsteam</a:t>
                      </a:r>
                    </a:p>
                    <a:p>
                      <a:pPr marL="171450" indent="-171450">
                        <a:buFont typeface="Arial" panose="020B0604020202020204" pitchFamily="34" charset="0"/>
                        <a:buChar char="•"/>
                      </a:pPr>
                      <a:r>
                        <a:rPr lang="nb-NO" sz="1200" b="0" dirty="0"/>
                        <a:t>Møter i forvaltingsteam</a:t>
                      </a:r>
                    </a:p>
                    <a:p>
                      <a:pPr marL="171450" indent="-171450">
                        <a:buFont typeface="Arial" panose="020B0604020202020204" pitchFamily="34" charset="0"/>
                        <a:buChar char="•"/>
                      </a:pPr>
                      <a:r>
                        <a:rPr lang="nb-NO" sz="1200" b="0" dirty="0"/>
                        <a:t>Fellesmøter DFØ – BOTT forvaltning</a:t>
                      </a:r>
                    </a:p>
                    <a:p>
                      <a:pPr marL="171450" indent="-171450">
                        <a:buFont typeface="Arial" panose="020B0604020202020204" pitchFamily="34" charset="0"/>
                        <a:buChar char="•"/>
                      </a:pPr>
                      <a:r>
                        <a:rPr lang="nb-NO" sz="1200" b="0" dirty="0"/>
                        <a:t>Fellesmøte prosessteamledere BOTT øk. og lønn forvaltning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dirty="0"/>
                        <a:t>Utkast til prioriterte utviklingsområder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dirty="0"/>
                        <a:t>Endring i mal for endringsbehov</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dirty="0"/>
                        <a:t>Gjennomgang av utviklingsplan for å avklare status i enkeltsaker</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sz="1200" b="0" dirty="0"/>
                    </a:p>
                    <a:p>
                      <a:pPr marL="171450" indent="-171450">
                        <a:buFont typeface="Arial" panose="020B0604020202020204" pitchFamily="34" charset="0"/>
                        <a:buChar char="•"/>
                      </a:pPr>
                      <a:endParaRPr lang="nb-NO"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281607"/>
                  </a:ext>
                </a:extLst>
              </a:tr>
              <a:tr h="1841400">
                <a:tc>
                  <a:txBody>
                    <a:bodyPr/>
                    <a:lstStyle/>
                    <a:p>
                      <a:r>
                        <a:rPr lang="nb-NO" sz="1200" b="1" dirty="0"/>
                        <a:t>Sentrale aktiviteter neste periode</a:t>
                      </a:r>
                    </a:p>
                    <a:p>
                      <a:endParaRPr lang="nb-NO" sz="1200" b="1" dirty="0"/>
                    </a:p>
                    <a:p>
                      <a:r>
                        <a:rPr lang="nb-NO" sz="1200" b="0" dirty="0"/>
                        <a:t>Fortsette å jobbe med å prioritere NTNUs utviklingsoppgaver framover i samarbeid med prosessrådgivere, forvaltingsteam og forvaltningsutvalg.</a:t>
                      </a:r>
                    </a:p>
                    <a:p>
                      <a:endParaRPr lang="nb-NO" sz="1200" b="0" dirty="0"/>
                    </a:p>
                    <a:p>
                      <a:r>
                        <a:rPr lang="nb-NO" sz="1200" b="0" dirty="0"/>
                        <a:t>Følge opp saker i utviklingsplanen og nye endringsbehov</a:t>
                      </a:r>
                    </a:p>
                    <a:p>
                      <a:endParaRPr lang="nb-NO"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Problemstillinger/ </a:t>
                      </a:r>
                      <a:r>
                        <a:rPr lang="nb-NO" sz="1200" b="1" baseline="0" dirty="0"/>
                        <a:t>risikoområder/koordineringsbehov</a:t>
                      </a:r>
                    </a:p>
                    <a:p>
                      <a:pPr marL="171450" indent="-171450">
                        <a:buFont typeface="Arial" panose="020B0604020202020204" pitchFamily="34" charset="0"/>
                        <a:buChar char="•"/>
                      </a:pPr>
                      <a:endParaRPr lang="nb-NO" sz="1200" dirty="0"/>
                    </a:p>
                    <a:p>
                      <a:pPr marL="171450" indent="-171450">
                        <a:buFont typeface="Arial" panose="020B0604020202020204" pitchFamily="34" charset="0"/>
                        <a:buChar char="•"/>
                      </a:pPr>
                      <a:r>
                        <a:rPr lang="nb-NO" sz="1200" dirty="0"/>
                        <a:t>BOTT forvalting jobber tett med DFØ for å få oversikt over status for ferdigstillelse av saker i utviklingsplanen</a:t>
                      </a:r>
                    </a:p>
                    <a:p>
                      <a:pPr marL="171450" indent="-171450">
                        <a:buFont typeface="Arial" panose="020B0604020202020204" pitchFamily="34" charset="0"/>
                        <a:buChar char="•"/>
                      </a:pPr>
                      <a:endParaRPr lang="nb-NO"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580578"/>
                  </a:ext>
                </a:extLst>
              </a:tr>
            </a:tbl>
          </a:graphicData>
        </a:graphic>
      </p:graphicFrame>
    </p:spTree>
    <p:extLst>
      <p:ext uri="{BB962C8B-B14F-4D97-AF65-F5344CB8AC3E}">
        <p14:creationId xmlns:p14="http://schemas.microsoft.com/office/powerpoint/2010/main" val="10520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D7352B-0170-1254-1391-B86BB09E2B59}"/>
              </a:ext>
            </a:extLst>
          </p:cNvPr>
          <p:cNvSpPr>
            <a:spLocks noGrp="1"/>
          </p:cNvSpPr>
          <p:nvPr>
            <p:ph type="title"/>
          </p:nvPr>
        </p:nvSpPr>
        <p:spPr>
          <a:xfrm>
            <a:off x="66173" y="117749"/>
            <a:ext cx="8381997" cy="646331"/>
          </a:xfrm>
        </p:spPr>
        <p:txBody>
          <a:bodyPr/>
          <a:lstStyle/>
          <a:p>
            <a:r>
              <a:rPr lang="nb-NO" sz="2800" dirty="0"/>
              <a:t>Status november – Behov til betaling</a:t>
            </a:r>
            <a:r>
              <a:rPr lang="nb-NO" dirty="0"/>
              <a:t> </a:t>
            </a:r>
          </a:p>
        </p:txBody>
      </p:sp>
      <p:graphicFrame>
        <p:nvGraphicFramePr>
          <p:cNvPr id="4" name="Tabell 5">
            <a:extLst>
              <a:ext uri="{FF2B5EF4-FFF2-40B4-BE49-F238E27FC236}">
                <a16:creationId xmlns:a16="http://schemas.microsoft.com/office/drawing/2014/main" id="{5AD73FD7-F777-33F3-BA51-ED8AF58EAD96}"/>
              </a:ext>
            </a:extLst>
          </p:cNvPr>
          <p:cNvGraphicFramePr>
            <a:graphicFrameLocks noGrp="1"/>
          </p:cNvGraphicFramePr>
          <p:nvPr>
            <p:extLst>
              <p:ext uri="{D42A27DB-BD31-4B8C-83A1-F6EECF244321}">
                <p14:modId xmlns:p14="http://schemas.microsoft.com/office/powerpoint/2010/main" val="3865417805"/>
              </p:ext>
            </p:extLst>
          </p:nvPr>
        </p:nvGraphicFramePr>
        <p:xfrm>
          <a:off x="66173" y="852310"/>
          <a:ext cx="8765006" cy="4851621"/>
        </p:xfrm>
        <a:graphic>
          <a:graphicData uri="http://schemas.openxmlformats.org/drawingml/2006/table">
            <a:tbl>
              <a:tblPr bandRow="1">
                <a:tableStyleId>{5C22544A-7EE6-4342-B048-85BDC9FD1C3A}</a:tableStyleId>
              </a:tblPr>
              <a:tblGrid>
                <a:gridCol w="4382503">
                  <a:extLst>
                    <a:ext uri="{9D8B030D-6E8A-4147-A177-3AD203B41FA5}">
                      <a16:colId xmlns:a16="http://schemas.microsoft.com/office/drawing/2014/main" val="4036808284"/>
                    </a:ext>
                  </a:extLst>
                </a:gridCol>
                <a:gridCol w="4382503">
                  <a:extLst>
                    <a:ext uri="{9D8B030D-6E8A-4147-A177-3AD203B41FA5}">
                      <a16:colId xmlns:a16="http://schemas.microsoft.com/office/drawing/2014/main" val="404333240"/>
                    </a:ext>
                  </a:extLst>
                </a:gridCol>
              </a:tblGrid>
              <a:tr h="1943100">
                <a:tc>
                  <a:txBody>
                    <a:bodyPr/>
                    <a:lstStyle/>
                    <a:p>
                      <a:r>
                        <a:rPr lang="nb-NO" sz="1200" b="1"/>
                        <a:t>Aktiviteter denne perioden</a:t>
                      </a:r>
                    </a:p>
                    <a:p>
                      <a:pPr marL="171450" marR="0" lvl="0" indent="-171450" algn="l" defTabSz="457200" rtl="0" eaLnBrk="1" fontAlgn="auto" latinLnBrk="0" hangingPunct="1">
                        <a:lnSpc>
                          <a:spcPct val="100000"/>
                        </a:lnSpc>
                        <a:spcBef>
                          <a:spcPts val="0"/>
                        </a:spcBef>
                        <a:spcAft>
                          <a:spcPts val="0"/>
                        </a:spcAft>
                        <a:buClrTx/>
                        <a:buSzTx/>
                        <a:buFont typeface="Calibri"/>
                        <a:buChar char="-"/>
                        <a:tabLst/>
                        <a:defRPr/>
                      </a:pPr>
                      <a:r>
                        <a:rPr lang="nb-NO" sz="1000" b="0"/>
                        <a:t>Innmeldt endringsønske for bedre rapporttilganger innen BtB, med ny systemrolle ERAPPORT, og dialog med BOTT Forvalting og DFØ om detaljer rundt denne. Rollen er ikke implementert enda.</a:t>
                      </a:r>
                    </a:p>
                    <a:p>
                      <a:pPr marL="171450" marR="0" lvl="0" indent="-171450" algn="l" defTabSz="457200" rtl="0" eaLnBrk="1" fontAlgn="auto" latinLnBrk="0" hangingPunct="1">
                        <a:lnSpc>
                          <a:spcPct val="100000"/>
                        </a:lnSpc>
                        <a:spcBef>
                          <a:spcPts val="0"/>
                        </a:spcBef>
                        <a:spcAft>
                          <a:spcPts val="0"/>
                        </a:spcAft>
                        <a:buClrTx/>
                        <a:buSzTx/>
                        <a:buFont typeface="Calibri"/>
                        <a:buChar char="-"/>
                        <a:tabLst/>
                        <a:defRPr/>
                      </a:pPr>
                      <a:r>
                        <a:rPr lang="nb-NO" sz="1000" kern="1200">
                          <a:solidFill>
                            <a:schemeClr val="dk1"/>
                          </a:solidFill>
                          <a:effectLst/>
                          <a:latin typeface="+mn-lt"/>
                          <a:ea typeface="+mn-ea"/>
                          <a:cs typeface="+mn-cs"/>
                        </a:rPr>
                        <a:t>BtB nasjonalt prosessteam fortsetter diskusjoner rundt, og evt. innmelding av, mindre endringsbehov som kan mulig gjennomføres uten å påvirkeressurser som DFØ skal bruke på utvikling.</a:t>
                      </a:r>
                      <a:endParaRPr lang="nb-NO" sz="1000" b="0"/>
                    </a:p>
                    <a:p>
                      <a:pPr marL="171450" marR="0" lvl="0" indent="-171450" algn="l" defTabSz="457200" rtl="0" eaLnBrk="1" fontAlgn="auto" latinLnBrk="0" hangingPunct="1">
                        <a:lnSpc>
                          <a:spcPct val="100000"/>
                        </a:lnSpc>
                        <a:spcBef>
                          <a:spcPts val="0"/>
                        </a:spcBef>
                        <a:spcAft>
                          <a:spcPts val="0"/>
                        </a:spcAft>
                        <a:buClrTx/>
                        <a:buSzTx/>
                        <a:buFont typeface="Calibri"/>
                        <a:buChar char="-"/>
                        <a:tabLst/>
                        <a:defRPr/>
                      </a:pPr>
                      <a:r>
                        <a:rPr lang="nb-NO" sz="1000" b="0" kern="1200">
                          <a:solidFill>
                            <a:schemeClr val="dk1"/>
                          </a:solidFill>
                          <a:effectLst/>
                          <a:latin typeface="+mn-lt"/>
                          <a:ea typeface="+mn-ea"/>
                          <a:cs typeface="+mn-cs"/>
                        </a:rPr>
                        <a:t>Laget rutiner/fremgangsmåter for de tilfellene der NTNU v/institutt skal gi stipend for husleie for utenlandske studenter, som ikke selv har økonomi til å betale før de kommer hit, samt de tilfeller der studenten heller ikke har bankkonto som man kan overføre stipendet til. (Jfr. At DFØ gjorde oss oppmerksomme på at vår tidligere praksis ikke var tillatt.)</a:t>
                      </a:r>
                    </a:p>
                    <a:p>
                      <a:pPr marL="171450" marR="0" lvl="0" indent="-171450" algn="l" defTabSz="457200" rtl="0" eaLnBrk="1" fontAlgn="auto" latinLnBrk="0" hangingPunct="1">
                        <a:lnSpc>
                          <a:spcPct val="100000"/>
                        </a:lnSpc>
                        <a:spcBef>
                          <a:spcPts val="0"/>
                        </a:spcBef>
                        <a:spcAft>
                          <a:spcPts val="0"/>
                        </a:spcAft>
                        <a:buClrTx/>
                        <a:buSzTx/>
                        <a:buFont typeface="Calibri"/>
                        <a:buChar char="-"/>
                        <a:tabLst/>
                        <a:defRPr/>
                      </a:pPr>
                      <a:r>
                        <a:rPr lang="nb-NO" sz="1000" b="0" kern="1200">
                          <a:solidFill>
                            <a:schemeClr val="dk1"/>
                          </a:solidFill>
                          <a:effectLst/>
                          <a:latin typeface="+mn-lt"/>
                          <a:ea typeface="+mn-ea"/>
                          <a:cs typeface="+mn-cs"/>
                        </a:rPr>
                        <a:t>Startet gjennomgang og tett oppfølging av utestående hos SEB Kort (Eurocard) med formål å rydde i gammelt utestående før årsskiftet og nye bankregler trer i kraft.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Gjennomført sist periode</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dirty="0"/>
                        <a:t>Faste </a:t>
                      </a:r>
                      <a:r>
                        <a:rPr lang="nb-NO" sz="1000" kern="1200" dirty="0">
                          <a:solidFill>
                            <a:schemeClr val="dk1"/>
                          </a:solidFill>
                          <a:effectLst/>
                          <a:latin typeface="+mn-lt"/>
                          <a:ea typeface="+mn-ea"/>
                          <a:cs typeface="+mn-cs"/>
                        </a:rPr>
                        <a:t>møter med hhv. BtB nasjonalt prosessteam, BtB prosessansvarlige NTNU, og leverandørgruppen (regnskap)</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dirty="0"/>
                        <a:t>Fortsatt arbeidet med Leverandørgruppen, rydding i duplikater i leverandørregisteret</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dirty="0"/>
                        <a:t>Skrive ned og presisere NTNUs rutiner for leverandørregistrering </a:t>
                      </a:r>
                      <a:r>
                        <a:rPr lang="nb-NO" sz="1000" b="0" dirty="0" err="1"/>
                        <a:t>mtp</a:t>
                      </a:r>
                      <a:r>
                        <a:rPr lang="nb-NO" sz="1000" b="0" dirty="0"/>
                        <a:t> å unngå duplikater i fremtiden</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dirty="0"/>
                        <a:t>Oppstart rutine for kontroll av vedlegg (kvitteringer) på faktura for enhetenes virksomhetskort.</a:t>
                      </a: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000" b="0" dirty="0"/>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000" b="0" dirty="0"/>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000" kern="1200" dirty="0">
                        <a:solidFill>
                          <a:schemeClr val="dk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000" kern="1200" dirty="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nb-NO" sz="1000" b="0" dirty="0"/>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200" b="0" dirty="0"/>
                    </a:p>
                    <a:p>
                      <a:endParaRPr lang="nb-NO"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281607"/>
                  </a:ext>
                </a:extLst>
              </a:tr>
              <a:tr h="2230341">
                <a:tc>
                  <a:txBody>
                    <a:bodyPr/>
                    <a:lstStyle/>
                    <a:p>
                      <a:r>
                        <a:rPr lang="nb-NO" sz="1200" b="1"/>
                        <a:t>Sentrale aktiviteter neste periode</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a:t>Planlegge for neste BtB Fagkafé, tema Anlegg</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a:t>Skrive lokal rutine for btb-roller vedr. anleggsregistrering ved NTNU</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a:t>Oppdatering av informasjon og rutiner om Selvstendig næringsdrivende på Innsida</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a:t>Følge opp btb-prosessen ift. årsavslutningen</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a:t>Følge opp endringsønsket vedr. ny systemrolle ERAPPORT</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b-NO" sz="1000" b="0" kern="1200">
                          <a:solidFill>
                            <a:schemeClr val="dk1"/>
                          </a:solidFill>
                          <a:effectLst/>
                          <a:latin typeface="+mn-lt"/>
                          <a:ea typeface="+mn-ea"/>
                          <a:cs typeface="+mn-cs"/>
                        </a:rPr>
                        <a:t>Fortsette gjennomgang og tett oppfølging av utestående hos SEB Kort (Eurocard) med formål å rydde i gammelt utestående før årsskiftet og nye bankregler trer i kraft.</a:t>
                      </a: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nb-NO"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a:t>Problemstillinger/ </a:t>
                      </a:r>
                      <a:r>
                        <a:rPr lang="nb-NO" sz="1200" b="1" baseline="0"/>
                        <a:t>risikoområder/koordineringsbehov</a:t>
                      </a:r>
                    </a:p>
                    <a:p>
                      <a:pPr marL="171450" indent="-171450">
                        <a:buFontTx/>
                        <a:buChar char="-"/>
                      </a:pPr>
                      <a:r>
                        <a:rPr lang="nb-NO" sz="1000"/>
                        <a:t>Nytt av året at også Fagrekvirenter må forholde seg til årsavslutningen og dens frister, ift. oppgaven Manglende Varemottak. Risiko: Fakturaer forblir ubetalte (og kommer ikke med på regnskapsåret) fordi de blir liggende i Manglende Varemottak.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580578"/>
                  </a:ext>
                </a:extLst>
              </a:tr>
            </a:tbl>
          </a:graphicData>
        </a:graphic>
      </p:graphicFrame>
    </p:spTree>
    <p:extLst>
      <p:ext uri="{BB962C8B-B14F-4D97-AF65-F5344CB8AC3E}">
        <p14:creationId xmlns:p14="http://schemas.microsoft.com/office/powerpoint/2010/main" val="231919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D7352B-0170-1254-1391-B86BB09E2B59}"/>
              </a:ext>
            </a:extLst>
          </p:cNvPr>
          <p:cNvSpPr>
            <a:spLocks noGrp="1"/>
          </p:cNvSpPr>
          <p:nvPr>
            <p:ph type="title"/>
          </p:nvPr>
        </p:nvSpPr>
        <p:spPr>
          <a:xfrm>
            <a:off x="68981" y="125369"/>
            <a:ext cx="8381997" cy="646331"/>
          </a:xfrm>
        </p:spPr>
        <p:txBody>
          <a:bodyPr/>
          <a:lstStyle/>
          <a:p>
            <a:r>
              <a:rPr lang="nb-NO" sz="2800" dirty="0"/>
              <a:t>Status november - Prosjektøkonomi</a:t>
            </a:r>
            <a:r>
              <a:rPr lang="nb-NO" dirty="0"/>
              <a:t> </a:t>
            </a:r>
          </a:p>
        </p:txBody>
      </p:sp>
      <p:graphicFrame>
        <p:nvGraphicFramePr>
          <p:cNvPr id="4" name="Tabell 5">
            <a:extLst>
              <a:ext uri="{FF2B5EF4-FFF2-40B4-BE49-F238E27FC236}">
                <a16:creationId xmlns:a16="http://schemas.microsoft.com/office/drawing/2014/main" id="{5AD73FD7-F777-33F3-BA51-ED8AF58EAD96}"/>
              </a:ext>
            </a:extLst>
          </p:cNvPr>
          <p:cNvGraphicFramePr>
            <a:graphicFrameLocks noGrp="1"/>
          </p:cNvGraphicFramePr>
          <p:nvPr>
            <p:extLst>
              <p:ext uri="{D42A27DB-BD31-4B8C-83A1-F6EECF244321}">
                <p14:modId xmlns:p14="http://schemas.microsoft.com/office/powerpoint/2010/main" val="1281291988"/>
              </p:ext>
            </p:extLst>
          </p:nvPr>
        </p:nvGraphicFramePr>
        <p:xfrm>
          <a:off x="68981" y="771700"/>
          <a:ext cx="8765006" cy="4206240"/>
        </p:xfrm>
        <a:graphic>
          <a:graphicData uri="http://schemas.openxmlformats.org/drawingml/2006/table">
            <a:tbl>
              <a:tblPr bandRow="1">
                <a:tableStyleId>{5C22544A-7EE6-4342-B048-85BDC9FD1C3A}</a:tableStyleId>
              </a:tblPr>
              <a:tblGrid>
                <a:gridCol w="4382503">
                  <a:extLst>
                    <a:ext uri="{9D8B030D-6E8A-4147-A177-3AD203B41FA5}">
                      <a16:colId xmlns:a16="http://schemas.microsoft.com/office/drawing/2014/main" val="4036808284"/>
                    </a:ext>
                  </a:extLst>
                </a:gridCol>
                <a:gridCol w="4382503">
                  <a:extLst>
                    <a:ext uri="{9D8B030D-6E8A-4147-A177-3AD203B41FA5}">
                      <a16:colId xmlns:a16="http://schemas.microsoft.com/office/drawing/2014/main" val="404333240"/>
                    </a:ext>
                  </a:extLst>
                </a:gridCol>
              </a:tblGrid>
              <a:tr h="1722118">
                <a:tc>
                  <a:txBody>
                    <a:bodyPr/>
                    <a:lstStyle/>
                    <a:p>
                      <a:r>
                        <a:rPr lang="nb-NO" sz="1200" b="1" dirty="0"/>
                        <a:t>Aktiviteter denne perioden</a:t>
                      </a:r>
                    </a:p>
                    <a:p>
                      <a:pPr marL="171450" indent="-171450">
                        <a:buFont typeface="Arial" panose="020B0604020202020204" pitchFamily="34" charset="0"/>
                        <a:buChar char="•"/>
                      </a:pPr>
                      <a:r>
                        <a:rPr lang="nb-NO" sz="1200" b="0" dirty="0"/>
                        <a:t>Avslutning av EVUBEV-prosjekter som ikke ble konvertert</a:t>
                      </a:r>
                    </a:p>
                    <a:p>
                      <a:pPr marL="628650" lvl="1" indent="-171450">
                        <a:buFont typeface="Arial" panose="020B0604020202020204" pitchFamily="34" charset="0"/>
                        <a:buChar char="•"/>
                      </a:pPr>
                      <a:r>
                        <a:rPr lang="nb-NO" sz="1200" b="0" dirty="0"/>
                        <a:t>Kom ikke helt i mål – sluttføres </a:t>
                      </a:r>
                      <a:r>
                        <a:rPr lang="nb-NO" sz="1200" b="0"/>
                        <a:t>neste periode</a:t>
                      </a:r>
                      <a:endParaRPr lang="nb-NO" sz="1200" b="0" dirty="0"/>
                    </a:p>
                    <a:p>
                      <a:pPr marL="171450" indent="-171450">
                        <a:buFont typeface="Arial" panose="020B0604020202020204" pitchFamily="34" charset="0"/>
                        <a:buChar char="•"/>
                      </a:pPr>
                      <a:r>
                        <a:rPr lang="nb-NO" sz="1200" b="0" dirty="0"/>
                        <a:t>Opprydning på konto for videreformidlingsmidler</a:t>
                      </a:r>
                    </a:p>
                    <a:p>
                      <a:pPr marL="171450" indent="-171450">
                        <a:buFont typeface="Arial" panose="020B0604020202020204" pitchFamily="34" charset="0"/>
                        <a:buChar char="•"/>
                      </a:pPr>
                      <a:r>
                        <a:rPr lang="nb-NO" sz="1200" b="0" dirty="0"/>
                        <a:t>Få PØ til å korrigere feil bruk av 9-arter</a:t>
                      </a:r>
                    </a:p>
                    <a:p>
                      <a:pPr marL="171450" indent="-171450">
                        <a:buFont typeface="Arial" panose="020B0604020202020204" pitchFamily="34" charset="0"/>
                        <a:buChar char="•"/>
                      </a:pPr>
                      <a:r>
                        <a:rPr lang="nb-NO" sz="1200" b="0" dirty="0"/>
                        <a:t>Opplæring av </a:t>
                      </a:r>
                      <a:r>
                        <a:rPr lang="nb-NO" sz="1200" b="0" dirty="0" err="1"/>
                        <a:t>PØ’er</a:t>
                      </a:r>
                      <a:r>
                        <a:rPr lang="nb-NO" sz="1200" b="0" dirty="0"/>
                        <a:t> fra EU-gruppa (som skal ut i org.)</a:t>
                      </a:r>
                    </a:p>
                    <a:p>
                      <a:pPr marL="171450" indent="-171450">
                        <a:buFont typeface="Arial" panose="020B0604020202020204" pitchFamily="34" charset="0"/>
                        <a:buChar char="•"/>
                      </a:pPr>
                      <a:r>
                        <a:rPr lang="nb-NO" sz="1200" b="0" dirty="0"/>
                        <a:t>Planlegging av nettverksmøter (</a:t>
                      </a:r>
                      <a:r>
                        <a:rPr lang="nb-NO" sz="1200" b="0" dirty="0" err="1"/>
                        <a:t>gj.føres</a:t>
                      </a:r>
                      <a:r>
                        <a:rPr lang="nb-NO" sz="1200" b="0" dirty="0"/>
                        <a:t> desember)</a:t>
                      </a:r>
                    </a:p>
                    <a:p>
                      <a:pPr marL="171450" lvl="0" indent="-171450" algn="l" defTabSz="457200" rtl="0" eaLnBrk="1" latinLnBrk="0" hangingPunct="1">
                        <a:buFont typeface="Arial" panose="020B0604020202020204" pitchFamily="34" charset="0"/>
                        <a:buChar char="•"/>
                      </a:pPr>
                      <a:endParaRPr lang="nb-NO"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Gjennomført sist periode</a:t>
                      </a:r>
                    </a:p>
                    <a:p>
                      <a:pPr marL="171450" lvl="0" indent="-171450" algn="l" defTabSz="457200" rtl="0" eaLnBrk="1" latinLnBrk="0" hangingPunct="1">
                        <a:buFont typeface="Arial" panose="020B0604020202020204" pitchFamily="34" charset="0"/>
                        <a:buChar char="•"/>
                      </a:pPr>
                      <a:r>
                        <a:rPr lang="nb-NO" sz="1200" b="0" kern="1200" dirty="0">
                          <a:solidFill>
                            <a:schemeClr val="dk1"/>
                          </a:solidFill>
                          <a:latin typeface="+mn-lt"/>
                          <a:ea typeface="+mn-ea"/>
                          <a:cs typeface="+mn-cs"/>
                        </a:rPr>
                        <a:t>Gjennomført møter med </a:t>
                      </a:r>
                      <a:r>
                        <a:rPr lang="nb-NO" sz="1200" b="0" kern="1200" dirty="0" err="1">
                          <a:solidFill>
                            <a:schemeClr val="dk1"/>
                          </a:solidFill>
                          <a:latin typeface="+mn-lt"/>
                          <a:ea typeface="+mn-ea"/>
                          <a:cs typeface="+mn-cs"/>
                        </a:rPr>
                        <a:t>øk.sjefer</a:t>
                      </a:r>
                      <a:r>
                        <a:rPr lang="nb-NO" sz="1200" b="0" kern="1200" dirty="0">
                          <a:solidFill>
                            <a:schemeClr val="dk1"/>
                          </a:solidFill>
                          <a:latin typeface="+mn-lt"/>
                          <a:ea typeface="+mn-ea"/>
                          <a:cs typeface="+mn-cs"/>
                        </a:rPr>
                        <a:t>, prosessrådgivere PØ og PBO</a:t>
                      </a:r>
                    </a:p>
                    <a:p>
                      <a:pPr marL="357188" lvl="1" indent="-171450" algn="l" defTabSz="457200" rtl="0" eaLnBrk="1" latinLnBrk="0" hangingPunct="1">
                        <a:buFont typeface="Arial" panose="020B0604020202020204" pitchFamily="34" charset="0"/>
                        <a:buChar char="•"/>
                      </a:pPr>
                      <a:r>
                        <a:rPr lang="nb-NO" sz="1200" b="0" kern="1200" dirty="0">
                          <a:solidFill>
                            <a:schemeClr val="dk1"/>
                          </a:solidFill>
                          <a:latin typeface="+mn-lt"/>
                          <a:ea typeface="+mn-ea"/>
                          <a:cs typeface="+mn-cs"/>
                        </a:rPr>
                        <a:t>Første aktivitet i tiltaksplan med VIRK for bedre kvalitet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kern="1200" dirty="0">
                          <a:solidFill>
                            <a:schemeClr val="dk1"/>
                          </a:solidFill>
                          <a:latin typeface="+mn-lt"/>
                          <a:ea typeface="+mn-ea"/>
                          <a:cs typeface="+mn-cs"/>
                        </a:rPr>
                        <a:t>Samling (fysisk) med PØ-team alle </a:t>
                      </a:r>
                      <a:r>
                        <a:rPr lang="nb-NO" sz="1200" b="0" kern="1200" dirty="0" err="1">
                          <a:solidFill>
                            <a:schemeClr val="dk1"/>
                          </a:solidFill>
                          <a:latin typeface="+mn-lt"/>
                          <a:ea typeface="+mn-ea"/>
                          <a:cs typeface="+mn-cs"/>
                        </a:rPr>
                        <a:t>BOTT’ene</a:t>
                      </a:r>
                      <a:r>
                        <a:rPr lang="nb-NO" sz="1200" b="0" kern="1200" dirty="0">
                          <a:solidFill>
                            <a:schemeClr val="dk1"/>
                          </a:solidFill>
                          <a:latin typeface="+mn-lt"/>
                          <a:ea typeface="+mn-ea"/>
                          <a:cs typeface="+mn-cs"/>
                        </a:rPr>
                        <a:t> i Tromsø</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kern="1200" dirty="0">
                          <a:solidFill>
                            <a:schemeClr val="dk1"/>
                          </a:solidFill>
                          <a:latin typeface="+mn-lt"/>
                          <a:ea typeface="+mn-ea"/>
                          <a:cs typeface="+mn-cs"/>
                        </a:rPr>
                        <a:t>EVUBEV og ny periodiseringsdialog i prosjektbudsjett implementert</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kern="1200" dirty="0">
                          <a:solidFill>
                            <a:schemeClr val="dk1"/>
                          </a:solidFill>
                          <a:latin typeface="+mn-lt"/>
                          <a:ea typeface="+mn-ea"/>
                          <a:cs typeface="+mn-cs"/>
                        </a:rPr>
                        <a:t>Orientert om i PØ Cafe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b="0" kern="1200" dirty="0">
                          <a:solidFill>
                            <a:schemeClr val="dk1"/>
                          </a:solidFill>
                          <a:latin typeface="+mn-lt"/>
                          <a:ea typeface="+mn-ea"/>
                          <a:cs typeface="+mn-cs"/>
                        </a:rPr>
                        <a:t>EVUBEV prosjekter konvertert</a:t>
                      </a:r>
                      <a:endParaRPr lang="nb-NO"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281607"/>
                  </a:ext>
                </a:extLst>
              </a:tr>
              <a:tr h="2230341">
                <a:tc>
                  <a:txBody>
                    <a:bodyPr/>
                    <a:lstStyle/>
                    <a:p>
                      <a:r>
                        <a:rPr lang="nb-NO" sz="1200" b="1" dirty="0"/>
                        <a:t>Sentrale aktiviteter neste periode</a:t>
                      </a:r>
                    </a:p>
                    <a:p>
                      <a:pPr marL="171450" indent="-171450">
                        <a:buFont typeface="Arial" panose="020B0604020202020204" pitchFamily="34" charset="0"/>
                        <a:buChar char="•"/>
                      </a:pPr>
                      <a:r>
                        <a:rPr lang="nb-NO" sz="1200" b="0" dirty="0"/>
                        <a:t>Fastlegge rutiner og metodikk for avslutning av BOA-prosjekter</a:t>
                      </a:r>
                    </a:p>
                    <a:p>
                      <a:pPr marL="171450" indent="-171450">
                        <a:buFont typeface="Arial" panose="020B0604020202020204" pitchFamily="34" charset="0"/>
                        <a:buChar char="•"/>
                      </a:pPr>
                      <a:r>
                        <a:rPr lang="nb-NO" sz="1200" b="0" dirty="0"/>
                        <a:t>Sluttføre avslutning av EVUBEV-, og starte avslutning av BOA-prosjekter</a:t>
                      </a:r>
                    </a:p>
                    <a:p>
                      <a:pPr marL="171450" indent="-171450">
                        <a:buFont typeface="Arial" panose="020B0604020202020204" pitchFamily="34" charset="0"/>
                        <a:buChar char="•"/>
                      </a:pPr>
                      <a:r>
                        <a:rPr lang="nb-NO" sz="1200" b="0" dirty="0"/>
                        <a:t>Gjennomføre nettverksmøter med bl.a. forberedelse til årsoppgjøret. Spesielle fokusområder i møtene</a:t>
                      </a:r>
                    </a:p>
                    <a:p>
                      <a:pPr marL="628650" lvl="1" indent="-171450">
                        <a:buFont typeface="Arial" panose="020B0604020202020204" pitchFamily="34" charset="0"/>
                        <a:buChar char="•"/>
                      </a:pPr>
                      <a:r>
                        <a:rPr lang="nb-NO" sz="1200" b="0" dirty="0"/>
                        <a:t>Kvalitet i regnskapet, inkl. korrekt bruk av 9-konti</a:t>
                      </a:r>
                    </a:p>
                    <a:p>
                      <a:pPr marL="628650" lvl="1" indent="-171450">
                        <a:buFont typeface="Arial" panose="020B0604020202020204" pitchFamily="34" charset="0"/>
                        <a:buChar char="•"/>
                      </a:pPr>
                      <a:r>
                        <a:rPr lang="nb-NO" sz="1200" b="0" dirty="0"/>
                        <a:t>Opprydning 2980 (videreformidling)</a:t>
                      </a:r>
                    </a:p>
                    <a:p>
                      <a:pPr marL="628650" lvl="1" indent="-171450">
                        <a:buFont typeface="Arial" panose="020B0604020202020204" pitchFamily="34" charset="0"/>
                        <a:buChar char="•"/>
                      </a:pPr>
                      <a:r>
                        <a:rPr lang="nb-NO" sz="1200" b="0" dirty="0"/>
                        <a:t>Kostnadsomveltning</a:t>
                      </a:r>
                    </a:p>
                    <a:p>
                      <a:pPr marL="171450" lvl="0" indent="-171450">
                        <a:buFont typeface="Arial" panose="020B0604020202020204" pitchFamily="34" charset="0"/>
                        <a:buChar char="•"/>
                      </a:pPr>
                      <a:r>
                        <a:rPr lang="nb-NO" sz="1200" b="0" dirty="0"/>
                        <a:t>Just. av delegasjonsreglement og samkjøring med Unit4 </a:t>
                      </a:r>
                      <a:r>
                        <a:rPr lang="nb-NO" sz="1200" b="0" dirty="0" err="1"/>
                        <a:t>fullmaktsgrenser</a:t>
                      </a:r>
                      <a:endParaRPr lang="nb-NO" sz="1200" b="0" dirty="0"/>
                    </a:p>
                    <a:p>
                      <a:pPr marL="171450" lvl="0" indent="-171450">
                        <a:buFont typeface="Arial" panose="020B0604020202020204" pitchFamily="34" charset="0"/>
                        <a:buChar char="•"/>
                      </a:pPr>
                      <a:r>
                        <a:rPr lang="nb-NO" sz="1200" b="0" dirty="0"/>
                        <a:t>WS (fysisk) med prosessrådgivere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Problemstillinger/ </a:t>
                      </a:r>
                      <a:r>
                        <a:rPr lang="nb-NO" sz="1200" b="1" baseline="0" dirty="0"/>
                        <a:t>risikoområder/koordineringsbehov</a:t>
                      </a:r>
                    </a:p>
                    <a:p>
                      <a:pPr marL="171450" indent="-171450">
                        <a:buFont typeface="Arial" panose="020B0604020202020204" pitchFamily="34" charset="0"/>
                        <a:buChar char="•"/>
                      </a:pPr>
                      <a:r>
                        <a:rPr lang="nb-NO" sz="1200" b="0" baseline="0" dirty="0"/>
                        <a:t>Mange parallelle pågående prosesser som skal håndteres</a:t>
                      </a:r>
                    </a:p>
                    <a:p>
                      <a:pPr marL="171450" indent="-171450">
                        <a:buFont typeface="Arial" panose="020B0604020202020204" pitchFamily="34" charset="0"/>
                        <a:buChar char="•"/>
                      </a:pPr>
                      <a:r>
                        <a:rPr lang="nb-NO" sz="1200" b="0" baseline="0" dirty="0"/>
                        <a:t>Kompetanse og rolleforståelse prosessrådgivere</a:t>
                      </a:r>
                    </a:p>
                    <a:p>
                      <a:pPr marL="171450" indent="-171450">
                        <a:buFont typeface="Arial" panose="020B0604020202020204" pitchFamily="34" charset="0"/>
                        <a:buChar char="•"/>
                      </a:pPr>
                      <a:endParaRPr lang="nb-NO"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580578"/>
                  </a:ext>
                </a:extLst>
              </a:tr>
            </a:tbl>
          </a:graphicData>
        </a:graphic>
      </p:graphicFrame>
    </p:spTree>
    <p:extLst>
      <p:ext uri="{BB962C8B-B14F-4D97-AF65-F5344CB8AC3E}">
        <p14:creationId xmlns:p14="http://schemas.microsoft.com/office/powerpoint/2010/main" val="53385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D7352B-0170-1254-1391-B86BB09E2B59}"/>
              </a:ext>
            </a:extLst>
          </p:cNvPr>
          <p:cNvSpPr>
            <a:spLocks noGrp="1"/>
          </p:cNvSpPr>
          <p:nvPr>
            <p:ph type="title"/>
          </p:nvPr>
        </p:nvSpPr>
        <p:spPr>
          <a:xfrm>
            <a:off x="68981" y="125369"/>
            <a:ext cx="8381997" cy="523220"/>
          </a:xfrm>
        </p:spPr>
        <p:txBody>
          <a:bodyPr/>
          <a:lstStyle/>
          <a:p>
            <a:r>
              <a:rPr lang="nb-NO" sz="2800" dirty="0"/>
              <a:t>Status november - Lønn</a:t>
            </a:r>
            <a:endParaRPr lang="nb-NO" dirty="0"/>
          </a:p>
        </p:txBody>
      </p:sp>
      <p:graphicFrame>
        <p:nvGraphicFramePr>
          <p:cNvPr id="4" name="Tabell 5">
            <a:extLst>
              <a:ext uri="{FF2B5EF4-FFF2-40B4-BE49-F238E27FC236}">
                <a16:creationId xmlns:a16="http://schemas.microsoft.com/office/drawing/2014/main" id="{5AD73FD7-F777-33F3-BA51-ED8AF58EAD96}"/>
              </a:ext>
            </a:extLst>
          </p:cNvPr>
          <p:cNvGraphicFramePr>
            <a:graphicFrameLocks noGrp="1"/>
          </p:cNvGraphicFramePr>
          <p:nvPr>
            <p:extLst>
              <p:ext uri="{D42A27DB-BD31-4B8C-83A1-F6EECF244321}">
                <p14:modId xmlns:p14="http://schemas.microsoft.com/office/powerpoint/2010/main" val="3172080160"/>
              </p:ext>
            </p:extLst>
          </p:nvPr>
        </p:nvGraphicFramePr>
        <p:xfrm>
          <a:off x="189653" y="648589"/>
          <a:ext cx="8655073" cy="4181061"/>
        </p:xfrm>
        <a:graphic>
          <a:graphicData uri="http://schemas.openxmlformats.org/drawingml/2006/table">
            <a:tbl>
              <a:tblPr bandRow="1">
                <a:tableStyleId>{5C22544A-7EE6-4342-B048-85BDC9FD1C3A}</a:tableStyleId>
              </a:tblPr>
              <a:tblGrid>
                <a:gridCol w="4272570">
                  <a:extLst>
                    <a:ext uri="{9D8B030D-6E8A-4147-A177-3AD203B41FA5}">
                      <a16:colId xmlns:a16="http://schemas.microsoft.com/office/drawing/2014/main" val="4036808284"/>
                    </a:ext>
                  </a:extLst>
                </a:gridCol>
                <a:gridCol w="4382503">
                  <a:extLst>
                    <a:ext uri="{9D8B030D-6E8A-4147-A177-3AD203B41FA5}">
                      <a16:colId xmlns:a16="http://schemas.microsoft.com/office/drawing/2014/main" val="404333240"/>
                    </a:ext>
                  </a:extLst>
                </a:gridCol>
              </a:tblGrid>
              <a:tr h="255849">
                <a:tc>
                  <a:txBody>
                    <a:bodyPr/>
                    <a:lstStyle/>
                    <a:p>
                      <a:r>
                        <a:rPr lang="nb-NO" sz="1200" b="1" dirty="0"/>
                        <a:t>Aktiviteter denne perioden</a:t>
                      </a:r>
                    </a:p>
                    <a:p>
                      <a:pPr marL="0" marR="0" lvl="0" indent="0" algn="l">
                        <a:lnSpc>
                          <a:spcPct val="100000"/>
                        </a:lnSpc>
                        <a:spcBef>
                          <a:spcPts val="0"/>
                        </a:spcBef>
                        <a:spcAft>
                          <a:spcPts val="0"/>
                        </a:spcAft>
                        <a:buNone/>
                      </a:pPr>
                      <a:r>
                        <a:rPr lang="nb-NO" sz="1100" b="0" i="0" u="none" strike="noStrike" noProof="0" dirty="0">
                          <a:solidFill>
                            <a:srgbClr val="000000"/>
                          </a:solidFill>
                          <a:latin typeface="Arial"/>
                        </a:rPr>
                        <a:t>Kontinuerlig jobbing med å bedre datakvaliteten i SAP</a:t>
                      </a:r>
                      <a:endParaRPr lang="nb-NO" dirty="0"/>
                    </a:p>
                    <a:p>
                      <a:pPr marL="0" lvl="0" indent="0">
                        <a:buNone/>
                      </a:pPr>
                      <a:r>
                        <a:rPr lang="nb-NO" sz="1100" b="0" i="0" u="none" strike="noStrike" noProof="0" dirty="0">
                          <a:solidFill>
                            <a:srgbClr val="000000"/>
                          </a:solidFill>
                          <a:latin typeface="Arial"/>
                        </a:rPr>
                        <a:t>Utarbeidelse av SLA </a:t>
                      </a:r>
                    </a:p>
                    <a:p>
                      <a:pPr marL="0" lvl="0" indent="0">
                        <a:buNone/>
                      </a:pPr>
                      <a:r>
                        <a:rPr lang="nb-NO" sz="1100" b="0" i="0" u="none" strike="noStrike" noProof="0" dirty="0">
                          <a:solidFill>
                            <a:srgbClr val="000000"/>
                          </a:solidFill>
                          <a:latin typeface="Arial"/>
                        </a:rPr>
                        <a:t>Historiske data – prosjektarbeid</a:t>
                      </a:r>
                      <a:endParaRPr lang="nb-NO" dirty="0"/>
                    </a:p>
                    <a:p>
                      <a:pPr marL="0" lvl="0" indent="0">
                        <a:buNone/>
                      </a:pPr>
                      <a:r>
                        <a:rPr lang="nb-NO" sz="1100" b="0" i="0" u="none" strike="noStrike" noProof="0" dirty="0">
                          <a:solidFill>
                            <a:srgbClr val="000000"/>
                          </a:solidFill>
                          <a:latin typeface="Arial"/>
                        </a:rPr>
                        <a:t>Forslag til </a:t>
                      </a:r>
                      <a:r>
                        <a:rPr lang="nb-NO" sz="1100" b="0" i="0" u="none" strike="noStrike" noProof="0" err="1">
                          <a:solidFill>
                            <a:srgbClr val="000000"/>
                          </a:solidFill>
                          <a:latin typeface="Arial"/>
                        </a:rPr>
                        <a:t>årshjul</a:t>
                      </a:r>
                      <a:r>
                        <a:rPr lang="nb-NO" sz="1100" b="0" i="0" u="none" strike="noStrike" noProof="0" dirty="0">
                          <a:solidFill>
                            <a:srgbClr val="000000"/>
                          </a:solidFill>
                          <a:latin typeface="Arial"/>
                        </a:rPr>
                        <a:t> med tilhørende fagkafeer (Internt og eksternt)</a:t>
                      </a:r>
                    </a:p>
                    <a:p>
                      <a:pPr marL="0" lvl="0" indent="0">
                        <a:buNone/>
                      </a:pPr>
                      <a:r>
                        <a:rPr lang="nb-NO" sz="1100" b="0" i="0" u="none" strike="noStrike" noProof="0" dirty="0">
                          <a:solidFill>
                            <a:srgbClr val="000000"/>
                          </a:solidFill>
                          <a:latin typeface="Arial"/>
                        </a:rPr>
                        <a:t>Prioriteringer av punkter i utviklingsplanen</a:t>
                      </a:r>
                    </a:p>
                    <a:p>
                      <a:pPr marL="0" lvl="0" indent="0">
                        <a:buNone/>
                      </a:pPr>
                      <a:r>
                        <a:rPr lang="nb-NO" sz="1100" b="0" i="0" u="none" strike="noStrike" noProof="0" dirty="0">
                          <a:solidFill>
                            <a:srgbClr val="000000"/>
                          </a:solidFill>
                          <a:latin typeface="Arial"/>
                        </a:rPr>
                        <a:t>Innlesing av lokalt lønnsoppgjør</a:t>
                      </a:r>
                    </a:p>
                    <a:p>
                      <a:pPr marL="0" lvl="0" indent="0">
                        <a:buNone/>
                      </a:pPr>
                      <a:r>
                        <a:rPr lang="nb-NO" sz="1100" b="0" i="0" u="none" strike="noStrike" noProof="0" dirty="0">
                          <a:solidFill>
                            <a:srgbClr val="000000"/>
                          </a:solidFill>
                          <a:latin typeface="Arial"/>
                        </a:rPr>
                        <a:t>Jobber med forbedringer i innsikt mot DFØ</a:t>
                      </a:r>
                    </a:p>
                    <a:p>
                      <a:pPr marL="0" lvl="0" indent="0">
                        <a:buNone/>
                      </a:pPr>
                      <a:r>
                        <a:rPr lang="nb-NO" sz="1100" b="0" i="0" u="none" strike="noStrike" noProof="0" dirty="0">
                          <a:solidFill>
                            <a:srgbClr val="000000"/>
                          </a:solidFill>
                          <a:latin typeface="Arial"/>
                        </a:rPr>
                        <a:t>Besøk av riksrevisjonen</a:t>
                      </a:r>
                    </a:p>
                    <a:p>
                      <a:pPr marL="0" lvl="0" indent="0">
                        <a:buNone/>
                      </a:pPr>
                      <a:r>
                        <a:rPr lang="nb-NO" sz="1100" b="0" i="0" u="none" strike="noStrike" noProof="0" dirty="0">
                          <a:solidFill>
                            <a:srgbClr val="000000"/>
                          </a:solidFill>
                          <a:latin typeface="Arial"/>
                        </a:rPr>
                        <a:t>Ferdigstille ny rutine for ompostering</a:t>
                      </a:r>
                    </a:p>
                    <a:p>
                      <a:pPr marL="0" lvl="0" indent="0">
                        <a:buNone/>
                      </a:pPr>
                      <a:r>
                        <a:rPr lang="nb-NO" sz="1100" b="0" i="0" u="none" strike="noStrike" noProof="0" dirty="0">
                          <a:solidFill>
                            <a:srgbClr val="000000"/>
                          </a:solidFill>
                          <a:latin typeface="Arial"/>
                        </a:rPr>
                        <a:t>Presentere forslag til ny rutine for intern permisjon til HR-sjefer</a:t>
                      </a:r>
                      <a:endParaRPr lang="nb-N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Gjennomført sist periode</a:t>
                      </a:r>
                    </a:p>
                    <a:p>
                      <a:pPr marL="0" lvl="0" indent="0">
                        <a:buNone/>
                      </a:pPr>
                      <a:r>
                        <a:rPr lang="nb-NO" sz="1100" b="0" i="0" u="none" strike="noStrike" noProof="0" dirty="0">
                          <a:solidFill>
                            <a:srgbClr val="000000"/>
                          </a:solidFill>
                          <a:latin typeface="Arial"/>
                        </a:rPr>
                        <a:t>Arbeid og innlevering av DBH-rapport</a:t>
                      </a:r>
                      <a:endParaRPr lang="en-US" sz="1100" b="0" i="0" u="none" strike="noStrike" noProof="0" dirty="0">
                        <a:solidFill>
                          <a:srgbClr val="000000"/>
                        </a:solidFill>
                        <a:latin typeface="Arial"/>
                      </a:endParaRPr>
                    </a:p>
                    <a:p>
                      <a:pPr marL="0" lvl="0" indent="0">
                        <a:buNone/>
                      </a:pPr>
                      <a:endParaRPr lang="nb-NO" sz="1100" b="0" i="0" u="none" strike="noStrike" noProof="0" dirty="0">
                        <a:solidFill>
                          <a:srgbClr val="000000"/>
                        </a:solidFill>
                        <a:latin typeface="Arial"/>
                      </a:endParaRPr>
                    </a:p>
                    <a:p>
                      <a:pPr marL="0" lvl="0" indent="0">
                        <a:buNone/>
                      </a:pPr>
                      <a:endParaRPr lang="nb-NO" sz="1100" b="0" i="0" u="none" strike="noStrike" noProof="0" dirty="0">
                        <a:solidFill>
                          <a:srgbClr val="000000"/>
                        </a:solidFill>
                        <a:latin typeface="Arial"/>
                      </a:endParaRPr>
                    </a:p>
                    <a:p>
                      <a:pPr marL="0" marR="0" lvl="0" indent="0" algn="l">
                        <a:lnSpc>
                          <a:spcPct val="100000"/>
                        </a:lnSpc>
                        <a:spcBef>
                          <a:spcPts val="0"/>
                        </a:spcBef>
                        <a:spcAft>
                          <a:spcPts val="0"/>
                        </a:spcAft>
                        <a:buClrTx/>
                        <a:buSzTx/>
                        <a:buFontTx/>
                        <a:buNone/>
                      </a:pPr>
                      <a:endParaRPr lang="nb-NO" sz="1100" b="0" dirty="0"/>
                    </a:p>
                    <a:p>
                      <a:endParaRPr lang="nb-NO"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281607"/>
                  </a:ext>
                </a:extLst>
              </a:tr>
              <a:tr h="2230341">
                <a:tc>
                  <a:txBody>
                    <a:bodyPr/>
                    <a:lstStyle/>
                    <a:p>
                      <a:r>
                        <a:rPr lang="nb-NO" sz="1200" b="1" dirty="0"/>
                        <a:t>Sentrale aktiviteter neste periode</a:t>
                      </a: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b="0" dirty="0"/>
                        <a:t>Fortsette jobben med historiske data</a:t>
                      </a:r>
                      <a:endParaRPr lang="nb-NO" sz="1100" b="1" dirty="0"/>
                    </a:p>
                    <a:p>
                      <a:pPr marL="0" lvl="0" indent="0" algn="l">
                        <a:buFontTx/>
                        <a:buNone/>
                      </a:pPr>
                      <a:r>
                        <a:rPr lang="nb-NO" sz="1100" b="0" dirty="0"/>
                        <a:t>Ferdigstilling og presentasjon av SLA</a:t>
                      </a:r>
                    </a:p>
                    <a:p>
                      <a:pPr marL="0" indent="0" algn="l">
                        <a:buFontTx/>
                        <a:buNone/>
                      </a:pPr>
                      <a:r>
                        <a:rPr lang="nb-NO" sz="1100" b="0" dirty="0"/>
                        <a:t>Forberede organisasjonsendring av FA</a:t>
                      </a:r>
                    </a:p>
                    <a:p>
                      <a:pPr marL="0" marR="0" lvl="0" indent="0" algn="l">
                        <a:lnSpc>
                          <a:spcPct val="100000"/>
                        </a:lnSpc>
                        <a:spcBef>
                          <a:spcPts val="0"/>
                        </a:spcBef>
                        <a:spcAft>
                          <a:spcPts val="0"/>
                        </a:spcAft>
                        <a:buClrTx/>
                        <a:buSzTx/>
                        <a:buFontTx/>
                        <a:buNone/>
                      </a:pPr>
                      <a:r>
                        <a:rPr lang="nb-NO" sz="1100" b="0" dirty="0"/>
                        <a:t>Årsavslutning og kontroller i SAP</a:t>
                      </a:r>
                    </a:p>
                    <a:p>
                      <a:pPr marL="0" marR="0" lvl="0" indent="0" algn="l">
                        <a:lnSpc>
                          <a:spcPct val="100000"/>
                        </a:lnSpc>
                        <a:spcBef>
                          <a:spcPts val="0"/>
                        </a:spcBef>
                        <a:spcAft>
                          <a:spcPts val="0"/>
                        </a:spcAft>
                        <a:buClrTx/>
                        <a:buSzTx/>
                        <a:buFontTx/>
                        <a:buNone/>
                      </a:pPr>
                      <a:r>
                        <a:rPr lang="nb-NO" sz="1100" b="0" dirty="0"/>
                        <a:t>Kompetanseheving på lov og regelverk</a:t>
                      </a:r>
                    </a:p>
                    <a:p>
                      <a:pPr marL="0" marR="0" lvl="0" indent="0" algn="l">
                        <a:lnSpc>
                          <a:spcPct val="100000"/>
                        </a:lnSpc>
                        <a:spcBef>
                          <a:spcPts val="0"/>
                        </a:spcBef>
                        <a:spcAft>
                          <a:spcPts val="0"/>
                        </a:spcAft>
                        <a:buClrTx/>
                        <a:buSzTx/>
                        <a:buFontTx/>
                        <a:buNone/>
                      </a:pPr>
                      <a:r>
                        <a:rPr lang="nb-NO" sz="1100" b="0" dirty="0"/>
                        <a:t>Se på turnusløsning ved NTNU</a:t>
                      </a:r>
                    </a:p>
                    <a:p>
                      <a:pPr marL="0" lvl="0" indent="0" algn="l">
                        <a:buFontTx/>
                        <a:buNone/>
                      </a:pPr>
                      <a:endParaRPr lang="nb-NO" sz="1100" b="0"/>
                    </a:p>
                    <a:p>
                      <a:endParaRPr lang="nb-NO"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200" b="1" dirty="0"/>
                        <a:t>Problemstillinger/ </a:t>
                      </a:r>
                      <a:r>
                        <a:rPr lang="nb-NO" sz="1200" b="1" baseline="0" dirty="0"/>
                        <a:t>risikoområder/koordineringsbehov</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sz="1200" b="0" baseline="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100" b="0" baseline="0" dirty="0"/>
                        <a:t>Omorganisering av fellesadministrasjonen blir en stor oppgave som må koordineres godt for å få alt riktig og på plass til virkningsdato 01.01.24 og 01.03.24</a:t>
                      </a:r>
                    </a:p>
                    <a:p>
                      <a:pPr marL="0" marR="0" lvl="0" indent="0" algn="l">
                        <a:lnSpc>
                          <a:spcPct val="100000"/>
                        </a:lnSpc>
                        <a:spcBef>
                          <a:spcPts val="0"/>
                        </a:spcBef>
                        <a:spcAft>
                          <a:spcPts val="0"/>
                        </a:spcAft>
                        <a:buClrTx/>
                        <a:buSzTx/>
                        <a:buFont typeface="Arial" panose="020B0604020202020204" pitchFamily="34" charset="0"/>
                        <a:buNone/>
                      </a:pPr>
                      <a:endParaRPr lang="nb-NO" sz="1100" b="0" baseline="0" dirty="0"/>
                    </a:p>
                    <a:p>
                      <a:pPr marL="0" marR="0" lvl="0" indent="0" algn="l">
                        <a:lnSpc>
                          <a:spcPct val="100000"/>
                        </a:lnSpc>
                        <a:spcBef>
                          <a:spcPts val="0"/>
                        </a:spcBef>
                        <a:spcAft>
                          <a:spcPts val="0"/>
                        </a:spcAft>
                        <a:buClrTx/>
                        <a:buSzTx/>
                        <a:buFont typeface="Arial" panose="020B0604020202020204" pitchFamily="34" charset="0"/>
                        <a:buNone/>
                      </a:pPr>
                      <a:endParaRPr lang="nb-NO" sz="1100" b="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580578"/>
                  </a:ext>
                </a:extLst>
              </a:tr>
            </a:tbl>
          </a:graphicData>
        </a:graphic>
      </p:graphicFrame>
    </p:spTree>
    <p:extLst>
      <p:ext uri="{BB962C8B-B14F-4D97-AF65-F5344CB8AC3E}">
        <p14:creationId xmlns:p14="http://schemas.microsoft.com/office/powerpoint/2010/main" val="4067553781"/>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nu_nn_16_9" id="{4910B9C1-D771-E44C-AB7F-12A684D03AF5}" vid="{81D91624-0E0F-3E4C-94FB-A3058ED54ED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84BD912FFAF44291B88B17B8D3C556" ma:contentTypeVersion="5" ma:contentTypeDescription="Create a new document." ma:contentTypeScope="" ma:versionID="fd33a5c226b43bf38beee6ec8cf2e1a7">
  <xsd:schema xmlns:xsd="http://www.w3.org/2001/XMLSchema" xmlns:xs="http://www.w3.org/2001/XMLSchema" xmlns:p="http://schemas.microsoft.com/office/2006/metadata/properties" xmlns:ns2="497ec71a-dbda-4fa1-a4e9-38c59df1bf4b" xmlns:ns3="d2f93516-dbe2-4510-a898-721ce6a331f9" targetNamespace="http://schemas.microsoft.com/office/2006/metadata/properties" ma:root="true" ma:fieldsID="3f6973ab9dad2e934e3326933ab6c480" ns2:_="" ns3:_="">
    <xsd:import namespace="497ec71a-dbda-4fa1-a4e9-38c59df1bf4b"/>
    <xsd:import namespace="d2f93516-dbe2-4510-a898-721ce6a331f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7ec71a-dbda-4fa1-a4e9-38c59df1bf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f93516-dbe2-4510-a898-721ce6a331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4D079F-8EE7-4DAD-9B9A-9DD73F54286E}">
  <ds:schemaRefs>
    <ds:schemaRef ds:uri="497ec71a-dbda-4fa1-a4e9-38c59df1bf4b"/>
    <ds:schemaRef ds:uri="d2f93516-dbe2-4510-a898-721ce6a331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A6A5FA-2F8A-4C03-AB2C-31E2BF0B2329}">
  <ds:schemaRefs>
    <ds:schemaRef ds:uri="http://schemas.microsoft.com/sharepoint/v3/contenttype/forms"/>
  </ds:schemaRefs>
</ds:datastoreItem>
</file>

<file path=customXml/itemProps3.xml><?xml version="1.0" encoding="utf-8"?>
<ds:datastoreItem xmlns:ds="http://schemas.openxmlformats.org/officeDocument/2006/customXml" ds:itemID="{7B975D8E-1FFF-43C6-BA9E-0A021DE62136}">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2f93516-dbe2-4510-a898-721ce6a331f9"/>
    <ds:schemaRef ds:uri="http://schemas.microsoft.com/office/2006/documentManagement/types"/>
    <ds:schemaRef ds:uri="497ec71a-dbda-4fa1-a4e9-38c59df1bf4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ntnu_nn_16_9</Template>
  <TotalTime>0</TotalTime>
  <Words>815</Words>
  <Application>Microsoft Office PowerPoint</Application>
  <PresentationFormat>On-screen Show (16:9)</PresentationFormat>
  <Paragraphs>106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Office-tema</vt:lpstr>
      <vt:lpstr>Status november - NTNU forvaltning  </vt:lpstr>
      <vt:lpstr>Status november – Behov til betaling </vt:lpstr>
      <vt:lpstr>Status november - Prosjektøkonomi </vt:lpstr>
      <vt:lpstr>Status november - Lønn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Åpningsside</dc:title>
  <dc:creator>Gry-Lene Johansen</dc:creator>
  <cp:lastModifiedBy>Gry-Lene Johansen</cp:lastModifiedBy>
  <cp:revision>156</cp:revision>
  <dcterms:created xsi:type="dcterms:W3CDTF">2023-09-04T10:30:02Z</dcterms:created>
  <dcterms:modified xsi:type="dcterms:W3CDTF">2023-12-19T12:06:16Z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0x010100A584BD912FFAF44291B88B17B8D3C556</vt:lpwstr>
  </property>
</Properties>
</file>