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60" r:id="rId3"/>
    <p:sldId id="261" r:id="rId4"/>
    <p:sldId id="264" r:id="rId5"/>
    <p:sldId id="266" r:id="rId6"/>
    <p:sldId id="269" r:id="rId7"/>
    <p:sldId id="265" r:id="rId8"/>
    <p:sldId id="268" r:id="rId9"/>
  </p:sldIdLst>
  <p:sldSz cx="9144000" cy="5143500" type="screen16x9"/>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un Haugan" initials="IH" lastIdx="6" clrIdx="0">
    <p:extLst>
      <p:ext uri="{19B8F6BF-5375-455C-9EA6-DF929625EA0E}">
        <p15:presenceInfo xmlns:p15="http://schemas.microsoft.com/office/powerpoint/2012/main" userId="S::idunha@ntnu.no::4a83e9f0-da61-49af-b0d3-3a7684674ff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D0"/>
    <a:srgbClr val="0D3475"/>
    <a:srgbClr val="BBAC7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07" autoAdjust="0"/>
    <p:restoredTop sz="64744" autoAdjust="0"/>
  </p:normalViewPr>
  <p:slideViewPr>
    <p:cSldViewPr snapToGrid="0" snapToObjects="1">
      <p:cViewPr varScale="1">
        <p:scale>
          <a:sx n="140" d="100"/>
          <a:sy n="140" d="100"/>
        </p:scale>
        <p:origin x="4956" y="108"/>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E83DE7-E538-4F9D-9D0C-9C0389634BC1}" type="datetimeFigureOut">
              <a:rPr lang="nb-NO" smtClean="0"/>
              <a:t>28.08.2019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D932E0-4D7A-4082-89E1-8328E5D3DB3F}" type="slidenum">
              <a:rPr lang="nb-NO" smtClean="0"/>
              <a:t>‹#›</a:t>
            </a:fld>
            <a:endParaRPr lang="nb-NO"/>
          </a:p>
        </p:txBody>
      </p:sp>
    </p:spTree>
    <p:extLst>
      <p:ext uri="{BB962C8B-B14F-4D97-AF65-F5344CB8AC3E}">
        <p14:creationId xmlns:p14="http://schemas.microsoft.com/office/powerpoint/2010/main" val="3289989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ipsos.com/nb-no/om-os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nnsida.ntnu.no/wiki/-/wiki/Norsk/Bedriftshelsetjeneste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tnu.no/web/adm-hms/ansatte?p_p_id=employeelistportlet_WAR_employeelistportlets_INSTANCE_WUz0&amp;p_p_lifecycle=0&amp;p_p_state=normal&amp;p_p_mode=view&amp;p_p_col_id=column-3&amp;p_p_col_pos=2&amp;p_p_col_count=3&amp;_employeelistportlet_WAR_employeelistportlets_INSTANCE_WUz0_groupId=601457515"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ww.arbeidstilsynet.no/" TargetMode="External"/><Relationship Id="rId4" Type="http://schemas.openxmlformats.org/officeDocument/2006/relationships/hyperlink" Target="https://innsida.ntnu.no/wiki/-/wiki/Norsk/Fagforeninger"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innsida.ntnu.no/wiki/-/wiki/Norsk/Uakseptabel+adferd+-+mobbing+og+konflikter"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innsida.ntnu.no/wiki/-/wiki/Norsk/Varsling#section-Varsling-NTNUs+oppf%C3%B8lging+av+varslingssaker"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innsida.ntnu.no/wiki/-/wiki/Norsk/Bedriftshelsetjenesten"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arbeidstilsynet.no/tema/psykososialt-arbeidsmiljo/" TargetMode="External"/><Relationship Id="rId5" Type="http://schemas.openxmlformats.org/officeDocument/2006/relationships/hyperlink" Target="https://www.arbeidstilsynet.no/" TargetMode="External"/><Relationship Id="rId4" Type="http://schemas.openxmlformats.org/officeDocument/2006/relationships/hyperlink" Target="https://innsida.ntnu.no/wiki/-/wiki/Norsk/Fagforeninger"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0" kern="1200" dirty="0">
                <a:solidFill>
                  <a:schemeClr val="tx1"/>
                </a:solidFill>
                <a:effectLst/>
                <a:latin typeface="+mn-lt"/>
                <a:ea typeface="+mn-ea"/>
                <a:cs typeface="+mn-cs"/>
              </a:rPr>
              <a:t>Info om undersøkelsen: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kern="1200" dirty="0">
                <a:solidFill>
                  <a:schemeClr val="tx1"/>
                </a:solidFill>
                <a:effectLst/>
                <a:latin typeface="+mn-lt"/>
                <a:ea typeface="+mn-ea"/>
                <a:cs typeface="+mn-cs"/>
              </a:rPr>
              <a:t>Universitetet i Agder har sammen med Universitetet i Oslo har hatt ansvaret for å gjennomføre kartleggingen. Undersøkelsen er gjort i samarbeid med meningsmålingsbyrået </a:t>
            </a:r>
            <a:r>
              <a:rPr lang="nb-NO" sz="1200" b="0" i="0" u="none" strike="noStrike" kern="1200" dirty="0" err="1">
                <a:solidFill>
                  <a:schemeClr val="tx1"/>
                </a:solidFill>
                <a:effectLst/>
                <a:latin typeface="+mn-lt"/>
                <a:ea typeface="+mn-ea"/>
                <a:cs typeface="+mn-cs"/>
                <a:hlinkClick r:id="rId3"/>
              </a:rPr>
              <a:t>Ipsos</a:t>
            </a:r>
            <a:r>
              <a:rPr lang="nb-NO"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Formålet med undersøkelsen har</a:t>
            </a:r>
            <a:r>
              <a:rPr lang="nb-NO" baseline="0" dirty="0"/>
              <a:t> vært</a:t>
            </a:r>
            <a:r>
              <a:rPr lang="nb-NO" dirty="0"/>
              <a:t> å kartlegge omfang og frekvens av mobbing og trakassering i</a:t>
            </a:r>
            <a:r>
              <a:rPr lang="nb-NO" baseline="0" dirty="0"/>
              <a:t> UH-sektoren</a:t>
            </a:r>
            <a:r>
              <a:rPr lang="nb-NO" dirty="0"/>
              <a:t>, samt tilfeller av seksuell trakassering og seksuelle overgrep. Undersøkelsen ble sendt ut til 42778 ansatte ved 26 deltagende UH-institusjoner.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0" kern="1200" dirty="0">
              <a:solidFill>
                <a:schemeClr val="tx1"/>
              </a:solidFill>
              <a:effectLst/>
              <a:latin typeface="+mn-lt"/>
              <a:ea typeface="+mn-ea"/>
              <a:cs typeface="+mn-cs"/>
            </a:endParaRPr>
          </a:p>
          <a:p>
            <a:r>
              <a:rPr lang="nb-NO" sz="1200" dirty="0"/>
              <a:t>Egen</a:t>
            </a:r>
            <a:r>
              <a:rPr lang="nb-NO" sz="1200" baseline="0" dirty="0"/>
              <a:t> rapport for NTNU. Resultatene herfra er kun på NTNU-nivå. </a:t>
            </a:r>
            <a:endParaRPr lang="nb-NO" sz="1200" dirty="0"/>
          </a:p>
          <a:p>
            <a:endParaRPr lang="nb-NO" sz="1200" dirty="0"/>
          </a:p>
          <a:p>
            <a:r>
              <a:rPr lang="nb-NO" sz="1200" dirty="0"/>
              <a:t>8702 NTNU-ansatte ble invitert til å delta i kartleggingen via e-post. 3423 ansatte har svart (tilsvarer 40 %) </a:t>
            </a:r>
            <a:endParaRPr lang="nb-NO" dirty="0"/>
          </a:p>
        </p:txBody>
      </p:sp>
      <p:sp>
        <p:nvSpPr>
          <p:cNvPr id="4" name="Plassholder for lysbildenummer 3"/>
          <p:cNvSpPr>
            <a:spLocks noGrp="1"/>
          </p:cNvSpPr>
          <p:nvPr>
            <p:ph type="sldNum" sz="quarter" idx="10"/>
          </p:nvPr>
        </p:nvSpPr>
        <p:spPr/>
        <p:txBody>
          <a:bodyPr/>
          <a:lstStyle/>
          <a:p>
            <a:fld id="{A6D932E0-4D7A-4082-89E1-8328E5D3DB3F}" type="slidenum">
              <a:rPr lang="nb-NO" smtClean="0"/>
              <a:t>1</a:t>
            </a:fld>
            <a:endParaRPr lang="nb-NO"/>
          </a:p>
        </p:txBody>
      </p:sp>
    </p:spTree>
    <p:extLst>
      <p:ext uri="{BB962C8B-B14F-4D97-AF65-F5344CB8AC3E}">
        <p14:creationId xmlns:p14="http://schemas.microsoft.com/office/powerpoint/2010/main" val="588951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0" kern="1200" dirty="0">
                <a:solidFill>
                  <a:schemeClr val="tx1"/>
                </a:solidFill>
                <a:effectLst/>
                <a:latin typeface="+mn-lt"/>
                <a:ea typeface="+mn-ea"/>
                <a:cs typeface="+mn-cs"/>
              </a:rPr>
              <a:t>Støttetekst:</a:t>
            </a:r>
            <a:r>
              <a:rPr lang="nb-NO" sz="1200" b="1" i="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0" kern="1200" dirty="0">
                <a:solidFill>
                  <a:schemeClr val="tx1"/>
                </a:solidFill>
                <a:effectLst/>
                <a:latin typeface="+mn-lt"/>
                <a:ea typeface="+mn-ea"/>
                <a:cs typeface="+mn-cs"/>
              </a:rPr>
              <a:t>Tallene fra undersøkelsen er alvorlige, aller mest for de som er rammet, men de er også alvorlige for arbeidsfellesskapet.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1" baseline="0" dirty="0">
                <a:effectLst/>
              </a:rPr>
              <a:t>Det skal være trygt å gå på jobb på NTNU. Alle ansatte ved NTNU skal ha et fullt forsvarlig arbeidsmiljø</a:t>
            </a:r>
            <a:endParaRPr lang="nb-NO"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kern="1200" dirty="0">
                <a:solidFill>
                  <a:schemeClr val="tx1"/>
                </a:solidFill>
                <a:effectLst/>
                <a:latin typeface="+mn-lt"/>
                <a:ea typeface="+mn-ea"/>
                <a:cs typeface="+mn-cs"/>
              </a:rPr>
              <a:t>Sammenlignet med de </a:t>
            </a:r>
            <a:r>
              <a:rPr lang="nb-NO" sz="1200" b="0" i="0" u="sng" kern="1200" dirty="0">
                <a:solidFill>
                  <a:schemeClr val="tx1"/>
                </a:solidFill>
                <a:effectLst/>
                <a:latin typeface="+mn-lt"/>
                <a:ea typeface="+mn-ea"/>
                <a:cs typeface="+mn-cs"/>
              </a:rPr>
              <a:t>nasjonale resultatene</a:t>
            </a:r>
            <a:r>
              <a:rPr lang="nb-NO" sz="1200" b="0" i="0" kern="1200" dirty="0">
                <a:solidFill>
                  <a:schemeClr val="tx1"/>
                </a:solidFill>
                <a:effectLst/>
                <a:latin typeface="+mn-lt"/>
                <a:ea typeface="+mn-ea"/>
                <a:cs typeface="+mn-cs"/>
              </a:rPr>
              <a:t>, skiller ikke NTNU seg særlig ut</a:t>
            </a:r>
            <a:r>
              <a:rPr lang="nb-NO" sz="1200" b="0" i="0" kern="1200" baseline="0" dirty="0">
                <a:solidFill>
                  <a:schemeClr val="tx1"/>
                </a:solidFill>
                <a:effectLst/>
                <a:latin typeface="+mn-lt"/>
                <a:ea typeface="+mn-ea"/>
                <a:cs typeface="+mn-cs"/>
              </a:rPr>
              <a:t> - f</a:t>
            </a:r>
            <a:r>
              <a:rPr lang="nb-NO" sz="1200" b="0" i="0" kern="1200" dirty="0">
                <a:solidFill>
                  <a:schemeClr val="tx1"/>
                </a:solidFill>
                <a:effectLst/>
                <a:latin typeface="+mn-lt"/>
                <a:ea typeface="+mn-ea"/>
                <a:cs typeface="+mn-cs"/>
              </a:rPr>
              <a:t>unnene</a:t>
            </a:r>
            <a:r>
              <a:rPr lang="nb-NO" sz="1200" b="0" i="0" kern="1200" baseline="0" dirty="0">
                <a:solidFill>
                  <a:schemeClr val="tx1"/>
                </a:solidFill>
                <a:effectLst/>
                <a:latin typeface="+mn-lt"/>
                <a:ea typeface="+mn-ea"/>
                <a:cs typeface="+mn-cs"/>
              </a:rPr>
              <a:t> er ikke mindre alvorlige av den grunn. </a:t>
            </a:r>
            <a:endParaRPr lang="nb-NO"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MOBBING ELLER</a:t>
            </a:r>
            <a:r>
              <a:rPr lang="nb-NO" b="1" baseline="0" dirty="0"/>
              <a:t> TRAKASSERING</a:t>
            </a:r>
            <a:endParaRPr lang="nb-NO" b="1"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12% </a:t>
            </a:r>
            <a:r>
              <a:rPr lang="nb-NO" dirty="0"/>
              <a:t>oppgir at de har blitt </a:t>
            </a:r>
            <a:r>
              <a:rPr lang="nb-NO" b="1" dirty="0"/>
              <a:t>mobbet eller trakassert </a:t>
            </a:r>
            <a:r>
              <a:rPr lang="nb-NO" dirty="0"/>
              <a:t>i sitt nåværende arbeidsforhold i løpet av de 12 siste måneder. Til sammenlikning er det tilsvarende tallet i den nasjonale rapporten 13%.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indent="0">
              <a:buNone/>
            </a:pPr>
            <a:r>
              <a:rPr lang="nb-NO" b="1" dirty="0"/>
              <a:t>Spørsmålene handlet om mobbing og trakassering som kan ha funnet sted i nåværende arbeidsforhold de siste 12 måneder.  </a:t>
            </a:r>
          </a:p>
          <a:p>
            <a:pPr marL="0" indent="0">
              <a:buNone/>
            </a:pPr>
            <a:endParaRPr lang="nb-NO" b="1" dirty="0"/>
          </a:p>
          <a:p>
            <a:pPr marL="0" indent="0">
              <a:buNone/>
            </a:pPr>
            <a:r>
              <a:rPr lang="nb-NO" b="0" u="sng" dirty="0"/>
              <a:t>Definisjoner</a:t>
            </a:r>
            <a:r>
              <a:rPr lang="nb-NO" b="0" u="sng" baseline="0" dirty="0"/>
              <a:t> fra kartleggingen: </a:t>
            </a:r>
            <a:endParaRPr lang="nb-NO" u="sng" dirty="0"/>
          </a:p>
          <a:p>
            <a:r>
              <a:rPr lang="nb-NO" dirty="0"/>
              <a:t>«Det er </a:t>
            </a:r>
            <a:r>
              <a:rPr lang="nb-NO" b="1" dirty="0"/>
              <a:t>trakassering</a:t>
            </a:r>
            <a:r>
              <a:rPr lang="nb-NO" dirty="0"/>
              <a:t> når en person blir utsatt for uønskede negative handlinger, unnlatelser eller ytringer som virker eller har til formål å virke krenkende, skremmende, fiendtlige, nedverdigende eller ydmykende.  Dette kan skje verbalt, fysisk, digitalt eller sosialt.</a:t>
            </a:r>
            <a:r>
              <a:rPr lang="nb-NO" baseline="0" dirty="0"/>
              <a:t> </a:t>
            </a:r>
            <a:r>
              <a:rPr lang="nb-NO" dirty="0"/>
              <a:t>Mange kan oppleve å bli utsatt for ulike former for kritikkverdige handlinger, men for å kalle det </a:t>
            </a:r>
            <a:r>
              <a:rPr lang="nb-NO" b="1" dirty="0"/>
              <a:t>mobbing</a:t>
            </a:r>
            <a:r>
              <a:rPr lang="nb-NO" dirty="0"/>
              <a:t> må det skje gjentatte ganger og over tid.»</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SEKSUELL TRAKASSERING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t>1,8% </a:t>
            </a:r>
            <a:r>
              <a:rPr lang="nb-NO" sz="1200" dirty="0"/>
              <a:t>oppgir at de har blitt </a:t>
            </a:r>
            <a:r>
              <a:rPr lang="nb-NO" sz="1200" b="1" dirty="0"/>
              <a:t>seksuelt trakassert </a:t>
            </a:r>
            <a:r>
              <a:rPr lang="nb-NO" sz="1200" dirty="0"/>
              <a:t>i sitt nåværende arbeidsforhold på NTNU i løpet av de siste 12 måneder, sammenliknet med 1,6 % i den nasjonale rapporten.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a:p>
            <a:r>
              <a:rPr lang="nb-NO" sz="1200" b="1" dirty="0"/>
              <a:t>Stipendiater</a:t>
            </a:r>
            <a:r>
              <a:rPr lang="nb-NO" sz="1200" dirty="0"/>
              <a:t> er gruppen som relativt sett oftest svarer at de har blitt seksuelt trakassert ifølge den nasjonale rapporten «Mobbing og trakassering i universitets- og høyskolesektoren (PDF)»</a:t>
            </a:r>
            <a:r>
              <a:rPr lang="nb-NO" sz="1200" baseline="0" dirty="0"/>
              <a:t> </a:t>
            </a:r>
          </a:p>
          <a:p>
            <a:endParaRPr lang="nb-NO" sz="1200" baseline="0" dirty="0"/>
          </a:p>
          <a:p>
            <a:r>
              <a:rPr lang="nb-NO" sz="1200" b="0" baseline="0" dirty="0"/>
              <a:t>Seksuell trakassering er definert slik i kartleggingen: </a:t>
            </a:r>
            <a:endParaRPr lang="nb-NO" b="0" dirty="0"/>
          </a:p>
          <a:p>
            <a:r>
              <a:rPr lang="nb-NO" dirty="0"/>
              <a:t>«Det er </a:t>
            </a:r>
            <a:r>
              <a:rPr lang="nb-NO" b="1" dirty="0"/>
              <a:t>seksuell trakassering</a:t>
            </a:r>
            <a:r>
              <a:rPr lang="nb-NO" dirty="0"/>
              <a:t> når en person blir utsatt for uønsket seksuell oppmerksomhet som oppleves å være krenkende, skremmende, fiendtlig, nedverdigende, ydmykende eller plagsom.»</a:t>
            </a:r>
          </a:p>
          <a:p>
            <a:endParaRPr lang="nb-NO" dirty="0"/>
          </a:p>
          <a:p>
            <a:r>
              <a:rPr lang="nb-NO" b="1" dirty="0"/>
              <a:t>SEKSUELLE OVERGREP</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t>4 ansatte </a:t>
            </a:r>
            <a:r>
              <a:rPr lang="nb-NO" sz="1200" dirty="0"/>
              <a:t>ved NTNU opplyser at de har opplevd seksuelle overgrep. </a:t>
            </a:r>
            <a:r>
              <a:rPr lang="nb-NO" sz="1200" b="1" dirty="0"/>
              <a:t>Dette</a:t>
            </a:r>
            <a:r>
              <a:rPr lang="nb-NO" sz="1200" b="1" baseline="0" dirty="0"/>
              <a:t> er 4 for mye. </a:t>
            </a:r>
            <a:r>
              <a:rPr lang="nb-NO" sz="1200" b="0" i="0" kern="1200" dirty="0">
                <a:solidFill>
                  <a:schemeClr val="tx1"/>
                </a:solidFill>
                <a:effectLst/>
                <a:latin typeface="+mn-lt"/>
                <a:ea typeface="+mn-ea"/>
                <a:cs typeface="+mn-cs"/>
              </a:rPr>
              <a:t>9 ansatte svarer at de </a:t>
            </a:r>
            <a:r>
              <a:rPr lang="nb-NO" sz="1200" b="0" i="1" kern="1200" dirty="0">
                <a:solidFill>
                  <a:schemeClr val="tx1"/>
                </a:solidFill>
                <a:effectLst/>
                <a:latin typeface="+mn-lt"/>
                <a:ea typeface="+mn-ea"/>
                <a:cs typeface="+mn-cs"/>
              </a:rPr>
              <a:t>ikke vet </a:t>
            </a:r>
            <a:r>
              <a:rPr lang="nb-NO" sz="1200" b="0" i="0" kern="1200" dirty="0">
                <a:solidFill>
                  <a:schemeClr val="tx1"/>
                </a:solidFill>
                <a:effectLst/>
                <a:latin typeface="+mn-lt"/>
                <a:ea typeface="+mn-ea"/>
                <a:cs typeface="+mn-cs"/>
              </a:rPr>
              <a:t>eller er </a:t>
            </a:r>
            <a:r>
              <a:rPr lang="nb-NO" sz="1200" b="0" i="1" kern="1200" dirty="0">
                <a:solidFill>
                  <a:schemeClr val="tx1"/>
                </a:solidFill>
                <a:effectLst/>
                <a:latin typeface="+mn-lt"/>
                <a:ea typeface="+mn-ea"/>
                <a:cs typeface="+mn-cs"/>
              </a:rPr>
              <a:t>usikre</a:t>
            </a:r>
            <a:r>
              <a:rPr lang="nb-NO" sz="1200" b="0" i="0" kern="1200" dirty="0">
                <a:solidFill>
                  <a:schemeClr val="tx1"/>
                </a:solidFill>
                <a:effectLst/>
                <a:latin typeface="+mn-lt"/>
                <a:ea typeface="+mn-ea"/>
                <a:cs typeface="+mn-cs"/>
              </a:rPr>
              <a:t> på om deres</a:t>
            </a:r>
            <a:r>
              <a:rPr lang="nb-NO" sz="1200" b="0" i="0" kern="1200" baseline="0" dirty="0">
                <a:solidFill>
                  <a:schemeClr val="tx1"/>
                </a:solidFill>
                <a:effectLst/>
                <a:latin typeface="+mn-lt"/>
                <a:ea typeface="+mn-ea"/>
                <a:cs typeface="+mn-cs"/>
              </a:rPr>
              <a:t> opplevelse det samme.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kern="1200" dirty="0">
                <a:solidFill>
                  <a:schemeClr val="tx1"/>
                </a:solidFill>
                <a:effectLst/>
                <a:latin typeface="+mn-lt"/>
                <a:ea typeface="+mn-ea"/>
                <a:cs typeface="+mn-cs"/>
              </a:rPr>
              <a:t>Dette er svært alvorlig og skal ikke skje. Det er viktig å understreke at de som har opplevd straffbare handlinger bør melde dette til politiet. Dersom man i første omgang har behov for en uformell og uforpliktende samtale om hendelser kan man kontakte </a:t>
            </a:r>
            <a:r>
              <a:rPr lang="nb-NO" sz="1200" b="0" i="0" u="none" strike="noStrike" kern="1200" dirty="0">
                <a:solidFill>
                  <a:schemeClr val="tx1"/>
                </a:solidFill>
                <a:effectLst/>
                <a:latin typeface="+mn-lt"/>
                <a:ea typeface="+mn-ea"/>
                <a:cs typeface="+mn-cs"/>
                <a:hlinkClick r:id="rId3"/>
              </a:rPr>
              <a:t>bedriftshelsetjenesten</a:t>
            </a:r>
            <a:r>
              <a:rPr lang="nb-NO"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0" kern="1200" baseline="0" dirty="0">
              <a:solidFill>
                <a:schemeClr val="tx1"/>
              </a:solidFill>
              <a:effectLst/>
              <a:latin typeface="+mn-lt"/>
              <a:ea typeface="+mn-ea"/>
              <a:cs typeface="+mn-cs"/>
            </a:endParaRPr>
          </a:p>
          <a:p>
            <a:r>
              <a:rPr lang="nb-NO" sz="1200" b="1" i="0" kern="1200" dirty="0">
                <a:solidFill>
                  <a:schemeClr val="tx1"/>
                </a:solidFill>
                <a:effectLst/>
                <a:latin typeface="+mn-lt"/>
                <a:ea typeface="+mn-ea"/>
                <a:cs typeface="+mn-cs"/>
              </a:rPr>
              <a:t>Spørsmålet om seksuelle overgrep har blitt formulert på følgende måte:</a:t>
            </a:r>
          </a:p>
          <a:p>
            <a:r>
              <a:rPr lang="nb-NO" sz="1200" b="0" i="0" kern="1200" dirty="0">
                <a:solidFill>
                  <a:schemeClr val="tx1"/>
                </a:solidFill>
                <a:effectLst/>
                <a:latin typeface="+mn-lt"/>
                <a:ea typeface="+mn-ea"/>
                <a:cs typeface="+mn-cs"/>
              </a:rPr>
              <a:t>«Har du i løpet av de siste 12 månedene, i ditt nåværende arbeidsforhold, opplevd at noen har skaffet seg seksuell omgang med deg ved bruk av vold, eller har du følt deg tvunget, truet eller presset til seksuell omgang?»</a:t>
            </a:r>
          </a:p>
          <a:p>
            <a:r>
              <a:rPr lang="nb-NO" sz="1200" b="0" i="0" kern="1200" dirty="0">
                <a:solidFill>
                  <a:schemeClr val="tx1"/>
                </a:solidFill>
                <a:effectLst/>
                <a:latin typeface="+mn-lt"/>
                <a:ea typeface="+mn-ea"/>
                <a:cs typeface="+mn-cs"/>
              </a:rPr>
              <a:t>Ordlyden i spørsmålet ligner straffelovens paragraf 291 a-c og som i loven refereres til som voldtekt. </a:t>
            </a:r>
          </a:p>
          <a:p>
            <a:endParaRPr lang="nb-NO"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VARSLING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t>4 av 10</a:t>
            </a:r>
            <a:r>
              <a:rPr lang="nb-NO" sz="1200" dirty="0"/>
              <a:t> vet ikke hvor de finner </a:t>
            </a:r>
            <a:r>
              <a:rPr lang="nb-NO" sz="1200" b="1" dirty="0"/>
              <a:t>varslings-/ si ifra-systemet </a:t>
            </a:r>
            <a:r>
              <a:rPr lang="nb-NO" sz="1200" dirty="0"/>
              <a:t>på NTNU. Relativt få sier i fra om kritikkverdige forhold.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r>
              <a:rPr lang="nb-NO" b="1" dirty="0"/>
              <a:t>Hvor mange sier ifra? </a:t>
            </a:r>
          </a:p>
          <a:p>
            <a:pPr marL="171450" indent="-171450">
              <a:buFont typeface="Arial" panose="020B0604020202020204" pitchFamily="34" charset="0"/>
              <a:buChar char="•"/>
            </a:pPr>
            <a:r>
              <a:rPr lang="nb-NO" sz="1200" dirty="0"/>
              <a:t>2 av 5 av de som har blitt mobbet eller trakassert har meldt fra om kritikkverdige forhold som har berørt </a:t>
            </a:r>
            <a:r>
              <a:rPr lang="nb-NO" sz="1200" b="1" dirty="0"/>
              <a:t>dem selv </a:t>
            </a:r>
            <a:r>
              <a:rPr lang="nb-NO" sz="1200" dirty="0"/>
              <a:t>i sitt nåværende arbeidsforhold, de siste 12 måneder. </a:t>
            </a:r>
          </a:p>
          <a:p>
            <a:pPr marL="171450" indent="-171450">
              <a:buFont typeface="Arial" panose="020B0604020202020204" pitchFamily="34" charset="0"/>
              <a:buChar char="•"/>
            </a:pPr>
            <a:r>
              <a:rPr lang="nb-NO" sz="1200" dirty="0"/>
              <a:t>1 av 4 av de som har blitt mobbet eller trakassert har meldt fra om kritikkverdige forhold som har berørt </a:t>
            </a:r>
            <a:r>
              <a:rPr lang="nb-NO" sz="1200" b="1" dirty="0"/>
              <a:t>andre</a:t>
            </a:r>
            <a:r>
              <a:rPr lang="nb-NO" sz="1200" dirty="0"/>
              <a:t> enn dem selv</a:t>
            </a:r>
            <a:endParaRPr lang="nb-NO"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 </a:t>
            </a:r>
          </a:p>
          <a:p>
            <a:pPr marL="0" indent="0">
              <a:buNone/>
            </a:pPr>
            <a:r>
              <a:rPr lang="nb-NO" b="1" dirty="0"/>
              <a:t>Spørsmålene handler om mobbing og trakassering som kan ha funnet sted i ditt nåværende arbeidsforhold de siste 12 måneder.  </a:t>
            </a:r>
            <a:r>
              <a:rPr lang="nb-NO" dirty="0"/>
              <a:t> </a:t>
            </a:r>
          </a:p>
          <a:p>
            <a:r>
              <a:rPr lang="nb-NO" dirty="0"/>
              <a:t>Det er trakassering når en person blir utsatt for uønskede negative handlinger, unnlatelser eller ytringer som virker eller har til formål å virke krenkende, skremmende, fiendtlige, nedverdigende eller ydmykende.  Dette kan skje verbalt, fysisk, digitalt eller sosialt. </a:t>
            </a:r>
          </a:p>
          <a:p>
            <a:r>
              <a:rPr lang="nb-NO" dirty="0"/>
              <a:t>Mange kan oppleve å bli utsatt for ulike former for kritikkverdige handlinger, men for å kalle det </a:t>
            </a:r>
            <a:r>
              <a:rPr lang="nb-NO" b="1" dirty="0"/>
              <a:t>mobbing</a:t>
            </a:r>
            <a:r>
              <a:rPr lang="nb-NO" dirty="0"/>
              <a:t> må det skje gjentatte ganger og over tid.</a:t>
            </a:r>
          </a:p>
          <a:p>
            <a:endParaRPr lang="nb-NO" dirty="0"/>
          </a:p>
          <a:p>
            <a:pPr marL="171450" indent="-171450">
              <a:buFont typeface="Arial" panose="020B0604020202020204" pitchFamily="34" charset="0"/>
              <a:buChar char="•"/>
            </a:pPr>
            <a:endParaRPr lang="nb-NO" sz="1200" dirty="0"/>
          </a:p>
          <a:p>
            <a:pPr marL="171450" indent="-171450">
              <a:buFont typeface="Arial" panose="020B0604020202020204" pitchFamily="34" charset="0"/>
              <a:buChar char="•"/>
            </a:pPr>
            <a:endParaRPr lang="nb-NO" sz="1200" dirty="0"/>
          </a:p>
          <a:p>
            <a:endParaRPr lang="nb-NO" dirty="0"/>
          </a:p>
          <a:p>
            <a:endParaRPr lang="nb-NO" dirty="0"/>
          </a:p>
        </p:txBody>
      </p:sp>
      <p:sp>
        <p:nvSpPr>
          <p:cNvPr id="4" name="Plassholder for lysbildenummer 3"/>
          <p:cNvSpPr>
            <a:spLocks noGrp="1"/>
          </p:cNvSpPr>
          <p:nvPr>
            <p:ph type="sldNum" sz="quarter" idx="10"/>
          </p:nvPr>
        </p:nvSpPr>
        <p:spPr/>
        <p:txBody>
          <a:bodyPr/>
          <a:lstStyle/>
          <a:p>
            <a:fld id="{A6D932E0-4D7A-4082-89E1-8328E5D3DB3F}" type="slidenum">
              <a:rPr lang="nb-NO" smtClean="0"/>
              <a:t>2</a:t>
            </a:fld>
            <a:endParaRPr lang="nb-NO"/>
          </a:p>
        </p:txBody>
      </p:sp>
    </p:spTree>
    <p:extLst>
      <p:ext uri="{BB962C8B-B14F-4D97-AF65-F5344CB8AC3E}">
        <p14:creationId xmlns:p14="http://schemas.microsoft.com/office/powerpoint/2010/main" val="2528914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baseline="0" dirty="0">
                <a:effectLst/>
              </a:rPr>
              <a:t>Støttetekst: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0" baseline="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0" baseline="0" dirty="0">
                <a:effectLst/>
              </a:rPr>
              <a:t>Ettersom kartleggingen er </a:t>
            </a:r>
            <a:r>
              <a:rPr lang="nb-NO" b="1" baseline="0" dirty="0">
                <a:effectLst/>
              </a:rPr>
              <a:t>anonym</a:t>
            </a:r>
            <a:r>
              <a:rPr lang="nb-NO" b="0" baseline="0" dirty="0">
                <a:effectLst/>
              </a:rPr>
              <a:t> er det ikke mulig å følge opp konkrete enkeltsaker. Derfor er det viktig at ansatte sier i fra dersom de selv har opplevd noe, eller dersom de har observert uakseptabel atferd. </a:t>
            </a:r>
          </a:p>
          <a:p>
            <a:endParaRPr lang="nb-NO" b="0" dirty="0">
              <a:effectLst/>
            </a:endParaRPr>
          </a:p>
          <a:p>
            <a:r>
              <a:rPr lang="nb-NO" b="0" dirty="0">
                <a:effectLst/>
              </a:rPr>
              <a:t>Ønsker du en uformell og konfidensiell samtale, kan du ta kontakt med, </a:t>
            </a:r>
            <a:r>
              <a:rPr lang="nb-NO" b="0" dirty="0">
                <a:effectLst/>
                <a:hlinkClick r:id="rId3"/>
              </a:rPr>
              <a:t>bedriftshelsetjenesten</a:t>
            </a:r>
            <a:r>
              <a:rPr lang="nb-NO" b="0" dirty="0">
                <a:effectLst/>
              </a:rPr>
              <a:t>, </a:t>
            </a:r>
            <a:r>
              <a:rPr lang="nb-NO" b="0" dirty="0">
                <a:effectLst/>
                <a:hlinkClick r:id="rId4"/>
              </a:rPr>
              <a:t>tillitsvalgte</a:t>
            </a:r>
            <a:r>
              <a:rPr lang="nb-NO" b="0" dirty="0">
                <a:effectLst/>
              </a:rPr>
              <a:t> eller </a:t>
            </a:r>
            <a:r>
              <a:rPr lang="nb-NO" b="0" dirty="0">
                <a:effectLst/>
                <a:hlinkClick r:id="rId5"/>
              </a:rPr>
              <a:t>arbeidstilsynet</a:t>
            </a:r>
            <a:r>
              <a:rPr lang="nb-NO" b="0" dirty="0">
                <a:effectLst/>
              </a:rPr>
              <a:t>. </a:t>
            </a:r>
          </a:p>
          <a:p>
            <a:endParaRPr lang="nb-NO" b="0" dirty="0">
              <a:effectLst/>
            </a:endParaRPr>
          </a:p>
          <a:p>
            <a:endParaRPr lang="nb-NO" b="0" dirty="0">
              <a:effectLst/>
            </a:endParaRPr>
          </a:p>
          <a:p>
            <a:pPr fontAlgn="base"/>
            <a:r>
              <a:rPr lang="nb-NO" sz="1200" b="1" i="0" kern="1200" dirty="0">
                <a:solidFill>
                  <a:schemeClr val="tx1"/>
                </a:solidFill>
                <a:effectLst/>
                <a:latin typeface="+mn-lt"/>
                <a:ea typeface="+mn-ea"/>
                <a:cs typeface="+mn-cs"/>
              </a:rPr>
              <a:t>§ 2-3. Arbeidstakers medvirkningsplikt</a:t>
            </a:r>
            <a:r>
              <a:rPr lang="nb-NO" sz="1200" b="0" i="0" kern="1200" dirty="0">
                <a:solidFill>
                  <a:schemeClr val="tx1"/>
                </a:solidFill>
                <a:effectLst/>
                <a:latin typeface="+mn-lt"/>
                <a:ea typeface="+mn-ea"/>
                <a:cs typeface="+mn-cs"/>
              </a:rPr>
              <a:t/>
            </a:r>
            <a:br>
              <a:rPr lang="nb-NO" sz="1200" b="0" i="0" kern="1200" dirty="0">
                <a:solidFill>
                  <a:schemeClr val="tx1"/>
                </a:solidFill>
                <a:effectLst/>
                <a:latin typeface="+mn-lt"/>
                <a:ea typeface="+mn-ea"/>
                <a:cs typeface="+mn-cs"/>
              </a:rPr>
            </a:br>
            <a:r>
              <a:rPr lang="nb-NO" sz="1200" b="0" i="0" kern="1200" dirty="0">
                <a:solidFill>
                  <a:schemeClr val="tx1"/>
                </a:solidFill>
                <a:effectLst/>
                <a:latin typeface="+mn-lt"/>
                <a:ea typeface="+mn-ea"/>
                <a:cs typeface="+mn-cs"/>
              </a:rPr>
              <a:t>(2) Arbeidstaker skal:</a:t>
            </a:r>
          </a:p>
          <a:p>
            <a:r>
              <a:rPr lang="nb-NO" sz="1200" b="0" i="0" kern="1200" dirty="0">
                <a:solidFill>
                  <a:schemeClr val="tx1"/>
                </a:solidFill>
                <a:effectLst/>
                <a:latin typeface="+mn-lt"/>
                <a:ea typeface="+mn-ea"/>
                <a:cs typeface="+mn-cs"/>
              </a:rPr>
              <a:t>d) sørge for at arbeidsgiver eller verneombudet blir underrettet så snart arbeidstaker blir kjent med at det forekommer </a:t>
            </a:r>
            <a:r>
              <a:rPr lang="nb-NO" sz="1200" b="1" i="0" kern="1200" dirty="0">
                <a:solidFill>
                  <a:schemeClr val="tx1"/>
                </a:solidFill>
                <a:effectLst/>
                <a:latin typeface="+mn-lt"/>
                <a:ea typeface="+mn-ea"/>
                <a:cs typeface="+mn-cs"/>
              </a:rPr>
              <a:t>trakassering</a:t>
            </a:r>
            <a:r>
              <a:rPr lang="nb-NO" sz="1200" b="0" i="0" kern="1200" dirty="0">
                <a:solidFill>
                  <a:schemeClr val="tx1"/>
                </a:solidFill>
                <a:effectLst/>
                <a:latin typeface="+mn-lt"/>
                <a:ea typeface="+mn-ea"/>
                <a:cs typeface="+mn-cs"/>
              </a:rPr>
              <a:t> eller </a:t>
            </a:r>
            <a:r>
              <a:rPr lang="nb-NO" sz="1200" b="1" i="0" kern="1200" dirty="0">
                <a:solidFill>
                  <a:schemeClr val="tx1"/>
                </a:solidFill>
                <a:effectLst/>
                <a:latin typeface="+mn-lt"/>
                <a:ea typeface="+mn-ea"/>
                <a:cs typeface="+mn-cs"/>
              </a:rPr>
              <a:t>diskriminering</a:t>
            </a:r>
            <a:r>
              <a:rPr lang="nb-NO" sz="1200" b="0" i="0" kern="1200" dirty="0">
                <a:solidFill>
                  <a:schemeClr val="tx1"/>
                </a:solidFill>
                <a:effectLst/>
                <a:latin typeface="+mn-lt"/>
                <a:ea typeface="+mn-ea"/>
                <a:cs typeface="+mn-cs"/>
              </a:rPr>
              <a:t> på arbeidsplassen,</a:t>
            </a:r>
            <a:endParaRPr lang="nb-NO" dirty="0"/>
          </a:p>
        </p:txBody>
      </p:sp>
      <p:sp>
        <p:nvSpPr>
          <p:cNvPr id="4" name="Plassholder for lysbildenummer 3"/>
          <p:cNvSpPr>
            <a:spLocks noGrp="1"/>
          </p:cNvSpPr>
          <p:nvPr>
            <p:ph type="sldNum" sz="quarter" idx="10"/>
          </p:nvPr>
        </p:nvSpPr>
        <p:spPr/>
        <p:txBody>
          <a:bodyPr/>
          <a:lstStyle/>
          <a:p>
            <a:fld id="{A6D932E0-4D7A-4082-89E1-8328E5D3DB3F}" type="slidenum">
              <a:rPr lang="nb-NO" smtClean="0"/>
              <a:t>3</a:t>
            </a:fld>
            <a:endParaRPr lang="nb-NO"/>
          </a:p>
        </p:txBody>
      </p:sp>
    </p:spTree>
    <p:extLst>
      <p:ext uri="{BB962C8B-B14F-4D97-AF65-F5344CB8AC3E}">
        <p14:creationId xmlns:p14="http://schemas.microsoft.com/office/powerpoint/2010/main" val="2536356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u="sng" baseline="0" dirty="0"/>
              <a:t>Ledere skal understreke følgende: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Oppfordre dine ansatte på det sterkeste at de skal melde fra til deg</a:t>
            </a:r>
            <a:r>
              <a:rPr lang="nb-NO" baseline="0" dirty="0"/>
              <a:t>/nærmeste leder evt. leder på nivå over dersom de opplever eller observerer mobbing, trakassering eller seksuell trakassering. </a:t>
            </a:r>
          </a:p>
          <a:p>
            <a:pPr marL="171450" indent="-171450">
              <a:buFont typeface="Arial" panose="020B0604020202020204" pitchFamily="34" charset="0"/>
              <a:buChar char="•"/>
            </a:pPr>
            <a:r>
              <a:rPr lang="nb-NO" baseline="0" dirty="0"/>
              <a:t>Alle skal de bli møtt med respekt, og tatt på alvor, dersom de kommer til deg/leder med en sak</a:t>
            </a:r>
          </a:p>
          <a:p>
            <a:pPr marL="171450" indent="-171450">
              <a:buFont typeface="Arial" panose="020B0604020202020204" pitchFamily="34" charset="0"/>
              <a:buChar char="•"/>
            </a:pPr>
            <a:r>
              <a:rPr lang="nb-NO" dirty="0"/>
              <a:t>Saken skal behandles konfidensielt, og tas tak i med en gang.</a:t>
            </a:r>
            <a:endParaRPr lang="nb-NO" baseline="0" dirty="0"/>
          </a:p>
          <a:p>
            <a:pPr marL="171450" indent="-171450">
              <a:buFont typeface="Arial" panose="020B0604020202020204" pitchFamily="34" charset="0"/>
              <a:buChar char="•"/>
            </a:pPr>
            <a:endParaRPr lang="nb-NO" b="1" baseline="0" dirty="0"/>
          </a:p>
          <a:p>
            <a:pPr marL="0" indent="0">
              <a:buFont typeface="Arial" panose="020B0604020202020204" pitchFamily="34" charset="0"/>
              <a:buNone/>
            </a:pPr>
            <a:r>
              <a:rPr lang="nb-NO" b="1" baseline="0" dirty="0"/>
              <a:t>HR- og HMS-sjef </a:t>
            </a:r>
            <a:r>
              <a:rPr lang="nb-NO" baseline="0" dirty="0"/>
              <a:t>varsles i noen </a:t>
            </a:r>
            <a:r>
              <a:rPr lang="nb-NO" b="0" baseline="0" dirty="0"/>
              <a:t>unntakstilfeller </a:t>
            </a:r>
            <a:r>
              <a:rPr lang="nb-NO" b="0" baseline="0" dirty="0">
                <a:solidFill>
                  <a:srgbClr val="FF0000"/>
                </a:solidFill>
              </a:rPr>
              <a:t>(</a:t>
            </a:r>
            <a:r>
              <a:rPr lang="nb-NO" b="0" baseline="0" dirty="0">
                <a:solidFill>
                  <a:srgbClr val="C00000"/>
                </a:solidFill>
              </a:rPr>
              <a:t>For eksempel: dersom man ikke har tillit til leder over i linja, eller det er spesielle hensyns som må tas med tanke på anonymitet, eventuelt frykt for gjengjeldelse)</a:t>
            </a:r>
          </a:p>
          <a:p>
            <a:endParaRPr lang="nb-NO" baseline="0" dirty="0"/>
          </a:p>
          <a:p>
            <a:r>
              <a:rPr lang="nb-NO" sz="1200" b="1" i="0" kern="1200" dirty="0">
                <a:solidFill>
                  <a:schemeClr val="tx1"/>
                </a:solidFill>
                <a:effectLst/>
                <a:latin typeface="+mn-lt"/>
                <a:ea typeface="+mn-ea"/>
                <a:cs typeface="+mn-cs"/>
              </a:rPr>
              <a:t>Arbeidsgiver, leder, verneombud</a:t>
            </a:r>
            <a:r>
              <a:rPr lang="nb-NO" sz="1200" b="0" i="0" kern="1200" dirty="0">
                <a:solidFill>
                  <a:schemeClr val="tx1"/>
                </a:solidFill>
                <a:effectLst/>
                <a:latin typeface="+mn-lt"/>
                <a:ea typeface="+mn-ea"/>
                <a:cs typeface="+mn-cs"/>
              </a:rPr>
              <a:t>. Hvis du sier ifra til arbeidsgiver (nærmeste leder, annen leder, HR- og HMS-sjef) eller verneombud må de ta saken videre. De har handlingsplikt på ulik måte etter arbeidsmiljøloven. Når arbeidsgiver blir kjent med saken, utløses en handlingsplikt og nærmeste leder får ansvar for å håndtere saken formelt. </a:t>
            </a:r>
          </a:p>
          <a:p>
            <a:r>
              <a:rPr lang="nb-NO" sz="1200" b="1" i="0" kern="1200" dirty="0">
                <a:solidFill>
                  <a:schemeClr val="tx1"/>
                </a:solidFill>
                <a:effectLst/>
                <a:latin typeface="+mn-lt"/>
                <a:ea typeface="+mn-ea"/>
                <a:cs typeface="+mn-cs"/>
              </a:rPr>
              <a:t>Merk at Verneombud (i motsetning til tillitsvalgte) har plikt til å underrette arbeidsgiver etter lovbestemt medvirkningsplikt dersom de blir kjent med slike saker. </a:t>
            </a:r>
          </a:p>
          <a:p>
            <a:endParaRPr lang="nb-NO" sz="1200" b="1" i="0" kern="1200" dirty="0">
              <a:solidFill>
                <a:schemeClr val="tx1"/>
              </a:solidFill>
              <a:effectLst/>
              <a:latin typeface="+mn-lt"/>
              <a:ea typeface="+mn-ea"/>
              <a:cs typeface="+mn-cs"/>
            </a:endParaRPr>
          </a:p>
          <a:p>
            <a:endParaRPr lang="nb-NO"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0" u="sng" kern="1200" dirty="0">
                <a:solidFill>
                  <a:schemeClr val="tx1"/>
                </a:solidFill>
                <a:effectLst/>
                <a:latin typeface="+mn-lt"/>
                <a:ea typeface="+mn-ea"/>
                <a:cs typeface="+mn-cs"/>
              </a:rPr>
              <a:t>Det er VIKTIG å understreke at de som har opplevd straffbare handlinger bør melde dette til POLITIET.</a:t>
            </a:r>
            <a:endParaRPr lang="nb-NO" sz="1200" b="1" i="0" kern="1200" dirty="0">
              <a:solidFill>
                <a:schemeClr val="tx1"/>
              </a:solidFill>
              <a:effectLst/>
              <a:latin typeface="+mn-lt"/>
              <a:ea typeface="+mn-ea"/>
              <a:cs typeface="+mn-cs"/>
            </a:endParaRPr>
          </a:p>
          <a:p>
            <a:endParaRPr lang="nb-NO" sz="1200" b="0" i="0" kern="1200" dirty="0">
              <a:solidFill>
                <a:schemeClr val="tx1"/>
              </a:solidFill>
              <a:effectLst/>
              <a:latin typeface="+mn-lt"/>
              <a:ea typeface="+mn-ea"/>
              <a:cs typeface="+mn-cs"/>
            </a:endParaRPr>
          </a:p>
          <a:p>
            <a:r>
              <a:rPr lang="nb-NO" sz="1200" b="1" i="0" kern="1200" dirty="0">
                <a:solidFill>
                  <a:schemeClr val="tx1"/>
                </a:solidFill>
                <a:effectLst/>
                <a:latin typeface="+mn-lt"/>
                <a:ea typeface="+mn-ea"/>
                <a:cs typeface="+mn-cs"/>
              </a:rPr>
              <a:t>Å</a:t>
            </a:r>
            <a:r>
              <a:rPr lang="nb-NO" sz="1200" b="1" i="0" kern="1200" baseline="0" dirty="0">
                <a:solidFill>
                  <a:schemeClr val="tx1"/>
                </a:solidFill>
                <a:effectLst/>
                <a:latin typeface="+mn-lt"/>
                <a:ea typeface="+mn-ea"/>
                <a:cs typeface="+mn-cs"/>
              </a:rPr>
              <a:t> ta det med «den det gjelder»</a:t>
            </a:r>
            <a:endParaRPr lang="nb-NO" b="1" dirty="0"/>
          </a:p>
          <a:p>
            <a:r>
              <a:rPr lang="nb-NO" dirty="0"/>
              <a:t>Noen ganger kan det være</a:t>
            </a:r>
            <a:r>
              <a:rPr lang="nb-NO" baseline="0" dirty="0"/>
              <a:t> klokt å si fra til den det gjelder, slik at saken løses raskt og på lavest mulig nivå. Her må ansatte selv gjøre en vurdering i forhold til alvorlighetsgrad og sakens natur. </a:t>
            </a:r>
            <a:r>
              <a:rPr lang="nb-NO" dirty="0"/>
              <a:t>Merk at arbeidsgiver/NTNU ikke forventer at du skal håndtere </a:t>
            </a:r>
            <a:r>
              <a:rPr lang="nb-NO" baseline="0" dirty="0"/>
              <a:t>slikt</a:t>
            </a:r>
            <a:r>
              <a:rPr lang="nb-NO" dirty="0"/>
              <a:t> selv. </a:t>
            </a:r>
          </a:p>
          <a:p>
            <a:endParaRPr lang="nb-NO" dirty="0"/>
          </a:p>
          <a:p>
            <a:endParaRPr lang="nb-NO" dirty="0"/>
          </a:p>
        </p:txBody>
      </p:sp>
      <p:sp>
        <p:nvSpPr>
          <p:cNvPr id="4" name="Plassholder for lysbildenummer 3"/>
          <p:cNvSpPr>
            <a:spLocks noGrp="1"/>
          </p:cNvSpPr>
          <p:nvPr>
            <p:ph type="sldNum" sz="quarter" idx="10"/>
          </p:nvPr>
        </p:nvSpPr>
        <p:spPr/>
        <p:txBody>
          <a:bodyPr/>
          <a:lstStyle/>
          <a:p>
            <a:fld id="{A6D932E0-4D7A-4082-89E1-8328E5D3DB3F}" type="slidenum">
              <a:rPr lang="nb-NO" smtClean="0"/>
              <a:t>4</a:t>
            </a:fld>
            <a:endParaRPr lang="nb-NO"/>
          </a:p>
        </p:txBody>
      </p:sp>
    </p:spTree>
    <p:extLst>
      <p:ext uri="{BB962C8B-B14F-4D97-AF65-F5344CB8AC3E}">
        <p14:creationId xmlns:p14="http://schemas.microsoft.com/office/powerpoint/2010/main" val="3411724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Støttetekst:</a:t>
            </a:r>
            <a:r>
              <a:rPr lang="nb-NO" b="1" baseline="0" dirty="0"/>
              <a:t> </a:t>
            </a:r>
          </a:p>
          <a:p>
            <a:endParaRPr lang="nb-NO" b="1" dirty="0"/>
          </a:p>
          <a:p>
            <a:r>
              <a:rPr lang="nb-NO" dirty="0"/>
              <a:t>Det kan være vanskelig å vite hvordan man skal gå fram dersom man har opplevd noe uakseptabelt på jobben. </a:t>
            </a:r>
          </a:p>
          <a:p>
            <a:endParaRPr lang="nb-NO" dirty="0"/>
          </a:p>
          <a:p>
            <a:r>
              <a:rPr lang="nb-NO" sz="1200" b="0" i="0" kern="1200" dirty="0">
                <a:solidFill>
                  <a:schemeClr val="tx1"/>
                </a:solidFill>
                <a:effectLst/>
                <a:latin typeface="+mn-lt"/>
                <a:ea typeface="+mn-ea"/>
                <a:cs typeface="+mn-cs"/>
              </a:rPr>
              <a:t>Her finner du informasjon om hvordan du kan gå fram hvis du opplever uakseptabel adferd som for eksempel mobbing, seksuell trakassering, diskriminering og andre kritikkverdige forhold. Siden er for ansatte og studenter.</a:t>
            </a:r>
          </a:p>
          <a:p>
            <a:endParaRPr lang="nb-NO" sz="1200" b="0" i="0" kern="1200" dirty="0">
              <a:solidFill>
                <a:schemeClr val="tx1"/>
              </a:solidFill>
              <a:effectLst/>
              <a:latin typeface="+mn-lt"/>
              <a:ea typeface="+mn-ea"/>
              <a:cs typeface="+mn-cs"/>
            </a:endParaRPr>
          </a:p>
          <a:p>
            <a:r>
              <a:rPr lang="nb-NO" sz="1200" b="0" i="0" kern="1200" dirty="0">
                <a:solidFill>
                  <a:schemeClr val="tx1"/>
                </a:solidFill>
                <a:effectLst/>
                <a:latin typeface="+mn-lt"/>
                <a:ea typeface="+mn-ea"/>
                <a:cs typeface="+mn-cs"/>
              </a:rPr>
              <a:t>Du finner</a:t>
            </a:r>
            <a:r>
              <a:rPr lang="nb-NO" sz="1200" b="0" i="0" kern="1200" baseline="0" dirty="0">
                <a:solidFill>
                  <a:schemeClr val="tx1"/>
                </a:solidFill>
                <a:effectLst/>
                <a:latin typeface="+mn-lt"/>
                <a:ea typeface="+mn-ea"/>
                <a:cs typeface="+mn-cs"/>
              </a:rPr>
              <a:t> siden om du for eksempel skriver «mobbing» i søkefeltet. </a:t>
            </a:r>
          </a:p>
          <a:p>
            <a:endParaRPr lang="nb-NO" sz="1200" b="0" i="0" kern="1200" baseline="0" dirty="0">
              <a:solidFill>
                <a:schemeClr val="tx1"/>
              </a:solidFill>
              <a:effectLst/>
              <a:latin typeface="+mn-lt"/>
              <a:ea typeface="+mn-ea"/>
              <a:cs typeface="+mn-cs"/>
            </a:endParaRPr>
          </a:p>
          <a:p>
            <a:r>
              <a:rPr lang="nb-NO" sz="1200" b="0" i="0" kern="1200" baseline="0" dirty="0">
                <a:solidFill>
                  <a:schemeClr val="tx1"/>
                </a:solidFill>
                <a:effectLst/>
                <a:latin typeface="+mn-lt"/>
                <a:ea typeface="+mn-ea"/>
                <a:cs typeface="+mn-cs"/>
              </a:rPr>
              <a:t>Lenke: </a:t>
            </a:r>
            <a:r>
              <a:rPr lang="nb-NO" dirty="0">
                <a:hlinkClick r:id="rId3"/>
              </a:rPr>
              <a:t>https://innsida.ntnu.no/wiki/-/wiki/Norsk/Uakseptabel+adferd+-+mobbing+og+konflikter</a:t>
            </a:r>
            <a:endParaRPr lang="nb-NO" dirty="0"/>
          </a:p>
          <a:p>
            <a:endParaRPr lang="nb-NO" dirty="0"/>
          </a:p>
          <a:p>
            <a:r>
              <a:rPr lang="nb-NO" dirty="0"/>
              <a:t>Nederst på siden finner du også lenker til andre</a:t>
            </a:r>
            <a:r>
              <a:rPr lang="nb-NO" baseline="0" dirty="0"/>
              <a:t> aktuelle sider, samt nyttig kontaktinfo. </a:t>
            </a:r>
          </a:p>
          <a:p>
            <a:endParaRPr lang="nb-NO" baseline="0" dirty="0"/>
          </a:p>
          <a:p>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t>Det finnes også en egen side om varsling av kritikkverdige forhold. Denne finner du ved å</a:t>
            </a:r>
            <a:r>
              <a:rPr lang="nb-NO" sz="1200" b="1" baseline="0" dirty="0"/>
              <a:t> søke på «varsling» i innsida: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hlinkClick r:id="rId4"/>
              </a:rPr>
              <a:t>https://innsida.ntnu.no/wiki/-/wiki/Norsk/Varsling#section-Varsling-NTNUs+oppf%C3%B8lging+av+varslingssaker</a:t>
            </a:r>
            <a:endParaRPr lang="nb-NO" sz="1200" b="1" dirty="0"/>
          </a:p>
          <a:p>
            <a:endParaRPr lang="nb-NO" dirty="0"/>
          </a:p>
        </p:txBody>
      </p:sp>
      <p:sp>
        <p:nvSpPr>
          <p:cNvPr id="4" name="Plassholder for lysbildenummer 3"/>
          <p:cNvSpPr>
            <a:spLocks noGrp="1"/>
          </p:cNvSpPr>
          <p:nvPr>
            <p:ph type="sldNum" sz="quarter" idx="10"/>
          </p:nvPr>
        </p:nvSpPr>
        <p:spPr/>
        <p:txBody>
          <a:bodyPr/>
          <a:lstStyle/>
          <a:p>
            <a:fld id="{A6D932E0-4D7A-4082-89E1-8328E5D3DB3F}" type="slidenum">
              <a:rPr lang="nb-NO" smtClean="0"/>
              <a:t>5</a:t>
            </a:fld>
            <a:endParaRPr lang="nb-NO"/>
          </a:p>
        </p:txBody>
      </p:sp>
    </p:spTree>
    <p:extLst>
      <p:ext uri="{BB962C8B-B14F-4D97-AF65-F5344CB8AC3E}">
        <p14:creationId xmlns:p14="http://schemas.microsoft.com/office/powerpoint/2010/main" val="2107657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i="0" kern="1200" dirty="0">
                <a:solidFill>
                  <a:schemeClr val="tx1"/>
                </a:solidFill>
                <a:effectLst/>
                <a:latin typeface="+mn-lt"/>
                <a:ea typeface="+mn-ea"/>
                <a:cs typeface="+mn-cs"/>
              </a:rPr>
              <a:t>Støttetekst: </a:t>
            </a:r>
          </a:p>
          <a:p>
            <a:endParaRPr lang="nb-NO" sz="1200" b="0" i="0" kern="1200" dirty="0">
              <a:solidFill>
                <a:schemeClr val="tx1"/>
              </a:solidFill>
              <a:effectLst/>
              <a:latin typeface="+mn-lt"/>
              <a:ea typeface="+mn-ea"/>
              <a:cs typeface="+mn-cs"/>
            </a:endParaRPr>
          </a:p>
          <a:p>
            <a:r>
              <a:rPr lang="nb-NO" sz="1200" b="0" i="0" kern="1200" dirty="0">
                <a:solidFill>
                  <a:schemeClr val="tx1"/>
                </a:solidFill>
                <a:effectLst/>
                <a:latin typeface="+mn-lt"/>
                <a:ea typeface="+mn-ea"/>
                <a:cs typeface="+mn-cs"/>
              </a:rPr>
              <a:t>Du finner</a:t>
            </a:r>
            <a:r>
              <a:rPr lang="nb-NO" sz="1200" b="0" i="0" kern="1200" baseline="0" dirty="0">
                <a:solidFill>
                  <a:schemeClr val="tx1"/>
                </a:solidFill>
                <a:effectLst/>
                <a:latin typeface="+mn-lt"/>
                <a:ea typeface="+mn-ea"/>
                <a:cs typeface="+mn-cs"/>
              </a:rPr>
              <a:t> siden om du for eksempel skriver «seksuell trakassering» i søkefeltet. </a:t>
            </a:r>
          </a:p>
          <a:p>
            <a:endParaRPr lang="nb-NO"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En egen kanal for </a:t>
            </a:r>
            <a:r>
              <a:rPr lang="nb-NO" sz="1200" b="1" dirty="0"/>
              <a:t>varsling av seksuell trakassering </a:t>
            </a:r>
            <a:r>
              <a:rPr lang="nb-NO" sz="1200" dirty="0"/>
              <a:t>lanseres i september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dirty="0"/>
          </a:p>
          <a:p>
            <a:endParaRPr lang="nb-NO" dirty="0"/>
          </a:p>
        </p:txBody>
      </p:sp>
      <p:sp>
        <p:nvSpPr>
          <p:cNvPr id="4" name="Plassholder for lysbildenummer 3"/>
          <p:cNvSpPr>
            <a:spLocks noGrp="1"/>
          </p:cNvSpPr>
          <p:nvPr>
            <p:ph type="sldNum" sz="quarter" idx="10"/>
          </p:nvPr>
        </p:nvSpPr>
        <p:spPr/>
        <p:txBody>
          <a:bodyPr/>
          <a:lstStyle/>
          <a:p>
            <a:fld id="{A6D932E0-4D7A-4082-89E1-8328E5D3DB3F}" type="slidenum">
              <a:rPr lang="nb-NO" smtClean="0"/>
              <a:t>6</a:t>
            </a:fld>
            <a:endParaRPr lang="nb-NO"/>
          </a:p>
        </p:txBody>
      </p:sp>
    </p:spTree>
    <p:extLst>
      <p:ext uri="{BB962C8B-B14F-4D97-AF65-F5344CB8AC3E}">
        <p14:creationId xmlns:p14="http://schemas.microsoft.com/office/powerpoint/2010/main" val="2181472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baseline="0" dirty="0"/>
              <a:t>Støttetekst: </a:t>
            </a:r>
          </a:p>
          <a:p>
            <a:r>
              <a:rPr lang="nb-NO" baseline="0" dirty="0"/>
              <a:t>Disse kan du snakke med i fortrolighet (taushetsplikt). De kan også veilede på hva som kan være lurt å gjøre i din situasjon, og hvordan du bør gå frem (prosess).</a:t>
            </a:r>
          </a:p>
          <a:p>
            <a:endParaRPr lang="nb-NO" sz="1200" b="0" i="0" kern="1200" dirty="0">
              <a:solidFill>
                <a:schemeClr val="tx1"/>
              </a:solidFill>
              <a:effectLst/>
              <a:latin typeface="+mn-lt"/>
              <a:ea typeface="+mn-ea"/>
              <a:cs typeface="+mn-cs"/>
            </a:endParaRPr>
          </a:p>
          <a:p>
            <a:r>
              <a:rPr lang="nb-NO" sz="1200" b="1" i="0" u="none" strike="noStrike" kern="1200" dirty="0">
                <a:solidFill>
                  <a:schemeClr val="tx1"/>
                </a:solidFill>
                <a:effectLst/>
                <a:latin typeface="+mn-lt"/>
                <a:ea typeface="+mn-ea"/>
                <a:cs typeface="+mn-cs"/>
                <a:hlinkClick r:id="rId3"/>
              </a:rPr>
              <a:t>Bedriftshelsetjenesten (BHT)</a:t>
            </a:r>
            <a:r>
              <a:rPr lang="nb-NO" sz="1200" b="0" i="0" kern="1200" dirty="0">
                <a:solidFill>
                  <a:schemeClr val="tx1"/>
                </a:solidFill>
                <a:effectLst/>
                <a:latin typeface="+mn-lt"/>
                <a:ea typeface="+mn-ea"/>
                <a:cs typeface="+mn-cs"/>
              </a:rPr>
              <a:t> er en fri og uavhengig tjeneste, der ansatte ved NTNU kan henvende seg for å få råd. BHT er ikke underlagt arbeidsgivers instruksjonsmyndighet og har taushetsplikt. For Bedriftshelsetjenesten innebærer dette at den ved bistand i personkonflikter, trakassering, utilbørlig opptreden mv., skal være en nøytral part i håndtering av denne type saker. Man kan også henvende seg til BHT dersom man er i tvil om</a:t>
            </a:r>
            <a:r>
              <a:rPr lang="nb-NO" sz="1200" b="0" i="0" kern="1200" baseline="0" dirty="0">
                <a:solidFill>
                  <a:schemeClr val="tx1"/>
                </a:solidFill>
                <a:effectLst/>
                <a:latin typeface="+mn-lt"/>
                <a:ea typeface="+mn-ea"/>
                <a:cs typeface="+mn-cs"/>
              </a:rPr>
              <a:t> det man har opplevd er</a:t>
            </a:r>
            <a:r>
              <a:rPr lang="nb-NO" sz="1200" b="0" i="0" kern="1200" dirty="0">
                <a:solidFill>
                  <a:schemeClr val="tx1"/>
                </a:solidFill>
                <a:effectLst/>
                <a:latin typeface="+mn-lt"/>
                <a:ea typeface="+mn-ea"/>
                <a:cs typeface="+mn-cs"/>
              </a:rPr>
              <a:t> noe man må akseptere på arbeidsplassen</a:t>
            </a:r>
            <a:r>
              <a:rPr lang="nb-NO" sz="1200" b="0" i="0" kern="1200" baseline="0" dirty="0">
                <a:solidFill>
                  <a:schemeClr val="tx1"/>
                </a:solidFill>
                <a:effectLst/>
                <a:latin typeface="+mn-lt"/>
                <a:ea typeface="+mn-ea"/>
                <a:cs typeface="+mn-cs"/>
              </a:rPr>
              <a:t> eller ikke (Dvs. om det man har opplevd/observert er</a:t>
            </a:r>
            <a:r>
              <a:rPr lang="nb-NO" sz="1200" b="0" i="0" kern="1200" dirty="0">
                <a:solidFill>
                  <a:schemeClr val="tx1"/>
                </a:solidFill>
                <a:effectLst/>
                <a:latin typeface="+mn-lt"/>
                <a:ea typeface="+mn-ea"/>
                <a:cs typeface="+mn-cs"/>
              </a:rPr>
              <a:t> grunnlag for å</a:t>
            </a:r>
            <a:r>
              <a:rPr lang="nb-NO" sz="1200" b="0" i="0" kern="1200" baseline="0" dirty="0">
                <a:solidFill>
                  <a:schemeClr val="tx1"/>
                </a:solidFill>
                <a:effectLst/>
                <a:latin typeface="+mn-lt"/>
                <a:ea typeface="+mn-ea"/>
                <a:cs typeface="+mn-cs"/>
              </a:rPr>
              <a:t> si fra til arbeidsgiver</a:t>
            </a:r>
            <a:r>
              <a:rPr lang="nb-NO" sz="1200" b="0" i="0" kern="1200" dirty="0">
                <a:solidFill>
                  <a:schemeClr val="tx1"/>
                </a:solidFill>
                <a:effectLst/>
                <a:latin typeface="+mn-lt"/>
                <a:ea typeface="+mn-ea"/>
                <a:cs typeface="+mn-cs"/>
              </a:rPr>
              <a:t>).</a:t>
            </a:r>
          </a:p>
          <a:p>
            <a:endParaRPr lang="nb-NO" sz="1200" b="1" i="0" kern="1200" dirty="0">
              <a:solidFill>
                <a:schemeClr val="tx1"/>
              </a:solidFill>
              <a:effectLst/>
              <a:latin typeface="+mn-lt"/>
              <a:ea typeface="+mn-ea"/>
              <a:cs typeface="+mn-cs"/>
            </a:endParaRPr>
          </a:p>
          <a:p>
            <a:r>
              <a:rPr lang="nb-NO" sz="1200" b="1" i="0" kern="1200" dirty="0">
                <a:solidFill>
                  <a:schemeClr val="tx1"/>
                </a:solidFill>
                <a:effectLst/>
                <a:latin typeface="+mn-lt"/>
                <a:ea typeface="+mn-ea"/>
                <a:cs typeface="+mn-cs"/>
              </a:rPr>
              <a:t>Tillitsvalgte</a:t>
            </a:r>
            <a:r>
              <a:rPr lang="nb-NO" sz="1200" b="0" i="0" kern="1200" dirty="0">
                <a:solidFill>
                  <a:schemeClr val="tx1"/>
                </a:solidFill>
                <a:effectLst/>
                <a:latin typeface="+mn-lt"/>
                <a:ea typeface="+mn-ea"/>
                <a:cs typeface="+mn-cs"/>
              </a:rPr>
              <a:t>. </a:t>
            </a:r>
            <a:r>
              <a:rPr lang="nb-NO" sz="1200" b="0" i="0" u="none" strike="noStrike" kern="1200" dirty="0">
                <a:solidFill>
                  <a:schemeClr val="tx1"/>
                </a:solidFill>
                <a:effectLst/>
                <a:latin typeface="+mn-lt"/>
                <a:ea typeface="+mn-ea"/>
                <a:cs typeface="+mn-cs"/>
                <a:hlinkClick r:id="rId4"/>
              </a:rPr>
              <a:t>Fagforeningens</a:t>
            </a:r>
            <a:r>
              <a:rPr lang="nb-NO" sz="1200" b="0" i="0" kern="1200" dirty="0">
                <a:solidFill>
                  <a:schemeClr val="tx1"/>
                </a:solidFill>
                <a:effectLst/>
                <a:latin typeface="+mn-lt"/>
                <a:ea typeface="+mn-ea"/>
                <a:cs typeface="+mn-cs"/>
              </a:rPr>
              <a:t> tillitsvalgte skal ivareta medlemmenes interesser, og vil ofte opptre som bisittere i denne type saker. Tillitsvalgte er ikke er underlagt arbeidsgivers instruksjonsmyndighet når de bistår egne medlemmer.</a:t>
            </a:r>
          </a:p>
          <a:p>
            <a:endParaRPr lang="nb-NO" sz="1200" b="1" i="0" kern="1200" dirty="0">
              <a:solidFill>
                <a:schemeClr val="tx1"/>
              </a:solidFill>
              <a:effectLst/>
              <a:latin typeface="+mn-lt"/>
              <a:ea typeface="+mn-ea"/>
              <a:cs typeface="+mn-cs"/>
            </a:endParaRPr>
          </a:p>
          <a:p>
            <a:r>
              <a:rPr lang="nb-NO" sz="1200" b="1" i="0" kern="1200" dirty="0">
                <a:solidFill>
                  <a:schemeClr val="tx1"/>
                </a:solidFill>
                <a:effectLst/>
                <a:latin typeface="+mn-lt"/>
                <a:ea typeface="+mn-ea"/>
                <a:cs typeface="+mn-cs"/>
              </a:rPr>
              <a:t>Advokater, leger, psykologer mv</a:t>
            </a:r>
            <a:r>
              <a:rPr lang="nb-NO" sz="1200" b="0" i="0" kern="1200" dirty="0">
                <a:solidFill>
                  <a:schemeClr val="tx1"/>
                </a:solidFill>
                <a:effectLst/>
                <a:latin typeface="+mn-lt"/>
                <a:ea typeface="+mn-ea"/>
                <a:cs typeface="+mn-cs"/>
              </a:rPr>
              <a:t>. med lovpålagt taushetsplikt kan den enkelte selv la seg bistå av. NTNU dekker normalt ikke utgifter til slik hjelp, så fremt arbeidsgiver selv ikke tar initiativ til dette.</a:t>
            </a:r>
          </a:p>
          <a:p>
            <a:endParaRPr lang="nb-NO" sz="1200" b="1" i="0" u="none" strike="noStrike" kern="1200" dirty="0">
              <a:solidFill>
                <a:schemeClr val="tx1"/>
              </a:solidFill>
              <a:effectLst/>
              <a:latin typeface="+mn-lt"/>
              <a:ea typeface="+mn-ea"/>
              <a:cs typeface="+mn-cs"/>
              <a:hlinkClick r:id="rId5"/>
            </a:endParaRPr>
          </a:p>
          <a:p>
            <a:r>
              <a:rPr lang="nb-NO" sz="1200" b="1" i="0" u="none" strike="noStrike" kern="1200" dirty="0">
                <a:solidFill>
                  <a:schemeClr val="tx1"/>
                </a:solidFill>
                <a:effectLst/>
                <a:latin typeface="+mn-lt"/>
                <a:ea typeface="+mn-ea"/>
                <a:cs typeface="+mn-cs"/>
                <a:hlinkClick r:id="rId5"/>
              </a:rPr>
              <a:t>Arbeidstilsynet</a:t>
            </a:r>
            <a:r>
              <a:rPr lang="nb-NO" sz="1200" b="1" i="0" u="none" strike="noStrike" kern="1200" dirty="0">
                <a:solidFill>
                  <a:schemeClr val="tx1"/>
                </a:solidFill>
                <a:effectLst/>
                <a:latin typeface="+mn-lt"/>
                <a:ea typeface="+mn-ea"/>
                <a:cs typeface="+mn-cs"/>
              </a:rPr>
              <a:t> </a:t>
            </a:r>
            <a:r>
              <a:rPr lang="nb-NO" sz="1200" b="0" i="0" kern="1200" dirty="0">
                <a:solidFill>
                  <a:schemeClr val="tx1"/>
                </a:solidFill>
                <a:effectLst/>
                <a:latin typeface="+mn-lt"/>
                <a:ea typeface="+mn-ea"/>
                <a:cs typeface="+mn-cs"/>
              </a:rPr>
              <a:t>kan gi generell informasjon i konfliktsaker. Se også </a:t>
            </a:r>
            <a:r>
              <a:rPr lang="nb-NO" sz="1200" b="0" i="0" u="none" strike="noStrike" kern="1200" dirty="0">
                <a:solidFill>
                  <a:schemeClr val="tx1"/>
                </a:solidFill>
                <a:effectLst/>
                <a:latin typeface="+mn-lt"/>
                <a:ea typeface="+mn-ea"/>
                <a:cs typeface="+mn-cs"/>
                <a:hlinkClick r:id="rId6"/>
              </a:rPr>
              <a:t>Arbeidstilsynets hjemmesider om psykososialt arbeidsmiljø</a:t>
            </a:r>
            <a:r>
              <a:rPr lang="nb-NO" sz="1200" b="0" i="0" kern="1200" dirty="0">
                <a:solidFill>
                  <a:schemeClr val="tx1"/>
                </a:solidFill>
                <a:effectLst/>
                <a:latin typeface="+mn-lt"/>
                <a:ea typeface="+mn-ea"/>
                <a:cs typeface="+mn-cs"/>
              </a:rPr>
              <a:t>. </a:t>
            </a:r>
          </a:p>
          <a:p>
            <a:endParaRPr lang="nb-NO" baseline="0" dirty="0"/>
          </a:p>
          <a:p>
            <a:endParaRPr lang="nb-NO" baseline="0" dirty="0"/>
          </a:p>
          <a:p>
            <a:endParaRPr lang="nb-NO" baseline="0" dirty="0"/>
          </a:p>
        </p:txBody>
      </p:sp>
      <p:sp>
        <p:nvSpPr>
          <p:cNvPr id="4" name="Plassholder for lysbildenummer 3"/>
          <p:cNvSpPr>
            <a:spLocks noGrp="1"/>
          </p:cNvSpPr>
          <p:nvPr>
            <p:ph type="sldNum" sz="quarter" idx="10"/>
          </p:nvPr>
        </p:nvSpPr>
        <p:spPr/>
        <p:txBody>
          <a:bodyPr/>
          <a:lstStyle/>
          <a:p>
            <a:fld id="{A6D932E0-4D7A-4082-89E1-8328E5D3DB3F}" type="slidenum">
              <a:rPr lang="nb-NO" smtClean="0"/>
              <a:t>7</a:t>
            </a:fld>
            <a:endParaRPr lang="nb-NO"/>
          </a:p>
        </p:txBody>
      </p:sp>
    </p:spTree>
    <p:extLst>
      <p:ext uri="{BB962C8B-B14F-4D97-AF65-F5344CB8AC3E}">
        <p14:creationId xmlns:p14="http://schemas.microsoft.com/office/powerpoint/2010/main" val="1138882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TIL LEDER: Når vi tenker langsiktig - det aller viktigste vi gjør er å jobbe systematisk med å utvikle arbeidsmiljø og kultur der det ikke er rom for uakseptabel atferd, - være </a:t>
            </a:r>
            <a:r>
              <a:rPr lang="nb-NO" sz="1200" b="1" kern="1200" dirty="0" err="1">
                <a:solidFill>
                  <a:schemeClr val="tx1"/>
                </a:solidFill>
                <a:effectLst/>
                <a:latin typeface="+mn-lt"/>
                <a:ea typeface="+mn-ea"/>
                <a:cs typeface="+mn-cs"/>
              </a:rPr>
              <a:t>fremoverlente</a:t>
            </a:r>
            <a:r>
              <a:rPr lang="nb-NO" sz="1200" b="1" kern="1200" dirty="0">
                <a:solidFill>
                  <a:schemeClr val="tx1"/>
                </a:solidFill>
                <a:effectLst/>
                <a:latin typeface="+mn-lt"/>
                <a:ea typeface="+mn-ea"/>
                <a:cs typeface="+mn-cs"/>
              </a:rPr>
              <a:t> også i det </a:t>
            </a:r>
            <a:r>
              <a:rPr lang="nb-NO" sz="1200" b="1" u="sng" kern="1200" dirty="0">
                <a:solidFill>
                  <a:schemeClr val="tx1"/>
                </a:solidFill>
                <a:effectLst/>
                <a:latin typeface="+mn-lt"/>
                <a:ea typeface="+mn-ea"/>
                <a:cs typeface="+mn-cs"/>
              </a:rPr>
              <a:t>forebyggende arbeidsmiljøarbeidet</a:t>
            </a:r>
            <a:r>
              <a:rPr lang="nb-NO" sz="1200" b="1" kern="1200" dirty="0">
                <a:solidFill>
                  <a:schemeClr val="tx1"/>
                </a:solidFill>
                <a:effectLst/>
                <a:latin typeface="+mn-lt"/>
                <a:ea typeface="+mn-ea"/>
                <a:cs typeface="+mn-cs"/>
              </a:rPr>
              <a:t> ved å sette arbeidsmiljø på agendaen jevnlig slik at vi kan identifisere utfordringer, og gjøre nødvendige grep tidlig.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baseline="0" dirty="0"/>
              <a:t>Ledere oppfordres til å ta opp problemstillinger rundt dette temaet. Dette er en anledning til å reise spørsmålet som: </a:t>
            </a:r>
          </a:p>
          <a:p>
            <a:pPr lvl="0"/>
            <a:r>
              <a:rPr lang="nb-NO" sz="1200" b="0" kern="1200" dirty="0">
                <a:solidFill>
                  <a:schemeClr val="tx1"/>
                </a:solidFill>
                <a:effectLst/>
                <a:latin typeface="+mn-lt"/>
                <a:ea typeface="+mn-ea"/>
                <a:cs typeface="+mn-cs"/>
              </a:rPr>
              <a:t>-Hvordan vil vi ha det hos oss? </a:t>
            </a:r>
          </a:p>
          <a:p>
            <a:pPr lvl="0"/>
            <a:r>
              <a:rPr lang="nb-NO" sz="1200" b="0" kern="1200" dirty="0">
                <a:solidFill>
                  <a:schemeClr val="tx1"/>
                </a:solidFill>
                <a:effectLst/>
                <a:latin typeface="+mn-lt"/>
                <a:ea typeface="+mn-ea"/>
                <a:cs typeface="+mn-cs"/>
              </a:rPr>
              <a:t>-Hva er grei atferd? Hvordan snakker vi med hverandre? </a:t>
            </a:r>
          </a:p>
          <a:p>
            <a:pPr lvl="0"/>
            <a:r>
              <a:rPr lang="nb-NO" sz="1200" b="0" kern="1200" dirty="0">
                <a:solidFill>
                  <a:schemeClr val="tx1"/>
                </a:solidFill>
                <a:effectLst/>
                <a:latin typeface="+mn-lt"/>
                <a:ea typeface="+mn-ea"/>
                <a:cs typeface="+mn-cs"/>
              </a:rPr>
              <a:t>-Hva skal til for at alle skal ha det bra og være trygge? </a:t>
            </a:r>
          </a:p>
          <a:p>
            <a:pPr lvl="0"/>
            <a:r>
              <a:rPr lang="nb-NO" sz="1200" b="0" kern="1200" dirty="0">
                <a:solidFill>
                  <a:schemeClr val="tx1"/>
                </a:solidFill>
                <a:effectLst/>
                <a:latin typeface="+mn-lt"/>
                <a:ea typeface="+mn-ea"/>
                <a:cs typeface="+mn-cs"/>
              </a:rPr>
              <a:t>-Er det noe vi trenger å justere på for at alle skal være trygge og ha et fullt forsvarlig arbeidsmiljø</a:t>
            </a:r>
            <a:r>
              <a:rPr lang="nb-NO" sz="1200" b="1" kern="1200" dirty="0">
                <a:solidFill>
                  <a:schemeClr val="tx1"/>
                </a:solidFill>
                <a:effectLst/>
                <a:latin typeface="+mn-lt"/>
                <a:ea typeface="+mn-ea"/>
                <a:cs typeface="+mn-cs"/>
              </a:rPr>
              <a:t>?</a:t>
            </a: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baseline="0" dirty="0"/>
              <a:t>Gjør arbeidsmiljø og arbeidet til et tema i personalmøter og daglig omgang. </a:t>
            </a:r>
            <a:endParaRPr lang="nb-NO"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baseline="0" dirty="0"/>
              <a:t>…………………………………………………………………………………………………………………………………………………………………………………………………………………………</a:t>
            </a:r>
          </a:p>
          <a:p>
            <a:r>
              <a:rPr lang="nb-NO" sz="1200" b="1" kern="1200" dirty="0">
                <a:solidFill>
                  <a:schemeClr val="tx1"/>
                </a:solidFill>
                <a:effectLst/>
                <a:latin typeface="+mn-lt"/>
                <a:ea typeface="+mn-ea"/>
                <a:cs typeface="+mn-cs"/>
              </a:rPr>
              <a:t>Støttetekst:</a:t>
            </a:r>
            <a:r>
              <a:rPr lang="nb-NO" sz="1200" b="1" kern="1200" baseline="0" dirty="0">
                <a:solidFill>
                  <a:schemeClr val="tx1"/>
                </a:solidFill>
                <a:effectLst/>
                <a:latin typeface="+mn-lt"/>
                <a:ea typeface="+mn-ea"/>
                <a:cs typeface="+mn-cs"/>
              </a:rPr>
              <a:t> </a:t>
            </a:r>
            <a:endParaRPr lang="nb-NO" sz="1200" b="1"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Arbeidsmiljøundersøkelsen</a:t>
            </a:r>
            <a:r>
              <a:rPr lang="nb-NO" sz="1200" b="0" kern="1200" dirty="0">
                <a:solidFill>
                  <a:schemeClr val="tx1"/>
                </a:solidFill>
                <a:effectLst/>
                <a:latin typeface="+mn-lt"/>
                <a:ea typeface="+mn-ea"/>
                <a:cs typeface="+mn-cs"/>
              </a:rPr>
              <a:t> og systemet rundt denne legger til rette for å jobbe med kontinuerlig arbeidsmiljøutvikling på enhetsnivå. (Sendes ut 4. november. Oppfølgingsprosesser vinter 2020). </a:t>
            </a:r>
            <a:r>
              <a:rPr lang="nb-NO" sz="1200" b="0" u="sng" kern="1200" dirty="0">
                <a:solidFill>
                  <a:schemeClr val="tx1"/>
                </a:solidFill>
                <a:effectLst/>
                <a:latin typeface="+mn-lt"/>
                <a:ea typeface="+mn-ea"/>
                <a:cs typeface="+mn-cs"/>
              </a:rPr>
              <a:t>Benytt anledningen</a:t>
            </a:r>
            <a:r>
              <a:rPr lang="nb-NO" sz="1200" b="0" u="sng" kern="1200" baseline="0" dirty="0">
                <a:solidFill>
                  <a:schemeClr val="tx1"/>
                </a:solidFill>
                <a:effectLst/>
                <a:latin typeface="+mn-lt"/>
                <a:ea typeface="+mn-ea"/>
                <a:cs typeface="+mn-cs"/>
              </a:rPr>
              <a:t> til å medvirke til utforming av eget arbeidsmiljø</a:t>
            </a:r>
            <a:r>
              <a:rPr lang="nb-NO" sz="1200" b="0" kern="1200" baseline="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t>Hvilke behov har vi ved vår enhet for å jobbe med kultur og arbeidsmiljøutvikling? –</a:t>
            </a:r>
            <a:r>
              <a:rPr lang="nb-NO" sz="1200" b="1" baseline="0" dirty="0"/>
              <a:t>og for å sikre at alle har det trygt på jobb?</a:t>
            </a:r>
            <a:r>
              <a:rPr lang="nb-NO" sz="1200" b="1" dirty="0"/>
              <a:t> </a:t>
            </a:r>
            <a:r>
              <a:rPr lang="nb-NO" sz="1200" b="0" dirty="0"/>
              <a:t>– Be om innspill fra ansatte,</a:t>
            </a:r>
            <a:r>
              <a:rPr lang="nb-NO" sz="1200" b="0" baseline="0" dirty="0"/>
              <a:t> enten i møtet, -  eller de kan komme til deg/leder i etterkant. Det er viktig at ansatte selv gir leder innspill på behov og ønsker, de kan også snakke med verneombudet om behov vedrørende kultur og arbeidsmiljøutvikling.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1" kern="1200" dirty="0" err="1">
                <a:solidFill>
                  <a:schemeClr val="tx1"/>
                </a:solidFill>
                <a:effectLst/>
                <a:latin typeface="+mn-lt"/>
                <a:ea typeface="+mn-ea"/>
                <a:cs typeface="+mn-cs"/>
              </a:rPr>
              <a:t>Willadssen</a:t>
            </a:r>
            <a:r>
              <a:rPr lang="nb-NO" sz="1200" b="1" i="1" kern="1200" dirty="0">
                <a:solidFill>
                  <a:schemeClr val="tx1"/>
                </a:solidFill>
                <a:effectLst/>
                <a:latin typeface="+mn-lt"/>
                <a:ea typeface="+mn-ea"/>
                <a:cs typeface="+mn-cs"/>
              </a:rPr>
              <a:t> (2014): "Vi blir ikke bare utsatt for arbeidsmiljøet, vi er også med på å skape det"</a:t>
            </a: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baseline="0" dirty="0"/>
          </a:p>
        </p:txBody>
      </p:sp>
      <p:sp>
        <p:nvSpPr>
          <p:cNvPr id="4" name="Plassholder for lysbildenummer 3"/>
          <p:cNvSpPr>
            <a:spLocks noGrp="1"/>
          </p:cNvSpPr>
          <p:nvPr>
            <p:ph type="sldNum" sz="quarter" idx="10"/>
          </p:nvPr>
        </p:nvSpPr>
        <p:spPr/>
        <p:txBody>
          <a:bodyPr/>
          <a:lstStyle/>
          <a:p>
            <a:fld id="{A6D932E0-4D7A-4082-89E1-8328E5D3DB3F}" type="slidenum">
              <a:rPr lang="nb-NO" smtClean="0"/>
              <a:t>8</a:t>
            </a:fld>
            <a:endParaRPr lang="nb-NO"/>
          </a:p>
        </p:txBody>
      </p:sp>
    </p:spTree>
    <p:extLst>
      <p:ext uri="{BB962C8B-B14F-4D97-AF65-F5344CB8AC3E}">
        <p14:creationId xmlns:p14="http://schemas.microsoft.com/office/powerpoint/2010/main" val="4019678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1"/>
            <a:ext cx="7772400" cy="675821"/>
          </a:xfrm>
        </p:spPr>
        <p:txBody>
          <a:bodyPr anchor="t" anchorCtr="0"/>
          <a:lstStyle/>
          <a:p>
            <a:r>
              <a:rPr lang="nb-NO" dirty="0"/>
              <a:t>Klikk for å redigere tittelstil</a:t>
            </a:r>
          </a:p>
        </p:txBody>
      </p:sp>
      <p:sp>
        <p:nvSpPr>
          <p:cNvPr id="3" name="Undertittel 2"/>
          <p:cNvSpPr>
            <a:spLocks noGrp="1"/>
          </p:cNvSpPr>
          <p:nvPr>
            <p:ph type="subTitle" idx="1"/>
          </p:nvPr>
        </p:nvSpPr>
        <p:spPr>
          <a:xfrm>
            <a:off x="368315" y="2733866"/>
            <a:ext cx="7772400" cy="13144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redigere undertittelstil i malen</a:t>
            </a:r>
          </a:p>
        </p:txBody>
      </p:sp>
    </p:spTree>
    <p:extLst>
      <p:ext uri="{BB962C8B-B14F-4D97-AF65-F5344CB8AC3E}">
        <p14:creationId xmlns:p14="http://schemas.microsoft.com/office/powerpoint/2010/main" val="10001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98385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5979"/>
            <a:ext cx="2057400" cy="4388644"/>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05979"/>
            <a:ext cx="6019800" cy="4388644"/>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3183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4" name="Plassholder for lysbildenummer 5"/>
          <p:cNvSpPr txBox="1">
            <a:spLocks/>
          </p:cNvSpPr>
          <p:nvPr userDrawn="1"/>
        </p:nvSpPr>
        <p:spPr>
          <a:xfrm>
            <a:off x="115120" y="4838278"/>
            <a:ext cx="342081" cy="189077"/>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1" i="0" smtClean="0">
                <a:solidFill>
                  <a:schemeClr val="bg1"/>
                </a:solidFill>
                <a:latin typeface="Arial"/>
                <a:cs typeface="Arial"/>
              </a:rPr>
              <a:pPr algn="ctr"/>
              <a:t>‹#›</a:t>
            </a:fld>
            <a:endParaRPr lang="nb-NO" b="1" i="0" dirty="0">
              <a:solidFill>
                <a:schemeClr val="bg1"/>
              </a:solidFill>
              <a:latin typeface="Arial"/>
              <a:cs typeface="Arial"/>
            </a:endParaRPr>
          </a:p>
        </p:txBody>
      </p:sp>
    </p:spTree>
    <p:extLst>
      <p:ext uri="{BB962C8B-B14F-4D97-AF65-F5344CB8AC3E}">
        <p14:creationId xmlns:p14="http://schemas.microsoft.com/office/powerpoint/2010/main" val="206001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021556"/>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8241294" y="4815936"/>
            <a:ext cx="426966" cy="273844"/>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dirty="0">
              <a:latin typeface="Arial"/>
              <a:cs typeface="Arial"/>
            </a:endParaRPr>
          </a:p>
        </p:txBody>
      </p:sp>
    </p:spTree>
    <p:extLst>
      <p:ext uri="{BB962C8B-B14F-4D97-AF65-F5344CB8AC3E}">
        <p14:creationId xmlns:p14="http://schemas.microsoft.com/office/powerpoint/2010/main" val="298246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3729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70223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17224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71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1" y="204787"/>
            <a:ext cx="3008313" cy="871538"/>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59648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0"/>
            <a:ext cx="5486400" cy="425054"/>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353223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5" name="Bilde 4" descr="hor_blaa_stripe.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783836"/>
            <a:ext cx="9144000" cy="359664"/>
          </a:xfrm>
          <a:prstGeom prst="rect">
            <a:avLst/>
          </a:prstGeom>
        </p:spPr>
      </p:pic>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innsida.ntnu.no/c/wiki/get_page_attachment?p_l_id=22780&amp;nodeId=24647&amp;title=Rapporter+om+mobbing+og+trakassering&amp;fileName=Institusjonsrapport%20-%20NTNU.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innsida.ntnu.no/wiki/-/wiki/Norsk/Uakseptabel+adferd+-+mobbing+og+konflikter"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innsida.ntnu.no/wiki/-/wiki/Norsk/Seksuell+trakassering+-+ansatte" TargetMode="External"/></Relationships>
</file>

<file path=ppt/slides/_rels/slide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517126" y="1339284"/>
            <a:ext cx="7772400" cy="675821"/>
          </a:xfrm>
        </p:spPr>
        <p:txBody>
          <a:bodyPr>
            <a:normAutofit fontScale="90000"/>
          </a:bodyPr>
          <a:lstStyle/>
          <a:p>
            <a:r>
              <a:rPr lang="nb-NO" dirty="0"/>
              <a:t>Kartlegging av mobbing og trakassering ved NTNU</a:t>
            </a:r>
          </a:p>
        </p:txBody>
      </p:sp>
      <p:sp>
        <p:nvSpPr>
          <p:cNvPr id="3" name="Undertittel 2"/>
          <p:cNvSpPr>
            <a:spLocks noGrp="1"/>
          </p:cNvSpPr>
          <p:nvPr>
            <p:ph type="subTitle" idx="1"/>
          </p:nvPr>
        </p:nvSpPr>
        <p:spPr>
          <a:xfrm>
            <a:off x="517126" y="2459977"/>
            <a:ext cx="7772400" cy="1314450"/>
          </a:xfrm>
        </p:spPr>
        <p:txBody>
          <a:bodyPr>
            <a:normAutofit/>
          </a:bodyPr>
          <a:lstStyle/>
          <a:p>
            <a:r>
              <a:rPr lang="nb-NO" sz="2400" dirty="0"/>
              <a:t>Gjennomført våren 2019</a:t>
            </a:r>
          </a:p>
          <a:p>
            <a:endParaRPr lang="nb-NO" sz="2400" dirty="0"/>
          </a:p>
        </p:txBody>
      </p:sp>
      <p:pic>
        <p:nvPicPr>
          <p:cNvPr id="5" name="Bilde 4" descr="tekst_b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5867" y="269447"/>
            <a:ext cx="234696" cy="3084576"/>
          </a:xfrm>
          <a:prstGeom prst="rect">
            <a:avLst/>
          </a:prstGeom>
        </p:spPr>
      </p:pic>
    </p:spTree>
    <p:extLst>
      <p:ext uri="{BB962C8B-B14F-4D97-AF65-F5344CB8AC3E}">
        <p14:creationId xmlns:p14="http://schemas.microsoft.com/office/powerpoint/2010/main" val="3243102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199" y="340891"/>
            <a:ext cx="8671810" cy="857250"/>
          </a:xfrm>
        </p:spPr>
        <p:txBody>
          <a:bodyPr>
            <a:noAutofit/>
          </a:bodyPr>
          <a:lstStyle/>
          <a:p>
            <a:r>
              <a:rPr lang="nb-NO" sz="3200" dirty="0"/>
              <a:t>Sentrale funn fra kartleggingen</a:t>
            </a:r>
            <a:r>
              <a:rPr lang="nb-NO" sz="3200" b="0" dirty="0"/>
              <a:t/>
            </a:r>
            <a:br>
              <a:rPr lang="nb-NO" sz="3200" b="0" dirty="0"/>
            </a:br>
            <a:r>
              <a:rPr lang="nb-NO" sz="1400" b="0" dirty="0"/>
              <a:t>Fra rapporten «Mobbing og trakassering ved Norges teknisk-naturvitenskapelige universitet» </a:t>
            </a:r>
            <a:endParaRPr lang="nb-NO" sz="1800" b="0" dirty="0"/>
          </a:p>
        </p:txBody>
      </p:sp>
      <p:sp>
        <p:nvSpPr>
          <p:cNvPr id="3" name="Plassholder for innhold 2"/>
          <p:cNvSpPr>
            <a:spLocks noGrp="1"/>
          </p:cNvSpPr>
          <p:nvPr>
            <p:ph idx="1"/>
          </p:nvPr>
        </p:nvSpPr>
        <p:spPr>
          <a:xfrm>
            <a:off x="472190" y="1386941"/>
            <a:ext cx="8891751" cy="2249914"/>
          </a:xfrm>
        </p:spPr>
        <p:txBody>
          <a:bodyPr>
            <a:normAutofit/>
          </a:bodyPr>
          <a:lstStyle/>
          <a:p>
            <a:pPr marL="0" indent="0">
              <a:buNone/>
            </a:pPr>
            <a:r>
              <a:rPr lang="nb-NO" sz="1600" b="1" dirty="0"/>
              <a:t> «I nåværende arbeidsforhold de siste 12 måneder» </a:t>
            </a:r>
            <a:endParaRPr lang="nb-NO" sz="1600" dirty="0"/>
          </a:p>
          <a:p>
            <a:r>
              <a:rPr lang="nb-NO" sz="1600" dirty="0"/>
              <a:t>12 % oppgir å ha blitt mobbet eller trakassert</a:t>
            </a:r>
          </a:p>
          <a:p>
            <a:r>
              <a:rPr lang="nb-NO" sz="1600" dirty="0"/>
              <a:t>1,8 % oppgir å ha blitt utsatt for seksuell trakassering</a:t>
            </a:r>
          </a:p>
          <a:p>
            <a:r>
              <a:rPr lang="nb-NO" sz="1600" dirty="0"/>
              <a:t>4 ansatte ved NTNU har opplevd seksuelle overgrep</a:t>
            </a:r>
          </a:p>
          <a:p>
            <a:r>
              <a:rPr lang="nb-NO" sz="1600" dirty="0"/>
              <a:t>4 av 10 vet ikke hvor de finner informasjon om varsling</a:t>
            </a:r>
          </a:p>
          <a:p>
            <a:endParaRPr lang="nb-NO" sz="2000" dirty="0">
              <a:solidFill>
                <a:srgbClr val="0D3475"/>
              </a:solidFill>
            </a:endParaRPr>
          </a:p>
        </p:txBody>
      </p:sp>
      <p:sp>
        <p:nvSpPr>
          <p:cNvPr id="4" name="TekstSylinder 3"/>
          <p:cNvSpPr txBox="1"/>
          <p:nvPr/>
        </p:nvSpPr>
        <p:spPr>
          <a:xfrm>
            <a:off x="472190" y="3338058"/>
            <a:ext cx="8209280" cy="1200329"/>
          </a:xfrm>
          <a:prstGeom prst="rect">
            <a:avLst/>
          </a:prstGeom>
          <a:solidFill>
            <a:schemeClr val="accent1">
              <a:lumMod val="20000"/>
              <a:lumOff val="80000"/>
            </a:schemeClr>
          </a:solidFill>
        </p:spPr>
        <p:txBody>
          <a:bodyPr wrap="square" rtlCol="0">
            <a:spAutoFit/>
          </a:bodyPr>
          <a:lstStyle/>
          <a:p>
            <a:r>
              <a:rPr lang="nb-NO" b="1" dirty="0"/>
              <a:t>Les mer her: </a:t>
            </a:r>
          </a:p>
          <a:p>
            <a:r>
              <a:rPr lang="nb-NO" dirty="0">
                <a:hlinkClick r:id="rId3" action="ppaction://hlinksldjump"/>
              </a:rPr>
              <a:t>Melding på Innsida 22.08.19</a:t>
            </a:r>
            <a:endParaRPr lang="nb-NO" dirty="0"/>
          </a:p>
          <a:p>
            <a:r>
              <a:rPr lang="nb-NO" u="sng" dirty="0">
                <a:hlinkClick r:id="rId3" action="ppaction://hlinksldjump"/>
              </a:rPr>
              <a:t>Mobbing og trakassering i universitets- og høyskolesektoren (PDF)</a:t>
            </a:r>
            <a:endParaRPr lang="nb-NO" dirty="0"/>
          </a:p>
          <a:p>
            <a:r>
              <a:rPr lang="nb-NO" dirty="0">
                <a:hlinkClick r:id="rId4"/>
              </a:rPr>
              <a:t>Mobbing og trakassering ved Norges teknisk-naturvitenskapelige universitet (PDF) </a:t>
            </a:r>
            <a:r>
              <a:rPr lang="nb-NO" dirty="0"/>
              <a:t> </a:t>
            </a:r>
          </a:p>
        </p:txBody>
      </p:sp>
    </p:spTree>
    <p:extLst>
      <p:ext uri="{BB962C8B-B14F-4D97-AF65-F5344CB8AC3E}">
        <p14:creationId xmlns:p14="http://schemas.microsoft.com/office/powerpoint/2010/main" val="4100754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66059"/>
            <a:ext cx="8229600" cy="1390389"/>
          </a:xfrm>
        </p:spPr>
        <p:txBody>
          <a:bodyPr>
            <a:noAutofit/>
          </a:bodyPr>
          <a:lstStyle/>
          <a:p>
            <a:r>
              <a:rPr lang="nb-NO" sz="2700" dirty="0"/>
              <a:t>NTNU har nulltoleranse for alle former for trakassering og annen maktmisbruk. Det skal være trygt å jobbe og studere ved NTNU. </a:t>
            </a:r>
            <a:endParaRPr lang="nb-NO" sz="2700" dirty="0">
              <a:latin typeface="+mn-lt"/>
            </a:endParaRPr>
          </a:p>
        </p:txBody>
      </p:sp>
      <p:sp>
        <p:nvSpPr>
          <p:cNvPr id="3" name="Plassholder for innhold 2"/>
          <p:cNvSpPr>
            <a:spLocks noGrp="1"/>
          </p:cNvSpPr>
          <p:nvPr>
            <p:ph idx="1"/>
          </p:nvPr>
        </p:nvSpPr>
        <p:spPr>
          <a:xfrm>
            <a:off x="457200" y="1215025"/>
            <a:ext cx="8229600" cy="4246153"/>
          </a:xfrm>
        </p:spPr>
        <p:txBody>
          <a:bodyPr>
            <a:normAutofit/>
          </a:bodyPr>
          <a:lstStyle/>
          <a:p>
            <a:pPr marL="0" indent="0">
              <a:buNone/>
            </a:pPr>
            <a:r>
              <a:rPr lang="nb-NO" b="0" dirty="0">
                <a:effectLst/>
              </a:rPr>
              <a:t> </a:t>
            </a:r>
          </a:p>
          <a:p>
            <a:endParaRPr lang="nb-NO" dirty="0"/>
          </a:p>
          <a:p>
            <a:r>
              <a:rPr lang="nb-NO" dirty="0"/>
              <a:t>For å kunne håndtere enkeltsaker må ansatte </a:t>
            </a:r>
            <a:r>
              <a:rPr lang="nb-NO" b="1" dirty="0"/>
              <a:t>si i fra </a:t>
            </a:r>
            <a:r>
              <a:rPr lang="nb-NO" dirty="0"/>
              <a:t>til arbeidsgiver om det de har opplevd eller observert.  </a:t>
            </a:r>
          </a:p>
          <a:p>
            <a:endParaRPr lang="nb-NO" dirty="0"/>
          </a:p>
          <a:p>
            <a:r>
              <a:rPr lang="nb-NO" dirty="0"/>
              <a:t>Alle ansatte ved NTNU har en </a:t>
            </a:r>
            <a:r>
              <a:rPr lang="nb-NO" b="1" dirty="0"/>
              <a:t>varslingsplikt</a:t>
            </a:r>
            <a:r>
              <a:rPr lang="nb-NO" dirty="0"/>
              <a:t> dersom de observerer eller blir gjort kjent med at dette forekommer.</a:t>
            </a:r>
          </a:p>
          <a:p>
            <a:endParaRPr lang="nb-NO" dirty="0"/>
          </a:p>
          <a:p>
            <a:endParaRPr lang="nb-NO" dirty="0"/>
          </a:p>
          <a:p>
            <a:endParaRPr lang="nb-NO" dirty="0"/>
          </a:p>
        </p:txBody>
      </p:sp>
    </p:spTree>
    <p:extLst>
      <p:ext uri="{BB962C8B-B14F-4D97-AF65-F5344CB8AC3E}">
        <p14:creationId xmlns:p14="http://schemas.microsoft.com/office/powerpoint/2010/main" val="3295970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50223"/>
            <a:ext cx="5383161" cy="857250"/>
          </a:xfrm>
        </p:spPr>
        <p:txBody>
          <a:bodyPr>
            <a:noAutofit/>
          </a:bodyPr>
          <a:lstStyle/>
          <a:p>
            <a:r>
              <a:rPr lang="nb-NO" sz="2800" dirty="0"/>
              <a:t>Hvordan si fra til arbeidsgiver om uakseptabel atferd? </a:t>
            </a:r>
          </a:p>
        </p:txBody>
      </p:sp>
      <p:sp>
        <p:nvSpPr>
          <p:cNvPr id="3" name="Plassholder for innhold 2"/>
          <p:cNvSpPr>
            <a:spLocks noGrp="1"/>
          </p:cNvSpPr>
          <p:nvPr>
            <p:ph idx="1"/>
          </p:nvPr>
        </p:nvSpPr>
        <p:spPr>
          <a:xfrm>
            <a:off x="457200" y="1115941"/>
            <a:ext cx="8229600" cy="3506163"/>
          </a:xfrm>
        </p:spPr>
        <p:txBody>
          <a:bodyPr>
            <a:normAutofit fontScale="92500" lnSpcReduction="20000"/>
          </a:bodyPr>
          <a:lstStyle/>
          <a:p>
            <a:endParaRPr lang="nb-NO" dirty="0"/>
          </a:p>
          <a:p>
            <a:r>
              <a:rPr lang="nb-NO" b="1" dirty="0"/>
              <a:t>Å si fra til arbeidsgiver innebærer normalt at ansatte sier fra til </a:t>
            </a:r>
            <a:r>
              <a:rPr lang="nb-NO" b="1" u="sng" dirty="0">
                <a:solidFill>
                  <a:srgbClr val="0606D0"/>
                </a:solidFill>
              </a:rPr>
              <a:t>nærmeste leder</a:t>
            </a:r>
            <a:r>
              <a:rPr lang="nb-NO" b="1" dirty="0"/>
              <a:t>. </a:t>
            </a:r>
          </a:p>
          <a:p>
            <a:endParaRPr lang="nb-NO" dirty="0"/>
          </a:p>
          <a:p>
            <a:r>
              <a:rPr lang="nb-NO" dirty="0"/>
              <a:t>Dersom ansatte av ulike grunner ikke har tillit til </a:t>
            </a:r>
            <a:r>
              <a:rPr lang="nb-NO" b="1" dirty="0">
                <a:solidFill>
                  <a:srgbClr val="0606D0"/>
                </a:solidFill>
              </a:rPr>
              <a:t>nærmeste leder</a:t>
            </a:r>
            <a:r>
              <a:rPr lang="nb-NO" dirty="0"/>
              <a:t>, kan de si fra til </a:t>
            </a:r>
            <a:r>
              <a:rPr lang="nb-NO" b="1" dirty="0">
                <a:solidFill>
                  <a:srgbClr val="0606D0"/>
                </a:solidFill>
              </a:rPr>
              <a:t>leder over i linjen</a:t>
            </a:r>
            <a:r>
              <a:rPr lang="nb-NO" dirty="0"/>
              <a:t>, samt i noen unntakstilfeller </a:t>
            </a:r>
            <a:r>
              <a:rPr lang="nb-NO" b="1" dirty="0">
                <a:solidFill>
                  <a:srgbClr val="0606D0"/>
                </a:solidFill>
              </a:rPr>
              <a:t>HR- og HMS-sjef</a:t>
            </a:r>
            <a:r>
              <a:rPr lang="nb-NO" dirty="0"/>
              <a:t>. </a:t>
            </a:r>
          </a:p>
          <a:p>
            <a:endParaRPr lang="nb-NO" dirty="0"/>
          </a:p>
          <a:p>
            <a:r>
              <a:rPr lang="nb-NO" dirty="0"/>
              <a:t>Det er også mulig å si ifra til </a:t>
            </a:r>
            <a:r>
              <a:rPr lang="nb-NO" b="1" dirty="0">
                <a:solidFill>
                  <a:srgbClr val="0606D0"/>
                </a:solidFill>
                <a:hlinkClick r:id="rId3" action="ppaction://hlinksldjump"/>
              </a:rPr>
              <a:t>verneombudet</a:t>
            </a:r>
            <a:r>
              <a:rPr lang="nb-NO" dirty="0"/>
              <a:t>, Hvis verneombudet for eksempel er en «for nær» kollega, er det mulig å si ifra til </a:t>
            </a:r>
            <a:r>
              <a:rPr lang="nb-NO" b="1" dirty="0">
                <a:solidFill>
                  <a:srgbClr val="0606D0"/>
                </a:solidFill>
              </a:rPr>
              <a:t>hovedverneombudet</a:t>
            </a:r>
            <a:r>
              <a:rPr lang="nb-NO" dirty="0"/>
              <a:t>. </a:t>
            </a:r>
          </a:p>
          <a:p>
            <a:pPr marL="0" indent="0">
              <a:buNone/>
            </a:pPr>
            <a:endParaRPr lang="nb-NO" dirty="0"/>
          </a:p>
          <a:p>
            <a:endParaRPr lang="nb-NO" dirty="0"/>
          </a:p>
        </p:txBody>
      </p:sp>
    </p:spTree>
    <p:extLst>
      <p:ext uri="{BB962C8B-B14F-4D97-AF65-F5344CB8AC3E}">
        <p14:creationId xmlns:p14="http://schemas.microsoft.com/office/powerpoint/2010/main" val="2164939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Sylinder 7"/>
          <p:cNvSpPr txBox="1"/>
          <p:nvPr/>
        </p:nvSpPr>
        <p:spPr>
          <a:xfrm>
            <a:off x="334043" y="4363632"/>
            <a:ext cx="7942209" cy="307777"/>
          </a:xfrm>
          <a:prstGeom prst="rect">
            <a:avLst/>
          </a:prstGeom>
          <a:solidFill>
            <a:schemeClr val="bg1"/>
          </a:solidFill>
        </p:spPr>
        <p:txBody>
          <a:bodyPr wrap="square" rtlCol="0">
            <a:spAutoFit/>
          </a:bodyPr>
          <a:lstStyle/>
          <a:p>
            <a:r>
              <a:rPr lang="nb-NO" sz="1400" b="1" dirty="0"/>
              <a:t>Lenke: </a:t>
            </a:r>
            <a:r>
              <a:rPr lang="nb-NO" sz="1400" b="1" dirty="0">
                <a:hlinkClick r:id="rId3"/>
              </a:rPr>
              <a:t>https://innsida.ntnu.no/wiki/-/wiki/Norsk/Uakseptabel+adferd+-+mobbing+og+konflikter</a:t>
            </a:r>
            <a:r>
              <a:rPr lang="nb-NO" sz="1400" b="1" dirty="0"/>
              <a:t> </a:t>
            </a:r>
          </a:p>
        </p:txBody>
      </p:sp>
      <p:pic>
        <p:nvPicPr>
          <p:cNvPr id="9" name="Bilde 8"/>
          <p:cNvPicPr>
            <a:picLocks noChangeAspect="1"/>
          </p:cNvPicPr>
          <p:nvPr/>
        </p:nvPicPr>
        <p:blipFill rotWithShape="1">
          <a:blip r:embed="rId4"/>
          <a:srcRect l="1315" t="9592" r="1999" b="14476"/>
          <a:stretch/>
        </p:blipFill>
        <p:spPr>
          <a:xfrm>
            <a:off x="104014" y="172067"/>
            <a:ext cx="8902826" cy="3963706"/>
          </a:xfrm>
          <a:prstGeom prst="rect">
            <a:avLst/>
          </a:prstGeom>
        </p:spPr>
      </p:pic>
      <p:sp>
        <p:nvSpPr>
          <p:cNvPr id="7" name="Ellipse 6"/>
          <p:cNvSpPr/>
          <p:nvPr/>
        </p:nvSpPr>
        <p:spPr>
          <a:xfrm>
            <a:off x="6245628" y="85516"/>
            <a:ext cx="1094846" cy="49172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Rektangel 9"/>
          <p:cNvSpPr/>
          <p:nvPr/>
        </p:nvSpPr>
        <p:spPr>
          <a:xfrm>
            <a:off x="5585460" y="2804160"/>
            <a:ext cx="3421380" cy="14943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5" name="Bilde 4"/>
          <p:cNvPicPr>
            <a:picLocks noChangeAspect="1"/>
          </p:cNvPicPr>
          <p:nvPr/>
        </p:nvPicPr>
        <p:blipFill rotWithShape="1">
          <a:blip r:embed="rId5"/>
          <a:srcRect l="58974" t="16308" r="12051" b="15046"/>
          <a:stretch/>
        </p:blipFill>
        <p:spPr>
          <a:xfrm>
            <a:off x="5686060" y="1200529"/>
            <a:ext cx="2373504" cy="316310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32529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rotWithShape="1">
          <a:blip r:embed="rId3"/>
          <a:srcRect l="882" t="9275" r="2214" b="10108"/>
          <a:stretch/>
        </p:blipFill>
        <p:spPr>
          <a:xfrm>
            <a:off x="152400" y="204477"/>
            <a:ext cx="8920480" cy="4174483"/>
          </a:xfrm>
          <a:prstGeom prst="rect">
            <a:avLst/>
          </a:prstGeom>
        </p:spPr>
      </p:pic>
      <p:sp>
        <p:nvSpPr>
          <p:cNvPr id="5" name="Ellipse 4"/>
          <p:cNvSpPr/>
          <p:nvPr/>
        </p:nvSpPr>
        <p:spPr>
          <a:xfrm>
            <a:off x="6583680" y="112270"/>
            <a:ext cx="1615440" cy="65989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 name="TekstSylinder 7"/>
          <p:cNvSpPr txBox="1"/>
          <p:nvPr/>
        </p:nvSpPr>
        <p:spPr>
          <a:xfrm>
            <a:off x="334043" y="4404272"/>
            <a:ext cx="7942209" cy="307777"/>
          </a:xfrm>
          <a:prstGeom prst="rect">
            <a:avLst/>
          </a:prstGeom>
          <a:solidFill>
            <a:schemeClr val="bg1"/>
          </a:solidFill>
        </p:spPr>
        <p:txBody>
          <a:bodyPr wrap="square" rtlCol="0">
            <a:spAutoFit/>
          </a:bodyPr>
          <a:lstStyle/>
          <a:p>
            <a:r>
              <a:rPr lang="nb-NO" sz="1400" b="1" dirty="0"/>
              <a:t>Lenke: </a:t>
            </a:r>
            <a:r>
              <a:rPr lang="nb-NO" sz="1400" b="1" dirty="0">
                <a:hlinkClick r:id="rId4"/>
              </a:rPr>
              <a:t>https://innsida.ntnu.no/wiki/-/wiki/Norsk/Seksuell+trakassering+-+ansatte</a:t>
            </a:r>
            <a:r>
              <a:rPr lang="nb-NO" sz="1400" b="1" dirty="0"/>
              <a:t> </a:t>
            </a:r>
          </a:p>
        </p:txBody>
      </p:sp>
      <p:pic>
        <p:nvPicPr>
          <p:cNvPr id="9" name="Bilde 8"/>
          <p:cNvPicPr>
            <a:picLocks noChangeAspect="1"/>
          </p:cNvPicPr>
          <p:nvPr/>
        </p:nvPicPr>
        <p:blipFill rotWithShape="1">
          <a:blip r:embed="rId3"/>
          <a:srcRect l="59835" t="53593" r="15153" b="16583"/>
          <a:stretch/>
        </p:blipFill>
        <p:spPr>
          <a:xfrm>
            <a:off x="5537200" y="1920240"/>
            <a:ext cx="3332480" cy="2235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93808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637988"/>
            <a:ext cx="7045779" cy="857250"/>
          </a:xfrm>
        </p:spPr>
        <p:txBody>
          <a:bodyPr>
            <a:normAutofit fontScale="90000"/>
          </a:bodyPr>
          <a:lstStyle/>
          <a:p>
            <a:r>
              <a:rPr lang="nb-NO" sz="3100" dirty="0"/>
              <a:t>Ønsker du en uformell og konfidensiell samtale kan du kontakte:  </a:t>
            </a:r>
            <a:r>
              <a:rPr lang="nb-NO" dirty="0"/>
              <a:t/>
            </a:r>
            <a:br>
              <a:rPr lang="nb-NO" dirty="0"/>
            </a:br>
            <a:endParaRPr lang="nb-NO" dirty="0"/>
          </a:p>
        </p:txBody>
      </p:sp>
      <p:sp>
        <p:nvSpPr>
          <p:cNvPr id="3" name="Plassholder for innhold 2"/>
          <p:cNvSpPr>
            <a:spLocks noGrp="1"/>
          </p:cNvSpPr>
          <p:nvPr>
            <p:ph idx="1"/>
          </p:nvPr>
        </p:nvSpPr>
        <p:spPr>
          <a:xfrm>
            <a:off x="457200" y="1734154"/>
            <a:ext cx="8229600" cy="3394472"/>
          </a:xfrm>
        </p:spPr>
        <p:txBody>
          <a:bodyPr/>
          <a:lstStyle/>
          <a:p>
            <a:r>
              <a:rPr lang="nb-NO" dirty="0">
                <a:hlinkClick r:id="rId3" action="ppaction://hlinksldjump"/>
              </a:rPr>
              <a:t>Bedriftshelsetjenesten</a:t>
            </a:r>
            <a:r>
              <a:rPr lang="nb-NO" dirty="0"/>
              <a:t> (BHT)</a:t>
            </a:r>
          </a:p>
          <a:p>
            <a:r>
              <a:rPr lang="nb-NO" dirty="0"/>
              <a:t>Tillitsvalgte i </a:t>
            </a:r>
            <a:r>
              <a:rPr lang="nb-NO" dirty="0">
                <a:hlinkClick r:id="rId3" action="ppaction://hlinksldjump"/>
              </a:rPr>
              <a:t>fagforeningen</a:t>
            </a:r>
            <a:r>
              <a:rPr lang="nb-NO" dirty="0"/>
              <a:t> din</a:t>
            </a:r>
          </a:p>
          <a:p>
            <a:r>
              <a:rPr lang="nb-NO" dirty="0"/>
              <a:t>Evt. en advokat, lege, psykolog eller andre profesjoner med lovpålagt taushetsplikt som man kan betro seg til</a:t>
            </a:r>
          </a:p>
          <a:p>
            <a:r>
              <a:rPr lang="nb-NO" dirty="0">
                <a:hlinkClick r:id="rId3" action="ppaction://hlinksldjump"/>
              </a:rPr>
              <a:t>Arbeidstilsynet</a:t>
            </a:r>
            <a:endParaRPr lang="nb-NO" dirty="0"/>
          </a:p>
          <a:p>
            <a:endParaRPr lang="nb-NO" dirty="0"/>
          </a:p>
          <a:p>
            <a:endParaRPr lang="nb-NO" dirty="0"/>
          </a:p>
        </p:txBody>
      </p:sp>
      <p:sp>
        <p:nvSpPr>
          <p:cNvPr id="4" name="TekstSylinder 3"/>
          <p:cNvSpPr txBox="1"/>
          <p:nvPr/>
        </p:nvSpPr>
        <p:spPr>
          <a:xfrm>
            <a:off x="4572000" y="3992880"/>
            <a:ext cx="3881120" cy="400110"/>
          </a:xfrm>
          <a:prstGeom prst="rect">
            <a:avLst/>
          </a:prstGeom>
          <a:noFill/>
        </p:spPr>
        <p:txBody>
          <a:bodyPr wrap="square" rtlCol="0">
            <a:spAutoFit/>
          </a:bodyPr>
          <a:lstStyle/>
          <a:p>
            <a:pPr algn="ctr"/>
            <a:r>
              <a:rPr lang="nb-NO" sz="2000" b="1" dirty="0">
                <a:solidFill>
                  <a:srgbClr val="C00000"/>
                </a:solidFill>
              </a:rPr>
              <a:t>Merk: Alle disse har taushetsplikt</a:t>
            </a:r>
          </a:p>
        </p:txBody>
      </p:sp>
    </p:spTree>
    <p:extLst>
      <p:ext uri="{BB962C8B-B14F-4D97-AF65-F5344CB8AC3E}">
        <p14:creationId xmlns:p14="http://schemas.microsoft.com/office/powerpoint/2010/main" val="4254772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Veien videre</a:t>
            </a:r>
          </a:p>
        </p:txBody>
      </p:sp>
      <p:sp>
        <p:nvSpPr>
          <p:cNvPr id="3" name="Plassholder for innhold 2"/>
          <p:cNvSpPr>
            <a:spLocks noGrp="1"/>
          </p:cNvSpPr>
          <p:nvPr>
            <p:ph idx="1"/>
          </p:nvPr>
        </p:nvSpPr>
        <p:spPr>
          <a:xfrm>
            <a:off x="457200" y="1063229"/>
            <a:ext cx="8229600" cy="3394472"/>
          </a:xfrm>
        </p:spPr>
        <p:txBody>
          <a:bodyPr>
            <a:normAutofit/>
          </a:bodyPr>
          <a:lstStyle/>
          <a:p>
            <a:pPr marL="0" indent="0">
              <a:buNone/>
            </a:pPr>
            <a:r>
              <a:rPr lang="nb-NO" sz="1800" dirty="0"/>
              <a:t>NTNU jobber kontinuerlig med å sikre at ansatte og studenter skal ha gode arbeids- og studiemiljø, der ingen skal oppleve mobbing, trakassering, herunder seksuell trakassering eller annen uakseptabel atferd. </a:t>
            </a:r>
            <a:r>
              <a:rPr lang="nb-NO" sz="1800" b="1" dirty="0"/>
              <a:t> </a:t>
            </a:r>
          </a:p>
          <a:p>
            <a:pPr marL="0" indent="0">
              <a:buNone/>
            </a:pPr>
            <a:endParaRPr lang="nb-NO" sz="1800" dirty="0"/>
          </a:p>
          <a:p>
            <a:r>
              <a:rPr lang="nb-NO" sz="1800" dirty="0"/>
              <a:t>En egen kanal for </a:t>
            </a:r>
            <a:r>
              <a:rPr lang="nb-NO" sz="1800" b="1" dirty="0"/>
              <a:t>varsling av seksuell trakassering </a:t>
            </a:r>
            <a:r>
              <a:rPr lang="nb-NO" sz="1800" dirty="0"/>
              <a:t>lanseres i september 2019.</a:t>
            </a:r>
            <a:endParaRPr lang="nb-NO" sz="1800" b="1" dirty="0"/>
          </a:p>
          <a:p>
            <a:r>
              <a:rPr lang="nb-NO" sz="1800" dirty="0"/>
              <a:t>Kartlegging av psykososialt arbeidsmiljø i form av </a:t>
            </a:r>
            <a:r>
              <a:rPr lang="nb-NO" sz="1800" b="1" dirty="0"/>
              <a:t>Arbeidsmiljøundersøkelsen</a:t>
            </a:r>
            <a:r>
              <a:rPr lang="nb-NO" sz="1800" dirty="0"/>
              <a:t> gjennomføres hvert andre år. Denne sendes ut på e-post 4. november. </a:t>
            </a:r>
          </a:p>
          <a:p>
            <a:r>
              <a:rPr lang="nb-NO" sz="1800" b="1" dirty="0"/>
              <a:t>Hvilke behov har vi ved vår enhet for å jobbe med kultur og arbeidsmiljøutvikling? Hvordan vil vi ha det hos oss? </a:t>
            </a:r>
            <a:endParaRPr lang="nb-NO" dirty="0"/>
          </a:p>
        </p:txBody>
      </p:sp>
    </p:spTree>
    <p:extLst>
      <p:ext uri="{BB962C8B-B14F-4D97-AF65-F5344CB8AC3E}">
        <p14:creationId xmlns:p14="http://schemas.microsoft.com/office/powerpoint/2010/main" val="317982690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1144</Words>
  <Application>Microsoft Office PowerPoint</Application>
  <PresentationFormat>Skjermfremvisning (16:9)</PresentationFormat>
  <Paragraphs>180</Paragraphs>
  <Slides>8</Slides>
  <Notes>8</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8</vt:i4>
      </vt:variant>
    </vt:vector>
  </HeadingPairs>
  <TitlesOfParts>
    <vt:vector size="11" baseType="lpstr">
      <vt:lpstr>Arial</vt:lpstr>
      <vt:lpstr>Calibri</vt:lpstr>
      <vt:lpstr>Office-tema</vt:lpstr>
      <vt:lpstr>Kartlegging av mobbing og trakassering ved NTNU</vt:lpstr>
      <vt:lpstr>Sentrale funn fra kartleggingen Fra rapporten «Mobbing og trakassering ved Norges teknisk-naturvitenskapelige universitet» </vt:lpstr>
      <vt:lpstr>NTNU har nulltoleranse for alle former for trakassering og annen maktmisbruk. Det skal være trygt å jobbe og studere ved NTNU. </vt:lpstr>
      <vt:lpstr>Hvordan si fra til arbeidsgiver om uakseptabel atferd? </vt:lpstr>
      <vt:lpstr>PowerPoint-presentasjon</vt:lpstr>
      <vt:lpstr>PowerPoint-presentasjon</vt:lpstr>
      <vt:lpstr>Ønsker du en uformell og konfidensiell samtale kan du kontakte:   </vt:lpstr>
      <vt:lpstr>Veien videre</vt:lpstr>
    </vt:vector>
  </TitlesOfParts>
  <Company>NTNU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Kolbjørn Skarpnes</dc:creator>
  <cp:lastModifiedBy>Mads Saurstrø</cp:lastModifiedBy>
  <cp:revision>208</cp:revision>
  <dcterms:created xsi:type="dcterms:W3CDTF">2013-06-10T16:56:09Z</dcterms:created>
  <dcterms:modified xsi:type="dcterms:W3CDTF">2019-08-28T09:27:06Z</dcterms:modified>
</cp:coreProperties>
</file>