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97" r:id="rId5"/>
    <p:sldId id="283" r:id="rId6"/>
    <p:sldId id="278" r:id="rId7"/>
    <p:sldId id="262" r:id="rId8"/>
    <p:sldId id="287" r:id="rId9"/>
    <p:sldId id="276" r:id="rId10"/>
    <p:sldId id="298" r:id="rId11"/>
    <p:sldId id="275" r:id="rId12"/>
    <p:sldId id="288" r:id="rId13"/>
    <p:sldId id="263" r:id="rId14"/>
  </p:sldIdLst>
  <p:sldSz cx="9144000" cy="5143500" type="screen16x9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475"/>
    <a:srgbClr val="4D929B"/>
    <a:srgbClr val="2B585D"/>
    <a:srgbClr val="5DC3BC"/>
    <a:srgbClr val="00FFCC"/>
    <a:srgbClr val="292F2B"/>
    <a:srgbClr val="CC0000"/>
    <a:srgbClr val="014693"/>
    <a:srgbClr val="C7B98A"/>
    <a:srgbClr val="BBAC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037C74-A0B1-4A25-A5C5-7B8A3739B5F9}" v="100" dt="2023-09-11T11:14:24.706"/>
    <p1510:client id="{FB4D088F-E62A-4E42-AFDF-54001F9C6CD7}" v="2" dt="2023-09-13T06:53:16.1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39123" autoAdjust="0"/>
  </p:normalViewPr>
  <p:slideViewPr>
    <p:cSldViewPr snapToGrid="0">
      <p:cViewPr varScale="1">
        <p:scale>
          <a:sx n="84" d="100"/>
          <a:sy n="84" d="100"/>
        </p:scale>
        <p:origin x="655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96B3B-B290-4AB7-9C40-911D5153CF65}" type="datetimeFigureOut">
              <a:rPr lang="nb-NO" smtClean="0"/>
              <a:t>18.10.2023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9B911-305D-4E77-80E0-B72445C91D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9400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nnsida.ntnu.no/wiki/-/wiki/Norsk/Arbeidsmilj%C3%B8unders%C3%B8kelsen+-+sp%C3%B8rreskjema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innsida.ntnu.no/wiki/-/wiki/Norsk/arbeidsmilj%c3%b8unders%c3%b8kelse+-+for+ledere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nnsida.ntnu.no/wiki/-/wiki/Norsk/Finn+ditt+verneombud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.ntnu.no/wiki/-/wiki/Norsk/Uakseptabel+adferd+-+mobbing+og+konflikter+for+ansatte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525463" y="401638"/>
            <a:ext cx="2076450" cy="1168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525463" y="1720532"/>
            <a:ext cx="5486400" cy="7286308"/>
          </a:xfrm>
        </p:spPr>
        <p:txBody>
          <a:bodyPr/>
          <a:lstStyle/>
          <a:p>
            <a:r>
              <a:rPr lang="nb-NO" b="1" noProof="0" dirty="0"/>
              <a:t>Råd til deg som leder før informasjonsmøtet ved enheten:</a:t>
            </a:r>
            <a:endParaRPr lang="nb-NO" noProof="0" dirty="0"/>
          </a:p>
          <a:p>
            <a:endParaRPr lang="nb-NO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noProof="0" dirty="0"/>
              <a:t>Vær personlig. </a:t>
            </a:r>
            <a:r>
              <a:rPr lang="nb-NO" noProof="0" dirty="0"/>
              <a:t>Det er viktig at medarbeidere har tillit til at du bryr deg om arbeidsmiljøet, at du ønsker å vite hvordan de har det på jobb, og at du har en reell ambisjon å jobbe med utvikling av arbeidsmiljøe</a:t>
            </a:r>
            <a:r>
              <a:rPr lang="nb-NO" b="0" noProof="0" dirty="0"/>
              <a:t>t. For å motivere til deltagelse er det er viktig at du som leder sier noe om dine videre ambisjoner med arbeidsmiljøarbeidet ved enheten.</a:t>
            </a:r>
            <a:endParaRPr lang="nb-NO" noProof="0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lang="nb-NO" b="1" noProof="0" dirty="0"/>
              <a:t>Vær konkret: </a:t>
            </a:r>
            <a:r>
              <a:rPr lang="nb-NO" b="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Få fram hva dere har gjort siden  forrige arbeidsmiljøundersøkelse - gi konkrete eksempler. For</a:t>
            </a:r>
            <a:r>
              <a:rPr lang="nb-NO" b="1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å skape engasjement rundt arbeidsmiljøarbeidet er det avgjørende at ansatte får tilbakemelding fra leder på hvilke tiltak som er gjennomført (og ikke), og hvordan de har fungert. ​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lang="nb-NO" b="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Dersom det er gjort lite med tiltaksplanen eller annet arbeidsmiljøarbeid siden forrige runde, </a:t>
            </a:r>
            <a:r>
              <a:rPr lang="nb-NO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 det være greit å være åpen og ærlig på at "dette var for dårlig  - vi må gjøre et bedre arbeid neste gang – dette skal vi gjøre slik..». Leder bør være spesielt tydelig på at det er ønskelig med et samarbeid med </a:t>
            </a:r>
            <a:r>
              <a:rPr lang="nb-NO" b="1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verneombud</a:t>
            </a:r>
            <a:r>
              <a:rPr lang="nb-NO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i slike tilfeller.  ​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lang="nb-NO" b="1" noProof="0" dirty="0"/>
              <a:t>Vær lokal</a:t>
            </a:r>
            <a:r>
              <a:rPr lang="nb-NO" noProof="0" dirty="0"/>
              <a:t>. Sikre at arbeidsmiljøarbeidet blir relevant for dere. “Det handler om hvordan vi vil ha det hos oss  - og utviklingen ved vår enhet”. Sett gjerne arbeidsmiljøundersøkelsen i sammenheng med pågående prosesser og det øvrige og utviklingsarbeidet hos dere </a:t>
            </a:r>
            <a:r>
              <a:rPr lang="nb-NO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 hvordan kan arbeidsmiljøarbeidet bidra til å nå målene dere har satt dere? </a:t>
            </a:r>
            <a:endParaRPr lang="nb-NO" b="1" noProof="0" dirty="0"/>
          </a:p>
          <a:p>
            <a:r>
              <a:rPr lang="nb-NO" b="1" noProof="0" dirty="0"/>
              <a:t>Det kan komme kritiske spørsmål og kommentarer. </a:t>
            </a:r>
            <a:r>
              <a:rPr lang="nb-NO" b="0" noProof="0" dirty="0"/>
              <a:t>Lytt </a:t>
            </a:r>
            <a:r>
              <a:rPr lang="nb-NO" noProof="0" dirty="0"/>
              <a:t>til hva den ansatte sier og unngå å gå i forsvar. Kanskje er det en oppfordring til at du må passe på å unngå å gjøre feil man erfarte sist. Kanskje er det bare behov for et oppklarende svar.</a:t>
            </a:r>
          </a:p>
          <a:p>
            <a:endParaRPr lang="nb-NO" b="1" noProof="0" dirty="0"/>
          </a:p>
          <a:p>
            <a:r>
              <a:rPr lang="nb-NO" b="1" noProof="0" dirty="0"/>
              <a:t>Det kan hende du får spørsmål om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noProof="0" dirty="0"/>
              <a:t>Hvem som skal delta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noProof="0" dirty="0"/>
              <a:t>Utsendelse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noProof="0" dirty="0"/>
              <a:t>Anonymitet og bruk av resultatene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noProof="0" dirty="0"/>
              <a:t>Rapporter fra spørreundersøkelsen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nb-NO" noProof="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nb-NO" noProof="0" dirty="0"/>
              <a:t>Dette finner du informasjon om på Innsida: </a:t>
            </a:r>
            <a:r>
              <a:rPr lang="nb-NO" noProof="0" dirty="0">
                <a:hlinkClick r:id="rId3"/>
              </a:rPr>
              <a:t>Arbeidsmiljøundersøkelsen – spørreundersøkelse</a:t>
            </a:r>
            <a:endParaRPr lang="nb-NO" noProof="0" dirty="0"/>
          </a:p>
          <a:p>
            <a:pPr marL="0" indent="0">
              <a:buFont typeface="Wingdings" panose="05000000000000000000" pitchFamily="2" charset="2"/>
              <a:buNone/>
            </a:pPr>
            <a:endParaRPr lang="nb-NO" noProof="0" dirty="0">
              <a:hlinkClick r:id="rId4"/>
            </a:endParaRPr>
          </a:p>
          <a:p>
            <a:endParaRPr lang="nb-NO" b="1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9B911-305D-4E77-80E0-B72445C91DDE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69423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BECE5-E5E3-4DB3-9924-2CD8DA90F849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1479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Det handler om arbeidet! </a:t>
            </a:r>
          </a:p>
          <a:p>
            <a:endParaRPr lang="nb-NO" dirty="0"/>
          </a:p>
          <a:p>
            <a:r>
              <a:rPr lang="nb-NO" dirty="0"/>
              <a:t>«Arbeidsmiljø er knyttet til hvordan man organiserer, planlegger og gjennomfører arbeidet.» (Statens arbeidsmiljøinstitutt - STAMI)</a:t>
            </a:r>
          </a:p>
          <a:p>
            <a:endParaRPr lang="nb-NO" dirty="0"/>
          </a:p>
          <a:p>
            <a:r>
              <a:rPr lang="nb-NO" dirty="0"/>
              <a:t>Dersom det kommer spørsmål om håndtering av uforsvarlig arbeidsmiljø </a:t>
            </a:r>
          </a:p>
          <a:p>
            <a:endParaRPr lang="nb-NO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9B911-305D-4E77-80E0-B72445C91DDE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1562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0" noProof="0"/>
              <a:t>Her er viktige årsaker til at vi gjennomfører arbeidsmiljøundersøkelsen på NTNU. </a:t>
            </a:r>
          </a:p>
          <a:p>
            <a:r>
              <a:rPr lang="nb-NO" b="0" noProof="0"/>
              <a:t>Vær gjerne </a:t>
            </a:r>
            <a:r>
              <a:rPr lang="nb-NO" b="1" noProof="0"/>
              <a:t>personlig</a:t>
            </a:r>
            <a:r>
              <a:rPr lang="nb-NO" b="0" noProof="0"/>
              <a:t> og </a:t>
            </a:r>
            <a:r>
              <a:rPr lang="nb-NO" b="1" noProof="0"/>
              <a:t>lokal</a:t>
            </a:r>
            <a:r>
              <a:rPr lang="nb-NO" b="0" noProof="0"/>
              <a:t> mht. hvorfor utvikling av arbeidsmiljøet er viktig for deg og arbeidet dere gjør ved deres enhet. </a:t>
            </a:r>
            <a:endParaRPr lang="nb-NO" b="0" noProof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ECE5-E5E3-4DB3-9924-2CD8DA90F849}" type="slidenum">
              <a:rPr lang="nb-NO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605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422275"/>
            <a:ext cx="5551488" cy="312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826372"/>
            <a:ext cx="5486400" cy="5686743"/>
          </a:xfrm>
        </p:spPr>
        <p:txBody>
          <a:bodyPr/>
          <a:lstStyle/>
          <a:p>
            <a:r>
              <a:rPr lang="nb-NO" sz="1200" b="1" noProof="0" dirty="0">
                <a:cs typeface="Calibri"/>
              </a:rPr>
              <a:t>FASE 1</a:t>
            </a:r>
            <a:r>
              <a:rPr lang="nb-NO" sz="1200" noProof="0" dirty="0">
                <a:cs typeface="Calibri"/>
              </a:rPr>
              <a:t>:</a:t>
            </a:r>
            <a:r>
              <a:rPr lang="nb-NO" sz="1200" baseline="0" noProof="0" dirty="0">
                <a:cs typeface="Calibri"/>
              </a:rPr>
              <a:t> Informasjon om kommende undersøkelse. </a:t>
            </a:r>
            <a:r>
              <a:rPr lang="nb-NO" dirty="0">
                <a:cs typeface="Calibri"/>
              </a:rPr>
              <a:t>Vi tar</a:t>
            </a:r>
            <a:r>
              <a:rPr lang="nb-NO" sz="1200" baseline="0" noProof="0" dirty="0">
                <a:cs typeface="Calibri"/>
              </a:rPr>
              <a:t> med erfaringer fra tidligere, og snakker om hvordan vi kan bruke kommende undersøkelse til å utvikle arbeidsmiljøet ved vår enhet.  </a:t>
            </a:r>
            <a:endParaRPr lang="nb-NO" sz="1200" noProof="0" dirty="0">
              <a:cs typeface="Calibri"/>
            </a:endParaRPr>
          </a:p>
          <a:p>
            <a:endParaRPr lang="nb-NO" sz="1200" noProof="0" dirty="0">
              <a:cs typeface="Calibri"/>
            </a:endParaRPr>
          </a:p>
          <a:p>
            <a:r>
              <a:rPr lang="nb-NO" sz="1200" b="1" noProof="0" dirty="0">
                <a:cs typeface="Calibri"/>
              </a:rPr>
              <a:t>FASE</a:t>
            </a:r>
            <a:r>
              <a:rPr lang="nb-NO" sz="1200" b="1" baseline="0" noProof="0" dirty="0">
                <a:cs typeface="Calibri"/>
              </a:rPr>
              <a:t> 2: </a:t>
            </a:r>
            <a:r>
              <a:rPr lang="nb-NO" sz="1200" noProof="0" dirty="0">
                <a:cs typeface="Calibri"/>
              </a:rPr>
              <a:t>Du får undersøkelsen på e-post:</a:t>
            </a:r>
            <a:r>
              <a:rPr lang="nb-NO" sz="1200" baseline="0" noProof="0" dirty="0">
                <a:cs typeface="Calibri"/>
              </a:rPr>
              <a:t> </a:t>
            </a:r>
            <a:r>
              <a:rPr lang="nb-NO" sz="1200" b="1" baseline="0" noProof="0" dirty="0">
                <a:cs typeface="Calibri"/>
              </a:rPr>
              <a:t>6. november. </a:t>
            </a:r>
            <a:r>
              <a:rPr lang="nb-NO" sz="1200" b="0" noProof="0" dirty="0">
                <a:cs typeface="Calibri"/>
              </a:rPr>
              <a:t>Resultatene foreligger i begynnelsen av januar 2024. Kartleggingen av hvordan ansatte opplever arbeidsmiljøet fortsetter i oppfølgingen av undersøkelsen (se neste lysbilde). </a:t>
            </a:r>
            <a:endParaRPr lang="nb-NO" sz="1200" b="0" baseline="0" noProof="0" dirty="0">
              <a:cs typeface="Calibri"/>
            </a:endParaRPr>
          </a:p>
          <a:p>
            <a:endParaRPr lang="nb-NO" sz="1200" b="0" baseline="0" noProof="0" dirty="0">
              <a:cs typeface="Calibri"/>
            </a:endParaRPr>
          </a:p>
          <a:p>
            <a:r>
              <a:rPr lang="nb-NO" sz="1200" b="1" baseline="0" noProof="0" dirty="0">
                <a:cs typeface="Calibri"/>
              </a:rPr>
              <a:t>FASE 3: </a:t>
            </a:r>
            <a:r>
              <a:rPr lang="nb-NO" sz="1200" b="0" baseline="0" noProof="0" dirty="0">
                <a:cs typeface="Calibri"/>
              </a:rPr>
              <a:t>I</a:t>
            </a:r>
            <a:r>
              <a:rPr lang="nb-NO" sz="1200" b="0" noProof="0" dirty="0"/>
              <a:t> februar-mars</a:t>
            </a:r>
            <a:r>
              <a:rPr lang="nb-NO" sz="1200" b="0" baseline="0" noProof="0" dirty="0"/>
              <a:t> fortsetter vi kartleggingen ved å diskutere hva resultatene fra arbeidsmiljøundersøkelsen er et uttrykk for i vår arbeidshverdag, slik vi kjenner den, - og hvilke temaområder vi anser som viktigst for oss å utvikle tiltak på (bevaringstiltak og utviklingstiltak). Dersom det er sider ved arbeidsmiljøet som undersøkelsen ikke fanger opp, er det også rom for å løfte frem dette i oppfølgingsmøtet. Dette kan for eksempel være endringer i arbeidshverdagen som følge av omstilling. Siste del av oppfølgingsmøtet bruker vi til tiltaksutvikling. </a:t>
            </a:r>
            <a:endParaRPr lang="nb-NO" sz="1200" baseline="0" noProof="0" dirty="0">
              <a:cs typeface="Calibri"/>
            </a:endParaRPr>
          </a:p>
          <a:p>
            <a:r>
              <a:rPr lang="nb-NO" sz="1200" baseline="0" noProof="0" dirty="0">
                <a:cs typeface="Calibri"/>
              </a:rPr>
              <a:t> </a:t>
            </a:r>
          </a:p>
          <a:p>
            <a:r>
              <a:rPr lang="nb-NO" sz="1200" b="1" baseline="0" noProof="0" dirty="0">
                <a:cs typeface="Calibri"/>
              </a:rPr>
              <a:t>FASE 4: </a:t>
            </a:r>
            <a:r>
              <a:rPr lang="nb-NO" sz="1200" b="0" baseline="0" noProof="0" dirty="0">
                <a:cs typeface="Calibri"/>
              </a:rPr>
              <a:t>Deretter skal vi gjennomføre </a:t>
            </a:r>
            <a:r>
              <a:rPr lang="nb-NO" sz="1200" baseline="0" noProof="0" dirty="0">
                <a:cs typeface="Calibri"/>
              </a:rPr>
              <a:t>det vi har blitt enige om i henhold til tiltaksplanen. Det er leders ansvar at dette blir gjort, men litt avhengig av hvilke tiltak vi kommer frem til, så må alle bidra med å gjennomføre det vi har bestemt. </a:t>
            </a:r>
          </a:p>
          <a:p>
            <a:endParaRPr lang="nb-NO" sz="1200" baseline="0" noProof="0" dirty="0">
              <a:cs typeface="Calibri"/>
            </a:endParaRPr>
          </a:p>
          <a:p>
            <a:r>
              <a:rPr lang="nb-NO" sz="1200" b="1" baseline="0" noProof="0" dirty="0">
                <a:cs typeface="Calibri"/>
              </a:rPr>
              <a:t>FASE 5: </a:t>
            </a:r>
            <a:r>
              <a:rPr lang="nb-NO" sz="1200" b="0" baseline="0" noProof="0" dirty="0">
                <a:solidFill>
                  <a:srgbClr val="FF0000"/>
                </a:solidFill>
                <a:cs typeface="Calibri"/>
              </a:rPr>
              <a:t>Underveis skal vi </a:t>
            </a:r>
            <a:r>
              <a:rPr lang="nb-NO" sz="1200" baseline="0" noProof="0" dirty="0">
                <a:solidFill>
                  <a:srgbClr val="FF0000"/>
                </a:solidFill>
                <a:cs typeface="Calibri"/>
              </a:rPr>
              <a:t>evaluere tiltakene, og gjøre nødvendige justeringer hvis det er hensiktsmessig eller nye utfordringer har dukket opp. </a:t>
            </a:r>
            <a:endParaRPr lang="nb-NO" sz="1200" b="1" baseline="0" noProof="0" dirty="0">
              <a:solidFill>
                <a:srgbClr val="FF0000"/>
              </a:solidFill>
              <a:cs typeface="Calibri"/>
            </a:endParaRPr>
          </a:p>
          <a:p>
            <a:endParaRPr lang="nb-NO" sz="1200" noProof="0" dirty="0">
              <a:cs typeface="Calibri"/>
            </a:endParaRPr>
          </a:p>
          <a:p>
            <a:r>
              <a:rPr lang="nb-NO" sz="1200" b="1" noProof="0" dirty="0"/>
              <a:t>Verneombudet</a:t>
            </a:r>
            <a:r>
              <a:rPr lang="nb-NO" sz="1200" noProof="0" dirty="0"/>
              <a:t> er involvert i prosessen og har forberedelsers- og oppfølgingsmøter med leder/ledelsen.</a:t>
            </a:r>
            <a:r>
              <a:rPr lang="nb-NO" sz="1200" baseline="0" noProof="0" dirty="0"/>
              <a:t>  </a:t>
            </a:r>
            <a:r>
              <a:rPr lang="nb-NO" sz="1200" noProof="0" dirty="0"/>
              <a:t> </a:t>
            </a:r>
          </a:p>
          <a:p>
            <a:endParaRPr lang="nb-NO" sz="1200" noProof="0" dirty="0">
              <a:cs typeface="Calibri"/>
            </a:endParaRPr>
          </a:p>
          <a:p>
            <a:r>
              <a:rPr lang="nb-NO" dirty="0">
                <a:hlinkClick r:id="rId3"/>
              </a:rPr>
              <a:t>Finn ditt verneombud - Wiki - innsida.ntnu.no</a:t>
            </a:r>
            <a:endParaRPr lang="nb-NO" sz="1200" noProof="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ECE5-E5E3-4DB3-9924-2CD8DA90F849}" type="slidenum">
              <a:rPr lang="nb-NO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9156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dirty="0">
                <a:solidFill>
                  <a:schemeClr val="tx1"/>
                </a:solidFill>
              </a:rPr>
              <a:t>Spørreskjema sendes ut 6. november 2023. Svarfrist 27. november</a:t>
            </a:r>
            <a:endParaRPr lang="nb-NO" sz="1200" dirty="0"/>
          </a:p>
          <a:p>
            <a:pPr marL="0" indent="0">
              <a:buNone/>
            </a:pPr>
            <a:r>
              <a:rPr lang="nb-NO" sz="1200" dirty="0"/>
              <a:t>Spørreundersøkelse er viktig for at jeg og vi skal få et godt bilde av hvordan arbeidsmiljøet er hos oss. </a:t>
            </a:r>
          </a:p>
          <a:p>
            <a:pPr marL="0" indent="0">
              <a:buNone/>
            </a:pPr>
            <a:endParaRPr lang="nb-NO" sz="1200" dirty="0"/>
          </a:p>
          <a:p>
            <a:r>
              <a:rPr lang="nb-NO" sz="1200" b="1" dirty="0">
                <a:solidFill>
                  <a:srgbClr val="292F2B"/>
                </a:solidFill>
              </a:rPr>
              <a:t>Oppfølging vår 2024</a:t>
            </a:r>
            <a:endParaRPr lang="nb-NO" sz="1200" dirty="0"/>
          </a:p>
          <a:p>
            <a:pPr marL="171450" indent="-1714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nb-NO" sz="1200" dirty="0"/>
              <a:t>gjennomgå resultatene fra undersøkelsen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diskutere arbeidsmiljøet vårt og identifisere utviklingsområder (bevare og utvikle)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i diskusjonene</a:t>
            </a:r>
            <a:r>
              <a:rPr lang="nb-NO" dirty="0"/>
              <a:t> skal det </a:t>
            </a:r>
            <a:r>
              <a:rPr lang="nb-NO" sz="1200" dirty="0"/>
              <a:t>være rom for å diskutere forhold som er viktige for arbeidsmiljøet, men som ikke nødvendigvis dekkes av</a:t>
            </a:r>
            <a:r>
              <a:rPr lang="nb-NO" dirty="0"/>
              <a:t> spørreskjemaet. </a:t>
            </a:r>
            <a:endParaRPr lang="nb-NO" sz="1200" dirty="0"/>
          </a:p>
          <a:p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Benytt denne anledningen til å medvirke og påvirke arbeidsmiljøet.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9B911-305D-4E77-80E0-B72445C91DDE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9682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313810">
              <a:defRPr/>
            </a:pPr>
            <a:r>
              <a:rPr lang="nb-NO" sz="1200" noProof="0" dirty="0">
                <a:cs typeface="Calibri"/>
              </a:rPr>
              <a:t>Hovedtematikk i spørreundersøkelsen. 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ECE5-E5E3-4DB3-9924-2CD8DA90F849}" type="slidenum">
              <a:rPr lang="nb-NO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8123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b-NO" dirty="0">
                <a:solidFill>
                  <a:srgbClr val="242424"/>
                </a:solidFill>
              </a:rPr>
              <a:t>Mobbing og trakassering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b-NO" noProof="0" dirty="0">
                <a:solidFill>
                  <a:srgbClr val="242424"/>
                </a:solidFill>
              </a:rPr>
              <a:t>Vi skiller mellom «håndtering av uønskede hendelser» og om ansatte har vært «utsatt for mobbing og trakassering».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b-NO" noProof="0" dirty="0">
              <a:solidFill>
                <a:srgbClr val="242424"/>
              </a:solidFill>
            </a:endParaRP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b-NO" noProof="0" dirty="0">
                <a:solidFill>
                  <a:srgbClr val="242424"/>
                </a:solidFill>
              </a:rPr>
              <a:t>Hvordan vi håndterer uønskede hendelser i hverdagen er et tema som fortsatt vil inngå i resultatrapporten på enheten. Det er viktig at alle bidrar til en respektfull kultur i arbeidsmiljøet der mobbing og trakassering ikke aksepteres. 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b-NO" noProof="0" dirty="0">
              <a:solidFill>
                <a:srgbClr val="242424"/>
              </a:solidFill>
            </a:endParaRP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b-NO" noProof="0" dirty="0">
                <a:solidFill>
                  <a:srgbClr val="242424"/>
                </a:solidFill>
              </a:rPr>
              <a:t>Den nye kartleggingen av om ansatte har vært utsatt for mobbing og trakassering, vil inngå i resultatrapporten på institusjonelt nivå. </a:t>
            </a:r>
            <a:br>
              <a:rPr lang="nb-NO" noProof="0" dirty="0">
                <a:solidFill>
                  <a:srgbClr val="242424"/>
                </a:solidFill>
              </a:rPr>
            </a:br>
            <a:r>
              <a:rPr lang="nb-NO" noProof="0" dirty="0">
                <a:solidFill>
                  <a:srgbClr val="242424"/>
                </a:solidFill>
              </a:rPr>
              <a:t>For at vi skal kunne følge opp konkrete saker, er vi imidlertid avhengig av at ansatte sier fra: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noProof="0" dirty="0"/>
              <a:t>Hvis du har opplevd mobbing eller trakassering, kan du kontakte ditt verneombud eller leder, alternativt benytte varslingskanalen “Si ifra!”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noProof="0" dirty="0"/>
              <a:t>Hvis du foretrekker en konfidensiell samtale, kan du kontakte din fagforening eller NTNUs bedriftshelsetjeneste.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noProof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b-NO" noProof="0" dirty="0"/>
              <a:t>NTNUs rutiner finnes her: </a:t>
            </a:r>
            <a:r>
              <a:rPr lang="nb-NO" noProof="0" dirty="0">
                <a:hlinkClick r:id="rId3"/>
              </a:rPr>
              <a:t>Uakseptabel adferd - mobbing og konflikter for ansatte - Kunnskapsbasen - NTNU</a:t>
            </a:r>
            <a:r>
              <a:rPr lang="nb-NO" noProof="0" dirty="0"/>
              <a:t> </a:t>
            </a:r>
          </a:p>
          <a:p>
            <a:pPr marL="457200" lvl="1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9B911-305D-4E77-80E0-B72445C91DDE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1842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773113" y="279400"/>
            <a:ext cx="3111500" cy="1751013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685800" y="2029810"/>
            <a:ext cx="5486400" cy="7757597"/>
          </a:xfrm>
        </p:spPr>
        <p:txBody>
          <a:bodyPr/>
          <a:lstStyle/>
          <a:p>
            <a:r>
              <a:rPr lang="nb-NO" sz="1200" b="1" dirty="0"/>
              <a:t>Alle ansatte får en </a:t>
            </a:r>
            <a:r>
              <a:rPr lang="nb-NO" sz="1200" b="1" u="sng" dirty="0"/>
              <a:t>personlig</a:t>
            </a:r>
            <a:r>
              <a:rPr lang="nb-NO" sz="1200" b="1" dirty="0"/>
              <a:t> lenke til undersøkelsen. </a:t>
            </a:r>
            <a:r>
              <a:rPr lang="nb-NO" sz="1200" dirty="0"/>
              <a:t>Dersom man videresender epost og lenke til andre, vil ARK få inn flere svar fra samme person. I så fall må ARK slette svaret. </a:t>
            </a:r>
            <a:endParaRPr lang="nb-NO" sz="1200" dirty="0">
              <a:cs typeface="Calibri"/>
            </a:endParaRPr>
          </a:p>
          <a:p>
            <a:r>
              <a:rPr lang="nb-NO" sz="1200" dirty="0"/>
              <a:t>Hvis man mot formodning ikke har fått tilsendt undersøkelsen eller lenken ikke virker, får man hjelp av kontaktpersonene på fakultetet/fellesadministrasjonen (se </a:t>
            </a:r>
            <a:endParaRPr lang="nb-NO" sz="1200" dirty="0">
              <a:cs typeface="Calibri"/>
            </a:endParaRPr>
          </a:p>
          <a:p>
            <a:r>
              <a:rPr lang="nb-NO" sz="1200" dirty="0"/>
              <a:t>nettsiden for arbeidsmiljøundersøkelsen). </a:t>
            </a:r>
            <a:endParaRPr lang="nb-NO" sz="1200" dirty="0">
              <a:cs typeface="Calibri"/>
            </a:endParaRPr>
          </a:p>
          <a:p>
            <a:r>
              <a:rPr lang="nb-NO" sz="1200" b="1" dirty="0"/>
              <a:t> </a:t>
            </a:r>
            <a:endParaRPr lang="nb-NO" sz="1200" dirty="0"/>
          </a:p>
          <a:p>
            <a:r>
              <a:rPr lang="nb-NO" sz="1200" b="1" dirty="0"/>
              <a:t>Hvis man blir avbrutt, kan man åpne lenken igjen og fortsette der man slapp. </a:t>
            </a:r>
            <a:r>
              <a:rPr lang="nb-NO" sz="1200" dirty="0"/>
              <a:t>Når man har trykket «done» er endelig svar avgitt.</a:t>
            </a:r>
            <a:r>
              <a:rPr lang="nb-NO" sz="1200" b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r>
              <a:rPr lang="nb-NO" sz="1200" b="1" dirty="0"/>
              <a:t>  </a:t>
            </a:r>
            <a:endParaRPr lang="nb-NO" sz="1200" dirty="0"/>
          </a:p>
          <a:p>
            <a:r>
              <a:rPr lang="nb-NO" sz="1200" b="1" dirty="0"/>
              <a:t>Din anonymitet er sikret: </a:t>
            </a:r>
            <a:endParaRPr lang="nb-NO" sz="1200" dirty="0"/>
          </a:p>
          <a:p>
            <a:pPr marL="246339" indent="-246339">
              <a:buFont typeface="Arial"/>
              <a:buChar char="•"/>
            </a:pPr>
            <a:r>
              <a:rPr lang="nb-NO" sz="1200" dirty="0"/>
              <a:t>Mens undersøkelsen pågår kan man bare få ut svarprosent.</a:t>
            </a:r>
            <a:endParaRPr lang="nb-NO" sz="1200" dirty="0">
              <a:cs typeface="Calibri"/>
            </a:endParaRPr>
          </a:p>
          <a:p>
            <a:pPr marL="246339" indent="-246339">
              <a:buFont typeface="Arial"/>
              <a:buChar char="•"/>
            </a:pPr>
            <a:r>
              <a:rPr lang="nb-NO" sz="1200" dirty="0"/>
              <a:t>En uke etter at svarfristen har gått ut, slettes koplingen mellom e-postadresse og spørreskjema. </a:t>
            </a:r>
            <a:endParaRPr lang="nb-NO" sz="1200" dirty="0">
              <a:cs typeface="Calibri"/>
            </a:endParaRPr>
          </a:p>
          <a:p>
            <a:pPr marL="246339" indent="-246339">
              <a:buFont typeface="Arial"/>
              <a:buChar char="•"/>
            </a:pPr>
            <a:r>
              <a:rPr lang="nb-NO" sz="1200" dirty="0"/>
              <a:t>Det er ikke mulig å ta ut resultatrapport for grupper med færre enn fem ansatte. </a:t>
            </a:r>
            <a:endParaRPr lang="nb-NO" sz="1200" dirty="0">
              <a:cs typeface="Calibri"/>
            </a:endParaRPr>
          </a:p>
          <a:p>
            <a:pPr marL="246339" indent="-246339">
              <a:buFont typeface="Arial"/>
              <a:buChar char="•"/>
            </a:pPr>
            <a:r>
              <a:rPr lang="nb-NO" sz="1200" dirty="0"/>
              <a:t>Bakgrunnsvariabler som kjønn og alder, vil bare bli brukt på NTNU-nivå.</a:t>
            </a:r>
            <a:endParaRPr lang="nb-NO" sz="1200" dirty="0">
              <a:cs typeface="Calibri"/>
            </a:endParaRPr>
          </a:p>
          <a:p>
            <a:pPr marL="246339" indent="-246339">
              <a:buFont typeface="Arial"/>
              <a:buChar char="•"/>
            </a:pPr>
            <a:r>
              <a:rPr lang="nb-NO" sz="1200" dirty="0"/>
              <a:t>Store institutt kan få resultatet brutt ned på ansattgrupper: teknisk-administrative, vitenskapelige og rekrutteringsstillinger. </a:t>
            </a:r>
            <a:endParaRPr lang="nb-NO" sz="1200" dirty="0">
              <a:cs typeface="Calibri"/>
            </a:endParaRPr>
          </a:p>
          <a:p>
            <a:pPr marL="246339" indent="-246339">
              <a:buFont typeface="Arial"/>
              <a:buChar char="•"/>
            </a:pPr>
            <a:r>
              <a:rPr lang="nb-NO" sz="1200" dirty="0"/>
              <a:t>NSD (Norsk senter for forskningsdata AS) har vurdert at behandlingen av personopplysninger er i samsvar med personopplysningsloven/GDPR.</a:t>
            </a:r>
            <a:br>
              <a:rPr lang="nb-NO" sz="1200" dirty="0">
                <a:cs typeface="+mn-lt"/>
              </a:rPr>
            </a:br>
            <a:endParaRPr lang="nb-NO" sz="1200" dirty="0"/>
          </a:p>
          <a:p>
            <a:r>
              <a:rPr lang="nb-NO" sz="1200" b="1" dirty="0"/>
              <a:t>Dataene inngår i en database som forvaltes av NTNU HUNT: </a:t>
            </a:r>
            <a:endParaRPr lang="nb-NO" sz="1200" b="1" dirty="0">
              <a:cs typeface="Calibri" panose="020F0502020204030204"/>
            </a:endParaRPr>
          </a:p>
          <a:p>
            <a:pPr marL="246339" indent="-246339">
              <a:buFont typeface="Arial"/>
              <a:buChar char="•"/>
            </a:pPr>
            <a:r>
              <a:rPr lang="nb-NO" sz="1200" dirty="0"/>
              <a:t>NTNU kan sammenlikne utviklingen med resultatet fra tidligere år</a:t>
            </a:r>
            <a:endParaRPr lang="nb-NO" sz="1200" dirty="0">
              <a:cs typeface="Calibri"/>
            </a:endParaRPr>
          </a:p>
          <a:p>
            <a:pPr marL="246339" indent="-246339">
              <a:buFont typeface="Arial"/>
              <a:buChar char="•"/>
            </a:pPr>
            <a:r>
              <a:rPr lang="nb-NO" sz="1200" dirty="0"/>
              <a:t>NTNU kan sammenlikne sine resultater med «normdata» fra databasen (23 institusjoner i sektoren bruker ARK)</a:t>
            </a:r>
            <a:endParaRPr lang="nb-NO" sz="1200" dirty="0">
              <a:cs typeface="Calibri"/>
            </a:endParaRPr>
          </a:p>
          <a:p>
            <a:pPr marL="246339" indent="-246339">
              <a:buFont typeface="Arial"/>
              <a:buChar char="•"/>
            </a:pPr>
            <a:r>
              <a:rPr lang="nb-NO" sz="1200" dirty="0"/>
              <a:t>Forskere kan søke om å få bruke databasen til forskningsprosjekter </a:t>
            </a:r>
          </a:p>
          <a:p>
            <a:pPr marL="246339" indent="-246339">
              <a:buFont typeface="Arial"/>
              <a:buChar char="•"/>
            </a:pPr>
            <a:endParaRPr lang="nb-NO" sz="1200" dirty="0"/>
          </a:p>
          <a:p>
            <a:r>
              <a:rPr lang="nb-NO" sz="1200" b="1" dirty="0"/>
              <a:t>Alle svarenheter får resultatrapport fra ARK:</a:t>
            </a:r>
            <a:endParaRPr lang="nb-NO" sz="1200" b="1" dirty="0">
              <a:cs typeface="Calibri" panose="020F0502020204030204"/>
            </a:endParaRPr>
          </a:p>
          <a:p>
            <a:pPr marL="246339" indent="-246339">
              <a:buFont typeface="Arial"/>
              <a:buChar char="•"/>
            </a:pPr>
            <a:r>
              <a:rPr lang="nb-NO" sz="1200" dirty="0"/>
              <a:t>Svarprosent</a:t>
            </a:r>
            <a:endParaRPr lang="nb-NO" sz="1200" dirty="0">
              <a:cs typeface="Calibri"/>
            </a:endParaRPr>
          </a:p>
          <a:p>
            <a:pPr marL="246339" indent="-246339">
              <a:buFont typeface="Arial"/>
              <a:buChar char="•"/>
            </a:pPr>
            <a:r>
              <a:rPr lang="nb-NO" sz="1200" dirty="0"/>
              <a:t>Gjennomsnitt og standardavvik for alle temaene i undersøkelsen, samt for enkeltspørsmålene</a:t>
            </a:r>
            <a:endParaRPr lang="nb-NO" sz="1200" dirty="0">
              <a:cs typeface="Calibri"/>
            </a:endParaRPr>
          </a:p>
          <a:p>
            <a:pPr marL="246339" indent="-246339">
              <a:buFont typeface="Arial"/>
              <a:buChar char="•"/>
            </a:pPr>
            <a:r>
              <a:rPr lang="nb-NO" sz="1200" dirty="0"/>
              <a:t>Sammenligning med tidligere år for de 10 temaene som er sammenlignbare. </a:t>
            </a:r>
            <a:br>
              <a:rPr lang="nb-NO" sz="1200" dirty="0">
                <a:cs typeface="+mn-lt"/>
              </a:rPr>
            </a:br>
            <a:endParaRPr lang="nb-NO" sz="1200" dirty="0">
              <a:cs typeface="Calibri"/>
            </a:endParaRPr>
          </a:p>
          <a:p>
            <a:r>
              <a:rPr lang="nb-NO" sz="1200" b="1" dirty="0"/>
              <a:t>Alle fakultet får resultatrapport fra ARK</a:t>
            </a:r>
            <a:endParaRPr lang="nb-NO" sz="1200" b="1" dirty="0">
              <a:cs typeface="Calibri" panose="020F0502020204030204"/>
            </a:endParaRPr>
          </a:p>
          <a:p>
            <a:pPr marL="246339" indent="-246339">
              <a:buFont typeface="Arial"/>
              <a:buChar char="•"/>
            </a:pPr>
            <a:r>
              <a:rPr lang="nb-NO" sz="1200" dirty="0"/>
              <a:t>Svarprosent </a:t>
            </a:r>
            <a:endParaRPr lang="nb-NO" sz="1200" dirty="0">
              <a:cs typeface="Calibri"/>
            </a:endParaRPr>
          </a:p>
          <a:p>
            <a:pPr marL="246339" indent="-246339">
              <a:buFont typeface="Arial"/>
              <a:buChar char="•"/>
            </a:pPr>
            <a:r>
              <a:rPr lang="nb-NO" sz="1200" dirty="0"/>
              <a:t>Gjennomsnitt og standardavvik for alle temaene i undersøkelsen</a:t>
            </a:r>
          </a:p>
          <a:p>
            <a:pPr marL="246339" indent="-246339">
              <a:buFont typeface="Arial"/>
              <a:buChar char="•"/>
            </a:pPr>
            <a:r>
              <a:rPr lang="nb-NO" sz="1200" dirty="0">
                <a:cs typeface="Calibri"/>
              </a:rPr>
              <a:t>Sammenligning med tidligere år </a:t>
            </a:r>
          </a:p>
          <a:p>
            <a:pPr marL="246339" indent="-246339">
              <a:buFont typeface="Arial"/>
              <a:buChar char="•"/>
            </a:pPr>
            <a:r>
              <a:rPr lang="nb-NO" sz="1200" dirty="0"/>
              <a:t>Tilleggsrapport for de 3-4 hovedgruppene av ansatte ved instituttene forutsatt at gruppene er store nok: rekrutteringsstillinger, øvrige vitenskapelig ansatte, tekniske støttestillinger og administrasjon.</a:t>
            </a:r>
            <a:br>
              <a:rPr lang="nb-NO" sz="1200" dirty="0"/>
            </a:br>
            <a:r>
              <a:rPr lang="nb-NO" sz="1200" dirty="0"/>
              <a:t>[ARK bruker DBH kategoriene: Utdannings- og rekrutteringsstillinger (UN2 - </a:t>
            </a:r>
            <a:r>
              <a:rPr lang="nb-NO" sz="1200" dirty="0" err="1"/>
              <a:t>vit.ass</a:t>
            </a:r>
            <a:r>
              <a:rPr lang="nb-NO" sz="1200" dirty="0"/>
              <a:t>, stipendiat og </a:t>
            </a:r>
            <a:r>
              <a:rPr lang="nb-NO" sz="1200" dirty="0" err="1"/>
              <a:t>postdok</a:t>
            </a:r>
            <a:r>
              <a:rPr lang="nb-NO" sz="1200" dirty="0"/>
              <a:t>), Øvrige undervisnings-, forsknings- og formidlingsstillinger (UN1, UN3, UN4 – dvs. vitenskapelige stillinger og faglige lederstillinger), Støttestillinger for undervisning, forskning og formidling (ST - eks. ingeniører, teknikere, laboranter og bibliotekarer), Teknisk-administrative stillinger (AD – administrative stillinger)]</a:t>
            </a:r>
          </a:p>
          <a:p>
            <a:endParaRPr lang="nb-NO" sz="1200" b="1" dirty="0"/>
          </a:p>
          <a:p>
            <a:r>
              <a:rPr lang="nb-NO" sz="1200" b="1" dirty="0"/>
              <a:t>Resultatpresentasjoner eies av den enkelte enhet </a:t>
            </a:r>
            <a:endParaRPr lang="nb-NO" sz="1200" b="1" dirty="0">
              <a:cs typeface="Calibri" panose="020F0502020204030204"/>
            </a:endParaRPr>
          </a:p>
          <a:p>
            <a:pPr marL="246339" indent="-246339">
              <a:buFont typeface="Arial"/>
              <a:buChar char="•"/>
            </a:pPr>
            <a:r>
              <a:rPr lang="nb-NO" sz="1200" dirty="0"/>
              <a:t>Alle resultatrapporter fordeles i </a:t>
            </a:r>
            <a:r>
              <a:rPr lang="nb-NO" sz="1200" dirty="0" err="1"/>
              <a:t>ePhorte</a:t>
            </a:r>
            <a:r>
              <a:rPr lang="nb-NO" sz="1200" dirty="0"/>
              <a:t> med begrenset tilgang for linjeledelsen. Der ligger også undersøkelsene fra 2021, 2019, 2017, 2014, 2012, 2009 og 2007.</a:t>
            </a:r>
            <a:endParaRPr lang="nb-NO" sz="1200" dirty="0">
              <a:cs typeface="Calibri"/>
            </a:endParaRPr>
          </a:p>
          <a:p>
            <a:pPr marL="246339" indent="-246339">
              <a:buFont typeface="Arial"/>
              <a:buChar char="•"/>
            </a:pPr>
            <a:r>
              <a:rPr lang="nb-NO" sz="1200" b="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Alle ansatte får invitasjon til møte der rapporten presenteres,</a:t>
            </a:r>
            <a:endParaRPr lang="nb-NO" sz="1200" b="0" dirty="0"/>
          </a:p>
          <a:p>
            <a:pPr marL="246339" indent="-246339">
              <a:buFont typeface="Arial"/>
              <a:buChar char="•"/>
            </a:pPr>
            <a:r>
              <a:rPr lang="nb-NO" sz="1200" dirty="0"/>
              <a:t>Fakultetsrapporter drøftes i LOSAM, ledermøte, fakultetsstyre.</a:t>
            </a:r>
          </a:p>
          <a:p>
            <a:pPr marL="246339" indent="-246339">
              <a:buFont typeface="Arial"/>
              <a:buChar char="•"/>
            </a:pPr>
            <a:r>
              <a:rPr lang="nb-NO" sz="1200" dirty="0"/>
              <a:t>NTNU-rapport drøftes i SESAM, AMU, Styret. Kun NTNU-rapporten offentliggjøres på Intranett.</a:t>
            </a:r>
            <a:endParaRPr lang="nb-NO" sz="1200" b="0" noProof="0" dirty="0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ECE5-E5E3-4DB3-9924-2CD8DA90F849}" type="slidenum">
              <a:rPr lang="nb-NO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0603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98500" y="441325"/>
            <a:ext cx="5211763" cy="2932113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685800" y="3609245"/>
            <a:ext cx="5486400" cy="3600450"/>
          </a:xfrm>
        </p:spPr>
        <p:txBody>
          <a:bodyPr/>
          <a:lstStyle/>
          <a:p>
            <a:r>
              <a:rPr lang="nb-NO" sz="1200" b="1" dirty="0"/>
              <a:t>Arbeidsmiljøloven stiller krav til forsvarlige og helsefremmende arbeidsplasser. Loven stiller krav til en systematisk kartlegging av arbeidsmiljøet. Alle ansatte har en medvirkningsplikt for å sikre et forsvarlig arbeidsmiljø.  Det forventes at alle medarbeidere deltar i undersøkelsen, på oppfølgingsmøte og gjennomføring av tiltak.</a:t>
            </a:r>
            <a:r>
              <a:rPr lang="nb-NO" sz="1200" dirty="0"/>
              <a:t> </a:t>
            </a:r>
            <a:endParaRPr lang="nb-NO" sz="1200" dirty="0">
              <a:cs typeface="Calibri"/>
            </a:endParaRPr>
          </a:p>
          <a:p>
            <a:endParaRPr lang="nb-NO" sz="1200" b="0" noProof="0" dirty="0">
              <a:cs typeface="Calibri"/>
            </a:endParaRPr>
          </a:p>
          <a:p>
            <a:r>
              <a:rPr lang="nb-NO" sz="1200" b="0" noProof="0" dirty="0">
                <a:cs typeface="Calibri"/>
              </a:rPr>
              <a:t>Trekk frem svarprosent for enheten fra 2021 her! Hva</a:t>
            </a:r>
            <a:r>
              <a:rPr lang="nb-NO" sz="1200" b="0" baseline="0" noProof="0" dirty="0">
                <a:cs typeface="Calibri"/>
              </a:rPr>
              <a:t> er ambisjonene for </a:t>
            </a:r>
            <a:r>
              <a:rPr lang="nb-NO" sz="1200" b="0" u="sng" baseline="0" noProof="0" dirty="0">
                <a:cs typeface="Calibri"/>
              </a:rPr>
              <a:t>svarprosent</a:t>
            </a:r>
            <a:r>
              <a:rPr lang="nb-NO" sz="1200" b="0" baseline="0" noProof="0" dirty="0">
                <a:cs typeface="Calibri"/>
              </a:rPr>
              <a:t> og deltagelse denne gangen? </a:t>
            </a:r>
            <a:endParaRPr lang="nb-NO" sz="1200" b="0" noProof="0" dirty="0">
              <a:cs typeface="Calibri"/>
            </a:endParaRPr>
          </a:p>
          <a:p>
            <a:endParaRPr lang="nb-NO" sz="1200" b="0" baseline="0" noProof="0" dirty="0">
              <a:cs typeface="Calibri"/>
            </a:endParaRPr>
          </a:p>
          <a:p>
            <a:r>
              <a:rPr lang="nb-NO" sz="1200" b="0" baseline="0" noProof="0" dirty="0">
                <a:cs typeface="Calibri"/>
              </a:rPr>
              <a:t>NB: Det kan være lurt å spørre om innspill fra ansatte ved enheten: Hva tenker de skal til for å få enda mer utbytte av arbeidsmiljøundersøkelsen og oppfølgingsprosessene denne «runden»? </a:t>
            </a:r>
            <a:endParaRPr lang="nb-NO" sz="1200" b="0" noProof="0" dirty="0">
              <a:cs typeface="Calibri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9B911-305D-4E77-80E0-B72445C91DDE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5752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1"/>
            <a:ext cx="7772400" cy="675821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13B4243-673D-8446-80E9-474870DD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648512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E35FA2-62CD-F64A-A367-5A26CCC5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5" y="1010266"/>
            <a:ext cx="8418747" cy="3613774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241294" y="4815936"/>
            <a:ext cx="426966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959970DA-EE83-6D4C-A7D9-242707344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79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22250DC5-D43E-DF47-8946-580345545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19" y="1444342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4938533B-98B9-FE49-BD38-3FE354B5D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5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AAE60141-BB9F-7A45-AD28-419E73408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5" y="1444342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DE388575-68AB-9547-8F46-F2D9AF39D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8" y="964521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323849" y="205979"/>
            <a:ext cx="8458815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23849" y="936523"/>
            <a:ext cx="8458815" cy="365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1FCAE9-E6CF-CA49-A956-CEDD0847952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23180" y="4800918"/>
            <a:ext cx="2520045" cy="20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nnsida.ntnu.no/wiki/-/wiki/Norsk/Arbeidsmilj%C3%B8unders%C3%B8kelse+-+for+medarbeider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nsida.ntnu.no/wiki/-/wiki/Norsk/Arbeidsmilj%C3%B8unders%C3%B8kelse+-+for+ledere" TargetMode="External"/><Relationship Id="rId4" Type="http://schemas.openxmlformats.org/officeDocument/2006/relationships/hyperlink" Target="https://innsida.ntnu.no/wiki/-/wiki/Norsk/Arbeidsmilj%C3%B8unders%C3%B8kelsen+-+sp%C3%B8rreskjem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ark-kontakt@ntnu.no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pil&#10;&#10;Automatisk generert beskrivelse">
            <a:extLst>
              <a:ext uri="{FF2B5EF4-FFF2-40B4-BE49-F238E27FC236}">
                <a16:creationId xmlns:a16="http://schemas.microsoft.com/office/drawing/2014/main" id="{5ED8CA26-BBD4-42EE-AE34-ACB4EC5A5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2348" y="0"/>
            <a:ext cx="9547060" cy="5143500"/>
          </a:xfrm>
          <a:prstGeom prst="rect">
            <a:avLst/>
          </a:prstGeom>
        </p:spPr>
      </p:pic>
      <p:sp>
        <p:nvSpPr>
          <p:cNvPr id="5" name="Tittel 1">
            <a:extLst>
              <a:ext uri="{FF2B5EF4-FFF2-40B4-BE49-F238E27FC236}">
                <a16:creationId xmlns:a16="http://schemas.microsoft.com/office/drawing/2014/main" id="{ED1DDE22-A7F5-4432-B80A-21A25CB8ACB4}"/>
              </a:ext>
            </a:extLst>
          </p:cNvPr>
          <p:cNvSpPr txBox="1">
            <a:spLocks/>
          </p:cNvSpPr>
          <p:nvPr/>
        </p:nvSpPr>
        <p:spPr>
          <a:xfrm>
            <a:off x="409024" y="1651531"/>
            <a:ext cx="8560526" cy="1325620"/>
          </a:xfrm>
          <a:prstGeom prst="rect">
            <a:avLst/>
          </a:prstGeom>
        </p:spPr>
        <p:txBody>
          <a:bodyPr vert="horz" wrap="square" lIns="90000" tIns="46800" rIns="90000" bIns="4680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nb-NO" sz="3200" dirty="0">
                <a:solidFill>
                  <a:srgbClr val="0D3475"/>
                </a:solidFill>
              </a:rPr>
              <a:t>Nå kommer</a:t>
            </a:r>
            <a:endParaRPr lang="nb-NO" dirty="0">
              <a:solidFill>
                <a:srgbClr val="000000"/>
              </a:solidFill>
            </a:endParaRPr>
          </a:p>
          <a:p>
            <a:pPr algn="ctr"/>
            <a:r>
              <a:rPr lang="nb-NO" sz="3200" dirty="0">
                <a:solidFill>
                  <a:srgbClr val="0D3475"/>
                </a:solidFill>
              </a:rPr>
              <a:t>arbeidsmiljøundersøkelsen 2023</a:t>
            </a:r>
            <a:endParaRPr lang="nb-NO" dirty="0"/>
          </a:p>
          <a:p>
            <a:pPr algn="ctr"/>
            <a:r>
              <a:rPr lang="nb-NO" sz="1600" dirty="0">
                <a:solidFill>
                  <a:srgbClr val="0D3475"/>
                </a:solidFill>
              </a:rPr>
              <a:t>Organisatorisk og psykososialt arbeidsmiljø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D3AFC5EE-5C46-4208-A6F1-1A38C5A0B4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7579" y="3302905"/>
            <a:ext cx="3747838" cy="30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88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4A6BA-F6DB-4C01-B126-53523C233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1" y="1524000"/>
            <a:ext cx="8378652" cy="266067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sz="1600">
                <a:hlinkClick r:id="rId3"/>
              </a:rPr>
              <a:t>Arbeidsmiljøundersøkelse – for medarbeidere</a:t>
            </a:r>
            <a:endParaRPr lang="nb-NO" sz="1600"/>
          </a:p>
          <a:p>
            <a:r>
              <a:rPr lang="nb-NO" sz="1600">
                <a:hlinkClick r:id="rId4"/>
              </a:rPr>
              <a:t>Arbeidsmiljøundersøkelse – spørreundersøkelse</a:t>
            </a:r>
            <a:endParaRPr lang="nb-NO" sz="1600"/>
          </a:p>
          <a:p>
            <a:r>
              <a:rPr lang="nb-NO" sz="1600">
                <a:hlinkClick r:id="rId5"/>
              </a:rPr>
              <a:t>Arbeidsmiljøundersøkelse – for ledere</a:t>
            </a:r>
            <a:endParaRPr lang="nb-NO" sz="1600"/>
          </a:p>
          <a:p>
            <a:pPr marL="0" indent="0">
              <a:buNone/>
            </a:pPr>
            <a:endParaRPr lang="nb-NO" sz="1600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A9BA87F5-1AA9-4F3D-8DAC-E229C2262762}"/>
              </a:ext>
            </a:extLst>
          </p:cNvPr>
          <p:cNvSpPr txBox="1">
            <a:spLocks/>
          </p:cNvSpPr>
          <p:nvPr/>
        </p:nvSpPr>
        <p:spPr>
          <a:xfrm>
            <a:off x="392904" y="216265"/>
            <a:ext cx="7268964" cy="648512"/>
          </a:xfrm>
          <a:prstGeom prst="rect">
            <a:avLst/>
          </a:prstGeom>
        </p:spPr>
        <p:txBody>
          <a:bodyPr vert="horz" wrap="square" lIns="90000" tIns="46800" rIns="90000" bIns="4680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>
                <a:solidFill>
                  <a:srgbClr val="0D3475"/>
                </a:solidFill>
              </a:rPr>
              <a:t>Nyttig informasjon på Innsida</a:t>
            </a:r>
          </a:p>
        </p:txBody>
      </p:sp>
    </p:spTree>
    <p:extLst>
      <p:ext uri="{BB962C8B-B14F-4D97-AF65-F5344CB8AC3E}">
        <p14:creationId xmlns:p14="http://schemas.microsoft.com/office/powerpoint/2010/main" val="2758689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6E9FC42-D403-4853-A017-7F293E3D74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530220"/>
            <a:ext cx="8129452" cy="306440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sz="1800"/>
              <a:t>Handler først og fremst om </a:t>
            </a:r>
            <a:r>
              <a:rPr lang="nb-NO" sz="1800" b="1"/>
              <a:t>arbeidet vårt</a:t>
            </a:r>
            <a:r>
              <a:rPr lang="nb-NO" sz="1800"/>
              <a:t>, og om hvordan vi planlegger, organiserer og gjennomfører det.</a:t>
            </a:r>
          </a:p>
          <a:p>
            <a:pPr marL="0" indent="0">
              <a:lnSpc>
                <a:spcPct val="90000"/>
              </a:lnSpc>
              <a:buNone/>
            </a:pPr>
            <a:endParaRPr lang="nb-NO" sz="1800"/>
          </a:p>
          <a:p>
            <a:pPr>
              <a:lnSpc>
                <a:spcPct val="90000"/>
              </a:lnSpc>
            </a:pPr>
            <a:r>
              <a:rPr lang="nb-NO" sz="1800" b="1"/>
              <a:t>Alle medarbeidere </a:t>
            </a:r>
            <a:r>
              <a:rPr lang="nb-NO" sz="1800"/>
              <a:t>ved NTNU skal ha et godt og forsvarlig arbeidsmiljø.</a:t>
            </a:r>
          </a:p>
          <a:p>
            <a:pPr>
              <a:lnSpc>
                <a:spcPct val="90000"/>
              </a:lnSpc>
            </a:pPr>
            <a:endParaRPr lang="nb-NO" sz="1800"/>
          </a:p>
          <a:p>
            <a:pPr>
              <a:lnSpc>
                <a:spcPct val="90000"/>
              </a:lnSpc>
            </a:pPr>
            <a:r>
              <a:rPr lang="nb-NO" sz="1800"/>
              <a:t>E</a:t>
            </a:r>
            <a:r>
              <a:rPr lang="nb-NO" sz="1800" b="0" i="0">
                <a:effectLst/>
              </a:rPr>
              <a:t>t </a:t>
            </a:r>
            <a:r>
              <a:rPr lang="nb-NO" sz="1800" b="1" i="0">
                <a:effectLst/>
              </a:rPr>
              <a:t>godt og forsvarlig arbeidsmiljø </a:t>
            </a:r>
            <a:r>
              <a:rPr lang="nb-NO" sz="1800" b="0" i="0">
                <a:effectLst/>
              </a:rPr>
              <a:t>er viktig for at vi skal trives, ha god helse og kunne utføre jobben vår.</a:t>
            </a:r>
          </a:p>
          <a:p>
            <a:pPr>
              <a:lnSpc>
                <a:spcPct val="90000"/>
              </a:lnSpc>
            </a:pPr>
            <a:endParaRPr lang="nb-NO" sz="1500" b="0" i="0">
              <a:effectLst/>
            </a:endParaRPr>
          </a:p>
          <a:p>
            <a:pPr>
              <a:lnSpc>
                <a:spcPct val="90000"/>
              </a:lnSpc>
            </a:pPr>
            <a:endParaRPr lang="nb-NO" sz="1500" i="1"/>
          </a:p>
        </p:txBody>
      </p:sp>
      <p:sp>
        <p:nvSpPr>
          <p:cNvPr id="6" name="Tittel 4">
            <a:extLst>
              <a:ext uri="{FF2B5EF4-FFF2-40B4-BE49-F238E27FC236}">
                <a16:creationId xmlns:a16="http://schemas.microsoft.com/office/drawing/2014/main" id="{F49F5048-F674-472D-895A-C81DFA5A9098}"/>
              </a:ext>
            </a:extLst>
          </p:cNvPr>
          <p:cNvSpPr txBox="1">
            <a:spLocks/>
          </p:cNvSpPr>
          <p:nvPr/>
        </p:nvSpPr>
        <p:spPr>
          <a:xfrm>
            <a:off x="301386" y="298339"/>
            <a:ext cx="6944146" cy="648512"/>
          </a:xfrm>
          <a:prstGeom prst="rect">
            <a:avLst/>
          </a:prstGeom>
        </p:spPr>
        <p:txBody>
          <a:bodyPr vert="horz" wrap="square" lIns="90000" tIns="46800" rIns="90000" bIns="4680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>
                <a:solidFill>
                  <a:srgbClr val="0D3475"/>
                </a:solidFill>
              </a:rPr>
              <a:t>Arbeidsmiljø</a:t>
            </a:r>
          </a:p>
        </p:txBody>
      </p:sp>
    </p:spTree>
    <p:extLst>
      <p:ext uri="{BB962C8B-B14F-4D97-AF65-F5344CB8AC3E}">
        <p14:creationId xmlns:p14="http://schemas.microsoft.com/office/powerpoint/2010/main" val="677876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85051-FA6A-4201-A74B-5BA53E5FB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5" y="1036320"/>
            <a:ext cx="8549187" cy="36963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sz="1600" dirty="0"/>
              <a:t>Er NTNUs mest omfattende verktøy for arbeidsmiljøutvikling og en viktig medvirkningsarena </a:t>
            </a:r>
          </a:p>
          <a:p>
            <a:endParaRPr lang="nb-NO" sz="1600" dirty="0"/>
          </a:p>
          <a:p>
            <a:r>
              <a:rPr lang="nb-NO" sz="1600" dirty="0"/>
              <a:t>Den gir </a:t>
            </a:r>
            <a:r>
              <a:rPr lang="nb-NO" sz="1600" u="sng" dirty="0"/>
              <a:t>deg</a:t>
            </a:r>
            <a:r>
              <a:rPr lang="nb-NO" sz="1600" dirty="0"/>
              <a:t> mulighet til:</a:t>
            </a:r>
          </a:p>
          <a:p>
            <a:pPr lvl="1"/>
            <a:r>
              <a:rPr lang="nb-NO" sz="1600" dirty="0"/>
              <a:t>å påvirke ditt arbeidsmiljø </a:t>
            </a:r>
          </a:p>
          <a:p>
            <a:pPr lvl="1"/>
            <a:r>
              <a:rPr lang="nb-NO" sz="1600" dirty="0"/>
              <a:t>å påvirke din arbeidshverdag</a:t>
            </a:r>
          </a:p>
          <a:p>
            <a:pPr marL="0" indent="0">
              <a:buNone/>
            </a:pPr>
            <a:endParaRPr lang="nb-NO" sz="1600" dirty="0"/>
          </a:p>
          <a:p>
            <a:r>
              <a:rPr lang="nb-NO" sz="1600" dirty="0"/>
              <a:t>Gir meg som leder økt kunnskap om hvordan du opplever din arbeidssituasjon. </a:t>
            </a:r>
          </a:p>
          <a:p>
            <a:pPr marL="0" indent="0">
              <a:buNone/>
            </a:pPr>
            <a:endParaRPr lang="nb-NO" sz="1600" dirty="0"/>
          </a:p>
          <a:p>
            <a:r>
              <a:rPr lang="nb-NO" sz="1600" dirty="0"/>
              <a:t>Har fokus både på det vi vil bevare og det vi vil utvikle i arbeidsmiljøet vårt. </a:t>
            </a:r>
          </a:p>
          <a:p>
            <a:endParaRPr lang="nb-NO" sz="1600" dirty="0"/>
          </a:p>
          <a:p>
            <a:r>
              <a:rPr lang="nb-NO" sz="1600" dirty="0"/>
              <a:t>Er en arena for tett samarbeid mellom verneombud og leder.</a:t>
            </a:r>
          </a:p>
          <a:p>
            <a:pPr marL="0" indent="0">
              <a:buNone/>
            </a:pPr>
            <a:endParaRPr lang="nb-NO" sz="1800" dirty="0"/>
          </a:p>
          <a:p>
            <a:endParaRPr lang="nb-NO" sz="1800" dirty="0">
              <a:solidFill>
                <a:srgbClr val="FF0000"/>
              </a:solidFill>
            </a:endParaRPr>
          </a:p>
          <a:p>
            <a:endParaRPr lang="nb-NO" sz="1800" dirty="0">
              <a:solidFill>
                <a:srgbClr val="FF0000"/>
              </a:solidFill>
            </a:endParaRPr>
          </a:p>
          <a:p>
            <a:endParaRPr lang="nb-NO" sz="1800" dirty="0"/>
          </a:p>
          <a:p>
            <a:endParaRPr lang="nb-NO" sz="1800" dirty="0"/>
          </a:p>
          <a:p>
            <a:pPr marL="457200" lvl="1" indent="0">
              <a:buNone/>
            </a:pPr>
            <a:endParaRPr lang="nb-NO" sz="1200" dirty="0"/>
          </a:p>
          <a:p>
            <a:endParaRPr lang="nb-NO" sz="1800" dirty="0"/>
          </a:p>
        </p:txBody>
      </p:sp>
      <p:sp>
        <p:nvSpPr>
          <p:cNvPr id="4" name="Tittel 4">
            <a:extLst>
              <a:ext uri="{FF2B5EF4-FFF2-40B4-BE49-F238E27FC236}">
                <a16:creationId xmlns:a16="http://schemas.microsoft.com/office/drawing/2014/main" id="{301B50B7-C964-4D22-B36C-38455EDA8EBC}"/>
              </a:ext>
            </a:extLst>
          </p:cNvPr>
          <p:cNvSpPr txBox="1">
            <a:spLocks/>
          </p:cNvSpPr>
          <p:nvPr/>
        </p:nvSpPr>
        <p:spPr>
          <a:xfrm>
            <a:off x="301385" y="298339"/>
            <a:ext cx="8349633" cy="648512"/>
          </a:xfrm>
          <a:prstGeom prst="rect">
            <a:avLst/>
          </a:prstGeom>
        </p:spPr>
        <p:txBody>
          <a:bodyPr vert="horz" wrap="square" lIns="90000" tIns="46800" rIns="90000" bIns="4680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>
                <a:solidFill>
                  <a:srgbClr val="0D3475"/>
                </a:solidFill>
              </a:rPr>
              <a:t>Arbeidsmiljøundersøkelsen</a:t>
            </a:r>
          </a:p>
        </p:txBody>
      </p:sp>
    </p:spTree>
    <p:extLst>
      <p:ext uri="{BB962C8B-B14F-4D97-AF65-F5344CB8AC3E}">
        <p14:creationId xmlns:p14="http://schemas.microsoft.com/office/powerpoint/2010/main" val="929795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B9A7BDCA-72C1-A08C-52F0-E3FE948F0F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70" y="1027081"/>
            <a:ext cx="767715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145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FC0AC9D8-6AED-40C2-AC7E-5DF35AD1F5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71204" y="1260276"/>
            <a:ext cx="2993136" cy="2965704"/>
          </a:xfrm>
        </p:spPr>
      </p:pic>
      <p:sp>
        <p:nvSpPr>
          <p:cNvPr id="2" name="Pil: høyre 1">
            <a:extLst>
              <a:ext uri="{FF2B5EF4-FFF2-40B4-BE49-F238E27FC236}">
                <a16:creationId xmlns:a16="http://schemas.microsoft.com/office/drawing/2014/main" id="{A7A5E330-C2B2-4EEE-A7CB-5863A175CEB9}"/>
              </a:ext>
            </a:extLst>
          </p:cNvPr>
          <p:cNvSpPr/>
          <p:nvPr/>
        </p:nvSpPr>
        <p:spPr>
          <a:xfrm>
            <a:off x="452584" y="1517139"/>
            <a:ext cx="2531448" cy="2451977"/>
          </a:xfrm>
          <a:prstGeom prst="rightArrow">
            <a:avLst>
              <a:gd name="adj1" fmla="val 74862"/>
              <a:gd name="adj2" fmla="val 28317"/>
            </a:avLst>
          </a:prstGeom>
          <a:noFill/>
          <a:ln>
            <a:solidFill>
              <a:srgbClr val="5DC3B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1400" b="1" dirty="0">
                <a:solidFill>
                  <a:schemeClr val="tx1"/>
                </a:solidFill>
              </a:rPr>
              <a:t>Spørreundersøkelse </a:t>
            </a:r>
            <a:br>
              <a:rPr lang="nb-NO" sz="1400" b="1" dirty="0">
                <a:solidFill>
                  <a:schemeClr val="tx1"/>
                </a:solidFill>
              </a:rPr>
            </a:br>
            <a:r>
              <a:rPr lang="nb-NO" sz="1400" b="1" dirty="0">
                <a:solidFill>
                  <a:schemeClr val="tx1"/>
                </a:solidFill>
              </a:rPr>
              <a:t>6. – 27. november</a:t>
            </a:r>
          </a:p>
          <a:p>
            <a:r>
              <a:rPr lang="nb-NO" sz="1400" dirty="0">
                <a:solidFill>
                  <a:srgbClr val="2B585D"/>
                </a:solidFill>
              </a:rPr>
              <a:t>Sendes ut på e-post til ansatte. </a:t>
            </a:r>
            <a:endParaRPr lang="nb-NO" sz="1200" dirty="0"/>
          </a:p>
        </p:txBody>
      </p:sp>
      <p:sp>
        <p:nvSpPr>
          <p:cNvPr id="12" name="Pil: høyre 11">
            <a:extLst>
              <a:ext uri="{FF2B5EF4-FFF2-40B4-BE49-F238E27FC236}">
                <a16:creationId xmlns:a16="http://schemas.microsoft.com/office/drawing/2014/main" id="{8F9F3101-6847-440B-9874-B8CE0A476BF8}"/>
              </a:ext>
            </a:extLst>
          </p:cNvPr>
          <p:cNvSpPr/>
          <p:nvPr/>
        </p:nvSpPr>
        <p:spPr>
          <a:xfrm flipH="1">
            <a:off x="6323489" y="1517139"/>
            <a:ext cx="2488001" cy="2451977"/>
          </a:xfrm>
          <a:prstGeom prst="rightArrow">
            <a:avLst>
              <a:gd name="adj1" fmla="val 74862"/>
              <a:gd name="adj2" fmla="val 28317"/>
            </a:avLst>
          </a:prstGeom>
          <a:noFill/>
          <a:ln>
            <a:solidFill>
              <a:srgbClr val="5DC3B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1400" b="1" dirty="0">
                <a:solidFill>
                  <a:srgbClr val="292F2B"/>
                </a:solidFill>
              </a:rPr>
              <a:t>Oppfølging vår 2024</a:t>
            </a:r>
          </a:p>
          <a:p>
            <a:r>
              <a:rPr lang="nb-NO" sz="1400" dirty="0">
                <a:solidFill>
                  <a:srgbClr val="2B585D"/>
                </a:solidFill>
              </a:rPr>
              <a:t>Medarbeidere setter ord på hvilke områder i arbeidsmiljøet det er viktig å bevare og utvikle. </a:t>
            </a:r>
          </a:p>
        </p:txBody>
      </p:sp>
      <p:sp>
        <p:nvSpPr>
          <p:cNvPr id="7" name="Tittel 4">
            <a:extLst>
              <a:ext uri="{FF2B5EF4-FFF2-40B4-BE49-F238E27FC236}">
                <a16:creationId xmlns:a16="http://schemas.microsoft.com/office/drawing/2014/main" id="{AC4DB65A-F6D0-4626-B64B-280FF300C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392119"/>
            <a:ext cx="8418513" cy="586957"/>
          </a:xfrm>
        </p:spPr>
        <p:txBody>
          <a:bodyPr/>
          <a:lstStyle/>
          <a:p>
            <a:r>
              <a:rPr lang="nb-NO" sz="3200">
                <a:solidFill>
                  <a:srgbClr val="0D3475"/>
                </a:solidFill>
              </a:rPr>
              <a:t>Kartleggingen er todelt</a:t>
            </a:r>
          </a:p>
        </p:txBody>
      </p:sp>
    </p:spTree>
    <p:extLst>
      <p:ext uri="{BB962C8B-B14F-4D97-AF65-F5344CB8AC3E}">
        <p14:creationId xmlns:p14="http://schemas.microsoft.com/office/powerpoint/2010/main" val="1377993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1D643F6-8F5A-40D7-A9DE-0CDBCF74B075}"/>
              </a:ext>
            </a:extLst>
          </p:cNvPr>
          <p:cNvSpPr txBox="1">
            <a:spLocks/>
          </p:cNvSpPr>
          <p:nvPr/>
        </p:nvSpPr>
        <p:spPr>
          <a:xfrm>
            <a:off x="674914" y="1132113"/>
            <a:ext cx="7432765" cy="34660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nb-NO" sz="1800" dirty="0"/>
              <a:t>Organisatoriske forhold ved egen enhet</a:t>
            </a:r>
          </a:p>
          <a:p>
            <a:pPr>
              <a:spcBef>
                <a:spcPts val="0"/>
              </a:spcBef>
            </a:pPr>
            <a:endParaRPr lang="nb-NO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nb-NO" sz="1800" dirty="0"/>
              <a:t>Arbeidsklima</a:t>
            </a:r>
            <a:endParaRPr lang="nb-NO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nb-NO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nb-NO" sz="1800" dirty="0"/>
              <a:t>Lokal ledelse</a:t>
            </a:r>
            <a:endParaRPr lang="nb-NO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nb-NO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nb-NO" sz="1800" dirty="0"/>
              <a:t>Kollegene dine og deg</a:t>
            </a:r>
            <a:endParaRPr lang="nb-NO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nb-NO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nb-NO" sz="1800" dirty="0"/>
              <a:t>Deg og arbeidet ditt</a:t>
            </a:r>
            <a:endParaRPr lang="nb-NO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nb-NO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nb-NO" sz="1800" dirty="0"/>
              <a:t>Jobben din </a:t>
            </a:r>
            <a:r>
              <a:rPr lang="nb-NO" sz="1800"/>
              <a:t>i hverdagen</a:t>
            </a:r>
            <a:endParaRPr lang="nb-NO" sz="1800" dirty="0"/>
          </a:p>
        </p:txBody>
      </p:sp>
      <p:sp>
        <p:nvSpPr>
          <p:cNvPr id="6" name="Tittel 4">
            <a:extLst>
              <a:ext uri="{FF2B5EF4-FFF2-40B4-BE49-F238E27FC236}">
                <a16:creationId xmlns:a16="http://schemas.microsoft.com/office/drawing/2014/main" id="{C20FFC52-AC69-4A66-94C5-9471D08619C2}"/>
              </a:ext>
            </a:extLst>
          </p:cNvPr>
          <p:cNvSpPr txBox="1">
            <a:spLocks/>
          </p:cNvSpPr>
          <p:nvPr/>
        </p:nvSpPr>
        <p:spPr>
          <a:xfrm>
            <a:off x="301385" y="189481"/>
            <a:ext cx="8349633" cy="648512"/>
          </a:xfrm>
          <a:prstGeom prst="rect">
            <a:avLst/>
          </a:prstGeom>
        </p:spPr>
        <p:txBody>
          <a:bodyPr vert="horz" wrap="square" lIns="90000" tIns="46800" rIns="90000" bIns="4680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nb-NO" sz="3200" b="1" dirty="0">
                <a:solidFill>
                  <a:srgbClr val="0D34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Hovedtema i Arbeidsmiljøundersøkelsen</a:t>
            </a:r>
            <a:r>
              <a:rPr lang="nb-NO" sz="3600" b="1" dirty="0">
                <a:solidFill>
                  <a:srgbClr val="0D34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</a:p>
        </p:txBody>
      </p:sp>
    </p:spTree>
    <p:extLst>
      <p:ext uri="{BB962C8B-B14F-4D97-AF65-F5344CB8AC3E}">
        <p14:creationId xmlns:p14="http://schemas.microsoft.com/office/powerpoint/2010/main" val="303365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730A2C7-F1DB-6482-41F1-00DF2D2B9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0D3475"/>
                </a:solidFill>
              </a:rPr>
              <a:t>Ny versjon av spørreskjemaet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D4DBBA8-9D63-12A0-D483-CA27290C9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nb-NO" sz="1800" dirty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nb-NO" sz="2000" dirty="0"/>
              <a:t>Beholder 10 temaer som har vært med fra 2015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nb-NO" sz="2000" dirty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nb-NO" sz="2000" dirty="0"/>
              <a:t>Tar inn nye spørsmål om: 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nb-NO" sz="1800" dirty="0"/>
              <a:t>Psykologisk trygghet </a:t>
            </a:r>
            <a:r>
              <a:rPr lang="nb-NO" sz="1800"/>
              <a:t>i relasjon </a:t>
            </a:r>
            <a:r>
              <a:rPr lang="nb-NO" sz="1800" dirty="0"/>
              <a:t>til leder og kollegaer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nb-NO" sz="1800" dirty="0"/>
              <a:t>Språklige barrierer for arbeidet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nb-NO" sz="1800" dirty="0"/>
              <a:t>Hjemmekontor påvirker arbeidsmiljøet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nb-NO" sz="1800" dirty="0"/>
              <a:t>Mobbing og trakassering (Inngår ikke i resultatet på enhetsnivå)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80936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D213027-F85D-4351-95C2-63F202B4C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411" y="1135983"/>
            <a:ext cx="8229600" cy="3394472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nb-NO" sz="3200" dirty="0"/>
              <a:t>Alle ansatte oppfordres til å svare på </a:t>
            </a:r>
            <a:r>
              <a:rPr lang="nb-NO" sz="3200"/>
              <a:t>undersøkelsen </a:t>
            </a:r>
            <a:endParaRPr lang="nb-NO" sz="3200" dirty="0"/>
          </a:p>
          <a:p>
            <a:pPr>
              <a:spcBef>
                <a:spcPts val="1000"/>
              </a:spcBef>
            </a:pPr>
            <a:r>
              <a:rPr lang="nb-NO" sz="3200" dirty="0"/>
              <a:t>Du får </a:t>
            </a:r>
            <a:r>
              <a:rPr lang="nb-NO" sz="3200" u="sng" dirty="0"/>
              <a:t>personlig</a:t>
            </a:r>
            <a:r>
              <a:rPr lang="nb-NO" sz="3200" dirty="0"/>
              <a:t> lenke til undersøkelsen på e-post fra </a:t>
            </a:r>
            <a:br>
              <a:rPr lang="nb-NO" sz="3200" dirty="0"/>
            </a:br>
            <a:r>
              <a:rPr lang="nb-NO" sz="3200" dirty="0">
                <a:hlinkClick r:id="rId3"/>
              </a:rPr>
              <a:t>ark-kontakt@ntnu.no</a:t>
            </a:r>
            <a:r>
              <a:rPr lang="nb-NO" sz="3200" dirty="0"/>
              <a:t>. </a:t>
            </a:r>
          </a:p>
          <a:p>
            <a:pPr>
              <a:spcBef>
                <a:spcPts val="1000"/>
              </a:spcBef>
            </a:pPr>
            <a:r>
              <a:rPr lang="nb-NO" sz="3200" dirty="0"/>
              <a:t>Svarperiode: 6.–27. november</a:t>
            </a:r>
          </a:p>
          <a:p>
            <a:pPr>
              <a:spcBef>
                <a:spcPts val="1000"/>
              </a:spcBef>
            </a:pPr>
            <a:r>
              <a:rPr lang="nb-NO" sz="3200" dirty="0"/>
              <a:t>Det tar ca. 15 minutter å svare</a:t>
            </a:r>
          </a:p>
          <a:p>
            <a:pPr>
              <a:spcBef>
                <a:spcPts val="1000"/>
              </a:spcBef>
            </a:pPr>
            <a:r>
              <a:rPr lang="nb-NO" sz="3200" dirty="0"/>
              <a:t>Din anonymitet er sikret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Rektangel 3"/>
          <p:cNvSpPr/>
          <p:nvPr/>
        </p:nvSpPr>
        <p:spPr>
          <a:xfrm>
            <a:off x="4450813" y="238708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b-NO"/>
          </a:p>
        </p:txBody>
      </p:sp>
      <p:sp>
        <p:nvSpPr>
          <p:cNvPr id="6" name="Tittel 4">
            <a:extLst>
              <a:ext uri="{FF2B5EF4-FFF2-40B4-BE49-F238E27FC236}">
                <a16:creationId xmlns:a16="http://schemas.microsoft.com/office/drawing/2014/main" id="{A784758E-AB2F-49D2-ABE7-7F99EBA03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648512"/>
          </a:xfrm>
        </p:spPr>
        <p:txBody>
          <a:bodyPr/>
          <a:lstStyle/>
          <a:p>
            <a:r>
              <a:rPr lang="nb-NO">
                <a:solidFill>
                  <a:srgbClr val="0D3475"/>
                </a:solidFill>
              </a:rPr>
              <a:t>Hva skal skje fremover? </a:t>
            </a:r>
          </a:p>
        </p:txBody>
      </p:sp>
    </p:spTree>
    <p:extLst>
      <p:ext uri="{BB962C8B-B14F-4D97-AF65-F5344CB8AC3E}">
        <p14:creationId xmlns:p14="http://schemas.microsoft.com/office/powerpoint/2010/main" val="211574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8A003F5-9B18-4AD6-9F9C-11ED7761E7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876" y="1134837"/>
            <a:ext cx="8418747" cy="339447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endParaRPr lang="nb-NO" sz="1800" dirty="0"/>
          </a:p>
          <a:p>
            <a:pPr>
              <a:lnSpc>
                <a:spcPct val="90000"/>
              </a:lnSpc>
            </a:pPr>
            <a:r>
              <a:rPr lang="nb-NO" sz="1800" dirty="0"/>
              <a:t>Alle medarbeidere har medvirkningsplikt. Det forventes at alle medarbeidere deltar i undersøkelsen og bidrar aktivt i oppfølgingen.</a:t>
            </a:r>
          </a:p>
          <a:p>
            <a:pPr>
              <a:lnSpc>
                <a:spcPct val="90000"/>
              </a:lnSpc>
            </a:pPr>
            <a:endParaRPr lang="nb-NO" sz="1800" dirty="0"/>
          </a:p>
          <a:p>
            <a:pPr>
              <a:lnSpc>
                <a:spcPct val="90000"/>
              </a:lnSpc>
            </a:pPr>
            <a:r>
              <a:rPr lang="nb-NO" sz="1800" dirty="0"/>
              <a:t>Høy svarprosent gir et bedre og riktigere bilde, og et godt grunnlag for diskusjon og oppfølging etterpå.</a:t>
            </a:r>
          </a:p>
          <a:p>
            <a:pPr>
              <a:lnSpc>
                <a:spcPct val="90000"/>
              </a:lnSpc>
            </a:pPr>
            <a:endParaRPr lang="nb-NO" sz="1800" dirty="0"/>
          </a:p>
          <a:p>
            <a:pPr>
              <a:lnSpc>
                <a:spcPct val="90000"/>
              </a:lnSpc>
            </a:pPr>
            <a:r>
              <a:rPr lang="nb-NO" sz="1800" dirty="0"/>
              <a:t>God deltakelse i oppfølgingen er også viktig for at tiltakene som lages blir relevante og konkrete.</a:t>
            </a:r>
          </a:p>
          <a:p>
            <a:pPr>
              <a:lnSpc>
                <a:spcPct val="90000"/>
              </a:lnSpc>
            </a:pPr>
            <a:endParaRPr lang="nb-NO" sz="1800" dirty="0"/>
          </a:p>
          <a:p>
            <a:pPr>
              <a:lnSpc>
                <a:spcPct val="90000"/>
              </a:lnSpc>
            </a:pPr>
            <a:r>
              <a:rPr lang="nb-NO" sz="1800" dirty="0"/>
              <a:t>Tiltakene skal gjennomføres, evalueres og justeres gjennom den toårige prosessen som arbeidsmiljøundersøkelsen er.</a:t>
            </a:r>
          </a:p>
          <a:p>
            <a:pPr>
              <a:lnSpc>
                <a:spcPct val="90000"/>
              </a:lnSpc>
            </a:pPr>
            <a:endParaRPr lang="nb-NO" sz="1100" dirty="0"/>
          </a:p>
        </p:txBody>
      </p:sp>
      <p:sp>
        <p:nvSpPr>
          <p:cNvPr id="7" name="Tittel 4">
            <a:extLst>
              <a:ext uri="{FF2B5EF4-FFF2-40B4-BE49-F238E27FC236}">
                <a16:creationId xmlns:a16="http://schemas.microsoft.com/office/drawing/2014/main" id="{AE3344FD-6F61-41D9-ACE1-EDDF8F87CAFE}"/>
              </a:ext>
            </a:extLst>
          </p:cNvPr>
          <p:cNvSpPr txBox="1">
            <a:spLocks/>
          </p:cNvSpPr>
          <p:nvPr/>
        </p:nvSpPr>
        <p:spPr>
          <a:xfrm>
            <a:off x="301385" y="298339"/>
            <a:ext cx="8418747" cy="6485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>
                <a:solidFill>
                  <a:srgbClr val="0D3475"/>
                </a:solidFill>
              </a:rPr>
              <a:t>Din deltagelse er viktig!</a:t>
            </a:r>
          </a:p>
        </p:txBody>
      </p:sp>
    </p:spTree>
    <p:extLst>
      <p:ext uri="{BB962C8B-B14F-4D97-AF65-F5344CB8AC3E}">
        <p14:creationId xmlns:p14="http://schemas.microsoft.com/office/powerpoint/2010/main" val="43853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tnu_enkel_16_9" id="{3C0BA782-5172-F642-A498-CA4BE8ACBC6B}" vid="{76C47D60-C956-264E-AE82-D07413210B5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BD10C2A4AA9B4CBAF975F5C33AE276" ma:contentTypeVersion="5" ma:contentTypeDescription="Create a new document." ma:contentTypeScope="" ma:versionID="280e91543a16e5816a3e628bcf29cfa9">
  <xsd:schema xmlns:xsd="http://www.w3.org/2001/XMLSchema" xmlns:xs="http://www.w3.org/2001/XMLSchema" xmlns:p="http://schemas.microsoft.com/office/2006/metadata/properties" xmlns:ns2="3d4b5768-4650-4640-868f-c88b6ca3ffb8" xmlns:ns3="1c3871fb-4b76-4cdc-8510-ee9fb62e39a2" targetNamespace="http://schemas.microsoft.com/office/2006/metadata/properties" ma:root="true" ma:fieldsID="3ed26a1a790812480c9fac8480189781" ns2:_="" ns3:_="">
    <xsd:import namespace="3d4b5768-4650-4640-868f-c88b6ca3ffb8"/>
    <xsd:import namespace="1c3871fb-4b76-4cdc-8510-ee9fb62e39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4b5768-4650-4640-868f-c88b6ca3ff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3871fb-4b76-4cdc-8510-ee9fb62e39a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8548D2-B76A-474D-9CE2-A43D0D9731EF}">
  <ds:schemaRefs>
    <ds:schemaRef ds:uri="3d4b5768-4650-4640-868f-c88b6ca3ffb8"/>
    <ds:schemaRef ds:uri="http://purl.org/dc/terms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1c3871fb-4b76-4cdc-8510-ee9fb62e39a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373B858-4FB0-489B-AC38-5DB3852759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4b5768-4650-4640-868f-c88b6ca3ffb8"/>
    <ds:schemaRef ds:uri="1c3871fb-4b76-4cdc-8510-ee9fb62e39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6F2067A-DFE8-43E3-9CDB-9F2A6EAA40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ntnu_enkel_16_9</Template>
  <TotalTime>0</TotalTime>
  <Words>1860</Words>
  <Application>Microsoft Office PowerPoint</Application>
  <PresentationFormat>Skjermfremvisning (16:9)</PresentationFormat>
  <Paragraphs>177</Paragraphs>
  <Slides>10</Slides>
  <Notes>10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Office-tema</vt:lpstr>
      <vt:lpstr>PowerPoint-presentasjon</vt:lpstr>
      <vt:lpstr>PowerPoint-presentasjon</vt:lpstr>
      <vt:lpstr>PowerPoint-presentasjon</vt:lpstr>
      <vt:lpstr>PowerPoint-presentasjon</vt:lpstr>
      <vt:lpstr>Kartleggingen er todelt</vt:lpstr>
      <vt:lpstr>PowerPoint-presentasjon</vt:lpstr>
      <vt:lpstr>Ny versjon av spørreskjemaet</vt:lpstr>
      <vt:lpstr>Hva skal skje fremover? </vt:lpstr>
      <vt:lpstr>PowerPoint-presentasjon</vt:lpstr>
      <vt:lpstr>PowerPoint-presentasjon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ARBEIDSMILJØUNDERSØKELSEN 2021</dc:title>
  <dc:creator>Kristin Lysklett</dc:creator>
  <cp:lastModifiedBy>Kristin Wergeland Brekke</cp:lastModifiedBy>
  <cp:revision>28</cp:revision>
  <dcterms:created xsi:type="dcterms:W3CDTF">2021-06-15T12:00:21Z</dcterms:created>
  <dcterms:modified xsi:type="dcterms:W3CDTF">2023-10-18T14:27:31Z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0x010100C2BD10C2A4AA9B4CBAF975F5C33AE276</vt:lpwstr>
  </property>
  <property fmtid="{D5CDD505-2E9C-101B-9397-08002B2CF9AE}" pid="3" name="Order">
    <vt:r8>63900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riggerFlowInfo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</Properties>
</file>