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97" r:id="rId5"/>
    <p:sldId id="283" r:id="rId6"/>
    <p:sldId id="278" r:id="rId7"/>
    <p:sldId id="262" r:id="rId8"/>
    <p:sldId id="287" r:id="rId9"/>
    <p:sldId id="276" r:id="rId10"/>
    <p:sldId id="298" r:id="rId11"/>
    <p:sldId id="275" r:id="rId12"/>
    <p:sldId id="288" r:id="rId13"/>
    <p:sldId id="263" r:id="rId14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4D929B"/>
    <a:srgbClr val="2B585D"/>
    <a:srgbClr val="5DC3BC"/>
    <a:srgbClr val="00FFCC"/>
    <a:srgbClr val="292F2B"/>
    <a:srgbClr val="CC0000"/>
    <a:srgbClr val="014693"/>
    <a:srgbClr val="C7B98A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37C74-A0B1-4A25-A5C5-7B8A3739B5F9}" vWet="4" dt="2023-09-07T07:19:12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9123" autoAdjust="0"/>
  </p:normalViewPr>
  <p:slideViewPr>
    <p:cSldViewPr snapToGrid="0">
      <p:cViewPr varScale="1">
        <p:scale>
          <a:sx n="84" d="100"/>
          <a:sy n="84" d="100"/>
        </p:scale>
        <p:origin x="401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6B3B-B290-4AB7-9C40-911D5153CF65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9B911-305D-4E77-80E0-B72445C91D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40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ida.ntnu.no/wiki/-/wiki/Norsk/Arbeidsmilj%C3%B8unders%C3%B8kelsen+-+sp%C3%B8rreskjem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nnsida.ntnu.no/wiki/-/wiki/Norsk/arbeidsmilj%c3%b8unders%c3%b8kelse+-+for+leder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ida.ntnu.no/wiki/-/wiki/Norsk/Finn+ditt+verneombu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25463" y="401638"/>
            <a:ext cx="2076450" cy="1168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525463" y="1720532"/>
            <a:ext cx="5486400" cy="7286308"/>
          </a:xfrm>
        </p:spPr>
        <p:txBody>
          <a:bodyPr/>
          <a:lstStyle/>
          <a:p>
            <a:r>
              <a:rPr lang="nb-NO" b="1" noProof="0" dirty="0"/>
              <a:t>Råd til deg som leder før informasjonsmøtet ved enheten:</a:t>
            </a:r>
            <a:endParaRPr lang="nb-NO" noProof="0" dirty="0"/>
          </a:p>
          <a:p>
            <a:endParaRPr lang="nb-NO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noProof="0" dirty="0"/>
              <a:t>Vær personlig. </a:t>
            </a:r>
            <a:r>
              <a:rPr lang="nb-NO" noProof="0" dirty="0"/>
              <a:t>Det er viktig at medarbeidere har tillit til at du bryr deg om arbeidsmiljøet, at du ønsker å vite hvordan de har det på jobb, og at du har en reell ambisjon å jobbe med utvikling av arbeidsmiljøe</a:t>
            </a:r>
            <a:r>
              <a:rPr lang="nb-NO" b="0" noProof="0" dirty="0"/>
              <a:t>t. For å motivere til deltagelse er det er viktig at du som leder sier noe om dine videre ambisjoner med arbeidsmiljøarbeidet ved enheten.</a:t>
            </a:r>
            <a:endParaRPr lang="nb-NO" noProof="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nb-NO" b="1" noProof="0" dirty="0"/>
              <a:t>Vær konkret: </a:t>
            </a:r>
            <a:r>
              <a:rPr lang="nb-NO" b="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Få fram hva dere har gjort siden  forrige arbeidsmiljøundersøkelse - gi konkrete eksempler. For</a:t>
            </a:r>
            <a:r>
              <a:rPr lang="nb-NO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 skape engasjement rundt arbeidsmiljøarbeidet er det avgjørende at ansatte får tilbakemelding fra leder på hvilke tiltak som er gjennomført (og ikke), og hvordan de har fungert. 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nb-NO" b="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Dersom det er gjort lite med tiltaksplanen eller annet arbeidsmiljøarbeid siden forrige runde, </a:t>
            </a:r>
            <a:r>
              <a:rPr lang="nb-NO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det være greit å være åpen og ærlig på at "dette var for dårlig  - vi må gjøre et bedre arbeid neste gang – dette skal vi gjøre slik..». Leder bør være spesielt tydelig på at det er ønskelig med et samarbeid med </a:t>
            </a:r>
            <a:r>
              <a:rPr lang="nb-NO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verneombud</a:t>
            </a:r>
            <a:r>
              <a:rPr lang="nb-NO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 slike tilfeller.  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nb-NO" b="1" noProof="0" dirty="0"/>
              <a:t>Vær lokal</a:t>
            </a:r>
            <a:r>
              <a:rPr lang="nb-NO" noProof="0" dirty="0"/>
              <a:t>. Sikre at arbeidsmiljøarbeidet blir relevant for dere. “Det handler om hvordan vi vil ha det hos oss  - og utviklingen ved vår enhet”. Sett gjerne arbeidsmiljøundersøkelsen i sammenheng med pågående prosesser og det øvrige og utviklingsarbeidet hos dere </a:t>
            </a:r>
            <a:r>
              <a:rPr lang="nb-NO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 hvordan kan arbeidsmiljøarbeidet bidra til å nå målene dere har satt dere? </a:t>
            </a:r>
            <a:endParaRPr lang="nb-NO" b="1" noProof="0" dirty="0"/>
          </a:p>
          <a:p>
            <a:r>
              <a:rPr lang="nb-NO" b="1" noProof="0" dirty="0"/>
              <a:t>Det kan komme kritiske spørsmål og kommentarer. </a:t>
            </a:r>
            <a:r>
              <a:rPr lang="nb-NO" b="0" noProof="0" dirty="0"/>
              <a:t>Lytt </a:t>
            </a:r>
            <a:r>
              <a:rPr lang="nb-NO" noProof="0" dirty="0"/>
              <a:t>til hva den ansatte sier og unngå å gå i forsvar. Kanskje er det en oppfordring til at du må passe på å unngå å gjøre feil man erfarte sist. Kanskje er det bare behov for et oppklarende svar.</a:t>
            </a:r>
          </a:p>
          <a:p>
            <a:endParaRPr lang="nb-NO" b="1" noProof="0" dirty="0"/>
          </a:p>
          <a:p>
            <a:r>
              <a:rPr lang="nb-NO" b="1" noProof="0" dirty="0"/>
              <a:t>Det kan hende du får spørsmål om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noProof="0" dirty="0"/>
              <a:t>Hvem som skal delta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noProof="0" dirty="0"/>
              <a:t>Utsendelse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noProof="0" dirty="0"/>
              <a:t>Anonymitet og bruk av resultatene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noProof="0" dirty="0"/>
              <a:t>Rapporter fra spørreundersøkelsen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b-NO" noProof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nb-NO" noProof="0" dirty="0"/>
              <a:t>Dette finner du informasjon om på Innsida: </a:t>
            </a:r>
            <a:r>
              <a:rPr lang="nb-NO" noProof="0" dirty="0">
                <a:hlinkClick r:id="rId3"/>
              </a:rPr>
              <a:t>Arbeidsmiljøundersøkelsen – spørreundersøkelse</a:t>
            </a:r>
            <a:endParaRPr lang="nb-NO" noProof="0" dirty="0"/>
          </a:p>
          <a:p>
            <a:pPr marL="0" indent="0">
              <a:buFont typeface="Wingdings" panose="05000000000000000000" pitchFamily="2" charset="2"/>
              <a:buNone/>
            </a:pPr>
            <a:endParaRPr lang="nb-NO" noProof="0" dirty="0">
              <a:hlinkClick r:id="rId4"/>
            </a:endParaRPr>
          </a:p>
          <a:p>
            <a:endParaRPr lang="nb-NO" b="1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B911-305D-4E77-80E0-B72445C91DD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942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ECE5-E5E3-4DB3-9924-2CD8DA90F84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147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handler om arbeidet! </a:t>
            </a:r>
          </a:p>
          <a:p>
            <a:endParaRPr lang="nb-NO" dirty="0"/>
          </a:p>
          <a:p>
            <a:r>
              <a:rPr lang="nb-NO" dirty="0"/>
              <a:t>«Arbeidsmiljø er knyttet til hvordan man organiserer, planlegger og gjennomfører arbeidet.» (Statens arbeidsmiljøinstitutt - STAMI)</a:t>
            </a:r>
          </a:p>
          <a:p>
            <a:endParaRPr lang="nb-NO" dirty="0"/>
          </a:p>
          <a:p>
            <a:r>
              <a:rPr lang="nb-NO" dirty="0"/>
              <a:t>Dersom det kommer spørsmål om håndtering av uforsvarlig arbeidsmiljø </a:t>
            </a:r>
          </a:p>
          <a:p>
            <a:endParaRPr lang="nb-NO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B911-305D-4E77-80E0-B72445C91DD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56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noProof="0"/>
              <a:t>Her er viktige årsaker til at vi gjennomfører arbeidsmiljøundersøkelsen på NTNU. </a:t>
            </a:r>
          </a:p>
          <a:p>
            <a:r>
              <a:rPr lang="nb-NO" b="0" noProof="0"/>
              <a:t>Vær gjerne </a:t>
            </a:r>
            <a:r>
              <a:rPr lang="nb-NO" b="1" noProof="0"/>
              <a:t>personlig</a:t>
            </a:r>
            <a:r>
              <a:rPr lang="nb-NO" b="0" noProof="0"/>
              <a:t> og </a:t>
            </a:r>
            <a:r>
              <a:rPr lang="nb-NO" b="1" noProof="0"/>
              <a:t>lokal</a:t>
            </a:r>
            <a:r>
              <a:rPr lang="nb-NO" b="0" noProof="0"/>
              <a:t> mht. hvorfor utvikling av arbeidsmiljøet er viktig for deg og arbeidet dere gjør ved deres enhet. </a:t>
            </a:r>
            <a:endParaRPr lang="nb-NO" b="0" noProof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ECE5-E5E3-4DB3-9924-2CD8DA90F849}" type="slidenum">
              <a:rPr lang="nb-NO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0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22275"/>
            <a:ext cx="5551488" cy="312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26372"/>
            <a:ext cx="5486400" cy="5686743"/>
          </a:xfrm>
        </p:spPr>
        <p:txBody>
          <a:bodyPr/>
          <a:lstStyle/>
          <a:p>
            <a:r>
              <a:rPr lang="nb-NO" sz="1200" b="1" noProof="0" dirty="0">
                <a:cs typeface="Calibri"/>
              </a:rPr>
              <a:t>FASE 1</a:t>
            </a:r>
            <a:r>
              <a:rPr lang="nb-NO" sz="1200" noProof="0" dirty="0">
                <a:cs typeface="Calibri"/>
              </a:rPr>
              <a:t>:</a:t>
            </a:r>
            <a:r>
              <a:rPr lang="nb-NO" sz="1200" baseline="0" noProof="0" dirty="0">
                <a:cs typeface="Calibri"/>
              </a:rPr>
              <a:t> Informasjon om kommende undersøkelse. </a:t>
            </a:r>
            <a:r>
              <a:rPr lang="nb-NO" dirty="0">
                <a:cs typeface="Calibri"/>
              </a:rPr>
              <a:t>Vi tar</a:t>
            </a:r>
            <a:r>
              <a:rPr lang="nb-NO" sz="1200" baseline="0" noProof="0" dirty="0">
                <a:cs typeface="Calibri"/>
              </a:rPr>
              <a:t> med erfaringer fra tidligere, og snakker om hvordan vi kan bruke kommende undersøkelse til å utvikle arbeidsmiljøet ved vår enhet.  </a:t>
            </a:r>
            <a:endParaRPr lang="nb-NO" sz="1200" noProof="0" dirty="0">
              <a:cs typeface="Calibri"/>
            </a:endParaRPr>
          </a:p>
          <a:p>
            <a:endParaRPr lang="nb-NO" sz="1200" noProof="0" dirty="0">
              <a:cs typeface="Calibri"/>
            </a:endParaRPr>
          </a:p>
          <a:p>
            <a:r>
              <a:rPr lang="nb-NO" sz="1200" b="1" noProof="0" dirty="0">
                <a:cs typeface="Calibri"/>
              </a:rPr>
              <a:t>FASE</a:t>
            </a:r>
            <a:r>
              <a:rPr lang="nb-NO" sz="1200" b="1" baseline="0" noProof="0" dirty="0">
                <a:cs typeface="Calibri"/>
              </a:rPr>
              <a:t> 2: </a:t>
            </a:r>
            <a:r>
              <a:rPr lang="nb-NO" sz="1200" noProof="0" dirty="0">
                <a:cs typeface="Calibri"/>
              </a:rPr>
              <a:t>Du får undersøkelsen på e-post:</a:t>
            </a:r>
            <a:r>
              <a:rPr lang="nb-NO" sz="1200" baseline="0" noProof="0" dirty="0">
                <a:cs typeface="Calibri"/>
              </a:rPr>
              <a:t> </a:t>
            </a:r>
            <a:r>
              <a:rPr lang="nb-NO" sz="1200" b="1" baseline="0" noProof="0" dirty="0">
                <a:cs typeface="Calibri"/>
              </a:rPr>
              <a:t>6. november. </a:t>
            </a:r>
            <a:r>
              <a:rPr lang="nb-NO" sz="1200" b="0" noProof="0" dirty="0">
                <a:cs typeface="Calibri"/>
              </a:rPr>
              <a:t>Resultatene foreligger i begynnelsen av januar 2024. Kartleggingen av hvordan ansatte opplever arbeidsmiljøet fortsetter i oppfølgingen av undersøkelsen (se neste lysbilde). </a:t>
            </a:r>
            <a:endParaRPr lang="nb-NO" sz="1200" b="0" baseline="0" noProof="0" dirty="0">
              <a:cs typeface="Calibri"/>
            </a:endParaRPr>
          </a:p>
          <a:p>
            <a:endParaRPr lang="nb-NO" sz="1200" b="0" baseline="0" noProof="0" dirty="0">
              <a:cs typeface="Calibri"/>
            </a:endParaRPr>
          </a:p>
          <a:p>
            <a:r>
              <a:rPr lang="nb-NO" sz="1200" b="1" baseline="0" noProof="0" dirty="0">
                <a:cs typeface="Calibri"/>
              </a:rPr>
              <a:t>FASE 3: </a:t>
            </a:r>
            <a:r>
              <a:rPr lang="nb-NO" sz="1200" b="0" baseline="0" noProof="0" dirty="0">
                <a:cs typeface="Calibri"/>
              </a:rPr>
              <a:t>I</a:t>
            </a:r>
            <a:r>
              <a:rPr lang="nb-NO" sz="1200" b="0" noProof="0" dirty="0"/>
              <a:t> februar-mars</a:t>
            </a:r>
            <a:r>
              <a:rPr lang="nb-NO" sz="1200" b="0" baseline="0" noProof="0" dirty="0"/>
              <a:t> fortsetter vi kartleggingen ved å diskutere hva resultatene fra arbeidsmiljøundersøkelsen er et uttrykk for i vår arbeidshverdag, slik vi kjenner den, - og hvilke temaområder vi anser som viktigst for oss å utvikle tiltak på (bevaringstiltak og utviklingstiltak). Dersom det er sider ved arbeidsmiljøet som undersøkelsen ikke fanger opp, er det også rom for å løfte frem dette i oppfølgingsmøtet. Dette kan for eksempel være endringer i arbeidshverdagen som følge av omstilling. Siste del av oppfølgingsmøtet bruker vi til tiltaksutvikling. </a:t>
            </a:r>
            <a:endParaRPr lang="nb-NO" sz="1200" baseline="0" noProof="0" dirty="0">
              <a:cs typeface="Calibri"/>
            </a:endParaRPr>
          </a:p>
          <a:p>
            <a:r>
              <a:rPr lang="nb-NO" sz="1200" baseline="0" noProof="0" dirty="0">
                <a:cs typeface="Calibri"/>
              </a:rPr>
              <a:t> </a:t>
            </a:r>
          </a:p>
          <a:p>
            <a:r>
              <a:rPr lang="nb-NO" sz="1200" b="1" baseline="0" noProof="0" dirty="0">
                <a:cs typeface="Calibri"/>
              </a:rPr>
              <a:t>FASE 4: </a:t>
            </a:r>
            <a:r>
              <a:rPr lang="nb-NO" sz="1200" b="0" baseline="0" noProof="0" dirty="0">
                <a:cs typeface="Calibri"/>
              </a:rPr>
              <a:t>Deretter skal vi gjennomføre </a:t>
            </a:r>
            <a:r>
              <a:rPr lang="nb-NO" sz="1200" baseline="0" noProof="0" dirty="0">
                <a:cs typeface="Calibri"/>
              </a:rPr>
              <a:t>det vi har blitt enige om i henhold til tiltaksplanen. Det er leders ansvar at dette blir gjort, men litt avhengig av hvilke tiltak vi kommer frem til, så må alle bidra med å gjennomføre det vi har bestemt. </a:t>
            </a:r>
          </a:p>
          <a:p>
            <a:endParaRPr lang="nb-NO" sz="1200" baseline="0" noProof="0" dirty="0">
              <a:cs typeface="Calibri"/>
            </a:endParaRPr>
          </a:p>
          <a:p>
            <a:r>
              <a:rPr lang="nb-NO" sz="1200" b="1" baseline="0" noProof="0" dirty="0">
                <a:cs typeface="Calibri"/>
              </a:rPr>
              <a:t>FASE 5: </a:t>
            </a:r>
            <a:r>
              <a:rPr lang="nb-NO" sz="1200" b="0" baseline="0" noProof="0" dirty="0">
                <a:solidFill>
                  <a:srgbClr val="FF0000"/>
                </a:solidFill>
                <a:cs typeface="Calibri"/>
              </a:rPr>
              <a:t>Underveis skal vi </a:t>
            </a:r>
            <a:r>
              <a:rPr lang="nb-NO" sz="1200" baseline="0" noProof="0" dirty="0">
                <a:solidFill>
                  <a:srgbClr val="FF0000"/>
                </a:solidFill>
                <a:cs typeface="Calibri"/>
              </a:rPr>
              <a:t>evaluere tiltakene, og gjøre nødvendige justeringer hvis det er hensiktsmessig eller nye utfordringer har dukket opp. </a:t>
            </a:r>
            <a:endParaRPr lang="nb-NO" sz="1200" b="1" baseline="0" noProof="0" dirty="0">
              <a:solidFill>
                <a:srgbClr val="FF0000"/>
              </a:solidFill>
              <a:cs typeface="Calibri"/>
            </a:endParaRPr>
          </a:p>
          <a:p>
            <a:endParaRPr lang="nb-NO" sz="1200" noProof="0" dirty="0">
              <a:cs typeface="Calibri"/>
            </a:endParaRPr>
          </a:p>
          <a:p>
            <a:r>
              <a:rPr lang="nb-NO" sz="1200" b="1" noProof="0" dirty="0"/>
              <a:t>Verneombudet</a:t>
            </a:r>
            <a:r>
              <a:rPr lang="nb-NO" sz="1200" noProof="0" dirty="0"/>
              <a:t> er involvert i prosessen og har forberedelsers- og oppfølgingsmøter med leder/ledelsen.</a:t>
            </a:r>
            <a:r>
              <a:rPr lang="nb-NO" sz="1200" baseline="0" noProof="0" dirty="0"/>
              <a:t>  </a:t>
            </a:r>
            <a:r>
              <a:rPr lang="nb-NO" sz="1200" noProof="0" dirty="0"/>
              <a:t> </a:t>
            </a:r>
          </a:p>
          <a:p>
            <a:endParaRPr lang="nb-NO" sz="1200" noProof="0" dirty="0">
              <a:cs typeface="Calibri"/>
            </a:endParaRPr>
          </a:p>
          <a:p>
            <a:r>
              <a:rPr lang="nb-NO" dirty="0">
                <a:hlinkClick r:id="rId3"/>
              </a:rPr>
              <a:t>Finn ditt verneombud - Wiki - innsida.ntnu.no</a:t>
            </a:r>
            <a:endParaRPr lang="nb-NO" sz="1200" noProof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ECE5-E5E3-4DB3-9924-2CD8DA90F849}" type="slidenum">
              <a:rPr lang="nb-NO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15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solidFill>
                  <a:schemeClr val="tx1"/>
                </a:solidFill>
              </a:rPr>
              <a:t>Spørreskjema sendes ut 6. november 2023. Svarfrist 27. november</a:t>
            </a:r>
            <a:endParaRPr lang="nb-NO" sz="1200" dirty="0"/>
          </a:p>
          <a:p>
            <a:pPr marL="0" indent="0">
              <a:buNone/>
            </a:pPr>
            <a:r>
              <a:rPr lang="nb-NO" sz="1200" dirty="0"/>
              <a:t>Spørreundersøkelse er viktig for at jeg og vi skal få et godt bilde av hvordan arbeidsmiljøet er hos oss. </a:t>
            </a:r>
          </a:p>
          <a:p>
            <a:pPr marL="0" indent="0">
              <a:buNone/>
            </a:pPr>
            <a:endParaRPr lang="nb-NO" sz="1200" dirty="0"/>
          </a:p>
          <a:p>
            <a:r>
              <a:rPr lang="nb-NO" sz="1200" b="1" dirty="0">
                <a:solidFill>
                  <a:srgbClr val="292F2B"/>
                </a:solidFill>
              </a:rPr>
              <a:t>Oppfølging vår 2024</a:t>
            </a:r>
            <a:endParaRPr lang="nb-NO" sz="1200" dirty="0"/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1200" dirty="0"/>
              <a:t>gjennomgå resultatene fra undersøkelsen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diskutere arbeidsmiljøet vårt og identifisere utviklingsområder (bevare og utvikle)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i diskusjonene</a:t>
            </a:r>
            <a:r>
              <a:rPr lang="nb-NO" dirty="0"/>
              <a:t> skal det </a:t>
            </a:r>
            <a:r>
              <a:rPr lang="nb-NO" sz="1200" dirty="0"/>
              <a:t>være rom for å diskutere forhold som er viktige for arbeidsmiljøet, men som ikke nødvendigvis dekkes av</a:t>
            </a:r>
            <a:r>
              <a:rPr lang="nb-NO" dirty="0"/>
              <a:t> spørreskjemaet. </a:t>
            </a:r>
            <a:endParaRPr lang="nb-NO" sz="1200" dirty="0"/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Benytt denne anledningen til å medvirke og påvirke arbeidsmiljøet.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B911-305D-4E77-80E0-B72445C91DD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68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13810">
              <a:defRPr/>
            </a:pPr>
            <a:r>
              <a:rPr lang="nb-NO" sz="1200" noProof="0" dirty="0">
                <a:cs typeface="Calibri"/>
              </a:rPr>
              <a:t>Hovedtematikk i spørreundersøkelsen.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ECE5-E5E3-4DB3-9924-2CD8DA90F849}" type="slidenum">
              <a:rPr lang="nb-NO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123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dirty="0">
                <a:solidFill>
                  <a:srgbClr val="242424"/>
                </a:solidFill>
              </a:rPr>
              <a:t>Mobbing og trakassering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242424"/>
                </a:solidFill>
              </a:rPr>
              <a:t>Vi skiller mellom «håndtering av uønskede hendelser» og om ansatte har vært «utsatt for mobbing og trakassering».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242424"/>
                </a:solidFill>
              </a:rPr>
              <a:t>Hvordan vi håndterer uønskede hendelser i hverdagen er et tema som fortsatt vil inngå i resultatrapporten på enheten.</a:t>
            </a:r>
          </a:p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242424"/>
                </a:solidFill>
              </a:rPr>
              <a:t>Den nye kartleggingen av om ansatte har vært utsatt for mobbing og trakassering, vil inngå i resultatrapporten på institusjonelt nivå. </a:t>
            </a:r>
            <a:br>
              <a:rPr lang="nb-NO" dirty="0">
                <a:solidFill>
                  <a:srgbClr val="242424"/>
                </a:solidFill>
              </a:rPr>
            </a:br>
            <a:r>
              <a:rPr lang="nb-NO" dirty="0">
                <a:solidFill>
                  <a:srgbClr val="242424"/>
                </a:solidFill>
              </a:rPr>
              <a:t>For at vi skal kunne følge opp konkrete saker, er vi imidlertid avhengig av at ansatte varsler eller tar opp saken med sitt VO, tillitsvalgt, leder eller bedriftshelsetjenesten.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B911-305D-4E77-80E0-B72445C91DD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84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73113" y="279400"/>
            <a:ext cx="3111500" cy="17510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2029810"/>
            <a:ext cx="5486400" cy="7757597"/>
          </a:xfrm>
        </p:spPr>
        <p:txBody>
          <a:bodyPr/>
          <a:lstStyle/>
          <a:p>
            <a:r>
              <a:rPr lang="nb-NO" sz="1200" b="1" dirty="0"/>
              <a:t>Alle ansatte får en </a:t>
            </a:r>
            <a:r>
              <a:rPr lang="nb-NO" sz="1200" b="1" u="sng" dirty="0"/>
              <a:t>personlig</a:t>
            </a:r>
            <a:r>
              <a:rPr lang="nb-NO" sz="1200" b="1" dirty="0"/>
              <a:t> lenke til undersøkelsen. </a:t>
            </a:r>
            <a:r>
              <a:rPr lang="nb-NO" sz="1200" dirty="0"/>
              <a:t>Dersom man videresender epost og lenke til andre, vil ARK få inn flere svar fra samme person. I så fall må ARK slette svaret. </a:t>
            </a:r>
            <a:endParaRPr lang="nb-NO" sz="1200" dirty="0">
              <a:cs typeface="Calibri"/>
            </a:endParaRPr>
          </a:p>
          <a:p>
            <a:r>
              <a:rPr lang="nb-NO" sz="1200" dirty="0"/>
              <a:t>Hvis man mot formodning ikke har fått tilsendt undersøkelsen eller lenken ikke virker, får man hjelp av kontaktpersonene på fakultetet/fellesadministrasjonen (se </a:t>
            </a:r>
            <a:endParaRPr lang="nb-NO" sz="1200" dirty="0">
              <a:cs typeface="Calibri"/>
            </a:endParaRPr>
          </a:p>
          <a:p>
            <a:r>
              <a:rPr lang="nb-NO" sz="1200" dirty="0"/>
              <a:t>nettsiden for arbeidsmiljøundersøkelsen). </a:t>
            </a:r>
            <a:endParaRPr lang="nb-NO" sz="1200" dirty="0">
              <a:cs typeface="Calibri"/>
            </a:endParaRPr>
          </a:p>
          <a:p>
            <a:r>
              <a:rPr lang="nb-NO" sz="1200" b="1" dirty="0"/>
              <a:t> </a:t>
            </a:r>
            <a:endParaRPr lang="nb-NO" sz="1200" dirty="0"/>
          </a:p>
          <a:p>
            <a:r>
              <a:rPr lang="nb-NO" sz="1200" b="1" dirty="0"/>
              <a:t>Hvis man blir avbrutt, kan man åpne lenken igjen og fortsette der man slapp. </a:t>
            </a:r>
            <a:r>
              <a:rPr lang="nb-NO" sz="1200" dirty="0"/>
              <a:t>Når man har trykket «done» er endelig svar avgitt.</a:t>
            </a:r>
            <a:r>
              <a:rPr lang="nb-NO" sz="1200" b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nb-NO" sz="1200" b="1" dirty="0"/>
              <a:t>  </a:t>
            </a:r>
            <a:endParaRPr lang="nb-NO" sz="1200" dirty="0"/>
          </a:p>
          <a:p>
            <a:r>
              <a:rPr lang="nb-NO" sz="1200" b="1" dirty="0"/>
              <a:t>Din anonymitet er sikret: </a:t>
            </a:r>
            <a:endParaRPr lang="nb-NO" sz="1200" dirty="0"/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Mens undersøkelsen pågår kan man bare få ut svarprosent.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En uke etter at svarfristen har gått ut, slettes koplingen mellom e-postadresse og spørreskjema. 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Det er ikke mulig å ta ut resultatrapport for grupper med færre enn fem ansatte. 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Bakgrunnsvariabler som kjønn og alder, vil bare bli brukt på NTNU-nivå.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Store institutt kan få resultatet brutt ned på ansattgrupper: teknisk-administrative, vitenskapelige og rekrutteringsstillinger. 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NSD (Norsk senter for forskningsdata AS) har vurdert at behandlingen av personopplysninger er i samsvar med personopplysningsloven/GDPR.</a:t>
            </a:r>
            <a:br>
              <a:rPr lang="nb-NO" sz="1200" dirty="0">
                <a:cs typeface="+mn-lt"/>
              </a:rPr>
            </a:br>
            <a:endParaRPr lang="nb-NO" sz="1200" dirty="0"/>
          </a:p>
          <a:p>
            <a:r>
              <a:rPr lang="nb-NO" sz="1200" b="1" dirty="0"/>
              <a:t>Dataene inngår i en database som forvaltes av NTNU HUNT: </a:t>
            </a:r>
            <a:endParaRPr lang="nb-NO" sz="1200" b="1" dirty="0">
              <a:cs typeface="Calibri" panose="020F0502020204030204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NTNU kan sammenlikne utviklingen med resultatet fra tidligere år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NTNU kan sammenlikne sine resultater med «normdata» fra databasen (23 institusjoner i sektoren bruker ARK)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Forskere kan søke om å få bruke databasen til forskningsprosjekter </a:t>
            </a:r>
          </a:p>
          <a:p>
            <a:pPr marL="246339" indent="-246339">
              <a:buFont typeface="Arial"/>
              <a:buChar char="•"/>
            </a:pPr>
            <a:endParaRPr lang="nb-NO" sz="1200" dirty="0"/>
          </a:p>
          <a:p>
            <a:r>
              <a:rPr lang="nb-NO" sz="1200" b="1" dirty="0"/>
              <a:t>Alle svarenheter får resultatrapport fra ARK:</a:t>
            </a:r>
            <a:endParaRPr lang="nb-NO" sz="1200" b="1" dirty="0">
              <a:cs typeface="Calibri" panose="020F0502020204030204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Svarprosent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Gjennomsnitt og standardavvik for alle temaene i undersøkelsen, samt for enkeltspørsmålene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Sammenligning med tidligere år for de 10 temaene som er sammenlignbare. </a:t>
            </a:r>
            <a:br>
              <a:rPr lang="nb-NO" sz="1200" dirty="0">
                <a:cs typeface="+mn-lt"/>
              </a:rPr>
            </a:br>
            <a:endParaRPr lang="nb-NO" sz="1200" dirty="0">
              <a:cs typeface="Calibri"/>
            </a:endParaRPr>
          </a:p>
          <a:p>
            <a:r>
              <a:rPr lang="nb-NO" sz="1200" b="1" dirty="0"/>
              <a:t>Alle fakultet får resultatrapport fra ARK</a:t>
            </a:r>
            <a:endParaRPr lang="nb-NO" sz="1200" b="1" dirty="0">
              <a:cs typeface="Calibri" panose="020F0502020204030204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Svarprosent 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Gjennomsnitt og standardavvik for alle temaene i undersøkelsen</a:t>
            </a:r>
          </a:p>
          <a:p>
            <a:pPr marL="246339" indent="-246339">
              <a:buFont typeface="Arial"/>
              <a:buChar char="•"/>
            </a:pPr>
            <a:r>
              <a:rPr lang="nb-NO" sz="1200" dirty="0">
                <a:cs typeface="Calibri"/>
              </a:rPr>
              <a:t>Sammenligning med tidligere år </a:t>
            </a: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Tilleggsrapport for de 3-4 hovedgruppene av ansatte ved instituttene forutsatt at gruppene er store nok: rekrutteringsstillinger, øvrige vitenskapelig ansatte, tekniske støttestillinger og administrasjon.</a:t>
            </a:r>
            <a:br>
              <a:rPr lang="nb-NO" sz="1200" dirty="0"/>
            </a:br>
            <a:r>
              <a:rPr lang="nb-NO" sz="1200" dirty="0"/>
              <a:t>[ARK bruker DBH kategoriene: Utdannings- og rekrutteringsstillinger (UN2 - </a:t>
            </a:r>
            <a:r>
              <a:rPr lang="nb-NO" sz="1200" dirty="0" err="1"/>
              <a:t>vit.ass</a:t>
            </a:r>
            <a:r>
              <a:rPr lang="nb-NO" sz="1200" dirty="0"/>
              <a:t>, stipendiat og </a:t>
            </a:r>
            <a:r>
              <a:rPr lang="nb-NO" sz="1200" dirty="0" err="1"/>
              <a:t>postdok</a:t>
            </a:r>
            <a:r>
              <a:rPr lang="nb-NO" sz="1200" dirty="0"/>
              <a:t>), Øvrige undervisnings-, forsknings- og formidlingsstillinger (UN1, UN3, UN4 – dvs. vitenskapelige stillinger og faglige lederstillinger), Støttestillinger for undervisning, forskning og formidling (ST - eks. ingeniører, teknikere, laboranter og bibliotekarer), Teknisk-administrative stillinger (AD – administrative stillinger)]</a:t>
            </a:r>
          </a:p>
          <a:p>
            <a:endParaRPr lang="nb-NO" sz="1200" b="1" dirty="0"/>
          </a:p>
          <a:p>
            <a:r>
              <a:rPr lang="nb-NO" sz="1200" b="1" dirty="0"/>
              <a:t>Resultatpresentasjoner eies av den enkelte enhet </a:t>
            </a:r>
            <a:endParaRPr lang="nb-NO" sz="1200" b="1" dirty="0">
              <a:cs typeface="Calibri" panose="020F0502020204030204"/>
            </a:endParaRP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Alle resultatrapporter fordeles i </a:t>
            </a:r>
            <a:r>
              <a:rPr lang="nb-NO" sz="1200" dirty="0" err="1"/>
              <a:t>ePhorte</a:t>
            </a:r>
            <a:r>
              <a:rPr lang="nb-NO" sz="1200" dirty="0"/>
              <a:t> med begrenset tilgang for linjeledelsen. Der ligger også undersøkelsene fra 2021, 2019, 2017, 2014, 2012, 2009 og 2007.</a:t>
            </a:r>
            <a:endParaRPr lang="nb-NO" sz="1200" dirty="0">
              <a:cs typeface="Calibri"/>
            </a:endParaRPr>
          </a:p>
          <a:p>
            <a:pPr marL="246339" indent="-246339">
              <a:buFont typeface="Arial"/>
              <a:buChar char="•"/>
            </a:pPr>
            <a:r>
              <a:rPr lang="nb-NO" sz="1200" b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Alle ansatte får invitasjon til møte der rapporten presenteres,</a:t>
            </a:r>
            <a:endParaRPr lang="nb-NO" sz="1200" b="0" dirty="0"/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Fakultetsrapporter drøftes i LOSAM, ledermøte, fakultetsstyre.</a:t>
            </a:r>
          </a:p>
          <a:p>
            <a:pPr marL="246339" indent="-246339">
              <a:buFont typeface="Arial"/>
              <a:buChar char="•"/>
            </a:pPr>
            <a:r>
              <a:rPr lang="nb-NO" sz="1200" dirty="0"/>
              <a:t>NTNU-rapport drøftes i SESAM, AMU, Styret. Kun NTNU-rapporten offentliggjøres på Intranett.</a:t>
            </a:r>
            <a:endParaRPr lang="nb-NO" sz="1200" b="0" noProof="0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ECE5-E5E3-4DB3-9924-2CD8DA90F849}" type="slidenum">
              <a:rPr lang="nb-NO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603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98500" y="441325"/>
            <a:ext cx="5211763" cy="29321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3609245"/>
            <a:ext cx="5486400" cy="3600450"/>
          </a:xfrm>
        </p:spPr>
        <p:txBody>
          <a:bodyPr/>
          <a:lstStyle/>
          <a:p>
            <a:r>
              <a:rPr lang="nb-NO" sz="1200" b="1" dirty="0"/>
              <a:t>Arbeidsmiljøloven stiller krav til forsvarlige og helsefremmende arbeidsplasser. Loven stiller krav til en systematisk kartlegging av arbeidsmiljøet. Alle ansatte har en medvirkningsplikt for å sikre et forsvarlig arbeidsmiljø.  Det forventes at alle medarbeidere deltar i undersøkelsen, på oppfølgingsmøte og gjennomføring av tiltak.</a:t>
            </a:r>
            <a:r>
              <a:rPr lang="nb-NO" sz="1200" dirty="0"/>
              <a:t> </a:t>
            </a:r>
            <a:endParaRPr lang="nb-NO" sz="1200" dirty="0">
              <a:cs typeface="Calibri"/>
            </a:endParaRPr>
          </a:p>
          <a:p>
            <a:endParaRPr lang="nb-NO" sz="1200" b="0" noProof="0" dirty="0">
              <a:cs typeface="Calibri"/>
            </a:endParaRPr>
          </a:p>
          <a:p>
            <a:r>
              <a:rPr lang="nb-NO" sz="1200" b="0" noProof="0" dirty="0">
                <a:cs typeface="Calibri"/>
              </a:rPr>
              <a:t>Trekk frem svarprosent for enheten fra 2021 her! Hva</a:t>
            </a:r>
            <a:r>
              <a:rPr lang="nb-NO" sz="1200" b="0" baseline="0" noProof="0" dirty="0">
                <a:cs typeface="Calibri"/>
              </a:rPr>
              <a:t> er ambisjonene for </a:t>
            </a:r>
            <a:r>
              <a:rPr lang="nb-NO" sz="1200" b="0" u="sng" baseline="0" noProof="0" dirty="0">
                <a:cs typeface="Calibri"/>
              </a:rPr>
              <a:t>svarprosent</a:t>
            </a:r>
            <a:r>
              <a:rPr lang="nb-NO" sz="1200" b="0" baseline="0" noProof="0" dirty="0">
                <a:cs typeface="Calibri"/>
              </a:rPr>
              <a:t> og deltagelse denne gangen? </a:t>
            </a:r>
            <a:endParaRPr lang="nb-NO" sz="1200" b="0" noProof="0" dirty="0">
              <a:cs typeface="Calibri"/>
            </a:endParaRPr>
          </a:p>
          <a:p>
            <a:endParaRPr lang="nb-NO" sz="1200" b="0" baseline="0" noProof="0" dirty="0">
              <a:cs typeface="Calibri"/>
            </a:endParaRPr>
          </a:p>
          <a:p>
            <a:r>
              <a:rPr lang="nb-NO" sz="1200" b="0" baseline="0" noProof="0" dirty="0">
                <a:cs typeface="Calibri"/>
              </a:rPr>
              <a:t>NB: Det kan være lurt å spørre om innspill fra ansatte ved enheten: Hva tenker de skal til for å få enda mer utbytte av arbeidsmiljøundersøkelsen og oppfølgingsprosessene denne «runden»? </a:t>
            </a:r>
            <a:endParaRPr lang="nb-NO" sz="1200" b="0" noProof="0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B911-305D-4E77-80E0-B72445C91DD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75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ida.ntnu.no/wiki/-/wiki/Norsk/Arbeidsmilj%C3%B8unders%C3%B8kelse+-+for+medarbeide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nsida.ntnu.no/wiki/-/wiki/Norsk/Arbeidsmilj%C3%B8unders%C3%B8kelse+-+for+ledere" TargetMode="External"/><Relationship Id="rId4" Type="http://schemas.openxmlformats.org/officeDocument/2006/relationships/hyperlink" Target="https://innsida.ntnu.no/wiki/-/wiki/Norsk/Arbeidsmilj%C3%B8unders%C3%B8kelsen+-+sp%C3%B8rreskje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rk-kontakt@ntnu.n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il&#10;&#10;Automatisk generert beskrivelse">
            <a:extLst>
              <a:ext uri="{FF2B5EF4-FFF2-40B4-BE49-F238E27FC236}">
                <a16:creationId xmlns:a16="http://schemas.microsoft.com/office/drawing/2014/main" id="{5ED8CA26-BBD4-42EE-AE34-ACB4EC5A5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348" y="0"/>
            <a:ext cx="9547060" cy="5143500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ED1DDE22-A7F5-4432-B80A-21A25CB8ACB4}"/>
              </a:ext>
            </a:extLst>
          </p:cNvPr>
          <p:cNvSpPr txBox="1">
            <a:spLocks/>
          </p:cNvSpPr>
          <p:nvPr/>
        </p:nvSpPr>
        <p:spPr>
          <a:xfrm>
            <a:off x="409024" y="1651531"/>
            <a:ext cx="8560526" cy="1325620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sz="3200" dirty="0">
                <a:solidFill>
                  <a:srgbClr val="0D3475"/>
                </a:solidFill>
              </a:rPr>
              <a:t>Nå kommer</a:t>
            </a:r>
            <a:endParaRPr lang="nb-NO" dirty="0">
              <a:solidFill>
                <a:srgbClr val="000000"/>
              </a:solidFill>
            </a:endParaRPr>
          </a:p>
          <a:p>
            <a:pPr algn="ctr"/>
            <a:r>
              <a:rPr lang="nb-NO" sz="3200" dirty="0">
                <a:solidFill>
                  <a:srgbClr val="0D3475"/>
                </a:solidFill>
              </a:rPr>
              <a:t>arbeidsmiljøundersøkelsen 2023</a:t>
            </a:r>
            <a:endParaRPr lang="nb-NO" dirty="0"/>
          </a:p>
          <a:p>
            <a:pPr algn="ctr"/>
            <a:r>
              <a:rPr lang="nb-NO" sz="1600" dirty="0">
                <a:solidFill>
                  <a:srgbClr val="0D3475"/>
                </a:solidFill>
              </a:rPr>
              <a:t>Organisatorisk og psykososialt arbeidsmiljø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3AFC5EE-5C46-4208-A6F1-1A38C5A0B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79" y="3302905"/>
            <a:ext cx="3747838" cy="3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4A6BA-F6DB-4C01-B126-53523C23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524000"/>
            <a:ext cx="8378652" cy="26606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1600">
                <a:hlinkClick r:id="rId3"/>
              </a:rPr>
              <a:t>Arbeidsmiljøundersøkelse – for medarbeidere</a:t>
            </a:r>
            <a:endParaRPr lang="nb-NO" sz="1600"/>
          </a:p>
          <a:p>
            <a:r>
              <a:rPr lang="nb-NO" sz="1600">
                <a:hlinkClick r:id="rId4"/>
              </a:rPr>
              <a:t>Arbeidsmiljøundersøkelse – spørreundersøkelse</a:t>
            </a:r>
            <a:endParaRPr lang="nb-NO" sz="1600"/>
          </a:p>
          <a:p>
            <a:r>
              <a:rPr lang="nb-NO" sz="1600">
                <a:hlinkClick r:id="rId5"/>
              </a:rPr>
              <a:t>Arbeidsmiljøundersøkelse – for ledere</a:t>
            </a:r>
            <a:endParaRPr lang="nb-NO" sz="1600"/>
          </a:p>
          <a:p>
            <a:pPr marL="0" indent="0">
              <a:buNone/>
            </a:pPr>
            <a:endParaRPr lang="nb-NO" sz="160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9BA87F5-1AA9-4F3D-8DAC-E229C2262762}"/>
              </a:ext>
            </a:extLst>
          </p:cNvPr>
          <p:cNvSpPr txBox="1">
            <a:spLocks/>
          </p:cNvSpPr>
          <p:nvPr/>
        </p:nvSpPr>
        <p:spPr>
          <a:xfrm>
            <a:off x="392904" y="216265"/>
            <a:ext cx="7268964" cy="648512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>
                <a:solidFill>
                  <a:srgbClr val="0D3475"/>
                </a:solidFill>
              </a:rPr>
              <a:t>Nyttig informasjon på Innsida</a:t>
            </a:r>
          </a:p>
        </p:txBody>
      </p:sp>
    </p:spTree>
    <p:extLst>
      <p:ext uri="{BB962C8B-B14F-4D97-AF65-F5344CB8AC3E}">
        <p14:creationId xmlns:p14="http://schemas.microsoft.com/office/powerpoint/2010/main" val="275868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E9FC42-D403-4853-A017-7F293E3D7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30220"/>
            <a:ext cx="8129452" cy="30644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800"/>
              <a:t>Handler først og fremst om </a:t>
            </a:r>
            <a:r>
              <a:rPr lang="nb-NO" sz="1800" b="1"/>
              <a:t>arbeidet vårt</a:t>
            </a:r>
            <a:r>
              <a:rPr lang="nb-NO" sz="1800"/>
              <a:t>, og om hvordan vi planlegger, organiserer og gjennomfører det.</a:t>
            </a:r>
          </a:p>
          <a:p>
            <a:pPr marL="0" indent="0">
              <a:lnSpc>
                <a:spcPct val="90000"/>
              </a:lnSpc>
              <a:buNone/>
            </a:pPr>
            <a:endParaRPr lang="nb-NO" sz="1800"/>
          </a:p>
          <a:p>
            <a:pPr>
              <a:lnSpc>
                <a:spcPct val="90000"/>
              </a:lnSpc>
            </a:pPr>
            <a:r>
              <a:rPr lang="nb-NO" sz="1800" b="1"/>
              <a:t>Alle medarbeidere </a:t>
            </a:r>
            <a:r>
              <a:rPr lang="nb-NO" sz="1800"/>
              <a:t>ved NTNU skal ha et godt og forsvarlig arbeidsmiljø.</a:t>
            </a:r>
          </a:p>
          <a:p>
            <a:pPr>
              <a:lnSpc>
                <a:spcPct val="90000"/>
              </a:lnSpc>
            </a:pPr>
            <a:endParaRPr lang="nb-NO" sz="1800"/>
          </a:p>
          <a:p>
            <a:pPr>
              <a:lnSpc>
                <a:spcPct val="90000"/>
              </a:lnSpc>
            </a:pPr>
            <a:r>
              <a:rPr lang="nb-NO" sz="1800"/>
              <a:t>E</a:t>
            </a:r>
            <a:r>
              <a:rPr lang="nb-NO" sz="1800" b="0" i="0">
                <a:effectLst/>
              </a:rPr>
              <a:t>t </a:t>
            </a:r>
            <a:r>
              <a:rPr lang="nb-NO" sz="1800" b="1" i="0">
                <a:effectLst/>
              </a:rPr>
              <a:t>godt og forsvarlig arbeidsmiljø </a:t>
            </a:r>
            <a:r>
              <a:rPr lang="nb-NO" sz="1800" b="0" i="0">
                <a:effectLst/>
              </a:rPr>
              <a:t>er viktig for at vi skal trives, ha god helse og kunne utføre jobben vår.</a:t>
            </a:r>
          </a:p>
          <a:p>
            <a:pPr>
              <a:lnSpc>
                <a:spcPct val="90000"/>
              </a:lnSpc>
            </a:pPr>
            <a:endParaRPr lang="nb-NO" sz="1500" b="0" i="0">
              <a:effectLst/>
            </a:endParaRPr>
          </a:p>
          <a:p>
            <a:pPr>
              <a:lnSpc>
                <a:spcPct val="90000"/>
              </a:lnSpc>
            </a:pPr>
            <a:endParaRPr lang="nb-NO" sz="1500" i="1"/>
          </a:p>
        </p:txBody>
      </p:sp>
      <p:sp>
        <p:nvSpPr>
          <p:cNvPr id="6" name="Tittel 4">
            <a:extLst>
              <a:ext uri="{FF2B5EF4-FFF2-40B4-BE49-F238E27FC236}">
                <a16:creationId xmlns:a16="http://schemas.microsoft.com/office/drawing/2014/main" id="{F49F5048-F674-472D-895A-C81DFA5A9098}"/>
              </a:ext>
            </a:extLst>
          </p:cNvPr>
          <p:cNvSpPr txBox="1">
            <a:spLocks/>
          </p:cNvSpPr>
          <p:nvPr/>
        </p:nvSpPr>
        <p:spPr>
          <a:xfrm>
            <a:off x="301386" y="298339"/>
            <a:ext cx="6944146" cy="648512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>
                <a:solidFill>
                  <a:srgbClr val="0D3475"/>
                </a:solidFill>
              </a:rPr>
              <a:t>Arbeidsmiljø</a:t>
            </a:r>
          </a:p>
        </p:txBody>
      </p:sp>
    </p:spTree>
    <p:extLst>
      <p:ext uri="{BB962C8B-B14F-4D97-AF65-F5344CB8AC3E}">
        <p14:creationId xmlns:p14="http://schemas.microsoft.com/office/powerpoint/2010/main" val="67787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5051-FA6A-4201-A74B-5BA53E5FB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36320"/>
            <a:ext cx="8549187" cy="36963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600" dirty="0"/>
              <a:t>Er NTNUs mest omfattende verktøy for arbeidsmiljøutvikling og en viktig medvirkningsarena </a:t>
            </a:r>
          </a:p>
          <a:p>
            <a:endParaRPr lang="nb-NO" sz="1600" dirty="0"/>
          </a:p>
          <a:p>
            <a:r>
              <a:rPr lang="nb-NO" sz="1600" dirty="0"/>
              <a:t>Den gir </a:t>
            </a:r>
            <a:r>
              <a:rPr lang="nb-NO" sz="1600" u="sng" dirty="0"/>
              <a:t>deg</a:t>
            </a:r>
            <a:r>
              <a:rPr lang="nb-NO" sz="1600" dirty="0"/>
              <a:t> mulighet til:</a:t>
            </a:r>
          </a:p>
          <a:p>
            <a:pPr lvl="1"/>
            <a:r>
              <a:rPr lang="nb-NO" sz="1600" dirty="0"/>
              <a:t>å påvirke ditt arbeidsmiljø </a:t>
            </a:r>
          </a:p>
          <a:p>
            <a:pPr lvl="1"/>
            <a:r>
              <a:rPr lang="nb-NO" sz="1600" dirty="0"/>
              <a:t>å påvirke din arbeidshverdag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Gir meg som leder økt kunnskap om hvordan du opplever din arbeidssituasjon. 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Har fokus både på det vi vil bevare og det vi vil utvikle i arbeidsmiljøet vårt. </a:t>
            </a:r>
          </a:p>
          <a:p>
            <a:endParaRPr lang="nb-NO" sz="1600" dirty="0"/>
          </a:p>
          <a:p>
            <a:r>
              <a:rPr lang="nb-NO" sz="1600" dirty="0"/>
              <a:t>Er en arena for tett samarbeid mellom verneombud og leder.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>
              <a:solidFill>
                <a:srgbClr val="FF0000"/>
              </a:solidFill>
            </a:endParaRPr>
          </a:p>
          <a:p>
            <a:endParaRPr lang="nb-NO" sz="1800" dirty="0">
              <a:solidFill>
                <a:srgbClr val="FF0000"/>
              </a:solidFill>
            </a:endParaRPr>
          </a:p>
          <a:p>
            <a:endParaRPr lang="nb-NO" sz="1800" dirty="0"/>
          </a:p>
          <a:p>
            <a:endParaRPr lang="nb-NO" sz="1800" dirty="0"/>
          </a:p>
          <a:p>
            <a:pPr marL="457200" lvl="1" indent="0">
              <a:buNone/>
            </a:pPr>
            <a:endParaRPr lang="nb-NO" sz="1200" dirty="0"/>
          </a:p>
          <a:p>
            <a:endParaRPr lang="nb-NO" sz="1800" dirty="0"/>
          </a:p>
        </p:txBody>
      </p:sp>
      <p:sp>
        <p:nvSpPr>
          <p:cNvPr id="4" name="Tittel 4">
            <a:extLst>
              <a:ext uri="{FF2B5EF4-FFF2-40B4-BE49-F238E27FC236}">
                <a16:creationId xmlns:a16="http://schemas.microsoft.com/office/drawing/2014/main" id="{301B50B7-C964-4D22-B36C-38455EDA8EBC}"/>
              </a:ext>
            </a:extLst>
          </p:cNvPr>
          <p:cNvSpPr txBox="1">
            <a:spLocks/>
          </p:cNvSpPr>
          <p:nvPr/>
        </p:nvSpPr>
        <p:spPr>
          <a:xfrm>
            <a:off x="301385" y="298339"/>
            <a:ext cx="8349633" cy="648512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>
                <a:solidFill>
                  <a:srgbClr val="0D3475"/>
                </a:solidFill>
              </a:rPr>
              <a:t>Arbeidsmiljøundersøkelsen</a:t>
            </a:r>
          </a:p>
        </p:txBody>
      </p:sp>
    </p:spTree>
    <p:extLst>
      <p:ext uri="{BB962C8B-B14F-4D97-AF65-F5344CB8AC3E}">
        <p14:creationId xmlns:p14="http://schemas.microsoft.com/office/powerpoint/2010/main" val="92979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B9A7BDCA-72C1-A08C-52F0-E3FE948F0F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0" y="1027081"/>
            <a:ext cx="76771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14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C0AC9D8-6AED-40C2-AC7E-5DF35AD1F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1204" y="1260276"/>
            <a:ext cx="2993136" cy="2965704"/>
          </a:xfrm>
        </p:spPr>
      </p:pic>
      <p:sp>
        <p:nvSpPr>
          <p:cNvPr id="2" name="Pil: høyre 1">
            <a:extLst>
              <a:ext uri="{FF2B5EF4-FFF2-40B4-BE49-F238E27FC236}">
                <a16:creationId xmlns:a16="http://schemas.microsoft.com/office/drawing/2014/main" id="{A7A5E330-C2B2-4EEE-A7CB-5863A175CEB9}"/>
              </a:ext>
            </a:extLst>
          </p:cNvPr>
          <p:cNvSpPr/>
          <p:nvPr/>
        </p:nvSpPr>
        <p:spPr>
          <a:xfrm>
            <a:off x="452584" y="1517139"/>
            <a:ext cx="2531448" cy="2451977"/>
          </a:xfrm>
          <a:prstGeom prst="rightArrow">
            <a:avLst>
              <a:gd name="adj1" fmla="val 74862"/>
              <a:gd name="adj2" fmla="val 28317"/>
            </a:avLst>
          </a:prstGeom>
          <a:noFill/>
          <a:ln>
            <a:solidFill>
              <a:srgbClr val="5DC3B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400" b="1" dirty="0">
                <a:solidFill>
                  <a:schemeClr val="tx1"/>
                </a:solidFill>
              </a:rPr>
              <a:t>Spørreundersøkelse </a:t>
            </a:r>
            <a:br>
              <a:rPr lang="nb-NO" sz="1400" b="1" dirty="0">
                <a:solidFill>
                  <a:schemeClr val="tx1"/>
                </a:solidFill>
              </a:rPr>
            </a:br>
            <a:r>
              <a:rPr lang="nb-NO" sz="1400" b="1" dirty="0">
                <a:solidFill>
                  <a:schemeClr val="tx1"/>
                </a:solidFill>
              </a:rPr>
              <a:t>6. – 27. november</a:t>
            </a:r>
          </a:p>
          <a:p>
            <a:r>
              <a:rPr lang="nb-NO" sz="1400" dirty="0">
                <a:solidFill>
                  <a:srgbClr val="2B585D"/>
                </a:solidFill>
              </a:rPr>
              <a:t>Sendes ut på e-post til ansatte. </a:t>
            </a:r>
            <a:endParaRPr lang="nb-NO" sz="1200" dirty="0"/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8F9F3101-6847-440B-9874-B8CE0A476BF8}"/>
              </a:ext>
            </a:extLst>
          </p:cNvPr>
          <p:cNvSpPr/>
          <p:nvPr/>
        </p:nvSpPr>
        <p:spPr>
          <a:xfrm flipH="1">
            <a:off x="6323489" y="1517139"/>
            <a:ext cx="2488001" cy="2451977"/>
          </a:xfrm>
          <a:prstGeom prst="rightArrow">
            <a:avLst>
              <a:gd name="adj1" fmla="val 74862"/>
              <a:gd name="adj2" fmla="val 28317"/>
            </a:avLst>
          </a:prstGeom>
          <a:noFill/>
          <a:ln>
            <a:solidFill>
              <a:srgbClr val="5DC3B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400" b="1" dirty="0">
                <a:solidFill>
                  <a:srgbClr val="292F2B"/>
                </a:solidFill>
              </a:rPr>
              <a:t>Oppfølging vår 2024</a:t>
            </a:r>
          </a:p>
          <a:p>
            <a:r>
              <a:rPr lang="nb-NO" sz="1400" dirty="0">
                <a:solidFill>
                  <a:srgbClr val="2B585D"/>
                </a:solidFill>
              </a:rPr>
              <a:t>Medarbeidere setter ord på hvilke områder i arbeidsmiljøet det er viktig å bevare og utvikle. </a:t>
            </a:r>
          </a:p>
        </p:txBody>
      </p:sp>
      <p:sp>
        <p:nvSpPr>
          <p:cNvPr id="7" name="Tittel 4">
            <a:extLst>
              <a:ext uri="{FF2B5EF4-FFF2-40B4-BE49-F238E27FC236}">
                <a16:creationId xmlns:a16="http://schemas.microsoft.com/office/drawing/2014/main" id="{AC4DB65A-F6D0-4626-B64B-280FF300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392119"/>
            <a:ext cx="8418513" cy="586957"/>
          </a:xfrm>
        </p:spPr>
        <p:txBody>
          <a:bodyPr/>
          <a:lstStyle/>
          <a:p>
            <a:r>
              <a:rPr lang="nb-NO" sz="3200">
                <a:solidFill>
                  <a:srgbClr val="0D3475"/>
                </a:solidFill>
              </a:rPr>
              <a:t>Kartleggingen er todelt</a:t>
            </a:r>
          </a:p>
        </p:txBody>
      </p:sp>
    </p:spTree>
    <p:extLst>
      <p:ext uri="{BB962C8B-B14F-4D97-AF65-F5344CB8AC3E}">
        <p14:creationId xmlns:p14="http://schemas.microsoft.com/office/powerpoint/2010/main" val="1377993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D643F6-8F5A-40D7-A9DE-0CDBCF74B075}"/>
              </a:ext>
            </a:extLst>
          </p:cNvPr>
          <p:cNvSpPr txBox="1">
            <a:spLocks/>
          </p:cNvSpPr>
          <p:nvPr/>
        </p:nvSpPr>
        <p:spPr>
          <a:xfrm>
            <a:off x="674914" y="1132113"/>
            <a:ext cx="7432765" cy="3466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sz="1800" dirty="0"/>
              <a:t>Organisatoriske forhold ved egen enhet</a:t>
            </a:r>
          </a:p>
          <a:p>
            <a:pPr>
              <a:spcBef>
                <a:spcPts val="0"/>
              </a:spcBef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800" dirty="0"/>
              <a:t>Arbeidsklima</a:t>
            </a: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800" dirty="0"/>
              <a:t>Lokal ledelse</a:t>
            </a: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800" dirty="0"/>
              <a:t>Det kollegiale</a:t>
            </a: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800" dirty="0"/>
              <a:t>Arbeidsoppgaver</a:t>
            </a: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nb-N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b-NO" sz="1800" dirty="0"/>
              <a:t>Arbeidet i hverdagen</a:t>
            </a:r>
          </a:p>
        </p:txBody>
      </p:sp>
      <p:sp>
        <p:nvSpPr>
          <p:cNvPr id="6" name="Tittel 4">
            <a:extLst>
              <a:ext uri="{FF2B5EF4-FFF2-40B4-BE49-F238E27FC236}">
                <a16:creationId xmlns:a16="http://schemas.microsoft.com/office/drawing/2014/main" id="{C20FFC52-AC69-4A66-94C5-9471D08619C2}"/>
              </a:ext>
            </a:extLst>
          </p:cNvPr>
          <p:cNvSpPr txBox="1">
            <a:spLocks/>
          </p:cNvSpPr>
          <p:nvPr/>
        </p:nvSpPr>
        <p:spPr>
          <a:xfrm>
            <a:off x="301385" y="189481"/>
            <a:ext cx="8349633" cy="648512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nb-NO" sz="3200" b="1" dirty="0">
                <a:solidFill>
                  <a:srgbClr val="0D3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Hovedtema i Arbeidsmiljøundersøkelsen</a:t>
            </a:r>
            <a:r>
              <a:rPr lang="nb-NO" sz="3600" b="1" dirty="0">
                <a:solidFill>
                  <a:srgbClr val="0D3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0336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30A2C7-F1DB-6482-41F1-00DF2D2B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D3475"/>
                </a:solidFill>
              </a:rPr>
              <a:t>Ny versjon av spørreskjemaet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4DBBA8-9D63-12A0-D483-CA27290C9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nb-NO" sz="18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nb-NO" sz="2000" dirty="0"/>
              <a:t>Beholder 10 temaer som har vært med fra 2015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nb-NO" sz="20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nb-NO" sz="2000" dirty="0"/>
              <a:t>Tar inn nye spørsmål om: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nb-NO" sz="1800" dirty="0"/>
              <a:t>Psykologisk trygghet </a:t>
            </a:r>
            <a:r>
              <a:rPr lang="nb-NO" sz="1800"/>
              <a:t>i relasjon </a:t>
            </a:r>
            <a:r>
              <a:rPr lang="nb-NO" sz="1800" dirty="0"/>
              <a:t>til leder og kollegaer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nb-NO" sz="1800" dirty="0"/>
              <a:t>Språklige barrierer for arbeidet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nb-NO" sz="1800" dirty="0"/>
              <a:t>Hjemmekontor påvirker arbeidsmiljøet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nb-NO" sz="1800" dirty="0"/>
              <a:t>Mobbing og trakassering (Inngår ikke i resultatet på enhetsnivå)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093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213027-F85D-4351-95C2-63F202B4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1" y="1135983"/>
            <a:ext cx="8229600" cy="339447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 sz="3200" dirty="0"/>
              <a:t>Alle ansatte oppfordres til å svare på </a:t>
            </a:r>
            <a:r>
              <a:rPr lang="nb-NO" sz="3200"/>
              <a:t>undersøkelsen </a:t>
            </a:r>
            <a:endParaRPr lang="nb-NO" sz="3200" dirty="0"/>
          </a:p>
          <a:p>
            <a:pPr>
              <a:spcBef>
                <a:spcPts val="1000"/>
              </a:spcBef>
            </a:pPr>
            <a:r>
              <a:rPr lang="nb-NO" sz="3200" dirty="0"/>
              <a:t>Du får </a:t>
            </a:r>
            <a:r>
              <a:rPr lang="nb-NO" sz="3200" u="sng" dirty="0"/>
              <a:t>personlig</a:t>
            </a:r>
            <a:r>
              <a:rPr lang="nb-NO" sz="3200" dirty="0"/>
              <a:t> lenke til undersøkelsen på e-post fra </a:t>
            </a:r>
            <a:br>
              <a:rPr lang="nb-NO" sz="3200" dirty="0"/>
            </a:br>
            <a:r>
              <a:rPr lang="nb-NO" sz="3200" dirty="0">
                <a:hlinkClick r:id="rId3"/>
              </a:rPr>
              <a:t>ark-kontakt@ntnu.no</a:t>
            </a:r>
            <a:r>
              <a:rPr lang="nb-NO" sz="3200" dirty="0"/>
              <a:t>. </a:t>
            </a:r>
          </a:p>
          <a:p>
            <a:pPr>
              <a:spcBef>
                <a:spcPts val="1000"/>
              </a:spcBef>
            </a:pPr>
            <a:r>
              <a:rPr lang="nb-NO" sz="3200" dirty="0"/>
              <a:t>Svarperiode: 6.–27. november</a:t>
            </a:r>
          </a:p>
          <a:p>
            <a:pPr>
              <a:spcBef>
                <a:spcPts val="1000"/>
              </a:spcBef>
            </a:pPr>
            <a:r>
              <a:rPr lang="nb-NO" sz="3200" dirty="0"/>
              <a:t>Det tar ca. 15 minutter å svare</a:t>
            </a:r>
          </a:p>
          <a:p>
            <a:pPr>
              <a:spcBef>
                <a:spcPts val="1000"/>
              </a:spcBef>
            </a:pPr>
            <a:r>
              <a:rPr lang="nb-NO" sz="3200" dirty="0"/>
              <a:t>Din anonymitet er sikret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sp>
        <p:nvSpPr>
          <p:cNvPr id="6" name="Tittel 4">
            <a:extLst>
              <a:ext uri="{FF2B5EF4-FFF2-40B4-BE49-F238E27FC236}">
                <a16:creationId xmlns:a16="http://schemas.microsoft.com/office/drawing/2014/main" id="{A784758E-AB2F-49D2-ABE7-7F99EBA0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</p:spPr>
        <p:txBody>
          <a:bodyPr/>
          <a:lstStyle/>
          <a:p>
            <a:r>
              <a:rPr lang="nb-NO">
                <a:solidFill>
                  <a:srgbClr val="0D3475"/>
                </a:solidFill>
              </a:rPr>
              <a:t>Hva skal skje fremover? </a:t>
            </a:r>
          </a:p>
        </p:txBody>
      </p:sp>
    </p:spTree>
    <p:extLst>
      <p:ext uri="{BB962C8B-B14F-4D97-AF65-F5344CB8AC3E}">
        <p14:creationId xmlns:p14="http://schemas.microsoft.com/office/powerpoint/2010/main" val="21157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A003F5-9B18-4AD6-9F9C-11ED7761E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876" y="1134837"/>
            <a:ext cx="8418747" cy="33944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Alle medarbeidere har medvirkningsplikt. Det forventes at alle medarbeidere deltar i undersøkelsen og bidrar aktivt i oppfølgingen.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Høy svarprosent gir et bedre og riktigere bilde, og et godt grunnlag for diskusjon og oppfølging etterpå.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God deltakelse i oppfølgingen er også viktig for at tiltakene som lages blir relevante og konkrete.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Tiltakene skal gjennomføres, evalueres og justeres gjennom den toårige prosessen som arbeidsmiljøundersøkelsen er.</a:t>
            </a:r>
          </a:p>
          <a:p>
            <a:pPr>
              <a:lnSpc>
                <a:spcPct val="90000"/>
              </a:lnSpc>
            </a:pPr>
            <a:endParaRPr lang="nb-NO" sz="1100" dirty="0"/>
          </a:p>
        </p:txBody>
      </p:sp>
      <p:sp>
        <p:nvSpPr>
          <p:cNvPr id="7" name="Tittel 4">
            <a:extLst>
              <a:ext uri="{FF2B5EF4-FFF2-40B4-BE49-F238E27FC236}">
                <a16:creationId xmlns:a16="http://schemas.microsoft.com/office/drawing/2014/main" id="{AE3344FD-6F61-41D9-ACE1-EDDF8F87CAFE}"/>
              </a:ext>
            </a:extLst>
          </p:cNvPr>
          <p:cNvSpPr txBox="1">
            <a:spLocks/>
          </p:cNvSpPr>
          <p:nvPr/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>
                <a:solidFill>
                  <a:srgbClr val="0D3475"/>
                </a:solidFill>
              </a:rPr>
              <a:t>Din deltagelse er viktig!</a:t>
            </a:r>
          </a:p>
        </p:txBody>
      </p:sp>
    </p:spTree>
    <p:extLst>
      <p:ext uri="{BB962C8B-B14F-4D97-AF65-F5344CB8AC3E}">
        <p14:creationId xmlns:p14="http://schemas.microsoft.com/office/powerpoint/2010/main" val="4385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enkel_16_9" id="{3C0BA782-5172-F642-A498-CA4BE8ACBC6B}" vid="{76C47D60-C956-264E-AE82-D07413210B5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D10C2A4AA9B4CBAF975F5C33AE276" ma:contentTypeVersion="5" ma:contentTypeDescription="Create a new document." ma:contentTypeScope="" ma:versionID="280e91543a16e5816a3e628bcf29cfa9">
  <xsd:schema xmlns:xsd="http://www.w3.org/2001/XMLSchema" xmlns:xs="http://www.w3.org/2001/XMLSchema" xmlns:p="http://schemas.microsoft.com/office/2006/metadata/properties" xmlns:ns2="3d4b5768-4650-4640-868f-c88b6ca3ffb8" xmlns:ns3="1c3871fb-4b76-4cdc-8510-ee9fb62e39a2" targetNamespace="http://schemas.microsoft.com/office/2006/metadata/properties" ma:root="true" ma:fieldsID="3ed26a1a790812480c9fac8480189781" ns2:_="" ns3:_="">
    <xsd:import namespace="3d4b5768-4650-4640-868f-c88b6ca3ffb8"/>
    <xsd:import namespace="1c3871fb-4b76-4cdc-8510-ee9fb62e39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b5768-4650-4640-868f-c88b6ca3f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871fb-4b76-4cdc-8510-ee9fb62e39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F2067A-DFE8-43E3-9CDB-9F2A6EAA40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8548D2-B76A-474D-9CE2-A43D0D9731E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a8f4f6a-6736-4342-88d8-e6f2e048475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73B858-4FB0-489B-AC38-5DB385275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b5768-4650-4640-868f-c88b6ca3ffb8"/>
    <ds:schemaRef ds:uri="1c3871fb-4b76-4cdc-8510-ee9fb62e39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ntnu_enkel_16_9</Template>
  <TotalTime>0</TotalTime>
  <Words>1791</Words>
  <Application>Microsoft Office PowerPoint</Application>
  <PresentationFormat>On-screen Show (16:9)</PresentationFormat>
  <Paragraphs>171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Office-tema</vt:lpstr>
      <vt:lpstr>PowerPoint Presentation</vt:lpstr>
      <vt:lpstr>PowerPoint Presentation</vt:lpstr>
      <vt:lpstr>PowerPoint Presentation</vt:lpstr>
      <vt:lpstr>PowerPoint Presentation</vt:lpstr>
      <vt:lpstr>Kartleggingen er todelt</vt:lpstr>
      <vt:lpstr>PowerPoint Presentation</vt:lpstr>
      <vt:lpstr>Ny versjon av spørreskjemaet</vt:lpstr>
      <vt:lpstr>Hva skal skje fremover? 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ARBEIDSMILJØUNDERSØKELSEN 2021</dc:title>
  <dc:creator>Kristin Lysklett</dc:creator>
  <cp:lastModifiedBy>Marianne Schjølberg</cp:lastModifiedBy>
  <cp:revision>26</cp:revision>
  <dcterms:created xsi:type="dcterms:W3CDTF">2021-06-15T12:00:21Z</dcterms:created>
  <dcterms:modified xsi:type="dcterms:W3CDTF">2023-09-07T07:21:18Z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0x010100C2BD10C2A4AA9B4CBAF975F5C33AE276</vt:lpwstr>
  </property>
  <property fmtid="{D5CDD505-2E9C-101B-9397-08002B2CF9AE}" pid="3" name="Order">
    <vt:r8>63900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