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0" r:id="rId2"/>
    <p:sldId id="261" r:id="rId3"/>
    <p:sldId id="262" r:id="rId4"/>
    <p:sldId id="264" r:id="rId5"/>
    <p:sldId id="265" r:id="rId6"/>
    <p:sldId id="266" r:id="rId7"/>
    <p:sldId id="267" r:id="rId8"/>
    <p:sldId id="268" r:id="rId9"/>
    <p:sldId id="270" r:id="rId10"/>
    <p:sldId id="271" r:id="rId11"/>
    <p:sldId id="272" r:id="rId12"/>
    <p:sldId id="273" r:id="rId13"/>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5" autoAdjust="0"/>
    <p:restoredTop sz="94660"/>
  </p:normalViewPr>
  <p:slideViewPr>
    <p:cSldViewPr snapToGrid="0" snapToObjects="1">
      <p:cViewPr varScale="1">
        <p:scale>
          <a:sx n="141" d="100"/>
          <a:sy n="141" d="100"/>
        </p:scale>
        <p:origin x="120" y="31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E8088-780E-483A-A20F-3C3243876D91}" type="datetimeFigureOut">
              <a:rPr lang="nb-NO" smtClean="0"/>
              <a:t>04.01.2024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1F2F1-08F0-40D0-ACA5-6C7676136619}" type="slidenum">
              <a:rPr lang="nb-NO" smtClean="0"/>
              <a:t>‹#›</a:t>
            </a:fld>
            <a:endParaRPr lang="nb-NO"/>
          </a:p>
        </p:txBody>
      </p:sp>
    </p:spTree>
    <p:extLst>
      <p:ext uri="{BB962C8B-B14F-4D97-AF65-F5344CB8AC3E}">
        <p14:creationId xmlns:p14="http://schemas.microsoft.com/office/powerpoint/2010/main" val="81841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1</a:t>
            </a:fld>
            <a:endParaRPr lang="en-US"/>
          </a:p>
        </p:txBody>
      </p:sp>
    </p:spTree>
    <p:extLst>
      <p:ext uri="{BB962C8B-B14F-4D97-AF65-F5344CB8AC3E}">
        <p14:creationId xmlns:p14="http://schemas.microsoft.com/office/powerpoint/2010/main" val="1394888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11</a:t>
            </a:fld>
            <a:endParaRPr lang="en-US"/>
          </a:p>
        </p:txBody>
      </p:sp>
    </p:spTree>
    <p:extLst>
      <p:ext uri="{BB962C8B-B14F-4D97-AF65-F5344CB8AC3E}">
        <p14:creationId xmlns:p14="http://schemas.microsoft.com/office/powerpoint/2010/main" val="2233285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12</a:t>
            </a:fld>
            <a:endParaRPr lang="en-US"/>
          </a:p>
        </p:txBody>
      </p:sp>
    </p:spTree>
    <p:extLst>
      <p:ext uri="{BB962C8B-B14F-4D97-AF65-F5344CB8AC3E}">
        <p14:creationId xmlns:p14="http://schemas.microsoft.com/office/powerpoint/2010/main" val="368515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2</a:t>
            </a:fld>
            <a:endParaRPr lang="en-US"/>
          </a:p>
        </p:txBody>
      </p:sp>
    </p:spTree>
    <p:extLst>
      <p:ext uri="{BB962C8B-B14F-4D97-AF65-F5344CB8AC3E}">
        <p14:creationId xmlns:p14="http://schemas.microsoft.com/office/powerpoint/2010/main" val="68147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3</a:t>
            </a:fld>
            <a:endParaRPr lang="en-US"/>
          </a:p>
        </p:txBody>
      </p:sp>
    </p:spTree>
    <p:extLst>
      <p:ext uri="{BB962C8B-B14F-4D97-AF65-F5344CB8AC3E}">
        <p14:creationId xmlns:p14="http://schemas.microsoft.com/office/powerpoint/2010/main" val="164862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4</a:t>
            </a:fld>
            <a:endParaRPr lang="en-US"/>
          </a:p>
        </p:txBody>
      </p:sp>
    </p:spTree>
    <p:extLst>
      <p:ext uri="{BB962C8B-B14F-4D97-AF65-F5344CB8AC3E}">
        <p14:creationId xmlns:p14="http://schemas.microsoft.com/office/powerpoint/2010/main" val="84123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5</a:t>
            </a:fld>
            <a:endParaRPr lang="en-US"/>
          </a:p>
        </p:txBody>
      </p:sp>
    </p:spTree>
    <p:extLst>
      <p:ext uri="{BB962C8B-B14F-4D97-AF65-F5344CB8AC3E}">
        <p14:creationId xmlns:p14="http://schemas.microsoft.com/office/powerpoint/2010/main" val="232571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6</a:t>
            </a:fld>
            <a:endParaRPr lang="en-US"/>
          </a:p>
        </p:txBody>
      </p:sp>
    </p:spTree>
    <p:extLst>
      <p:ext uri="{BB962C8B-B14F-4D97-AF65-F5344CB8AC3E}">
        <p14:creationId xmlns:p14="http://schemas.microsoft.com/office/powerpoint/2010/main" val="102570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7</a:t>
            </a:fld>
            <a:endParaRPr lang="en-US"/>
          </a:p>
        </p:txBody>
      </p:sp>
    </p:spTree>
    <p:extLst>
      <p:ext uri="{BB962C8B-B14F-4D97-AF65-F5344CB8AC3E}">
        <p14:creationId xmlns:p14="http://schemas.microsoft.com/office/powerpoint/2010/main" val="3494309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8</a:t>
            </a:fld>
            <a:endParaRPr lang="en-US"/>
          </a:p>
        </p:txBody>
      </p:sp>
    </p:spTree>
    <p:extLst>
      <p:ext uri="{BB962C8B-B14F-4D97-AF65-F5344CB8AC3E}">
        <p14:creationId xmlns:p14="http://schemas.microsoft.com/office/powerpoint/2010/main" val="1534104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22C1679-8478-424E-8D79-17A8C1A6C889}" type="slidenum">
              <a:rPr lang="en-US" smtClean="0"/>
              <a:t>10</a:t>
            </a:fld>
            <a:endParaRPr lang="en-US"/>
          </a:p>
        </p:txBody>
      </p:sp>
    </p:spTree>
    <p:extLst>
      <p:ext uri="{BB962C8B-B14F-4D97-AF65-F5344CB8AC3E}">
        <p14:creationId xmlns:p14="http://schemas.microsoft.com/office/powerpoint/2010/main" val="260369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lysbildenummer 8"/>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pic>
        <p:nvPicPr>
          <p:cNvPr id="7" name="Bild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180" y="4814945"/>
            <a:ext cx="976089" cy="183326"/>
          </a:xfrm>
          <a:prstGeom prst="rect">
            <a:avLst/>
          </a:prstGeom>
        </p:spPr>
      </p:pic>
      <p:sp>
        <p:nvSpPr>
          <p:cNvPr id="8" name="TekstSylinder 7"/>
          <p:cNvSpPr txBox="1"/>
          <p:nvPr userDrawn="1"/>
        </p:nvSpPr>
        <p:spPr>
          <a:xfrm>
            <a:off x="1529842" y="4786170"/>
            <a:ext cx="3860305" cy="276999"/>
          </a:xfrm>
          <a:prstGeom prst="rect">
            <a:avLst/>
          </a:prstGeom>
          <a:noFill/>
        </p:spPr>
        <p:txBody>
          <a:bodyPr wrap="square" rtlCol="0">
            <a:spAutoFit/>
          </a:bodyPr>
          <a:lstStyle/>
          <a:p>
            <a:r>
              <a:rPr lang="en-US" sz="1200" kern="1200" dirty="0">
                <a:solidFill>
                  <a:schemeClr val="tx1"/>
                </a:solidFill>
                <a:latin typeface="Arial"/>
                <a:ea typeface="+mn-ea"/>
                <a:cs typeface="Arial"/>
              </a:rPr>
              <a:t>Norwegian University of Science and Technology</a:t>
            </a:r>
            <a:endParaRPr lang="nb-NO" sz="1200" dirty="0">
              <a:effectLst/>
              <a:latin typeface="Arial"/>
              <a:cs typeface="Arial"/>
            </a:endParaRPr>
          </a:p>
        </p:txBody>
      </p:sp>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tnu.edu/nobelprize2014" TargetMode="External"/><Relationship Id="rId2" Type="http://schemas.openxmlformats.org/officeDocument/2006/relationships/hyperlink" Target="https://www.ntnu.edu/hunt" TargetMode="Externa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levanger.kommune.no/PageFiles/380874/levanger_sentrum_30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3133" r="52386"/>
          <a:stretch/>
        </p:blipFill>
        <p:spPr bwMode="auto">
          <a:xfrm>
            <a:off x="6388834" y="1333849"/>
            <a:ext cx="1628578" cy="3225530"/>
          </a:xfrm>
          <a:prstGeom prst="rect">
            <a:avLst/>
          </a:prstGeom>
          <a:noFill/>
          <a:extLst>
            <a:ext uri="{909E8E84-426E-40DD-AFC4-6F175D3DCCD1}">
              <a14:hiddenFill xmlns:a14="http://schemas.microsoft.com/office/drawing/2010/main">
                <a:solidFill>
                  <a:srgbClr val="FFFFFF"/>
                </a:solidFill>
              </a14:hiddenFill>
            </a:ext>
          </a:extLst>
        </p:spPr>
      </p:pic>
      <p:pic>
        <p:nvPicPr>
          <p:cNvPr id="13" name="Bilde 1" descr="trondheim_eriksson_low.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7470" y="1333850"/>
            <a:ext cx="1631033" cy="3225529"/>
          </a:xfrm>
          <a:prstGeom prst="rect">
            <a:avLst/>
          </a:prstGeom>
        </p:spPr>
      </p:pic>
      <p:pic>
        <p:nvPicPr>
          <p:cNvPr id="14" name="Bilde 3" descr="gjovik_brygge_skibladner_low.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28102" y="1333849"/>
            <a:ext cx="1631034" cy="3225531"/>
          </a:xfrm>
          <a:prstGeom prst="rect">
            <a:avLst/>
          </a:prstGeom>
        </p:spPr>
      </p:pic>
      <p:pic>
        <p:nvPicPr>
          <p:cNvPr id="15" name="Bilde 4" descr="aalesund_by_low.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84563" y="1333849"/>
            <a:ext cx="1631034" cy="3225532"/>
          </a:xfrm>
          <a:prstGeom prst="rect">
            <a:avLst/>
          </a:prstGeom>
        </p:spPr>
      </p:pic>
      <p:sp>
        <p:nvSpPr>
          <p:cNvPr id="17" name="Rektangel 12"/>
          <p:cNvSpPr/>
          <p:nvPr/>
        </p:nvSpPr>
        <p:spPr>
          <a:xfrm>
            <a:off x="1284779" y="3857914"/>
            <a:ext cx="6831378" cy="472362"/>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nb-NO" sz="1350">
              <a:solidFill>
                <a:prstClr val="white"/>
              </a:solidFill>
            </a:endParaRPr>
          </a:p>
        </p:txBody>
      </p:sp>
      <p:sp>
        <p:nvSpPr>
          <p:cNvPr id="19" name="TekstSylinder 13"/>
          <p:cNvSpPr txBox="1"/>
          <p:nvPr/>
        </p:nvSpPr>
        <p:spPr>
          <a:xfrm>
            <a:off x="1258264" y="3944977"/>
            <a:ext cx="1729443" cy="300080"/>
          </a:xfrm>
          <a:prstGeom prst="rect">
            <a:avLst/>
          </a:prstGeom>
          <a:noFill/>
        </p:spPr>
        <p:txBody>
          <a:bodyPr wrap="square" lIns="91438" tIns="45719" rIns="91438" bIns="45719" rtlCol="0">
            <a:spAutoFit/>
          </a:bodyPr>
          <a:lstStyle/>
          <a:p>
            <a:pPr algn="ctr"/>
            <a:r>
              <a:rPr lang="nb-NO" sz="1350" dirty="0">
                <a:solidFill>
                  <a:prstClr val="black"/>
                </a:solidFill>
                <a:latin typeface="Arial"/>
                <a:cs typeface="Arial"/>
              </a:rPr>
              <a:t>TRONDHEIM</a:t>
            </a:r>
          </a:p>
        </p:txBody>
      </p:sp>
      <p:sp>
        <p:nvSpPr>
          <p:cNvPr id="20" name="TekstSylinder 14"/>
          <p:cNvSpPr txBox="1"/>
          <p:nvPr/>
        </p:nvSpPr>
        <p:spPr>
          <a:xfrm>
            <a:off x="2830491" y="3944057"/>
            <a:ext cx="1789613" cy="300080"/>
          </a:xfrm>
          <a:prstGeom prst="rect">
            <a:avLst/>
          </a:prstGeom>
          <a:noFill/>
        </p:spPr>
        <p:txBody>
          <a:bodyPr wrap="square" lIns="91438" tIns="45719" rIns="91438" bIns="45719" rtlCol="0">
            <a:spAutoFit/>
          </a:bodyPr>
          <a:lstStyle/>
          <a:p>
            <a:pPr algn="ctr"/>
            <a:r>
              <a:rPr lang="nb-NO" sz="1350" dirty="0">
                <a:solidFill>
                  <a:prstClr val="black"/>
                </a:solidFill>
                <a:latin typeface="Arial"/>
                <a:cs typeface="Arial"/>
              </a:rPr>
              <a:t>GJØVIK</a:t>
            </a:r>
          </a:p>
        </p:txBody>
      </p:sp>
      <p:sp>
        <p:nvSpPr>
          <p:cNvPr id="21" name="TekstSylinder 15"/>
          <p:cNvSpPr txBox="1"/>
          <p:nvPr/>
        </p:nvSpPr>
        <p:spPr>
          <a:xfrm>
            <a:off x="4605274" y="3944056"/>
            <a:ext cx="1789613" cy="300080"/>
          </a:xfrm>
          <a:prstGeom prst="rect">
            <a:avLst/>
          </a:prstGeom>
          <a:noFill/>
        </p:spPr>
        <p:txBody>
          <a:bodyPr wrap="square" lIns="91438" tIns="45719" rIns="91438" bIns="45719" rtlCol="0">
            <a:spAutoFit/>
          </a:bodyPr>
          <a:lstStyle/>
          <a:p>
            <a:pPr algn="ctr"/>
            <a:r>
              <a:rPr lang="nb-NO" sz="1350" dirty="0">
                <a:solidFill>
                  <a:prstClr val="black"/>
                </a:solidFill>
                <a:latin typeface="Arial"/>
                <a:cs typeface="Arial"/>
              </a:rPr>
              <a:t>ÅLESUND</a:t>
            </a:r>
          </a:p>
        </p:txBody>
      </p:sp>
      <p:sp>
        <p:nvSpPr>
          <p:cNvPr id="22" name="TekstSylinder 13"/>
          <p:cNvSpPr txBox="1"/>
          <p:nvPr/>
        </p:nvSpPr>
        <p:spPr>
          <a:xfrm>
            <a:off x="6334828" y="3921900"/>
            <a:ext cx="1729443" cy="300080"/>
          </a:xfrm>
          <a:prstGeom prst="rect">
            <a:avLst/>
          </a:prstGeom>
          <a:noFill/>
        </p:spPr>
        <p:txBody>
          <a:bodyPr wrap="square" lIns="91438" tIns="45719" rIns="91438" bIns="45719" rtlCol="0">
            <a:spAutoFit/>
          </a:bodyPr>
          <a:lstStyle/>
          <a:p>
            <a:pPr algn="ctr"/>
            <a:r>
              <a:rPr lang="nb-NO" sz="1350" dirty="0">
                <a:solidFill>
                  <a:prstClr val="black"/>
                </a:solidFill>
                <a:latin typeface="Arial"/>
                <a:cs typeface="Arial"/>
              </a:rPr>
              <a:t>LEVANGER</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29030"/>
            <a:ext cx="3392424" cy="1161288"/>
          </a:xfrm>
          <a:prstGeom prst="rect">
            <a:avLst/>
          </a:prstGeom>
        </p:spPr>
      </p:pic>
    </p:spTree>
    <p:extLst>
      <p:ext uri="{BB962C8B-B14F-4D97-AF65-F5344CB8AC3E}">
        <p14:creationId xmlns:p14="http://schemas.microsoft.com/office/powerpoint/2010/main" val="113977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94950" y="395685"/>
            <a:ext cx="3942938" cy="438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nb-NO" sz="1800" b="1" dirty="0">
                <a:latin typeface="Arial" panose="020B0604020202020204" pitchFamily="34" charset="0"/>
                <a:cs typeface="Arial" panose="020B0604020202020204" pitchFamily="34" charset="0"/>
              </a:rPr>
              <a:t>Research Centres</a:t>
            </a:r>
          </a:p>
          <a:p>
            <a:pPr marL="0" indent="0">
              <a:buNone/>
            </a:pPr>
            <a:endParaRPr lang="nb-NO" sz="1200" dirty="0">
              <a:latin typeface="Arial" panose="020B0604020202020204" pitchFamily="34" charset="0"/>
              <a:cs typeface="Arial" panose="020B0604020202020204" pitchFamily="34" charset="0"/>
            </a:endParaRPr>
          </a:p>
          <a:p>
            <a:pPr marL="0" indent="0">
              <a:buNone/>
            </a:pPr>
            <a:r>
              <a:rPr lang="nb-NO" sz="1200" b="1" dirty="0">
                <a:latin typeface="Arial" panose="020B0604020202020204" pitchFamily="34" charset="0"/>
                <a:cs typeface="Arial" panose="020B0604020202020204" pitchFamily="34" charset="0"/>
              </a:rPr>
              <a:t>Norwegian Centres </a:t>
            </a:r>
            <a:r>
              <a:rPr lang="nb-NO" sz="1200" b="1" dirty="0" err="1">
                <a:latin typeface="Arial" panose="020B0604020202020204" pitchFamily="34" charset="0"/>
                <a:cs typeface="Arial" panose="020B0604020202020204" pitchFamily="34" charset="0"/>
              </a:rPr>
              <a:t>of</a:t>
            </a:r>
            <a:r>
              <a:rPr lang="nb-NO" sz="1200" b="1" dirty="0">
                <a:latin typeface="Arial" panose="020B0604020202020204" pitchFamily="34" charset="0"/>
                <a:cs typeface="Arial" panose="020B0604020202020204" pitchFamily="34" charset="0"/>
              </a:rPr>
              <a:t> </a:t>
            </a:r>
            <a:r>
              <a:rPr lang="nb-NO" sz="1200" b="1" dirty="0" err="1">
                <a:latin typeface="Arial" panose="020B0604020202020204" pitchFamily="34" charset="0"/>
                <a:cs typeface="Arial" panose="020B0604020202020204" pitchFamily="34" charset="0"/>
              </a:rPr>
              <a:t>Excellence</a:t>
            </a:r>
            <a:r>
              <a:rPr lang="nb-NO" sz="1200" b="1" dirty="0">
                <a:latin typeface="Arial" panose="020B0604020202020204" pitchFamily="34" charset="0"/>
                <a:cs typeface="Arial" panose="020B0604020202020204" pitchFamily="34" charset="0"/>
              </a:rPr>
              <a:t> (SFF): </a:t>
            </a:r>
          </a:p>
          <a:p>
            <a:pPr marL="0" indent="0">
              <a:buNone/>
            </a:pPr>
            <a:r>
              <a:rPr lang="nb-NO" altLang="nb-NO" sz="1200" kern="0" dirty="0">
                <a:latin typeface="Arial" panose="020B0604020202020204" pitchFamily="34" charset="0"/>
                <a:cs typeface="Arial" panose="020B0604020202020204" pitchFamily="34" charset="0"/>
              </a:rPr>
              <a:t>Centre for </a:t>
            </a:r>
            <a:r>
              <a:rPr lang="nb-NO" altLang="nb-NO" sz="1200" kern="0" dirty="0" err="1">
                <a:latin typeface="Arial" panose="020B0604020202020204" pitchFamily="34" charset="0"/>
                <a:cs typeface="Arial" panose="020B0604020202020204" pitchFamily="34" charset="0"/>
              </a:rPr>
              <a:t>Algorithms</a:t>
            </a:r>
            <a:r>
              <a:rPr lang="nb-NO" altLang="nb-NO" sz="1200" kern="0" dirty="0">
                <a:latin typeface="Arial" panose="020B0604020202020204" pitchFamily="34" charset="0"/>
                <a:cs typeface="Arial" panose="020B0604020202020204" pitchFamily="34" charset="0"/>
              </a:rPr>
              <a:t> in </a:t>
            </a:r>
            <a:r>
              <a:rPr lang="nb-NO" altLang="nb-NO" sz="1200" kern="0" dirty="0" err="1">
                <a:latin typeface="Arial" panose="020B0604020202020204" pitchFamily="34" charset="0"/>
                <a:cs typeface="Arial" panose="020B0604020202020204" pitchFamily="34" charset="0"/>
              </a:rPr>
              <a:t>the</a:t>
            </a:r>
            <a:r>
              <a:rPr lang="nb-NO" altLang="nb-NO" sz="1200" kern="0" dirty="0">
                <a:latin typeface="Arial" panose="020B0604020202020204" pitchFamily="34" charset="0"/>
                <a:cs typeface="Arial" panose="020B0604020202020204" pitchFamily="34" charset="0"/>
              </a:rPr>
              <a:t> </a:t>
            </a:r>
            <a:r>
              <a:rPr lang="nb-NO" altLang="nb-NO" sz="1200" kern="0" dirty="0" err="1">
                <a:latin typeface="Arial" panose="020B0604020202020204" pitchFamily="34" charset="0"/>
                <a:cs typeface="Arial" panose="020B0604020202020204" pitchFamily="34" charset="0"/>
              </a:rPr>
              <a:t>Cortex</a:t>
            </a:r>
            <a:r>
              <a:rPr lang="nb-NO" altLang="nb-NO" sz="1200" kern="0" dirty="0">
                <a:latin typeface="Arial" panose="020B0604020202020204" pitchFamily="34" charset="0"/>
                <a:cs typeface="Arial" panose="020B0604020202020204" pitchFamily="34" charset="0"/>
              </a:rPr>
              <a:t> (</a:t>
            </a:r>
            <a:r>
              <a:rPr lang="nb-NO" altLang="nb-NO" sz="1200" kern="0" dirty="0" err="1">
                <a:latin typeface="Arial" panose="020B0604020202020204" pitchFamily="34" charset="0"/>
                <a:cs typeface="Arial" panose="020B0604020202020204" pitchFamily="34" charset="0"/>
              </a:rPr>
              <a:t>CNC</a:t>
            </a:r>
            <a:r>
              <a:rPr lang="nb-NO" altLang="nb-NO" sz="1200" kern="0" dirty="0">
                <a:latin typeface="Arial" panose="020B0604020202020204" pitchFamily="34" charset="0"/>
                <a:cs typeface="Arial" panose="020B0604020202020204" pitchFamily="34" charset="0"/>
              </a:rPr>
              <a:t>)</a:t>
            </a:r>
          </a:p>
          <a:p>
            <a:pPr marL="0" indent="0">
              <a:buNone/>
            </a:pPr>
            <a:r>
              <a:rPr lang="nb-NO" altLang="nb-NO" sz="1200" kern="0" dirty="0">
                <a:latin typeface="Arial" panose="020B0604020202020204" pitchFamily="34" charset="0"/>
                <a:cs typeface="Arial" panose="020B0604020202020204" pitchFamily="34" charset="0"/>
              </a:rPr>
              <a:t>Centre for Neural </a:t>
            </a:r>
            <a:r>
              <a:rPr lang="nb-NO" altLang="nb-NO" sz="1200" kern="0" dirty="0" err="1">
                <a:latin typeface="Arial" panose="020B0604020202020204" pitchFamily="34" charset="0"/>
                <a:cs typeface="Arial" panose="020B0604020202020204" pitchFamily="34" charset="0"/>
              </a:rPr>
              <a:t>Computation</a:t>
            </a:r>
            <a:r>
              <a:rPr lang="nb-NO" altLang="nb-NO" sz="1200" kern="0" dirty="0">
                <a:latin typeface="Arial" panose="020B0604020202020204" pitchFamily="34" charset="0"/>
                <a:cs typeface="Arial" panose="020B0604020202020204" pitchFamily="34" charset="0"/>
              </a:rPr>
              <a:t> (</a:t>
            </a:r>
            <a:r>
              <a:rPr lang="nb-NO" altLang="nb-NO" sz="1200" kern="0" dirty="0" err="1">
                <a:latin typeface="Arial" panose="020B0604020202020204" pitchFamily="34" charset="0"/>
                <a:cs typeface="Arial" panose="020B0604020202020204" pitchFamily="34" charset="0"/>
              </a:rPr>
              <a:t>CNC</a:t>
            </a:r>
            <a:r>
              <a:rPr lang="nb-NO" altLang="nb-NO" sz="1200" kern="0" dirty="0">
                <a:latin typeface="Arial" panose="020B0604020202020204" pitchFamily="34" charset="0"/>
                <a:cs typeface="Arial" panose="020B0604020202020204" pitchFamily="34" charset="0"/>
              </a:rPr>
              <a:t>)</a:t>
            </a:r>
          </a:p>
          <a:p>
            <a:pPr marL="0" indent="0">
              <a:buNone/>
            </a:pPr>
            <a:r>
              <a:rPr lang="nb-NO" altLang="nb-NO" sz="1200" kern="0" dirty="0">
                <a:solidFill>
                  <a:srgbClr val="000000"/>
                </a:solidFill>
                <a:latin typeface="Arial" panose="020B0604020202020204" pitchFamily="34" charset="0"/>
                <a:cs typeface="Arial" panose="020B0604020202020204" pitchFamily="34" charset="0"/>
              </a:rPr>
              <a:t>Centre </a:t>
            </a:r>
            <a:r>
              <a:rPr lang="nb-NO" altLang="nb-NO" sz="1200" kern="0" dirty="0" err="1">
                <a:solidFill>
                  <a:srgbClr val="000000"/>
                </a:solidFill>
                <a:latin typeface="Arial" panose="020B0604020202020204" pitchFamily="34" charset="0"/>
                <a:cs typeface="Arial" panose="020B0604020202020204" pitchFamily="34" charset="0"/>
              </a:rPr>
              <a:t>of</a:t>
            </a:r>
            <a:r>
              <a:rPr lang="nb-NO" altLang="nb-NO" sz="1200" kern="0" dirty="0">
                <a:solidFill>
                  <a:srgbClr val="000000"/>
                </a:solidFill>
                <a:latin typeface="Arial" panose="020B0604020202020204" pitchFamily="34" charset="0"/>
                <a:cs typeface="Arial" panose="020B0604020202020204" pitchFamily="34" charset="0"/>
              </a:rPr>
              <a:t> </a:t>
            </a:r>
            <a:r>
              <a:rPr lang="nb-NO" altLang="nb-NO" sz="1200" kern="0" dirty="0" err="1">
                <a:solidFill>
                  <a:srgbClr val="000000"/>
                </a:solidFill>
                <a:latin typeface="Arial" panose="020B0604020202020204" pitchFamily="34" charset="0"/>
                <a:cs typeface="Arial" panose="020B0604020202020204" pitchFamily="34" charset="0"/>
              </a:rPr>
              <a:t>Molecular</a:t>
            </a:r>
            <a:r>
              <a:rPr lang="nb-NO" altLang="nb-NO" sz="1200" kern="0" dirty="0">
                <a:solidFill>
                  <a:srgbClr val="000000"/>
                </a:solidFill>
                <a:latin typeface="Arial" panose="020B0604020202020204" pitchFamily="34" charset="0"/>
                <a:cs typeface="Arial" panose="020B0604020202020204" pitchFamily="34" charset="0"/>
              </a:rPr>
              <a:t> </a:t>
            </a:r>
            <a:r>
              <a:rPr lang="nb-NO" altLang="nb-NO" sz="1200" kern="0" dirty="0" err="1">
                <a:solidFill>
                  <a:srgbClr val="000000"/>
                </a:solidFill>
                <a:latin typeface="Arial" panose="020B0604020202020204" pitchFamily="34" charset="0"/>
                <a:cs typeface="Arial" panose="020B0604020202020204" pitchFamily="34" charset="0"/>
              </a:rPr>
              <a:t>Inflammation</a:t>
            </a:r>
            <a:r>
              <a:rPr lang="nb-NO" altLang="nb-NO" sz="1200" kern="0" dirty="0">
                <a:solidFill>
                  <a:srgbClr val="000000"/>
                </a:solidFill>
                <a:latin typeface="Arial" panose="020B0604020202020204" pitchFamily="34" charset="0"/>
                <a:cs typeface="Arial" panose="020B0604020202020204" pitchFamily="34" charset="0"/>
              </a:rPr>
              <a:t> Research (</a:t>
            </a:r>
            <a:r>
              <a:rPr lang="nb-NO" altLang="nb-NO" sz="1200" kern="0" dirty="0" err="1">
                <a:solidFill>
                  <a:srgbClr val="000000"/>
                </a:solidFill>
                <a:latin typeface="Arial" panose="020B0604020202020204" pitchFamily="34" charset="0"/>
                <a:cs typeface="Arial" panose="020B0604020202020204" pitchFamily="34" charset="0"/>
              </a:rPr>
              <a:t>CEMIR</a:t>
            </a:r>
            <a:r>
              <a:rPr lang="nb-NO" altLang="nb-NO" sz="1200" kern="0" dirty="0">
                <a:solidFill>
                  <a:srgbClr val="000000"/>
                </a:solidFill>
                <a:latin typeface="Arial" panose="020B0604020202020204" pitchFamily="34" charset="0"/>
                <a:cs typeface="Arial" panose="020B0604020202020204" pitchFamily="34" charset="0"/>
              </a:rPr>
              <a:t>)</a:t>
            </a:r>
            <a:endParaRPr lang="nb-NO" sz="1200" dirty="0">
              <a:latin typeface="Arial" panose="020B0604020202020204" pitchFamily="34" charset="0"/>
              <a:cs typeface="Arial" panose="020B0604020202020204" pitchFamily="34" charset="0"/>
            </a:endParaRPr>
          </a:p>
          <a:p>
            <a:pPr marL="0" indent="0">
              <a:buNone/>
            </a:pPr>
            <a:endParaRPr lang="nb-NO" sz="1200" dirty="0">
              <a:latin typeface="Arial" panose="020B0604020202020204" pitchFamily="34" charset="0"/>
              <a:cs typeface="Arial" panose="020B0604020202020204" pitchFamily="34" charset="0"/>
            </a:endParaRPr>
          </a:p>
          <a:p>
            <a:pPr marL="0" indent="0">
              <a:buNone/>
            </a:pPr>
            <a:r>
              <a:rPr lang="nb-NO" sz="1200" b="1" dirty="0">
                <a:latin typeface="Arial" panose="020B0604020202020204" pitchFamily="34" charset="0"/>
                <a:cs typeface="Arial" panose="020B0604020202020204" pitchFamily="34" charset="0"/>
              </a:rPr>
              <a:t>Centre for Research-</a:t>
            </a:r>
            <a:r>
              <a:rPr lang="nb-NO" sz="1200" b="1" dirty="0" err="1">
                <a:latin typeface="Arial" panose="020B0604020202020204" pitchFamily="34" charset="0"/>
                <a:cs typeface="Arial" panose="020B0604020202020204" pitchFamily="34" charset="0"/>
              </a:rPr>
              <a:t>based</a:t>
            </a:r>
            <a:r>
              <a:rPr lang="nb-NO" sz="1200" b="1" dirty="0">
                <a:latin typeface="Arial" panose="020B0604020202020204" pitchFamily="34" charset="0"/>
                <a:cs typeface="Arial" panose="020B0604020202020204" pitchFamily="34" charset="0"/>
              </a:rPr>
              <a:t> </a:t>
            </a:r>
            <a:r>
              <a:rPr lang="nb-NO" sz="1200" b="1" dirty="0" err="1">
                <a:latin typeface="Arial" panose="020B0604020202020204" pitchFamily="34" charset="0"/>
                <a:cs typeface="Arial" panose="020B0604020202020204" pitchFamily="34" charset="0"/>
              </a:rPr>
              <a:t>Innovation</a:t>
            </a:r>
            <a:r>
              <a:rPr lang="nb-NO" sz="1200" b="1" dirty="0">
                <a:latin typeface="Arial" panose="020B0604020202020204" pitchFamily="34" charset="0"/>
                <a:cs typeface="Arial" panose="020B0604020202020204" pitchFamily="34" charset="0"/>
              </a:rPr>
              <a:t> (SFI):</a:t>
            </a:r>
          </a:p>
          <a:p>
            <a:pPr marL="0" indent="0">
              <a:buNone/>
            </a:pPr>
            <a:r>
              <a:rPr lang="da-DK" altLang="nb-NO" sz="1200" kern="0" dirty="0">
                <a:solidFill>
                  <a:srgbClr val="000000"/>
                </a:solidFill>
                <a:latin typeface="Arial" panose="020B0604020202020204" pitchFamily="34" charset="0"/>
                <a:cs typeface="Arial" panose="020B0604020202020204" pitchFamily="34" charset="0"/>
              </a:rPr>
              <a:t>Centre for Innovative Ultrasound Solutions (CIUS)</a:t>
            </a:r>
            <a:br>
              <a:rPr lang="da-DK" altLang="nb-NO" sz="1200" kern="0" dirty="0">
                <a:solidFill>
                  <a:srgbClr val="000000"/>
                </a:solidFill>
                <a:latin typeface="Arial" panose="020B0604020202020204" pitchFamily="34" charset="0"/>
                <a:cs typeface="Arial" panose="020B0604020202020204" pitchFamily="34" charset="0"/>
              </a:rPr>
            </a:br>
            <a:endParaRPr lang="nb-NO" altLang="nb-NO" sz="1200" kern="0" dirty="0">
              <a:solidFill>
                <a:srgbClr val="000000"/>
              </a:solidFill>
              <a:latin typeface="Arial" panose="020B0604020202020204" pitchFamily="34" charset="0"/>
              <a:cs typeface="Arial" panose="020B0604020202020204" pitchFamily="34" charset="0"/>
            </a:endParaRPr>
          </a:p>
          <a:p>
            <a:pPr marL="0" indent="0">
              <a:buNone/>
            </a:pPr>
            <a:r>
              <a:rPr lang="nb-NO" altLang="nb-NO" sz="1200" b="1" kern="0" dirty="0">
                <a:solidFill>
                  <a:srgbClr val="000000"/>
                </a:solidFill>
                <a:latin typeface="Arial" panose="020B0604020202020204" pitchFamily="34" charset="0"/>
                <a:cs typeface="Arial" panose="020B0604020202020204" pitchFamily="34" charset="0"/>
              </a:rPr>
              <a:t>K. G. Jebsen Centre</a:t>
            </a:r>
          </a:p>
          <a:p>
            <a:pPr marL="0" indent="0">
              <a:buNone/>
            </a:pPr>
            <a:r>
              <a:rPr lang="nb-NO" altLang="nb-NO" sz="1200" kern="0" dirty="0" err="1">
                <a:latin typeface="Arial" panose="020B0604020202020204" pitchFamily="34" charset="0"/>
                <a:cs typeface="Arial" panose="020B0604020202020204" pitchFamily="34" charset="0"/>
              </a:rPr>
              <a:t>K.G.Jebsen</a:t>
            </a:r>
            <a:r>
              <a:rPr lang="nb-NO" altLang="nb-NO" sz="1200" kern="0" dirty="0">
                <a:latin typeface="Arial" panose="020B0604020202020204" pitchFamily="34" charset="0"/>
                <a:cs typeface="Arial" panose="020B0604020202020204" pitchFamily="34" charset="0"/>
              </a:rPr>
              <a:t> Centre for </a:t>
            </a:r>
            <a:r>
              <a:rPr lang="nb-NO" altLang="nb-NO" sz="1200" kern="0" dirty="0" err="1">
                <a:latin typeface="Arial" panose="020B0604020202020204" pitchFamily="34" charset="0"/>
                <a:cs typeface="Arial" panose="020B0604020202020204" pitchFamily="34" charset="0"/>
              </a:rPr>
              <a:t>Alzheimer’s</a:t>
            </a:r>
            <a:r>
              <a:rPr lang="nb-NO" altLang="nb-NO" sz="1200" kern="0" dirty="0">
                <a:latin typeface="Arial" panose="020B0604020202020204" pitchFamily="34" charset="0"/>
                <a:cs typeface="Arial" panose="020B0604020202020204" pitchFamily="34" charset="0"/>
              </a:rPr>
              <a:t> </a:t>
            </a:r>
            <a:r>
              <a:rPr lang="nb-NO" altLang="nb-NO" sz="1200" kern="0" dirty="0" err="1">
                <a:latin typeface="Arial" panose="020B0604020202020204" pitchFamily="34" charset="0"/>
                <a:cs typeface="Arial" panose="020B0604020202020204" pitchFamily="34" charset="0"/>
              </a:rPr>
              <a:t>Disease</a:t>
            </a:r>
            <a:r>
              <a:rPr lang="nb-NO" altLang="nb-NO" sz="1200" kern="0" dirty="0">
                <a:latin typeface="Arial" panose="020B0604020202020204" pitchFamily="34" charset="0"/>
                <a:cs typeface="Arial" panose="020B0604020202020204" pitchFamily="34" charset="0"/>
              </a:rPr>
              <a:t> (</a:t>
            </a:r>
            <a:r>
              <a:rPr lang="nb-NO" altLang="nb-NO" sz="1200" kern="0" dirty="0" err="1">
                <a:latin typeface="Arial" panose="020B0604020202020204" pitchFamily="34" charset="0"/>
                <a:cs typeface="Arial" panose="020B0604020202020204" pitchFamily="34" charset="0"/>
              </a:rPr>
              <a:t>JCA</a:t>
            </a:r>
            <a:r>
              <a:rPr lang="nb-NO" altLang="nb-NO" sz="1200" kern="0" dirty="0">
                <a:latin typeface="Arial" panose="020B0604020202020204" pitchFamily="34" charset="0"/>
                <a:cs typeface="Arial" panose="020B0604020202020204" pitchFamily="34" charset="0"/>
              </a:rPr>
              <a:t>)</a:t>
            </a:r>
          </a:p>
          <a:p>
            <a:endParaRPr lang="nb-NO" sz="1200" dirty="0">
              <a:latin typeface="Arial" panose="020B0604020202020204" pitchFamily="34" charset="0"/>
              <a:cs typeface="Arial" panose="020B0604020202020204" pitchFamily="34" charset="0"/>
            </a:endParaRPr>
          </a:p>
          <a:p>
            <a:pPr marL="0" indent="0">
              <a:buNone/>
            </a:pPr>
            <a:endParaRPr lang="nb-NO" sz="1200" dirty="0">
              <a:latin typeface="Arial" panose="020B0604020202020204" pitchFamily="34" charset="0"/>
              <a:cs typeface="Arial" panose="020B0604020202020204" pitchFamily="34" charset="0"/>
            </a:endParaRPr>
          </a:p>
          <a:p>
            <a:pPr marL="0" indent="0">
              <a:buNone/>
            </a:pPr>
            <a:endParaRPr lang="nb-NO" altLang="nb-NO" sz="1200" kern="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4740098" y="875912"/>
            <a:ext cx="4275774" cy="1384995"/>
          </a:xfrm>
          <a:prstGeom prst="rect">
            <a:avLst/>
          </a:prstGeom>
          <a:noFill/>
        </p:spPr>
        <p:txBody>
          <a:bodyPr wrap="square" rtlCol="0">
            <a:spAutoFit/>
          </a:bodyPr>
          <a:lstStyle/>
          <a:p>
            <a:pPr marL="0" indent="0">
              <a:buNone/>
            </a:pPr>
            <a:r>
              <a:rPr lang="nb-NO" altLang="nb-NO" sz="1200" b="1" kern="0" dirty="0" err="1">
                <a:solidFill>
                  <a:srgbClr val="000000"/>
                </a:solidFill>
                <a:latin typeface="Arial" panose="020B0604020202020204" pitchFamily="34" charset="0"/>
                <a:cs typeface="Arial" panose="020B0604020202020204" pitchFamily="34" charset="0"/>
              </a:rPr>
              <a:t>Other</a:t>
            </a:r>
            <a:r>
              <a:rPr lang="nb-NO" altLang="nb-NO" sz="1200" b="1" kern="0" dirty="0">
                <a:solidFill>
                  <a:srgbClr val="000000"/>
                </a:solidFill>
                <a:latin typeface="Arial" panose="020B0604020202020204" pitchFamily="34" charset="0"/>
                <a:cs typeface="Arial" panose="020B0604020202020204" pitchFamily="34" charset="0"/>
              </a:rPr>
              <a:t> </a:t>
            </a:r>
            <a:r>
              <a:rPr lang="nb-NO" altLang="nb-NO" sz="1200" b="1" kern="0" dirty="0" err="1">
                <a:solidFill>
                  <a:srgbClr val="000000"/>
                </a:solidFill>
                <a:latin typeface="Arial" panose="020B0604020202020204" pitchFamily="34" charset="0"/>
                <a:cs typeface="Arial" panose="020B0604020202020204" pitchFamily="34" charset="0"/>
              </a:rPr>
              <a:t>centres</a:t>
            </a:r>
            <a:endParaRPr lang="nb-NO" altLang="nb-NO" sz="1200" kern="0" dirty="0">
              <a:solidFill>
                <a:srgbClr val="000000"/>
              </a:solidFill>
              <a:latin typeface="Arial" panose="020B0604020202020204" pitchFamily="34" charset="0"/>
              <a:cs typeface="Arial" panose="020B0604020202020204" pitchFamily="34" charset="0"/>
            </a:endParaRPr>
          </a:p>
          <a:p>
            <a:pPr marL="0" indent="0">
              <a:buNone/>
            </a:pPr>
            <a:r>
              <a:rPr lang="nb-NO" altLang="nb-NO" sz="1200" kern="0" dirty="0">
                <a:solidFill>
                  <a:srgbClr val="000000"/>
                </a:solidFill>
                <a:latin typeface="Arial" panose="020B0604020202020204" pitchFamily="34" charset="0"/>
                <a:cs typeface="Arial" panose="020B0604020202020204" pitchFamily="34" charset="0"/>
              </a:rPr>
              <a:t>European Palliative Care Research Center (</a:t>
            </a:r>
            <a:r>
              <a:rPr lang="nb-NO" altLang="nb-NO" sz="1200" kern="0" dirty="0" err="1">
                <a:solidFill>
                  <a:srgbClr val="000000"/>
                </a:solidFill>
                <a:latin typeface="Arial" panose="020B0604020202020204" pitchFamily="34" charset="0"/>
                <a:cs typeface="Arial" panose="020B0604020202020204" pitchFamily="34" charset="0"/>
              </a:rPr>
              <a:t>PRC</a:t>
            </a:r>
            <a:r>
              <a:rPr lang="nb-NO" altLang="nb-NO" sz="1200" kern="0" dirty="0">
                <a:solidFill>
                  <a:srgbClr val="000000"/>
                </a:solidFill>
                <a:latin typeface="Arial" panose="020B0604020202020204" pitchFamily="34" charset="0"/>
                <a:cs typeface="Arial" panose="020B0604020202020204" pitchFamily="34" charset="0"/>
              </a:rPr>
              <a:t>)</a:t>
            </a:r>
          </a:p>
          <a:p>
            <a:pPr marL="0" indent="0">
              <a:buNone/>
            </a:pPr>
            <a:r>
              <a:rPr lang="nb-NO" altLang="nb-NO" sz="1200" kern="0" dirty="0">
                <a:solidFill>
                  <a:srgbClr val="000000"/>
                </a:solidFill>
                <a:latin typeface="Arial" panose="020B0604020202020204" pitchFamily="34" charset="0"/>
                <a:cs typeface="Arial" panose="020B0604020202020204" pitchFamily="34" charset="0"/>
              </a:rPr>
              <a:t>Centre for Care Research</a:t>
            </a:r>
          </a:p>
          <a:p>
            <a:pPr marL="0" indent="0">
              <a:buNone/>
            </a:pPr>
            <a:r>
              <a:rPr lang="nb-NO" altLang="nb-NO" sz="1200" kern="0" dirty="0">
                <a:solidFill>
                  <a:srgbClr val="000000"/>
                </a:solidFill>
                <a:latin typeface="Arial" panose="020B0604020202020204" pitchFamily="34" charset="0"/>
                <a:cs typeface="Arial" panose="020B0604020202020204" pitchFamily="34" charset="0"/>
              </a:rPr>
              <a:t>Regional Centre for Child and </a:t>
            </a:r>
            <a:r>
              <a:rPr lang="nb-NO" altLang="nb-NO" sz="1200" kern="0" dirty="0" err="1">
                <a:solidFill>
                  <a:srgbClr val="000000"/>
                </a:solidFill>
                <a:latin typeface="Arial" panose="020B0604020202020204" pitchFamily="34" charset="0"/>
                <a:cs typeface="Arial" panose="020B0604020202020204" pitchFamily="34" charset="0"/>
              </a:rPr>
              <a:t>Youth</a:t>
            </a:r>
            <a:r>
              <a:rPr lang="nb-NO" altLang="nb-NO" sz="1200" kern="0" dirty="0">
                <a:solidFill>
                  <a:srgbClr val="000000"/>
                </a:solidFill>
                <a:latin typeface="Arial" panose="020B0604020202020204" pitchFamily="34" charset="0"/>
                <a:cs typeface="Arial" panose="020B0604020202020204" pitchFamily="34" charset="0"/>
              </a:rPr>
              <a:t> – Mental Health and Child </a:t>
            </a:r>
            <a:r>
              <a:rPr lang="nb-NO" altLang="nb-NO" sz="1200" kern="0" dirty="0" err="1">
                <a:solidFill>
                  <a:srgbClr val="000000"/>
                </a:solidFill>
                <a:latin typeface="Arial" panose="020B0604020202020204" pitchFamily="34" charset="0"/>
                <a:cs typeface="Arial" panose="020B0604020202020204" pitchFamily="34" charset="0"/>
              </a:rPr>
              <a:t>Welfare</a:t>
            </a:r>
            <a:r>
              <a:rPr lang="nb-NO" altLang="nb-NO" sz="1200" kern="0" dirty="0">
                <a:solidFill>
                  <a:srgbClr val="000000"/>
                </a:solidFill>
                <a:latin typeface="Arial" panose="020B0604020202020204" pitchFamily="34" charset="0"/>
                <a:cs typeface="Arial" panose="020B0604020202020204" pitchFamily="34" charset="0"/>
              </a:rPr>
              <a:t> (</a:t>
            </a:r>
            <a:r>
              <a:rPr lang="nb-NO" altLang="nb-NO" sz="1200" kern="0" dirty="0" err="1">
                <a:solidFill>
                  <a:srgbClr val="000000"/>
                </a:solidFill>
                <a:latin typeface="Arial" panose="020B0604020202020204" pitchFamily="34" charset="0"/>
                <a:cs typeface="Arial" panose="020B0604020202020204" pitchFamily="34" charset="0"/>
              </a:rPr>
              <a:t>RKBU</a:t>
            </a:r>
            <a:r>
              <a:rPr lang="nb-NO" altLang="nb-NO" sz="1200" kern="0" dirty="0">
                <a:solidFill>
                  <a:srgbClr val="000000"/>
                </a:solidFill>
                <a:latin typeface="Arial" panose="020B0604020202020204" pitchFamily="34" charset="0"/>
                <a:cs typeface="Arial" panose="020B0604020202020204" pitchFamily="34" charset="0"/>
              </a:rPr>
              <a:t>) </a:t>
            </a:r>
          </a:p>
          <a:p>
            <a:pPr marL="0" indent="0">
              <a:buNone/>
            </a:pPr>
            <a:r>
              <a:rPr lang="nb-NO" altLang="nb-NO" sz="1200" kern="0" dirty="0">
                <a:solidFill>
                  <a:srgbClr val="000000"/>
                </a:solidFill>
                <a:latin typeface="Arial" panose="020B0604020202020204" pitchFamily="34" charset="0"/>
                <a:cs typeface="Arial" panose="020B0604020202020204" pitchFamily="34" charset="0"/>
              </a:rPr>
              <a:t>Egil and Pauline Braathen and Fred Kavli Centre for </a:t>
            </a:r>
            <a:r>
              <a:rPr lang="nb-NO" altLang="nb-NO" sz="1200" kern="0" dirty="0" err="1">
                <a:solidFill>
                  <a:srgbClr val="000000"/>
                </a:solidFill>
                <a:latin typeface="Arial" panose="020B0604020202020204" pitchFamily="34" charset="0"/>
                <a:cs typeface="Arial" panose="020B0604020202020204" pitchFamily="34" charset="0"/>
              </a:rPr>
              <a:t>Cortical</a:t>
            </a:r>
            <a:r>
              <a:rPr lang="nb-NO" altLang="nb-NO" sz="1200" kern="0" dirty="0">
                <a:solidFill>
                  <a:srgbClr val="000000"/>
                </a:solidFill>
                <a:latin typeface="Arial" panose="020B0604020202020204" pitchFamily="34" charset="0"/>
                <a:cs typeface="Arial" panose="020B0604020202020204" pitchFamily="34" charset="0"/>
              </a:rPr>
              <a:t> </a:t>
            </a:r>
            <a:r>
              <a:rPr lang="nb-NO" altLang="nb-NO" sz="1200" kern="0" dirty="0" err="1">
                <a:solidFill>
                  <a:srgbClr val="000000"/>
                </a:solidFill>
                <a:latin typeface="Arial" panose="020B0604020202020204" pitchFamily="34" charset="0"/>
                <a:cs typeface="Arial" panose="020B0604020202020204" pitchFamily="34" charset="0"/>
              </a:rPr>
              <a:t>Microcircuits</a:t>
            </a:r>
            <a:r>
              <a:rPr lang="nb-NO" altLang="nb-NO" sz="1200" kern="0" dirty="0">
                <a:solidFill>
                  <a:srgbClr val="000000"/>
                </a:solidFill>
                <a:latin typeface="Arial" panose="020B0604020202020204" pitchFamily="34" charset="0"/>
                <a:cs typeface="Arial" panose="020B0604020202020204" pitchFamily="34" charset="0"/>
              </a:rPr>
              <a:t> (</a:t>
            </a:r>
            <a:r>
              <a:rPr lang="nb-NO" altLang="nb-NO" sz="1200" kern="0" dirty="0" err="1">
                <a:solidFill>
                  <a:srgbClr val="000000"/>
                </a:solidFill>
                <a:latin typeface="Arial" panose="020B0604020202020204" pitchFamily="34" charset="0"/>
                <a:cs typeface="Arial" panose="020B0604020202020204" pitchFamily="34" charset="0"/>
              </a:rPr>
              <a:t>BKC</a:t>
            </a:r>
            <a:r>
              <a:rPr lang="nb-NO" altLang="nb-NO" sz="1200" kern="0" dirty="0">
                <a:solidFill>
                  <a:srgbClr val="000000"/>
                </a:solidFill>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177" y="2415181"/>
            <a:ext cx="5227701" cy="2295663"/>
          </a:xfrm>
          <a:prstGeom prst="rect">
            <a:avLst/>
          </a:prstGeom>
        </p:spPr>
      </p:pic>
    </p:spTree>
    <p:extLst>
      <p:ext uri="{BB962C8B-B14F-4D97-AF65-F5344CB8AC3E}">
        <p14:creationId xmlns:p14="http://schemas.microsoft.com/office/powerpoint/2010/main" val="392384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21151" y="1839562"/>
            <a:ext cx="3464574" cy="285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marL="0" indent="0">
              <a:buNone/>
              <a:defRPr/>
            </a:pPr>
            <a:r>
              <a:rPr lang="en-US" sz="1200" kern="0" dirty="0">
                <a:solidFill>
                  <a:srgbClr val="000000"/>
                </a:solidFill>
                <a:latin typeface="Arial" panose="020B0604020202020204" pitchFamily="34" charset="0"/>
                <a:cs typeface="Arial" panose="020B0604020202020204" pitchFamily="34" charset="0"/>
              </a:rPr>
              <a:t>The Faculty of Medicine and the Central Norway Regional Health Authority have </a:t>
            </a:r>
            <a:r>
              <a:rPr lang="en-US" sz="1200" kern="0" dirty="0" err="1">
                <a:solidFill>
                  <a:srgbClr val="000000"/>
                </a:solidFill>
                <a:latin typeface="Arial" panose="020B0604020202020204" pitchFamily="34" charset="0"/>
                <a:cs typeface="Arial" panose="020B0604020202020204" pitchFamily="34" charset="0"/>
              </a:rPr>
              <a:t>organised</a:t>
            </a:r>
            <a:r>
              <a:rPr lang="en-US" sz="1200" kern="0" dirty="0">
                <a:solidFill>
                  <a:srgbClr val="000000"/>
                </a:solidFill>
                <a:latin typeface="Arial" panose="020B0604020202020204" pitchFamily="34" charset="0"/>
                <a:cs typeface="Arial" panose="020B0604020202020204" pitchFamily="34" charset="0"/>
              </a:rPr>
              <a:t> several laboratories with advanced equipment and expertise are into core facilities. </a:t>
            </a:r>
          </a:p>
          <a:p>
            <a:pPr marL="0" indent="0">
              <a:buNone/>
              <a:defRPr/>
            </a:pPr>
            <a:endParaRPr lang="en-US" sz="1200" kern="0" dirty="0">
              <a:solidFill>
                <a:srgbClr val="000000"/>
              </a:solidFill>
              <a:latin typeface="Arial" panose="020B0604020202020204" pitchFamily="34" charset="0"/>
              <a:cs typeface="Arial" panose="020B0604020202020204" pitchFamily="34" charset="0"/>
            </a:endParaRPr>
          </a:p>
          <a:p>
            <a:pPr marL="0" indent="0">
              <a:buNone/>
              <a:defRPr/>
            </a:pPr>
            <a:r>
              <a:rPr lang="en-US" sz="1200" kern="0" dirty="0">
                <a:solidFill>
                  <a:srgbClr val="000000"/>
                </a:solidFill>
                <a:latin typeface="Arial" panose="020B0604020202020204" pitchFamily="34" charset="0"/>
                <a:cs typeface="Arial" panose="020B0604020202020204" pitchFamily="34" charset="0"/>
              </a:rPr>
              <a:t>These research facilities offer a necessary infrastructure connected to specialized expertise for regional, national and international researchers from research institutions and the industrial sector.</a:t>
            </a:r>
            <a:endParaRPr lang="nb-NO" sz="1400" kern="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7645" y="1278778"/>
            <a:ext cx="6342114" cy="3414171"/>
          </a:xfrm>
          <a:prstGeom prst="rect">
            <a:avLst/>
          </a:prstGeom>
        </p:spPr>
      </p:pic>
      <p:sp>
        <p:nvSpPr>
          <p:cNvPr id="2" name="TextBox 1"/>
          <p:cNvSpPr txBox="1"/>
          <p:nvPr/>
        </p:nvSpPr>
        <p:spPr>
          <a:xfrm>
            <a:off x="421151" y="1177212"/>
            <a:ext cx="2542684" cy="523220"/>
          </a:xfrm>
          <a:prstGeom prst="rect">
            <a:avLst/>
          </a:prstGeom>
          <a:noFill/>
        </p:spPr>
        <p:txBody>
          <a:bodyPr wrap="none" rtlCol="0">
            <a:spAutoFit/>
          </a:bodyPr>
          <a:lstStyle/>
          <a:p>
            <a:r>
              <a:rPr lang="nb-NO" sz="2800" b="1" dirty="0" err="1">
                <a:latin typeface="Arial" panose="020B0604020202020204" pitchFamily="34" charset="0"/>
                <a:cs typeface="Arial" panose="020B0604020202020204" pitchFamily="34" charset="0"/>
              </a:rPr>
              <a:t>Core</a:t>
            </a:r>
            <a:r>
              <a:rPr lang="nb-NO" sz="2800" b="1" dirty="0">
                <a:latin typeface="Arial" panose="020B0604020202020204" pitchFamily="34" charset="0"/>
                <a:cs typeface="Arial" panose="020B0604020202020204" pitchFamily="34" charset="0"/>
              </a:rPr>
              <a:t> </a:t>
            </a:r>
            <a:r>
              <a:rPr lang="nb-NO" sz="2800" b="1" dirty="0" err="1">
                <a:latin typeface="Arial" panose="020B0604020202020204" pitchFamily="34" charset="0"/>
                <a:cs typeface="Arial" panose="020B0604020202020204" pitchFamily="34" charset="0"/>
              </a:rPr>
              <a:t>facilities</a:t>
            </a:r>
            <a:endParaRPr lang="nb-NO"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12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35329" y="869835"/>
            <a:ext cx="633055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nb-NO" altLang="nb-NO" sz="2800" kern="0" dirty="0" err="1">
                <a:solidFill>
                  <a:srgbClr val="000000"/>
                </a:solidFill>
                <a:latin typeface="Arial" panose="020B0604020202020204" pitchFamily="34" charset="0"/>
                <a:cs typeface="Arial" panose="020B0604020202020204" pitchFamily="34" charset="0"/>
              </a:rPr>
              <a:t>Innovation</a:t>
            </a:r>
            <a:endParaRPr lang="nb-NO" sz="2800" kern="0" dirty="0">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71531" y="1672702"/>
            <a:ext cx="4671207" cy="136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marL="0" indent="0">
              <a:lnSpc>
                <a:spcPct val="80000"/>
              </a:lnSpc>
              <a:buNone/>
              <a:defRPr/>
            </a:pPr>
            <a:endParaRPr lang="en-US" sz="1200" kern="0" dirty="0">
              <a:solidFill>
                <a:srgbClr val="000000"/>
              </a:solidFill>
              <a:latin typeface="Arial" panose="020B0604020202020204" pitchFamily="34" charset="0"/>
              <a:cs typeface="Arial" panose="020B0604020202020204" pitchFamily="34" charset="0"/>
            </a:endParaRPr>
          </a:p>
          <a:p>
            <a:pPr marL="0" indent="0">
              <a:lnSpc>
                <a:spcPct val="80000"/>
              </a:lnSpc>
              <a:buNone/>
              <a:defRPr/>
            </a:pPr>
            <a:r>
              <a:rPr lang="en-US" sz="1200" kern="0" dirty="0">
                <a:solidFill>
                  <a:srgbClr val="000000"/>
                </a:solidFill>
                <a:latin typeface="Arial" panose="020B0604020202020204" pitchFamily="34" charset="0"/>
                <a:cs typeface="Arial" panose="020B0604020202020204" pitchFamily="34" charset="0"/>
              </a:rPr>
              <a:t>In cooperation with business and industry, the public sector and health services, we develop new services, products and new ways of working. Innovation and inventive activities contribute to value creation and better health from a global perspective.</a:t>
            </a:r>
          </a:p>
          <a:p>
            <a:pPr marL="0" indent="0">
              <a:lnSpc>
                <a:spcPct val="80000"/>
              </a:lnSpc>
              <a:buNone/>
              <a:defRPr/>
            </a:pPr>
            <a:endParaRPr lang="nb-NO" sz="1400" kern="0" dirty="0">
              <a:solidFill>
                <a:srgbClr val="000000"/>
              </a:solidFill>
              <a:latin typeface="Arial" panose="020B0604020202020204" pitchFamily="34" charset="0"/>
              <a:cs typeface="Arial" panose="020B0604020202020204" pitchFamily="34" charset="0"/>
            </a:endParaRPr>
          </a:p>
          <a:p>
            <a:pPr marL="0" indent="0">
              <a:buNone/>
            </a:pPr>
            <a:endParaRPr lang="nb-NO" sz="1500" kern="0" dirty="0">
              <a:latin typeface="Calibri" panose="020F0502020204030204" pitchFamily="34" charset="0"/>
            </a:endParaRPr>
          </a:p>
        </p:txBody>
      </p:sp>
      <p:sp>
        <p:nvSpPr>
          <p:cNvPr id="7" name="Rectangle 6"/>
          <p:cNvSpPr/>
          <p:nvPr/>
        </p:nvSpPr>
        <p:spPr>
          <a:xfrm>
            <a:off x="446614" y="2791949"/>
            <a:ext cx="4596124" cy="1523046"/>
          </a:xfrm>
          <a:prstGeom prst="rect">
            <a:avLst/>
          </a:prstGeom>
        </p:spPr>
        <p:txBody>
          <a:bodyPr wrap="square">
            <a:spAutoFit/>
          </a:bodyPr>
          <a:lstStyle/>
          <a:p>
            <a:pPr eaLnBrk="0" fontAlgn="base" hangingPunct="0">
              <a:lnSpc>
                <a:spcPct val="80000"/>
              </a:lnSpc>
              <a:spcBef>
                <a:spcPct val="20000"/>
              </a:spcBef>
              <a:spcAft>
                <a:spcPct val="0"/>
              </a:spcAft>
              <a:defRPr/>
            </a:pPr>
            <a:r>
              <a:rPr lang="en-US" sz="1200" b="1" kern="0" dirty="0" err="1">
                <a:solidFill>
                  <a:srgbClr val="000000"/>
                </a:solidFill>
                <a:latin typeface="Arial" panose="020B0604020202020204" pitchFamily="34" charset="0"/>
                <a:ea typeface="ＭＳ Ｐゴシック" charset="0"/>
                <a:cs typeface="Arial" panose="020B0604020202020204" pitchFamily="34" charset="0"/>
              </a:rPr>
              <a:t>Exsamples</a:t>
            </a:r>
            <a:br>
              <a:rPr lang="en-US" sz="1200" b="1" kern="0" dirty="0">
                <a:solidFill>
                  <a:srgbClr val="000000"/>
                </a:solidFill>
                <a:latin typeface="Arial" panose="020B0604020202020204" pitchFamily="34" charset="0"/>
                <a:ea typeface="ＭＳ Ｐゴシック" charset="0"/>
                <a:cs typeface="Arial" panose="020B0604020202020204" pitchFamily="34" charset="0"/>
              </a:rPr>
            </a:br>
            <a:endParaRPr lang="en-US" sz="1200" b="1" kern="0" dirty="0">
              <a:solidFill>
                <a:srgbClr val="000000"/>
              </a:solidFill>
              <a:latin typeface="Arial" panose="020B0604020202020204" pitchFamily="34" charset="0"/>
              <a:ea typeface="ＭＳ Ｐゴシック" charset="0"/>
              <a:cs typeface="Arial" panose="020B0604020202020204" pitchFamily="34" charset="0"/>
            </a:endParaRPr>
          </a:p>
          <a:p>
            <a:pPr marL="257175" indent="-257175" eaLnBrk="0" fontAlgn="base" hangingPunct="0">
              <a:lnSpc>
                <a:spcPct val="80000"/>
              </a:lnSpc>
              <a:spcBef>
                <a:spcPct val="20000"/>
              </a:spcBef>
              <a:spcAft>
                <a:spcPct val="0"/>
              </a:spcAft>
              <a:buFontTx/>
              <a:buChar char="•"/>
              <a:defRPr/>
            </a:pPr>
            <a:r>
              <a:rPr lang="en-US" sz="1200" kern="0" dirty="0" err="1">
                <a:solidFill>
                  <a:srgbClr val="000000"/>
                </a:solidFill>
                <a:latin typeface="Arial" panose="020B0604020202020204" pitchFamily="34" charset="0"/>
                <a:ea typeface="ＭＳ Ｐゴシック" charset="0"/>
                <a:cs typeface="Arial" panose="020B0604020202020204" pitchFamily="34" charset="0"/>
              </a:rPr>
              <a:t>APIM</a:t>
            </a:r>
            <a:endParaRPr lang="en-US" sz="1200" kern="0" dirty="0">
              <a:solidFill>
                <a:srgbClr val="000000"/>
              </a:solidFill>
              <a:latin typeface="Arial" panose="020B0604020202020204" pitchFamily="34" charset="0"/>
              <a:ea typeface="ＭＳ Ｐゴシック" charset="0"/>
              <a:cs typeface="Arial" panose="020B0604020202020204" pitchFamily="34" charset="0"/>
            </a:endParaRPr>
          </a:p>
          <a:p>
            <a:pPr marL="257175" indent="-257175" eaLnBrk="0" fontAlgn="base" hangingPunct="0">
              <a:lnSpc>
                <a:spcPct val="80000"/>
              </a:lnSpc>
              <a:spcBef>
                <a:spcPct val="20000"/>
              </a:spcBef>
              <a:spcAft>
                <a:spcPct val="0"/>
              </a:spcAft>
              <a:buFontTx/>
              <a:buChar char="•"/>
              <a:defRPr/>
            </a:pPr>
            <a:r>
              <a:rPr lang="en-US" sz="1200" kern="0" dirty="0">
                <a:solidFill>
                  <a:srgbClr val="000000"/>
                </a:solidFill>
                <a:latin typeface="Arial" panose="020B0604020202020204" pitchFamily="34" charset="0"/>
                <a:ea typeface="ＭＳ Ｐゴシック" charset="0"/>
                <a:cs typeface="Arial" panose="020B0604020202020204" pitchFamily="34" charset="0"/>
              </a:rPr>
              <a:t>PAI - app </a:t>
            </a:r>
            <a:r>
              <a:rPr lang="en-US" sz="1200" kern="0" dirty="0" err="1">
                <a:solidFill>
                  <a:srgbClr val="000000"/>
                </a:solidFill>
                <a:latin typeface="Arial" panose="020B0604020202020204" pitchFamily="34" charset="0"/>
                <a:ea typeface="ＭＳ Ｐゴシック" charset="0"/>
                <a:cs typeface="Arial" panose="020B0604020202020204" pitchFamily="34" charset="0"/>
              </a:rPr>
              <a:t>excersise</a:t>
            </a:r>
            <a:r>
              <a:rPr lang="en-US" sz="1200" kern="0" dirty="0">
                <a:solidFill>
                  <a:srgbClr val="000000"/>
                </a:solidFill>
                <a:latin typeface="Arial" panose="020B0604020202020204" pitchFamily="34" charset="0"/>
                <a:ea typeface="ＭＳ Ｐゴシック" charset="0"/>
                <a:cs typeface="Arial" panose="020B0604020202020204" pitchFamily="34" charset="0"/>
              </a:rPr>
              <a:t> </a:t>
            </a:r>
          </a:p>
          <a:p>
            <a:pPr marL="257175" indent="-257175" eaLnBrk="0" fontAlgn="base" hangingPunct="0">
              <a:lnSpc>
                <a:spcPct val="80000"/>
              </a:lnSpc>
              <a:spcBef>
                <a:spcPct val="20000"/>
              </a:spcBef>
              <a:spcAft>
                <a:spcPct val="0"/>
              </a:spcAft>
              <a:buFontTx/>
              <a:buChar char="•"/>
              <a:defRPr/>
            </a:pPr>
            <a:r>
              <a:rPr lang="en-US" sz="1200" kern="0" dirty="0" err="1">
                <a:solidFill>
                  <a:srgbClr val="000000"/>
                </a:solidFill>
                <a:latin typeface="Arial" panose="020B0604020202020204" pitchFamily="34" charset="0"/>
                <a:cs typeface="Arial" panose="020B0604020202020204" pitchFamily="34" charset="0"/>
              </a:rPr>
              <a:t>Vscan</a:t>
            </a:r>
            <a:r>
              <a:rPr lang="en-US" sz="1200" kern="0" dirty="0">
                <a:solidFill>
                  <a:srgbClr val="000000"/>
                </a:solidFill>
                <a:latin typeface="Arial" panose="020B0604020202020204" pitchFamily="34" charset="0"/>
                <a:ea typeface="ＭＳ Ｐゴシック" charset="0"/>
                <a:cs typeface="Arial" panose="020B0604020202020204" pitchFamily="34" charset="0"/>
              </a:rPr>
              <a:t> - </a:t>
            </a:r>
            <a:r>
              <a:rPr lang="en-US" sz="1200" kern="0" dirty="0">
                <a:solidFill>
                  <a:srgbClr val="000000"/>
                </a:solidFill>
                <a:latin typeface="Arial" panose="020B0604020202020204" pitchFamily="34" charset="0"/>
                <a:cs typeface="Arial" panose="020B0604020202020204" pitchFamily="34" charset="0"/>
              </a:rPr>
              <a:t>ultrasound </a:t>
            </a:r>
          </a:p>
          <a:p>
            <a:pPr marL="257175" indent="-257175" eaLnBrk="0" fontAlgn="base" hangingPunct="0">
              <a:lnSpc>
                <a:spcPct val="80000"/>
              </a:lnSpc>
              <a:spcBef>
                <a:spcPct val="20000"/>
              </a:spcBef>
              <a:spcAft>
                <a:spcPct val="0"/>
              </a:spcAft>
              <a:buFontTx/>
              <a:buChar char="•"/>
              <a:defRPr/>
            </a:pPr>
            <a:r>
              <a:rPr lang="en-US" sz="1200" kern="0" dirty="0" err="1">
                <a:solidFill>
                  <a:srgbClr val="000000"/>
                </a:solidFill>
                <a:latin typeface="Arial" panose="020B0604020202020204" pitchFamily="34" charset="0"/>
                <a:cs typeface="Arial" panose="020B0604020202020204" pitchFamily="34" charset="0"/>
              </a:rPr>
              <a:t>MultiGuide</a:t>
            </a:r>
            <a:endParaRPr lang="en-US" sz="1200" kern="0" dirty="0">
              <a:solidFill>
                <a:srgbClr val="000000"/>
              </a:solidFill>
              <a:latin typeface="Arial" panose="020B0604020202020204" pitchFamily="34" charset="0"/>
              <a:cs typeface="Arial" panose="020B0604020202020204" pitchFamily="34" charset="0"/>
            </a:endParaRPr>
          </a:p>
          <a:p>
            <a:pPr marL="257175" indent="-257175" eaLnBrk="0" fontAlgn="base" hangingPunct="0">
              <a:lnSpc>
                <a:spcPct val="80000"/>
              </a:lnSpc>
              <a:spcBef>
                <a:spcPct val="20000"/>
              </a:spcBef>
              <a:spcAft>
                <a:spcPct val="0"/>
              </a:spcAft>
              <a:buFontTx/>
              <a:buChar char="•"/>
              <a:defRPr/>
            </a:pPr>
            <a:r>
              <a:rPr lang="en-US" sz="1200" kern="0" dirty="0">
                <a:solidFill>
                  <a:srgbClr val="000000"/>
                </a:solidFill>
                <a:latin typeface="Arial" panose="020B0604020202020204" pitchFamily="34" charset="0"/>
                <a:cs typeface="Arial" panose="020B0604020202020204" pitchFamily="34" charset="0"/>
              </a:rPr>
              <a:t>Innovation in Health Care</a:t>
            </a:r>
            <a:endParaRPr lang="nb-NO" sz="1200" kern="0" dirty="0">
              <a:solidFill>
                <a:srgbClr val="000000"/>
              </a:solidFill>
              <a:latin typeface="Arial" panose="020B0604020202020204" pitchFamily="34" charset="0"/>
              <a:cs typeface="Arial" panose="020B0604020202020204" pitchFamily="34" charset="0"/>
            </a:endParaRPr>
          </a:p>
          <a:p>
            <a:pPr marL="257175" indent="-257175" eaLnBrk="0" fontAlgn="base" hangingPunct="0">
              <a:lnSpc>
                <a:spcPct val="80000"/>
              </a:lnSpc>
              <a:spcBef>
                <a:spcPct val="20000"/>
              </a:spcBef>
              <a:spcAft>
                <a:spcPct val="0"/>
              </a:spcAft>
              <a:buFontTx/>
              <a:buChar char="•"/>
              <a:defRPr/>
            </a:pPr>
            <a:endParaRPr lang="en-US" sz="1350" kern="0" dirty="0">
              <a:solidFill>
                <a:srgbClr val="000000"/>
              </a:solidFill>
              <a:ea typeface="ＭＳ Ｐゴシック" charset="0"/>
            </a:endParaRPr>
          </a:p>
        </p:txBody>
      </p:sp>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273" y="0"/>
            <a:ext cx="3432727" cy="5143500"/>
          </a:xfrm>
          <a:prstGeom prst="rect">
            <a:avLst/>
          </a:prstGeom>
        </p:spPr>
      </p:pic>
    </p:spTree>
    <p:extLst>
      <p:ext uri="{BB962C8B-B14F-4D97-AF65-F5344CB8AC3E}">
        <p14:creationId xmlns:p14="http://schemas.microsoft.com/office/powerpoint/2010/main" val="69707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191" y="994945"/>
            <a:ext cx="3186143" cy="3323987"/>
          </a:xfrm>
          <a:prstGeom prst="rect">
            <a:avLst/>
          </a:prstGeom>
          <a:noFill/>
        </p:spPr>
        <p:txBody>
          <a:bodyPr wrap="square" rtlCol="0">
            <a:spAutoFit/>
          </a:bodyPr>
          <a:lstStyle/>
          <a:p>
            <a:r>
              <a:rPr lang="nb-NO" sz="2800" b="1" dirty="0">
                <a:solidFill>
                  <a:prstClr val="black"/>
                </a:solidFill>
                <a:latin typeface="Arial" panose="020B0604020202020204" pitchFamily="34" charset="0"/>
                <a:ea typeface="ＭＳ Ｐゴシック" charset="0"/>
                <a:cs typeface="Arial" panose="020B0604020202020204" pitchFamily="34" charset="0"/>
              </a:rPr>
              <a:t>Who are </a:t>
            </a:r>
            <a:r>
              <a:rPr lang="nb-NO" sz="2800" b="1" dirty="0" err="1">
                <a:solidFill>
                  <a:prstClr val="black"/>
                </a:solidFill>
                <a:latin typeface="Arial" panose="020B0604020202020204" pitchFamily="34" charset="0"/>
                <a:ea typeface="ＭＳ Ｐゴシック" charset="0"/>
                <a:cs typeface="Arial" panose="020B0604020202020204" pitchFamily="34" charset="0"/>
              </a:rPr>
              <a:t>we</a:t>
            </a:r>
            <a:r>
              <a:rPr lang="nb-NO" sz="2800" b="1" dirty="0">
                <a:solidFill>
                  <a:prstClr val="black"/>
                </a:solidFill>
                <a:latin typeface="Arial" panose="020B0604020202020204" pitchFamily="34" charset="0"/>
                <a:ea typeface="ＭＳ Ｐゴシック" charset="0"/>
                <a:cs typeface="Arial" panose="020B0604020202020204" pitchFamily="34" charset="0"/>
              </a:rPr>
              <a:t>?</a:t>
            </a:r>
            <a:br>
              <a:rPr lang="nb-NO" sz="2800" b="1" dirty="0">
                <a:solidFill>
                  <a:prstClr val="black"/>
                </a:solidFill>
                <a:latin typeface="Arial" panose="020B0604020202020204" pitchFamily="34" charset="0"/>
                <a:ea typeface="ＭＳ Ｐゴシック" charset="0"/>
                <a:cs typeface="Arial" panose="020B0604020202020204" pitchFamily="34" charset="0"/>
              </a:rPr>
            </a:br>
            <a:endParaRPr lang="nb-NO" sz="2800" b="1" dirty="0">
              <a:solidFill>
                <a:prstClr val="black"/>
              </a:solidFill>
              <a:latin typeface="Arial" panose="020B0604020202020204" pitchFamily="34" charset="0"/>
              <a:ea typeface="ＭＳ Ｐゴシック" charset="0"/>
              <a:cs typeface="Arial" panose="020B0604020202020204" pitchFamily="34" charset="0"/>
            </a:endParaRPr>
          </a:p>
          <a:p>
            <a:pPr marL="257175" indent="-257175">
              <a:buFont typeface="Arial" panose="020B0604020202020204" pitchFamily="34" charset="0"/>
              <a:buChar char="•"/>
            </a:pPr>
            <a:r>
              <a:rPr lang="nb-NO" sz="1400" dirty="0">
                <a:solidFill>
                  <a:prstClr val="black"/>
                </a:solidFill>
                <a:latin typeface="Arial" panose="020B0604020202020204" pitchFamily="34" charset="0"/>
                <a:ea typeface="ＭＳ Ｐゴシック" charset="0"/>
                <a:cs typeface="Arial" panose="020B0604020202020204" pitchFamily="34" charset="0"/>
              </a:rPr>
              <a:t>6500 students </a:t>
            </a:r>
          </a:p>
          <a:p>
            <a:pPr marL="257175" indent="-257175">
              <a:buFont typeface="Arial" panose="020B0604020202020204" pitchFamily="34" charset="0"/>
              <a:buChar char="•"/>
            </a:pPr>
            <a:r>
              <a:rPr lang="nb-NO" sz="1400" dirty="0">
                <a:solidFill>
                  <a:prstClr val="black"/>
                </a:solidFill>
                <a:latin typeface="Arial" panose="020B0604020202020204" pitchFamily="34" charset="0"/>
                <a:ea typeface="ＭＳ Ｐゴシック" charset="0"/>
                <a:cs typeface="Arial" panose="020B0604020202020204" pitchFamily="34" charset="0"/>
              </a:rPr>
              <a:t>About 1800 </a:t>
            </a:r>
            <a:r>
              <a:rPr lang="nb-NO" sz="1400" dirty="0" err="1">
                <a:solidFill>
                  <a:prstClr val="black"/>
                </a:solidFill>
                <a:latin typeface="Arial" panose="020B0604020202020204" pitchFamily="34" charset="0"/>
                <a:ea typeface="ＭＳ Ｐゴシック" charset="0"/>
                <a:cs typeface="Arial" panose="020B0604020202020204" pitchFamily="34" charset="0"/>
              </a:rPr>
              <a:t>employees</a:t>
            </a:r>
            <a:r>
              <a:rPr lang="nb-NO" sz="1400" dirty="0">
                <a:solidFill>
                  <a:prstClr val="black"/>
                </a:solidFill>
                <a:latin typeface="Arial" panose="020B0604020202020204" pitchFamily="34" charset="0"/>
                <a:ea typeface="ＭＳ Ｐゴシック" charset="0"/>
                <a:cs typeface="Arial" panose="020B0604020202020204" pitchFamily="34" charset="0"/>
              </a:rPr>
              <a:t> </a:t>
            </a:r>
          </a:p>
          <a:p>
            <a:pPr marL="257175" indent="-257175">
              <a:buFont typeface="Arial" panose="020B0604020202020204" pitchFamily="34" charset="0"/>
              <a:buChar char="•"/>
            </a:pPr>
            <a:r>
              <a:rPr lang="nb-NO" sz="1400" dirty="0" err="1">
                <a:solidFill>
                  <a:prstClr val="black"/>
                </a:solidFill>
                <a:latin typeface="Arial" panose="020B0604020202020204" pitchFamily="34" charset="0"/>
                <a:ea typeface="ＭＳ Ｐゴシック" charset="0"/>
                <a:cs typeface="Arial" panose="020B0604020202020204" pitchFamily="34" charset="0"/>
              </a:rPr>
              <a:t>Situated</a:t>
            </a:r>
            <a:r>
              <a:rPr lang="nb-NO" sz="1400" dirty="0">
                <a:solidFill>
                  <a:prstClr val="black"/>
                </a:solidFill>
                <a:latin typeface="Arial" panose="020B0604020202020204" pitchFamily="34" charset="0"/>
                <a:ea typeface="ＭＳ Ｐゴシック" charset="0"/>
                <a:cs typeface="Arial" panose="020B0604020202020204" pitchFamily="34" charset="0"/>
              </a:rPr>
              <a:t> in </a:t>
            </a:r>
            <a:r>
              <a:rPr lang="nb-NO" sz="1400" dirty="0" err="1">
                <a:solidFill>
                  <a:prstClr val="black"/>
                </a:solidFill>
                <a:latin typeface="Arial" panose="020B0604020202020204" pitchFamily="34" charset="0"/>
                <a:ea typeface="ＭＳ Ｐゴシック" charset="0"/>
                <a:cs typeface="Arial" panose="020B0604020202020204" pitchFamily="34" charset="0"/>
              </a:rPr>
              <a:t>four</a:t>
            </a:r>
            <a:r>
              <a:rPr lang="nb-NO" sz="1400" dirty="0">
                <a:solidFill>
                  <a:prstClr val="black"/>
                </a:solidFill>
                <a:latin typeface="Arial" panose="020B0604020202020204" pitchFamily="34" charset="0"/>
                <a:ea typeface="ＭＳ Ｐゴシック" charset="0"/>
                <a:cs typeface="Arial" panose="020B0604020202020204" pitchFamily="34" charset="0"/>
              </a:rPr>
              <a:t> </a:t>
            </a:r>
            <a:r>
              <a:rPr lang="nb-NO" sz="1400" dirty="0" err="1">
                <a:solidFill>
                  <a:prstClr val="black"/>
                </a:solidFill>
                <a:latin typeface="Arial" panose="020B0604020202020204" pitchFamily="34" charset="0"/>
                <a:ea typeface="ＭＳ Ｐゴシック" charset="0"/>
                <a:cs typeface="Arial" panose="020B0604020202020204" pitchFamily="34" charset="0"/>
              </a:rPr>
              <a:t>cities</a:t>
            </a:r>
            <a:r>
              <a:rPr lang="nb-NO" sz="1400" dirty="0">
                <a:solidFill>
                  <a:prstClr val="black"/>
                </a:solidFill>
                <a:latin typeface="Arial" panose="020B0604020202020204" pitchFamily="34" charset="0"/>
                <a:ea typeface="ＭＳ Ｐゴシック" charset="0"/>
                <a:cs typeface="Arial" panose="020B0604020202020204" pitchFamily="34" charset="0"/>
              </a:rPr>
              <a:t>: </a:t>
            </a:r>
          </a:p>
          <a:p>
            <a:pPr marL="257175" indent="-257175">
              <a:buFont typeface="Arial" panose="020B0604020202020204" pitchFamily="34" charset="0"/>
              <a:buChar char="•"/>
            </a:pPr>
            <a:r>
              <a:rPr lang="nb-NO" sz="1400" dirty="0">
                <a:solidFill>
                  <a:prstClr val="black"/>
                </a:solidFill>
                <a:latin typeface="Arial" panose="020B0604020202020204" pitchFamily="34" charset="0"/>
                <a:ea typeface="ＭＳ Ｐゴシック" charset="0"/>
                <a:cs typeface="Arial" panose="020B0604020202020204" pitchFamily="34" charset="0"/>
              </a:rPr>
              <a:t>Trondheim, Gjøvik, </a:t>
            </a:r>
            <a:br>
              <a:rPr lang="nb-NO" sz="1400" dirty="0">
                <a:solidFill>
                  <a:prstClr val="black"/>
                </a:solidFill>
                <a:latin typeface="Arial" panose="020B0604020202020204" pitchFamily="34" charset="0"/>
                <a:ea typeface="ＭＳ Ｐゴシック" charset="0"/>
                <a:cs typeface="Arial" panose="020B0604020202020204" pitchFamily="34" charset="0"/>
              </a:rPr>
            </a:br>
            <a:r>
              <a:rPr lang="nb-NO" sz="1400" dirty="0">
                <a:solidFill>
                  <a:prstClr val="black"/>
                </a:solidFill>
                <a:latin typeface="Arial" panose="020B0604020202020204" pitchFamily="34" charset="0"/>
                <a:ea typeface="ＭＳ Ｐゴシック" charset="0"/>
                <a:cs typeface="Arial" panose="020B0604020202020204" pitchFamily="34" charset="0"/>
              </a:rPr>
              <a:t>Ålesund and Levanger</a:t>
            </a:r>
          </a:p>
          <a:p>
            <a:endParaRPr lang="nb-NO" sz="1400" dirty="0">
              <a:solidFill>
                <a:prstClr val="black"/>
              </a:solidFill>
              <a:latin typeface="Arial" panose="020B0604020202020204" pitchFamily="34" charset="0"/>
              <a:ea typeface="ＭＳ Ｐゴシック" charset="0"/>
              <a:cs typeface="Arial" panose="020B0604020202020204" pitchFamily="34" charset="0"/>
            </a:endParaRPr>
          </a:p>
          <a:p>
            <a:pPr marL="257175" indent="-257175">
              <a:buFont typeface="Arial" panose="020B0604020202020204" pitchFamily="34" charset="0"/>
              <a:buChar char="•"/>
            </a:pPr>
            <a:r>
              <a:rPr lang="nb-NO" sz="1400" dirty="0">
                <a:solidFill>
                  <a:prstClr val="black"/>
                </a:solidFill>
                <a:latin typeface="Arial" panose="020B0604020202020204" pitchFamily="34" charset="0"/>
                <a:ea typeface="ＭＳ Ｐゴシック" charset="0"/>
                <a:cs typeface="Arial" panose="020B0604020202020204" pitchFamily="34" charset="0"/>
              </a:rPr>
              <a:t>830 mill. </a:t>
            </a:r>
            <a:r>
              <a:rPr lang="nb-NO" sz="1400" dirty="0" err="1">
                <a:solidFill>
                  <a:prstClr val="black"/>
                </a:solidFill>
                <a:latin typeface="Arial" panose="020B0604020202020204" pitchFamily="34" charset="0"/>
                <a:ea typeface="ＭＳ Ｐゴシック" charset="0"/>
                <a:cs typeface="Arial" panose="020B0604020202020204" pitchFamily="34" charset="0"/>
              </a:rPr>
              <a:t>funding</a:t>
            </a:r>
            <a:r>
              <a:rPr lang="nb-NO" sz="1400" dirty="0">
                <a:solidFill>
                  <a:prstClr val="black"/>
                </a:solidFill>
                <a:latin typeface="Arial" panose="020B0604020202020204" pitchFamily="34" charset="0"/>
                <a:ea typeface="ＭＳ Ｐゴシック" charset="0"/>
                <a:cs typeface="Arial" panose="020B0604020202020204" pitchFamily="34" charset="0"/>
              </a:rPr>
              <a:t> </a:t>
            </a:r>
          </a:p>
          <a:p>
            <a:pPr marL="257175" indent="-257175">
              <a:buFont typeface="Arial" panose="020B0604020202020204" pitchFamily="34" charset="0"/>
              <a:buChar char="•"/>
            </a:pPr>
            <a:r>
              <a:rPr lang="nb-NO" sz="1400" dirty="0">
                <a:solidFill>
                  <a:prstClr val="black"/>
                </a:solidFill>
                <a:latin typeface="Arial" panose="020B0604020202020204" pitchFamily="34" charset="0"/>
                <a:ea typeface="ＭＳ Ｐゴシック" charset="0"/>
                <a:cs typeface="Arial" panose="020B0604020202020204" pitchFamily="34" charset="0"/>
              </a:rPr>
              <a:t>570 mill. </a:t>
            </a:r>
            <a:r>
              <a:rPr lang="nb-NO" sz="1400" dirty="0" err="1">
                <a:solidFill>
                  <a:prstClr val="black"/>
                </a:solidFill>
                <a:latin typeface="Arial" panose="020B0604020202020204" pitchFamily="34" charset="0"/>
                <a:ea typeface="ＭＳ Ｐゴシック" charset="0"/>
                <a:cs typeface="Arial" panose="020B0604020202020204" pitchFamily="34" charset="0"/>
              </a:rPr>
              <a:t>external</a:t>
            </a:r>
            <a:r>
              <a:rPr lang="nb-NO" sz="1400" dirty="0">
                <a:solidFill>
                  <a:prstClr val="black"/>
                </a:solidFill>
                <a:latin typeface="Arial" panose="020B0604020202020204" pitchFamily="34" charset="0"/>
                <a:ea typeface="ＭＳ Ｐゴシック" charset="0"/>
                <a:cs typeface="Arial" panose="020B0604020202020204" pitchFamily="34" charset="0"/>
              </a:rPr>
              <a:t> </a:t>
            </a:r>
            <a:r>
              <a:rPr lang="nb-NO" sz="1400" dirty="0" err="1">
                <a:solidFill>
                  <a:prstClr val="black"/>
                </a:solidFill>
                <a:latin typeface="Arial" panose="020B0604020202020204" pitchFamily="34" charset="0"/>
                <a:ea typeface="ＭＳ Ｐゴシック" charset="0"/>
                <a:cs typeface="Arial" panose="020B0604020202020204" pitchFamily="34" charset="0"/>
              </a:rPr>
              <a:t>funding</a:t>
            </a:r>
            <a:endParaRPr lang="nb-NO" sz="1400" dirty="0">
              <a:solidFill>
                <a:prstClr val="black"/>
              </a:solidFill>
              <a:latin typeface="Arial" panose="020B0604020202020204" pitchFamily="34" charset="0"/>
              <a:ea typeface="ＭＳ Ｐゴシック" charset="0"/>
              <a:cs typeface="Arial" panose="020B0604020202020204" pitchFamily="34" charset="0"/>
            </a:endParaRPr>
          </a:p>
          <a:p>
            <a:endParaRPr lang="nb-NO" sz="1400" dirty="0">
              <a:latin typeface="Arial" panose="020B0604020202020204" pitchFamily="34" charset="0"/>
              <a:ea typeface="ＭＳ Ｐゴシック" charset="0"/>
              <a:cs typeface="Arial" panose="020B0604020202020204" pitchFamily="34" charset="0"/>
            </a:endParaRPr>
          </a:p>
          <a:p>
            <a:r>
              <a:rPr lang="nb-NO" sz="900" dirty="0">
                <a:latin typeface="Arial" panose="020B0604020202020204" pitchFamily="34" charset="0"/>
                <a:ea typeface="ＭＳ Ｐゴシック" charset="0"/>
                <a:cs typeface="Arial" panose="020B0604020202020204" pitchFamily="34" charset="0"/>
              </a:rPr>
              <a:t>(pr 2023)</a:t>
            </a:r>
          </a:p>
          <a:p>
            <a:r>
              <a:rPr lang="nb-NO" sz="1400" dirty="0">
                <a:solidFill>
                  <a:prstClr val="black"/>
                </a:solidFill>
                <a:latin typeface="Arial" panose="020B0604020202020204" pitchFamily="34" charset="0"/>
                <a:ea typeface="ＭＳ Ｐゴシック" charset="0"/>
                <a:cs typeface="Arial" panose="020B0604020202020204" pitchFamily="34" charset="0"/>
              </a:rPr>
              <a:t> </a:t>
            </a:r>
          </a:p>
        </p:txBody>
      </p:sp>
      <p:pic>
        <p:nvPicPr>
          <p:cNvPr id="7" name="Picture 6" descr="A picture containing person, indoor, group, hospital room&#10;&#10;Description automatically generated">
            <a:extLst>
              <a:ext uri="{FF2B5EF4-FFF2-40B4-BE49-F238E27FC236}">
                <a16:creationId xmlns:a16="http://schemas.microsoft.com/office/drawing/2014/main" id="{7ACCE2A0-72AA-4192-9433-15B9DF335ECE}"/>
              </a:ext>
            </a:extLst>
          </p:cNvPr>
          <p:cNvPicPr>
            <a:picLocks noChangeAspect="1"/>
          </p:cNvPicPr>
          <p:nvPr/>
        </p:nvPicPr>
        <p:blipFill>
          <a:blip r:embed="rId3"/>
          <a:stretch>
            <a:fillRect/>
          </a:stretch>
        </p:blipFill>
        <p:spPr>
          <a:xfrm>
            <a:off x="3048000" y="652462"/>
            <a:ext cx="6096000" cy="4067175"/>
          </a:xfrm>
          <a:prstGeom prst="rect">
            <a:avLst/>
          </a:prstGeom>
        </p:spPr>
      </p:pic>
    </p:spTree>
    <p:extLst>
      <p:ext uri="{BB962C8B-B14F-4D97-AF65-F5344CB8AC3E}">
        <p14:creationId xmlns:p14="http://schemas.microsoft.com/office/powerpoint/2010/main" val="79331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11"/>
          <p:cNvCxnSpPr/>
          <p:nvPr/>
        </p:nvCxnSpPr>
        <p:spPr>
          <a:xfrm>
            <a:off x="1384773" y="3765419"/>
            <a:ext cx="279430" cy="0"/>
          </a:xfrm>
          <a:prstGeom prst="line">
            <a:avLst/>
          </a:prstGeom>
          <a:noFill/>
          <a:ln w="25400" cap="flat" cmpd="sng" algn="ctr">
            <a:solidFill>
              <a:srgbClr val="92D050"/>
            </a:solidFill>
            <a:prstDash val="sysDash"/>
          </a:ln>
          <a:effectLst>
            <a:outerShdw blurRad="40000" dist="20000" dir="5400000" rotWithShape="0">
              <a:srgbClr val="000000">
                <a:alpha val="38000"/>
              </a:srgbClr>
            </a:outerShdw>
          </a:effectLst>
        </p:spPr>
      </p:cxnSp>
      <p:sp>
        <p:nvSpPr>
          <p:cNvPr id="3" name="Rektangel 52"/>
          <p:cNvSpPr/>
          <p:nvPr/>
        </p:nvSpPr>
        <p:spPr>
          <a:xfrm>
            <a:off x="1637685" y="3429000"/>
            <a:ext cx="785349" cy="640433"/>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342892">
              <a:defRPr/>
            </a:pPr>
            <a:r>
              <a:rPr lang="en-US" sz="675" b="1" dirty="0">
                <a:solidFill>
                  <a:schemeClr val="tx1"/>
                </a:solidFill>
                <a:latin typeface="Arial" panose="020B0604020202020204" pitchFamily="34" charset="0"/>
                <a:cs typeface="Arial" panose="020B0604020202020204" pitchFamily="34" charset="0"/>
              </a:rPr>
              <a:t>Department of Health Sciences in </a:t>
            </a:r>
            <a:r>
              <a:rPr lang="en-US" sz="675" b="1" dirty="0" err="1">
                <a:solidFill>
                  <a:schemeClr val="tx1"/>
                </a:solidFill>
                <a:latin typeface="Arial" panose="020B0604020202020204" pitchFamily="34" charset="0"/>
                <a:cs typeface="Arial" panose="020B0604020202020204" pitchFamily="34" charset="0"/>
              </a:rPr>
              <a:t>Gjøvik</a:t>
            </a:r>
            <a:endParaRPr lang="nb-NO" sz="675" b="1" dirty="0">
              <a:solidFill>
                <a:schemeClr val="tx1"/>
              </a:solidFill>
              <a:latin typeface="Arial" panose="020B0604020202020204" pitchFamily="34" charset="0"/>
              <a:cs typeface="Arial" panose="020B0604020202020204" pitchFamily="34" charset="0"/>
            </a:endParaRPr>
          </a:p>
        </p:txBody>
      </p:sp>
      <p:cxnSp>
        <p:nvCxnSpPr>
          <p:cNvPr id="4" name="Rett linje 266"/>
          <p:cNvCxnSpPr/>
          <p:nvPr/>
        </p:nvCxnSpPr>
        <p:spPr>
          <a:xfrm>
            <a:off x="4410408"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5" name="Rett linje 266"/>
          <p:cNvCxnSpPr/>
          <p:nvPr/>
        </p:nvCxnSpPr>
        <p:spPr>
          <a:xfrm>
            <a:off x="2953791"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 name="Rett linje 266"/>
          <p:cNvCxnSpPr/>
          <p:nvPr/>
        </p:nvCxnSpPr>
        <p:spPr>
          <a:xfrm>
            <a:off x="2140708" y="4016452"/>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 name="Rett linje 266"/>
          <p:cNvCxnSpPr/>
          <p:nvPr/>
        </p:nvCxnSpPr>
        <p:spPr>
          <a:xfrm>
            <a:off x="3692233" y="4043206"/>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8" name="Rett linje 266"/>
          <p:cNvCxnSpPr/>
          <p:nvPr/>
        </p:nvCxnSpPr>
        <p:spPr>
          <a:xfrm>
            <a:off x="5140016"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9" name="Rett linje 266"/>
          <p:cNvCxnSpPr/>
          <p:nvPr/>
        </p:nvCxnSpPr>
        <p:spPr>
          <a:xfrm>
            <a:off x="5859141"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10" name="Rett linje 266"/>
          <p:cNvCxnSpPr/>
          <p:nvPr/>
        </p:nvCxnSpPr>
        <p:spPr>
          <a:xfrm>
            <a:off x="6568694"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11" name="Rett linje 266"/>
          <p:cNvCxnSpPr/>
          <p:nvPr/>
        </p:nvCxnSpPr>
        <p:spPr>
          <a:xfrm>
            <a:off x="7323519" y="4040749"/>
            <a:ext cx="0" cy="20716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12" name="Straight Connector 11"/>
          <p:cNvCxnSpPr>
            <a:stCxn id="22" idx="3"/>
          </p:cNvCxnSpPr>
          <p:nvPr/>
        </p:nvCxnSpPr>
        <p:spPr>
          <a:xfrm>
            <a:off x="3456082" y="1669119"/>
            <a:ext cx="1286930" cy="0"/>
          </a:xfrm>
          <a:prstGeom prst="line">
            <a:avLst/>
          </a:prstGeom>
          <a:noFill/>
          <a:ln w="25400" cap="flat" cmpd="sng" algn="ctr">
            <a:solidFill>
              <a:srgbClr val="FFC000"/>
            </a:solidFill>
            <a:prstDash val="sysDash"/>
          </a:ln>
          <a:effectLst>
            <a:outerShdw blurRad="40000" dist="20000" dir="5400000" rotWithShape="0">
              <a:srgbClr val="000000">
                <a:alpha val="38000"/>
              </a:srgbClr>
            </a:outerShdw>
          </a:effectLst>
        </p:spPr>
      </p:cxnSp>
      <p:cxnSp>
        <p:nvCxnSpPr>
          <p:cNvPr id="13" name="Rett linje 31"/>
          <p:cNvCxnSpPr/>
          <p:nvPr/>
        </p:nvCxnSpPr>
        <p:spPr>
          <a:xfrm flipH="1">
            <a:off x="4730296" y="2783342"/>
            <a:ext cx="873014" cy="0"/>
          </a:xfrm>
          <a:prstGeom prst="line">
            <a:avLst/>
          </a:prstGeom>
          <a:noFill/>
          <a:ln w="25400" cap="flat" cmpd="sng" algn="ctr">
            <a:solidFill>
              <a:schemeClr val="accent1">
                <a:lumMod val="60000"/>
                <a:lumOff val="40000"/>
              </a:schemeClr>
            </a:solidFill>
            <a:prstDash val="solid"/>
          </a:ln>
          <a:effectLst>
            <a:outerShdw blurRad="40000" dist="20000" dir="5400000" rotWithShape="0">
              <a:srgbClr val="000000">
                <a:alpha val="38000"/>
              </a:srgbClr>
            </a:outerShdw>
          </a:effectLst>
        </p:spPr>
      </p:cxnSp>
      <p:cxnSp>
        <p:nvCxnSpPr>
          <p:cNvPr id="14" name="Rett linje 31"/>
          <p:cNvCxnSpPr>
            <a:stCxn id="19" idx="2"/>
          </p:cNvCxnSpPr>
          <p:nvPr/>
        </p:nvCxnSpPr>
        <p:spPr>
          <a:xfrm>
            <a:off x="4720418" y="1281749"/>
            <a:ext cx="22594" cy="206439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15" name="TekstSylinder 61"/>
          <p:cNvSpPr txBox="1"/>
          <p:nvPr/>
        </p:nvSpPr>
        <p:spPr>
          <a:xfrm>
            <a:off x="4079142" y="1888199"/>
            <a:ext cx="1302306" cy="369332"/>
          </a:xfrm>
          <a:prstGeom prst="rect">
            <a:avLst/>
          </a:prstGeom>
          <a:solidFill>
            <a:srgbClr val="2D2DB9">
              <a:lumMod val="20000"/>
              <a:lumOff val="80000"/>
            </a:srgbClr>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nb-NO" sz="900" b="1" dirty="0">
                <a:solidFill>
                  <a:prstClr val="black"/>
                </a:solidFill>
                <a:latin typeface="Arial" panose="020B0604020202020204" pitchFamily="34" charset="0"/>
                <a:cs typeface="Arial" panose="020B0604020202020204" pitchFamily="34" charset="0"/>
              </a:rPr>
              <a:t>Dean </a:t>
            </a:r>
          </a:p>
          <a:p>
            <a:pPr algn="ctr" defTabSz="342892">
              <a:defRPr/>
            </a:pPr>
            <a:r>
              <a:rPr lang="nb-NO" sz="900" b="1" dirty="0">
                <a:solidFill>
                  <a:prstClr val="black"/>
                </a:solidFill>
                <a:latin typeface="Arial" panose="020B0604020202020204" pitchFamily="34" charset="0"/>
                <a:cs typeface="Arial" panose="020B0604020202020204" pitchFamily="34" charset="0"/>
              </a:rPr>
              <a:t>Vice Deans</a:t>
            </a:r>
          </a:p>
        </p:txBody>
      </p:sp>
      <p:sp>
        <p:nvSpPr>
          <p:cNvPr id="17" name="Rektangel 54"/>
          <p:cNvSpPr/>
          <p:nvPr/>
        </p:nvSpPr>
        <p:spPr>
          <a:xfrm>
            <a:off x="5613191" y="2489645"/>
            <a:ext cx="2128855" cy="587393"/>
          </a:xfrm>
          <a:prstGeom prst="rect">
            <a:avLst/>
          </a:prstGeom>
          <a:solidFill>
            <a:schemeClr val="accent1">
              <a:lumMod val="60000"/>
              <a:lumOff val="40000"/>
            </a:schemeClr>
          </a:solidFill>
          <a:ln w="9525" cap="flat" cmpd="sng" algn="ctr">
            <a:solidFill>
              <a:schemeClr val="accent1">
                <a:lumMod val="60000"/>
                <a:lumOff val="40000"/>
              </a:schemeClr>
            </a:solid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342892">
              <a:defRPr/>
            </a:pPr>
            <a:endParaRPr lang="nb-NO" sz="675" b="1">
              <a:solidFill>
                <a:prstClr val="white"/>
              </a:solidFill>
              <a:cs typeface="Arial" panose="020B0604020202020204" pitchFamily="34" charset="0"/>
            </a:endParaRPr>
          </a:p>
        </p:txBody>
      </p:sp>
      <p:sp>
        <p:nvSpPr>
          <p:cNvPr id="19" name="TextBox 18"/>
          <p:cNvSpPr txBox="1"/>
          <p:nvPr/>
        </p:nvSpPr>
        <p:spPr>
          <a:xfrm>
            <a:off x="4051603" y="994590"/>
            <a:ext cx="1382818" cy="253916"/>
          </a:xfrm>
          <a:prstGeom prst="rect">
            <a:avLst/>
          </a:prstGeom>
          <a:solidFill>
            <a:srgbClr val="F79646">
              <a:lumMod val="75000"/>
            </a:srgbClr>
          </a:solidFill>
        </p:spPr>
        <p:txBody>
          <a:bodyPr wrap="square" rtlCol="0">
            <a:spAutoFit/>
          </a:bodyPr>
          <a:lstStyle/>
          <a:p>
            <a:pPr algn="ctr"/>
            <a:r>
              <a:rPr lang="nb-NO" sz="1050" b="1" kern="0" dirty="0" err="1">
                <a:solidFill>
                  <a:srgbClr val="FFFFFF">
                    <a:lumMod val="95000"/>
                  </a:srgbClr>
                </a:solidFill>
                <a:latin typeface="Arial"/>
              </a:rPr>
              <a:t>Rector</a:t>
            </a:r>
            <a:endParaRPr lang="nb-NO" sz="1050" b="1" kern="0" dirty="0">
              <a:solidFill>
                <a:srgbClr val="FFFFFF">
                  <a:lumMod val="95000"/>
                </a:srgbClr>
              </a:solidFill>
              <a:latin typeface="Arial"/>
            </a:endParaRPr>
          </a:p>
        </p:txBody>
      </p:sp>
      <p:sp>
        <p:nvSpPr>
          <p:cNvPr id="21" name="TextBox 20"/>
          <p:cNvSpPr txBox="1"/>
          <p:nvPr/>
        </p:nvSpPr>
        <p:spPr>
          <a:xfrm>
            <a:off x="5949896" y="2666126"/>
            <a:ext cx="1426994" cy="246221"/>
          </a:xfrm>
          <a:prstGeom prst="rect">
            <a:avLst/>
          </a:prstGeom>
          <a:noFill/>
        </p:spPr>
        <p:txBody>
          <a:bodyPr wrap="none" rtlCol="0">
            <a:spAutoFit/>
          </a:bodyPr>
          <a:lstStyle/>
          <a:p>
            <a:pPr defTabSz="342900"/>
            <a:r>
              <a:rPr lang="nb-NO" sz="1000" kern="0" dirty="0" err="1">
                <a:solidFill>
                  <a:prstClr val="black"/>
                </a:solidFill>
                <a:latin typeface="Arial" panose="020B0604020202020204" pitchFamily="34" charset="0"/>
                <a:cs typeface="Arial" panose="020B0604020202020204" pitchFamily="34" charset="0"/>
              </a:rPr>
              <a:t>Faculty</a:t>
            </a:r>
            <a:r>
              <a:rPr lang="nb-NO" sz="1000" kern="0" dirty="0">
                <a:solidFill>
                  <a:prstClr val="black"/>
                </a:solidFill>
                <a:latin typeface="Arial" panose="020B0604020202020204" pitchFamily="34" charset="0"/>
                <a:cs typeface="Arial" panose="020B0604020202020204" pitchFamily="34" charset="0"/>
              </a:rPr>
              <a:t> </a:t>
            </a:r>
            <a:r>
              <a:rPr lang="nb-NO" sz="1000" kern="0" dirty="0" err="1">
                <a:solidFill>
                  <a:prstClr val="black"/>
                </a:solidFill>
                <a:latin typeface="Arial" panose="020B0604020202020204" pitchFamily="34" charset="0"/>
                <a:cs typeface="Arial" panose="020B0604020202020204" pitchFamily="34" charset="0"/>
              </a:rPr>
              <a:t>administration</a:t>
            </a:r>
            <a:endParaRPr lang="nb-NO" sz="1000" kern="0" dirty="0">
              <a:solidFill>
                <a:prstClr val="black"/>
              </a:solidFill>
              <a:latin typeface="Calibri"/>
            </a:endParaRPr>
          </a:p>
        </p:txBody>
      </p:sp>
      <p:sp>
        <p:nvSpPr>
          <p:cNvPr id="22" name="TekstSylinder 61"/>
          <p:cNvSpPr txBox="1"/>
          <p:nvPr/>
        </p:nvSpPr>
        <p:spPr>
          <a:xfrm>
            <a:off x="2543240" y="1565244"/>
            <a:ext cx="1108724" cy="369332"/>
          </a:xfrm>
          <a:prstGeom prst="rect">
            <a:avLst/>
          </a:prstGeom>
          <a:solidFill>
            <a:srgbClr val="FFC000"/>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nb-NO" sz="900" b="1" dirty="0">
                <a:solidFill>
                  <a:prstClr val="black"/>
                </a:solidFill>
                <a:latin typeface="Arial" panose="020B0604020202020204" pitchFamily="34" charset="0"/>
                <a:cs typeface="Arial" panose="020B0604020202020204" pitchFamily="34" charset="0"/>
              </a:rPr>
              <a:t>The </a:t>
            </a:r>
            <a:r>
              <a:rPr lang="nb-NO" sz="900" b="1" dirty="0" err="1">
                <a:solidFill>
                  <a:prstClr val="black"/>
                </a:solidFill>
                <a:latin typeface="Arial" panose="020B0604020202020204" pitchFamily="34" charset="0"/>
                <a:cs typeface="Arial" panose="020B0604020202020204" pitchFamily="34" charset="0"/>
              </a:rPr>
              <a:t>Faculty</a:t>
            </a:r>
            <a:r>
              <a:rPr lang="nb-NO" sz="900" b="1" dirty="0">
                <a:solidFill>
                  <a:prstClr val="black"/>
                </a:solidFill>
                <a:latin typeface="Arial" panose="020B0604020202020204" pitchFamily="34" charset="0"/>
                <a:cs typeface="Arial" panose="020B0604020202020204" pitchFamily="34" charset="0"/>
              </a:rPr>
              <a:t> Board </a:t>
            </a:r>
          </a:p>
        </p:txBody>
      </p:sp>
      <p:sp>
        <p:nvSpPr>
          <p:cNvPr id="23" name="TextBox 22"/>
          <p:cNvSpPr txBox="1"/>
          <p:nvPr/>
        </p:nvSpPr>
        <p:spPr>
          <a:xfrm>
            <a:off x="1969704" y="4219411"/>
            <a:ext cx="5574855" cy="253916"/>
          </a:xfrm>
          <a:prstGeom prst="rect">
            <a:avLst/>
          </a:prstGeom>
          <a:solidFill>
            <a:schemeClr val="accent5">
              <a:lumMod val="75000"/>
            </a:schemeClr>
          </a:solidFill>
        </p:spPr>
        <p:txBody>
          <a:bodyPr wrap="square" rtlCol="0">
            <a:spAutoFit/>
          </a:bodyPr>
          <a:lstStyle/>
          <a:p>
            <a:pPr algn="ctr"/>
            <a:r>
              <a:rPr lang="nb-NO" sz="1050" b="1" dirty="0">
                <a:solidFill>
                  <a:schemeClr val="bg1">
                    <a:lumMod val="95000"/>
                  </a:schemeClr>
                </a:solidFill>
                <a:latin typeface="Calibri" panose="020F0502020204030204" pitchFamily="34" charset="0"/>
              </a:rPr>
              <a:t>F a g e n h e t e r</a:t>
            </a:r>
          </a:p>
        </p:txBody>
      </p:sp>
      <p:cxnSp>
        <p:nvCxnSpPr>
          <p:cNvPr id="24" name="Rett linje 93"/>
          <p:cNvCxnSpPr/>
          <p:nvPr/>
        </p:nvCxnSpPr>
        <p:spPr>
          <a:xfrm flipV="1">
            <a:off x="2229814" y="3340882"/>
            <a:ext cx="5086097" cy="525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25" name="Rett linje 95"/>
          <p:cNvCxnSpPr/>
          <p:nvPr/>
        </p:nvCxnSpPr>
        <p:spPr>
          <a:xfrm>
            <a:off x="2231509" y="3340882"/>
            <a:ext cx="0" cy="18386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26" name="Rett linje 100"/>
          <p:cNvCxnSpPr>
            <a:endCxn id="36" idx="0"/>
          </p:cNvCxnSpPr>
          <p:nvPr/>
        </p:nvCxnSpPr>
        <p:spPr>
          <a:xfrm flipH="1">
            <a:off x="6558277" y="3353711"/>
            <a:ext cx="119" cy="17515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28" name="Rett linje 266"/>
          <p:cNvCxnSpPr>
            <a:endCxn id="47" idx="0"/>
          </p:cNvCxnSpPr>
          <p:nvPr/>
        </p:nvCxnSpPr>
        <p:spPr>
          <a:xfrm>
            <a:off x="2967773" y="3353711"/>
            <a:ext cx="0" cy="172293"/>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29" name="Rett linje 267"/>
          <p:cNvCxnSpPr>
            <a:endCxn id="44" idx="0"/>
          </p:cNvCxnSpPr>
          <p:nvPr/>
        </p:nvCxnSpPr>
        <p:spPr>
          <a:xfrm>
            <a:off x="3692233" y="3346138"/>
            <a:ext cx="0" cy="179867"/>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0" name="Rett linje 282"/>
          <p:cNvCxnSpPr>
            <a:endCxn id="38" idx="0"/>
          </p:cNvCxnSpPr>
          <p:nvPr/>
        </p:nvCxnSpPr>
        <p:spPr>
          <a:xfrm flipH="1">
            <a:off x="5848842" y="3346139"/>
            <a:ext cx="1" cy="17986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1" name="Rett linje 283"/>
          <p:cNvCxnSpPr>
            <a:endCxn id="51" idx="0"/>
          </p:cNvCxnSpPr>
          <p:nvPr/>
        </p:nvCxnSpPr>
        <p:spPr>
          <a:xfrm>
            <a:off x="7317605" y="3340882"/>
            <a:ext cx="0" cy="17774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2" name="Rett linje 267"/>
          <p:cNvCxnSpPr>
            <a:endCxn id="53" idx="0"/>
          </p:cNvCxnSpPr>
          <p:nvPr/>
        </p:nvCxnSpPr>
        <p:spPr>
          <a:xfrm>
            <a:off x="4410408" y="3348727"/>
            <a:ext cx="1020" cy="18828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33" name="Rett linje 267"/>
          <p:cNvCxnSpPr/>
          <p:nvPr/>
        </p:nvCxnSpPr>
        <p:spPr>
          <a:xfrm>
            <a:off x="5155274" y="3345827"/>
            <a:ext cx="1020" cy="188285"/>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nvGrpSpPr>
          <p:cNvPr id="34" name="Gruppe 71"/>
          <p:cNvGrpSpPr/>
          <p:nvPr/>
        </p:nvGrpSpPr>
        <p:grpSpPr>
          <a:xfrm>
            <a:off x="6219158" y="3485530"/>
            <a:ext cx="813459" cy="662115"/>
            <a:chOff x="8037393" y="2343480"/>
            <a:chExt cx="1084611" cy="882820"/>
          </a:xfrm>
        </p:grpSpPr>
        <p:sp>
          <p:nvSpPr>
            <p:cNvPr id="35" name="Rektangel 54"/>
            <p:cNvSpPr/>
            <p:nvPr/>
          </p:nvSpPr>
          <p:spPr>
            <a:xfrm>
              <a:off x="8189561" y="2343480"/>
              <a:ext cx="72376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36" name="TekstSylinder 75"/>
            <p:cNvSpPr txBox="1"/>
            <p:nvPr/>
          </p:nvSpPr>
          <p:spPr>
            <a:xfrm>
              <a:off x="8037393" y="2406588"/>
              <a:ext cx="1084611" cy="819712"/>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r>
                <a:rPr lang="en-US" sz="680" b="1" dirty="0">
                  <a:latin typeface="Arial" panose="020B0604020202020204" pitchFamily="34" charset="0"/>
                  <a:cs typeface="Arial" panose="020B0604020202020204" pitchFamily="34" charset="0"/>
                </a:rPr>
                <a:t>Department of </a:t>
              </a:r>
              <a:r>
                <a:rPr lang="en-US" sz="680" b="1" dirty="0" err="1">
                  <a:latin typeface="Arial" panose="020B0604020202020204" pitchFamily="34" charset="0"/>
                  <a:cs typeface="Arial" panose="020B0604020202020204" pitchFamily="34" charset="0"/>
                </a:rPr>
                <a:t>Neuromedicine</a:t>
              </a:r>
              <a:r>
                <a:rPr lang="en-US" sz="680" b="1" dirty="0">
                  <a:latin typeface="Arial" panose="020B0604020202020204" pitchFamily="34" charset="0"/>
                  <a:cs typeface="Arial" panose="020B0604020202020204" pitchFamily="34" charset="0"/>
                </a:rPr>
                <a:t> and Movement Science</a:t>
              </a:r>
            </a:p>
            <a:p>
              <a:pPr algn="ctr" defTabSz="342892">
                <a:defRPr/>
              </a:pPr>
              <a:endParaRPr lang="nb-NO" sz="675" b="1" dirty="0">
                <a:latin typeface="Arial" panose="020B0604020202020204" pitchFamily="34" charset="0"/>
                <a:cs typeface="Arial" panose="020B0604020202020204" pitchFamily="34" charset="0"/>
              </a:endParaRPr>
            </a:p>
          </p:txBody>
        </p:sp>
      </p:grpSp>
      <p:grpSp>
        <p:nvGrpSpPr>
          <p:cNvPr id="37" name="Gruppe 175"/>
          <p:cNvGrpSpPr/>
          <p:nvPr/>
        </p:nvGrpSpPr>
        <p:grpSpPr>
          <a:xfrm>
            <a:off x="5507777" y="3526007"/>
            <a:ext cx="682951" cy="532421"/>
            <a:chOff x="5994453" y="2143807"/>
            <a:chExt cx="910601" cy="709895"/>
          </a:xfrm>
        </p:grpSpPr>
        <p:sp>
          <p:nvSpPr>
            <p:cNvPr id="38" name="Rektangel 55"/>
            <p:cNvSpPr/>
            <p:nvPr/>
          </p:nvSpPr>
          <p:spPr>
            <a:xfrm>
              <a:off x="6121830" y="2143807"/>
              <a:ext cx="65475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39" name="TekstSylinder 76"/>
            <p:cNvSpPr txBox="1"/>
            <p:nvPr/>
          </p:nvSpPr>
          <p:spPr>
            <a:xfrm>
              <a:off x="5994453" y="2208938"/>
              <a:ext cx="910601" cy="26161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endParaRPr lang="nb-NO" sz="675" b="1" dirty="0">
                <a:solidFill>
                  <a:prstClr val="black"/>
                </a:solidFill>
                <a:latin typeface="Calibri"/>
                <a:cs typeface="Arial" panose="020B0604020202020204" pitchFamily="34" charset="0"/>
              </a:endParaRPr>
            </a:p>
          </p:txBody>
        </p:sp>
      </p:grpSp>
      <p:grpSp>
        <p:nvGrpSpPr>
          <p:cNvPr id="40" name="Gruppe 174"/>
          <p:cNvGrpSpPr/>
          <p:nvPr/>
        </p:nvGrpSpPr>
        <p:grpSpPr>
          <a:xfrm>
            <a:off x="4818176" y="3526007"/>
            <a:ext cx="706654" cy="541149"/>
            <a:chOff x="4920375" y="2143807"/>
            <a:chExt cx="741187" cy="721533"/>
          </a:xfrm>
        </p:grpSpPr>
        <p:sp>
          <p:nvSpPr>
            <p:cNvPr id="41" name="Rektangel 56"/>
            <p:cNvSpPr/>
            <p:nvPr/>
          </p:nvSpPr>
          <p:spPr>
            <a:xfrm>
              <a:off x="5006806" y="2143807"/>
              <a:ext cx="65475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42" name="TekstSylinder 77"/>
            <p:cNvSpPr txBox="1"/>
            <p:nvPr/>
          </p:nvSpPr>
          <p:spPr>
            <a:xfrm>
              <a:off x="4920375" y="2188232"/>
              <a:ext cx="741187" cy="677108"/>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r>
                <a:rPr lang="en-US" sz="675" b="1" dirty="0">
                  <a:solidFill>
                    <a:prstClr val="black"/>
                  </a:solidFill>
                  <a:latin typeface="Arial" panose="020B0604020202020204" pitchFamily="34" charset="0"/>
                  <a:cs typeface="Arial" panose="020B0604020202020204" pitchFamily="34" charset="0"/>
                </a:rPr>
                <a:t>Department of Public Health and Nursing</a:t>
              </a:r>
              <a:endParaRPr lang="nb-NO" sz="675" b="1" dirty="0">
                <a:solidFill>
                  <a:prstClr val="black"/>
                </a:solidFill>
                <a:latin typeface="Arial" panose="020B0604020202020204" pitchFamily="34" charset="0"/>
                <a:cs typeface="Arial" panose="020B0604020202020204" pitchFamily="34" charset="0"/>
              </a:endParaRPr>
            </a:p>
          </p:txBody>
        </p:sp>
      </p:grpSp>
      <p:grpSp>
        <p:nvGrpSpPr>
          <p:cNvPr id="43" name="Gruppe 181"/>
          <p:cNvGrpSpPr/>
          <p:nvPr/>
        </p:nvGrpSpPr>
        <p:grpSpPr>
          <a:xfrm>
            <a:off x="3410853" y="3517688"/>
            <a:ext cx="750692" cy="532421"/>
            <a:chOff x="3176873" y="2143807"/>
            <a:chExt cx="793435" cy="709895"/>
          </a:xfrm>
        </p:grpSpPr>
        <p:sp>
          <p:nvSpPr>
            <p:cNvPr id="44" name="Rektangel 51"/>
            <p:cNvSpPr/>
            <p:nvPr/>
          </p:nvSpPr>
          <p:spPr>
            <a:xfrm>
              <a:off x="3246212" y="2143807"/>
              <a:ext cx="65475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45" name="TekstSylinder 78"/>
            <p:cNvSpPr txBox="1"/>
            <p:nvPr/>
          </p:nvSpPr>
          <p:spPr>
            <a:xfrm>
              <a:off x="3176873" y="2168206"/>
              <a:ext cx="793435" cy="261611"/>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endParaRPr lang="nb-NO" sz="675" b="1" dirty="0">
                <a:solidFill>
                  <a:prstClr val="black"/>
                </a:solidFill>
                <a:latin typeface="Arial" panose="020B0604020202020204" pitchFamily="34" charset="0"/>
                <a:cs typeface="Arial" panose="020B0604020202020204" pitchFamily="34" charset="0"/>
              </a:endParaRPr>
            </a:p>
          </p:txBody>
        </p:sp>
      </p:grpSp>
      <p:grpSp>
        <p:nvGrpSpPr>
          <p:cNvPr id="46" name="Gruppe 193"/>
          <p:cNvGrpSpPr/>
          <p:nvPr/>
        </p:nvGrpSpPr>
        <p:grpSpPr>
          <a:xfrm>
            <a:off x="2540948" y="3523657"/>
            <a:ext cx="839194" cy="519548"/>
            <a:chOff x="2679616" y="2168107"/>
            <a:chExt cx="1054458" cy="709895"/>
          </a:xfrm>
        </p:grpSpPr>
        <p:sp>
          <p:nvSpPr>
            <p:cNvPr id="47" name="Rektangel 178"/>
            <p:cNvSpPr/>
            <p:nvPr/>
          </p:nvSpPr>
          <p:spPr>
            <a:xfrm>
              <a:off x="2860500" y="2168107"/>
              <a:ext cx="65475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dirty="0">
                <a:solidFill>
                  <a:prstClr val="white"/>
                </a:solidFill>
                <a:cs typeface="Arial" panose="020B0604020202020204" pitchFamily="34" charset="0"/>
              </a:endParaRPr>
            </a:p>
          </p:txBody>
        </p:sp>
        <p:sp>
          <p:nvSpPr>
            <p:cNvPr id="48" name="TekstSylinder 179"/>
            <p:cNvSpPr txBox="1"/>
            <p:nvPr/>
          </p:nvSpPr>
          <p:spPr>
            <a:xfrm>
              <a:off x="2679616" y="2168107"/>
              <a:ext cx="1054458" cy="693885"/>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r>
                <a:rPr lang="en-US" sz="675" b="1" dirty="0">
                  <a:solidFill>
                    <a:prstClr val="black"/>
                  </a:solidFill>
                  <a:latin typeface="Arial" panose="020B0604020202020204" pitchFamily="34" charset="0"/>
                  <a:cs typeface="Arial" panose="020B0604020202020204" pitchFamily="34" charset="0"/>
                </a:rPr>
                <a:t>Department for Health Sciences in </a:t>
              </a:r>
              <a:r>
                <a:rPr lang="en-US" sz="675" b="1" dirty="0" err="1">
                  <a:solidFill>
                    <a:prstClr val="black"/>
                  </a:solidFill>
                  <a:latin typeface="Arial" panose="020B0604020202020204" pitchFamily="34" charset="0"/>
                  <a:cs typeface="Arial" panose="020B0604020202020204" pitchFamily="34" charset="0"/>
                </a:rPr>
                <a:t>Ålesund</a:t>
              </a:r>
              <a:endParaRPr lang="nb-NO" sz="675" b="1" dirty="0">
                <a:solidFill>
                  <a:prstClr val="black"/>
                </a:solidFill>
                <a:latin typeface="Arial" panose="020B0604020202020204" pitchFamily="34" charset="0"/>
                <a:cs typeface="Arial" panose="020B0604020202020204" pitchFamily="34" charset="0"/>
              </a:endParaRPr>
            </a:p>
          </p:txBody>
        </p:sp>
      </p:grpSp>
      <p:grpSp>
        <p:nvGrpSpPr>
          <p:cNvPr id="49" name="Gruppe 71"/>
          <p:cNvGrpSpPr/>
          <p:nvPr/>
        </p:nvGrpSpPr>
        <p:grpSpPr>
          <a:xfrm>
            <a:off x="6986313" y="3516566"/>
            <a:ext cx="909786" cy="532421"/>
            <a:chOff x="8125092" y="2343480"/>
            <a:chExt cx="1213047" cy="709895"/>
          </a:xfrm>
        </p:grpSpPr>
        <p:sp>
          <p:nvSpPr>
            <p:cNvPr id="50" name="Rektangel 54"/>
            <p:cNvSpPr/>
            <p:nvPr/>
          </p:nvSpPr>
          <p:spPr>
            <a:xfrm>
              <a:off x="8189561" y="2343480"/>
              <a:ext cx="72376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51" name="TekstSylinder 75"/>
            <p:cNvSpPr txBox="1"/>
            <p:nvPr/>
          </p:nvSpPr>
          <p:spPr>
            <a:xfrm>
              <a:off x="8125092" y="2346225"/>
              <a:ext cx="1213047" cy="677109"/>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r>
                <a:rPr lang="en-US" sz="675" b="1" dirty="0">
                  <a:solidFill>
                    <a:prstClr val="black"/>
                  </a:solidFill>
                  <a:latin typeface="Arial" panose="020B0604020202020204" pitchFamily="34" charset="0"/>
                  <a:cs typeface="Arial" panose="020B0604020202020204" pitchFamily="34" charset="0"/>
                </a:rPr>
                <a:t>Department of Clinical and Molecular Medicine</a:t>
              </a:r>
              <a:endParaRPr lang="nb-NO" sz="675" b="1" dirty="0">
                <a:solidFill>
                  <a:prstClr val="black"/>
                </a:solidFill>
                <a:latin typeface="Arial" panose="020B0604020202020204" pitchFamily="34" charset="0"/>
                <a:cs typeface="Arial" panose="020B0604020202020204" pitchFamily="34" charset="0"/>
              </a:endParaRPr>
            </a:p>
          </p:txBody>
        </p:sp>
      </p:grpSp>
      <p:grpSp>
        <p:nvGrpSpPr>
          <p:cNvPr id="52" name="Gruppe 181"/>
          <p:cNvGrpSpPr/>
          <p:nvPr/>
        </p:nvGrpSpPr>
        <p:grpSpPr>
          <a:xfrm>
            <a:off x="4112870" y="3537012"/>
            <a:ext cx="670473" cy="532421"/>
            <a:chOff x="3175514" y="2143807"/>
            <a:chExt cx="893963" cy="709895"/>
          </a:xfrm>
        </p:grpSpPr>
        <p:sp>
          <p:nvSpPr>
            <p:cNvPr id="53" name="Rektangel 51"/>
            <p:cNvSpPr/>
            <p:nvPr/>
          </p:nvSpPr>
          <p:spPr>
            <a:xfrm>
              <a:off x="3246212" y="2143807"/>
              <a:ext cx="654756" cy="709895"/>
            </a:xfrm>
            <a:prstGeom prst="rect">
              <a:avLst/>
            </a:prstGeom>
            <a:solidFill>
              <a:srgbClr val="000000">
                <a:lumMod val="20000"/>
                <a:lumOff val="80000"/>
                <a:alpha val="32000"/>
              </a:srgb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42892">
                <a:defRPr/>
              </a:pPr>
              <a:endParaRPr lang="nb-NO" sz="675" b="1">
                <a:solidFill>
                  <a:prstClr val="white"/>
                </a:solidFill>
                <a:cs typeface="Arial" panose="020B0604020202020204" pitchFamily="34" charset="0"/>
              </a:endParaRPr>
            </a:p>
          </p:txBody>
        </p:sp>
        <p:sp>
          <p:nvSpPr>
            <p:cNvPr id="54" name="TekstSylinder 78"/>
            <p:cNvSpPr txBox="1"/>
            <p:nvPr/>
          </p:nvSpPr>
          <p:spPr>
            <a:xfrm>
              <a:off x="3175514" y="2147324"/>
              <a:ext cx="893963" cy="53861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892">
                <a:defRPr/>
              </a:pPr>
              <a:r>
                <a:rPr lang="nb-NO" sz="675" b="1" dirty="0">
                  <a:solidFill>
                    <a:prstClr val="black"/>
                  </a:solidFill>
                  <a:latin typeface="Arial" panose="020B0604020202020204" pitchFamily="34" charset="0"/>
                  <a:cs typeface="Arial" panose="020B0604020202020204" pitchFamily="34" charset="0"/>
                </a:rPr>
                <a:t>Department </a:t>
              </a:r>
              <a:r>
                <a:rPr lang="nb-NO" sz="675" b="1" dirty="0" err="1">
                  <a:solidFill>
                    <a:prstClr val="black"/>
                  </a:solidFill>
                  <a:latin typeface="Arial" panose="020B0604020202020204" pitchFamily="34" charset="0"/>
                  <a:cs typeface="Arial" panose="020B0604020202020204" pitchFamily="34" charset="0"/>
                </a:rPr>
                <a:t>of</a:t>
              </a:r>
              <a:r>
                <a:rPr lang="nb-NO" sz="675" b="1" dirty="0">
                  <a:solidFill>
                    <a:prstClr val="black"/>
                  </a:solidFill>
                  <a:latin typeface="Arial" panose="020B0604020202020204" pitchFamily="34" charset="0"/>
                  <a:cs typeface="Arial" panose="020B0604020202020204" pitchFamily="34" charset="0"/>
                </a:rPr>
                <a:t> Mental Health</a:t>
              </a:r>
            </a:p>
          </p:txBody>
        </p:sp>
      </p:grpSp>
      <p:sp>
        <p:nvSpPr>
          <p:cNvPr id="55" name="Title 1"/>
          <p:cNvSpPr txBox="1">
            <a:spLocks/>
          </p:cNvSpPr>
          <p:nvPr/>
        </p:nvSpPr>
        <p:spPr bwMode="auto">
          <a:xfrm>
            <a:off x="329641" y="187908"/>
            <a:ext cx="756645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nb-NO" sz="2800" kern="0" dirty="0" err="1">
                <a:latin typeface="Arial" panose="020B0604020202020204" pitchFamily="34" charset="0"/>
                <a:cs typeface="Arial" panose="020B0604020202020204" pitchFamily="34" charset="0"/>
              </a:rPr>
              <a:t>Organisation</a:t>
            </a:r>
            <a:r>
              <a:rPr lang="nb-NO" sz="2800" kern="0" dirty="0">
                <a:latin typeface="Arial" panose="020B0604020202020204" pitchFamily="34" charset="0"/>
                <a:cs typeface="Arial" panose="020B0604020202020204" pitchFamily="34" charset="0"/>
              </a:rPr>
              <a:t> </a:t>
            </a:r>
            <a:br>
              <a:rPr lang="nb-NO" sz="2800" kern="0" dirty="0">
                <a:latin typeface="Arial" panose="020B0604020202020204" pitchFamily="34" charset="0"/>
                <a:cs typeface="Arial" panose="020B0604020202020204" pitchFamily="34" charset="0"/>
              </a:rPr>
            </a:br>
            <a:endParaRPr lang="nb-NO" sz="1800" kern="0" dirty="0">
              <a:latin typeface="Arial" panose="020B0604020202020204" pitchFamily="34" charset="0"/>
              <a:cs typeface="Arial" panose="020B0604020202020204" pitchFamily="34" charset="0"/>
            </a:endParaRPr>
          </a:p>
        </p:txBody>
      </p:sp>
      <p:sp>
        <p:nvSpPr>
          <p:cNvPr id="57" name="TekstSylinder 61"/>
          <p:cNvSpPr txBox="1"/>
          <p:nvPr/>
        </p:nvSpPr>
        <p:spPr>
          <a:xfrm>
            <a:off x="276049" y="3676797"/>
            <a:ext cx="1108724" cy="230832"/>
          </a:xfrm>
          <a:prstGeom prst="rect">
            <a:avLst/>
          </a:prstGeom>
          <a:solidFill>
            <a:srgbClr val="92D050"/>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892">
              <a:defRPr/>
            </a:pPr>
            <a:r>
              <a:rPr lang="nb-NO" sz="900" b="1" dirty="0">
                <a:solidFill>
                  <a:prstClr val="black"/>
                </a:solidFill>
                <a:latin typeface="Arial" panose="020B0604020202020204" pitchFamily="34" charset="0"/>
                <a:cs typeface="Arial" panose="020B0604020202020204" pitchFamily="34" charset="0"/>
              </a:rPr>
              <a:t>Departments </a:t>
            </a:r>
          </a:p>
        </p:txBody>
      </p:sp>
      <p:sp>
        <p:nvSpPr>
          <p:cNvPr id="60" name="Rectangle 59"/>
          <p:cNvSpPr/>
          <p:nvPr/>
        </p:nvSpPr>
        <p:spPr>
          <a:xfrm>
            <a:off x="3351246" y="3544894"/>
            <a:ext cx="768260" cy="406265"/>
          </a:xfrm>
          <a:prstGeom prst="rect">
            <a:avLst/>
          </a:prstGeom>
        </p:spPr>
        <p:txBody>
          <a:bodyPr wrap="square">
            <a:spAutoFit/>
          </a:bodyPr>
          <a:lstStyle/>
          <a:p>
            <a:r>
              <a:rPr lang="nb-NO" sz="680" b="1" dirty="0">
                <a:latin typeface="Arial" panose="020B0604020202020204" pitchFamily="34" charset="0"/>
                <a:cs typeface="Arial" panose="020B0604020202020204" pitchFamily="34" charset="0"/>
              </a:rPr>
              <a:t>Kavli </a:t>
            </a:r>
            <a:r>
              <a:rPr lang="nb-NO" sz="680" b="1" dirty="0" err="1">
                <a:latin typeface="Arial" panose="020B0604020202020204" pitchFamily="34" charset="0"/>
                <a:cs typeface="Arial" panose="020B0604020202020204" pitchFamily="34" charset="0"/>
              </a:rPr>
              <a:t>Institute</a:t>
            </a:r>
            <a:r>
              <a:rPr lang="nb-NO" sz="680" b="1" dirty="0">
                <a:latin typeface="Arial" panose="020B0604020202020204" pitchFamily="34" charset="0"/>
                <a:cs typeface="Arial" panose="020B0604020202020204" pitchFamily="34" charset="0"/>
              </a:rPr>
              <a:t> for Systems </a:t>
            </a:r>
            <a:r>
              <a:rPr lang="nb-NO" sz="680" b="1" dirty="0" err="1">
                <a:latin typeface="Arial" panose="020B0604020202020204" pitchFamily="34" charset="0"/>
                <a:cs typeface="Arial" panose="020B0604020202020204" pitchFamily="34" charset="0"/>
              </a:rPr>
              <a:t>Neuroscience</a:t>
            </a:r>
            <a:endParaRPr lang="nb-NO" sz="680" b="1" dirty="0">
              <a:latin typeface="Arial" panose="020B0604020202020204" pitchFamily="34" charset="0"/>
              <a:cs typeface="Arial" panose="020B0604020202020204" pitchFamily="34" charset="0"/>
            </a:endParaRPr>
          </a:p>
        </p:txBody>
      </p:sp>
      <p:sp>
        <p:nvSpPr>
          <p:cNvPr id="62" name="Rectangle 61"/>
          <p:cNvSpPr/>
          <p:nvPr/>
        </p:nvSpPr>
        <p:spPr>
          <a:xfrm>
            <a:off x="5434421" y="3562286"/>
            <a:ext cx="948908" cy="406265"/>
          </a:xfrm>
          <a:prstGeom prst="rect">
            <a:avLst/>
          </a:prstGeom>
        </p:spPr>
        <p:txBody>
          <a:bodyPr wrap="square">
            <a:spAutoFit/>
          </a:bodyPr>
          <a:lstStyle/>
          <a:p>
            <a:r>
              <a:rPr lang="en-US" sz="680" b="1" dirty="0">
                <a:solidFill>
                  <a:srgbClr val="333333"/>
                </a:solidFill>
                <a:latin typeface="Arial" panose="020B0604020202020204" pitchFamily="34" charset="0"/>
                <a:cs typeface="Arial" panose="020B0604020202020204" pitchFamily="34" charset="0"/>
              </a:rPr>
              <a:t>Department </a:t>
            </a:r>
            <a:br>
              <a:rPr lang="en-US" sz="680" b="1" dirty="0">
                <a:solidFill>
                  <a:srgbClr val="333333"/>
                </a:solidFill>
                <a:latin typeface="Arial" panose="020B0604020202020204" pitchFamily="34" charset="0"/>
                <a:cs typeface="Arial" panose="020B0604020202020204" pitchFamily="34" charset="0"/>
              </a:rPr>
            </a:br>
            <a:r>
              <a:rPr lang="en-US" sz="680" b="1" dirty="0">
                <a:solidFill>
                  <a:srgbClr val="333333"/>
                </a:solidFill>
                <a:latin typeface="Arial" panose="020B0604020202020204" pitchFamily="34" charset="0"/>
                <a:cs typeface="Arial" panose="020B0604020202020204" pitchFamily="34" charset="0"/>
              </a:rPr>
              <a:t>of circulation and medical imaging</a:t>
            </a:r>
            <a:endParaRPr lang="en-US" sz="680" b="1"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707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60340" y="1371622"/>
            <a:ext cx="4904616" cy="322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0" indent="0" algn="ctr" rtl="0" eaLnBrk="0" fontAlgn="base" hangingPunct="0">
              <a:spcBef>
                <a:spcPct val="20000"/>
              </a:spcBef>
              <a:spcAft>
                <a:spcPct val="0"/>
              </a:spcAft>
              <a:buNone/>
              <a:defRPr sz="20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a:solidFill>
                  <a:schemeClr val="tx1"/>
                </a:solidFill>
                <a:latin typeface="+mn-lt"/>
                <a:ea typeface="ＭＳ Ｐゴシック" charset="0"/>
              </a:defRPr>
            </a:lvl2pPr>
            <a:lvl3pPr marL="914400" indent="0" algn="ctr" rtl="0" eaLnBrk="0" fontAlgn="base" hangingPunct="0">
              <a:spcBef>
                <a:spcPct val="20000"/>
              </a:spcBef>
              <a:spcAft>
                <a:spcPct val="0"/>
              </a:spcAft>
              <a:buNone/>
              <a:defRPr sz="16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16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16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algn="l">
              <a:defRPr/>
            </a:pPr>
            <a:r>
              <a:rPr lang="nb-NO" altLang="nb-NO" sz="1400" kern="0" dirty="0">
                <a:solidFill>
                  <a:srgbClr val="000000"/>
                </a:solidFill>
                <a:latin typeface="Arial" panose="020B0604020202020204" pitchFamily="34" charset="0"/>
                <a:cs typeface="Arial" panose="020B0604020202020204" pitchFamily="34" charset="0"/>
              </a:rPr>
              <a:t>Our </a:t>
            </a:r>
            <a:r>
              <a:rPr lang="nb-NO" altLang="nb-NO" sz="1400" kern="0" dirty="0" err="1">
                <a:solidFill>
                  <a:srgbClr val="000000"/>
                </a:solidFill>
                <a:latin typeface="Arial" panose="020B0604020202020204" pitchFamily="34" charset="0"/>
                <a:cs typeface="Arial" panose="020B0604020202020204" pitchFamily="34" charset="0"/>
              </a:rPr>
              <a:t>programmes</a:t>
            </a:r>
            <a:r>
              <a:rPr lang="nb-NO" altLang="nb-NO" sz="1400" kern="0" dirty="0">
                <a:solidFill>
                  <a:srgbClr val="000000"/>
                </a:solidFill>
                <a:latin typeface="Arial" panose="020B0604020202020204" pitchFamily="34" charset="0"/>
                <a:cs typeface="Arial" panose="020B0604020202020204" pitchFamily="34" charset="0"/>
              </a:rPr>
              <a:t> </a:t>
            </a:r>
            <a:r>
              <a:rPr lang="nb-NO" altLang="nb-NO" sz="1400" kern="0" dirty="0" err="1">
                <a:solidFill>
                  <a:srgbClr val="000000"/>
                </a:solidFill>
                <a:latin typeface="Arial" panose="020B0604020202020204" pitchFamily="34" charset="0"/>
                <a:cs typeface="Arial" panose="020B0604020202020204" pitchFamily="34" charset="0"/>
              </a:rPr>
              <a:t>of</a:t>
            </a:r>
            <a:r>
              <a:rPr lang="nb-NO" altLang="nb-NO" sz="1400" kern="0" dirty="0">
                <a:solidFill>
                  <a:srgbClr val="000000"/>
                </a:solidFill>
                <a:latin typeface="Arial" panose="020B0604020202020204" pitchFamily="34" charset="0"/>
                <a:cs typeface="Arial" panose="020B0604020202020204" pitchFamily="34" charset="0"/>
              </a:rPr>
              <a:t> </a:t>
            </a:r>
            <a:r>
              <a:rPr lang="nb-NO" altLang="nb-NO" sz="1400" kern="0" dirty="0" err="1">
                <a:solidFill>
                  <a:srgbClr val="000000"/>
                </a:solidFill>
                <a:latin typeface="Arial" panose="020B0604020202020204" pitchFamily="34" charset="0"/>
                <a:cs typeface="Arial" panose="020B0604020202020204" pitchFamily="34" charset="0"/>
              </a:rPr>
              <a:t>study</a:t>
            </a:r>
            <a:r>
              <a:rPr lang="nb-NO" altLang="nb-NO" sz="1400" kern="0" dirty="0">
                <a:solidFill>
                  <a:srgbClr val="000000"/>
                </a:solidFill>
                <a:latin typeface="Arial" panose="020B0604020202020204" pitchFamily="34" charset="0"/>
                <a:cs typeface="Arial" panose="020B0604020202020204" pitchFamily="34" charset="0"/>
              </a:rPr>
              <a:t> are research-</a:t>
            </a:r>
            <a:r>
              <a:rPr lang="nb-NO" altLang="nb-NO" sz="1400" kern="0" dirty="0" err="1">
                <a:solidFill>
                  <a:srgbClr val="000000"/>
                </a:solidFill>
                <a:latin typeface="Arial" panose="020B0604020202020204" pitchFamily="34" charset="0"/>
                <a:cs typeface="Arial" panose="020B0604020202020204" pitchFamily="34" charset="0"/>
              </a:rPr>
              <a:t>based</a:t>
            </a:r>
            <a:r>
              <a:rPr lang="nb-NO" altLang="nb-NO" sz="1400" kern="0" dirty="0">
                <a:solidFill>
                  <a:srgbClr val="000000"/>
                </a:solidFill>
                <a:latin typeface="Arial" panose="020B0604020202020204" pitchFamily="34" charset="0"/>
                <a:cs typeface="Arial" panose="020B0604020202020204" pitchFamily="34" charset="0"/>
              </a:rPr>
              <a:t> and</a:t>
            </a:r>
            <a:br>
              <a:rPr lang="nb-NO" altLang="nb-NO" sz="1400" kern="0" dirty="0">
                <a:solidFill>
                  <a:srgbClr val="000000"/>
                </a:solidFill>
                <a:latin typeface="Arial" panose="020B0604020202020204" pitchFamily="34" charset="0"/>
                <a:cs typeface="Arial" panose="020B0604020202020204" pitchFamily="34" charset="0"/>
              </a:rPr>
            </a:br>
            <a:r>
              <a:rPr lang="nb-NO" altLang="nb-NO" sz="1400" kern="0" dirty="0" err="1">
                <a:solidFill>
                  <a:srgbClr val="000000"/>
                </a:solidFill>
                <a:latin typeface="Arial" panose="020B0604020202020204" pitchFamily="34" charset="0"/>
                <a:cs typeface="Arial" panose="020B0604020202020204" pitchFamily="34" charset="0"/>
              </a:rPr>
              <a:t>socially</a:t>
            </a:r>
            <a:r>
              <a:rPr lang="nb-NO" altLang="nb-NO" sz="1400" kern="0" dirty="0">
                <a:solidFill>
                  <a:srgbClr val="000000"/>
                </a:solidFill>
                <a:latin typeface="Arial" panose="020B0604020202020204" pitchFamily="34" charset="0"/>
                <a:cs typeface="Arial" panose="020B0604020202020204" pitchFamily="34" charset="0"/>
              </a:rPr>
              <a:t> relevant.</a:t>
            </a:r>
          </a:p>
          <a:p>
            <a:pPr algn="l">
              <a:defRPr/>
            </a:pPr>
            <a:endParaRPr lang="nb-NO" altLang="nb-NO" sz="1400" kern="0" dirty="0">
              <a:solidFill>
                <a:srgbClr val="000000"/>
              </a:solidFill>
              <a:latin typeface="Arial" panose="020B0604020202020204" pitchFamily="34" charset="0"/>
              <a:cs typeface="Arial" panose="020B0604020202020204" pitchFamily="34" charset="0"/>
            </a:endParaRPr>
          </a:p>
          <a:p>
            <a:pPr algn="l">
              <a:defRPr/>
            </a:pPr>
            <a:r>
              <a:rPr lang="nb-NO" altLang="nb-NO" sz="1400" kern="0" dirty="0" err="1">
                <a:solidFill>
                  <a:srgbClr val="000000"/>
                </a:solidFill>
                <a:latin typeface="Arial" panose="020B0604020202020204" pitchFamily="34" charset="0"/>
                <a:cs typeface="Arial" panose="020B0604020202020204" pitchFamily="34" charset="0"/>
              </a:rPr>
              <a:t>We</a:t>
            </a:r>
            <a:r>
              <a:rPr lang="nb-NO" altLang="nb-NO" sz="1400" kern="0" dirty="0">
                <a:solidFill>
                  <a:srgbClr val="000000"/>
                </a:solidFill>
                <a:latin typeface="Arial" panose="020B0604020202020204" pitchFamily="34" charset="0"/>
                <a:cs typeface="Arial" panose="020B0604020202020204" pitchFamily="34" charset="0"/>
              </a:rPr>
              <a:t> </a:t>
            </a:r>
            <a:r>
              <a:rPr lang="nb-NO" altLang="nb-NO" sz="1400" kern="0" dirty="0" err="1">
                <a:solidFill>
                  <a:srgbClr val="000000"/>
                </a:solidFill>
                <a:latin typeface="Arial" panose="020B0604020202020204" pitchFamily="34" charset="0"/>
                <a:cs typeface="Arial" panose="020B0604020202020204" pitchFamily="34" charset="0"/>
              </a:rPr>
              <a:t>work</a:t>
            </a:r>
            <a:r>
              <a:rPr lang="nb-NO" altLang="nb-NO" sz="1400" kern="0" dirty="0">
                <a:solidFill>
                  <a:srgbClr val="000000"/>
                </a:solidFill>
                <a:latin typeface="Arial" panose="020B0604020202020204" pitchFamily="34" charset="0"/>
                <a:cs typeface="Arial" panose="020B0604020202020204" pitchFamily="34" charset="0"/>
              </a:rPr>
              <a:t> </a:t>
            </a:r>
            <a:r>
              <a:rPr lang="nb-NO" altLang="nb-NO" sz="1400" kern="0" dirty="0" err="1">
                <a:solidFill>
                  <a:srgbClr val="000000"/>
                </a:solidFill>
                <a:latin typeface="Arial" panose="020B0604020202020204" pitchFamily="34" charset="0"/>
                <a:cs typeface="Arial" panose="020B0604020202020204" pitchFamily="34" charset="0"/>
              </a:rPr>
              <a:t>close</a:t>
            </a:r>
            <a:r>
              <a:rPr lang="nb-NO" altLang="nb-NO" sz="1400" kern="0" dirty="0">
                <a:solidFill>
                  <a:srgbClr val="000000"/>
                </a:solidFill>
                <a:latin typeface="Arial" panose="020B0604020202020204" pitchFamily="34" charset="0"/>
                <a:cs typeface="Arial" panose="020B0604020202020204" pitchFamily="34" charset="0"/>
              </a:rPr>
              <a:t> </a:t>
            </a:r>
            <a:r>
              <a:rPr lang="nb-NO" altLang="nb-NO" sz="1400" kern="0" dirty="0" err="1">
                <a:solidFill>
                  <a:srgbClr val="000000"/>
                </a:solidFill>
                <a:latin typeface="Arial" panose="020B0604020202020204" pitchFamily="34" charset="0"/>
                <a:cs typeface="Arial" panose="020B0604020202020204" pitchFamily="34" charset="0"/>
              </a:rPr>
              <a:t>with</a:t>
            </a:r>
            <a:r>
              <a:rPr lang="nb-NO" altLang="nb-NO" sz="1400" kern="0" dirty="0">
                <a:solidFill>
                  <a:srgbClr val="000000"/>
                </a:solidFill>
                <a:latin typeface="Arial" panose="020B0604020202020204" pitchFamily="34" charset="0"/>
                <a:cs typeface="Arial" panose="020B0604020202020204" pitchFamily="34" charset="0"/>
              </a:rPr>
              <a:t>:</a:t>
            </a:r>
          </a:p>
          <a:p>
            <a:pPr marL="128588" indent="-128588" algn="l">
              <a:buFont typeface="Arial" panose="020B0604020202020204" pitchFamily="34" charset="0"/>
              <a:buChar char="•"/>
              <a:defRPr/>
            </a:pPr>
            <a:endParaRPr lang="nb-NO" altLang="nb-NO" sz="600" kern="0" dirty="0">
              <a:solidFill>
                <a:srgbClr val="000000"/>
              </a:solidFill>
              <a:latin typeface="Arial" panose="020B0604020202020204" pitchFamily="34" charset="0"/>
              <a:cs typeface="Arial" panose="020B0604020202020204" pitchFamily="34" charset="0"/>
            </a:endParaRPr>
          </a:p>
          <a:p>
            <a:pPr marL="557213" lvl="1" indent="-214313" algn="l">
              <a:buFont typeface="Arial" panose="020B0604020202020204" pitchFamily="34" charset="0"/>
              <a:buChar char="•"/>
              <a:defRPr/>
            </a:pPr>
            <a:r>
              <a:rPr lang="nb-NO" altLang="nb-NO" sz="1200" kern="0" dirty="0" err="1">
                <a:solidFill>
                  <a:srgbClr val="000000"/>
                </a:solidFill>
                <a:latin typeface="Arial" panose="020B0604020202020204" pitchFamily="34" charset="0"/>
                <a:cs typeface="Arial" panose="020B0604020202020204" pitchFamily="34" charset="0"/>
              </a:rPr>
              <a:t>Specialist</a:t>
            </a:r>
            <a:r>
              <a:rPr lang="nb-NO" altLang="nb-NO" sz="1200" kern="0" dirty="0">
                <a:solidFill>
                  <a:srgbClr val="000000"/>
                </a:solidFill>
                <a:latin typeface="Arial" panose="020B0604020202020204" pitchFamily="34" charset="0"/>
                <a:cs typeface="Arial" panose="020B0604020202020204" pitchFamily="34" charset="0"/>
              </a:rPr>
              <a:t> health services, regional health </a:t>
            </a:r>
            <a:r>
              <a:rPr lang="nb-NO" altLang="nb-NO" sz="1200" kern="0" dirty="0" err="1">
                <a:solidFill>
                  <a:srgbClr val="000000"/>
                </a:solidFill>
                <a:latin typeface="Arial" panose="020B0604020202020204" pitchFamily="34" charset="0"/>
                <a:cs typeface="Arial" panose="020B0604020202020204" pitchFamily="34" charset="0"/>
              </a:rPr>
              <a:t>authorities</a:t>
            </a:r>
            <a:r>
              <a:rPr lang="nb-NO" altLang="nb-NO" sz="1200" kern="0" dirty="0">
                <a:solidFill>
                  <a:srgbClr val="000000"/>
                </a:solidFill>
                <a:latin typeface="Arial" panose="020B0604020202020204" pitchFamily="34" charset="0"/>
                <a:cs typeface="Arial" panose="020B0604020202020204" pitchFamily="34" charset="0"/>
              </a:rPr>
              <a:t> </a:t>
            </a:r>
          </a:p>
          <a:p>
            <a:pPr marL="557213" lvl="1" indent="-214313" algn="l">
              <a:buFont typeface="Arial" panose="020B0604020202020204" pitchFamily="34" charset="0"/>
              <a:buChar char="•"/>
              <a:defRPr/>
            </a:pPr>
            <a:r>
              <a:rPr lang="en-US" altLang="nb-NO" sz="1200" kern="0" dirty="0">
                <a:solidFill>
                  <a:srgbClr val="000000"/>
                </a:solidFill>
                <a:latin typeface="Arial" panose="020B0604020202020204" pitchFamily="34" charset="0"/>
                <a:cs typeface="Arial" panose="020B0604020202020204" pitchFamily="34" charset="0"/>
              </a:rPr>
              <a:t>St. Olavs hospital, Trondheim University Hospital</a:t>
            </a:r>
          </a:p>
          <a:p>
            <a:pPr marL="557213" lvl="1" indent="-214313" algn="l">
              <a:buFont typeface="Arial" panose="020B0604020202020204" pitchFamily="34" charset="0"/>
              <a:buChar char="•"/>
              <a:defRPr/>
            </a:pPr>
            <a:r>
              <a:rPr lang="en-US" altLang="nb-NO" sz="1200" kern="0" dirty="0">
                <a:solidFill>
                  <a:srgbClr val="000000"/>
                </a:solidFill>
                <a:latin typeface="Arial" panose="020B0604020202020204" pitchFamily="34" charset="0"/>
                <a:cs typeface="Arial" panose="020B0604020202020204" pitchFamily="34" charset="0"/>
              </a:rPr>
              <a:t>Central Norway Regional Health Authority</a:t>
            </a:r>
          </a:p>
          <a:p>
            <a:pPr marL="557213" lvl="1" indent="-214313" algn="l">
              <a:buFont typeface="Arial" panose="020B0604020202020204" pitchFamily="34" charset="0"/>
              <a:buChar char="•"/>
              <a:defRPr/>
            </a:pPr>
            <a:r>
              <a:rPr lang="en-US" altLang="nb-NO" sz="1200" kern="0" dirty="0">
                <a:solidFill>
                  <a:srgbClr val="000000"/>
                </a:solidFill>
                <a:latin typeface="Arial" panose="020B0604020202020204" pitchFamily="34" charset="0"/>
                <a:cs typeface="Arial" panose="020B0604020202020204" pitchFamily="34" charset="0"/>
              </a:rPr>
              <a:t>Municipal health and care services</a:t>
            </a:r>
          </a:p>
          <a:p>
            <a:pPr marL="557213" lvl="1" indent="-214313" algn="l">
              <a:buFont typeface="Arial" panose="020B0604020202020204" pitchFamily="34" charset="0"/>
              <a:buChar char="•"/>
              <a:defRPr/>
            </a:pPr>
            <a:r>
              <a:rPr lang="en-US" altLang="nb-NO" sz="1200" kern="0" dirty="0">
                <a:solidFill>
                  <a:srgbClr val="000000"/>
                </a:solidFill>
                <a:latin typeface="Arial" panose="020B0604020202020204" pitchFamily="34" charset="0"/>
                <a:cs typeface="Arial" panose="020B0604020202020204" pitchFamily="34" charset="0"/>
              </a:rPr>
              <a:t>Trondheim University </a:t>
            </a:r>
            <a:r>
              <a:rPr lang="en-US" altLang="nb-NO" sz="1200" kern="0" dirty="0" err="1">
                <a:solidFill>
                  <a:srgbClr val="000000"/>
                </a:solidFill>
                <a:latin typeface="Arial" panose="020B0604020202020204" pitchFamily="34" charset="0"/>
                <a:cs typeface="Arial" panose="020B0604020202020204" pitchFamily="34" charset="0"/>
              </a:rPr>
              <a:t>Muncipality</a:t>
            </a:r>
            <a:endParaRPr lang="nb-NO" altLang="nb-NO" sz="1200" kern="0" dirty="0">
              <a:solidFill>
                <a:srgbClr val="000000"/>
              </a:solidFill>
              <a:latin typeface="Arial" panose="020B0604020202020204" pitchFamily="34" charset="0"/>
              <a:cs typeface="Arial" panose="020B0604020202020204" pitchFamily="34" charset="0"/>
            </a:endParaRPr>
          </a:p>
          <a:p>
            <a:pPr marL="557213" lvl="1" indent="-214313" algn="l">
              <a:buFont typeface="Arial" panose="020B0604020202020204" pitchFamily="34" charset="0"/>
              <a:buChar char="•"/>
              <a:defRPr/>
            </a:pPr>
            <a:r>
              <a:rPr lang="nb-NO" altLang="nb-NO" sz="1200" kern="0" dirty="0">
                <a:solidFill>
                  <a:srgbClr val="000000"/>
                </a:solidFill>
                <a:latin typeface="Arial" panose="020B0604020202020204" pitchFamily="34" charset="0"/>
                <a:cs typeface="Arial" panose="020B0604020202020204" pitchFamily="34" charset="0"/>
              </a:rPr>
              <a:t>SINTEF</a:t>
            </a:r>
          </a:p>
        </p:txBody>
      </p:sp>
      <p:sp>
        <p:nvSpPr>
          <p:cNvPr id="4" name="Title 1"/>
          <p:cNvSpPr txBox="1">
            <a:spLocks/>
          </p:cNvSpPr>
          <p:nvPr/>
        </p:nvSpPr>
        <p:spPr bwMode="auto">
          <a:xfrm>
            <a:off x="460340" y="672091"/>
            <a:ext cx="654450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nb-NO" sz="2800" kern="0" dirty="0">
                <a:solidFill>
                  <a:srgbClr val="000000"/>
                </a:solidFill>
                <a:latin typeface="Arial" panose="020B0604020202020204" pitchFamily="34" charset="0"/>
                <a:cs typeface="Arial" panose="020B0604020202020204" pitchFamily="34" charset="0"/>
              </a:rPr>
              <a:t>Studies</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910" y="1414484"/>
            <a:ext cx="5038930" cy="3488531"/>
          </a:xfrm>
          <a:prstGeom prst="rect">
            <a:avLst/>
          </a:prstGeom>
        </p:spPr>
      </p:pic>
    </p:spTree>
    <p:extLst>
      <p:ext uri="{BB962C8B-B14F-4D97-AF65-F5344CB8AC3E}">
        <p14:creationId xmlns:p14="http://schemas.microsoft.com/office/powerpoint/2010/main" val="280142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7411" y="1835136"/>
            <a:ext cx="4494648" cy="262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marL="0" indent="0">
              <a:buNone/>
            </a:pPr>
            <a:endParaRPr lang="nb-NO" sz="1500" b="1" kern="0" dirty="0">
              <a:latin typeface="+mj-lt"/>
            </a:endParaRPr>
          </a:p>
          <a:p>
            <a:r>
              <a:rPr lang="nb-NO" sz="1400" kern="0" dirty="0" err="1">
                <a:latin typeface="Arial" panose="020B0604020202020204" pitchFamily="34" charset="0"/>
                <a:cs typeface="Arial" panose="020B0604020202020204" pitchFamily="34" charset="0"/>
              </a:rPr>
              <a:t>Medicine</a:t>
            </a:r>
            <a:r>
              <a:rPr lang="nb-NO" sz="1400" kern="0" dirty="0">
                <a:latin typeface="Arial" panose="020B0604020202020204" pitchFamily="34" charset="0"/>
                <a:cs typeface="Arial" panose="020B0604020202020204" pitchFamily="34" charset="0"/>
              </a:rPr>
              <a:t> 6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(Trondheim/Levanger, Ålesund)</a:t>
            </a:r>
          </a:p>
          <a:p>
            <a:r>
              <a:rPr lang="nb-NO" sz="1400" kern="0" dirty="0" err="1">
                <a:latin typeface="Arial" panose="020B0604020202020204" pitchFamily="34" charset="0"/>
                <a:cs typeface="Arial" panose="020B0604020202020204" pitchFamily="34" charset="0"/>
              </a:rPr>
              <a:t>Audiology</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(Trondheim)</a:t>
            </a:r>
          </a:p>
          <a:p>
            <a:r>
              <a:rPr lang="nb-NO" sz="1400" kern="0" dirty="0">
                <a:latin typeface="Arial" panose="020B0604020202020204" pitchFamily="34" charset="0"/>
                <a:cs typeface="Arial" panose="020B0604020202020204" pitchFamily="34" charset="0"/>
              </a:rPr>
              <a:t>Human </a:t>
            </a:r>
            <a:r>
              <a:rPr lang="nb-NO" sz="1400" kern="0" dirty="0" err="1">
                <a:latin typeface="Arial" panose="020B0604020202020204" pitchFamily="34" charset="0"/>
                <a:cs typeface="Arial" panose="020B0604020202020204" pitchFamily="34" charset="0"/>
              </a:rPr>
              <a:t>Movement</a:t>
            </a:r>
            <a:r>
              <a:rPr lang="nb-NO" sz="1400" kern="0" dirty="0">
                <a:latin typeface="Arial" panose="020B0604020202020204" pitchFamily="34" charset="0"/>
                <a:cs typeface="Arial" panose="020B0604020202020204" pitchFamily="34" charset="0"/>
              </a:rPr>
              <a:t> Science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(Trondheim)</a:t>
            </a:r>
          </a:p>
          <a:p>
            <a:r>
              <a:rPr lang="nb-NO" sz="1400" kern="0" dirty="0" err="1">
                <a:latin typeface="Arial" panose="020B0604020202020204" pitchFamily="34" charset="0"/>
                <a:cs typeface="Arial" panose="020B0604020202020204" pitchFamily="34" charset="0"/>
              </a:rPr>
              <a:t>Occupational</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therapy</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(Gjøvik, Trondheim) </a:t>
            </a:r>
          </a:p>
          <a:p>
            <a:r>
              <a:rPr lang="nb-NO" sz="1400" kern="0" dirty="0" err="1">
                <a:latin typeface="Arial" panose="020B0604020202020204" pitchFamily="34" charset="0"/>
                <a:cs typeface="Arial" panose="020B0604020202020204" pitchFamily="34" charset="0"/>
              </a:rPr>
              <a:t>Physiotherapy</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(Trondheim)</a:t>
            </a:r>
          </a:p>
          <a:p>
            <a:r>
              <a:rPr lang="nb-NO" sz="1400" kern="0" dirty="0" err="1">
                <a:latin typeface="Arial" panose="020B0604020202020204" pitchFamily="34" charset="0"/>
                <a:cs typeface="Arial" panose="020B0604020202020204" pitchFamily="34" charset="0"/>
              </a:rPr>
              <a:t>Radiography</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(Gjøvik, Trondheim)</a:t>
            </a:r>
          </a:p>
          <a:p>
            <a:r>
              <a:rPr lang="nb-NO" sz="1400" kern="0" dirty="0" err="1">
                <a:latin typeface="Arial" panose="020B0604020202020204" pitchFamily="34" charset="0"/>
                <a:cs typeface="Arial" panose="020B0604020202020204" pitchFamily="34" charset="0"/>
              </a:rPr>
              <a:t>Paramedic</a:t>
            </a:r>
            <a:r>
              <a:rPr lang="nb-NO" sz="1400" kern="0" dirty="0">
                <a:latin typeface="Arial" panose="020B0604020202020204" pitchFamily="34" charset="0"/>
                <a:cs typeface="Arial" panose="020B0604020202020204" pitchFamily="34" charset="0"/>
              </a:rPr>
              <a:t> Science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(Gjøvik)</a:t>
            </a:r>
          </a:p>
          <a:p>
            <a:r>
              <a:rPr lang="nb-NO" sz="1400" kern="0" dirty="0" err="1">
                <a:latin typeface="Arial" panose="020B0604020202020204" pitchFamily="34" charset="0"/>
                <a:cs typeface="Arial" panose="020B0604020202020204" pitchFamily="34" charset="0"/>
              </a:rPr>
              <a:t>Nursing</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(Gjøvik, Trondheim, Ålesund)</a:t>
            </a:r>
          </a:p>
          <a:p>
            <a:r>
              <a:rPr lang="nb-NO" sz="1400" kern="0" dirty="0" err="1">
                <a:latin typeface="Arial" panose="020B0604020202020204" pitchFamily="34" charset="0"/>
                <a:cs typeface="Arial" panose="020B0604020202020204" pitchFamily="34" charset="0"/>
              </a:rPr>
              <a:t>Social</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education</a:t>
            </a:r>
            <a:r>
              <a:rPr lang="nb-NO" sz="1400" kern="0" dirty="0">
                <a:latin typeface="Arial" panose="020B0604020202020204" pitchFamily="34" charset="0"/>
                <a:cs typeface="Arial" panose="020B0604020202020204" pitchFamily="34" charset="0"/>
              </a:rPr>
              <a:t> 3 </a:t>
            </a:r>
            <a:r>
              <a:rPr lang="nb-NO" sz="1400" kern="0" dirty="0" err="1">
                <a:latin typeface="Arial" panose="020B0604020202020204" pitchFamily="34" charset="0"/>
                <a:cs typeface="Arial" panose="020B0604020202020204" pitchFamily="34" charset="0"/>
              </a:rPr>
              <a:t>years</a:t>
            </a:r>
            <a:r>
              <a:rPr lang="nb-NO" sz="1400" kern="0" dirty="0">
                <a:latin typeface="Arial" panose="020B0604020202020204" pitchFamily="34" charset="0"/>
                <a:cs typeface="Arial" panose="020B0604020202020204" pitchFamily="34" charset="0"/>
              </a:rPr>
              <a:t> (Trondheim)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077" y="1324989"/>
            <a:ext cx="4793438" cy="3403810"/>
          </a:xfrm>
          <a:prstGeom prst="rect">
            <a:avLst/>
          </a:prstGeom>
        </p:spPr>
      </p:pic>
      <p:sp>
        <p:nvSpPr>
          <p:cNvPr id="6" name="TextBox 5">
            <a:extLst>
              <a:ext uri="{FF2B5EF4-FFF2-40B4-BE49-F238E27FC236}">
                <a16:creationId xmlns:a16="http://schemas.microsoft.com/office/drawing/2014/main" id="{3B175484-E6CE-4F67-8E54-E7890E846F69}"/>
              </a:ext>
            </a:extLst>
          </p:cNvPr>
          <p:cNvSpPr txBox="1"/>
          <p:nvPr/>
        </p:nvSpPr>
        <p:spPr>
          <a:xfrm>
            <a:off x="430618" y="1268451"/>
            <a:ext cx="4731488" cy="584775"/>
          </a:xfrm>
          <a:prstGeom prst="rect">
            <a:avLst/>
          </a:prstGeom>
          <a:noFill/>
        </p:spPr>
        <p:txBody>
          <a:bodyPr wrap="square">
            <a:spAutoFit/>
          </a:bodyPr>
          <a:lstStyle/>
          <a:p>
            <a:r>
              <a:rPr lang="en-US" b="1" dirty="0">
                <a:solidFill>
                  <a:srgbClr val="333333"/>
                </a:solidFill>
                <a:latin typeface="Arial" panose="020B0604020202020204" pitchFamily="34" charset="0"/>
                <a:cs typeface="Arial" panose="020B0604020202020204" pitchFamily="34" charset="0"/>
              </a:rPr>
              <a:t>Study </a:t>
            </a:r>
            <a:r>
              <a:rPr lang="en-US" b="1" dirty="0" err="1">
                <a:solidFill>
                  <a:srgbClr val="333333"/>
                </a:solidFill>
                <a:latin typeface="Arial" panose="020B0604020202020204" pitchFamily="34" charset="0"/>
                <a:cs typeface="Arial" panose="020B0604020202020204" pitchFamily="34" charset="0"/>
              </a:rPr>
              <a:t>programmes</a:t>
            </a:r>
            <a:endParaRPr lang="en-US" b="1" dirty="0">
              <a:solidFill>
                <a:srgbClr val="333333"/>
              </a:solidFill>
              <a:latin typeface="Arial" panose="020B0604020202020204" pitchFamily="34" charset="0"/>
              <a:cs typeface="Arial" panose="020B0604020202020204" pitchFamily="34" charset="0"/>
            </a:endParaRPr>
          </a:p>
          <a:p>
            <a:r>
              <a:rPr lang="en-US" sz="1400" i="0" dirty="0">
                <a:solidFill>
                  <a:srgbClr val="757575"/>
                </a:solidFill>
                <a:effectLst/>
                <a:latin typeface="Open Sans" panose="020B0606030504020204" pitchFamily="34" charset="0"/>
              </a:rPr>
              <a:t>For applicants with a high school degree</a:t>
            </a:r>
            <a:endParaRPr lang="nb-NO" sz="1400" dirty="0"/>
          </a:p>
        </p:txBody>
      </p:sp>
    </p:spTree>
    <p:extLst>
      <p:ext uri="{BB962C8B-B14F-4D97-AF65-F5344CB8AC3E}">
        <p14:creationId xmlns:p14="http://schemas.microsoft.com/office/powerpoint/2010/main" val="33228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20330" y="1127051"/>
            <a:ext cx="7598761" cy="3687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2"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pPr>
              <a:defRPr/>
            </a:pPr>
            <a:r>
              <a:rPr lang="nb-NO" sz="1300" kern="0" dirty="0">
                <a:solidFill>
                  <a:srgbClr val="000000"/>
                </a:solidFill>
                <a:latin typeface="Arial" panose="020B0604020202020204" pitchFamily="34" charset="0"/>
                <a:cs typeface="Arial" panose="020B0604020202020204" pitchFamily="34" charset="0"/>
              </a:rPr>
              <a:t>Advanced </a:t>
            </a:r>
            <a:r>
              <a:rPr lang="nb-NO" sz="1300" kern="0" dirty="0" err="1">
                <a:solidFill>
                  <a:srgbClr val="000000"/>
                </a:solidFill>
                <a:latin typeface="Arial" panose="020B0604020202020204" pitchFamily="34" charset="0"/>
                <a:cs typeface="Arial" panose="020B0604020202020204" pitchFamily="34" charset="0"/>
              </a:rPr>
              <a:t>practice</a:t>
            </a:r>
            <a:r>
              <a:rPr lang="nb-NO" sz="1300" kern="0" dirty="0">
                <a:solidFill>
                  <a:srgbClr val="000000"/>
                </a:solidFill>
                <a:latin typeface="Arial" panose="020B0604020202020204" pitchFamily="34" charset="0"/>
                <a:cs typeface="Arial" panose="020B0604020202020204" pitchFamily="34" charset="0"/>
              </a:rPr>
              <a:t> </a:t>
            </a:r>
            <a:r>
              <a:rPr lang="nb-NO" sz="1300" kern="0" dirty="0" err="1">
                <a:solidFill>
                  <a:srgbClr val="000000"/>
                </a:solidFill>
                <a:latin typeface="Arial" panose="020B0604020202020204" pitchFamily="34" charset="0"/>
                <a:cs typeface="Arial" panose="020B0604020202020204" pitchFamily="34" charset="0"/>
              </a:rPr>
              <a:t>nursing</a:t>
            </a:r>
            <a:r>
              <a:rPr lang="nb-NO" sz="1300" kern="0" dirty="0">
                <a:solidFill>
                  <a:srgbClr val="000000"/>
                </a:solidFill>
                <a:latin typeface="Arial" panose="020B0604020202020204" pitchFamily="34" charset="0"/>
                <a:cs typeface="Arial" panose="020B0604020202020204" pitchFamily="34" charset="0"/>
              </a:rPr>
              <a:t> (Ålesund, Gjøvik)</a:t>
            </a:r>
          </a:p>
          <a:p>
            <a:pPr>
              <a:defRPr/>
            </a:pPr>
            <a:r>
              <a:rPr lang="nb-NO" sz="1300" kern="0" dirty="0" err="1">
                <a:solidFill>
                  <a:srgbClr val="000000"/>
                </a:solidFill>
                <a:latin typeface="Arial" panose="020B0604020202020204" pitchFamily="34" charset="0"/>
                <a:cs typeface="Arial" panose="020B0604020202020204" pitchFamily="34" charset="0"/>
              </a:rPr>
              <a:t>Clinical</a:t>
            </a:r>
            <a:r>
              <a:rPr lang="nb-NO" sz="1300" kern="0" dirty="0">
                <a:solidFill>
                  <a:srgbClr val="000000"/>
                </a:solidFill>
                <a:latin typeface="Arial" panose="020B0604020202020204" pitchFamily="34" charset="0"/>
                <a:cs typeface="Arial" panose="020B0604020202020204" pitchFamily="34" charset="0"/>
              </a:rPr>
              <a:t> Health Science (Trondheim)</a:t>
            </a:r>
          </a:p>
          <a:p>
            <a:pPr>
              <a:defRPr/>
            </a:pPr>
            <a:r>
              <a:rPr lang="nb-NO" sz="1300" kern="0" dirty="0" err="1">
                <a:solidFill>
                  <a:srgbClr val="000000"/>
                </a:solidFill>
                <a:latin typeface="Arial" panose="020B0604020202020204" pitchFamily="34" charset="0"/>
                <a:cs typeface="Arial" panose="020B0604020202020204" pitchFamily="34" charset="0"/>
              </a:rPr>
              <a:t>Clinical</a:t>
            </a:r>
            <a:r>
              <a:rPr lang="nb-NO" sz="1300" kern="0" dirty="0">
                <a:solidFill>
                  <a:srgbClr val="000000"/>
                </a:solidFill>
                <a:latin typeface="Arial" panose="020B0604020202020204" pitchFamily="34" charset="0"/>
                <a:cs typeface="Arial" panose="020B0604020202020204" pitchFamily="34" charset="0"/>
              </a:rPr>
              <a:t> </a:t>
            </a:r>
            <a:r>
              <a:rPr lang="nb-NO" sz="1300" kern="0" dirty="0" err="1">
                <a:solidFill>
                  <a:srgbClr val="000000"/>
                </a:solidFill>
                <a:latin typeface="Arial" panose="020B0604020202020204" pitchFamily="34" charset="0"/>
                <a:cs typeface="Arial" panose="020B0604020202020204" pitchFamily="34" charset="0"/>
              </a:rPr>
              <a:t>Nursing</a:t>
            </a:r>
            <a:r>
              <a:rPr lang="nb-NO" sz="1300" kern="0" dirty="0">
                <a:solidFill>
                  <a:srgbClr val="000000"/>
                </a:solidFill>
                <a:latin typeface="Arial" panose="020B0604020202020204" pitchFamily="34" charset="0"/>
                <a:cs typeface="Arial" panose="020B0604020202020204" pitchFamily="34" charset="0"/>
              </a:rPr>
              <a:t> (Gjøvik, Trondheim, Ålesund)</a:t>
            </a:r>
          </a:p>
          <a:p>
            <a:pPr>
              <a:defRPr/>
            </a:pPr>
            <a:r>
              <a:rPr lang="nb-NO" sz="1300" kern="0" dirty="0">
                <a:solidFill>
                  <a:srgbClr val="000000"/>
                </a:solidFill>
                <a:latin typeface="Arial" panose="020B0604020202020204" pitchFamily="34" charset="0"/>
                <a:cs typeface="Arial" panose="020B0604020202020204" pitchFamily="34" charset="0"/>
              </a:rPr>
              <a:t>Healthcare Informatics (Trondheim)</a:t>
            </a:r>
          </a:p>
          <a:p>
            <a:pPr>
              <a:defRPr/>
            </a:pPr>
            <a:r>
              <a:rPr lang="nb-NO" sz="1300" kern="0" dirty="0">
                <a:solidFill>
                  <a:srgbClr val="000000"/>
                </a:solidFill>
                <a:latin typeface="Arial" panose="020B0604020202020204" pitchFamily="34" charset="0"/>
                <a:cs typeface="Arial" panose="020B0604020202020204" pitchFamily="34" charset="0"/>
              </a:rPr>
              <a:t>Health Care Management (Ålesund)</a:t>
            </a:r>
          </a:p>
          <a:p>
            <a:pPr>
              <a:defRPr/>
            </a:pPr>
            <a:r>
              <a:rPr lang="nb-NO" sz="1300" kern="0" dirty="0">
                <a:solidFill>
                  <a:srgbClr val="000000"/>
                </a:solidFill>
                <a:latin typeface="Arial" panose="020B0604020202020204" pitchFamily="34" charset="0"/>
                <a:cs typeface="Arial" panose="020B0604020202020204" pitchFamily="34" charset="0"/>
              </a:rPr>
              <a:t>Health </a:t>
            </a:r>
            <a:r>
              <a:rPr lang="nb-NO" sz="1300" kern="0" dirty="0" err="1">
                <a:solidFill>
                  <a:srgbClr val="000000"/>
                </a:solidFill>
                <a:latin typeface="Arial" panose="020B0604020202020204" pitchFamily="34" charset="0"/>
                <a:cs typeface="Arial" panose="020B0604020202020204" pitchFamily="34" charset="0"/>
              </a:rPr>
              <a:t>Nursing</a:t>
            </a:r>
            <a:r>
              <a:rPr lang="nb-NO" sz="1300" kern="0" dirty="0">
                <a:solidFill>
                  <a:srgbClr val="000000"/>
                </a:solidFill>
                <a:latin typeface="Arial" panose="020B0604020202020204" pitchFamily="34" charset="0"/>
                <a:cs typeface="Arial" panose="020B0604020202020204" pitchFamily="34" charset="0"/>
              </a:rPr>
              <a:t> (Ålesund, Trondheim)</a:t>
            </a:r>
          </a:p>
          <a:p>
            <a:pPr>
              <a:defRPr/>
            </a:pPr>
            <a:r>
              <a:rPr lang="nb-NO" sz="1300" dirty="0">
                <a:latin typeface="Arial" panose="020B0604020202020204" pitchFamily="34" charset="0"/>
                <a:cs typeface="Arial" panose="020B0604020202020204" pitchFamily="34" charset="0"/>
              </a:rPr>
              <a:t>Medical </a:t>
            </a:r>
            <a:r>
              <a:rPr lang="nb-NO" sz="1300" dirty="0" err="1">
                <a:latin typeface="Arial" panose="020B0604020202020204" pitchFamily="34" charset="0"/>
                <a:cs typeface="Arial" panose="020B0604020202020204" pitchFamily="34" charset="0"/>
              </a:rPr>
              <a:t>Imaging</a:t>
            </a:r>
            <a:r>
              <a:rPr lang="nb-NO" sz="1300" dirty="0">
                <a:latin typeface="Arial" panose="020B0604020202020204" pitchFamily="34" charset="0"/>
                <a:cs typeface="Arial" panose="020B0604020202020204" pitchFamily="34" charset="0"/>
              </a:rPr>
              <a:t> Technologies (Trondheim)</a:t>
            </a:r>
          </a:p>
          <a:p>
            <a:pPr>
              <a:defRPr/>
            </a:pPr>
            <a:r>
              <a:rPr lang="nb-NO" sz="1300" kern="0" dirty="0" err="1">
                <a:solidFill>
                  <a:srgbClr val="000000"/>
                </a:solidFill>
                <a:latin typeface="Arial" panose="020B0604020202020204" pitchFamily="34" charset="0"/>
                <a:cs typeface="Arial" panose="020B0604020202020204" pitchFamily="34" charset="0"/>
              </a:rPr>
              <a:t>Midwifery</a:t>
            </a:r>
            <a:r>
              <a:rPr lang="nb-NO" sz="1300" kern="0" dirty="0">
                <a:solidFill>
                  <a:srgbClr val="000000"/>
                </a:solidFill>
                <a:latin typeface="Arial" panose="020B0604020202020204" pitchFamily="34" charset="0"/>
                <a:cs typeface="Arial" panose="020B0604020202020204" pitchFamily="34" charset="0"/>
              </a:rPr>
              <a:t> (Trondheim)</a:t>
            </a:r>
          </a:p>
          <a:p>
            <a:pPr>
              <a:defRPr/>
            </a:pPr>
            <a:r>
              <a:rPr lang="nb-NO" sz="1300" kern="0" dirty="0" err="1">
                <a:solidFill>
                  <a:srgbClr val="000000"/>
                </a:solidFill>
                <a:latin typeface="Arial" panose="020B0604020202020204" pitchFamily="34" charset="0"/>
                <a:cs typeface="Arial" panose="020B0604020202020204" pitchFamily="34" charset="0"/>
              </a:rPr>
              <a:t>Molecular</a:t>
            </a:r>
            <a:r>
              <a:rPr lang="nb-NO" sz="1300" kern="0" dirty="0">
                <a:solidFill>
                  <a:srgbClr val="000000"/>
                </a:solidFill>
                <a:latin typeface="Arial" panose="020B0604020202020204" pitchFamily="34" charset="0"/>
                <a:cs typeface="Arial" panose="020B0604020202020204" pitchFamily="34" charset="0"/>
              </a:rPr>
              <a:t> </a:t>
            </a:r>
            <a:r>
              <a:rPr lang="nb-NO" sz="1300" kern="0" dirty="0" err="1">
                <a:solidFill>
                  <a:srgbClr val="000000"/>
                </a:solidFill>
                <a:latin typeface="Arial" panose="020B0604020202020204" pitchFamily="34" charset="0"/>
                <a:cs typeface="Arial" panose="020B0604020202020204" pitchFamily="34" charset="0"/>
              </a:rPr>
              <a:t>Medicine</a:t>
            </a:r>
            <a:r>
              <a:rPr lang="nb-NO" sz="1300" kern="0" dirty="0">
                <a:solidFill>
                  <a:srgbClr val="000000"/>
                </a:solidFill>
                <a:latin typeface="Arial" panose="020B0604020202020204" pitchFamily="34" charset="0"/>
                <a:cs typeface="Arial" panose="020B0604020202020204" pitchFamily="34" charset="0"/>
              </a:rPr>
              <a:t> (Trondheim)</a:t>
            </a:r>
          </a:p>
          <a:p>
            <a:pPr>
              <a:defRPr/>
            </a:pPr>
            <a:r>
              <a:rPr lang="nb-NO" sz="1300" kern="0" dirty="0" err="1">
                <a:solidFill>
                  <a:srgbClr val="000000"/>
                </a:solidFill>
                <a:latin typeface="Arial" panose="020B0604020202020204" pitchFamily="34" charset="0"/>
                <a:cs typeface="Arial" panose="020B0604020202020204" pitchFamily="34" charset="0"/>
              </a:rPr>
              <a:t>Neuroscience</a:t>
            </a:r>
            <a:r>
              <a:rPr lang="nb-NO" sz="1300" kern="0" dirty="0">
                <a:solidFill>
                  <a:srgbClr val="000000"/>
                </a:solidFill>
                <a:latin typeface="Arial" panose="020B0604020202020204" pitchFamily="34" charset="0"/>
                <a:cs typeface="Arial" panose="020B0604020202020204" pitchFamily="34" charset="0"/>
              </a:rPr>
              <a:t> (Trondheim)</a:t>
            </a:r>
          </a:p>
          <a:p>
            <a:pPr>
              <a:defRPr/>
            </a:pPr>
            <a:r>
              <a:rPr lang="nb-NO" sz="1300" kern="0" dirty="0">
                <a:solidFill>
                  <a:srgbClr val="000000"/>
                </a:solidFill>
                <a:latin typeface="Arial" panose="020B0604020202020204" pitchFamily="34" charset="0"/>
                <a:cs typeface="Arial" panose="020B0604020202020204" pitchFamily="34" charset="0"/>
              </a:rPr>
              <a:t>Mental Health (Trondheim)</a:t>
            </a:r>
          </a:p>
          <a:p>
            <a:pPr>
              <a:defRPr/>
            </a:pPr>
            <a:r>
              <a:rPr lang="nb-NO" sz="1300" kern="0" dirty="0" err="1">
                <a:solidFill>
                  <a:srgbClr val="000000"/>
                </a:solidFill>
                <a:latin typeface="Arial" panose="020B0604020202020204" pitchFamily="34" charset="0"/>
                <a:cs typeface="Arial" panose="020B0604020202020204" pitchFamily="34" charset="0"/>
              </a:rPr>
              <a:t>Pharmacy</a:t>
            </a:r>
            <a:r>
              <a:rPr lang="nb-NO" sz="1300" kern="0" dirty="0">
                <a:solidFill>
                  <a:srgbClr val="000000"/>
                </a:solidFill>
                <a:latin typeface="Arial" panose="020B0604020202020204" pitchFamily="34" charset="0"/>
                <a:cs typeface="Arial" panose="020B0604020202020204" pitchFamily="34" charset="0"/>
              </a:rPr>
              <a:t> (Trondheim)</a:t>
            </a:r>
          </a:p>
          <a:p>
            <a:pPr>
              <a:defRPr/>
            </a:pPr>
            <a:r>
              <a:rPr lang="nb-NO" sz="1300" kern="0" dirty="0" err="1">
                <a:solidFill>
                  <a:srgbClr val="000000"/>
                </a:solidFill>
                <a:latin typeface="Arial" panose="020B0604020202020204" pitchFamily="34" charset="0"/>
                <a:cs typeface="Arial" panose="020B0604020202020204" pitchFamily="34" charset="0"/>
              </a:rPr>
              <a:t>Physical</a:t>
            </a:r>
            <a:r>
              <a:rPr lang="nb-NO" sz="1300" kern="0" dirty="0">
                <a:solidFill>
                  <a:srgbClr val="000000"/>
                </a:solidFill>
                <a:latin typeface="Arial" panose="020B0604020202020204" pitchFamily="34" charset="0"/>
                <a:cs typeface="Arial" panose="020B0604020202020204" pitchFamily="34" charset="0"/>
              </a:rPr>
              <a:t> Activity and Health (Trondheim)</a:t>
            </a:r>
          </a:p>
          <a:p>
            <a:pPr>
              <a:defRPr/>
            </a:pPr>
            <a:r>
              <a:rPr lang="nb-NO" sz="1300" kern="0" dirty="0">
                <a:solidFill>
                  <a:srgbClr val="000000"/>
                </a:solidFill>
                <a:latin typeface="Arial" panose="020B0604020202020204" pitchFamily="34" charset="0"/>
                <a:cs typeface="Arial" panose="020B0604020202020204" pitchFamily="34" charset="0"/>
              </a:rPr>
              <a:t>Public Health (Trondheim)</a:t>
            </a:r>
          </a:p>
          <a:p>
            <a:pPr marL="0" indent="0">
              <a:buNone/>
            </a:pPr>
            <a:endParaRPr lang="nb-NO" sz="1500" kern="0" dirty="0">
              <a:latin typeface="Calibri" panose="020F0502020204030204" pitchFamily="34" charset="0"/>
            </a:endParaRP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451" y="1317153"/>
            <a:ext cx="4272741" cy="2850051"/>
          </a:xfrm>
          <a:prstGeom prst="rect">
            <a:avLst/>
          </a:prstGeom>
        </p:spPr>
      </p:pic>
      <p:sp>
        <p:nvSpPr>
          <p:cNvPr id="5" name="TextBox 4">
            <a:extLst>
              <a:ext uri="{FF2B5EF4-FFF2-40B4-BE49-F238E27FC236}">
                <a16:creationId xmlns:a16="http://schemas.microsoft.com/office/drawing/2014/main" id="{290FC5AF-AEEE-499C-B678-DA46E36380EC}"/>
              </a:ext>
            </a:extLst>
          </p:cNvPr>
          <p:cNvSpPr txBox="1"/>
          <p:nvPr/>
        </p:nvSpPr>
        <p:spPr>
          <a:xfrm>
            <a:off x="420330" y="449492"/>
            <a:ext cx="4774018" cy="646331"/>
          </a:xfrm>
          <a:prstGeom prst="rect">
            <a:avLst/>
          </a:prstGeom>
          <a:noFill/>
        </p:spPr>
        <p:txBody>
          <a:bodyPr wrap="square">
            <a:spAutoFit/>
          </a:bodyPr>
          <a:lstStyle/>
          <a:p>
            <a:r>
              <a:rPr lang="en-US" b="1" dirty="0">
                <a:solidFill>
                  <a:srgbClr val="333333"/>
                </a:solidFill>
                <a:latin typeface="Arial" panose="020B0604020202020204" pitchFamily="34" charset="0"/>
                <a:cs typeface="Arial" panose="020B0604020202020204" pitchFamily="34" charset="0"/>
              </a:rPr>
              <a:t>Study </a:t>
            </a:r>
            <a:r>
              <a:rPr lang="en-US" b="1" dirty="0" err="1">
                <a:solidFill>
                  <a:srgbClr val="333333"/>
                </a:solidFill>
                <a:latin typeface="Arial" panose="020B0604020202020204" pitchFamily="34" charset="0"/>
                <a:cs typeface="Arial" panose="020B0604020202020204" pitchFamily="34" charset="0"/>
              </a:rPr>
              <a:t>programmes</a:t>
            </a:r>
            <a:endParaRPr lang="en-US" b="1" dirty="0">
              <a:solidFill>
                <a:srgbClr val="333333"/>
              </a:solidFill>
              <a:latin typeface="Arial" panose="020B0604020202020204" pitchFamily="34" charset="0"/>
              <a:cs typeface="Arial" panose="020B0604020202020204" pitchFamily="34" charset="0"/>
            </a:endParaRPr>
          </a:p>
          <a:p>
            <a:r>
              <a:rPr lang="en-US" sz="1800" i="0" dirty="0">
                <a:solidFill>
                  <a:srgbClr val="757575"/>
                </a:solidFill>
                <a:effectLst/>
                <a:latin typeface="Open Sans" panose="020B0606030504020204" pitchFamily="34" charset="0"/>
              </a:rPr>
              <a:t>For applicants with a bachelor’s degree</a:t>
            </a:r>
            <a:endParaRPr lang="nb-NO" sz="1800" dirty="0"/>
          </a:p>
        </p:txBody>
      </p:sp>
    </p:spTree>
    <p:extLst>
      <p:ext uri="{BB962C8B-B14F-4D97-AF65-F5344CB8AC3E}">
        <p14:creationId xmlns:p14="http://schemas.microsoft.com/office/powerpoint/2010/main" val="273041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48087" y="1060414"/>
            <a:ext cx="668370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en-US" sz="1800" dirty="0">
                <a:latin typeface="Arial" panose="020B0604020202020204" pitchFamily="34" charset="0"/>
                <a:cs typeface="Arial" panose="020B0604020202020204" pitchFamily="34" charset="0"/>
              </a:rPr>
              <a:t>PhD Education</a:t>
            </a:r>
          </a:p>
          <a:p>
            <a:endParaRPr lang="nb-NO" sz="1800" kern="0" dirty="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214080" y="1707743"/>
            <a:ext cx="4170200" cy="258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r>
              <a:rPr lang="en-US" sz="1400" dirty="0">
                <a:latin typeface="Arial" panose="020B0604020202020204" pitchFamily="34" charset="0"/>
                <a:cs typeface="Arial" panose="020B0604020202020204" pitchFamily="34" charset="0"/>
              </a:rPr>
              <a:t>PhD in Medicine and health science</a:t>
            </a:r>
          </a:p>
          <a:p>
            <a:r>
              <a:rPr lang="en-US" sz="1400" dirty="0">
                <a:latin typeface="Arial" panose="020B0604020202020204" pitchFamily="34" charset="0"/>
                <a:cs typeface="Arial" panose="020B0604020202020204" pitchFamily="34" charset="0"/>
              </a:rPr>
              <a:t>PhD in Medical Technology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648" y="1090311"/>
            <a:ext cx="5193632" cy="3460257"/>
          </a:xfrm>
          <a:prstGeom prst="rect">
            <a:avLst/>
          </a:prstGeom>
        </p:spPr>
      </p:pic>
    </p:spTree>
    <p:extLst>
      <p:ext uri="{BB962C8B-B14F-4D97-AF65-F5344CB8AC3E}">
        <p14:creationId xmlns:p14="http://schemas.microsoft.com/office/powerpoint/2010/main" val="1169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95392" y="815098"/>
            <a:ext cx="6330554"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ＭＳ Ｐゴシック" charset="0"/>
                <a:cs typeface="+mj-cs"/>
              </a:defRPr>
            </a:lvl1pPr>
            <a:lvl2pPr algn="l" rtl="0" eaLnBrk="0" fontAlgn="base" hangingPunct="0">
              <a:spcBef>
                <a:spcPct val="0"/>
              </a:spcBef>
              <a:spcAft>
                <a:spcPct val="0"/>
              </a:spcAft>
              <a:defRPr sz="3600" b="1">
                <a:solidFill>
                  <a:schemeClr val="tx1"/>
                </a:solidFill>
                <a:latin typeface="Arial" charset="0"/>
                <a:ea typeface="ＭＳ Ｐゴシック" charset="0"/>
              </a:defRPr>
            </a:lvl2pPr>
            <a:lvl3pPr algn="l" rtl="0" eaLnBrk="0" fontAlgn="base" hangingPunct="0">
              <a:spcBef>
                <a:spcPct val="0"/>
              </a:spcBef>
              <a:spcAft>
                <a:spcPct val="0"/>
              </a:spcAft>
              <a:defRPr sz="3600" b="1">
                <a:solidFill>
                  <a:schemeClr val="tx1"/>
                </a:solidFill>
                <a:latin typeface="Arial" charset="0"/>
                <a:ea typeface="ＭＳ Ｐゴシック" charset="0"/>
              </a:defRPr>
            </a:lvl3pPr>
            <a:lvl4pPr algn="l" rtl="0" eaLnBrk="0" fontAlgn="base" hangingPunct="0">
              <a:spcBef>
                <a:spcPct val="0"/>
              </a:spcBef>
              <a:spcAft>
                <a:spcPct val="0"/>
              </a:spcAft>
              <a:defRPr sz="3600" b="1">
                <a:solidFill>
                  <a:schemeClr val="tx1"/>
                </a:solidFill>
                <a:latin typeface="Arial" charset="0"/>
                <a:ea typeface="ＭＳ Ｐゴシック" charset="0"/>
              </a:defRPr>
            </a:lvl4pPr>
            <a:lvl5pPr algn="l" rtl="0" eaLnBrk="0" fontAlgn="base" hangingPunct="0">
              <a:spcBef>
                <a:spcPct val="0"/>
              </a:spcBef>
              <a:spcAft>
                <a:spcPct val="0"/>
              </a:spcAft>
              <a:defRPr sz="3600" b="1">
                <a:solidFill>
                  <a:schemeClr val="tx1"/>
                </a:solidFill>
                <a:latin typeface="Arial" charset="0"/>
                <a:ea typeface="ＭＳ Ｐゴシック" charset="0"/>
              </a:defRPr>
            </a:lvl5pPr>
            <a:lvl6pPr marL="457200" algn="l" rtl="0" eaLnBrk="0" fontAlgn="base" hangingPunct="0">
              <a:spcBef>
                <a:spcPct val="0"/>
              </a:spcBef>
              <a:spcAft>
                <a:spcPct val="0"/>
              </a:spcAft>
              <a:defRPr sz="3600" b="1">
                <a:solidFill>
                  <a:schemeClr val="tx1"/>
                </a:solidFill>
                <a:latin typeface="Arial" charset="0"/>
              </a:defRPr>
            </a:lvl6pPr>
            <a:lvl7pPr marL="914400" algn="l" rtl="0" eaLnBrk="0" fontAlgn="base" hangingPunct="0">
              <a:spcBef>
                <a:spcPct val="0"/>
              </a:spcBef>
              <a:spcAft>
                <a:spcPct val="0"/>
              </a:spcAft>
              <a:defRPr sz="3600" b="1">
                <a:solidFill>
                  <a:schemeClr val="tx1"/>
                </a:solidFill>
                <a:latin typeface="Arial" charset="0"/>
              </a:defRPr>
            </a:lvl7pPr>
            <a:lvl8pPr marL="1371600" algn="l" rtl="0" eaLnBrk="0" fontAlgn="base" hangingPunct="0">
              <a:spcBef>
                <a:spcPct val="0"/>
              </a:spcBef>
              <a:spcAft>
                <a:spcPct val="0"/>
              </a:spcAft>
              <a:defRPr sz="3600" b="1">
                <a:solidFill>
                  <a:schemeClr val="tx1"/>
                </a:solidFill>
                <a:latin typeface="Arial" charset="0"/>
              </a:defRPr>
            </a:lvl8pPr>
            <a:lvl9pPr marL="1828800" algn="l" rtl="0" eaLnBrk="0" fontAlgn="base" hangingPunct="0">
              <a:spcBef>
                <a:spcPct val="0"/>
              </a:spcBef>
              <a:spcAft>
                <a:spcPct val="0"/>
              </a:spcAft>
              <a:defRPr sz="3600" b="1">
                <a:solidFill>
                  <a:schemeClr val="tx1"/>
                </a:solidFill>
                <a:latin typeface="Arial" charset="0"/>
              </a:defRPr>
            </a:lvl9pPr>
          </a:lstStyle>
          <a:p>
            <a:r>
              <a:rPr lang="nb-NO" sz="2800" dirty="0">
                <a:latin typeface="Arial" panose="020B0604020202020204" pitchFamily="34" charset="0"/>
                <a:cs typeface="Arial" panose="020B0604020202020204" pitchFamily="34" charset="0"/>
              </a:rPr>
              <a:t>National </a:t>
            </a:r>
            <a:r>
              <a:rPr lang="nb-NO" sz="2800" dirty="0" err="1">
                <a:latin typeface="Arial" panose="020B0604020202020204" pitchFamily="34" charset="0"/>
                <a:cs typeface="Arial" panose="020B0604020202020204" pitchFamily="34" charset="0"/>
              </a:rPr>
              <a:t>research</a:t>
            </a:r>
            <a:r>
              <a:rPr lang="nb-NO" sz="2800" dirty="0">
                <a:latin typeface="Arial" panose="020B0604020202020204" pitchFamily="34" charset="0"/>
                <a:cs typeface="Arial" panose="020B0604020202020204" pitchFamily="34" charset="0"/>
              </a:rPr>
              <a:t> </a:t>
            </a:r>
            <a:r>
              <a:rPr lang="nb-NO" sz="2800" dirty="0" err="1">
                <a:latin typeface="Arial" panose="020B0604020202020204" pitchFamily="34" charset="0"/>
                <a:cs typeface="Arial" panose="020B0604020202020204" pitchFamily="34" charset="0"/>
              </a:rPr>
              <a:t>schools</a:t>
            </a:r>
            <a:r>
              <a:rPr lang="nb-NO" sz="2800" dirty="0">
                <a:latin typeface="Arial" panose="020B0604020202020204" pitchFamily="34" charset="0"/>
                <a:cs typeface="Arial" panose="020B0604020202020204" pitchFamily="34" charset="0"/>
              </a:rPr>
              <a:t> </a:t>
            </a:r>
          </a:p>
          <a:p>
            <a:endParaRPr lang="nb-NO" sz="2800" b="0" kern="0"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242147" y="1409151"/>
            <a:ext cx="6264274" cy="282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5621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9812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438400" indent="-228600" algn="l" rtl="0" eaLnBrk="0" fontAlgn="base" hangingPunct="0">
              <a:spcBef>
                <a:spcPct val="20000"/>
              </a:spcBef>
              <a:spcAft>
                <a:spcPct val="0"/>
              </a:spcAft>
              <a:buChar char="•"/>
              <a:defRPr sz="1600">
                <a:solidFill>
                  <a:schemeClr val="tx1"/>
                </a:solidFill>
                <a:latin typeface="+mn-lt"/>
              </a:defRPr>
            </a:lvl6pPr>
            <a:lvl7pPr marL="2895600" indent="-228600" algn="l" rtl="0" eaLnBrk="0" fontAlgn="base" hangingPunct="0">
              <a:spcBef>
                <a:spcPct val="20000"/>
              </a:spcBef>
              <a:spcAft>
                <a:spcPct val="0"/>
              </a:spcAft>
              <a:buChar char="•"/>
              <a:defRPr sz="1600">
                <a:solidFill>
                  <a:schemeClr val="tx1"/>
                </a:solidFill>
                <a:latin typeface="+mn-lt"/>
              </a:defRPr>
            </a:lvl7pPr>
            <a:lvl8pPr marL="3352800" indent="-228600" algn="l" rtl="0" eaLnBrk="0" fontAlgn="base" hangingPunct="0">
              <a:spcBef>
                <a:spcPct val="20000"/>
              </a:spcBef>
              <a:spcAft>
                <a:spcPct val="0"/>
              </a:spcAft>
              <a:buChar char="•"/>
              <a:defRPr sz="1600">
                <a:solidFill>
                  <a:schemeClr val="tx1"/>
                </a:solidFill>
                <a:latin typeface="+mn-lt"/>
              </a:defRPr>
            </a:lvl8pPr>
            <a:lvl9pPr marL="3810000" indent="-228600" algn="l" rtl="0" eaLnBrk="0" fontAlgn="base" hangingPunct="0">
              <a:spcBef>
                <a:spcPct val="20000"/>
              </a:spcBef>
              <a:spcAft>
                <a:spcPct val="0"/>
              </a:spcAft>
              <a:buChar char="•"/>
              <a:defRPr sz="1600">
                <a:solidFill>
                  <a:schemeClr val="tx1"/>
                </a:solidFill>
                <a:latin typeface="+mn-lt"/>
              </a:defRPr>
            </a:lvl9pPr>
          </a:lstStyle>
          <a:p>
            <a:r>
              <a:rPr lang="en-US" sz="1200" kern="0" dirty="0">
                <a:latin typeface="Arial" panose="020B0604020202020204" pitchFamily="34" charset="0"/>
                <a:cs typeface="Arial" panose="020B0604020202020204" pitchFamily="34" charset="0"/>
              </a:rPr>
              <a:t>Norwegian Research School for Research </a:t>
            </a:r>
            <a:br>
              <a:rPr lang="en-US" sz="1200" kern="0" dirty="0">
                <a:latin typeface="Arial" panose="020B0604020202020204" pitchFamily="34" charset="0"/>
                <a:cs typeface="Arial" panose="020B0604020202020204" pitchFamily="34" charset="0"/>
              </a:rPr>
            </a:br>
            <a:r>
              <a:rPr lang="en-US" sz="1200" kern="0" dirty="0">
                <a:latin typeface="Arial" panose="020B0604020202020204" pitchFamily="34" charset="0"/>
                <a:cs typeface="Arial" panose="020B0604020202020204" pitchFamily="34" charset="0"/>
              </a:rPr>
              <a:t>and Development of Municipal Health and Care</a:t>
            </a:r>
            <a:endParaRPr lang="nb-NO" sz="1200" kern="0" dirty="0">
              <a:latin typeface="Arial" panose="020B0604020202020204" pitchFamily="34" charset="0"/>
              <a:cs typeface="Arial" panose="020B0604020202020204" pitchFamily="34" charset="0"/>
            </a:endParaRPr>
          </a:p>
          <a:p>
            <a:r>
              <a:rPr lang="en-US" sz="1200" kern="0" dirty="0">
                <a:latin typeface="Arial" panose="020B0604020202020204" pitchFamily="34" charset="0"/>
                <a:cs typeface="Arial" panose="020B0604020202020204" pitchFamily="34" charset="0"/>
              </a:rPr>
              <a:t>Norwegian Research School in General Practice</a:t>
            </a:r>
          </a:p>
          <a:p>
            <a:r>
              <a:rPr lang="en-US" sz="1200" kern="0" dirty="0">
                <a:latin typeface="Arial" panose="020B0604020202020204" pitchFamily="34" charset="0"/>
                <a:cs typeface="Arial" panose="020B0604020202020204" pitchFamily="34" charset="0"/>
              </a:rPr>
              <a:t>National Research School in Digital Life</a:t>
            </a:r>
          </a:p>
          <a:p>
            <a:r>
              <a:rPr lang="en-US" sz="1200" kern="0" dirty="0">
                <a:latin typeface="Arial" panose="020B0604020202020204" pitchFamily="34" charset="0"/>
                <a:cs typeface="Arial" panose="020B0604020202020204" pitchFamily="34" charset="0"/>
              </a:rPr>
              <a:t>Norwegian Research School in Global Health</a:t>
            </a:r>
          </a:p>
          <a:p>
            <a:r>
              <a:rPr lang="en-US" sz="1200" kern="0" dirty="0">
                <a:latin typeface="Arial" panose="020B0604020202020204" pitchFamily="34" charset="0"/>
                <a:cs typeface="Arial" panose="020B0604020202020204" pitchFamily="34" charset="0"/>
              </a:rPr>
              <a:t>Norwegian PhD School of Heart Research</a:t>
            </a:r>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928" y="0"/>
            <a:ext cx="3433072" cy="5143500"/>
          </a:xfrm>
          <a:prstGeom prst="rect">
            <a:avLst/>
          </a:prstGeom>
        </p:spPr>
      </p:pic>
    </p:spTree>
    <p:extLst>
      <p:ext uri="{BB962C8B-B14F-4D97-AF65-F5344CB8AC3E}">
        <p14:creationId xmlns:p14="http://schemas.microsoft.com/office/powerpoint/2010/main" val="3599181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873" y="311471"/>
            <a:ext cx="3739512" cy="4187377"/>
          </a:xfrm>
        </p:spPr>
        <p:txBody>
          <a:bodyPr>
            <a:normAutofit fontScale="25000" lnSpcReduction="20000"/>
          </a:bodyPr>
          <a:lstStyle/>
          <a:p>
            <a:pPr marL="0" indent="0">
              <a:buNone/>
            </a:pPr>
            <a:br>
              <a:rPr lang="nb-NO" sz="11200" b="1" dirty="0"/>
            </a:br>
            <a:r>
              <a:rPr lang="nb-NO" sz="11200" b="1" dirty="0"/>
              <a:t>Research </a:t>
            </a:r>
            <a:br>
              <a:rPr lang="nb-NO" sz="5600" b="1" dirty="0"/>
            </a:br>
            <a:endParaRPr lang="nb-NO" sz="3700" b="1" dirty="0"/>
          </a:p>
          <a:p>
            <a:pPr marL="0" indent="0">
              <a:buNone/>
            </a:pPr>
            <a:r>
              <a:rPr lang="en-US" sz="4800" dirty="0"/>
              <a:t>Research at the Faculty of Medicine and Health Sciences consists of a wide range of research fields in medicine and health. The research comprises basic research, translational research at the intersection between basic and clinical research, as well as applied research.</a:t>
            </a:r>
          </a:p>
          <a:p>
            <a:pPr marL="0" indent="0">
              <a:buNone/>
            </a:pPr>
            <a:endParaRPr lang="en-US" sz="4800" dirty="0"/>
          </a:p>
          <a:p>
            <a:pPr marL="0" indent="0">
              <a:buNone/>
            </a:pPr>
            <a:r>
              <a:rPr lang="en-US" sz="4800" dirty="0"/>
              <a:t>The faculty hosts several centers for outstanding research and research-driven innovation, K. G. </a:t>
            </a:r>
            <a:r>
              <a:rPr lang="en-US" sz="4800" dirty="0" err="1"/>
              <a:t>Jebsen</a:t>
            </a:r>
            <a:r>
              <a:rPr lang="en-US" sz="4800" dirty="0"/>
              <a:t> centers, major EU projects, as well as the </a:t>
            </a:r>
            <a:r>
              <a:rPr lang="en-US" sz="4800" dirty="0">
                <a:hlinkClick r:id="rId2"/>
              </a:rPr>
              <a:t>Nord-</a:t>
            </a:r>
            <a:r>
              <a:rPr lang="en-US" sz="4800" dirty="0" err="1">
                <a:hlinkClick r:id="rId2"/>
              </a:rPr>
              <a:t>Trøndelag</a:t>
            </a:r>
            <a:r>
              <a:rPr lang="en-US" sz="4800" dirty="0">
                <a:hlinkClick r:id="rId2"/>
              </a:rPr>
              <a:t> Health Survey Research Centre</a:t>
            </a:r>
            <a:r>
              <a:rPr lang="en-US" sz="4800" dirty="0"/>
              <a:t> and biobank.</a:t>
            </a:r>
          </a:p>
          <a:p>
            <a:pPr marL="0" indent="0">
              <a:buNone/>
            </a:pPr>
            <a:endParaRPr lang="en-US" sz="4800" dirty="0"/>
          </a:p>
          <a:p>
            <a:pPr marL="0" indent="0">
              <a:buNone/>
            </a:pPr>
            <a:r>
              <a:rPr lang="en-US" sz="4800" dirty="0"/>
              <a:t>In 2014, May-Britt Moser and Edvard Moser, along with John O'Keefe, were </a:t>
            </a:r>
            <a:r>
              <a:rPr lang="en-US" sz="4800" dirty="0">
                <a:hlinkClick r:id="rId3"/>
              </a:rPr>
              <a:t>awarded the Nobel Prize in Physiology or Medicine</a:t>
            </a:r>
            <a:r>
              <a:rPr lang="en-US" sz="4800" dirty="0"/>
              <a:t> for the discovery of the brain's navigation system.</a:t>
            </a:r>
            <a:endParaRPr lang="nb-NO" sz="4800" dirty="0">
              <a:latin typeface="Arial" panose="020B0604020202020204" pitchFamily="34" charset="0"/>
              <a:cs typeface="Arial" panose="020B0604020202020204" pitchFamily="34" charset="0"/>
            </a:endParaRPr>
          </a:p>
          <a:p>
            <a:pPr marL="0" indent="0">
              <a:buNone/>
            </a:pPr>
            <a:endParaRPr lang="nb-NO" sz="4800" dirty="0">
              <a:latin typeface="Arial" panose="020B0604020202020204" pitchFamily="34" charset="0"/>
              <a:cs typeface="Arial" panose="020B0604020202020204" pitchFamily="34" charset="0"/>
            </a:endParaRPr>
          </a:p>
          <a:p>
            <a:pPr marL="0" indent="0">
              <a:buNone/>
            </a:pPr>
            <a:endParaRPr lang="nb-NO" sz="4800" b="1" dirty="0"/>
          </a:p>
          <a:p>
            <a:pPr marL="0" indent="0">
              <a:buNone/>
            </a:pPr>
            <a:r>
              <a:rPr lang="nb-NO" sz="4800" b="1" dirty="0"/>
              <a:t>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209" y="983412"/>
            <a:ext cx="5772357" cy="3848237"/>
          </a:xfrm>
          <a:prstGeom prst="rect">
            <a:avLst/>
          </a:prstGeom>
        </p:spPr>
      </p:pic>
    </p:spTree>
    <p:extLst>
      <p:ext uri="{BB962C8B-B14F-4D97-AF65-F5344CB8AC3E}">
        <p14:creationId xmlns:p14="http://schemas.microsoft.com/office/powerpoint/2010/main" val="11988431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ntnu_enkel_eng_16_9</Template>
  <TotalTime>0</TotalTime>
  <Words>724</Words>
  <Application>Microsoft Office PowerPoint</Application>
  <PresentationFormat>Skjermfremvisning (16:9)</PresentationFormat>
  <Paragraphs>129</Paragraphs>
  <Slides>12</Slides>
  <Notes>11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Open Sans</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Johanne Færevaag Nome</dc:creator>
  <cp:lastModifiedBy>Mona Ødegården</cp:lastModifiedBy>
  <cp:revision>30</cp:revision>
  <dcterms:created xsi:type="dcterms:W3CDTF">2018-10-29T11:32:23Z</dcterms:created>
  <dcterms:modified xsi:type="dcterms:W3CDTF">2024-01-04T12:11:19Z</dcterms:modified>
</cp:coreProperties>
</file>