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8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notesSlides/notesSlide12.xml" ContentType="application/vnd.openxmlformats-officedocument.presentationml.notesSlide+xml"/>
  <Override PartName="/ppt/tags/tag41.xml" ContentType="application/vnd.openxmlformats-officedocument.presentationml.tags+xml"/>
  <Override PartName="/ppt/notesSlides/notesSlide13.xml" ContentType="application/vnd.openxmlformats-officedocument.presentationml.notesSlide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5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0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4159" r:id="rId5"/>
    <p:sldMasterId id="2147483850" r:id="rId6"/>
    <p:sldMasterId id="2147484121" r:id="rId7"/>
    <p:sldMasterId id="2147483648" r:id="rId8"/>
    <p:sldMasterId id="2147483702" r:id="rId9"/>
    <p:sldMasterId id="2147483826" r:id="rId10"/>
  </p:sldMasterIdLst>
  <p:notesMasterIdLst>
    <p:notesMasterId r:id="rId41"/>
  </p:notesMasterIdLst>
  <p:sldIdLst>
    <p:sldId id="258" r:id="rId11"/>
    <p:sldId id="256" r:id="rId12"/>
    <p:sldId id="2147309360" r:id="rId13"/>
    <p:sldId id="271" r:id="rId14"/>
    <p:sldId id="262" r:id="rId15"/>
    <p:sldId id="272" r:id="rId16"/>
    <p:sldId id="260" r:id="rId17"/>
    <p:sldId id="2147309367" r:id="rId18"/>
    <p:sldId id="2147309369" r:id="rId19"/>
    <p:sldId id="279" r:id="rId20"/>
    <p:sldId id="286" r:id="rId21"/>
    <p:sldId id="2147309361" r:id="rId22"/>
    <p:sldId id="267" r:id="rId23"/>
    <p:sldId id="269" r:id="rId24"/>
    <p:sldId id="2147309358" r:id="rId25"/>
    <p:sldId id="282" r:id="rId26"/>
    <p:sldId id="2147309416" r:id="rId27"/>
    <p:sldId id="259" r:id="rId28"/>
    <p:sldId id="268" r:id="rId29"/>
    <p:sldId id="280" r:id="rId30"/>
    <p:sldId id="281" r:id="rId31"/>
    <p:sldId id="2147309362" r:id="rId32"/>
    <p:sldId id="287" r:id="rId33"/>
    <p:sldId id="266" r:id="rId34"/>
    <p:sldId id="270" r:id="rId35"/>
    <p:sldId id="2147309359" r:id="rId36"/>
    <p:sldId id="2147309363" r:id="rId37"/>
    <p:sldId id="2147309368" r:id="rId38"/>
    <p:sldId id="2147309366" r:id="rId39"/>
    <p:sldId id="2147309365" r:id="rId40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73F832-6C13-68EF-6B7B-ABA9C5EDE550}" name="Gry-Lene Johansen" initials="GLJ" userId="S::grylj@ntnu.no::acbf094c-51cb-4117-b367-2a5f927447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483D53-09B7-4991-80F4-8322709BFCE4}" v="4" vWet="6" dt="2022-11-28T14:26:55.380"/>
    <p1510:client id="{6A5BA3BB-BCA8-490B-B54D-01DDC924830C}" v="3" dt="2022-12-01T13:50:28.786"/>
    <p1510:client id="{A2AE56DE-E5C8-4C3D-A5E3-76A47FF1D036}" v="6" dt="2022-12-06T10:48:46.435"/>
    <p1510:client id="{D6591CA6-54A9-46CA-9385-885814BAB88E}" v="4295" dt="2022-11-29T14:33:04.9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gs" Target="tags/tag1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Relationship Id="rId48" Type="http://schemas.microsoft.com/office/2018/10/relationships/authors" Target="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EACDC-D6EA-4270-B2BA-D5BCFF18F6B7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n-NO"/>
        </a:p>
      </dgm:t>
    </dgm:pt>
    <dgm:pt modelId="{996AD4BD-CEE5-4451-9F36-63B85A7DBB2A}">
      <dgm:prSet phldrT="[Tekst]" phldr="0"/>
      <dgm:spPr/>
      <dgm:t>
        <a:bodyPr/>
        <a:lstStyle/>
        <a:p>
          <a:r>
            <a:rPr lang="nn-NO">
              <a:latin typeface="Arial" panose="020B0604020202020204"/>
            </a:rPr>
            <a:t>Opplæring</a:t>
          </a:r>
          <a:endParaRPr lang="nn-NO"/>
        </a:p>
      </dgm:t>
    </dgm:pt>
    <dgm:pt modelId="{DC9936C3-D38B-4407-88C7-137DB20A62C0}" type="parTrans" cxnId="{15D7A050-ED4E-4762-8DAF-F8B95B6B81AE}">
      <dgm:prSet/>
      <dgm:spPr/>
      <dgm:t>
        <a:bodyPr/>
        <a:lstStyle/>
        <a:p>
          <a:endParaRPr lang="nn-NO"/>
        </a:p>
      </dgm:t>
    </dgm:pt>
    <dgm:pt modelId="{D29E76DC-4AC8-48A9-8BEB-7306BAE181B1}" type="sibTrans" cxnId="{15D7A050-ED4E-4762-8DAF-F8B95B6B81AE}">
      <dgm:prSet/>
      <dgm:spPr/>
      <dgm:t>
        <a:bodyPr/>
        <a:lstStyle/>
        <a:p>
          <a:endParaRPr lang="nn-NO"/>
        </a:p>
      </dgm:t>
    </dgm:pt>
    <dgm:pt modelId="{18C2EE8E-0006-4D81-8647-9C0FDD99D7C9}">
      <dgm:prSet phldrT="[Tekst]" phldr="0"/>
      <dgm:spPr/>
      <dgm:t>
        <a:bodyPr/>
        <a:lstStyle/>
        <a:p>
          <a:pPr rtl="0"/>
          <a:r>
            <a:rPr lang="nn-NO">
              <a:latin typeface="Arial" panose="020B0604020202020204"/>
            </a:rPr>
            <a:t>Teknisk kontroll og sikker drift</a:t>
          </a:r>
          <a:endParaRPr lang="nn-NO"/>
        </a:p>
      </dgm:t>
    </dgm:pt>
    <dgm:pt modelId="{FF6B5BFE-A1A3-48C1-9992-69E6111AA833}" type="parTrans" cxnId="{0F60A630-105B-4875-B0D5-9E0B9BB00AFF}">
      <dgm:prSet/>
      <dgm:spPr/>
      <dgm:t>
        <a:bodyPr/>
        <a:lstStyle/>
        <a:p>
          <a:endParaRPr lang="nn-NO"/>
        </a:p>
      </dgm:t>
    </dgm:pt>
    <dgm:pt modelId="{FD4A103E-E888-42CE-9383-615502851A24}" type="sibTrans" cxnId="{0F60A630-105B-4875-B0D5-9E0B9BB00AFF}">
      <dgm:prSet/>
      <dgm:spPr/>
      <dgm:t>
        <a:bodyPr/>
        <a:lstStyle/>
        <a:p>
          <a:endParaRPr lang="nn-NO"/>
        </a:p>
      </dgm:t>
    </dgm:pt>
    <dgm:pt modelId="{55CE9EB5-A60F-4A82-BCE8-069A953FAE4D}">
      <dgm:prSet phldrT="[Tekst]" phldr="0"/>
      <dgm:spPr/>
      <dgm:t>
        <a:bodyPr/>
        <a:lstStyle/>
        <a:p>
          <a:r>
            <a:rPr lang="nn-NO">
              <a:latin typeface="Arial" panose="020B0604020202020204"/>
            </a:rPr>
            <a:t>Kommunikasjon</a:t>
          </a:r>
          <a:endParaRPr lang="nn-NO"/>
        </a:p>
      </dgm:t>
    </dgm:pt>
    <dgm:pt modelId="{4A36FC72-241A-4B7B-928B-967F2E3E49A5}" type="parTrans" cxnId="{D9AB8381-66B2-47B1-A143-5DEFF85B5936}">
      <dgm:prSet/>
      <dgm:spPr/>
      <dgm:t>
        <a:bodyPr/>
        <a:lstStyle/>
        <a:p>
          <a:endParaRPr lang="nn-NO"/>
        </a:p>
      </dgm:t>
    </dgm:pt>
    <dgm:pt modelId="{7A01F725-CE10-4468-8125-830F02E0D132}" type="sibTrans" cxnId="{D9AB8381-66B2-47B1-A143-5DEFF85B5936}">
      <dgm:prSet/>
      <dgm:spPr/>
      <dgm:t>
        <a:bodyPr/>
        <a:lstStyle/>
        <a:p>
          <a:endParaRPr lang="nn-NO"/>
        </a:p>
      </dgm:t>
    </dgm:pt>
    <dgm:pt modelId="{EB1FEC89-86E4-4FEC-A60C-92B145CD60FF}">
      <dgm:prSet phldrT="[Tekst]"/>
      <dgm:spPr/>
      <dgm:t>
        <a:bodyPr/>
        <a:lstStyle/>
        <a:p>
          <a:pPr rtl="0"/>
          <a:r>
            <a:rPr lang="nn-NO">
              <a:latin typeface="Arial" panose="020B0604020202020204"/>
            </a:rPr>
            <a:t>Roller og prosesser</a:t>
          </a:r>
          <a:endParaRPr lang="nn-NO"/>
        </a:p>
      </dgm:t>
    </dgm:pt>
    <dgm:pt modelId="{62DF77CF-F89E-4A54-829C-BC342B91F881}" type="parTrans" cxnId="{C043D882-9962-4CAF-AD2A-6BD94B2292B6}">
      <dgm:prSet/>
      <dgm:spPr/>
      <dgm:t>
        <a:bodyPr/>
        <a:lstStyle/>
        <a:p>
          <a:endParaRPr lang="nn-NO"/>
        </a:p>
      </dgm:t>
    </dgm:pt>
    <dgm:pt modelId="{B82AF2C8-3E94-43C7-A9C9-0B49A13973E4}" type="sibTrans" cxnId="{C043D882-9962-4CAF-AD2A-6BD94B2292B6}">
      <dgm:prSet/>
      <dgm:spPr/>
      <dgm:t>
        <a:bodyPr/>
        <a:lstStyle/>
        <a:p>
          <a:endParaRPr lang="nn-NO"/>
        </a:p>
      </dgm:t>
    </dgm:pt>
    <dgm:pt modelId="{8B417956-ECF4-4984-B1B4-095EAE9E5EB1}">
      <dgm:prSet phldrT="[Tekst]"/>
      <dgm:spPr/>
      <dgm:t>
        <a:bodyPr/>
        <a:lstStyle/>
        <a:p>
          <a:pPr rtl="0"/>
          <a:r>
            <a:rPr lang="nn-NO">
              <a:latin typeface="Arial" panose="020B0604020202020204"/>
            </a:rPr>
            <a:t>Dokumentasjon</a:t>
          </a:r>
          <a:endParaRPr lang="nn-NO"/>
        </a:p>
      </dgm:t>
    </dgm:pt>
    <dgm:pt modelId="{BEDBA458-C877-411B-8ACF-308CC4B28542}" type="parTrans" cxnId="{27EF594D-11AC-47C4-AC68-C23A082991B6}">
      <dgm:prSet/>
      <dgm:spPr/>
      <dgm:t>
        <a:bodyPr/>
        <a:lstStyle/>
        <a:p>
          <a:endParaRPr lang="nn-NO"/>
        </a:p>
      </dgm:t>
    </dgm:pt>
    <dgm:pt modelId="{22F521A6-0284-404B-8CA3-8AAF35F2B7DF}" type="sibTrans" cxnId="{27EF594D-11AC-47C4-AC68-C23A082991B6}">
      <dgm:prSet/>
      <dgm:spPr/>
      <dgm:t>
        <a:bodyPr/>
        <a:lstStyle/>
        <a:p>
          <a:endParaRPr lang="nn-NO"/>
        </a:p>
      </dgm:t>
    </dgm:pt>
    <dgm:pt modelId="{DD1F621D-4859-404D-895A-6A028C0631BE}">
      <dgm:prSet phldr="0"/>
      <dgm:spPr/>
      <dgm:t>
        <a:bodyPr/>
        <a:lstStyle/>
        <a:p>
          <a:r>
            <a:rPr lang="nn-NO">
              <a:latin typeface="Arial" panose="020B0604020202020204"/>
            </a:rPr>
            <a:t>Konvertering</a:t>
          </a:r>
        </a:p>
      </dgm:t>
    </dgm:pt>
    <dgm:pt modelId="{E84BB5F2-C38C-441D-8C46-630E68F9AEB4}" type="parTrans" cxnId="{E7CCB386-50D1-4139-883A-1CD9A1401D38}">
      <dgm:prSet/>
      <dgm:spPr/>
    </dgm:pt>
    <dgm:pt modelId="{C8EBAAC0-62A7-49A2-9742-38FE5266F8B7}" type="sibTrans" cxnId="{E7CCB386-50D1-4139-883A-1CD9A1401D38}">
      <dgm:prSet/>
      <dgm:spPr/>
    </dgm:pt>
    <dgm:pt modelId="{3588AA68-8171-401A-990B-2C9349233B51}" type="pres">
      <dgm:prSet presAssocID="{91CEACDC-D6EA-4270-B2BA-D5BCFF18F6B7}" presName="diagram" presStyleCnt="0">
        <dgm:presLayoutVars>
          <dgm:dir/>
          <dgm:resizeHandles val="exact"/>
        </dgm:presLayoutVars>
      </dgm:prSet>
      <dgm:spPr/>
    </dgm:pt>
    <dgm:pt modelId="{DAA98F79-3D3B-42E2-B317-CACA0331374C}" type="pres">
      <dgm:prSet presAssocID="{996AD4BD-CEE5-4451-9F36-63B85A7DBB2A}" presName="node" presStyleLbl="node1" presStyleIdx="0" presStyleCnt="6">
        <dgm:presLayoutVars>
          <dgm:bulletEnabled val="1"/>
        </dgm:presLayoutVars>
      </dgm:prSet>
      <dgm:spPr/>
    </dgm:pt>
    <dgm:pt modelId="{0DFED0EE-DF8F-4C14-A12A-BC62071675F4}" type="pres">
      <dgm:prSet presAssocID="{D29E76DC-4AC8-48A9-8BEB-7306BAE181B1}" presName="sibTrans" presStyleCnt="0"/>
      <dgm:spPr/>
    </dgm:pt>
    <dgm:pt modelId="{4CB158BD-9622-4BDA-BDD7-8BB6F26198BB}" type="pres">
      <dgm:prSet presAssocID="{18C2EE8E-0006-4D81-8647-9C0FDD99D7C9}" presName="node" presStyleLbl="node1" presStyleIdx="1" presStyleCnt="6">
        <dgm:presLayoutVars>
          <dgm:bulletEnabled val="1"/>
        </dgm:presLayoutVars>
      </dgm:prSet>
      <dgm:spPr/>
    </dgm:pt>
    <dgm:pt modelId="{F0E10D44-2074-4B07-A1CC-C39CA36CF6E4}" type="pres">
      <dgm:prSet presAssocID="{FD4A103E-E888-42CE-9383-615502851A24}" presName="sibTrans" presStyleCnt="0"/>
      <dgm:spPr/>
    </dgm:pt>
    <dgm:pt modelId="{F1FBE06C-3BC1-4DAB-A39B-F7E002561D93}" type="pres">
      <dgm:prSet presAssocID="{55CE9EB5-A60F-4A82-BCE8-069A953FAE4D}" presName="node" presStyleLbl="node1" presStyleIdx="2" presStyleCnt="6">
        <dgm:presLayoutVars>
          <dgm:bulletEnabled val="1"/>
        </dgm:presLayoutVars>
      </dgm:prSet>
      <dgm:spPr/>
    </dgm:pt>
    <dgm:pt modelId="{647FCF79-411E-4162-829F-77A695A4E2C6}" type="pres">
      <dgm:prSet presAssocID="{7A01F725-CE10-4468-8125-830F02E0D132}" presName="sibTrans" presStyleCnt="0"/>
      <dgm:spPr/>
    </dgm:pt>
    <dgm:pt modelId="{223B7164-8BE2-45D1-A17B-5E3E7471017F}" type="pres">
      <dgm:prSet presAssocID="{EB1FEC89-86E4-4FEC-A60C-92B145CD60FF}" presName="node" presStyleLbl="node1" presStyleIdx="3" presStyleCnt="6">
        <dgm:presLayoutVars>
          <dgm:bulletEnabled val="1"/>
        </dgm:presLayoutVars>
      </dgm:prSet>
      <dgm:spPr/>
    </dgm:pt>
    <dgm:pt modelId="{367F9585-02AE-411C-A91B-94D7919AFE2B}" type="pres">
      <dgm:prSet presAssocID="{B82AF2C8-3E94-43C7-A9C9-0B49A13973E4}" presName="sibTrans" presStyleCnt="0"/>
      <dgm:spPr/>
    </dgm:pt>
    <dgm:pt modelId="{F3529E21-64B8-4B94-8B61-A782AFB5AF97}" type="pres">
      <dgm:prSet presAssocID="{DD1F621D-4859-404D-895A-6A028C0631BE}" presName="node" presStyleLbl="node1" presStyleIdx="4" presStyleCnt="6">
        <dgm:presLayoutVars>
          <dgm:bulletEnabled val="1"/>
        </dgm:presLayoutVars>
      </dgm:prSet>
      <dgm:spPr/>
    </dgm:pt>
    <dgm:pt modelId="{4B060DAF-268D-4D06-9079-56D668E2B4A2}" type="pres">
      <dgm:prSet presAssocID="{C8EBAAC0-62A7-49A2-9742-38FE5266F8B7}" presName="sibTrans" presStyleCnt="0"/>
      <dgm:spPr/>
    </dgm:pt>
    <dgm:pt modelId="{E137FFE5-9EDB-426D-A524-9CAD5023B7A2}" type="pres">
      <dgm:prSet presAssocID="{8B417956-ECF4-4984-B1B4-095EAE9E5EB1}" presName="node" presStyleLbl="node1" presStyleIdx="5" presStyleCnt="6">
        <dgm:presLayoutVars>
          <dgm:bulletEnabled val="1"/>
        </dgm:presLayoutVars>
      </dgm:prSet>
      <dgm:spPr/>
    </dgm:pt>
  </dgm:ptLst>
  <dgm:cxnLst>
    <dgm:cxn modelId="{56363301-FF73-420A-88D9-BC5F7B3AFEC7}" type="presOf" srcId="{EB1FEC89-86E4-4FEC-A60C-92B145CD60FF}" destId="{223B7164-8BE2-45D1-A17B-5E3E7471017F}" srcOrd="0" destOrd="0" presId="urn:microsoft.com/office/officeart/2005/8/layout/default"/>
    <dgm:cxn modelId="{6B984D06-0F34-4191-B713-91D66C6BE8B8}" type="presOf" srcId="{8B417956-ECF4-4984-B1B4-095EAE9E5EB1}" destId="{E137FFE5-9EDB-426D-A524-9CAD5023B7A2}" srcOrd="0" destOrd="0" presId="urn:microsoft.com/office/officeart/2005/8/layout/default"/>
    <dgm:cxn modelId="{61C48912-4CFD-4AD1-9E14-A8E4C9EEE71E}" type="presOf" srcId="{18C2EE8E-0006-4D81-8647-9C0FDD99D7C9}" destId="{4CB158BD-9622-4BDA-BDD7-8BB6F26198BB}" srcOrd="0" destOrd="0" presId="urn:microsoft.com/office/officeart/2005/8/layout/default"/>
    <dgm:cxn modelId="{0F60A630-105B-4875-B0D5-9E0B9BB00AFF}" srcId="{91CEACDC-D6EA-4270-B2BA-D5BCFF18F6B7}" destId="{18C2EE8E-0006-4D81-8647-9C0FDD99D7C9}" srcOrd="1" destOrd="0" parTransId="{FF6B5BFE-A1A3-48C1-9992-69E6111AA833}" sibTransId="{FD4A103E-E888-42CE-9383-615502851A24}"/>
    <dgm:cxn modelId="{694F9A36-8A76-4611-894C-3751334BCBF0}" type="presOf" srcId="{91CEACDC-D6EA-4270-B2BA-D5BCFF18F6B7}" destId="{3588AA68-8171-401A-990B-2C9349233B51}" srcOrd="0" destOrd="0" presId="urn:microsoft.com/office/officeart/2005/8/layout/default"/>
    <dgm:cxn modelId="{27EF594D-11AC-47C4-AC68-C23A082991B6}" srcId="{91CEACDC-D6EA-4270-B2BA-D5BCFF18F6B7}" destId="{8B417956-ECF4-4984-B1B4-095EAE9E5EB1}" srcOrd="5" destOrd="0" parTransId="{BEDBA458-C877-411B-8ACF-308CC4B28542}" sibTransId="{22F521A6-0284-404B-8CA3-8AAF35F2B7DF}"/>
    <dgm:cxn modelId="{15D7A050-ED4E-4762-8DAF-F8B95B6B81AE}" srcId="{91CEACDC-D6EA-4270-B2BA-D5BCFF18F6B7}" destId="{996AD4BD-CEE5-4451-9F36-63B85A7DBB2A}" srcOrd="0" destOrd="0" parTransId="{DC9936C3-D38B-4407-88C7-137DB20A62C0}" sibTransId="{D29E76DC-4AC8-48A9-8BEB-7306BAE181B1}"/>
    <dgm:cxn modelId="{41ED5081-067B-411F-B6D5-18A3742B883C}" type="presOf" srcId="{996AD4BD-CEE5-4451-9F36-63B85A7DBB2A}" destId="{DAA98F79-3D3B-42E2-B317-CACA0331374C}" srcOrd="0" destOrd="0" presId="urn:microsoft.com/office/officeart/2005/8/layout/default"/>
    <dgm:cxn modelId="{D9AB8381-66B2-47B1-A143-5DEFF85B5936}" srcId="{91CEACDC-D6EA-4270-B2BA-D5BCFF18F6B7}" destId="{55CE9EB5-A60F-4A82-BCE8-069A953FAE4D}" srcOrd="2" destOrd="0" parTransId="{4A36FC72-241A-4B7B-928B-967F2E3E49A5}" sibTransId="{7A01F725-CE10-4468-8125-830F02E0D132}"/>
    <dgm:cxn modelId="{C043D882-9962-4CAF-AD2A-6BD94B2292B6}" srcId="{91CEACDC-D6EA-4270-B2BA-D5BCFF18F6B7}" destId="{EB1FEC89-86E4-4FEC-A60C-92B145CD60FF}" srcOrd="3" destOrd="0" parTransId="{62DF77CF-F89E-4A54-829C-BC342B91F881}" sibTransId="{B82AF2C8-3E94-43C7-A9C9-0B49A13973E4}"/>
    <dgm:cxn modelId="{14CDAC86-8D7D-447D-871D-879729ED0CFF}" type="presOf" srcId="{55CE9EB5-A60F-4A82-BCE8-069A953FAE4D}" destId="{F1FBE06C-3BC1-4DAB-A39B-F7E002561D93}" srcOrd="0" destOrd="0" presId="urn:microsoft.com/office/officeart/2005/8/layout/default"/>
    <dgm:cxn modelId="{E7CCB386-50D1-4139-883A-1CD9A1401D38}" srcId="{91CEACDC-D6EA-4270-B2BA-D5BCFF18F6B7}" destId="{DD1F621D-4859-404D-895A-6A028C0631BE}" srcOrd="4" destOrd="0" parTransId="{E84BB5F2-C38C-441D-8C46-630E68F9AEB4}" sibTransId="{C8EBAAC0-62A7-49A2-9742-38FE5266F8B7}"/>
    <dgm:cxn modelId="{B4EC3CCE-41DB-4F20-8ACF-B65F0801AA3B}" type="presOf" srcId="{DD1F621D-4859-404D-895A-6A028C0631BE}" destId="{F3529E21-64B8-4B94-8B61-A782AFB5AF97}" srcOrd="0" destOrd="0" presId="urn:microsoft.com/office/officeart/2005/8/layout/default"/>
    <dgm:cxn modelId="{A921AA6E-B5A7-44B4-B56F-E56A346FB50F}" type="presParOf" srcId="{3588AA68-8171-401A-990B-2C9349233B51}" destId="{DAA98F79-3D3B-42E2-B317-CACA0331374C}" srcOrd="0" destOrd="0" presId="urn:microsoft.com/office/officeart/2005/8/layout/default"/>
    <dgm:cxn modelId="{7449062A-A6F7-421A-8D90-C97700944D90}" type="presParOf" srcId="{3588AA68-8171-401A-990B-2C9349233B51}" destId="{0DFED0EE-DF8F-4C14-A12A-BC62071675F4}" srcOrd="1" destOrd="0" presId="urn:microsoft.com/office/officeart/2005/8/layout/default"/>
    <dgm:cxn modelId="{31ACCF57-963A-44B5-9840-4FD42B4D7EB3}" type="presParOf" srcId="{3588AA68-8171-401A-990B-2C9349233B51}" destId="{4CB158BD-9622-4BDA-BDD7-8BB6F26198BB}" srcOrd="2" destOrd="0" presId="urn:microsoft.com/office/officeart/2005/8/layout/default"/>
    <dgm:cxn modelId="{5F5E58D2-53A4-417D-A1CD-D22118551556}" type="presParOf" srcId="{3588AA68-8171-401A-990B-2C9349233B51}" destId="{F0E10D44-2074-4B07-A1CC-C39CA36CF6E4}" srcOrd="3" destOrd="0" presId="urn:microsoft.com/office/officeart/2005/8/layout/default"/>
    <dgm:cxn modelId="{D68344FD-D077-4EDE-B8AF-3BD0391BC30D}" type="presParOf" srcId="{3588AA68-8171-401A-990B-2C9349233B51}" destId="{F1FBE06C-3BC1-4DAB-A39B-F7E002561D93}" srcOrd="4" destOrd="0" presId="urn:microsoft.com/office/officeart/2005/8/layout/default"/>
    <dgm:cxn modelId="{6B52D2DD-503B-4BD4-82D3-3D7FA3CB68EE}" type="presParOf" srcId="{3588AA68-8171-401A-990B-2C9349233B51}" destId="{647FCF79-411E-4162-829F-77A695A4E2C6}" srcOrd="5" destOrd="0" presId="urn:microsoft.com/office/officeart/2005/8/layout/default"/>
    <dgm:cxn modelId="{0058A742-CD95-49EF-B499-BD6DC03ABC75}" type="presParOf" srcId="{3588AA68-8171-401A-990B-2C9349233B51}" destId="{223B7164-8BE2-45D1-A17B-5E3E7471017F}" srcOrd="6" destOrd="0" presId="urn:microsoft.com/office/officeart/2005/8/layout/default"/>
    <dgm:cxn modelId="{5C18AA8D-A92E-4B40-92D2-75608964E96D}" type="presParOf" srcId="{3588AA68-8171-401A-990B-2C9349233B51}" destId="{367F9585-02AE-411C-A91B-94D7919AFE2B}" srcOrd="7" destOrd="0" presId="urn:microsoft.com/office/officeart/2005/8/layout/default"/>
    <dgm:cxn modelId="{39049250-FDAC-47DB-B607-5AE0CE250702}" type="presParOf" srcId="{3588AA68-8171-401A-990B-2C9349233B51}" destId="{F3529E21-64B8-4B94-8B61-A782AFB5AF97}" srcOrd="8" destOrd="0" presId="urn:microsoft.com/office/officeart/2005/8/layout/default"/>
    <dgm:cxn modelId="{E5A61637-1AEF-430B-82B6-7A25926B3EDC}" type="presParOf" srcId="{3588AA68-8171-401A-990B-2C9349233B51}" destId="{4B060DAF-268D-4D06-9079-56D668E2B4A2}" srcOrd="9" destOrd="0" presId="urn:microsoft.com/office/officeart/2005/8/layout/default"/>
    <dgm:cxn modelId="{CB4B597F-8221-4767-B0CD-7D745EA95020}" type="presParOf" srcId="{3588AA68-8171-401A-990B-2C9349233B51}" destId="{E137FFE5-9EDB-426D-A524-9CAD5023B7A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A62AAD-1497-43C5-B4E1-D625026BF168}" type="doc">
      <dgm:prSet loTypeId="urn:microsoft.com/office/officeart/2005/8/layout/vList3" loCatId="picture" qsTypeId="urn:microsoft.com/office/officeart/2005/8/quickstyle/simple1" qsCatId="simple" csTypeId="urn:microsoft.com/office/officeart/2005/8/colors/accent2_2" csCatId="accent2" phldr="1"/>
      <dgm:spPr/>
    </dgm:pt>
    <dgm:pt modelId="{4219D15C-69C5-48C8-8011-CF606AF4AEF3}">
      <dgm:prSet phldrT="[Text]"/>
      <dgm:spPr/>
      <dgm:t>
        <a:bodyPr/>
        <a:lstStyle/>
        <a:p>
          <a:r>
            <a:rPr lang="nb-NO" b="1"/>
            <a:t>Alle ansatte (vitenskapelige og teknisk/ administrative)</a:t>
          </a:r>
          <a:endParaRPr lang="nb-NO"/>
        </a:p>
      </dgm:t>
    </dgm:pt>
    <dgm:pt modelId="{EF0E8BF7-B475-48D9-AD5F-27AF5B6085F7}" type="parTrans" cxnId="{D56CEF8A-2FA5-41B0-B467-8611366B795F}">
      <dgm:prSet/>
      <dgm:spPr/>
      <dgm:t>
        <a:bodyPr/>
        <a:lstStyle/>
        <a:p>
          <a:endParaRPr lang="nb-NO"/>
        </a:p>
      </dgm:t>
    </dgm:pt>
    <dgm:pt modelId="{2B061DC8-ED77-4058-8E85-A28003119E73}" type="sibTrans" cxnId="{D56CEF8A-2FA5-41B0-B467-8611366B795F}">
      <dgm:prSet/>
      <dgm:spPr/>
      <dgm:t>
        <a:bodyPr/>
        <a:lstStyle/>
        <a:p>
          <a:endParaRPr lang="nb-NO"/>
        </a:p>
      </dgm:t>
    </dgm:pt>
    <dgm:pt modelId="{DC322134-F3CE-4408-9C6B-605CC4E86056}">
      <dgm:prSet phldrT="[Text]"/>
      <dgm:spPr/>
      <dgm:t>
        <a:bodyPr/>
        <a:lstStyle/>
        <a:p>
          <a:r>
            <a:rPr lang="nb-NO" b="1"/>
            <a:t>Ansatte med roller i lønn- og økonomiprosesser (fagbrukere)</a:t>
          </a:r>
          <a:endParaRPr lang="nb-NO"/>
        </a:p>
      </dgm:t>
    </dgm:pt>
    <dgm:pt modelId="{BA9DD482-B972-4E52-A715-4992033EC8C9}" type="parTrans" cxnId="{8D98A164-46C1-46A7-BBB2-916EC477BBC1}">
      <dgm:prSet/>
      <dgm:spPr/>
      <dgm:t>
        <a:bodyPr/>
        <a:lstStyle/>
        <a:p>
          <a:endParaRPr lang="nb-NO"/>
        </a:p>
      </dgm:t>
    </dgm:pt>
    <dgm:pt modelId="{9CBDACC9-3112-4C98-AD70-37911135FB3C}" type="sibTrans" cxnId="{8D98A164-46C1-46A7-BBB2-916EC477BBC1}">
      <dgm:prSet/>
      <dgm:spPr/>
      <dgm:t>
        <a:bodyPr/>
        <a:lstStyle/>
        <a:p>
          <a:endParaRPr lang="nb-NO"/>
        </a:p>
      </dgm:t>
    </dgm:pt>
    <dgm:pt modelId="{23036002-5B93-4F74-8E24-ED2205D53762}">
      <dgm:prSet/>
      <dgm:spPr/>
      <dgm:t>
        <a:bodyPr/>
        <a:lstStyle/>
        <a:p>
          <a:r>
            <a:rPr lang="nb-NO"/>
            <a:t>Egenlæring (roller, rutiner og prosess) – BOTT E-læring (canvas-kurs)</a:t>
          </a:r>
        </a:p>
      </dgm:t>
    </dgm:pt>
    <dgm:pt modelId="{CC3F69FE-E3AB-4467-B1FF-E166F521FEFC}" type="parTrans" cxnId="{913CCF7A-1FAC-47CB-86E5-8B2999829A58}">
      <dgm:prSet/>
      <dgm:spPr/>
      <dgm:t>
        <a:bodyPr/>
        <a:lstStyle/>
        <a:p>
          <a:endParaRPr lang="nb-NO"/>
        </a:p>
      </dgm:t>
    </dgm:pt>
    <dgm:pt modelId="{66341A6D-85FB-4434-958D-CD6AD3142B98}" type="sibTrans" cxnId="{913CCF7A-1FAC-47CB-86E5-8B2999829A58}">
      <dgm:prSet/>
      <dgm:spPr/>
      <dgm:t>
        <a:bodyPr/>
        <a:lstStyle/>
        <a:p>
          <a:endParaRPr lang="nb-NO"/>
        </a:p>
      </dgm:t>
    </dgm:pt>
    <dgm:pt modelId="{599CE970-E98E-4E95-92A3-22603C76E563}">
      <dgm:prSet/>
      <dgm:spPr/>
      <dgm:t>
        <a:bodyPr/>
        <a:lstStyle/>
        <a:p>
          <a:r>
            <a:rPr lang="nb-NO" b="1"/>
            <a:t>Ledere (med personal- og/eller </a:t>
          </a:r>
          <a:r>
            <a:rPr lang="nb-NO" b="1" err="1"/>
            <a:t>øk.ansvar</a:t>
          </a:r>
          <a:r>
            <a:rPr lang="nb-NO" b="1"/>
            <a:t>) </a:t>
          </a:r>
        </a:p>
      </dgm:t>
    </dgm:pt>
    <dgm:pt modelId="{6CBB7C60-67F4-477A-8BC9-A76AE0FABE16}" type="parTrans" cxnId="{218B0292-5B6D-4833-BB13-2D1C45878A98}">
      <dgm:prSet/>
      <dgm:spPr/>
      <dgm:t>
        <a:bodyPr/>
        <a:lstStyle/>
        <a:p>
          <a:endParaRPr lang="nb-NO"/>
        </a:p>
      </dgm:t>
    </dgm:pt>
    <dgm:pt modelId="{749D595F-DC05-4912-B720-B2E9B165CF36}" type="sibTrans" cxnId="{218B0292-5B6D-4833-BB13-2D1C45878A98}">
      <dgm:prSet/>
      <dgm:spPr/>
      <dgm:t>
        <a:bodyPr/>
        <a:lstStyle/>
        <a:p>
          <a:endParaRPr lang="nb-NO"/>
        </a:p>
      </dgm:t>
    </dgm:pt>
    <dgm:pt modelId="{FAECCBA8-716D-4BC5-9D90-E6F2AA6AF666}">
      <dgm:prSet/>
      <dgm:spPr/>
      <dgm:t>
        <a:bodyPr/>
        <a:lstStyle/>
        <a:p>
          <a:r>
            <a:rPr lang="nb-NO"/>
            <a:t>Egenlæring (roller, rutiner og prosess) – BOTT E-læring (canvas-kurs)</a:t>
          </a:r>
        </a:p>
      </dgm:t>
    </dgm:pt>
    <dgm:pt modelId="{DE454792-5BB7-4D37-A830-D4ABD08011AB}" type="parTrans" cxnId="{7FF51A68-4507-4DF9-964C-03CC2B2BAB79}">
      <dgm:prSet/>
      <dgm:spPr/>
      <dgm:t>
        <a:bodyPr/>
        <a:lstStyle/>
        <a:p>
          <a:endParaRPr lang="nb-NO"/>
        </a:p>
      </dgm:t>
    </dgm:pt>
    <dgm:pt modelId="{BAB132E1-6B34-4212-9A08-31F310233044}" type="sibTrans" cxnId="{7FF51A68-4507-4DF9-964C-03CC2B2BAB79}">
      <dgm:prSet/>
      <dgm:spPr/>
      <dgm:t>
        <a:bodyPr/>
        <a:lstStyle/>
        <a:p>
          <a:endParaRPr lang="nb-NO"/>
        </a:p>
      </dgm:t>
    </dgm:pt>
    <dgm:pt modelId="{5D777017-F856-41C1-AC16-C3F4C8C2FC56}">
      <dgm:prSet/>
      <dgm:spPr/>
      <dgm:t>
        <a:bodyPr/>
        <a:lstStyle/>
        <a:p>
          <a:r>
            <a:rPr lang="nb-NO"/>
            <a:t>DFØ E-læring  - systemopplæring</a:t>
          </a:r>
        </a:p>
      </dgm:t>
    </dgm:pt>
    <dgm:pt modelId="{07FB4D56-AF3C-412F-9655-D3248EC22195}" type="sibTrans" cxnId="{6517D1AB-5DDB-4FD4-A421-4078BDC4A37C}">
      <dgm:prSet/>
      <dgm:spPr/>
      <dgm:t>
        <a:bodyPr/>
        <a:lstStyle/>
        <a:p>
          <a:endParaRPr lang="nb-NO"/>
        </a:p>
      </dgm:t>
    </dgm:pt>
    <dgm:pt modelId="{7F3362D7-D179-42F7-9332-F4D2FCAABA24}" type="parTrans" cxnId="{6517D1AB-5DDB-4FD4-A421-4078BDC4A37C}">
      <dgm:prSet/>
      <dgm:spPr/>
      <dgm:t>
        <a:bodyPr/>
        <a:lstStyle/>
        <a:p>
          <a:endParaRPr lang="nb-NO"/>
        </a:p>
      </dgm:t>
    </dgm:pt>
    <dgm:pt modelId="{5CE24140-36E6-4D08-A640-70D99CD2EB1C}">
      <dgm:prSet/>
      <dgm:spPr/>
      <dgm:t>
        <a:bodyPr/>
        <a:lstStyle/>
        <a:p>
          <a:r>
            <a:rPr lang="nb-NO"/>
            <a:t>Informasjonsmøter</a:t>
          </a:r>
        </a:p>
      </dgm:t>
    </dgm:pt>
    <dgm:pt modelId="{AB10866C-21FC-4B44-93EB-9743015EED8D}" type="parTrans" cxnId="{B1A05369-0207-4910-85E7-6C2280544948}">
      <dgm:prSet/>
      <dgm:spPr/>
      <dgm:t>
        <a:bodyPr/>
        <a:lstStyle/>
        <a:p>
          <a:endParaRPr lang="nb-NO"/>
        </a:p>
      </dgm:t>
    </dgm:pt>
    <dgm:pt modelId="{AAB81BD5-FC89-45D2-9FFE-9A054B8791A9}" type="sibTrans" cxnId="{B1A05369-0207-4910-85E7-6C2280544948}">
      <dgm:prSet/>
      <dgm:spPr/>
      <dgm:t>
        <a:bodyPr/>
        <a:lstStyle/>
        <a:p>
          <a:endParaRPr lang="nb-NO"/>
        </a:p>
      </dgm:t>
    </dgm:pt>
    <dgm:pt modelId="{43333A90-2C9C-492B-B6A7-DA27DCEDC009}">
      <dgm:prSet/>
      <dgm:spPr/>
      <dgm:t>
        <a:bodyPr/>
        <a:lstStyle/>
        <a:p>
          <a:r>
            <a:rPr lang="nb-NO"/>
            <a:t>Innsida - DFØ brukerveiledninger og informasjonsvideoer</a:t>
          </a:r>
        </a:p>
      </dgm:t>
    </dgm:pt>
    <dgm:pt modelId="{FEFDB9DC-24A3-4A03-A311-2016BC7CE53B}" type="parTrans" cxnId="{31B305C5-7F09-4B3B-B9E3-2CA5C3DD2105}">
      <dgm:prSet/>
      <dgm:spPr/>
      <dgm:t>
        <a:bodyPr/>
        <a:lstStyle/>
        <a:p>
          <a:endParaRPr lang="nb-NO"/>
        </a:p>
      </dgm:t>
    </dgm:pt>
    <dgm:pt modelId="{4FD14331-BA4F-432E-826A-C15EAE1C54B0}" type="sibTrans" cxnId="{31B305C5-7F09-4B3B-B9E3-2CA5C3DD2105}">
      <dgm:prSet/>
      <dgm:spPr/>
      <dgm:t>
        <a:bodyPr/>
        <a:lstStyle/>
        <a:p>
          <a:endParaRPr lang="nb-NO"/>
        </a:p>
      </dgm:t>
    </dgm:pt>
    <dgm:pt modelId="{73F6A43D-6D67-4477-8F30-8F93789F41B3}">
      <dgm:prSet/>
      <dgm:spPr/>
      <dgm:t>
        <a:bodyPr/>
        <a:lstStyle/>
        <a:p>
          <a:r>
            <a:rPr lang="nb-NO"/>
            <a:t>NTNU kurs</a:t>
          </a:r>
        </a:p>
      </dgm:t>
    </dgm:pt>
    <dgm:pt modelId="{4DA114AB-8B62-4486-BB78-2150E1651C0F}" type="parTrans" cxnId="{A470A916-EA80-44F7-B53E-C83AAFCC6006}">
      <dgm:prSet/>
      <dgm:spPr/>
      <dgm:t>
        <a:bodyPr/>
        <a:lstStyle/>
        <a:p>
          <a:endParaRPr lang="nb-NO"/>
        </a:p>
      </dgm:t>
    </dgm:pt>
    <dgm:pt modelId="{8D298EF4-EBD9-4C89-B030-A989A79EE6C7}" type="sibTrans" cxnId="{A470A916-EA80-44F7-B53E-C83AAFCC6006}">
      <dgm:prSet/>
      <dgm:spPr/>
      <dgm:t>
        <a:bodyPr/>
        <a:lstStyle/>
        <a:p>
          <a:endParaRPr lang="nb-NO"/>
        </a:p>
      </dgm:t>
    </dgm:pt>
    <dgm:pt modelId="{1BA02C84-538C-49C0-9430-11F94B0940B3}">
      <dgm:prSet/>
      <dgm:spPr/>
      <dgm:t>
        <a:bodyPr/>
        <a:lstStyle/>
        <a:p>
          <a:r>
            <a:rPr lang="nb-NO"/>
            <a:t>DFØ Systemopplæring (digitale kurs/trykkekurs/e-</a:t>
          </a:r>
          <a:r>
            <a:rPr lang="nb-NO" err="1"/>
            <a:t>læringkurs</a:t>
          </a:r>
          <a:r>
            <a:rPr lang="nb-NO"/>
            <a:t>)</a:t>
          </a:r>
        </a:p>
      </dgm:t>
    </dgm:pt>
    <dgm:pt modelId="{F62912D5-9FBB-4EC5-957A-0FEAA16C8D96}" type="parTrans" cxnId="{12BEFA0D-C1D0-42E9-A47F-DCAA867A13A8}">
      <dgm:prSet/>
      <dgm:spPr/>
      <dgm:t>
        <a:bodyPr/>
        <a:lstStyle/>
        <a:p>
          <a:endParaRPr lang="nb-NO"/>
        </a:p>
      </dgm:t>
    </dgm:pt>
    <dgm:pt modelId="{0199FF8A-337D-498A-888C-6CED0EA96876}" type="sibTrans" cxnId="{12BEFA0D-C1D0-42E9-A47F-DCAA867A13A8}">
      <dgm:prSet/>
      <dgm:spPr/>
      <dgm:t>
        <a:bodyPr/>
        <a:lstStyle/>
        <a:p>
          <a:endParaRPr lang="nb-NO"/>
        </a:p>
      </dgm:t>
    </dgm:pt>
    <dgm:pt modelId="{9C05D2A2-E613-42BD-AD4C-42CCC8D55363}">
      <dgm:prSet/>
      <dgm:spPr/>
      <dgm:t>
        <a:bodyPr/>
        <a:lstStyle/>
        <a:p>
          <a:r>
            <a:rPr lang="nb-NO"/>
            <a:t>Informasjonsmøter </a:t>
          </a:r>
        </a:p>
      </dgm:t>
    </dgm:pt>
    <dgm:pt modelId="{8881783F-87BC-4A1B-BD5A-25AA96E5FC7D}" type="parTrans" cxnId="{F52EF0A0-B1F8-4F1C-AA7B-D7FE7B9EE378}">
      <dgm:prSet/>
      <dgm:spPr/>
      <dgm:t>
        <a:bodyPr/>
        <a:lstStyle/>
        <a:p>
          <a:endParaRPr lang="nb-NO"/>
        </a:p>
      </dgm:t>
    </dgm:pt>
    <dgm:pt modelId="{8CE230EF-9104-4B56-B4F9-A6B8F66F10B2}" type="sibTrans" cxnId="{F52EF0A0-B1F8-4F1C-AA7B-D7FE7B9EE378}">
      <dgm:prSet/>
      <dgm:spPr/>
      <dgm:t>
        <a:bodyPr/>
        <a:lstStyle/>
        <a:p>
          <a:endParaRPr lang="nb-NO"/>
        </a:p>
      </dgm:t>
    </dgm:pt>
    <dgm:pt modelId="{0F2C647C-2AF4-4237-88AF-126D0BFD9558}">
      <dgm:prSet/>
      <dgm:spPr/>
      <dgm:t>
        <a:bodyPr/>
        <a:lstStyle/>
        <a:p>
          <a:r>
            <a:rPr lang="nb-NO"/>
            <a:t>DFØ systemopplæring – E-læring om godkjennerroller</a:t>
          </a:r>
        </a:p>
      </dgm:t>
    </dgm:pt>
    <dgm:pt modelId="{F23FF72D-A9ED-4C92-8EB5-B62BC3EEC4CD}" type="parTrans" cxnId="{D0118166-3377-4A19-A2B2-77455B9D8D7D}">
      <dgm:prSet/>
      <dgm:spPr/>
      <dgm:t>
        <a:bodyPr/>
        <a:lstStyle/>
        <a:p>
          <a:endParaRPr lang="nb-NO"/>
        </a:p>
      </dgm:t>
    </dgm:pt>
    <dgm:pt modelId="{3DB3FB28-3AF8-44D9-A306-391900715A5A}" type="sibTrans" cxnId="{D0118166-3377-4A19-A2B2-77455B9D8D7D}">
      <dgm:prSet/>
      <dgm:spPr/>
      <dgm:t>
        <a:bodyPr/>
        <a:lstStyle/>
        <a:p>
          <a:endParaRPr lang="nb-NO"/>
        </a:p>
      </dgm:t>
    </dgm:pt>
    <dgm:pt modelId="{473A3908-4CA0-4478-90A1-3DAB89BEE8FF}" type="pres">
      <dgm:prSet presAssocID="{82A62AAD-1497-43C5-B4E1-D625026BF168}" presName="linearFlow" presStyleCnt="0">
        <dgm:presLayoutVars>
          <dgm:dir/>
          <dgm:resizeHandles val="exact"/>
        </dgm:presLayoutVars>
      </dgm:prSet>
      <dgm:spPr/>
    </dgm:pt>
    <dgm:pt modelId="{7C5B6CBF-4863-4E5E-AE1E-D203BAC1B60F}" type="pres">
      <dgm:prSet presAssocID="{4219D15C-69C5-48C8-8011-CF606AF4AEF3}" presName="composite" presStyleCnt="0"/>
      <dgm:spPr/>
    </dgm:pt>
    <dgm:pt modelId="{3C4D21AC-AEFF-4EAE-95E3-56431CBDD1FC}" type="pres">
      <dgm:prSet presAssocID="{4219D15C-69C5-48C8-8011-CF606AF4AEF3}" presName="imgShp" presStyleLbl="fgImgPlace1" presStyleIdx="0" presStyleCnt="3" custScaleX="119350" custScaleY="103106" custLinFactNeighborX="822" custLinFactNeighborY="-24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Smart Phone with solid fill"/>
        </a:ext>
      </dgm:extLst>
    </dgm:pt>
    <dgm:pt modelId="{BB7A62AD-276D-4146-98C8-6AEFFCAB6180}" type="pres">
      <dgm:prSet presAssocID="{4219D15C-69C5-48C8-8011-CF606AF4AEF3}" presName="txShp" presStyleLbl="node1" presStyleIdx="0" presStyleCnt="3">
        <dgm:presLayoutVars>
          <dgm:bulletEnabled val="1"/>
        </dgm:presLayoutVars>
      </dgm:prSet>
      <dgm:spPr/>
    </dgm:pt>
    <dgm:pt modelId="{843CBD95-4E90-4EE9-954F-03CE7F08A464}" type="pres">
      <dgm:prSet presAssocID="{2B061DC8-ED77-4058-8E85-A28003119E73}" presName="spacing" presStyleCnt="0"/>
      <dgm:spPr/>
    </dgm:pt>
    <dgm:pt modelId="{130C7670-F9BF-41F9-AFDF-768ECB7B1125}" type="pres">
      <dgm:prSet presAssocID="{DC322134-F3CE-4408-9C6B-605CC4E86056}" presName="composite" presStyleCnt="0"/>
      <dgm:spPr/>
    </dgm:pt>
    <dgm:pt modelId="{4D909DC3-45D7-4AEC-997F-31C1289374F0}" type="pres">
      <dgm:prSet presAssocID="{DC322134-F3CE-4408-9C6B-605CC4E86056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grammer female with solid fill"/>
        </a:ext>
      </dgm:extLst>
    </dgm:pt>
    <dgm:pt modelId="{163274C7-99D1-4C91-9733-7C8086769102}" type="pres">
      <dgm:prSet presAssocID="{DC322134-F3CE-4408-9C6B-605CC4E86056}" presName="txShp" presStyleLbl="node1" presStyleIdx="1" presStyleCnt="3">
        <dgm:presLayoutVars>
          <dgm:bulletEnabled val="1"/>
        </dgm:presLayoutVars>
      </dgm:prSet>
      <dgm:spPr/>
    </dgm:pt>
    <dgm:pt modelId="{0BF5DD27-5557-43DC-8ECF-4DCBEE528F9C}" type="pres">
      <dgm:prSet presAssocID="{9CBDACC9-3112-4C98-AD70-37911135FB3C}" presName="spacing" presStyleCnt="0"/>
      <dgm:spPr/>
    </dgm:pt>
    <dgm:pt modelId="{720B4B02-1CD7-404F-9CF7-03E47383A964}" type="pres">
      <dgm:prSet presAssocID="{599CE970-E98E-4E95-92A3-22603C76E563}" presName="composite" presStyleCnt="0"/>
      <dgm:spPr/>
    </dgm:pt>
    <dgm:pt modelId="{DBAE8B6F-A0EF-4693-8AB6-D5F938AA2912}" type="pres">
      <dgm:prSet presAssocID="{599CE970-E98E-4E95-92A3-22603C76E563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 with solid fill"/>
        </a:ext>
      </dgm:extLst>
    </dgm:pt>
    <dgm:pt modelId="{A86362C0-40CB-48E6-80F5-1C14F8C28400}" type="pres">
      <dgm:prSet presAssocID="{599CE970-E98E-4E95-92A3-22603C76E563}" presName="txShp" presStyleLbl="node1" presStyleIdx="2" presStyleCnt="3">
        <dgm:presLayoutVars>
          <dgm:bulletEnabled val="1"/>
        </dgm:presLayoutVars>
      </dgm:prSet>
      <dgm:spPr/>
    </dgm:pt>
  </dgm:ptLst>
  <dgm:cxnLst>
    <dgm:cxn modelId="{12BEFA0D-C1D0-42E9-A47F-DCAA867A13A8}" srcId="{DC322134-F3CE-4408-9C6B-605CC4E86056}" destId="{1BA02C84-538C-49C0-9430-11F94B0940B3}" srcOrd="2" destOrd="0" parTransId="{F62912D5-9FBB-4EC5-957A-0FEAA16C8D96}" sibTransId="{0199FF8A-337D-498A-888C-6CED0EA96876}"/>
    <dgm:cxn modelId="{6F4AF110-615C-475A-8F5D-0C07EDB35182}" type="presOf" srcId="{73F6A43D-6D67-4477-8F30-8F93789F41B3}" destId="{163274C7-99D1-4C91-9733-7C8086769102}" srcOrd="0" destOrd="2" presId="urn:microsoft.com/office/officeart/2005/8/layout/vList3"/>
    <dgm:cxn modelId="{A470A916-EA80-44F7-B53E-C83AAFCC6006}" srcId="{DC322134-F3CE-4408-9C6B-605CC4E86056}" destId="{73F6A43D-6D67-4477-8F30-8F93789F41B3}" srcOrd="1" destOrd="0" parTransId="{4DA114AB-8B62-4486-BB78-2150E1651C0F}" sibTransId="{8D298EF4-EBD9-4C89-B030-A989A79EE6C7}"/>
    <dgm:cxn modelId="{D1729118-1196-4729-A1B9-EE365D9F8FF5}" type="presOf" srcId="{5D777017-F856-41C1-AC16-C3F4C8C2FC56}" destId="{BB7A62AD-276D-4146-98C8-6AEFFCAB6180}" srcOrd="0" destOrd="1" presId="urn:microsoft.com/office/officeart/2005/8/layout/vList3"/>
    <dgm:cxn modelId="{8B76DC1A-3A83-4C90-B246-99934FEF3D87}" type="presOf" srcId="{43333A90-2C9C-492B-B6A7-DA27DCEDC009}" destId="{BB7A62AD-276D-4146-98C8-6AEFFCAB6180}" srcOrd="0" destOrd="3" presId="urn:microsoft.com/office/officeart/2005/8/layout/vList3"/>
    <dgm:cxn modelId="{0EBBEB2B-8B49-4CCA-A08A-B6F52489648D}" type="presOf" srcId="{599CE970-E98E-4E95-92A3-22603C76E563}" destId="{A86362C0-40CB-48E6-80F5-1C14F8C28400}" srcOrd="0" destOrd="0" presId="urn:microsoft.com/office/officeart/2005/8/layout/vList3"/>
    <dgm:cxn modelId="{3DB85B2F-3C57-4A8D-A5EB-5CDEC02F4AE9}" type="presOf" srcId="{9C05D2A2-E613-42BD-AD4C-42CCC8D55363}" destId="{A86362C0-40CB-48E6-80F5-1C14F8C28400}" srcOrd="0" destOrd="2" presId="urn:microsoft.com/office/officeart/2005/8/layout/vList3"/>
    <dgm:cxn modelId="{B2FA5635-6C3D-40C0-975E-C26A0D412CA5}" type="presOf" srcId="{23036002-5B93-4F74-8E24-ED2205D53762}" destId="{163274C7-99D1-4C91-9733-7C8086769102}" srcOrd="0" destOrd="1" presId="urn:microsoft.com/office/officeart/2005/8/layout/vList3"/>
    <dgm:cxn modelId="{8D98A164-46C1-46A7-BBB2-916EC477BBC1}" srcId="{82A62AAD-1497-43C5-B4E1-D625026BF168}" destId="{DC322134-F3CE-4408-9C6B-605CC4E86056}" srcOrd="1" destOrd="0" parTransId="{BA9DD482-B972-4E52-A715-4992033EC8C9}" sibTransId="{9CBDACC9-3112-4C98-AD70-37911135FB3C}"/>
    <dgm:cxn modelId="{D0118166-3377-4A19-A2B2-77455B9D8D7D}" srcId="{599CE970-E98E-4E95-92A3-22603C76E563}" destId="{0F2C647C-2AF4-4237-88AF-126D0BFD9558}" srcOrd="2" destOrd="0" parTransId="{F23FF72D-A9ED-4C92-8EB5-B62BC3EEC4CD}" sibTransId="{3DB3FB28-3AF8-44D9-A306-391900715A5A}"/>
    <dgm:cxn modelId="{7FF51A68-4507-4DF9-964C-03CC2B2BAB79}" srcId="{599CE970-E98E-4E95-92A3-22603C76E563}" destId="{FAECCBA8-716D-4BC5-9D90-E6F2AA6AF666}" srcOrd="0" destOrd="0" parTransId="{DE454792-5BB7-4D37-A830-D4ABD08011AB}" sibTransId="{BAB132E1-6B34-4212-9A08-31F310233044}"/>
    <dgm:cxn modelId="{B1A05369-0207-4910-85E7-6C2280544948}" srcId="{4219D15C-69C5-48C8-8011-CF606AF4AEF3}" destId="{5CE24140-36E6-4D08-A640-70D99CD2EB1C}" srcOrd="1" destOrd="0" parTransId="{AB10866C-21FC-4B44-93EB-9743015EED8D}" sibTransId="{AAB81BD5-FC89-45D2-9FFE-9A054B8791A9}"/>
    <dgm:cxn modelId="{82C9F74D-9243-4351-BE72-47094B009C77}" type="presOf" srcId="{5CE24140-36E6-4D08-A640-70D99CD2EB1C}" destId="{BB7A62AD-276D-4146-98C8-6AEFFCAB6180}" srcOrd="0" destOrd="2" presId="urn:microsoft.com/office/officeart/2005/8/layout/vList3"/>
    <dgm:cxn modelId="{C1873F4E-5C59-432B-86B7-6EED6EA5AE8D}" type="presOf" srcId="{82A62AAD-1497-43C5-B4E1-D625026BF168}" destId="{473A3908-4CA0-4478-90A1-3DAB89BEE8FF}" srcOrd="0" destOrd="0" presId="urn:microsoft.com/office/officeart/2005/8/layout/vList3"/>
    <dgm:cxn modelId="{913CCF7A-1FAC-47CB-86E5-8B2999829A58}" srcId="{DC322134-F3CE-4408-9C6B-605CC4E86056}" destId="{23036002-5B93-4F74-8E24-ED2205D53762}" srcOrd="0" destOrd="0" parTransId="{CC3F69FE-E3AB-4467-B1FF-E166F521FEFC}" sibTransId="{66341A6D-85FB-4434-958D-CD6AD3142B98}"/>
    <dgm:cxn modelId="{527C6C7D-AA22-4845-99A9-2D28660157FE}" type="presOf" srcId="{FAECCBA8-716D-4BC5-9D90-E6F2AA6AF666}" destId="{A86362C0-40CB-48E6-80F5-1C14F8C28400}" srcOrd="0" destOrd="1" presId="urn:microsoft.com/office/officeart/2005/8/layout/vList3"/>
    <dgm:cxn modelId="{BE5FFC86-A2F2-49D3-AD1D-F8FC57C54E47}" type="presOf" srcId="{1BA02C84-538C-49C0-9430-11F94B0940B3}" destId="{163274C7-99D1-4C91-9733-7C8086769102}" srcOrd="0" destOrd="3" presId="urn:microsoft.com/office/officeart/2005/8/layout/vList3"/>
    <dgm:cxn modelId="{D56CEF8A-2FA5-41B0-B467-8611366B795F}" srcId="{82A62AAD-1497-43C5-B4E1-D625026BF168}" destId="{4219D15C-69C5-48C8-8011-CF606AF4AEF3}" srcOrd="0" destOrd="0" parTransId="{EF0E8BF7-B475-48D9-AD5F-27AF5B6085F7}" sibTransId="{2B061DC8-ED77-4058-8E85-A28003119E73}"/>
    <dgm:cxn modelId="{218B0292-5B6D-4833-BB13-2D1C45878A98}" srcId="{82A62AAD-1497-43C5-B4E1-D625026BF168}" destId="{599CE970-E98E-4E95-92A3-22603C76E563}" srcOrd="2" destOrd="0" parTransId="{6CBB7C60-67F4-477A-8BC9-A76AE0FABE16}" sibTransId="{749D595F-DC05-4912-B720-B2E9B165CF36}"/>
    <dgm:cxn modelId="{F52EF0A0-B1F8-4F1C-AA7B-D7FE7B9EE378}" srcId="{599CE970-E98E-4E95-92A3-22603C76E563}" destId="{9C05D2A2-E613-42BD-AD4C-42CCC8D55363}" srcOrd="1" destOrd="0" parTransId="{8881783F-87BC-4A1B-BD5A-25AA96E5FC7D}" sibTransId="{8CE230EF-9104-4B56-B4F9-A6B8F66F10B2}"/>
    <dgm:cxn modelId="{6517D1AB-5DDB-4FD4-A421-4078BDC4A37C}" srcId="{4219D15C-69C5-48C8-8011-CF606AF4AEF3}" destId="{5D777017-F856-41C1-AC16-C3F4C8C2FC56}" srcOrd="0" destOrd="0" parTransId="{7F3362D7-D179-42F7-9332-F4D2FCAABA24}" sibTransId="{07FB4D56-AF3C-412F-9655-D3248EC22195}"/>
    <dgm:cxn modelId="{5AEA7FBF-E8DE-44B5-BC52-1DB156E2C7EE}" type="presOf" srcId="{0F2C647C-2AF4-4237-88AF-126D0BFD9558}" destId="{A86362C0-40CB-48E6-80F5-1C14F8C28400}" srcOrd="0" destOrd="3" presId="urn:microsoft.com/office/officeart/2005/8/layout/vList3"/>
    <dgm:cxn modelId="{31B305C5-7F09-4B3B-B9E3-2CA5C3DD2105}" srcId="{4219D15C-69C5-48C8-8011-CF606AF4AEF3}" destId="{43333A90-2C9C-492B-B6A7-DA27DCEDC009}" srcOrd="2" destOrd="0" parTransId="{FEFDB9DC-24A3-4A03-A311-2016BC7CE53B}" sibTransId="{4FD14331-BA4F-432E-826A-C15EAE1C54B0}"/>
    <dgm:cxn modelId="{5499BCE7-82FD-432D-B890-64B0FA8AA21D}" type="presOf" srcId="{DC322134-F3CE-4408-9C6B-605CC4E86056}" destId="{163274C7-99D1-4C91-9733-7C8086769102}" srcOrd="0" destOrd="0" presId="urn:microsoft.com/office/officeart/2005/8/layout/vList3"/>
    <dgm:cxn modelId="{F16053FA-E632-4F65-9483-145F08F0EB91}" type="presOf" srcId="{4219D15C-69C5-48C8-8011-CF606AF4AEF3}" destId="{BB7A62AD-276D-4146-98C8-6AEFFCAB6180}" srcOrd="0" destOrd="0" presId="urn:microsoft.com/office/officeart/2005/8/layout/vList3"/>
    <dgm:cxn modelId="{6EBFA985-1315-4D3C-BF85-38C1E9703D12}" type="presParOf" srcId="{473A3908-4CA0-4478-90A1-3DAB89BEE8FF}" destId="{7C5B6CBF-4863-4E5E-AE1E-D203BAC1B60F}" srcOrd="0" destOrd="0" presId="urn:microsoft.com/office/officeart/2005/8/layout/vList3"/>
    <dgm:cxn modelId="{5A07616B-C9BA-46E5-B5CD-27C47AEB01B3}" type="presParOf" srcId="{7C5B6CBF-4863-4E5E-AE1E-D203BAC1B60F}" destId="{3C4D21AC-AEFF-4EAE-95E3-56431CBDD1FC}" srcOrd="0" destOrd="0" presId="urn:microsoft.com/office/officeart/2005/8/layout/vList3"/>
    <dgm:cxn modelId="{740D18CA-5456-45E0-AF4E-1A254F8F4E1F}" type="presParOf" srcId="{7C5B6CBF-4863-4E5E-AE1E-D203BAC1B60F}" destId="{BB7A62AD-276D-4146-98C8-6AEFFCAB6180}" srcOrd="1" destOrd="0" presId="urn:microsoft.com/office/officeart/2005/8/layout/vList3"/>
    <dgm:cxn modelId="{E4700505-F355-4854-89C6-C3C16CE03F38}" type="presParOf" srcId="{473A3908-4CA0-4478-90A1-3DAB89BEE8FF}" destId="{843CBD95-4E90-4EE9-954F-03CE7F08A464}" srcOrd="1" destOrd="0" presId="urn:microsoft.com/office/officeart/2005/8/layout/vList3"/>
    <dgm:cxn modelId="{8641B6E3-0E47-453E-9E8F-6AE1D5F41B94}" type="presParOf" srcId="{473A3908-4CA0-4478-90A1-3DAB89BEE8FF}" destId="{130C7670-F9BF-41F9-AFDF-768ECB7B1125}" srcOrd="2" destOrd="0" presId="urn:microsoft.com/office/officeart/2005/8/layout/vList3"/>
    <dgm:cxn modelId="{CA54E33A-C5E2-4193-BBEF-1FBB96664659}" type="presParOf" srcId="{130C7670-F9BF-41F9-AFDF-768ECB7B1125}" destId="{4D909DC3-45D7-4AEC-997F-31C1289374F0}" srcOrd="0" destOrd="0" presId="urn:microsoft.com/office/officeart/2005/8/layout/vList3"/>
    <dgm:cxn modelId="{A38303E8-BAD7-4317-9F8D-37F1A18CFEF0}" type="presParOf" srcId="{130C7670-F9BF-41F9-AFDF-768ECB7B1125}" destId="{163274C7-99D1-4C91-9733-7C8086769102}" srcOrd="1" destOrd="0" presId="urn:microsoft.com/office/officeart/2005/8/layout/vList3"/>
    <dgm:cxn modelId="{D051195E-4D11-4374-953A-69A9FE8FDCF1}" type="presParOf" srcId="{473A3908-4CA0-4478-90A1-3DAB89BEE8FF}" destId="{0BF5DD27-5557-43DC-8ECF-4DCBEE528F9C}" srcOrd="3" destOrd="0" presId="urn:microsoft.com/office/officeart/2005/8/layout/vList3"/>
    <dgm:cxn modelId="{258F965D-FDC6-4A31-8B7C-2404BC63D97C}" type="presParOf" srcId="{473A3908-4CA0-4478-90A1-3DAB89BEE8FF}" destId="{720B4B02-1CD7-404F-9CF7-03E47383A964}" srcOrd="4" destOrd="0" presId="urn:microsoft.com/office/officeart/2005/8/layout/vList3"/>
    <dgm:cxn modelId="{217AA02F-AF0A-402C-9C64-7F48F4C3E464}" type="presParOf" srcId="{720B4B02-1CD7-404F-9CF7-03E47383A964}" destId="{DBAE8B6F-A0EF-4693-8AB6-D5F938AA2912}" srcOrd="0" destOrd="0" presId="urn:microsoft.com/office/officeart/2005/8/layout/vList3"/>
    <dgm:cxn modelId="{517B1708-F2F9-42F5-BCD7-010FB1B15523}" type="presParOf" srcId="{720B4B02-1CD7-404F-9CF7-03E47383A964}" destId="{A86362C0-40CB-48E6-80F5-1C14F8C2840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98F79-3D3B-42E2-B317-CACA0331374C}">
      <dsp:nvSpPr>
        <dsp:cNvPr id="0" name=""/>
        <dsp:cNvSpPr/>
      </dsp:nvSpPr>
      <dsp:spPr>
        <a:xfrm>
          <a:off x="80158" y="896"/>
          <a:ext cx="3512498" cy="21074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3500" kern="1200">
              <a:latin typeface="Arial" panose="020B0604020202020204"/>
            </a:rPr>
            <a:t>Opplæring</a:t>
          </a:r>
          <a:endParaRPr lang="nn-NO" sz="3500" kern="1200"/>
        </a:p>
      </dsp:txBody>
      <dsp:txXfrm>
        <a:off x="80158" y="896"/>
        <a:ext cx="3512498" cy="2107498"/>
      </dsp:txXfrm>
    </dsp:sp>
    <dsp:sp modelId="{4CB158BD-9622-4BDA-BDD7-8BB6F26198BB}">
      <dsp:nvSpPr>
        <dsp:cNvPr id="0" name=""/>
        <dsp:cNvSpPr/>
      </dsp:nvSpPr>
      <dsp:spPr>
        <a:xfrm>
          <a:off x="3943906" y="896"/>
          <a:ext cx="3512498" cy="21074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3500" kern="1200">
              <a:latin typeface="Arial" panose="020B0604020202020204"/>
            </a:rPr>
            <a:t>Teknisk kontroll og sikker drift</a:t>
          </a:r>
          <a:endParaRPr lang="nn-NO" sz="3500" kern="1200"/>
        </a:p>
      </dsp:txBody>
      <dsp:txXfrm>
        <a:off x="3943906" y="896"/>
        <a:ext cx="3512498" cy="2107498"/>
      </dsp:txXfrm>
    </dsp:sp>
    <dsp:sp modelId="{F1FBE06C-3BC1-4DAB-A39B-F7E002561D93}">
      <dsp:nvSpPr>
        <dsp:cNvPr id="0" name=""/>
        <dsp:cNvSpPr/>
      </dsp:nvSpPr>
      <dsp:spPr>
        <a:xfrm>
          <a:off x="7807654" y="896"/>
          <a:ext cx="3512498" cy="21074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3500" kern="1200">
              <a:latin typeface="Arial" panose="020B0604020202020204"/>
            </a:rPr>
            <a:t>Kommunikasjon</a:t>
          </a:r>
          <a:endParaRPr lang="nn-NO" sz="3500" kern="1200"/>
        </a:p>
      </dsp:txBody>
      <dsp:txXfrm>
        <a:off x="7807654" y="896"/>
        <a:ext cx="3512498" cy="2107498"/>
      </dsp:txXfrm>
    </dsp:sp>
    <dsp:sp modelId="{223B7164-8BE2-45D1-A17B-5E3E7471017F}">
      <dsp:nvSpPr>
        <dsp:cNvPr id="0" name=""/>
        <dsp:cNvSpPr/>
      </dsp:nvSpPr>
      <dsp:spPr>
        <a:xfrm>
          <a:off x="80158" y="2459645"/>
          <a:ext cx="3512498" cy="21074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3500" kern="1200">
              <a:latin typeface="Arial" panose="020B0604020202020204"/>
            </a:rPr>
            <a:t>Roller og prosesser</a:t>
          </a:r>
          <a:endParaRPr lang="nn-NO" sz="3500" kern="1200"/>
        </a:p>
      </dsp:txBody>
      <dsp:txXfrm>
        <a:off x="80158" y="2459645"/>
        <a:ext cx="3512498" cy="2107498"/>
      </dsp:txXfrm>
    </dsp:sp>
    <dsp:sp modelId="{F3529E21-64B8-4B94-8B61-A782AFB5AF97}">
      <dsp:nvSpPr>
        <dsp:cNvPr id="0" name=""/>
        <dsp:cNvSpPr/>
      </dsp:nvSpPr>
      <dsp:spPr>
        <a:xfrm>
          <a:off x="3943906" y="2459645"/>
          <a:ext cx="3512498" cy="21074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3500" kern="1200">
              <a:latin typeface="Arial" panose="020B0604020202020204"/>
            </a:rPr>
            <a:t>Konvertering</a:t>
          </a:r>
        </a:p>
      </dsp:txBody>
      <dsp:txXfrm>
        <a:off x="3943906" y="2459645"/>
        <a:ext cx="3512498" cy="2107498"/>
      </dsp:txXfrm>
    </dsp:sp>
    <dsp:sp modelId="{E137FFE5-9EDB-426D-A524-9CAD5023B7A2}">
      <dsp:nvSpPr>
        <dsp:cNvPr id="0" name=""/>
        <dsp:cNvSpPr/>
      </dsp:nvSpPr>
      <dsp:spPr>
        <a:xfrm>
          <a:off x="7807654" y="2459645"/>
          <a:ext cx="3512498" cy="21074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3500" kern="1200">
              <a:latin typeface="Arial" panose="020B0604020202020204"/>
            </a:rPr>
            <a:t>Dokumentasjon</a:t>
          </a:r>
          <a:endParaRPr lang="nn-NO" sz="3500" kern="1200"/>
        </a:p>
      </dsp:txBody>
      <dsp:txXfrm>
        <a:off x="7807654" y="2459645"/>
        <a:ext cx="3512498" cy="2107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A62AD-276D-4146-98C8-6AEFFCAB6180}">
      <dsp:nvSpPr>
        <dsp:cNvPr id="0" name=""/>
        <dsp:cNvSpPr/>
      </dsp:nvSpPr>
      <dsp:spPr>
        <a:xfrm rot="10800000">
          <a:off x="2801536" y="21183"/>
          <a:ext cx="9770946" cy="114095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131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Alle ansatte (vitenskapelige og teknisk/ administrative)</a:t>
          </a:r>
          <a:endParaRPr lang="nb-NO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DFØ E-læring  - systemopplæring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Informasjonsmøter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Innsida - DFØ brukerveiledninger og informasjonsvideoer</a:t>
          </a:r>
        </a:p>
      </dsp:txBody>
      <dsp:txXfrm rot="10800000">
        <a:off x="3086775" y="21183"/>
        <a:ext cx="9485707" cy="1140958"/>
      </dsp:txXfrm>
    </dsp:sp>
    <dsp:sp modelId="{3C4D21AC-AEFF-4EAE-95E3-56431CBDD1FC}">
      <dsp:nvSpPr>
        <dsp:cNvPr id="0" name=""/>
        <dsp:cNvSpPr/>
      </dsp:nvSpPr>
      <dsp:spPr>
        <a:xfrm>
          <a:off x="2130048" y="0"/>
          <a:ext cx="1361733" cy="11763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274C7-99D1-4C91-9733-7C8086769102}">
      <dsp:nvSpPr>
        <dsp:cNvPr id="0" name=""/>
        <dsp:cNvSpPr/>
      </dsp:nvSpPr>
      <dsp:spPr>
        <a:xfrm rot="10800000">
          <a:off x="2746342" y="1465100"/>
          <a:ext cx="9770946" cy="114095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131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Ansatte med roller i lønn- og økonomiprosesser (fagbrukere)</a:t>
          </a:r>
          <a:endParaRPr lang="nb-NO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Egenlæring (roller, rutiner og prosess) – BOTT E-læring (canvas-kurs)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NTNU kurs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DFØ Systemopplæring (digitale kurs/trykkekurs/e-</a:t>
          </a:r>
          <a:r>
            <a:rPr lang="nb-NO" sz="1400" kern="1200" err="1"/>
            <a:t>læringkurs</a:t>
          </a:r>
          <a:r>
            <a:rPr lang="nb-NO" sz="1400" kern="1200"/>
            <a:t>)</a:t>
          </a:r>
        </a:p>
      </dsp:txBody>
      <dsp:txXfrm rot="10800000">
        <a:off x="3031581" y="1465100"/>
        <a:ext cx="9485707" cy="1140958"/>
      </dsp:txXfrm>
    </dsp:sp>
    <dsp:sp modelId="{4D909DC3-45D7-4AEC-997F-31C1289374F0}">
      <dsp:nvSpPr>
        <dsp:cNvPr id="0" name=""/>
        <dsp:cNvSpPr/>
      </dsp:nvSpPr>
      <dsp:spPr>
        <a:xfrm>
          <a:off x="2175863" y="1465100"/>
          <a:ext cx="1140958" cy="11409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362C0-40CB-48E6-80F5-1C14F8C28400}">
      <dsp:nvSpPr>
        <dsp:cNvPr id="0" name=""/>
        <dsp:cNvSpPr/>
      </dsp:nvSpPr>
      <dsp:spPr>
        <a:xfrm rot="10800000">
          <a:off x="2746342" y="2891298"/>
          <a:ext cx="9770946" cy="114095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131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Ledere (med personal- og/eller </a:t>
          </a:r>
          <a:r>
            <a:rPr lang="nb-NO" sz="1800" b="1" kern="1200" err="1"/>
            <a:t>øk.ansvar</a:t>
          </a:r>
          <a:r>
            <a:rPr lang="nb-NO" sz="1800" b="1" kern="1200"/>
            <a:t>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Egenlæring (roller, rutiner og prosess) – BOTT E-læring (canvas-kurs)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Informasjonsmøter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DFØ systemopplæring – E-læring om godkjennerroller</a:t>
          </a:r>
        </a:p>
      </dsp:txBody>
      <dsp:txXfrm rot="10800000">
        <a:off x="3031581" y="2891298"/>
        <a:ext cx="9485707" cy="1140958"/>
      </dsp:txXfrm>
    </dsp:sp>
    <dsp:sp modelId="{DBAE8B6F-A0EF-4693-8AB6-D5F938AA2912}">
      <dsp:nvSpPr>
        <dsp:cNvPr id="0" name=""/>
        <dsp:cNvSpPr/>
      </dsp:nvSpPr>
      <dsp:spPr>
        <a:xfrm>
          <a:off x="2175863" y="2891298"/>
          <a:ext cx="1140958" cy="114095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alda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46948-8322-4E78-A85B-12128573DA51}" type="datetimeFigureOut">
              <a:t>06.12.2022</a:t>
            </a:fld>
            <a:endParaRPr lang="nn-NO"/>
          </a:p>
        </p:txBody>
      </p:sp>
      <p:sp>
        <p:nvSpPr>
          <p:cNvPr id="4" name="Plasshaldar for lysbilet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aldar for notat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6FC43-5DDD-486E-86EF-9CEC95272C6C}" type="slidenum"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0141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12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243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984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Så snart du kan: Gi beskjed til tjenestesenteret for lønn og HR via NTNU Hjelp om du vet av endringer som kommer i ansettelsesforhold framover: sluttdatoer, økning/reduksjon i stilling, nyansettelser og lignende.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Så snart du kan: Godkjenn fravær, søknad om sykepenger og lignende kontinuerlig.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Innen 28.11 (helst før): Gi beskjed om ansatte som slutter i løpet av 2022 til tjenestesenteret for lønn og HR via NTNU Hjelp. Det er viktig </a:t>
            </a:r>
            <a:r>
              <a:rPr lang="nb-NO" err="1"/>
              <a:t>pga</a:t>
            </a:r>
            <a:r>
              <a:rPr lang="nb-NO"/>
              <a:t> sluttoppgjøret.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Innen 5.12: Godkjenne timelister, overtid o.l. som har betydning for </a:t>
            </a:r>
            <a:r>
              <a:rPr lang="nb-NO" err="1"/>
              <a:t>hovedlønna</a:t>
            </a:r>
            <a:r>
              <a:rPr lang="nb-NO"/>
              <a:t> i desember.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Innen 15.12: Godkjenne reiseregninger etc. som skal utbetales i 2022.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Innen 15.12: Rydde i ferie- og fleksitid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15. desember: Godkjenningsfrist for bestillinger i </a:t>
            </a:r>
            <a:r>
              <a:rPr lang="nb-NO" err="1"/>
              <a:t>Basware</a:t>
            </a:r>
            <a:r>
              <a:rPr lang="nb-NO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Innen 22. desember kl. 12.00: Siste frist for godkjenning av utenlandske fakturaer.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Innen 27. desember kl. 10.00: Siste frist for godkjenning av fakturaer i </a:t>
            </a:r>
            <a:r>
              <a:rPr lang="nb-NO" err="1"/>
              <a:t>Basware</a:t>
            </a:r>
            <a:r>
              <a:rPr lang="nb-NO"/>
              <a:t> 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1E2A9-14B8-4282-B1C1-963F479C811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4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99E8F-1874-4320-957D-3D9F7F89BEC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8672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>
                <a:effectLst/>
                <a:latin typeface="Segoe UI" panose="020B0502040204020203" pitchFamily="34" charset="0"/>
              </a:rPr>
              <a:t>Noe om gradvis tilgang? Og evt. behov for tålmodighet - nye systemer for de som skal drive brukerstøtte også</a:t>
            </a:r>
            <a:endParaRPr lang="nb-NO" sz="1800">
              <a:effectLst/>
              <a:latin typeface="Arial" panose="020B0604020202020204" pitchFamily="34" charset="0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6FC43-5DDD-486E-86EF-9CEC95272C6C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292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474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Dagsferskt bilde – kurs for prosjektøkonomer. Tykkekurs med tilgang til nytt system, jobbe med virkelige prosjektbudsjetter</a:t>
            </a:r>
          </a:p>
          <a:p>
            <a:r>
              <a:rPr lang="nb-NO"/>
              <a:t>Omfanget: Vi har over ca. 115 kursaktiviteter i vår kalender pluss at det er mange lokale opplæringsaktiviteter, både i </a:t>
            </a:r>
            <a:r>
              <a:rPr lang="nb-NO" err="1"/>
              <a:t>fellesadm</a:t>
            </a:r>
            <a:r>
              <a:rPr lang="nb-NO"/>
              <a:t>. og på fakultet/institutt</a:t>
            </a:r>
          </a:p>
          <a:p>
            <a:r>
              <a:rPr lang="nb-NO"/>
              <a:t>Ca. 1200 fagbrukere skal på kurs, mange på flere kurs. Utenom ledere og alle ansatte…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6FC43-5DDD-486E-86EF-9CEC95272C6C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181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06897-3B0A-4CDC-8014-567E0C88F3C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852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987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6FC43-5DDD-486E-86EF-9CEC95272C6C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3214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114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914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805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Christina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1D193-156D-49E0-8F8B-B7BDA735AEBD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2258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1D193-156D-49E0-8F8B-B7BDA735AEB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6845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Tor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2E074-5176-4753-9A9B-4C8257B90D1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463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46D82-44E8-40A6-85B6-D7152429B69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502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46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3C3AC-4638-4488-96B4-68FD54516EF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0117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891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1E2A9-14B8-4282-B1C1-963F479C811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314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830997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809661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78941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41700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733680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274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45516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39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6" y="1925790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4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4" y="1925790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5" y="1286028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254427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695487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76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521901"/>
            <a:ext cx="4011084" cy="91319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3920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3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98091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90480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7" y="274639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9245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pag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847463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986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230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8"/>
            <a:ext cx="10363200" cy="861775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747905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80420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76458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310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890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42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8" y="1925793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7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7" y="1925793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8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446386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65337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719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491252"/>
            <a:ext cx="4011084" cy="943848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29552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4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8985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28232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8" y="274640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18303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8"/>
            <a:ext cx="10363200" cy="861775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116104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43504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76458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3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085316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42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8" y="1925793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7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7" y="1925793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8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117612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87741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34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491252"/>
            <a:ext cx="4011084" cy="943848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763237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4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85089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835287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8" y="274640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32695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830997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733680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39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6" y="1925790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4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4" y="1925790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5" y="1286028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521901"/>
            <a:ext cx="4011084" cy="91319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3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7" y="274639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2" y="651602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2" y="317500"/>
            <a:ext cx="1116234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8084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7"/>
            <a:ext cx="10363200" cy="861775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1351464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332959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76458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48855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641993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41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7" y="1925792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6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6" y="1925792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6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14193340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915162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0677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491252"/>
            <a:ext cx="4011084" cy="943848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503522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4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555474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8617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6613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8" y="274640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814589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86337" y="2677417"/>
            <a:ext cx="10363200" cy="90109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6337" y="3645155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6768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8037533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85284" y="90533"/>
            <a:ext cx="9846115" cy="42794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85285" y="763572"/>
            <a:ext cx="11092161" cy="57415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1" y="6421248"/>
            <a:ext cx="85403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1" i="0" smtClean="0">
                <a:latin typeface="Arial"/>
                <a:cs typeface="Arial"/>
              </a:rPr>
              <a:pPr algn="ctr"/>
              <a:t>‹#›</a:t>
            </a:fld>
            <a:endParaRPr lang="nb-NO" sz="1333" b="1" i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86261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81020" y="4406901"/>
            <a:ext cx="9945264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381020" y="2906713"/>
            <a:ext cx="9945264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 descr="A large building&#10;&#10;Description automatically generated">
            <a:extLst>
              <a:ext uri="{FF2B5EF4-FFF2-40B4-BE49-F238E27FC236}">
                <a16:creationId xmlns:a16="http://schemas.microsoft.com/office/drawing/2014/main" id="{30833E1C-FD1B-4D44-8B74-03E71DE9E4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 contrast="-40000"/>
                    </a14:imgEffect>
                  </a14:imgLayer>
                </a14:imgProps>
              </a:ext>
            </a:extLst>
          </a:blip>
          <a:srcRect l="11300" t="13640" r="704" b="6632"/>
          <a:stretch/>
        </p:blipFill>
        <p:spPr>
          <a:xfrm>
            <a:off x="844783" y="0"/>
            <a:ext cx="11356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861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60736" y="274639"/>
            <a:ext cx="9876539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86283" y="1600201"/>
            <a:ext cx="489046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074285" y="1600201"/>
            <a:ext cx="489859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6704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12697" y="274639"/>
            <a:ext cx="987653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6236" y="1535113"/>
            <a:ext cx="502255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426236" y="2174875"/>
            <a:ext cx="502255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7010004" y="1535113"/>
            <a:ext cx="508295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7010005" y="2174875"/>
            <a:ext cx="5082959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95667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F4699B5-2AD2-48CF-909D-E57B9626DE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614052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F4699B5-2AD2-48CF-909D-E57B9626DE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BD6C080-AE40-4C58-8F28-F653FD3641E3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1"/>
            <a:ext cx="158751" cy="158751"/>
          </a:xfrm>
          <a:prstGeom prst="rect">
            <a:avLst/>
          </a:prstGeom>
          <a:solidFill>
            <a:srgbClr val="01509D"/>
          </a:solidFill>
          <a:ln>
            <a:noFill/>
          </a:ln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5CA6CD50-0F54-43F5-A409-5B470871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84" y="90533"/>
            <a:ext cx="9846115" cy="42794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85163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0476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66191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523323" y="273053"/>
            <a:ext cx="6353445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66191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8094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85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45937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357003" y="274640"/>
            <a:ext cx="7278999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94040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1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14904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1" y="1665291"/>
            <a:ext cx="9348787" cy="4633911"/>
          </a:xfrm>
          <a:prstGeom prst="rect">
            <a:avLst/>
          </a:prstGeom>
        </p:spPr>
        <p:txBody>
          <a:bodyPr/>
          <a:lstStyle>
            <a:lvl1pPr>
              <a:tabLst>
                <a:tab pos="8972102" algn="r"/>
              </a:tabLst>
              <a:defRPr/>
            </a:lvl1pPr>
            <a:lvl2pPr>
              <a:tabLst>
                <a:tab pos="8972102" algn="r"/>
              </a:tabLst>
              <a:defRPr/>
            </a:lvl2pPr>
            <a:lvl3pPr>
              <a:tabLst>
                <a:tab pos="8972102" algn="r"/>
              </a:tabLst>
              <a:defRPr/>
            </a:lvl3pPr>
            <a:lvl4pPr>
              <a:tabLst>
                <a:tab pos="8972102" algn="r"/>
              </a:tabLst>
              <a:defRPr/>
            </a:lvl4pPr>
            <a:lvl5pPr>
              <a:tabLst>
                <a:tab pos="6705264" algn="r"/>
              </a:tabLst>
              <a:defRPr baseline="0"/>
            </a:lvl5pPr>
            <a:lvl6pPr marL="475176" indent="0">
              <a:buNone/>
              <a:tabLst>
                <a:tab pos="8972102" algn="r"/>
              </a:tabLst>
              <a:defRPr/>
            </a:lvl6pPr>
            <a:lvl7pPr>
              <a:tabLst>
                <a:tab pos="8972102" algn="r"/>
              </a:tabLst>
              <a:defRPr/>
            </a:lvl7pPr>
            <a:lvl8pPr>
              <a:tabLst>
                <a:tab pos="8972102" algn="r"/>
              </a:tabLst>
              <a:defRPr/>
            </a:lvl8pPr>
            <a:lvl9pPr>
              <a:tabLst>
                <a:tab pos="8972102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44930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2" y="651602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2" y="317500"/>
            <a:ext cx="1116234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61367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3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ags" Target="../tags/tag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ags" Target="../tags/tag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9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ags" Target="../tags/tag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ags" Target="../tags/tag1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ags" Target="../tags/tag1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oleObject" Target="../embeddings/oleObject8.bin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ags" Target="../tags/tag15.xml"/><Relationship Id="rId2" Type="http://schemas.openxmlformats.org/officeDocument/2006/relationships/slideLayout" Target="../slideLayouts/slideLayout72.xml"/><Relationship Id="rId16" Type="http://schemas.openxmlformats.org/officeDocument/2006/relationships/tags" Target="../tags/tag14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6A06DF1-7517-43CE-8D11-BBA96AEB30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4824458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6A06DF1-7517-43CE-8D11-BBA96AEB30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11253023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592" imgH="591" progId="TCLayout.ActiveDocument.1">
                  <p:embed/>
                </p:oleObj>
              </mc:Choice>
              <mc:Fallback>
                <p:oleObj name="think-cell Slide" r:id="rId18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39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64241" y="6401225"/>
            <a:ext cx="3360060" cy="27307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9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3843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  <p:sldLayoutId id="2147483722" r:id="rId13"/>
    <p:sldLayoutId id="2147484171" r:id="rId14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876889752"/>
              </p:ext>
            </p:extLst>
          </p:nvPr>
        </p:nvGraphicFramePr>
        <p:xfrm>
          <a:off x="2120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1" progId="TCLayout.ActiveDocument.1">
                  <p:embed/>
                </p:oleObj>
              </mc:Choice>
              <mc:Fallback>
                <p:oleObj name="think-cell Slide" r:id="rId1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20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42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4243" y="6401227"/>
            <a:ext cx="3360060" cy="2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8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3841" r:id="rId3"/>
    <p:sldLayoutId id="2147483842" r:id="rId4"/>
    <p:sldLayoutId id="2147484158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0955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67" indent="-457167" algn="l" defTabSz="60955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26" indent="-380972" algn="l" defTabSz="60955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887" indent="-304776" algn="l" defTabSz="60955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440" indent="-304776" algn="l" defTabSz="60955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2994" indent="-304776" algn="l" defTabSz="60955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956475270"/>
              </p:ext>
            </p:extLst>
          </p:nvPr>
        </p:nvGraphicFramePr>
        <p:xfrm>
          <a:off x="2120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1" progId="TCLayout.ActiveDocument.1">
                  <p:embed/>
                </p:oleObj>
              </mc:Choice>
              <mc:Fallback>
                <p:oleObj name="think-cell Slide" r:id="rId1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20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42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4243" y="6401227"/>
            <a:ext cx="3360060" cy="2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0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l" defTabSz="60955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67" indent="-457167" algn="l" defTabSz="60955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26" indent="-380972" algn="l" defTabSz="60955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887" indent="-304776" algn="l" defTabSz="60955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440" indent="-304776" algn="l" defTabSz="60955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2994" indent="-304776" algn="l" defTabSz="60955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1165A2F-B939-4493-8B4B-472F2B934C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11434416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95" imgH="394" progId="TCLayout.ActiveDocument.1">
                  <p:embed/>
                </p:oleObj>
              </mc:Choice>
              <mc:Fallback>
                <p:oleObj name="think-cell Slide" r:id="rId16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1165A2F-B939-4493-8B4B-472F2B934C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AADCD85-0D95-4AE9-8C9D-6336B6FF112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39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64241" y="6401225"/>
            <a:ext cx="3360060" cy="2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4133" r:id="rId12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054304254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1" progId="TCLayout.ActiveDocument.1">
                  <p:embed/>
                </p:oleObj>
              </mc:Choice>
              <mc:Fallback>
                <p:oleObj name="think-cell Slide" r:id="rId1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41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4242" y="6401226"/>
            <a:ext cx="3360060" cy="2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9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09570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50" indent="-380981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25" indent="-304784" algn="l" defTabSz="60957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88206681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95" imgH="394" progId="TCLayout.ActiveDocument.1">
                  <p:embed/>
                </p:oleObj>
              </mc:Choice>
              <mc:Fallback>
                <p:oleObj name="think-cell Slide" r:id="rId18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5B2E437-770C-457B-8206-896B2E374B33}"/>
              </a:ext>
            </a:extLst>
          </p:cNvPr>
          <p:cNvSpPr/>
          <p:nvPr userDrawn="1">
            <p:custDataLst>
              <p:tags r:id="rId17"/>
            </p:custDataLst>
          </p:nvPr>
        </p:nvSpPr>
        <p:spPr bwMode="auto">
          <a:xfrm>
            <a:off x="1" y="1"/>
            <a:ext cx="158751" cy="158751"/>
          </a:xfrm>
          <a:prstGeom prst="rect">
            <a:avLst/>
          </a:prstGeom>
          <a:solidFill>
            <a:srgbClr val="01509D"/>
          </a:solidFill>
          <a:ln>
            <a:noFill/>
          </a:ln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592837" y="274639"/>
            <a:ext cx="98765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92837" y="1600201"/>
            <a:ext cx="987653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 descr="stripe_16_9.jpg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60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3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</p:sldLayoutIdLst>
  <p:txStyles>
    <p:titleStyle>
      <a:lvl1pPr algn="l" defTabSz="609570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50" indent="-380981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25" indent="-304784" algn="l" defTabSz="60957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32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1.emf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fo.no/kundesider/lonnstjenester/dfo-app" TargetMode="Externa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5.xml"/><Relationship Id="rId6" Type="http://schemas.openxmlformats.org/officeDocument/2006/relationships/image" Target="../media/image3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i.ntnu.no/wiki/-/wiki/Norsk/Syk+i+ferien" TargetMode="External"/><Relationship Id="rId13" Type="http://schemas.openxmlformats.org/officeDocument/2006/relationships/image" Target="../media/image43.svg"/><Relationship Id="rId3" Type="http://schemas.openxmlformats.org/officeDocument/2006/relationships/oleObject" Target="../embeddings/oleObject23.bin"/><Relationship Id="rId7" Type="http://schemas.openxmlformats.org/officeDocument/2006/relationships/hyperlink" Target="https://i.ntnu.no/ferie" TargetMode="External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6.png"/><Relationship Id="rId1" Type="http://schemas.openxmlformats.org/officeDocument/2006/relationships/tags" Target="../tags/tag36.xml"/><Relationship Id="rId6" Type="http://schemas.openxmlformats.org/officeDocument/2006/relationships/hyperlink" Target="https://i.ntnu.no/wiki/-/wiki/Norsk/Rydde+i+HR-portalen" TargetMode="External"/><Relationship Id="rId11" Type="http://schemas.openxmlformats.org/officeDocument/2006/relationships/image" Target="../media/image41.svg"/><Relationship Id="rId5" Type="http://schemas.openxmlformats.org/officeDocument/2006/relationships/hyperlink" Target="https://i.ntnu.no/wiki/-/wiki/Norsk/Bott+%C3%B8konomi+og+l%C3%B8nn+-+Oppl%C3%A6ring" TargetMode="External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1.emf"/><Relationship Id="rId9" Type="http://schemas.openxmlformats.org/officeDocument/2006/relationships/hyperlink" Target="https://hjelp.ntnu.no/tas/public/ssp/content/serviceflow?unid=8da9c45278f444b7a17867f48b4261fa&amp;from=704434b1-13f9-4744-8c91-7e832b3e9805&amp;openedFromService=true" TargetMode="External"/><Relationship Id="rId1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8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9.xml"/><Relationship Id="rId6" Type="http://schemas.openxmlformats.org/officeDocument/2006/relationships/image" Target="../media/image4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64.sv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9.svg"/><Relationship Id="rId20" Type="http://schemas.openxmlformats.org/officeDocument/2006/relationships/image" Target="../media/image63.png"/><Relationship Id="rId1" Type="http://schemas.openxmlformats.org/officeDocument/2006/relationships/tags" Target="../tags/tag4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1.emf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sv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2.svg"/><Relationship Id="rId14" Type="http://schemas.openxmlformats.org/officeDocument/2006/relationships/image" Target="../media/image5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sv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6.svg"/><Relationship Id="rId12" Type="http://schemas.openxmlformats.org/officeDocument/2006/relationships/image" Target="../media/image7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2.xml"/><Relationship Id="rId6" Type="http://schemas.openxmlformats.org/officeDocument/2006/relationships/image" Target="../media/image65.png"/><Relationship Id="rId11" Type="http://schemas.openxmlformats.org/officeDocument/2006/relationships/image" Target="../media/image70.svg"/><Relationship Id="rId5" Type="http://schemas.openxmlformats.org/officeDocument/2006/relationships/image" Target="../media/image1.emf"/><Relationship Id="rId10" Type="http://schemas.openxmlformats.org/officeDocument/2006/relationships/image" Target="../media/image69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68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notesSlide" Target="../notesSlides/notesSlide17.xml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5.xml"/><Relationship Id="rId6" Type="http://schemas.openxmlformats.org/officeDocument/2006/relationships/diagramData" Target="../diagrams/data2.xml"/><Relationship Id="rId11" Type="http://schemas.openxmlformats.org/officeDocument/2006/relationships/hyperlink" Target="https://i.ntnu.no/wiki/-/wiki/Norsk/Bott+%C3%B8konomi+og+l%C3%B8nn+-+Oppl%C3%A6ring'" TargetMode="External"/><Relationship Id="rId5" Type="http://schemas.openxmlformats.org/officeDocument/2006/relationships/image" Target="../media/image1.emf"/><Relationship Id="rId10" Type="http://schemas.microsoft.com/office/2007/relationships/diagramDrawing" Target="../diagrams/drawing2.xml"/><Relationship Id="rId4" Type="http://schemas.openxmlformats.org/officeDocument/2006/relationships/oleObject" Target="../embeddings/oleObject31.bin"/><Relationship Id="rId9" Type="http://schemas.openxmlformats.org/officeDocument/2006/relationships/diagramColors" Target="../diagrams/colors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hyperlink" Target="https://i.ntnu.no/wiki/-/wiki/Norsk/Bott+%C3%B8konomi+og+l%C3%B8nn+-+Oppl%C3%A6ring'" TargetMode="Externa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46.xml"/><Relationship Id="rId6" Type="http://schemas.openxmlformats.org/officeDocument/2006/relationships/image" Target="../media/image8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4" Type="http://schemas.openxmlformats.org/officeDocument/2006/relationships/image" Target="../media/image8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dfo.no/kundesider/regnskapstjenester/veiledning-og-opplaering-regnskapstjenestene/opplaeringsmateriell-bott" TargetMode="External"/><Relationship Id="rId13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12" Type="http://schemas.openxmlformats.org/officeDocument/2006/relationships/hyperlink" Target="https://innsida.ntnu.no/start#/feed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www.bott-samarbeidet.no/okonomi/opplering/index.html" TargetMode="External"/><Relationship Id="rId11" Type="http://schemas.openxmlformats.org/officeDocument/2006/relationships/image" Target="../media/image93.png"/><Relationship Id="rId5" Type="http://schemas.openxmlformats.org/officeDocument/2006/relationships/image" Target="../media/image90.png"/><Relationship Id="rId10" Type="http://schemas.openxmlformats.org/officeDocument/2006/relationships/hyperlink" Target="https://i.ntnu.no/wiki/-/wiki/Norsk/NTNU+Hjelp" TargetMode="External"/><Relationship Id="rId4" Type="http://schemas.openxmlformats.org/officeDocument/2006/relationships/hyperlink" Target="https://i.ntnu.no/wiki/-/wiki/Norsk/Bott+%C3%B8konomi+og+l%C3%B8nn+-+Oppl%C3%A6ring'" TargetMode="External"/><Relationship Id="rId9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2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7.png"/><Relationship Id="rId1" Type="http://schemas.openxmlformats.org/officeDocument/2006/relationships/tags" Target="../tags/tag26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1.emf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7.x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18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3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emf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3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C2907E4-33AC-47EE-90CC-08CBE65B9E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6470556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C2907E4-33AC-47EE-90CC-08CBE65B9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03CB462-D9E6-48BE-AF21-E78169557E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5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0"/>
            <a:ext cx="1222737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584059" y="2338584"/>
            <a:ext cx="11333942" cy="1754326"/>
          </a:xfrm>
        </p:spPr>
        <p:txBody>
          <a:bodyPr vert="horz"/>
          <a:lstStyle/>
          <a:p>
            <a:pPr algn="ctr"/>
            <a:r>
              <a:rPr lang="nb-NO" sz="5400">
                <a:solidFill>
                  <a:schemeClr val="bg1"/>
                </a:solidFill>
              </a:rPr>
              <a:t>Informasjonsmøte</a:t>
            </a:r>
            <a:br>
              <a:rPr lang="nb-NO" sz="5400">
                <a:solidFill>
                  <a:schemeClr val="bg1"/>
                </a:solidFill>
              </a:rPr>
            </a:br>
            <a:r>
              <a:rPr lang="nb-NO" sz="5400" err="1">
                <a:solidFill>
                  <a:schemeClr val="bg1"/>
                </a:solidFill>
              </a:rPr>
              <a:t>Tillitsvalde</a:t>
            </a:r>
            <a:endParaRPr lang="nb-NO" sz="5400">
              <a:solidFill>
                <a:schemeClr val="bg1"/>
              </a:solidFill>
            </a:endParaRP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686608" y="4092910"/>
            <a:ext cx="10818785" cy="7974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nb-NO" sz="3600" b="1">
                <a:solidFill>
                  <a:schemeClr val="bg1"/>
                </a:solidFill>
              </a:rPr>
              <a:t>BOTT ØL Innføring </a:t>
            </a:r>
            <a:endParaRPr lang="nb-NO" sz="3600">
              <a:solidFill>
                <a:schemeClr val="bg1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1761" y="1547553"/>
            <a:ext cx="7208479" cy="5777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1FC646-4967-4503-A60F-7C8FA1187E7C}"/>
              </a:ext>
            </a:extLst>
          </p:cNvPr>
          <p:cNvSpPr/>
          <p:nvPr/>
        </p:nvSpPr>
        <p:spPr>
          <a:xfrm>
            <a:off x="4487120" y="5683171"/>
            <a:ext cx="3217761" cy="492443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marL="0" marR="0" lvl="0" indent="0" algn="ctr" defTabSz="6095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28.11.2022</a:t>
            </a:r>
            <a:endParaRPr lang="nb-NO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452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2EFCD3-028E-42EF-81E6-3ED6C861B3C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771471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2EFCD3-028E-42EF-81E6-3ED6C861B3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tel 2">
            <a:extLst>
              <a:ext uri="{FF2B5EF4-FFF2-40B4-BE49-F238E27FC236}">
                <a16:creationId xmlns:a16="http://schemas.microsoft.com/office/drawing/2014/main" id="{AF3ABA04-9AD4-D5F0-AEBC-87DBD9C6F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751169"/>
          </a:xfrm>
        </p:spPr>
        <p:txBody>
          <a:bodyPr vert="horz"/>
          <a:lstStyle/>
          <a:p>
            <a:r>
              <a:rPr lang="nn-NO" sz="4250"/>
              <a:t>Fokus for </a:t>
            </a:r>
            <a:r>
              <a:rPr lang="nn-NO" sz="4250" err="1"/>
              <a:t>enhetene</a:t>
            </a:r>
            <a:r>
              <a:rPr lang="nn-NO" sz="4250"/>
              <a:t> i desember</a:t>
            </a:r>
            <a:endParaRPr lang="nb-NO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8602FF-1CFC-4257-9CAE-ACC5B6A1DC7B}"/>
              </a:ext>
            </a:extLst>
          </p:cNvPr>
          <p:cNvGrpSpPr/>
          <p:nvPr/>
        </p:nvGrpSpPr>
        <p:grpSpPr>
          <a:xfrm>
            <a:off x="193180" y="1863052"/>
            <a:ext cx="2784000" cy="2099904"/>
            <a:chOff x="75720" y="1329916"/>
            <a:chExt cx="2088000" cy="1574928"/>
          </a:xfrm>
        </p:grpSpPr>
        <p:pic>
          <p:nvPicPr>
            <p:cNvPr id="5" name="Grafikk 4" descr="Abacus with solid fill">
              <a:extLst>
                <a:ext uri="{FF2B5EF4-FFF2-40B4-BE49-F238E27FC236}">
                  <a16:creationId xmlns:a16="http://schemas.microsoft.com/office/drawing/2014/main" id="{2BFBE5B6-522D-A5ED-54A7-3C84A9306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6820" y="1329916"/>
              <a:ext cx="685800" cy="685800"/>
            </a:xfrm>
            <a:prstGeom prst="rect">
              <a:avLst/>
            </a:prstGeom>
          </p:spPr>
        </p:pic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62CBE35D-760D-CB7F-1379-3A8F3EB1B60A}"/>
                </a:ext>
              </a:extLst>
            </p:cNvPr>
            <p:cNvSpPr txBox="1"/>
            <p:nvPr/>
          </p:nvSpPr>
          <p:spPr>
            <a:xfrm>
              <a:off x="75720" y="1998827"/>
              <a:ext cx="2088000" cy="90601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14377"/>
              <a:r>
                <a:rPr lang="nn-NO" sz="1450" b="1">
                  <a:solidFill>
                    <a:srgbClr val="000000"/>
                  </a:solidFill>
                  <a:latin typeface="Arial" panose="020B0604020202020204"/>
                  <a:cs typeface="Arial"/>
                </a:rPr>
                <a:t>Rydding og ferdigstilling</a:t>
              </a:r>
              <a:br>
                <a:rPr lang="nn-NO" sz="1450" b="1">
                  <a:solidFill>
                    <a:srgbClr val="000000"/>
                  </a:solidFill>
                  <a:latin typeface="Arial" panose="020B0604020202020204"/>
                  <a:cs typeface="Arial"/>
                </a:rPr>
              </a:br>
              <a:r>
                <a:rPr lang="nn-NO" sz="1450">
                  <a:solidFill>
                    <a:srgbClr val="000000"/>
                  </a:solidFill>
                  <a:latin typeface="Arial" panose="020B0604020202020204"/>
                  <a:cs typeface="Arial"/>
                </a:rPr>
                <a:t>Det er siste </a:t>
              </a:r>
              <a:r>
                <a:rPr lang="nn-NO" sz="1450" err="1">
                  <a:solidFill>
                    <a:srgbClr val="000000"/>
                  </a:solidFill>
                  <a:latin typeface="Arial" panose="020B0604020202020204"/>
                  <a:cs typeface="Arial"/>
                </a:rPr>
                <a:t>frister</a:t>
              </a:r>
              <a:r>
                <a:rPr lang="nn-NO" sz="1450">
                  <a:solidFill>
                    <a:srgbClr val="000000"/>
                  </a:solidFill>
                  <a:latin typeface="Arial" panose="020B0604020202020204"/>
                  <a:cs typeface="Arial"/>
                </a:rPr>
                <a:t> for både </a:t>
              </a:r>
              <a:r>
                <a:rPr lang="nn-NO" sz="1450" err="1">
                  <a:solidFill>
                    <a:srgbClr val="000000"/>
                  </a:solidFill>
                  <a:latin typeface="Arial" panose="020B0604020202020204"/>
                  <a:cs typeface="Arial"/>
                </a:rPr>
                <a:t>bestillinger</a:t>
              </a:r>
              <a:r>
                <a:rPr lang="nn-NO" sz="1450">
                  <a:solidFill>
                    <a:srgbClr val="000000"/>
                  </a:solidFill>
                  <a:latin typeface="Arial" panose="020B0604020202020204"/>
                  <a:cs typeface="Arial"/>
                </a:rPr>
                <a:t>, </a:t>
              </a:r>
              <a:r>
                <a:rPr lang="nn-NO" sz="1450" err="1">
                  <a:solidFill>
                    <a:srgbClr val="000000"/>
                  </a:solidFill>
                  <a:latin typeface="Arial" panose="020B0604020202020204"/>
                  <a:cs typeface="Arial"/>
                </a:rPr>
                <a:t>godkjenninger</a:t>
              </a:r>
              <a:r>
                <a:rPr lang="nn-NO" sz="1450">
                  <a:solidFill>
                    <a:srgbClr val="000000"/>
                  </a:solidFill>
                  <a:latin typeface="Arial" panose="020B0604020202020204"/>
                  <a:cs typeface="Arial"/>
                </a:rPr>
                <a:t> og </a:t>
              </a:r>
              <a:r>
                <a:rPr lang="nn-NO" sz="1450" err="1">
                  <a:solidFill>
                    <a:srgbClr val="000000"/>
                  </a:solidFill>
                  <a:latin typeface="Arial" panose="020B0604020202020204"/>
                  <a:cs typeface="Arial"/>
                </a:rPr>
                <a:t>avslutninger</a:t>
              </a:r>
              <a:r>
                <a:rPr lang="nn-NO" sz="1450">
                  <a:solidFill>
                    <a:srgbClr val="000000"/>
                  </a:solidFill>
                  <a:latin typeface="Arial" panose="020B0604020202020204"/>
                  <a:cs typeface="Arial"/>
                </a:rPr>
                <a:t> i desember som </a:t>
              </a:r>
              <a:r>
                <a:rPr lang="nn-NO" sz="1450" err="1">
                  <a:solidFill>
                    <a:srgbClr val="000000"/>
                  </a:solidFill>
                  <a:latin typeface="Arial" panose="020B0604020202020204"/>
                  <a:cs typeface="Arial"/>
                </a:rPr>
                <a:t>hver</a:t>
              </a:r>
              <a:r>
                <a:rPr lang="nn-NO" sz="1450">
                  <a:solidFill>
                    <a:srgbClr val="000000"/>
                  </a:solidFill>
                  <a:latin typeface="Arial" panose="020B0604020202020204"/>
                  <a:cs typeface="Arial"/>
                </a:rPr>
                <a:t> </a:t>
              </a:r>
              <a:r>
                <a:rPr lang="nn-NO" sz="1450" err="1">
                  <a:solidFill>
                    <a:srgbClr val="000000"/>
                  </a:solidFill>
                  <a:latin typeface="Arial" panose="020B0604020202020204"/>
                  <a:cs typeface="Arial"/>
                </a:rPr>
                <a:t>enhet</a:t>
              </a:r>
              <a:r>
                <a:rPr lang="nn-NO" sz="1450">
                  <a:solidFill>
                    <a:srgbClr val="000000"/>
                  </a:solidFill>
                  <a:latin typeface="Arial" panose="020B0604020202020204"/>
                  <a:cs typeface="Arial"/>
                </a:rPr>
                <a:t> må følge opp.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464C56-CE55-4B6E-9AA9-530FCF64429D}"/>
              </a:ext>
            </a:extLst>
          </p:cNvPr>
          <p:cNvGrpSpPr/>
          <p:nvPr/>
        </p:nvGrpSpPr>
        <p:grpSpPr>
          <a:xfrm>
            <a:off x="3109720" y="1863052"/>
            <a:ext cx="2784000" cy="2206316"/>
            <a:chOff x="2573183" y="1407802"/>
            <a:chExt cx="2088000" cy="1654737"/>
          </a:xfrm>
        </p:grpSpPr>
        <p:pic>
          <p:nvPicPr>
            <p:cNvPr id="8" name="Grafikk 7" descr="Remote learning language with solid fill">
              <a:extLst>
                <a:ext uri="{FF2B5EF4-FFF2-40B4-BE49-F238E27FC236}">
                  <a16:creationId xmlns:a16="http://schemas.microsoft.com/office/drawing/2014/main" id="{20365FB0-EF87-36CA-29E2-D3045A4AA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74283" y="1407802"/>
              <a:ext cx="685800" cy="685800"/>
            </a:xfrm>
            <a:prstGeom prst="rect">
              <a:avLst/>
            </a:prstGeom>
          </p:spPr>
        </p:pic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4F3BAE99-0597-8B9E-F9CF-F744320BB4E1}"/>
                </a:ext>
              </a:extLst>
            </p:cNvPr>
            <p:cNvSpPr txBox="1"/>
            <p:nvPr/>
          </p:nvSpPr>
          <p:spPr>
            <a:xfrm>
              <a:off x="2573183" y="1989168"/>
              <a:ext cx="2088000" cy="107337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14377"/>
              <a:r>
                <a:rPr lang="nn-NO" sz="1450" b="1">
                  <a:solidFill>
                    <a:srgbClr val="000000"/>
                  </a:solidFill>
                  <a:latin typeface="Arial" panose="020B0604020202020204"/>
                  <a:cs typeface="Arial"/>
                </a:rPr>
                <a:t>Opplæring</a:t>
              </a:r>
              <a:br>
                <a:rPr lang="nn-NO" sz="1450" b="1">
                  <a:latin typeface="Arial" panose="020B0604020202020204"/>
                  <a:cs typeface="Arial"/>
                </a:rPr>
              </a:br>
              <a:r>
                <a:rPr lang="nn-NO" sz="1450">
                  <a:solidFill>
                    <a:srgbClr val="000000"/>
                  </a:solidFill>
                  <a:latin typeface="Arial" panose="020B0604020202020204"/>
                  <a:cs typeface="Arial"/>
                </a:rPr>
                <a:t>Alle </a:t>
              </a:r>
              <a:r>
                <a:rPr lang="nn-NO" sz="1450" err="1">
                  <a:solidFill>
                    <a:srgbClr val="000000"/>
                  </a:solidFill>
                  <a:latin typeface="Arial" panose="020B0604020202020204"/>
                  <a:cs typeface="Arial"/>
                </a:rPr>
                <a:t>ansatte</a:t>
              </a:r>
              <a:r>
                <a:rPr lang="nn-NO" sz="1450">
                  <a:solidFill>
                    <a:srgbClr val="000000"/>
                  </a:solidFill>
                  <a:latin typeface="Arial" panose="020B0604020202020204"/>
                  <a:cs typeface="Arial"/>
                </a:rPr>
                <a:t> skal ta læring i desember. </a:t>
              </a:r>
              <a:r>
                <a:rPr lang="nn-NO" sz="1450" err="1">
                  <a:solidFill>
                    <a:srgbClr val="000000"/>
                  </a:solidFill>
                  <a:latin typeface="Arial" panose="020B0604020202020204"/>
                  <a:cs typeface="Arial"/>
                </a:rPr>
                <a:t>Noe</a:t>
              </a:r>
              <a:r>
                <a:rPr lang="nn-NO" sz="1450">
                  <a:solidFill>
                    <a:srgbClr val="000000"/>
                  </a:solidFill>
                  <a:latin typeface="Arial" panose="020B0604020202020204"/>
                  <a:cs typeface="Arial"/>
                </a:rPr>
                <a:t> er for spesifikke roller og </a:t>
              </a:r>
              <a:r>
                <a:rPr lang="nn-NO" sz="1450" err="1">
                  <a:solidFill>
                    <a:srgbClr val="000000"/>
                  </a:solidFill>
                  <a:latin typeface="Arial" panose="020B0604020202020204"/>
                  <a:cs typeface="Arial"/>
                </a:rPr>
                <a:t>noe</a:t>
              </a:r>
              <a:r>
                <a:rPr lang="nn-NO" sz="1450">
                  <a:solidFill>
                    <a:srgbClr val="000000"/>
                  </a:solidFill>
                  <a:latin typeface="Arial" panose="020B0604020202020204"/>
                  <a:cs typeface="Arial"/>
                </a:rPr>
                <a:t> gjelder alle </a:t>
              </a:r>
              <a:r>
                <a:rPr lang="nn-NO" sz="1450" err="1">
                  <a:solidFill>
                    <a:srgbClr val="000000"/>
                  </a:solidFill>
                  <a:latin typeface="Arial" panose="020B0604020202020204"/>
                  <a:cs typeface="Arial"/>
                </a:rPr>
                <a:t>ansatte</a:t>
              </a:r>
              <a:r>
                <a:rPr lang="nn-NO" sz="1450">
                  <a:solidFill>
                    <a:srgbClr val="000000"/>
                  </a:solidFill>
                  <a:latin typeface="Arial" panose="020B0604020202020204"/>
                  <a:cs typeface="Arial"/>
                </a:rPr>
                <a:t> </a:t>
              </a:r>
              <a:r>
                <a:rPr lang="nn-NO" sz="1450" err="1">
                  <a:solidFill>
                    <a:srgbClr val="000000"/>
                  </a:solidFill>
                  <a:latin typeface="Arial" panose="020B0604020202020204"/>
                  <a:cs typeface="Arial"/>
                </a:rPr>
                <a:t>knyttet</a:t>
              </a:r>
              <a:r>
                <a:rPr lang="nn-NO" sz="1450">
                  <a:solidFill>
                    <a:srgbClr val="000000"/>
                  </a:solidFill>
                  <a:latin typeface="Arial" panose="020B0604020202020204"/>
                  <a:cs typeface="Arial"/>
                </a:rPr>
                <a:t> til bruk av </a:t>
              </a:r>
              <a:r>
                <a:rPr lang="nn-NO" sz="1450" err="1">
                  <a:solidFill>
                    <a:srgbClr val="000000"/>
                  </a:solidFill>
                  <a:latin typeface="Arial" panose="020B0604020202020204"/>
                  <a:cs typeface="Arial"/>
                </a:rPr>
                <a:t>selvbeteningsportal</a:t>
              </a:r>
              <a:r>
                <a:rPr lang="nn-NO" sz="1450">
                  <a:solidFill>
                    <a:srgbClr val="000000"/>
                  </a:solidFill>
                  <a:latin typeface="Arial" panose="020B0604020202020204"/>
                  <a:cs typeface="Arial"/>
                </a:rPr>
                <a:t>.</a:t>
              </a:r>
              <a:endParaRPr lang="nb-NO" sz="1467" b="1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C9EBE44-7BF1-7ADF-88A6-D33BA98C42B2}"/>
              </a:ext>
            </a:extLst>
          </p:cNvPr>
          <p:cNvSpPr txBox="1"/>
          <p:nvPr/>
        </p:nvSpPr>
        <p:spPr>
          <a:xfrm>
            <a:off x="767197" y="6378286"/>
            <a:ext cx="65878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44" indent="-285744" defTabSz="914377">
              <a:buFont typeface="Arial"/>
              <a:buChar char="•"/>
            </a:pPr>
            <a:endParaRPr lang="nb-NO" sz="1800">
              <a:solidFill>
                <a:srgbClr val="000000"/>
              </a:solidFill>
              <a:latin typeface="Arial" panose="020B0604020202020204"/>
              <a:cs typeface="Arial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CA013D-4DAD-4EFF-98D9-14C567132300}"/>
              </a:ext>
            </a:extLst>
          </p:cNvPr>
          <p:cNvGrpSpPr/>
          <p:nvPr/>
        </p:nvGrpSpPr>
        <p:grpSpPr>
          <a:xfrm>
            <a:off x="6097979" y="1863052"/>
            <a:ext cx="2784000" cy="2033592"/>
            <a:chOff x="4920089" y="1398511"/>
            <a:chExt cx="2088000" cy="1525194"/>
          </a:xfrm>
        </p:grpSpPr>
        <p:pic>
          <p:nvPicPr>
            <p:cNvPr id="19" name="Grafikk 18" descr="Connections outline">
              <a:extLst>
                <a:ext uri="{FF2B5EF4-FFF2-40B4-BE49-F238E27FC236}">
                  <a16:creationId xmlns:a16="http://schemas.microsoft.com/office/drawing/2014/main" id="{59179694-2425-7F22-C9D3-5287253D6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75686" y="1398511"/>
              <a:ext cx="685800" cy="685800"/>
            </a:xfrm>
            <a:prstGeom prst="rect">
              <a:avLst/>
            </a:prstGeom>
          </p:spPr>
        </p:pic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4EB0EA05-5339-4F39-E372-45EFA33990CE}"/>
                </a:ext>
              </a:extLst>
            </p:cNvPr>
            <p:cNvSpPr txBox="1"/>
            <p:nvPr/>
          </p:nvSpPr>
          <p:spPr>
            <a:xfrm>
              <a:off x="4920089" y="2015716"/>
              <a:ext cx="2088000" cy="90798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nb-NO"/>
              </a:defPPr>
              <a:lvl1pPr algn="ctr" defTabSz="685800">
                <a:defRPr sz="1100" b="1">
                  <a:solidFill>
                    <a:srgbClr val="000000"/>
                  </a:solidFill>
                  <a:latin typeface="Arial" panose="020B0604020202020204"/>
                  <a:cs typeface="Arial"/>
                </a:defRPr>
              </a:lvl1pPr>
            </a:lstStyle>
            <a:p>
              <a:r>
                <a:rPr lang="nn-NO" sz="1450"/>
                <a:t>Lokal forankring</a:t>
              </a:r>
              <a:br>
                <a:rPr lang="nn-NO" sz="1450"/>
              </a:br>
              <a:r>
                <a:rPr lang="nn-NO" sz="1450" b="0"/>
                <a:t>Siste </a:t>
              </a:r>
              <a:r>
                <a:rPr lang="nn-NO" sz="1450" b="0" err="1"/>
                <a:t>mulighet</a:t>
              </a:r>
              <a:r>
                <a:rPr lang="nn-NO" sz="1450" b="0"/>
                <a:t> til å forankre og diskutere </a:t>
              </a:r>
              <a:r>
                <a:rPr lang="nn-NO" sz="1450" b="0" err="1"/>
                <a:t>løsninger</a:t>
              </a:r>
              <a:r>
                <a:rPr lang="nn-NO" sz="1450" b="0"/>
                <a:t>, prosesser og </a:t>
              </a:r>
              <a:r>
                <a:rPr lang="nn-NO" sz="1450" b="0" err="1"/>
                <a:t>tilnærminger</a:t>
              </a:r>
              <a:r>
                <a:rPr lang="nn-NO" sz="1450" b="0"/>
                <a:t> før vi er i gang.</a:t>
              </a:r>
              <a:br>
                <a:rPr lang="nn-NO" sz="1450"/>
              </a:br>
              <a:endParaRPr lang="nn-NO" sz="1467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EAE72B-45B8-4CA6-A40E-DC880E4AB0B5}"/>
              </a:ext>
            </a:extLst>
          </p:cNvPr>
          <p:cNvGrpSpPr/>
          <p:nvPr/>
        </p:nvGrpSpPr>
        <p:grpSpPr>
          <a:xfrm>
            <a:off x="9207372" y="1863052"/>
            <a:ext cx="2784000" cy="2033592"/>
            <a:chOff x="4920089" y="1398511"/>
            <a:chExt cx="2088000" cy="1525194"/>
          </a:xfrm>
        </p:grpSpPr>
        <p:pic>
          <p:nvPicPr>
            <p:cNvPr id="32" name="Grafikk 18" descr="Books with solid fill">
              <a:extLst>
                <a:ext uri="{FF2B5EF4-FFF2-40B4-BE49-F238E27FC236}">
                  <a16:creationId xmlns:a16="http://schemas.microsoft.com/office/drawing/2014/main" id="{D438E341-BD79-430F-8B2E-40FFC228D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5575686" y="1398511"/>
              <a:ext cx="685800" cy="685800"/>
            </a:xfrm>
            <a:prstGeom prst="rect">
              <a:avLst/>
            </a:prstGeom>
          </p:spPr>
        </p:pic>
        <p:sp>
          <p:nvSpPr>
            <p:cNvPr id="33" name="TekstSylinder 19">
              <a:extLst>
                <a:ext uri="{FF2B5EF4-FFF2-40B4-BE49-F238E27FC236}">
                  <a16:creationId xmlns:a16="http://schemas.microsoft.com/office/drawing/2014/main" id="{D7E073AA-ADA4-4171-A212-9F88EE759303}"/>
                </a:ext>
              </a:extLst>
            </p:cNvPr>
            <p:cNvSpPr txBox="1"/>
            <p:nvPr/>
          </p:nvSpPr>
          <p:spPr>
            <a:xfrm>
              <a:off x="4920089" y="2015716"/>
              <a:ext cx="2088000" cy="90798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nb-NO"/>
              </a:defPPr>
              <a:lvl1pPr algn="ctr" defTabSz="685800">
                <a:defRPr sz="1100" b="1">
                  <a:solidFill>
                    <a:srgbClr val="000000"/>
                  </a:solidFill>
                  <a:latin typeface="Arial" panose="020B0604020202020204"/>
                  <a:cs typeface="Arial"/>
                </a:defRPr>
              </a:lvl1pPr>
            </a:lstStyle>
            <a:p>
              <a:r>
                <a:rPr lang="nn-NO" sz="1450"/>
                <a:t>Lokal </a:t>
              </a:r>
              <a:r>
                <a:rPr lang="nn-NO" sz="1450" err="1"/>
                <a:t>forståelse</a:t>
              </a:r>
            </a:p>
            <a:p>
              <a:r>
                <a:rPr lang="nn-NO" sz="1450" b="0"/>
                <a:t>Siste </a:t>
              </a:r>
              <a:r>
                <a:rPr lang="nn-NO" sz="1450" b="0" err="1"/>
                <a:t>mulighet</a:t>
              </a:r>
              <a:r>
                <a:rPr lang="nn-NO" sz="1450" b="0"/>
                <a:t> for å bygge lokal </a:t>
              </a:r>
              <a:r>
                <a:rPr lang="nn-NO" sz="1450" b="0" err="1"/>
                <a:t>forståelse</a:t>
              </a:r>
              <a:r>
                <a:rPr lang="nn-NO" sz="1450" b="0"/>
                <a:t> for prosesser, roller og systemer før vi går opp på de nye </a:t>
              </a:r>
              <a:r>
                <a:rPr lang="nn-NO" sz="1450" b="0" err="1"/>
                <a:t>løsningene</a:t>
              </a:r>
              <a:r>
                <a:rPr lang="nn-NO" sz="1450" b="0"/>
                <a:t>.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2A11C93-D470-4459-A35B-ED788B4039CA}"/>
              </a:ext>
            </a:extLst>
          </p:cNvPr>
          <p:cNvSpPr/>
          <p:nvPr/>
        </p:nvSpPr>
        <p:spPr>
          <a:xfrm>
            <a:off x="283335" y="5254580"/>
            <a:ext cx="11624403" cy="63739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850"/>
              <a:t>Og så må vi ta en juleferie for å være klare for en litt krevende overgang i januar 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639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1B3D-38F9-8706-B9CB-F3E184D0A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Januar</a:t>
            </a:r>
            <a:r>
              <a:rPr lang="en-US"/>
              <a:t>: </a:t>
            </a:r>
            <a:r>
              <a:rPr lang="en-US" err="1"/>
              <a:t>Nokre</a:t>
            </a:r>
            <a:r>
              <a:rPr lang="en-US"/>
              <a:t> refleksjonar</a:t>
            </a:r>
            <a:endParaRPr lang="nb-NO"/>
          </a:p>
        </p:txBody>
      </p:sp>
      <p:pic>
        <p:nvPicPr>
          <p:cNvPr id="4" name="Grafikk 4" descr="Lost with solid fill">
            <a:extLst>
              <a:ext uri="{FF2B5EF4-FFF2-40B4-BE49-F238E27FC236}">
                <a16:creationId xmlns:a16="http://schemas.microsoft.com/office/drawing/2014/main" id="{A4B1EB04-9796-BE36-88AE-65B3486BA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215" y="2318658"/>
            <a:ext cx="1844633" cy="1854529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7D01DF8-5BF3-B870-F2FF-31B33D01066A}"/>
              </a:ext>
            </a:extLst>
          </p:cNvPr>
          <p:cNvSpPr txBox="1"/>
          <p:nvPr/>
        </p:nvSpPr>
        <p:spPr>
          <a:xfrm>
            <a:off x="752102" y="4265220"/>
            <a:ext cx="24344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n-NO" b="1">
                <a:cs typeface="Arial"/>
              </a:rPr>
              <a:t>Armar og bein</a:t>
            </a:r>
            <a:br>
              <a:rPr lang="nn-NO" b="1">
                <a:cs typeface="Arial"/>
              </a:rPr>
            </a:br>
            <a:endParaRPr lang="nn-NO">
              <a:cs typeface="Arial" panose="020B0604020202020204"/>
            </a:endParaRPr>
          </a:p>
        </p:txBody>
      </p:sp>
      <p:pic>
        <p:nvPicPr>
          <p:cNvPr id="6" name="Grafikk 4" descr="Rollercoaster Down with solid fill">
            <a:extLst>
              <a:ext uri="{FF2B5EF4-FFF2-40B4-BE49-F238E27FC236}">
                <a16:creationId xmlns:a16="http://schemas.microsoft.com/office/drawing/2014/main" id="{64D08C13-5A26-3939-2253-339514A13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9786" y="2284021"/>
            <a:ext cx="1844633" cy="1844633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3E25868-7623-6F38-7F09-6AE4186C5175}"/>
              </a:ext>
            </a:extLst>
          </p:cNvPr>
          <p:cNvSpPr txBox="1"/>
          <p:nvPr/>
        </p:nvSpPr>
        <p:spPr>
          <a:xfrm>
            <a:off x="3364673" y="4225635"/>
            <a:ext cx="243444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n-NO" b="1">
                <a:cs typeface="Arial"/>
              </a:rPr>
              <a:t>Frå det kjende til det ukjende</a:t>
            </a:r>
            <a:br>
              <a:rPr lang="nn-NO" b="1">
                <a:cs typeface="Arial"/>
              </a:rPr>
            </a:br>
            <a:endParaRPr lang="nn-NO">
              <a:cs typeface="Arial" panose="020B0604020202020204"/>
            </a:endParaRPr>
          </a:p>
        </p:txBody>
      </p:sp>
      <p:pic>
        <p:nvPicPr>
          <p:cNvPr id="8" name="Grafikk 4" descr="Ui Ux with solid fill">
            <a:extLst>
              <a:ext uri="{FF2B5EF4-FFF2-40B4-BE49-F238E27FC236}">
                <a16:creationId xmlns:a16="http://schemas.microsoft.com/office/drawing/2014/main" id="{4F873C7C-13FD-3700-14BC-29480BF9A8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10695" y="2284021"/>
            <a:ext cx="1844633" cy="1844633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832FB6E4-2E27-5803-4635-18DE9992781A}"/>
              </a:ext>
            </a:extLst>
          </p:cNvPr>
          <p:cNvSpPr txBox="1"/>
          <p:nvPr/>
        </p:nvSpPr>
        <p:spPr>
          <a:xfrm>
            <a:off x="6135582" y="4225635"/>
            <a:ext cx="24344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n-NO" b="1" err="1">
                <a:cs typeface="Arial"/>
              </a:rPr>
              <a:t>Brukerstøtte</a:t>
            </a:r>
            <a:r>
              <a:rPr lang="nn-NO" b="1">
                <a:cs typeface="Arial"/>
              </a:rPr>
              <a:t> og kapasitet</a:t>
            </a:r>
            <a:endParaRPr lang="nb-NO"/>
          </a:p>
        </p:txBody>
      </p:sp>
      <p:pic>
        <p:nvPicPr>
          <p:cNvPr id="12" name="Grafikk 4" descr="Fork In Road with solid fill">
            <a:extLst>
              <a:ext uri="{FF2B5EF4-FFF2-40B4-BE49-F238E27FC236}">
                <a16:creationId xmlns:a16="http://schemas.microsoft.com/office/drawing/2014/main" id="{3DAE8499-B907-1481-B8E1-85E56E5D22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61811" y="2264228"/>
            <a:ext cx="1844633" cy="1844633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727730F-3049-2299-4D85-FCC5325DDE0F}"/>
              </a:ext>
            </a:extLst>
          </p:cNvPr>
          <p:cNvSpPr txBox="1"/>
          <p:nvPr/>
        </p:nvSpPr>
        <p:spPr>
          <a:xfrm>
            <a:off x="8886698" y="4205842"/>
            <a:ext cx="24344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n-NO" b="1">
                <a:cs typeface="Arial"/>
              </a:rPr>
              <a:t>Å stå i endring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72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C2907E4-33AC-47EE-90CC-08CBE65B9E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C2907E4-33AC-47EE-90CC-08CBE65B9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03CB462-D9E6-48BE-AF21-E78169557E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5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0"/>
            <a:ext cx="1222737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686608" y="2334426"/>
            <a:ext cx="11333942" cy="2585323"/>
          </a:xfrm>
        </p:spPr>
        <p:txBody>
          <a:bodyPr vert="horz"/>
          <a:lstStyle/>
          <a:p>
            <a:pPr algn="ctr"/>
            <a:br>
              <a:rPr lang="nb-NO" sz="5400">
                <a:solidFill>
                  <a:schemeClr val="bg1"/>
                </a:solidFill>
              </a:rPr>
            </a:br>
            <a:r>
              <a:rPr lang="nb-NO" sz="5400">
                <a:solidFill>
                  <a:schemeClr val="bg1"/>
                </a:solidFill>
              </a:rPr>
              <a:t>De store endringene og frister</a:t>
            </a:r>
          </a:p>
          <a:p>
            <a:pPr algn="ctr"/>
            <a:endParaRPr lang="nb-NO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70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Object 44" hidden="1">
            <a:extLst>
              <a:ext uri="{FF2B5EF4-FFF2-40B4-BE49-F238E27FC236}">
                <a16:creationId xmlns:a16="http://schemas.microsoft.com/office/drawing/2014/main" id="{E284E773-A67A-4B54-BB29-5B2153D9C97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1022097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5" name="Object 44" hidden="1">
                        <a:extLst>
                          <a:ext uri="{FF2B5EF4-FFF2-40B4-BE49-F238E27FC236}">
                            <a16:creationId xmlns:a16="http://schemas.microsoft.com/office/drawing/2014/main" id="{E284E773-A67A-4B54-BB29-5B2153D9C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C6FE23F8-72D2-E64B-B9C2-8C16EC1B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Hvilke endringer gjelder alle ansatte?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470CB0-D6DA-40BC-AB80-4C474FF97040}"/>
              </a:ext>
            </a:extLst>
          </p:cNvPr>
          <p:cNvGrpSpPr/>
          <p:nvPr/>
        </p:nvGrpSpPr>
        <p:grpSpPr>
          <a:xfrm>
            <a:off x="1482348" y="2387138"/>
            <a:ext cx="1865861" cy="1079437"/>
            <a:chOff x="2309469" y="3212135"/>
            <a:chExt cx="2153081" cy="137014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CF0E483-BCB2-4804-958A-E985B435F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72609" y="3529075"/>
              <a:ext cx="1489941" cy="105320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DC43E138-F774-43EE-8D03-36B7F0C7E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3342" r="18505"/>
            <a:stretch/>
          </p:blipFill>
          <p:spPr>
            <a:xfrm>
              <a:off x="2309469" y="3212135"/>
              <a:ext cx="1326281" cy="5170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F63ACB9-43A0-403D-BB28-FFC8F6912D7C}"/>
              </a:ext>
            </a:extLst>
          </p:cNvPr>
          <p:cNvSpPr txBox="1"/>
          <p:nvPr/>
        </p:nvSpPr>
        <p:spPr>
          <a:xfrm>
            <a:off x="663998" y="1590197"/>
            <a:ext cx="5537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nb-NO" sz="1600" b="1" err="1">
                <a:solidFill>
                  <a:srgbClr val="000000"/>
                </a:solidFill>
                <a:latin typeface="Arial" panose="020B0604020202020204"/>
              </a:rPr>
              <a:t>Hovedendring</a:t>
            </a:r>
            <a:r>
              <a:rPr lang="nb-NO" sz="1600">
                <a:solidFill>
                  <a:srgbClr val="000000"/>
                </a:solidFill>
                <a:latin typeface="Arial" panose="020B0604020202020204"/>
              </a:rPr>
              <a:t>: Fra </a:t>
            </a:r>
            <a:r>
              <a:rPr lang="nb-NO" sz="1600" b="1" i="1">
                <a:solidFill>
                  <a:srgbClr val="000000"/>
                </a:solidFill>
                <a:latin typeface="Arial" panose="020B0604020202020204"/>
              </a:rPr>
              <a:t>HR-portalen</a:t>
            </a:r>
            <a:r>
              <a:rPr lang="nb-NO" sz="1600" i="1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nb-NO" sz="1600">
                <a:solidFill>
                  <a:srgbClr val="000000"/>
                </a:solidFill>
                <a:latin typeface="Arial" panose="020B0604020202020204"/>
              </a:rPr>
              <a:t>til</a:t>
            </a:r>
            <a:r>
              <a:rPr lang="nb-NO" sz="1600" i="1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nb-NO" sz="1600" b="1" i="1">
                <a:solidFill>
                  <a:srgbClr val="000000"/>
                </a:solidFill>
                <a:latin typeface="Arial" panose="020B0604020202020204"/>
              </a:rPr>
              <a:t>SAP Selvbetjeningsportal og DFØ - App</a:t>
            </a:r>
            <a:endParaRPr lang="en-US" sz="1467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ECBAB2-20F7-47A7-9C0C-C38B35429943}"/>
              </a:ext>
            </a:extLst>
          </p:cNvPr>
          <p:cNvSpPr txBox="1"/>
          <p:nvPr/>
        </p:nvSpPr>
        <p:spPr>
          <a:xfrm>
            <a:off x="5374026" y="1556182"/>
            <a:ext cx="46735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nb-NO" sz="1600" b="1">
                <a:solidFill>
                  <a:srgbClr val="000000"/>
                </a:solidFill>
                <a:latin typeface="Arial" panose="020B0604020202020204"/>
              </a:rPr>
              <a:t>Andre viktige endringer: </a:t>
            </a:r>
            <a:endParaRPr lang="en-US" sz="1467" b="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8C8C28-7E21-47CA-B8B4-E6C62B52B3B1}"/>
              </a:ext>
            </a:extLst>
          </p:cNvPr>
          <p:cNvSpPr txBox="1"/>
          <p:nvPr/>
        </p:nvSpPr>
        <p:spPr>
          <a:xfrm>
            <a:off x="5353373" y="1947826"/>
            <a:ext cx="5967740" cy="3930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nb-NO" sz="1467">
                <a:solidFill>
                  <a:srgbClr val="000000"/>
                </a:solidFill>
                <a:latin typeface="Arial" panose="020B0604020202020204"/>
              </a:rPr>
              <a:t>Navnet ditt i systemet hentes direkte fra Folkeregisteret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nb-NO" sz="1467" b="1">
              <a:solidFill>
                <a:srgbClr val="000000"/>
              </a:solidFill>
              <a:latin typeface="Arial" panose="020B0604020202020204"/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nb-NO" sz="1467">
                <a:solidFill>
                  <a:srgbClr val="000000"/>
                </a:solidFill>
                <a:latin typeface="Arial" panose="020B0604020202020204"/>
              </a:rPr>
              <a:t>Etter 1.1 må du inn å registrere evt. barn under 12 år i selvbetjeningsportalen, dette må gjøres for å få tildelt kvote for fri ved  barns sykdom </a:t>
            </a:r>
          </a:p>
          <a:p>
            <a:pPr>
              <a:defRPr/>
            </a:pPr>
            <a:endParaRPr lang="nb-NO" sz="1467">
              <a:solidFill>
                <a:srgbClr val="000000"/>
              </a:solidFill>
              <a:highlight>
                <a:srgbClr val="FFFF00"/>
              </a:highlight>
              <a:latin typeface="Arial" panose="020B0604020202020204"/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nb-NO" sz="1467">
                <a:solidFill>
                  <a:srgbClr val="000000"/>
                </a:solidFill>
                <a:latin typeface="Arial" panose="020B0604020202020204"/>
              </a:rPr>
              <a:t>Alle som har endret personinformasjon og/eller bankkonto etter 5. oktober må innen 4. januar oppdatere dette 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nb-NO" sz="1467" b="1">
              <a:solidFill>
                <a:srgbClr val="000000"/>
              </a:solidFill>
              <a:latin typeface="Arial" panose="020B0604020202020204"/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nb-NO" sz="1467">
                <a:solidFill>
                  <a:srgbClr val="000000"/>
                </a:solidFill>
                <a:latin typeface="Arial" panose="020B0604020202020204"/>
              </a:rPr>
              <a:t>Innebygde lovkrav i lønnssystemet bidrar til økt kontroll og etterlevelse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nb-NO" sz="1467">
              <a:solidFill>
                <a:srgbClr val="000000"/>
              </a:solidFill>
              <a:latin typeface="Arial" panose="020B0604020202020204"/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nb-NO" sz="1467">
                <a:solidFill>
                  <a:srgbClr val="000000"/>
                </a:solidFill>
                <a:latin typeface="Arial" panose="020B0604020202020204"/>
              </a:rPr>
              <a:t>Nye </a:t>
            </a:r>
            <a:r>
              <a:rPr lang="nb-NO" sz="1467" err="1">
                <a:solidFill>
                  <a:srgbClr val="000000"/>
                </a:solidFill>
                <a:latin typeface="Arial" panose="020B0604020202020204"/>
              </a:rPr>
              <a:t>kostnadstedsnummer</a:t>
            </a:r>
            <a:r>
              <a:rPr lang="nb-NO" sz="1467">
                <a:solidFill>
                  <a:srgbClr val="000000"/>
                </a:solidFill>
                <a:latin typeface="Arial" panose="020B0604020202020204"/>
              </a:rPr>
              <a:t> og delprosjektnummer ved bestilling av varer og tjenester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nb-NO" sz="1467">
              <a:solidFill>
                <a:srgbClr val="000000"/>
              </a:solidFill>
              <a:latin typeface="Arial" panose="020B0604020202020204"/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nb-NO" sz="1467">
                <a:solidFill>
                  <a:srgbClr val="000000"/>
                </a:solidFill>
                <a:latin typeface="Arial" panose="020B0604020202020204"/>
              </a:rPr>
              <a:t>Nye </a:t>
            </a:r>
            <a:r>
              <a:rPr lang="nb-NO" sz="1467" err="1">
                <a:solidFill>
                  <a:srgbClr val="000000"/>
                </a:solidFill>
                <a:latin typeface="Arial" panose="020B0604020202020204"/>
              </a:rPr>
              <a:t>godkjennere</a:t>
            </a:r>
            <a:r>
              <a:rPr lang="nb-NO" sz="1467">
                <a:solidFill>
                  <a:srgbClr val="000000"/>
                </a:solidFill>
                <a:latin typeface="Arial" panose="020B0604020202020204"/>
              </a:rPr>
              <a:t> og roller (både personalgodkjenner og kostnadsgodkjenner)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DC986B5-C925-453B-97A9-BC797F6A26C8}"/>
              </a:ext>
            </a:extLst>
          </p:cNvPr>
          <p:cNvCxnSpPr>
            <a:cxnSpLocks/>
          </p:cNvCxnSpPr>
          <p:nvPr/>
        </p:nvCxnSpPr>
        <p:spPr>
          <a:xfrm>
            <a:off x="4985033" y="1829188"/>
            <a:ext cx="0" cy="3774163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748B9A3-BAAB-4AFD-88D2-C70692B0F508}"/>
              </a:ext>
            </a:extLst>
          </p:cNvPr>
          <p:cNvSpPr txBox="1"/>
          <p:nvPr/>
        </p:nvSpPr>
        <p:spPr>
          <a:xfrm>
            <a:off x="968745" y="3716270"/>
            <a:ext cx="3467744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b-NO" sz="1400">
                <a:solidFill>
                  <a:srgbClr val="272833"/>
                </a:solidFill>
              </a:rPr>
              <a:t>På </a:t>
            </a:r>
            <a:r>
              <a:rPr lang="nb-NO" sz="1400">
                <a:solidFill>
                  <a:srgbClr val="0B5FFF"/>
                </a:solidFill>
                <a:hlinkClick r:id="rId8"/>
              </a:rPr>
              <a:t>DFØ-appen</a:t>
            </a:r>
            <a:r>
              <a:rPr lang="nb-NO" sz="1400">
                <a:solidFill>
                  <a:srgbClr val="272833"/>
                </a:solidFill>
              </a:rPr>
              <a:t> finner du de mest brukte funksjonene, for </a:t>
            </a:r>
            <a:r>
              <a:rPr lang="nb-NO" sz="1400">
                <a:solidFill>
                  <a:srgbClr val="272833"/>
                </a:solidFill>
                <a:latin typeface="Arial "/>
              </a:rPr>
              <a:t>eksempel:</a:t>
            </a:r>
            <a:br>
              <a:rPr lang="nb-NO" sz="1400">
                <a:solidFill>
                  <a:srgbClr val="272833"/>
                </a:solidFill>
                <a:latin typeface="Arial "/>
              </a:rPr>
            </a:br>
            <a:endParaRPr lang="nb-NO" sz="1400">
              <a:solidFill>
                <a:srgbClr val="272833"/>
              </a:solidFill>
              <a:latin typeface="Arial "/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r>
              <a:rPr lang="nb-NO" sz="1400">
                <a:solidFill>
                  <a:srgbClr val="272833"/>
                </a:solidFill>
              </a:rPr>
              <a:t>sende inn reiseregning eller refusjon</a:t>
            </a:r>
            <a:endParaRPr lang="nb-NO" sz="1600">
              <a:solidFill>
                <a:srgbClr val="272833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nb-NO" sz="1400">
                <a:solidFill>
                  <a:srgbClr val="272833"/>
                </a:solidFill>
              </a:rPr>
              <a:t>registrere arbeidstid/prosjekttid</a:t>
            </a:r>
            <a:endParaRPr lang="nb-NO" sz="1600">
              <a:solidFill>
                <a:srgbClr val="272833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nb-NO" sz="1400">
                <a:solidFill>
                  <a:srgbClr val="272833"/>
                </a:solidFill>
              </a:rPr>
              <a:t>søke om ferie og fravær</a:t>
            </a:r>
          </a:p>
        </p:txBody>
      </p:sp>
    </p:spTree>
    <p:extLst>
      <p:ext uri="{BB962C8B-B14F-4D97-AF65-F5344CB8AC3E}">
        <p14:creationId xmlns:p14="http://schemas.microsoft.com/office/powerpoint/2010/main" val="4247921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01E7909-5839-49DA-9880-D3D53EE5658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1550469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01E7909-5839-49DA-9880-D3D53EE565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053DB7D-716F-4FA3-85A7-14EF1A8F6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87" y="177317"/>
            <a:ext cx="11224996" cy="751169"/>
          </a:xfrm>
        </p:spPr>
        <p:txBody>
          <a:bodyPr vert="horz"/>
          <a:lstStyle/>
          <a:p>
            <a:r>
              <a:rPr lang="nb-NO" sz="4267"/>
              <a:t>Hva må alle </a:t>
            </a:r>
            <a:r>
              <a:rPr lang="nb-NO" sz="4267" b="0" i="1" u="sng"/>
              <a:t>ansatte</a:t>
            </a:r>
            <a:r>
              <a:rPr lang="nb-NO" sz="4267"/>
              <a:t> gjøre før overgang?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8DEAF-1704-4D8D-9CAA-E0D3C288CA89}"/>
              </a:ext>
            </a:extLst>
          </p:cNvPr>
          <p:cNvSpPr txBox="1"/>
          <p:nvPr/>
        </p:nvSpPr>
        <p:spPr>
          <a:xfrm>
            <a:off x="1588297" y="1453664"/>
            <a:ext cx="1033848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+mj-lt"/>
              <a:buAutoNum type="arabicPeriod"/>
            </a:pPr>
            <a:r>
              <a:rPr lang="nb-NO" sz="1400" b="1">
                <a:solidFill>
                  <a:srgbClr val="000000"/>
                </a:solidFill>
                <a:latin typeface="inherit"/>
              </a:rPr>
              <a:t> Delta og gjennomfør opplæring for din rolle</a:t>
            </a:r>
            <a:r>
              <a:rPr lang="nb-NO" sz="1400">
                <a:solidFill>
                  <a:srgbClr val="000000"/>
                </a:solidFill>
                <a:latin typeface="Calibri"/>
                <a:cs typeface="Calibri"/>
              </a:rPr>
              <a:t>.  Gjelder alle ansattgrupper. </a:t>
            </a:r>
            <a:r>
              <a:rPr lang="nb-NO" sz="1400">
                <a:solidFill>
                  <a:srgbClr val="000000"/>
                </a:solidFill>
                <a:latin typeface="Calibri"/>
                <a:cs typeface="Calibri"/>
                <a:hlinkClick r:id="rId5"/>
              </a:rPr>
              <a:t>Intranettside for opplæring</a:t>
            </a:r>
            <a:endParaRPr lang="nb-NO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1EC599-7A17-4069-BE77-5C4FEC7BB4AA}"/>
              </a:ext>
            </a:extLst>
          </p:cNvPr>
          <p:cNvSpPr txBox="1"/>
          <p:nvPr/>
        </p:nvSpPr>
        <p:spPr>
          <a:xfrm>
            <a:off x="1588298" y="2061392"/>
            <a:ext cx="103384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 startAt="2"/>
            </a:pPr>
            <a:r>
              <a:rPr lang="nb-NO" sz="1400" b="1">
                <a:solidFill>
                  <a:srgbClr val="000000"/>
                </a:solidFill>
                <a:latin typeface="inherit"/>
              </a:rPr>
              <a:t>Rydd opp i ufullstendige skjema i HR-portalen: </a:t>
            </a:r>
            <a:r>
              <a:rPr lang="nb-NO" sz="1400">
                <a:solidFill>
                  <a:srgbClr val="333333"/>
                </a:solidFill>
                <a:latin typeface="inherit"/>
              </a:rPr>
              <a:t>Hvis du har skjema med status «under registrering» eller «retur registrering”, må du rydde så snart som mulig.</a:t>
            </a:r>
            <a:r>
              <a:rPr lang="nb-NO" sz="1400">
                <a:solidFill>
                  <a:srgbClr val="000000"/>
                </a:solidFill>
                <a:latin typeface="inherit"/>
              </a:rPr>
              <a:t> Det som ikke er slettet eller overført når tilgangen til HR-portalen stenges, blir liggende igjen utilgjengelig for ansatte. </a:t>
            </a:r>
            <a:r>
              <a:rPr lang="nb-NO" sz="1400">
                <a:solidFill>
                  <a:srgbClr val="000000"/>
                </a:solidFill>
                <a:latin typeface="inherit"/>
                <a:hlinkClick r:id="rId6"/>
              </a:rPr>
              <a:t>Slik rydder du i HR-portalen</a:t>
            </a:r>
            <a:endParaRPr lang="nb-NO" sz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A2CBB3-5D73-4A88-A7F3-C1B7898FC076}"/>
              </a:ext>
            </a:extLst>
          </p:cNvPr>
          <p:cNvSpPr txBox="1"/>
          <p:nvPr/>
        </p:nvSpPr>
        <p:spPr>
          <a:xfrm>
            <a:off x="1588298" y="2902174"/>
            <a:ext cx="103384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 startAt="3"/>
            </a:pPr>
            <a:r>
              <a:rPr lang="nb-NO" sz="1400" b="1">
                <a:solidFill>
                  <a:srgbClr val="000000"/>
                </a:solidFill>
                <a:latin typeface="inherit"/>
              </a:rPr>
              <a:t>Hold fristene for timelister, reiseregninger, utlegg og lignende: </a:t>
            </a:r>
            <a:r>
              <a:rPr lang="nb-NO" sz="1400">
                <a:solidFill>
                  <a:srgbClr val="000000"/>
                </a:solidFill>
                <a:latin typeface="inherit"/>
              </a:rPr>
              <a:t>Før hver lønnskjøring er det en frist for å sende inn skjema som har betydning for utbetalingen din. Nå som vi er på vei over i nytt system, er det ekstra viktig at du holder fristene for innsending. Lederen din må godkjenne innen sine frister for det. Se gjeldende datoer under knappen «frister» i HR-portalen.</a:t>
            </a:r>
            <a:endParaRPr lang="nb-NO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85783"/>
            <a:endParaRPr lang="nb-NO" sz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B39C0B-D9A4-41C2-BC61-931514C04AEC}"/>
              </a:ext>
            </a:extLst>
          </p:cNvPr>
          <p:cNvSpPr txBox="1"/>
          <p:nvPr/>
        </p:nvSpPr>
        <p:spPr>
          <a:xfrm>
            <a:off x="1588298" y="3958396"/>
            <a:ext cx="103384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 startAt="4"/>
            </a:pPr>
            <a:r>
              <a:rPr lang="nb-NO" sz="1400" b="1">
                <a:solidFill>
                  <a:srgbClr val="000000"/>
                </a:solidFill>
                <a:latin typeface="inherit"/>
              </a:rPr>
              <a:t>Vær à jour med feriedager og fravær</a:t>
            </a:r>
            <a:endParaRPr lang="nb-NO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06718" indent="-285744"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bg1">
                    <a:lumMod val="65000"/>
                  </a:schemeClr>
                </a:solidFill>
                <a:latin typeface="inherit"/>
              </a:rPr>
              <a:t>Innen 15. november: Søk om å bruke eventuelt resterende feriedager for 2022 eller om å overføre dem til 2023. Se </a:t>
            </a:r>
            <a:r>
              <a:rPr lang="nb-NO" sz="1400">
                <a:solidFill>
                  <a:schemeClr val="bg1">
                    <a:lumMod val="65000"/>
                  </a:schemeClr>
                </a:solidFill>
                <a:latin typeface="inheri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Ferie - for ansatte ved NTNU</a:t>
            </a:r>
            <a:endParaRPr lang="nb-NO" sz="140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marL="506718" indent="-285744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0000"/>
                </a:solidFill>
                <a:latin typeface="inherit"/>
              </a:rPr>
              <a:t>Ble du syk i ferien? Husk å skaffe sykmelding fra lege og søke om utsettelse av feriedagene. Se </a:t>
            </a:r>
            <a:r>
              <a:rPr lang="nb-NO" sz="1400">
                <a:solidFill>
                  <a:srgbClr val="000000"/>
                </a:solidFill>
                <a:latin typeface="inherit"/>
                <a:hlinkClick r:id="rId8"/>
              </a:rPr>
              <a:t>Syk i ferien - Kunnskapsbasen - NTNU</a:t>
            </a:r>
            <a:endParaRPr lang="nb-NO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06718" indent="-285744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0000"/>
                </a:solidFill>
                <a:latin typeface="inherit"/>
              </a:rPr>
              <a:t>Sjekk at fraværet ditt i Min Tid (HR-portalen) er riktig.</a:t>
            </a:r>
            <a:endParaRPr lang="nb-NO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06718" indent="-285744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0000"/>
                </a:solidFill>
                <a:latin typeface="inherit"/>
              </a:rPr>
              <a:t>Hvis du er sykmeldt, bør du sende inn søknad om sykepenger fortløpende. Sørg for at ferie ført opp på søknaden din samsvarer nøyaktig med ferie oppført i HR-portalen.</a:t>
            </a:r>
            <a:endParaRPr lang="nb-NO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06718" indent="-28574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0000"/>
                </a:solidFill>
                <a:latin typeface="inherit"/>
              </a:rPr>
              <a:t>Skal du ha foreldrepermisjon fra NTNU? Da er det viktig at du melder den inn via </a:t>
            </a:r>
            <a:r>
              <a:rPr lang="nb-NO" sz="1400">
                <a:solidFill>
                  <a:srgbClr val="000000"/>
                </a:solidFill>
                <a:latin typeface="inherit"/>
                <a:hlinkClick r:id="rId9"/>
              </a:rPr>
              <a:t>skjemaet «Meld inn foreldrepermisjon» i NTNU Hjelp</a:t>
            </a:r>
            <a:r>
              <a:rPr lang="nb-NO" sz="1400">
                <a:solidFill>
                  <a:srgbClr val="000000"/>
                </a:solidFill>
                <a:latin typeface="inherit"/>
              </a:rPr>
              <a:t> så snart som mulig.</a:t>
            </a:r>
            <a:endParaRPr lang="nb-NO" sz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Graphic 13" descr="Information with solid fill">
            <a:extLst>
              <a:ext uri="{FF2B5EF4-FFF2-40B4-BE49-F238E27FC236}">
                <a16:creationId xmlns:a16="http://schemas.microsoft.com/office/drawing/2014/main" id="{FBB1D277-485F-4E4F-9416-7ADF1FB8ED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9291" y="1342711"/>
            <a:ext cx="720000" cy="720000"/>
          </a:xfrm>
          <a:prstGeom prst="rect">
            <a:avLst/>
          </a:prstGeom>
        </p:spPr>
      </p:pic>
      <p:pic>
        <p:nvPicPr>
          <p:cNvPr id="15" name="Graphic 14" descr="Mop and bucket with solid fill">
            <a:extLst>
              <a:ext uri="{FF2B5EF4-FFF2-40B4-BE49-F238E27FC236}">
                <a16:creationId xmlns:a16="http://schemas.microsoft.com/office/drawing/2014/main" id="{94091EF5-2F9B-4629-96C6-5A66B241AE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68875" y="2017968"/>
            <a:ext cx="720000" cy="720000"/>
          </a:xfrm>
          <a:prstGeom prst="rect">
            <a:avLst/>
          </a:prstGeom>
        </p:spPr>
      </p:pic>
      <p:pic>
        <p:nvPicPr>
          <p:cNvPr id="16" name="Graphic 15" descr="Daily calendar with solid fill">
            <a:extLst>
              <a:ext uri="{FF2B5EF4-FFF2-40B4-BE49-F238E27FC236}">
                <a16:creationId xmlns:a16="http://schemas.microsoft.com/office/drawing/2014/main" id="{CF0D68D3-AF04-40F1-A7B7-2DB373C6B3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668875" y="2937684"/>
            <a:ext cx="720000" cy="720000"/>
          </a:xfrm>
          <a:prstGeom prst="rect">
            <a:avLst/>
          </a:prstGeom>
        </p:spPr>
      </p:pic>
      <p:pic>
        <p:nvPicPr>
          <p:cNvPr id="17" name="Graphic 16" descr="Clipboard Partially Checked with solid fill">
            <a:extLst>
              <a:ext uri="{FF2B5EF4-FFF2-40B4-BE49-F238E27FC236}">
                <a16:creationId xmlns:a16="http://schemas.microsoft.com/office/drawing/2014/main" id="{3806E78D-5333-4D88-8BF3-296FF0D52E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668875" y="395839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DFCD0C9-D96A-4999-B442-9E6B0592462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DFCD0C9-D96A-4999-B442-9E6B059246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D665E1E-9292-4FE3-AD6B-FADECFD0D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69441"/>
          </a:xfrm>
        </p:spPr>
        <p:txBody>
          <a:bodyPr vert="horz"/>
          <a:lstStyle/>
          <a:p>
            <a:r>
              <a:rPr lang="nb-NO" sz="4400" err="1"/>
              <a:t>Hovedendringer</a:t>
            </a:r>
            <a:r>
              <a:rPr lang="nb-NO" sz="4400"/>
              <a:t> for prosjektleder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CD29AE-F941-4F8F-B066-1F88C200FE3E}"/>
              </a:ext>
            </a:extLst>
          </p:cNvPr>
          <p:cNvSpPr/>
          <p:nvPr/>
        </p:nvSpPr>
        <p:spPr>
          <a:xfrm>
            <a:off x="723863" y="1307304"/>
            <a:ext cx="4362223" cy="10373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Dagens systemer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272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Maconomy (timer)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17272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ReseachPro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(prosjektsøknad)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17272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iAccess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nb-NO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prosjektrappport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 Maconomy)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33615B-5730-4C84-A7F9-F555B5394C05}"/>
              </a:ext>
            </a:extLst>
          </p:cNvPr>
          <p:cNvGrpSpPr/>
          <p:nvPr/>
        </p:nvGrpSpPr>
        <p:grpSpPr>
          <a:xfrm>
            <a:off x="4166154" y="1509329"/>
            <a:ext cx="510490" cy="488061"/>
            <a:chOff x="7650163" y="5060950"/>
            <a:chExt cx="565150" cy="541338"/>
          </a:xfrm>
          <a:solidFill>
            <a:srgbClr val="253A55"/>
          </a:solidFill>
        </p:grpSpPr>
        <p:sp>
          <p:nvSpPr>
            <p:cNvPr id="7" name="Freeform 460">
              <a:extLst>
                <a:ext uri="{FF2B5EF4-FFF2-40B4-BE49-F238E27FC236}">
                  <a16:creationId xmlns:a16="http://schemas.microsoft.com/office/drawing/2014/main" id="{AFA033AA-12B9-4C44-BC79-D494F5B8E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6388" y="5060950"/>
              <a:ext cx="288925" cy="288925"/>
            </a:xfrm>
            <a:custGeom>
              <a:avLst/>
              <a:gdLst>
                <a:gd name="T0" fmla="*/ 44 w 49"/>
                <a:gd name="T1" fmla="*/ 27 h 49"/>
                <a:gd name="T2" fmla="*/ 45 w 49"/>
                <a:gd name="T3" fmla="*/ 37 h 49"/>
                <a:gd name="T4" fmla="*/ 36 w 49"/>
                <a:gd name="T5" fmla="*/ 40 h 49"/>
                <a:gd name="T6" fmla="*/ 29 w 49"/>
                <a:gd name="T7" fmla="*/ 48 h 49"/>
                <a:gd name="T8" fmla="*/ 20 w 49"/>
                <a:gd name="T9" fmla="*/ 43 h 49"/>
                <a:gd name="T10" fmla="*/ 9 w 49"/>
                <a:gd name="T11" fmla="*/ 43 h 49"/>
                <a:gd name="T12" fmla="*/ 5 w 49"/>
                <a:gd name="T13" fmla="*/ 28 h 49"/>
                <a:gd name="T14" fmla="*/ 6 w 49"/>
                <a:gd name="T15" fmla="*/ 19 h 49"/>
                <a:gd name="T16" fmla="*/ 6 w 49"/>
                <a:gd name="T17" fmla="*/ 10 h 49"/>
                <a:gd name="T18" fmla="*/ 14 w 49"/>
                <a:gd name="T19" fmla="*/ 8 h 49"/>
                <a:gd name="T20" fmla="*/ 20 w 49"/>
                <a:gd name="T21" fmla="*/ 0 h 49"/>
                <a:gd name="T22" fmla="*/ 29 w 49"/>
                <a:gd name="T23" fmla="*/ 5 h 49"/>
                <a:gd name="T24" fmla="*/ 38 w 49"/>
                <a:gd name="T25" fmla="*/ 4 h 49"/>
                <a:gd name="T26" fmla="*/ 40 w 49"/>
                <a:gd name="T27" fmla="*/ 13 h 49"/>
                <a:gd name="T28" fmla="*/ 49 w 49"/>
                <a:gd name="T29" fmla="*/ 18 h 49"/>
                <a:gd name="T30" fmla="*/ 41 w 49"/>
                <a:gd name="T31" fmla="*/ 24 h 49"/>
                <a:gd name="T32" fmla="*/ 41 w 49"/>
                <a:gd name="T33" fmla="*/ 24 h 49"/>
                <a:gd name="T34" fmla="*/ 40 w 49"/>
                <a:gd name="T35" fmla="*/ 39 h 49"/>
                <a:gd name="T36" fmla="*/ 38 w 49"/>
                <a:gd name="T37" fmla="*/ 13 h 49"/>
                <a:gd name="T38" fmla="*/ 36 w 49"/>
                <a:gd name="T39" fmla="*/ 8 h 49"/>
                <a:gd name="T40" fmla="*/ 35 w 49"/>
                <a:gd name="T41" fmla="*/ 15 h 49"/>
                <a:gd name="T42" fmla="*/ 35 w 49"/>
                <a:gd name="T43" fmla="*/ 15 h 49"/>
                <a:gd name="T44" fmla="*/ 34 w 49"/>
                <a:gd name="T45" fmla="*/ 22 h 49"/>
                <a:gd name="T46" fmla="*/ 35 w 49"/>
                <a:gd name="T47" fmla="*/ 22 h 49"/>
                <a:gd name="T48" fmla="*/ 33 w 49"/>
                <a:gd name="T49" fmla="*/ 36 h 49"/>
                <a:gd name="T50" fmla="*/ 34 w 49"/>
                <a:gd name="T51" fmla="*/ 36 h 49"/>
                <a:gd name="T52" fmla="*/ 33 w 49"/>
                <a:gd name="T53" fmla="*/ 26 h 49"/>
                <a:gd name="T54" fmla="*/ 33 w 49"/>
                <a:gd name="T55" fmla="*/ 26 h 49"/>
                <a:gd name="T56" fmla="*/ 18 w 49"/>
                <a:gd name="T57" fmla="*/ 26 h 49"/>
                <a:gd name="T58" fmla="*/ 29 w 49"/>
                <a:gd name="T59" fmla="*/ 23 h 49"/>
                <a:gd name="T60" fmla="*/ 28 w 49"/>
                <a:gd name="T61" fmla="*/ 17 h 49"/>
                <a:gd name="T62" fmla="*/ 24 w 49"/>
                <a:gd name="T63" fmla="*/ 6 h 49"/>
                <a:gd name="T64" fmla="*/ 22 w 49"/>
                <a:gd name="T65" fmla="*/ 31 h 49"/>
                <a:gd name="T66" fmla="*/ 22 w 49"/>
                <a:gd name="T67" fmla="*/ 31 h 49"/>
                <a:gd name="T68" fmla="*/ 23 w 49"/>
                <a:gd name="T69" fmla="*/ 16 h 49"/>
                <a:gd name="T70" fmla="*/ 23 w 49"/>
                <a:gd name="T71" fmla="*/ 39 h 49"/>
                <a:gd name="T72" fmla="*/ 22 w 49"/>
                <a:gd name="T73" fmla="*/ 4 h 49"/>
                <a:gd name="T74" fmla="*/ 19 w 49"/>
                <a:gd name="T75" fmla="*/ 41 h 49"/>
                <a:gd name="T76" fmla="*/ 19 w 49"/>
                <a:gd name="T77" fmla="*/ 41 h 49"/>
                <a:gd name="T78" fmla="*/ 21 w 49"/>
                <a:gd name="T79" fmla="*/ 30 h 49"/>
                <a:gd name="T80" fmla="*/ 20 w 49"/>
                <a:gd name="T81" fmla="*/ 38 h 49"/>
                <a:gd name="T82" fmla="*/ 17 w 49"/>
                <a:gd name="T83" fmla="*/ 20 h 49"/>
                <a:gd name="T84" fmla="*/ 18 w 49"/>
                <a:gd name="T85" fmla="*/ 20 h 49"/>
                <a:gd name="T86" fmla="*/ 17 w 49"/>
                <a:gd name="T87" fmla="*/ 27 h 49"/>
                <a:gd name="T88" fmla="*/ 15 w 49"/>
                <a:gd name="T89" fmla="*/ 39 h 49"/>
                <a:gd name="T90" fmla="*/ 14 w 49"/>
                <a:gd name="T91" fmla="*/ 10 h 49"/>
                <a:gd name="T92" fmla="*/ 14 w 49"/>
                <a:gd name="T93" fmla="*/ 10 h 49"/>
                <a:gd name="T94" fmla="*/ 10 w 49"/>
                <a:gd name="T95" fmla="*/ 7 h 49"/>
                <a:gd name="T96" fmla="*/ 10 w 49"/>
                <a:gd name="T97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49">
                  <a:moveTo>
                    <a:pt x="48" y="28"/>
                  </a:moveTo>
                  <a:cubicBezTo>
                    <a:pt x="47" y="29"/>
                    <a:pt x="45" y="27"/>
                    <a:pt x="44" y="27"/>
                  </a:cubicBezTo>
                  <a:cubicBezTo>
                    <a:pt x="43" y="29"/>
                    <a:pt x="43" y="32"/>
                    <a:pt x="42" y="34"/>
                  </a:cubicBezTo>
                  <a:cubicBezTo>
                    <a:pt x="43" y="35"/>
                    <a:pt x="45" y="35"/>
                    <a:pt x="45" y="37"/>
                  </a:cubicBezTo>
                  <a:cubicBezTo>
                    <a:pt x="44" y="39"/>
                    <a:pt x="42" y="41"/>
                    <a:pt x="41" y="43"/>
                  </a:cubicBezTo>
                  <a:cubicBezTo>
                    <a:pt x="39" y="42"/>
                    <a:pt x="38" y="41"/>
                    <a:pt x="36" y="40"/>
                  </a:cubicBezTo>
                  <a:cubicBezTo>
                    <a:pt x="34" y="41"/>
                    <a:pt x="31" y="42"/>
                    <a:pt x="29" y="42"/>
                  </a:cubicBezTo>
                  <a:cubicBezTo>
                    <a:pt x="29" y="44"/>
                    <a:pt x="30" y="46"/>
                    <a:pt x="29" y="48"/>
                  </a:cubicBezTo>
                  <a:cubicBezTo>
                    <a:pt x="26" y="48"/>
                    <a:pt x="24" y="49"/>
                    <a:pt x="21" y="49"/>
                  </a:cubicBezTo>
                  <a:cubicBezTo>
                    <a:pt x="20" y="47"/>
                    <a:pt x="20" y="44"/>
                    <a:pt x="20" y="43"/>
                  </a:cubicBezTo>
                  <a:cubicBezTo>
                    <a:pt x="16" y="42"/>
                    <a:pt x="15" y="40"/>
                    <a:pt x="13" y="39"/>
                  </a:cubicBezTo>
                  <a:cubicBezTo>
                    <a:pt x="11" y="40"/>
                    <a:pt x="11" y="42"/>
                    <a:pt x="9" y="43"/>
                  </a:cubicBezTo>
                  <a:cubicBezTo>
                    <a:pt x="7" y="42"/>
                    <a:pt x="5" y="40"/>
                    <a:pt x="4" y="38"/>
                  </a:cubicBezTo>
                  <a:cubicBezTo>
                    <a:pt x="7" y="36"/>
                    <a:pt x="6" y="32"/>
                    <a:pt x="5" y="28"/>
                  </a:cubicBezTo>
                  <a:cubicBezTo>
                    <a:pt x="0" y="31"/>
                    <a:pt x="0" y="25"/>
                    <a:pt x="0" y="20"/>
                  </a:cubicBezTo>
                  <a:cubicBezTo>
                    <a:pt x="3" y="21"/>
                    <a:pt x="3" y="20"/>
                    <a:pt x="6" y="19"/>
                  </a:cubicBezTo>
                  <a:cubicBezTo>
                    <a:pt x="6" y="17"/>
                    <a:pt x="7" y="15"/>
                    <a:pt x="8" y="13"/>
                  </a:cubicBezTo>
                  <a:cubicBezTo>
                    <a:pt x="8" y="12"/>
                    <a:pt x="6" y="12"/>
                    <a:pt x="6" y="10"/>
                  </a:cubicBezTo>
                  <a:cubicBezTo>
                    <a:pt x="5" y="7"/>
                    <a:pt x="9" y="6"/>
                    <a:pt x="11" y="4"/>
                  </a:cubicBezTo>
                  <a:cubicBezTo>
                    <a:pt x="13" y="5"/>
                    <a:pt x="13" y="7"/>
                    <a:pt x="14" y="8"/>
                  </a:cubicBezTo>
                  <a:cubicBezTo>
                    <a:pt x="17" y="8"/>
                    <a:pt x="18" y="6"/>
                    <a:pt x="21" y="5"/>
                  </a:cubicBezTo>
                  <a:cubicBezTo>
                    <a:pt x="21" y="3"/>
                    <a:pt x="19" y="2"/>
                    <a:pt x="20" y="0"/>
                  </a:cubicBezTo>
                  <a:cubicBezTo>
                    <a:pt x="23" y="0"/>
                    <a:pt x="25" y="0"/>
                    <a:pt x="28" y="0"/>
                  </a:cubicBezTo>
                  <a:cubicBezTo>
                    <a:pt x="29" y="1"/>
                    <a:pt x="29" y="3"/>
                    <a:pt x="29" y="5"/>
                  </a:cubicBezTo>
                  <a:cubicBezTo>
                    <a:pt x="30" y="6"/>
                    <a:pt x="32" y="7"/>
                    <a:pt x="34" y="8"/>
                  </a:cubicBezTo>
                  <a:cubicBezTo>
                    <a:pt x="36" y="7"/>
                    <a:pt x="36" y="5"/>
                    <a:pt x="38" y="4"/>
                  </a:cubicBezTo>
                  <a:cubicBezTo>
                    <a:pt x="39" y="7"/>
                    <a:pt x="42" y="8"/>
                    <a:pt x="42" y="10"/>
                  </a:cubicBezTo>
                  <a:cubicBezTo>
                    <a:pt x="42" y="12"/>
                    <a:pt x="41" y="11"/>
                    <a:pt x="40" y="13"/>
                  </a:cubicBezTo>
                  <a:cubicBezTo>
                    <a:pt x="41" y="15"/>
                    <a:pt x="42" y="16"/>
                    <a:pt x="42" y="18"/>
                  </a:cubicBezTo>
                  <a:cubicBezTo>
                    <a:pt x="45" y="19"/>
                    <a:pt x="46" y="19"/>
                    <a:pt x="49" y="18"/>
                  </a:cubicBezTo>
                  <a:cubicBezTo>
                    <a:pt x="49" y="21"/>
                    <a:pt x="49" y="25"/>
                    <a:pt x="48" y="28"/>
                  </a:cubicBezTo>
                  <a:close/>
                  <a:moveTo>
                    <a:pt x="41" y="24"/>
                  </a:moveTo>
                  <a:cubicBezTo>
                    <a:pt x="40" y="25"/>
                    <a:pt x="42" y="25"/>
                    <a:pt x="42" y="24"/>
                  </a:cubicBezTo>
                  <a:cubicBezTo>
                    <a:pt x="41" y="24"/>
                    <a:pt x="41" y="24"/>
                    <a:pt x="41" y="24"/>
                  </a:cubicBezTo>
                  <a:close/>
                  <a:moveTo>
                    <a:pt x="40" y="40"/>
                  </a:moveTo>
                  <a:cubicBezTo>
                    <a:pt x="40" y="40"/>
                    <a:pt x="41" y="39"/>
                    <a:pt x="40" y="39"/>
                  </a:cubicBezTo>
                  <a:cubicBezTo>
                    <a:pt x="40" y="40"/>
                    <a:pt x="40" y="40"/>
                    <a:pt x="40" y="40"/>
                  </a:cubicBezTo>
                  <a:close/>
                  <a:moveTo>
                    <a:pt x="38" y="13"/>
                  </a:moveTo>
                  <a:cubicBezTo>
                    <a:pt x="38" y="14"/>
                    <a:pt x="38" y="13"/>
                    <a:pt x="38" y="13"/>
                  </a:cubicBezTo>
                  <a:close/>
                  <a:moveTo>
                    <a:pt x="36" y="8"/>
                  </a:moveTo>
                  <a:cubicBezTo>
                    <a:pt x="36" y="8"/>
                    <a:pt x="36" y="8"/>
                    <a:pt x="36" y="8"/>
                  </a:cubicBezTo>
                  <a:close/>
                  <a:moveTo>
                    <a:pt x="35" y="15"/>
                  </a:moveTo>
                  <a:cubicBezTo>
                    <a:pt x="35" y="15"/>
                    <a:pt x="37" y="16"/>
                    <a:pt x="36" y="15"/>
                  </a:cubicBezTo>
                  <a:cubicBezTo>
                    <a:pt x="36" y="15"/>
                    <a:pt x="35" y="15"/>
                    <a:pt x="35" y="15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1"/>
                    <a:pt x="34" y="22"/>
                  </a:cubicBezTo>
                  <a:close/>
                  <a:moveTo>
                    <a:pt x="33" y="36"/>
                  </a:move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3" y="36"/>
                    <a:pt x="33" y="36"/>
                  </a:cubicBezTo>
                  <a:close/>
                  <a:moveTo>
                    <a:pt x="33" y="26"/>
                  </a:moveTo>
                  <a:cubicBezTo>
                    <a:pt x="33" y="26"/>
                    <a:pt x="33" y="25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lose/>
                  <a:moveTo>
                    <a:pt x="24" y="18"/>
                  </a:moveTo>
                  <a:cubicBezTo>
                    <a:pt x="21" y="18"/>
                    <a:pt x="17" y="22"/>
                    <a:pt x="18" y="26"/>
                  </a:cubicBezTo>
                  <a:cubicBezTo>
                    <a:pt x="19" y="28"/>
                    <a:pt x="23" y="30"/>
                    <a:pt x="25" y="30"/>
                  </a:cubicBezTo>
                  <a:cubicBezTo>
                    <a:pt x="28" y="30"/>
                    <a:pt x="30" y="27"/>
                    <a:pt x="29" y="23"/>
                  </a:cubicBezTo>
                  <a:cubicBezTo>
                    <a:pt x="28" y="20"/>
                    <a:pt x="27" y="18"/>
                    <a:pt x="24" y="18"/>
                  </a:cubicBezTo>
                  <a:close/>
                  <a:moveTo>
                    <a:pt x="28" y="17"/>
                  </a:moveTo>
                  <a:cubicBezTo>
                    <a:pt x="27" y="17"/>
                    <a:pt x="29" y="17"/>
                    <a:pt x="28" y="17"/>
                  </a:cubicBezTo>
                  <a:close/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lose/>
                  <a:moveTo>
                    <a:pt x="22" y="31"/>
                  </a:moveTo>
                  <a:cubicBezTo>
                    <a:pt x="22" y="32"/>
                    <a:pt x="24" y="32"/>
                    <a:pt x="24" y="31"/>
                  </a:cubicBezTo>
                  <a:cubicBezTo>
                    <a:pt x="23" y="32"/>
                    <a:pt x="23" y="31"/>
                    <a:pt x="22" y="31"/>
                  </a:cubicBezTo>
                  <a:close/>
                  <a:moveTo>
                    <a:pt x="22" y="17"/>
                  </a:moveTo>
                  <a:cubicBezTo>
                    <a:pt x="23" y="17"/>
                    <a:pt x="23" y="17"/>
                    <a:pt x="23" y="16"/>
                  </a:cubicBezTo>
                  <a:cubicBezTo>
                    <a:pt x="23" y="16"/>
                    <a:pt x="22" y="16"/>
                    <a:pt x="22" y="17"/>
                  </a:cubicBezTo>
                  <a:close/>
                  <a:moveTo>
                    <a:pt x="23" y="39"/>
                  </a:moveTo>
                  <a:cubicBezTo>
                    <a:pt x="23" y="39"/>
                    <a:pt x="23" y="39"/>
                    <a:pt x="23" y="39"/>
                  </a:cubicBezTo>
                  <a:close/>
                  <a:moveTo>
                    <a:pt x="22" y="4"/>
                  </a:moveTo>
                  <a:cubicBezTo>
                    <a:pt x="22" y="5"/>
                    <a:pt x="22" y="4"/>
                    <a:pt x="22" y="4"/>
                  </a:cubicBezTo>
                  <a:close/>
                  <a:moveTo>
                    <a:pt x="19" y="41"/>
                  </a:moveTo>
                  <a:cubicBezTo>
                    <a:pt x="21" y="41"/>
                    <a:pt x="21" y="42"/>
                    <a:pt x="22" y="41"/>
                  </a:cubicBezTo>
                  <a:cubicBezTo>
                    <a:pt x="22" y="41"/>
                    <a:pt x="19" y="40"/>
                    <a:pt x="19" y="41"/>
                  </a:cubicBezTo>
                  <a:close/>
                  <a:moveTo>
                    <a:pt x="21" y="30"/>
                  </a:moveTo>
                  <a:cubicBezTo>
                    <a:pt x="20" y="30"/>
                    <a:pt x="22" y="30"/>
                    <a:pt x="21" y="30"/>
                  </a:cubicBezTo>
                  <a:close/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lose/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20"/>
                    <a:pt x="17" y="20"/>
                  </a:cubicBezTo>
                  <a:close/>
                  <a:moveTo>
                    <a:pt x="17" y="27"/>
                  </a:moveTo>
                  <a:cubicBezTo>
                    <a:pt x="17" y="27"/>
                    <a:pt x="18" y="27"/>
                    <a:pt x="17" y="27"/>
                  </a:cubicBezTo>
                  <a:close/>
                  <a:moveTo>
                    <a:pt x="15" y="39"/>
                  </a:moveTo>
                  <a:cubicBezTo>
                    <a:pt x="15" y="38"/>
                    <a:pt x="16" y="40"/>
                    <a:pt x="15" y="39"/>
                  </a:cubicBezTo>
                  <a:close/>
                  <a:moveTo>
                    <a:pt x="14" y="10"/>
                  </a:moveTo>
                  <a:cubicBezTo>
                    <a:pt x="15" y="10"/>
                    <a:pt x="16" y="9"/>
                    <a:pt x="15" y="9"/>
                  </a:cubicBezTo>
                  <a:cubicBezTo>
                    <a:pt x="15" y="10"/>
                    <a:pt x="14" y="10"/>
                    <a:pt x="14" y="10"/>
                  </a:cubicBezTo>
                  <a:close/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lose/>
                  <a:moveTo>
                    <a:pt x="10" y="18"/>
                  </a:moveTo>
                  <a:cubicBezTo>
                    <a:pt x="9" y="19"/>
                    <a:pt x="11" y="19"/>
                    <a:pt x="1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Freeform 461">
              <a:extLst>
                <a:ext uri="{FF2B5EF4-FFF2-40B4-BE49-F238E27FC236}">
                  <a16:creationId xmlns:a16="http://schemas.microsoft.com/office/drawing/2014/main" id="{3F926B77-984B-4A95-9A0C-B6668F9DCF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1638" y="5356225"/>
              <a:ext cx="152400" cy="134938"/>
            </a:xfrm>
            <a:custGeom>
              <a:avLst/>
              <a:gdLst>
                <a:gd name="T0" fmla="*/ 26 w 26"/>
                <a:gd name="T1" fmla="*/ 9 h 23"/>
                <a:gd name="T2" fmla="*/ 25 w 26"/>
                <a:gd name="T3" fmla="*/ 14 h 23"/>
                <a:gd name="T4" fmla="*/ 23 w 26"/>
                <a:gd name="T5" fmla="*/ 14 h 23"/>
                <a:gd name="T6" fmla="*/ 22 w 26"/>
                <a:gd name="T7" fmla="*/ 17 h 23"/>
                <a:gd name="T8" fmla="*/ 24 w 26"/>
                <a:gd name="T9" fmla="*/ 19 h 23"/>
                <a:gd name="T10" fmla="*/ 21 w 26"/>
                <a:gd name="T11" fmla="*/ 23 h 23"/>
                <a:gd name="T12" fmla="*/ 16 w 26"/>
                <a:gd name="T13" fmla="*/ 23 h 23"/>
                <a:gd name="T14" fmla="*/ 11 w 26"/>
                <a:gd name="T15" fmla="*/ 23 h 23"/>
                <a:gd name="T16" fmla="*/ 10 w 26"/>
                <a:gd name="T17" fmla="*/ 21 h 23"/>
                <a:gd name="T18" fmla="*/ 8 w 26"/>
                <a:gd name="T19" fmla="*/ 20 h 23"/>
                <a:gd name="T20" fmla="*/ 5 w 26"/>
                <a:gd name="T21" fmla="*/ 22 h 23"/>
                <a:gd name="T22" fmla="*/ 2 w 26"/>
                <a:gd name="T23" fmla="*/ 19 h 23"/>
                <a:gd name="T24" fmla="*/ 1 w 26"/>
                <a:gd name="T25" fmla="*/ 13 h 23"/>
                <a:gd name="T26" fmla="*/ 0 w 26"/>
                <a:gd name="T27" fmla="*/ 9 h 23"/>
                <a:gd name="T28" fmla="*/ 3 w 26"/>
                <a:gd name="T29" fmla="*/ 8 h 23"/>
                <a:gd name="T30" fmla="*/ 2 w 26"/>
                <a:gd name="T31" fmla="*/ 4 h 23"/>
                <a:gd name="T32" fmla="*/ 6 w 26"/>
                <a:gd name="T33" fmla="*/ 1 h 23"/>
                <a:gd name="T34" fmla="*/ 9 w 26"/>
                <a:gd name="T35" fmla="*/ 3 h 23"/>
                <a:gd name="T36" fmla="*/ 10 w 26"/>
                <a:gd name="T37" fmla="*/ 1 h 23"/>
                <a:gd name="T38" fmla="*/ 14 w 26"/>
                <a:gd name="T39" fmla="*/ 0 h 23"/>
                <a:gd name="T40" fmla="*/ 14 w 26"/>
                <a:gd name="T41" fmla="*/ 2 h 23"/>
                <a:gd name="T42" fmla="*/ 18 w 26"/>
                <a:gd name="T43" fmla="*/ 1 h 23"/>
                <a:gd name="T44" fmla="*/ 22 w 26"/>
                <a:gd name="T45" fmla="*/ 3 h 23"/>
                <a:gd name="T46" fmla="*/ 22 w 26"/>
                <a:gd name="T47" fmla="*/ 8 h 23"/>
                <a:gd name="T48" fmla="*/ 26 w 26"/>
                <a:gd name="T49" fmla="*/ 9 h 23"/>
                <a:gd name="T50" fmla="*/ 12 w 26"/>
                <a:gd name="T51" fmla="*/ 10 h 23"/>
                <a:gd name="T52" fmla="*/ 11 w 26"/>
                <a:gd name="T53" fmla="*/ 13 h 23"/>
                <a:gd name="T54" fmla="*/ 15 w 26"/>
                <a:gd name="T55" fmla="*/ 14 h 23"/>
                <a:gd name="T56" fmla="*/ 12 w 26"/>
                <a:gd name="T57" fmla="*/ 10 h 23"/>
                <a:gd name="T58" fmla="*/ 5 w 26"/>
                <a:gd name="T59" fmla="*/ 14 h 23"/>
                <a:gd name="T60" fmla="*/ 6 w 26"/>
                <a:gd name="T61" fmla="*/ 15 h 23"/>
                <a:gd name="T62" fmla="*/ 5 w 26"/>
                <a:gd name="T63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23">
                  <a:moveTo>
                    <a:pt x="26" y="9"/>
                  </a:moveTo>
                  <a:cubicBezTo>
                    <a:pt x="26" y="10"/>
                    <a:pt x="26" y="13"/>
                    <a:pt x="25" y="14"/>
                  </a:cubicBezTo>
                  <a:cubicBezTo>
                    <a:pt x="25" y="14"/>
                    <a:pt x="24" y="14"/>
                    <a:pt x="23" y="14"/>
                  </a:cubicBezTo>
                  <a:cubicBezTo>
                    <a:pt x="23" y="15"/>
                    <a:pt x="23" y="16"/>
                    <a:pt x="22" y="17"/>
                  </a:cubicBezTo>
                  <a:cubicBezTo>
                    <a:pt x="22" y="18"/>
                    <a:pt x="24" y="18"/>
                    <a:pt x="24" y="19"/>
                  </a:cubicBezTo>
                  <a:cubicBezTo>
                    <a:pt x="23" y="21"/>
                    <a:pt x="22" y="22"/>
                    <a:pt x="21" y="23"/>
                  </a:cubicBezTo>
                  <a:cubicBezTo>
                    <a:pt x="20" y="21"/>
                    <a:pt x="16" y="19"/>
                    <a:pt x="16" y="23"/>
                  </a:cubicBezTo>
                  <a:cubicBezTo>
                    <a:pt x="14" y="23"/>
                    <a:pt x="13" y="23"/>
                    <a:pt x="11" y="23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7" y="20"/>
                    <a:pt x="7" y="22"/>
                    <a:pt x="5" y="22"/>
                  </a:cubicBezTo>
                  <a:cubicBezTo>
                    <a:pt x="4" y="21"/>
                    <a:pt x="3" y="20"/>
                    <a:pt x="2" y="19"/>
                  </a:cubicBezTo>
                  <a:cubicBezTo>
                    <a:pt x="4" y="17"/>
                    <a:pt x="5" y="13"/>
                    <a:pt x="1" y="13"/>
                  </a:cubicBezTo>
                  <a:cubicBezTo>
                    <a:pt x="0" y="12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ubicBezTo>
                    <a:pt x="4" y="6"/>
                    <a:pt x="3" y="6"/>
                    <a:pt x="2" y="4"/>
                  </a:cubicBezTo>
                  <a:cubicBezTo>
                    <a:pt x="3" y="3"/>
                    <a:pt x="5" y="2"/>
                    <a:pt x="6" y="1"/>
                  </a:cubicBezTo>
                  <a:cubicBezTo>
                    <a:pt x="7" y="1"/>
                    <a:pt x="7" y="3"/>
                    <a:pt x="9" y="3"/>
                  </a:cubicBezTo>
                  <a:cubicBezTo>
                    <a:pt x="10" y="2"/>
                    <a:pt x="9" y="1"/>
                    <a:pt x="10" y="1"/>
                  </a:cubicBezTo>
                  <a:cubicBezTo>
                    <a:pt x="11" y="0"/>
                    <a:pt x="12" y="0"/>
                    <a:pt x="14" y="0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7" y="3"/>
                    <a:pt x="17" y="1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0" y="5"/>
                    <a:pt x="22" y="7"/>
                    <a:pt x="22" y="8"/>
                  </a:cubicBezTo>
                  <a:cubicBezTo>
                    <a:pt x="24" y="8"/>
                    <a:pt x="25" y="8"/>
                    <a:pt x="26" y="9"/>
                  </a:cubicBezTo>
                  <a:close/>
                  <a:moveTo>
                    <a:pt x="12" y="10"/>
                  </a:moveTo>
                  <a:cubicBezTo>
                    <a:pt x="11" y="10"/>
                    <a:pt x="11" y="11"/>
                    <a:pt x="11" y="13"/>
                  </a:cubicBezTo>
                  <a:cubicBezTo>
                    <a:pt x="12" y="13"/>
                    <a:pt x="14" y="13"/>
                    <a:pt x="15" y="14"/>
                  </a:cubicBezTo>
                  <a:cubicBezTo>
                    <a:pt x="17" y="12"/>
                    <a:pt x="15" y="9"/>
                    <a:pt x="12" y="10"/>
                  </a:cubicBezTo>
                  <a:close/>
                  <a:moveTo>
                    <a:pt x="5" y="14"/>
                  </a:move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Freeform 462">
              <a:extLst>
                <a:ext uri="{FF2B5EF4-FFF2-40B4-BE49-F238E27FC236}">
                  <a16:creationId xmlns:a16="http://schemas.microsoft.com/office/drawing/2014/main" id="{9009AEED-5537-4077-9782-B21B9F36EB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0163" y="5256213"/>
              <a:ext cx="358775" cy="346075"/>
            </a:xfrm>
            <a:custGeom>
              <a:avLst/>
              <a:gdLst>
                <a:gd name="T0" fmla="*/ 53 w 61"/>
                <a:gd name="T1" fmla="*/ 33 h 59"/>
                <a:gd name="T2" fmla="*/ 54 w 61"/>
                <a:gd name="T3" fmla="*/ 47 h 59"/>
                <a:gd name="T4" fmla="*/ 42 w 61"/>
                <a:gd name="T5" fmla="*/ 49 h 59"/>
                <a:gd name="T6" fmla="*/ 35 w 61"/>
                <a:gd name="T7" fmla="*/ 58 h 59"/>
                <a:gd name="T8" fmla="*/ 25 w 61"/>
                <a:gd name="T9" fmla="*/ 53 h 59"/>
                <a:gd name="T10" fmla="*/ 13 w 61"/>
                <a:gd name="T11" fmla="*/ 53 h 59"/>
                <a:gd name="T12" fmla="*/ 5 w 61"/>
                <a:gd name="T13" fmla="*/ 46 h 59"/>
                <a:gd name="T14" fmla="*/ 6 w 61"/>
                <a:gd name="T15" fmla="*/ 35 h 59"/>
                <a:gd name="T16" fmla="*/ 1 w 61"/>
                <a:gd name="T17" fmla="*/ 25 h 59"/>
                <a:gd name="T18" fmla="*/ 9 w 61"/>
                <a:gd name="T19" fmla="*/ 18 h 59"/>
                <a:gd name="T20" fmla="*/ 12 w 61"/>
                <a:gd name="T21" fmla="*/ 6 h 59"/>
                <a:gd name="T22" fmla="*/ 25 w 61"/>
                <a:gd name="T23" fmla="*/ 7 h 59"/>
                <a:gd name="T24" fmla="*/ 25 w 61"/>
                <a:gd name="T25" fmla="*/ 1 h 59"/>
                <a:gd name="T26" fmla="*/ 35 w 61"/>
                <a:gd name="T27" fmla="*/ 7 h 59"/>
                <a:gd name="T28" fmla="*/ 53 w 61"/>
                <a:gd name="T29" fmla="*/ 12 h 59"/>
                <a:gd name="T30" fmla="*/ 58 w 61"/>
                <a:gd name="T31" fmla="*/ 23 h 59"/>
                <a:gd name="T32" fmla="*/ 51 w 61"/>
                <a:gd name="T33" fmla="*/ 23 h 59"/>
                <a:gd name="T34" fmla="*/ 51 w 61"/>
                <a:gd name="T35" fmla="*/ 23 h 59"/>
                <a:gd name="T36" fmla="*/ 49 w 61"/>
                <a:gd name="T37" fmla="*/ 41 h 59"/>
                <a:gd name="T38" fmla="*/ 46 w 61"/>
                <a:gd name="T39" fmla="*/ 37 h 59"/>
                <a:gd name="T40" fmla="*/ 44 w 61"/>
                <a:gd name="T41" fmla="*/ 48 h 59"/>
                <a:gd name="T42" fmla="*/ 45 w 61"/>
                <a:gd name="T43" fmla="*/ 48 h 59"/>
                <a:gd name="T44" fmla="*/ 44 w 61"/>
                <a:gd name="T45" fmla="*/ 48 h 59"/>
                <a:gd name="T46" fmla="*/ 44 w 61"/>
                <a:gd name="T47" fmla="*/ 46 h 59"/>
                <a:gd name="T48" fmla="*/ 43 w 61"/>
                <a:gd name="T49" fmla="*/ 13 h 59"/>
                <a:gd name="T50" fmla="*/ 37 w 61"/>
                <a:gd name="T51" fmla="*/ 22 h 59"/>
                <a:gd name="T52" fmla="*/ 37 w 61"/>
                <a:gd name="T53" fmla="*/ 22 h 59"/>
                <a:gd name="T54" fmla="*/ 37 w 61"/>
                <a:gd name="T55" fmla="*/ 34 h 59"/>
                <a:gd name="T56" fmla="*/ 23 w 61"/>
                <a:gd name="T57" fmla="*/ 36 h 59"/>
                <a:gd name="T58" fmla="*/ 34 w 61"/>
                <a:gd name="T59" fmla="*/ 39 h 59"/>
                <a:gd name="T60" fmla="*/ 34 w 61"/>
                <a:gd name="T61" fmla="*/ 39 h 59"/>
                <a:gd name="T62" fmla="*/ 35 w 61"/>
                <a:gd name="T63" fmla="*/ 51 h 59"/>
                <a:gd name="T64" fmla="*/ 34 w 61"/>
                <a:gd name="T65" fmla="*/ 56 h 59"/>
                <a:gd name="T66" fmla="*/ 29 w 61"/>
                <a:gd name="T67" fmla="*/ 44 h 59"/>
                <a:gd name="T68" fmla="*/ 30 w 61"/>
                <a:gd name="T69" fmla="*/ 45 h 59"/>
                <a:gd name="T70" fmla="*/ 29 w 61"/>
                <a:gd name="T71" fmla="*/ 44 h 59"/>
                <a:gd name="T72" fmla="*/ 28 w 61"/>
                <a:gd name="T73" fmla="*/ 16 h 59"/>
                <a:gd name="T74" fmla="*/ 28 w 61"/>
                <a:gd name="T75" fmla="*/ 45 h 59"/>
                <a:gd name="T76" fmla="*/ 27 w 61"/>
                <a:gd name="T77" fmla="*/ 17 h 59"/>
                <a:gd name="T78" fmla="*/ 26 w 61"/>
                <a:gd name="T79" fmla="*/ 3 h 59"/>
                <a:gd name="T80" fmla="*/ 26 w 61"/>
                <a:gd name="T81" fmla="*/ 3 h 59"/>
                <a:gd name="T82" fmla="*/ 26 w 61"/>
                <a:gd name="T83" fmla="*/ 38 h 59"/>
                <a:gd name="T84" fmla="*/ 25 w 61"/>
                <a:gd name="T85" fmla="*/ 51 h 59"/>
                <a:gd name="T86" fmla="*/ 26 w 61"/>
                <a:gd name="T87" fmla="*/ 50 h 59"/>
                <a:gd name="T88" fmla="*/ 21 w 61"/>
                <a:gd name="T89" fmla="*/ 25 h 59"/>
                <a:gd name="T90" fmla="*/ 21 w 61"/>
                <a:gd name="T91" fmla="*/ 25 h 59"/>
                <a:gd name="T92" fmla="*/ 20 w 61"/>
                <a:gd name="T93" fmla="*/ 48 h 59"/>
                <a:gd name="T94" fmla="*/ 15 w 61"/>
                <a:gd name="T95" fmla="*/ 41 h 59"/>
                <a:gd name="T96" fmla="*/ 15 w 61"/>
                <a:gd name="T97" fmla="*/ 41 h 59"/>
                <a:gd name="T98" fmla="*/ 10 w 61"/>
                <a:gd name="T99" fmla="*/ 43 h 59"/>
                <a:gd name="T100" fmla="*/ 10 w 61"/>
                <a:gd name="T101" fmla="*/ 42 h 59"/>
                <a:gd name="T102" fmla="*/ 6 w 61"/>
                <a:gd name="T103" fmla="*/ 26 h 59"/>
                <a:gd name="T104" fmla="*/ 6 w 61"/>
                <a:gd name="T105" fmla="*/ 26 h 59"/>
                <a:gd name="T106" fmla="*/ 5 w 61"/>
                <a:gd name="T107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" h="59">
                  <a:moveTo>
                    <a:pt x="58" y="34"/>
                  </a:moveTo>
                  <a:cubicBezTo>
                    <a:pt x="56" y="34"/>
                    <a:pt x="55" y="33"/>
                    <a:pt x="53" y="33"/>
                  </a:cubicBezTo>
                  <a:cubicBezTo>
                    <a:pt x="52" y="36"/>
                    <a:pt x="52" y="39"/>
                    <a:pt x="50" y="42"/>
                  </a:cubicBezTo>
                  <a:cubicBezTo>
                    <a:pt x="52" y="43"/>
                    <a:pt x="53" y="45"/>
                    <a:pt x="54" y="47"/>
                  </a:cubicBezTo>
                  <a:cubicBezTo>
                    <a:pt x="52" y="50"/>
                    <a:pt x="50" y="52"/>
                    <a:pt x="47" y="54"/>
                  </a:cubicBezTo>
                  <a:cubicBezTo>
                    <a:pt x="45" y="53"/>
                    <a:pt x="44" y="51"/>
                    <a:pt x="42" y="49"/>
                  </a:cubicBezTo>
                  <a:cubicBezTo>
                    <a:pt x="40" y="50"/>
                    <a:pt x="39" y="52"/>
                    <a:pt x="36" y="52"/>
                  </a:cubicBezTo>
                  <a:cubicBezTo>
                    <a:pt x="35" y="54"/>
                    <a:pt x="36" y="57"/>
                    <a:pt x="35" y="58"/>
                  </a:cubicBezTo>
                  <a:cubicBezTo>
                    <a:pt x="32" y="59"/>
                    <a:pt x="27" y="59"/>
                    <a:pt x="25" y="57"/>
                  </a:cubicBezTo>
                  <a:cubicBezTo>
                    <a:pt x="25" y="56"/>
                    <a:pt x="25" y="54"/>
                    <a:pt x="25" y="53"/>
                  </a:cubicBezTo>
                  <a:cubicBezTo>
                    <a:pt x="22" y="52"/>
                    <a:pt x="18" y="51"/>
                    <a:pt x="16" y="49"/>
                  </a:cubicBezTo>
                  <a:cubicBezTo>
                    <a:pt x="14" y="50"/>
                    <a:pt x="14" y="52"/>
                    <a:pt x="13" y="53"/>
                  </a:cubicBezTo>
                  <a:cubicBezTo>
                    <a:pt x="11" y="53"/>
                    <a:pt x="10" y="51"/>
                    <a:pt x="9" y="50"/>
                  </a:cubicBezTo>
                  <a:cubicBezTo>
                    <a:pt x="8" y="50"/>
                    <a:pt x="5" y="48"/>
                    <a:pt x="5" y="46"/>
                  </a:cubicBezTo>
                  <a:cubicBezTo>
                    <a:pt x="5" y="44"/>
                    <a:pt x="8" y="43"/>
                    <a:pt x="8" y="42"/>
                  </a:cubicBezTo>
                  <a:cubicBezTo>
                    <a:pt x="9" y="39"/>
                    <a:pt x="6" y="38"/>
                    <a:pt x="6" y="35"/>
                  </a:cubicBezTo>
                  <a:cubicBezTo>
                    <a:pt x="4" y="34"/>
                    <a:pt x="3" y="35"/>
                    <a:pt x="0" y="35"/>
                  </a:cubicBezTo>
                  <a:cubicBezTo>
                    <a:pt x="0" y="32"/>
                    <a:pt x="0" y="27"/>
                    <a:pt x="1" y="25"/>
                  </a:cubicBezTo>
                  <a:cubicBezTo>
                    <a:pt x="3" y="24"/>
                    <a:pt x="5" y="25"/>
                    <a:pt x="6" y="24"/>
                  </a:cubicBezTo>
                  <a:cubicBezTo>
                    <a:pt x="7" y="22"/>
                    <a:pt x="7" y="19"/>
                    <a:pt x="9" y="18"/>
                  </a:cubicBezTo>
                  <a:cubicBezTo>
                    <a:pt x="8" y="16"/>
                    <a:pt x="6" y="15"/>
                    <a:pt x="5" y="14"/>
                  </a:cubicBezTo>
                  <a:cubicBezTo>
                    <a:pt x="6" y="10"/>
                    <a:pt x="9" y="8"/>
                    <a:pt x="12" y="6"/>
                  </a:cubicBezTo>
                  <a:cubicBezTo>
                    <a:pt x="13" y="8"/>
                    <a:pt x="14" y="9"/>
                    <a:pt x="15" y="10"/>
                  </a:cubicBezTo>
                  <a:cubicBezTo>
                    <a:pt x="19" y="10"/>
                    <a:pt x="21" y="7"/>
                    <a:pt x="25" y="7"/>
                  </a:cubicBezTo>
                  <a:cubicBezTo>
                    <a:pt x="25" y="5"/>
                    <a:pt x="24" y="3"/>
                    <a:pt x="24" y="1"/>
                  </a:cubicBezTo>
                  <a:cubicBezTo>
                    <a:pt x="24" y="1"/>
                    <a:pt x="25" y="1"/>
                    <a:pt x="25" y="1"/>
                  </a:cubicBezTo>
                  <a:cubicBezTo>
                    <a:pt x="27" y="1"/>
                    <a:pt x="31" y="1"/>
                    <a:pt x="34" y="0"/>
                  </a:cubicBezTo>
                  <a:cubicBezTo>
                    <a:pt x="34" y="3"/>
                    <a:pt x="34" y="5"/>
                    <a:pt x="35" y="7"/>
                  </a:cubicBezTo>
                  <a:cubicBezTo>
                    <a:pt x="38" y="8"/>
                    <a:pt x="42" y="10"/>
                    <a:pt x="44" y="6"/>
                  </a:cubicBezTo>
                  <a:cubicBezTo>
                    <a:pt x="48" y="5"/>
                    <a:pt x="53" y="8"/>
                    <a:pt x="53" y="12"/>
                  </a:cubicBezTo>
                  <a:cubicBezTo>
                    <a:pt x="48" y="15"/>
                    <a:pt x="50" y="20"/>
                    <a:pt x="53" y="23"/>
                  </a:cubicBezTo>
                  <a:cubicBezTo>
                    <a:pt x="54" y="23"/>
                    <a:pt x="56" y="24"/>
                    <a:pt x="58" y="23"/>
                  </a:cubicBezTo>
                  <a:cubicBezTo>
                    <a:pt x="61" y="24"/>
                    <a:pt x="59" y="31"/>
                    <a:pt x="58" y="34"/>
                  </a:cubicBezTo>
                  <a:close/>
                  <a:moveTo>
                    <a:pt x="51" y="23"/>
                  </a:moveTo>
                  <a:cubicBezTo>
                    <a:pt x="51" y="22"/>
                    <a:pt x="51" y="22"/>
                    <a:pt x="50" y="22"/>
                  </a:cubicBezTo>
                  <a:cubicBezTo>
                    <a:pt x="50" y="22"/>
                    <a:pt x="50" y="23"/>
                    <a:pt x="51" y="23"/>
                  </a:cubicBezTo>
                  <a:close/>
                  <a:moveTo>
                    <a:pt x="48" y="42"/>
                  </a:moveTo>
                  <a:cubicBezTo>
                    <a:pt x="49" y="42"/>
                    <a:pt x="49" y="42"/>
                    <a:pt x="49" y="41"/>
                  </a:cubicBezTo>
                  <a:cubicBezTo>
                    <a:pt x="48" y="41"/>
                    <a:pt x="48" y="42"/>
                    <a:pt x="48" y="42"/>
                  </a:cubicBezTo>
                  <a:close/>
                  <a:moveTo>
                    <a:pt x="46" y="37"/>
                  </a:moveTo>
                  <a:cubicBezTo>
                    <a:pt x="45" y="37"/>
                    <a:pt x="46" y="37"/>
                    <a:pt x="46" y="37"/>
                  </a:cubicBezTo>
                  <a:close/>
                  <a:moveTo>
                    <a:pt x="44" y="48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4" y="48"/>
                    <a:pt x="44" y="48"/>
                  </a:cubicBezTo>
                  <a:close/>
                  <a:moveTo>
                    <a:pt x="44" y="46"/>
                  </a:moveTo>
                  <a:cubicBezTo>
                    <a:pt x="43" y="47"/>
                    <a:pt x="45" y="47"/>
                    <a:pt x="44" y="46"/>
                  </a:cubicBezTo>
                  <a:close/>
                  <a:moveTo>
                    <a:pt x="43" y="12"/>
                  </a:move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2"/>
                    <a:pt x="43" y="12"/>
                  </a:cubicBezTo>
                  <a:close/>
                  <a:moveTo>
                    <a:pt x="37" y="22"/>
                  </a:moveTo>
                  <a:cubicBezTo>
                    <a:pt x="36" y="23"/>
                    <a:pt x="37" y="24"/>
                    <a:pt x="37" y="24"/>
                  </a:cubicBezTo>
                  <a:cubicBezTo>
                    <a:pt x="38" y="23"/>
                    <a:pt x="37" y="22"/>
                    <a:pt x="37" y="22"/>
                  </a:cubicBezTo>
                  <a:close/>
                  <a:moveTo>
                    <a:pt x="28" y="38"/>
                  </a:moveTo>
                  <a:cubicBezTo>
                    <a:pt x="32" y="37"/>
                    <a:pt x="36" y="37"/>
                    <a:pt x="37" y="34"/>
                  </a:cubicBezTo>
                  <a:cubicBezTo>
                    <a:pt x="41" y="24"/>
                    <a:pt x="29" y="17"/>
                    <a:pt x="23" y="24"/>
                  </a:cubicBezTo>
                  <a:cubicBezTo>
                    <a:pt x="20" y="27"/>
                    <a:pt x="20" y="32"/>
                    <a:pt x="23" y="36"/>
                  </a:cubicBezTo>
                  <a:cubicBezTo>
                    <a:pt x="25" y="36"/>
                    <a:pt x="26" y="38"/>
                    <a:pt x="28" y="38"/>
                  </a:cubicBezTo>
                  <a:close/>
                  <a:moveTo>
                    <a:pt x="34" y="39"/>
                  </a:moveTo>
                  <a:cubicBezTo>
                    <a:pt x="34" y="40"/>
                    <a:pt x="35" y="40"/>
                    <a:pt x="35" y="39"/>
                  </a:cubicBezTo>
                  <a:cubicBezTo>
                    <a:pt x="35" y="39"/>
                    <a:pt x="34" y="39"/>
                    <a:pt x="34" y="39"/>
                  </a:cubicBezTo>
                  <a:close/>
                  <a:moveTo>
                    <a:pt x="35" y="51"/>
                  </a:moveTo>
                  <a:cubicBezTo>
                    <a:pt x="34" y="51"/>
                    <a:pt x="35" y="50"/>
                    <a:pt x="35" y="51"/>
                  </a:cubicBezTo>
                  <a:close/>
                  <a:moveTo>
                    <a:pt x="33" y="57"/>
                  </a:moveTo>
                  <a:cubicBezTo>
                    <a:pt x="33" y="57"/>
                    <a:pt x="34" y="57"/>
                    <a:pt x="34" y="56"/>
                  </a:cubicBezTo>
                  <a:cubicBezTo>
                    <a:pt x="33" y="56"/>
                    <a:pt x="33" y="56"/>
                    <a:pt x="33" y="57"/>
                  </a:cubicBezTo>
                  <a:close/>
                  <a:moveTo>
                    <a:pt x="29" y="44"/>
                  </a:moveTo>
                  <a:cubicBezTo>
                    <a:pt x="29" y="44"/>
                    <a:pt x="29" y="45"/>
                    <a:pt x="29" y="45"/>
                  </a:cubicBezTo>
                  <a:cubicBezTo>
                    <a:pt x="29" y="45"/>
                    <a:pt x="30" y="45"/>
                    <a:pt x="30" y="45"/>
                  </a:cubicBezTo>
                  <a:cubicBezTo>
                    <a:pt x="30" y="45"/>
                    <a:pt x="30" y="44"/>
                    <a:pt x="30" y="44"/>
                  </a:cubicBezTo>
                  <a:cubicBezTo>
                    <a:pt x="30" y="44"/>
                    <a:pt x="29" y="44"/>
                    <a:pt x="29" y="44"/>
                  </a:cubicBezTo>
                  <a:close/>
                  <a:moveTo>
                    <a:pt x="28" y="16"/>
                  </a:moveTo>
                  <a:cubicBezTo>
                    <a:pt x="28" y="17"/>
                    <a:pt x="28" y="16"/>
                    <a:pt x="28" y="16"/>
                  </a:cubicBezTo>
                  <a:close/>
                  <a:moveTo>
                    <a:pt x="28" y="45"/>
                  </a:moveTo>
                  <a:cubicBezTo>
                    <a:pt x="28" y="43"/>
                    <a:pt x="27" y="45"/>
                    <a:pt x="28" y="45"/>
                  </a:cubicBezTo>
                  <a:close/>
                  <a:moveTo>
                    <a:pt x="27" y="17"/>
                  </a:moveTo>
                  <a:cubicBezTo>
                    <a:pt x="27" y="17"/>
                    <a:pt x="27" y="18"/>
                    <a:pt x="27" y="17"/>
                  </a:cubicBezTo>
                  <a:cubicBezTo>
                    <a:pt x="28" y="17"/>
                    <a:pt x="27" y="17"/>
                    <a:pt x="27" y="17"/>
                  </a:cubicBezTo>
                  <a:close/>
                  <a:moveTo>
                    <a:pt x="26" y="3"/>
                  </a:moveTo>
                  <a:cubicBezTo>
                    <a:pt x="26" y="4"/>
                    <a:pt x="25" y="5"/>
                    <a:pt x="26" y="5"/>
                  </a:cubicBezTo>
                  <a:cubicBezTo>
                    <a:pt x="26" y="4"/>
                    <a:pt x="26" y="3"/>
                    <a:pt x="26" y="3"/>
                  </a:cubicBezTo>
                  <a:close/>
                  <a:moveTo>
                    <a:pt x="26" y="38"/>
                  </a:moveTo>
                  <a:cubicBezTo>
                    <a:pt x="25" y="38"/>
                    <a:pt x="27" y="38"/>
                    <a:pt x="26" y="38"/>
                  </a:cubicBezTo>
                  <a:close/>
                  <a:moveTo>
                    <a:pt x="25" y="50"/>
                  </a:moveTo>
                  <a:cubicBezTo>
                    <a:pt x="25" y="50"/>
                    <a:pt x="25" y="51"/>
                    <a:pt x="25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0"/>
                    <a:pt x="26" y="50"/>
                  </a:cubicBezTo>
                  <a:cubicBezTo>
                    <a:pt x="26" y="50"/>
                    <a:pt x="26" y="50"/>
                    <a:pt x="25" y="50"/>
                  </a:cubicBezTo>
                  <a:close/>
                  <a:moveTo>
                    <a:pt x="21" y="25"/>
                  </a:moveTo>
                  <a:cubicBezTo>
                    <a:pt x="21" y="25"/>
                    <a:pt x="21" y="23"/>
                    <a:pt x="21" y="23"/>
                  </a:cubicBezTo>
                  <a:cubicBezTo>
                    <a:pt x="21" y="24"/>
                    <a:pt x="20" y="25"/>
                    <a:pt x="21" y="25"/>
                  </a:cubicBezTo>
                  <a:close/>
                  <a:moveTo>
                    <a:pt x="20" y="46"/>
                  </a:moveTo>
                  <a:cubicBezTo>
                    <a:pt x="20" y="46"/>
                    <a:pt x="20" y="47"/>
                    <a:pt x="20" y="48"/>
                  </a:cubicBezTo>
                  <a:cubicBezTo>
                    <a:pt x="21" y="48"/>
                    <a:pt x="21" y="45"/>
                    <a:pt x="20" y="46"/>
                  </a:cubicBezTo>
                  <a:close/>
                  <a:moveTo>
                    <a:pt x="15" y="41"/>
                  </a:move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  <a:moveTo>
                    <a:pt x="10" y="42"/>
                  </a:moveTo>
                  <a:cubicBezTo>
                    <a:pt x="10" y="42"/>
                    <a:pt x="10" y="42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lose/>
                  <a:moveTo>
                    <a:pt x="6" y="2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lose/>
                  <a:moveTo>
                    <a:pt x="5" y="32"/>
                  </a:moveTo>
                  <a:cubicBezTo>
                    <a:pt x="5" y="32"/>
                    <a:pt x="6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Freeform 463">
              <a:extLst>
                <a:ext uri="{FF2B5EF4-FFF2-40B4-BE49-F238E27FC236}">
                  <a16:creationId xmlns:a16="http://schemas.microsoft.com/office/drawing/2014/main" id="{949AA644-5A41-44C7-A161-6BB36D263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2713" y="5067300"/>
              <a:ext cx="188913" cy="188913"/>
            </a:xfrm>
            <a:custGeom>
              <a:avLst/>
              <a:gdLst>
                <a:gd name="T0" fmla="*/ 31 w 32"/>
                <a:gd name="T1" fmla="*/ 19 h 32"/>
                <a:gd name="T2" fmla="*/ 26 w 32"/>
                <a:gd name="T3" fmla="*/ 22 h 32"/>
                <a:gd name="T4" fmla="*/ 28 w 32"/>
                <a:gd name="T5" fmla="*/ 24 h 32"/>
                <a:gd name="T6" fmla="*/ 24 w 32"/>
                <a:gd name="T7" fmla="*/ 28 h 32"/>
                <a:gd name="T8" fmla="*/ 21 w 32"/>
                <a:gd name="T9" fmla="*/ 26 h 32"/>
                <a:gd name="T10" fmla="*/ 18 w 32"/>
                <a:gd name="T11" fmla="*/ 27 h 32"/>
                <a:gd name="T12" fmla="*/ 18 w 32"/>
                <a:gd name="T13" fmla="*/ 31 h 32"/>
                <a:gd name="T14" fmla="*/ 12 w 32"/>
                <a:gd name="T15" fmla="*/ 32 h 32"/>
                <a:gd name="T16" fmla="*/ 11 w 32"/>
                <a:gd name="T17" fmla="*/ 26 h 32"/>
                <a:gd name="T18" fmla="*/ 7 w 32"/>
                <a:gd name="T19" fmla="*/ 28 h 32"/>
                <a:gd name="T20" fmla="*/ 4 w 32"/>
                <a:gd name="T21" fmla="*/ 25 h 32"/>
                <a:gd name="T22" fmla="*/ 1 w 32"/>
                <a:gd name="T23" fmla="*/ 19 h 32"/>
                <a:gd name="T24" fmla="*/ 1 w 32"/>
                <a:gd name="T25" fmla="*/ 13 h 32"/>
                <a:gd name="T26" fmla="*/ 4 w 32"/>
                <a:gd name="T27" fmla="*/ 13 h 32"/>
                <a:gd name="T28" fmla="*/ 3 w 32"/>
                <a:gd name="T29" fmla="*/ 8 h 32"/>
                <a:gd name="T30" fmla="*/ 6 w 32"/>
                <a:gd name="T31" fmla="*/ 4 h 32"/>
                <a:gd name="T32" fmla="*/ 9 w 32"/>
                <a:gd name="T33" fmla="*/ 6 h 32"/>
                <a:gd name="T34" fmla="*/ 13 w 32"/>
                <a:gd name="T35" fmla="*/ 4 h 32"/>
                <a:gd name="T36" fmla="*/ 13 w 32"/>
                <a:gd name="T37" fmla="*/ 0 h 32"/>
                <a:gd name="T38" fmla="*/ 18 w 32"/>
                <a:gd name="T39" fmla="*/ 1 h 32"/>
                <a:gd name="T40" fmla="*/ 18 w 32"/>
                <a:gd name="T41" fmla="*/ 4 h 32"/>
                <a:gd name="T42" fmla="*/ 23 w 32"/>
                <a:gd name="T43" fmla="*/ 3 h 32"/>
                <a:gd name="T44" fmla="*/ 27 w 32"/>
                <a:gd name="T45" fmla="*/ 9 h 32"/>
                <a:gd name="T46" fmla="*/ 28 w 32"/>
                <a:gd name="T47" fmla="*/ 13 h 32"/>
                <a:gd name="T48" fmla="*/ 31 w 32"/>
                <a:gd name="T49" fmla="*/ 19 h 32"/>
                <a:gd name="T50" fmla="*/ 22 w 32"/>
                <a:gd name="T51" fmla="*/ 8 h 32"/>
                <a:gd name="T52" fmla="*/ 21 w 32"/>
                <a:gd name="T53" fmla="*/ 7 h 32"/>
                <a:gd name="T54" fmla="*/ 22 w 32"/>
                <a:gd name="T55" fmla="*/ 8 h 32"/>
                <a:gd name="T56" fmla="*/ 20 w 32"/>
                <a:gd name="T57" fmla="*/ 25 h 32"/>
                <a:gd name="T58" fmla="*/ 20 w 32"/>
                <a:gd name="T59" fmla="*/ 25 h 32"/>
                <a:gd name="T60" fmla="*/ 14 w 32"/>
                <a:gd name="T61" fmla="*/ 13 h 32"/>
                <a:gd name="T62" fmla="*/ 13 w 32"/>
                <a:gd name="T63" fmla="*/ 18 h 32"/>
                <a:gd name="T64" fmla="*/ 14 w 32"/>
                <a:gd name="T65" fmla="*/ 13 h 32"/>
                <a:gd name="T66" fmla="*/ 16 w 32"/>
                <a:gd name="T67" fmla="*/ 28 h 32"/>
                <a:gd name="T68" fmla="*/ 16 w 32"/>
                <a:gd name="T69" fmla="*/ 28 h 32"/>
                <a:gd name="T70" fmla="*/ 13 w 32"/>
                <a:gd name="T71" fmla="*/ 28 h 32"/>
                <a:gd name="T72" fmla="*/ 14 w 32"/>
                <a:gd name="T73" fmla="*/ 29 h 32"/>
                <a:gd name="T74" fmla="*/ 13 w 32"/>
                <a:gd name="T75" fmla="*/ 28 h 32"/>
                <a:gd name="T76" fmla="*/ 6 w 32"/>
                <a:gd name="T77" fmla="*/ 19 h 32"/>
                <a:gd name="T78" fmla="*/ 6 w 32"/>
                <a:gd name="T7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32">
                  <a:moveTo>
                    <a:pt x="31" y="19"/>
                  </a:moveTo>
                  <a:cubicBezTo>
                    <a:pt x="29" y="18"/>
                    <a:pt x="27" y="20"/>
                    <a:pt x="26" y="22"/>
                  </a:cubicBezTo>
                  <a:cubicBezTo>
                    <a:pt x="26" y="23"/>
                    <a:pt x="28" y="23"/>
                    <a:pt x="28" y="24"/>
                  </a:cubicBezTo>
                  <a:cubicBezTo>
                    <a:pt x="27" y="26"/>
                    <a:pt x="26" y="27"/>
                    <a:pt x="24" y="28"/>
                  </a:cubicBezTo>
                  <a:cubicBezTo>
                    <a:pt x="23" y="28"/>
                    <a:pt x="22" y="27"/>
                    <a:pt x="21" y="26"/>
                  </a:cubicBezTo>
                  <a:cubicBezTo>
                    <a:pt x="20" y="27"/>
                    <a:pt x="19" y="27"/>
                    <a:pt x="18" y="27"/>
                  </a:cubicBezTo>
                  <a:cubicBezTo>
                    <a:pt x="18" y="28"/>
                    <a:pt x="18" y="30"/>
                    <a:pt x="18" y="31"/>
                  </a:cubicBezTo>
                  <a:cubicBezTo>
                    <a:pt x="16" y="32"/>
                    <a:pt x="14" y="31"/>
                    <a:pt x="12" y="32"/>
                  </a:cubicBezTo>
                  <a:cubicBezTo>
                    <a:pt x="11" y="30"/>
                    <a:pt x="13" y="26"/>
                    <a:pt x="11" y="26"/>
                  </a:cubicBezTo>
                  <a:cubicBezTo>
                    <a:pt x="9" y="26"/>
                    <a:pt x="9" y="28"/>
                    <a:pt x="7" y="28"/>
                  </a:cubicBezTo>
                  <a:cubicBezTo>
                    <a:pt x="7" y="26"/>
                    <a:pt x="5" y="26"/>
                    <a:pt x="4" y="25"/>
                  </a:cubicBezTo>
                  <a:cubicBezTo>
                    <a:pt x="5" y="22"/>
                    <a:pt x="5" y="18"/>
                    <a:pt x="1" y="19"/>
                  </a:cubicBezTo>
                  <a:cubicBezTo>
                    <a:pt x="0" y="18"/>
                    <a:pt x="1" y="15"/>
                    <a:pt x="1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2"/>
                    <a:pt x="4" y="9"/>
                    <a:pt x="3" y="8"/>
                  </a:cubicBezTo>
                  <a:cubicBezTo>
                    <a:pt x="3" y="6"/>
                    <a:pt x="5" y="6"/>
                    <a:pt x="6" y="4"/>
                  </a:cubicBezTo>
                  <a:cubicBezTo>
                    <a:pt x="8" y="4"/>
                    <a:pt x="8" y="5"/>
                    <a:pt x="9" y="6"/>
                  </a:cubicBezTo>
                  <a:cubicBezTo>
                    <a:pt x="10" y="5"/>
                    <a:pt x="11" y="4"/>
                    <a:pt x="13" y="4"/>
                  </a:cubicBezTo>
                  <a:cubicBezTo>
                    <a:pt x="13" y="3"/>
                    <a:pt x="11" y="1"/>
                    <a:pt x="13" y="0"/>
                  </a:cubicBezTo>
                  <a:cubicBezTo>
                    <a:pt x="15" y="1"/>
                    <a:pt x="17" y="0"/>
                    <a:pt x="18" y="1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20" y="6"/>
                    <a:pt x="22" y="4"/>
                    <a:pt x="23" y="3"/>
                  </a:cubicBezTo>
                  <a:cubicBezTo>
                    <a:pt x="26" y="4"/>
                    <a:pt x="30" y="6"/>
                    <a:pt x="27" y="9"/>
                  </a:cubicBezTo>
                  <a:cubicBezTo>
                    <a:pt x="27" y="10"/>
                    <a:pt x="27" y="12"/>
                    <a:pt x="28" y="13"/>
                  </a:cubicBezTo>
                  <a:cubicBezTo>
                    <a:pt x="32" y="12"/>
                    <a:pt x="32" y="16"/>
                    <a:pt x="31" y="19"/>
                  </a:cubicBezTo>
                  <a:close/>
                  <a:moveTo>
                    <a:pt x="22" y="8"/>
                  </a:moveTo>
                  <a:cubicBezTo>
                    <a:pt x="22" y="7"/>
                    <a:pt x="22" y="7"/>
                    <a:pt x="21" y="7"/>
                  </a:cubicBezTo>
                  <a:cubicBezTo>
                    <a:pt x="22" y="7"/>
                    <a:pt x="21" y="8"/>
                    <a:pt x="22" y="8"/>
                  </a:cubicBezTo>
                  <a:close/>
                  <a:moveTo>
                    <a:pt x="20" y="25"/>
                  </a:moveTo>
                  <a:cubicBezTo>
                    <a:pt x="19" y="25"/>
                    <a:pt x="20" y="25"/>
                    <a:pt x="20" y="25"/>
                  </a:cubicBezTo>
                  <a:close/>
                  <a:moveTo>
                    <a:pt x="14" y="13"/>
                  </a:moveTo>
                  <a:cubicBezTo>
                    <a:pt x="13" y="13"/>
                    <a:pt x="12" y="16"/>
                    <a:pt x="13" y="18"/>
                  </a:cubicBezTo>
                  <a:cubicBezTo>
                    <a:pt x="18" y="21"/>
                    <a:pt x="20" y="12"/>
                    <a:pt x="14" y="13"/>
                  </a:cubicBezTo>
                  <a:close/>
                  <a:moveTo>
                    <a:pt x="16" y="28"/>
                  </a:moveTo>
                  <a:cubicBezTo>
                    <a:pt x="16" y="29"/>
                    <a:pt x="16" y="28"/>
                    <a:pt x="16" y="28"/>
                  </a:cubicBezTo>
                  <a:close/>
                  <a:moveTo>
                    <a:pt x="13" y="28"/>
                  </a:moveTo>
                  <a:cubicBezTo>
                    <a:pt x="13" y="29"/>
                    <a:pt x="13" y="29"/>
                    <a:pt x="14" y="29"/>
                  </a:cubicBezTo>
                  <a:cubicBezTo>
                    <a:pt x="14" y="29"/>
                    <a:pt x="14" y="28"/>
                    <a:pt x="13" y="28"/>
                  </a:cubicBezTo>
                  <a:close/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C6946EA-E64D-4114-83B4-72A99760E8E8}"/>
              </a:ext>
            </a:extLst>
          </p:cNvPr>
          <p:cNvSpPr/>
          <p:nvPr/>
        </p:nvSpPr>
        <p:spPr>
          <a:xfrm>
            <a:off x="6833775" y="1319799"/>
            <a:ext cx="4425896" cy="1024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172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12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Systemer etter 01.01.23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Unit4 ERP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Søknadsmodulen/ Pre-</a:t>
            </a:r>
            <a:r>
              <a:rPr kumimoji="0" lang="nb-NO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award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(i 2023)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SAP Selvbetjeningsportal (timeføring prosjekt)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Bevisst (økonomi)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701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172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0040EB-EB64-495C-B46D-A65FD1CA1919}"/>
              </a:ext>
            </a:extLst>
          </p:cNvPr>
          <p:cNvGrpSpPr/>
          <p:nvPr/>
        </p:nvGrpSpPr>
        <p:grpSpPr>
          <a:xfrm>
            <a:off x="10358499" y="1549961"/>
            <a:ext cx="510491" cy="466621"/>
            <a:chOff x="7526338" y="5778500"/>
            <a:chExt cx="406400" cy="371475"/>
          </a:xfrm>
          <a:solidFill>
            <a:srgbClr val="253A55"/>
          </a:solidFill>
        </p:grpSpPr>
        <p:sp>
          <p:nvSpPr>
            <p:cNvPr id="13" name="Freeform 413">
              <a:extLst>
                <a:ext uri="{FF2B5EF4-FFF2-40B4-BE49-F238E27FC236}">
                  <a16:creationId xmlns:a16="http://schemas.microsoft.com/office/drawing/2014/main" id="{F0969341-79C0-4F1D-9ACE-3BC923837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6338" y="5778500"/>
              <a:ext cx="406400" cy="371475"/>
            </a:xfrm>
            <a:custGeom>
              <a:avLst/>
              <a:gdLst>
                <a:gd name="T0" fmla="*/ 66 w 69"/>
                <a:gd name="T1" fmla="*/ 6 h 63"/>
                <a:gd name="T2" fmla="*/ 67 w 69"/>
                <a:gd name="T3" fmla="*/ 46 h 63"/>
                <a:gd name="T4" fmla="*/ 64 w 69"/>
                <a:gd name="T5" fmla="*/ 7 h 63"/>
                <a:gd name="T6" fmla="*/ 5 w 69"/>
                <a:gd name="T7" fmla="*/ 6 h 63"/>
                <a:gd name="T8" fmla="*/ 6 w 69"/>
                <a:gd name="T9" fmla="*/ 36 h 63"/>
                <a:gd name="T10" fmla="*/ 20 w 69"/>
                <a:gd name="T11" fmla="*/ 7 h 63"/>
                <a:gd name="T12" fmla="*/ 21 w 69"/>
                <a:gd name="T13" fmla="*/ 15 h 63"/>
                <a:gd name="T14" fmla="*/ 14 w 69"/>
                <a:gd name="T15" fmla="*/ 34 h 63"/>
                <a:gd name="T16" fmla="*/ 12 w 69"/>
                <a:gd name="T17" fmla="*/ 37 h 63"/>
                <a:gd name="T18" fmla="*/ 13 w 69"/>
                <a:gd name="T19" fmla="*/ 30 h 63"/>
                <a:gd name="T20" fmla="*/ 6 w 69"/>
                <a:gd name="T21" fmla="*/ 41 h 63"/>
                <a:gd name="T22" fmla="*/ 54 w 69"/>
                <a:gd name="T23" fmla="*/ 44 h 63"/>
                <a:gd name="T24" fmla="*/ 37 w 69"/>
                <a:gd name="T25" fmla="*/ 46 h 63"/>
                <a:gd name="T26" fmla="*/ 41 w 69"/>
                <a:gd name="T27" fmla="*/ 57 h 63"/>
                <a:gd name="T28" fmla="*/ 48 w 69"/>
                <a:gd name="T29" fmla="*/ 60 h 63"/>
                <a:gd name="T30" fmla="*/ 22 w 69"/>
                <a:gd name="T31" fmla="*/ 62 h 63"/>
                <a:gd name="T32" fmla="*/ 25 w 69"/>
                <a:gd name="T33" fmla="*/ 58 h 63"/>
                <a:gd name="T34" fmla="*/ 33 w 69"/>
                <a:gd name="T35" fmla="*/ 58 h 63"/>
                <a:gd name="T36" fmla="*/ 5 w 69"/>
                <a:gd name="T37" fmla="*/ 48 h 63"/>
                <a:gd name="T38" fmla="*/ 1 w 69"/>
                <a:gd name="T39" fmla="*/ 43 h 63"/>
                <a:gd name="T40" fmla="*/ 2 w 69"/>
                <a:gd name="T41" fmla="*/ 7 h 63"/>
                <a:gd name="T42" fmla="*/ 0 w 69"/>
                <a:gd name="T43" fmla="*/ 4 h 63"/>
                <a:gd name="T44" fmla="*/ 33 w 69"/>
                <a:gd name="T45" fmla="*/ 2 h 63"/>
                <a:gd name="T46" fmla="*/ 66 w 69"/>
                <a:gd name="T47" fmla="*/ 11 h 63"/>
                <a:gd name="T48" fmla="*/ 66 w 69"/>
                <a:gd name="T49" fmla="*/ 11 h 63"/>
                <a:gd name="T50" fmla="*/ 45 w 69"/>
                <a:gd name="T51" fmla="*/ 4 h 63"/>
                <a:gd name="T52" fmla="*/ 64 w 69"/>
                <a:gd name="T53" fmla="*/ 4 h 63"/>
                <a:gd name="T54" fmla="*/ 10 w 69"/>
                <a:gd name="T55" fmla="*/ 44 h 63"/>
                <a:gd name="T56" fmla="*/ 19 w 69"/>
                <a:gd name="T57" fmla="*/ 45 h 63"/>
                <a:gd name="T58" fmla="*/ 18 w 69"/>
                <a:gd name="T59" fmla="*/ 43 h 63"/>
                <a:gd name="T60" fmla="*/ 8 w 69"/>
                <a:gd name="T61" fmla="*/ 34 h 63"/>
                <a:gd name="T62" fmla="*/ 5 w 69"/>
                <a:gd name="T63" fmla="*/ 14 h 63"/>
                <a:gd name="T64" fmla="*/ 5 w 69"/>
                <a:gd name="T65" fmla="*/ 14 h 63"/>
                <a:gd name="T66" fmla="*/ 4 w 69"/>
                <a:gd name="T67" fmla="*/ 17 h 63"/>
                <a:gd name="T68" fmla="*/ 4 w 69"/>
                <a:gd name="T69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63">
                  <a:moveTo>
                    <a:pt x="68" y="4"/>
                  </a:moveTo>
                  <a:cubicBezTo>
                    <a:pt x="69" y="6"/>
                    <a:pt x="67" y="4"/>
                    <a:pt x="66" y="6"/>
                  </a:cubicBezTo>
                  <a:cubicBezTo>
                    <a:pt x="68" y="7"/>
                    <a:pt x="68" y="9"/>
                    <a:pt x="68" y="12"/>
                  </a:cubicBezTo>
                  <a:cubicBezTo>
                    <a:pt x="67" y="22"/>
                    <a:pt x="69" y="36"/>
                    <a:pt x="67" y="46"/>
                  </a:cubicBezTo>
                  <a:cubicBezTo>
                    <a:pt x="65" y="45"/>
                    <a:pt x="64" y="41"/>
                    <a:pt x="64" y="38"/>
                  </a:cubicBezTo>
                  <a:cubicBezTo>
                    <a:pt x="63" y="29"/>
                    <a:pt x="63" y="16"/>
                    <a:pt x="64" y="7"/>
                  </a:cubicBezTo>
                  <a:cubicBezTo>
                    <a:pt x="60" y="8"/>
                    <a:pt x="55" y="6"/>
                    <a:pt x="51" y="6"/>
                  </a:cubicBezTo>
                  <a:cubicBezTo>
                    <a:pt x="36" y="4"/>
                    <a:pt x="19" y="6"/>
                    <a:pt x="5" y="6"/>
                  </a:cubicBezTo>
                  <a:cubicBezTo>
                    <a:pt x="5" y="7"/>
                    <a:pt x="7" y="6"/>
                    <a:pt x="7" y="7"/>
                  </a:cubicBezTo>
                  <a:cubicBezTo>
                    <a:pt x="6" y="19"/>
                    <a:pt x="6" y="25"/>
                    <a:pt x="6" y="36"/>
                  </a:cubicBezTo>
                  <a:cubicBezTo>
                    <a:pt x="10" y="29"/>
                    <a:pt x="13" y="21"/>
                    <a:pt x="15" y="13"/>
                  </a:cubicBezTo>
                  <a:cubicBezTo>
                    <a:pt x="17" y="12"/>
                    <a:pt x="17" y="7"/>
                    <a:pt x="20" y="7"/>
                  </a:cubicBezTo>
                  <a:cubicBezTo>
                    <a:pt x="16" y="16"/>
                    <a:pt x="12" y="24"/>
                    <a:pt x="9" y="33"/>
                  </a:cubicBezTo>
                  <a:cubicBezTo>
                    <a:pt x="13" y="28"/>
                    <a:pt x="17" y="21"/>
                    <a:pt x="21" y="15"/>
                  </a:cubicBezTo>
                  <a:cubicBezTo>
                    <a:pt x="22" y="13"/>
                    <a:pt x="23" y="10"/>
                    <a:pt x="25" y="9"/>
                  </a:cubicBezTo>
                  <a:cubicBezTo>
                    <a:pt x="21" y="17"/>
                    <a:pt x="17" y="25"/>
                    <a:pt x="14" y="34"/>
                  </a:cubicBezTo>
                  <a:cubicBezTo>
                    <a:pt x="16" y="33"/>
                    <a:pt x="17" y="29"/>
                    <a:pt x="20" y="27"/>
                  </a:cubicBezTo>
                  <a:cubicBezTo>
                    <a:pt x="17" y="30"/>
                    <a:pt x="16" y="35"/>
                    <a:pt x="12" y="37"/>
                  </a:cubicBezTo>
                  <a:cubicBezTo>
                    <a:pt x="12" y="32"/>
                    <a:pt x="15" y="28"/>
                    <a:pt x="17" y="24"/>
                  </a:cubicBezTo>
                  <a:cubicBezTo>
                    <a:pt x="16" y="25"/>
                    <a:pt x="14" y="27"/>
                    <a:pt x="13" y="30"/>
                  </a:cubicBezTo>
                  <a:cubicBezTo>
                    <a:pt x="10" y="31"/>
                    <a:pt x="9" y="34"/>
                    <a:pt x="8" y="37"/>
                  </a:cubicBezTo>
                  <a:cubicBezTo>
                    <a:pt x="7" y="38"/>
                    <a:pt x="5" y="39"/>
                    <a:pt x="6" y="41"/>
                  </a:cubicBezTo>
                  <a:cubicBezTo>
                    <a:pt x="14" y="42"/>
                    <a:pt x="23" y="42"/>
                    <a:pt x="31" y="42"/>
                  </a:cubicBezTo>
                  <a:cubicBezTo>
                    <a:pt x="39" y="41"/>
                    <a:pt x="46" y="43"/>
                    <a:pt x="54" y="44"/>
                  </a:cubicBezTo>
                  <a:cubicBezTo>
                    <a:pt x="58" y="44"/>
                    <a:pt x="63" y="43"/>
                    <a:pt x="65" y="46"/>
                  </a:cubicBezTo>
                  <a:cubicBezTo>
                    <a:pt x="55" y="48"/>
                    <a:pt x="47" y="46"/>
                    <a:pt x="37" y="46"/>
                  </a:cubicBezTo>
                  <a:cubicBezTo>
                    <a:pt x="35" y="49"/>
                    <a:pt x="36" y="54"/>
                    <a:pt x="37" y="57"/>
                  </a:cubicBezTo>
                  <a:cubicBezTo>
                    <a:pt x="38" y="57"/>
                    <a:pt x="40" y="57"/>
                    <a:pt x="41" y="57"/>
                  </a:cubicBezTo>
                  <a:cubicBezTo>
                    <a:pt x="42" y="58"/>
                    <a:pt x="41" y="58"/>
                    <a:pt x="41" y="60"/>
                  </a:cubicBezTo>
                  <a:cubicBezTo>
                    <a:pt x="43" y="60"/>
                    <a:pt x="45" y="60"/>
                    <a:pt x="48" y="60"/>
                  </a:cubicBezTo>
                  <a:cubicBezTo>
                    <a:pt x="47" y="63"/>
                    <a:pt x="41" y="61"/>
                    <a:pt x="37" y="61"/>
                  </a:cubicBezTo>
                  <a:cubicBezTo>
                    <a:pt x="33" y="62"/>
                    <a:pt x="25" y="62"/>
                    <a:pt x="22" y="62"/>
                  </a:cubicBezTo>
                  <a:cubicBezTo>
                    <a:pt x="25" y="59"/>
                    <a:pt x="31" y="60"/>
                    <a:pt x="35" y="60"/>
                  </a:cubicBezTo>
                  <a:cubicBezTo>
                    <a:pt x="34" y="58"/>
                    <a:pt x="27" y="60"/>
                    <a:pt x="25" y="58"/>
                  </a:cubicBezTo>
                  <a:cubicBezTo>
                    <a:pt x="24" y="56"/>
                    <a:pt x="29" y="58"/>
                    <a:pt x="29" y="56"/>
                  </a:cubicBezTo>
                  <a:cubicBezTo>
                    <a:pt x="29" y="57"/>
                    <a:pt x="31" y="58"/>
                    <a:pt x="33" y="58"/>
                  </a:cubicBezTo>
                  <a:cubicBezTo>
                    <a:pt x="33" y="54"/>
                    <a:pt x="32" y="49"/>
                    <a:pt x="33" y="46"/>
                  </a:cubicBezTo>
                  <a:cubicBezTo>
                    <a:pt x="24" y="46"/>
                    <a:pt x="15" y="47"/>
                    <a:pt x="5" y="48"/>
                  </a:cubicBezTo>
                  <a:cubicBezTo>
                    <a:pt x="4" y="48"/>
                    <a:pt x="4" y="49"/>
                    <a:pt x="3" y="49"/>
                  </a:cubicBezTo>
                  <a:cubicBezTo>
                    <a:pt x="2" y="48"/>
                    <a:pt x="2" y="44"/>
                    <a:pt x="1" y="43"/>
                  </a:cubicBezTo>
                  <a:cubicBezTo>
                    <a:pt x="1" y="42"/>
                    <a:pt x="2" y="42"/>
                    <a:pt x="2" y="40"/>
                  </a:cubicBezTo>
                  <a:cubicBezTo>
                    <a:pt x="2" y="28"/>
                    <a:pt x="2" y="17"/>
                    <a:pt x="2" y="7"/>
                  </a:cubicBezTo>
                  <a:cubicBezTo>
                    <a:pt x="3" y="6"/>
                    <a:pt x="4" y="7"/>
                    <a:pt x="4" y="6"/>
                  </a:cubicBezTo>
                  <a:cubicBezTo>
                    <a:pt x="4" y="5"/>
                    <a:pt x="0" y="6"/>
                    <a:pt x="0" y="4"/>
                  </a:cubicBezTo>
                  <a:cubicBezTo>
                    <a:pt x="2" y="3"/>
                    <a:pt x="6" y="4"/>
                    <a:pt x="7" y="3"/>
                  </a:cubicBezTo>
                  <a:cubicBezTo>
                    <a:pt x="13" y="3"/>
                    <a:pt x="25" y="2"/>
                    <a:pt x="33" y="2"/>
                  </a:cubicBezTo>
                  <a:cubicBezTo>
                    <a:pt x="44" y="2"/>
                    <a:pt x="59" y="0"/>
                    <a:pt x="68" y="4"/>
                  </a:cubicBezTo>
                  <a:close/>
                  <a:moveTo>
                    <a:pt x="66" y="11"/>
                  </a:moveTo>
                  <a:cubicBezTo>
                    <a:pt x="65" y="14"/>
                    <a:pt x="64" y="19"/>
                    <a:pt x="66" y="21"/>
                  </a:cubicBezTo>
                  <a:cubicBezTo>
                    <a:pt x="66" y="18"/>
                    <a:pt x="66" y="14"/>
                    <a:pt x="66" y="11"/>
                  </a:cubicBezTo>
                  <a:close/>
                  <a:moveTo>
                    <a:pt x="64" y="4"/>
                  </a:moveTo>
                  <a:cubicBezTo>
                    <a:pt x="59" y="3"/>
                    <a:pt x="50" y="3"/>
                    <a:pt x="45" y="4"/>
                  </a:cubicBezTo>
                  <a:cubicBezTo>
                    <a:pt x="51" y="4"/>
                    <a:pt x="58" y="7"/>
                    <a:pt x="64" y="5"/>
                  </a:cubicBezTo>
                  <a:cubicBezTo>
                    <a:pt x="64" y="5"/>
                    <a:pt x="64" y="5"/>
                    <a:pt x="64" y="4"/>
                  </a:cubicBezTo>
                  <a:close/>
                  <a:moveTo>
                    <a:pt x="18" y="43"/>
                  </a:moveTo>
                  <a:cubicBezTo>
                    <a:pt x="15" y="43"/>
                    <a:pt x="12" y="43"/>
                    <a:pt x="10" y="44"/>
                  </a:cubicBezTo>
                  <a:cubicBezTo>
                    <a:pt x="8" y="44"/>
                    <a:pt x="5" y="44"/>
                    <a:pt x="4" y="45"/>
                  </a:cubicBezTo>
                  <a:cubicBezTo>
                    <a:pt x="8" y="48"/>
                    <a:pt x="14" y="45"/>
                    <a:pt x="19" y="45"/>
                  </a:cubicBezTo>
                  <a:cubicBezTo>
                    <a:pt x="28" y="44"/>
                    <a:pt x="37" y="44"/>
                    <a:pt x="44" y="44"/>
                  </a:cubicBezTo>
                  <a:cubicBezTo>
                    <a:pt x="36" y="43"/>
                    <a:pt x="27" y="43"/>
                    <a:pt x="18" y="43"/>
                  </a:cubicBezTo>
                  <a:close/>
                  <a:moveTo>
                    <a:pt x="8" y="35"/>
                  </a:moveTo>
                  <a:cubicBezTo>
                    <a:pt x="8" y="35"/>
                    <a:pt x="9" y="34"/>
                    <a:pt x="8" y="34"/>
                  </a:cubicBezTo>
                  <a:cubicBezTo>
                    <a:pt x="8" y="34"/>
                    <a:pt x="8" y="34"/>
                    <a:pt x="8" y="35"/>
                  </a:cubicBezTo>
                  <a:close/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lose/>
                  <a:moveTo>
                    <a:pt x="4" y="16"/>
                  </a:moveTo>
                  <a:cubicBezTo>
                    <a:pt x="4" y="16"/>
                    <a:pt x="4" y="16"/>
                    <a:pt x="4" y="17"/>
                  </a:cubicBezTo>
                  <a:cubicBezTo>
                    <a:pt x="3" y="21"/>
                    <a:pt x="4" y="25"/>
                    <a:pt x="4" y="29"/>
                  </a:cubicBezTo>
                  <a:cubicBezTo>
                    <a:pt x="4" y="34"/>
                    <a:pt x="3" y="38"/>
                    <a:pt x="4" y="41"/>
                  </a:cubicBezTo>
                  <a:cubicBezTo>
                    <a:pt x="4" y="33"/>
                    <a:pt x="5" y="24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Freeform 414">
              <a:extLst>
                <a:ext uri="{FF2B5EF4-FFF2-40B4-BE49-F238E27FC236}">
                  <a16:creationId xmlns:a16="http://schemas.microsoft.com/office/drawing/2014/main" id="{D0367012-065B-4E9B-9703-8B16EDC39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3" y="5873750"/>
              <a:ext cx="58738" cy="111125"/>
            </a:xfrm>
            <a:custGeom>
              <a:avLst/>
              <a:gdLst>
                <a:gd name="T0" fmla="*/ 7 w 10"/>
                <a:gd name="T1" fmla="*/ 2 h 19"/>
                <a:gd name="T2" fmla="*/ 10 w 10"/>
                <a:gd name="T3" fmla="*/ 0 h 19"/>
                <a:gd name="T4" fmla="*/ 4 w 10"/>
                <a:gd name="T5" fmla="*/ 13 h 19"/>
                <a:gd name="T6" fmla="*/ 8 w 10"/>
                <a:gd name="T7" fmla="*/ 9 h 19"/>
                <a:gd name="T8" fmla="*/ 7 w 10"/>
                <a:gd name="T9" fmla="*/ 17 h 19"/>
                <a:gd name="T10" fmla="*/ 5 w 10"/>
                <a:gd name="T11" fmla="*/ 15 h 19"/>
                <a:gd name="T12" fmla="*/ 2 w 10"/>
                <a:gd name="T13" fmla="*/ 19 h 19"/>
                <a:gd name="T14" fmla="*/ 2 w 10"/>
                <a:gd name="T15" fmla="*/ 13 h 19"/>
                <a:gd name="T16" fmla="*/ 9 w 10"/>
                <a:gd name="T17" fmla="*/ 2 h 19"/>
                <a:gd name="T18" fmla="*/ 7 w 10"/>
                <a:gd name="T1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9">
                  <a:moveTo>
                    <a:pt x="7" y="2"/>
                  </a:moveTo>
                  <a:cubicBezTo>
                    <a:pt x="8" y="1"/>
                    <a:pt x="9" y="0"/>
                    <a:pt x="10" y="0"/>
                  </a:cubicBezTo>
                  <a:cubicBezTo>
                    <a:pt x="10" y="5"/>
                    <a:pt x="5" y="8"/>
                    <a:pt x="4" y="13"/>
                  </a:cubicBezTo>
                  <a:cubicBezTo>
                    <a:pt x="5" y="13"/>
                    <a:pt x="6" y="10"/>
                    <a:pt x="8" y="9"/>
                  </a:cubicBezTo>
                  <a:cubicBezTo>
                    <a:pt x="10" y="11"/>
                    <a:pt x="4" y="14"/>
                    <a:pt x="7" y="17"/>
                  </a:cubicBezTo>
                  <a:cubicBezTo>
                    <a:pt x="5" y="18"/>
                    <a:pt x="4" y="17"/>
                    <a:pt x="5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0" y="17"/>
                    <a:pt x="2" y="14"/>
                    <a:pt x="2" y="13"/>
                  </a:cubicBezTo>
                  <a:cubicBezTo>
                    <a:pt x="4" y="9"/>
                    <a:pt x="8" y="5"/>
                    <a:pt x="9" y="2"/>
                  </a:cubicBezTo>
                  <a:cubicBezTo>
                    <a:pt x="9" y="1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Freeform 415">
              <a:extLst>
                <a:ext uri="{FF2B5EF4-FFF2-40B4-BE49-F238E27FC236}">
                  <a16:creationId xmlns:a16="http://schemas.microsoft.com/office/drawing/2014/main" id="{214BF4D9-5226-4D92-B289-A53946410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450" y="5832475"/>
              <a:ext cx="76200" cy="134938"/>
            </a:xfrm>
            <a:custGeom>
              <a:avLst/>
              <a:gdLst>
                <a:gd name="T0" fmla="*/ 4 w 13"/>
                <a:gd name="T1" fmla="*/ 19 h 23"/>
                <a:gd name="T2" fmla="*/ 2 w 13"/>
                <a:gd name="T3" fmla="*/ 23 h 23"/>
                <a:gd name="T4" fmla="*/ 1 w 13"/>
                <a:gd name="T5" fmla="*/ 19 h 23"/>
                <a:gd name="T6" fmla="*/ 10 w 13"/>
                <a:gd name="T7" fmla="*/ 4 h 23"/>
                <a:gd name="T8" fmla="*/ 12 w 13"/>
                <a:gd name="T9" fmla="*/ 2 h 23"/>
                <a:gd name="T10" fmla="*/ 8 w 13"/>
                <a:gd name="T11" fmla="*/ 5 h 23"/>
                <a:gd name="T12" fmla="*/ 13 w 13"/>
                <a:gd name="T13" fmla="*/ 0 h 23"/>
                <a:gd name="T14" fmla="*/ 10 w 13"/>
                <a:gd name="T15" fmla="*/ 6 h 23"/>
                <a:gd name="T16" fmla="*/ 6 w 13"/>
                <a:gd name="T17" fmla="*/ 12 h 23"/>
                <a:gd name="T18" fmla="*/ 4 w 13"/>
                <a:gd name="T19" fmla="*/ 15 h 23"/>
                <a:gd name="T20" fmla="*/ 3 w 13"/>
                <a:gd name="T21" fmla="*/ 20 h 23"/>
                <a:gd name="T22" fmla="*/ 4 w 13"/>
                <a:gd name="T2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23">
                  <a:moveTo>
                    <a:pt x="4" y="19"/>
                  </a:moveTo>
                  <a:cubicBezTo>
                    <a:pt x="3" y="21"/>
                    <a:pt x="3" y="22"/>
                    <a:pt x="2" y="23"/>
                  </a:cubicBezTo>
                  <a:cubicBezTo>
                    <a:pt x="0" y="23"/>
                    <a:pt x="1" y="20"/>
                    <a:pt x="1" y="19"/>
                  </a:cubicBezTo>
                  <a:cubicBezTo>
                    <a:pt x="3" y="14"/>
                    <a:pt x="8" y="9"/>
                    <a:pt x="10" y="4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0" y="2"/>
                    <a:pt x="9" y="4"/>
                    <a:pt x="8" y="5"/>
                  </a:cubicBezTo>
                  <a:cubicBezTo>
                    <a:pt x="9" y="3"/>
                    <a:pt x="11" y="1"/>
                    <a:pt x="13" y="0"/>
                  </a:cubicBezTo>
                  <a:cubicBezTo>
                    <a:pt x="13" y="2"/>
                    <a:pt x="11" y="4"/>
                    <a:pt x="10" y="6"/>
                  </a:cubicBezTo>
                  <a:cubicBezTo>
                    <a:pt x="8" y="8"/>
                    <a:pt x="7" y="10"/>
                    <a:pt x="6" y="12"/>
                  </a:cubicBezTo>
                  <a:cubicBezTo>
                    <a:pt x="6" y="14"/>
                    <a:pt x="5" y="14"/>
                    <a:pt x="4" y="15"/>
                  </a:cubicBezTo>
                  <a:cubicBezTo>
                    <a:pt x="4" y="17"/>
                    <a:pt x="3" y="18"/>
                    <a:pt x="3" y="20"/>
                  </a:cubicBezTo>
                  <a:cubicBezTo>
                    <a:pt x="3" y="21"/>
                    <a:pt x="3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eform 416">
              <a:extLst>
                <a:ext uri="{FF2B5EF4-FFF2-40B4-BE49-F238E27FC236}">
                  <a16:creationId xmlns:a16="http://schemas.microsoft.com/office/drawing/2014/main" id="{9F2D377B-08EE-433C-BD00-A16E6DBF3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538" y="5884863"/>
              <a:ext cx="0" cy="6350"/>
            </a:xfrm>
            <a:custGeom>
              <a:avLst/>
              <a:gdLst>
                <a:gd name="T0" fmla="*/ 0 h 1"/>
                <a:gd name="T1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Freeform 417">
              <a:extLst>
                <a:ext uri="{FF2B5EF4-FFF2-40B4-BE49-F238E27FC236}">
                  <a16:creationId xmlns:a16="http://schemas.microsoft.com/office/drawing/2014/main" id="{4532144E-82BD-4377-BCAD-E3EF922F9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5861050"/>
              <a:ext cx="17463" cy="23813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4 h 4"/>
                <a:gd name="T4" fmla="*/ 3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0" y="2"/>
                    <a:pt x="1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eform 418">
              <a:extLst>
                <a:ext uri="{FF2B5EF4-FFF2-40B4-BE49-F238E27FC236}">
                  <a16:creationId xmlns:a16="http://schemas.microsoft.com/office/drawing/2014/main" id="{B3C3232F-A733-4A0F-AFA4-FDA4ED21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2713" y="5826125"/>
              <a:ext cx="93663" cy="165100"/>
            </a:xfrm>
            <a:custGeom>
              <a:avLst/>
              <a:gdLst>
                <a:gd name="T0" fmla="*/ 12 w 16"/>
                <a:gd name="T1" fmla="*/ 13 h 28"/>
                <a:gd name="T2" fmla="*/ 1 w 16"/>
                <a:gd name="T3" fmla="*/ 28 h 28"/>
                <a:gd name="T4" fmla="*/ 6 w 16"/>
                <a:gd name="T5" fmla="*/ 15 h 28"/>
                <a:gd name="T6" fmla="*/ 0 w 16"/>
                <a:gd name="T7" fmla="*/ 22 h 28"/>
                <a:gd name="T8" fmla="*/ 16 w 16"/>
                <a:gd name="T9" fmla="*/ 0 h 28"/>
                <a:gd name="T10" fmla="*/ 2 w 16"/>
                <a:gd name="T11" fmla="*/ 25 h 28"/>
                <a:gd name="T12" fmla="*/ 12 w 16"/>
                <a:gd name="T13" fmla="*/ 13 h 28"/>
                <a:gd name="T14" fmla="*/ 12 w 16"/>
                <a:gd name="T15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8">
                  <a:moveTo>
                    <a:pt x="12" y="13"/>
                  </a:moveTo>
                  <a:cubicBezTo>
                    <a:pt x="8" y="17"/>
                    <a:pt x="5" y="25"/>
                    <a:pt x="1" y="28"/>
                  </a:cubicBezTo>
                  <a:cubicBezTo>
                    <a:pt x="1" y="23"/>
                    <a:pt x="4" y="19"/>
                    <a:pt x="6" y="15"/>
                  </a:cubicBezTo>
                  <a:cubicBezTo>
                    <a:pt x="3" y="17"/>
                    <a:pt x="2" y="21"/>
                    <a:pt x="0" y="22"/>
                  </a:cubicBezTo>
                  <a:cubicBezTo>
                    <a:pt x="5" y="15"/>
                    <a:pt x="10" y="7"/>
                    <a:pt x="16" y="0"/>
                  </a:cubicBezTo>
                  <a:cubicBezTo>
                    <a:pt x="11" y="8"/>
                    <a:pt x="6" y="16"/>
                    <a:pt x="2" y="25"/>
                  </a:cubicBezTo>
                  <a:cubicBezTo>
                    <a:pt x="5" y="22"/>
                    <a:pt x="9" y="16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Freeform 419">
              <a:extLst>
                <a:ext uri="{FF2B5EF4-FFF2-40B4-BE49-F238E27FC236}">
                  <a16:creationId xmlns:a16="http://schemas.microsoft.com/office/drawing/2014/main" id="{619873C6-8258-47A2-9A8D-A75856677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5932488"/>
              <a:ext cx="4763" cy="0"/>
            </a:xfrm>
            <a:custGeom>
              <a:avLst/>
              <a:gdLst>
                <a:gd name="T0" fmla="*/ 0 w 1"/>
                <a:gd name="T1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420">
              <a:extLst>
                <a:ext uri="{FF2B5EF4-FFF2-40B4-BE49-F238E27FC236}">
                  <a16:creationId xmlns:a16="http://schemas.microsoft.com/office/drawing/2014/main" id="{14AB38D0-44F2-4B14-A41D-DC015ED2C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5932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Freeform 421">
              <a:extLst>
                <a:ext uri="{FF2B5EF4-FFF2-40B4-BE49-F238E27FC236}">
                  <a16:creationId xmlns:a16="http://schemas.microsoft.com/office/drawing/2014/main" id="{47AF595E-CE3C-4955-B091-73D5BB3F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593248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Freeform 422">
              <a:extLst>
                <a:ext uri="{FF2B5EF4-FFF2-40B4-BE49-F238E27FC236}">
                  <a16:creationId xmlns:a16="http://schemas.microsoft.com/office/drawing/2014/main" id="{35CF1846-1526-450B-8838-695D33BBC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3" y="5937250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Freeform 423">
              <a:extLst>
                <a:ext uri="{FF2B5EF4-FFF2-40B4-BE49-F238E27FC236}">
                  <a16:creationId xmlns:a16="http://schemas.microsoft.com/office/drawing/2014/main" id="{783FBA16-EDD5-4E6B-A65E-D5D2C5C74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913" y="5884863"/>
              <a:ext cx="12700" cy="635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Freeform 424">
              <a:extLst>
                <a:ext uri="{FF2B5EF4-FFF2-40B4-BE49-F238E27FC236}">
                  <a16:creationId xmlns:a16="http://schemas.microsoft.com/office/drawing/2014/main" id="{D269FD4A-9E46-4C70-871B-4BDD32BA8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3" y="5937250"/>
              <a:ext cx="0" cy="635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Freeform 425">
              <a:extLst>
                <a:ext uri="{FF2B5EF4-FFF2-40B4-BE49-F238E27FC236}">
                  <a16:creationId xmlns:a16="http://schemas.microsoft.com/office/drawing/2014/main" id="{A6C0259A-2802-4C97-B86F-08460F20A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913" y="5891213"/>
              <a:ext cx="0" cy="6350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Freeform 426">
              <a:extLst>
                <a:ext uri="{FF2B5EF4-FFF2-40B4-BE49-F238E27FC236}">
                  <a16:creationId xmlns:a16="http://schemas.microsoft.com/office/drawing/2014/main" id="{9C65DA31-C82C-441B-98AE-C0B3ADD45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563" y="5897563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Freeform 427">
              <a:extLst>
                <a:ext uri="{FF2B5EF4-FFF2-40B4-BE49-F238E27FC236}">
                  <a16:creationId xmlns:a16="http://schemas.microsoft.com/office/drawing/2014/main" id="{1C8CA066-676F-479E-A536-F06129F73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563" y="5897563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Freeform 428">
              <a:extLst>
                <a:ext uri="{FF2B5EF4-FFF2-40B4-BE49-F238E27FC236}">
                  <a16:creationId xmlns:a16="http://schemas.microsoft.com/office/drawing/2014/main" id="{3AD76EF3-DEA4-47ED-A4DB-D71C0BA08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5837238"/>
              <a:ext cx="93663" cy="165100"/>
            </a:xfrm>
            <a:custGeom>
              <a:avLst/>
              <a:gdLst>
                <a:gd name="T0" fmla="*/ 7 w 16"/>
                <a:gd name="T1" fmla="*/ 20 h 28"/>
                <a:gd name="T2" fmla="*/ 0 w 16"/>
                <a:gd name="T3" fmla="*/ 28 h 28"/>
                <a:gd name="T4" fmla="*/ 6 w 16"/>
                <a:gd name="T5" fmla="*/ 14 h 28"/>
                <a:gd name="T6" fmla="*/ 6 w 16"/>
                <a:gd name="T7" fmla="*/ 14 h 28"/>
                <a:gd name="T8" fmla="*/ 6 w 16"/>
                <a:gd name="T9" fmla="*/ 14 h 28"/>
                <a:gd name="T10" fmla="*/ 5 w 16"/>
                <a:gd name="T11" fmla="*/ 14 h 28"/>
                <a:gd name="T12" fmla="*/ 10 w 16"/>
                <a:gd name="T13" fmla="*/ 6 h 28"/>
                <a:gd name="T14" fmla="*/ 16 w 16"/>
                <a:gd name="T15" fmla="*/ 0 h 28"/>
                <a:gd name="T16" fmla="*/ 2 w 16"/>
                <a:gd name="T17" fmla="*/ 26 h 28"/>
                <a:gd name="T18" fmla="*/ 6 w 16"/>
                <a:gd name="T19" fmla="*/ 20 h 28"/>
                <a:gd name="T20" fmla="*/ 7 w 16"/>
                <a:gd name="T21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8">
                  <a:moveTo>
                    <a:pt x="7" y="20"/>
                  </a:moveTo>
                  <a:cubicBezTo>
                    <a:pt x="5" y="23"/>
                    <a:pt x="3" y="27"/>
                    <a:pt x="0" y="28"/>
                  </a:cubicBezTo>
                  <a:cubicBezTo>
                    <a:pt x="0" y="23"/>
                    <a:pt x="4" y="19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6" y="14"/>
                    <a:pt x="5" y="14"/>
                    <a:pt x="5" y="14"/>
                  </a:cubicBezTo>
                  <a:cubicBezTo>
                    <a:pt x="7" y="11"/>
                    <a:pt x="8" y="9"/>
                    <a:pt x="10" y="6"/>
                  </a:cubicBezTo>
                  <a:cubicBezTo>
                    <a:pt x="12" y="4"/>
                    <a:pt x="13" y="1"/>
                    <a:pt x="16" y="0"/>
                  </a:cubicBezTo>
                  <a:cubicBezTo>
                    <a:pt x="11" y="8"/>
                    <a:pt x="5" y="15"/>
                    <a:pt x="2" y="26"/>
                  </a:cubicBezTo>
                  <a:cubicBezTo>
                    <a:pt x="4" y="24"/>
                    <a:pt x="5" y="22"/>
                    <a:pt x="6" y="20"/>
                  </a:cubicBezTo>
                  <a:cubicBezTo>
                    <a:pt x="6" y="20"/>
                    <a:pt x="7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Freeform 429">
              <a:extLst>
                <a:ext uri="{FF2B5EF4-FFF2-40B4-BE49-F238E27FC236}">
                  <a16:creationId xmlns:a16="http://schemas.microsoft.com/office/drawing/2014/main" id="{22E79AAB-3B79-4B20-B526-75084DDC48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5861050"/>
              <a:ext cx="69850" cy="136525"/>
            </a:xfrm>
            <a:custGeom>
              <a:avLst/>
              <a:gdLst>
                <a:gd name="T0" fmla="*/ 3 w 12"/>
                <a:gd name="T1" fmla="*/ 20 h 23"/>
                <a:gd name="T2" fmla="*/ 0 w 12"/>
                <a:gd name="T3" fmla="*/ 22 h 23"/>
                <a:gd name="T4" fmla="*/ 7 w 12"/>
                <a:gd name="T5" fmla="*/ 7 h 23"/>
                <a:gd name="T6" fmla="*/ 5 w 12"/>
                <a:gd name="T7" fmla="*/ 9 h 23"/>
                <a:gd name="T8" fmla="*/ 12 w 12"/>
                <a:gd name="T9" fmla="*/ 0 h 23"/>
                <a:gd name="T10" fmla="*/ 1 w 12"/>
                <a:gd name="T11" fmla="*/ 20 h 23"/>
                <a:gd name="T12" fmla="*/ 3 w 12"/>
                <a:gd name="T13" fmla="*/ 20 h 23"/>
                <a:gd name="T14" fmla="*/ 8 w 12"/>
                <a:gd name="T15" fmla="*/ 5 h 23"/>
                <a:gd name="T16" fmla="*/ 8 w 12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3">
                  <a:moveTo>
                    <a:pt x="3" y="20"/>
                  </a:moveTo>
                  <a:cubicBezTo>
                    <a:pt x="3" y="21"/>
                    <a:pt x="2" y="23"/>
                    <a:pt x="0" y="22"/>
                  </a:cubicBezTo>
                  <a:cubicBezTo>
                    <a:pt x="0" y="16"/>
                    <a:pt x="5" y="12"/>
                    <a:pt x="7" y="7"/>
                  </a:cubicBezTo>
                  <a:cubicBezTo>
                    <a:pt x="6" y="7"/>
                    <a:pt x="6" y="8"/>
                    <a:pt x="5" y="9"/>
                  </a:cubicBezTo>
                  <a:cubicBezTo>
                    <a:pt x="6" y="6"/>
                    <a:pt x="9" y="2"/>
                    <a:pt x="12" y="0"/>
                  </a:cubicBezTo>
                  <a:cubicBezTo>
                    <a:pt x="9" y="7"/>
                    <a:pt x="4" y="12"/>
                    <a:pt x="1" y="20"/>
                  </a:cubicBezTo>
                  <a:cubicBezTo>
                    <a:pt x="2" y="21"/>
                    <a:pt x="3" y="20"/>
                    <a:pt x="3" y="20"/>
                  </a:cubicBezTo>
                  <a:close/>
                  <a:moveTo>
                    <a:pt x="8" y="5"/>
                  </a:moveTo>
                  <a:cubicBezTo>
                    <a:pt x="7" y="6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Freeform 430">
              <a:extLst>
                <a:ext uri="{FF2B5EF4-FFF2-40B4-BE49-F238E27FC236}">
                  <a16:creationId xmlns:a16="http://schemas.microsoft.com/office/drawing/2014/main" id="{28166A0F-2A8F-4C44-A46A-92C1D045C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250" y="5919788"/>
              <a:ext cx="6350" cy="63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Freeform 431">
              <a:extLst>
                <a:ext uri="{FF2B5EF4-FFF2-40B4-BE49-F238E27FC236}">
                  <a16:creationId xmlns:a16="http://schemas.microsoft.com/office/drawing/2014/main" id="{1A103DB4-1B6A-447B-8423-8FE4FA5D5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250" y="5926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737366A-1B42-473D-AE20-1F8686265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5250" y="5926138"/>
              <a:ext cx="158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Freeform 433">
              <a:extLst>
                <a:ext uri="{FF2B5EF4-FFF2-40B4-BE49-F238E27FC236}">
                  <a16:creationId xmlns:a16="http://schemas.microsoft.com/office/drawing/2014/main" id="{C73EBB84-8A20-402F-8531-201A57640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0" y="5943600"/>
              <a:ext cx="6350" cy="0"/>
            </a:xfrm>
            <a:custGeom>
              <a:avLst/>
              <a:gdLst>
                <a:gd name="T0" fmla="*/ 0 w 1"/>
                <a:gd name="T1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Freeform 434">
              <a:extLst>
                <a:ext uri="{FF2B5EF4-FFF2-40B4-BE49-F238E27FC236}">
                  <a16:creationId xmlns:a16="http://schemas.microsoft.com/office/drawing/2014/main" id="{C16DDFE5-8BEF-4E48-A6C0-14E34CCA69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9050" y="5849938"/>
              <a:ext cx="63500" cy="123825"/>
            </a:xfrm>
            <a:custGeom>
              <a:avLst/>
              <a:gdLst>
                <a:gd name="T0" fmla="*/ 6 w 11"/>
                <a:gd name="T1" fmla="*/ 15 h 21"/>
                <a:gd name="T2" fmla="*/ 0 w 11"/>
                <a:gd name="T3" fmla="*/ 21 h 21"/>
                <a:gd name="T4" fmla="*/ 5 w 11"/>
                <a:gd name="T5" fmla="*/ 9 h 21"/>
                <a:gd name="T6" fmla="*/ 2 w 11"/>
                <a:gd name="T7" fmla="*/ 13 h 21"/>
                <a:gd name="T8" fmla="*/ 11 w 11"/>
                <a:gd name="T9" fmla="*/ 0 h 21"/>
                <a:gd name="T10" fmla="*/ 1 w 11"/>
                <a:gd name="T11" fmla="*/ 19 h 21"/>
                <a:gd name="T12" fmla="*/ 5 w 11"/>
                <a:gd name="T13" fmla="*/ 15 h 21"/>
                <a:gd name="T14" fmla="*/ 6 w 11"/>
                <a:gd name="T15" fmla="*/ 15 h 21"/>
                <a:gd name="T16" fmla="*/ 5 w 11"/>
                <a:gd name="T17" fmla="*/ 9 h 21"/>
                <a:gd name="T18" fmla="*/ 5 w 11"/>
                <a:gd name="T1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1">
                  <a:moveTo>
                    <a:pt x="6" y="15"/>
                  </a:moveTo>
                  <a:cubicBezTo>
                    <a:pt x="4" y="17"/>
                    <a:pt x="3" y="21"/>
                    <a:pt x="0" y="21"/>
                  </a:cubicBezTo>
                  <a:cubicBezTo>
                    <a:pt x="0" y="17"/>
                    <a:pt x="4" y="13"/>
                    <a:pt x="5" y="9"/>
                  </a:cubicBezTo>
                  <a:cubicBezTo>
                    <a:pt x="3" y="10"/>
                    <a:pt x="3" y="12"/>
                    <a:pt x="2" y="13"/>
                  </a:cubicBezTo>
                  <a:cubicBezTo>
                    <a:pt x="5" y="8"/>
                    <a:pt x="7" y="3"/>
                    <a:pt x="11" y="0"/>
                  </a:cubicBezTo>
                  <a:cubicBezTo>
                    <a:pt x="9" y="7"/>
                    <a:pt x="4" y="12"/>
                    <a:pt x="1" y="19"/>
                  </a:cubicBezTo>
                  <a:cubicBezTo>
                    <a:pt x="3" y="18"/>
                    <a:pt x="4" y="16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lose/>
                  <a:moveTo>
                    <a:pt x="5" y="9"/>
                  </a:moveTo>
                  <a:cubicBezTo>
                    <a:pt x="5" y="9"/>
                    <a:pt x="5" y="8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Freeform 435">
              <a:extLst>
                <a:ext uri="{FF2B5EF4-FFF2-40B4-BE49-F238E27FC236}">
                  <a16:creationId xmlns:a16="http://schemas.microsoft.com/office/drawing/2014/main" id="{ED925769-485C-4705-917D-4B5AE5C6D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5956300"/>
              <a:ext cx="6350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Freeform 436">
              <a:extLst>
                <a:ext uri="{FF2B5EF4-FFF2-40B4-BE49-F238E27FC236}">
                  <a16:creationId xmlns:a16="http://schemas.microsoft.com/office/drawing/2014/main" id="{269FA22C-9160-4A7B-9446-4E1EBBAB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59610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Freeform 437">
              <a:extLst>
                <a:ext uri="{FF2B5EF4-FFF2-40B4-BE49-F238E27FC236}">
                  <a16:creationId xmlns:a16="http://schemas.microsoft.com/office/drawing/2014/main" id="{A91828E9-3F32-49CB-8C1B-008ED9A1E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0325" y="5961063"/>
              <a:ext cx="11113" cy="1746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Freeform 438">
              <a:extLst>
                <a:ext uri="{FF2B5EF4-FFF2-40B4-BE49-F238E27FC236}">
                  <a16:creationId xmlns:a16="http://schemas.microsoft.com/office/drawing/2014/main" id="{15A0DCE5-65F0-4A9D-B2E6-F51E10498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5088" y="5915025"/>
              <a:ext cx="6350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Freeform 439">
              <a:extLst>
                <a:ext uri="{FF2B5EF4-FFF2-40B4-BE49-F238E27FC236}">
                  <a16:creationId xmlns:a16="http://schemas.microsoft.com/office/drawing/2014/main" id="{B4067823-6974-4B1A-B30F-4256442C3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975" y="5919788"/>
              <a:ext cx="11113" cy="6350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Freeform 440">
              <a:extLst>
                <a:ext uri="{FF2B5EF4-FFF2-40B4-BE49-F238E27FC236}">
                  <a16:creationId xmlns:a16="http://schemas.microsoft.com/office/drawing/2014/main" id="{A1069921-7F14-458D-B684-7DA53C812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0325" y="5973763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18CBD60-020D-4552-9480-E4149B050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3975" y="5932488"/>
              <a:ext cx="158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Freeform 442">
              <a:extLst>
                <a:ext uri="{FF2B5EF4-FFF2-40B4-BE49-F238E27FC236}">
                  <a16:creationId xmlns:a16="http://schemas.microsoft.com/office/drawing/2014/main" id="{0EB1A549-5282-4B3A-A80E-A3B6CA9FD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3813" y="5926138"/>
              <a:ext cx="6350" cy="635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Freeform 443">
              <a:extLst>
                <a:ext uri="{FF2B5EF4-FFF2-40B4-BE49-F238E27FC236}">
                  <a16:creationId xmlns:a16="http://schemas.microsoft.com/office/drawing/2014/main" id="{BDBFCD7A-DDD8-4E6A-A820-50A62AC7F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0" y="5932488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4" name="Freeform 220">
            <a:extLst>
              <a:ext uri="{FF2B5EF4-FFF2-40B4-BE49-F238E27FC236}">
                <a16:creationId xmlns:a16="http://schemas.microsoft.com/office/drawing/2014/main" id="{E33044AC-6482-41BC-8831-7196D122BE6E}"/>
              </a:ext>
            </a:extLst>
          </p:cNvPr>
          <p:cNvSpPr>
            <a:spLocks/>
          </p:cNvSpPr>
          <p:nvPr/>
        </p:nvSpPr>
        <p:spPr bwMode="auto">
          <a:xfrm>
            <a:off x="5257579" y="1549961"/>
            <a:ext cx="1369771" cy="670473"/>
          </a:xfrm>
          <a:custGeom>
            <a:avLst/>
            <a:gdLst>
              <a:gd name="T0" fmla="*/ 77 w 162"/>
              <a:gd name="T1" fmla="*/ 36 h 51"/>
              <a:gd name="T2" fmla="*/ 61 w 162"/>
              <a:gd name="T3" fmla="*/ 36 h 51"/>
              <a:gd name="T4" fmla="*/ 50 w 162"/>
              <a:gd name="T5" fmla="*/ 35 h 51"/>
              <a:gd name="T6" fmla="*/ 41 w 162"/>
              <a:gd name="T7" fmla="*/ 35 h 51"/>
              <a:gd name="T8" fmla="*/ 14 w 162"/>
              <a:gd name="T9" fmla="*/ 29 h 51"/>
              <a:gd name="T10" fmla="*/ 14 w 162"/>
              <a:gd name="T11" fmla="*/ 29 h 51"/>
              <a:gd name="T12" fmla="*/ 6 w 162"/>
              <a:gd name="T13" fmla="*/ 19 h 51"/>
              <a:gd name="T14" fmla="*/ 11 w 162"/>
              <a:gd name="T15" fmla="*/ 19 h 51"/>
              <a:gd name="T16" fmla="*/ 15 w 162"/>
              <a:gd name="T17" fmla="*/ 21 h 51"/>
              <a:gd name="T18" fmla="*/ 26 w 162"/>
              <a:gd name="T19" fmla="*/ 23 h 51"/>
              <a:gd name="T20" fmla="*/ 41 w 162"/>
              <a:gd name="T21" fmla="*/ 25 h 51"/>
              <a:gd name="T22" fmla="*/ 43 w 162"/>
              <a:gd name="T23" fmla="*/ 26 h 51"/>
              <a:gd name="T24" fmla="*/ 62 w 162"/>
              <a:gd name="T25" fmla="*/ 27 h 51"/>
              <a:gd name="T26" fmla="*/ 63 w 162"/>
              <a:gd name="T27" fmla="*/ 27 h 51"/>
              <a:gd name="T28" fmla="*/ 81 w 162"/>
              <a:gd name="T29" fmla="*/ 27 h 51"/>
              <a:gd name="T30" fmla="*/ 81 w 162"/>
              <a:gd name="T31" fmla="*/ 27 h 51"/>
              <a:gd name="T32" fmla="*/ 105 w 162"/>
              <a:gd name="T33" fmla="*/ 23 h 51"/>
              <a:gd name="T34" fmla="*/ 106 w 162"/>
              <a:gd name="T35" fmla="*/ 23 h 51"/>
              <a:gd name="T36" fmla="*/ 126 w 162"/>
              <a:gd name="T37" fmla="*/ 18 h 51"/>
              <a:gd name="T38" fmla="*/ 108 w 162"/>
              <a:gd name="T39" fmla="*/ 10 h 51"/>
              <a:gd name="T40" fmla="*/ 107 w 162"/>
              <a:gd name="T41" fmla="*/ 8 h 51"/>
              <a:gd name="T42" fmla="*/ 107 w 162"/>
              <a:gd name="T43" fmla="*/ 7 h 51"/>
              <a:gd name="T44" fmla="*/ 113 w 162"/>
              <a:gd name="T45" fmla="*/ 0 h 51"/>
              <a:gd name="T46" fmla="*/ 126 w 162"/>
              <a:gd name="T47" fmla="*/ 4 h 51"/>
              <a:gd name="T48" fmla="*/ 126 w 162"/>
              <a:gd name="T49" fmla="*/ 4 h 51"/>
              <a:gd name="T50" fmla="*/ 137 w 162"/>
              <a:gd name="T51" fmla="*/ 6 h 51"/>
              <a:gd name="T52" fmla="*/ 138 w 162"/>
              <a:gd name="T53" fmla="*/ 6 h 51"/>
              <a:gd name="T54" fmla="*/ 138 w 162"/>
              <a:gd name="T55" fmla="*/ 7 h 51"/>
              <a:gd name="T56" fmla="*/ 156 w 162"/>
              <a:gd name="T57" fmla="*/ 4 h 51"/>
              <a:gd name="T58" fmla="*/ 157 w 162"/>
              <a:gd name="T59" fmla="*/ 4 h 51"/>
              <a:gd name="T60" fmla="*/ 160 w 162"/>
              <a:gd name="T61" fmla="*/ 17 h 51"/>
              <a:gd name="T62" fmla="*/ 160 w 162"/>
              <a:gd name="T63" fmla="*/ 18 h 51"/>
              <a:gd name="T64" fmla="*/ 150 w 162"/>
              <a:gd name="T65" fmla="*/ 24 h 51"/>
              <a:gd name="T66" fmla="*/ 149 w 162"/>
              <a:gd name="T67" fmla="*/ 24 h 51"/>
              <a:gd name="T68" fmla="*/ 127 w 162"/>
              <a:gd name="T69" fmla="*/ 51 h 51"/>
              <a:gd name="T70" fmla="*/ 123 w 162"/>
              <a:gd name="T71" fmla="*/ 46 h 51"/>
              <a:gd name="T72" fmla="*/ 123 w 162"/>
              <a:gd name="T73" fmla="*/ 45 h 51"/>
              <a:gd name="T74" fmla="*/ 124 w 162"/>
              <a:gd name="T75" fmla="*/ 45 h 51"/>
              <a:gd name="T76" fmla="*/ 133 w 162"/>
              <a:gd name="T77" fmla="*/ 26 h 51"/>
              <a:gd name="T78" fmla="*/ 126 w 162"/>
              <a:gd name="T79" fmla="*/ 28 h 51"/>
              <a:gd name="T80" fmla="*/ 126 w 162"/>
              <a:gd name="T81" fmla="*/ 28 h 51"/>
              <a:gd name="T82" fmla="*/ 77 w 162"/>
              <a:gd name="T83" fmla="*/ 3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2" h="51">
                <a:moveTo>
                  <a:pt x="77" y="36"/>
                </a:moveTo>
                <a:cubicBezTo>
                  <a:pt x="73" y="38"/>
                  <a:pt x="68" y="35"/>
                  <a:pt x="61" y="36"/>
                </a:cubicBezTo>
                <a:cubicBezTo>
                  <a:pt x="58" y="34"/>
                  <a:pt x="52" y="35"/>
                  <a:pt x="50" y="35"/>
                </a:cubicBezTo>
                <a:cubicBezTo>
                  <a:pt x="46" y="34"/>
                  <a:pt x="44" y="37"/>
                  <a:pt x="41" y="35"/>
                </a:cubicBezTo>
                <a:cubicBezTo>
                  <a:pt x="33" y="33"/>
                  <a:pt x="21" y="30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1" y="27"/>
                  <a:pt x="0" y="25"/>
                  <a:pt x="6" y="19"/>
                </a:cubicBezTo>
                <a:cubicBezTo>
                  <a:pt x="8" y="19"/>
                  <a:pt x="9" y="19"/>
                  <a:pt x="11" y="19"/>
                </a:cubicBezTo>
                <a:cubicBezTo>
                  <a:pt x="12" y="21"/>
                  <a:pt x="14" y="21"/>
                  <a:pt x="15" y="21"/>
                </a:cubicBezTo>
                <a:cubicBezTo>
                  <a:pt x="17" y="23"/>
                  <a:pt x="24" y="24"/>
                  <a:pt x="26" y="23"/>
                </a:cubicBezTo>
                <a:cubicBezTo>
                  <a:pt x="32" y="23"/>
                  <a:pt x="37" y="26"/>
                  <a:pt x="41" y="25"/>
                </a:cubicBezTo>
                <a:cubicBezTo>
                  <a:pt x="41" y="26"/>
                  <a:pt x="42" y="26"/>
                  <a:pt x="43" y="26"/>
                </a:cubicBezTo>
                <a:cubicBezTo>
                  <a:pt x="50" y="27"/>
                  <a:pt x="56" y="28"/>
                  <a:pt x="62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7" y="28"/>
                  <a:pt x="77" y="28"/>
                  <a:pt x="81" y="27"/>
                </a:cubicBezTo>
                <a:cubicBezTo>
                  <a:pt x="81" y="27"/>
                  <a:pt x="81" y="27"/>
                  <a:pt x="81" y="27"/>
                </a:cubicBezTo>
                <a:cubicBezTo>
                  <a:pt x="87" y="27"/>
                  <a:pt x="99" y="25"/>
                  <a:pt x="105" y="23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13" y="23"/>
                  <a:pt x="120" y="20"/>
                  <a:pt x="126" y="18"/>
                </a:cubicBezTo>
                <a:cubicBezTo>
                  <a:pt x="122" y="13"/>
                  <a:pt x="114" y="13"/>
                  <a:pt x="108" y="10"/>
                </a:cubicBezTo>
                <a:cubicBezTo>
                  <a:pt x="108" y="10"/>
                  <a:pt x="108" y="8"/>
                  <a:pt x="107" y="8"/>
                </a:cubicBezTo>
                <a:cubicBezTo>
                  <a:pt x="107" y="8"/>
                  <a:pt x="107" y="8"/>
                  <a:pt x="107" y="7"/>
                </a:cubicBezTo>
                <a:cubicBezTo>
                  <a:pt x="110" y="6"/>
                  <a:pt x="107" y="0"/>
                  <a:pt x="113" y="0"/>
                </a:cubicBezTo>
                <a:cubicBezTo>
                  <a:pt x="116" y="2"/>
                  <a:pt x="123" y="4"/>
                  <a:pt x="126" y="4"/>
                </a:cubicBezTo>
                <a:cubicBezTo>
                  <a:pt x="126" y="4"/>
                  <a:pt x="126" y="4"/>
                  <a:pt x="126" y="4"/>
                </a:cubicBezTo>
                <a:cubicBezTo>
                  <a:pt x="129" y="5"/>
                  <a:pt x="136" y="6"/>
                  <a:pt x="137" y="6"/>
                </a:cubicBezTo>
                <a:cubicBezTo>
                  <a:pt x="138" y="6"/>
                  <a:pt x="138" y="6"/>
                  <a:pt x="138" y="6"/>
                </a:cubicBezTo>
                <a:cubicBezTo>
                  <a:pt x="138" y="6"/>
                  <a:pt x="138" y="6"/>
                  <a:pt x="138" y="7"/>
                </a:cubicBezTo>
                <a:cubicBezTo>
                  <a:pt x="146" y="5"/>
                  <a:pt x="150" y="7"/>
                  <a:pt x="156" y="4"/>
                </a:cubicBezTo>
                <a:cubicBezTo>
                  <a:pt x="156" y="4"/>
                  <a:pt x="156" y="4"/>
                  <a:pt x="157" y="4"/>
                </a:cubicBezTo>
                <a:cubicBezTo>
                  <a:pt x="162" y="5"/>
                  <a:pt x="159" y="14"/>
                  <a:pt x="160" y="17"/>
                </a:cubicBezTo>
                <a:cubicBezTo>
                  <a:pt x="160" y="17"/>
                  <a:pt x="160" y="17"/>
                  <a:pt x="160" y="18"/>
                </a:cubicBezTo>
                <a:cubicBezTo>
                  <a:pt x="157" y="20"/>
                  <a:pt x="152" y="20"/>
                  <a:pt x="150" y="24"/>
                </a:cubicBezTo>
                <a:cubicBezTo>
                  <a:pt x="150" y="24"/>
                  <a:pt x="150" y="24"/>
                  <a:pt x="149" y="24"/>
                </a:cubicBezTo>
                <a:cubicBezTo>
                  <a:pt x="141" y="28"/>
                  <a:pt x="137" y="44"/>
                  <a:pt x="127" y="51"/>
                </a:cubicBezTo>
                <a:cubicBezTo>
                  <a:pt x="125" y="50"/>
                  <a:pt x="124" y="47"/>
                  <a:pt x="123" y="46"/>
                </a:cubicBezTo>
                <a:cubicBezTo>
                  <a:pt x="123" y="46"/>
                  <a:pt x="123" y="45"/>
                  <a:pt x="123" y="45"/>
                </a:cubicBezTo>
                <a:cubicBezTo>
                  <a:pt x="123" y="45"/>
                  <a:pt x="123" y="45"/>
                  <a:pt x="124" y="45"/>
                </a:cubicBezTo>
                <a:cubicBezTo>
                  <a:pt x="127" y="39"/>
                  <a:pt x="133" y="32"/>
                  <a:pt x="133" y="26"/>
                </a:cubicBezTo>
                <a:cubicBezTo>
                  <a:pt x="131" y="26"/>
                  <a:pt x="128" y="26"/>
                  <a:pt x="126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13" y="31"/>
                  <a:pt x="92" y="35"/>
                  <a:pt x="77" y="36"/>
                </a:cubicBezTo>
                <a:close/>
              </a:path>
            </a:pathLst>
          </a:custGeom>
          <a:solidFill>
            <a:srgbClr val="253A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Rektangel 7">
            <a:extLst>
              <a:ext uri="{FF2B5EF4-FFF2-40B4-BE49-F238E27FC236}">
                <a16:creationId xmlns:a16="http://schemas.microsoft.com/office/drawing/2014/main" id="{43FD698A-BBAF-4255-8971-B58450A6DB22}"/>
              </a:ext>
            </a:extLst>
          </p:cNvPr>
          <p:cNvSpPr/>
          <p:nvPr/>
        </p:nvSpPr>
        <p:spPr>
          <a:xfrm>
            <a:off x="1368330" y="2601282"/>
            <a:ext cx="9934036" cy="430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Reiseregninger, refusjonskrav og søknad om ferie og fravær skal gjøres i </a:t>
            </a: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SAP Selvbetjeningsportal eller DFØ App</a:t>
            </a: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srgbClr val="00509E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52" name="Rektangel 24">
            <a:extLst>
              <a:ext uri="{FF2B5EF4-FFF2-40B4-BE49-F238E27FC236}">
                <a16:creationId xmlns:a16="http://schemas.microsoft.com/office/drawing/2014/main" id="{15002A8E-0D25-40B0-B967-4FA972EA0E79}"/>
              </a:ext>
            </a:extLst>
          </p:cNvPr>
          <p:cNvSpPr/>
          <p:nvPr/>
        </p:nvSpPr>
        <p:spPr>
          <a:xfrm>
            <a:off x="723863" y="2604203"/>
            <a:ext cx="545584" cy="431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3" name="Group 489">
            <a:extLst>
              <a:ext uri="{FF2B5EF4-FFF2-40B4-BE49-F238E27FC236}">
                <a16:creationId xmlns:a16="http://schemas.microsoft.com/office/drawing/2014/main" id="{15629B68-B842-4F4B-A02F-5F347EF1F8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2109" y="2633339"/>
            <a:ext cx="396001" cy="396001"/>
            <a:chOff x="2920" y="2264"/>
            <a:chExt cx="340" cy="340"/>
          </a:xfrm>
          <a:solidFill>
            <a:srgbClr val="014694"/>
          </a:solidFill>
        </p:grpSpPr>
        <p:sp>
          <p:nvSpPr>
            <p:cNvPr id="54" name="Freeform 490">
              <a:extLst>
                <a:ext uri="{FF2B5EF4-FFF2-40B4-BE49-F238E27FC236}">
                  <a16:creationId xmlns:a16="http://schemas.microsoft.com/office/drawing/2014/main" id="{4369AA2E-133D-4178-89DE-C8C2B8C5ED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" y="2363"/>
              <a:ext cx="184" cy="113"/>
            </a:xfrm>
            <a:custGeom>
              <a:avLst/>
              <a:gdLst>
                <a:gd name="T0" fmla="*/ 11 w 277"/>
                <a:gd name="T1" fmla="*/ 171 h 171"/>
                <a:gd name="T2" fmla="*/ 267 w 277"/>
                <a:gd name="T3" fmla="*/ 171 h 171"/>
                <a:gd name="T4" fmla="*/ 277 w 277"/>
                <a:gd name="T5" fmla="*/ 160 h 171"/>
                <a:gd name="T6" fmla="*/ 277 w 277"/>
                <a:gd name="T7" fmla="*/ 11 h 171"/>
                <a:gd name="T8" fmla="*/ 267 w 277"/>
                <a:gd name="T9" fmla="*/ 0 h 171"/>
                <a:gd name="T10" fmla="*/ 11 w 277"/>
                <a:gd name="T11" fmla="*/ 0 h 171"/>
                <a:gd name="T12" fmla="*/ 0 w 277"/>
                <a:gd name="T13" fmla="*/ 11 h 171"/>
                <a:gd name="T14" fmla="*/ 0 w 277"/>
                <a:gd name="T15" fmla="*/ 160 h 171"/>
                <a:gd name="T16" fmla="*/ 11 w 277"/>
                <a:gd name="T17" fmla="*/ 171 h 171"/>
                <a:gd name="T18" fmla="*/ 21 w 277"/>
                <a:gd name="T19" fmla="*/ 21 h 171"/>
                <a:gd name="T20" fmla="*/ 256 w 277"/>
                <a:gd name="T21" fmla="*/ 21 h 171"/>
                <a:gd name="T22" fmla="*/ 256 w 277"/>
                <a:gd name="T23" fmla="*/ 149 h 171"/>
                <a:gd name="T24" fmla="*/ 21 w 277"/>
                <a:gd name="T25" fmla="*/ 149 h 171"/>
                <a:gd name="T26" fmla="*/ 21 w 277"/>
                <a:gd name="T27" fmla="*/ 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71">
                  <a:moveTo>
                    <a:pt x="11" y="171"/>
                  </a:moveTo>
                  <a:cubicBezTo>
                    <a:pt x="267" y="171"/>
                    <a:pt x="267" y="171"/>
                    <a:pt x="267" y="171"/>
                  </a:cubicBezTo>
                  <a:cubicBezTo>
                    <a:pt x="273" y="171"/>
                    <a:pt x="277" y="166"/>
                    <a:pt x="277" y="160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7" y="5"/>
                    <a:pt x="273" y="0"/>
                    <a:pt x="26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6"/>
                    <a:pt x="5" y="171"/>
                    <a:pt x="11" y="171"/>
                  </a:cubicBezTo>
                  <a:close/>
                  <a:moveTo>
                    <a:pt x="21" y="21"/>
                  </a:moveTo>
                  <a:cubicBezTo>
                    <a:pt x="256" y="21"/>
                    <a:pt x="256" y="21"/>
                    <a:pt x="256" y="21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1" y="149"/>
                    <a:pt x="21" y="149"/>
                    <a:pt x="21" y="149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491">
              <a:extLst>
                <a:ext uri="{FF2B5EF4-FFF2-40B4-BE49-F238E27FC236}">
                  <a16:creationId xmlns:a16="http://schemas.microsoft.com/office/drawing/2014/main" id="{EBC120CC-48C0-41A8-B738-FE41C4E78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2490"/>
              <a:ext cx="212" cy="14"/>
            </a:xfrm>
            <a:custGeom>
              <a:avLst/>
              <a:gdLst>
                <a:gd name="T0" fmla="*/ 309 w 320"/>
                <a:gd name="T1" fmla="*/ 0 h 21"/>
                <a:gd name="T2" fmla="*/ 10 w 320"/>
                <a:gd name="T3" fmla="*/ 0 h 21"/>
                <a:gd name="T4" fmla="*/ 0 w 320"/>
                <a:gd name="T5" fmla="*/ 11 h 21"/>
                <a:gd name="T6" fmla="*/ 10 w 320"/>
                <a:gd name="T7" fmla="*/ 21 h 21"/>
                <a:gd name="T8" fmla="*/ 309 w 320"/>
                <a:gd name="T9" fmla="*/ 21 h 21"/>
                <a:gd name="T10" fmla="*/ 320 w 320"/>
                <a:gd name="T11" fmla="*/ 11 h 21"/>
                <a:gd name="T12" fmla="*/ 309 w 32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21">
                  <a:moveTo>
                    <a:pt x="30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309" y="21"/>
                    <a:pt x="309" y="21"/>
                    <a:pt x="309" y="21"/>
                  </a:cubicBezTo>
                  <a:cubicBezTo>
                    <a:pt x="315" y="21"/>
                    <a:pt x="320" y="17"/>
                    <a:pt x="320" y="11"/>
                  </a:cubicBezTo>
                  <a:cubicBezTo>
                    <a:pt x="320" y="5"/>
                    <a:pt x="315" y="0"/>
                    <a:pt x="3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492">
              <a:extLst>
                <a:ext uri="{FF2B5EF4-FFF2-40B4-BE49-F238E27FC236}">
                  <a16:creationId xmlns:a16="http://schemas.microsoft.com/office/drawing/2014/main" id="{8989E308-478A-4B16-9351-238EA37162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0" y="226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3EC1D24-64FE-410A-A5D1-7B52733F37FA}"/>
              </a:ext>
            </a:extLst>
          </p:cNvPr>
          <p:cNvSpPr txBox="1"/>
          <p:nvPr/>
        </p:nvSpPr>
        <p:spPr>
          <a:xfrm>
            <a:off x="609600" y="4596585"/>
            <a:ext cx="127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løpet av 2023:</a:t>
            </a:r>
          </a:p>
        </p:txBody>
      </p:sp>
      <p:sp>
        <p:nvSpPr>
          <p:cNvPr id="58" name="Rektangel 7">
            <a:extLst>
              <a:ext uri="{FF2B5EF4-FFF2-40B4-BE49-F238E27FC236}">
                <a16:creationId xmlns:a16="http://schemas.microsoft.com/office/drawing/2014/main" id="{CF00E979-8FED-4085-9A2E-1BC83D31CEA1}"/>
              </a:ext>
            </a:extLst>
          </p:cNvPr>
          <p:cNvSpPr/>
          <p:nvPr/>
        </p:nvSpPr>
        <p:spPr>
          <a:xfrm>
            <a:off x="1325635" y="4920796"/>
            <a:ext cx="9934036" cy="430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Prosjektleder får tilgang til Bevisst gjennom</a:t>
            </a: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Prosjektlederportal 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 kan selv følge med på egen prosjektportefølje i tillegg til prosjektøkonom. </a:t>
            </a: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srgbClr val="00509E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59" name="Rektangel 24">
            <a:extLst>
              <a:ext uri="{FF2B5EF4-FFF2-40B4-BE49-F238E27FC236}">
                <a16:creationId xmlns:a16="http://schemas.microsoft.com/office/drawing/2014/main" id="{BE287080-B877-44B6-B2DE-C57B120B7CA9}"/>
              </a:ext>
            </a:extLst>
          </p:cNvPr>
          <p:cNvSpPr/>
          <p:nvPr/>
        </p:nvSpPr>
        <p:spPr>
          <a:xfrm>
            <a:off x="681168" y="4922698"/>
            <a:ext cx="545584" cy="431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0" name="Group 489">
            <a:extLst>
              <a:ext uri="{FF2B5EF4-FFF2-40B4-BE49-F238E27FC236}">
                <a16:creationId xmlns:a16="http://schemas.microsoft.com/office/drawing/2014/main" id="{0E2F76E5-1668-4770-9554-2B4CDD34F8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9414" y="4952851"/>
            <a:ext cx="396001" cy="396001"/>
            <a:chOff x="2920" y="2264"/>
            <a:chExt cx="340" cy="340"/>
          </a:xfrm>
          <a:solidFill>
            <a:srgbClr val="014694"/>
          </a:solidFill>
        </p:grpSpPr>
        <p:sp>
          <p:nvSpPr>
            <p:cNvPr id="61" name="Freeform 490">
              <a:extLst>
                <a:ext uri="{FF2B5EF4-FFF2-40B4-BE49-F238E27FC236}">
                  <a16:creationId xmlns:a16="http://schemas.microsoft.com/office/drawing/2014/main" id="{1FB4D11C-5BB9-4173-A643-139D5D631D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" y="2363"/>
              <a:ext cx="184" cy="113"/>
            </a:xfrm>
            <a:custGeom>
              <a:avLst/>
              <a:gdLst>
                <a:gd name="T0" fmla="*/ 11 w 277"/>
                <a:gd name="T1" fmla="*/ 171 h 171"/>
                <a:gd name="T2" fmla="*/ 267 w 277"/>
                <a:gd name="T3" fmla="*/ 171 h 171"/>
                <a:gd name="T4" fmla="*/ 277 w 277"/>
                <a:gd name="T5" fmla="*/ 160 h 171"/>
                <a:gd name="T6" fmla="*/ 277 w 277"/>
                <a:gd name="T7" fmla="*/ 11 h 171"/>
                <a:gd name="T8" fmla="*/ 267 w 277"/>
                <a:gd name="T9" fmla="*/ 0 h 171"/>
                <a:gd name="T10" fmla="*/ 11 w 277"/>
                <a:gd name="T11" fmla="*/ 0 h 171"/>
                <a:gd name="T12" fmla="*/ 0 w 277"/>
                <a:gd name="T13" fmla="*/ 11 h 171"/>
                <a:gd name="T14" fmla="*/ 0 w 277"/>
                <a:gd name="T15" fmla="*/ 160 h 171"/>
                <a:gd name="T16" fmla="*/ 11 w 277"/>
                <a:gd name="T17" fmla="*/ 171 h 171"/>
                <a:gd name="T18" fmla="*/ 21 w 277"/>
                <a:gd name="T19" fmla="*/ 21 h 171"/>
                <a:gd name="T20" fmla="*/ 256 w 277"/>
                <a:gd name="T21" fmla="*/ 21 h 171"/>
                <a:gd name="T22" fmla="*/ 256 w 277"/>
                <a:gd name="T23" fmla="*/ 149 h 171"/>
                <a:gd name="T24" fmla="*/ 21 w 277"/>
                <a:gd name="T25" fmla="*/ 149 h 171"/>
                <a:gd name="T26" fmla="*/ 21 w 277"/>
                <a:gd name="T27" fmla="*/ 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71">
                  <a:moveTo>
                    <a:pt x="11" y="171"/>
                  </a:moveTo>
                  <a:cubicBezTo>
                    <a:pt x="267" y="171"/>
                    <a:pt x="267" y="171"/>
                    <a:pt x="267" y="171"/>
                  </a:cubicBezTo>
                  <a:cubicBezTo>
                    <a:pt x="273" y="171"/>
                    <a:pt x="277" y="166"/>
                    <a:pt x="277" y="160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7" y="5"/>
                    <a:pt x="273" y="0"/>
                    <a:pt x="26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6"/>
                    <a:pt x="5" y="171"/>
                    <a:pt x="11" y="171"/>
                  </a:cubicBezTo>
                  <a:close/>
                  <a:moveTo>
                    <a:pt x="21" y="21"/>
                  </a:moveTo>
                  <a:cubicBezTo>
                    <a:pt x="256" y="21"/>
                    <a:pt x="256" y="21"/>
                    <a:pt x="256" y="21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1" y="149"/>
                    <a:pt x="21" y="149"/>
                    <a:pt x="21" y="149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491">
              <a:extLst>
                <a:ext uri="{FF2B5EF4-FFF2-40B4-BE49-F238E27FC236}">
                  <a16:creationId xmlns:a16="http://schemas.microsoft.com/office/drawing/2014/main" id="{F3448602-60E9-49EF-903F-0C2BF1ADC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2490"/>
              <a:ext cx="212" cy="14"/>
            </a:xfrm>
            <a:custGeom>
              <a:avLst/>
              <a:gdLst>
                <a:gd name="T0" fmla="*/ 309 w 320"/>
                <a:gd name="T1" fmla="*/ 0 h 21"/>
                <a:gd name="T2" fmla="*/ 10 w 320"/>
                <a:gd name="T3" fmla="*/ 0 h 21"/>
                <a:gd name="T4" fmla="*/ 0 w 320"/>
                <a:gd name="T5" fmla="*/ 11 h 21"/>
                <a:gd name="T6" fmla="*/ 10 w 320"/>
                <a:gd name="T7" fmla="*/ 21 h 21"/>
                <a:gd name="T8" fmla="*/ 309 w 320"/>
                <a:gd name="T9" fmla="*/ 21 h 21"/>
                <a:gd name="T10" fmla="*/ 320 w 320"/>
                <a:gd name="T11" fmla="*/ 11 h 21"/>
                <a:gd name="T12" fmla="*/ 309 w 32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21">
                  <a:moveTo>
                    <a:pt x="30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309" y="21"/>
                    <a:pt x="309" y="21"/>
                    <a:pt x="309" y="21"/>
                  </a:cubicBezTo>
                  <a:cubicBezTo>
                    <a:pt x="315" y="21"/>
                    <a:pt x="320" y="17"/>
                    <a:pt x="320" y="11"/>
                  </a:cubicBezTo>
                  <a:cubicBezTo>
                    <a:pt x="320" y="5"/>
                    <a:pt x="315" y="0"/>
                    <a:pt x="3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492">
              <a:extLst>
                <a:ext uri="{FF2B5EF4-FFF2-40B4-BE49-F238E27FC236}">
                  <a16:creationId xmlns:a16="http://schemas.microsoft.com/office/drawing/2014/main" id="{D4D86673-8FB8-4FAC-8AA0-FF2C90848A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0" y="226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2053743-4F8F-41A6-A79B-836AE2DDF7E1}"/>
              </a:ext>
            </a:extLst>
          </p:cNvPr>
          <p:cNvCxnSpPr/>
          <p:nvPr/>
        </p:nvCxnSpPr>
        <p:spPr>
          <a:xfrm>
            <a:off x="723863" y="4408941"/>
            <a:ext cx="10661313" cy="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9" name="Rektangel 7">
            <a:extLst>
              <a:ext uri="{FF2B5EF4-FFF2-40B4-BE49-F238E27FC236}">
                <a16:creationId xmlns:a16="http://schemas.microsoft.com/office/drawing/2014/main" id="{45A0610B-B620-4A43-950E-03611C642E63}"/>
              </a:ext>
            </a:extLst>
          </p:cNvPr>
          <p:cNvSpPr/>
          <p:nvPr/>
        </p:nvSpPr>
        <p:spPr>
          <a:xfrm>
            <a:off x="1336525" y="5484957"/>
            <a:ext cx="9934036" cy="430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Registrerer prosjekt 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systemløsning allerede ved </a:t>
            </a: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søknadsfase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srgbClr val="00509E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70" name="Rektangel 24">
            <a:extLst>
              <a:ext uri="{FF2B5EF4-FFF2-40B4-BE49-F238E27FC236}">
                <a16:creationId xmlns:a16="http://schemas.microsoft.com/office/drawing/2014/main" id="{56C44A6F-DD0E-4A9C-94B7-2C21D055C7A3}"/>
              </a:ext>
            </a:extLst>
          </p:cNvPr>
          <p:cNvSpPr/>
          <p:nvPr/>
        </p:nvSpPr>
        <p:spPr>
          <a:xfrm>
            <a:off x="692058" y="5486859"/>
            <a:ext cx="545584" cy="431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1" name="Group 489">
            <a:extLst>
              <a:ext uri="{FF2B5EF4-FFF2-40B4-BE49-F238E27FC236}">
                <a16:creationId xmlns:a16="http://schemas.microsoft.com/office/drawing/2014/main" id="{ED66DC49-A872-4369-A50D-BAB519DB1A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0304" y="5504609"/>
            <a:ext cx="396001" cy="396001"/>
            <a:chOff x="2920" y="2264"/>
            <a:chExt cx="340" cy="340"/>
          </a:xfrm>
          <a:solidFill>
            <a:srgbClr val="014694"/>
          </a:solidFill>
        </p:grpSpPr>
        <p:sp>
          <p:nvSpPr>
            <p:cNvPr id="72" name="Freeform 490">
              <a:extLst>
                <a:ext uri="{FF2B5EF4-FFF2-40B4-BE49-F238E27FC236}">
                  <a16:creationId xmlns:a16="http://schemas.microsoft.com/office/drawing/2014/main" id="{567A78DE-93FD-4CE9-840C-5BCEFE8A8E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" y="2363"/>
              <a:ext cx="184" cy="113"/>
            </a:xfrm>
            <a:custGeom>
              <a:avLst/>
              <a:gdLst>
                <a:gd name="T0" fmla="*/ 11 w 277"/>
                <a:gd name="T1" fmla="*/ 171 h 171"/>
                <a:gd name="T2" fmla="*/ 267 w 277"/>
                <a:gd name="T3" fmla="*/ 171 h 171"/>
                <a:gd name="T4" fmla="*/ 277 w 277"/>
                <a:gd name="T5" fmla="*/ 160 h 171"/>
                <a:gd name="T6" fmla="*/ 277 w 277"/>
                <a:gd name="T7" fmla="*/ 11 h 171"/>
                <a:gd name="T8" fmla="*/ 267 w 277"/>
                <a:gd name="T9" fmla="*/ 0 h 171"/>
                <a:gd name="T10" fmla="*/ 11 w 277"/>
                <a:gd name="T11" fmla="*/ 0 h 171"/>
                <a:gd name="T12" fmla="*/ 0 w 277"/>
                <a:gd name="T13" fmla="*/ 11 h 171"/>
                <a:gd name="T14" fmla="*/ 0 w 277"/>
                <a:gd name="T15" fmla="*/ 160 h 171"/>
                <a:gd name="T16" fmla="*/ 11 w 277"/>
                <a:gd name="T17" fmla="*/ 171 h 171"/>
                <a:gd name="T18" fmla="*/ 21 w 277"/>
                <a:gd name="T19" fmla="*/ 21 h 171"/>
                <a:gd name="T20" fmla="*/ 256 w 277"/>
                <a:gd name="T21" fmla="*/ 21 h 171"/>
                <a:gd name="T22" fmla="*/ 256 w 277"/>
                <a:gd name="T23" fmla="*/ 149 h 171"/>
                <a:gd name="T24" fmla="*/ 21 w 277"/>
                <a:gd name="T25" fmla="*/ 149 h 171"/>
                <a:gd name="T26" fmla="*/ 21 w 277"/>
                <a:gd name="T27" fmla="*/ 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71">
                  <a:moveTo>
                    <a:pt x="11" y="171"/>
                  </a:moveTo>
                  <a:cubicBezTo>
                    <a:pt x="267" y="171"/>
                    <a:pt x="267" y="171"/>
                    <a:pt x="267" y="171"/>
                  </a:cubicBezTo>
                  <a:cubicBezTo>
                    <a:pt x="273" y="171"/>
                    <a:pt x="277" y="166"/>
                    <a:pt x="277" y="160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7" y="5"/>
                    <a:pt x="273" y="0"/>
                    <a:pt x="26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6"/>
                    <a:pt x="5" y="171"/>
                    <a:pt x="11" y="171"/>
                  </a:cubicBezTo>
                  <a:close/>
                  <a:moveTo>
                    <a:pt x="21" y="21"/>
                  </a:moveTo>
                  <a:cubicBezTo>
                    <a:pt x="256" y="21"/>
                    <a:pt x="256" y="21"/>
                    <a:pt x="256" y="21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1" y="149"/>
                    <a:pt x="21" y="149"/>
                    <a:pt x="21" y="149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491">
              <a:extLst>
                <a:ext uri="{FF2B5EF4-FFF2-40B4-BE49-F238E27FC236}">
                  <a16:creationId xmlns:a16="http://schemas.microsoft.com/office/drawing/2014/main" id="{A2E485D0-7197-4CA8-98D5-0B6ACA670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2490"/>
              <a:ext cx="212" cy="14"/>
            </a:xfrm>
            <a:custGeom>
              <a:avLst/>
              <a:gdLst>
                <a:gd name="T0" fmla="*/ 309 w 320"/>
                <a:gd name="T1" fmla="*/ 0 h 21"/>
                <a:gd name="T2" fmla="*/ 10 w 320"/>
                <a:gd name="T3" fmla="*/ 0 h 21"/>
                <a:gd name="T4" fmla="*/ 0 w 320"/>
                <a:gd name="T5" fmla="*/ 11 h 21"/>
                <a:gd name="T6" fmla="*/ 10 w 320"/>
                <a:gd name="T7" fmla="*/ 21 h 21"/>
                <a:gd name="T8" fmla="*/ 309 w 320"/>
                <a:gd name="T9" fmla="*/ 21 h 21"/>
                <a:gd name="T10" fmla="*/ 320 w 320"/>
                <a:gd name="T11" fmla="*/ 11 h 21"/>
                <a:gd name="T12" fmla="*/ 309 w 32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21">
                  <a:moveTo>
                    <a:pt x="30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309" y="21"/>
                    <a:pt x="309" y="21"/>
                    <a:pt x="309" y="21"/>
                  </a:cubicBezTo>
                  <a:cubicBezTo>
                    <a:pt x="315" y="21"/>
                    <a:pt x="320" y="17"/>
                    <a:pt x="320" y="11"/>
                  </a:cubicBezTo>
                  <a:cubicBezTo>
                    <a:pt x="320" y="5"/>
                    <a:pt x="315" y="0"/>
                    <a:pt x="3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492">
              <a:extLst>
                <a:ext uri="{FF2B5EF4-FFF2-40B4-BE49-F238E27FC236}">
                  <a16:creationId xmlns:a16="http://schemas.microsoft.com/office/drawing/2014/main" id="{B82815D5-B8D3-4A5E-BB72-43FA4732A8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0" y="226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5" name="Rektangel 7">
            <a:extLst>
              <a:ext uri="{FF2B5EF4-FFF2-40B4-BE49-F238E27FC236}">
                <a16:creationId xmlns:a16="http://schemas.microsoft.com/office/drawing/2014/main" id="{B3EBD1F4-B6E5-4C9E-BFC1-2C9A885ECAC0}"/>
              </a:ext>
            </a:extLst>
          </p:cNvPr>
          <p:cNvSpPr/>
          <p:nvPr/>
        </p:nvSpPr>
        <p:spPr>
          <a:xfrm>
            <a:off x="1368330" y="3133244"/>
            <a:ext cx="9934036" cy="430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Registrering av prosjekttid i </a:t>
            </a: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SAP Selvbetjeningsportal eller DFØ App</a:t>
            </a: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srgbClr val="00509E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76" name="Rektangel 24">
            <a:extLst>
              <a:ext uri="{FF2B5EF4-FFF2-40B4-BE49-F238E27FC236}">
                <a16:creationId xmlns:a16="http://schemas.microsoft.com/office/drawing/2014/main" id="{66B6B39A-3F10-48AD-BCCA-9EC320225E25}"/>
              </a:ext>
            </a:extLst>
          </p:cNvPr>
          <p:cNvSpPr/>
          <p:nvPr/>
        </p:nvSpPr>
        <p:spPr>
          <a:xfrm>
            <a:off x="723863" y="3135146"/>
            <a:ext cx="545584" cy="431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7" name="Group 489">
            <a:extLst>
              <a:ext uri="{FF2B5EF4-FFF2-40B4-BE49-F238E27FC236}">
                <a16:creationId xmlns:a16="http://schemas.microsoft.com/office/drawing/2014/main" id="{CCCF3031-CAAC-4B77-982C-7FB40DE662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2109" y="3155510"/>
            <a:ext cx="396001" cy="396001"/>
            <a:chOff x="2920" y="2264"/>
            <a:chExt cx="340" cy="340"/>
          </a:xfrm>
          <a:solidFill>
            <a:srgbClr val="014694"/>
          </a:solidFill>
        </p:grpSpPr>
        <p:sp>
          <p:nvSpPr>
            <p:cNvPr id="78" name="Freeform 490">
              <a:extLst>
                <a:ext uri="{FF2B5EF4-FFF2-40B4-BE49-F238E27FC236}">
                  <a16:creationId xmlns:a16="http://schemas.microsoft.com/office/drawing/2014/main" id="{E126E1E0-AF3F-49EE-BABD-26EF858FC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" y="2363"/>
              <a:ext cx="184" cy="113"/>
            </a:xfrm>
            <a:custGeom>
              <a:avLst/>
              <a:gdLst>
                <a:gd name="T0" fmla="*/ 11 w 277"/>
                <a:gd name="T1" fmla="*/ 171 h 171"/>
                <a:gd name="T2" fmla="*/ 267 w 277"/>
                <a:gd name="T3" fmla="*/ 171 h 171"/>
                <a:gd name="T4" fmla="*/ 277 w 277"/>
                <a:gd name="T5" fmla="*/ 160 h 171"/>
                <a:gd name="T6" fmla="*/ 277 w 277"/>
                <a:gd name="T7" fmla="*/ 11 h 171"/>
                <a:gd name="T8" fmla="*/ 267 w 277"/>
                <a:gd name="T9" fmla="*/ 0 h 171"/>
                <a:gd name="T10" fmla="*/ 11 w 277"/>
                <a:gd name="T11" fmla="*/ 0 h 171"/>
                <a:gd name="T12" fmla="*/ 0 w 277"/>
                <a:gd name="T13" fmla="*/ 11 h 171"/>
                <a:gd name="T14" fmla="*/ 0 w 277"/>
                <a:gd name="T15" fmla="*/ 160 h 171"/>
                <a:gd name="T16" fmla="*/ 11 w 277"/>
                <a:gd name="T17" fmla="*/ 171 h 171"/>
                <a:gd name="T18" fmla="*/ 21 w 277"/>
                <a:gd name="T19" fmla="*/ 21 h 171"/>
                <a:gd name="T20" fmla="*/ 256 w 277"/>
                <a:gd name="T21" fmla="*/ 21 h 171"/>
                <a:gd name="T22" fmla="*/ 256 w 277"/>
                <a:gd name="T23" fmla="*/ 149 h 171"/>
                <a:gd name="T24" fmla="*/ 21 w 277"/>
                <a:gd name="T25" fmla="*/ 149 h 171"/>
                <a:gd name="T26" fmla="*/ 21 w 277"/>
                <a:gd name="T27" fmla="*/ 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71">
                  <a:moveTo>
                    <a:pt x="11" y="171"/>
                  </a:moveTo>
                  <a:cubicBezTo>
                    <a:pt x="267" y="171"/>
                    <a:pt x="267" y="171"/>
                    <a:pt x="267" y="171"/>
                  </a:cubicBezTo>
                  <a:cubicBezTo>
                    <a:pt x="273" y="171"/>
                    <a:pt x="277" y="166"/>
                    <a:pt x="277" y="160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7" y="5"/>
                    <a:pt x="273" y="0"/>
                    <a:pt x="26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6"/>
                    <a:pt x="5" y="171"/>
                    <a:pt x="11" y="171"/>
                  </a:cubicBezTo>
                  <a:close/>
                  <a:moveTo>
                    <a:pt x="21" y="21"/>
                  </a:moveTo>
                  <a:cubicBezTo>
                    <a:pt x="256" y="21"/>
                    <a:pt x="256" y="21"/>
                    <a:pt x="256" y="21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1" y="149"/>
                    <a:pt x="21" y="149"/>
                    <a:pt x="21" y="149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491">
              <a:extLst>
                <a:ext uri="{FF2B5EF4-FFF2-40B4-BE49-F238E27FC236}">
                  <a16:creationId xmlns:a16="http://schemas.microsoft.com/office/drawing/2014/main" id="{556EFC21-BD93-4E23-B188-434C13239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2490"/>
              <a:ext cx="212" cy="14"/>
            </a:xfrm>
            <a:custGeom>
              <a:avLst/>
              <a:gdLst>
                <a:gd name="T0" fmla="*/ 309 w 320"/>
                <a:gd name="T1" fmla="*/ 0 h 21"/>
                <a:gd name="T2" fmla="*/ 10 w 320"/>
                <a:gd name="T3" fmla="*/ 0 h 21"/>
                <a:gd name="T4" fmla="*/ 0 w 320"/>
                <a:gd name="T5" fmla="*/ 11 h 21"/>
                <a:gd name="T6" fmla="*/ 10 w 320"/>
                <a:gd name="T7" fmla="*/ 21 h 21"/>
                <a:gd name="T8" fmla="*/ 309 w 320"/>
                <a:gd name="T9" fmla="*/ 21 h 21"/>
                <a:gd name="T10" fmla="*/ 320 w 320"/>
                <a:gd name="T11" fmla="*/ 11 h 21"/>
                <a:gd name="T12" fmla="*/ 309 w 32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21">
                  <a:moveTo>
                    <a:pt x="30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309" y="21"/>
                    <a:pt x="309" y="21"/>
                    <a:pt x="309" y="21"/>
                  </a:cubicBezTo>
                  <a:cubicBezTo>
                    <a:pt x="315" y="21"/>
                    <a:pt x="320" y="17"/>
                    <a:pt x="320" y="11"/>
                  </a:cubicBezTo>
                  <a:cubicBezTo>
                    <a:pt x="320" y="5"/>
                    <a:pt x="315" y="0"/>
                    <a:pt x="3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492">
              <a:extLst>
                <a:ext uri="{FF2B5EF4-FFF2-40B4-BE49-F238E27FC236}">
                  <a16:creationId xmlns:a16="http://schemas.microsoft.com/office/drawing/2014/main" id="{067253FD-D4F3-4F4C-AD73-5BFFE8FAEC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0" y="226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2" name="Rektangel 7">
            <a:extLst>
              <a:ext uri="{FF2B5EF4-FFF2-40B4-BE49-F238E27FC236}">
                <a16:creationId xmlns:a16="http://schemas.microsoft.com/office/drawing/2014/main" id="{416D267E-263E-4AFF-9AE7-7831AF9B5E4A}"/>
              </a:ext>
            </a:extLst>
          </p:cNvPr>
          <p:cNvSpPr/>
          <p:nvPr/>
        </p:nvSpPr>
        <p:spPr>
          <a:xfrm>
            <a:off x="1368330" y="3647674"/>
            <a:ext cx="9934036" cy="430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Nye prosjekt- og delprosjektnummer. Delprosjekt man forholder seg. </a:t>
            </a: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srgbClr val="00509E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83" name="Rektangel 24">
            <a:extLst>
              <a:ext uri="{FF2B5EF4-FFF2-40B4-BE49-F238E27FC236}">
                <a16:creationId xmlns:a16="http://schemas.microsoft.com/office/drawing/2014/main" id="{521DC211-5102-414B-8F87-252C2A226122}"/>
              </a:ext>
            </a:extLst>
          </p:cNvPr>
          <p:cNvSpPr/>
          <p:nvPr/>
        </p:nvSpPr>
        <p:spPr>
          <a:xfrm>
            <a:off x="723863" y="3649576"/>
            <a:ext cx="545584" cy="431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4" name="Group 489">
            <a:extLst>
              <a:ext uri="{FF2B5EF4-FFF2-40B4-BE49-F238E27FC236}">
                <a16:creationId xmlns:a16="http://schemas.microsoft.com/office/drawing/2014/main" id="{92AC6D55-C4CC-4642-9F98-B89D70CEA5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2109" y="3669940"/>
            <a:ext cx="396001" cy="396001"/>
            <a:chOff x="2920" y="2264"/>
            <a:chExt cx="340" cy="340"/>
          </a:xfrm>
          <a:solidFill>
            <a:srgbClr val="014694"/>
          </a:solidFill>
        </p:grpSpPr>
        <p:sp>
          <p:nvSpPr>
            <p:cNvPr id="85" name="Freeform 490">
              <a:extLst>
                <a:ext uri="{FF2B5EF4-FFF2-40B4-BE49-F238E27FC236}">
                  <a16:creationId xmlns:a16="http://schemas.microsoft.com/office/drawing/2014/main" id="{BF8023F5-2D11-4FBC-92AA-07EC7C8274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" y="2363"/>
              <a:ext cx="184" cy="113"/>
            </a:xfrm>
            <a:custGeom>
              <a:avLst/>
              <a:gdLst>
                <a:gd name="T0" fmla="*/ 11 w 277"/>
                <a:gd name="T1" fmla="*/ 171 h 171"/>
                <a:gd name="T2" fmla="*/ 267 w 277"/>
                <a:gd name="T3" fmla="*/ 171 h 171"/>
                <a:gd name="T4" fmla="*/ 277 w 277"/>
                <a:gd name="T5" fmla="*/ 160 h 171"/>
                <a:gd name="T6" fmla="*/ 277 w 277"/>
                <a:gd name="T7" fmla="*/ 11 h 171"/>
                <a:gd name="T8" fmla="*/ 267 w 277"/>
                <a:gd name="T9" fmla="*/ 0 h 171"/>
                <a:gd name="T10" fmla="*/ 11 w 277"/>
                <a:gd name="T11" fmla="*/ 0 h 171"/>
                <a:gd name="T12" fmla="*/ 0 w 277"/>
                <a:gd name="T13" fmla="*/ 11 h 171"/>
                <a:gd name="T14" fmla="*/ 0 w 277"/>
                <a:gd name="T15" fmla="*/ 160 h 171"/>
                <a:gd name="T16" fmla="*/ 11 w 277"/>
                <a:gd name="T17" fmla="*/ 171 h 171"/>
                <a:gd name="T18" fmla="*/ 21 w 277"/>
                <a:gd name="T19" fmla="*/ 21 h 171"/>
                <a:gd name="T20" fmla="*/ 256 w 277"/>
                <a:gd name="T21" fmla="*/ 21 h 171"/>
                <a:gd name="T22" fmla="*/ 256 w 277"/>
                <a:gd name="T23" fmla="*/ 149 h 171"/>
                <a:gd name="T24" fmla="*/ 21 w 277"/>
                <a:gd name="T25" fmla="*/ 149 h 171"/>
                <a:gd name="T26" fmla="*/ 21 w 277"/>
                <a:gd name="T27" fmla="*/ 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71">
                  <a:moveTo>
                    <a:pt x="11" y="171"/>
                  </a:moveTo>
                  <a:cubicBezTo>
                    <a:pt x="267" y="171"/>
                    <a:pt x="267" y="171"/>
                    <a:pt x="267" y="171"/>
                  </a:cubicBezTo>
                  <a:cubicBezTo>
                    <a:pt x="273" y="171"/>
                    <a:pt x="277" y="166"/>
                    <a:pt x="277" y="160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7" y="5"/>
                    <a:pt x="273" y="0"/>
                    <a:pt x="26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6"/>
                    <a:pt x="5" y="171"/>
                    <a:pt x="11" y="171"/>
                  </a:cubicBezTo>
                  <a:close/>
                  <a:moveTo>
                    <a:pt x="21" y="21"/>
                  </a:moveTo>
                  <a:cubicBezTo>
                    <a:pt x="256" y="21"/>
                    <a:pt x="256" y="21"/>
                    <a:pt x="256" y="21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1" y="149"/>
                    <a:pt x="21" y="149"/>
                    <a:pt x="21" y="149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491">
              <a:extLst>
                <a:ext uri="{FF2B5EF4-FFF2-40B4-BE49-F238E27FC236}">
                  <a16:creationId xmlns:a16="http://schemas.microsoft.com/office/drawing/2014/main" id="{ED99A7B8-A65A-48ED-9A8B-BA0C6611A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2490"/>
              <a:ext cx="212" cy="14"/>
            </a:xfrm>
            <a:custGeom>
              <a:avLst/>
              <a:gdLst>
                <a:gd name="T0" fmla="*/ 309 w 320"/>
                <a:gd name="T1" fmla="*/ 0 h 21"/>
                <a:gd name="T2" fmla="*/ 10 w 320"/>
                <a:gd name="T3" fmla="*/ 0 h 21"/>
                <a:gd name="T4" fmla="*/ 0 w 320"/>
                <a:gd name="T5" fmla="*/ 11 h 21"/>
                <a:gd name="T6" fmla="*/ 10 w 320"/>
                <a:gd name="T7" fmla="*/ 21 h 21"/>
                <a:gd name="T8" fmla="*/ 309 w 320"/>
                <a:gd name="T9" fmla="*/ 21 h 21"/>
                <a:gd name="T10" fmla="*/ 320 w 320"/>
                <a:gd name="T11" fmla="*/ 11 h 21"/>
                <a:gd name="T12" fmla="*/ 309 w 32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21">
                  <a:moveTo>
                    <a:pt x="30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309" y="21"/>
                    <a:pt x="309" y="21"/>
                    <a:pt x="309" y="21"/>
                  </a:cubicBezTo>
                  <a:cubicBezTo>
                    <a:pt x="315" y="21"/>
                    <a:pt x="320" y="17"/>
                    <a:pt x="320" y="11"/>
                  </a:cubicBezTo>
                  <a:cubicBezTo>
                    <a:pt x="320" y="5"/>
                    <a:pt x="315" y="0"/>
                    <a:pt x="3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492">
              <a:extLst>
                <a:ext uri="{FF2B5EF4-FFF2-40B4-BE49-F238E27FC236}">
                  <a16:creationId xmlns:a16="http://schemas.microsoft.com/office/drawing/2014/main" id="{FFA6AC3B-8B63-4A3A-AE31-74C8B08F23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0" y="226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126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B0296AA9-1D91-4712-8CC8-0F80DC7FE4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5274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B0296AA9-1D91-4712-8CC8-0F80DC7FE4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A9919669-459A-9DC9-327A-BE914C50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771623"/>
          </a:xfrm>
          <a:solidFill>
            <a:schemeClr val="bg1"/>
          </a:solidFill>
        </p:spPr>
        <p:txBody>
          <a:bodyPr vert="horz"/>
          <a:lstStyle/>
          <a:p>
            <a:r>
              <a:rPr lang="nb-NO" sz="4400" err="1"/>
              <a:t>Hovedendringer</a:t>
            </a:r>
            <a:r>
              <a:rPr lang="nb-NO" sz="4400"/>
              <a:t> for fagbrukere</a:t>
            </a:r>
          </a:p>
        </p:txBody>
      </p:sp>
      <p:sp>
        <p:nvSpPr>
          <p:cNvPr id="4" name="Freeform 54">
            <a:extLst>
              <a:ext uri="{FF2B5EF4-FFF2-40B4-BE49-F238E27FC236}">
                <a16:creationId xmlns:a16="http://schemas.microsoft.com/office/drawing/2014/main" id="{1BECCE95-C1E5-73A1-CBA7-C90E5CAEC9A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1746" y="3468696"/>
            <a:ext cx="488263" cy="488263"/>
          </a:xfrm>
          <a:custGeom>
            <a:avLst/>
            <a:gdLst>
              <a:gd name="T0" fmla="*/ 117 w 512"/>
              <a:gd name="T1" fmla="*/ 330 h 512"/>
              <a:gd name="T2" fmla="*/ 160 w 512"/>
              <a:gd name="T3" fmla="*/ 330 h 512"/>
              <a:gd name="T4" fmla="*/ 170 w 512"/>
              <a:gd name="T5" fmla="*/ 341 h 512"/>
              <a:gd name="T6" fmla="*/ 170 w 512"/>
              <a:gd name="T7" fmla="*/ 376 h 512"/>
              <a:gd name="T8" fmla="*/ 205 w 512"/>
              <a:gd name="T9" fmla="*/ 334 h 512"/>
              <a:gd name="T10" fmla="*/ 213 w 512"/>
              <a:gd name="T11" fmla="*/ 330 h 512"/>
              <a:gd name="T12" fmla="*/ 394 w 512"/>
              <a:gd name="T13" fmla="*/ 330 h 512"/>
              <a:gd name="T14" fmla="*/ 394 w 512"/>
              <a:gd name="T15" fmla="*/ 160 h 512"/>
              <a:gd name="T16" fmla="*/ 117 w 512"/>
              <a:gd name="T17" fmla="*/ 160 h 512"/>
              <a:gd name="T18" fmla="*/ 117 w 512"/>
              <a:gd name="T19" fmla="*/ 330 h 512"/>
              <a:gd name="T20" fmla="*/ 298 w 512"/>
              <a:gd name="T21" fmla="*/ 234 h 512"/>
              <a:gd name="T22" fmla="*/ 309 w 512"/>
              <a:gd name="T23" fmla="*/ 245 h 512"/>
              <a:gd name="T24" fmla="*/ 298 w 512"/>
              <a:gd name="T25" fmla="*/ 256 h 512"/>
              <a:gd name="T26" fmla="*/ 288 w 512"/>
              <a:gd name="T27" fmla="*/ 245 h 512"/>
              <a:gd name="T28" fmla="*/ 298 w 512"/>
              <a:gd name="T29" fmla="*/ 234 h 512"/>
              <a:gd name="T30" fmla="*/ 256 w 512"/>
              <a:gd name="T31" fmla="*/ 234 h 512"/>
              <a:gd name="T32" fmla="*/ 266 w 512"/>
              <a:gd name="T33" fmla="*/ 245 h 512"/>
              <a:gd name="T34" fmla="*/ 256 w 512"/>
              <a:gd name="T35" fmla="*/ 256 h 512"/>
              <a:gd name="T36" fmla="*/ 245 w 512"/>
              <a:gd name="T37" fmla="*/ 245 h 512"/>
              <a:gd name="T38" fmla="*/ 256 w 512"/>
              <a:gd name="T39" fmla="*/ 234 h 512"/>
              <a:gd name="T40" fmla="*/ 213 w 512"/>
              <a:gd name="T41" fmla="*/ 234 h 512"/>
              <a:gd name="T42" fmla="*/ 224 w 512"/>
              <a:gd name="T43" fmla="*/ 245 h 512"/>
              <a:gd name="T44" fmla="*/ 213 w 512"/>
              <a:gd name="T45" fmla="*/ 256 h 512"/>
              <a:gd name="T46" fmla="*/ 202 w 512"/>
              <a:gd name="T47" fmla="*/ 245 h 512"/>
              <a:gd name="T48" fmla="*/ 213 w 512"/>
              <a:gd name="T49" fmla="*/ 234 h 512"/>
              <a:gd name="T50" fmla="*/ 256 w 512"/>
              <a:gd name="T51" fmla="*/ 0 h 512"/>
              <a:gd name="T52" fmla="*/ 0 w 512"/>
              <a:gd name="T53" fmla="*/ 256 h 512"/>
              <a:gd name="T54" fmla="*/ 256 w 512"/>
              <a:gd name="T55" fmla="*/ 512 h 512"/>
              <a:gd name="T56" fmla="*/ 512 w 512"/>
              <a:gd name="T57" fmla="*/ 256 h 512"/>
              <a:gd name="T58" fmla="*/ 256 w 512"/>
              <a:gd name="T59" fmla="*/ 0 h 512"/>
              <a:gd name="T60" fmla="*/ 416 w 512"/>
              <a:gd name="T61" fmla="*/ 341 h 512"/>
              <a:gd name="T62" fmla="*/ 405 w 512"/>
              <a:gd name="T63" fmla="*/ 352 h 512"/>
              <a:gd name="T64" fmla="*/ 218 w 512"/>
              <a:gd name="T65" fmla="*/ 352 h 512"/>
              <a:gd name="T66" fmla="*/ 168 w 512"/>
              <a:gd name="T67" fmla="*/ 412 h 512"/>
              <a:gd name="T68" fmla="*/ 160 w 512"/>
              <a:gd name="T69" fmla="*/ 416 h 512"/>
              <a:gd name="T70" fmla="*/ 156 w 512"/>
              <a:gd name="T71" fmla="*/ 415 h 512"/>
              <a:gd name="T72" fmla="*/ 149 w 512"/>
              <a:gd name="T73" fmla="*/ 405 h 512"/>
              <a:gd name="T74" fmla="*/ 149 w 512"/>
              <a:gd name="T75" fmla="*/ 352 h 512"/>
              <a:gd name="T76" fmla="*/ 106 w 512"/>
              <a:gd name="T77" fmla="*/ 352 h 512"/>
              <a:gd name="T78" fmla="*/ 96 w 512"/>
              <a:gd name="T79" fmla="*/ 341 h 512"/>
              <a:gd name="T80" fmla="*/ 96 w 512"/>
              <a:gd name="T81" fmla="*/ 149 h 512"/>
              <a:gd name="T82" fmla="*/ 106 w 512"/>
              <a:gd name="T83" fmla="*/ 138 h 512"/>
              <a:gd name="T84" fmla="*/ 405 w 512"/>
              <a:gd name="T85" fmla="*/ 138 h 512"/>
              <a:gd name="T86" fmla="*/ 416 w 512"/>
              <a:gd name="T87" fmla="*/ 149 h 512"/>
              <a:gd name="T88" fmla="*/ 416 w 512"/>
              <a:gd name="T89" fmla="*/ 341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12" h="512">
                <a:moveTo>
                  <a:pt x="117" y="330"/>
                </a:moveTo>
                <a:cubicBezTo>
                  <a:pt x="160" y="330"/>
                  <a:pt x="160" y="330"/>
                  <a:pt x="160" y="330"/>
                </a:cubicBezTo>
                <a:cubicBezTo>
                  <a:pt x="166" y="330"/>
                  <a:pt x="170" y="335"/>
                  <a:pt x="170" y="341"/>
                </a:cubicBezTo>
                <a:cubicBezTo>
                  <a:pt x="170" y="376"/>
                  <a:pt x="170" y="376"/>
                  <a:pt x="170" y="376"/>
                </a:cubicBezTo>
                <a:cubicBezTo>
                  <a:pt x="205" y="334"/>
                  <a:pt x="205" y="334"/>
                  <a:pt x="205" y="334"/>
                </a:cubicBezTo>
                <a:cubicBezTo>
                  <a:pt x="207" y="332"/>
                  <a:pt x="210" y="330"/>
                  <a:pt x="213" y="330"/>
                </a:cubicBezTo>
                <a:cubicBezTo>
                  <a:pt x="394" y="330"/>
                  <a:pt x="394" y="330"/>
                  <a:pt x="394" y="330"/>
                </a:cubicBezTo>
                <a:cubicBezTo>
                  <a:pt x="394" y="160"/>
                  <a:pt x="394" y="160"/>
                  <a:pt x="394" y="160"/>
                </a:cubicBezTo>
                <a:cubicBezTo>
                  <a:pt x="117" y="160"/>
                  <a:pt x="117" y="160"/>
                  <a:pt x="117" y="160"/>
                </a:cubicBezTo>
                <a:lnTo>
                  <a:pt x="117" y="330"/>
                </a:lnTo>
                <a:close/>
                <a:moveTo>
                  <a:pt x="298" y="234"/>
                </a:moveTo>
                <a:cubicBezTo>
                  <a:pt x="304" y="234"/>
                  <a:pt x="309" y="239"/>
                  <a:pt x="309" y="245"/>
                </a:cubicBezTo>
                <a:cubicBezTo>
                  <a:pt x="309" y="251"/>
                  <a:pt x="304" y="256"/>
                  <a:pt x="298" y="256"/>
                </a:cubicBezTo>
                <a:cubicBezTo>
                  <a:pt x="292" y="256"/>
                  <a:pt x="288" y="251"/>
                  <a:pt x="288" y="245"/>
                </a:cubicBezTo>
                <a:cubicBezTo>
                  <a:pt x="288" y="239"/>
                  <a:pt x="292" y="234"/>
                  <a:pt x="298" y="234"/>
                </a:cubicBezTo>
                <a:close/>
                <a:moveTo>
                  <a:pt x="256" y="234"/>
                </a:moveTo>
                <a:cubicBezTo>
                  <a:pt x="262" y="234"/>
                  <a:pt x="266" y="239"/>
                  <a:pt x="266" y="245"/>
                </a:cubicBezTo>
                <a:cubicBezTo>
                  <a:pt x="266" y="251"/>
                  <a:pt x="262" y="256"/>
                  <a:pt x="256" y="256"/>
                </a:cubicBezTo>
                <a:cubicBezTo>
                  <a:pt x="250" y="256"/>
                  <a:pt x="245" y="251"/>
                  <a:pt x="245" y="245"/>
                </a:cubicBezTo>
                <a:cubicBezTo>
                  <a:pt x="245" y="239"/>
                  <a:pt x="250" y="234"/>
                  <a:pt x="256" y="234"/>
                </a:cubicBezTo>
                <a:close/>
                <a:moveTo>
                  <a:pt x="213" y="234"/>
                </a:moveTo>
                <a:cubicBezTo>
                  <a:pt x="219" y="234"/>
                  <a:pt x="224" y="239"/>
                  <a:pt x="224" y="245"/>
                </a:cubicBezTo>
                <a:cubicBezTo>
                  <a:pt x="224" y="251"/>
                  <a:pt x="219" y="256"/>
                  <a:pt x="213" y="256"/>
                </a:cubicBezTo>
                <a:cubicBezTo>
                  <a:pt x="207" y="256"/>
                  <a:pt x="202" y="251"/>
                  <a:pt x="202" y="245"/>
                </a:cubicBezTo>
                <a:cubicBezTo>
                  <a:pt x="202" y="239"/>
                  <a:pt x="207" y="234"/>
                  <a:pt x="213" y="234"/>
                </a:cubicBez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341"/>
                </a:moveTo>
                <a:cubicBezTo>
                  <a:pt x="416" y="347"/>
                  <a:pt x="411" y="352"/>
                  <a:pt x="405" y="352"/>
                </a:cubicBezTo>
                <a:cubicBezTo>
                  <a:pt x="218" y="352"/>
                  <a:pt x="218" y="352"/>
                  <a:pt x="218" y="352"/>
                </a:cubicBezTo>
                <a:cubicBezTo>
                  <a:pt x="168" y="412"/>
                  <a:pt x="168" y="412"/>
                  <a:pt x="168" y="412"/>
                </a:cubicBezTo>
                <a:cubicBezTo>
                  <a:pt x="166" y="414"/>
                  <a:pt x="163" y="416"/>
                  <a:pt x="160" y="416"/>
                </a:cubicBezTo>
                <a:cubicBezTo>
                  <a:pt x="158" y="416"/>
                  <a:pt x="157" y="415"/>
                  <a:pt x="156" y="415"/>
                </a:cubicBezTo>
                <a:cubicBezTo>
                  <a:pt x="152" y="414"/>
                  <a:pt x="149" y="409"/>
                  <a:pt x="149" y="405"/>
                </a:cubicBezTo>
                <a:cubicBezTo>
                  <a:pt x="149" y="352"/>
                  <a:pt x="149" y="352"/>
                  <a:pt x="149" y="352"/>
                </a:cubicBezTo>
                <a:cubicBezTo>
                  <a:pt x="106" y="352"/>
                  <a:pt x="106" y="352"/>
                  <a:pt x="106" y="352"/>
                </a:cubicBezTo>
                <a:cubicBezTo>
                  <a:pt x="100" y="352"/>
                  <a:pt x="96" y="347"/>
                  <a:pt x="96" y="341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6" y="143"/>
                  <a:pt x="100" y="138"/>
                  <a:pt x="106" y="138"/>
                </a:cubicBezTo>
                <a:cubicBezTo>
                  <a:pt x="405" y="138"/>
                  <a:pt x="405" y="138"/>
                  <a:pt x="405" y="138"/>
                </a:cubicBezTo>
                <a:cubicBezTo>
                  <a:pt x="411" y="138"/>
                  <a:pt x="416" y="143"/>
                  <a:pt x="416" y="149"/>
                </a:cubicBezTo>
                <a:lnTo>
                  <a:pt x="416" y="341"/>
                </a:lnTo>
                <a:close/>
              </a:path>
            </a:pathLst>
          </a:custGeom>
          <a:solidFill>
            <a:srgbClr val="00509E"/>
          </a:solidFill>
          <a:ln>
            <a:noFill/>
          </a:ln>
        </p:spPr>
        <p:txBody>
          <a:bodyPr vert="horz" wrap="square" lIns="121446" tIns="60723" rIns="121446" bIns="6072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9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" name="Group 294">
            <a:extLst>
              <a:ext uri="{FF2B5EF4-FFF2-40B4-BE49-F238E27FC236}">
                <a16:creationId xmlns:a16="http://schemas.microsoft.com/office/drawing/2014/main" id="{D606FCD4-8255-BDF9-CAEC-B5C607C0BCD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1746" y="1454381"/>
            <a:ext cx="488263" cy="488263"/>
            <a:chOff x="799" y="1118"/>
            <a:chExt cx="340" cy="340"/>
          </a:xfrm>
          <a:solidFill>
            <a:srgbClr val="00509E"/>
          </a:solidFill>
        </p:grpSpPr>
        <p:sp>
          <p:nvSpPr>
            <p:cNvPr id="6" name="Freeform 295">
              <a:extLst>
                <a:ext uri="{FF2B5EF4-FFF2-40B4-BE49-F238E27FC236}">
                  <a16:creationId xmlns:a16="http://schemas.microsoft.com/office/drawing/2014/main" id="{A98FD1DB-1577-C367-3B15-4326E4E3D3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" y="1118"/>
              <a:ext cx="340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416 w 512"/>
                <a:gd name="T11" fmla="*/ 341 h 512"/>
                <a:gd name="T12" fmla="*/ 405 w 512"/>
                <a:gd name="T13" fmla="*/ 352 h 512"/>
                <a:gd name="T14" fmla="*/ 266 w 512"/>
                <a:gd name="T15" fmla="*/ 352 h 512"/>
                <a:gd name="T16" fmla="*/ 266 w 512"/>
                <a:gd name="T17" fmla="*/ 373 h 512"/>
                <a:gd name="T18" fmla="*/ 309 w 512"/>
                <a:gd name="T19" fmla="*/ 373 h 512"/>
                <a:gd name="T20" fmla="*/ 320 w 512"/>
                <a:gd name="T21" fmla="*/ 384 h 512"/>
                <a:gd name="T22" fmla="*/ 309 w 512"/>
                <a:gd name="T23" fmla="*/ 394 h 512"/>
                <a:gd name="T24" fmla="*/ 202 w 512"/>
                <a:gd name="T25" fmla="*/ 394 h 512"/>
                <a:gd name="T26" fmla="*/ 192 w 512"/>
                <a:gd name="T27" fmla="*/ 384 h 512"/>
                <a:gd name="T28" fmla="*/ 202 w 512"/>
                <a:gd name="T29" fmla="*/ 373 h 512"/>
                <a:gd name="T30" fmla="*/ 245 w 512"/>
                <a:gd name="T31" fmla="*/ 373 h 512"/>
                <a:gd name="T32" fmla="*/ 245 w 512"/>
                <a:gd name="T33" fmla="*/ 352 h 512"/>
                <a:gd name="T34" fmla="*/ 106 w 512"/>
                <a:gd name="T35" fmla="*/ 352 h 512"/>
                <a:gd name="T36" fmla="*/ 96 w 512"/>
                <a:gd name="T37" fmla="*/ 341 h 512"/>
                <a:gd name="T38" fmla="*/ 96 w 512"/>
                <a:gd name="T39" fmla="*/ 149 h 512"/>
                <a:gd name="T40" fmla="*/ 106 w 512"/>
                <a:gd name="T41" fmla="*/ 138 h 512"/>
                <a:gd name="T42" fmla="*/ 405 w 512"/>
                <a:gd name="T43" fmla="*/ 138 h 512"/>
                <a:gd name="T44" fmla="*/ 416 w 512"/>
                <a:gd name="T45" fmla="*/ 149 h 512"/>
                <a:gd name="T46" fmla="*/ 416 w 512"/>
                <a:gd name="T47" fmla="*/ 34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416" y="341"/>
                  </a:moveTo>
                  <a:cubicBezTo>
                    <a:pt x="416" y="347"/>
                    <a:pt x="411" y="352"/>
                    <a:pt x="405" y="352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6" y="373"/>
                    <a:pt x="266" y="373"/>
                    <a:pt x="266" y="373"/>
                  </a:cubicBezTo>
                  <a:cubicBezTo>
                    <a:pt x="309" y="373"/>
                    <a:pt x="309" y="373"/>
                    <a:pt x="309" y="373"/>
                  </a:cubicBezTo>
                  <a:cubicBezTo>
                    <a:pt x="315" y="373"/>
                    <a:pt x="320" y="378"/>
                    <a:pt x="320" y="384"/>
                  </a:cubicBezTo>
                  <a:cubicBezTo>
                    <a:pt x="320" y="390"/>
                    <a:pt x="315" y="394"/>
                    <a:pt x="309" y="394"/>
                  </a:cubicBezTo>
                  <a:cubicBezTo>
                    <a:pt x="202" y="394"/>
                    <a:pt x="202" y="394"/>
                    <a:pt x="202" y="394"/>
                  </a:cubicBezTo>
                  <a:cubicBezTo>
                    <a:pt x="196" y="394"/>
                    <a:pt x="192" y="390"/>
                    <a:pt x="192" y="384"/>
                  </a:cubicBezTo>
                  <a:cubicBezTo>
                    <a:pt x="192" y="378"/>
                    <a:pt x="196" y="373"/>
                    <a:pt x="202" y="373"/>
                  </a:cubicBezTo>
                  <a:cubicBezTo>
                    <a:pt x="245" y="373"/>
                    <a:pt x="245" y="373"/>
                    <a:pt x="245" y="373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106" y="352"/>
                    <a:pt x="106" y="352"/>
                    <a:pt x="106" y="352"/>
                  </a:cubicBezTo>
                  <a:cubicBezTo>
                    <a:pt x="100" y="352"/>
                    <a:pt x="96" y="347"/>
                    <a:pt x="96" y="341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6" y="143"/>
                    <a:pt x="100" y="138"/>
                    <a:pt x="106" y="138"/>
                  </a:cubicBezTo>
                  <a:cubicBezTo>
                    <a:pt x="405" y="138"/>
                    <a:pt x="405" y="138"/>
                    <a:pt x="405" y="138"/>
                  </a:cubicBezTo>
                  <a:cubicBezTo>
                    <a:pt x="411" y="138"/>
                    <a:pt x="416" y="143"/>
                    <a:pt x="416" y="149"/>
                  </a:cubicBezTo>
                  <a:lnTo>
                    <a:pt x="416" y="3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Rectangle 296">
              <a:extLst>
                <a:ext uri="{FF2B5EF4-FFF2-40B4-BE49-F238E27FC236}">
                  <a16:creationId xmlns:a16="http://schemas.microsoft.com/office/drawing/2014/main" id="{BF01B299-DB01-730E-6097-EEFAADA8E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" y="1224"/>
              <a:ext cx="184" cy="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" name="Group 331">
            <a:extLst>
              <a:ext uri="{FF2B5EF4-FFF2-40B4-BE49-F238E27FC236}">
                <a16:creationId xmlns:a16="http://schemas.microsoft.com/office/drawing/2014/main" id="{CB741B07-BDD1-2F5F-0985-A10D0C253C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1746" y="5267485"/>
            <a:ext cx="488263" cy="488263"/>
            <a:chOff x="3832" y="1197"/>
            <a:chExt cx="340" cy="340"/>
          </a:xfrm>
          <a:solidFill>
            <a:srgbClr val="00509E"/>
          </a:solidFill>
        </p:grpSpPr>
        <p:sp>
          <p:nvSpPr>
            <p:cNvPr id="9" name="Freeform 332">
              <a:extLst>
                <a:ext uri="{FF2B5EF4-FFF2-40B4-BE49-F238E27FC236}">
                  <a16:creationId xmlns:a16="http://schemas.microsoft.com/office/drawing/2014/main" id="{AC8FF84D-4C11-7F53-2233-65A52E189D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" y="1197"/>
              <a:ext cx="340" cy="340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Freeform 333">
              <a:extLst>
                <a:ext uri="{FF2B5EF4-FFF2-40B4-BE49-F238E27FC236}">
                  <a16:creationId xmlns:a16="http://schemas.microsoft.com/office/drawing/2014/main" id="{567C9E82-8274-E4B2-3AB5-5691AA7331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" y="1197"/>
              <a:ext cx="340" cy="340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C0C7AF7B-45E1-44EA-18FD-AEA41815C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143" y="1344294"/>
            <a:ext cx="9690214" cy="4818365"/>
          </a:xfrm>
        </p:spPr>
        <p:txBody>
          <a:bodyPr/>
          <a:lstStyle/>
          <a:p>
            <a:pPr marL="0" indent="0">
              <a:buNone/>
            </a:pPr>
            <a:r>
              <a:rPr lang="nb-NO" sz="2800"/>
              <a:t>Nye systemer – Ny og endret funksjonalitet </a:t>
            </a:r>
          </a:p>
          <a:p>
            <a:pPr marL="0" indent="0">
              <a:buNone/>
            </a:pPr>
            <a:endParaRPr lang="nb-NO" sz="2800"/>
          </a:p>
          <a:p>
            <a:pPr marL="0" indent="0">
              <a:buNone/>
            </a:pPr>
            <a:r>
              <a:rPr lang="nb-NO" sz="2800"/>
              <a:t>Nye og tydeligere roller med rollebeskrivelser</a:t>
            </a:r>
          </a:p>
          <a:p>
            <a:pPr marL="0" indent="0">
              <a:buNone/>
            </a:pPr>
            <a:endParaRPr lang="nb-NO" sz="2800"/>
          </a:p>
          <a:p>
            <a:pPr marL="0" indent="0">
              <a:buNone/>
            </a:pPr>
            <a:r>
              <a:rPr lang="nb-NO" sz="2800"/>
              <a:t>Standardiserte prosesser </a:t>
            </a:r>
          </a:p>
          <a:p>
            <a:r>
              <a:rPr lang="nb-NO" sz="2000"/>
              <a:t>Likt på tvers av BOTT – gir bedre mulighet kollegasamarbeid på tvers </a:t>
            </a:r>
          </a:p>
          <a:p>
            <a:r>
              <a:rPr lang="nb-NO" sz="2000"/>
              <a:t>Ev. tilpasninger eller nye ønsker krever felles forankring i BOTT</a:t>
            </a:r>
            <a:br>
              <a:rPr lang="nb-NO" sz="2000"/>
            </a:br>
            <a:br>
              <a:rPr lang="nb-NO" sz="2000"/>
            </a:br>
            <a:endParaRPr lang="nb-NO" sz="2000"/>
          </a:p>
          <a:p>
            <a:pPr marL="0" indent="0">
              <a:buNone/>
            </a:pPr>
            <a:r>
              <a:rPr lang="nb-NO" sz="2800"/>
              <a:t>Tydeliggjøring av prosesseierskap- og ansvar</a:t>
            </a:r>
          </a:p>
          <a:p>
            <a:pPr marL="0" indent="0">
              <a:buNone/>
            </a:pPr>
            <a:endParaRPr lang="nb-NO" sz="2800"/>
          </a:p>
        </p:txBody>
      </p:sp>
      <p:grpSp>
        <p:nvGrpSpPr>
          <p:cNvPr id="14" name="Group 331">
            <a:extLst>
              <a:ext uri="{FF2B5EF4-FFF2-40B4-BE49-F238E27FC236}">
                <a16:creationId xmlns:a16="http://schemas.microsoft.com/office/drawing/2014/main" id="{7C68E664-E106-41E9-8F0E-1D2A47BC75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1746" y="2446944"/>
            <a:ext cx="488263" cy="488263"/>
            <a:chOff x="3832" y="1197"/>
            <a:chExt cx="340" cy="340"/>
          </a:xfrm>
          <a:solidFill>
            <a:srgbClr val="00509E"/>
          </a:solidFill>
        </p:grpSpPr>
        <p:sp>
          <p:nvSpPr>
            <p:cNvPr id="15" name="Freeform 332">
              <a:extLst>
                <a:ext uri="{FF2B5EF4-FFF2-40B4-BE49-F238E27FC236}">
                  <a16:creationId xmlns:a16="http://schemas.microsoft.com/office/drawing/2014/main" id="{E8B86903-C5E5-4B5C-8A55-46BDC033D2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" y="1197"/>
              <a:ext cx="340" cy="340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eform 333">
              <a:extLst>
                <a:ext uri="{FF2B5EF4-FFF2-40B4-BE49-F238E27FC236}">
                  <a16:creationId xmlns:a16="http://schemas.microsoft.com/office/drawing/2014/main" id="{26B9B55A-4779-4D6F-9CA4-A39B3F2E8F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" y="1197"/>
              <a:ext cx="340" cy="340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498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4FF5E4EE-538D-4C98-A138-2B433FDD565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45327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4FF5E4EE-538D-4C98-A138-2B433FDD5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8A249B07-A24D-F51D-3072-E8AB00CE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508105"/>
          </a:xfrm>
        </p:spPr>
        <p:txBody>
          <a:bodyPr vert="horz"/>
          <a:lstStyle/>
          <a:p>
            <a:r>
              <a:rPr lang="nb-NO" sz="4400" err="1">
                <a:solidFill>
                  <a:srgbClr val="000000"/>
                </a:solidFill>
                <a:ea typeface="+mn-ea"/>
                <a:cs typeface="+mn-cs"/>
              </a:rPr>
              <a:t>Hovede</a:t>
            </a:r>
            <a:r>
              <a:rPr kumimoji="0" lang="nb-NO" sz="4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ndringer</a:t>
            </a:r>
            <a:r>
              <a:rPr kumimoji="0" lang="nb-NO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 ledere</a:t>
            </a:r>
            <a:br>
              <a:rPr kumimoji="0" lang="nb-NO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lang="nb-NO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566F768-E498-2F3D-4189-D8055E10A9D2}"/>
              </a:ext>
            </a:extLst>
          </p:cNvPr>
          <p:cNvSpPr txBox="1"/>
          <p:nvPr/>
        </p:nvSpPr>
        <p:spPr>
          <a:xfrm>
            <a:off x="1717425" y="4227702"/>
            <a:ext cx="708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Oppgaver som du må gjøre havner i din oppgaveliste. Du får varsel hver dag, men oppgavelisten må sjekkes regelmessig. Oppgaver kan også godkjennes i DFØ-app.</a:t>
            </a:r>
          </a:p>
        </p:txBody>
      </p:sp>
      <p:sp>
        <p:nvSpPr>
          <p:cNvPr id="7" name="Freeform 346">
            <a:extLst>
              <a:ext uri="{FF2B5EF4-FFF2-40B4-BE49-F238E27FC236}">
                <a16:creationId xmlns:a16="http://schemas.microsoft.com/office/drawing/2014/main" id="{2542EE9C-FD99-781F-1B04-488F31A1E8D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1894" y="4071157"/>
            <a:ext cx="715070" cy="715070"/>
          </a:xfrm>
          <a:custGeom>
            <a:avLst/>
            <a:gdLst>
              <a:gd name="T0" fmla="*/ 277 w 512"/>
              <a:gd name="T1" fmla="*/ 394 h 512"/>
              <a:gd name="T2" fmla="*/ 149 w 512"/>
              <a:gd name="T3" fmla="*/ 202 h 512"/>
              <a:gd name="T4" fmla="*/ 170 w 512"/>
              <a:gd name="T5" fmla="*/ 224 h 512"/>
              <a:gd name="T6" fmla="*/ 266 w 512"/>
              <a:gd name="T7" fmla="*/ 234 h 512"/>
              <a:gd name="T8" fmla="*/ 170 w 512"/>
              <a:gd name="T9" fmla="*/ 245 h 512"/>
              <a:gd name="T10" fmla="*/ 170 w 512"/>
              <a:gd name="T11" fmla="*/ 224 h 512"/>
              <a:gd name="T12" fmla="*/ 256 w 512"/>
              <a:gd name="T13" fmla="*/ 266 h 512"/>
              <a:gd name="T14" fmla="*/ 256 w 512"/>
              <a:gd name="T15" fmla="*/ 288 h 512"/>
              <a:gd name="T16" fmla="*/ 160 w 512"/>
              <a:gd name="T17" fmla="*/ 277 h 512"/>
              <a:gd name="T18" fmla="*/ 170 w 512"/>
              <a:gd name="T19" fmla="*/ 309 h 512"/>
              <a:gd name="T20" fmla="*/ 266 w 512"/>
              <a:gd name="T21" fmla="*/ 320 h 512"/>
              <a:gd name="T22" fmla="*/ 170 w 512"/>
              <a:gd name="T23" fmla="*/ 330 h 512"/>
              <a:gd name="T24" fmla="*/ 170 w 512"/>
              <a:gd name="T25" fmla="*/ 309 h 512"/>
              <a:gd name="T26" fmla="*/ 256 w 512"/>
              <a:gd name="T27" fmla="*/ 352 h 512"/>
              <a:gd name="T28" fmla="*/ 256 w 512"/>
              <a:gd name="T29" fmla="*/ 373 h 512"/>
              <a:gd name="T30" fmla="*/ 160 w 512"/>
              <a:gd name="T31" fmla="*/ 362 h 512"/>
              <a:gd name="T32" fmla="*/ 256 w 512"/>
              <a:gd name="T33" fmla="*/ 0 h 512"/>
              <a:gd name="T34" fmla="*/ 256 w 512"/>
              <a:gd name="T35" fmla="*/ 512 h 512"/>
              <a:gd name="T36" fmla="*/ 256 w 512"/>
              <a:gd name="T37" fmla="*/ 0 h 512"/>
              <a:gd name="T38" fmla="*/ 288 w 512"/>
              <a:gd name="T39" fmla="*/ 416 h 512"/>
              <a:gd name="T40" fmla="*/ 128 w 512"/>
              <a:gd name="T41" fmla="*/ 405 h 512"/>
              <a:gd name="T42" fmla="*/ 138 w 512"/>
              <a:gd name="T43" fmla="*/ 181 h 512"/>
              <a:gd name="T44" fmla="*/ 298 w 512"/>
              <a:gd name="T45" fmla="*/ 192 h 512"/>
              <a:gd name="T46" fmla="*/ 341 w 512"/>
              <a:gd name="T47" fmla="*/ 362 h 512"/>
              <a:gd name="T48" fmla="*/ 320 w 512"/>
              <a:gd name="T49" fmla="*/ 362 h 512"/>
              <a:gd name="T50" fmla="*/ 181 w 512"/>
              <a:gd name="T51" fmla="*/ 160 h 512"/>
              <a:gd name="T52" fmla="*/ 181 w 512"/>
              <a:gd name="T53" fmla="*/ 138 h 512"/>
              <a:gd name="T54" fmla="*/ 341 w 512"/>
              <a:gd name="T55" fmla="*/ 149 h 512"/>
              <a:gd name="T56" fmla="*/ 384 w 512"/>
              <a:gd name="T57" fmla="*/ 320 h 512"/>
              <a:gd name="T58" fmla="*/ 362 w 512"/>
              <a:gd name="T59" fmla="*/ 320 h 512"/>
              <a:gd name="T60" fmla="*/ 224 w 512"/>
              <a:gd name="T61" fmla="*/ 117 h 512"/>
              <a:gd name="T62" fmla="*/ 224 w 512"/>
              <a:gd name="T63" fmla="*/ 96 h 512"/>
              <a:gd name="T64" fmla="*/ 384 w 512"/>
              <a:gd name="T65" fmla="*/ 10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2" h="512">
                <a:moveTo>
                  <a:pt x="149" y="394"/>
                </a:moveTo>
                <a:cubicBezTo>
                  <a:pt x="277" y="394"/>
                  <a:pt x="277" y="394"/>
                  <a:pt x="277" y="394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149" y="202"/>
                  <a:pt x="149" y="202"/>
                  <a:pt x="149" y="202"/>
                </a:cubicBezTo>
                <a:lnTo>
                  <a:pt x="149" y="394"/>
                </a:lnTo>
                <a:close/>
                <a:moveTo>
                  <a:pt x="170" y="224"/>
                </a:moveTo>
                <a:cubicBezTo>
                  <a:pt x="256" y="224"/>
                  <a:pt x="256" y="224"/>
                  <a:pt x="256" y="224"/>
                </a:cubicBezTo>
                <a:cubicBezTo>
                  <a:pt x="262" y="224"/>
                  <a:pt x="266" y="228"/>
                  <a:pt x="266" y="234"/>
                </a:cubicBezTo>
                <a:cubicBezTo>
                  <a:pt x="266" y="240"/>
                  <a:pt x="262" y="245"/>
                  <a:pt x="256" y="245"/>
                </a:cubicBezTo>
                <a:cubicBezTo>
                  <a:pt x="170" y="245"/>
                  <a:pt x="170" y="245"/>
                  <a:pt x="170" y="245"/>
                </a:cubicBezTo>
                <a:cubicBezTo>
                  <a:pt x="164" y="245"/>
                  <a:pt x="160" y="240"/>
                  <a:pt x="160" y="234"/>
                </a:cubicBezTo>
                <a:cubicBezTo>
                  <a:pt x="160" y="228"/>
                  <a:pt x="164" y="224"/>
                  <a:pt x="170" y="224"/>
                </a:cubicBezTo>
                <a:close/>
                <a:moveTo>
                  <a:pt x="170" y="266"/>
                </a:moveTo>
                <a:cubicBezTo>
                  <a:pt x="256" y="266"/>
                  <a:pt x="256" y="266"/>
                  <a:pt x="256" y="266"/>
                </a:cubicBezTo>
                <a:cubicBezTo>
                  <a:pt x="262" y="266"/>
                  <a:pt x="266" y="271"/>
                  <a:pt x="266" y="277"/>
                </a:cubicBezTo>
                <a:cubicBezTo>
                  <a:pt x="266" y="283"/>
                  <a:pt x="262" y="288"/>
                  <a:pt x="256" y="288"/>
                </a:cubicBezTo>
                <a:cubicBezTo>
                  <a:pt x="170" y="288"/>
                  <a:pt x="170" y="288"/>
                  <a:pt x="170" y="288"/>
                </a:cubicBezTo>
                <a:cubicBezTo>
                  <a:pt x="164" y="288"/>
                  <a:pt x="160" y="283"/>
                  <a:pt x="160" y="277"/>
                </a:cubicBezTo>
                <a:cubicBezTo>
                  <a:pt x="160" y="271"/>
                  <a:pt x="164" y="266"/>
                  <a:pt x="170" y="266"/>
                </a:cubicBezTo>
                <a:close/>
                <a:moveTo>
                  <a:pt x="170" y="309"/>
                </a:moveTo>
                <a:cubicBezTo>
                  <a:pt x="256" y="309"/>
                  <a:pt x="256" y="309"/>
                  <a:pt x="256" y="309"/>
                </a:cubicBezTo>
                <a:cubicBezTo>
                  <a:pt x="262" y="309"/>
                  <a:pt x="266" y="314"/>
                  <a:pt x="266" y="320"/>
                </a:cubicBezTo>
                <a:cubicBezTo>
                  <a:pt x="266" y="326"/>
                  <a:pt x="262" y="330"/>
                  <a:pt x="256" y="330"/>
                </a:cubicBezTo>
                <a:cubicBezTo>
                  <a:pt x="170" y="330"/>
                  <a:pt x="170" y="330"/>
                  <a:pt x="170" y="330"/>
                </a:cubicBezTo>
                <a:cubicBezTo>
                  <a:pt x="164" y="330"/>
                  <a:pt x="160" y="326"/>
                  <a:pt x="160" y="320"/>
                </a:cubicBezTo>
                <a:cubicBezTo>
                  <a:pt x="160" y="314"/>
                  <a:pt x="164" y="309"/>
                  <a:pt x="170" y="309"/>
                </a:cubicBezTo>
                <a:close/>
                <a:moveTo>
                  <a:pt x="170" y="352"/>
                </a:moveTo>
                <a:cubicBezTo>
                  <a:pt x="256" y="352"/>
                  <a:pt x="256" y="352"/>
                  <a:pt x="256" y="352"/>
                </a:cubicBezTo>
                <a:cubicBezTo>
                  <a:pt x="262" y="352"/>
                  <a:pt x="266" y="356"/>
                  <a:pt x="266" y="362"/>
                </a:cubicBezTo>
                <a:cubicBezTo>
                  <a:pt x="266" y="368"/>
                  <a:pt x="262" y="373"/>
                  <a:pt x="256" y="373"/>
                </a:cubicBezTo>
                <a:cubicBezTo>
                  <a:pt x="170" y="373"/>
                  <a:pt x="170" y="373"/>
                  <a:pt x="170" y="373"/>
                </a:cubicBezTo>
                <a:cubicBezTo>
                  <a:pt x="164" y="373"/>
                  <a:pt x="160" y="368"/>
                  <a:pt x="160" y="362"/>
                </a:cubicBezTo>
                <a:cubicBezTo>
                  <a:pt x="160" y="356"/>
                  <a:pt x="164" y="352"/>
                  <a:pt x="170" y="352"/>
                </a:cubicBez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98" y="405"/>
                </a:moveTo>
                <a:cubicBezTo>
                  <a:pt x="298" y="411"/>
                  <a:pt x="294" y="416"/>
                  <a:pt x="288" y="416"/>
                </a:cubicBezTo>
                <a:cubicBezTo>
                  <a:pt x="138" y="416"/>
                  <a:pt x="138" y="416"/>
                  <a:pt x="138" y="416"/>
                </a:cubicBezTo>
                <a:cubicBezTo>
                  <a:pt x="132" y="416"/>
                  <a:pt x="128" y="411"/>
                  <a:pt x="128" y="405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28" y="186"/>
                  <a:pt x="132" y="181"/>
                  <a:pt x="138" y="181"/>
                </a:cubicBezTo>
                <a:cubicBezTo>
                  <a:pt x="288" y="181"/>
                  <a:pt x="288" y="181"/>
                  <a:pt x="288" y="181"/>
                </a:cubicBezTo>
                <a:cubicBezTo>
                  <a:pt x="294" y="181"/>
                  <a:pt x="298" y="186"/>
                  <a:pt x="298" y="192"/>
                </a:cubicBezTo>
                <a:lnTo>
                  <a:pt x="298" y="405"/>
                </a:lnTo>
                <a:close/>
                <a:moveTo>
                  <a:pt x="341" y="362"/>
                </a:moveTo>
                <a:cubicBezTo>
                  <a:pt x="341" y="368"/>
                  <a:pt x="336" y="373"/>
                  <a:pt x="330" y="373"/>
                </a:cubicBezTo>
                <a:cubicBezTo>
                  <a:pt x="324" y="373"/>
                  <a:pt x="320" y="368"/>
                  <a:pt x="320" y="362"/>
                </a:cubicBezTo>
                <a:cubicBezTo>
                  <a:pt x="320" y="160"/>
                  <a:pt x="320" y="160"/>
                  <a:pt x="320" y="160"/>
                </a:cubicBezTo>
                <a:cubicBezTo>
                  <a:pt x="181" y="160"/>
                  <a:pt x="181" y="160"/>
                  <a:pt x="181" y="160"/>
                </a:cubicBezTo>
                <a:cubicBezTo>
                  <a:pt x="175" y="160"/>
                  <a:pt x="170" y="155"/>
                  <a:pt x="170" y="149"/>
                </a:cubicBezTo>
                <a:cubicBezTo>
                  <a:pt x="170" y="143"/>
                  <a:pt x="175" y="138"/>
                  <a:pt x="181" y="138"/>
                </a:cubicBezTo>
                <a:cubicBezTo>
                  <a:pt x="330" y="138"/>
                  <a:pt x="330" y="138"/>
                  <a:pt x="330" y="138"/>
                </a:cubicBezTo>
                <a:cubicBezTo>
                  <a:pt x="336" y="138"/>
                  <a:pt x="341" y="143"/>
                  <a:pt x="341" y="149"/>
                </a:cubicBezTo>
                <a:lnTo>
                  <a:pt x="341" y="362"/>
                </a:lnTo>
                <a:close/>
                <a:moveTo>
                  <a:pt x="384" y="320"/>
                </a:moveTo>
                <a:cubicBezTo>
                  <a:pt x="384" y="326"/>
                  <a:pt x="379" y="330"/>
                  <a:pt x="373" y="330"/>
                </a:cubicBezTo>
                <a:cubicBezTo>
                  <a:pt x="367" y="330"/>
                  <a:pt x="362" y="326"/>
                  <a:pt x="362" y="320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224" y="117"/>
                  <a:pt x="224" y="117"/>
                  <a:pt x="224" y="117"/>
                </a:cubicBezTo>
                <a:cubicBezTo>
                  <a:pt x="218" y="117"/>
                  <a:pt x="213" y="112"/>
                  <a:pt x="213" y="106"/>
                </a:cubicBezTo>
                <a:cubicBezTo>
                  <a:pt x="213" y="100"/>
                  <a:pt x="218" y="96"/>
                  <a:pt x="224" y="96"/>
                </a:cubicBezTo>
                <a:cubicBezTo>
                  <a:pt x="373" y="96"/>
                  <a:pt x="373" y="96"/>
                  <a:pt x="373" y="96"/>
                </a:cubicBezTo>
                <a:cubicBezTo>
                  <a:pt x="379" y="96"/>
                  <a:pt x="384" y="100"/>
                  <a:pt x="384" y="106"/>
                </a:cubicBezTo>
                <a:lnTo>
                  <a:pt x="384" y="320"/>
                </a:lnTo>
                <a:close/>
              </a:path>
            </a:pathLst>
          </a:custGeom>
          <a:solidFill>
            <a:srgbClr val="00509E"/>
          </a:solidFill>
          <a:ln>
            <a:noFill/>
          </a:ln>
        </p:spPr>
        <p:txBody>
          <a:bodyPr vert="horz" wrap="square" lIns="121446" tIns="60723" rIns="121446" bIns="6072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9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4E395BE0-EF16-8088-16DD-DC168B807E83}"/>
              </a:ext>
            </a:extLst>
          </p:cNvPr>
          <p:cNvSpPr txBox="1"/>
          <p:nvPr/>
        </p:nvSpPr>
        <p:spPr>
          <a:xfrm>
            <a:off x="1717424" y="5109099"/>
            <a:ext cx="7162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Innebygde lovkrav i lønnssystemet bidrar til økt kontroll og etterlevelse: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EKS: Ny løsning for tilsetting og arbeidskontrakt (</a:t>
            </a: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ToA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som krever at kontrakt må være på plass FØR arbeid kan </a:t>
            </a: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påstartes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</p:txBody>
      </p:sp>
      <p:sp>
        <p:nvSpPr>
          <p:cNvPr id="24" name="Freeform 976">
            <a:extLst>
              <a:ext uri="{FF2B5EF4-FFF2-40B4-BE49-F238E27FC236}">
                <a16:creationId xmlns:a16="http://schemas.microsoft.com/office/drawing/2014/main" id="{28233363-8572-41F3-891F-608F45D5D79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86961" y="5013465"/>
            <a:ext cx="720003" cy="720000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256 w 512"/>
              <a:gd name="T11" fmla="*/ 373 h 512"/>
              <a:gd name="T12" fmla="*/ 128 w 512"/>
              <a:gd name="T13" fmla="*/ 373 h 512"/>
              <a:gd name="T14" fmla="*/ 117 w 512"/>
              <a:gd name="T15" fmla="*/ 362 h 512"/>
              <a:gd name="T16" fmla="*/ 128 w 512"/>
              <a:gd name="T17" fmla="*/ 352 h 512"/>
              <a:gd name="T18" fmla="*/ 256 w 512"/>
              <a:gd name="T19" fmla="*/ 352 h 512"/>
              <a:gd name="T20" fmla="*/ 266 w 512"/>
              <a:gd name="T21" fmla="*/ 362 h 512"/>
              <a:gd name="T22" fmla="*/ 256 w 512"/>
              <a:gd name="T23" fmla="*/ 373 h 512"/>
              <a:gd name="T24" fmla="*/ 391 w 512"/>
              <a:gd name="T25" fmla="*/ 370 h 512"/>
              <a:gd name="T26" fmla="*/ 384 w 512"/>
              <a:gd name="T27" fmla="*/ 373 h 512"/>
              <a:gd name="T28" fmla="*/ 376 w 512"/>
              <a:gd name="T29" fmla="*/ 370 h 512"/>
              <a:gd name="T30" fmla="*/ 279 w 512"/>
              <a:gd name="T31" fmla="*/ 272 h 512"/>
              <a:gd name="T32" fmla="*/ 242 w 512"/>
              <a:gd name="T33" fmla="*/ 310 h 512"/>
              <a:gd name="T34" fmla="*/ 242 w 512"/>
              <a:gd name="T35" fmla="*/ 310 h 512"/>
              <a:gd name="T36" fmla="*/ 242 w 512"/>
              <a:gd name="T37" fmla="*/ 325 h 512"/>
              <a:gd name="T38" fmla="*/ 234 w 512"/>
              <a:gd name="T39" fmla="*/ 328 h 512"/>
              <a:gd name="T40" fmla="*/ 227 w 512"/>
              <a:gd name="T41" fmla="*/ 325 h 512"/>
              <a:gd name="T42" fmla="*/ 151 w 512"/>
              <a:gd name="T43" fmla="*/ 250 h 512"/>
              <a:gd name="T44" fmla="*/ 151 w 512"/>
              <a:gd name="T45" fmla="*/ 235 h 512"/>
              <a:gd name="T46" fmla="*/ 166 w 512"/>
              <a:gd name="T47" fmla="*/ 235 h 512"/>
              <a:gd name="T48" fmla="*/ 257 w 512"/>
              <a:gd name="T49" fmla="*/ 144 h 512"/>
              <a:gd name="T50" fmla="*/ 257 w 512"/>
              <a:gd name="T51" fmla="*/ 129 h 512"/>
              <a:gd name="T52" fmla="*/ 272 w 512"/>
              <a:gd name="T53" fmla="*/ 129 h 512"/>
              <a:gd name="T54" fmla="*/ 347 w 512"/>
              <a:gd name="T55" fmla="*/ 204 h 512"/>
              <a:gd name="T56" fmla="*/ 347 w 512"/>
              <a:gd name="T57" fmla="*/ 220 h 512"/>
              <a:gd name="T58" fmla="*/ 340 w 512"/>
              <a:gd name="T59" fmla="*/ 223 h 512"/>
              <a:gd name="T60" fmla="*/ 332 w 512"/>
              <a:gd name="T61" fmla="*/ 220 h 512"/>
              <a:gd name="T62" fmla="*/ 295 w 512"/>
              <a:gd name="T63" fmla="*/ 257 h 512"/>
              <a:gd name="T64" fmla="*/ 295 w 512"/>
              <a:gd name="T65" fmla="*/ 257 h 512"/>
              <a:gd name="T66" fmla="*/ 391 w 512"/>
              <a:gd name="T67" fmla="*/ 355 h 512"/>
              <a:gd name="T68" fmla="*/ 391 w 512"/>
              <a:gd name="T69" fmla="*/ 370 h 512"/>
              <a:gd name="T70" fmla="*/ 317 w 512"/>
              <a:gd name="T71" fmla="*/ 204 h 512"/>
              <a:gd name="T72" fmla="*/ 227 w 512"/>
              <a:gd name="T73" fmla="*/ 295 h 512"/>
              <a:gd name="T74" fmla="*/ 181 w 512"/>
              <a:gd name="T75" fmla="*/ 250 h 512"/>
              <a:gd name="T76" fmla="*/ 272 w 512"/>
              <a:gd name="T77" fmla="*/ 159 h 512"/>
              <a:gd name="T78" fmla="*/ 317 w 512"/>
              <a:gd name="T79" fmla="*/ 20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56" y="373"/>
                </a:moveTo>
                <a:cubicBezTo>
                  <a:pt x="128" y="373"/>
                  <a:pt x="128" y="373"/>
                  <a:pt x="128" y="373"/>
                </a:cubicBezTo>
                <a:cubicBezTo>
                  <a:pt x="122" y="373"/>
                  <a:pt x="117" y="368"/>
                  <a:pt x="117" y="362"/>
                </a:cubicBezTo>
                <a:cubicBezTo>
                  <a:pt x="117" y="356"/>
                  <a:pt x="122" y="352"/>
                  <a:pt x="128" y="352"/>
                </a:cubicBezTo>
                <a:cubicBezTo>
                  <a:pt x="256" y="352"/>
                  <a:pt x="256" y="352"/>
                  <a:pt x="256" y="352"/>
                </a:cubicBezTo>
                <a:cubicBezTo>
                  <a:pt x="262" y="352"/>
                  <a:pt x="266" y="356"/>
                  <a:pt x="266" y="362"/>
                </a:cubicBezTo>
                <a:cubicBezTo>
                  <a:pt x="266" y="368"/>
                  <a:pt x="262" y="373"/>
                  <a:pt x="256" y="373"/>
                </a:cubicBezTo>
                <a:close/>
                <a:moveTo>
                  <a:pt x="391" y="370"/>
                </a:moveTo>
                <a:cubicBezTo>
                  <a:pt x="389" y="372"/>
                  <a:pt x="386" y="373"/>
                  <a:pt x="384" y="373"/>
                </a:cubicBezTo>
                <a:cubicBezTo>
                  <a:pt x="381" y="373"/>
                  <a:pt x="378" y="372"/>
                  <a:pt x="376" y="370"/>
                </a:cubicBezTo>
                <a:cubicBezTo>
                  <a:pt x="279" y="272"/>
                  <a:pt x="279" y="272"/>
                  <a:pt x="279" y="272"/>
                </a:cubicBezTo>
                <a:cubicBezTo>
                  <a:pt x="242" y="310"/>
                  <a:pt x="242" y="310"/>
                  <a:pt x="242" y="310"/>
                </a:cubicBezTo>
                <a:cubicBezTo>
                  <a:pt x="242" y="310"/>
                  <a:pt x="242" y="310"/>
                  <a:pt x="242" y="310"/>
                </a:cubicBezTo>
                <a:cubicBezTo>
                  <a:pt x="246" y="314"/>
                  <a:pt x="246" y="321"/>
                  <a:pt x="242" y="325"/>
                </a:cubicBezTo>
                <a:cubicBezTo>
                  <a:pt x="240" y="327"/>
                  <a:pt x="237" y="328"/>
                  <a:pt x="234" y="328"/>
                </a:cubicBezTo>
                <a:cubicBezTo>
                  <a:pt x="231" y="328"/>
                  <a:pt x="229" y="327"/>
                  <a:pt x="227" y="325"/>
                </a:cubicBezTo>
                <a:cubicBezTo>
                  <a:pt x="151" y="250"/>
                  <a:pt x="151" y="250"/>
                  <a:pt x="151" y="250"/>
                </a:cubicBezTo>
                <a:cubicBezTo>
                  <a:pt x="147" y="246"/>
                  <a:pt x="147" y="239"/>
                  <a:pt x="151" y="235"/>
                </a:cubicBezTo>
                <a:cubicBezTo>
                  <a:pt x="155" y="230"/>
                  <a:pt x="162" y="230"/>
                  <a:pt x="166" y="235"/>
                </a:cubicBezTo>
                <a:cubicBezTo>
                  <a:pt x="257" y="144"/>
                  <a:pt x="257" y="144"/>
                  <a:pt x="257" y="144"/>
                </a:cubicBezTo>
                <a:cubicBezTo>
                  <a:pt x="253" y="140"/>
                  <a:pt x="253" y="133"/>
                  <a:pt x="257" y="129"/>
                </a:cubicBezTo>
                <a:cubicBezTo>
                  <a:pt x="261" y="125"/>
                  <a:pt x="268" y="125"/>
                  <a:pt x="272" y="129"/>
                </a:cubicBezTo>
                <a:cubicBezTo>
                  <a:pt x="347" y="204"/>
                  <a:pt x="347" y="204"/>
                  <a:pt x="347" y="204"/>
                </a:cubicBezTo>
                <a:cubicBezTo>
                  <a:pt x="352" y="209"/>
                  <a:pt x="352" y="215"/>
                  <a:pt x="347" y="220"/>
                </a:cubicBezTo>
                <a:cubicBezTo>
                  <a:pt x="345" y="222"/>
                  <a:pt x="343" y="223"/>
                  <a:pt x="340" y="223"/>
                </a:cubicBezTo>
                <a:cubicBezTo>
                  <a:pt x="337" y="223"/>
                  <a:pt x="334" y="222"/>
                  <a:pt x="332" y="220"/>
                </a:cubicBezTo>
                <a:cubicBezTo>
                  <a:pt x="295" y="257"/>
                  <a:pt x="295" y="257"/>
                  <a:pt x="295" y="257"/>
                </a:cubicBezTo>
                <a:cubicBezTo>
                  <a:pt x="295" y="257"/>
                  <a:pt x="295" y="257"/>
                  <a:pt x="295" y="257"/>
                </a:cubicBezTo>
                <a:cubicBezTo>
                  <a:pt x="391" y="355"/>
                  <a:pt x="391" y="355"/>
                  <a:pt x="391" y="355"/>
                </a:cubicBezTo>
                <a:cubicBezTo>
                  <a:pt x="395" y="359"/>
                  <a:pt x="395" y="366"/>
                  <a:pt x="391" y="370"/>
                </a:cubicBezTo>
                <a:close/>
                <a:moveTo>
                  <a:pt x="317" y="204"/>
                </a:moveTo>
                <a:cubicBezTo>
                  <a:pt x="227" y="295"/>
                  <a:pt x="227" y="295"/>
                  <a:pt x="227" y="295"/>
                </a:cubicBezTo>
                <a:cubicBezTo>
                  <a:pt x="181" y="250"/>
                  <a:pt x="181" y="250"/>
                  <a:pt x="181" y="250"/>
                </a:cubicBezTo>
                <a:cubicBezTo>
                  <a:pt x="272" y="159"/>
                  <a:pt x="272" y="159"/>
                  <a:pt x="272" y="159"/>
                </a:cubicBezTo>
                <a:lnTo>
                  <a:pt x="317" y="20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446" tIns="60723" rIns="121446" bIns="6072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lassholder for bilde 5" descr="Innkjøpsforespørsel i DFØ-appen | DFØ">
            <a:extLst>
              <a:ext uri="{FF2B5EF4-FFF2-40B4-BE49-F238E27FC236}">
                <a16:creationId xmlns:a16="http://schemas.microsoft.com/office/drawing/2014/main" id="{5FA8AC0C-E7BD-7F47-0662-91C1526D7E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79" t="4756" r="2813" b="2461"/>
          <a:stretch/>
        </p:blipFill>
        <p:spPr>
          <a:xfrm rot="568802">
            <a:off x="9773261" y="2385076"/>
            <a:ext cx="1979161" cy="40836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8EF70D-48E1-4191-8AB0-2D42BD3AE333}"/>
              </a:ext>
            </a:extLst>
          </p:cNvPr>
          <p:cNvSpPr txBox="1"/>
          <p:nvPr/>
        </p:nvSpPr>
        <p:spPr>
          <a:xfrm>
            <a:off x="609599" y="1234792"/>
            <a:ext cx="953117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Grad av endringer vil variere ut i fra hvilke roller den enkelte er tildelt, men for de alle fleste vil endringene være knyttet til to forhold: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Ansattforholdet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(felles for alle på NTNU) – Som ansatt på NTNU skal nå reiseregninger, ferie, permisjoner osv. håndteres gjennom SAP Selvbetjeningsløsning istedenfor HR-portalen</a:t>
            </a:r>
            <a:b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 </a:t>
            </a:r>
            <a:r>
              <a:rPr kumimoji="0" lang="nb-NO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kostnadsgodkjenner</a:t>
            </a: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og/eller </a:t>
            </a:r>
            <a:r>
              <a:rPr kumimoji="0" lang="nb-NO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personalgodkjenner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Vil få oppgaver til godkjenning i SAP og Unit4 ERP*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E7E221-CF7A-41EB-A1C4-8893D7A7B27D}"/>
              </a:ext>
            </a:extLst>
          </p:cNvPr>
          <p:cNvSpPr txBox="1"/>
          <p:nvPr/>
        </p:nvSpPr>
        <p:spPr>
          <a:xfrm>
            <a:off x="609598" y="3399527"/>
            <a:ext cx="84217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146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Oppgavene vil i stor grad være de samme som i dag, men i en ny løsning. Noen forhold å være oppmerksom på:</a:t>
            </a:r>
          </a:p>
        </p:txBody>
      </p:sp>
    </p:spTree>
    <p:extLst>
      <p:ext uri="{BB962C8B-B14F-4D97-AF65-F5344CB8AC3E}">
        <p14:creationId xmlns:p14="http://schemas.microsoft.com/office/powerpoint/2010/main" val="550681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>
            <a:extLst>
              <a:ext uri="{FF2B5EF4-FFF2-40B4-BE49-F238E27FC236}">
                <a16:creationId xmlns:a16="http://schemas.microsoft.com/office/drawing/2014/main" id="{8C05F031-CF03-4B42-8BCC-CBB9F965810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29" name="Object 28" hidden="1">
                        <a:extLst>
                          <a:ext uri="{FF2B5EF4-FFF2-40B4-BE49-F238E27FC236}">
                            <a16:creationId xmlns:a16="http://schemas.microsoft.com/office/drawing/2014/main" id="{8C05F031-CF03-4B42-8BCC-CBB9F96581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20D7447-F682-2F4F-3DD7-89CE8800F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6"/>
            <a:ext cx="11224996" cy="586957"/>
          </a:xfrm>
        </p:spPr>
        <p:txBody>
          <a:bodyPr vert="horz"/>
          <a:lstStyle/>
          <a:p>
            <a:r>
              <a:rPr lang="nb-NO" sz="3200"/>
              <a:t>Noen viktige datoer for meg som leder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F7DCAE-40DE-4753-8F23-A0E18A448AC9}"/>
              </a:ext>
            </a:extLst>
          </p:cNvPr>
          <p:cNvGrpSpPr>
            <a:grpSpLocks/>
          </p:cNvGrpSpPr>
          <p:nvPr/>
        </p:nvGrpSpPr>
        <p:grpSpPr>
          <a:xfrm>
            <a:off x="527170" y="1506539"/>
            <a:ext cx="11137663" cy="4711432"/>
            <a:chOff x="1889760" y="1862138"/>
            <a:chExt cx="8416290" cy="4711431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727BBDD-3003-4A4B-BEC4-02841077F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60" y="4270934"/>
              <a:ext cx="1389888" cy="522288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</p:spPr>
          <p:txBody>
            <a:bodyPr lIns="91440" tIns="91440" rIns="91440" bIns="91440" anchor="ctr"/>
            <a:lstStyle/>
            <a:p>
              <a:pPr marL="0" marR="0" lvl="0" indent="0" algn="ctr" defTabSz="86516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itchFamily="50" charset="-128"/>
                  <a:cs typeface="+mn-cs"/>
                </a:rPr>
                <a:t>28. November</a:t>
              </a: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062D72A-5691-4DF2-84F7-55803DC77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5408" y="3668735"/>
              <a:ext cx="1389888" cy="522288"/>
            </a:xfrm>
            <a:prstGeom prst="rect">
              <a:avLst/>
            </a:prstGeom>
            <a:solidFill>
              <a:schemeClr val="accent2"/>
            </a:solidFill>
            <a:ln w="12700" algn="ctr">
              <a:noFill/>
              <a:miter lim="800000"/>
              <a:headEnd/>
              <a:tailEnd/>
            </a:ln>
          </p:spPr>
          <p:txBody>
            <a:bodyPr lIns="91440" tIns="91440" rIns="91440" bIns="91440" anchor="ctr"/>
            <a:lstStyle/>
            <a:p>
              <a:pPr marL="0" marR="0" lvl="0" indent="0" algn="ctr" defTabSz="86516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itchFamily="50" charset="-128"/>
                  <a:cs typeface="+mn-cs"/>
                </a:rPr>
                <a:t>5. Desember</a:t>
              </a: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BF0B173E-E4AE-415E-9016-A11E39420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1056" y="3066536"/>
              <a:ext cx="1389888" cy="522288"/>
            </a:xfrm>
            <a:prstGeom prst="rect">
              <a:avLst/>
            </a:prstGeom>
            <a:solidFill>
              <a:schemeClr val="accent5"/>
            </a:solidFill>
            <a:ln w="12700" algn="ctr">
              <a:noFill/>
              <a:miter lim="800000"/>
              <a:headEnd/>
              <a:tailEnd/>
            </a:ln>
          </p:spPr>
          <p:txBody>
            <a:bodyPr lIns="91440" tIns="91440" rIns="91440" bIns="91440" anchor="ctr"/>
            <a:lstStyle/>
            <a:p>
              <a:pPr marL="0" marR="0" lvl="0" indent="0" algn="ctr" defTabSz="86516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itchFamily="50" charset="-128"/>
                  <a:cs typeface="+mn-cs"/>
                </a:rPr>
                <a:t>15. Desember</a:t>
              </a: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8D67B2FC-E87F-43AD-8216-59AC87EB6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704" y="2464337"/>
              <a:ext cx="1389888" cy="522288"/>
            </a:xfrm>
            <a:prstGeom prst="rect">
              <a:avLst/>
            </a:prstGeom>
            <a:solidFill>
              <a:schemeClr val="accent4"/>
            </a:solidFill>
            <a:ln w="12700" algn="ctr">
              <a:noFill/>
              <a:miter lim="800000"/>
              <a:headEnd/>
              <a:tailEnd/>
            </a:ln>
          </p:spPr>
          <p:txBody>
            <a:bodyPr lIns="91440" tIns="91440" rIns="91440" bIns="91440" anchor="ctr"/>
            <a:lstStyle/>
            <a:p>
              <a:pPr marL="0" marR="0" lvl="0" indent="0" algn="ctr" defTabSz="86516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itchFamily="50" charset="-128"/>
                  <a:cs typeface="+mn-cs"/>
                </a:rPr>
                <a:t>22. Desember</a:t>
              </a: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A6476BAF-0030-4E0F-9FE3-C54EB406F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6162" y="1862138"/>
              <a:ext cx="1389888" cy="522288"/>
            </a:xfrm>
            <a:prstGeom prst="rect">
              <a:avLst/>
            </a:prstGeom>
            <a:solidFill>
              <a:schemeClr val="accent3"/>
            </a:solidFill>
            <a:ln w="12700" algn="ctr">
              <a:noFill/>
              <a:miter lim="800000"/>
              <a:headEnd/>
              <a:tailEnd/>
            </a:ln>
          </p:spPr>
          <p:txBody>
            <a:bodyPr lIns="91440" tIns="91440" rIns="91440" bIns="91440" anchor="ctr"/>
            <a:lstStyle/>
            <a:p>
              <a:pPr marL="0" marR="0" lvl="0" indent="0" algn="ctr" defTabSz="86516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itchFamily="50" charset="-128"/>
                  <a:cs typeface="+mn-cs"/>
                </a:rPr>
                <a:t>27. Desember</a:t>
              </a:r>
            </a:p>
          </p:txBody>
        </p:sp>
        <p:cxnSp>
          <p:nvCxnSpPr>
            <p:cNvPr id="10" name="AutoShape 8">
              <a:extLst>
                <a:ext uri="{FF2B5EF4-FFF2-40B4-BE49-F238E27FC236}">
                  <a16:creationId xmlns:a16="http://schemas.microsoft.com/office/drawing/2014/main" id="{02592D3E-E1A7-4EFF-A609-C4B97DCA232C}"/>
                </a:ext>
              </a:extLst>
            </p:cNvPr>
            <p:cNvCxnSpPr>
              <a:cxnSpLocks noChangeShapeType="1"/>
              <a:stCxn id="5" idx="0"/>
              <a:endCxn id="6" idx="1"/>
            </p:cNvCxnSpPr>
            <p:nvPr/>
          </p:nvCxnSpPr>
          <p:spPr bwMode="auto">
            <a:xfrm rot="5400000" flipH="1" flipV="1">
              <a:off x="2944530" y="3570055"/>
              <a:ext cx="341055" cy="1060704"/>
            </a:xfrm>
            <a:prstGeom prst="bentConnector2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1" name="AutoShape 9">
              <a:extLst>
                <a:ext uri="{FF2B5EF4-FFF2-40B4-BE49-F238E27FC236}">
                  <a16:creationId xmlns:a16="http://schemas.microsoft.com/office/drawing/2014/main" id="{D9D91BF4-73CA-40DA-9F98-8B1F94E22884}"/>
                </a:ext>
              </a:extLst>
            </p:cNvPr>
            <p:cNvCxnSpPr>
              <a:cxnSpLocks noChangeShapeType="1"/>
              <a:stCxn id="6" idx="0"/>
              <a:endCxn id="7" idx="1"/>
            </p:cNvCxnSpPr>
            <p:nvPr/>
          </p:nvCxnSpPr>
          <p:spPr bwMode="auto">
            <a:xfrm rot="5400000" flipH="1" flipV="1">
              <a:off x="4700178" y="2967856"/>
              <a:ext cx="341055" cy="1060704"/>
            </a:xfrm>
            <a:prstGeom prst="bentConnector2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2" name="AutoShape 10">
              <a:extLst>
                <a:ext uri="{FF2B5EF4-FFF2-40B4-BE49-F238E27FC236}">
                  <a16:creationId xmlns:a16="http://schemas.microsoft.com/office/drawing/2014/main" id="{2AD22E05-E5FF-4D5B-A405-8CE80D3F96DF}"/>
                </a:ext>
              </a:extLst>
            </p:cNvPr>
            <p:cNvCxnSpPr>
              <a:cxnSpLocks noChangeShapeType="1"/>
              <a:stCxn id="7" idx="0"/>
              <a:endCxn id="8" idx="1"/>
            </p:cNvCxnSpPr>
            <p:nvPr/>
          </p:nvCxnSpPr>
          <p:spPr bwMode="auto">
            <a:xfrm rot="5400000" flipH="1" flipV="1">
              <a:off x="6455826" y="2365657"/>
              <a:ext cx="341055" cy="1060704"/>
            </a:xfrm>
            <a:prstGeom prst="bentConnector2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3" name="AutoShape 11">
              <a:extLst>
                <a:ext uri="{FF2B5EF4-FFF2-40B4-BE49-F238E27FC236}">
                  <a16:creationId xmlns:a16="http://schemas.microsoft.com/office/drawing/2014/main" id="{F4950695-FE04-4BD2-835C-AD63AB87592F}"/>
                </a:ext>
              </a:extLst>
            </p:cNvPr>
            <p:cNvCxnSpPr>
              <a:cxnSpLocks noChangeShapeType="1"/>
              <a:stCxn id="8" idx="0"/>
              <a:endCxn id="9" idx="1"/>
            </p:cNvCxnSpPr>
            <p:nvPr/>
          </p:nvCxnSpPr>
          <p:spPr bwMode="auto">
            <a:xfrm rot="5400000" flipH="1" flipV="1">
              <a:off x="8213379" y="1761553"/>
              <a:ext cx="341055" cy="1064514"/>
            </a:xfrm>
            <a:prstGeom prst="bentConnector2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8CB723-0B3A-44C0-9283-60A137B4109D}"/>
                </a:ext>
              </a:extLst>
            </p:cNvPr>
            <p:cNvSpPr txBox="1"/>
            <p:nvPr/>
          </p:nvSpPr>
          <p:spPr>
            <a:xfrm>
              <a:off x="1889760" y="4819243"/>
              <a:ext cx="1389888" cy="1754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 beskjed om ansatte som slutter i løpet av 2022</a:t>
              </a: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  <a:p>
              <a:pPr marL="114297" marR="0" lvl="1" indent="-114297" algn="l" defTabSz="91437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Til Tjenestesenteret for lønn og HR, via NTNU Hjelp</a:t>
              </a:r>
            </a:p>
            <a:p>
              <a:pPr marL="114297" marR="0" lvl="1" indent="-114297" algn="l" defTabSz="91437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Dette er viktig på grunn av sluttoppgjøret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C0D3D2-12AD-4CE9-8320-0C9A6F46DF2C}"/>
                </a:ext>
              </a:extLst>
            </p:cNvPr>
            <p:cNvSpPr txBox="1"/>
            <p:nvPr/>
          </p:nvSpPr>
          <p:spPr>
            <a:xfrm>
              <a:off x="5401056" y="3617087"/>
              <a:ext cx="1389888" cy="1631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Tre ulike frister: </a:t>
              </a:r>
            </a:p>
            <a:p>
              <a:pPr marL="114297" marR="0" lvl="1" indent="-114297" algn="l" defTabSz="91437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/>
              </a:pP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Godkjenne reiseregninger o.l. </a:t>
              </a: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som skal utbetales i 2022</a:t>
              </a:r>
            </a:p>
            <a:p>
              <a:pPr marL="114297" marR="0" lvl="1" indent="-114297" algn="l" defTabSz="91437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/>
              </a:pP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Rydde i ferie- og fleksitid</a:t>
              </a:r>
            </a:p>
            <a:p>
              <a:pPr marL="114297" marR="0" lvl="1" indent="-114297" algn="l" defTabSz="91437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/>
              </a:pP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Godkjenningsfrist for bestillinger i </a:t>
              </a:r>
              <a:r>
                <a:rPr kumimoji="0" lang="nb-NO" sz="13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Basware</a:t>
              </a:r>
              <a:endParaRPr kumimoji="0" lang="nb-NO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CCA5CE-A133-4E2E-99CA-CBDA8D5EC2DB}"/>
                </a:ext>
              </a:extLst>
            </p:cNvPr>
            <p:cNvSpPr txBox="1"/>
            <p:nvPr/>
          </p:nvSpPr>
          <p:spPr>
            <a:xfrm>
              <a:off x="3645408" y="4218166"/>
              <a:ext cx="1389888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Godkjenne timelister, overtid o.l. </a:t>
              </a: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som har betydning for </a:t>
              </a:r>
              <a:r>
                <a:rPr kumimoji="0" lang="nb-NO" sz="13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hovedlønnen</a:t>
              </a: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 desember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37C0CA-10FF-43E8-B44A-996701F28DD7}"/>
                </a:ext>
              </a:extLst>
            </p:cNvPr>
            <p:cNvSpPr txBox="1"/>
            <p:nvPr/>
          </p:nvSpPr>
          <p:spPr>
            <a:xfrm>
              <a:off x="7156704" y="3016009"/>
              <a:ext cx="1389888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Siste frist for </a:t>
              </a: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godkjenning av utenlandske fakturaer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144A9A-E3EB-4669-B0BC-D79B3735A6CC}"/>
                </a:ext>
              </a:extLst>
            </p:cNvPr>
            <p:cNvSpPr txBox="1"/>
            <p:nvPr/>
          </p:nvSpPr>
          <p:spPr>
            <a:xfrm>
              <a:off x="8912352" y="2414931"/>
              <a:ext cx="1389888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Siste frist for </a:t>
              </a: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godkjenning av fakturaer i </a:t>
              </a:r>
              <a:r>
                <a:rPr kumimoji="0" lang="nb-NO" sz="13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Basware</a:t>
              </a:r>
              <a:r>
                <a:rPr kumimoji="0" lang="nb-NO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IP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EA24ADB-56F2-4894-B131-92EEB80553DE}"/>
              </a:ext>
            </a:extLst>
          </p:cNvPr>
          <p:cNvSpPr txBox="1"/>
          <p:nvPr/>
        </p:nvSpPr>
        <p:spPr>
          <a:xfrm>
            <a:off x="273758" y="1283985"/>
            <a:ext cx="6303753" cy="136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Så snart du kan: 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Hold Tjenestesenteret for lønn og HR oppdatert om endringer som kommer i ansettelsesforhold fremover (via NTNU Hjelp)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Godkjenn fravær, søknad om sykepenger og lignende kontinuerlig</a:t>
            </a:r>
          </a:p>
        </p:txBody>
      </p:sp>
    </p:spTree>
    <p:extLst>
      <p:ext uri="{BB962C8B-B14F-4D97-AF65-F5344CB8AC3E}">
        <p14:creationId xmlns:p14="http://schemas.microsoft.com/office/powerpoint/2010/main" val="2393256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FB2A83D-E3C3-4870-8303-BD37FF3CBE1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FB2A83D-E3C3-4870-8303-BD37FF3CBE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6D9379B-7E23-4514-AFCA-8A49B7369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287877"/>
            <a:ext cx="11224996" cy="648512"/>
          </a:xfrm>
        </p:spPr>
        <p:txBody>
          <a:bodyPr vert="horz"/>
          <a:lstStyle/>
          <a:p>
            <a:r>
              <a:rPr lang="nb-NO" sz="3600"/>
              <a:t>Struktur for brukerstøtte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6A5F84-E3E1-4890-BCB4-8383871300D7}"/>
              </a:ext>
            </a:extLst>
          </p:cNvPr>
          <p:cNvSpPr txBox="1"/>
          <p:nvPr/>
        </p:nvSpPr>
        <p:spPr>
          <a:xfrm>
            <a:off x="1920161" y="1741422"/>
            <a:ext cx="20002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>
                <a:solidFill>
                  <a:schemeClr val="tx2"/>
                </a:solidFill>
              </a:rPr>
              <a:t>Innsida - BOTT Innføring</a:t>
            </a:r>
          </a:p>
          <a:p>
            <a:pPr marL="171446" indent="-171446">
              <a:buFontTx/>
              <a:buChar char="-"/>
            </a:pPr>
            <a:r>
              <a:rPr lang="nb-NO" sz="1100"/>
              <a:t>Informasjon om roller, prosjekter  og Q&amp;A</a:t>
            </a:r>
          </a:p>
          <a:p>
            <a:pPr marL="171446" indent="-171446">
              <a:buFontTx/>
              <a:buChar char="-"/>
            </a:pPr>
            <a:r>
              <a:rPr lang="nb-NO" sz="1100"/>
              <a:t>Informasjon om opplæring</a:t>
            </a:r>
          </a:p>
          <a:p>
            <a:r>
              <a:rPr lang="nb-NO" sz="110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2B3E8-2959-4B58-9A44-756FD8D8CD41}"/>
              </a:ext>
            </a:extLst>
          </p:cNvPr>
          <p:cNvSpPr txBox="1"/>
          <p:nvPr/>
        </p:nvSpPr>
        <p:spPr>
          <a:xfrm>
            <a:off x="1856098" y="4202936"/>
            <a:ext cx="2173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>
                <a:solidFill>
                  <a:schemeClr val="tx2"/>
                </a:solidFill>
              </a:rPr>
              <a:t>BOTT-samarbeidet.no</a:t>
            </a:r>
          </a:p>
          <a:p>
            <a:pPr marL="171446" indent="-171446">
              <a:buFontTx/>
              <a:buChar char="-"/>
            </a:pPr>
            <a:r>
              <a:rPr lang="nb-NO" sz="1100"/>
              <a:t>Rutiner, brukerveiledning, systemvideoer</a:t>
            </a:r>
          </a:p>
          <a:p>
            <a:endParaRPr lang="nb-NO" sz="11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D6F2E9-63E4-4F22-B4A2-20AD0E0D4014}"/>
              </a:ext>
            </a:extLst>
          </p:cNvPr>
          <p:cNvSpPr txBox="1"/>
          <p:nvPr/>
        </p:nvSpPr>
        <p:spPr>
          <a:xfrm>
            <a:off x="5141020" y="2544244"/>
            <a:ext cx="1475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err="1"/>
              <a:t>Teamsrom</a:t>
            </a:r>
            <a:r>
              <a:rPr lang="nb-NO" sz="1100"/>
              <a:t> betjent av fagressurser*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419998-FAC0-457C-9B8D-060B29CCB6A7}"/>
              </a:ext>
            </a:extLst>
          </p:cNvPr>
          <p:cNvSpPr txBox="1"/>
          <p:nvPr/>
        </p:nvSpPr>
        <p:spPr>
          <a:xfrm>
            <a:off x="7345725" y="2508022"/>
            <a:ext cx="26394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Prosessrådgivernettverk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nb-NO" sz="1100"/>
              <a:t>Prosessansvarlige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nb-NO" sz="1100"/>
              <a:t>NTNU nettverk av prosessrådgivere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085821-C28B-405F-BE94-CB8AAA62FAD6}"/>
              </a:ext>
            </a:extLst>
          </p:cNvPr>
          <p:cNvSpPr/>
          <p:nvPr/>
        </p:nvSpPr>
        <p:spPr>
          <a:xfrm>
            <a:off x="560089" y="1260684"/>
            <a:ext cx="3405545" cy="4983517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C0E359-2A9D-4148-BFCB-3E0551BE2D91}"/>
              </a:ext>
            </a:extLst>
          </p:cNvPr>
          <p:cNvSpPr txBox="1"/>
          <p:nvPr/>
        </p:nvSpPr>
        <p:spPr>
          <a:xfrm>
            <a:off x="1863011" y="5161569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>
                <a:solidFill>
                  <a:schemeClr val="tx2"/>
                </a:solidFill>
              </a:rPr>
              <a:t>TEAMS – innføringsprosjekt / lokalt</a:t>
            </a:r>
          </a:p>
          <a:p>
            <a:pPr marL="171446" indent="-171446">
              <a:buFontTx/>
              <a:buChar char="-"/>
            </a:pPr>
            <a:r>
              <a:rPr lang="nb-NO" sz="1100"/>
              <a:t>Rutiner, brukerveiledning, systemvideoer</a:t>
            </a:r>
          </a:p>
          <a:p>
            <a:endParaRPr lang="nb-NO" sz="110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1525B44-5F0D-46E5-A10E-A4BF0524D1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307" t="17729" r="11654" b="16361"/>
          <a:stretch/>
        </p:blipFill>
        <p:spPr>
          <a:xfrm>
            <a:off x="820965" y="5040616"/>
            <a:ext cx="864209" cy="8018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195A43-26E2-4AD0-A59A-9DAC7CC9C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98" y="4214098"/>
            <a:ext cx="1098951" cy="569489"/>
          </a:xfrm>
          <a:prstGeom prst="rect">
            <a:avLst/>
          </a:prstGeom>
        </p:spPr>
      </p:pic>
      <p:pic>
        <p:nvPicPr>
          <p:cNvPr id="37" name="Graphic 36" descr="Laptop outline">
            <a:extLst>
              <a:ext uri="{FF2B5EF4-FFF2-40B4-BE49-F238E27FC236}">
                <a16:creationId xmlns:a16="http://schemas.microsoft.com/office/drawing/2014/main" id="{FEEFBE91-8856-47B6-848D-55CBA3BF88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37208" y="2354364"/>
            <a:ext cx="747133" cy="74713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EF21185-3056-4497-9E19-73312DED08C6}"/>
              </a:ext>
            </a:extLst>
          </p:cNvPr>
          <p:cNvSpPr txBox="1"/>
          <p:nvPr/>
        </p:nvSpPr>
        <p:spPr>
          <a:xfrm>
            <a:off x="1240141" y="1125580"/>
            <a:ext cx="22923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chemeClr val="tx2"/>
                </a:solidFill>
              </a:rPr>
              <a:t>0. Linje - Selvbetjening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617FBB-8087-4F67-86B4-F8E6C9D7D663}"/>
              </a:ext>
            </a:extLst>
          </p:cNvPr>
          <p:cNvSpPr/>
          <p:nvPr/>
        </p:nvSpPr>
        <p:spPr>
          <a:xfrm>
            <a:off x="4272298" y="4126527"/>
            <a:ext cx="7354545" cy="871815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2DC64C-37AB-410F-81DF-825F2A959961}"/>
              </a:ext>
            </a:extLst>
          </p:cNvPr>
          <p:cNvSpPr txBox="1"/>
          <p:nvPr/>
        </p:nvSpPr>
        <p:spPr>
          <a:xfrm>
            <a:off x="4314259" y="4460524"/>
            <a:ext cx="1820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Økonomiavdelingen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A01A10-A22B-45DD-82A0-CE2E71B26B2A}"/>
              </a:ext>
            </a:extLst>
          </p:cNvPr>
          <p:cNvSpPr txBox="1"/>
          <p:nvPr/>
        </p:nvSpPr>
        <p:spPr>
          <a:xfrm>
            <a:off x="6772419" y="3989192"/>
            <a:ext cx="23328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chemeClr val="tx2"/>
                </a:solidFill>
              </a:rPr>
              <a:t>3.Linje – Sentral fagstøtte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CA178F-6FD7-44AE-AF2A-37CA32973772}"/>
              </a:ext>
            </a:extLst>
          </p:cNvPr>
          <p:cNvSpPr txBox="1"/>
          <p:nvPr/>
        </p:nvSpPr>
        <p:spPr>
          <a:xfrm>
            <a:off x="9610453" y="4386853"/>
            <a:ext cx="182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Tjenestesenteret (HR og Lønn) 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1CF3A4CA-F053-4066-A177-270FE1E61C01}"/>
              </a:ext>
            </a:extLst>
          </p:cNvPr>
          <p:cNvSpPr/>
          <p:nvPr/>
        </p:nvSpPr>
        <p:spPr>
          <a:xfrm rot="5400000">
            <a:off x="9648279" y="3735110"/>
            <a:ext cx="304439" cy="3693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B79347DC-8C6E-40E3-8A1F-5C44098FD39B}"/>
              </a:ext>
            </a:extLst>
          </p:cNvPr>
          <p:cNvSpPr/>
          <p:nvPr/>
        </p:nvSpPr>
        <p:spPr>
          <a:xfrm rot="5400000">
            <a:off x="5786851" y="3741611"/>
            <a:ext cx="304439" cy="3693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15E60EA-494E-45BA-A37F-BD7FCEF230CE}"/>
              </a:ext>
            </a:extLst>
          </p:cNvPr>
          <p:cNvSpPr/>
          <p:nvPr/>
        </p:nvSpPr>
        <p:spPr>
          <a:xfrm>
            <a:off x="4272298" y="2350286"/>
            <a:ext cx="7377311" cy="1413823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2D0D31-0CEC-46E0-B827-85BC68A58FFE}"/>
              </a:ext>
            </a:extLst>
          </p:cNvPr>
          <p:cNvSpPr txBox="1"/>
          <p:nvPr/>
        </p:nvSpPr>
        <p:spPr>
          <a:xfrm>
            <a:off x="6751361" y="2215473"/>
            <a:ext cx="24305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chemeClr val="tx2"/>
                </a:solidFill>
              </a:rPr>
              <a:t>2. Linje Sentral brukerstøtte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9796474-0BEB-42C8-9675-803A666C7E42}"/>
              </a:ext>
            </a:extLst>
          </p:cNvPr>
          <p:cNvSpPr/>
          <p:nvPr/>
        </p:nvSpPr>
        <p:spPr>
          <a:xfrm>
            <a:off x="4272298" y="5370178"/>
            <a:ext cx="7377311" cy="871815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9A96D3-CB14-41C5-A595-6315E8678EA2}"/>
              </a:ext>
            </a:extLst>
          </p:cNvPr>
          <p:cNvSpPr txBox="1"/>
          <p:nvPr/>
        </p:nvSpPr>
        <p:spPr>
          <a:xfrm>
            <a:off x="6698965" y="5202079"/>
            <a:ext cx="27864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chemeClr val="tx2"/>
                </a:solidFill>
              </a:rPr>
              <a:t>4.Linje – Eskalering fra NTNU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EEB38D2-12A0-42A9-9EE4-6AFBAB0A5076}"/>
              </a:ext>
            </a:extLst>
          </p:cNvPr>
          <p:cNvSpPr txBox="1"/>
          <p:nvPr/>
        </p:nvSpPr>
        <p:spPr>
          <a:xfrm>
            <a:off x="4773733" y="5707673"/>
            <a:ext cx="338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BOTT Forvaltning: Nasjonale forbedringsteam</a:t>
            </a:r>
          </a:p>
        </p:txBody>
      </p:sp>
      <p:pic>
        <p:nvPicPr>
          <p:cNvPr id="6158" name="Picture 14" descr="Direktoratet for forvaltning og økonomistyring (DFØ), profil og ledige  stillinger | FINN jobb">
            <a:extLst>
              <a:ext uri="{FF2B5EF4-FFF2-40B4-BE49-F238E27FC236}">
                <a16:creationId xmlns:a16="http://schemas.microsoft.com/office/drawing/2014/main" id="{21E1B462-EEA5-44C1-9839-C190BD3AA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374" y="5621772"/>
            <a:ext cx="1406111" cy="38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E3FBF8F-96E1-4C7F-A454-E1B68F0426A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05" t="13490"/>
          <a:stretch/>
        </p:blipFill>
        <p:spPr>
          <a:xfrm>
            <a:off x="9862521" y="2486801"/>
            <a:ext cx="1746207" cy="107397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40A80C7-03D8-4237-87EA-041E943A20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122" y="1721226"/>
            <a:ext cx="1260959" cy="767769"/>
          </a:xfrm>
          <a:prstGeom prst="rect">
            <a:avLst/>
          </a:prstGeom>
        </p:spPr>
      </p:pic>
      <p:sp>
        <p:nvSpPr>
          <p:cNvPr id="60" name="Arrow: Right 59">
            <a:extLst>
              <a:ext uri="{FF2B5EF4-FFF2-40B4-BE49-F238E27FC236}">
                <a16:creationId xmlns:a16="http://schemas.microsoft.com/office/drawing/2014/main" id="{6986C6D6-60C5-4DDC-B976-DE76A6975B14}"/>
              </a:ext>
            </a:extLst>
          </p:cNvPr>
          <p:cNvSpPr/>
          <p:nvPr/>
        </p:nvSpPr>
        <p:spPr>
          <a:xfrm rot="5400000">
            <a:off x="9673802" y="4959991"/>
            <a:ext cx="304439" cy="3693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1CC270C3-F27F-4F17-AD83-25A8795F710B}"/>
              </a:ext>
            </a:extLst>
          </p:cNvPr>
          <p:cNvSpPr/>
          <p:nvPr/>
        </p:nvSpPr>
        <p:spPr>
          <a:xfrm rot="5400000">
            <a:off x="5784134" y="4977135"/>
            <a:ext cx="304439" cy="3693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pic>
        <p:nvPicPr>
          <p:cNvPr id="6144" name="Graphic 6143" descr="Group of women with solid fill">
            <a:extLst>
              <a:ext uri="{FF2B5EF4-FFF2-40B4-BE49-F238E27FC236}">
                <a16:creationId xmlns:a16="http://schemas.microsoft.com/office/drawing/2014/main" id="{487189A5-35B1-4EE2-8CA1-7E68D5357D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16678" y="2502825"/>
            <a:ext cx="564943" cy="56494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0641F411-40F1-4B32-B02D-B4D7A4E6F935}"/>
              </a:ext>
            </a:extLst>
          </p:cNvPr>
          <p:cNvSpPr txBox="1"/>
          <p:nvPr/>
        </p:nvSpPr>
        <p:spPr>
          <a:xfrm>
            <a:off x="1957102" y="2873201"/>
            <a:ext cx="2000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>
                <a:solidFill>
                  <a:schemeClr val="tx2"/>
                </a:solidFill>
              </a:rPr>
              <a:t>DFØ – Kundesider: Selvbetjeningsportal og Unit4 ERP</a:t>
            </a:r>
          </a:p>
          <a:p>
            <a:pPr marL="171446" indent="-171446">
              <a:buFontTx/>
              <a:buChar char="-"/>
            </a:pPr>
            <a:r>
              <a:rPr lang="nb-NO" sz="1100"/>
              <a:t>Hjelp og veiledninger til hvordan du bruker systemene</a:t>
            </a:r>
          </a:p>
        </p:txBody>
      </p:sp>
      <p:sp>
        <p:nvSpPr>
          <p:cNvPr id="6147" name="TextBox 6146">
            <a:extLst>
              <a:ext uri="{FF2B5EF4-FFF2-40B4-BE49-F238E27FC236}">
                <a16:creationId xmlns:a16="http://schemas.microsoft.com/office/drawing/2014/main" id="{E1AEF4DB-D005-45E2-A1DC-A75BA0EC8EE9}"/>
              </a:ext>
            </a:extLst>
          </p:cNvPr>
          <p:cNvSpPr txBox="1"/>
          <p:nvPr/>
        </p:nvSpPr>
        <p:spPr>
          <a:xfrm>
            <a:off x="5183518" y="3145355"/>
            <a:ext cx="2092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Betjent e-post og/eller telefon**</a:t>
            </a:r>
          </a:p>
        </p:txBody>
      </p:sp>
      <p:sp>
        <p:nvSpPr>
          <p:cNvPr id="6148" name="TextBox 6147">
            <a:extLst>
              <a:ext uri="{FF2B5EF4-FFF2-40B4-BE49-F238E27FC236}">
                <a16:creationId xmlns:a16="http://schemas.microsoft.com/office/drawing/2014/main" id="{5E7C7C3E-B677-4336-B396-072DE656B517}"/>
              </a:ext>
            </a:extLst>
          </p:cNvPr>
          <p:cNvSpPr txBox="1"/>
          <p:nvPr/>
        </p:nvSpPr>
        <p:spPr>
          <a:xfrm>
            <a:off x="4176917" y="6341905"/>
            <a:ext cx="3221369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1" i="1"/>
              <a:t>*PT: Gjelder for </a:t>
            </a:r>
            <a:r>
              <a:rPr lang="nb-NO" sz="1051" i="1" err="1"/>
              <a:t>btb</a:t>
            </a:r>
            <a:r>
              <a:rPr lang="nb-NO" sz="1051" i="1"/>
              <a:t> og prosjektøkonomi</a:t>
            </a:r>
          </a:p>
          <a:p>
            <a:r>
              <a:rPr lang="nb-NO" sz="1051" i="1"/>
              <a:t>**Pt: Kun for spørsmål til tjenestesenteret og IT </a:t>
            </a:r>
          </a:p>
        </p:txBody>
      </p:sp>
      <p:pic>
        <p:nvPicPr>
          <p:cNvPr id="6150" name="Graphic 6149" descr="Envelope with solid fill">
            <a:extLst>
              <a:ext uri="{FF2B5EF4-FFF2-40B4-BE49-F238E27FC236}">
                <a16:creationId xmlns:a16="http://schemas.microsoft.com/office/drawing/2014/main" id="{D77FE7F9-75AC-4E98-971B-1C9D29CEAD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47122" y="3038799"/>
            <a:ext cx="730692" cy="73069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7F0A348-DA59-45EC-B82D-D98384B69BF9}"/>
              </a:ext>
            </a:extLst>
          </p:cNvPr>
          <p:cNvSpPr txBox="1"/>
          <p:nvPr/>
        </p:nvSpPr>
        <p:spPr>
          <a:xfrm>
            <a:off x="6014345" y="4460523"/>
            <a:ext cx="1604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IT (tilgangsstyring)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3FC5A9-6D90-422D-961B-8A5D66D1A18D}"/>
              </a:ext>
            </a:extLst>
          </p:cNvPr>
          <p:cNvSpPr txBox="1"/>
          <p:nvPr/>
        </p:nvSpPr>
        <p:spPr>
          <a:xfrm>
            <a:off x="7802263" y="4368190"/>
            <a:ext cx="160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Virksomhetsstyring (BEVISST, PBO)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CDB4AF7-658C-47BA-AE60-7BF86FB7F3C8}"/>
              </a:ext>
            </a:extLst>
          </p:cNvPr>
          <p:cNvSpPr/>
          <p:nvPr/>
        </p:nvSpPr>
        <p:spPr>
          <a:xfrm>
            <a:off x="4272298" y="1260685"/>
            <a:ext cx="7377311" cy="741321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BA27DA4-630F-443C-9424-F8B73C511025}"/>
              </a:ext>
            </a:extLst>
          </p:cNvPr>
          <p:cNvSpPr txBox="1"/>
          <p:nvPr/>
        </p:nvSpPr>
        <p:spPr>
          <a:xfrm>
            <a:off x="6378239" y="1129060"/>
            <a:ext cx="31654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chemeClr val="tx2"/>
                </a:solidFill>
              </a:rPr>
              <a:t>1. Linje – Lokal brukerstøtte (nivå 2/3)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7A5291-0107-4380-A888-12E38BFA11E9}"/>
              </a:ext>
            </a:extLst>
          </p:cNvPr>
          <p:cNvSpPr txBox="1"/>
          <p:nvPr/>
        </p:nvSpPr>
        <p:spPr>
          <a:xfrm>
            <a:off x="4982839" y="1544982"/>
            <a:ext cx="1475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Faggruppenettverk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4609D71-DC96-43B4-9076-C388D6D879B5}"/>
              </a:ext>
            </a:extLst>
          </p:cNvPr>
          <p:cNvSpPr txBox="1"/>
          <p:nvPr/>
        </p:nvSpPr>
        <p:spPr>
          <a:xfrm>
            <a:off x="9699997" y="1464512"/>
            <a:ext cx="1783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err="1"/>
              <a:t>Teamskanal</a:t>
            </a:r>
            <a:r>
              <a:rPr lang="nb-NO" sz="1100"/>
              <a:t> for samarbeid og avklaringer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F49407-3C4B-47F9-BBF0-295126E007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5063" y="2870901"/>
            <a:ext cx="1204267" cy="76776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5784ADC-71A3-46D8-8DF2-AD99B18A4241}"/>
              </a:ext>
            </a:extLst>
          </p:cNvPr>
          <p:cNvSpPr txBox="1"/>
          <p:nvPr/>
        </p:nvSpPr>
        <p:spPr>
          <a:xfrm>
            <a:off x="7169519" y="1523710"/>
            <a:ext cx="18698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Lokale prosessrådgivere </a:t>
            </a:r>
          </a:p>
        </p:txBody>
      </p:sp>
      <p:pic>
        <p:nvPicPr>
          <p:cNvPr id="18" name="Graphic 17" descr="Gender outline">
            <a:extLst>
              <a:ext uri="{FF2B5EF4-FFF2-40B4-BE49-F238E27FC236}">
                <a16:creationId xmlns:a16="http://schemas.microsoft.com/office/drawing/2014/main" id="{A440E5D0-555D-4A02-B7F5-83432D4FC82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21402" y="1442886"/>
            <a:ext cx="448119" cy="44811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A6EFF76-2A2C-4CD1-9E3E-B28051B8F0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307" t="17729" r="11654" b="16361"/>
          <a:stretch/>
        </p:blipFill>
        <p:spPr>
          <a:xfrm>
            <a:off x="9163193" y="1414235"/>
            <a:ext cx="509792" cy="472983"/>
          </a:xfrm>
          <a:prstGeom prst="rect">
            <a:avLst/>
          </a:prstGeom>
        </p:spPr>
      </p:pic>
      <p:pic>
        <p:nvPicPr>
          <p:cNvPr id="23" name="Graphic 22" descr="Group success with solid fill">
            <a:extLst>
              <a:ext uri="{FF2B5EF4-FFF2-40B4-BE49-F238E27FC236}">
                <a16:creationId xmlns:a16="http://schemas.microsoft.com/office/drawing/2014/main" id="{574D466F-9281-4A20-BBEF-9C2AAB177A8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23513" y="1348160"/>
            <a:ext cx="608417" cy="608417"/>
          </a:xfrm>
          <a:prstGeom prst="rect">
            <a:avLst/>
          </a:prstGeom>
        </p:spPr>
      </p:pic>
      <p:sp>
        <p:nvSpPr>
          <p:cNvPr id="63" name="Arrow: Right 62">
            <a:extLst>
              <a:ext uri="{FF2B5EF4-FFF2-40B4-BE49-F238E27FC236}">
                <a16:creationId xmlns:a16="http://schemas.microsoft.com/office/drawing/2014/main" id="{89457D3E-61ED-4C5F-AE85-0BDE3950C6F2}"/>
              </a:ext>
            </a:extLst>
          </p:cNvPr>
          <p:cNvSpPr/>
          <p:nvPr/>
        </p:nvSpPr>
        <p:spPr>
          <a:xfrm rot="5400000">
            <a:off x="9648279" y="1962915"/>
            <a:ext cx="304439" cy="3693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FA10FA23-6C3D-4808-ADFD-26D5C4791C3C}"/>
              </a:ext>
            </a:extLst>
          </p:cNvPr>
          <p:cNvSpPr/>
          <p:nvPr/>
        </p:nvSpPr>
        <p:spPr>
          <a:xfrm rot="5400000">
            <a:off x="5786851" y="1969415"/>
            <a:ext cx="304439" cy="3693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7909E16-D200-4D53-8377-6D760B060E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307" t="17729" r="11654" b="16361"/>
          <a:stretch/>
        </p:blipFill>
        <p:spPr>
          <a:xfrm>
            <a:off x="6821019" y="3116911"/>
            <a:ext cx="586340" cy="54400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45A7F6B7-D895-46D9-9D87-416BF0D066FB}"/>
              </a:ext>
            </a:extLst>
          </p:cNvPr>
          <p:cNvSpPr txBox="1"/>
          <p:nvPr/>
        </p:nvSpPr>
        <p:spPr>
          <a:xfrm>
            <a:off x="7398286" y="3262586"/>
            <a:ext cx="2243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err="1"/>
              <a:t>Teamskanaler</a:t>
            </a:r>
            <a:r>
              <a:rPr lang="nb-NO" sz="1100"/>
              <a:t> for fagbrukere***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18E3173-509B-486D-BEFE-A9E78D5A9D07}"/>
              </a:ext>
            </a:extLst>
          </p:cNvPr>
          <p:cNvSpPr txBox="1"/>
          <p:nvPr/>
        </p:nvSpPr>
        <p:spPr>
          <a:xfrm>
            <a:off x="7407361" y="6341905"/>
            <a:ext cx="17836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*** Pt: For BEVISST</a:t>
            </a:r>
          </a:p>
        </p:txBody>
      </p:sp>
    </p:spTree>
    <p:extLst>
      <p:ext uri="{BB962C8B-B14F-4D97-AF65-F5344CB8AC3E}">
        <p14:creationId xmlns:p14="http://schemas.microsoft.com/office/powerpoint/2010/main" val="387702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70B8D11-25F6-44F6-BCE2-509D0B604E3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1245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70B8D11-25F6-44F6-BCE2-509D0B604E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B11979FE-AF64-ED77-9104-5B4544242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587734"/>
              </p:ext>
            </p:extLst>
          </p:nvPr>
        </p:nvGraphicFramePr>
        <p:xfrm>
          <a:off x="646641" y="1583221"/>
          <a:ext cx="10898717" cy="3063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986">
                  <a:extLst>
                    <a:ext uri="{9D8B030D-6E8A-4147-A177-3AD203B41FA5}">
                      <a16:colId xmlns:a16="http://schemas.microsoft.com/office/drawing/2014/main" val="2687024124"/>
                    </a:ext>
                  </a:extLst>
                </a:gridCol>
                <a:gridCol w="2355272">
                  <a:extLst>
                    <a:ext uri="{9D8B030D-6E8A-4147-A177-3AD203B41FA5}">
                      <a16:colId xmlns:a16="http://schemas.microsoft.com/office/drawing/2014/main" val="2552133493"/>
                    </a:ext>
                  </a:extLst>
                </a:gridCol>
                <a:gridCol w="1672441">
                  <a:extLst>
                    <a:ext uri="{9D8B030D-6E8A-4147-A177-3AD203B41FA5}">
                      <a16:colId xmlns:a16="http://schemas.microsoft.com/office/drawing/2014/main" val="2407620208"/>
                    </a:ext>
                  </a:extLst>
                </a:gridCol>
                <a:gridCol w="2012018">
                  <a:extLst>
                    <a:ext uri="{9D8B030D-6E8A-4147-A177-3AD203B41FA5}">
                      <a16:colId xmlns:a16="http://schemas.microsoft.com/office/drawing/2014/main" val="1236337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n-NO"/>
                        <a:t>Bolk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Ansvar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Klokkeslett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833349"/>
                  </a:ext>
                </a:extLst>
              </a:tr>
              <a:tr h="204880">
                <a:tc>
                  <a:txBody>
                    <a:bodyPr/>
                    <a:lstStyle/>
                    <a:p>
                      <a:r>
                        <a:rPr lang="nn-NO"/>
                        <a:t>Velkommen og formål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Sturla og </a:t>
                      </a:r>
                      <a:r>
                        <a:rPr lang="nn-NO" sz="1800" b="0" i="0" u="none" strike="noStrike" noProof="0">
                          <a:latin typeface="Calibri"/>
                        </a:rPr>
                        <a:t>Lisbeth </a:t>
                      </a:r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14.00 - 14.10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988007"/>
                  </a:ext>
                </a:extLst>
              </a:tr>
              <a:tr h="3538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BOTT ØL: Plan og status i prosjektet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BOTT ØL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14.10 - 14.20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521357"/>
                  </a:ext>
                </a:extLst>
              </a:tr>
              <a:tr h="5028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BOTT ØL: De store </a:t>
                      </a:r>
                      <a:r>
                        <a:rPr lang="nn-NO" err="1"/>
                        <a:t>endringene</a:t>
                      </a:r>
                      <a:r>
                        <a:rPr lang="nn-NO"/>
                        <a:t> og </a:t>
                      </a:r>
                      <a:r>
                        <a:rPr lang="nn-NO" err="1"/>
                        <a:t>frister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BOTT ØL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14.20 - 14.40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645154"/>
                  </a:ext>
                </a:extLst>
              </a:tr>
              <a:tr h="3538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BOTT ØL: Fokus på opplæring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BOTT ØL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14.40 - 14.55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342641"/>
                  </a:ext>
                </a:extLst>
              </a:tr>
              <a:tr h="2048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Spørsmål og svar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BOTT ØL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14.55 - 15.25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875519"/>
                  </a:ext>
                </a:extLst>
              </a:tr>
              <a:tr h="3538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Bodskap frå fagforeiningane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noProof="0">
                          <a:latin typeface="Calibri"/>
                        </a:rPr>
                        <a:t>Sturla og Lisbeth </a:t>
                      </a:r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15.25 - 15.40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645664"/>
                  </a:ext>
                </a:extLst>
              </a:tr>
              <a:tr h="2048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Avrunding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noProof="0">
                          <a:latin typeface="Calibri"/>
                        </a:rPr>
                        <a:t>Sturla og Lisbeth </a:t>
                      </a:r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15.40 - 15.45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44246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483CEC-978C-4A19-8985-941F9EEF8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41" y="257658"/>
            <a:ext cx="10515600" cy="1325563"/>
          </a:xfrm>
        </p:spPr>
        <p:txBody>
          <a:bodyPr vert="horz"/>
          <a:lstStyle/>
          <a:p>
            <a:r>
              <a:rPr lang="nb-NO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47117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>
            <a:extLst>
              <a:ext uri="{FF2B5EF4-FFF2-40B4-BE49-F238E27FC236}">
                <a16:creationId xmlns:a16="http://schemas.microsoft.com/office/drawing/2014/main" id="{722A2711-9271-42C4-A11A-2D8D531ED10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32120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3" name="Object 22" hidden="1">
                        <a:extLst>
                          <a:ext uri="{FF2B5EF4-FFF2-40B4-BE49-F238E27FC236}">
                            <a16:creationId xmlns:a16="http://schemas.microsoft.com/office/drawing/2014/main" id="{722A2711-9271-42C4-A11A-2D8D531ED1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F873F7D-6DA9-E5DB-9619-7A1D7D293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1571842"/>
          </a:xfrm>
        </p:spPr>
        <p:txBody>
          <a:bodyPr vert="horz"/>
          <a:lstStyle/>
          <a:p>
            <a:r>
              <a:rPr lang="en-US" err="1"/>
              <a:t>Hvor</a:t>
            </a:r>
            <a:r>
              <a:rPr lang="en-US"/>
              <a:t> </a:t>
            </a:r>
            <a:r>
              <a:rPr lang="en-US" err="1"/>
              <a:t>forventer</a:t>
            </a:r>
            <a:r>
              <a:rPr lang="en-US"/>
              <a:t> vi </a:t>
            </a:r>
            <a:r>
              <a:rPr lang="en-US" err="1"/>
              <a:t>størst</a:t>
            </a:r>
            <a:r>
              <a:rPr lang="en-US"/>
              <a:t> "</a:t>
            </a:r>
            <a:r>
              <a:rPr lang="en-US" err="1"/>
              <a:t>trykk</a:t>
            </a:r>
            <a:r>
              <a:rPr lang="en-US"/>
              <a:t>" 02. </a:t>
            </a:r>
            <a:r>
              <a:rPr lang="en-US" err="1"/>
              <a:t>januar</a:t>
            </a:r>
            <a:r>
              <a:rPr lang="en-US"/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4A2CC6-7CE3-3813-337A-C96E7B48C4A3}"/>
              </a:ext>
            </a:extLst>
          </p:cNvPr>
          <p:cNvSpPr/>
          <p:nvPr/>
        </p:nvSpPr>
        <p:spPr>
          <a:xfrm>
            <a:off x="17253" y="-1053860"/>
            <a:ext cx="1489494" cy="91440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cs typeface="Arial"/>
              </a:rPr>
              <a:t>Tore/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Merete?</a:t>
            </a:r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73CE269-D80A-6C57-75D0-B99B126873E0}"/>
              </a:ext>
            </a:extLst>
          </p:cNvPr>
          <p:cNvSpPr txBox="1"/>
          <p:nvPr/>
        </p:nvSpPr>
        <p:spPr>
          <a:xfrm>
            <a:off x="1095374" y="4583906"/>
            <a:ext cx="1785937" cy="10358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n-NO"/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51185FA3-9F4D-DEC6-446D-F8DB6EAA07D7}"/>
              </a:ext>
            </a:extLst>
          </p:cNvPr>
          <p:cNvGrpSpPr/>
          <p:nvPr/>
        </p:nvGrpSpPr>
        <p:grpSpPr>
          <a:xfrm>
            <a:off x="107543" y="2381250"/>
            <a:ext cx="3414711" cy="3607683"/>
            <a:chOff x="-88106" y="2381250"/>
            <a:chExt cx="3414711" cy="3607683"/>
          </a:xfrm>
        </p:grpSpPr>
        <p:sp>
          <p:nvSpPr>
            <p:cNvPr id="10" name="Data 9">
              <a:extLst>
                <a:ext uri="{FF2B5EF4-FFF2-40B4-BE49-F238E27FC236}">
                  <a16:creationId xmlns:a16="http://schemas.microsoft.com/office/drawing/2014/main" id="{A0F15672-CE5F-4D2F-B5E9-536DB5A46254}"/>
                </a:ext>
              </a:extLst>
            </p:cNvPr>
            <p:cNvSpPr/>
            <p:nvPr/>
          </p:nvSpPr>
          <p:spPr>
            <a:xfrm>
              <a:off x="-88106" y="2384488"/>
              <a:ext cx="3414711" cy="3523564"/>
            </a:xfrm>
            <a:prstGeom prst="flowChartInputOutput">
              <a:avLst/>
            </a:prstGeom>
            <a:solidFill>
              <a:schemeClr val="tx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n-NO"/>
            </a:p>
          </p:txBody>
        </p:sp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FB499B3A-508A-D259-7524-AE7706B40AF8}"/>
                </a:ext>
              </a:extLst>
            </p:cNvPr>
            <p:cNvSpPr txBox="1"/>
            <p:nvPr/>
          </p:nvSpPr>
          <p:spPr>
            <a:xfrm>
              <a:off x="845343" y="2381250"/>
              <a:ext cx="2357436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nn-NO" sz="3600" err="1">
                  <a:solidFill>
                    <a:schemeClr val="bg1"/>
                  </a:solidFill>
                  <a:cs typeface="Arial"/>
                </a:rPr>
                <a:t>Tilganger</a:t>
              </a:r>
              <a:endParaRPr lang="nb-NO" sz="3600">
                <a:solidFill>
                  <a:schemeClr val="bg1"/>
                </a:solidFill>
                <a:cs typeface="Arial"/>
              </a:endParaRPr>
            </a:p>
          </p:txBody>
        </p:sp>
        <p:pic>
          <p:nvPicPr>
            <p:cNvPr id="3" name="Grafikk 3" descr="Key with solid fill">
              <a:extLst>
                <a:ext uri="{FF2B5EF4-FFF2-40B4-BE49-F238E27FC236}">
                  <a16:creationId xmlns:a16="http://schemas.microsoft.com/office/drawing/2014/main" id="{B16328B1-1643-0D95-1691-3E40EAD0D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9484" y="3810964"/>
              <a:ext cx="2177968" cy="2177969"/>
            </a:xfrm>
            <a:prstGeom prst="rect">
              <a:avLst/>
            </a:prstGeom>
          </p:spPr>
        </p:pic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FC26C674-4224-070E-CD68-805B1ED01CA9}"/>
              </a:ext>
            </a:extLst>
          </p:cNvPr>
          <p:cNvGrpSpPr/>
          <p:nvPr/>
        </p:nvGrpSpPr>
        <p:grpSpPr>
          <a:xfrm>
            <a:off x="2976520" y="2381249"/>
            <a:ext cx="3414711" cy="3578746"/>
            <a:chOff x="2955925" y="2381249"/>
            <a:chExt cx="3414711" cy="3578746"/>
          </a:xfrm>
        </p:grpSpPr>
        <p:sp>
          <p:nvSpPr>
            <p:cNvPr id="11" name="Data 10">
              <a:extLst>
                <a:ext uri="{FF2B5EF4-FFF2-40B4-BE49-F238E27FC236}">
                  <a16:creationId xmlns:a16="http://schemas.microsoft.com/office/drawing/2014/main" id="{F0992996-F9BC-B7BE-EA8E-6D62BA628BBA}"/>
                </a:ext>
              </a:extLst>
            </p:cNvPr>
            <p:cNvSpPr/>
            <p:nvPr/>
          </p:nvSpPr>
          <p:spPr>
            <a:xfrm>
              <a:off x="2955925" y="2384488"/>
              <a:ext cx="3414711" cy="3523564"/>
            </a:xfrm>
            <a:prstGeom prst="flowChartInputOutput">
              <a:avLst/>
            </a:prstGeom>
            <a:solidFill>
              <a:schemeClr val="tx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n-NO"/>
            </a:p>
          </p:txBody>
        </p: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A4C60296-096D-33A8-95D9-8F541F3FEEE8}"/>
                </a:ext>
              </a:extLst>
            </p:cNvPr>
            <p:cNvSpPr txBox="1"/>
            <p:nvPr/>
          </p:nvSpPr>
          <p:spPr>
            <a:xfrm>
              <a:off x="3798093" y="2381249"/>
              <a:ext cx="2357436" cy="120032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nn-NO" sz="3600">
                  <a:solidFill>
                    <a:schemeClr val="bg1"/>
                  </a:solidFill>
                  <a:cs typeface="Arial"/>
                </a:rPr>
                <a:t>Prosesser og roller</a:t>
              </a:r>
              <a:endParaRPr lang="nb-NO">
                <a:solidFill>
                  <a:schemeClr val="bg1"/>
                </a:solidFill>
              </a:endParaRPr>
            </a:p>
          </p:txBody>
        </p:sp>
        <p:pic>
          <p:nvPicPr>
            <p:cNvPr id="4" name="Grafikk 3" descr="Cycle with people with solid fill">
              <a:extLst>
                <a:ext uri="{FF2B5EF4-FFF2-40B4-BE49-F238E27FC236}">
                  <a16:creationId xmlns:a16="http://schemas.microsoft.com/office/drawing/2014/main" id="{9C64E394-D5ED-FB7E-3CA1-49738F195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97483" y="3782027"/>
              <a:ext cx="2177968" cy="2177968"/>
            </a:xfrm>
            <a:prstGeom prst="rect">
              <a:avLst/>
            </a:prstGeom>
          </p:spPr>
        </p:pic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F179C73F-40E4-9176-1C96-2C44D6A0A383}"/>
              </a:ext>
            </a:extLst>
          </p:cNvPr>
          <p:cNvGrpSpPr/>
          <p:nvPr/>
        </p:nvGrpSpPr>
        <p:grpSpPr>
          <a:xfrm>
            <a:off x="5845497" y="2381249"/>
            <a:ext cx="3414711" cy="3526803"/>
            <a:chOff x="5999956" y="2381249"/>
            <a:chExt cx="3414711" cy="3526803"/>
          </a:xfrm>
        </p:grpSpPr>
        <p:sp>
          <p:nvSpPr>
            <p:cNvPr id="12" name="Data 11">
              <a:extLst>
                <a:ext uri="{FF2B5EF4-FFF2-40B4-BE49-F238E27FC236}">
                  <a16:creationId xmlns:a16="http://schemas.microsoft.com/office/drawing/2014/main" id="{63F2EEBB-4D9F-3CA7-0D42-56373F6E423A}"/>
                </a:ext>
              </a:extLst>
            </p:cNvPr>
            <p:cNvSpPr/>
            <p:nvPr/>
          </p:nvSpPr>
          <p:spPr>
            <a:xfrm>
              <a:off x="5999956" y="2384488"/>
              <a:ext cx="3414711" cy="3523564"/>
            </a:xfrm>
            <a:prstGeom prst="flowChartInputOutput">
              <a:avLst/>
            </a:prstGeom>
            <a:solidFill>
              <a:schemeClr val="tx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n-NO"/>
            </a:p>
          </p:txBody>
        </p:sp>
        <p:sp>
          <p:nvSpPr>
            <p:cNvPr id="18" name="TekstSylinder 17">
              <a:extLst>
                <a:ext uri="{FF2B5EF4-FFF2-40B4-BE49-F238E27FC236}">
                  <a16:creationId xmlns:a16="http://schemas.microsoft.com/office/drawing/2014/main" id="{B5313529-0AD8-80C7-11D8-4B4BBF0A07CB}"/>
                </a:ext>
              </a:extLst>
            </p:cNvPr>
            <p:cNvSpPr txBox="1"/>
            <p:nvPr/>
          </p:nvSpPr>
          <p:spPr>
            <a:xfrm>
              <a:off x="6881812" y="2381249"/>
              <a:ext cx="2357436" cy="120032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nn-NO" sz="3600" err="1">
                  <a:solidFill>
                    <a:schemeClr val="bg1"/>
                  </a:solidFill>
                  <a:cs typeface="Arial"/>
                </a:rPr>
                <a:t>BtB-løsning</a:t>
              </a:r>
              <a:endParaRPr lang="nb-NO" err="1"/>
            </a:p>
          </p:txBody>
        </p:sp>
        <p:pic>
          <p:nvPicPr>
            <p:cNvPr id="5" name="Grafikk 4" descr="Payroll with solid fill">
              <a:extLst>
                <a:ext uri="{FF2B5EF4-FFF2-40B4-BE49-F238E27FC236}">
                  <a16:creationId xmlns:a16="http://schemas.microsoft.com/office/drawing/2014/main" id="{F700790D-F2C9-A64B-9D0E-9522E5D8F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91389" y="3605148"/>
              <a:ext cx="2177968" cy="2177968"/>
            </a:xfrm>
            <a:prstGeom prst="rect">
              <a:avLst/>
            </a:prstGeom>
          </p:spPr>
        </p:pic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F228CFC7-E021-FD51-A2E0-C5D44CADA8AF}"/>
              </a:ext>
            </a:extLst>
          </p:cNvPr>
          <p:cNvGrpSpPr/>
          <p:nvPr/>
        </p:nvGrpSpPr>
        <p:grpSpPr>
          <a:xfrm>
            <a:off x="8704176" y="2381249"/>
            <a:ext cx="3414711" cy="3526803"/>
            <a:chOff x="9043987" y="2381249"/>
            <a:chExt cx="3414711" cy="3526803"/>
          </a:xfrm>
        </p:grpSpPr>
        <p:sp>
          <p:nvSpPr>
            <p:cNvPr id="13" name="Data 12">
              <a:extLst>
                <a:ext uri="{FF2B5EF4-FFF2-40B4-BE49-F238E27FC236}">
                  <a16:creationId xmlns:a16="http://schemas.microsoft.com/office/drawing/2014/main" id="{5EAA5390-2C6C-F1F1-F512-17248B916FFA}"/>
                </a:ext>
              </a:extLst>
            </p:cNvPr>
            <p:cNvSpPr/>
            <p:nvPr/>
          </p:nvSpPr>
          <p:spPr>
            <a:xfrm>
              <a:off x="9043987" y="2384488"/>
              <a:ext cx="3414711" cy="3523564"/>
            </a:xfrm>
            <a:prstGeom prst="flowChartInputOutput">
              <a:avLst/>
            </a:prstGeom>
            <a:solidFill>
              <a:schemeClr val="tx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n-NO"/>
            </a:p>
          </p:txBody>
        </p:sp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7C8FFA90-087B-46FD-CF97-7DB2F0FCC583}"/>
                </a:ext>
              </a:extLst>
            </p:cNvPr>
            <p:cNvSpPr txBox="1"/>
            <p:nvPr/>
          </p:nvSpPr>
          <p:spPr>
            <a:xfrm>
              <a:off x="9834562" y="2381249"/>
              <a:ext cx="2357436" cy="120032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nn-NO" sz="3600">
                  <a:solidFill>
                    <a:schemeClr val="bg1"/>
                  </a:solidFill>
                  <a:cs typeface="Arial"/>
                </a:rPr>
                <a:t>"</a:t>
              </a:r>
              <a:r>
                <a:rPr lang="nn-NO" sz="3600" err="1">
                  <a:solidFill>
                    <a:schemeClr val="bg1"/>
                  </a:solidFill>
                  <a:cs typeface="Arial"/>
                </a:rPr>
                <a:t>Hvor</a:t>
              </a:r>
              <a:r>
                <a:rPr lang="nn-NO" sz="3600">
                  <a:solidFill>
                    <a:schemeClr val="bg1"/>
                  </a:solidFill>
                  <a:cs typeface="Arial"/>
                </a:rPr>
                <a:t> skal </a:t>
              </a:r>
              <a:r>
                <a:rPr lang="nn-NO" sz="3600" err="1">
                  <a:solidFill>
                    <a:schemeClr val="bg1"/>
                  </a:solidFill>
                  <a:cs typeface="Arial"/>
                </a:rPr>
                <a:t>jeg</a:t>
              </a:r>
              <a:r>
                <a:rPr lang="nn-NO" sz="3600">
                  <a:solidFill>
                    <a:schemeClr val="bg1"/>
                  </a:solidFill>
                  <a:cs typeface="Arial"/>
                </a:rPr>
                <a:t>"?</a:t>
              </a:r>
            </a:p>
          </p:txBody>
        </p:sp>
        <p:pic>
          <p:nvPicPr>
            <p:cNvPr id="6" name="Grafikk 5" descr="Lost with solid fill">
              <a:extLst>
                <a:ext uri="{FF2B5EF4-FFF2-40B4-BE49-F238E27FC236}">
                  <a16:creationId xmlns:a16="http://schemas.microsoft.com/office/drawing/2014/main" id="{603C8003-D887-FAE8-4F1F-FDA6DCA2A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554900" y="3656633"/>
              <a:ext cx="2177968" cy="2177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15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3F7D-6DA9-E5DB-9619-7A1D7D293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Hva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vi 01.01.2023?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25B0B-33E7-5D1E-6865-A29CAF4282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0000" tIns="46800" rIns="90000" bIns="46800" rtlCol="0" anchor="t">
            <a:noAutofit/>
          </a:bodyPr>
          <a:lstStyle/>
          <a:p>
            <a:pPr marL="456565" indent="-456565"/>
            <a:r>
              <a:rPr lang="en-US" sz="1800" err="1"/>
              <a:t>Testede</a:t>
            </a:r>
            <a:r>
              <a:rPr lang="en-US" sz="1800"/>
              <a:t> og </a:t>
            </a:r>
            <a:r>
              <a:rPr lang="en-US" sz="1800" err="1"/>
              <a:t>fungerende</a:t>
            </a:r>
            <a:r>
              <a:rPr lang="en-US" sz="1800"/>
              <a:t> </a:t>
            </a:r>
            <a:r>
              <a:rPr lang="en-US" sz="1800" err="1"/>
              <a:t>løsninger</a:t>
            </a:r>
            <a:r>
              <a:rPr lang="en-US" sz="1800"/>
              <a:t> </a:t>
            </a:r>
            <a:r>
              <a:rPr lang="en-US" sz="1800" err="1"/>
              <a:t>innen</a:t>
            </a:r>
            <a:r>
              <a:rPr lang="en-US" sz="1800"/>
              <a:t> </a:t>
            </a:r>
            <a:r>
              <a:rPr lang="en-US" sz="1800" err="1"/>
              <a:t>lønns</a:t>
            </a:r>
            <a:r>
              <a:rPr lang="en-US" sz="1800"/>
              <a:t> og </a:t>
            </a:r>
            <a:r>
              <a:rPr lang="en-US" sz="1800" err="1"/>
              <a:t>økonomiområdet</a:t>
            </a:r>
            <a:r>
              <a:rPr lang="en-US" sz="1800"/>
              <a:t> (Unit4 og SAP)</a:t>
            </a:r>
          </a:p>
          <a:p>
            <a:pPr marL="456565" indent="-456565"/>
            <a:r>
              <a:rPr lang="en-US" sz="1800" err="1"/>
              <a:t>Bedre</a:t>
            </a:r>
            <a:r>
              <a:rPr lang="en-US" sz="1800"/>
              <a:t> </a:t>
            </a:r>
            <a:r>
              <a:rPr lang="en-US" sz="1800" err="1"/>
              <a:t>selvbetjeningsløsninger</a:t>
            </a:r>
            <a:endParaRPr lang="en-US" sz="1800"/>
          </a:p>
          <a:p>
            <a:pPr marL="456565" indent="-456565"/>
            <a:r>
              <a:rPr lang="en-US" sz="1800" err="1"/>
              <a:t>En</a:t>
            </a:r>
            <a:r>
              <a:rPr lang="en-US" sz="1800"/>
              <a:t> </a:t>
            </a:r>
            <a:r>
              <a:rPr lang="en-US" sz="1800" err="1"/>
              <a:t>ny</a:t>
            </a:r>
            <a:r>
              <a:rPr lang="en-US" sz="1800"/>
              <a:t> </a:t>
            </a:r>
            <a:r>
              <a:rPr lang="en-US" sz="1800" err="1"/>
              <a:t>økonomimodell</a:t>
            </a:r>
            <a:r>
              <a:rPr lang="en-US" sz="1800"/>
              <a:t> med </a:t>
            </a:r>
            <a:r>
              <a:rPr lang="en-US" sz="1800" err="1"/>
              <a:t>flere</a:t>
            </a:r>
            <a:r>
              <a:rPr lang="en-US" sz="1800"/>
              <a:t> </a:t>
            </a:r>
            <a:r>
              <a:rPr lang="en-US" sz="1800" err="1"/>
              <a:t>muligheter</a:t>
            </a:r>
            <a:endParaRPr lang="en-US" sz="1800"/>
          </a:p>
          <a:p>
            <a:pPr marL="456565" indent="-456565"/>
            <a:r>
              <a:rPr lang="en-US" sz="1800"/>
              <a:t>Nye </a:t>
            </a:r>
            <a:r>
              <a:rPr lang="en-US" sz="1800" err="1"/>
              <a:t>muligheter</a:t>
            </a:r>
            <a:r>
              <a:rPr lang="en-US" sz="1800"/>
              <a:t> i </a:t>
            </a:r>
            <a:r>
              <a:rPr lang="en-US" sz="1800" err="1"/>
              <a:t>løsningene</a:t>
            </a:r>
            <a:endParaRPr lang="en-US" sz="1800"/>
          </a:p>
          <a:p>
            <a:pPr marL="456565" indent="-456565"/>
            <a:r>
              <a:rPr lang="en-US" sz="1800" err="1"/>
              <a:t>Sikker</a:t>
            </a:r>
            <a:r>
              <a:rPr lang="en-US" sz="1800"/>
              <a:t> drift i </a:t>
            </a:r>
            <a:r>
              <a:rPr lang="en-US" sz="1800" err="1"/>
              <a:t>overgang</a:t>
            </a:r>
            <a:endParaRPr lang="en-US" sz="1800"/>
          </a:p>
          <a:p>
            <a:pPr marL="456565" indent="-456565"/>
            <a:r>
              <a:rPr lang="en-US" sz="1800" err="1"/>
              <a:t>Gode</a:t>
            </a:r>
            <a:r>
              <a:rPr lang="en-US" sz="1800"/>
              <a:t> planer for inn- og </a:t>
            </a:r>
            <a:r>
              <a:rPr lang="en-US" sz="1800" err="1"/>
              <a:t>utfasing</a:t>
            </a:r>
            <a:endParaRPr lang="en-US" sz="1800"/>
          </a:p>
          <a:p>
            <a:pPr marL="456565" indent="-456565"/>
            <a:r>
              <a:rPr lang="en-US" sz="1800" err="1"/>
              <a:t>Prosesser</a:t>
            </a:r>
            <a:r>
              <a:rPr lang="en-US" sz="1800"/>
              <a:t>, </a:t>
            </a:r>
            <a:r>
              <a:rPr lang="en-US" sz="1800" err="1"/>
              <a:t>systemer</a:t>
            </a:r>
            <a:r>
              <a:rPr lang="en-US" sz="1800"/>
              <a:t> og roller </a:t>
            </a:r>
            <a:r>
              <a:rPr lang="en-US" sz="1800" err="1"/>
              <a:t>som</a:t>
            </a:r>
            <a:r>
              <a:rPr lang="en-US" sz="1800"/>
              <a:t> </a:t>
            </a:r>
            <a:r>
              <a:rPr lang="en-US" sz="1800" err="1"/>
              <a:t>henger</a:t>
            </a:r>
            <a:r>
              <a:rPr lang="en-US" sz="1800"/>
              <a:t> </a:t>
            </a:r>
            <a:r>
              <a:rPr lang="en-US" sz="1800" err="1"/>
              <a:t>sammen</a:t>
            </a:r>
            <a:r>
              <a:rPr lang="en-US" sz="1800"/>
              <a:t> </a:t>
            </a:r>
            <a:r>
              <a:rPr lang="en-US" sz="1800" err="1"/>
              <a:t>på</a:t>
            </a:r>
            <a:r>
              <a:rPr lang="en-US" sz="1800"/>
              <a:t> </a:t>
            </a:r>
            <a:r>
              <a:rPr lang="en-US" sz="1800" err="1"/>
              <a:t>tvers</a:t>
            </a:r>
            <a:r>
              <a:rPr lang="en-US" sz="1800"/>
              <a:t> av BOTT</a:t>
            </a:r>
          </a:p>
          <a:p>
            <a:pPr marL="456565" indent="-456565"/>
            <a:r>
              <a:rPr lang="en-US" sz="1800" err="1"/>
              <a:t>En</a:t>
            </a:r>
            <a:r>
              <a:rPr lang="en-US" sz="1800"/>
              <a:t> god rigg </a:t>
            </a:r>
            <a:r>
              <a:rPr lang="en-US" sz="1800" err="1"/>
              <a:t>rundt</a:t>
            </a:r>
            <a:r>
              <a:rPr lang="en-US" sz="1800"/>
              <a:t> </a:t>
            </a:r>
            <a:r>
              <a:rPr lang="en-US" sz="1800" err="1"/>
              <a:t>byttetidspunktet</a:t>
            </a:r>
            <a:r>
              <a:rPr lang="en-US" sz="1800"/>
              <a:t> med </a:t>
            </a:r>
            <a:r>
              <a:rPr lang="en-US" sz="1800" err="1"/>
              <a:t>brukerstøtte</a:t>
            </a:r>
            <a:r>
              <a:rPr lang="en-US" sz="1800"/>
              <a:t> og </a:t>
            </a:r>
            <a:r>
              <a:rPr lang="en-US" sz="1800" err="1"/>
              <a:t>beredskap</a:t>
            </a:r>
            <a:endParaRPr lang="en-US" sz="1800"/>
          </a:p>
          <a:p>
            <a:pPr marL="456565" indent="-456565"/>
            <a:endParaRPr lang="en-US" sz="1800"/>
          </a:p>
          <a:p>
            <a:pPr marL="456565" indent="-456565"/>
            <a:endParaRPr lang="en-US" sz="1800"/>
          </a:p>
          <a:p>
            <a:pPr marL="456565" indent="-456565"/>
            <a:endParaRPr lang="en-US" sz="1800"/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38BDB191-7C72-8D02-7FAF-8BB87BCE8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7499" y="1286029"/>
            <a:ext cx="6126969" cy="639763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n-NO" sz="2800" err="1"/>
              <a:t>Hva</a:t>
            </a:r>
            <a:r>
              <a:rPr lang="nn-NO" sz="2800"/>
              <a:t> </a:t>
            </a:r>
            <a:r>
              <a:rPr lang="nn-NO" sz="2800" err="1"/>
              <a:t>jobber</a:t>
            </a:r>
            <a:r>
              <a:rPr lang="nn-NO" sz="2800"/>
              <a:t> vi videre med i 2023:</a:t>
            </a:r>
            <a:endParaRPr lang="nb-NO" sz="2800"/>
          </a:p>
        </p:txBody>
      </p:sp>
      <p:sp>
        <p:nvSpPr>
          <p:cNvPr id="5" name="Plasshaldar for innhald 4">
            <a:extLst>
              <a:ext uri="{FF2B5EF4-FFF2-40B4-BE49-F238E27FC236}">
                <a16:creationId xmlns:a16="http://schemas.microsoft.com/office/drawing/2014/main" id="{895FAD13-FD15-31A9-7C2F-AFD88F781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4" y="1925790"/>
            <a:ext cx="5389033" cy="34847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6565" indent="-456565"/>
            <a:r>
              <a:rPr lang="nn-NO" sz="2000"/>
              <a:t>Permanent </a:t>
            </a:r>
            <a:r>
              <a:rPr lang="nn-NO" sz="2000" err="1"/>
              <a:t>løsning</a:t>
            </a:r>
            <a:r>
              <a:rPr lang="nn-NO" sz="2000"/>
              <a:t> for historiske data</a:t>
            </a:r>
          </a:p>
          <a:p>
            <a:pPr marL="456565" indent="-456565"/>
            <a:r>
              <a:rPr lang="nn-NO" sz="2000"/>
              <a:t>Modul for EVU</a:t>
            </a:r>
          </a:p>
          <a:p>
            <a:pPr marL="456565" indent="-456565"/>
            <a:r>
              <a:rPr lang="nn-NO" sz="2000" err="1"/>
              <a:t>Ombygginger</a:t>
            </a:r>
            <a:r>
              <a:rPr lang="nn-NO" sz="2000"/>
              <a:t> i BEVISST Plan,  Bemanningsplan og BEVISST HR Innsikt samt lansere ny </a:t>
            </a:r>
            <a:r>
              <a:rPr lang="nn-NO" sz="2000" err="1"/>
              <a:t>prosjektlederportal</a:t>
            </a:r>
            <a:r>
              <a:rPr lang="nn-NO" sz="2000"/>
              <a:t> i BEVISST Innsikt </a:t>
            </a:r>
          </a:p>
          <a:p>
            <a:pPr marL="456565" indent="-456565"/>
            <a:r>
              <a:rPr lang="nn-NO" sz="2000"/>
              <a:t>Fokus på "behov" i BtB</a:t>
            </a:r>
          </a:p>
          <a:p>
            <a:pPr marL="456565" indent="-456565"/>
            <a:r>
              <a:rPr lang="nn-NO" sz="2000"/>
              <a:t>Ev. utvikling av enkelte </a:t>
            </a:r>
            <a:r>
              <a:rPr lang="nn-NO" sz="2000" err="1"/>
              <a:t>integrasjoner</a:t>
            </a:r>
            <a:endParaRPr lang="nn-NO" sz="2000"/>
          </a:p>
          <a:p>
            <a:pPr marL="456565" indent="-456565"/>
            <a:r>
              <a:rPr lang="nn-NO" sz="2000"/>
              <a:t>Innsikt i HR-data</a:t>
            </a:r>
          </a:p>
          <a:p>
            <a:pPr marL="456565" indent="-456565"/>
            <a:r>
              <a:rPr lang="nn-NO" sz="2000"/>
              <a:t>Ta i bruk </a:t>
            </a:r>
            <a:r>
              <a:rPr lang="nn-NO" sz="2000" err="1"/>
              <a:t>PreAward</a:t>
            </a:r>
            <a:endParaRPr lang="nn-NO" sz="2000"/>
          </a:p>
          <a:p>
            <a:pPr marL="456565" indent="-456565"/>
            <a:endParaRPr lang="nn-NO" sz="2000"/>
          </a:p>
          <a:p>
            <a:pPr marL="456565" indent="-456565"/>
            <a:endParaRPr lang="nn-NO" sz="2000"/>
          </a:p>
          <a:p>
            <a:pPr marL="456565" indent="-456565"/>
            <a:endParaRPr lang="nn-NO" sz="2000"/>
          </a:p>
          <a:p>
            <a:pPr marL="456565" indent="-456565"/>
            <a:endParaRPr lang="nn-NO" sz="2000"/>
          </a:p>
        </p:txBody>
      </p:sp>
      <p:sp>
        <p:nvSpPr>
          <p:cNvPr id="6" name="Plasshaldar for tekst 5">
            <a:extLst>
              <a:ext uri="{FF2B5EF4-FFF2-40B4-BE49-F238E27FC236}">
                <a16:creationId xmlns:a16="http://schemas.microsoft.com/office/drawing/2014/main" id="{CB4CB093-725D-D208-3564-71C03F67A1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n-NO" sz="2800"/>
              <a:t>BOTT ØL gir oss 01.01.23 (blant annet):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4A2CC6-7CE3-3813-337A-C96E7B48C4A3}"/>
              </a:ext>
            </a:extLst>
          </p:cNvPr>
          <p:cNvSpPr/>
          <p:nvPr/>
        </p:nvSpPr>
        <p:spPr>
          <a:xfrm>
            <a:off x="17253" y="-1053860"/>
            <a:ext cx="1489494" cy="91440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cs typeface="Arial"/>
              </a:rPr>
              <a:t>Tor</a:t>
            </a: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A043E6A-AA61-83BE-5CA3-AFE73D2E0835}"/>
              </a:ext>
            </a:extLst>
          </p:cNvPr>
          <p:cNvSpPr/>
          <p:nvPr/>
        </p:nvSpPr>
        <p:spPr>
          <a:xfrm>
            <a:off x="586029" y="5838191"/>
            <a:ext cx="10972283" cy="39353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n-NO">
                <a:cs typeface="Arial"/>
              </a:rPr>
              <a:t>Og husk at BOTT-samarbeidet gir oss "</a:t>
            </a:r>
            <a:r>
              <a:rPr lang="nn-NO" err="1">
                <a:cs typeface="Arial"/>
              </a:rPr>
              <a:t>kontinuerlig</a:t>
            </a:r>
            <a:r>
              <a:rPr lang="nn-NO">
                <a:cs typeface="Arial"/>
              </a:rPr>
              <a:t> </a:t>
            </a:r>
            <a:r>
              <a:rPr lang="nn-NO" err="1">
                <a:cs typeface="Arial"/>
              </a:rPr>
              <a:t>forbedring</a:t>
            </a:r>
            <a:r>
              <a:rPr lang="nn-NO">
                <a:cs typeface="Arial"/>
              </a:rPr>
              <a:t>"! </a:t>
            </a:r>
            <a:r>
              <a:rPr lang="nn-NO" err="1">
                <a:cs typeface="Arial"/>
              </a:rPr>
              <a:t>Løsningene</a:t>
            </a:r>
            <a:r>
              <a:rPr lang="nn-NO">
                <a:cs typeface="Arial"/>
              </a:rPr>
              <a:t> vil bli litt og litt betre!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01300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C2907E4-33AC-47EE-90CC-08CBE65B9E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C2907E4-33AC-47EE-90CC-08CBE65B9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03CB462-D9E6-48BE-AF21-E78169557E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5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0"/>
            <a:ext cx="1222737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637127" y="2967777"/>
            <a:ext cx="11333942" cy="923330"/>
          </a:xfrm>
        </p:spPr>
        <p:txBody>
          <a:bodyPr vert="horz"/>
          <a:lstStyle/>
          <a:p>
            <a:pPr algn="ctr"/>
            <a:r>
              <a:rPr lang="nb-NO" sz="5400">
                <a:solidFill>
                  <a:schemeClr val="bg1"/>
                </a:solidFill>
              </a:rPr>
              <a:t>Fokus på opplæring</a:t>
            </a:r>
          </a:p>
        </p:txBody>
      </p:sp>
    </p:spTree>
    <p:extLst>
      <p:ext uri="{BB962C8B-B14F-4D97-AF65-F5344CB8AC3E}">
        <p14:creationId xmlns:p14="http://schemas.microsoft.com/office/powerpoint/2010/main" val="651921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 descr="Et bilde som inneholder tekst, person, innendørs, personer&#10;&#10;Automatisk generert beskrivelse">
            <a:extLst>
              <a:ext uri="{FF2B5EF4-FFF2-40B4-BE49-F238E27FC236}">
                <a16:creationId xmlns:a16="http://schemas.microsoft.com/office/drawing/2014/main" id="{030FF94A-FFBF-49B6-7E8E-15EC6558A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894525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E08EA1F-6CC1-4537-B6A5-2B03B8DBC8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E08EA1F-6CC1-4537-B6A5-2B03B8DBC8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353C211-706E-4B30-93B6-AFDA67529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69441"/>
          </a:xfrm>
        </p:spPr>
        <p:txBody>
          <a:bodyPr vert="horz"/>
          <a:lstStyle/>
          <a:p>
            <a:r>
              <a:rPr lang="nb-NO" sz="4400"/>
              <a:t>Generelt om opplæring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B2EFCEF-06EC-493C-9C44-C2CEB354D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1138524"/>
              </p:ext>
            </p:extLst>
          </p:nvPr>
        </p:nvGraphicFramePr>
        <p:xfrm>
          <a:off x="-1735350" y="2070848"/>
          <a:ext cx="14693153" cy="4035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20F5508-694D-48F2-8EC4-602C2A4959CD}"/>
              </a:ext>
            </a:extLst>
          </p:cNvPr>
          <p:cNvSpPr txBox="1"/>
          <p:nvPr/>
        </p:nvSpPr>
        <p:spPr>
          <a:xfrm>
            <a:off x="8043307" y="6257645"/>
            <a:ext cx="524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Husk: 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1"/>
              </a:rPr>
              <a:t>Intranettside for opplæring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76826-198D-4DB7-BD05-073A0C761E4C}"/>
              </a:ext>
            </a:extLst>
          </p:cNvPr>
          <p:cNvSpPr txBox="1"/>
          <p:nvPr/>
        </p:nvSpPr>
        <p:spPr>
          <a:xfrm>
            <a:off x="683490" y="1181109"/>
            <a:ext cx="1034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Hvilken opplæring ansatte skal gjennomføre vil avhenge av hvorvidt man i tillegg til å ha et ordinært ansattforhold også har en lederrolle eller er tildelt fagroller (administrative roller innenfor lønn- og økonomiprosesser). </a:t>
            </a:r>
          </a:p>
        </p:txBody>
      </p:sp>
    </p:spTree>
    <p:extLst>
      <p:ext uri="{BB962C8B-B14F-4D97-AF65-F5344CB8AC3E}">
        <p14:creationId xmlns:p14="http://schemas.microsoft.com/office/powerpoint/2010/main" val="2123992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8D0E420-DA97-442F-A904-AFD28BDE76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8D0E420-DA97-442F-A904-AFD28BDE76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A0C8775-019E-4FA8-BAD6-7D1C09F0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09" y="143146"/>
            <a:ext cx="11822591" cy="1202510"/>
          </a:xfrm>
        </p:spPr>
        <p:txBody>
          <a:bodyPr vert="horz"/>
          <a:lstStyle/>
          <a:p>
            <a:r>
              <a:rPr lang="nb-NO" sz="3600"/>
              <a:t>Om opplæring for vitenskapelig og teknisk-/administrativt ansatte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86C8E-579A-490E-8935-0DD1825950B9}"/>
              </a:ext>
            </a:extLst>
          </p:cNvPr>
          <p:cNvSpPr txBox="1"/>
          <p:nvPr/>
        </p:nvSpPr>
        <p:spPr>
          <a:xfrm>
            <a:off x="460263" y="1350406"/>
            <a:ext cx="11166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Hvor omfattende opplæringen vil være vil avhenge av hvorvidt man er en vitenskapelig ansatt med eller uten andre fagroller, dvs. ansvar innenfor eksempelvis budsjett, personal eller prosjekt.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70F47-3600-46C7-ACFF-A5332BA6679C}"/>
              </a:ext>
            </a:extLst>
          </p:cNvPr>
          <p:cNvSpPr txBox="1"/>
          <p:nvPr/>
        </p:nvSpPr>
        <p:spPr>
          <a:xfrm>
            <a:off x="460263" y="2211871"/>
            <a:ext cx="4852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Vitenskapelig ansatt </a:t>
            </a:r>
            <a:r>
              <a:rPr kumimoji="0" lang="nb-NO" sz="1600" b="1" i="1" u="none" strike="noStrike" kern="1200" cap="none" spc="0" normalizeH="0" baseline="0" noProof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UTEN administrative roller* 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00509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002A3F-1D46-40A4-93B4-706EAEB06D7F}"/>
              </a:ext>
            </a:extLst>
          </p:cNvPr>
          <p:cNvSpPr txBox="1"/>
          <p:nvPr/>
        </p:nvSpPr>
        <p:spPr>
          <a:xfrm>
            <a:off x="6552190" y="2211871"/>
            <a:ext cx="4420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Vitenskapelig ansatt </a:t>
            </a:r>
            <a:r>
              <a:rPr kumimoji="0" lang="nb-NO" sz="1600" b="1" i="1" u="none" strike="noStrike" kern="1200" cap="none" spc="0" normalizeH="0" baseline="0" noProof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509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administrative roller*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037661-EFE8-45E1-86C6-8A5487036607}"/>
              </a:ext>
            </a:extLst>
          </p:cNvPr>
          <p:cNvSpPr txBox="1"/>
          <p:nvPr/>
        </p:nvSpPr>
        <p:spPr>
          <a:xfrm>
            <a:off x="6552191" y="2588290"/>
            <a:ext cx="4951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Følger et rollebasert opplæringsløp basert på den eller de rollene den ansatte skal utøve. Hvor omfattende opplæringen er, vil variere ut i fra omfanget av rollen(e) man er tildelt.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DE60A7-7093-4B87-B339-056CF56F218A}"/>
              </a:ext>
            </a:extLst>
          </p:cNvPr>
          <p:cNvSpPr txBox="1"/>
          <p:nvPr/>
        </p:nvSpPr>
        <p:spPr>
          <a:xfrm>
            <a:off x="1108180" y="3463854"/>
            <a:ext cx="44313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Informasjonsmøter om endringer og rollen – nov/des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DFØ E-læring: Systemopplæring om selvbetjeningsløsningen (hvordan du jobber i systemet)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DFØ brukerveiledninger og informasjonsvideoer for hvordan man bruker løsningen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Informasjonsmøte / BOTT ØL 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Kafè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3.januar kl. 13.30-15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C382E3-9FEB-4B63-8AA9-3096966EB67A}"/>
              </a:ext>
            </a:extLst>
          </p:cNvPr>
          <p:cNvSpPr txBox="1"/>
          <p:nvPr/>
        </p:nvSpPr>
        <p:spPr>
          <a:xfrm>
            <a:off x="460263" y="2588290"/>
            <a:ext cx="4596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Opplæring vil da bestå av hovedsakelig tre hovedpunkter: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52998E-6D74-40DE-8A5D-FBEF89622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4552" y="3550727"/>
            <a:ext cx="3366100" cy="2246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9AFB9E-DFBE-4C7F-AEB8-F22678F95BD2}"/>
              </a:ext>
            </a:extLst>
          </p:cNvPr>
          <p:cNvSpPr txBox="1"/>
          <p:nvPr/>
        </p:nvSpPr>
        <p:spPr>
          <a:xfrm>
            <a:off x="6642854" y="5896349"/>
            <a:ext cx="4951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Struktur for opplæringsplan. Se fullstendig oversikt per rolle på prosjektets 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7"/>
              </a:rPr>
              <a:t>intranettside for opplæring 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Freeform 54">
            <a:extLst>
              <a:ext uri="{FF2B5EF4-FFF2-40B4-BE49-F238E27FC236}">
                <a16:creationId xmlns:a16="http://schemas.microsoft.com/office/drawing/2014/main" id="{FD533066-1B88-4E74-830A-4A6E62420F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39182" y="3384368"/>
            <a:ext cx="488263" cy="488263"/>
          </a:xfrm>
          <a:custGeom>
            <a:avLst/>
            <a:gdLst>
              <a:gd name="T0" fmla="*/ 117 w 512"/>
              <a:gd name="T1" fmla="*/ 330 h 512"/>
              <a:gd name="T2" fmla="*/ 160 w 512"/>
              <a:gd name="T3" fmla="*/ 330 h 512"/>
              <a:gd name="T4" fmla="*/ 170 w 512"/>
              <a:gd name="T5" fmla="*/ 341 h 512"/>
              <a:gd name="T6" fmla="*/ 170 w 512"/>
              <a:gd name="T7" fmla="*/ 376 h 512"/>
              <a:gd name="T8" fmla="*/ 205 w 512"/>
              <a:gd name="T9" fmla="*/ 334 h 512"/>
              <a:gd name="T10" fmla="*/ 213 w 512"/>
              <a:gd name="T11" fmla="*/ 330 h 512"/>
              <a:gd name="T12" fmla="*/ 394 w 512"/>
              <a:gd name="T13" fmla="*/ 330 h 512"/>
              <a:gd name="T14" fmla="*/ 394 w 512"/>
              <a:gd name="T15" fmla="*/ 160 h 512"/>
              <a:gd name="T16" fmla="*/ 117 w 512"/>
              <a:gd name="T17" fmla="*/ 160 h 512"/>
              <a:gd name="T18" fmla="*/ 117 w 512"/>
              <a:gd name="T19" fmla="*/ 330 h 512"/>
              <a:gd name="T20" fmla="*/ 298 w 512"/>
              <a:gd name="T21" fmla="*/ 234 h 512"/>
              <a:gd name="T22" fmla="*/ 309 w 512"/>
              <a:gd name="T23" fmla="*/ 245 h 512"/>
              <a:gd name="T24" fmla="*/ 298 w 512"/>
              <a:gd name="T25" fmla="*/ 256 h 512"/>
              <a:gd name="T26" fmla="*/ 288 w 512"/>
              <a:gd name="T27" fmla="*/ 245 h 512"/>
              <a:gd name="T28" fmla="*/ 298 w 512"/>
              <a:gd name="T29" fmla="*/ 234 h 512"/>
              <a:gd name="T30" fmla="*/ 256 w 512"/>
              <a:gd name="T31" fmla="*/ 234 h 512"/>
              <a:gd name="T32" fmla="*/ 266 w 512"/>
              <a:gd name="T33" fmla="*/ 245 h 512"/>
              <a:gd name="T34" fmla="*/ 256 w 512"/>
              <a:gd name="T35" fmla="*/ 256 h 512"/>
              <a:gd name="T36" fmla="*/ 245 w 512"/>
              <a:gd name="T37" fmla="*/ 245 h 512"/>
              <a:gd name="T38" fmla="*/ 256 w 512"/>
              <a:gd name="T39" fmla="*/ 234 h 512"/>
              <a:gd name="T40" fmla="*/ 213 w 512"/>
              <a:gd name="T41" fmla="*/ 234 h 512"/>
              <a:gd name="T42" fmla="*/ 224 w 512"/>
              <a:gd name="T43" fmla="*/ 245 h 512"/>
              <a:gd name="T44" fmla="*/ 213 w 512"/>
              <a:gd name="T45" fmla="*/ 256 h 512"/>
              <a:gd name="T46" fmla="*/ 202 w 512"/>
              <a:gd name="T47" fmla="*/ 245 h 512"/>
              <a:gd name="T48" fmla="*/ 213 w 512"/>
              <a:gd name="T49" fmla="*/ 234 h 512"/>
              <a:gd name="T50" fmla="*/ 256 w 512"/>
              <a:gd name="T51" fmla="*/ 0 h 512"/>
              <a:gd name="T52" fmla="*/ 0 w 512"/>
              <a:gd name="T53" fmla="*/ 256 h 512"/>
              <a:gd name="T54" fmla="*/ 256 w 512"/>
              <a:gd name="T55" fmla="*/ 512 h 512"/>
              <a:gd name="T56" fmla="*/ 512 w 512"/>
              <a:gd name="T57" fmla="*/ 256 h 512"/>
              <a:gd name="T58" fmla="*/ 256 w 512"/>
              <a:gd name="T59" fmla="*/ 0 h 512"/>
              <a:gd name="T60" fmla="*/ 416 w 512"/>
              <a:gd name="T61" fmla="*/ 341 h 512"/>
              <a:gd name="T62" fmla="*/ 405 w 512"/>
              <a:gd name="T63" fmla="*/ 352 h 512"/>
              <a:gd name="T64" fmla="*/ 218 w 512"/>
              <a:gd name="T65" fmla="*/ 352 h 512"/>
              <a:gd name="T66" fmla="*/ 168 w 512"/>
              <a:gd name="T67" fmla="*/ 412 h 512"/>
              <a:gd name="T68" fmla="*/ 160 w 512"/>
              <a:gd name="T69" fmla="*/ 416 h 512"/>
              <a:gd name="T70" fmla="*/ 156 w 512"/>
              <a:gd name="T71" fmla="*/ 415 h 512"/>
              <a:gd name="T72" fmla="*/ 149 w 512"/>
              <a:gd name="T73" fmla="*/ 405 h 512"/>
              <a:gd name="T74" fmla="*/ 149 w 512"/>
              <a:gd name="T75" fmla="*/ 352 h 512"/>
              <a:gd name="T76" fmla="*/ 106 w 512"/>
              <a:gd name="T77" fmla="*/ 352 h 512"/>
              <a:gd name="T78" fmla="*/ 96 w 512"/>
              <a:gd name="T79" fmla="*/ 341 h 512"/>
              <a:gd name="T80" fmla="*/ 96 w 512"/>
              <a:gd name="T81" fmla="*/ 149 h 512"/>
              <a:gd name="T82" fmla="*/ 106 w 512"/>
              <a:gd name="T83" fmla="*/ 138 h 512"/>
              <a:gd name="T84" fmla="*/ 405 w 512"/>
              <a:gd name="T85" fmla="*/ 138 h 512"/>
              <a:gd name="T86" fmla="*/ 416 w 512"/>
              <a:gd name="T87" fmla="*/ 149 h 512"/>
              <a:gd name="T88" fmla="*/ 416 w 512"/>
              <a:gd name="T89" fmla="*/ 341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12" h="512">
                <a:moveTo>
                  <a:pt x="117" y="330"/>
                </a:moveTo>
                <a:cubicBezTo>
                  <a:pt x="160" y="330"/>
                  <a:pt x="160" y="330"/>
                  <a:pt x="160" y="330"/>
                </a:cubicBezTo>
                <a:cubicBezTo>
                  <a:pt x="166" y="330"/>
                  <a:pt x="170" y="335"/>
                  <a:pt x="170" y="341"/>
                </a:cubicBezTo>
                <a:cubicBezTo>
                  <a:pt x="170" y="376"/>
                  <a:pt x="170" y="376"/>
                  <a:pt x="170" y="376"/>
                </a:cubicBezTo>
                <a:cubicBezTo>
                  <a:pt x="205" y="334"/>
                  <a:pt x="205" y="334"/>
                  <a:pt x="205" y="334"/>
                </a:cubicBezTo>
                <a:cubicBezTo>
                  <a:pt x="207" y="332"/>
                  <a:pt x="210" y="330"/>
                  <a:pt x="213" y="330"/>
                </a:cubicBezTo>
                <a:cubicBezTo>
                  <a:pt x="394" y="330"/>
                  <a:pt x="394" y="330"/>
                  <a:pt x="394" y="330"/>
                </a:cubicBezTo>
                <a:cubicBezTo>
                  <a:pt x="394" y="160"/>
                  <a:pt x="394" y="160"/>
                  <a:pt x="394" y="160"/>
                </a:cubicBezTo>
                <a:cubicBezTo>
                  <a:pt x="117" y="160"/>
                  <a:pt x="117" y="160"/>
                  <a:pt x="117" y="160"/>
                </a:cubicBezTo>
                <a:lnTo>
                  <a:pt x="117" y="330"/>
                </a:lnTo>
                <a:close/>
                <a:moveTo>
                  <a:pt x="298" y="234"/>
                </a:moveTo>
                <a:cubicBezTo>
                  <a:pt x="304" y="234"/>
                  <a:pt x="309" y="239"/>
                  <a:pt x="309" y="245"/>
                </a:cubicBezTo>
                <a:cubicBezTo>
                  <a:pt x="309" y="251"/>
                  <a:pt x="304" y="256"/>
                  <a:pt x="298" y="256"/>
                </a:cubicBezTo>
                <a:cubicBezTo>
                  <a:pt x="292" y="256"/>
                  <a:pt x="288" y="251"/>
                  <a:pt x="288" y="245"/>
                </a:cubicBezTo>
                <a:cubicBezTo>
                  <a:pt x="288" y="239"/>
                  <a:pt x="292" y="234"/>
                  <a:pt x="298" y="234"/>
                </a:cubicBezTo>
                <a:close/>
                <a:moveTo>
                  <a:pt x="256" y="234"/>
                </a:moveTo>
                <a:cubicBezTo>
                  <a:pt x="262" y="234"/>
                  <a:pt x="266" y="239"/>
                  <a:pt x="266" y="245"/>
                </a:cubicBezTo>
                <a:cubicBezTo>
                  <a:pt x="266" y="251"/>
                  <a:pt x="262" y="256"/>
                  <a:pt x="256" y="256"/>
                </a:cubicBezTo>
                <a:cubicBezTo>
                  <a:pt x="250" y="256"/>
                  <a:pt x="245" y="251"/>
                  <a:pt x="245" y="245"/>
                </a:cubicBezTo>
                <a:cubicBezTo>
                  <a:pt x="245" y="239"/>
                  <a:pt x="250" y="234"/>
                  <a:pt x="256" y="234"/>
                </a:cubicBezTo>
                <a:close/>
                <a:moveTo>
                  <a:pt x="213" y="234"/>
                </a:moveTo>
                <a:cubicBezTo>
                  <a:pt x="219" y="234"/>
                  <a:pt x="224" y="239"/>
                  <a:pt x="224" y="245"/>
                </a:cubicBezTo>
                <a:cubicBezTo>
                  <a:pt x="224" y="251"/>
                  <a:pt x="219" y="256"/>
                  <a:pt x="213" y="256"/>
                </a:cubicBezTo>
                <a:cubicBezTo>
                  <a:pt x="207" y="256"/>
                  <a:pt x="202" y="251"/>
                  <a:pt x="202" y="245"/>
                </a:cubicBezTo>
                <a:cubicBezTo>
                  <a:pt x="202" y="239"/>
                  <a:pt x="207" y="234"/>
                  <a:pt x="213" y="234"/>
                </a:cubicBez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341"/>
                </a:moveTo>
                <a:cubicBezTo>
                  <a:pt x="416" y="347"/>
                  <a:pt x="411" y="352"/>
                  <a:pt x="405" y="352"/>
                </a:cubicBezTo>
                <a:cubicBezTo>
                  <a:pt x="218" y="352"/>
                  <a:pt x="218" y="352"/>
                  <a:pt x="218" y="352"/>
                </a:cubicBezTo>
                <a:cubicBezTo>
                  <a:pt x="168" y="412"/>
                  <a:pt x="168" y="412"/>
                  <a:pt x="168" y="412"/>
                </a:cubicBezTo>
                <a:cubicBezTo>
                  <a:pt x="166" y="414"/>
                  <a:pt x="163" y="416"/>
                  <a:pt x="160" y="416"/>
                </a:cubicBezTo>
                <a:cubicBezTo>
                  <a:pt x="158" y="416"/>
                  <a:pt x="157" y="415"/>
                  <a:pt x="156" y="415"/>
                </a:cubicBezTo>
                <a:cubicBezTo>
                  <a:pt x="152" y="414"/>
                  <a:pt x="149" y="409"/>
                  <a:pt x="149" y="405"/>
                </a:cubicBezTo>
                <a:cubicBezTo>
                  <a:pt x="149" y="352"/>
                  <a:pt x="149" y="352"/>
                  <a:pt x="149" y="352"/>
                </a:cubicBezTo>
                <a:cubicBezTo>
                  <a:pt x="106" y="352"/>
                  <a:pt x="106" y="352"/>
                  <a:pt x="106" y="352"/>
                </a:cubicBezTo>
                <a:cubicBezTo>
                  <a:pt x="100" y="352"/>
                  <a:pt x="96" y="347"/>
                  <a:pt x="96" y="341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6" y="143"/>
                  <a:pt x="100" y="138"/>
                  <a:pt x="106" y="138"/>
                </a:cubicBezTo>
                <a:cubicBezTo>
                  <a:pt x="405" y="138"/>
                  <a:pt x="405" y="138"/>
                  <a:pt x="405" y="138"/>
                </a:cubicBezTo>
                <a:cubicBezTo>
                  <a:pt x="411" y="138"/>
                  <a:pt x="416" y="143"/>
                  <a:pt x="416" y="149"/>
                </a:cubicBezTo>
                <a:lnTo>
                  <a:pt x="416" y="341"/>
                </a:lnTo>
                <a:close/>
              </a:path>
            </a:pathLst>
          </a:custGeom>
          <a:solidFill>
            <a:srgbClr val="00509E"/>
          </a:solidFill>
          <a:ln>
            <a:noFill/>
          </a:ln>
        </p:spPr>
        <p:txBody>
          <a:bodyPr vert="horz" wrap="square" lIns="121446" tIns="60723" rIns="121446" bIns="6072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9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6" name="Group 294">
            <a:extLst>
              <a:ext uri="{FF2B5EF4-FFF2-40B4-BE49-F238E27FC236}">
                <a16:creationId xmlns:a16="http://schemas.microsoft.com/office/drawing/2014/main" id="{F7785A83-8C62-4BE1-B55D-7FEAAF07E84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9181" y="4012650"/>
            <a:ext cx="488263" cy="488263"/>
            <a:chOff x="799" y="1118"/>
            <a:chExt cx="340" cy="340"/>
          </a:xfrm>
          <a:solidFill>
            <a:srgbClr val="00509E"/>
          </a:solidFill>
        </p:grpSpPr>
        <p:sp>
          <p:nvSpPr>
            <p:cNvPr id="17" name="Freeform 295">
              <a:extLst>
                <a:ext uri="{FF2B5EF4-FFF2-40B4-BE49-F238E27FC236}">
                  <a16:creationId xmlns:a16="http://schemas.microsoft.com/office/drawing/2014/main" id="{B241A760-33F6-4085-A956-E07C0E3AF3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" y="1118"/>
              <a:ext cx="340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416 w 512"/>
                <a:gd name="T11" fmla="*/ 341 h 512"/>
                <a:gd name="T12" fmla="*/ 405 w 512"/>
                <a:gd name="T13" fmla="*/ 352 h 512"/>
                <a:gd name="T14" fmla="*/ 266 w 512"/>
                <a:gd name="T15" fmla="*/ 352 h 512"/>
                <a:gd name="T16" fmla="*/ 266 w 512"/>
                <a:gd name="T17" fmla="*/ 373 h 512"/>
                <a:gd name="T18" fmla="*/ 309 w 512"/>
                <a:gd name="T19" fmla="*/ 373 h 512"/>
                <a:gd name="T20" fmla="*/ 320 w 512"/>
                <a:gd name="T21" fmla="*/ 384 h 512"/>
                <a:gd name="T22" fmla="*/ 309 w 512"/>
                <a:gd name="T23" fmla="*/ 394 h 512"/>
                <a:gd name="T24" fmla="*/ 202 w 512"/>
                <a:gd name="T25" fmla="*/ 394 h 512"/>
                <a:gd name="T26" fmla="*/ 192 w 512"/>
                <a:gd name="T27" fmla="*/ 384 h 512"/>
                <a:gd name="T28" fmla="*/ 202 w 512"/>
                <a:gd name="T29" fmla="*/ 373 h 512"/>
                <a:gd name="T30" fmla="*/ 245 w 512"/>
                <a:gd name="T31" fmla="*/ 373 h 512"/>
                <a:gd name="T32" fmla="*/ 245 w 512"/>
                <a:gd name="T33" fmla="*/ 352 h 512"/>
                <a:gd name="T34" fmla="*/ 106 w 512"/>
                <a:gd name="T35" fmla="*/ 352 h 512"/>
                <a:gd name="T36" fmla="*/ 96 w 512"/>
                <a:gd name="T37" fmla="*/ 341 h 512"/>
                <a:gd name="T38" fmla="*/ 96 w 512"/>
                <a:gd name="T39" fmla="*/ 149 h 512"/>
                <a:gd name="T40" fmla="*/ 106 w 512"/>
                <a:gd name="T41" fmla="*/ 138 h 512"/>
                <a:gd name="T42" fmla="*/ 405 w 512"/>
                <a:gd name="T43" fmla="*/ 138 h 512"/>
                <a:gd name="T44" fmla="*/ 416 w 512"/>
                <a:gd name="T45" fmla="*/ 149 h 512"/>
                <a:gd name="T46" fmla="*/ 416 w 512"/>
                <a:gd name="T47" fmla="*/ 34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416" y="341"/>
                  </a:moveTo>
                  <a:cubicBezTo>
                    <a:pt x="416" y="347"/>
                    <a:pt x="411" y="352"/>
                    <a:pt x="405" y="352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6" y="373"/>
                    <a:pt x="266" y="373"/>
                    <a:pt x="266" y="373"/>
                  </a:cubicBezTo>
                  <a:cubicBezTo>
                    <a:pt x="309" y="373"/>
                    <a:pt x="309" y="373"/>
                    <a:pt x="309" y="373"/>
                  </a:cubicBezTo>
                  <a:cubicBezTo>
                    <a:pt x="315" y="373"/>
                    <a:pt x="320" y="378"/>
                    <a:pt x="320" y="384"/>
                  </a:cubicBezTo>
                  <a:cubicBezTo>
                    <a:pt x="320" y="390"/>
                    <a:pt x="315" y="394"/>
                    <a:pt x="309" y="394"/>
                  </a:cubicBezTo>
                  <a:cubicBezTo>
                    <a:pt x="202" y="394"/>
                    <a:pt x="202" y="394"/>
                    <a:pt x="202" y="394"/>
                  </a:cubicBezTo>
                  <a:cubicBezTo>
                    <a:pt x="196" y="394"/>
                    <a:pt x="192" y="390"/>
                    <a:pt x="192" y="384"/>
                  </a:cubicBezTo>
                  <a:cubicBezTo>
                    <a:pt x="192" y="378"/>
                    <a:pt x="196" y="373"/>
                    <a:pt x="202" y="373"/>
                  </a:cubicBezTo>
                  <a:cubicBezTo>
                    <a:pt x="245" y="373"/>
                    <a:pt x="245" y="373"/>
                    <a:pt x="245" y="373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106" y="352"/>
                    <a:pt x="106" y="352"/>
                    <a:pt x="106" y="352"/>
                  </a:cubicBezTo>
                  <a:cubicBezTo>
                    <a:pt x="100" y="352"/>
                    <a:pt x="96" y="347"/>
                    <a:pt x="96" y="341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6" y="143"/>
                    <a:pt x="100" y="138"/>
                    <a:pt x="106" y="138"/>
                  </a:cubicBezTo>
                  <a:cubicBezTo>
                    <a:pt x="405" y="138"/>
                    <a:pt x="405" y="138"/>
                    <a:pt x="405" y="138"/>
                  </a:cubicBezTo>
                  <a:cubicBezTo>
                    <a:pt x="411" y="138"/>
                    <a:pt x="416" y="143"/>
                    <a:pt x="416" y="149"/>
                  </a:cubicBezTo>
                  <a:lnTo>
                    <a:pt x="416" y="3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Rectangle 296">
              <a:extLst>
                <a:ext uri="{FF2B5EF4-FFF2-40B4-BE49-F238E27FC236}">
                  <a16:creationId xmlns:a16="http://schemas.microsoft.com/office/drawing/2014/main" id="{183D053E-4848-4213-B9F1-C78032B0F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" y="1224"/>
              <a:ext cx="184" cy="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" name="Group 331">
            <a:extLst>
              <a:ext uri="{FF2B5EF4-FFF2-40B4-BE49-F238E27FC236}">
                <a16:creationId xmlns:a16="http://schemas.microsoft.com/office/drawing/2014/main" id="{6E80EC6A-0AEE-487F-8672-044107CF62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9180" y="4724982"/>
            <a:ext cx="488263" cy="488263"/>
            <a:chOff x="3832" y="1197"/>
            <a:chExt cx="340" cy="340"/>
          </a:xfrm>
          <a:solidFill>
            <a:srgbClr val="00509E"/>
          </a:solidFill>
        </p:grpSpPr>
        <p:sp>
          <p:nvSpPr>
            <p:cNvPr id="20" name="Freeform 332">
              <a:extLst>
                <a:ext uri="{FF2B5EF4-FFF2-40B4-BE49-F238E27FC236}">
                  <a16:creationId xmlns:a16="http://schemas.microsoft.com/office/drawing/2014/main" id="{15DFB85E-D83E-4F96-992B-9DE371657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" y="1197"/>
              <a:ext cx="340" cy="340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Freeform 333">
              <a:extLst>
                <a:ext uri="{FF2B5EF4-FFF2-40B4-BE49-F238E27FC236}">
                  <a16:creationId xmlns:a16="http://schemas.microsoft.com/office/drawing/2014/main" id="{198FB3B1-ABE6-47AF-A756-9A3FC65D6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" y="1197"/>
              <a:ext cx="340" cy="340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AEA63EE-6E1C-47CB-8BDE-9C89B1F213E0}"/>
              </a:ext>
            </a:extLst>
          </p:cNvPr>
          <p:cNvSpPr txBox="1"/>
          <p:nvPr/>
        </p:nvSpPr>
        <p:spPr>
          <a:xfrm>
            <a:off x="460263" y="6019460"/>
            <a:ext cx="6182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*BOTT-roller, </a:t>
            </a:r>
            <a:r>
              <a:rPr kumimoji="0" lang="nb-NO" sz="12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lederoller</a:t>
            </a:r>
            <a:r>
              <a:rPr kumimoji="0" lang="nb-NO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prosjektlederroller</a:t>
            </a:r>
          </a:p>
        </p:txBody>
      </p:sp>
      <p:sp>
        <p:nvSpPr>
          <p:cNvPr id="30" name="Freeform 54">
            <a:extLst>
              <a:ext uri="{FF2B5EF4-FFF2-40B4-BE49-F238E27FC236}">
                <a16:creationId xmlns:a16="http://schemas.microsoft.com/office/drawing/2014/main" id="{2BD1D1F4-1902-4C7B-8306-17BF2155B41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39180" y="5322393"/>
            <a:ext cx="488263" cy="488263"/>
          </a:xfrm>
          <a:custGeom>
            <a:avLst/>
            <a:gdLst>
              <a:gd name="T0" fmla="*/ 117 w 512"/>
              <a:gd name="T1" fmla="*/ 330 h 512"/>
              <a:gd name="T2" fmla="*/ 160 w 512"/>
              <a:gd name="T3" fmla="*/ 330 h 512"/>
              <a:gd name="T4" fmla="*/ 170 w 512"/>
              <a:gd name="T5" fmla="*/ 341 h 512"/>
              <a:gd name="T6" fmla="*/ 170 w 512"/>
              <a:gd name="T7" fmla="*/ 376 h 512"/>
              <a:gd name="T8" fmla="*/ 205 w 512"/>
              <a:gd name="T9" fmla="*/ 334 h 512"/>
              <a:gd name="T10" fmla="*/ 213 w 512"/>
              <a:gd name="T11" fmla="*/ 330 h 512"/>
              <a:gd name="T12" fmla="*/ 394 w 512"/>
              <a:gd name="T13" fmla="*/ 330 h 512"/>
              <a:gd name="T14" fmla="*/ 394 w 512"/>
              <a:gd name="T15" fmla="*/ 160 h 512"/>
              <a:gd name="T16" fmla="*/ 117 w 512"/>
              <a:gd name="T17" fmla="*/ 160 h 512"/>
              <a:gd name="T18" fmla="*/ 117 w 512"/>
              <a:gd name="T19" fmla="*/ 330 h 512"/>
              <a:gd name="T20" fmla="*/ 298 w 512"/>
              <a:gd name="T21" fmla="*/ 234 h 512"/>
              <a:gd name="T22" fmla="*/ 309 w 512"/>
              <a:gd name="T23" fmla="*/ 245 h 512"/>
              <a:gd name="T24" fmla="*/ 298 w 512"/>
              <a:gd name="T25" fmla="*/ 256 h 512"/>
              <a:gd name="T26" fmla="*/ 288 w 512"/>
              <a:gd name="T27" fmla="*/ 245 h 512"/>
              <a:gd name="T28" fmla="*/ 298 w 512"/>
              <a:gd name="T29" fmla="*/ 234 h 512"/>
              <a:gd name="T30" fmla="*/ 256 w 512"/>
              <a:gd name="T31" fmla="*/ 234 h 512"/>
              <a:gd name="T32" fmla="*/ 266 w 512"/>
              <a:gd name="T33" fmla="*/ 245 h 512"/>
              <a:gd name="T34" fmla="*/ 256 w 512"/>
              <a:gd name="T35" fmla="*/ 256 h 512"/>
              <a:gd name="T36" fmla="*/ 245 w 512"/>
              <a:gd name="T37" fmla="*/ 245 h 512"/>
              <a:gd name="T38" fmla="*/ 256 w 512"/>
              <a:gd name="T39" fmla="*/ 234 h 512"/>
              <a:gd name="T40" fmla="*/ 213 w 512"/>
              <a:gd name="T41" fmla="*/ 234 h 512"/>
              <a:gd name="T42" fmla="*/ 224 w 512"/>
              <a:gd name="T43" fmla="*/ 245 h 512"/>
              <a:gd name="T44" fmla="*/ 213 w 512"/>
              <a:gd name="T45" fmla="*/ 256 h 512"/>
              <a:gd name="T46" fmla="*/ 202 w 512"/>
              <a:gd name="T47" fmla="*/ 245 h 512"/>
              <a:gd name="T48" fmla="*/ 213 w 512"/>
              <a:gd name="T49" fmla="*/ 234 h 512"/>
              <a:gd name="T50" fmla="*/ 256 w 512"/>
              <a:gd name="T51" fmla="*/ 0 h 512"/>
              <a:gd name="T52" fmla="*/ 0 w 512"/>
              <a:gd name="T53" fmla="*/ 256 h 512"/>
              <a:gd name="T54" fmla="*/ 256 w 512"/>
              <a:gd name="T55" fmla="*/ 512 h 512"/>
              <a:gd name="T56" fmla="*/ 512 w 512"/>
              <a:gd name="T57" fmla="*/ 256 h 512"/>
              <a:gd name="T58" fmla="*/ 256 w 512"/>
              <a:gd name="T59" fmla="*/ 0 h 512"/>
              <a:gd name="T60" fmla="*/ 416 w 512"/>
              <a:gd name="T61" fmla="*/ 341 h 512"/>
              <a:gd name="T62" fmla="*/ 405 w 512"/>
              <a:gd name="T63" fmla="*/ 352 h 512"/>
              <a:gd name="T64" fmla="*/ 218 w 512"/>
              <a:gd name="T65" fmla="*/ 352 h 512"/>
              <a:gd name="T66" fmla="*/ 168 w 512"/>
              <a:gd name="T67" fmla="*/ 412 h 512"/>
              <a:gd name="T68" fmla="*/ 160 w 512"/>
              <a:gd name="T69" fmla="*/ 416 h 512"/>
              <a:gd name="T70" fmla="*/ 156 w 512"/>
              <a:gd name="T71" fmla="*/ 415 h 512"/>
              <a:gd name="T72" fmla="*/ 149 w 512"/>
              <a:gd name="T73" fmla="*/ 405 h 512"/>
              <a:gd name="T74" fmla="*/ 149 w 512"/>
              <a:gd name="T75" fmla="*/ 352 h 512"/>
              <a:gd name="T76" fmla="*/ 106 w 512"/>
              <a:gd name="T77" fmla="*/ 352 h 512"/>
              <a:gd name="T78" fmla="*/ 96 w 512"/>
              <a:gd name="T79" fmla="*/ 341 h 512"/>
              <a:gd name="T80" fmla="*/ 96 w 512"/>
              <a:gd name="T81" fmla="*/ 149 h 512"/>
              <a:gd name="T82" fmla="*/ 106 w 512"/>
              <a:gd name="T83" fmla="*/ 138 h 512"/>
              <a:gd name="T84" fmla="*/ 405 w 512"/>
              <a:gd name="T85" fmla="*/ 138 h 512"/>
              <a:gd name="T86" fmla="*/ 416 w 512"/>
              <a:gd name="T87" fmla="*/ 149 h 512"/>
              <a:gd name="T88" fmla="*/ 416 w 512"/>
              <a:gd name="T89" fmla="*/ 341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12" h="512">
                <a:moveTo>
                  <a:pt x="117" y="330"/>
                </a:moveTo>
                <a:cubicBezTo>
                  <a:pt x="160" y="330"/>
                  <a:pt x="160" y="330"/>
                  <a:pt x="160" y="330"/>
                </a:cubicBezTo>
                <a:cubicBezTo>
                  <a:pt x="166" y="330"/>
                  <a:pt x="170" y="335"/>
                  <a:pt x="170" y="341"/>
                </a:cubicBezTo>
                <a:cubicBezTo>
                  <a:pt x="170" y="376"/>
                  <a:pt x="170" y="376"/>
                  <a:pt x="170" y="376"/>
                </a:cubicBezTo>
                <a:cubicBezTo>
                  <a:pt x="205" y="334"/>
                  <a:pt x="205" y="334"/>
                  <a:pt x="205" y="334"/>
                </a:cubicBezTo>
                <a:cubicBezTo>
                  <a:pt x="207" y="332"/>
                  <a:pt x="210" y="330"/>
                  <a:pt x="213" y="330"/>
                </a:cubicBezTo>
                <a:cubicBezTo>
                  <a:pt x="394" y="330"/>
                  <a:pt x="394" y="330"/>
                  <a:pt x="394" y="330"/>
                </a:cubicBezTo>
                <a:cubicBezTo>
                  <a:pt x="394" y="160"/>
                  <a:pt x="394" y="160"/>
                  <a:pt x="394" y="160"/>
                </a:cubicBezTo>
                <a:cubicBezTo>
                  <a:pt x="117" y="160"/>
                  <a:pt x="117" y="160"/>
                  <a:pt x="117" y="160"/>
                </a:cubicBezTo>
                <a:lnTo>
                  <a:pt x="117" y="330"/>
                </a:lnTo>
                <a:close/>
                <a:moveTo>
                  <a:pt x="298" y="234"/>
                </a:moveTo>
                <a:cubicBezTo>
                  <a:pt x="304" y="234"/>
                  <a:pt x="309" y="239"/>
                  <a:pt x="309" y="245"/>
                </a:cubicBezTo>
                <a:cubicBezTo>
                  <a:pt x="309" y="251"/>
                  <a:pt x="304" y="256"/>
                  <a:pt x="298" y="256"/>
                </a:cubicBezTo>
                <a:cubicBezTo>
                  <a:pt x="292" y="256"/>
                  <a:pt x="288" y="251"/>
                  <a:pt x="288" y="245"/>
                </a:cubicBezTo>
                <a:cubicBezTo>
                  <a:pt x="288" y="239"/>
                  <a:pt x="292" y="234"/>
                  <a:pt x="298" y="234"/>
                </a:cubicBezTo>
                <a:close/>
                <a:moveTo>
                  <a:pt x="256" y="234"/>
                </a:moveTo>
                <a:cubicBezTo>
                  <a:pt x="262" y="234"/>
                  <a:pt x="266" y="239"/>
                  <a:pt x="266" y="245"/>
                </a:cubicBezTo>
                <a:cubicBezTo>
                  <a:pt x="266" y="251"/>
                  <a:pt x="262" y="256"/>
                  <a:pt x="256" y="256"/>
                </a:cubicBezTo>
                <a:cubicBezTo>
                  <a:pt x="250" y="256"/>
                  <a:pt x="245" y="251"/>
                  <a:pt x="245" y="245"/>
                </a:cubicBezTo>
                <a:cubicBezTo>
                  <a:pt x="245" y="239"/>
                  <a:pt x="250" y="234"/>
                  <a:pt x="256" y="234"/>
                </a:cubicBezTo>
                <a:close/>
                <a:moveTo>
                  <a:pt x="213" y="234"/>
                </a:moveTo>
                <a:cubicBezTo>
                  <a:pt x="219" y="234"/>
                  <a:pt x="224" y="239"/>
                  <a:pt x="224" y="245"/>
                </a:cubicBezTo>
                <a:cubicBezTo>
                  <a:pt x="224" y="251"/>
                  <a:pt x="219" y="256"/>
                  <a:pt x="213" y="256"/>
                </a:cubicBezTo>
                <a:cubicBezTo>
                  <a:pt x="207" y="256"/>
                  <a:pt x="202" y="251"/>
                  <a:pt x="202" y="245"/>
                </a:cubicBezTo>
                <a:cubicBezTo>
                  <a:pt x="202" y="239"/>
                  <a:pt x="207" y="234"/>
                  <a:pt x="213" y="234"/>
                </a:cubicBez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341"/>
                </a:moveTo>
                <a:cubicBezTo>
                  <a:pt x="416" y="347"/>
                  <a:pt x="411" y="352"/>
                  <a:pt x="405" y="352"/>
                </a:cubicBezTo>
                <a:cubicBezTo>
                  <a:pt x="218" y="352"/>
                  <a:pt x="218" y="352"/>
                  <a:pt x="218" y="352"/>
                </a:cubicBezTo>
                <a:cubicBezTo>
                  <a:pt x="168" y="412"/>
                  <a:pt x="168" y="412"/>
                  <a:pt x="168" y="412"/>
                </a:cubicBezTo>
                <a:cubicBezTo>
                  <a:pt x="166" y="414"/>
                  <a:pt x="163" y="416"/>
                  <a:pt x="160" y="416"/>
                </a:cubicBezTo>
                <a:cubicBezTo>
                  <a:pt x="158" y="416"/>
                  <a:pt x="157" y="415"/>
                  <a:pt x="156" y="415"/>
                </a:cubicBezTo>
                <a:cubicBezTo>
                  <a:pt x="152" y="414"/>
                  <a:pt x="149" y="409"/>
                  <a:pt x="149" y="405"/>
                </a:cubicBezTo>
                <a:cubicBezTo>
                  <a:pt x="149" y="352"/>
                  <a:pt x="149" y="352"/>
                  <a:pt x="149" y="352"/>
                </a:cubicBezTo>
                <a:cubicBezTo>
                  <a:pt x="106" y="352"/>
                  <a:pt x="106" y="352"/>
                  <a:pt x="106" y="352"/>
                </a:cubicBezTo>
                <a:cubicBezTo>
                  <a:pt x="100" y="352"/>
                  <a:pt x="96" y="347"/>
                  <a:pt x="96" y="341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6" y="143"/>
                  <a:pt x="100" y="138"/>
                  <a:pt x="106" y="138"/>
                </a:cubicBezTo>
                <a:cubicBezTo>
                  <a:pt x="405" y="138"/>
                  <a:pt x="405" y="138"/>
                  <a:pt x="405" y="138"/>
                </a:cubicBezTo>
                <a:cubicBezTo>
                  <a:pt x="411" y="138"/>
                  <a:pt x="416" y="143"/>
                  <a:pt x="416" y="149"/>
                </a:cubicBezTo>
                <a:lnTo>
                  <a:pt x="416" y="341"/>
                </a:lnTo>
                <a:close/>
              </a:path>
            </a:pathLst>
          </a:custGeom>
          <a:solidFill>
            <a:srgbClr val="00509E"/>
          </a:solidFill>
          <a:ln>
            <a:noFill/>
          </a:ln>
        </p:spPr>
        <p:txBody>
          <a:bodyPr vert="horz" wrap="square" lIns="121446" tIns="60723" rIns="121446" bIns="6072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9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54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1E27CDF0-744E-778E-60ED-40A22D27D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1" y="127779"/>
            <a:ext cx="11014550" cy="604054"/>
          </a:xfrm>
        </p:spPr>
        <p:txBody>
          <a:bodyPr anchor="b">
            <a:noAutofit/>
          </a:bodyPr>
          <a:lstStyle/>
          <a:p>
            <a:r>
              <a:rPr lang="nb-NO" sz="3600"/>
              <a:t>Informasjon om opplæring</a:t>
            </a:r>
          </a:p>
        </p:txBody>
      </p:sp>
      <p:pic>
        <p:nvPicPr>
          <p:cNvPr id="5" name="Plassholder for bilde 5" descr="Bott økonomi og lønn - Opplæring - Kunnskapsbasen - NTNU">
            <a:extLst>
              <a:ext uri="{FF2B5EF4-FFF2-40B4-BE49-F238E27FC236}">
                <a16:creationId xmlns:a16="http://schemas.microsoft.com/office/drawing/2014/main" id="{284B5E26-546A-AB26-3D76-660DCF03E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09" y="1540701"/>
            <a:ext cx="5039638" cy="5189520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9478507-AF42-4338-FEBB-F59CE9E89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785" y="2573365"/>
            <a:ext cx="6088965" cy="2649989"/>
          </a:xfrm>
        </p:spPr>
        <p:txBody>
          <a:bodyPr>
            <a:normAutofit/>
          </a:bodyPr>
          <a:lstStyle/>
          <a:p>
            <a:r>
              <a:rPr lang="en-US" sz="2000" err="1"/>
              <a:t>Rolleinnhehavere</a:t>
            </a:r>
            <a:r>
              <a:rPr lang="en-US" sz="2000"/>
              <a:t> </a:t>
            </a:r>
            <a:r>
              <a:rPr lang="en-US" sz="2000" err="1"/>
              <a:t>får</a:t>
            </a:r>
            <a:r>
              <a:rPr lang="en-US" sz="2000"/>
              <a:t> </a:t>
            </a:r>
            <a:r>
              <a:rPr lang="en-US" sz="2000" err="1"/>
              <a:t>kalenderinnkalling</a:t>
            </a:r>
            <a:r>
              <a:rPr lang="en-US" sz="2000"/>
              <a:t> i Outlook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r>
              <a:rPr lang="en-US" sz="2000" err="1"/>
              <a:t>Informasjonsmøter</a:t>
            </a:r>
            <a:r>
              <a:rPr lang="en-US" sz="2000"/>
              <a:t> for store </a:t>
            </a:r>
            <a:r>
              <a:rPr lang="en-US" sz="2000" err="1"/>
              <a:t>grupper</a:t>
            </a:r>
            <a:r>
              <a:rPr lang="en-US" sz="2000"/>
              <a:t> </a:t>
            </a:r>
            <a:r>
              <a:rPr lang="en-US" sz="2000" err="1"/>
              <a:t>slik</a:t>
            </a:r>
            <a:r>
              <a:rPr lang="en-US" sz="2000"/>
              <a:t> </a:t>
            </a:r>
            <a:r>
              <a:rPr lang="en-US" sz="2000" err="1"/>
              <a:t>som</a:t>
            </a:r>
            <a:r>
              <a:rPr lang="en-US" sz="2000"/>
              <a:t> alle </a:t>
            </a:r>
            <a:r>
              <a:rPr lang="en-US" sz="2000" err="1"/>
              <a:t>ansatte</a:t>
            </a:r>
            <a:r>
              <a:rPr lang="en-US" sz="2000"/>
              <a:t> og </a:t>
            </a:r>
            <a:r>
              <a:rPr lang="en-US" sz="2000" err="1"/>
              <a:t>ledere</a:t>
            </a:r>
            <a:r>
              <a:rPr lang="en-US" sz="2000"/>
              <a:t> </a:t>
            </a:r>
            <a:r>
              <a:rPr lang="en-US" sz="2000" err="1"/>
              <a:t>kalles</a:t>
            </a:r>
            <a:r>
              <a:rPr lang="en-US" sz="2000"/>
              <a:t> inn via </a:t>
            </a:r>
            <a:r>
              <a:rPr lang="en-US" sz="2000" err="1"/>
              <a:t>Innføringsledere</a:t>
            </a: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r>
              <a:rPr lang="en-US" sz="2000"/>
              <a:t>BOTT ØL </a:t>
            </a:r>
            <a:r>
              <a:rPr lang="en-US" sz="2000" err="1"/>
              <a:t>Opplæringssider</a:t>
            </a:r>
            <a:r>
              <a:rPr lang="en-US" sz="2000"/>
              <a:t> (</a:t>
            </a:r>
            <a:r>
              <a:rPr lang="en-US" sz="2000" err="1"/>
              <a:t>Innsida</a:t>
            </a:r>
            <a:r>
              <a:rPr lang="en-US" sz="2000"/>
              <a:t>) </a:t>
            </a:r>
            <a:r>
              <a:rPr lang="en-US" sz="2000" err="1"/>
              <a:t>oppdateres</a:t>
            </a:r>
            <a:r>
              <a:rPr lang="en-US" sz="2000"/>
              <a:t> </a:t>
            </a:r>
            <a:r>
              <a:rPr lang="en-US" sz="2000" err="1"/>
              <a:t>fortløpende</a:t>
            </a:r>
            <a:r>
              <a:rPr lang="en-US" sz="2000"/>
              <a:t> </a:t>
            </a:r>
          </a:p>
        </p:txBody>
      </p:sp>
      <p:sp>
        <p:nvSpPr>
          <p:cNvPr id="8" name="Tittel 5">
            <a:extLst>
              <a:ext uri="{FF2B5EF4-FFF2-40B4-BE49-F238E27FC236}">
                <a16:creationId xmlns:a16="http://schemas.microsoft.com/office/drawing/2014/main" id="{89E5815F-97A9-7B1F-4F65-E0C9DC9F93C8}"/>
              </a:ext>
            </a:extLst>
          </p:cNvPr>
          <p:cNvSpPr txBox="1">
            <a:spLocks/>
          </p:cNvSpPr>
          <p:nvPr/>
        </p:nvSpPr>
        <p:spPr>
          <a:xfrm>
            <a:off x="6929750" y="1133077"/>
            <a:ext cx="4011084" cy="4076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609555" rtl="0" eaLnBrk="1" latinLnBrk="0" hangingPunct="1">
              <a:spcBef>
                <a:spcPct val="0"/>
              </a:spcBef>
              <a:buNone/>
              <a:defRPr sz="2667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000" b="0"/>
              <a:t>Eksempel fra Innsida:</a:t>
            </a:r>
          </a:p>
        </p:txBody>
      </p:sp>
      <p:grpSp>
        <p:nvGrpSpPr>
          <p:cNvPr id="9" name="Group 294">
            <a:extLst>
              <a:ext uri="{FF2B5EF4-FFF2-40B4-BE49-F238E27FC236}">
                <a16:creationId xmlns:a16="http://schemas.microsoft.com/office/drawing/2014/main" id="{E7146D4D-2287-20DA-9808-09205FAC42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0081" y="2573365"/>
            <a:ext cx="488263" cy="488263"/>
            <a:chOff x="799" y="1118"/>
            <a:chExt cx="340" cy="340"/>
          </a:xfrm>
          <a:solidFill>
            <a:srgbClr val="00509E"/>
          </a:solidFill>
        </p:grpSpPr>
        <p:sp>
          <p:nvSpPr>
            <p:cNvPr id="10" name="Freeform 295">
              <a:extLst>
                <a:ext uri="{FF2B5EF4-FFF2-40B4-BE49-F238E27FC236}">
                  <a16:creationId xmlns:a16="http://schemas.microsoft.com/office/drawing/2014/main" id="{2736E1E2-7456-8868-A7E1-2EA7CCDC9C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" y="1118"/>
              <a:ext cx="340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416 w 512"/>
                <a:gd name="T11" fmla="*/ 341 h 512"/>
                <a:gd name="T12" fmla="*/ 405 w 512"/>
                <a:gd name="T13" fmla="*/ 352 h 512"/>
                <a:gd name="T14" fmla="*/ 266 w 512"/>
                <a:gd name="T15" fmla="*/ 352 h 512"/>
                <a:gd name="T16" fmla="*/ 266 w 512"/>
                <a:gd name="T17" fmla="*/ 373 h 512"/>
                <a:gd name="T18" fmla="*/ 309 w 512"/>
                <a:gd name="T19" fmla="*/ 373 h 512"/>
                <a:gd name="T20" fmla="*/ 320 w 512"/>
                <a:gd name="T21" fmla="*/ 384 h 512"/>
                <a:gd name="T22" fmla="*/ 309 w 512"/>
                <a:gd name="T23" fmla="*/ 394 h 512"/>
                <a:gd name="T24" fmla="*/ 202 w 512"/>
                <a:gd name="T25" fmla="*/ 394 h 512"/>
                <a:gd name="T26" fmla="*/ 192 w 512"/>
                <a:gd name="T27" fmla="*/ 384 h 512"/>
                <a:gd name="T28" fmla="*/ 202 w 512"/>
                <a:gd name="T29" fmla="*/ 373 h 512"/>
                <a:gd name="T30" fmla="*/ 245 w 512"/>
                <a:gd name="T31" fmla="*/ 373 h 512"/>
                <a:gd name="T32" fmla="*/ 245 w 512"/>
                <a:gd name="T33" fmla="*/ 352 h 512"/>
                <a:gd name="T34" fmla="*/ 106 w 512"/>
                <a:gd name="T35" fmla="*/ 352 h 512"/>
                <a:gd name="T36" fmla="*/ 96 w 512"/>
                <a:gd name="T37" fmla="*/ 341 h 512"/>
                <a:gd name="T38" fmla="*/ 96 w 512"/>
                <a:gd name="T39" fmla="*/ 149 h 512"/>
                <a:gd name="T40" fmla="*/ 106 w 512"/>
                <a:gd name="T41" fmla="*/ 138 h 512"/>
                <a:gd name="T42" fmla="*/ 405 w 512"/>
                <a:gd name="T43" fmla="*/ 138 h 512"/>
                <a:gd name="T44" fmla="*/ 416 w 512"/>
                <a:gd name="T45" fmla="*/ 149 h 512"/>
                <a:gd name="T46" fmla="*/ 416 w 512"/>
                <a:gd name="T47" fmla="*/ 34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416" y="341"/>
                  </a:moveTo>
                  <a:cubicBezTo>
                    <a:pt x="416" y="347"/>
                    <a:pt x="411" y="352"/>
                    <a:pt x="405" y="352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6" y="373"/>
                    <a:pt x="266" y="373"/>
                    <a:pt x="266" y="373"/>
                  </a:cubicBezTo>
                  <a:cubicBezTo>
                    <a:pt x="309" y="373"/>
                    <a:pt x="309" y="373"/>
                    <a:pt x="309" y="373"/>
                  </a:cubicBezTo>
                  <a:cubicBezTo>
                    <a:pt x="315" y="373"/>
                    <a:pt x="320" y="378"/>
                    <a:pt x="320" y="384"/>
                  </a:cubicBezTo>
                  <a:cubicBezTo>
                    <a:pt x="320" y="390"/>
                    <a:pt x="315" y="394"/>
                    <a:pt x="309" y="394"/>
                  </a:cubicBezTo>
                  <a:cubicBezTo>
                    <a:pt x="202" y="394"/>
                    <a:pt x="202" y="394"/>
                    <a:pt x="202" y="394"/>
                  </a:cubicBezTo>
                  <a:cubicBezTo>
                    <a:pt x="196" y="394"/>
                    <a:pt x="192" y="390"/>
                    <a:pt x="192" y="384"/>
                  </a:cubicBezTo>
                  <a:cubicBezTo>
                    <a:pt x="192" y="378"/>
                    <a:pt x="196" y="373"/>
                    <a:pt x="202" y="373"/>
                  </a:cubicBezTo>
                  <a:cubicBezTo>
                    <a:pt x="245" y="373"/>
                    <a:pt x="245" y="373"/>
                    <a:pt x="245" y="373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106" y="352"/>
                    <a:pt x="106" y="352"/>
                    <a:pt x="106" y="352"/>
                  </a:cubicBezTo>
                  <a:cubicBezTo>
                    <a:pt x="100" y="352"/>
                    <a:pt x="96" y="347"/>
                    <a:pt x="96" y="341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6" y="143"/>
                    <a:pt x="100" y="138"/>
                    <a:pt x="106" y="138"/>
                  </a:cubicBezTo>
                  <a:cubicBezTo>
                    <a:pt x="405" y="138"/>
                    <a:pt x="405" y="138"/>
                    <a:pt x="405" y="138"/>
                  </a:cubicBezTo>
                  <a:cubicBezTo>
                    <a:pt x="411" y="138"/>
                    <a:pt x="416" y="143"/>
                    <a:pt x="416" y="149"/>
                  </a:cubicBezTo>
                  <a:lnTo>
                    <a:pt x="416" y="3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Rectangle 296">
              <a:extLst>
                <a:ext uri="{FF2B5EF4-FFF2-40B4-BE49-F238E27FC236}">
                  <a16:creationId xmlns:a16="http://schemas.microsoft.com/office/drawing/2014/main" id="{C705F389-CA51-E935-9191-6F52E398C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" y="1224"/>
              <a:ext cx="184" cy="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3" name="Freeform 54">
            <a:extLst>
              <a:ext uri="{FF2B5EF4-FFF2-40B4-BE49-F238E27FC236}">
                <a16:creationId xmlns:a16="http://schemas.microsoft.com/office/drawing/2014/main" id="{7A416CE1-F812-6C8D-D569-41B5B95B395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0080" y="3410096"/>
            <a:ext cx="488263" cy="488263"/>
          </a:xfrm>
          <a:custGeom>
            <a:avLst/>
            <a:gdLst>
              <a:gd name="T0" fmla="*/ 117 w 512"/>
              <a:gd name="T1" fmla="*/ 330 h 512"/>
              <a:gd name="T2" fmla="*/ 160 w 512"/>
              <a:gd name="T3" fmla="*/ 330 h 512"/>
              <a:gd name="T4" fmla="*/ 170 w 512"/>
              <a:gd name="T5" fmla="*/ 341 h 512"/>
              <a:gd name="T6" fmla="*/ 170 w 512"/>
              <a:gd name="T7" fmla="*/ 376 h 512"/>
              <a:gd name="T8" fmla="*/ 205 w 512"/>
              <a:gd name="T9" fmla="*/ 334 h 512"/>
              <a:gd name="T10" fmla="*/ 213 w 512"/>
              <a:gd name="T11" fmla="*/ 330 h 512"/>
              <a:gd name="T12" fmla="*/ 394 w 512"/>
              <a:gd name="T13" fmla="*/ 330 h 512"/>
              <a:gd name="T14" fmla="*/ 394 w 512"/>
              <a:gd name="T15" fmla="*/ 160 h 512"/>
              <a:gd name="T16" fmla="*/ 117 w 512"/>
              <a:gd name="T17" fmla="*/ 160 h 512"/>
              <a:gd name="T18" fmla="*/ 117 w 512"/>
              <a:gd name="T19" fmla="*/ 330 h 512"/>
              <a:gd name="T20" fmla="*/ 298 w 512"/>
              <a:gd name="T21" fmla="*/ 234 h 512"/>
              <a:gd name="T22" fmla="*/ 309 w 512"/>
              <a:gd name="T23" fmla="*/ 245 h 512"/>
              <a:gd name="T24" fmla="*/ 298 w 512"/>
              <a:gd name="T25" fmla="*/ 256 h 512"/>
              <a:gd name="T26" fmla="*/ 288 w 512"/>
              <a:gd name="T27" fmla="*/ 245 h 512"/>
              <a:gd name="T28" fmla="*/ 298 w 512"/>
              <a:gd name="T29" fmla="*/ 234 h 512"/>
              <a:gd name="T30" fmla="*/ 256 w 512"/>
              <a:gd name="T31" fmla="*/ 234 h 512"/>
              <a:gd name="T32" fmla="*/ 266 w 512"/>
              <a:gd name="T33" fmla="*/ 245 h 512"/>
              <a:gd name="T34" fmla="*/ 256 w 512"/>
              <a:gd name="T35" fmla="*/ 256 h 512"/>
              <a:gd name="T36" fmla="*/ 245 w 512"/>
              <a:gd name="T37" fmla="*/ 245 h 512"/>
              <a:gd name="T38" fmla="*/ 256 w 512"/>
              <a:gd name="T39" fmla="*/ 234 h 512"/>
              <a:gd name="T40" fmla="*/ 213 w 512"/>
              <a:gd name="T41" fmla="*/ 234 h 512"/>
              <a:gd name="T42" fmla="*/ 224 w 512"/>
              <a:gd name="T43" fmla="*/ 245 h 512"/>
              <a:gd name="T44" fmla="*/ 213 w 512"/>
              <a:gd name="T45" fmla="*/ 256 h 512"/>
              <a:gd name="T46" fmla="*/ 202 w 512"/>
              <a:gd name="T47" fmla="*/ 245 h 512"/>
              <a:gd name="T48" fmla="*/ 213 w 512"/>
              <a:gd name="T49" fmla="*/ 234 h 512"/>
              <a:gd name="T50" fmla="*/ 256 w 512"/>
              <a:gd name="T51" fmla="*/ 0 h 512"/>
              <a:gd name="T52" fmla="*/ 0 w 512"/>
              <a:gd name="T53" fmla="*/ 256 h 512"/>
              <a:gd name="T54" fmla="*/ 256 w 512"/>
              <a:gd name="T55" fmla="*/ 512 h 512"/>
              <a:gd name="T56" fmla="*/ 512 w 512"/>
              <a:gd name="T57" fmla="*/ 256 h 512"/>
              <a:gd name="T58" fmla="*/ 256 w 512"/>
              <a:gd name="T59" fmla="*/ 0 h 512"/>
              <a:gd name="T60" fmla="*/ 416 w 512"/>
              <a:gd name="T61" fmla="*/ 341 h 512"/>
              <a:gd name="T62" fmla="*/ 405 w 512"/>
              <a:gd name="T63" fmla="*/ 352 h 512"/>
              <a:gd name="T64" fmla="*/ 218 w 512"/>
              <a:gd name="T65" fmla="*/ 352 h 512"/>
              <a:gd name="T66" fmla="*/ 168 w 512"/>
              <a:gd name="T67" fmla="*/ 412 h 512"/>
              <a:gd name="T68" fmla="*/ 160 w 512"/>
              <a:gd name="T69" fmla="*/ 416 h 512"/>
              <a:gd name="T70" fmla="*/ 156 w 512"/>
              <a:gd name="T71" fmla="*/ 415 h 512"/>
              <a:gd name="T72" fmla="*/ 149 w 512"/>
              <a:gd name="T73" fmla="*/ 405 h 512"/>
              <a:gd name="T74" fmla="*/ 149 w 512"/>
              <a:gd name="T75" fmla="*/ 352 h 512"/>
              <a:gd name="T76" fmla="*/ 106 w 512"/>
              <a:gd name="T77" fmla="*/ 352 h 512"/>
              <a:gd name="T78" fmla="*/ 96 w 512"/>
              <a:gd name="T79" fmla="*/ 341 h 512"/>
              <a:gd name="T80" fmla="*/ 96 w 512"/>
              <a:gd name="T81" fmla="*/ 149 h 512"/>
              <a:gd name="T82" fmla="*/ 106 w 512"/>
              <a:gd name="T83" fmla="*/ 138 h 512"/>
              <a:gd name="T84" fmla="*/ 405 w 512"/>
              <a:gd name="T85" fmla="*/ 138 h 512"/>
              <a:gd name="T86" fmla="*/ 416 w 512"/>
              <a:gd name="T87" fmla="*/ 149 h 512"/>
              <a:gd name="T88" fmla="*/ 416 w 512"/>
              <a:gd name="T89" fmla="*/ 341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12" h="512">
                <a:moveTo>
                  <a:pt x="117" y="330"/>
                </a:moveTo>
                <a:cubicBezTo>
                  <a:pt x="160" y="330"/>
                  <a:pt x="160" y="330"/>
                  <a:pt x="160" y="330"/>
                </a:cubicBezTo>
                <a:cubicBezTo>
                  <a:pt x="166" y="330"/>
                  <a:pt x="170" y="335"/>
                  <a:pt x="170" y="341"/>
                </a:cubicBezTo>
                <a:cubicBezTo>
                  <a:pt x="170" y="376"/>
                  <a:pt x="170" y="376"/>
                  <a:pt x="170" y="376"/>
                </a:cubicBezTo>
                <a:cubicBezTo>
                  <a:pt x="205" y="334"/>
                  <a:pt x="205" y="334"/>
                  <a:pt x="205" y="334"/>
                </a:cubicBezTo>
                <a:cubicBezTo>
                  <a:pt x="207" y="332"/>
                  <a:pt x="210" y="330"/>
                  <a:pt x="213" y="330"/>
                </a:cubicBezTo>
                <a:cubicBezTo>
                  <a:pt x="394" y="330"/>
                  <a:pt x="394" y="330"/>
                  <a:pt x="394" y="330"/>
                </a:cubicBezTo>
                <a:cubicBezTo>
                  <a:pt x="394" y="160"/>
                  <a:pt x="394" y="160"/>
                  <a:pt x="394" y="160"/>
                </a:cubicBezTo>
                <a:cubicBezTo>
                  <a:pt x="117" y="160"/>
                  <a:pt x="117" y="160"/>
                  <a:pt x="117" y="160"/>
                </a:cubicBezTo>
                <a:lnTo>
                  <a:pt x="117" y="330"/>
                </a:lnTo>
                <a:close/>
                <a:moveTo>
                  <a:pt x="298" y="234"/>
                </a:moveTo>
                <a:cubicBezTo>
                  <a:pt x="304" y="234"/>
                  <a:pt x="309" y="239"/>
                  <a:pt x="309" y="245"/>
                </a:cubicBezTo>
                <a:cubicBezTo>
                  <a:pt x="309" y="251"/>
                  <a:pt x="304" y="256"/>
                  <a:pt x="298" y="256"/>
                </a:cubicBezTo>
                <a:cubicBezTo>
                  <a:pt x="292" y="256"/>
                  <a:pt x="288" y="251"/>
                  <a:pt x="288" y="245"/>
                </a:cubicBezTo>
                <a:cubicBezTo>
                  <a:pt x="288" y="239"/>
                  <a:pt x="292" y="234"/>
                  <a:pt x="298" y="234"/>
                </a:cubicBezTo>
                <a:close/>
                <a:moveTo>
                  <a:pt x="256" y="234"/>
                </a:moveTo>
                <a:cubicBezTo>
                  <a:pt x="262" y="234"/>
                  <a:pt x="266" y="239"/>
                  <a:pt x="266" y="245"/>
                </a:cubicBezTo>
                <a:cubicBezTo>
                  <a:pt x="266" y="251"/>
                  <a:pt x="262" y="256"/>
                  <a:pt x="256" y="256"/>
                </a:cubicBezTo>
                <a:cubicBezTo>
                  <a:pt x="250" y="256"/>
                  <a:pt x="245" y="251"/>
                  <a:pt x="245" y="245"/>
                </a:cubicBezTo>
                <a:cubicBezTo>
                  <a:pt x="245" y="239"/>
                  <a:pt x="250" y="234"/>
                  <a:pt x="256" y="234"/>
                </a:cubicBezTo>
                <a:close/>
                <a:moveTo>
                  <a:pt x="213" y="234"/>
                </a:moveTo>
                <a:cubicBezTo>
                  <a:pt x="219" y="234"/>
                  <a:pt x="224" y="239"/>
                  <a:pt x="224" y="245"/>
                </a:cubicBezTo>
                <a:cubicBezTo>
                  <a:pt x="224" y="251"/>
                  <a:pt x="219" y="256"/>
                  <a:pt x="213" y="256"/>
                </a:cubicBezTo>
                <a:cubicBezTo>
                  <a:pt x="207" y="256"/>
                  <a:pt x="202" y="251"/>
                  <a:pt x="202" y="245"/>
                </a:cubicBezTo>
                <a:cubicBezTo>
                  <a:pt x="202" y="239"/>
                  <a:pt x="207" y="234"/>
                  <a:pt x="213" y="234"/>
                </a:cubicBez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341"/>
                </a:moveTo>
                <a:cubicBezTo>
                  <a:pt x="416" y="347"/>
                  <a:pt x="411" y="352"/>
                  <a:pt x="405" y="352"/>
                </a:cubicBezTo>
                <a:cubicBezTo>
                  <a:pt x="218" y="352"/>
                  <a:pt x="218" y="352"/>
                  <a:pt x="218" y="352"/>
                </a:cubicBezTo>
                <a:cubicBezTo>
                  <a:pt x="168" y="412"/>
                  <a:pt x="168" y="412"/>
                  <a:pt x="168" y="412"/>
                </a:cubicBezTo>
                <a:cubicBezTo>
                  <a:pt x="166" y="414"/>
                  <a:pt x="163" y="416"/>
                  <a:pt x="160" y="416"/>
                </a:cubicBezTo>
                <a:cubicBezTo>
                  <a:pt x="158" y="416"/>
                  <a:pt x="157" y="415"/>
                  <a:pt x="156" y="415"/>
                </a:cubicBezTo>
                <a:cubicBezTo>
                  <a:pt x="152" y="414"/>
                  <a:pt x="149" y="409"/>
                  <a:pt x="149" y="405"/>
                </a:cubicBezTo>
                <a:cubicBezTo>
                  <a:pt x="149" y="352"/>
                  <a:pt x="149" y="352"/>
                  <a:pt x="149" y="352"/>
                </a:cubicBezTo>
                <a:cubicBezTo>
                  <a:pt x="106" y="352"/>
                  <a:pt x="106" y="352"/>
                  <a:pt x="106" y="352"/>
                </a:cubicBezTo>
                <a:cubicBezTo>
                  <a:pt x="100" y="352"/>
                  <a:pt x="96" y="347"/>
                  <a:pt x="96" y="341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6" y="143"/>
                  <a:pt x="100" y="138"/>
                  <a:pt x="106" y="138"/>
                </a:cubicBezTo>
                <a:cubicBezTo>
                  <a:pt x="405" y="138"/>
                  <a:pt x="405" y="138"/>
                  <a:pt x="405" y="138"/>
                </a:cubicBezTo>
                <a:cubicBezTo>
                  <a:pt x="411" y="138"/>
                  <a:pt x="416" y="143"/>
                  <a:pt x="416" y="149"/>
                </a:cubicBezTo>
                <a:lnTo>
                  <a:pt x="416" y="341"/>
                </a:lnTo>
                <a:close/>
              </a:path>
            </a:pathLst>
          </a:custGeom>
          <a:solidFill>
            <a:srgbClr val="00509E"/>
          </a:solidFill>
          <a:ln>
            <a:noFill/>
          </a:ln>
        </p:spPr>
        <p:txBody>
          <a:bodyPr vert="horz" wrap="square" lIns="121446" tIns="60723" rIns="121446" bIns="6072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9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" name="Group 331">
            <a:extLst>
              <a:ext uri="{FF2B5EF4-FFF2-40B4-BE49-F238E27FC236}">
                <a16:creationId xmlns:a16="http://schemas.microsoft.com/office/drawing/2014/main" id="{86D5E2F0-B106-8C22-1880-C585A3601A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1301" y="4414897"/>
            <a:ext cx="488263" cy="488263"/>
            <a:chOff x="3832" y="1197"/>
            <a:chExt cx="340" cy="340"/>
          </a:xfrm>
          <a:solidFill>
            <a:srgbClr val="00509E"/>
          </a:solidFill>
        </p:grpSpPr>
        <p:sp>
          <p:nvSpPr>
            <p:cNvPr id="15" name="Freeform 332">
              <a:extLst>
                <a:ext uri="{FF2B5EF4-FFF2-40B4-BE49-F238E27FC236}">
                  <a16:creationId xmlns:a16="http://schemas.microsoft.com/office/drawing/2014/main" id="{80D769EF-B5C1-69DE-DB08-DF7EE751C4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" y="1197"/>
              <a:ext cx="340" cy="340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eform 333">
              <a:extLst>
                <a:ext uri="{FF2B5EF4-FFF2-40B4-BE49-F238E27FC236}">
                  <a16:creationId xmlns:a16="http://schemas.microsoft.com/office/drawing/2014/main" id="{B3B9B5DE-110C-546C-08F3-461B92A626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" y="1197"/>
              <a:ext cx="340" cy="340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748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C2907E4-33AC-47EE-90CC-08CBE65B9E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C2907E4-33AC-47EE-90CC-08CBE65B9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03CB462-D9E6-48BE-AF21-E78169557E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5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0"/>
            <a:ext cx="1222737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637127" y="2967777"/>
            <a:ext cx="11333942" cy="1754326"/>
          </a:xfrm>
        </p:spPr>
        <p:txBody>
          <a:bodyPr vert="horz"/>
          <a:lstStyle/>
          <a:p>
            <a:pPr algn="ctr"/>
            <a:r>
              <a:rPr lang="nb-NO" sz="5400">
                <a:solidFill>
                  <a:schemeClr val="bg1"/>
                </a:solidFill>
              </a:rPr>
              <a:t>Spørsmål og svar</a:t>
            </a:r>
          </a:p>
          <a:p>
            <a:pPr algn="ctr"/>
            <a:endParaRPr lang="nb-NO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39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ete 10">
            <a:extLst>
              <a:ext uri="{FF2B5EF4-FFF2-40B4-BE49-F238E27FC236}">
                <a16:creationId xmlns:a16="http://schemas.microsoft.com/office/drawing/2014/main" id="{B048597B-98D5-E619-BBED-7F765846C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127" y="3353789"/>
            <a:ext cx="2545278" cy="254527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B5D13E0-6FC8-161D-19A1-6CC3A5DA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err="1"/>
              <a:t>Gjennomføres</a:t>
            </a:r>
            <a:r>
              <a:rPr lang="nn-NO"/>
              <a:t> på "menti.com"</a:t>
            </a:r>
          </a:p>
        </p:txBody>
      </p:sp>
      <p:pic>
        <p:nvPicPr>
          <p:cNvPr id="4" name="Grafikk 4" descr="Badge 3 with solid fill">
            <a:extLst>
              <a:ext uri="{FF2B5EF4-FFF2-40B4-BE49-F238E27FC236}">
                <a16:creationId xmlns:a16="http://schemas.microsoft.com/office/drawing/2014/main" id="{A1ED27CD-76F9-EEC0-405D-F2C8A75B6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4644" y="1903021"/>
            <a:ext cx="914400" cy="914400"/>
          </a:xfrm>
          <a:prstGeom prst="rect">
            <a:avLst/>
          </a:prstGeom>
        </p:spPr>
      </p:pic>
      <p:pic>
        <p:nvPicPr>
          <p:cNvPr id="5" name="Grafikk 5" descr="Badge with solid fill">
            <a:extLst>
              <a:ext uri="{FF2B5EF4-FFF2-40B4-BE49-F238E27FC236}">
                <a16:creationId xmlns:a16="http://schemas.microsoft.com/office/drawing/2014/main" id="{396EDD2F-B0C2-12F2-D0DE-A4931F254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05623" y="1907350"/>
            <a:ext cx="914400" cy="914400"/>
          </a:xfrm>
          <a:prstGeom prst="rect">
            <a:avLst/>
          </a:prstGeom>
        </p:spPr>
      </p:pic>
      <p:pic>
        <p:nvPicPr>
          <p:cNvPr id="6" name="Grafikk 6" descr="Badge 1 with solid fill">
            <a:extLst>
              <a:ext uri="{FF2B5EF4-FFF2-40B4-BE49-F238E27FC236}">
                <a16:creationId xmlns:a16="http://schemas.microsoft.com/office/drawing/2014/main" id="{B9CB80EA-8A70-7942-3197-89F5D5F5E7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29641" y="1941368"/>
            <a:ext cx="914400" cy="9144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8C27B02-BD5A-BDA6-7C3A-BDF8E6253408}"/>
              </a:ext>
            </a:extLst>
          </p:cNvPr>
          <p:cNvSpPr txBox="1"/>
          <p:nvPr/>
        </p:nvSpPr>
        <p:spPr>
          <a:xfrm>
            <a:off x="415635" y="3206338"/>
            <a:ext cx="33349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n-NO">
                <a:cs typeface="Arial"/>
              </a:rPr>
              <a:t>Gå til menti.com og bruk koden 1780 5976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2E891E1-B2AC-5797-5FB0-42FE2EFF446E}"/>
              </a:ext>
            </a:extLst>
          </p:cNvPr>
          <p:cNvSpPr txBox="1"/>
          <p:nvPr/>
        </p:nvSpPr>
        <p:spPr>
          <a:xfrm>
            <a:off x="4225635" y="3206338"/>
            <a:ext cx="33349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n-NO">
                <a:cs typeface="Arial"/>
              </a:rPr>
              <a:t>Bruk QR-koden</a:t>
            </a:r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F56A85E-4F30-642C-5402-B339D38669F1}"/>
              </a:ext>
            </a:extLst>
          </p:cNvPr>
          <p:cNvSpPr txBox="1"/>
          <p:nvPr/>
        </p:nvSpPr>
        <p:spPr>
          <a:xfrm>
            <a:off x="8520544" y="3206338"/>
            <a:ext cx="333498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n-NO">
                <a:cs typeface="Arial"/>
              </a:rPr>
              <a:t>Bruk linken i </a:t>
            </a:r>
            <a:r>
              <a:rPr lang="nn-NO" err="1">
                <a:cs typeface="Arial"/>
              </a:rPr>
              <a:t>chatten</a:t>
            </a:r>
            <a:br>
              <a:rPr lang="nn-NO">
                <a:cs typeface="Arial"/>
              </a:rPr>
            </a:br>
            <a:br>
              <a:rPr lang="nn-NO">
                <a:cs typeface="Arial"/>
              </a:rPr>
            </a:br>
            <a:r>
              <a:rPr lang="nn-NO">
                <a:ea typeface="+mn-lt"/>
                <a:cs typeface="+mn-lt"/>
              </a:rPr>
              <a:t>https://www.menti.com/alifz4md7otv </a:t>
            </a:r>
            <a:endParaRPr lang="nn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100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C2907E4-33AC-47EE-90CC-08CBE65B9E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C2907E4-33AC-47EE-90CC-08CBE65B9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03CB462-D9E6-48BE-AF21-E78169557E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5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0"/>
            <a:ext cx="1222737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637127" y="2967777"/>
            <a:ext cx="11333942" cy="923330"/>
          </a:xfrm>
        </p:spPr>
        <p:txBody>
          <a:bodyPr vert="horz"/>
          <a:lstStyle/>
          <a:p>
            <a:pPr algn="ctr"/>
            <a:r>
              <a:rPr lang="nb-NO" sz="5400">
                <a:solidFill>
                  <a:schemeClr val="bg1"/>
                </a:solidFill>
              </a:rPr>
              <a:t>Takk for no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017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C2907E4-33AC-47EE-90CC-08CBE65B9E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C2907E4-33AC-47EE-90CC-08CBE65B9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03CB462-D9E6-48BE-AF21-E78169557E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5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0"/>
            <a:ext cx="1222737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686608" y="2334426"/>
            <a:ext cx="11333942" cy="1754326"/>
          </a:xfrm>
        </p:spPr>
        <p:txBody>
          <a:bodyPr vert="horz"/>
          <a:lstStyle/>
          <a:p>
            <a:pPr algn="ctr"/>
            <a:r>
              <a:rPr lang="nb-NO" sz="5400">
                <a:solidFill>
                  <a:schemeClr val="bg1"/>
                </a:solidFill>
              </a:rPr>
              <a:t>Om BOTT ØL og status i prosjektet</a:t>
            </a:r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44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9E5340-264B-5145-4367-4AA9A5BAD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err="1"/>
              <a:t>Hvor</a:t>
            </a:r>
            <a:r>
              <a:rPr lang="nn-NO"/>
              <a:t> finner jeg mer om prosjektet?</a:t>
            </a:r>
            <a:endParaRPr lang="nb-NO"/>
          </a:p>
        </p:txBody>
      </p:sp>
      <p:pic>
        <p:nvPicPr>
          <p:cNvPr id="3" name="Bilete 3" descr="Eit bilete som inneheld tekst&#10;&#10;Skildring generert automatisk">
            <a:extLst>
              <a:ext uri="{FF2B5EF4-FFF2-40B4-BE49-F238E27FC236}">
                <a16:creationId xmlns:a16="http://schemas.microsoft.com/office/drawing/2014/main" id="{F190995E-9C6C-8FEC-F2D6-FF3D0A0B4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0" b="12963"/>
          <a:stretch/>
        </p:blipFill>
        <p:spPr>
          <a:xfrm>
            <a:off x="834138" y="1372873"/>
            <a:ext cx="2785156" cy="2302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3B5DAB8-EFC5-5E30-BB13-DE91214B64FD}"/>
              </a:ext>
            </a:extLst>
          </p:cNvPr>
          <p:cNvSpPr txBox="1"/>
          <p:nvPr/>
        </p:nvSpPr>
        <p:spPr>
          <a:xfrm>
            <a:off x="773874" y="3409682"/>
            <a:ext cx="290399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Intranett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side BOTT ØL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pic>
        <p:nvPicPr>
          <p:cNvPr id="7" name="Bilete 7">
            <a:extLst>
              <a:ext uri="{FF2B5EF4-FFF2-40B4-BE49-F238E27FC236}">
                <a16:creationId xmlns:a16="http://schemas.microsoft.com/office/drawing/2014/main" id="{AEC82E9C-2A7F-171E-DB78-8E3B45DEC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9459" y="1372873"/>
            <a:ext cx="2931952" cy="2357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604349CA-55A1-C2FA-BE55-6D6D5C407F50}"/>
              </a:ext>
            </a:extLst>
          </p:cNvPr>
          <p:cNvSpPr txBox="1"/>
          <p:nvPr/>
        </p:nvSpPr>
        <p:spPr>
          <a:xfrm>
            <a:off x="4360168" y="3409682"/>
            <a:ext cx="304380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Bott-samarbeidet.no</a:t>
            </a: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Bilete 8" descr="Eit bilete som inneheld tekst&#10;&#10;Skildring generert automatisk">
            <a:extLst>
              <a:ext uri="{FF2B5EF4-FFF2-40B4-BE49-F238E27FC236}">
                <a16:creationId xmlns:a16="http://schemas.microsoft.com/office/drawing/2014/main" id="{B54D1F85-5635-6FD8-0650-2CCD6CF9B8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64" b="10128"/>
          <a:stretch/>
        </p:blipFill>
        <p:spPr>
          <a:xfrm>
            <a:off x="8160524" y="1372873"/>
            <a:ext cx="2638350" cy="2364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D8EE09CE-E3F8-7841-8C71-6884C62278BF}"/>
              </a:ext>
            </a:extLst>
          </p:cNvPr>
          <p:cNvSpPr txBox="1"/>
          <p:nvPr/>
        </p:nvSpPr>
        <p:spPr>
          <a:xfrm>
            <a:off x="8093267" y="3409682"/>
            <a:ext cx="278514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DFØs opplæringssider</a:t>
            </a: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C8A9B0D-47CC-988F-0758-833F398C1217}"/>
              </a:ext>
            </a:extLst>
          </p:cNvPr>
          <p:cNvSpPr txBox="1"/>
          <p:nvPr/>
        </p:nvSpPr>
        <p:spPr>
          <a:xfrm>
            <a:off x="773875" y="5593575"/>
            <a:ext cx="29039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Intranett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side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opplæring</a:t>
            </a: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Bilete 13">
            <a:extLst>
              <a:ext uri="{FF2B5EF4-FFF2-40B4-BE49-F238E27FC236}">
                <a16:creationId xmlns:a16="http://schemas.microsoft.com/office/drawing/2014/main" id="{37DED074-D0CD-0927-4586-5A7053B65A1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326" b="25878"/>
          <a:stretch/>
        </p:blipFill>
        <p:spPr>
          <a:xfrm>
            <a:off x="4395124" y="3949632"/>
            <a:ext cx="3003392" cy="192313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452B3CB-740D-73B1-2FB8-A1449D7F2FA7}"/>
              </a:ext>
            </a:extLst>
          </p:cNvPr>
          <p:cNvSpPr txBox="1"/>
          <p:nvPr/>
        </p:nvSpPr>
        <p:spPr>
          <a:xfrm>
            <a:off x="4395124" y="5593575"/>
            <a:ext cx="300185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NTNU Hjelp</a:t>
            </a: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" name="Bilete 20" descr="Eit bilete som inneheld tekst&#10;&#10;Skildring generert automatisk">
            <a:extLst>
              <a:ext uri="{FF2B5EF4-FFF2-40B4-BE49-F238E27FC236}">
                <a16:creationId xmlns:a16="http://schemas.microsoft.com/office/drawing/2014/main" id="{524248A2-C477-0913-A4AE-92126330C4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42207" y="3856380"/>
            <a:ext cx="2806118" cy="1843079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A9729EC4-9BD8-137C-91B8-E88D74A01630}"/>
              </a:ext>
            </a:extLst>
          </p:cNvPr>
          <p:cNvSpPr txBox="1"/>
          <p:nvPr/>
        </p:nvSpPr>
        <p:spPr>
          <a:xfrm>
            <a:off x="8140807" y="5600566"/>
            <a:ext cx="280611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Innsida</a:t>
            </a: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FD93D2-CB1E-4A4B-A2B9-F1BF98D2175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-723" t="-8731" r="723" b="21588"/>
          <a:stretch/>
        </p:blipFill>
        <p:spPr>
          <a:xfrm>
            <a:off x="771074" y="3757487"/>
            <a:ext cx="2785156" cy="18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0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88B2FAE-23F6-4301-B92D-0724BAA30FB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82093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88B2FAE-23F6-4301-B92D-0724BAA30F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A8CB26D1-C91F-4BA8-AF2C-827A1F93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Hva er "BOTT ØL"?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F78B19E-BE1F-4D4D-8410-5BCDE9D0C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564157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Prosjektet har lenge brukt «BOTT ØL» som et kortnavn.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C001C5-960A-4B91-A907-255EB5CA150A}"/>
              </a:ext>
            </a:extLst>
          </p:cNvPr>
          <p:cNvSpPr/>
          <p:nvPr/>
        </p:nvSpPr>
        <p:spPr>
          <a:xfrm>
            <a:off x="6968256" y="2144801"/>
            <a:ext cx="3921211" cy="180395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/>
              <a:t>står for økonomi og lønnssystemer og beskriver hva prosjektet skal levere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FAF6B1-CEA7-421C-B7EF-C6651C2A95C7}"/>
              </a:ext>
            </a:extLst>
          </p:cNvPr>
          <p:cNvSpPr/>
          <p:nvPr/>
        </p:nvSpPr>
        <p:spPr>
          <a:xfrm>
            <a:off x="1738996" y="2144801"/>
            <a:ext cx="3815925" cy="180395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/>
              <a:t>står for «Bergen, Oslo, Trondheim (NTNU) og Tromsø og er de fire universitetene som sammen har beskrevet og anskaffet systemene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60BD8C-238E-4C44-BF1E-BFA8127B4E69}"/>
              </a:ext>
            </a:extLst>
          </p:cNvPr>
          <p:cNvSpPr/>
          <p:nvPr/>
        </p:nvSpPr>
        <p:spPr>
          <a:xfrm>
            <a:off x="5884981" y="2144801"/>
            <a:ext cx="1083275" cy="180395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2400" b="1"/>
              <a:t>ØL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52E1B3-61B2-4A89-A036-C57F84B356CA}"/>
              </a:ext>
            </a:extLst>
          </p:cNvPr>
          <p:cNvSpPr/>
          <p:nvPr/>
        </p:nvSpPr>
        <p:spPr>
          <a:xfrm>
            <a:off x="655721" y="2144801"/>
            <a:ext cx="1083275" cy="180395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2400" b="1"/>
              <a:t>BOTT</a:t>
            </a:r>
          </a:p>
        </p:txBody>
      </p:sp>
      <p:sp>
        <p:nvSpPr>
          <p:cNvPr id="24" name="Content Placeholder 18">
            <a:extLst>
              <a:ext uri="{FF2B5EF4-FFF2-40B4-BE49-F238E27FC236}">
                <a16:creationId xmlns:a16="http://schemas.microsoft.com/office/drawing/2014/main" id="{9FBE3A8F-6A58-4232-9BA9-4A7D819003FE}"/>
              </a:ext>
            </a:extLst>
          </p:cNvPr>
          <p:cNvSpPr txBox="1">
            <a:spLocks/>
          </p:cNvSpPr>
          <p:nvPr/>
        </p:nvSpPr>
        <p:spPr>
          <a:xfrm>
            <a:off x="401847" y="4135529"/>
            <a:ext cx="11224996" cy="564157"/>
          </a:xfrm>
          <a:prstGeom prst="rect">
            <a:avLst/>
          </a:prstGeom>
        </p:spPr>
        <p:txBody>
          <a:bodyPr vert="horz" lIns="90000" tIns="46800" rIns="90000" bIns="46800" rtlCol="0" anchor="t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/>
              <a:t>På NTNU vil vi fra vi tar systemene i drift snakke om </a:t>
            </a:r>
            <a:endParaRPr lang="en-US" sz="2800"/>
          </a:p>
          <a:p>
            <a:pPr marL="456565" indent="-456565"/>
            <a:r>
              <a:rPr lang="nb-NO" sz="2800"/>
              <a:t>Unit 4: økonomisystem (bestilling, prosjekt, faktura og regnskap)</a:t>
            </a:r>
            <a:endParaRPr lang="en-US" sz="2800"/>
          </a:p>
          <a:p>
            <a:pPr marL="456565" indent="-456565"/>
            <a:r>
              <a:rPr lang="nb-NO" sz="2800"/>
              <a:t>SAP: lønnssystem</a:t>
            </a:r>
            <a:endParaRPr lang="en-US" sz="2800"/>
          </a:p>
          <a:p>
            <a:pPr marL="456565" indent="-456565"/>
            <a:r>
              <a:rPr lang="nb-NO" sz="2800"/>
              <a:t>Selvbetjeningsløsninger (tid, ferie, reise, utlegg m.m.)</a:t>
            </a:r>
          </a:p>
        </p:txBody>
      </p:sp>
    </p:spTree>
    <p:extLst>
      <p:ext uri="{BB962C8B-B14F-4D97-AF65-F5344CB8AC3E}">
        <p14:creationId xmlns:p14="http://schemas.microsoft.com/office/powerpoint/2010/main" val="31199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6456CD-9A51-4369-B624-AB0324D6E7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6456CD-9A51-4369-B624-AB0324D6E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297F30B-D24D-4EE9-AF1A-452C8D09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31" y="34105"/>
            <a:ext cx="11224996" cy="1448731"/>
          </a:xfrm>
        </p:spPr>
        <p:txBody>
          <a:bodyPr vert="horz"/>
          <a:lstStyle/>
          <a:p>
            <a:pPr algn="ctr">
              <a:spcBef>
                <a:spcPct val="20000"/>
              </a:spcBef>
            </a:pPr>
            <a:r>
              <a:rPr lang="nb-NO">
                <a:solidFill>
                  <a:schemeClr val="tx2"/>
                </a:solidFill>
              </a:rPr>
              <a:t>Hvorfor BOTT ØL</a:t>
            </a:r>
            <a:br>
              <a:rPr lang="nb-NO"/>
            </a:br>
            <a:r>
              <a:rPr lang="nb-NO" sz="2000" b="0" i="1">
                <a:solidFill>
                  <a:srgbClr val="000000"/>
                </a:solidFill>
              </a:rPr>
              <a:t>Innføringen av nye økonomi- og lønnssystemer vil gi NTNU mange fordeler både i et fagperspektiv og brukerperspektiv</a:t>
            </a:r>
            <a:endParaRPr lang="nb-NO" sz="200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5520E2-E70E-421E-853F-DFBEDAC60221}"/>
              </a:ext>
            </a:extLst>
          </p:cNvPr>
          <p:cNvGrpSpPr/>
          <p:nvPr/>
        </p:nvGrpSpPr>
        <p:grpSpPr>
          <a:xfrm>
            <a:off x="6032007" y="1807012"/>
            <a:ext cx="2520696" cy="1614173"/>
            <a:chOff x="3255959" y="1713774"/>
            <a:chExt cx="2520696" cy="16141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93DF72-A128-4DE5-8927-07C75A014018}"/>
                </a:ext>
              </a:extLst>
            </p:cNvPr>
            <p:cNvSpPr txBox="1"/>
            <p:nvPr/>
          </p:nvSpPr>
          <p:spPr>
            <a:xfrm>
              <a:off x="3255959" y="2589284"/>
              <a:ext cx="2520696" cy="738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Vi får roller, systemer og prosesser som er laget for å fungere i lag</a:t>
              </a:r>
            </a:p>
          </p:txBody>
        </p:sp>
        <p:pic>
          <p:nvPicPr>
            <p:cNvPr id="19" name="Graphic 18" descr="Rope Knot with solid fill">
              <a:extLst>
                <a:ext uri="{FF2B5EF4-FFF2-40B4-BE49-F238E27FC236}">
                  <a16:creationId xmlns:a16="http://schemas.microsoft.com/office/drawing/2014/main" id="{0E113155-786B-45E5-B000-32C7D82CF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36623" y="1713774"/>
              <a:ext cx="914400" cy="9144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8609F01-EA0B-4A82-84AE-4747634045FE}"/>
              </a:ext>
            </a:extLst>
          </p:cNvPr>
          <p:cNvGrpSpPr/>
          <p:nvPr/>
        </p:nvGrpSpPr>
        <p:grpSpPr>
          <a:xfrm>
            <a:off x="532600" y="1807013"/>
            <a:ext cx="2520696" cy="1643397"/>
            <a:chOff x="532600" y="1684550"/>
            <a:chExt cx="2520696" cy="16433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D253B3-4076-4EAB-AB1F-E800F4C61DFA}"/>
                </a:ext>
              </a:extLst>
            </p:cNvPr>
            <p:cNvSpPr txBox="1"/>
            <p:nvPr/>
          </p:nvSpPr>
          <p:spPr>
            <a:xfrm>
              <a:off x="532600" y="2589284"/>
              <a:ext cx="2520696" cy="738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Vi erstatter utdaterte systemer med nye som vil være i kontinuerlig forbedring</a:t>
              </a:r>
            </a:p>
          </p:txBody>
        </p:sp>
        <p:pic>
          <p:nvPicPr>
            <p:cNvPr id="23" name="Graphic 22" descr="Building Brick Wall with solid fill">
              <a:extLst>
                <a:ext uri="{FF2B5EF4-FFF2-40B4-BE49-F238E27FC236}">
                  <a16:creationId xmlns:a16="http://schemas.microsoft.com/office/drawing/2014/main" id="{FAE93033-7CDC-43DE-A92F-FE06CB68B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35748" y="1684550"/>
              <a:ext cx="914400" cy="9144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EB019A2-F5DB-4119-8012-AAF09EEF25AE}"/>
              </a:ext>
            </a:extLst>
          </p:cNvPr>
          <p:cNvGrpSpPr/>
          <p:nvPr/>
        </p:nvGrpSpPr>
        <p:grpSpPr>
          <a:xfrm>
            <a:off x="8888398" y="1807011"/>
            <a:ext cx="2815105" cy="1828531"/>
            <a:chOff x="8888395" y="1714857"/>
            <a:chExt cx="2815105" cy="18285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9CD5BA-9163-41DE-AB24-051B36CFE8EB}"/>
                </a:ext>
              </a:extLst>
            </p:cNvPr>
            <p:cNvSpPr txBox="1"/>
            <p:nvPr/>
          </p:nvSpPr>
          <p:spPr>
            <a:xfrm>
              <a:off x="8888395" y="2589283"/>
              <a:ext cx="2815105" cy="95410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Vi får økt funksjonalitet innen flere områder som pre-</a:t>
              </a:r>
              <a:r>
                <a:rPr kumimoji="0" lang="nb-NO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award</a:t>
              </a:r>
              <a:r>
                <a: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 (prosjektøkonomi) og selvbetjeningsløsninger</a:t>
              </a:r>
              <a:endPara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  <p:pic>
          <p:nvPicPr>
            <p:cNvPr id="31" name="Graphic 30" descr="Escalator Up with solid fill">
              <a:extLst>
                <a:ext uri="{FF2B5EF4-FFF2-40B4-BE49-F238E27FC236}">
                  <a16:creationId xmlns:a16="http://schemas.microsoft.com/office/drawing/2014/main" id="{1866CD66-A329-4B8E-89A1-151482746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99361" y="1714857"/>
              <a:ext cx="914400" cy="9144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960AEB2-C9C3-442D-BFAF-E77D8CCBB632}"/>
              </a:ext>
            </a:extLst>
          </p:cNvPr>
          <p:cNvGrpSpPr/>
          <p:nvPr/>
        </p:nvGrpSpPr>
        <p:grpSpPr>
          <a:xfrm>
            <a:off x="429811" y="3931335"/>
            <a:ext cx="2520696" cy="2183895"/>
            <a:chOff x="429810" y="3931334"/>
            <a:chExt cx="2520696" cy="2183895"/>
          </a:xfrm>
        </p:grpSpPr>
        <p:pic>
          <p:nvPicPr>
            <p:cNvPr id="27" name="Graphic 26" descr="Blockchain with solid fill">
              <a:extLst>
                <a:ext uri="{FF2B5EF4-FFF2-40B4-BE49-F238E27FC236}">
                  <a16:creationId xmlns:a16="http://schemas.microsoft.com/office/drawing/2014/main" id="{12A2C270-3BD3-40B6-B20C-F29C81F2D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10098" y="3931334"/>
              <a:ext cx="914400" cy="9144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ACB568-D257-4038-985A-54928EB38F51}"/>
                </a:ext>
              </a:extLst>
            </p:cNvPr>
            <p:cNvSpPr txBox="1"/>
            <p:nvPr/>
          </p:nvSpPr>
          <p:spPr>
            <a:xfrm>
              <a:off x="429810" y="4945678"/>
              <a:ext cx="2520696" cy="116955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Vi får prosessansvarlige, prosessrådgivere og fagbrukere i tett samarbeid som gir bedre kvalitet i tjenestene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9B7BBCF-A287-4B0B-888B-C318BD14F1BF}"/>
              </a:ext>
            </a:extLst>
          </p:cNvPr>
          <p:cNvGrpSpPr/>
          <p:nvPr/>
        </p:nvGrpSpPr>
        <p:grpSpPr>
          <a:xfrm>
            <a:off x="3261295" y="3940885"/>
            <a:ext cx="2520696" cy="2174346"/>
            <a:chOff x="3261295" y="3940885"/>
            <a:chExt cx="2520696" cy="217434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1D2489-C699-487F-BA98-BA32D112E53D}"/>
                </a:ext>
              </a:extLst>
            </p:cNvPr>
            <p:cNvSpPr txBox="1"/>
            <p:nvPr/>
          </p:nvSpPr>
          <p:spPr>
            <a:xfrm>
              <a:off x="3261295" y="4945679"/>
              <a:ext cx="2520696" cy="116955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Vi vil følge lover, avtaler og regler da de er bygd inn i systemene (i delvis motsetning til dagens situasjon)</a:t>
              </a:r>
            </a:p>
          </p:txBody>
        </p:sp>
        <p:pic>
          <p:nvPicPr>
            <p:cNvPr id="38" name="Graphic 37" descr="Document with solid fill">
              <a:extLst>
                <a:ext uri="{FF2B5EF4-FFF2-40B4-BE49-F238E27FC236}">
                  <a16:creationId xmlns:a16="http://schemas.microsoft.com/office/drawing/2014/main" id="{1DB95787-A7AB-4B0C-822E-5CC753BDF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154789" y="3940885"/>
              <a:ext cx="914400" cy="9144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1B6FA6A-97F1-4D79-8D19-EF2F60D64CCE}"/>
              </a:ext>
            </a:extLst>
          </p:cNvPr>
          <p:cNvGrpSpPr/>
          <p:nvPr/>
        </p:nvGrpSpPr>
        <p:grpSpPr>
          <a:xfrm>
            <a:off x="9147961" y="3922478"/>
            <a:ext cx="2520696" cy="1761858"/>
            <a:chOff x="9147961" y="3922484"/>
            <a:chExt cx="2520696" cy="1761860"/>
          </a:xfrm>
        </p:grpSpPr>
        <p:sp>
          <p:nvSpPr>
            <p:cNvPr id="21" name="TextBox 35">
              <a:extLst>
                <a:ext uri="{FF2B5EF4-FFF2-40B4-BE49-F238E27FC236}">
                  <a16:creationId xmlns:a16="http://schemas.microsoft.com/office/drawing/2014/main" id="{032E671C-DFA4-8846-7F87-10E71B0CCBB5}"/>
                </a:ext>
              </a:extLst>
            </p:cNvPr>
            <p:cNvSpPr txBox="1"/>
            <p:nvPr/>
          </p:nvSpPr>
          <p:spPr>
            <a:xfrm>
              <a:off x="9147961" y="4945679"/>
              <a:ext cx="2520696" cy="738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Vi får systemer, prosesser og roller som bidrar til å realisere Ett NTNU</a:t>
              </a:r>
              <a:endPara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2" name="Graphic 37" descr="Bank with solid fill">
              <a:extLst>
                <a:ext uri="{FF2B5EF4-FFF2-40B4-BE49-F238E27FC236}">
                  <a16:creationId xmlns:a16="http://schemas.microsoft.com/office/drawing/2014/main" id="{831D87C1-1ED9-16FC-D740-EEC5CCCF1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951109" y="3922484"/>
              <a:ext cx="914400" cy="914400"/>
            </a:xfrm>
            <a:prstGeom prst="rect">
              <a:avLst/>
            </a:prstGeom>
          </p:spPr>
        </p:pic>
      </p:grpSp>
      <p:sp>
        <p:nvSpPr>
          <p:cNvPr id="28" name="Freeform 114">
            <a:extLst>
              <a:ext uri="{FF2B5EF4-FFF2-40B4-BE49-F238E27FC236}">
                <a16:creationId xmlns:a16="http://schemas.microsoft.com/office/drawing/2014/main" id="{91755F43-BBE2-4091-9123-99234591EB5F}"/>
              </a:ext>
            </a:extLst>
          </p:cNvPr>
          <p:cNvSpPr>
            <a:spLocks noEditPoints="1"/>
          </p:cNvSpPr>
          <p:nvPr/>
        </p:nvSpPr>
        <p:spPr bwMode="auto">
          <a:xfrm>
            <a:off x="7099482" y="4082701"/>
            <a:ext cx="821337" cy="699699"/>
          </a:xfrm>
          <a:custGeom>
            <a:avLst/>
            <a:gdLst>
              <a:gd name="T0" fmla="*/ 288 w 320"/>
              <a:gd name="T1" fmla="*/ 203 h 267"/>
              <a:gd name="T2" fmla="*/ 277 w 320"/>
              <a:gd name="T3" fmla="*/ 128 h 267"/>
              <a:gd name="T4" fmla="*/ 171 w 320"/>
              <a:gd name="T5" fmla="*/ 75 h 267"/>
              <a:gd name="T6" fmla="*/ 203 w 320"/>
              <a:gd name="T7" fmla="*/ 64 h 267"/>
              <a:gd name="T8" fmla="*/ 192 w 320"/>
              <a:gd name="T9" fmla="*/ 0 h 267"/>
              <a:gd name="T10" fmla="*/ 117 w 320"/>
              <a:gd name="T11" fmla="*/ 11 h 267"/>
              <a:gd name="T12" fmla="*/ 128 w 320"/>
              <a:gd name="T13" fmla="*/ 75 h 267"/>
              <a:gd name="T14" fmla="*/ 149 w 320"/>
              <a:gd name="T15" fmla="*/ 128 h 267"/>
              <a:gd name="T16" fmla="*/ 32 w 320"/>
              <a:gd name="T17" fmla="*/ 139 h 267"/>
              <a:gd name="T18" fmla="*/ 11 w 320"/>
              <a:gd name="T19" fmla="*/ 203 h 267"/>
              <a:gd name="T20" fmla="*/ 0 w 320"/>
              <a:gd name="T21" fmla="*/ 256 h 267"/>
              <a:gd name="T22" fmla="*/ 75 w 320"/>
              <a:gd name="T23" fmla="*/ 267 h 267"/>
              <a:gd name="T24" fmla="*/ 85 w 320"/>
              <a:gd name="T25" fmla="*/ 214 h 267"/>
              <a:gd name="T26" fmla="*/ 53 w 320"/>
              <a:gd name="T27" fmla="*/ 203 h 267"/>
              <a:gd name="T28" fmla="*/ 149 w 320"/>
              <a:gd name="T29" fmla="*/ 150 h 267"/>
              <a:gd name="T30" fmla="*/ 128 w 320"/>
              <a:gd name="T31" fmla="*/ 203 h 267"/>
              <a:gd name="T32" fmla="*/ 117 w 320"/>
              <a:gd name="T33" fmla="*/ 256 h 267"/>
              <a:gd name="T34" fmla="*/ 192 w 320"/>
              <a:gd name="T35" fmla="*/ 267 h 267"/>
              <a:gd name="T36" fmla="*/ 203 w 320"/>
              <a:gd name="T37" fmla="*/ 214 h 267"/>
              <a:gd name="T38" fmla="*/ 171 w 320"/>
              <a:gd name="T39" fmla="*/ 203 h 267"/>
              <a:gd name="T40" fmla="*/ 267 w 320"/>
              <a:gd name="T41" fmla="*/ 150 h 267"/>
              <a:gd name="T42" fmla="*/ 245 w 320"/>
              <a:gd name="T43" fmla="*/ 203 h 267"/>
              <a:gd name="T44" fmla="*/ 235 w 320"/>
              <a:gd name="T45" fmla="*/ 256 h 267"/>
              <a:gd name="T46" fmla="*/ 309 w 320"/>
              <a:gd name="T47" fmla="*/ 267 h 267"/>
              <a:gd name="T48" fmla="*/ 320 w 320"/>
              <a:gd name="T49" fmla="*/ 214 h 267"/>
              <a:gd name="T50" fmla="*/ 139 w 320"/>
              <a:gd name="T51" fmla="*/ 22 h 267"/>
              <a:gd name="T52" fmla="*/ 181 w 320"/>
              <a:gd name="T53" fmla="*/ 54 h 267"/>
              <a:gd name="T54" fmla="*/ 139 w 320"/>
              <a:gd name="T55" fmla="*/ 22 h 267"/>
              <a:gd name="T56" fmla="*/ 21 w 320"/>
              <a:gd name="T57" fmla="*/ 246 h 267"/>
              <a:gd name="T58" fmla="*/ 64 w 320"/>
              <a:gd name="T59" fmla="*/ 224 h 267"/>
              <a:gd name="T60" fmla="*/ 181 w 320"/>
              <a:gd name="T61" fmla="*/ 246 h 267"/>
              <a:gd name="T62" fmla="*/ 139 w 320"/>
              <a:gd name="T63" fmla="*/ 224 h 267"/>
              <a:gd name="T64" fmla="*/ 181 w 320"/>
              <a:gd name="T65" fmla="*/ 246 h 267"/>
              <a:gd name="T66" fmla="*/ 256 w 320"/>
              <a:gd name="T67" fmla="*/ 246 h 267"/>
              <a:gd name="T68" fmla="*/ 299 w 320"/>
              <a:gd name="T69" fmla="*/ 224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20" h="267">
                <a:moveTo>
                  <a:pt x="309" y="203"/>
                </a:moveTo>
                <a:cubicBezTo>
                  <a:pt x="288" y="203"/>
                  <a:pt x="288" y="203"/>
                  <a:pt x="288" y="203"/>
                </a:cubicBezTo>
                <a:cubicBezTo>
                  <a:pt x="288" y="139"/>
                  <a:pt x="288" y="139"/>
                  <a:pt x="288" y="139"/>
                </a:cubicBezTo>
                <a:cubicBezTo>
                  <a:pt x="288" y="133"/>
                  <a:pt x="283" y="128"/>
                  <a:pt x="277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92" y="75"/>
                  <a:pt x="192" y="75"/>
                  <a:pt x="192" y="75"/>
                </a:cubicBezTo>
                <a:cubicBezTo>
                  <a:pt x="198" y="75"/>
                  <a:pt x="203" y="70"/>
                  <a:pt x="203" y="64"/>
                </a:cubicBezTo>
                <a:cubicBezTo>
                  <a:pt x="203" y="11"/>
                  <a:pt x="203" y="11"/>
                  <a:pt x="203" y="11"/>
                </a:cubicBezTo>
                <a:cubicBezTo>
                  <a:pt x="203" y="5"/>
                  <a:pt x="198" y="0"/>
                  <a:pt x="192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2" y="0"/>
                  <a:pt x="117" y="5"/>
                  <a:pt x="117" y="11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7" y="70"/>
                  <a:pt x="122" y="75"/>
                  <a:pt x="128" y="75"/>
                </a:cubicBezTo>
                <a:cubicBezTo>
                  <a:pt x="149" y="75"/>
                  <a:pt x="149" y="75"/>
                  <a:pt x="149" y="75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37" y="128"/>
                  <a:pt x="32" y="133"/>
                  <a:pt x="32" y="139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11" y="203"/>
                  <a:pt x="11" y="203"/>
                  <a:pt x="11" y="203"/>
                </a:cubicBezTo>
                <a:cubicBezTo>
                  <a:pt x="5" y="203"/>
                  <a:pt x="0" y="208"/>
                  <a:pt x="0" y="214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62"/>
                  <a:pt x="5" y="267"/>
                  <a:pt x="11" y="267"/>
                </a:cubicBezTo>
                <a:cubicBezTo>
                  <a:pt x="75" y="267"/>
                  <a:pt x="75" y="267"/>
                  <a:pt x="75" y="267"/>
                </a:cubicBezTo>
                <a:cubicBezTo>
                  <a:pt x="81" y="267"/>
                  <a:pt x="85" y="262"/>
                  <a:pt x="85" y="256"/>
                </a:cubicBezTo>
                <a:cubicBezTo>
                  <a:pt x="85" y="214"/>
                  <a:pt x="85" y="214"/>
                  <a:pt x="85" y="214"/>
                </a:cubicBezTo>
                <a:cubicBezTo>
                  <a:pt x="85" y="208"/>
                  <a:pt x="81" y="203"/>
                  <a:pt x="75" y="203"/>
                </a:cubicBezTo>
                <a:cubicBezTo>
                  <a:pt x="53" y="203"/>
                  <a:pt x="53" y="203"/>
                  <a:pt x="53" y="203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49" y="203"/>
                  <a:pt x="149" y="203"/>
                  <a:pt x="149" y="203"/>
                </a:cubicBezTo>
                <a:cubicBezTo>
                  <a:pt x="128" y="203"/>
                  <a:pt x="128" y="203"/>
                  <a:pt x="128" y="203"/>
                </a:cubicBezTo>
                <a:cubicBezTo>
                  <a:pt x="122" y="203"/>
                  <a:pt x="117" y="208"/>
                  <a:pt x="117" y="214"/>
                </a:cubicBezTo>
                <a:cubicBezTo>
                  <a:pt x="117" y="256"/>
                  <a:pt x="117" y="256"/>
                  <a:pt x="117" y="256"/>
                </a:cubicBezTo>
                <a:cubicBezTo>
                  <a:pt x="117" y="262"/>
                  <a:pt x="122" y="267"/>
                  <a:pt x="128" y="267"/>
                </a:cubicBezTo>
                <a:cubicBezTo>
                  <a:pt x="192" y="267"/>
                  <a:pt x="192" y="267"/>
                  <a:pt x="192" y="267"/>
                </a:cubicBezTo>
                <a:cubicBezTo>
                  <a:pt x="198" y="267"/>
                  <a:pt x="203" y="262"/>
                  <a:pt x="203" y="256"/>
                </a:cubicBezTo>
                <a:cubicBezTo>
                  <a:pt x="203" y="214"/>
                  <a:pt x="203" y="214"/>
                  <a:pt x="203" y="214"/>
                </a:cubicBezTo>
                <a:cubicBezTo>
                  <a:pt x="203" y="208"/>
                  <a:pt x="198" y="203"/>
                  <a:pt x="192" y="203"/>
                </a:cubicBezTo>
                <a:cubicBezTo>
                  <a:pt x="171" y="203"/>
                  <a:pt x="171" y="203"/>
                  <a:pt x="171" y="203"/>
                </a:cubicBezTo>
                <a:cubicBezTo>
                  <a:pt x="171" y="150"/>
                  <a:pt x="171" y="150"/>
                  <a:pt x="171" y="150"/>
                </a:cubicBezTo>
                <a:cubicBezTo>
                  <a:pt x="267" y="150"/>
                  <a:pt x="267" y="150"/>
                  <a:pt x="267" y="150"/>
                </a:cubicBezTo>
                <a:cubicBezTo>
                  <a:pt x="267" y="203"/>
                  <a:pt x="267" y="203"/>
                  <a:pt x="267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39" y="203"/>
                  <a:pt x="235" y="208"/>
                  <a:pt x="235" y="214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62"/>
                  <a:pt x="239" y="267"/>
                  <a:pt x="245" y="267"/>
                </a:cubicBezTo>
                <a:cubicBezTo>
                  <a:pt x="309" y="267"/>
                  <a:pt x="309" y="267"/>
                  <a:pt x="309" y="267"/>
                </a:cubicBezTo>
                <a:cubicBezTo>
                  <a:pt x="315" y="267"/>
                  <a:pt x="320" y="262"/>
                  <a:pt x="320" y="256"/>
                </a:cubicBezTo>
                <a:cubicBezTo>
                  <a:pt x="320" y="214"/>
                  <a:pt x="320" y="214"/>
                  <a:pt x="320" y="214"/>
                </a:cubicBezTo>
                <a:cubicBezTo>
                  <a:pt x="320" y="208"/>
                  <a:pt x="315" y="203"/>
                  <a:pt x="309" y="203"/>
                </a:cubicBezTo>
                <a:close/>
                <a:moveTo>
                  <a:pt x="139" y="22"/>
                </a:moveTo>
                <a:cubicBezTo>
                  <a:pt x="181" y="22"/>
                  <a:pt x="181" y="22"/>
                  <a:pt x="181" y="22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139" y="54"/>
                  <a:pt x="139" y="54"/>
                  <a:pt x="139" y="54"/>
                </a:cubicBezTo>
                <a:lnTo>
                  <a:pt x="139" y="22"/>
                </a:lnTo>
                <a:close/>
                <a:moveTo>
                  <a:pt x="64" y="246"/>
                </a:moveTo>
                <a:cubicBezTo>
                  <a:pt x="21" y="246"/>
                  <a:pt x="21" y="246"/>
                  <a:pt x="21" y="246"/>
                </a:cubicBezTo>
                <a:cubicBezTo>
                  <a:pt x="21" y="224"/>
                  <a:pt x="21" y="224"/>
                  <a:pt x="21" y="224"/>
                </a:cubicBezTo>
                <a:cubicBezTo>
                  <a:pt x="64" y="224"/>
                  <a:pt x="64" y="224"/>
                  <a:pt x="64" y="224"/>
                </a:cubicBezTo>
                <a:lnTo>
                  <a:pt x="64" y="246"/>
                </a:lnTo>
                <a:close/>
                <a:moveTo>
                  <a:pt x="181" y="246"/>
                </a:moveTo>
                <a:cubicBezTo>
                  <a:pt x="139" y="246"/>
                  <a:pt x="139" y="246"/>
                  <a:pt x="139" y="246"/>
                </a:cubicBezTo>
                <a:cubicBezTo>
                  <a:pt x="139" y="224"/>
                  <a:pt x="139" y="224"/>
                  <a:pt x="139" y="224"/>
                </a:cubicBezTo>
                <a:cubicBezTo>
                  <a:pt x="181" y="224"/>
                  <a:pt x="181" y="224"/>
                  <a:pt x="181" y="224"/>
                </a:cubicBezTo>
                <a:lnTo>
                  <a:pt x="181" y="246"/>
                </a:lnTo>
                <a:close/>
                <a:moveTo>
                  <a:pt x="299" y="246"/>
                </a:moveTo>
                <a:cubicBezTo>
                  <a:pt x="256" y="246"/>
                  <a:pt x="256" y="246"/>
                  <a:pt x="256" y="246"/>
                </a:cubicBezTo>
                <a:cubicBezTo>
                  <a:pt x="256" y="224"/>
                  <a:pt x="256" y="224"/>
                  <a:pt x="256" y="224"/>
                </a:cubicBezTo>
                <a:cubicBezTo>
                  <a:pt x="299" y="224"/>
                  <a:pt x="299" y="224"/>
                  <a:pt x="299" y="224"/>
                </a:cubicBezTo>
                <a:lnTo>
                  <a:pt x="299" y="2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mc="http://schemas.openxmlformats.org/markup-compatibility/2006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447" tIns="60723" rIns="121447" bIns="6072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35">
            <a:extLst>
              <a:ext uri="{FF2B5EF4-FFF2-40B4-BE49-F238E27FC236}">
                <a16:creationId xmlns:a16="http://schemas.microsoft.com/office/drawing/2014/main" id="{29D72AC3-89A2-4F29-8C7C-BD57342D100A}"/>
              </a:ext>
            </a:extLst>
          </p:cNvPr>
          <p:cNvSpPr txBox="1"/>
          <p:nvPr/>
        </p:nvSpPr>
        <p:spPr>
          <a:xfrm>
            <a:off x="6316476" y="4945678"/>
            <a:ext cx="252069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 få ny økonomimodell som gir muligheter for god økonomistyring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2E0CF9A-CC3C-4C1E-AAFC-9ABC96A9F638}"/>
              </a:ext>
            </a:extLst>
          </p:cNvPr>
          <p:cNvGrpSpPr/>
          <p:nvPr/>
        </p:nvGrpSpPr>
        <p:grpSpPr>
          <a:xfrm>
            <a:off x="3175620" y="2000547"/>
            <a:ext cx="2520696" cy="1612089"/>
            <a:chOff x="6178994" y="2113353"/>
            <a:chExt cx="2520696" cy="1612089"/>
          </a:xfrm>
        </p:grpSpPr>
        <p:sp>
          <p:nvSpPr>
            <p:cNvPr id="39" name="Freeform 933">
              <a:extLst>
                <a:ext uri="{FF2B5EF4-FFF2-40B4-BE49-F238E27FC236}">
                  <a16:creationId xmlns:a16="http://schemas.microsoft.com/office/drawing/2014/main" id="{C80A5DF4-476F-4241-8534-0A2D1F007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5195" y="2113353"/>
              <a:ext cx="668293" cy="527335"/>
            </a:xfrm>
            <a:custGeom>
              <a:avLst/>
              <a:gdLst>
                <a:gd name="T0" fmla="*/ 313 w 320"/>
                <a:gd name="T1" fmla="*/ 54 h 224"/>
                <a:gd name="T2" fmla="*/ 163 w 320"/>
                <a:gd name="T3" fmla="*/ 1 h 224"/>
                <a:gd name="T4" fmla="*/ 156 w 320"/>
                <a:gd name="T5" fmla="*/ 1 h 224"/>
                <a:gd name="T6" fmla="*/ 7 w 320"/>
                <a:gd name="T7" fmla="*/ 54 h 224"/>
                <a:gd name="T8" fmla="*/ 0 w 320"/>
                <a:gd name="T9" fmla="*/ 64 h 224"/>
                <a:gd name="T10" fmla="*/ 6 w 320"/>
                <a:gd name="T11" fmla="*/ 74 h 224"/>
                <a:gd name="T12" fmla="*/ 63 w 320"/>
                <a:gd name="T13" fmla="*/ 98 h 224"/>
                <a:gd name="T14" fmla="*/ 53 w 320"/>
                <a:gd name="T15" fmla="*/ 170 h 224"/>
                <a:gd name="T16" fmla="*/ 54 w 320"/>
                <a:gd name="T17" fmla="*/ 176 h 224"/>
                <a:gd name="T18" fmla="*/ 160 w 320"/>
                <a:gd name="T19" fmla="*/ 224 h 224"/>
                <a:gd name="T20" fmla="*/ 264 w 320"/>
                <a:gd name="T21" fmla="*/ 178 h 224"/>
                <a:gd name="T22" fmla="*/ 266 w 320"/>
                <a:gd name="T23" fmla="*/ 170 h 224"/>
                <a:gd name="T24" fmla="*/ 257 w 320"/>
                <a:gd name="T25" fmla="*/ 98 h 224"/>
                <a:gd name="T26" fmla="*/ 288 w 320"/>
                <a:gd name="T27" fmla="*/ 85 h 224"/>
                <a:gd name="T28" fmla="*/ 288 w 320"/>
                <a:gd name="T29" fmla="*/ 214 h 224"/>
                <a:gd name="T30" fmla="*/ 298 w 320"/>
                <a:gd name="T31" fmla="*/ 224 h 224"/>
                <a:gd name="T32" fmla="*/ 309 w 320"/>
                <a:gd name="T33" fmla="*/ 214 h 224"/>
                <a:gd name="T34" fmla="*/ 309 w 320"/>
                <a:gd name="T35" fmla="*/ 76 h 224"/>
                <a:gd name="T36" fmla="*/ 313 w 320"/>
                <a:gd name="T37" fmla="*/ 74 h 224"/>
                <a:gd name="T38" fmla="*/ 320 w 320"/>
                <a:gd name="T39" fmla="*/ 64 h 224"/>
                <a:gd name="T40" fmla="*/ 313 w 320"/>
                <a:gd name="T41" fmla="*/ 54 h 224"/>
                <a:gd name="T42" fmla="*/ 244 w 320"/>
                <a:gd name="T43" fmla="*/ 167 h 224"/>
                <a:gd name="T44" fmla="*/ 160 w 320"/>
                <a:gd name="T45" fmla="*/ 203 h 224"/>
                <a:gd name="T46" fmla="*/ 75 w 320"/>
                <a:gd name="T47" fmla="*/ 168 h 224"/>
                <a:gd name="T48" fmla="*/ 83 w 320"/>
                <a:gd name="T49" fmla="*/ 107 h 224"/>
                <a:gd name="T50" fmla="*/ 155 w 320"/>
                <a:gd name="T51" fmla="*/ 138 h 224"/>
                <a:gd name="T52" fmla="*/ 160 w 320"/>
                <a:gd name="T53" fmla="*/ 139 h 224"/>
                <a:gd name="T54" fmla="*/ 164 w 320"/>
                <a:gd name="T55" fmla="*/ 138 h 224"/>
                <a:gd name="T56" fmla="*/ 236 w 320"/>
                <a:gd name="T57" fmla="*/ 107 h 224"/>
                <a:gd name="T58" fmla="*/ 244 w 320"/>
                <a:gd name="T59" fmla="*/ 167 h 224"/>
                <a:gd name="T60" fmla="*/ 160 w 320"/>
                <a:gd name="T61" fmla="*/ 117 h 224"/>
                <a:gd name="T62" fmla="*/ 40 w 320"/>
                <a:gd name="T63" fmla="*/ 65 h 224"/>
                <a:gd name="T64" fmla="*/ 160 w 320"/>
                <a:gd name="T65" fmla="*/ 22 h 224"/>
                <a:gd name="T66" fmla="*/ 280 w 320"/>
                <a:gd name="T67" fmla="*/ 65 h 224"/>
                <a:gd name="T68" fmla="*/ 160 w 320"/>
                <a:gd name="T69" fmla="*/ 11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224">
                  <a:moveTo>
                    <a:pt x="313" y="54"/>
                  </a:moveTo>
                  <a:cubicBezTo>
                    <a:pt x="163" y="1"/>
                    <a:pt x="163" y="1"/>
                    <a:pt x="163" y="1"/>
                  </a:cubicBezTo>
                  <a:cubicBezTo>
                    <a:pt x="161" y="0"/>
                    <a:pt x="158" y="0"/>
                    <a:pt x="156" y="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3" y="56"/>
                    <a:pt x="0" y="60"/>
                    <a:pt x="0" y="64"/>
                  </a:cubicBezTo>
                  <a:cubicBezTo>
                    <a:pt x="0" y="68"/>
                    <a:pt x="2" y="72"/>
                    <a:pt x="6" y="74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2"/>
                    <a:pt x="53" y="174"/>
                    <a:pt x="54" y="176"/>
                  </a:cubicBezTo>
                  <a:cubicBezTo>
                    <a:pt x="56" y="178"/>
                    <a:pt x="83" y="224"/>
                    <a:pt x="160" y="224"/>
                  </a:cubicBezTo>
                  <a:cubicBezTo>
                    <a:pt x="223" y="224"/>
                    <a:pt x="262" y="180"/>
                    <a:pt x="264" y="178"/>
                  </a:cubicBezTo>
                  <a:cubicBezTo>
                    <a:pt x="266" y="176"/>
                    <a:pt x="267" y="173"/>
                    <a:pt x="266" y="170"/>
                  </a:cubicBezTo>
                  <a:cubicBezTo>
                    <a:pt x="257" y="98"/>
                    <a:pt x="257" y="98"/>
                    <a:pt x="257" y="98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88" y="220"/>
                    <a:pt x="292" y="224"/>
                    <a:pt x="298" y="224"/>
                  </a:cubicBezTo>
                  <a:cubicBezTo>
                    <a:pt x="304" y="224"/>
                    <a:pt x="309" y="220"/>
                    <a:pt x="309" y="214"/>
                  </a:cubicBezTo>
                  <a:cubicBezTo>
                    <a:pt x="309" y="76"/>
                    <a:pt x="309" y="76"/>
                    <a:pt x="309" y="76"/>
                  </a:cubicBezTo>
                  <a:cubicBezTo>
                    <a:pt x="313" y="74"/>
                    <a:pt x="313" y="74"/>
                    <a:pt x="313" y="74"/>
                  </a:cubicBezTo>
                  <a:cubicBezTo>
                    <a:pt x="317" y="72"/>
                    <a:pt x="320" y="68"/>
                    <a:pt x="320" y="64"/>
                  </a:cubicBezTo>
                  <a:cubicBezTo>
                    <a:pt x="320" y="60"/>
                    <a:pt x="317" y="56"/>
                    <a:pt x="313" y="54"/>
                  </a:cubicBezTo>
                  <a:close/>
                  <a:moveTo>
                    <a:pt x="244" y="167"/>
                  </a:moveTo>
                  <a:cubicBezTo>
                    <a:pt x="235" y="177"/>
                    <a:pt x="203" y="203"/>
                    <a:pt x="160" y="203"/>
                  </a:cubicBezTo>
                  <a:cubicBezTo>
                    <a:pt x="105" y="203"/>
                    <a:pt x="81" y="177"/>
                    <a:pt x="75" y="168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7" y="139"/>
                    <a:pt x="158" y="139"/>
                    <a:pt x="160" y="139"/>
                  </a:cubicBezTo>
                  <a:cubicBezTo>
                    <a:pt x="161" y="139"/>
                    <a:pt x="163" y="139"/>
                    <a:pt x="164" y="138"/>
                  </a:cubicBezTo>
                  <a:cubicBezTo>
                    <a:pt x="236" y="107"/>
                    <a:pt x="236" y="107"/>
                    <a:pt x="236" y="107"/>
                  </a:cubicBezTo>
                  <a:lnTo>
                    <a:pt x="244" y="167"/>
                  </a:lnTo>
                  <a:close/>
                  <a:moveTo>
                    <a:pt x="160" y="117"/>
                  </a:moveTo>
                  <a:cubicBezTo>
                    <a:pt x="40" y="65"/>
                    <a:pt x="40" y="65"/>
                    <a:pt x="40" y="65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280" y="65"/>
                    <a:pt x="280" y="65"/>
                    <a:pt x="280" y="65"/>
                  </a:cubicBezTo>
                  <a:lnTo>
                    <a:pt x="160" y="117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7" tIns="60723" rIns="121447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3688B7-FAE0-4969-BBCA-4A70A8828926}"/>
                </a:ext>
              </a:extLst>
            </p:cNvPr>
            <p:cNvSpPr txBox="1"/>
            <p:nvPr/>
          </p:nvSpPr>
          <p:spPr>
            <a:xfrm>
              <a:off x="6178994" y="2771334"/>
              <a:ext cx="2520696" cy="95410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Samarbeid på tvers av UH-sektoren gir mulighet for å lære av hverandre og bli gode sammen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39B6501-8A75-670F-9F60-3E84C25F137D}"/>
              </a:ext>
            </a:extLst>
          </p:cNvPr>
          <p:cNvSpPr/>
          <p:nvPr/>
        </p:nvSpPr>
        <p:spPr>
          <a:xfrm>
            <a:off x="12288982" y="2968"/>
            <a:ext cx="914400" cy="91440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cs typeface="Arial"/>
              </a:rPr>
              <a:t>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6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E6A4DDE-46E0-470F-A3D7-1151EF574C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41829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E6A4DDE-46E0-470F-A3D7-1151EF574C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000956C-57C9-4271-A88F-87B34987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1202510"/>
          </a:xfrm>
        </p:spPr>
        <p:txBody>
          <a:bodyPr vert="horz"/>
          <a:lstStyle/>
          <a:p>
            <a:r>
              <a:rPr lang="nb-NO" sz="3600" b="0"/>
              <a:t>Tre</a:t>
            </a:r>
            <a:r>
              <a:rPr lang="nb-NO" sz="3600" b="0">
                <a:solidFill>
                  <a:srgbClr val="000000"/>
                </a:solidFill>
              </a:rPr>
              <a:t> perspektiver for å få til BOTT ØL</a:t>
            </a:r>
            <a:br>
              <a:rPr lang="nb-NO" sz="3600"/>
            </a:br>
            <a:r>
              <a:rPr lang="nb-NO" sz="3600">
                <a:solidFill>
                  <a:schemeClr val="accent2"/>
                </a:solidFill>
              </a:rPr>
              <a:t>P</a:t>
            </a:r>
            <a:r>
              <a:rPr lang="nb-NO" sz="3600">
                <a:solidFill>
                  <a:srgbClr val="000000"/>
                </a:solidFill>
              </a:rPr>
              <a:t>rosesser</a:t>
            </a:r>
            <a:r>
              <a:rPr lang="nb-NO" sz="3600"/>
              <a:t>, </a:t>
            </a:r>
            <a:r>
              <a:rPr lang="nb-NO" sz="3600">
                <a:solidFill>
                  <a:schemeClr val="accent2"/>
                </a:solidFill>
              </a:rPr>
              <a:t>S</a:t>
            </a:r>
            <a:r>
              <a:rPr lang="nb-NO" sz="3600"/>
              <a:t>ystemerer og </a:t>
            </a:r>
            <a:r>
              <a:rPr lang="nb-NO" sz="3600">
                <a:solidFill>
                  <a:schemeClr val="accent2"/>
                </a:solidFill>
              </a:rPr>
              <a:t>O</a:t>
            </a:r>
            <a:r>
              <a:rPr lang="nb-NO" sz="3600"/>
              <a:t>rganisering (PSO)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629DD7-40EC-4208-A5AA-57AEB356A3A6}"/>
              </a:ext>
            </a:extLst>
          </p:cNvPr>
          <p:cNvSpPr txBox="1"/>
          <p:nvPr/>
        </p:nvSpPr>
        <p:spPr>
          <a:xfrm>
            <a:off x="128849" y="2381778"/>
            <a:ext cx="365659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Prosesser</a:t>
            </a:r>
            <a:br>
              <a:rPr lang="nb-NO" b="1">
                <a:solidFill>
                  <a:srgbClr val="000000"/>
                </a:solidFill>
                <a:latin typeface="Arial" panose="020B0604020202020204"/>
              </a:rPr>
            </a:br>
            <a:r>
              <a:rPr lang="nb-NO" i="1">
                <a:solidFill>
                  <a:srgbClr val="000000"/>
                </a:solidFill>
                <a:latin typeface="Arial" panose="020B0604020202020204"/>
                <a:cs typeface="Arial"/>
              </a:rPr>
              <a:t>Måten vi jobber på</a:t>
            </a:r>
            <a:endParaRPr lang="nb-NO" sz="1800" b="1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02E53-7750-47B3-9C81-D88492369694}"/>
              </a:ext>
            </a:extLst>
          </p:cNvPr>
          <p:cNvSpPr txBox="1"/>
          <p:nvPr/>
        </p:nvSpPr>
        <p:spPr>
          <a:xfrm>
            <a:off x="8406085" y="2307487"/>
            <a:ext cx="297393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Organisering</a:t>
            </a:r>
            <a:br>
              <a:rPr lang="nb-NO" b="1">
                <a:solidFill>
                  <a:srgbClr val="000000"/>
                </a:solidFill>
                <a:latin typeface="Arial" panose="020B0604020202020204"/>
              </a:rPr>
            </a:br>
            <a:r>
              <a:rPr lang="nb-NO" i="1">
                <a:solidFill>
                  <a:srgbClr val="000000"/>
                </a:solidFill>
                <a:latin typeface="Arial" panose="020B0604020202020204"/>
                <a:cs typeface="Arial"/>
              </a:rPr>
              <a:t>Hvordan vi har organisert for å få jobben gjort</a:t>
            </a:r>
            <a:endParaRPr lang="nb-NO" sz="180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5281C7-04CE-44A1-88A6-6C20EFD5AB67}"/>
              </a:ext>
            </a:extLst>
          </p:cNvPr>
          <p:cNvSpPr txBox="1"/>
          <p:nvPr/>
        </p:nvSpPr>
        <p:spPr>
          <a:xfrm>
            <a:off x="4274643" y="2412670"/>
            <a:ext cx="297393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Systemer</a:t>
            </a:r>
            <a:br>
              <a:rPr lang="nb-NO" b="1">
                <a:solidFill>
                  <a:srgbClr val="000000"/>
                </a:solidFill>
                <a:latin typeface="Arial" panose="020B0604020202020204"/>
              </a:rPr>
            </a:br>
            <a:r>
              <a:rPr lang="nb-NO" i="1">
                <a:solidFill>
                  <a:srgbClr val="000000"/>
                </a:solidFill>
                <a:latin typeface="Arial" panose="020B0604020202020204"/>
              </a:rPr>
              <a:t>Hvor vi utfører jobben</a:t>
            </a: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table">
            <a:extLst>
              <a:ext uri="{FF2B5EF4-FFF2-40B4-BE49-F238E27FC236}">
                <a16:creationId xmlns:a16="http://schemas.microsoft.com/office/drawing/2014/main" id="{1277331B-45BE-4AC0-92F9-1C3C08012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051" y="3281809"/>
            <a:ext cx="3483428" cy="1961902"/>
          </a:xfrm>
          <a:prstGeom prst="rect">
            <a:avLst/>
          </a:prstGeom>
        </p:spPr>
      </p:pic>
      <p:pic>
        <p:nvPicPr>
          <p:cNvPr id="14" name="table">
            <a:extLst>
              <a:ext uri="{FF2B5EF4-FFF2-40B4-BE49-F238E27FC236}">
                <a16:creationId xmlns:a16="http://schemas.microsoft.com/office/drawing/2014/main" id="{B92B1709-94FF-4324-8CC5-5A1B216993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6676" y="3262017"/>
            <a:ext cx="3483428" cy="196190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D09E94B5-7CDB-B79C-1E9C-7EAFA0F385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7024" y="3281809"/>
            <a:ext cx="3616590" cy="18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8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F26029E-C611-41FA-9019-9F604A21976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F26029E-C611-41FA-9019-9F604A219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F654825-8769-4EA3-B378-EADA0944C684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3" y="3"/>
            <a:ext cx="158751" cy="158751"/>
          </a:xfrm>
          <a:prstGeom prst="rect">
            <a:avLst/>
          </a:prstGeom>
          <a:solidFill>
            <a:srgbClr val="01509D"/>
          </a:solidFill>
          <a:ln>
            <a:noFill/>
          </a:ln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667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Rektangel 21">
            <a:extLst>
              <a:ext uri="{FF2B5EF4-FFF2-40B4-BE49-F238E27FC236}">
                <a16:creationId xmlns:a16="http://schemas.microsoft.com/office/drawing/2014/main" id="{B257A21C-A005-4B9E-A4F6-D844B4D9A125}"/>
              </a:ext>
            </a:extLst>
          </p:cNvPr>
          <p:cNvSpPr/>
          <p:nvPr/>
        </p:nvSpPr>
        <p:spPr>
          <a:xfrm>
            <a:off x="4587758" y="1358168"/>
            <a:ext cx="4271407" cy="551173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09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 </a:t>
            </a:r>
            <a:r>
              <a:rPr kumimoji="0" lang="nb-NO" sz="2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idag</a:t>
            </a:r>
            <a:endParaRPr kumimoji="0" lang="nb-NO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ktangel 22">
            <a:extLst>
              <a:ext uri="{FF2B5EF4-FFF2-40B4-BE49-F238E27FC236}">
                <a16:creationId xmlns:a16="http://schemas.microsoft.com/office/drawing/2014/main" id="{4C228A11-273B-49D5-B50F-DE91906B23B1}"/>
              </a:ext>
            </a:extLst>
          </p:cNvPr>
          <p:cNvSpPr/>
          <p:nvPr/>
        </p:nvSpPr>
        <p:spPr>
          <a:xfrm>
            <a:off x="8859166" y="1358171"/>
            <a:ext cx="2835713" cy="551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09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System 2023</a:t>
            </a:r>
          </a:p>
        </p:txBody>
      </p:sp>
      <p:sp>
        <p:nvSpPr>
          <p:cNvPr id="46" name="Rektangel 23">
            <a:extLst>
              <a:ext uri="{FF2B5EF4-FFF2-40B4-BE49-F238E27FC236}">
                <a16:creationId xmlns:a16="http://schemas.microsoft.com/office/drawing/2014/main" id="{E09DA501-C388-45F9-B349-50770D777ED2}"/>
              </a:ext>
            </a:extLst>
          </p:cNvPr>
          <p:cNvSpPr/>
          <p:nvPr/>
        </p:nvSpPr>
        <p:spPr>
          <a:xfrm>
            <a:off x="419405" y="1358089"/>
            <a:ext cx="4178587" cy="551425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09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Våre oppgaver i dag</a:t>
            </a:r>
          </a:p>
        </p:txBody>
      </p:sp>
      <p:sp>
        <p:nvSpPr>
          <p:cNvPr id="34" name="Rektangel 8">
            <a:extLst>
              <a:ext uri="{FF2B5EF4-FFF2-40B4-BE49-F238E27FC236}">
                <a16:creationId xmlns:a16="http://schemas.microsoft.com/office/drawing/2014/main" id="{4BB5B19D-25BD-4DEB-B966-94CE1A9D3641}"/>
              </a:ext>
            </a:extLst>
          </p:cNvPr>
          <p:cNvSpPr/>
          <p:nvPr/>
        </p:nvSpPr>
        <p:spPr>
          <a:xfrm>
            <a:off x="4597997" y="2251760"/>
            <a:ext cx="4307779" cy="1116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rgbClr val="4F81BD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09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BEVISST plan</a:t>
            </a: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BEVISST innsikt</a:t>
            </a:r>
          </a:p>
        </p:txBody>
      </p:sp>
      <p:sp>
        <p:nvSpPr>
          <p:cNvPr id="40" name="Rektangel 15">
            <a:extLst>
              <a:ext uri="{FF2B5EF4-FFF2-40B4-BE49-F238E27FC236}">
                <a16:creationId xmlns:a16="http://schemas.microsoft.com/office/drawing/2014/main" id="{2205FD27-F466-47EC-B421-E3C682CCF646}"/>
              </a:ext>
            </a:extLst>
          </p:cNvPr>
          <p:cNvSpPr/>
          <p:nvPr/>
        </p:nvSpPr>
        <p:spPr>
          <a:xfrm>
            <a:off x="8869404" y="2251760"/>
            <a:ext cx="2825477" cy="111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609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BEVISST plan</a:t>
            </a: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BEVISST innsikt</a:t>
            </a:r>
          </a:p>
        </p:txBody>
      </p:sp>
      <p:sp>
        <p:nvSpPr>
          <p:cNvPr id="41" name="Rektangel 12">
            <a:extLst>
              <a:ext uri="{FF2B5EF4-FFF2-40B4-BE49-F238E27FC236}">
                <a16:creationId xmlns:a16="http://schemas.microsoft.com/office/drawing/2014/main" id="{B1483B8B-BD0C-42DB-9B30-4D3F03F2887E}"/>
              </a:ext>
            </a:extLst>
          </p:cNvPr>
          <p:cNvSpPr/>
          <p:nvPr/>
        </p:nvSpPr>
        <p:spPr>
          <a:xfrm>
            <a:off x="435989" y="2204136"/>
            <a:ext cx="4162003" cy="1116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09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Budsjettering, </a:t>
            </a: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bemanningsplan, </a:t>
            </a: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virksomhetsrapporter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0219A8E-A26A-4C77-A28C-3823EB3254BA}"/>
              </a:ext>
            </a:extLst>
          </p:cNvPr>
          <p:cNvSpPr/>
          <p:nvPr/>
        </p:nvSpPr>
        <p:spPr bwMode="auto">
          <a:xfrm>
            <a:off x="8184267" y="2559679"/>
            <a:ext cx="1269852" cy="464060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09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ktangel 7">
            <a:extLst>
              <a:ext uri="{FF2B5EF4-FFF2-40B4-BE49-F238E27FC236}">
                <a16:creationId xmlns:a16="http://schemas.microsoft.com/office/drawing/2014/main" id="{1EFAC45C-EAC9-4514-9BAF-56B972A8DBA9}"/>
              </a:ext>
            </a:extLst>
          </p:cNvPr>
          <p:cNvSpPr/>
          <p:nvPr/>
        </p:nvSpPr>
        <p:spPr>
          <a:xfrm>
            <a:off x="4597998" y="5167352"/>
            <a:ext cx="4271401" cy="1116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09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HR-portalen / PAGA</a:t>
            </a:r>
          </a:p>
        </p:txBody>
      </p:sp>
      <p:sp>
        <p:nvSpPr>
          <p:cNvPr id="39" name="Rektangel 14">
            <a:extLst>
              <a:ext uri="{FF2B5EF4-FFF2-40B4-BE49-F238E27FC236}">
                <a16:creationId xmlns:a16="http://schemas.microsoft.com/office/drawing/2014/main" id="{EA6742D3-FEC7-4478-A4D1-031B0C3938BE}"/>
              </a:ext>
            </a:extLst>
          </p:cNvPr>
          <p:cNvSpPr/>
          <p:nvPr/>
        </p:nvSpPr>
        <p:spPr>
          <a:xfrm>
            <a:off x="8869400" y="5167349"/>
            <a:ext cx="2825477" cy="111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 defTabSz="609523"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nb-NO" sz="1400">
                <a:solidFill>
                  <a:srgbClr val="000000"/>
                </a:solidFill>
                <a:latin typeface="Calibri"/>
              </a:rPr>
              <a:t>Lønnssystem</a:t>
            </a:r>
            <a:br>
              <a:rPr lang="nb-NO" sz="1400">
                <a:solidFill>
                  <a:srgbClr val="000000"/>
                </a:solidFill>
                <a:latin typeface="Calibri"/>
              </a:rPr>
            </a:br>
            <a:r>
              <a:rPr lang="nb-NO" sz="1400">
                <a:solidFill>
                  <a:srgbClr val="000000"/>
                </a:solidFill>
                <a:latin typeface="Calibri"/>
              </a:rPr>
              <a:t>DFØ SAP/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selvbetjeningsportal</a:t>
            </a:r>
          </a:p>
        </p:txBody>
      </p:sp>
      <p:sp>
        <p:nvSpPr>
          <p:cNvPr id="43" name="Rektangel 17">
            <a:extLst>
              <a:ext uri="{FF2B5EF4-FFF2-40B4-BE49-F238E27FC236}">
                <a16:creationId xmlns:a16="http://schemas.microsoft.com/office/drawing/2014/main" id="{CB71C00E-70D4-4DB3-AA2B-0313C158BEC8}"/>
              </a:ext>
            </a:extLst>
          </p:cNvPr>
          <p:cNvSpPr/>
          <p:nvPr/>
        </p:nvSpPr>
        <p:spPr>
          <a:xfrm>
            <a:off x="435989" y="5119725"/>
            <a:ext cx="4162003" cy="1116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09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Lønn, </a:t>
            </a: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timeføring, </a:t>
            </a: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fravær, </a:t>
            </a: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ferie</a:t>
            </a:r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7565877A-8937-4C6F-B6BE-D91C5E80C90C}"/>
              </a:ext>
            </a:extLst>
          </p:cNvPr>
          <p:cNvSpPr/>
          <p:nvPr/>
        </p:nvSpPr>
        <p:spPr bwMode="auto">
          <a:xfrm>
            <a:off x="8184267" y="5499655"/>
            <a:ext cx="1269852" cy="464060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09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ktangel 4">
            <a:extLst>
              <a:ext uri="{FF2B5EF4-FFF2-40B4-BE49-F238E27FC236}">
                <a16:creationId xmlns:a16="http://schemas.microsoft.com/office/drawing/2014/main" id="{067053EE-2C4B-4F0A-AF5B-126AA5CEC0C2}"/>
              </a:ext>
            </a:extLst>
          </p:cNvPr>
          <p:cNvSpPr/>
          <p:nvPr/>
        </p:nvSpPr>
        <p:spPr>
          <a:xfrm>
            <a:off x="4597998" y="3709556"/>
            <a:ext cx="4271401" cy="1116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09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Oracle</a:t>
            </a:r>
          </a:p>
          <a:p>
            <a:pPr marL="0" marR="0" lvl="0" indent="0" algn="l" defTabSz="609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Basware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PM/IP/CM</a:t>
            </a:r>
          </a:p>
          <a:p>
            <a:pPr marL="0" marR="0" lvl="0" indent="0" algn="l" defTabSz="609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Maconomy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09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ResearchPro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ktangel 13">
            <a:extLst>
              <a:ext uri="{FF2B5EF4-FFF2-40B4-BE49-F238E27FC236}">
                <a16:creationId xmlns:a16="http://schemas.microsoft.com/office/drawing/2014/main" id="{92433074-3C90-4637-9376-358A48B0930F}"/>
              </a:ext>
            </a:extLst>
          </p:cNvPr>
          <p:cNvSpPr/>
          <p:nvPr/>
        </p:nvSpPr>
        <p:spPr>
          <a:xfrm>
            <a:off x="8869400" y="3709556"/>
            <a:ext cx="2825477" cy="111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 defTabSz="609523">
              <a:defRPr/>
            </a:pPr>
            <a:r>
              <a:rPr lang="nb-NO" sz="1400">
                <a:solidFill>
                  <a:srgbClr val="000000"/>
                </a:solidFill>
                <a:latin typeface="Calibri"/>
              </a:rPr>
              <a:t>Økonomisystem</a:t>
            </a:r>
            <a:br>
              <a:rPr lang="nb-NO" sz="1400">
                <a:solidFill>
                  <a:srgbClr val="000000"/>
                </a:solidFill>
                <a:latin typeface="Calibri"/>
              </a:rPr>
            </a:br>
            <a:r>
              <a:rPr lang="nb-NO" sz="1400">
                <a:solidFill>
                  <a:srgbClr val="000000"/>
                </a:solidFill>
                <a:latin typeface="Calibri"/>
              </a:rPr>
              <a:t>Unit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4 - DFØ</a:t>
            </a:r>
          </a:p>
        </p:txBody>
      </p:sp>
      <p:sp>
        <p:nvSpPr>
          <p:cNvPr id="42" name="Rektangel 16">
            <a:extLst>
              <a:ext uri="{FF2B5EF4-FFF2-40B4-BE49-F238E27FC236}">
                <a16:creationId xmlns:a16="http://schemas.microsoft.com/office/drawing/2014/main" id="{789E1960-7FBF-4205-A656-E2575931BA35}"/>
              </a:ext>
            </a:extLst>
          </p:cNvPr>
          <p:cNvSpPr/>
          <p:nvPr/>
        </p:nvSpPr>
        <p:spPr>
          <a:xfrm>
            <a:off x="435989" y="3661931"/>
            <a:ext cx="4162003" cy="1116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09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Regnskap, </a:t>
            </a: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bestilling, </a:t>
            </a: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prosjekt,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4D04558B-79F1-44DD-83B6-14CD62C3C568}"/>
              </a:ext>
            </a:extLst>
          </p:cNvPr>
          <p:cNvSpPr/>
          <p:nvPr/>
        </p:nvSpPr>
        <p:spPr bwMode="auto">
          <a:xfrm>
            <a:off x="8184267" y="4055347"/>
            <a:ext cx="1269852" cy="464060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09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3C48161-C21F-7DF8-6E7F-522A6E08501A}"/>
              </a:ext>
            </a:extLst>
          </p:cNvPr>
          <p:cNvSpPr txBox="1">
            <a:spLocks/>
          </p:cNvSpPr>
          <p:nvPr/>
        </p:nvSpPr>
        <p:spPr>
          <a:xfrm>
            <a:off x="315258" y="182547"/>
            <a:ext cx="11224996" cy="1480236"/>
          </a:xfrm>
          <a:prstGeom prst="rect">
            <a:avLst/>
          </a:prstGeom>
        </p:spPr>
        <p:txBody>
          <a:bodyPr vert="horz" lIns="121920" tIns="60960" rIns="121920" bIns="60960" anchor="t"/>
          <a:lstStyle>
            <a:lvl1pPr algn="l" defTabSz="457178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609555">
              <a:spcBef>
                <a:spcPct val="20000"/>
              </a:spcBef>
              <a:defRPr/>
            </a:pPr>
            <a:r>
              <a:rPr lang="nb-NO" sz="4800">
                <a:solidFill>
                  <a:srgbClr val="014693"/>
                </a:solidFill>
              </a:rPr>
              <a:t>Hvilke systemer endrer seg?</a:t>
            </a:r>
            <a:endParaRPr lang="nb-NO">
              <a:ea typeface="+mj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A9DD97-A885-5461-DF69-B6D8B3209123}"/>
              </a:ext>
            </a:extLst>
          </p:cNvPr>
          <p:cNvSpPr/>
          <p:nvPr/>
        </p:nvSpPr>
        <p:spPr>
          <a:xfrm>
            <a:off x="12288982" y="2968"/>
            <a:ext cx="914400" cy="91440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cs typeface="Arial"/>
              </a:rPr>
              <a:t>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1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2EFCD3-028E-42EF-81E6-3ED6C861B3C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2EFCD3-028E-42EF-81E6-3ED6C861B3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tel 2">
            <a:extLst>
              <a:ext uri="{FF2B5EF4-FFF2-40B4-BE49-F238E27FC236}">
                <a16:creationId xmlns:a16="http://schemas.microsoft.com/office/drawing/2014/main" id="{AF3ABA04-9AD4-D5F0-AEBC-87DBD9C6F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751169"/>
          </a:xfrm>
        </p:spPr>
        <p:txBody>
          <a:bodyPr vert="horz"/>
          <a:lstStyle/>
          <a:p>
            <a:r>
              <a:rPr lang="nn-NO" sz="4250"/>
              <a:t>Status og fokus i prosjektet</a:t>
            </a:r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C9EBE44-7BF1-7ADF-88A6-D33BA98C42B2}"/>
              </a:ext>
            </a:extLst>
          </p:cNvPr>
          <p:cNvSpPr txBox="1"/>
          <p:nvPr/>
        </p:nvSpPr>
        <p:spPr>
          <a:xfrm>
            <a:off x="767197" y="6378286"/>
            <a:ext cx="65878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44" indent="-285744" defTabSz="914377">
              <a:buFont typeface="Arial"/>
              <a:buChar char="•"/>
            </a:pPr>
            <a:endParaRPr lang="nb-NO" sz="1800">
              <a:solidFill>
                <a:srgbClr val="000000"/>
              </a:solidFill>
              <a:latin typeface="Arial" panose="020B0604020202020204"/>
              <a:cs typeface="Arial"/>
            </a:endParaRPr>
          </a:p>
        </p:txBody>
      </p:sp>
      <p:graphicFrame>
        <p:nvGraphicFramePr>
          <p:cNvPr id="2" name="Diagram 5">
            <a:extLst>
              <a:ext uri="{FF2B5EF4-FFF2-40B4-BE49-F238E27FC236}">
                <a16:creationId xmlns:a16="http://schemas.microsoft.com/office/drawing/2014/main" id="{B133DE6A-4A44-27FB-A14C-0DD6152D9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0055785"/>
              </p:ext>
            </p:extLst>
          </p:nvPr>
        </p:nvGraphicFramePr>
        <p:xfrm>
          <a:off x="395844" y="1293421"/>
          <a:ext cx="11400311" cy="4568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1514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A29102CE-CE1C-4F4A-A162-2B55C67B3E3C}"/>
              </a:ext>
            </a:extLst>
          </p:cNvPr>
          <p:cNvGraphicFramePr>
            <a:graphicFrameLocks noGrp="1"/>
          </p:cNvGraphicFramePr>
          <p:nvPr/>
        </p:nvGraphicFramePr>
        <p:xfrm>
          <a:off x="9420425" y="783007"/>
          <a:ext cx="2592000" cy="411480"/>
        </p:xfrm>
        <a:graphic>
          <a:graphicData uri="http://schemas.openxmlformats.org/drawingml/2006/table">
            <a:tbl>
              <a:tblPr/>
              <a:tblGrid>
                <a:gridCol w="2592000">
                  <a:extLst>
                    <a:ext uri="{9D8B030D-6E8A-4147-A177-3AD203B41FA5}">
                      <a16:colId xmlns:a16="http://schemas.microsoft.com/office/drawing/2014/main" val="301448491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nb-NO" sz="13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Overordnet status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311903"/>
                  </a:ext>
                </a:extLst>
              </a:tr>
            </a:tbl>
          </a:graphicData>
        </a:graphic>
      </p:graphicFrame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14D96C9-0742-497F-8889-19409489A1E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14D96C9-0742-497F-8889-19409489A1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ACDD7B-C24F-4389-BB65-A6F6FFE0B2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4592" y="651602"/>
            <a:ext cx="3738608" cy="757255"/>
          </a:xfrm>
        </p:spPr>
        <p:txBody>
          <a:bodyPr/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BOTT ØL Hovedprosjektet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760E7EF-7A77-4973-9293-F010CA902A26}"/>
              </a:ext>
            </a:extLst>
          </p:cNvPr>
          <p:cNvGraphicFramePr>
            <a:graphicFrameLocks noGrp="1"/>
          </p:cNvGraphicFramePr>
          <p:nvPr/>
        </p:nvGraphicFramePr>
        <p:xfrm>
          <a:off x="6597052" y="783007"/>
          <a:ext cx="2592000" cy="411480"/>
        </p:xfrm>
        <a:graphic>
          <a:graphicData uri="http://schemas.openxmlformats.org/drawingml/2006/table">
            <a:tbl>
              <a:tblPr/>
              <a:tblGrid>
                <a:gridCol w="2592000">
                  <a:extLst>
                    <a:ext uri="{9D8B030D-6E8A-4147-A177-3AD203B41FA5}">
                      <a16:colId xmlns:a16="http://schemas.microsoft.com/office/drawing/2014/main" val="1973345947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nb-NO" sz="13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Fremdrift</a:t>
                      </a:r>
                    </a:p>
                  </a:txBody>
                  <a:tcPr marT="91440" marB="9144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311903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29950D2-642E-4512-8C38-5433238EB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121832"/>
              </p:ext>
            </p:extLst>
          </p:nvPr>
        </p:nvGraphicFramePr>
        <p:xfrm>
          <a:off x="1065218" y="947103"/>
          <a:ext cx="5470055" cy="3237103"/>
        </p:xfrm>
        <a:graphic>
          <a:graphicData uri="http://schemas.openxmlformats.org/drawingml/2006/table">
            <a:tbl>
              <a:tblPr/>
              <a:tblGrid>
                <a:gridCol w="5470055">
                  <a:extLst>
                    <a:ext uri="{9D8B030D-6E8A-4147-A177-3AD203B41FA5}">
                      <a16:colId xmlns:a16="http://schemas.microsoft.com/office/drawing/2014/main" val="79375080"/>
                    </a:ext>
                  </a:extLst>
                </a:gridCol>
              </a:tblGrid>
              <a:tr h="347980"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Aktiviteter inneværende periode 01</a:t>
                      </a: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.11 – 16.11</a:t>
                      </a:r>
                      <a:endParaRPr kumimoji="0" lang="nb-NO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0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40604"/>
                  </a:ext>
                </a:extLst>
              </a:tr>
              <a:tr h="2807208"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,Sans-Serif" panose="020B0604020202020204" pitchFamily="34" charset="0"/>
                        <a:buChar char="•"/>
                      </a:pP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Videreutviklet informasjonspakker utarbeidet for Innføringslederne og ansatte (Brukerhistorier, Informasjonsmateriell, Opplæringsplan, </a:t>
                      </a:r>
                      <a:r>
                        <a:rPr lang="nb-NO" sz="1100" b="0" i="0" u="none" strike="noStrike" cap="none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Cutoff</a:t>
                      </a: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på innsida, mm)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,Sans-Serif" panose="020B0604020202020204" pitchFamily="34" charset="0"/>
                        <a:buChar char="•"/>
                      </a:pP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Videreført arbeidet med å utarbeide Beredskapsplan, plan for Brukerstøtte </a:t>
                      </a:r>
                      <a:r>
                        <a:rPr lang="nb-NO" sz="1100" b="0" i="0" u="none" strike="noStrike" cap="none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ifbm</a:t>
                      </a: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oppgang, plan for Overlevering prosjekt til linje i lag med linje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,Sans-Serif" panose="020B0604020202020204" pitchFamily="34" charset="0"/>
                        <a:buChar char="•"/>
                      </a:pP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Stor aktivitet i alle delprosjekter, fremdrift og aktiviteter </a:t>
                      </a:r>
                      <a:r>
                        <a:rPr lang="nb-NO" sz="1100" b="0" i="0" u="none" strike="noStrike" cap="none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ihht</a:t>
                      </a: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plan </a:t>
                      </a:r>
                      <a:r>
                        <a:rPr lang="nb-NO" sz="1100" b="0" i="0" u="none" strike="noStrike" cap="none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inkl</a:t>
                      </a: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opplæring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,Sans-Serif" panose="020B0604020202020204" pitchFamily="34" charset="0"/>
                        <a:buChar char="•"/>
                      </a:pP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Konvertering </a:t>
                      </a:r>
                      <a:r>
                        <a:rPr lang="nb-NO" sz="1100" b="0" i="0" u="none" strike="noStrike" cap="none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ihht</a:t>
                      </a: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plan, DFØ svært fornøyd med leveranser fra NTNU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,Sans-Serif" panose="020B0604020202020204" pitchFamily="34" charset="0"/>
                        <a:buChar char="•"/>
                      </a:pP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Avklart hvordan ulike brukere og roller skal få nødvendig tilgang til HR data etter overgang til SAP (lesetilgang SAP). 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,Sans-Serif" panose="020B0604020202020204" pitchFamily="34" charset="0"/>
                        <a:buChar char="•"/>
                      </a:pP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Levering av prosjektdata kvalitetssikres og skal leveres DFØ 17.11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,Sans-Serif" panose="020B0604020202020204" pitchFamily="34" charset="0"/>
                        <a:buChar char="•"/>
                      </a:pP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Gjennomført avklarings- og forankringsmøter med fakultet og FA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,Sans-Serif" panose="020B0604020202020204" pitchFamily="34" charset="0"/>
                        <a:buChar char="•"/>
                      </a:pP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Gjennomført forankrings- og informasjonsmøter i ulike fora og mot ulike interessenter</a:t>
                      </a:r>
                    </a:p>
                  </a:txBody>
                  <a:tcPr marT="91440" marB="91440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988859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5ED5296F-0ADE-4F0F-AE87-EEB57F166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173949"/>
              </p:ext>
            </p:extLst>
          </p:nvPr>
        </p:nvGraphicFramePr>
        <p:xfrm>
          <a:off x="6597054" y="1237132"/>
          <a:ext cx="5413727" cy="2466858"/>
        </p:xfrm>
        <a:graphic>
          <a:graphicData uri="http://schemas.openxmlformats.org/drawingml/2006/table">
            <a:tbl>
              <a:tblPr/>
              <a:tblGrid>
                <a:gridCol w="5413727">
                  <a:extLst>
                    <a:ext uri="{9D8B030D-6E8A-4147-A177-3AD203B41FA5}">
                      <a16:colId xmlns:a16="http://schemas.microsoft.com/office/drawing/2014/main" val="79375080"/>
                    </a:ext>
                  </a:extLst>
                </a:gridCol>
              </a:tblGrid>
              <a:tr h="363031"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nb-NO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Små seiere siden sist</a:t>
                      </a:r>
                      <a:endParaRPr kumimoji="0" lang="nb-NO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0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40604"/>
                  </a:ext>
                </a:extLst>
              </a:tr>
              <a:tr h="2103827"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Flere avklaringer (HR-data, eskalering, GREG) som er viktige for prosjektet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Prosjektet når enda lengre ut gjennom møteplasser, informasjonsmøter </a:t>
                      </a:r>
                      <a:r>
                        <a:rPr lang="nb-NO" sz="1100" b="0" i="0" u="none" strike="noStrike" cap="none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m.m</a:t>
                      </a:r>
                      <a:endParaRPr lang="nb-NO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Linjen har skrudd opp farten for prosjektovertagelse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Andre BOTT-universiteter har tatt kontakt for å lære hvordan vi tenker TOA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Begynt å utvikle innsiktsløsning for gjennomført opplæring i Fellesadministrasjonen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Prosjektets og linjas evne til å løse løpende ad hoc problemstillinger er styrket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endParaRPr lang="nb-NO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91440" marB="91440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988859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98C7C119-5689-4DE0-8254-EC0D6B9F4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804937"/>
              </p:ext>
            </p:extLst>
          </p:nvPr>
        </p:nvGraphicFramePr>
        <p:xfrm>
          <a:off x="1161050" y="3901312"/>
          <a:ext cx="5413727" cy="3323976"/>
        </p:xfrm>
        <a:graphic>
          <a:graphicData uri="http://schemas.openxmlformats.org/drawingml/2006/table">
            <a:tbl>
              <a:tblPr/>
              <a:tblGrid>
                <a:gridCol w="5413727">
                  <a:extLst>
                    <a:ext uri="{9D8B030D-6E8A-4147-A177-3AD203B41FA5}">
                      <a16:colId xmlns:a16="http://schemas.microsoft.com/office/drawing/2014/main" val="79375080"/>
                    </a:ext>
                  </a:extLst>
                </a:gridCol>
              </a:tblGrid>
              <a:tr h="351033"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Sentrale aktiviteter neste periode</a:t>
                      </a: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 21.11 - 04.12</a:t>
                      </a:r>
                      <a:endParaRPr kumimoji="0" lang="nb-NO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0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40604"/>
                  </a:ext>
                </a:extLst>
              </a:tr>
              <a:tr h="2888488"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Bidra til  beredskaps-, Brukerstøtte- og Overleveringsplan inkl. workshops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Starte opp arbeid med å sikre midlertid tilgang til HR Data for </a:t>
                      </a:r>
                      <a:r>
                        <a:rPr lang="nb-NO" sz="1100" b="0" i="0" u="none" strike="noStrike" kern="1200" cap="none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prosjektøk</a:t>
                      </a:r>
                      <a:r>
                        <a:rPr lang="nb-NO" sz="11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og </a:t>
                      </a:r>
                      <a:r>
                        <a:rPr lang="nb-NO" sz="1100" b="0" i="0" u="none" strike="noStrike" kern="1200" cap="none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contr</a:t>
                      </a:r>
                      <a:r>
                        <a:rPr lang="nb-NO" sz="11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.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Leveranse av konverterte prosjekter </a:t>
                      </a:r>
                      <a:r>
                        <a:rPr lang="nb-NO" sz="1100" b="0" i="0" u="none" strike="noStrike" kern="1200" cap="none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inkl</a:t>
                      </a:r>
                      <a:r>
                        <a:rPr lang="nb-NO" sz="11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ressurser knyttet til samme (IT27)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Videreføre arbeid og leveranser </a:t>
                      </a:r>
                      <a:r>
                        <a:rPr lang="nb-NO" sz="1100" b="0" i="0" u="none" strike="noStrike" kern="1200" cap="none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ihht</a:t>
                      </a:r>
                      <a:r>
                        <a:rPr lang="nb-NO" sz="11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  i ulike delprosjekter og arbeidsgrupper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Tilgang til SAP og UNIT4 for parallell føring av endringer Lønn (SAP) og budsjettmodul prosjektøkonomi (UNIT4)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Videreføre systematisk kommunikasjonsarbeid tilpasset ulike interessentgrupper og ulike fora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 økende grad løse ad hoc spørsmål knyttet til leveranser og løpende prosjektarbeid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Bistå linjen i deres arbeid med å overta prosjektet fra 1.1.23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Øke kapasitet og kompetanse i hele prosjektorganisasjonen</a:t>
                      </a:r>
                    </a:p>
                  </a:txBody>
                  <a:tcPr marT="91440" marB="91440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988859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DEDFA25C-16FE-49F0-9563-24E9F5330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893727"/>
              </p:ext>
            </p:extLst>
          </p:nvPr>
        </p:nvGraphicFramePr>
        <p:xfrm>
          <a:off x="6596065" y="3892690"/>
          <a:ext cx="5402515" cy="2953772"/>
        </p:xfrm>
        <a:graphic>
          <a:graphicData uri="http://schemas.openxmlformats.org/drawingml/2006/table">
            <a:tbl>
              <a:tblPr/>
              <a:tblGrid>
                <a:gridCol w="5402515">
                  <a:extLst>
                    <a:ext uri="{9D8B030D-6E8A-4147-A177-3AD203B41FA5}">
                      <a16:colId xmlns:a16="http://schemas.microsoft.com/office/drawing/2014/main" val="79375080"/>
                    </a:ext>
                  </a:extLst>
                </a:gridCol>
              </a:tblGrid>
              <a:tr h="419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Bekymringer, risiko, nødvendige beslutninger</a:t>
                      </a: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0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40604"/>
                  </a:ext>
                </a:extLst>
              </a:tr>
              <a:tr h="2533777"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Når vi gjennom «</a:t>
                      </a:r>
                      <a:r>
                        <a:rPr lang="nb-NO" sz="1100" b="0" i="0" u="none" strike="noStrike" cap="none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glava</a:t>
                      </a: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»-laget eller isolerer det slik at vi ikke når gjennom til alle vi å nå? 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OI-direktør beslutter tilgang til GREG i slutten av november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Fremdeles </a:t>
                      </a:r>
                      <a:r>
                        <a:rPr lang="nb-NO" sz="1100" b="0" i="0" u="none" strike="noStrike" cap="none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etterinnmeldinger</a:t>
                      </a: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i roller – noe som ikke er ønskelig.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Mange kritiske leveranser i nærmeste framtid og avhengighet av sentrale nøkkelressurser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Når vi langt nok ut slik at vi har fått tatt læring og innsikt </a:t>
                      </a:r>
                      <a:r>
                        <a:rPr lang="nb-NO" sz="1100" b="1" i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før</a:t>
                      </a: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oppgang?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Har alle som skal ha opplæring nok tid til å gjøre dette?</a:t>
                      </a: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endParaRPr lang="nb-NO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171450" marR="0" lvl="0" indent="-171450" algn="l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endParaRPr lang="nb-NO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91440" marB="91440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988859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ADF530C2-9C70-49BF-9519-DEE31FEDBAEF}"/>
              </a:ext>
            </a:extLst>
          </p:cNvPr>
          <p:cNvGraphicFramePr>
            <a:graphicFrameLocks noGrp="1"/>
          </p:cNvGraphicFramePr>
          <p:nvPr/>
        </p:nvGraphicFramePr>
        <p:xfrm>
          <a:off x="6597052" y="314839"/>
          <a:ext cx="2592000" cy="411480"/>
        </p:xfrm>
        <a:graphic>
          <a:graphicData uri="http://schemas.openxmlformats.org/drawingml/2006/table">
            <a:tbl>
              <a:tblPr/>
              <a:tblGrid>
                <a:gridCol w="2592000">
                  <a:extLst>
                    <a:ext uri="{9D8B030D-6E8A-4147-A177-3AD203B41FA5}">
                      <a16:colId xmlns:a16="http://schemas.microsoft.com/office/drawing/2014/main" val="1244777604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nb-NO" sz="13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Prosjektrisiko</a:t>
                      </a:r>
                    </a:p>
                  </a:txBody>
                  <a:tcPr marT="91440" marB="9144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311903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A156A9D6-4721-47D8-8A2F-88EB66FF0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51919"/>
              </p:ext>
            </p:extLst>
          </p:nvPr>
        </p:nvGraphicFramePr>
        <p:xfrm>
          <a:off x="9420425" y="308033"/>
          <a:ext cx="2592000" cy="411480"/>
        </p:xfrm>
        <a:graphic>
          <a:graphicData uri="http://schemas.openxmlformats.org/drawingml/2006/table">
            <a:tbl>
              <a:tblPr/>
              <a:tblGrid>
                <a:gridCol w="1418349">
                  <a:extLst>
                    <a:ext uri="{9D8B030D-6E8A-4147-A177-3AD203B41FA5}">
                      <a16:colId xmlns:a16="http://schemas.microsoft.com/office/drawing/2014/main" val="1244777604"/>
                    </a:ext>
                  </a:extLst>
                </a:gridCol>
                <a:gridCol w="1173651">
                  <a:extLst>
                    <a:ext uri="{9D8B030D-6E8A-4147-A177-3AD203B41FA5}">
                      <a16:colId xmlns:a16="http://schemas.microsoft.com/office/drawing/2014/main" val="18744881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nb-NO" sz="13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Dato</a:t>
                      </a:r>
                    </a:p>
                  </a:txBody>
                  <a:tcPr marT="91440" marB="9144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nb-NO" sz="13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16.11.2022</a:t>
                      </a:r>
                      <a:endParaRPr kumimoji="0" lang="nb-NO" sz="1300" b="0" i="0" u="none" strike="noStrike" kern="1200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91440" marB="9144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311903"/>
                  </a:ext>
                </a:extLst>
              </a:tr>
            </a:tbl>
          </a:graphicData>
        </a:graphic>
      </p:graphicFrame>
      <p:sp>
        <p:nvSpPr>
          <p:cNvPr id="31" name="Title 13">
            <a:extLst>
              <a:ext uri="{FF2B5EF4-FFF2-40B4-BE49-F238E27FC236}">
                <a16:creationId xmlns:a16="http://schemas.microsoft.com/office/drawing/2014/main" id="{FB98550C-7E16-4BFA-84A7-B18FCCB03C22}"/>
              </a:ext>
            </a:extLst>
          </p:cNvPr>
          <p:cNvSpPr txBox="1">
            <a:spLocks/>
          </p:cNvSpPr>
          <p:nvPr/>
        </p:nvSpPr>
        <p:spPr>
          <a:xfrm>
            <a:off x="985284" y="90533"/>
            <a:ext cx="4236957" cy="427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609570">
              <a:defRPr/>
            </a:pPr>
            <a:r>
              <a:rPr lang="nb-NO">
                <a:solidFill>
                  <a:sysClr val="windowText" lastClr="000000"/>
                </a:solidFill>
              </a:rPr>
              <a:t>Statusoppdatering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1EBAC813-DB5D-45DF-B5FE-546058E28272}"/>
              </a:ext>
            </a:extLst>
          </p:cNvPr>
          <p:cNvSpPr>
            <a:spLocks noGrp="1"/>
          </p:cNvSpPr>
          <p:nvPr/>
        </p:nvSpPr>
        <p:spPr>
          <a:xfrm>
            <a:off x="11734835" y="436622"/>
            <a:ext cx="288215" cy="136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7">
              <a:defRPr/>
            </a:pPr>
            <a:endParaRPr lang="nb-NO" sz="9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2">
            <a:extLst>
              <a:ext uri="{FF2B5EF4-FFF2-40B4-BE49-F238E27FC236}">
                <a16:creationId xmlns:a16="http://schemas.microsoft.com/office/drawing/2014/main" id="{B5B6164F-A602-476D-A3CB-088F9A399C71}"/>
              </a:ext>
            </a:extLst>
          </p:cNvPr>
          <p:cNvSpPr txBox="1"/>
          <p:nvPr/>
        </p:nvSpPr>
        <p:spPr>
          <a:xfrm>
            <a:off x="7235127" y="25400"/>
            <a:ext cx="1816123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0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5174">
              <a:defRPr/>
            </a:pPr>
            <a:r>
              <a:rPr lang="nb-NO" sz="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Kritiske avvik, tiltak må iverksettes</a:t>
            </a:r>
          </a:p>
        </p:txBody>
      </p:sp>
      <p:sp>
        <p:nvSpPr>
          <p:cNvPr id="38" name="TextBox 3">
            <a:extLst>
              <a:ext uri="{FF2B5EF4-FFF2-40B4-BE49-F238E27FC236}">
                <a16:creationId xmlns:a16="http://schemas.microsoft.com/office/drawing/2014/main" id="{D6C73D5C-2709-4F78-8AA6-7C52780AF6F1}"/>
              </a:ext>
            </a:extLst>
          </p:cNvPr>
          <p:cNvSpPr txBox="1"/>
          <p:nvPr/>
        </p:nvSpPr>
        <p:spPr>
          <a:xfrm>
            <a:off x="9361334" y="25400"/>
            <a:ext cx="944737" cy="230832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36000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5174">
              <a:defRPr/>
            </a:pPr>
            <a:r>
              <a:rPr lang="nb-NO" sz="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Avvik, ikke kritisk</a:t>
            </a:r>
          </a:p>
        </p:txBody>
      </p:sp>
      <p:sp>
        <p:nvSpPr>
          <p:cNvPr id="40" name="TextBox 4">
            <a:extLst>
              <a:ext uri="{FF2B5EF4-FFF2-40B4-BE49-F238E27FC236}">
                <a16:creationId xmlns:a16="http://schemas.microsoft.com/office/drawing/2014/main" id="{DC218BD6-0642-4446-81EF-A2E901A66611}"/>
              </a:ext>
            </a:extLst>
          </p:cNvPr>
          <p:cNvSpPr txBox="1"/>
          <p:nvPr/>
        </p:nvSpPr>
        <p:spPr>
          <a:xfrm>
            <a:off x="10641393" y="25400"/>
            <a:ext cx="912677" cy="230832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36000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5174">
              <a:defRPr/>
            </a:pPr>
            <a:r>
              <a:rPr lang="nb-NO" sz="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henhold til plan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393FAFE-C915-41B7-986D-7FD2158BA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5127" y="50816"/>
            <a:ext cx="180000" cy="180000"/>
          </a:xfrm>
          <a:prstGeom prst="ellipse">
            <a:avLst/>
          </a:prstGeom>
          <a:solidFill>
            <a:srgbClr val="DA291C"/>
          </a:solidFill>
          <a:ln w="6350">
            <a:noFill/>
            <a:round/>
            <a:headEnd/>
            <a:tailEnd/>
          </a:ln>
        </p:spPr>
        <p:txBody>
          <a:bodyPr wrap="none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endParaRPr lang="nb-NO" sz="1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C25739-0569-4C50-8411-F7E0FB63E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263" y="76216"/>
            <a:ext cx="180000" cy="180000"/>
          </a:xfrm>
          <a:prstGeom prst="ellipse">
            <a:avLst/>
          </a:prstGeom>
          <a:solidFill>
            <a:srgbClr val="ED8B00"/>
          </a:solidFill>
          <a:ln w="6350">
            <a:noFill/>
            <a:round/>
            <a:headEnd/>
            <a:tailEnd/>
          </a:ln>
        </p:spPr>
        <p:txBody>
          <a:bodyPr wrap="none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endParaRPr lang="nb-NO" sz="1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83FD1C3-051A-4DAC-83A1-0242A30CD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6875" y="53124"/>
            <a:ext cx="180000" cy="180000"/>
          </a:xfrm>
          <a:prstGeom prst="ellipse">
            <a:avLst/>
          </a:prstGeom>
          <a:solidFill>
            <a:srgbClr val="009A44"/>
          </a:solidFill>
          <a:ln w="6350">
            <a:noFill/>
            <a:round/>
            <a:headEnd/>
            <a:tailEnd/>
          </a:ln>
        </p:spPr>
        <p:txBody>
          <a:bodyPr wrap="none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endParaRPr lang="nb-NO" sz="1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702F561-D9C9-43F1-A4DD-F0B6432B0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2821" y="372476"/>
            <a:ext cx="298936" cy="298936"/>
          </a:xfrm>
          <a:prstGeom prst="ellipse">
            <a:avLst/>
          </a:prstGeom>
          <a:solidFill>
            <a:srgbClr val="ED8B00"/>
          </a:solidFill>
          <a:ln w="6350">
            <a:noFill/>
            <a:round/>
            <a:headEnd/>
            <a:tailEnd/>
          </a:ln>
        </p:spPr>
        <p:txBody>
          <a:bodyPr wrap="none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endParaRPr lang="nb-NO" sz="1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435665-5B01-438D-BA09-2289B904B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2820" y="840067"/>
            <a:ext cx="298936" cy="298936"/>
          </a:xfrm>
          <a:prstGeom prst="ellipse">
            <a:avLst/>
          </a:prstGeom>
          <a:solidFill>
            <a:srgbClr val="00B050"/>
          </a:solidFill>
          <a:ln w="6350">
            <a:noFill/>
            <a:round/>
            <a:headEnd/>
            <a:tailEnd/>
          </a:ln>
        </p:spPr>
        <p:txBody>
          <a:bodyPr wrap="none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endParaRPr lang="nb-NO" sz="1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C714FF2-D8A9-4894-86C8-2A231A011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4343" y="840067"/>
            <a:ext cx="298936" cy="298936"/>
          </a:xfrm>
          <a:prstGeom prst="ellipse">
            <a:avLst/>
          </a:prstGeom>
          <a:solidFill>
            <a:srgbClr val="00B050"/>
          </a:solidFill>
          <a:ln w="6350">
            <a:noFill/>
            <a:round/>
            <a:headEnd/>
            <a:tailEnd/>
          </a:ln>
        </p:spPr>
        <p:txBody>
          <a:bodyPr wrap="none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endParaRPr lang="nb-NO" sz="1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8994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OrJMhjojhWkhTfzHKTG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ov64GH9G.SKzA8ih_J_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0XiLGdSCWaDNOe0C12a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NjCMGU4P4gbqtfxr.UY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22nc0QvwiZ3znuOrOGd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22nc0QvwiZ3znuOrOGd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ceC9aenCddoR5plWKyu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22nc0QvwiZ3znuOrOGd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22nc0QvwiZ3znuOrOGd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22nc0QvwiZ3znuOrOGd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22nc0QvwiZ3znuOrOGd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9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1509D"/>
        </a:solidFill>
        <a:ln>
          <a:noFill/>
        </a:ln>
      </a:spPr>
      <a:bodyPr vert="horz" wrap="square" lIns="121446" tIns="60723" rIns="121446" bIns="60723" numCol="1" anchor="t" anchorCtr="0" compatLnSpc="1">
        <a:prstTxWarp prst="textNoShape">
          <a:avLst/>
        </a:prstTxWarp>
      </a:bodyPr>
      <a:lstStyle>
        <a:defPPr>
          <a:defRPr sz="319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tema 2013–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5007D4960C04FABF7CEA7C1807523" ma:contentTypeVersion="17" ma:contentTypeDescription="Create a new document." ma:contentTypeScope="" ma:versionID="7dfea05eb712fcac0687887c432bca01">
  <xsd:schema xmlns:xsd="http://www.w3.org/2001/XMLSchema" xmlns:xs="http://www.w3.org/2001/XMLSchema" xmlns:p="http://schemas.microsoft.com/office/2006/metadata/properties" xmlns:ns2="92f31348-0739-4467-8087-a9e650b26e61" xmlns:ns3="5a015d52-1a8c-45a9-b108-712092158594" targetNamespace="http://schemas.microsoft.com/office/2006/metadata/properties" ma:root="true" ma:fieldsID="831fca681fd83310759626df4217888b" ns2:_="" ns3:_="">
    <xsd:import namespace="92f31348-0739-4467-8087-a9e650b26e61"/>
    <xsd:import namespace="5a015d52-1a8c-45a9-b108-712092158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31348-0739-4467-8087-a9e650b2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4" nillable="true" ma:displayName="Kommentar" ma:format="Dropdown" ma:internalName="Komment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15d52-1a8c-45a9-b108-712092158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9d8c2a-daee-47eb-bde9-bb910d7de7ac}" ma:internalName="TaxCatchAll" ma:showField="CatchAllData" ma:web="5a015d52-1a8c-45a9-b108-712092158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f31348-0739-4467-8087-a9e650b26e61">
      <Terms xmlns="http://schemas.microsoft.com/office/infopath/2007/PartnerControls"/>
    </lcf76f155ced4ddcb4097134ff3c332f>
    <Kommentar xmlns="92f31348-0739-4467-8087-a9e650b26e61" xsi:nil="true"/>
    <TaxCatchAll xmlns="5a015d52-1a8c-45a9-b108-712092158594" xsi:nil="true"/>
  </documentManagement>
</p:properties>
</file>

<file path=customXml/itemProps1.xml><?xml version="1.0" encoding="utf-8"?>
<ds:datastoreItem xmlns:ds="http://schemas.openxmlformats.org/officeDocument/2006/customXml" ds:itemID="{6D9BC1BB-723F-4F3A-B794-F55BB610C1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70ECFD-A55D-45DC-8477-4AC1E404990E}">
  <ds:schemaRefs>
    <ds:schemaRef ds:uri="5a015d52-1a8c-45a9-b108-712092158594"/>
    <ds:schemaRef ds:uri="92f31348-0739-4467-8087-a9e650b2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EAA43D8-2B37-4607-9442-F85FC5669791}">
  <ds:schemaRefs>
    <ds:schemaRef ds:uri="5a015d52-1a8c-45a9-b108-712092158594"/>
    <ds:schemaRef ds:uri="92f31348-0739-4467-8087-a9e650b26e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2939</Words>
  <Application>Microsoft Office PowerPoint</Application>
  <PresentationFormat>Widescreen</PresentationFormat>
  <Paragraphs>379</Paragraphs>
  <Slides>30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Arial</vt:lpstr>
      <vt:lpstr>Arial </vt:lpstr>
      <vt:lpstr>Arial,Sans-Serif</vt:lpstr>
      <vt:lpstr>Calibri</vt:lpstr>
      <vt:lpstr>Calibri Light</vt:lpstr>
      <vt:lpstr>inherit</vt:lpstr>
      <vt:lpstr>Segoe UI</vt:lpstr>
      <vt:lpstr>office theme</vt:lpstr>
      <vt:lpstr>3_Office-tema</vt:lpstr>
      <vt:lpstr>8_Office-tema</vt:lpstr>
      <vt:lpstr>9_Office-tema</vt:lpstr>
      <vt:lpstr>Office-tema</vt:lpstr>
      <vt:lpstr>1_Office-tema</vt:lpstr>
      <vt:lpstr>3_Office-tema</vt:lpstr>
      <vt:lpstr>think-cell Slide</vt:lpstr>
      <vt:lpstr>Informasjonsmøte Tillitsvalde</vt:lpstr>
      <vt:lpstr>Agenda</vt:lpstr>
      <vt:lpstr>Om BOTT ØL og status i prosjektet</vt:lpstr>
      <vt:lpstr>Hva er "BOTT ØL"?</vt:lpstr>
      <vt:lpstr>Hvorfor BOTT ØL Innføringen av nye økonomi- og lønnssystemer vil gi NTNU mange fordeler både i et fagperspektiv og brukerperspektiv</vt:lpstr>
      <vt:lpstr>Tre perspektiver for å få til BOTT ØL Prosesser, Systemerer og Organisering (PSO)</vt:lpstr>
      <vt:lpstr>PowerPoint Presentation</vt:lpstr>
      <vt:lpstr>Status og fokus i prosjektet</vt:lpstr>
      <vt:lpstr>PowerPoint Presentation</vt:lpstr>
      <vt:lpstr>Fokus for enhetene i desember</vt:lpstr>
      <vt:lpstr>Januar: Nokre refleksjonar</vt:lpstr>
      <vt:lpstr> De store endringene og frister </vt:lpstr>
      <vt:lpstr>Hvilke endringer gjelder alle ansatte?</vt:lpstr>
      <vt:lpstr>Hva må alle ansatte gjøre før overgang?</vt:lpstr>
      <vt:lpstr>Hovedendringer for prosjektleder </vt:lpstr>
      <vt:lpstr>Hovedendringer for fagbrukere</vt:lpstr>
      <vt:lpstr>Hovedendringer for ledere </vt:lpstr>
      <vt:lpstr>Noen viktige datoer for meg som leder</vt:lpstr>
      <vt:lpstr>Struktur for brukerstøtte</vt:lpstr>
      <vt:lpstr>Hvor forventer vi størst "trykk" 02. januar?</vt:lpstr>
      <vt:lpstr>Hva får vi 01.01.2023?</vt:lpstr>
      <vt:lpstr>Fokus på opplæring</vt:lpstr>
      <vt:lpstr>PowerPoint Presentation</vt:lpstr>
      <vt:lpstr>Generelt om opplæring</vt:lpstr>
      <vt:lpstr>Om opplæring for vitenskapelig og teknisk-/administrativt ansatte</vt:lpstr>
      <vt:lpstr>Informasjon om opplæring</vt:lpstr>
      <vt:lpstr>Spørsmål og svar </vt:lpstr>
      <vt:lpstr>Gjennomføres på "menti.com"</vt:lpstr>
      <vt:lpstr>Takk for no</vt:lpstr>
      <vt:lpstr>Hvor finner jeg mer om prosjektet?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Merete Aagesen</dc:creator>
  <cp:lastModifiedBy>Merete Aagesen</cp:lastModifiedBy>
  <cp:revision>2</cp:revision>
  <dcterms:created xsi:type="dcterms:W3CDTF">2013-07-15T20:26:40Z</dcterms:created>
  <dcterms:modified xsi:type="dcterms:W3CDTF">2022-12-06T10:48:47Z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0x0101004DD5007D4960C04FABF7CEA7C1807523</vt:lpwstr>
  </property>
  <property fmtid="{D5CDD505-2E9C-101B-9397-08002B2CF9AE}" pid="3" name="MediaServiceImageTags">
    <vt:lpwstr/>
  </property>
  <property fmtid="{D5CDD505-2E9C-101B-9397-08002B2CF9AE}" pid="4" name="MSIP_Label_ea60d57e-af5b-4752-ac57-3e4f28ca11dc_Enabled">
    <vt:lpwstr>true</vt:lpwstr>
  </property>
  <property fmtid="{D5CDD505-2E9C-101B-9397-08002B2CF9AE}" pid="5" name="MSIP_Label_ea60d57e-af5b-4752-ac57-3e4f28ca11dc_SetDate">
    <vt:lpwstr>2022-11-28T09:43:13Z</vt:lpwstr>
  </property>
  <property fmtid="{D5CDD505-2E9C-101B-9397-08002B2CF9AE}" pid="6" name="MSIP_Label_ea60d57e-af5b-4752-ac57-3e4f28ca11dc_Method">
    <vt:lpwstr>Standard</vt:lpwstr>
  </property>
  <property fmtid="{D5CDD505-2E9C-101B-9397-08002B2CF9AE}" pid="7" name="MSIP_Label_ea60d57e-af5b-4752-ac57-3e4f28ca11dc_Name">
    <vt:lpwstr>ea60d57e-af5b-4752-ac57-3e4f28ca11dc</vt:lpwstr>
  </property>
  <property fmtid="{D5CDD505-2E9C-101B-9397-08002B2CF9AE}" pid="8" name="MSIP_Label_ea60d57e-af5b-4752-ac57-3e4f28ca11dc_SiteId">
    <vt:lpwstr>36da45f1-dd2c-4d1f-af13-5abe46b99921</vt:lpwstr>
  </property>
  <property fmtid="{D5CDD505-2E9C-101B-9397-08002B2CF9AE}" pid="9" name="MSIP_Label_ea60d57e-af5b-4752-ac57-3e4f28ca11dc_ActionId">
    <vt:lpwstr>32321342-7860-48b9-9999-04f4e453f6ba</vt:lpwstr>
  </property>
  <property fmtid="{D5CDD505-2E9C-101B-9397-08002B2CF9AE}" pid="10" name="MSIP_Label_ea60d57e-af5b-4752-ac57-3e4f28ca11dc_ContentBits">
    <vt:lpwstr>0</vt:lpwstr>
  </property>
</Properties>
</file>