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312" r:id="rId3"/>
    <p:sldId id="382" r:id="rId4"/>
    <p:sldId id="285" r:id="rId5"/>
    <p:sldId id="385" r:id="rId6"/>
    <p:sldId id="400" r:id="rId7"/>
    <p:sldId id="260" r:id="rId8"/>
    <p:sldId id="317" r:id="rId9"/>
    <p:sldId id="404" r:id="rId10"/>
    <p:sldId id="376" r:id="rId11"/>
    <p:sldId id="321" r:id="rId12"/>
    <p:sldId id="287" r:id="rId13"/>
    <p:sldId id="403" r:id="rId14"/>
    <p:sldId id="396" r:id="rId15"/>
    <p:sldId id="267" r:id="rId16"/>
    <p:sldId id="288" r:id="rId17"/>
    <p:sldId id="277" r:id="rId18"/>
    <p:sldId id="318" r:id="rId19"/>
    <p:sldId id="319" r:id="rId20"/>
    <p:sldId id="401" r:id="rId21"/>
    <p:sldId id="353" r:id="rId22"/>
    <p:sldId id="388" r:id="rId23"/>
    <p:sldId id="386" r:id="rId24"/>
    <p:sldId id="402" r:id="rId25"/>
    <p:sldId id="340" r:id="rId26"/>
    <p:sldId id="398" r:id="rId27"/>
    <p:sldId id="284" r:id="rId28"/>
    <p:sldId id="393" r:id="rId29"/>
    <p:sldId id="308" r:id="rId30"/>
    <p:sldId id="305" r:id="rId31"/>
    <p:sldId id="355" r:id="rId32"/>
    <p:sldId id="290" r:id="rId33"/>
    <p:sldId id="299" r:id="rId34"/>
    <p:sldId id="405" r:id="rId35"/>
    <p:sldId id="329" r:id="rId36"/>
    <p:sldId id="333" r:id="rId37"/>
    <p:sldId id="381" r:id="rId38"/>
    <p:sldId id="266" r:id="rId39"/>
    <p:sldId id="273" r:id="rId40"/>
    <p:sldId id="347" r:id="rId41"/>
    <p:sldId id="383" r:id="rId42"/>
    <p:sldId id="280" r:id="rId43"/>
    <p:sldId id="314" r:id="rId44"/>
    <p:sldId id="274" r:id="rId45"/>
    <p:sldId id="392" r:id="rId46"/>
    <p:sldId id="282" r:id="rId47"/>
    <p:sldId id="281" r:id="rId48"/>
    <p:sldId id="374" r:id="rId49"/>
    <p:sldId id="272" r:id="rId50"/>
    <p:sldId id="349" r:id="rId51"/>
    <p:sldId id="371" r:id="rId52"/>
    <p:sldId id="377" r:id="rId53"/>
    <p:sldId id="378" r:id="rId54"/>
    <p:sldId id="380" r:id="rId55"/>
    <p:sldId id="346" r:id="rId56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3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11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960DA-BC6C-465F-86EB-FD046A8DFC8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316B7-19CB-42A0-BE3F-D6F505D7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6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Dysthe</a:t>
            </a:r>
            <a:r>
              <a:rPr lang="nb-NO" dirty="0"/>
              <a:t> sin bok «Ulike perspektiv på læring og læringsforskning»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Foretrukket læringsstil er ofte situasjonsbetinget og kan endre seg i løpet av praksisperioden.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Noe å formidle til praksisveileder – hvordan skape et klima mellom</a:t>
            </a:r>
            <a:r>
              <a:rPr lang="nb-NO" baseline="0" dirty="0"/>
              <a:t> deg og din </a:t>
            </a:r>
            <a:r>
              <a:rPr lang="nb-NO" baseline="0" dirty="0" err="1"/>
              <a:t>studen</a:t>
            </a:r>
            <a:r>
              <a:rPr lang="nb-NO" baseline="0" dirty="0"/>
              <a:t> som støtter opp under din læring og utvikling</a:t>
            </a: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DB711-1B1C-49BD-8D8C-6BD1874B800E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04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4608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3B29F9-3F94-41EA-B02E-A7DF6A221519}" type="slidenum">
              <a:rPr kumimoji="0" lang="nb-NO" altLang="nb-NO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kumimoji="0" lang="nb-NO" altLang="nb-NO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0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ffectLst/>
              </a:rPr>
              <a:t>Først lages en beskrivelse av situasjonen, slik studenten opplevde det. Deretter er poenget av studenten prøver å skille hva hun/han tenkte – følte og kjente i egen kropp. Dette kan hjelpe studenten til å bearbeide det som skjedde. Videre er det viktig at studenten for egen læring tenker igjennom hva hun/han har lært av denne situasjonen.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DB711-1B1C-49BD-8D8C-6BD1874B800E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20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3994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A52289-0676-48E0-8630-F1FEAD6EAC86}" type="slidenum">
              <a:rPr kumimoji="0" lang="nb-NO" altLang="nb-NO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35</a:t>
            </a:fld>
            <a:endParaRPr kumimoji="0" lang="nb-NO" altLang="nb-NO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4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4813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89BCA1-A5AE-432A-88B7-0C358A1B9255}" type="slidenum">
              <a:rPr kumimoji="0" lang="nb-NO" altLang="nb-NO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36</a:t>
            </a:fld>
            <a:endParaRPr kumimoji="0" lang="nb-NO" altLang="nb-NO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9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0" y="6421247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51125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tnu.no/studier/17-18/studieplanmh#programmeCode=HSGFTB&amp;year=2016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innsida.ntnu.no/wiki/-/wiki/Norsk/Praksis+ved+fysioterapiutdanningen+%E2%80%93+INB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innsida.ntnu.no/wiki/-/wiki/Norsk/Skikkethetsvurderin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dokumenter/rundskriv-f-14-06/id109640/" TargetMode="External"/><Relationship Id="rId2" Type="http://schemas.openxmlformats.org/officeDocument/2006/relationships/hyperlink" Target="https://lovdata.no/dokument/SF/forskrift/2006-06-30-859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6403689" y="5095401"/>
            <a:ext cx="2081130" cy="121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467067"/>
            <a:ext cx="7772400" cy="901094"/>
          </a:xfrm>
        </p:spPr>
        <p:txBody>
          <a:bodyPr>
            <a:normAutofit fontScale="90000"/>
          </a:bodyPr>
          <a:lstStyle/>
          <a:p>
            <a:r>
              <a:rPr lang="nb-NO" dirty="0"/>
              <a:t>Forberedelse til mottak av student(er) i 6.semesters praksis vår 2022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6" y="4389001"/>
            <a:ext cx="2576803" cy="1752600"/>
          </a:xfrm>
        </p:spPr>
        <p:txBody>
          <a:bodyPr>
            <a:normAutofit fontScale="92500" lnSpcReduction="10000"/>
          </a:bodyPr>
          <a:lstStyle/>
          <a:p>
            <a:endParaRPr lang="nb-NO" dirty="0"/>
          </a:p>
          <a:p>
            <a:r>
              <a:rPr lang="nb-NO" sz="2200" dirty="0"/>
              <a:t>Kull FT 20</a:t>
            </a:r>
          </a:p>
          <a:p>
            <a:endParaRPr lang="nb-NO" sz="2200" dirty="0"/>
          </a:p>
          <a:p>
            <a:r>
              <a:rPr lang="nb-NO" sz="2200" dirty="0"/>
              <a:t>8. Mars 2023</a:t>
            </a:r>
          </a:p>
          <a:p>
            <a:r>
              <a:rPr lang="nb-NO" sz="2200" dirty="0"/>
              <a:t>Per Johnny Garli </a:t>
            </a:r>
          </a:p>
          <a:p>
            <a:endParaRPr lang="nb-NO" sz="2200" dirty="0"/>
          </a:p>
        </p:txBody>
      </p:sp>
      <p:grpSp>
        <p:nvGrpSpPr>
          <p:cNvPr id="6" name="Gruppe 5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5" name="Ellipse 4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4" y="406658"/>
            <a:ext cx="26289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Fysio fysioterapi og rehabilitering behandling Stick Arkivvektor  (royaltyfri) 291062033">
            <a:extLst>
              <a:ext uri="{FF2B5EF4-FFF2-40B4-BE49-F238E27FC236}">
                <a16:creationId xmlns:a16="http://schemas.microsoft.com/office/drawing/2014/main" id="{EAD82B67-818B-47F6-AA50-F87094E47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39" y="4012275"/>
            <a:ext cx="2154868" cy="229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634740" cy="1143000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+mj-lt"/>
              </a:rPr>
              <a:t>Fra generelle til individuelle læringsutbytter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1600200"/>
            <a:ext cx="7634740" cy="4525963"/>
          </a:xfrm>
        </p:spPr>
        <p:txBody>
          <a:bodyPr>
            <a:normAutofit/>
          </a:bodyPr>
          <a:lstStyle/>
          <a:p>
            <a:r>
              <a:rPr lang="nb-NO" dirty="0">
                <a:latin typeface="+mn-lt"/>
              </a:rPr>
              <a:t>Studentene har ulike praksiserfaringer</a:t>
            </a:r>
          </a:p>
          <a:p>
            <a:pPr lvl="1"/>
            <a:r>
              <a:rPr lang="nb-NO" dirty="0">
                <a:latin typeface="+mn-lt"/>
              </a:rPr>
              <a:t>ulike erfaringer fra arbeid i helsetjenesten</a:t>
            </a:r>
          </a:p>
          <a:p>
            <a:pPr lvl="1"/>
            <a:r>
              <a:rPr lang="nb-NO" dirty="0">
                <a:latin typeface="+mn-lt"/>
              </a:rPr>
              <a:t>ulike praksisarenaer gir ulike muligheter for læring og utvikling</a:t>
            </a: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r>
              <a:rPr lang="nb-NO" i="1" dirty="0">
                <a:latin typeface="+mn-lt"/>
              </a:rPr>
              <a:t>Kunnskap om egen kompetanse og læringsbehov</a:t>
            </a:r>
            <a:r>
              <a:rPr lang="nb-NO" dirty="0">
                <a:latin typeface="+mn-lt"/>
              </a:rPr>
              <a:t>, danner utgangspunkt for utarbeidelse av kompetanseprofil og individuelle læringsutbyttebeskrivelser.</a:t>
            </a: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r>
              <a:rPr lang="nb-NO" dirty="0">
                <a:latin typeface="+mn-lt"/>
              </a:rPr>
              <a:t>Jo mer presise og konkrete formuleringer, desto lettere er det å vurdere om læringsutbyttene er nådd.</a:t>
            </a:r>
          </a:p>
          <a:p>
            <a:pPr marL="0" indent="0">
              <a:buNone/>
            </a:pPr>
            <a:endParaRPr lang="nb-N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097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2" y="4979846"/>
            <a:ext cx="9145697" cy="1080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457200" y="361380"/>
            <a:ext cx="8229600" cy="1044747"/>
          </a:xfrm>
        </p:spPr>
        <p:txBody>
          <a:bodyPr>
            <a:normAutofit/>
          </a:bodyPr>
          <a:lstStyle/>
          <a:p>
            <a:r>
              <a:rPr lang="nb-NO" b="0" dirty="0"/>
              <a:t>       </a:t>
            </a:r>
            <a:r>
              <a:rPr lang="nb-NO" dirty="0"/>
              <a:t>Hvorfor skrive læringsutbytter?</a:t>
            </a:r>
          </a:p>
        </p:txBody>
      </p:sp>
      <p:sp>
        <p:nvSpPr>
          <p:cNvPr id="20" name="Plassholder for innhold 2"/>
          <p:cNvSpPr>
            <a:spLocks noGrp="1"/>
          </p:cNvSpPr>
          <p:nvPr>
            <p:ph idx="1"/>
          </p:nvPr>
        </p:nvSpPr>
        <p:spPr>
          <a:xfrm>
            <a:off x="1210962" y="1593356"/>
            <a:ext cx="7475838" cy="3858517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Mange nye inntrykk i praksis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Holde fokus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Utgangspunkt for veiledning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Ta med videre til turnusperioden</a:t>
            </a:r>
          </a:p>
        </p:txBody>
      </p:sp>
      <p:pic>
        <p:nvPicPr>
          <p:cNvPr id="5" name="Picture 2" descr="Metalfigur - Bygningskonstruktør - Byggeleder - Svendegaver - Design Og  Handelshuset">
            <a:extLst>
              <a:ext uri="{FF2B5EF4-FFF2-40B4-BE49-F238E27FC236}">
                <a16:creationId xmlns:a16="http://schemas.microsoft.com/office/drawing/2014/main" id="{E7FBC74B-D216-FC61-E220-E14F5037B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9172" y="2174875"/>
            <a:ext cx="2422383" cy="242238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3796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048B-4C90-41F5-B792-90891CF1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Arbeid</a:t>
            </a:r>
            <a:r>
              <a:rPr lang="en-US" dirty="0"/>
              <a:t> med </a:t>
            </a:r>
            <a:r>
              <a:rPr lang="en-US" dirty="0" err="1"/>
              <a:t>kompetanseprofiler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individuelle</a:t>
            </a:r>
            <a:r>
              <a:rPr lang="en-US" dirty="0"/>
              <a:t> </a:t>
            </a:r>
            <a:r>
              <a:rPr lang="en-US" dirty="0" err="1"/>
              <a:t>læringsutbytter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68A57-1480-4998-BB51-C590F392D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r>
              <a:rPr lang="nb-NO" sz="2800" dirty="0">
                <a:latin typeface="+mn-lt"/>
              </a:rPr>
              <a:t>Studentenes forberedelser </a:t>
            </a:r>
          </a:p>
          <a:p>
            <a:pPr marL="0" indent="0">
              <a:buNone/>
            </a:pPr>
            <a:r>
              <a:rPr lang="nb-NO" dirty="0">
                <a:latin typeface="+mn-lt"/>
              </a:rPr>
              <a:t>	</a:t>
            </a:r>
            <a:br>
              <a:rPr lang="nb-NO" sz="1600" dirty="0"/>
            </a:br>
            <a:endParaRPr lang="nb-NO" sz="16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Hvilke utfordringer/utviklingsbehov har du i kommende praksisperiode når det gjelder utvikling av personlig kompetanse:</a:t>
            </a:r>
          </a:p>
          <a:p>
            <a:pPr lvl="1"/>
            <a:r>
              <a:rPr lang="nb-NO" dirty="0"/>
              <a:t>med utgangspunkt i </a:t>
            </a:r>
            <a:r>
              <a:rPr lang="nb-NO" i="1" dirty="0"/>
              <a:t>din egen vurdering fra praksis i 2. studieår</a:t>
            </a:r>
          </a:p>
          <a:p>
            <a:pPr lvl="1"/>
            <a:r>
              <a:rPr lang="nb-NO" dirty="0"/>
              <a:t>med utgangspunkt i </a:t>
            </a:r>
            <a:r>
              <a:rPr lang="nb-NO" i="1" dirty="0"/>
              <a:t>forslag fra din(e) praksisveileder(e) i 3. og 4. semester.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629A8-D8ED-41E6-8E38-B6AD3C9AD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18" y="1674814"/>
            <a:ext cx="3885182" cy="324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72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Kompetanseprofil</a:t>
            </a:r>
            <a:br>
              <a:rPr lang="nb-NO" dirty="0"/>
            </a:br>
            <a:r>
              <a:rPr lang="nb-NO" sz="2700" dirty="0"/>
              <a:t>- hva har </a:t>
            </a:r>
            <a:r>
              <a:rPr lang="nb-NO" sz="2700" i="1" dirty="0"/>
              <a:t>studenten</a:t>
            </a:r>
            <a:r>
              <a:rPr lang="nb-NO" sz="2700" dirty="0"/>
              <a:t> med meg i «ryggsekken»?</a:t>
            </a:r>
          </a:p>
        </p:txBody>
      </p:sp>
      <p:sp>
        <p:nvSpPr>
          <p:cNvPr id="4" name="Likebent trekant 3"/>
          <p:cNvSpPr/>
          <p:nvPr/>
        </p:nvSpPr>
        <p:spPr>
          <a:xfrm>
            <a:off x="1881717" y="2221741"/>
            <a:ext cx="4325257" cy="322948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 flipH="1">
            <a:off x="5310927" y="3137339"/>
            <a:ext cx="34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Yrkesspesifikke ferdigheter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883085" y="3059668"/>
            <a:ext cx="197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Teoretisk kunnskap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2965752" y="5540526"/>
            <a:ext cx="224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Personlig kompetanse</a:t>
            </a:r>
          </a:p>
        </p:txBody>
      </p:sp>
      <p:sp>
        <p:nvSpPr>
          <p:cNvPr id="8" name="Rektangel 7"/>
          <p:cNvSpPr/>
          <p:nvPr/>
        </p:nvSpPr>
        <p:spPr>
          <a:xfrm>
            <a:off x="6206974" y="5431154"/>
            <a:ext cx="18197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b-NO" dirty="0">
              <a:latin typeface="Candara" panose="020E0502030303020204" pitchFamily="34" charset="0"/>
            </a:endParaRPr>
          </a:p>
          <a:p>
            <a:endParaRPr lang="nb-NO" dirty="0">
              <a:latin typeface="Candara" panose="020E0502030303020204" pitchFamily="34" charset="0"/>
            </a:endParaRPr>
          </a:p>
          <a:p>
            <a:r>
              <a:rPr lang="nb-NO" dirty="0">
                <a:latin typeface="Candara" panose="020E0502030303020204" pitchFamily="34" charset="0"/>
              </a:rPr>
              <a:t>(Skau, 2011, s.85)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590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DB8CFB-0367-3B18-2658-0AB6EDA7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469" y="274638"/>
            <a:ext cx="7407404" cy="1143000"/>
          </a:xfrm>
        </p:spPr>
        <p:txBody>
          <a:bodyPr>
            <a:normAutofit fontScale="90000"/>
          </a:bodyPr>
          <a:lstStyle/>
          <a:p>
            <a:r>
              <a:rPr lang="nb-NO" sz="2800" dirty="0"/>
              <a:t>Kompetanseprofil</a:t>
            </a:r>
            <a:br>
              <a:rPr lang="nb-NO" sz="2800" dirty="0"/>
            </a:br>
            <a:r>
              <a:rPr lang="nb-NO" sz="2800" dirty="0"/>
              <a:t>- hva har </a:t>
            </a:r>
            <a:r>
              <a:rPr lang="nb-NO" sz="2800" i="1" dirty="0"/>
              <a:t>studenten</a:t>
            </a:r>
            <a:r>
              <a:rPr lang="nb-NO" sz="2800" dirty="0"/>
              <a:t> med seg i «ryggsekken»?</a:t>
            </a:r>
          </a:p>
        </p:txBody>
      </p:sp>
      <p:pic>
        <p:nvPicPr>
          <p:cNvPr id="3074" name="Picture 2" descr="NOU 2018: 2 - regjeringen.no">
            <a:extLst>
              <a:ext uri="{FF2B5EF4-FFF2-40B4-BE49-F238E27FC236}">
                <a16:creationId xmlns:a16="http://schemas.microsoft.com/office/drawing/2014/main" id="{A71AD4D4-CB2C-4F25-C081-2DBA4B3066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99" y="1741205"/>
            <a:ext cx="509720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59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Kompetanseprofil og læringsutbytte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u="sng" dirty="0"/>
              <a:t>Kompetanseprofil:</a:t>
            </a:r>
          </a:p>
          <a:p>
            <a:pPr marL="0" indent="0">
              <a:buNone/>
            </a:pPr>
            <a:endParaRPr lang="nb-NO" b="1" dirty="0"/>
          </a:p>
          <a:p>
            <a:r>
              <a:rPr lang="nb-NO" b="1" dirty="0"/>
              <a:t>Skrive ned </a:t>
            </a:r>
            <a:r>
              <a:rPr lang="nb-NO" b="1" i="1" dirty="0"/>
              <a:t>hva du er god på/i.</a:t>
            </a:r>
          </a:p>
          <a:p>
            <a:pPr marL="457200" lvl="1" indent="0">
              <a:buNone/>
            </a:pPr>
            <a:endParaRPr lang="nb-NO" b="1" dirty="0"/>
          </a:p>
          <a:p>
            <a:r>
              <a:rPr lang="nb-NO" b="1" dirty="0"/>
              <a:t>Skriv ned hva du ønsker å bli bedre på/jobbe med = læringsutbytte (mål for praksisperioden)</a:t>
            </a:r>
          </a:p>
          <a:p>
            <a:endParaRPr lang="nb-NO" b="1" dirty="0"/>
          </a:p>
          <a:p>
            <a:pPr marL="0" indent="0">
              <a:buNone/>
            </a:pPr>
            <a:r>
              <a:rPr lang="nb-NO" b="1" u="sng" dirty="0" err="1"/>
              <a:t>Læringmål</a:t>
            </a:r>
            <a:r>
              <a:rPr lang="nb-NO" b="1" u="sng" dirty="0"/>
              <a:t>:</a:t>
            </a:r>
          </a:p>
          <a:p>
            <a:pPr marL="0" indent="0">
              <a:buNone/>
            </a:pPr>
            <a:br>
              <a:rPr lang="nb-NO" b="1" dirty="0"/>
            </a:br>
            <a:r>
              <a:rPr lang="nb-NO" b="1" dirty="0"/>
              <a:t>Ut fra kompetanseprofilen, strukturer læringsutbyttene på følgende måte:</a:t>
            </a:r>
          </a:p>
          <a:p>
            <a:pPr lvl="1"/>
            <a:r>
              <a:rPr lang="nb-NO" b="1" dirty="0"/>
              <a:t>HVA du ønsker å ha fokus på</a:t>
            </a:r>
          </a:p>
          <a:p>
            <a:pPr lvl="1"/>
            <a:r>
              <a:rPr lang="nb-NO" b="1" dirty="0"/>
              <a:t>HVORDAN du vil oppnå læringsutbyttet</a:t>
            </a:r>
          </a:p>
          <a:p>
            <a:pPr lvl="1"/>
            <a:r>
              <a:rPr lang="nb-NO" b="1" dirty="0"/>
              <a:t>HVORFOR - begrunn valget av hvert læringsutbytte</a:t>
            </a:r>
          </a:p>
          <a:p>
            <a:pPr lvl="1"/>
            <a:r>
              <a:rPr lang="nb-NO" b="1" dirty="0"/>
              <a:t>NÅR?</a:t>
            </a:r>
          </a:p>
          <a:p>
            <a:pPr lvl="1"/>
            <a:r>
              <a:rPr lang="nb-NO" b="1" dirty="0"/>
              <a:t>Konkretisere veiledningsbehov</a:t>
            </a:r>
          </a:p>
          <a:p>
            <a:pPr marL="457200" lvl="1" indent="0">
              <a:buNone/>
            </a:pPr>
            <a:endParaRPr lang="nb-NO" b="1" dirty="0"/>
          </a:p>
          <a:p>
            <a:pPr marL="457200" lvl="1" indent="0">
              <a:buNone/>
            </a:pPr>
            <a:endParaRPr lang="nb-NO" b="1" dirty="0"/>
          </a:p>
          <a:p>
            <a:r>
              <a:rPr lang="nb-NO" i="1" dirty="0"/>
              <a:t>Skal de samme læringsutbyttene gjelde for hele praksisperioden?</a:t>
            </a:r>
          </a:p>
        </p:txBody>
      </p:sp>
    </p:spTree>
    <p:extLst>
      <p:ext uri="{BB962C8B-B14F-4D97-AF65-F5344CB8AC3E}">
        <p14:creationId xmlns:p14="http://schemas.microsoft.com/office/powerpoint/2010/main" val="211644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23F9-58C8-493D-8223-30DC51C6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+mj-lt"/>
              </a:rPr>
              <a:t>Personlig kompetanse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1D2B6-06BE-4048-9AE3-94DC476E4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3688"/>
            <a:ext cx="8229600" cy="197317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nb-NO" dirty="0">
                <a:latin typeface="+mn-lt"/>
              </a:rPr>
              <a:t>handler om hvem vi er som personer overfor oss selv og i møte med andre mennesker. Denne kunnskapen tar det lang tid å utvikle. </a:t>
            </a:r>
          </a:p>
          <a:p>
            <a:pPr marL="0" indent="0">
              <a:buNone/>
            </a:pPr>
            <a:r>
              <a:rPr lang="nb-NO" dirty="0">
                <a:latin typeface="+mn-lt"/>
              </a:rPr>
              <a:t>Eksempler på personlig kompetanse kan ifølge G. Skau (2011, s. 74,75) komme til uttrykk som: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7358C-24B2-471E-B3E8-E45490D21219}"/>
              </a:ext>
            </a:extLst>
          </p:cNvPr>
          <p:cNvSpPr/>
          <p:nvPr/>
        </p:nvSpPr>
        <p:spPr>
          <a:xfrm>
            <a:off x="1095375" y="3019426"/>
            <a:ext cx="74199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evne til å lytte til andre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være i stand til å tenke på nye måter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evne til å strukturere en uoversiktlig situasjon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evne til å være ydmyk, til «ikke å vite»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evne til å gi og ta imot personlige tilbakemeldinger 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evne til å tåle taushet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evne til nærhet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samarbeidsevne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evne til å prioritere, til å skille mellom viktig og uviktig 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nb-NO" sz="2200" dirty="0"/>
              <a:t>evne til å tåle frustrasjoner, motgang og kritikk uten å gi opp</a:t>
            </a:r>
            <a:endParaRPr lang="nb-NO" sz="220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7501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Praksisveileders oppgaver i forhold til utarbeidelse av individuelle 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nb-NO" dirty="0"/>
              <a:t>Informere om læringsmuligheter på den aktuelle praksisplass</a:t>
            </a:r>
          </a:p>
          <a:p>
            <a:endParaRPr lang="nb-NO" dirty="0"/>
          </a:p>
          <a:p>
            <a:r>
              <a:rPr lang="nb-NO" dirty="0"/>
              <a:t>Etterspørre kompetanse og tidligere erfaringer</a:t>
            </a:r>
          </a:p>
          <a:p>
            <a:endParaRPr lang="nb-NO" dirty="0"/>
          </a:p>
          <a:p>
            <a:r>
              <a:rPr lang="nb-NO" dirty="0"/>
              <a:t>Etterspørre tilbakemeldinger fra forrige praksisperiode</a:t>
            </a:r>
          </a:p>
          <a:p>
            <a:endParaRPr lang="nb-NO" dirty="0"/>
          </a:p>
          <a:p>
            <a:r>
              <a:rPr lang="nb-NO" dirty="0"/>
              <a:t>Bidra til at studentene utarbeider mest mulig konkrete og </a:t>
            </a:r>
            <a:r>
              <a:rPr lang="nb-NO" dirty="0" err="1"/>
              <a:t>evaluerbare</a:t>
            </a:r>
            <a:r>
              <a:rPr lang="nb-NO" dirty="0"/>
              <a:t> læringsmål</a:t>
            </a:r>
          </a:p>
          <a:p>
            <a:endParaRPr lang="nb-NO" dirty="0"/>
          </a:p>
          <a:p>
            <a:r>
              <a:rPr lang="nb-NO" dirty="0"/>
              <a:t>Følg opp læringsmålene i løpet av perioden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CDE964-0F81-4AD0-9626-B0205EF1F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Målsettinger del 2: hvorfor SMARTE målsettinger kan være ganske teite |  UltraMari">
            <a:extLst>
              <a:ext uri="{FF2B5EF4-FFF2-40B4-BE49-F238E27FC236}">
                <a16:creationId xmlns:a16="http://schemas.microsoft.com/office/drawing/2014/main" id="{F092DBCE-26C2-4E08-B5FF-FE2ABE32C3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1" y="518062"/>
            <a:ext cx="7241458" cy="543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547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A38C2C8-2809-4327-BF7D-DFD6E342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FAADE41D-BE70-4BDF-8AA9-E5B481F5D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DF7010-C42A-43C4-9382-91AE3A1EC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b="1" dirty="0"/>
              <a:t>Veiledning av studenter i praksis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CD82B986-5AA1-44DF-BE9B-801357737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7170" name="Picture 2" descr="Pædagog eller dagplejemor metalfigur med børn - gaven.shop">
            <a:extLst>
              <a:ext uri="{FF2B5EF4-FFF2-40B4-BE49-F238E27FC236}">
                <a16:creationId xmlns:a16="http://schemas.microsoft.com/office/drawing/2014/main" id="{AEECF5AB-ED93-4242-A5C1-348CFAE13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224" y="840658"/>
            <a:ext cx="3457377" cy="448222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74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+mj-lt"/>
              </a:rPr>
              <a:t>DISPOSISJON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628" y="1600200"/>
            <a:ext cx="7407404" cy="486942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b-NO" dirty="0">
                <a:latin typeface="+mn-lt"/>
              </a:rPr>
              <a:t>Faglig innhold 3. studieår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b-NO" dirty="0">
                <a:latin typeface="+mn-lt"/>
              </a:rPr>
              <a:t>Forventing til 6. semesterstudent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b-NO" dirty="0">
                <a:latin typeface="+mn-lt"/>
              </a:rPr>
              <a:t>Læringsutbytter 6.semester praksis</a:t>
            </a: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dirty="0">
                <a:latin typeface="+mn-lt"/>
              </a:rPr>
              <a:t>Studentenes forberedelser før praksis</a:t>
            </a:r>
          </a:p>
          <a:p>
            <a:pPr marL="457200" lvl="1" indent="0">
              <a:buNone/>
            </a:pPr>
            <a:endParaRPr lang="nb-NO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dirty="0">
                <a:latin typeface="+mn-lt"/>
              </a:rPr>
              <a:t>Veiledning av studenter i praksis</a:t>
            </a:r>
          </a:p>
          <a:p>
            <a:pPr>
              <a:buFont typeface="Wingdings" panose="05000000000000000000" pitchFamily="2" charset="2"/>
              <a:buChar char="q"/>
            </a:pPr>
            <a:endParaRPr lang="nb-NO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dirty="0">
                <a:latin typeface="+mn-lt"/>
              </a:rPr>
              <a:t>Arbeidskrav 6. semester</a:t>
            </a: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dirty="0">
                <a:latin typeface="+mn-lt"/>
              </a:rPr>
              <a:t>Samarbeid utdanning – praksissted, før, under og etter praksis</a:t>
            </a:r>
          </a:p>
          <a:p>
            <a:pPr>
              <a:buFont typeface="Wingdings" panose="05000000000000000000" pitchFamily="2" charset="2"/>
              <a:buChar char="q"/>
            </a:pPr>
            <a:endParaRPr lang="nb-NO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dirty="0">
                <a:latin typeface="+mn-lt"/>
              </a:rPr>
              <a:t>Veiledning og vurderingspunkter</a:t>
            </a:r>
          </a:p>
          <a:p>
            <a:pPr marL="457200" lvl="1" indent="0">
              <a:buNone/>
            </a:pPr>
            <a:endParaRPr lang="nb-NO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dirty="0">
                <a:latin typeface="+mn-lt"/>
              </a:rPr>
              <a:t>Skikkethetsvurdering</a:t>
            </a:r>
          </a:p>
        </p:txBody>
      </p:sp>
    </p:spTree>
    <p:extLst>
      <p:ext uri="{BB962C8B-B14F-4D97-AF65-F5344CB8AC3E}">
        <p14:creationId xmlns:p14="http://schemas.microsoft.com/office/powerpoint/2010/main" val="921208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B55B46-B869-05A5-DC28-78E35900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Praksisstudiene som læringsarena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1852EC-821A-4EC8-1DB6-E3C188B37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• </a:t>
            </a:r>
            <a:r>
              <a:rPr lang="nb-NO" b="1" dirty="0"/>
              <a:t>Erfaringslæring </a:t>
            </a:r>
          </a:p>
          <a:p>
            <a:pPr marL="0" indent="0">
              <a:buNone/>
            </a:pPr>
            <a:r>
              <a:rPr lang="nb-NO" b="1" dirty="0"/>
              <a:t>• Identitetsbygging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• </a:t>
            </a:r>
            <a:r>
              <a:rPr lang="nb-NO" b="1" dirty="0"/>
              <a:t>Viktigste læringen: </a:t>
            </a:r>
          </a:p>
          <a:p>
            <a:pPr marL="0" indent="0">
              <a:buNone/>
            </a:pPr>
            <a:r>
              <a:rPr lang="nb-NO" dirty="0"/>
              <a:t>Oppøve evnen til å forstå og håndtere usikkerheten som klinisk praksis rommer</a:t>
            </a:r>
          </a:p>
        </p:txBody>
      </p:sp>
    </p:spTree>
    <p:extLst>
      <p:ext uri="{BB962C8B-B14F-4D97-AF65-F5344CB8AC3E}">
        <p14:creationId xmlns:p14="http://schemas.microsoft.com/office/powerpoint/2010/main" val="2054861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627" y="274638"/>
            <a:ext cx="7664237" cy="1689356"/>
          </a:xfrm>
        </p:spPr>
        <p:txBody>
          <a:bodyPr>
            <a:normAutofit/>
          </a:bodyPr>
          <a:lstStyle/>
          <a:p>
            <a:r>
              <a:rPr lang="en-US" sz="4000" dirty="0"/>
              <a:t>LÆRING I PRAKSIS</a:t>
            </a:r>
            <a:br>
              <a:rPr lang="en-US" sz="4000" dirty="0"/>
            </a:br>
            <a:r>
              <a:rPr lang="nb-NO" sz="4000" dirty="0">
                <a:latin typeface="+mj-lt"/>
              </a:rPr>
              <a:t>Ulike «læringsstiler»</a:t>
            </a:r>
            <a:endParaRPr lang="nb-NO" sz="31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628" y="2563762"/>
            <a:ext cx="7407404" cy="3365090"/>
          </a:xfrm>
        </p:spPr>
        <p:txBody>
          <a:bodyPr>
            <a:normAutofit/>
          </a:bodyPr>
          <a:lstStyle/>
          <a:p>
            <a:r>
              <a:rPr lang="nb-NO" dirty="0"/>
              <a:t>Jeg lærer ved å LESE først og så GJØRE</a:t>
            </a:r>
          </a:p>
          <a:p>
            <a:r>
              <a:rPr lang="nb-NO" dirty="0"/>
              <a:t>Jeg lærer best ved å OBSERVERE og så GJØRE</a:t>
            </a:r>
          </a:p>
          <a:p>
            <a:r>
              <a:rPr lang="nb-NO" dirty="0"/>
              <a:t>Jeg lærer best ved å SAMTALE og så GJØRE</a:t>
            </a:r>
          </a:p>
          <a:p>
            <a:r>
              <a:rPr lang="nb-NO" dirty="0"/>
              <a:t>Jeg lærer best ved å TØRRTRENE først</a:t>
            </a:r>
          </a:p>
          <a:p>
            <a:r>
              <a:rPr lang="nb-NO" dirty="0"/>
              <a:t>Jeg lærer best ved å PRØVE og FEILE</a:t>
            </a:r>
          </a:p>
          <a:p>
            <a:endParaRPr lang="nb-NO" dirty="0"/>
          </a:p>
          <a:p>
            <a:pPr lvl="4"/>
            <a:r>
              <a:rPr lang="nb-NO" sz="2200" dirty="0" err="1">
                <a:latin typeface="+mn-lt"/>
              </a:rPr>
              <a:t>Dysthe</a:t>
            </a:r>
            <a:r>
              <a:rPr lang="nb-NO" sz="2200" dirty="0">
                <a:latin typeface="+mn-lt"/>
              </a:rPr>
              <a:t>, O (1996</a:t>
            </a:r>
            <a:r>
              <a:rPr lang="nb-NO" sz="2200" i="1" dirty="0">
                <a:latin typeface="+mn-lt"/>
              </a:rPr>
              <a:t>)</a:t>
            </a:r>
            <a:endParaRPr lang="nb-NO" sz="2200" dirty="0">
              <a:latin typeface="+mn-lt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759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54C811-F60B-F94E-B5FF-7D67E117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definisjon av veiledning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5E1B44-8A97-6A34-764A-9F1ACADB4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628" y="2212848"/>
            <a:ext cx="7407404" cy="3913315"/>
          </a:xfrm>
        </p:spPr>
        <p:txBody>
          <a:bodyPr>
            <a:normAutofit lnSpcReduction="10000"/>
          </a:bodyPr>
          <a:lstStyle/>
          <a:p>
            <a:r>
              <a:rPr lang="nb-NO" dirty="0"/>
              <a:t>«Veiledning er en formell, relasjonell og pedagogisk </a:t>
            </a:r>
            <a:r>
              <a:rPr lang="nb-NO" b="1" dirty="0"/>
              <a:t>istandsettingsprosess</a:t>
            </a:r>
            <a:r>
              <a:rPr lang="nb-NO" dirty="0"/>
              <a:t> som er rettet mot at veisøkers mestringskompetanse styrkes gjennom dialog basert på kunnskap og humanistiske verdier» </a:t>
            </a:r>
            <a:br>
              <a:rPr lang="nb-NO" dirty="0"/>
            </a:br>
            <a:r>
              <a:rPr lang="nb-NO" dirty="0"/>
              <a:t>											</a:t>
            </a:r>
            <a:r>
              <a:rPr lang="nb-NO" sz="2000" i="1" dirty="0"/>
              <a:t>Sidsel Tveiten</a:t>
            </a:r>
          </a:p>
          <a:p>
            <a:endParaRPr lang="nb-NO" sz="2000" i="1" dirty="0"/>
          </a:p>
          <a:p>
            <a:endParaRPr lang="nb-NO" sz="2000" i="1" dirty="0"/>
          </a:p>
          <a:p>
            <a:pPr marL="0" indent="0">
              <a:buNone/>
            </a:pPr>
            <a:r>
              <a:rPr lang="nb-NO" sz="2000" dirty="0">
                <a:latin typeface="+mn-lt"/>
              </a:rPr>
              <a:t>Grunnleggende verdi i veiledning: </a:t>
            </a:r>
          </a:p>
          <a:p>
            <a:pPr marL="0" indent="0">
              <a:buNone/>
            </a:pPr>
            <a:endParaRPr lang="nb-NO" sz="2000" b="1" dirty="0">
              <a:latin typeface="+mn-lt"/>
            </a:endParaRPr>
          </a:p>
          <a:p>
            <a:pPr marL="0" indent="0">
              <a:buNone/>
            </a:pPr>
            <a:r>
              <a:rPr lang="nb-NO" sz="2000" b="1" dirty="0">
                <a:latin typeface="+mn-lt"/>
              </a:rPr>
              <a:t>Å VILLE HVERANDRE  VEL</a:t>
            </a:r>
          </a:p>
          <a:p>
            <a:endParaRPr lang="nb-NO" sz="2000" i="1" dirty="0"/>
          </a:p>
        </p:txBody>
      </p:sp>
    </p:spTree>
    <p:extLst>
      <p:ext uri="{BB962C8B-B14F-4D97-AF65-F5344CB8AC3E}">
        <p14:creationId xmlns:p14="http://schemas.microsoft.com/office/powerpoint/2010/main" val="2623855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60FBA5-3C07-54CF-A844-85994780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192342"/>
            <a:ext cx="7407404" cy="1618170"/>
          </a:xfrm>
        </p:spPr>
        <p:txBody>
          <a:bodyPr>
            <a:normAutofit/>
          </a:bodyPr>
          <a:lstStyle/>
          <a:p>
            <a:r>
              <a:rPr lang="nb-NO" dirty="0"/>
              <a:t>Veiledning </a:t>
            </a:r>
            <a:r>
              <a:rPr lang="nb-NO" sz="2700" dirty="0"/>
              <a:t>– både en bestemt arbeidsmåte og et paraplybegrep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8AF6A-4976-C064-5940-C8D020F6B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628" y="2112264"/>
            <a:ext cx="7407404" cy="4013899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• Rendyrket veiledning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• Instruksjon </a:t>
            </a:r>
          </a:p>
          <a:p>
            <a:pPr marL="0" indent="0">
              <a:buNone/>
            </a:pPr>
            <a:r>
              <a:rPr lang="nb-NO" dirty="0"/>
              <a:t>• Informasjon </a:t>
            </a:r>
          </a:p>
          <a:p>
            <a:pPr marL="0" indent="0">
              <a:buNone/>
            </a:pPr>
            <a:r>
              <a:rPr lang="nb-NO" dirty="0"/>
              <a:t>• Rådgivning </a:t>
            </a:r>
          </a:p>
          <a:p>
            <a:pPr marL="0" indent="0">
              <a:buNone/>
            </a:pPr>
            <a:r>
              <a:rPr lang="nb-NO" dirty="0"/>
              <a:t>• Undervisning</a:t>
            </a:r>
          </a:p>
        </p:txBody>
      </p:sp>
    </p:spTree>
    <p:extLst>
      <p:ext uri="{BB962C8B-B14F-4D97-AF65-F5344CB8AC3E}">
        <p14:creationId xmlns:p14="http://schemas.microsoft.com/office/powerpoint/2010/main" val="1482031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E5EA81-8C4A-372C-4E2A-514426B11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god veileder…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A6806C-3193-AA67-53B4-90A2B08E1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Kjenner </a:t>
            </a:r>
            <a:r>
              <a:rPr lang="nb-NO" dirty="0" err="1"/>
              <a:t>LUB’ene</a:t>
            </a:r>
            <a:r>
              <a:rPr lang="nb-NO" dirty="0"/>
              <a:t> og studentens individuelle læringsmål</a:t>
            </a:r>
          </a:p>
          <a:p>
            <a:r>
              <a:rPr lang="nb-NO" dirty="0"/>
              <a:t>Stiller konkrete, men åpne spørsmål</a:t>
            </a:r>
          </a:p>
          <a:p>
            <a:r>
              <a:rPr lang="nb-NO" dirty="0"/>
              <a:t>Lytter aktivt og er interessert</a:t>
            </a:r>
          </a:p>
          <a:p>
            <a:r>
              <a:rPr lang="nb-NO" dirty="0"/>
              <a:t>Gir tid til refleksjon - tåler stillhet</a:t>
            </a:r>
          </a:p>
          <a:p>
            <a:r>
              <a:rPr lang="nb-NO" dirty="0"/>
              <a:t>Åpne for ulike løsninger, men gir råd og forklaring dersom nødvendig</a:t>
            </a:r>
          </a:p>
          <a:p>
            <a:r>
              <a:rPr lang="nb-NO" dirty="0"/>
              <a:t>Vil studenten vel – god balanse mellom trygging og utfordring</a:t>
            </a:r>
          </a:p>
          <a:p>
            <a:r>
              <a:rPr lang="nb-NO" dirty="0"/>
              <a:t>Sier fra om manglende faglig og/eller personlig utvikling</a:t>
            </a:r>
          </a:p>
          <a:p>
            <a:r>
              <a:rPr lang="nb-NO" dirty="0"/>
              <a:t>Utsetter ikke vanskelige samtaler</a:t>
            </a:r>
          </a:p>
          <a:p>
            <a:r>
              <a:rPr lang="nb-NO" dirty="0"/>
              <a:t>Spør om hjelp/støtte i situasjoner som oppleves som utfordrende </a:t>
            </a:r>
          </a:p>
        </p:txBody>
      </p:sp>
    </p:spTree>
    <p:extLst>
      <p:ext uri="{BB962C8B-B14F-4D97-AF65-F5344CB8AC3E}">
        <p14:creationId xmlns:p14="http://schemas.microsoft.com/office/powerpoint/2010/main" val="1261080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381" y="274638"/>
            <a:ext cx="7885471" cy="1396846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+mj-lt"/>
              </a:rPr>
              <a:t>Viktige faktorer for god veiledning</a:t>
            </a:r>
            <a:br>
              <a:rPr lang="nb-NO" dirty="0">
                <a:latin typeface="+mj-lt"/>
              </a:rPr>
            </a:br>
            <a:r>
              <a:rPr lang="nb-NO" dirty="0">
                <a:latin typeface="+mj-lt"/>
              </a:rPr>
              <a:t>- </a:t>
            </a:r>
            <a:r>
              <a:rPr lang="nb-NO" sz="2800" dirty="0">
                <a:latin typeface="+mj-lt"/>
              </a:rPr>
              <a:t>studentenes utsagn etter diskusjoner i klassen</a:t>
            </a:r>
            <a:br>
              <a:rPr lang="nb-NO" sz="2800" dirty="0">
                <a:latin typeface="+mj-lt"/>
              </a:rPr>
            </a:br>
            <a:endParaRPr lang="nb-NO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381" y="2379464"/>
            <a:ext cx="7407404" cy="2561131"/>
          </a:xfrm>
        </p:spPr>
        <p:txBody>
          <a:bodyPr>
            <a:normAutofit/>
          </a:bodyPr>
          <a:lstStyle/>
          <a:p>
            <a:r>
              <a:rPr lang="nb-NO" sz="1600" dirty="0"/>
              <a:t>Tørre å utfordre – innenfor trygge rammer</a:t>
            </a:r>
          </a:p>
          <a:p>
            <a:r>
              <a:rPr lang="nb-NO" sz="1600" dirty="0"/>
              <a:t>Konkrete tilbakemeldinger (hva studenten bør arbeide videre med)</a:t>
            </a:r>
          </a:p>
          <a:p>
            <a:r>
              <a:rPr lang="nb-NO" sz="1600" dirty="0"/>
              <a:t>God tid til første samtale</a:t>
            </a:r>
          </a:p>
          <a:p>
            <a:r>
              <a:rPr lang="nb-NO" sz="1600" dirty="0"/>
              <a:t>Å bli sett som en person og oppleve å være velkommen</a:t>
            </a:r>
          </a:p>
          <a:p>
            <a:r>
              <a:rPr lang="nb-NO" sz="1600" dirty="0"/>
              <a:t>God dialog</a:t>
            </a:r>
          </a:p>
          <a:p>
            <a:r>
              <a:rPr lang="nb-NO" sz="1600" dirty="0"/>
              <a:t>Inkludering i arbeidsfellesskapet</a:t>
            </a:r>
          </a:p>
          <a:p>
            <a:r>
              <a:rPr lang="nb-NO" sz="1600" dirty="0"/>
              <a:t>Trygt miljø for å stille spørsmål</a:t>
            </a:r>
          </a:p>
          <a:p>
            <a:endParaRPr lang="nb-NO" sz="1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763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76FBEB-BD46-1F60-F7B1-70C869F7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Mestring vs. Utfordring</a:t>
            </a:r>
            <a:br>
              <a:rPr lang="nb-NO" dirty="0"/>
            </a:br>
            <a:r>
              <a:rPr lang="nb-NO" sz="2200" dirty="0"/>
              <a:t>(</a:t>
            </a:r>
            <a:r>
              <a:rPr lang="nb-NO" sz="2200" dirty="0" err="1"/>
              <a:t>Csikszentmihalyi</a:t>
            </a:r>
            <a:r>
              <a:rPr lang="nb-NO" sz="2200" dirty="0"/>
              <a:t>, 2002)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5490BC4-8B5F-7FEA-9689-A70BB9A9A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9087" y="1794294"/>
            <a:ext cx="4347713" cy="38732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400" dirty="0"/>
              <a:t>Hva liker/takler du? 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Verken for lett eller for vanskelig 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Støttes – dyttes – dempes?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Målet er å styrke mestringsopplevelsen og kompetansen.</a:t>
            </a:r>
          </a:p>
        </p:txBody>
      </p:sp>
      <p:pic>
        <p:nvPicPr>
          <p:cNvPr id="1026" name="Picture 2" descr="Flytsoneteorien - Pedagogisk arbeid - NDLA">
            <a:extLst>
              <a:ext uri="{FF2B5EF4-FFF2-40B4-BE49-F238E27FC236}">
                <a16:creationId xmlns:a16="http://schemas.microsoft.com/office/drawing/2014/main" id="{BF4FDEBB-DDF3-1C21-80FC-DD90F2F9DC8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0" y="2217470"/>
            <a:ext cx="3400736" cy="312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84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34" y="287229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/>
              <a:t>Veiledningens faser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2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b-NO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57E2047-77A2-4613-B202-42A1F2B2C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499" y="2304052"/>
            <a:ext cx="5180881" cy="3026283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3EC21E-7025-4EAC-B9A8-85E319724971}"/>
              </a:ext>
            </a:extLst>
          </p:cNvPr>
          <p:cNvSpPr/>
          <p:nvPr/>
        </p:nvSpPr>
        <p:spPr>
          <a:xfrm>
            <a:off x="6392174" y="4320659"/>
            <a:ext cx="22946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nb-NO" sz="2000" b="1" dirty="0"/>
              <a:t>Veiledningens faser </a:t>
            </a:r>
          </a:p>
          <a:p>
            <a:r>
              <a:rPr lang="nb-NO" altLang="nb-NO" dirty="0"/>
              <a:t>(Tveiten, 2013, s. 89)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32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B1244D-BFF5-9620-F1C2-04B1693E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altLang="nb-NO" dirty="0">
                <a:latin typeface="+mj-lt"/>
              </a:rPr>
              <a:t>Veiledningens sløyfer </a:t>
            </a:r>
            <a:br>
              <a:rPr lang="nb-NO" altLang="nb-NO" dirty="0">
                <a:latin typeface="+mj-lt"/>
              </a:rPr>
            </a:br>
            <a:r>
              <a:rPr lang="nb-NO" altLang="nb-NO" dirty="0">
                <a:latin typeface="+mj-lt"/>
              </a:rPr>
              <a:t>- hvordan veiledning kan foregå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ED4541-375C-9661-812E-AAB4A3E69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804" y="1600200"/>
            <a:ext cx="3976777" cy="477316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Før - veiledning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Har studenten en hensiktsmessig plan?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Innspill for å utvikle planen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Øve?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Underveis - veiledning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Relasjon med pasienten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Praktisk gjennomføring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Fange opp og forholde seg til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Endre og justere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Veileder som observatør eller deltaker?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46FE8DF-7AC3-350A-98D5-3A72D20D5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07655" cy="4773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Etter - veiledning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Metakognisjon og selvevaluering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Sette ord på: hva skjedde, hva så du, hva hørte du, hva kjente du?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Ble det som planlagt? Hvorfor ble det som det ble?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Studentens opplevelse: Hvordan var dette for deg?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Hvilke faglige vurderinger gjorde du? Hvilke teoretiske og praktiske kunnskaper brukte du?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Hva oppdaget du, hva lærte du? • Hva gjør du neste gang?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1224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144" y="455638"/>
            <a:ext cx="6589712" cy="1281112"/>
          </a:xfrm>
        </p:spPr>
        <p:txBody>
          <a:bodyPr/>
          <a:lstStyle/>
          <a:p>
            <a:pPr algn="ctr" eaLnBrk="1" hangingPunct="1"/>
            <a:r>
              <a:rPr lang="nb-NO" altLang="nb-NO" sz="3200" dirty="0"/>
              <a:t>Veiledningens sløyfer - hvordan veiledning kan foregå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275556" y="2186381"/>
            <a:ext cx="6591300" cy="4248150"/>
          </a:xfrm>
        </p:spPr>
        <p:txBody>
          <a:bodyPr/>
          <a:lstStyle/>
          <a:p>
            <a:pPr eaLnBrk="1" hangingPunct="1"/>
            <a:r>
              <a:rPr lang="nb-NO" altLang="nb-NO" sz="3200" dirty="0"/>
              <a:t>Før – veiledning </a:t>
            </a:r>
          </a:p>
          <a:p>
            <a:pPr eaLnBrk="1" hangingPunct="1"/>
            <a:r>
              <a:rPr lang="nb-NO" altLang="nb-NO" sz="3200" dirty="0"/>
              <a:t>Underveis veiledning</a:t>
            </a:r>
          </a:p>
          <a:p>
            <a:pPr eaLnBrk="1" hangingPunct="1"/>
            <a:r>
              <a:rPr lang="nb-NO" altLang="nb-NO" sz="3200" dirty="0"/>
              <a:t>Etter – veiledning</a:t>
            </a:r>
          </a:p>
          <a:p>
            <a:pPr marL="0" indent="0" eaLnBrk="1" hangingPunct="1">
              <a:buNone/>
            </a:pPr>
            <a:endParaRPr lang="nb-NO" altLang="nb-NO" sz="3200" dirty="0"/>
          </a:p>
          <a:p>
            <a:r>
              <a:rPr lang="nb-NO" altLang="nb-NO" sz="3200" dirty="0"/>
              <a:t>Skriving av veiledningsgrunnlag </a:t>
            </a:r>
          </a:p>
          <a:p>
            <a:pPr eaLnBrk="1" hangingPunct="1"/>
            <a:endParaRPr lang="nb-NO" altLang="nb-NO" sz="3200" dirty="0"/>
          </a:p>
          <a:p>
            <a:pPr marL="0" indent="0" eaLnBrk="1" hangingPunct="1">
              <a:buNone/>
            </a:pPr>
            <a:r>
              <a:rPr lang="nb-NO" altLang="nb-NO" sz="3200" b="1" i="1" dirty="0"/>
              <a:t>NB! Loggbok </a:t>
            </a:r>
          </a:p>
        </p:txBody>
      </p:sp>
      <p:sp>
        <p:nvSpPr>
          <p:cNvPr id="45060" name="Plassholder for lysbildenummer 5"/>
          <p:cNvSpPr>
            <a:spLocks noGrp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nb-NO" altLang="nb-NO" sz="12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1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1">
            <a:extLst>
              <a:ext uri="{FF2B5EF4-FFF2-40B4-BE49-F238E27FC236}">
                <a16:creationId xmlns:a16="http://schemas.microsoft.com/office/drawing/2014/main" id="{226A7DA8-36D1-490D-BAF6-3AF75B67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534B0977-92E9-46F4-8BF1-A0F552028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A73472-AEBC-4AE2-BDD6-73F5CC118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76500"/>
            <a:ext cx="4040188" cy="44218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Faglig innhold og læringsutbytter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</p:txBody>
      </p:sp>
      <p:sp>
        <p:nvSpPr>
          <p:cNvPr id="141" name="Text Placeholder 4">
            <a:extLst>
              <a:ext uri="{FF2B5EF4-FFF2-40B4-BE49-F238E27FC236}">
                <a16:creationId xmlns:a16="http://schemas.microsoft.com/office/drawing/2014/main" id="{CB6599D8-7AB6-468A-ABEF-D69DAC968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5124" name="Picture 4" descr="Fra sykegymnast til fysioterapeut, fra medhjelper til profesjonsutøver |  Tidsskriftet Michael">
            <a:extLst>
              <a:ext uri="{FF2B5EF4-FFF2-40B4-BE49-F238E27FC236}">
                <a16:creationId xmlns:a16="http://schemas.microsoft.com/office/drawing/2014/main" id="{B5964753-BA34-4D3E-B285-63535B098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088178"/>
            <a:ext cx="4041775" cy="298526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06116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+mj-lt"/>
              </a:rPr>
              <a:t>Praksisdagboka / Logg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627" y="1417638"/>
            <a:ext cx="7683901" cy="4708525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latin typeface="+mj-lt"/>
              </a:rPr>
              <a:t>En av læringsutbyttene er </a:t>
            </a:r>
            <a:r>
              <a:rPr lang="nb-NO" b="1" i="1" dirty="0">
                <a:latin typeface="+mj-lt"/>
              </a:rPr>
              <a:t>evne til å</a:t>
            </a:r>
            <a:r>
              <a:rPr lang="nb-NO" dirty="0">
                <a:latin typeface="+mj-lt"/>
              </a:rPr>
              <a:t>: 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  <a:latin typeface="+mj-lt"/>
              </a:rPr>
              <a:t>sette ord på og bearbeide egne kroppslige opplevelser fra samhandlingssituasjoner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3377" t="55939" r="47706" b="19441"/>
          <a:stretch/>
        </p:blipFill>
        <p:spPr bwMode="auto">
          <a:xfrm>
            <a:off x="1288026" y="3038835"/>
            <a:ext cx="4601497" cy="3087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0369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E19094-FBB9-4F6A-AAF6-A544CE55D8BF}"/>
              </a:ext>
            </a:extLst>
          </p:cNvPr>
          <p:cNvSpPr/>
          <p:nvPr/>
        </p:nvSpPr>
        <p:spPr>
          <a:xfrm>
            <a:off x="1537189" y="1481493"/>
            <a:ext cx="595302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LOGGBOK - PRAKSISDAGBOK</a:t>
            </a:r>
          </a:p>
          <a:p>
            <a:endParaRPr lang="en-US" sz="3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Spontanlogg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Refleksjonslogg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Representerer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ulike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refleksjonsnivå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67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4C64-4AE1-4ADE-A33E-94E79877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b="0" dirty="0">
                <a:latin typeface="+mj-lt"/>
              </a:rPr>
            </a:br>
            <a:br>
              <a:rPr lang="en-US" b="0" dirty="0">
                <a:latin typeface="+mj-lt"/>
              </a:rPr>
            </a:br>
            <a:r>
              <a:rPr lang="nb-NO" dirty="0">
                <a:latin typeface="+mn-lt"/>
              </a:rPr>
              <a:t>Refleksjon:</a:t>
            </a:r>
            <a:br>
              <a:rPr lang="en-US" dirty="0">
                <a:latin typeface="+mn-lt"/>
              </a:rPr>
            </a:br>
            <a:br>
              <a:rPr lang="en-US" b="0" dirty="0">
                <a:latin typeface="+mj-lt"/>
              </a:rPr>
            </a:br>
            <a:endParaRPr lang="en-US" b="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6D4C8-1EF1-418D-9275-C18E4F235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b="1" dirty="0">
              <a:latin typeface="+mn-lt"/>
            </a:endParaRPr>
          </a:p>
          <a:p>
            <a:pPr marL="0" indent="0">
              <a:buNone/>
            </a:pPr>
            <a:endParaRPr lang="nb-NO" b="1" dirty="0">
              <a:latin typeface="+mn-lt"/>
            </a:endParaRPr>
          </a:p>
          <a:p>
            <a:r>
              <a:rPr lang="en-US" dirty="0" err="1">
                <a:latin typeface="+mn-lt"/>
              </a:rPr>
              <a:t>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hjelpe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oss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til</a:t>
            </a:r>
            <a:r>
              <a:rPr lang="en-US" dirty="0">
                <a:latin typeface="+mn-lt"/>
              </a:rPr>
              <a:t> å </a:t>
            </a:r>
            <a:r>
              <a:rPr lang="en-US" dirty="0" err="1">
                <a:latin typeface="+mn-lt"/>
              </a:rPr>
              <a:t>tenke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og</a:t>
            </a:r>
            <a:r>
              <a:rPr lang="en-US" dirty="0">
                <a:latin typeface="+mn-lt"/>
              </a:rPr>
              <a:t> handle </a:t>
            </a:r>
            <a:r>
              <a:rPr lang="en-US" dirty="0" err="1">
                <a:latin typeface="+mn-lt"/>
              </a:rPr>
              <a:t>på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bevisst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overveid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systematisk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måte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som</a:t>
            </a:r>
            <a:r>
              <a:rPr lang="en-US" dirty="0">
                <a:latin typeface="+mn-lt"/>
              </a:rPr>
              <a:t> et </a:t>
            </a:r>
            <a:r>
              <a:rPr lang="en-US" dirty="0" err="1">
                <a:latin typeface="+mn-lt"/>
              </a:rPr>
              <a:t>grunnlag</a:t>
            </a:r>
            <a:r>
              <a:rPr lang="en-US" dirty="0">
                <a:latin typeface="+mn-lt"/>
              </a:rPr>
              <a:t> for </a:t>
            </a:r>
            <a:r>
              <a:rPr lang="en-US" dirty="0" err="1">
                <a:latin typeface="+mn-lt"/>
              </a:rPr>
              <a:t>valg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avgjørelser</a:t>
            </a:r>
            <a:r>
              <a:rPr lang="en-US" dirty="0">
                <a:latin typeface="+mn-lt"/>
              </a:rPr>
              <a:t> vi tar i </a:t>
            </a:r>
            <a:r>
              <a:rPr lang="en-US" dirty="0" err="1">
                <a:latin typeface="+mn-lt"/>
              </a:rPr>
              <a:t>praksis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noe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dere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bør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hjelpe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studentene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til</a:t>
            </a:r>
            <a:r>
              <a:rPr lang="en-US" dirty="0">
                <a:latin typeface="+mn-lt"/>
              </a:rPr>
              <a:t>)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17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9683-A7CC-4845-80C3-E98606FC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7"/>
            <a:ext cx="7407404" cy="1647245"/>
          </a:xfrm>
        </p:spPr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slags </a:t>
            </a:r>
            <a:r>
              <a:rPr lang="en-US" dirty="0" err="1"/>
              <a:t>situasjoner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FD4E92-08C8-4CE4-A706-85DE8DB4C949}"/>
              </a:ext>
            </a:extLst>
          </p:cNvPr>
          <p:cNvSpPr/>
          <p:nvPr/>
        </p:nvSpPr>
        <p:spPr>
          <a:xfrm>
            <a:off x="1062681" y="1897766"/>
            <a:ext cx="64996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pasient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bruker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samhandligssituasjoner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kolleger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møte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veileder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møte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pårørende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møte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andre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yrkesgrupper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Andre?</a:t>
            </a:r>
          </a:p>
        </p:txBody>
      </p:sp>
    </p:spTree>
    <p:extLst>
      <p:ext uri="{BB962C8B-B14F-4D97-AF65-F5344CB8AC3E}">
        <p14:creationId xmlns:p14="http://schemas.microsoft.com/office/powerpoint/2010/main" val="741938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CD93B3-902F-4EAC-8BBE-DC8F3BDBA130}"/>
              </a:ext>
            </a:extLst>
          </p:cNvPr>
          <p:cNvSpPr/>
          <p:nvPr/>
        </p:nvSpPr>
        <p:spPr>
          <a:xfrm>
            <a:off x="1110830" y="1114522"/>
            <a:ext cx="76639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Innholdet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; en helt hverdagslig situasjon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utvikle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interessant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stille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spørsmålet: </a:t>
            </a:r>
          </a:p>
          <a:p>
            <a:endParaRPr lang="nb-N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«hva var det egentlig som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skjedde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her?»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Struktur;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hva skjedde, hvem, hvor, hvordan etc, opplevelse hos deg sjøl, hos andre, tolkning av situasjonen der og da – og så i ettertid. Hva handlet det om?</a:t>
            </a:r>
          </a:p>
          <a:p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Refleksjon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ettertanke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når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 ser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tilbake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alternative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handlingsmuligheter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3408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144" y="484899"/>
            <a:ext cx="6589712" cy="1281112"/>
          </a:xfrm>
        </p:spPr>
        <p:txBody>
          <a:bodyPr/>
          <a:lstStyle/>
          <a:p>
            <a:pPr algn="ctr" eaLnBrk="1" hangingPunct="1"/>
            <a:r>
              <a:rPr lang="nb-NO" altLang="nb-NO" sz="4000" b="1" dirty="0">
                <a:latin typeface="+mj-lt"/>
              </a:rPr>
              <a:t>VEILEDNINGSKONTRAKT ?</a:t>
            </a:r>
            <a:r>
              <a:rPr lang="nb-NO" altLang="nb-NO" dirty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275556" y="1906753"/>
            <a:ext cx="6591300" cy="4283075"/>
          </a:xfrm>
        </p:spPr>
        <p:txBody>
          <a:bodyPr/>
          <a:lstStyle/>
          <a:p>
            <a:pPr eaLnBrk="1" hangingPunct="1"/>
            <a:endParaRPr lang="nb-NO" altLang="nb-NO" dirty="0"/>
          </a:p>
          <a:p>
            <a:pPr eaLnBrk="1" hangingPunct="1"/>
            <a:r>
              <a:rPr lang="nb-NO" altLang="nb-NO" sz="3200" dirty="0">
                <a:latin typeface="+mn-lt"/>
              </a:rPr>
              <a:t>Innhold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nb-NO" altLang="nb-NO" sz="3200" dirty="0">
              <a:latin typeface="+mn-lt"/>
            </a:endParaRPr>
          </a:p>
          <a:p>
            <a:pPr eaLnBrk="1" hangingPunct="1"/>
            <a:r>
              <a:rPr lang="nb-NO" altLang="nb-NO" sz="3200" dirty="0">
                <a:latin typeface="+mn-lt"/>
              </a:rPr>
              <a:t>Ansvar for at kontrakt skrives og følges opp</a:t>
            </a:r>
          </a:p>
        </p:txBody>
      </p:sp>
      <p:sp>
        <p:nvSpPr>
          <p:cNvPr id="38916" name="Plassholder for lysbildenummer 5"/>
          <p:cNvSpPr>
            <a:spLocks noGrp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22CB02-4710-4FA4-8A70-AAF3D782CB89}" type="slidenum">
              <a:rPr lang="nb-NO" altLang="nb-NO" sz="1200" smtClean="0">
                <a:solidFill>
                  <a:schemeClr val="tx1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nb-NO" altLang="nb-NO" sz="12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91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144" y="455638"/>
            <a:ext cx="6589712" cy="968375"/>
          </a:xfrm>
        </p:spPr>
        <p:txBody>
          <a:bodyPr/>
          <a:lstStyle/>
          <a:p>
            <a:pPr algn="ctr" eaLnBrk="1" hangingPunct="1"/>
            <a:r>
              <a:rPr lang="nb-NO" altLang="nb-NO" dirty="0">
                <a:latin typeface="+mj-lt"/>
              </a:rPr>
              <a:t>TAUSHETSPLIKT</a:t>
            </a:r>
            <a:r>
              <a:rPr lang="nb-NO" altLang="nb-NO" dirty="0"/>
              <a:t> 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1277144" y="1509344"/>
            <a:ext cx="6591300" cy="485488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nb-NO" alt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nb-NO" altLang="nb-N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Utgangspunkt: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nb-NO" altLang="nb-N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Det som blir sagt, handlinger eller skrevet i praksis blir mellom veileder og fokusperson.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nb-NO" altLang="nb-N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Gjennom hele studiet foregår en skikkethetsvurdering og derfor skal utdanningen ha kunnskap dersom det dukker opp forhold i praksisperioden  som kan ha betydning ved vurdering av skikkethet. </a:t>
            </a:r>
          </a:p>
        </p:txBody>
      </p:sp>
      <p:sp>
        <p:nvSpPr>
          <p:cNvPr id="47108" name="Plassholder for lysbildenummer 5"/>
          <p:cNvSpPr>
            <a:spLocks noGrp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0CDFAF-95EB-4FD8-81F1-4ACE38597919}" type="slidenum">
              <a:rPr lang="nb-NO" altLang="nb-NO" sz="1200" smtClean="0">
                <a:solidFill>
                  <a:schemeClr val="tx1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nb-NO" altLang="nb-NO" sz="12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F9B42CFA-9302-4556-AC32-5296052F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3483982E-4B48-45E1-8ED5-461802F2A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F4F081-86F2-4F96-9368-5150152B7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b="1" dirty="0"/>
              <a:t>Veilednings og vurderingspunkter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F7C8F626-CC64-40AD-9D4F-4D55D6EC9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10242" name="Picture 2" descr="Skolelærer og elev metalfigur - mand - gaven.shop">
            <a:extLst>
              <a:ext uri="{FF2B5EF4-FFF2-40B4-BE49-F238E27FC236}">
                <a16:creationId xmlns:a16="http://schemas.microsoft.com/office/drawing/2014/main" id="{7F12CDE7-2048-492B-80F1-C9A84D247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224" y="1106129"/>
            <a:ext cx="3457377" cy="404843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38406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Vurdering av læring og utvikling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Halvtidsvurdering</a:t>
            </a:r>
          </a:p>
          <a:p>
            <a:endParaRPr lang="nb-NO" dirty="0"/>
          </a:p>
          <a:p>
            <a:r>
              <a:rPr lang="nb-NO" dirty="0"/>
              <a:t>Sluttvurdering</a:t>
            </a:r>
          </a:p>
          <a:p>
            <a:endParaRPr lang="nb-NO" dirty="0"/>
          </a:p>
          <a:p>
            <a:r>
              <a:rPr lang="nb-NO" dirty="0"/>
              <a:t>Skikkethetsvurdering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1264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1921"/>
            <a:ext cx="8229600" cy="879566"/>
          </a:xfrm>
        </p:spPr>
        <p:txBody>
          <a:bodyPr>
            <a:noAutofit/>
          </a:bodyPr>
          <a:lstStyle/>
          <a:p>
            <a:r>
              <a:rPr lang="nb-NO" sz="2400" dirty="0"/>
              <a:t>Punkter til veiledning, vurdering og tilbakemeldinger til studentene i 6. semesters praksis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406"/>
            <a:ext cx="8229600" cy="56605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dirty="0"/>
              <a:t>GENERELT </a:t>
            </a:r>
            <a:r>
              <a:rPr lang="nb-NO" dirty="0"/>
              <a:t>(helhets vurdering)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TEORETISK MUNTLIG/SKRIFTLIG KOMPETANSE</a:t>
            </a:r>
            <a:endParaRPr lang="nb-NO" dirty="0"/>
          </a:p>
          <a:p>
            <a:pPr lvl="0"/>
            <a:r>
              <a:rPr lang="nb-NO" sz="2600" dirty="0"/>
              <a:t>Gir et kortfattet og reelt bilde av pasientens totalsituasjon og funksjonsproblem</a:t>
            </a:r>
          </a:p>
          <a:p>
            <a:pPr lvl="0"/>
            <a:r>
              <a:rPr lang="nb-NO" sz="2600" dirty="0"/>
              <a:t>Begrunner valg av undersøkelser og tiltak</a:t>
            </a:r>
          </a:p>
          <a:p>
            <a:pPr lvl="0"/>
            <a:r>
              <a:rPr lang="nb-NO" sz="2600" dirty="0"/>
              <a:t>Vurderer og reflekterer over egen fagutøvelse</a:t>
            </a:r>
          </a:p>
          <a:p>
            <a:pPr marL="0" lvl="0" indent="0">
              <a:buNone/>
            </a:pPr>
            <a:endParaRPr lang="nb-NO" sz="2600" dirty="0"/>
          </a:p>
          <a:p>
            <a:pPr marL="0" indent="0">
              <a:buNone/>
            </a:pPr>
            <a:r>
              <a:rPr lang="nb-NO" b="1" dirty="0"/>
              <a:t>PRAKTISK OG PERSONLIG KOMPETANSE</a:t>
            </a:r>
            <a:endParaRPr lang="nb-NO" dirty="0"/>
          </a:p>
          <a:p>
            <a:pPr lvl="0"/>
            <a:r>
              <a:rPr lang="nb-NO" sz="2600" dirty="0"/>
              <a:t>Gjennomfører relevante undersøkelser og tiltak</a:t>
            </a:r>
          </a:p>
          <a:p>
            <a:pPr lvl="0"/>
            <a:r>
              <a:rPr lang="nb-NO" sz="2600" dirty="0"/>
              <a:t>Legger til rette for gode utgangsstillinger for pasient og seg selv  </a:t>
            </a:r>
          </a:p>
          <a:p>
            <a:pPr lvl="0"/>
            <a:r>
              <a:rPr lang="nb-NO" sz="2600" dirty="0"/>
              <a:t>Ferdighetene utføres slik at hensikten oppnås (god kvalitet)</a:t>
            </a:r>
          </a:p>
          <a:p>
            <a:pPr lvl="0"/>
            <a:r>
              <a:rPr lang="nb-NO" sz="2600" dirty="0"/>
              <a:t>Samhandler med pasienten</a:t>
            </a:r>
          </a:p>
          <a:p>
            <a:pPr lvl="0"/>
            <a:r>
              <a:rPr lang="nb-NO" sz="2600" dirty="0"/>
              <a:t>Kommuniserer og instruerer slik at pasienten forstår</a:t>
            </a:r>
          </a:p>
          <a:p>
            <a:pPr lvl="0"/>
            <a:r>
              <a:rPr lang="nb-NO" sz="2600" dirty="0"/>
              <a:t>Registrerer pasientens svar på behandling/stimuli og «</a:t>
            </a:r>
            <a:r>
              <a:rPr lang="nb-NO" sz="2600" dirty="0" err="1"/>
              <a:t>feilretter</a:t>
            </a:r>
            <a:r>
              <a:rPr lang="nb-NO" sz="2600" dirty="0"/>
              <a:t>» ved behov</a:t>
            </a:r>
          </a:p>
          <a:p>
            <a:pPr lvl="0"/>
            <a:r>
              <a:rPr lang="nb-NO" sz="2600" dirty="0"/>
              <a:t>Gir hensiktsmessige og konkrete tilbakemeldinger til pasient/bruker (feedback)</a:t>
            </a:r>
          </a:p>
          <a:p>
            <a:pPr lvl="0"/>
            <a:r>
              <a:rPr lang="nb-NO" sz="2600" dirty="0"/>
              <a:t>Gir hensiktsmessig dosering og </a:t>
            </a:r>
            <a:r>
              <a:rPr lang="nb-NO" sz="2600" dirty="0" err="1"/>
              <a:t>evt</a:t>
            </a:r>
            <a:r>
              <a:rPr lang="nb-NO" sz="2600" dirty="0"/>
              <a:t> progresjon</a:t>
            </a:r>
          </a:p>
          <a:p>
            <a:pPr lvl="0"/>
            <a:r>
              <a:rPr lang="nb-NO" sz="2600" dirty="0" err="1"/>
              <a:t>Ansvarliggjør</a:t>
            </a:r>
            <a:r>
              <a:rPr lang="nb-NO" sz="2600" dirty="0"/>
              <a:t> pasienten (ex. hjemme aktiviteter)</a:t>
            </a:r>
          </a:p>
          <a:p>
            <a:pPr lvl="0"/>
            <a:r>
              <a:rPr lang="nb-NO" sz="2600" dirty="0"/>
              <a:t>Kontinuerlig evaluering</a:t>
            </a:r>
          </a:p>
          <a:p>
            <a:pPr lvl="0"/>
            <a:r>
              <a:rPr lang="nb-NO" sz="2600" dirty="0"/>
              <a:t>Reflektere over egen fagutøvelse </a:t>
            </a:r>
          </a:p>
        </p:txBody>
      </p:sp>
    </p:spTree>
    <p:extLst>
      <p:ext uri="{BB962C8B-B14F-4D97-AF65-F5344CB8AC3E}">
        <p14:creationId xmlns:p14="http://schemas.microsoft.com/office/powerpoint/2010/main" val="294982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E950E-EE60-4695-8B33-E8B5FE82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j-lt"/>
              </a:rPr>
              <a:t>Faglig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innhold</a:t>
            </a:r>
            <a:r>
              <a:rPr lang="en-US" dirty="0">
                <a:latin typeface="+mj-lt"/>
              </a:rPr>
              <a:t> 3. </a:t>
            </a:r>
            <a:r>
              <a:rPr lang="en-US" dirty="0" err="1">
                <a:latin typeface="+mj-lt"/>
              </a:rPr>
              <a:t>studieår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fra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studieplan</a:t>
            </a:r>
            <a:r>
              <a:rPr lang="en-US" dirty="0">
                <a:latin typeface="+mj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9387C-0755-46FC-B7BC-3071C6C56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564203"/>
            <a:ext cx="8229600" cy="442118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i="1" dirty="0">
                <a:latin typeface="+mn-lt"/>
              </a:rPr>
              <a:t>se </a:t>
            </a:r>
            <a:r>
              <a:rPr lang="en-US" b="1" i="1" dirty="0" err="1">
                <a:latin typeface="+mn-lt"/>
              </a:rPr>
              <a:t>yrkesutøvelsen</a:t>
            </a:r>
            <a:r>
              <a:rPr lang="en-US" b="1" i="1" dirty="0">
                <a:latin typeface="+mn-lt"/>
              </a:rPr>
              <a:t> i et </a:t>
            </a:r>
            <a:r>
              <a:rPr lang="en-US" b="1" i="1" dirty="0" err="1">
                <a:latin typeface="+mn-lt"/>
              </a:rPr>
              <a:t>samfunnsperspektiv</a:t>
            </a:r>
            <a:r>
              <a:rPr lang="en-US" b="1" i="1" dirty="0">
                <a:latin typeface="+mn-lt"/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 err="1">
                <a:latin typeface="+mn-lt"/>
              </a:rPr>
              <a:t>fokus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på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refleksjon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og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fagfordypning</a:t>
            </a:r>
            <a:r>
              <a:rPr lang="en-US" b="1" dirty="0">
                <a:latin typeface="+mn-lt"/>
              </a:rPr>
              <a:t> 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latin typeface="+mn-lt"/>
              </a:rPr>
              <a:t>Hovedfokus</a:t>
            </a:r>
            <a:r>
              <a:rPr lang="en-US" dirty="0">
                <a:latin typeface="+mn-lt"/>
              </a:rPr>
              <a:t>/</a:t>
            </a:r>
            <a:r>
              <a:rPr lang="en-US" dirty="0" err="1">
                <a:latin typeface="+mn-lt"/>
              </a:rPr>
              <a:t>kunnskap</a:t>
            </a:r>
            <a:r>
              <a:rPr lang="en-US" dirty="0">
                <a:latin typeface="+mn-lt"/>
              </a:rPr>
              <a:t> om: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- </a:t>
            </a:r>
            <a:r>
              <a:rPr lang="en-US" dirty="0" err="1">
                <a:latin typeface="+mn-lt"/>
              </a:rPr>
              <a:t>habilitering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rehabilitering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- </a:t>
            </a:r>
            <a:r>
              <a:rPr lang="en-US" dirty="0" err="1">
                <a:latin typeface="+mn-lt"/>
              </a:rPr>
              <a:t>både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individ</a:t>
            </a:r>
            <a:r>
              <a:rPr lang="en-US" dirty="0">
                <a:latin typeface="+mn-lt"/>
              </a:rPr>
              <a:t>- </a:t>
            </a:r>
            <a:r>
              <a:rPr lang="en-US" dirty="0" err="1">
                <a:latin typeface="+mn-lt"/>
              </a:rPr>
              <a:t>og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samfunnsnivå</a:t>
            </a:r>
            <a:r>
              <a:rPr lang="en-US" dirty="0"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- </a:t>
            </a:r>
            <a:r>
              <a:rPr lang="en-US" b="1" dirty="0" err="1">
                <a:latin typeface="+mn-lt"/>
              </a:rPr>
              <a:t>tverrfaglig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tilnærming</a:t>
            </a:r>
            <a:r>
              <a:rPr lang="en-US" dirty="0"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- </a:t>
            </a:r>
            <a:r>
              <a:rPr lang="en-US" b="1" dirty="0" err="1">
                <a:latin typeface="+mn-lt"/>
              </a:rPr>
              <a:t>brukerens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behov</a:t>
            </a:r>
            <a:r>
              <a:rPr lang="en-US" b="1" dirty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nb-NO" sz="2200" b="1" dirty="0">
                <a:latin typeface="+mn-lt"/>
              </a:rPr>
              <a:t>Læringsutbytte i klinisk praksis er fokusert mot :</a:t>
            </a:r>
          </a:p>
          <a:p>
            <a:pPr marL="0" indent="0">
              <a:buNone/>
            </a:pPr>
            <a:r>
              <a:rPr lang="nb-NO" sz="2200" dirty="0">
                <a:latin typeface="+mn-lt"/>
              </a:rPr>
              <a:t>Videreutvikling av handlingskompetanse og integrering av fagkompetanse med vekt på en </a:t>
            </a:r>
            <a:r>
              <a:rPr lang="nb-NO" sz="2200" b="1" dirty="0">
                <a:latin typeface="+mn-lt"/>
              </a:rPr>
              <a:t>helhetstankegang i forhold til pasienten/brukeren</a:t>
            </a:r>
            <a:r>
              <a:rPr lang="nb-NO" sz="2200" dirty="0">
                <a:latin typeface="+mn-lt"/>
              </a:rPr>
              <a:t>.</a:t>
            </a:r>
            <a:endParaRPr lang="en-US" sz="22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897D16-7B50-472C-915E-2E14FDCA0B99}"/>
              </a:ext>
            </a:extLst>
          </p:cNvPr>
          <p:cNvSpPr/>
          <p:nvPr/>
        </p:nvSpPr>
        <p:spPr>
          <a:xfrm>
            <a:off x="276224" y="5985391"/>
            <a:ext cx="8591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https://www.ntnu.no/studier/17-18/studieplanmh#programmeCode=HSGFTB&amp;year=2016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181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+mj-lt"/>
              </a:rPr>
              <a:t>Aktuelle skjemaer/hjelpemidler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b="1" dirty="0">
              <a:latin typeface="+mn-lt"/>
            </a:endParaRPr>
          </a:p>
          <a:p>
            <a:r>
              <a:rPr lang="nb-NO" b="1" dirty="0">
                <a:latin typeface="+mn-lt"/>
              </a:rPr>
              <a:t>Infohefte</a:t>
            </a:r>
          </a:p>
          <a:p>
            <a:r>
              <a:rPr lang="nb-NO" b="1" dirty="0">
                <a:latin typeface="+mn-lt"/>
              </a:rPr>
              <a:t>Læringsutbytter</a:t>
            </a:r>
          </a:p>
          <a:p>
            <a:r>
              <a:rPr lang="nb-NO" b="1" dirty="0">
                <a:latin typeface="+mn-lt"/>
              </a:rPr>
              <a:t>Punkter til veiledning, vurdering og tilbakemeldinger til studentene i 6. semesterspraksis</a:t>
            </a:r>
          </a:p>
          <a:p>
            <a:r>
              <a:rPr lang="nb-NO" b="1" dirty="0">
                <a:latin typeface="+mn-lt"/>
              </a:rPr>
              <a:t>Skjema for midtveis- og avsluttende vurdering</a:t>
            </a:r>
          </a:p>
          <a:p>
            <a:r>
              <a:rPr lang="nb-NO" b="1" dirty="0">
                <a:latin typeface="+mn-lt"/>
              </a:rPr>
              <a:t>PP-presentasjon fra forberedende møte med veiledere</a:t>
            </a:r>
          </a:p>
          <a:p>
            <a:endParaRPr lang="nb-NO" b="1" dirty="0">
              <a:latin typeface="+mn-lt"/>
            </a:endParaRPr>
          </a:p>
          <a:p>
            <a:endParaRPr lang="nb-NO" b="1" dirty="0">
              <a:latin typeface="+mn-lt"/>
            </a:endParaRPr>
          </a:p>
          <a:p>
            <a:pPr marL="0" indent="0">
              <a:buNone/>
            </a:pPr>
            <a:r>
              <a:rPr lang="nb-NO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Praksis ved fysioterapiutdanningen – INB - Wiki - innsida.ntnu.no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endParaRPr lang="nb-N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5318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A5C552-22B8-4E2C-9F54-A9730CBE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7A4BFA-400D-43E7-B74A-4DD73315C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3600" b="1" dirty="0"/>
              <a:t>Skikkethetsvurdering</a:t>
            </a:r>
          </a:p>
        </p:txBody>
      </p:sp>
    </p:spTree>
    <p:extLst>
      <p:ext uri="{BB962C8B-B14F-4D97-AF65-F5344CB8AC3E}">
        <p14:creationId xmlns:p14="http://schemas.microsoft.com/office/powerpoint/2010/main" val="2390610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Skikkethetsvurdering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En skikkethetsvurdering innebærer at NTNU foretar en </a:t>
            </a:r>
            <a:r>
              <a:rPr lang="nb-NO" b="1" dirty="0"/>
              <a:t>løpende vurdering av studentens faglige og personlige forutsetning for å kunne fungere </a:t>
            </a:r>
            <a:r>
              <a:rPr lang="nb-NO" dirty="0"/>
              <a:t>som lærer eller </a:t>
            </a:r>
            <a:r>
              <a:rPr lang="nb-NO" b="1" u="sng" dirty="0"/>
              <a:t>helse- og sosialpersonell.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1900" dirty="0"/>
              <a:t>En student som utgjør en mulig fare for pasienters og klienters liv, fysiske og psykiske helse, klienters rettigheter og sikkerhet er ikke skikket for yrket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000" dirty="0">
                <a:hlinkClick r:id="rId2"/>
              </a:rPr>
              <a:t>https://innsida.ntnu.no/wiki/-/wiki/Norsk/Skikkethetsvurdering</a:t>
            </a:r>
            <a:r>
              <a:rPr lang="nb-NO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666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skikkethetsvurdering?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Hensynet til pasienter, brukere, pårørende, samarbeidspartnere……</a:t>
            </a:r>
          </a:p>
          <a:p>
            <a:endParaRPr lang="nb-NO" dirty="0"/>
          </a:p>
          <a:p>
            <a:r>
              <a:rPr lang="nb-NO" dirty="0"/>
              <a:t>Hensynet til studenten sjøl</a:t>
            </a:r>
          </a:p>
          <a:p>
            <a:endParaRPr lang="nb-NO" dirty="0"/>
          </a:p>
          <a:p>
            <a:r>
              <a:rPr lang="nb-NO" dirty="0"/>
              <a:t>Hensynet til studiemiljøet</a:t>
            </a:r>
          </a:p>
          <a:p>
            <a:endParaRPr lang="nb-NO" dirty="0"/>
          </a:p>
          <a:p>
            <a:r>
              <a:rPr lang="nb-NO" dirty="0"/>
              <a:t>Hensynet til yrkets anseelse</a:t>
            </a:r>
          </a:p>
        </p:txBody>
      </p:sp>
    </p:spTree>
    <p:extLst>
      <p:ext uri="{BB962C8B-B14F-4D97-AF65-F5344CB8AC3E}">
        <p14:creationId xmlns:p14="http://schemas.microsoft.com/office/powerpoint/2010/main" val="2396205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Betydningen av veiledning i </a:t>
            </a:r>
            <a:br>
              <a:rPr lang="nb-NO" dirty="0"/>
            </a:br>
            <a:r>
              <a:rPr lang="nb-NO" dirty="0"/>
              <a:t>skikkethetsvurderingen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Veiledningssamtalene skaper rom til å veilede, vurdere og delta i studentens dannelse og utvikling for yrket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Gjennom veiledningsprosessene bør studentens forhold til fysioterapiyrkets mangfold være i fokus…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Skikkethetsvurdering er en del av dette. </a:t>
            </a:r>
          </a:p>
        </p:txBody>
      </p:sp>
    </p:spTree>
    <p:extLst>
      <p:ext uri="{BB962C8B-B14F-4D97-AF65-F5344CB8AC3E}">
        <p14:creationId xmlns:p14="http://schemas.microsoft.com/office/powerpoint/2010/main" val="292053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3E83A1-ADFF-ABBC-0426-DB608F53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Kriterier for skikkethet</a:t>
            </a:r>
            <a:br>
              <a:rPr lang="nb-NO" dirty="0"/>
            </a:br>
            <a:r>
              <a:rPr lang="nb-NO" sz="1800" dirty="0"/>
              <a:t>(Naustdal, A-G., Gabrielsen, E, 2015)</a:t>
            </a:r>
            <a:br>
              <a:rPr lang="nb-NO" sz="1800" dirty="0"/>
            </a:br>
            <a:endParaRPr lang="nb-NO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74909-C871-99AD-9C1E-A5AA876111F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7778" t="18530" r="12695" b="11765"/>
          <a:stretch/>
        </p:blipFill>
        <p:spPr bwMode="auto">
          <a:xfrm>
            <a:off x="1010763" y="1806879"/>
            <a:ext cx="6874649" cy="4261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46257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§ 4. Vurderingskriterier for logoped-, </a:t>
            </a:r>
            <a:r>
              <a:rPr lang="nb-NO" sz="2400" u="sng" dirty="0"/>
              <a:t>helse- og sosialfagutdanningene </a:t>
            </a:r>
            <a:r>
              <a:rPr lang="nb-NO" sz="2400" dirty="0"/>
              <a:t>og tolkeutdanning i tegnspråk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1497874"/>
            <a:ext cx="8347166" cy="41278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6400" b="1" i="1" dirty="0"/>
              <a:t>En student er uskikket i utdanningene som nevnt i § 1 nr. 3 til og med 22, 25 og 27 dersom ett eller flere av følgende kriterier er oppfylt:</a:t>
            </a:r>
          </a:p>
          <a:p>
            <a:pPr marL="0" indent="0">
              <a:buNone/>
            </a:pPr>
            <a:endParaRPr lang="nb-NO" sz="4500" dirty="0"/>
          </a:p>
          <a:p>
            <a:pPr marL="457200" lvl="0" indent="-457200">
              <a:buFont typeface="+mj-lt"/>
              <a:buAutoNum type="alphaLcParenR"/>
            </a:pPr>
            <a:r>
              <a:rPr lang="nb-NO" sz="6400" dirty="0"/>
              <a:t>studenten viser </a:t>
            </a:r>
            <a:r>
              <a:rPr lang="nb-NO" sz="6400" u="sng" dirty="0"/>
              <a:t>manglende vilje eller evne til omsorg, forståelse og respekt </a:t>
            </a:r>
            <a:r>
              <a:rPr lang="nb-NO" sz="6400" dirty="0"/>
              <a:t>for elever, pasienter, klienter eller brukere.</a:t>
            </a:r>
          </a:p>
          <a:p>
            <a:pPr marL="457200" lvl="0" indent="-457200">
              <a:buFont typeface="+mj-lt"/>
              <a:buAutoNum type="alphaLcParenR"/>
            </a:pPr>
            <a:r>
              <a:rPr lang="nb-NO" sz="6400" dirty="0"/>
              <a:t>studenten viser </a:t>
            </a:r>
            <a:r>
              <a:rPr lang="nb-NO" sz="6400" u="sng" dirty="0"/>
              <a:t>manglende vilje eller evne til å samarbeide </a:t>
            </a:r>
            <a:r>
              <a:rPr lang="nb-NO" sz="6400" dirty="0"/>
              <a:t>og til å etablere tillitsforhold og kommunisere med elever, pasienter, klienter, brukere, pårørende og samarbeidspartnere.</a:t>
            </a:r>
          </a:p>
          <a:p>
            <a:pPr marL="457200" lvl="0" indent="-457200">
              <a:buFont typeface="+mj-lt"/>
              <a:buAutoNum type="alphaLcParenR"/>
            </a:pPr>
            <a:r>
              <a:rPr lang="nb-NO" sz="6400" dirty="0"/>
              <a:t>studenten viser truende eller krenkende atferd i studiesituasjonen.</a:t>
            </a:r>
          </a:p>
          <a:p>
            <a:pPr marL="457200" lvl="0" indent="-457200">
              <a:buFont typeface="+mj-lt"/>
              <a:buAutoNum type="alphaLcParenR"/>
            </a:pPr>
            <a:r>
              <a:rPr lang="nb-NO" sz="6400" dirty="0"/>
              <a:t>studenten misbruker rusmidler eller tilegner seg medikamenter på ulovlig vis.</a:t>
            </a:r>
          </a:p>
          <a:p>
            <a:pPr marL="457200" lvl="0" indent="-457200">
              <a:buFont typeface="+mj-lt"/>
              <a:buAutoNum type="alphaLcParenR"/>
            </a:pPr>
            <a:r>
              <a:rPr lang="nb-NO" sz="6400" dirty="0"/>
              <a:t>studenten har problemer av en slik art at han/hun fungerer svært dårlig i forhold til sine omgivelser.</a:t>
            </a:r>
          </a:p>
          <a:p>
            <a:pPr marL="457200" lvl="0" indent="-457200">
              <a:buFont typeface="+mj-lt"/>
              <a:buAutoNum type="alphaLcParenR"/>
            </a:pPr>
            <a:r>
              <a:rPr lang="nb-NO" sz="6400" dirty="0"/>
              <a:t>studenten </a:t>
            </a:r>
            <a:r>
              <a:rPr lang="nb-NO" sz="6400" u="sng" dirty="0"/>
              <a:t>viser for liten grad av selvinnsikt </a:t>
            </a:r>
            <a:r>
              <a:rPr lang="nb-NO" sz="6400" dirty="0"/>
              <a:t>i forbindelse med oppgaver i studiet og kommende yrkesrolle.</a:t>
            </a:r>
          </a:p>
          <a:p>
            <a:pPr marL="457200" lvl="0" indent="-457200">
              <a:buFont typeface="+mj-lt"/>
              <a:buAutoNum type="alphaLcParenR"/>
            </a:pPr>
            <a:r>
              <a:rPr lang="nb-NO" sz="6400" dirty="0"/>
              <a:t>studenten viser </a:t>
            </a:r>
            <a:r>
              <a:rPr lang="nb-NO" sz="6400" u="sng" dirty="0"/>
              <a:t>uaktsomhet og uansvarlighet </a:t>
            </a:r>
            <a:r>
              <a:rPr lang="nb-NO" sz="6400" dirty="0"/>
              <a:t>som kan medføre risiko for skade av elever, pasienter, klienter eller brukere.</a:t>
            </a:r>
          </a:p>
          <a:p>
            <a:pPr marL="457200" lvl="0" indent="-457200">
              <a:buFont typeface="+mj-lt"/>
              <a:buAutoNum type="alphaLcParenR"/>
            </a:pPr>
            <a:r>
              <a:rPr lang="nb-NO" sz="6400" dirty="0"/>
              <a:t>studenten viser </a:t>
            </a:r>
            <a:r>
              <a:rPr lang="nb-NO" sz="6400" u="sng" dirty="0"/>
              <a:t>manglende vilje eller evne til å endre uakseptabel adferd i samsvar med veiledning.</a:t>
            </a:r>
          </a:p>
          <a:p>
            <a:pPr marL="457200" lvl="0" indent="-457200">
              <a:buFont typeface="+mj-lt"/>
              <a:buAutoNum type="alphaLcParenR"/>
            </a:pPr>
            <a:endParaRPr lang="nb-NO" sz="4500" dirty="0"/>
          </a:p>
          <a:p>
            <a:pPr marL="0" indent="0">
              <a:buNone/>
            </a:pPr>
            <a:endParaRPr lang="nb-NO" sz="4500" b="1" dirty="0"/>
          </a:p>
          <a:p>
            <a:pPr marL="0" indent="0">
              <a:buNone/>
            </a:pPr>
            <a:endParaRPr lang="nb-NO" sz="4500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br>
              <a:rPr lang="nb-NO" dirty="0"/>
            </a:br>
            <a:endParaRPr lang="nb-NO" dirty="0"/>
          </a:p>
          <a:p>
            <a:pPr marL="457200" lvl="0" indent="-457200">
              <a:buFont typeface="+mj-lt"/>
              <a:buAutoNum type="alphaLcParenR"/>
            </a:pPr>
            <a:endParaRPr lang="nb-NO" dirty="0"/>
          </a:p>
          <a:p>
            <a:pPr marL="457200" indent="-457200">
              <a:buFont typeface="+mj-lt"/>
              <a:buAutoNum type="alphaLcParenR"/>
            </a:pP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5747658"/>
            <a:ext cx="7937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Se også</a:t>
            </a:r>
            <a:br>
              <a:rPr lang="nb-NO" dirty="0"/>
            </a:br>
            <a:r>
              <a:rPr lang="nb-NO" dirty="0">
                <a:hlinkClick r:id="rId2"/>
              </a:rPr>
              <a:t>Forskrift om skikkethetsvurdering i høyere utdanning</a:t>
            </a:r>
            <a:br>
              <a:rPr lang="nb-NO" dirty="0"/>
            </a:br>
            <a:r>
              <a:rPr lang="nb-NO" dirty="0">
                <a:hlinkClick r:id="rId3"/>
              </a:rPr>
              <a:t>Rundskriv F-14-06</a:t>
            </a:r>
            <a:r>
              <a:rPr lang="nb-NO" dirty="0"/>
              <a:t> (inneholder merknader til enkelte paragrafer i </a:t>
            </a:r>
            <a:r>
              <a:rPr lang="nb-NO" dirty="0" err="1"/>
              <a:t>forskriften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3556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6456" t="16666" r="26419" b="6484"/>
          <a:stretch/>
        </p:blipFill>
        <p:spPr bwMode="auto">
          <a:xfrm>
            <a:off x="1715589" y="490945"/>
            <a:ext cx="5259977" cy="5876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2010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0D376377-7FF3-4ECA-A645-5C71A884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13048ED9-9AAA-445F-B83A-ABC9710B0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BFAD1F-8FF2-4080-8E0E-B852E77EB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3600" b="1" dirty="0"/>
              <a:t>Arbeidskrav</a:t>
            </a:r>
          </a:p>
          <a:p>
            <a:pPr marL="0" indent="0">
              <a:buNone/>
            </a:pPr>
            <a:endParaRPr lang="nb-NO" b="1" dirty="0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EF9CAF43-7C7C-4975-813D-76BB93687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8194" name="Picture 2" descr="Vinterbader og wellness metalfigur - gaven.shop">
            <a:extLst>
              <a:ext uri="{FF2B5EF4-FFF2-40B4-BE49-F238E27FC236}">
                <a16:creationId xmlns:a16="http://schemas.microsoft.com/office/drawing/2014/main" id="{4F8FF122-25AD-4857-99E7-1B6BF0739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224" y="1017640"/>
            <a:ext cx="3457377" cy="421066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587347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Arbeidskrav i 6. semester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Journal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b="1" dirty="0"/>
              <a:t>Epikrise</a:t>
            </a:r>
            <a:r>
              <a:rPr lang="nb-NO" dirty="0"/>
              <a:t> (bygd på journal) </a:t>
            </a:r>
            <a:br>
              <a:rPr lang="nb-NO" dirty="0"/>
            </a:br>
            <a:r>
              <a:rPr lang="nb-NO" dirty="0"/>
              <a:t>(Etter skolens journal- og </a:t>
            </a:r>
            <a:r>
              <a:rPr lang="nb-NO" dirty="0" err="1"/>
              <a:t>epikrisemal</a:t>
            </a:r>
            <a:r>
              <a:rPr lang="nb-NO" dirty="0"/>
              <a:t>)</a:t>
            </a:r>
          </a:p>
          <a:p>
            <a:endParaRPr lang="nb-NO" dirty="0"/>
          </a:p>
          <a:p>
            <a:endParaRPr lang="nb-NO" dirty="0"/>
          </a:p>
          <a:p>
            <a:r>
              <a:rPr lang="nb-NO" i="1" dirty="0"/>
              <a:t>Skrive journal og epikrise etter praksisstedets mal</a:t>
            </a:r>
          </a:p>
          <a:p>
            <a:endParaRPr lang="nb-NO" dirty="0"/>
          </a:p>
          <a:p>
            <a:pPr>
              <a:buFontTx/>
              <a:buChar char="-"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583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437885-370E-9779-5EA1-AE97FCB15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0751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42CDAA-284B-C08D-6733-D55D92112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1050"/>
            <a:ext cx="8229600" cy="50651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Hovedfokuset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6. semester praksis er å få erfaring i å arbeide med pasienter som har </a:t>
            </a:r>
            <a:r>
              <a:rPr lang="nb-NO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sammensatte og langvarige tilstander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Videre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 det også et fokus at studentene skal trene seg på å praktisere et godt håndlag og håndtering av pasientene. 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Sentrale læringsutbytter</a:t>
            </a:r>
            <a:r>
              <a:rPr lang="nb-NO" sz="1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6. semester praksis</a:t>
            </a:r>
            <a:r>
              <a:rPr lang="nb-NO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er:</a:t>
            </a:r>
            <a:endParaRPr lang="nb-NO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200"/>
              <a:buFont typeface="+mj-lt"/>
              <a:buAutoNum type="arabicParenR"/>
              <a:tabLst>
                <a:tab pos="457200" algn="l"/>
              </a:tabLst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Arbeide kunnskapsbasert innen habilitering og rehabilitering.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200"/>
              <a:buFont typeface="+mj-lt"/>
              <a:buAutoNum type="arabicParenR"/>
              <a:tabLst>
                <a:tab pos="457200" algn="l"/>
              </a:tabLst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Bruke et tydelig, presist og individuelt tilpasset håndlag i samhandlingen med pasient/bruker.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200"/>
              <a:buFont typeface="+mj-lt"/>
              <a:buAutoNum type="arabicParenR"/>
              <a:tabLst>
                <a:tab pos="457200" algn="l"/>
              </a:tabLst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Planlegge og gjennomføre habiliterings- og rehabiliteringsprosesser i nært samarbeid med pasienter/brukere, pårørende og andre faggrupper.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200"/>
              <a:buFont typeface="+mj-lt"/>
              <a:buAutoNum type="arabicParenR"/>
              <a:tabLst>
                <a:tab pos="457200" algn="l"/>
              </a:tabLst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Bruke</a:t>
            </a:r>
            <a:r>
              <a:rPr lang="nb-NO" sz="1800" dirty="0">
                <a:solidFill>
                  <a:srgbClr val="2728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fysioterapifaglig kompetanse på tvers av faggrupper.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arenR"/>
              <a:tabLst>
                <a:tab pos="457200" algn="l"/>
              </a:tabLst>
            </a:pPr>
            <a:r>
              <a:rPr lang="nb-NO" sz="1800" dirty="0">
                <a:solidFill>
                  <a:srgbClr val="2728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Vise engasjement, faglig nysgjerrighet og selvstendighet i eget arbeid og i samarbeid med andre.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924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Diverse frister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Kompetanseprofil og læringsutbytter:</a:t>
            </a:r>
            <a:br>
              <a:rPr lang="nb-NO" dirty="0"/>
            </a:br>
            <a:r>
              <a:rPr lang="nb-NO" dirty="0">
                <a:solidFill>
                  <a:srgbClr val="FF0000"/>
                </a:solidFill>
              </a:rPr>
              <a:t>Fredag 17. mars, innen 15.00</a:t>
            </a:r>
          </a:p>
          <a:p>
            <a:endParaRPr lang="nb-NO" dirty="0"/>
          </a:p>
          <a:p>
            <a:r>
              <a:rPr lang="nb-NO" dirty="0"/>
              <a:t>Arbeidskrav (journal </a:t>
            </a:r>
            <a:r>
              <a:rPr lang="nb-NO"/>
              <a:t>+ epikrise)</a:t>
            </a:r>
            <a:br>
              <a:rPr lang="nb-NO" dirty="0"/>
            </a:br>
            <a:r>
              <a:rPr lang="nb-NO" dirty="0">
                <a:solidFill>
                  <a:srgbClr val="FF0000"/>
                </a:solidFill>
              </a:rPr>
              <a:t>Fredag 5. mai, innen 23.59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Midtveisevaluering</a:t>
            </a:r>
            <a:br>
              <a:rPr lang="nb-NO" dirty="0"/>
            </a:br>
            <a:r>
              <a:rPr lang="nb-NO" sz="1800" dirty="0"/>
              <a:t>(sendes ikke inn)</a:t>
            </a:r>
          </a:p>
          <a:p>
            <a:endParaRPr lang="nb-NO" dirty="0"/>
          </a:p>
          <a:p>
            <a:r>
              <a:rPr lang="nb-NO" dirty="0"/>
              <a:t>Signeringsskjema og sluttevaluering</a:t>
            </a:r>
          </a:p>
          <a:p>
            <a:pPr marL="0" indent="0">
              <a:buNone/>
            </a:pPr>
            <a:r>
              <a:rPr lang="nb-NO" dirty="0"/>
              <a:t>    </a:t>
            </a:r>
            <a:r>
              <a:rPr lang="nb-NO" sz="1800" dirty="0"/>
              <a:t>(Sendes inn. NB! Mottaker; Turid Beitland)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80898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nb-NO" sz="1700" dirty="0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CDD04699-6F77-4E4E-AF74-44D48DF6F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nb-NO" b="1" dirty="0"/>
              <a:t>Samarbeid utdanning og praksissted </a:t>
            </a:r>
            <a:br>
              <a:rPr lang="nb-NO" b="1" dirty="0"/>
            </a:br>
            <a:r>
              <a:rPr lang="nb-NO" b="1" dirty="0"/>
              <a:t>- før, under og etter praksisperioden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endParaRPr lang="en-US" dirty="0"/>
          </a:p>
        </p:txBody>
      </p:sp>
      <p:pic>
        <p:nvPicPr>
          <p:cNvPr id="9218" name="Picture 2" descr="Forelsket kærestepar metalfigur med fotorammer - gaven.shop">
            <a:extLst>
              <a:ext uri="{FF2B5EF4-FFF2-40B4-BE49-F238E27FC236}">
                <a16:creationId xmlns:a16="http://schemas.microsoft.com/office/drawing/2014/main" id="{03129B65-D374-4474-9A73-76570C19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7391" y="651354"/>
            <a:ext cx="3960217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119921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968188"/>
            <a:ext cx="7407404" cy="449450"/>
          </a:xfrm>
        </p:spPr>
        <p:txBody>
          <a:bodyPr>
            <a:normAutofit fontScale="90000"/>
          </a:bodyPr>
          <a:lstStyle/>
          <a:p>
            <a:r>
              <a:rPr lang="nb-NO" dirty="0"/>
              <a:t>Kontakt med utdanninga</a:t>
            </a:r>
            <a:br>
              <a:rPr lang="nb-NO" dirty="0"/>
            </a:br>
            <a:br>
              <a:rPr lang="nb-NO" dirty="0"/>
            </a:br>
            <a:r>
              <a:rPr lang="nb-NO" sz="2200" dirty="0"/>
              <a:t>Kontaktlærer, student og praksisveileder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2097741"/>
            <a:ext cx="7407404" cy="4028422"/>
          </a:xfrm>
        </p:spPr>
        <p:txBody>
          <a:bodyPr>
            <a:normAutofit lnSpcReduction="10000"/>
          </a:bodyPr>
          <a:lstStyle/>
          <a:p>
            <a:endParaRPr lang="nb-NO" dirty="0"/>
          </a:p>
          <a:p>
            <a:r>
              <a:rPr lang="nb-NO" dirty="0"/>
              <a:t>Møte i 2. uka av praksisperioden</a:t>
            </a:r>
            <a:br>
              <a:rPr lang="nb-NO" dirty="0"/>
            </a:br>
            <a:r>
              <a:rPr lang="nb-NO" dirty="0"/>
              <a:t>- «Oppstartsamtale»</a:t>
            </a:r>
            <a:br>
              <a:rPr lang="nb-NO" dirty="0"/>
            </a:br>
            <a:r>
              <a:rPr lang="nb-NO" dirty="0"/>
              <a:t>- Kompetanseprofil og læringsutbytter</a:t>
            </a:r>
          </a:p>
          <a:p>
            <a:endParaRPr lang="nb-NO" dirty="0"/>
          </a:p>
          <a:p>
            <a:r>
              <a:rPr lang="nb-NO" dirty="0"/>
              <a:t>Møte </a:t>
            </a:r>
            <a:r>
              <a:rPr lang="nb-NO" dirty="0" err="1"/>
              <a:t>ifm</a:t>
            </a:r>
            <a:r>
              <a:rPr lang="nb-NO" dirty="0"/>
              <a:t> midtveisevalueringen</a:t>
            </a:r>
          </a:p>
          <a:p>
            <a:endParaRPr lang="nb-NO" dirty="0"/>
          </a:p>
          <a:p>
            <a:r>
              <a:rPr lang="nb-NO" dirty="0"/>
              <a:t>Etter behov fra praksisveileder eller kontaktlærer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Praksisbesøk ??</a:t>
            </a:r>
          </a:p>
        </p:txBody>
      </p:sp>
    </p:spTree>
    <p:extLst>
      <p:ext uri="{BB962C8B-B14F-4D97-AF65-F5344CB8AC3E}">
        <p14:creationId xmlns:p14="http://schemas.microsoft.com/office/powerpoint/2010/main" val="38128363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Fraværsregel: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10%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Mulighet for å bruke studiedager til å «ta igjen» fravær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Viktig med dialog med utdanninga (kontaktlærer) hvis fare for mye fravær</a:t>
            </a:r>
          </a:p>
          <a:p>
            <a:endParaRPr lang="nb-NO" dirty="0"/>
          </a:p>
          <a:p>
            <a:pPr marL="0" indent="0">
              <a:buNone/>
            </a:pPr>
            <a:endParaRPr lang="nb-N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863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SPØRSMÅL ?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3546331"/>
            <a:ext cx="8229600" cy="20803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endParaRPr lang="nb-NO" sz="4800" dirty="0"/>
          </a:p>
          <a:p>
            <a:pPr marL="0" indent="0" algn="ctr">
              <a:buNone/>
            </a:pPr>
            <a:endParaRPr lang="nb-NO" sz="4800" dirty="0"/>
          </a:p>
        </p:txBody>
      </p:sp>
      <p:pic>
        <p:nvPicPr>
          <p:cNvPr id="3076" name="Picture 4" descr="Spørsmål Spørsmålstegn Svar - Gratis bilde på Pixabay">
            <a:extLst>
              <a:ext uri="{FF2B5EF4-FFF2-40B4-BE49-F238E27FC236}">
                <a16:creationId xmlns:a16="http://schemas.microsoft.com/office/drawing/2014/main" id="{AE3FA92A-55A1-4EE6-B974-C44F0866A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314700"/>
            <a:ext cx="4094018" cy="26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301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96" y="2114550"/>
            <a:ext cx="7407404" cy="2106861"/>
          </a:xfrm>
        </p:spPr>
        <p:txBody>
          <a:bodyPr>
            <a:normAutofit fontScale="90000"/>
          </a:bodyPr>
          <a:lstStyle/>
          <a:p>
            <a:r>
              <a:rPr lang="nb-N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Lykke til med veiledninga!</a:t>
            </a:r>
            <a:br>
              <a:rPr lang="nb-N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br>
              <a:rPr lang="nb-N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br>
              <a:rPr lang="nb-N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nb-N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2" name="Picture 4" descr="Smilefjes Glede Omfavne Smiler - Gratis bilde på Pixabay">
            <a:extLst>
              <a:ext uri="{FF2B5EF4-FFF2-40B4-BE49-F238E27FC236}">
                <a16:creationId xmlns:a16="http://schemas.microsoft.com/office/drawing/2014/main" id="{9489C952-E0AE-4F7D-B2B2-8676D2CDC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61" y="3429000"/>
            <a:ext cx="2457450" cy="22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2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1AF789-DCD5-4784-364B-84AED9D4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5FF568-D7D7-96FB-FB10-BEB460997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2800" b="1" dirty="0">
              <a:latin typeface="+mj-lt"/>
            </a:endParaRPr>
          </a:p>
          <a:p>
            <a:pPr marL="0" indent="0">
              <a:buNone/>
            </a:pPr>
            <a:endParaRPr lang="nb-NO" b="1" dirty="0">
              <a:latin typeface="+mj-lt"/>
            </a:endParaRPr>
          </a:p>
          <a:p>
            <a:pPr marL="0" indent="0">
              <a:buNone/>
            </a:pPr>
            <a:r>
              <a:rPr lang="nb-NO" sz="2800" b="1" dirty="0">
                <a:latin typeface="+mj-lt"/>
              </a:rPr>
              <a:t>HVA KAN FORVENTES AV STUDENTENE I PRAKSIS 6.SEMESTER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3074" name="Picture 2" descr="Forventning vs virkelighed – Venterpaavin">
            <a:extLst>
              <a:ext uri="{FF2B5EF4-FFF2-40B4-BE49-F238E27FC236}">
                <a16:creationId xmlns:a16="http://schemas.microsoft.com/office/drawing/2014/main" id="{B358C574-FBCE-77E7-EDFA-9D4732C83A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791" y="2211354"/>
            <a:ext cx="3365439" cy="332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5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b="1" dirty="0"/>
              <a:t>Forventning til 6. semesterstudent</a:t>
            </a:r>
            <a:br>
              <a:rPr lang="nb-NO" b="1" dirty="0"/>
            </a:b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nb-NO" dirty="0"/>
          </a:p>
          <a:p>
            <a:pPr lvl="0"/>
            <a:r>
              <a:rPr lang="nb-NO" dirty="0"/>
              <a:t>ta initiativ</a:t>
            </a:r>
          </a:p>
          <a:p>
            <a:pPr lvl="0"/>
            <a:r>
              <a:rPr lang="nb-NO" dirty="0"/>
              <a:t>reflektere over og utvikle rollen(e) som fysioterapeut</a:t>
            </a:r>
          </a:p>
          <a:p>
            <a:pPr lvl="0"/>
            <a:r>
              <a:rPr lang="nb-NO" dirty="0"/>
              <a:t>vurdere egen fagutøvelse</a:t>
            </a:r>
          </a:p>
          <a:p>
            <a:pPr lvl="0"/>
            <a:r>
              <a:rPr lang="nb-NO" dirty="0"/>
              <a:t>skape gode relasjoner (pasient/bruker, arbeidskollegaer) </a:t>
            </a:r>
            <a:endParaRPr lang="nb-NO" sz="1500" dirty="0"/>
          </a:p>
          <a:p>
            <a:pPr lvl="0"/>
            <a:r>
              <a:rPr lang="nb-NO" dirty="0"/>
              <a:t>fremme aktivitet og deltagelse </a:t>
            </a:r>
          </a:p>
          <a:p>
            <a:r>
              <a:rPr lang="nb-NO" dirty="0"/>
              <a:t>jobbe tverrfaglig/tverrprofesjonelt</a:t>
            </a:r>
          </a:p>
          <a:p>
            <a:pPr marL="0" lvl="0" indent="0">
              <a:buNone/>
            </a:pPr>
            <a:endParaRPr lang="nb-NO" sz="1500" dirty="0"/>
          </a:p>
        </p:txBody>
      </p:sp>
    </p:spTree>
    <p:extLst>
      <p:ext uri="{BB962C8B-B14F-4D97-AF65-F5344CB8AC3E}">
        <p14:creationId xmlns:p14="http://schemas.microsoft.com/office/powerpoint/2010/main" val="189958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0A05209D-E6CD-4C98-83F9-D6B3AA4D9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15CC4DBD-9B43-4008-BEAF-687A08A04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FDADDC-4527-4AA8-A244-F9C1C6B89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sz="3600" b="1" dirty="0"/>
              <a:t>Studentenes forberedelse til praksis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595B2123-288B-4E60-9C86-3348E39FC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6146" name="Picture 2" descr="Metalfigur - Bygningskonstruktør - Byggeleder - Svendegaver - Design Og  Handelshuset">
            <a:extLst>
              <a:ext uri="{FF2B5EF4-FFF2-40B4-BE49-F238E27FC236}">
                <a16:creationId xmlns:a16="http://schemas.microsoft.com/office/drawing/2014/main" id="{75AE2345-2E30-4177-907E-14AE7A20C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6566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7E8A0ED6-3E07-52C8-E17B-D6A0EC92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74638"/>
            <a:ext cx="7407404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965927-1001-8E94-3F75-4D63478AA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4711" y="833284"/>
            <a:ext cx="3667845" cy="29423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Kompetanseprofil og læringsutbytter</a:t>
            </a:r>
          </a:p>
        </p:txBody>
      </p:sp>
      <p:pic>
        <p:nvPicPr>
          <p:cNvPr id="2052" name="Picture 4" descr="Fysioterapi – forskning og praksis i kunnskapsflyt? Sluttevaluering av  FYSIOPRIM-satsingen (2010–2020)">
            <a:extLst>
              <a:ext uri="{FF2B5EF4-FFF2-40B4-BE49-F238E27FC236}">
                <a16:creationId xmlns:a16="http://schemas.microsoft.com/office/drawing/2014/main" id="{BBD06B0E-5582-6BEB-2CFD-13BAC1E7B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4769">
            <a:off x="4290564" y="2896180"/>
            <a:ext cx="4213153" cy="304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7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.pptx" id="{EB4B3C52-F647-457F-B5ED-7FE6CF837A10}" vid="{EB22BC05-D85A-4786-AFB7-98A5FCEA16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</Template>
  <TotalTime>0</TotalTime>
  <Words>2364</Words>
  <Application>Microsoft Office PowerPoint</Application>
  <PresentationFormat>Skjermfremvisning (4:3)</PresentationFormat>
  <Paragraphs>407</Paragraphs>
  <Slides>55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55</vt:i4>
      </vt:variant>
    </vt:vector>
  </HeadingPairs>
  <TitlesOfParts>
    <vt:vector size="63" baseType="lpstr">
      <vt:lpstr>Arial</vt:lpstr>
      <vt:lpstr>Calibri</vt:lpstr>
      <vt:lpstr>Candara</vt:lpstr>
      <vt:lpstr>Times New Roman</vt:lpstr>
      <vt:lpstr>Verdana</vt:lpstr>
      <vt:lpstr>Wingdings</vt:lpstr>
      <vt:lpstr>Wingdings 3</vt:lpstr>
      <vt:lpstr>Office-tema</vt:lpstr>
      <vt:lpstr>Forberedelse til mottak av student(er) i 6.semesters praksis vår 2022</vt:lpstr>
      <vt:lpstr>DISPOSISJON</vt:lpstr>
      <vt:lpstr>PowerPoint-presentasjon</vt:lpstr>
      <vt:lpstr>Faglig innhold 3. studieår (fra studieplan)</vt:lpstr>
      <vt:lpstr>PowerPoint-presentasjon</vt:lpstr>
      <vt:lpstr>PowerPoint-presentasjon</vt:lpstr>
      <vt:lpstr> Forventning til 6. semesterstudent </vt:lpstr>
      <vt:lpstr>PowerPoint-presentasjon</vt:lpstr>
      <vt:lpstr>PowerPoint-presentasjon</vt:lpstr>
      <vt:lpstr>Fra generelle til individuelle læringsutbytter</vt:lpstr>
      <vt:lpstr>       Hvorfor skrive læringsutbytter?</vt:lpstr>
      <vt:lpstr>Arbeid med kompetanseprofiler og  individuelle læringsutbytter</vt:lpstr>
      <vt:lpstr>Kompetanseprofil - hva har studenten med meg i «ryggsekken»?</vt:lpstr>
      <vt:lpstr>Kompetanseprofil - hva har studenten med seg i «ryggsekken»?</vt:lpstr>
      <vt:lpstr>Kompetanseprofil og læringsutbytte</vt:lpstr>
      <vt:lpstr>Personlig kompetanse</vt:lpstr>
      <vt:lpstr>Praksisveileders oppgaver i forhold til utarbeidelse av individuelle mål</vt:lpstr>
      <vt:lpstr>PowerPoint-presentasjon</vt:lpstr>
      <vt:lpstr>PowerPoint-presentasjon</vt:lpstr>
      <vt:lpstr>Praksisstudiene som læringsarena </vt:lpstr>
      <vt:lpstr>LÆRING I PRAKSIS Ulike «læringsstiler»</vt:lpstr>
      <vt:lpstr>En definisjon av veiledning</vt:lpstr>
      <vt:lpstr>Veiledning – både en bestemt arbeidsmåte og et paraplybegrep</vt:lpstr>
      <vt:lpstr>En god veileder…</vt:lpstr>
      <vt:lpstr>Viktige faktorer for god veiledning - studentenes utsagn etter diskusjoner i klassen </vt:lpstr>
      <vt:lpstr>Mestring vs. Utfordring (Csikszentmihalyi, 2002)</vt:lpstr>
      <vt:lpstr>Veiledningens faser</vt:lpstr>
      <vt:lpstr>Veiledningens sløyfer  - hvordan veiledning kan foregå</vt:lpstr>
      <vt:lpstr>Veiledningens sløyfer - hvordan veiledning kan foregå</vt:lpstr>
      <vt:lpstr>Praksisdagboka / Logg</vt:lpstr>
      <vt:lpstr>PowerPoint-presentasjon</vt:lpstr>
      <vt:lpstr>  Refleksjon:  </vt:lpstr>
      <vt:lpstr>Hva slags situasjoner</vt:lpstr>
      <vt:lpstr>PowerPoint-presentasjon</vt:lpstr>
      <vt:lpstr>VEILEDNINGSKONTRAKT ? </vt:lpstr>
      <vt:lpstr>TAUSHETSPLIKT </vt:lpstr>
      <vt:lpstr>PowerPoint-presentasjon</vt:lpstr>
      <vt:lpstr>Vurdering av læring og utvikling</vt:lpstr>
      <vt:lpstr>Punkter til veiledning, vurdering og tilbakemeldinger til studentene i 6. semesters praksis</vt:lpstr>
      <vt:lpstr>Aktuelle skjemaer/hjelpemidler</vt:lpstr>
      <vt:lpstr>PowerPoint-presentasjon</vt:lpstr>
      <vt:lpstr>Skikkethetsvurdering</vt:lpstr>
      <vt:lpstr>Hvorfor skikkethetsvurdering?</vt:lpstr>
      <vt:lpstr>Betydningen av veiledning i  skikkethetsvurderingen</vt:lpstr>
      <vt:lpstr>Kriterier for skikkethet (Naustdal, A-G., Gabrielsen, E, 2015) </vt:lpstr>
      <vt:lpstr>§ 4. Vurderingskriterier for logoped-, helse- og sosialfagutdanningene og tolkeutdanning i tegnspråk</vt:lpstr>
      <vt:lpstr>PowerPoint-presentasjon</vt:lpstr>
      <vt:lpstr>PowerPoint-presentasjon</vt:lpstr>
      <vt:lpstr>Arbeidskrav i 6. semester </vt:lpstr>
      <vt:lpstr>Diverse frister</vt:lpstr>
      <vt:lpstr>PowerPoint-presentasjon</vt:lpstr>
      <vt:lpstr>Kontakt med utdanninga  Kontaktlærer, student og praksisveileder</vt:lpstr>
      <vt:lpstr> Fraværsregel: </vt:lpstr>
      <vt:lpstr>       SPØRSMÅL ? </vt:lpstr>
      <vt:lpstr>Lykke til med veiledninga!   </vt:lpstr>
    </vt:vector>
  </TitlesOfParts>
  <Company>Høgskolen i Sør-Trøndelag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Forberedelse til praksis i 6.semester</dc:title>
  <dc:creator>Randi Granbo</dc:creator>
  <cp:lastModifiedBy>Per Johnny Garli</cp:lastModifiedBy>
  <cp:revision>37</cp:revision>
  <dcterms:created xsi:type="dcterms:W3CDTF">2015-12-17T11:37:20Z</dcterms:created>
  <dcterms:modified xsi:type="dcterms:W3CDTF">2023-03-08T13:22:56Z</dcterms:modified>
</cp:coreProperties>
</file>