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12" r:id="rId3"/>
    <p:sldId id="382" r:id="rId4"/>
    <p:sldId id="285" r:id="rId5"/>
    <p:sldId id="268" r:id="rId6"/>
    <p:sldId id="317" r:id="rId7"/>
    <p:sldId id="276" r:id="rId8"/>
    <p:sldId id="287" r:id="rId9"/>
    <p:sldId id="288" r:id="rId10"/>
    <p:sldId id="277" r:id="rId11"/>
    <p:sldId id="318" r:id="rId12"/>
    <p:sldId id="270" r:id="rId13"/>
    <p:sldId id="319" r:id="rId14"/>
    <p:sldId id="353" r:id="rId15"/>
    <p:sldId id="340" r:id="rId16"/>
    <p:sldId id="284" r:id="rId17"/>
    <p:sldId id="289" r:id="rId18"/>
    <p:sldId id="313" r:id="rId19"/>
    <p:sldId id="326" r:id="rId20"/>
    <p:sldId id="330" r:id="rId21"/>
    <p:sldId id="332" r:id="rId22"/>
    <p:sldId id="290" r:id="rId23"/>
    <p:sldId id="291" r:id="rId24"/>
    <p:sldId id="366" r:id="rId25"/>
    <p:sldId id="362" r:id="rId26"/>
    <p:sldId id="355" r:id="rId27"/>
    <p:sldId id="305" r:id="rId28"/>
    <p:sldId id="329" r:id="rId29"/>
    <p:sldId id="333" r:id="rId30"/>
    <p:sldId id="374" r:id="rId31"/>
    <p:sldId id="272" r:id="rId32"/>
    <p:sldId id="371" r:id="rId33"/>
    <p:sldId id="377" r:id="rId34"/>
    <p:sldId id="378" r:id="rId35"/>
    <p:sldId id="375" r:id="rId36"/>
    <p:sldId id="381" r:id="rId37"/>
    <p:sldId id="266" r:id="rId38"/>
    <p:sldId id="273" r:id="rId39"/>
    <p:sldId id="347" r:id="rId40"/>
    <p:sldId id="383" r:id="rId41"/>
    <p:sldId id="280" r:id="rId42"/>
    <p:sldId id="282" r:id="rId43"/>
    <p:sldId id="281" r:id="rId44"/>
    <p:sldId id="380" r:id="rId45"/>
    <p:sldId id="346" r:id="rId4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84" d="100"/>
          <a:sy n="184" d="100"/>
        </p:scale>
        <p:origin x="487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960DA-BC6C-465F-86EB-FD046A8DFC8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16B7-19CB-42A0-BE3F-D6F505D7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Dysthe</a:t>
            </a:r>
            <a:r>
              <a:rPr lang="nb-NO" dirty="0"/>
              <a:t> sin bok «Ulike perspektiv på læring og læringsforskning»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Foretrukket læringsstil er ofte situasjonsbetinget og kan endre seg i løpet av praksisperioden.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Noe å formidle til praksisveileder – hvordan skape et klima mellom</a:t>
            </a:r>
            <a:r>
              <a:rPr lang="nb-NO" baseline="0" dirty="0"/>
              <a:t> deg og din </a:t>
            </a:r>
            <a:r>
              <a:rPr lang="nb-NO" baseline="0" dirty="0" err="1"/>
              <a:t>studen</a:t>
            </a:r>
            <a:r>
              <a:rPr lang="nb-NO" baseline="0" dirty="0"/>
              <a:t> som støtter opp under din læring og utvikling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B711-1B1C-49BD-8D8C-6BD1874B800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04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DB711-1B1C-49BD-8D8C-6BD1874B800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9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C4E1CBA-3970-4543-8655-A9D5080B11EE}" type="slidenum">
              <a:rPr lang="nb-NO" altLang="nb-NO" b="0" smtClean="0">
                <a:latin typeface="Times New Roman" panose="02020603050405020304" pitchFamily="18" charset="0"/>
              </a:rPr>
              <a:pPr/>
              <a:t>19</a:t>
            </a:fld>
            <a:endParaRPr lang="nb-NO" altLang="nb-NO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547D6B-60E9-45EA-BA5D-9D175193776A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4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</a:rPr>
              <a:t>Å være i stand til å bli veiledet. At man ser resultat av veiledninga i neste praksisutøvelse – at det er vilje og evne til endring. </a:t>
            </a:r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4B2391-B9CA-4E94-AFF7-DA59B09DC33F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2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Donald </a:t>
            </a:r>
            <a:r>
              <a:rPr lang="nb-NO" dirty="0" err="1"/>
              <a:t>Schøn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DB711-1B1C-49BD-8D8C-6BD1874B800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16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Først lages en beskrivelse av situasjonen, slik studenten opplevde det. Deretter er poenget av studenten prøver å skille hva hun/han tenkte – følte og kjente i egen kropp. Dette kan hjelpe studenten til å bearbeide det som skjedde. Videre er det viktig at studenten for egen læring tenker igjennom hva hun/han har lært av denne situasjonen.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B711-1B1C-49BD-8D8C-6BD1874B800E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2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A52289-0676-48E0-8630-F1FEAD6EAC86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4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9BCA1-A5AE-432A-88B7-0C358A1B9255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Praksis+ved+fysioterapiutdanningen+%E2%80%93+IN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nu.no/studier/17-18/studieplanmh#programmeCode=HSGFTB&amp;year=201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Skikkethetsvurderi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rundskriv-f-14-06/id109640/" TargetMode="External"/><Relationship Id="rId2" Type="http://schemas.openxmlformats.org/officeDocument/2006/relationships/hyperlink" Target="https://lovdata.no/dokument/SF/forskrift/2006-06-30-85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6403689" y="5095401"/>
            <a:ext cx="2081130" cy="121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467067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nb-NO" dirty="0"/>
              <a:t>Forberedelse til mottak av student(er) i 6.semesters praksis vår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4389001"/>
            <a:ext cx="2576803" cy="1752600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sz="2200" dirty="0"/>
              <a:t>Kull FT 19</a:t>
            </a:r>
          </a:p>
          <a:p>
            <a:endParaRPr lang="nb-NO" sz="2200" dirty="0"/>
          </a:p>
          <a:p>
            <a:r>
              <a:rPr lang="nb-NO" sz="2200" dirty="0"/>
              <a:t>15 12 2021</a:t>
            </a:r>
          </a:p>
          <a:p>
            <a:r>
              <a:rPr lang="nb-NO" sz="2200" dirty="0"/>
              <a:t>Per Johnny Garli </a:t>
            </a:r>
          </a:p>
          <a:p>
            <a:endParaRPr lang="nb-NO" sz="2200" dirty="0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4" y="406658"/>
            <a:ext cx="2628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ysio fysioterapi og rehabilitering behandling Stick Arkivvektor  (royaltyfri) 291062033">
            <a:extLst>
              <a:ext uri="{FF2B5EF4-FFF2-40B4-BE49-F238E27FC236}">
                <a16:creationId xmlns:a16="http://schemas.microsoft.com/office/drawing/2014/main" id="{EAD82B67-818B-47F6-AA50-F87094E4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39" y="4012275"/>
            <a:ext cx="2154868" cy="22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Praksisveileders oppgaver i forhold til utarbeidelse av individuelle 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nb-NO" dirty="0"/>
              <a:t>Informere om læringsmuligheter på den aktuelle praksisplass</a:t>
            </a:r>
          </a:p>
          <a:p>
            <a:endParaRPr lang="nb-NO" dirty="0"/>
          </a:p>
          <a:p>
            <a:r>
              <a:rPr lang="nb-NO" dirty="0"/>
              <a:t>Etterspørre kompetanse og tidligere erfaringer</a:t>
            </a:r>
          </a:p>
          <a:p>
            <a:endParaRPr lang="nb-NO" dirty="0"/>
          </a:p>
          <a:p>
            <a:r>
              <a:rPr lang="nb-NO" dirty="0"/>
              <a:t>Etterspørre tilbakemeldinger fra forrige praksisperiode</a:t>
            </a:r>
          </a:p>
          <a:p>
            <a:endParaRPr lang="nb-NO" dirty="0"/>
          </a:p>
          <a:p>
            <a:r>
              <a:rPr lang="nb-NO" dirty="0"/>
              <a:t>Bidra til at studentene utarbeider mest mulig konkrete og evaluerbare læringsmål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CDE964-0F81-4AD0-9626-B0205EF1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Målsettinger del 2: hvorfor SMARTE målsettinger kan være ganske teite |  UltraMari">
            <a:extLst>
              <a:ext uri="{FF2B5EF4-FFF2-40B4-BE49-F238E27FC236}">
                <a16:creationId xmlns:a16="http://schemas.microsoft.com/office/drawing/2014/main" id="{F092DBCE-26C2-4E08-B5FF-FE2ABE32C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1" y="518062"/>
            <a:ext cx="7241458" cy="54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4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Tverrfaglig samarbeid</a:t>
            </a:r>
            <a:br>
              <a:rPr lang="nb-NO" dirty="0"/>
            </a:br>
            <a:r>
              <a:rPr lang="nb-NO" dirty="0"/>
              <a:t> - </a:t>
            </a:r>
            <a:r>
              <a:rPr lang="nb-NO" sz="2700" dirty="0">
                <a:solidFill>
                  <a:srgbClr val="FF0000"/>
                </a:solidFill>
                <a:latin typeface="+mn-lt"/>
              </a:rPr>
              <a:t>delta i og reflektere over egen rolle i tverrfaglig samarbeid</a:t>
            </a:r>
            <a:endParaRPr lang="nb-NO" sz="2700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Hvilke arenaer for tverrfaglig samarbeid har du/dere i din avdeling/klinikk?</a:t>
            </a:r>
          </a:p>
          <a:p>
            <a:endParaRPr lang="nb-NO" dirty="0"/>
          </a:p>
          <a:p>
            <a:pPr lvl="1"/>
            <a:r>
              <a:rPr lang="nb-NO" dirty="0"/>
              <a:t>Studentene har gjennomført </a:t>
            </a:r>
            <a:r>
              <a:rPr lang="nb-NO" dirty="0" err="1"/>
              <a:t>TverrSam</a:t>
            </a:r>
            <a:endParaRPr lang="nb-NO" dirty="0"/>
          </a:p>
          <a:p>
            <a:pPr lvl="2"/>
            <a:r>
              <a:rPr lang="nb-NO" dirty="0"/>
              <a:t>Studentenes erfaringer</a:t>
            </a:r>
          </a:p>
          <a:p>
            <a:pPr lvl="1"/>
            <a:r>
              <a:rPr lang="nb-NO" dirty="0"/>
              <a:t>Hvordan legge til rette for at studentene skal få erfaring fra tverrfaglig samarbeid gjennom praksisperioden / diskuter tidligere erfaringer fra dette….</a:t>
            </a:r>
          </a:p>
          <a:p>
            <a:pPr lvl="1"/>
            <a:r>
              <a:rPr lang="nb-NO" dirty="0"/>
              <a:t>Hva kjennetegner situasjoner hos dere hvor du mener at det tverrfaglige samarbeidet fungerer godt </a:t>
            </a:r>
          </a:p>
          <a:p>
            <a:pPr lvl="1"/>
            <a:r>
              <a:rPr lang="nb-NO" dirty="0"/>
              <a:t>Suksessfaktorer?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840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A38C2C8-2809-4327-BF7D-DFD6E342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AADE41D-BE70-4BDF-8AA9-E5B481F5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DF7010-C42A-43C4-9382-91AE3A1EC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1" dirty="0"/>
              <a:t>Veiledning av studenter i praksis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CD82B986-5AA1-44DF-BE9B-801357737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Pædagog eller dagplejemor metalfigur med børn - gaven.shop">
            <a:extLst>
              <a:ext uri="{FF2B5EF4-FFF2-40B4-BE49-F238E27FC236}">
                <a16:creationId xmlns:a16="http://schemas.microsoft.com/office/drawing/2014/main" id="{AEECF5AB-ED93-4242-A5C1-348CFAE1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24" y="840658"/>
            <a:ext cx="3457377" cy="448222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27" y="274638"/>
            <a:ext cx="7664237" cy="1689356"/>
          </a:xfrm>
        </p:spPr>
        <p:txBody>
          <a:bodyPr>
            <a:normAutofit/>
          </a:bodyPr>
          <a:lstStyle/>
          <a:p>
            <a:r>
              <a:rPr lang="en-US" sz="4000" dirty="0"/>
              <a:t>LÆRING I PRAKSIS</a:t>
            </a:r>
            <a:br>
              <a:rPr lang="en-US" sz="4000" dirty="0"/>
            </a:br>
            <a:r>
              <a:rPr lang="nb-NO" sz="4000" dirty="0">
                <a:latin typeface="+mj-lt"/>
              </a:rPr>
              <a:t>Ulike «læringsstiler»</a:t>
            </a:r>
            <a:endParaRPr lang="nb-NO" sz="3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2563762"/>
            <a:ext cx="7407404" cy="3365090"/>
          </a:xfrm>
        </p:spPr>
        <p:txBody>
          <a:bodyPr>
            <a:normAutofit/>
          </a:bodyPr>
          <a:lstStyle/>
          <a:p>
            <a:r>
              <a:rPr lang="nb-NO" dirty="0"/>
              <a:t>Jeg lærer ved å LESE først og så GJØRE</a:t>
            </a:r>
          </a:p>
          <a:p>
            <a:r>
              <a:rPr lang="nb-NO" dirty="0"/>
              <a:t>Jeg lærer best ved å OBSERVERE og så GJØRE</a:t>
            </a:r>
          </a:p>
          <a:p>
            <a:r>
              <a:rPr lang="nb-NO" dirty="0"/>
              <a:t>Jeg lærer best ved å SAMTALE og så GJØRE</a:t>
            </a:r>
          </a:p>
          <a:p>
            <a:r>
              <a:rPr lang="nb-NO" dirty="0"/>
              <a:t>Jeg lærer best ved å TØRRTRENE først</a:t>
            </a:r>
          </a:p>
          <a:p>
            <a:r>
              <a:rPr lang="nb-NO" dirty="0"/>
              <a:t>Jeg lærer best ved å PRØVE og FEILE</a:t>
            </a:r>
          </a:p>
          <a:p>
            <a:endParaRPr lang="nb-NO" dirty="0"/>
          </a:p>
          <a:p>
            <a:pPr lvl="4"/>
            <a:r>
              <a:rPr lang="nb-NO" sz="2200" dirty="0" err="1">
                <a:latin typeface="+mn-lt"/>
              </a:rPr>
              <a:t>Dysthe</a:t>
            </a:r>
            <a:r>
              <a:rPr lang="nb-NO" sz="2200" dirty="0">
                <a:latin typeface="+mn-lt"/>
              </a:rPr>
              <a:t>, O (1996</a:t>
            </a:r>
            <a:r>
              <a:rPr lang="nb-NO" sz="2200" i="1" dirty="0">
                <a:latin typeface="+mn-lt"/>
              </a:rPr>
              <a:t>)</a:t>
            </a:r>
            <a:endParaRPr lang="nb-NO" sz="2200" dirty="0">
              <a:latin typeface="+mn-lt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5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81" y="274638"/>
            <a:ext cx="7885471" cy="1396846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+mj-lt"/>
              </a:rPr>
              <a:t>Viktige faktorer for god veiledning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- </a:t>
            </a:r>
            <a:r>
              <a:rPr lang="nb-NO" sz="2800" dirty="0">
                <a:latin typeface="+mj-lt"/>
              </a:rPr>
              <a:t>studentenes utsagn etter diskusjoner i klassen</a:t>
            </a:r>
            <a:br>
              <a:rPr lang="nb-NO" sz="2800" dirty="0">
                <a:latin typeface="+mj-lt"/>
              </a:rPr>
            </a:br>
            <a:endParaRPr lang="nb-NO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381" y="2379464"/>
            <a:ext cx="7407404" cy="2561131"/>
          </a:xfrm>
        </p:spPr>
        <p:txBody>
          <a:bodyPr>
            <a:normAutofit/>
          </a:bodyPr>
          <a:lstStyle/>
          <a:p>
            <a:r>
              <a:rPr lang="nb-NO" sz="1600" dirty="0"/>
              <a:t>Tørre å utfordre – innenfor trygge rammer</a:t>
            </a:r>
          </a:p>
          <a:p>
            <a:r>
              <a:rPr lang="nb-NO" sz="1600" dirty="0"/>
              <a:t>Konkrete tilbakemeldinger (hva studenten bør arbeide videre med)</a:t>
            </a:r>
          </a:p>
          <a:p>
            <a:r>
              <a:rPr lang="nb-NO" sz="1600" dirty="0"/>
              <a:t>God tid til første samtale</a:t>
            </a:r>
          </a:p>
          <a:p>
            <a:r>
              <a:rPr lang="nb-NO" sz="1600" dirty="0"/>
              <a:t>Å bli sett som en person og oppleve å være velkommen</a:t>
            </a:r>
          </a:p>
          <a:p>
            <a:r>
              <a:rPr lang="nb-NO" sz="1600" dirty="0"/>
              <a:t>God dialog</a:t>
            </a:r>
          </a:p>
          <a:p>
            <a:r>
              <a:rPr lang="nb-NO" sz="1600" dirty="0"/>
              <a:t>Inkludering i arbeidsfellesskapet</a:t>
            </a:r>
          </a:p>
          <a:p>
            <a:r>
              <a:rPr lang="nb-NO" sz="1600" dirty="0"/>
              <a:t>Trygt miljø for å stille spørsmål</a:t>
            </a:r>
          </a:p>
          <a:p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76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nb-NO" dirty="0"/>
              <a:t>Hvordan veilede studentene i forhold til læringsutbyttene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33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r>
              <a:rPr lang="nb-NO" dirty="0"/>
              <a:t>Kritisk og analytisk vurdering av egen fagutøvelse</a:t>
            </a:r>
          </a:p>
          <a:p>
            <a:endParaRPr lang="nb-NO" dirty="0"/>
          </a:p>
          <a:p>
            <a:r>
              <a:rPr lang="nb-NO" dirty="0"/>
              <a:t>Faglig forsvarlighet i tråd med yrkesetiske retningslinjer i samhandlingssituasjoner på ulike arenaer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7E2047-77A2-4613-B202-42A1F2B2C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3794396"/>
            <a:ext cx="4177026" cy="269371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C21E-7025-4EAC-B9A8-85E319724971}"/>
              </a:ext>
            </a:extLst>
          </p:cNvPr>
          <p:cNvSpPr/>
          <p:nvPr/>
        </p:nvSpPr>
        <p:spPr>
          <a:xfrm>
            <a:off x="5710214" y="4320659"/>
            <a:ext cx="24812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2000" b="1" dirty="0"/>
              <a:t>Veiledningens faser </a:t>
            </a:r>
          </a:p>
          <a:p>
            <a:r>
              <a:rPr lang="nb-NO" altLang="nb-NO" dirty="0"/>
              <a:t>(Tveiten, 2013, s. 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DDC9-C60A-436C-97F6-E831EF9A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Veiledningsteorier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og</a:t>
            </a:r>
            <a:r>
              <a:rPr lang="en-US" dirty="0">
                <a:latin typeface="+mj-lt"/>
              </a:rPr>
              <a:t> - </a:t>
            </a:r>
            <a:r>
              <a:rPr lang="en-US" dirty="0" err="1">
                <a:latin typeface="+mj-lt"/>
              </a:rPr>
              <a:t>strategier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D58E0-F55C-4CBD-9208-7CF12767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dirty="0">
                <a:latin typeface="+mn-lt"/>
              </a:rPr>
              <a:t>Mesterlære (Nielsen og Kvale, 1999)</a:t>
            </a:r>
          </a:p>
          <a:p>
            <a:pPr fontAlgn="base"/>
            <a:endParaRPr lang="nb-NO" dirty="0">
              <a:latin typeface="+mn-lt"/>
            </a:endParaRPr>
          </a:p>
          <a:p>
            <a:pPr fontAlgn="base"/>
            <a:r>
              <a:rPr lang="nb-NO" dirty="0">
                <a:latin typeface="+mn-lt"/>
              </a:rPr>
              <a:t>Handlings- og refleksjonsmodellen (Lauvås og Handal, 2014)</a:t>
            </a:r>
          </a:p>
          <a:p>
            <a:pPr fontAlgn="base"/>
            <a:endParaRPr lang="nb-NO" dirty="0">
              <a:latin typeface="+mn-lt"/>
            </a:endParaRPr>
          </a:p>
          <a:p>
            <a:pPr fontAlgn="base"/>
            <a:r>
              <a:rPr lang="nb-NO" dirty="0">
                <a:latin typeface="+mn-lt"/>
              </a:rPr>
              <a:t>Logg/metalogg (Tveiten, 2013)</a:t>
            </a:r>
          </a:p>
          <a:p>
            <a:pPr fontAlgn="base"/>
            <a:endParaRPr lang="nb-NO" dirty="0">
              <a:latin typeface="+mn-lt"/>
            </a:endParaRPr>
          </a:p>
          <a:p>
            <a:pPr fontAlgn="base"/>
            <a:r>
              <a:rPr lang="nb-NO" dirty="0">
                <a:latin typeface="+mn-lt"/>
              </a:rPr>
              <a:t>Pedagogisk sol (Tveiten, 2013)</a:t>
            </a:r>
          </a:p>
          <a:p>
            <a:pPr fontAlgn="base"/>
            <a:endParaRPr lang="nb-NO" dirty="0">
              <a:latin typeface="+mn-lt"/>
            </a:endParaRPr>
          </a:p>
          <a:p>
            <a:pPr fontAlgn="base"/>
            <a:r>
              <a:rPr lang="nb-NO" dirty="0">
                <a:latin typeface="+mn-lt"/>
              </a:rPr>
              <a:t>Ufullstendige setninger (Tveiten,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5D71-2709-4941-ACC2-DE53897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757362"/>
          </a:xfrm>
        </p:spPr>
        <p:txBody>
          <a:bodyPr>
            <a:normAutofit fontScale="90000"/>
          </a:bodyPr>
          <a:lstStyle/>
          <a:p>
            <a:r>
              <a:rPr lang="nb-NO" dirty="0"/>
              <a:t>Veiledning og Veiledningsstrategier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</a:t>
            </a:r>
            <a:r>
              <a:rPr lang="nb-NO" sz="2400" dirty="0"/>
              <a:t>e-læringskurs om praksisveiledning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E6-D898-4AA3-82FD-581689CF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7" y="3561070"/>
            <a:ext cx="7407404" cy="2775671"/>
          </a:xfrm>
        </p:spPr>
        <p:txBody>
          <a:bodyPr/>
          <a:lstStyle/>
          <a:p>
            <a:r>
              <a:rPr lang="nb-NO" dirty="0"/>
              <a:t>Mesterlære</a:t>
            </a:r>
          </a:p>
          <a:p>
            <a:endParaRPr lang="nb-NO" dirty="0"/>
          </a:p>
          <a:p>
            <a:r>
              <a:rPr lang="nb-NO" dirty="0"/>
              <a:t>Handlings- og refleksjonsmodellen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Logg/metalogg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3733C-E16F-479C-910F-260A2B60BA31}"/>
              </a:ext>
            </a:extLst>
          </p:cNvPr>
          <p:cNvPicPr/>
          <p:nvPr/>
        </p:nvPicPr>
        <p:blipFill rotWithShape="1">
          <a:blip r:embed="rId3"/>
          <a:srcRect l="59942" t="21577" r="11463" b="32980"/>
          <a:stretch/>
        </p:blipFill>
        <p:spPr bwMode="auto">
          <a:xfrm>
            <a:off x="4971698" y="2228491"/>
            <a:ext cx="3149744" cy="2136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07F989-AAA2-4F9F-BDE6-E56A7DE14911}"/>
              </a:ext>
            </a:extLst>
          </p:cNvPr>
          <p:cNvSpPr/>
          <p:nvPr/>
        </p:nvSpPr>
        <p:spPr>
          <a:xfrm>
            <a:off x="4884401" y="3496698"/>
            <a:ext cx="3237041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CC08E3-58A5-4837-8A3F-F14CE75AF540}"/>
              </a:ext>
            </a:extLst>
          </p:cNvPr>
          <p:cNvSpPr/>
          <p:nvPr/>
        </p:nvSpPr>
        <p:spPr>
          <a:xfrm>
            <a:off x="1022558" y="4191212"/>
            <a:ext cx="6012872" cy="11369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4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/>
          <p:cNvSpPr>
            <a:spLocks noGrp="1"/>
          </p:cNvSpPr>
          <p:nvPr>
            <p:ph type="title"/>
          </p:nvPr>
        </p:nvSpPr>
        <p:spPr>
          <a:xfrm>
            <a:off x="1277144" y="514160"/>
            <a:ext cx="6589712" cy="1281112"/>
          </a:xfrm>
        </p:spPr>
        <p:txBody>
          <a:bodyPr/>
          <a:lstStyle/>
          <a:p>
            <a:pPr eaLnBrk="1" hangingPunct="1"/>
            <a:r>
              <a:rPr lang="nb-NO" altLang="nb-NO" b="1" dirty="0">
                <a:solidFill>
                  <a:schemeClr val="tx1"/>
                </a:solidFill>
                <a:latin typeface="+mj-lt"/>
              </a:rPr>
              <a:t>Strategier og prinsipper</a:t>
            </a:r>
          </a:p>
        </p:txBody>
      </p:sp>
      <p:sp>
        <p:nvSpPr>
          <p:cNvPr id="32771" name="Plassholder for innhold 2"/>
          <p:cNvSpPr>
            <a:spLocks noGrp="1"/>
          </p:cNvSpPr>
          <p:nvPr>
            <p:ph idx="1"/>
          </p:nvPr>
        </p:nvSpPr>
        <p:spPr>
          <a:xfrm>
            <a:off x="1277144" y="1965211"/>
            <a:ext cx="6591300" cy="4535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nb-NO" altLang="nb-NO" dirty="0">
                <a:solidFill>
                  <a:srgbClr val="000000"/>
                </a:solidFill>
                <a:latin typeface="+mn-lt"/>
              </a:rPr>
              <a:t>Standardmønster i veiledning synes å</a:t>
            </a:r>
          </a:p>
          <a:p>
            <a:pPr eaLnBrk="1" hangingPunct="1">
              <a:lnSpc>
                <a:spcPct val="90000"/>
              </a:lnSpc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nb-NO" altLang="nb-NO" dirty="0">
                <a:solidFill>
                  <a:srgbClr val="000000"/>
                </a:solidFill>
                <a:latin typeface="+mn-lt"/>
              </a:rPr>
              <a:t>være:</a:t>
            </a:r>
          </a:p>
          <a:p>
            <a:pPr lvl="1" eaLnBrk="1" hangingPunct="1">
              <a:lnSpc>
                <a:spcPct val="90000"/>
              </a:lnSpc>
              <a:buClr>
                <a:srgbClr val="99CCCC"/>
              </a:buClr>
            </a:pPr>
            <a:r>
              <a:rPr lang="nb-NO" altLang="nb-NO" sz="2400" dirty="0">
                <a:solidFill>
                  <a:srgbClr val="000000"/>
                </a:solidFill>
                <a:latin typeface="+mn-lt"/>
              </a:rPr>
              <a:t>Praktisk veiledning utføres med veileder tilstede </a:t>
            </a:r>
          </a:p>
          <a:p>
            <a:pPr lvl="1" eaLnBrk="1" hangingPunct="1">
              <a:lnSpc>
                <a:spcPct val="90000"/>
              </a:lnSpc>
              <a:buClr>
                <a:srgbClr val="99CCCC"/>
              </a:buClr>
            </a:pPr>
            <a:r>
              <a:rPr lang="nb-NO" altLang="nb-NO" sz="2400" dirty="0">
                <a:solidFill>
                  <a:srgbClr val="000000"/>
                </a:solidFill>
                <a:latin typeface="+mn-lt"/>
              </a:rPr>
              <a:t>Veilederen kommenterer handlingene etterpå.</a:t>
            </a:r>
          </a:p>
          <a:p>
            <a:pPr lvl="1" eaLnBrk="1" hangingPunct="1">
              <a:lnSpc>
                <a:spcPct val="90000"/>
              </a:lnSpc>
              <a:buClr>
                <a:srgbClr val="99CCCC"/>
              </a:buClr>
              <a:buFont typeface="Wingdings" panose="05000000000000000000" pitchFamily="2" charset="2"/>
              <a:buNone/>
            </a:pPr>
            <a:endParaRPr lang="nb-NO" altLang="nb-NO" sz="2400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buClr>
                <a:srgbClr val="99CCCC"/>
              </a:buClr>
              <a:buFont typeface="Wingdings" panose="05000000000000000000" pitchFamily="2" charset="2"/>
              <a:buNone/>
            </a:pPr>
            <a:r>
              <a:rPr lang="nb-NO" altLang="nb-NO" sz="2400" dirty="0">
                <a:solidFill>
                  <a:srgbClr val="000000"/>
                </a:solidFill>
                <a:latin typeface="+mn-lt"/>
              </a:rPr>
              <a:t>ELLER:</a:t>
            </a:r>
          </a:p>
          <a:p>
            <a:pPr lvl="1" eaLnBrk="1" hangingPunct="1">
              <a:lnSpc>
                <a:spcPct val="90000"/>
              </a:lnSpc>
              <a:buClr>
                <a:srgbClr val="99CCCC"/>
              </a:buClr>
            </a:pPr>
            <a:r>
              <a:rPr lang="nb-NO" altLang="nb-NO" sz="2400" dirty="0">
                <a:solidFill>
                  <a:srgbClr val="000000"/>
                </a:solidFill>
                <a:latin typeface="+mn-lt"/>
              </a:rPr>
              <a:t>Veiledningen blir inkorporert i felles arbeid – veileder og fokusperson planlegger og gjennomfører arbeidet i fellesskap.</a:t>
            </a:r>
          </a:p>
          <a:p>
            <a:pPr eaLnBrk="1" hangingPunct="1"/>
            <a:endParaRPr lang="nb-NO" altLang="nb-NO" dirty="0">
              <a:latin typeface="+mn-lt"/>
            </a:endParaRPr>
          </a:p>
        </p:txBody>
      </p:sp>
      <p:sp>
        <p:nvSpPr>
          <p:cNvPr id="32772" name="Plassholder for lysbildenummer 4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2490D6-7644-43FF-9DF6-17817314358C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2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DISPOSISJON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00200"/>
            <a:ext cx="7407404" cy="486942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Faglig innhold 3. studieår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Læringsutbytter 6.semester praksis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Studentenes forberedelser før praksis</a:t>
            </a:r>
          </a:p>
          <a:p>
            <a:pPr marL="457200" lvl="1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Veiledning av studenter i praksis</a:t>
            </a:r>
          </a:p>
          <a:p>
            <a:pPr>
              <a:buFont typeface="Wingdings" panose="05000000000000000000" pitchFamily="2" charset="2"/>
              <a:buChar char="q"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Arbeidskrav 6. semester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Samarbeid utdanning – praksissted, før, under og etter praksis</a:t>
            </a:r>
          </a:p>
          <a:p>
            <a:pPr>
              <a:buFont typeface="Wingdings" panose="05000000000000000000" pitchFamily="2" charset="2"/>
              <a:buChar char="q"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Veiledning og vurderingspunkter</a:t>
            </a:r>
          </a:p>
          <a:p>
            <a:pPr marL="457200" lvl="1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Skikkethetsvurdering</a:t>
            </a:r>
          </a:p>
        </p:txBody>
      </p:sp>
    </p:spTree>
    <p:extLst>
      <p:ext uri="{BB962C8B-B14F-4D97-AF65-F5344CB8AC3E}">
        <p14:creationId xmlns:p14="http://schemas.microsoft.com/office/powerpoint/2010/main" val="92120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44" y="623888"/>
            <a:ext cx="6589712" cy="1281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altLang="nb-NO" dirty="0">
                <a:latin typeface="+mj-lt"/>
              </a:rPr>
              <a:t>Veiledningens sløyfer - hvordan veiledning kan foregå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77143" y="2605549"/>
            <a:ext cx="7109773" cy="3294738"/>
          </a:xfrm>
        </p:spPr>
        <p:txBody>
          <a:bodyPr/>
          <a:lstStyle/>
          <a:p>
            <a:pPr eaLnBrk="1" hangingPunct="1"/>
            <a:r>
              <a:rPr lang="nb-NO" altLang="nb-NO" sz="3200" dirty="0">
                <a:latin typeface="+mn-lt"/>
              </a:rPr>
              <a:t>Skriving av veiledningsgrunnlag </a:t>
            </a:r>
          </a:p>
          <a:p>
            <a:pPr eaLnBrk="1" hangingPunct="1"/>
            <a:r>
              <a:rPr lang="nb-NO" altLang="nb-NO" sz="3200" dirty="0">
                <a:latin typeface="+mn-lt"/>
              </a:rPr>
              <a:t>Før – veiledning </a:t>
            </a:r>
          </a:p>
          <a:p>
            <a:pPr eaLnBrk="1" hangingPunct="1"/>
            <a:r>
              <a:rPr lang="nb-NO" altLang="nb-NO" sz="3200" dirty="0">
                <a:latin typeface="+mn-lt"/>
              </a:rPr>
              <a:t>Underveis veiledning</a:t>
            </a:r>
          </a:p>
          <a:p>
            <a:pPr eaLnBrk="1" hangingPunct="1"/>
            <a:r>
              <a:rPr lang="nb-NO" altLang="nb-NO" sz="3200" dirty="0">
                <a:latin typeface="+mn-lt"/>
              </a:rPr>
              <a:t>Etter – veiledning </a:t>
            </a:r>
          </a:p>
        </p:txBody>
      </p:sp>
      <p:sp>
        <p:nvSpPr>
          <p:cNvPr id="40964" name="Plassholder for lysbildenumm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1F95EE-F2D2-401B-9DD2-D1C2484C2AAF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7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1277144" y="623888"/>
            <a:ext cx="6589712" cy="1281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altLang="nb-NO" b="1" dirty="0">
                <a:latin typeface="+mj-lt"/>
              </a:rPr>
              <a:t>Å være </a:t>
            </a:r>
            <a:r>
              <a:rPr lang="nb-NO" altLang="nb-NO" b="1" dirty="0" err="1">
                <a:latin typeface="+mj-lt"/>
              </a:rPr>
              <a:t>veiledbar</a:t>
            </a:r>
            <a:r>
              <a:rPr lang="nb-NO" altLang="nb-NO" b="1" dirty="0">
                <a:latin typeface="+mj-lt"/>
              </a:rPr>
              <a:t> ……</a:t>
            </a:r>
            <a:br>
              <a:rPr lang="nb-NO" altLang="nb-NO" b="1" dirty="0">
                <a:latin typeface="+mj-lt"/>
              </a:rPr>
            </a:br>
            <a:r>
              <a:rPr lang="nb-NO" altLang="nb-NO" dirty="0">
                <a:latin typeface="+mj-lt"/>
              </a:rPr>
              <a:t>- </a:t>
            </a:r>
            <a:r>
              <a:rPr lang="nb-NO" altLang="nb-NO" sz="2200" dirty="0">
                <a:latin typeface="+mj-lt"/>
              </a:rPr>
              <a:t>også et kriterium i skikkethetsvurderingen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04735" y="2486921"/>
            <a:ext cx="6591300" cy="291442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nb-NO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nb-NO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nb-NO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Hva innebærer det?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60" name="Plassholder for lysbildenummer 4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14C140-3C83-483A-A3D3-BF89BBF4C012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8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4C64-4AE1-4ADE-A33E-94E79877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b="0" dirty="0">
                <a:latin typeface="+mj-lt"/>
              </a:rPr>
            </a:br>
            <a:br>
              <a:rPr lang="en-US" b="0" dirty="0">
                <a:latin typeface="+mj-lt"/>
              </a:rPr>
            </a:br>
            <a:r>
              <a:rPr lang="en-US" b="0" dirty="0" err="1">
                <a:latin typeface="+mj-lt"/>
              </a:rPr>
              <a:t>Veiledning</a:t>
            </a:r>
            <a:br>
              <a:rPr lang="en-US" b="0" dirty="0">
                <a:latin typeface="+mj-lt"/>
              </a:rPr>
            </a:br>
            <a:endParaRPr lang="en-US" b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D4C8-1EF1-418D-9275-C18E4F23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+mn-lt"/>
              </a:rPr>
              <a:t>Grunnleggende verdi i veiledning: </a:t>
            </a:r>
            <a:r>
              <a:rPr lang="nb-NO" b="1" dirty="0">
                <a:latin typeface="+mn-lt"/>
              </a:rPr>
              <a:t>Å VILLE HVERANDRE  VEL</a:t>
            </a:r>
          </a:p>
          <a:p>
            <a:pPr marL="0" indent="0">
              <a:buNone/>
            </a:pPr>
            <a:endParaRPr lang="nb-NO" b="1" dirty="0">
              <a:latin typeface="+mn-lt"/>
            </a:endParaRPr>
          </a:p>
          <a:p>
            <a:pPr marL="0" indent="0">
              <a:buNone/>
            </a:pPr>
            <a:endParaRPr lang="nb-NO" b="1" dirty="0">
              <a:latin typeface="+mn-lt"/>
            </a:endParaRPr>
          </a:p>
          <a:p>
            <a:pPr marL="0" indent="0">
              <a:buNone/>
            </a:pPr>
            <a:r>
              <a:rPr lang="nb-NO" b="1" dirty="0">
                <a:latin typeface="+mn-lt"/>
              </a:rPr>
              <a:t>Refleksjon: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hjelpe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oss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til</a:t>
            </a:r>
            <a:r>
              <a:rPr lang="en-US" dirty="0">
                <a:latin typeface="+mn-lt"/>
              </a:rPr>
              <a:t> å </a:t>
            </a:r>
            <a:r>
              <a:rPr lang="en-US" dirty="0" err="1">
                <a:latin typeface="+mn-lt"/>
              </a:rPr>
              <a:t>tenke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handle </a:t>
            </a:r>
            <a:r>
              <a:rPr lang="en-US" dirty="0" err="1">
                <a:latin typeface="+mn-lt"/>
              </a:rPr>
              <a:t>på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bevisst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overeveid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systematisk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måte</a:t>
            </a:r>
            <a:r>
              <a:rPr lang="en-US" dirty="0">
                <a:latin typeface="+mn-lt"/>
              </a:rPr>
              <a:t> – </a:t>
            </a:r>
            <a:r>
              <a:rPr lang="en-US" dirty="0" err="1">
                <a:latin typeface="+mn-lt"/>
              </a:rPr>
              <a:t>som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grunnlag</a:t>
            </a:r>
            <a:r>
              <a:rPr lang="en-US" dirty="0">
                <a:latin typeface="+mn-lt"/>
              </a:rPr>
              <a:t> for </a:t>
            </a:r>
            <a:r>
              <a:rPr lang="en-US" dirty="0" err="1">
                <a:latin typeface="+mn-lt"/>
              </a:rPr>
              <a:t>valg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avgjørelser</a:t>
            </a:r>
            <a:r>
              <a:rPr lang="en-US" dirty="0">
                <a:latin typeface="+mn-lt"/>
              </a:rPr>
              <a:t> - vi tar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praksis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noe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bør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hjelpe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studentene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til</a:t>
            </a:r>
            <a:r>
              <a:rPr lang="en-US" dirty="0">
                <a:latin typeface="+mn-lt"/>
              </a:rPr>
              <a:t>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F6F2-2A31-4D72-868A-B87667C2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en-US" sz="4800" dirty="0"/>
            </a:br>
            <a:r>
              <a:rPr lang="en-US" sz="4800" dirty="0">
                <a:latin typeface="+mj-lt"/>
              </a:rPr>
              <a:t> </a:t>
            </a:r>
            <a:r>
              <a:rPr lang="en-US" sz="4800" dirty="0" err="1">
                <a:latin typeface="+mj-lt"/>
              </a:rPr>
              <a:t>Refleksjon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E4D3-45D4-4881-9053-8804E2FA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+mn-lt"/>
              </a:rPr>
              <a:t>Deskriptiv</a:t>
            </a:r>
            <a:r>
              <a:rPr lang="en-US" sz="2000" dirty="0">
                <a:latin typeface="+mn-lt"/>
              </a:rPr>
              <a:t> -, </a:t>
            </a:r>
            <a:r>
              <a:rPr lang="en-US" sz="2000" dirty="0" err="1">
                <a:latin typeface="+mn-lt"/>
              </a:rPr>
              <a:t>dialogisk</a:t>
            </a:r>
            <a:r>
              <a:rPr lang="en-US" sz="2000" dirty="0">
                <a:latin typeface="+mn-lt"/>
              </a:rPr>
              <a:t> -, </a:t>
            </a:r>
            <a:r>
              <a:rPr lang="en-US" sz="2000" dirty="0" err="1">
                <a:latin typeface="+mn-lt"/>
              </a:rPr>
              <a:t>kritisk</a:t>
            </a:r>
            <a:r>
              <a:rPr lang="en-US" sz="2000" dirty="0">
                <a:latin typeface="+mn-lt"/>
              </a:rPr>
              <a:t> - </a:t>
            </a:r>
            <a:r>
              <a:rPr lang="en-US" sz="2000" dirty="0" err="1">
                <a:latin typeface="+mn-lt"/>
              </a:rPr>
              <a:t>og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etisk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refleksjon</a:t>
            </a:r>
            <a:r>
              <a:rPr lang="en-US" sz="2000" dirty="0">
                <a:latin typeface="+mn-lt"/>
              </a:rPr>
              <a:t> (se </a:t>
            </a:r>
            <a:r>
              <a:rPr lang="en-US" sz="2000" dirty="0" err="1">
                <a:latin typeface="+mn-lt"/>
              </a:rPr>
              <a:t>bilde</a:t>
            </a:r>
            <a:r>
              <a:rPr lang="en-US" sz="2000" dirty="0">
                <a:latin typeface="+mn-lt"/>
              </a:rPr>
              <a:t> av PP)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96963-00D1-4F4D-BDEE-54E20D6C72C8}"/>
              </a:ext>
            </a:extLst>
          </p:cNvPr>
          <p:cNvPicPr/>
          <p:nvPr/>
        </p:nvPicPr>
        <p:blipFill rotWithShape="1">
          <a:blip r:embed="rId2"/>
          <a:srcRect l="32692" t="6648" r="33654" b="43020"/>
          <a:stretch/>
        </p:blipFill>
        <p:spPr bwMode="auto">
          <a:xfrm>
            <a:off x="733425" y="2133600"/>
            <a:ext cx="7372350" cy="4629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74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5A76-7B65-4AF3-B990-2D1E85E4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 </a:t>
            </a:r>
            <a:r>
              <a:rPr lang="en-US" dirty="0" err="1"/>
              <a:t>typer</a:t>
            </a:r>
            <a:r>
              <a:rPr lang="en-US" dirty="0"/>
              <a:t> </a:t>
            </a:r>
            <a:r>
              <a:rPr lang="en-US" dirty="0" err="1"/>
              <a:t>refleksjon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4DADD-5F2D-4FEC-9AAC-8CD1E7FF3914}"/>
              </a:ext>
            </a:extLst>
          </p:cNvPr>
          <p:cNvSpPr/>
          <p:nvPr/>
        </p:nvSpPr>
        <p:spPr>
          <a:xfrm>
            <a:off x="1133573" y="2288605"/>
            <a:ext cx="68768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6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 </a:t>
            </a:r>
            <a:r>
              <a:rPr lang="en-US" sz="3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Refleksjon</a:t>
            </a: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handling</a:t>
            </a:r>
          </a:p>
          <a:p>
            <a:endParaRPr lang="en-US" sz="3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A6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 </a:t>
            </a:r>
            <a:r>
              <a:rPr lang="en-US" sz="3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Refleksjon</a:t>
            </a: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handling</a:t>
            </a:r>
          </a:p>
          <a:p>
            <a:endParaRPr lang="en-US" sz="3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A6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 </a:t>
            </a:r>
            <a:r>
              <a:rPr lang="en-US" sz="3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Refleksjon</a:t>
            </a: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</a:t>
            </a: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handling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CD93B3-902F-4EAC-8BBE-DC8F3BDBA130}"/>
              </a:ext>
            </a:extLst>
          </p:cNvPr>
          <p:cNvSpPr/>
          <p:nvPr/>
        </p:nvSpPr>
        <p:spPr>
          <a:xfrm>
            <a:off x="1110830" y="1114522"/>
            <a:ext cx="7663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Innholdet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en helt hverdagslig situasjon –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utvikle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interessant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stille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spørsmålet: </a:t>
            </a:r>
          </a:p>
          <a:p>
            <a:endParaRPr lang="nb-NO" sz="2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«hva var det egentlig som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skjedde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her?»</a:t>
            </a:r>
          </a:p>
          <a:p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Struktur; 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skjedde, hvem, hvor, hvordan etc, opplevelse hos deg sjøl, hos andre, tolkning av situasjonen der og da – og så i ettertid. Hva handlet det om?</a:t>
            </a:r>
          </a:p>
          <a:p>
            <a:endParaRPr lang="nb-NO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Refleksjon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ettertanke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ser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tilbake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alternative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handlingsmuligheter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1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19094-FBB9-4F6A-AAF6-A544CE55D8BF}"/>
              </a:ext>
            </a:extLst>
          </p:cNvPr>
          <p:cNvSpPr/>
          <p:nvPr/>
        </p:nvSpPr>
        <p:spPr>
          <a:xfrm>
            <a:off x="1537189" y="1481493"/>
            <a:ext cx="59530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LOGGBOK - PRAKSISDAGBOK</a:t>
            </a: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Spontanlogg</a:t>
            </a: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Refleksjonslogg</a:t>
            </a: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Representerer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ulike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refleksjonsnivå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6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Praksisdagboka / Logg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7" y="1417638"/>
            <a:ext cx="7683901" cy="4708525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+mj-lt"/>
              </a:rPr>
              <a:t>En av læringsutbyttene er </a:t>
            </a:r>
            <a:r>
              <a:rPr lang="nb-NO" b="1" i="1" dirty="0">
                <a:latin typeface="+mj-lt"/>
              </a:rPr>
              <a:t>evne til å</a:t>
            </a:r>
            <a:r>
              <a:rPr lang="nb-NO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  <a:latin typeface="+mj-lt"/>
              </a:rPr>
              <a:t>sette ord på og bearbeide egne kroppslige opplevelser fra samhandlingssituasjoner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3377" t="55939" r="47706" b="19441"/>
          <a:stretch/>
        </p:blipFill>
        <p:spPr bwMode="auto">
          <a:xfrm>
            <a:off x="1288026" y="3038835"/>
            <a:ext cx="4601497" cy="308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369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44" y="484899"/>
            <a:ext cx="6589712" cy="1281112"/>
          </a:xfrm>
        </p:spPr>
        <p:txBody>
          <a:bodyPr/>
          <a:lstStyle/>
          <a:p>
            <a:pPr algn="ctr" eaLnBrk="1" hangingPunct="1"/>
            <a:r>
              <a:rPr lang="nb-NO" altLang="nb-NO" sz="4000" b="1" dirty="0">
                <a:latin typeface="+mj-lt"/>
              </a:rPr>
              <a:t>VEILEDNINGSKONTRAKT</a:t>
            </a:r>
            <a:r>
              <a:rPr lang="nb-NO" altLang="nb-NO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75556" y="1906753"/>
            <a:ext cx="6591300" cy="4283075"/>
          </a:xfrm>
        </p:spPr>
        <p:txBody>
          <a:bodyPr/>
          <a:lstStyle/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sz="3200" dirty="0">
                <a:latin typeface="+mn-lt"/>
              </a:rPr>
              <a:t>Innhold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sz="3200" dirty="0">
              <a:latin typeface="+mn-lt"/>
            </a:endParaRPr>
          </a:p>
          <a:p>
            <a:pPr eaLnBrk="1" hangingPunct="1"/>
            <a:r>
              <a:rPr lang="nb-NO" altLang="nb-NO" sz="3200" dirty="0">
                <a:latin typeface="+mn-lt"/>
              </a:rPr>
              <a:t>Ansvar for at kontrakt skrives og følges opp</a:t>
            </a:r>
          </a:p>
        </p:txBody>
      </p:sp>
      <p:sp>
        <p:nvSpPr>
          <p:cNvPr id="38916" name="Plassholder for lysbildenumm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22CB02-4710-4FA4-8A70-AAF3D782CB89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44" y="455638"/>
            <a:ext cx="6589712" cy="968375"/>
          </a:xfrm>
        </p:spPr>
        <p:txBody>
          <a:bodyPr/>
          <a:lstStyle/>
          <a:p>
            <a:pPr algn="ctr" eaLnBrk="1" hangingPunct="1"/>
            <a:r>
              <a:rPr lang="nb-NO" altLang="nb-NO" dirty="0">
                <a:latin typeface="+mj-lt"/>
              </a:rPr>
              <a:t>TAUSHETSPLIKT</a:t>
            </a:r>
            <a:r>
              <a:rPr lang="nb-NO" altLang="nb-NO" dirty="0"/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1277144" y="1509344"/>
            <a:ext cx="6591300" cy="485488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nb-NO" alt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nb-NO" alt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Utgangspunkt: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nb-NO" alt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 som blir sagt, handlinger eller skrevet i praksis blir mellom veileder og fokusperson.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nb-NO" alt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Gjennom hele studiet foregår en skikkethetsvurdering og derfor skal utdanningen ha kunnskap dersom det dukker opp forhold i praksisperioden  som kan ha betydning ved vurdering av skikkethet. </a:t>
            </a:r>
          </a:p>
        </p:txBody>
      </p:sp>
      <p:sp>
        <p:nvSpPr>
          <p:cNvPr id="47108" name="Plassholder for lysbildenumm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CDFAF-95EB-4FD8-81F1-4ACE38597919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>
            <a:extLst>
              <a:ext uri="{FF2B5EF4-FFF2-40B4-BE49-F238E27FC236}">
                <a16:creationId xmlns:a16="http://schemas.microsoft.com/office/drawing/2014/main" id="{226A7DA8-36D1-490D-BAF6-3AF75B67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534B0977-92E9-46F4-8BF1-A0F55202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A73472-AEBC-4AE2-BDD6-73F5CC118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76500"/>
            <a:ext cx="4040188" cy="4421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Faglig innhold og læringsutbytter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CB6599D8-7AB6-468A-ABEF-D69DAC968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5124" name="Picture 4" descr="Fra sykegymnast til fysioterapeut, fra medhjelper til profesjonsutøver |  Tidsskriftet Michael">
            <a:extLst>
              <a:ext uri="{FF2B5EF4-FFF2-40B4-BE49-F238E27FC236}">
                <a16:creationId xmlns:a16="http://schemas.microsoft.com/office/drawing/2014/main" id="{B5964753-BA34-4D3E-B285-63535B09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088178"/>
            <a:ext cx="4041775" cy="298526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1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D376377-7FF3-4ECA-A645-5C71A884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3048ED9-9AAA-445F-B83A-ABC9710B0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BFAD1F-8FF2-4080-8E0E-B852E77EB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600" b="1" dirty="0"/>
              <a:t>Arbeidskrav</a:t>
            </a:r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EF9CAF43-7C7C-4975-813D-76BB93687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Vinterbader og wellness metalfigur - gaven.shop">
            <a:extLst>
              <a:ext uri="{FF2B5EF4-FFF2-40B4-BE49-F238E27FC236}">
                <a16:creationId xmlns:a16="http://schemas.microsoft.com/office/drawing/2014/main" id="{4F8FF122-25AD-4857-99E7-1B6BF073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24" y="1017640"/>
            <a:ext cx="3457377" cy="42106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3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Journal- og epikrise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Innlevering:</a:t>
            </a:r>
            <a:br>
              <a:rPr lang="nb-NO" dirty="0"/>
            </a:br>
            <a:r>
              <a:rPr lang="nb-NO" dirty="0"/>
              <a:t>- Journal</a:t>
            </a:r>
            <a:br>
              <a:rPr lang="nb-NO" dirty="0"/>
            </a:br>
            <a:r>
              <a:rPr lang="nb-NO" dirty="0"/>
              <a:t>- </a:t>
            </a:r>
            <a:r>
              <a:rPr lang="nb-NO" b="1" dirty="0"/>
              <a:t>Epikrise</a:t>
            </a:r>
            <a:r>
              <a:rPr lang="nb-NO" dirty="0"/>
              <a:t> (bygd på journal) </a:t>
            </a:r>
            <a:br>
              <a:rPr lang="nb-NO" dirty="0"/>
            </a:br>
            <a:r>
              <a:rPr lang="nb-NO" dirty="0"/>
              <a:t>  (Etter skolens journal- og </a:t>
            </a:r>
            <a:r>
              <a:rPr lang="nb-NO" dirty="0" err="1"/>
              <a:t>epikrisemal</a:t>
            </a:r>
            <a:r>
              <a:rPr lang="nb-NO" dirty="0"/>
              <a:t> 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Skrive journal og epikrise etter praksisstedets mal</a:t>
            </a:r>
          </a:p>
          <a:p>
            <a:endParaRPr lang="nb-NO" dirty="0"/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5835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nb-NO" sz="1700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CDD04699-6F77-4E4E-AF74-44D48DF6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nb-NO" b="1" dirty="0"/>
              <a:t>Samarbeid utdanning og praksissted </a:t>
            </a:r>
            <a:br>
              <a:rPr lang="nb-NO" b="1" dirty="0"/>
            </a:br>
            <a:r>
              <a:rPr lang="nb-NO" b="1" dirty="0"/>
              <a:t>- før, under og etter praksisperioden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endParaRPr lang="en-US" dirty="0"/>
          </a:p>
        </p:txBody>
      </p:sp>
      <p:pic>
        <p:nvPicPr>
          <p:cNvPr id="9218" name="Picture 2" descr="Forelsket kærestepar metalfigur med fotorammer - gaven.shop">
            <a:extLst>
              <a:ext uri="{FF2B5EF4-FFF2-40B4-BE49-F238E27FC236}">
                <a16:creationId xmlns:a16="http://schemas.microsoft.com/office/drawing/2014/main" id="{03129B65-D374-4474-9A73-76570C19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391" y="651354"/>
            <a:ext cx="3960217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92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968188"/>
            <a:ext cx="7407404" cy="449450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 med utdanninga</a:t>
            </a:r>
            <a:br>
              <a:rPr lang="nb-NO" dirty="0"/>
            </a:br>
            <a:br>
              <a:rPr lang="nb-NO" dirty="0"/>
            </a:br>
            <a:r>
              <a:rPr lang="nb-NO" sz="2200" dirty="0"/>
              <a:t>Kontaktlærer, student og praksisveileder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2097741"/>
            <a:ext cx="7407404" cy="4028422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Møte i 2. uka av praksisperioden</a:t>
            </a:r>
            <a:br>
              <a:rPr lang="nb-NO" dirty="0"/>
            </a:br>
            <a:r>
              <a:rPr lang="nb-NO" dirty="0"/>
              <a:t>- «Oppstartsamtale»</a:t>
            </a:r>
            <a:br>
              <a:rPr lang="nb-NO" dirty="0"/>
            </a:br>
            <a:r>
              <a:rPr lang="nb-NO" dirty="0"/>
              <a:t>- Kompetanseprofil og læringsutbytter</a:t>
            </a:r>
          </a:p>
          <a:p>
            <a:endParaRPr lang="nb-NO" dirty="0"/>
          </a:p>
          <a:p>
            <a:r>
              <a:rPr lang="nb-NO" dirty="0"/>
              <a:t>Møte </a:t>
            </a:r>
            <a:r>
              <a:rPr lang="nb-NO" dirty="0" err="1"/>
              <a:t>ifm</a:t>
            </a:r>
            <a:r>
              <a:rPr lang="nb-NO" dirty="0"/>
              <a:t> midtveisevalueringen</a:t>
            </a:r>
          </a:p>
          <a:p>
            <a:endParaRPr lang="nb-NO" dirty="0"/>
          </a:p>
          <a:p>
            <a:r>
              <a:rPr lang="nb-NO" dirty="0"/>
              <a:t>Etter behov fra praksisveileder eller kontaktlærer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Praksisbesøk ??</a:t>
            </a:r>
          </a:p>
        </p:txBody>
      </p:sp>
    </p:spTree>
    <p:extLst>
      <p:ext uri="{BB962C8B-B14F-4D97-AF65-F5344CB8AC3E}">
        <p14:creationId xmlns:p14="http://schemas.microsoft.com/office/powerpoint/2010/main" val="3812836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Diverse retningslinjer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Fraværsregel </a:t>
            </a:r>
            <a:br>
              <a:rPr lang="nb-NO" dirty="0"/>
            </a:br>
            <a:r>
              <a:rPr lang="nb-NO" dirty="0"/>
              <a:t>- 10% (++ ved </a:t>
            </a:r>
            <a:r>
              <a:rPr lang="nb-NO" dirty="0" err="1"/>
              <a:t>evt</a:t>
            </a:r>
            <a:r>
              <a:rPr lang="nb-NO" dirty="0"/>
              <a:t> koronarelatert fravær)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>
                <a:solidFill>
                  <a:srgbClr val="FF0000"/>
                </a:solidFill>
              </a:rPr>
              <a:t>NB! NB! SMITTEVERNSREGLER og TESTING</a:t>
            </a:r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800" b="1" i="1" dirty="0"/>
              <a:t>Studenten skal til enhver tid følge med på «</a:t>
            </a:r>
            <a:r>
              <a:rPr lang="nb-NO" sz="1800" b="1" i="1" dirty="0" err="1"/>
              <a:t>coronasituasjonen</a:t>
            </a:r>
            <a:r>
              <a:rPr lang="nb-NO" sz="1800" b="1" i="1" dirty="0"/>
              <a:t>» og holde seg oppdatert på hvilke regler som er gjeldende på det aktuelle praksisstedet de skal til!</a:t>
            </a:r>
          </a:p>
        </p:txBody>
      </p:sp>
    </p:spTree>
    <p:extLst>
      <p:ext uri="{BB962C8B-B14F-4D97-AF65-F5344CB8AC3E}">
        <p14:creationId xmlns:p14="http://schemas.microsoft.com/office/powerpoint/2010/main" val="1272886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10FC5-C289-44BE-BB23-BAC74CA8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fakultetet (15. des-21):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5CB8F4-1407-4127-A0CD-330459B9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«Studenter som skal i praksis som ikke er vaksinerte skal behandles som ansatte som ikke er vaksinert. Nasjonale retningslinjer sier: Praksisstedet kan spørre om vaksinestatus, men studentene må ikke svare. Hvis man velger å ikke svare, blir man automatisk behandlet som uvaksinert. Det innebærer at en skal ha munnbind på til enhver tid i møte med pasienter og at en skal teste seg to ganger i uken.»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9722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9B42CFA-9302-4556-AC32-5296052F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3483982E-4B48-45E1-8ED5-461802F2A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F4F081-86F2-4F96-9368-5150152B7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Veilednings og vurderingspunkter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F7C8F626-CC64-40AD-9D4F-4D55D6EC9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 descr="Skolelærer og elev metalfigur - mand - gaven.shop">
            <a:extLst>
              <a:ext uri="{FF2B5EF4-FFF2-40B4-BE49-F238E27FC236}">
                <a16:creationId xmlns:a16="http://schemas.microsoft.com/office/drawing/2014/main" id="{7F12CDE7-2048-492B-80F1-C9A84D24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24" y="1106129"/>
            <a:ext cx="3457377" cy="404843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06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læring og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Halvtidsvurdering</a:t>
            </a:r>
          </a:p>
          <a:p>
            <a:endParaRPr lang="nb-NO" dirty="0"/>
          </a:p>
          <a:p>
            <a:r>
              <a:rPr lang="nb-NO" dirty="0"/>
              <a:t>Sluttvurdering</a:t>
            </a:r>
          </a:p>
          <a:p>
            <a:endParaRPr lang="nb-NO" dirty="0"/>
          </a:p>
          <a:p>
            <a:r>
              <a:rPr lang="nb-NO" dirty="0"/>
              <a:t>Skikkethetsvurdering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1264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1921"/>
            <a:ext cx="8229600" cy="879566"/>
          </a:xfrm>
        </p:spPr>
        <p:txBody>
          <a:bodyPr>
            <a:noAutofit/>
          </a:bodyPr>
          <a:lstStyle/>
          <a:p>
            <a:r>
              <a:rPr lang="nb-NO" sz="2400" dirty="0"/>
              <a:t>Punkter til veiledning, vurdering og tilbakemeldinger til studentene i 6. semesters praksis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56605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GENERELT </a:t>
            </a:r>
            <a:r>
              <a:rPr lang="nb-NO" dirty="0"/>
              <a:t>(helhets vurdering)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TEORETISK MUNTLIG/SKRIFTLIG KOMPETANSE</a:t>
            </a:r>
            <a:endParaRPr lang="nb-NO" dirty="0"/>
          </a:p>
          <a:p>
            <a:pPr lvl="0"/>
            <a:r>
              <a:rPr lang="nb-NO" sz="2600" dirty="0"/>
              <a:t>Gir et kortfattet og reelt bilde av pasientens totalsituasjon og funksjonsproblem</a:t>
            </a:r>
          </a:p>
          <a:p>
            <a:pPr lvl="0"/>
            <a:r>
              <a:rPr lang="nb-NO" sz="2600" dirty="0"/>
              <a:t>Begrunner valg av undersøkelser og tiltak</a:t>
            </a:r>
          </a:p>
          <a:p>
            <a:pPr lvl="0"/>
            <a:r>
              <a:rPr lang="nb-NO" sz="2600" dirty="0"/>
              <a:t>Vurderer og reflekterer over egen fagutøvelse</a:t>
            </a:r>
          </a:p>
          <a:p>
            <a:pPr marL="0" lv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b="1" dirty="0"/>
              <a:t>PRAKTISK OG PERSONLIG KOMPETANSE</a:t>
            </a:r>
            <a:endParaRPr lang="nb-NO" dirty="0"/>
          </a:p>
          <a:p>
            <a:pPr lvl="0"/>
            <a:r>
              <a:rPr lang="nb-NO" sz="2600" dirty="0"/>
              <a:t>Gjennomfører relevante undersøkelser og tiltak</a:t>
            </a:r>
          </a:p>
          <a:p>
            <a:pPr lvl="0"/>
            <a:r>
              <a:rPr lang="nb-NO" sz="2600" dirty="0"/>
              <a:t>Legger til rette for gode utgangsstillinger for pasient og seg selv  </a:t>
            </a:r>
          </a:p>
          <a:p>
            <a:pPr lvl="0"/>
            <a:r>
              <a:rPr lang="nb-NO" sz="2600" dirty="0"/>
              <a:t>Ferdighetene utføres slik at hensikten oppnås (god kvalitet)</a:t>
            </a:r>
          </a:p>
          <a:p>
            <a:pPr lvl="0"/>
            <a:r>
              <a:rPr lang="nb-NO" sz="2600" dirty="0"/>
              <a:t>Samhandler med pasienten</a:t>
            </a:r>
          </a:p>
          <a:p>
            <a:pPr lvl="0"/>
            <a:r>
              <a:rPr lang="nb-NO" sz="2600" dirty="0"/>
              <a:t>Kommuniserer og instruerer slik at pasienten forstår</a:t>
            </a:r>
          </a:p>
          <a:p>
            <a:pPr lvl="0"/>
            <a:r>
              <a:rPr lang="nb-NO" sz="2600" dirty="0"/>
              <a:t>Registrerer pasientens svar på behandling/stimuli og «</a:t>
            </a:r>
            <a:r>
              <a:rPr lang="nb-NO" sz="2600" dirty="0" err="1"/>
              <a:t>feilretter</a:t>
            </a:r>
            <a:r>
              <a:rPr lang="nb-NO" sz="2600" dirty="0"/>
              <a:t>» ved behov</a:t>
            </a:r>
          </a:p>
          <a:p>
            <a:pPr lvl="0"/>
            <a:r>
              <a:rPr lang="nb-NO" sz="2600" dirty="0"/>
              <a:t>Gir hensiktsmessige og konkrete tilbakemeldinger til pasient/bruker (feedback)</a:t>
            </a:r>
          </a:p>
          <a:p>
            <a:pPr lvl="0"/>
            <a:r>
              <a:rPr lang="nb-NO" sz="2600" dirty="0"/>
              <a:t>Gir hensiktsmessig dosering og </a:t>
            </a:r>
            <a:r>
              <a:rPr lang="nb-NO" sz="2600" dirty="0" err="1"/>
              <a:t>evt</a:t>
            </a:r>
            <a:r>
              <a:rPr lang="nb-NO" sz="2600" dirty="0"/>
              <a:t> progresjon</a:t>
            </a:r>
          </a:p>
          <a:p>
            <a:pPr lvl="0"/>
            <a:r>
              <a:rPr lang="nb-NO" sz="2600" dirty="0" err="1"/>
              <a:t>Ansvarliggjør</a:t>
            </a:r>
            <a:r>
              <a:rPr lang="nb-NO" sz="2600" dirty="0"/>
              <a:t> pasienten (ex. hjemme aktiviteter)</a:t>
            </a:r>
          </a:p>
          <a:p>
            <a:pPr lvl="0"/>
            <a:r>
              <a:rPr lang="nb-NO" sz="2600" dirty="0"/>
              <a:t>Kontinuerlig evaluering</a:t>
            </a:r>
          </a:p>
          <a:p>
            <a:pPr lvl="0"/>
            <a:r>
              <a:rPr lang="nb-NO" sz="2600" dirty="0"/>
              <a:t>Reflektere over egen fagutøvelse </a:t>
            </a:r>
          </a:p>
        </p:txBody>
      </p:sp>
    </p:spTree>
    <p:extLst>
      <p:ext uri="{BB962C8B-B14F-4D97-AF65-F5344CB8AC3E}">
        <p14:creationId xmlns:p14="http://schemas.microsoft.com/office/powerpoint/2010/main" val="2949824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Aktuelle skjemaer/hjelpemidler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>
              <a:latin typeface="+mn-lt"/>
            </a:endParaRPr>
          </a:p>
          <a:p>
            <a:r>
              <a:rPr lang="nb-NO" b="1" dirty="0">
                <a:latin typeface="+mn-lt"/>
              </a:rPr>
              <a:t>Infohefte</a:t>
            </a:r>
          </a:p>
          <a:p>
            <a:r>
              <a:rPr lang="nb-NO" b="1" dirty="0">
                <a:latin typeface="+mn-lt"/>
              </a:rPr>
              <a:t>Læringsutbytter</a:t>
            </a:r>
          </a:p>
          <a:p>
            <a:r>
              <a:rPr lang="nb-NO" b="1" dirty="0">
                <a:latin typeface="+mn-lt"/>
              </a:rPr>
              <a:t>Punkter til veiledning, vurdering og tilbakemeldinger til studentene i 6. semesterspraksis</a:t>
            </a:r>
          </a:p>
          <a:p>
            <a:r>
              <a:rPr lang="nb-NO" b="1" dirty="0">
                <a:latin typeface="+mn-lt"/>
              </a:rPr>
              <a:t>Skjema for midtveis- og avsluttende vurdering</a:t>
            </a:r>
          </a:p>
          <a:p>
            <a:endParaRPr lang="nb-NO" b="1" dirty="0">
              <a:latin typeface="+mn-lt"/>
            </a:endParaRPr>
          </a:p>
          <a:p>
            <a:endParaRPr lang="nb-NO" b="1" dirty="0">
              <a:latin typeface="+mn-lt"/>
            </a:endParaRPr>
          </a:p>
          <a:p>
            <a:pPr marL="0" indent="0">
              <a:buNone/>
            </a:pPr>
            <a:r>
              <a:rPr lang="nb-NO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Praksis ved fysioterapiutdanningen – INB - Wiki - innsida.ntnu.no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3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950E-EE60-4695-8B33-E8B5FE82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Faglig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innhold</a:t>
            </a:r>
            <a:r>
              <a:rPr lang="en-US" dirty="0">
                <a:latin typeface="+mj-lt"/>
              </a:rPr>
              <a:t> 3. </a:t>
            </a:r>
            <a:r>
              <a:rPr lang="en-US" dirty="0" err="1">
                <a:latin typeface="+mj-lt"/>
              </a:rPr>
              <a:t>studieår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fra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studieplan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387C-0755-46FC-B7BC-3071C6C5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64203"/>
            <a:ext cx="8229600" cy="4421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+mn-lt"/>
              </a:rPr>
              <a:t>Studenten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skal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kunne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yrkesutøvelsen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samfunnsperspektiv</a:t>
            </a:r>
            <a:r>
              <a:rPr lang="en-US" dirty="0">
                <a:latin typeface="+mn-lt"/>
              </a:rPr>
              <a:t> med </a:t>
            </a:r>
            <a:r>
              <a:rPr lang="en-US" dirty="0" err="1">
                <a:latin typeface="+mn-lt"/>
              </a:rPr>
              <a:t>fokus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refleksjon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fagfordypning</a:t>
            </a:r>
            <a:r>
              <a:rPr lang="en-US" dirty="0">
                <a:latin typeface="+mn-lt"/>
              </a:rPr>
              <a:t>.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err="1">
                <a:latin typeface="+mn-lt"/>
              </a:rPr>
              <a:t>Hovedfokus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habilitering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rehabilitering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noe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krever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kunnskaper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både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individ</a:t>
            </a: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samfunnsnivå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med </a:t>
            </a:r>
            <a:r>
              <a:rPr lang="en-US" b="1" dirty="0" err="1">
                <a:latin typeface="+mn-lt"/>
              </a:rPr>
              <a:t>en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tverrfaglig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tilnærming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brukerens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behov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fokus</a:t>
            </a:r>
            <a:r>
              <a:rPr lang="en-US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b-NO" sz="2800" b="1" dirty="0">
                <a:latin typeface="+mn-lt"/>
              </a:rPr>
              <a:t>Læringsutbytte i klinisk praksis er fokusert mot :</a:t>
            </a:r>
          </a:p>
          <a:p>
            <a:pPr marL="0" indent="0">
              <a:buNone/>
            </a:pPr>
            <a:r>
              <a:rPr lang="nb-NO" sz="2800" dirty="0">
                <a:latin typeface="+mn-lt"/>
              </a:rPr>
              <a:t>Videreutvikling av handlingskompetanse og integrering av fagkompetanse med vekt på en </a:t>
            </a:r>
            <a:r>
              <a:rPr lang="nb-NO" sz="2800" b="1" dirty="0">
                <a:latin typeface="+mn-lt"/>
              </a:rPr>
              <a:t>helhetstankegang i forhold til pasienten/brukeren</a:t>
            </a:r>
            <a:r>
              <a:rPr lang="nb-NO" sz="280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97D16-7B50-472C-915E-2E14FDCA0B99}"/>
              </a:ext>
            </a:extLst>
          </p:cNvPr>
          <p:cNvSpPr/>
          <p:nvPr/>
        </p:nvSpPr>
        <p:spPr>
          <a:xfrm>
            <a:off x="276224" y="5985391"/>
            <a:ext cx="8591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https://www.ntnu.no/studier/17-18/studieplanmh#programmeCode=HSGFTB&amp;year=2016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181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A5C552-22B8-4E2C-9F54-A9730CBE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7A4BFA-400D-43E7-B74A-4DD73315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3600" b="1" dirty="0"/>
              <a:t>Skikkethetsvurdering</a:t>
            </a:r>
          </a:p>
        </p:txBody>
      </p:sp>
    </p:spTree>
    <p:extLst>
      <p:ext uri="{BB962C8B-B14F-4D97-AF65-F5344CB8AC3E}">
        <p14:creationId xmlns:p14="http://schemas.microsoft.com/office/powerpoint/2010/main" val="2390610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Skikkethetsvurdering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skikkethetsvurdering innebærer at NTNU foretar en </a:t>
            </a:r>
            <a:r>
              <a:rPr lang="nb-NO" b="1" dirty="0"/>
              <a:t>løpende vurdering av studentens faglige og personlige forutsetning for å kunne fungere </a:t>
            </a:r>
            <a:r>
              <a:rPr lang="nb-NO" dirty="0"/>
              <a:t>som lærer eller </a:t>
            </a:r>
            <a:r>
              <a:rPr lang="nb-NO" b="1" u="sng" dirty="0"/>
              <a:t>helse- og sosialpersonell.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>
                <a:hlinkClick r:id="rId2"/>
              </a:rPr>
              <a:t>https://innsida.ntnu.no/wiki/-/wiki/Norsk/Skikkethetsvurdering</a:t>
            </a:r>
            <a:r>
              <a:rPr lang="nb-N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666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§ 4. Vurderingskriterier for logoped-, </a:t>
            </a:r>
            <a:r>
              <a:rPr lang="nb-NO" sz="2400" u="sng" dirty="0"/>
              <a:t>helse- og sosialfagutdanningene </a:t>
            </a:r>
            <a:r>
              <a:rPr lang="nb-NO" sz="2400" dirty="0"/>
              <a:t>og tolkeutdanning i tegnspråk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497874"/>
            <a:ext cx="8347166" cy="41278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6400" b="1" i="1" dirty="0"/>
              <a:t>En student er uskikket i utdanningene som nevnt i § 1 nr. 3 til og med 22, 25 og 27 dersom ett eller flere av følgende kriterier er oppfylt:</a:t>
            </a:r>
          </a:p>
          <a:p>
            <a:pPr marL="0" indent="0">
              <a:buNone/>
            </a:pPr>
            <a:endParaRPr lang="nb-NO" sz="4500" dirty="0"/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manglende vilje eller evne til omsorg, forståelse og respekt </a:t>
            </a:r>
            <a:r>
              <a:rPr lang="nb-NO" sz="6400" dirty="0"/>
              <a:t>for elever, pasienter, klienter eller brukere.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manglende vilje eller evne til å samarbeide </a:t>
            </a:r>
            <a:r>
              <a:rPr lang="nb-NO" sz="6400" dirty="0"/>
              <a:t>og til å etablere tillitsforhold og kommunisere med elever, pasienter, klienter, brukere, pårørende og samarbeidspartnere.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truende eller krenkende atferd i studiesituasjonen.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misbruker rusmidler eller tilegner seg medikamenter på ulovlig vis.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har problemer av en slik art at han/hun fungerer svært dårlig i forhold til sine omgivelser.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</a:t>
            </a:r>
            <a:r>
              <a:rPr lang="nb-NO" sz="6400" u="sng" dirty="0"/>
              <a:t>viser for liten grad av selvinnsikt </a:t>
            </a:r>
            <a:r>
              <a:rPr lang="nb-NO" sz="6400" dirty="0"/>
              <a:t>i forbindelse med oppgaver i studiet og kommende yrkesrolle.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uaktsomhet og uansvarlighet </a:t>
            </a:r>
            <a:r>
              <a:rPr lang="nb-NO" sz="6400" dirty="0"/>
              <a:t>som kan medføre risiko for skade av elever, pasienter, klienter eller brukere.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manglende vilje eller evne til å endre uakseptabel adferd i samsvar med veiledning.</a:t>
            </a:r>
          </a:p>
          <a:p>
            <a:pPr marL="457200" lvl="0" indent="-457200">
              <a:buFont typeface="+mj-lt"/>
              <a:buAutoNum type="alphaLcParenR"/>
            </a:pPr>
            <a:endParaRPr lang="nb-NO" sz="4500" dirty="0"/>
          </a:p>
          <a:p>
            <a:pPr marL="0" indent="0">
              <a:buNone/>
            </a:pPr>
            <a:endParaRPr lang="nb-NO" sz="4500" b="1" dirty="0"/>
          </a:p>
          <a:p>
            <a:pPr marL="0" indent="0">
              <a:buNone/>
            </a:pPr>
            <a:endParaRPr lang="nb-NO" sz="4500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pPr marL="457200" lvl="0" indent="-457200">
              <a:buFont typeface="+mj-lt"/>
              <a:buAutoNum type="alphaLcParenR"/>
            </a:pPr>
            <a:endParaRPr lang="nb-NO" dirty="0"/>
          </a:p>
          <a:p>
            <a:pPr marL="457200" indent="-457200">
              <a:buFont typeface="+mj-lt"/>
              <a:buAutoNum type="alphaLcParenR"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747658"/>
            <a:ext cx="793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Se også</a:t>
            </a:r>
            <a:br>
              <a:rPr lang="nb-NO" dirty="0"/>
            </a:br>
            <a:r>
              <a:rPr lang="nb-NO" dirty="0">
                <a:hlinkClick r:id="rId2"/>
              </a:rPr>
              <a:t>Forskrift om skikkethetsvurdering i høyere utdanning</a:t>
            </a:r>
            <a:br>
              <a:rPr lang="nb-NO" dirty="0"/>
            </a:br>
            <a:r>
              <a:rPr lang="nb-NO" dirty="0">
                <a:hlinkClick r:id="rId3"/>
              </a:rPr>
              <a:t>Rundskriv F-14-06</a:t>
            </a:r>
            <a:r>
              <a:rPr lang="nb-NO" dirty="0"/>
              <a:t> (inneholder merknader til enkelte paragrafer i </a:t>
            </a:r>
            <a:r>
              <a:rPr lang="nb-NO" dirty="0" err="1"/>
              <a:t>forskriften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3556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6456" t="16666" r="26419" b="6484"/>
          <a:stretch/>
        </p:blipFill>
        <p:spPr bwMode="auto">
          <a:xfrm>
            <a:off x="1715589" y="490945"/>
            <a:ext cx="5259977" cy="5876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01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SPØRSMÅL 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546331"/>
            <a:ext cx="8229600" cy="2080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sz="4800" dirty="0"/>
          </a:p>
          <a:p>
            <a:pPr marL="0" indent="0" algn="ctr">
              <a:buNone/>
            </a:pPr>
            <a:endParaRPr lang="nb-NO" sz="4800" dirty="0"/>
          </a:p>
        </p:txBody>
      </p:sp>
      <p:pic>
        <p:nvPicPr>
          <p:cNvPr id="3076" name="Picture 4" descr="Spørsmål Spørsmålstegn Svar - Gratis bilde på Pixabay">
            <a:extLst>
              <a:ext uri="{FF2B5EF4-FFF2-40B4-BE49-F238E27FC236}">
                <a16:creationId xmlns:a16="http://schemas.microsoft.com/office/drawing/2014/main" id="{AE3FA92A-55A1-4EE6-B974-C44F0866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314700"/>
            <a:ext cx="4094018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30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2114550"/>
            <a:ext cx="7407404" cy="2106861"/>
          </a:xfrm>
        </p:spPr>
        <p:txBody>
          <a:bodyPr>
            <a:normAutofit fontScale="90000"/>
          </a:bodyPr>
          <a:lstStyle/>
          <a:p>
            <a: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Lykke til med veiledninga!</a:t>
            </a:r>
            <a:b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Smilefjes Glede Omfavne Smiler - Gratis bilde på Pixabay">
            <a:extLst>
              <a:ext uri="{FF2B5EF4-FFF2-40B4-BE49-F238E27FC236}">
                <a16:creationId xmlns:a16="http://schemas.microsoft.com/office/drawing/2014/main" id="{9489C952-E0AE-4F7D-B2B2-8676D2CD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61" y="3429000"/>
            <a:ext cx="2457450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496793"/>
            <a:ext cx="9145697" cy="144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768"/>
          </a:xfrm>
        </p:spPr>
        <p:txBody>
          <a:bodyPr>
            <a:normAutofit/>
          </a:bodyPr>
          <a:lstStyle/>
          <a:p>
            <a:r>
              <a:rPr lang="nb-NO" dirty="0"/>
              <a:t>Læringsutbytter for 6.sem.praksis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idx="1"/>
          </p:nvPr>
        </p:nvSpPr>
        <p:spPr>
          <a:xfrm>
            <a:off x="457200" y="1191214"/>
            <a:ext cx="8229600" cy="5427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Personlige: </a:t>
            </a:r>
            <a:r>
              <a:rPr lang="nb-NO" sz="1600" b="1" i="1" dirty="0"/>
              <a:t>Studentene skal vise evne til:</a:t>
            </a:r>
            <a:endParaRPr lang="nb-NO" sz="1600" dirty="0"/>
          </a:p>
          <a:p>
            <a:pPr marL="0" indent="0">
              <a:buNone/>
            </a:pPr>
            <a:r>
              <a:rPr lang="nb-NO" sz="1400" dirty="0"/>
              <a:t>- kritisk og analytisk vurdering av egen fagutøvelse</a:t>
            </a:r>
          </a:p>
          <a:p>
            <a:pPr marL="0" indent="0">
              <a:buNone/>
            </a:pPr>
            <a:r>
              <a:rPr lang="nb-NO" sz="1400" b="1" dirty="0"/>
              <a:t>- </a:t>
            </a:r>
            <a:r>
              <a:rPr lang="nb-NO" sz="1400" dirty="0"/>
              <a:t>faglig forsvarlighet i tråd med yrkesetiske retningslinjer i samhandlingssituasjoner på ulike arenaer</a:t>
            </a:r>
          </a:p>
          <a:p>
            <a:pPr marL="0" indent="0">
              <a:buNone/>
            </a:pPr>
            <a:r>
              <a:rPr lang="nb-NO" sz="1400" dirty="0"/>
              <a:t>- konstruktiv og kritisk holdning i arbeidet som fysioterapeut på individ-, gruppe- og samfunnsnivå</a:t>
            </a:r>
          </a:p>
          <a:p>
            <a:pPr marL="0" indent="0">
              <a:buNone/>
            </a:pPr>
            <a:r>
              <a:rPr lang="nb-NO" sz="1400" b="1" dirty="0"/>
              <a:t>Individuelle mål:</a:t>
            </a:r>
            <a:endParaRPr lang="nb-NO" sz="1400" dirty="0"/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600" b="1" dirty="0"/>
              <a:t>Praktiske/yrkesmessige ferdigheter</a:t>
            </a:r>
            <a:r>
              <a:rPr lang="nb-NO" sz="1600" b="1" i="1" dirty="0"/>
              <a:t> Studenten skal kunne:</a:t>
            </a:r>
            <a:endParaRPr lang="nb-NO" sz="1600" dirty="0"/>
          </a:p>
          <a:p>
            <a:pPr marL="0" indent="0">
              <a:buNone/>
            </a:pPr>
            <a:r>
              <a:rPr lang="nb-NO" sz="1400" dirty="0"/>
              <a:t>- observere, kartlegge og gjennomføre fysioterapitiltak på ulike arenaer </a:t>
            </a:r>
          </a:p>
          <a:p>
            <a:pPr marL="0" indent="0">
              <a:buNone/>
            </a:pPr>
            <a:r>
              <a:rPr lang="nb-NO" sz="1400" dirty="0"/>
              <a:t>- bevisstgjøre, motivere og bistå mennesker til å oppdage, erkjenne, og videreutvikle egne ressurser og egen mestringsevne  </a:t>
            </a:r>
          </a:p>
          <a:p>
            <a:pPr marL="0" indent="0">
              <a:buNone/>
            </a:pPr>
            <a:r>
              <a:rPr lang="nb-NO" sz="1400" dirty="0"/>
              <a:t>- fremme deltakelse og likeverdig relasjon i arbeidet som fysioterapeut på individ og gruppenivå </a:t>
            </a:r>
          </a:p>
          <a:p>
            <a:pPr marL="0" indent="0">
              <a:buNone/>
            </a:pPr>
            <a:r>
              <a:rPr lang="nb-NO" sz="1400" dirty="0"/>
              <a:t>- delta i og reflektere over egen rolle i tverrfaglig samarbeid </a:t>
            </a:r>
          </a:p>
          <a:p>
            <a:pPr marL="0" indent="0">
              <a:buNone/>
            </a:pPr>
            <a:r>
              <a:rPr lang="nb-NO" sz="1400" dirty="0"/>
              <a:t>- systematisere, dokumentere og evaluere eget arbeid på individ-, gruppe- og samfunnsnivå</a:t>
            </a:r>
          </a:p>
          <a:p>
            <a:pPr marL="0" indent="0">
              <a:buNone/>
            </a:pPr>
            <a:r>
              <a:rPr lang="nb-NO" sz="1400" b="1" dirty="0"/>
              <a:t>Individuelle mål:</a:t>
            </a:r>
            <a:endParaRPr lang="nb-NO" sz="1400" dirty="0"/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600" b="1" dirty="0"/>
              <a:t>Teoretiske: </a:t>
            </a:r>
            <a:r>
              <a:rPr lang="nb-NO" sz="1600" b="1" i="1" dirty="0"/>
              <a:t>Studenten skal:</a:t>
            </a:r>
            <a:endParaRPr lang="nb-NO" sz="1600" dirty="0"/>
          </a:p>
          <a:p>
            <a:pPr marL="0" indent="0">
              <a:buNone/>
            </a:pPr>
            <a:r>
              <a:rPr lang="nb-NO" sz="1400" dirty="0"/>
              <a:t>- forstå og kunne forholde seg til rammene rundt eget arbeid (</a:t>
            </a:r>
            <a:r>
              <a:rPr lang="nb-NO" sz="1400" dirty="0" err="1"/>
              <a:t>f.eks</a:t>
            </a:r>
            <a:r>
              <a:rPr lang="nb-NO" sz="1400" dirty="0"/>
              <a:t> lover og forskrifter)</a:t>
            </a:r>
          </a:p>
          <a:p>
            <a:pPr marL="0" indent="0">
              <a:buNone/>
            </a:pPr>
            <a:r>
              <a:rPr lang="nb-NO" sz="1400" dirty="0"/>
              <a:t>- utforske faglige problemstillinger på en systematisk og reflektert måte</a:t>
            </a:r>
          </a:p>
          <a:p>
            <a:pPr marL="0" indent="0">
              <a:buNone/>
            </a:pPr>
            <a:r>
              <a:rPr lang="nb-NO" sz="1400" dirty="0"/>
              <a:t>- få kunnskap om og erfaring fra kvalitetssikring i fysioterapi</a:t>
            </a:r>
          </a:p>
          <a:p>
            <a:pPr marL="0" indent="0">
              <a:buNone/>
            </a:pPr>
            <a:r>
              <a:rPr lang="nb-NO" sz="1400" b="1" dirty="0"/>
              <a:t>Individuelle mål: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A05209D-E6CD-4C98-83F9-D6B3AA4D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5CC4DBD-9B43-4008-BEAF-687A08A0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FDADDC-4527-4AA8-A244-F9C1C6B8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Studentenes forberedelse til praksis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595B2123-288B-4E60-9C86-3348E39FC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Metalfigur - Bygningskonstruktør - Byggeleder - Svendegaver - Design Og  Handelshuset">
            <a:extLst>
              <a:ext uri="{FF2B5EF4-FFF2-40B4-BE49-F238E27FC236}">
                <a16:creationId xmlns:a16="http://schemas.microsoft.com/office/drawing/2014/main" id="{75AE2345-2E30-4177-907E-14AE7A20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6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Fra generelle til individuelle læringsmål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Studentene har ulike praksiserfaringer, de aller fleste har vært i klinisk praksis både i primær- og spesialisthelsetjeneste</a:t>
            </a:r>
          </a:p>
          <a:p>
            <a:pPr lvl="1"/>
            <a:r>
              <a:rPr lang="nb-NO" dirty="0"/>
              <a:t>de ulike praksisarenaene gir ulike muligheter for oppnåelse av læringsmål....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studentene har ulike erfaringer fra arbeid i helsetjenesten</a:t>
            </a:r>
          </a:p>
          <a:p>
            <a:endParaRPr lang="nb-NO" dirty="0"/>
          </a:p>
          <a:p>
            <a:r>
              <a:rPr lang="nb-NO" dirty="0"/>
              <a:t>Kunnskap om egen kompetanse og læringsbehov, samt tilbakemelding fra praksisveilederne fra 3. og 4. semesters praksis danner utgangspunkt for utarbeidelse av individuelle læringsmål.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048B-4C90-41F5-B792-90891CF1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Arbeid</a:t>
            </a:r>
            <a:r>
              <a:rPr lang="en-US" dirty="0"/>
              <a:t> med </a:t>
            </a:r>
            <a:r>
              <a:rPr lang="en-US" dirty="0" err="1"/>
              <a:t>kompetanseprofiler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individuelle</a:t>
            </a:r>
            <a:r>
              <a:rPr lang="en-US" dirty="0"/>
              <a:t> </a:t>
            </a:r>
            <a:r>
              <a:rPr lang="en-US" dirty="0" err="1"/>
              <a:t>læringsutbytter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8A57-1480-4998-BB51-C590F392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r>
              <a:rPr lang="nb-NO" sz="2800" dirty="0">
                <a:latin typeface="+mn-lt"/>
              </a:rPr>
              <a:t>Studentenes forberedelser 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	</a:t>
            </a:r>
            <a:br>
              <a:rPr lang="nb-NO" sz="1600" dirty="0"/>
            </a:b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Hvilke utfordringer/utviklingsbehov har du i kommende praksisperiode når det gjelder utvikling av personlig kompetanse:</a:t>
            </a:r>
          </a:p>
          <a:p>
            <a:pPr lvl="1"/>
            <a:r>
              <a:rPr lang="nb-NO" dirty="0"/>
              <a:t>med utgangspunkt i </a:t>
            </a:r>
            <a:r>
              <a:rPr lang="nb-NO" i="1" dirty="0"/>
              <a:t>din egen vurdering fra praksis i 2. studieår</a:t>
            </a:r>
          </a:p>
          <a:p>
            <a:pPr lvl="1"/>
            <a:r>
              <a:rPr lang="nb-NO" dirty="0"/>
              <a:t>med utgangspunkt i </a:t>
            </a:r>
            <a:r>
              <a:rPr lang="nb-NO" i="1" dirty="0"/>
              <a:t>forslag fra din(e) praksisveileder(e) i 3. og 4. semester.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629A8-D8ED-41E6-8E38-B6AD3C9A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18" y="1674814"/>
            <a:ext cx="3885182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23F9-58C8-493D-8223-30DC51C6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Personlig kunnskap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D2B6-06BE-4048-9AE3-94DC476E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3688"/>
            <a:ext cx="8229600" cy="197317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b-NO" dirty="0">
                <a:latin typeface="+mn-lt"/>
              </a:rPr>
              <a:t>handler om hvem vi er som personer overfor oss selv og i møte med andre mennesker. Denne kunnskapen tar det lang tid å utvikle. 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Eksempler på personlig kompetanse kan ifølge G. Skau (2011, s. 74,75) komme til uttrykk som: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7358C-24B2-471E-B3E8-E45490D21219}"/>
              </a:ext>
            </a:extLst>
          </p:cNvPr>
          <p:cNvSpPr/>
          <p:nvPr/>
        </p:nvSpPr>
        <p:spPr>
          <a:xfrm>
            <a:off x="1095375" y="3019426"/>
            <a:ext cx="74199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lytte til andre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være i stand til å tenke på nye måter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strukturere en uoversiktlig situasjon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være ydmyk, til «ikke å vite»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gi og ta imot personlige tilbakemeldinger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tåle taushet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nærhet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samarbeidsevne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prioritere, til å skille mellom viktig og uviktig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tåle frustrasjoner, motgang og kritikk uten å gi opp</a:t>
            </a:r>
            <a:endParaRPr lang="nb-NO" sz="220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750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.pptx" id="{EB4B3C52-F647-457F-B5ED-7FE6CF837A10}" vid="{EB22BC05-D85A-4786-AFB7-98A5FCEA16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2081</Words>
  <Application>Microsoft Office PowerPoint</Application>
  <PresentationFormat>Skjermfremvisning (4:3)</PresentationFormat>
  <Paragraphs>344</Paragraphs>
  <Slides>45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52" baseType="lpstr">
      <vt:lpstr>Arial</vt:lpstr>
      <vt:lpstr>Calibri</vt:lpstr>
      <vt:lpstr>Times New Roman</vt:lpstr>
      <vt:lpstr>Verdana</vt:lpstr>
      <vt:lpstr>Wingdings</vt:lpstr>
      <vt:lpstr>Wingdings 3</vt:lpstr>
      <vt:lpstr>Office-tema</vt:lpstr>
      <vt:lpstr>Forberedelse til mottak av student(er) i 6.semesters praksis vår 2022</vt:lpstr>
      <vt:lpstr>DISPOSISJON</vt:lpstr>
      <vt:lpstr>PowerPoint-presentasjon</vt:lpstr>
      <vt:lpstr>Faglig innhold 3. studieår (fra studieplan)</vt:lpstr>
      <vt:lpstr>Læringsutbytter for 6.sem.praksis</vt:lpstr>
      <vt:lpstr>PowerPoint-presentasjon</vt:lpstr>
      <vt:lpstr>Fra generelle til individuelle læringsmål</vt:lpstr>
      <vt:lpstr>Arbeid med kompetanseprofiler og  individuelle læringsutbytter</vt:lpstr>
      <vt:lpstr>Personlig kunnskap</vt:lpstr>
      <vt:lpstr>Praksisveileders oppgaver i forhold til utarbeidelse av individuelle mål</vt:lpstr>
      <vt:lpstr>PowerPoint-presentasjon</vt:lpstr>
      <vt:lpstr>Tverrfaglig samarbeid  - delta i og reflektere over egen rolle i tverrfaglig samarbeid</vt:lpstr>
      <vt:lpstr>PowerPoint-presentasjon</vt:lpstr>
      <vt:lpstr>LÆRING I PRAKSIS Ulike «læringsstiler»</vt:lpstr>
      <vt:lpstr>Viktige faktorer for god veiledning - studentenes utsagn etter diskusjoner i klassen </vt:lpstr>
      <vt:lpstr>Hvordan veilede studentene i forhold til læringsutbyttene</vt:lpstr>
      <vt:lpstr>Veiledningsteorier og - strategier</vt:lpstr>
      <vt:lpstr>Veiledning og Veiledningsstrategier  - e-læringskurs om praksisveiledning</vt:lpstr>
      <vt:lpstr>Strategier og prinsipper</vt:lpstr>
      <vt:lpstr>Veiledningens sløyfer - hvordan veiledning kan foregå</vt:lpstr>
      <vt:lpstr>Å være veiledbar …… - også et kriterium i skikkethetsvurderingen</vt:lpstr>
      <vt:lpstr>  Veiledning </vt:lpstr>
      <vt:lpstr>  Refleksjon </vt:lpstr>
      <vt:lpstr>Tre typer refleksjon</vt:lpstr>
      <vt:lpstr>PowerPoint-presentasjon</vt:lpstr>
      <vt:lpstr>PowerPoint-presentasjon</vt:lpstr>
      <vt:lpstr>Praksisdagboka / Logg</vt:lpstr>
      <vt:lpstr>VEILEDNINGSKONTRAKT </vt:lpstr>
      <vt:lpstr>TAUSHETSPLIKT </vt:lpstr>
      <vt:lpstr>PowerPoint-presentasjon</vt:lpstr>
      <vt:lpstr>Journal- og epikrise</vt:lpstr>
      <vt:lpstr>PowerPoint-presentasjon</vt:lpstr>
      <vt:lpstr>Kontakt med utdanninga  Kontaktlærer, student og praksisveileder</vt:lpstr>
      <vt:lpstr>Diverse retningslinjer</vt:lpstr>
      <vt:lpstr>Fra fakultetet (15. des-21):</vt:lpstr>
      <vt:lpstr>PowerPoint-presentasjon</vt:lpstr>
      <vt:lpstr>Vurdering av læring og utvikling</vt:lpstr>
      <vt:lpstr>Punkter til veiledning, vurdering og tilbakemeldinger til studentene i 6. semesters praksis</vt:lpstr>
      <vt:lpstr>Aktuelle skjemaer/hjelpemidler</vt:lpstr>
      <vt:lpstr>PowerPoint-presentasjon</vt:lpstr>
      <vt:lpstr>Skikkethetsvurdering</vt:lpstr>
      <vt:lpstr>§ 4. Vurderingskriterier for logoped-, helse- og sosialfagutdanningene og tolkeutdanning i tegnspråk</vt:lpstr>
      <vt:lpstr>PowerPoint-presentasjon</vt:lpstr>
      <vt:lpstr>       SPØRSMÅL ? </vt:lpstr>
      <vt:lpstr>Lykke til med veiledninga!   </vt:lpstr>
    </vt:vector>
  </TitlesOfParts>
  <Company>Høgskolen i Sør-Trøndelag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Forberedelse til praksis i 6.semester</dc:title>
  <dc:creator>Randi Granbo</dc:creator>
  <cp:lastModifiedBy>Per Johnny Garli</cp:lastModifiedBy>
  <cp:revision>30</cp:revision>
  <dcterms:created xsi:type="dcterms:W3CDTF">2015-12-17T11:37:20Z</dcterms:created>
  <dcterms:modified xsi:type="dcterms:W3CDTF">2021-12-15T13:18:34Z</dcterms:modified>
</cp:coreProperties>
</file>