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311" r:id="rId3"/>
    <p:sldId id="322" r:id="rId4"/>
    <p:sldId id="324" r:id="rId5"/>
    <p:sldId id="323" r:id="rId6"/>
    <p:sldId id="317" r:id="rId7"/>
  </p:sldIdLst>
  <p:sldSz cx="9144000" cy="6858000" type="screen4x3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AC76"/>
    <a:srgbClr val="0D34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23" autoAdjust="0"/>
    <p:restoredTop sz="78860" autoAdjust="0"/>
  </p:normalViewPr>
  <p:slideViewPr>
    <p:cSldViewPr snapToGrid="0" snapToObjects="1">
      <p:cViewPr varScale="1">
        <p:scale>
          <a:sx n="40" d="100"/>
          <a:sy n="40" d="100"/>
        </p:scale>
        <p:origin x="1459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3E070F-056A-EF46-8F28-B603D057C661}" type="datetimeFigureOut">
              <a:rPr lang="nb-NO" smtClean="0"/>
              <a:t>05.10.2020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71C88-A8C4-B64E-9416-E16EC256489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0678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Tydeliggjøring av hva kritikkverdige forhold er.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71C88-A8C4-B64E-9416-E16EC2564890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44324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71C88-A8C4-B64E-9416-E16EC2564890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864816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Erfaringer som identifiseres vil kunne påvirke saksflyt etc.</a:t>
            </a:r>
          </a:p>
          <a:p>
            <a:endParaRPr lang="nb-NO" dirty="0"/>
          </a:p>
          <a:p>
            <a:r>
              <a:rPr lang="nb-NO" dirty="0"/>
              <a:t>Sprint om Sifra-portalen 11. og 14. september.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71C88-A8C4-B64E-9416-E16EC2564890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15866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68315" y="2677415"/>
            <a:ext cx="7772400" cy="901094"/>
          </a:xfrm>
        </p:spPr>
        <p:txBody>
          <a:bodyPr anchor="t" anchorCtr="0"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68315" y="3645154"/>
            <a:ext cx="7772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100015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98385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03183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4" name="Plassholder for lysbildenummer 5"/>
          <p:cNvSpPr txBox="1">
            <a:spLocks/>
          </p:cNvSpPr>
          <p:nvPr userDrawn="1"/>
        </p:nvSpPr>
        <p:spPr>
          <a:xfrm>
            <a:off x="115119" y="6537870"/>
            <a:ext cx="342081" cy="252102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853A39-49B3-554A-AE82-85611CEBD8E3}" type="slidenum">
              <a:rPr lang="nb-NO" b="1" i="0" smtClean="0">
                <a:solidFill>
                  <a:schemeClr val="bg1"/>
                </a:solidFill>
                <a:latin typeface="Arial"/>
                <a:cs typeface="Arial"/>
              </a:rPr>
              <a:pPr algn="ctr"/>
              <a:t>‹#›</a:t>
            </a:fld>
            <a:endParaRPr lang="nb-NO" b="1" i="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001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241294" y="6421247"/>
            <a:ext cx="426966" cy="36512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pPr algn="r"/>
            <a:fld id="{91853A39-49B3-554A-AE82-85611CEBD8E3}" type="slidenum">
              <a:rPr lang="nb-NO" smtClean="0">
                <a:latin typeface="Arial"/>
                <a:cs typeface="Arial"/>
              </a:rPr>
              <a:pPr algn="r"/>
              <a:t>‹#›</a:t>
            </a:fld>
            <a:endParaRPr lang="nb-NO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246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37291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70223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17224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71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5964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53223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4" name="Bilde 3" descr="hor_blaa_stripe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98336"/>
            <a:ext cx="9144000" cy="359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17126" y="434071"/>
            <a:ext cx="7772400" cy="901094"/>
          </a:xfrm>
        </p:spPr>
        <p:txBody>
          <a:bodyPr>
            <a:normAutofit fontScale="90000"/>
          </a:bodyPr>
          <a:lstStyle/>
          <a:p>
            <a:pPr algn="ctr"/>
            <a:br>
              <a:rPr lang="nb-NO" dirty="0"/>
            </a:br>
            <a:br>
              <a:rPr lang="nb-NO" dirty="0"/>
            </a:br>
            <a:br>
              <a:rPr lang="nb-NO" dirty="0"/>
            </a:br>
            <a:r>
              <a:rPr lang="nb-NO" sz="4400" dirty="0"/>
              <a:t>Ny varslingskanal ved NTNU – for ansatte og studenter</a:t>
            </a:r>
            <a:br>
              <a:rPr lang="nb-NO" dirty="0"/>
            </a:br>
            <a:r>
              <a:rPr lang="nb-NO" dirty="0"/>
              <a:t>		</a:t>
            </a:r>
            <a:br>
              <a:rPr lang="nb-NO" dirty="0"/>
            </a:b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17126" y="3783360"/>
            <a:ext cx="7772400" cy="1485757"/>
          </a:xfrm>
        </p:spPr>
        <p:txBody>
          <a:bodyPr>
            <a:normAutofit/>
          </a:bodyPr>
          <a:lstStyle/>
          <a:p>
            <a:pPr algn="ctr"/>
            <a:r>
              <a:rPr lang="nb-NO" dirty="0"/>
              <a:t>Likestillings- og mangfoldsutvalget, 10.09.2020</a:t>
            </a:r>
          </a:p>
        </p:txBody>
      </p:sp>
      <p:sp>
        <p:nvSpPr>
          <p:cNvPr id="4" name="TekstSylinder 3"/>
          <p:cNvSpPr txBox="1"/>
          <p:nvPr/>
        </p:nvSpPr>
        <p:spPr>
          <a:xfrm rot="16200000">
            <a:off x="6866691" y="1723023"/>
            <a:ext cx="3751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pc="100" dirty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Trondheim – Gjøvik – Ålesund</a:t>
            </a:r>
          </a:p>
        </p:txBody>
      </p:sp>
      <p:sp>
        <p:nvSpPr>
          <p:cNvPr id="5" name="TekstSylinder 4"/>
          <p:cNvSpPr txBox="1"/>
          <p:nvPr/>
        </p:nvSpPr>
        <p:spPr>
          <a:xfrm>
            <a:off x="733330" y="5540721"/>
            <a:ext cx="8257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dirty="0"/>
              <a:t>Arve Skjærvø, HR- og HMS-avdelingen</a:t>
            </a:r>
          </a:p>
        </p:txBody>
      </p:sp>
    </p:spTree>
    <p:extLst>
      <p:ext uri="{BB962C8B-B14F-4D97-AF65-F5344CB8AC3E}">
        <p14:creationId xmlns:p14="http://schemas.microsoft.com/office/powerpoint/2010/main" val="3243102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03234D8-8EFB-4ED3-9F8A-3372FEAA9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Varslingskanalen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8DE886D-95A9-420D-B8A7-FA7E146D62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Sifra-portalen</a:t>
            </a:r>
          </a:p>
          <a:p>
            <a:pPr lvl="1"/>
            <a:r>
              <a:rPr lang="nb-NO" dirty="0"/>
              <a:t>Samling av alle relaterte måter å melde fra om</a:t>
            </a:r>
          </a:p>
          <a:p>
            <a:pPr lvl="1"/>
            <a:r>
              <a:rPr lang="nb-NO" dirty="0"/>
              <a:t>Gjelder for ansatte og studenter</a:t>
            </a:r>
          </a:p>
          <a:p>
            <a:pPr lvl="1"/>
            <a:endParaRPr lang="nb-NO" dirty="0"/>
          </a:p>
          <a:p>
            <a:r>
              <a:rPr lang="nb-NO" dirty="0"/>
              <a:t>Varsling om kritikkverdige forhold</a:t>
            </a:r>
          </a:p>
          <a:p>
            <a:pPr lvl="1"/>
            <a:r>
              <a:rPr lang="nb-NO" dirty="0"/>
              <a:t>Løsningen: </a:t>
            </a:r>
            <a:r>
              <a:rPr lang="nb-NO" dirty="0" err="1"/>
              <a:t>TrustCom</a:t>
            </a:r>
            <a:endParaRPr lang="nb-NO" dirty="0"/>
          </a:p>
          <a:p>
            <a:pPr lvl="1"/>
            <a:r>
              <a:rPr lang="nb-NO" dirty="0"/>
              <a:t>Håndteres av </a:t>
            </a:r>
            <a:r>
              <a:rPr lang="nb-NO" dirty="0" err="1"/>
              <a:t>PwC</a:t>
            </a:r>
            <a:endParaRPr lang="nb-NO" dirty="0"/>
          </a:p>
          <a:p>
            <a:pPr lvl="1"/>
            <a:r>
              <a:rPr lang="nb-NO" dirty="0"/>
              <a:t>Kun teknisk mottak, </a:t>
            </a:r>
            <a:r>
              <a:rPr lang="nb-NO"/>
              <a:t>saksbehandling internt</a:t>
            </a:r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172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innhold 3">
            <a:extLst>
              <a:ext uri="{FF2B5EF4-FFF2-40B4-BE49-F238E27FC236}">
                <a16:creationId xmlns:a16="http://schemas.microsoft.com/office/drawing/2014/main" id="{DB7B3A6C-2B42-46FB-A892-6EDC24639C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7688" y="367471"/>
            <a:ext cx="8505825" cy="57626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32185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3E4FAE3-6695-47FE-862A-44A0F9FDD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Saksflyt</a:t>
            </a:r>
          </a:p>
        </p:txBody>
      </p:sp>
      <p:sp>
        <p:nvSpPr>
          <p:cNvPr id="4" name="Rektangel: avrundede hjørner 3">
            <a:extLst>
              <a:ext uri="{FF2B5EF4-FFF2-40B4-BE49-F238E27FC236}">
                <a16:creationId xmlns:a16="http://schemas.microsoft.com/office/drawing/2014/main" id="{4DC1C6B1-9A5E-4621-A0F1-DAE9DBDC271B}"/>
              </a:ext>
            </a:extLst>
          </p:cNvPr>
          <p:cNvSpPr/>
          <p:nvPr/>
        </p:nvSpPr>
        <p:spPr>
          <a:xfrm>
            <a:off x="1531620" y="1988820"/>
            <a:ext cx="2164080" cy="1143000"/>
          </a:xfrm>
          <a:prstGeom prst="roundRect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Varsel til </a:t>
            </a:r>
            <a:r>
              <a:rPr lang="nb-NO" dirty="0" err="1"/>
              <a:t>PwC</a:t>
            </a:r>
            <a:endParaRPr lang="nb-NO" dirty="0"/>
          </a:p>
        </p:txBody>
      </p:sp>
      <p:sp>
        <p:nvSpPr>
          <p:cNvPr id="6" name="Rektangel: avrundede hjørner 5">
            <a:extLst>
              <a:ext uri="{FF2B5EF4-FFF2-40B4-BE49-F238E27FC236}">
                <a16:creationId xmlns:a16="http://schemas.microsoft.com/office/drawing/2014/main" id="{F900BC8F-4C76-4C1A-A523-519F23993287}"/>
              </a:ext>
            </a:extLst>
          </p:cNvPr>
          <p:cNvSpPr/>
          <p:nvPr/>
        </p:nvSpPr>
        <p:spPr>
          <a:xfrm>
            <a:off x="2948940" y="3703002"/>
            <a:ext cx="2164080" cy="1143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HR-linje</a:t>
            </a:r>
          </a:p>
        </p:txBody>
      </p:sp>
      <p:sp>
        <p:nvSpPr>
          <p:cNvPr id="7" name="Rektangel: avrundede hjørner 6">
            <a:extLst>
              <a:ext uri="{FF2B5EF4-FFF2-40B4-BE49-F238E27FC236}">
                <a16:creationId xmlns:a16="http://schemas.microsoft.com/office/drawing/2014/main" id="{92CEC2B4-7B40-4DE0-BE63-EC51CC04E9E1}"/>
              </a:ext>
            </a:extLst>
          </p:cNvPr>
          <p:cNvSpPr/>
          <p:nvPr/>
        </p:nvSpPr>
        <p:spPr>
          <a:xfrm>
            <a:off x="5379720" y="3703002"/>
            <a:ext cx="2164080" cy="1143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Fakultetsvise mottak - student</a:t>
            </a:r>
          </a:p>
        </p:txBody>
      </p:sp>
      <p:sp>
        <p:nvSpPr>
          <p:cNvPr id="8" name="Rektangel: avrundede hjørner 7">
            <a:extLst>
              <a:ext uri="{FF2B5EF4-FFF2-40B4-BE49-F238E27FC236}">
                <a16:creationId xmlns:a16="http://schemas.microsoft.com/office/drawing/2014/main" id="{BCBC3AA3-8B19-45AC-9F72-AE10F4E55D2B}"/>
              </a:ext>
            </a:extLst>
          </p:cNvPr>
          <p:cNvSpPr/>
          <p:nvPr/>
        </p:nvSpPr>
        <p:spPr>
          <a:xfrm>
            <a:off x="4145280" y="1988820"/>
            <a:ext cx="2164080" cy="1143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Sentralt varslingsmottak NTNU</a:t>
            </a:r>
          </a:p>
        </p:txBody>
      </p:sp>
      <p:sp>
        <p:nvSpPr>
          <p:cNvPr id="10" name="Pil: høyre 9">
            <a:extLst>
              <a:ext uri="{FF2B5EF4-FFF2-40B4-BE49-F238E27FC236}">
                <a16:creationId xmlns:a16="http://schemas.microsoft.com/office/drawing/2014/main" id="{F568DA23-7104-4580-B303-3A0A2AA40061}"/>
              </a:ext>
            </a:extLst>
          </p:cNvPr>
          <p:cNvSpPr/>
          <p:nvPr/>
        </p:nvSpPr>
        <p:spPr>
          <a:xfrm>
            <a:off x="3779520" y="2453640"/>
            <a:ext cx="274320" cy="21336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Pil: høyre 10">
            <a:extLst>
              <a:ext uri="{FF2B5EF4-FFF2-40B4-BE49-F238E27FC236}">
                <a16:creationId xmlns:a16="http://schemas.microsoft.com/office/drawing/2014/main" id="{6D38DE7A-C885-4048-9EB0-0F404858DEB3}"/>
              </a:ext>
            </a:extLst>
          </p:cNvPr>
          <p:cNvSpPr/>
          <p:nvPr/>
        </p:nvSpPr>
        <p:spPr>
          <a:xfrm rot="6452525">
            <a:off x="4264251" y="3310731"/>
            <a:ext cx="274320" cy="21336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Pil: høyre 11">
            <a:extLst>
              <a:ext uri="{FF2B5EF4-FFF2-40B4-BE49-F238E27FC236}">
                <a16:creationId xmlns:a16="http://schemas.microsoft.com/office/drawing/2014/main" id="{A61750EE-5F25-481B-ABCD-27A827695638}"/>
              </a:ext>
            </a:extLst>
          </p:cNvPr>
          <p:cNvSpPr/>
          <p:nvPr/>
        </p:nvSpPr>
        <p:spPr>
          <a:xfrm rot="4347557">
            <a:off x="5829300" y="3310731"/>
            <a:ext cx="274320" cy="21336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19657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3E4FAE3-6695-47FE-862A-44A0F9FDD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Seksuell trakassering</a:t>
            </a:r>
          </a:p>
        </p:txBody>
      </p:sp>
      <p:sp>
        <p:nvSpPr>
          <p:cNvPr id="4" name="Rektangel: avrundede hjørner 3">
            <a:extLst>
              <a:ext uri="{FF2B5EF4-FFF2-40B4-BE49-F238E27FC236}">
                <a16:creationId xmlns:a16="http://schemas.microsoft.com/office/drawing/2014/main" id="{4DC1C6B1-9A5E-4621-A0F1-DAE9DBDC271B}"/>
              </a:ext>
            </a:extLst>
          </p:cNvPr>
          <p:cNvSpPr/>
          <p:nvPr/>
        </p:nvSpPr>
        <p:spPr>
          <a:xfrm>
            <a:off x="0" y="1988820"/>
            <a:ext cx="2164080" cy="11430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Varsel til </a:t>
            </a:r>
            <a:r>
              <a:rPr lang="nb-NO" dirty="0" err="1"/>
              <a:t>PwC</a:t>
            </a:r>
            <a:endParaRPr lang="nb-NO" dirty="0"/>
          </a:p>
        </p:txBody>
      </p:sp>
      <p:sp>
        <p:nvSpPr>
          <p:cNvPr id="6" name="Rektangel: avrundede hjørner 5">
            <a:extLst>
              <a:ext uri="{FF2B5EF4-FFF2-40B4-BE49-F238E27FC236}">
                <a16:creationId xmlns:a16="http://schemas.microsoft.com/office/drawing/2014/main" id="{F900BC8F-4C76-4C1A-A523-519F23993287}"/>
              </a:ext>
            </a:extLst>
          </p:cNvPr>
          <p:cNvSpPr/>
          <p:nvPr/>
        </p:nvSpPr>
        <p:spPr>
          <a:xfrm>
            <a:off x="1417320" y="3703002"/>
            <a:ext cx="2164080" cy="1143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HR-linje</a:t>
            </a:r>
          </a:p>
        </p:txBody>
      </p:sp>
      <p:sp>
        <p:nvSpPr>
          <p:cNvPr id="7" name="Rektangel: avrundede hjørner 6">
            <a:extLst>
              <a:ext uri="{FF2B5EF4-FFF2-40B4-BE49-F238E27FC236}">
                <a16:creationId xmlns:a16="http://schemas.microsoft.com/office/drawing/2014/main" id="{92CEC2B4-7B40-4DE0-BE63-EC51CC04E9E1}"/>
              </a:ext>
            </a:extLst>
          </p:cNvPr>
          <p:cNvSpPr/>
          <p:nvPr/>
        </p:nvSpPr>
        <p:spPr>
          <a:xfrm>
            <a:off x="3848100" y="3703002"/>
            <a:ext cx="2164080" cy="1143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Fakultetsvise mottak - student</a:t>
            </a:r>
          </a:p>
        </p:txBody>
      </p:sp>
      <p:sp>
        <p:nvSpPr>
          <p:cNvPr id="8" name="Rektangel: avrundede hjørner 7">
            <a:extLst>
              <a:ext uri="{FF2B5EF4-FFF2-40B4-BE49-F238E27FC236}">
                <a16:creationId xmlns:a16="http://schemas.microsoft.com/office/drawing/2014/main" id="{BCBC3AA3-8B19-45AC-9F72-AE10F4E55D2B}"/>
              </a:ext>
            </a:extLst>
          </p:cNvPr>
          <p:cNvSpPr/>
          <p:nvPr/>
        </p:nvSpPr>
        <p:spPr>
          <a:xfrm>
            <a:off x="2613660" y="1988820"/>
            <a:ext cx="2164080" cy="1143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Sentralt varslingsmottak NTNU</a:t>
            </a:r>
          </a:p>
        </p:txBody>
      </p:sp>
      <p:sp>
        <p:nvSpPr>
          <p:cNvPr id="9" name="Rektangel: avrundede hjørner 8">
            <a:extLst>
              <a:ext uri="{FF2B5EF4-FFF2-40B4-BE49-F238E27FC236}">
                <a16:creationId xmlns:a16="http://schemas.microsoft.com/office/drawing/2014/main" id="{D3BD3AB0-3FAD-4B66-A69C-E6F94FFA472D}"/>
              </a:ext>
            </a:extLst>
          </p:cNvPr>
          <p:cNvSpPr/>
          <p:nvPr/>
        </p:nvSpPr>
        <p:spPr>
          <a:xfrm>
            <a:off x="6522720" y="377349"/>
            <a:ext cx="2164080" cy="1143000"/>
          </a:xfrm>
          <a:prstGeom prst="roundRect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Varsel via CIM om seksuell trakassering</a:t>
            </a:r>
          </a:p>
        </p:txBody>
      </p:sp>
      <p:sp>
        <p:nvSpPr>
          <p:cNvPr id="10" name="Pil: høyre 9">
            <a:extLst>
              <a:ext uri="{FF2B5EF4-FFF2-40B4-BE49-F238E27FC236}">
                <a16:creationId xmlns:a16="http://schemas.microsoft.com/office/drawing/2014/main" id="{F568DA23-7104-4580-B303-3A0A2AA40061}"/>
              </a:ext>
            </a:extLst>
          </p:cNvPr>
          <p:cNvSpPr/>
          <p:nvPr/>
        </p:nvSpPr>
        <p:spPr>
          <a:xfrm>
            <a:off x="2247900" y="2453640"/>
            <a:ext cx="274320" cy="21336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Pil: høyre 10">
            <a:extLst>
              <a:ext uri="{FF2B5EF4-FFF2-40B4-BE49-F238E27FC236}">
                <a16:creationId xmlns:a16="http://schemas.microsoft.com/office/drawing/2014/main" id="{6D38DE7A-C885-4048-9EB0-0F404858DEB3}"/>
              </a:ext>
            </a:extLst>
          </p:cNvPr>
          <p:cNvSpPr/>
          <p:nvPr/>
        </p:nvSpPr>
        <p:spPr>
          <a:xfrm rot="6452525">
            <a:off x="2732631" y="3310731"/>
            <a:ext cx="274320" cy="21336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Pil: høyre 11">
            <a:extLst>
              <a:ext uri="{FF2B5EF4-FFF2-40B4-BE49-F238E27FC236}">
                <a16:creationId xmlns:a16="http://schemas.microsoft.com/office/drawing/2014/main" id="{A61750EE-5F25-481B-ABCD-27A827695638}"/>
              </a:ext>
            </a:extLst>
          </p:cNvPr>
          <p:cNvSpPr/>
          <p:nvPr/>
        </p:nvSpPr>
        <p:spPr>
          <a:xfrm rot="4347557">
            <a:off x="4297680" y="3310731"/>
            <a:ext cx="274320" cy="21336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Pil: høyre 12">
            <a:extLst>
              <a:ext uri="{FF2B5EF4-FFF2-40B4-BE49-F238E27FC236}">
                <a16:creationId xmlns:a16="http://schemas.microsoft.com/office/drawing/2014/main" id="{D3D76030-D599-4DA2-88E5-455257409C75}"/>
              </a:ext>
            </a:extLst>
          </p:cNvPr>
          <p:cNvSpPr/>
          <p:nvPr/>
        </p:nvSpPr>
        <p:spPr>
          <a:xfrm rot="10800000">
            <a:off x="4968240" y="2484120"/>
            <a:ext cx="1341120" cy="213360"/>
          </a:xfrm>
          <a:prstGeom prst="rightArrow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6" name="Rektangel: avrundede hjørner 15">
            <a:extLst>
              <a:ext uri="{FF2B5EF4-FFF2-40B4-BE49-F238E27FC236}">
                <a16:creationId xmlns:a16="http://schemas.microsoft.com/office/drawing/2014/main" id="{20554CBE-2B85-4E9C-84A8-804E4278D24E}"/>
              </a:ext>
            </a:extLst>
          </p:cNvPr>
          <p:cNvSpPr/>
          <p:nvPr/>
        </p:nvSpPr>
        <p:spPr>
          <a:xfrm>
            <a:off x="6522720" y="1988820"/>
            <a:ext cx="2164080" cy="1143000"/>
          </a:xfrm>
          <a:prstGeom prst="roundRect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Eksternt utvalg</a:t>
            </a:r>
          </a:p>
        </p:txBody>
      </p:sp>
      <p:sp>
        <p:nvSpPr>
          <p:cNvPr id="17" name="Pil: høyre 16">
            <a:extLst>
              <a:ext uri="{FF2B5EF4-FFF2-40B4-BE49-F238E27FC236}">
                <a16:creationId xmlns:a16="http://schemas.microsoft.com/office/drawing/2014/main" id="{9C6E9FAB-B65F-4818-9DAF-B4F46BA5346A}"/>
              </a:ext>
            </a:extLst>
          </p:cNvPr>
          <p:cNvSpPr/>
          <p:nvPr/>
        </p:nvSpPr>
        <p:spPr>
          <a:xfrm rot="5400000">
            <a:off x="7467599" y="1641215"/>
            <a:ext cx="274320" cy="213360"/>
          </a:xfrm>
          <a:prstGeom prst="rightArrow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BBAFB1DB-8797-4CC9-8A97-BDEAFE126523}"/>
              </a:ext>
            </a:extLst>
          </p:cNvPr>
          <p:cNvSpPr txBox="1"/>
          <p:nvPr/>
        </p:nvSpPr>
        <p:spPr>
          <a:xfrm>
            <a:off x="6408420" y="3968839"/>
            <a:ext cx="23545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Den egne kanalen for seksuell trakassering tas bort – all varsling i én kanal.</a:t>
            </a:r>
          </a:p>
          <a:p>
            <a:endParaRPr lang="nb-NO" dirty="0"/>
          </a:p>
          <a:p>
            <a:r>
              <a:rPr lang="nb-NO" dirty="0"/>
              <a:t>Eksternt utvalg består inntil videre.</a:t>
            </a:r>
          </a:p>
        </p:txBody>
      </p:sp>
    </p:spTree>
    <p:extLst>
      <p:ext uri="{BB962C8B-B14F-4D97-AF65-F5344CB8AC3E}">
        <p14:creationId xmlns:p14="http://schemas.microsoft.com/office/powerpoint/2010/main" val="1936042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6" grpId="0" animBg="1"/>
      <p:bldP spid="17" grpId="0" animBg="1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120589A-4637-4BF5-ACAF-34DD366F4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Gjenstående arbeid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61C1482-6717-4B0C-B3A1-3B0858716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b-NO" dirty="0"/>
              <a:t>Opplæring</a:t>
            </a:r>
          </a:p>
          <a:p>
            <a:pPr lvl="1"/>
            <a:r>
              <a:rPr lang="nb-NO" dirty="0"/>
              <a:t>KNUS-seminar i september for studieveilederne</a:t>
            </a:r>
          </a:p>
          <a:p>
            <a:pPr lvl="1"/>
            <a:endParaRPr lang="nb-NO" dirty="0"/>
          </a:p>
          <a:p>
            <a:pPr lvl="1"/>
            <a:r>
              <a:rPr lang="nb-NO" dirty="0"/>
              <a:t>Eget kurs for de som er oppnevnt til å sitte i mottakene ved fakultetene.</a:t>
            </a:r>
          </a:p>
          <a:p>
            <a:pPr lvl="2"/>
            <a:r>
              <a:rPr lang="nb-NO" dirty="0"/>
              <a:t>Hva er varsling?</a:t>
            </a:r>
          </a:p>
          <a:p>
            <a:pPr lvl="2"/>
            <a:r>
              <a:rPr lang="nb-NO" dirty="0"/>
              <a:t>Sifra-portalen</a:t>
            </a:r>
          </a:p>
          <a:p>
            <a:pPr lvl="2"/>
            <a:r>
              <a:rPr lang="nb-NO" dirty="0"/>
              <a:t>Hva skjer når varselet mottas av NTNU?</a:t>
            </a:r>
          </a:p>
          <a:p>
            <a:pPr lvl="1"/>
            <a:endParaRPr lang="nb-NO" dirty="0"/>
          </a:p>
          <a:p>
            <a:pPr lvl="1"/>
            <a:r>
              <a:rPr lang="nb-NO" dirty="0"/>
              <a:t>Generelt kurs om varsling i november (Læringsportalen)</a:t>
            </a:r>
          </a:p>
          <a:p>
            <a:pPr lvl="1"/>
            <a:endParaRPr lang="nb-NO" dirty="0"/>
          </a:p>
          <a:p>
            <a:r>
              <a:rPr lang="nb-NO" dirty="0"/>
              <a:t>Sifra-portalen, med tilhørende undersider vil være under revisjon fremover, da dette vil være et dynamisk arbeid.</a:t>
            </a:r>
          </a:p>
          <a:p>
            <a:pPr lvl="1"/>
            <a:endParaRPr lang="nb-NO" dirty="0"/>
          </a:p>
          <a:p>
            <a:r>
              <a:rPr lang="nb-NO" dirty="0"/>
              <a:t>Synliggjøring av varslingskanalen, særlig overfor studentene. Her tenkes det flere tanker, men bør gjøres på flere måter.</a:t>
            </a:r>
          </a:p>
        </p:txBody>
      </p:sp>
      <p:sp>
        <p:nvSpPr>
          <p:cNvPr id="4" name="Rektangel: avrundede hjørner 3">
            <a:extLst>
              <a:ext uri="{FF2B5EF4-FFF2-40B4-BE49-F238E27FC236}">
                <a16:creationId xmlns:a16="http://schemas.microsoft.com/office/drawing/2014/main" id="{A8D2E10F-2D8C-47C7-B52C-1E7D9C70C5D6}"/>
              </a:ext>
            </a:extLst>
          </p:cNvPr>
          <p:cNvSpPr/>
          <p:nvPr/>
        </p:nvSpPr>
        <p:spPr>
          <a:xfrm>
            <a:off x="6560820" y="388620"/>
            <a:ext cx="2461260" cy="13335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/>
              <a:t>UU 24.08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/>
              <a:t>LMU 31.08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/>
              <a:t>HR-sjefforum 03.09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/>
              <a:t>LOM 10.09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/>
              <a:t>Fakultetsforum 17.09</a:t>
            </a:r>
          </a:p>
        </p:txBody>
      </p:sp>
    </p:spTree>
    <p:extLst>
      <p:ext uri="{BB962C8B-B14F-4D97-AF65-F5344CB8AC3E}">
        <p14:creationId xmlns:p14="http://schemas.microsoft.com/office/powerpoint/2010/main" val="1857229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242</Words>
  <Application>Microsoft Office PowerPoint</Application>
  <PresentationFormat>Skjermfremvisning (4:3)</PresentationFormat>
  <Paragraphs>55</Paragraphs>
  <Slides>6</Slides>
  <Notes>3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Office-tema</vt:lpstr>
      <vt:lpstr>   Ny varslingskanal ved NTNU – for ansatte og studenter    </vt:lpstr>
      <vt:lpstr>Varslingskanalen</vt:lpstr>
      <vt:lpstr>PowerPoint-presentasjon</vt:lpstr>
      <vt:lpstr>Saksflyt</vt:lpstr>
      <vt:lpstr>Seksuell trakassering</vt:lpstr>
      <vt:lpstr>Gjenstående arbeid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Ny varslingskanal ved NTNU – for ansatte og studenter</dc:title>
  <dc:creator>Arve Skjærvø</dc:creator>
  <cp:lastModifiedBy>Edith Marlene Søndre</cp:lastModifiedBy>
  <cp:revision>8</cp:revision>
  <dcterms:created xsi:type="dcterms:W3CDTF">2020-08-25T10:41:39Z</dcterms:created>
  <dcterms:modified xsi:type="dcterms:W3CDTF">2020-10-05T12:14:08Z</dcterms:modified>
</cp:coreProperties>
</file>