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59" r:id="rId2"/>
    <p:sldId id="911" r:id="rId3"/>
    <p:sldId id="913" r:id="rId4"/>
    <p:sldId id="963" r:id="rId5"/>
    <p:sldId id="891" r:id="rId6"/>
    <p:sldId id="974" r:id="rId7"/>
    <p:sldId id="912" r:id="rId8"/>
    <p:sldId id="959" r:id="rId9"/>
    <p:sldId id="958" r:id="rId10"/>
    <p:sldId id="964" r:id="rId11"/>
    <p:sldId id="960" r:id="rId12"/>
    <p:sldId id="949" r:id="rId13"/>
    <p:sldId id="969" r:id="rId14"/>
    <p:sldId id="970" r:id="rId15"/>
    <p:sldId id="972" r:id="rId16"/>
  </p:sldIdLst>
  <p:sldSz cx="9144000" cy="6858000" type="screen4x3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5"/>
    <a:srgbClr val="0099CC"/>
    <a:srgbClr val="FF9999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93" autoAdjust="0"/>
    <p:restoredTop sz="89923" autoAdjust="0"/>
  </p:normalViewPr>
  <p:slideViewPr>
    <p:cSldViewPr snapToGrid="0" snapToObjects="1">
      <p:cViewPr varScale="1">
        <p:scale>
          <a:sx n="142" d="100"/>
          <a:sy n="142" d="100"/>
        </p:scale>
        <p:origin x="954" y="12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514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294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r">
              <a:defRPr sz="1200"/>
            </a:lvl1pPr>
          </a:lstStyle>
          <a:p>
            <a:fld id="{0418132C-AE33-44E4-8B53-D7CBD1AA12EE}" type="datetimeFigureOut">
              <a:rPr lang="nb-NO" smtClean="0"/>
              <a:t>24.06.2020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294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r">
              <a:defRPr sz="1200"/>
            </a:lvl1pPr>
          </a:lstStyle>
          <a:p>
            <a:fld id="{83CC2BC7-3151-4EDB-B9D9-66ED041136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2270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294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r">
              <a:defRPr sz="1200"/>
            </a:lvl1pPr>
          </a:lstStyle>
          <a:p>
            <a:fld id="{B2030861-9F71-4AE5-A92B-D932B4A9F81E}" type="datetimeFigureOut">
              <a:rPr lang="nb-NO" smtClean="0"/>
              <a:t>24.06.2020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8" tIns="44104" rIns="88208" bIns="4410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65" y="4714653"/>
            <a:ext cx="5438748" cy="4466757"/>
          </a:xfrm>
          <a:prstGeom prst="rect">
            <a:avLst/>
          </a:prstGeom>
        </p:spPr>
        <p:txBody>
          <a:bodyPr vert="horz" lIns="88208" tIns="44104" rIns="88208" bIns="44104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294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r">
              <a:defRPr sz="1200"/>
            </a:lvl1pPr>
          </a:lstStyle>
          <a:p>
            <a:fld id="{501870A5-F0F0-4B6D-A1D9-761EF963EF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9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6326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82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8284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dirty="0">
              <a:latin typeface="Arial" panose="020B0604020202020204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281" indent="-285493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971" indent="-228394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760" indent="-228394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48" indent="-228394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337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125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914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2702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CEEC8A-7C7E-4EB2-89AB-92A9BB49F4D1}" type="slidenum">
              <a:rPr lang="nb-NO" altLang="nb-NO"/>
              <a:pPr>
                <a:spcBef>
                  <a:spcPct val="0"/>
                </a:spcBef>
              </a:pPr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52046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460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140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342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223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208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077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627359" y="6398815"/>
            <a:ext cx="380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effectLst/>
                <a:latin typeface="Arial"/>
                <a:cs typeface="Arial"/>
              </a:rPr>
              <a:t>Kunnskap for en </a:t>
            </a:r>
            <a:r>
              <a:rPr lang="nb-NO" sz="1200" dirty="0">
                <a:solidFill>
                  <a:srgbClr val="0D3475"/>
                </a:solidFill>
                <a:effectLst/>
                <a:latin typeface="Arial"/>
                <a:cs typeface="Arial"/>
              </a:rPr>
              <a:t>bedre </a:t>
            </a:r>
            <a:r>
              <a:rPr lang="nb-NO" sz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verden</a:t>
            </a:r>
          </a:p>
        </p:txBody>
      </p:sp>
      <p:pic>
        <p:nvPicPr>
          <p:cNvPr id="6" name="Bilde 5" descr="lo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7" y="6425083"/>
            <a:ext cx="976089" cy="1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skningsradet.no/prognett-infrastruktur/Nyheter/Presiserer_reglene_for_samhandling_om_forskningsinfrastruktur/1254016150358?lang=n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hr.no/documents/TDI_gruppas_rapport_mai_2012___ver_jun_201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www.uhr.no/documents/Leiestedsrapport__nasjonal____til_utsending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rskningsradet.no/en/State_aid_rules/125397945509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5" y="2545773"/>
            <a:ext cx="8294365" cy="2524990"/>
          </a:xfrm>
        </p:spPr>
        <p:txBody>
          <a:bodyPr>
            <a:normAutofit fontScale="90000"/>
          </a:bodyPr>
          <a:lstStyle/>
          <a:p>
            <a:pPr lvl="0"/>
            <a:r>
              <a:rPr lang="nb-NO" dirty="0"/>
              <a:t>Laboratorieinfrastruktur: leiesteder, statsstøtte og samarbeid med eksterne partnere. 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sz="2700" b="0" dirty="0"/>
              <a:t>Lise T. Sagdahl </a:t>
            </a:r>
            <a:br>
              <a:rPr lang="nb-NO" sz="2700" b="0" dirty="0"/>
            </a:br>
            <a:r>
              <a:rPr lang="nb-NO" sz="2700" b="0" dirty="0"/>
              <a:t>Hanne Sørgjerd</a:t>
            </a:r>
            <a:br>
              <a:rPr lang="nb-NO" sz="2700" b="0" dirty="0"/>
            </a:br>
            <a:r>
              <a:rPr lang="nb-NO" sz="2700" b="0" dirty="0"/>
              <a:t>NTNU, Avdeling for virksomhetsstyring</a:t>
            </a:r>
          </a:p>
        </p:txBody>
      </p:sp>
      <p:pic>
        <p:nvPicPr>
          <p:cNvPr id="5" name="Bilde 4" descr="ny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1" y="603260"/>
            <a:ext cx="3139440" cy="8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Klassifisering av aktivitet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49589"/>
            <a:ext cx="8229601" cy="529386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sz="2000" b="1" dirty="0">
                <a:solidFill>
                  <a:srgbClr val="FF0000"/>
                </a:solidFill>
              </a:rPr>
              <a:t>Økonomisk aktivitet</a:t>
            </a:r>
          </a:p>
          <a:p>
            <a:pPr lvl="0"/>
            <a:r>
              <a:rPr lang="nb-NO" sz="2000" b="1" dirty="0"/>
              <a:t>Oppdrag, salg av laboratorietjenester </a:t>
            </a:r>
            <a:r>
              <a:rPr lang="nb-NO" sz="2000" dirty="0"/>
              <a:t>og</a:t>
            </a:r>
            <a:r>
              <a:rPr lang="nb-NO" sz="2000" b="1" dirty="0"/>
              <a:t> utleie av laboratorier</a:t>
            </a:r>
          </a:p>
          <a:p>
            <a:r>
              <a:rPr lang="nb-NO" sz="2000" b="1" dirty="0"/>
              <a:t>Tjenester </a:t>
            </a:r>
            <a:r>
              <a:rPr lang="nb-NO" sz="2000" dirty="0"/>
              <a:t>til </a:t>
            </a:r>
            <a:r>
              <a:rPr lang="nb-NO" sz="2000" b="1" dirty="0"/>
              <a:t>prosjekt </a:t>
            </a:r>
            <a:r>
              <a:rPr lang="nb-NO" sz="2000" dirty="0"/>
              <a:t>som anses som </a:t>
            </a:r>
            <a:r>
              <a:rPr lang="nb-NO" sz="2000" b="1" dirty="0"/>
              <a:t>økonomisk aktivitet </a:t>
            </a:r>
            <a:r>
              <a:rPr lang="nb-NO" sz="2000" dirty="0"/>
              <a:t>der eier av laboratorier ikke er partner i prosjektet </a:t>
            </a:r>
            <a:r>
              <a:rPr lang="nb-NO" sz="2000" dirty="0">
                <a:solidFill>
                  <a:srgbClr val="00B050"/>
                </a:solidFill>
              </a:rPr>
              <a:t>(eks. </a:t>
            </a:r>
            <a:r>
              <a:rPr lang="nb-NO" sz="2000" dirty="0" err="1">
                <a:solidFill>
                  <a:srgbClr val="00B050"/>
                </a:solidFill>
              </a:rPr>
              <a:t>SINTEFs</a:t>
            </a:r>
            <a:r>
              <a:rPr lang="nb-NO" sz="2000" dirty="0">
                <a:solidFill>
                  <a:srgbClr val="00B050"/>
                </a:solidFill>
              </a:rPr>
              <a:t> oppdragsaktivitet)</a:t>
            </a:r>
          </a:p>
          <a:p>
            <a:r>
              <a:rPr lang="nb-NO" sz="2000" b="1" dirty="0"/>
              <a:t>Industrinære prosjekter </a:t>
            </a:r>
            <a:r>
              <a:rPr lang="nb-NO" sz="2000" dirty="0"/>
              <a:t>som IPN, SFI osv. som</a:t>
            </a:r>
            <a:r>
              <a:rPr lang="nb-NO" sz="2000" b="1" dirty="0"/>
              <a:t> </a:t>
            </a:r>
            <a:r>
              <a:rPr lang="nb-NO" sz="2000" b="1" u="sng" dirty="0"/>
              <a:t>ikke</a:t>
            </a:r>
            <a:r>
              <a:rPr lang="nb-NO" sz="2000" b="1" dirty="0"/>
              <a:t> </a:t>
            </a:r>
            <a:r>
              <a:rPr lang="nb-NO" sz="2000" dirty="0"/>
              <a:t>er</a:t>
            </a:r>
            <a:r>
              <a:rPr lang="nb-NO" sz="2000" b="1" dirty="0"/>
              <a:t> reelle samarbeidsprosjekter </a:t>
            </a:r>
            <a:r>
              <a:rPr lang="nb-NO" sz="2000" dirty="0">
                <a:solidFill>
                  <a:srgbClr val="00B050"/>
                </a:solidFill>
              </a:rPr>
              <a:t>(NB: kontrakter må vurderes individuelt)</a:t>
            </a:r>
          </a:p>
          <a:p>
            <a:pPr marL="0" indent="0">
              <a:lnSpc>
                <a:spcPct val="150000"/>
              </a:lnSpc>
              <a:buNone/>
            </a:pPr>
            <a:endParaRPr lang="nb-NO" sz="1000" b="1" dirty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b-NO" sz="2000" b="1" dirty="0">
                <a:solidFill>
                  <a:srgbClr val="0070C0"/>
                </a:solidFill>
              </a:rPr>
              <a:t>Ikke-økonomisk aktivitet</a:t>
            </a:r>
          </a:p>
          <a:p>
            <a:r>
              <a:rPr lang="nb-NO" sz="2000" b="1" dirty="0"/>
              <a:t>Bidragsprosjekter </a:t>
            </a:r>
            <a:r>
              <a:rPr lang="nb-NO" sz="2000" dirty="0"/>
              <a:t>(prosjekter uten motytelser) inkludert </a:t>
            </a:r>
            <a:r>
              <a:rPr lang="nb-NO" sz="2000" b="1" dirty="0"/>
              <a:t>nærings-ph.d</a:t>
            </a:r>
            <a:r>
              <a:rPr lang="nb-NO" sz="2000" dirty="0"/>
              <a:t>. og industrinære prosjekter (som IPN, SFI osv.) som er vurdert som </a:t>
            </a:r>
            <a:r>
              <a:rPr lang="nb-NO" sz="2000" b="1" dirty="0"/>
              <a:t>reelle samarbeidsprosjekter </a:t>
            </a:r>
            <a:r>
              <a:rPr lang="nb-NO" sz="2000" dirty="0">
                <a:solidFill>
                  <a:srgbClr val="00B050"/>
                </a:solidFill>
              </a:rPr>
              <a:t>(NB: trenger </a:t>
            </a:r>
            <a:r>
              <a:rPr lang="nb-NO" sz="2000" u="sng" dirty="0">
                <a:solidFill>
                  <a:srgbClr val="00B050"/>
                </a:solidFill>
              </a:rPr>
              <a:t>ikke</a:t>
            </a:r>
            <a:r>
              <a:rPr lang="nb-NO" sz="2000" dirty="0">
                <a:solidFill>
                  <a:srgbClr val="00B050"/>
                </a:solidFill>
              </a:rPr>
              <a:t> være partner)</a:t>
            </a:r>
            <a:endParaRPr lang="nb-NO" sz="2000" dirty="0"/>
          </a:p>
          <a:p>
            <a:r>
              <a:rPr lang="nb-NO" sz="2000" dirty="0"/>
              <a:t>Alle </a:t>
            </a:r>
            <a:r>
              <a:rPr lang="nb-NO" sz="2000" b="1" dirty="0"/>
              <a:t>interne forskningsprosjekter </a:t>
            </a:r>
            <a:r>
              <a:rPr lang="nb-NO" sz="2000" dirty="0"/>
              <a:t>og all </a:t>
            </a:r>
            <a:r>
              <a:rPr lang="nb-NO" sz="2000" b="1" dirty="0"/>
              <a:t>utdanningsvirksomhet.</a:t>
            </a:r>
          </a:p>
          <a:p>
            <a:pPr marL="0" indent="0">
              <a:buNone/>
            </a:pPr>
            <a:endParaRPr lang="nb-NO" sz="1000" dirty="0"/>
          </a:p>
        </p:txBody>
      </p:sp>
      <p:sp>
        <p:nvSpPr>
          <p:cNvPr id="5" name="Rektangel 4"/>
          <p:cNvSpPr/>
          <p:nvPr/>
        </p:nvSpPr>
        <p:spPr>
          <a:xfrm>
            <a:off x="7109637" y="570153"/>
            <a:ext cx="914401" cy="19851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/>
          <p:cNvSpPr/>
          <p:nvPr/>
        </p:nvSpPr>
        <p:spPr>
          <a:xfrm>
            <a:off x="7109638" y="768665"/>
            <a:ext cx="914400" cy="73407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8194158" y="484742"/>
            <a:ext cx="98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&lt; 20 %</a:t>
            </a:r>
          </a:p>
        </p:txBody>
      </p:sp>
    </p:spTree>
    <p:extLst>
      <p:ext uri="{BB962C8B-B14F-4D97-AF65-F5344CB8AC3E}">
        <p14:creationId xmlns:p14="http://schemas.microsoft.com/office/powerpoint/2010/main" val="290585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29625" cy="1143000"/>
          </a:xfrm>
        </p:spPr>
        <p:txBody>
          <a:bodyPr>
            <a:normAutofit/>
          </a:bodyPr>
          <a:lstStyle/>
          <a:p>
            <a:r>
              <a:rPr lang="nb-NO" sz="3200" dirty="0"/>
              <a:t>Samhandling om forskningsinfrastruktur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200" y="1257300"/>
            <a:ext cx="8481237" cy="5114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Kunnskapsdepartementet lovte i møte med UHR, SINTEF, Forskningsrådet, NTNU og UiO i januar 2016 å gå igjennom regelverket fastsatt av departementet (F-07-13) og tydeliggjøre at dette </a:t>
            </a:r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ikke skal være strengere enn Statsstøtteregelverket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nb-N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Forskningsrådets vurdering er at denne presiseringen har to konsekvenser:</a:t>
            </a:r>
          </a:p>
          <a:p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Når forskningsinfrastruktur brukes i </a:t>
            </a:r>
            <a:r>
              <a:rPr lang="nb-NO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ikke-økonomisk aktivitet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(inkludert alle bidragsfinansierte prosjekter), har institusjoner i </a:t>
            </a:r>
            <a:r>
              <a:rPr lang="nb-NO" sz="1800" dirty="0" err="1">
                <a:latin typeface="Arial" panose="020B0604020202020204" pitchFamily="34" charset="0"/>
                <a:cs typeface="Arial" panose="020B0604020202020204" pitchFamily="34" charset="0"/>
              </a:rPr>
              <a:t>UoH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-sektor anledning til å klassifisere bruken som </a:t>
            </a:r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bidrag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, og dermed bruke </a:t>
            </a:r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bidragspris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. Dette er uavhengig av om prosjektet gjøres i regi av infrastrukturens eier eller andre.</a:t>
            </a:r>
          </a:p>
          <a:p>
            <a:endParaRPr lang="nb-N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Utleie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 av forskningsinfrastruktur til bruk i </a:t>
            </a:r>
            <a:r>
              <a:rPr lang="nb-NO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ikke-økonomisk aktivitet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vil kunne klassifiseres som </a:t>
            </a:r>
            <a:r>
              <a:rPr lang="nb-NO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ikke-økonomisk aktivitet </a:t>
            </a: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for forskningsinfrastrukturen. Dette gjør det enklere for forskningsinfrastrukturer å </a:t>
            </a:r>
            <a:r>
              <a:rPr lang="nb-NO" sz="1800" b="1" dirty="0">
                <a:latin typeface="Arial" panose="020B0604020202020204" pitchFamily="34" charset="0"/>
                <a:cs typeface="Arial" panose="020B0604020202020204" pitchFamily="34" charset="0"/>
              </a:rPr>
              <a:t>overholde grensen på maksimalt 20 % </a:t>
            </a:r>
            <a:r>
              <a:rPr lang="nb-NO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økonomisk aktivitet.</a:t>
            </a:r>
          </a:p>
          <a:p>
            <a:pPr marL="0" indent="0">
              <a:buNone/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https://www.forskningsradet.no/prognett-infrastruktur/Nyheter/Presiserer_reglene_for_samhandling_om_forskningsinfrastruktur/1254016150358?lang=no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Samhandling om forskningsinfrastruktur, forts.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200" y="1417638"/>
            <a:ext cx="8648699" cy="4954587"/>
          </a:xfrm>
        </p:spPr>
        <p:txBody>
          <a:bodyPr>
            <a:noAutofit/>
          </a:bodyPr>
          <a:lstStyle/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Når forskningsinfrastrukturer benyttes i </a:t>
            </a:r>
            <a:r>
              <a:rPr lang="nb-NO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økonomisk aktivitet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b-NO" sz="2000" b="1" dirty="0"/>
              <a:t>markedspris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, slik dette er definert i Statsstøtteregelverket, benyttes. </a:t>
            </a:r>
          </a:p>
          <a:p>
            <a:endParaRPr lang="nb-NO" sz="2000" b="1" dirty="0">
              <a:solidFill>
                <a:srgbClr val="FF0000"/>
              </a:solidFill>
            </a:endParaRPr>
          </a:p>
          <a:p>
            <a:r>
              <a:rPr lang="nb-NO" sz="2000" b="1" dirty="0">
                <a:solidFill>
                  <a:srgbClr val="FF0000"/>
                </a:solidFill>
              </a:rPr>
              <a:t>Oppdragspris </a:t>
            </a:r>
            <a:r>
              <a:rPr lang="nb-NO" sz="2000" dirty="0"/>
              <a:t>i leiestedsmodellen = totale kostnader og margin for fortjeneste (pluss </a:t>
            </a:r>
            <a:r>
              <a:rPr lang="nb-NO" sz="2000" dirty="0" err="1"/>
              <a:t>mva</a:t>
            </a:r>
            <a:r>
              <a:rPr lang="nb-NO" sz="2000" dirty="0"/>
              <a:t>).</a:t>
            </a:r>
          </a:p>
          <a:p>
            <a:r>
              <a:rPr lang="nb-NO" sz="2000" dirty="0"/>
              <a:t>Kan erstattes med </a:t>
            </a:r>
            <a:r>
              <a:rPr lang="nb-NO" sz="2000" b="1" dirty="0"/>
              <a:t>markedspris </a:t>
            </a:r>
            <a:r>
              <a:rPr lang="nb-NO" sz="2000" dirty="0"/>
              <a:t>med </a:t>
            </a:r>
            <a:r>
              <a:rPr lang="nb-NO" sz="2000" b="1" dirty="0"/>
              <a:t>nedre grense lik bidragspris.</a:t>
            </a: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Markedsprisen kan variere fra prosjekt til prosjekt, men slik at den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økonomiske aktiviteten på enheten går i balanse.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Dette må vi kunne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dokumentere.</a:t>
            </a:r>
          </a:p>
          <a:p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b-NO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Det betyr at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underdekning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i forhold til oppdragspris må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balanseres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med tilsvarende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overdekning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i andre prosjekter for å unngå kryss- subsidiering. I praksis krevende og NTNU anbefaler oppdragspris!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764" y="4428530"/>
            <a:ext cx="5876471" cy="7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4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Samhandling om forskningsinfrastruktur, forts.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457201" y="1257300"/>
            <a:ext cx="8305800" cy="511492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b-N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Når forskningsinfrastrukturer benyttes i </a:t>
            </a:r>
            <a:r>
              <a:rPr lang="nb-NO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ikke-økonomisk aktivitet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benyttes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bidragspris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 både for 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salg </a:t>
            </a:r>
            <a:r>
              <a:rPr lang="nb-NO" sz="2000" dirty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nb-NO" sz="2000" b="1" dirty="0">
                <a:latin typeface="Arial" panose="020B0604020202020204" pitchFamily="34" charset="0"/>
                <a:cs typeface="Arial" panose="020B0604020202020204" pitchFamily="34" charset="0"/>
              </a:rPr>
              <a:t> bidragsprosjekter.</a:t>
            </a:r>
          </a:p>
        </p:txBody>
      </p:sp>
    </p:spTree>
    <p:extLst>
      <p:ext uri="{BB962C8B-B14F-4D97-AF65-F5344CB8AC3E}">
        <p14:creationId xmlns:p14="http://schemas.microsoft.com/office/powerpoint/2010/main" val="7624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9145588" cy="735013"/>
          </a:xfrm>
        </p:spPr>
        <p:txBody>
          <a:bodyPr>
            <a:normAutofit/>
          </a:bodyPr>
          <a:lstStyle/>
          <a:p>
            <a:r>
              <a:rPr lang="nb-NO" altLang="nb-NO" b="1" dirty="0"/>
              <a:t>Kort om merverdiavgift (moms)</a:t>
            </a:r>
            <a:endParaRPr lang="nb-NO" altLang="nb-NO" sz="2000" b="1" dirty="0"/>
          </a:p>
        </p:txBody>
      </p:sp>
      <p:sp>
        <p:nvSpPr>
          <p:cNvPr id="7171" name="Plassholder for innhold 2"/>
          <p:cNvSpPr>
            <a:spLocks noGrp="1"/>
          </p:cNvSpPr>
          <p:nvPr>
            <p:ph idx="1"/>
          </p:nvPr>
        </p:nvSpPr>
        <p:spPr>
          <a:xfrm>
            <a:off x="546101" y="1341438"/>
            <a:ext cx="8519927" cy="5227528"/>
          </a:xfrm>
        </p:spPr>
        <p:txBody>
          <a:bodyPr>
            <a:normAutofit lnSpcReduction="10000"/>
          </a:bodyPr>
          <a:lstStyle/>
          <a:p>
            <a:r>
              <a:rPr lang="nb-NO" altLang="nb-NO" sz="2200" dirty="0"/>
              <a:t>Enheter i </a:t>
            </a:r>
            <a:r>
              <a:rPr lang="nb-NO" altLang="nb-NO" sz="2200" dirty="0" err="1"/>
              <a:t>UoH</a:t>
            </a:r>
            <a:r>
              <a:rPr lang="nb-NO" altLang="nb-NO" sz="2200" dirty="0"/>
              <a:t>-sektor må betale </a:t>
            </a:r>
            <a:r>
              <a:rPr lang="nb-NO" altLang="nb-NO" sz="2200" b="1" dirty="0"/>
              <a:t>merverdiavgift ved kjøp av forskningsinfrastruktur, </a:t>
            </a:r>
            <a:r>
              <a:rPr lang="nb-NO" altLang="nb-NO" sz="2200" dirty="0"/>
              <a:t>mens private forskningsinstitusjoner (eks. SINTEF) vil ha fradrag for inngående merverdiavgift.</a:t>
            </a:r>
          </a:p>
          <a:p>
            <a:endParaRPr lang="nb-NO" altLang="nb-NO" sz="2200" dirty="0"/>
          </a:p>
          <a:p>
            <a:r>
              <a:rPr lang="nb-NO" sz="2200" dirty="0"/>
              <a:t>Det er merverdiavgift på alle leveranser av </a:t>
            </a:r>
            <a:r>
              <a:rPr lang="nb-NO" sz="2200" b="1" dirty="0"/>
              <a:t>tjenester</a:t>
            </a:r>
            <a:r>
              <a:rPr lang="nb-NO" sz="2200" dirty="0"/>
              <a:t> fra forskningsinfrastrukturer </a:t>
            </a:r>
            <a:r>
              <a:rPr lang="nb-NO" sz="2200" b="1" dirty="0"/>
              <a:t>til aktører utenfor institusjonen eller konsortiet</a:t>
            </a:r>
            <a:r>
              <a:rPr lang="nb-NO" sz="2200" dirty="0"/>
              <a:t> som eier infrastrukturen. </a:t>
            </a:r>
          </a:p>
          <a:p>
            <a:pPr lvl="1"/>
            <a:r>
              <a:rPr lang="nb-NO" sz="2200" dirty="0"/>
              <a:t>uavhengig av om forskningen er bidrags- eller oppdragsfinansiert </a:t>
            </a:r>
          </a:p>
          <a:p>
            <a:pPr lvl="1"/>
            <a:r>
              <a:rPr lang="nb-NO" sz="2200" dirty="0"/>
              <a:t>uavhengig av om kjøperen av tjenestene er privat eller offentlig</a:t>
            </a:r>
          </a:p>
          <a:p>
            <a:pPr lvl="1"/>
            <a:endParaRPr lang="nb-NO" sz="2200" dirty="0"/>
          </a:p>
          <a:p>
            <a:pPr lvl="0"/>
            <a:r>
              <a:rPr lang="nb-NO" sz="2200" b="1" dirty="0"/>
              <a:t>Bytte av tjenester </a:t>
            </a:r>
            <a:r>
              <a:rPr lang="nb-NO" sz="2200" dirty="0"/>
              <a:t>(naturalhusholdning) og/eller </a:t>
            </a:r>
            <a:r>
              <a:rPr lang="nb-NO" sz="2200" b="1" dirty="0"/>
              <a:t>manglende fakturering av tjenester </a:t>
            </a:r>
            <a:r>
              <a:rPr lang="nb-NO" sz="2200" dirty="0"/>
              <a:t>til eksterne (for tilgang til leiested og/eller bruk av teknisk støttepersonell) er </a:t>
            </a:r>
            <a:r>
              <a:rPr lang="nb-NO" sz="2200" b="1" dirty="0"/>
              <a:t>ikke lovlig</a:t>
            </a:r>
            <a:r>
              <a:rPr lang="nb-NO" sz="2200" dirty="0"/>
              <a:t>.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3239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9145588" cy="735013"/>
          </a:xfrm>
        </p:spPr>
        <p:txBody>
          <a:bodyPr>
            <a:normAutofit/>
          </a:bodyPr>
          <a:lstStyle/>
          <a:p>
            <a:r>
              <a:rPr lang="nb-NO" altLang="nb-NO" sz="3200" b="1" dirty="0"/>
              <a:t>Anskaffelsesregelverket</a:t>
            </a:r>
            <a:endParaRPr lang="nb-NO" altLang="nb-NO" sz="1800" b="1" dirty="0"/>
          </a:p>
        </p:txBody>
      </p:sp>
      <p:sp>
        <p:nvSpPr>
          <p:cNvPr id="7171" name="Plassholder for innhold 2"/>
          <p:cNvSpPr>
            <a:spLocks noGrp="1"/>
          </p:cNvSpPr>
          <p:nvPr>
            <p:ph idx="1"/>
          </p:nvPr>
        </p:nvSpPr>
        <p:spPr>
          <a:xfrm>
            <a:off x="546101" y="1341438"/>
            <a:ext cx="8519927" cy="5227528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nb-NO" sz="2200" dirty="0"/>
              <a:t>UH-sektoren kan </a:t>
            </a:r>
            <a:r>
              <a:rPr lang="nb-NO" sz="2200" b="1" dirty="0"/>
              <a:t>ikke handle fritt </a:t>
            </a:r>
            <a:r>
              <a:rPr lang="nb-NO" sz="2200" dirty="0"/>
              <a:t>av instituttsektoren eller andre (jf. anskaffelsesregelverk), mens instituttsektoren kan det.</a:t>
            </a:r>
          </a:p>
          <a:p>
            <a:pPr lvl="1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720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sz="3200" b="1" dirty="0"/>
              <a:t>Bakgrunn for TDI/leiested</a:t>
            </a:r>
          </a:p>
        </p:txBody>
      </p:sp>
      <p:sp>
        <p:nvSpPr>
          <p:cNvPr id="6147" name="Plassholder for innhold 2"/>
          <p:cNvSpPr>
            <a:spLocks noGrp="1"/>
          </p:cNvSpPr>
          <p:nvPr>
            <p:ph idx="1"/>
          </p:nvPr>
        </p:nvSpPr>
        <p:spPr>
          <a:xfrm>
            <a:off x="546101" y="1341438"/>
            <a:ext cx="7976107" cy="496728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altLang="nb-NO" sz="2600" dirty="0"/>
              <a:t>Bidrags- og oppdragsprosjekter (BOA) </a:t>
            </a:r>
            <a:r>
              <a:rPr lang="nb-NO" altLang="nb-NO" sz="2600" b="1" dirty="0"/>
              <a:t>skal </a:t>
            </a:r>
            <a:r>
              <a:rPr lang="nb-NO" altLang="nb-NO" sz="2600" dirty="0"/>
              <a:t>etter krav fra KD (Rundskriv F-07-13)</a:t>
            </a:r>
          </a:p>
          <a:p>
            <a:r>
              <a:rPr lang="nb-NO" altLang="nb-NO" sz="2600" dirty="0"/>
              <a:t>organiseres i prosjekter </a:t>
            </a:r>
          </a:p>
          <a:p>
            <a:r>
              <a:rPr lang="nb-NO" altLang="nb-NO" sz="2600" dirty="0"/>
              <a:t>budsjetteres og </a:t>
            </a:r>
            <a:r>
              <a:rPr lang="nb-NO" altLang="nb-NO" sz="2600" dirty="0" err="1"/>
              <a:t>regnskapsføres</a:t>
            </a:r>
            <a:r>
              <a:rPr lang="nb-NO" altLang="nb-NO" sz="2600" dirty="0"/>
              <a:t> med </a:t>
            </a:r>
            <a:r>
              <a:rPr lang="nb-NO" altLang="nb-NO" sz="2600" b="1" dirty="0"/>
              <a:t>totale kostnader </a:t>
            </a:r>
          </a:p>
          <a:p>
            <a:pPr lvl="1"/>
            <a:endParaRPr lang="nb-NO" altLang="nb-NO" sz="2600" dirty="0"/>
          </a:p>
          <a:p>
            <a:endParaRPr lang="nb-NO" altLang="nb-NO" sz="2600" dirty="0"/>
          </a:p>
          <a:p>
            <a:endParaRPr lang="nb-NO" altLang="nb-NO" sz="2600" dirty="0"/>
          </a:p>
          <a:p>
            <a:pPr marL="0" indent="0">
              <a:buNone/>
            </a:pPr>
            <a:r>
              <a:rPr lang="nb-NO" altLang="nb-NO" sz="2600" dirty="0"/>
              <a:t>TDI-modellen* innført i 2014 gjennom tildelingsbrev fra Kunnskapsdepartementet – gjelder hele UH-sektoren</a:t>
            </a:r>
          </a:p>
          <a:p>
            <a:pPr lvl="1"/>
            <a:r>
              <a:rPr lang="nb-NO" altLang="nb-NO" sz="2600" dirty="0"/>
              <a:t>Indirekte kostnader</a:t>
            </a:r>
          </a:p>
          <a:p>
            <a:pPr lvl="1"/>
            <a:r>
              <a:rPr lang="nb-NO" altLang="nb-NO" sz="2600" dirty="0"/>
              <a:t>Direkte kostnader, inkludert kostnader for bruk av laboratorieinfrastruktur (leiestedsmodellen)</a:t>
            </a:r>
          </a:p>
          <a:p>
            <a:endParaRPr lang="nb-NO" altLang="nb-NO" sz="20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nb-NO" altLang="nb-NO" sz="1000" dirty="0"/>
          </a:p>
          <a:p>
            <a:pPr marL="0" indent="0">
              <a:buNone/>
            </a:pPr>
            <a:r>
              <a:rPr lang="nb-NO" altLang="nb-NO" sz="1200" i="1" dirty="0"/>
              <a:t>*TDI: tid, direkte og indirekte. </a:t>
            </a:r>
          </a:p>
          <a:p>
            <a:pPr marL="0" indent="0">
              <a:buNone/>
            </a:pPr>
            <a:r>
              <a:rPr lang="nb-NO" altLang="nb-NO" sz="1200" i="1" dirty="0">
                <a:hlinkClick r:id="rId3"/>
              </a:rPr>
              <a:t>http://www.uhr.no/documents/TDI_gruppas_rapport_mai_2012___ver_jun_2013.pdf</a:t>
            </a:r>
            <a:endParaRPr lang="nb-NO" altLang="nb-NO" sz="1200" i="1" dirty="0"/>
          </a:p>
          <a:p>
            <a:pPr marL="0" indent="0">
              <a:buNone/>
            </a:pPr>
            <a:r>
              <a:rPr lang="nb-NO" altLang="nb-NO" sz="1200" i="1" dirty="0">
                <a:hlinkClick r:id="rId4"/>
              </a:rPr>
              <a:t>http://www.uhr.no/documents/Leiestedsrapport__nasjonal____til_utsending.pdf</a:t>
            </a:r>
            <a:endParaRPr lang="nb-NO" altLang="nb-NO" sz="1200" i="1" dirty="0"/>
          </a:p>
        </p:txBody>
      </p:sp>
      <p:sp>
        <p:nvSpPr>
          <p:cNvPr id="2" name="Pil ned 1"/>
          <p:cNvSpPr>
            <a:spLocks noChangeArrowheads="1"/>
          </p:cNvSpPr>
          <p:nvPr/>
        </p:nvSpPr>
        <p:spPr bwMode="auto">
          <a:xfrm>
            <a:off x="3000828" y="2687149"/>
            <a:ext cx="652009" cy="4751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725" y="0"/>
            <a:ext cx="1341438" cy="134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850064" y="4111256"/>
            <a:ext cx="3260651" cy="70174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168400"/>
            <a:ext cx="835025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TDI modellen - for forskning</a:t>
            </a:r>
          </a:p>
        </p:txBody>
      </p:sp>
    </p:spTree>
    <p:extLst>
      <p:ext uri="{BB962C8B-B14F-4D97-AF65-F5344CB8AC3E}">
        <p14:creationId xmlns:p14="http://schemas.microsoft.com/office/powerpoint/2010/main" val="28363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Ellipse 2"/>
          <p:cNvSpPr>
            <a:spLocks noChangeArrowheads="1"/>
          </p:cNvSpPr>
          <p:nvPr/>
        </p:nvSpPr>
        <p:spPr bwMode="auto">
          <a:xfrm>
            <a:off x="322263" y="1190625"/>
            <a:ext cx="4827587" cy="50768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sp>
        <p:nvSpPr>
          <p:cNvPr id="225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200" dirty="0"/>
              <a:t>Leiestedsmodellen </a:t>
            </a:r>
          </a:p>
        </p:txBody>
      </p:sp>
      <p:sp>
        <p:nvSpPr>
          <p:cNvPr id="4" name="Bindepunkt 3"/>
          <p:cNvSpPr/>
          <p:nvPr/>
        </p:nvSpPr>
        <p:spPr bwMode="auto">
          <a:xfrm>
            <a:off x="936625" y="2462213"/>
            <a:ext cx="636588" cy="6921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7" name="Bindepunkt 6"/>
          <p:cNvSpPr/>
          <p:nvPr/>
        </p:nvSpPr>
        <p:spPr bwMode="auto">
          <a:xfrm>
            <a:off x="3011488" y="4489450"/>
            <a:ext cx="431800" cy="50323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8" name="Bindepunkt 7"/>
          <p:cNvSpPr/>
          <p:nvPr/>
        </p:nvSpPr>
        <p:spPr bwMode="auto">
          <a:xfrm>
            <a:off x="2892425" y="3470275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9" name="Bindepunkt 8"/>
          <p:cNvSpPr/>
          <p:nvPr/>
        </p:nvSpPr>
        <p:spPr bwMode="auto">
          <a:xfrm>
            <a:off x="3063875" y="2052638"/>
            <a:ext cx="431800" cy="503237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1" name="Bindepunkt 10"/>
          <p:cNvSpPr/>
          <p:nvPr/>
        </p:nvSpPr>
        <p:spPr bwMode="auto">
          <a:xfrm>
            <a:off x="927100" y="3941763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2" name="Bindepunkt 11"/>
          <p:cNvSpPr/>
          <p:nvPr/>
        </p:nvSpPr>
        <p:spPr bwMode="auto">
          <a:xfrm>
            <a:off x="2124075" y="1714500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1277" name="Bindepunkt 12"/>
          <p:cNvSpPr>
            <a:spLocks noChangeArrowheads="1"/>
          </p:cNvSpPr>
          <p:nvPr/>
        </p:nvSpPr>
        <p:spPr bwMode="auto">
          <a:xfrm>
            <a:off x="3856038" y="4430713"/>
            <a:ext cx="746125" cy="828675"/>
          </a:xfrm>
          <a:prstGeom prst="flowChartConnector">
            <a:avLst/>
          </a:prstGeom>
          <a:solidFill>
            <a:srgbClr val="FF0000">
              <a:alpha val="4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pic>
        <p:nvPicPr>
          <p:cNvPr id="22542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263775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806700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4676775"/>
            <a:ext cx="5572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kstSylinder 13"/>
          <p:cNvSpPr txBox="1">
            <a:spLocks noChangeArrowheads="1"/>
          </p:cNvSpPr>
          <p:nvPr/>
        </p:nvSpPr>
        <p:spPr bwMode="auto">
          <a:xfrm>
            <a:off x="1573213" y="5216525"/>
            <a:ext cx="1681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Tilleggspris for ekstra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teknisk bistand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(timepriser)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 </a:t>
            </a:r>
          </a:p>
        </p:txBody>
      </p:sp>
      <p:sp>
        <p:nvSpPr>
          <p:cNvPr id="11282" name="TekstSylinder 24"/>
          <p:cNvSpPr txBox="1">
            <a:spLocks noChangeArrowheads="1"/>
          </p:cNvSpPr>
          <p:nvPr/>
        </p:nvSpPr>
        <p:spPr bwMode="auto">
          <a:xfrm>
            <a:off x="3279775" y="4056063"/>
            <a:ext cx="1893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Tilleggspris for bruk (rød)</a:t>
            </a:r>
          </a:p>
        </p:txBody>
      </p:sp>
      <p:sp>
        <p:nvSpPr>
          <p:cNvPr id="32" name="Bindepunkt 31"/>
          <p:cNvSpPr/>
          <p:nvPr/>
        </p:nvSpPr>
        <p:spPr bwMode="auto">
          <a:xfrm>
            <a:off x="2206625" y="2686050"/>
            <a:ext cx="215900" cy="26828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3" name="Bindepunkt 32"/>
          <p:cNvSpPr/>
          <p:nvPr/>
        </p:nvSpPr>
        <p:spPr bwMode="auto">
          <a:xfrm>
            <a:off x="4229100" y="3594100"/>
            <a:ext cx="215900" cy="26987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4" name="Bindepunkt 33"/>
          <p:cNvSpPr/>
          <p:nvPr/>
        </p:nvSpPr>
        <p:spPr bwMode="auto">
          <a:xfrm>
            <a:off x="2552700" y="4102100"/>
            <a:ext cx="215900" cy="26828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5" name="Bindepunkt 34"/>
          <p:cNvSpPr/>
          <p:nvPr/>
        </p:nvSpPr>
        <p:spPr bwMode="auto">
          <a:xfrm>
            <a:off x="1835150" y="3629025"/>
            <a:ext cx="360363" cy="4000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8" name="Bindepunkt 37"/>
          <p:cNvSpPr/>
          <p:nvPr/>
        </p:nvSpPr>
        <p:spPr bwMode="auto">
          <a:xfrm>
            <a:off x="1684338" y="4395788"/>
            <a:ext cx="635000" cy="69056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49" name="Bindepunkt 48"/>
          <p:cNvSpPr/>
          <p:nvPr/>
        </p:nvSpPr>
        <p:spPr bwMode="auto">
          <a:xfrm>
            <a:off x="3824288" y="2462213"/>
            <a:ext cx="635000" cy="6921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54" name="Pil høyre 53"/>
          <p:cNvSpPr/>
          <p:nvPr/>
        </p:nvSpPr>
        <p:spPr bwMode="auto">
          <a:xfrm>
            <a:off x="595313" y="1471613"/>
            <a:ext cx="1096962" cy="4857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22554" name="TekstSylinder 58"/>
          <p:cNvSpPr txBox="1">
            <a:spLocks noChangeArrowheads="1"/>
          </p:cNvSpPr>
          <p:nvPr/>
        </p:nvSpPr>
        <p:spPr bwMode="auto">
          <a:xfrm>
            <a:off x="-30163" y="1064400"/>
            <a:ext cx="2511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 dirty="0"/>
              <a:t>Inngangspris per time til leiested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 dirty="0"/>
              <a:t>(lab/verksted område)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nb-NO" sz="1200" dirty="0"/>
          </a:p>
        </p:txBody>
      </p:sp>
      <p:sp>
        <p:nvSpPr>
          <p:cNvPr id="22555" name="TekstSylinder 59"/>
          <p:cNvSpPr txBox="1">
            <a:spLocks noChangeArrowheads="1"/>
          </p:cNvSpPr>
          <p:nvPr/>
        </p:nvSpPr>
        <p:spPr bwMode="auto">
          <a:xfrm>
            <a:off x="1573213" y="3192463"/>
            <a:ext cx="1054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Fri bruk (blå)</a:t>
            </a:r>
          </a:p>
        </p:txBody>
      </p:sp>
      <p:pic>
        <p:nvPicPr>
          <p:cNvPr id="22556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271838"/>
            <a:ext cx="55562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3" name="Pil høyre 103"/>
          <p:cNvSpPr>
            <a:spLocks noChangeArrowheads="1"/>
          </p:cNvSpPr>
          <p:nvPr/>
        </p:nvSpPr>
        <p:spPr bwMode="auto">
          <a:xfrm>
            <a:off x="2605088" y="5594350"/>
            <a:ext cx="458787" cy="260350"/>
          </a:xfrm>
          <a:prstGeom prst="rightArrow">
            <a:avLst>
              <a:gd name="adj1" fmla="val 50000"/>
              <a:gd name="adj2" fmla="val 5005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sp>
        <p:nvSpPr>
          <p:cNvPr id="11294" name="Pil høyre 105"/>
          <p:cNvSpPr>
            <a:spLocks noChangeArrowheads="1"/>
          </p:cNvSpPr>
          <p:nvPr/>
        </p:nvSpPr>
        <p:spPr bwMode="auto">
          <a:xfrm>
            <a:off x="3484563" y="4359275"/>
            <a:ext cx="457200" cy="260350"/>
          </a:xfrm>
          <a:prstGeom prst="rightArrow">
            <a:avLst>
              <a:gd name="adj1" fmla="val 50000"/>
              <a:gd name="adj2" fmla="val 49878"/>
            </a:avLst>
          </a:prstGeom>
          <a:solidFill>
            <a:srgbClr val="FF0000">
              <a:alpha val="4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sp>
        <p:nvSpPr>
          <p:cNvPr id="11299" name="Rektangel 1"/>
          <p:cNvSpPr>
            <a:spLocks noChangeArrowheads="1"/>
          </p:cNvSpPr>
          <p:nvPr/>
        </p:nvSpPr>
        <p:spPr bwMode="auto">
          <a:xfrm>
            <a:off x="3092450" y="5403850"/>
            <a:ext cx="555625" cy="642938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pic>
        <p:nvPicPr>
          <p:cNvPr id="11300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503863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Plassholder for innhold 2"/>
          <p:cNvSpPr>
            <a:spLocks noGrp="1"/>
          </p:cNvSpPr>
          <p:nvPr>
            <p:ph idx="1"/>
          </p:nvPr>
        </p:nvSpPr>
        <p:spPr>
          <a:xfrm>
            <a:off x="5222874" y="1524000"/>
            <a:ext cx="3736976" cy="4704272"/>
          </a:xfr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6000">
                  <a:schemeClr val="accent2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</a:ln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b-NO" sz="1800" b="1" dirty="0"/>
              <a:t>Kostnadene</a:t>
            </a:r>
            <a:r>
              <a:rPr lang="nb-NO" sz="1800" dirty="0"/>
              <a:t> for hvert leiested: </a:t>
            </a:r>
          </a:p>
          <a:p>
            <a:pPr>
              <a:defRPr/>
            </a:pPr>
            <a:r>
              <a:rPr lang="nb-NO" sz="1600" b="1" dirty="0"/>
              <a:t>Arealkostnader</a:t>
            </a:r>
            <a:r>
              <a:rPr lang="nb-NO" sz="1600" dirty="0"/>
              <a:t> inkludert bygningsavskrivninger</a:t>
            </a:r>
          </a:p>
          <a:p>
            <a:pPr>
              <a:defRPr/>
            </a:pPr>
            <a:r>
              <a:rPr lang="nb-NO" sz="1600" b="1" dirty="0"/>
              <a:t>Avskrivningskostnader utstyr </a:t>
            </a:r>
            <a:r>
              <a:rPr lang="nb-NO" sz="1600" dirty="0"/>
              <a:t>(ikke ta med BOA finansiert utstyr i bidragspris, alt offentlig finansiert utstyr skal inngå i oppdragspris)</a:t>
            </a:r>
          </a:p>
          <a:p>
            <a:pPr>
              <a:defRPr/>
            </a:pPr>
            <a:r>
              <a:rPr lang="nb-NO" sz="1600" b="1" dirty="0"/>
              <a:t>Felles driftsmidler</a:t>
            </a:r>
            <a:r>
              <a:rPr lang="nb-NO" sz="1600" dirty="0"/>
              <a:t> (kjemikalier, materiell, vedlikeholdskontrakter) </a:t>
            </a:r>
          </a:p>
          <a:p>
            <a:pPr>
              <a:defRPr/>
            </a:pPr>
            <a:r>
              <a:rPr lang="nb-NO" sz="1600" dirty="0"/>
              <a:t>Lønnskostnader og indirekte kostnader til </a:t>
            </a:r>
            <a:r>
              <a:rPr lang="nb-NO" sz="1600" b="1" dirty="0"/>
              <a:t>teknisk støttepersonell </a:t>
            </a:r>
            <a:r>
              <a:rPr lang="nb-NO" sz="1600" dirty="0"/>
              <a:t>som er nødvendig for at leiestedet skal være klar til bruk for forskere</a:t>
            </a:r>
          </a:p>
          <a:p>
            <a:pPr marL="0" indent="0">
              <a:buNone/>
              <a:defRPr/>
            </a:pPr>
            <a:r>
              <a:rPr lang="nb-NO" sz="1800" b="1" dirty="0"/>
              <a:t>Kapasitet:</a:t>
            </a:r>
          </a:p>
          <a:p>
            <a:pPr>
              <a:defRPr/>
            </a:pPr>
            <a:r>
              <a:rPr lang="nb-NO" sz="1600" b="1" dirty="0"/>
              <a:t>Dimensjonert antall brukertimer </a:t>
            </a:r>
            <a:r>
              <a:rPr lang="nb-NO" sz="1600" dirty="0"/>
              <a:t>per år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663" y="117476"/>
            <a:ext cx="223132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3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animBg="1"/>
      <p:bldP spid="11281" grpId="0"/>
      <p:bldP spid="11282" grpId="0"/>
      <p:bldP spid="11293" grpId="0" animBg="1"/>
      <p:bldP spid="11294" grpId="0" animBg="1"/>
      <p:bldP spid="11299" grpId="0" animBg="1"/>
      <p:bldP spid="39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Bidrags- og oppdragspris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467344" cy="4989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b="1" dirty="0"/>
              <a:t>Bidragspris</a:t>
            </a:r>
            <a:r>
              <a:rPr lang="nb-NO" dirty="0"/>
              <a:t> </a:t>
            </a:r>
          </a:p>
          <a:p>
            <a:pPr lvl="0"/>
            <a:r>
              <a:rPr lang="nb-NO" sz="2200" dirty="0"/>
              <a:t>Inkluderer</a:t>
            </a:r>
            <a:r>
              <a:rPr lang="nb-NO" sz="2200" dirty="0">
                <a:solidFill>
                  <a:srgbClr val="FF0000"/>
                </a:solidFill>
              </a:rPr>
              <a:t> </a:t>
            </a:r>
            <a:r>
              <a:rPr lang="nb-NO" sz="2200" b="1" dirty="0"/>
              <a:t>eierinstitusjonens direkte og indirekte kostnader</a:t>
            </a:r>
            <a:r>
              <a:rPr lang="nb-NO" sz="2200" dirty="0"/>
              <a:t>, inkludert </a:t>
            </a:r>
            <a:r>
              <a:rPr lang="nb-NO" sz="2200" b="1" dirty="0"/>
              <a:t>utstyrsavskrivninger </a:t>
            </a:r>
            <a:r>
              <a:rPr lang="nb-NO" sz="2200" dirty="0"/>
              <a:t>på utstyr </a:t>
            </a:r>
            <a:r>
              <a:rPr lang="nb-NO" sz="2200" b="1" dirty="0"/>
              <a:t>finansiert av eierinstitusjonen </a:t>
            </a:r>
            <a:r>
              <a:rPr lang="nb-NO" sz="2200" dirty="0"/>
              <a:t>og </a:t>
            </a:r>
            <a:r>
              <a:rPr lang="nb-NO" sz="2200" b="1" dirty="0"/>
              <a:t>bygningsavskrivninger</a:t>
            </a:r>
            <a:r>
              <a:rPr lang="nb-NO" sz="2200" dirty="0"/>
              <a:t>.</a:t>
            </a:r>
          </a:p>
          <a:p>
            <a:pPr marL="0" indent="0">
              <a:buNone/>
            </a:pPr>
            <a:endParaRPr lang="nb-NO" sz="2000" i="1" dirty="0"/>
          </a:p>
          <a:p>
            <a:pPr marL="0" indent="0">
              <a:buNone/>
            </a:pPr>
            <a:r>
              <a:rPr lang="nb-NO" b="1" dirty="0"/>
              <a:t>Oppdragspris</a:t>
            </a:r>
            <a:r>
              <a:rPr lang="nb-NO" dirty="0"/>
              <a:t> </a:t>
            </a:r>
          </a:p>
          <a:p>
            <a:pPr lvl="0"/>
            <a:r>
              <a:rPr lang="nb-NO" sz="2200" dirty="0"/>
              <a:t>Inkluderer kostnadene i bidragspris, og </a:t>
            </a:r>
            <a:r>
              <a:rPr lang="nb-NO" sz="2200" b="1" dirty="0"/>
              <a:t>i tillegg </a:t>
            </a:r>
            <a:r>
              <a:rPr lang="nb-NO" sz="2200" dirty="0"/>
              <a:t>til avskrivninger for eierinstitusjonens egenfinansierte utstyr, kommer avskrivninger på</a:t>
            </a:r>
            <a:r>
              <a:rPr lang="nb-NO" sz="2200" b="1" dirty="0"/>
              <a:t> utstyr som er finansiert med statlige midler</a:t>
            </a:r>
            <a:r>
              <a:rPr lang="nb-NO" sz="2200" dirty="0"/>
              <a:t> gjennom </a:t>
            </a:r>
            <a:r>
              <a:rPr lang="nb-NO" sz="2200" b="1" dirty="0"/>
              <a:t>Forskningsrådet </a:t>
            </a:r>
            <a:r>
              <a:rPr lang="nb-NO" sz="2200" dirty="0"/>
              <a:t>og andre kilder (men ikke gaver). </a:t>
            </a:r>
          </a:p>
          <a:p>
            <a:pPr lvl="0"/>
            <a:r>
              <a:rPr lang="nb-NO" sz="2200" dirty="0"/>
              <a:t>Det beregnes i tillegg en </a:t>
            </a:r>
            <a:r>
              <a:rPr lang="nb-NO" sz="2200" b="1" dirty="0"/>
              <a:t>rimelig margin for fortjeneste </a:t>
            </a:r>
            <a:r>
              <a:rPr lang="nb-NO" sz="2200" dirty="0"/>
              <a:t>på oppdrag (og salg). </a:t>
            </a:r>
          </a:p>
          <a:p>
            <a:pPr marL="0" lvl="0" indent="0">
              <a:buNone/>
            </a:pPr>
            <a:r>
              <a:rPr lang="nb-NO" i="1" dirty="0"/>
              <a:t>	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096" y="0"/>
            <a:ext cx="3325954" cy="18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23" y="1675671"/>
            <a:ext cx="2389977" cy="238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Pris behøver ikke være barriere!</a:t>
            </a:r>
          </a:p>
        </p:txBody>
      </p:sp>
      <p:sp>
        <p:nvSpPr>
          <p:cNvPr id="2" name="Rektangel 1"/>
          <p:cNvSpPr/>
          <p:nvPr/>
        </p:nvSpPr>
        <p:spPr>
          <a:xfrm>
            <a:off x="393700" y="4357070"/>
            <a:ext cx="8382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latin typeface="Arial"/>
                <a:cs typeface="Arial"/>
              </a:rPr>
              <a:t>Institusjonene </a:t>
            </a:r>
            <a:r>
              <a:rPr lang="nb-NO" sz="2200" b="1" dirty="0">
                <a:latin typeface="Arial"/>
                <a:cs typeface="Arial"/>
              </a:rPr>
              <a:t>kan</a:t>
            </a:r>
            <a:r>
              <a:rPr lang="nb-NO" sz="2200" dirty="0">
                <a:latin typeface="Arial"/>
                <a:cs typeface="Arial"/>
              </a:rPr>
              <a:t> fritt gå inn med </a:t>
            </a:r>
            <a:r>
              <a:rPr lang="nb-NO" sz="2200" b="1" dirty="0">
                <a:latin typeface="Arial"/>
                <a:cs typeface="Arial"/>
              </a:rPr>
              <a:t>egeninnsats i bidragsprosjekter der de er partner.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2200" b="1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latin typeface="Arial"/>
                <a:cs typeface="Arial"/>
              </a:rPr>
              <a:t>Det er</a:t>
            </a:r>
            <a:r>
              <a:rPr lang="nb-NO" sz="2200" b="1" dirty="0">
                <a:latin typeface="Arial"/>
                <a:cs typeface="Arial"/>
              </a:rPr>
              <a:t> ikke </a:t>
            </a:r>
            <a:r>
              <a:rPr lang="nb-NO" sz="2200" dirty="0">
                <a:latin typeface="Arial"/>
                <a:cs typeface="Arial"/>
              </a:rPr>
              <a:t>mulig med egeninnsats i oppdragsprosjekter!</a:t>
            </a:r>
          </a:p>
          <a:p>
            <a:r>
              <a:rPr lang="nb-NO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298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sz="3200" b="1" dirty="0"/>
              <a:t>Regelverk</a:t>
            </a:r>
          </a:p>
        </p:txBody>
      </p:sp>
      <p:sp>
        <p:nvSpPr>
          <p:cNvPr id="6147" name="Plassholder for innhold 2"/>
          <p:cNvSpPr>
            <a:spLocks noGrp="1"/>
          </p:cNvSpPr>
          <p:nvPr>
            <p:ph idx="1"/>
          </p:nvPr>
        </p:nvSpPr>
        <p:spPr>
          <a:xfrm>
            <a:off x="244548" y="1811866"/>
            <a:ext cx="5415587" cy="3942172"/>
          </a:xfrm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nb-NO" altLang="nb-NO" dirty="0"/>
              <a:t>Regelverk for </a:t>
            </a:r>
            <a:r>
              <a:rPr lang="nb-NO" altLang="nb-NO" b="1" dirty="0"/>
              <a:t>offentlig støtte </a:t>
            </a:r>
            <a:r>
              <a:rPr lang="nb-NO" altLang="nb-NO" dirty="0"/>
              <a:t>(statsstøtteregelverket)</a:t>
            </a:r>
          </a:p>
          <a:p>
            <a:r>
              <a:rPr lang="nb-NO" altLang="nb-NO" dirty="0"/>
              <a:t>Reglement om statlige universiteter og høyskolers </a:t>
            </a:r>
            <a:r>
              <a:rPr lang="nb-NO" altLang="nb-NO" b="1" dirty="0"/>
              <a:t>forpliktende samarbeid </a:t>
            </a:r>
            <a:r>
              <a:rPr lang="nb-NO" altLang="nb-NO" dirty="0"/>
              <a:t>og erverv av aksjer (rundskriv F-07-13)</a:t>
            </a:r>
          </a:p>
          <a:p>
            <a:r>
              <a:rPr lang="nb-NO" altLang="nb-NO" dirty="0"/>
              <a:t>Lov om </a:t>
            </a:r>
            <a:r>
              <a:rPr lang="nb-NO" altLang="nb-NO" b="1" dirty="0"/>
              <a:t>merverdiavgift</a:t>
            </a:r>
          </a:p>
          <a:p>
            <a:r>
              <a:rPr lang="nb-NO" altLang="nb-NO" dirty="0"/>
              <a:t>Regelverk for offentlige </a:t>
            </a:r>
            <a:r>
              <a:rPr lang="nb-NO" altLang="nb-NO" b="1" dirty="0"/>
              <a:t>anskaffelser</a:t>
            </a:r>
          </a:p>
          <a:p>
            <a:endParaRPr lang="nb-NO" altLang="nb-NO" sz="1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185" y="846138"/>
            <a:ext cx="3295816" cy="49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513064" cy="4989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Nye regler i statsstøtteregelverket fra juli 2014:</a:t>
            </a:r>
          </a:p>
          <a:p>
            <a:r>
              <a:rPr lang="nb-NO" sz="2200" dirty="0"/>
              <a:t>Grense på </a:t>
            </a:r>
            <a:r>
              <a:rPr lang="nb-NO" sz="2200" b="1" dirty="0"/>
              <a:t>maksimalt 20 % </a:t>
            </a:r>
            <a:r>
              <a:rPr lang="nb-NO" sz="2200" b="1" dirty="0">
                <a:solidFill>
                  <a:srgbClr val="FF0000"/>
                </a:solidFill>
              </a:rPr>
              <a:t>økonomisk aktivitet </a:t>
            </a:r>
            <a:r>
              <a:rPr lang="nb-NO" sz="2200" b="1" dirty="0"/>
              <a:t>av total årlig kapasitet</a:t>
            </a:r>
            <a:r>
              <a:rPr lang="nb-NO" sz="2200" dirty="0"/>
              <a:t> på </a:t>
            </a:r>
            <a:r>
              <a:rPr lang="nb-NO" sz="2200" b="1" dirty="0"/>
              <a:t>leiestedene</a:t>
            </a:r>
            <a:r>
              <a:rPr lang="nb-NO" sz="2200" dirty="0"/>
              <a:t> for at statlig støtte </a:t>
            </a:r>
            <a:r>
              <a:rPr lang="nb-NO" sz="2200" b="1" dirty="0"/>
              <a:t>ikke skal regnes som statsstøtte.</a:t>
            </a:r>
          </a:p>
          <a:p>
            <a:pPr marL="0" indent="0">
              <a:buNone/>
            </a:pPr>
            <a:endParaRPr lang="nb-NO" sz="1200" dirty="0"/>
          </a:p>
          <a:p>
            <a:pPr marL="0" indent="0">
              <a:buNone/>
            </a:pPr>
            <a:r>
              <a:rPr lang="nb-NO" sz="2200" b="1" dirty="0"/>
              <a:t>Konsekvenser </a:t>
            </a:r>
            <a:r>
              <a:rPr lang="nb-NO" sz="2200" dirty="0"/>
              <a:t>for UH-institusjonenes samarbeid med eksterne:</a:t>
            </a:r>
          </a:p>
          <a:p>
            <a:r>
              <a:rPr lang="nb-NO" sz="2200" b="1" dirty="0"/>
              <a:t>Begrenser</a:t>
            </a:r>
            <a:r>
              <a:rPr lang="nb-NO" sz="2200" dirty="0"/>
              <a:t> egen </a:t>
            </a:r>
            <a:r>
              <a:rPr lang="nb-NO" sz="2200" b="1" dirty="0">
                <a:solidFill>
                  <a:srgbClr val="FF0000"/>
                </a:solidFill>
              </a:rPr>
              <a:t>økonomisk aktivitet </a:t>
            </a:r>
            <a:r>
              <a:rPr lang="nb-NO" sz="2200" dirty="0"/>
              <a:t>på det enkelte leiested</a:t>
            </a:r>
          </a:p>
          <a:p>
            <a:r>
              <a:rPr lang="nb-NO" sz="2200" dirty="0"/>
              <a:t>Kan begrense mulighetene for å </a:t>
            </a:r>
            <a:r>
              <a:rPr lang="nb-NO" sz="2200" b="1" dirty="0"/>
              <a:t>leie ut </a:t>
            </a:r>
            <a:r>
              <a:rPr lang="nb-NO" sz="2200" dirty="0"/>
              <a:t>til industri og andre eksterne kunder til </a:t>
            </a:r>
            <a:r>
              <a:rPr lang="nb-NO" sz="2200" dirty="0">
                <a:solidFill>
                  <a:srgbClr val="FF0000"/>
                </a:solidFill>
              </a:rPr>
              <a:t>økonomisk aktivitet</a:t>
            </a:r>
          </a:p>
          <a:p>
            <a:r>
              <a:rPr lang="nb-NO" sz="2200" dirty="0"/>
              <a:t>Kan føre til</a:t>
            </a:r>
            <a:r>
              <a:rPr lang="nb-NO" sz="2200" b="1" dirty="0"/>
              <a:t> interessemotsetninger </a:t>
            </a:r>
            <a:r>
              <a:rPr lang="nb-NO" sz="2200" dirty="0"/>
              <a:t>der flere partnere ønsker å drive </a:t>
            </a:r>
            <a:r>
              <a:rPr lang="nb-NO" sz="2200" dirty="0">
                <a:solidFill>
                  <a:srgbClr val="FF0000"/>
                </a:solidFill>
              </a:rPr>
              <a:t>økonomisk aktivitet </a:t>
            </a:r>
            <a:r>
              <a:rPr lang="nb-NO" sz="2200" dirty="0"/>
              <a:t>i </a:t>
            </a:r>
            <a:r>
              <a:rPr lang="nb-NO" sz="2200" b="1" dirty="0" err="1"/>
              <a:t>sameide</a:t>
            </a:r>
            <a:r>
              <a:rPr lang="nb-NO" sz="2200" b="1" dirty="0"/>
              <a:t> </a:t>
            </a:r>
            <a:r>
              <a:rPr lang="nb-NO" sz="2200" dirty="0"/>
              <a:t>laboratorier. </a:t>
            </a:r>
          </a:p>
          <a:p>
            <a:endParaRPr lang="nb-NO" sz="2200" dirty="0">
              <a:hlinkClick r:id="rId3"/>
            </a:endParaRPr>
          </a:p>
          <a:p>
            <a:pPr marL="0" indent="0">
              <a:buNone/>
            </a:pPr>
            <a:r>
              <a:rPr lang="nb-NO" sz="2000" dirty="0">
                <a:hlinkClick r:id="rId3"/>
              </a:rPr>
              <a:t>http://www.forskningsradet.no/en/State_aid_rules/1253979455092</a:t>
            </a:r>
            <a:endParaRPr lang="nb-NO" sz="2000" dirty="0"/>
          </a:p>
          <a:p>
            <a:endParaRPr lang="nb-NO" sz="1800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Statsstøtteregelverket (ESA/EU)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469" y="274638"/>
            <a:ext cx="1640332" cy="14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3200" dirty="0" err="1"/>
              <a:t>Statsstøtteregelverket</a:t>
            </a:r>
            <a:r>
              <a:rPr lang="en-US" sz="3200" dirty="0"/>
              <a:t> (</a:t>
            </a:r>
            <a:r>
              <a:rPr lang="en-US" sz="3200" dirty="0" err="1"/>
              <a:t>Forskningsrådet</a:t>
            </a:r>
            <a:r>
              <a:rPr lang="en-US" sz="3200" dirty="0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85655"/>
            <a:ext cx="8229601" cy="5257800"/>
          </a:xfrm>
        </p:spPr>
        <p:txBody>
          <a:bodyPr>
            <a:noAutofit/>
          </a:bodyPr>
          <a:lstStyle/>
          <a:p>
            <a:pPr fontAlgn="base"/>
            <a:r>
              <a:rPr lang="nb-NO" sz="2200" dirty="0"/>
              <a:t>Støtte fra Forskningsrådet </a:t>
            </a:r>
            <a:r>
              <a:rPr lang="nb-NO" sz="2200" b="1" dirty="0"/>
              <a:t>utgjør statsstøtte </a:t>
            </a:r>
            <a:r>
              <a:rPr lang="nb-NO" sz="2200" dirty="0"/>
              <a:t>når den blir gitt til et </a:t>
            </a:r>
            <a:r>
              <a:rPr lang="nb-NO" sz="2200" b="1" dirty="0"/>
              <a:t>"foretak", </a:t>
            </a:r>
            <a:r>
              <a:rPr lang="nb-NO" sz="2200" dirty="0"/>
              <a:t>det vil si til en </a:t>
            </a:r>
            <a:r>
              <a:rPr lang="nb-NO" sz="2200" b="1" dirty="0"/>
              <a:t>aktør</a:t>
            </a:r>
            <a:r>
              <a:rPr lang="nb-NO" sz="2200" dirty="0"/>
              <a:t> som driver </a:t>
            </a:r>
            <a:r>
              <a:rPr lang="nb-NO" sz="2200" b="1" dirty="0">
                <a:solidFill>
                  <a:srgbClr val="FF0000"/>
                </a:solidFill>
              </a:rPr>
              <a:t>økonomisk aktivitet </a:t>
            </a:r>
            <a:r>
              <a:rPr lang="nb-NO" sz="2200" dirty="0"/>
              <a:t>ved å tilby varer og/eller tjenester i et marked.</a:t>
            </a:r>
          </a:p>
          <a:p>
            <a:pPr fontAlgn="base"/>
            <a:r>
              <a:rPr lang="nb-NO" sz="2200" dirty="0"/>
              <a:t>Forskningsinstitusjoner får normalt støtte fra Forskningsrådet til sin </a:t>
            </a:r>
            <a:r>
              <a:rPr lang="nb-NO" sz="2200" b="1" dirty="0">
                <a:solidFill>
                  <a:srgbClr val="0070C0"/>
                </a:solidFill>
              </a:rPr>
              <a:t>ikke-økonomiske aktivitet</a:t>
            </a:r>
            <a:r>
              <a:rPr lang="nb-NO" sz="2200" dirty="0"/>
              <a:t>, i hovedsak </a:t>
            </a:r>
            <a:r>
              <a:rPr lang="nb-NO" sz="2200" b="1" dirty="0"/>
              <a:t>uavhengig forskning</a:t>
            </a:r>
            <a:r>
              <a:rPr lang="nb-NO" sz="2200" dirty="0"/>
              <a:t>. Slik støtte utgjør </a:t>
            </a:r>
            <a:r>
              <a:rPr lang="nb-NO" sz="2200" b="1" dirty="0"/>
              <a:t>ikke statsstøtte</a:t>
            </a:r>
            <a:r>
              <a:rPr lang="nb-NO" sz="2200" dirty="0"/>
              <a:t>, og den er derfor ikke underlagt statsstøtteregelverkets begrensninger. </a:t>
            </a:r>
          </a:p>
          <a:p>
            <a:pPr fontAlgn="base"/>
            <a:endParaRPr lang="nb-NO" sz="2200" dirty="0"/>
          </a:p>
          <a:p>
            <a:pPr fontAlgn="base"/>
            <a:r>
              <a:rPr lang="nb-NO" sz="2200" dirty="0"/>
              <a:t>Mange forskningsinstitusjoner har imidlertid også </a:t>
            </a:r>
            <a:r>
              <a:rPr lang="nb-NO" sz="2200" b="1" dirty="0">
                <a:solidFill>
                  <a:srgbClr val="FF0000"/>
                </a:solidFill>
              </a:rPr>
              <a:t>økonomisk aktivitet</a:t>
            </a:r>
            <a:r>
              <a:rPr lang="nb-NO" sz="2200" dirty="0"/>
              <a:t>, særlig i form av oppdragsforskning. For å unngå kryssubsidiering kreves et </a:t>
            </a:r>
            <a:r>
              <a:rPr lang="nb-NO" sz="2200" b="1" dirty="0"/>
              <a:t>tydelig regnskapsmessig skille </a:t>
            </a:r>
            <a:r>
              <a:rPr lang="nb-NO" sz="2200" dirty="0"/>
              <a:t>mellom</a:t>
            </a:r>
            <a:r>
              <a:rPr lang="nb-NO" sz="2200" b="1" dirty="0"/>
              <a:t> </a:t>
            </a:r>
            <a:r>
              <a:rPr lang="nb-NO" sz="2200" b="1" dirty="0">
                <a:solidFill>
                  <a:srgbClr val="FF0000"/>
                </a:solidFill>
              </a:rPr>
              <a:t>økonomisk</a:t>
            </a:r>
            <a:r>
              <a:rPr lang="nb-NO" sz="2200" b="1" dirty="0"/>
              <a:t> </a:t>
            </a:r>
            <a:r>
              <a:rPr lang="nb-NO" sz="2200" dirty="0"/>
              <a:t>og </a:t>
            </a:r>
            <a:r>
              <a:rPr lang="nb-NO" sz="2200" b="1" dirty="0">
                <a:solidFill>
                  <a:srgbClr val="0070C0"/>
                </a:solidFill>
              </a:rPr>
              <a:t>ikke-økonomisk aktivitet</a:t>
            </a:r>
            <a:endParaRPr lang="nb-NO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6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Microsoft Office PowerPoint</Application>
  <PresentationFormat>Skjermfremvisning (4:3)</PresentationFormat>
  <Paragraphs>117</Paragraphs>
  <Slides>15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Office-tema</vt:lpstr>
      <vt:lpstr>Laboratorieinfrastruktur: leiesteder, statsstøtte og samarbeid med eksterne partnere.     Lise T. Sagdahl  Hanne Sørgjerd NTNU, Avdeling for virksomhetsstyring</vt:lpstr>
      <vt:lpstr>Bakgrunn for TDI/leiested</vt:lpstr>
      <vt:lpstr>TDI modellen - for forskning</vt:lpstr>
      <vt:lpstr>Leiestedsmodellen </vt:lpstr>
      <vt:lpstr>Bidrags- og oppdragspris</vt:lpstr>
      <vt:lpstr>Pris behøver ikke være barriere!</vt:lpstr>
      <vt:lpstr>Regelverk</vt:lpstr>
      <vt:lpstr>Statsstøtteregelverket (ESA/EU)</vt:lpstr>
      <vt:lpstr>Statsstøtteregelverket (Forskningsrådet)</vt:lpstr>
      <vt:lpstr>Klassifisering av aktivitet </vt:lpstr>
      <vt:lpstr>Samhandling om forskningsinfrastruktur</vt:lpstr>
      <vt:lpstr>Samhandling om forskningsinfrastruktur, forts.</vt:lpstr>
      <vt:lpstr>Samhandling om forskningsinfrastruktur, forts.</vt:lpstr>
      <vt:lpstr>Kort om merverdiavgift (moms)</vt:lpstr>
      <vt:lpstr>Anskaffelsesregelverket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lise@sagdahl.no</dc:creator>
  <cp:lastModifiedBy>Lise Trondsen Sagdahl</cp:lastModifiedBy>
  <cp:revision>868</cp:revision>
  <cp:lastPrinted>2018-03-05T11:39:25Z</cp:lastPrinted>
  <dcterms:created xsi:type="dcterms:W3CDTF">2013-06-10T16:56:09Z</dcterms:created>
  <dcterms:modified xsi:type="dcterms:W3CDTF">2020-06-24T07:26:26Z</dcterms:modified>
</cp:coreProperties>
</file>