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70" r:id="rId7"/>
    <p:sldId id="271" r:id="rId8"/>
    <p:sldId id="269" r:id="rId9"/>
    <p:sldId id="281" r:id="rId10"/>
    <p:sldId id="268" r:id="rId11"/>
    <p:sldId id="257" r:id="rId12"/>
    <p:sldId id="260" r:id="rId13"/>
    <p:sldId id="261" r:id="rId14"/>
    <p:sldId id="258" r:id="rId15"/>
    <p:sldId id="264" r:id="rId16"/>
    <p:sldId id="272" r:id="rId17"/>
    <p:sldId id="263" r:id="rId18"/>
    <p:sldId id="265" r:id="rId19"/>
    <p:sldId id="266" r:id="rId20"/>
    <p:sldId id="267" r:id="rId21"/>
    <p:sldId id="273" r:id="rId22"/>
    <p:sldId id="275" r:id="rId23"/>
    <p:sldId id="276" r:id="rId24"/>
    <p:sldId id="277" r:id="rId25"/>
    <p:sldId id="286" r:id="rId26"/>
    <p:sldId id="278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DA5152-999E-4349-92E8-2F5895A428BB}" v="93" dt="2025-01-08T15:28:21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3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1284288"/>
            <a:ext cx="6743700" cy="2387600"/>
          </a:xfrm>
        </p:spPr>
        <p:txBody>
          <a:bodyPr/>
          <a:lstStyle/>
          <a:p>
            <a:r>
              <a:rPr lang="nb-NO" dirty="0"/>
              <a:t>Kurs og konferanse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66837" y="4128285"/>
            <a:ext cx="401002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Nye rammeavtaler fra 2025</a:t>
            </a:r>
          </a:p>
        </p:txBody>
      </p:sp>
      <p:pic>
        <p:nvPicPr>
          <p:cNvPr id="4" name="Picture 3" descr="Puslespill Puzzles i plast tall">
            <a:extLst>
              <a:ext uri="{FF2B5EF4-FFF2-40B4-BE49-F238E27FC236}">
                <a16:creationId xmlns:a16="http://schemas.microsoft.com/office/drawing/2014/main" id="{35B8194F-E5F1-E45A-D650-6C08370B1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9" r="1781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CF76C2-2D73-3637-297A-EE6D3F23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Gjøvik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559C4B-067C-1E42-3E31-E8BD83068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nb-NO" dirty="0"/>
              <a:t>Gjøvik har bare en leverandør, men to hoteller</a:t>
            </a:r>
          </a:p>
          <a:p>
            <a:r>
              <a:rPr lang="nb-NO" dirty="0"/>
              <a:t>Du velger selv hvilket av dem du vil benytte 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D07A80A4-30CE-EAED-0E7F-97E828A66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177464"/>
              </p:ext>
            </p:extLst>
          </p:nvPr>
        </p:nvGraphicFramePr>
        <p:xfrm>
          <a:off x="6476999" y="2688590"/>
          <a:ext cx="5019675" cy="1323340"/>
        </p:xfrm>
        <a:graphic>
          <a:graphicData uri="http://schemas.openxmlformats.org/drawingml/2006/table">
            <a:tbl>
              <a:tblPr/>
              <a:tblGrid>
                <a:gridCol w="3748024">
                  <a:extLst>
                    <a:ext uri="{9D8B030D-6E8A-4147-A177-3AD203B41FA5}">
                      <a16:colId xmlns:a16="http://schemas.microsoft.com/office/drawing/2014/main" val="4125311462"/>
                    </a:ext>
                  </a:extLst>
                </a:gridCol>
                <a:gridCol w="1271651">
                  <a:extLst>
                    <a:ext uri="{9D8B030D-6E8A-4147-A177-3AD203B41FA5}">
                      <a16:colId xmlns:a16="http://schemas.microsoft.com/office/drawing/2014/main" val="4103357074"/>
                    </a:ext>
                  </a:extLst>
                </a:gridCol>
              </a:tblGrid>
              <a:tr h="17541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Gjøvik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Rangerging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09243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Strawberry</a:t>
                      </a:r>
                      <a:b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Clarion Collection Hotel Grand</a:t>
                      </a:r>
                      <a:b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Quality Hotel Strand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996487"/>
                  </a:ext>
                </a:extLst>
              </a:tr>
            </a:tbl>
          </a:graphicData>
        </a:graphic>
      </p:graphicFrame>
      <p:pic>
        <p:nvPicPr>
          <p:cNvPr id="7" name="Bilde 6">
            <a:extLst>
              <a:ext uri="{FF2B5EF4-FFF2-40B4-BE49-F238E27FC236}">
                <a16:creationId xmlns:a16="http://schemas.microsoft.com/office/drawing/2014/main" id="{BA4008BE-7C00-B9A1-6299-E18F7E7E2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881437"/>
            <a:ext cx="1905000" cy="24003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F9AEF90-DAE6-D7AE-9EAF-9759B99E7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4" y="589439"/>
            <a:ext cx="2857500" cy="16002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A9BE506-FD63-40D8-F4C8-D55728C2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587" y="443388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9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256866-3DDB-CB6F-48D5-E98A09AA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Trondheim 2 Større konferanser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6A25C2-0772-F60F-12CD-076109612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777"/>
            <a:ext cx="5867400" cy="3610353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nb-NO" dirty="0"/>
              <a:t>Hvis du skal ha arrangement i Trondheim med 300 deltakere eller mer, skal egne avtaler benyttes.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nb-NO" dirty="0"/>
              <a:t>Du velger ut fra behov </a:t>
            </a:r>
            <a:r>
              <a:rPr lang="nb-N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antall deltakere og fasiliteter. NB! Når flere leverandører kan dekke behovet, skal leverandøren med høyest rangering forespørres først osv.   </a:t>
            </a:r>
          </a:p>
          <a:p>
            <a:endParaRPr lang="nb-NO" dirty="0"/>
          </a:p>
          <a:p>
            <a:endParaRPr lang="nb-NO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613BBE09-FED6-20FF-C3B1-9388FA311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66277"/>
              </p:ext>
            </p:extLst>
          </p:nvPr>
        </p:nvGraphicFramePr>
        <p:xfrm>
          <a:off x="6810375" y="2665889"/>
          <a:ext cx="5181599" cy="2141220"/>
        </p:xfrm>
        <a:graphic>
          <a:graphicData uri="http://schemas.openxmlformats.org/drawingml/2006/table">
            <a:tbl>
              <a:tblPr/>
              <a:tblGrid>
                <a:gridCol w="3868927">
                  <a:extLst>
                    <a:ext uri="{9D8B030D-6E8A-4147-A177-3AD203B41FA5}">
                      <a16:colId xmlns:a16="http://schemas.microsoft.com/office/drawing/2014/main" val="7016157"/>
                    </a:ext>
                  </a:extLst>
                </a:gridCol>
                <a:gridCol w="1312672">
                  <a:extLst>
                    <a:ext uri="{9D8B030D-6E8A-4147-A177-3AD203B41FA5}">
                      <a16:colId xmlns:a16="http://schemas.microsoft.com/office/drawing/2014/main" val="401701289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Trondheim 2 Større konferanser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Rangerging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01303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Lerkendal  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59251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Nideleven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4924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Radisson Blu Royal Garden Hotel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0998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Quality Hotel Panorama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80641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Clarion Hotel &amp; Congress Trondheim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623926"/>
                  </a:ext>
                </a:extLst>
              </a:tr>
            </a:tbl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37774AC0-BAD0-CE64-EB58-05D4BAE0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5167311"/>
            <a:ext cx="2345229" cy="132556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90FD4FC-F483-CE3B-78CE-48B3E10D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892" y="5880101"/>
            <a:ext cx="1464670" cy="90963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2447A18-C743-8189-426A-D1CE58D5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190" y="230187"/>
            <a:ext cx="2305672" cy="153432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25E5A59-0772-EAFA-0D21-29D0E1FDF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218" y="895350"/>
            <a:ext cx="1786744" cy="110966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AE28CEB-3890-7041-27B9-E2537984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715" y="5193882"/>
            <a:ext cx="1988140" cy="123908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22E8C8C-99E0-0D24-0F13-B376A95CC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817" y="5516779"/>
            <a:ext cx="1362075" cy="99816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AFCFCD8-B23E-1768-7919-20F47D4BD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171" y="5214737"/>
            <a:ext cx="1643062" cy="123071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784E2CC-0BD6-4A2F-9FA1-A15F5148D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870" y="6015860"/>
            <a:ext cx="1347787" cy="74777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516FBCA-7BED-9545-6376-037EEF746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6419" y="5239131"/>
            <a:ext cx="1917199" cy="127580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3346879-CC54-0315-D955-EE21BD4E51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7392" y="5929073"/>
            <a:ext cx="1433512" cy="7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1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6783CA-813F-63FD-E218-410987DF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Trondheim 3 - Nisje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8EDDF3-8146-3A0F-4FE9-CE94D71D4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Behov for noe annet enn vanlig hotell?</a:t>
            </a:r>
          </a:p>
          <a:p>
            <a:r>
              <a:rPr lang="nb-NO" dirty="0"/>
              <a:t>En museumskafe, moderne eller enkelt samlingssted, ekstra stort lokale eller første klasses hotell?</a:t>
            </a:r>
          </a:p>
          <a:p>
            <a:endParaRPr lang="nb-NO" dirty="0"/>
          </a:p>
          <a:p>
            <a:r>
              <a:rPr lang="nb-NO" dirty="0"/>
              <a:t>I Trondheim har vi flere Nisjeavtaler, som man kan velge fritt fra uavhengig av hotellavtalene.</a:t>
            </a:r>
          </a:p>
          <a:p>
            <a:endParaRPr lang="nb-NO" dirty="0"/>
          </a:p>
          <a:p>
            <a:r>
              <a:rPr lang="nb-NO" dirty="0"/>
              <a:t>Alle har dagpakker med lunsj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E39FC8-E09E-85C5-DDC2-12685734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37" y="4207862"/>
            <a:ext cx="3433763" cy="22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3E18D8-A0BC-0A77-541A-56BFB6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0" y="365125"/>
            <a:ext cx="8267700" cy="1325563"/>
          </a:xfrm>
        </p:spPr>
        <p:txBody>
          <a:bodyPr/>
          <a:lstStyle/>
          <a:p>
            <a:r>
              <a:rPr lang="nb-NO" dirty="0"/>
              <a:t>Trondheim Nisje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EBB32E-6E76-A84A-D555-1400533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1925439"/>
            <a:ext cx="9220200" cy="3903861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Rockheim Panorama</a:t>
            </a:r>
          </a:p>
          <a:p>
            <a:r>
              <a:rPr lang="nb-NO" dirty="0"/>
              <a:t>Ringve Museum/</a:t>
            </a:r>
            <a:r>
              <a:rPr lang="nb-NO" dirty="0" err="1"/>
              <a:t>Victoriasalen</a:t>
            </a:r>
            <a:endParaRPr lang="nb-NO" dirty="0"/>
          </a:p>
          <a:p>
            <a:r>
              <a:rPr lang="nb-NO" dirty="0" err="1"/>
              <a:t>Banksalen</a:t>
            </a:r>
            <a:r>
              <a:rPr lang="nb-NO" dirty="0"/>
              <a:t> Konferanse, Selskap &amp; Mat</a:t>
            </a:r>
          </a:p>
          <a:p>
            <a:r>
              <a:rPr lang="nb-NO" dirty="0"/>
              <a:t>DIGS</a:t>
            </a:r>
          </a:p>
          <a:p>
            <a:r>
              <a:rPr lang="nb-NO" dirty="0"/>
              <a:t>Sverresborg Museum/Borgstua</a:t>
            </a:r>
          </a:p>
          <a:p>
            <a:r>
              <a:rPr lang="nb-NO" dirty="0"/>
              <a:t>Trondheim Catering - Spektrum</a:t>
            </a:r>
          </a:p>
          <a:p>
            <a:r>
              <a:rPr lang="nb-NO" dirty="0"/>
              <a:t>Britannia Hotel</a:t>
            </a:r>
          </a:p>
          <a:p>
            <a:r>
              <a:rPr lang="nb-NO" dirty="0"/>
              <a:t>Tollbua</a:t>
            </a:r>
          </a:p>
          <a:p>
            <a:r>
              <a:rPr lang="nb-NO" dirty="0"/>
              <a:t>Studentersamfunnet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8429EC5-1755-2BEA-F762-CD62BF3A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311056"/>
            <a:ext cx="2466975" cy="184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D65B5C8-6FB7-1382-EA56-5F28F0FD4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192" y="4520404"/>
            <a:ext cx="1966921" cy="1308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0BDB1E3-13E0-5989-A768-E6899BE4D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15" y="5486786"/>
            <a:ext cx="2117717" cy="1205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CDC8036-066F-7A1D-1840-E5FF8D293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148" y="381791"/>
            <a:ext cx="1966921" cy="1308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31D67EC-F0BE-6BAA-D5D8-7833432B3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069" y="4843967"/>
            <a:ext cx="2466975" cy="184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3F46442-BDF1-7F81-2218-C0B153A3D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75" y="73025"/>
            <a:ext cx="2638425" cy="1733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B207C3C-3C34-67B3-C112-296F6ADCF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113" y="1231104"/>
            <a:ext cx="3104277" cy="3289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D62CD8E-1F14-4362-F54C-CF7BD094B7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9" y="4425950"/>
            <a:ext cx="2381250" cy="1924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584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5A7B7B-940B-0C6C-2EBA-78BD992F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Regionale avtaler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48D3C2-A284-6648-A9D1-C6536A8CA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7298" cy="4351338"/>
          </a:xfrm>
        </p:spPr>
        <p:txBody>
          <a:bodyPr/>
          <a:lstStyle/>
          <a:p>
            <a:r>
              <a:rPr lang="nb-NO" dirty="0"/>
              <a:t>Innenfor radius på 3 timer fra en av campusbyene</a:t>
            </a:r>
          </a:p>
          <a:p>
            <a:r>
              <a:rPr lang="nb-NO" dirty="0"/>
              <a:t>En avtale pr. sted</a:t>
            </a:r>
          </a:p>
          <a:p>
            <a:r>
              <a:rPr lang="nb-NO" dirty="0"/>
              <a:t>28 steder</a:t>
            </a:r>
          </a:p>
          <a:p>
            <a:r>
              <a:rPr lang="nb-NO" dirty="0"/>
              <a:t>Fra Namsos til Oslo</a:t>
            </a:r>
          </a:p>
          <a:p>
            <a:endParaRPr lang="nb-NO" dirty="0"/>
          </a:p>
          <a:p>
            <a:r>
              <a:rPr lang="nb-NO" dirty="0"/>
              <a:t>Velger sted ut fra behov</a:t>
            </a:r>
          </a:p>
          <a:p>
            <a:r>
              <a:rPr lang="nb-NO" dirty="0"/>
              <a:t>Alle kan bruke alle avtalene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1E3FDBD-D922-2B6B-28DB-382DB2236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76" y="464658"/>
            <a:ext cx="5061623" cy="59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2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A33BEC-6E7C-065E-3C7C-73C64F12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 Trondheim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B420AC-E3B3-4849-8006-BE0A2F76A9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Scandic Hell – Stjørdal</a:t>
            </a:r>
          </a:p>
          <a:p>
            <a:r>
              <a:rPr lang="nb-NO" dirty="0"/>
              <a:t>Thon Partner Hotel Selbusjøen – Selbusjøen</a:t>
            </a:r>
          </a:p>
          <a:p>
            <a:r>
              <a:rPr lang="nb-NO" dirty="0"/>
              <a:t>Scandic Rock City - Namsos</a:t>
            </a:r>
          </a:p>
          <a:p>
            <a:r>
              <a:rPr lang="nb-NO" dirty="0"/>
              <a:t>Scandic Stiklestad - Stiklestad</a:t>
            </a:r>
          </a:p>
          <a:p>
            <a:r>
              <a:rPr lang="nb-NO" dirty="0"/>
              <a:t>Ørland Kysthotell AS - Brekstad</a:t>
            </a:r>
          </a:p>
          <a:p>
            <a:r>
              <a:rPr lang="nb-NO" dirty="0" err="1"/>
              <a:t>Quality</a:t>
            </a:r>
            <a:r>
              <a:rPr lang="nb-NO" dirty="0"/>
              <a:t> Hotel Skifer - Oppdal</a:t>
            </a:r>
          </a:p>
          <a:p>
            <a:r>
              <a:rPr lang="nb-NO" dirty="0" err="1"/>
              <a:t>Jegtvolden</a:t>
            </a:r>
            <a:r>
              <a:rPr lang="nb-NO" dirty="0"/>
              <a:t> Fjordhotell - Inderøy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BC6727D-CAA7-1D09-2675-9763EEA635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nb-NO" dirty="0" err="1"/>
              <a:t>Austkil</a:t>
            </a:r>
            <a:r>
              <a:rPr lang="nb-NO" dirty="0"/>
              <a:t> gjestegård - Hegra</a:t>
            </a:r>
          </a:p>
          <a:p>
            <a:r>
              <a:rPr lang="nb-NO" dirty="0" err="1"/>
              <a:t>Quality</a:t>
            </a:r>
            <a:r>
              <a:rPr lang="nb-NO" dirty="0"/>
              <a:t> Hotel Grand - Steinkjer</a:t>
            </a:r>
          </a:p>
          <a:p>
            <a:r>
              <a:rPr lang="nb-NO" dirty="0"/>
              <a:t>Røros Hotell - Røros</a:t>
            </a:r>
          </a:p>
          <a:p>
            <a:r>
              <a:rPr lang="nb-NO" dirty="0" err="1"/>
              <a:t>Copperhill</a:t>
            </a:r>
            <a:r>
              <a:rPr lang="nb-NO" dirty="0"/>
              <a:t> </a:t>
            </a:r>
            <a:r>
              <a:rPr lang="nb-NO" dirty="0" err="1"/>
              <a:t>Mountain</a:t>
            </a:r>
            <a:r>
              <a:rPr lang="nb-NO" dirty="0"/>
              <a:t> </a:t>
            </a:r>
            <a:r>
              <a:rPr lang="nb-NO" dirty="0" err="1"/>
              <a:t>Lodge</a:t>
            </a:r>
            <a:r>
              <a:rPr lang="nb-NO" dirty="0"/>
              <a:t> - Åre</a:t>
            </a:r>
          </a:p>
          <a:p>
            <a:r>
              <a:rPr lang="nb-NO" dirty="0"/>
              <a:t>Hotell Frøya - Frøya</a:t>
            </a:r>
          </a:p>
          <a:p>
            <a:r>
              <a:rPr lang="nb-NO" dirty="0" err="1"/>
              <a:t>Bårdshaug</a:t>
            </a:r>
            <a:r>
              <a:rPr lang="nb-NO" dirty="0"/>
              <a:t> Herregård - Orkanger</a:t>
            </a:r>
          </a:p>
          <a:p>
            <a:r>
              <a:rPr lang="nb-NO" dirty="0"/>
              <a:t>Valberg Slektsgård AS - Frosta</a:t>
            </a:r>
          </a:p>
          <a:p>
            <a:r>
              <a:rPr lang="nb-NO" dirty="0"/>
              <a:t>Thon Partner Hotel Backlund – Levanger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0AD54D0-079B-51D9-9416-D465A97F5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7926" y="239713"/>
            <a:ext cx="1141523" cy="122713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CA7442B-2814-7488-0F2B-748DD3460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5661962"/>
            <a:ext cx="1839283" cy="102999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A117055-B9FF-93DE-0489-B3E7ECD7B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533" y="5661962"/>
            <a:ext cx="1547812" cy="102999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4CBAC01-F017-75BF-0192-A905E4EBD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805" y="496887"/>
            <a:ext cx="1595957" cy="106203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5C6FD74-08E3-7786-DD3D-CA3AF1284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550" y="526912"/>
            <a:ext cx="1550837" cy="103201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60E7694-BE76-B25E-D7A4-1A71676A1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254" y="5661961"/>
            <a:ext cx="1993546" cy="10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C6939B-F444-852F-5213-276505F7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 Ålesund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361AA-C3F0-3FB4-29F3-328414089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Scandic Alexandra - Molde</a:t>
            </a:r>
          </a:p>
          <a:p>
            <a:r>
              <a:rPr lang="nb-NO" dirty="0" err="1"/>
              <a:t>Quality</a:t>
            </a:r>
            <a:r>
              <a:rPr lang="nb-NO" dirty="0"/>
              <a:t> Hotel Ulstein - Ulsteinvik</a:t>
            </a:r>
          </a:p>
          <a:p>
            <a:r>
              <a:rPr lang="nb-NO" dirty="0"/>
              <a:t>Hotel Union Øye - Øye</a:t>
            </a:r>
          </a:p>
          <a:p>
            <a:r>
              <a:rPr lang="nb-NO" dirty="0"/>
              <a:t>Storfjord Hotel - </a:t>
            </a:r>
            <a:r>
              <a:rPr lang="nb-NO" dirty="0" err="1"/>
              <a:t>Glomset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5CC7B6C-A064-3A73-935F-8A2AC9AD0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4" y="4867275"/>
            <a:ext cx="1019175" cy="1090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BC7DA1B-013C-2290-8977-B23339F1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7112"/>
            <a:ext cx="2867025" cy="159067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3ED75C2-BEED-C719-306B-A9E3A61A6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687" y="2551113"/>
            <a:ext cx="2619375" cy="174307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6BB1ACC-D5EB-7873-7694-3AA01A90A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262" y="520700"/>
            <a:ext cx="2619375" cy="174307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5B0D343-D21E-6FBD-CC06-AFDC94D68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687" y="48672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5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58DBCD-E526-A7D9-C0FC-B30FDC7C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 Gjøvik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516761-BFEA-2410-3ED7-652E6DFE8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Scandic Oslo Airport - Gardermoen</a:t>
            </a:r>
          </a:p>
          <a:p>
            <a:r>
              <a:rPr lang="nb-NO" dirty="0"/>
              <a:t>Scandic Hamar - Hamar</a:t>
            </a:r>
          </a:p>
          <a:p>
            <a:r>
              <a:rPr lang="nb-NO" dirty="0"/>
              <a:t>Scandic Solli - Oslo</a:t>
            </a:r>
          </a:p>
          <a:p>
            <a:r>
              <a:rPr lang="nb-NO" dirty="0"/>
              <a:t>Scandic Fornebu - Bærum</a:t>
            </a:r>
          </a:p>
          <a:p>
            <a:r>
              <a:rPr lang="nb-NO" dirty="0"/>
              <a:t>Scandic Lillestrøm - Lillestrøm</a:t>
            </a:r>
          </a:p>
          <a:p>
            <a:r>
              <a:rPr lang="nb-NO" dirty="0"/>
              <a:t>Scandic Valdres - Fagernes</a:t>
            </a:r>
          </a:p>
          <a:p>
            <a:r>
              <a:rPr lang="nb-NO" dirty="0"/>
              <a:t>Scandic Lillehammer - Lillehammer</a:t>
            </a:r>
          </a:p>
          <a:p>
            <a:r>
              <a:rPr lang="nb-NO" dirty="0"/>
              <a:t>Spidsbergseter Resort Rondane - Ringebu</a:t>
            </a:r>
          </a:p>
          <a:p>
            <a:r>
              <a:rPr lang="nb-NO" dirty="0"/>
              <a:t>Herregården Hoel - Ringsaker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30354D3-26DD-90FA-65F4-BEE73394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5" y="443707"/>
            <a:ext cx="819150" cy="8763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8B86113-8D26-966F-BDE8-82ACBA6F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5" y="443707"/>
            <a:ext cx="819150" cy="8763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608E04A-79A2-2407-DDE0-A42D10BF4B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12" t="2761" r="10001" b="5215"/>
          <a:stretch/>
        </p:blipFill>
        <p:spPr>
          <a:xfrm>
            <a:off x="9039225" y="1769270"/>
            <a:ext cx="2314575" cy="142875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68A53D5-DAD5-8102-D562-D06F77203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451" y="3541177"/>
            <a:ext cx="1894885" cy="142134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2434CA1-1BA4-3143-6EB6-5EEDAC73B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612" y="4831815"/>
            <a:ext cx="2619375" cy="174307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1165C67-2E2A-41CE-3485-1333DD6DE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227" y="3400685"/>
            <a:ext cx="1817998" cy="10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4F1A8-365B-7A12-2B75-293E89B4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Dagpakker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D2CD67-8B61-670E-EBAD-32A1518A8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32300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Leie av lokale med god standard på teknisk utstyr, herunder mulighet for videokonferanser, samt bistand på utstyret ved behov.</a:t>
            </a:r>
          </a:p>
          <a:p>
            <a:r>
              <a:rPr lang="nb-NO" dirty="0"/>
              <a:t>2 pauser med variert bevertning «møtemat».</a:t>
            </a:r>
          </a:p>
          <a:p>
            <a:r>
              <a:rPr lang="nb-NO" dirty="0"/>
              <a:t>2 retters lunsj eller lunsjbuffet med kaffe/te.</a:t>
            </a:r>
          </a:p>
          <a:p>
            <a:r>
              <a:rPr lang="nb-NO" dirty="0"/>
              <a:t>Friskt vann og kaffe/te tilgjengelig hele dagen</a:t>
            </a:r>
          </a:p>
          <a:p>
            <a:endParaRPr lang="nb-NO" dirty="0"/>
          </a:p>
          <a:p>
            <a:r>
              <a:rPr lang="nb-NO" dirty="0"/>
              <a:t>Det tilbys også dag ½ dagpakke (starte eller avslutte med lunsj)</a:t>
            </a:r>
          </a:p>
          <a:p>
            <a:endParaRPr lang="nb-NO" dirty="0"/>
          </a:p>
          <a:p>
            <a:r>
              <a:rPr lang="nb-NO" dirty="0"/>
              <a:t>Det er mulighet til å bestille dagpakke uten lunsj for enkelt deltakere, dagpakker uten lunsj skal ikke overstige 10 % av det totale antall dagpakker på en bestilling.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C143C88-606A-053D-D05D-66638C04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11" y="2720397"/>
            <a:ext cx="2790825" cy="1151515"/>
          </a:xfrm>
          <a:prstGeom prst="rect">
            <a:avLst/>
          </a:prstGeom>
        </p:spPr>
      </p:pic>
      <p:pic>
        <p:nvPicPr>
          <p:cNvPr id="5122" name="Picture 2" descr="Pixel Celler, Piksel, Å Lære">
            <a:extLst>
              <a:ext uri="{FF2B5EF4-FFF2-40B4-BE49-F238E27FC236}">
                <a16:creationId xmlns:a16="http://schemas.microsoft.com/office/drawing/2014/main" id="{B00E0B53-D99A-8C9C-89E2-93132D1E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9" y="365125"/>
            <a:ext cx="2124075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6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70091D-261A-9165-775C-C0F24257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 for overnatting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26EF78-45E9-E634-C4F3-82CD1C4AA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8950" cy="4351338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Alle hotell avtalene i campusbyene har mulighet for hotellovernatting for kurs- og konferansedeltakere</a:t>
            </a:r>
          </a:p>
          <a:p>
            <a:endParaRPr lang="nb-NO" dirty="0"/>
          </a:p>
          <a:p>
            <a:r>
              <a:rPr lang="nb-NO" dirty="0"/>
              <a:t>Hotellovernatting kan også benyttes når kurs- og konferanse arrangeres på annen lokasjon (eksempel. på campus eller annet hotell/lokasjon)</a:t>
            </a:r>
          </a:p>
          <a:p>
            <a:r>
              <a:rPr lang="nb-NO" dirty="0"/>
              <a:t>Pris kan da være noe høyere</a:t>
            </a:r>
          </a:p>
          <a:p>
            <a:r>
              <a:rPr lang="nb-NO" dirty="0"/>
              <a:t>Videre skal det være mulighet til å foreta «romblokk», og det skal være mulig legge opp til at deltakere kan bestille direkte til hotellet til avtalepris.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D3FB464-9C71-284F-4479-07478AED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1947863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5934C0-4E8B-9E95-61F8-95CAF8C11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Kurs og konferanse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F8FEAB-28EE-9221-5FA2-194F7022C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NTNU har gjennom året mange kurs og konferanser</a:t>
            </a:r>
          </a:p>
          <a:p>
            <a:r>
              <a:rPr lang="nb-NO" dirty="0"/>
              <a:t>Fra mindre gruppeseminarer og møter</a:t>
            </a:r>
          </a:p>
          <a:p>
            <a:r>
              <a:rPr lang="nb-NO" dirty="0"/>
              <a:t>Til større eksterne konferanser</a:t>
            </a:r>
          </a:p>
          <a:p>
            <a:r>
              <a:rPr lang="nb-NO" dirty="0"/>
              <a:t>Noe arrangeres på campus, andre ved ekstern leie av lokaler</a:t>
            </a:r>
          </a:p>
          <a:p>
            <a:endParaRPr lang="nb-NO" dirty="0"/>
          </a:p>
          <a:p>
            <a:r>
              <a:rPr lang="nb-NO" dirty="0"/>
              <a:t>Standard er dagpakker inkludert lunsj</a:t>
            </a:r>
          </a:p>
          <a:p>
            <a:r>
              <a:rPr lang="nb-NO" dirty="0"/>
              <a:t>I enkelte tilfeller behov for middag og/eller overnatting</a:t>
            </a:r>
          </a:p>
          <a:p>
            <a:r>
              <a:rPr lang="nb-NO" dirty="0"/>
              <a:t>Rammeavtalene for kurs og konferanse skal dekke behovet for eksterne fasiliteter for små og store arrangement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B32518E-7C71-05A4-13D3-E90C4ECB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266700"/>
            <a:ext cx="3047999" cy="18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30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20484-1F60-131E-8CDD-9C825869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Mindre kurs/seminar – inntil 9 personer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96256B-BB3E-BC6C-0DF9-75EC94E1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Omfattes av avtalen</a:t>
            </a:r>
          </a:p>
          <a:p>
            <a:endParaRPr lang="nb-NO" dirty="0"/>
          </a:p>
          <a:p>
            <a:r>
              <a:rPr lang="nb-NO" dirty="0"/>
              <a:t>Enkelte steder har høyere dagpakkepris for små arrangement</a:t>
            </a:r>
          </a:p>
          <a:p>
            <a:endParaRPr lang="nb-NO" dirty="0"/>
          </a:p>
          <a:p>
            <a:r>
              <a:rPr lang="nb-NO" dirty="0"/>
              <a:t>Scandic og Nisje avtalene i Trondheim (med unntak av Britannia) tilbyr samme gode dagpakkepris for mindre kurs/seminar, samt noen av de enkeltstående tilbydere på de regionale avtalene.</a:t>
            </a:r>
          </a:p>
          <a:p>
            <a:endParaRPr lang="nb-NO" dirty="0"/>
          </a:p>
          <a:p>
            <a:r>
              <a:rPr lang="nb-NO" dirty="0"/>
              <a:t>Rangering kan fravikes ved mindre kurs/seminar, men Scandic er nr. 1 i både Trondheim og Ålesund.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7E67F04-E244-5E6B-C660-8BC97806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4" y="519112"/>
            <a:ext cx="1624013" cy="16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9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B8FEA6-94FA-DACC-A5D5-147A1F88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Middag og drikkepakker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357CBC-EA07-B2C6-233A-720A04EE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Kan tilbys på alle delkontrakene av alle leverandører</a:t>
            </a:r>
          </a:p>
          <a:p>
            <a:endParaRPr lang="nb-NO" dirty="0"/>
          </a:p>
          <a:p>
            <a:r>
              <a:rPr lang="nb-NO" dirty="0"/>
              <a:t>3-retters (forrett, hovedrett og dessert). Inkludert kaffe til dessert. </a:t>
            </a:r>
          </a:p>
          <a:p>
            <a:r>
              <a:rPr lang="nb-NO" dirty="0"/>
              <a:t>Festmeny - en oppgradert 3-retters med særlig fokus på kvalitetsråvarer og smaksopplevelse. </a:t>
            </a:r>
          </a:p>
          <a:p>
            <a:r>
              <a:rPr lang="nb-NO" dirty="0"/>
              <a:t>Standard drikkepakke - 2 enheter. </a:t>
            </a:r>
          </a:p>
          <a:p>
            <a:r>
              <a:rPr lang="nb-NO" dirty="0"/>
              <a:t>Aperitiff </a:t>
            </a:r>
          </a:p>
          <a:p>
            <a:endParaRPr lang="nb-NO" dirty="0"/>
          </a:p>
          <a:p>
            <a:r>
              <a:rPr lang="nb-NO" dirty="0"/>
              <a:t>Skal kunne tilpasse servering til ulike matpreferanser og allergier (vegetarisk/vegansk kost, religion- og </a:t>
            </a:r>
            <a:r>
              <a:rPr lang="nb-NO" dirty="0" err="1"/>
              <a:t>livsstilshensyn</a:t>
            </a:r>
            <a:r>
              <a:rPr lang="nb-NO" dirty="0"/>
              <a:t>, allergier, m.m.). </a:t>
            </a:r>
          </a:p>
          <a:p>
            <a:r>
              <a:rPr lang="nb-NO" dirty="0"/>
              <a:t>For middag og festmeny skal det tilbys fullverdige alternative menyer basert på matpreferanse og allergier.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8DE403B-F5ED-AC6E-4438-FFBA2127B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037" y="365125"/>
            <a:ext cx="2263244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1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B7C5EA-099A-D8EF-10FA-95E3BFD8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Avbestillingsregler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48278A-09E4-9067-38B8-144042B2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er den enkelte leverandørs avbestillingsregler som gjelder</a:t>
            </a:r>
          </a:p>
          <a:p>
            <a:endParaRPr lang="nb-NO" dirty="0"/>
          </a:p>
          <a:p>
            <a:r>
              <a:rPr lang="nb-NO" dirty="0"/>
              <a:t>Vær ekstra oppmerksom på større arrangement som bestilles lang tid i forveien</a:t>
            </a:r>
          </a:p>
          <a:p>
            <a:endParaRPr lang="nb-NO" dirty="0"/>
          </a:p>
          <a:p>
            <a:r>
              <a:rPr lang="nb-NO" dirty="0"/>
              <a:t>Ha god dialog med leverandør</a:t>
            </a:r>
          </a:p>
          <a:p>
            <a:endParaRPr lang="nb-NO" dirty="0"/>
          </a:p>
        </p:txBody>
      </p:sp>
      <p:pic>
        <p:nvPicPr>
          <p:cNvPr id="5" name="Bilde 4" descr="Kalender på bord">
            <a:extLst>
              <a:ext uri="{FF2B5EF4-FFF2-40B4-BE49-F238E27FC236}">
                <a16:creationId xmlns:a16="http://schemas.microsoft.com/office/drawing/2014/main" id="{8BEAD214-D4BC-D6B9-8B12-FE025E868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17" y="3801291"/>
            <a:ext cx="4586183" cy="30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9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527001-6CCE-939E-86F5-12C38937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Avtalekatalogen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3417C577-A1AD-FD69-DFF9-1A63DA470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Felles informasjon på </a:t>
            </a:r>
            <a:r>
              <a:rPr lang="nb-NO" u="sng" dirty="0"/>
              <a:t>Avtaleområde</a:t>
            </a:r>
            <a:r>
              <a:rPr lang="nb-NO" dirty="0"/>
              <a:t> </a:t>
            </a:r>
            <a:r>
              <a:rPr lang="nb-NO" b="1" dirty="0"/>
              <a:t>Kurs og konferanse</a:t>
            </a:r>
          </a:p>
          <a:p>
            <a:endParaRPr lang="nb-NO" b="1" dirty="0"/>
          </a:p>
          <a:p>
            <a:endParaRPr lang="nb-NO" b="1" dirty="0"/>
          </a:p>
          <a:p>
            <a:r>
              <a:rPr lang="nb-NO" dirty="0"/>
              <a:t>Under arbeid</a:t>
            </a:r>
          </a:p>
          <a:p>
            <a:pPr lvl="1"/>
            <a:r>
              <a:rPr lang="nb-NO" dirty="0"/>
              <a:t>Publisere avtalene i avtalekatalogen</a:t>
            </a:r>
          </a:p>
          <a:p>
            <a:pPr lvl="1"/>
            <a:r>
              <a:rPr lang="nb-NO" dirty="0"/>
              <a:t>Oppdaterte kontaktpersoner</a:t>
            </a:r>
          </a:p>
          <a:p>
            <a:pPr lvl="1"/>
            <a:r>
              <a:rPr lang="nb-NO" dirty="0"/>
              <a:t>Nye avtaler/leverandører i Unit 4</a:t>
            </a:r>
          </a:p>
          <a:p>
            <a:pPr lvl="1"/>
            <a:r>
              <a:rPr lang="nb-NO" dirty="0"/>
              <a:t>Excel ark med oversikt over delkontrakter og nøkkelinformasjon </a:t>
            </a:r>
          </a:p>
        </p:txBody>
      </p:sp>
    </p:spTree>
    <p:extLst>
      <p:ext uri="{BB962C8B-B14F-4D97-AF65-F5344CB8AC3E}">
        <p14:creationId xmlns:p14="http://schemas.microsoft.com/office/powerpoint/2010/main" val="366786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28EF1D-7150-EDD3-EB5B-D2EF591E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Kan jeg bruke andre hoteller i nærheten?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4D70F0-65E3-EED7-A320-6A823EB57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Nei, i campusbyene og områdene rundt (3 timer kjøring) er det rammeavtalene som skal benyttes </a:t>
            </a:r>
          </a:p>
          <a:p>
            <a:r>
              <a:rPr lang="nb-NO" dirty="0"/>
              <a:t>Vi har hoteller fra Namsos til Oslo</a:t>
            </a:r>
          </a:p>
          <a:p>
            <a:endParaRPr lang="nb-NO" dirty="0"/>
          </a:p>
          <a:p>
            <a:r>
              <a:rPr lang="nb-NO" dirty="0"/>
              <a:t>Leverandører som ikke har deltatt i konkurransen, skal ikke få tildelt oppdrag.</a:t>
            </a:r>
          </a:p>
          <a:p>
            <a:r>
              <a:rPr lang="nb-NO" dirty="0"/>
              <a:t>Enkelte leverandører som deltok i konkurransen, ble ikke tildeltkontrakt. (Vesentlig dårlige tilbud enn øvrige).</a:t>
            </a:r>
          </a:p>
          <a:p>
            <a:endParaRPr lang="nb-NO" dirty="0"/>
          </a:p>
          <a:p>
            <a:r>
              <a:rPr lang="nb-NO" dirty="0"/>
              <a:t>Det skal være tungtveiende grunner til å ha kurs- og konferanse i andre deler av landet. I de tilfellene må det gjennomføres egen konkurranse.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C475C1B-ED99-B48B-B338-B6764DCB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1190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70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1FA4F8-EEB0-4B3F-3442-D72E12FA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3150"/>
          </a:xfrm>
        </p:spPr>
        <p:txBody>
          <a:bodyPr>
            <a:normAutofit/>
          </a:bodyPr>
          <a:lstStyle/>
          <a:p>
            <a:r>
              <a:rPr lang="nb-NO" sz="3600" dirty="0"/>
              <a:t>Hvorfor har noen delkontrakter preferert leverandør?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38BD8C-9051-575A-2218-6542E7D06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276"/>
            <a:ext cx="10515600" cy="5133974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Når vi har rammeavtaler med flere leverandører på samme tjeneste, er det krav om fastsatte fordelingsnøkler eller bruk minikonkurranser.</a:t>
            </a:r>
          </a:p>
          <a:p>
            <a:endParaRPr lang="nb-NO" dirty="0"/>
          </a:p>
          <a:p>
            <a:r>
              <a:rPr lang="nb-NO" dirty="0"/>
              <a:t>Preferert leverandør/rangering er den enkleste og mest effektive måten å fordele oppdrag på. </a:t>
            </a:r>
          </a:p>
          <a:p>
            <a:r>
              <a:rPr lang="nb-NO" dirty="0"/>
              <a:t>Preferert leverandør/rangering ivaretar resultatet av konkurransen, og sikrer NTNU gode tilbud på kurs og konferanse.</a:t>
            </a:r>
          </a:p>
          <a:p>
            <a:endParaRPr lang="nb-NO" dirty="0"/>
          </a:p>
          <a:p>
            <a:r>
              <a:rPr lang="nb-NO" dirty="0"/>
              <a:t>Det er valgt å gå bort fra minikonkurranser da dette er ressurs og tidkrevende for både oss og leverandørene.</a:t>
            </a:r>
          </a:p>
          <a:p>
            <a:r>
              <a:rPr lang="nb-NO" dirty="0"/>
              <a:t>Det er valgt å gå bort fra prosentvis eller lik fordeling, da det er utfordrende og tidkrevende følge opp.</a:t>
            </a:r>
          </a:p>
          <a:p>
            <a:endParaRPr lang="nb-NO" dirty="0"/>
          </a:p>
          <a:p>
            <a:r>
              <a:rPr lang="nb-NO" dirty="0"/>
              <a:t>Kurs og konferanse på hoteller samme tjeneste, derfor har Trondheim 1 Hoteller, Trondheim 2 Større konferanser, Ålesund og Gjøvik preferert leverandør som fordelingsnøkkel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926CDD-1206-DDAD-085C-003D18D9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724" y="5419724"/>
            <a:ext cx="1438276" cy="14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F01AB3-C5A8-EB30-69EF-5BE348F8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1825" cy="1325563"/>
          </a:xfrm>
        </p:spPr>
        <p:txBody>
          <a:bodyPr>
            <a:normAutofit/>
          </a:bodyPr>
          <a:lstStyle/>
          <a:p>
            <a:r>
              <a:rPr lang="nb-NO" sz="3200" dirty="0"/>
              <a:t>Hvorfor har ikke Regionale og Nisje avtaler preferert leverandør?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D2FB2C-4B66-D454-66F3-C82CBE1D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825625"/>
            <a:ext cx="10306050" cy="435133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For de Regionale avtalene er det valgt å inngå kun 1 avtale pr sted</a:t>
            </a:r>
          </a:p>
          <a:p>
            <a:r>
              <a:rPr lang="nb-NO" dirty="0"/>
              <a:t>Avtalene er separate, men man kan også si at oppdragene fordeles etter geografi</a:t>
            </a:r>
          </a:p>
          <a:p>
            <a:endParaRPr lang="nb-NO" dirty="0"/>
          </a:p>
          <a:p>
            <a:r>
              <a:rPr lang="nb-NO" dirty="0"/>
              <a:t>Nisje avtalene omfatter ulike lokaler og tjenester av ulik karakter, som vil dekke flere forskjellige alternative behov</a:t>
            </a:r>
          </a:p>
          <a:p>
            <a:endParaRPr lang="nb-NO" dirty="0"/>
          </a:p>
          <a:p>
            <a:r>
              <a:rPr lang="nb-NO" dirty="0"/>
              <a:t>Man velger fritt blant leverandørene og uavhengig av de øvrige delkontraktene</a:t>
            </a:r>
          </a:p>
          <a:p>
            <a:r>
              <a:rPr lang="nb-NO" dirty="0"/>
              <a:t>Selv om man kan velge fritt er leverandørene rangert i oversikten som en del av nøkkelinformasjonen. 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CA8514A-B1FC-1BAD-8632-3DE762C6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30" t="5330" r="19728"/>
          <a:stretch/>
        </p:blipFill>
        <p:spPr>
          <a:xfrm>
            <a:off x="85724" y="2770187"/>
            <a:ext cx="962026" cy="16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459299-6352-C7F0-0386-D808F257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</a:t>
            </a:r>
          </a:p>
        </p:txBody>
      </p:sp>
      <p:pic>
        <p:nvPicPr>
          <p:cNvPr id="6146" name="Picture 2" descr="Spørsmålstegn, En Merknad, Duplisere">
            <a:extLst>
              <a:ext uri="{FF2B5EF4-FFF2-40B4-BE49-F238E27FC236}">
                <a16:creationId xmlns:a16="http://schemas.microsoft.com/office/drawing/2014/main" id="{AAEF4B16-A972-D543-FC21-28C6623E88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0688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03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5AB11-7F85-E70E-D484-6E58AEE8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365125"/>
            <a:ext cx="10515600" cy="1325563"/>
          </a:xfrm>
        </p:spPr>
        <p:txBody>
          <a:bodyPr/>
          <a:lstStyle/>
          <a:p>
            <a:r>
              <a:rPr lang="nb-NO" dirty="0"/>
              <a:t>Kurs og konferanse ved NTNU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EFD42E-35B8-0DCE-FDDA-30B61D177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4875" cy="4351338"/>
          </a:xfrm>
        </p:spPr>
        <p:txBody>
          <a:bodyPr>
            <a:normAutofit/>
          </a:bodyPr>
          <a:lstStyle/>
          <a:p>
            <a:r>
              <a:rPr lang="nb-NO" dirty="0"/>
              <a:t>NTNU har både undervisningsrom  og andre lokaler som kan bestilles til kurs og konferanse. </a:t>
            </a:r>
          </a:p>
          <a:p>
            <a:endParaRPr lang="nb-NO" dirty="0"/>
          </a:p>
          <a:p>
            <a:r>
              <a:rPr lang="nb-NO" dirty="0"/>
              <a:t>Ved behov for mat skal NTNU rammeavtaler på møtemat/catering, selskapsmat eller pizza benyttes.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76DAD2-7CEA-5D26-5CD8-099C1421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44" t="6586" r="16953" b="-48"/>
          <a:stretch/>
        </p:blipFill>
        <p:spPr>
          <a:xfrm>
            <a:off x="7621566" y="863600"/>
            <a:ext cx="4418585" cy="32797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0D4FA18-D42F-AAC7-D113-3E490DA157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07" t="7308" r="17969" b="2548"/>
          <a:stretch/>
        </p:blipFill>
        <p:spPr>
          <a:xfrm>
            <a:off x="6524625" y="3287713"/>
            <a:ext cx="4307738" cy="32051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131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F49872-38B7-6C88-46CF-B7567662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nye rammeavtalene – hva er nytt?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F836F5-A66C-9750-EF0F-97B5996FF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Preferert leverandør for kurs og konferanse på hotell i campusbyene Trondheim, Gjøvik og Ålesund</a:t>
            </a:r>
          </a:p>
          <a:p>
            <a:endParaRPr lang="nb-NO" dirty="0"/>
          </a:p>
          <a:p>
            <a:r>
              <a:rPr lang="nb-NO" dirty="0"/>
              <a:t>Egne avtaler for større konferanser i Trondheim (300+)</a:t>
            </a:r>
          </a:p>
          <a:p>
            <a:endParaRPr lang="nb-NO" dirty="0"/>
          </a:p>
          <a:p>
            <a:r>
              <a:rPr lang="nb-NO" dirty="0"/>
              <a:t>Nisje-avtaler i Trondheim, når man vil ha noe alternativt til hotell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Regionale avtaler på ulike steder i 3 timer radius fra campusbyene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Ingen minikonkurranser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9174AD5-BB78-7285-2B9E-2A91A7297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5" y="5191125"/>
            <a:ext cx="2216228" cy="15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8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87C015-6DD7-A5B8-96C4-4CBDA848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Målsetning med nye avtaler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A1299E-2889-A70C-D0A8-5E6DCC07D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Dekke behovet for eksterne fasiliteter til kurs og konferanse</a:t>
            </a:r>
          </a:p>
          <a:p>
            <a:r>
              <a:rPr lang="nb-NO" dirty="0"/>
              <a:t>Rom for bruk av små og mellomstore tilbydere</a:t>
            </a:r>
          </a:p>
          <a:p>
            <a:r>
              <a:rPr lang="nb-NO" dirty="0"/>
              <a:t>Vektlegge pris, miljø og fasiliteter mm.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Effektivisering og forenkling ved å gå vekk fra minikonkurranser</a:t>
            </a:r>
          </a:p>
          <a:p>
            <a:r>
              <a:rPr lang="nb-NO" dirty="0"/>
              <a:t>Enkelt valg av leverandør</a:t>
            </a:r>
          </a:p>
          <a:p>
            <a:r>
              <a:rPr lang="nb-NO" dirty="0"/>
              <a:t>Hotell i campusbyene, nisje i Trondheim eller ute i regionene?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5487792-B6AF-A92A-E609-141C6A027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75" y="2439456"/>
            <a:ext cx="2114550" cy="19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BC531A-A731-0D7F-5A3B-7CEB864B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er leverandørene valgt og rangert?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D121E8-3D99-4EAC-91C6-39F0EECFE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Ved valg av leverandør og rangering, er følgende vektlagt</a:t>
            </a:r>
          </a:p>
          <a:p>
            <a:endParaRPr lang="nb-NO" dirty="0"/>
          </a:p>
          <a:p>
            <a:r>
              <a:rPr lang="nb-NO" dirty="0"/>
              <a:t>Pris</a:t>
            </a:r>
          </a:p>
          <a:p>
            <a:r>
              <a:rPr lang="nb-NO" dirty="0"/>
              <a:t>Miljø og klima</a:t>
            </a:r>
          </a:p>
          <a:p>
            <a:r>
              <a:rPr lang="nb-NO" dirty="0"/>
              <a:t>Fasiliteter og service</a:t>
            </a:r>
          </a:p>
          <a:p>
            <a:pPr lvl="1"/>
            <a:r>
              <a:rPr lang="nb-NO" dirty="0"/>
              <a:t>Lokaler, møterom og kapasitet</a:t>
            </a:r>
          </a:p>
          <a:p>
            <a:pPr lvl="1"/>
            <a:r>
              <a:rPr lang="nb-NO" dirty="0"/>
              <a:t>Tilrettelegging for flest mulig (universell utforming)</a:t>
            </a:r>
          </a:p>
          <a:p>
            <a:pPr lvl="1"/>
            <a:r>
              <a:rPr lang="nb-NO" dirty="0"/>
              <a:t>Avbestillingsrutiner</a:t>
            </a:r>
          </a:p>
          <a:p>
            <a:pPr lvl="1"/>
            <a:endParaRPr lang="nb-NO" dirty="0"/>
          </a:p>
          <a:p>
            <a:r>
              <a:rPr lang="nb-NO" dirty="0"/>
              <a:t>Jo høyere rangert, jo bedre forhold mellom pris og kvalitet i form av klima og miljø, og fasiliteter og service.</a:t>
            </a:r>
          </a:p>
          <a:p>
            <a:endParaRPr lang="nb-NO" dirty="0"/>
          </a:p>
          <a:p>
            <a:r>
              <a:rPr lang="nb-NO" dirty="0"/>
              <a:t>Leverandør som er vurdert som best i campusbyene er preferert leverandør ved bruk av delkontraktene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8BA81AD-53CA-648A-03D5-5984C7DEA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213" y="2805112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1928F-D063-E5A3-B847-2420950B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Preferert leverandør for hotell i campusbyene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B4A1F5-366D-0BA9-FE96-6E56E4AB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8400" cy="4351338"/>
          </a:xfrm>
        </p:spPr>
        <p:txBody>
          <a:bodyPr>
            <a:normAutofit lnSpcReduction="10000"/>
          </a:bodyPr>
          <a:lstStyle/>
          <a:p>
            <a:r>
              <a:rPr lang="nb-NO" dirty="0"/>
              <a:t>Leverandøren med det beste tilbudet skal alltid forespørres først</a:t>
            </a:r>
          </a:p>
          <a:p>
            <a:r>
              <a:rPr lang="nb-NO" dirty="0"/>
              <a:t>Kan ikke den beste tilby på forespurt hotell, går forespørselen til leverandør rangert som nr. 2 osv. </a:t>
            </a:r>
          </a:p>
          <a:p>
            <a:endParaRPr lang="nb-NO" dirty="0"/>
          </a:p>
          <a:p>
            <a:r>
              <a:rPr lang="nb-NO" dirty="0"/>
              <a:t>Du kan med andre ord ikke velge fritt hvilken leverandør som skal benyttes når man skal ha kurs og konferanse på hotell i campus byene.</a:t>
            </a:r>
          </a:p>
          <a:p>
            <a:r>
              <a:rPr lang="nb-NO" dirty="0"/>
              <a:t>Hvis preferert leverandør tilbyr flere hoteller, kan du selv velge hvilket av hotellene du forespør på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7771327-449B-A9E4-13C1-B0DD8EAE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77" r="-281" b="4248"/>
          <a:stretch/>
        </p:blipFill>
        <p:spPr>
          <a:xfrm>
            <a:off x="9886111" y="5399247"/>
            <a:ext cx="2210639" cy="14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14027B-D629-5563-A364-5770AF2E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Trondheim 1 - Hoteller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F085D3-BA01-EE39-949D-8315A9E08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5172076" cy="4614863"/>
          </a:xfrm>
        </p:spPr>
        <p:txBody>
          <a:bodyPr/>
          <a:lstStyle/>
          <a:p>
            <a:r>
              <a:rPr lang="nb-NO" dirty="0"/>
              <a:t>Scandic skal alltid spørres først, du velger selv om du vil på Nidelven, Lerkendal eller Solsiden.</a:t>
            </a:r>
          </a:p>
          <a:p>
            <a:r>
              <a:rPr lang="nb-NO" dirty="0"/>
              <a:t>Hvis ønsket hotell hos Scandic ikke har mulighet, skal du gå videre til Radisson </a:t>
            </a:r>
            <a:r>
              <a:rPr lang="nb-NO" dirty="0" err="1"/>
              <a:t>Blu</a:t>
            </a:r>
            <a:r>
              <a:rPr lang="nb-NO" dirty="0"/>
              <a:t> Royal Garden Hotel</a:t>
            </a:r>
          </a:p>
          <a:p>
            <a:r>
              <a:rPr lang="nb-NO" dirty="0"/>
              <a:t>Hvis Radisson ikke kan, velger du blant hotellene fra </a:t>
            </a:r>
            <a:r>
              <a:rPr lang="nb-NO" dirty="0" err="1"/>
              <a:t>Strawberry</a:t>
            </a:r>
            <a:endParaRPr lang="nb-NO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98A2B2E5-9E2D-A90B-9BB7-7B94C1A40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481068"/>
              </p:ext>
            </p:extLst>
          </p:nvPr>
        </p:nvGraphicFramePr>
        <p:xfrm>
          <a:off x="6181726" y="1817845"/>
          <a:ext cx="5743074" cy="3256280"/>
        </p:xfrm>
        <a:graphic>
          <a:graphicData uri="http://schemas.openxmlformats.org/drawingml/2006/table">
            <a:tbl>
              <a:tblPr/>
              <a:tblGrid>
                <a:gridCol w="4288162">
                  <a:extLst>
                    <a:ext uri="{9D8B030D-6E8A-4147-A177-3AD203B41FA5}">
                      <a16:colId xmlns:a16="http://schemas.microsoft.com/office/drawing/2014/main" val="183724141"/>
                    </a:ext>
                  </a:extLst>
                </a:gridCol>
                <a:gridCol w="1454912">
                  <a:extLst>
                    <a:ext uri="{9D8B030D-6E8A-4147-A177-3AD203B41FA5}">
                      <a16:colId xmlns:a16="http://schemas.microsoft.com/office/drawing/2014/main" val="238994399"/>
                    </a:ext>
                  </a:extLst>
                </a:gridCol>
              </a:tblGrid>
              <a:tr h="3483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Trondheim 1 Hotell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Rangerging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07662"/>
                  </a:ext>
                </a:extLst>
              </a:tr>
              <a:tr h="12632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Hotels AS</a:t>
                      </a:r>
                      <a:b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Nidelven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b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Lerkendal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</a:t>
                      </a:r>
                      <a:b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Solsiden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426191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Radisson Blu Royal Garden Hotel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579517"/>
                  </a:ext>
                </a:extLst>
              </a:tr>
              <a:tr h="12632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Strawberry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Clarion Hotel &amp; Congress Trondheim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Quality Hotel Augustin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Quality Hotel Prinsen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599752"/>
                  </a:ext>
                </a:extLst>
              </a:tr>
            </a:tbl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636927DF-E6D8-4FF1-86DA-6744692E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268204"/>
            <a:ext cx="1738312" cy="107958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7D9A449-5A90-D967-39B8-13642C5F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0" y="268204"/>
            <a:ext cx="1738312" cy="107958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472CBF5-14BC-4312-B03F-42304D6E0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906" y="5219064"/>
            <a:ext cx="1209307" cy="161448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C70F071-33E5-B982-1608-D5D06F69B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956" y="5451022"/>
            <a:ext cx="1852612" cy="115057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E57CC5B-CD41-7EE6-F94C-E1EC71702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614" y="5219064"/>
            <a:ext cx="102311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357949-1983-4274-8B0B-D62D35C3F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Ålesund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D9E696-7EC9-4C51-ACB5-F197DBA8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3025" cy="4351338"/>
          </a:xfrm>
        </p:spPr>
        <p:txBody>
          <a:bodyPr/>
          <a:lstStyle/>
          <a:p>
            <a:r>
              <a:rPr lang="nb-NO" dirty="0" err="1"/>
              <a:t>Sandic</a:t>
            </a:r>
            <a:r>
              <a:rPr lang="nb-NO" dirty="0"/>
              <a:t> Parken Ålesund skal alltid forespørres først</a:t>
            </a:r>
          </a:p>
          <a:p>
            <a:r>
              <a:rPr lang="nb-NO" dirty="0"/>
              <a:t>Hvis de ikke kan skal Thon Hotel Ålesund forespørres.</a:t>
            </a:r>
          </a:p>
          <a:p>
            <a:r>
              <a:rPr lang="nb-NO" dirty="0"/>
              <a:t>Osv. 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DBD7BC04-B69D-12E3-842E-EC487CDCA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379609"/>
              </p:ext>
            </p:extLst>
          </p:nvPr>
        </p:nvGraphicFramePr>
        <p:xfrm>
          <a:off x="5991225" y="2653507"/>
          <a:ext cx="5657850" cy="2393950"/>
        </p:xfrm>
        <a:graphic>
          <a:graphicData uri="http://schemas.openxmlformats.org/drawingml/2006/table">
            <a:tbl>
              <a:tblPr/>
              <a:tblGrid>
                <a:gridCol w="4224528">
                  <a:extLst>
                    <a:ext uri="{9D8B030D-6E8A-4147-A177-3AD203B41FA5}">
                      <a16:colId xmlns:a16="http://schemas.microsoft.com/office/drawing/2014/main" val="2183372748"/>
                    </a:ext>
                  </a:extLst>
                </a:gridCol>
                <a:gridCol w="1433322">
                  <a:extLst>
                    <a:ext uri="{9D8B030D-6E8A-4147-A177-3AD203B41FA5}">
                      <a16:colId xmlns:a16="http://schemas.microsoft.com/office/drawing/2014/main" val="1317849200"/>
                    </a:ext>
                  </a:extLst>
                </a:gridCol>
              </a:tblGrid>
              <a:tr h="1030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Ålesund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Rangerging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5644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Scandic Parken Ålesund 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32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Thon Hotel Ålesund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812765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Strawberry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Quality Hotel Waterfront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Quality Hotel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Ålesund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3735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 historiske - Hotel Brosundet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993458"/>
                  </a:ext>
                </a:extLst>
              </a:tr>
            </a:tbl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9777D1CB-3ABC-0D3B-610D-47281FC1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431" y="646271"/>
            <a:ext cx="2266308" cy="150812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E04016B-9C05-071A-D412-F8F8520E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1" y="3997325"/>
            <a:ext cx="23241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07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CBE7F5319054F93A454FBCC92F773" ma:contentTypeVersion="10" ma:contentTypeDescription="Create a new document." ma:contentTypeScope="" ma:versionID="1250dfb83c8473e187cda31f500a4d01">
  <xsd:schema xmlns:xsd="http://www.w3.org/2001/XMLSchema" xmlns:xs="http://www.w3.org/2001/XMLSchema" xmlns:p="http://schemas.microsoft.com/office/2006/metadata/properties" xmlns:ns2="b9b26d74-db17-4801-8410-5bf1f439cf34" targetNamespace="http://schemas.microsoft.com/office/2006/metadata/properties" ma:root="true" ma:fieldsID="df72926dd3ae58e3113b3022cc86401d" ns2:_="">
    <xsd:import namespace="b9b26d74-db17-4801-8410-5bf1f439cf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26d74-db17-4801-8410-5bf1f439cf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b26d74-db17-4801-8410-5bf1f439cf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FC53BC-235E-4A90-860F-9C3E077823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40EC5C-578F-4E83-9547-C98543DA9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b26d74-db17-4801-8410-5bf1f439c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D62C6E-198C-4272-BAD4-51C65FB5CBF3}">
  <ds:schemaRefs>
    <ds:schemaRef ds:uri="http://schemas.microsoft.com/office/2006/metadata/properties"/>
    <ds:schemaRef ds:uri="http://schemas.microsoft.com/office/infopath/2007/PartnerControls"/>
    <ds:schemaRef ds:uri="b9b26d74-db17-4801-8410-5bf1f439cf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1549</Words>
  <Application>Microsoft Office PowerPoint</Application>
  <PresentationFormat>Widescreen</PresentationFormat>
  <Paragraphs>233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Office-tema</vt:lpstr>
      <vt:lpstr>Kurs og konferanse </vt:lpstr>
      <vt:lpstr>Kurs og konferanse</vt:lpstr>
      <vt:lpstr>Kurs og konferanse ved NTNU</vt:lpstr>
      <vt:lpstr>De nye rammeavtalene – hva er nytt?</vt:lpstr>
      <vt:lpstr>Målsetning med nye avtaler</vt:lpstr>
      <vt:lpstr>Hvordan er leverandørene valgt og rangert?</vt:lpstr>
      <vt:lpstr>Preferert leverandør for hotell i campusbyene</vt:lpstr>
      <vt:lpstr>Trondheim 1 - Hoteller</vt:lpstr>
      <vt:lpstr>Ålesund</vt:lpstr>
      <vt:lpstr>Gjøvik</vt:lpstr>
      <vt:lpstr>Trondheim 2 Større konferanser</vt:lpstr>
      <vt:lpstr>Trondheim 3 - Nisje</vt:lpstr>
      <vt:lpstr>Trondheim Nisje</vt:lpstr>
      <vt:lpstr>Regionale avtaler </vt:lpstr>
      <vt:lpstr>Nær Trondheim</vt:lpstr>
      <vt:lpstr>Nær Ålesund</vt:lpstr>
      <vt:lpstr>Nær Gjøvik</vt:lpstr>
      <vt:lpstr>Dagpakker</vt:lpstr>
      <vt:lpstr>Behov for overnatting</vt:lpstr>
      <vt:lpstr>Mindre kurs/seminar – inntil 9 personer</vt:lpstr>
      <vt:lpstr>Middag og drikkepakker</vt:lpstr>
      <vt:lpstr>Avbestillingsregler</vt:lpstr>
      <vt:lpstr>Avtalekatalogen</vt:lpstr>
      <vt:lpstr>Kan jeg bruke andre hoteller i nærheten?</vt:lpstr>
      <vt:lpstr>Hvorfor har noen delkontrakter preferert leverandør?</vt:lpstr>
      <vt:lpstr>Hvorfor har ikke Regionale og Nisje avtaler preferert leverandør? </vt:lpstr>
      <vt:lpstr>Spørsmål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Vibeke Hagen</cp:lastModifiedBy>
  <cp:revision>10</cp:revision>
  <dcterms:created xsi:type="dcterms:W3CDTF">2025-01-02T09:40:11Z</dcterms:created>
  <dcterms:modified xsi:type="dcterms:W3CDTF">2025-01-09T12:06:49Z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0x0101003BDCBE7F5319054F93A454FBCC92F773</vt:lpwstr>
  </property>
  <property fmtid="{D5CDD505-2E9C-101B-9397-08002B2CF9AE}" pid="3" name="MediaServiceImageTags">
    <vt:lpwstr/>
  </property>
</Properties>
</file>