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 id="2147483687" r:id="rId7"/>
    <p:sldMasterId id="2147483700" r:id="rId8"/>
  </p:sldMasterIdLst>
  <p:notesMasterIdLst>
    <p:notesMasterId r:id="rId44"/>
  </p:notesMasterIdLst>
  <p:sldIdLst>
    <p:sldId id="256" r:id="rId9"/>
    <p:sldId id="3536" r:id="rId10"/>
    <p:sldId id="2147309421" r:id="rId11"/>
    <p:sldId id="2147309431" r:id="rId12"/>
    <p:sldId id="257" r:id="rId13"/>
    <p:sldId id="258" r:id="rId14"/>
    <p:sldId id="2147309407" r:id="rId15"/>
    <p:sldId id="3449" r:id="rId16"/>
    <p:sldId id="2147309408" r:id="rId17"/>
    <p:sldId id="2147309406" r:id="rId18"/>
    <p:sldId id="3450" r:id="rId19"/>
    <p:sldId id="259" r:id="rId20"/>
    <p:sldId id="2147309420" r:id="rId21"/>
    <p:sldId id="2147309422" r:id="rId22"/>
    <p:sldId id="2147309419" r:id="rId23"/>
    <p:sldId id="2147309410" r:id="rId24"/>
    <p:sldId id="3451" r:id="rId25"/>
    <p:sldId id="2147309409" r:id="rId26"/>
    <p:sldId id="2147309411" r:id="rId27"/>
    <p:sldId id="2147309416" r:id="rId28"/>
    <p:sldId id="2147309427" r:id="rId29"/>
    <p:sldId id="2147309344" r:id="rId30"/>
    <p:sldId id="2147309428" r:id="rId31"/>
    <p:sldId id="2147309429" r:id="rId32"/>
    <p:sldId id="2147309430" r:id="rId33"/>
    <p:sldId id="2147309424" r:id="rId34"/>
    <p:sldId id="2147309338" r:id="rId35"/>
    <p:sldId id="2147309425" r:id="rId36"/>
    <p:sldId id="2147309354" r:id="rId37"/>
    <p:sldId id="2147309387" r:id="rId38"/>
    <p:sldId id="2147309417" r:id="rId39"/>
    <p:sldId id="2147309412" r:id="rId40"/>
    <p:sldId id="2147309415" r:id="rId41"/>
    <p:sldId id="2147309426" r:id="rId42"/>
    <p:sldId id="2147309414" r:id="rId43"/>
  </p:sldIdLst>
  <p:sldSz cx="9144000" cy="5143500" type="screen16x9"/>
  <p:notesSz cx="6858000" cy="9144000"/>
  <p:custDataLst>
    <p:tags r:id="rId45"/>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3AD25-6746-36B8-DD50-CD9E23AAFC3E}" name="Trude Wictoria Bersvendsen" initials="TWB" userId="S::trudeber@ntnu.no::b0bd4654-ae9e-4d2a-ac5e-f9ef4df2258d" providerId="AD"/>
  <p188:author id="{5A032D8F-F154-B794-5B23-144ADD45FA5B}" name="Nina Melum" initials="NM" userId="S::niname@ntnu.no::6cff0c18-b128-4849-904e-56ce052d1799" providerId="AD"/>
  <p188:author id="{594173D3-9014-5656-6FDD-EACCA8C1231D}" name="Erlend Holtan Lakså" initials="EHL" userId="S::erlenlak@ntnu.no::eaff08b7-edfc-49fd-8a4f-b1a3265560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7B98A"/>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6B661-D2AE-4327-B9A3-C165257E76D0}" v="4444" dt="2023-01-26T09:40:02.45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69" autoAdjust="0"/>
    <p:restoredTop sz="96301" autoAdjust="0"/>
  </p:normalViewPr>
  <p:slideViewPr>
    <p:cSldViewPr snapToGrid="0">
      <p:cViewPr varScale="1">
        <p:scale>
          <a:sx n="126" d="100"/>
          <a:sy n="126" d="100"/>
        </p:scale>
        <p:origin x="132" y="7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B127C-6F10-4C2E-9E8A-D9F4F824F8A2}" type="datetimeFigureOut">
              <a:rPr lang="nb-NO" smtClean="0"/>
              <a:t>26.01.2023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8FB6E-B80C-41D4-A414-5088FDF35D6F}" type="slidenum">
              <a:rPr lang="nb-NO" smtClean="0"/>
              <a:t>‹#›</a:t>
            </a:fld>
            <a:endParaRPr lang="nb-NO"/>
          </a:p>
        </p:txBody>
      </p:sp>
    </p:spTree>
    <p:extLst>
      <p:ext uri="{BB962C8B-B14F-4D97-AF65-F5344CB8AC3E}">
        <p14:creationId xmlns:p14="http://schemas.microsoft.com/office/powerpoint/2010/main" val="57286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4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Ikke et detaljert kurs i hvordan budsjettere i bevisst plan, men en gjennomgang med hovedfokus på det som er nytt i ny versjon etter BOTT ØL-endringer</a:t>
            </a:r>
          </a:p>
        </p:txBody>
      </p:sp>
      <p:sp>
        <p:nvSpPr>
          <p:cNvPr id="4" name="Plassholder for lysbildenummer 3"/>
          <p:cNvSpPr>
            <a:spLocks noGrp="1"/>
          </p:cNvSpPr>
          <p:nvPr>
            <p:ph type="sldNum" sz="quarter" idx="5"/>
          </p:nvPr>
        </p:nvSpPr>
        <p:spPr/>
        <p:txBody>
          <a:bodyPr/>
          <a:lstStyle/>
          <a:p>
            <a:fld id="{A298FB6E-B80C-41D4-A414-5088FDF35D6F}" type="slidenum">
              <a:rPr lang="nb-NO" smtClean="0"/>
              <a:t>5</a:t>
            </a:fld>
            <a:endParaRPr lang="nb-NO"/>
          </a:p>
        </p:txBody>
      </p:sp>
    </p:spTree>
    <p:extLst>
      <p:ext uri="{BB962C8B-B14F-4D97-AF65-F5344CB8AC3E}">
        <p14:creationId xmlns:p14="http://schemas.microsoft.com/office/powerpoint/2010/main" val="293034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98FB6E-B80C-41D4-A414-5088FDF35D6F}" type="slidenum">
              <a:rPr lang="nb-NO" smtClean="0"/>
              <a:t>14</a:t>
            </a:fld>
            <a:endParaRPr lang="nb-NO"/>
          </a:p>
        </p:txBody>
      </p:sp>
    </p:spTree>
    <p:extLst>
      <p:ext uri="{BB962C8B-B14F-4D97-AF65-F5344CB8AC3E}">
        <p14:creationId xmlns:p14="http://schemas.microsoft.com/office/powerpoint/2010/main" val="208818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250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98FB6E-B80C-41D4-A414-5088FDF35D6F}" type="slidenum">
              <a:rPr lang="nb-NO" smtClean="0"/>
              <a:t>31</a:t>
            </a:fld>
            <a:endParaRPr lang="nb-NO"/>
          </a:p>
        </p:txBody>
      </p:sp>
    </p:spTree>
    <p:extLst>
      <p:ext uri="{BB962C8B-B14F-4D97-AF65-F5344CB8AC3E}">
        <p14:creationId xmlns:p14="http://schemas.microsoft.com/office/powerpoint/2010/main" val="37925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14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55000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0810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74912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3876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198003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53885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01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424599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24805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6016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79407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2BEC-DFAD-5324-2FA5-161A4B7518F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EF067DD-C1A7-81BA-2CEC-41367166A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7B50B3-C5A7-E159-7A4C-0E640B7FA52A}"/>
              </a:ext>
            </a:extLst>
          </p:cNvPr>
          <p:cNvSpPr>
            <a:spLocks noGrp="1"/>
          </p:cNvSpPr>
          <p:nvPr>
            <p:ph type="dt" sz="half" idx="10"/>
          </p:nvPr>
        </p:nvSpPr>
        <p:spPr/>
        <p:txBody>
          <a:bodyPr/>
          <a:lstStyle/>
          <a:p>
            <a:fld id="{D272FC51-FA83-4CAF-BF26-3B9E034D6950}" type="datetimeFigureOut">
              <a:rPr lang="nb-NO" smtClean="0"/>
              <a:t>26.01.2023</a:t>
            </a:fld>
            <a:endParaRPr lang="nb-NO"/>
          </a:p>
        </p:txBody>
      </p:sp>
      <p:sp>
        <p:nvSpPr>
          <p:cNvPr id="5" name="Footer Placeholder 4">
            <a:extLst>
              <a:ext uri="{FF2B5EF4-FFF2-40B4-BE49-F238E27FC236}">
                <a16:creationId xmlns:a16="http://schemas.microsoft.com/office/drawing/2014/main" id="{5AB739F6-97A6-B375-1E57-4FEEDAD52FD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0AD6CDC-93A5-8A6A-34D0-28C016A8C461}"/>
              </a:ext>
            </a:extLst>
          </p:cNvPr>
          <p:cNvSpPr>
            <a:spLocks noGrp="1"/>
          </p:cNvSpPr>
          <p:nvPr>
            <p:ph type="sldNum" sz="quarter" idx="12"/>
          </p:nvPr>
        </p:nvSpPr>
        <p:spPr/>
        <p:txBody>
          <a:bodyPr/>
          <a:lstStyle/>
          <a:p>
            <a:fld id="{9FC43CF6-5186-4E4A-BFC5-2BB1521CCD52}" type="slidenum">
              <a:rPr lang="nb-NO" smtClean="0"/>
              <a:t>‹#›</a:t>
            </a:fld>
            <a:endParaRPr lang="nb-NO"/>
          </a:p>
        </p:txBody>
      </p:sp>
    </p:spTree>
    <p:extLst>
      <p:ext uri="{BB962C8B-B14F-4D97-AF65-F5344CB8AC3E}">
        <p14:creationId xmlns:p14="http://schemas.microsoft.com/office/powerpoint/2010/main" val="379851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8161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2098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430480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05775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1218050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83905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709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206972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1587594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341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72093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2"/>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26778663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tel og innhold" type="obj">
  <p:cSld name="1_Tittel og innhold">
    <p:spTree>
      <p:nvGrpSpPr>
        <p:cNvPr id="1" name="Shape 16"/>
        <p:cNvGrpSpPr/>
        <p:nvPr/>
      </p:nvGrpSpPr>
      <p:grpSpPr>
        <a:xfrm>
          <a:off x="0" y="0"/>
          <a:ext cx="0" cy="0"/>
          <a:chOff x="0" y="0"/>
          <a:chExt cx="0" cy="0"/>
        </a:xfrm>
      </p:grpSpPr>
      <p:sp>
        <p:nvSpPr>
          <p:cNvPr id="17" name="Google Shape;17;p25"/>
          <p:cNvSpPr txBox="1">
            <a:spLocks noGrp="1"/>
          </p:cNvSpPr>
          <p:nvPr>
            <p:ph type="body" idx="1"/>
          </p:nvPr>
        </p:nvSpPr>
        <p:spPr>
          <a:xfrm>
            <a:off x="457200" y="1021493"/>
            <a:ext cx="8229600" cy="3794443"/>
          </a:xfrm>
          <a:prstGeom prst="rect">
            <a:avLst/>
          </a:prstGeom>
          <a:noFill/>
          <a:ln>
            <a:noFill/>
          </a:ln>
        </p:spPr>
        <p:txBody>
          <a:bodyPr spcFirstLastPara="1" wrap="square" lIns="90000" tIns="46800" rIns="90000" bIns="46800" anchor="t" anchorCtr="0">
            <a:noAutofit/>
          </a:bodyPr>
          <a:lstStyle>
            <a:lvl1pPr marL="457189"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3"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09" lvl="7" indent="-342892" algn="l">
              <a:lnSpc>
                <a:spcPct val="100000"/>
              </a:lnSpc>
              <a:spcBef>
                <a:spcPts val="360"/>
              </a:spcBef>
              <a:spcAft>
                <a:spcPts val="0"/>
              </a:spcAft>
              <a:buClr>
                <a:schemeClr val="dk1"/>
              </a:buClr>
              <a:buSzPts val="1800"/>
              <a:buChar char="•"/>
              <a:defRPr/>
            </a:lvl8pPr>
            <a:lvl9pPr marL="4114697" lvl="8" indent="-342892" algn="l">
              <a:lnSpc>
                <a:spcPct val="100000"/>
              </a:lnSpc>
              <a:spcBef>
                <a:spcPts val="360"/>
              </a:spcBef>
              <a:spcAft>
                <a:spcPts val="0"/>
              </a:spcAft>
              <a:buClr>
                <a:schemeClr val="dk1"/>
              </a:buClr>
              <a:buSzPts val="1800"/>
              <a:buChar char="•"/>
              <a:defRPr/>
            </a:lvl9pPr>
          </a:lstStyle>
          <a:p>
            <a:endParaRPr/>
          </a:p>
        </p:txBody>
      </p:sp>
      <p:pic>
        <p:nvPicPr>
          <p:cNvPr id="18" name="Google Shape;18;p25"/>
          <p:cNvPicPr preferRelativeResize="0"/>
          <p:nvPr/>
        </p:nvPicPr>
        <p:blipFill rotWithShape="1">
          <a:blip r:embed="rId2">
            <a:alphaModFix/>
          </a:blip>
          <a:srcRect/>
          <a:stretch/>
        </p:blipFill>
        <p:spPr>
          <a:xfrm>
            <a:off x="4241800" y="2305051"/>
            <a:ext cx="647700" cy="523875"/>
          </a:xfrm>
          <a:prstGeom prst="rect">
            <a:avLst/>
          </a:prstGeom>
          <a:noFill/>
          <a:ln>
            <a:noFill/>
          </a:ln>
        </p:spPr>
      </p:pic>
      <p:pic>
        <p:nvPicPr>
          <p:cNvPr id="19" name="Google Shape;19;p25"/>
          <p:cNvPicPr preferRelativeResize="0"/>
          <p:nvPr/>
        </p:nvPicPr>
        <p:blipFill rotWithShape="1">
          <a:blip r:embed="rId2">
            <a:alphaModFix/>
          </a:blip>
          <a:srcRect/>
          <a:stretch/>
        </p:blipFill>
        <p:spPr>
          <a:xfrm>
            <a:off x="4241800" y="2305051"/>
            <a:ext cx="647700" cy="523875"/>
          </a:xfrm>
          <a:prstGeom prst="rect">
            <a:avLst/>
          </a:prstGeom>
          <a:noFill/>
          <a:ln>
            <a:noFill/>
          </a:ln>
        </p:spPr>
      </p:pic>
      <p:sp>
        <p:nvSpPr>
          <p:cNvPr id="20" name="Google Shape;20;p25"/>
          <p:cNvSpPr txBox="1"/>
          <p:nvPr/>
        </p:nvSpPr>
        <p:spPr>
          <a:xfrm>
            <a:off x="8474801" y="4815936"/>
            <a:ext cx="342081" cy="2738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000"/>
                <a:buFont typeface="Arial"/>
                <a:buNone/>
              </a:pPr>
              <a:t>‹#›</a:t>
            </a:fld>
            <a:endParaRPr sz="1000" b="0" i="0" u="none" strike="noStrike" cap="none">
              <a:solidFill>
                <a:schemeClr val="dk1"/>
              </a:solidFill>
              <a:latin typeface="Arial"/>
              <a:ea typeface="Arial"/>
              <a:cs typeface="Arial"/>
              <a:sym typeface="Arial"/>
            </a:endParaRPr>
          </a:p>
        </p:txBody>
      </p:sp>
      <p:sp>
        <p:nvSpPr>
          <p:cNvPr id="21" name="Google Shape;21;p25"/>
          <p:cNvSpPr txBox="1">
            <a:spLocks noGrp="1"/>
          </p:cNvSpPr>
          <p:nvPr>
            <p:ph type="title"/>
          </p:nvPr>
        </p:nvSpPr>
        <p:spPr>
          <a:xfrm>
            <a:off x="457200" y="307575"/>
            <a:ext cx="7643100" cy="507791"/>
          </a:xfrm>
          <a:prstGeom prst="rect">
            <a:avLst/>
          </a:prstGeom>
          <a:noFill/>
          <a:ln>
            <a:noFill/>
          </a:ln>
        </p:spPr>
        <p:txBody>
          <a:bodyPr spcFirstLastPara="1" wrap="square" lIns="91425" tIns="45700" rIns="91425" bIns="45700" anchor="t" anchorCtr="0">
            <a:spAutoFit/>
          </a:bodyPr>
          <a:lstStyle>
            <a:lvl1pPr marR="0" lvl="0" algn="l">
              <a:lnSpc>
                <a:spcPct val="100000"/>
              </a:lnSpc>
              <a:spcBef>
                <a:spcPts val="0"/>
              </a:spcBef>
              <a:spcAft>
                <a:spcPts val="0"/>
              </a:spcAft>
              <a:buClr>
                <a:schemeClr val="accent2"/>
              </a:buClr>
              <a:buSzPts val="2700"/>
              <a:buNone/>
              <a:defRPr sz="2700" i="0" u="none" strike="noStrike" cap="none">
                <a:solidFill>
                  <a:schemeClr val="accent2"/>
                </a:solidFill>
              </a:defRPr>
            </a:lvl1pPr>
            <a:lvl2pPr marR="0" lvl="1"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2pPr>
            <a:lvl3pPr marR="0" lvl="2"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3pPr>
            <a:lvl4pPr marR="0" lvl="3"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4pPr>
            <a:lvl5pPr marR="0" lvl="4"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5pPr>
            <a:lvl6pPr marR="0" lvl="5"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6pPr>
            <a:lvl7pPr marR="0" lvl="6"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7pPr>
            <a:lvl8pPr marR="0" lvl="7"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8pPr>
            <a:lvl9pPr marR="0" lvl="8"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9pPr>
          </a:lstStyle>
          <a:p>
            <a:endParaRPr/>
          </a:p>
        </p:txBody>
      </p:sp>
    </p:spTree>
    <p:extLst>
      <p:ext uri="{BB962C8B-B14F-4D97-AF65-F5344CB8AC3E}">
        <p14:creationId xmlns:p14="http://schemas.microsoft.com/office/powerpoint/2010/main" val="1163271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348561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02995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92519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12268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1681480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547576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6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01773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099775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42549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52684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1883663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6882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33324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642373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82613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772849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405682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657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445360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251967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797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052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2BEC-DFAD-5324-2FA5-161A4B7518F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EF067DD-C1A7-81BA-2CEC-41367166A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7B50B3-C5A7-E159-7A4C-0E640B7FA52A}"/>
              </a:ext>
            </a:extLst>
          </p:cNvPr>
          <p:cNvSpPr>
            <a:spLocks noGrp="1"/>
          </p:cNvSpPr>
          <p:nvPr>
            <p:ph type="dt" sz="half" idx="10"/>
          </p:nvPr>
        </p:nvSpPr>
        <p:spPr/>
        <p:txBody>
          <a:bodyPr/>
          <a:lstStyle/>
          <a:p>
            <a:fld id="{D272FC51-FA83-4CAF-BF26-3B9E034D6950}" type="datetimeFigureOut">
              <a:rPr lang="nb-NO" smtClean="0"/>
              <a:t>26.01.2023</a:t>
            </a:fld>
            <a:endParaRPr lang="nb-NO"/>
          </a:p>
        </p:txBody>
      </p:sp>
      <p:sp>
        <p:nvSpPr>
          <p:cNvPr id="5" name="Footer Placeholder 4">
            <a:extLst>
              <a:ext uri="{FF2B5EF4-FFF2-40B4-BE49-F238E27FC236}">
                <a16:creationId xmlns:a16="http://schemas.microsoft.com/office/drawing/2014/main" id="{5AB739F6-97A6-B375-1E57-4FEEDAD52FD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0AD6CDC-93A5-8A6A-34D0-28C016A8C461}"/>
              </a:ext>
            </a:extLst>
          </p:cNvPr>
          <p:cNvSpPr>
            <a:spLocks noGrp="1"/>
          </p:cNvSpPr>
          <p:nvPr>
            <p:ph type="sldNum" sz="quarter" idx="12"/>
          </p:nvPr>
        </p:nvSpPr>
        <p:spPr/>
        <p:txBody>
          <a:bodyPr/>
          <a:lstStyle/>
          <a:p>
            <a:fld id="{9FC43CF6-5186-4E4A-BFC5-2BB1521CCD52}" type="slidenum">
              <a:rPr lang="nb-NO" smtClean="0"/>
              <a:t>‹#›</a:t>
            </a:fld>
            <a:endParaRPr lang="nb-NO"/>
          </a:p>
        </p:txBody>
      </p:sp>
    </p:spTree>
    <p:extLst>
      <p:ext uri="{BB962C8B-B14F-4D97-AF65-F5344CB8AC3E}">
        <p14:creationId xmlns:p14="http://schemas.microsoft.com/office/powerpoint/2010/main" val="112219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oleObject" Target="../embeddings/oleObject3.bin"/><Relationship Id="rId2" Type="http://schemas.openxmlformats.org/officeDocument/2006/relationships/slideLayout" Target="../slideLayouts/slideLayout25.xml"/><Relationship Id="rId16" Type="http://schemas.openxmlformats.org/officeDocument/2006/relationships/tags" Target="../tags/tag6.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5.xml"/><Relationship Id="rId10" Type="http://schemas.openxmlformats.org/officeDocument/2006/relationships/slideLayout" Target="../slideLayouts/slideLayout33.xml"/><Relationship Id="rId19"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emf"/><Relationship Id="rId2" Type="http://schemas.openxmlformats.org/officeDocument/2006/relationships/slideLayout" Target="../slideLayouts/slideLayout38.xml"/><Relationship Id="rId16" Type="http://schemas.openxmlformats.org/officeDocument/2006/relationships/oleObject" Target="../embeddings/oleObject4.bin"/><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8.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emf"/><Relationship Id="rId2" Type="http://schemas.openxmlformats.org/officeDocument/2006/relationships/slideLayout" Target="../slideLayouts/slideLayout50.xml"/><Relationship Id="rId16" Type="http://schemas.openxmlformats.org/officeDocument/2006/relationships/oleObject" Target="../embeddings/oleObject5.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ags" Target="../tags/tag10.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6DB558E-A111-3EAE-3945-F15F40E1EEFC}"/>
              </a:ext>
            </a:extLst>
          </p:cNvPr>
          <p:cNvGraphicFramePr>
            <a:graphicFrameLocks noChangeAspect="1"/>
          </p:cNvGraphicFramePr>
          <p:nvPr userDrawn="1">
            <p:custDataLst>
              <p:tags r:id="rId13"/>
            </p:custDataLst>
            <p:extLst>
              <p:ext uri="{D42A27DB-BD31-4B8C-83A1-F6EECF244321}">
                <p14:modId xmlns:p14="http://schemas.microsoft.com/office/powerpoint/2010/main" val="1151618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0" imgH="409" progId="TCLayout.ActiveDocument.1">
                  <p:embed/>
                </p:oleObj>
              </mc:Choice>
              <mc:Fallback>
                <p:oleObj name="think-cell Slide" r:id="rId14" imgW="410" imgH="409" progId="TCLayout.ActiveDocument.1">
                  <p:embed/>
                  <p:pic>
                    <p:nvPicPr>
                      <p:cNvPr id="5" name="Objekt 4" hidden="1">
                        <a:extLst>
                          <a:ext uri="{FF2B5EF4-FFF2-40B4-BE49-F238E27FC236}">
                            <a16:creationId xmlns:a16="http://schemas.microsoft.com/office/drawing/2014/main" id="{06DB558E-A111-3EAE-3945-F15F40E1EEF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6"/>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4530315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50162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5"/>
            </p:custDataLst>
            <p:extLst>
              <p:ext uri="{D42A27DB-BD31-4B8C-83A1-F6EECF244321}">
                <p14:modId xmlns:p14="http://schemas.microsoft.com/office/powerpoint/2010/main" val="228979282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6"/>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4079636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421389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29286275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386408113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22045884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4.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3.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38.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11" Type="http://schemas.openxmlformats.org/officeDocument/2006/relationships/image" Target="../media/image10.png"/><Relationship Id="rId5" Type="http://schemas.openxmlformats.org/officeDocument/2006/relationships/oleObject" Target="../embeddings/oleObject7.bin"/><Relationship Id="rId10" Type="http://schemas.openxmlformats.org/officeDocument/2006/relationships/image" Target="../media/image9.sv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52.xml"/><Relationship Id="rId1" Type="http://schemas.openxmlformats.org/officeDocument/2006/relationships/tags" Target="../tags/tag3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0.xml"/><Relationship Id="rId1" Type="http://schemas.openxmlformats.org/officeDocument/2006/relationships/tags" Target="../tags/tag33.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52.xml"/><Relationship Id="rId1" Type="http://schemas.openxmlformats.org/officeDocument/2006/relationships/tags" Target="../tags/tag34.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50.xml"/><Relationship Id="rId1" Type="http://schemas.openxmlformats.org/officeDocument/2006/relationships/tags" Target="../tags/tag35.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0.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6.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8.emf"/><Relationship Id="rId2" Type="http://schemas.openxmlformats.org/officeDocument/2006/relationships/slideLayout" Target="../slideLayouts/slideLayout15.xml"/><Relationship Id="rId1" Type="http://schemas.openxmlformats.org/officeDocument/2006/relationships/tags" Target="../tags/tag38.xml"/><Relationship Id="rId6" Type="http://schemas.openxmlformats.org/officeDocument/2006/relationships/image" Target="../media/image27.emf"/><Relationship Id="rId5" Type="http://schemas.openxmlformats.org/officeDocument/2006/relationships/image" Target="../media/image25.e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5.xml"/><Relationship Id="rId1" Type="http://schemas.openxmlformats.org/officeDocument/2006/relationships/tags" Target="../tags/tag40.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tags" Target="../tags/tag43.xml"/><Relationship Id="rId5" Type="http://schemas.openxmlformats.org/officeDocument/2006/relationships/image" Target="../media/image23.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0.bin"/><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hyperlink" Target="https://i.ntnu.no/wiki/-/wiki/Norsk/Bott+%C3%B8konomi+og+l%C3%B8nn+-+Oppl%C3%A6ring"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7AA266-F56E-437F-A01F-296C153524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F7AA266-F56E-437F-A01F-296C153524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ktangel 10"/>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tel 1"/>
          <p:cNvSpPr>
            <a:spLocks noGrp="1"/>
          </p:cNvSpPr>
          <p:nvPr>
            <p:ph type="ctrTitle"/>
          </p:nvPr>
        </p:nvSpPr>
        <p:spPr>
          <a:xfrm>
            <a:off x="514957" y="1878467"/>
            <a:ext cx="8114088" cy="1077218"/>
          </a:xfrm>
        </p:spPr>
        <p:txBody>
          <a:bodyPr vert="horz"/>
          <a:lstStyle/>
          <a:p>
            <a:pPr algn="ctr"/>
            <a:r>
              <a:rPr lang="nb-NO" sz="3200">
                <a:solidFill>
                  <a:schemeClr val="bg1"/>
                </a:solidFill>
              </a:rPr>
              <a:t>NTNU Kurs </a:t>
            </a:r>
            <a:br>
              <a:rPr lang="nb-NO" sz="3200">
                <a:solidFill>
                  <a:schemeClr val="bg1"/>
                </a:solidFill>
              </a:rPr>
            </a:br>
            <a:r>
              <a:rPr lang="nb-NO" sz="3200">
                <a:solidFill>
                  <a:schemeClr val="bg1"/>
                </a:solidFill>
              </a:rPr>
              <a:t>Budsjettering i Bevisst</a:t>
            </a:r>
            <a:endParaRPr lang="nb-NO" b="0">
              <a:solidFill>
                <a:schemeClr val="bg1"/>
              </a:solidFill>
            </a:endParaRPr>
          </a:p>
        </p:txBody>
      </p:sp>
      <p:sp>
        <p:nvSpPr>
          <p:cNvPr id="10" name="Undertittel 2"/>
          <p:cNvSpPr>
            <a:spLocks noGrp="1"/>
          </p:cNvSpPr>
          <p:nvPr>
            <p:ph type="subTitle" idx="1"/>
          </p:nvPr>
        </p:nvSpPr>
        <p:spPr>
          <a:xfrm>
            <a:off x="514956" y="3794190"/>
            <a:ext cx="8114089" cy="598097"/>
          </a:xfrm>
        </p:spPr>
        <p:txBody>
          <a:bodyPr>
            <a:normAutofit/>
          </a:bodyPr>
          <a:lstStyle/>
          <a:p>
            <a:pPr algn="ctr"/>
            <a:r>
              <a:rPr lang="nb-NO">
                <a:solidFill>
                  <a:schemeClr val="bg1">
                    <a:lumMod val="85000"/>
                  </a:schemeClr>
                </a:solidFill>
              </a:rPr>
              <a:t>BOTT ØL Innføring</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6"/>
          <a:stretch>
            <a:fillRect/>
          </a:stretch>
        </p:blipFill>
        <p:spPr>
          <a:xfrm>
            <a:off x="1868815" y="1160664"/>
            <a:ext cx="5406359" cy="433297"/>
          </a:xfrm>
          <a:prstGeom prst="rect">
            <a:avLst/>
          </a:prstGeom>
        </p:spPr>
      </p:pic>
      <p:sp>
        <p:nvSpPr>
          <p:cNvPr id="6" name="Rectangle 5">
            <a:extLst>
              <a:ext uri="{FF2B5EF4-FFF2-40B4-BE49-F238E27FC236}">
                <a16:creationId xmlns:a16="http://schemas.microsoft.com/office/drawing/2014/main" id="{68694C40-2A8D-4DC4-92C6-3D3387A17632}"/>
              </a:ext>
            </a:extLst>
          </p:cNvPr>
          <p:cNvSpPr/>
          <p:nvPr/>
        </p:nvSpPr>
        <p:spPr>
          <a:xfrm>
            <a:off x="4096548" y="4544295"/>
            <a:ext cx="950901" cy="276999"/>
          </a:xfrm>
          <a:prstGeom prst="rect">
            <a:avLst/>
          </a:prstGeom>
        </p:spPr>
        <p:txBody>
          <a:bodyPr wrap="non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lumMod val="85000"/>
                  </a:srgbClr>
                </a:solidFill>
                <a:effectLst/>
                <a:uLnTx/>
                <a:uFillTx/>
                <a:latin typeface="Arial" panose="020B0604020202020204"/>
                <a:ea typeface="+mn-ea"/>
                <a:cs typeface="+mn-cs"/>
              </a:rPr>
              <a:t>16.01.2023</a:t>
            </a:r>
            <a:endParaRPr kumimoji="0" lang="nb-NO" sz="1200" b="0" i="0" u="none" strike="noStrike" kern="1200" cap="none" spc="0" normalizeH="0" baseline="0" noProof="0">
              <a:ln>
                <a:noFill/>
              </a:ln>
              <a:solidFill>
                <a:srgbClr val="FFFFFF">
                  <a:lumMod val="85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9F34518-FFFE-7C62-8ED7-58EBBA444CF1}"/>
              </a:ext>
            </a:extLst>
          </p:cNvPr>
          <p:cNvGraphicFramePr>
            <a:graphicFrameLocks noChangeAspect="1"/>
          </p:cNvGraphicFramePr>
          <p:nvPr>
            <p:custDataLst>
              <p:tags r:id="rId1"/>
            </p:custDataLst>
            <p:extLst>
              <p:ext uri="{D42A27DB-BD31-4B8C-83A1-F6EECF244321}">
                <p14:modId xmlns:p14="http://schemas.microsoft.com/office/powerpoint/2010/main" val="3128034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29F34518-FFFE-7C62-8ED7-58EBBA444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24F02438-45C1-DE6E-28E7-A6D609C7709F}"/>
              </a:ext>
            </a:extLst>
          </p:cNvPr>
          <p:cNvSpPr>
            <a:spLocks noGrp="1"/>
          </p:cNvSpPr>
          <p:nvPr>
            <p:ph type="title"/>
          </p:nvPr>
        </p:nvSpPr>
        <p:spPr>
          <a:xfrm>
            <a:off x="301385" y="298339"/>
            <a:ext cx="8418747" cy="648512"/>
          </a:xfrm>
        </p:spPr>
        <p:txBody>
          <a:bodyPr vert="horz"/>
          <a:lstStyle/>
          <a:p>
            <a:r>
              <a:rPr lang="nb-NO" b="0"/>
              <a:t>Ny bevilgningsmodul V3</a:t>
            </a:r>
          </a:p>
        </p:txBody>
      </p:sp>
      <p:sp>
        <p:nvSpPr>
          <p:cNvPr id="3" name="Plassholder for innhold 2">
            <a:extLst>
              <a:ext uri="{FF2B5EF4-FFF2-40B4-BE49-F238E27FC236}">
                <a16:creationId xmlns:a16="http://schemas.microsoft.com/office/drawing/2014/main" id="{3834D7EF-9587-CC8A-4820-4E7B4EC0304F}"/>
              </a:ext>
            </a:extLst>
          </p:cNvPr>
          <p:cNvSpPr>
            <a:spLocks noGrp="1"/>
          </p:cNvSpPr>
          <p:nvPr>
            <p:ph idx="1"/>
          </p:nvPr>
        </p:nvSpPr>
        <p:spPr>
          <a:xfrm>
            <a:off x="301385" y="1270000"/>
            <a:ext cx="8418747" cy="3354040"/>
          </a:xfrm>
        </p:spPr>
        <p:txBody>
          <a:bodyPr/>
          <a:lstStyle/>
          <a:p>
            <a:r>
              <a:rPr lang="nb-NO"/>
              <a:t>Ny, mer teknisk fleksibel modul utviklet for å håndtere endringer i forutsetninger (f.eks. organisasjonsendringer)</a:t>
            </a:r>
          </a:p>
          <a:p>
            <a:r>
              <a:rPr lang="nb-NO"/>
              <a:t>Påvirkes ikke av ny økonomimodell og innebærer ingen endring for de aller fleste brukere</a:t>
            </a:r>
          </a:p>
          <a:p>
            <a:pPr lvl="1"/>
            <a:r>
              <a:rPr lang="nb-NO"/>
              <a:t>For alle enheter: Utviklingsbaner er i hovedsak uendret for brukeren</a:t>
            </a:r>
          </a:p>
          <a:p>
            <a:pPr lvl="1"/>
            <a:r>
              <a:rPr lang="nb-NO"/>
              <a:t>For fakultetsnivå: Egen gjennomgang til fakultetscontrollerne av endringer i VFM vil bli gitt</a:t>
            </a:r>
          </a:p>
        </p:txBody>
      </p:sp>
    </p:spTree>
    <p:extLst>
      <p:ext uri="{BB962C8B-B14F-4D97-AF65-F5344CB8AC3E}">
        <p14:creationId xmlns:p14="http://schemas.microsoft.com/office/powerpoint/2010/main" val="284402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2E209FC-1EBA-F907-B414-C86183AF45B1}"/>
              </a:ext>
            </a:extLst>
          </p:cNvPr>
          <p:cNvGraphicFramePr>
            <a:graphicFrameLocks noChangeAspect="1"/>
          </p:cNvGraphicFramePr>
          <p:nvPr>
            <p:custDataLst>
              <p:tags r:id="rId1"/>
            </p:custDataLst>
            <p:extLst>
              <p:ext uri="{D42A27DB-BD31-4B8C-83A1-F6EECF244321}">
                <p14:modId xmlns:p14="http://schemas.microsoft.com/office/powerpoint/2010/main" val="596241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E2E209FC-1EBA-F907-B414-C86183AF45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45FDB33-D15D-95A3-CF44-60D73755199E}"/>
              </a:ext>
            </a:extLst>
          </p:cNvPr>
          <p:cNvSpPr>
            <a:spLocks noGrp="1"/>
          </p:cNvSpPr>
          <p:nvPr>
            <p:ph type="title"/>
          </p:nvPr>
        </p:nvSpPr>
        <p:spPr>
          <a:xfrm>
            <a:off x="301385" y="298339"/>
            <a:ext cx="8418747" cy="1079399"/>
          </a:xfrm>
        </p:spPr>
        <p:txBody>
          <a:bodyPr vert="horz"/>
          <a:lstStyle/>
          <a:p>
            <a:r>
              <a:rPr lang="nb-NO" sz="3200" b="0"/>
              <a:t>Budsjett og prognose – sammenstilling og Investeringsplan</a:t>
            </a:r>
          </a:p>
        </p:txBody>
      </p:sp>
      <p:sp>
        <p:nvSpPr>
          <p:cNvPr id="3" name="Plassholder for innhold 2">
            <a:extLst>
              <a:ext uri="{FF2B5EF4-FFF2-40B4-BE49-F238E27FC236}">
                <a16:creationId xmlns:a16="http://schemas.microsoft.com/office/drawing/2014/main" id="{FAD78E77-C713-F248-073F-B921246C3255}"/>
              </a:ext>
            </a:extLst>
          </p:cNvPr>
          <p:cNvSpPr>
            <a:spLocks noGrp="1"/>
          </p:cNvSpPr>
          <p:nvPr>
            <p:ph idx="1"/>
          </p:nvPr>
        </p:nvSpPr>
        <p:spPr>
          <a:xfrm>
            <a:off x="301385" y="1587500"/>
            <a:ext cx="8093315" cy="3036540"/>
          </a:xfrm>
        </p:spPr>
        <p:txBody>
          <a:bodyPr/>
          <a:lstStyle/>
          <a:p>
            <a:r>
              <a:rPr lang="nb-NO"/>
              <a:t>Følgende deler av løsningen kommer senere</a:t>
            </a:r>
          </a:p>
          <a:p>
            <a:pPr lvl="1"/>
            <a:r>
              <a:rPr lang="nb-NO"/>
              <a:t>Versjoner, tilgjengelige etter første versjon er tatt etter budsjettfrist  08.03.2023</a:t>
            </a:r>
          </a:p>
          <a:p>
            <a:pPr lvl="1"/>
            <a:r>
              <a:rPr lang="nb-NO"/>
              <a:t>Prognoseløsning: Ferdigstilles i god tid før mai-prognosen (første prognose i ny modul)</a:t>
            </a:r>
          </a:p>
          <a:p>
            <a:pPr lvl="1"/>
            <a:endParaRPr lang="nb-NO" sz="1800"/>
          </a:p>
        </p:txBody>
      </p:sp>
    </p:spTree>
    <p:extLst>
      <p:ext uri="{BB962C8B-B14F-4D97-AF65-F5344CB8AC3E}">
        <p14:creationId xmlns:p14="http://schemas.microsoft.com/office/powerpoint/2010/main" val="19269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754AB21-7EDD-2639-3CE7-FE1CBCC17D37}"/>
              </a:ext>
            </a:extLst>
          </p:cNvPr>
          <p:cNvGraphicFramePr>
            <a:graphicFrameLocks noChangeAspect="1"/>
          </p:cNvGraphicFramePr>
          <p:nvPr>
            <p:custDataLst>
              <p:tags r:id="rId1"/>
            </p:custDataLst>
            <p:extLst>
              <p:ext uri="{D42A27DB-BD31-4B8C-83A1-F6EECF244321}">
                <p14:modId xmlns:p14="http://schemas.microsoft.com/office/powerpoint/2010/main" val="207192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7754AB21-7EDD-2639-3CE7-FE1CBCC17D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305A580-0363-954A-8D36-60A2CF910D53}"/>
              </a:ext>
            </a:extLst>
          </p:cNvPr>
          <p:cNvSpPr>
            <a:spLocks noGrp="1"/>
          </p:cNvSpPr>
          <p:nvPr>
            <p:ph type="title"/>
          </p:nvPr>
        </p:nvSpPr>
        <p:spPr/>
        <p:txBody>
          <a:bodyPr vert="horz"/>
          <a:lstStyle/>
          <a:p>
            <a:r>
              <a:rPr lang="nb-NO" b="0"/>
              <a:t>Hovedendringer for budsjettering</a:t>
            </a:r>
          </a:p>
        </p:txBody>
      </p:sp>
      <p:sp>
        <p:nvSpPr>
          <p:cNvPr id="3" name="Plassholder for innhold 2">
            <a:extLst>
              <a:ext uri="{FF2B5EF4-FFF2-40B4-BE49-F238E27FC236}">
                <a16:creationId xmlns:a16="http://schemas.microsoft.com/office/drawing/2014/main" id="{DCA83150-86F6-B4D5-F434-0BF5A4CCD340}"/>
              </a:ext>
            </a:extLst>
          </p:cNvPr>
          <p:cNvSpPr>
            <a:spLocks noGrp="1"/>
          </p:cNvSpPr>
          <p:nvPr>
            <p:ph idx="1"/>
          </p:nvPr>
        </p:nvSpPr>
        <p:spPr>
          <a:xfrm>
            <a:off x="301385" y="1123949"/>
            <a:ext cx="8290165" cy="3380090"/>
          </a:xfrm>
          <a:solidFill>
            <a:schemeClr val="bg1"/>
          </a:solidFill>
        </p:spPr>
        <p:txBody>
          <a:bodyPr/>
          <a:lstStyle/>
          <a:p>
            <a:r>
              <a:rPr lang="nb-NO" sz="1800"/>
              <a:t>Ny økonomimodell</a:t>
            </a:r>
          </a:p>
          <a:p>
            <a:pPr lvl="1"/>
            <a:r>
              <a:rPr lang="nb-NO" sz="1400" err="1"/>
              <a:t>Analyseverdi</a:t>
            </a:r>
            <a:r>
              <a:rPr lang="nb-NO" sz="1400"/>
              <a:t> fjernet</a:t>
            </a:r>
          </a:p>
          <a:p>
            <a:pPr lvl="1"/>
            <a:r>
              <a:rPr lang="nb-NO" sz="1400"/>
              <a:t>Nye 8-siffer k-sted</a:t>
            </a:r>
          </a:p>
          <a:p>
            <a:pPr lvl="1"/>
            <a:r>
              <a:rPr lang="nb-NO" sz="1400"/>
              <a:t>Nye 9-siffer delprosjektnummer som erstatter prosjekt som konterings-/budsjetteringsnivå </a:t>
            </a:r>
          </a:p>
          <a:p>
            <a:pPr lvl="1"/>
            <a:r>
              <a:rPr lang="nb-NO" sz="1400"/>
              <a:t>Investeringer – henter informasjon fra balansekonti</a:t>
            </a:r>
          </a:p>
          <a:p>
            <a:pPr lvl="1"/>
            <a:r>
              <a:rPr lang="nb-NO" sz="1400"/>
              <a:t>Ny kontoplan </a:t>
            </a:r>
          </a:p>
          <a:p>
            <a:pPr lvl="2"/>
            <a:r>
              <a:rPr lang="nb-NO" sz="1200"/>
              <a:t>Endring i kontonummer og -navn</a:t>
            </a:r>
          </a:p>
          <a:p>
            <a:pPr lvl="3"/>
            <a:r>
              <a:rPr lang="nb-NO" sz="1000"/>
              <a:t>Nytt delprosjekt erstatter tidligere 00000000 Uspesifisert: 999999999 Generelle driftskostnader</a:t>
            </a:r>
          </a:p>
          <a:p>
            <a:pPr lvl="2"/>
            <a:r>
              <a:rPr lang="nb-NO" sz="1200"/>
              <a:t>Mindre justeringer i kontogrupperinger</a:t>
            </a:r>
          </a:p>
          <a:p>
            <a:r>
              <a:rPr lang="nb-NO" sz="1800"/>
              <a:t>Konvertering av data</a:t>
            </a:r>
          </a:p>
          <a:p>
            <a:pPr lvl="1"/>
            <a:r>
              <a:rPr lang="nb-NO" sz="1400"/>
              <a:t>Fra gammelt til nytt k-sted, fra prosjekt til delprosjekt, fra gammel konto til ny konto</a:t>
            </a:r>
          </a:p>
          <a:p>
            <a:pPr lvl="2"/>
            <a:r>
              <a:rPr lang="nb-NO" sz="1200"/>
              <a:t>Historikk – inngående balanse, regnskap og budsjett tidligere år</a:t>
            </a:r>
          </a:p>
          <a:p>
            <a:pPr lvl="2"/>
            <a:r>
              <a:rPr lang="nb-NO" sz="1200"/>
              <a:t>Plandata – budsjett</a:t>
            </a:r>
          </a:p>
        </p:txBody>
      </p:sp>
    </p:spTree>
    <p:extLst>
      <p:ext uri="{BB962C8B-B14F-4D97-AF65-F5344CB8AC3E}">
        <p14:creationId xmlns:p14="http://schemas.microsoft.com/office/powerpoint/2010/main" val="28750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2A401B5-3C17-293A-BDB0-A35B27ABD3ED}"/>
              </a:ext>
            </a:extLst>
          </p:cNvPr>
          <p:cNvGraphicFramePr>
            <a:graphicFrameLocks noChangeAspect="1"/>
          </p:cNvGraphicFramePr>
          <p:nvPr>
            <p:custDataLst>
              <p:tags r:id="rId1"/>
            </p:custDataLst>
            <p:extLst>
              <p:ext uri="{D42A27DB-BD31-4B8C-83A1-F6EECF244321}">
                <p14:modId xmlns:p14="http://schemas.microsoft.com/office/powerpoint/2010/main" val="394036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22A401B5-3C17-293A-BDB0-A35B27ABD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FBC1381-575A-6483-8814-00F7ACF68120}"/>
              </a:ext>
            </a:extLst>
          </p:cNvPr>
          <p:cNvSpPr>
            <a:spLocks noGrp="1"/>
          </p:cNvSpPr>
          <p:nvPr>
            <p:ph type="title"/>
          </p:nvPr>
        </p:nvSpPr>
        <p:spPr/>
        <p:txBody>
          <a:bodyPr vert="horz"/>
          <a:lstStyle/>
          <a:p>
            <a:r>
              <a:rPr lang="nb-NO" b="0"/>
              <a:t>Konvertering fra gammelt til nytt</a:t>
            </a:r>
          </a:p>
        </p:txBody>
      </p:sp>
      <p:sp>
        <p:nvSpPr>
          <p:cNvPr id="10" name="Rektangel 9">
            <a:extLst>
              <a:ext uri="{FF2B5EF4-FFF2-40B4-BE49-F238E27FC236}">
                <a16:creationId xmlns:a16="http://schemas.microsoft.com/office/drawing/2014/main" id="{5E0B7F8C-48FB-A528-6AD4-CA7BB0496EEC}"/>
              </a:ext>
            </a:extLst>
          </p:cNvPr>
          <p:cNvSpPr/>
          <p:nvPr/>
        </p:nvSpPr>
        <p:spPr>
          <a:xfrm>
            <a:off x="499131" y="189578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81081010</a:t>
            </a:r>
          </a:p>
        </p:txBody>
      </p:sp>
      <p:sp>
        <p:nvSpPr>
          <p:cNvPr id="11" name="Rektangel 10">
            <a:extLst>
              <a:ext uri="{FF2B5EF4-FFF2-40B4-BE49-F238E27FC236}">
                <a16:creationId xmlns:a16="http://schemas.microsoft.com/office/drawing/2014/main" id="{485E7EB9-B493-196E-404A-FBA81CF72CBD}"/>
              </a:ext>
            </a:extLst>
          </p:cNvPr>
          <p:cNvSpPr/>
          <p:nvPr/>
        </p:nvSpPr>
        <p:spPr>
          <a:xfrm>
            <a:off x="499130" y="228010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81081011</a:t>
            </a:r>
          </a:p>
        </p:txBody>
      </p:sp>
      <p:sp>
        <p:nvSpPr>
          <p:cNvPr id="12" name="Rektangel 11">
            <a:extLst>
              <a:ext uri="{FF2B5EF4-FFF2-40B4-BE49-F238E27FC236}">
                <a16:creationId xmlns:a16="http://schemas.microsoft.com/office/drawing/2014/main" id="{1E81DA5B-C089-734A-0557-467C9E01ADA4}"/>
              </a:ext>
            </a:extLst>
          </p:cNvPr>
          <p:cNvSpPr/>
          <p:nvPr/>
        </p:nvSpPr>
        <p:spPr>
          <a:xfrm>
            <a:off x="499130" y="2670681"/>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82114510</a:t>
            </a:r>
          </a:p>
        </p:txBody>
      </p:sp>
      <p:sp>
        <p:nvSpPr>
          <p:cNvPr id="13" name="Rektangel 12">
            <a:extLst>
              <a:ext uri="{FF2B5EF4-FFF2-40B4-BE49-F238E27FC236}">
                <a16:creationId xmlns:a16="http://schemas.microsoft.com/office/drawing/2014/main" id="{85D345AB-AA47-A751-3430-1E760E8502EC}"/>
              </a:ext>
            </a:extLst>
          </p:cNvPr>
          <p:cNvSpPr/>
          <p:nvPr/>
        </p:nvSpPr>
        <p:spPr>
          <a:xfrm>
            <a:off x="499130" y="306125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71081010</a:t>
            </a:r>
          </a:p>
        </p:txBody>
      </p:sp>
      <p:sp>
        <p:nvSpPr>
          <p:cNvPr id="14" name="Rektangel 13">
            <a:extLst>
              <a:ext uri="{FF2B5EF4-FFF2-40B4-BE49-F238E27FC236}">
                <a16:creationId xmlns:a16="http://schemas.microsoft.com/office/drawing/2014/main" id="{D8A02E4A-0533-D70F-720C-28C2B331C8D7}"/>
              </a:ext>
            </a:extLst>
          </p:cNvPr>
          <p:cNvSpPr/>
          <p:nvPr/>
        </p:nvSpPr>
        <p:spPr>
          <a:xfrm>
            <a:off x="499130" y="3451837"/>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72081010</a:t>
            </a:r>
          </a:p>
        </p:txBody>
      </p:sp>
      <p:sp>
        <p:nvSpPr>
          <p:cNvPr id="15" name="Rektangel 14">
            <a:extLst>
              <a:ext uri="{FF2B5EF4-FFF2-40B4-BE49-F238E27FC236}">
                <a16:creationId xmlns:a16="http://schemas.microsoft.com/office/drawing/2014/main" id="{E1572FBE-7687-4ACD-9CF7-9897FFC5C172}"/>
              </a:ext>
            </a:extLst>
          </p:cNvPr>
          <p:cNvSpPr/>
          <p:nvPr/>
        </p:nvSpPr>
        <p:spPr>
          <a:xfrm>
            <a:off x="2011876" y="2300898"/>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900050101</a:t>
            </a:r>
          </a:p>
        </p:txBody>
      </p:sp>
      <p:sp>
        <p:nvSpPr>
          <p:cNvPr id="16" name="Rektangel 15">
            <a:extLst>
              <a:ext uri="{FF2B5EF4-FFF2-40B4-BE49-F238E27FC236}">
                <a16:creationId xmlns:a16="http://schemas.microsoft.com/office/drawing/2014/main" id="{96B0D274-EBF1-834D-5EEF-30027F1C7C63}"/>
              </a:ext>
            </a:extLst>
          </p:cNvPr>
          <p:cNvSpPr/>
          <p:nvPr/>
        </p:nvSpPr>
        <p:spPr>
          <a:xfrm>
            <a:off x="2011875" y="3061259"/>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900050102</a:t>
            </a:r>
          </a:p>
        </p:txBody>
      </p:sp>
      <p:sp>
        <p:nvSpPr>
          <p:cNvPr id="17" name="Rektangel 16">
            <a:extLst>
              <a:ext uri="{FF2B5EF4-FFF2-40B4-BE49-F238E27FC236}">
                <a16:creationId xmlns:a16="http://schemas.microsoft.com/office/drawing/2014/main" id="{A4B816C0-513C-CDAA-AD64-17859C60FE21}"/>
              </a:ext>
            </a:extLst>
          </p:cNvPr>
          <p:cNvSpPr/>
          <p:nvPr/>
        </p:nvSpPr>
        <p:spPr>
          <a:xfrm>
            <a:off x="2011875" y="3599217"/>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900050103</a:t>
            </a:r>
          </a:p>
        </p:txBody>
      </p:sp>
      <p:sp>
        <p:nvSpPr>
          <p:cNvPr id="18" name="Rektangel 17">
            <a:extLst>
              <a:ext uri="{FF2B5EF4-FFF2-40B4-BE49-F238E27FC236}">
                <a16:creationId xmlns:a16="http://schemas.microsoft.com/office/drawing/2014/main" id="{46A6D146-1336-FCDF-D4FA-F02FAB9769CB}"/>
              </a:ext>
            </a:extLst>
          </p:cNvPr>
          <p:cNvSpPr/>
          <p:nvPr/>
        </p:nvSpPr>
        <p:spPr>
          <a:xfrm>
            <a:off x="499129" y="3842415"/>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73081010</a:t>
            </a:r>
          </a:p>
        </p:txBody>
      </p:sp>
      <p:sp>
        <p:nvSpPr>
          <p:cNvPr id="19" name="Right Brace 10">
            <a:extLst>
              <a:ext uri="{FF2B5EF4-FFF2-40B4-BE49-F238E27FC236}">
                <a16:creationId xmlns:a16="http://schemas.microsoft.com/office/drawing/2014/main" id="{86BA98E3-5156-6087-6E21-2705D3295AA5}"/>
              </a:ext>
            </a:extLst>
          </p:cNvPr>
          <p:cNvSpPr/>
          <p:nvPr/>
        </p:nvSpPr>
        <p:spPr>
          <a:xfrm>
            <a:off x="1682293" y="1846024"/>
            <a:ext cx="214013" cy="1112709"/>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Right Brace 10">
            <a:extLst>
              <a:ext uri="{FF2B5EF4-FFF2-40B4-BE49-F238E27FC236}">
                <a16:creationId xmlns:a16="http://schemas.microsoft.com/office/drawing/2014/main" id="{FCD6978B-03E0-B04A-A8F3-3D7C96D96929}"/>
              </a:ext>
            </a:extLst>
          </p:cNvPr>
          <p:cNvSpPr/>
          <p:nvPr/>
        </p:nvSpPr>
        <p:spPr>
          <a:xfrm>
            <a:off x="1682293" y="3435766"/>
            <a:ext cx="214013" cy="749155"/>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2" name="Rett pilkobling 21">
            <a:extLst>
              <a:ext uri="{FF2B5EF4-FFF2-40B4-BE49-F238E27FC236}">
                <a16:creationId xmlns:a16="http://schemas.microsoft.com/office/drawing/2014/main" id="{9DE96FF7-91B5-B5EB-E0EC-3AC78C6C2B5C}"/>
              </a:ext>
            </a:extLst>
          </p:cNvPr>
          <p:cNvCxnSpPr/>
          <p:nvPr/>
        </p:nvCxnSpPr>
        <p:spPr>
          <a:xfrm>
            <a:off x="1682293" y="3215746"/>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kstSylinder 24">
            <a:extLst>
              <a:ext uri="{FF2B5EF4-FFF2-40B4-BE49-F238E27FC236}">
                <a16:creationId xmlns:a16="http://schemas.microsoft.com/office/drawing/2014/main" id="{7534B494-263A-E7E5-F2A7-DEAAA122EFEA}"/>
              </a:ext>
            </a:extLst>
          </p:cNvPr>
          <p:cNvSpPr txBox="1"/>
          <p:nvPr/>
        </p:nvSpPr>
        <p:spPr>
          <a:xfrm>
            <a:off x="540826" y="1275029"/>
            <a:ext cx="1141467" cy="584775"/>
          </a:xfrm>
          <a:prstGeom prst="rect">
            <a:avLst/>
          </a:prstGeom>
          <a:noFill/>
        </p:spPr>
        <p:txBody>
          <a:bodyPr wrap="square" rtlCol="0">
            <a:spAutoFit/>
          </a:bodyPr>
          <a:lstStyle/>
          <a:p>
            <a:pPr algn="ctr"/>
            <a:r>
              <a:rPr lang="nb-NO" sz="1600"/>
              <a:t>Gammelt prosjekt </a:t>
            </a:r>
          </a:p>
        </p:txBody>
      </p:sp>
      <p:sp>
        <p:nvSpPr>
          <p:cNvPr id="26" name="TekstSylinder 25">
            <a:extLst>
              <a:ext uri="{FF2B5EF4-FFF2-40B4-BE49-F238E27FC236}">
                <a16:creationId xmlns:a16="http://schemas.microsoft.com/office/drawing/2014/main" id="{C6201EB4-18DF-7E01-302F-9FCA89BCDF5F}"/>
              </a:ext>
            </a:extLst>
          </p:cNvPr>
          <p:cNvSpPr txBox="1"/>
          <p:nvPr/>
        </p:nvSpPr>
        <p:spPr>
          <a:xfrm>
            <a:off x="1955424" y="1280793"/>
            <a:ext cx="1347454" cy="584775"/>
          </a:xfrm>
          <a:prstGeom prst="rect">
            <a:avLst/>
          </a:prstGeom>
          <a:noFill/>
        </p:spPr>
        <p:txBody>
          <a:bodyPr wrap="square" rtlCol="0">
            <a:spAutoFit/>
          </a:bodyPr>
          <a:lstStyle/>
          <a:p>
            <a:pPr algn="ctr"/>
            <a:r>
              <a:rPr lang="nb-NO" sz="1600"/>
              <a:t>Nytt delprosjekt</a:t>
            </a:r>
          </a:p>
        </p:txBody>
      </p:sp>
      <p:cxnSp>
        <p:nvCxnSpPr>
          <p:cNvPr id="27" name="Rett pilkobling 26">
            <a:extLst>
              <a:ext uri="{FF2B5EF4-FFF2-40B4-BE49-F238E27FC236}">
                <a16:creationId xmlns:a16="http://schemas.microsoft.com/office/drawing/2014/main" id="{F970AF69-82A5-4E0C-5794-2DED5692F67F}"/>
              </a:ext>
            </a:extLst>
          </p:cNvPr>
          <p:cNvCxnSpPr/>
          <p:nvPr/>
        </p:nvCxnSpPr>
        <p:spPr>
          <a:xfrm>
            <a:off x="1706207" y="1566397"/>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Rektangel 27">
            <a:extLst>
              <a:ext uri="{FF2B5EF4-FFF2-40B4-BE49-F238E27FC236}">
                <a16:creationId xmlns:a16="http://schemas.microsoft.com/office/drawing/2014/main" id="{30E693EE-972C-07EC-5C14-B9EBB9EA1F22}"/>
              </a:ext>
            </a:extLst>
          </p:cNvPr>
          <p:cNvSpPr/>
          <p:nvPr/>
        </p:nvSpPr>
        <p:spPr>
          <a:xfrm>
            <a:off x="4272309" y="189001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664026</a:t>
            </a:r>
          </a:p>
        </p:txBody>
      </p:sp>
      <p:sp>
        <p:nvSpPr>
          <p:cNvPr id="29" name="Rektangel 28">
            <a:extLst>
              <a:ext uri="{FF2B5EF4-FFF2-40B4-BE49-F238E27FC236}">
                <a16:creationId xmlns:a16="http://schemas.microsoft.com/office/drawing/2014/main" id="{E9E91ED1-0244-7EE3-778F-A34A5263FD5B}"/>
              </a:ext>
            </a:extLst>
          </p:cNvPr>
          <p:cNvSpPr/>
          <p:nvPr/>
        </p:nvSpPr>
        <p:spPr>
          <a:xfrm>
            <a:off x="4272308" y="227433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664027</a:t>
            </a:r>
          </a:p>
        </p:txBody>
      </p:sp>
      <p:sp>
        <p:nvSpPr>
          <p:cNvPr id="30" name="Rektangel 29">
            <a:extLst>
              <a:ext uri="{FF2B5EF4-FFF2-40B4-BE49-F238E27FC236}">
                <a16:creationId xmlns:a16="http://schemas.microsoft.com/office/drawing/2014/main" id="{C6DF590E-E8BB-076F-C50F-7D47D15D13BD}"/>
              </a:ext>
            </a:extLst>
          </p:cNvPr>
          <p:cNvSpPr/>
          <p:nvPr/>
        </p:nvSpPr>
        <p:spPr>
          <a:xfrm>
            <a:off x="4272308" y="2664917"/>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664028</a:t>
            </a:r>
          </a:p>
        </p:txBody>
      </p:sp>
      <p:sp>
        <p:nvSpPr>
          <p:cNvPr id="31" name="Rektangel 30">
            <a:extLst>
              <a:ext uri="{FF2B5EF4-FFF2-40B4-BE49-F238E27FC236}">
                <a16:creationId xmlns:a16="http://schemas.microsoft.com/office/drawing/2014/main" id="{C1CE026F-19B6-48B4-4C73-53A0AD5C02FE}"/>
              </a:ext>
            </a:extLst>
          </p:cNvPr>
          <p:cNvSpPr/>
          <p:nvPr/>
        </p:nvSpPr>
        <p:spPr>
          <a:xfrm>
            <a:off x="4272308" y="3055495"/>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673005</a:t>
            </a:r>
          </a:p>
        </p:txBody>
      </p:sp>
      <p:sp>
        <p:nvSpPr>
          <p:cNvPr id="32" name="Rektangel 31">
            <a:extLst>
              <a:ext uri="{FF2B5EF4-FFF2-40B4-BE49-F238E27FC236}">
                <a16:creationId xmlns:a16="http://schemas.microsoft.com/office/drawing/2014/main" id="{4D701B02-EDF4-64A2-9FFA-78B49E822A6C}"/>
              </a:ext>
            </a:extLst>
          </p:cNvPr>
          <p:cNvSpPr/>
          <p:nvPr/>
        </p:nvSpPr>
        <p:spPr>
          <a:xfrm>
            <a:off x="4272307" y="344607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631005</a:t>
            </a:r>
          </a:p>
        </p:txBody>
      </p:sp>
      <p:sp>
        <p:nvSpPr>
          <p:cNvPr id="33" name="Rektangel 32">
            <a:extLst>
              <a:ext uri="{FF2B5EF4-FFF2-40B4-BE49-F238E27FC236}">
                <a16:creationId xmlns:a16="http://schemas.microsoft.com/office/drawing/2014/main" id="{42D65419-A576-109B-1B22-4DE8AF512040}"/>
              </a:ext>
            </a:extLst>
          </p:cNvPr>
          <p:cNvSpPr/>
          <p:nvPr/>
        </p:nvSpPr>
        <p:spPr>
          <a:xfrm>
            <a:off x="5785054" y="2295134"/>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66100010</a:t>
            </a:r>
          </a:p>
        </p:txBody>
      </p:sp>
      <p:sp>
        <p:nvSpPr>
          <p:cNvPr id="34" name="Rektangel 33">
            <a:extLst>
              <a:ext uri="{FF2B5EF4-FFF2-40B4-BE49-F238E27FC236}">
                <a16:creationId xmlns:a16="http://schemas.microsoft.com/office/drawing/2014/main" id="{CCB2D6F2-F1DE-3A5D-6610-25463F44FAF2}"/>
              </a:ext>
            </a:extLst>
          </p:cNvPr>
          <p:cNvSpPr/>
          <p:nvPr/>
        </p:nvSpPr>
        <p:spPr>
          <a:xfrm>
            <a:off x="5785053" y="3055495"/>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67300010</a:t>
            </a:r>
          </a:p>
        </p:txBody>
      </p:sp>
      <p:sp>
        <p:nvSpPr>
          <p:cNvPr id="35" name="Rektangel 34">
            <a:extLst>
              <a:ext uri="{FF2B5EF4-FFF2-40B4-BE49-F238E27FC236}">
                <a16:creationId xmlns:a16="http://schemas.microsoft.com/office/drawing/2014/main" id="{BE7A256D-56BC-EC9C-41CB-41803CD2A326}"/>
              </a:ext>
            </a:extLst>
          </p:cNvPr>
          <p:cNvSpPr/>
          <p:nvPr/>
        </p:nvSpPr>
        <p:spPr>
          <a:xfrm>
            <a:off x="5785053" y="3593453"/>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63100010</a:t>
            </a:r>
          </a:p>
        </p:txBody>
      </p:sp>
      <p:sp>
        <p:nvSpPr>
          <p:cNvPr id="36" name="Rektangel 35">
            <a:extLst>
              <a:ext uri="{FF2B5EF4-FFF2-40B4-BE49-F238E27FC236}">
                <a16:creationId xmlns:a16="http://schemas.microsoft.com/office/drawing/2014/main" id="{765525BB-1E31-2A42-ABF0-B78F2E5F415B}"/>
              </a:ext>
            </a:extLst>
          </p:cNvPr>
          <p:cNvSpPr/>
          <p:nvPr/>
        </p:nvSpPr>
        <p:spPr>
          <a:xfrm>
            <a:off x="4272307" y="3836651"/>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631505</a:t>
            </a:r>
          </a:p>
        </p:txBody>
      </p:sp>
      <p:sp>
        <p:nvSpPr>
          <p:cNvPr id="37" name="Right Brace 10">
            <a:extLst>
              <a:ext uri="{FF2B5EF4-FFF2-40B4-BE49-F238E27FC236}">
                <a16:creationId xmlns:a16="http://schemas.microsoft.com/office/drawing/2014/main" id="{811927D4-FF49-0016-6421-CA2180A23FAF}"/>
              </a:ext>
            </a:extLst>
          </p:cNvPr>
          <p:cNvSpPr/>
          <p:nvPr/>
        </p:nvSpPr>
        <p:spPr>
          <a:xfrm>
            <a:off x="5455471" y="1840260"/>
            <a:ext cx="214013" cy="1112709"/>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Right Brace 10">
            <a:extLst>
              <a:ext uri="{FF2B5EF4-FFF2-40B4-BE49-F238E27FC236}">
                <a16:creationId xmlns:a16="http://schemas.microsoft.com/office/drawing/2014/main" id="{1DF14114-1037-43F6-F1B5-C3B0AA9D6C62}"/>
              </a:ext>
            </a:extLst>
          </p:cNvPr>
          <p:cNvSpPr/>
          <p:nvPr/>
        </p:nvSpPr>
        <p:spPr>
          <a:xfrm>
            <a:off x="5455471" y="3424322"/>
            <a:ext cx="214013" cy="749155"/>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39" name="Rett pilkobling 38">
            <a:extLst>
              <a:ext uri="{FF2B5EF4-FFF2-40B4-BE49-F238E27FC236}">
                <a16:creationId xmlns:a16="http://schemas.microsoft.com/office/drawing/2014/main" id="{313054A6-3AB8-11AF-D72A-7CA29062B06B}"/>
              </a:ext>
            </a:extLst>
          </p:cNvPr>
          <p:cNvCxnSpPr/>
          <p:nvPr/>
        </p:nvCxnSpPr>
        <p:spPr>
          <a:xfrm>
            <a:off x="5455471" y="3209982"/>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0" name="TekstSylinder 39">
            <a:extLst>
              <a:ext uri="{FF2B5EF4-FFF2-40B4-BE49-F238E27FC236}">
                <a16:creationId xmlns:a16="http://schemas.microsoft.com/office/drawing/2014/main" id="{C5AB2203-8EFB-49BC-A86C-3F6F3C4E4F26}"/>
              </a:ext>
            </a:extLst>
          </p:cNvPr>
          <p:cNvSpPr txBox="1"/>
          <p:nvPr/>
        </p:nvSpPr>
        <p:spPr>
          <a:xfrm>
            <a:off x="4314004" y="1269265"/>
            <a:ext cx="1141467" cy="584775"/>
          </a:xfrm>
          <a:prstGeom prst="rect">
            <a:avLst/>
          </a:prstGeom>
          <a:noFill/>
        </p:spPr>
        <p:txBody>
          <a:bodyPr wrap="square" rtlCol="0">
            <a:spAutoFit/>
          </a:bodyPr>
          <a:lstStyle/>
          <a:p>
            <a:pPr algn="ctr"/>
            <a:r>
              <a:rPr lang="nb-NO" sz="1600"/>
              <a:t>Gammelt k-sted</a:t>
            </a:r>
          </a:p>
        </p:txBody>
      </p:sp>
      <p:sp>
        <p:nvSpPr>
          <p:cNvPr id="41" name="TekstSylinder 40">
            <a:extLst>
              <a:ext uri="{FF2B5EF4-FFF2-40B4-BE49-F238E27FC236}">
                <a16:creationId xmlns:a16="http://schemas.microsoft.com/office/drawing/2014/main" id="{C33289E1-E249-90E6-DCE0-FBA244918780}"/>
              </a:ext>
            </a:extLst>
          </p:cNvPr>
          <p:cNvSpPr txBox="1"/>
          <p:nvPr/>
        </p:nvSpPr>
        <p:spPr>
          <a:xfrm>
            <a:off x="5728602" y="1275029"/>
            <a:ext cx="1347454" cy="584775"/>
          </a:xfrm>
          <a:prstGeom prst="rect">
            <a:avLst/>
          </a:prstGeom>
          <a:noFill/>
        </p:spPr>
        <p:txBody>
          <a:bodyPr wrap="square" rtlCol="0">
            <a:spAutoFit/>
          </a:bodyPr>
          <a:lstStyle/>
          <a:p>
            <a:pPr algn="ctr"/>
            <a:r>
              <a:rPr lang="nb-NO" sz="1600"/>
              <a:t>Nytt koststed</a:t>
            </a:r>
          </a:p>
        </p:txBody>
      </p:sp>
      <p:cxnSp>
        <p:nvCxnSpPr>
          <p:cNvPr id="42" name="Rett pilkobling 41">
            <a:extLst>
              <a:ext uri="{FF2B5EF4-FFF2-40B4-BE49-F238E27FC236}">
                <a16:creationId xmlns:a16="http://schemas.microsoft.com/office/drawing/2014/main" id="{DF3109DC-A712-7E47-ED0E-B25DE20C3588}"/>
              </a:ext>
            </a:extLst>
          </p:cNvPr>
          <p:cNvCxnSpPr/>
          <p:nvPr/>
        </p:nvCxnSpPr>
        <p:spPr>
          <a:xfrm>
            <a:off x="5479385" y="1560633"/>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TekstSylinder 43">
            <a:extLst>
              <a:ext uri="{FF2B5EF4-FFF2-40B4-BE49-F238E27FC236}">
                <a16:creationId xmlns:a16="http://schemas.microsoft.com/office/drawing/2014/main" id="{4B9E5269-0E8F-F7A3-94CE-379036359FE2}"/>
              </a:ext>
            </a:extLst>
          </p:cNvPr>
          <p:cNvSpPr txBox="1"/>
          <p:nvPr/>
        </p:nvSpPr>
        <p:spPr>
          <a:xfrm>
            <a:off x="339810" y="4300911"/>
            <a:ext cx="4578681" cy="723275"/>
          </a:xfrm>
          <a:prstGeom prst="rect">
            <a:avLst/>
          </a:prstGeom>
          <a:solidFill>
            <a:schemeClr val="bg1"/>
          </a:solidFill>
        </p:spPr>
        <p:txBody>
          <a:bodyPr wrap="square">
            <a:spAutoFit/>
          </a:bodyPr>
          <a:lstStyle/>
          <a:p>
            <a:pPr>
              <a:spcAft>
                <a:spcPts val="600"/>
              </a:spcAft>
            </a:pPr>
            <a:r>
              <a:rPr lang="nb-NO" sz="1200"/>
              <a:t>Gamle og avsluttede prosjekter som er brukt (og ikke konvertert til nytt delprosjekt) vil vises med </a:t>
            </a:r>
            <a:r>
              <a:rPr lang="nb-NO" sz="1200" err="1"/>
              <a:t>postfix</a:t>
            </a:r>
            <a:r>
              <a:rPr lang="nb-NO" sz="1200"/>
              <a:t> G (f.eks. 70003010G)</a:t>
            </a:r>
          </a:p>
          <a:p>
            <a:pPr>
              <a:spcAft>
                <a:spcPts val="600"/>
              </a:spcAft>
            </a:pPr>
            <a:r>
              <a:rPr lang="nb-NO" sz="1200"/>
              <a:t>Gamle prosjekter som ikke har posteringer er ikke overført.</a:t>
            </a:r>
          </a:p>
        </p:txBody>
      </p:sp>
      <p:sp>
        <p:nvSpPr>
          <p:cNvPr id="47" name="TekstSylinder 46">
            <a:extLst>
              <a:ext uri="{FF2B5EF4-FFF2-40B4-BE49-F238E27FC236}">
                <a16:creationId xmlns:a16="http://schemas.microsoft.com/office/drawing/2014/main" id="{67687BF7-701B-1152-57DA-6A05299A6B48}"/>
              </a:ext>
            </a:extLst>
          </p:cNvPr>
          <p:cNvSpPr txBox="1"/>
          <p:nvPr/>
        </p:nvSpPr>
        <p:spPr>
          <a:xfrm>
            <a:off x="7143366" y="822091"/>
            <a:ext cx="182598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nb-NO" sz="1200"/>
              <a:t>Mer detaljert informasjon om hvordan konverteringen er gjort gis i forbindelse med produksjonssetting av BEVISST innsikt</a:t>
            </a:r>
            <a:endParaRPr lang="nb-NO" sz="1100"/>
          </a:p>
        </p:txBody>
      </p:sp>
      <p:sp>
        <p:nvSpPr>
          <p:cNvPr id="58" name="Rektangel 57">
            <a:extLst>
              <a:ext uri="{FF2B5EF4-FFF2-40B4-BE49-F238E27FC236}">
                <a16:creationId xmlns:a16="http://schemas.microsoft.com/office/drawing/2014/main" id="{E18084DF-3126-F31C-80E2-468878C27500}"/>
              </a:ext>
            </a:extLst>
          </p:cNvPr>
          <p:cNvSpPr/>
          <p:nvPr/>
        </p:nvSpPr>
        <p:spPr>
          <a:xfrm>
            <a:off x="5785053" y="4264910"/>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63100015</a:t>
            </a:r>
          </a:p>
        </p:txBody>
      </p:sp>
    </p:spTree>
    <p:extLst>
      <p:ext uri="{BB962C8B-B14F-4D97-AF65-F5344CB8AC3E}">
        <p14:creationId xmlns:p14="http://schemas.microsoft.com/office/powerpoint/2010/main" val="322491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25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25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250"/>
                                  </p:stCondLst>
                                  <p:childTnLst>
                                    <p:set>
                                      <p:cBhvr>
                                        <p:cTn id="49" dur="1" fill="hold">
                                          <p:stCondLst>
                                            <p:cond delay="0"/>
                                          </p:stCondLst>
                                        </p:cTn>
                                        <p:tgtEl>
                                          <p:spTgt spid="37"/>
                                        </p:tgtEl>
                                        <p:attrNameLst>
                                          <p:attrName>style.visibility</p:attrName>
                                        </p:attrNameLst>
                                      </p:cBhvr>
                                      <p:to>
                                        <p:strVal val="visible"/>
                                      </p:to>
                                    </p:set>
                                  </p:childTnLst>
                                </p:cTn>
                              </p:par>
                            </p:childTnLst>
                          </p:cTn>
                        </p:par>
                        <p:par>
                          <p:cTn id="50" fill="hold">
                            <p:stCondLst>
                              <p:cond delay="250"/>
                            </p:stCondLst>
                            <p:childTnLst>
                              <p:par>
                                <p:cTn id="51" presetID="1" presetClass="entr" presetSubtype="0" fill="hold" grpId="0" nodeType="afterEffect">
                                  <p:stCondLst>
                                    <p:cond delay="25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250"/>
                                  </p:stCondLst>
                                  <p:childTnLst>
                                    <p:set>
                                      <p:cBhvr>
                                        <p:cTn id="68" dur="1" fill="hold">
                                          <p:stCondLst>
                                            <p:cond delay="0"/>
                                          </p:stCondLst>
                                        </p:cTn>
                                        <p:tgtEl>
                                          <p:spTgt spid="38"/>
                                        </p:tgtEl>
                                        <p:attrNameLst>
                                          <p:attrName>style.visibility</p:attrName>
                                        </p:attrNameLst>
                                      </p:cBhvr>
                                      <p:to>
                                        <p:strVal val="visible"/>
                                      </p:to>
                                    </p:set>
                                  </p:childTnLst>
                                </p:cTn>
                              </p:par>
                            </p:childTnLst>
                          </p:cTn>
                        </p:par>
                        <p:par>
                          <p:cTn id="69" fill="hold">
                            <p:stCondLst>
                              <p:cond delay="250"/>
                            </p:stCondLst>
                            <p:childTnLst>
                              <p:par>
                                <p:cTn id="70" presetID="1" presetClass="entr" presetSubtype="0" fill="hold" grpId="0" nodeType="afterEffect">
                                  <p:stCondLst>
                                    <p:cond delay="25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p:bldP spid="41" grpId="0"/>
      <p:bldP spid="44" grpId="0" animBg="1"/>
      <p:bldP spid="4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288CBD1-B216-F1E2-C043-B6FCD099FFC0}"/>
              </a:ext>
            </a:extLst>
          </p:cNvPr>
          <p:cNvGraphicFramePr>
            <a:graphicFrameLocks noChangeAspect="1"/>
          </p:cNvGraphicFramePr>
          <p:nvPr>
            <p:custDataLst>
              <p:tags r:id="rId1"/>
            </p:custDataLst>
            <p:extLst>
              <p:ext uri="{D42A27DB-BD31-4B8C-83A1-F6EECF244321}">
                <p14:modId xmlns:p14="http://schemas.microsoft.com/office/powerpoint/2010/main" val="3777854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Objekt 3" hidden="1">
                        <a:extLst>
                          <a:ext uri="{FF2B5EF4-FFF2-40B4-BE49-F238E27FC236}">
                            <a16:creationId xmlns:a16="http://schemas.microsoft.com/office/drawing/2014/main" id="{A288CBD1-B216-F1E2-C043-B6FCD099FF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0D2232F-B51C-81D4-32B0-7BE3F2E52F84}"/>
              </a:ext>
            </a:extLst>
          </p:cNvPr>
          <p:cNvSpPr>
            <a:spLocks noGrp="1"/>
          </p:cNvSpPr>
          <p:nvPr>
            <p:ph type="title"/>
          </p:nvPr>
        </p:nvSpPr>
        <p:spPr/>
        <p:txBody>
          <a:bodyPr vert="horz"/>
          <a:lstStyle/>
          <a:p>
            <a:r>
              <a:rPr lang="nb-NO" b="0"/>
              <a:t>Konvertering av anlayseverdi</a:t>
            </a:r>
          </a:p>
        </p:txBody>
      </p:sp>
      <p:graphicFrame>
        <p:nvGraphicFramePr>
          <p:cNvPr id="9" name="Tabell 9">
            <a:extLst>
              <a:ext uri="{FF2B5EF4-FFF2-40B4-BE49-F238E27FC236}">
                <a16:creationId xmlns:a16="http://schemas.microsoft.com/office/drawing/2014/main" id="{C83FA111-346C-72EA-711B-5CB5E25A25F7}"/>
              </a:ext>
            </a:extLst>
          </p:cNvPr>
          <p:cNvGraphicFramePr>
            <a:graphicFrameLocks noGrp="1"/>
          </p:cNvGraphicFramePr>
          <p:nvPr>
            <p:ph idx="1"/>
            <p:extLst>
              <p:ext uri="{D42A27DB-BD31-4B8C-83A1-F6EECF244321}">
                <p14:modId xmlns:p14="http://schemas.microsoft.com/office/powerpoint/2010/main" val="3440087465"/>
              </p:ext>
            </p:extLst>
          </p:nvPr>
        </p:nvGraphicFramePr>
        <p:xfrm>
          <a:off x="189994" y="2429849"/>
          <a:ext cx="3005091" cy="1774291"/>
        </p:xfrm>
        <a:graphic>
          <a:graphicData uri="http://schemas.openxmlformats.org/drawingml/2006/table">
            <a:tbl>
              <a:tblPr firstRow="1" bandRow="1">
                <a:tableStyleId>{5C22544A-7EE6-4342-B048-85BDC9FD1C3A}</a:tableStyleId>
              </a:tblPr>
              <a:tblGrid>
                <a:gridCol w="810131">
                  <a:extLst>
                    <a:ext uri="{9D8B030D-6E8A-4147-A177-3AD203B41FA5}">
                      <a16:colId xmlns:a16="http://schemas.microsoft.com/office/drawing/2014/main" val="2557308160"/>
                    </a:ext>
                  </a:extLst>
                </a:gridCol>
                <a:gridCol w="700088">
                  <a:extLst>
                    <a:ext uri="{9D8B030D-6E8A-4147-A177-3AD203B41FA5}">
                      <a16:colId xmlns:a16="http://schemas.microsoft.com/office/drawing/2014/main" val="1307481122"/>
                    </a:ext>
                  </a:extLst>
                </a:gridCol>
                <a:gridCol w="885825">
                  <a:extLst>
                    <a:ext uri="{9D8B030D-6E8A-4147-A177-3AD203B41FA5}">
                      <a16:colId xmlns:a16="http://schemas.microsoft.com/office/drawing/2014/main" val="1298115759"/>
                    </a:ext>
                  </a:extLst>
                </a:gridCol>
                <a:gridCol w="609047">
                  <a:extLst>
                    <a:ext uri="{9D8B030D-6E8A-4147-A177-3AD203B41FA5}">
                      <a16:colId xmlns:a16="http://schemas.microsoft.com/office/drawing/2014/main" val="3397604013"/>
                    </a:ext>
                  </a:extLst>
                </a:gridCol>
              </a:tblGrid>
              <a:tr h="486493">
                <a:tc>
                  <a:txBody>
                    <a:bodyPr/>
                    <a:lstStyle/>
                    <a:p>
                      <a:r>
                        <a:rPr lang="nb-NO" sz="1200"/>
                        <a:t>Analyse</a:t>
                      </a:r>
                    </a:p>
                  </a:txBody>
                  <a:tcPr/>
                </a:tc>
                <a:tc>
                  <a:txBody>
                    <a:bodyPr/>
                    <a:lstStyle/>
                    <a:p>
                      <a:r>
                        <a:rPr lang="nb-NO" sz="1200"/>
                        <a:t>K-sted</a:t>
                      </a:r>
                    </a:p>
                  </a:txBody>
                  <a:tcPr/>
                </a:tc>
                <a:tc>
                  <a:txBody>
                    <a:bodyPr/>
                    <a:lstStyle/>
                    <a:p>
                      <a:r>
                        <a:rPr lang="nb-NO" sz="1200"/>
                        <a:t>Prosjekt</a:t>
                      </a:r>
                    </a:p>
                  </a:txBody>
                  <a:tcPr/>
                </a:tc>
                <a:tc>
                  <a:txBody>
                    <a:bodyPr/>
                    <a:lstStyle/>
                    <a:p>
                      <a:r>
                        <a:rPr lang="nb-NO" sz="1200"/>
                        <a:t>Beløp</a:t>
                      </a:r>
                    </a:p>
                  </a:txBody>
                  <a:tcPr/>
                </a:tc>
                <a:extLst>
                  <a:ext uri="{0D108BD9-81ED-4DB2-BD59-A6C34878D82A}">
                    <a16:rowId xmlns:a16="http://schemas.microsoft.com/office/drawing/2014/main" val="141822368"/>
                  </a:ext>
                </a:extLst>
              </a:tr>
              <a:tr h="333427">
                <a:tc>
                  <a:txBody>
                    <a:bodyPr/>
                    <a:lstStyle/>
                    <a:p>
                      <a:r>
                        <a:rPr lang="nb-NO" sz="1200"/>
                        <a:t>X100000</a:t>
                      </a:r>
                    </a:p>
                  </a:txBody>
                  <a:tcPr/>
                </a:tc>
                <a:tc>
                  <a:txBody>
                    <a:bodyPr/>
                    <a:lstStyle/>
                    <a:p>
                      <a:r>
                        <a:rPr lang="nb-NO" sz="1200"/>
                        <a:t>664026</a:t>
                      </a:r>
                    </a:p>
                  </a:txBody>
                  <a:tcPr/>
                </a:tc>
                <a:tc>
                  <a:txBody>
                    <a:bodyPr/>
                    <a:lstStyle/>
                    <a:p>
                      <a:r>
                        <a:rPr lang="nb-NO" sz="1200"/>
                        <a:t>81081011</a:t>
                      </a:r>
                    </a:p>
                  </a:txBody>
                  <a:tcPr/>
                </a:tc>
                <a:tc>
                  <a:txBody>
                    <a:bodyPr/>
                    <a:lstStyle/>
                    <a:p>
                      <a:r>
                        <a:rPr lang="nb-NO" sz="1200"/>
                        <a:t>50</a:t>
                      </a:r>
                    </a:p>
                  </a:txBody>
                  <a:tcPr/>
                </a:tc>
                <a:extLst>
                  <a:ext uri="{0D108BD9-81ED-4DB2-BD59-A6C34878D82A}">
                    <a16:rowId xmlns:a16="http://schemas.microsoft.com/office/drawing/2014/main" val="4042460134"/>
                  </a:ext>
                </a:extLst>
              </a:tr>
              <a:tr h="291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664026</a:t>
                      </a:r>
                    </a:p>
                  </a:txBody>
                  <a:tcPr/>
                </a:tc>
                <a:tc>
                  <a:txBody>
                    <a:bodyPr/>
                    <a:lstStyle/>
                    <a:p>
                      <a:r>
                        <a:rPr lang="nb-NO" sz="1200"/>
                        <a:t>81081011</a:t>
                      </a:r>
                    </a:p>
                  </a:txBody>
                  <a:tcPr/>
                </a:tc>
                <a:tc>
                  <a:txBody>
                    <a:bodyPr/>
                    <a:lstStyle/>
                    <a:p>
                      <a:r>
                        <a:rPr lang="nb-NO" sz="1200"/>
                        <a:t>10</a:t>
                      </a:r>
                    </a:p>
                  </a:txBody>
                  <a:tcPr/>
                </a:tc>
                <a:extLst>
                  <a:ext uri="{0D108BD9-81ED-4DB2-BD59-A6C34878D82A}">
                    <a16:rowId xmlns:a16="http://schemas.microsoft.com/office/drawing/2014/main" val="1029217572"/>
                  </a:ext>
                </a:extLst>
              </a:tr>
              <a:tr h="291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664027</a:t>
                      </a:r>
                    </a:p>
                  </a:txBody>
                  <a:tcPr/>
                </a:tc>
                <a:tc>
                  <a:txBody>
                    <a:bodyPr/>
                    <a:lstStyle/>
                    <a:p>
                      <a:r>
                        <a:rPr lang="nb-NO" sz="1200"/>
                        <a:t>82114510</a:t>
                      </a:r>
                    </a:p>
                  </a:txBody>
                  <a:tcPr/>
                </a:tc>
                <a:tc>
                  <a:txBody>
                    <a:bodyPr/>
                    <a:lstStyle/>
                    <a:p>
                      <a:r>
                        <a:rPr lang="nb-NO" sz="1200"/>
                        <a:t>90</a:t>
                      </a:r>
                    </a:p>
                  </a:txBody>
                  <a:tcPr/>
                </a:tc>
                <a:extLst>
                  <a:ext uri="{0D108BD9-81ED-4DB2-BD59-A6C34878D82A}">
                    <a16:rowId xmlns:a16="http://schemas.microsoft.com/office/drawing/2014/main" val="1376397136"/>
                  </a:ext>
                </a:extLst>
              </a:tr>
              <a:tr h="370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631005</a:t>
                      </a:r>
                    </a:p>
                  </a:txBody>
                  <a:tcPr/>
                </a:tc>
                <a:tc>
                  <a:txBody>
                    <a:bodyPr/>
                    <a:lstStyle/>
                    <a:p>
                      <a:r>
                        <a:rPr lang="nb-NO" sz="1200"/>
                        <a:t>82114510</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sp>
        <p:nvSpPr>
          <p:cNvPr id="8" name="TekstSylinder 7">
            <a:extLst>
              <a:ext uri="{FF2B5EF4-FFF2-40B4-BE49-F238E27FC236}">
                <a16:creationId xmlns:a16="http://schemas.microsoft.com/office/drawing/2014/main" id="{9D8D9684-A8F0-5847-FB55-8F823310D1D9}"/>
              </a:ext>
            </a:extLst>
          </p:cNvPr>
          <p:cNvSpPr txBox="1"/>
          <p:nvPr/>
        </p:nvSpPr>
        <p:spPr>
          <a:xfrm>
            <a:off x="365514" y="1103812"/>
            <a:ext cx="7218625" cy="5155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b-NO" sz="1200"/>
              <a:t>Data knyttet til den enkelte </a:t>
            </a:r>
            <a:r>
              <a:rPr lang="nb-NO" sz="1200" b="1" err="1"/>
              <a:t>Analyseverdi</a:t>
            </a:r>
            <a:r>
              <a:rPr lang="nb-NO" sz="1200"/>
              <a:t> er ikke konvertert (kun prosjektet og k-stedet som er benyttet). </a:t>
            </a:r>
          </a:p>
          <a:p>
            <a:endParaRPr lang="nb-NO" sz="500"/>
          </a:p>
          <a:p>
            <a:r>
              <a:rPr lang="nb-NO" sz="1050"/>
              <a:t>Evt. kommentar på </a:t>
            </a:r>
            <a:r>
              <a:rPr lang="nb-NO" sz="1050" err="1"/>
              <a:t>analyseverdi</a:t>
            </a:r>
            <a:r>
              <a:rPr lang="nb-NO" sz="1050"/>
              <a:t> er lagt over til tilhørende delprosjekt/k-sted i Budsjettsammenstilling</a:t>
            </a:r>
          </a:p>
        </p:txBody>
      </p:sp>
      <p:sp>
        <p:nvSpPr>
          <p:cNvPr id="10" name="TekstSylinder 9">
            <a:extLst>
              <a:ext uri="{FF2B5EF4-FFF2-40B4-BE49-F238E27FC236}">
                <a16:creationId xmlns:a16="http://schemas.microsoft.com/office/drawing/2014/main" id="{4AE5948C-4510-D5C3-5857-D10CAD09984C}"/>
              </a:ext>
            </a:extLst>
          </p:cNvPr>
          <p:cNvSpPr txBox="1"/>
          <p:nvPr/>
        </p:nvSpPr>
        <p:spPr>
          <a:xfrm>
            <a:off x="365514" y="1777386"/>
            <a:ext cx="4949435" cy="369332"/>
          </a:xfrm>
          <a:prstGeom prst="rect">
            <a:avLst/>
          </a:prstGeom>
          <a:noFill/>
        </p:spPr>
        <p:txBody>
          <a:bodyPr wrap="square" rtlCol="0">
            <a:spAutoFit/>
          </a:bodyPr>
          <a:lstStyle/>
          <a:p>
            <a:r>
              <a:rPr lang="nb-NO"/>
              <a:t>Eksempel med føring på en </a:t>
            </a:r>
            <a:r>
              <a:rPr lang="nb-NO" err="1"/>
              <a:t>analyseverdi</a:t>
            </a:r>
            <a:r>
              <a:rPr lang="nb-NO"/>
              <a:t>:</a:t>
            </a:r>
          </a:p>
        </p:txBody>
      </p:sp>
      <p:graphicFrame>
        <p:nvGraphicFramePr>
          <p:cNvPr id="20" name="Tabell 9">
            <a:extLst>
              <a:ext uri="{FF2B5EF4-FFF2-40B4-BE49-F238E27FC236}">
                <a16:creationId xmlns:a16="http://schemas.microsoft.com/office/drawing/2014/main" id="{8331A1B9-7675-CE21-2608-7A2E0EE1E066}"/>
              </a:ext>
            </a:extLst>
          </p:cNvPr>
          <p:cNvGraphicFramePr>
            <a:graphicFrameLocks/>
          </p:cNvGraphicFramePr>
          <p:nvPr>
            <p:extLst>
              <p:ext uri="{D42A27DB-BD31-4B8C-83A1-F6EECF244321}">
                <p14:modId xmlns:p14="http://schemas.microsoft.com/office/powerpoint/2010/main" val="1857289027"/>
              </p:ext>
            </p:extLst>
          </p:nvPr>
        </p:nvGraphicFramePr>
        <p:xfrm>
          <a:off x="3521148" y="2435615"/>
          <a:ext cx="2587495" cy="1774290"/>
        </p:xfrm>
        <a:graphic>
          <a:graphicData uri="http://schemas.openxmlformats.org/drawingml/2006/table">
            <a:tbl>
              <a:tblPr firstRow="1" bandRow="1">
                <a:tableStyleId>{5C22544A-7EE6-4342-B048-85BDC9FD1C3A}</a:tableStyleId>
              </a:tblPr>
              <a:tblGrid>
                <a:gridCol w="893500">
                  <a:extLst>
                    <a:ext uri="{9D8B030D-6E8A-4147-A177-3AD203B41FA5}">
                      <a16:colId xmlns:a16="http://schemas.microsoft.com/office/drawing/2014/main" val="1307481122"/>
                    </a:ext>
                  </a:extLst>
                </a:gridCol>
                <a:gridCol w="1074960">
                  <a:extLst>
                    <a:ext uri="{9D8B030D-6E8A-4147-A177-3AD203B41FA5}">
                      <a16:colId xmlns:a16="http://schemas.microsoft.com/office/drawing/2014/main" val="1298115759"/>
                    </a:ext>
                  </a:extLst>
                </a:gridCol>
                <a:gridCol w="619035">
                  <a:extLst>
                    <a:ext uri="{9D8B030D-6E8A-4147-A177-3AD203B41FA5}">
                      <a16:colId xmlns:a16="http://schemas.microsoft.com/office/drawing/2014/main" val="3397604013"/>
                    </a:ext>
                  </a:extLst>
                </a:gridCol>
              </a:tblGrid>
              <a:tr h="354858">
                <a:tc>
                  <a:txBody>
                    <a:bodyPr/>
                    <a:lstStyle/>
                    <a:p>
                      <a:r>
                        <a:rPr lang="nb-NO" sz="1200"/>
                        <a:t>K-sted</a:t>
                      </a:r>
                    </a:p>
                  </a:txBody>
                  <a:tcPr/>
                </a:tc>
                <a:tc>
                  <a:txBody>
                    <a:bodyPr/>
                    <a:lstStyle/>
                    <a:p>
                      <a:r>
                        <a:rPr lang="nb-NO" sz="1200"/>
                        <a:t>Delprosjekt</a:t>
                      </a:r>
                    </a:p>
                  </a:txBody>
                  <a:tcPr/>
                </a:tc>
                <a:tc>
                  <a:txBody>
                    <a:bodyPr/>
                    <a:lstStyle/>
                    <a:p>
                      <a:r>
                        <a:rPr lang="nb-NO" sz="1200"/>
                        <a:t>Beløp</a:t>
                      </a:r>
                    </a:p>
                  </a:txBody>
                  <a:tcPr/>
                </a:tc>
                <a:extLst>
                  <a:ext uri="{0D108BD9-81ED-4DB2-BD59-A6C34878D82A}">
                    <a16:rowId xmlns:a16="http://schemas.microsoft.com/office/drawing/2014/main" val="141822368"/>
                  </a:ext>
                </a:extLst>
              </a:tr>
              <a:tr h="354858">
                <a:tc>
                  <a:txBody>
                    <a:bodyPr/>
                    <a:lstStyle/>
                    <a:p>
                      <a:r>
                        <a:rPr lang="nb-NO" sz="1200"/>
                        <a:t>66100010</a:t>
                      </a:r>
                    </a:p>
                  </a:txBody>
                  <a:tcPr/>
                </a:tc>
                <a:tc>
                  <a:txBody>
                    <a:bodyPr/>
                    <a:lstStyle/>
                    <a:p>
                      <a:r>
                        <a:rPr lang="nb-NO" sz="1200"/>
                        <a:t>900050101</a:t>
                      </a:r>
                    </a:p>
                  </a:txBody>
                  <a:tcPr/>
                </a:tc>
                <a:tc>
                  <a:txBody>
                    <a:bodyPr/>
                    <a:lstStyle/>
                    <a:p>
                      <a:r>
                        <a:rPr lang="nb-NO" sz="1200"/>
                        <a:t>50</a:t>
                      </a:r>
                    </a:p>
                  </a:txBody>
                  <a:tcPr/>
                </a:tc>
                <a:extLst>
                  <a:ext uri="{0D108BD9-81ED-4DB2-BD59-A6C34878D82A}">
                    <a16:rowId xmlns:a16="http://schemas.microsoft.com/office/drawing/2014/main" val="4042460134"/>
                  </a:ext>
                </a:extLst>
              </a:tr>
              <a:tr h="354858">
                <a:tc>
                  <a:txBody>
                    <a:bodyPr/>
                    <a:lstStyle/>
                    <a:p>
                      <a:r>
                        <a:rPr lang="nb-NO" sz="1200"/>
                        <a:t>66100010</a:t>
                      </a:r>
                    </a:p>
                  </a:txBody>
                  <a:tcPr/>
                </a:tc>
                <a:tc>
                  <a:txBody>
                    <a:bodyPr/>
                    <a:lstStyle/>
                    <a:p>
                      <a:r>
                        <a:rPr lang="nb-NO" sz="1200"/>
                        <a:t>900050101</a:t>
                      </a:r>
                    </a:p>
                  </a:txBody>
                  <a:tcPr/>
                </a:tc>
                <a:tc>
                  <a:txBody>
                    <a:bodyPr/>
                    <a:lstStyle/>
                    <a:p>
                      <a:r>
                        <a:rPr lang="nb-NO" sz="1200"/>
                        <a:t>10</a:t>
                      </a:r>
                    </a:p>
                  </a:txBody>
                  <a:tcPr/>
                </a:tc>
                <a:extLst>
                  <a:ext uri="{0D108BD9-81ED-4DB2-BD59-A6C34878D82A}">
                    <a16:rowId xmlns:a16="http://schemas.microsoft.com/office/drawing/2014/main" val="1029217572"/>
                  </a:ext>
                </a:extLst>
              </a:tr>
              <a:tr h="354858">
                <a:tc>
                  <a:txBody>
                    <a:bodyPr/>
                    <a:lstStyle/>
                    <a:p>
                      <a:r>
                        <a:rPr lang="nb-NO" sz="1200"/>
                        <a:t>66100010</a:t>
                      </a:r>
                    </a:p>
                  </a:txBody>
                  <a:tcPr/>
                </a:tc>
                <a:tc>
                  <a:txBody>
                    <a:bodyPr/>
                    <a:lstStyle/>
                    <a:p>
                      <a:r>
                        <a:rPr lang="nb-NO" sz="1200"/>
                        <a:t>900050101</a:t>
                      </a:r>
                    </a:p>
                  </a:txBody>
                  <a:tcPr/>
                </a:tc>
                <a:tc>
                  <a:txBody>
                    <a:bodyPr/>
                    <a:lstStyle/>
                    <a:p>
                      <a:r>
                        <a:rPr lang="nb-NO" sz="1200"/>
                        <a:t>90</a:t>
                      </a:r>
                    </a:p>
                  </a:txBody>
                  <a:tcPr/>
                </a:tc>
                <a:extLst>
                  <a:ext uri="{0D108BD9-81ED-4DB2-BD59-A6C34878D82A}">
                    <a16:rowId xmlns:a16="http://schemas.microsoft.com/office/drawing/2014/main" val="1376397136"/>
                  </a:ext>
                </a:extLst>
              </a:tr>
              <a:tr h="354858">
                <a:tc>
                  <a:txBody>
                    <a:bodyPr/>
                    <a:lstStyle/>
                    <a:p>
                      <a:r>
                        <a:rPr lang="nb-NO" sz="1200"/>
                        <a:t>63100010</a:t>
                      </a:r>
                    </a:p>
                  </a:txBody>
                  <a:tcPr/>
                </a:tc>
                <a:tc>
                  <a:txBody>
                    <a:bodyPr/>
                    <a:lstStyle/>
                    <a:p>
                      <a:r>
                        <a:rPr lang="nb-NO" sz="1200"/>
                        <a:t>900050101</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graphicFrame>
        <p:nvGraphicFramePr>
          <p:cNvPr id="25" name="Tabell 9">
            <a:extLst>
              <a:ext uri="{FF2B5EF4-FFF2-40B4-BE49-F238E27FC236}">
                <a16:creationId xmlns:a16="http://schemas.microsoft.com/office/drawing/2014/main" id="{8BC7A548-7B8A-E1F0-7E80-9BC7B1D2B319}"/>
              </a:ext>
            </a:extLst>
          </p:cNvPr>
          <p:cNvGraphicFramePr>
            <a:graphicFrameLocks/>
          </p:cNvGraphicFramePr>
          <p:nvPr>
            <p:extLst>
              <p:ext uri="{D42A27DB-BD31-4B8C-83A1-F6EECF244321}">
                <p14:modId xmlns:p14="http://schemas.microsoft.com/office/powerpoint/2010/main" val="1559536805"/>
              </p:ext>
            </p:extLst>
          </p:nvPr>
        </p:nvGraphicFramePr>
        <p:xfrm>
          <a:off x="6366511" y="2429849"/>
          <a:ext cx="2587495" cy="1112778"/>
        </p:xfrm>
        <a:graphic>
          <a:graphicData uri="http://schemas.openxmlformats.org/drawingml/2006/table">
            <a:tbl>
              <a:tblPr firstRow="1" bandRow="1">
                <a:tableStyleId>{5C22544A-7EE6-4342-B048-85BDC9FD1C3A}</a:tableStyleId>
              </a:tblPr>
              <a:tblGrid>
                <a:gridCol w="893500">
                  <a:extLst>
                    <a:ext uri="{9D8B030D-6E8A-4147-A177-3AD203B41FA5}">
                      <a16:colId xmlns:a16="http://schemas.microsoft.com/office/drawing/2014/main" val="1307481122"/>
                    </a:ext>
                  </a:extLst>
                </a:gridCol>
                <a:gridCol w="1074960">
                  <a:extLst>
                    <a:ext uri="{9D8B030D-6E8A-4147-A177-3AD203B41FA5}">
                      <a16:colId xmlns:a16="http://schemas.microsoft.com/office/drawing/2014/main" val="1298115759"/>
                    </a:ext>
                  </a:extLst>
                </a:gridCol>
                <a:gridCol w="619035">
                  <a:extLst>
                    <a:ext uri="{9D8B030D-6E8A-4147-A177-3AD203B41FA5}">
                      <a16:colId xmlns:a16="http://schemas.microsoft.com/office/drawing/2014/main" val="3397604013"/>
                    </a:ext>
                  </a:extLst>
                </a:gridCol>
              </a:tblGrid>
              <a:tr h="370926">
                <a:tc>
                  <a:txBody>
                    <a:bodyPr/>
                    <a:lstStyle/>
                    <a:p>
                      <a:r>
                        <a:rPr lang="nb-NO" sz="1200"/>
                        <a:t>K-sted</a:t>
                      </a:r>
                    </a:p>
                  </a:txBody>
                  <a:tcPr/>
                </a:tc>
                <a:tc>
                  <a:txBody>
                    <a:bodyPr/>
                    <a:lstStyle/>
                    <a:p>
                      <a:r>
                        <a:rPr lang="nb-NO" sz="1200"/>
                        <a:t>Delprosjekt</a:t>
                      </a:r>
                    </a:p>
                  </a:txBody>
                  <a:tcPr/>
                </a:tc>
                <a:tc>
                  <a:txBody>
                    <a:bodyPr/>
                    <a:lstStyle/>
                    <a:p>
                      <a:r>
                        <a:rPr lang="nb-NO" sz="1200"/>
                        <a:t>Beløp</a:t>
                      </a:r>
                    </a:p>
                  </a:txBody>
                  <a:tcPr/>
                </a:tc>
                <a:extLst>
                  <a:ext uri="{0D108BD9-81ED-4DB2-BD59-A6C34878D82A}">
                    <a16:rowId xmlns:a16="http://schemas.microsoft.com/office/drawing/2014/main" val="141822368"/>
                  </a:ext>
                </a:extLst>
              </a:tr>
              <a:tr h="370926">
                <a:tc>
                  <a:txBody>
                    <a:bodyPr/>
                    <a:lstStyle/>
                    <a:p>
                      <a:r>
                        <a:rPr lang="nb-NO" sz="1200"/>
                        <a:t>66100010</a:t>
                      </a:r>
                    </a:p>
                  </a:txBody>
                  <a:tcPr/>
                </a:tc>
                <a:tc>
                  <a:txBody>
                    <a:bodyPr/>
                    <a:lstStyle/>
                    <a:p>
                      <a:r>
                        <a:rPr lang="nb-NO" sz="1200"/>
                        <a:t>900050101</a:t>
                      </a:r>
                    </a:p>
                  </a:txBody>
                  <a:tcPr/>
                </a:tc>
                <a:tc>
                  <a:txBody>
                    <a:bodyPr/>
                    <a:lstStyle/>
                    <a:p>
                      <a:r>
                        <a:rPr lang="nb-NO" sz="1200"/>
                        <a:t>150</a:t>
                      </a:r>
                    </a:p>
                  </a:txBody>
                  <a:tcPr/>
                </a:tc>
                <a:extLst>
                  <a:ext uri="{0D108BD9-81ED-4DB2-BD59-A6C34878D82A}">
                    <a16:rowId xmlns:a16="http://schemas.microsoft.com/office/drawing/2014/main" val="4042460134"/>
                  </a:ext>
                </a:extLst>
              </a:tr>
              <a:tr h="370926">
                <a:tc>
                  <a:txBody>
                    <a:bodyPr/>
                    <a:lstStyle/>
                    <a:p>
                      <a:r>
                        <a:rPr lang="nb-NO" sz="1200"/>
                        <a:t>63100010</a:t>
                      </a:r>
                    </a:p>
                  </a:txBody>
                  <a:tcPr/>
                </a:tc>
                <a:tc>
                  <a:txBody>
                    <a:bodyPr/>
                    <a:lstStyle/>
                    <a:p>
                      <a:r>
                        <a:rPr lang="nb-NO" sz="1200"/>
                        <a:t>900050101</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sp>
        <p:nvSpPr>
          <p:cNvPr id="26" name="TekstSylinder 25">
            <a:extLst>
              <a:ext uri="{FF2B5EF4-FFF2-40B4-BE49-F238E27FC236}">
                <a16:creationId xmlns:a16="http://schemas.microsoft.com/office/drawing/2014/main" id="{196EF3BC-526E-D314-B5CC-52745B2A8336}"/>
              </a:ext>
            </a:extLst>
          </p:cNvPr>
          <p:cNvSpPr txBox="1"/>
          <p:nvPr/>
        </p:nvSpPr>
        <p:spPr>
          <a:xfrm>
            <a:off x="365515" y="2122072"/>
            <a:ext cx="2807269" cy="307777"/>
          </a:xfrm>
          <a:prstGeom prst="rect">
            <a:avLst/>
          </a:prstGeom>
          <a:noFill/>
        </p:spPr>
        <p:txBody>
          <a:bodyPr wrap="square" rtlCol="0">
            <a:spAutoFit/>
          </a:bodyPr>
          <a:lstStyle/>
          <a:p>
            <a:r>
              <a:rPr lang="nb-NO" sz="1400"/>
              <a:t>Budsjett i gammel </a:t>
            </a:r>
            <a:r>
              <a:rPr lang="nb-NO" sz="1400" err="1"/>
              <a:t>øk.modell</a:t>
            </a:r>
            <a:r>
              <a:rPr lang="nb-NO" sz="1400"/>
              <a:t>:</a:t>
            </a:r>
          </a:p>
        </p:txBody>
      </p:sp>
      <p:sp>
        <p:nvSpPr>
          <p:cNvPr id="27" name="TekstSylinder 26">
            <a:extLst>
              <a:ext uri="{FF2B5EF4-FFF2-40B4-BE49-F238E27FC236}">
                <a16:creationId xmlns:a16="http://schemas.microsoft.com/office/drawing/2014/main" id="{DA17FE2F-0DC3-7C41-9B19-38E8AD8255AC}"/>
              </a:ext>
            </a:extLst>
          </p:cNvPr>
          <p:cNvSpPr txBox="1"/>
          <p:nvPr/>
        </p:nvSpPr>
        <p:spPr>
          <a:xfrm>
            <a:off x="3469183" y="2122071"/>
            <a:ext cx="2676734" cy="307777"/>
          </a:xfrm>
          <a:prstGeom prst="rect">
            <a:avLst/>
          </a:prstGeom>
          <a:noFill/>
        </p:spPr>
        <p:txBody>
          <a:bodyPr wrap="square" rtlCol="0">
            <a:spAutoFit/>
          </a:bodyPr>
          <a:lstStyle/>
          <a:p>
            <a:r>
              <a:rPr lang="nb-NO" sz="1400"/>
              <a:t>Konvertert til ny </a:t>
            </a:r>
            <a:r>
              <a:rPr lang="nb-NO" sz="1400" err="1"/>
              <a:t>øk.modell</a:t>
            </a:r>
            <a:r>
              <a:rPr lang="nb-NO" sz="1400"/>
              <a:t>:</a:t>
            </a:r>
          </a:p>
        </p:txBody>
      </p:sp>
      <p:sp>
        <p:nvSpPr>
          <p:cNvPr id="28" name="TekstSylinder 27">
            <a:extLst>
              <a:ext uri="{FF2B5EF4-FFF2-40B4-BE49-F238E27FC236}">
                <a16:creationId xmlns:a16="http://schemas.microsoft.com/office/drawing/2014/main" id="{5A7FD937-9D05-1BE6-D3AB-F1D8D1F37446}"/>
              </a:ext>
            </a:extLst>
          </p:cNvPr>
          <p:cNvSpPr txBox="1"/>
          <p:nvPr/>
        </p:nvSpPr>
        <p:spPr>
          <a:xfrm>
            <a:off x="6286294" y="2113610"/>
            <a:ext cx="2676734" cy="307777"/>
          </a:xfrm>
          <a:prstGeom prst="rect">
            <a:avLst/>
          </a:prstGeom>
          <a:noFill/>
        </p:spPr>
        <p:txBody>
          <a:bodyPr wrap="square" rtlCol="0">
            <a:spAutoFit/>
          </a:bodyPr>
          <a:lstStyle/>
          <a:p>
            <a:r>
              <a:rPr lang="nb-NO" sz="1400"/>
              <a:t>Synlig i BEVISST Plan:</a:t>
            </a:r>
          </a:p>
        </p:txBody>
      </p:sp>
      <p:sp>
        <p:nvSpPr>
          <p:cNvPr id="29" name="Pil: høyre 28">
            <a:extLst>
              <a:ext uri="{FF2B5EF4-FFF2-40B4-BE49-F238E27FC236}">
                <a16:creationId xmlns:a16="http://schemas.microsoft.com/office/drawing/2014/main" id="{914FF0A6-5E34-E7E6-9276-6B3BEFD6DDF3}"/>
              </a:ext>
            </a:extLst>
          </p:cNvPr>
          <p:cNvSpPr/>
          <p:nvPr/>
        </p:nvSpPr>
        <p:spPr>
          <a:xfrm>
            <a:off x="3241848" y="3080536"/>
            <a:ext cx="257867" cy="239340"/>
          </a:xfrm>
          <a:prstGeom prst="rightArrow">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0" name="Pil: høyre 29">
            <a:extLst>
              <a:ext uri="{FF2B5EF4-FFF2-40B4-BE49-F238E27FC236}">
                <a16:creationId xmlns:a16="http://schemas.microsoft.com/office/drawing/2014/main" id="{A5F49F59-B902-A1B9-8ECD-1BA1AC4CC2C7}"/>
              </a:ext>
            </a:extLst>
          </p:cNvPr>
          <p:cNvSpPr/>
          <p:nvPr/>
        </p:nvSpPr>
        <p:spPr>
          <a:xfrm>
            <a:off x="6103646" y="3055988"/>
            <a:ext cx="257867" cy="239340"/>
          </a:xfrm>
          <a:prstGeom prst="rightArrow">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1" name="Ellipse 30">
            <a:extLst>
              <a:ext uri="{FF2B5EF4-FFF2-40B4-BE49-F238E27FC236}">
                <a16:creationId xmlns:a16="http://schemas.microsoft.com/office/drawing/2014/main" id="{403C32C3-5E1E-465F-E545-2837F89D24D6}"/>
              </a:ext>
            </a:extLst>
          </p:cNvPr>
          <p:cNvSpPr/>
          <p:nvPr/>
        </p:nvSpPr>
        <p:spPr>
          <a:xfrm>
            <a:off x="961963" y="2811282"/>
            <a:ext cx="798741" cy="103683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2" name="Ellipse 31">
            <a:extLst>
              <a:ext uri="{FF2B5EF4-FFF2-40B4-BE49-F238E27FC236}">
                <a16:creationId xmlns:a16="http://schemas.microsoft.com/office/drawing/2014/main" id="{49EF530D-8080-5120-E08A-D5C751F13AB6}"/>
              </a:ext>
            </a:extLst>
          </p:cNvPr>
          <p:cNvSpPr/>
          <p:nvPr/>
        </p:nvSpPr>
        <p:spPr>
          <a:xfrm>
            <a:off x="3483875" y="2713653"/>
            <a:ext cx="925780" cy="1134460"/>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3" name="Ellipse 32">
            <a:extLst>
              <a:ext uri="{FF2B5EF4-FFF2-40B4-BE49-F238E27FC236}">
                <a16:creationId xmlns:a16="http://schemas.microsoft.com/office/drawing/2014/main" id="{D53FC892-3BF7-4416-725D-55CE9984EC41}"/>
              </a:ext>
            </a:extLst>
          </p:cNvPr>
          <p:cNvSpPr/>
          <p:nvPr/>
        </p:nvSpPr>
        <p:spPr>
          <a:xfrm>
            <a:off x="960032" y="3824826"/>
            <a:ext cx="786047" cy="267485"/>
          </a:xfrm>
          <a:prstGeom prst="ellipse">
            <a:avLst/>
          </a:prstGeom>
          <a:noFill/>
          <a:ln w="19050" cap="flat" cmpd="sng" algn="ctr">
            <a:solidFill>
              <a:schemeClr val="accent4">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4" name="Ellipse 33">
            <a:extLst>
              <a:ext uri="{FF2B5EF4-FFF2-40B4-BE49-F238E27FC236}">
                <a16:creationId xmlns:a16="http://schemas.microsoft.com/office/drawing/2014/main" id="{F5EE7E65-1BC4-9C2D-0913-51E38FFDDE7A}"/>
              </a:ext>
            </a:extLst>
          </p:cNvPr>
          <p:cNvSpPr/>
          <p:nvPr/>
        </p:nvSpPr>
        <p:spPr>
          <a:xfrm>
            <a:off x="3469183" y="3866393"/>
            <a:ext cx="951334" cy="267485"/>
          </a:xfrm>
          <a:prstGeom prst="ellipse">
            <a:avLst/>
          </a:prstGeom>
          <a:noFill/>
          <a:ln w="19050" cap="flat" cmpd="sng" algn="ctr">
            <a:solidFill>
              <a:schemeClr val="accent4">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5" name="Ellipse 34">
            <a:extLst>
              <a:ext uri="{FF2B5EF4-FFF2-40B4-BE49-F238E27FC236}">
                <a16:creationId xmlns:a16="http://schemas.microsoft.com/office/drawing/2014/main" id="{9C295567-4FA2-C01F-073C-09D85F4DB10E}"/>
              </a:ext>
            </a:extLst>
          </p:cNvPr>
          <p:cNvSpPr/>
          <p:nvPr/>
        </p:nvSpPr>
        <p:spPr>
          <a:xfrm>
            <a:off x="1639767" y="2810516"/>
            <a:ext cx="940764" cy="1406374"/>
          </a:xfrm>
          <a:prstGeom prst="ellipse">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6" name="Ellipse 35">
            <a:extLst>
              <a:ext uri="{FF2B5EF4-FFF2-40B4-BE49-F238E27FC236}">
                <a16:creationId xmlns:a16="http://schemas.microsoft.com/office/drawing/2014/main" id="{76E200B5-6951-4E5F-533F-14A044657609}"/>
              </a:ext>
            </a:extLst>
          </p:cNvPr>
          <p:cNvSpPr/>
          <p:nvPr/>
        </p:nvSpPr>
        <p:spPr>
          <a:xfrm>
            <a:off x="4357689" y="2683972"/>
            <a:ext cx="1050130" cy="1525933"/>
          </a:xfrm>
          <a:prstGeom prst="ellipse">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9" name="TekstSylinder 38">
            <a:extLst>
              <a:ext uri="{FF2B5EF4-FFF2-40B4-BE49-F238E27FC236}">
                <a16:creationId xmlns:a16="http://schemas.microsoft.com/office/drawing/2014/main" id="{2E17DAC9-E1E4-B834-678D-6630A564E833}"/>
              </a:ext>
            </a:extLst>
          </p:cNvPr>
          <p:cNvSpPr txBox="1"/>
          <p:nvPr/>
        </p:nvSpPr>
        <p:spPr>
          <a:xfrm>
            <a:off x="6361513" y="3874755"/>
            <a:ext cx="2601515" cy="900246"/>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nb-NO" sz="1050"/>
              <a:t>Der det har blitt opprettet flere nye delprosjekt som skal erstatte bruk av analyse må disse beløpene </a:t>
            </a:r>
            <a:r>
              <a:rPr lang="nb-NO" sz="1050" err="1"/>
              <a:t>ombudsjetteres</a:t>
            </a:r>
            <a:r>
              <a:rPr lang="nb-NO" sz="1050"/>
              <a:t>/fordeles på de nye delprosjektene i Budsjettsammenstilling</a:t>
            </a:r>
          </a:p>
        </p:txBody>
      </p:sp>
    </p:spTree>
    <p:extLst>
      <p:ext uri="{BB962C8B-B14F-4D97-AF65-F5344CB8AC3E}">
        <p14:creationId xmlns:p14="http://schemas.microsoft.com/office/powerpoint/2010/main" val="27955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2746725-473A-C4FF-A196-A22CB646FA72}"/>
              </a:ext>
            </a:extLst>
          </p:cNvPr>
          <p:cNvGraphicFramePr>
            <a:graphicFrameLocks noChangeAspect="1"/>
          </p:cNvGraphicFramePr>
          <p:nvPr>
            <p:custDataLst>
              <p:tags r:id="rId1"/>
            </p:custDataLst>
            <p:extLst>
              <p:ext uri="{D42A27DB-BD31-4B8C-83A1-F6EECF244321}">
                <p14:modId xmlns:p14="http://schemas.microsoft.com/office/powerpoint/2010/main" val="659992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2746725-473A-C4FF-A196-A22CB646F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B87E49C2-4E4D-9FA8-B409-8111F21F6224}"/>
              </a:ext>
            </a:extLst>
          </p:cNvPr>
          <p:cNvSpPr>
            <a:spLocks noGrp="1"/>
          </p:cNvSpPr>
          <p:nvPr>
            <p:ph type="title"/>
          </p:nvPr>
        </p:nvSpPr>
        <p:spPr/>
        <p:txBody>
          <a:bodyPr vert="horz"/>
          <a:lstStyle/>
          <a:p>
            <a:r>
              <a:rPr lang="nb-NO" b="0"/>
              <a:t>Konvertering av budsjett</a:t>
            </a:r>
          </a:p>
        </p:txBody>
      </p:sp>
      <p:sp>
        <p:nvSpPr>
          <p:cNvPr id="3" name="Plassholder for innhold 2">
            <a:extLst>
              <a:ext uri="{FF2B5EF4-FFF2-40B4-BE49-F238E27FC236}">
                <a16:creationId xmlns:a16="http://schemas.microsoft.com/office/drawing/2014/main" id="{D6903D9C-D70C-3C5A-666E-B059454161A2}"/>
              </a:ext>
            </a:extLst>
          </p:cNvPr>
          <p:cNvSpPr>
            <a:spLocks noGrp="1"/>
          </p:cNvSpPr>
          <p:nvPr>
            <p:ph idx="1"/>
          </p:nvPr>
        </p:nvSpPr>
        <p:spPr>
          <a:xfrm>
            <a:off x="301385" y="1020810"/>
            <a:ext cx="8418747" cy="3702928"/>
          </a:xfrm>
        </p:spPr>
        <p:txBody>
          <a:bodyPr/>
          <a:lstStyle/>
          <a:p>
            <a:r>
              <a:rPr lang="nb-NO" sz="2000"/>
              <a:t>Budsjettet for den enkelte enhet (k-sted) blir konvertert i sin helhet med noen unntak: </a:t>
            </a:r>
          </a:p>
          <a:p>
            <a:pPr lvl="1"/>
            <a:r>
              <a:rPr lang="nb-NO" sz="1800"/>
              <a:t>Budsjett på prosjekt som tidligere lå i investeringsplanen, men som er konvertert til delprosjekt som ikke er knyttet til en investeringsaktivitet blir ikke konvertert (</a:t>
            </a:r>
            <a:r>
              <a:rPr lang="nb-NO" sz="1800" err="1"/>
              <a:t>ca</a:t>
            </a:r>
            <a:r>
              <a:rPr lang="nb-NO" sz="1800"/>
              <a:t> 200 mill. totalt)</a:t>
            </a:r>
          </a:p>
          <a:p>
            <a:pPr lvl="1"/>
            <a:r>
              <a:rPr lang="nb-NO" sz="1800"/>
              <a:t>Sentral </a:t>
            </a:r>
            <a:r>
              <a:rPr lang="nb-NO" sz="1800" err="1"/>
              <a:t>egenfinansieringsdelprosjekt</a:t>
            </a:r>
            <a:r>
              <a:rPr lang="nb-NO" sz="1800"/>
              <a:t>: Budsjett fra gammel Budsjettsammenstilling til den nye konverteres ikke (budsjett hentes fra prosjektmodulen i Unit 4)</a:t>
            </a:r>
          </a:p>
          <a:p>
            <a:pPr lvl="1"/>
            <a:r>
              <a:rPr lang="nb-NO" sz="1800"/>
              <a:t>Kontogrupperingene er endret noe, vil gi noen mindre differanser mellom kontogruppene når man sammenligner gammelt og nytt. Resultatet (differansen mellom inntekt og kostnad) blir uforandret. Oversiktsrapporter på endringene på konto blir tilgjengelige i BEVISST Innsikt</a:t>
            </a:r>
          </a:p>
        </p:txBody>
      </p:sp>
    </p:spTree>
    <p:extLst>
      <p:ext uri="{BB962C8B-B14F-4D97-AF65-F5344CB8AC3E}">
        <p14:creationId xmlns:p14="http://schemas.microsoft.com/office/powerpoint/2010/main" val="1827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D92B115-71B7-9BC6-ACDF-FEBB375D0DE3}"/>
              </a:ext>
            </a:extLst>
          </p:cNvPr>
          <p:cNvGraphicFramePr>
            <a:graphicFrameLocks noChangeAspect="1"/>
          </p:cNvGraphicFramePr>
          <p:nvPr>
            <p:custDataLst>
              <p:tags r:id="rId1"/>
            </p:custDataLst>
            <p:extLst>
              <p:ext uri="{D42A27DB-BD31-4B8C-83A1-F6EECF244321}">
                <p14:modId xmlns:p14="http://schemas.microsoft.com/office/powerpoint/2010/main" val="766593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D92B115-71B7-9BC6-ACDF-FEBB375D0D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F40E1F37-B904-8625-A101-0E6E32C87CFF}"/>
              </a:ext>
            </a:extLst>
          </p:cNvPr>
          <p:cNvSpPr>
            <a:spLocks noGrp="1"/>
          </p:cNvSpPr>
          <p:nvPr>
            <p:ph type="title"/>
          </p:nvPr>
        </p:nvSpPr>
        <p:spPr>
          <a:xfrm>
            <a:off x="301385" y="298339"/>
            <a:ext cx="8418747" cy="586957"/>
          </a:xfrm>
        </p:spPr>
        <p:txBody>
          <a:bodyPr vert="horz"/>
          <a:lstStyle/>
          <a:p>
            <a:r>
              <a:rPr lang="nb-NO" sz="3200" b="0"/>
              <a:t>Vesentlige endringer i Budsjettsammenstilling</a:t>
            </a:r>
          </a:p>
        </p:txBody>
      </p:sp>
      <p:sp>
        <p:nvSpPr>
          <p:cNvPr id="3" name="Plassholder for innhold 2">
            <a:extLst>
              <a:ext uri="{FF2B5EF4-FFF2-40B4-BE49-F238E27FC236}">
                <a16:creationId xmlns:a16="http://schemas.microsoft.com/office/drawing/2014/main" id="{5BDB724F-094B-04AB-C3E4-7598A3D39474}"/>
              </a:ext>
            </a:extLst>
          </p:cNvPr>
          <p:cNvSpPr>
            <a:spLocks noGrp="1"/>
          </p:cNvSpPr>
          <p:nvPr>
            <p:ph idx="1"/>
          </p:nvPr>
        </p:nvSpPr>
        <p:spPr>
          <a:xfrm>
            <a:off x="271716" y="1124061"/>
            <a:ext cx="8600568" cy="3542068"/>
          </a:xfrm>
          <a:solidFill>
            <a:schemeClr val="bg1"/>
          </a:solidFill>
        </p:spPr>
        <p:txBody>
          <a:bodyPr/>
          <a:lstStyle/>
          <a:p>
            <a:r>
              <a:rPr lang="nb-NO" sz="1600"/>
              <a:t>Overføring av lønnsbudsjettet fra Bemanningsplan fram til og med 01.02.2023</a:t>
            </a:r>
          </a:p>
          <a:p>
            <a:pPr lvl="1"/>
            <a:r>
              <a:rPr lang="nb-NO" sz="1200"/>
              <a:t>Bemanningsplan </a:t>
            </a:r>
            <a:r>
              <a:rPr lang="nb-NO" sz="1200" b="1"/>
              <a:t>oppdateres manuelt av enhetene</a:t>
            </a:r>
            <a:r>
              <a:rPr lang="nb-NO" sz="1200"/>
              <a:t>, lønnsbudsjettet konverteres på k-sted og delprosjekt til Budsjettsammenstilling tom. 01.02.2023 (Paga oppdateres ikke med endringer)</a:t>
            </a:r>
          </a:p>
          <a:p>
            <a:pPr lvl="1"/>
            <a:r>
              <a:rPr lang="nb-NO" sz="1200"/>
              <a:t>Lønnsbudsjettet justeres deretter direkte i Budsjettsammenstilling fra 02.02.2023</a:t>
            </a:r>
          </a:p>
          <a:p>
            <a:pPr lvl="2"/>
            <a:r>
              <a:rPr lang="nb-NO" sz="1000"/>
              <a:t>Justeringer overskriver overføringer fra Bemanningsplan</a:t>
            </a:r>
          </a:p>
          <a:p>
            <a:r>
              <a:rPr lang="nb-NO" sz="1600"/>
              <a:t>BOA og samspillmodulen inntil videre ikke videreført</a:t>
            </a:r>
          </a:p>
          <a:p>
            <a:pPr lvl="1"/>
            <a:r>
              <a:rPr lang="nb-NO" sz="1200"/>
              <a:t>Samspill BOA-BFV budsjetteres direkte i Budsjettsammenstilling</a:t>
            </a:r>
          </a:p>
          <a:p>
            <a:pPr lvl="1"/>
            <a:r>
              <a:rPr lang="nb-NO" sz="1200"/>
              <a:t>Nytt felles avregningsdelprosjekt 999994100 Avregningsprosjekt</a:t>
            </a:r>
          </a:p>
          <a:p>
            <a:pPr lvl="1"/>
            <a:r>
              <a:rPr lang="nb-NO" sz="1200"/>
              <a:t>BOA-estimat hentes fra Utviklingsbaner i Bevilgningsmodul</a:t>
            </a:r>
          </a:p>
          <a:p>
            <a:r>
              <a:rPr lang="nb-NO" sz="1600"/>
              <a:t>Færre arbeidsflater i 04. Budsjettering</a:t>
            </a:r>
          </a:p>
          <a:p>
            <a:pPr lvl="1"/>
            <a:r>
              <a:rPr lang="nb-NO" sz="1200"/>
              <a:t>Ordinær budsjettering: redusert fra tre til to arkfaner</a:t>
            </a:r>
          </a:p>
          <a:p>
            <a:pPr lvl="1"/>
            <a:r>
              <a:rPr lang="nb-NO" sz="1200"/>
              <a:t>Arbeidsflate for Oversikt samspill BOA-BFV, Prosjektuttrekk/-oversikt, Rammekommentar og Konsolidering flyttet til 07. Samlet budsjett</a:t>
            </a:r>
          </a:p>
          <a:p>
            <a:r>
              <a:rPr lang="nb-NO" sz="1600"/>
              <a:t>Oversikt over prosjekthierarki (prosjekt og hovedprosjekt) tilgjengelig i 07. Samlet budsjett</a:t>
            </a:r>
          </a:p>
          <a:p>
            <a:r>
              <a:rPr lang="nb-NO" sz="1600"/>
              <a:t>Sentral egenfinansieringsdelprosjekter – ny ordning</a:t>
            </a:r>
          </a:p>
          <a:p>
            <a:endParaRPr lang="nb-NO" sz="1800"/>
          </a:p>
        </p:txBody>
      </p:sp>
    </p:spTree>
    <p:extLst>
      <p:ext uri="{BB962C8B-B14F-4D97-AF65-F5344CB8AC3E}">
        <p14:creationId xmlns:p14="http://schemas.microsoft.com/office/powerpoint/2010/main" val="9487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BEEA536-417A-0A2E-7F67-5D87722B68B5}"/>
              </a:ext>
            </a:extLst>
          </p:cNvPr>
          <p:cNvGraphicFramePr>
            <a:graphicFrameLocks noChangeAspect="1"/>
          </p:cNvGraphicFramePr>
          <p:nvPr>
            <p:custDataLst>
              <p:tags r:id="rId1"/>
            </p:custDataLst>
            <p:extLst>
              <p:ext uri="{D42A27DB-BD31-4B8C-83A1-F6EECF244321}">
                <p14:modId xmlns:p14="http://schemas.microsoft.com/office/powerpoint/2010/main" val="458275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2BEEA536-417A-0A2E-7F67-5D87722B68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ssholder for innhold 2">
            <a:extLst>
              <a:ext uri="{FF2B5EF4-FFF2-40B4-BE49-F238E27FC236}">
                <a16:creationId xmlns:a16="http://schemas.microsoft.com/office/drawing/2014/main" id="{4B9ACBA1-079F-9B8A-F884-28DDEA4DAFFE}"/>
              </a:ext>
            </a:extLst>
          </p:cNvPr>
          <p:cNvSpPr>
            <a:spLocks noGrp="1"/>
          </p:cNvSpPr>
          <p:nvPr>
            <p:ph idx="1"/>
          </p:nvPr>
        </p:nvSpPr>
        <p:spPr>
          <a:xfrm>
            <a:off x="104684" y="393700"/>
            <a:ext cx="2752815" cy="4230340"/>
          </a:xfrm>
        </p:spPr>
        <p:txBody>
          <a:bodyPr/>
          <a:lstStyle/>
          <a:p>
            <a:pPr marL="0" indent="0">
              <a:spcBef>
                <a:spcPts val="600"/>
              </a:spcBef>
              <a:spcAft>
                <a:spcPts val="600"/>
              </a:spcAft>
              <a:buNone/>
            </a:pPr>
            <a:r>
              <a:rPr lang="nb-NO" sz="1800"/>
              <a:t>Første gangs innlogging i Budsjettsammenstilling:</a:t>
            </a:r>
          </a:p>
          <a:p>
            <a:pPr>
              <a:spcBef>
                <a:spcPts val="600"/>
              </a:spcBef>
              <a:buFont typeface="+mj-lt"/>
              <a:buAutoNum type="arabicPeriod"/>
            </a:pPr>
            <a:r>
              <a:rPr lang="nb-NO" sz="1400"/>
              <a:t>Gå til 01. Velkommen til budsjett og prognose – sammenstilling</a:t>
            </a:r>
          </a:p>
          <a:p>
            <a:pPr>
              <a:spcBef>
                <a:spcPts val="600"/>
              </a:spcBef>
              <a:buFont typeface="+mj-lt"/>
              <a:buAutoNum type="arabicPeriod"/>
            </a:pPr>
            <a:r>
              <a:rPr lang="nb-NO" sz="1400"/>
              <a:t>Trykk på Ny Bruker-knappen</a:t>
            </a:r>
          </a:p>
          <a:p>
            <a:pPr>
              <a:spcBef>
                <a:spcPts val="600"/>
              </a:spcBef>
              <a:buFont typeface="+mj-lt"/>
              <a:buAutoNum type="arabicPeriod"/>
            </a:pPr>
            <a:r>
              <a:rPr lang="nb-NO" sz="1400"/>
              <a:t>Følg med at meldingen Prosess «Registrering» ble utført merket med grønt</a:t>
            </a:r>
          </a:p>
          <a:p>
            <a:pPr>
              <a:spcBef>
                <a:spcPts val="600"/>
              </a:spcBef>
              <a:buFont typeface="+mj-lt"/>
              <a:buAutoNum type="arabicPeriod"/>
            </a:pPr>
            <a:r>
              <a:rPr lang="nb-NO" sz="1400" err="1"/>
              <a:t>Refresh</a:t>
            </a:r>
            <a:r>
              <a:rPr lang="nb-NO" sz="1400"/>
              <a:t> eller lukk nettleseren og start på nytt</a:t>
            </a:r>
          </a:p>
          <a:p>
            <a:pPr marL="0" indent="0">
              <a:spcBef>
                <a:spcPts val="600"/>
              </a:spcBef>
              <a:buNone/>
            </a:pPr>
            <a:endParaRPr lang="nb-NO" sz="1400"/>
          </a:p>
          <a:p>
            <a:pPr marL="457200" lvl="1" indent="0">
              <a:spcBef>
                <a:spcPts val="600"/>
              </a:spcBef>
              <a:buNone/>
            </a:pPr>
            <a:r>
              <a:rPr lang="nb-NO" sz="1000"/>
              <a:t>Hvis dette ikke fungerer: ta kontakt med brukerstøtte</a:t>
            </a:r>
          </a:p>
          <a:p>
            <a:pPr>
              <a:spcBef>
                <a:spcPts val="600"/>
              </a:spcBef>
              <a:buFont typeface="+mj-lt"/>
              <a:buAutoNum type="arabicPeriod"/>
            </a:pPr>
            <a:endParaRPr lang="nb-NO" sz="1400"/>
          </a:p>
        </p:txBody>
      </p:sp>
      <p:pic>
        <p:nvPicPr>
          <p:cNvPr id="12" name="Bilde 11">
            <a:extLst>
              <a:ext uri="{FF2B5EF4-FFF2-40B4-BE49-F238E27FC236}">
                <a16:creationId xmlns:a16="http://schemas.microsoft.com/office/drawing/2014/main" id="{7FFEDEF0-6F2F-6ACF-789E-CEF3E4F41A37}"/>
              </a:ext>
            </a:extLst>
          </p:cNvPr>
          <p:cNvPicPr>
            <a:picLocks noChangeAspect="1"/>
          </p:cNvPicPr>
          <p:nvPr/>
        </p:nvPicPr>
        <p:blipFill>
          <a:blip r:embed="rId5"/>
          <a:stretch>
            <a:fillRect/>
          </a:stretch>
        </p:blipFill>
        <p:spPr>
          <a:xfrm>
            <a:off x="3032035" y="206633"/>
            <a:ext cx="6077133" cy="4162167"/>
          </a:xfrm>
          <a:prstGeom prst="rect">
            <a:avLst/>
          </a:prstGeom>
        </p:spPr>
      </p:pic>
      <p:sp>
        <p:nvSpPr>
          <p:cNvPr id="14" name="Pil: høyre 13">
            <a:extLst>
              <a:ext uri="{FF2B5EF4-FFF2-40B4-BE49-F238E27FC236}">
                <a16:creationId xmlns:a16="http://schemas.microsoft.com/office/drawing/2014/main" id="{503C22B5-748B-B21E-C096-5B7C05A0F0F2}"/>
              </a:ext>
            </a:extLst>
          </p:cNvPr>
          <p:cNvSpPr/>
          <p:nvPr/>
        </p:nvSpPr>
        <p:spPr>
          <a:xfrm>
            <a:off x="6311900" y="1041511"/>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Pil: høyre 14">
            <a:extLst>
              <a:ext uri="{FF2B5EF4-FFF2-40B4-BE49-F238E27FC236}">
                <a16:creationId xmlns:a16="http://schemas.microsoft.com/office/drawing/2014/main" id="{D354E80C-0E51-AE58-8D58-41F407987FBD}"/>
              </a:ext>
            </a:extLst>
          </p:cNvPr>
          <p:cNvSpPr/>
          <p:nvPr/>
        </p:nvSpPr>
        <p:spPr>
          <a:xfrm>
            <a:off x="7296150" y="635000"/>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a:extLst>
              <a:ext uri="{FF2B5EF4-FFF2-40B4-BE49-F238E27FC236}">
                <a16:creationId xmlns:a16="http://schemas.microsoft.com/office/drawing/2014/main" id="{30F0D7DC-6F4E-3D95-06CD-1E54953BA6FC}"/>
              </a:ext>
            </a:extLst>
          </p:cNvPr>
          <p:cNvSpPr/>
          <p:nvPr/>
        </p:nvSpPr>
        <p:spPr>
          <a:xfrm>
            <a:off x="2940050" y="127000"/>
            <a:ext cx="133350" cy="42799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9" name="TekstSylinder 18">
            <a:extLst>
              <a:ext uri="{FF2B5EF4-FFF2-40B4-BE49-F238E27FC236}">
                <a16:creationId xmlns:a16="http://schemas.microsoft.com/office/drawing/2014/main" id="{A6F43E89-F76D-34D3-F5E6-D558224F5DD5}"/>
              </a:ext>
            </a:extLst>
          </p:cNvPr>
          <p:cNvSpPr txBox="1"/>
          <p:nvPr/>
        </p:nvSpPr>
        <p:spPr>
          <a:xfrm>
            <a:off x="6032502" y="998691"/>
            <a:ext cx="241300" cy="307777"/>
          </a:xfrm>
          <a:prstGeom prst="rect">
            <a:avLst/>
          </a:prstGeom>
          <a:noFill/>
        </p:spPr>
        <p:txBody>
          <a:bodyPr wrap="square" rtlCol="0">
            <a:spAutoFit/>
          </a:bodyPr>
          <a:lstStyle/>
          <a:p>
            <a:r>
              <a:rPr lang="nb-NO" sz="1400"/>
              <a:t>2</a:t>
            </a:r>
          </a:p>
        </p:txBody>
      </p:sp>
      <p:sp>
        <p:nvSpPr>
          <p:cNvPr id="20" name="TekstSylinder 19">
            <a:extLst>
              <a:ext uri="{FF2B5EF4-FFF2-40B4-BE49-F238E27FC236}">
                <a16:creationId xmlns:a16="http://schemas.microsoft.com/office/drawing/2014/main" id="{5D52E9D0-F11D-ECD2-4C27-98F27756C6DC}"/>
              </a:ext>
            </a:extLst>
          </p:cNvPr>
          <p:cNvSpPr txBox="1"/>
          <p:nvPr/>
        </p:nvSpPr>
        <p:spPr>
          <a:xfrm>
            <a:off x="7054849" y="592180"/>
            <a:ext cx="241300" cy="307777"/>
          </a:xfrm>
          <a:prstGeom prst="rect">
            <a:avLst/>
          </a:prstGeom>
          <a:noFill/>
        </p:spPr>
        <p:txBody>
          <a:bodyPr wrap="square" rtlCol="0">
            <a:spAutoFit/>
          </a:bodyPr>
          <a:lstStyle/>
          <a:p>
            <a:r>
              <a:rPr lang="nb-NO" sz="1400"/>
              <a:t>3</a:t>
            </a:r>
          </a:p>
        </p:txBody>
      </p:sp>
      <p:sp>
        <p:nvSpPr>
          <p:cNvPr id="2" name="Rektangel: avrundede hjørner 1">
            <a:extLst>
              <a:ext uri="{FF2B5EF4-FFF2-40B4-BE49-F238E27FC236}">
                <a16:creationId xmlns:a16="http://schemas.microsoft.com/office/drawing/2014/main" id="{8BC8D7CC-E563-1B47-B2EE-77CD7D85170A}"/>
              </a:ext>
            </a:extLst>
          </p:cNvPr>
          <p:cNvSpPr/>
          <p:nvPr/>
        </p:nvSpPr>
        <p:spPr>
          <a:xfrm>
            <a:off x="6676464" y="3519696"/>
            <a:ext cx="2127063" cy="127747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NB: Legg inn beløp i 1000 kroner</a:t>
            </a:r>
          </a:p>
          <a:p>
            <a:pPr algn="ctr"/>
            <a:r>
              <a:rPr lang="nb-NO" sz="1600"/>
              <a:t>- Gjelder hele BEVISST plan</a:t>
            </a:r>
          </a:p>
        </p:txBody>
      </p:sp>
      <p:sp>
        <p:nvSpPr>
          <p:cNvPr id="5" name="TekstSylinder 4">
            <a:extLst>
              <a:ext uri="{FF2B5EF4-FFF2-40B4-BE49-F238E27FC236}">
                <a16:creationId xmlns:a16="http://schemas.microsoft.com/office/drawing/2014/main" id="{5EACB6A5-BD39-550E-CB3D-3CF41B9C807C}"/>
              </a:ext>
            </a:extLst>
          </p:cNvPr>
          <p:cNvSpPr txBox="1"/>
          <p:nvPr/>
        </p:nvSpPr>
        <p:spPr>
          <a:xfrm>
            <a:off x="196669" y="1144678"/>
            <a:ext cx="2546011" cy="286232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b-NO" dirty="0"/>
              <a:t>Oppdatering:</a:t>
            </a:r>
          </a:p>
          <a:p>
            <a:endParaRPr lang="nb-NO" dirty="0"/>
          </a:p>
          <a:p>
            <a:r>
              <a:rPr lang="nb-NO" dirty="0"/>
              <a:t>Funksjonalitet er utviklet slik at det ikke er nødvendig å benytte Ny bruker-knappen lenger. Denne blir derfor fjernet</a:t>
            </a:r>
          </a:p>
          <a:p>
            <a:endParaRPr lang="nb-NO" dirty="0"/>
          </a:p>
          <a:p>
            <a:endParaRPr lang="nb-NO" dirty="0"/>
          </a:p>
        </p:txBody>
      </p:sp>
    </p:spTree>
    <p:extLst>
      <p:ext uri="{BB962C8B-B14F-4D97-AF65-F5344CB8AC3E}">
        <p14:creationId xmlns:p14="http://schemas.microsoft.com/office/powerpoint/2010/main" val="34512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p:bldP spid="2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94967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202510"/>
          </a:xfrm>
        </p:spPr>
        <p:txBody>
          <a:bodyPr vert="horz"/>
          <a:lstStyle/>
          <a:p>
            <a:r>
              <a:rPr lang="nb-NO" b="0"/>
              <a:t>Demo av Budsjettsammenstilling inkludert gjennomgang av endringer</a:t>
            </a:r>
          </a:p>
        </p:txBody>
      </p:sp>
    </p:spTree>
    <p:extLst>
      <p:ext uri="{BB962C8B-B14F-4D97-AF65-F5344CB8AC3E}">
        <p14:creationId xmlns:p14="http://schemas.microsoft.com/office/powerpoint/2010/main" val="249519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3237364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202510"/>
          </a:xfrm>
        </p:spPr>
        <p:txBody>
          <a:bodyPr vert="horz"/>
          <a:lstStyle/>
          <a:p>
            <a:r>
              <a:rPr lang="nb-NO" b="0"/>
              <a:t>Egen utforskning av Budsjettsammenstilling</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238094" y="1584595"/>
            <a:ext cx="4482037" cy="2815431"/>
          </a:xfrm>
        </p:spPr>
      </p:pic>
      <p:sp>
        <p:nvSpPr>
          <p:cNvPr id="8" name="Pil: høyre 7">
            <a:extLst>
              <a:ext uri="{FF2B5EF4-FFF2-40B4-BE49-F238E27FC236}">
                <a16:creationId xmlns:a16="http://schemas.microsoft.com/office/drawing/2014/main" id="{9AC72D6E-789E-2059-3D50-121F75164962}"/>
              </a:ext>
            </a:extLst>
          </p:cNvPr>
          <p:cNvSpPr/>
          <p:nvPr/>
        </p:nvSpPr>
        <p:spPr>
          <a:xfrm>
            <a:off x="3943724" y="3763772"/>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359995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2"/>
            </p:custDataLst>
          </p:nvPr>
        </p:nvSpPr>
        <p:spPr>
          <a:xfrm>
            <a:off x="1" y="1"/>
            <a:ext cx="119063" cy="11906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3" name="Group 2">
            <a:extLst>
              <a:ext uri="{FF2B5EF4-FFF2-40B4-BE49-F238E27FC236}">
                <a16:creationId xmlns:a16="http://schemas.microsoft.com/office/drawing/2014/main" id="{8DBD5E1B-33C2-438B-ADF1-B1B19A71D65F}"/>
              </a:ext>
            </a:extLst>
          </p:cNvPr>
          <p:cNvGrpSpPr/>
          <p:nvPr/>
        </p:nvGrpSpPr>
        <p:grpSpPr>
          <a:xfrm>
            <a:off x="363335" y="1441351"/>
            <a:ext cx="2685528" cy="1804498"/>
            <a:chOff x="317191" y="1620719"/>
            <a:chExt cx="3580704" cy="2405997"/>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0"/>
            </a:xfrm>
            <a:prstGeom prst="rect">
              <a:avLst/>
            </a:prstGeom>
          </p:spPr>
          <p:txBody>
            <a:bodyPr wrap="square" lIns="68580" tIns="34290" rIns="68580" bIns="3429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skal dele mye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6179702" y="1441351"/>
            <a:ext cx="2685528" cy="1596749"/>
            <a:chOff x="8406858" y="1620719"/>
            <a:chExt cx="3580704" cy="2128998"/>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5"/>
              <a:ext cx="3580704" cy="369332"/>
            </a:xfrm>
            <a:prstGeom prst="rect">
              <a:avLst/>
            </a:prstGeom>
          </p:spPr>
          <p:txBody>
            <a:bodyPr wrap="square" lIns="68580" tIns="34290" rIns="68580" bIns="3429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vil gjøre opptak  av møtet</a:t>
              </a:r>
            </a:p>
          </p:txBody>
        </p:sp>
      </p:grpSp>
      <p:grpSp>
        <p:nvGrpSpPr>
          <p:cNvPr id="6" name="Group 5">
            <a:extLst>
              <a:ext uri="{FF2B5EF4-FFF2-40B4-BE49-F238E27FC236}">
                <a16:creationId xmlns:a16="http://schemas.microsoft.com/office/drawing/2014/main" id="{F2BFAB41-6732-4893-AFB9-3D7DC5223560}"/>
              </a:ext>
            </a:extLst>
          </p:cNvPr>
          <p:cNvGrpSpPr/>
          <p:nvPr/>
        </p:nvGrpSpPr>
        <p:grpSpPr>
          <a:xfrm>
            <a:off x="3271519" y="1441351"/>
            <a:ext cx="2685528" cy="1827580"/>
            <a:chOff x="4362024" y="1620719"/>
            <a:chExt cx="3580704" cy="2436774"/>
          </a:xfrm>
        </p:grpSpPr>
        <p:pic>
          <p:nvPicPr>
            <p:cNvPr id="11" name="Graphic 10" descr="Radio microphone">
              <a:extLst>
                <a:ext uri="{FF2B5EF4-FFF2-40B4-BE49-F238E27FC236}">
                  <a16:creationId xmlns:a16="http://schemas.microsoft.com/office/drawing/2014/main" id="{72B72DDA-A44F-47A9-A947-702CD79ACD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6655" y="1620719"/>
              <a:ext cx="1791442" cy="1791441"/>
            </a:xfrm>
            <a:prstGeom prst="rect">
              <a:avLst/>
            </a:prstGeom>
          </p:spPr>
        </p:pic>
        <p:sp>
          <p:nvSpPr>
            <p:cNvPr id="13" name="Rectangle 12">
              <a:extLst>
                <a:ext uri="{FF2B5EF4-FFF2-40B4-BE49-F238E27FC236}">
                  <a16:creationId xmlns:a16="http://schemas.microsoft.com/office/drawing/2014/main" id="{7D2C2CD8-3CCB-46AC-8E7D-8FE36AD32298}"/>
                </a:ext>
              </a:extLst>
            </p:cNvPr>
            <p:cNvSpPr/>
            <p:nvPr/>
          </p:nvSpPr>
          <p:spPr>
            <a:xfrm>
              <a:off x="4362024" y="3380385"/>
              <a:ext cx="3580704" cy="6771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er mange deltagere – husk å dempe mikrofonen. </a:t>
              </a:r>
            </a:p>
          </p:txBody>
        </p:sp>
        <p:cxnSp>
          <p:nvCxnSpPr>
            <p:cNvPr id="19" name="Straight Connector 18">
              <a:extLst>
                <a:ext uri="{FF2B5EF4-FFF2-40B4-BE49-F238E27FC236}">
                  <a16:creationId xmlns:a16="http://schemas.microsoft.com/office/drawing/2014/main" id="{84749654-D5E7-4FB6-B9BF-F35DC6D47528}"/>
                </a:ext>
              </a:extLst>
            </p:cNvPr>
            <p:cNvCxnSpPr/>
            <p:nvPr/>
          </p:nvCxnSpPr>
          <p:spPr>
            <a:xfrm flipV="1">
              <a:off x="5533251" y="1881427"/>
              <a:ext cx="1238250" cy="1238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5C6BD5F5-1ABF-4FD6-B1DD-61505B400A76}"/>
              </a:ext>
            </a:extLst>
          </p:cNvPr>
          <p:cNvSpPr txBox="1"/>
          <p:nvPr/>
        </p:nvSpPr>
        <p:spPr>
          <a:xfrm>
            <a:off x="363335" y="969257"/>
            <a:ext cx="29036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Kort før vi begynner:</a:t>
            </a:r>
          </a:p>
        </p:txBody>
      </p:sp>
    </p:spTree>
    <p:extLst>
      <p:ext uri="{BB962C8B-B14F-4D97-AF65-F5344CB8AC3E}">
        <p14:creationId xmlns:p14="http://schemas.microsoft.com/office/powerpoint/2010/main" val="257298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FA7F8AF-0CAE-F8C3-9C3C-B752B257D5FC}"/>
              </a:ext>
            </a:extLst>
          </p:cNvPr>
          <p:cNvGraphicFramePr>
            <a:graphicFrameLocks noChangeAspect="1"/>
          </p:cNvGraphicFramePr>
          <p:nvPr>
            <p:custDataLst>
              <p:tags r:id="rId1"/>
            </p:custDataLst>
            <p:extLst>
              <p:ext uri="{D42A27DB-BD31-4B8C-83A1-F6EECF244321}">
                <p14:modId xmlns:p14="http://schemas.microsoft.com/office/powerpoint/2010/main" val="142924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FA7F8AF-0CAE-F8C3-9C3C-B752B257D5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EFED6AC-670F-57CA-6F3B-8FEE65FD13B8}"/>
              </a:ext>
            </a:extLst>
          </p:cNvPr>
          <p:cNvSpPr>
            <a:spLocks noGrp="1"/>
          </p:cNvSpPr>
          <p:nvPr>
            <p:ph type="title"/>
          </p:nvPr>
        </p:nvSpPr>
        <p:spPr>
          <a:xfrm>
            <a:off x="301385" y="298339"/>
            <a:ext cx="8418747" cy="586957"/>
          </a:xfrm>
        </p:spPr>
        <p:txBody>
          <a:bodyPr vert="horz"/>
          <a:lstStyle/>
          <a:p>
            <a:r>
              <a:rPr lang="nb-NO" sz="3200" b="0"/>
              <a:t>Sentral egenfinansieringsdelprosjekter</a:t>
            </a:r>
          </a:p>
        </p:txBody>
      </p:sp>
      <p:sp>
        <p:nvSpPr>
          <p:cNvPr id="3" name="Plassholder for innhold 2">
            <a:extLst>
              <a:ext uri="{FF2B5EF4-FFF2-40B4-BE49-F238E27FC236}">
                <a16:creationId xmlns:a16="http://schemas.microsoft.com/office/drawing/2014/main" id="{01D252A7-DC1E-36FC-2355-C368DDFD340A}"/>
              </a:ext>
            </a:extLst>
          </p:cNvPr>
          <p:cNvSpPr>
            <a:spLocks noGrp="1"/>
          </p:cNvSpPr>
          <p:nvPr>
            <p:ph idx="1"/>
          </p:nvPr>
        </p:nvSpPr>
        <p:spPr>
          <a:xfrm>
            <a:off x="301385" y="963201"/>
            <a:ext cx="8418747" cy="3776887"/>
          </a:xfrm>
        </p:spPr>
        <p:txBody>
          <a:bodyPr/>
          <a:lstStyle/>
          <a:p>
            <a:r>
              <a:rPr lang="nb-NO" sz="2000"/>
              <a:t>Gjelder RSO-delprosjekter som skal synliggjøres som egenfinansiering på BOA-prosjekt</a:t>
            </a:r>
          </a:p>
          <a:p>
            <a:pPr lvl="1"/>
            <a:r>
              <a:rPr lang="nb-NO" sz="1800"/>
              <a:t>All egenfinansiering fra RSO til BOA skal være klassifisert som sentralt </a:t>
            </a:r>
            <a:r>
              <a:rPr lang="nb-NO" sz="1800" err="1"/>
              <a:t>egenfinansieringsdelprosjekt</a:t>
            </a:r>
            <a:r>
              <a:rPr lang="nb-NO" sz="1800"/>
              <a:t> som er knyttet til et BOA-prosjekt</a:t>
            </a:r>
          </a:p>
          <a:p>
            <a:pPr lvl="1"/>
            <a:r>
              <a:rPr lang="nb-NO" sz="1800"/>
              <a:t>Budsjett hentes fra Unit 4, ferdigstilles i Budsjettsammenstilling i egen arkfane</a:t>
            </a:r>
          </a:p>
          <a:p>
            <a:r>
              <a:rPr lang="nb-NO" sz="2200"/>
              <a:t>RD-delprosjekt som skal bidra med egenfinansiering i BOA håndteres som tidligere</a:t>
            </a:r>
          </a:p>
          <a:p>
            <a:pPr lvl="2"/>
            <a:r>
              <a:rPr lang="nb-NO" sz="1600"/>
              <a:t>Egenfinansiering budsjetteres i Budsjettsammenstilling på kontoraden Egenfinansiering BOA fra RD </a:t>
            </a:r>
          </a:p>
        </p:txBody>
      </p:sp>
    </p:spTree>
    <p:extLst>
      <p:ext uri="{BB962C8B-B14F-4D97-AF65-F5344CB8AC3E}">
        <p14:creationId xmlns:p14="http://schemas.microsoft.com/office/powerpoint/2010/main" val="110102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207AF3-EAD7-65FB-8F35-7F06D2EBCA18}"/>
              </a:ext>
            </a:extLst>
          </p:cNvPr>
          <p:cNvGraphicFramePr>
            <a:graphicFrameLocks noChangeAspect="1"/>
          </p:cNvGraphicFramePr>
          <p:nvPr>
            <p:custDataLst>
              <p:tags r:id="rId1"/>
            </p:custDataLst>
            <p:extLst>
              <p:ext uri="{D42A27DB-BD31-4B8C-83A1-F6EECF244321}">
                <p14:modId xmlns:p14="http://schemas.microsoft.com/office/powerpoint/2010/main" val="332189812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9207AF3-EAD7-65FB-8F35-7F06D2EBCA1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AA05F6-7696-68E7-A419-3378DF6AE8B2}"/>
              </a:ext>
            </a:extLst>
          </p:cNvPr>
          <p:cNvSpPr>
            <a:spLocks noGrp="1"/>
          </p:cNvSpPr>
          <p:nvPr>
            <p:ph type="title"/>
          </p:nvPr>
        </p:nvSpPr>
        <p:spPr>
          <a:xfrm>
            <a:off x="188259" y="114322"/>
            <a:ext cx="8565777" cy="954107"/>
          </a:xfrm>
        </p:spPr>
        <p:txBody>
          <a:bodyPr vert="horz"/>
          <a:lstStyle/>
          <a:p>
            <a:r>
              <a:rPr lang="nb-NO" sz="2800" b="0"/>
              <a:t>Konsekvenser for budsjettering av delprosjektene for sentral egenfinansiering</a:t>
            </a:r>
          </a:p>
        </p:txBody>
      </p:sp>
      <p:sp>
        <p:nvSpPr>
          <p:cNvPr id="18" name="Content Placeholder 17">
            <a:extLst>
              <a:ext uri="{FF2B5EF4-FFF2-40B4-BE49-F238E27FC236}">
                <a16:creationId xmlns:a16="http://schemas.microsoft.com/office/drawing/2014/main" id="{AD13F36E-CA29-BA9C-7741-17E491D66751}"/>
              </a:ext>
            </a:extLst>
          </p:cNvPr>
          <p:cNvSpPr>
            <a:spLocks noGrp="1"/>
          </p:cNvSpPr>
          <p:nvPr>
            <p:ph sz="half" idx="2"/>
          </p:nvPr>
        </p:nvSpPr>
        <p:spPr>
          <a:xfrm>
            <a:off x="3399585" y="1279695"/>
            <a:ext cx="5603081" cy="1972629"/>
          </a:xfrm>
        </p:spPr>
        <p:txBody>
          <a:bodyPr>
            <a:normAutofit fontScale="32500" lnSpcReduction="20000"/>
          </a:bodyPr>
          <a:lstStyle/>
          <a:p>
            <a:pPr marL="200036" indent="-257175" defTabSz="685800">
              <a:spcBef>
                <a:spcPts val="0"/>
              </a:spcBef>
              <a:buFont typeface="Arial" panose="020B0604020202020204" pitchFamily="34" charset="0"/>
              <a:buChar char="•"/>
              <a:defRPr/>
            </a:pPr>
            <a:r>
              <a:rPr lang="nb-NO" sz="3675">
                <a:solidFill>
                  <a:prstClr val="black"/>
                </a:solidFill>
                <a:latin typeface="Calibri" panose="020F0502020204030204"/>
              </a:rPr>
              <a:t>Delprosjektene budsjetteres i utgangspunktet i prosjektmodulen i UNIT4, og det budsjettet som foreligger i UNIT4 når årsbudsjett lagres vil inngå som del av BFV-budsjettet.</a:t>
            </a:r>
          </a:p>
          <a:p>
            <a:pPr marL="542935" lvl="1" indent="-257175">
              <a:buFont typeface="Arial" panose="020B0604020202020204" pitchFamily="34" charset="0"/>
              <a:buChar char="•"/>
              <a:defRPr/>
            </a:pPr>
            <a:r>
              <a:rPr lang="nb-NO" sz="3225">
                <a:solidFill>
                  <a:prstClr val="black"/>
                </a:solidFill>
                <a:latin typeface="Calibri" panose="020F0502020204030204"/>
              </a:rPr>
              <a:t>Da unngår vi å registrere samme data to gang i to forskjellige systemer</a:t>
            </a:r>
          </a:p>
          <a:p>
            <a:pPr marL="542935" lvl="1" indent="-257175">
              <a:buFont typeface="Arial" panose="020B0604020202020204" pitchFamily="34" charset="0"/>
              <a:buChar char="•"/>
              <a:defRPr/>
            </a:pPr>
            <a:r>
              <a:rPr lang="nb-NO" sz="3225" u="sng">
                <a:solidFill>
                  <a:prstClr val="black"/>
                </a:solidFill>
                <a:latin typeface="Calibri" panose="020F0502020204030204"/>
              </a:rPr>
              <a:t>Godskriving av sentral egenfinansiering (9423) må likevel budsjetteres budsjettmodulen</a:t>
            </a:r>
          </a:p>
          <a:p>
            <a:pPr marL="542935" lvl="1" indent="-257175">
              <a:buFont typeface="Arial" panose="020B0604020202020204" pitchFamily="34" charset="0"/>
              <a:buChar char="•"/>
              <a:defRPr/>
            </a:pPr>
            <a:endParaRPr lang="nb-NO" sz="3225">
              <a:solidFill>
                <a:prstClr val="black"/>
              </a:solidFill>
              <a:latin typeface="Calibri" panose="020F0502020204030204"/>
            </a:endParaRPr>
          </a:p>
          <a:p>
            <a:pPr marL="157173" indent="-214313" defTabSz="685800">
              <a:spcBef>
                <a:spcPts val="0"/>
              </a:spcBef>
              <a:buFont typeface="Arial" panose="020B0604020202020204" pitchFamily="34" charset="0"/>
              <a:buChar char="•"/>
              <a:defRPr/>
            </a:pPr>
            <a:r>
              <a:rPr lang="nb-NO" sz="3675">
                <a:solidFill>
                  <a:prstClr val="black"/>
                </a:solidFill>
                <a:latin typeface="Calibri" panose="020F0502020204030204"/>
              </a:rPr>
              <a:t>Dette betyr at det vil være to budsjetter for delprosjekt kategorisert som sentral egenfinansiering</a:t>
            </a:r>
          </a:p>
          <a:p>
            <a:pPr marL="500072" lvl="1" indent="-214313">
              <a:buFont typeface="Arial" panose="020B0604020202020204" pitchFamily="34" charset="0"/>
              <a:buChar char="•"/>
              <a:defRPr/>
            </a:pPr>
            <a:r>
              <a:rPr lang="nb-NO" sz="3225">
                <a:solidFill>
                  <a:prstClr val="black"/>
                </a:solidFill>
                <a:latin typeface="Calibri" panose="020F0502020204030204"/>
              </a:rPr>
              <a:t>I Budsjettsammenstilling: årsbudsjett BFV for formål økonomistyring av BFV som ligger fast gjennom året</a:t>
            </a:r>
          </a:p>
          <a:p>
            <a:pPr marL="500072" lvl="1" indent="-214313">
              <a:buFont typeface="Arial" panose="020B0604020202020204" pitchFamily="34" charset="0"/>
              <a:buChar char="•"/>
              <a:defRPr/>
            </a:pPr>
            <a:r>
              <a:rPr lang="nb-NO" sz="3225">
                <a:solidFill>
                  <a:prstClr val="black"/>
                </a:solidFill>
                <a:latin typeface="Calibri" panose="020F0502020204030204"/>
              </a:rPr>
              <a:t>Prosjektbudsjett fra UNIT4 for formålet prosjektstyring BOA som justeres ved rebudsjettering gjennom året</a:t>
            </a:r>
          </a:p>
          <a:p>
            <a:pPr>
              <a:buFont typeface="Arial" panose="020B0604020202020204" pitchFamily="34" charset="0"/>
              <a:buChar char="•"/>
            </a:pPr>
            <a:endParaRPr lang="nb-NO"/>
          </a:p>
          <a:p>
            <a:pPr>
              <a:buFont typeface="Arial" panose="020B0604020202020204" pitchFamily="34" charset="0"/>
              <a:buChar char="•"/>
            </a:pPr>
            <a:endParaRPr lang="nb-NO"/>
          </a:p>
        </p:txBody>
      </p:sp>
      <p:graphicFrame>
        <p:nvGraphicFramePr>
          <p:cNvPr id="12" name="Table 7">
            <a:extLst>
              <a:ext uri="{FF2B5EF4-FFF2-40B4-BE49-F238E27FC236}">
                <a16:creationId xmlns:a16="http://schemas.microsoft.com/office/drawing/2014/main" id="{B77314FE-24FA-508C-3263-A3F152027B8E}"/>
              </a:ext>
            </a:extLst>
          </p:cNvPr>
          <p:cNvGraphicFramePr>
            <a:graphicFrameLocks noGrp="1"/>
          </p:cNvGraphicFramePr>
          <p:nvPr>
            <p:extLst>
              <p:ext uri="{D42A27DB-BD31-4B8C-83A1-F6EECF244321}">
                <p14:modId xmlns:p14="http://schemas.microsoft.com/office/powerpoint/2010/main" val="2520740777"/>
              </p:ext>
            </p:extLst>
          </p:nvPr>
        </p:nvGraphicFramePr>
        <p:xfrm>
          <a:off x="71437" y="3040380"/>
          <a:ext cx="3226595" cy="2103120"/>
        </p:xfrm>
        <a:graphic>
          <a:graphicData uri="http://schemas.openxmlformats.org/drawingml/2006/table">
            <a:tbl>
              <a:tblPr firstRow="1" bandRow="1">
                <a:tableStyleId>{5C22544A-7EE6-4342-B048-85BDC9FD1C3A}</a:tableStyleId>
              </a:tblPr>
              <a:tblGrid>
                <a:gridCol w="2426494">
                  <a:extLst>
                    <a:ext uri="{9D8B030D-6E8A-4147-A177-3AD203B41FA5}">
                      <a16:colId xmlns:a16="http://schemas.microsoft.com/office/drawing/2014/main" val="1910166257"/>
                    </a:ext>
                  </a:extLst>
                </a:gridCol>
                <a:gridCol w="800101">
                  <a:extLst>
                    <a:ext uri="{9D8B030D-6E8A-4147-A177-3AD203B41FA5}">
                      <a16:colId xmlns:a16="http://schemas.microsoft.com/office/drawing/2014/main" val="1565200583"/>
                    </a:ext>
                  </a:extLst>
                </a:gridCol>
              </a:tblGrid>
              <a:tr h="278130">
                <a:tc>
                  <a:txBody>
                    <a:bodyPr/>
                    <a:lstStyle/>
                    <a:p>
                      <a:r>
                        <a:rPr lang="nb-NO" sz="1200"/>
                        <a:t>Konto</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146525707"/>
                  </a:ext>
                </a:extLst>
              </a:tr>
              <a:tr h="278130">
                <a:tc>
                  <a:txBody>
                    <a:bodyPr/>
                    <a:lstStyle/>
                    <a:p>
                      <a:r>
                        <a:rPr lang="nb-NO" sz="1200"/>
                        <a:t>Lønn</a:t>
                      </a:r>
                    </a:p>
                  </a:txBody>
                  <a:tcPr marL="68580" marR="68580" marT="34290" marB="34290"/>
                </a:tc>
                <a:tc>
                  <a:txBody>
                    <a:bodyPr/>
                    <a:lstStyle/>
                    <a:p>
                      <a:pPr algn="r"/>
                      <a:r>
                        <a:rPr lang="nb-NO" sz="1200"/>
                        <a:t>300</a:t>
                      </a:r>
                    </a:p>
                  </a:txBody>
                  <a:tcPr marL="68580" marR="68580" marT="34290" marB="34290"/>
                </a:tc>
                <a:extLst>
                  <a:ext uri="{0D108BD9-81ED-4DB2-BD59-A6C34878D82A}">
                    <a16:rowId xmlns:a16="http://schemas.microsoft.com/office/drawing/2014/main" val="3966136020"/>
                  </a:ext>
                </a:extLst>
              </a:tr>
              <a:tr h="278130">
                <a:tc>
                  <a:txBody>
                    <a:bodyPr/>
                    <a:lstStyle/>
                    <a:p>
                      <a:r>
                        <a:rPr lang="nb-NO" sz="1200"/>
                        <a:t>Indirekte kostnader</a:t>
                      </a:r>
                    </a:p>
                  </a:txBody>
                  <a:tcPr marL="68580" marR="68580" marT="34290" marB="34290"/>
                </a:tc>
                <a:tc>
                  <a:txBody>
                    <a:bodyPr/>
                    <a:lstStyle/>
                    <a:p>
                      <a:pPr algn="r"/>
                      <a:r>
                        <a:rPr lang="nb-NO" sz="1200"/>
                        <a:t>100</a:t>
                      </a:r>
                    </a:p>
                  </a:txBody>
                  <a:tcPr marL="68580" marR="68580" marT="34290" marB="34290"/>
                </a:tc>
                <a:extLst>
                  <a:ext uri="{0D108BD9-81ED-4DB2-BD59-A6C34878D82A}">
                    <a16:rowId xmlns:a16="http://schemas.microsoft.com/office/drawing/2014/main" val="1160990118"/>
                  </a:ext>
                </a:extLst>
              </a:tr>
              <a:tr h="278130">
                <a:tc>
                  <a:txBody>
                    <a:bodyPr/>
                    <a:lstStyle/>
                    <a:p>
                      <a:r>
                        <a:rPr lang="nb-NO" sz="1200"/>
                        <a:t>Drift</a:t>
                      </a:r>
                    </a:p>
                  </a:txBody>
                  <a:tcPr marL="68580" marR="68580" marT="34290" marB="34290"/>
                </a:tc>
                <a:tc>
                  <a:txBody>
                    <a:bodyPr/>
                    <a:lstStyle/>
                    <a:p>
                      <a:pPr algn="r"/>
                      <a:r>
                        <a:rPr lang="nb-NO" sz="1200"/>
                        <a:t>20</a:t>
                      </a:r>
                    </a:p>
                  </a:txBody>
                  <a:tcPr marL="68580" marR="68580" marT="34290" marB="34290"/>
                </a:tc>
                <a:extLst>
                  <a:ext uri="{0D108BD9-81ED-4DB2-BD59-A6C34878D82A}">
                    <a16:rowId xmlns:a16="http://schemas.microsoft.com/office/drawing/2014/main" val="3648188760"/>
                  </a:ext>
                </a:extLst>
              </a:tr>
              <a:tr h="278130">
                <a:tc>
                  <a:txBody>
                    <a:bodyPr/>
                    <a:lstStyle/>
                    <a:p>
                      <a:r>
                        <a:rPr lang="nb-NO" sz="1200"/>
                        <a:t>Lokal egenfinansiering</a:t>
                      </a:r>
                    </a:p>
                  </a:txBody>
                  <a:tcPr marL="68580" marR="68580" marT="34290" marB="34290"/>
                </a:tc>
                <a:tc>
                  <a:txBody>
                    <a:bodyPr/>
                    <a:lstStyle/>
                    <a:p>
                      <a:pPr algn="r"/>
                      <a:r>
                        <a:rPr lang="nb-NO" sz="1200"/>
                        <a:t>-101</a:t>
                      </a:r>
                    </a:p>
                  </a:txBody>
                  <a:tcPr marL="68580" marR="68580" marT="34290" marB="34290"/>
                </a:tc>
                <a:extLst>
                  <a:ext uri="{0D108BD9-81ED-4DB2-BD59-A6C34878D82A}">
                    <a16:rowId xmlns:a16="http://schemas.microsoft.com/office/drawing/2014/main" val="3602494218"/>
                  </a:ext>
                </a:extLst>
              </a:tr>
              <a:tr h="434340">
                <a:tc>
                  <a:txBody>
                    <a:bodyPr/>
                    <a:lstStyle/>
                    <a:p>
                      <a:r>
                        <a:rPr lang="nb-NO" sz="1200"/>
                        <a:t>Sentral egenfinansiering godskrevet 9423</a:t>
                      </a:r>
                    </a:p>
                  </a:txBody>
                  <a:tcPr marL="68580" marR="68580" marT="34290" marB="34290">
                    <a:solidFill>
                      <a:schemeClr val="accent2">
                        <a:lumMod val="40000"/>
                        <a:lumOff val="60000"/>
                      </a:schemeClr>
                    </a:solidFill>
                  </a:tcPr>
                </a:tc>
                <a:tc>
                  <a:txBody>
                    <a:bodyPr/>
                    <a:lstStyle/>
                    <a:p>
                      <a:pPr algn="r"/>
                      <a:r>
                        <a:rPr lang="nb-NO" sz="1200"/>
                        <a:t>-950</a:t>
                      </a:r>
                    </a:p>
                  </a:txBody>
                  <a:tcPr marL="68580" marR="68580" marT="34290" marB="34290">
                    <a:solidFill>
                      <a:schemeClr val="accent2">
                        <a:lumMod val="40000"/>
                        <a:lumOff val="60000"/>
                      </a:schemeClr>
                    </a:solidFill>
                  </a:tcPr>
                </a:tc>
                <a:extLst>
                  <a:ext uri="{0D108BD9-81ED-4DB2-BD59-A6C34878D82A}">
                    <a16:rowId xmlns:a16="http://schemas.microsoft.com/office/drawing/2014/main" val="3198782084"/>
                  </a:ext>
                </a:extLst>
              </a:tr>
              <a:tr h="278130">
                <a:tc>
                  <a:txBody>
                    <a:bodyPr/>
                    <a:lstStyle/>
                    <a:p>
                      <a:r>
                        <a:rPr lang="nb-NO" sz="1200" b="1"/>
                        <a:t>Resultat</a:t>
                      </a:r>
                    </a:p>
                  </a:txBody>
                  <a:tcPr marL="68580" marR="68580" marT="34290" marB="34290"/>
                </a:tc>
                <a:tc>
                  <a:txBody>
                    <a:bodyPr/>
                    <a:lstStyle/>
                    <a:p>
                      <a:pPr algn="r"/>
                      <a:r>
                        <a:rPr lang="nb-NO" sz="1200" b="1"/>
                        <a:t>-631</a:t>
                      </a:r>
                    </a:p>
                  </a:txBody>
                  <a:tcPr marL="68580" marR="68580" marT="34290" marB="34290"/>
                </a:tc>
                <a:extLst>
                  <a:ext uri="{0D108BD9-81ED-4DB2-BD59-A6C34878D82A}">
                    <a16:rowId xmlns:a16="http://schemas.microsoft.com/office/drawing/2014/main" val="293276593"/>
                  </a:ext>
                </a:extLst>
              </a:tr>
            </a:tbl>
          </a:graphicData>
        </a:graphic>
      </p:graphicFrame>
      <p:sp>
        <p:nvSpPr>
          <p:cNvPr id="13" name="Right Brace 12">
            <a:extLst>
              <a:ext uri="{FF2B5EF4-FFF2-40B4-BE49-F238E27FC236}">
                <a16:creationId xmlns:a16="http://schemas.microsoft.com/office/drawing/2014/main" id="{A984A11B-7473-259B-06D8-6F5D301BBD1D}"/>
              </a:ext>
            </a:extLst>
          </p:cNvPr>
          <p:cNvSpPr/>
          <p:nvPr/>
        </p:nvSpPr>
        <p:spPr>
          <a:xfrm>
            <a:off x="3298032" y="3293587"/>
            <a:ext cx="492918" cy="11215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nb-NO" sz="1350">
              <a:solidFill>
                <a:srgbClr val="000000"/>
              </a:solidFill>
              <a:latin typeface="Arial" panose="020B0604020202020204"/>
            </a:endParaRPr>
          </a:p>
        </p:txBody>
      </p:sp>
      <p:sp>
        <p:nvSpPr>
          <p:cNvPr id="14" name="TextBox 13">
            <a:extLst>
              <a:ext uri="{FF2B5EF4-FFF2-40B4-BE49-F238E27FC236}">
                <a16:creationId xmlns:a16="http://schemas.microsoft.com/office/drawing/2014/main" id="{DDDF62FD-3FD0-FAB3-D4D5-D475DC73D599}"/>
              </a:ext>
            </a:extLst>
          </p:cNvPr>
          <p:cNvSpPr txBox="1"/>
          <p:nvPr/>
        </p:nvSpPr>
        <p:spPr>
          <a:xfrm>
            <a:off x="3869531" y="3646622"/>
            <a:ext cx="2282497" cy="415498"/>
          </a:xfrm>
          <a:prstGeom prst="rect">
            <a:avLst/>
          </a:prstGeom>
          <a:noFill/>
        </p:spPr>
        <p:txBody>
          <a:bodyPr wrap="square" rtlCol="0">
            <a:spAutoFit/>
          </a:bodyPr>
          <a:lstStyle/>
          <a:p>
            <a:pPr defTabSz="685800"/>
            <a:r>
              <a:rPr lang="nb-NO" sz="1050">
                <a:solidFill>
                  <a:srgbClr val="000000"/>
                </a:solidFill>
                <a:latin typeface="Arial" panose="020B0604020202020204"/>
              </a:rPr>
              <a:t>Budsjetteres i UNIT4 – hentes inn i  budsjettsammenstilling</a:t>
            </a:r>
          </a:p>
        </p:txBody>
      </p:sp>
      <p:cxnSp>
        <p:nvCxnSpPr>
          <p:cNvPr id="15" name="Straight Arrow Connector 14">
            <a:extLst>
              <a:ext uri="{FF2B5EF4-FFF2-40B4-BE49-F238E27FC236}">
                <a16:creationId xmlns:a16="http://schemas.microsoft.com/office/drawing/2014/main" id="{12649663-8F39-9B14-B625-59314B97C341}"/>
              </a:ext>
            </a:extLst>
          </p:cNvPr>
          <p:cNvCxnSpPr/>
          <p:nvPr/>
        </p:nvCxnSpPr>
        <p:spPr>
          <a:xfrm>
            <a:off x="3298033" y="4550887"/>
            <a:ext cx="571499" cy="0"/>
          </a:xfrm>
          <a:prstGeom prst="straightConnector1">
            <a:avLst/>
          </a:prstGeom>
          <a:ln>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14A41AA-C718-1D49-B6E5-4451BB9F4D64}"/>
              </a:ext>
            </a:extLst>
          </p:cNvPr>
          <p:cNvSpPr txBox="1"/>
          <p:nvPr/>
        </p:nvSpPr>
        <p:spPr>
          <a:xfrm>
            <a:off x="3869532" y="4415156"/>
            <a:ext cx="3627203" cy="415498"/>
          </a:xfrm>
          <a:prstGeom prst="rect">
            <a:avLst/>
          </a:prstGeom>
          <a:noFill/>
          <a:ln>
            <a:solidFill>
              <a:srgbClr val="00B0F0"/>
            </a:solidFill>
          </a:ln>
        </p:spPr>
        <p:txBody>
          <a:bodyPr wrap="square" rtlCol="0">
            <a:spAutoFit/>
          </a:bodyPr>
          <a:lstStyle/>
          <a:p>
            <a:pPr defTabSz="685800"/>
            <a:r>
              <a:rPr lang="nb-NO" sz="1050">
                <a:solidFill>
                  <a:srgbClr val="000000"/>
                </a:solidFill>
                <a:latin typeface="Arial" panose="020B0604020202020204"/>
              </a:rPr>
              <a:t>Budsjetteres i budsjettsammenstilling </a:t>
            </a:r>
          </a:p>
          <a:p>
            <a:pPr defTabSz="685800"/>
            <a:r>
              <a:rPr lang="nb-NO" sz="1050">
                <a:solidFill>
                  <a:srgbClr val="000000"/>
                </a:solidFill>
                <a:latin typeface="Arial" panose="020B0604020202020204"/>
              </a:rPr>
              <a:t>(NB: budsjetteres som inntekt med negativt fortegn)</a:t>
            </a:r>
          </a:p>
        </p:txBody>
      </p:sp>
      <p:sp>
        <p:nvSpPr>
          <p:cNvPr id="17" name="TextBox 16">
            <a:extLst>
              <a:ext uri="{FF2B5EF4-FFF2-40B4-BE49-F238E27FC236}">
                <a16:creationId xmlns:a16="http://schemas.microsoft.com/office/drawing/2014/main" id="{4810FCEF-F3A6-FF2E-FA70-22E04763C541}"/>
              </a:ext>
            </a:extLst>
          </p:cNvPr>
          <p:cNvSpPr txBox="1"/>
          <p:nvPr/>
        </p:nvSpPr>
        <p:spPr>
          <a:xfrm>
            <a:off x="1" y="2821089"/>
            <a:ext cx="2796987" cy="461665"/>
          </a:xfrm>
          <a:prstGeom prst="rect">
            <a:avLst/>
          </a:prstGeom>
          <a:noFill/>
        </p:spPr>
        <p:txBody>
          <a:bodyPr wrap="square" rtlCol="0">
            <a:spAutoFit/>
          </a:bodyPr>
          <a:lstStyle/>
          <a:p>
            <a:pPr defTabSz="685800"/>
            <a:r>
              <a:rPr lang="nb-NO" sz="1050">
                <a:solidFill>
                  <a:srgbClr val="000000"/>
                </a:solidFill>
                <a:latin typeface="Arial" panose="020B0604020202020204"/>
              </a:rPr>
              <a:t>100300102 – Sentralt egenfin. </a:t>
            </a:r>
            <a:r>
              <a:rPr lang="nb-NO" sz="1050" err="1">
                <a:solidFill>
                  <a:srgbClr val="000000"/>
                </a:solidFill>
                <a:latin typeface="Arial" panose="020B0604020202020204"/>
              </a:rPr>
              <a:t>Rekr.still</a:t>
            </a:r>
            <a:endParaRPr lang="nb-NO" sz="1050">
              <a:solidFill>
                <a:srgbClr val="000000"/>
              </a:solidFill>
              <a:latin typeface="Arial" panose="020B0604020202020204"/>
            </a:endParaRPr>
          </a:p>
          <a:p>
            <a:pPr defTabSz="685800"/>
            <a:endParaRPr lang="nb-NO" sz="1350">
              <a:solidFill>
                <a:srgbClr val="000000"/>
              </a:solidFill>
              <a:latin typeface="Arial" panose="020B0604020202020204"/>
            </a:endParaRPr>
          </a:p>
        </p:txBody>
      </p:sp>
      <p:cxnSp>
        <p:nvCxnSpPr>
          <p:cNvPr id="20" name="Straight Arrow Connector 19">
            <a:extLst>
              <a:ext uri="{FF2B5EF4-FFF2-40B4-BE49-F238E27FC236}">
                <a16:creationId xmlns:a16="http://schemas.microsoft.com/office/drawing/2014/main" id="{DA029067-23F5-7045-0FD6-0B9DC1C8157B}"/>
              </a:ext>
            </a:extLst>
          </p:cNvPr>
          <p:cNvCxnSpPr/>
          <p:nvPr/>
        </p:nvCxnSpPr>
        <p:spPr>
          <a:xfrm flipH="1">
            <a:off x="2111188" y="1569572"/>
            <a:ext cx="1371600" cy="1428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B8A33E5-C22C-2D07-1E97-9AC3F2390307}"/>
              </a:ext>
            </a:extLst>
          </p:cNvPr>
          <p:cNvSpPr txBox="1"/>
          <p:nvPr/>
        </p:nvSpPr>
        <p:spPr>
          <a:xfrm>
            <a:off x="483019" y="1603870"/>
            <a:ext cx="1830950" cy="461665"/>
          </a:xfrm>
          <a:prstGeom prst="rect">
            <a:avLst/>
          </a:prstGeom>
          <a:noFill/>
        </p:spPr>
        <p:txBody>
          <a:bodyPr wrap="none" rtlCol="0">
            <a:spAutoFit/>
          </a:bodyPr>
          <a:lstStyle/>
          <a:p>
            <a:pPr defTabSz="685800"/>
            <a:r>
              <a:rPr lang="nb-NO" sz="1200">
                <a:solidFill>
                  <a:srgbClr val="000000"/>
                </a:solidFill>
                <a:latin typeface="Arial" panose="020B0604020202020204"/>
              </a:rPr>
              <a:t>Krever tett samarbeid</a:t>
            </a:r>
            <a:br>
              <a:rPr lang="nb-NO" sz="1200">
                <a:solidFill>
                  <a:srgbClr val="000000"/>
                </a:solidFill>
                <a:latin typeface="Arial" panose="020B0604020202020204"/>
              </a:rPr>
            </a:br>
            <a:r>
              <a:rPr lang="nb-NO" sz="1200">
                <a:solidFill>
                  <a:srgbClr val="000000"/>
                </a:solidFill>
                <a:latin typeface="Arial" panose="020B0604020202020204"/>
              </a:rPr>
              <a:t>mellom controller og PØ</a:t>
            </a:r>
          </a:p>
        </p:txBody>
      </p:sp>
      <p:sp>
        <p:nvSpPr>
          <p:cNvPr id="22" name="TextBox 21">
            <a:extLst>
              <a:ext uri="{FF2B5EF4-FFF2-40B4-BE49-F238E27FC236}">
                <a16:creationId xmlns:a16="http://schemas.microsoft.com/office/drawing/2014/main" id="{E05864F9-1C2F-34CD-D3C9-EEDC84ABF4BD}"/>
              </a:ext>
            </a:extLst>
          </p:cNvPr>
          <p:cNvSpPr txBox="1"/>
          <p:nvPr/>
        </p:nvSpPr>
        <p:spPr>
          <a:xfrm>
            <a:off x="16131" y="2477865"/>
            <a:ext cx="992579" cy="300082"/>
          </a:xfrm>
          <a:prstGeom prst="rect">
            <a:avLst/>
          </a:prstGeom>
          <a:noFill/>
        </p:spPr>
        <p:txBody>
          <a:bodyPr wrap="none" rtlCol="0">
            <a:spAutoFit/>
          </a:bodyPr>
          <a:lstStyle/>
          <a:p>
            <a:pPr defTabSz="685800"/>
            <a:r>
              <a:rPr lang="nb-NO" sz="1350">
                <a:solidFill>
                  <a:srgbClr val="000000"/>
                </a:solidFill>
                <a:latin typeface="Arial" panose="020B0604020202020204"/>
              </a:rPr>
              <a:t>Eksempel:</a:t>
            </a:r>
          </a:p>
        </p:txBody>
      </p:sp>
    </p:spTree>
    <p:extLst>
      <p:ext uri="{BB962C8B-B14F-4D97-AF65-F5344CB8AC3E}">
        <p14:creationId xmlns:p14="http://schemas.microsoft.com/office/powerpoint/2010/main" val="109041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82B2F0-DD02-FB72-0544-A0AE6F3BCDD0}"/>
              </a:ext>
            </a:extLst>
          </p:cNvPr>
          <p:cNvGraphicFramePr>
            <a:graphicFrameLocks noChangeAspect="1"/>
          </p:cNvGraphicFramePr>
          <p:nvPr>
            <p:custDataLst>
              <p:tags r:id="rId1"/>
            </p:custDataLst>
            <p:extLst>
              <p:ext uri="{D42A27DB-BD31-4B8C-83A1-F6EECF244321}">
                <p14:modId xmlns:p14="http://schemas.microsoft.com/office/powerpoint/2010/main" val="21682214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682B2F0-DD02-FB72-0544-A0AE6F3BCDD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9021F71-74C9-4A39-A791-10CD5B89F6B7}"/>
              </a:ext>
            </a:extLst>
          </p:cNvPr>
          <p:cNvSpPr>
            <a:spLocks noGrp="1"/>
          </p:cNvSpPr>
          <p:nvPr>
            <p:ph type="title"/>
          </p:nvPr>
        </p:nvSpPr>
        <p:spPr>
          <a:xfrm>
            <a:off x="301385" y="163869"/>
            <a:ext cx="8418747" cy="1387176"/>
          </a:xfrm>
        </p:spPr>
        <p:txBody>
          <a:bodyPr vert="horz"/>
          <a:lstStyle/>
          <a:p>
            <a:r>
              <a:rPr lang="nb-NO" sz="2800" b="0"/>
              <a:t>Budsjettering av gjennomgående delprosjekt for håndtering av bevilgning til sentral egenfinanseringsdelprosjekt:</a:t>
            </a:r>
          </a:p>
        </p:txBody>
      </p:sp>
      <p:sp>
        <p:nvSpPr>
          <p:cNvPr id="3" name="Plassholder for innhold 2">
            <a:extLst>
              <a:ext uri="{FF2B5EF4-FFF2-40B4-BE49-F238E27FC236}">
                <a16:creationId xmlns:a16="http://schemas.microsoft.com/office/drawing/2014/main" id="{6F1D2B22-3E30-49E0-A1EB-DBA8BAD9FBE7}"/>
              </a:ext>
            </a:extLst>
          </p:cNvPr>
          <p:cNvSpPr>
            <a:spLocks noGrp="1"/>
          </p:cNvSpPr>
          <p:nvPr>
            <p:ph idx="1"/>
          </p:nvPr>
        </p:nvSpPr>
        <p:spPr>
          <a:xfrm>
            <a:off x="112232" y="1680739"/>
            <a:ext cx="8319074" cy="3355185"/>
          </a:xfrm>
          <a:solidFill>
            <a:schemeClr val="bg1"/>
          </a:solidFill>
        </p:spPr>
        <p:txBody>
          <a:bodyPr>
            <a:noAutofit/>
          </a:bodyPr>
          <a:lstStyle/>
          <a:p>
            <a:r>
              <a:rPr lang="nb-NO" sz="1600"/>
              <a:t>For håndtering av 3901-bevilgning og videreføring av egenfinansiering fra RSO til disse delprosjektene opprettes det gjennomgående delprosjekter som alle skal benytte:</a:t>
            </a:r>
          </a:p>
          <a:p>
            <a:pPr lvl="1">
              <a:spcBef>
                <a:spcPts val="600"/>
              </a:spcBef>
            </a:pPr>
            <a:r>
              <a:rPr lang="nb-NO" sz="1400"/>
              <a:t>Sentralt egenfinansierte </a:t>
            </a:r>
            <a:r>
              <a:rPr lang="nb-NO" sz="1400" err="1"/>
              <a:t>rekr.stillinger</a:t>
            </a:r>
            <a:r>
              <a:rPr lang="nb-NO" sz="1400"/>
              <a:t> bevilgning</a:t>
            </a:r>
          </a:p>
          <a:p>
            <a:pPr lvl="2"/>
            <a:r>
              <a:rPr lang="nb-NO" sz="1200" b="1"/>
              <a:t>949420100 – </a:t>
            </a:r>
            <a:r>
              <a:rPr lang="nb-NO" sz="1200" b="1" err="1"/>
              <a:t>Sentr</a:t>
            </a:r>
            <a:r>
              <a:rPr lang="nb-NO" sz="1200" b="1"/>
              <a:t> egenfin </a:t>
            </a:r>
            <a:r>
              <a:rPr lang="nb-NO" sz="1200" b="1" err="1"/>
              <a:t>rekr.still</a:t>
            </a:r>
            <a:r>
              <a:rPr lang="nb-NO" sz="1200" b="1"/>
              <a:t> 3901</a:t>
            </a:r>
          </a:p>
          <a:p>
            <a:pPr lvl="2"/>
            <a:r>
              <a:rPr lang="nb-NO" sz="1200"/>
              <a:t>Toppfinansiering Marie Curie - Rekrutteringsstillinger</a:t>
            </a:r>
          </a:p>
          <a:p>
            <a:pPr lvl="3"/>
            <a:r>
              <a:rPr lang="nb-NO" sz="1100" b="1"/>
              <a:t>949419100 – Cash-bidrag MSCA toppfinansiering 3901</a:t>
            </a:r>
            <a:endParaRPr lang="nb-NO" sz="1200" b="1"/>
          </a:p>
          <a:p>
            <a:pPr lvl="1">
              <a:spcBef>
                <a:spcPts val="600"/>
              </a:spcBef>
            </a:pPr>
            <a:r>
              <a:rPr lang="nb-NO" sz="1400"/>
              <a:t>Sentralt egenfinansierte cash-bidrag bevilgning</a:t>
            </a:r>
          </a:p>
          <a:p>
            <a:pPr lvl="2"/>
            <a:r>
              <a:rPr lang="nb-NO" sz="1200"/>
              <a:t>NTNU Toppforskning (SFF, SFI, FME, Fellesløft)</a:t>
            </a:r>
          </a:p>
          <a:p>
            <a:pPr lvl="3"/>
            <a:r>
              <a:rPr lang="nb-NO" sz="1100" b="1"/>
              <a:t>949417100 – Cash-bidrag NTNU Toppforskning 3901</a:t>
            </a:r>
          </a:p>
          <a:p>
            <a:pPr lvl="2"/>
            <a:r>
              <a:rPr lang="nb-NO" sz="1200"/>
              <a:t>NTNU Toppundervisning (SFU)</a:t>
            </a:r>
          </a:p>
          <a:p>
            <a:pPr lvl="3"/>
            <a:r>
              <a:rPr lang="nb-NO" sz="1100" b="1"/>
              <a:t>949418100 – Cash-bidrag Toppundervisning 3901</a:t>
            </a:r>
          </a:p>
          <a:p>
            <a:pPr lvl="2"/>
            <a:r>
              <a:rPr lang="nb-NO" sz="1200"/>
              <a:t>(oppretter evt. nye gjennomgående delprosjekt for andre typer aktivitet ved behov)</a:t>
            </a:r>
            <a:endParaRPr lang="nb-NO" sz="1400"/>
          </a:p>
          <a:p>
            <a:pPr lvl="1">
              <a:spcBef>
                <a:spcPts val="600"/>
              </a:spcBef>
            </a:pPr>
            <a:r>
              <a:rPr lang="nb-NO" sz="1400"/>
              <a:t>Benyttes på lokalt k-sted</a:t>
            </a:r>
          </a:p>
        </p:txBody>
      </p:sp>
    </p:spTree>
    <p:extLst>
      <p:ext uri="{BB962C8B-B14F-4D97-AF65-F5344CB8AC3E}">
        <p14:creationId xmlns:p14="http://schemas.microsoft.com/office/powerpoint/2010/main" val="413495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207AF3-EAD7-65FB-8F35-7F06D2EBCA18}"/>
              </a:ext>
            </a:extLst>
          </p:cNvPr>
          <p:cNvGraphicFramePr>
            <a:graphicFrameLocks noChangeAspect="1"/>
          </p:cNvGraphicFramePr>
          <p:nvPr>
            <p:custDataLst>
              <p:tags r:id="rId1"/>
            </p:custDataLst>
            <p:extLst>
              <p:ext uri="{D42A27DB-BD31-4B8C-83A1-F6EECF244321}">
                <p14:modId xmlns:p14="http://schemas.microsoft.com/office/powerpoint/2010/main" val="368830024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9207AF3-EAD7-65FB-8F35-7F06D2EBCA1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AA05F6-7696-68E7-A419-3378DF6AE8B2}"/>
              </a:ext>
            </a:extLst>
          </p:cNvPr>
          <p:cNvSpPr>
            <a:spLocks noGrp="1"/>
          </p:cNvSpPr>
          <p:nvPr>
            <p:ph type="title"/>
          </p:nvPr>
        </p:nvSpPr>
        <p:spPr>
          <a:xfrm>
            <a:off x="457200" y="205979"/>
            <a:ext cx="8229600" cy="1384995"/>
          </a:xfrm>
        </p:spPr>
        <p:txBody>
          <a:bodyPr vert="horz"/>
          <a:lstStyle/>
          <a:p>
            <a:r>
              <a:rPr lang="nb-NO" sz="2800" b="0"/>
              <a:t>Konsekvenser for budsjettering av sentral egenfinansieringsdelprosjektene </a:t>
            </a:r>
            <a:br>
              <a:rPr lang="nb-NO" sz="2800" b="0"/>
            </a:br>
            <a:r>
              <a:rPr lang="nb-NO" sz="2800" b="0"/>
              <a:t>– håndtering av bevilgning</a:t>
            </a:r>
          </a:p>
        </p:txBody>
      </p:sp>
      <p:sp>
        <p:nvSpPr>
          <p:cNvPr id="10" name="Content Placeholder 9">
            <a:extLst>
              <a:ext uri="{FF2B5EF4-FFF2-40B4-BE49-F238E27FC236}">
                <a16:creationId xmlns:a16="http://schemas.microsoft.com/office/drawing/2014/main" id="{E72A892A-D5FA-57B3-F315-D4F4319AF56F}"/>
              </a:ext>
            </a:extLst>
          </p:cNvPr>
          <p:cNvSpPr>
            <a:spLocks noGrp="1"/>
          </p:cNvSpPr>
          <p:nvPr>
            <p:ph sz="half" idx="1"/>
          </p:nvPr>
        </p:nvSpPr>
        <p:spPr>
          <a:xfrm>
            <a:off x="457200" y="1865566"/>
            <a:ext cx="4485178" cy="2827031"/>
          </a:xfrm>
        </p:spPr>
        <p:txBody>
          <a:bodyPr>
            <a:normAutofit fontScale="77500" lnSpcReduction="20000"/>
          </a:bodyPr>
          <a:lstStyle/>
          <a:p>
            <a:r>
              <a:rPr lang="nb-NO" sz="2000">
                <a:solidFill>
                  <a:prstClr val="black"/>
                </a:solidFill>
                <a:latin typeface="Calibri" panose="020F0502020204030204"/>
              </a:rPr>
              <a:t>I Budsjettmodulen budsjetteres det gjennomgående delprosjektet for håndtering av bevilgning</a:t>
            </a:r>
          </a:p>
          <a:p>
            <a:r>
              <a:rPr lang="nb-NO" sz="2000">
                <a:solidFill>
                  <a:prstClr val="black"/>
                </a:solidFill>
                <a:latin typeface="Calibri" panose="020F0502020204030204"/>
              </a:rPr>
              <a:t>Budsjetter ordinær 3901-bevilgning med ordinær periodisering i flate for Budsjettering av bevilgningsinntekt</a:t>
            </a:r>
          </a:p>
          <a:p>
            <a:r>
              <a:rPr lang="nb-NO" sz="2000">
                <a:solidFill>
                  <a:prstClr val="black"/>
                </a:solidFill>
                <a:latin typeface="Calibri" panose="020F0502020204030204"/>
              </a:rPr>
              <a:t>Budsjettering av belastning sentral egenfinansiering periodisert tertialvis i Budsjetteringsflaten</a:t>
            </a:r>
          </a:p>
          <a:p>
            <a:r>
              <a:rPr lang="nb-NO" sz="2000">
                <a:solidFill>
                  <a:prstClr val="black"/>
                </a:solidFill>
                <a:latin typeface="Calibri" panose="020F0502020204030204"/>
              </a:rPr>
              <a:t>Disse bør avstemmes med budsjettert godskrevet egenfinansiering 9423 på de enkelte sentral egenfinansierings-delprosjektene</a:t>
            </a:r>
          </a:p>
          <a:p>
            <a:endParaRPr lang="nb-NO" sz="2000"/>
          </a:p>
        </p:txBody>
      </p:sp>
      <p:graphicFrame>
        <p:nvGraphicFramePr>
          <p:cNvPr id="6" name="Table 7">
            <a:extLst>
              <a:ext uri="{FF2B5EF4-FFF2-40B4-BE49-F238E27FC236}">
                <a16:creationId xmlns:a16="http://schemas.microsoft.com/office/drawing/2014/main" id="{E1EA8846-462B-6105-91A5-F4CFA69ABBFF}"/>
              </a:ext>
            </a:extLst>
          </p:cNvPr>
          <p:cNvGraphicFramePr>
            <a:graphicFrameLocks noGrp="1"/>
          </p:cNvGraphicFramePr>
          <p:nvPr>
            <p:extLst>
              <p:ext uri="{D42A27DB-BD31-4B8C-83A1-F6EECF244321}">
                <p14:modId xmlns:p14="http://schemas.microsoft.com/office/powerpoint/2010/main" val="1325577262"/>
              </p:ext>
            </p:extLst>
          </p:nvPr>
        </p:nvGraphicFramePr>
        <p:xfrm>
          <a:off x="5697864" y="2554036"/>
          <a:ext cx="3226595" cy="1268730"/>
        </p:xfrm>
        <a:graphic>
          <a:graphicData uri="http://schemas.openxmlformats.org/drawingml/2006/table">
            <a:tbl>
              <a:tblPr firstRow="1" bandRow="1">
                <a:tableStyleId>{5C22544A-7EE6-4342-B048-85BDC9FD1C3A}</a:tableStyleId>
              </a:tblPr>
              <a:tblGrid>
                <a:gridCol w="2426494">
                  <a:extLst>
                    <a:ext uri="{9D8B030D-6E8A-4147-A177-3AD203B41FA5}">
                      <a16:colId xmlns:a16="http://schemas.microsoft.com/office/drawing/2014/main" val="1910166257"/>
                    </a:ext>
                  </a:extLst>
                </a:gridCol>
                <a:gridCol w="800101">
                  <a:extLst>
                    <a:ext uri="{9D8B030D-6E8A-4147-A177-3AD203B41FA5}">
                      <a16:colId xmlns:a16="http://schemas.microsoft.com/office/drawing/2014/main" val="1565200583"/>
                    </a:ext>
                  </a:extLst>
                </a:gridCol>
              </a:tblGrid>
              <a:tr h="278130">
                <a:tc>
                  <a:txBody>
                    <a:bodyPr/>
                    <a:lstStyle/>
                    <a:p>
                      <a:r>
                        <a:rPr lang="nb-NO" sz="1200"/>
                        <a:t>Konto</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146525707"/>
                  </a:ext>
                </a:extLst>
              </a:tr>
              <a:tr h="278130">
                <a:tc>
                  <a:txBody>
                    <a:bodyPr/>
                    <a:lstStyle/>
                    <a:p>
                      <a:r>
                        <a:rPr lang="nb-NO" sz="1200"/>
                        <a:t>Bevilgningsinntekt 3901</a:t>
                      </a:r>
                    </a:p>
                  </a:txBody>
                  <a:tcPr marL="68580" marR="68580" marT="34290" marB="34290"/>
                </a:tc>
                <a:tc>
                  <a:txBody>
                    <a:bodyPr/>
                    <a:lstStyle/>
                    <a:p>
                      <a:pPr algn="r"/>
                      <a:r>
                        <a:rPr lang="nb-NO" sz="1200"/>
                        <a:t>-950</a:t>
                      </a:r>
                    </a:p>
                  </a:txBody>
                  <a:tcPr marL="68580" marR="68580" marT="34290" marB="34290"/>
                </a:tc>
                <a:extLst>
                  <a:ext uri="{0D108BD9-81ED-4DB2-BD59-A6C34878D82A}">
                    <a16:rowId xmlns:a16="http://schemas.microsoft.com/office/drawing/2014/main" val="3258369872"/>
                  </a:ext>
                </a:extLst>
              </a:tr>
              <a:tr h="434340">
                <a:tc>
                  <a:txBody>
                    <a:bodyPr/>
                    <a:lstStyle/>
                    <a:p>
                      <a:r>
                        <a:rPr lang="nb-NO" sz="1200"/>
                        <a:t>Sentral egenfinansiering belastning 9424</a:t>
                      </a:r>
                    </a:p>
                  </a:txBody>
                  <a:tcPr marL="68580" marR="68580" marT="34290" marB="34290"/>
                </a:tc>
                <a:tc>
                  <a:txBody>
                    <a:bodyPr/>
                    <a:lstStyle/>
                    <a:p>
                      <a:pPr algn="r"/>
                      <a:r>
                        <a:rPr lang="nb-NO" sz="1200"/>
                        <a:t>950</a:t>
                      </a:r>
                    </a:p>
                  </a:txBody>
                  <a:tcPr marL="68580" marR="68580" marT="34290" marB="34290"/>
                </a:tc>
                <a:extLst>
                  <a:ext uri="{0D108BD9-81ED-4DB2-BD59-A6C34878D82A}">
                    <a16:rowId xmlns:a16="http://schemas.microsoft.com/office/drawing/2014/main" val="3198782084"/>
                  </a:ext>
                </a:extLst>
              </a:tr>
              <a:tr h="278130">
                <a:tc>
                  <a:txBody>
                    <a:bodyPr/>
                    <a:lstStyle/>
                    <a:p>
                      <a:r>
                        <a:rPr lang="nb-NO" sz="1200" b="1"/>
                        <a:t>Resultat</a:t>
                      </a:r>
                    </a:p>
                  </a:txBody>
                  <a:tcPr marL="68580" marR="68580" marT="34290" marB="34290"/>
                </a:tc>
                <a:tc>
                  <a:txBody>
                    <a:bodyPr/>
                    <a:lstStyle/>
                    <a:p>
                      <a:pPr algn="r"/>
                      <a:r>
                        <a:rPr lang="nb-NO" sz="1200" b="1"/>
                        <a:t>-0</a:t>
                      </a:r>
                    </a:p>
                  </a:txBody>
                  <a:tcPr marL="68580" marR="68580" marT="34290" marB="34290"/>
                </a:tc>
                <a:extLst>
                  <a:ext uri="{0D108BD9-81ED-4DB2-BD59-A6C34878D82A}">
                    <a16:rowId xmlns:a16="http://schemas.microsoft.com/office/drawing/2014/main" val="293276593"/>
                  </a:ext>
                </a:extLst>
              </a:tr>
            </a:tbl>
          </a:graphicData>
        </a:graphic>
      </p:graphicFrame>
      <p:sp>
        <p:nvSpPr>
          <p:cNvPr id="7" name="TextBox 6">
            <a:extLst>
              <a:ext uri="{FF2B5EF4-FFF2-40B4-BE49-F238E27FC236}">
                <a16:creationId xmlns:a16="http://schemas.microsoft.com/office/drawing/2014/main" id="{FCDE5CB8-648B-7DBD-81FD-AC7EC7280ADD}"/>
              </a:ext>
            </a:extLst>
          </p:cNvPr>
          <p:cNvSpPr txBox="1"/>
          <p:nvPr/>
        </p:nvSpPr>
        <p:spPr>
          <a:xfrm>
            <a:off x="4942378" y="2131333"/>
            <a:ext cx="4265911" cy="623248"/>
          </a:xfrm>
          <a:prstGeom prst="rect">
            <a:avLst/>
          </a:prstGeom>
          <a:noFill/>
        </p:spPr>
        <p:txBody>
          <a:bodyPr wrap="none" rtlCol="0">
            <a:spAutoFit/>
          </a:bodyPr>
          <a:lstStyle/>
          <a:p>
            <a:pPr marL="685800" lvl="2" defTabSz="685800"/>
            <a:r>
              <a:rPr lang="nb-NO" sz="1050">
                <a:solidFill>
                  <a:srgbClr val="000000"/>
                </a:solidFill>
                <a:latin typeface="Arial" panose="020B0604020202020204"/>
              </a:rPr>
              <a:t>Gjennomgående delprosjekt for håndtering av bevilgning</a:t>
            </a:r>
          </a:p>
          <a:p>
            <a:pPr marL="685800" lvl="2" defTabSz="685800"/>
            <a:r>
              <a:rPr lang="nb-NO" sz="1050">
                <a:solidFill>
                  <a:srgbClr val="000000"/>
                </a:solidFill>
                <a:latin typeface="Arial" panose="020B0604020202020204"/>
              </a:rPr>
              <a:t>949420100 – </a:t>
            </a:r>
            <a:r>
              <a:rPr lang="nb-NO" sz="1050" err="1">
                <a:solidFill>
                  <a:srgbClr val="000000"/>
                </a:solidFill>
                <a:latin typeface="Arial" panose="020B0604020202020204"/>
              </a:rPr>
              <a:t>Sentr</a:t>
            </a:r>
            <a:r>
              <a:rPr lang="nb-NO" sz="1050">
                <a:solidFill>
                  <a:srgbClr val="000000"/>
                </a:solidFill>
                <a:latin typeface="Arial" panose="020B0604020202020204"/>
              </a:rPr>
              <a:t> egenfin </a:t>
            </a:r>
            <a:r>
              <a:rPr lang="nb-NO" sz="1050" err="1">
                <a:solidFill>
                  <a:srgbClr val="000000"/>
                </a:solidFill>
                <a:latin typeface="Arial" panose="020B0604020202020204"/>
              </a:rPr>
              <a:t>rekr.still</a:t>
            </a:r>
            <a:r>
              <a:rPr lang="nb-NO" sz="1050">
                <a:solidFill>
                  <a:srgbClr val="000000"/>
                </a:solidFill>
                <a:latin typeface="Arial" panose="020B0604020202020204"/>
              </a:rPr>
              <a:t> 3901</a:t>
            </a:r>
          </a:p>
          <a:p>
            <a:pPr defTabSz="685800"/>
            <a:endParaRPr lang="nb-NO" sz="1350">
              <a:solidFill>
                <a:srgbClr val="000000"/>
              </a:solidFill>
              <a:latin typeface="Arial" panose="020B0604020202020204"/>
            </a:endParaRPr>
          </a:p>
        </p:txBody>
      </p:sp>
      <p:sp>
        <p:nvSpPr>
          <p:cNvPr id="9" name="TextBox 8">
            <a:extLst>
              <a:ext uri="{FF2B5EF4-FFF2-40B4-BE49-F238E27FC236}">
                <a16:creationId xmlns:a16="http://schemas.microsoft.com/office/drawing/2014/main" id="{91AFEE64-4399-1627-23AC-E584D86F7582}"/>
              </a:ext>
            </a:extLst>
          </p:cNvPr>
          <p:cNvSpPr txBox="1"/>
          <p:nvPr/>
        </p:nvSpPr>
        <p:spPr>
          <a:xfrm>
            <a:off x="5795361" y="3945387"/>
            <a:ext cx="3031599" cy="300082"/>
          </a:xfrm>
          <a:prstGeom prst="rect">
            <a:avLst/>
          </a:prstGeom>
          <a:noFill/>
        </p:spPr>
        <p:txBody>
          <a:bodyPr wrap="none" rtlCol="0">
            <a:spAutoFit/>
          </a:bodyPr>
          <a:lstStyle/>
          <a:p>
            <a:pPr defTabSz="685800"/>
            <a:r>
              <a:rPr lang="nb-NO" sz="1350">
                <a:solidFill>
                  <a:srgbClr val="000000"/>
                </a:solidFill>
                <a:latin typeface="Arial" panose="020B0604020202020204"/>
              </a:rPr>
              <a:t>Budsjetteres i budsjettsammenstilling</a:t>
            </a:r>
          </a:p>
        </p:txBody>
      </p:sp>
      <p:sp>
        <p:nvSpPr>
          <p:cNvPr id="12" name="TextBox 11">
            <a:extLst>
              <a:ext uri="{FF2B5EF4-FFF2-40B4-BE49-F238E27FC236}">
                <a16:creationId xmlns:a16="http://schemas.microsoft.com/office/drawing/2014/main" id="{3333FBE8-8971-4A53-3185-5EADA17A8C88}"/>
              </a:ext>
            </a:extLst>
          </p:cNvPr>
          <p:cNvSpPr txBox="1"/>
          <p:nvPr/>
        </p:nvSpPr>
        <p:spPr>
          <a:xfrm>
            <a:off x="5614988" y="1865566"/>
            <a:ext cx="992579" cy="300082"/>
          </a:xfrm>
          <a:prstGeom prst="rect">
            <a:avLst/>
          </a:prstGeom>
          <a:noFill/>
        </p:spPr>
        <p:txBody>
          <a:bodyPr wrap="none" rtlCol="0">
            <a:spAutoFit/>
          </a:bodyPr>
          <a:lstStyle/>
          <a:p>
            <a:pPr defTabSz="685800"/>
            <a:r>
              <a:rPr lang="nb-NO" sz="1350">
                <a:solidFill>
                  <a:srgbClr val="000000"/>
                </a:solidFill>
                <a:latin typeface="Arial" panose="020B0604020202020204"/>
              </a:rPr>
              <a:t>Eksempel:</a:t>
            </a:r>
          </a:p>
        </p:txBody>
      </p:sp>
    </p:spTree>
    <p:extLst>
      <p:ext uri="{BB962C8B-B14F-4D97-AF65-F5344CB8AC3E}">
        <p14:creationId xmlns:p14="http://schemas.microsoft.com/office/powerpoint/2010/main" val="189943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1166063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756508"/>
          </a:xfrm>
        </p:spPr>
        <p:txBody>
          <a:bodyPr vert="horz"/>
          <a:lstStyle/>
          <a:p>
            <a:r>
              <a:rPr lang="nb-NO" b="0"/>
              <a:t>Demo av håndtering av Sentral </a:t>
            </a:r>
            <a:r>
              <a:rPr lang="nb-NO" b="0" err="1"/>
              <a:t>egenfinansieringsdelprosjekt</a:t>
            </a:r>
            <a:r>
              <a:rPr lang="nb-NO" b="0"/>
              <a:t> i Budsjettsammenstilling</a:t>
            </a:r>
          </a:p>
        </p:txBody>
      </p:sp>
    </p:spTree>
    <p:extLst>
      <p:ext uri="{BB962C8B-B14F-4D97-AF65-F5344CB8AC3E}">
        <p14:creationId xmlns:p14="http://schemas.microsoft.com/office/powerpoint/2010/main" val="292605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2038076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756508"/>
          </a:xfrm>
        </p:spPr>
        <p:txBody>
          <a:bodyPr vert="horz"/>
          <a:lstStyle/>
          <a:p>
            <a:r>
              <a:rPr lang="nb-NO" b="0"/>
              <a:t>Egen utforskning av løsningen for sentral </a:t>
            </a:r>
            <a:r>
              <a:rPr lang="nb-NO" b="0" err="1"/>
              <a:t>egenfinansieringsdelprosjekt</a:t>
            </a:r>
            <a:r>
              <a:rPr lang="nb-NO" b="0"/>
              <a:t> i Budsjettsammenstilling</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676216" y="2172888"/>
            <a:ext cx="3976679" cy="2497986"/>
          </a:xfrm>
        </p:spPr>
      </p:pic>
      <p:sp>
        <p:nvSpPr>
          <p:cNvPr id="8" name="Pil: høyre 7">
            <a:extLst>
              <a:ext uri="{FF2B5EF4-FFF2-40B4-BE49-F238E27FC236}">
                <a16:creationId xmlns:a16="http://schemas.microsoft.com/office/drawing/2014/main" id="{9AC72D6E-789E-2059-3D50-121F75164962}"/>
              </a:ext>
            </a:extLst>
          </p:cNvPr>
          <p:cNvSpPr/>
          <p:nvPr/>
        </p:nvSpPr>
        <p:spPr>
          <a:xfrm>
            <a:off x="4340225" y="4126843"/>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72727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5AC34CE-E35C-1913-4561-936102B8ABC9}"/>
              </a:ext>
            </a:extLst>
          </p:cNvPr>
          <p:cNvGraphicFramePr>
            <a:graphicFrameLocks noChangeAspect="1"/>
          </p:cNvGraphicFramePr>
          <p:nvPr>
            <p:custDataLst>
              <p:tags r:id="rId1"/>
            </p:custDataLst>
            <p:extLst>
              <p:ext uri="{D42A27DB-BD31-4B8C-83A1-F6EECF244321}">
                <p14:modId xmlns:p14="http://schemas.microsoft.com/office/powerpoint/2010/main" val="319254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1" name="Object 10" hidden="1">
                        <a:extLst>
                          <a:ext uri="{FF2B5EF4-FFF2-40B4-BE49-F238E27FC236}">
                            <a16:creationId xmlns:a16="http://schemas.microsoft.com/office/drawing/2014/main" id="{65AC34CE-E35C-1913-4561-936102B8AB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0CDD11F-5F82-66B8-66C6-B9724AC21362}"/>
              </a:ext>
            </a:extLst>
          </p:cNvPr>
          <p:cNvPicPr>
            <a:picLocks noChangeAspect="1"/>
          </p:cNvPicPr>
          <p:nvPr/>
        </p:nvPicPr>
        <p:blipFill>
          <a:blip r:embed="rId5"/>
          <a:stretch>
            <a:fillRect/>
          </a:stretch>
        </p:blipFill>
        <p:spPr>
          <a:xfrm>
            <a:off x="4778714" y="166977"/>
            <a:ext cx="4234136" cy="3355450"/>
          </a:xfrm>
          <a:prstGeom prst="rect">
            <a:avLst/>
          </a:prstGeom>
        </p:spPr>
      </p:pic>
      <p:sp>
        <p:nvSpPr>
          <p:cNvPr id="4" name="TextBox 3">
            <a:extLst>
              <a:ext uri="{FF2B5EF4-FFF2-40B4-BE49-F238E27FC236}">
                <a16:creationId xmlns:a16="http://schemas.microsoft.com/office/drawing/2014/main" id="{C8B9A281-6D83-DB13-F8B4-7D705D49B2FA}"/>
              </a:ext>
            </a:extLst>
          </p:cNvPr>
          <p:cNvSpPr txBox="1"/>
          <p:nvPr/>
        </p:nvSpPr>
        <p:spPr>
          <a:xfrm>
            <a:off x="582447" y="1311966"/>
            <a:ext cx="6313335" cy="2308324"/>
          </a:xfrm>
          <a:prstGeom prst="rect">
            <a:avLst/>
          </a:prstGeom>
          <a:noFill/>
        </p:spPr>
        <p:txBody>
          <a:bodyPr wrap="square" rtlCol="0">
            <a:spAutoFit/>
          </a:bodyPr>
          <a:lstStyle/>
          <a:p>
            <a:pPr marL="285750" indent="-285750">
              <a:buFont typeface="Arial" panose="020B0604020202020204" pitchFamily="34" charset="0"/>
              <a:buChar char="•"/>
            </a:pPr>
            <a:r>
              <a:rPr lang="nb-NO"/>
              <a:t>Det meste er som før</a:t>
            </a:r>
          </a:p>
          <a:p>
            <a:endParaRPr lang="nb-NO"/>
          </a:p>
          <a:p>
            <a:r>
              <a:rPr lang="nb-NO"/>
              <a:t>Dette avviker fra dagens løsning:</a:t>
            </a:r>
          </a:p>
          <a:p>
            <a:pPr marL="285750" indent="-285750">
              <a:buFont typeface="Arial" panose="020B0604020202020204" pitchFamily="34" charset="0"/>
              <a:buChar char="•"/>
            </a:pPr>
            <a:r>
              <a:rPr lang="nb-NO"/>
              <a:t>Balansekonto</a:t>
            </a:r>
          </a:p>
          <a:p>
            <a:pPr marL="285750" indent="-285750">
              <a:buFont typeface="Arial" panose="020B0604020202020204" pitchFamily="34" charset="0"/>
              <a:buChar char="•"/>
            </a:pPr>
            <a:r>
              <a:rPr lang="nb-NO"/>
              <a:t>Kvalitetssikre balansekonto</a:t>
            </a:r>
          </a:p>
          <a:p>
            <a:pPr marL="285750" indent="-285750">
              <a:buFont typeface="Arial" panose="020B0604020202020204" pitchFamily="34" charset="0"/>
              <a:buChar char="•"/>
            </a:pPr>
            <a:r>
              <a:rPr lang="nb-NO"/>
              <a:t>Budsjett på tidl. Investeringsprosjekt som </a:t>
            </a:r>
            <a:r>
              <a:rPr lang="nb-NO" i="1" u="sng"/>
              <a:t>ikke</a:t>
            </a:r>
            <a:r>
              <a:rPr lang="nb-NO"/>
              <a:t> er konvertert til investeringsprosjekt i ny økonomimodell</a:t>
            </a:r>
          </a:p>
          <a:p>
            <a:pPr marL="285750" indent="-285750">
              <a:buFont typeface="Arial" panose="020B0604020202020204" pitchFamily="34" charset="0"/>
              <a:buChar char="•"/>
            </a:pPr>
            <a:r>
              <a:rPr lang="nb-NO"/>
              <a:t>Prognose for investeringer kommer senere</a:t>
            </a:r>
          </a:p>
        </p:txBody>
      </p:sp>
      <p:sp>
        <p:nvSpPr>
          <p:cNvPr id="5" name="TextBox 4">
            <a:extLst>
              <a:ext uri="{FF2B5EF4-FFF2-40B4-BE49-F238E27FC236}">
                <a16:creationId xmlns:a16="http://schemas.microsoft.com/office/drawing/2014/main" id="{54D0AC11-D02D-D745-8765-BE53E6D95693}"/>
              </a:ext>
            </a:extLst>
          </p:cNvPr>
          <p:cNvSpPr txBox="1"/>
          <p:nvPr/>
        </p:nvSpPr>
        <p:spPr>
          <a:xfrm>
            <a:off x="582447" y="705792"/>
            <a:ext cx="3959749" cy="523220"/>
          </a:xfrm>
          <a:prstGeom prst="rect">
            <a:avLst/>
          </a:prstGeom>
          <a:noFill/>
        </p:spPr>
        <p:txBody>
          <a:bodyPr wrap="square" rtlCol="0">
            <a:spAutoFit/>
          </a:bodyPr>
          <a:lstStyle/>
          <a:p>
            <a:r>
              <a:rPr lang="nb-NO" sz="2800" b="1"/>
              <a:t>Investeringsplan</a:t>
            </a:r>
          </a:p>
        </p:txBody>
      </p:sp>
    </p:spTree>
    <p:extLst>
      <p:ext uri="{BB962C8B-B14F-4D97-AF65-F5344CB8AC3E}">
        <p14:creationId xmlns:p14="http://schemas.microsoft.com/office/powerpoint/2010/main" val="225323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88C743-D3B3-A6BF-2698-F6E326B11067}"/>
              </a:ext>
            </a:extLst>
          </p:cNvPr>
          <p:cNvGraphicFramePr>
            <a:graphicFrameLocks noChangeAspect="1"/>
          </p:cNvGraphicFramePr>
          <p:nvPr>
            <p:custDataLst>
              <p:tags r:id="rId1"/>
            </p:custDataLst>
            <p:extLst>
              <p:ext uri="{D42A27DB-BD31-4B8C-83A1-F6EECF244321}">
                <p14:modId xmlns:p14="http://schemas.microsoft.com/office/powerpoint/2010/main" val="316869486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0D88C743-D3B3-A6BF-2698-F6E326B1106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B97BCA-320D-710F-FD2A-7BE165EA9C83}"/>
              </a:ext>
            </a:extLst>
          </p:cNvPr>
          <p:cNvSpPr>
            <a:spLocks noGrp="1"/>
          </p:cNvSpPr>
          <p:nvPr>
            <p:ph type="title"/>
          </p:nvPr>
        </p:nvSpPr>
        <p:spPr>
          <a:xfrm>
            <a:off x="0" y="-36908"/>
            <a:ext cx="8229600" cy="507831"/>
          </a:xfrm>
        </p:spPr>
        <p:txBody>
          <a:bodyPr vert="horz"/>
          <a:lstStyle/>
          <a:p>
            <a:r>
              <a:rPr lang="nb-NO" sz="2700"/>
              <a:t>Styringsinformasjon i resultatet – mindre enn før</a:t>
            </a:r>
          </a:p>
        </p:txBody>
      </p:sp>
      <p:sp>
        <p:nvSpPr>
          <p:cNvPr id="3" name="Content Placeholder 2">
            <a:extLst>
              <a:ext uri="{FF2B5EF4-FFF2-40B4-BE49-F238E27FC236}">
                <a16:creationId xmlns:a16="http://schemas.microsoft.com/office/drawing/2014/main" id="{08242B55-6270-239A-CB36-3D33C905F7BD}"/>
              </a:ext>
            </a:extLst>
          </p:cNvPr>
          <p:cNvSpPr>
            <a:spLocks noGrp="1"/>
          </p:cNvSpPr>
          <p:nvPr>
            <p:ph sz="half" idx="1"/>
          </p:nvPr>
        </p:nvSpPr>
        <p:spPr>
          <a:xfrm>
            <a:off x="476251" y="528639"/>
            <a:ext cx="4038600" cy="3394472"/>
          </a:xfrm>
        </p:spPr>
        <p:txBody>
          <a:bodyPr>
            <a:normAutofit/>
          </a:bodyPr>
          <a:lstStyle/>
          <a:p>
            <a:pPr marL="0" indent="0">
              <a:buNone/>
            </a:pPr>
            <a:r>
              <a:rPr lang="nb-NO" sz="2100"/>
              <a:t>Før</a:t>
            </a:r>
          </a:p>
        </p:txBody>
      </p:sp>
      <p:sp>
        <p:nvSpPr>
          <p:cNvPr id="4" name="Content Placeholder 3">
            <a:extLst>
              <a:ext uri="{FF2B5EF4-FFF2-40B4-BE49-F238E27FC236}">
                <a16:creationId xmlns:a16="http://schemas.microsoft.com/office/drawing/2014/main" id="{C7689693-2B04-D0BD-BE4A-575887E82A6C}"/>
              </a:ext>
            </a:extLst>
          </p:cNvPr>
          <p:cNvSpPr>
            <a:spLocks noGrp="1"/>
          </p:cNvSpPr>
          <p:nvPr>
            <p:ph sz="half" idx="2"/>
          </p:nvPr>
        </p:nvSpPr>
        <p:spPr>
          <a:xfrm>
            <a:off x="4667251" y="528639"/>
            <a:ext cx="4038600" cy="3394472"/>
          </a:xfrm>
        </p:spPr>
        <p:txBody>
          <a:bodyPr>
            <a:normAutofit/>
          </a:bodyPr>
          <a:lstStyle/>
          <a:p>
            <a:pPr marL="0" indent="0">
              <a:buNone/>
            </a:pPr>
            <a:r>
              <a:rPr lang="nb-NO" sz="2100"/>
              <a:t>2023-&gt;</a:t>
            </a:r>
          </a:p>
        </p:txBody>
      </p:sp>
      <p:pic>
        <p:nvPicPr>
          <p:cNvPr id="16" name="Picture 15">
            <a:extLst>
              <a:ext uri="{FF2B5EF4-FFF2-40B4-BE49-F238E27FC236}">
                <a16:creationId xmlns:a16="http://schemas.microsoft.com/office/drawing/2014/main" id="{F6F7AD3C-91E5-1787-80CA-35036388BBE1}"/>
              </a:ext>
            </a:extLst>
          </p:cNvPr>
          <p:cNvPicPr>
            <a:picLocks noChangeAspect="1"/>
          </p:cNvPicPr>
          <p:nvPr/>
        </p:nvPicPr>
        <p:blipFill>
          <a:blip r:embed="rId6"/>
          <a:stretch>
            <a:fillRect/>
          </a:stretch>
        </p:blipFill>
        <p:spPr>
          <a:xfrm>
            <a:off x="22516" y="931071"/>
            <a:ext cx="4631618" cy="4081156"/>
          </a:xfrm>
          <a:prstGeom prst="rect">
            <a:avLst/>
          </a:prstGeom>
        </p:spPr>
      </p:pic>
      <p:pic>
        <p:nvPicPr>
          <p:cNvPr id="18" name="Picture 17">
            <a:extLst>
              <a:ext uri="{FF2B5EF4-FFF2-40B4-BE49-F238E27FC236}">
                <a16:creationId xmlns:a16="http://schemas.microsoft.com/office/drawing/2014/main" id="{89CEEC19-13AD-169E-DB2A-B35327BBE8CF}"/>
              </a:ext>
            </a:extLst>
          </p:cNvPr>
          <p:cNvPicPr>
            <a:picLocks noChangeAspect="1"/>
          </p:cNvPicPr>
          <p:nvPr/>
        </p:nvPicPr>
        <p:blipFill>
          <a:blip r:embed="rId7"/>
          <a:stretch>
            <a:fillRect/>
          </a:stretch>
        </p:blipFill>
        <p:spPr>
          <a:xfrm>
            <a:off x="5250519" y="2569811"/>
            <a:ext cx="4357812" cy="803675"/>
          </a:xfrm>
          <a:prstGeom prst="rect">
            <a:avLst/>
          </a:prstGeom>
        </p:spPr>
      </p:pic>
      <p:graphicFrame>
        <p:nvGraphicFramePr>
          <p:cNvPr id="5" name="Table 6">
            <a:extLst>
              <a:ext uri="{FF2B5EF4-FFF2-40B4-BE49-F238E27FC236}">
                <a16:creationId xmlns:a16="http://schemas.microsoft.com/office/drawing/2014/main" id="{CEAA57FD-1085-549B-F00A-50A3A7421CEF}"/>
              </a:ext>
            </a:extLst>
          </p:cNvPr>
          <p:cNvGraphicFramePr>
            <a:graphicFrameLocks noGrp="1"/>
          </p:cNvGraphicFramePr>
          <p:nvPr/>
        </p:nvGraphicFramePr>
        <p:xfrm>
          <a:off x="5389805" y="3841667"/>
          <a:ext cx="3590014" cy="906243"/>
        </p:xfrm>
        <a:graphic>
          <a:graphicData uri="http://schemas.openxmlformats.org/drawingml/2006/table">
            <a:tbl>
              <a:tblPr firstRow="1" bandRow="1">
                <a:tableStyleId>{21E4AEA4-8DFA-4A89-87EB-49C32662AFE0}</a:tableStyleId>
              </a:tblPr>
              <a:tblGrid>
                <a:gridCol w="575926">
                  <a:extLst>
                    <a:ext uri="{9D8B030D-6E8A-4147-A177-3AD203B41FA5}">
                      <a16:colId xmlns:a16="http://schemas.microsoft.com/office/drawing/2014/main" val="1361988321"/>
                    </a:ext>
                  </a:extLst>
                </a:gridCol>
                <a:gridCol w="3014088">
                  <a:extLst>
                    <a:ext uri="{9D8B030D-6E8A-4147-A177-3AD203B41FA5}">
                      <a16:colId xmlns:a16="http://schemas.microsoft.com/office/drawing/2014/main" val="181344397"/>
                    </a:ext>
                  </a:extLst>
                </a:gridCol>
              </a:tblGrid>
              <a:tr h="195401">
                <a:tc>
                  <a:txBody>
                    <a:bodyPr/>
                    <a:lstStyle/>
                    <a:p>
                      <a:r>
                        <a:rPr lang="nb-NO" sz="800"/>
                        <a:t>Konto</a:t>
                      </a:r>
                    </a:p>
                  </a:txBody>
                  <a:tcPr marL="68580" marR="68580" marT="34290" marB="34290"/>
                </a:tc>
                <a:tc>
                  <a:txBody>
                    <a:bodyPr/>
                    <a:lstStyle/>
                    <a:p>
                      <a:r>
                        <a:rPr lang="nb-NO" sz="800"/>
                        <a:t>Tilhørende kontogruppe</a:t>
                      </a:r>
                    </a:p>
                  </a:txBody>
                  <a:tcPr marL="68580" marR="68580" marT="34290" marB="34290"/>
                </a:tc>
                <a:extLst>
                  <a:ext uri="{0D108BD9-81ED-4DB2-BD59-A6C34878D82A}">
                    <a16:rowId xmlns:a16="http://schemas.microsoft.com/office/drawing/2014/main" val="120958101"/>
                  </a:ext>
                </a:extLst>
              </a:tr>
              <a:tr h="195401">
                <a:tc>
                  <a:txBody>
                    <a:bodyPr/>
                    <a:lstStyle/>
                    <a:p>
                      <a:r>
                        <a:rPr lang="nb-NO" sz="800"/>
                        <a:t>3911</a:t>
                      </a:r>
                    </a:p>
                  </a:txBody>
                  <a:tcPr marL="68580" marR="68580" marT="34290" marB="34290"/>
                </a:tc>
                <a:tc>
                  <a:txBody>
                    <a:bodyPr/>
                    <a:lstStyle/>
                    <a:p>
                      <a:r>
                        <a:rPr lang="nb-NO" sz="800"/>
                        <a:t>Lisenser og programvare</a:t>
                      </a:r>
                    </a:p>
                  </a:txBody>
                  <a:tcPr marL="68580" marR="68580" marT="34290" marB="34290"/>
                </a:tc>
                <a:extLst>
                  <a:ext uri="{0D108BD9-81ED-4DB2-BD59-A6C34878D82A}">
                    <a16:rowId xmlns:a16="http://schemas.microsoft.com/office/drawing/2014/main" val="2738091856"/>
                  </a:ext>
                </a:extLst>
              </a:tr>
              <a:tr h="195401">
                <a:tc>
                  <a:txBody>
                    <a:bodyPr/>
                    <a:lstStyle/>
                    <a:p>
                      <a:r>
                        <a:rPr lang="nb-NO" sz="800"/>
                        <a:t>3912</a:t>
                      </a:r>
                    </a:p>
                  </a:txBody>
                  <a:tcPr marL="68580" marR="68580" marT="34290" marB="34290"/>
                </a:tc>
                <a:tc>
                  <a:txBody>
                    <a:bodyPr/>
                    <a:lstStyle/>
                    <a:p>
                      <a:r>
                        <a:rPr lang="nb-NO" sz="800"/>
                        <a:t>Bygg</a:t>
                      </a:r>
                    </a:p>
                  </a:txBody>
                  <a:tcPr marL="68580" marR="68580" marT="34290" marB="34290"/>
                </a:tc>
                <a:extLst>
                  <a:ext uri="{0D108BD9-81ED-4DB2-BD59-A6C34878D82A}">
                    <a16:rowId xmlns:a16="http://schemas.microsoft.com/office/drawing/2014/main" val="2993023638"/>
                  </a:ext>
                </a:extLst>
              </a:tr>
              <a:tr h="320040">
                <a:tc>
                  <a:txBody>
                    <a:bodyPr/>
                    <a:lstStyle/>
                    <a:p>
                      <a:r>
                        <a:rPr lang="nb-NO" sz="800"/>
                        <a:t>3913</a:t>
                      </a:r>
                    </a:p>
                  </a:txBody>
                  <a:tcPr marL="68580" marR="68580" marT="34290" marB="34290"/>
                </a:tc>
                <a:tc>
                  <a:txBody>
                    <a:bodyPr/>
                    <a:lstStyle/>
                    <a:p>
                      <a:r>
                        <a:rPr lang="nb-NO" sz="800"/>
                        <a:t>Maskiner, vitenskapelig utstyr, IT-utstyr, påkostning leide bygg o.a.</a:t>
                      </a:r>
                    </a:p>
                  </a:txBody>
                  <a:tcPr marL="68580" marR="68580" marT="34290" marB="34290"/>
                </a:tc>
                <a:extLst>
                  <a:ext uri="{0D108BD9-81ED-4DB2-BD59-A6C34878D82A}">
                    <a16:rowId xmlns:a16="http://schemas.microsoft.com/office/drawing/2014/main" val="3786577309"/>
                  </a:ext>
                </a:extLst>
              </a:tr>
            </a:tbl>
          </a:graphicData>
        </a:graphic>
      </p:graphicFrame>
      <p:sp>
        <p:nvSpPr>
          <p:cNvPr id="11" name="Right Brace 10">
            <a:extLst>
              <a:ext uri="{FF2B5EF4-FFF2-40B4-BE49-F238E27FC236}">
                <a16:creationId xmlns:a16="http://schemas.microsoft.com/office/drawing/2014/main" id="{623E3385-360C-48F7-9FFD-2C46A31FAC8C}"/>
              </a:ext>
            </a:extLst>
          </p:cNvPr>
          <p:cNvSpPr/>
          <p:nvPr/>
        </p:nvSpPr>
        <p:spPr>
          <a:xfrm>
            <a:off x="4714509" y="931071"/>
            <a:ext cx="439661" cy="4081156"/>
          </a:xfrm>
          <a:prstGeom prst="rightBrace">
            <a:avLst/>
          </a:prstGeom>
          <a:noFill/>
          <a:ln w="28575" cap="flat" cmpd="sng" algn="ctr">
            <a:solidFill>
              <a:srgbClr val="4472C4"/>
            </a:solidFill>
            <a:prstDash val="solid"/>
            <a:miter lim="800000"/>
          </a:ln>
          <a:effectLst/>
        </p:spPr>
        <p:txBody>
          <a:bodyPr rtlCol="0" anchor="ctr"/>
          <a:lstStyle/>
          <a:p>
            <a:pPr algn="ctr" defTabSz="685800">
              <a:defRPr/>
            </a:pPr>
            <a:endParaRPr lang="nb-NO" sz="1350" kern="0">
              <a:solidFill>
                <a:prstClr val="black"/>
              </a:solidFill>
              <a:latin typeface="Calibri" panose="020F0502020204030204"/>
            </a:endParaRPr>
          </a:p>
        </p:txBody>
      </p:sp>
    </p:spTree>
    <p:extLst>
      <p:ext uri="{BB962C8B-B14F-4D97-AF65-F5344CB8AC3E}">
        <p14:creationId xmlns:p14="http://schemas.microsoft.com/office/powerpoint/2010/main" val="307262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6915F8A-DAD3-6A5C-5722-C07E4EEAB85A}"/>
              </a:ext>
            </a:extLst>
          </p:cNvPr>
          <p:cNvGraphicFramePr>
            <a:graphicFrameLocks noChangeAspect="1"/>
          </p:cNvGraphicFramePr>
          <p:nvPr>
            <p:custDataLst>
              <p:tags r:id="rId1"/>
            </p:custDataLst>
            <p:extLst>
              <p:ext uri="{D42A27DB-BD31-4B8C-83A1-F6EECF244321}">
                <p14:modId xmlns:p14="http://schemas.microsoft.com/office/powerpoint/2010/main" val="536870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B6915F8A-DAD3-6A5C-5722-C07E4EEAB8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F2A9A8B-1871-E746-17A2-0F05CF8D149B}"/>
              </a:ext>
            </a:extLst>
          </p:cNvPr>
          <p:cNvSpPr>
            <a:spLocks noGrp="1"/>
          </p:cNvSpPr>
          <p:nvPr>
            <p:ph type="title"/>
          </p:nvPr>
        </p:nvSpPr>
        <p:spPr/>
        <p:txBody>
          <a:bodyPr vert="horz"/>
          <a:lstStyle/>
          <a:p>
            <a:r>
              <a:rPr lang="nb-NO" err="1"/>
              <a:t>Kontobruk</a:t>
            </a:r>
            <a:endParaRPr lang="nb-NO"/>
          </a:p>
        </p:txBody>
      </p:sp>
      <p:sp>
        <p:nvSpPr>
          <p:cNvPr id="5" name="Content Placeholder 4">
            <a:extLst>
              <a:ext uri="{FF2B5EF4-FFF2-40B4-BE49-F238E27FC236}">
                <a16:creationId xmlns:a16="http://schemas.microsoft.com/office/drawing/2014/main" id="{0B27BBA4-1DAA-2908-9869-AF310277CDDB}"/>
              </a:ext>
            </a:extLst>
          </p:cNvPr>
          <p:cNvSpPr>
            <a:spLocks noGrp="1"/>
          </p:cNvSpPr>
          <p:nvPr>
            <p:ph sz="half" idx="2"/>
          </p:nvPr>
        </p:nvSpPr>
        <p:spPr/>
        <p:txBody>
          <a:bodyPr>
            <a:normAutofit/>
          </a:bodyPr>
          <a:lstStyle/>
          <a:p>
            <a:r>
              <a:rPr lang="nb-NO" sz="1600"/>
              <a:t>Resultatkonto var på detaljert nivå</a:t>
            </a:r>
          </a:p>
          <a:p>
            <a:endParaRPr lang="nb-NO" sz="1600"/>
          </a:p>
          <a:p>
            <a:pPr marL="0" indent="0">
              <a:buNone/>
            </a:pPr>
            <a:endParaRPr lang="nb-NO" sz="1600"/>
          </a:p>
        </p:txBody>
      </p:sp>
      <p:sp>
        <p:nvSpPr>
          <p:cNvPr id="6" name="Text Placeholder 5">
            <a:extLst>
              <a:ext uri="{FF2B5EF4-FFF2-40B4-BE49-F238E27FC236}">
                <a16:creationId xmlns:a16="http://schemas.microsoft.com/office/drawing/2014/main" id="{28C54A10-1300-2AC1-4B5B-3E8A6E33AE09}"/>
              </a:ext>
            </a:extLst>
          </p:cNvPr>
          <p:cNvSpPr>
            <a:spLocks noGrp="1"/>
          </p:cNvSpPr>
          <p:nvPr>
            <p:ph type="body" sz="quarter" idx="3"/>
          </p:nvPr>
        </p:nvSpPr>
        <p:spPr/>
        <p:txBody>
          <a:bodyPr>
            <a:normAutofit/>
          </a:bodyPr>
          <a:lstStyle/>
          <a:p>
            <a:r>
              <a:rPr lang="nb-NO" sz="2000"/>
              <a:t>Ny økonomimodell</a:t>
            </a:r>
          </a:p>
        </p:txBody>
      </p:sp>
      <p:sp>
        <p:nvSpPr>
          <p:cNvPr id="8" name="Text Placeholder 7">
            <a:extLst>
              <a:ext uri="{FF2B5EF4-FFF2-40B4-BE49-F238E27FC236}">
                <a16:creationId xmlns:a16="http://schemas.microsoft.com/office/drawing/2014/main" id="{DC43B77A-F15E-9AE3-317C-A742C74E5188}"/>
              </a:ext>
            </a:extLst>
          </p:cNvPr>
          <p:cNvSpPr>
            <a:spLocks noGrp="1"/>
          </p:cNvSpPr>
          <p:nvPr>
            <p:ph type="body" sz="quarter" idx="10"/>
          </p:nvPr>
        </p:nvSpPr>
        <p:spPr/>
        <p:txBody>
          <a:bodyPr>
            <a:normAutofit/>
          </a:bodyPr>
          <a:lstStyle/>
          <a:p>
            <a:r>
              <a:rPr lang="nb-NO" sz="2000"/>
              <a:t>Gammel økonomimodell</a:t>
            </a:r>
          </a:p>
        </p:txBody>
      </p:sp>
      <p:sp>
        <p:nvSpPr>
          <p:cNvPr id="10" name="Text Placeholder 5">
            <a:extLst>
              <a:ext uri="{FF2B5EF4-FFF2-40B4-BE49-F238E27FC236}">
                <a16:creationId xmlns:a16="http://schemas.microsoft.com/office/drawing/2014/main" id="{1CE9C06D-347A-8AAB-6B1F-65136F29AFB1}"/>
              </a:ext>
            </a:extLst>
          </p:cNvPr>
          <p:cNvSpPr txBox="1">
            <a:spLocks/>
          </p:cNvSpPr>
          <p:nvPr/>
        </p:nvSpPr>
        <p:spPr>
          <a:xfrm>
            <a:off x="4822005" y="2446760"/>
            <a:ext cx="4041775" cy="479822"/>
          </a:xfrm>
          <a:prstGeom prst="rect">
            <a:avLst/>
          </a:prstGeom>
        </p:spPr>
        <p:txBody>
          <a:bodyPr vert="horz" lIns="91440" tIns="45720" rIns="91440" bIns="45720" rtlCol="0" anchor="t" anchorCtr="0">
            <a:normAutofit/>
          </a:bodyPr>
          <a:lstStyle>
            <a:lvl1pPr marL="0" indent="0" algn="l" defTabSz="457189" rtl="0" eaLnBrk="1" latinLnBrk="0" hangingPunct="1">
              <a:spcBef>
                <a:spcPct val="20000"/>
              </a:spcBef>
              <a:buFont typeface="Arial"/>
              <a:buNone/>
              <a:defRPr sz="2400" b="1" kern="1200">
                <a:solidFill>
                  <a:schemeClr val="tx1"/>
                </a:solidFill>
                <a:latin typeface="Arial"/>
                <a:ea typeface="+mn-ea"/>
                <a:cs typeface="Arial"/>
              </a:defRPr>
            </a:lvl1pPr>
            <a:lvl2pPr marL="457189" indent="0" algn="l" defTabSz="457189" rtl="0" eaLnBrk="1" latinLnBrk="0" hangingPunct="1">
              <a:spcBef>
                <a:spcPct val="20000"/>
              </a:spcBef>
              <a:buFont typeface="Arial"/>
              <a:buNone/>
              <a:defRPr sz="2000" b="1" kern="1200">
                <a:solidFill>
                  <a:schemeClr val="tx1"/>
                </a:solidFill>
                <a:latin typeface="Arial"/>
                <a:ea typeface="+mn-ea"/>
                <a:cs typeface="Arial"/>
              </a:defRPr>
            </a:lvl2pPr>
            <a:lvl3pPr marL="914378" indent="0" algn="l" defTabSz="457189" rtl="0" eaLnBrk="1" latinLnBrk="0" hangingPunct="1">
              <a:spcBef>
                <a:spcPct val="20000"/>
              </a:spcBef>
              <a:buFont typeface="Arial"/>
              <a:buNone/>
              <a:defRPr sz="1800" b="1" kern="1200">
                <a:solidFill>
                  <a:schemeClr val="tx1"/>
                </a:solidFill>
                <a:latin typeface="Arial"/>
                <a:ea typeface="+mn-ea"/>
                <a:cs typeface="Arial"/>
              </a:defRPr>
            </a:lvl3pPr>
            <a:lvl4pPr marL="1371566" indent="0" algn="l" defTabSz="457189" rtl="0" eaLnBrk="1" latinLnBrk="0" hangingPunct="1">
              <a:spcBef>
                <a:spcPct val="20000"/>
              </a:spcBef>
              <a:buFont typeface="Arial"/>
              <a:buNone/>
              <a:defRPr sz="1600" b="1" kern="1200">
                <a:solidFill>
                  <a:schemeClr val="tx1"/>
                </a:solidFill>
                <a:latin typeface="Arial"/>
                <a:ea typeface="+mn-ea"/>
                <a:cs typeface="Arial"/>
              </a:defRPr>
            </a:lvl4pPr>
            <a:lvl5pPr marL="1828754" indent="0" algn="l" defTabSz="457189" rtl="0" eaLnBrk="1" latinLnBrk="0" hangingPunct="1">
              <a:spcBef>
                <a:spcPct val="20000"/>
              </a:spcBef>
              <a:buFont typeface="Arial"/>
              <a:buNone/>
              <a:defRPr sz="1600" b="1" kern="1200">
                <a:solidFill>
                  <a:schemeClr val="tx1"/>
                </a:solidFill>
                <a:latin typeface="Arial"/>
                <a:ea typeface="+mn-ea"/>
                <a:cs typeface="Arial"/>
              </a:defRPr>
            </a:lvl5pPr>
            <a:lvl6pPr marL="2285943" indent="0" algn="l" defTabSz="457189" rtl="0" eaLnBrk="1" latinLnBrk="0" hangingPunct="1">
              <a:spcBef>
                <a:spcPct val="20000"/>
              </a:spcBef>
              <a:buFont typeface="Arial"/>
              <a:buNone/>
              <a:defRPr sz="1600" b="1" kern="1200">
                <a:solidFill>
                  <a:schemeClr val="tx1"/>
                </a:solidFill>
                <a:latin typeface="+mn-lt"/>
                <a:ea typeface="+mn-ea"/>
                <a:cs typeface="+mn-cs"/>
              </a:defRPr>
            </a:lvl6pPr>
            <a:lvl7pPr marL="2743132" indent="0" algn="l" defTabSz="457189" rtl="0" eaLnBrk="1" latinLnBrk="0" hangingPunct="1">
              <a:spcBef>
                <a:spcPct val="20000"/>
              </a:spcBef>
              <a:buFont typeface="Arial"/>
              <a:buNone/>
              <a:defRPr sz="1600" b="1"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1600" b="1"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1600" b="1" kern="1200">
                <a:solidFill>
                  <a:schemeClr val="tx1"/>
                </a:solidFill>
                <a:latin typeface="+mn-lt"/>
                <a:ea typeface="+mn-ea"/>
                <a:cs typeface="+mn-cs"/>
              </a:defRPr>
            </a:lvl9pPr>
          </a:lstStyle>
          <a:p>
            <a:r>
              <a:rPr lang="nb-NO" sz="2000"/>
              <a:t>Ny løsning</a:t>
            </a:r>
          </a:p>
        </p:txBody>
      </p:sp>
      <p:pic>
        <p:nvPicPr>
          <p:cNvPr id="14" name="Picture 13">
            <a:extLst>
              <a:ext uri="{FF2B5EF4-FFF2-40B4-BE49-F238E27FC236}">
                <a16:creationId xmlns:a16="http://schemas.microsoft.com/office/drawing/2014/main" id="{64918A49-9CE6-12BD-80EC-DF594E7475AD}"/>
              </a:ext>
            </a:extLst>
          </p:cNvPr>
          <p:cNvPicPr>
            <a:picLocks noChangeAspect="1"/>
          </p:cNvPicPr>
          <p:nvPr/>
        </p:nvPicPr>
        <p:blipFill>
          <a:blip r:embed="rId5"/>
          <a:stretch>
            <a:fillRect/>
          </a:stretch>
        </p:blipFill>
        <p:spPr>
          <a:xfrm>
            <a:off x="1319308" y="2109378"/>
            <a:ext cx="1378774" cy="2033560"/>
          </a:xfrm>
          <a:prstGeom prst="rect">
            <a:avLst/>
          </a:prstGeom>
        </p:spPr>
      </p:pic>
      <p:pic>
        <p:nvPicPr>
          <p:cNvPr id="16" name="Picture 15">
            <a:extLst>
              <a:ext uri="{FF2B5EF4-FFF2-40B4-BE49-F238E27FC236}">
                <a16:creationId xmlns:a16="http://schemas.microsoft.com/office/drawing/2014/main" id="{20AA2531-85A2-3DCA-0CD2-53B78833A02F}"/>
              </a:ext>
            </a:extLst>
          </p:cNvPr>
          <p:cNvPicPr>
            <a:picLocks noChangeAspect="1"/>
          </p:cNvPicPr>
          <p:nvPr/>
        </p:nvPicPr>
        <p:blipFill>
          <a:blip r:embed="rId6"/>
          <a:stretch>
            <a:fillRect/>
          </a:stretch>
        </p:blipFill>
        <p:spPr>
          <a:xfrm>
            <a:off x="7149888" y="2469459"/>
            <a:ext cx="1859915" cy="2468061"/>
          </a:xfrm>
          <a:prstGeom prst="rect">
            <a:avLst/>
          </a:prstGeom>
        </p:spPr>
      </p:pic>
      <p:sp>
        <p:nvSpPr>
          <p:cNvPr id="17" name="Content Placeholder 4">
            <a:extLst>
              <a:ext uri="{FF2B5EF4-FFF2-40B4-BE49-F238E27FC236}">
                <a16:creationId xmlns:a16="http://schemas.microsoft.com/office/drawing/2014/main" id="{1C0A261C-EF9D-87EC-B8DD-59D7580D8FFE}"/>
              </a:ext>
            </a:extLst>
          </p:cNvPr>
          <p:cNvSpPr txBox="1">
            <a:spLocks/>
          </p:cNvSpPr>
          <p:nvPr/>
        </p:nvSpPr>
        <p:spPr>
          <a:xfrm>
            <a:off x="4469631" y="1444343"/>
            <a:ext cx="4040188" cy="1002417"/>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16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6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16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600" kern="1200">
                <a:solidFill>
                  <a:schemeClr val="tx1"/>
                </a:solidFill>
                <a:latin typeface="+mn-lt"/>
                <a:ea typeface="+mn-ea"/>
                <a:cs typeface="+mn-cs"/>
              </a:defRPr>
            </a:lvl9pPr>
          </a:lstStyle>
          <a:p>
            <a:r>
              <a:rPr lang="nb-NO" sz="1600"/>
              <a:t>Få resultatkonto for investeringer</a:t>
            </a:r>
          </a:p>
          <a:p>
            <a:pPr marL="0" indent="0">
              <a:buFont typeface="Arial"/>
              <a:buNone/>
            </a:pPr>
            <a:endParaRPr lang="nb-NO" sz="1600"/>
          </a:p>
        </p:txBody>
      </p:sp>
      <p:sp>
        <p:nvSpPr>
          <p:cNvPr id="18" name="Content Placeholder 4">
            <a:extLst>
              <a:ext uri="{FF2B5EF4-FFF2-40B4-BE49-F238E27FC236}">
                <a16:creationId xmlns:a16="http://schemas.microsoft.com/office/drawing/2014/main" id="{D2FB9376-CB9B-06F7-B005-11C370DFDF82}"/>
              </a:ext>
            </a:extLst>
          </p:cNvPr>
          <p:cNvSpPr txBox="1">
            <a:spLocks/>
          </p:cNvSpPr>
          <p:nvPr/>
        </p:nvSpPr>
        <p:spPr>
          <a:xfrm>
            <a:off x="4572000" y="2947967"/>
            <a:ext cx="2744812" cy="1401563"/>
          </a:xfrm>
          <a:prstGeom prst="rect">
            <a:avLst/>
          </a:prstGeom>
        </p:spPr>
        <p:txBody>
          <a:bodyPr vert="horz" lIns="91440" tIns="45720" rIns="91440" bIns="45720" rtlCol="0">
            <a:noAutofit/>
          </a:bodyPr>
          <a:lst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16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6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16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600" kern="1200">
                <a:solidFill>
                  <a:schemeClr val="tx1"/>
                </a:solidFill>
                <a:latin typeface="+mn-lt"/>
                <a:ea typeface="+mn-ea"/>
                <a:cs typeface="+mn-cs"/>
              </a:defRPr>
            </a:lvl9pPr>
          </a:lstStyle>
          <a:p>
            <a:r>
              <a:rPr lang="nb-NO" sz="1600"/>
              <a:t>Bruker balansekonto i investeringsplanen</a:t>
            </a:r>
          </a:p>
          <a:p>
            <a:r>
              <a:rPr lang="nb-NO" sz="1600"/>
              <a:t>I budsjettsammenstilling er det resultatkonto som benyttes</a:t>
            </a:r>
          </a:p>
        </p:txBody>
      </p:sp>
      <p:sp>
        <p:nvSpPr>
          <p:cNvPr id="19" name="TextBox 18">
            <a:extLst>
              <a:ext uri="{FF2B5EF4-FFF2-40B4-BE49-F238E27FC236}">
                <a16:creationId xmlns:a16="http://schemas.microsoft.com/office/drawing/2014/main" id="{7427EFFB-A626-E356-715E-0D81EAC5E7AA}"/>
              </a:ext>
            </a:extLst>
          </p:cNvPr>
          <p:cNvSpPr txBox="1"/>
          <p:nvPr/>
        </p:nvSpPr>
        <p:spPr>
          <a:xfrm>
            <a:off x="4985564" y="4349530"/>
            <a:ext cx="2368230" cy="587990"/>
          </a:xfrm>
          <a:prstGeom prst="irregularSeal2">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sz="1100"/>
              <a:t>Kvalitetssikre</a:t>
            </a:r>
          </a:p>
        </p:txBody>
      </p:sp>
    </p:spTree>
    <p:extLst>
      <p:ext uri="{BB962C8B-B14F-4D97-AF65-F5344CB8AC3E}">
        <p14:creationId xmlns:p14="http://schemas.microsoft.com/office/powerpoint/2010/main" val="409707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7BE96C-5C0B-DD35-E02E-EA242A79808D}"/>
              </a:ext>
            </a:extLst>
          </p:cNvPr>
          <p:cNvGraphicFramePr>
            <a:graphicFrameLocks noChangeAspect="1"/>
          </p:cNvGraphicFramePr>
          <p:nvPr>
            <p:custDataLst>
              <p:tags r:id="rId1"/>
            </p:custDataLst>
            <p:extLst>
              <p:ext uri="{D42A27DB-BD31-4B8C-83A1-F6EECF244321}">
                <p14:modId xmlns:p14="http://schemas.microsoft.com/office/powerpoint/2010/main" val="270603529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707BE96C-5C0B-DD35-E02E-EA242A79808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B739060-063F-CD77-69C0-4BCAED57D1D3}"/>
              </a:ext>
            </a:extLst>
          </p:cNvPr>
          <p:cNvSpPr>
            <a:spLocks noGrp="1"/>
          </p:cNvSpPr>
          <p:nvPr>
            <p:ph type="title"/>
          </p:nvPr>
        </p:nvSpPr>
        <p:spPr/>
        <p:txBody>
          <a:bodyPr vert="horz"/>
          <a:lstStyle/>
          <a:p>
            <a:r>
              <a:rPr lang="nb-NO"/>
              <a:t>Budsjettering av investering</a:t>
            </a:r>
          </a:p>
        </p:txBody>
      </p:sp>
      <p:sp>
        <p:nvSpPr>
          <p:cNvPr id="3" name="Content Placeholder 2">
            <a:extLst>
              <a:ext uri="{FF2B5EF4-FFF2-40B4-BE49-F238E27FC236}">
                <a16:creationId xmlns:a16="http://schemas.microsoft.com/office/drawing/2014/main" id="{0B3A540B-9A4D-EE3A-81F6-6D359FBE8E52}"/>
              </a:ext>
            </a:extLst>
          </p:cNvPr>
          <p:cNvSpPr>
            <a:spLocks noGrp="1"/>
          </p:cNvSpPr>
          <p:nvPr>
            <p:ph sz="half" idx="1"/>
          </p:nvPr>
        </p:nvSpPr>
        <p:spPr>
          <a:xfrm>
            <a:off x="628650" y="1369219"/>
            <a:ext cx="6706961" cy="943798"/>
          </a:xfrm>
        </p:spPr>
        <p:txBody>
          <a:bodyPr>
            <a:normAutofit fontScale="77500" lnSpcReduction="20000"/>
          </a:bodyPr>
          <a:lstStyle/>
          <a:p>
            <a:r>
              <a:rPr lang="nb-NO"/>
              <a:t>Vil skje på balansekonto i investeringsplanen, og speiles til resultatkonto i overføring til budsjettmodulen</a:t>
            </a:r>
          </a:p>
        </p:txBody>
      </p:sp>
      <p:graphicFrame>
        <p:nvGraphicFramePr>
          <p:cNvPr id="7" name="Table 7">
            <a:extLst>
              <a:ext uri="{FF2B5EF4-FFF2-40B4-BE49-F238E27FC236}">
                <a16:creationId xmlns:a16="http://schemas.microsoft.com/office/drawing/2014/main" id="{FCA9E387-2BFE-B1F0-CE4B-07167FD77D6B}"/>
              </a:ext>
            </a:extLst>
          </p:cNvPr>
          <p:cNvGraphicFramePr>
            <a:graphicFrameLocks noGrp="1"/>
          </p:cNvGraphicFramePr>
          <p:nvPr>
            <p:ph sz="half" idx="2"/>
          </p:nvPr>
        </p:nvGraphicFramePr>
        <p:xfrm>
          <a:off x="46759" y="2723544"/>
          <a:ext cx="3886200" cy="922148"/>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4166885744"/>
                    </a:ext>
                  </a:extLst>
                </a:gridCol>
                <a:gridCol w="1295400">
                  <a:extLst>
                    <a:ext uri="{9D8B030D-6E8A-4147-A177-3AD203B41FA5}">
                      <a16:colId xmlns:a16="http://schemas.microsoft.com/office/drawing/2014/main" val="3333408479"/>
                    </a:ext>
                  </a:extLst>
                </a:gridCol>
                <a:gridCol w="1295400">
                  <a:extLst>
                    <a:ext uri="{9D8B030D-6E8A-4147-A177-3AD203B41FA5}">
                      <a16:colId xmlns:a16="http://schemas.microsoft.com/office/drawing/2014/main" val="89572446"/>
                    </a:ext>
                  </a:extLst>
                </a:gridCol>
              </a:tblGrid>
              <a:tr h="251460">
                <a:tc>
                  <a:txBody>
                    <a:bodyPr/>
                    <a:lstStyle/>
                    <a:p>
                      <a:r>
                        <a:rPr lang="nb-NO" sz="1200"/>
                        <a:t>Konto</a:t>
                      </a:r>
                    </a:p>
                  </a:txBody>
                  <a:tcPr marL="68580" marR="68580" marT="34290" marB="34290"/>
                </a:tc>
                <a:tc>
                  <a:txBody>
                    <a:bodyPr/>
                    <a:lstStyle/>
                    <a:p>
                      <a:r>
                        <a:rPr lang="nb-NO" sz="1200"/>
                        <a:t>Periode</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1924203384"/>
                  </a:ext>
                </a:extLst>
              </a:tr>
              <a:tr h="670688">
                <a:tc>
                  <a:txBody>
                    <a:bodyPr/>
                    <a:lstStyle/>
                    <a:p>
                      <a:r>
                        <a:rPr lang="nb-NO" sz="1200"/>
                        <a:t>12040 - Vitenskapelig utstyr</a:t>
                      </a:r>
                    </a:p>
                  </a:txBody>
                  <a:tcPr marL="68580" marR="68580" marT="34290" marB="34290"/>
                </a:tc>
                <a:tc>
                  <a:txBody>
                    <a:bodyPr/>
                    <a:lstStyle/>
                    <a:p>
                      <a:r>
                        <a:rPr lang="nb-NO" sz="1200"/>
                        <a:t>202301</a:t>
                      </a:r>
                    </a:p>
                  </a:txBody>
                  <a:tcPr marL="68580" marR="68580" marT="34290" marB="34290"/>
                </a:tc>
                <a:tc>
                  <a:txBody>
                    <a:bodyPr/>
                    <a:lstStyle/>
                    <a:p>
                      <a:r>
                        <a:rPr lang="nb-NO" sz="1200"/>
                        <a:t>14 400 000</a:t>
                      </a:r>
                    </a:p>
                  </a:txBody>
                  <a:tcPr marL="68580" marR="68580" marT="34290" marB="34290"/>
                </a:tc>
                <a:extLst>
                  <a:ext uri="{0D108BD9-81ED-4DB2-BD59-A6C34878D82A}">
                    <a16:rowId xmlns:a16="http://schemas.microsoft.com/office/drawing/2014/main" val="63400975"/>
                  </a:ext>
                </a:extLst>
              </a:tr>
            </a:tbl>
          </a:graphicData>
        </a:graphic>
      </p:graphicFrame>
      <p:graphicFrame>
        <p:nvGraphicFramePr>
          <p:cNvPr id="8" name="Table 8">
            <a:extLst>
              <a:ext uri="{FF2B5EF4-FFF2-40B4-BE49-F238E27FC236}">
                <a16:creationId xmlns:a16="http://schemas.microsoft.com/office/drawing/2014/main" id="{91BF7F2B-47CA-F85B-71C9-69B5EA9A2DD2}"/>
              </a:ext>
            </a:extLst>
          </p:cNvPr>
          <p:cNvGraphicFramePr>
            <a:graphicFrameLocks noGrp="1"/>
          </p:cNvGraphicFramePr>
          <p:nvPr/>
        </p:nvGraphicFramePr>
        <p:xfrm>
          <a:off x="4788131" y="2727354"/>
          <a:ext cx="4309110" cy="707773"/>
        </p:xfrm>
        <a:graphic>
          <a:graphicData uri="http://schemas.openxmlformats.org/drawingml/2006/table">
            <a:tbl>
              <a:tblPr firstRow="1" bandRow="1">
                <a:tableStyleId>{21E4AEA4-8DFA-4A89-87EB-49C32662AFE0}</a:tableStyleId>
              </a:tblPr>
              <a:tblGrid>
                <a:gridCol w="1920240">
                  <a:extLst>
                    <a:ext uri="{9D8B030D-6E8A-4147-A177-3AD203B41FA5}">
                      <a16:colId xmlns:a16="http://schemas.microsoft.com/office/drawing/2014/main" val="2374965092"/>
                    </a:ext>
                  </a:extLst>
                </a:gridCol>
                <a:gridCol w="952500">
                  <a:extLst>
                    <a:ext uri="{9D8B030D-6E8A-4147-A177-3AD203B41FA5}">
                      <a16:colId xmlns:a16="http://schemas.microsoft.com/office/drawing/2014/main" val="1342671763"/>
                    </a:ext>
                  </a:extLst>
                </a:gridCol>
                <a:gridCol w="1436370">
                  <a:extLst>
                    <a:ext uri="{9D8B030D-6E8A-4147-A177-3AD203B41FA5}">
                      <a16:colId xmlns:a16="http://schemas.microsoft.com/office/drawing/2014/main" val="3376530529"/>
                    </a:ext>
                  </a:extLst>
                </a:gridCol>
              </a:tblGrid>
              <a:tr h="251460">
                <a:tc>
                  <a:txBody>
                    <a:bodyPr/>
                    <a:lstStyle/>
                    <a:p>
                      <a:r>
                        <a:rPr lang="nb-NO" sz="1200"/>
                        <a:t>Konto</a:t>
                      </a:r>
                    </a:p>
                  </a:txBody>
                  <a:tcPr marL="68580" marR="68580" marT="34290" marB="34290"/>
                </a:tc>
                <a:tc>
                  <a:txBody>
                    <a:bodyPr/>
                    <a:lstStyle/>
                    <a:p>
                      <a:r>
                        <a:rPr lang="nb-NO" sz="1200"/>
                        <a:t>Periode</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210459228"/>
                  </a:ext>
                </a:extLst>
              </a:tr>
              <a:tr h="456313">
                <a:tc>
                  <a:txBody>
                    <a:bodyPr/>
                    <a:lstStyle/>
                    <a:p>
                      <a:r>
                        <a:rPr lang="nb-NO" sz="1200"/>
                        <a:t>39100 - Investeringer</a:t>
                      </a:r>
                    </a:p>
                  </a:txBody>
                  <a:tcPr marL="68580" marR="68580" marT="34290" marB="34290"/>
                </a:tc>
                <a:tc>
                  <a:txBody>
                    <a:bodyPr/>
                    <a:lstStyle/>
                    <a:p>
                      <a:r>
                        <a:rPr lang="nb-NO" sz="1200"/>
                        <a:t>202301</a:t>
                      </a:r>
                    </a:p>
                  </a:txBody>
                  <a:tcPr marL="68580" marR="68580" marT="34290" marB="34290"/>
                </a:tc>
                <a:tc>
                  <a:txBody>
                    <a:bodyPr/>
                    <a:lstStyle/>
                    <a:p>
                      <a:r>
                        <a:rPr lang="nb-NO" sz="1200"/>
                        <a:t>14 400 000</a:t>
                      </a:r>
                    </a:p>
                  </a:txBody>
                  <a:tcPr marL="68580" marR="68580" marT="34290" marB="34290"/>
                </a:tc>
                <a:extLst>
                  <a:ext uri="{0D108BD9-81ED-4DB2-BD59-A6C34878D82A}">
                    <a16:rowId xmlns:a16="http://schemas.microsoft.com/office/drawing/2014/main" val="4031725707"/>
                  </a:ext>
                </a:extLst>
              </a:tr>
            </a:tbl>
          </a:graphicData>
        </a:graphic>
      </p:graphicFrame>
      <p:sp>
        <p:nvSpPr>
          <p:cNvPr id="10" name="Content Placeholder 2">
            <a:extLst>
              <a:ext uri="{FF2B5EF4-FFF2-40B4-BE49-F238E27FC236}">
                <a16:creationId xmlns:a16="http://schemas.microsoft.com/office/drawing/2014/main" id="{A40FFEA9-D46A-10F7-6277-FF3BCAF4ECD5}"/>
              </a:ext>
            </a:extLst>
          </p:cNvPr>
          <p:cNvSpPr txBox="1">
            <a:spLocks/>
          </p:cNvSpPr>
          <p:nvPr/>
        </p:nvSpPr>
        <p:spPr>
          <a:xfrm>
            <a:off x="118311" y="3979310"/>
            <a:ext cx="3886200" cy="9437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nb-NO" sz="1350">
                <a:solidFill>
                  <a:srgbClr val="000000"/>
                </a:solidFill>
                <a:latin typeface="Arial" panose="020B0604020202020204"/>
              </a:rPr>
              <a:t>Da vil vi ha budsjett (og regnskap) på balansekonto. Legger til rette for oppfølging av investeringer på samme detaljnivå som før</a:t>
            </a:r>
          </a:p>
        </p:txBody>
      </p:sp>
      <p:sp>
        <p:nvSpPr>
          <p:cNvPr id="11" name="Content Placeholder 2">
            <a:extLst>
              <a:ext uri="{FF2B5EF4-FFF2-40B4-BE49-F238E27FC236}">
                <a16:creationId xmlns:a16="http://schemas.microsoft.com/office/drawing/2014/main" id="{A76468C6-42A9-A06C-66B4-25B28592086D}"/>
              </a:ext>
            </a:extLst>
          </p:cNvPr>
          <p:cNvSpPr txBox="1">
            <a:spLocks/>
          </p:cNvSpPr>
          <p:nvPr/>
        </p:nvSpPr>
        <p:spPr>
          <a:xfrm>
            <a:off x="4572000" y="4116239"/>
            <a:ext cx="3886200" cy="9437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nb-NO" sz="1350">
                <a:solidFill>
                  <a:srgbClr val="000000"/>
                </a:solidFill>
                <a:latin typeface="Arial" panose="020B0604020202020204"/>
              </a:rPr>
              <a:t>Da vil vi ha budsjett (og regnskap) på resultatkonto. Legger til rette for oppfølging av resultatet som før </a:t>
            </a:r>
            <a:r>
              <a:rPr lang="nb-NO" sz="1350" err="1">
                <a:solidFill>
                  <a:srgbClr val="000000"/>
                </a:solidFill>
                <a:latin typeface="Arial" panose="020B0604020202020204"/>
              </a:rPr>
              <a:t>mtp</a:t>
            </a:r>
            <a:r>
              <a:rPr lang="nb-NO" sz="1350">
                <a:solidFill>
                  <a:srgbClr val="000000"/>
                </a:solidFill>
                <a:latin typeface="Arial" panose="020B0604020202020204"/>
              </a:rPr>
              <a:t>. investeringer</a:t>
            </a:r>
          </a:p>
        </p:txBody>
      </p:sp>
      <p:sp>
        <p:nvSpPr>
          <p:cNvPr id="4" name="TextBox 3">
            <a:extLst>
              <a:ext uri="{FF2B5EF4-FFF2-40B4-BE49-F238E27FC236}">
                <a16:creationId xmlns:a16="http://schemas.microsoft.com/office/drawing/2014/main" id="{86F5831C-5EC2-323E-737A-91AE8AB5B856}"/>
              </a:ext>
            </a:extLst>
          </p:cNvPr>
          <p:cNvSpPr txBox="1"/>
          <p:nvPr/>
        </p:nvSpPr>
        <p:spPr>
          <a:xfrm>
            <a:off x="46759" y="2419957"/>
            <a:ext cx="2579552" cy="300082"/>
          </a:xfrm>
          <a:prstGeom prst="rect">
            <a:avLst/>
          </a:prstGeom>
          <a:noFill/>
        </p:spPr>
        <p:txBody>
          <a:bodyPr wrap="none" rtlCol="0">
            <a:spAutoFit/>
          </a:bodyPr>
          <a:lstStyle/>
          <a:p>
            <a:pPr defTabSz="685800"/>
            <a:r>
              <a:rPr lang="nb-NO" sz="1350">
                <a:solidFill>
                  <a:srgbClr val="000000"/>
                </a:solidFill>
                <a:latin typeface="Arial" panose="020B0604020202020204"/>
              </a:rPr>
              <a:t>Budsjettering i investeringsplan</a:t>
            </a:r>
          </a:p>
        </p:txBody>
      </p:sp>
      <p:sp>
        <p:nvSpPr>
          <p:cNvPr id="5" name="TextBox 4">
            <a:extLst>
              <a:ext uri="{FF2B5EF4-FFF2-40B4-BE49-F238E27FC236}">
                <a16:creationId xmlns:a16="http://schemas.microsoft.com/office/drawing/2014/main" id="{C9AE9CF6-F7A1-DC57-4DDF-46E96B4BF13C}"/>
              </a:ext>
            </a:extLst>
          </p:cNvPr>
          <p:cNvSpPr txBox="1"/>
          <p:nvPr/>
        </p:nvSpPr>
        <p:spPr>
          <a:xfrm>
            <a:off x="4705523" y="2446544"/>
            <a:ext cx="4368504" cy="300082"/>
          </a:xfrm>
          <a:prstGeom prst="rect">
            <a:avLst/>
          </a:prstGeom>
          <a:noFill/>
        </p:spPr>
        <p:txBody>
          <a:bodyPr wrap="none" rtlCol="0">
            <a:spAutoFit/>
          </a:bodyPr>
          <a:lstStyle/>
          <a:p>
            <a:pPr defTabSz="685800"/>
            <a:r>
              <a:rPr lang="nb-NO" sz="1350">
                <a:solidFill>
                  <a:srgbClr val="000000"/>
                </a:solidFill>
                <a:latin typeface="Arial" panose="020B0604020202020204"/>
              </a:rPr>
              <a:t>Speiles til resultatkonto i overføring til budsjettmodulen</a:t>
            </a:r>
          </a:p>
        </p:txBody>
      </p:sp>
      <p:sp>
        <p:nvSpPr>
          <p:cNvPr id="13" name="Arrow: Right 12">
            <a:extLst>
              <a:ext uri="{FF2B5EF4-FFF2-40B4-BE49-F238E27FC236}">
                <a16:creationId xmlns:a16="http://schemas.microsoft.com/office/drawing/2014/main" id="{666F3DC3-A0E4-4C9F-85E2-89540B2E24C3}"/>
              </a:ext>
            </a:extLst>
          </p:cNvPr>
          <p:cNvSpPr/>
          <p:nvPr/>
        </p:nvSpPr>
        <p:spPr>
          <a:xfrm>
            <a:off x="4004512" y="3023830"/>
            <a:ext cx="699308" cy="38159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nb-NO" sz="1350" kern="0">
                <a:solidFill>
                  <a:prstClr val="white"/>
                </a:solidFill>
                <a:latin typeface="Calibri" panose="020F0502020204030204"/>
              </a:rPr>
              <a:t>SPEIL</a:t>
            </a:r>
          </a:p>
        </p:txBody>
      </p:sp>
    </p:spTree>
    <p:extLst>
      <p:ext uri="{BB962C8B-B14F-4D97-AF65-F5344CB8AC3E}">
        <p14:creationId xmlns:p14="http://schemas.microsoft.com/office/powerpoint/2010/main" val="330912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a:t>
            </a:r>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794" y="1125958"/>
            <a:ext cx="3322502" cy="3322502"/>
          </a:xfrm>
          <a:prstGeom prst="rect">
            <a:avLst/>
          </a:prstGeom>
        </p:spPr>
      </p:pic>
      <p:sp>
        <p:nvSpPr>
          <p:cNvPr id="3" name="TextBox 2">
            <a:extLst>
              <a:ext uri="{FF2B5EF4-FFF2-40B4-BE49-F238E27FC236}">
                <a16:creationId xmlns:a16="http://schemas.microsoft.com/office/drawing/2014/main" id="{2513F58B-14C9-8BC6-7959-E28EDE9CCABB}"/>
              </a:ext>
            </a:extLst>
          </p:cNvPr>
          <p:cNvSpPr txBox="1"/>
          <p:nvPr/>
        </p:nvSpPr>
        <p:spPr>
          <a:xfrm>
            <a:off x="439200" y="1728000"/>
            <a:ext cx="3614400" cy="156966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Gå til menti.com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Arial" panose="020B0604020202020204"/>
              <a:ea typeface="+mn-ea"/>
              <a:cs typeface="+mn-cs"/>
            </a:endParaRPr>
          </a:p>
          <a:p>
            <a:pPr>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Kode: </a:t>
            </a:r>
            <a:r>
              <a:rPr lang="nb-NO" sz="3200">
                <a:solidFill>
                  <a:srgbClr val="000000"/>
                </a:solidFill>
                <a:latin typeface="Arial" panose="020B0604020202020204"/>
              </a:rPr>
              <a:t>29 79 23 4</a:t>
            </a:r>
          </a:p>
        </p:txBody>
      </p:sp>
    </p:spTree>
    <p:extLst>
      <p:ext uri="{BB962C8B-B14F-4D97-AF65-F5344CB8AC3E}">
        <p14:creationId xmlns:p14="http://schemas.microsoft.com/office/powerpoint/2010/main" val="328272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F4D0F3-CDFC-406D-168B-6981D720B57E}"/>
              </a:ext>
            </a:extLst>
          </p:cNvPr>
          <p:cNvGraphicFramePr>
            <a:graphicFrameLocks noChangeAspect="1"/>
          </p:cNvGraphicFramePr>
          <p:nvPr>
            <p:custDataLst>
              <p:tags r:id="rId1"/>
            </p:custDataLst>
            <p:extLst>
              <p:ext uri="{D42A27DB-BD31-4B8C-83A1-F6EECF244321}">
                <p14:modId xmlns:p14="http://schemas.microsoft.com/office/powerpoint/2010/main" val="292755566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8F4D0F3-CDFC-406D-168B-6981D720B57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A389D8-06B2-9797-7C9B-EFF41BB23273}"/>
              </a:ext>
            </a:extLst>
          </p:cNvPr>
          <p:cNvSpPr>
            <a:spLocks noGrp="1"/>
          </p:cNvSpPr>
          <p:nvPr>
            <p:ph type="title"/>
          </p:nvPr>
        </p:nvSpPr>
        <p:spPr>
          <a:xfrm>
            <a:off x="457200" y="205979"/>
            <a:ext cx="8229600" cy="923330"/>
          </a:xfrm>
        </p:spPr>
        <p:txBody>
          <a:bodyPr vert="horz"/>
          <a:lstStyle/>
          <a:p>
            <a:r>
              <a:rPr lang="nb-NO" sz="2700"/>
              <a:t>I forhold til oppfølging av regnskapsresultatet består endringen av</a:t>
            </a:r>
          </a:p>
        </p:txBody>
      </p:sp>
      <p:sp>
        <p:nvSpPr>
          <p:cNvPr id="7" name="Content Placeholder 6">
            <a:extLst>
              <a:ext uri="{FF2B5EF4-FFF2-40B4-BE49-F238E27FC236}">
                <a16:creationId xmlns:a16="http://schemas.microsoft.com/office/drawing/2014/main" id="{D05D70BC-3AFF-F74E-519D-3C2AC1B19ED9}"/>
              </a:ext>
            </a:extLst>
          </p:cNvPr>
          <p:cNvSpPr>
            <a:spLocks noGrp="1"/>
          </p:cNvSpPr>
          <p:nvPr>
            <p:ph sz="half" idx="1"/>
          </p:nvPr>
        </p:nvSpPr>
        <p:spPr>
          <a:xfrm>
            <a:off x="457200" y="1200151"/>
            <a:ext cx="6542236" cy="3394472"/>
          </a:xfrm>
        </p:spPr>
        <p:txBody>
          <a:bodyPr>
            <a:normAutofit/>
          </a:bodyPr>
          <a:lstStyle/>
          <a:p>
            <a:r>
              <a:rPr lang="nb-NO" sz="1600"/>
              <a:t>at faktura på investering konteres på balansekonto i stedet for resultatkonto som i dag</a:t>
            </a:r>
          </a:p>
          <a:p>
            <a:endParaRPr lang="nb-NO" sz="1600"/>
          </a:p>
          <a:p>
            <a:r>
              <a:rPr lang="nb-NO" sz="1600"/>
              <a:t>at det er mindre informasjon om investeringer i regnskapsresultatet enn før</a:t>
            </a:r>
          </a:p>
          <a:p>
            <a:endParaRPr lang="nb-NO" sz="1600"/>
          </a:p>
          <a:p>
            <a:r>
              <a:rPr lang="nb-NO" sz="1600"/>
              <a:t>at vi må forholde oss til balansen for å følge opp investeringer på samme detaljnivå som før</a:t>
            </a:r>
          </a:p>
        </p:txBody>
      </p:sp>
    </p:spTree>
    <p:extLst>
      <p:ext uri="{BB962C8B-B14F-4D97-AF65-F5344CB8AC3E}">
        <p14:creationId xmlns:p14="http://schemas.microsoft.com/office/powerpoint/2010/main" val="188917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8DAF5C-4AC9-123C-4C70-26B1B8188BB5}"/>
              </a:ext>
            </a:extLst>
          </p:cNvPr>
          <p:cNvGraphicFramePr>
            <a:graphicFrameLocks noChangeAspect="1"/>
          </p:cNvGraphicFramePr>
          <p:nvPr>
            <p:custDataLst>
              <p:tags r:id="rId1"/>
            </p:custDataLst>
            <p:extLst>
              <p:ext uri="{D42A27DB-BD31-4B8C-83A1-F6EECF244321}">
                <p14:modId xmlns:p14="http://schemas.microsoft.com/office/powerpoint/2010/main" val="4288911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kt 4" hidden="1">
                        <a:extLst>
                          <a:ext uri="{FF2B5EF4-FFF2-40B4-BE49-F238E27FC236}">
                            <a16:creationId xmlns:a16="http://schemas.microsoft.com/office/drawing/2014/main" id="{2E8DAF5C-4AC9-123C-4C70-26B1B8188B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Plassholder for innhold 3">
            <a:extLst>
              <a:ext uri="{FF2B5EF4-FFF2-40B4-BE49-F238E27FC236}">
                <a16:creationId xmlns:a16="http://schemas.microsoft.com/office/drawing/2014/main" id="{80B5CCDC-1B0E-EB13-1471-8785A9E220E4}"/>
              </a:ext>
            </a:extLst>
          </p:cNvPr>
          <p:cNvGraphicFramePr>
            <a:graphicFrameLocks noGrp="1"/>
          </p:cNvGraphicFramePr>
          <p:nvPr>
            <p:ph idx="1"/>
            <p:extLst>
              <p:ext uri="{D42A27DB-BD31-4B8C-83A1-F6EECF244321}">
                <p14:modId xmlns:p14="http://schemas.microsoft.com/office/powerpoint/2010/main" val="3786257800"/>
              </p:ext>
            </p:extLst>
          </p:nvPr>
        </p:nvGraphicFramePr>
        <p:xfrm>
          <a:off x="3575913" y="298338"/>
          <a:ext cx="5266701" cy="4376015"/>
        </p:xfrm>
        <a:graphic>
          <a:graphicData uri="http://schemas.openxmlformats.org/drawingml/2006/table">
            <a:tbl>
              <a:tblPr>
                <a:tableStyleId>{5C22544A-7EE6-4342-B048-85BDC9FD1C3A}</a:tableStyleId>
              </a:tblPr>
              <a:tblGrid>
                <a:gridCol w="653990">
                  <a:extLst>
                    <a:ext uri="{9D8B030D-6E8A-4147-A177-3AD203B41FA5}">
                      <a16:colId xmlns:a16="http://schemas.microsoft.com/office/drawing/2014/main" val="625297886"/>
                    </a:ext>
                  </a:extLst>
                </a:gridCol>
                <a:gridCol w="1154917">
                  <a:extLst>
                    <a:ext uri="{9D8B030D-6E8A-4147-A177-3AD203B41FA5}">
                      <a16:colId xmlns:a16="http://schemas.microsoft.com/office/drawing/2014/main" val="2247823781"/>
                    </a:ext>
                  </a:extLst>
                </a:gridCol>
                <a:gridCol w="1022727">
                  <a:extLst>
                    <a:ext uri="{9D8B030D-6E8A-4147-A177-3AD203B41FA5}">
                      <a16:colId xmlns:a16="http://schemas.microsoft.com/office/drawing/2014/main" val="1406311381"/>
                    </a:ext>
                  </a:extLst>
                </a:gridCol>
                <a:gridCol w="793136">
                  <a:extLst>
                    <a:ext uri="{9D8B030D-6E8A-4147-A177-3AD203B41FA5}">
                      <a16:colId xmlns:a16="http://schemas.microsoft.com/office/drawing/2014/main" val="865352644"/>
                    </a:ext>
                  </a:extLst>
                </a:gridCol>
                <a:gridCol w="994899">
                  <a:extLst>
                    <a:ext uri="{9D8B030D-6E8A-4147-A177-3AD203B41FA5}">
                      <a16:colId xmlns:a16="http://schemas.microsoft.com/office/drawing/2014/main" val="3891970574"/>
                    </a:ext>
                  </a:extLst>
                </a:gridCol>
                <a:gridCol w="647032">
                  <a:extLst>
                    <a:ext uri="{9D8B030D-6E8A-4147-A177-3AD203B41FA5}">
                      <a16:colId xmlns:a16="http://schemas.microsoft.com/office/drawing/2014/main" val="2673078330"/>
                    </a:ext>
                  </a:extLst>
                </a:gridCol>
              </a:tblGrid>
              <a:tr h="186295">
                <a:tc>
                  <a:txBody>
                    <a:bodyPr/>
                    <a:lstStyle/>
                    <a:p>
                      <a:pPr algn="ctr" fontAlgn="ctr"/>
                      <a:r>
                        <a:rPr lang="nb-NO" sz="500" u="none" strike="noStrike">
                          <a:effectLst/>
                        </a:rPr>
                        <a:t>DELPROSJEKTNR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AKTIVITET_NAVN</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SPES_FINANSIERINGSKILDE_ID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AKTIVITETSTYPE_NAVN</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MODULGRUPPERING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4147782898"/>
                  </a:ext>
                </a:extLst>
              </a:tr>
              <a:tr h="104743">
                <a:tc>
                  <a:txBody>
                    <a:bodyPr/>
                    <a:lstStyle/>
                    <a:p>
                      <a:pPr algn="ctr" fontAlgn="ctr"/>
                      <a:r>
                        <a:rPr lang="nb-NO" sz="500" u="none" strike="noStrike">
                          <a:effectLst/>
                        </a:rPr>
                        <a:t>980000111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1229150770"/>
                  </a:ext>
                </a:extLst>
              </a:tr>
              <a:tr h="104743">
                <a:tc>
                  <a:txBody>
                    <a:bodyPr/>
                    <a:lstStyle/>
                    <a:p>
                      <a:pPr algn="ctr" fontAlgn="ctr"/>
                      <a:r>
                        <a:rPr lang="nb-NO" sz="500" u="none" strike="noStrike">
                          <a:effectLst/>
                        </a:rPr>
                        <a:t>980895101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3015828509"/>
                  </a:ext>
                </a:extLst>
              </a:tr>
              <a:tr h="104743">
                <a:tc>
                  <a:txBody>
                    <a:bodyPr/>
                    <a:lstStyle/>
                    <a:p>
                      <a:pPr algn="ctr" fontAlgn="ctr"/>
                      <a:r>
                        <a:rPr lang="nb-NO" sz="500" u="none" strike="noStrike">
                          <a:effectLst/>
                        </a:rPr>
                        <a:t>100013100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Budsjettprosjekt</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86591069"/>
                  </a:ext>
                </a:extLst>
              </a:tr>
              <a:tr h="104743">
                <a:tc>
                  <a:txBody>
                    <a:bodyPr/>
                    <a:lstStyle/>
                    <a:p>
                      <a:pPr algn="ctr" fontAlgn="ctr"/>
                      <a:r>
                        <a:rPr lang="nb-NO" sz="500" u="none" strike="noStrike">
                          <a:effectLst/>
                        </a:rPr>
                        <a:t>972406101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491262504"/>
                  </a:ext>
                </a:extLst>
              </a:tr>
              <a:tr h="104743">
                <a:tc>
                  <a:txBody>
                    <a:bodyPr/>
                    <a:lstStyle/>
                    <a:p>
                      <a:pPr algn="ctr" fontAlgn="ctr"/>
                      <a:r>
                        <a:rPr lang="nb-NO" sz="500" u="none" strike="noStrike">
                          <a:effectLst/>
                        </a:rPr>
                        <a:t>972504101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1806954175"/>
                  </a:ext>
                </a:extLst>
              </a:tr>
              <a:tr h="104743">
                <a:tc>
                  <a:txBody>
                    <a:bodyPr/>
                    <a:lstStyle/>
                    <a:p>
                      <a:pPr algn="ctr" fontAlgn="ctr"/>
                      <a:r>
                        <a:rPr lang="nb-NO" sz="500" u="none" strike="noStrike">
                          <a:effectLst/>
                        </a:rPr>
                        <a:t>972504102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803076842"/>
                  </a:ext>
                </a:extLst>
              </a:tr>
              <a:tr h="104743">
                <a:tc>
                  <a:txBody>
                    <a:bodyPr/>
                    <a:lstStyle/>
                    <a:p>
                      <a:pPr algn="ctr" fontAlgn="ctr"/>
                      <a:r>
                        <a:rPr lang="nb-NO" sz="500" u="none" strike="noStrike">
                          <a:effectLst/>
                        </a:rPr>
                        <a:t>980000105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94012519"/>
                  </a:ext>
                </a:extLst>
              </a:tr>
              <a:tr h="104743">
                <a:tc>
                  <a:txBody>
                    <a:bodyPr/>
                    <a:lstStyle/>
                    <a:p>
                      <a:pPr algn="ctr" fontAlgn="ctr"/>
                      <a:r>
                        <a:rPr lang="nb-NO" sz="500" u="none" strike="noStrike">
                          <a:effectLst/>
                        </a:rPr>
                        <a:t>980800100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2042662144"/>
                  </a:ext>
                </a:extLst>
              </a:tr>
              <a:tr h="104743">
                <a:tc>
                  <a:txBody>
                    <a:bodyPr/>
                    <a:lstStyle/>
                    <a:p>
                      <a:pPr algn="ctr" fontAlgn="ctr"/>
                      <a:r>
                        <a:rPr lang="nb-NO" sz="500" u="none" strike="noStrike">
                          <a:effectLst/>
                        </a:rPr>
                        <a:t>980802100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3207534117"/>
                  </a:ext>
                </a:extLst>
              </a:tr>
              <a:tr h="104743">
                <a:tc>
                  <a:txBody>
                    <a:bodyPr/>
                    <a:lstStyle/>
                    <a:p>
                      <a:pPr algn="ctr" fontAlgn="ctr"/>
                      <a:r>
                        <a:rPr lang="nb-NO" sz="500" u="none" strike="noStrike">
                          <a:effectLst/>
                        </a:rPr>
                        <a:t>980806100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1311486037"/>
                  </a:ext>
                </a:extLst>
              </a:tr>
              <a:tr h="104743">
                <a:tc>
                  <a:txBody>
                    <a:bodyPr/>
                    <a:lstStyle/>
                    <a:p>
                      <a:pPr algn="ctr" fontAlgn="ctr"/>
                      <a:r>
                        <a:rPr lang="nb-NO" sz="500" u="none" strike="noStrike">
                          <a:effectLst/>
                        </a:rPr>
                        <a:t>980808100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3486750225"/>
                  </a:ext>
                </a:extLst>
              </a:tr>
              <a:tr h="104743">
                <a:tc>
                  <a:txBody>
                    <a:bodyPr/>
                    <a:lstStyle/>
                    <a:p>
                      <a:pPr algn="ctr" fontAlgn="ctr"/>
                      <a:r>
                        <a:rPr lang="nb-NO" sz="500" u="none" strike="noStrike">
                          <a:effectLst/>
                        </a:rPr>
                        <a:t>981852105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948934495"/>
                  </a:ext>
                </a:extLst>
              </a:tr>
              <a:tr h="104743">
                <a:tc>
                  <a:txBody>
                    <a:bodyPr/>
                    <a:lstStyle/>
                    <a:p>
                      <a:pPr algn="ctr" fontAlgn="ctr"/>
                      <a:r>
                        <a:rPr lang="nb-NO" sz="500" u="none" strike="noStrike">
                          <a:effectLst/>
                        </a:rPr>
                        <a:t>989474113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IE</a:t>
                      </a:r>
                    </a:p>
                  </a:txBody>
                  <a:tcPr marL="4408" marR="4408" marT="4408" marB="0" anchor="b"/>
                </a:tc>
                <a:extLst>
                  <a:ext uri="{0D108BD9-81ED-4DB2-BD59-A6C34878D82A}">
                    <a16:rowId xmlns:a16="http://schemas.microsoft.com/office/drawing/2014/main" val="1244407201"/>
                  </a:ext>
                </a:extLst>
              </a:tr>
              <a:tr h="104743">
                <a:tc>
                  <a:txBody>
                    <a:bodyPr/>
                    <a:lstStyle/>
                    <a:p>
                      <a:pPr algn="ctr" fontAlgn="ctr"/>
                      <a:r>
                        <a:rPr lang="nb-NO" sz="500" u="none" strike="noStrike">
                          <a:effectLst/>
                        </a:rPr>
                        <a:t>989474114</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IE</a:t>
                      </a:r>
                    </a:p>
                  </a:txBody>
                  <a:tcPr marL="4408" marR="4408" marT="4408" marB="0" anchor="b"/>
                </a:tc>
                <a:extLst>
                  <a:ext uri="{0D108BD9-81ED-4DB2-BD59-A6C34878D82A}">
                    <a16:rowId xmlns:a16="http://schemas.microsoft.com/office/drawing/2014/main" val="3803697999"/>
                  </a:ext>
                </a:extLst>
              </a:tr>
              <a:tr h="104743">
                <a:tc>
                  <a:txBody>
                    <a:bodyPr/>
                    <a:lstStyle/>
                    <a:p>
                      <a:pPr algn="ctr" fontAlgn="ctr"/>
                      <a:r>
                        <a:rPr lang="nb-NO" sz="500" u="none" strike="noStrike">
                          <a:effectLst/>
                        </a:rPr>
                        <a:t>992027100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AD</a:t>
                      </a:r>
                    </a:p>
                  </a:txBody>
                  <a:tcPr marL="4408" marR="4408" marT="4408" marB="0" anchor="b"/>
                </a:tc>
                <a:extLst>
                  <a:ext uri="{0D108BD9-81ED-4DB2-BD59-A6C34878D82A}">
                    <a16:rowId xmlns:a16="http://schemas.microsoft.com/office/drawing/2014/main" val="628692848"/>
                  </a:ext>
                </a:extLst>
              </a:tr>
              <a:tr h="104743">
                <a:tc>
                  <a:txBody>
                    <a:bodyPr/>
                    <a:lstStyle/>
                    <a:p>
                      <a:pPr algn="ctr" fontAlgn="ctr"/>
                      <a:r>
                        <a:rPr lang="nb-NO" sz="500" u="none" strike="noStrike">
                          <a:effectLst/>
                        </a:rPr>
                        <a:t>996815102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344348215"/>
                  </a:ext>
                </a:extLst>
              </a:tr>
              <a:tr h="104743">
                <a:tc>
                  <a:txBody>
                    <a:bodyPr/>
                    <a:lstStyle/>
                    <a:p>
                      <a:pPr algn="ctr" fontAlgn="ctr"/>
                      <a:r>
                        <a:rPr lang="nb-NO" sz="500" u="none" strike="noStrike">
                          <a:effectLst/>
                        </a:rPr>
                        <a:t>996819100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938517820"/>
                  </a:ext>
                </a:extLst>
              </a:tr>
              <a:tr h="104743">
                <a:tc>
                  <a:txBody>
                    <a:bodyPr/>
                    <a:lstStyle/>
                    <a:p>
                      <a:pPr algn="ctr" fontAlgn="ctr"/>
                      <a:r>
                        <a:rPr lang="nb-NO" sz="500" u="none" strike="noStrike">
                          <a:effectLst/>
                        </a:rPr>
                        <a:t>996820102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589326563"/>
                  </a:ext>
                </a:extLst>
              </a:tr>
              <a:tr h="104743">
                <a:tc>
                  <a:txBody>
                    <a:bodyPr/>
                    <a:lstStyle/>
                    <a:p>
                      <a:pPr algn="ctr" fontAlgn="ctr"/>
                      <a:r>
                        <a:rPr lang="nb-NO" sz="500" u="none" strike="noStrike">
                          <a:effectLst/>
                        </a:rPr>
                        <a:t>996829101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059439888"/>
                  </a:ext>
                </a:extLst>
              </a:tr>
              <a:tr h="104743">
                <a:tc>
                  <a:txBody>
                    <a:bodyPr/>
                    <a:lstStyle/>
                    <a:p>
                      <a:pPr algn="ctr" fontAlgn="ctr"/>
                      <a:r>
                        <a:rPr lang="nb-NO" sz="500" u="none" strike="noStrike">
                          <a:effectLst/>
                        </a:rPr>
                        <a:t>996829108</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782067444"/>
                  </a:ext>
                </a:extLst>
              </a:tr>
              <a:tr h="104743">
                <a:tc>
                  <a:txBody>
                    <a:bodyPr/>
                    <a:lstStyle/>
                    <a:p>
                      <a:pPr algn="ctr" fontAlgn="ctr"/>
                      <a:r>
                        <a:rPr lang="nb-NO" sz="500" u="none" strike="noStrike">
                          <a:effectLst/>
                        </a:rPr>
                        <a:t>972236102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50659341"/>
                  </a:ext>
                </a:extLst>
              </a:tr>
              <a:tr h="104743">
                <a:tc>
                  <a:txBody>
                    <a:bodyPr/>
                    <a:lstStyle/>
                    <a:p>
                      <a:pPr algn="ctr" fontAlgn="ctr"/>
                      <a:r>
                        <a:rPr lang="nb-NO" sz="500" u="none" strike="noStrike">
                          <a:effectLst/>
                        </a:rPr>
                        <a:t>976403113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NV</a:t>
                      </a:r>
                    </a:p>
                  </a:txBody>
                  <a:tcPr marL="4408" marR="4408" marT="4408" marB="0" anchor="b"/>
                </a:tc>
                <a:extLst>
                  <a:ext uri="{0D108BD9-81ED-4DB2-BD59-A6C34878D82A}">
                    <a16:rowId xmlns:a16="http://schemas.microsoft.com/office/drawing/2014/main" val="3620955712"/>
                  </a:ext>
                </a:extLst>
              </a:tr>
              <a:tr h="104743">
                <a:tc>
                  <a:txBody>
                    <a:bodyPr/>
                    <a:lstStyle/>
                    <a:p>
                      <a:pPr algn="ctr" fontAlgn="ctr"/>
                      <a:r>
                        <a:rPr lang="nb-NO" sz="500" u="none" strike="noStrike">
                          <a:effectLst/>
                        </a:rPr>
                        <a:t>984338100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IV</a:t>
                      </a:r>
                    </a:p>
                  </a:txBody>
                  <a:tcPr marL="4408" marR="4408" marT="4408" marB="0" anchor="b"/>
                </a:tc>
                <a:extLst>
                  <a:ext uri="{0D108BD9-81ED-4DB2-BD59-A6C34878D82A}">
                    <a16:rowId xmlns:a16="http://schemas.microsoft.com/office/drawing/2014/main" val="625464615"/>
                  </a:ext>
                </a:extLst>
              </a:tr>
              <a:tr h="104743">
                <a:tc>
                  <a:txBody>
                    <a:bodyPr/>
                    <a:lstStyle/>
                    <a:p>
                      <a:pPr algn="ctr" fontAlgn="ctr"/>
                      <a:r>
                        <a:rPr lang="nb-NO" sz="500" u="none" strike="noStrike">
                          <a:effectLst/>
                        </a:rPr>
                        <a:t>996831122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333982342"/>
                  </a:ext>
                </a:extLst>
              </a:tr>
              <a:tr h="104743">
                <a:tc>
                  <a:txBody>
                    <a:bodyPr/>
                    <a:lstStyle/>
                    <a:p>
                      <a:pPr algn="ctr" fontAlgn="ctr"/>
                      <a:r>
                        <a:rPr lang="nb-NO" sz="500" u="none" strike="noStrike">
                          <a:effectLst/>
                        </a:rPr>
                        <a:t>996831123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45443088"/>
                  </a:ext>
                </a:extLst>
              </a:tr>
              <a:tr h="104743">
                <a:tc>
                  <a:txBody>
                    <a:bodyPr/>
                    <a:lstStyle/>
                    <a:p>
                      <a:pPr algn="ctr" fontAlgn="ctr"/>
                      <a:r>
                        <a:rPr lang="nb-NO" sz="500" u="none" strike="noStrike">
                          <a:effectLst/>
                        </a:rPr>
                        <a:t>996831126</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611435710"/>
                  </a:ext>
                </a:extLst>
              </a:tr>
              <a:tr h="104743">
                <a:tc>
                  <a:txBody>
                    <a:bodyPr/>
                    <a:lstStyle/>
                    <a:p>
                      <a:pPr algn="ctr" fontAlgn="ctr"/>
                      <a:r>
                        <a:rPr lang="nb-NO" sz="500" u="none" strike="noStrike">
                          <a:effectLst/>
                        </a:rPr>
                        <a:t>996832118</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529508089"/>
                  </a:ext>
                </a:extLst>
              </a:tr>
              <a:tr h="104743">
                <a:tc>
                  <a:txBody>
                    <a:bodyPr/>
                    <a:lstStyle/>
                    <a:p>
                      <a:pPr algn="ctr" fontAlgn="ctr"/>
                      <a:r>
                        <a:rPr lang="nb-NO" sz="500" u="none" strike="noStrike">
                          <a:effectLst/>
                        </a:rPr>
                        <a:t>996833105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4168693246"/>
                  </a:ext>
                </a:extLst>
              </a:tr>
              <a:tr h="104743">
                <a:tc>
                  <a:txBody>
                    <a:bodyPr/>
                    <a:lstStyle/>
                    <a:p>
                      <a:pPr algn="ctr" fontAlgn="ctr"/>
                      <a:r>
                        <a:rPr lang="nb-NO" sz="500" u="none" strike="noStrike">
                          <a:effectLst/>
                        </a:rPr>
                        <a:t>997602103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750334761"/>
                  </a:ext>
                </a:extLst>
              </a:tr>
              <a:tr h="104743">
                <a:tc>
                  <a:txBody>
                    <a:bodyPr/>
                    <a:lstStyle/>
                    <a:p>
                      <a:pPr algn="ctr" fontAlgn="ctr"/>
                      <a:r>
                        <a:rPr lang="nb-NO" sz="500" u="none" strike="noStrike">
                          <a:effectLst/>
                        </a:rPr>
                        <a:t>997602104</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3299015744"/>
                  </a:ext>
                </a:extLst>
              </a:tr>
              <a:tr h="104743">
                <a:tc>
                  <a:txBody>
                    <a:bodyPr/>
                    <a:lstStyle/>
                    <a:p>
                      <a:pPr algn="ctr" fontAlgn="ctr"/>
                      <a:r>
                        <a:rPr lang="nb-NO" sz="500" u="none" strike="noStrike">
                          <a:effectLst/>
                        </a:rPr>
                        <a:t>997602105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1562511780"/>
                  </a:ext>
                </a:extLst>
              </a:tr>
              <a:tr h="104743">
                <a:tc>
                  <a:txBody>
                    <a:bodyPr/>
                    <a:lstStyle/>
                    <a:p>
                      <a:pPr algn="ctr" fontAlgn="ctr"/>
                      <a:r>
                        <a:rPr lang="nb-NO" sz="500" u="none" strike="noStrike">
                          <a:effectLst/>
                        </a:rPr>
                        <a:t>997403101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VRG</a:t>
                      </a:r>
                    </a:p>
                  </a:txBody>
                  <a:tcPr marL="4408" marR="4408" marT="4408" marB="0" anchor="b"/>
                </a:tc>
                <a:extLst>
                  <a:ext uri="{0D108BD9-81ED-4DB2-BD59-A6C34878D82A}">
                    <a16:rowId xmlns:a16="http://schemas.microsoft.com/office/drawing/2014/main" val="2053906955"/>
                  </a:ext>
                </a:extLst>
              </a:tr>
              <a:tr h="104743">
                <a:tc>
                  <a:txBody>
                    <a:bodyPr/>
                    <a:lstStyle/>
                    <a:p>
                      <a:pPr algn="ctr" fontAlgn="ctr"/>
                      <a:r>
                        <a:rPr lang="nb-NO" sz="500" u="none" strike="noStrike">
                          <a:effectLst/>
                        </a:rPr>
                        <a:t>972907103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1354127932"/>
                  </a:ext>
                </a:extLst>
              </a:tr>
              <a:tr h="104743">
                <a:tc>
                  <a:txBody>
                    <a:bodyPr/>
                    <a:lstStyle/>
                    <a:p>
                      <a:pPr algn="ctr" fontAlgn="ctr"/>
                      <a:r>
                        <a:rPr lang="nb-NO" sz="500" u="none" strike="noStrike">
                          <a:effectLst/>
                        </a:rPr>
                        <a:t>996804100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4153268311"/>
                  </a:ext>
                </a:extLst>
              </a:tr>
              <a:tr h="104743">
                <a:tc>
                  <a:txBody>
                    <a:bodyPr/>
                    <a:lstStyle/>
                    <a:p>
                      <a:pPr algn="ctr" fontAlgn="ctr"/>
                      <a:r>
                        <a:rPr lang="nb-NO" sz="500" u="none" strike="noStrike">
                          <a:effectLst/>
                        </a:rPr>
                        <a:t>997604101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3266081954"/>
                  </a:ext>
                </a:extLst>
              </a:tr>
              <a:tr h="104743">
                <a:tc>
                  <a:txBody>
                    <a:bodyPr/>
                    <a:lstStyle/>
                    <a:p>
                      <a:pPr algn="ctr" fontAlgn="ctr"/>
                      <a:r>
                        <a:rPr lang="nb-NO" sz="500" u="none" strike="noStrike">
                          <a:effectLst/>
                        </a:rPr>
                        <a:t>972504103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3956205526"/>
                  </a:ext>
                </a:extLst>
              </a:tr>
              <a:tr h="104743">
                <a:tc>
                  <a:txBody>
                    <a:bodyPr/>
                    <a:lstStyle/>
                    <a:p>
                      <a:pPr algn="ctr" fontAlgn="ctr"/>
                      <a:r>
                        <a:rPr lang="nb-NO" sz="500" u="none" strike="noStrike">
                          <a:effectLst/>
                        </a:rPr>
                        <a:t>977800102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NV</a:t>
                      </a:r>
                    </a:p>
                  </a:txBody>
                  <a:tcPr marL="4408" marR="4408" marT="4408" marB="0" anchor="b"/>
                </a:tc>
                <a:extLst>
                  <a:ext uri="{0D108BD9-81ED-4DB2-BD59-A6C34878D82A}">
                    <a16:rowId xmlns:a16="http://schemas.microsoft.com/office/drawing/2014/main" val="888428182"/>
                  </a:ext>
                </a:extLst>
              </a:tr>
              <a:tr h="104743">
                <a:tc>
                  <a:txBody>
                    <a:bodyPr/>
                    <a:lstStyle/>
                    <a:p>
                      <a:pPr algn="ctr" fontAlgn="ctr"/>
                      <a:r>
                        <a:rPr lang="nb-NO" sz="500" u="none" strike="noStrike">
                          <a:effectLst/>
                        </a:rPr>
                        <a:t>980888101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2917115423"/>
                  </a:ext>
                </a:extLst>
              </a:tr>
              <a:tr h="104743">
                <a:tc>
                  <a:txBody>
                    <a:bodyPr/>
                    <a:lstStyle/>
                    <a:p>
                      <a:pPr algn="ctr" fontAlgn="ctr"/>
                      <a:r>
                        <a:rPr lang="nb-NO" sz="500" u="none" strike="noStrike">
                          <a:effectLst/>
                        </a:rPr>
                        <a:t>980888102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3041928827"/>
                  </a:ext>
                </a:extLst>
              </a:tr>
              <a:tr h="104743">
                <a:tc>
                  <a:txBody>
                    <a:bodyPr/>
                    <a:lstStyle/>
                    <a:p>
                      <a:pPr algn="ctr" fontAlgn="ctr"/>
                      <a:r>
                        <a:rPr lang="nb-NO" sz="500" u="none" strike="noStrike">
                          <a:effectLst/>
                        </a:rPr>
                        <a:t>100023100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NTNU Toppforskning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RSO</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Strategiske 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Budsjettprosjekt</a:t>
                      </a:r>
                    </a:p>
                  </a:txBody>
                  <a:tcPr marL="4408" marR="4408" marT="4408" marB="0" anchor="b"/>
                </a:tc>
                <a:extLst>
                  <a:ext uri="{0D108BD9-81ED-4DB2-BD59-A6C34878D82A}">
                    <a16:rowId xmlns:a16="http://schemas.microsoft.com/office/drawing/2014/main" val="332335463"/>
                  </a:ext>
                </a:extLst>
              </a:tr>
            </a:tbl>
          </a:graphicData>
        </a:graphic>
      </p:graphicFrame>
      <p:sp>
        <p:nvSpPr>
          <p:cNvPr id="27" name="TextBox 26">
            <a:extLst>
              <a:ext uri="{FF2B5EF4-FFF2-40B4-BE49-F238E27FC236}">
                <a16:creationId xmlns:a16="http://schemas.microsoft.com/office/drawing/2014/main" id="{88754DE7-1F4A-FEF4-5FC1-44DE22F385AF}"/>
              </a:ext>
            </a:extLst>
          </p:cNvPr>
          <p:cNvSpPr txBox="1"/>
          <p:nvPr/>
        </p:nvSpPr>
        <p:spPr>
          <a:xfrm>
            <a:off x="473529" y="481693"/>
            <a:ext cx="2759528" cy="3893374"/>
          </a:xfrm>
          <a:prstGeom prst="rect">
            <a:avLst/>
          </a:prstGeom>
          <a:noFill/>
        </p:spPr>
        <p:txBody>
          <a:bodyPr wrap="square" rtlCol="0">
            <a:spAutoFit/>
          </a:bodyPr>
          <a:lstStyle/>
          <a:p>
            <a:r>
              <a:rPr lang="nb-NO" sz="1300"/>
              <a:t>Oversikt over delprosjekt der det gamle tilhørende prosjektet hadde budsjettdata i investeringsplanen (med gammel økonomimodell) som ikke har blitt konvertert over i ny investeringsplan.</a:t>
            </a:r>
            <a:br>
              <a:rPr lang="nb-NO" sz="1300"/>
            </a:br>
            <a:br>
              <a:rPr lang="nb-NO" sz="1300"/>
            </a:br>
            <a:r>
              <a:rPr lang="nb-NO" sz="1300"/>
              <a:t>Innebærer at totalt 200 mill. av investeringsbudsjettet ikke er konvertert fra gammel til ny Investeringsplan. Disse må enten:</a:t>
            </a:r>
          </a:p>
          <a:p>
            <a:pPr marL="285750" indent="-285750">
              <a:buFont typeface="Arial" panose="020B0604020202020204" pitchFamily="34" charset="0"/>
              <a:buChar char="•"/>
            </a:pPr>
            <a:r>
              <a:rPr lang="nb-NO" sz="1300"/>
              <a:t>Budsjetteres på andre investeringsprosjekt i Investeringsplan ELLER</a:t>
            </a:r>
          </a:p>
          <a:p>
            <a:pPr marL="285750" indent="-285750">
              <a:buFont typeface="Arial" panose="020B0604020202020204" pitchFamily="34" charset="0"/>
              <a:buChar char="•"/>
            </a:pPr>
            <a:r>
              <a:rPr lang="nb-NO" sz="1300"/>
              <a:t>Budsjetteres i budsjettsammenstilling</a:t>
            </a:r>
          </a:p>
          <a:p>
            <a:endParaRPr lang="nb-NO" sz="1300"/>
          </a:p>
          <a:p>
            <a:r>
              <a:rPr lang="nb-NO" sz="1300"/>
              <a:t>NB: Flere enheter har budsjett på budsjettprosjektene</a:t>
            </a:r>
          </a:p>
        </p:txBody>
      </p:sp>
    </p:spTree>
    <p:extLst>
      <p:ext uri="{BB962C8B-B14F-4D97-AF65-F5344CB8AC3E}">
        <p14:creationId xmlns:p14="http://schemas.microsoft.com/office/powerpoint/2010/main" val="723986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900050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648512"/>
          </a:xfrm>
        </p:spPr>
        <p:txBody>
          <a:bodyPr vert="horz"/>
          <a:lstStyle/>
          <a:p>
            <a:r>
              <a:rPr lang="nb-NO" b="0"/>
              <a:t>Egen utforskning av Investeringsplan</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238094" y="1331008"/>
            <a:ext cx="4482037" cy="2815431"/>
          </a:xfrm>
        </p:spPr>
      </p:pic>
      <p:sp>
        <p:nvSpPr>
          <p:cNvPr id="8" name="Pil: høyre 7">
            <a:extLst>
              <a:ext uri="{FF2B5EF4-FFF2-40B4-BE49-F238E27FC236}">
                <a16:creationId xmlns:a16="http://schemas.microsoft.com/office/drawing/2014/main" id="{9AC72D6E-789E-2059-3D50-121F75164962}"/>
              </a:ext>
            </a:extLst>
          </p:cNvPr>
          <p:cNvSpPr/>
          <p:nvPr/>
        </p:nvSpPr>
        <p:spPr>
          <a:xfrm>
            <a:off x="3943579" y="3850501"/>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350260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9C0C8A6-70EA-E079-44CD-437A04BAA2FA}"/>
              </a:ext>
            </a:extLst>
          </p:cNvPr>
          <p:cNvGraphicFramePr>
            <a:graphicFrameLocks noChangeAspect="1"/>
          </p:cNvGraphicFramePr>
          <p:nvPr>
            <p:custDataLst>
              <p:tags r:id="rId1"/>
            </p:custDataLst>
            <p:extLst>
              <p:ext uri="{D42A27DB-BD31-4B8C-83A1-F6EECF244321}">
                <p14:modId xmlns:p14="http://schemas.microsoft.com/office/powerpoint/2010/main" val="419492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D9C0C8A6-70EA-E079-44CD-437A04BAA2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50686B9-4961-5971-3761-76A533DB0B07}"/>
              </a:ext>
            </a:extLst>
          </p:cNvPr>
          <p:cNvSpPr>
            <a:spLocks noGrp="1"/>
          </p:cNvSpPr>
          <p:nvPr>
            <p:ph type="title"/>
          </p:nvPr>
        </p:nvSpPr>
        <p:spPr>
          <a:xfrm>
            <a:off x="301385" y="298339"/>
            <a:ext cx="8418747" cy="648512"/>
          </a:xfrm>
        </p:spPr>
        <p:txBody>
          <a:bodyPr vert="horz"/>
          <a:lstStyle/>
          <a:p>
            <a:r>
              <a:rPr lang="nb-NO" b="0"/>
              <a:t>1. linje brukerstøtte budsjettmoduler</a:t>
            </a:r>
          </a:p>
        </p:txBody>
      </p:sp>
      <p:graphicFrame>
        <p:nvGraphicFramePr>
          <p:cNvPr id="5" name="Tabell 5">
            <a:extLst>
              <a:ext uri="{FF2B5EF4-FFF2-40B4-BE49-F238E27FC236}">
                <a16:creationId xmlns:a16="http://schemas.microsoft.com/office/drawing/2014/main" id="{630F532E-F4AD-4CC1-B6FA-72694F268886}"/>
              </a:ext>
            </a:extLst>
          </p:cNvPr>
          <p:cNvGraphicFramePr>
            <a:graphicFrameLocks noGrp="1"/>
          </p:cNvGraphicFramePr>
          <p:nvPr>
            <p:extLst>
              <p:ext uri="{D42A27DB-BD31-4B8C-83A1-F6EECF244321}">
                <p14:modId xmlns:p14="http://schemas.microsoft.com/office/powerpoint/2010/main" val="1406210120"/>
              </p:ext>
            </p:extLst>
          </p:nvPr>
        </p:nvGraphicFramePr>
        <p:xfrm>
          <a:off x="301385" y="938361"/>
          <a:ext cx="8191595" cy="3931920"/>
        </p:xfrm>
        <a:graphic>
          <a:graphicData uri="http://schemas.openxmlformats.org/drawingml/2006/table">
            <a:tbl>
              <a:tblPr firstRow="1" bandRow="1">
                <a:tableStyleId>{5C22544A-7EE6-4342-B048-85BDC9FD1C3A}</a:tableStyleId>
              </a:tblPr>
              <a:tblGrid>
                <a:gridCol w="962265">
                  <a:extLst>
                    <a:ext uri="{9D8B030D-6E8A-4147-A177-3AD203B41FA5}">
                      <a16:colId xmlns:a16="http://schemas.microsoft.com/office/drawing/2014/main" val="2474491042"/>
                    </a:ext>
                  </a:extLst>
                </a:gridCol>
                <a:gridCol w="7229330">
                  <a:extLst>
                    <a:ext uri="{9D8B030D-6E8A-4147-A177-3AD203B41FA5}">
                      <a16:colId xmlns:a16="http://schemas.microsoft.com/office/drawing/2014/main" val="4107424866"/>
                    </a:ext>
                  </a:extLst>
                </a:gridCol>
              </a:tblGrid>
              <a:tr h="328928">
                <a:tc>
                  <a:txBody>
                    <a:bodyPr/>
                    <a:lstStyle/>
                    <a:p>
                      <a:r>
                        <a:rPr lang="nb-NO" sz="1600"/>
                        <a:t>Enhet</a:t>
                      </a:r>
                    </a:p>
                  </a:txBody>
                  <a:tcPr/>
                </a:tc>
                <a:tc>
                  <a:txBody>
                    <a:bodyPr/>
                    <a:lstStyle/>
                    <a:p>
                      <a:r>
                        <a:rPr lang="nb-NO" sz="1600"/>
                        <a:t>Superbruker</a:t>
                      </a:r>
                    </a:p>
                  </a:txBody>
                  <a:tcPr/>
                </a:tc>
                <a:extLst>
                  <a:ext uri="{0D108BD9-81ED-4DB2-BD59-A6C34878D82A}">
                    <a16:rowId xmlns:a16="http://schemas.microsoft.com/office/drawing/2014/main" val="2459397276"/>
                  </a:ext>
                </a:extLst>
              </a:tr>
              <a:tr h="328928">
                <a:tc>
                  <a:txBody>
                    <a:bodyPr/>
                    <a:lstStyle/>
                    <a:p>
                      <a:r>
                        <a:rPr lang="nb-NO" sz="1600"/>
                        <a:t>HF</a:t>
                      </a:r>
                    </a:p>
                  </a:txBody>
                  <a:tcPr/>
                </a:tc>
                <a:tc>
                  <a:txBody>
                    <a:bodyPr/>
                    <a:lstStyle/>
                    <a:p>
                      <a:r>
                        <a:rPr lang="nb-NO" sz="1600"/>
                        <a:t>Tove Svenning, Ståle Rønning, </a:t>
                      </a:r>
                      <a:r>
                        <a:rPr lang="nb-NO" sz="1600" b="0" i="0" kern="1200">
                          <a:solidFill>
                            <a:schemeClr val="dk1"/>
                          </a:solidFill>
                          <a:effectLst/>
                          <a:latin typeface="+mn-lt"/>
                          <a:ea typeface="+mn-ea"/>
                          <a:cs typeface="+mn-cs"/>
                        </a:rPr>
                        <a:t>Maria-</a:t>
                      </a:r>
                      <a:r>
                        <a:rPr lang="nb-NO" sz="1600" b="0" i="0" kern="1200" err="1">
                          <a:solidFill>
                            <a:schemeClr val="dk1"/>
                          </a:solidFill>
                          <a:effectLst/>
                          <a:latin typeface="+mn-lt"/>
                          <a:ea typeface="+mn-ea"/>
                          <a:cs typeface="+mn-cs"/>
                        </a:rPr>
                        <a:t>Theres</a:t>
                      </a:r>
                      <a:r>
                        <a:rPr lang="nb-NO" sz="1600" b="0" i="0" kern="1200">
                          <a:solidFill>
                            <a:schemeClr val="dk1"/>
                          </a:solidFill>
                          <a:effectLst/>
                          <a:latin typeface="+mn-lt"/>
                          <a:ea typeface="+mn-ea"/>
                          <a:cs typeface="+mn-cs"/>
                        </a:rPr>
                        <a:t> </a:t>
                      </a:r>
                      <a:r>
                        <a:rPr lang="nb-NO" sz="1600" b="0" i="0" kern="1200" err="1">
                          <a:solidFill>
                            <a:schemeClr val="dk1"/>
                          </a:solidFill>
                          <a:effectLst/>
                          <a:latin typeface="+mn-lt"/>
                          <a:ea typeface="+mn-ea"/>
                          <a:cs typeface="+mn-cs"/>
                        </a:rPr>
                        <a:t>Bergdal</a:t>
                      </a:r>
                      <a:r>
                        <a:rPr lang="nb-NO" sz="1600" b="0" i="0" kern="1200">
                          <a:solidFill>
                            <a:schemeClr val="dk1"/>
                          </a:solidFill>
                          <a:effectLst/>
                          <a:latin typeface="+mn-lt"/>
                          <a:ea typeface="+mn-ea"/>
                          <a:cs typeface="+mn-cs"/>
                        </a:rPr>
                        <a:t> Hopen</a:t>
                      </a:r>
                      <a:endParaRPr lang="nb-NO" sz="1600"/>
                    </a:p>
                  </a:txBody>
                  <a:tcPr/>
                </a:tc>
                <a:extLst>
                  <a:ext uri="{0D108BD9-81ED-4DB2-BD59-A6C34878D82A}">
                    <a16:rowId xmlns:a16="http://schemas.microsoft.com/office/drawing/2014/main" val="3467178652"/>
                  </a:ext>
                </a:extLst>
              </a:tr>
              <a:tr h="328928">
                <a:tc>
                  <a:txBody>
                    <a:bodyPr/>
                    <a:lstStyle/>
                    <a:p>
                      <a:r>
                        <a:rPr lang="nb-NO" sz="1600"/>
                        <a:t>IV</a:t>
                      </a:r>
                    </a:p>
                  </a:txBody>
                  <a:tcPr/>
                </a:tc>
                <a:tc>
                  <a:txBody>
                    <a:bodyPr/>
                    <a:lstStyle/>
                    <a:p>
                      <a:r>
                        <a:rPr lang="nb-NO" sz="1600"/>
                        <a:t>Thomas Andre E. Blichfeldt, Espen Bakke</a:t>
                      </a:r>
                    </a:p>
                  </a:txBody>
                  <a:tcPr/>
                </a:tc>
                <a:extLst>
                  <a:ext uri="{0D108BD9-81ED-4DB2-BD59-A6C34878D82A}">
                    <a16:rowId xmlns:a16="http://schemas.microsoft.com/office/drawing/2014/main" val="2928579005"/>
                  </a:ext>
                </a:extLst>
              </a:tr>
              <a:tr h="328928">
                <a:tc>
                  <a:txBody>
                    <a:bodyPr/>
                    <a:lstStyle/>
                    <a:p>
                      <a:r>
                        <a:rPr lang="nb-NO" sz="1600"/>
                        <a:t>ØK</a:t>
                      </a:r>
                    </a:p>
                  </a:txBody>
                  <a:tcPr/>
                </a:tc>
                <a:tc>
                  <a:txBody>
                    <a:bodyPr/>
                    <a:lstStyle/>
                    <a:p>
                      <a:r>
                        <a:rPr lang="nb-NO" sz="1600"/>
                        <a:t>Thor-Erik Eide, Marit Sivertsen Berg</a:t>
                      </a:r>
                    </a:p>
                  </a:txBody>
                  <a:tcPr/>
                </a:tc>
                <a:extLst>
                  <a:ext uri="{0D108BD9-81ED-4DB2-BD59-A6C34878D82A}">
                    <a16:rowId xmlns:a16="http://schemas.microsoft.com/office/drawing/2014/main" val="3303851381"/>
                  </a:ext>
                </a:extLst>
              </a:tr>
              <a:tr h="328928">
                <a:tc>
                  <a:txBody>
                    <a:bodyPr/>
                    <a:lstStyle/>
                    <a:p>
                      <a:r>
                        <a:rPr lang="nb-NO" sz="1600"/>
                        <a:t>NV</a:t>
                      </a:r>
                    </a:p>
                  </a:txBody>
                  <a:tcPr/>
                </a:tc>
                <a:tc>
                  <a:txBody>
                    <a:bodyPr/>
                    <a:lstStyle/>
                    <a:p>
                      <a:r>
                        <a:rPr lang="nb-NO" sz="1600"/>
                        <a:t>Tomas Hermansen, </a:t>
                      </a:r>
                      <a:r>
                        <a:rPr lang="nb-NO" sz="1600" b="0" i="0" kern="1200">
                          <a:solidFill>
                            <a:schemeClr val="dk1"/>
                          </a:solidFill>
                          <a:effectLst/>
                          <a:latin typeface="+mn-lt"/>
                          <a:ea typeface="+mn-ea"/>
                          <a:cs typeface="+mn-cs"/>
                        </a:rPr>
                        <a:t>Hanne </a:t>
                      </a:r>
                      <a:r>
                        <a:rPr lang="nb-NO" sz="1600" b="0" i="0" kern="1200" err="1">
                          <a:solidFill>
                            <a:schemeClr val="dk1"/>
                          </a:solidFill>
                          <a:effectLst/>
                          <a:latin typeface="+mn-lt"/>
                          <a:ea typeface="+mn-ea"/>
                          <a:cs typeface="+mn-cs"/>
                        </a:rPr>
                        <a:t>Grotterud</a:t>
                      </a:r>
                      <a:r>
                        <a:rPr lang="nb-NO" sz="1600" b="0" i="0" kern="1200">
                          <a:solidFill>
                            <a:schemeClr val="dk1"/>
                          </a:solidFill>
                          <a:effectLst/>
                          <a:latin typeface="+mn-lt"/>
                          <a:ea typeface="+mn-ea"/>
                          <a:cs typeface="+mn-cs"/>
                        </a:rPr>
                        <a:t> Følstad, Øyvind Toldnes</a:t>
                      </a:r>
                      <a:endParaRPr lang="nb-NO" sz="1600"/>
                    </a:p>
                  </a:txBody>
                  <a:tcPr/>
                </a:tc>
                <a:extLst>
                  <a:ext uri="{0D108BD9-81ED-4DB2-BD59-A6C34878D82A}">
                    <a16:rowId xmlns:a16="http://schemas.microsoft.com/office/drawing/2014/main" val="3427667993"/>
                  </a:ext>
                </a:extLst>
              </a:tr>
              <a:tr h="328928">
                <a:tc>
                  <a:txBody>
                    <a:bodyPr/>
                    <a:lstStyle/>
                    <a:p>
                      <a:r>
                        <a:rPr lang="nb-NO" sz="1600"/>
                        <a:t>VM</a:t>
                      </a:r>
                    </a:p>
                  </a:txBody>
                  <a:tcPr/>
                </a:tc>
                <a:tc>
                  <a:txBody>
                    <a:bodyPr/>
                    <a:lstStyle/>
                    <a:p>
                      <a:r>
                        <a:rPr lang="nb-NO" sz="1600"/>
                        <a:t>Geir Furhovden, Marianne Utne Nilsen</a:t>
                      </a:r>
                    </a:p>
                  </a:txBody>
                  <a:tcPr/>
                </a:tc>
                <a:extLst>
                  <a:ext uri="{0D108BD9-81ED-4DB2-BD59-A6C34878D82A}">
                    <a16:rowId xmlns:a16="http://schemas.microsoft.com/office/drawing/2014/main" val="3322606232"/>
                  </a:ext>
                </a:extLst>
              </a:tr>
              <a:tr h="328928">
                <a:tc>
                  <a:txBody>
                    <a:bodyPr/>
                    <a:lstStyle/>
                    <a:p>
                      <a:r>
                        <a:rPr lang="nb-NO" sz="1600"/>
                        <a:t>AD</a:t>
                      </a:r>
                    </a:p>
                  </a:txBody>
                  <a:tcPr/>
                </a:tc>
                <a:tc>
                  <a:txBody>
                    <a:bodyPr/>
                    <a:lstStyle/>
                    <a:p>
                      <a:r>
                        <a:rPr lang="nb-NO" sz="1600"/>
                        <a:t>Jørgen Fallmyr, Olav Wist, </a:t>
                      </a:r>
                      <a:r>
                        <a:rPr lang="nb-NO" sz="1600" b="0" i="0" kern="1200">
                          <a:solidFill>
                            <a:schemeClr val="dk1"/>
                          </a:solidFill>
                          <a:effectLst/>
                          <a:latin typeface="+mn-lt"/>
                          <a:ea typeface="+mn-ea"/>
                          <a:cs typeface="+mn-cs"/>
                        </a:rPr>
                        <a:t>Lasse Hopstad Solberg</a:t>
                      </a:r>
                      <a:endParaRPr lang="nb-NO" sz="1600"/>
                    </a:p>
                  </a:txBody>
                  <a:tcPr/>
                </a:tc>
                <a:extLst>
                  <a:ext uri="{0D108BD9-81ED-4DB2-BD59-A6C34878D82A}">
                    <a16:rowId xmlns:a16="http://schemas.microsoft.com/office/drawing/2014/main" val="1923531568"/>
                  </a:ext>
                </a:extLst>
              </a:tr>
              <a:tr h="328928">
                <a:tc>
                  <a:txBody>
                    <a:bodyPr/>
                    <a:lstStyle/>
                    <a:p>
                      <a:r>
                        <a:rPr lang="nb-NO" sz="1600"/>
                        <a:t>IE</a:t>
                      </a:r>
                    </a:p>
                  </a:txBody>
                  <a:tcPr/>
                </a:tc>
                <a:tc>
                  <a:txBody>
                    <a:bodyPr/>
                    <a:lstStyle/>
                    <a:p>
                      <a:r>
                        <a:rPr lang="nb-NO" sz="1600"/>
                        <a:t>Vegard Kildal, Anders K. Kvernberg</a:t>
                      </a:r>
                    </a:p>
                  </a:txBody>
                  <a:tcPr/>
                </a:tc>
                <a:extLst>
                  <a:ext uri="{0D108BD9-81ED-4DB2-BD59-A6C34878D82A}">
                    <a16:rowId xmlns:a16="http://schemas.microsoft.com/office/drawing/2014/main" val="1504206967"/>
                  </a:ext>
                </a:extLst>
              </a:tr>
              <a:tr h="328928">
                <a:tc>
                  <a:txBody>
                    <a:bodyPr/>
                    <a:lstStyle/>
                    <a:p>
                      <a:r>
                        <a:rPr lang="nb-NO" sz="1600"/>
                        <a:t>MH</a:t>
                      </a:r>
                    </a:p>
                  </a:txBody>
                  <a:tcPr/>
                </a:tc>
                <a:tc>
                  <a:txBody>
                    <a:bodyPr/>
                    <a:lstStyle/>
                    <a:p>
                      <a:r>
                        <a:rPr lang="nb-NO" sz="1600" dirty="0"/>
                        <a:t>Børre Flovik, Torill Foss Lundgren, </a:t>
                      </a:r>
                      <a:r>
                        <a:rPr lang="nb-NO" sz="1600" b="0" i="0" kern="1200" dirty="0">
                          <a:solidFill>
                            <a:schemeClr val="dk1"/>
                          </a:solidFill>
                          <a:effectLst/>
                          <a:latin typeface="+mn-lt"/>
                          <a:ea typeface="+mn-ea"/>
                          <a:cs typeface="+mn-cs"/>
                        </a:rPr>
                        <a:t>Ingfrid Albrethson</a:t>
                      </a:r>
                      <a:r>
                        <a:rPr lang="nb-NO" sz="1600" dirty="0"/>
                        <a:t>, Roy Ove Rinnan</a:t>
                      </a:r>
                    </a:p>
                  </a:txBody>
                  <a:tcPr/>
                </a:tc>
                <a:extLst>
                  <a:ext uri="{0D108BD9-81ED-4DB2-BD59-A6C34878D82A}">
                    <a16:rowId xmlns:a16="http://schemas.microsoft.com/office/drawing/2014/main" val="648073679"/>
                  </a:ext>
                </a:extLst>
              </a:tr>
              <a:tr h="328928">
                <a:tc>
                  <a:txBody>
                    <a:bodyPr/>
                    <a:lstStyle/>
                    <a:p>
                      <a:r>
                        <a:rPr lang="nb-NO" sz="1600"/>
                        <a:t>SU</a:t>
                      </a:r>
                    </a:p>
                  </a:txBody>
                  <a:tcPr/>
                </a:tc>
                <a:tc>
                  <a:txBody>
                    <a:bodyPr/>
                    <a:lstStyle/>
                    <a:p>
                      <a:r>
                        <a:rPr lang="nb-NO" sz="1600" dirty="0"/>
                        <a:t>Vebjørn Jokstad, Ragnhild Gaupen Gåsø</a:t>
                      </a:r>
                    </a:p>
                  </a:txBody>
                  <a:tcPr/>
                </a:tc>
                <a:extLst>
                  <a:ext uri="{0D108BD9-81ED-4DB2-BD59-A6C34878D82A}">
                    <a16:rowId xmlns:a16="http://schemas.microsoft.com/office/drawing/2014/main" val="3385547910"/>
                  </a:ext>
                </a:extLst>
              </a:tr>
              <a:tr h="513668">
                <a:tc>
                  <a:txBody>
                    <a:bodyPr/>
                    <a:lstStyle/>
                    <a:p>
                      <a:r>
                        <a:rPr lang="nb-NO" sz="1600"/>
                        <a:t>FA</a:t>
                      </a:r>
                    </a:p>
                  </a:txBody>
                  <a:tcPr/>
                </a:tc>
                <a:tc>
                  <a:txBody>
                    <a:bodyPr/>
                    <a:lstStyle/>
                    <a:p>
                      <a:r>
                        <a:rPr lang="nb-NO" sz="1600" dirty="0"/>
                        <a:t>Lars Gunnar Indreiten, Åshild Nygård, Elise Hanstad, Rolf Willy Iversen, </a:t>
                      </a:r>
                      <a:r>
                        <a:rPr lang="nb-NO" sz="1600" b="0" i="0" kern="1200" dirty="0">
                          <a:solidFill>
                            <a:schemeClr val="dk1"/>
                          </a:solidFill>
                          <a:effectLst/>
                          <a:latin typeface="+mn-lt"/>
                          <a:ea typeface="+mn-ea"/>
                          <a:cs typeface="+mn-cs"/>
                        </a:rPr>
                        <a:t>Bo Martin Tverå Nilsson</a:t>
                      </a:r>
                      <a:endParaRPr lang="nb-NO" sz="1600" dirty="0"/>
                    </a:p>
                  </a:txBody>
                  <a:tcPr/>
                </a:tc>
                <a:extLst>
                  <a:ext uri="{0D108BD9-81ED-4DB2-BD59-A6C34878D82A}">
                    <a16:rowId xmlns:a16="http://schemas.microsoft.com/office/drawing/2014/main" val="584906981"/>
                  </a:ext>
                </a:extLst>
              </a:tr>
            </a:tbl>
          </a:graphicData>
        </a:graphic>
      </p:graphicFrame>
    </p:spTree>
    <p:extLst>
      <p:ext uri="{BB962C8B-B14F-4D97-AF65-F5344CB8AC3E}">
        <p14:creationId xmlns:p14="http://schemas.microsoft.com/office/powerpoint/2010/main" val="272991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a:t>
            </a:r>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794" y="1125958"/>
            <a:ext cx="3322502" cy="3322502"/>
          </a:xfrm>
          <a:prstGeom prst="rect">
            <a:avLst/>
          </a:prstGeom>
        </p:spPr>
      </p:pic>
      <p:sp>
        <p:nvSpPr>
          <p:cNvPr id="3" name="TextBox 2">
            <a:extLst>
              <a:ext uri="{FF2B5EF4-FFF2-40B4-BE49-F238E27FC236}">
                <a16:creationId xmlns:a16="http://schemas.microsoft.com/office/drawing/2014/main" id="{2513F58B-14C9-8BC6-7959-E28EDE9CCABB}"/>
              </a:ext>
            </a:extLst>
          </p:cNvPr>
          <p:cNvSpPr txBox="1"/>
          <p:nvPr/>
        </p:nvSpPr>
        <p:spPr>
          <a:xfrm>
            <a:off x="439200" y="1728000"/>
            <a:ext cx="3614400" cy="156966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Gå til menti.com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Arial" panose="020B0604020202020204"/>
              <a:ea typeface="+mn-ea"/>
              <a:cs typeface="+mn-cs"/>
            </a:endParaRPr>
          </a:p>
          <a:p>
            <a:pPr>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Kode: </a:t>
            </a:r>
            <a:r>
              <a:rPr lang="nb-NO" sz="3200">
                <a:solidFill>
                  <a:srgbClr val="000000"/>
                </a:solidFill>
                <a:latin typeface="Arial" panose="020B0604020202020204"/>
              </a:rPr>
              <a:t>29 79 23 4</a:t>
            </a:r>
          </a:p>
        </p:txBody>
      </p:sp>
    </p:spTree>
    <p:extLst>
      <p:ext uri="{BB962C8B-B14F-4D97-AF65-F5344CB8AC3E}">
        <p14:creationId xmlns:p14="http://schemas.microsoft.com/office/powerpoint/2010/main" val="83599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49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755EC8-3F9A-40C6-992B-5654BC16EDBE}"/>
              </a:ext>
            </a:extLst>
          </p:cNvPr>
          <p:cNvGraphicFramePr>
            <a:graphicFrameLocks noChangeAspect="1"/>
          </p:cNvGraphicFramePr>
          <p:nvPr>
            <p:custDataLst>
              <p:tags r:id="rId1"/>
            </p:custDataLst>
            <p:extLst>
              <p:ext uri="{D42A27DB-BD31-4B8C-83A1-F6EECF244321}">
                <p14:modId xmlns:p14="http://schemas.microsoft.com/office/powerpoint/2010/main" val="352221972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82755EC8-3F9A-40C6-992B-5654BC16EDBE}"/>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8A1596-FDAC-4A10-8206-13DB956AB41F}"/>
              </a:ext>
            </a:extLst>
          </p:cNvPr>
          <p:cNvSpPr>
            <a:spLocks noGrp="1"/>
          </p:cNvSpPr>
          <p:nvPr>
            <p:ph type="title"/>
          </p:nvPr>
        </p:nvSpPr>
        <p:spPr>
          <a:xfrm>
            <a:off x="274390" y="2247636"/>
            <a:ext cx="8229600" cy="769441"/>
          </a:xfrm>
          <a:effectLst>
            <a:outerShdw blurRad="50800" dist="38100" dir="8100000" algn="tr" rotWithShape="0">
              <a:prstClr val="black">
                <a:alpha val="40000"/>
              </a:prstClr>
            </a:outerShdw>
          </a:effectLst>
        </p:spPr>
        <p:txBody>
          <a:bodyPr vert="horz"/>
          <a:lstStyle/>
          <a:p>
            <a:pPr algn="ctr"/>
            <a:r>
              <a:rPr lang="nb-NO" sz="4400"/>
              <a:t>Takk for møtet </a:t>
            </a:r>
          </a:p>
        </p:txBody>
      </p:sp>
    </p:spTree>
    <p:extLst>
      <p:ext uri="{BB962C8B-B14F-4D97-AF65-F5344CB8AC3E}">
        <p14:creationId xmlns:p14="http://schemas.microsoft.com/office/powerpoint/2010/main" val="229045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4897676-E76E-4051-6D9B-F1110272801F}"/>
              </a:ext>
            </a:extLst>
          </p:cNvPr>
          <p:cNvGraphicFramePr>
            <a:graphicFrameLocks noChangeAspect="1"/>
          </p:cNvGraphicFramePr>
          <p:nvPr>
            <p:custDataLst>
              <p:tags r:id="rId1"/>
            </p:custDataLst>
            <p:extLst>
              <p:ext uri="{D42A27DB-BD31-4B8C-83A1-F6EECF244321}">
                <p14:modId xmlns:p14="http://schemas.microsoft.com/office/powerpoint/2010/main" val="664062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14897676-E76E-4051-6D9B-F11102728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5F45730-BA56-94DC-E87F-E1B2E785F279}"/>
              </a:ext>
            </a:extLst>
          </p:cNvPr>
          <p:cNvSpPr>
            <a:spLocks noGrp="1"/>
          </p:cNvSpPr>
          <p:nvPr>
            <p:ph type="title"/>
          </p:nvPr>
        </p:nvSpPr>
        <p:spPr>
          <a:xfrm>
            <a:off x="301385" y="298339"/>
            <a:ext cx="8418747" cy="1756508"/>
          </a:xfrm>
        </p:spPr>
        <p:txBody>
          <a:bodyPr vert="horz"/>
          <a:lstStyle/>
          <a:p>
            <a:r>
              <a:rPr lang="nb-NO" b="0"/>
              <a:t>Rollekombinasjon i Unit 4 - systemtilganger</a:t>
            </a:r>
            <a:br>
              <a:rPr lang="nb-NO" b="0"/>
            </a:br>
            <a:endParaRPr lang="nb-NO" b="0"/>
          </a:p>
        </p:txBody>
      </p:sp>
      <p:sp>
        <p:nvSpPr>
          <p:cNvPr id="3" name="Plassholder for innhold 2">
            <a:extLst>
              <a:ext uri="{FF2B5EF4-FFF2-40B4-BE49-F238E27FC236}">
                <a16:creationId xmlns:a16="http://schemas.microsoft.com/office/drawing/2014/main" id="{58B2DE72-06BE-EDB9-E218-F810E72BBBEF}"/>
              </a:ext>
            </a:extLst>
          </p:cNvPr>
          <p:cNvSpPr>
            <a:spLocks noGrp="1"/>
          </p:cNvSpPr>
          <p:nvPr>
            <p:ph idx="1"/>
          </p:nvPr>
        </p:nvSpPr>
        <p:spPr>
          <a:xfrm>
            <a:off x="362626" y="1653989"/>
            <a:ext cx="8418747" cy="3050734"/>
          </a:xfrm>
        </p:spPr>
        <p:txBody>
          <a:bodyPr/>
          <a:lstStyle/>
          <a:p>
            <a:pPr algn="l"/>
            <a:r>
              <a:rPr lang="nb-NO" sz="1800" b="0" i="0">
                <a:solidFill>
                  <a:srgbClr val="242424"/>
                </a:solidFill>
                <a:effectLst/>
                <a:latin typeface="-apple-system"/>
              </a:rPr>
              <a:t>I Unit 4 skal ikke rollene kostnadsgodkjenner (BDM) og controller budsjett/ bilagsbehandler/ </a:t>
            </a:r>
            <a:r>
              <a:rPr lang="nb-NO" sz="1800" b="0" i="0" err="1">
                <a:solidFill>
                  <a:srgbClr val="242424"/>
                </a:solidFill>
                <a:effectLst/>
                <a:latin typeface="-apple-system"/>
              </a:rPr>
              <a:t>periodeavslutter</a:t>
            </a:r>
            <a:r>
              <a:rPr lang="nb-NO" sz="1800" b="0" i="0">
                <a:solidFill>
                  <a:srgbClr val="242424"/>
                </a:solidFill>
                <a:effectLst/>
                <a:latin typeface="-apple-system"/>
              </a:rPr>
              <a:t> enhet kombineres </a:t>
            </a:r>
            <a:r>
              <a:rPr lang="nb-NO" sz="1800" b="0" i="0" err="1">
                <a:solidFill>
                  <a:srgbClr val="242424"/>
                </a:solidFill>
                <a:effectLst/>
                <a:latin typeface="-apple-system"/>
              </a:rPr>
              <a:t>pga</a:t>
            </a:r>
            <a:r>
              <a:rPr lang="nb-NO" sz="1800" b="0" i="0">
                <a:solidFill>
                  <a:srgbClr val="242424"/>
                </a:solidFill>
                <a:effectLst/>
                <a:latin typeface="-apple-system"/>
              </a:rPr>
              <a:t> 4-øyne prinsipp i delegasjonsreglementet. </a:t>
            </a:r>
          </a:p>
          <a:p>
            <a:endParaRPr lang="nb-NO" sz="900" b="0" i="0">
              <a:solidFill>
                <a:srgbClr val="242424"/>
              </a:solidFill>
              <a:effectLst/>
              <a:latin typeface="-apple-system"/>
            </a:endParaRPr>
          </a:p>
          <a:p>
            <a:r>
              <a:rPr lang="nb-NO" sz="1800" b="0" i="0">
                <a:solidFill>
                  <a:srgbClr val="242424"/>
                </a:solidFill>
                <a:effectLst/>
                <a:latin typeface="-apple-system"/>
              </a:rPr>
              <a:t>Kostnadsgodkjenner kan likevel utføre de oppgaver som ligger til </a:t>
            </a:r>
            <a:r>
              <a:rPr lang="nb-NO" sz="1800" b="0" i="0" err="1">
                <a:solidFill>
                  <a:srgbClr val="242424"/>
                </a:solidFill>
                <a:effectLst/>
                <a:latin typeface="-apple-system"/>
              </a:rPr>
              <a:t>controllerrollen</a:t>
            </a:r>
            <a:r>
              <a:rPr lang="nb-NO" sz="1800" b="0" i="0">
                <a:solidFill>
                  <a:srgbClr val="242424"/>
                </a:solidFill>
                <a:effectLst/>
                <a:latin typeface="-apple-system"/>
              </a:rPr>
              <a:t> som ikke innebærer utarbeidelse av bilag, som for eksempel planlegging, budsjettering og rapportering.</a:t>
            </a:r>
            <a:endParaRPr lang="nb-NO" sz="1800"/>
          </a:p>
        </p:txBody>
      </p:sp>
      <p:sp>
        <p:nvSpPr>
          <p:cNvPr id="6" name="TekstSylinder 5">
            <a:extLst>
              <a:ext uri="{FF2B5EF4-FFF2-40B4-BE49-F238E27FC236}">
                <a16:creationId xmlns:a16="http://schemas.microsoft.com/office/drawing/2014/main" id="{279B207B-5C1F-889F-B4CE-D075B56DCCD4}"/>
              </a:ext>
            </a:extLst>
          </p:cNvPr>
          <p:cNvSpPr txBox="1"/>
          <p:nvPr/>
        </p:nvSpPr>
        <p:spPr>
          <a:xfrm>
            <a:off x="423868" y="3793043"/>
            <a:ext cx="830944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2400"/>
              <a:t>Kurset forutsetter gjennomført </a:t>
            </a:r>
            <a:r>
              <a:rPr lang="nb-NO" sz="2400" err="1"/>
              <a:t>controllerkurs</a:t>
            </a:r>
            <a:r>
              <a:rPr lang="nb-NO" sz="2400"/>
              <a:t> 09.12.2022: </a:t>
            </a:r>
            <a:r>
              <a:rPr lang="nb-NO" sz="2400">
                <a:hlinkClick r:id="rId5"/>
              </a:rPr>
              <a:t>Opptak og kursdokumentasjon</a:t>
            </a:r>
            <a:r>
              <a:rPr lang="nb-NO" sz="2400"/>
              <a:t> </a:t>
            </a:r>
          </a:p>
        </p:txBody>
      </p:sp>
    </p:spTree>
    <p:extLst>
      <p:ext uri="{BB962C8B-B14F-4D97-AF65-F5344CB8AC3E}">
        <p14:creationId xmlns:p14="http://schemas.microsoft.com/office/powerpoint/2010/main" val="241942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4843328-DFEF-26D9-E94C-FE5EE272A219}"/>
              </a:ext>
            </a:extLst>
          </p:cNvPr>
          <p:cNvGraphicFramePr>
            <a:graphicFrameLocks noChangeAspect="1"/>
          </p:cNvGraphicFramePr>
          <p:nvPr>
            <p:custDataLst>
              <p:tags r:id="rId1"/>
            </p:custDataLst>
            <p:extLst>
              <p:ext uri="{D42A27DB-BD31-4B8C-83A1-F6EECF244321}">
                <p14:modId xmlns:p14="http://schemas.microsoft.com/office/powerpoint/2010/main" val="1180870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kt 4" hidden="1">
                        <a:extLst>
                          <a:ext uri="{FF2B5EF4-FFF2-40B4-BE49-F238E27FC236}">
                            <a16:creationId xmlns:a16="http://schemas.microsoft.com/office/drawing/2014/main" id="{94843328-DFEF-26D9-E94C-FE5EE272A2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6FE23F8-72D2-E64B-B9C2-8C16EC1B275B}"/>
              </a:ext>
            </a:extLst>
          </p:cNvPr>
          <p:cNvSpPr>
            <a:spLocks noGrp="1"/>
          </p:cNvSpPr>
          <p:nvPr>
            <p:ph type="title"/>
          </p:nvPr>
        </p:nvSpPr>
        <p:spPr/>
        <p:txBody>
          <a:bodyPr vert="horz"/>
          <a:lstStyle/>
          <a:p>
            <a:r>
              <a:rPr lang="nb-NO"/>
              <a:t>Formål og agenda</a:t>
            </a:r>
          </a:p>
        </p:txBody>
      </p:sp>
      <p:sp>
        <p:nvSpPr>
          <p:cNvPr id="3" name="Plassholder for innhold 2">
            <a:extLst>
              <a:ext uri="{FF2B5EF4-FFF2-40B4-BE49-F238E27FC236}">
                <a16:creationId xmlns:a16="http://schemas.microsoft.com/office/drawing/2014/main" id="{B695E83B-4A59-3B43-8765-AD5BE8E0B36B}"/>
              </a:ext>
            </a:extLst>
          </p:cNvPr>
          <p:cNvSpPr>
            <a:spLocks noGrp="1"/>
          </p:cNvSpPr>
          <p:nvPr>
            <p:ph idx="1"/>
          </p:nvPr>
        </p:nvSpPr>
        <p:spPr>
          <a:xfrm>
            <a:off x="301384" y="1059570"/>
            <a:ext cx="8418747" cy="4083930"/>
          </a:xfrm>
          <a:solidFill>
            <a:schemeClr val="bg1"/>
          </a:solidFill>
        </p:spPr>
        <p:txBody>
          <a:bodyPr/>
          <a:lstStyle/>
          <a:p>
            <a:r>
              <a:rPr lang="nb-NO" sz="2000"/>
              <a:t>Hvordan budsjettere i BEVISST plan med ny økonomimodell</a:t>
            </a:r>
          </a:p>
          <a:p>
            <a:pPr lvl="1"/>
            <a:r>
              <a:rPr lang="nb-NO" sz="1800"/>
              <a:t>Hovedfokus: Endringer fra gamle til nye moduler</a:t>
            </a:r>
          </a:p>
          <a:p>
            <a:pPr lvl="1"/>
            <a:endParaRPr lang="nb-NO" sz="900"/>
          </a:p>
          <a:p>
            <a:r>
              <a:rPr lang="nb-NO" sz="2000"/>
              <a:t>Agenda</a:t>
            </a:r>
          </a:p>
          <a:p>
            <a:pPr lvl="1"/>
            <a:r>
              <a:rPr lang="nb-NO" sz="1800"/>
              <a:t>Hovedendringer for BEVISST plan/moduler</a:t>
            </a:r>
          </a:p>
          <a:p>
            <a:pPr lvl="1"/>
            <a:r>
              <a:rPr lang="nb-NO" sz="1800"/>
              <a:t>Gjennomgang av Budsjettsammenstilling</a:t>
            </a:r>
          </a:p>
          <a:p>
            <a:pPr lvl="2"/>
            <a:r>
              <a:rPr lang="nb-NO" sz="1600"/>
              <a:t>Tid til individuell utforsking</a:t>
            </a:r>
          </a:p>
          <a:p>
            <a:pPr lvl="1"/>
            <a:r>
              <a:rPr lang="nb-NO" sz="1800"/>
              <a:t>Gjennomgang av løsning for delprosjekt</a:t>
            </a:r>
          </a:p>
          <a:p>
            <a:pPr marL="457200" lvl="1" indent="0">
              <a:spcBef>
                <a:spcPts val="0"/>
              </a:spcBef>
              <a:buNone/>
            </a:pPr>
            <a:r>
              <a:rPr lang="nb-NO" sz="1800"/>
              <a:t>    for sentral egenfinansiering</a:t>
            </a:r>
          </a:p>
          <a:p>
            <a:pPr lvl="2">
              <a:spcBef>
                <a:spcPts val="0"/>
              </a:spcBef>
            </a:pPr>
            <a:r>
              <a:rPr lang="nb-NO" sz="1600"/>
              <a:t>Tid til individuell utforsking</a:t>
            </a:r>
          </a:p>
          <a:p>
            <a:pPr lvl="1"/>
            <a:r>
              <a:rPr lang="nb-NO" sz="1800"/>
              <a:t>Gjennomgang av Investeringsplan</a:t>
            </a:r>
          </a:p>
          <a:p>
            <a:pPr lvl="2"/>
            <a:r>
              <a:rPr lang="nb-NO" sz="1600"/>
              <a:t>Tid til individuell utforsking</a:t>
            </a:r>
          </a:p>
          <a:p>
            <a:pPr lvl="1"/>
            <a:r>
              <a:rPr lang="nb-NO" sz="1800"/>
              <a:t>Spørsmål og svar</a:t>
            </a:r>
          </a:p>
        </p:txBody>
      </p:sp>
      <p:pic>
        <p:nvPicPr>
          <p:cNvPr id="9" name="Picture 4" descr="Shape, polygon&#10;&#10;Description automatically generated">
            <a:extLst>
              <a:ext uri="{FF2B5EF4-FFF2-40B4-BE49-F238E27FC236}">
                <a16:creationId xmlns:a16="http://schemas.microsoft.com/office/drawing/2014/main" id="{8A350A19-FB6D-6FB0-3B67-8E0363EFF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145" y="3169973"/>
            <a:ext cx="3676937" cy="1774122"/>
          </a:xfrm>
          <a:prstGeom prst="rect">
            <a:avLst/>
          </a:prstGeom>
        </p:spPr>
      </p:pic>
    </p:spTree>
    <p:extLst>
      <p:ext uri="{BB962C8B-B14F-4D97-AF65-F5344CB8AC3E}">
        <p14:creationId xmlns:p14="http://schemas.microsoft.com/office/powerpoint/2010/main" val="315114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A57D19F-268E-3597-877A-BBA7DD9D2364}"/>
              </a:ext>
            </a:extLst>
          </p:cNvPr>
          <p:cNvGraphicFramePr>
            <a:graphicFrameLocks noChangeAspect="1"/>
          </p:cNvGraphicFramePr>
          <p:nvPr>
            <p:custDataLst>
              <p:tags r:id="rId1"/>
            </p:custDataLst>
            <p:extLst>
              <p:ext uri="{D42A27DB-BD31-4B8C-83A1-F6EECF244321}">
                <p14:modId xmlns:p14="http://schemas.microsoft.com/office/powerpoint/2010/main" val="3388351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kt 4" hidden="1">
                        <a:extLst>
                          <a:ext uri="{FF2B5EF4-FFF2-40B4-BE49-F238E27FC236}">
                            <a16:creationId xmlns:a16="http://schemas.microsoft.com/office/drawing/2014/main" id="{8A57D19F-268E-3597-877A-BBA7DD9D23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7A98C02-075E-6E16-5598-41E19E696C6C}"/>
              </a:ext>
            </a:extLst>
          </p:cNvPr>
          <p:cNvSpPr>
            <a:spLocks noGrp="1"/>
          </p:cNvSpPr>
          <p:nvPr>
            <p:ph type="title"/>
          </p:nvPr>
        </p:nvSpPr>
        <p:spPr>
          <a:xfrm>
            <a:off x="301385" y="241958"/>
            <a:ext cx="8418747" cy="525401"/>
          </a:xfrm>
        </p:spPr>
        <p:txBody>
          <a:bodyPr vert="horz"/>
          <a:lstStyle/>
          <a:p>
            <a:r>
              <a:rPr lang="nb-NO" sz="2800" b="0"/>
              <a:t>Hvilke moduler er tilgjengelige for planlegging når</a:t>
            </a:r>
          </a:p>
        </p:txBody>
      </p:sp>
      <p:pic>
        <p:nvPicPr>
          <p:cNvPr id="7" name="Picture 2">
            <a:extLst>
              <a:ext uri="{FF2B5EF4-FFF2-40B4-BE49-F238E27FC236}">
                <a16:creationId xmlns:a16="http://schemas.microsoft.com/office/drawing/2014/main" id="{64995DC7-E7E3-5030-234E-673815BBDE9E}"/>
              </a:ext>
            </a:extLst>
          </p:cNvPr>
          <p:cNvPicPr>
            <a:picLocks noChangeAspect="1"/>
          </p:cNvPicPr>
          <p:nvPr/>
        </p:nvPicPr>
        <p:blipFill>
          <a:blip r:embed="rId5"/>
          <a:stretch>
            <a:fillRect/>
          </a:stretch>
        </p:blipFill>
        <p:spPr>
          <a:xfrm>
            <a:off x="550100" y="2038314"/>
            <a:ext cx="659139" cy="618732"/>
          </a:xfrm>
          <a:prstGeom prst="rect">
            <a:avLst/>
          </a:prstGeom>
        </p:spPr>
      </p:pic>
      <p:sp>
        <p:nvSpPr>
          <p:cNvPr id="8" name="TextBox 4">
            <a:extLst>
              <a:ext uri="{FF2B5EF4-FFF2-40B4-BE49-F238E27FC236}">
                <a16:creationId xmlns:a16="http://schemas.microsoft.com/office/drawing/2014/main" id="{897FD448-61B9-1B6E-DA77-50DE41AA5E4D}"/>
              </a:ext>
            </a:extLst>
          </p:cNvPr>
          <p:cNvSpPr txBox="1"/>
          <p:nvPr/>
        </p:nvSpPr>
        <p:spPr>
          <a:xfrm>
            <a:off x="1209276" y="2224569"/>
            <a:ext cx="73770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Bevilgning</a:t>
            </a:r>
          </a:p>
        </p:txBody>
      </p:sp>
      <p:pic>
        <p:nvPicPr>
          <p:cNvPr id="9" name="Picture 7">
            <a:extLst>
              <a:ext uri="{FF2B5EF4-FFF2-40B4-BE49-F238E27FC236}">
                <a16:creationId xmlns:a16="http://schemas.microsoft.com/office/drawing/2014/main" id="{2924FD13-46F4-ADB2-154B-A7A5402B54A5}"/>
              </a:ext>
            </a:extLst>
          </p:cNvPr>
          <p:cNvPicPr>
            <a:picLocks noChangeAspect="1"/>
          </p:cNvPicPr>
          <p:nvPr/>
        </p:nvPicPr>
        <p:blipFill>
          <a:blip r:embed="rId6"/>
          <a:stretch>
            <a:fillRect/>
          </a:stretch>
        </p:blipFill>
        <p:spPr>
          <a:xfrm>
            <a:off x="537959" y="1372760"/>
            <a:ext cx="683422" cy="640295"/>
          </a:xfrm>
          <a:prstGeom prst="rect">
            <a:avLst/>
          </a:prstGeom>
        </p:spPr>
      </p:pic>
      <p:sp>
        <p:nvSpPr>
          <p:cNvPr id="10" name="TextBox 8">
            <a:extLst>
              <a:ext uri="{FF2B5EF4-FFF2-40B4-BE49-F238E27FC236}">
                <a16:creationId xmlns:a16="http://schemas.microsoft.com/office/drawing/2014/main" id="{DABA6235-0D73-2CB0-B81B-D7750A5F0212}"/>
              </a:ext>
            </a:extLst>
          </p:cNvPr>
          <p:cNvSpPr txBox="1"/>
          <p:nvPr/>
        </p:nvSpPr>
        <p:spPr>
          <a:xfrm>
            <a:off x="1209276" y="1569796"/>
            <a:ext cx="12410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Bemanningsplan V2</a:t>
            </a:r>
          </a:p>
        </p:txBody>
      </p:sp>
      <p:pic>
        <p:nvPicPr>
          <p:cNvPr id="11" name="Picture 9">
            <a:extLst>
              <a:ext uri="{FF2B5EF4-FFF2-40B4-BE49-F238E27FC236}">
                <a16:creationId xmlns:a16="http://schemas.microsoft.com/office/drawing/2014/main" id="{15DB5CB9-9C8C-A9EA-5509-E66B7A83DABC}"/>
              </a:ext>
            </a:extLst>
          </p:cNvPr>
          <p:cNvPicPr>
            <a:picLocks noChangeAspect="1"/>
          </p:cNvPicPr>
          <p:nvPr/>
        </p:nvPicPr>
        <p:blipFill>
          <a:blip r:embed="rId7"/>
          <a:stretch>
            <a:fillRect/>
          </a:stretch>
        </p:blipFill>
        <p:spPr>
          <a:xfrm>
            <a:off x="505286" y="3376253"/>
            <a:ext cx="717659" cy="624382"/>
          </a:xfrm>
          <a:prstGeom prst="rect">
            <a:avLst/>
          </a:prstGeom>
        </p:spPr>
      </p:pic>
      <p:pic>
        <p:nvPicPr>
          <p:cNvPr id="12" name="Picture 10">
            <a:extLst>
              <a:ext uri="{FF2B5EF4-FFF2-40B4-BE49-F238E27FC236}">
                <a16:creationId xmlns:a16="http://schemas.microsoft.com/office/drawing/2014/main" id="{4FC0C566-7604-04FA-CB65-C53EED209E80}"/>
              </a:ext>
            </a:extLst>
          </p:cNvPr>
          <p:cNvPicPr>
            <a:picLocks noChangeAspect="1"/>
          </p:cNvPicPr>
          <p:nvPr/>
        </p:nvPicPr>
        <p:blipFill>
          <a:blip r:embed="rId8"/>
          <a:stretch>
            <a:fillRect/>
          </a:stretch>
        </p:blipFill>
        <p:spPr>
          <a:xfrm>
            <a:off x="518994" y="2657046"/>
            <a:ext cx="690245" cy="624382"/>
          </a:xfrm>
          <a:prstGeom prst="rect">
            <a:avLst/>
          </a:prstGeom>
        </p:spPr>
      </p:pic>
      <p:sp>
        <p:nvSpPr>
          <p:cNvPr id="13" name="TextBox 11">
            <a:extLst>
              <a:ext uri="{FF2B5EF4-FFF2-40B4-BE49-F238E27FC236}">
                <a16:creationId xmlns:a16="http://schemas.microsoft.com/office/drawing/2014/main" id="{D1F4463F-1F56-575C-395D-60C42058D07E}"/>
              </a:ext>
            </a:extLst>
          </p:cNvPr>
          <p:cNvSpPr txBox="1"/>
          <p:nvPr/>
        </p:nvSpPr>
        <p:spPr>
          <a:xfrm>
            <a:off x="1214965" y="2846126"/>
            <a:ext cx="104227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BOA og samspill</a:t>
            </a:r>
          </a:p>
        </p:txBody>
      </p:sp>
      <p:sp>
        <p:nvSpPr>
          <p:cNvPr id="14" name="TextBox 12">
            <a:extLst>
              <a:ext uri="{FF2B5EF4-FFF2-40B4-BE49-F238E27FC236}">
                <a16:creationId xmlns:a16="http://schemas.microsoft.com/office/drawing/2014/main" id="{0F8CC364-C7D3-5BEC-D6B5-C7E62A83CAC8}"/>
              </a:ext>
            </a:extLst>
          </p:cNvPr>
          <p:cNvSpPr txBox="1"/>
          <p:nvPr/>
        </p:nvSpPr>
        <p:spPr>
          <a:xfrm>
            <a:off x="1214965" y="3488389"/>
            <a:ext cx="13801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Budsjett og prognose – sammenstilling</a:t>
            </a:r>
          </a:p>
        </p:txBody>
      </p:sp>
      <p:pic>
        <p:nvPicPr>
          <p:cNvPr id="15" name="Picture 16">
            <a:extLst>
              <a:ext uri="{FF2B5EF4-FFF2-40B4-BE49-F238E27FC236}">
                <a16:creationId xmlns:a16="http://schemas.microsoft.com/office/drawing/2014/main" id="{91372D43-7102-1388-43BD-413110DA5817}"/>
              </a:ext>
            </a:extLst>
          </p:cNvPr>
          <p:cNvPicPr>
            <a:picLocks noChangeAspect="1"/>
          </p:cNvPicPr>
          <p:nvPr/>
        </p:nvPicPr>
        <p:blipFill>
          <a:blip r:embed="rId9"/>
          <a:stretch>
            <a:fillRect/>
          </a:stretch>
        </p:blipFill>
        <p:spPr>
          <a:xfrm>
            <a:off x="550100" y="4040286"/>
            <a:ext cx="617786" cy="602791"/>
          </a:xfrm>
          <a:prstGeom prst="rect">
            <a:avLst/>
          </a:prstGeom>
        </p:spPr>
      </p:pic>
      <p:sp>
        <p:nvSpPr>
          <p:cNvPr id="16" name="TextBox 27">
            <a:extLst>
              <a:ext uri="{FF2B5EF4-FFF2-40B4-BE49-F238E27FC236}">
                <a16:creationId xmlns:a16="http://schemas.microsoft.com/office/drawing/2014/main" id="{E0FEE21D-A75B-8698-85A6-7ADAA58644AF}"/>
              </a:ext>
            </a:extLst>
          </p:cNvPr>
          <p:cNvSpPr txBox="1"/>
          <p:nvPr/>
        </p:nvSpPr>
        <p:spPr>
          <a:xfrm>
            <a:off x="1217291" y="4218570"/>
            <a:ext cx="1063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Investeringsplan</a:t>
            </a:r>
          </a:p>
        </p:txBody>
      </p:sp>
      <p:pic>
        <p:nvPicPr>
          <p:cNvPr id="17" name="Picture 2">
            <a:extLst>
              <a:ext uri="{FF2B5EF4-FFF2-40B4-BE49-F238E27FC236}">
                <a16:creationId xmlns:a16="http://schemas.microsoft.com/office/drawing/2014/main" id="{044528E2-F3B6-D754-9F8A-E0720C388DC1}"/>
              </a:ext>
            </a:extLst>
          </p:cNvPr>
          <p:cNvPicPr>
            <a:picLocks noChangeAspect="1"/>
          </p:cNvPicPr>
          <p:nvPr/>
        </p:nvPicPr>
        <p:blipFill>
          <a:blip r:embed="rId5"/>
          <a:stretch>
            <a:fillRect/>
          </a:stretch>
        </p:blipFill>
        <p:spPr>
          <a:xfrm>
            <a:off x="2933551" y="2038314"/>
            <a:ext cx="659139" cy="618732"/>
          </a:xfrm>
          <a:prstGeom prst="rect">
            <a:avLst/>
          </a:prstGeom>
        </p:spPr>
      </p:pic>
      <p:sp>
        <p:nvSpPr>
          <p:cNvPr id="18" name="TextBox 4">
            <a:extLst>
              <a:ext uri="{FF2B5EF4-FFF2-40B4-BE49-F238E27FC236}">
                <a16:creationId xmlns:a16="http://schemas.microsoft.com/office/drawing/2014/main" id="{25BBB06A-58F8-E560-D0F2-5D9B997D870B}"/>
              </a:ext>
            </a:extLst>
          </p:cNvPr>
          <p:cNvSpPr txBox="1"/>
          <p:nvPr/>
        </p:nvSpPr>
        <p:spPr>
          <a:xfrm>
            <a:off x="3592727" y="2224569"/>
            <a:ext cx="90762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Bevilgning</a:t>
            </a:r>
          </a:p>
        </p:txBody>
      </p:sp>
      <p:pic>
        <p:nvPicPr>
          <p:cNvPr id="19" name="Picture 7">
            <a:extLst>
              <a:ext uri="{FF2B5EF4-FFF2-40B4-BE49-F238E27FC236}">
                <a16:creationId xmlns:a16="http://schemas.microsoft.com/office/drawing/2014/main" id="{23A6BFC3-AD6D-70BC-04D9-2CB72D4D4DEC}"/>
              </a:ext>
            </a:extLst>
          </p:cNvPr>
          <p:cNvPicPr>
            <a:picLocks noChangeAspect="1"/>
          </p:cNvPicPr>
          <p:nvPr/>
        </p:nvPicPr>
        <p:blipFill>
          <a:blip r:embed="rId6"/>
          <a:stretch>
            <a:fillRect/>
          </a:stretch>
        </p:blipFill>
        <p:spPr>
          <a:xfrm>
            <a:off x="2921410" y="1372760"/>
            <a:ext cx="683422" cy="640295"/>
          </a:xfrm>
          <a:prstGeom prst="rect">
            <a:avLst/>
          </a:prstGeom>
        </p:spPr>
      </p:pic>
      <p:sp>
        <p:nvSpPr>
          <p:cNvPr id="20" name="TextBox 8">
            <a:extLst>
              <a:ext uri="{FF2B5EF4-FFF2-40B4-BE49-F238E27FC236}">
                <a16:creationId xmlns:a16="http://schemas.microsoft.com/office/drawing/2014/main" id="{960F4AC4-AFB5-794C-04D9-093372598A99}"/>
              </a:ext>
            </a:extLst>
          </p:cNvPr>
          <p:cNvSpPr txBox="1"/>
          <p:nvPr/>
        </p:nvSpPr>
        <p:spPr>
          <a:xfrm>
            <a:off x="3592727" y="1569796"/>
            <a:ext cx="12410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a:ea typeface="+mn-ea"/>
                <a:cs typeface="+mn-cs"/>
              </a:rPr>
              <a:t>Bemanningsplan V2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9">
            <a:extLst>
              <a:ext uri="{FF2B5EF4-FFF2-40B4-BE49-F238E27FC236}">
                <a16:creationId xmlns:a16="http://schemas.microsoft.com/office/drawing/2014/main" id="{EAB7E54E-FEE2-3762-E6C7-B4A0A862F728}"/>
              </a:ext>
            </a:extLst>
          </p:cNvPr>
          <p:cNvPicPr>
            <a:picLocks noChangeAspect="1"/>
          </p:cNvPicPr>
          <p:nvPr/>
        </p:nvPicPr>
        <p:blipFill>
          <a:blip r:embed="rId7"/>
          <a:stretch>
            <a:fillRect/>
          </a:stretch>
        </p:blipFill>
        <p:spPr>
          <a:xfrm>
            <a:off x="2888737" y="3376253"/>
            <a:ext cx="717659" cy="624382"/>
          </a:xfrm>
          <a:prstGeom prst="rect">
            <a:avLst/>
          </a:prstGeom>
        </p:spPr>
      </p:pic>
      <p:sp>
        <p:nvSpPr>
          <p:cNvPr id="24" name="TextBox 12">
            <a:extLst>
              <a:ext uri="{FF2B5EF4-FFF2-40B4-BE49-F238E27FC236}">
                <a16:creationId xmlns:a16="http://schemas.microsoft.com/office/drawing/2014/main" id="{18ACAC18-1BCF-63BF-C5A1-BBF71F84239C}"/>
              </a:ext>
            </a:extLst>
          </p:cNvPr>
          <p:cNvSpPr txBox="1"/>
          <p:nvPr/>
        </p:nvSpPr>
        <p:spPr>
          <a:xfrm>
            <a:off x="3598415" y="3488389"/>
            <a:ext cx="150497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a:ea typeface="+mn-ea"/>
                <a:cs typeface="+mn-cs"/>
              </a:rPr>
              <a:t>V3 Budsjett og prognose – sammenstilling</a:t>
            </a:r>
          </a:p>
        </p:txBody>
      </p:sp>
      <p:pic>
        <p:nvPicPr>
          <p:cNvPr id="25" name="Picture 16">
            <a:extLst>
              <a:ext uri="{FF2B5EF4-FFF2-40B4-BE49-F238E27FC236}">
                <a16:creationId xmlns:a16="http://schemas.microsoft.com/office/drawing/2014/main" id="{8140B2E3-CCDD-9C58-A937-CEAE8106F40C}"/>
              </a:ext>
            </a:extLst>
          </p:cNvPr>
          <p:cNvPicPr>
            <a:picLocks noChangeAspect="1"/>
          </p:cNvPicPr>
          <p:nvPr/>
        </p:nvPicPr>
        <p:blipFill>
          <a:blip r:embed="rId9"/>
          <a:stretch>
            <a:fillRect/>
          </a:stretch>
        </p:blipFill>
        <p:spPr>
          <a:xfrm>
            <a:off x="2933551" y="4040286"/>
            <a:ext cx="617786" cy="602791"/>
          </a:xfrm>
          <a:prstGeom prst="rect">
            <a:avLst/>
          </a:prstGeom>
        </p:spPr>
      </p:pic>
      <p:sp>
        <p:nvSpPr>
          <p:cNvPr id="26" name="TextBox 27">
            <a:extLst>
              <a:ext uri="{FF2B5EF4-FFF2-40B4-BE49-F238E27FC236}">
                <a16:creationId xmlns:a16="http://schemas.microsoft.com/office/drawing/2014/main" id="{CCF6989F-DD9C-987A-2994-EFFA205D5972}"/>
              </a:ext>
            </a:extLst>
          </p:cNvPr>
          <p:cNvSpPr txBox="1"/>
          <p:nvPr/>
        </p:nvSpPr>
        <p:spPr>
          <a:xfrm>
            <a:off x="3600742" y="4218570"/>
            <a:ext cx="123303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Investeringsplan</a:t>
            </a:r>
          </a:p>
        </p:txBody>
      </p:sp>
      <p:sp>
        <p:nvSpPr>
          <p:cNvPr id="30" name="TekstSylinder 29">
            <a:extLst>
              <a:ext uri="{FF2B5EF4-FFF2-40B4-BE49-F238E27FC236}">
                <a16:creationId xmlns:a16="http://schemas.microsoft.com/office/drawing/2014/main" id="{E270A905-3F61-49E9-5745-FA00FA8EE4DB}"/>
              </a:ext>
            </a:extLst>
          </p:cNvPr>
          <p:cNvSpPr txBox="1"/>
          <p:nvPr/>
        </p:nvSpPr>
        <p:spPr>
          <a:xfrm>
            <a:off x="533165" y="1010266"/>
            <a:ext cx="2021366" cy="338554"/>
          </a:xfrm>
          <a:prstGeom prst="rect">
            <a:avLst/>
          </a:prstGeom>
          <a:noFill/>
        </p:spPr>
        <p:txBody>
          <a:bodyPr wrap="square" rtlCol="0">
            <a:spAutoFit/>
          </a:bodyPr>
          <a:lstStyle/>
          <a:p>
            <a:r>
              <a:rPr lang="nb-NO" sz="1600"/>
              <a:t>Fram til 20.12.2022</a:t>
            </a:r>
          </a:p>
        </p:txBody>
      </p:sp>
      <p:sp>
        <p:nvSpPr>
          <p:cNvPr id="31" name="TekstSylinder 30">
            <a:extLst>
              <a:ext uri="{FF2B5EF4-FFF2-40B4-BE49-F238E27FC236}">
                <a16:creationId xmlns:a16="http://schemas.microsoft.com/office/drawing/2014/main" id="{2653E119-B575-E41C-EE9C-4F0895C004E4}"/>
              </a:ext>
            </a:extLst>
          </p:cNvPr>
          <p:cNvSpPr txBox="1"/>
          <p:nvPr/>
        </p:nvSpPr>
        <p:spPr>
          <a:xfrm>
            <a:off x="2915465" y="1016431"/>
            <a:ext cx="2129651" cy="338554"/>
          </a:xfrm>
          <a:prstGeom prst="rect">
            <a:avLst/>
          </a:prstGeom>
          <a:noFill/>
        </p:spPr>
        <p:txBody>
          <a:bodyPr wrap="square" rtlCol="0">
            <a:spAutoFit/>
          </a:bodyPr>
          <a:lstStyle/>
          <a:p>
            <a:r>
              <a:rPr lang="nb-NO" sz="1600" dirty="0"/>
              <a:t>Fra </a:t>
            </a:r>
            <a:r>
              <a:rPr lang="nb-NO" sz="1600" dirty="0" err="1"/>
              <a:t>ca</a:t>
            </a:r>
            <a:r>
              <a:rPr lang="nb-NO" sz="1600" dirty="0"/>
              <a:t> 16.01.2023</a:t>
            </a:r>
          </a:p>
        </p:txBody>
      </p:sp>
      <p:pic>
        <p:nvPicPr>
          <p:cNvPr id="34" name="Picture 7">
            <a:extLst>
              <a:ext uri="{FF2B5EF4-FFF2-40B4-BE49-F238E27FC236}">
                <a16:creationId xmlns:a16="http://schemas.microsoft.com/office/drawing/2014/main" id="{B9083C80-BD1D-AF2B-3376-1114FA3EED6E}"/>
              </a:ext>
            </a:extLst>
          </p:cNvPr>
          <p:cNvPicPr>
            <a:picLocks noChangeAspect="1"/>
          </p:cNvPicPr>
          <p:nvPr/>
        </p:nvPicPr>
        <p:blipFill>
          <a:blip r:embed="rId6"/>
          <a:stretch>
            <a:fillRect/>
          </a:stretch>
        </p:blipFill>
        <p:spPr>
          <a:xfrm>
            <a:off x="5454903" y="1366238"/>
            <a:ext cx="683422" cy="640295"/>
          </a:xfrm>
          <a:prstGeom prst="rect">
            <a:avLst/>
          </a:prstGeom>
        </p:spPr>
      </p:pic>
      <p:sp>
        <p:nvSpPr>
          <p:cNvPr id="35" name="TextBox 8">
            <a:extLst>
              <a:ext uri="{FF2B5EF4-FFF2-40B4-BE49-F238E27FC236}">
                <a16:creationId xmlns:a16="http://schemas.microsoft.com/office/drawing/2014/main" id="{2FC46231-04CC-9A73-82D1-56EDC8C429EE}"/>
              </a:ext>
            </a:extLst>
          </p:cNvPr>
          <p:cNvSpPr txBox="1"/>
          <p:nvPr/>
        </p:nvSpPr>
        <p:spPr>
          <a:xfrm>
            <a:off x="6126220" y="1563274"/>
            <a:ext cx="126989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Bemanningsplan</a:t>
            </a:r>
          </a:p>
        </p:txBody>
      </p:sp>
      <p:pic>
        <p:nvPicPr>
          <p:cNvPr id="37" name="Picture 10">
            <a:extLst>
              <a:ext uri="{FF2B5EF4-FFF2-40B4-BE49-F238E27FC236}">
                <a16:creationId xmlns:a16="http://schemas.microsoft.com/office/drawing/2014/main" id="{A66E96DF-26F5-093E-0EA3-C20CF7B47C0E}"/>
              </a:ext>
            </a:extLst>
          </p:cNvPr>
          <p:cNvPicPr>
            <a:picLocks noChangeAspect="1"/>
          </p:cNvPicPr>
          <p:nvPr/>
        </p:nvPicPr>
        <p:blipFill>
          <a:blip r:embed="rId8"/>
          <a:stretch>
            <a:fillRect/>
          </a:stretch>
        </p:blipFill>
        <p:spPr>
          <a:xfrm>
            <a:off x="5435938" y="2650524"/>
            <a:ext cx="690245" cy="624382"/>
          </a:xfrm>
          <a:prstGeom prst="rect">
            <a:avLst/>
          </a:prstGeom>
        </p:spPr>
      </p:pic>
      <p:sp>
        <p:nvSpPr>
          <p:cNvPr id="38" name="TextBox 11">
            <a:extLst>
              <a:ext uri="{FF2B5EF4-FFF2-40B4-BE49-F238E27FC236}">
                <a16:creationId xmlns:a16="http://schemas.microsoft.com/office/drawing/2014/main" id="{7B6F1F22-F8B9-DF9F-E7E8-95934D594D2F}"/>
              </a:ext>
            </a:extLst>
          </p:cNvPr>
          <p:cNvSpPr txBox="1"/>
          <p:nvPr/>
        </p:nvSpPr>
        <p:spPr>
          <a:xfrm>
            <a:off x="6131909" y="2839604"/>
            <a:ext cx="12410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BOA og samspill</a:t>
            </a:r>
          </a:p>
        </p:txBody>
      </p:sp>
      <p:sp>
        <p:nvSpPr>
          <p:cNvPr id="42" name="TekstSylinder 41">
            <a:extLst>
              <a:ext uri="{FF2B5EF4-FFF2-40B4-BE49-F238E27FC236}">
                <a16:creationId xmlns:a16="http://schemas.microsoft.com/office/drawing/2014/main" id="{70CD5989-9C7F-F89E-1851-0B8D5C133D41}"/>
              </a:ext>
            </a:extLst>
          </p:cNvPr>
          <p:cNvSpPr txBox="1"/>
          <p:nvPr/>
        </p:nvSpPr>
        <p:spPr>
          <a:xfrm>
            <a:off x="5481996" y="1021636"/>
            <a:ext cx="1761409" cy="338554"/>
          </a:xfrm>
          <a:prstGeom prst="rect">
            <a:avLst/>
          </a:prstGeom>
          <a:noFill/>
        </p:spPr>
        <p:txBody>
          <a:bodyPr wrap="square" rtlCol="0">
            <a:spAutoFit/>
          </a:bodyPr>
          <a:lstStyle/>
          <a:p>
            <a:r>
              <a:rPr lang="nb-NO" sz="1600"/>
              <a:t>Kommer senere</a:t>
            </a:r>
          </a:p>
        </p:txBody>
      </p:sp>
      <p:cxnSp>
        <p:nvCxnSpPr>
          <p:cNvPr id="44" name="Rett linje 43">
            <a:extLst>
              <a:ext uri="{FF2B5EF4-FFF2-40B4-BE49-F238E27FC236}">
                <a16:creationId xmlns:a16="http://schemas.microsoft.com/office/drawing/2014/main" id="{D2F45B3E-4C98-CF98-A64A-4EBAF124A0F3}"/>
              </a:ext>
            </a:extLst>
          </p:cNvPr>
          <p:cNvCxnSpPr>
            <a:cxnSpLocks/>
          </p:cNvCxnSpPr>
          <p:nvPr/>
        </p:nvCxnSpPr>
        <p:spPr>
          <a:xfrm>
            <a:off x="505286" y="1354369"/>
            <a:ext cx="7019464" cy="1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7E2E3C0A-02EC-7B5F-71FE-77EA50D3D18E}"/>
              </a:ext>
            </a:extLst>
          </p:cNvPr>
          <p:cNvCxnSpPr>
            <a:cxnSpLocks/>
          </p:cNvCxnSpPr>
          <p:nvPr/>
        </p:nvCxnSpPr>
        <p:spPr>
          <a:xfrm>
            <a:off x="2692400" y="1073150"/>
            <a:ext cx="0" cy="3563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tt linje 48">
            <a:extLst>
              <a:ext uri="{FF2B5EF4-FFF2-40B4-BE49-F238E27FC236}">
                <a16:creationId xmlns:a16="http://schemas.microsoft.com/office/drawing/2014/main" id="{9575E4B8-D5E2-2D3D-847E-CAB9D54A7B67}"/>
              </a:ext>
            </a:extLst>
          </p:cNvPr>
          <p:cNvCxnSpPr>
            <a:cxnSpLocks/>
          </p:cNvCxnSpPr>
          <p:nvPr/>
        </p:nvCxnSpPr>
        <p:spPr>
          <a:xfrm>
            <a:off x="5200650" y="1073150"/>
            <a:ext cx="0" cy="3551536"/>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kstSylinder 51">
            <a:extLst>
              <a:ext uri="{FF2B5EF4-FFF2-40B4-BE49-F238E27FC236}">
                <a16:creationId xmlns:a16="http://schemas.microsoft.com/office/drawing/2014/main" id="{3E2856B6-9F77-59E2-EAE8-8E4A19296B54}"/>
              </a:ext>
            </a:extLst>
          </p:cNvPr>
          <p:cNvSpPr txBox="1"/>
          <p:nvPr/>
        </p:nvSpPr>
        <p:spPr>
          <a:xfrm>
            <a:off x="5699030" y="3777263"/>
            <a:ext cx="274011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1600"/>
              <a:t>Versjoner tilgjengelige i alle gamle moduler (i gammel økonomimodell)</a:t>
            </a:r>
          </a:p>
        </p:txBody>
      </p:sp>
      <p:sp>
        <p:nvSpPr>
          <p:cNvPr id="3" name="TekstSylinder 2">
            <a:extLst>
              <a:ext uri="{FF2B5EF4-FFF2-40B4-BE49-F238E27FC236}">
                <a16:creationId xmlns:a16="http://schemas.microsoft.com/office/drawing/2014/main" id="{DEC65972-CBF5-E7F7-CC3D-16BF327D245E}"/>
              </a:ext>
            </a:extLst>
          </p:cNvPr>
          <p:cNvSpPr txBox="1"/>
          <p:nvPr/>
        </p:nvSpPr>
        <p:spPr>
          <a:xfrm>
            <a:off x="3416432" y="2308448"/>
            <a:ext cx="1680591" cy="233910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endParaRPr lang="nb-NO" sz="200" dirty="0">
              <a:solidFill>
                <a:schemeClr val="accent6">
                  <a:lumMod val="75000"/>
                </a:schemeClr>
              </a:solidFill>
            </a:endParaRPr>
          </a:p>
          <a:p>
            <a:r>
              <a:rPr lang="nb-NO" sz="1600" dirty="0">
                <a:solidFill>
                  <a:schemeClr val="accent6">
                    <a:lumMod val="75000"/>
                  </a:schemeClr>
                </a:solidFill>
              </a:rPr>
              <a:t>Gjenstår noe verifisering av data – jobber mot åpning i løpet av uke 3</a:t>
            </a:r>
          </a:p>
          <a:p>
            <a:endParaRPr lang="nb-NO" sz="1600" dirty="0"/>
          </a:p>
          <a:p>
            <a:endParaRPr lang="nb-NO" sz="1600" dirty="0"/>
          </a:p>
          <a:p>
            <a:endParaRPr lang="nb-NO" sz="1600" dirty="0"/>
          </a:p>
          <a:p>
            <a:endParaRPr lang="nb-NO" sz="1600" dirty="0"/>
          </a:p>
        </p:txBody>
      </p:sp>
      <p:sp>
        <p:nvSpPr>
          <p:cNvPr id="6" name="TekstSylinder 5">
            <a:extLst>
              <a:ext uri="{FF2B5EF4-FFF2-40B4-BE49-F238E27FC236}">
                <a16:creationId xmlns:a16="http://schemas.microsoft.com/office/drawing/2014/main" id="{DAAD5AFC-6DC0-C0E7-36A1-014363ADB1CC}"/>
              </a:ext>
            </a:extLst>
          </p:cNvPr>
          <p:cNvSpPr txBox="1"/>
          <p:nvPr/>
        </p:nvSpPr>
        <p:spPr>
          <a:xfrm>
            <a:off x="3416431" y="1370665"/>
            <a:ext cx="1680591" cy="7386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nb-NO" sz="1400" dirty="0">
                <a:solidFill>
                  <a:schemeClr val="accent6">
                    <a:lumMod val="75000"/>
                  </a:schemeClr>
                </a:solidFill>
              </a:rPr>
              <a:t>Oppdateres manuelt tom. 01.02.2023</a:t>
            </a:r>
            <a:endParaRPr lang="nb-NO" sz="1400" dirty="0"/>
          </a:p>
        </p:txBody>
      </p:sp>
      <p:sp>
        <p:nvSpPr>
          <p:cNvPr id="4" name="TekstSylinder 3">
            <a:extLst>
              <a:ext uri="{FF2B5EF4-FFF2-40B4-BE49-F238E27FC236}">
                <a16:creationId xmlns:a16="http://schemas.microsoft.com/office/drawing/2014/main" id="{A3051C3E-3222-A89B-374C-B5CEE6A9BBFD}"/>
              </a:ext>
            </a:extLst>
          </p:cNvPr>
          <p:cNvSpPr txBox="1"/>
          <p:nvPr/>
        </p:nvSpPr>
        <p:spPr>
          <a:xfrm>
            <a:off x="5692363" y="1751444"/>
            <a:ext cx="1680591"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nb-NO" sz="1400" dirty="0">
                <a:solidFill>
                  <a:schemeClr val="accent6">
                    <a:lumMod val="75000"/>
                  </a:schemeClr>
                </a:solidFill>
              </a:rPr>
              <a:t>Åpning i løpet av 2023</a:t>
            </a:r>
            <a:endParaRPr lang="nb-NO" sz="1400" dirty="0"/>
          </a:p>
        </p:txBody>
      </p:sp>
    </p:spTree>
    <p:extLst>
      <p:ext uri="{BB962C8B-B14F-4D97-AF65-F5344CB8AC3E}">
        <p14:creationId xmlns:p14="http://schemas.microsoft.com/office/powerpoint/2010/main" val="14372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6A38D1D-CC7D-5839-6B0F-6A720B4B5D05}"/>
              </a:ext>
            </a:extLst>
          </p:cNvPr>
          <p:cNvGraphicFramePr>
            <a:graphicFrameLocks noChangeAspect="1"/>
          </p:cNvGraphicFramePr>
          <p:nvPr>
            <p:custDataLst>
              <p:tags r:id="rId1"/>
            </p:custDataLst>
            <p:extLst>
              <p:ext uri="{D42A27DB-BD31-4B8C-83A1-F6EECF244321}">
                <p14:modId xmlns:p14="http://schemas.microsoft.com/office/powerpoint/2010/main" val="3805690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56A38D1D-CC7D-5839-6B0F-6A720B4B5D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26E9229-7B33-443A-2207-6559FD981505}"/>
              </a:ext>
            </a:extLst>
          </p:cNvPr>
          <p:cNvSpPr>
            <a:spLocks noGrp="1"/>
          </p:cNvSpPr>
          <p:nvPr>
            <p:ph type="title"/>
          </p:nvPr>
        </p:nvSpPr>
        <p:spPr>
          <a:xfrm>
            <a:off x="301385" y="298339"/>
            <a:ext cx="8418747" cy="586957"/>
          </a:xfrm>
        </p:spPr>
        <p:txBody>
          <a:bodyPr vert="horz"/>
          <a:lstStyle/>
          <a:p>
            <a:r>
              <a:rPr lang="nb-NO" sz="3200" b="0"/>
              <a:t>Gamle moduler er fremdeles tilgjengelige</a:t>
            </a:r>
          </a:p>
        </p:txBody>
      </p:sp>
      <p:sp>
        <p:nvSpPr>
          <p:cNvPr id="3" name="Plassholder for innhold 2">
            <a:extLst>
              <a:ext uri="{FF2B5EF4-FFF2-40B4-BE49-F238E27FC236}">
                <a16:creationId xmlns:a16="http://schemas.microsoft.com/office/drawing/2014/main" id="{350E041A-6FDB-254E-D581-FDDE8657B0BE}"/>
              </a:ext>
            </a:extLst>
          </p:cNvPr>
          <p:cNvSpPr>
            <a:spLocks noGrp="1"/>
          </p:cNvSpPr>
          <p:nvPr>
            <p:ph idx="1"/>
          </p:nvPr>
        </p:nvSpPr>
        <p:spPr>
          <a:xfrm>
            <a:off x="301385" y="1403350"/>
            <a:ext cx="4657965" cy="3220690"/>
          </a:xfrm>
        </p:spPr>
        <p:txBody>
          <a:bodyPr/>
          <a:lstStyle/>
          <a:p>
            <a:r>
              <a:rPr lang="nb-NO" sz="2000"/>
              <a:t>Modulene har fått tilleggsnavnet JUSTERT etter oppgradering av brukergrensesnittet 23.12.2022</a:t>
            </a:r>
          </a:p>
          <a:p>
            <a:r>
              <a:rPr lang="nb-NO" sz="2000"/>
              <a:t>Bemanningsplanen kan fremdeles oppdateres </a:t>
            </a:r>
          </a:p>
          <a:p>
            <a:r>
              <a:rPr lang="nb-NO" sz="2000"/>
              <a:t>Alle moduler tilgjengelige for oppslag, inkl. versjoner</a:t>
            </a:r>
          </a:p>
        </p:txBody>
      </p:sp>
      <p:pic>
        <p:nvPicPr>
          <p:cNvPr id="16" name="Bilde 15">
            <a:extLst>
              <a:ext uri="{FF2B5EF4-FFF2-40B4-BE49-F238E27FC236}">
                <a16:creationId xmlns:a16="http://schemas.microsoft.com/office/drawing/2014/main" id="{458765ED-3785-1E85-1065-2D6D598B9623}"/>
              </a:ext>
            </a:extLst>
          </p:cNvPr>
          <p:cNvPicPr>
            <a:picLocks noChangeAspect="1"/>
          </p:cNvPicPr>
          <p:nvPr/>
        </p:nvPicPr>
        <p:blipFill>
          <a:blip r:embed="rId5"/>
          <a:stretch>
            <a:fillRect/>
          </a:stretch>
        </p:blipFill>
        <p:spPr>
          <a:xfrm>
            <a:off x="5083175" y="1145143"/>
            <a:ext cx="3308350" cy="2951847"/>
          </a:xfrm>
          <a:prstGeom prst="rect">
            <a:avLst/>
          </a:prstGeom>
        </p:spPr>
      </p:pic>
    </p:spTree>
    <p:extLst>
      <p:ext uri="{BB962C8B-B14F-4D97-AF65-F5344CB8AC3E}">
        <p14:creationId xmlns:p14="http://schemas.microsoft.com/office/powerpoint/2010/main" val="26935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1FFF9C3-68EB-307F-AF59-AA7D945E34A2}"/>
              </a:ext>
            </a:extLst>
          </p:cNvPr>
          <p:cNvGraphicFramePr>
            <a:graphicFrameLocks noChangeAspect="1"/>
          </p:cNvGraphicFramePr>
          <p:nvPr>
            <p:custDataLst>
              <p:tags r:id="rId1"/>
            </p:custDataLst>
            <p:extLst>
              <p:ext uri="{D42A27DB-BD31-4B8C-83A1-F6EECF244321}">
                <p14:modId xmlns:p14="http://schemas.microsoft.com/office/powerpoint/2010/main" val="782455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A1FFF9C3-68EB-307F-AF59-AA7D945E34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ssholder for innhold 2">
            <a:extLst>
              <a:ext uri="{FF2B5EF4-FFF2-40B4-BE49-F238E27FC236}">
                <a16:creationId xmlns:a16="http://schemas.microsoft.com/office/drawing/2014/main" id="{225CE0E2-EABC-986D-541D-8FDDBFACD5F6}"/>
              </a:ext>
            </a:extLst>
          </p:cNvPr>
          <p:cNvSpPr>
            <a:spLocks noGrp="1"/>
          </p:cNvSpPr>
          <p:nvPr>
            <p:ph idx="1"/>
          </p:nvPr>
        </p:nvSpPr>
        <p:spPr>
          <a:xfrm>
            <a:off x="301385" y="1010266"/>
            <a:ext cx="2505315" cy="3613774"/>
          </a:xfrm>
        </p:spPr>
        <p:txBody>
          <a:bodyPr/>
          <a:lstStyle/>
          <a:p>
            <a:pPr marL="0" indent="0">
              <a:buNone/>
            </a:pPr>
            <a:r>
              <a:rPr lang="nb-NO"/>
              <a:t>De tre nye modulene har fått navn med </a:t>
            </a:r>
            <a:r>
              <a:rPr lang="nb-NO" err="1"/>
              <a:t>prefix</a:t>
            </a:r>
            <a:r>
              <a:rPr lang="nb-NO"/>
              <a:t> V3:</a:t>
            </a:r>
          </a:p>
        </p:txBody>
      </p:sp>
      <p:pic>
        <p:nvPicPr>
          <p:cNvPr id="5" name="Bilde 4">
            <a:extLst>
              <a:ext uri="{FF2B5EF4-FFF2-40B4-BE49-F238E27FC236}">
                <a16:creationId xmlns:a16="http://schemas.microsoft.com/office/drawing/2014/main" id="{B8729057-B93D-713B-04D5-AB16764EF66E}"/>
              </a:ext>
            </a:extLst>
          </p:cNvPr>
          <p:cNvPicPr>
            <a:picLocks noChangeAspect="1"/>
          </p:cNvPicPr>
          <p:nvPr/>
        </p:nvPicPr>
        <p:blipFill>
          <a:blip r:embed="rId5"/>
          <a:stretch>
            <a:fillRect/>
          </a:stretch>
        </p:blipFill>
        <p:spPr>
          <a:xfrm>
            <a:off x="3153749" y="393896"/>
            <a:ext cx="5688866" cy="4492652"/>
          </a:xfrm>
          <a:prstGeom prst="rect">
            <a:avLst/>
          </a:prstGeom>
        </p:spPr>
      </p:pic>
      <p:sp>
        <p:nvSpPr>
          <p:cNvPr id="7" name="Pil: høyre 6">
            <a:extLst>
              <a:ext uri="{FF2B5EF4-FFF2-40B4-BE49-F238E27FC236}">
                <a16:creationId xmlns:a16="http://schemas.microsoft.com/office/drawing/2014/main" id="{8DC87D59-FD50-9279-595F-0BF05288E0B2}"/>
              </a:ext>
            </a:extLst>
          </p:cNvPr>
          <p:cNvSpPr/>
          <p:nvPr/>
        </p:nvSpPr>
        <p:spPr>
          <a:xfrm>
            <a:off x="2908300" y="3676650"/>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8" name="Pil: høyre 7">
            <a:extLst>
              <a:ext uri="{FF2B5EF4-FFF2-40B4-BE49-F238E27FC236}">
                <a16:creationId xmlns:a16="http://schemas.microsoft.com/office/drawing/2014/main" id="{19142000-AAB5-9389-50C1-D38970B15F94}"/>
              </a:ext>
            </a:extLst>
          </p:cNvPr>
          <p:cNvSpPr/>
          <p:nvPr/>
        </p:nvSpPr>
        <p:spPr>
          <a:xfrm>
            <a:off x="2908300" y="4063384"/>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9" name="Pil: høyre 8">
            <a:extLst>
              <a:ext uri="{FF2B5EF4-FFF2-40B4-BE49-F238E27FC236}">
                <a16:creationId xmlns:a16="http://schemas.microsoft.com/office/drawing/2014/main" id="{F791F8FF-EE39-4B9E-5CF1-F006C1C60D88}"/>
              </a:ext>
            </a:extLst>
          </p:cNvPr>
          <p:cNvSpPr/>
          <p:nvPr/>
        </p:nvSpPr>
        <p:spPr>
          <a:xfrm>
            <a:off x="2908300" y="4405116"/>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35485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3220F9A-1C4A-4830-393C-9282C75B09CC}"/>
              </a:ext>
            </a:extLst>
          </p:cNvPr>
          <p:cNvGraphicFramePr>
            <a:graphicFrameLocks noChangeAspect="1"/>
          </p:cNvGraphicFramePr>
          <p:nvPr>
            <p:custDataLst>
              <p:tags r:id="rId1"/>
            </p:custDataLst>
            <p:extLst>
              <p:ext uri="{D42A27DB-BD31-4B8C-83A1-F6EECF244321}">
                <p14:modId xmlns:p14="http://schemas.microsoft.com/office/powerpoint/2010/main" val="3995657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13220F9A-1C4A-4830-393C-9282C75B09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8634192D-8D96-6871-F450-2E86CF997929}"/>
              </a:ext>
            </a:extLst>
          </p:cNvPr>
          <p:cNvSpPr>
            <a:spLocks noGrp="1"/>
          </p:cNvSpPr>
          <p:nvPr>
            <p:ph type="title"/>
          </p:nvPr>
        </p:nvSpPr>
        <p:spPr>
          <a:xfrm>
            <a:off x="301385" y="298339"/>
            <a:ext cx="8418747" cy="586957"/>
          </a:xfrm>
        </p:spPr>
        <p:txBody>
          <a:bodyPr vert="horz"/>
          <a:lstStyle/>
          <a:p>
            <a:r>
              <a:rPr lang="nb-NO" sz="3200" b="0"/>
              <a:t>Opplæringsmoduler tilgjengelige for utprøving</a:t>
            </a:r>
          </a:p>
        </p:txBody>
      </p:sp>
      <p:pic>
        <p:nvPicPr>
          <p:cNvPr id="17" name="Plassholder for innhold 16">
            <a:extLst>
              <a:ext uri="{FF2B5EF4-FFF2-40B4-BE49-F238E27FC236}">
                <a16:creationId xmlns:a16="http://schemas.microsoft.com/office/drawing/2014/main" id="{36DE34D4-2CCF-495B-2B4A-2FCE4F8B5095}"/>
              </a:ext>
            </a:extLst>
          </p:cNvPr>
          <p:cNvPicPr>
            <a:picLocks noGrp="1" noChangeAspect="1"/>
          </p:cNvPicPr>
          <p:nvPr>
            <p:ph idx="1"/>
          </p:nvPr>
        </p:nvPicPr>
        <p:blipFill>
          <a:blip r:embed="rId5"/>
          <a:stretch>
            <a:fillRect/>
          </a:stretch>
        </p:blipFill>
        <p:spPr>
          <a:xfrm>
            <a:off x="411956" y="1108869"/>
            <a:ext cx="5276850" cy="3314700"/>
          </a:xfrm>
        </p:spPr>
      </p:pic>
      <p:sp>
        <p:nvSpPr>
          <p:cNvPr id="18" name="TekstSylinder 17">
            <a:extLst>
              <a:ext uri="{FF2B5EF4-FFF2-40B4-BE49-F238E27FC236}">
                <a16:creationId xmlns:a16="http://schemas.microsoft.com/office/drawing/2014/main" id="{A0168376-9C3A-2BCB-10F8-1E1066229F79}"/>
              </a:ext>
            </a:extLst>
          </p:cNvPr>
          <p:cNvSpPr txBox="1"/>
          <p:nvPr/>
        </p:nvSpPr>
        <p:spPr>
          <a:xfrm>
            <a:off x="5835650" y="1473200"/>
            <a:ext cx="2965450" cy="3139321"/>
          </a:xfrm>
          <a:prstGeom prst="rect">
            <a:avLst/>
          </a:prstGeom>
          <a:noFill/>
        </p:spPr>
        <p:txBody>
          <a:bodyPr wrap="square" rtlCol="0">
            <a:spAutoFit/>
          </a:bodyPr>
          <a:lstStyle/>
          <a:p>
            <a:r>
              <a:rPr lang="nb-NO"/>
              <a:t>Kan fritt benyttes til testing av funksjonalitet og læring.</a:t>
            </a:r>
          </a:p>
          <a:p>
            <a:endParaRPr lang="nb-NO"/>
          </a:p>
          <a:p>
            <a:r>
              <a:rPr lang="nb-NO"/>
              <a:t>Data blir ikke ført videre og registrering av data her vil derfor ikke berøre det endelige budsjettet.</a:t>
            </a:r>
          </a:p>
          <a:p>
            <a:endParaRPr lang="nb-NO"/>
          </a:p>
          <a:p>
            <a:r>
              <a:rPr lang="nb-NO"/>
              <a:t>Anbefales benyttes til utforskning i og etter kurset.</a:t>
            </a:r>
          </a:p>
        </p:txBody>
      </p:sp>
    </p:spTree>
    <p:extLst>
      <p:ext uri="{BB962C8B-B14F-4D97-AF65-F5344CB8AC3E}">
        <p14:creationId xmlns:p14="http://schemas.microsoft.com/office/powerpoint/2010/main" val="3699106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iteName xmlns="3011bd27-670b-40e8-bfc7-267b8eb171af">Bevisst Plan</TeamSite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5437DA90E2FF0F4BBBDFDE015F2E704D0200B974734F0F82F24490FFDCAE79BB1D3A" ma:contentTypeVersion="0" ma:contentTypeDescription="" ma:contentTypeScope="" ma:versionID="a9c0a3b0ed8498dde7ae579d6b10244f">
  <xsd:schema xmlns:xsd="http://www.w3.org/2001/XMLSchema" xmlns:xs="http://www.w3.org/2001/XMLSchema" xmlns:p="http://schemas.microsoft.com/office/2006/metadata/properties" xmlns:ns2="3011bd27-670b-40e8-bfc7-267b8eb171af" targetNamespace="http://schemas.microsoft.com/office/2006/metadata/properties" ma:root="true" ma:fieldsID="2e05517e28cbedd823dc13ae9c905643" ns2:_="">
    <xsd:import namespace="3011bd27-670b-40e8-bfc7-267b8eb171af"/>
    <xsd:element name="properties">
      <xsd:complexType>
        <xsd:sequence>
          <xsd:element name="documentManagement">
            <xsd:complexType>
              <xsd:all>
                <xsd:element ref="ns2:TeamSit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1bd27-670b-40e8-bfc7-267b8eb171af" elementFormDefault="qualified">
    <xsd:import namespace="http://schemas.microsoft.com/office/2006/documentManagement/types"/>
    <xsd:import namespace="http://schemas.microsoft.com/office/infopath/2007/PartnerControls"/>
    <xsd:element name="TeamSiteName" ma:index="8" nillable="true" ma:displayName="TeamSite" ma:default="Bevisst Plan" ma:internalName="TeamSiteNam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4B907-3E8A-49E4-963A-92BE6E7978D6}">
  <ds:schemaRefs>
    <ds:schemaRef ds:uri="http://purl.org/dc/terms/"/>
    <ds:schemaRef ds:uri="3011bd27-670b-40e8-bfc7-267b8eb171a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2BCB739-1D81-4F69-82F5-D673EA396C2C}">
  <ds:schemaRefs>
    <ds:schemaRef ds:uri="http://schemas.microsoft.com/sharepoint/v3/contenttype/forms"/>
  </ds:schemaRefs>
</ds:datastoreItem>
</file>

<file path=customXml/itemProps3.xml><?xml version="1.0" encoding="utf-8"?>
<ds:datastoreItem xmlns:ds="http://schemas.openxmlformats.org/officeDocument/2006/customXml" ds:itemID="{F564342C-95BA-4EFD-A9D6-E0F08D845D31}">
  <ds:schemaRefs>
    <ds:schemaRef ds:uri="3011bd27-670b-40e8-bfc7-267b8eb171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ntnu_enkel_16_9</Template>
  <TotalTime>0</TotalTime>
  <Words>2334</Words>
  <Application>Microsoft Office PowerPoint</Application>
  <PresentationFormat>Skjermfremvisning (16:9)</PresentationFormat>
  <Paragraphs>609</Paragraphs>
  <Slides>35</Slides>
  <Notes>9</Notes>
  <HiddenSlides>0</HiddenSlides>
  <MMClips>0</MMClips>
  <ScaleCrop>false</ScaleCrop>
  <HeadingPairs>
    <vt:vector size="8" baseType="variant">
      <vt:variant>
        <vt:lpstr>Brukte skrifter</vt:lpstr>
      </vt:variant>
      <vt:variant>
        <vt:i4>3</vt:i4>
      </vt:variant>
      <vt:variant>
        <vt:lpstr>Tema</vt:lpstr>
      </vt:variant>
      <vt:variant>
        <vt:i4>5</vt:i4>
      </vt:variant>
      <vt:variant>
        <vt:lpstr>Innebygde OLE-servere</vt:lpstr>
      </vt:variant>
      <vt:variant>
        <vt:i4>1</vt:i4>
      </vt:variant>
      <vt:variant>
        <vt:lpstr>Lysbildetitler</vt:lpstr>
      </vt:variant>
      <vt:variant>
        <vt:i4>35</vt:i4>
      </vt:variant>
    </vt:vector>
  </HeadingPairs>
  <TitlesOfParts>
    <vt:vector size="44" baseType="lpstr">
      <vt:lpstr>-apple-system</vt:lpstr>
      <vt:lpstr>Arial</vt:lpstr>
      <vt:lpstr>Calibri</vt:lpstr>
      <vt:lpstr>Office-tema</vt:lpstr>
      <vt:lpstr>1_Office-tema</vt:lpstr>
      <vt:lpstr>4_Office-tema</vt:lpstr>
      <vt:lpstr>2_Office-tema</vt:lpstr>
      <vt:lpstr>3_Office-tema</vt:lpstr>
      <vt:lpstr>think-cell Slide</vt:lpstr>
      <vt:lpstr>NTNU Kurs  Budsjettering i Bevisst</vt:lpstr>
      <vt:lpstr>PowerPoint-presentasjon</vt:lpstr>
      <vt:lpstr>Spørsmål og svar</vt:lpstr>
      <vt:lpstr>Rollekombinasjon i Unit 4 - systemtilganger </vt:lpstr>
      <vt:lpstr>Formål og agenda</vt:lpstr>
      <vt:lpstr>Hvilke moduler er tilgjengelige for planlegging når</vt:lpstr>
      <vt:lpstr>Gamle moduler er fremdeles tilgjengelige</vt:lpstr>
      <vt:lpstr>PowerPoint-presentasjon</vt:lpstr>
      <vt:lpstr>Opplæringsmoduler tilgjengelige for utprøving</vt:lpstr>
      <vt:lpstr>Ny bevilgningsmodul V3</vt:lpstr>
      <vt:lpstr>Budsjett og prognose – sammenstilling og Investeringsplan</vt:lpstr>
      <vt:lpstr>Hovedendringer for budsjettering</vt:lpstr>
      <vt:lpstr>Konvertering fra gammelt til nytt</vt:lpstr>
      <vt:lpstr>Konvertering av anlayseverdi</vt:lpstr>
      <vt:lpstr>Konvertering av budsjett</vt:lpstr>
      <vt:lpstr>Vesentlige endringer i Budsjettsammenstilling</vt:lpstr>
      <vt:lpstr>PowerPoint-presentasjon</vt:lpstr>
      <vt:lpstr>Demo av Budsjettsammenstilling inkludert gjennomgang av endringer</vt:lpstr>
      <vt:lpstr>Egen utforskning av Budsjettsammenstilling</vt:lpstr>
      <vt:lpstr>Sentral egenfinansieringsdelprosjekter</vt:lpstr>
      <vt:lpstr>Konsekvenser for budsjettering av delprosjektene for sentral egenfinansiering</vt:lpstr>
      <vt:lpstr>Budsjettering av gjennomgående delprosjekt for håndtering av bevilgning til sentral egenfinanseringsdelprosjekt:</vt:lpstr>
      <vt:lpstr>Konsekvenser for budsjettering av sentral egenfinansieringsdelprosjektene  – håndtering av bevilgning</vt:lpstr>
      <vt:lpstr>Demo av håndtering av Sentral egenfinansieringsdelprosjekt i Budsjettsammenstilling</vt:lpstr>
      <vt:lpstr>Egen utforskning av løsningen for sentral egenfinansieringsdelprosjekt i Budsjettsammenstilling</vt:lpstr>
      <vt:lpstr>PowerPoint-presentasjon</vt:lpstr>
      <vt:lpstr>Styringsinformasjon i resultatet – mindre enn før</vt:lpstr>
      <vt:lpstr>Kontobruk</vt:lpstr>
      <vt:lpstr>Budsjettering av investering</vt:lpstr>
      <vt:lpstr>I forhold til oppfølging av regnskapsresultatet består endringen av</vt:lpstr>
      <vt:lpstr>PowerPoint-presentasjon</vt:lpstr>
      <vt:lpstr>Egen utforskning av Investeringsplan</vt:lpstr>
      <vt:lpstr>1. linje brukerstøtte budsjettmoduler</vt:lpstr>
      <vt:lpstr>Spørsmål og svar</vt:lpstr>
      <vt:lpstr>Takk for møtet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i Budsjettmodul V3</dc:title>
  <dc:creator>Nina Melum</dc:creator>
  <cp:lastModifiedBy>Trude Wictoria Bersvendsen</cp:lastModifiedBy>
  <cp:revision>2</cp:revision>
  <dcterms:created xsi:type="dcterms:W3CDTF">2023-01-04T14:40:34Z</dcterms:created>
  <dcterms:modified xsi:type="dcterms:W3CDTF">2023-01-26T10:56:54Z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0x0101005437DA90E2FF0F4BBBDFDE015F2E704D0200B974734F0F82F24490FFDCAE79BB1D3A</vt:lpwstr>
  </property>
  <property fmtid="{D5CDD505-2E9C-101B-9397-08002B2CF9AE}" pid="3" name="SharedWithUsers">
    <vt:lpwstr>135135;#BEVISST-medlemmer;#11174;#Geir Furhovden;#126774;#Gunn Kaarstad Rian;#137621;#Oddbjørn Devik;#2673;#Ingunn Kjøllmoen;#1056;#Ståle Rønning;#3424;#Roy Johannessen;#30720;#Hege Livden;#1818;#Børre Flovik;#143612;#Vegard Hansen Elvebakk;#12146;#Rolf Arve Foss;#141545;#Martin Frischknecht;#41517;#Ingfrid Albrethson;#5703;#Renate Karoliussen;#25083;#Rachel Nielsen Lørum;#41499;#May Lisbeth Lande;#31295;#Kai Robert Jakobsen;#1055;#Vegard Kildal;#143613;#Ragnar Woldseth;#72651;#Olav Wist;#138105;#Heidi Åsheim-Olsen;#2809;#Anders Kongsli Kvernberg;#78114;#Karianne Orderdalen;#7855;#Hans Jakob Jakobsen;#1059;#Trude Wictoria Bersvendsen;#7854;#Vidar Broholm;#137513;#Thomas Haugnæss;#140242;#Bo Martin Tverå Nilsson;#116917;#Harald Godø Gjerdahl;#7852;#Aud Lise Kulseth;#1151;#Lars Gunnar Indreiten;#143447;#Robin Grønning;#83750;#Greta Refsdal;#6730;#Rune Skibenes;#70379;#Thomas André Eidal Blichfeldt;#143614;#Hanne Grotterød Følstad;#16218;#Linda Katalin Veres;#1859;#Gunhild Valsø Engdal;#92004;#Nataliya Kirksæther;#5764;#Hege Elisabeth Almaas;#124647;#Roy Ove Rinnan;#142995;#Vebjørn Jokstad;#143615;#Ines Jouquand Walløe;#11865;#Tove Kristin Blomset Johnsen;#21583;#Janne Karin Hagen;#9340;#Bodil Wold;#51677;#Lasse Hopstad Solberg;#119846;#Jørgen Fallmyr;#29512;#Tatiana Gulliksen;#37142;#Ann-Helen Kirknes;#40294;#Magnhild Kopperstad Wolff;#131168;#Steve Løkkeberg Harila;#68401;#Tor Helge Stavdal;#142644;#Tomas Hermansen;#4415;#Espen Bakke;#8032;#Kari Qvam;#143616;#Hilde Sødal;#2179;#Peder Kristian Berntsen Brenne;#7832;#Anne-Grethe Nilsen;#4404;#Ellen Katherine Skarbøvik;#13583;#Ola Berntsen Huseby;#644;#Rolf Willy Iversen;#143199;#Per Gunnar Ørndahl;#1249;#Britt-Iren Tiseth;#7824;#Linda Katrin Myren Vada;#40564;#Frode Langlo Pedersen;#132442;#Hege Ertzaas Fossland;#139399;#Gunn Helen Hellevik;#139400;#Amela Paro;#1229;#Stig Erik Holiløkk;#116860;#Sebastian Stixrud;#84958;#Hillgrun Aune;#138166;#Maja Eriksen;#40296;#Marzena Ewa Grindal;#38889;#Tove Svenning;#124733;#Espen Bremseth;#136368;#Maya Foss Sharma;#137974;#Lars Arne Hassel;#48323;#Marianne Eidet;#23104;#Karl Jenssen Løvø Finsås;#34962;#Kathrine Johansen;#630;#Dragan Stupar;#5943;#Erlend Holtan Lakså;#42816;#Maria-Theres Bergdal Hopen;#1052;#Nina Melum;#90572;#Ragnhild Gaupen Gåsø;#9297;#Jo-Are Nordli Eriksen;#143617;#Mari Sagmo Arnesen;#13281;#Tor Magnus Hopland;#4515;#Tor Fr. Holan;#7853;#Gunhild Meistad;#143618;#Mikael Andersen Leinum;#140363;#Åshild Nygård;#7699;#Grete Aasen;#1839;#Inger Beate Madsvåg;#61158;#Tanja Helene Opheim;#3528;#Thao Tran Røvik;#31514;#Astrid Elisabeth Hansen;#9973;#Renate Kvernberg;#9862;#Oddrun Strand;#9346;#Kjell Ove Slutås;#25084;#Dennis Gudim;#7466;#Ivar Margido Jensås;#143619;#Lena Therese Johansen;#140978;#Gunnveig Neergård;#9844;#Brit Gullvåg;#3681;#Annette Ysland Ludvigsen;#9341;#Einar Rønquist;#8887;#Chunhong Luo;#141893;#Elise Hanstad;#7839;#Anne Beate Moseng;#1250;#Tom Helmersen;#7266;#Thor-Erik Eide;#139511;#Willy Håkon Johannesen;#398;#Iver Eugen Jensen;#67640;#Ingvild Oxaas Wie;#143620;#Anna Elise Nerhus;#9344;#Sylvi Vefsnmo;#143621;#Ivar Sindre Vattengård;#20651;#Marianne Utne Nilsen;#669;#Børge Lysø;#11646;#Magnhild Tangvik;#102715;#Lisa Wedershoven;#125903;#Mona Kristin Walhovd;#143055;#Erlend Finboe Svendsen;#140341;#Unni Marie Stenholt Berget;#3507;#Torill Foss Lundgren;#143622;#Live Bjørndal Skaar;#1152;#Britt Elin Stene;#1817;#Surur Taso;#7630;#Marit Sivertsen Berg;#60012;#Jingjing Yang</vt:lpwstr>
  </property>
</Properties>
</file>