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nb-NO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BAC76"/>
    <a:srgbClr val="0D34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F3B6C0E-CF27-4AC9-8038-2976E6D586F0}" v="2" dt="2023-10-25T11:19:42.79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4694"/>
  </p:normalViewPr>
  <p:slideViewPr>
    <p:cSldViewPr snapToGrid="0" snapToObjects="1">
      <p:cViewPr varScale="1">
        <p:scale>
          <a:sx n="184" d="100"/>
          <a:sy n="184" d="100"/>
        </p:scale>
        <p:origin x="4920" y="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368315" y="2677415"/>
            <a:ext cx="7772400" cy="901094"/>
          </a:xfrm>
        </p:spPr>
        <p:txBody>
          <a:bodyPr anchor="t" anchorCtr="0"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368315" y="3645154"/>
            <a:ext cx="77724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0001595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983850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3031831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41800" y="3073400"/>
            <a:ext cx="647700" cy="698500"/>
          </a:xfrm>
          <a:prstGeom prst="rect">
            <a:avLst/>
          </a:prstGeom>
        </p:spPr>
      </p:pic>
      <p:pic>
        <p:nvPicPr>
          <p:cNvPr id="8" name="Bild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41800" y="3073400"/>
            <a:ext cx="647700" cy="698500"/>
          </a:xfrm>
          <a:prstGeom prst="rect">
            <a:avLst/>
          </a:prstGeom>
        </p:spPr>
      </p:pic>
      <p:sp>
        <p:nvSpPr>
          <p:cNvPr id="14" name="Plassholder for lysbildenummer 5"/>
          <p:cNvSpPr txBox="1">
            <a:spLocks/>
          </p:cNvSpPr>
          <p:nvPr userDrawn="1"/>
        </p:nvSpPr>
        <p:spPr>
          <a:xfrm>
            <a:off x="8474800" y="6421247"/>
            <a:ext cx="342081" cy="365125"/>
          </a:xfrm>
          <a:prstGeom prst="rect">
            <a:avLst/>
          </a:prstGeom>
        </p:spPr>
        <p:txBody>
          <a:bodyPr/>
          <a:lstStyle>
            <a:defPPr>
              <a:defRPr lang="nb-NO"/>
            </a:defPPr>
            <a:lvl1pPr marL="0" algn="l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1853A39-49B3-554A-AE82-85611CEBD8E3}" type="slidenum">
              <a:rPr lang="nb-NO" b="0" i="0" smtClean="0">
                <a:solidFill>
                  <a:schemeClr val="tx1"/>
                </a:solidFill>
                <a:latin typeface="Arial"/>
                <a:cs typeface="Arial"/>
              </a:rPr>
              <a:pPr algn="ctr"/>
              <a:t>‹#›</a:t>
            </a:fld>
            <a:endParaRPr lang="nb-NO" b="0" i="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9" name="Tittel 1">
            <a:extLst>
              <a:ext uri="{FF2B5EF4-FFF2-40B4-BE49-F238E27FC236}">
                <a16:creationId xmlns:a16="http://schemas.microsoft.com/office/drawing/2014/main" id="{DB00AE52-E9C6-4743-97C1-BA307B77BA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505" y="274638"/>
            <a:ext cx="8229600" cy="646331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0" name="Plassholder for innhold 2">
            <a:extLst>
              <a:ext uri="{FF2B5EF4-FFF2-40B4-BE49-F238E27FC236}">
                <a16:creationId xmlns:a16="http://schemas.microsoft.com/office/drawing/2014/main" id="{AD591F58-54D5-E14F-820C-12FC2A7C39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505" y="1053548"/>
            <a:ext cx="8229600" cy="5367699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060019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9824604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372914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702236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3172249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9718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596486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532236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4633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043609"/>
            <a:ext cx="8229600" cy="538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pic>
        <p:nvPicPr>
          <p:cNvPr id="4" name="Bilde 3" descr="sirkler.jpg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451"/>
          <a:stretch/>
        </p:blipFill>
        <p:spPr>
          <a:xfrm>
            <a:off x="7993703" y="511250"/>
            <a:ext cx="1151994" cy="1148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7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600" b="1" i="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4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ott-samarbeidet.no/okonomi/BOTT%20%C3%B8konomi%20og%20l%C3%B8nn%20kvalitetsrammeverk%20(inkl%20oppl%C3%A6ring)/okonomi/fordring-til-innbetaling/index.html" TargetMode="External"/><Relationship Id="rId2" Type="http://schemas.openxmlformats.org/officeDocument/2006/relationships/hyperlink" Target="https://i.ntnu.no/wiki/-/wiki/Norsk/Bott+%C3%B8konomi+og+l%C3%B8nn+-+Oppl%C3%A6ring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i.ntnu.no/wiki/-/wiki/Norsk/St%C3%B8tte+til+fagbrukere+-+Fordring+til+innbetaling+-+FTI" TargetMode="External"/><Relationship Id="rId4" Type="http://schemas.openxmlformats.org/officeDocument/2006/relationships/hyperlink" Target="https://universityofbergen.sharepoint.com/sites/KvalitetsrammeverkokonomioglonnBOTT/Kvalitetsrammeverk/Finansieringskilde%20og%20prosjekttype%20-%20Brukerveiledning.pdf?ga=1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hjelp.ntnu.no/tas/public/ssp/content/serviceflow?unid=8b84e30edfaa48a19a5c41836a9fa09b&amp;openedFromService=true" TargetMode="External"/><Relationship Id="rId2" Type="http://schemas.openxmlformats.org/officeDocument/2006/relationships/hyperlink" Target="https://anskaffelser.no/verktoy/veiledere/mottakere-i-elma#argument=undefined&amp;query=&amp;page=1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kontakt@okavd.ntnu.no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517126" y="2505216"/>
            <a:ext cx="7772400" cy="646331"/>
          </a:xfrm>
        </p:spPr>
        <p:txBody>
          <a:bodyPr/>
          <a:lstStyle/>
          <a:p>
            <a:r>
              <a:rPr lang="nb-NO" dirty="0"/>
              <a:t>Kurs i Fordring til innbetaling (Fti)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517126" y="3168794"/>
            <a:ext cx="7772400" cy="1752600"/>
          </a:xfrm>
        </p:spPr>
        <p:txBody>
          <a:bodyPr>
            <a:normAutofit/>
          </a:bodyPr>
          <a:lstStyle/>
          <a:p>
            <a:r>
              <a:rPr lang="nb-NO" dirty="0"/>
              <a:t>Kunde og salgsmodulen</a:t>
            </a:r>
          </a:p>
          <a:p>
            <a:r>
              <a:rPr lang="nb-NO" dirty="0"/>
              <a:t>25.10.2023	</a:t>
            </a:r>
          </a:p>
        </p:txBody>
      </p:sp>
      <p:grpSp>
        <p:nvGrpSpPr>
          <p:cNvPr id="6" name="Gruppe 5"/>
          <p:cNvGrpSpPr/>
          <p:nvPr/>
        </p:nvGrpSpPr>
        <p:grpSpPr>
          <a:xfrm>
            <a:off x="6517094" y="359678"/>
            <a:ext cx="2155389" cy="1751325"/>
            <a:chOff x="6429510" y="337780"/>
            <a:chExt cx="2155389" cy="1751325"/>
          </a:xfrm>
        </p:grpSpPr>
        <p:sp>
          <p:nvSpPr>
            <p:cNvPr id="5" name="Ellipse 4"/>
            <p:cNvSpPr/>
            <p:nvPr/>
          </p:nvSpPr>
          <p:spPr>
            <a:xfrm>
              <a:off x="7596009" y="337780"/>
              <a:ext cx="988890" cy="988890"/>
            </a:xfrm>
            <a:prstGeom prst="ellipse">
              <a:avLst/>
            </a:prstGeom>
            <a:solidFill>
              <a:srgbClr val="0D3475">
                <a:alpha val="6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" name="Ellipse 11"/>
            <p:cNvSpPr/>
            <p:nvPr/>
          </p:nvSpPr>
          <p:spPr>
            <a:xfrm>
              <a:off x="6815720" y="641606"/>
              <a:ext cx="475240" cy="475240"/>
            </a:xfrm>
            <a:prstGeom prst="ellipse">
              <a:avLst/>
            </a:prstGeom>
            <a:solidFill>
              <a:srgbClr val="0D347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" name="Ellipse 13"/>
            <p:cNvSpPr/>
            <p:nvPr/>
          </p:nvSpPr>
          <p:spPr>
            <a:xfrm>
              <a:off x="6995176" y="1326670"/>
              <a:ext cx="762435" cy="762435"/>
            </a:xfrm>
            <a:prstGeom prst="ellipse">
              <a:avLst/>
            </a:prstGeom>
            <a:solidFill>
              <a:srgbClr val="BBAC7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" name="Ellipse 14"/>
            <p:cNvSpPr/>
            <p:nvPr/>
          </p:nvSpPr>
          <p:spPr>
            <a:xfrm>
              <a:off x="6429510" y="1339986"/>
              <a:ext cx="218266" cy="218266"/>
            </a:xfrm>
            <a:prstGeom prst="ellipse">
              <a:avLst/>
            </a:prstGeom>
            <a:solidFill>
              <a:srgbClr val="BBAC76">
                <a:alpha val="6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pic>
        <p:nvPicPr>
          <p:cNvPr id="13" name="Bilde 12">
            <a:extLst>
              <a:ext uri="{FF2B5EF4-FFF2-40B4-BE49-F238E27FC236}">
                <a16:creationId xmlns:a16="http://schemas.microsoft.com/office/drawing/2014/main" id="{2302874F-91E4-2C4F-95FC-E62146C4C3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679" y="625995"/>
            <a:ext cx="3214264" cy="829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1020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9BA41B3-4160-3D42-B7C1-A4A5043ECA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Agenda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0BD1264-9082-834A-A2C6-A3944D4898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nb-NO" dirty="0"/>
              <a:t>Det vil bli gjort opptak av kurset – dette blir publisert på </a:t>
            </a:r>
          </a:p>
          <a:p>
            <a:pPr marL="0" indent="0">
              <a:buNone/>
            </a:pPr>
            <a:r>
              <a:rPr lang="nb-NO" dirty="0">
                <a:hlinkClick r:id="rId2"/>
              </a:rPr>
              <a:t>Bott økonomi og lønn - Opplæring - Kunnskapsbasen - NTNU</a:t>
            </a:r>
            <a:endParaRPr lang="nb-NO" dirty="0"/>
          </a:p>
          <a:p>
            <a:r>
              <a:rPr lang="nb-NO" dirty="0" err="1"/>
              <a:t>Menti</a:t>
            </a:r>
            <a:r>
              <a:rPr lang="nb-NO" dirty="0"/>
              <a:t> </a:t>
            </a:r>
          </a:p>
          <a:p>
            <a:pPr lvl="1"/>
            <a:r>
              <a:rPr lang="nb-NO" dirty="0"/>
              <a:t>Har du spørsmål meld inn i </a:t>
            </a:r>
            <a:r>
              <a:rPr lang="nb-NO" dirty="0" err="1"/>
              <a:t>Menti</a:t>
            </a:r>
            <a:r>
              <a:rPr lang="nb-NO" dirty="0"/>
              <a:t>, så går vi igjennom disse helt på slutten – </a:t>
            </a:r>
            <a:r>
              <a:rPr lang="nb-NO" dirty="0" err="1"/>
              <a:t>Mentikode</a:t>
            </a:r>
            <a:r>
              <a:rPr lang="nb-NO" dirty="0"/>
              <a:t> deles i chatten	</a:t>
            </a:r>
          </a:p>
          <a:p>
            <a:r>
              <a:rPr lang="nb-NO" dirty="0">
                <a:hlinkClick r:id="rId3"/>
              </a:rPr>
              <a:t>Bott-samarbeidsidene</a:t>
            </a:r>
            <a:endParaRPr lang="nb-NO" dirty="0"/>
          </a:p>
          <a:p>
            <a:pPr lvl="1"/>
            <a:r>
              <a:rPr lang="nb-NO" dirty="0"/>
              <a:t>Roller</a:t>
            </a:r>
          </a:p>
          <a:p>
            <a:pPr lvl="1"/>
            <a:r>
              <a:rPr lang="nb-NO" dirty="0"/>
              <a:t>Rutiner</a:t>
            </a:r>
          </a:p>
          <a:p>
            <a:pPr lvl="1"/>
            <a:r>
              <a:rPr lang="nb-NO" dirty="0"/>
              <a:t>Skjema</a:t>
            </a:r>
          </a:p>
          <a:p>
            <a:pPr lvl="1"/>
            <a:r>
              <a:rPr lang="nb-NO" dirty="0"/>
              <a:t>Kontoplan/mva oversikt - </a:t>
            </a:r>
            <a:r>
              <a:rPr lang="nb-NO" dirty="0">
                <a:hlinkClick r:id="rId4"/>
              </a:rPr>
              <a:t>Finansieringskilde</a:t>
            </a:r>
            <a:endParaRPr lang="nb-NO" dirty="0"/>
          </a:p>
          <a:p>
            <a:r>
              <a:rPr lang="nb-NO" dirty="0"/>
              <a:t>Innsida</a:t>
            </a:r>
          </a:p>
          <a:p>
            <a:pPr lvl="1"/>
            <a:r>
              <a:rPr lang="nb-NO" dirty="0">
                <a:hlinkClick r:id="rId5"/>
              </a:rPr>
              <a:t>Støtte til fagbrukere - Fordring til innbetaling - FTI - Kunnskapsbasen – NTNU</a:t>
            </a:r>
            <a:endParaRPr lang="nb-NO" dirty="0"/>
          </a:p>
          <a:p>
            <a:pPr lvl="1"/>
            <a:r>
              <a:rPr lang="nb-NO" dirty="0"/>
              <a:t>Vil bli oppdatert i løpet av 2023 bl.a. ny rutine for tilbakebetaling av ubrukte midler til NFR</a:t>
            </a:r>
          </a:p>
          <a:p>
            <a:pPr lvl="1"/>
            <a:endParaRPr lang="nb-NO" dirty="0"/>
          </a:p>
          <a:p>
            <a:pPr lvl="1"/>
            <a:endParaRPr lang="nb-NO" dirty="0"/>
          </a:p>
          <a:p>
            <a:pPr lvl="1"/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2552190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Sylinder 1">
            <a:extLst>
              <a:ext uri="{FF2B5EF4-FFF2-40B4-BE49-F238E27FC236}">
                <a16:creationId xmlns:a16="http://schemas.microsoft.com/office/drawing/2014/main" id="{A1874D15-C128-460B-C4D3-BB7D462A8F72}"/>
              </a:ext>
            </a:extLst>
          </p:cNvPr>
          <p:cNvSpPr txBox="1"/>
          <p:nvPr/>
        </p:nvSpPr>
        <p:spPr>
          <a:xfrm>
            <a:off x="622300" y="1143000"/>
            <a:ext cx="824230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Kundeopprettelse/endring på kunde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dirty="0"/>
              <a:t>Eget skjema ved opprettelse av mange kunder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dirty="0">
                <a:hlinkClick r:id="rId2"/>
              </a:rPr>
              <a:t>Mottakere i ELMA | Anskaffelser.no</a:t>
            </a:r>
            <a:br>
              <a:rPr lang="nb-NO" dirty="0"/>
            </a:br>
            <a:endParaRPr lang="nb-NO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Fakturagrunnlagsskjema/kreditnotaskjema/massefakturering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dirty="0"/>
              <a:t>LG04 50 fakturaer eller flere</a:t>
            </a:r>
            <a:br>
              <a:rPr lang="nb-NO" dirty="0"/>
            </a:br>
            <a:endParaRPr lang="nb-NO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Salgsordreopprettelse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dirty="0"/>
              <a:t>Vedlegg (eksterne/interne)</a:t>
            </a:r>
          </a:p>
          <a:p>
            <a:pPr lvl="1"/>
            <a:endParaRPr lang="nb-NO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Oppfølging av egne fordringer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dirty="0"/>
              <a:t>Samarbeid med økonomiavdelingen sentralt før oversendelse til inkasso</a:t>
            </a:r>
            <a:br>
              <a:rPr lang="nb-NO" dirty="0"/>
            </a:br>
            <a:endParaRPr lang="nb-NO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Tilbakebetaling til kunde</a:t>
            </a:r>
            <a:br>
              <a:rPr lang="nb-NO" dirty="0"/>
            </a:br>
            <a:endParaRPr lang="nb-NO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Spørsmål fra </a:t>
            </a:r>
            <a:r>
              <a:rPr lang="nb-NO" dirty="0" err="1"/>
              <a:t>Menti</a:t>
            </a:r>
            <a:r>
              <a:rPr lang="nb-NO" dirty="0"/>
              <a:t> </a:t>
            </a:r>
          </a:p>
          <a:p>
            <a:endParaRPr lang="nb-NO" dirty="0"/>
          </a:p>
          <a:p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Henvendelser sendes inn via </a:t>
            </a: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NTNU hjelp </a:t>
            </a: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eller </a:t>
            </a: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kontakt@okavd.ntnu.no</a:t>
            </a:r>
            <a:endParaRPr lang="nb-NO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9756450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NTNU FARGER UU">
      <a:dk1>
        <a:srgbClr val="000000"/>
      </a:dk1>
      <a:lt1>
        <a:srgbClr val="FFFFFF"/>
      </a:lt1>
      <a:dk2>
        <a:srgbClr val="014693"/>
      </a:dk2>
      <a:lt2>
        <a:srgbClr val="D6D7D6"/>
      </a:lt2>
      <a:accent1>
        <a:srgbClr val="B6C8E9"/>
      </a:accent1>
      <a:accent2>
        <a:srgbClr val="014693"/>
      </a:accent2>
      <a:accent3>
        <a:srgbClr val="BCD024"/>
      </a:accent3>
      <a:accent4>
        <a:srgbClr val="B01B81"/>
      </a:accent4>
      <a:accent5>
        <a:srgbClr val="F7D019"/>
      </a:accent5>
      <a:accent6>
        <a:srgbClr val="ED8013"/>
      </a:accent6>
      <a:hlink>
        <a:srgbClr val="3D2A68"/>
      </a:hlink>
      <a:folHlink>
        <a:srgbClr val="338C8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43B7B0"/>
        </a:solidFill>
        <a:ln>
          <a:noFill/>
        </a:ln>
        <a:effectLst>
          <a:outerShdw blurRad="114300" dist="12700" dir="5400000" rotWithShape="0">
            <a:srgbClr val="000000">
              <a:alpha val="35000"/>
            </a:srgbClr>
          </a:outerShdw>
        </a:effectLst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ntnu" id="{6D98CCF0-7271-2E46-BB2F-356B8018FF56}" vid="{A59936E1-C24B-F74D-8276-E89D85B1C7A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ntnu</Template>
  <TotalTime>0</TotalTime>
  <Words>175</Words>
  <Application>Microsoft Office PowerPoint</Application>
  <PresentationFormat>Skjermfremvisning (4:3)</PresentationFormat>
  <Paragraphs>31</Paragraphs>
  <Slides>3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2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3</vt:i4>
      </vt:variant>
    </vt:vector>
  </HeadingPairs>
  <TitlesOfParts>
    <vt:vector size="6" baseType="lpstr">
      <vt:lpstr>Arial</vt:lpstr>
      <vt:lpstr>Calibri</vt:lpstr>
      <vt:lpstr>Office-tema</vt:lpstr>
      <vt:lpstr>Kurs i Fordring til innbetaling (Fti)</vt:lpstr>
      <vt:lpstr>Agenda</vt:lpstr>
      <vt:lpstr>PowerPoint-presentasjon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Kurs i Fordring til innbetaling (Fti)</dc:title>
  <dc:creator>Gørild Lønvik Syrstad</dc:creator>
  <cp:lastModifiedBy>Anniken Westad</cp:lastModifiedBy>
  <cp:revision>7</cp:revision>
  <dcterms:created xsi:type="dcterms:W3CDTF">2023-10-24T08:03:19Z</dcterms:created>
  <dcterms:modified xsi:type="dcterms:W3CDTF">2023-10-25T11:19:53Z</dcterms:modified>
</cp:coreProperties>
</file>